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4"/>
  </p:notesMasterIdLst>
  <p:sldIdLst>
    <p:sldId id="361" r:id="rId2"/>
    <p:sldId id="274" r:id="rId3"/>
    <p:sldId id="278" r:id="rId4"/>
    <p:sldId id="362" r:id="rId5"/>
    <p:sldId id="283" r:id="rId6"/>
    <p:sldId id="284" r:id="rId7"/>
    <p:sldId id="355" r:id="rId8"/>
    <p:sldId id="422" r:id="rId9"/>
    <p:sldId id="363" r:id="rId10"/>
    <p:sldId id="286" r:id="rId11"/>
    <p:sldId id="357" r:id="rId12"/>
    <p:sldId id="352" r:id="rId13"/>
    <p:sldId id="360" r:id="rId14"/>
    <p:sldId id="358" r:id="rId15"/>
    <p:sldId id="359" r:id="rId16"/>
    <p:sldId id="354" r:id="rId17"/>
    <p:sldId id="348" r:id="rId18"/>
    <p:sldId id="349" r:id="rId19"/>
    <p:sldId id="364" r:id="rId20"/>
    <p:sldId id="290" r:id="rId21"/>
    <p:sldId id="292" r:id="rId22"/>
    <p:sldId id="293" r:id="rId23"/>
    <p:sldId id="365" r:id="rId24"/>
    <p:sldId id="294" r:id="rId25"/>
    <p:sldId id="295" r:id="rId26"/>
    <p:sldId id="296" r:id="rId27"/>
    <p:sldId id="366" r:id="rId28"/>
    <p:sldId id="412" r:id="rId29"/>
    <p:sldId id="413" r:id="rId30"/>
    <p:sldId id="414" r:id="rId31"/>
    <p:sldId id="367" r:id="rId32"/>
    <p:sldId id="369" r:id="rId33"/>
    <p:sldId id="415" r:id="rId34"/>
    <p:sldId id="374" r:id="rId35"/>
    <p:sldId id="418" r:id="rId36"/>
    <p:sldId id="416" r:id="rId37"/>
    <p:sldId id="417" r:id="rId38"/>
    <p:sldId id="379" r:id="rId39"/>
    <p:sldId id="380" r:id="rId40"/>
    <p:sldId id="381" r:id="rId41"/>
    <p:sldId id="382" r:id="rId42"/>
    <p:sldId id="419" r:id="rId43"/>
    <p:sldId id="384" r:id="rId44"/>
    <p:sldId id="385" r:id="rId45"/>
    <p:sldId id="386" r:id="rId46"/>
    <p:sldId id="387" r:id="rId47"/>
    <p:sldId id="420" r:id="rId48"/>
    <p:sldId id="421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800080"/>
    <a:srgbClr val="CC3300"/>
    <a:srgbClr val="3333FF"/>
    <a:srgbClr val="FFFFCC"/>
    <a:srgbClr val="CCFFF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5" autoAdjust="0"/>
  </p:normalViewPr>
  <p:slideViewPr>
    <p:cSldViewPr>
      <p:cViewPr varScale="1">
        <p:scale>
          <a:sx n="57" d="100"/>
          <a:sy n="57" d="100"/>
        </p:scale>
        <p:origin x="16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07/relationships/hdphoto" Target="../media/hdphoto3.wdp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07/relationships/hdphoto" Target="../media/hdphoto3.wdp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36614-0A74-4BBB-9723-4AC39C7E0E98}" type="doc">
      <dgm:prSet loTypeId="urn:microsoft.com/office/officeart/2009/layout/CirclePicture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8D934-1B46-4FFD-B73B-02994F56E14B}">
      <dgm:prSet phldrT="[Text]"/>
      <dgm:spPr/>
      <dgm:t>
        <a:bodyPr/>
        <a:lstStyle/>
        <a:p>
          <a:r>
            <a:rPr lang="bg-BG" dirty="0" smtClean="0"/>
            <a:t>ДЕМОГРАФСКА СТАТИКА</a:t>
          </a:r>
          <a:endParaRPr lang="en-US" dirty="0"/>
        </a:p>
      </dgm:t>
    </dgm:pt>
    <dgm:pt modelId="{0715FBC7-E55D-4A82-A145-92DE7368DA88}" type="parTrans" cxnId="{6AD45746-643A-4BF4-B1A9-09137DC595CF}">
      <dgm:prSet/>
      <dgm:spPr/>
      <dgm:t>
        <a:bodyPr/>
        <a:lstStyle/>
        <a:p>
          <a:endParaRPr lang="en-US"/>
        </a:p>
      </dgm:t>
    </dgm:pt>
    <dgm:pt modelId="{261B7E52-07F6-4F46-A31B-A9EB62A55E32}" type="sibTrans" cxnId="{6AD45746-643A-4BF4-B1A9-09137DC595CF}">
      <dgm:prSet/>
      <dgm:spPr/>
      <dgm:t>
        <a:bodyPr/>
        <a:lstStyle/>
        <a:p>
          <a:endParaRPr lang="en-US"/>
        </a:p>
      </dgm:t>
    </dgm:pt>
    <dgm:pt modelId="{AEB2D1F2-1511-440C-AFC1-F83E4D39E8B5}">
      <dgm:prSet phldrT="[Text]"/>
      <dgm:spPr/>
      <dgm:t>
        <a:bodyPr/>
        <a:lstStyle/>
        <a:p>
          <a:r>
            <a:rPr lang="bg-BG" dirty="0" smtClean="0"/>
            <a:t>БРОЙ НА НАСЕЛЕНИЕТО</a:t>
          </a:r>
          <a:endParaRPr lang="en-US" dirty="0"/>
        </a:p>
      </dgm:t>
    </dgm:pt>
    <dgm:pt modelId="{52C472F1-E4CD-45E3-9768-1782076B23E3}" type="parTrans" cxnId="{0C8C50AA-0910-4E73-8120-AF40FBE52760}">
      <dgm:prSet/>
      <dgm:spPr/>
      <dgm:t>
        <a:bodyPr/>
        <a:lstStyle/>
        <a:p>
          <a:endParaRPr lang="en-US"/>
        </a:p>
      </dgm:t>
    </dgm:pt>
    <dgm:pt modelId="{C07F3AF3-3782-4505-A427-A20032B92E36}" type="sibTrans" cxnId="{0C8C50AA-0910-4E73-8120-AF40FBE52760}">
      <dgm:prSet/>
      <dgm:spPr/>
      <dgm:t>
        <a:bodyPr/>
        <a:lstStyle/>
        <a:p>
          <a:endParaRPr lang="en-US"/>
        </a:p>
      </dgm:t>
    </dgm:pt>
    <dgm:pt modelId="{5B88EE11-A521-4195-9515-A2DCF113048E}">
      <dgm:prSet phldrT="[Text]"/>
      <dgm:spPr/>
      <dgm:t>
        <a:bodyPr/>
        <a:lstStyle/>
        <a:p>
          <a:r>
            <a:rPr lang="bg-BG" dirty="0" smtClean="0"/>
            <a:t>СТРУКТУРА НА НАСЕЛЕНИЕТО</a:t>
          </a:r>
          <a:endParaRPr lang="en-US" dirty="0"/>
        </a:p>
      </dgm:t>
    </dgm:pt>
    <dgm:pt modelId="{846AA8D7-05CE-4F7C-83DD-358BF4C08ABC}" type="parTrans" cxnId="{0F0D1CF7-9CFE-437D-AF90-A473D70B82BB}">
      <dgm:prSet/>
      <dgm:spPr/>
      <dgm:t>
        <a:bodyPr/>
        <a:lstStyle/>
        <a:p>
          <a:endParaRPr lang="en-US"/>
        </a:p>
      </dgm:t>
    </dgm:pt>
    <dgm:pt modelId="{1D9E9A6C-E6A3-454F-8BBC-A8421AC8AB80}" type="sibTrans" cxnId="{0F0D1CF7-9CFE-437D-AF90-A473D70B82BB}">
      <dgm:prSet/>
      <dgm:spPr/>
      <dgm:t>
        <a:bodyPr/>
        <a:lstStyle/>
        <a:p>
          <a:endParaRPr lang="en-US"/>
        </a:p>
      </dgm:t>
    </dgm:pt>
    <dgm:pt modelId="{788393C0-16D7-4642-91A3-D927F854FD36}" type="pres">
      <dgm:prSet presAssocID="{0D936614-0A74-4BBB-9723-4AC39C7E0E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4DCBAB-F009-4908-B2E0-B94E7ECD4089}" type="pres">
      <dgm:prSet presAssocID="{3458D934-1B46-4FFD-B73B-02994F56E14B}" presName="hierRoot1" presStyleCnt="0"/>
      <dgm:spPr/>
    </dgm:pt>
    <dgm:pt modelId="{801962B7-1B16-45ED-839E-34298E9CB331}" type="pres">
      <dgm:prSet presAssocID="{3458D934-1B46-4FFD-B73B-02994F56E14B}" presName="composite" presStyleCnt="0"/>
      <dgm:spPr/>
    </dgm:pt>
    <dgm:pt modelId="{3D2CF65E-2DEF-4ABE-B450-44BB3812B07E}" type="pres">
      <dgm:prSet presAssocID="{3458D934-1B46-4FFD-B73B-02994F56E14B}" presName="image" presStyleLbl="node0" presStyleIdx="0" presStyleCnt="1"/>
      <dgm:spPr/>
    </dgm:pt>
    <dgm:pt modelId="{545AB162-F2E2-46CD-8A38-9E3DF773F97E}" type="pres">
      <dgm:prSet presAssocID="{3458D934-1B46-4FFD-B73B-02994F56E14B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7DB81-75E8-4A8F-A0D3-C6F5DA68D335}" type="pres">
      <dgm:prSet presAssocID="{3458D934-1B46-4FFD-B73B-02994F56E14B}" presName="hierChild2" presStyleCnt="0"/>
      <dgm:spPr/>
    </dgm:pt>
    <dgm:pt modelId="{14D41CB6-4927-455A-B263-703C9E0518F5}" type="pres">
      <dgm:prSet presAssocID="{52C472F1-E4CD-45E3-9768-1782076B23E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C119EA1-25B5-4F58-93CB-6AA2C308C028}" type="pres">
      <dgm:prSet presAssocID="{AEB2D1F2-1511-440C-AFC1-F83E4D39E8B5}" presName="hierRoot2" presStyleCnt="0"/>
      <dgm:spPr/>
    </dgm:pt>
    <dgm:pt modelId="{7D5F632C-8160-4F31-BA95-64354DCD2019}" type="pres">
      <dgm:prSet presAssocID="{AEB2D1F2-1511-440C-AFC1-F83E4D39E8B5}" presName="composite2" presStyleCnt="0"/>
      <dgm:spPr/>
    </dgm:pt>
    <dgm:pt modelId="{C1E1A1BB-1174-401B-BFC9-5A90183A01E3}" type="pres">
      <dgm:prSet presAssocID="{AEB2D1F2-1511-440C-AFC1-F83E4D39E8B5}" presName="image2" presStyleLbl="node2" presStyleIdx="0" presStyleCnt="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79177BDA-9713-44FD-AB09-5DBC0AC9581B}" type="pres">
      <dgm:prSet presAssocID="{AEB2D1F2-1511-440C-AFC1-F83E4D39E8B5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17E5C-083D-4482-846E-FF36DCBD1473}" type="pres">
      <dgm:prSet presAssocID="{AEB2D1F2-1511-440C-AFC1-F83E4D39E8B5}" presName="hierChild3" presStyleCnt="0"/>
      <dgm:spPr/>
    </dgm:pt>
    <dgm:pt modelId="{8E4E7C3B-A652-4019-8763-3A4FA5DA7E1C}" type="pres">
      <dgm:prSet presAssocID="{846AA8D7-05CE-4F7C-83DD-358BF4C08AB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4C0513-90C3-46E4-885E-0B582F3048A4}" type="pres">
      <dgm:prSet presAssocID="{5B88EE11-A521-4195-9515-A2DCF113048E}" presName="hierRoot2" presStyleCnt="0"/>
      <dgm:spPr/>
    </dgm:pt>
    <dgm:pt modelId="{D13977D8-8B89-4758-94F1-40C6AF6F43B6}" type="pres">
      <dgm:prSet presAssocID="{5B88EE11-A521-4195-9515-A2DCF113048E}" presName="composite2" presStyleCnt="0"/>
      <dgm:spPr/>
    </dgm:pt>
    <dgm:pt modelId="{FCD7BE1F-3531-48AC-892B-E04FEB1E1AD1}" type="pres">
      <dgm:prSet presAssocID="{5B88EE11-A521-4195-9515-A2DCF113048E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88F3B91-AD2F-4DA9-B279-8B9B80562218}" type="pres">
      <dgm:prSet presAssocID="{5B88EE11-A521-4195-9515-A2DCF113048E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D25D8-292F-42C5-BB08-5E35FF1460B8}" type="pres">
      <dgm:prSet presAssocID="{5B88EE11-A521-4195-9515-A2DCF113048E}" presName="hierChild3" presStyleCnt="0"/>
      <dgm:spPr/>
    </dgm:pt>
  </dgm:ptLst>
  <dgm:cxnLst>
    <dgm:cxn modelId="{4FA8CFDD-CD5A-4AF9-9EEC-C306B606C05A}" type="presOf" srcId="{5B88EE11-A521-4195-9515-A2DCF113048E}" destId="{288F3B91-AD2F-4DA9-B279-8B9B80562218}" srcOrd="0" destOrd="0" presId="urn:microsoft.com/office/officeart/2009/layout/CirclePictureHierarchy"/>
    <dgm:cxn modelId="{BC625C37-DEC5-4F41-82CA-EBEE6C657872}" type="presOf" srcId="{3458D934-1B46-4FFD-B73B-02994F56E14B}" destId="{545AB162-F2E2-46CD-8A38-9E3DF773F97E}" srcOrd="0" destOrd="0" presId="urn:microsoft.com/office/officeart/2009/layout/CirclePictureHierarchy"/>
    <dgm:cxn modelId="{0F0D1CF7-9CFE-437D-AF90-A473D70B82BB}" srcId="{3458D934-1B46-4FFD-B73B-02994F56E14B}" destId="{5B88EE11-A521-4195-9515-A2DCF113048E}" srcOrd="1" destOrd="0" parTransId="{846AA8D7-05CE-4F7C-83DD-358BF4C08ABC}" sibTransId="{1D9E9A6C-E6A3-454F-8BBC-A8421AC8AB80}"/>
    <dgm:cxn modelId="{0C8C50AA-0910-4E73-8120-AF40FBE52760}" srcId="{3458D934-1B46-4FFD-B73B-02994F56E14B}" destId="{AEB2D1F2-1511-440C-AFC1-F83E4D39E8B5}" srcOrd="0" destOrd="0" parTransId="{52C472F1-E4CD-45E3-9768-1782076B23E3}" sibTransId="{C07F3AF3-3782-4505-A427-A20032B92E36}"/>
    <dgm:cxn modelId="{6AD45746-643A-4BF4-B1A9-09137DC595CF}" srcId="{0D936614-0A74-4BBB-9723-4AC39C7E0E98}" destId="{3458D934-1B46-4FFD-B73B-02994F56E14B}" srcOrd="0" destOrd="0" parTransId="{0715FBC7-E55D-4A82-A145-92DE7368DA88}" sibTransId="{261B7E52-07F6-4F46-A31B-A9EB62A55E32}"/>
    <dgm:cxn modelId="{B1E11DB3-B62A-4E0D-BED6-BA5123D00218}" type="presOf" srcId="{AEB2D1F2-1511-440C-AFC1-F83E4D39E8B5}" destId="{79177BDA-9713-44FD-AB09-5DBC0AC9581B}" srcOrd="0" destOrd="0" presId="urn:microsoft.com/office/officeart/2009/layout/CirclePictureHierarchy"/>
    <dgm:cxn modelId="{A6D2B38C-2526-4584-B051-E8A5A9DC5C80}" type="presOf" srcId="{0D936614-0A74-4BBB-9723-4AC39C7E0E98}" destId="{788393C0-16D7-4642-91A3-D927F854FD36}" srcOrd="0" destOrd="0" presId="urn:microsoft.com/office/officeart/2009/layout/CirclePictureHierarchy"/>
    <dgm:cxn modelId="{4C825499-1376-4288-B113-8EFDA6926314}" type="presOf" srcId="{846AA8D7-05CE-4F7C-83DD-358BF4C08ABC}" destId="{8E4E7C3B-A652-4019-8763-3A4FA5DA7E1C}" srcOrd="0" destOrd="0" presId="urn:microsoft.com/office/officeart/2009/layout/CirclePictureHierarchy"/>
    <dgm:cxn modelId="{8EFC9933-9705-4837-9D7B-D251FDD7D5D0}" type="presOf" srcId="{52C472F1-E4CD-45E3-9768-1782076B23E3}" destId="{14D41CB6-4927-455A-B263-703C9E0518F5}" srcOrd="0" destOrd="0" presId="urn:microsoft.com/office/officeart/2009/layout/CirclePictureHierarchy"/>
    <dgm:cxn modelId="{2CCDFCA7-0BD5-4325-8AE5-860AC2FCDA13}" type="presParOf" srcId="{788393C0-16D7-4642-91A3-D927F854FD36}" destId="{EE4DCBAB-F009-4908-B2E0-B94E7ECD4089}" srcOrd="0" destOrd="0" presId="urn:microsoft.com/office/officeart/2009/layout/CirclePictureHierarchy"/>
    <dgm:cxn modelId="{329DA287-718C-4FA9-82DC-0465E0584030}" type="presParOf" srcId="{EE4DCBAB-F009-4908-B2E0-B94E7ECD4089}" destId="{801962B7-1B16-45ED-839E-34298E9CB331}" srcOrd="0" destOrd="0" presId="urn:microsoft.com/office/officeart/2009/layout/CirclePictureHierarchy"/>
    <dgm:cxn modelId="{1538203E-E4EE-4552-A668-6AE133407B3F}" type="presParOf" srcId="{801962B7-1B16-45ED-839E-34298E9CB331}" destId="{3D2CF65E-2DEF-4ABE-B450-44BB3812B07E}" srcOrd="0" destOrd="0" presId="urn:microsoft.com/office/officeart/2009/layout/CirclePictureHierarchy"/>
    <dgm:cxn modelId="{55C42632-6BA8-4AD8-8CCF-1FA4B578C678}" type="presParOf" srcId="{801962B7-1B16-45ED-839E-34298E9CB331}" destId="{545AB162-F2E2-46CD-8A38-9E3DF773F97E}" srcOrd="1" destOrd="0" presId="urn:microsoft.com/office/officeart/2009/layout/CirclePictureHierarchy"/>
    <dgm:cxn modelId="{EC8771F7-D451-45C6-86A0-E3805C9C9F78}" type="presParOf" srcId="{EE4DCBAB-F009-4908-B2E0-B94E7ECD4089}" destId="{02B7DB81-75E8-4A8F-A0D3-C6F5DA68D335}" srcOrd="1" destOrd="0" presId="urn:microsoft.com/office/officeart/2009/layout/CirclePictureHierarchy"/>
    <dgm:cxn modelId="{449DE8F1-0FDC-420A-AAFC-6F29E8AFCB1B}" type="presParOf" srcId="{02B7DB81-75E8-4A8F-A0D3-C6F5DA68D335}" destId="{14D41CB6-4927-455A-B263-703C9E0518F5}" srcOrd="0" destOrd="0" presId="urn:microsoft.com/office/officeart/2009/layout/CirclePictureHierarchy"/>
    <dgm:cxn modelId="{109EA8CC-5BCE-4F0D-8CF8-009124036125}" type="presParOf" srcId="{02B7DB81-75E8-4A8F-A0D3-C6F5DA68D335}" destId="{4C119EA1-25B5-4F58-93CB-6AA2C308C028}" srcOrd="1" destOrd="0" presId="urn:microsoft.com/office/officeart/2009/layout/CirclePictureHierarchy"/>
    <dgm:cxn modelId="{7A75575E-83FB-4EFE-ABA4-724FEF28DB0F}" type="presParOf" srcId="{4C119EA1-25B5-4F58-93CB-6AA2C308C028}" destId="{7D5F632C-8160-4F31-BA95-64354DCD2019}" srcOrd="0" destOrd="0" presId="urn:microsoft.com/office/officeart/2009/layout/CirclePictureHierarchy"/>
    <dgm:cxn modelId="{5C39FFEA-5B44-4B9E-A61F-4B1E12C42960}" type="presParOf" srcId="{7D5F632C-8160-4F31-BA95-64354DCD2019}" destId="{C1E1A1BB-1174-401B-BFC9-5A90183A01E3}" srcOrd="0" destOrd="0" presId="urn:microsoft.com/office/officeart/2009/layout/CirclePictureHierarchy"/>
    <dgm:cxn modelId="{74E8B82F-8C5D-465D-9C01-387F987D900E}" type="presParOf" srcId="{7D5F632C-8160-4F31-BA95-64354DCD2019}" destId="{79177BDA-9713-44FD-AB09-5DBC0AC9581B}" srcOrd="1" destOrd="0" presId="urn:microsoft.com/office/officeart/2009/layout/CirclePictureHierarchy"/>
    <dgm:cxn modelId="{FEAB64AB-A90C-40CD-B370-37C7904F0FFF}" type="presParOf" srcId="{4C119EA1-25B5-4F58-93CB-6AA2C308C028}" destId="{31517E5C-083D-4482-846E-FF36DCBD1473}" srcOrd="1" destOrd="0" presId="urn:microsoft.com/office/officeart/2009/layout/CirclePictureHierarchy"/>
    <dgm:cxn modelId="{9F5A29DB-45FE-4750-B4A4-CE60D4DD75DC}" type="presParOf" srcId="{02B7DB81-75E8-4A8F-A0D3-C6F5DA68D335}" destId="{8E4E7C3B-A652-4019-8763-3A4FA5DA7E1C}" srcOrd="2" destOrd="0" presId="urn:microsoft.com/office/officeart/2009/layout/CirclePictureHierarchy"/>
    <dgm:cxn modelId="{0CB9CC6F-E091-4338-8081-EF25A8984DB2}" type="presParOf" srcId="{02B7DB81-75E8-4A8F-A0D3-C6F5DA68D335}" destId="{2E4C0513-90C3-46E4-885E-0B582F3048A4}" srcOrd="3" destOrd="0" presId="urn:microsoft.com/office/officeart/2009/layout/CirclePictureHierarchy"/>
    <dgm:cxn modelId="{655275E9-C7B1-4522-869C-3DB1FC76FA57}" type="presParOf" srcId="{2E4C0513-90C3-46E4-885E-0B582F3048A4}" destId="{D13977D8-8B89-4758-94F1-40C6AF6F43B6}" srcOrd="0" destOrd="0" presId="urn:microsoft.com/office/officeart/2009/layout/CirclePictureHierarchy"/>
    <dgm:cxn modelId="{AC225152-C798-4530-95EC-988F0A98AD96}" type="presParOf" srcId="{D13977D8-8B89-4758-94F1-40C6AF6F43B6}" destId="{FCD7BE1F-3531-48AC-892B-E04FEB1E1AD1}" srcOrd="0" destOrd="0" presId="urn:microsoft.com/office/officeart/2009/layout/CirclePictureHierarchy"/>
    <dgm:cxn modelId="{97D90139-C2AF-4630-B162-681AE7DAFC99}" type="presParOf" srcId="{D13977D8-8B89-4758-94F1-40C6AF6F43B6}" destId="{288F3B91-AD2F-4DA9-B279-8B9B80562218}" srcOrd="1" destOrd="0" presId="urn:microsoft.com/office/officeart/2009/layout/CirclePictureHierarchy"/>
    <dgm:cxn modelId="{24FDEE66-5556-44FC-A21D-2FD3255E0E31}" type="presParOf" srcId="{2E4C0513-90C3-46E4-885E-0B582F3048A4}" destId="{D26D25D8-292F-42C5-BB08-5E35FF1460B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43C5E-C296-42AE-B36D-E0B2431A9BBA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5BCCF7-0B6D-4CA5-AA05-E26B060892A0}">
      <dgm:prSet phldrT="[Text]"/>
      <dgm:spPr/>
      <dgm:t>
        <a:bodyPr/>
        <a:lstStyle/>
        <a:p>
          <a:r>
            <a: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DA95E7-5F25-492C-9DEE-CC098B659F25}" type="parTrans" cxnId="{FE6C73FA-1835-43B3-BE55-7E9B07A2F6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286CD-803A-4283-ABE0-4FAB64518E4C}" type="sibTrans" cxnId="{FE6C73FA-1835-43B3-BE55-7E9B07A2F6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C2CA9B-EB2B-4046-A709-08078B5D5B7E}">
      <dgm:prSet phldrT="[Text]"/>
      <dgm:spPr/>
      <dgm:t>
        <a:bodyPr/>
        <a:lstStyle/>
        <a:p>
          <a:r>
            <a: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МЕСТОЖИВЕЕНЕ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2088C-785C-4D00-A12B-89E9A6148970}" type="parTrans" cxnId="{A9D6B6D1-2F21-4239-8BD6-E462BD2C305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8E97A-D762-4D3C-9745-E1D8392A3756}" type="sibTrans" cxnId="{A9D6B6D1-2F21-4239-8BD6-E462BD2C305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4132F8-F9B7-4F60-8958-13B5E7C53DF5}">
      <dgm:prSet phldrT="[Text]"/>
      <dgm:spPr/>
      <dgm:t>
        <a:bodyPr/>
        <a:lstStyle/>
        <a:p>
          <a:r>
            <a: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ВЪЗРАСТ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68DED5-B2F6-4D9B-983B-CF44E4D01F3E}" type="parTrans" cxnId="{5B53F890-ADA8-46D3-97D9-E222A6CC64E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614D7C-E2E8-4C9E-93D1-9736231EC0D2}" type="sibTrans" cxnId="{5B53F890-ADA8-46D3-97D9-E222A6CC64E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CD825-6918-4A2B-879E-5608515CA18E}" type="pres">
      <dgm:prSet presAssocID="{F4243C5E-C296-42AE-B36D-E0B2431A9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5093E-0E96-486D-B1B2-251C52FC3062}" type="pres">
      <dgm:prSet presAssocID="{505BCCF7-0B6D-4CA5-AA05-E26B060892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0F301-25C8-43D8-997E-D1111D170DDD}" type="pres">
      <dgm:prSet presAssocID="{EFA286CD-803A-4283-ABE0-4FAB64518E4C}" presName="sibTrans" presStyleCnt="0"/>
      <dgm:spPr/>
    </dgm:pt>
    <dgm:pt modelId="{10D54447-0385-4BB9-BBF6-F184779BD631}" type="pres">
      <dgm:prSet presAssocID="{D9C2CA9B-EB2B-4046-A709-08078B5D5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C5916-62F6-41A3-8E02-8BD8383E4246}" type="pres">
      <dgm:prSet presAssocID="{5D98E97A-D762-4D3C-9745-E1D8392A3756}" presName="sibTrans" presStyleCnt="0"/>
      <dgm:spPr/>
    </dgm:pt>
    <dgm:pt modelId="{0B872327-69AA-4811-B1A1-558BCFD2A6B5}" type="pres">
      <dgm:prSet presAssocID="{5A4132F8-F9B7-4F60-8958-13B5E7C53D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C73FA-1835-43B3-BE55-7E9B07A2F68E}" srcId="{F4243C5E-C296-42AE-B36D-E0B2431A9BBA}" destId="{505BCCF7-0B6D-4CA5-AA05-E26B060892A0}" srcOrd="0" destOrd="0" parTransId="{63DA95E7-5F25-492C-9DEE-CC098B659F25}" sibTransId="{EFA286CD-803A-4283-ABE0-4FAB64518E4C}"/>
    <dgm:cxn modelId="{B01B270D-4873-48DF-839C-4C17EE1BBFB6}" type="presOf" srcId="{F4243C5E-C296-42AE-B36D-E0B2431A9BBA}" destId="{C57CD825-6918-4A2B-879E-5608515CA18E}" srcOrd="0" destOrd="0" presId="urn:microsoft.com/office/officeart/2005/8/layout/hList6"/>
    <dgm:cxn modelId="{F263BE1A-6918-4C8E-AB28-F2604AD6DA43}" type="presOf" srcId="{505BCCF7-0B6D-4CA5-AA05-E26B060892A0}" destId="{0755093E-0E96-486D-B1B2-251C52FC3062}" srcOrd="0" destOrd="0" presId="urn:microsoft.com/office/officeart/2005/8/layout/hList6"/>
    <dgm:cxn modelId="{339EC697-27E4-4F33-9693-92EAA6174403}" type="presOf" srcId="{D9C2CA9B-EB2B-4046-A709-08078B5D5B7E}" destId="{10D54447-0385-4BB9-BBF6-F184779BD631}" srcOrd="0" destOrd="0" presId="urn:microsoft.com/office/officeart/2005/8/layout/hList6"/>
    <dgm:cxn modelId="{5B53F890-ADA8-46D3-97D9-E222A6CC64EB}" srcId="{F4243C5E-C296-42AE-B36D-E0B2431A9BBA}" destId="{5A4132F8-F9B7-4F60-8958-13B5E7C53DF5}" srcOrd="2" destOrd="0" parTransId="{EB68DED5-B2F6-4D9B-983B-CF44E4D01F3E}" sibTransId="{BA614D7C-E2E8-4C9E-93D1-9736231EC0D2}"/>
    <dgm:cxn modelId="{F4A68D32-9F87-494C-B564-CDCB9ED5A4EA}" type="presOf" srcId="{5A4132F8-F9B7-4F60-8958-13B5E7C53DF5}" destId="{0B872327-69AA-4811-B1A1-558BCFD2A6B5}" srcOrd="0" destOrd="0" presId="urn:microsoft.com/office/officeart/2005/8/layout/hList6"/>
    <dgm:cxn modelId="{A9D6B6D1-2F21-4239-8BD6-E462BD2C3053}" srcId="{F4243C5E-C296-42AE-B36D-E0B2431A9BBA}" destId="{D9C2CA9B-EB2B-4046-A709-08078B5D5B7E}" srcOrd="1" destOrd="0" parTransId="{73B2088C-785C-4D00-A12B-89E9A6148970}" sibTransId="{5D98E97A-D762-4D3C-9745-E1D8392A3756}"/>
    <dgm:cxn modelId="{AE6A0CF1-2831-4CF8-A0BD-D2AF923DDEB4}" type="presParOf" srcId="{C57CD825-6918-4A2B-879E-5608515CA18E}" destId="{0755093E-0E96-486D-B1B2-251C52FC3062}" srcOrd="0" destOrd="0" presId="urn:microsoft.com/office/officeart/2005/8/layout/hList6"/>
    <dgm:cxn modelId="{D283A2DA-35B9-4B7C-9AB4-2C30F400E2C5}" type="presParOf" srcId="{C57CD825-6918-4A2B-879E-5608515CA18E}" destId="{36E0F301-25C8-43D8-997E-D1111D170DDD}" srcOrd="1" destOrd="0" presId="urn:microsoft.com/office/officeart/2005/8/layout/hList6"/>
    <dgm:cxn modelId="{EDDA942B-6046-49F5-96EF-9AB669F6FD2E}" type="presParOf" srcId="{C57CD825-6918-4A2B-879E-5608515CA18E}" destId="{10D54447-0385-4BB9-BBF6-F184779BD631}" srcOrd="2" destOrd="0" presId="urn:microsoft.com/office/officeart/2005/8/layout/hList6"/>
    <dgm:cxn modelId="{7FA15E1E-00DB-4C2F-A0F6-6E9DB872A401}" type="presParOf" srcId="{C57CD825-6918-4A2B-879E-5608515CA18E}" destId="{860C5916-62F6-41A3-8E02-8BD8383E4246}" srcOrd="3" destOrd="0" presId="urn:microsoft.com/office/officeart/2005/8/layout/hList6"/>
    <dgm:cxn modelId="{A0474899-1425-41EE-AD5E-E09F33125F29}" type="presParOf" srcId="{C57CD825-6918-4A2B-879E-5608515CA18E}" destId="{0B872327-69AA-4811-B1A1-558BCFD2A6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DED44-C283-438A-8AF9-48554447F9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01D02-2DC5-4444-9490-91CCD70B79D1}">
      <dgm:prSet phldrT="[Text]"/>
      <dgm:spPr/>
      <dgm:t>
        <a:bodyPr/>
        <a:lstStyle/>
        <a:p>
          <a:r>
            <a:rPr lang="bg-BG" altLang="en-US" dirty="0" smtClean="0">
              <a:latin typeface="Arial" charset="0"/>
              <a:cs typeface="Arial" charset="0"/>
            </a:rPr>
            <a:t>%</a:t>
          </a:r>
          <a:r>
            <a:rPr lang="bg-BG" altLang="en-US" b="1" i="1" dirty="0" smtClean="0">
              <a:latin typeface="Arial" charset="0"/>
              <a:cs typeface="Arial" charset="0"/>
            </a:rPr>
            <a:t> съотношение над 65 г./15-64г. </a:t>
          </a:r>
          <a:endParaRPr lang="en-US" dirty="0"/>
        </a:p>
      </dgm:t>
    </dgm:pt>
    <dgm:pt modelId="{71029BC2-F4B3-433A-942B-3EB716BC7C6E}" type="parTrans" cxnId="{51243FE4-1AA2-42DC-8B04-E45DC3E86734}">
      <dgm:prSet/>
      <dgm:spPr/>
      <dgm:t>
        <a:bodyPr/>
        <a:lstStyle/>
        <a:p>
          <a:endParaRPr lang="en-US"/>
        </a:p>
      </dgm:t>
    </dgm:pt>
    <dgm:pt modelId="{4B322E26-96C2-4E44-88C2-506EE0607A62}" type="sibTrans" cxnId="{51243FE4-1AA2-42DC-8B04-E45DC3E86734}">
      <dgm:prSet/>
      <dgm:spPr/>
      <dgm:t>
        <a:bodyPr/>
        <a:lstStyle/>
        <a:p>
          <a:endParaRPr lang="en-US"/>
        </a:p>
      </dgm:t>
    </dgm:pt>
    <dgm:pt modelId="{6A8D7FA5-05A3-4DC8-8424-E299B43D725E}">
      <dgm:prSet phldrT="[Text]"/>
      <dgm:spPr/>
      <dgm:t>
        <a:bodyPr/>
        <a:lstStyle/>
        <a:p>
          <a:r>
            <a:rPr lang="bg-BG" altLang="en-US" dirty="0" smtClean="0">
              <a:latin typeface="Arial" charset="0"/>
              <a:cs typeface="Arial" charset="0"/>
            </a:rPr>
            <a:t>%</a:t>
          </a:r>
          <a:r>
            <a:rPr lang="bg-BG" altLang="en-US" b="1" i="1" dirty="0" smtClean="0">
              <a:latin typeface="Arial" charset="0"/>
              <a:cs typeface="Arial" charset="0"/>
            </a:rPr>
            <a:t> съотношение на 0-14 г./15-64г. </a:t>
          </a:r>
          <a:endParaRPr lang="en-US" dirty="0"/>
        </a:p>
      </dgm:t>
    </dgm:pt>
    <dgm:pt modelId="{7FA35D9B-547E-42D9-A6D2-6E8E5D72FF8A}" type="parTrans" cxnId="{E20E0986-E1DB-471B-8A63-AB1B0D2BA908}">
      <dgm:prSet/>
      <dgm:spPr/>
      <dgm:t>
        <a:bodyPr/>
        <a:lstStyle/>
        <a:p>
          <a:endParaRPr lang="en-US"/>
        </a:p>
      </dgm:t>
    </dgm:pt>
    <dgm:pt modelId="{4160BCEB-45A8-4B1B-B71F-23AEA729D0F4}" type="sibTrans" cxnId="{E20E0986-E1DB-471B-8A63-AB1B0D2BA908}">
      <dgm:prSet/>
      <dgm:spPr/>
      <dgm:t>
        <a:bodyPr/>
        <a:lstStyle/>
        <a:p>
          <a:endParaRPr lang="en-US"/>
        </a:p>
      </dgm:t>
    </dgm:pt>
    <dgm:pt modelId="{F8109D63-508A-4C63-BE56-54CB3F1EC1C6}">
      <dgm:prSet phldrT="[Text]"/>
      <dgm:spPr/>
      <dgm:t>
        <a:bodyPr/>
        <a:lstStyle/>
        <a:p>
          <a:r>
            <a:rPr lang="bg-BG" altLang="en-US" dirty="0" smtClean="0">
              <a:latin typeface="Arial" charset="0"/>
              <a:cs typeface="Arial" charset="0"/>
            </a:rPr>
            <a:t>% </a:t>
          </a:r>
          <a:r>
            <a:rPr lang="bg-BG" altLang="en-US" b="1" i="1" dirty="0" smtClean="0">
              <a:latin typeface="Arial" charset="0"/>
              <a:cs typeface="Arial" charset="0"/>
            </a:rPr>
            <a:t>съотношение на 0-14 г. + над 65г.</a:t>
          </a:r>
          <a:r>
            <a:rPr lang="en-US" altLang="en-US" b="1" i="1" dirty="0" smtClean="0">
              <a:latin typeface="Arial" charset="0"/>
              <a:cs typeface="Arial" charset="0"/>
            </a:rPr>
            <a:t> </a:t>
          </a:r>
          <a:r>
            <a:rPr lang="bg-BG" altLang="en-US" b="1" i="1" dirty="0" smtClean="0">
              <a:latin typeface="Arial" charset="0"/>
              <a:cs typeface="Arial" charset="0"/>
            </a:rPr>
            <a:t>към 15-64 г.</a:t>
          </a:r>
          <a:endParaRPr lang="en-US" dirty="0"/>
        </a:p>
      </dgm:t>
    </dgm:pt>
    <dgm:pt modelId="{8BE99864-E84E-4ED1-994E-90604C77F13D}" type="parTrans" cxnId="{2B192D4A-1933-4F70-BCEB-2C955319048D}">
      <dgm:prSet/>
      <dgm:spPr/>
      <dgm:t>
        <a:bodyPr/>
        <a:lstStyle/>
        <a:p>
          <a:endParaRPr lang="en-US"/>
        </a:p>
      </dgm:t>
    </dgm:pt>
    <dgm:pt modelId="{928A954A-2AB4-410B-9C1F-6EBE307B8A8A}" type="sibTrans" cxnId="{2B192D4A-1933-4F70-BCEB-2C955319048D}">
      <dgm:prSet/>
      <dgm:spPr/>
      <dgm:t>
        <a:bodyPr/>
        <a:lstStyle/>
        <a:p>
          <a:endParaRPr lang="en-US"/>
        </a:p>
      </dgm:t>
    </dgm:pt>
    <dgm:pt modelId="{0C53CDC0-0423-4996-B28D-C438EDF6BBE9}">
      <dgm:prSet phldrT="[Text]"/>
      <dgm:spPr/>
      <dgm:t>
        <a:bodyPr/>
        <a:lstStyle/>
        <a:p>
          <a:r>
            <a:rPr lang="bg-BG" altLang="en-US" dirty="0" smtClean="0">
              <a:latin typeface="Arial" charset="0"/>
              <a:cs typeface="Arial" charset="0"/>
            </a:rPr>
            <a:t>%</a:t>
          </a:r>
          <a:r>
            <a:rPr lang="bg-BG" altLang="en-US" b="1" i="1" dirty="0" smtClean="0">
              <a:latin typeface="Arial" charset="0"/>
              <a:cs typeface="Arial" charset="0"/>
            </a:rPr>
            <a:t> съотношение над 65 г./0-14 г.</a:t>
          </a:r>
          <a:endParaRPr lang="en-US" dirty="0"/>
        </a:p>
      </dgm:t>
    </dgm:pt>
    <dgm:pt modelId="{3947FE09-967C-40E1-B321-0196A6DCA025}" type="parTrans" cxnId="{8397BAD4-E273-42AB-B19A-6402BDA6055A}">
      <dgm:prSet/>
      <dgm:spPr/>
      <dgm:t>
        <a:bodyPr/>
        <a:lstStyle/>
        <a:p>
          <a:endParaRPr lang="en-US"/>
        </a:p>
      </dgm:t>
    </dgm:pt>
    <dgm:pt modelId="{784B47C5-E89A-47FA-9970-2C97E59C3866}" type="sibTrans" cxnId="{8397BAD4-E273-42AB-B19A-6402BDA6055A}">
      <dgm:prSet/>
      <dgm:spPr/>
      <dgm:t>
        <a:bodyPr/>
        <a:lstStyle/>
        <a:p>
          <a:endParaRPr lang="en-US"/>
        </a:p>
      </dgm:t>
    </dgm:pt>
    <dgm:pt modelId="{5CE5364F-F948-4CEE-92AC-131578F2F7B8}" type="pres">
      <dgm:prSet presAssocID="{75ADED44-C283-438A-8AF9-48554447F9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276C14A-79D8-4C5D-B6F4-69009BF82B65}" type="pres">
      <dgm:prSet presAssocID="{75ADED44-C283-438A-8AF9-48554447F9C0}" presName="Name1" presStyleCnt="0"/>
      <dgm:spPr/>
    </dgm:pt>
    <dgm:pt modelId="{02C0126D-494A-4862-A9B4-A197199E5452}" type="pres">
      <dgm:prSet presAssocID="{75ADED44-C283-438A-8AF9-48554447F9C0}" presName="cycle" presStyleCnt="0"/>
      <dgm:spPr/>
    </dgm:pt>
    <dgm:pt modelId="{BD1FB94D-398D-49E4-B543-49FC0E82935F}" type="pres">
      <dgm:prSet presAssocID="{75ADED44-C283-438A-8AF9-48554447F9C0}" presName="srcNode" presStyleLbl="node1" presStyleIdx="0" presStyleCnt="4"/>
      <dgm:spPr/>
    </dgm:pt>
    <dgm:pt modelId="{38A16ABA-C76C-4861-93E1-E535D539A8CE}" type="pres">
      <dgm:prSet presAssocID="{75ADED44-C283-438A-8AF9-48554447F9C0}" presName="conn" presStyleLbl="parChTrans1D2" presStyleIdx="0" presStyleCnt="1"/>
      <dgm:spPr/>
      <dgm:t>
        <a:bodyPr/>
        <a:lstStyle/>
        <a:p>
          <a:endParaRPr lang="en-US"/>
        </a:p>
      </dgm:t>
    </dgm:pt>
    <dgm:pt modelId="{B2898044-6F43-45E6-80FF-F44BA0ACD115}" type="pres">
      <dgm:prSet presAssocID="{75ADED44-C283-438A-8AF9-48554447F9C0}" presName="extraNode" presStyleLbl="node1" presStyleIdx="0" presStyleCnt="4"/>
      <dgm:spPr/>
    </dgm:pt>
    <dgm:pt modelId="{3D8C5D00-B70C-474F-80E9-36E2B4E5B05D}" type="pres">
      <dgm:prSet presAssocID="{75ADED44-C283-438A-8AF9-48554447F9C0}" presName="dstNode" presStyleLbl="node1" presStyleIdx="0" presStyleCnt="4"/>
      <dgm:spPr/>
    </dgm:pt>
    <dgm:pt modelId="{F264DEBA-B57E-4CA6-900F-2FCAF6143CE7}" type="pres">
      <dgm:prSet presAssocID="{3A901D02-2DC5-4444-9490-91CCD70B79D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6ED09-2DFF-42C1-AD44-F39AB239DD81}" type="pres">
      <dgm:prSet presAssocID="{3A901D02-2DC5-4444-9490-91CCD70B79D1}" presName="accent_1" presStyleCnt="0"/>
      <dgm:spPr/>
    </dgm:pt>
    <dgm:pt modelId="{9C0CCD2F-89E9-49FA-AABE-C42467347C1C}" type="pres">
      <dgm:prSet presAssocID="{3A901D02-2DC5-4444-9490-91CCD70B79D1}" presName="accentRepeatNode" presStyleLbl="solidFgAcc1" presStyleIdx="0" presStyleCnt="4"/>
      <dgm:spPr/>
    </dgm:pt>
    <dgm:pt modelId="{3199EC23-1F3A-4570-9161-0768B0F4CB57}" type="pres">
      <dgm:prSet presAssocID="{6A8D7FA5-05A3-4DC8-8424-E299B43D725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3CBF4-F8F2-41B0-89B1-6197739CCD05}" type="pres">
      <dgm:prSet presAssocID="{6A8D7FA5-05A3-4DC8-8424-E299B43D725E}" presName="accent_2" presStyleCnt="0"/>
      <dgm:spPr/>
    </dgm:pt>
    <dgm:pt modelId="{A6D2DCBD-59A0-4531-924A-8FF8626E56B3}" type="pres">
      <dgm:prSet presAssocID="{6A8D7FA5-05A3-4DC8-8424-E299B43D725E}" presName="accentRepeatNode" presStyleLbl="solidFgAcc1" presStyleIdx="1" presStyleCnt="4"/>
      <dgm:spPr/>
    </dgm:pt>
    <dgm:pt modelId="{CCF9DA63-5775-4D79-B2D1-6C5DBAA50E36}" type="pres">
      <dgm:prSet presAssocID="{F8109D63-508A-4C63-BE56-54CB3F1EC1C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C4935-2724-41F5-A1D3-B532EBF914E9}" type="pres">
      <dgm:prSet presAssocID="{F8109D63-508A-4C63-BE56-54CB3F1EC1C6}" presName="accent_3" presStyleCnt="0"/>
      <dgm:spPr/>
    </dgm:pt>
    <dgm:pt modelId="{BC36077C-B49D-4DEF-9195-EC13E4C4F4F2}" type="pres">
      <dgm:prSet presAssocID="{F8109D63-508A-4C63-BE56-54CB3F1EC1C6}" presName="accentRepeatNode" presStyleLbl="solidFgAcc1" presStyleIdx="2" presStyleCnt="4"/>
      <dgm:spPr/>
    </dgm:pt>
    <dgm:pt modelId="{EFED8D95-864A-4BC7-8981-81925B7935D6}" type="pres">
      <dgm:prSet presAssocID="{0C53CDC0-0423-4996-B28D-C438EDF6BBE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053D5-DB16-480F-A6EC-45438CC90F29}" type="pres">
      <dgm:prSet presAssocID="{0C53CDC0-0423-4996-B28D-C438EDF6BBE9}" presName="accent_4" presStyleCnt="0"/>
      <dgm:spPr/>
    </dgm:pt>
    <dgm:pt modelId="{6E01A87F-F358-4043-8366-AE1BB5B31398}" type="pres">
      <dgm:prSet presAssocID="{0C53CDC0-0423-4996-B28D-C438EDF6BBE9}" presName="accentRepeatNode" presStyleLbl="solidFgAcc1" presStyleIdx="3" presStyleCnt="4"/>
      <dgm:spPr/>
    </dgm:pt>
  </dgm:ptLst>
  <dgm:cxnLst>
    <dgm:cxn modelId="{FAD4ED51-6959-4EEC-8ECF-316BDBCBD2A1}" type="presOf" srcId="{0C53CDC0-0423-4996-B28D-C438EDF6BBE9}" destId="{EFED8D95-864A-4BC7-8981-81925B7935D6}" srcOrd="0" destOrd="0" presId="urn:microsoft.com/office/officeart/2008/layout/VerticalCurvedList"/>
    <dgm:cxn modelId="{3CCAAA9E-B13C-4F5C-9776-71F58C9EC054}" type="presOf" srcId="{4B322E26-96C2-4E44-88C2-506EE0607A62}" destId="{38A16ABA-C76C-4861-93E1-E535D539A8CE}" srcOrd="0" destOrd="0" presId="urn:microsoft.com/office/officeart/2008/layout/VerticalCurvedList"/>
    <dgm:cxn modelId="{0969AC15-E51B-4F3B-A46A-0802CC499655}" type="presOf" srcId="{3A901D02-2DC5-4444-9490-91CCD70B79D1}" destId="{F264DEBA-B57E-4CA6-900F-2FCAF6143CE7}" srcOrd="0" destOrd="0" presId="urn:microsoft.com/office/officeart/2008/layout/VerticalCurvedList"/>
    <dgm:cxn modelId="{AB75B884-29C7-4CB1-BD36-A6269D60905E}" type="presOf" srcId="{75ADED44-C283-438A-8AF9-48554447F9C0}" destId="{5CE5364F-F948-4CEE-92AC-131578F2F7B8}" srcOrd="0" destOrd="0" presId="urn:microsoft.com/office/officeart/2008/layout/VerticalCurvedList"/>
    <dgm:cxn modelId="{51243FE4-1AA2-42DC-8B04-E45DC3E86734}" srcId="{75ADED44-C283-438A-8AF9-48554447F9C0}" destId="{3A901D02-2DC5-4444-9490-91CCD70B79D1}" srcOrd="0" destOrd="0" parTransId="{71029BC2-F4B3-433A-942B-3EB716BC7C6E}" sibTransId="{4B322E26-96C2-4E44-88C2-506EE0607A62}"/>
    <dgm:cxn modelId="{ED66061B-8719-46BD-8080-B611B016EF47}" type="presOf" srcId="{F8109D63-508A-4C63-BE56-54CB3F1EC1C6}" destId="{CCF9DA63-5775-4D79-B2D1-6C5DBAA50E36}" srcOrd="0" destOrd="0" presId="urn:microsoft.com/office/officeart/2008/layout/VerticalCurvedList"/>
    <dgm:cxn modelId="{9066BED5-E34C-4826-875D-ED7CBC9EF089}" type="presOf" srcId="{6A8D7FA5-05A3-4DC8-8424-E299B43D725E}" destId="{3199EC23-1F3A-4570-9161-0768B0F4CB57}" srcOrd="0" destOrd="0" presId="urn:microsoft.com/office/officeart/2008/layout/VerticalCurvedList"/>
    <dgm:cxn modelId="{2B192D4A-1933-4F70-BCEB-2C955319048D}" srcId="{75ADED44-C283-438A-8AF9-48554447F9C0}" destId="{F8109D63-508A-4C63-BE56-54CB3F1EC1C6}" srcOrd="2" destOrd="0" parTransId="{8BE99864-E84E-4ED1-994E-90604C77F13D}" sibTransId="{928A954A-2AB4-410B-9C1F-6EBE307B8A8A}"/>
    <dgm:cxn modelId="{8397BAD4-E273-42AB-B19A-6402BDA6055A}" srcId="{75ADED44-C283-438A-8AF9-48554447F9C0}" destId="{0C53CDC0-0423-4996-B28D-C438EDF6BBE9}" srcOrd="3" destOrd="0" parTransId="{3947FE09-967C-40E1-B321-0196A6DCA025}" sibTransId="{784B47C5-E89A-47FA-9970-2C97E59C3866}"/>
    <dgm:cxn modelId="{E20E0986-E1DB-471B-8A63-AB1B0D2BA908}" srcId="{75ADED44-C283-438A-8AF9-48554447F9C0}" destId="{6A8D7FA5-05A3-4DC8-8424-E299B43D725E}" srcOrd="1" destOrd="0" parTransId="{7FA35D9B-547E-42D9-A6D2-6E8E5D72FF8A}" sibTransId="{4160BCEB-45A8-4B1B-B71F-23AEA729D0F4}"/>
    <dgm:cxn modelId="{0FACBA04-4E4A-4782-A81D-017502BCDE6B}" type="presParOf" srcId="{5CE5364F-F948-4CEE-92AC-131578F2F7B8}" destId="{F276C14A-79D8-4C5D-B6F4-69009BF82B65}" srcOrd="0" destOrd="0" presId="urn:microsoft.com/office/officeart/2008/layout/VerticalCurvedList"/>
    <dgm:cxn modelId="{054247EC-1CE9-4C82-90DC-0383747FC8BC}" type="presParOf" srcId="{F276C14A-79D8-4C5D-B6F4-69009BF82B65}" destId="{02C0126D-494A-4862-A9B4-A197199E5452}" srcOrd="0" destOrd="0" presId="urn:microsoft.com/office/officeart/2008/layout/VerticalCurvedList"/>
    <dgm:cxn modelId="{0160B17C-8D7B-4D0C-9DE1-F5F056FC4C12}" type="presParOf" srcId="{02C0126D-494A-4862-A9B4-A197199E5452}" destId="{BD1FB94D-398D-49E4-B543-49FC0E82935F}" srcOrd="0" destOrd="0" presId="urn:microsoft.com/office/officeart/2008/layout/VerticalCurvedList"/>
    <dgm:cxn modelId="{02407540-ECC7-4B8D-83FC-D33271D14F7C}" type="presParOf" srcId="{02C0126D-494A-4862-A9B4-A197199E5452}" destId="{38A16ABA-C76C-4861-93E1-E535D539A8CE}" srcOrd="1" destOrd="0" presId="urn:microsoft.com/office/officeart/2008/layout/VerticalCurvedList"/>
    <dgm:cxn modelId="{2B1C50A0-3EF3-41BC-8C6F-7222D13D7F2C}" type="presParOf" srcId="{02C0126D-494A-4862-A9B4-A197199E5452}" destId="{B2898044-6F43-45E6-80FF-F44BA0ACD115}" srcOrd="2" destOrd="0" presId="urn:microsoft.com/office/officeart/2008/layout/VerticalCurvedList"/>
    <dgm:cxn modelId="{B8CDE7DE-0F06-4C0D-A7C9-838DA78A5132}" type="presParOf" srcId="{02C0126D-494A-4862-A9B4-A197199E5452}" destId="{3D8C5D00-B70C-474F-80E9-36E2B4E5B05D}" srcOrd="3" destOrd="0" presId="urn:microsoft.com/office/officeart/2008/layout/VerticalCurvedList"/>
    <dgm:cxn modelId="{3E7C533E-13B6-4C19-90DF-207A13EEC6ED}" type="presParOf" srcId="{F276C14A-79D8-4C5D-B6F4-69009BF82B65}" destId="{F264DEBA-B57E-4CA6-900F-2FCAF6143CE7}" srcOrd="1" destOrd="0" presId="urn:microsoft.com/office/officeart/2008/layout/VerticalCurvedList"/>
    <dgm:cxn modelId="{F26A28CE-70FE-4C4D-8581-561FAEDF8164}" type="presParOf" srcId="{F276C14A-79D8-4C5D-B6F4-69009BF82B65}" destId="{0E16ED09-2DFF-42C1-AD44-F39AB239DD81}" srcOrd="2" destOrd="0" presId="urn:microsoft.com/office/officeart/2008/layout/VerticalCurvedList"/>
    <dgm:cxn modelId="{7A291775-E1B8-4304-898B-9BE993F5BCAA}" type="presParOf" srcId="{0E16ED09-2DFF-42C1-AD44-F39AB239DD81}" destId="{9C0CCD2F-89E9-49FA-AABE-C42467347C1C}" srcOrd="0" destOrd="0" presId="urn:microsoft.com/office/officeart/2008/layout/VerticalCurvedList"/>
    <dgm:cxn modelId="{986B083E-F1A4-4DF7-BBF0-C159F665C1D5}" type="presParOf" srcId="{F276C14A-79D8-4C5D-B6F4-69009BF82B65}" destId="{3199EC23-1F3A-4570-9161-0768B0F4CB57}" srcOrd="3" destOrd="0" presId="urn:microsoft.com/office/officeart/2008/layout/VerticalCurvedList"/>
    <dgm:cxn modelId="{01189734-E4E3-4315-A21C-504A4FBD263E}" type="presParOf" srcId="{F276C14A-79D8-4C5D-B6F4-69009BF82B65}" destId="{DD33CBF4-F8F2-41B0-89B1-6197739CCD05}" srcOrd="4" destOrd="0" presId="urn:microsoft.com/office/officeart/2008/layout/VerticalCurvedList"/>
    <dgm:cxn modelId="{2CCC2CE5-0105-4219-96E0-082AE4067232}" type="presParOf" srcId="{DD33CBF4-F8F2-41B0-89B1-6197739CCD05}" destId="{A6D2DCBD-59A0-4531-924A-8FF8626E56B3}" srcOrd="0" destOrd="0" presId="urn:microsoft.com/office/officeart/2008/layout/VerticalCurvedList"/>
    <dgm:cxn modelId="{D4F54C27-4962-4E04-9B9E-13FE377B31D4}" type="presParOf" srcId="{F276C14A-79D8-4C5D-B6F4-69009BF82B65}" destId="{CCF9DA63-5775-4D79-B2D1-6C5DBAA50E36}" srcOrd="5" destOrd="0" presId="urn:microsoft.com/office/officeart/2008/layout/VerticalCurvedList"/>
    <dgm:cxn modelId="{202EF20E-ADC4-468D-AA6D-A55F3B6782DB}" type="presParOf" srcId="{F276C14A-79D8-4C5D-B6F4-69009BF82B65}" destId="{B9AC4935-2724-41F5-A1D3-B532EBF914E9}" srcOrd="6" destOrd="0" presId="urn:microsoft.com/office/officeart/2008/layout/VerticalCurvedList"/>
    <dgm:cxn modelId="{426D935D-D722-4CC9-95FF-8BD587F5DC29}" type="presParOf" srcId="{B9AC4935-2724-41F5-A1D3-B532EBF914E9}" destId="{BC36077C-B49D-4DEF-9195-EC13E4C4F4F2}" srcOrd="0" destOrd="0" presId="urn:microsoft.com/office/officeart/2008/layout/VerticalCurvedList"/>
    <dgm:cxn modelId="{ABF77C2C-57FE-4D48-9F56-7C6EC26CBF08}" type="presParOf" srcId="{F276C14A-79D8-4C5D-B6F4-69009BF82B65}" destId="{EFED8D95-864A-4BC7-8981-81925B7935D6}" srcOrd="7" destOrd="0" presId="urn:microsoft.com/office/officeart/2008/layout/VerticalCurvedList"/>
    <dgm:cxn modelId="{ECE07AA6-21A1-4362-9965-45D5A6D5A1EB}" type="presParOf" srcId="{F276C14A-79D8-4C5D-B6F4-69009BF82B65}" destId="{D18053D5-DB16-480F-A6EC-45438CC90F29}" srcOrd="8" destOrd="0" presId="urn:microsoft.com/office/officeart/2008/layout/VerticalCurvedList"/>
    <dgm:cxn modelId="{86B7328C-B081-4BE7-B416-1657E46DEF98}" type="presParOf" srcId="{D18053D5-DB16-480F-A6EC-45438CC90F29}" destId="{6E01A87F-F358-4043-8366-AE1BB5B313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E7C3B-A652-4019-8763-3A4FA5DA7E1C}">
      <dsp:nvSpPr>
        <dsp:cNvPr id="0" name=""/>
        <dsp:cNvSpPr/>
      </dsp:nvSpPr>
      <dsp:spPr>
        <a:xfrm>
          <a:off x="3137797" y="2690934"/>
          <a:ext cx="2300265" cy="526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76"/>
              </a:lnTo>
              <a:lnTo>
                <a:pt x="2300265" y="265576"/>
              </a:lnTo>
              <a:lnTo>
                <a:pt x="2300265" y="5269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41CB6-4927-455A-B263-703C9E0518F5}">
      <dsp:nvSpPr>
        <dsp:cNvPr id="0" name=""/>
        <dsp:cNvSpPr/>
      </dsp:nvSpPr>
      <dsp:spPr>
        <a:xfrm>
          <a:off x="837532" y="2690934"/>
          <a:ext cx="2300265" cy="526969"/>
        </a:xfrm>
        <a:custGeom>
          <a:avLst/>
          <a:gdLst/>
          <a:ahLst/>
          <a:cxnLst/>
          <a:rect l="0" t="0" r="0" b="0"/>
          <a:pathLst>
            <a:path>
              <a:moveTo>
                <a:pt x="2300265" y="0"/>
              </a:moveTo>
              <a:lnTo>
                <a:pt x="2300265" y="265576"/>
              </a:lnTo>
              <a:lnTo>
                <a:pt x="0" y="265576"/>
              </a:lnTo>
              <a:lnTo>
                <a:pt x="0" y="5269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CF65E-2DEF-4ABE-B450-44BB3812B07E}">
      <dsp:nvSpPr>
        <dsp:cNvPr id="0" name=""/>
        <dsp:cNvSpPr/>
      </dsp:nvSpPr>
      <dsp:spPr>
        <a:xfrm>
          <a:off x="2301337" y="1018013"/>
          <a:ext cx="1672920" cy="1672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AB162-F2E2-46CD-8A38-9E3DF773F97E}">
      <dsp:nvSpPr>
        <dsp:cNvPr id="0" name=""/>
        <dsp:cNvSpPr/>
      </dsp:nvSpPr>
      <dsp:spPr>
        <a:xfrm>
          <a:off x="3974257" y="1013831"/>
          <a:ext cx="2509380" cy="16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ДЕМОГРАФСКА СТАТИКА</a:t>
          </a:r>
          <a:endParaRPr lang="en-US" sz="2800" kern="1200" dirty="0"/>
        </a:p>
      </dsp:txBody>
      <dsp:txXfrm>
        <a:off x="3974257" y="1013831"/>
        <a:ext cx="2509380" cy="1672920"/>
      </dsp:txXfrm>
    </dsp:sp>
    <dsp:sp modelId="{C1E1A1BB-1174-401B-BFC9-5A90183A01E3}">
      <dsp:nvSpPr>
        <dsp:cNvPr id="0" name=""/>
        <dsp:cNvSpPr/>
      </dsp:nvSpPr>
      <dsp:spPr>
        <a:xfrm>
          <a:off x="1072" y="3217904"/>
          <a:ext cx="1672920" cy="16729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77BDA-9713-44FD-AB09-5DBC0AC9581B}">
      <dsp:nvSpPr>
        <dsp:cNvPr id="0" name=""/>
        <dsp:cNvSpPr/>
      </dsp:nvSpPr>
      <dsp:spPr>
        <a:xfrm>
          <a:off x="1673992" y="3213721"/>
          <a:ext cx="2509380" cy="16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БРОЙ НА НАСЕЛЕНИЕТО</a:t>
          </a:r>
          <a:endParaRPr lang="en-US" sz="2800" kern="1200" dirty="0"/>
        </a:p>
      </dsp:txBody>
      <dsp:txXfrm>
        <a:off x="1673992" y="3213721"/>
        <a:ext cx="2509380" cy="1672920"/>
      </dsp:txXfrm>
    </dsp:sp>
    <dsp:sp modelId="{FCD7BE1F-3531-48AC-892B-E04FEB1E1AD1}">
      <dsp:nvSpPr>
        <dsp:cNvPr id="0" name=""/>
        <dsp:cNvSpPr/>
      </dsp:nvSpPr>
      <dsp:spPr>
        <a:xfrm>
          <a:off x="4601603" y="3217904"/>
          <a:ext cx="1672920" cy="16729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8F3B91-AD2F-4DA9-B279-8B9B80562218}">
      <dsp:nvSpPr>
        <dsp:cNvPr id="0" name=""/>
        <dsp:cNvSpPr/>
      </dsp:nvSpPr>
      <dsp:spPr>
        <a:xfrm>
          <a:off x="6274523" y="3213721"/>
          <a:ext cx="2509380" cy="16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СТРУКТУРА НА НАСЕЛЕНИЕТО</a:t>
          </a:r>
          <a:endParaRPr lang="en-US" sz="2800" kern="1200" dirty="0"/>
        </a:p>
      </dsp:txBody>
      <dsp:txXfrm>
        <a:off x="6274523" y="3213721"/>
        <a:ext cx="2509380" cy="1672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5093E-0E96-486D-B1B2-251C52FC3062}">
      <dsp:nvSpPr>
        <dsp:cNvPr id="0" name=""/>
        <dsp:cNvSpPr/>
      </dsp:nvSpPr>
      <dsp:spPr>
        <a:xfrm rot="16200000">
          <a:off x="-622308" y="623213"/>
          <a:ext cx="3600400" cy="235397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325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906" y="720079"/>
        <a:ext cx="2353972" cy="2160240"/>
      </dsp:txXfrm>
    </dsp:sp>
    <dsp:sp modelId="{10D54447-0385-4BB9-BBF6-F184779BD631}">
      <dsp:nvSpPr>
        <dsp:cNvPr id="0" name=""/>
        <dsp:cNvSpPr/>
      </dsp:nvSpPr>
      <dsp:spPr>
        <a:xfrm rot="16200000">
          <a:off x="1908212" y="623213"/>
          <a:ext cx="3600400" cy="235397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325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МЕСТОЖИВЕЕНЕ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531426" y="720079"/>
        <a:ext cx="2353972" cy="2160240"/>
      </dsp:txXfrm>
    </dsp:sp>
    <dsp:sp modelId="{0B872327-69AA-4811-B1A1-558BCFD2A6B5}">
      <dsp:nvSpPr>
        <dsp:cNvPr id="0" name=""/>
        <dsp:cNvSpPr/>
      </dsp:nvSpPr>
      <dsp:spPr>
        <a:xfrm rot="16200000">
          <a:off x="4438732" y="623213"/>
          <a:ext cx="3600400" cy="235397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325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ВЪЗРАСТ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061946" y="720079"/>
        <a:ext cx="2353972" cy="216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16ABA-C76C-4861-93E1-E535D539A8C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4DEBA-B57E-4CA6-900F-2FCAF6143CE7}">
      <dsp:nvSpPr>
        <dsp:cNvPr id="0" name=""/>
        <dsp:cNvSpPr/>
      </dsp:nvSpPr>
      <dsp:spPr>
        <a:xfrm>
          <a:off x="460128" y="312440"/>
          <a:ext cx="8477321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Arial" charset="0"/>
              <a:cs typeface="Arial" charset="0"/>
            </a:rPr>
            <a:t>%</a:t>
          </a:r>
          <a:r>
            <a:rPr lang="bg-BG" altLang="en-US" sz="2400" b="1" i="1" kern="1200" dirty="0" smtClean="0">
              <a:latin typeface="Arial" charset="0"/>
              <a:cs typeface="Arial" charset="0"/>
            </a:rPr>
            <a:t> съотношение над 65 г./15-64г. </a:t>
          </a:r>
          <a:endParaRPr lang="en-US" sz="2400" kern="1200" dirty="0"/>
        </a:p>
      </dsp:txBody>
      <dsp:txXfrm>
        <a:off x="460128" y="312440"/>
        <a:ext cx="8477321" cy="625205"/>
      </dsp:txXfrm>
    </dsp:sp>
    <dsp:sp modelId="{9C0CCD2F-89E9-49FA-AABE-C42467347C1C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9EC23-1F3A-4570-9161-0768B0F4CB57}">
      <dsp:nvSpPr>
        <dsp:cNvPr id="0" name=""/>
        <dsp:cNvSpPr/>
      </dsp:nvSpPr>
      <dsp:spPr>
        <a:xfrm>
          <a:off x="818573" y="1250411"/>
          <a:ext cx="8118877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Arial" charset="0"/>
              <a:cs typeface="Arial" charset="0"/>
            </a:rPr>
            <a:t>%</a:t>
          </a:r>
          <a:r>
            <a:rPr lang="bg-BG" altLang="en-US" sz="2400" b="1" i="1" kern="1200" dirty="0" smtClean="0">
              <a:latin typeface="Arial" charset="0"/>
              <a:cs typeface="Arial" charset="0"/>
            </a:rPr>
            <a:t> съотношение на 0-14 г./15-64г. </a:t>
          </a:r>
          <a:endParaRPr lang="en-US" sz="2400" kern="1200" dirty="0"/>
        </a:p>
      </dsp:txBody>
      <dsp:txXfrm>
        <a:off x="818573" y="1250411"/>
        <a:ext cx="8118877" cy="625205"/>
      </dsp:txXfrm>
    </dsp:sp>
    <dsp:sp modelId="{A6D2DCBD-59A0-4531-924A-8FF8626E56B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9DA63-5775-4D79-B2D1-6C5DBAA50E36}">
      <dsp:nvSpPr>
        <dsp:cNvPr id="0" name=""/>
        <dsp:cNvSpPr/>
      </dsp:nvSpPr>
      <dsp:spPr>
        <a:xfrm>
          <a:off x="818573" y="2188382"/>
          <a:ext cx="8118877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Arial" charset="0"/>
              <a:cs typeface="Arial" charset="0"/>
            </a:rPr>
            <a:t>% </a:t>
          </a:r>
          <a:r>
            <a:rPr lang="bg-BG" altLang="en-US" sz="2400" b="1" i="1" kern="1200" dirty="0" smtClean="0">
              <a:latin typeface="Arial" charset="0"/>
              <a:cs typeface="Arial" charset="0"/>
            </a:rPr>
            <a:t>съотношение на 0-14 г. + над 65г.</a:t>
          </a:r>
          <a:r>
            <a:rPr lang="en-US" altLang="en-US" sz="2400" b="1" i="1" kern="1200" dirty="0" smtClean="0">
              <a:latin typeface="Arial" charset="0"/>
              <a:cs typeface="Arial" charset="0"/>
            </a:rPr>
            <a:t> </a:t>
          </a:r>
          <a:r>
            <a:rPr lang="bg-BG" altLang="en-US" sz="2400" b="1" i="1" kern="1200" dirty="0" smtClean="0">
              <a:latin typeface="Arial" charset="0"/>
              <a:cs typeface="Arial" charset="0"/>
            </a:rPr>
            <a:t>към 15-64 г.</a:t>
          </a:r>
          <a:endParaRPr lang="en-US" sz="2400" kern="1200" dirty="0"/>
        </a:p>
      </dsp:txBody>
      <dsp:txXfrm>
        <a:off x="818573" y="2188382"/>
        <a:ext cx="8118877" cy="625205"/>
      </dsp:txXfrm>
    </dsp:sp>
    <dsp:sp modelId="{BC36077C-B49D-4DEF-9195-EC13E4C4F4F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D8D95-864A-4BC7-8981-81925B7935D6}">
      <dsp:nvSpPr>
        <dsp:cNvPr id="0" name=""/>
        <dsp:cNvSpPr/>
      </dsp:nvSpPr>
      <dsp:spPr>
        <a:xfrm>
          <a:off x="460128" y="3126353"/>
          <a:ext cx="8477321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Arial" charset="0"/>
              <a:cs typeface="Arial" charset="0"/>
            </a:rPr>
            <a:t>%</a:t>
          </a:r>
          <a:r>
            <a:rPr lang="bg-BG" altLang="en-US" sz="2400" b="1" i="1" kern="1200" dirty="0" smtClean="0">
              <a:latin typeface="Arial" charset="0"/>
              <a:cs typeface="Arial" charset="0"/>
            </a:rPr>
            <a:t> съотношение над 65 г./0-14 г.</a:t>
          </a:r>
          <a:endParaRPr lang="en-US" sz="2400" kern="1200" dirty="0"/>
        </a:p>
      </dsp:txBody>
      <dsp:txXfrm>
        <a:off x="460128" y="3126353"/>
        <a:ext cx="8477321" cy="625205"/>
      </dsp:txXfrm>
    </dsp:sp>
    <dsp:sp modelId="{6E01A87F-F358-4043-8366-AE1BB5B3139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126C-065D-4E7E-87D9-8B1187C61AA1}" type="datetimeFigureOut">
              <a:rPr lang="bg-BG" smtClean="0"/>
              <a:t>24.8.2020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3E7A-2D22-47A3-B0EF-0C5220EF4D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43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bg-BG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3E7A-2D22-47A3-B0EF-0C5220EF4DDA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21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3E7A-2D22-47A3-B0EF-0C5220EF4DDA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42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1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bg-BG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3E7A-2D22-47A3-B0EF-0C5220EF4DDA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84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D2140-D830-4332-998A-C6CFBA77E37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367AC-48D6-4BC0-801B-BBD01AF376D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4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5465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6806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178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60090-DD2A-43A0-AFD0-ADBB99538B2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8DA78-4FD2-4C8D-BAB5-850A818D440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4803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8861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4A5B2-D5C3-40CF-8EFC-00E6E4811E8B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A49D0-4D43-42D0-AE51-18B36E48D99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3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D35FA-E2CB-4580-B76A-6DD2B8E68CC8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BDF98-B93F-4D0C-B30C-4286DE2500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290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7875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1626B-8276-46A1-81CC-55C36EBDD5F4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0DB1D-329E-40CA-B503-97B2AEB6CB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27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DE3E46-B3DA-4BE4-90C2-DFEFB659A5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bg/url?sa=i&amp;rct=j&amp;q=&amp;esrc=s&amp;source=images&amp;cd=&amp;cad=rja&amp;uact=8&amp;ved=0CAcQjRw&amp;url=http://bg.wikipedia.org/wiki/%D0%9D%D0%B0%D1%81%D0%B5%D0%BB%D0%B5%D0%BD%D0%B8%D0%B5_%D0%BD%D0%B0_%D0%91%D1%8A%D0%BB%D0%B3%D0%B0%D1%80%D0%B8%D1%8F&amp;ei=vYJpVevtNIn0Us-9gRA&amp;bvm=bv.94455598,d.bGg&amp;psig=AFQjCNEgeu9sCtJBPd43jnypHuWzMgQsrA&amp;ust=143306440988592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bg/url?sa=i&amp;rct=j&amp;q=&amp;esrc=s&amp;source=images&amp;cd=&amp;cad=rja&amp;uact=8&amp;ved=0ahUKEwihsZO_5KTJAhXL1hoKHTkmANUQjRwIBw&amp;url=https://www.learner.org/courses/envsci/visual/visual.php?shortname=population_growth_rate&amp;bvm=bv.108194040,d.bGg&amp;psig=AFQjCNH3W9DmjU-FTLWXTlWGG6P7rQayjQ&amp;ust=1448307616409342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"/>
          <p:cNvSpPr txBox="1">
            <a:spLocks/>
          </p:cNvSpPr>
          <p:nvPr/>
        </p:nvSpPr>
        <p:spPr>
          <a:xfrm>
            <a:off x="1835696" y="2361038"/>
            <a:ext cx="6019800" cy="2940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bg-BG" altLang="bg-BG" sz="4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ДЕМОГРАФИЯТА КАТО НАУКА. СТАТИКА НА НАСЕЛЕНИЕТО.</a:t>
            </a:r>
            <a:endParaRPr lang="bg-BG" sz="4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23728" y="1041400"/>
            <a:ext cx="508635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bg-B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539480" y="410369"/>
          <a:ext cx="8604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" y="410369"/>
                        <a:ext cx="8604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8" y="2649022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438" y="26495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697" y="282575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УНИВЕРСИТЕТ-ПЛЕВЕН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ОБЩЕСТВЕНО ЗДРАВЕ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„ОБЩЕСТВЕНОЗДРАВНИ  НАУКИ“</a:t>
            </a:r>
            <a:r>
              <a:rPr lang="en-US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87750" y="1660525"/>
            <a:ext cx="1968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79118" y="5733256"/>
            <a:ext cx="4348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bg-BG" alt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Силвия Янкуловска, дмн</a:t>
            </a:r>
          </a:p>
        </p:txBody>
      </p:sp>
    </p:spTree>
    <p:extLst>
      <p:ext uri="{BB962C8B-B14F-4D97-AF65-F5344CB8AC3E}">
        <p14:creationId xmlns:p14="http://schemas.microsoft.com/office/powerpoint/2010/main" val="88982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</a:pPr>
            <a:r>
              <a:rPr lang="bg-BG" altLang="en-US" b="1" i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БРОЙ НА НАСЕЛЕНИЕТО</a:t>
            </a:r>
            <a:endParaRPr lang="en-GB" altLang="en-US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Най-точни данни чрез преброявания на населението.</a:t>
            </a:r>
          </a:p>
          <a:p>
            <a:pPr marL="0" indent="0">
              <a:buNone/>
            </a:pPr>
            <a:r>
              <a:rPr lang="bg-BG" altLang="en-US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Характеристиката на числеността</a:t>
            </a:r>
            <a:r>
              <a:rPr lang="bg-BG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 на населението се извършва </a:t>
            </a:r>
            <a:r>
              <a:rPr lang="bg-BG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чрез</a:t>
            </a:r>
            <a:r>
              <a:rPr lang="bg-BG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брой </a:t>
            </a:r>
            <a:r>
              <a:rPr lang="bg-BG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към определен период и средногодишния ръст в </a:t>
            </a:r>
            <a:r>
              <a:rPr lang="bg-BG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%;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времето </a:t>
            </a:r>
            <a:r>
              <a:rPr lang="bg-BG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за достигане до следващ милиард; </a:t>
            </a:r>
            <a:endParaRPr lang="bg-BG" alt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времето </a:t>
            </a:r>
            <a:r>
              <a:rPr lang="bg-BG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за удвояване на числеността на населението.</a:t>
            </a:r>
            <a:endParaRPr lang="en-GB" altLang="en-US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67410"/>
              </p:ext>
            </p:extLst>
          </p:nvPr>
        </p:nvGraphicFramePr>
        <p:xfrm>
          <a:off x="467544" y="332652"/>
          <a:ext cx="8208912" cy="5663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</a:t>
                      </a:r>
                      <a:endParaRPr lang="bg-BG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 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Средногодишен ръст (%)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Години до следващ милиард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милиона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милиард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1939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bg-BG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bg-BG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милиарда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bg-BG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милиарда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68413"/>
            <a:ext cx="8759825" cy="373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bg/timeline/3cee90815f042138002ae984cca0bc47.pn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" t="178" r="215" b="178"/>
          <a:stretch/>
        </p:blipFill>
        <p:spPr bwMode="auto">
          <a:xfrm>
            <a:off x="611560" y="1737360"/>
            <a:ext cx="8208912" cy="4932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i="1" cap="all" dirty="0" smtClean="0"/>
              <a:t>н</a:t>
            </a:r>
            <a:r>
              <a:rPr lang="bg-BG" sz="4000" i="1" dirty="0" smtClean="0"/>
              <a:t>аселение </a:t>
            </a:r>
            <a:r>
              <a:rPr lang="bg-BG" sz="4000" i="1" dirty="0"/>
              <a:t>на България по данни от преброяванията 1887-2011 г.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55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8" y="1340768"/>
            <a:ext cx="8072930" cy="4680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Autofit/>
          </a:bodyPr>
          <a:lstStyle/>
          <a:p>
            <a:r>
              <a:rPr lang="bg-BG" sz="3200" b="1" i="1" dirty="0"/>
              <a:t>Населението в света според различните варианти на прогнози на </a:t>
            </a:r>
            <a:r>
              <a:rPr lang="bg-BG" sz="3200" b="1" i="1" dirty="0" smtClean="0"/>
              <a:t>ООН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5789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learner.org/courses/envsci/visual/img_lrg/population_growth_rate.jp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332656"/>
            <a:ext cx="835292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0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24 август 2020 г. </a:t>
            </a:r>
            <a:r>
              <a:rPr lang="bg-BG" b="1" dirty="0" smtClean="0"/>
              <a:t>17:00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1" y="1772816"/>
            <a:ext cx="4716519" cy="44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23850" y="920750"/>
            <a:ext cx="86407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bg-BG" sz="3600" b="1">
              <a:latin typeface="Arial" charset="0"/>
              <a:cs typeface="Arial" charset="0"/>
            </a:endParaRPr>
          </a:p>
          <a:p>
            <a:pPr algn="ctr"/>
            <a:r>
              <a:rPr lang="en-US" sz="3600" b="1">
                <a:latin typeface="Arial" charset="0"/>
                <a:cs typeface="Arial" charset="0"/>
              </a:rPr>
              <a:t>Current World Population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7,296,740,107 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Births today </a:t>
            </a:r>
            <a:r>
              <a:rPr lang="bg-BG" sz="3600">
                <a:latin typeface="Arial" charset="0"/>
                <a:cs typeface="Arial" charset="0"/>
              </a:rPr>
              <a:t>- </a:t>
            </a:r>
            <a:r>
              <a:rPr lang="en-US" sz="3600">
                <a:latin typeface="Arial" charset="0"/>
                <a:cs typeface="Arial" charset="0"/>
              </a:rPr>
              <a:t>299,448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Deaths today </a:t>
            </a:r>
            <a:r>
              <a:rPr lang="bg-BG" sz="3600">
                <a:latin typeface="Arial" charset="0"/>
                <a:cs typeface="Arial" charset="0"/>
              </a:rPr>
              <a:t>- </a:t>
            </a:r>
            <a:r>
              <a:rPr lang="en-US" sz="3600">
                <a:latin typeface="Arial" charset="0"/>
                <a:cs typeface="Arial" charset="0"/>
              </a:rPr>
              <a:t>123,556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Population Growth today</a:t>
            </a:r>
            <a:r>
              <a:rPr lang="bg-BG" sz="3600">
                <a:latin typeface="Arial" charset="0"/>
                <a:cs typeface="Arial" charset="0"/>
              </a:rPr>
              <a:t> - </a:t>
            </a:r>
            <a:r>
              <a:rPr lang="en-US" sz="3600">
                <a:latin typeface="Arial" charset="0"/>
                <a:cs typeface="Arial" charset="0"/>
              </a:rPr>
              <a:t>175,892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Births this year </a:t>
            </a:r>
            <a:r>
              <a:rPr lang="bg-BG" sz="3600">
                <a:latin typeface="Arial" charset="0"/>
                <a:cs typeface="Arial" charset="0"/>
              </a:rPr>
              <a:t>- </a:t>
            </a:r>
            <a:r>
              <a:rPr lang="en-US" sz="3600">
                <a:latin typeface="Arial" charset="0"/>
                <a:cs typeface="Arial" charset="0"/>
              </a:rPr>
              <a:t>20,105,957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Deaths this year </a:t>
            </a:r>
            <a:r>
              <a:rPr lang="bg-BG" sz="3600">
                <a:latin typeface="Arial" charset="0"/>
                <a:cs typeface="Arial" charset="0"/>
              </a:rPr>
              <a:t>- </a:t>
            </a:r>
            <a:r>
              <a:rPr lang="en-US" sz="3600">
                <a:latin typeface="Arial" charset="0"/>
                <a:cs typeface="Arial" charset="0"/>
              </a:rPr>
              <a:t>8,295,959</a:t>
            </a:r>
          </a:p>
          <a:p>
            <a:pPr algn="ctr"/>
            <a:r>
              <a:rPr lang="bg-BG" sz="3600">
                <a:latin typeface="Arial" charset="0"/>
                <a:cs typeface="Arial" charset="0"/>
              </a:rPr>
              <a:t> </a:t>
            </a:r>
            <a:endParaRPr lang="en-US" sz="3600">
              <a:latin typeface="Arial" charset="0"/>
              <a:cs typeface="Arial" charset="0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042988" y="211138"/>
            <a:ext cx="638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22 </a:t>
            </a:r>
            <a:r>
              <a:rPr lang="bg-BG" sz="4000">
                <a:latin typeface="Arial" charset="0"/>
                <a:cs typeface="Arial" charset="0"/>
              </a:rPr>
              <a:t>февруари</a:t>
            </a:r>
            <a:r>
              <a:rPr lang="en-US" sz="4000">
                <a:latin typeface="Arial" charset="0"/>
                <a:cs typeface="Arial" charset="0"/>
              </a:rPr>
              <a:t> 2015 </a:t>
            </a:r>
            <a:r>
              <a:rPr lang="bg-BG" sz="4000">
                <a:latin typeface="Arial" charset="0"/>
                <a:cs typeface="Arial" charset="0"/>
              </a:rPr>
              <a:t>г</a:t>
            </a:r>
            <a:r>
              <a:rPr lang="en-US" sz="4000">
                <a:latin typeface="Arial" charset="0"/>
                <a:cs typeface="Arial" charset="0"/>
              </a:rPr>
              <a:t>. 18:50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14898" cy="540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/>
              <a:t>ООН препоръчва следната класификация на страните в света</a:t>
            </a:r>
            <a:r>
              <a:rPr lang="bg-BG" sz="4000" dirty="0" smtClean="0"/>
              <a:t>: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altLang="en-US" sz="2400" b="1" i="1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РАЗВИТ </a:t>
            </a:r>
            <a:r>
              <a:rPr lang="bg-BG" altLang="en-US" sz="2400" b="1" i="1" dirty="0" smtClean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СВЯТ: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Страни 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развита пазарна икономика</a:t>
            </a:r>
            <a:r>
              <a:rPr lang="bg-BG" alt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bg-BG" alt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Страни 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от Централна и Източна Европа (СЦИЕ), 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икономики в състояние на </a:t>
            </a:r>
            <a:r>
              <a:rPr lang="bg-BG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преход.</a:t>
            </a:r>
            <a:endParaRPr lang="bg-BG" alt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bg-BG" altLang="en-US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altLang="en-US" sz="2400" b="1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</a:t>
            </a:r>
            <a:r>
              <a:rPr lang="bg-BG" altLang="en-US" sz="2400" b="1" i="1" dirty="0" smtClean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АЗВИВАЩ </a:t>
            </a:r>
            <a:r>
              <a:rPr lang="bg-BG" altLang="en-US" sz="2400" b="1" i="1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СЕ </a:t>
            </a:r>
            <a:r>
              <a:rPr lang="bg-BG" altLang="en-US" sz="2400" b="1" i="1" dirty="0" smtClean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СВЯТ:</a:t>
            </a:r>
            <a:endParaRPr lang="bg-BG" altLang="en-US" sz="2400" b="1" dirty="0" smtClean="0">
              <a:solidFill>
                <a:srgbClr val="3333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Развиващи 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се страни</a:t>
            </a:r>
            <a:r>
              <a:rPr lang="bg-BG" alt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bg-BG" alt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Най-слабо 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развити страни</a:t>
            </a:r>
            <a:r>
              <a:rPr lang="bg-BG" alt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bg-BG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Демографията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наука за населението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bg-BG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демос</a:t>
            </a:r>
            <a:r>
              <a:rPr lang="en-US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народ, народонаселение; </a:t>
            </a:r>
            <a:r>
              <a:rPr lang="en-US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bg-BG" altLang="en-US" sz="2800" i="1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графос</a:t>
            </a:r>
            <a:r>
              <a:rPr lang="en-US" altLang="en-US" sz="28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описвам). </a:t>
            </a:r>
            <a:endParaRPr lang="en-GB" altLang="en-US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Цялостната характеристика на населението се извършва в два основни разреза: </a:t>
            </a: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bg-BG" altLang="en-US" sz="2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статика и </a:t>
            </a:r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</a:rPr>
              <a:t/>
            </a:r>
            <a:b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</a:rPr>
            </a:br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</a:rPr>
              <a:t>- </a:t>
            </a:r>
            <a:r>
              <a:rPr lang="bg-BG" altLang="en-US" sz="28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динамика на населението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 smtClean="0"/>
              <a:t>НАЙ-СЛАБО РАЗВИТИ СТРАНИ (47)</a:t>
            </a:r>
            <a:endParaRPr lang="bg-BG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607602"/>
          </a:xfrm>
        </p:spPr>
        <p:txBody>
          <a:bodyPr numCol="4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Afghanistan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Angola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Bangladesh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Benin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Bhutan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Burkina Faso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Burundi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Cambodia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Central African Republic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Chad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Comoros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Democratic Republic of the Congo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Djibouti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Eritrea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Ethiopia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Gambia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Guinea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Guinea-Bissau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Haiti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Kiribati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Lao People’s Democratic Republic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Lesotho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Liberia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Madagascar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Malawi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Mali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Mauritania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Mozambique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Myanmar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Nepal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Niger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Rwanda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Sao Tome and Principe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Senegal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Sierra Leone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Solomon Islands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Somalia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South Sudan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Sudan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Timor-Leste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Togo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Tuvalu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Uganda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United Republic of Tanzania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Vanuatu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Yemen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</a:rPr>
              <a:t>Zambia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bg-B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8313" y="620713"/>
            <a:ext cx="835183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bg-BG" altLang="en-US" sz="2400" b="1">
                <a:solidFill>
                  <a:srgbClr val="FF3300"/>
                </a:solidFill>
                <a:latin typeface="Arial" charset="0"/>
                <a:cs typeface="Arial" charset="0"/>
              </a:rPr>
              <a:t>НАСЕЛЕНИЕ В СВЕТА 1950-2050 </a:t>
            </a:r>
            <a:endParaRPr lang="en-US" altLang="en-US" sz="2400" b="1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ctr"/>
            <a:r>
              <a:rPr lang="bg-BG" altLang="en-US" sz="2400" b="1">
                <a:solidFill>
                  <a:srgbClr val="FF3300"/>
                </a:solidFill>
                <a:latin typeface="Arial" charset="0"/>
                <a:cs typeface="Arial" charset="0"/>
              </a:rPr>
              <a:t>(МИЛИОНИ И %)</a:t>
            </a:r>
            <a:endParaRPr lang="en-GB" altLang="en-US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3011" name="Group 87"/>
          <p:cNvGrpSpPr>
            <a:grpSpLocks/>
          </p:cNvGrpSpPr>
          <p:nvPr/>
        </p:nvGrpSpPr>
        <p:grpSpPr bwMode="auto">
          <a:xfrm>
            <a:off x="468313" y="1844675"/>
            <a:ext cx="8351837" cy="4054475"/>
            <a:chOff x="0" y="556"/>
            <a:chExt cx="2850" cy="2554"/>
          </a:xfrm>
        </p:grpSpPr>
        <p:grpSp>
          <p:nvGrpSpPr>
            <p:cNvPr id="43012" name="Group 32"/>
            <p:cNvGrpSpPr>
              <a:grpSpLocks/>
            </p:cNvGrpSpPr>
            <p:nvPr/>
          </p:nvGrpSpPr>
          <p:grpSpPr bwMode="auto">
            <a:xfrm>
              <a:off x="0" y="556"/>
              <a:ext cx="732" cy="596"/>
              <a:chOff x="0" y="556"/>
              <a:chExt cx="732" cy="596"/>
            </a:xfrm>
          </p:grpSpPr>
          <p:sp>
            <p:nvSpPr>
              <p:cNvPr id="43094" name="Rectangle 3"/>
              <p:cNvSpPr>
                <a:spLocks noChangeArrowheads="1"/>
              </p:cNvSpPr>
              <p:nvPr/>
            </p:nvSpPr>
            <p:spPr bwMode="auto">
              <a:xfrm>
                <a:off x="4" y="560"/>
                <a:ext cx="72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0"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Региони</a:t>
                </a:r>
              </a:p>
            </p:txBody>
          </p:sp>
          <p:sp>
            <p:nvSpPr>
              <p:cNvPr id="43095" name="Rectangle 31"/>
              <p:cNvSpPr>
                <a:spLocks noChangeArrowheads="1"/>
              </p:cNvSpPr>
              <p:nvPr/>
            </p:nvSpPr>
            <p:spPr bwMode="auto">
              <a:xfrm>
                <a:off x="0" y="5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3" name="Group 34"/>
            <p:cNvGrpSpPr>
              <a:grpSpLocks/>
            </p:cNvGrpSpPr>
            <p:nvPr/>
          </p:nvGrpSpPr>
          <p:grpSpPr bwMode="auto">
            <a:xfrm>
              <a:off x="732" y="556"/>
              <a:ext cx="349" cy="600"/>
              <a:chOff x="732" y="556"/>
              <a:chExt cx="349" cy="600"/>
            </a:xfrm>
          </p:grpSpPr>
          <p:sp>
            <p:nvSpPr>
              <p:cNvPr id="43092" name="Rectangle 4"/>
              <p:cNvSpPr>
                <a:spLocks noChangeArrowheads="1"/>
              </p:cNvSpPr>
              <p:nvPr/>
            </p:nvSpPr>
            <p:spPr bwMode="auto">
              <a:xfrm>
                <a:off x="732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1950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93" name="Rectangle 33"/>
              <p:cNvSpPr>
                <a:spLocks noChangeArrowheads="1"/>
              </p:cNvSpPr>
              <p:nvPr/>
            </p:nvSpPr>
            <p:spPr bwMode="auto">
              <a:xfrm>
                <a:off x="732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4" name="Group 36"/>
            <p:cNvGrpSpPr>
              <a:grpSpLocks/>
            </p:cNvGrpSpPr>
            <p:nvPr/>
          </p:nvGrpSpPr>
          <p:grpSpPr bwMode="auto">
            <a:xfrm>
              <a:off x="1081" y="556"/>
              <a:ext cx="349" cy="600"/>
              <a:chOff x="1081" y="556"/>
              <a:chExt cx="349" cy="600"/>
            </a:xfrm>
          </p:grpSpPr>
          <p:sp>
            <p:nvSpPr>
              <p:cNvPr id="43090" name="Rectangle 5"/>
              <p:cNvSpPr>
                <a:spLocks noChangeArrowheads="1"/>
              </p:cNvSpPr>
              <p:nvPr/>
            </p:nvSpPr>
            <p:spPr bwMode="auto">
              <a:xfrm>
                <a:off x="1081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91" name="Rectangle 35"/>
              <p:cNvSpPr>
                <a:spLocks noChangeArrowheads="1"/>
              </p:cNvSpPr>
              <p:nvPr/>
            </p:nvSpPr>
            <p:spPr bwMode="auto">
              <a:xfrm>
                <a:off x="1081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5" name="Group 38"/>
            <p:cNvGrpSpPr>
              <a:grpSpLocks/>
            </p:cNvGrpSpPr>
            <p:nvPr/>
          </p:nvGrpSpPr>
          <p:grpSpPr bwMode="auto">
            <a:xfrm>
              <a:off x="1430" y="556"/>
              <a:ext cx="349" cy="600"/>
              <a:chOff x="1430" y="556"/>
              <a:chExt cx="349" cy="600"/>
            </a:xfrm>
          </p:grpSpPr>
          <p:sp>
            <p:nvSpPr>
              <p:cNvPr id="43088" name="Rectangle 6"/>
              <p:cNvSpPr>
                <a:spLocks noChangeArrowheads="1"/>
              </p:cNvSpPr>
              <p:nvPr/>
            </p:nvSpPr>
            <p:spPr bwMode="auto">
              <a:xfrm>
                <a:off x="1430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2000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9" name="Rectangle 37"/>
              <p:cNvSpPr>
                <a:spLocks noChangeArrowheads="1"/>
              </p:cNvSpPr>
              <p:nvPr/>
            </p:nvSpPr>
            <p:spPr bwMode="auto">
              <a:xfrm>
                <a:off x="1430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6" name="Group 40"/>
            <p:cNvGrpSpPr>
              <a:grpSpLocks/>
            </p:cNvGrpSpPr>
            <p:nvPr/>
          </p:nvGrpSpPr>
          <p:grpSpPr bwMode="auto">
            <a:xfrm>
              <a:off x="1779" y="556"/>
              <a:ext cx="357" cy="596"/>
              <a:chOff x="1779" y="556"/>
              <a:chExt cx="357" cy="596"/>
            </a:xfrm>
          </p:grpSpPr>
          <p:sp>
            <p:nvSpPr>
              <p:cNvPr id="43086" name="Rectangle 7"/>
              <p:cNvSpPr>
                <a:spLocks noChangeArrowheads="1"/>
              </p:cNvSpPr>
              <p:nvPr/>
            </p:nvSpPr>
            <p:spPr bwMode="auto">
              <a:xfrm>
                <a:off x="1783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7" name="Rectangle 39"/>
              <p:cNvSpPr>
                <a:spLocks noChangeArrowheads="1"/>
              </p:cNvSpPr>
              <p:nvPr/>
            </p:nvSpPr>
            <p:spPr bwMode="auto">
              <a:xfrm>
                <a:off x="1779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7" name="Group 42"/>
            <p:cNvGrpSpPr>
              <a:grpSpLocks/>
            </p:cNvGrpSpPr>
            <p:nvPr/>
          </p:nvGrpSpPr>
          <p:grpSpPr bwMode="auto">
            <a:xfrm>
              <a:off x="2136" y="556"/>
              <a:ext cx="357" cy="596"/>
              <a:chOff x="2136" y="556"/>
              <a:chExt cx="357" cy="596"/>
            </a:xfrm>
          </p:grpSpPr>
          <p:sp>
            <p:nvSpPr>
              <p:cNvPr id="43084" name="Rectangle 8"/>
              <p:cNvSpPr>
                <a:spLocks noChangeArrowheads="1"/>
              </p:cNvSpPr>
              <p:nvPr/>
            </p:nvSpPr>
            <p:spPr bwMode="auto">
              <a:xfrm>
                <a:off x="2140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2050*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5" name="Rectangle 41"/>
              <p:cNvSpPr>
                <a:spLocks noChangeArrowheads="1"/>
              </p:cNvSpPr>
              <p:nvPr/>
            </p:nvSpPr>
            <p:spPr bwMode="auto">
              <a:xfrm>
                <a:off x="2136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8" name="Group 44"/>
            <p:cNvGrpSpPr>
              <a:grpSpLocks/>
            </p:cNvGrpSpPr>
            <p:nvPr/>
          </p:nvGrpSpPr>
          <p:grpSpPr bwMode="auto">
            <a:xfrm>
              <a:off x="2493" y="556"/>
              <a:ext cx="357" cy="596"/>
              <a:chOff x="2493" y="556"/>
              <a:chExt cx="357" cy="596"/>
            </a:xfrm>
          </p:grpSpPr>
          <p:sp>
            <p:nvSpPr>
              <p:cNvPr id="43082" name="Rectangle 9"/>
              <p:cNvSpPr>
                <a:spLocks noChangeArrowheads="1"/>
              </p:cNvSpPr>
              <p:nvPr/>
            </p:nvSpPr>
            <p:spPr bwMode="auto">
              <a:xfrm>
                <a:off x="2497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3" name="Rectangle 43"/>
              <p:cNvSpPr>
                <a:spLocks noChangeArrowheads="1"/>
              </p:cNvSpPr>
              <p:nvPr/>
            </p:nvSpPr>
            <p:spPr bwMode="auto">
              <a:xfrm>
                <a:off x="2493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9" name="Group 46"/>
            <p:cNvGrpSpPr>
              <a:grpSpLocks/>
            </p:cNvGrpSpPr>
            <p:nvPr/>
          </p:nvGrpSpPr>
          <p:grpSpPr bwMode="auto">
            <a:xfrm>
              <a:off x="0" y="1156"/>
              <a:ext cx="732" cy="596"/>
              <a:chOff x="0" y="1156"/>
              <a:chExt cx="732" cy="596"/>
            </a:xfrm>
          </p:grpSpPr>
          <p:sp>
            <p:nvSpPr>
              <p:cNvPr id="43080" name="Rectangle 10"/>
              <p:cNvSpPr>
                <a:spLocks noChangeArrowheads="1"/>
              </p:cNvSpPr>
              <p:nvPr/>
            </p:nvSpPr>
            <p:spPr bwMode="auto">
              <a:xfrm>
                <a:off x="34" y="1160"/>
                <a:ext cx="69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bg-BG" altLang="en-US" sz="2400" b="1">
                    <a:latin typeface="Arial" charset="0"/>
                    <a:cs typeface="Arial" charset="0"/>
                  </a:rPr>
                  <a:t>Общо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1" name="Rectangle 45"/>
              <p:cNvSpPr>
                <a:spLocks noChangeArrowheads="1"/>
              </p:cNvSpPr>
              <p:nvPr/>
            </p:nvSpPr>
            <p:spPr bwMode="auto">
              <a:xfrm>
                <a:off x="0" y="11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732" y="1156"/>
              <a:ext cx="349" cy="600"/>
              <a:chOff x="732" y="1156"/>
              <a:chExt cx="349" cy="600"/>
            </a:xfrm>
          </p:grpSpPr>
          <p:sp>
            <p:nvSpPr>
              <p:cNvPr id="43078" name="Rectangle 11"/>
              <p:cNvSpPr>
                <a:spLocks noChangeArrowheads="1"/>
              </p:cNvSpPr>
              <p:nvPr/>
            </p:nvSpPr>
            <p:spPr bwMode="auto">
              <a:xfrm>
                <a:off x="732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2 519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9" name="Rectangle 47"/>
              <p:cNvSpPr>
                <a:spLocks noChangeArrowheads="1"/>
              </p:cNvSpPr>
              <p:nvPr/>
            </p:nvSpPr>
            <p:spPr bwMode="auto">
              <a:xfrm>
                <a:off x="732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1" name="Group 50"/>
            <p:cNvGrpSpPr>
              <a:grpSpLocks/>
            </p:cNvGrpSpPr>
            <p:nvPr/>
          </p:nvGrpSpPr>
          <p:grpSpPr bwMode="auto">
            <a:xfrm>
              <a:off x="1081" y="1156"/>
              <a:ext cx="349" cy="600"/>
              <a:chOff x="1081" y="1156"/>
              <a:chExt cx="349" cy="600"/>
            </a:xfrm>
          </p:grpSpPr>
          <p:sp>
            <p:nvSpPr>
              <p:cNvPr id="43076" name="Rectangle 12"/>
              <p:cNvSpPr>
                <a:spLocks noChangeArrowheads="1"/>
              </p:cNvSpPr>
              <p:nvPr/>
            </p:nvSpPr>
            <p:spPr bwMode="auto">
              <a:xfrm>
                <a:off x="1081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7" name="Rectangle 49"/>
              <p:cNvSpPr>
                <a:spLocks noChangeArrowheads="1"/>
              </p:cNvSpPr>
              <p:nvPr/>
            </p:nvSpPr>
            <p:spPr bwMode="auto">
              <a:xfrm>
                <a:off x="1081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2" name="Group 52"/>
            <p:cNvGrpSpPr>
              <a:grpSpLocks/>
            </p:cNvGrpSpPr>
            <p:nvPr/>
          </p:nvGrpSpPr>
          <p:grpSpPr bwMode="auto">
            <a:xfrm>
              <a:off x="1430" y="1156"/>
              <a:ext cx="349" cy="600"/>
              <a:chOff x="1430" y="1156"/>
              <a:chExt cx="349" cy="600"/>
            </a:xfrm>
          </p:grpSpPr>
          <p:sp>
            <p:nvSpPr>
              <p:cNvPr id="43074" name="Rectangle 13"/>
              <p:cNvSpPr>
                <a:spLocks noChangeArrowheads="1"/>
              </p:cNvSpPr>
              <p:nvPr/>
            </p:nvSpPr>
            <p:spPr bwMode="auto">
              <a:xfrm>
                <a:off x="1430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6 057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5" name="Rectangle 51"/>
              <p:cNvSpPr>
                <a:spLocks noChangeArrowheads="1"/>
              </p:cNvSpPr>
              <p:nvPr/>
            </p:nvSpPr>
            <p:spPr bwMode="auto">
              <a:xfrm>
                <a:off x="1430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3" name="Group 54"/>
            <p:cNvGrpSpPr>
              <a:grpSpLocks/>
            </p:cNvGrpSpPr>
            <p:nvPr/>
          </p:nvGrpSpPr>
          <p:grpSpPr bwMode="auto">
            <a:xfrm>
              <a:off x="1779" y="1156"/>
              <a:ext cx="357" cy="596"/>
              <a:chOff x="1779" y="1156"/>
              <a:chExt cx="357" cy="596"/>
            </a:xfrm>
          </p:grpSpPr>
          <p:sp>
            <p:nvSpPr>
              <p:cNvPr id="43072" name="Rectangle 14"/>
              <p:cNvSpPr>
                <a:spLocks noChangeArrowheads="1"/>
              </p:cNvSpPr>
              <p:nvPr/>
            </p:nvSpPr>
            <p:spPr bwMode="auto">
              <a:xfrm>
                <a:off x="1783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3" name="Rectangle 53"/>
              <p:cNvSpPr>
                <a:spLocks noChangeArrowheads="1"/>
              </p:cNvSpPr>
              <p:nvPr/>
            </p:nvSpPr>
            <p:spPr bwMode="auto">
              <a:xfrm>
                <a:off x="1779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4" name="Group 56"/>
            <p:cNvGrpSpPr>
              <a:grpSpLocks/>
            </p:cNvGrpSpPr>
            <p:nvPr/>
          </p:nvGrpSpPr>
          <p:grpSpPr bwMode="auto">
            <a:xfrm>
              <a:off x="2136" y="1156"/>
              <a:ext cx="357" cy="596"/>
              <a:chOff x="2136" y="1156"/>
              <a:chExt cx="357" cy="596"/>
            </a:xfrm>
          </p:grpSpPr>
          <p:sp>
            <p:nvSpPr>
              <p:cNvPr id="43070" name="Rectangle 15"/>
              <p:cNvSpPr>
                <a:spLocks noChangeArrowheads="1"/>
              </p:cNvSpPr>
              <p:nvPr/>
            </p:nvSpPr>
            <p:spPr bwMode="auto">
              <a:xfrm>
                <a:off x="2140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9 322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1" name="Rectangle 55"/>
              <p:cNvSpPr>
                <a:spLocks noChangeArrowheads="1"/>
              </p:cNvSpPr>
              <p:nvPr/>
            </p:nvSpPr>
            <p:spPr bwMode="auto">
              <a:xfrm>
                <a:off x="2136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5" name="Group 58"/>
            <p:cNvGrpSpPr>
              <a:grpSpLocks/>
            </p:cNvGrpSpPr>
            <p:nvPr/>
          </p:nvGrpSpPr>
          <p:grpSpPr bwMode="auto">
            <a:xfrm>
              <a:off x="2493" y="1156"/>
              <a:ext cx="357" cy="596"/>
              <a:chOff x="2493" y="1156"/>
              <a:chExt cx="357" cy="596"/>
            </a:xfrm>
          </p:grpSpPr>
          <p:sp>
            <p:nvSpPr>
              <p:cNvPr id="43068" name="Rectangle 16"/>
              <p:cNvSpPr>
                <a:spLocks noChangeArrowheads="1"/>
              </p:cNvSpPr>
              <p:nvPr/>
            </p:nvSpPr>
            <p:spPr bwMode="auto">
              <a:xfrm>
                <a:off x="2497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9" name="Rectangle 57"/>
              <p:cNvSpPr>
                <a:spLocks noChangeArrowheads="1"/>
              </p:cNvSpPr>
              <p:nvPr/>
            </p:nvSpPr>
            <p:spPr bwMode="auto">
              <a:xfrm>
                <a:off x="2493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6" name="Group 60"/>
            <p:cNvGrpSpPr>
              <a:grpSpLocks/>
            </p:cNvGrpSpPr>
            <p:nvPr/>
          </p:nvGrpSpPr>
          <p:grpSpPr bwMode="auto">
            <a:xfrm>
              <a:off x="0" y="1756"/>
              <a:ext cx="732" cy="596"/>
              <a:chOff x="0" y="1756"/>
              <a:chExt cx="732" cy="596"/>
            </a:xfrm>
          </p:grpSpPr>
          <p:sp>
            <p:nvSpPr>
              <p:cNvPr id="43066" name="Rectangle 17"/>
              <p:cNvSpPr>
                <a:spLocks noChangeArrowheads="1"/>
              </p:cNvSpPr>
              <p:nvPr/>
            </p:nvSpPr>
            <p:spPr bwMode="auto">
              <a:xfrm>
                <a:off x="34" y="1760"/>
                <a:ext cx="69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0" anchor="ctr"/>
              <a:lstStyle/>
              <a:p>
                <a:r>
                  <a:rPr lang="bg-BG" altLang="en-US" sz="2400" b="1">
                    <a:latin typeface="Arial" charset="0"/>
                    <a:cs typeface="Arial" charset="0"/>
                  </a:rPr>
                  <a:t>Развит свят</a:t>
                </a:r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0" y="17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7" name="Group 62"/>
            <p:cNvGrpSpPr>
              <a:grpSpLocks/>
            </p:cNvGrpSpPr>
            <p:nvPr/>
          </p:nvGrpSpPr>
          <p:grpSpPr bwMode="auto">
            <a:xfrm>
              <a:off x="732" y="1756"/>
              <a:ext cx="349" cy="600"/>
              <a:chOff x="732" y="1756"/>
              <a:chExt cx="349" cy="600"/>
            </a:xfrm>
          </p:grpSpPr>
          <p:sp>
            <p:nvSpPr>
              <p:cNvPr id="43064" name="Rectangle 18"/>
              <p:cNvSpPr>
                <a:spLocks noChangeArrowheads="1"/>
              </p:cNvSpPr>
              <p:nvPr/>
            </p:nvSpPr>
            <p:spPr bwMode="auto">
              <a:xfrm>
                <a:off x="732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814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5" name="Rectangle 61"/>
              <p:cNvSpPr>
                <a:spLocks noChangeArrowheads="1"/>
              </p:cNvSpPr>
              <p:nvPr/>
            </p:nvSpPr>
            <p:spPr bwMode="auto">
              <a:xfrm>
                <a:off x="732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8" name="Group 64"/>
            <p:cNvGrpSpPr>
              <a:grpSpLocks/>
            </p:cNvGrpSpPr>
            <p:nvPr/>
          </p:nvGrpSpPr>
          <p:grpSpPr bwMode="auto">
            <a:xfrm>
              <a:off x="1081" y="1756"/>
              <a:ext cx="349" cy="600"/>
              <a:chOff x="1081" y="1756"/>
              <a:chExt cx="349" cy="600"/>
            </a:xfrm>
          </p:grpSpPr>
          <p:sp>
            <p:nvSpPr>
              <p:cNvPr id="43062" name="Rectangle 19"/>
              <p:cNvSpPr>
                <a:spLocks noChangeArrowheads="1"/>
              </p:cNvSpPr>
              <p:nvPr/>
            </p:nvSpPr>
            <p:spPr bwMode="auto">
              <a:xfrm>
                <a:off x="1081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32,3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3" name="Rectangle 63"/>
              <p:cNvSpPr>
                <a:spLocks noChangeArrowheads="1"/>
              </p:cNvSpPr>
              <p:nvPr/>
            </p:nvSpPr>
            <p:spPr bwMode="auto">
              <a:xfrm>
                <a:off x="1081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9" name="Group 66"/>
            <p:cNvGrpSpPr>
              <a:grpSpLocks/>
            </p:cNvGrpSpPr>
            <p:nvPr/>
          </p:nvGrpSpPr>
          <p:grpSpPr bwMode="auto">
            <a:xfrm>
              <a:off x="1430" y="1756"/>
              <a:ext cx="349" cy="600"/>
              <a:chOff x="1430" y="1756"/>
              <a:chExt cx="349" cy="600"/>
            </a:xfrm>
          </p:grpSpPr>
          <p:sp>
            <p:nvSpPr>
              <p:cNvPr id="43060" name="Rectangle 20"/>
              <p:cNvSpPr>
                <a:spLocks noChangeArrowheads="1"/>
              </p:cNvSpPr>
              <p:nvPr/>
            </p:nvSpPr>
            <p:spPr bwMode="auto">
              <a:xfrm>
                <a:off x="1430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1191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1" name="Rectangle 65"/>
              <p:cNvSpPr>
                <a:spLocks noChangeArrowheads="1"/>
              </p:cNvSpPr>
              <p:nvPr/>
            </p:nvSpPr>
            <p:spPr bwMode="auto">
              <a:xfrm>
                <a:off x="1430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0" name="Group 68"/>
            <p:cNvGrpSpPr>
              <a:grpSpLocks/>
            </p:cNvGrpSpPr>
            <p:nvPr/>
          </p:nvGrpSpPr>
          <p:grpSpPr bwMode="auto">
            <a:xfrm>
              <a:off x="1779" y="1756"/>
              <a:ext cx="357" cy="596"/>
              <a:chOff x="1779" y="1756"/>
              <a:chExt cx="357" cy="596"/>
            </a:xfrm>
          </p:grpSpPr>
          <p:sp>
            <p:nvSpPr>
              <p:cNvPr id="43058" name="Rectangle 21"/>
              <p:cNvSpPr>
                <a:spLocks noChangeArrowheads="1"/>
              </p:cNvSpPr>
              <p:nvPr/>
            </p:nvSpPr>
            <p:spPr bwMode="auto">
              <a:xfrm>
                <a:off x="1783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19,7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9" name="Rectangle 67"/>
              <p:cNvSpPr>
                <a:spLocks noChangeArrowheads="1"/>
              </p:cNvSpPr>
              <p:nvPr/>
            </p:nvSpPr>
            <p:spPr bwMode="auto">
              <a:xfrm>
                <a:off x="1779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1" name="Group 70"/>
            <p:cNvGrpSpPr>
              <a:grpSpLocks/>
            </p:cNvGrpSpPr>
            <p:nvPr/>
          </p:nvGrpSpPr>
          <p:grpSpPr bwMode="auto">
            <a:xfrm>
              <a:off x="2136" y="1756"/>
              <a:ext cx="357" cy="596"/>
              <a:chOff x="2136" y="1756"/>
              <a:chExt cx="357" cy="596"/>
            </a:xfrm>
          </p:grpSpPr>
          <p:sp>
            <p:nvSpPr>
              <p:cNvPr id="43056" name="Rectangle 22"/>
              <p:cNvSpPr>
                <a:spLocks noChangeArrowheads="1"/>
              </p:cNvSpPr>
              <p:nvPr/>
            </p:nvSpPr>
            <p:spPr bwMode="auto">
              <a:xfrm>
                <a:off x="2140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1 181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7" name="Rectangle 69"/>
              <p:cNvSpPr>
                <a:spLocks noChangeArrowheads="1"/>
              </p:cNvSpPr>
              <p:nvPr/>
            </p:nvSpPr>
            <p:spPr bwMode="auto">
              <a:xfrm>
                <a:off x="2136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2" name="Group 72"/>
            <p:cNvGrpSpPr>
              <a:grpSpLocks/>
            </p:cNvGrpSpPr>
            <p:nvPr/>
          </p:nvGrpSpPr>
          <p:grpSpPr bwMode="auto">
            <a:xfrm>
              <a:off x="2493" y="1756"/>
              <a:ext cx="357" cy="596"/>
              <a:chOff x="2493" y="1756"/>
              <a:chExt cx="357" cy="596"/>
            </a:xfrm>
          </p:grpSpPr>
          <p:sp>
            <p:nvSpPr>
              <p:cNvPr id="43054" name="Rectangle 23"/>
              <p:cNvSpPr>
                <a:spLocks noChangeArrowheads="1"/>
              </p:cNvSpPr>
              <p:nvPr/>
            </p:nvSpPr>
            <p:spPr bwMode="auto">
              <a:xfrm>
                <a:off x="2497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12,7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5" name="Rectangle 71"/>
              <p:cNvSpPr>
                <a:spLocks noChangeArrowheads="1"/>
              </p:cNvSpPr>
              <p:nvPr/>
            </p:nvSpPr>
            <p:spPr bwMode="auto">
              <a:xfrm>
                <a:off x="2493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3" name="Group 74"/>
            <p:cNvGrpSpPr>
              <a:grpSpLocks/>
            </p:cNvGrpSpPr>
            <p:nvPr/>
          </p:nvGrpSpPr>
          <p:grpSpPr bwMode="auto">
            <a:xfrm>
              <a:off x="0" y="2356"/>
              <a:ext cx="732" cy="750"/>
              <a:chOff x="0" y="2356"/>
              <a:chExt cx="732" cy="750"/>
            </a:xfrm>
          </p:grpSpPr>
          <p:sp>
            <p:nvSpPr>
              <p:cNvPr id="43052" name="Rectangle 24"/>
              <p:cNvSpPr>
                <a:spLocks noChangeArrowheads="1"/>
              </p:cNvSpPr>
              <p:nvPr/>
            </p:nvSpPr>
            <p:spPr bwMode="auto">
              <a:xfrm>
                <a:off x="34" y="2360"/>
                <a:ext cx="694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bg-BG" altLang="en-US" sz="2400" b="1">
                    <a:latin typeface="Arial" charset="0"/>
                    <a:cs typeface="Arial" charset="0"/>
                  </a:rPr>
                  <a:t>Развиващ се свят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3" name="Rectangle 73"/>
              <p:cNvSpPr>
                <a:spLocks noChangeArrowheads="1"/>
              </p:cNvSpPr>
              <p:nvPr/>
            </p:nvSpPr>
            <p:spPr bwMode="auto">
              <a:xfrm>
                <a:off x="0" y="2356"/>
                <a:ext cx="732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4" name="Group 76"/>
            <p:cNvGrpSpPr>
              <a:grpSpLocks/>
            </p:cNvGrpSpPr>
            <p:nvPr/>
          </p:nvGrpSpPr>
          <p:grpSpPr bwMode="auto">
            <a:xfrm>
              <a:off x="732" y="2356"/>
              <a:ext cx="349" cy="754"/>
              <a:chOff x="732" y="2356"/>
              <a:chExt cx="349" cy="754"/>
            </a:xfrm>
          </p:grpSpPr>
          <p:sp>
            <p:nvSpPr>
              <p:cNvPr id="43050" name="Rectangle 25"/>
              <p:cNvSpPr>
                <a:spLocks noChangeArrowheads="1"/>
              </p:cNvSpPr>
              <p:nvPr/>
            </p:nvSpPr>
            <p:spPr bwMode="auto">
              <a:xfrm>
                <a:off x="732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1 706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1" name="Rectangle 75"/>
              <p:cNvSpPr>
                <a:spLocks noChangeArrowheads="1"/>
              </p:cNvSpPr>
              <p:nvPr/>
            </p:nvSpPr>
            <p:spPr bwMode="auto">
              <a:xfrm>
                <a:off x="732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5" name="Group 78"/>
            <p:cNvGrpSpPr>
              <a:grpSpLocks/>
            </p:cNvGrpSpPr>
            <p:nvPr/>
          </p:nvGrpSpPr>
          <p:grpSpPr bwMode="auto">
            <a:xfrm>
              <a:off x="1081" y="2356"/>
              <a:ext cx="349" cy="754"/>
              <a:chOff x="1081" y="2356"/>
              <a:chExt cx="349" cy="754"/>
            </a:xfrm>
          </p:grpSpPr>
          <p:sp>
            <p:nvSpPr>
              <p:cNvPr id="43048" name="Rectangle 26"/>
              <p:cNvSpPr>
                <a:spLocks noChangeArrowheads="1"/>
              </p:cNvSpPr>
              <p:nvPr/>
            </p:nvSpPr>
            <p:spPr bwMode="auto">
              <a:xfrm>
                <a:off x="1081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67,7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9" name="Rectangle 77"/>
              <p:cNvSpPr>
                <a:spLocks noChangeArrowheads="1"/>
              </p:cNvSpPr>
              <p:nvPr/>
            </p:nvSpPr>
            <p:spPr bwMode="auto">
              <a:xfrm>
                <a:off x="1081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6" name="Group 80"/>
            <p:cNvGrpSpPr>
              <a:grpSpLocks/>
            </p:cNvGrpSpPr>
            <p:nvPr/>
          </p:nvGrpSpPr>
          <p:grpSpPr bwMode="auto">
            <a:xfrm>
              <a:off x="1430" y="2356"/>
              <a:ext cx="349" cy="754"/>
              <a:chOff x="1430" y="2356"/>
              <a:chExt cx="349" cy="754"/>
            </a:xfrm>
          </p:grpSpPr>
          <p:sp>
            <p:nvSpPr>
              <p:cNvPr id="43046" name="Rectangle 27"/>
              <p:cNvSpPr>
                <a:spLocks noChangeArrowheads="1"/>
              </p:cNvSpPr>
              <p:nvPr/>
            </p:nvSpPr>
            <p:spPr bwMode="auto">
              <a:xfrm>
                <a:off x="1430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4 865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7" name="Rectangle 79"/>
              <p:cNvSpPr>
                <a:spLocks noChangeArrowheads="1"/>
              </p:cNvSpPr>
              <p:nvPr/>
            </p:nvSpPr>
            <p:spPr bwMode="auto">
              <a:xfrm>
                <a:off x="1430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7" name="Group 82"/>
            <p:cNvGrpSpPr>
              <a:grpSpLocks/>
            </p:cNvGrpSpPr>
            <p:nvPr/>
          </p:nvGrpSpPr>
          <p:grpSpPr bwMode="auto">
            <a:xfrm>
              <a:off x="1779" y="2356"/>
              <a:ext cx="357" cy="750"/>
              <a:chOff x="1779" y="2356"/>
              <a:chExt cx="357" cy="750"/>
            </a:xfrm>
          </p:grpSpPr>
          <p:sp>
            <p:nvSpPr>
              <p:cNvPr id="43044" name="Rectangle 28"/>
              <p:cNvSpPr>
                <a:spLocks noChangeArrowheads="1"/>
              </p:cNvSpPr>
              <p:nvPr/>
            </p:nvSpPr>
            <p:spPr bwMode="auto">
              <a:xfrm>
                <a:off x="1783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80,3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5" name="Rectangle 81"/>
              <p:cNvSpPr>
                <a:spLocks noChangeArrowheads="1"/>
              </p:cNvSpPr>
              <p:nvPr/>
            </p:nvSpPr>
            <p:spPr bwMode="auto">
              <a:xfrm>
                <a:off x="1779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8" name="Group 84"/>
            <p:cNvGrpSpPr>
              <a:grpSpLocks/>
            </p:cNvGrpSpPr>
            <p:nvPr/>
          </p:nvGrpSpPr>
          <p:grpSpPr bwMode="auto">
            <a:xfrm>
              <a:off x="2136" y="2356"/>
              <a:ext cx="357" cy="750"/>
              <a:chOff x="2136" y="2356"/>
              <a:chExt cx="357" cy="750"/>
            </a:xfrm>
          </p:grpSpPr>
          <p:sp>
            <p:nvSpPr>
              <p:cNvPr id="43042" name="Rectangle 29"/>
              <p:cNvSpPr>
                <a:spLocks noChangeArrowheads="1"/>
              </p:cNvSpPr>
              <p:nvPr/>
            </p:nvSpPr>
            <p:spPr bwMode="auto">
              <a:xfrm>
                <a:off x="2140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8 141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3" name="Rectangle 83"/>
              <p:cNvSpPr>
                <a:spLocks noChangeArrowheads="1"/>
              </p:cNvSpPr>
              <p:nvPr/>
            </p:nvSpPr>
            <p:spPr bwMode="auto">
              <a:xfrm>
                <a:off x="2136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9" name="Group 86"/>
            <p:cNvGrpSpPr>
              <a:grpSpLocks/>
            </p:cNvGrpSpPr>
            <p:nvPr/>
          </p:nvGrpSpPr>
          <p:grpSpPr bwMode="auto">
            <a:xfrm>
              <a:off x="2493" y="2356"/>
              <a:ext cx="357" cy="750"/>
              <a:chOff x="2493" y="2356"/>
              <a:chExt cx="357" cy="750"/>
            </a:xfrm>
          </p:grpSpPr>
          <p:sp>
            <p:nvSpPr>
              <p:cNvPr id="43040" name="Rectangle 30"/>
              <p:cNvSpPr>
                <a:spLocks noChangeArrowheads="1"/>
              </p:cNvSpPr>
              <p:nvPr/>
            </p:nvSpPr>
            <p:spPr bwMode="auto">
              <a:xfrm>
                <a:off x="2497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bg-BG" altLang="en-US" sz="2400" b="1">
                    <a:latin typeface="Arial" charset="0"/>
                    <a:cs typeface="Arial" charset="0"/>
                  </a:rPr>
                  <a:t>87,3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1" name="Rectangle 85"/>
              <p:cNvSpPr>
                <a:spLocks noChangeArrowheads="1"/>
              </p:cNvSpPr>
              <p:nvPr/>
            </p:nvSpPr>
            <p:spPr bwMode="auto">
              <a:xfrm>
                <a:off x="2493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20"/>
          <p:cNvGrpSpPr>
            <a:grpSpLocks/>
          </p:cNvGrpSpPr>
          <p:nvPr/>
        </p:nvGrpSpPr>
        <p:grpSpPr bwMode="auto">
          <a:xfrm>
            <a:off x="468313" y="260350"/>
            <a:ext cx="8135937" cy="6191250"/>
            <a:chOff x="-3" y="-3"/>
            <a:chExt cx="3500" cy="5248"/>
          </a:xfrm>
        </p:grpSpPr>
        <p:grpSp>
          <p:nvGrpSpPr>
            <p:cNvPr id="44041" name="Group 218"/>
            <p:cNvGrpSpPr>
              <a:grpSpLocks/>
            </p:cNvGrpSpPr>
            <p:nvPr/>
          </p:nvGrpSpPr>
          <p:grpSpPr bwMode="auto">
            <a:xfrm>
              <a:off x="0" y="0"/>
              <a:ext cx="3494" cy="5242"/>
              <a:chOff x="0" y="0"/>
              <a:chExt cx="3494" cy="5242"/>
            </a:xfrm>
          </p:grpSpPr>
          <p:grpSp>
            <p:nvGrpSpPr>
              <p:cNvPr id="44043" name="Group 75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556"/>
                <a:chOff x="0" y="0"/>
                <a:chExt cx="282" cy="556"/>
              </a:xfrm>
            </p:grpSpPr>
            <p:sp>
              <p:nvSpPr>
                <p:cNvPr id="44257" name="Rectangle 2"/>
                <p:cNvSpPr>
                  <a:spLocks noChangeArrowheads="1"/>
                </p:cNvSpPr>
                <p:nvPr/>
              </p:nvSpPr>
              <p:spPr bwMode="auto">
                <a:xfrm>
                  <a:off x="4" y="4"/>
                  <a:ext cx="274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GB" altLang="en-US" sz="1600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58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4" name="Group 77"/>
              <p:cNvGrpSpPr>
                <a:grpSpLocks/>
              </p:cNvGrpSpPr>
              <p:nvPr/>
            </p:nvGrpSpPr>
            <p:grpSpPr bwMode="auto">
              <a:xfrm>
                <a:off x="278" y="0"/>
                <a:ext cx="985" cy="556"/>
                <a:chOff x="278" y="0"/>
                <a:chExt cx="985" cy="556"/>
              </a:xfrm>
            </p:grpSpPr>
            <p:sp>
              <p:nvSpPr>
                <p:cNvPr id="44255" name="Rectangle 3"/>
                <p:cNvSpPr>
                  <a:spLocks noChangeArrowheads="1"/>
                </p:cNvSpPr>
                <p:nvPr/>
              </p:nvSpPr>
              <p:spPr bwMode="auto">
                <a:xfrm>
                  <a:off x="286" y="4"/>
                  <a:ext cx="977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" charset="0"/>
                    </a:rPr>
                    <a:t>С най-висок ръст</a:t>
                  </a:r>
                  <a:endParaRPr lang="en-GB" altLang="en-US" sz="1600" b="1">
                    <a:solidFill>
                      <a:srgbClr val="CC3300"/>
                    </a:solidFill>
                    <a:latin typeface="Arial" charset="0"/>
                    <a:ea typeface="Arial Unicode MS" pitchFamily="34" charset="-128"/>
                    <a:cs typeface="Arial" charset="0"/>
                  </a:endParaRPr>
                </a:p>
              </p:txBody>
            </p:sp>
            <p:sp>
              <p:nvSpPr>
                <p:cNvPr id="44256" name="Rectangle 76"/>
                <p:cNvSpPr>
                  <a:spLocks noChangeArrowheads="1"/>
                </p:cNvSpPr>
                <p:nvPr/>
              </p:nvSpPr>
              <p:spPr bwMode="auto">
                <a:xfrm>
                  <a:off x="278" y="0"/>
                  <a:ext cx="98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5" name="Group 79"/>
              <p:cNvGrpSpPr>
                <a:grpSpLocks/>
              </p:cNvGrpSpPr>
              <p:nvPr/>
            </p:nvGrpSpPr>
            <p:grpSpPr bwMode="auto">
              <a:xfrm>
                <a:off x="1267" y="0"/>
                <a:ext cx="480" cy="556"/>
                <a:chOff x="1267" y="0"/>
                <a:chExt cx="480" cy="556"/>
              </a:xfrm>
            </p:grpSpPr>
            <p:sp>
              <p:nvSpPr>
                <p:cNvPr id="44253" name="Rectangle 4"/>
                <p:cNvSpPr>
                  <a:spLocks noChangeArrowheads="1"/>
                </p:cNvSpPr>
                <p:nvPr/>
              </p:nvSpPr>
              <p:spPr bwMode="auto">
                <a:xfrm>
                  <a:off x="1271" y="4"/>
                  <a:ext cx="472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2000-2005</a:t>
                  </a:r>
                  <a:endParaRPr lang="en-GB" altLang="en-US" sz="1600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54" name="Rectangle 78"/>
                <p:cNvSpPr>
                  <a:spLocks noChangeArrowheads="1"/>
                </p:cNvSpPr>
                <p:nvPr/>
              </p:nvSpPr>
              <p:spPr bwMode="auto">
                <a:xfrm>
                  <a:off x="1267" y="0"/>
                  <a:ext cx="48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6" name="Group 81"/>
              <p:cNvGrpSpPr>
                <a:grpSpLocks/>
              </p:cNvGrpSpPr>
              <p:nvPr/>
            </p:nvGrpSpPr>
            <p:grpSpPr bwMode="auto">
              <a:xfrm>
                <a:off x="1747" y="0"/>
                <a:ext cx="282" cy="556"/>
                <a:chOff x="1747" y="0"/>
                <a:chExt cx="282" cy="556"/>
              </a:xfrm>
            </p:grpSpPr>
            <p:sp>
              <p:nvSpPr>
                <p:cNvPr id="44251" name="Rectangle 5"/>
                <p:cNvSpPr>
                  <a:spLocks noChangeArrowheads="1"/>
                </p:cNvSpPr>
                <p:nvPr/>
              </p:nvSpPr>
              <p:spPr bwMode="auto">
                <a:xfrm>
                  <a:off x="1751" y="4"/>
                  <a:ext cx="274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GB" altLang="en-US" sz="1600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52" name="Rectangle 80"/>
                <p:cNvSpPr>
                  <a:spLocks noChangeArrowheads="1"/>
                </p:cNvSpPr>
                <p:nvPr/>
              </p:nvSpPr>
              <p:spPr bwMode="auto">
                <a:xfrm>
                  <a:off x="1747" y="0"/>
                  <a:ext cx="2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7" name="Group 83"/>
              <p:cNvGrpSpPr>
                <a:grpSpLocks/>
              </p:cNvGrpSpPr>
              <p:nvPr/>
            </p:nvGrpSpPr>
            <p:grpSpPr bwMode="auto">
              <a:xfrm>
                <a:off x="2029" y="0"/>
                <a:ext cx="985" cy="556"/>
                <a:chOff x="2029" y="0"/>
                <a:chExt cx="985" cy="556"/>
              </a:xfrm>
            </p:grpSpPr>
            <p:sp>
              <p:nvSpPr>
                <p:cNvPr id="44249" name="Rectangle 6"/>
                <p:cNvSpPr>
                  <a:spLocks noChangeArrowheads="1"/>
                </p:cNvSpPr>
                <p:nvPr/>
              </p:nvSpPr>
              <p:spPr bwMode="auto">
                <a:xfrm>
                  <a:off x="2033" y="4"/>
                  <a:ext cx="977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ctr"/>
                  <a:r>
                    <a:rPr lang="bg-BG" altLang="en-US" sz="1600" b="1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" charset="0"/>
                    </a:rPr>
                    <a:t>С най-нисък ръст</a:t>
                  </a:r>
                </a:p>
              </p:txBody>
            </p:sp>
            <p:sp>
              <p:nvSpPr>
                <p:cNvPr id="442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029" y="0"/>
                  <a:ext cx="98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8" name="Group 85"/>
              <p:cNvGrpSpPr>
                <a:grpSpLocks/>
              </p:cNvGrpSpPr>
              <p:nvPr/>
            </p:nvGrpSpPr>
            <p:grpSpPr bwMode="auto">
              <a:xfrm>
                <a:off x="3014" y="0"/>
                <a:ext cx="480" cy="556"/>
                <a:chOff x="3014" y="0"/>
                <a:chExt cx="480" cy="556"/>
              </a:xfrm>
            </p:grpSpPr>
            <p:sp>
              <p:nvSpPr>
                <p:cNvPr id="44247" name="Rectangle 7"/>
                <p:cNvSpPr>
                  <a:spLocks noChangeArrowheads="1"/>
                </p:cNvSpPr>
                <p:nvPr/>
              </p:nvSpPr>
              <p:spPr bwMode="auto">
                <a:xfrm>
                  <a:off x="3018" y="4"/>
                  <a:ext cx="472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2000-2005</a:t>
                  </a:r>
                  <a:endParaRPr lang="en-GB" altLang="en-US" sz="1600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48" name="Rectangle 84"/>
                <p:cNvSpPr>
                  <a:spLocks noChangeArrowheads="1"/>
                </p:cNvSpPr>
                <p:nvPr/>
              </p:nvSpPr>
              <p:spPr bwMode="auto">
                <a:xfrm>
                  <a:off x="3014" y="0"/>
                  <a:ext cx="48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9" name="Group 87"/>
              <p:cNvGrpSpPr>
                <a:grpSpLocks/>
              </p:cNvGrpSpPr>
              <p:nvPr/>
            </p:nvGrpSpPr>
            <p:grpSpPr bwMode="auto">
              <a:xfrm>
                <a:off x="0" y="560"/>
                <a:ext cx="282" cy="422"/>
                <a:chOff x="0" y="560"/>
                <a:chExt cx="282" cy="422"/>
              </a:xfrm>
            </p:grpSpPr>
            <p:sp>
              <p:nvSpPr>
                <p:cNvPr id="44245" name="Rectangle 8"/>
                <p:cNvSpPr>
                  <a:spLocks noChangeArrowheads="1"/>
                </p:cNvSpPr>
                <p:nvPr/>
              </p:nvSpPr>
              <p:spPr bwMode="auto">
                <a:xfrm>
                  <a:off x="4" y="56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56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0" name="Group 89"/>
              <p:cNvGrpSpPr>
                <a:grpSpLocks/>
              </p:cNvGrpSpPr>
              <p:nvPr/>
            </p:nvGrpSpPr>
            <p:grpSpPr bwMode="auto">
              <a:xfrm>
                <a:off x="282" y="560"/>
                <a:ext cx="985" cy="422"/>
                <a:chOff x="282" y="560"/>
                <a:chExt cx="985" cy="422"/>
              </a:xfrm>
            </p:grpSpPr>
            <p:sp>
              <p:nvSpPr>
                <p:cNvPr id="44243" name="Rectangle 9"/>
                <p:cNvSpPr>
                  <a:spLocks noChangeArrowheads="1"/>
                </p:cNvSpPr>
                <p:nvPr/>
              </p:nvSpPr>
              <p:spPr bwMode="auto">
                <a:xfrm>
                  <a:off x="316" y="56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Либерия</a:t>
                  </a:r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44" name="Rectangle 88"/>
                <p:cNvSpPr>
                  <a:spLocks noChangeArrowheads="1"/>
                </p:cNvSpPr>
                <p:nvPr/>
              </p:nvSpPr>
              <p:spPr bwMode="auto">
                <a:xfrm>
                  <a:off x="282" y="56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1" name="Group 91"/>
              <p:cNvGrpSpPr>
                <a:grpSpLocks/>
              </p:cNvGrpSpPr>
              <p:nvPr/>
            </p:nvGrpSpPr>
            <p:grpSpPr bwMode="auto">
              <a:xfrm>
                <a:off x="1267" y="560"/>
                <a:ext cx="480" cy="422"/>
                <a:chOff x="1267" y="560"/>
                <a:chExt cx="480" cy="422"/>
              </a:xfrm>
            </p:grpSpPr>
            <p:sp>
              <p:nvSpPr>
                <p:cNvPr id="44241" name="Rectangle 10"/>
                <p:cNvSpPr>
                  <a:spLocks noChangeArrowheads="1"/>
                </p:cNvSpPr>
                <p:nvPr/>
              </p:nvSpPr>
              <p:spPr bwMode="auto">
                <a:xfrm>
                  <a:off x="1271" y="56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5,53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42" name="Rectangle 90"/>
                <p:cNvSpPr>
                  <a:spLocks noChangeArrowheads="1"/>
                </p:cNvSpPr>
                <p:nvPr/>
              </p:nvSpPr>
              <p:spPr bwMode="auto">
                <a:xfrm>
                  <a:off x="1267" y="56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2" name="Group 93"/>
              <p:cNvGrpSpPr>
                <a:grpSpLocks/>
              </p:cNvGrpSpPr>
              <p:nvPr/>
            </p:nvGrpSpPr>
            <p:grpSpPr bwMode="auto">
              <a:xfrm>
                <a:off x="1747" y="560"/>
                <a:ext cx="282" cy="422"/>
                <a:chOff x="1747" y="560"/>
                <a:chExt cx="282" cy="422"/>
              </a:xfrm>
            </p:grpSpPr>
            <p:sp>
              <p:nvSpPr>
                <p:cNvPr id="442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751" y="56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40" name="Rectangle 92"/>
                <p:cNvSpPr>
                  <a:spLocks noChangeArrowheads="1"/>
                </p:cNvSpPr>
                <p:nvPr/>
              </p:nvSpPr>
              <p:spPr bwMode="auto">
                <a:xfrm>
                  <a:off x="1747" y="56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3" name="Group 95"/>
              <p:cNvGrpSpPr>
                <a:grpSpLocks/>
              </p:cNvGrpSpPr>
              <p:nvPr/>
            </p:nvGrpSpPr>
            <p:grpSpPr bwMode="auto">
              <a:xfrm>
                <a:off x="2029" y="560"/>
                <a:ext cx="985" cy="422"/>
                <a:chOff x="2029" y="560"/>
                <a:chExt cx="985" cy="422"/>
              </a:xfrm>
            </p:grpSpPr>
            <p:sp>
              <p:nvSpPr>
                <p:cNvPr id="44237" name="Rectangle 12"/>
                <p:cNvSpPr>
                  <a:spLocks noChangeArrowheads="1"/>
                </p:cNvSpPr>
                <p:nvPr/>
              </p:nvSpPr>
              <p:spPr bwMode="auto">
                <a:xfrm>
                  <a:off x="2063" y="56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Естония</a:t>
                  </a:r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38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56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4" name="Group 97"/>
              <p:cNvGrpSpPr>
                <a:grpSpLocks/>
              </p:cNvGrpSpPr>
              <p:nvPr/>
            </p:nvGrpSpPr>
            <p:grpSpPr bwMode="auto">
              <a:xfrm>
                <a:off x="3014" y="560"/>
                <a:ext cx="480" cy="422"/>
                <a:chOff x="3014" y="560"/>
                <a:chExt cx="480" cy="422"/>
              </a:xfrm>
            </p:grpSpPr>
            <p:sp>
              <p:nvSpPr>
                <p:cNvPr id="44235" name="Rectangle 13"/>
                <p:cNvSpPr>
                  <a:spLocks noChangeArrowheads="1"/>
                </p:cNvSpPr>
                <p:nvPr/>
              </p:nvSpPr>
              <p:spPr bwMode="auto">
                <a:xfrm>
                  <a:off x="3018" y="56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-1,14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14" y="56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5" name="Group 99"/>
              <p:cNvGrpSpPr>
                <a:grpSpLocks/>
              </p:cNvGrpSpPr>
              <p:nvPr/>
            </p:nvGrpSpPr>
            <p:grpSpPr bwMode="auto">
              <a:xfrm>
                <a:off x="0" y="986"/>
                <a:ext cx="282" cy="422"/>
                <a:chOff x="0" y="986"/>
                <a:chExt cx="282" cy="422"/>
              </a:xfrm>
            </p:grpSpPr>
            <p:sp>
              <p:nvSpPr>
                <p:cNvPr id="44233" name="Rectangle 14"/>
                <p:cNvSpPr>
                  <a:spLocks noChangeArrowheads="1"/>
                </p:cNvSpPr>
                <p:nvPr/>
              </p:nvSpPr>
              <p:spPr bwMode="auto">
                <a:xfrm>
                  <a:off x="4" y="990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3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986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6" name="Group 101"/>
              <p:cNvGrpSpPr>
                <a:grpSpLocks/>
              </p:cNvGrpSpPr>
              <p:nvPr/>
            </p:nvGrpSpPr>
            <p:grpSpPr bwMode="auto">
              <a:xfrm>
                <a:off x="282" y="986"/>
                <a:ext cx="985" cy="422"/>
                <a:chOff x="282" y="986"/>
                <a:chExt cx="985" cy="422"/>
              </a:xfrm>
            </p:grpSpPr>
            <p:sp>
              <p:nvSpPr>
                <p:cNvPr id="44231" name="Rectangle 15"/>
                <p:cNvSpPr>
                  <a:spLocks noChangeArrowheads="1"/>
                </p:cNvSpPr>
                <p:nvPr/>
              </p:nvSpPr>
              <p:spPr bwMode="auto">
                <a:xfrm>
                  <a:off x="316" y="990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Сиера Леоне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2" y="986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7" name="Group 103"/>
              <p:cNvGrpSpPr>
                <a:grpSpLocks/>
              </p:cNvGrpSpPr>
              <p:nvPr/>
            </p:nvGrpSpPr>
            <p:grpSpPr bwMode="auto">
              <a:xfrm>
                <a:off x="1267" y="986"/>
                <a:ext cx="480" cy="422"/>
                <a:chOff x="1267" y="986"/>
                <a:chExt cx="480" cy="422"/>
              </a:xfrm>
            </p:grpSpPr>
            <p:sp>
              <p:nvSpPr>
                <p:cNvPr id="44229" name="Rectangle 16"/>
                <p:cNvSpPr>
                  <a:spLocks noChangeArrowheads="1"/>
                </p:cNvSpPr>
                <p:nvPr/>
              </p:nvSpPr>
              <p:spPr bwMode="auto">
                <a:xfrm>
                  <a:off x="1271" y="990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4,54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67" y="986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8" name="Group 105"/>
              <p:cNvGrpSpPr>
                <a:grpSpLocks/>
              </p:cNvGrpSpPr>
              <p:nvPr/>
            </p:nvGrpSpPr>
            <p:grpSpPr bwMode="auto">
              <a:xfrm>
                <a:off x="1747" y="986"/>
                <a:ext cx="282" cy="422"/>
                <a:chOff x="1747" y="986"/>
                <a:chExt cx="282" cy="422"/>
              </a:xfrm>
            </p:grpSpPr>
            <p:sp>
              <p:nvSpPr>
                <p:cNvPr id="44227" name="Rectangle 17"/>
                <p:cNvSpPr>
                  <a:spLocks noChangeArrowheads="1"/>
                </p:cNvSpPr>
                <p:nvPr/>
              </p:nvSpPr>
              <p:spPr bwMode="auto">
                <a:xfrm>
                  <a:off x="1751" y="990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47" y="986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59" name="Group 107"/>
              <p:cNvGrpSpPr>
                <a:grpSpLocks/>
              </p:cNvGrpSpPr>
              <p:nvPr/>
            </p:nvGrpSpPr>
            <p:grpSpPr bwMode="auto">
              <a:xfrm>
                <a:off x="2029" y="986"/>
                <a:ext cx="985" cy="422"/>
                <a:chOff x="2029" y="986"/>
                <a:chExt cx="985" cy="422"/>
              </a:xfrm>
            </p:grpSpPr>
            <p:sp>
              <p:nvSpPr>
                <p:cNvPr id="44225" name="Rectangle 18"/>
                <p:cNvSpPr>
                  <a:spLocks noChangeArrowheads="1"/>
                </p:cNvSpPr>
                <p:nvPr/>
              </p:nvSpPr>
              <p:spPr bwMode="auto">
                <a:xfrm>
                  <a:off x="2063" y="990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България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2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029" y="986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0" name="Group 109"/>
              <p:cNvGrpSpPr>
                <a:grpSpLocks/>
              </p:cNvGrpSpPr>
              <p:nvPr/>
            </p:nvGrpSpPr>
            <p:grpSpPr bwMode="auto">
              <a:xfrm>
                <a:off x="3014" y="986"/>
                <a:ext cx="480" cy="422"/>
                <a:chOff x="3014" y="986"/>
                <a:chExt cx="480" cy="422"/>
              </a:xfrm>
            </p:grpSpPr>
            <p:sp>
              <p:nvSpPr>
                <p:cNvPr id="44223" name="Rectangle 19"/>
                <p:cNvSpPr>
                  <a:spLocks noChangeArrowheads="1"/>
                </p:cNvSpPr>
                <p:nvPr/>
              </p:nvSpPr>
              <p:spPr bwMode="auto">
                <a:xfrm>
                  <a:off x="3018" y="990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-0,98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2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14" y="986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1" name="Group 111"/>
              <p:cNvGrpSpPr>
                <a:grpSpLocks/>
              </p:cNvGrpSpPr>
              <p:nvPr/>
            </p:nvGrpSpPr>
            <p:grpSpPr bwMode="auto">
              <a:xfrm>
                <a:off x="0" y="1412"/>
                <a:ext cx="282" cy="422"/>
                <a:chOff x="0" y="1412"/>
                <a:chExt cx="282" cy="422"/>
              </a:xfrm>
            </p:grpSpPr>
            <p:sp>
              <p:nvSpPr>
                <p:cNvPr id="44221" name="Rectangle 20"/>
                <p:cNvSpPr>
                  <a:spLocks noChangeArrowheads="1"/>
                </p:cNvSpPr>
                <p:nvPr/>
              </p:nvSpPr>
              <p:spPr bwMode="auto">
                <a:xfrm>
                  <a:off x="4" y="1416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1412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2" name="Group 113"/>
              <p:cNvGrpSpPr>
                <a:grpSpLocks/>
              </p:cNvGrpSpPr>
              <p:nvPr/>
            </p:nvGrpSpPr>
            <p:grpSpPr bwMode="auto">
              <a:xfrm>
                <a:off x="282" y="1412"/>
                <a:ext cx="985" cy="422"/>
                <a:chOff x="282" y="1412"/>
                <a:chExt cx="985" cy="422"/>
              </a:xfrm>
            </p:grpSpPr>
            <p:sp>
              <p:nvSpPr>
                <p:cNvPr id="442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" y="1416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Еритрея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2" y="1412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3" name="Group 115"/>
              <p:cNvGrpSpPr>
                <a:grpSpLocks/>
              </p:cNvGrpSpPr>
              <p:nvPr/>
            </p:nvGrpSpPr>
            <p:grpSpPr bwMode="auto">
              <a:xfrm>
                <a:off x="1267" y="1412"/>
                <a:ext cx="480" cy="422"/>
                <a:chOff x="1267" y="1412"/>
                <a:chExt cx="480" cy="422"/>
              </a:xfrm>
            </p:grpSpPr>
            <p:sp>
              <p:nvSpPr>
                <p:cNvPr id="44217" name="Rectangle 22"/>
                <p:cNvSpPr>
                  <a:spLocks noChangeArrowheads="1"/>
                </p:cNvSpPr>
                <p:nvPr/>
              </p:nvSpPr>
              <p:spPr bwMode="auto">
                <a:xfrm>
                  <a:off x="1271" y="1416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4,22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1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67" y="1412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4" name="Group 117"/>
              <p:cNvGrpSpPr>
                <a:grpSpLocks/>
              </p:cNvGrpSpPr>
              <p:nvPr/>
            </p:nvGrpSpPr>
            <p:grpSpPr bwMode="auto">
              <a:xfrm>
                <a:off x="1747" y="1412"/>
                <a:ext cx="282" cy="422"/>
                <a:chOff x="1747" y="1412"/>
                <a:chExt cx="282" cy="422"/>
              </a:xfrm>
            </p:grpSpPr>
            <p:sp>
              <p:nvSpPr>
                <p:cNvPr id="44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51" y="1416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1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747" y="1412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5" name="Group 119"/>
              <p:cNvGrpSpPr>
                <a:grpSpLocks/>
              </p:cNvGrpSpPr>
              <p:nvPr/>
            </p:nvGrpSpPr>
            <p:grpSpPr bwMode="auto">
              <a:xfrm>
                <a:off x="2029" y="1412"/>
                <a:ext cx="985" cy="422"/>
                <a:chOff x="2029" y="1412"/>
                <a:chExt cx="985" cy="422"/>
              </a:xfrm>
            </p:grpSpPr>
            <p:sp>
              <p:nvSpPr>
                <p:cNvPr id="44213" name="Rectangle 24"/>
                <p:cNvSpPr>
                  <a:spLocks noChangeArrowheads="1"/>
                </p:cNvSpPr>
                <p:nvPr/>
              </p:nvSpPr>
              <p:spPr bwMode="auto">
                <a:xfrm>
                  <a:off x="2063" y="1416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Украйна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14" name="Rectangle 118"/>
                <p:cNvSpPr>
                  <a:spLocks noChangeArrowheads="1"/>
                </p:cNvSpPr>
                <p:nvPr/>
              </p:nvSpPr>
              <p:spPr bwMode="auto">
                <a:xfrm>
                  <a:off x="2029" y="1412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6" name="Group 121"/>
              <p:cNvGrpSpPr>
                <a:grpSpLocks/>
              </p:cNvGrpSpPr>
              <p:nvPr/>
            </p:nvGrpSpPr>
            <p:grpSpPr bwMode="auto">
              <a:xfrm>
                <a:off x="3014" y="1412"/>
                <a:ext cx="480" cy="422"/>
                <a:chOff x="3014" y="1412"/>
                <a:chExt cx="480" cy="422"/>
              </a:xfrm>
            </p:grpSpPr>
            <p:sp>
              <p:nvSpPr>
                <p:cNvPr id="44211" name="Rectangle 25"/>
                <p:cNvSpPr>
                  <a:spLocks noChangeArrowheads="1"/>
                </p:cNvSpPr>
                <p:nvPr/>
              </p:nvSpPr>
              <p:spPr bwMode="auto">
                <a:xfrm>
                  <a:off x="3018" y="1416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-0,94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1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14" y="1412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7" name="Group 123"/>
              <p:cNvGrpSpPr>
                <a:grpSpLocks/>
              </p:cNvGrpSpPr>
              <p:nvPr/>
            </p:nvGrpSpPr>
            <p:grpSpPr bwMode="auto">
              <a:xfrm>
                <a:off x="0" y="1838"/>
                <a:ext cx="282" cy="422"/>
                <a:chOff x="0" y="1838"/>
                <a:chExt cx="282" cy="422"/>
              </a:xfrm>
            </p:grpSpPr>
            <p:sp>
              <p:nvSpPr>
                <p:cNvPr id="44209" name="Rectangle 26"/>
                <p:cNvSpPr>
                  <a:spLocks noChangeArrowheads="1"/>
                </p:cNvSpPr>
                <p:nvPr/>
              </p:nvSpPr>
              <p:spPr bwMode="auto">
                <a:xfrm>
                  <a:off x="4" y="1842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10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1838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8" name="Group 125"/>
              <p:cNvGrpSpPr>
                <a:grpSpLocks/>
              </p:cNvGrpSpPr>
              <p:nvPr/>
            </p:nvGrpSpPr>
            <p:grpSpPr bwMode="auto">
              <a:xfrm>
                <a:off x="282" y="1838"/>
                <a:ext cx="985" cy="422"/>
                <a:chOff x="282" y="1838"/>
                <a:chExt cx="985" cy="422"/>
              </a:xfrm>
            </p:grpSpPr>
            <p:sp>
              <p:nvSpPr>
                <p:cNvPr id="44207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" y="1842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Сомалия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2" y="1838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69" name="Group 127"/>
              <p:cNvGrpSpPr>
                <a:grpSpLocks/>
              </p:cNvGrpSpPr>
              <p:nvPr/>
            </p:nvGrpSpPr>
            <p:grpSpPr bwMode="auto">
              <a:xfrm>
                <a:off x="1267" y="1838"/>
                <a:ext cx="480" cy="422"/>
                <a:chOff x="1267" y="1838"/>
                <a:chExt cx="480" cy="422"/>
              </a:xfrm>
            </p:grpSpPr>
            <p:sp>
              <p:nvSpPr>
                <p:cNvPr id="44205" name="Rectangle 28"/>
                <p:cNvSpPr>
                  <a:spLocks noChangeArrowheads="1"/>
                </p:cNvSpPr>
                <p:nvPr/>
              </p:nvSpPr>
              <p:spPr bwMode="auto">
                <a:xfrm>
                  <a:off x="1271" y="1842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4,21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0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67" y="1838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0" name="Group 129"/>
              <p:cNvGrpSpPr>
                <a:grpSpLocks/>
              </p:cNvGrpSpPr>
              <p:nvPr/>
            </p:nvGrpSpPr>
            <p:grpSpPr bwMode="auto">
              <a:xfrm>
                <a:off x="1747" y="1838"/>
                <a:ext cx="282" cy="422"/>
                <a:chOff x="1747" y="1838"/>
                <a:chExt cx="282" cy="422"/>
              </a:xfrm>
            </p:grpSpPr>
            <p:sp>
              <p:nvSpPr>
                <p:cNvPr id="44203" name="Rectangle 29"/>
                <p:cNvSpPr>
                  <a:spLocks noChangeArrowheads="1"/>
                </p:cNvSpPr>
                <p:nvPr/>
              </p:nvSpPr>
              <p:spPr bwMode="auto">
                <a:xfrm>
                  <a:off x="1751" y="1842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0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47" y="1838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1" name="Group 131"/>
              <p:cNvGrpSpPr>
                <a:grpSpLocks/>
              </p:cNvGrpSpPr>
              <p:nvPr/>
            </p:nvGrpSpPr>
            <p:grpSpPr bwMode="auto">
              <a:xfrm>
                <a:off x="2029" y="1838"/>
                <a:ext cx="985" cy="422"/>
                <a:chOff x="2029" y="1838"/>
                <a:chExt cx="985" cy="422"/>
              </a:xfrm>
            </p:grpSpPr>
            <p:sp>
              <p:nvSpPr>
                <p:cNvPr id="44201" name="Rectangle 30"/>
                <p:cNvSpPr>
                  <a:spLocks noChangeArrowheads="1"/>
                </p:cNvSpPr>
                <p:nvPr/>
              </p:nvSpPr>
              <p:spPr bwMode="auto">
                <a:xfrm>
                  <a:off x="2063" y="1842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Русия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0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29" y="1838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2" name="Group 133"/>
              <p:cNvGrpSpPr>
                <a:grpSpLocks/>
              </p:cNvGrpSpPr>
              <p:nvPr/>
            </p:nvGrpSpPr>
            <p:grpSpPr bwMode="auto">
              <a:xfrm>
                <a:off x="3014" y="1838"/>
                <a:ext cx="480" cy="422"/>
                <a:chOff x="3014" y="1838"/>
                <a:chExt cx="480" cy="422"/>
              </a:xfrm>
            </p:grpSpPr>
            <p:sp>
              <p:nvSpPr>
                <p:cNvPr id="44199" name="Rectangle 31"/>
                <p:cNvSpPr>
                  <a:spLocks noChangeArrowheads="1"/>
                </p:cNvSpPr>
                <p:nvPr/>
              </p:nvSpPr>
              <p:spPr bwMode="auto">
                <a:xfrm>
                  <a:off x="3018" y="1842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-0,64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14" y="1838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3" name="Group 135"/>
              <p:cNvGrpSpPr>
                <a:grpSpLocks/>
              </p:cNvGrpSpPr>
              <p:nvPr/>
            </p:nvGrpSpPr>
            <p:grpSpPr bwMode="auto">
              <a:xfrm>
                <a:off x="0" y="2264"/>
                <a:ext cx="282" cy="422"/>
                <a:chOff x="0" y="2264"/>
                <a:chExt cx="282" cy="422"/>
              </a:xfrm>
            </p:grpSpPr>
            <p:sp>
              <p:nvSpPr>
                <p:cNvPr id="44197" name="Rectangle 32"/>
                <p:cNvSpPr>
                  <a:spLocks noChangeArrowheads="1"/>
                </p:cNvSpPr>
                <p:nvPr/>
              </p:nvSpPr>
              <p:spPr bwMode="auto">
                <a:xfrm>
                  <a:off x="4" y="2268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98" name="Rectangle 134"/>
                <p:cNvSpPr>
                  <a:spLocks noChangeArrowheads="1"/>
                </p:cNvSpPr>
                <p:nvPr/>
              </p:nvSpPr>
              <p:spPr bwMode="auto">
                <a:xfrm>
                  <a:off x="0" y="2264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4" name="Group 137"/>
              <p:cNvGrpSpPr>
                <a:grpSpLocks/>
              </p:cNvGrpSpPr>
              <p:nvPr/>
            </p:nvGrpSpPr>
            <p:grpSpPr bwMode="auto">
              <a:xfrm>
                <a:off x="282" y="2264"/>
                <a:ext cx="985" cy="422"/>
                <a:chOff x="282" y="2264"/>
                <a:chExt cx="985" cy="422"/>
              </a:xfrm>
            </p:grpSpPr>
            <p:sp>
              <p:nvSpPr>
                <p:cNvPr id="44195" name="Rectangle 33"/>
                <p:cNvSpPr>
                  <a:spLocks noChangeArrowheads="1"/>
                </p:cNvSpPr>
                <p:nvPr/>
              </p:nvSpPr>
              <p:spPr bwMode="auto">
                <a:xfrm>
                  <a:off x="316" y="2268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Йемен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9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2" y="2264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5" name="Group 139"/>
              <p:cNvGrpSpPr>
                <a:grpSpLocks/>
              </p:cNvGrpSpPr>
              <p:nvPr/>
            </p:nvGrpSpPr>
            <p:grpSpPr bwMode="auto">
              <a:xfrm>
                <a:off x="1267" y="2264"/>
                <a:ext cx="480" cy="422"/>
                <a:chOff x="1267" y="2264"/>
                <a:chExt cx="480" cy="422"/>
              </a:xfrm>
            </p:grpSpPr>
            <p:sp>
              <p:nvSpPr>
                <p:cNvPr id="44193" name="Rectangle 34"/>
                <p:cNvSpPr>
                  <a:spLocks noChangeArrowheads="1"/>
                </p:cNvSpPr>
                <p:nvPr/>
              </p:nvSpPr>
              <p:spPr bwMode="auto">
                <a:xfrm>
                  <a:off x="1271" y="2268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4,07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94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67" y="2264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6" name="Group 141"/>
              <p:cNvGrpSpPr>
                <a:grpSpLocks/>
              </p:cNvGrpSpPr>
              <p:nvPr/>
            </p:nvGrpSpPr>
            <p:grpSpPr bwMode="auto">
              <a:xfrm>
                <a:off x="1747" y="2264"/>
                <a:ext cx="282" cy="422"/>
                <a:chOff x="1747" y="2264"/>
                <a:chExt cx="282" cy="422"/>
              </a:xfrm>
            </p:grpSpPr>
            <p:sp>
              <p:nvSpPr>
                <p:cNvPr id="44191" name="Rectangle 35"/>
                <p:cNvSpPr>
                  <a:spLocks noChangeArrowheads="1"/>
                </p:cNvSpPr>
                <p:nvPr/>
              </p:nvSpPr>
              <p:spPr bwMode="auto">
                <a:xfrm>
                  <a:off x="1751" y="2268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747" y="2264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7" name="Group 143"/>
              <p:cNvGrpSpPr>
                <a:grpSpLocks/>
              </p:cNvGrpSpPr>
              <p:nvPr/>
            </p:nvGrpSpPr>
            <p:grpSpPr bwMode="auto">
              <a:xfrm>
                <a:off x="2029" y="2264"/>
                <a:ext cx="985" cy="422"/>
                <a:chOff x="2029" y="2264"/>
                <a:chExt cx="985" cy="422"/>
              </a:xfrm>
            </p:grpSpPr>
            <p:sp>
              <p:nvSpPr>
                <p:cNvPr id="44189" name="Rectangle 36"/>
                <p:cNvSpPr>
                  <a:spLocks noChangeArrowheads="1"/>
                </p:cNvSpPr>
                <p:nvPr/>
              </p:nvSpPr>
              <p:spPr bwMode="auto">
                <a:xfrm>
                  <a:off x="2063" y="2268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Латвия</a:t>
                  </a:r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90" name="Rectangle 142"/>
                <p:cNvSpPr>
                  <a:spLocks noChangeArrowheads="1"/>
                </p:cNvSpPr>
                <p:nvPr/>
              </p:nvSpPr>
              <p:spPr bwMode="auto">
                <a:xfrm>
                  <a:off x="2029" y="2264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8" name="Group 145"/>
              <p:cNvGrpSpPr>
                <a:grpSpLocks/>
              </p:cNvGrpSpPr>
              <p:nvPr/>
            </p:nvGrpSpPr>
            <p:grpSpPr bwMode="auto">
              <a:xfrm>
                <a:off x="3014" y="2264"/>
                <a:ext cx="480" cy="422"/>
                <a:chOff x="3014" y="2264"/>
                <a:chExt cx="480" cy="422"/>
              </a:xfrm>
            </p:grpSpPr>
            <p:sp>
              <p:nvSpPr>
                <p:cNvPr id="441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18" y="2268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-0,56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3014" y="2264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79" name="Group 147"/>
              <p:cNvGrpSpPr>
                <a:grpSpLocks/>
              </p:cNvGrpSpPr>
              <p:nvPr/>
            </p:nvGrpSpPr>
            <p:grpSpPr bwMode="auto">
              <a:xfrm>
                <a:off x="0" y="2690"/>
                <a:ext cx="282" cy="422"/>
                <a:chOff x="0" y="2690"/>
                <a:chExt cx="282" cy="422"/>
              </a:xfrm>
            </p:grpSpPr>
            <p:sp>
              <p:nvSpPr>
                <p:cNvPr id="44185" name="Rectangle 38"/>
                <p:cNvSpPr>
                  <a:spLocks noChangeArrowheads="1"/>
                </p:cNvSpPr>
                <p:nvPr/>
              </p:nvSpPr>
              <p:spPr bwMode="auto">
                <a:xfrm>
                  <a:off x="4" y="269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86" name="Rectangle 146"/>
                <p:cNvSpPr>
                  <a:spLocks noChangeArrowheads="1"/>
                </p:cNvSpPr>
                <p:nvPr/>
              </p:nvSpPr>
              <p:spPr bwMode="auto">
                <a:xfrm>
                  <a:off x="0" y="269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0" name="Group 149"/>
              <p:cNvGrpSpPr>
                <a:grpSpLocks/>
              </p:cNvGrpSpPr>
              <p:nvPr/>
            </p:nvGrpSpPr>
            <p:grpSpPr bwMode="auto">
              <a:xfrm>
                <a:off x="282" y="2690"/>
                <a:ext cx="985" cy="422"/>
                <a:chOff x="282" y="2690"/>
                <a:chExt cx="985" cy="422"/>
              </a:xfrm>
            </p:grpSpPr>
            <p:sp>
              <p:nvSpPr>
                <p:cNvPr id="4418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6" y="269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Афганистан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282" y="269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1" name="Group 151"/>
              <p:cNvGrpSpPr>
                <a:grpSpLocks/>
              </p:cNvGrpSpPr>
              <p:nvPr/>
            </p:nvGrpSpPr>
            <p:grpSpPr bwMode="auto">
              <a:xfrm>
                <a:off x="1267" y="2690"/>
                <a:ext cx="480" cy="422"/>
                <a:chOff x="1267" y="2690"/>
                <a:chExt cx="480" cy="422"/>
              </a:xfrm>
            </p:grpSpPr>
            <p:sp>
              <p:nvSpPr>
                <p:cNvPr id="44181" name="Rectangle 40"/>
                <p:cNvSpPr>
                  <a:spLocks noChangeArrowheads="1"/>
                </p:cNvSpPr>
                <p:nvPr/>
              </p:nvSpPr>
              <p:spPr bwMode="auto">
                <a:xfrm>
                  <a:off x="1271" y="269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3,68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1267" y="269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2" name="Group 153"/>
              <p:cNvGrpSpPr>
                <a:grpSpLocks/>
              </p:cNvGrpSpPr>
              <p:nvPr/>
            </p:nvGrpSpPr>
            <p:grpSpPr bwMode="auto">
              <a:xfrm>
                <a:off x="1747" y="2690"/>
                <a:ext cx="282" cy="422"/>
                <a:chOff x="1747" y="2690"/>
                <a:chExt cx="282" cy="422"/>
              </a:xfrm>
            </p:grpSpPr>
            <p:sp>
              <p:nvSpPr>
                <p:cNvPr id="44179" name="Rectangle 41"/>
                <p:cNvSpPr>
                  <a:spLocks noChangeArrowheads="1"/>
                </p:cNvSpPr>
                <p:nvPr/>
              </p:nvSpPr>
              <p:spPr bwMode="auto">
                <a:xfrm>
                  <a:off x="1751" y="269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8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747" y="269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3" name="Group 155"/>
              <p:cNvGrpSpPr>
                <a:grpSpLocks/>
              </p:cNvGrpSpPr>
              <p:nvPr/>
            </p:nvGrpSpPr>
            <p:grpSpPr bwMode="auto">
              <a:xfrm>
                <a:off x="2029" y="2690"/>
                <a:ext cx="985" cy="422"/>
                <a:chOff x="2029" y="2690"/>
                <a:chExt cx="985" cy="422"/>
              </a:xfrm>
            </p:grpSpPr>
            <p:sp>
              <p:nvSpPr>
                <p:cNvPr id="44177" name="Rectangle 42"/>
                <p:cNvSpPr>
                  <a:spLocks noChangeArrowheads="1"/>
                </p:cNvSpPr>
                <p:nvPr/>
              </p:nvSpPr>
              <p:spPr bwMode="auto">
                <a:xfrm>
                  <a:off x="2063" y="269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Грузия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78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69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4" name="Group 157"/>
              <p:cNvGrpSpPr>
                <a:grpSpLocks/>
              </p:cNvGrpSpPr>
              <p:nvPr/>
            </p:nvGrpSpPr>
            <p:grpSpPr bwMode="auto">
              <a:xfrm>
                <a:off x="3014" y="2690"/>
                <a:ext cx="480" cy="422"/>
                <a:chOff x="3014" y="2690"/>
                <a:chExt cx="480" cy="422"/>
              </a:xfrm>
            </p:grpSpPr>
            <p:sp>
              <p:nvSpPr>
                <p:cNvPr id="44175" name="Rectangle 43"/>
                <p:cNvSpPr>
                  <a:spLocks noChangeArrowheads="1"/>
                </p:cNvSpPr>
                <p:nvPr/>
              </p:nvSpPr>
              <p:spPr bwMode="auto">
                <a:xfrm>
                  <a:off x="3018" y="269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-0,53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76" name="Rectangle 156"/>
                <p:cNvSpPr>
                  <a:spLocks noChangeArrowheads="1"/>
                </p:cNvSpPr>
                <p:nvPr/>
              </p:nvSpPr>
              <p:spPr bwMode="auto">
                <a:xfrm>
                  <a:off x="3014" y="269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5" name="Group 159"/>
              <p:cNvGrpSpPr>
                <a:grpSpLocks/>
              </p:cNvGrpSpPr>
              <p:nvPr/>
            </p:nvGrpSpPr>
            <p:grpSpPr bwMode="auto">
              <a:xfrm>
                <a:off x="0" y="3116"/>
                <a:ext cx="282" cy="422"/>
                <a:chOff x="0" y="3116"/>
                <a:chExt cx="282" cy="422"/>
              </a:xfrm>
            </p:grpSpPr>
            <p:sp>
              <p:nvSpPr>
                <p:cNvPr id="44173" name="Rectangle 44"/>
                <p:cNvSpPr>
                  <a:spLocks noChangeArrowheads="1"/>
                </p:cNvSpPr>
                <p:nvPr/>
              </p:nvSpPr>
              <p:spPr bwMode="auto">
                <a:xfrm>
                  <a:off x="4" y="3120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0" y="3116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6" name="Group 161"/>
              <p:cNvGrpSpPr>
                <a:grpSpLocks/>
              </p:cNvGrpSpPr>
              <p:nvPr/>
            </p:nvGrpSpPr>
            <p:grpSpPr bwMode="auto">
              <a:xfrm>
                <a:off x="282" y="3116"/>
                <a:ext cx="985" cy="422"/>
                <a:chOff x="282" y="3116"/>
                <a:chExt cx="985" cy="422"/>
              </a:xfrm>
            </p:grpSpPr>
            <p:sp>
              <p:nvSpPr>
                <p:cNvPr id="44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316" y="3120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Нигер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7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82" y="3116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7" name="Group 163"/>
              <p:cNvGrpSpPr>
                <a:grpSpLocks/>
              </p:cNvGrpSpPr>
              <p:nvPr/>
            </p:nvGrpSpPr>
            <p:grpSpPr bwMode="auto">
              <a:xfrm>
                <a:off x="1267" y="3116"/>
                <a:ext cx="480" cy="422"/>
                <a:chOff x="1267" y="3116"/>
                <a:chExt cx="480" cy="422"/>
              </a:xfrm>
            </p:grpSpPr>
            <p:sp>
              <p:nvSpPr>
                <p:cNvPr id="44169" name="Rectangle 46"/>
                <p:cNvSpPr>
                  <a:spLocks noChangeArrowheads="1"/>
                </p:cNvSpPr>
                <p:nvPr/>
              </p:nvSpPr>
              <p:spPr bwMode="auto">
                <a:xfrm>
                  <a:off x="1271" y="3120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3,63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7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267" y="3116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8" name="Group 165"/>
              <p:cNvGrpSpPr>
                <a:grpSpLocks/>
              </p:cNvGrpSpPr>
              <p:nvPr/>
            </p:nvGrpSpPr>
            <p:grpSpPr bwMode="auto">
              <a:xfrm>
                <a:off x="1747" y="3116"/>
                <a:ext cx="282" cy="422"/>
                <a:chOff x="1747" y="3116"/>
                <a:chExt cx="282" cy="422"/>
              </a:xfrm>
            </p:grpSpPr>
            <p:sp>
              <p:nvSpPr>
                <p:cNvPr id="44167" name="Rectangle 47"/>
                <p:cNvSpPr>
                  <a:spLocks noChangeArrowheads="1"/>
                </p:cNvSpPr>
                <p:nvPr/>
              </p:nvSpPr>
              <p:spPr bwMode="auto">
                <a:xfrm>
                  <a:off x="1751" y="3120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68" name="Rectangle 164"/>
                <p:cNvSpPr>
                  <a:spLocks noChangeArrowheads="1"/>
                </p:cNvSpPr>
                <p:nvPr/>
              </p:nvSpPr>
              <p:spPr bwMode="auto">
                <a:xfrm>
                  <a:off x="1747" y="3116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89" name="Group 167"/>
              <p:cNvGrpSpPr>
                <a:grpSpLocks/>
              </p:cNvGrpSpPr>
              <p:nvPr/>
            </p:nvGrpSpPr>
            <p:grpSpPr bwMode="auto">
              <a:xfrm>
                <a:off x="2029" y="3116"/>
                <a:ext cx="985" cy="422"/>
                <a:chOff x="2029" y="3116"/>
                <a:chExt cx="985" cy="422"/>
              </a:xfrm>
            </p:grpSpPr>
            <p:sp>
              <p:nvSpPr>
                <p:cNvPr id="44165" name="Rectangle 48"/>
                <p:cNvSpPr>
                  <a:spLocks noChangeArrowheads="1"/>
                </p:cNvSpPr>
                <p:nvPr/>
              </p:nvSpPr>
              <p:spPr bwMode="auto">
                <a:xfrm>
                  <a:off x="2063" y="3120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Унгария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66" name="Rectangle 166"/>
                <p:cNvSpPr>
                  <a:spLocks noChangeArrowheads="1"/>
                </p:cNvSpPr>
                <p:nvPr/>
              </p:nvSpPr>
              <p:spPr bwMode="auto">
                <a:xfrm>
                  <a:off x="2029" y="3116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0" name="Group 169"/>
              <p:cNvGrpSpPr>
                <a:grpSpLocks/>
              </p:cNvGrpSpPr>
              <p:nvPr/>
            </p:nvGrpSpPr>
            <p:grpSpPr bwMode="auto">
              <a:xfrm>
                <a:off x="3014" y="3116"/>
                <a:ext cx="480" cy="422"/>
                <a:chOff x="3014" y="3116"/>
                <a:chExt cx="480" cy="422"/>
              </a:xfrm>
            </p:grpSpPr>
            <p:sp>
              <p:nvSpPr>
                <p:cNvPr id="44163" name="Rectangle 49"/>
                <p:cNvSpPr>
                  <a:spLocks noChangeArrowheads="1"/>
                </p:cNvSpPr>
                <p:nvPr/>
              </p:nvSpPr>
              <p:spPr bwMode="auto">
                <a:xfrm>
                  <a:off x="3018" y="3120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-0,50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64" name="Rectangle 168"/>
                <p:cNvSpPr>
                  <a:spLocks noChangeArrowheads="1"/>
                </p:cNvSpPr>
                <p:nvPr/>
              </p:nvSpPr>
              <p:spPr bwMode="auto">
                <a:xfrm>
                  <a:off x="3014" y="3116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1" name="Group 171"/>
              <p:cNvGrpSpPr>
                <a:grpSpLocks/>
              </p:cNvGrpSpPr>
              <p:nvPr/>
            </p:nvGrpSpPr>
            <p:grpSpPr bwMode="auto">
              <a:xfrm>
                <a:off x="0" y="3542"/>
                <a:ext cx="282" cy="422"/>
                <a:chOff x="0" y="3542"/>
                <a:chExt cx="282" cy="422"/>
              </a:xfrm>
            </p:grpSpPr>
            <p:sp>
              <p:nvSpPr>
                <p:cNvPr id="44161" name="Rectangle 50"/>
                <p:cNvSpPr>
                  <a:spLocks noChangeArrowheads="1"/>
                </p:cNvSpPr>
                <p:nvPr/>
              </p:nvSpPr>
              <p:spPr bwMode="auto">
                <a:xfrm>
                  <a:off x="4" y="3546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62" name="Rectangle 170"/>
                <p:cNvSpPr>
                  <a:spLocks noChangeArrowheads="1"/>
                </p:cNvSpPr>
                <p:nvPr/>
              </p:nvSpPr>
              <p:spPr bwMode="auto">
                <a:xfrm>
                  <a:off x="0" y="3542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2" name="Group 173"/>
              <p:cNvGrpSpPr>
                <a:grpSpLocks/>
              </p:cNvGrpSpPr>
              <p:nvPr/>
            </p:nvGrpSpPr>
            <p:grpSpPr bwMode="auto">
              <a:xfrm>
                <a:off x="282" y="3542"/>
                <a:ext cx="985" cy="422"/>
                <a:chOff x="282" y="3542"/>
                <a:chExt cx="985" cy="422"/>
              </a:xfrm>
            </p:grpSpPr>
            <p:sp>
              <p:nvSpPr>
                <p:cNvPr id="44159" name="Rectangle 51"/>
                <p:cNvSpPr>
                  <a:spLocks noChangeArrowheads="1"/>
                </p:cNvSpPr>
                <p:nvPr/>
              </p:nvSpPr>
              <p:spPr bwMode="auto">
                <a:xfrm>
                  <a:off x="316" y="3546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6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82" y="3542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3" name="Group 175"/>
              <p:cNvGrpSpPr>
                <a:grpSpLocks/>
              </p:cNvGrpSpPr>
              <p:nvPr/>
            </p:nvGrpSpPr>
            <p:grpSpPr bwMode="auto">
              <a:xfrm>
                <a:off x="1267" y="3542"/>
                <a:ext cx="480" cy="422"/>
                <a:chOff x="1267" y="3542"/>
                <a:chExt cx="480" cy="422"/>
              </a:xfrm>
            </p:grpSpPr>
            <p:sp>
              <p:nvSpPr>
                <p:cNvPr id="4415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71" y="3546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3,34</a:t>
                  </a:r>
                  <a:endParaRPr lang="en-GB" altLang="en-US" sz="1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58" name="Rectangle 174"/>
                <p:cNvSpPr>
                  <a:spLocks noChangeArrowheads="1"/>
                </p:cNvSpPr>
                <p:nvPr/>
              </p:nvSpPr>
              <p:spPr bwMode="auto">
                <a:xfrm>
                  <a:off x="1267" y="3542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4" name="Group 177"/>
              <p:cNvGrpSpPr>
                <a:grpSpLocks/>
              </p:cNvGrpSpPr>
              <p:nvPr/>
            </p:nvGrpSpPr>
            <p:grpSpPr bwMode="auto">
              <a:xfrm>
                <a:off x="1747" y="3542"/>
                <a:ext cx="282" cy="422"/>
                <a:chOff x="1747" y="3542"/>
                <a:chExt cx="282" cy="422"/>
              </a:xfrm>
            </p:grpSpPr>
            <p:sp>
              <p:nvSpPr>
                <p:cNvPr id="441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51" y="3546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56" name="Rectangle 176"/>
                <p:cNvSpPr>
                  <a:spLocks noChangeArrowheads="1"/>
                </p:cNvSpPr>
                <p:nvPr/>
              </p:nvSpPr>
              <p:spPr bwMode="auto">
                <a:xfrm>
                  <a:off x="1747" y="3542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5" name="Group 179"/>
              <p:cNvGrpSpPr>
                <a:grpSpLocks/>
              </p:cNvGrpSpPr>
              <p:nvPr/>
            </p:nvGrpSpPr>
            <p:grpSpPr bwMode="auto">
              <a:xfrm>
                <a:off x="2029" y="3542"/>
                <a:ext cx="985" cy="422"/>
                <a:chOff x="2029" y="3542"/>
                <a:chExt cx="985" cy="422"/>
              </a:xfrm>
            </p:grpSpPr>
            <p:sp>
              <p:nvSpPr>
                <p:cNvPr id="44153" name="Rectangle 54"/>
                <p:cNvSpPr>
                  <a:spLocks noChangeArrowheads="1"/>
                </p:cNvSpPr>
                <p:nvPr/>
              </p:nvSpPr>
              <p:spPr bwMode="auto">
                <a:xfrm>
                  <a:off x="2063" y="3546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Белорусия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5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029" y="3542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6" name="Group 181"/>
              <p:cNvGrpSpPr>
                <a:grpSpLocks/>
              </p:cNvGrpSpPr>
              <p:nvPr/>
            </p:nvGrpSpPr>
            <p:grpSpPr bwMode="auto">
              <a:xfrm>
                <a:off x="3014" y="3542"/>
                <a:ext cx="480" cy="422"/>
                <a:chOff x="3014" y="3542"/>
                <a:chExt cx="480" cy="422"/>
              </a:xfrm>
            </p:grpSpPr>
            <p:sp>
              <p:nvSpPr>
                <p:cNvPr id="44151" name="Rectangle 55"/>
                <p:cNvSpPr>
                  <a:spLocks noChangeArrowheads="1"/>
                </p:cNvSpPr>
                <p:nvPr/>
              </p:nvSpPr>
              <p:spPr bwMode="auto">
                <a:xfrm>
                  <a:off x="3018" y="3546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-0,40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52" name="Rectangle 180"/>
                <p:cNvSpPr>
                  <a:spLocks noChangeArrowheads="1"/>
                </p:cNvSpPr>
                <p:nvPr/>
              </p:nvSpPr>
              <p:spPr bwMode="auto">
                <a:xfrm>
                  <a:off x="3014" y="3542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7" name="Group 183"/>
              <p:cNvGrpSpPr>
                <a:grpSpLocks/>
              </p:cNvGrpSpPr>
              <p:nvPr/>
            </p:nvGrpSpPr>
            <p:grpSpPr bwMode="auto">
              <a:xfrm>
                <a:off x="0" y="3968"/>
                <a:ext cx="282" cy="422"/>
                <a:chOff x="0" y="3968"/>
                <a:chExt cx="282" cy="422"/>
              </a:xfrm>
            </p:grpSpPr>
            <p:sp>
              <p:nvSpPr>
                <p:cNvPr id="44149" name="Rectangle 56"/>
                <p:cNvSpPr>
                  <a:spLocks noChangeArrowheads="1"/>
                </p:cNvSpPr>
                <p:nvPr/>
              </p:nvSpPr>
              <p:spPr bwMode="auto">
                <a:xfrm>
                  <a:off x="4" y="3972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50" name="Rectangle 182"/>
                <p:cNvSpPr>
                  <a:spLocks noChangeArrowheads="1"/>
                </p:cNvSpPr>
                <p:nvPr/>
              </p:nvSpPr>
              <p:spPr bwMode="auto">
                <a:xfrm>
                  <a:off x="0" y="3968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8" name="Group 185"/>
              <p:cNvGrpSpPr>
                <a:grpSpLocks/>
              </p:cNvGrpSpPr>
              <p:nvPr/>
            </p:nvGrpSpPr>
            <p:grpSpPr bwMode="auto">
              <a:xfrm>
                <a:off x="282" y="3968"/>
                <a:ext cx="985" cy="422"/>
                <a:chOff x="282" y="3968"/>
                <a:chExt cx="985" cy="422"/>
              </a:xfrm>
            </p:grpSpPr>
            <p:sp>
              <p:nvSpPr>
                <p:cNvPr id="44147" name="Rectangle 57"/>
                <p:cNvSpPr>
                  <a:spLocks noChangeArrowheads="1"/>
                </p:cNvSpPr>
                <p:nvPr/>
              </p:nvSpPr>
              <p:spPr bwMode="auto">
                <a:xfrm>
                  <a:off x="316" y="3972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48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2" y="3968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99" name="Group 187"/>
              <p:cNvGrpSpPr>
                <a:grpSpLocks/>
              </p:cNvGrpSpPr>
              <p:nvPr/>
            </p:nvGrpSpPr>
            <p:grpSpPr bwMode="auto">
              <a:xfrm>
                <a:off x="1267" y="3968"/>
                <a:ext cx="480" cy="422"/>
                <a:chOff x="1267" y="3968"/>
                <a:chExt cx="480" cy="422"/>
              </a:xfrm>
            </p:grpSpPr>
            <p:sp>
              <p:nvSpPr>
                <p:cNvPr id="44145" name="Rectangle 58"/>
                <p:cNvSpPr>
                  <a:spLocks noChangeArrowheads="1"/>
                </p:cNvSpPr>
                <p:nvPr/>
              </p:nvSpPr>
              <p:spPr bwMode="auto">
                <a:xfrm>
                  <a:off x="1271" y="3972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3,27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4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267" y="3968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0" name="Group 189"/>
              <p:cNvGrpSpPr>
                <a:grpSpLocks/>
              </p:cNvGrpSpPr>
              <p:nvPr/>
            </p:nvGrpSpPr>
            <p:grpSpPr bwMode="auto">
              <a:xfrm>
                <a:off x="1747" y="3968"/>
                <a:ext cx="282" cy="422"/>
                <a:chOff x="1747" y="3968"/>
                <a:chExt cx="282" cy="422"/>
              </a:xfrm>
            </p:grpSpPr>
            <p:sp>
              <p:nvSpPr>
                <p:cNvPr id="44143" name="Rectangle 59"/>
                <p:cNvSpPr>
                  <a:spLocks noChangeArrowheads="1"/>
                </p:cNvSpPr>
                <p:nvPr/>
              </p:nvSpPr>
              <p:spPr bwMode="auto">
                <a:xfrm>
                  <a:off x="1751" y="3972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44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47" y="3968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1" name="Group 191"/>
              <p:cNvGrpSpPr>
                <a:grpSpLocks/>
              </p:cNvGrpSpPr>
              <p:nvPr/>
            </p:nvGrpSpPr>
            <p:grpSpPr bwMode="auto">
              <a:xfrm>
                <a:off x="2029" y="3968"/>
                <a:ext cx="985" cy="422"/>
                <a:chOff x="2029" y="3968"/>
                <a:chExt cx="985" cy="422"/>
              </a:xfrm>
            </p:grpSpPr>
            <p:sp>
              <p:nvSpPr>
                <p:cNvPr id="44141" name="Rectangle 60"/>
                <p:cNvSpPr>
                  <a:spLocks noChangeArrowheads="1"/>
                </p:cNvSpPr>
                <p:nvPr/>
              </p:nvSpPr>
              <p:spPr bwMode="auto">
                <a:xfrm>
                  <a:off x="2063" y="3972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29" y="3968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2" name="Group 193"/>
              <p:cNvGrpSpPr>
                <a:grpSpLocks/>
              </p:cNvGrpSpPr>
              <p:nvPr/>
            </p:nvGrpSpPr>
            <p:grpSpPr bwMode="auto">
              <a:xfrm>
                <a:off x="3014" y="3968"/>
                <a:ext cx="480" cy="422"/>
                <a:chOff x="3014" y="3968"/>
                <a:chExt cx="480" cy="422"/>
              </a:xfrm>
            </p:grpSpPr>
            <p:sp>
              <p:nvSpPr>
                <p:cNvPr id="44139" name="Rectangle 61"/>
                <p:cNvSpPr>
                  <a:spLocks noChangeArrowheads="1"/>
                </p:cNvSpPr>
                <p:nvPr/>
              </p:nvSpPr>
              <p:spPr bwMode="auto">
                <a:xfrm>
                  <a:off x="3018" y="3972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1600" b="1">
                      <a:latin typeface="Arial" charset="0"/>
                      <a:cs typeface="Arial" charset="0"/>
                    </a:rPr>
                    <a:t>-0,26</a:t>
                  </a:r>
                  <a:endParaRPr lang="en-GB" altLang="en-US" sz="1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4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14" y="3968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3" name="Group 195"/>
              <p:cNvGrpSpPr>
                <a:grpSpLocks/>
              </p:cNvGrpSpPr>
              <p:nvPr/>
            </p:nvGrpSpPr>
            <p:grpSpPr bwMode="auto">
              <a:xfrm>
                <a:off x="0" y="4394"/>
                <a:ext cx="282" cy="422"/>
                <a:chOff x="0" y="4394"/>
                <a:chExt cx="282" cy="422"/>
              </a:xfrm>
            </p:grpSpPr>
            <p:sp>
              <p:nvSpPr>
                <p:cNvPr id="44137" name="Rectangle 62"/>
                <p:cNvSpPr>
                  <a:spLocks noChangeArrowheads="1"/>
                </p:cNvSpPr>
                <p:nvPr/>
              </p:nvSpPr>
              <p:spPr bwMode="auto">
                <a:xfrm>
                  <a:off x="4" y="4398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38" name="Rectangle 194"/>
                <p:cNvSpPr>
                  <a:spLocks noChangeArrowheads="1"/>
                </p:cNvSpPr>
                <p:nvPr/>
              </p:nvSpPr>
              <p:spPr bwMode="auto">
                <a:xfrm>
                  <a:off x="0" y="4394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4" name="Group 197"/>
              <p:cNvGrpSpPr>
                <a:grpSpLocks/>
              </p:cNvGrpSpPr>
              <p:nvPr/>
            </p:nvGrpSpPr>
            <p:grpSpPr bwMode="auto">
              <a:xfrm>
                <a:off x="282" y="4394"/>
                <a:ext cx="985" cy="422"/>
                <a:chOff x="282" y="4394"/>
                <a:chExt cx="985" cy="422"/>
              </a:xfrm>
            </p:grpSpPr>
            <p:sp>
              <p:nvSpPr>
                <p:cNvPr id="44135" name="Rectangle 63"/>
                <p:cNvSpPr>
                  <a:spLocks noChangeArrowheads="1"/>
                </p:cNvSpPr>
                <p:nvPr/>
              </p:nvSpPr>
              <p:spPr bwMode="auto">
                <a:xfrm>
                  <a:off x="316" y="4398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36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2" y="4394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5" name="Group 199"/>
              <p:cNvGrpSpPr>
                <a:grpSpLocks/>
              </p:cNvGrpSpPr>
              <p:nvPr/>
            </p:nvGrpSpPr>
            <p:grpSpPr bwMode="auto">
              <a:xfrm>
                <a:off x="1267" y="4394"/>
                <a:ext cx="480" cy="422"/>
                <a:chOff x="1267" y="4394"/>
                <a:chExt cx="480" cy="422"/>
              </a:xfrm>
            </p:grpSpPr>
            <p:sp>
              <p:nvSpPr>
                <p:cNvPr id="47168" name="Rectangle 64"/>
                <p:cNvSpPr>
                  <a:spLocks noChangeArrowheads="1"/>
                </p:cNvSpPr>
                <p:nvPr/>
              </p:nvSpPr>
              <p:spPr bwMode="auto">
                <a:xfrm>
                  <a:off x="1271" y="4400"/>
                  <a:ext cx="472" cy="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bg-BG" altLang="en-US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Arial" charset="0"/>
                    </a:rPr>
                    <a:t>1,23</a:t>
                  </a:r>
                  <a:endParaRPr lang="en-GB" alt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3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267" y="4394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6" name="Group 201"/>
              <p:cNvGrpSpPr>
                <a:grpSpLocks/>
              </p:cNvGrpSpPr>
              <p:nvPr/>
            </p:nvGrpSpPr>
            <p:grpSpPr bwMode="auto">
              <a:xfrm>
                <a:off x="1747" y="4394"/>
                <a:ext cx="282" cy="422"/>
                <a:chOff x="1747" y="4394"/>
                <a:chExt cx="282" cy="422"/>
              </a:xfrm>
            </p:grpSpPr>
            <p:sp>
              <p:nvSpPr>
                <p:cNvPr id="44131" name="Rectangle 65"/>
                <p:cNvSpPr>
                  <a:spLocks noChangeArrowheads="1"/>
                </p:cNvSpPr>
                <p:nvPr/>
              </p:nvSpPr>
              <p:spPr bwMode="auto">
                <a:xfrm>
                  <a:off x="1751" y="4398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1747" y="4394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7" name="Group 203"/>
              <p:cNvGrpSpPr>
                <a:grpSpLocks/>
              </p:cNvGrpSpPr>
              <p:nvPr/>
            </p:nvGrpSpPr>
            <p:grpSpPr bwMode="auto">
              <a:xfrm>
                <a:off x="2029" y="4394"/>
                <a:ext cx="985" cy="422"/>
                <a:chOff x="2029" y="4394"/>
                <a:chExt cx="985" cy="422"/>
              </a:xfrm>
            </p:grpSpPr>
            <p:sp>
              <p:nvSpPr>
                <p:cNvPr id="44129" name="Rectangle 66"/>
                <p:cNvSpPr>
                  <a:spLocks noChangeArrowheads="1"/>
                </p:cNvSpPr>
                <p:nvPr/>
              </p:nvSpPr>
              <p:spPr bwMode="auto">
                <a:xfrm>
                  <a:off x="2063" y="4398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3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029" y="4394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8" name="Group 205"/>
              <p:cNvGrpSpPr>
                <a:grpSpLocks/>
              </p:cNvGrpSpPr>
              <p:nvPr/>
            </p:nvGrpSpPr>
            <p:grpSpPr bwMode="auto">
              <a:xfrm>
                <a:off x="3014" y="4394"/>
                <a:ext cx="480" cy="422"/>
                <a:chOff x="3014" y="4394"/>
                <a:chExt cx="480" cy="422"/>
              </a:xfrm>
            </p:grpSpPr>
            <p:sp>
              <p:nvSpPr>
                <p:cNvPr id="44127" name="Rectangle 67"/>
                <p:cNvSpPr>
                  <a:spLocks noChangeArrowheads="1"/>
                </p:cNvSpPr>
                <p:nvPr/>
              </p:nvSpPr>
              <p:spPr bwMode="auto">
                <a:xfrm>
                  <a:off x="3018" y="4398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014" y="4394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09" name="Group 207"/>
              <p:cNvGrpSpPr>
                <a:grpSpLocks/>
              </p:cNvGrpSpPr>
              <p:nvPr/>
            </p:nvGrpSpPr>
            <p:grpSpPr bwMode="auto">
              <a:xfrm>
                <a:off x="0" y="4820"/>
                <a:ext cx="282" cy="422"/>
                <a:chOff x="0" y="4820"/>
                <a:chExt cx="282" cy="422"/>
              </a:xfrm>
            </p:grpSpPr>
            <p:sp>
              <p:nvSpPr>
                <p:cNvPr id="44125" name="Rectangle 68"/>
                <p:cNvSpPr>
                  <a:spLocks noChangeArrowheads="1"/>
                </p:cNvSpPr>
                <p:nvPr/>
              </p:nvSpPr>
              <p:spPr bwMode="auto">
                <a:xfrm>
                  <a:off x="4" y="482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 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26" name="Rectangle 206"/>
                <p:cNvSpPr>
                  <a:spLocks noChangeArrowheads="1"/>
                </p:cNvSpPr>
                <p:nvPr/>
              </p:nvSpPr>
              <p:spPr bwMode="auto">
                <a:xfrm>
                  <a:off x="0" y="482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10" name="Group 209"/>
              <p:cNvGrpSpPr>
                <a:grpSpLocks/>
              </p:cNvGrpSpPr>
              <p:nvPr/>
            </p:nvGrpSpPr>
            <p:grpSpPr bwMode="auto">
              <a:xfrm>
                <a:off x="282" y="4820"/>
                <a:ext cx="985" cy="422"/>
                <a:chOff x="282" y="4820"/>
                <a:chExt cx="985" cy="422"/>
              </a:xfrm>
            </p:grpSpPr>
            <p:sp>
              <p:nvSpPr>
                <p:cNvPr id="44123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" y="482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24" name="Rectangle 208"/>
                <p:cNvSpPr>
                  <a:spLocks noChangeArrowheads="1"/>
                </p:cNvSpPr>
                <p:nvPr/>
              </p:nvSpPr>
              <p:spPr bwMode="auto">
                <a:xfrm>
                  <a:off x="282" y="482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11" name="Group 211"/>
              <p:cNvGrpSpPr>
                <a:grpSpLocks/>
              </p:cNvGrpSpPr>
              <p:nvPr/>
            </p:nvGrpSpPr>
            <p:grpSpPr bwMode="auto">
              <a:xfrm>
                <a:off x="1267" y="4820"/>
                <a:ext cx="480" cy="422"/>
                <a:chOff x="1267" y="4820"/>
                <a:chExt cx="480" cy="422"/>
              </a:xfrm>
            </p:grpSpPr>
            <p:sp>
              <p:nvSpPr>
                <p:cNvPr id="44121" name="Rectangle 70"/>
                <p:cNvSpPr>
                  <a:spLocks noChangeArrowheads="1"/>
                </p:cNvSpPr>
                <p:nvPr/>
              </p:nvSpPr>
              <p:spPr bwMode="auto">
                <a:xfrm>
                  <a:off x="1271" y="482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22" name="Rectangle 210"/>
                <p:cNvSpPr>
                  <a:spLocks noChangeArrowheads="1"/>
                </p:cNvSpPr>
                <p:nvPr/>
              </p:nvSpPr>
              <p:spPr bwMode="auto">
                <a:xfrm>
                  <a:off x="1267" y="482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12" name="Group 213"/>
              <p:cNvGrpSpPr>
                <a:grpSpLocks/>
              </p:cNvGrpSpPr>
              <p:nvPr/>
            </p:nvGrpSpPr>
            <p:grpSpPr bwMode="auto">
              <a:xfrm>
                <a:off x="1747" y="4820"/>
                <a:ext cx="282" cy="422"/>
                <a:chOff x="1747" y="4820"/>
                <a:chExt cx="282" cy="422"/>
              </a:xfrm>
            </p:grpSpPr>
            <p:sp>
              <p:nvSpPr>
                <p:cNvPr id="44119" name="Rectangle 71"/>
                <p:cNvSpPr>
                  <a:spLocks noChangeArrowheads="1"/>
                </p:cNvSpPr>
                <p:nvPr/>
              </p:nvSpPr>
              <p:spPr bwMode="auto">
                <a:xfrm>
                  <a:off x="1751" y="4824"/>
                  <a:ext cx="27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1600" b="1">
                      <a:latin typeface="Arial" charset="0"/>
                      <a:cs typeface="Arial" charset="0"/>
                    </a:rPr>
                    <a:t> </a:t>
                  </a:r>
                  <a:endParaRPr lang="en-GB" altLang="en-US" sz="1600">
                    <a:latin typeface="Arial" charset="0"/>
                    <a:cs typeface="Arial" charset="0"/>
                  </a:endParaRPr>
                </a:p>
                <a:p>
                  <a:pPr eaLnBrk="0" hangingPunct="0"/>
                  <a:endParaRPr lang="en-GB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20" name="Rectangle 212"/>
                <p:cNvSpPr>
                  <a:spLocks noChangeArrowheads="1"/>
                </p:cNvSpPr>
                <p:nvPr/>
              </p:nvSpPr>
              <p:spPr bwMode="auto">
                <a:xfrm>
                  <a:off x="1747" y="4820"/>
                  <a:ext cx="28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13" name="Group 215"/>
              <p:cNvGrpSpPr>
                <a:grpSpLocks/>
              </p:cNvGrpSpPr>
              <p:nvPr/>
            </p:nvGrpSpPr>
            <p:grpSpPr bwMode="auto">
              <a:xfrm>
                <a:off x="2029" y="4820"/>
                <a:ext cx="985" cy="422"/>
                <a:chOff x="2029" y="4820"/>
                <a:chExt cx="985" cy="422"/>
              </a:xfrm>
            </p:grpSpPr>
            <p:sp>
              <p:nvSpPr>
                <p:cNvPr id="44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2063" y="4824"/>
                  <a:ext cx="947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18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4820"/>
                  <a:ext cx="9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114" name="Group 217"/>
              <p:cNvGrpSpPr>
                <a:grpSpLocks/>
              </p:cNvGrpSpPr>
              <p:nvPr/>
            </p:nvGrpSpPr>
            <p:grpSpPr bwMode="auto">
              <a:xfrm>
                <a:off x="3014" y="4820"/>
                <a:ext cx="480" cy="422"/>
                <a:chOff x="3014" y="4820"/>
                <a:chExt cx="480" cy="422"/>
              </a:xfrm>
            </p:grpSpPr>
            <p:sp>
              <p:nvSpPr>
                <p:cNvPr id="44115" name="Rectangle 73"/>
                <p:cNvSpPr>
                  <a:spLocks noChangeArrowheads="1"/>
                </p:cNvSpPr>
                <p:nvPr/>
              </p:nvSpPr>
              <p:spPr bwMode="auto">
                <a:xfrm>
                  <a:off x="3018" y="4824"/>
                  <a:ext cx="472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bg-BG" alt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16" name="Rectangle 216"/>
                <p:cNvSpPr>
                  <a:spLocks noChangeArrowheads="1"/>
                </p:cNvSpPr>
                <p:nvPr/>
              </p:nvSpPr>
              <p:spPr bwMode="auto">
                <a:xfrm>
                  <a:off x="3014" y="4820"/>
                  <a:ext cx="48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44042" name="Rectangle 219"/>
            <p:cNvSpPr>
              <a:spLocks noChangeArrowheads="1"/>
            </p:cNvSpPr>
            <p:nvPr/>
          </p:nvSpPr>
          <p:spPr bwMode="auto">
            <a:xfrm>
              <a:off x="-3" y="-3"/>
              <a:ext cx="3500" cy="524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4035" name="Rectangle 221"/>
          <p:cNvSpPr>
            <a:spLocks noChangeArrowheads="1"/>
          </p:cNvSpPr>
          <p:nvPr/>
        </p:nvSpPr>
        <p:spPr bwMode="auto">
          <a:xfrm>
            <a:off x="1258888" y="4508500"/>
            <a:ext cx="109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1600" b="1">
                <a:latin typeface="Arial" charset="0"/>
              </a:rPr>
              <a:t>ДР Конго</a:t>
            </a:r>
            <a:endParaRPr lang="en-GB" altLang="en-US" sz="1600" b="1">
              <a:latin typeface="Arial" charset="0"/>
            </a:endParaRPr>
          </a:p>
        </p:txBody>
      </p:sp>
      <p:sp>
        <p:nvSpPr>
          <p:cNvPr id="44036" name="Rectangle 222"/>
          <p:cNvSpPr>
            <a:spLocks noChangeArrowheads="1"/>
          </p:cNvSpPr>
          <p:nvPr/>
        </p:nvSpPr>
        <p:spPr bwMode="auto">
          <a:xfrm>
            <a:off x="5219700" y="4941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1600" b="1">
                <a:latin typeface="Arial" charset="0"/>
              </a:rPr>
              <a:t>Молдова</a:t>
            </a:r>
            <a:endParaRPr lang="en-GB" altLang="en-US" sz="1600" b="1">
              <a:latin typeface="Arial" charset="0"/>
            </a:endParaRPr>
          </a:p>
        </p:txBody>
      </p:sp>
      <p:sp>
        <p:nvSpPr>
          <p:cNvPr id="44037" name="Rectangle 223"/>
          <p:cNvSpPr>
            <a:spLocks noChangeArrowheads="1"/>
          </p:cNvSpPr>
          <p:nvPr/>
        </p:nvSpPr>
        <p:spPr bwMode="auto">
          <a:xfrm>
            <a:off x="1331913" y="5013325"/>
            <a:ext cx="728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1600" b="1">
                <a:latin typeface="Arial" charset="0"/>
              </a:rPr>
              <a:t>Оман</a:t>
            </a:r>
            <a:endParaRPr lang="en-GB" altLang="en-US" sz="1600" b="1">
              <a:latin typeface="Arial" charset="0"/>
            </a:endParaRPr>
          </a:p>
        </p:txBody>
      </p:sp>
      <p:sp>
        <p:nvSpPr>
          <p:cNvPr id="44038" name="Rectangle 224"/>
          <p:cNvSpPr>
            <a:spLocks noChangeArrowheads="1"/>
          </p:cNvSpPr>
          <p:nvPr/>
        </p:nvSpPr>
        <p:spPr bwMode="auto">
          <a:xfrm>
            <a:off x="1258888" y="5513388"/>
            <a:ext cx="1141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b="1">
                <a:latin typeface="Arial" charset="0"/>
              </a:rPr>
              <a:t>В света</a:t>
            </a:r>
          </a:p>
        </p:txBody>
      </p:sp>
      <p:sp>
        <p:nvSpPr>
          <p:cNvPr id="44039" name="Rectangle 225"/>
          <p:cNvSpPr>
            <a:spLocks noChangeArrowheads="1"/>
          </p:cNvSpPr>
          <p:nvPr/>
        </p:nvSpPr>
        <p:spPr bwMode="auto">
          <a:xfrm>
            <a:off x="5364163" y="5513388"/>
            <a:ext cx="1141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b="1">
                <a:latin typeface="Arial" charset="0"/>
              </a:rPr>
              <a:t>В света</a:t>
            </a:r>
          </a:p>
        </p:txBody>
      </p:sp>
      <p:sp>
        <p:nvSpPr>
          <p:cNvPr id="47330" name="Rectangle 226"/>
          <p:cNvSpPr>
            <a:spLocks noChangeArrowheads="1"/>
          </p:cNvSpPr>
          <p:nvPr/>
        </p:nvSpPr>
        <p:spPr bwMode="auto">
          <a:xfrm>
            <a:off x="7667625" y="5513388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1,23</a:t>
            </a:r>
            <a:endParaRPr lang="en-GB" alt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СТРАНИ, ЧИЕТО НАСЕЛЕНИЕ ЩЕ НАМАЛЕЕ КЪМ 2050 Г. С ПОВЕЧЕ ОТ 20</a:t>
            </a:r>
            <a:r>
              <a:rPr lang="bg-BG" altLang="en-US" sz="3200" b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%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20000"/>
              </a:lnSpc>
            </a:pP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Естония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 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46.1</a:t>
            </a:r>
          </a:p>
          <a:p>
            <a:pPr>
              <a:lnSpc>
                <a:spcPct val="12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България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43.0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Украйна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39.6	</a:t>
            </a:r>
            <a:endParaRPr lang="bg-BG" altLang="en-US" b="1" dirty="0" smtClean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Грузия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38.8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Гвиана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33.7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Русия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28.3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Латвия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28.0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Италия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25.3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Унгария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24.9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Швейцария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21.8</a:t>
            </a: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Испания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21.6	</a:t>
            </a:r>
            <a:endParaRPr lang="bg-BG" altLang="en-US" b="1" dirty="0" smtClean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Австрия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</a:rPr>
              <a:t>– </a:t>
            </a:r>
            <a:r>
              <a:rPr lang="bg-BG" altLang="en-US" b="1" dirty="0" smtClean="0">
                <a:solidFill>
                  <a:srgbClr val="CC3300"/>
                </a:solidFill>
                <a:latin typeface="Arial Narrow" pitchFamily="34" charset="0"/>
              </a:rPr>
              <a:t>20.1</a:t>
            </a:r>
            <a:endParaRPr lang="bg-BG" alt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1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23850" y="260350"/>
            <a:ext cx="8640763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СТРАНИ, ЧИЕТО НАСЕЛЕНИЕ ЩЕ НАМАЛЕЕ КЪМ 2050 Г. С ПОВЕЧЕ ОТ 20%</a:t>
            </a:r>
            <a:endParaRPr lang="bg-BG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70000"/>
              </a:lnSpc>
            </a:pPr>
            <a:endParaRPr lang="bg-BG" altLang="en-US" sz="3200" b="1" dirty="0">
              <a:solidFill>
                <a:srgbClr val="CC3300"/>
              </a:solidFill>
              <a:latin typeface="Arial Narrow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Естония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46.1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България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43.0</a:t>
            </a:r>
            <a:endParaRPr lang="en-GB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Украйна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39.6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Грузия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38.8</a:t>
            </a:r>
            <a:endParaRPr lang="en-GB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Гвиана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33.7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Русия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28.3</a:t>
            </a:r>
            <a:endParaRPr lang="en-GB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Латвия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28.0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Италия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25.3</a:t>
            </a:r>
            <a:endParaRPr lang="en-GB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Унгария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24.9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Швейцария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21.8</a:t>
            </a:r>
            <a:endParaRPr lang="en-GB" altLang="en-US" sz="3200" b="1" dirty="0">
              <a:solidFill>
                <a:srgbClr val="CC3300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Испания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21.6		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Австрия</a:t>
            </a: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</a:rPr>
              <a:t> – 20.1</a:t>
            </a:r>
            <a:endParaRPr lang="bg-BG" altLang="en-US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altLang="en-US" b="1" i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Структура на населението</a:t>
            </a:r>
            <a:r>
              <a:rPr lang="bg-BG" altLang="en-US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i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002" y="1737361"/>
            <a:ext cx="7543801" cy="4023360"/>
          </a:xfrm>
        </p:spPr>
        <p:txBody>
          <a:bodyPr/>
          <a:lstStyle/>
          <a:p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Разпределение по определени признаци (пол, възраст и др.) и се описва чрез </a:t>
            </a:r>
            <a:r>
              <a:rPr lang="bg-BG" altLang="en-US" b="1" i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пропорции</a:t>
            </a:r>
            <a:r>
              <a:rPr lang="bg-BG" altLang="en-US" i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b="1" i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(относителни дялове, екстензивни показатели</a:t>
            </a:r>
            <a:r>
              <a:rPr lang="bg-BG" altLang="en-US" b="1" i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).</a:t>
            </a:r>
          </a:p>
          <a:p>
            <a:endParaRPr lang="bg-BG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655295"/>
              </p:ext>
            </p:extLst>
          </p:nvPr>
        </p:nvGraphicFramePr>
        <p:xfrm>
          <a:off x="914979" y="2420888"/>
          <a:ext cx="74168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altLang="en-US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СТРУКТУРА ПО ПОЛ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79929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</a:t>
            </a:r>
            <a:r>
              <a:rPr lang="bg-BG" alt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проценти </a:t>
            </a:r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от цялото население</a:t>
            </a:r>
            <a:r>
              <a:rPr lang="bg-BG" alt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(при новородени 51% : 49</a:t>
            </a:r>
            <a:r>
              <a:rPr lang="bg-BG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% в полза на момчетата – </a:t>
            </a:r>
            <a:r>
              <a:rPr lang="bg-BG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Правило на Джон </a:t>
            </a:r>
            <a:r>
              <a:rPr lang="bg-BG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Граунт</a:t>
            </a:r>
            <a:r>
              <a:rPr lang="bg-BG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Като съотношение - брой мъже </a:t>
            </a:r>
            <a:r>
              <a:rPr lang="bg-BG" alt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на 100 или 1000 </a:t>
            </a:r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жени</a:t>
            </a:r>
            <a:r>
              <a:rPr lang="bg-BG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или </a:t>
            </a:r>
            <a:r>
              <a:rPr lang="bg-BG" altLang="en-US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обратно</a:t>
            </a:r>
            <a:endParaRPr lang="en-US" altLang="en-US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907704" y="3861048"/>
            <a:ext cx="5760640" cy="2304256"/>
          </a:xfrm>
          <a:prstGeom prst="wedgeEllipseCallout">
            <a:avLst>
              <a:gd name="adj1" fmla="val 18890"/>
              <a:gd name="adj2" fmla="val -602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alt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България 2019: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Мъже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- 3 369 646 (48.5%)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Жени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- 3 581 836 (51.5%) </a:t>
            </a:r>
            <a:endParaRPr lang="en-GB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14"/>
            <a:ext cx="9144000" cy="52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altLang="en-US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СТРУКТУРА ПО МЕСТОЖИВЕЕНЕ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79929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bg-BG" sz="2400" dirty="0" smtClean="0">
                <a:solidFill>
                  <a:schemeClr val="tx1"/>
                </a:solidFill>
              </a:rPr>
              <a:t>Градско и селско население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bg-BG" sz="2400" dirty="0" smtClean="0">
                <a:solidFill>
                  <a:schemeClr val="tx1"/>
                </a:solidFill>
              </a:rPr>
              <a:t>Урбанизация – движение на населението от селата към градовете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chemeClr val="tx1"/>
                </a:solidFill>
              </a:rPr>
              <a:t>На какво се дължи това?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bg-BG" sz="2400" dirty="0" smtClean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22959" y="4221088"/>
            <a:ext cx="7781489" cy="1728192"/>
          </a:xfrm>
          <a:prstGeom prst="wedgeEllipseCallout">
            <a:avLst>
              <a:gd name="adj1" fmla="val 18890"/>
              <a:gd name="adj2" fmla="val -602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alt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България 2019:</a:t>
            </a:r>
          </a:p>
          <a:p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Градско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население - 5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125 407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души (73.7%)</a:t>
            </a:r>
          </a:p>
          <a:p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Селско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население -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1 826 075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души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(26.3%) </a:t>
            </a:r>
            <a:endParaRPr lang="en-GB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88" y="186880"/>
            <a:ext cx="6751824" cy="2845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89" y="3501008"/>
            <a:ext cx="6751823" cy="31749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Статиката на населението</a:t>
            </a:r>
            <a:r>
              <a:rPr lang="bg-BG" altLang="en-US" sz="24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включва данни за броя и структурата на населението в определен момент </a:t>
            </a:r>
            <a:r>
              <a:rPr lang="bg-BG" altLang="en-US" sz="24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общо, по пол, по възраст, по местоживеене и др</a:t>
            </a:r>
            <a:r>
              <a:rPr lang="bg-BG" altLang="en-US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.).</a:t>
            </a:r>
          </a:p>
          <a:p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Динамиката на населението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включва промените, които настъпват в резултат на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  <a:t>:</a:t>
            </a:r>
            <a:b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естествени събития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(раждания, умирания, бракове, разводи)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миграционни </a:t>
            </a:r>
            <a:r>
              <a:rPr lang="bg-BG" altLang="en-US" sz="2400" b="1" i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процеси</a:t>
            </a:r>
          </a:p>
          <a:p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Урбанизация в света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4" y="1754377"/>
            <a:ext cx="7906853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0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en-US" b="1" i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ВЪЗРАСТОВА СТРУКТУРА НА НАСЕЛЕНИЕТО</a:t>
            </a:r>
            <a:r>
              <a:rPr lang="bg-BG" altLang="en-US" b="1" dirty="0" smtClean="0">
                <a:latin typeface="Arial" charset="0"/>
                <a:cs typeface="Arial" charset="0"/>
              </a:rPr>
              <a:t>	</a:t>
            </a:r>
            <a:endParaRPr lang="en-GB" alt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altLang="en-US" b="1" dirty="0">
                <a:latin typeface="Arial" charset="0"/>
                <a:cs typeface="Arial" charset="0"/>
              </a:rPr>
              <a:t>Представя разпределението на населението по отделни възрастови групи в проценти. </a:t>
            </a:r>
            <a:endParaRPr lang="en-GB" altLang="en-US" b="1" dirty="0">
              <a:latin typeface="Arial" charset="0"/>
              <a:cs typeface="Arial" charset="0"/>
            </a:endParaRPr>
          </a:p>
          <a:p>
            <a:endParaRPr 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A9723-C5CE-498C-B9F0-326D0272B3E7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0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ПОДХОДИ ЗА ХАРАКТЕРИСТИКА НА ВЪЗРАСТОВАТА СТРУКТУРА </a:t>
            </a:r>
            <a:r>
              <a:rPr lang="bg-BG" altLang="en-US" sz="40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I.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Чрез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съпоставяне на относителните дялове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групите 0-14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г.</a:t>
            </a:r>
            <a:r>
              <a:rPr lang="bg-BG" alt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15-49 г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r>
              <a:rPr lang="bg-BG" alt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  <a:r>
              <a:rPr lang="bg-BG" alt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над 50 г.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80012-3E85-4711-8FD4-671AF26A3546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822959" y="2780927"/>
            <a:ext cx="7565391" cy="3165847"/>
            <a:chOff x="-3" y="-3"/>
            <a:chExt cx="3813" cy="1828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0" y="0"/>
              <a:ext cx="3807" cy="1822"/>
              <a:chOff x="0" y="0"/>
              <a:chExt cx="3807" cy="1822"/>
            </a:xfrm>
          </p:grpSpPr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173" cy="556"/>
                <a:chOff x="0" y="0"/>
                <a:chExt cx="1173" cy="556"/>
              </a:xfrm>
            </p:grpSpPr>
            <p:sp>
              <p:nvSpPr>
                <p:cNvPr id="67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87" cy="556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sz="2200" b="1">
                      <a:latin typeface="Arial Narrow" panose="020B0606020202030204" pitchFamily="34" charset="0"/>
                      <a:cs typeface="Arial" charset="0"/>
                    </a:rPr>
                    <a:t>ВЪЗРАСТОВА СТРУКТУРА</a:t>
                  </a:r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just" eaLnBrk="0" hangingPunct="0"/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6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173" y="0"/>
                <a:ext cx="653" cy="556"/>
                <a:chOff x="1173" y="0"/>
                <a:chExt cx="653" cy="556"/>
              </a:xfrm>
            </p:grpSpPr>
            <p:sp>
              <p:nvSpPr>
                <p:cNvPr id="65" name="Rectangle 3"/>
                <p:cNvSpPr>
                  <a:spLocks noChangeArrowheads="1"/>
                </p:cNvSpPr>
                <p:nvPr/>
              </p:nvSpPr>
              <p:spPr bwMode="auto">
                <a:xfrm>
                  <a:off x="1216" y="0"/>
                  <a:ext cx="567" cy="556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200" b="1">
                      <a:latin typeface="Arial Narrow" panose="020B0606020202030204" pitchFamily="34" charset="0"/>
                      <a:cs typeface="Arial" charset="0"/>
                    </a:rPr>
                    <a:t>0-14 Г.</a:t>
                  </a:r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6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73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1826" y="0"/>
                <a:ext cx="653" cy="556"/>
                <a:chOff x="1826" y="0"/>
                <a:chExt cx="653" cy="556"/>
              </a:xfrm>
            </p:grpSpPr>
            <p:sp>
              <p:nvSpPr>
                <p:cNvPr id="63" name="Rectangle 4"/>
                <p:cNvSpPr>
                  <a:spLocks noChangeArrowheads="1"/>
                </p:cNvSpPr>
                <p:nvPr/>
              </p:nvSpPr>
              <p:spPr bwMode="auto">
                <a:xfrm>
                  <a:off x="1869" y="0"/>
                  <a:ext cx="567" cy="556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200" b="1">
                      <a:latin typeface="Arial Narrow" panose="020B0606020202030204" pitchFamily="34" charset="0"/>
                      <a:cs typeface="Arial" charset="0"/>
                    </a:rPr>
                    <a:t>15-49 </a:t>
                  </a:r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64" name="Rectangle 26"/>
                <p:cNvSpPr>
                  <a:spLocks noChangeArrowheads="1"/>
                </p:cNvSpPr>
                <p:nvPr/>
              </p:nvSpPr>
              <p:spPr bwMode="auto">
                <a:xfrm>
                  <a:off x="1826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2479" y="0"/>
                <a:ext cx="653" cy="556"/>
                <a:chOff x="2479" y="0"/>
                <a:chExt cx="653" cy="556"/>
              </a:xfrm>
            </p:grpSpPr>
            <p:sp>
              <p:nvSpPr>
                <p:cNvPr id="61" name="Rectangle 5"/>
                <p:cNvSpPr>
                  <a:spLocks noChangeArrowheads="1"/>
                </p:cNvSpPr>
                <p:nvPr/>
              </p:nvSpPr>
              <p:spPr bwMode="auto">
                <a:xfrm>
                  <a:off x="2522" y="0"/>
                  <a:ext cx="567" cy="556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200" b="1">
                      <a:latin typeface="Arial Narrow" panose="020B0606020202030204" pitchFamily="34" charset="0"/>
                      <a:cs typeface="Arial" charset="0"/>
                    </a:rPr>
                    <a:t>50 Г.  +</a:t>
                  </a:r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2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62" name="Rectangle 28"/>
                <p:cNvSpPr>
                  <a:spLocks noChangeArrowheads="1"/>
                </p:cNvSpPr>
                <p:nvPr/>
              </p:nvSpPr>
              <p:spPr bwMode="auto">
                <a:xfrm>
                  <a:off x="2479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3132" y="0"/>
                <a:ext cx="675" cy="556"/>
                <a:chOff x="3132" y="0"/>
                <a:chExt cx="675" cy="556"/>
              </a:xfrm>
            </p:grpSpPr>
            <p:sp>
              <p:nvSpPr>
                <p:cNvPr id="59" name="Rectangle 6"/>
                <p:cNvSpPr>
                  <a:spLocks noChangeArrowheads="1"/>
                </p:cNvSpPr>
                <p:nvPr/>
              </p:nvSpPr>
              <p:spPr bwMode="auto">
                <a:xfrm>
                  <a:off x="3175" y="0"/>
                  <a:ext cx="589" cy="556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ОБЩО</a:t>
                  </a:r>
                </a:p>
                <a:p>
                  <a:pPr algn="ctr" eaLnBrk="0" hangingPunct="0"/>
                  <a:endParaRPr lang="bg-BG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60" name="Rectangle 30"/>
                <p:cNvSpPr>
                  <a:spLocks noChangeArrowheads="1"/>
                </p:cNvSpPr>
                <p:nvPr/>
              </p:nvSpPr>
              <p:spPr bwMode="auto">
                <a:xfrm>
                  <a:off x="3132" y="0"/>
                  <a:ext cx="67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0" y="556"/>
                <a:ext cx="1173" cy="422"/>
                <a:chOff x="0" y="556"/>
                <a:chExt cx="1173" cy="422"/>
              </a:xfrm>
            </p:grpSpPr>
            <p:sp>
              <p:nvSpPr>
                <p:cNvPr id="5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108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 Narrow" panose="020B0606020202030204" pitchFamily="34" charset="0"/>
                      <a:cs typeface="Arial" charset="0"/>
                    </a:rPr>
                    <a:t>ПРОГРЕСИВЕН ТИП</a:t>
                  </a:r>
                </a:p>
                <a:p>
                  <a:pPr algn="just" eaLnBrk="0" hangingPunct="0"/>
                  <a:endParaRPr lang="bg-BG" altLang="en-US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58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1173" y="556"/>
                <a:ext cx="653" cy="422"/>
                <a:chOff x="1173" y="556"/>
                <a:chExt cx="653" cy="422"/>
              </a:xfrm>
            </p:grpSpPr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1216" y="556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30,0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56" name="Rectangle 34"/>
                <p:cNvSpPr>
                  <a:spLocks noChangeArrowheads="1"/>
                </p:cNvSpPr>
                <p:nvPr/>
              </p:nvSpPr>
              <p:spPr bwMode="auto">
                <a:xfrm>
                  <a:off x="1173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1826" y="556"/>
                <a:ext cx="653" cy="422"/>
                <a:chOff x="1826" y="556"/>
                <a:chExt cx="653" cy="422"/>
              </a:xfrm>
            </p:grpSpPr>
            <p:sp>
              <p:nvSpPr>
                <p:cNvPr id="53" name="Rectangle 9"/>
                <p:cNvSpPr>
                  <a:spLocks noChangeArrowheads="1"/>
                </p:cNvSpPr>
                <p:nvPr/>
              </p:nvSpPr>
              <p:spPr bwMode="auto">
                <a:xfrm>
                  <a:off x="1869" y="556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50,0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54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6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2479" y="556"/>
                <a:ext cx="653" cy="422"/>
                <a:chOff x="2479" y="556"/>
                <a:chExt cx="653" cy="422"/>
              </a:xfrm>
            </p:grpSpPr>
            <p:sp>
              <p:nvSpPr>
                <p:cNvPr id="5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22" y="556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20,0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5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79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3132" y="556"/>
                <a:ext cx="675" cy="422"/>
                <a:chOff x="3132" y="556"/>
                <a:chExt cx="675" cy="422"/>
              </a:xfrm>
            </p:grpSpPr>
            <p:sp>
              <p:nvSpPr>
                <p:cNvPr id="49" name="Rectangle 11"/>
                <p:cNvSpPr>
                  <a:spLocks noChangeArrowheads="1"/>
                </p:cNvSpPr>
                <p:nvPr/>
              </p:nvSpPr>
              <p:spPr bwMode="auto">
                <a:xfrm>
                  <a:off x="3175" y="556"/>
                  <a:ext cx="589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100,0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50" name="Rectangle 40"/>
                <p:cNvSpPr>
                  <a:spLocks noChangeArrowheads="1"/>
                </p:cNvSpPr>
                <p:nvPr/>
              </p:nvSpPr>
              <p:spPr bwMode="auto">
                <a:xfrm>
                  <a:off x="3132" y="556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0" y="978"/>
                <a:ext cx="1173" cy="422"/>
                <a:chOff x="0" y="978"/>
                <a:chExt cx="1173" cy="422"/>
              </a:xfrm>
            </p:grpSpPr>
            <p:sp>
              <p:nvSpPr>
                <p:cNvPr id="47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978"/>
                  <a:ext cx="108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 Narrow" panose="020B0606020202030204" pitchFamily="34" charset="0"/>
                      <a:cs typeface="Arial" charset="0"/>
                    </a:rPr>
                    <a:t>СТАЦИОНАРЕН ТИП</a:t>
                  </a:r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just" eaLnBrk="0" hangingPunct="0"/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48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1173" y="978"/>
                <a:ext cx="653" cy="422"/>
                <a:chOff x="1173" y="978"/>
                <a:chExt cx="653" cy="422"/>
              </a:xfrm>
            </p:grpSpPr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6" y="978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25,0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1173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1" name="Group 47"/>
              <p:cNvGrpSpPr>
                <a:grpSpLocks/>
              </p:cNvGrpSpPr>
              <p:nvPr/>
            </p:nvGrpSpPr>
            <p:grpSpPr bwMode="auto">
              <a:xfrm>
                <a:off x="1826" y="978"/>
                <a:ext cx="653" cy="422"/>
                <a:chOff x="1826" y="978"/>
                <a:chExt cx="653" cy="422"/>
              </a:xfrm>
            </p:grpSpPr>
            <p:sp>
              <p:nvSpPr>
                <p:cNvPr id="43" name="Rectangle 14"/>
                <p:cNvSpPr>
                  <a:spLocks noChangeArrowheads="1"/>
                </p:cNvSpPr>
                <p:nvPr/>
              </p:nvSpPr>
              <p:spPr bwMode="auto">
                <a:xfrm>
                  <a:off x="1869" y="978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50,0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4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26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2479" y="978"/>
                <a:ext cx="653" cy="422"/>
                <a:chOff x="2479" y="978"/>
                <a:chExt cx="653" cy="422"/>
              </a:xfrm>
            </p:grpSpPr>
            <p:sp>
              <p:nvSpPr>
                <p:cNvPr id="41" name="Rectangle 15"/>
                <p:cNvSpPr>
                  <a:spLocks noChangeArrowheads="1"/>
                </p:cNvSpPr>
                <p:nvPr/>
              </p:nvSpPr>
              <p:spPr bwMode="auto">
                <a:xfrm>
                  <a:off x="2522" y="978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25,0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42" name="Rectangle 48"/>
                <p:cNvSpPr>
                  <a:spLocks noChangeArrowheads="1"/>
                </p:cNvSpPr>
                <p:nvPr/>
              </p:nvSpPr>
              <p:spPr bwMode="auto">
                <a:xfrm>
                  <a:off x="2479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3132" y="978"/>
                <a:ext cx="675" cy="422"/>
                <a:chOff x="3132" y="978"/>
                <a:chExt cx="675" cy="422"/>
              </a:xfrm>
            </p:grpSpPr>
            <p:sp>
              <p:nvSpPr>
                <p:cNvPr id="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175" y="978"/>
                  <a:ext cx="589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100,0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40" name="Rectangle 50"/>
                <p:cNvSpPr>
                  <a:spLocks noChangeArrowheads="1"/>
                </p:cNvSpPr>
                <p:nvPr/>
              </p:nvSpPr>
              <p:spPr bwMode="auto">
                <a:xfrm>
                  <a:off x="3132" y="978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4" name="Group 53"/>
              <p:cNvGrpSpPr>
                <a:grpSpLocks/>
              </p:cNvGrpSpPr>
              <p:nvPr/>
            </p:nvGrpSpPr>
            <p:grpSpPr bwMode="auto">
              <a:xfrm>
                <a:off x="0" y="1400"/>
                <a:ext cx="1173" cy="422"/>
                <a:chOff x="0" y="1400"/>
                <a:chExt cx="1173" cy="422"/>
              </a:xfrm>
            </p:grpSpPr>
            <p:sp>
              <p:nvSpPr>
                <p:cNvPr id="37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400"/>
                  <a:ext cx="108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 Narrow" panose="020B0606020202030204" pitchFamily="34" charset="0"/>
                      <a:cs typeface="Arial" charset="0"/>
                    </a:rPr>
                    <a:t>РЕГРЕСИВЕН ТИП</a:t>
                  </a:r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just" eaLnBrk="0" hangingPunct="0"/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38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1173" y="1400"/>
                <a:ext cx="653" cy="422"/>
                <a:chOff x="1173" y="1400"/>
                <a:chExt cx="653" cy="422"/>
              </a:xfrm>
            </p:grpSpPr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216" y="1400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20,0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1173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6" name="Group 57"/>
              <p:cNvGrpSpPr>
                <a:grpSpLocks/>
              </p:cNvGrpSpPr>
              <p:nvPr/>
            </p:nvGrpSpPr>
            <p:grpSpPr bwMode="auto">
              <a:xfrm>
                <a:off x="1826" y="1400"/>
                <a:ext cx="653" cy="422"/>
                <a:chOff x="1826" y="1400"/>
                <a:chExt cx="653" cy="422"/>
              </a:xfrm>
            </p:grpSpPr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69" y="1400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50,0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34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6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7" name="Group 59"/>
              <p:cNvGrpSpPr>
                <a:grpSpLocks/>
              </p:cNvGrpSpPr>
              <p:nvPr/>
            </p:nvGrpSpPr>
            <p:grpSpPr bwMode="auto">
              <a:xfrm>
                <a:off x="2479" y="1400"/>
                <a:ext cx="653" cy="422"/>
                <a:chOff x="2479" y="1400"/>
                <a:chExt cx="653" cy="422"/>
              </a:xfrm>
            </p:grpSpPr>
            <p:sp>
              <p:nvSpPr>
                <p:cNvPr id="31" name="Rectangle 20"/>
                <p:cNvSpPr>
                  <a:spLocks noChangeArrowheads="1"/>
                </p:cNvSpPr>
                <p:nvPr/>
              </p:nvSpPr>
              <p:spPr bwMode="auto">
                <a:xfrm>
                  <a:off x="2522" y="1400"/>
                  <a:ext cx="567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30,0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3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79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3132" y="1400"/>
                <a:ext cx="675" cy="422"/>
                <a:chOff x="3132" y="1400"/>
                <a:chExt cx="675" cy="422"/>
              </a:xfrm>
            </p:grpSpPr>
            <p:sp>
              <p:nvSpPr>
                <p:cNvPr id="29" name="Rectangle 21"/>
                <p:cNvSpPr>
                  <a:spLocks noChangeArrowheads="1"/>
                </p:cNvSpPr>
                <p:nvPr/>
              </p:nvSpPr>
              <p:spPr bwMode="auto">
                <a:xfrm>
                  <a:off x="3175" y="1400"/>
                  <a:ext cx="589" cy="42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 Narrow" panose="020B0606020202030204" pitchFamily="34" charset="0"/>
                      <a:cs typeface="Arial" charset="0"/>
                    </a:rPr>
                    <a:t>100,0</a:t>
                  </a:r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  <a:p>
                  <a:pPr algn="ctr" eaLnBrk="0" hangingPunct="0"/>
                  <a:endParaRPr lang="en-GB" altLang="en-US" sz="2400" b="1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  <p:sp>
              <p:nvSpPr>
                <p:cNvPr id="30" name="Rectangle 60"/>
                <p:cNvSpPr>
                  <a:spLocks noChangeArrowheads="1"/>
                </p:cNvSpPr>
                <p:nvPr/>
              </p:nvSpPr>
              <p:spPr bwMode="auto">
                <a:xfrm>
                  <a:off x="3132" y="1400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-3" y="-3"/>
              <a:ext cx="3813" cy="182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altLang="en-US" b="1">
                <a:latin typeface="Arial Narrow" panose="020B060602020203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ПОДХОДИ ЗА ХАРАКТЕРИСТИКА НА ВЪЗРАСТОВАТА СТРУКТУРА </a:t>
            </a:r>
            <a:r>
              <a:rPr lang="bg-BG" altLang="en-US" sz="40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II.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Чрез относителните дялове на лицата </a:t>
            </a:r>
            <a:b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над 60 г. или над 65 г.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пенсионна възраст)</a:t>
            </a:r>
            <a:r>
              <a:rPr lang="en-GB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bg-BG" sz="2400" b="1" i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80012-3E85-4711-8FD4-671AF26A3546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grpSp>
        <p:nvGrpSpPr>
          <p:cNvPr id="69" name="Group 40"/>
          <p:cNvGrpSpPr>
            <a:grpSpLocks/>
          </p:cNvGrpSpPr>
          <p:nvPr/>
        </p:nvGrpSpPr>
        <p:grpSpPr bwMode="auto">
          <a:xfrm>
            <a:off x="789363" y="2661407"/>
            <a:ext cx="7620000" cy="3503897"/>
            <a:chOff x="-3" y="-3"/>
            <a:chExt cx="4072" cy="1828"/>
          </a:xfrm>
        </p:grpSpPr>
        <p:grpSp>
          <p:nvGrpSpPr>
            <p:cNvPr id="70" name="Group 38"/>
            <p:cNvGrpSpPr>
              <a:grpSpLocks/>
            </p:cNvGrpSpPr>
            <p:nvPr/>
          </p:nvGrpSpPr>
          <p:grpSpPr bwMode="auto">
            <a:xfrm>
              <a:off x="0" y="0"/>
              <a:ext cx="4066" cy="1822"/>
              <a:chOff x="0" y="0"/>
              <a:chExt cx="4066" cy="1822"/>
            </a:xfrm>
          </p:grpSpPr>
          <p:grpSp>
            <p:nvGrpSpPr>
              <p:cNvPr id="72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720" cy="422"/>
                <a:chOff x="0" y="0"/>
                <a:chExt cx="1720" cy="422"/>
              </a:xfrm>
            </p:grpSpPr>
            <p:sp>
              <p:nvSpPr>
                <p:cNvPr id="106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ВЪЗРАСТОВА СТРУКТУРА</a:t>
                  </a:r>
                  <a:endParaRPr lang="en-GB" altLang="en-US" sz="22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3" name="Group 17"/>
              <p:cNvGrpSpPr>
                <a:grpSpLocks/>
              </p:cNvGrpSpPr>
              <p:nvPr/>
            </p:nvGrpSpPr>
            <p:grpSpPr bwMode="auto">
              <a:xfrm>
                <a:off x="1720" y="0"/>
                <a:ext cx="1173" cy="422"/>
                <a:chOff x="1720" y="0"/>
                <a:chExt cx="1173" cy="422"/>
              </a:xfrm>
            </p:grpSpPr>
            <p:sp>
              <p:nvSpPr>
                <p:cNvPr id="104" name="Rectangle 3"/>
                <p:cNvSpPr>
                  <a:spLocks noChangeArrowheads="1"/>
                </p:cNvSpPr>
                <p:nvPr/>
              </p:nvSpPr>
              <p:spPr bwMode="auto">
                <a:xfrm>
                  <a:off x="1763" y="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НАД 60 Г.</a:t>
                  </a:r>
                  <a:endParaRPr lang="en-GB" altLang="en-US" sz="22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20" y="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4" name="Group 19"/>
              <p:cNvGrpSpPr>
                <a:grpSpLocks/>
              </p:cNvGrpSpPr>
              <p:nvPr/>
            </p:nvGrpSpPr>
            <p:grpSpPr bwMode="auto">
              <a:xfrm>
                <a:off x="2893" y="0"/>
                <a:ext cx="1173" cy="422"/>
                <a:chOff x="2893" y="0"/>
                <a:chExt cx="1173" cy="422"/>
              </a:xfrm>
            </p:grpSpPr>
            <p:sp>
              <p:nvSpPr>
                <p:cNvPr id="102" name="Rectangle 4"/>
                <p:cNvSpPr>
                  <a:spLocks noChangeArrowheads="1"/>
                </p:cNvSpPr>
                <p:nvPr/>
              </p:nvSpPr>
              <p:spPr bwMode="auto">
                <a:xfrm>
                  <a:off x="2936" y="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65 Г.</a:t>
                  </a:r>
                  <a:endParaRPr lang="bg-BG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Rectangle 18"/>
                <p:cNvSpPr>
                  <a:spLocks noChangeArrowheads="1"/>
                </p:cNvSpPr>
                <p:nvPr/>
              </p:nvSpPr>
              <p:spPr bwMode="auto">
                <a:xfrm>
                  <a:off x="2893" y="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5" name="Group 21"/>
              <p:cNvGrpSpPr>
                <a:grpSpLocks/>
              </p:cNvGrpSpPr>
              <p:nvPr/>
            </p:nvGrpSpPr>
            <p:grpSpPr bwMode="auto">
              <a:xfrm>
                <a:off x="0" y="422"/>
                <a:ext cx="1720" cy="422"/>
                <a:chOff x="0" y="422"/>
                <a:chExt cx="1720" cy="422"/>
              </a:xfrm>
            </p:grpSpPr>
            <p:sp>
              <p:nvSpPr>
                <p:cNvPr id="100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МЛАДА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1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6" name="Group 23"/>
              <p:cNvGrpSpPr>
                <a:grpSpLocks/>
              </p:cNvGrpSpPr>
              <p:nvPr/>
            </p:nvGrpSpPr>
            <p:grpSpPr bwMode="auto">
              <a:xfrm>
                <a:off x="1720" y="422"/>
                <a:ext cx="1173" cy="422"/>
                <a:chOff x="1720" y="422"/>
                <a:chExt cx="1173" cy="422"/>
              </a:xfrm>
            </p:grpSpPr>
            <p:sp>
              <p:nvSpPr>
                <p:cNvPr id="98" name="Rectangle 6"/>
                <p:cNvSpPr>
                  <a:spLocks noChangeArrowheads="1"/>
                </p:cNvSpPr>
                <p:nvPr/>
              </p:nvSpPr>
              <p:spPr bwMode="auto">
                <a:xfrm>
                  <a:off x="1763" y="422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ПОД 10 %</a:t>
                  </a:r>
                  <a:endParaRPr lang="en-GB" altLang="en-US" sz="22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9" name="Rectangle 22"/>
                <p:cNvSpPr>
                  <a:spLocks noChangeArrowheads="1"/>
                </p:cNvSpPr>
                <p:nvPr/>
              </p:nvSpPr>
              <p:spPr bwMode="auto">
                <a:xfrm>
                  <a:off x="1720" y="422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7" name="Group 25"/>
              <p:cNvGrpSpPr>
                <a:grpSpLocks/>
              </p:cNvGrpSpPr>
              <p:nvPr/>
            </p:nvGrpSpPr>
            <p:grpSpPr bwMode="auto">
              <a:xfrm>
                <a:off x="2893" y="422"/>
                <a:ext cx="1173" cy="422"/>
                <a:chOff x="2893" y="422"/>
                <a:chExt cx="1173" cy="422"/>
              </a:xfrm>
            </p:grpSpPr>
            <p:sp>
              <p:nvSpPr>
                <p:cNvPr id="96" name="Rectangle 7"/>
                <p:cNvSpPr>
                  <a:spLocks noChangeArrowheads="1"/>
                </p:cNvSpPr>
                <p:nvPr/>
              </p:nvSpPr>
              <p:spPr bwMode="auto">
                <a:xfrm>
                  <a:off x="2936" y="422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ПОД 5%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7" name="Rectangle 24"/>
                <p:cNvSpPr>
                  <a:spLocks noChangeArrowheads="1"/>
                </p:cNvSpPr>
                <p:nvPr/>
              </p:nvSpPr>
              <p:spPr bwMode="auto">
                <a:xfrm>
                  <a:off x="2893" y="422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8" name="Group 27"/>
              <p:cNvGrpSpPr>
                <a:grpSpLocks/>
              </p:cNvGrpSpPr>
              <p:nvPr/>
            </p:nvGrpSpPr>
            <p:grpSpPr bwMode="auto">
              <a:xfrm>
                <a:off x="0" y="844"/>
                <a:ext cx="1720" cy="556"/>
                <a:chOff x="0" y="844"/>
                <a:chExt cx="1720" cy="556"/>
              </a:xfrm>
            </p:grpSpPr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163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В ПРЕДДВЕРИЕ НА ЗАСТАРЯВАНЕТО</a:t>
                  </a:r>
                  <a:endParaRPr lang="bg-BG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5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172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1720" y="844"/>
                <a:ext cx="1173" cy="556"/>
                <a:chOff x="1720" y="844"/>
                <a:chExt cx="1173" cy="556"/>
              </a:xfrm>
            </p:grpSpPr>
            <p:sp>
              <p:nvSpPr>
                <p:cNvPr id="92" name="Rectangle 9"/>
                <p:cNvSpPr>
                  <a:spLocks noChangeArrowheads="1"/>
                </p:cNvSpPr>
                <p:nvPr/>
              </p:nvSpPr>
              <p:spPr bwMode="auto">
                <a:xfrm>
                  <a:off x="1763" y="844"/>
                  <a:ext cx="108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10 – 15 %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20" y="844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2893" y="844"/>
                <a:ext cx="1173" cy="556"/>
                <a:chOff x="2893" y="844"/>
                <a:chExt cx="1173" cy="556"/>
              </a:xfrm>
            </p:grpSpPr>
            <p:sp>
              <p:nvSpPr>
                <p:cNvPr id="90" name="Rectangle 10"/>
                <p:cNvSpPr>
                  <a:spLocks noChangeArrowheads="1"/>
                </p:cNvSpPr>
                <p:nvPr/>
              </p:nvSpPr>
              <p:spPr bwMode="auto">
                <a:xfrm>
                  <a:off x="2936" y="844"/>
                  <a:ext cx="108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5 – 10%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Rectangle 30"/>
                <p:cNvSpPr>
                  <a:spLocks noChangeArrowheads="1"/>
                </p:cNvSpPr>
                <p:nvPr/>
              </p:nvSpPr>
              <p:spPr bwMode="auto">
                <a:xfrm>
                  <a:off x="2893" y="844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1" name="Group 33"/>
              <p:cNvGrpSpPr>
                <a:grpSpLocks/>
              </p:cNvGrpSpPr>
              <p:nvPr/>
            </p:nvGrpSpPr>
            <p:grpSpPr bwMode="auto">
              <a:xfrm>
                <a:off x="0" y="1400"/>
                <a:ext cx="1720" cy="422"/>
                <a:chOff x="0" y="1400"/>
                <a:chExt cx="1720" cy="422"/>
              </a:xfrm>
            </p:grpSpPr>
            <p:sp>
              <p:nvSpPr>
                <p:cNvPr id="88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400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ЗАСТАРЯЛА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2" name="Group 35"/>
              <p:cNvGrpSpPr>
                <a:grpSpLocks/>
              </p:cNvGrpSpPr>
              <p:nvPr/>
            </p:nvGrpSpPr>
            <p:grpSpPr bwMode="auto">
              <a:xfrm>
                <a:off x="1720" y="1400"/>
                <a:ext cx="1173" cy="422"/>
                <a:chOff x="1720" y="1400"/>
                <a:chExt cx="1173" cy="422"/>
              </a:xfrm>
            </p:grpSpPr>
            <p:sp>
              <p:nvSpPr>
                <p:cNvPr id="86" name="Rectangle 12"/>
                <p:cNvSpPr>
                  <a:spLocks noChangeArrowheads="1"/>
                </p:cNvSpPr>
                <p:nvPr/>
              </p:nvSpPr>
              <p:spPr bwMode="auto">
                <a:xfrm>
                  <a:off x="1763" y="140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15 %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0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3" name="Group 37"/>
              <p:cNvGrpSpPr>
                <a:grpSpLocks/>
              </p:cNvGrpSpPr>
              <p:nvPr/>
            </p:nvGrpSpPr>
            <p:grpSpPr bwMode="auto">
              <a:xfrm>
                <a:off x="2893" y="1400"/>
                <a:ext cx="1173" cy="422"/>
                <a:chOff x="2893" y="1400"/>
                <a:chExt cx="1173" cy="422"/>
              </a:xfrm>
            </p:grpSpPr>
            <p:sp>
              <p:nvSpPr>
                <p:cNvPr id="84" name="Rectangle 13"/>
                <p:cNvSpPr>
                  <a:spLocks noChangeArrowheads="1"/>
                </p:cNvSpPr>
                <p:nvPr/>
              </p:nvSpPr>
              <p:spPr bwMode="auto">
                <a:xfrm>
                  <a:off x="2936" y="140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10 %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Rectangle 36"/>
                <p:cNvSpPr>
                  <a:spLocks noChangeArrowheads="1"/>
                </p:cNvSpPr>
                <p:nvPr/>
              </p:nvSpPr>
              <p:spPr bwMode="auto">
                <a:xfrm>
                  <a:off x="2893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-3" y="-3"/>
              <a:ext cx="4072" cy="182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altLang="en-US" sz="22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7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99"/>
          <p:cNvGrpSpPr>
            <a:grpSpLocks/>
          </p:cNvGrpSpPr>
          <p:nvPr/>
        </p:nvGrpSpPr>
        <p:grpSpPr bwMode="auto">
          <a:xfrm>
            <a:off x="323850" y="260648"/>
            <a:ext cx="8569325" cy="5903937"/>
            <a:chOff x="-3" y="-3"/>
            <a:chExt cx="2750" cy="6051"/>
          </a:xfrm>
        </p:grpSpPr>
        <p:grpSp>
          <p:nvGrpSpPr>
            <p:cNvPr id="55299" name="Group 197"/>
            <p:cNvGrpSpPr>
              <a:grpSpLocks/>
            </p:cNvGrpSpPr>
            <p:nvPr/>
          </p:nvGrpSpPr>
          <p:grpSpPr bwMode="auto">
            <a:xfrm>
              <a:off x="0" y="0"/>
              <a:ext cx="2744" cy="6045"/>
              <a:chOff x="0" y="0"/>
              <a:chExt cx="2744" cy="6045"/>
            </a:xfrm>
          </p:grpSpPr>
          <p:grpSp>
            <p:nvGrpSpPr>
              <p:cNvPr id="55301" name="Group 68"/>
              <p:cNvGrpSpPr>
                <a:grpSpLocks/>
              </p:cNvGrpSpPr>
              <p:nvPr/>
            </p:nvGrpSpPr>
            <p:grpSpPr bwMode="auto">
              <a:xfrm>
                <a:off x="0" y="0"/>
                <a:ext cx="991" cy="422"/>
                <a:chOff x="0" y="0"/>
                <a:chExt cx="991" cy="422"/>
              </a:xfrm>
            </p:grpSpPr>
            <p:sp>
              <p:nvSpPr>
                <p:cNvPr id="55494" name="Rectangle 2"/>
                <p:cNvSpPr>
                  <a:spLocks noChangeArrowheads="1"/>
                </p:cNvSpPr>
                <p:nvPr/>
              </p:nvSpPr>
              <p:spPr bwMode="auto">
                <a:xfrm>
                  <a:off x="4" y="4"/>
                  <a:ext cx="98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ctr"/>
                  <a:r>
                    <a:rPr lang="bg-BG" altLang="en-US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РЕГИОНИ</a:t>
                  </a:r>
                </a:p>
              </p:txBody>
            </p:sp>
            <p:sp>
              <p:nvSpPr>
                <p:cNvPr id="55495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2" name="Group 70"/>
              <p:cNvGrpSpPr>
                <a:grpSpLocks/>
              </p:cNvGrpSpPr>
              <p:nvPr/>
            </p:nvGrpSpPr>
            <p:grpSpPr bwMode="auto">
              <a:xfrm>
                <a:off x="991" y="0"/>
                <a:ext cx="437" cy="426"/>
                <a:chOff x="991" y="0"/>
                <a:chExt cx="437" cy="426"/>
              </a:xfrm>
            </p:grpSpPr>
            <p:sp>
              <p:nvSpPr>
                <p:cNvPr id="55492" name="Rectangle 3"/>
                <p:cNvSpPr>
                  <a:spLocks noChangeArrowheads="1"/>
                </p:cNvSpPr>
                <p:nvPr/>
              </p:nvSpPr>
              <p:spPr bwMode="auto">
                <a:xfrm>
                  <a:off x="991" y="0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ОБЩО</a:t>
                  </a:r>
                  <a:endParaRPr lang="en-GB" altLang="en-US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93" name="Rectangle 69"/>
                <p:cNvSpPr>
                  <a:spLocks noChangeArrowheads="1"/>
                </p:cNvSpPr>
                <p:nvPr/>
              </p:nvSpPr>
              <p:spPr bwMode="auto">
                <a:xfrm>
                  <a:off x="991" y="0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3" name="Group 72"/>
              <p:cNvGrpSpPr>
                <a:grpSpLocks/>
              </p:cNvGrpSpPr>
              <p:nvPr/>
            </p:nvGrpSpPr>
            <p:grpSpPr bwMode="auto">
              <a:xfrm>
                <a:off x="1428" y="0"/>
                <a:ext cx="436" cy="426"/>
                <a:chOff x="1428" y="0"/>
                <a:chExt cx="436" cy="426"/>
              </a:xfrm>
            </p:grpSpPr>
            <p:sp>
              <p:nvSpPr>
                <p:cNvPr id="55490" name="Rectangle 4"/>
                <p:cNvSpPr>
                  <a:spLocks noChangeArrowheads="1"/>
                </p:cNvSpPr>
                <p:nvPr/>
              </p:nvSpPr>
              <p:spPr bwMode="auto">
                <a:xfrm>
                  <a:off x="1428" y="0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0-14</a:t>
                  </a:r>
                  <a:endParaRPr lang="en-GB" altLang="en-US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91" name="Rectangle 71"/>
                <p:cNvSpPr>
                  <a:spLocks noChangeArrowheads="1"/>
                </p:cNvSpPr>
                <p:nvPr/>
              </p:nvSpPr>
              <p:spPr bwMode="auto">
                <a:xfrm>
                  <a:off x="1428" y="0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4" name="Group 74"/>
              <p:cNvGrpSpPr>
                <a:grpSpLocks/>
              </p:cNvGrpSpPr>
              <p:nvPr/>
            </p:nvGrpSpPr>
            <p:grpSpPr bwMode="auto">
              <a:xfrm>
                <a:off x="1864" y="0"/>
                <a:ext cx="436" cy="426"/>
                <a:chOff x="1864" y="0"/>
                <a:chExt cx="436" cy="426"/>
              </a:xfrm>
            </p:grpSpPr>
            <p:sp>
              <p:nvSpPr>
                <p:cNvPr id="55488" name="Rectangle 5"/>
                <p:cNvSpPr>
                  <a:spLocks noChangeArrowheads="1"/>
                </p:cNvSpPr>
                <p:nvPr/>
              </p:nvSpPr>
              <p:spPr bwMode="auto">
                <a:xfrm>
                  <a:off x="1864" y="0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15-64</a:t>
                  </a:r>
                  <a:endParaRPr lang="en-GB" altLang="en-US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864" y="0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5" name="Group 76"/>
              <p:cNvGrpSpPr>
                <a:grpSpLocks/>
              </p:cNvGrpSpPr>
              <p:nvPr/>
            </p:nvGrpSpPr>
            <p:grpSpPr bwMode="auto">
              <a:xfrm>
                <a:off x="2300" y="0"/>
                <a:ext cx="444" cy="422"/>
                <a:chOff x="2300" y="0"/>
                <a:chExt cx="444" cy="422"/>
              </a:xfrm>
            </p:grpSpPr>
            <p:sp>
              <p:nvSpPr>
                <p:cNvPr id="55486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4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solidFill>
                        <a:srgbClr val="CC3300"/>
                      </a:solidFill>
                      <a:latin typeface="Arial" charset="0"/>
                      <a:cs typeface="Arial" charset="0"/>
                    </a:rPr>
                    <a:t>65 и +</a:t>
                  </a:r>
                  <a:endParaRPr lang="en-GB" altLang="en-US" b="1">
                    <a:solidFill>
                      <a:srgbClr val="CC33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87" name="Rectangle 75"/>
                <p:cNvSpPr>
                  <a:spLocks noChangeArrowheads="1"/>
                </p:cNvSpPr>
                <p:nvPr/>
              </p:nvSpPr>
              <p:spPr bwMode="auto">
                <a:xfrm>
                  <a:off x="2300" y="0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6" name="Group 78"/>
              <p:cNvGrpSpPr>
                <a:grpSpLocks/>
              </p:cNvGrpSpPr>
              <p:nvPr/>
            </p:nvGrpSpPr>
            <p:grpSpPr bwMode="auto">
              <a:xfrm>
                <a:off x="0" y="426"/>
                <a:ext cx="991" cy="422"/>
                <a:chOff x="0" y="426"/>
                <a:chExt cx="991" cy="422"/>
              </a:xfrm>
            </p:grpSpPr>
            <p:sp>
              <p:nvSpPr>
                <p:cNvPr id="55484" name="Rectangle 7"/>
                <p:cNvSpPr>
                  <a:spLocks noChangeArrowheads="1"/>
                </p:cNvSpPr>
                <p:nvPr/>
              </p:nvSpPr>
              <p:spPr bwMode="auto">
                <a:xfrm>
                  <a:off x="34" y="430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Общо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85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426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7" name="Group 80"/>
              <p:cNvGrpSpPr>
                <a:grpSpLocks/>
              </p:cNvGrpSpPr>
              <p:nvPr/>
            </p:nvGrpSpPr>
            <p:grpSpPr bwMode="auto">
              <a:xfrm>
                <a:off x="991" y="426"/>
                <a:ext cx="437" cy="426"/>
                <a:chOff x="991" y="426"/>
                <a:chExt cx="437" cy="426"/>
              </a:xfrm>
            </p:grpSpPr>
            <p:sp>
              <p:nvSpPr>
                <p:cNvPr id="55482" name="Rectangle 8"/>
                <p:cNvSpPr>
                  <a:spLocks noChangeArrowheads="1"/>
                </p:cNvSpPr>
                <p:nvPr/>
              </p:nvSpPr>
              <p:spPr bwMode="auto">
                <a:xfrm>
                  <a:off x="991" y="426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83" name="Rectangle 79"/>
                <p:cNvSpPr>
                  <a:spLocks noChangeArrowheads="1"/>
                </p:cNvSpPr>
                <p:nvPr/>
              </p:nvSpPr>
              <p:spPr bwMode="auto">
                <a:xfrm>
                  <a:off x="991" y="426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8" name="Group 82"/>
              <p:cNvGrpSpPr>
                <a:grpSpLocks/>
              </p:cNvGrpSpPr>
              <p:nvPr/>
            </p:nvGrpSpPr>
            <p:grpSpPr bwMode="auto">
              <a:xfrm>
                <a:off x="1428" y="426"/>
                <a:ext cx="436" cy="426"/>
                <a:chOff x="1428" y="426"/>
                <a:chExt cx="436" cy="426"/>
              </a:xfrm>
            </p:grpSpPr>
            <p:sp>
              <p:nvSpPr>
                <p:cNvPr id="55480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426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29,9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81" name="Rectangle 81"/>
                <p:cNvSpPr>
                  <a:spLocks noChangeArrowheads="1"/>
                </p:cNvSpPr>
                <p:nvPr/>
              </p:nvSpPr>
              <p:spPr bwMode="auto">
                <a:xfrm>
                  <a:off x="1428" y="426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09" name="Group 84"/>
              <p:cNvGrpSpPr>
                <a:grpSpLocks/>
              </p:cNvGrpSpPr>
              <p:nvPr/>
            </p:nvGrpSpPr>
            <p:grpSpPr bwMode="auto">
              <a:xfrm>
                <a:off x="1864" y="426"/>
                <a:ext cx="436" cy="426"/>
                <a:chOff x="1864" y="426"/>
                <a:chExt cx="436" cy="426"/>
              </a:xfrm>
            </p:grpSpPr>
            <p:sp>
              <p:nvSpPr>
                <p:cNvPr id="55478" name="Rectangle 10"/>
                <p:cNvSpPr>
                  <a:spLocks noChangeArrowheads="1"/>
                </p:cNvSpPr>
                <p:nvPr/>
              </p:nvSpPr>
              <p:spPr bwMode="auto">
                <a:xfrm>
                  <a:off x="1864" y="426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63,2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79" name="Rectangle 83"/>
                <p:cNvSpPr>
                  <a:spLocks noChangeArrowheads="1"/>
                </p:cNvSpPr>
                <p:nvPr/>
              </p:nvSpPr>
              <p:spPr bwMode="auto">
                <a:xfrm>
                  <a:off x="1864" y="426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0" name="Group 86"/>
              <p:cNvGrpSpPr>
                <a:grpSpLocks/>
              </p:cNvGrpSpPr>
              <p:nvPr/>
            </p:nvGrpSpPr>
            <p:grpSpPr bwMode="auto">
              <a:xfrm>
                <a:off x="2300" y="426"/>
                <a:ext cx="444" cy="422"/>
                <a:chOff x="2300" y="426"/>
                <a:chExt cx="444" cy="422"/>
              </a:xfrm>
            </p:grpSpPr>
            <p:sp>
              <p:nvSpPr>
                <p:cNvPr id="554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304" y="430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6,9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77" name="Rectangle 85"/>
                <p:cNvSpPr>
                  <a:spLocks noChangeArrowheads="1"/>
                </p:cNvSpPr>
                <p:nvPr/>
              </p:nvSpPr>
              <p:spPr bwMode="auto">
                <a:xfrm>
                  <a:off x="2300" y="426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1" name="Group 88"/>
              <p:cNvGrpSpPr>
                <a:grpSpLocks/>
              </p:cNvGrpSpPr>
              <p:nvPr/>
            </p:nvGrpSpPr>
            <p:grpSpPr bwMode="auto">
              <a:xfrm>
                <a:off x="0" y="852"/>
                <a:ext cx="991" cy="422"/>
                <a:chOff x="0" y="852"/>
                <a:chExt cx="991" cy="422"/>
              </a:xfrm>
            </p:grpSpPr>
            <p:sp>
              <p:nvSpPr>
                <p:cNvPr id="5547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" y="856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Развит свят</a:t>
                  </a:r>
                </a:p>
              </p:txBody>
            </p:sp>
            <p:sp>
              <p:nvSpPr>
                <p:cNvPr id="55475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852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2" name="Group 90"/>
              <p:cNvGrpSpPr>
                <a:grpSpLocks/>
              </p:cNvGrpSpPr>
              <p:nvPr/>
            </p:nvGrpSpPr>
            <p:grpSpPr bwMode="auto">
              <a:xfrm>
                <a:off x="991" y="852"/>
                <a:ext cx="437" cy="426"/>
                <a:chOff x="991" y="852"/>
                <a:chExt cx="437" cy="426"/>
              </a:xfrm>
            </p:grpSpPr>
            <p:sp>
              <p:nvSpPr>
                <p:cNvPr id="55472" name="Rectangle 13"/>
                <p:cNvSpPr>
                  <a:spLocks noChangeArrowheads="1"/>
                </p:cNvSpPr>
                <p:nvPr/>
              </p:nvSpPr>
              <p:spPr bwMode="auto">
                <a:xfrm>
                  <a:off x="991" y="852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73" name="Rectangle 89"/>
                <p:cNvSpPr>
                  <a:spLocks noChangeArrowheads="1"/>
                </p:cNvSpPr>
                <p:nvPr/>
              </p:nvSpPr>
              <p:spPr bwMode="auto">
                <a:xfrm>
                  <a:off x="991" y="852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3" name="Group 92"/>
              <p:cNvGrpSpPr>
                <a:grpSpLocks/>
              </p:cNvGrpSpPr>
              <p:nvPr/>
            </p:nvGrpSpPr>
            <p:grpSpPr bwMode="auto">
              <a:xfrm>
                <a:off x="1428" y="852"/>
                <a:ext cx="436" cy="426"/>
                <a:chOff x="1428" y="852"/>
                <a:chExt cx="436" cy="426"/>
              </a:xfrm>
            </p:grpSpPr>
            <p:sp>
              <p:nvSpPr>
                <p:cNvPr id="554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28" y="852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18,2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71" name="Rectangle 91"/>
                <p:cNvSpPr>
                  <a:spLocks noChangeArrowheads="1"/>
                </p:cNvSpPr>
                <p:nvPr/>
              </p:nvSpPr>
              <p:spPr bwMode="auto">
                <a:xfrm>
                  <a:off x="1428" y="852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4" name="Group 94"/>
              <p:cNvGrpSpPr>
                <a:grpSpLocks/>
              </p:cNvGrpSpPr>
              <p:nvPr/>
            </p:nvGrpSpPr>
            <p:grpSpPr bwMode="auto">
              <a:xfrm>
                <a:off x="1864" y="852"/>
                <a:ext cx="436" cy="426"/>
                <a:chOff x="1864" y="852"/>
                <a:chExt cx="436" cy="426"/>
              </a:xfrm>
            </p:grpSpPr>
            <p:sp>
              <p:nvSpPr>
                <p:cNvPr id="5546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64" y="852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67,4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69" name="Rectangle 93"/>
                <p:cNvSpPr>
                  <a:spLocks noChangeArrowheads="1"/>
                </p:cNvSpPr>
                <p:nvPr/>
              </p:nvSpPr>
              <p:spPr bwMode="auto">
                <a:xfrm>
                  <a:off x="1864" y="852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5" name="Group 96"/>
              <p:cNvGrpSpPr>
                <a:grpSpLocks/>
              </p:cNvGrpSpPr>
              <p:nvPr/>
            </p:nvGrpSpPr>
            <p:grpSpPr bwMode="auto">
              <a:xfrm>
                <a:off x="2300" y="852"/>
                <a:ext cx="444" cy="422"/>
                <a:chOff x="2300" y="852"/>
                <a:chExt cx="444" cy="422"/>
              </a:xfrm>
            </p:grpSpPr>
            <p:sp>
              <p:nvSpPr>
                <p:cNvPr id="55466" name="Rectangle 16"/>
                <p:cNvSpPr>
                  <a:spLocks noChangeArrowheads="1"/>
                </p:cNvSpPr>
                <p:nvPr/>
              </p:nvSpPr>
              <p:spPr bwMode="auto">
                <a:xfrm>
                  <a:off x="2304" y="856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14,4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67" name="Rectangle 95"/>
                <p:cNvSpPr>
                  <a:spLocks noChangeArrowheads="1"/>
                </p:cNvSpPr>
                <p:nvPr/>
              </p:nvSpPr>
              <p:spPr bwMode="auto">
                <a:xfrm>
                  <a:off x="2300" y="852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6" name="Group 98"/>
              <p:cNvGrpSpPr>
                <a:grpSpLocks/>
              </p:cNvGrpSpPr>
              <p:nvPr/>
            </p:nvGrpSpPr>
            <p:grpSpPr bwMode="auto">
              <a:xfrm>
                <a:off x="0" y="1278"/>
                <a:ext cx="991" cy="556"/>
                <a:chOff x="0" y="1278"/>
                <a:chExt cx="991" cy="556"/>
              </a:xfrm>
            </p:grpSpPr>
            <p:sp>
              <p:nvSpPr>
                <p:cNvPr id="55464" name="Rectangle 17"/>
                <p:cNvSpPr>
                  <a:spLocks noChangeArrowheads="1"/>
                </p:cNvSpPr>
                <p:nvPr/>
              </p:nvSpPr>
              <p:spPr bwMode="auto">
                <a:xfrm>
                  <a:off x="34" y="1282"/>
                  <a:ext cx="953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Развиващ се свят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65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1278"/>
                  <a:ext cx="9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7" name="Group 100"/>
              <p:cNvGrpSpPr>
                <a:grpSpLocks/>
              </p:cNvGrpSpPr>
              <p:nvPr/>
            </p:nvGrpSpPr>
            <p:grpSpPr bwMode="auto">
              <a:xfrm>
                <a:off x="991" y="1278"/>
                <a:ext cx="437" cy="560"/>
                <a:chOff x="991" y="1278"/>
                <a:chExt cx="437" cy="560"/>
              </a:xfrm>
            </p:grpSpPr>
            <p:sp>
              <p:nvSpPr>
                <p:cNvPr id="55462" name="Rectangle 18"/>
                <p:cNvSpPr>
                  <a:spLocks noChangeArrowheads="1"/>
                </p:cNvSpPr>
                <p:nvPr/>
              </p:nvSpPr>
              <p:spPr bwMode="auto">
                <a:xfrm>
                  <a:off x="991" y="1278"/>
                  <a:ext cx="4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63" name="Rectangle 99"/>
                <p:cNvSpPr>
                  <a:spLocks noChangeArrowheads="1"/>
                </p:cNvSpPr>
                <p:nvPr/>
              </p:nvSpPr>
              <p:spPr bwMode="auto">
                <a:xfrm>
                  <a:off x="991" y="1278"/>
                  <a:ext cx="437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8" name="Group 102"/>
              <p:cNvGrpSpPr>
                <a:grpSpLocks/>
              </p:cNvGrpSpPr>
              <p:nvPr/>
            </p:nvGrpSpPr>
            <p:grpSpPr bwMode="auto">
              <a:xfrm>
                <a:off x="1428" y="1278"/>
                <a:ext cx="436" cy="560"/>
                <a:chOff x="1428" y="1278"/>
                <a:chExt cx="436" cy="560"/>
              </a:xfrm>
            </p:grpSpPr>
            <p:sp>
              <p:nvSpPr>
                <p:cNvPr id="55460" name="Rectangle 19"/>
                <p:cNvSpPr>
                  <a:spLocks noChangeArrowheads="1"/>
                </p:cNvSpPr>
                <p:nvPr/>
              </p:nvSpPr>
              <p:spPr bwMode="auto">
                <a:xfrm>
                  <a:off x="1428" y="1278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32,7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6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28" y="1278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19" name="Group 104"/>
              <p:cNvGrpSpPr>
                <a:grpSpLocks/>
              </p:cNvGrpSpPr>
              <p:nvPr/>
            </p:nvGrpSpPr>
            <p:grpSpPr bwMode="auto">
              <a:xfrm>
                <a:off x="1864" y="1278"/>
                <a:ext cx="436" cy="560"/>
                <a:chOff x="1864" y="1278"/>
                <a:chExt cx="436" cy="560"/>
              </a:xfrm>
            </p:grpSpPr>
            <p:sp>
              <p:nvSpPr>
                <p:cNvPr id="55458" name="Rectangle 20"/>
                <p:cNvSpPr>
                  <a:spLocks noChangeArrowheads="1"/>
                </p:cNvSpPr>
                <p:nvPr/>
              </p:nvSpPr>
              <p:spPr bwMode="auto">
                <a:xfrm>
                  <a:off x="1864" y="1278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62,2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5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64" y="1278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0" name="Group 106"/>
              <p:cNvGrpSpPr>
                <a:grpSpLocks/>
              </p:cNvGrpSpPr>
              <p:nvPr/>
            </p:nvGrpSpPr>
            <p:grpSpPr bwMode="auto">
              <a:xfrm>
                <a:off x="2300" y="1278"/>
                <a:ext cx="444" cy="556"/>
                <a:chOff x="2300" y="1278"/>
                <a:chExt cx="444" cy="556"/>
              </a:xfrm>
            </p:grpSpPr>
            <p:sp>
              <p:nvSpPr>
                <p:cNvPr id="55456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1282"/>
                  <a:ext cx="436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5,1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5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300" y="1278"/>
                  <a:ext cx="44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1" name="Group 108"/>
              <p:cNvGrpSpPr>
                <a:grpSpLocks/>
              </p:cNvGrpSpPr>
              <p:nvPr/>
            </p:nvGrpSpPr>
            <p:grpSpPr bwMode="auto">
              <a:xfrm>
                <a:off x="0" y="1838"/>
                <a:ext cx="991" cy="422"/>
                <a:chOff x="0" y="1838"/>
                <a:chExt cx="991" cy="422"/>
              </a:xfrm>
            </p:grpSpPr>
            <p:sp>
              <p:nvSpPr>
                <p:cNvPr id="55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34" y="1842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В т.ч.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55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1838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2" name="Group 110"/>
              <p:cNvGrpSpPr>
                <a:grpSpLocks/>
              </p:cNvGrpSpPr>
              <p:nvPr/>
            </p:nvGrpSpPr>
            <p:grpSpPr bwMode="auto">
              <a:xfrm>
                <a:off x="991" y="1838"/>
                <a:ext cx="437" cy="426"/>
                <a:chOff x="991" y="1838"/>
                <a:chExt cx="437" cy="426"/>
              </a:xfrm>
            </p:grpSpPr>
            <p:sp>
              <p:nvSpPr>
                <p:cNvPr id="55452" name="Rectangle 23"/>
                <p:cNvSpPr>
                  <a:spLocks noChangeArrowheads="1"/>
                </p:cNvSpPr>
                <p:nvPr/>
              </p:nvSpPr>
              <p:spPr bwMode="auto">
                <a:xfrm>
                  <a:off x="991" y="1838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en-GB" altLang="en-US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just" eaLnBrk="0" hangingPunct="0"/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53" name="Rectangle 109"/>
                <p:cNvSpPr>
                  <a:spLocks noChangeArrowheads="1"/>
                </p:cNvSpPr>
                <p:nvPr/>
              </p:nvSpPr>
              <p:spPr bwMode="auto">
                <a:xfrm>
                  <a:off x="991" y="1838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3" name="Group 112"/>
              <p:cNvGrpSpPr>
                <a:grpSpLocks/>
              </p:cNvGrpSpPr>
              <p:nvPr/>
            </p:nvGrpSpPr>
            <p:grpSpPr bwMode="auto">
              <a:xfrm>
                <a:off x="1428" y="1838"/>
                <a:ext cx="436" cy="426"/>
                <a:chOff x="1428" y="1838"/>
                <a:chExt cx="436" cy="426"/>
              </a:xfrm>
            </p:grpSpPr>
            <p:sp>
              <p:nvSpPr>
                <p:cNvPr id="55450" name="Rectangle 24"/>
                <p:cNvSpPr>
                  <a:spLocks noChangeArrowheads="1"/>
                </p:cNvSpPr>
                <p:nvPr/>
              </p:nvSpPr>
              <p:spPr bwMode="auto">
                <a:xfrm>
                  <a:off x="1428" y="1838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en-GB" altLang="en-US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just" eaLnBrk="0" hangingPunct="0"/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428" y="1838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4" name="Group 114"/>
              <p:cNvGrpSpPr>
                <a:grpSpLocks/>
              </p:cNvGrpSpPr>
              <p:nvPr/>
            </p:nvGrpSpPr>
            <p:grpSpPr bwMode="auto">
              <a:xfrm>
                <a:off x="1864" y="1838"/>
                <a:ext cx="436" cy="426"/>
                <a:chOff x="1864" y="1838"/>
                <a:chExt cx="436" cy="426"/>
              </a:xfrm>
            </p:grpSpPr>
            <p:sp>
              <p:nvSpPr>
                <p:cNvPr id="55448" name="Rectangle 25"/>
                <p:cNvSpPr>
                  <a:spLocks noChangeArrowheads="1"/>
                </p:cNvSpPr>
                <p:nvPr/>
              </p:nvSpPr>
              <p:spPr bwMode="auto">
                <a:xfrm>
                  <a:off x="1864" y="1838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en-GB" altLang="en-US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just" eaLnBrk="0" hangingPunct="0"/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64" y="1838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5" name="Group 116"/>
              <p:cNvGrpSpPr>
                <a:grpSpLocks/>
              </p:cNvGrpSpPr>
              <p:nvPr/>
            </p:nvGrpSpPr>
            <p:grpSpPr bwMode="auto">
              <a:xfrm>
                <a:off x="2300" y="1838"/>
                <a:ext cx="444" cy="422"/>
                <a:chOff x="2300" y="1838"/>
                <a:chExt cx="444" cy="422"/>
              </a:xfrm>
            </p:grpSpPr>
            <p:sp>
              <p:nvSpPr>
                <p:cNvPr id="55446" name="Rectangle 26"/>
                <p:cNvSpPr>
                  <a:spLocks noChangeArrowheads="1"/>
                </p:cNvSpPr>
                <p:nvPr/>
              </p:nvSpPr>
              <p:spPr bwMode="auto">
                <a:xfrm>
                  <a:off x="2304" y="1842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en-GB" altLang="en-US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just" eaLnBrk="0" hangingPunct="0"/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00" y="1838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6" name="Group 118"/>
              <p:cNvGrpSpPr>
                <a:grpSpLocks/>
              </p:cNvGrpSpPr>
              <p:nvPr/>
            </p:nvGrpSpPr>
            <p:grpSpPr bwMode="auto">
              <a:xfrm>
                <a:off x="0" y="2264"/>
                <a:ext cx="991" cy="422"/>
                <a:chOff x="0" y="2264"/>
                <a:chExt cx="991" cy="422"/>
              </a:xfrm>
            </p:grpSpPr>
            <p:sp>
              <p:nvSpPr>
                <p:cNvPr id="55444" name="Rectangle 27"/>
                <p:cNvSpPr>
                  <a:spLocks noChangeArrowheads="1"/>
                </p:cNvSpPr>
                <p:nvPr/>
              </p:nvSpPr>
              <p:spPr bwMode="auto">
                <a:xfrm>
                  <a:off x="34" y="2268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Африка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2264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7" name="Group 120"/>
              <p:cNvGrpSpPr>
                <a:grpSpLocks/>
              </p:cNvGrpSpPr>
              <p:nvPr/>
            </p:nvGrpSpPr>
            <p:grpSpPr bwMode="auto">
              <a:xfrm>
                <a:off x="991" y="2264"/>
                <a:ext cx="437" cy="426"/>
                <a:chOff x="991" y="2264"/>
                <a:chExt cx="437" cy="426"/>
              </a:xfrm>
            </p:grpSpPr>
            <p:sp>
              <p:nvSpPr>
                <p:cNvPr id="55442" name="Rectangle 28"/>
                <p:cNvSpPr>
                  <a:spLocks noChangeArrowheads="1"/>
                </p:cNvSpPr>
                <p:nvPr/>
              </p:nvSpPr>
              <p:spPr bwMode="auto">
                <a:xfrm>
                  <a:off x="991" y="2264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991" y="2264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8" name="Group 122"/>
              <p:cNvGrpSpPr>
                <a:grpSpLocks/>
              </p:cNvGrpSpPr>
              <p:nvPr/>
            </p:nvGrpSpPr>
            <p:grpSpPr bwMode="auto">
              <a:xfrm>
                <a:off x="1428" y="2264"/>
                <a:ext cx="436" cy="426"/>
                <a:chOff x="1428" y="2264"/>
                <a:chExt cx="436" cy="426"/>
              </a:xfrm>
            </p:grpSpPr>
            <p:sp>
              <p:nvSpPr>
                <p:cNvPr id="55440" name="Rectangle 29"/>
                <p:cNvSpPr>
                  <a:spLocks noChangeArrowheads="1"/>
                </p:cNvSpPr>
                <p:nvPr/>
              </p:nvSpPr>
              <p:spPr bwMode="auto">
                <a:xfrm>
                  <a:off x="1428" y="2264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42,6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428" y="2264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29" name="Group 124"/>
              <p:cNvGrpSpPr>
                <a:grpSpLocks/>
              </p:cNvGrpSpPr>
              <p:nvPr/>
            </p:nvGrpSpPr>
            <p:grpSpPr bwMode="auto">
              <a:xfrm>
                <a:off x="1864" y="2264"/>
                <a:ext cx="436" cy="426"/>
                <a:chOff x="1864" y="2264"/>
                <a:chExt cx="436" cy="426"/>
              </a:xfrm>
            </p:grpSpPr>
            <p:sp>
              <p:nvSpPr>
                <p:cNvPr id="55438" name="Rectangle 30"/>
                <p:cNvSpPr>
                  <a:spLocks noChangeArrowheads="1"/>
                </p:cNvSpPr>
                <p:nvPr/>
              </p:nvSpPr>
              <p:spPr bwMode="auto">
                <a:xfrm>
                  <a:off x="1864" y="2264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54,3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3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64" y="2264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0" name="Group 126"/>
              <p:cNvGrpSpPr>
                <a:grpSpLocks/>
              </p:cNvGrpSpPr>
              <p:nvPr/>
            </p:nvGrpSpPr>
            <p:grpSpPr bwMode="auto">
              <a:xfrm>
                <a:off x="2300" y="2264"/>
                <a:ext cx="444" cy="422"/>
                <a:chOff x="2300" y="2264"/>
                <a:chExt cx="444" cy="422"/>
              </a:xfrm>
            </p:grpSpPr>
            <p:sp>
              <p:nvSpPr>
                <p:cNvPr id="55436" name="Rectangle 31"/>
                <p:cNvSpPr>
                  <a:spLocks noChangeArrowheads="1"/>
                </p:cNvSpPr>
                <p:nvPr/>
              </p:nvSpPr>
              <p:spPr bwMode="auto">
                <a:xfrm>
                  <a:off x="2304" y="2268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3,1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300" y="2264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1" name="Group 128"/>
              <p:cNvGrpSpPr>
                <a:grpSpLocks/>
              </p:cNvGrpSpPr>
              <p:nvPr/>
            </p:nvGrpSpPr>
            <p:grpSpPr bwMode="auto">
              <a:xfrm>
                <a:off x="0" y="2690"/>
                <a:ext cx="991" cy="527"/>
                <a:chOff x="0" y="2690"/>
                <a:chExt cx="991" cy="527"/>
              </a:xfrm>
            </p:grpSpPr>
            <p:sp>
              <p:nvSpPr>
                <p:cNvPr id="55434" name="Rectangle 32"/>
                <p:cNvSpPr>
                  <a:spLocks noChangeArrowheads="1"/>
                </p:cNvSpPr>
                <p:nvPr/>
              </p:nvSpPr>
              <p:spPr bwMode="auto">
                <a:xfrm>
                  <a:off x="34" y="2694"/>
                  <a:ext cx="95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Северна Америка</a:t>
                  </a:r>
                </a:p>
              </p:txBody>
            </p:sp>
            <p:sp>
              <p:nvSpPr>
                <p:cNvPr id="55435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2690"/>
                  <a:ext cx="99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2" name="Group 130"/>
              <p:cNvGrpSpPr>
                <a:grpSpLocks/>
              </p:cNvGrpSpPr>
              <p:nvPr/>
            </p:nvGrpSpPr>
            <p:grpSpPr bwMode="auto">
              <a:xfrm>
                <a:off x="991" y="2690"/>
                <a:ext cx="437" cy="531"/>
                <a:chOff x="991" y="2690"/>
                <a:chExt cx="437" cy="531"/>
              </a:xfrm>
            </p:grpSpPr>
            <p:sp>
              <p:nvSpPr>
                <p:cNvPr id="55432" name="Rectangle 33"/>
                <p:cNvSpPr>
                  <a:spLocks noChangeArrowheads="1"/>
                </p:cNvSpPr>
                <p:nvPr/>
              </p:nvSpPr>
              <p:spPr bwMode="auto">
                <a:xfrm>
                  <a:off x="991" y="2690"/>
                  <a:ext cx="437" cy="5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991" y="2690"/>
                  <a:ext cx="437" cy="53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3" name="Group 132"/>
              <p:cNvGrpSpPr>
                <a:grpSpLocks/>
              </p:cNvGrpSpPr>
              <p:nvPr/>
            </p:nvGrpSpPr>
            <p:grpSpPr bwMode="auto">
              <a:xfrm>
                <a:off x="1428" y="2690"/>
                <a:ext cx="436" cy="531"/>
                <a:chOff x="1428" y="2690"/>
                <a:chExt cx="436" cy="531"/>
              </a:xfrm>
            </p:grpSpPr>
            <p:sp>
              <p:nvSpPr>
                <p:cNvPr id="55430" name="Rectangle 34"/>
                <p:cNvSpPr>
                  <a:spLocks noChangeArrowheads="1"/>
                </p:cNvSpPr>
                <p:nvPr/>
              </p:nvSpPr>
              <p:spPr bwMode="auto">
                <a:xfrm>
                  <a:off x="1428" y="2690"/>
                  <a:ext cx="436" cy="5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25,8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3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428" y="2690"/>
                  <a:ext cx="436" cy="53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4" name="Group 134"/>
              <p:cNvGrpSpPr>
                <a:grpSpLocks/>
              </p:cNvGrpSpPr>
              <p:nvPr/>
            </p:nvGrpSpPr>
            <p:grpSpPr bwMode="auto">
              <a:xfrm>
                <a:off x="1864" y="2690"/>
                <a:ext cx="436" cy="531"/>
                <a:chOff x="1864" y="2690"/>
                <a:chExt cx="436" cy="531"/>
              </a:xfrm>
            </p:grpSpPr>
            <p:sp>
              <p:nvSpPr>
                <p:cNvPr id="55428" name="Rectangle 35"/>
                <p:cNvSpPr>
                  <a:spLocks noChangeArrowheads="1"/>
                </p:cNvSpPr>
                <p:nvPr/>
              </p:nvSpPr>
              <p:spPr bwMode="auto">
                <a:xfrm>
                  <a:off x="1864" y="2690"/>
                  <a:ext cx="436" cy="5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64,4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2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64" y="2690"/>
                  <a:ext cx="436" cy="53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5" name="Group 136"/>
              <p:cNvGrpSpPr>
                <a:grpSpLocks/>
              </p:cNvGrpSpPr>
              <p:nvPr/>
            </p:nvGrpSpPr>
            <p:grpSpPr bwMode="auto">
              <a:xfrm>
                <a:off x="2300" y="2690"/>
                <a:ext cx="444" cy="527"/>
                <a:chOff x="2300" y="2690"/>
                <a:chExt cx="444" cy="527"/>
              </a:xfrm>
            </p:grpSpPr>
            <p:sp>
              <p:nvSpPr>
                <p:cNvPr id="5542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04" y="2694"/>
                  <a:ext cx="436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9,8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2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300" y="2690"/>
                  <a:ext cx="444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6" name="Group 138"/>
              <p:cNvGrpSpPr>
                <a:grpSpLocks/>
              </p:cNvGrpSpPr>
              <p:nvPr/>
            </p:nvGrpSpPr>
            <p:grpSpPr bwMode="auto">
              <a:xfrm>
                <a:off x="0" y="3221"/>
                <a:ext cx="991" cy="422"/>
                <a:chOff x="0" y="3221"/>
                <a:chExt cx="991" cy="422"/>
              </a:xfrm>
            </p:grpSpPr>
            <p:sp>
              <p:nvSpPr>
                <p:cNvPr id="55424" name="Rectangle 37"/>
                <p:cNvSpPr>
                  <a:spLocks noChangeArrowheads="1"/>
                </p:cNvSpPr>
                <p:nvPr/>
              </p:nvSpPr>
              <p:spPr bwMode="auto">
                <a:xfrm>
                  <a:off x="34" y="3225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Южна Америка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0" y="3221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7" name="Group 140"/>
              <p:cNvGrpSpPr>
                <a:grpSpLocks/>
              </p:cNvGrpSpPr>
              <p:nvPr/>
            </p:nvGrpSpPr>
            <p:grpSpPr bwMode="auto">
              <a:xfrm>
                <a:off x="991" y="3221"/>
                <a:ext cx="437" cy="426"/>
                <a:chOff x="991" y="3221"/>
                <a:chExt cx="437" cy="426"/>
              </a:xfrm>
            </p:grpSpPr>
            <p:sp>
              <p:nvSpPr>
                <p:cNvPr id="55422" name="Rectangle 38"/>
                <p:cNvSpPr>
                  <a:spLocks noChangeArrowheads="1"/>
                </p:cNvSpPr>
                <p:nvPr/>
              </p:nvSpPr>
              <p:spPr bwMode="auto">
                <a:xfrm>
                  <a:off x="991" y="3221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23" name="Rectangle 139"/>
                <p:cNvSpPr>
                  <a:spLocks noChangeArrowheads="1"/>
                </p:cNvSpPr>
                <p:nvPr/>
              </p:nvSpPr>
              <p:spPr bwMode="auto">
                <a:xfrm>
                  <a:off x="991" y="3221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8" name="Group 142"/>
              <p:cNvGrpSpPr>
                <a:grpSpLocks/>
              </p:cNvGrpSpPr>
              <p:nvPr/>
            </p:nvGrpSpPr>
            <p:grpSpPr bwMode="auto">
              <a:xfrm>
                <a:off x="1428" y="3221"/>
                <a:ext cx="436" cy="426"/>
                <a:chOff x="1428" y="3221"/>
                <a:chExt cx="436" cy="426"/>
              </a:xfrm>
            </p:grpSpPr>
            <p:sp>
              <p:nvSpPr>
                <p:cNvPr id="55420" name="Rectangle 39"/>
                <p:cNvSpPr>
                  <a:spLocks noChangeArrowheads="1"/>
                </p:cNvSpPr>
                <p:nvPr/>
              </p:nvSpPr>
              <p:spPr bwMode="auto">
                <a:xfrm>
                  <a:off x="1428" y="3221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30,4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2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428" y="3221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39" name="Group 144"/>
              <p:cNvGrpSpPr>
                <a:grpSpLocks/>
              </p:cNvGrpSpPr>
              <p:nvPr/>
            </p:nvGrpSpPr>
            <p:grpSpPr bwMode="auto">
              <a:xfrm>
                <a:off x="1864" y="3221"/>
                <a:ext cx="436" cy="426"/>
                <a:chOff x="1864" y="3221"/>
                <a:chExt cx="436" cy="426"/>
              </a:xfrm>
            </p:grpSpPr>
            <p:sp>
              <p:nvSpPr>
                <p:cNvPr id="5541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64" y="3221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63,8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1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64" y="3221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0" name="Group 146"/>
              <p:cNvGrpSpPr>
                <a:grpSpLocks/>
              </p:cNvGrpSpPr>
              <p:nvPr/>
            </p:nvGrpSpPr>
            <p:grpSpPr bwMode="auto">
              <a:xfrm>
                <a:off x="2300" y="3221"/>
                <a:ext cx="444" cy="422"/>
                <a:chOff x="2300" y="3221"/>
                <a:chExt cx="444" cy="422"/>
              </a:xfrm>
            </p:grpSpPr>
            <p:sp>
              <p:nvSpPr>
                <p:cNvPr id="55416" name="Rectangle 41"/>
                <p:cNvSpPr>
                  <a:spLocks noChangeArrowheads="1"/>
                </p:cNvSpPr>
                <p:nvPr/>
              </p:nvSpPr>
              <p:spPr bwMode="auto">
                <a:xfrm>
                  <a:off x="2304" y="3225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5,8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1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00" y="3221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1" name="Group 148"/>
              <p:cNvGrpSpPr>
                <a:grpSpLocks/>
              </p:cNvGrpSpPr>
              <p:nvPr/>
            </p:nvGrpSpPr>
            <p:grpSpPr bwMode="auto">
              <a:xfrm>
                <a:off x="0" y="3647"/>
                <a:ext cx="991" cy="422"/>
                <a:chOff x="0" y="3647"/>
                <a:chExt cx="991" cy="422"/>
              </a:xfrm>
            </p:grpSpPr>
            <p:sp>
              <p:nvSpPr>
                <p:cNvPr id="55414" name="Rectangle 42"/>
                <p:cNvSpPr>
                  <a:spLocks noChangeArrowheads="1"/>
                </p:cNvSpPr>
                <p:nvPr/>
              </p:nvSpPr>
              <p:spPr bwMode="auto">
                <a:xfrm>
                  <a:off x="34" y="3651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Азия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15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3647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2" name="Group 150"/>
              <p:cNvGrpSpPr>
                <a:grpSpLocks/>
              </p:cNvGrpSpPr>
              <p:nvPr/>
            </p:nvGrpSpPr>
            <p:grpSpPr bwMode="auto">
              <a:xfrm>
                <a:off x="991" y="3647"/>
                <a:ext cx="437" cy="426"/>
                <a:chOff x="991" y="3647"/>
                <a:chExt cx="437" cy="426"/>
              </a:xfrm>
            </p:grpSpPr>
            <p:sp>
              <p:nvSpPr>
                <p:cNvPr id="55412" name="Rectangle 43"/>
                <p:cNvSpPr>
                  <a:spLocks noChangeArrowheads="1"/>
                </p:cNvSpPr>
                <p:nvPr/>
              </p:nvSpPr>
              <p:spPr bwMode="auto">
                <a:xfrm>
                  <a:off x="991" y="3647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13" name="Rectangle 149"/>
                <p:cNvSpPr>
                  <a:spLocks noChangeArrowheads="1"/>
                </p:cNvSpPr>
                <p:nvPr/>
              </p:nvSpPr>
              <p:spPr bwMode="auto">
                <a:xfrm>
                  <a:off x="991" y="3647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3" name="Group 152"/>
              <p:cNvGrpSpPr>
                <a:grpSpLocks/>
              </p:cNvGrpSpPr>
              <p:nvPr/>
            </p:nvGrpSpPr>
            <p:grpSpPr bwMode="auto">
              <a:xfrm>
                <a:off x="1428" y="3647"/>
                <a:ext cx="436" cy="426"/>
                <a:chOff x="1428" y="3647"/>
                <a:chExt cx="436" cy="426"/>
              </a:xfrm>
            </p:grpSpPr>
            <p:sp>
              <p:nvSpPr>
                <p:cNvPr id="55410" name="Rectangle 44"/>
                <p:cNvSpPr>
                  <a:spLocks noChangeArrowheads="1"/>
                </p:cNvSpPr>
                <p:nvPr/>
              </p:nvSpPr>
              <p:spPr bwMode="auto">
                <a:xfrm>
                  <a:off x="1428" y="3647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30,1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11" name="Rectangle 151"/>
                <p:cNvSpPr>
                  <a:spLocks noChangeArrowheads="1"/>
                </p:cNvSpPr>
                <p:nvPr/>
              </p:nvSpPr>
              <p:spPr bwMode="auto">
                <a:xfrm>
                  <a:off x="1428" y="3647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4" name="Group 154"/>
              <p:cNvGrpSpPr>
                <a:grpSpLocks/>
              </p:cNvGrpSpPr>
              <p:nvPr/>
            </p:nvGrpSpPr>
            <p:grpSpPr bwMode="auto">
              <a:xfrm>
                <a:off x="1864" y="3647"/>
                <a:ext cx="436" cy="426"/>
                <a:chOff x="1864" y="3647"/>
                <a:chExt cx="436" cy="426"/>
              </a:xfrm>
            </p:grpSpPr>
            <p:sp>
              <p:nvSpPr>
                <p:cNvPr id="55408" name="Rectangle 45"/>
                <p:cNvSpPr>
                  <a:spLocks noChangeArrowheads="1"/>
                </p:cNvSpPr>
                <p:nvPr/>
              </p:nvSpPr>
              <p:spPr bwMode="auto">
                <a:xfrm>
                  <a:off x="1864" y="3647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64,0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0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64" y="3647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5" name="Group 156"/>
              <p:cNvGrpSpPr>
                <a:grpSpLocks/>
              </p:cNvGrpSpPr>
              <p:nvPr/>
            </p:nvGrpSpPr>
            <p:grpSpPr bwMode="auto">
              <a:xfrm>
                <a:off x="2300" y="3647"/>
                <a:ext cx="444" cy="422"/>
                <a:chOff x="2300" y="3647"/>
                <a:chExt cx="444" cy="422"/>
              </a:xfrm>
            </p:grpSpPr>
            <p:sp>
              <p:nvSpPr>
                <p:cNvPr id="55406" name="Rectangle 46"/>
                <p:cNvSpPr>
                  <a:spLocks noChangeArrowheads="1"/>
                </p:cNvSpPr>
                <p:nvPr/>
              </p:nvSpPr>
              <p:spPr bwMode="auto">
                <a:xfrm>
                  <a:off x="2304" y="3651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5,9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0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300" y="3647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6" name="Group 158"/>
              <p:cNvGrpSpPr>
                <a:grpSpLocks/>
              </p:cNvGrpSpPr>
              <p:nvPr/>
            </p:nvGrpSpPr>
            <p:grpSpPr bwMode="auto">
              <a:xfrm>
                <a:off x="0" y="4073"/>
                <a:ext cx="991" cy="422"/>
                <a:chOff x="0" y="4073"/>
                <a:chExt cx="991" cy="422"/>
              </a:xfrm>
            </p:grpSpPr>
            <p:sp>
              <p:nvSpPr>
                <p:cNvPr id="55404" name="Rectangle 47"/>
                <p:cNvSpPr>
                  <a:spLocks noChangeArrowheads="1"/>
                </p:cNvSpPr>
                <p:nvPr/>
              </p:nvSpPr>
              <p:spPr bwMode="auto">
                <a:xfrm>
                  <a:off x="34" y="4077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 dirty="0">
                      <a:latin typeface="Arial" charset="0"/>
                      <a:cs typeface="Arial" charset="0"/>
                    </a:rPr>
                    <a:t>Европа</a:t>
                  </a:r>
                  <a:endParaRPr lang="en-GB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05" name="Rectangle 157"/>
                <p:cNvSpPr>
                  <a:spLocks noChangeArrowheads="1"/>
                </p:cNvSpPr>
                <p:nvPr/>
              </p:nvSpPr>
              <p:spPr bwMode="auto">
                <a:xfrm>
                  <a:off x="0" y="4073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7" name="Group 160"/>
              <p:cNvGrpSpPr>
                <a:grpSpLocks/>
              </p:cNvGrpSpPr>
              <p:nvPr/>
            </p:nvGrpSpPr>
            <p:grpSpPr bwMode="auto">
              <a:xfrm>
                <a:off x="991" y="4073"/>
                <a:ext cx="437" cy="426"/>
                <a:chOff x="991" y="4073"/>
                <a:chExt cx="437" cy="426"/>
              </a:xfrm>
            </p:grpSpPr>
            <p:sp>
              <p:nvSpPr>
                <p:cNvPr id="55402" name="Rectangle 48"/>
                <p:cNvSpPr>
                  <a:spLocks noChangeArrowheads="1"/>
                </p:cNvSpPr>
                <p:nvPr/>
              </p:nvSpPr>
              <p:spPr bwMode="auto">
                <a:xfrm>
                  <a:off x="991" y="4073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03" name="Rectangle 159"/>
                <p:cNvSpPr>
                  <a:spLocks noChangeArrowheads="1"/>
                </p:cNvSpPr>
                <p:nvPr/>
              </p:nvSpPr>
              <p:spPr bwMode="auto">
                <a:xfrm>
                  <a:off x="991" y="4073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8" name="Group 162"/>
              <p:cNvGrpSpPr>
                <a:grpSpLocks/>
              </p:cNvGrpSpPr>
              <p:nvPr/>
            </p:nvGrpSpPr>
            <p:grpSpPr bwMode="auto">
              <a:xfrm>
                <a:off x="1428" y="4073"/>
                <a:ext cx="436" cy="426"/>
                <a:chOff x="1428" y="4073"/>
                <a:chExt cx="436" cy="426"/>
              </a:xfrm>
            </p:grpSpPr>
            <p:sp>
              <p:nvSpPr>
                <p:cNvPr id="55400" name="Rectangle 49"/>
                <p:cNvSpPr>
                  <a:spLocks noChangeArrowheads="1"/>
                </p:cNvSpPr>
                <p:nvPr/>
              </p:nvSpPr>
              <p:spPr bwMode="auto">
                <a:xfrm>
                  <a:off x="1428" y="4073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17,6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40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428" y="4073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49" name="Group 164"/>
              <p:cNvGrpSpPr>
                <a:grpSpLocks/>
              </p:cNvGrpSpPr>
              <p:nvPr/>
            </p:nvGrpSpPr>
            <p:grpSpPr bwMode="auto">
              <a:xfrm>
                <a:off x="1864" y="4073"/>
                <a:ext cx="436" cy="426"/>
                <a:chOff x="1864" y="4073"/>
                <a:chExt cx="436" cy="426"/>
              </a:xfrm>
            </p:grpSpPr>
            <p:sp>
              <p:nvSpPr>
                <p:cNvPr id="553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864" y="4073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67,7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99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64" y="4073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0" name="Group 166"/>
              <p:cNvGrpSpPr>
                <a:grpSpLocks/>
              </p:cNvGrpSpPr>
              <p:nvPr/>
            </p:nvGrpSpPr>
            <p:grpSpPr bwMode="auto">
              <a:xfrm>
                <a:off x="2300" y="4073"/>
                <a:ext cx="444" cy="422"/>
                <a:chOff x="2300" y="4073"/>
                <a:chExt cx="444" cy="422"/>
              </a:xfrm>
            </p:grpSpPr>
            <p:sp>
              <p:nvSpPr>
                <p:cNvPr id="55396" name="Rectangle 51"/>
                <p:cNvSpPr>
                  <a:spLocks noChangeArrowheads="1"/>
                </p:cNvSpPr>
                <p:nvPr/>
              </p:nvSpPr>
              <p:spPr bwMode="auto">
                <a:xfrm>
                  <a:off x="2304" y="4077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14,7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300" y="4073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1" name="Group 168"/>
              <p:cNvGrpSpPr>
                <a:grpSpLocks/>
              </p:cNvGrpSpPr>
              <p:nvPr/>
            </p:nvGrpSpPr>
            <p:grpSpPr bwMode="auto">
              <a:xfrm>
                <a:off x="0" y="4499"/>
                <a:ext cx="991" cy="556"/>
                <a:chOff x="0" y="4499"/>
                <a:chExt cx="991" cy="556"/>
              </a:xfrm>
            </p:grpSpPr>
            <p:sp>
              <p:nvSpPr>
                <p:cNvPr id="55394" name="Rectangle 52"/>
                <p:cNvSpPr>
                  <a:spLocks noChangeArrowheads="1"/>
                </p:cNvSpPr>
                <p:nvPr/>
              </p:nvSpPr>
              <p:spPr bwMode="auto">
                <a:xfrm>
                  <a:off x="34" y="4503"/>
                  <a:ext cx="953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Западна Европа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95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4499"/>
                  <a:ext cx="9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2" name="Group 170"/>
              <p:cNvGrpSpPr>
                <a:grpSpLocks/>
              </p:cNvGrpSpPr>
              <p:nvPr/>
            </p:nvGrpSpPr>
            <p:grpSpPr bwMode="auto">
              <a:xfrm>
                <a:off x="991" y="4499"/>
                <a:ext cx="437" cy="560"/>
                <a:chOff x="991" y="4499"/>
                <a:chExt cx="437" cy="560"/>
              </a:xfrm>
            </p:grpSpPr>
            <p:sp>
              <p:nvSpPr>
                <p:cNvPr id="55392" name="Rectangle 53"/>
                <p:cNvSpPr>
                  <a:spLocks noChangeArrowheads="1"/>
                </p:cNvSpPr>
                <p:nvPr/>
              </p:nvSpPr>
              <p:spPr bwMode="auto">
                <a:xfrm>
                  <a:off x="991" y="4499"/>
                  <a:ext cx="4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991" y="4499"/>
                  <a:ext cx="437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3" name="Group 172"/>
              <p:cNvGrpSpPr>
                <a:grpSpLocks/>
              </p:cNvGrpSpPr>
              <p:nvPr/>
            </p:nvGrpSpPr>
            <p:grpSpPr bwMode="auto">
              <a:xfrm>
                <a:off x="1428" y="4499"/>
                <a:ext cx="436" cy="560"/>
                <a:chOff x="1428" y="4499"/>
                <a:chExt cx="436" cy="560"/>
              </a:xfrm>
            </p:grpSpPr>
            <p:sp>
              <p:nvSpPr>
                <p:cNvPr id="55390" name="Rectangle 54"/>
                <p:cNvSpPr>
                  <a:spLocks noChangeArrowheads="1"/>
                </p:cNvSpPr>
                <p:nvPr/>
              </p:nvSpPr>
              <p:spPr bwMode="auto">
                <a:xfrm>
                  <a:off x="1428" y="4499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16,9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91" name="Rectangle 171"/>
                <p:cNvSpPr>
                  <a:spLocks noChangeArrowheads="1"/>
                </p:cNvSpPr>
                <p:nvPr/>
              </p:nvSpPr>
              <p:spPr bwMode="auto">
                <a:xfrm>
                  <a:off x="1428" y="4499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4" name="Group 174"/>
              <p:cNvGrpSpPr>
                <a:grpSpLocks/>
              </p:cNvGrpSpPr>
              <p:nvPr/>
            </p:nvGrpSpPr>
            <p:grpSpPr bwMode="auto">
              <a:xfrm>
                <a:off x="1864" y="4499"/>
                <a:ext cx="436" cy="560"/>
                <a:chOff x="1864" y="4499"/>
                <a:chExt cx="436" cy="560"/>
              </a:xfrm>
            </p:grpSpPr>
            <p:sp>
              <p:nvSpPr>
                <p:cNvPr id="55388" name="Rectangle 55"/>
                <p:cNvSpPr>
                  <a:spLocks noChangeArrowheads="1"/>
                </p:cNvSpPr>
                <p:nvPr/>
              </p:nvSpPr>
              <p:spPr bwMode="auto">
                <a:xfrm>
                  <a:off x="1864" y="4499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66,9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8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64" y="4499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5" name="Group 176"/>
              <p:cNvGrpSpPr>
                <a:grpSpLocks/>
              </p:cNvGrpSpPr>
              <p:nvPr/>
            </p:nvGrpSpPr>
            <p:grpSpPr bwMode="auto">
              <a:xfrm>
                <a:off x="2300" y="4499"/>
                <a:ext cx="444" cy="556"/>
                <a:chOff x="2300" y="4499"/>
                <a:chExt cx="444" cy="556"/>
              </a:xfrm>
            </p:grpSpPr>
            <p:sp>
              <p:nvSpPr>
                <p:cNvPr id="55386" name="Rectangle 56"/>
                <p:cNvSpPr>
                  <a:spLocks noChangeArrowheads="1"/>
                </p:cNvSpPr>
                <p:nvPr/>
              </p:nvSpPr>
              <p:spPr bwMode="auto">
                <a:xfrm>
                  <a:off x="2304" y="4503"/>
                  <a:ext cx="436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16,3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8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300" y="4499"/>
                  <a:ext cx="44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6" name="Group 178"/>
              <p:cNvGrpSpPr>
                <a:grpSpLocks/>
              </p:cNvGrpSpPr>
              <p:nvPr/>
            </p:nvGrpSpPr>
            <p:grpSpPr bwMode="auto">
              <a:xfrm>
                <a:off x="0" y="5059"/>
                <a:ext cx="991" cy="556"/>
                <a:chOff x="0" y="5059"/>
                <a:chExt cx="991" cy="556"/>
              </a:xfrm>
            </p:grpSpPr>
            <p:sp>
              <p:nvSpPr>
                <p:cNvPr id="55384" name="Rectangle 57"/>
                <p:cNvSpPr>
                  <a:spLocks noChangeArrowheads="1"/>
                </p:cNvSpPr>
                <p:nvPr/>
              </p:nvSpPr>
              <p:spPr bwMode="auto">
                <a:xfrm>
                  <a:off x="34" y="5063"/>
                  <a:ext cx="953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Източна Европа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85" name="Rectangle 177"/>
                <p:cNvSpPr>
                  <a:spLocks noChangeArrowheads="1"/>
                </p:cNvSpPr>
                <p:nvPr/>
              </p:nvSpPr>
              <p:spPr bwMode="auto">
                <a:xfrm>
                  <a:off x="0" y="5059"/>
                  <a:ext cx="9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7" name="Group 180"/>
              <p:cNvGrpSpPr>
                <a:grpSpLocks/>
              </p:cNvGrpSpPr>
              <p:nvPr/>
            </p:nvGrpSpPr>
            <p:grpSpPr bwMode="auto">
              <a:xfrm>
                <a:off x="991" y="5059"/>
                <a:ext cx="437" cy="560"/>
                <a:chOff x="991" y="5059"/>
                <a:chExt cx="437" cy="560"/>
              </a:xfrm>
            </p:grpSpPr>
            <p:sp>
              <p:nvSpPr>
                <p:cNvPr id="55382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5059"/>
                  <a:ext cx="4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83" name="Rectangle 179"/>
                <p:cNvSpPr>
                  <a:spLocks noChangeArrowheads="1"/>
                </p:cNvSpPr>
                <p:nvPr/>
              </p:nvSpPr>
              <p:spPr bwMode="auto">
                <a:xfrm>
                  <a:off x="991" y="5059"/>
                  <a:ext cx="437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8" name="Group 182"/>
              <p:cNvGrpSpPr>
                <a:grpSpLocks/>
              </p:cNvGrpSpPr>
              <p:nvPr/>
            </p:nvGrpSpPr>
            <p:grpSpPr bwMode="auto">
              <a:xfrm>
                <a:off x="1428" y="5059"/>
                <a:ext cx="436" cy="560"/>
                <a:chOff x="1428" y="5059"/>
                <a:chExt cx="436" cy="560"/>
              </a:xfrm>
            </p:grpSpPr>
            <p:sp>
              <p:nvSpPr>
                <p:cNvPr id="55380" name="Rectangle 59"/>
                <p:cNvSpPr>
                  <a:spLocks noChangeArrowheads="1"/>
                </p:cNvSpPr>
                <p:nvPr/>
              </p:nvSpPr>
              <p:spPr bwMode="auto">
                <a:xfrm>
                  <a:off x="1428" y="5059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18,8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81" name="Rectangle 181"/>
                <p:cNvSpPr>
                  <a:spLocks noChangeArrowheads="1"/>
                </p:cNvSpPr>
                <p:nvPr/>
              </p:nvSpPr>
              <p:spPr bwMode="auto">
                <a:xfrm>
                  <a:off x="1428" y="5059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59" name="Group 184"/>
              <p:cNvGrpSpPr>
                <a:grpSpLocks/>
              </p:cNvGrpSpPr>
              <p:nvPr/>
            </p:nvGrpSpPr>
            <p:grpSpPr bwMode="auto">
              <a:xfrm>
                <a:off x="1864" y="5059"/>
                <a:ext cx="436" cy="560"/>
                <a:chOff x="1864" y="5059"/>
                <a:chExt cx="436" cy="560"/>
              </a:xfrm>
            </p:grpSpPr>
            <p:sp>
              <p:nvSpPr>
                <p:cNvPr id="553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864" y="5059"/>
                  <a:ext cx="436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68,2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79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64" y="5059"/>
                  <a:ext cx="436" cy="5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0" name="Group 186"/>
              <p:cNvGrpSpPr>
                <a:grpSpLocks/>
              </p:cNvGrpSpPr>
              <p:nvPr/>
            </p:nvGrpSpPr>
            <p:grpSpPr bwMode="auto">
              <a:xfrm>
                <a:off x="2300" y="5059"/>
                <a:ext cx="444" cy="556"/>
                <a:chOff x="2300" y="5059"/>
                <a:chExt cx="444" cy="556"/>
              </a:xfrm>
            </p:grpSpPr>
            <p:sp>
              <p:nvSpPr>
                <p:cNvPr id="55376" name="Rectangle 61"/>
                <p:cNvSpPr>
                  <a:spLocks noChangeArrowheads="1"/>
                </p:cNvSpPr>
                <p:nvPr/>
              </p:nvSpPr>
              <p:spPr bwMode="auto">
                <a:xfrm>
                  <a:off x="2304" y="5063"/>
                  <a:ext cx="436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13,0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7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300" y="5059"/>
                  <a:ext cx="44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1" name="Group 188"/>
              <p:cNvGrpSpPr>
                <a:grpSpLocks/>
              </p:cNvGrpSpPr>
              <p:nvPr/>
            </p:nvGrpSpPr>
            <p:grpSpPr bwMode="auto">
              <a:xfrm>
                <a:off x="0" y="5619"/>
                <a:ext cx="991" cy="422"/>
                <a:chOff x="0" y="5619"/>
                <a:chExt cx="991" cy="422"/>
              </a:xfrm>
            </p:grpSpPr>
            <p:sp>
              <p:nvSpPr>
                <p:cNvPr id="55374" name="Rectangle 62"/>
                <p:cNvSpPr>
                  <a:spLocks noChangeArrowheads="1"/>
                </p:cNvSpPr>
                <p:nvPr/>
              </p:nvSpPr>
              <p:spPr bwMode="auto">
                <a:xfrm>
                  <a:off x="34" y="5623"/>
                  <a:ext cx="95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just"/>
                  <a:r>
                    <a:rPr lang="bg-BG" altLang="en-US" b="1">
                      <a:latin typeface="Arial" charset="0"/>
                      <a:cs typeface="Arial" charset="0"/>
                    </a:rPr>
                    <a:t>Океания</a:t>
                  </a:r>
                </a:p>
              </p:txBody>
            </p:sp>
            <p:sp>
              <p:nvSpPr>
                <p:cNvPr id="55375" name="Rectangle 187"/>
                <p:cNvSpPr>
                  <a:spLocks noChangeArrowheads="1"/>
                </p:cNvSpPr>
                <p:nvPr/>
              </p:nvSpPr>
              <p:spPr bwMode="auto">
                <a:xfrm>
                  <a:off x="0" y="5619"/>
                  <a:ext cx="99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2" name="Group 190"/>
              <p:cNvGrpSpPr>
                <a:grpSpLocks/>
              </p:cNvGrpSpPr>
              <p:nvPr/>
            </p:nvGrpSpPr>
            <p:grpSpPr bwMode="auto">
              <a:xfrm>
                <a:off x="991" y="5619"/>
                <a:ext cx="437" cy="426"/>
                <a:chOff x="991" y="5619"/>
                <a:chExt cx="437" cy="426"/>
              </a:xfrm>
            </p:grpSpPr>
            <p:sp>
              <p:nvSpPr>
                <p:cNvPr id="55372" name="Rectangle 63"/>
                <p:cNvSpPr>
                  <a:spLocks noChangeArrowheads="1"/>
                </p:cNvSpPr>
                <p:nvPr/>
              </p:nvSpPr>
              <p:spPr bwMode="auto">
                <a:xfrm>
                  <a:off x="991" y="5619"/>
                  <a:ext cx="437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73" name="Rectangle 189"/>
                <p:cNvSpPr>
                  <a:spLocks noChangeArrowheads="1"/>
                </p:cNvSpPr>
                <p:nvPr/>
              </p:nvSpPr>
              <p:spPr bwMode="auto">
                <a:xfrm>
                  <a:off x="991" y="5619"/>
                  <a:ext cx="437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3" name="Group 192"/>
              <p:cNvGrpSpPr>
                <a:grpSpLocks/>
              </p:cNvGrpSpPr>
              <p:nvPr/>
            </p:nvGrpSpPr>
            <p:grpSpPr bwMode="auto">
              <a:xfrm>
                <a:off x="1428" y="5619"/>
                <a:ext cx="436" cy="426"/>
                <a:chOff x="1428" y="5619"/>
                <a:chExt cx="436" cy="426"/>
              </a:xfrm>
            </p:grpSpPr>
            <p:sp>
              <p:nvSpPr>
                <p:cNvPr id="55370" name="Rectangle 64"/>
                <p:cNvSpPr>
                  <a:spLocks noChangeArrowheads="1"/>
                </p:cNvSpPr>
                <p:nvPr/>
              </p:nvSpPr>
              <p:spPr bwMode="auto">
                <a:xfrm>
                  <a:off x="1428" y="5619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25,3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7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428" y="5619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4" name="Group 194"/>
              <p:cNvGrpSpPr>
                <a:grpSpLocks/>
              </p:cNvGrpSpPr>
              <p:nvPr/>
            </p:nvGrpSpPr>
            <p:grpSpPr bwMode="auto">
              <a:xfrm>
                <a:off x="1864" y="5619"/>
                <a:ext cx="436" cy="426"/>
                <a:chOff x="1864" y="5619"/>
                <a:chExt cx="436" cy="426"/>
              </a:xfrm>
            </p:grpSpPr>
            <p:sp>
              <p:nvSpPr>
                <p:cNvPr id="55368" name="Rectangle 65"/>
                <p:cNvSpPr>
                  <a:spLocks noChangeArrowheads="1"/>
                </p:cNvSpPr>
                <p:nvPr/>
              </p:nvSpPr>
              <p:spPr bwMode="auto">
                <a:xfrm>
                  <a:off x="1864" y="5619"/>
                  <a:ext cx="43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64,5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6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64" y="5619"/>
                  <a:ext cx="436" cy="4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5365" name="Group 196"/>
              <p:cNvGrpSpPr>
                <a:grpSpLocks/>
              </p:cNvGrpSpPr>
              <p:nvPr/>
            </p:nvGrpSpPr>
            <p:grpSpPr bwMode="auto">
              <a:xfrm>
                <a:off x="2300" y="5619"/>
                <a:ext cx="444" cy="422"/>
                <a:chOff x="2300" y="5619"/>
                <a:chExt cx="444" cy="422"/>
              </a:xfrm>
            </p:grpSpPr>
            <p:sp>
              <p:nvSpPr>
                <p:cNvPr id="55366" name="Rectangle 66"/>
                <p:cNvSpPr>
                  <a:spLocks noChangeArrowheads="1"/>
                </p:cNvSpPr>
                <p:nvPr/>
              </p:nvSpPr>
              <p:spPr bwMode="auto">
                <a:xfrm>
                  <a:off x="2304" y="5623"/>
                  <a:ext cx="436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b="1">
                      <a:latin typeface="Arial" charset="0"/>
                      <a:cs typeface="Arial" charset="0"/>
                    </a:rPr>
                    <a:t>10,1</a:t>
                  </a:r>
                  <a:endParaRPr lang="en-GB" altLang="en-US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36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300" y="5619"/>
                  <a:ext cx="4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5300" name="Rectangle 198"/>
            <p:cNvSpPr>
              <a:spLocks noChangeArrowheads="1"/>
            </p:cNvSpPr>
            <p:nvPr/>
          </p:nvSpPr>
          <p:spPr bwMode="auto">
            <a:xfrm>
              <a:off x="-3" y="-3"/>
              <a:ext cx="2750" cy="6051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DE93D-5614-4A56-AC62-741ABC08FE8B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7524328" y="188640"/>
            <a:ext cx="1368152" cy="6048672"/>
          </a:xfrm>
          <a:prstGeom prst="flowChartAlternateProcess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17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 smtClean="0"/>
              <a:t>Относителен дял на населението над 65 години по области в България</a:t>
            </a: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9" y="1754212"/>
            <a:ext cx="7281137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ПОДХОДИ ЗА ХАРАКТЕРИСТИКА НА ВЪЗРАСТОВАТА СТРУКТУРА </a:t>
            </a:r>
            <a:r>
              <a:rPr lang="bg-BG" altLang="en-US" sz="40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III.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Чрез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съотношения на зависимост</a:t>
            </a:r>
          </a:p>
          <a:p>
            <a:endParaRPr lang="bg-BG" altLang="en-US" sz="24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80012-3E85-4711-8FD4-671AF26A3546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9134440"/>
              </p:ext>
            </p:extLst>
          </p:nvPr>
        </p:nvGraphicFramePr>
        <p:xfrm>
          <a:off x="107504" y="2100440"/>
          <a:ext cx="89926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300192" y="5229200"/>
            <a:ext cx="2664296" cy="590692"/>
          </a:xfrm>
          <a:prstGeom prst="wedgeRoundRectCallout">
            <a:avLst>
              <a:gd name="adj1" fmla="val -54518"/>
              <a:gd name="adj2" fmla="val 16633"/>
              <a:gd name="adj3" fmla="val 16667"/>
            </a:avLst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ИНДЕКС НА СТАРЕЕНЕ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42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ПОДХОДИ ЗА ХАРАКТЕРИСТИКА НА ВЪЗРАСТОВАТА СТРУКТУРА </a:t>
            </a:r>
            <a:r>
              <a:rPr lang="bg-BG" altLang="en-US" sz="40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III.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Чрез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съотношения на зависимост</a:t>
            </a:r>
          </a:p>
          <a:p>
            <a:endParaRPr lang="bg-BG" altLang="en-US" sz="24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bg-BG" altLang="en-US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Изразете четирите съотношения с формули</a:t>
            </a:r>
          </a:p>
          <a:p>
            <a:endParaRPr lang="bg-BG" altLang="en-US" sz="24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80012-3E85-4711-8FD4-671AF26A3546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5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Най-важно съотношение:</a:t>
            </a:r>
            <a:br>
              <a:rPr lang="bg-BG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bg-B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Индекс на стареене</a:t>
            </a: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Arial" charset="0"/>
                <a:cs typeface="Arial" charset="0"/>
              </a:rPr>
              <a:t>над</a:t>
            </a:r>
            <a:r>
              <a:rPr lang="en-US" sz="2800" dirty="0">
                <a:latin typeface="Arial" charset="0"/>
                <a:cs typeface="Arial" charset="0"/>
              </a:rPr>
              <a:t> 65 </a:t>
            </a:r>
            <a:r>
              <a:rPr lang="bg-BG" sz="2800" dirty="0">
                <a:latin typeface="Arial" charset="0"/>
                <a:cs typeface="Arial" charset="0"/>
              </a:rPr>
              <a:t>г.</a:t>
            </a: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-------------</a:t>
            </a:r>
            <a:r>
              <a:rPr lang="bg-BG" sz="2800" dirty="0">
                <a:latin typeface="Arial" charset="0"/>
                <a:cs typeface="Arial" charset="0"/>
              </a:rPr>
              <a:t>--</a:t>
            </a:r>
            <a:r>
              <a:rPr lang="en-US" sz="2800" dirty="0" smtClean="0">
                <a:latin typeface="Arial" charset="0"/>
                <a:cs typeface="Arial" charset="0"/>
              </a:rPr>
              <a:t>-----</a:t>
            </a:r>
            <a:r>
              <a:rPr lang="bg-BG" sz="2800" dirty="0" smtClean="0">
                <a:latin typeface="Arial" charset="0"/>
                <a:cs typeface="Arial" charset="0"/>
              </a:rPr>
              <a:t> </a:t>
            </a:r>
            <a:r>
              <a:rPr lang="bg-BG" sz="2800" dirty="0">
                <a:latin typeface="Arial" charset="0"/>
                <a:cs typeface="Arial" charset="0"/>
              </a:rPr>
              <a:t>х 100</a:t>
            </a:r>
            <a:br>
              <a:rPr lang="bg-BG" sz="2800" dirty="0">
                <a:latin typeface="Arial" charset="0"/>
                <a:cs typeface="Arial" charset="0"/>
              </a:rPr>
            </a:br>
            <a:r>
              <a:rPr lang="bg-BG" sz="2800" dirty="0">
                <a:latin typeface="Arial" charset="0"/>
                <a:cs typeface="Arial" charset="0"/>
              </a:rPr>
              <a:t>0-14 г. </a:t>
            </a:r>
            <a:br>
              <a:rPr lang="bg-BG" sz="2800" dirty="0">
                <a:latin typeface="Arial" charset="0"/>
                <a:cs typeface="Arial" charset="0"/>
              </a:rPr>
            </a:br>
            <a:r>
              <a:rPr lang="bg-BG" sz="2800" dirty="0">
                <a:latin typeface="Arial" charset="0"/>
                <a:cs typeface="Arial" charset="0"/>
              </a:rPr>
              <a:t/>
            </a:r>
            <a:br>
              <a:rPr lang="bg-BG" sz="2800" dirty="0">
                <a:latin typeface="Arial" charset="0"/>
                <a:cs typeface="Arial" charset="0"/>
              </a:rPr>
            </a:br>
            <a:r>
              <a:rPr lang="bg-BG" sz="2800" dirty="0">
                <a:latin typeface="Arial" charset="0"/>
                <a:cs typeface="Arial" charset="0"/>
              </a:rPr>
              <a:t>Критична точка – 100%.</a:t>
            </a:r>
            <a:br>
              <a:rPr lang="bg-BG" sz="2800" dirty="0">
                <a:latin typeface="Arial" charset="0"/>
                <a:cs typeface="Arial" charset="0"/>
              </a:rPr>
            </a:br>
            <a:r>
              <a:rPr lang="bg-BG" sz="2800" dirty="0">
                <a:latin typeface="Arial" charset="0"/>
                <a:cs typeface="Arial" charset="0"/>
              </a:rPr>
              <a:t>Силно застаряване – над </a:t>
            </a:r>
            <a:r>
              <a:rPr lang="bg-BG" sz="2800" dirty="0" smtClean="0">
                <a:latin typeface="Arial" charset="0"/>
                <a:cs typeface="Arial" charset="0"/>
              </a:rPr>
              <a:t>100%. </a:t>
            </a:r>
          </a:p>
          <a:p>
            <a:r>
              <a:rPr lang="bg-BG" sz="2800" dirty="0" smtClean="0">
                <a:latin typeface="Arial" charset="0"/>
                <a:cs typeface="Arial" charset="0"/>
              </a:rPr>
              <a:t>Негативна перспектива за такова население, тъй като в бъдеще няма от къде да дойде работещо население.</a:t>
            </a:r>
            <a:endParaRPr lang="bg-BG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120F0-8906-4AAA-9B06-23B95E9255E0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8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3850" y="476250"/>
          <a:ext cx="8640763" cy="5543554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2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Години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процентни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съотношения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между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основните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възрастови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19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0-14 г.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15-64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5+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0-14/15-64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65+/15-64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Общо завис.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65+/0-14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51,5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125,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140,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144,9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3867E-5BDD-4686-B41F-6B053290A628}" type="datetime1">
              <a:rPr lang="bg-BG" smtClean="0"/>
              <a:t>24.8.2020 г.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97444-FC47-4D09-90EB-A79C2846FC5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7956375" y="332656"/>
            <a:ext cx="1008237" cy="5832648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95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altLang="en-US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Съответно 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 това различаваме </a:t>
            </a:r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естествено и механично движение на населението</a:t>
            </a:r>
            <a:r>
              <a:rPr lang="bg-BG" altLang="en-US" sz="2400" i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sz="2400" b="1" i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 Естествено </a:t>
            </a:r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движение на населението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</a:t>
            </a:r>
            <a:r>
              <a:rPr lang="bg-BG" altLang="en-US" sz="24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брачност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раждаемост, обща и сумарна плодовитост, смъртност (обща и детска), естествен прираст, средна продължителност на предстоящия живот и </a:t>
            </a:r>
            <a:r>
              <a:rPr lang="bg-BG" altLang="en-US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др.</a:t>
            </a:r>
            <a:endParaRPr lang="bg-BG" alt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sz="24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400" b="1" i="1" dirty="0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Механично </a:t>
            </a:r>
            <a:r>
              <a:rPr lang="bg-BG" altLang="en-US" sz="2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движение на населението</a:t>
            </a:r>
            <a:r>
              <a:rPr lang="bg-BG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численост и структура на мигриращите потоци (емиграция, имиграция, в рамките на страната село-град, село-село, град-град, град-село и др.);</a:t>
            </a:r>
            <a:r>
              <a:rPr lang="en-GB" altLang="en-US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sz="2400" dirty="0">
              <a:solidFill>
                <a:schemeClr val="tx1"/>
              </a:solidFill>
            </a:endParaRP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274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560" y="260648"/>
          <a:ext cx="8136906" cy="5832656"/>
        </p:xfrm>
        <a:graphic>
          <a:graphicData uri="http://schemas.openxmlformats.org/drawingml/2006/table">
            <a:tbl>
              <a:tblPr/>
              <a:tblGrid>
                <a:gridCol w="172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Области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65+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0-14/15-64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65+/15-64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65+/0-14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България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140,6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Видин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216,1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Габрово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215,3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Кюстендил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198,2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Перник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192,1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Монтана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183,6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Силистра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181,8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Ловеч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177,8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В. Търново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174,1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Плевен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173,6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Русе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169,2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Враца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155,2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Ямбол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153,3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Хасково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152,3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София обл.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fld id="{54AA3605-B859-445A-8A71-934CDA82CB75}" type="slidenum"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40</a:t>
                      </a:fld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E54E4-6503-4E4F-9075-F2898C881F2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7596336" y="260647"/>
            <a:ext cx="1008237" cy="5801485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9552" y="260648"/>
          <a:ext cx="8064897" cy="5688635"/>
        </p:xfrm>
        <a:graphic>
          <a:graphicData uri="http://schemas.openxmlformats.org/drawingml/2006/table">
            <a:tbl>
              <a:tblPr/>
              <a:tblGrid>
                <a:gridCol w="171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София </a:t>
                      </a:r>
                      <a:r>
                        <a:rPr kumimoji="0" lang="bg-BG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обл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149,6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Смолян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148,3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Ст. Загора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143,4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Пловдив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139,8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Търговище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130,3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Добрич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129,7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Разград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127,5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София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126,8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Шумен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125,7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Пазарджик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122,2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Кърджали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121,6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Благоевград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114,3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Варна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112,7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Бургас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Сливен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16,9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26,1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98,3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798A5-F307-4537-A5BF-3CC459111B02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7496928" y="260648"/>
            <a:ext cx="1008237" cy="5688635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62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ПОДХОДИ ЗА ХАРАКТЕРИСТИКА НА ВЪЗРАСТОВАТА СТРУКТУРА </a:t>
            </a:r>
            <a:r>
              <a:rPr lang="bg-BG" altLang="en-US" sz="40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IV. </a:t>
            </a:r>
            <a:r>
              <a:rPr lang="bg-BG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Чрез </a:t>
            </a:r>
            <a:r>
              <a:rPr lang="bg-BG" altLang="en-US" sz="24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построяване на възрастова пирамида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Това </a:t>
            </a:r>
            <a:r>
              <a:rPr lang="bg-BG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 графично изображение на разпределението на населението на дадена страна или регион едновременно по възрастови групи и по пол. </a:t>
            </a:r>
            <a:endParaRPr lang="bg-BG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g-BG" alt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Позволява да се проследи и динамиката на раждаемостта и смъртността на населението.</a:t>
            </a:r>
          </a:p>
          <a:p>
            <a:endParaRPr lang="bg-BG" altLang="en-US" sz="24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80012-3E85-4711-8FD4-671AF26A3546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3"/>
            <a:ext cx="6120680" cy="47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13955-E958-4896-9D61-2EBD0778A1E2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  <p:sp>
        <p:nvSpPr>
          <p:cNvPr id="4" name="Left-Right Arrow 3"/>
          <p:cNvSpPr/>
          <p:nvPr/>
        </p:nvSpPr>
        <p:spPr>
          <a:xfrm>
            <a:off x="1547664" y="5229200"/>
            <a:ext cx="5400600" cy="100811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Ширината на основата показва нивото на раждаемостта</a:t>
            </a:r>
            <a:endParaRPr lang="bg-BG" dirty="0"/>
          </a:p>
        </p:txBody>
      </p:sp>
      <p:sp>
        <p:nvSpPr>
          <p:cNvPr id="5" name="Up-Down Arrow 4"/>
          <p:cNvSpPr/>
          <p:nvPr/>
        </p:nvSpPr>
        <p:spPr>
          <a:xfrm>
            <a:off x="395536" y="620688"/>
            <a:ext cx="1080120" cy="5112568"/>
          </a:xfrm>
          <a:prstGeom prst="upDownArrow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Височината се определя от средната продължителност на предстоящия живот</a:t>
            </a:r>
            <a:endParaRPr lang="bg-BG" dirty="0"/>
          </a:p>
        </p:txBody>
      </p:sp>
      <p:sp>
        <p:nvSpPr>
          <p:cNvPr id="6" name="Up-Down Arrow 5"/>
          <p:cNvSpPr/>
          <p:nvPr/>
        </p:nvSpPr>
        <p:spPr>
          <a:xfrm rot="20223035">
            <a:off x="6912259" y="1193639"/>
            <a:ext cx="1368152" cy="4968552"/>
          </a:xfrm>
          <a:prstGeom prst="upDownArrow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g-BG" dirty="0" smtClean="0"/>
              <a:t>Формата на страните се определя от смъртността в различните възрасти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99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8/24/2020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6696743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4452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(</a:t>
            </a:r>
            <a:r>
              <a:rPr lang="bg-BG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Възрастови 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групи	</a:t>
            </a: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58252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Млада възрастова структура - Индия 2000 г.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latin typeface="Arial Narrow" panose="020B0606020202030204" pitchFamily="34" charset="0"/>
              </a:rPr>
              <a:t>ВЪЗРАСТОВА ПИРАМИДА ПРИ ПРОГРЕСИВЕН ТИП ВЪЗРАСТОВА СТРУКТУРА</a:t>
            </a:r>
            <a:endParaRPr lang="bg-BG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8/24/2020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6628" y="764704"/>
            <a:ext cx="7128791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5892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(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)	Възрастови групи	Население (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594928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Навлизане в </a:t>
            </a:r>
            <a:r>
              <a:rPr lang="bg-BG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предверието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застаряването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latin typeface="Arial Narrow" panose="020B0606020202030204" pitchFamily="34" charset="0"/>
              </a:rPr>
              <a:t>ВЪЗРАСТОВА ПИРАМИДА ПРИ СТАЦИОНАРЕН ТИП ВЪЗРАСТОВА СТРУКТУРА</a:t>
            </a:r>
            <a:endParaRPr lang="bg-BG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8/24/2020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704856" cy="475252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1640" y="1340768"/>
            <a:ext cx="936104" cy="4662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35000"/>
              </a:lnSpc>
              <a:spcBef>
                <a:spcPts val="10"/>
              </a:spcBef>
              <a:spcAft>
                <a:spcPts val="0"/>
              </a:spcAft>
            </a:pPr>
            <a:r>
              <a:rPr lang="bg-BG" sz="1800" b="1" dirty="0">
                <a:effectLst/>
                <a:latin typeface="Arial"/>
                <a:ea typeface="Times New Roman"/>
              </a:rPr>
              <a:t>Мъже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32240" y="1340768"/>
            <a:ext cx="1224136" cy="4265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35000"/>
              </a:lnSpc>
              <a:spcBef>
                <a:spcPts val="10"/>
              </a:spcBef>
              <a:spcAft>
                <a:spcPts val="0"/>
              </a:spcAft>
            </a:pPr>
            <a:r>
              <a:rPr lang="bg-BG" sz="1800" b="1" dirty="0">
                <a:effectLst/>
                <a:latin typeface="Arial"/>
                <a:ea typeface="Times New Roman"/>
              </a:rPr>
              <a:t>Жени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733256"/>
            <a:ext cx="90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Силно застаряла възрастова структура - България 2014 г.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latin typeface="Arial Narrow" panose="020B0606020202030204" pitchFamily="34" charset="0"/>
              </a:rPr>
              <a:t>ВЪЗРАСТОВА ПИРАМИДА ПРИ РЕГРЕСИВЕН ТИП ВЪЗРАСТОВА СТРУКТУРА</a:t>
            </a:r>
            <a:endParaRPr lang="bg-BG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" y="332656"/>
            <a:ext cx="9116697" cy="37819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7625" y="4742820"/>
            <a:ext cx="2345019" cy="558388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РАЗВИВАЩИ СЕ СТРАНИ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2771800" y="4725144"/>
            <a:ext cx="2010956" cy="864096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РАЗВИТИ СТРАНИ С ПОЛОЖИТЕЛЕН ПРИРАСТ</a:t>
            </a:r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4932040" y="4742820"/>
            <a:ext cx="2010956" cy="1062444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РАЗВИТИ СТРАНИ СЪС СТАЦИОНИРАНО НАСЕЛЕНИЕ 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7092280" y="4742820"/>
            <a:ext cx="1984978" cy="91842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РАЗВИТИ СТРАНИ С ОТРИЦАТЕЛЕН ПРИРАСТ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267624" y="6038964"/>
            <a:ext cx="8624856" cy="558388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000" dirty="0" smtClean="0"/>
              <a:t>ЕСТЕСТВЕН ПРИРАСТ – Разликата между раждаемостта и смъртността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312917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0" y="692696"/>
            <a:ext cx="8740100" cy="532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04048" y="548680"/>
            <a:ext cx="3528392" cy="50405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РАЗВИВАЩИ СЕ СТРАНИ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557064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РАЗВИТИ СТРАНИ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74441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3C642-B64C-4244-B626-7ADCC088AEA2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6" y="836712"/>
            <a:ext cx="9174906" cy="454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en-US" b="1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ДЕМОГРАФСКИ ЦИКЪЛ</a:t>
            </a:r>
            <a:r>
              <a:rPr lang="en-GB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cap="none" dirty="0" smtClean="0">
                <a:solidFill>
                  <a:schemeClr val="tx1"/>
                </a:solidFill>
              </a:rPr>
              <a:t>Промените в числеността на населението са резултат най-вече на тенденциите на раждаемостта и смъртността. Световната история показва, че съществува демографски цикъл, включващ пет стадия:</a:t>
            </a:r>
            <a:endParaRPr lang="bg-BG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bg-BG" altLang="en-US" b="1" i="1" smtClean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ТЕНДЕНЦИИ И МЕДИКО-СОЦИАЛНИ АСПЕКТИ НА СТАРЕЕНЕТО НА НАСЕЛЕНИЕТО</a:t>
            </a:r>
            <a:r>
              <a:rPr lang="bg-BG" altLang="en-US" i="1" smtClean="0">
                <a:solidFill>
                  <a:srgbClr val="CC3300"/>
                </a:solidFill>
                <a:cs typeface="Times New Roman" pitchFamily="18" charset="0"/>
              </a:rPr>
              <a:t/>
            </a:r>
            <a:br>
              <a:rPr lang="bg-BG" altLang="en-US" i="1" smtClean="0">
                <a:solidFill>
                  <a:srgbClr val="CC3300"/>
                </a:solidFill>
                <a:cs typeface="Times New Roman" pitchFamily="18" charset="0"/>
              </a:rPr>
            </a:br>
            <a:endParaRPr lang="en-GB" altLang="en-US" i="1" smtClean="0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6C9C-A8D2-430E-B814-CB2D3616DA92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92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8313" y="692150"/>
            <a:ext cx="7991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800" b="1" i="1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СРЕДНА ВЪЗРАСТ НА НАСЕЛЕНИЕТО В СВЕТА</a:t>
            </a:r>
            <a:endParaRPr lang="bg-BG" altLang="en-US" sz="2800" i="1">
              <a:solidFill>
                <a:srgbClr val="CC3300"/>
              </a:solidFill>
            </a:endParaRPr>
          </a:p>
        </p:txBody>
      </p:sp>
      <p:grpSp>
        <p:nvGrpSpPr>
          <p:cNvPr id="66563" name="Group 65"/>
          <p:cNvGrpSpPr>
            <a:grpSpLocks/>
          </p:cNvGrpSpPr>
          <p:nvPr/>
        </p:nvGrpSpPr>
        <p:grpSpPr bwMode="auto">
          <a:xfrm>
            <a:off x="468313" y="1700213"/>
            <a:ext cx="7991475" cy="4186237"/>
            <a:chOff x="-3" y="419"/>
            <a:chExt cx="3243" cy="2237"/>
          </a:xfrm>
        </p:grpSpPr>
        <p:grpSp>
          <p:nvGrpSpPr>
            <p:cNvPr id="66564" name="Group 63"/>
            <p:cNvGrpSpPr>
              <a:grpSpLocks/>
            </p:cNvGrpSpPr>
            <p:nvPr/>
          </p:nvGrpSpPr>
          <p:grpSpPr bwMode="auto">
            <a:xfrm>
              <a:off x="0" y="422"/>
              <a:ext cx="3237" cy="2231"/>
              <a:chOff x="0" y="422"/>
              <a:chExt cx="3237" cy="2231"/>
            </a:xfrm>
          </p:grpSpPr>
          <p:grpSp>
            <p:nvGrpSpPr>
              <p:cNvPr id="66566" name="Group 24"/>
              <p:cNvGrpSpPr>
                <a:grpSpLocks/>
              </p:cNvGrpSpPr>
              <p:nvPr/>
            </p:nvGrpSpPr>
            <p:grpSpPr bwMode="auto">
              <a:xfrm>
                <a:off x="0" y="422"/>
                <a:ext cx="1523" cy="422"/>
                <a:chOff x="0" y="422"/>
                <a:chExt cx="1523" cy="422"/>
              </a:xfrm>
            </p:grpSpPr>
            <p:sp>
              <p:nvSpPr>
                <p:cNvPr id="66624" name="Rectangle 3"/>
                <p:cNvSpPr>
                  <a:spLocks noChangeArrowheads="1"/>
                </p:cNvSpPr>
                <p:nvPr/>
              </p:nvSpPr>
              <p:spPr bwMode="auto">
                <a:xfrm>
                  <a:off x="4" y="426"/>
                  <a:ext cx="151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Региони</a:t>
                  </a:r>
                </a:p>
              </p:txBody>
            </p:sp>
            <p:sp>
              <p:nvSpPr>
                <p:cNvPr id="66625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7" name="Group 26"/>
              <p:cNvGrpSpPr>
                <a:grpSpLocks/>
              </p:cNvGrpSpPr>
              <p:nvPr/>
            </p:nvGrpSpPr>
            <p:grpSpPr bwMode="auto">
              <a:xfrm>
                <a:off x="1523" y="422"/>
                <a:ext cx="571" cy="422"/>
                <a:chOff x="1523" y="422"/>
                <a:chExt cx="571" cy="422"/>
              </a:xfrm>
            </p:grpSpPr>
            <p:sp>
              <p:nvSpPr>
                <p:cNvPr id="66622" name="Rectangle 4"/>
                <p:cNvSpPr>
                  <a:spLocks noChangeArrowheads="1"/>
                </p:cNvSpPr>
                <p:nvPr/>
              </p:nvSpPr>
              <p:spPr bwMode="auto">
                <a:xfrm>
                  <a:off x="1527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1950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3" name="Rectangle 25"/>
                <p:cNvSpPr>
                  <a:spLocks noChangeArrowheads="1"/>
                </p:cNvSpPr>
                <p:nvPr/>
              </p:nvSpPr>
              <p:spPr bwMode="auto">
                <a:xfrm>
                  <a:off x="1523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8" name="Group 28"/>
              <p:cNvGrpSpPr>
                <a:grpSpLocks/>
              </p:cNvGrpSpPr>
              <p:nvPr/>
            </p:nvGrpSpPr>
            <p:grpSpPr bwMode="auto">
              <a:xfrm>
                <a:off x="2094" y="422"/>
                <a:ext cx="571" cy="422"/>
                <a:chOff x="2094" y="422"/>
                <a:chExt cx="571" cy="422"/>
              </a:xfrm>
            </p:grpSpPr>
            <p:sp>
              <p:nvSpPr>
                <p:cNvPr id="66620" name="Rectangle 5"/>
                <p:cNvSpPr>
                  <a:spLocks noChangeArrowheads="1"/>
                </p:cNvSpPr>
                <p:nvPr/>
              </p:nvSpPr>
              <p:spPr bwMode="auto">
                <a:xfrm>
                  <a:off x="2098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2000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4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9" name="Group 30"/>
              <p:cNvGrpSpPr>
                <a:grpSpLocks/>
              </p:cNvGrpSpPr>
              <p:nvPr/>
            </p:nvGrpSpPr>
            <p:grpSpPr bwMode="auto">
              <a:xfrm>
                <a:off x="2665" y="422"/>
                <a:ext cx="572" cy="422"/>
                <a:chOff x="2665" y="422"/>
                <a:chExt cx="572" cy="422"/>
              </a:xfrm>
            </p:grpSpPr>
            <p:sp>
              <p:nvSpPr>
                <p:cNvPr id="66618" name="Rectangle 6"/>
                <p:cNvSpPr>
                  <a:spLocks noChangeArrowheads="1"/>
                </p:cNvSpPr>
                <p:nvPr/>
              </p:nvSpPr>
              <p:spPr bwMode="auto">
                <a:xfrm>
                  <a:off x="2669" y="426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2050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9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5" y="422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0" name="Group 32"/>
              <p:cNvGrpSpPr>
                <a:grpSpLocks/>
              </p:cNvGrpSpPr>
              <p:nvPr/>
            </p:nvGrpSpPr>
            <p:grpSpPr bwMode="auto">
              <a:xfrm>
                <a:off x="0" y="848"/>
                <a:ext cx="1523" cy="422"/>
                <a:chOff x="0" y="848"/>
                <a:chExt cx="1523" cy="422"/>
              </a:xfrm>
            </p:grpSpPr>
            <p:sp>
              <p:nvSpPr>
                <p:cNvPr id="66616" name="Rectangle 7"/>
                <p:cNvSpPr>
                  <a:spLocks noChangeArrowheads="1"/>
                </p:cNvSpPr>
                <p:nvPr/>
              </p:nvSpPr>
              <p:spPr bwMode="auto">
                <a:xfrm>
                  <a:off x="34" y="852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Общо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48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1" name="Group 34"/>
              <p:cNvGrpSpPr>
                <a:grpSpLocks/>
              </p:cNvGrpSpPr>
              <p:nvPr/>
            </p:nvGrpSpPr>
            <p:grpSpPr bwMode="auto">
              <a:xfrm>
                <a:off x="1523" y="848"/>
                <a:ext cx="571" cy="422"/>
                <a:chOff x="1523" y="848"/>
                <a:chExt cx="571" cy="422"/>
              </a:xfrm>
            </p:grpSpPr>
            <p:sp>
              <p:nvSpPr>
                <p:cNvPr id="6661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7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23,6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23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2" name="Group 36"/>
              <p:cNvGrpSpPr>
                <a:grpSpLocks/>
              </p:cNvGrpSpPr>
              <p:nvPr/>
            </p:nvGrpSpPr>
            <p:grpSpPr bwMode="auto">
              <a:xfrm>
                <a:off x="2094" y="848"/>
                <a:ext cx="571" cy="422"/>
                <a:chOff x="2094" y="848"/>
                <a:chExt cx="571" cy="422"/>
              </a:xfrm>
            </p:grpSpPr>
            <p:sp>
              <p:nvSpPr>
                <p:cNvPr id="66612" name="Rectangle 9"/>
                <p:cNvSpPr>
                  <a:spLocks noChangeArrowheads="1"/>
                </p:cNvSpPr>
                <p:nvPr/>
              </p:nvSpPr>
              <p:spPr bwMode="auto">
                <a:xfrm>
                  <a:off x="2098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3" name="Rectangle 35"/>
                <p:cNvSpPr>
                  <a:spLocks noChangeArrowheads="1"/>
                </p:cNvSpPr>
                <p:nvPr/>
              </p:nvSpPr>
              <p:spPr bwMode="auto">
                <a:xfrm>
                  <a:off x="2094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3" name="Group 38"/>
              <p:cNvGrpSpPr>
                <a:grpSpLocks/>
              </p:cNvGrpSpPr>
              <p:nvPr/>
            </p:nvGrpSpPr>
            <p:grpSpPr bwMode="auto">
              <a:xfrm>
                <a:off x="2665" y="848"/>
                <a:ext cx="572" cy="422"/>
                <a:chOff x="2665" y="848"/>
                <a:chExt cx="572" cy="422"/>
              </a:xfrm>
            </p:grpSpPr>
            <p:sp>
              <p:nvSpPr>
                <p:cNvPr id="66610" name="Rectangle 10"/>
                <p:cNvSpPr>
                  <a:spLocks noChangeArrowheads="1"/>
                </p:cNvSpPr>
                <p:nvPr/>
              </p:nvSpPr>
              <p:spPr bwMode="auto">
                <a:xfrm>
                  <a:off x="2669" y="852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36,2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665" y="848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4" name="Group 40"/>
              <p:cNvGrpSpPr>
                <a:grpSpLocks/>
              </p:cNvGrpSpPr>
              <p:nvPr/>
            </p:nvGrpSpPr>
            <p:grpSpPr bwMode="auto">
              <a:xfrm>
                <a:off x="0" y="1274"/>
                <a:ext cx="1523" cy="422"/>
                <a:chOff x="0" y="1274"/>
                <a:chExt cx="1523" cy="422"/>
              </a:xfrm>
            </p:grpSpPr>
            <p:sp>
              <p:nvSpPr>
                <p:cNvPr id="66608" name="Rectangle 11"/>
                <p:cNvSpPr>
                  <a:spLocks noChangeArrowheads="1"/>
                </p:cNvSpPr>
                <p:nvPr/>
              </p:nvSpPr>
              <p:spPr bwMode="auto">
                <a:xfrm>
                  <a:off x="34" y="1278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Развит свят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274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5" name="Group 42"/>
              <p:cNvGrpSpPr>
                <a:grpSpLocks/>
              </p:cNvGrpSpPr>
              <p:nvPr/>
            </p:nvGrpSpPr>
            <p:grpSpPr bwMode="auto">
              <a:xfrm>
                <a:off x="1523" y="1274"/>
                <a:ext cx="571" cy="422"/>
                <a:chOff x="1523" y="1274"/>
                <a:chExt cx="571" cy="422"/>
              </a:xfrm>
            </p:grpSpPr>
            <p:sp>
              <p:nvSpPr>
                <p:cNvPr id="66606" name="Rectangle 12"/>
                <p:cNvSpPr>
                  <a:spLocks noChangeArrowheads="1"/>
                </p:cNvSpPr>
                <p:nvPr/>
              </p:nvSpPr>
              <p:spPr bwMode="auto">
                <a:xfrm>
                  <a:off x="1527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28,6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7" name="Rectangle 41"/>
                <p:cNvSpPr>
                  <a:spLocks noChangeArrowheads="1"/>
                </p:cNvSpPr>
                <p:nvPr/>
              </p:nvSpPr>
              <p:spPr bwMode="auto">
                <a:xfrm>
                  <a:off x="1523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6" name="Group 44"/>
              <p:cNvGrpSpPr>
                <a:grpSpLocks/>
              </p:cNvGrpSpPr>
              <p:nvPr/>
            </p:nvGrpSpPr>
            <p:grpSpPr bwMode="auto">
              <a:xfrm>
                <a:off x="2094" y="1274"/>
                <a:ext cx="571" cy="422"/>
                <a:chOff x="2094" y="1274"/>
                <a:chExt cx="571" cy="422"/>
              </a:xfrm>
            </p:grpSpPr>
            <p:sp>
              <p:nvSpPr>
                <p:cNvPr id="66604" name="Rectangle 13"/>
                <p:cNvSpPr>
                  <a:spLocks noChangeArrowheads="1"/>
                </p:cNvSpPr>
                <p:nvPr/>
              </p:nvSpPr>
              <p:spPr bwMode="auto">
                <a:xfrm>
                  <a:off x="2098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37,4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5" name="Rectangle 43"/>
                <p:cNvSpPr>
                  <a:spLocks noChangeArrowheads="1"/>
                </p:cNvSpPr>
                <p:nvPr/>
              </p:nvSpPr>
              <p:spPr bwMode="auto">
                <a:xfrm>
                  <a:off x="2094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7" name="Group 46"/>
              <p:cNvGrpSpPr>
                <a:grpSpLocks/>
              </p:cNvGrpSpPr>
              <p:nvPr/>
            </p:nvGrpSpPr>
            <p:grpSpPr bwMode="auto">
              <a:xfrm>
                <a:off x="2665" y="1274"/>
                <a:ext cx="572" cy="422"/>
                <a:chOff x="2665" y="1274"/>
                <a:chExt cx="572" cy="422"/>
              </a:xfrm>
            </p:grpSpPr>
            <p:sp>
              <p:nvSpPr>
                <p:cNvPr id="666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669" y="1278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46,4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3" name="Rectangle 45"/>
                <p:cNvSpPr>
                  <a:spLocks noChangeArrowheads="1"/>
                </p:cNvSpPr>
                <p:nvPr/>
              </p:nvSpPr>
              <p:spPr bwMode="auto">
                <a:xfrm>
                  <a:off x="2665" y="1274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8" name="Group 48"/>
              <p:cNvGrpSpPr>
                <a:grpSpLocks/>
              </p:cNvGrpSpPr>
              <p:nvPr/>
            </p:nvGrpSpPr>
            <p:grpSpPr bwMode="auto">
              <a:xfrm>
                <a:off x="0" y="1700"/>
                <a:ext cx="1523" cy="422"/>
                <a:chOff x="0" y="1700"/>
                <a:chExt cx="1523" cy="422"/>
              </a:xfrm>
            </p:grpSpPr>
            <p:sp>
              <p:nvSpPr>
                <p:cNvPr id="66600" name="Rectangle 15"/>
                <p:cNvSpPr>
                  <a:spLocks noChangeArrowheads="1"/>
                </p:cNvSpPr>
                <p:nvPr/>
              </p:nvSpPr>
              <p:spPr bwMode="auto">
                <a:xfrm>
                  <a:off x="34" y="1704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Развиващ се свят общо</a:t>
                  </a:r>
                </a:p>
              </p:txBody>
            </p:sp>
            <p:sp>
              <p:nvSpPr>
                <p:cNvPr id="66601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700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9" name="Group 50"/>
              <p:cNvGrpSpPr>
                <a:grpSpLocks/>
              </p:cNvGrpSpPr>
              <p:nvPr/>
            </p:nvGrpSpPr>
            <p:grpSpPr bwMode="auto">
              <a:xfrm>
                <a:off x="1523" y="1700"/>
                <a:ext cx="571" cy="422"/>
                <a:chOff x="1523" y="1700"/>
                <a:chExt cx="571" cy="422"/>
              </a:xfrm>
            </p:grpSpPr>
            <p:sp>
              <p:nvSpPr>
                <p:cNvPr id="66598" name="Rectangle 16"/>
                <p:cNvSpPr>
                  <a:spLocks noChangeArrowheads="1"/>
                </p:cNvSpPr>
                <p:nvPr/>
              </p:nvSpPr>
              <p:spPr bwMode="auto">
                <a:xfrm>
                  <a:off x="1527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21,4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523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0" name="Group 52"/>
              <p:cNvGrpSpPr>
                <a:grpSpLocks/>
              </p:cNvGrpSpPr>
              <p:nvPr/>
            </p:nvGrpSpPr>
            <p:grpSpPr bwMode="auto">
              <a:xfrm>
                <a:off x="2094" y="1700"/>
                <a:ext cx="571" cy="422"/>
                <a:chOff x="2094" y="1700"/>
                <a:chExt cx="571" cy="422"/>
              </a:xfrm>
            </p:grpSpPr>
            <p:sp>
              <p:nvSpPr>
                <p:cNvPr id="66596" name="Rectangle 17"/>
                <p:cNvSpPr>
                  <a:spLocks noChangeArrowheads="1"/>
                </p:cNvSpPr>
                <p:nvPr/>
              </p:nvSpPr>
              <p:spPr bwMode="auto">
                <a:xfrm>
                  <a:off x="2098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24,3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4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1" name="Group 54"/>
              <p:cNvGrpSpPr>
                <a:grpSpLocks/>
              </p:cNvGrpSpPr>
              <p:nvPr/>
            </p:nvGrpSpPr>
            <p:grpSpPr bwMode="auto">
              <a:xfrm>
                <a:off x="2665" y="1700"/>
                <a:ext cx="572" cy="422"/>
                <a:chOff x="2665" y="1700"/>
                <a:chExt cx="572" cy="422"/>
              </a:xfrm>
            </p:grpSpPr>
            <p:sp>
              <p:nvSpPr>
                <p:cNvPr id="66594" name="Rectangle 18"/>
                <p:cNvSpPr>
                  <a:spLocks noChangeArrowheads="1"/>
                </p:cNvSpPr>
                <p:nvPr/>
              </p:nvSpPr>
              <p:spPr bwMode="auto">
                <a:xfrm>
                  <a:off x="2669" y="1704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35,0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5" name="Rectangle 53"/>
                <p:cNvSpPr>
                  <a:spLocks noChangeArrowheads="1"/>
                </p:cNvSpPr>
                <p:nvPr/>
              </p:nvSpPr>
              <p:spPr bwMode="auto">
                <a:xfrm>
                  <a:off x="2665" y="1700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2" name="Group 56"/>
              <p:cNvGrpSpPr>
                <a:grpSpLocks/>
              </p:cNvGrpSpPr>
              <p:nvPr/>
            </p:nvGrpSpPr>
            <p:grpSpPr bwMode="auto">
              <a:xfrm>
                <a:off x="0" y="2126"/>
                <a:ext cx="1523" cy="527"/>
                <a:chOff x="0" y="2126"/>
                <a:chExt cx="1523" cy="527"/>
              </a:xfrm>
            </p:grpSpPr>
            <p:sp>
              <p:nvSpPr>
                <p:cNvPr id="66592" name="Rectangle 19"/>
                <p:cNvSpPr>
                  <a:spLocks noChangeArrowheads="1"/>
                </p:cNvSpPr>
                <p:nvPr/>
              </p:nvSpPr>
              <p:spPr bwMode="auto">
                <a:xfrm>
                  <a:off x="34" y="2130"/>
                  <a:ext cx="1485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Най-слабо развити страни</a:t>
                  </a:r>
                </a:p>
              </p:txBody>
            </p:sp>
            <p:sp>
              <p:nvSpPr>
                <p:cNvPr id="66593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126"/>
                  <a:ext cx="1523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3" name="Group 58"/>
              <p:cNvGrpSpPr>
                <a:grpSpLocks/>
              </p:cNvGrpSpPr>
              <p:nvPr/>
            </p:nvGrpSpPr>
            <p:grpSpPr bwMode="auto">
              <a:xfrm>
                <a:off x="1523" y="2126"/>
                <a:ext cx="571" cy="527"/>
                <a:chOff x="1523" y="2126"/>
                <a:chExt cx="571" cy="527"/>
              </a:xfrm>
            </p:grpSpPr>
            <p:sp>
              <p:nvSpPr>
                <p:cNvPr id="66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27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19,5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23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4" name="Group 60"/>
              <p:cNvGrpSpPr>
                <a:grpSpLocks/>
              </p:cNvGrpSpPr>
              <p:nvPr/>
            </p:nvGrpSpPr>
            <p:grpSpPr bwMode="auto">
              <a:xfrm>
                <a:off x="2094" y="2126"/>
                <a:ext cx="571" cy="527"/>
                <a:chOff x="2094" y="2126"/>
                <a:chExt cx="571" cy="527"/>
              </a:xfrm>
            </p:grpSpPr>
            <p:sp>
              <p:nvSpPr>
                <p:cNvPr id="66588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8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18,2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094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5" name="Group 62"/>
              <p:cNvGrpSpPr>
                <a:grpSpLocks/>
              </p:cNvGrpSpPr>
              <p:nvPr/>
            </p:nvGrpSpPr>
            <p:grpSpPr bwMode="auto">
              <a:xfrm>
                <a:off x="2665" y="2126"/>
                <a:ext cx="572" cy="527"/>
                <a:chOff x="2665" y="2126"/>
                <a:chExt cx="572" cy="527"/>
              </a:xfrm>
            </p:grpSpPr>
            <p:sp>
              <p:nvSpPr>
                <p:cNvPr id="66586" name="Rectangle 22"/>
                <p:cNvSpPr>
                  <a:spLocks noChangeArrowheads="1"/>
                </p:cNvSpPr>
                <p:nvPr/>
              </p:nvSpPr>
              <p:spPr bwMode="auto">
                <a:xfrm>
                  <a:off x="2669" y="2130"/>
                  <a:ext cx="56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7" name="Rectangle 61"/>
                <p:cNvSpPr>
                  <a:spLocks noChangeArrowheads="1"/>
                </p:cNvSpPr>
                <p:nvPr/>
              </p:nvSpPr>
              <p:spPr bwMode="auto">
                <a:xfrm>
                  <a:off x="2665" y="2126"/>
                  <a:ext cx="572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6565" name="Rectangle 64"/>
            <p:cNvSpPr>
              <a:spLocks noChangeArrowheads="1"/>
            </p:cNvSpPr>
            <p:nvPr/>
          </p:nvSpPr>
          <p:spPr bwMode="auto">
            <a:xfrm>
              <a:off x="-3" y="419"/>
              <a:ext cx="3243" cy="223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ADB8E-02BD-4D7D-8D7C-C0D12939356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72150"/>
          </a:xfrm>
        </p:spPr>
        <p:txBody>
          <a:bodyPr/>
          <a:lstStyle/>
          <a:p>
            <a:pPr eaLnBrk="1" hangingPunct="1"/>
            <a:r>
              <a:rPr lang="bg-BG" altLang="en-US" b="1" smtClean="0">
                <a:solidFill>
                  <a:srgbClr val="FF3300"/>
                </a:solidFill>
                <a:latin typeface="Arial" charset="0"/>
                <a:cs typeface="Arial" charset="0"/>
              </a:rPr>
              <a:t>Кои са най-застарелите страни в Европа?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FB248-5481-4124-B525-DE149DCABE5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1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6013" y="7938"/>
          <a:ext cx="6624637" cy="6464301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Страни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65+/0-14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Ръст в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2011/1970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Италия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43,68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144,20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330,1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България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42,00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140,6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334,8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Гърция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44,89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135,40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301,6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Португалия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33,97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132,19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389,1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Австрия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57,92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120.89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208,7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Унгария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55,50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115,61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208,3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Испания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34,74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113,72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327,3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Швейцария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47,77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111,90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234,2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Швеция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65,60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110,12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167,9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Финландия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37,16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108,07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290,8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Румъния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34,67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98,61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284,4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Дания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52,68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96,18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182,6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Обединено кралство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54,07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94,79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175,3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Нидерландия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37,24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91,54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245,9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Полша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30,55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90,09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294,9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Норвегия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52,64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81,86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155,5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B59F0-CF17-4AEA-BB86-196039871737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E42AF-B027-4240-ABF7-E05C01B8F480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54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7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142DC-0C17-4249-81C9-C81C6E72D889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55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0825" y="571500"/>
            <a:ext cx="8642350" cy="5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bg-BG" alt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ЗДРАВЕН СТАТУС В ЕВРОПЕЙСКИТЕ СТРАНИ</a:t>
            </a:r>
            <a:r>
              <a:rPr lang="en-GB" altLang="en-US" sz="2800"/>
              <a:t> </a:t>
            </a:r>
          </a:p>
          <a:p>
            <a:pPr algn="ctr">
              <a:lnSpc>
                <a:spcPct val="70000"/>
              </a:lnSpc>
              <a:defRPr/>
            </a:pPr>
            <a:endParaRPr lang="bg-BG" altLang="en-US" sz="2800"/>
          </a:p>
          <a:p>
            <a:pPr algn="ctr">
              <a:lnSpc>
                <a:spcPct val="120000"/>
              </a:lnSpc>
              <a:defRPr/>
            </a:pPr>
            <a:r>
              <a:rPr lang="bg-BG" altLang="en-US" sz="3400"/>
              <a:t>Европейско проучване върху качеството на живота (</a:t>
            </a:r>
            <a:r>
              <a:rPr lang="en-US" altLang="en-US" sz="3400"/>
              <a:t>EQLS) </a:t>
            </a:r>
            <a:r>
              <a:rPr lang="bg-BG" altLang="en-US" sz="3400"/>
              <a:t>показва, че здравният статус в присъединилите се след 2004 г. страни  е като цяло по-лош от този в старите 15 страни-членки. Макар СППЖ да нараства, то тези страни няма да достигнат нивото на здраве на възрастните хора в останалите 15 страни в следващите две десетилетия.</a:t>
            </a:r>
            <a:r>
              <a:rPr lang="en-GB" altLang="en-US" sz="34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9FE96-6B20-4D86-B986-DE6D2C0AF670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11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27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en-US" smtClean="0">
                <a:solidFill>
                  <a:schemeClr val="tx1"/>
                </a:solidFill>
              </a:rPr>
              <a:t>Проучването показва също, че възрастта играе главна роля в болестността и инвалидността.</a:t>
            </a:r>
            <a:r>
              <a:rPr lang="en-GB" altLang="en-US" smtClean="0">
                <a:solidFill>
                  <a:schemeClr val="tx1"/>
                </a:solidFill>
              </a:rPr>
              <a:t> </a:t>
            </a:r>
            <a:r>
              <a:rPr lang="bg-BG" altLang="en-US" smtClean="0">
                <a:solidFill>
                  <a:schemeClr val="tx1"/>
                </a:solidFill>
              </a:rPr>
              <a:t>Над половината от лицата над 65 г. в тези страни посочват наличие на хронични заболявания и инвалидност. </a:t>
            </a:r>
            <a:br>
              <a:rPr lang="bg-BG" altLang="en-US" smtClean="0">
                <a:solidFill>
                  <a:schemeClr val="tx1"/>
                </a:solidFill>
              </a:rPr>
            </a:br>
            <a:endParaRPr lang="bg-BG" altLang="en-US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E60CF-8853-41FD-B931-2CC644841D9A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57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4000"/>
              <a:t>Според резултати от друго проучване върху здравето, стареенето и пенсионирането в Европа (</a:t>
            </a:r>
            <a:r>
              <a:rPr lang="en-US" altLang="en-US" sz="4000"/>
              <a:t>SHARE)</a:t>
            </a:r>
            <a:r>
              <a:rPr lang="bg-BG" altLang="en-US" sz="4000"/>
              <a:t>, около 40% от възрастните лица отбелязват някаква степен на ограничение на двигателната активност и почти 50% посочват наличие на хронични здравни проблеми. </a:t>
            </a:r>
            <a:endParaRPr lang="bg-BG" altLang="en-US" sz="4000" b="1"/>
          </a:p>
          <a:p>
            <a:pPr>
              <a:lnSpc>
                <a:spcPct val="60000"/>
              </a:lnSpc>
            </a:pPr>
            <a:endParaRPr lang="bg-BG" altLang="en-US" sz="4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3E968-E1CA-48EC-B2B8-4AAF83F176E1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58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483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en-US" smtClean="0">
                <a:solidFill>
                  <a:schemeClr val="tx1"/>
                </a:solidFill>
              </a:rPr>
              <a:t>Повече от 2/3 са имали поне едно хронично заболяване, а 40% посочват две и повече хронични заболявания. </a:t>
            </a:r>
            <a:br>
              <a:rPr lang="bg-BG" altLang="en-US" smtClean="0">
                <a:solidFill>
                  <a:schemeClr val="tx1"/>
                </a:solidFill>
              </a:rPr>
            </a:br>
            <a:r>
              <a:rPr lang="bg-BG" altLang="en-US" smtClean="0">
                <a:solidFill>
                  <a:schemeClr val="tx1"/>
                </a:solidFill>
              </a:rPr>
              <a:t>Сред най-честите заболявания са: артрит, диабет и сърдечни заболявания, хипертония и висок холестерол.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10756-5552-40AD-B592-4C328A0B54C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59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altLang="en-US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GB" altLang="en-US" sz="4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420888"/>
            <a:ext cx="7691644" cy="3816424"/>
          </a:xfrm>
        </p:spPr>
        <p:txBody>
          <a:bodyPr>
            <a:normAutofit fontScale="92500" lnSpcReduction="10000"/>
          </a:bodyPr>
          <a:lstStyle/>
          <a:p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1. </a:t>
            </a:r>
            <a:r>
              <a:rPr lang="bg-BG" altLang="en-US" b="1" i="1" dirty="0" err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Стационирано</a:t>
            </a:r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население</a:t>
            </a:r>
            <a:r>
              <a:rPr lang="bg-BG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 висока раждаемост и висока смъртност при почти еднакви стойности</a:t>
            </a:r>
            <a:r>
              <a:rPr lang="bg-BG" alt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</a:t>
            </a:r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endParaRPr lang="bg-BG" altLang="en-US" b="1" i="1" dirty="0" smtClean="0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r>
              <a:rPr lang="bg-BG" altLang="en-US" b="1" i="1" dirty="0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</a:t>
            </a:r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Ранен стадий на нарастване на населението</a:t>
            </a:r>
            <a:r>
              <a:rPr lang="bg-BG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– 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смъртността намалява, раждаемостта остава непроменена (Африка, Югоизточна Азия, България 1900-1950</a:t>
            </a:r>
            <a:r>
              <a:rPr lang="bg-BG" alt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).</a:t>
            </a:r>
          </a:p>
          <a:p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3. Късен стадий на нарастване на населението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– смъртността продължава да намалява, раждаемостта също намалява, но е по-висока от смъртността (Индия, България през 1950-1985 г</a:t>
            </a:r>
            <a:r>
              <a:rPr lang="bg-BG" alt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.).</a:t>
            </a:r>
          </a:p>
          <a:p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4. </a:t>
            </a:r>
            <a:r>
              <a:rPr lang="bg-BG" altLang="en-US" b="1" i="1" dirty="0" err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Стациониране</a:t>
            </a:r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на  населението при ниска раждаемост и смъртност</a:t>
            </a:r>
            <a:r>
              <a:rPr lang="en-US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- </a:t>
            </a:r>
            <a:r>
              <a:rPr lang="bg-BG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болшинството силно развити страни, България през 1985-1990 г. </a:t>
            </a:r>
            <a:endParaRPr lang="bg-BG" alt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5.</a:t>
            </a:r>
            <a:r>
              <a:rPr lang="bg-BG" altLang="en-US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bg-BG" altLang="en-US" b="1" i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Намаляване на населението</a:t>
            </a:r>
            <a:r>
              <a:rPr lang="bg-BG" alt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– раждаемостта е по-ниска от смъртността (България след 1990 г., Италия, </a:t>
            </a:r>
            <a:r>
              <a:rPr lang="bg-BG" alt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Германия и </a:t>
            </a:r>
            <a:r>
              <a:rPr lang="bg-BG" alt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др.)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Картина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16632"/>
            <a:ext cx="3816424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27688"/>
          </a:xfrm>
        </p:spPr>
        <p:txBody>
          <a:bodyPr/>
          <a:lstStyle/>
          <a:p>
            <a:pPr eaLnBrk="1" hangingPunct="1"/>
            <a:r>
              <a:rPr lang="bg-BG" altLang="en-US" sz="4000" smtClean="0">
                <a:solidFill>
                  <a:schemeClr val="tx1"/>
                </a:solidFill>
              </a:rPr>
              <a:t>Основните причини са смърт са болестите на кръвообращението и неоплазмите, които заедно формират около 2/3 от всички умирания при двата пола. Една шеста от всички умирания се дължи на ИБС и 1/10 – на мозъчно-съдовата болест.</a:t>
            </a:r>
            <a:br>
              <a:rPr lang="bg-BG" altLang="en-US" sz="4000" smtClean="0">
                <a:solidFill>
                  <a:schemeClr val="tx1"/>
                </a:solidFill>
              </a:rPr>
            </a:br>
            <a:endParaRPr lang="bg-BG" altLang="en-US" sz="400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39357-E1EE-48CB-B25F-A49ED868D9CE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60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323850" y="476250"/>
            <a:ext cx="84963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3600" b="1"/>
              <a:t>Все по-малко лица в трудоспособна възраст за подкрепа на по-възрастните хора.  </a:t>
            </a:r>
          </a:p>
          <a:p>
            <a:pPr>
              <a:lnSpc>
                <a:spcPct val="70000"/>
              </a:lnSpc>
            </a:pPr>
            <a:endParaRPr lang="bg-BG" altLang="en-US" sz="3600"/>
          </a:p>
          <a:p>
            <a:r>
              <a:rPr lang="bg-BG" altLang="en-US" sz="3600"/>
              <a:t>Населението на Европа  застарява поради нарастващата средна продължителност на предстоящия живот и намаляването на раждаемостта. Броят на лицата в трудоспособна възраст на 1 пенсионер ще намалее почти 2 пъти към 2050 г. – от 3.5 сега до 1.8.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9A405-1700-41C3-86BE-2E7A328973A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27688"/>
          </a:xfrm>
        </p:spPr>
        <p:txBody>
          <a:bodyPr/>
          <a:lstStyle/>
          <a:p>
            <a:pPr eaLnBrk="1" hangingPunct="1"/>
            <a:r>
              <a:rPr lang="bg-BG" altLang="en-US" sz="4000" smtClean="0">
                <a:solidFill>
                  <a:schemeClr val="tx1"/>
                </a:solidFill>
              </a:rPr>
              <a:t>Заедно с намаляването на раждаемостта през последните 20 години, ще настъпят проблеми с привличането на квалифицирани работници и броят на излизащите от трудоспособна възраст ще превишава поколенията на встъпващите в нея. </a:t>
            </a:r>
            <a:r>
              <a:rPr lang="en-GB" altLang="en-US" sz="4000" smtClean="0">
                <a:solidFill>
                  <a:schemeClr val="tx1"/>
                </a:solidFill>
              </a:rPr>
              <a:t/>
            </a:r>
            <a:br>
              <a:rPr lang="en-GB" altLang="en-US" sz="4000" smtClean="0">
                <a:solidFill>
                  <a:schemeClr val="tx1"/>
                </a:solidFill>
              </a:rPr>
            </a:br>
            <a:endParaRPr lang="bg-BG" altLang="en-US" sz="400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459A7-67ED-4FB3-B571-A84DEB654447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62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69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27688"/>
          </a:xfrm>
        </p:spPr>
        <p:txBody>
          <a:bodyPr/>
          <a:lstStyle/>
          <a:p>
            <a:pPr eaLnBrk="1" hangingPunct="1"/>
            <a:r>
              <a:rPr lang="bg-BG" altLang="en-US" sz="3600" smtClean="0"/>
              <a:t>Застаряването на населението поставя сериозни  предизвикателства пред здравната система като цяло и пред здравната служба във всяка страна: развитие на адекватна здравна помощ, развитие на здравни институции за продължително лечение, хосписни грижи, адекватна подготовка на здравните кадри за работа в възрастното население и т.н.</a:t>
            </a:r>
            <a:br>
              <a:rPr lang="bg-BG" altLang="en-US" sz="3600" smtClean="0"/>
            </a:br>
            <a:r>
              <a:rPr lang="bg-BG" altLang="en-US" sz="400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8BE3D-5C47-412C-8896-E34C9C14B599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63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411788"/>
          </a:xfrm>
        </p:spPr>
        <p:txBody>
          <a:bodyPr/>
          <a:lstStyle/>
          <a:p>
            <a:pPr eaLnBrk="1" hangingPunct="1"/>
            <a:r>
              <a:rPr lang="bg-BG" altLang="en-US" b="1" smtClean="0">
                <a:solidFill>
                  <a:srgbClr val="FF3300"/>
                </a:solidFill>
                <a:latin typeface="Arial" charset="0"/>
                <a:cs typeface="Arial" charset="0"/>
              </a:rPr>
              <a:t>БЪЛГАРИЯ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930CB-C85F-4867-BCCD-95385C470D04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C20E-F7C8-4162-A421-0F524746CC60}" type="slidenum">
              <a:rPr lang="en-GB" altLang="en-US" smtClean="0"/>
              <a:pPr>
                <a:defRPr/>
              </a:pPr>
              <a:t>64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3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F58CF-D04C-4FFC-951B-22A6370EE09B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5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F62E8-7A13-4ECA-B0D5-A2A0578E6478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2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283ED-BC2E-4B11-9D5A-87D16104AAFB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9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863"/>
            <a:ext cx="76327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599362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AFABE-5C69-48AD-B47B-C9937A309B9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2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269F7-D686-42B6-B617-744D4F11FFC2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69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344816" cy="5472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AA6C7-F488-4302-9517-8D668EAC6CAC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70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9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EAD0C-77F6-4934-AF2A-583047D7620A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71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2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B9A24-D531-4875-9C94-3E46C5A15653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72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6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404664"/>
            <a:ext cx="8336824" cy="558388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000" dirty="0" smtClean="0"/>
              <a:t>ЕСТЕСТВЕН ПРИРАСТ – Разликата между раждаемостта и смъртността</a:t>
            </a:r>
            <a:endParaRPr lang="bg-BG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9" y="1084295"/>
            <a:ext cx="8232707" cy="50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568558"/>
              </p:ext>
            </p:extLst>
          </p:nvPr>
        </p:nvGraphicFramePr>
        <p:xfrm>
          <a:off x="179512" y="188640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2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1079</TotalTime>
  <Words>2148</Words>
  <Application>Microsoft Office PowerPoint</Application>
  <PresentationFormat>On-screen Show (4:3)</PresentationFormat>
  <Paragraphs>876</Paragraphs>
  <Slides>72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Black</vt:lpstr>
      <vt:lpstr>Arial Narrow</vt:lpstr>
      <vt:lpstr>Arial Unicode MS</vt:lpstr>
      <vt:lpstr>Calibri</vt:lpstr>
      <vt:lpstr>Calibri Light</vt:lpstr>
      <vt:lpstr>Cambria</vt:lpstr>
      <vt:lpstr>Courier New</vt:lpstr>
      <vt:lpstr>Times New Roman</vt:lpstr>
      <vt:lpstr>Wingdings</vt:lpstr>
      <vt:lpstr>Retrospect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ДЕМОГРАФСКИ ЦИКЪЛ </vt:lpstr>
      <vt:lpstr> </vt:lpstr>
      <vt:lpstr>PowerPoint Presentation</vt:lpstr>
      <vt:lpstr>PowerPoint Presentation</vt:lpstr>
      <vt:lpstr>PowerPoint Presentation</vt:lpstr>
      <vt:lpstr>БРОЙ НА НАСЕЛЕНИЕТО</vt:lpstr>
      <vt:lpstr>PowerPoint Presentation</vt:lpstr>
      <vt:lpstr>PowerPoint Presentation</vt:lpstr>
      <vt:lpstr>население на България по данни от преброяванията 1887-2011 г.</vt:lpstr>
      <vt:lpstr>Населението в света според различните варианти на прогнози на ООН</vt:lpstr>
      <vt:lpstr>PowerPoint Presentation</vt:lpstr>
      <vt:lpstr>24 август 2020 г. 17:00</vt:lpstr>
      <vt:lpstr>PowerPoint Presentation</vt:lpstr>
      <vt:lpstr>PowerPoint Presentation</vt:lpstr>
      <vt:lpstr>ООН препоръчва следната класификация на страните в света:</vt:lpstr>
      <vt:lpstr>НАЙ-СЛАБО РАЗВИТИ СТРАНИ (47)</vt:lpstr>
      <vt:lpstr>PowerPoint Presentation</vt:lpstr>
      <vt:lpstr>PowerPoint Presentation</vt:lpstr>
      <vt:lpstr>СТРАНИ, ЧИЕТО НАСЕЛЕНИЕ ЩЕ НАМАЛЕЕ КЪМ 2050 Г. С ПОВЕЧЕ ОТ 20%</vt:lpstr>
      <vt:lpstr>PowerPoint Presentation</vt:lpstr>
      <vt:lpstr>Структура на населението </vt:lpstr>
      <vt:lpstr>СТРУКТУРА ПО ПОЛ</vt:lpstr>
      <vt:lpstr>PowerPoint Presentation</vt:lpstr>
      <vt:lpstr>СТРУКТУРА ПО МЕСТОЖИВЕЕНЕ</vt:lpstr>
      <vt:lpstr>PowerPoint Presentation</vt:lpstr>
      <vt:lpstr>Урбанизация в света</vt:lpstr>
      <vt:lpstr>ВЪЗРАСТОВА СТРУКТУРА НА НАСЕЛЕНИЕТО </vt:lpstr>
      <vt:lpstr>ПОДХОДИ ЗА ХАРАКТЕРИСТИКА НА ВЪЗРАСТОВАТА СТРУКТУРА   </vt:lpstr>
      <vt:lpstr>ПОДХОДИ ЗА ХАРАКТЕРИСТИКА НА ВЪЗРАСТОВАТА СТРУКТУРА   </vt:lpstr>
      <vt:lpstr>PowerPoint Presentation</vt:lpstr>
      <vt:lpstr>Относителен дял на населението над 65 години по области в България</vt:lpstr>
      <vt:lpstr>ПОДХОДИ ЗА ХАРАКТЕРИСТИКА НА ВЪЗРАСТОВАТА СТРУКТУРА   </vt:lpstr>
      <vt:lpstr>ПОДХОДИ ЗА ХАРАКТЕРИСТИКА НА ВЪЗРАСТОВАТА СТРУКТУРА   </vt:lpstr>
      <vt:lpstr>Най-важно съотношение: Индекс на стареене</vt:lpstr>
      <vt:lpstr>PowerPoint Presentation</vt:lpstr>
      <vt:lpstr>PowerPoint Presentation</vt:lpstr>
      <vt:lpstr>PowerPoint Presentation</vt:lpstr>
      <vt:lpstr>ПОДХОДИ ЗА ХАРАКТЕРИСТИКА НА ВЪЗРАСТОВАТА СТРУКТУРА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ТЕНДЕНЦИИ И МЕДИКО-СОЦИАЛНИ АСПЕКТИ НА СТАРЕЕНЕТО НА НАСЕЛЕНИЕТО </vt:lpstr>
      <vt:lpstr>PowerPoint Presentation</vt:lpstr>
      <vt:lpstr>Кои са най-застарелите страни в Европа?</vt:lpstr>
      <vt:lpstr>PowerPoint Presentation</vt:lpstr>
      <vt:lpstr>PowerPoint Presentation</vt:lpstr>
      <vt:lpstr>PowerPoint Presentation</vt:lpstr>
      <vt:lpstr>PowerPoint Presentation</vt:lpstr>
      <vt:lpstr>Проучването показва също, че възрастта играе главна роля в болестността и инвалидността. Над половината от лицата над 65 г. в тези страни посочват наличие на хронични заболявания и инвалидност.  </vt:lpstr>
      <vt:lpstr>PowerPoint Presentation</vt:lpstr>
      <vt:lpstr>Повече от 2/3 са имали поне едно хронично заболяване, а 40% посочват две и повече хронични заболявания.  Сред най-честите заболявания са: артрит, диабет и сърдечни заболявания, хипертония и висок холестерол.</vt:lpstr>
      <vt:lpstr>Основните причини са смърт са болестите на кръвообращението и неоплазмите, които заедно формират около 2/3 от всички умирания при двата пола. Една шеста от всички умирания се дължи на ИБС и 1/10 – на мозъчно-съдовата болест. </vt:lpstr>
      <vt:lpstr>PowerPoint Presentation</vt:lpstr>
      <vt:lpstr>Заедно с намаляването на раждаемостта през последните 20 години, ще настъпят проблеми с привличането на квалифицирани работници и броят на излизащите от трудоспособна възраст ще превишава поколенията на встъпващите в нея.  </vt:lpstr>
      <vt:lpstr>Застаряването на населението поставя сериозни  предизвикателства пред здравната система като цяло и пред здравната служба във всяка страна: развитие на адекватна здравна помощ, развитие на здравни институции за продължително лечение, хосписни грижи, адекватна подготовка на здравните кадри за работа в възрастното население и т.н.  </vt:lpstr>
      <vt:lpstr>БЪЛГАРИЯ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VMI - 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ИЗМЕРВАНЕ И ОЦЕНКА НА ОБЩЕСТВЕНОТО ЗДРАВЕ</dc:title>
  <dc:creator>Gena Grancharova</dc:creator>
  <cp:lastModifiedBy>Silviya Aleksandrova</cp:lastModifiedBy>
  <cp:revision>112</cp:revision>
  <dcterms:created xsi:type="dcterms:W3CDTF">2003-11-09T16:33:08Z</dcterms:created>
  <dcterms:modified xsi:type="dcterms:W3CDTF">2020-08-24T15:38:09Z</dcterms:modified>
</cp:coreProperties>
</file>