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5"/>
  </p:notesMasterIdLst>
  <p:handoutMasterIdLst>
    <p:handoutMasterId r:id="rId36"/>
  </p:handoutMasterIdLst>
  <p:sldIdLst>
    <p:sldId id="366" r:id="rId2"/>
    <p:sldId id="257" r:id="rId3"/>
    <p:sldId id="258" r:id="rId4"/>
    <p:sldId id="259" r:id="rId5"/>
    <p:sldId id="261" r:id="rId6"/>
    <p:sldId id="342" r:id="rId7"/>
    <p:sldId id="268" r:id="rId8"/>
    <p:sldId id="335" r:id="rId9"/>
    <p:sldId id="336" r:id="rId10"/>
    <p:sldId id="337" r:id="rId11"/>
    <p:sldId id="343" r:id="rId12"/>
    <p:sldId id="344" r:id="rId13"/>
    <p:sldId id="345" r:id="rId14"/>
    <p:sldId id="346" r:id="rId15"/>
    <p:sldId id="347" r:id="rId16"/>
    <p:sldId id="348" r:id="rId17"/>
    <p:sldId id="349" r:id="rId18"/>
    <p:sldId id="350" r:id="rId19"/>
    <p:sldId id="351" r:id="rId20"/>
    <p:sldId id="352" r:id="rId21"/>
    <p:sldId id="353" r:id="rId22"/>
    <p:sldId id="354" r:id="rId23"/>
    <p:sldId id="355" r:id="rId24"/>
    <p:sldId id="356" r:id="rId25"/>
    <p:sldId id="357" r:id="rId26"/>
    <p:sldId id="358" r:id="rId27"/>
    <p:sldId id="359" r:id="rId28"/>
    <p:sldId id="360" r:id="rId29"/>
    <p:sldId id="361" r:id="rId30"/>
    <p:sldId id="362" r:id="rId31"/>
    <p:sldId id="363" r:id="rId32"/>
    <p:sldId id="364" r:id="rId33"/>
    <p:sldId id="365" r:id="rId34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3333FF"/>
    <a:srgbClr val="FF0000"/>
    <a:srgbClr val="FF99FF"/>
    <a:srgbClr val="00FFCC"/>
    <a:srgbClr val="FF00FF"/>
    <a:srgbClr val="FFFFFF"/>
    <a:srgbClr val="CE24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78743" autoAdjust="0"/>
  </p:normalViewPr>
  <p:slideViewPr>
    <p:cSldViewPr>
      <p:cViewPr varScale="1">
        <p:scale>
          <a:sx n="54" d="100"/>
          <a:sy n="54" d="100"/>
        </p:scale>
        <p:origin x="178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3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BB670-2332-49C5-9093-380DA7C89E9D}" type="datetime1">
              <a:rPr lang="bg-BG" smtClean="0"/>
              <a:t>25.8.2020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EA510F-3B45-47B0-AAF2-92A8FB5DBDB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7698781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fld id="{31753A6A-672E-401C-8B77-631FEE80755C}" type="datetime1">
              <a:rPr lang="bg-BG" altLang="en-US" smtClean="0"/>
              <a:t>25.8.2020 г.</a:t>
            </a:fld>
            <a:endParaRPr lang="en-US" altLang="en-US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8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18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fld id="{A4A5F854-9682-4CE2-8974-C9D12C1DDF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913994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1200" kern="120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Тези реформи се извършват в 1940-1950-те години. Към края на 1960-те години цените на здравните услуги започват да нарастват, особено за болнична помощ. Много хора не са в състояние да заплащат и често получават неефективна и некачествена здравна помощ. Редица проучвания доказват, че над 50% от болничните разходи са свързани с лечение на състояния, с които би могла успешно да се справи амбулаторната помощ. Очертава се потребност от радикална промяна, която да направи здравните системи ценово-ефективни, справедливи и достъпни. 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1753A6A-672E-401C-8B77-631FEE80755C}" type="datetime1">
              <a:rPr lang="bg-BG" altLang="en-US" smtClean="0"/>
              <a:t>25.8.2020 г.</a:t>
            </a:fld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A5F854-9682-4CE2-8974-C9D12C1DDF85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3646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1200" b="1" i="1" kern="120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Второто поколение реформи утвърждава промоцията на първичната здравна помощ </a:t>
            </a:r>
            <a:r>
              <a:rPr lang="bg-BG" sz="1200" kern="120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като средство за достигане на универсален обхват със здравни грижи. Редица страни постигат добри здравни резултати на сравнително ниска цена, обезпечавайки минимално ниво на здравни услуги за всички, храна и образование, качествена питейна вода и санитарни условия (Китай, Куба, Индонезия, Южна Африка и др.). Първичната здравна помощ (ПЗП) е възприета като главен компонент на стратегията „Здраве за всички” след международната конференция, организирана от СЗО и УНИЦЕФ в Алма-Ата през 1978 г. 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1753A6A-672E-401C-8B77-631FEE80755C}" type="datetime1">
              <a:rPr lang="bg-BG" altLang="en-US" smtClean="0"/>
              <a:t>25.8.2020 г.</a:t>
            </a:fld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A5F854-9682-4CE2-8974-C9D12C1DDF85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42069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bg-BG" sz="1200" b="1" i="1" kern="120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Третото поколение реформи</a:t>
            </a:r>
            <a:r>
              <a:rPr lang="bg-BG" sz="1200" kern="120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започва през 1990-те години. То е  насочено към по-добро отзоваване на изискванията на хората към здравните системи. Поставя се ударение върху начина на финансиране, управление и оценка на дейността на здравните системи. </a:t>
            </a:r>
            <a:r>
              <a:rPr lang="bg-BG" sz="1200" b="1" i="1" kern="120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Нараства интересът към осигурителните механизми, вкл. към частното финансово застраховане.</a:t>
            </a:r>
            <a:r>
              <a:rPr lang="bg-BG" sz="1200" kern="120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СЗО нарича този подход </a:t>
            </a:r>
            <a:r>
              <a:rPr lang="bg-BG" sz="1200" b="1" i="1" kern="120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„нов универсализъм”, </a:t>
            </a:r>
            <a:r>
              <a:rPr lang="bg-BG" sz="1200" kern="120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което означава</a:t>
            </a:r>
            <a:r>
              <a:rPr lang="bg-BG" sz="1200" b="1" i="1" kern="120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bg-BG" sz="1200" kern="120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предоставяне на висококачествена помощ на всички лица с акцент върху ценовата ефективност, социална приемливост и избор на приоритети, съблюдавайки етичния принцип за справедливост в използването на ресурсите.</a:t>
            </a:r>
          </a:p>
          <a:p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1753A6A-672E-401C-8B77-631FEE80755C}" type="datetime1">
              <a:rPr lang="bg-BG" altLang="en-US" smtClean="0"/>
              <a:t>25.8.2020 г.</a:t>
            </a:fld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A5F854-9682-4CE2-8974-C9D12C1DDF85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53034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Към края на 1980-те години в много страни настъпват дълбоки политически и икономически промени, насочени към пазарно-ориентирани икономики, намаляване участието на държавата в националните икономики, по-малък контрол от страна на държавата и повече децентрализация. Здравната система в България не е изолирана от тези промени. </a:t>
            </a:r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E20046-00F4-41E1-96A3-042BB045C171}" type="slidenum">
              <a:rPr lang="bg-BG" smtClean="0"/>
              <a:t>12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68478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E20046-00F4-41E1-96A3-042BB045C171}" type="slidenum">
              <a:rPr lang="bg-BG" smtClean="0"/>
              <a:t>15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981787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E20046-00F4-41E1-96A3-042BB045C171}" type="slidenum">
              <a:rPr lang="bg-BG" smtClean="0"/>
              <a:t>19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10512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altLang="en-US" sz="1200" dirty="0" smtClean="0"/>
              <a:t>Заплащането в ПМП е на </a:t>
            </a:r>
            <a:r>
              <a:rPr lang="bg-BG" altLang="en-US" sz="1200" dirty="0" err="1" smtClean="0">
                <a:solidFill>
                  <a:srgbClr val="3333CC"/>
                </a:solidFill>
              </a:rPr>
              <a:t>капитационен</a:t>
            </a:r>
            <a:r>
              <a:rPr lang="bg-BG" altLang="en-US" sz="1200" dirty="0" smtClean="0">
                <a:solidFill>
                  <a:srgbClr val="3333CC"/>
                </a:solidFill>
              </a:rPr>
              <a:t> принцип (</a:t>
            </a:r>
            <a:r>
              <a:rPr lang="bg-BG" altLang="en-US" sz="1200" dirty="0" smtClean="0"/>
              <a:t>според броя на лицата в пациентската листа на ОПЛ) </a:t>
            </a:r>
            <a:r>
              <a:rPr lang="bg-BG" altLang="en-US" sz="1200" dirty="0" smtClean="0">
                <a:solidFill>
                  <a:srgbClr val="3333CC"/>
                </a:solidFill>
              </a:rPr>
              <a:t>и за някои видове услуги.</a:t>
            </a:r>
            <a:br>
              <a:rPr lang="bg-BG" altLang="en-US" sz="1200" dirty="0" smtClean="0">
                <a:solidFill>
                  <a:srgbClr val="3333CC"/>
                </a:solidFill>
              </a:rPr>
            </a:br>
            <a:r>
              <a:rPr lang="bg-BG" altLang="en-US" sz="1200" dirty="0" smtClean="0"/>
              <a:t> </a:t>
            </a:r>
            <a:br>
              <a:rPr lang="bg-BG" altLang="en-US" sz="1200" dirty="0" smtClean="0"/>
            </a:br>
            <a:r>
              <a:rPr lang="bg-BG" altLang="en-US" sz="1200" dirty="0" smtClean="0"/>
              <a:t>Заплащането на СИМП – на принципа </a:t>
            </a:r>
            <a:r>
              <a:rPr lang="bg-BG" altLang="en-US" sz="1200" dirty="0" smtClean="0">
                <a:solidFill>
                  <a:srgbClr val="3333CC"/>
                </a:solidFill>
              </a:rPr>
              <a:t>за предоставени услуги</a:t>
            </a:r>
            <a:r>
              <a:rPr lang="bg-BG" altLang="en-US" sz="1200" dirty="0" smtClean="0"/>
              <a:t>.</a:t>
            </a:r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E20046-00F4-41E1-96A3-042BB045C171}" type="slidenum">
              <a:rPr lang="bg-BG" smtClean="0"/>
              <a:t>24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21112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E20046-00F4-41E1-96A3-042BB045C171}" type="slidenum">
              <a:rPr lang="bg-BG" smtClean="0"/>
              <a:t>25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37532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5715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042ECB-17AE-4376-B9DB-BA456E4DE32C}" type="datetime1">
              <a:rPr lang="en-US" altLang="en-US" smtClean="0"/>
              <a:t>8/25/2020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45083E-997E-4832-82F1-E8676AC16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8151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BB92A6-7302-4D4C-9030-22E0E96D13F6}" type="datetime1">
              <a:rPr lang="en-US" altLang="en-US" smtClean="0"/>
              <a:t>8/25/2020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C9B14C-3A50-4A87-AF2C-49C03FE511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0998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D66F9D-654F-43C2-BAB2-1FEDCBA2357E}" type="datetime1">
              <a:rPr lang="en-US" altLang="en-US" smtClean="0"/>
              <a:t>8/25/2020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4BB5FA-BC41-417D-8809-18CCCB9071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6935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83F9AF-5D88-4C72-8BB6-F41871FF7E04}" type="datetime1">
              <a:rPr lang="en-US" altLang="en-US" smtClean="0"/>
              <a:t>8/25/2020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1EB04C-004A-4398-A842-4B5927BCBD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6660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A68E4F-0C88-44D1-AA22-F8C663AC9178}" type="datetime1">
              <a:rPr lang="en-US" altLang="en-US" smtClean="0"/>
              <a:t>8/25/2020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0CCC69-9FA9-4605-83E4-DA7697E809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2459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477B61-31AD-4DDC-BA81-70419CE0109C}" type="datetime1">
              <a:rPr lang="en-US" altLang="en-US" smtClean="0"/>
              <a:t>8/25/2020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34FF26-85F1-40C4-B73F-5510E9A9C0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6564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CEAD71-726A-4CD6-9DB4-7DA39336CFE8}" type="datetime1">
              <a:rPr lang="en-US" altLang="en-US" smtClean="0"/>
              <a:t>8/25/2020</a:t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3CE7EA-8183-4C7F-A808-5661170363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221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7A92D7-C91F-4CEB-A7A9-EBD98CA50108}" type="datetime1">
              <a:rPr lang="en-US" altLang="en-US" smtClean="0"/>
              <a:t>8/25/2020</a:t>
            </a:fld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1BF880-351F-427D-8626-970F296421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39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8E5A9C-6181-4206-BA63-F0F22218DD00}" type="datetime1">
              <a:rPr lang="en-US" altLang="en-US" smtClean="0"/>
              <a:t>8/25/2020</a:t>
            </a:fld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16B3C1-62FE-44CF-A853-323C97AE5A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5600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52758A-5D95-4FEF-9298-D7A7BF570AB1}" type="datetime1">
              <a:rPr lang="en-US" altLang="en-US" smtClean="0"/>
              <a:t>8/25/2020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8B2241-CE9B-4697-81C8-8E50D92299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5888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A3CD96-75F2-46F2-BBA8-FF9E7512F219}" type="datetime1">
              <a:rPr lang="en-US" altLang="en-US" smtClean="0"/>
              <a:t>8/25/2020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BA77-09E3-4C99-A1B7-F0D590DB34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3262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4691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46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8CB52676-9472-4FD9-97C6-FF05EF90D6A0}" type="datetime1">
              <a:rPr lang="en-US" altLang="en-US" smtClean="0"/>
              <a:t>8/25/2020</a:t>
            </a:fld>
            <a:endParaRPr lang="en-US" altLang="en-US"/>
          </a:p>
        </p:txBody>
      </p:sp>
      <p:sp>
        <p:nvSpPr>
          <p:cNvPr id="1146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1146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26C9C06B-C0AB-4FB4-BDC0-F3DB083ED1A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лавие 1"/>
          <p:cNvSpPr txBox="1">
            <a:spLocks/>
          </p:cNvSpPr>
          <p:nvPr/>
        </p:nvSpPr>
        <p:spPr>
          <a:xfrm>
            <a:off x="1562100" y="2361039"/>
            <a:ext cx="6019800" cy="2209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bg-BG" altLang="bg-BG" sz="4800" b="1" kern="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ЗДРАВНАТА СИСТЕМА КАТО СОЦИАЛНА СИСТЕМА</a:t>
            </a:r>
            <a:endParaRPr lang="bg-BG" sz="4800" i="1" kern="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Line 5"/>
          <p:cNvSpPr>
            <a:spLocks noChangeShapeType="1"/>
          </p:cNvSpPr>
          <p:nvPr/>
        </p:nvSpPr>
        <p:spPr bwMode="auto">
          <a:xfrm>
            <a:off x="2123728" y="1041400"/>
            <a:ext cx="5086350" cy="0"/>
          </a:xfrm>
          <a:prstGeom prst="line">
            <a:avLst/>
          </a:prstGeom>
          <a:noFill/>
          <a:ln w="15875" cmpd="thickThin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>
              <a:defRPr/>
            </a:pPr>
            <a:endParaRPr lang="bg-BG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0734572"/>
              </p:ext>
            </p:extLst>
          </p:nvPr>
        </p:nvGraphicFramePr>
        <p:xfrm>
          <a:off x="539480" y="410369"/>
          <a:ext cx="860425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r:id="rId3" imgW="4785480" imgH="4894560" progId="CorelDRAW.Graphic.10">
                  <p:embed/>
                </p:oleObj>
              </mc:Choice>
              <mc:Fallback>
                <p:oleObj r:id="rId3" imgW="4785480" imgH="4894560" progId="CorelDRAW.Graphic.10">
                  <p:embed/>
                  <p:pic>
                    <p:nvPicPr>
                      <p:cNvPr id="1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480" y="410369"/>
                        <a:ext cx="860425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71438" y="2649022"/>
            <a:ext cx="6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none"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endParaRPr lang="bg-BG" altLang="bg-BG" sz="180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auto">
          <a:xfrm>
            <a:off x="71438" y="2649538"/>
            <a:ext cx="9144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endParaRPr lang="bg-BG" altLang="bg-BG" sz="180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9"/>
          <p:cNvSpPr>
            <a:spLocks noChangeArrowheads="1"/>
          </p:cNvSpPr>
          <p:nvPr/>
        </p:nvSpPr>
        <p:spPr bwMode="auto">
          <a:xfrm>
            <a:off x="90697" y="282575"/>
            <a:ext cx="9144000" cy="1138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bg-BG" altLang="bg-BG" sz="24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 УНИВЕРСИТЕТ-ПЛЕВЕН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bg-BG" altLang="bg-BG" sz="24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ФАКУЛТЕТ ОБЩЕСТВЕНО ЗДРАВЕ</a:t>
            </a:r>
            <a:endParaRPr lang="bg-BG" altLang="bg-BG" sz="2000" dirty="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bg-BG" altLang="bg-BG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КАТЕДРА „ОБЩЕСТВЕНОЗДРАВНИ  НАУКИ“</a:t>
            </a:r>
            <a:r>
              <a:rPr lang="en-US" altLang="bg-BG" sz="2000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bg-BG" altLang="bg-BG" sz="2000" dirty="0" smtClean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3587750" y="1660525"/>
            <a:ext cx="19685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bg-BG" altLang="bg-BG" sz="28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№1</a:t>
            </a:r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4379118" y="5733256"/>
            <a:ext cx="434816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50000"/>
              </a:spcBef>
              <a:buFontTx/>
              <a:buNone/>
              <a:defRPr/>
            </a:pPr>
            <a:r>
              <a:rPr lang="bg-BG" altLang="bg-BG" sz="2000" i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Проф. д-р Силвия Янкуловска, дмн</a:t>
            </a:r>
          </a:p>
        </p:txBody>
      </p:sp>
    </p:spTree>
    <p:extLst>
      <p:ext uri="{BB962C8B-B14F-4D97-AF65-F5344CB8AC3E}">
        <p14:creationId xmlns:p14="http://schemas.microsoft.com/office/powerpoint/2010/main" val="2571569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5BF0E952-5166-40A3-8F65-61BEE5C3404F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4A71C5D8-C4A8-409D-B621-F73311F5AAED}" type="slidenum">
              <a:rPr lang="en-US" alt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/>
              <a:t>10</a:t>
            </a:fld>
            <a:endParaRPr lang="en-US" alt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9092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5805488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bg-BG" altLang="en-US" b="1" u="sng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Третото поколение реформи</a:t>
            </a:r>
            <a:r>
              <a:rPr lang="bg-BG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отразява </a:t>
            </a:r>
            <a:r>
              <a:rPr lang="bg-BG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интерес</a:t>
            </a:r>
            <a:r>
              <a:rPr lang="bg-BG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а</a:t>
            </a:r>
            <a:r>
              <a:rPr lang="bg-BG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към осигурителните механизми, включително </a:t>
            </a:r>
            <a:r>
              <a:rPr lang="bg-BG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и </a:t>
            </a:r>
            <a:r>
              <a:rPr lang="bg-BG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към частното финансово застраховане</a:t>
            </a:r>
            <a:r>
              <a:rPr lang="bg-BG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.</a:t>
            </a:r>
            <a:endParaRPr lang="en-US" altLang="en-US" b="1" smtClean="0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B1CF7-D099-466F-95F2-935FEA52A8F9}" type="datetime1">
              <a:rPr lang="en-US" altLang="en-US" smtClean="0"/>
              <a:t>8/25/2020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116013" y="350838"/>
            <a:ext cx="7342187" cy="6049962"/>
          </a:xfrm>
        </p:spPr>
        <p:txBody>
          <a:bodyPr/>
          <a:lstStyle/>
          <a:p>
            <a:pPr algn="ctr" eaLnBrk="1" hangingPunct="1">
              <a:lnSpc>
                <a:spcPct val="130000"/>
              </a:lnSpc>
            </a:pPr>
            <a:r>
              <a:rPr lang="bg-BG" altLang="en-US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ОСНОВНИ НАСОКИ НА ЗДРАВНАТА РЕФОРМА В БЪЛГАРИЯ</a:t>
            </a:r>
            <a:r>
              <a:rPr lang="en-US" altLang="en-US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5ECEBA-4900-4BAC-BEA7-D32C143CF44D}" type="datetime1">
              <a:rPr lang="bg-BG" altLang="en-US" smtClean="0"/>
              <a:t>25.8.2020 г.</a:t>
            </a:fld>
            <a:endParaRPr lang="en-US" altLang="en-US"/>
          </a:p>
        </p:txBody>
      </p:sp>
      <p:sp>
        <p:nvSpPr>
          <p:cNvPr id="30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1FC083A-4658-4EE6-A4B6-02CBE29501A9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897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bg-BG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НЕОБХОДИМОСТ ОТ РЕФОРМА В ЗДРАВЕОПАЗВАНЕТО</a:t>
            </a:r>
            <a:r>
              <a:rPr lang="bg-BG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/>
            </a:r>
            <a:br>
              <a:rPr lang="en-US" alt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</a:br>
            <a:endParaRPr lang="en-US" alt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bg-BG" altLang="en-US" sz="2400" b="1" i="1" dirty="0">
                <a:solidFill>
                  <a:schemeClr val="bg2"/>
                </a:solidFill>
                <a:cs typeface="Times New Roman" pitchFamily="18" charset="0"/>
              </a:rPr>
              <a:t>ТРИ ОСНОВНИ ПРИЧИНИ</a:t>
            </a:r>
            <a:r>
              <a:rPr lang="bg-BG" altLang="en-US" sz="2400" b="1" i="1" dirty="0">
                <a:solidFill>
                  <a:schemeClr val="bg2"/>
                </a:solidFill>
              </a:rPr>
              <a:t> ЗА РЕ</a:t>
            </a:r>
            <a:r>
              <a:rPr lang="bg-BG" altLang="en-US" sz="2400" b="1" i="1" dirty="0">
                <a:solidFill>
                  <a:schemeClr val="bg2"/>
                </a:solidFill>
                <a:cs typeface="Times New Roman" pitchFamily="18" charset="0"/>
              </a:rPr>
              <a:t>ФОРМ</a:t>
            </a:r>
            <a:r>
              <a:rPr lang="bg-BG" altLang="en-US" sz="2400" b="1" i="1" dirty="0">
                <a:solidFill>
                  <a:schemeClr val="bg2"/>
                </a:solidFill>
              </a:rPr>
              <a:t>А</a:t>
            </a:r>
            <a:r>
              <a:rPr lang="bg-BG" altLang="en-US" sz="2400" b="1" i="1" dirty="0">
                <a:solidFill>
                  <a:schemeClr val="bg2"/>
                </a:solidFill>
                <a:cs typeface="Times New Roman" pitchFamily="18" charset="0"/>
              </a:rPr>
              <a:t>: </a:t>
            </a:r>
            <a:br>
              <a:rPr lang="bg-BG" altLang="en-US" sz="2400" b="1" i="1" dirty="0">
                <a:solidFill>
                  <a:schemeClr val="bg2"/>
                </a:solidFill>
                <a:cs typeface="Times New Roman" pitchFamily="18" charset="0"/>
              </a:rPr>
            </a:br>
            <a:r>
              <a:rPr lang="bg-BG" altLang="en-US" b="1" dirty="0">
                <a:solidFill>
                  <a:schemeClr val="bg2"/>
                </a:solidFill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b="1" dirty="0">
                <a:solidFill>
                  <a:schemeClr val="bg2"/>
                </a:solidFill>
                <a:cs typeface="Times New Roman" pitchFamily="18" charset="0"/>
              </a:rPr>
              <a:t> </a:t>
            </a:r>
            <a:r>
              <a:rPr lang="bg-BG" altLang="en-US" b="1" dirty="0" smtClean="0">
                <a:solidFill>
                  <a:schemeClr val="bg2"/>
                </a:solidFill>
                <a:cs typeface="Times New Roman" pitchFamily="18" charset="0"/>
              </a:rPr>
              <a:t> </a:t>
            </a:r>
            <a:r>
              <a:rPr lang="bg-BG" altLang="en-US" dirty="0" smtClean="0">
                <a:solidFill>
                  <a:schemeClr val="bg2"/>
                </a:solidFill>
                <a:cs typeface="Times New Roman" pitchFamily="18" charset="0"/>
              </a:rPr>
              <a:t>Влошено </a:t>
            </a:r>
            <a:r>
              <a:rPr lang="bg-BG" altLang="en-US" dirty="0">
                <a:solidFill>
                  <a:schemeClr val="bg2"/>
                </a:solidFill>
                <a:cs typeface="Times New Roman" pitchFamily="18" charset="0"/>
              </a:rPr>
              <a:t>и влошаващо се здравно състояние на населението. </a:t>
            </a:r>
            <a:r>
              <a:rPr lang="bg-BG" altLang="en-US" dirty="0">
                <a:solidFill>
                  <a:schemeClr val="bg2"/>
                </a:solidFill>
              </a:rPr>
              <a:t/>
            </a:r>
            <a:br>
              <a:rPr lang="bg-BG" altLang="en-US" dirty="0">
                <a:solidFill>
                  <a:schemeClr val="bg2"/>
                </a:solidFill>
              </a:rPr>
            </a:br>
            <a:r>
              <a:rPr lang="bg-BG" altLang="en-US" dirty="0">
                <a:solidFill>
                  <a:schemeClr val="bg2"/>
                </a:solidFill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dirty="0">
                <a:solidFill>
                  <a:schemeClr val="bg2"/>
                </a:solidFill>
                <a:cs typeface="Times New Roman" pitchFamily="18" charset="0"/>
              </a:rPr>
              <a:t>  Доказана неефективност на </a:t>
            </a:r>
            <a:r>
              <a:rPr lang="bg-BG" altLang="en-US" dirty="0">
                <a:solidFill>
                  <a:schemeClr val="bg2"/>
                </a:solidFill>
              </a:rPr>
              <a:t>здравната </a:t>
            </a:r>
            <a:r>
              <a:rPr lang="bg-BG" altLang="en-US" dirty="0">
                <a:solidFill>
                  <a:schemeClr val="bg2"/>
                </a:solidFill>
                <a:cs typeface="Times New Roman" pitchFamily="18" charset="0"/>
              </a:rPr>
              <a:t>система</a:t>
            </a:r>
            <a:r>
              <a:rPr lang="bg-BG" altLang="en-US" dirty="0">
                <a:solidFill>
                  <a:schemeClr val="bg2"/>
                </a:solidFill>
              </a:rPr>
              <a:t>.</a:t>
            </a:r>
            <a:br>
              <a:rPr lang="bg-BG" altLang="en-US" dirty="0">
                <a:solidFill>
                  <a:schemeClr val="bg2"/>
                </a:solidFill>
              </a:rPr>
            </a:br>
            <a:r>
              <a:rPr lang="bg-BG" altLang="en-US" dirty="0">
                <a:solidFill>
                  <a:schemeClr val="bg2"/>
                </a:solidFill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dirty="0">
                <a:solidFill>
                  <a:schemeClr val="bg2"/>
                </a:solidFill>
                <a:cs typeface="Times New Roman" pitchFamily="18" charset="0"/>
              </a:rPr>
              <a:t> </a:t>
            </a:r>
            <a:r>
              <a:rPr lang="bg-BG" altLang="en-US" dirty="0" smtClean="0">
                <a:solidFill>
                  <a:schemeClr val="bg2"/>
                </a:solidFill>
                <a:cs typeface="Times New Roman" pitchFamily="18" charset="0"/>
              </a:rPr>
              <a:t> Несъответствие </a:t>
            </a:r>
            <a:r>
              <a:rPr lang="bg-BG" altLang="en-US" dirty="0">
                <a:solidFill>
                  <a:schemeClr val="bg2"/>
                </a:solidFill>
                <a:cs typeface="Times New Roman" pitchFamily="18" charset="0"/>
              </a:rPr>
              <a:t>с общите тенденции към демокрация, пазарна икономика и Европейските стандарти и ценности.</a:t>
            </a:r>
            <a:r>
              <a:rPr lang="bg-BG" altLang="en-US" b="1" dirty="0">
                <a:solidFill>
                  <a:schemeClr val="bg2"/>
                </a:solidFill>
              </a:rPr>
              <a:t/>
            </a:r>
            <a:br>
              <a:rPr lang="bg-BG" altLang="en-US" b="1" dirty="0">
                <a:solidFill>
                  <a:schemeClr val="bg2"/>
                </a:solidFill>
              </a:rPr>
            </a:br>
            <a:endParaRPr lang="bg-BG" dirty="0">
              <a:solidFill>
                <a:schemeClr val="bg2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E6D4C8-94B9-4911-8DA0-345EC34AD38D}" type="datetime1">
              <a:rPr lang="bg-BG" altLang="en-US" smtClean="0"/>
              <a:t>25.8.2020 г.</a:t>
            </a:fld>
            <a:endParaRPr lang="en-US" altLang="en-US"/>
          </a:p>
        </p:txBody>
      </p:sp>
      <p:sp>
        <p:nvSpPr>
          <p:cNvPr id="409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5883F29-F68F-47C2-B0AC-75FF97293257}" type="slidenum">
              <a:rPr lang="en-US" altLang="en-US"/>
              <a:pPr eaLnBrk="1" hangingPunct="1"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827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350838"/>
            <a:ext cx="7921625" cy="5022850"/>
          </a:xfrm>
        </p:spPr>
        <p:txBody>
          <a:bodyPr/>
          <a:lstStyle/>
          <a:p>
            <a:pPr algn="ctr" eaLnBrk="1" hangingPunct="1">
              <a:lnSpc>
                <a:spcPct val="160000"/>
              </a:lnSpc>
            </a:pPr>
            <a:r>
              <a:rPr lang="bg-BG" altLang="en-US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ЦЕЛ, ЦЕННОСТИ И ПРИНЦИПИ НА ЗДРАВНАТА РЕФОРМА </a:t>
            </a:r>
            <a:endParaRPr lang="en-US" altLang="en-US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F26705-6A83-484F-BFAE-BE60DDD5BA9A}" type="datetime1">
              <a:rPr lang="bg-BG" altLang="en-US" smtClean="0"/>
              <a:t>25.8.2020 г.</a:t>
            </a:fld>
            <a:endParaRPr lang="en-US" altLang="en-US"/>
          </a:p>
        </p:txBody>
      </p:sp>
      <p:sp>
        <p:nvSpPr>
          <p:cNvPr id="81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5760591-1691-4419-AFFF-2A85CD935952}" type="slidenum">
              <a:rPr lang="en-US" altLang="en-US"/>
              <a:pPr eaLnBrk="1" hangingPunct="1"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721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648"/>
            <a:ext cx="7772400" cy="576064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bg-BG" altLang="en-US" sz="3200" b="1" i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ГЛАВНА ЦЕЛ</a:t>
            </a:r>
            <a:r>
              <a:rPr lang="bg-BG" altLang="en-US" sz="3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bg-BG" altLang="en-US" sz="3200" b="1" i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НА ЗДРАВНАТА РЕФОРМА</a:t>
            </a:r>
            <a:r>
              <a:rPr lang="bg-BG" altLang="en-US" sz="3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altLang="en-US" sz="3200" dirty="0" smtClean="0">
                <a:solidFill>
                  <a:schemeClr val="bg2"/>
                </a:solidFill>
                <a:cs typeface="Times New Roman" pitchFamily="18" charset="0"/>
              </a:rPr>
              <a:t/>
            </a:r>
            <a:br>
              <a:rPr lang="en-US" altLang="en-US" sz="3200" dirty="0" smtClean="0">
                <a:solidFill>
                  <a:schemeClr val="bg2"/>
                </a:solidFill>
                <a:cs typeface="Times New Roman" pitchFamily="18" charset="0"/>
              </a:rPr>
            </a:br>
            <a:r>
              <a:rPr lang="bg-BG" altLang="en-US" sz="3200" b="1" i="1" dirty="0" smtClean="0">
                <a:solidFill>
                  <a:schemeClr val="bg2"/>
                </a:solidFill>
                <a:cs typeface="Times New Roman" pitchFamily="18" charset="0"/>
              </a:rPr>
              <a:t>преустановяване на тенденцията за влошаване на </a:t>
            </a:r>
            <a:r>
              <a:rPr lang="bg-BG" altLang="en-US" sz="3200" b="1" i="1" dirty="0" smtClean="0">
                <a:solidFill>
                  <a:schemeClr val="bg2"/>
                </a:solidFill>
              </a:rPr>
              <a:t>общественото </a:t>
            </a:r>
            <a:r>
              <a:rPr lang="bg-BG" altLang="en-US" sz="3200" b="1" i="1" dirty="0" smtClean="0">
                <a:solidFill>
                  <a:schemeClr val="bg2"/>
                </a:solidFill>
                <a:cs typeface="Times New Roman" pitchFamily="18" charset="0"/>
              </a:rPr>
              <a:t>здраве</a:t>
            </a:r>
            <a:r>
              <a:rPr lang="bg-BG" altLang="en-US" sz="3200" b="1" i="1" dirty="0" smtClean="0">
                <a:solidFill>
                  <a:schemeClr val="bg2"/>
                </a:solidFill>
              </a:rPr>
              <a:t> </a:t>
            </a:r>
            <a:r>
              <a:rPr lang="bg-BG" altLang="en-US" sz="3200" b="1" i="1" dirty="0" smtClean="0">
                <a:solidFill>
                  <a:schemeClr val="bg2"/>
                </a:solidFill>
                <a:cs typeface="Times New Roman" pitchFamily="18" charset="0"/>
              </a:rPr>
              <a:t>и създаване на условия за подобряване на здравето и  увеличаване на очакваната продължителност и качество на живота.</a:t>
            </a:r>
            <a:endParaRPr lang="en-US" altLang="en-US" sz="3200" dirty="0" smtClean="0">
              <a:solidFill>
                <a:schemeClr val="bg2"/>
              </a:solidFill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3B63E2-929C-4157-8C0A-25CBB54218FF}" type="datetime1">
              <a:rPr lang="bg-BG" altLang="en-US" smtClean="0"/>
              <a:t>25.8.2020 г.</a:t>
            </a:fld>
            <a:endParaRPr lang="en-US" altLang="en-US"/>
          </a:p>
        </p:txBody>
      </p:sp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DBFA0FB-DE72-4D16-8E17-08D1DD4200C8}" type="slidenum">
              <a:rPr lang="en-US" altLang="en-US"/>
              <a:pPr eaLnBrk="1" hangingPunct="1"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213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bg-BG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ДЪЛГОСРОЧНИ ЦЕЛИ НА РЕФОРМАТА</a:t>
            </a:r>
            <a:endParaRPr lang="bg-BG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>
            <a:normAutofit fontScale="77500" lnSpcReduction="20000"/>
          </a:bodyPr>
          <a:lstStyle/>
          <a:p>
            <a:r>
              <a:rPr lang="bg-BG" dirty="0">
                <a:solidFill>
                  <a:schemeClr val="bg2"/>
                </a:solidFill>
              </a:rPr>
              <a:t>разработване и осъществяване на дългосрочни програми за профилактика на заболяванията и промоция на </a:t>
            </a:r>
            <a:r>
              <a:rPr lang="bg-BG" dirty="0" smtClean="0">
                <a:solidFill>
                  <a:schemeClr val="bg2"/>
                </a:solidFill>
              </a:rPr>
              <a:t>здравето</a:t>
            </a:r>
          </a:p>
          <a:p>
            <a:r>
              <a:rPr lang="bg-BG" dirty="0">
                <a:solidFill>
                  <a:schemeClr val="bg2"/>
                </a:solidFill>
              </a:rPr>
              <a:t>по-нататъшно намаляване на детската </a:t>
            </a:r>
            <a:r>
              <a:rPr lang="bg-BG" dirty="0" smtClean="0">
                <a:solidFill>
                  <a:schemeClr val="bg2"/>
                </a:solidFill>
              </a:rPr>
              <a:t>смъртност</a:t>
            </a:r>
          </a:p>
          <a:p>
            <a:r>
              <a:rPr lang="bg-BG" dirty="0" smtClean="0">
                <a:solidFill>
                  <a:schemeClr val="bg2"/>
                </a:solidFill>
              </a:rPr>
              <a:t>ограничаване </a:t>
            </a:r>
            <a:r>
              <a:rPr lang="bg-BG" dirty="0">
                <a:solidFill>
                  <a:schemeClr val="bg2"/>
                </a:solidFill>
              </a:rPr>
              <a:t>на </a:t>
            </a:r>
            <a:r>
              <a:rPr lang="bg-BG" dirty="0" err="1" smtClean="0">
                <a:solidFill>
                  <a:schemeClr val="bg2"/>
                </a:solidFill>
              </a:rPr>
              <a:t>заболяемостта</a:t>
            </a:r>
            <a:r>
              <a:rPr lang="bg-BG" dirty="0" smtClean="0">
                <a:solidFill>
                  <a:schemeClr val="bg2"/>
                </a:solidFill>
              </a:rPr>
              <a:t>, смъртността </a:t>
            </a:r>
            <a:r>
              <a:rPr lang="bg-BG" dirty="0">
                <a:solidFill>
                  <a:schemeClr val="bg2"/>
                </a:solidFill>
              </a:rPr>
              <a:t>и инвалидността от социално-значими </a:t>
            </a:r>
            <a:r>
              <a:rPr lang="bg-BG" dirty="0" smtClean="0">
                <a:solidFill>
                  <a:schemeClr val="bg2"/>
                </a:solidFill>
              </a:rPr>
              <a:t>заболявания</a:t>
            </a:r>
          </a:p>
          <a:p>
            <a:r>
              <a:rPr lang="bg-BG" dirty="0" smtClean="0">
                <a:solidFill>
                  <a:schemeClr val="bg2"/>
                </a:solidFill>
              </a:rPr>
              <a:t>оздравяване </a:t>
            </a:r>
            <a:r>
              <a:rPr lang="bg-BG" dirty="0">
                <a:solidFill>
                  <a:schemeClr val="bg2"/>
                </a:solidFill>
              </a:rPr>
              <a:t>на околната </a:t>
            </a:r>
            <a:r>
              <a:rPr lang="bg-BG" dirty="0" smtClean="0">
                <a:solidFill>
                  <a:schemeClr val="bg2"/>
                </a:solidFill>
              </a:rPr>
              <a:t>среда</a:t>
            </a:r>
          </a:p>
          <a:p>
            <a:r>
              <a:rPr lang="bg-BG" dirty="0" smtClean="0">
                <a:solidFill>
                  <a:schemeClr val="bg2"/>
                </a:solidFill>
              </a:rPr>
              <a:t>здравословен </a:t>
            </a:r>
            <a:r>
              <a:rPr lang="bg-BG" dirty="0">
                <a:solidFill>
                  <a:schemeClr val="bg2"/>
                </a:solidFill>
              </a:rPr>
              <a:t>начин на </a:t>
            </a:r>
            <a:r>
              <a:rPr lang="bg-BG" dirty="0" smtClean="0">
                <a:solidFill>
                  <a:schemeClr val="bg2"/>
                </a:solidFill>
              </a:rPr>
              <a:t>живот</a:t>
            </a:r>
          </a:p>
          <a:p>
            <a:r>
              <a:rPr lang="bg-BG" dirty="0" smtClean="0">
                <a:solidFill>
                  <a:schemeClr val="bg2"/>
                </a:solidFill>
              </a:rPr>
              <a:t>намаляване </a:t>
            </a:r>
            <a:r>
              <a:rPr lang="bg-BG" dirty="0">
                <a:solidFill>
                  <a:schemeClr val="bg2"/>
                </a:solidFill>
              </a:rPr>
              <a:t>на рисковите фактори за здравето на хората в неравностойно </a:t>
            </a:r>
            <a:r>
              <a:rPr lang="bg-BG" dirty="0" smtClean="0">
                <a:solidFill>
                  <a:schemeClr val="bg2"/>
                </a:solidFill>
              </a:rPr>
              <a:t>положение</a:t>
            </a:r>
          </a:p>
          <a:p>
            <a:r>
              <a:rPr lang="bg-BG" dirty="0" smtClean="0">
                <a:solidFill>
                  <a:schemeClr val="bg2"/>
                </a:solidFill>
              </a:rPr>
              <a:t>подобряване </a:t>
            </a:r>
            <a:r>
              <a:rPr lang="bg-BG" dirty="0">
                <a:solidFill>
                  <a:schemeClr val="bg2"/>
                </a:solidFill>
              </a:rPr>
              <a:t>на психичното </a:t>
            </a:r>
            <a:r>
              <a:rPr lang="bg-BG" dirty="0" smtClean="0">
                <a:solidFill>
                  <a:schemeClr val="bg2"/>
                </a:solidFill>
              </a:rPr>
              <a:t>здраве</a:t>
            </a:r>
          </a:p>
          <a:p>
            <a:r>
              <a:rPr lang="bg-BG" dirty="0" smtClean="0">
                <a:solidFill>
                  <a:schemeClr val="bg2"/>
                </a:solidFill>
              </a:rPr>
              <a:t>утвърждаване </a:t>
            </a:r>
            <a:r>
              <a:rPr lang="bg-BG" dirty="0">
                <a:solidFill>
                  <a:schemeClr val="bg2"/>
                </a:solidFill>
              </a:rPr>
              <a:t>на европейски стандарти за качество на медицинската помощ </a:t>
            </a:r>
            <a:r>
              <a:rPr lang="bg-BG" dirty="0" smtClean="0">
                <a:solidFill>
                  <a:schemeClr val="bg2"/>
                </a:solidFill>
              </a:rPr>
              <a:t>и др.</a:t>
            </a:r>
          </a:p>
          <a:p>
            <a:endParaRPr lang="bg-BG" dirty="0" smtClean="0">
              <a:solidFill>
                <a:schemeClr val="bg2"/>
              </a:solidFill>
            </a:endParaRPr>
          </a:p>
          <a:p>
            <a:endParaRPr lang="bg-BG" dirty="0">
              <a:solidFill>
                <a:schemeClr val="bg2"/>
              </a:solidFill>
            </a:endParaRP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72ABA2-1A84-4236-9BCA-1775C788CB6E}" type="datetime1">
              <a:rPr lang="bg-BG" altLang="en-US" smtClean="0"/>
              <a:t>25.8.2020 г.</a:t>
            </a:fld>
            <a:endParaRPr lang="en-US" altLang="en-US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0FBB3B-FDA6-484E-94BC-27483E27E6BE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010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648"/>
            <a:ext cx="8604572" cy="5832648"/>
          </a:xfrm>
        </p:spPr>
        <p:txBody>
          <a:bodyPr/>
          <a:lstStyle/>
          <a:p>
            <a:pPr algn="l" eaLnBrk="1" hangingPunct="1">
              <a:lnSpc>
                <a:spcPct val="120000"/>
              </a:lnSpc>
            </a:pPr>
            <a:r>
              <a:rPr lang="bg-BG" altLang="en-US" sz="3600" b="1" i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ОСНОВНИ ЦЕННОСТИ НА ЗДРАВНАТА РЕФОРМА</a:t>
            </a:r>
            <a:r>
              <a:rPr lang="bg-BG" altLang="en-US" sz="3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/>
            </a:r>
            <a:br>
              <a:rPr lang="bg-BG" altLang="en-US" sz="3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</a:br>
            <a:r>
              <a:rPr lang="bg-BG" altLang="en-US" sz="3800" dirty="0" smtClean="0">
                <a:solidFill>
                  <a:schemeClr val="bg2"/>
                </a:solidFill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3800" dirty="0" smtClean="0">
                <a:solidFill>
                  <a:schemeClr val="bg2"/>
                </a:solidFill>
                <a:cs typeface="Times New Roman" pitchFamily="18" charset="0"/>
              </a:rPr>
              <a:t> 	</a:t>
            </a:r>
            <a:r>
              <a:rPr lang="bg-BG" altLang="en-US" sz="3200" b="1" dirty="0" smtClean="0">
                <a:solidFill>
                  <a:schemeClr val="bg2"/>
                </a:solidFill>
                <a:cs typeface="Times New Roman" pitchFamily="18" charset="0"/>
              </a:rPr>
              <a:t>Плурализъм</a:t>
            </a:r>
            <a:br>
              <a:rPr lang="bg-BG" altLang="en-US" sz="3200" b="1" dirty="0" smtClean="0">
                <a:solidFill>
                  <a:schemeClr val="bg2"/>
                </a:solidFill>
                <a:cs typeface="Times New Roman" pitchFamily="18" charset="0"/>
              </a:rPr>
            </a:br>
            <a:r>
              <a:rPr lang="bg-BG" altLang="en-US" sz="3200" b="1" dirty="0" smtClean="0">
                <a:solidFill>
                  <a:schemeClr val="bg2"/>
                </a:solidFill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3200" b="1" dirty="0" smtClean="0">
                <a:solidFill>
                  <a:schemeClr val="bg2"/>
                </a:solidFill>
                <a:cs typeface="Times New Roman" pitchFamily="18" charset="0"/>
              </a:rPr>
              <a:t> 	Демократичност</a:t>
            </a:r>
            <a:br>
              <a:rPr lang="bg-BG" altLang="en-US" sz="3200" b="1" dirty="0" smtClean="0">
                <a:solidFill>
                  <a:schemeClr val="bg2"/>
                </a:solidFill>
                <a:cs typeface="Times New Roman" pitchFamily="18" charset="0"/>
              </a:rPr>
            </a:br>
            <a:r>
              <a:rPr lang="bg-BG" altLang="en-US" sz="3200" b="1" dirty="0" smtClean="0">
                <a:solidFill>
                  <a:schemeClr val="bg2"/>
                </a:solidFill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3200" b="1" dirty="0" smtClean="0">
                <a:solidFill>
                  <a:schemeClr val="bg2"/>
                </a:solidFill>
                <a:cs typeface="Times New Roman" pitchFamily="18" charset="0"/>
              </a:rPr>
              <a:t> 	Достъпност</a:t>
            </a:r>
            <a:br>
              <a:rPr lang="bg-BG" altLang="en-US" sz="3200" b="1" dirty="0" smtClean="0">
                <a:solidFill>
                  <a:schemeClr val="bg2"/>
                </a:solidFill>
                <a:cs typeface="Times New Roman" pitchFamily="18" charset="0"/>
              </a:rPr>
            </a:br>
            <a:r>
              <a:rPr lang="bg-BG" altLang="en-US" sz="3200" b="1" dirty="0" smtClean="0">
                <a:solidFill>
                  <a:schemeClr val="bg2"/>
                </a:solidFill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3200" b="1" dirty="0" smtClean="0">
                <a:solidFill>
                  <a:schemeClr val="bg2"/>
                </a:solidFill>
                <a:cs typeface="Times New Roman" pitchFamily="18" charset="0"/>
              </a:rPr>
              <a:t> 	</a:t>
            </a:r>
            <a:r>
              <a:rPr lang="bg-BG" altLang="en-US" sz="3200" b="1" dirty="0" err="1" smtClean="0">
                <a:solidFill>
                  <a:schemeClr val="bg2"/>
                </a:solidFill>
                <a:cs typeface="Times New Roman" pitchFamily="18" charset="0"/>
              </a:rPr>
              <a:t>Равнопоставеност</a:t>
            </a:r>
            <a:r>
              <a:rPr lang="bg-BG" altLang="en-US" sz="3200" b="1" dirty="0" smtClean="0">
                <a:solidFill>
                  <a:schemeClr val="bg2"/>
                </a:solidFill>
                <a:cs typeface="Times New Roman" pitchFamily="18" charset="0"/>
              </a:rPr>
              <a:t/>
            </a:r>
            <a:br>
              <a:rPr lang="bg-BG" altLang="en-US" sz="3200" b="1" dirty="0" smtClean="0">
                <a:solidFill>
                  <a:schemeClr val="bg2"/>
                </a:solidFill>
                <a:cs typeface="Times New Roman" pitchFamily="18" charset="0"/>
              </a:rPr>
            </a:br>
            <a:r>
              <a:rPr lang="bg-BG" altLang="en-US" sz="3200" b="1" dirty="0" smtClean="0">
                <a:solidFill>
                  <a:schemeClr val="bg2"/>
                </a:solidFill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3200" b="1" dirty="0" smtClean="0">
                <a:solidFill>
                  <a:schemeClr val="bg2"/>
                </a:solidFill>
                <a:cs typeface="Times New Roman" pitchFamily="18" charset="0"/>
              </a:rPr>
              <a:t> 	Солидарност</a:t>
            </a:r>
            <a:br>
              <a:rPr lang="bg-BG" altLang="en-US" sz="3200" b="1" dirty="0" smtClean="0">
                <a:solidFill>
                  <a:schemeClr val="bg2"/>
                </a:solidFill>
                <a:cs typeface="Times New Roman" pitchFamily="18" charset="0"/>
              </a:rPr>
            </a:br>
            <a:r>
              <a:rPr lang="bg-BG" altLang="en-US" sz="3200" b="1" dirty="0" smtClean="0">
                <a:solidFill>
                  <a:schemeClr val="bg2"/>
                </a:solidFill>
                <a:latin typeface="Wingdings" pitchFamily="2" charset="2"/>
                <a:cs typeface="Times New Roman" pitchFamily="18" charset="0"/>
              </a:rPr>
              <a:t>Ø</a:t>
            </a:r>
            <a:r>
              <a:rPr lang="bg-BG" altLang="en-US" sz="3200" b="1" dirty="0" smtClean="0">
                <a:solidFill>
                  <a:schemeClr val="bg2"/>
                </a:solidFill>
                <a:cs typeface="Times New Roman" pitchFamily="18" charset="0"/>
              </a:rPr>
              <a:t> 	Споделена отговорност за здравето</a:t>
            </a:r>
            <a:r>
              <a:rPr lang="en-US" altLang="en-US" sz="3800" b="1" dirty="0" smtClean="0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44208E-9FC2-4A6B-A47B-A117A8231FC5}" type="datetime1">
              <a:rPr lang="bg-BG" altLang="en-US" smtClean="0"/>
              <a:t>25.8.2020 г.</a:t>
            </a:fld>
            <a:endParaRPr lang="en-US" altLang="en-US"/>
          </a:p>
        </p:txBody>
      </p:sp>
      <p:sp>
        <p:nvSpPr>
          <p:cNvPr id="1024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E6ADBC3-6E7F-4987-A91A-E0A85B0D3DD0}" type="slidenum">
              <a:rPr lang="en-US" altLang="en-US"/>
              <a:pPr eaLnBrk="1" hangingPunct="1"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027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979984"/>
            <a:ext cx="8497639" cy="4897288"/>
          </a:xfrm>
        </p:spPr>
        <p:txBody>
          <a:bodyPr>
            <a:noAutofit/>
          </a:bodyPr>
          <a:lstStyle/>
          <a:p>
            <a:pPr algn="l">
              <a:lnSpc>
                <a:spcPct val="110000"/>
              </a:lnSpc>
            </a:pPr>
            <a:r>
              <a:rPr lang="bg-BG" altLang="en-US" sz="2800" b="1" i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ОСНОВНИ ПРИНЦИПИ НА ЗДРАВНАТА РЕФОРМА</a:t>
            </a:r>
            <a:r>
              <a:rPr lang="en-US" altLang="en-US" sz="2800" b="1" i="1" dirty="0" smtClean="0">
                <a:solidFill>
                  <a:schemeClr val="bg2"/>
                </a:solidFill>
                <a:cs typeface="Times New Roman" pitchFamily="18" charset="0"/>
              </a:rPr>
              <a:t/>
            </a:r>
            <a:br>
              <a:rPr lang="en-US" altLang="en-US" sz="2800" b="1" i="1" dirty="0" smtClean="0">
                <a:solidFill>
                  <a:schemeClr val="bg2"/>
                </a:solidFill>
                <a:cs typeface="Times New Roman" pitchFamily="18" charset="0"/>
              </a:rPr>
            </a:br>
            <a:r>
              <a:rPr lang="bg-BG" altLang="en-US" sz="2800" b="1" i="1" dirty="0" smtClean="0">
                <a:solidFill>
                  <a:schemeClr val="bg2"/>
                </a:solidFill>
                <a:cs typeface="Times New Roman" pitchFamily="18" charset="0"/>
              </a:rPr>
              <a:t/>
            </a:r>
            <a:br>
              <a:rPr lang="bg-BG" altLang="en-US" sz="2800" b="1" i="1" dirty="0" smtClean="0">
                <a:solidFill>
                  <a:schemeClr val="bg2"/>
                </a:solidFill>
                <a:cs typeface="Times New Roman" pitchFamily="18" charset="0"/>
              </a:rPr>
            </a:br>
            <a:r>
              <a:rPr lang="bg-BG" altLang="en-US" sz="2800" b="1" dirty="0" smtClean="0">
                <a:solidFill>
                  <a:schemeClr val="bg2"/>
                </a:solidFill>
                <a:cs typeface="Times New Roman" pitchFamily="18" charset="0"/>
              </a:rPr>
              <a:t>1. </a:t>
            </a:r>
            <a:r>
              <a:rPr lang="bg-BG" altLang="en-US" sz="2400" b="1" dirty="0" smtClean="0">
                <a:solidFill>
                  <a:schemeClr val="bg2"/>
                </a:solidFill>
                <a:cs typeface="Times New Roman" pitchFamily="18" charset="0"/>
              </a:rPr>
              <a:t>Създаване на собствен модел на здравна система с отчитане на българската история, култура, традиции, реалности и ценности.</a:t>
            </a:r>
            <a:r>
              <a:rPr lang="en-US" altLang="en-US" sz="2400" b="1" dirty="0" smtClean="0">
                <a:solidFill>
                  <a:schemeClr val="bg2"/>
                </a:solidFill>
                <a:cs typeface="Times New Roman" pitchFamily="18" charset="0"/>
              </a:rPr>
              <a:t/>
            </a:r>
            <a:br>
              <a:rPr lang="en-US" altLang="en-US" sz="2400" b="1" dirty="0" smtClean="0">
                <a:solidFill>
                  <a:schemeClr val="bg2"/>
                </a:solidFill>
                <a:cs typeface="Times New Roman" pitchFamily="18" charset="0"/>
              </a:rPr>
            </a:br>
            <a:r>
              <a:rPr lang="bg-BG" altLang="en-US" sz="2400" b="1" dirty="0" smtClean="0">
                <a:solidFill>
                  <a:schemeClr val="bg2"/>
                </a:solidFill>
                <a:cs typeface="Times New Roman" pitchFamily="18" charset="0"/>
              </a:rPr>
              <a:t/>
            </a:r>
            <a:br>
              <a:rPr lang="bg-BG" altLang="en-US" sz="2400" b="1" dirty="0" smtClean="0">
                <a:solidFill>
                  <a:schemeClr val="bg2"/>
                </a:solidFill>
                <a:cs typeface="Times New Roman" pitchFamily="18" charset="0"/>
              </a:rPr>
            </a:br>
            <a:r>
              <a:rPr lang="bg-BG" altLang="en-US" sz="2400" b="1" dirty="0" smtClean="0">
                <a:solidFill>
                  <a:schemeClr val="bg2"/>
                </a:solidFill>
              </a:rPr>
              <a:t>2. </a:t>
            </a:r>
            <a:r>
              <a:rPr lang="bg-BG" altLang="en-US" sz="2400" b="1" dirty="0" smtClean="0">
                <a:solidFill>
                  <a:schemeClr val="bg2"/>
                </a:solidFill>
                <a:cs typeface="Times New Roman" pitchFamily="18" charset="0"/>
              </a:rPr>
              <a:t>Социална ориентация на промените.</a:t>
            </a:r>
            <a:br>
              <a:rPr lang="bg-BG" altLang="en-US" sz="2400" b="1" dirty="0" smtClean="0">
                <a:solidFill>
                  <a:schemeClr val="bg2"/>
                </a:solidFill>
                <a:cs typeface="Times New Roman" pitchFamily="18" charset="0"/>
              </a:rPr>
            </a:br>
            <a:r>
              <a:rPr lang="bg-BG" altLang="en-US" sz="2400" b="1" dirty="0">
                <a:solidFill>
                  <a:schemeClr val="bg2"/>
                </a:solidFill>
                <a:cs typeface="Times New Roman" pitchFamily="18" charset="0"/>
              </a:rPr>
              <a:t/>
            </a:r>
            <a:br>
              <a:rPr lang="bg-BG" altLang="en-US" sz="2400" b="1" dirty="0">
                <a:solidFill>
                  <a:schemeClr val="bg2"/>
                </a:solidFill>
                <a:cs typeface="Times New Roman" pitchFamily="18" charset="0"/>
              </a:rPr>
            </a:br>
            <a:r>
              <a:rPr lang="bg-BG" altLang="en-US" sz="2400" b="1" dirty="0">
                <a:solidFill>
                  <a:schemeClr val="bg2"/>
                </a:solidFill>
              </a:rPr>
              <a:t>3</a:t>
            </a:r>
            <a:r>
              <a:rPr lang="bg-BG" altLang="en-US" sz="2400" b="1" dirty="0">
                <a:solidFill>
                  <a:schemeClr val="bg2"/>
                </a:solidFill>
                <a:cs typeface="Times New Roman" pitchFamily="18" charset="0"/>
              </a:rPr>
              <a:t>. Плурализъм и </a:t>
            </a:r>
            <a:r>
              <a:rPr lang="bg-BG" altLang="en-US" sz="2400" b="1" dirty="0" err="1">
                <a:solidFill>
                  <a:schemeClr val="bg2"/>
                </a:solidFill>
                <a:cs typeface="Times New Roman" pitchFamily="18" charset="0"/>
              </a:rPr>
              <a:t>равнопоставеност</a:t>
            </a:r>
            <a:r>
              <a:rPr lang="bg-BG" altLang="en-US" sz="2400" b="1" dirty="0">
                <a:solidFill>
                  <a:schemeClr val="bg2"/>
                </a:solidFill>
                <a:cs typeface="Times New Roman" pitchFamily="18" charset="0"/>
              </a:rPr>
              <a:t> на формите на собственост и свобода на частната инициатива.</a:t>
            </a:r>
            <a:br>
              <a:rPr lang="bg-BG" altLang="en-US" sz="2400" b="1" dirty="0">
                <a:solidFill>
                  <a:schemeClr val="bg2"/>
                </a:solidFill>
                <a:cs typeface="Times New Roman" pitchFamily="18" charset="0"/>
              </a:rPr>
            </a:br>
            <a:endParaRPr lang="en-US" altLang="en-US" sz="2400" dirty="0" smtClean="0">
              <a:solidFill>
                <a:schemeClr val="bg2"/>
              </a:solidFill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81476E-1082-4551-A2CA-005CB216CE72}" type="datetime1">
              <a:rPr lang="bg-BG" altLang="en-US" smtClean="0"/>
              <a:t>25.8.2020 г.</a:t>
            </a:fld>
            <a:endParaRPr lang="en-US" altLang="en-US"/>
          </a:p>
        </p:txBody>
      </p:sp>
      <p:sp>
        <p:nvSpPr>
          <p:cNvPr id="1126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2317E4E-778B-4269-9C4E-F4552C4B25A0}" type="slidenum">
              <a:rPr lang="en-US" altLang="en-US"/>
              <a:pPr eaLnBrk="1" hangingPunct="1"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99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124744"/>
            <a:ext cx="8424614" cy="5040560"/>
          </a:xfrm>
        </p:spPr>
        <p:txBody>
          <a:bodyPr>
            <a:normAutofit fontScale="90000"/>
          </a:bodyPr>
          <a:lstStyle/>
          <a:p>
            <a:pPr algn="l">
              <a:lnSpc>
                <a:spcPct val="80000"/>
              </a:lnSpc>
            </a:pPr>
            <a:r>
              <a:rPr lang="bg-BG" altLang="en-US" sz="3200" b="1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ОСНОВНИ ПРИНЦИПИ НА ЗДРАВНАТА РЕФОРМА</a:t>
            </a:r>
            <a:r>
              <a:rPr lang="bg-BG" altLang="en-US" sz="3200" dirty="0" smtClean="0">
                <a:solidFill>
                  <a:schemeClr val="bg2"/>
                </a:solidFill>
              </a:rPr>
              <a:t/>
            </a:r>
            <a:br>
              <a:rPr lang="bg-BG" altLang="en-US" sz="3200" dirty="0" smtClean="0">
                <a:solidFill>
                  <a:schemeClr val="bg2"/>
                </a:solidFill>
              </a:rPr>
            </a:br>
            <a:r>
              <a:rPr lang="bg-BG" altLang="en-US" sz="2800" b="1" dirty="0" smtClean="0">
                <a:solidFill>
                  <a:schemeClr val="bg2"/>
                </a:solidFill>
                <a:cs typeface="Times New Roman" pitchFamily="18" charset="0"/>
              </a:rPr>
              <a:t>  </a:t>
            </a:r>
            <a:br>
              <a:rPr lang="bg-BG" altLang="en-US" sz="2800" b="1" dirty="0" smtClean="0">
                <a:solidFill>
                  <a:schemeClr val="bg2"/>
                </a:solidFill>
                <a:cs typeface="Times New Roman" pitchFamily="18" charset="0"/>
              </a:rPr>
            </a:br>
            <a:r>
              <a:rPr lang="bg-BG" altLang="en-US" sz="2800" b="1" dirty="0" smtClean="0">
                <a:solidFill>
                  <a:schemeClr val="bg2"/>
                </a:solidFill>
              </a:rPr>
              <a:t>4</a:t>
            </a:r>
            <a:r>
              <a:rPr lang="bg-BG" altLang="en-US" sz="2800" b="1" dirty="0" smtClean="0">
                <a:solidFill>
                  <a:schemeClr val="bg2"/>
                </a:solidFill>
                <a:cs typeface="Times New Roman" pitchFamily="18" charset="0"/>
              </a:rPr>
              <a:t>. Пазарни механизми при разпределяне и управление</a:t>
            </a:r>
            <a:r>
              <a:rPr lang="bg-BG" altLang="en-US" sz="2800" b="1" dirty="0" smtClean="0">
                <a:solidFill>
                  <a:schemeClr val="bg2"/>
                </a:solidFill>
              </a:rPr>
              <a:t> </a:t>
            </a:r>
            <a:r>
              <a:rPr lang="bg-BG" altLang="en-US" sz="2800" b="1" dirty="0" smtClean="0">
                <a:solidFill>
                  <a:schemeClr val="bg2"/>
                </a:solidFill>
                <a:cs typeface="Times New Roman" pitchFamily="18" charset="0"/>
              </a:rPr>
              <a:t>на ресурсите в здравеопазването.</a:t>
            </a:r>
            <a:r>
              <a:rPr lang="en-US" altLang="en-US" sz="2800" b="1" dirty="0" smtClean="0">
                <a:solidFill>
                  <a:schemeClr val="bg2"/>
                </a:solidFill>
                <a:cs typeface="Times New Roman" pitchFamily="18" charset="0"/>
              </a:rPr>
              <a:t/>
            </a:r>
            <a:br>
              <a:rPr lang="en-US" altLang="en-US" sz="2800" b="1" dirty="0" smtClean="0">
                <a:solidFill>
                  <a:schemeClr val="bg2"/>
                </a:solidFill>
                <a:cs typeface="Times New Roman" pitchFamily="18" charset="0"/>
              </a:rPr>
            </a:br>
            <a:r>
              <a:rPr lang="en-US" altLang="en-US" sz="2800" b="1" dirty="0" smtClean="0">
                <a:solidFill>
                  <a:schemeClr val="bg2"/>
                </a:solidFill>
                <a:cs typeface="Times New Roman" pitchFamily="18" charset="0"/>
              </a:rPr>
              <a:t/>
            </a:r>
            <a:br>
              <a:rPr lang="en-US" altLang="en-US" sz="2800" b="1" dirty="0" smtClean="0">
                <a:solidFill>
                  <a:schemeClr val="bg2"/>
                </a:solidFill>
                <a:cs typeface="Times New Roman" pitchFamily="18" charset="0"/>
              </a:rPr>
            </a:br>
            <a:r>
              <a:rPr lang="bg-BG" altLang="en-US" sz="2800" b="1" dirty="0">
                <a:solidFill>
                  <a:schemeClr val="bg2"/>
                </a:solidFill>
              </a:rPr>
              <a:t>5</a:t>
            </a:r>
            <a:r>
              <a:rPr lang="bg-BG" altLang="en-US" sz="2800" b="1" dirty="0">
                <a:solidFill>
                  <a:schemeClr val="bg2"/>
                </a:solidFill>
                <a:cs typeface="Times New Roman" pitchFamily="18" charset="0"/>
              </a:rPr>
              <a:t>.</a:t>
            </a:r>
            <a:r>
              <a:rPr lang="bg-BG" altLang="en-US" sz="2800" dirty="0">
                <a:solidFill>
                  <a:schemeClr val="bg2"/>
                </a:solidFill>
                <a:cs typeface="Times New Roman" pitchFamily="18" charset="0"/>
              </a:rPr>
              <a:t> </a:t>
            </a:r>
            <a:r>
              <a:rPr lang="bg-BG" altLang="en-US" sz="2800" b="1" dirty="0">
                <a:solidFill>
                  <a:schemeClr val="bg2"/>
                </a:solidFill>
                <a:cs typeface="Times New Roman" pitchFamily="18" charset="0"/>
              </a:rPr>
              <a:t>Разпределение на отговорностите за здравето  между обществото, гражданите и </a:t>
            </a:r>
            <a:r>
              <a:rPr lang="bg-BG" altLang="en-US" sz="2800" b="1" dirty="0">
                <a:solidFill>
                  <a:schemeClr val="bg2"/>
                </a:solidFill>
              </a:rPr>
              <a:t>здравните</a:t>
            </a:r>
            <a:r>
              <a:rPr lang="bg-BG" altLang="en-US" sz="2800" b="1" dirty="0">
                <a:solidFill>
                  <a:schemeClr val="bg2"/>
                </a:solidFill>
                <a:cs typeface="Times New Roman" pitchFamily="18" charset="0"/>
              </a:rPr>
              <a:t> професионалисти</a:t>
            </a:r>
            <a:r>
              <a:rPr lang="bg-BG" altLang="en-US" sz="2800" b="1" dirty="0" smtClean="0">
                <a:solidFill>
                  <a:schemeClr val="bg2"/>
                </a:solidFill>
                <a:cs typeface="Times New Roman" pitchFamily="18" charset="0"/>
              </a:rPr>
              <a:t>.</a:t>
            </a:r>
            <a:br>
              <a:rPr lang="bg-BG" altLang="en-US" sz="2800" b="1" dirty="0" smtClean="0">
                <a:solidFill>
                  <a:schemeClr val="bg2"/>
                </a:solidFill>
                <a:cs typeface="Times New Roman" pitchFamily="18" charset="0"/>
              </a:rPr>
            </a:br>
            <a:r>
              <a:rPr lang="bg-BG" altLang="en-US" sz="2800" b="1" dirty="0">
                <a:solidFill>
                  <a:schemeClr val="bg2"/>
                </a:solidFill>
                <a:cs typeface="Times New Roman" pitchFamily="18" charset="0"/>
              </a:rPr>
              <a:t/>
            </a:r>
            <a:br>
              <a:rPr lang="bg-BG" altLang="en-US" sz="2800" b="1" dirty="0">
                <a:solidFill>
                  <a:schemeClr val="bg2"/>
                </a:solidFill>
                <a:cs typeface="Times New Roman" pitchFamily="18" charset="0"/>
              </a:rPr>
            </a:br>
            <a:r>
              <a:rPr lang="bg-BG" altLang="en-US" sz="2800" b="1" dirty="0" smtClean="0">
                <a:solidFill>
                  <a:schemeClr val="bg2"/>
                </a:solidFill>
                <a:cs typeface="Times New Roman" pitchFamily="18" charset="0"/>
              </a:rPr>
              <a:t>6. </a:t>
            </a:r>
            <a:r>
              <a:rPr lang="bg-BG" sz="2800" b="1" dirty="0">
                <a:solidFill>
                  <a:schemeClr val="bg2"/>
                </a:solidFill>
              </a:rPr>
              <a:t>Непрекъснатост, прозрачност и обществено съгласие за промяна чрез участие на гражданите и здравните професионалисти.</a:t>
            </a:r>
            <a:r>
              <a:rPr lang="bg-BG" altLang="en-US" sz="2800" b="1" dirty="0" smtClean="0">
                <a:solidFill>
                  <a:schemeClr val="bg2"/>
                </a:solidFill>
                <a:cs typeface="Times New Roman" pitchFamily="18" charset="0"/>
              </a:rPr>
              <a:t/>
            </a:r>
            <a:br>
              <a:rPr lang="bg-BG" altLang="en-US" sz="2800" b="1" dirty="0" smtClean="0">
                <a:solidFill>
                  <a:schemeClr val="bg2"/>
                </a:solidFill>
                <a:cs typeface="Times New Roman" pitchFamily="18" charset="0"/>
              </a:rPr>
            </a:br>
            <a:endParaRPr lang="en-US" altLang="en-US" sz="2800" b="1" dirty="0" smtClean="0">
              <a:solidFill>
                <a:schemeClr val="bg2"/>
              </a:solidFill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CE4379-406C-4D9F-9CEF-60AA51CE06DB}" type="datetime1">
              <a:rPr lang="bg-BG" altLang="en-US" smtClean="0"/>
              <a:t>25.8.2020 г.</a:t>
            </a:fld>
            <a:endParaRPr lang="en-US" altLang="en-US"/>
          </a:p>
        </p:txBody>
      </p:sp>
      <p:sp>
        <p:nvSpPr>
          <p:cNvPr id="1229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5AF6822-5881-407E-ADB1-AAC0B3326E67}" type="slidenum">
              <a:rPr lang="en-US" altLang="en-US"/>
              <a:pPr eaLnBrk="1" hangingPunct="1"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346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06388" y="285702"/>
            <a:ext cx="8382000" cy="1069848"/>
          </a:xfrm>
        </p:spPr>
        <p:txBody>
          <a:bodyPr/>
          <a:lstStyle/>
          <a:p>
            <a:r>
              <a:rPr lang="bg-BG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ОСНОВНИ СТРАНИ НА РЕФОРМАТА</a:t>
            </a:r>
            <a:endParaRPr lang="bg-BG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>
                <a:solidFill>
                  <a:schemeClr val="bg2"/>
                </a:solidFill>
              </a:rPr>
              <a:t>ФИНАНСОВА РЕФОРМА</a:t>
            </a:r>
            <a:endParaRPr lang="bg-BG" dirty="0">
              <a:solidFill>
                <a:schemeClr val="bg2"/>
              </a:solidFill>
            </a:endParaRPr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bg-BG" dirty="0" smtClean="0">
                <a:solidFill>
                  <a:schemeClr val="bg2"/>
                </a:solidFill>
              </a:rPr>
              <a:t>СТРУКТУРНА РЕФОРМА</a:t>
            </a:r>
            <a:endParaRPr lang="bg-BG" dirty="0">
              <a:solidFill>
                <a:schemeClr val="bg2"/>
              </a:solidFill>
            </a:endParaRPr>
          </a:p>
        </p:txBody>
      </p:sp>
      <p:sp>
        <p:nvSpPr>
          <p:cNvPr id="5" name="Контейнер за съдържание 4"/>
          <p:cNvSpPr>
            <a:spLocks noGrp="1"/>
          </p:cNvSpPr>
          <p:nvPr>
            <p:ph sz="quarter" idx="2"/>
          </p:nvPr>
        </p:nvSpPr>
        <p:spPr>
          <a:ln>
            <a:solidFill>
              <a:srgbClr val="7030A0"/>
            </a:solidFill>
          </a:ln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bg-BG" sz="2400" dirty="0">
                <a:solidFill>
                  <a:schemeClr val="bg2"/>
                </a:solidFill>
              </a:rPr>
              <a:t>преминаване към нов тип на финансиране на здравните дейности – </a:t>
            </a:r>
            <a:r>
              <a:rPr lang="bg-BG" sz="2400" dirty="0" smtClean="0">
                <a:solidFill>
                  <a:schemeClr val="bg2"/>
                </a:solidFill>
              </a:rPr>
              <a:t>от държавен монополизъм към здравноосигурителен модел</a:t>
            </a:r>
            <a:endParaRPr lang="bg-BG" sz="2400" dirty="0">
              <a:solidFill>
                <a:schemeClr val="bg2"/>
              </a:solidFill>
            </a:endParaRP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ln>
            <a:solidFill>
              <a:srgbClr val="7030A0"/>
            </a:solidFill>
          </a:ln>
        </p:spPr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bg-BG" dirty="0" smtClean="0">
                <a:solidFill>
                  <a:schemeClr val="bg2"/>
                </a:solidFill>
              </a:rPr>
              <a:t>Преодоляване на:</a:t>
            </a:r>
          </a:p>
          <a:p>
            <a:r>
              <a:rPr lang="bg-BG" dirty="0" smtClean="0">
                <a:solidFill>
                  <a:schemeClr val="bg2"/>
                </a:solidFill>
              </a:rPr>
              <a:t>екстензивното </a:t>
            </a:r>
            <a:r>
              <a:rPr lang="bg-BG" dirty="0">
                <a:solidFill>
                  <a:schemeClr val="bg2"/>
                </a:solidFill>
              </a:rPr>
              <a:t>развитие по отношение на брой легла, персонал и </a:t>
            </a:r>
            <a:r>
              <a:rPr lang="bg-BG" dirty="0" smtClean="0">
                <a:solidFill>
                  <a:schemeClr val="bg2"/>
                </a:solidFill>
              </a:rPr>
              <a:t>звена; </a:t>
            </a:r>
          </a:p>
          <a:p>
            <a:r>
              <a:rPr lang="bg-BG" dirty="0" smtClean="0">
                <a:solidFill>
                  <a:schemeClr val="bg2"/>
                </a:solidFill>
              </a:rPr>
              <a:t>диспропорциите </a:t>
            </a:r>
            <a:r>
              <a:rPr lang="bg-BG" dirty="0">
                <a:solidFill>
                  <a:schemeClr val="bg2"/>
                </a:solidFill>
              </a:rPr>
              <a:t>в териториалното разпределение на </a:t>
            </a:r>
            <a:r>
              <a:rPr lang="bg-BG" dirty="0" smtClean="0">
                <a:solidFill>
                  <a:schemeClr val="bg2"/>
                </a:solidFill>
              </a:rPr>
              <a:t>ресурсите</a:t>
            </a:r>
          </a:p>
          <a:p>
            <a:r>
              <a:rPr lang="bg-BG" dirty="0" smtClean="0">
                <a:solidFill>
                  <a:schemeClr val="bg2"/>
                </a:solidFill>
              </a:rPr>
              <a:t>дисбаланса </a:t>
            </a:r>
            <a:r>
              <a:rPr lang="bg-BG" dirty="0">
                <a:solidFill>
                  <a:schemeClr val="bg2"/>
                </a:solidFill>
              </a:rPr>
              <a:t>между обществения и частния сектор</a:t>
            </a:r>
            <a:r>
              <a:rPr lang="bg-BG" dirty="0" smtClean="0">
                <a:solidFill>
                  <a:schemeClr val="bg2"/>
                </a:solidFill>
              </a:rPr>
              <a:t> </a:t>
            </a:r>
          </a:p>
          <a:p>
            <a:r>
              <a:rPr lang="bg-BG" dirty="0">
                <a:solidFill>
                  <a:schemeClr val="bg2"/>
                </a:solidFill>
              </a:rPr>
              <a:t>д</a:t>
            </a:r>
            <a:r>
              <a:rPr lang="bg-BG" dirty="0" smtClean="0">
                <a:solidFill>
                  <a:schemeClr val="bg2"/>
                </a:solidFill>
              </a:rPr>
              <a:t>исбаланса между </a:t>
            </a:r>
            <a:r>
              <a:rPr lang="bg-BG" dirty="0">
                <a:solidFill>
                  <a:schemeClr val="bg2"/>
                </a:solidFill>
              </a:rPr>
              <a:t>първичната, специализираната и болничната помощ</a:t>
            </a:r>
          </a:p>
        </p:txBody>
      </p:sp>
    </p:spTree>
    <p:extLst>
      <p:ext uri="{BB962C8B-B14F-4D97-AF65-F5344CB8AC3E}">
        <p14:creationId xmlns:p14="http://schemas.microsoft.com/office/powerpoint/2010/main" val="311773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9402E6CE-C34B-4768-B2F7-563DC5D1B742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3AF40584-6BF2-4AA5-86C9-BC103D13DEC6}" type="slidenum">
              <a:rPr lang="en-US" alt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/>
              <a:t>2</a:t>
            </a:fld>
            <a:endParaRPr lang="en-US" alt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bg-BG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bg-BG" alt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З</a:t>
            </a:r>
            <a:r>
              <a:rPr lang="bg-BG" alt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дравните системи</a:t>
            </a:r>
            <a:r>
              <a:rPr lang="bg-BG" altLang="en-US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включват всички организации, институции и ресурси, които са посветени на извършването на здравни дейности”.</a:t>
            </a:r>
            <a:r>
              <a:rPr lang="bg-BG" altLang="en-US" sz="4000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4000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3600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(Доклад на Генералния директор на СЗО пред Световната Здравна Асамблея - 2000 г.)</a:t>
            </a:r>
            <a:r>
              <a:rPr lang="bg-BG" altLang="en-US" sz="4000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pitchFamily="18" charset="0"/>
              </a:rPr>
              <a:t> </a:t>
            </a:r>
            <a:r>
              <a:rPr lang="bg-BG" altLang="en-US" sz="4000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/>
            </a:r>
            <a:br>
              <a:rPr lang="bg-BG" altLang="en-US" sz="4000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</a:br>
            <a:endParaRPr lang="en-GB" altLang="en-US" sz="4000" dirty="0" smtClean="0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BA89F-9C7D-4A69-B702-31305D697EF8}" type="datetime1">
              <a:rPr lang="en-US" altLang="en-US" smtClean="0">
                <a:solidFill>
                  <a:schemeClr val="bg2"/>
                </a:solidFill>
              </a:rPr>
              <a:t>8/25/2020</a:t>
            </a:fld>
            <a:endParaRPr lang="en-US" alt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eaLnBrk="1" hangingPunct="1"/>
            <a:r>
              <a:rPr lang="bg-BG" altLang="en-US" sz="38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ОБЕКТ НА СТРУКТУРНАТА РЕФОРМ   </a:t>
            </a:r>
            <a:endParaRPr lang="en-US" altLang="en-US" sz="3800" dirty="0" smtClean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altLang="en-US" dirty="0">
                <a:solidFill>
                  <a:schemeClr val="bg2"/>
                </a:solidFill>
                <a:cs typeface="Times New Roman" pitchFamily="18" charset="0"/>
              </a:rPr>
              <a:t>превантивната </a:t>
            </a:r>
            <a:r>
              <a:rPr lang="bg-BG" altLang="en-US" dirty="0" smtClean="0">
                <a:solidFill>
                  <a:schemeClr val="bg2"/>
                </a:solidFill>
                <a:cs typeface="Times New Roman" pitchFamily="18" charset="0"/>
              </a:rPr>
              <a:t>дейност;</a:t>
            </a:r>
          </a:p>
          <a:p>
            <a:r>
              <a:rPr lang="bg-BG" altLang="en-US" dirty="0" smtClean="0">
                <a:solidFill>
                  <a:schemeClr val="bg2"/>
                </a:solidFill>
                <a:cs typeface="Times New Roman" pitchFamily="18" charset="0"/>
              </a:rPr>
              <a:t>първичната </a:t>
            </a:r>
            <a:r>
              <a:rPr lang="bg-BG" altLang="en-US" dirty="0">
                <a:solidFill>
                  <a:schemeClr val="bg2"/>
                </a:solidFill>
                <a:cs typeface="Times New Roman" pitchFamily="18" charset="0"/>
              </a:rPr>
              <a:t>здравна </a:t>
            </a:r>
            <a:r>
              <a:rPr lang="bg-BG" altLang="en-US" dirty="0" smtClean="0">
                <a:solidFill>
                  <a:schemeClr val="bg2"/>
                </a:solidFill>
                <a:cs typeface="Times New Roman" pitchFamily="18" charset="0"/>
              </a:rPr>
              <a:t>помощ;</a:t>
            </a:r>
          </a:p>
          <a:p>
            <a:r>
              <a:rPr lang="bg-BG" altLang="en-US" dirty="0" smtClean="0">
                <a:solidFill>
                  <a:schemeClr val="bg2"/>
                </a:solidFill>
                <a:cs typeface="Times New Roman" pitchFamily="18" charset="0"/>
              </a:rPr>
              <a:t>диагностично-консултативната помощ;</a:t>
            </a:r>
          </a:p>
          <a:p>
            <a:r>
              <a:rPr lang="bg-BG" altLang="en-US" dirty="0" smtClean="0">
                <a:solidFill>
                  <a:schemeClr val="bg2"/>
                </a:solidFill>
                <a:cs typeface="Times New Roman" pitchFamily="18" charset="0"/>
              </a:rPr>
              <a:t>болничната помощ;</a:t>
            </a:r>
          </a:p>
          <a:p>
            <a:r>
              <a:rPr lang="bg-BG" altLang="en-US" dirty="0" smtClean="0">
                <a:solidFill>
                  <a:schemeClr val="bg2"/>
                </a:solidFill>
                <a:cs typeface="Times New Roman" pitchFamily="18" charset="0"/>
              </a:rPr>
              <a:t>снабдяването </a:t>
            </a:r>
            <a:r>
              <a:rPr lang="bg-BG" altLang="en-US" dirty="0">
                <a:solidFill>
                  <a:schemeClr val="bg2"/>
                </a:solidFill>
                <a:cs typeface="Times New Roman" pitchFamily="18" charset="0"/>
              </a:rPr>
              <a:t>с </a:t>
            </a:r>
            <a:r>
              <a:rPr lang="bg-BG" altLang="en-US" dirty="0" smtClean="0">
                <a:solidFill>
                  <a:schemeClr val="bg2"/>
                </a:solidFill>
                <a:cs typeface="Times New Roman" pitchFamily="18" charset="0"/>
              </a:rPr>
              <a:t>лекарства;</a:t>
            </a:r>
          </a:p>
          <a:p>
            <a:r>
              <a:rPr lang="bg-BG" altLang="en-US" dirty="0" smtClean="0">
                <a:solidFill>
                  <a:schemeClr val="bg2"/>
                </a:solidFill>
                <a:cs typeface="Times New Roman" pitchFamily="18" charset="0"/>
              </a:rPr>
              <a:t>управленската </a:t>
            </a:r>
            <a:r>
              <a:rPr lang="bg-BG" altLang="en-US" dirty="0">
                <a:solidFill>
                  <a:schemeClr val="bg2"/>
                </a:solidFill>
                <a:cs typeface="Times New Roman" pitchFamily="18" charset="0"/>
              </a:rPr>
              <a:t>структура</a:t>
            </a:r>
            <a:r>
              <a:rPr lang="en-US" altLang="en-US" dirty="0">
                <a:solidFill>
                  <a:schemeClr val="bg2"/>
                </a:solidFill>
                <a:cs typeface="Times New Roman" pitchFamily="18" charset="0"/>
              </a:rPr>
              <a:t>.</a:t>
            </a:r>
            <a:r>
              <a:rPr lang="bg-BG" altLang="en-US" dirty="0">
                <a:solidFill>
                  <a:schemeClr val="bg2"/>
                </a:solidFill>
                <a:cs typeface="Times New Roman" pitchFamily="18" charset="0"/>
              </a:rPr>
              <a:t>  </a:t>
            </a:r>
            <a:r>
              <a:rPr lang="bg-BG" altLang="en-US" sz="3600" b="1" dirty="0">
                <a:solidFill>
                  <a:schemeClr val="bg2"/>
                </a:solidFill>
                <a:cs typeface="Times New Roman" pitchFamily="18" charset="0"/>
              </a:rPr>
              <a:t>  </a:t>
            </a:r>
            <a:endParaRPr lang="bg-BG" dirty="0">
              <a:solidFill>
                <a:schemeClr val="bg2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B9AEEC-5628-4986-8A7C-485881BB1FBC}" type="datetime1">
              <a:rPr lang="bg-BG" altLang="en-US" smtClean="0"/>
              <a:t>25.8.2020 г.</a:t>
            </a:fld>
            <a:endParaRPr lang="en-US" altLang="en-US"/>
          </a:p>
        </p:txBody>
      </p:sp>
      <p:sp>
        <p:nvSpPr>
          <p:cNvPr id="1843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34D1F28-D803-4887-AA28-9821B4AFDA04}" type="slidenum">
              <a:rPr lang="en-US" altLang="en-US"/>
              <a:pPr eaLnBrk="1" hangingPunct="1"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695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4"/>
          <p:cNvSpPr>
            <a:spLocks noGrp="1" noChangeArrowheads="1"/>
          </p:cNvSpPr>
          <p:nvPr>
            <p:ph type="title"/>
          </p:nvPr>
        </p:nvSpPr>
        <p:spPr>
          <a:xfrm>
            <a:off x="395536" y="476672"/>
            <a:ext cx="8424936" cy="5328816"/>
          </a:xfrm>
        </p:spPr>
        <p:txBody>
          <a:bodyPr/>
          <a:lstStyle/>
          <a:p>
            <a:pPr algn="l" eaLnBrk="1" hangingPunct="1"/>
            <a:r>
              <a:rPr lang="bg-BG" altLang="en-US" sz="4000" dirty="0" smtClean="0">
                <a:solidFill>
                  <a:schemeClr val="bg2"/>
                </a:solidFill>
              </a:rPr>
              <a:t>Реформата в превантивната дейност преминава през:</a:t>
            </a:r>
            <a:r>
              <a:rPr lang="en-US" altLang="en-US" sz="4000" dirty="0" smtClean="0">
                <a:solidFill>
                  <a:schemeClr val="bg2"/>
                </a:solidFill>
              </a:rPr>
              <a:t/>
            </a:r>
            <a:br>
              <a:rPr lang="en-US" altLang="en-US" sz="4000" dirty="0" smtClean="0">
                <a:solidFill>
                  <a:schemeClr val="bg2"/>
                </a:solidFill>
              </a:rPr>
            </a:br>
            <a:r>
              <a:rPr lang="bg-BG" altLang="en-US" sz="4000" dirty="0" smtClean="0">
                <a:solidFill>
                  <a:schemeClr val="bg2"/>
                </a:solidFill>
              </a:rPr>
              <a:t/>
            </a:r>
            <a:br>
              <a:rPr lang="bg-BG" altLang="en-US" sz="4000" dirty="0" smtClean="0">
                <a:solidFill>
                  <a:schemeClr val="bg2"/>
                </a:solidFill>
              </a:rPr>
            </a:br>
            <a:r>
              <a:rPr lang="en-US" altLang="en-US" sz="4000" dirty="0" smtClean="0">
                <a:solidFill>
                  <a:schemeClr val="bg2"/>
                </a:solidFill>
              </a:rPr>
              <a:t>I. </a:t>
            </a:r>
            <a:r>
              <a:rPr lang="bg-BG" altLang="en-US" sz="4000" dirty="0" smtClean="0">
                <a:solidFill>
                  <a:schemeClr val="bg2"/>
                </a:solidFill>
              </a:rPr>
              <a:t>от ХЕИ към РИОКОЗ</a:t>
            </a:r>
            <a:r>
              <a:rPr lang="en-US" altLang="en-US" sz="4000" dirty="0" smtClean="0">
                <a:solidFill>
                  <a:schemeClr val="bg2"/>
                </a:solidFill>
              </a:rPr>
              <a:t>;</a:t>
            </a:r>
            <a:br>
              <a:rPr lang="en-US" altLang="en-US" sz="4000" dirty="0" smtClean="0">
                <a:solidFill>
                  <a:schemeClr val="bg2"/>
                </a:solidFill>
              </a:rPr>
            </a:br>
            <a:r>
              <a:rPr lang="bg-BG" altLang="en-US" sz="4000" dirty="0" smtClean="0">
                <a:solidFill>
                  <a:schemeClr val="bg2"/>
                </a:solidFill>
              </a:rPr>
              <a:t/>
            </a:r>
            <a:br>
              <a:rPr lang="bg-BG" altLang="en-US" sz="4000" dirty="0" smtClean="0">
                <a:solidFill>
                  <a:schemeClr val="bg2"/>
                </a:solidFill>
              </a:rPr>
            </a:br>
            <a:r>
              <a:rPr lang="en-US" altLang="en-US" sz="4000" dirty="0" smtClean="0">
                <a:solidFill>
                  <a:schemeClr val="bg2"/>
                </a:solidFill>
              </a:rPr>
              <a:t>II. </a:t>
            </a:r>
            <a:r>
              <a:rPr lang="bg-BG" altLang="en-US" sz="4000" dirty="0" smtClean="0">
                <a:solidFill>
                  <a:schemeClr val="bg2"/>
                </a:solidFill>
              </a:rPr>
              <a:t>2011 г. - РИОКОЗ + РЦЗ = РЗИ</a:t>
            </a:r>
            <a:br>
              <a:rPr lang="bg-BG" altLang="en-US" sz="4000" dirty="0" smtClean="0">
                <a:solidFill>
                  <a:schemeClr val="bg2"/>
                </a:solidFill>
              </a:rPr>
            </a:br>
            <a:endParaRPr lang="en-US" altLang="en-US" sz="4000" dirty="0" smtClean="0">
              <a:solidFill>
                <a:schemeClr val="bg2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E084B3-AA6C-4234-A9FE-C0DFCE6BF812}" type="datetime1">
              <a:rPr lang="bg-BG" altLang="en-US" smtClean="0"/>
              <a:t>25.8.2020 г.</a:t>
            </a:fld>
            <a:endParaRPr lang="en-US" altLang="en-US"/>
          </a:p>
        </p:txBody>
      </p:sp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AF03988-D12A-4523-AB3E-614E345EB986}" type="slidenum">
              <a:rPr lang="en-US" altLang="en-US"/>
              <a:pPr eaLnBrk="1" hangingPunct="1"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88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196752"/>
            <a:ext cx="8497639" cy="5472608"/>
          </a:xfrm>
        </p:spPr>
        <p:txBody>
          <a:bodyPr>
            <a:normAutofit/>
          </a:bodyPr>
          <a:lstStyle/>
          <a:p>
            <a:pPr algn="l">
              <a:lnSpc>
                <a:spcPct val="120000"/>
              </a:lnSpc>
            </a:pPr>
            <a:r>
              <a:rPr lang="bg-BG" altLang="en-US" sz="28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РЕФОРМАТА В ЛЕЧЕБНАТА ДЕЙНОСТ</a:t>
            </a:r>
            <a:r>
              <a:rPr lang="bg-BG" altLang="en-US" sz="2800" dirty="0">
                <a:solidFill>
                  <a:schemeClr val="bg2"/>
                </a:solidFill>
              </a:rPr>
              <a:t/>
            </a:r>
            <a:br>
              <a:rPr lang="bg-BG" altLang="en-US" sz="2800" dirty="0">
                <a:solidFill>
                  <a:schemeClr val="bg2"/>
                </a:solidFill>
              </a:rPr>
            </a:br>
            <a:r>
              <a:rPr lang="bg-BG" altLang="en-US" sz="2800" b="1" dirty="0" smtClean="0">
                <a:solidFill>
                  <a:schemeClr val="bg2"/>
                </a:solidFill>
                <a:cs typeface="Times New Roman" pitchFamily="18" charset="0"/>
              </a:rPr>
              <a:t>се опира на:</a:t>
            </a:r>
            <a:br>
              <a:rPr lang="bg-BG" altLang="en-US" sz="2800" b="1" dirty="0" smtClean="0">
                <a:solidFill>
                  <a:schemeClr val="bg2"/>
                </a:solidFill>
                <a:cs typeface="Times New Roman" pitchFamily="18" charset="0"/>
              </a:rPr>
            </a:br>
            <a:r>
              <a:rPr lang="bg-BG" altLang="en-US" sz="2800" b="1" dirty="0" smtClean="0">
                <a:solidFill>
                  <a:schemeClr val="bg2"/>
                </a:solidFill>
                <a:cs typeface="Times New Roman" pitchFamily="18" charset="0"/>
              </a:rPr>
              <a:t/>
            </a:r>
            <a:br>
              <a:rPr lang="bg-BG" altLang="en-US" sz="2800" b="1" dirty="0" smtClean="0">
                <a:solidFill>
                  <a:schemeClr val="bg2"/>
                </a:solidFill>
                <a:cs typeface="Times New Roman" pitchFamily="18" charset="0"/>
              </a:rPr>
            </a:br>
            <a:r>
              <a:rPr lang="en-US" altLang="en-US" sz="2800" dirty="0" smtClean="0">
                <a:solidFill>
                  <a:schemeClr val="bg2"/>
                </a:solidFill>
                <a:cs typeface="Times New Roman" pitchFamily="18" charset="0"/>
              </a:rPr>
              <a:t>- </a:t>
            </a:r>
            <a:r>
              <a:rPr lang="bg-BG" altLang="en-US" sz="2800" b="1" dirty="0">
                <a:solidFill>
                  <a:schemeClr val="bg2"/>
                </a:solidFill>
                <a:cs typeface="Times New Roman" pitchFamily="18" charset="0"/>
              </a:rPr>
              <a:t>Закона за </a:t>
            </a:r>
            <a:r>
              <a:rPr lang="bg-BG" altLang="en-US" sz="2800" b="1" dirty="0" smtClean="0">
                <a:solidFill>
                  <a:schemeClr val="bg2"/>
                </a:solidFill>
                <a:cs typeface="Times New Roman" pitchFamily="18" charset="0"/>
              </a:rPr>
              <a:t>здравето</a:t>
            </a:r>
            <a:br>
              <a:rPr lang="bg-BG" altLang="en-US" sz="2800" b="1" dirty="0" smtClean="0">
                <a:solidFill>
                  <a:schemeClr val="bg2"/>
                </a:solidFill>
                <a:cs typeface="Times New Roman" pitchFamily="18" charset="0"/>
              </a:rPr>
            </a:br>
            <a:r>
              <a:rPr lang="bg-BG" altLang="en-US" sz="2800" b="1" dirty="0" smtClean="0">
                <a:solidFill>
                  <a:schemeClr val="bg2"/>
                </a:solidFill>
                <a:cs typeface="Times New Roman" pitchFamily="18" charset="0"/>
              </a:rPr>
              <a:t>- Закона за здравното осигуряване</a:t>
            </a:r>
            <a:br>
              <a:rPr lang="bg-BG" altLang="en-US" sz="2800" b="1" dirty="0" smtClean="0">
                <a:solidFill>
                  <a:schemeClr val="bg2"/>
                </a:solidFill>
                <a:cs typeface="Times New Roman" pitchFamily="18" charset="0"/>
              </a:rPr>
            </a:br>
            <a:r>
              <a:rPr lang="en-US" altLang="en-US" sz="2800" dirty="0" smtClean="0">
                <a:solidFill>
                  <a:schemeClr val="bg2"/>
                </a:solidFill>
                <a:cs typeface="Times New Roman" pitchFamily="18" charset="0"/>
              </a:rPr>
              <a:t>- </a:t>
            </a:r>
            <a:r>
              <a:rPr lang="bg-BG" altLang="en-US" sz="2800" b="1" dirty="0" smtClean="0">
                <a:solidFill>
                  <a:schemeClr val="bg2"/>
                </a:solidFill>
                <a:cs typeface="Times New Roman" pitchFamily="18" charset="0"/>
              </a:rPr>
              <a:t>Закона за лечебните заведения</a:t>
            </a:r>
            <a:br>
              <a:rPr lang="bg-BG" altLang="en-US" sz="2800" b="1" dirty="0" smtClean="0">
                <a:solidFill>
                  <a:schemeClr val="bg2"/>
                </a:solidFill>
                <a:cs typeface="Times New Roman" pitchFamily="18" charset="0"/>
              </a:rPr>
            </a:br>
            <a:r>
              <a:rPr lang="bg-BG" altLang="en-US" sz="2800" b="1" dirty="0" smtClean="0">
                <a:solidFill>
                  <a:schemeClr val="bg2"/>
                </a:solidFill>
                <a:cs typeface="Times New Roman" pitchFamily="18" charset="0"/>
              </a:rPr>
              <a:t>- </a:t>
            </a:r>
            <a:r>
              <a:rPr lang="bg-BG" sz="2800" dirty="0" smtClean="0">
                <a:solidFill>
                  <a:schemeClr val="bg2"/>
                </a:solidFill>
              </a:rPr>
              <a:t>Закона </a:t>
            </a:r>
            <a:r>
              <a:rPr lang="bg-BG" sz="2800" dirty="0">
                <a:solidFill>
                  <a:schemeClr val="bg2"/>
                </a:solidFill>
              </a:rPr>
              <a:t>за професионално-съсловните организации на лекарите и лекарите по </a:t>
            </a:r>
            <a:r>
              <a:rPr lang="bg-BG" sz="2800" dirty="0" err="1">
                <a:solidFill>
                  <a:schemeClr val="bg2"/>
                </a:solidFill>
              </a:rPr>
              <a:t>дентална</a:t>
            </a:r>
            <a:r>
              <a:rPr lang="bg-BG" sz="2800" dirty="0">
                <a:solidFill>
                  <a:schemeClr val="bg2"/>
                </a:solidFill>
              </a:rPr>
              <a:t> медицина (1998 г., изм. и доп. 2005 г.)</a:t>
            </a:r>
            <a:r>
              <a:rPr lang="bg-BG" altLang="en-US" sz="2800" b="1" dirty="0" smtClean="0">
                <a:solidFill>
                  <a:schemeClr val="bg2"/>
                </a:solidFill>
                <a:cs typeface="Times New Roman" pitchFamily="18" charset="0"/>
              </a:rPr>
              <a:t/>
            </a:r>
            <a:br>
              <a:rPr lang="bg-BG" altLang="en-US" sz="2800" b="1" dirty="0" smtClean="0">
                <a:solidFill>
                  <a:schemeClr val="bg2"/>
                </a:solidFill>
                <a:cs typeface="Times New Roman" pitchFamily="18" charset="0"/>
              </a:rPr>
            </a:br>
            <a:endParaRPr lang="en-US" altLang="en-US" sz="2800" dirty="0" smtClean="0">
              <a:solidFill>
                <a:schemeClr val="bg2"/>
              </a:solidFill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1C51A5-608E-4C73-8997-FCA40561BCDE}" type="datetime1">
              <a:rPr lang="bg-BG" altLang="en-US" smtClean="0"/>
              <a:t>25.8.2020 г.</a:t>
            </a:fld>
            <a:endParaRPr lang="en-US" altLang="en-US"/>
          </a:p>
        </p:txBody>
      </p:sp>
      <p:sp>
        <p:nvSpPr>
          <p:cNvPr id="2048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68DF740-AA52-4C40-A1C0-E5406A80FBBE}" type="slidenum">
              <a:rPr lang="en-US" altLang="en-US"/>
              <a:pPr eaLnBrk="1" hangingPunct="1"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5532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208144" cy="5760640"/>
          </a:xfrm>
        </p:spPr>
        <p:txBody>
          <a:bodyPr>
            <a:normAutofit/>
          </a:bodyPr>
          <a:lstStyle/>
          <a:p>
            <a:pPr algn="l" eaLnBrk="1" hangingPunct="1"/>
            <a:r>
              <a:rPr lang="bg-BG" altLang="en-US" sz="3200" b="1" i="1" dirty="0" smtClean="0">
                <a:solidFill>
                  <a:schemeClr val="bg2"/>
                </a:solidFill>
                <a:cs typeface="Times New Roman" pitchFamily="18" charset="0"/>
              </a:rPr>
              <a:t/>
            </a:r>
            <a:br>
              <a:rPr lang="bg-BG" altLang="en-US" sz="3200" b="1" i="1" dirty="0" smtClean="0">
                <a:solidFill>
                  <a:schemeClr val="bg2"/>
                </a:solidFill>
                <a:cs typeface="Times New Roman" pitchFamily="18" charset="0"/>
              </a:rPr>
            </a:br>
            <a:r>
              <a:rPr lang="bg-BG" altLang="en-US" sz="3200" b="1" i="1" dirty="0" smtClean="0">
                <a:solidFill>
                  <a:schemeClr val="bg2"/>
                </a:solidFill>
                <a:cs typeface="Times New Roman" pitchFamily="18" charset="0"/>
              </a:rPr>
              <a:t>Реформата в извънболничната помощ (от 1 юли 2000 г.) </a:t>
            </a:r>
            <a:r>
              <a:rPr lang="bg-BG" altLang="en-US" sz="2800" dirty="0" smtClean="0">
                <a:solidFill>
                  <a:schemeClr val="bg2"/>
                </a:solidFill>
                <a:cs typeface="Times New Roman" pitchFamily="18" charset="0"/>
              </a:rPr>
              <a:t>се заключава в създаването на нови видове лечебни заведения</a:t>
            </a:r>
            <a:r>
              <a:rPr lang="bg-BG" altLang="en-US" sz="2800" dirty="0">
                <a:solidFill>
                  <a:schemeClr val="bg2"/>
                </a:solidFill>
                <a:cs typeface="Times New Roman" pitchFamily="18" charset="0"/>
              </a:rPr>
              <a:t>: </a:t>
            </a:r>
            <a:r>
              <a:rPr lang="bg-BG" altLang="en-US" sz="2800" dirty="0" smtClean="0">
                <a:solidFill>
                  <a:schemeClr val="bg2"/>
                </a:solidFill>
                <a:cs typeface="Times New Roman" pitchFamily="18" charset="0"/>
              </a:rPr>
              <a:t/>
            </a:r>
            <a:br>
              <a:rPr lang="bg-BG" altLang="en-US" sz="2800" dirty="0" smtClean="0">
                <a:solidFill>
                  <a:schemeClr val="bg2"/>
                </a:solidFill>
                <a:cs typeface="Times New Roman" pitchFamily="18" charset="0"/>
              </a:rPr>
            </a:br>
            <a:r>
              <a:rPr lang="bg-BG" altLang="en-US" sz="2800" dirty="0">
                <a:solidFill>
                  <a:schemeClr val="bg2"/>
                </a:solidFill>
                <a:cs typeface="Times New Roman" pitchFamily="18" charset="0"/>
              </a:rPr>
              <a:t/>
            </a:r>
            <a:br>
              <a:rPr lang="bg-BG" altLang="en-US" sz="2800" dirty="0">
                <a:solidFill>
                  <a:schemeClr val="bg2"/>
                </a:solidFill>
                <a:cs typeface="Times New Roman" pitchFamily="18" charset="0"/>
              </a:rPr>
            </a:br>
            <a:r>
              <a:rPr lang="bg-BG" altLang="en-US" sz="2800" dirty="0" smtClean="0">
                <a:solidFill>
                  <a:schemeClr val="bg2"/>
                </a:solidFill>
                <a:cs typeface="Times New Roman" pitchFamily="18" charset="0"/>
              </a:rPr>
              <a:t>1) индивидуални </a:t>
            </a:r>
            <a:r>
              <a:rPr lang="bg-BG" altLang="en-US" sz="2800" dirty="0">
                <a:solidFill>
                  <a:schemeClr val="bg2"/>
                </a:solidFill>
                <a:cs typeface="Times New Roman" pitchFamily="18" charset="0"/>
              </a:rPr>
              <a:t>и групови </a:t>
            </a:r>
            <a:r>
              <a:rPr lang="bg-BG" altLang="en-US" sz="2800" dirty="0" smtClean="0">
                <a:solidFill>
                  <a:schemeClr val="bg2"/>
                </a:solidFill>
                <a:cs typeface="Times New Roman" pitchFamily="18" charset="0"/>
              </a:rPr>
              <a:t>практики</a:t>
            </a:r>
            <a:r>
              <a:rPr lang="bg-BG" altLang="en-US" sz="2800" dirty="0">
                <a:solidFill>
                  <a:schemeClr val="bg2"/>
                </a:solidFill>
                <a:cs typeface="Times New Roman" pitchFamily="18" charset="0"/>
              </a:rPr>
              <a:t> </a:t>
            </a:r>
            <a:r>
              <a:rPr lang="bg-BG" altLang="en-US" sz="2800" dirty="0" smtClean="0">
                <a:solidFill>
                  <a:schemeClr val="bg2"/>
                </a:solidFill>
                <a:cs typeface="Times New Roman" pitchFamily="18" charset="0"/>
              </a:rPr>
              <a:t>за първична здравна помощ (ПЗП) и </a:t>
            </a:r>
            <a:br>
              <a:rPr lang="bg-BG" altLang="en-US" sz="2800" dirty="0" smtClean="0">
                <a:solidFill>
                  <a:schemeClr val="bg2"/>
                </a:solidFill>
                <a:cs typeface="Times New Roman" pitchFamily="18" charset="0"/>
              </a:rPr>
            </a:br>
            <a:r>
              <a:rPr lang="bg-BG" altLang="en-US" sz="2800" dirty="0" smtClean="0">
                <a:solidFill>
                  <a:schemeClr val="bg2"/>
                </a:solidFill>
                <a:cs typeface="Times New Roman" pitchFamily="18" charset="0"/>
              </a:rPr>
              <a:t/>
            </a:r>
            <a:br>
              <a:rPr lang="bg-BG" altLang="en-US" sz="2800" dirty="0" smtClean="0">
                <a:solidFill>
                  <a:schemeClr val="bg2"/>
                </a:solidFill>
                <a:cs typeface="Times New Roman" pitchFamily="18" charset="0"/>
              </a:rPr>
            </a:br>
            <a:r>
              <a:rPr lang="bg-BG" altLang="en-US" sz="2800" dirty="0" smtClean="0">
                <a:solidFill>
                  <a:schemeClr val="bg2"/>
                </a:solidFill>
                <a:cs typeface="Times New Roman" pitchFamily="18" charset="0"/>
              </a:rPr>
              <a:t>2) за специализирана извънболнична медицинска помощ (СИМП).</a:t>
            </a:r>
            <a:br>
              <a:rPr lang="bg-BG" altLang="en-US" sz="2800" dirty="0" smtClean="0">
                <a:solidFill>
                  <a:schemeClr val="bg2"/>
                </a:solidFill>
                <a:cs typeface="Times New Roman" pitchFamily="18" charset="0"/>
              </a:rPr>
            </a:br>
            <a:endParaRPr lang="en-US" altLang="en-US" sz="2800" dirty="0" smtClean="0">
              <a:solidFill>
                <a:schemeClr val="bg2"/>
              </a:solidFill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B35388-2224-4DE7-BEA9-6C4F10A526AF}" type="datetime1">
              <a:rPr lang="bg-BG" altLang="en-US" smtClean="0"/>
              <a:t>25.8.2020 г.</a:t>
            </a:fld>
            <a:endParaRPr lang="en-US" altLang="en-US"/>
          </a:p>
        </p:txBody>
      </p:sp>
      <p:sp>
        <p:nvSpPr>
          <p:cNvPr id="2150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95B73C2-D0B9-4DB2-A251-56C0F11E10BC}" type="slidenum">
              <a:rPr lang="en-US" altLang="en-US"/>
              <a:pPr eaLnBrk="1" hangingPunct="1"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526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4"/>
          <p:cNvSpPr>
            <a:spLocks noGrp="1" noChangeArrowheads="1"/>
          </p:cNvSpPr>
          <p:nvPr>
            <p:ph type="title"/>
          </p:nvPr>
        </p:nvSpPr>
        <p:spPr>
          <a:xfrm>
            <a:off x="337607" y="536575"/>
            <a:ext cx="8229600" cy="1066800"/>
          </a:xfrm>
        </p:spPr>
        <p:txBody>
          <a:bodyPr>
            <a:normAutofit fontScale="90000"/>
          </a:bodyPr>
          <a:lstStyle/>
          <a:p>
            <a:pPr algn="l" eaLnBrk="1" hangingPunct="1">
              <a:lnSpc>
                <a:spcPct val="90000"/>
              </a:lnSpc>
            </a:pPr>
            <a:r>
              <a:rPr lang="bg-BG" altLang="en-US" sz="38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Реформа в първичната медицинска помощ</a:t>
            </a:r>
            <a:endParaRPr lang="en-US" altLang="en-US" sz="3800" dirty="0" smtClean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bg-BG" altLang="en-US" dirty="0" smtClean="0">
                <a:solidFill>
                  <a:schemeClr val="bg2"/>
                </a:solidFill>
              </a:rPr>
              <a:t>Утвърждаване на ОПЛ като основна фигура за ПМП.</a:t>
            </a:r>
          </a:p>
          <a:p>
            <a:r>
              <a:rPr lang="bg-BG" altLang="en-US" dirty="0" smtClean="0">
                <a:solidFill>
                  <a:schemeClr val="bg2"/>
                </a:solidFill>
              </a:rPr>
              <a:t>Заплащането </a:t>
            </a:r>
            <a:r>
              <a:rPr lang="bg-BG" altLang="en-US" dirty="0">
                <a:solidFill>
                  <a:schemeClr val="bg2"/>
                </a:solidFill>
              </a:rPr>
              <a:t>в ПМП е на </a:t>
            </a:r>
            <a:r>
              <a:rPr lang="bg-BG" altLang="en-US" dirty="0" err="1">
                <a:solidFill>
                  <a:schemeClr val="bg2"/>
                </a:solidFill>
              </a:rPr>
              <a:t>капитационен</a:t>
            </a:r>
            <a:r>
              <a:rPr lang="bg-BG" altLang="en-US" dirty="0">
                <a:solidFill>
                  <a:schemeClr val="bg2"/>
                </a:solidFill>
              </a:rPr>
              <a:t> принцип (според броя на лицата в пациентската листа на ОПЛ</a:t>
            </a:r>
            <a:r>
              <a:rPr lang="bg-BG" altLang="en-US" dirty="0" smtClean="0">
                <a:solidFill>
                  <a:schemeClr val="bg2"/>
                </a:solidFill>
              </a:rPr>
              <a:t>) </a:t>
            </a:r>
            <a:r>
              <a:rPr lang="bg-BG" dirty="0">
                <a:solidFill>
                  <a:schemeClr val="bg2"/>
                </a:solidFill>
              </a:rPr>
              <a:t>с коригиращи коефициенти за възрастови групи, диспансеризирани лица, неблагоприятна територия, работа по приоритетни направления</a:t>
            </a:r>
            <a:r>
              <a:rPr lang="bg-BG" altLang="en-US" dirty="0" smtClean="0">
                <a:solidFill>
                  <a:schemeClr val="bg2"/>
                </a:solidFill>
              </a:rPr>
              <a:t> </a:t>
            </a:r>
            <a:r>
              <a:rPr lang="bg-BG" altLang="en-US" dirty="0">
                <a:solidFill>
                  <a:schemeClr val="bg2"/>
                </a:solidFill>
              </a:rPr>
              <a:t>и за някои видове </a:t>
            </a:r>
            <a:r>
              <a:rPr lang="bg-BG" altLang="en-US" dirty="0" smtClean="0">
                <a:solidFill>
                  <a:schemeClr val="bg2"/>
                </a:solidFill>
              </a:rPr>
              <a:t>услуги.</a:t>
            </a:r>
          </a:p>
          <a:p>
            <a:r>
              <a:rPr lang="bg-BG" altLang="en-US" dirty="0" smtClean="0">
                <a:solidFill>
                  <a:schemeClr val="bg2"/>
                </a:solidFill>
              </a:rPr>
              <a:t>Заплащането </a:t>
            </a:r>
            <a:r>
              <a:rPr lang="bg-BG" altLang="en-US" dirty="0">
                <a:solidFill>
                  <a:schemeClr val="bg2"/>
                </a:solidFill>
              </a:rPr>
              <a:t>на СИМП – на принципа за предоставени услуги.</a:t>
            </a:r>
            <a:endParaRPr lang="en-US" altLang="en-US" dirty="0">
              <a:solidFill>
                <a:schemeClr val="bg2"/>
              </a:solidFill>
            </a:endParaRPr>
          </a:p>
          <a:p>
            <a:endParaRPr lang="bg-BG" dirty="0">
              <a:solidFill>
                <a:schemeClr val="bg2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D3D8CC-6C50-4C78-A736-08673096F816}" type="datetime1">
              <a:rPr lang="bg-BG" altLang="en-US" smtClean="0"/>
              <a:t>25.8.2020 г.</a:t>
            </a:fld>
            <a:endParaRPr lang="en-US" altLang="en-US"/>
          </a:p>
        </p:txBody>
      </p:sp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7F0AAC1-E504-4522-9840-48BEDD6393E1}" type="slidenum">
              <a:rPr lang="en-US" altLang="en-US"/>
              <a:pPr eaLnBrk="1" hangingPunct="1"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874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476672"/>
            <a:ext cx="8640960" cy="5904656"/>
          </a:xfrm>
        </p:spPr>
        <p:txBody>
          <a:bodyPr/>
          <a:lstStyle/>
          <a:p>
            <a:pPr algn="l" eaLnBrk="1" hangingPunct="1"/>
            <a:r>
              <a:rPr lang="bg-BG" altLang="en-US" sz="2800" b="1" i="1" dirty="0" smtClean="0">
                <a:solidFill>
                  <a:schemeClr val="bg2"/>
                </a:solidFill>
                <a:cs typeface="Times New Roman" pitchFamily="18" charset="0"/>
              </a:rPr>
              <a:t>Реформата в диагностично-консултативната помощ </a:t>
            </a:r>
            <a:r>
              <a:rPr lang="bg-BG" altLang="en-US" sz="2800" dirty="0" smtClean="0">
                <a:solidFill>
                  <a:schemeClr val="bg2"/>
                </a:solidFill>
                <a:cs typeface="Times New Roman" pitchFamily="18" charset="0"/>
              </a:rPr>
              <a:t>се заключава в създаване на нови видове здравни заведения: </a:t>
            </a:r>
            <a:br>
              <a:rPr lang="bg-BG" altLang="en-US" sz="2800" dirty="0" smtClean="0">
                <a:solidFill>
                  <a:schemeClr val="bg2"/>
                </a:solidFill>
                <a:cs typeface="Times New Roman" pitchFamily="18" charset="0"/>
              </a:rPr>
            </a:br>
            <a:r>
              <a:rPr lang="bg-BG" altLang="en-US" sz="2800" dirty="0" smtClean="0">
                <a:solidFill>
                  <a:schemeClr val="bg2"/>
                </a:solidFill>
                <a:cs typeface="Times New Roman" pitchFamily="18" charset="0"/>
              </a:rPr>
              <a:t>= диагностично-консултативни центрове (ДКЦ); </a:t>
            </a:r>
            <a:br>
              <a:rPr lang="bg-BG" altLang="en-US" sz="2800" dirty="0" smtClean="0">
                <a:solidFill>
                  <a:schemeClr val="bg2"/>
                </a:solidFill>
                <a:cs typeface="Times New Roman" pitchFamily="18" charset="0"/>
              </a:rPr>
            </a:br>
            <a:r>
              <a:rPr lang="bg-BG" altLang="en-US" sz="2800" dirty="0" smtClean="0">
                <a:solidFill>
                  <a:schemeClr val="bg2"/>
                </a:solidFill>
                <a:cs typeface="Times New Roman" pitchFamily="18" charset="0"/>
              </a:rPr>
              <a:t>= диагностично-</a:t>
            </a:r>
            <a:r>
              <a:rPr lang="bg-BG" altLang="en-US" sz="2800" dirty="0" smtClean="0">
                <a:solidFill>
                  <a:schemeClr val="bg2"/>
                </a:solidFill>
              </a:rPr>
              <a:t>к</a:t>
            </a:r>
            <a:r>
              <a:rPr lang="bg-BG" altLang="en-US" sz="2800" dirty="0" smtClean="0">
                <a:solidFill>
                  <a:schemeClr val="bg2"/>
                </a:solidFill>
                <a:cs typeface="Times New Roman" pitchFamily="18" charset="0"/>
              </a:rPr>
              <a:t>онсултативни отделения (блокове) към болниците;</a:t>
            </a:r>
            <a:br>
              <a:rPr lang="bg-BG" altLang="en-US" sz="2800" dirty="0" smtClean="0">
                <a:solidFill>
                  <a:schemeClr val="bg2"/>
                </a:solidFill>
                <a:cs typeface="Times New Roman" pitchFamily="18" charset="0"/>
              </a:rPr>
            </a:br>
            <a:r>
              <a:rPr lang="bg-BG" altLang="en-US" sz="2800" dirty="0" smtClean="0">
                <a:solidFill>
                  <a:schemeClr val="bg2"/>
                </a:solidFill>
                <a:cs typeface="Times New Roman" pitchFamily="18" charset="0"/>
              </a:rPr>
              <a:t>= центрове (медицински, </a:t>
            </a:r>
            <a:r>
              <a:rPr lang="bg-BG" altLang="en-US" sz="2800" dirty="0" err="1" smtClean="0">
                <a:solidFill>
                  <a:schemeClr val="bg2"/>
                </a:solidFill>
                <a:cs typeface="Times New Roman" pitchFamily="18" charset="0"/>
              </a:rPr>
              <a:t>дентални</a:t>
            </a:r>
            <a:r>
              <a:rPr lang="bg-BG" altLang="en-US" sz="2800" dirty="0" smtClean="0">
                <a:solidFill>
                  <a:schemeClr val="bg2"/>
                </a:solidFill>
                <a:cs typeface="Times New Roman" pitchFamily="18" charset="0"/>
              </a:rPr>
              <a:t>, </a:t>
            </a:r>
            <a:r>
              <a:rPr lang="bg-BG" altLang="en-US" sz="2800" dirty="0" err="1" smtClean="0">
                <a:solidFill>
                  <a:schemeClr val="bg2"/>
                </a:solidFill>
                <a:cs typeface="Times New Roman" pitchFamily="18" charset="0"/>
              </a:rPr>
              <a:t>медико-дентални</a:t>
            </a:r>
            <a:r>
              <a:rPr lang="bg-BG" altLang="en-US" sz="2800" dirty="0" smtClean="0">
                <a:solidFill>
                  <a:schemeClr val="bg2"/>
                </a:solidFill>
                <a:cs typeface="Times New Roman" pitchFamily="18" charset="0"/>
              </a:rPr>
              <a:t>); </a:t>
            </a:r>
            <a:br>
              <a:rPr lang="bg-BG" altLang="en-US" sz="2800" dirty="0" smtClean="0">
                <a:solidFill>
                  <a:schemeClr val="bg2"/>
                </a:solidFill>
                <a:cs typeface="Times New Roman" pitchFamily="18" charset="0"/>
              </a:rPr>
            </a:br>
            <a:r>
              <a:rPr lang="bg-BG" altLang="en-US" sz="2800" dirty="0" smtClean="0">
                <a:solidFill>
                  <a:schemeClr val="bg2"/>
                </a:solidFill>
                <a:cs typeface="Times New Roman" pitchFamily="18" charset="0"/>
              </a:rPr>
              <a:t>= частни специализирани лекарски практики (индивидуални и групови). </a:t>
            </a:r>
            <a:br>
              <a:rPr lang="bg-BG" altLang="en-US" sz="2800" dirty="0" smtClean="0">
                <a:solidFill>
                  <a:schemeClr val="bg2"/>
                </a:solidFill>
                <a:cs typeface="Times New Roman" pitchFamily="18" charset="0"/>
              </a:rPr>
            </a:br>
            <a:r>
              <a:rPr lang="bg-BG" altLang="en-US" sz="2800" b="1" dirty="0" smtClean="0">
                <a:solidFill>
                  <a:schemeClr val="bg2"/>
                </a:solidFill>
                <a:cs typeface="Times New Roman" pitchFamily="18" charset="0"/>
              </a:rPr>
              <a:t>Заплащане </a:t>
            </a:r>
            <a:r>
              <a:rPr lang="bg-BG" altLang="en-US" sz="2800" dirty="0" smtClean="0">
                <a:solidFill>
                  <a:schemeClr val="bg2"/>
                </a:solidFill>
                <a:cs typeface="Times New Roman" pitchFamily="18" charset="0"/>
              </a:rPr>
              <a:t>– </a:t>
            </a:r>
            <a:r>
              <a:rPr lang="bg-BG" altLang="en-US" sz="2800" b="1" dirty="0" smtClean="0">
                <a:solidFill>
                  <a:schemeClr val="bg2"/>
                </a:solidFill>
                <a:cs typeface="Times New Roman" pitchFamily="18" charset="0"/>
              </a:rPr>
              <a:t>според  извършените консултации или изследвания.</a:t>
            </a:r>
            <a:r>
              <a:rPr lang="en-US" altLang="en-US" sz="2800" b="1" dirty="0" smtClean="0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284B39-68A8-460B-8AA0-456B16EA6DF2}" type="datetime1">
              <a:rPr lang="bg-BG" altLang="en-US" smtClean="0"/>
              <a:t>25.8.2020 г.</a:t>
            </a:fld>
            <a:endParaRPr lang="en-US" altLang="en-US"/>
          </a:p>
        </p:txBody>
      </p:sp>
      <p:sp>
        <p:nvSpPr>
          <p:cNvPr id="2355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93199BF-66BD-4896-B07B-B5D35D0CF23A}" type="slidenum">
              <a:rPr lang="en-US" altLang="en-US"/>
              <a:pPr eaLnBrk="1" hangingPunct="1"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439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8135937" cy="5976962"/>
          </a:xfrm>
        </p:spPr>
        <p:txBody>
          <a:bodyPr/>
          <a:lstStyle/>
          <a:p>
            <a:pPr algn="l" eaLnBrk="1" hangingPunct="1"/>
            <a:r>
              <a:rPr lang="bg-BG" altLang="en-US" sz="2800" b="1" i="1" dirty="0" smtClean="0">
                <a:solidFill>
                  <a:schemeClr val="bg2"/>
                </a:solidFill>
                <a:cs typeface="Times New Roman" pitchFamily="18" charset="0"/>
              </a:rPr>
              <a:t/>
            </a:r>
            <a:br>
              <a:rPr lang="bg-BG" altLang="en-US" sz="2800" b="1" i="1" dirty="0" smtClean="0">
                <a:solidFill>
                  <a:schemeClr val="bg2"/>
                </a:solidFill>
                <a:cs typeface="Times New Roman" pitchFamily="18" charset="0"/>
              </a:rPr>
            </a:br>
            <a:r>
              <a:rPr lang="bg-BG" altLang="en-US" sz="3200" b="1" i="1" dirty="0" smtClean="0">
                <a:solidFill>
                  <a:schemeClr val="bg2"/>
                </a:solidFill>
                <a:cs typeface="Times New Roman" pitchFamily="18" charset="0"/>
              </a:rPr>
              <a:t>РЕФОРМАТА В БОЛНИЧНАТА ПОМОЩ</a:t>
            </a:r>
            <a:br>
              <a:rPr lang="bg-BG" altLang="en-US" sz="3200" b="1" i="1" dirty="0" smtClean="0">
                <a:solidFill>
                  <a:schemeClr val="bg2"/>
                </a:solidFill>
                <a:cs typeface="Times New Roman" pitchFamily="18" charset="0"/>
              </a:rPr>
            </a:br>
            <a:r>
              <a:rPr lang="bg-BG" altLang="en-US" sz="3200" dirty="0" smtClean="0">
                <a:solidFill>
                  <a:schemeClr val="bg2"/>
                </a:solidFill>
                <a:cs typeface="Times New Roman" pitchFamily="18" charset="0"/>
              </a:rPr>
              <a:t>се осъществява в два етапа:</a:t>
            </a:r>
            <a:br>
              <a:rPr lang="bg-BG" altLang="en-US" sz="3200" dirty="0" smtClean="0">
                <a:solidFill>
                  <a:schemeClr val="bg2"/>
                </a:solidFill>
                <a:cs typeface="Times New Roman" pitchFamily="18" charset="0"/>
              </a:rPr>
            </a:br>
            <a:r>
              <a:rPr lang="bg-BG" altLang="en-US" sz="3200" dirty="0" smtClean="0">
                <a:solidFill>
                  <a:schemeClr val="bg2"/>
                </a:solidFill>
                <a:cs typeface="Times New Roman" pitchFamily="18" charset="0"/>
              </a:rPr>
              <a:t/>
            </a:r>
            <a:br>
              <a:rPr lang="bg-BG" altLang="en-US" sz="3200" dirty="0" smtClean="0">
                <a:solidFill>
                  <a:schemeClr val="bg2"/>
                </a:solidFill>
                <a:cs typeface="Times New Roman" pitchFamily="18" charset="0"/>
              </a:rPr>
            </a:br>
            <a:r>
              <a:rPr lang="bg-BG" altLang="en-US" sz="3200" b="1" dirty="0" smtClean="0">
                <a:solidFill>
                  <a:schemeClr val="bg2"/>
                </a:solidFill>
                <a:cs typeface="Times New Roman" pitchFamily="18" charset="0"/>
              </a:rPr>
              <a:t>1. Преди приемане на Закона за лечебните заведения:   </a:t>
            </a:r>
            <a:br>
              <a:rPr lang="bg-BG" altLang="en-US" sz="3200" b="1" dirty="0" smtClean="0">
                <a:solidFill>
                  <a:schemeClr val="bg2"/>
                </a:solidFill>
                <a:cs typeface="Times New Roman" pitchFamily="18" charset="0"/>
              </a:rPr>
            </a:br>
            <a:r>
              <a:rPr lang="bg-BG" altLang="en-US" sz="3200" dirty="0">
                <a:solidFill>
                  <a:schemeClr val="bg2"/>
                </a:solidFill>
                <a:cs typeface="Times New Roman" pitchFamily="18" charset="0"/>
              </a:rPr>
              <a:t>* </a:t>
            </a:r>
            <a:r>
              <a:rPr lang="bg-BG" altLang="en-US" sz="3200" dirty="0" smtClean="0">
                <a:solidFill>
                  <a:schemeClr val="bg2"/>
                </a:solidFill>
                <a:cs typeface="Times New Roman" pitchFamily="18" charset="0"/>
              </a:rPr>
              <a:t>  намаляване броя на легла</a:t>
            </a:r>
            <a:r>
              <a:rPr lang="bg-BG" altLang="en-US" sz="3200" dirty="0" smtClean="0">
                <a:solidFill>
                  <a:schemeClr val="bg2"/>
                </a:solidFill>
              </a:rPr>
              <a:t>та</a:t>
            </a:r>
            <a:r>
              <a:rPr lang="bg-BG" altLang="en-US" sz="3200" dirty="0" smtClean="0">
                <a:solidFill>
                  <a:schemeClr val="bg2"/>
                </a:solidFill>
                <a:cs typeface="Times New Roman" pitchFamily="18" charset="0"/>
              </a:rPr>
              <a:t>;</a:t>
            </a:r>
            <a:br>
              <a:rPr lang="bg-BG" altLang="en-US" sz="3200" dirty="0" smtClean="0">
                <a:solidFill>
                  <a:schemeClr val="bg2"/>
                </a:solidFill>
                <a:cs typeface="Times New Roman" pitchFamily="18" charset="0"/>
              </a:rPr>
            </a:br>
            <a:r>
              <a:rPr lang="bg-BG" altLang="en-US" sz="3200" dirty="0" smtClean="0">
                <a:solidFill>
                  <a:schemeClr val="bg2"/>
                </a:solidFill>
                <a:cs typeface="Times New Roman" pitchFamily="18" charset="0"/>
              </a:rPr>
              <a:t>*   </a:t>
            </a:r>
            <a:r>
              <a:rPr lang="bg-BG" altLang="en-US" sz="3200" dirty="0" smtClean="0">
                <a:solidFill>
                  <a:schemeClr val="bg2"/>
                </a:solidFill>
              </a:rPr>
              <a:t>пре</a:t>
            </a:r>
            <a:r>
              <a:rPr lang="bg-BG" altLang="en-US" sz="3200" dirty="0" smtClean="0">
                <a:solidFill>
                  <a:schemeClr val="bg2"/>
                </a:solidFill>
                <a:cs typeface="Times New Roman" pitchFamily="18" charset="0"/>
              </a:rPr>
              <a:t>структур</a:t>
            </a:r>
            <a:r>
              <a:rPr lang="bg-BG" altLang="en-US" sz="3200" dirty="0" smtClean="0">
                <a:solidFill>
                  <a:schemeClr val="bg2"/>
                </a:solidFill>
              </a:rPr>
              <a:t>иране</a:t>
            </a:r>
            <a:r>
              <a:rPr lang="bg-BG" altLang="en-US" sz="3200" dirty="0" smtClean="0">
                <a:solidFill>
                  <a:schemeClr val="bg2"/>
                </a:solidFill>
                <a:cs typeface="Times New Roman" pitchFamily="18" charset="0"/>
              </a:rPr>
              <a:t> на </a:t>
            </a:r>
            <a:r>
              <a:rPr lang="bg-BG" altLang="en-US" sz="3200" dirty="0" err="1" smtClean="0">
                <a:solidFill>
                  <a:schemeClr val="bg2"/>
                </a:solidFill>
                <a:cs typeface="Times New Roman" pitchFamily="18" charset="0"/>
              </a:rPr>
              <a:t>легловия</a:t>
            </a:r>
            <a:r>
              <a:rPr lang="bg-BG" altLang="en-US" sz="3200" dirty="0" smtClean="0">
                <a:solidFill>
                  <a:schemeClr val="bg2"/>
                </a:solidFill>
                <a:cs typeface="Times New Roman" pitchFamily="18" charset="0"/>
              </a:rPr>
              <a:t> фонд;</a:t>
            </a:r>
            <a:br>
              <a:rPr lang="bg-BG" altLang="en-US" sz="3200" dirty="0" smtClean="0">
                <a:solidFill>
                  <a:schemeClr val="bg2"/>
                </a:solidFill>
                <a:cs typeface="Times New Roman" pitchFamily="18" charset="0"/>
              </a:rPr>
            </a:br>
            <a:r>
              <a:rPr lang="bg-BG" altLang="en-US" sz="3200" dirty="0" smtClean="0">
                <a:solidFill>
                  <a:schemeClr val="bg2"/>
                </a:solidFill>
                <a:cs typeface="Times New Roman" pitchFamily="18" charset="0"/>
              </a:rPr>
              <a:t>*   създаване на алтернативи на стационарната помощ (еднодневна хирургия, домашен стационар).</a:t>
            </a:r>
            <a:endParaRPr lang="en-US" altLang="en-US" sz="3200" dirty="0" smtClean="0">
              <a:solidFill>
                <a:schemeClr val="bg2"/>
              </a:solidFill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FCB0E6-1F04-47F0-940E-95BEDF38C05D}" type="datetime1">
              <a:rPr lang="bg-BG" altLang="en-US" smtClean="0"/>
              <a:t>25.8.2020 г.</a:t>
            </a:fld>
            <a:endParaRPr lang="en-US" altLang="en-US"/>
          </a:p>
        </p:txBody>
      </p:sp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E66F38A-827D-48AC-A931-3A2204F8182D}" type="slidenum">
              <a:rPr lang="en-US" altLang="en-US"/>
              <a:pPr eaLnBrk="1" hangingPunct="1"/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981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836713"/>
            <a:ext cx="8641085" cy="5904655"/>
          </a:xfrm>
        </p:spPr>
        <p:txBody>
          <a:bodyPr>
            <a:normAutofit fontScale="90000"/>
          </a:bodyPr>
          <a:lstStyle/>
          <a:p>
            <a:pPr algn="l">
              <a:lnSpc>
                <a:spcPct val="90000"/>
              </a:lnSpc>
              <a:spcBef>
                <a:spcPts val="1200"/>
              </a:spcBef>
            </a:pPr>
            <a:r>
              <a:rPr lang="bg-BG" altLang="en-US" sz="3200" b="1" dirty="0" smtClean="0">
                <a:solidFill>
                  <a:schemeClr val="bg2"/>
                </a:solidFill>
                <a:cs typeface="Times New Roman" pitchFamily="18" charset="0"/>
              </a:rPr>
              <a:t>2. След приемане на ЗЛЗ – превръщане на болниците в търговски дружества</a:t>
            </a:r>
            <a:br>
              <a:rPr lang="bg-BG" altLang="en-US" sz="3200" b="1" dirty="0" smtClean="0">
                <a:solidFill>
                  <a:schemeClr val="bg2"/>
                </a:solidFill>
                <a:cs typeface="Times New Roman" pitchFamily="18" charset="0"/>
              </a:rPr>
            </a:br>
            <a:r>
              <a:rPr lang="bg-BG" altLang="en-US" sz="3200" b="1" dirty="0" smtClean="0">
                <a:solidFill>
                  <a:schemeClr val="bg2"/>
                </a:solidFill>
                <a:cs typeface="Times New Roman" pitchFamily="18" charset="0"/>
              </a:rPr>
              <a:t/>
            </a:r>
            <a:br>
              <a:rPr lang="bg-BG" altLang="en-US" sz="3200" b="1" dirty="0" smtClean="0">
                <a:solidFill>
                  <a:schemeClr val="bg2"/>
                </a:solidFill>
                <a:cs typeface="Times New Roman" pitchFamily="18" charset="0"/>
              </a:rPr>
            </a:br>
            <a:r>
              <a:rPr lang="bg-BG" altLang="en-US" sz="3200" b="1" dirty="0" smtClean="0">
                <a:solidFill>
                  <a:schemeClr val="bg2"/>
                </a:solidFill>
                <a:cs typeface="Times New Roman" pitchFamily="18" charset="0"/>
              </a:rPr>
              <a:t>- О</a:t>
            </a:r>
            <a:r>
              <a:rPr lang="bg-BG" altLang="en-US" sz="3200" dirty="0" smtClean="0">
                <a:solidFill>
                  <a:schemeClr val="bg2"/>
                </a:solidFill>
                <a:cs typeface="Times New Roman" pitchFamily="18" charset="0"/>
              </a:rPr>
              <a:t>т </a:t>
            </a:r>
            <a:r>
              <a:rPr lang="bg-BG" altLang="en-US" sz="3200" b="1" dirty="0" smtClean="0">
                <a:solidFill>
                  <a:schemeClr val="bg2"/>
                </a:solidFill>
                <a:cs typeface="Times New Roman" pitchFamily="18" charset="0"/>
              </a:rPr>
              <a:t>1 юли 2001 г.</a:t>
            </a:r>
            <a:r>
              <a:rPr lang="bg-BG" altLang="en-US" sz="3200" dirty="0" smtClean="0">
                <a:solidFill>
                  <a:schemeClr val="bg2"/>
                </a:solidFill>
                <a:cs typeface="Times New Roman" pitchFamily="18" charset="0"/>
              </a:rPr>
              <a:t> - сключване на договори с НЗОК за финансиране на медицинските дейности по </a:t>
            </a:r>
            <a:r>
              <a:rPr lang="bg-BG" altLang="en-US" sz="3200" b="1" i="1" dirty="0" smtClean="0">
                <a:solidFill>
                  <a:schemeClr val="bg2"/>
                </a:solidFill>
                <a:cs typeface="Times New Roman" pitchFamily="18" charset="0"/>
              </a:rPr>
              <a:t>клинични пътеки.</a:t>
            </a:r>
            <a:br>
              <a:rPr lang="bg-BG" altLang="en-US" sz="3200" b="1" i="1" dirty="0" smtClean="0">
                <a:solidFill>
                  <a:schemeClr val="bg2"/>
                </a:solidFill>
                <a:cs typeface="Times New Roman" pitchFamily="18" charset="0"/>
              </a:rPr>
            </a:br>
            <a:r>
              <a:rPr lang="bg-BG" altLang="en-US" sz="3200" b="1" i="1" dirty="0" smtClean="0">
                <a:solidFill>
                  <a:schemeClr val="bg2"/>
                </a:solidFill>
                <a:cs typeface="Times New Roman" pitchFamily="18" charset="0"/>
              </a:rPr>
              <a:t/>
            </a:r>
            <a:br>
              <a:rPr lang="bg-BG" altLang="en-US" sz="3200" b="1" i="1" dirty="0" smtClean="0">
                <a:solidFill>
                  <a:schemeClr val="bg2"/>
                </a:solidFill>
                <a:cs typeface="Times New Roman" pitchFamily="18" charset="0"/>
              </a:rPr>
            </a:br>
            <a:r>
              <a:rPr lang="bg-BG" sz="3200" dirty="0" smtClean="0">
                <a:solidFill>
                  <a:schemeClr val="bg2"/>
                </a:solidFill>
              </a:rPr>
              <a:t>Основните </a:t>
            </a:r>
            <a:r>
              <a:rPr lang="bg-BG" sz="3200" dirty="0">
                <a:solidFill>
                  <a:schemeClr val="bg2"/>
                </a:solidFill>
              </a:rPr>
              <a:t>задължения на страните по договора се определят в годишни </a:t>
            </a:r>
            <a:r>
              <a:rPr lang="bg-BG" sz="3200" b="1" dirty="0">
                <a:solidFill>
                  <a:schemeClr val="bg2"/>
                </a:solidFill>
              </a:rPr>
              <a:t>Национални Рамкови Договори (НРД).</a:t>
            </a:r>
            <a:r>
              <a:rPr lang="bg-BG" sz="3200" b="1" i="1" dirty="0">
                <a:solidFill>
                  <a:schemeClr val="bg2"/>
                </a:solidFill>
              </a:rPr>
              <a:t> </a:t>
            </a:r>
            <a:r>
              <a:rPr lang="en-US" altLang="en-US" sz="3200" dirty="0">
                <a:solidFill>
                  <a:schemeClr val="bg2"/>
                </a:solidFill>
                <a:cs typeface="Times New Roman" pitchFamily="18" charset="0"/>
              </a:rPr>
              <a:t/>
            </a:r>
            <a:br>
              <a:rPr lang="en-US" altLang="en-US" sz="3200" dirty="0">
                <a:solidFill>
                  <a:schemeClr val="bg2"/>
                </a:solidFill>
                <a:cs typeface="Times New Roman" pitchFamily="18" charset="0"/>
              </a:rPr>
            </a:br>
            <a:r>
              <a:rPr lang="bg-BG" altLang="en-US" sz="3200" b="1" i="1" dirty="0">
                <a:solidFill>
                  <a:schemeClr val="bg2"/>
                </a:solidFill>
                <a:cs typeface="Times New Roman" pitchFamily="18" charset="0"/>
              </a:rPr>
              <a:t/>
            </a:r>
            <a:br>
              <a:rPr lang="bg-BG" altLang="en-US" sz="3200" b="1" i="1" dirty="0">
                <a:solidFill>
                  <a:schemeClr val="bg2"/>
                </a:solidFill>
                <a:cs typeface="Times New Roman" pitchFamily="18" charset="0"/>
              </a:rPr>
            </a:br>
            <a:r>
              <a:rPr lang="bg-BG" altLang="en-US" sz="3200" b="1" dirty="0" smtClean="0">
                <a:solidFill>
                  <a:schemeClr val="bg2"/>
                </a:solidFill>
                <a:cs typeface="Times New Roman" pitchFamily="18" charset="0"/>
              </a:rPr>
              <a:t>- От 1 януари 2006 г. </a:t>
            </a:r>
            <a:r>
              <a:rPr lang="bg-BG" altLang="en-US" sz="3200" dirty="0" smtClean="0">
                <a:solidFill>
                  <a:schemeClr val="bg2"/>
                </a:solidFill>
                <a:cs typeface="Times New Roman" pitchFamily="18" charset="0"/>
              </a:rPr>
              <a:t>медицински дейности в болниците за заплащат само от НЗОК.</a:t>
            </a:r>
            <a:br>
              <a:rPr lang="bg-BG" altLang="en-US" sz="3200" dirty="0" smtClean="0">
                <a:solidFill>
                  <a:schemeClr val="bg2"/>
                </a:solidFill>
                <a:cs typeface="Times New Roman" pitchFamily="18" charset="0"/>
              </a:rPr>
            </a:br>
            <a:r>
              <a:rPr lang="bg-BG" altLang="en-US" sz="3200" b="1" i="1" dirty="0" smtClean="0">
                <a:solidFill>
                  <a:schemeClr val="bg2"/>
                </a:solidFill>
                <a:cs typeface="Times New Roman" pitchFamily="18" charset="0"/>
              </a:rPr>
              <a:t> </a:t>
            </a:r>
            <a:br>
              <a:rPr lang="bg-BG" altLang="en-US" sz="3200" b="1" i="1" dirty="0" smtClean="0">
                <a:solidFill>
                  <a:schemeClr val="bg2"/>
                </a:solidFill>
                <a:cs typeface="Times New Roman" pitchFamily="18" charset="0"/>
              </a:rPr>
            </a:br>
            <a:endParaRPr lang="en-US" altLang="en-US" sz="3200" dirty="0" smtClean="0">
              <a:solidFill>
                <a:schemeClr val="bg2"/>
              </a:solidFill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4DA521-45B8-4B4A-A97B-9277266744AE}" type="datetime1">
              <a:rPr lang="bg-BG" altLang="en-US" smtClean="0"/>
              <a:t>25.8.2020 г.</a:t>
            </a:fld>
            <a:endParaRPr lang="en-US" altLang="en-US"/>
          </a:p>
        </p:txBody>
      </p:sp>
      <p:sp>
        <p:nvSpPr>
          <p:cNvPr id="2560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551B971-C7F2-4F2F-8F16-06B6D0A3970A}" type="slidenum">
              <a:rPr lang="en-US" altLang="en-US"/>
              <a:pPr eaLnBrk="1" hangingPunct="1"/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739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50838"/>
            <a:ext cx="7772400" cy="6049962"/>
          </a:xfrm>
        </p:spPr>
        <p:txBody>
          <a:bodyPr/>
          <a:lstStyle/>
          <a:p>
            <a:pPr algn="ctr" eaLnBrk="1" hangingPunct="1"/>
            <a:r>
              <a:rPr lang="bg-BG" altLang="en-US" b="1" smtClean="0">
                <a:solidFill>
                  <a:srgbClr val="3333CC"/>
                </a:solidFill>
                <a:cs typeface="Times New Roman" pitchFamily="18" charset="0"/>
              </a:rPr>
              <a:t>Основни характеристики на реформата в лечебната дейност</a:t>
            </a:r>
            <a:r>
              <a:rPr lang="bg-BG" altLang="en-US" smtClean="0">
                <a:cs typeface="Times New Roman" pitchFamily="18" charset="0"/>
              </a:rPr>
              <a:t/>
            </a:r>
            <a:br>
              <a:rPr lang="bg-BG" altLang="en-US" smtClean="0">
                <a:cs typeface="Times New Roman" pitchFamily="18" charset="0"/>
              </a:rPr>
            </a:br>
            <a:endParaRPr lang="en-US" altLang="en-US" smtClean="0"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F85B17-97DD-4AF7-97FE-7A29F58E5B4E}" type="datetime1">
              <a:rPr lang="bg-BG" altLang="en-US" smtClean="0"/>
              <a:t>25.8.2020 г.</a:t>
            </a:fld>
            <a:endParaRPr lang="en-US" altLang="en-US"/>
          </a:p>
        </p:txBody>
      </p:sp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418B936-5F8B-4C7F-9A68-9FF0F9278480}" type="slidenum">
              <a:rPr lang="en-US" altLang="en-US"/>
              <a:pPr eaLnBrk="1" hangingPunct="1"/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039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620689"/>
            <a:ext cx="8497639" cy="5329262"/>
          </a:xfrm>
        </p:spPr>
        <p:txBody>
          <a:bodyPr/>
          <a:lstStyle/>
          <a:p>
            <a:pPr algn="l" eaLnBrk="1" hangingPunct="1">
              <a:lnSpc>
                <a:spcPct val="114000"/>
              </a:lnSpc>
            </a:pPr>
            <a:r>
              <a:rPr lang="bg-BG" altLang="en-US" sz="4000" b="1" i="1" dirty="0" smtClean="0">
                <a:solidFill>
                  <a:schemeClr val="bg2"/>
                </a:solidFill>
                <a:cs typeface="Times New Roman" pitchFamily="18" charset="0"/>
              </a:rPr>
              <a:t>1. Радикално променен правен статут на собствеността на лечебните заведения – </a:t>
            </a:r>
            <a:r>
              <a:rPr lang="bg-BG" altLang="en-US" sz="4000" dirty="0" smtClean="0">
                <a:solidFill>
                  <a:schemeClr val="bg2"/>
                </a:solidFill>
                <a:cs typeface="Times New Roman" pitchFamily="18" charset="0"/>
              </a:rPr>
              <a:t>регистриране на лечебните заведения по Търговския закон и Закона за кооперациите.</a:t>
            </a:r>
            <a:endParaRPr lang="en-US" altLang="en-US" sz="4000" dirty="0" smtClean="0">
              <a:solidFill>
                <a:schemeClr val="bg2"/>
              </a:solidFill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EC5250-A438-4F32-8643-896EA1007A36}" type="datetime1">
              <a:rPr lang="bg-BG" altLang="en-US" smtClean="0"/>
              <a:t>25.8.2020 г.</a:t>
            </a:fld>
            <a:endParaRPr lang="en-US" altLang="en-US"/>
          </a:p>
        </p:txBody>
      </p:sp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6C27F94-360D-4CEA-9FCE-6128616A9E98}" type="slidenum">
              <a:rPr lang="en-US" altLang="en-US"/>
              <a:pPr eaLnBrk="1" hangingPunct="1"/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890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A82BF4E9-FEE5-433B-9ED3-C44BF1B7AC9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C59B3119-90B8-4097-8E60-06D35374DEDD}" type="slidenum">
              <a:rPr lang="en-US" alt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/>
              <a:t>3</a:t>
            </a:fld>
            <a:endParaRPr lang="en-US" alt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bg-BG" altLang="en-US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З</a:t>
            </a:r>
            <a:r>
              <a:rPr lang="bg-BG" altLang="en-US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дравна дейност</a:t>
            </a:r>
            <a:r>
              <a:rPr lang="bg-BG" altLang="en-US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е “</a:t>
            </a:r>
            <a:r>
              <a:rPr lang="bg-BG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всяко усилие, независимо дали в областта на здравната помощ на индивида, или в  областта на общественото здраве, или чрез инициативи на междусекторно сътрудничество, чиято основна цел е подобряване на здравето.”</a:t>
            </a:r>
            <a:r>
              <a:rPr lang="bg-BG" altLang="en-US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en-US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en-GB" altLang="en-US" smtClean="0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3DA24-9F52-4677-9A4D-EC14CD256C7D}" type="datetime1">
              <a:rPr lang="en-US" altLang="en-US" smtClean="0"/>
              <a:t>8/25/2020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bg-BG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</a:t>
            </a:r>
            <a:r>
              <a:rPr lang="bg-BG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равен</a:t>
            </a:r>
            <a:r>
              <a:rPr lang="bg-B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bg-B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статут на собствеността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01720"/>
          </a:xfrm>
        </p:spPr>
        <p:txBody>
          <a:bodyPr>
            <a:normAutofit fontScale="62500" lnSpcReduction="20000"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bg-BG" b="1" dirty="0">
                <a:solidFill>
                  <a:schemeClr val="bg2"/>
                </a:solidFill>
              </a:rPr>
              <a:t>индивидуалните практики за ПМП и СМП и за </a:t>
            </a:r>
            <a:r>
              <a:rPr lang="bg-BG" b="1" dirty="0" err="1">
                <a:solidFill>
                  <a:schemeClr val="bg2"/>
                </a:solidFill>
              </a:rPr>
              <a:t>дентална</a:t>
            </a:r>
            <a:r>
              <a:rPr lang="bg-BG" b="1" dirty="0">
                <a:solidFill>
                  <a:schemeClr val="bg2"/>
                </a:solidFill>
              </a:rPr>
              <a:t> помощ</a:t>
            </a:r>
            <a:r>
              <a:rPr lang="bg-BG" dirty="0">
                <a:solidFill>
                  <a:schemeClr val="bg2"/>
                </a:solidFill>
              </a:rPr>
              <a:t> са собственост на съответните лекари и лекари по </a:t>
            </a:r>
            <a:r>
              <a:rPr lang="bg-BG" dirty="0" err="1">
                <a:solidFill>
                  <a:schemeClr val="bg2"/>
                </a:solidFill>
              </a:rPr>
              <a:t>дентална</a:t>
            </a:r>
            <a:r>
              <a:rPr lang="bg-BG" dirty="0">
                <a:solidFill>
                  <a:schemeClr val="bg2"/>
                </a:solidFill>
              </a:rPr>
              <a:t> медицина;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bg-BG" b="1" dirty="0">
                <a:solidFill>
                  <a:schemeClr val="bg2"/>
                </a:solidFill>
              </a:rPr>
              <a:t>груповите практики за ПМП и СМП, медицинските, </a:t>
            </a:r>
            <a:r>
              <a:rPr lang="bg-BG" b="1" dirty="0" err="1">
                <a:solidFill>
                  <a:schemeClr val="bg2"/>
                </a:solidFill>
              </a:rPr>
              <a:t>денталните</a:t>
            </a:r>
            <a:r>
              <a:rPr lang="bg-BG" b="1" dirty="0">
                <a:solidFill>
                  <a:schemeClr val="bg2"/>
                </a:solidFill>
              </a:rPr>
              <a:t> и  </a:t>
            </a:r>
            <a:r>
              <a:rPr lang="bg-BG" b="1" dirty="0" err="1">
                <a:solidFill>
                  <a:schemeClr val="bg2"/>
                </a:solidFill>
              </a:rPr>
              <a:t>медико-денталните</a:t>
            </a:r>
            <a:r>
              <a:rPr lang="bg-BG" b="1" dirty="0">
                <a:solidFill>
                  <a:schemeClr val="bg2"/>
                </a:solidFill>
              </a:rPr>
              <a:t> центрове, диагностично-консултативните центрове, самостоятелните медико-диагностични и медико-технически лаборатории и хосписите </a:t>
            </a:r>
            <a:r>
              <a:rPr lang="bg-BG" dirty="0">
                <a:solidFill>
                  <a:schemeClr val="bg2"/>
                </a:solidFill>
              </a:rPr>
              <a:t>се учредяват като търговски дружества/кооперации;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bg-BG" b="1" dirty="0">
                <a:solidFill>
                  <a:schemeClr val="bg2"/>
                </a:solidFill>
              </a:rPr>
              <a:t>лечебните заведения за болнична помощ и домовете за медико-социални грижи</a:t>
            </a:r>
            <a:r>
              <a:rPr lang="bg-BG" dirty="0">
                <a:solidFill>
                  <a:schemeClr val="bg2"/>
                </a:solidFill>
              </a:rPr>
              <a:t> се учредяват от държавата и общините, от юридически и физически лица като търговски дружества или кооперации;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b="1" dirty="0">
                <a:solidFill>
                  <a:schemeClr val="bg2"/>
                </a:solidFill>
              </a:rPr>
              <a:t>собственост на държавата</a:t>
            </a:r>
            <a:r>
              <a:rPr lang="bg-BG" dirty="0">
                <a:solidFill>
                  <a:schemeClr val="bg2"/>
                </a:solidFill>
              </a:rPr>
              <a:t>: центровете за спешна медицинска помощ, центровете по трансфузионна хематология, лечебните заведения за стационарна психиатрична помощ, лечебните заведения за медицинско наблюдение и специфични грижи за деца и ведомствените заведения. 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72ABA2-1A84-4236-9BCA-1775C788CB6E}" type="datetime1">
              <a:rPr lang="bg-BG" altLang="en-US" smtClean="0"/>
              <a:t>25.8.2020 г.</a:t>
            </a:fld>
            <a:endParaRPr lang="en-US" altLang="en-US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0FBB3B-FDA6-484E-94BC-27483E27E6BE}" type="slidenum">
              <a:rPr lang="en-US" altLang="en-US" smtClean="0"/>
              <a:pPr>
                <a:defRPr/>
              </a:pPr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899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620689"/>
            <a:ext cx="8497639" cy="5544616"/>
          </a:xfrm>
        </p:spPr>
        <p:txBody>
          <a:bodyPr/>
          <a:lstStyle/>
          <a:p>
            <a:pPr algn="l" eaLnBrk="1" hangingPunct="1">
              <a:lnSpc>
                <a:spcPct val="114000"/>
              </a:lnSpc>
            </a:pPr>
            <a:r>
              <a:rPr lang="en-US" altLang="en-US" sz="4000" b="1" i="1" dirty="0" smtClean="0">
                <a:solidFill>
                  <a:schemeClr val="bg2"/>
                </a:solidFill>
                <a:cs typeface="Times New Roman" pitchFamily="18" charset="0"/>
              </a:rPr>
              <a:t>2. Р</a:t>
            </a:r>
            <a:r>
              <a:rPr lang="bg-BG" altLang="en-US" sz="4000" b="1" i="1" dirty="0" err="1" smtClean="0">
                <a:solidFill>
                  <a:schemeClr val="bg2"/>
                </a:solidFill>
                <a:cs typeface="Times New Roman" pitchFamily="18" charset="0"/>
              </a:rPr>
              <a:t>егламентиране</a:t>
            </a:r>
            <a:r>
              <a:rPr lang="bg-BG" altLang="en-US" sz="4000" b="1" i="1" dirty="0" smtClean="0">
                <a:solidFill>
                  <a:schemeClr val="bg2"/>
                </a:solidFill>
                <a:cs typeface="Times New Roman" pitchFamily="18" charset="0"/>
              </a:rPr>
              <a:t> на договорното начало между лечебните заведения и финансиращите органи – </a:t>
            </a:r>
            <a:r>
              <a:rPr lang="bg-BG" altLang="en-US" sz="3600" dirty="0" smtClean="0">
                <a:solidFill>
                  <a:schemeClr val="bg2"/>
                </a:solidFill>
                <a:cs typeface="Times New Roman" pitchFamily="18" charset="0"/>
              </a:rPr>
              <a:t>всички извършвани медицински услуги се заплащат само на основата на сключени договори. </a:t>
            </a:r>
            <a:r>
              <a:rPr lang="bg-BG" altLang="en-US" sz="3600" dirty="0" smtClean="0">
                <a:solidFill>
                  <a:schemeClr val="bg2"/>
                </a:solidFill>
              </a:rPr>
              <a:t/>
            </a:r>
            <a:br>
              <a:rPr lang="bg-BG" altLang="en-US" sz="3600" dirty="0" smtClean="0">
                <a:solidFill>
                  <a:schemeClr val="bg2"/>
                </a:solidFill>
              </a:rPr>
            </a:br>
            <a:endParaRPr lang="en-US" altLang="en-US" sz="3600" dirty="0" smtClean="0">
              <a:solidFill>
                <a:schemeClr val="bg2"/>
              </a:solidFill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339CDE-9415-4925-B40A-79DE4BCB9DE0}" type="datetime1">
              <a:rPr lang="bg-BG" altLang="en-US" smtClean="0"/>
              <a:t>25.8.2020 г.</a:t>
            </a:fld>
            <a:endParaRPr lang="en-US" altLang="en-US"/>
          </a:p>
        </p:txBody>
      </p:sp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6C27F94-360D-4CEA-9FCE-6128616A9E98}" type="slidenum">
              <a:rPr lang="en-US" altLang="en-US"/>
              <a:pPr eaLnBrk="1" hangingPunct="1"/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839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92697"/>
            <a:ext cx="8425631" cy="5257254"/>
          </a:xfrm>
        </p:spPr>
        <p:txBody>
          <a:bodyPr/>
          <a:lstStyle/>
          <a:p>
            <a:pPr algn="l" eaLnBrk="1" hangingPunct="1">
              <a:lnSpc>
                <a:spcPct val="114000"/>
              </a:lnSpc>
            </a:pPr>
            <a:r>
              <a:rPr lang="bg-BG" altLang="en-US" sz="4000" b="1" i="1" dirty="0" smtClean="0">
                <a:solidFill>
                  <a:schemeClr val="bg2"/>
                </a:solidFill>
                <a:cs typeface="Times New Roman" pitchFamily="18" charset="0"/>
              </a:rPr>
              <a:t>3. Осигуряване на автономия на потребителя – </a:t>
            </a:r>
            <a:r>
              <a:rPr lang="bg-BG" altLang="en-US" sz="4000" dirty="0" smtClean="0">
                <a:solidFill>
                  <a:schemeClr val="bg2"/>
                </a:solidFill>
                <a:cs typeface="Times New Roman" pitchFamily="18" charset="0"/>
              </a:rPr>
              <a:t>свободен избор на личен лекар, специалист от извънболничната помощ, болнично заведение</a:t>
            </a:r>
            <a:r>
              <a:rPr lang="bg-BG" altLang="en-US" sz="4000" dirty="0" smtClean="0">
                <a:solidFill>
                  <a:schemeClr val="bg2"/>
                </a:solidFill>
              </a:rPr>
              <a:t>.</a:t>
            </a:r>
            <a:endParaRPr lang="en-US" altLang="en-US" sz="4000" dirty="0" smtClean="0">
              <a:solidFill>
                <a:schemeClr val="bg2"/>
              </a:solidFill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535F9B-7B07-40F8-891D-DB189C5D02D9}" type="datetime1">
              <a:rPr lang="bg-BG" altLang="en-US" smtClean="0"/>
              <a:t>25.8.2020 г.</a:t>
            </a:fld>
            <a:endParaRPr lang="en-US" altLang="en-US"/>
          </a:p>
        </p:txBody>
      </p:sp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6C27F94-360D-4CEA-9FCE-6128616A9E98}" type="slidenum">
              <a:rPr lang="en-US" altLang="en-US"/>
              <a:pPr eaLnBrk="1" hangingPunct="1"/>
              <a:t>32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874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32656"/>
            <a:ext cx="8424936" cy="5688732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bg-BG" altLang="en-US" sz="3200" b="1" i="1" dirty="0" smtClean="0">
                <a:solidFill>
                  <a:schemeClr val="bg2"/>
                </a:solidFill>
                <a:cs typeface="Times New Roman" pitchFamily="18" charset="0"/>
              </a:rPr>
              <a:t>Законов</a:t>
            </a:r>
            <a:r>
              <a:rPr lang="bg-BG" altLang="en-US" sz="3200" b="1" i="1" dirty="0" smtClean="0">
                <a:solidFill>
                  <a:schemeClr val="bg2"/>
                </a:solidFill>
              </a:rPr>
              <a:t>ата</a:t>
            </a:r>
            <a:r>
              <a:rPr lang="bg-BG" altLang="en-US" sz="3200" b="1" i="1" dirty="0" smtClean="0">
                <a:solidFill>
                  <a:schemeClr val="bg2"/>
                </a:solidFill>
                <a:cs typeface="Times New Roman" pitchFamily="18" charset="0"/>
              </a:rPr>
              <a:t> самостоятелност на трите субекта (потребител, лечебно заведение и финансиращ орган) и</a:t>
            </a:r>
            <a:r>
              <a:rPr lang="bg-BG" altLang="en-US" sz="3200" dirty="0" smtClean="0">
                <a:solidFill>
                  <a:schemeClr val="bg2"/>
                </a:solidFill>
                <a:cs typeface="Times New Roman" pitchFamily="18" charset="0"/>
              </a:rPr>
              <a:t> въвеждането на </a:t>
            </a:r>
            <a:r>
              <a:rPr lang="bg-BG" altLang="en-US" sz="3200" b="1" i="1" dirty="0" smtClean="0">
                <a:solidFill>
                  <a:schemeClr val="bg2"/>
                </a:solidFill>
                <a:cs typeface="Times New Roman" pitchFamily="18" charset="0"/>
              </a:rPr>
              <a:t>договорни отношения</a:t>
            </a:r>
            <a:r>
              <a:rPr lang="bg-BG" altLang="en-US" sz="3200" dirty="0" smtClean="0">
                <a:solidFill>
                  <a:schemeClr val="bg2"/>
                </a:solidFill>
                <a:cs typeface="Times New Roman" pitchFamily="18" charset="0"/>
              </a:rPr>
              <a:t>, е предпоставка за формиране на </a:t>
            </a:r>
            <a:r>
              <a:rPr lang="bg-BG" altLang="en-US" sz="3200" b="1" i="1" dirty="0" smtClean="0">
                <a:solidFill>
                  <a:schemeClr val="bg2"/>
                </a:solidFill>
                <a:cs typeface="Times New Roman" pitchFamily="18" charset="0"/>
              </a:rPr>
              <a:t>пазар на медицинските услуги</a:t>
            </a:r>
            <a:r>
              <a:rPr lang="bg-BG" altLang="en-US" sz="3200" dirty="0" smtClean="0">
                <a:solidFill>
                  <a:schemeClr val="bg2"/>
                </a:solidFill>
                <a:cs typeface="Times New Roman" pitchFamily="18" charset="0"/>
              </a:rPr>
              <a:t> </a:t>
            </a:r>
            <a:r>
              <a:rPr lang="bg-BG" altLang="en-US" sz="3200" dirty="0" smtClean="0">
                <a:solidFill>
                  <a:schemeClr val="bg2"/>
                </a:solidFill>
              </a:rPr>
              <a:t>и</a:t>
            </a:r>
            <a:r>
              <a:rPr lang="bg-BG" altLang="en-US" sz="3200" dirty="0" smtClean="0">
                <a:solidFill>
                  <a:schemeClr val="bg2"/>
                </a:solidFill>
                <a:cs typeface="Times New Roman" pitchFamily="18" charset="0"/>
              </a:rPr>
              <a:t> конкуренция между лечебните заведения, която да доведе до подобряване на качеството на предоставянето на здравни услуги.</a:t>
            </a:r>
            <a:endParaRPr lang="en-US" altLang="en-US" sz="3200" dirty="0" smtClean="0">
              <a:solidFill>
                <a:schemeClr val="bg2"/>
              </a:solidFill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655DD6-A360-4A1D-B1C6-0BAE5CDFA125}" type="datetime1">
              <a:rPr lang="bg-BG" altLang="en-US" smtClean="0"/>
              <a:t>25.8.2020 г.</a:t>
            </a:fld>
            <a:endParaRPr lang="en-US" altLang="en-US"/>
          </a:p>
        </p:txBody>
      </p:sp>
      <p:sp>
        <p:nvSpPr>
          <p:cNvPr id="286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5CFF5D9-5EB4-48D3-B726-F90FAF0E2585}" type="slidenum">
              <a:rPr lang="en-US" altLang="en-US"/>
              <a:pPr eaLnBrk="1" hangingPunct="1"/>
              <a:t>33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410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F1E96B8C-2245-44CD-83D8-E81B46463362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71D02082-3CE2-49BB-AEA7-2A92A343B23C}" type="slidenum">
              <a:rPr lang="en-US" alt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/>
              <a:t>4</a:t>
            </a:fld>
            <a:endParaRPr lang="en-US" alt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bg-BG" altLang="en-US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З</a:t>
            </a:r>
            <a:r>
              <a:rPr lang="bg-BG" altLang="en-US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дравната система</a:t>
            </a:r>
            <a:r>
              <a:rPr lang="bg-BG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представлява изключително широк комплекс от медицински и немедицински дейности, ориентирани към опазване и възстановяване на здравето.</a:t>
            </a:r>
            <a:r>
              <a:rPr lang="bg-BG" altLang="en-US" sz="400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bg-BG" altLang="en-US" sz="400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bg-BG" altLang="en-US" sz="4000" smtClean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DC71-C363-48D8-A4FA-81BD69DB8DBE}" type="datetime1">
              <a:rPr lang="en-US" altLang="en-US" smtClean="0"/>
              <a:t>8/25/2020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429A25D8-DA67-4D65-8F60-044073EE7D4A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CF2D589-D4C2-44D1-BE9F-81100487EC0A}" type="slidenum">
              <a:rPr lang="en-US" alt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/>
              <a:t>5</a:t>
            </a:fld>
            <a:endParaRPr lang="en-US" alt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bg-BG" altLang="en-US" b="1" smtClean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ФУНДАМЕНТАЛНИ ЦЕЛИ И ФУНКЦИИ НА ЗДРАВНИТЕ СИСТЕМИ</a:t>
            </a:r>
            <a:br>
              <a:rPr lang="bg-BG" altLang="en-US" b="1" smtClean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bg-BG" altLang="en-US" b="1" smtClean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/>
            </a:r>
            <a:br>
              <a:rPr lang="bg-BG" altLang="en-US" b="1" smtClean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</a:br>
            <a:endParaRPr lang="en-GB" altLang="en-US" b="1" smtClean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CE244-CFFB-4329-855C-66A60797AA2E}" type="datetime1">
              <a:rPr lang="en-US" altLang="en-US" smtClean="0"/>
              <a:t>8/25/2020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260649"/>
            <a:ext cx="4040188" cy="792088"/>
          </a:xfrm>
        </p:spPr>
        <p:txBody>
          <a:bodyPr/>
          <a:lstStyle/>
          <a:p>
            <a:r>
              <a:rPr lang="bg-BG" altLang="en-US" sz="2200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ФУНДАМЕНТАЛНИ ЦЕЛИ</a:t>
            </a:r>
            <a:endParaRPr lang="bg-BG" sz="2200" dirty="0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57200" y="1268760"/>
            <a:ext cx="4040188" cy="4857403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000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1.</a:t>
            </a:r>
            <a:r>
              <a:rPr lang="bg-BG" altLang="en-US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Подобряване </a:t>
            </a:r>
            <a:r>
              <a:rPr lang="bg-BG" altLang="en-US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на здравето на обслужваното население</a:t>
            </a:r>
            <a:r>
              <a:rPr lang="bg-BG" altLang="en-US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;</a:t>
            </a:r>
            <a:r>
              <a:rPr lang="bg-BG" altLang="en-US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en-US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bg-BG" altLang="en-US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en-US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bg-BG" altLang="en-US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bg-BG" altLang="en-US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Задоволяване </a:t>
            </a:r>
            <a:r>
              <a:rPr lang="bg-BG" altLang="en-US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на очакванията на хората;</a:t>
            </a:r>
            <a:r>
              <a:rPr lang="bg-BG" altLang="en-US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en-US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bg-BG" altLang="en-US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en-US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bg-BG" altLang="en-US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bg-BG" altLang="en-US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Предоставяне </a:t>
            </a:r>
            <a:r>
              <a:rPr lang="bg-BG" altLang="en-US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на финансова защита срещу разходите при увреждане на здравето</a:t>
            </a:r>
            <a:r>
              <a:rPr lang="bg-BG" altLang="en-US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bg-BG" altLang="en-US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bg-BG" dirty="0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4572000" y="332656"/>
            <a:ext cx="4041775" cy="720080"/>
          </a:xfrm>
        </p:spPr>
        <p:txBody>
          <a:bodyPr/>
          <a:lstStyle/>
          <a:p>
            <a:r>
              <a:rPr lang="bg-BG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ФУНКЦИИ</a:t>
            </a:r>
            <a:endParaRPr lang="bg-BG" dirty="0">
              <a:solidFill>
                <a:srgbClr val="FF0000"/>
              </a:solidFill>
            </a:endParaRP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44008" y="1124744"/>
            <a:ext cx="4041775" cy="4857403"/>
          </a:xfrm>
        </p:spPr>
        <p:txBody>
          <a:bodyPr/>
          <a:lstStyle/>
          <a:p>
            <a:pPr marL="0" indent="0">
              <a:buNone/>
            </a:pPr>
            <a:r>
              <a:rPr lang="bg-BG" altLang="en-US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1. </a:t>
            </a:r>
            <a:r>
              <a:rPr lang="bg-BG" altLang="en-US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Предоставяне на всеобхватни и качествени здравни услуги</a:t>
            </a:r>
            <a:r>
              <a:rPr lang="bg-BG" altLang="en-US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bg-BG" altLang="en-US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en-GB" altLang="en-US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bg-BG" altLang="en-US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bg-BG" altLang="en-US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bg-BG" altLang="en-US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2. </a:t>
            </a:r>
            <a:r>
              <a:rPr lang="bg-BG" altLang="en-US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Създаване (генериране) на човешки и материални ресурси</a:t>
            </a:r>
            <a:r>
              <a:rPr lang="en-GB" altLang="en-US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bg-BG" altLang="en-US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bg-BG" altLang="en-US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bg-BG" altLang="en-US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bg-BG" altLang="en-US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bg-BG" altLang="en-US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3. Справедливо ф</a:t>
            </a:r>
            <a:r>
              <a:rPr lang="bg-BG" altLang="en-US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инансиране</a:t>
            </a:r>
            <a:r>
              <a:rPr lang="en-GB" altLang="en-US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bg-BG" altLang="en-US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bg-BG" altLang="en-US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bg-BG" altLang="en-US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bg-BG" altLang="en-US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bg-BG" altLang="en-US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4. </a:t>
            </a:r>
            <a:r>
              <a:rPr lang="bg-BG" altLang="en-US" b="1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Ефективно управление и стопанисване</a:t>
            </a:r>
            <a:endParaRPr lang="bg-BG" dirty="0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EAD71-726A-4CD6-9DB4-7DA39336CFE8}" type="datetime1">
              <a:rPr lang="en-US" altLang="en-US" smtClean="0"/>
              <a:t>8/25/2020</a:t>
            </a:fld>
            <a:endParaRPr lang="en-US" altLang="en-US"/>
          </a:p>
        </p:txBody>
      </p:sp>
      <p:sp>
        <p:nvSpPr>
          <p:cNvPr id="8" name="Контейнер за номер на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CE7EA-8183-4C7F-A808-5661170363AE}" type="slidenum">
              <a:rPr lang="en-US" altLang="en-US" smtClean="0"/>
              <a:pPr/>
              <a:t>6</a:t>
            </a:fld>
            <a:endParaRPr lang="en-US" altLang="en-US"/>
          </a:p>
        </p:txBody>
      </p:sp>
      <p:cxnSp>
        <p:nvCxnSpPr>
          <p:cNvPr id="10" name="Съединител &quot;права стрелка&quot; 9"/>
          <p:cNvCxnSpPr/>
          <p:nvPr/>
        </p:nvCxnSpPr>
        <p:spPr bwMode="auto">
          <a:xfrm flipH="1">
            <a:off x="3563888" y="2204864"/>
            <a:ext cx="1008112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C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2" name="Съединител &quot;права стрелка&quot; 11"/>
          <p:cNvCxnSpPr/>
          <p:nvPr/>
        </p:nvCxnSpPr>
        <p:spPr bwMode="auto">
          <a:xfrm flipH="1">
            <a:off x="3563888" y="2204864"/>
            <a:ext cx="1008112" cy="93610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C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" name="Съединител &quot;права стрелка&quot; 15"/>
          <p:cNvCxnSpPr/>
          <p:nvPr/>
        </p:nvCxnSpPr>
        <p:spPr bwMode="auto">
          <a:xfrm flipH="1">
            <a:off x="3716288" y="3573016"/>
            <a:ext cx="1008112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bg1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" name="Съединител &quot;права стрелка&quot; 16"/>
          <p:cNvCxnSpPr/>
          <p:nvPr/>
        </p:nvCxnSpPr>
        <p:spPr bwMode="auto">
          <a:xfrm flipH="1">
            <a:off x="3779912" y="5085184"/>
            <a:ext cx="1008112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8" name="Съединител &quot;права стрелка&quot; 17"/>
          <p:cNvCxnSpPr/>
          <p:nvPr/>
        </p:nvCxnSpPr>
        <p:spPr bwMode="auto">
          <a:xfrm flipH="1" flipV="1">
            <a:off x="3779912" y="4509120"/>
            <a:ext cx="1008112" cy="57606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1" name="Съединител &quot;права стрелка&quot; 20"/>
          <p:cNvCxnSpPr/>
          <p:nvPr/>
        </p:nvCxnSpPr>
        <p:spPr bwMode="auto">
          <a:xfrm flipH="1" flipV="1">
            <a:off x="3779912" y="3140968"/>
            <a:ext cx="1008112" cy="43204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bg1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07622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139DFE95-1726-430F-A54C-E79115E3A753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C722D4E5-5CCD-45DA-B65F-77E535451B9B}" type="slidenum">
              <a:rPr lang="en-US" alt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/>
              <a:t>7</a:t>
            </a:fld>
            <a:endParaRPr lang="en-US" alt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bg-BG" altLang="en-US" sz="4000" b="1" smtClean="0">
                <a:solidFill>
                  <a:srgbClr val="00FF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pitchFamily="18" charset="0"/>
              </a:rPr>
              <a:t/>
            </a:r>
            <a:br>
              <a:rPr lang="bg-BG" altLang="en-US" sz="4000" b="1" smtClean="0">
                <a:solidFill>
                  <a:srgbClr val="00FF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pitchFamily="18" charset="0"/>
              </a:rPr>
            </a:br>
            <a:r>
              <a:rPr lang="bg-BG" altLang="en-US" sz="4000" b="1" smtClean="0">
                <a:solidFill>
                  <a:srgbClr val="00FF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pitchFamily="18" charset="0"/>
              </a:rPr>
              <a:t/>
            </a:r>
            <a:br>
              <a:rPr lang="bg-BG" altLang="en-US" sz="4000" b="1" smtClean="0">
                <a:solidFill>
                  <a:srgbClr val="00FF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pitchFamily="18" charset="0"/>
              </a:rPr>
            </a:br>
            <a:r>
              <a:rPr lang="bg-BG" altLang="en-US" b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ТРИ ПОКОЛЕНИЯ РЕФОРМИ НА ЗДРАВНИТЕ СИСТЕМИ В СВЕТА</a:t>
            </a:r>
            <a:r>
              <a:rPr lang="bg-BG" altLang="en-US" sz="4000" b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en-US" sz="4000" b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bg-BG" altLang="en-US" sz="4000" b="1" smtClean="0">
                <a:solidFill>
                  <a:srgbClr val="00FF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pitchFamily="18" charset="0"/>
              </a:rPr>
              <a:t/>
            </a:r>
            <a:br>
              <a:rPr lang="bg-BG" altLang="en-US" sz="4000" b="1" smtClean="0">
                <a:solidFill>
                  <a:srgbClr val="00FF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pitchFamily="18" charset="0"/>
              </a:rPr>
            </a:br>
            <a:r>
              <a:rPr lang="bg-BG" altLang="en-US" sz="4000" b="1" smtClean="0">
                <a:solidFill>
                  <a:srgbClr val="00FF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pitchFamily="18" charset="0"/>
              </a:rPr>
              <a:t/>
            </a:r>
            <a:br>
              <a:rPr lang="bg-BG" altLang="en-US" sz="4000" b="1" smtClean="0">
                <a:solidFill>
                  <a:srgbClr val="00FF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pitchFamily="18" charset="0"/>
              </a:rPr>
            </a:br>
            <a:r>
              <a:rPr lang="en-GB" altLang="en-US" sz="3200" b="1" smtClean="0">
                <a:solidFill>
                  <a:srgbClr val="00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bg-BG" altLang="en-US" sz="3200" b="1" smtClean="0">
                <a:solidFill>
                  <a:srgbClr val="00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bg-BG" altLang="en-US" sz="3200" b="1" smtClean="0">
                <a:solidFill>
                  <a:srgbClr val="00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altLang="en-US" sz="3200" b="1" smtClean="0"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48BA-1163-4517-BF4D-D204F02DDAA2}" type="datetime1">
              <a:rPr lang="en-US" altLang="en-US" smtClean="0"/>
              <a:t>8/25/2020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EDEDE541-7DCF-4BFA-97CC-5A46202155A2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44A54C9B-A60C-4E01-A265-447E33F1D50C}" type="slidenum">
              <a:rPr lang="en-US" alt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/>
              <a:t>8</a:t>
            </a:fld>
            <a:endParaRPr lang="en-US" alt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4996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bg-BG" altLang="en-US" b="1" u="sng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Първото поколение</a:t>
            </a:r>
            <a:r>
              <a:rPr lang="bg-BG" altLang="en-US" u="sng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b="1" u="sng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реформи</a:t>
            </a:r>
            <a:r>
              <a:rPr lang="bg-BG" altLang="en-US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полага основите на националните системи на здравеопазване и разширяване на социално</a:t>
            </a:r>
            <a:r>
              <a:rPr lang="bg-BG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то</a:t>
            </a:r>
            <a:r>
              <a:rPr lang="bg-BG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осигуряване</a:t>
            </a:r>
            <a:r>
              <a:rPr lang="bg-BG" altLang="en-US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r>
              <a:rPr lang="bg-BG" altLang="en-US" sz="32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altLang="en-US" sz="32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bg-BG" altLang="en-US" sz="320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bg-BG" altLang="en-US" sz="32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/>
            </a:r>
            <a:br>
              <a:rPr lang="bg-BG" altLang="en-US" sz="320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</a:br>
            <a:endParaRPr lang="en-US" altLang="en-US" sz="3200" smtClean="0"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5760-F264-49FE-B779-A87577E4EF81}" type="datetime1">
              <a:rPr lang="en-US" altLang="en-US" smtClean="0"/>
              <a:t>8/25/2020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F3006485-FEE2-4DA1-869F-41F902132F65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33F76D13-941D-4DB1-99B7-2E4A94F1F00D}" type="slidenum">
              <a:rPr lang="en-US" alt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/>
              <a:t>9</a:t>
            </a:fld>
            <a:endParaRPr lang="en-US" alt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7044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5229225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bg-BG" altLang="en-US" sz="40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pitchFamily="18" charset="0"/>
              </a:rPr>
              <a:t/>
            </a:r>
            <a:br>
              <a:rPr lang="bg-BG" altLang="en-US" sz="40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pitchFamily="18" charset="0"/>
              </a:rPr>
            </a:br>
            <a:r>
              <a:rPr lang="bg-BG" altLang="en-US" sz="40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pitchFamily="18" charset="0"/>
              </a:rPr>
              <a:t/>
            </a:r>
            <a:br>
              <a:rPr lang="bg-BG" altLang="en-US" sz="40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pitchFamily="18" charset="0"/>
              </a:rPr>
            </a:br>
            <a:r>
              <a:rPr lang="bg-BG" altLang="en-US" sz="40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pitchFamily="18" charset="0"/>
              </a:rPr>
              <a:t/>
            </a:r>
            <a:br>
              <a:rPr lang="bg-BG" altLang="en-US" sz="40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pitchFamily="18" charset="0"/>
              </a:rPr>
            </a:br>
            <a:r>
              <a:rPr lang="bg-BG" altLang="en-US" b="1" u="sng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Второто поколение реформи</a:t>
            </a:r>
            <a:r>
              <a:rPr lang="bg-BG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утвърждава промоцията на първичната здравна помощ</a:t>
            </a:r>
            <a:r>
              <a:rPr lang="bg-BG" altLang="en-US" b="1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.</a:t>
            </a:r>
            <a:r>
              <a:rPr lang="bg-BG" altLang="en-US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pitchFamily="18" charset="0"/>
              </a:rPr>
              <a:t/>
            </a:r>
            <a:br>
              <a:rPr lang="bg-BG" altLang="en-US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pitchFamily="18" charset="0"/>
              </a:rPr>
            </a:br>
            <a:r>
              <a:rPr lang="bg-BG" altLang="en-US" sz="4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  <a:t/>
            </a:r>
            <a:br>
              <a:rPr lang="bg-BG" altLang="en-US" sz="4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</a:rPr>
            </a:br>
            <a:endParaRPr lang="en-US" altLang="en-US" sz="4000" b="1" smtClean="0"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F6307-D87C-4F05-863B-725B99E6D56C}" type="datetime1">
              <a:rPr lang="en-US" altLang="en-US" smtClean="0"/>
              <a:t>8/25/2020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ouds">
  <a:themeElements>
    <a:clrScheme name="Clouds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Clou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louds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s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Clouds</Template>
  <TotalTime>1021</TotalTime>
  <Words>1141</Words>
  <Application>Microsoft Office PowerPoint</Application>
  <PresentationFormat>On-screen Show (4:3)</PresentationFormat>
  <Paragraphs>157</Paragraphs>
  <Slides>33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Arial</vt:lpstr>
      <vt:lpstr>Arial Narrow</vt:lpstr>
      <vt:lpstr>Calibri</vt:lpstr>
      <vt:lpstr>Times New Roman</vt:lpstr>
      <vt:lpstr>Wingdings</vt:lpstr>
      <vt:lpstr>Clouds</vt:lpstr>
      <vt:lpstr>CorelDRAW.Graphic.10</vt:lpstr>
      <vt:lpstr>PowerPoint Presentation</vt:lpstr>
      <vt:lpstr>“Здравните системи включват всички организации, институции и ресурси, които са посветени на извършването на здравни дейности”.  (Доклад на Генералния директор на СЗО пред Световната Здравна Асамблея - 2000 г.)  </vt:lpstr>
      <vt:lpstr>Здравна дейност е “всяко усилие, независимо дали в областта на здравната помощ на индивида, или в  областта на общественото здраве, или чрез инициативи на междусекторно сътрудничество, чиято основна цел е подобряване на здравето.” </vt:lpstr>
      <vt:lpstr>Здравната система представлява изключително широк комплекс от медицински и немедицински дейности, ориентирани към опазване и възстановяване на здравето.  </vt:lpstr>
      <vt:lpstr>ФУНДАМЕНТАЛНИ ЦЕЛИ И ФУНКЦИИ НА ЗДРАВНИТЕ СИСТЕМИ  </vt:lpstr>
      <vt:lpstr>PowerPoint Presentation</vt:lpstr>
      <vt:lpstr>  ТРИ ПОКОЛЕНИЯ РЕФОРМИ НА ЗДРАВНИТЕ СИСТЕМИ В СВЕТА     </vt:lpstr>
      <vt:lpstr>Първото поколение реформи полага основите на националните системи на здравеопазване и разширяване на социалното осигуряване.   </vt:lpstr>
      <vt:lpstr>   Второто поколение реформи утвърждава промоцията на първичната здравна помощ.  </vt:lpstr>
      <vt:lpstr>Третото поколение реформи отразява  интереса към осигурителните механизми, включително и към частното финансово застраховане.</vt:lpstr>
      <vt:lpstr>ОСНОВНИ НАСОКИ НА ЗДРАВНАТА РЕФОРМА В БЪЛГАРИЯ </vt:lpstr>
      <vt:lpstr>НЕОБХОДИМОСТ ОТ РЕФОРМА В ЗДРАВЕОПАЗВАНЕТО  </vt:lpstr>
      <vt:lpstr>ЦЕЛ, ЦЕННОСТИ И ПРИНЦИПИ НА ЗДРАВНАТА РЕФОРМА </vt:lpstr>
      <vt:lpstr>ГЛАВНА ЦЕЛ НА ЗДРАВНАТА РЕФОРМА  преустановяване на тенденцията за влошаване на общественото здраве и създаване на условия за подобряване на здравето и  увеличаване на очакваната продължителност и качество на живота.</vt:lpstr>
      <vt:lpstr>ДЪЛГОСРОЧНИ ЦЕЛИ НА РЕФОРМАТА</vt:lpstr>
      <vt:lpstr>ОСНОВНИ ЦЕННОСТИ НА ЗДРАВНАТА РЕФОРМА Ø  Плурализъм Ø  Демократичност Ø  Достъпност Ø  Равнопоставеност Ø  Солидарност Ø  Споделена отговорност за здравето </vt:lpstr>
      <vt:lpstr>ОСНОВНИ ПРИНЦИПИ НА ЗДРАВНАТА РЕФОРМА  1. Създаване на собствен модел на здравна система с отчитане на българската история, култура, традиции, реалности и ценности.  2. Социална ориентация на промените.  3. Плурализъм и равнопоставеност на формите на собственост и свобода на частната инициатива. </vt:lpstr>
      <vt:lpstr>ОСНОВНИ ПРИНЦИПИ НА ЗДРАВНАТА РЕФОРМА    4. Пазарни механизми при разпределяне и управление на ресурсите в здравеопазването.  5. Разпределение на отговорностите за здравето  между обществото, гражданите и здравните професионалисти.  6. Непрекъснатост, прозрачност и обществено съгласие за промяна чрез участие на гражданите и здравните професионалисти. </vt:lpstr>
      <vt:lpstr>ОСНОВНИ СТРАНИ НА РЕФОРМАТА</vt:lpstr>
      <vt:lpstr>ОБЕКТ НА СТРУКТУРНАТА РЕФОРМ   </vt:lpstr>
      <vt:lpstr>Реформата в превантивната дейност преминава през:  I. от ХЕИ към РИОКОЗ;  II. 2011 г. - РИОКОЗ + РЦЗ = РЗИ </vt:lpstr>
      <vt:lpstr>РЕФОРМАТА В ЛЕЧЕБНАТА ДЕЙНОСТ се опира на:  - Закона за здравето - Закона за здравното осигуряване - Закона за лечебните заведения - Закона за професионално-съсловните организации на лекарите и лекарите по дентална медицина (1998 г., изм. и доп. 2005 г.) </vt:lpstr>
      <vt:lpstr> Реформата в извънболничната помощ (от 1 юли 2000 г.) се заключава в създаването на нови видове лечебни заведения:   1) индивидуални и групови практики за първична здравна помощ (ПЗП) и   2) за специализирана извънболнична медицинска помощ (СИМП). </vt:lpstr>
      <vt:lpstr>Реформа в първичната медицинска помощ</vt:lpstr>
      <vt:lpstr>Реформата в диагностично-консултативната помощ се заключава в създаване на нови видове здравни заведения:  = диагностично-консултативни центрове (ДКЦ);  = диагностично-консултативни отделения (блокове) към болниците; = центрове (медицински, дентални, медико-дентални);  = частни специализирани лекарски практики (индивидуални и групови).  Заплащане – според  извършените консултации или изследвания. </vt:lpstr>
      <vt:lpstr> РЕФОРМАТА В БОЛНИЧНАТА ПОМОЩ се осъществява в два етапа:  1. Преди приемане на Закона за лечебните заведения:    *   намаляване броя на леглата; *   преструктуриране на легловия фонд; *   създаване на алтернативи на стационарната помощ (еднодневна хирургия, домашен стационар).</vt:lpstr>
      <vt:lpstr>2. След приемане на ЗЛЗ – превръщане на болниците в търговски дружества  - От 1 юли 2001 г. - сключване на договори с НЗОК за финансиране на медицинските дейности по клинични пътеки.  Основните задължения на страните по договора се определят в годишни Национални Рамкови Договори (НРД).   - От 1 януари 2006 г. медицински дейности в болниците за заплащат само от НЗОК.   </vt:lpstr>
      <vt:lpstr>Основни характеристики на реформата в лечебната дейност </vt:lpstr>
      <vt:lpstr>1. Радикално променен правен статут на собствеността на лечебните заведения – регистриране на лечебните заведения по Търговския закон и Закона за кооперациите.</vt:lpstr>
      <vt:lpstr>Правен статут на собствеността</vt:lpstr>
      <vt:lpstr>2. Регламентиране на договорното начало между лечебните заведения и финансиращите органи – всички извършвани медицински услуги се заплащат само на основата на сключени договори.  </vt:lpstr>
      <vt:lpstr>3. Осигуряване на автономия на потребителя – свободен избор на личен лекар, специалист от извънболничната помощ, болнично заведение.</vt:lpstr>
      <vt:lpstr>Законовата самостоятелност на трите субекта (потребител, лечебно заведение и финансиращ орган) и въвеждането на договорни отношения, е предпоставка за формиране на пазар на медицинските услуги и конкуренция между лечебните заведения, която да доведе до подобряване на качеството на предоставянето на здравни услуги.</vt:lpstr>
    </vt:vector>
  </TitlesOfParts>
  <Company>Pleven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ЗДРАВЕОПАЗВАНЕ  И ЗДРАВНА СЛУЖБА</dc:title>
  <dc:creator>A.A</dc:creator>
  <cp:lastModifiedBy>Silviya Aleksandrova</cp:lastModifiedBy>
  <cp:revision>173</cp:revision>
  <dcterms:created xsi:type="dcterms:W3CDTF">2003-03-16T12:36:59Z</dcterms:created>
  <dcterms:modified xsi:type="dcterms:W3CDTF">2020-08-24T21:56:02Z</dcterms:modified>
</cp:coreProperties>
</file>