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7"/>
  </p:notesMasterIdLst>
  <p:handoutMasterIdLst>
    <p:handoutMasterId r:id="rId38"/>
  </p:handoutMasterIdLst>
  <p:sldIdLst>
    <p:sldId id="308" r:id="rId2"/>
    <p:sldId id="257" r:id="rId3"/>
    <p:sldId id="263" r:id="rId4"/>
    <p:sldId id="262" r:id="rId5"/>
    <p:sldId id="264" r:id="rId6"/>
    <p:sldId id="265" r:id="rId7"/>
    <p:sldId id="266" r:id="rId8"/>
    <p:sldId id="267" r:id="rId9"/>
    <p:sldId id="268" r:id="rId10"/>
    <p:sldId id="270" r:id="rId11"/>
    <p:sldId id="273" r:id="rId12"/>
    <p:sldId id="305" r:id="rId13"/>
    <p:sldId id="274" r:id="rId14"/>
    <p:sldId id="306" r:id="rId15"/>
    <p:sldId id="277" r:id="rId16"/>
    <p:sldId id="278" r:id="rId17"/>
    <p:sldId id="279" r:id="rId18"/>
    <p:sldId id="280" r:id="rId19"/>
    <p:sldId id="281" r:id="rId20"/>
    <p:sldId id="282" r:id="rId21"/>
    <p:sldId id="284" r:id="rId22"/>
    <p:sldId id="285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307" r:id="rId32"/>
    <p:sldId id="296" r:id="rId33"/>
    <p:sldId id="297" r:id="rId34"/>
    <p:sldId id="299" r:id="rId35"/>
    <p:sldId id="301" r:id="rId36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6699"/>
    <a:srgbClr val="FF0000"/>
    <a:srgbClr val="CCECFF"/>
    <a:srgbClr val="FFFF99"/>
    <a:srgbClr val="A50021"/>
    <a:srgbClr val="F0EFE0"/>
    <a:srgbClr val="1F408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800" autoAdjust="0"/>
  </p:normalViewPr>
  <p:slideViewPr>
    <p:cSldViewPr>
      <p:cViewPr varScale="1">
        <p:scale>
          <a:sx n="53" d="100"/>
          <a:sy n="53" d="100"/>
        </p:scale>
        <p:origin x="181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646BAF-1443-405D-86CC-AD1CA274F9ED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95C2EFF-2FB7-46B3-910A-1AC75C7B121E}">
      <dgm:prSet phldrT="[Text]" custT="1"/>
      <dgm:spPr/>
      <dgm:t>
        <a:bodyPr/>
        <a:lstStyle/>
        <a:p>
          <a:r>
            <a:rPr lang="bg-BG" sz="2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ДЪРЖАВНА ВЛАСТ</a:t>
          </a:r>
          <a:endParaRPr lang="bg-BG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EC4B26B-97A3-4178-B616-4F65BC13EE5A}" type="parTrans" cxnId="{FFC86E5C-7111-446D-88AD-3262FE40F18E}">
      <dgm:prSet/>
      <dgm:spPr/>
      <dgm:t>
        <a:bodyPr/>
        <a:lstStyle/>
        <a:p>
          <a:endParaRPr lang="bg-BG"/>
        </a:p>
      </dgm:t>
    </dgm:pt>
    <dgm:pt modelId="{13B6348D-3E8A-4AB2-B4C0-E567EE1759F5}" type="sibTrans" cxnId="{FFC86E5C-7111-446D-88AD-3262FE40F18E}">
      <dgm:prSet/>
      <dgm:spPr/>
      <dgm:t>
        <a:bodyPr/>
        <a:lstStyle/>
        <a:p>
          <a:endParaRPr lang="bg-BG"/>
        </a:p>
      </dgm:t>
    </dgm:pt>
    <dgm:pt modelId="{1E34C8FE-2EB5-4D0E-A632-602C5F50DECA}">
      <dgm:prSet phldrT="[Text]"/>
      <dgm:spPr/>
      <dgm:t>
        <a:bodyPr/>
        <a:lstStyle/>
        <a:p>
          <a:r>
            <a:rPr lang="bg-BG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ЗАКОНОДАТЕЛНА</a:t>
          </a:r>
          <a:endParaRPr lang="bg-BG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0B6EAA-3547-4C5B-A6B1-2C4CED4C6CC1}" type="parTrans" cxnId="{197EB3EB-DC51-4ADD-87E6-18B0BEB415C8}">
      <dgm:prSet/>
      <dgm:spPr/>
      <dgm:t>
        <a:bodyPr/>
        <a:lstStyle/>
        <a:p>
          <a:endParaRPr lang="bg-BG"/>
        </a:p>
      </dgm:t>
    </dgm:pt>
    <dgm:pt modelId="{9E37C310-3B67-4D96-A629-EAF0347807CB}" type="sibTrans" cxnId="{197EB3EB-DC51-4ADD-87E6-18B0BEB415C8}">
      <dgm:prSet/>
      <dgm:spPr/>
      <dgm:t>
        <a:bodyPr/>
        <a:lstStyle/>
        <a:p>
          <a:r>
            <a:rPr lang="bg-BG" b="1" smtClean="0"/>
            <a:t>Народно събрание</a:t>
          </a:r>
          <a:endParaRPr lang="bg-BG" b="1"/>
        </a:p>
      </dgm:t>
    </dgm:pt>
    <dgm:pt modelId="{F8CE35F0-980A-4A8D-9FED-FE3843F81C02}">
      <dgm:prSet phldrT="[Text]"/>
      <dgm:spPr/>
      <dgm:t>
        <a:bodyPr/>
        <a:lstStyle/>
        <a:p>
          <a:r>
            <a:rPr lang="bg-BG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ИЗПЪЛНИТЕЛНА</a:t>
          </a:r>
          <a:endParaRPr lang="bg-BG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5B506F-6DC3-4780-BC98-D0F333E54A0E}" type="parTrans" cxnId="{E1FC55A8-A1B2-4C29-8438-D41109A42ED1}">
      <dgm:prSet/>
      <dgm:spPr/>
      <dgm:t>
        <a:bodyPr/>
        <a:lstStyle/>
        <a:p>
          <a:endParaRPr lang="bg-BG"/>
        </a:p>
      </dgm:t>
    </dgm:pt>
    <dgm:pt modelId="{0AB97D5A-7687-4B8F-BB58-569F52DDF704}" type="sibTrans" cxnId="{E1FC55A8-A1B2-4C29-8438-D41109A42ED1}">
      <dgm:prSet custT="1"/>
      <dgm:spPr/>
      <dgm:t>
        <a:bodyPr/>
        <a:lstStyle/>
        <a:p>
          <a:pPr algn="l"/>
          <a:r>
            <a:rPr lang="bg-BG" sz="1400" b="1" smtClean="0"/>
            <a:t>Министерски съвет</a:t>
          </a:r>
        </a:p>
        <a:p>
          <a:pPr algn="l"/>
          <a:r>
            <a:rPr lang="bg-BG" sz="1400" b="1" smtClean="0"/>
            <a:t>Министри</a:t>
          </a:r>
          <a:endParaRPr lang="bg-BG" sz="1400" b="1"/>
        </a:p>
      </dgm:t>
    </dgm:pt>
    <dgm:pt modelId="{EE84E7D8-BF25-4813-B011-7E34268A6FB5}">
      <dgm:prSet phldrT="[Text]"/>
      <dgm:spPr/>
      <dgm:t>
        <a:bodyPr/>
        <a:lstStyle/>
        <a:p>
          <a:r>
            <a:rPr lang="bg-BG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СЪДЕБНА</a:t>
          </a:r>
          <a:endParaRPr lang="bg-BG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913095-8C44-4A21-8B27-235AEB3CBDA5}" type="parTrans" cxnId="{AB2FB91B-FAA3-458D-944A-C346ECAD93A7}">
      <dgm:prSet/>
      <dgm:spPr/>
      <dgm:t>
        <a:bodyPr/>
        <a:lstStyle/>
        <a:p>
          <a:endParaRPr lang="bg-BG"/>
        </a:p>
      </dgm:t>
    </dgm:pt>
    <dgm:pt modelId="{A65B3536-6DF0-4E92-A4C9-B2384A90AC48}" type="sibTrans" cxnId="{AB2FB91B-FAA3-458D-944A-C346ECAD93A7}">
      <dgm:prSet/>
      <dgm:spPr/>
      <dgm:t>
        <a:bodyPr/>
        <a:lstStyle/>
        <a:p>
          <a:endParaRPr lang="bg-BG"/>
        </a:p>
      </dgm:t>
    </dgm:pt>
    <dgm:pt modelId="{CA801B70-595A-4A75-B72F-4A12D916DAF6}" type="pres">
      <dgm:prSet presAssocID="{A1646BAF-1443-405D-86CC-AD1CA274F9E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7DC1010-6339-4D76-9B49-E1DF466EFD20}" type="pres">
      <dgm:prSet presAssocID="{395C2EFF-2FB7-46B3-910A-1AC75C7B121E}" presName="hierRoot1" presStyleCnt="0">
        <dgm:presLayoutVars>
          <dgm:hierBranch val="init"/>
        </dgm:presLayoutVars>
      </dgm:prSet>
      <dgm:spPr/>
    </dgm:pt>
    <dgm:pt modelId="{BB418CA8-952F-4259-9B73-47FAAE0707FA}" type="pres">
      <dgm:prSet presAssocID="{395C2EFF-2FB7-46B3-910A-1AC75C7B121E}" presName="rootComposite1" presStyleCnt="0"/>
      <dgm:spPr/>
    </dgm:pt>
    <dgm:pt modelId="{57F94595-651B-47B9-937D-1913C2305B3F}" type="pres">
      <dgm:prSet presAssocID="{395C2EFF-2FB7-46B3-910A-1AC75C7B121E}" presName="rootText1" presStyleLbl="node0" presStyleIdx="0" presStyleCnt="1" custScaleX="202947">
        <dgm:presLayoutVars>
          <dgm:chMax/>
          <dgm:chPref val="3"/>
        </dgm:presLayoutVars>
      </dgm:prSet>
      <dgm:spPr/>
      <dgm:t>
        <a:bodyPr/>
        <a:lstStyle/>
        <a:p>
          <a:endParaRPr lang="bg-BG"/>
        </a:p>
      </dgm:t>
    </dgm:pt>
    <dgm:pt modelId="{30A975B9-95FD-451E-ACCA-E0BC45B04F18}" type="pres">
      <dgm:prSet presAssocID="{395C2EFF-2FB7-46B3-910A-1AC75C7B121E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E59DD62-4117-4C77-B889-656E9C32C68B}" type="pres">
      <dgm:prSet presAssocID="{395C2EFF-2FB7-46B3-910A-1AC75C7B121E}" presName="rootConnector1" presStyleLbl="node1" presStyleIdx="0" presStyleCnt="3"/>
      <dgm:spPr/>
      <dgm:t>
        <a:bodyPr/>
        <a:lstStyle/>
        <a:p>
          <a:endParaRPr lang="en-US"/>
        </a:p>
      </dgm:t>
    </dgm:pt>
    <dgm:pt modelId="{CD858ECB-4ACF-42A3-B5F9-BF7CB71A41E0}" type="pres">
      <dgm:prSet presAssocID="{395C2EFF-2FB7-46B3-910A-1AC75C7B121E}" presName="hierChild2" presStyleCnt="0"/>
      <dgm:spPr/>
    </dgm:pt>
    <dgm:pt modelId="{300F03AE-B658-4768-B8F8-010D116359D3}" type="pres">
      <dgm:prSet presAssocID="{950B6EAA-3547-4C5B-A6B1-2C4CED4C6CC1}" presName="Name37" presStyleLbl="parChTrans1D2" presStyleIdx="0" presStyleCnt="3"/>
      <dgm:spPr/>
      <dgm:t>
        <a:bodyPr/>
        <a:lstStyle/>
        <a:p>
          <a:endParaRPr lang="en-US"/>
        </a:p>
      </dgm:t>
    </dgm:pt>
    <dgm:pt modelId="{F2913882-8002-4A71-9B73-FCF5AF4AF7D5}" type="pres">
      <dgm:prSet presAssocID="{1E34C8FE-2EB5-4D0E-A632-602C5F50DECA}" presName="hierRoot2" presStyleCnt="0">
        <dgm:presLayoutVars>
          <dgm:hierBranch val="init"/>
        </dgm:presLayoutVars>
      </dgm:prSet>
      <dgm:spPr/>
    </dgm:pt>
    <dgm:pt modelId="{411CF70D-27E9-4B70-B72A-A7353EE6707C}" type="pres">
      <dgm:prSet presAssocID="{1E34C8FE-2EB5-4D0E-A632-602C5F50DECA}" presName="rootComposite" presStyleCnt="0"/>
      <dgm:spPr/>
    </dgm:pt>
    <dgm:pt modelId="{77CFF2DF-5DCA-4F7A-982A-0C2CB999AC0C}" type="pres">
      <dgm:prSet presAssocID="{1E34C8FE-2EB5-4D0E-A632-602C5F50DECA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131435E7-D31C-4229-8610-B6C7E3CF3A66}" type="pres">
      <dgm:prSet presAssocID="{1E34C8FE-2EB5-4D0E-A632-602C5F50DECA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bg-BG"/>
        </a:p>
      </dgm:t>
    </dgm:pt>
    <dgm:pt modelId="{9223BFEF-C361-4C0A-8D95-05624E27E3EC}" type="pres">
      <dgm:prSet presAssocID="{1E34C8FE-2EB5-4D0E-A632-602C5F50DECA}" presName="rootConnector" presStyleLbl="node2" presStyleIdx="0" presStyleCnt="0"/>
      <dgm:spPr/>
      <dgm:t>
        <a:bodyPr/>
        <a:lstStyle/>
        <a:p>
          <a:endParaRPr lang="en-US"/>
        </a:p>
      </dgm:t>
    </dgm:pt>
    <dgm:pt modelId="{F5252482-7845-4EBB-B207-1178DE625F37}" type="pres">
      <dgm:prSet presAssocID="{1E34C8FE-2EB5-4D0E-A632-602C5F50DECA}" presName="hierChild4" presStyleCnt="0"/>
      <dgm:spPr/>
    </dgm:pt>
    <dgm:pt modelId="{1164A005-0C43-474C-8344-C994AEB32944}" type="pres">
      <dgm:prSet presAssocID="{1E34C8FE-2EB5-4D0E-A632-602C5F50DECA}" presName="hierChild5" presStyleCnt="0"/>
      <dgm:spPr/>
    </dgm:pt>
    <dgm:pt modelId="{4E6034BC-08E2-4D19-8D3D-51C77C403F04}" type="pres">
      <dgm:prSet presAssocID="{4A5B506F-6DC3-4780-BC98-D0F333E54A0E}" presName="Name37" presStyleLbl="parChTrans1D2" presStyleIdx="1" presStyleCnt="3"/>
      <dgm:spPr/>
      <dgm:t>
        <a:bodyPr/>
        <a:lstStyle/>
        <a:p>
          <a:endParaRPr lang="en-US"/>
        </a:p>
      </dgm:t>
    </dgm:pt>
    <dgm:pt modelId="{F30C1CD8-9745-4484-ACA6-D1DB5EC1A478}" type="pres">
      <dgm:prSet presAssocID="{F8CE35F0-980A-4A8D-9FED-FE3843F81C02}" presName="hierRoot2" presStyleCnt="0">
        <dgm:presLayoutVars>
          <dgm:hierBranch val="init"/>
        </dgm:presLayoutVars>
      </dgm:prSet>
      <dgm:spPr/>
    </dgm:pt>
    <dgm:pt modelId="{85D602FB-4543-41A4-BE51-9EA1D9EC3F5D}" type="pres">
      <dgm:prSet presAssocID="{F8CE35F0-980A-4A8D-9FED-FE3843F81C02}" presName="rootComposite" presStyleCnt="0"/>
      <dgm:spPr/>
    </dgm:pt>
    <dgm:pt modelId="{0E9C13F9-16B9-4D16-B3F9-B8138F032928}" type="pres">
      <dgm:prSet presAssocID="{F8CE35F0-980A-4A8D-9FED-FE3843F81C02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4A93711-6BF0-451C-840E-8789FD491A9D}" type="pres">
      <dgm:prSet presAssocID="{F8CE35F0-980A-4A8D-9FED-FE3843F81C02}" presName="titleText2" presStyleLbl="fgAcc1" presStyleIdx="1" presStyleCnt="3" custScaleY="20068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EDFC9C4-1FE3-40EB-B160-47FCCBF1450D}" type="pres">
      <dgm:prSet presAssocID="{F8CE35F0-980A-4A8D-9FED-FE3843F81C02}" presName="rootConnector" presStyleLbl="node2" presStyleIdx="0" presStyleCnt="0"/>
      <dgm:spPr/>
      <dgm:t>
        <a:bodyPr/>
        <a:lstStyle/>
        <a:p>
          <a:endParaRPr lang="en-US"/>
        </a:p>
      </dgm:t>
    </dgm:pt>
    <dgm:pt modelId="{CEC35864-A779-425A-97B7-2CCE44B19BCC}" type="pres">
      <dgm:prSet presAssocID="{F8CE35F0-980A-4A8D-9FED-FE3843F81C02}" presName="hierChild4" presStyleCnt="0"/>
      <dgm:spPr/>
    </dgm:pt>
    <dgm:pt modelId="{88391A6F-C517-448E-B9A6-A869EE0C86C9}" type="pres">
      <dgm:prSet presAssocID="{F8CE35F0-980A-4A8D-9FED-FE3843F81C02}" presName="hierChild5" presStyleCnt="0"/>
      <dgm:spPr/>
    </dgm:pt>
    <dgm:pt modelId="{26683DE9-A0AE-4A65-81AB-BEE14B2B81F5}" type="pres">
      <dgm:prSet presAssocID="{C3913095-8C44-4A21-8B27-235AEB3CBDA5}" presName="Name37" presStyleLbl="parChTrans1D2" presStyleIdx="2" presStyleCnt="3"/>
      <dgm:spPr/>
      <dgm:t>
        <a:bodyPr/>
        <a:lstStyle/>
        <a:p>
          <a:endParaRPr lang="en-US"/>
        </a:p>
      </dgm:t>
    </dgm:pt>
    <dgm:pt modelId="{A56A7A51-FDC5-4345-953A-F9F199A6F126}" type="pres">
      <dgm:prSet presAssocID="{EE84E7D8-BF25-4813-B011-7E34268A6FB5}" presName="hierRoot2" presStyleCnt="0">
        <dgm:presLayoutVars>
          <dgm:hierBranch val="init"/>
        </dgm:presLayoutVars>
      </dgm:prSet>
      <dgm:spPr/>
    </dgm:pt>
    <dgm:pt modelId="{91CFA260-A6B3-4CFD-B89B-F76FCDADDD5B}" type="pres">
      <dgm:prSet presAssocID="{EE84E7D8-BF25-4813-B011-7E34268A6FB5}" presName="rootComposite" presStyleCnt="0"/>
      <dgm:spPr/>
    </dgm:pt>
    <dgm:pt modelId="{A87111C2-5193-45BA-A529-E29D7DFDD08E}" type="pres">
      <dgm:prSet presAssocID="{EE84E7D8-BF25-4813-B011-7E34268A6FB5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4A49435-3B7C-4CEC-90C3-62A12FA7349E}" type="pres">
      <dgm:prSet presAssocID="{EE84E7D8-BF25-4813-B011-7E34268A6FB5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714A0F2-B4CD-422A-8C1A-97A0E550A8B2}" type="pres">
      <dgm:prSet presAssocID="{EE84E7D8-BF25-4813-B011-7E34268A6FB5}" presName="rootConnector" presStyleLbl="node2" presStyleIdx="0" presStyleCnt="0"/>
      <dgm:spPr/>
      <dgm:t>
        <a:bodyPr/>
        <a:lstStyle/>
        <a:p>
          <a:endParaRPr lang="en-US"/>
        </a:p>
      </dgm:t>
    </dgm:pt>
    <dgm:pt modelId="{CEB28494-7CEA-4B49-8B9A-F1218068B4DB}" type="pres">
      <dgm:prSet presAssocID="{EE84E7D8-BF25-4813-B011-7E34268A6FB5}" presName="hierChild4" presStyleCnt="0"/>
      <dgm:spPr/>
    </dgm:pt>
    <dgm:pt modelId="{82D45A01-8935-44C7-8795-71E4DE476273}" type="pres">
      <dgm:prSet presAssocID="{EE84E7D8-BF25-4813-B011-7E34268A6FB5}" presName="hierChild5" presStyleCnt="0"/>
      <dgm:spPr/>
    </dgm:pt>
    <dgm:pt modelId="{49649A77-A352-4C22-A302-56252287A66A}" type="pres">
      <dgm:prSet presAssocID="{395C2EFF-2FB7-46B3-910A-1AC75C7B121E}" presName="hierChild3" presStyleCnt="0"/>
      <dgm:spPr/>
    </dgm:pt>
  </dgm:ptLst>
  <dgm:cxnLst>
    <dgm:cxn modelId="{BED554D0-C51A-4931-B890-96BD04EBB3CB}" type="presOf" srcId="{C3913095-8C44-4A21-8B27-235AEB3CBDA5}" destId="{26683DE9-A0AE-4A65-81AB-BEE14B2B81F5}" srcOrd="0" destOrd="0" presId="urn:microsoft.com/office/officeart/2008/layout/NameandTitleOrganizationalChart"/>
    <dgm:cxn modelId="{46924586-7876-4DCB-828F-9C9DDD54BC0B}" type="presOf" srcId="{F8CE35F0-980A-4A8D-9FED-FE3843F81C02}" destId="{8EDFC9C4-1FE3-40EB-B160-47FCCBF1450D}" srcOrd="1" destOrd="0" presId="urn:microsoft.com/office/officeart/2008/layout/NameandTitleOrganizationalChart"/>
    <dgm:cxn modelId="{AB2FB91B-FAA3-458D-944A-C346ECAD93A7}" srcId="{395C2EFF-2FB7-46B3-910A-1AC75C7B121E}" destId="{EE84E7D8-BF25-4813-B011-7E34268A6FB5}" srcOrd="2" destOrd="0" parTransId="{C3913095-8C44-4A21-8B27-235AEB3CBDA5}" sibTransId="{A65B3536-6DF0-4E92-A4C9-B2384A90AC48}"/>
    <dgm:cxn modelId="{7D669491-93A5-405E-A851-CDFF4DF729C7}" type="presOf" srcId="{1E34C8FE-2EB5-4D0E-A632-602C5F50DECA}" destId="{9223BFEF-C361-4C0A-8D95-05624E27E3EC}" srcOrd="1" destOrd="0" presId="urn:microsoft.com/office/officeart/2008/layout/NameandTitleOrganizationalChart"/>
    <dgm:cxn modelId="{8ACC4502-E862-4F98-8BC0-EDB4453376A4}" type="presOf" srcId="{1E34C8FE-2EB5-4D0E-A632-602C5F50DECA}" destId="{77CFF2DF-5DCA-4F7A-982A-0C2CB999AC0C}" srcOrd="0" destOrd="0" presId="urn:microsoft.com/office/officeart/2008/layout/NameandTitleOrganizationalChart"/>
    <dgm:cxn modelId="{3991CECA-09AB-4092-8E03-0E296DF43F76}" type="presOf" srcId="{A65B3536-6DF0-4E92-A4C9-B2384A90AC48}" destId="{C4A49435-3B7C-4CEC-90C3-62A12FA7349E}" srcOrd="0" destOrd="0" presId="urn:microsoft.com/office/officeart/2008/layout/NameandTitleOrganizationalChart"/>
    <dgm:cxn modelId="{388149CD-F4FC-4E89-87E2-6462109A095C}" type="presOf" srcId="{9E37C310-3B67-4D96-A629-EAF0347807CB}" destId="{131435E7-D31C-4229-8610-B6C7E3CF3A66}" srcOrd="0" destOrd="0" presId="urn:microsoft.com/office/officeart/2008/layout/NameandTitleOrganizationalChart"/>
    <dgm:cxn modelId="{E1FC55A8-A1B2-4C29-8438-D41109A42ED1}" srcId="{395C2EFF-2FB7-46B3-910A-1AC75C7B121E}" destId="{F8CE35F0-980A-4A8D-9FED-FE3843F81C02}" srcOrd="1" destOrd="0" parTransId="{4A5B506F-6DC3-4780-BC98-D0F333E54A0E}" sibTransId="{0AB97D5A-7687-4B8F-BB58-569F52DDF704}"/>
    <dgm:cxn modelId="{F8A2C87B-1FC2-4C67-8865-A7C3AD720283}" type="presOf" srcId="{EE84E7D8-BF25-4813-B011-7E34268A6FB5}" destId="{0714A0F2-B4CD-422A-8C1A-97A0E550A8B2}" srcOrd="1" destOrd="0" presId="urn:microsoft.com/office/officeart/2008/layout/NameandTitleOrganizationalChart"/>
    <dgm:cxn modelId="{0A5C03FE-C8B6-4937-8510-4BE8734F7A2E}" type="presOf" srcId="{950B6EAA-3547-4C5B-A6B1-2C4CED4C6CC1}" destId="{300F03AE-B658-4768-B8F8-010D116359D3}" srcOrd="0" destOrd="0" presId="urn:microsoft.com/office/officeart/2008/layout/NameandTitleOrganizationalChart"/>
    <dgm:cxn modelId="{E309C299-55E4-4D4D-85FB-21A5E33B74D8}" type="presOf" srcId="{A1646BAF-1443-405D-86CC-AD1CA274F9ED}" destId="{CA801B70-595A-4A75-B72F-4A12D916DAF6}" srcOrd="0" destOrd="0" presId="urn:microsoft.com/office/officeart/2008/layout/NameandTitleOrganizationalChart"/>
    <dgm:cxn modelId="{197EB3EB-DC51-4ADD-87E6-18B0BEB415C8}" srcId="{395C2EFF-2FB7-46B3-910A-1AC75C7B121E}" destId="{1E34C8FE-2EB5-4D0E-A632-602C5F50DECA}" srcOrd="0" destOrd="0" parTransId="{950B6EAA-3547-4C5B-A6B1-2C4CED4C6CC1}" sibTransId="{9E37C310-3B67-4D96-A629-EAF0347807CB}"/>
    <dgm:cxn modelId="{4D7041FA-0446-4EBD-AA36-AC28C0759256}" type="presOf" srcId="{0AB97D5A-7687-4B8F-BB58-569F52DDF704}" destId="{84A93711-6BF0-451C-840E-8789FD491A9D}" srcOrd="0" destOrd="0" presId="urn:microsoft.com/office/officeart/2008/layout/NameandTitleOrganizationalChart"/>
    <dgm:cxn modelId="{DB011EAB-3420-46A7-8A58-F9D937CDD3CA}" type="presOf" srcId="{EE84E7D8-BF25-4813-B011-7E34268A6FB5}" destId="{A87111C2-5193-45BA-A529-E29D7DFDD08E}" srcOrd="0" destOrd="0" presId="urn:microsoft.com/office/officeart/2008/layout/NameandTitleOrganizationalChart"/>
    <dgm:cxn modelId="{F983469D-1E14-4C39-B4E1-E852AA408248}" type="presOf" srcId="{395C2EFF-2FB7-46B3-910A-1AC75C7B121E}" destId="{57F94595-651B-47B9-937D-1913C2305B3F}" srcOrd="0" destOrd="0" presId="urn:microsoft.com/office/officeart/2008/layout/NameandTitleOrganizationalChart"/>
    <dgm:cxn modelId="{59C0D5C3-D36F-4C13-A505-2AA0F16E2AD9}" type="presOf" srcId="{395C2EFF-2FB7-46B3-910A-1AC75C7B121E}" destId="{AE59DD62-4117-4C77-B889-656E9C32C68B}" srcOrd="1" destOrd="0" presId="urn:microsoft.com/office/officeart/2008/layout/NameandTitleOrganizationalChart"/>
    <dgm:cxn modelId="{626DB01B-8122-47EA-B456-841FAD56844B}" type="presOf" srcId="{F8CE35F0-980A-4A8D-9FED-FE3843F81C02}" destId="{0E9C13F9-16B9-4D16-B3F9-B8138F032928}" srcOrd="0" destOrd="0" presId="urn:microsoft.com/office/officeart/2008/layout/NameandTitleOrganizationalChart"/>
    <dgm:cxn modelId="{08D4F728-953D-44B2-B4F1-08950BA20844}" type="presOf" srcId="{4A5B506F-6DC3-4780-BC98-D0F333E54A0E}" destId="{4E6034BC-08E2-4D19-8D3D-51C77C403F04}" srcOrd="0" destOrd="0" presId="urn:microsoft.com/office/officeart/2008/layout/NameandTitleOrganizationalChart"/>
    <dgm:cxn modelId="{FFC86E5C-7111-446D-88AD-3262FE40F18E}" srcId="{A1646BAF-1443-405D-86CC-AD1CA274F9ED}" destId="{395C2EFF-2FB7-46B3-910A-1AC75C7B121E}" srcOrd="0" destOrd="0" parTransId="{4EC4B26B-97A3-4178-B616-4F65BC13EE5A}" sibTransId="{13B6348D-3E8A-4AB2-B4C0-E567EE1759F5}"/>
    <dgm:cxn modelId="{0BD37F4E-7881-4910-BEBF-C2EC27CFD4A8}" type="presOf" srcId="{13B6348D-3E8A-4AB2-B4C0-E567EE1759F5}" destId="{30A975B9-95FD-451E-ACCA-E0BC45B04F18}" srcOrd="0" destOrd="0" presId="urn:microsoft.com/office/officeart/2008/layout/NameandTitleOrganizationalChart"/>
    <dgm:cxn modelId="{8604F91F-F69D-41BD-AC9C-00AFB8FA631D}" type="presParOf" srcId="{CA801B70-595A-4A75-B72F-4A12D916DAF6}" destId="{C7DC1010-6339-4D76-9B49-E1DF466EFD20}" srcOrd="0" destOrd="0" presId="urn:microsoft.com/office/officeart/2008/layout/NameandTitleOrganizationalChart"/>
    <dgm:cxn modelId="{01CE721B-8FD3-4762-9D9F-FD697EA2BF24}" type="presParOf" srcId="{C7DC1010-6339-4D76-9B49-E1DF466EFD20}" destId="{BB418CA8-952F-4259-9B73-47FAAE0707FA}" srcOrd="0" destOrd="0" presId="urn:microsoft.com/office/officeart/2008/layout/NameandTitleOrganizationalChart"/>
    <dgm:cxn modelId="{DCC343EA-EC8E-4632-A3E8-FF29BCEE9E72}" type="presParOf" srcId="{BB418CA8-952F-4259-9B73-47FAAE0707FA}" destId="{57F94595-651B-47B9-937D-1913C2305B3F}" srcOrd="0" destOrd="0" presId="urn:microsoft.com/office/officeart/2008/layout/NameandTitleOrganizationalChart"/>
    <dgm:cxn modelId="{EE73FB08-C2BD-4B3A-9588-B7EB619BEF89}" type="presParOf" srcId="{BB418CA8-952F-4259-9B73-47FAAE0707FA}" destId="{30A975B9-95FD-451E-ACCA-E0BC45B04F18}" srcOrd="1" destOrd="0" presId="urn:microsoft.com/office/officeart/2008/layout/NameandTitleOrganizationalChart"/>
    <dgm:cxn modelId="{B2D863DD-9C61-466C-AE79-03D3A78CC608}" type="presParOf" srcId="{BB418CA8-952F-4259-9B73-47FAAE0707FA}" destId="{AE59DD62-4117-4C77-B889-656E9C32C68B}" srcOrd="2" destOrd="0" presId="urn:microsoft.com/office/officeart/2008/layout/NameandTitleOrganizationalChart"/>
    <dgm:cxn modelId="{92D4BDD6-3D5E-4257-96AC-A242F29D16E6}" type="presParOf" srcId="{C7DC1010-6339-4D76-9B49-E1DF466EFD20}" destId="{CD858ECB-4ACF-42A3-B5F9-BF7CB71A41E0}" srcOrd="1" destOrd="0" presId="urn:microsoft.com/office/officeart/2008/layout/NameandTitleOrganizationalChart"/>
    <dgm:cxn modelId="{C1464EA6-81B7-4AF6-998F-82ACCBACFBC9}" type="presParOf" srcId="{CD858ECB-4ACF-42A3-B5F9-BF7CB71A41E0}" destId="{300F03AE-B658-4768-B8F8-010D116359D3}" srcOrd="0" destOrd="0" presId="urn:microsoft.com/office/officeart/2008/layout/NameandTitleOrganizationalChart"/>
    <dgm:cxn modelId="{37CF48E7-1A6D-4A25-896E-BE2A87864AC4}" type="presParOf" srcId="{CD858ECB-4ACF-42A3-B5F9-BF7CB71A41E0}" destId="{F2913882-8002-4A71-9B73-FCF5AF4AF7D5}" srcOrd="1" destOrd="0" presId="urn:microsoft.com/office/officeart/2008/layout/NameandTitleOrganizationalChart"/>
    <dgm:cxn modelId="{70ED3EFE-8613-4CC9-AFCD-868A23D87298}" type="presParOf" srcId="{F2913882-8002-4A71-9B73-FCF5AF4AF7D5}" destId="{411CF70D-27E9-4B70-B72A-A7353EE6707C}" srcOrd="0" destOrd="0" presId="urn:microsoft.com/office/officeart/2008/layout/NameandTitleOrganizationalChart"/>
    <dgm:cxn modelId="{FBD951B4-AE1E-444E-8E88-7FBC119B7F18}" type="presParOf" srcId="{411CF70D-27E9-4B70-B72A-A7353EE6707C}" destId="{77CFF2DF-5DCA-4F7A-982A-0C2CB999AC0C}" srcOrd="0" destOrd="0" presId="urn:microsoft.com/office/officeart/2008/layout/NameandTitleOrganizationalChart"/>
    <dgm:cxn modelId="{628C7A09-9664-477C-A707-A45BF8A3AB93}" type="presParOf" srcId="{411CF70D-27E9-4B70-B72A-A7353EE6707C}" destId="{131435E7-D31C-4229-8610-B6C7E3CF3A66}" srcOrd="1" destOrd="0" presId="urn:microsoft.com/office/officeart/2008/layout/NameandTitleOrganizationalChart"/>
    <dgm:cxn modelId="{00260DA6-C10F-4F53-98CE-1646BC527828}" type="presParOf" srcId="{411CF70D-27E9-4B70-B72A-A7353EE6707C}" destId="{9223BFEF-C361-4C0A-8D95-05624E27E3EC}" srcOrd="2" destOrd="0" presId="urn:microsoft.com/office/officeart/2008/layout/NameandTitleOrganizationalChart"/>
    <dgm:cxn modelId="{512655D1-7771-4D05-9989-8A524555A8F2}" type="presParOf" srcId="{F2913882-8002-4A71-9B73-FCF5AF4AF7D5}" destId="{F5252482-7845-4EBB-B207-1178DE625F37}" srcOrd="1" destOrd="0" presId="urn:microsoft.com/office/officeart/2008/layout/NameandTitleOrganizationalChart"/>
    <dgm:cxn modelId="{E8417658-B470-47E8-A1EE-DB6669E88DBE}" type="presParOf" srcId="{F2913882-8002-4A71-9B73-FCF5AF4AF7D5}" destId="{1164A005-0C43-474C-8344-C994AEB32944}" srcOrd="2" destOrd="0" presId="urn:microsoft.com/office/officeart/2008/layout/NameandTitleOrganizationalChart"/>
    <dgm:cxn modelId="{CDCB2E7B-0114-4B18-9E47-D9A1B9063C0D}" type="presParOf" srcId="{CD858ECB-4ACF-42A3-B5F9-BF7CB71A41E0}" destId="{4E6034BC-08E2-4D19-8D3D-51C77C403F04}" srcOrd="2" destOrd="0" presId="urn:microsoft.com/office/officeart/2008/layout/NameandTitleOrganizationalChart"/>
    <dgm:cxn modelId="{B97CFC1E-8442-4BFF-8AB7-BA4640BEB891}" type="presParOf" srcId="{CD858ECB-4ACF-42A3-B5F9-BF7CB71A41E0}" destId="{F30C1CD8-9745-4484-ACA6-D1DB5EC1A478}" srcOrd="3" destOrd="0" presId="urn:microsoft.com/office/officeart/2008/layout/NameandTitleOrganizationalChart"/>
    <dgm:cxn modelId="{B388D0FA-DFD3-4F22-A333-7812CEE193E1}" type="presParOf" srcId="{F30C1CD8-9745-4484-ACA6-D1DB5EC1A478}" destId="{85D602FB-4543-41A4-BE51-9EA1D9EC3F5D}" srcOrd="0" destOrd="0" presId="urn:microsoft.com/office/officeart/2008/layout/NameandTitleOrganizationalChart"/>
    <dgm:cxn modelId="{36BFF36D-7066-4A11-8CF7-24272DE5D4CC}" type="presParOf" srcId="{85D602FB-4543-41A4-BE51-9EA1D9EC3F5D}" destId="{0E9C13F9-16B9-4D16-B3F9-B8138F032928}" srcOrd="0" destOrd="0" presId="urn:microsoft.com/office/officeart/2008/layout/NameandTitleOrganizationalChart"/>
    <dgm:cxn modelId="{0D88562F-C618-40C6-B7D8-D7721C9846B1}" type="presParOf" srcId="{85D602FB-4543-41A4-BE51-9EA1D9EC3F5D}" destId="{84A93711-6BF0-451C-840E-8789FD491A9D}" srcOrd="1" destOrd="0" presId="urn:microsoft.com/office/officeart/2008/layout/NameandTitleOrganizationalChart"/>
    <dgm:cxn modelId="{FC522A38-DF11-461F-AC4A-DBFC5F422184}" type="presParOf" srcId="{85D602FB-4543-41A4-BE51-9EA1D9EC3F5D}" destId="{8EDFC9C4-1FE3-40EB-B160-47FCCBF1450D}" srcOrd="2" destOrd="0" presId="urn:microsoft.com/office/officeart/2008/layout/NameandTitleOrganizationalChart"/>
    <dgm:cxn modelId="{3C2567CE-2913-4B3B-9C01-237DC13A3BE8}" type="presParOf" srcId="{F30C1CD8-9745-4484-ACA6-D1DB5EC1A478}" destId="{CEC35864-A779-425A-97B7-2CCE44B19BCC}" srcOrd="1" destOrd="0" presId="urn:microsoft.com/office/officeart/2008/layout/NameandTitleOrganizationalChart"/>
    <dgm:cxn modelId="{62AA869E-9F54-46E6-A3C6-96262D7E5E3D}" type="presParOf" srcId="{F30C1CD8-9745-4484-ACA6-D1DB5EC1A478}" destId="{88391A6F-C517-448E-B9A6-A869EE0C86C9}" srcOrd="2" destOrd="0" presId="urn:microsoft.com/office/officeart/2008/layout/NameandTitleOrganizationalChart"/>
    <dgm:cxn modelId="{F5C40004-225D-4A13-BADD-3BBDA572B03D}" type="presParOf" srcId="{CD858ECB-4ACF-42A3-B5F9-BF7CB71A41E0}" destId="{26683DE9-A0AE-4A65-81AB-BEE14B2B81F5}" srcOrd="4" destOrd="0" presId="urn:microsoft.com/office/officeart/2008/layout/NameandTitleOrganizationalChart"/>
    <dgm:cxn modelId="{A505BB48-D158-4C2C-8886-000CE7382178}" type="presParOf" srcId="{CD858ECB-4ACF-42A3-B5F9-BF7CB71A41E0}" destId="{A56A7A51-FDC5-4345-953A-F9F199A6F126}" srcOrd="5" destOrd="0" presId="urn:microsoft.com/office/officeart/2008/layout/NameandTitleOrganizationalChart"/>
    <dgm:cxn modelId="{1D2AD8AD-650A-43BC-9210-DCA25E439D7A}" type="presParOf" srcId="{A56A7A51-FDC5-4345-953A-F9F199A6F126}" destId="{91CFA260-A6B3-4CFD-B89B-F76FCDADDD5B}" srcOrd="0" destOrd="0" presId="urn:microsoft.com/office/officeart/2008/layout/NameandTitleOrganizationalChart"/>
    <dgm:cxn modelId="{7D0C9433-8BAE-4C13-9294-C2CCB995D732}" type="presParOf" srcId="{91CFA260-A6B3-4CFD-B89B-F76FCDADDD5B}" destId="{A87111C2-5193-45BA-A529-E29D7DFDD08E}" srcOrd="0" destOrd="0" presId="urn:microsoft.com/office/officeart/2008/layout/NameandTitleOrganizationalChart"/>
    <dgm:cxn modelId="{AF50E6A6-E5F3-4668-8267-6F703221AC09}" type="presParOf" srcId="{91CFA260-A6B3-4CFD-B89B-F76FCDADDD5B}" destId="{C4A49435-3B7C-4CEC-90C3-62A12FA7349E}" srcOrd="1" destOrd="0" presId="urn:microsoft.com/office/officeart/2008/layout/NameandTitleOrganizationalChart"/>
    <dgm:cxn modelId="{DC8BECFE-7713-4300-8E06-6DB2DB5723E4}" type="presParOf" srcId="{91CFA260-A6B3-4CFD-B89B-F76FCDADDD5B}" destId="{0714A0F2-B4CD-422A-8C1A-97A0E550A8B2}" srcOrd="2" destOrd="0" presId="urn:microsoft.com/office/officeart/2008/layout/NameandTitleOrganizationalChart"/>
    <dgm:cxn modelId="{A385D2AF-B515-4894-BD2A-1D670DAC8BD6}" type="presParOf" srcId="{A56A7A51-FDC5-4345-953A-F9F199A6F126}" destId="{CEB28494-7CEA-4B49-8B9A-F1218068B4DB}" srcOrd="1" destOrd="0" presId="urn:microsoft.com/office/officeart/2008/layout/NameandTitleOrganizationalChart"/>
    <dgm:cxn modelId="{0CDECAA0-5DDC-4A35-90C6-BFC204CC2FA9}" type="presParOf" srcId="{A56A7A51-FDC5-4345-953A-F9F199A6F126}" destId="{82D45A01-8935-44C7-8795-71E4DE476273}" srcOrd="2" destOrd="0" presId="urn:microsoft.com/office/officeart/2008/layout/NameandTitleOrganizationalChart"/>
    <dgm:cxn modelId="{D85475E6-5D0B-4966-8461-D6BD01416D4A}" type="presParOf" srcId="{C7DC1010-6339-4D76-9B49-E1DF466EFD20}" destId="{49649A77-A352-4C22-A302-56252287A66A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6D8037-6141-4758-9B4E-CDA630048BD2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2B83A66D-D291-4087-B8F9-81C04DC3D483}">
      <dgm:prSet phldrT="[Text]"/>
      <dgm:spPr/>
      <dgm:t>
        <a:bodyPr/>
        <a:lstStyle/>
        <a:p>
          <a:r>
            <a:rPr lang="bg-BG" b="1" smtClean="0"/>
            <a:t>КОНСТИТУЦИЯ</a:t>
          </a:r>
          <a:endParaRPr lang="bg-BG" b="1"/>
        </a:p>
      </dgm:t>
    </dgm:pt>
    <dgm:pt modelId="{7F6E69BF-4049-4F77-9611-AB7DDF0FD447}" type="parTrans" cxnId="{C756B7E0-E264-4B3D-8A1C-F183BA69FDB1}">
      <dgm:prSet/>
      <dgm:spPr/>
      <dgm:t>
        <a:bodyPr/>
        <a:lstStyle/>
        <a:p>
          <a:endParaRPr lang="bg-BG" b="1"/>
        </a:p>
      </dgm:t>
    </dgm:pt>
    <dgm:pt modelId="{D8B618DF-3531-491E-99AD-B01DB10F373B}" type="sibTrans" cxnId="{C756B7E0-E264-4B3D-8A1C-F183BA69FDB1}">
      <dgm:prSet/>
      <dgm:spPr/>
      <dgm:t>
        <a:bodyPr/>
        <a:lstStyle/>
        <a:p>
          <a:endParaRPr lang="bg-BG" b="1"/>
        </a:p>
      </dgm:t>
    </dgm:pt>
    <dgm:pt modelId="{3B2B3A37-EC00-4BAD-B6E7-9288D1A9D310}">
      <dgm:prSet phldrT="[Text]"/>
      <dgm:spPr/>
      <dgm:t>
        <a:bodyPr/>
        <a:lstStyle/>
        <a:p>
          <a:r>
            <a:rPr lang="bg-BG" b="1" smtClean="0"/>
            <a:t>КОДЕКС</a:t>
          </a:r>
          <a:endParaRPr lang="bg-BG" b="1"/>
        </a:p>
      </dgm:t>
    </dgm:pt>
    <dgm:pt modelId="{D5030768-038E-4666-9E48-D7FE9C5CEF8A}" type="parTrans" cxnId="{1A9D32B8-C39A-4AB4-BDCE-9D4797441BD5}">
      <dgm:prSet/>
      <dgm:spPr/>
      <dgm:t>
        <a:bodyPr/>
        <a:lstStyle/>
        <a:p>
          <a:endParaRPr lang="bg-BG" b="1"/>
        </a:p>
      </dgm:t>
    </dgm:pt>
    <dgm:pt modelId="{A47F0910-838F-49EC-A2FB-458B62699C5C}" type="sibTrans" cxnId="{1A9D32B8-C39A-4AB4-BDCE-9D4797441BD5}">
      <dgm:prSet/>
      <dgm:spPr/>
      <dgm:t>
        <a:bodyPr/>
        <a:lstStyle/>
        <a:p>
          <a:endParaRPr lang="bg-BG" b="1"/>
        </a:p>
      </dgm:t>
    </dgm:pt>
    <dgm:pt modelId="{9D94185F-1080-4651-A16E-69BFD3F29D4C}">
      <dgm:prSet phldrT="[Text]"/>
      <dgm:spPr/>
      <dgm:t>
        <a:bodyPr/>
        <a:lstStyle/>
        <a:p>
          <a:r>
            <a:rPr lang="bg-BG" b="1" smtClean="0"/>
            <a:t>ЗАКОН:</a:t>
          </a:r>
        </a:p>
        <a:p>
          <a:r>
            <a:rPr lang="bg-BG" b="1" smtClean="0"/>
            <a:t>- Устройствени</a:t>
          </a:r>
        </a:p>
        <a:p>
          <a:r>
            <a:rPr lang="bg-BG" b="1" smtClean="0"/>
            <a:t>- Специфични</a:t>
          </a:r>
          <a:endParaRPr lang="bg-BG" b="1"/>
        </a:p>
      </dgm:t>
    </dgm:pt>
    <dgm:pt modelId="{CD937C4A-7B50-4FF9-AF63-B8325FA63E69}" type="parTrans" cxnId="{E7F8778B-E7FF-4B8F-B06C-B61B10CBC85F}">
      <dgm:prSet/>
      <dgm:spPr/>
      <dgm:t>
        <a:bodyPr/>
        <a:lstStyle/>
        <a:p>
          <a:endParaRPr lang="bg-BG" b="1"/>
        </a:p>
      </dgm:t>
    </dgm:pt>
    <dgm:pt modelId="{38D9F21E-AF52-4EE3-931C-F89215BC15D2}" type="sibTrans" cxnId="{E7F8778B-E7FF-4B8F-B06C-B61B10CBC85F}">
      <dgm:prSet/>
      <dgm:spPr/>
      <dgm:t>
        <a:bodyPr/>
        <a:lstStyle/>
        <a:p>
          <a:endParaRPr lang="bg-BG" b="1"/>
        </a:p>
      </dgm:t>
    </dgm:pt>
    <dgm:pt modelId="{D85D22C2-BA23-4C45-AAE0-78BB825AF4D5}" type="pres">
      <dgm:prSet presAssocID="{D96D8037-6141-4758-9B4E-CDA630048BD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E0D415C-F81B-490E-818B-18041ADD3611}" type="pres">
      <dgm:prSet presAssocID="{2B83A66D-D291-4087-B8F9-81C04DC3D483}" presName="composite" presStyleCnt="0"/>
      <dgm:spPr/>
    </dgm:pt>
    <dgm:pt modelId="{A4DD6FC1-561D-474F-B5C1-48739AE9CC7E}" type="pres">
      <dgm:prSet presAssocID="{2B83A66D-D291-4087-B8F9-81C04DC3D483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F953C8-FB64-429A-AC83-FE8346F32699}" type="pres">
      <dgm:prSet presAssocID="{2B83A66D-D291-4087-B8F9-81C04DC3D483}" presName="rect2" presStyleLbl="fgImgPlace1" presStyleIdx="0" presStyleCnt="3"/>
      <dgm:spPr>
        <a:solidFill>
          <a:schemeClr val="accent5">
            <a:lumMod val="75000"/>
            <a:alpha val="70000"/>
          </a:schemeClr>
        </a:solidFill>
      </dgm:spPr>
    </dgm:pt>
    <dgm:pt modelId="{9D6D1B0F-AD2D-4D27-AB7F-D42C8C69D69B}" type="pres">
      <dgm:prSet presAssocID="{D8B618DF-3531-491E-99AD-B01DB10F373B}" presName="sibTrans" presStyleCnt="0"/>
      <dgm:spPr/>
    </dgm:pt>
    <dgm:pt modelId="{956D8D2B-EEF7-45E3-B682-0FEA892F647E}" type="pres">
      <dgm:prSet presAssocID="{3B2B3A37-EC00-4BAD-B6E7-9288D1A9D310}" presName="composite" presStyleCnt="0"/>
      <dgm:spPr/>
    </dgm:pt>
    <dgm:pt modelId="{7E43E0ED-06F0-49E2-AED8-095277DCE782}" type="pres">
      <dgm:prSet presAssocID="{3B2B3A37-EC00-4BAD-B6E7-9288D1A9D310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501B19-052A-4A8E-894B-491412C060F9}" type="pres">
      <dgm:prSet presAssocID="{3B2B3A37-EC00-4BAD-B6E7-9288D1A9D310}" presName="rect2" presStyleLbl="fgImgPlace1" presStyleIdx="1" presStyleCnt="3"/>
      <dgm:spPr>
        <a:solidFill>
          <a:schemeClr val="accent5">
            <a:lumMod val="75000"/>
            <a:alpha val="70000"/>
          </a:schemeClr>
        </a:solidFill>
      </dgm:spPr>
    </dgm:pt>
    <dgm:pt modelId="{FBB88362-F06E-4527-9E09-A7A9AF7094EE}" type="pres">
      <dgm:prSet presAssocID="{A47F0910-838F-49EC-A2FB-458B62699C5C}" presName="sibTrans" presStyleCnt="0"/>
      <dgm:spPr/>
    </dgm:pt>
    <dgm:pt modelId="{0C60E948-6312-42B4-A0DF-1EF20220CA0E}" type="pres">
      <dgm:prSet presAssocID="{9D94185F-1080-4651-A16E-69BFD3F29D4C}" presName="composite" presStyleCnt="0"/>
      <dgm:spPr/>
    </dgm:pt>
    <dgm:pt modelId="{0DCD1840-FBF8-4D5F-9AE8-5B046CFCA692}" type="pres">
      <dgm:prSet presAssocID="{9D94185F-1080-4651-A16E-69BFD3F29D4C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A970C4-5421-46BC-8359-BF34DD833EEA}" type="pres">
      <dgm:prSet presAssocID="{9D94185F-1080-4651-A16E-69BFD3F29D4C}" presName="rect2" presStyleLbl="fgImgPlace1" presStyleIdx="2" presStyleCnt="3"/>
      <dgm:spPr>
        <a:solidFill>
          <a:schemeClr val="accent5">
            <a:lumMod val="75000"/>
            <a:alpha val="70000"/>
          </a:schemeClr>
        </a:solidFill>
      </dgm:spPr>
    </dgm:pt>
  </dgm:ptLst>
  <dgm:cxnLst>
    <dgm:cxn modelId="{1A9D32B8-C39A-4AB4-BDCE-9D4797441BD5}" srcId="{D96D8037-6141-4758-9B4E-CDA630048BD2}" destId="{3B2B3A37-EC00-4BAD-B6E7-9288D1A9D310}" srcOrd="1" destOrd="0" parTransId="{D5030768-038E-4666-9E48-D7FE9C5CEF8A}" sibTransId="{A47F0910-838F-49EC-A2FB-458B62699C5C}"/>
    <dgm:cxn modelId="{0A7B27AB-6CD6-4184-8B41-E8077B0DCC5A}" type="presOf" srcId="{2B83A66D-D291-4087-B8F9-81C04DC3D483}" destId="{A4DD6FC1-561D-474F-B5C1-48739AE9CC7E}" srcOrd="0" destOrd="0" presId="urn:microsoft.com/office/officeart/2008/layout/PictureStrips"/>
    <dgm:cxn modelId="{8F128FE0-B936-4BF8-A4A5-42643C5F81E4}" type="presOf" srcId="{D96D8037-6141-4758-9B4E-CDA630048BD2}" destId="{D85D22C2-BA23-4C45-AAE0-78BB825AF4D5}" srcOrd="0" destOrd="0" presId="urn:microsoft.com/office/officeart/2008/layout/PictureStrips"/>
    <dgm:cxn modelId="{D1BEEAA7-635A-4947-85A2-5BC095CDC022}" type="presOf" srcId="{3B2B3A37-EC00-4BAD-B6E7-9288D1A9D310}" destId="{7E43E0ED-06F0-49E2-AED8-095277DCE782}" srcOrd="0" destOrd="0" presId="urn:microsoft.com/office/officeart/2008/layout/PictureStrips"/>
    <dgm:cxn modelId="{E7F8778B-E7FF-4B8F-B06C-B61B10CBC85F}" srcId="{D96D8037-6141-4758-9B4E-CDA630048BD2}" destId="{9D94185F-1080-4651-A16E-69BFD3F29D4C}" srcOrd="2" destOrd="0" parTransId="{CD937C4A-7B50-4FF9-AF63-B8325FA63E69}" sibTransId="{38D9F21E-AF52-4EE3-931C-F89215BC15D2}"/>
    <dgm:cxn modelId="{C756B7E0-E264-4B3D-8A1C-F183BA69FDB1}" srcId="{D96D8037-6141-4758-9B4E-CDA630048BD2}" destId="{2B83A66D-D291-4087-B8F9-81C04DC3D483}" srcOrd="0" destOrd="0" parTransId="{7F6E69BF-4049-4F77-9611-AB7DDF0FD447}" sibTransId="{D8B618DF-3531-491E-99AD-B01DB10F373B}"/>
    <dgm:cxn modelId="{E151F098-C0D7-49B5-8DC5-106B540DB1AE}" type="presOf" srcId="{9D94185F-1080-4651-A16E-69BFD3F29D4C}" destId="{0DCD1840-FBF8-4D5F-9AE8-5B046CFCA692}" srcOrd="0" destOrd="0" presId="urn:microsoft.com/office/officeart/2008/layout/PictureStrips"/>
    <dgm:cxn modelId="{E2F6F85E-37A0-4436-951B-22E0A68D585E}" type="presParOf" srcId="{D85D22C2-BA23-4C45-AAE0-78BB825AF4D5}" destId="{9E0D415C-F81B-490E-818B-18041ADD3611}" srcOrd="0" destOrd="0" presId="urn:microsoft.com/office/officeart/2008/layout/PictureStrips"/>
    <dgm:cxn modelId="{EA6D66F9-847E-4F3F-8572-C43DFEA2EFC6}" type="presParOf" srcId="{9E0D415C-F81B-490E-818B-18041ADD3611}" destId="{A4DD6FC1-561D-474F-B5C1-48739AE9CC7E}" srcOrd="0" destOrd="0" presId="urn:microsoft.com/office/officeart/2008/layout/PictureStrips"/>
    <dgm:cxn modelId="{CFD4A09D-52E4-4EC1-AF5B-7DB44FF42780}" type="presParOf" srcId="{9E0D415C-F81B-490E-818B-18041ADD3611}" destId="{DBF953C8-FB64-429A-AC83-FE8346F32699}" srcOrd="1" destOrd="0" presId="urn:microsoft.com/office/officeart/2008/layout/PictureStrips"/>
    <dgm:cxn modelId="{C61D02BA-7FBA-4FEA-B281-89E6D2D46340}" type="presParOf" srcId="{D85D22C2-BA23-4C45-AAE0-78BB825AF4D5}" destId="{9D6D1B0F-AD2D-4D27-AB7F-D42C8C69D69B}" srcOrd="1" destOrd="0" presId="urn:microsoft.com/office/officeart/2008/layout/PictureStrips"/>
    <dgm:cxn modelId="{9DF07D34-1168-4993-B81C-ECE86E969587}" type="presParOf" srcId="{D85D22C2-BA23-4C45-AAE0-78BB825AF4D5}" destId="{956D8D2B-EEF7-45E3-B682-0FEA892F647E}" srcOrd="2" destOrd="0" presId="urn:microsoft.com/office/officeart/2008/layout/PictureStrips"/>
    <dgm:cxn modelId="{12A92CF7-C900-450B-9180-3C3809157D38}" type="presParOf" srcId="{956D8D2B-EEF7-45E3-B682-0FEA892F647E}" destId="{7E43E0ED-06F0-49E2-AED8-095277DCE782}" srcOrd="0" destOrd="0" presId="urn:microsoft.com/office/officeart/2008/layout/PictureStrips"/>
    <dgm:cxn modelId="{3DFB3225-E763-4809-9340-7CF48FD34B00}" type="presParOf" srcId="{956D8D2B-EEF7-45E3-B682-0FEA892F647E}" destId="{4F501B19-052A-4A8E-894B-491412C060F9}" srcOrd="1" destOrd="0" presId="urn:microsoft.com/office/officeart/2008/layout/PictureStrips"/>
    <dgm:cxn modelId="{2E42AD0D-FCB5-432D-B5BE-C233F6A4648F}" type="presParOf" srcId="{D85D22C2-BA23-4C45-AAE0-78BB825AF4D5}" destId="{FBB88362-F06E-4527-9E09-A7A9AF7094EE}" srcOrd="3" destOrd="0" presId="urn:microsoft.com/office/officeart/2008/layout/PictureStrips"/>
    <dgm:cxn modelId="{C53D3ADB-9A9C-45F3-91A3-E0531A791F57}" type="presParOf" srcId="{D85D22C2-BA23-4C45-AAE0-78BB825AF4D5}" destId="{0C60E948-6312-42B4-A0DF-1EF20220CA0E}" srcOrd="4" destOrd="0" presId="urn:microsoft.com/office/officeart/2008/layout/PictureStrips"/>
    <dgm:cxn modelId="{909F33F3-215C-4258-91E7-A4C1FBDCACE9}" type="presParOf" srcId="{0C60E948-6312-42B4-A0DF-1EF20220CA0E}" destId="{0DCD1840-FBF8-4D5F-9AE8-5B046CFCA692}" srcOrd="0" destOrd="0" presId="urn:microsoft.com/office/officeart/2008/layout/PictureStrips"/>
    <dgm:cxn modelId="{A6EA9220-4950-458D-9D19-5E5AE9D6A42E}" type="presParOf" srcId="{0C60E948-6312-42B4-A0DF-1EF20220CA0E}" destId="{6DA970C4-5421-46BC-8359-BF34DD833EEA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0B7340-368E-44C4-8A6C-C6E227929F60}" type="doc">
      <dgm:prSet loTypeId="urn:microsoft.com/office/officeart/2008/layout/PictureStrips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bg-BG"/>
        </a:p>
      </dgm:t>
    </dgm:pt>
    <dgm:pt modelId="{910A3D77-68E7-4233-8B19-96EA55EE2A5B}">
      <dgm:prSet phldrT="[Text]" custT="1"/>
      <dgm:spPr/>
      <dgm:t>
        <a:bodyPr/>
        <a:lstStyle/>
        <a:p>
          <a:r>
            <a:rPr lang="bg-BG" sz="2000" b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Постановление</a:t>
          </a:r>
          <a:endParaRPr lang="bg-BG" sz="20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6C98EDF-5595-4369-8762-6921F72D9536}" type="parTrans" cxnId="{7949B4AC-FB5F-4ABB-9757-376BA300DB8C}">
      <dgm:prSet/>
      <dgm:spPr/>
      <dgm:t>
        <a:bodyPr/>
        <a:lstStyle/>
        <a:p>
          <a:endParaRPr lang="bg-BG" sz="20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AE5207F-58A3-4109-8E1F-EC909EFCFC0D}" type="sibTrans" cxnId="{7949B4AC-FB5F-4ABB-9757-376BA300DB8C}">
      <dgm:prSet/>
      <dgm:spPr/>
      <dgm:t>
        <a:bodyPr/>
        <a:lstStyle/>
        <a:p>
          <a:endParaRPr lang="bg-BG" sz="20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9FF29A-E0AF-40D1-A8EA-0763409A7DE1}">
      <dgm:prSet phldrT="[Text]" custT="1"/>
      <dgm:spPr/>
      <dgm:t>
        <a:bodyPr/>
        <a:lstStyle/>
        <a:p>
          <a:r>
            <a:rPr lang="bg-BG" sz="2000" b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Правилник</a:t>
          </a:r>
          <a:endParaRPr lang="bg-BG" sz="20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92D4B6-CC63-478E-B78A-7EEAD1013066}" type="parTrans" cxnId="{2E7B6A04-4FAD-4BBD-9EEB-E144F38FD2F8}">
      <dgm:prSet/>
      <dgm:spPr/>
      <dgm:t>
        <a:bodyPr/>
        <a:lstStyle/>
        <a:p>
          <a:endParaRPr lang="bg-BG" sz="20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920473-A619-46D4-A551-F3657AE64328}" type="sibTrans" cxnId="{2E7B6A04-4FAD-4BBD-9EEB-E144F38FD2F8}">
      <dgm:prSet/>
      <dgm:spPr/>
      <dgm:t>
        <a:bodyPr/>
        <a:lstStyle/>
        <a:p>
          <a:endParaRPr lang="bg-BG" sz="20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56E64B-0558-4BE6-B083-8943DF72FBAE}">
      <dgm:prSet phldrT="[Text]" custT="1"/>
      <dgm:spPr/>
      <dgm:t>
        <a:bodyPr/>
        <a:lstStyle/>
        <a:p>
          <a:r>
            <a:rPr lang="bg-BG" sz="2000" b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Наредба</a:t>
          </a:r>
          <a:endParaRPr lang="bg-BG" sz="20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2625426-89C8-4D16-B682-14A5571807D9}" type="parTrans" cxnId="{C00DDDF2-4E4C-4D97-A7BC-E41DAB7E99DF}">
      <dgm:prSet/>
      <dgm:spPr/>
      <dgm:t>
        <a:bodyPr/>
        <a:lstStyle/>
        <a:p>
          <a:endParaRPr lang="bg-BG" sz="20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3B48DA5-A781-42B9-B738-52132E6B7F41}" type="sibTrans" cxnId="{C00DDDF2-4E4C-4D97-A7BC-E41DAB7E99DF}">
      <dgm:prSet/>
      <dgm:spPr/>
      <dgm:t>
        <a:bodyPr/>
        <a:lstStyle/>
        <a:p>
          <a:endParaRPr lang="bg-BG" sz="20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A8A604-2C11-4ED7-B849-0E753A96F394}">
      <dgm:prSet phldrT="[Text]" custT="1"/>
      <dgm:spPr/>
      <dgm:t>
        <a:bodyPr/>
        <a:lstStyle/>
        <a:p>
          <a:r>
            <a:rPr lang="bg-BG" sz="2000" b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Инструкция</a:t>
          </a:r>
          <a:endParaRPr lang="bg-BG" sz="20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D30440F-EBCA-43A9-B12F-2CD36BDDF972}" type="parTrans" cxnId="{0378235D-4627-4D10-A2AB-A46EA1BC3B24}">
      <dgm:prSet/>
      <dgm:spPr/>
      <dgm:t>
        <a:bodyPr/>
        <a:lstStyle/>
        <a:p>
          <a:endParaRPr lang="bg-BG" sz="20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7C888E8-F063-4614-AAAD-0ED8302A78A1}" type="sibTrans" cxnId="{0378235D-4627-4D10-A2AB-A46EA1BC3B24}">
      <dgm:prSet/>
      <dgm:spPr/>
      <dgm:t>
        <a:bodyPr/>
        <a:lstStyle/>
        <a:p>
          <a:endParaRPr lang="bg-BG" sz="20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E3958F9-A78C-4889-A5F4-FD4A084F6517}" type="pres">
      <dgm:prSet presAssocID="{870B7340-368E-44C4-8A6C-C6E227929F6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A0A218-F594-4710-AACD-26C7742EF7CB}" type="pres">
      <dgm:prSet presAssocID="{910A3D77-68E7-4233-8B19-96EA55EE2A5B}" presName="composite" presStyleCnt="0"/>
      <dgm:spPr/>
    </dgm:pt>
    <dgm:pt modelId="{890F98A1-A685-483C-BD16-2883FDD1D4A7}" type="pres">
      <dgm:prSet presAssocID="{910A3D77-68E7-4233-8B19-96EA55EE2A5B}" presName="rect1" presStyleLbl="trAlignAcc1" presStyleIdx="0" presStyleCnt="4" custScaleX="10675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F1EB7D6-A770-40AB-890F-3808ED4C1D53}" type="pres">
      <dgm:prSet presAssocID="{910A3D77-68E7-4233-8B19-96EA55EE2A5B}" presName="rect2" presStyleLbl="fgImgPlace1" presStyleIdx="0" presStyleCnt="4" custLinFactNeighborX="-13930"/>
      <dgm:spPr/>
    </dgm:pt>
    <dgm:pt modelId="{4418160D-D5DD-41FE-B2D3-48FD5343CF10}" type="pres">
      <dgm:prSet presAssocID="{0AE5207F-58A3-4109-8E1F-EC909EFCFC0D}" presName="sibTrans" presStyleCnt="0"/>
      <dgm:spPr/>
    </dgm:pt>
    <dgm:pt modelId="{86D2C63C-10DC-4899-B6C2-512A558F6A15}" type="pres">
      <dgm:prSet presAssocID="{F29FF29A-E0AF-40D1-A8EA-0763409A7DE1}" presName="composite" presStyleCnt="0"/>
      <dgm:spPr/>
    </dgm:pt>
    <dgm:pt modelId="{1400CA4C-0DE9-42D8-AAA4-90EAF9BD868D}" type="pres">
      <dgm:prSet presAssocID="{F29FF29A-E0AF-40D1-A8EA-0763409A7DE1}" presName="rect1" presStyleLbl="trAlignAcc1" presStyleIdx="1" presStyleCnt="4" custScaleX="10704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4996589-00EA-4045-9222-91F17EEA9D20}" type="pres">
      <dgm:prSet presAssocID="{F29FF29A-E0AF-40D1-A8EA-0763409A7DE1}" presName="rect2" presStyleLbl="fgImgPlace1" presStyleIdx="1" presStyleCnt="4" custLinFactNeighborX="-13598"/>
      <dgm:spPr/>
    </dgm:pt>
    <dgm:pt modelId="{AA456480-5FE4-4FC5-934A-26B2175144AD}" type="pres">
      <dgm:prSet presAssocID="{09920473-A619-46D4-A551-F3657AE64328}" presName="sibTrans" presStyleCnt="0"/>
      <dgm:spPr/>
    </dgm:pt>
    <dgm:pt modelId="{B27A22A4-30D1-4AE2-AA98-D8E9BA8B9B3B}" type="pres">
      <dgm:prSet presAssocID="{6156E64B-0558-4BE6-B083-8943DF72FBAE}" presName="composite" presStyleCnt="0"/>
      <dgm:spPr/>
    </dgm:pt>
    <dgm:pt modelId="{9224067C-4957-4690-920E-E39A8A8557C2}" type="pres">
      <dgm:prSet presAssocID="{6156E64B-0558-4BE6-B083-8943DF72FBAE}" presName="rect1" presStyleLbl="trAlignAcc1" presStyleIdx="2" presStyleCnt="4" custScaleX="10675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DB054E0-D3AE-4D7B-905C-E3A0904BA383}" type="pres">
      <dgm:prSet presAssocID="{6156E64B-0558-4BE6-B083-8943DF72FBAE}" presName="rect2" presStyleLbl="fgImgPlace1" presStyleIdx="2" presStyleCnt="4" custLinFactNeighborX="-13930"/>
      <dgm:spPr/>
    </dgm:pt>
    <dgm:pt modelId="{198C0D42-4A45-43ED-B81A-9DF03236DE21}" type="pres">
      <dgm:prSet presAssocID="{D3B48DA5-A781-42B9-B738-52132E6B7F41}" presName="sibTrans" presStyleCnt="0"/>
      <dgm:spPr/>
    </dgm:pt>
    <dgm:pt modelId="{C74DA201-A524-4CF2-BDF5-685F753FDB8E}" type="pres">
      <dgm:prSet presAssocID="{A0A8A604-2C11-4ED7-B849-0E753A96F394}" presName="composite" presStyleCnt="0"/>
      <dgm:spPr/>
    </dgm:pt>
    <dgm:pt modelId="{715CCD97-4F20-46D5-B1F3-9956419674A6}" type="pres">
      <dgm:prSet presAssocID="{A0A8A604-2C11-4ED7-B849-0E753A96F394}" presName="rect1" presStyleLbl="trAlignAcc1" presStyleIdx="3" presStyleCnt="4" custScaleX="10668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1A9DAA3-7CB0-41B5-99C9-7834C7C0C857}" type="pres">
      <dgm:prSet presAssocID="{A0A8A604-2C11-4ED7-B849-0E753A96F394}" presName="rect2" presStyleLbl="fgImgPlace1" presStyleIdx="3" presStyleCnt="4" custLinFactNeighborX="-14175"/>
      <dgm:spPr/>
    </dgm:pt>
  </dgm:ptLst>
  <dgm:cxnLst>
    <dgm:cxn modelId="{A1232B75-6FEB-4A92-884B-4DC7C1318BE0}" type="presOf" srcId="{870B7340-368E-44C4-8A6C-C6E227929F60}" destId="{4E3958F9-A78C-4889-A5F4-FD4A084F6517}" srcOrd="0" destOrd="0" presId="urn:microsoft.com/office/officeart/2008/layout/PictureStrips"/>
    <dgm:cxn modelId="{2E7B6A04-4FAD-4BBD-9EEB-E144F38FD2F8}" srcId="{870B7340-368E-44C4-8A6C-C6E227929F60}" destId="{F29FF29A-E0AF-40D1-A8EA-0763409A7DE1}" srcOrd="1" destOrd="0" parTransId="{AB92D4B6-CC63-478E-B78A-7EEAD1013066}" sibTransId="{09920473-A619-46D4-A551-F3657AE64328}"/>
    <dgm:cxn modelId="{351566A0-9967-448E-BC73-A153D5C09AE1}" type="presOf" srcId="{6156E64B-0558-4BE6-B083-8943DF72FBAE}" destId="{9224067C-4957-4690-920E-E39A8A8557C2}" srcOrd="0" destOrd="0" presId="urn:microsoft.com/office/officeart/2008/layout/PictureStrips"/>
    <dgm:cxn modelId="{0378235D-4627-4D10-A2AB-A46EA1BC3B24}" srcId="{870B7340-368E-44C4-8A6C-C6E227929F60}" destId="{A0A8A604-2C11-4ED7-B849-0E753A96F394}" srcOrd="3" destOrd="0" parTransId="{DD30440F-EBCA-43A9-B12F-2CD36BDDF972}" sibTransId="{A7C888E8-F063-4614-AAAD-0ED8302A78A1}"/>
    <dgm:cxn modelId="{48130EF2-C075-4881-98CA-E8F1D1873BFF}" type="presOf" srcId="{A0A8A604-2C11-4ED7-B849-0E753A96F394}" destId="{715CCD97-4F20-46D5-B1F3-9956419674A6}" srcOrd="0" destOrd="0" presId="urn:microsoft.com/office/officeart/2008/layout/PictureStrips"/>
    <dgm:cxn modelId="{81B138FB-7E91-4249-BD06-4813850E0555}" type="presOf" srcId="{F29FF29A-E0AF-40D1-A8EA-0763409A7DE1}" destId="{1400CA4C-0DE9-42D8-AAA4-90EAF9BD868D}" srcOrd="0" destOrd="0" presId="urn:microsoft.com/office/officeart/2008/layout/PictureStrips"/>
    <dgm:cxn modelId="{C00DDDF2-4E4C-4D97-A7BC-E41DAB7E99DF}" srcId="{870B7340-368E-44C4-8A6C-C6E227929F60}" destId="{6156E64B-0558-4BE6-B083-8943DF72FBAE}" srcOrd="2" destOrd="0" parTransId="{62625426-89C8-4D16-B682-14A5571807D9}" sibTransId="{D3B48DA5-A781-42B9-B738-52132E6B7F41}"/>
    <dgm:cxn modelId="{7949B4AC-FB5F-4ABB-9757-376BA300DB8C}" srcId="{870B7340-368E-44C4-8A6C-C6E227929F60}" destId="{910A3D77-68E7-4233-8B19-96EA55EE2A5B}" srcOrd="0" destOrd="0" parTransId="{56C98EDF-5595-4369-8762-6921F72D9536}" sibTransId="{0AE5207F-58A3-4109-8E1F-EC909EFCFC0D}"/>
    <dgm:cxn modelId="{DB4CE0D9-6B11-4C2B-9093-DBD7DD01DA64}" type="presOf" srcId="{910A3D77-68E7-4233-8B19-96EA55EE2A5B}" destId="{890F98A1-A685-483C-BD16-2883FDD1D4A7}" srcOrd="0" destOrd="0" presId="urn:microsoft.com/office/officeart/2008/layout/PictureStrips"/>
    <dgm:cxn modelId="{9F21C046-628A-476D-BDCA-8F9D04555566}" type="presParOf" srcId="{4E3958F9-A78C-4889-A5F4-FD4A084F6517}" destId="{14A0A218-F594-4710-AACD-26C7742EF7CB}" srcOrd="0" destOrd="0" presId="urn:microsoft.com/office/officeart/2008/layout/PictureStrips"/>
    <dgm:cxn modelId="{C1220FCA-644B-4E1F-9BF1-0A84E3EF0E5D}" type="presParOf" srcId="{14A0A218-F594-4710-AACD-26C7742EF7CB}" destId="{890F98A1-A685-483C-BD16-2883FDD1D4A7}" srcOrd="0" destOrd="0" presId="urn:microsoft.com/office/officeart/2008/layout/PictureStrips"/>
    <dgm:cxn modelId="{37924BE6-54B0-4F98-A5BA-EB27F71BEBE3}" type="presParOf" srcId="{14A0A218-F594-4710-AACD-26C7742EF7CB}" destId="{8F1EB7D6-A770-40AB-890F-3808ED4C1D53}" srcOrd="1" destOrd="0" presId="urn:microsoft.com/office/officeart/2008/layout/PictureStrips"/>
    <dgm:cxn modelId="{AF4DCE0D-0E1E-4236-9F1A-2A687254F34D}" type="presParOf" srcId="{4E3958F9-A78C-4889-A5F4-FD4A084F6517}" destId="{4418160D-D5DD-41FE-B2D3-48FD5343CF10}" srcOrd="1" destOrd="0" presId="urn:microsoft.com/office/officeart/2008/layout/PictureStrips"/>
    <dgm:cxn modelId="{34F781F7-B4DE-4328-98F1-D8EC936AE8D4}" type="presParOf" srcId="{4E3958F9-A78C-4889-A5F4-FD4A084F6517}" destId="{86D2C63C-10DC-4899-B6C2-512A558F6A15}" srcOrd="2" destOrd="0" presId="urn:microsoft.com/office/officeart/2008/layout/PictureStrips"/>
    <dgm:cxn modelId="{5D31B7BA-989F-4951-8DAE-D05C99008C0E}" type="presParOf" srcId="{86D2C63C-10DC-4899-B6C2-512A558F6A15}" destId="{1400CA4C-0DE9-42D8-AAA4-90EAF9BD868D}" srcOrd="0" destOrd="0" presId="urn:microsoft.com/office/officeart/2008/layout/PictureStrips"/>
    <dgm:cxn modelId="{1CE8186B-33DE-4867-A6D7-1AD57423F193}" type="presParOf" srcId="{86D2C63C-10DC-4899-B6C2-512A558F6A15}" destId="{64996589-00EA-4045-9222-91F17EEA9D20}" srcOrd="1" destOrd="0" presId="urn:microsoft.com/office/officeart/2008/layout/PictureStrips"/>
    <dgm:cxn modelId="{D97324D7-8A36-4E75-9526-ED7A8C6582ED}" type="presParOf" srcId="{4E3958F9-A78C-4889-A5F4-FD4A084F6517}" destId="{AA456480-5FE4-4FC5-934A-26B2175144AD}" srcOrd="3" destOrd="0" presId="urn:microsoft.com/office/officeart/2008/layout/PictureStrips"/>
    <dgm:cxn modelId="{C6C4F7C6-5EFA-4F6B-8DC0-E042D32C0D11}" type="presParOf" srcId="{4E3958F9-A78C-4889-A5F4-FD4A084F6517}" destId="{B27A22A4-30D1-4AE2-AA98-D8E9BA8B9B3B}" srcOrd="4" destOrd="0" presId="urn:microsoft.com/office/officeart/2008/layout/PictureStrips"/>
    <dgm:cxn modelId="{D12FB3BE-6BF2-4FEC-A462-C834EDA3CBD1}" type="presParOf" srcId="{B27A22A4-30D1-4AE2-AA98-D8E9BA8B9B3B}" destId="{9224067C-4957-4690-920E-E39A8A8557C2}" srcOrd="0" destOrd="0" presId="urn:microsoft.com/office/officeart/2008/layout/PictureStrips"/>
    <dgm:cxn modelId="{592C3548-4F89-4939-BE29-891ECA47ED86}" type="presParOf" srcId="{B27A22A4-30D1-4AE2-AA98-D8E9BA8B9B3B}" destId="{8DB054E0-D3AE-4D7B-905C-E3A0904BA383}" srcOrd="1" destOrd="0" presId="urn:microsoft.com/office/officeart/2008/layout/PictureStrips"/>
    <dgm:cxn modelId="{8377ACC6-201B-4EFD-9901-9131C5626EAB}" type="presParOf" srcId="{4E3958F9-A78C-4889-A5F4-FD4A084F6517}" destId="{198C0D42-4A45-43ED-B81A-9DF03236DE21}" srcOrd="5" destOrd="0" presId="urn:microsoft.com/office/officeart/2008/layout/PictureStrips"/>
    <dgm:cxn modelId="{C4FBE600-7E4A-485C-846A-510FB3B48172}" type="presParOf" srcId="{4E3958F9-A78C-4889-A5F4-FD4A084F6517}" destId="{C74DA201-A524-4CF2-BDF5-685F753FDB8E}" srcOrd="6" destOrd="0" presId="urn:microsoft.com/office/officeart/2008/layout/PictureStrips"/>
    <dgm:cxn modelId="{B0971DE4-E632-43E1-BB2F-31D238A1372F}" type="presParOf" srcId="{C74DA201-A524-4CF2-BDF5-685F753FDB8E}" destId="{715CCD97-4F20-46D5-B1F3-9956419674A6}" srcOrd="0" destOrd="0" presId="urn:microsoft.com/office/officeart/2008/layout/PictureStrips"/>
    <dgm:cxn modelId="{66E63DA0-7A2A-4D51-B383-DF9E32C3A4B7}" type="presParOf" srcId="{C74DA201-A524-4CF2-BDF5-685F753FDB8E}" destId="{41A9DAA3-7CB0-41B5-99C9-7834C7C0C857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683DE9-A0AE-4A65-81AB-BEE14B2B81F5}">
      <dsp:nvSpPr>
        <dsp:cNvPr id="0" name=""/>
        <dsp:cNvSpPr/>
      </dsp:nvSpPr>
      <dsp:spPr>
        <a:xfrm>
          <a:off x="4381500" y="1528379"/>
          <a:ext cx="2933050" cy="679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4975"/>
              </a:lnTo>
              <a:lnTo>
                <a:pt x="2933050" y="404975"/>
              </a:lnTo>
              <a:lnTo>
                <a:pt x="2933050" y="6793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6034BC-08E2-4D19-8D3D-51C77C403F04}">
      <dsp:nvSpPr>
        <dsp:cNvPr id="0" name=""/>
        <dsp:cNvSpPr/>
      </dsp:nvSpPr>
      <dsp:spPr>
        <a:xfrm>
          <a:off x="4267958" y="1528379"/>
          <a:ext cx="113541" cy="679314"/>
        </a:xfrm>
        <a:custGeom>
          <a:avLst/>
          <a:gdLst/>
          <a:ahLst/>
          <a:cxnLst/>
          <a:rect l="0" t="0" r="0" b="0"/>
          <a:pathLst>
            <a:path>
              <a:moveTo>
                <a:pt x="113541" y="0"/>
              </a:moveTo>
              <a:lnTo>
                <a:pt x="113541" y="404975"/>
              </a:lnTo>
              <a:lnTo>
                <a:pt x="0" y="404975"/>
              </a:lnTo>
              <a:lnTo>
                <a:pt x="0" y="6793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0F03AE-B658-4768-B8F8-010D116359D3}">
      <dsp:nvSpPr>
        <dsp:cNvPr id="0" name=""/>
        <dsp:cNvSpPr/>
      </dsp:nvSpPr>
      <dsp:spPr>
        <a:xfrm>
          <a:off x="1221365" y="1528379"/>
          <a:ext cx="3160134" cy="679314"/>
        </a:xfrm>
        <a:custGeom>
          <a:avLst/>
          <a:gdLst/>
          <a:ahLst/>
          <a:cxnLst/>
          <a:rect l="0" t="0" r="0" b="0"/>
          <a:pathLst>
            <a:path>
              <a:moveTo>
                <a:pt x="3160134" y="0"/>
              </a:moveTo>
              <a:lnTo>
                <a:pt x="3160134" y="404975"/>
              </a:lnTo>
              <a:lnTo>
                <a:pt x="0" y="404975"/>
              </a:lnTo>
              <a:lnTo>
                <a:pt x="0" y="6793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F94595-651B-47B9-937D-1913C2305B3F}">
      <dsp:nvSpPr>
        <dsp:cNvPr id="0" name=""/>
        <dsp:cNvSpPr/>
      </dsp:nvSpPr>
      <dsp:spPr>
        <a:xfrm>
          <a:off x="2077206" y="352643"/>
          <a:ext cx="4608586" cy="11757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65909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ДЪРЖАВНА ВЛАСТ</a:t>
          </a:r>
          <a:endParaRPr lang="bg-BG" sz="2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77206" y="352643"/>
        <a:ext cx="4608586" cy="1175736"/>
      </dsp:txXfrm>
    </dsp:sp>
    <dsp:sp modelId="{30A975B9-95FD-451E-ACCA-E0BC45B04F18}">
      <dsp:nvSpPr>
        <dsp:cNvPr id="0" name=""/>
        <dsp:cNvSpPr/>
      </dsp:nvSpPr>
      <dsp:spPr>
        <a:xfrm>
          <a:off x="3700250" y="1267105"/>
          <a:ext cx="2043749" cy="3919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17145" rIns="68580" bIns="17145" numCol="1" spcCol="1270" anchor="ctr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700" kern="1200"/>
        </a:p>
      </dsp:txBody>
      <dsp:txXfrm>
        <a:off x="3700250" y="1267105"/>
        <a:ext cx="2043749" cy="391912"/>
      </dsp:txXfrm>
    </dsp:sp>
    <dsp:sp modelId="{77CFF2DF-5DCA-4F7A-982A-0C2CB999AC0C}">
      <dsp:nvSpPr>
        <dsp:cNvPr id="0" name=""/>
        <dsp:cNvSpPr/>
      </dsp:nvSpPr>
      <dsp:spPr>
        <a:xfrm>
          <a:off x="85949" y="2207694"/>
          <a:ext cx="2270832" cy="11757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65909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9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ЗАКОНОДАТЕЛНА</a:t>
          </a:r>
          <a:endParaRPr lang="bg-BG" sz="19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949" y="2207694"/>
        <a:ext cx="2270832" cy="1175736"/>
      </dsp:txXfrm>
    </dsp:sp>
    <dsp:sp modelId="{131435E7-D31C-4229-8610-B6C7E3CF3A66}">
      <dsp:nvSpPr>
        <dsp:cNvPr id="0" name=""/>
        <dsp:cNvSpPr/>
      </dsp:nvSpPr>
      <dsp:spPr>
        <a:xfrm>
          <a:off x="540116" y="3122155"/>
          <a:ext cx="2043749" cy="3919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smtClean="0"/>
            <a:t>Народно събрание</a:t>
          </a:r>
          <a:endParaRPr lang="bg-BG" sz="1600" b="1" kern="1200"/>
        </a:p>
      </dsp:txBody>
      <dsp:txXfrm>
        <a:off x="540116" y="3122155"/>
        <a:ext cx="2043749" cy="391912"/>
      </dsp:txXfrm>
    </dsp:sp>
    <dsp:sp modelId="{0E9C13F9-16B9-4D16-B3F9-B8138F032928}">
      <dsp:nvSpPr>
        <dsp:cNvPr id="0" name=""/>
        <dsp:cNvSpPr/>
      </dsp:nvSpPr>
      <dsp:spPr>
        <a:xfrm>
          <a:off x="3132542" y="2207694"/>
          <a:ext cx="2270832" cy="11757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65909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9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ИЗПЪЛНИТЕЛНА</a:t>
          </a:r>
          <a:endParaRPr lang="bg-BG" sz="19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32542" y="2207694"/>
        <a:ext cx="2270832" cy="1175736"/>
      </dsp:txXfrm>
    </dsp:sp>
    <dsp:sp modelId="{84A93711-6BF0-451C-840E-8789FD491A9D}">
      <dsp:nvSpPr>
        <dsp:cNvPr id="0" name=""/>
        <dsp:cNvSpPr/>
      </dsp:nvSpPr>
      <dsp:spPr>
        <a:xfrm>
          <a:off x="3586708" y="2924867"/>
          <a:ext cx="2043749" cy="7864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smtClean="0"/>
            <a:t>Министерски съвет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smtClean="0"/>
            <a:t>Министри</a:t>
          </a:r>
          <a:endParaRPr lang="bg-BG" sz="1400" b="1" kern="1200"/>
        </a:p>
      </dsp:txBody>
      <dsp:txXfrm>
        <a:off x="3586708" y="2924867"/>
        <a:ext cx="2043749" cy="786489"/>
      </dsp:txXfrm>
    </dsp:sp>
    <dsp:sp modelId="{A87111C2-5193-45BA-A529-E29D7DFDD08E}">
      <dsp:nvSpPr>
        <dsp:cNvPr id="0" name=""/>
        <dsp:cNvSpPr/>
      </dsp:nvSpPr>
      <dsp:spPr>
        <a:xfrm>
          <a:off x="6179134" y="2207694"/>
          <a:ext cx="2270832" cy="11757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65909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9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СЪДЕБНА</a:t>
          </a:r>
          <a:endParaRPr lang="bg-BG" sz="19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179134" y="2207694"/>
        <a:ext cx="2270832" cy="1175736"/>
      </dsp:txXfrm>
    </dsp:sp>
    <dsp:sp modelId="{C4A49435-3B7C-4CEC-90C3-62A12FA7349E}">
      <dsp:nvSpPr>
        <dsp:cNvPr id="0" name=""/>
        <dsp:cNvSpPr/>
      </dsp:nvSpPr>
      <dsp:spPr>
        <a:xfrm>
          <a:off x="6633301" y="3122155"/>
          <a:ext cx="2043749" cy="3919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17145" rIns="68580" bIns="17145" numCol="1" spcCol="1270" anchor="ctr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700" kern="1200"/>
        </a:p>
      </dsp:txBody>
      <dsp:txXfrm>
        <a:off x="6633301" y="3122155"/>
        <a:ext cx="2043749" cy="3919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D6FC1-561D-474F-B5C1-48739AE9CC7E}">
      <dsp:nvSpPr>
        <dsp:cNvPr id="0" name=""/>
        <dsp:cNvSpPr/>
      </dsp:nvSpPr>
      <dsp:spPr>
        <a:xfrm>
          <a:off x="721084" y="331548"/>
          <a:ext cx="3226153" cy="100817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2869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700" b="1" kern="1200" smtClean="0"/>
            <a:t>КОНСТИТУЦИЯ</a:t>
          </a:r>
          <a:endParaRPr lang="bg-BG" sz="1700" b="1" kern="1200"/>
        </a:p>
      </dsp:txBody>
      <dsp:txXfrm>
        <a:off x="721084" y="331548"/>
        <a:ext cx="3226153" cy="1008172"/>
      </dsp:txXfrm>
    </dsp:sp>
    <dsp:sp modelId="{DBF953C8-FB64-429A-AC83-FE8346F32699}">
      <dsp:nvSpPr>
        <dsp:cNvPr id="0" name=""/>
        <dsp:cNvSpPr/>
      </dsp:nvSpPr>
      <dsp:spPr>
        <a:xfrm>
          <a:off x="586661" y="185923"/>
          <a:ext cx="705721" cy="1058581"/>
        </a:xfrm>
        <a:prstGeom prst="rect">
          <a:avLst/>
        </a:prstGeom>
        <a:solidFill>
          <a:schemeClr val="accent5">
            <a:lumMod val="75000"/>
            <a:alpha val="7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43E0ED-06F0-49E2-AED8-095277DCE782}">
      <dsp:nvSpPr>
        <dsp:cNvPr id="0" name=""/>
        <dsp:cNvSpPr/>
      </dsp:nvSpPr>
      <dsp:spPr>
        <a:xfrm>
          <a:off x="721084" y="1600726"/>
          <a:ext cx="3226153" cy="100817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2869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700" b="1" kern="1200" smtClean="0"/>
            <a:t>КОДЕКС</a:t>
          </a:r>
          <a:endParaRPr lang="bg-BG" sz="1700" b="1" kern="1200"/>
        </a:p>
      </dsp:txBody>
      <dsp:txXfrm>
        <a:off x="721084" y="1600726"/>
        <a:ext cx="3226153" cy="1008172"/>
      </dsp:txXfrm>
    </dsp:sp>
    <dsp:sp modelId="{4F501B19-052A-4A8E-894B-491412C060F9}">
      <dsp:nvSpPr>
        <dsp:cNvPr id="0" name=""/>
        <dsp:cNvSpPr/>
      </dsp:nvSpPr>
      <dsp:spPr>
        <a:xfrm>
          <a:off x="586661" y="1455101"/>
          <a:ext cx="705721" cy="1058581"/>
        </a:xfrm>
        <a:prstGeom prst="rect">
          <a:avLst/>
        </a:prstGeom>
        <a:solidFill>
          <a:schemeClr val="accent5">
            <a:lumMod val="75000"/>
            <a:alpha val="7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CD1840-FBF8-4D5F-9AE8-5B046CFCA692}">
      <dsp:nvSpPr>
        <dsp:cNvPr id="0" name=""/>
        <dsp:cNvSpPr/>
      </dsp:nvSpPr>
      <dsp:spPr>
        <a:xfrm>
          <a:off x="721084" y="2869903"/>
          <a:ext cx="3226153" cy="100817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2869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700" b="1" kern="1200" smtClean="0"/>
            <a:t>ЗАКОН: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700" b="1" kern="1200" smtClean="0"/>
            <a:t>- Устройствени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700" b="1" kern="1200" smtClean="0"/>
            <a:t>- Специфични</a:t>
          </a:r>
          <a:endParaRPr lang="bg-BG" sz="1700" b="1" kern="1200"/>
        </a:p>
      </dsp:txBody>
      <dsp:txXfrm>
        <a:off x="721084" y="2869903"/>
        <a:ext cx="3226153" cy="1008172"/>
      </dsp:txXfrm>
    </dsp:sp>
    <dsp:sp modelId="{6DA970C4-5421-46BC-8359-BF34DD833EEA}">
      <dsp:nvSpPr>
        <dsp:cNvPr id="0" name=""/>
        <dsp:cNvSpPr/>
      </dsp:nvSpPr>
      <dsp:spPr>
        <a:xfrm>
          <a:off x="586661" y="2724278"/>
          <a:ext cx="705721" cy="1058581"/>
        </a:xfrm>
        <a:prstGeom prst="rect">
          <a:avLst/>
        </a:prstGeom>
        <a:solidFill>
          <a:schemeClr val="accent5">
            <a:lumMod val="75000"/>
            <a:alpha val="7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F98A1-A685-483C-BD16-2883FDD1D4A7}">
      <dsp:nvSpPr>
        <dsp:cNvPr id="0" name=""/>
        <dsp:cNvSpPr/>
      </dsp:nvSpPr>
      <dsp:spPr>
        <a:xfrm>
          <a:off x="1235656" y="284772"/>
          <a:ext cx="2576986" cy="754379"/>
        </a:xfrm>
        <a:prstGeom prst="rect">
          <a:avLst/>
        </a:prstGeom>
        <a:solidFill>
          <a:schemeClr val="lt2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0967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Постановление</a:t>
          </a:r>
          <a:endParaRPr lang="bg-BG" sz="20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35656" y="284772"/>
        <a:ext cx="2576986" cy="754379"/>
      </dsp:txXfrm>
    </dsp:sp>
    <dsp:sp modelId="{8F1EB7D6-A770-40AB-890F-3808ED4C1D53}">
      <dsp:nvSpPr>
        <dsp:cNvPr id="0" name=""/>
        <dsp:cNvSpPr/>
      </dsp:nvSpPr>
      <dsp:spPr>
        <a:xfrm>
          <a:off x="1142997" y="175806"/>
          <a:ext cx="528065" cy="792098"/>
        </a:xfrm>
        <a:prstGeom prst="rect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00CA4C-0DE9-42D8-AAA4-90EAF9BD868D}">
      <dsp:nvSpPr>
        <dsp:cNvPr id="0" name=""/>
        <dsp:cNvSpPr/>
      </dsp:nvSpPr>
      <dsp:spPr>
        <a:xfrm>
          <a:off x="1230405" y="1234452"/>
          <a:ext cx="2583986" cy="754379"/>
        </a:xfrm>
        <a:prstGeom prst="rect">
          <a:avLst/>
        </a:prstGeom>
        <a:solidFill>
          <a:schemeClr val="lt2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0967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Правилник</a:t>
          </a:r>
          <a:endParaRPr lang="bg-BG" sz="20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30405" y="1234452"/>
        <a:ext cx="2583986" cy="754379"/>
      </dsp:txXfrm>
    </dsp:sp>
    <dsp:sp modelId="{64996589-00EA-4045-9222-91F17EEA9D20}">
      <dsp:nvSpPr>
        <dsp:cNvPr id="0" name=""/>
        <dsp:cNvSpPr/>
      </dsp:nvSpPr>
      <dsp:spPr>
        <a:xfrm>
          <a:off x="1143000" y="1125486"/>
          <a:ext cx="528065" cy="792098"/>
        </a:xfrm>
        <a:prstGeom prst="rect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24067C-4957-4690-920E-E39A8A8557C2}">
      <dsp:nvSpPr>
        <dsp:cNvPr id="0" name=""/>
        <dsp:cNvSpPr/>
      </dsp:nvSpPr>
      <dsp:spPr>
        <a:xfrm>
          <a:off x="1235656" y="2184133"/>
          <a:ext cx="2576986" cy="754379"/>
        </a:xfrm>
        <a:prstGeom prst="rect">
          <a:avLst/>
        </a:prstGeom>
        <a:solidFill>
          <a:schemeClr val="lt2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0967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Наредба</a:t>
          </a:r>
          <a:endParaRPr lang="bg-BG" sz="20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35656" y="2184133"/>
        <a:ext cx="2576986" cy="754379"/>
      </dsp:txXfrm>
    </dsp:sp>
    <dsp:sp modelId="{8DB054E0-D3AE-4D7B-905C-E3A0904BA383}">
      <dsp:nvSpPr>
        <dsp:cNvPr id="0" name=""/>
        <dsp:cNvSpPr/>
      </dsp:nvSpPr>
      <dsp:spPr>
        <a:xfrm>
          <a:off x="1142997" y="2075167"/>
          <a:ext cx="528065" cy="792098"/>
        </a:xfrm>
        <a:prstGeom prst="rect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5CCD97-4F20-46D5-B1F3-9956419674A6}">
      <dsp:nvSpPr>
        <dsp:cNvPr id="0" name=""/>
        <dsp:cNvSpPr/>
      </dsp:nvSpPr>
      <dsp:spPr>
        <a:xfrm>
          <a:off x="1237798" y="3133813"/>
          <a:ext cx="2575296" cy="754379"/>
        </a:xfrm>
        <a:prstGeom prst="rect">
          <a:avLst/>
        </a:prstGeom>
        <a:solidFill>
          <a:schemeClr val="lt2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0967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Инструкция</a:t>
          </a:r>
          <a:endParaRPr lang="bg-BG" sz="20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37798" y="3133813"/>
        <a:ext cx="2575296" cy="754379"/>
      </dsp:txXfrm>
    </dsp:sp>
    <dsp:sp modelId="{41A9DAA3-7CB0-41B5-99C9-7834C7C0C857}">
      <dsp:nvSpPr>
        <dsp:cNvPr id="0" name=""/>
        <dsp:cNvSpPr/>
      </dsp:nvSpPr>
      <dsp:spPr>
        <a:xfrm>
          <a:off x="1143001" y="3024847"/>
          <a:ext cx="528065" cy="792098"/>
        </a:xfrm>
        <a:prstGeom prst="rect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39BAA-C463-417E-A305-14E66B733B6F}" type="datetimeFigureOut">
              <a:rPr lang="bg-BG" smtClean="0"/>
              <a:t>25.8.2020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0B428-2EBF-4368-A0A5-87CE8E4D36A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75573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71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1A9D914-8316-433E-8CE6-D53E457B19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925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bg-BG" sz="1200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Постига се чрез законови норми, които гарантират правата на пациентите и правната сигурност на оказващите медицинска помощ,</a:t>
            </a:r>
            <a:r>
              <a:rPr kumimoji="1" lang="bg-BG" sz="1200" i="1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1" lang="bg-BG" sz="1200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т.е. разграничават “правилното” и “позволеното” от “неправилното” и “непозволеното” и са насочени към предотвратяване на възможни конфликти между лица и организации в здравеопазването. </a:t>
            </a:r>
          </a:p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A9D914-8316-433E-8CE6-D53E457B19A3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3994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A9D914-8316-433E-8CE6-D53E457B19A3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3834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A9D914-8316-433E-8CE6-D53E457B19A3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2685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bg-BG" sz="1200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Съгласно чл. 8 от Конституцията на Р България </a:t>
            </a:r>
            <a:r>
              <a:rPr kumimoji="1" lang="bg-BG" sz="1200" b="1" i="1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държавната власт се разделя на законодателна, изпълнителна и съдебна.</a:t>
            </a:r>
            <a:r>
              <a:rPr kumimoji="1" lang="bg-BG" sz="1200" i="1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  <a:endParaRPr kumimoji="1" lang="bg-BG" sz="1200" kern="120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kumimoji="1" lang="bg-BG" sz="1200" b="1" i="1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Законодателната власт</a:t>
            </a:r>
            <a:r>
              <a:rPr kumimoji="1" lang="bg-BG" sz="1200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се осъществява от </a:t>
            </a:r>
            <a:r>
              <a:rPr kumimoji="1" lang="bg-BG" sz="1200" b="1" i="1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Народното събрание</a:t>
            </a:r>
            <a:r>
              <a:rPr kumimoji="1" lang="bg-BG" sz="1200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, което приема, изменя, допълва и отменя законите. </a:t>
            </a:r>
            <a:r>
              <a:rPr kumimoji="1" lang="bg-BG" sz="1200" b="1" i="1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Право да внасят законопроекти имат народните представители и Министерския съвет.</a:t>
            </a:r>
            <a:endParaRPr kumimoji="1" lang="bg-BG" sz="1200" kern="120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kumimoji="1" lang="bg-BG" sz="1200" b="1" i="1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Изпълнителната власт</a:t>
            </a:r>
            <a:r>
              <a:rPr kumimoji="1" lang="bg-BG" sz="1200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се осъществява от МС в съответствие с Конституцията и законите. В чл. 114 от Конституцията е регламентирано, че въз основа и в изпълнение на законите МС приема постановления, правилници и наредби. Член 115 от Конституцията дава право на министрите да издават правилници, наредби, инструкции и заповеди. </a:t>
            </a:r>
          </a:p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A9D914-8316-433E-8CE6-D53E457B19A3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8232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bg-BG" altLang="en-US" sz="2400" smtClean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en-US" sz="2400" smtClean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</p:grpSp>
      </p:grpSp>
      <p:sp>
        <p:nvSpPr>
          <p:cNvPr id="7383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bg-BG" altLang="en-US" noProof="0" smtClean="0"/>
              <a:t>Щракнете, за да редактирате стила на заглавието в образеца</a:t>
            </a:r>
          </a:p>
        </p:txBody>
      </p:sp>
      <p:sp>
        <p:nvSpPr>
          <p:cNvPr id="7383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bg-BG" altLang="en-US" noProof="0" smtClean="0"/>
              <a:t>Щракнете, за да редактирате стила на подзаглавията в образеца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9F56027-5FF8-40C1-BE94-952EC82F03D5}" type="datetime1">
              <a:rPr lang="bg-BG" altLang="en-US" smtClean="0"/>
              <a:t>25.8.2020 г.</a:t>
            </a:fld>
            <a:endParaRPr lang="bg-BG" alt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53B65E-D8B5-4C64-A22E-FC60608EBD1B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553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6C180-A435-4383-8D37-83F0912C742A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B7F39-3A40-4979-8AF4-7F266B049DAE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543481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94342-9D35-45E6-9E0D-A298F3994DE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3E04B-8CC6-4D3B-9239-42E9A42AF21E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02558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3D238-21E8-402E-897A-4CDC5B0D04C4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9DAA8-3FCD-4AEF-BD59-E22A827E4FA8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487166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26DD5-08C1-48FE-9086-05B2FA125D14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5F180-8E34-437F-97A7-504C1656704B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17857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2056B-6A5D-4666-AB4A-095E7C5753A5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828EE-9E9B-4A53-B669-8302C12FFCA4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72582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12D25-6086-48C5-BC6D-21BE03510E3E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88053-9E1C-4324-8885-F1B013F151C8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92515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1B40D-4D5F-47FA-B06D-7EB500B9C0D5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6DD9C-0065-42F3-B23B-D658127EDFDB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73152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021A8-555B-4B53-A09D-4D338CAB5D7D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58074-5F01-4B21-8FDC-031EBB195551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09170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08155-74FA-49D6-AA1F-9344CCFBE3E4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0FB7A-9B8E-4E74-9B38-661762C33B3D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07838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85DB1-79D3-4AD2-AA3E-827CF857D157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E78AE-086D-4B2B-AC14-DA39723E1FD9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21116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92C10744-B7E9-471E-9CB4-F0F5D1B32C3B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bg-BG" altLang="en-US" sz="2400" smtClean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en-US" sz="2400" smtClean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en-US" smtClean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en-US" smtClean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en-US" smtClean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en-US" smtClean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en-US" sz="2400" smtClean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en-US" smtClean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en-US" smtClean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Щракнете, за да редактирате стила на заглавието в образеца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altLang="en-US" smtClean="0"/>
              <a:t>Второ ниво</a:t>
            </a:r>
          </a:p>
          <a:p>
            <a:pPr lvl="2"/>
            <a:r>
              <a:rPr lang="bg-BG" altLang="en-US" smtClean="0"/>
              <a:t>Трето ниво</a:t>
            </a:r>
          </a:p>
          <a:p>
            <a:pPr lvl="3"/>
            <a:r>
              <a:rPr lang="bg-BG" altLang="en-US" smtClean="0"/>
              <a:t>Четвърто ниво</a:t>
            </a:r>
          </a:p>
          <a:p>
            <a:pPr lvl="4"/>
            <a:r>
              <a:rPr lang="bg-BG" altLang="en-US" smtClean="0"/>
              <a:t>Пето ниво</a:t>
            </a:r>
          </a:p>
        </p:txBody>
      </p:sp>
      <p:sp>
        <p:nvSpPr>
          <p:cNvPr id="73729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81B37708-CFCB-4D19-8017-B301D6A10A7E}" type="datetime1">
              <a:rPr lang="bg-BG" altLang="en-US" smtClean="0"/>
              <a:t>25.8.2020 г.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лавие 1"/>
          <p:cNvSpPr txBox="1">
            <a:spLocks/>
          </p:cNvSpPr>
          <p:nvPr/>
        </p:nvSpPr>
        <p:spPr>
          <a:xfrm>
            <a:off x="1562100" y="2361039"/>
            <a:ext cx="6394276" cy="2209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bg-BG" alt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ЗАКОНОДАТЕЛНИ ОСНОВИ НА ЗДРАВНАТА РЕФОРМА</a:t>
            </a:r>
            <a:endParaRPr lang="bg-BG" sz="4000" i="1" kern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2123728" y="1041400"/>
            <a:ext cx="508635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bg-B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>
            <p:extLst/>
          </p:nvPr>
        </p:nvGraphicFramePr>
        <p:xfrm>
          <a:off x="539480" y="410369"/>
          <a:ext cx="86042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4785480" imgH="4894560" progId="CorelDRAW.Graphic.10">
                  <p:embed/>
                </p:oleObj>
              </mc:Choice>
              <mc:Fallback>
                <p:oleObj r:id="rId3" imgW="4785480" imgH="4894560" progId="CorelDRAW.Graphic.10">
                  <p:embed/>
                  <p:pic>
                    <p:nvPicPr>
                      <p:cNvPr id="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480" y="410369"/>
                        <a:ext cx="860425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71438" y="2649022"/>
            <a:ext cx="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bg-BG" altLang="bg-BG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71438" y="2649538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bg-BG" altLang="bg-BG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90697" y="282575"/>
            <a:ext cx="9144000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bg-BG" alt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УНИВЕРСИТЕТ-ПЛЕВЕН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bg-BG" alt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ФАКУЛТЕТ ОБЩЕСТВЕНО ЗДРАВЕ</a:t>
            </a:r>
            <a:endParaRPr lang="bg-BG" alt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bg-BG" alt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КАТЕДРА „ОБЩЕСТВЕНОЗДРАВНИ  НАУКИ“</a:t>
            </a:r>
            <a:r>
              <a:rPr lang="en-US" alt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alt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587750" y="1660525"/>
            <a:ext cx="19685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bg-BG" altLang="bg-BG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bg-BG" altLang="bg-BG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№3</a:t>
            </a:r>
            <a:endParaRPr lang="bg-BG" altLang="bg-BG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4379118" y="5733256"/>
            <a:ext cx="43481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  <a:defRPr/>
            </a:pPr>
            <a:r>
              <a:rPr lang="bg-BG" altLang="bg-BG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Проф. д-р Силвия Янкуловска, дмн</a:t>
            </a:r>
          </a:p>
        </p:txBody>
      </p:sp>
    </p:spTree>
    <p:extLst>
      <p:ext uri="{BB962C8B-B14F-4D97-AF65-F5344CB8AC3E}">
        <p14:creationId xmlns:p14="http://schemas.microsoft.com/office/powerpoint/2010/main" val="3145890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D49EBE8-A75D-4B7E-8EE2-6A41B4BF5FB6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82638"/>
            <a:ext cx="8610600" cy="5451475"/>
          </a:xfrm>
        </p:spPr>
        <p:txBody>
          <a:bodyPr/>
          <a:lstStyle/>
          <a:p>
            <a:pPr eaLnBrk="1" hangingPunct="1"/>
            <a:r>
              <a:rPr lang="bg-BG" alt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Чл. 52 (1)</a:t>
            </a:r>
            <a:r>
              <a:rPr lang="bg-BG" altLang="en-US" sz="2800" smtClean="0">
                <a:latin typeface="Times New Roman" pitchFamily="18" charset="0"/>
                <a:cs typeface="Times New Roman" pitchFamily="18" charset="0"/>
              </a:rPr>
              <a:t> Гражданите имат право на здравно осигуряване, гарантиращо им </a:t>
            </a:r>
            <a:r>
              <a:rPr lang="bg-BG" altLang="en-US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достъпна медицинска помощ</a:t>
            </a:r>
            <a:r>
              <a:rPr lang="bg-BG" altLang="en-US" sz="2800" smtClean="0">
                <a:latin typeface="Times New Roman" pitchFamily="18" charset="0"/>
                <a:cs typeface="Times New Roman" pitchFamily="18" charset="0"/>
              </a:rPr>
              <a:t>, и на безплатно ползване на медицинско обслужване при условия и по ред, определени със закон.</a:t>
            </a:r>
            <a:br>
              <a:rPr lang="bg-BG" altLang="en-US" sz="280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bg-BG" alt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altLang="en-US" sz="2800">
                <a:latin typeface="Times New Roman" pitchFamily="18" charset="0"/>
                <a:cs typeface="Times New Roman" pitchFamily="18" charset="0"/>
              </a:rPr>
              <a:t> Здравеопазването на гражданите се финансира от държавния бюджет, от работодателите, от лични и колективни осигурителни вноски и от други източници при условия и по ред, определени със закон</a:t>
            </a:r>
            <a:r>
              <a:rPr lang="bg-BG" altLang="en-US" sz="280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bg-BG" altLang="en-US" sz="280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(4</a:t>
            </a:r>
            <a:r>
              <a:rPr lang="bg-BG" alt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alt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Никой не може да бъде подлаган принудително на лечение</a:t>
            </a:r>
            <a:r>
              <a:rPr lang="bg-BG" altLang="en-US" sz="2800">
                <a:latin typeface="Times New Roman" pitchFamily="18" charset="0"/>
                <a:cs typeface="Times New Roman" pitchFamily="18" charset="0"/>
              </a:rPr>
              <a:t> и на санитарни мерки, освен в предвидените от закона случаи.</a:t>
            </a:r>
            <a:endParaRPr lang="en-US" alt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DA3375A2-3ED4-48E1-9B1A-855DE0426CE8}" type="datetime1">
              <a:rPr lang="bg-BG" altLang="en-US" smtClean="0"/>
              <a:t>25.8.2020 г.</a:t>
            </a:fld>
            <a:endParaRPr lang="bg-BG" altLang="en-US"/>
          </a:p>
        </p:txBody>
      </p:sp>
      <p:sp>
        <p:nvSpPr>
          <p:cNvPr id="3" name="Rounded Rectangular Callout 2"/>
          <p:cNvSpPr/>
          <p:nvPr/>
        </p:nvSpPr>
        <p:spPr bwMode="auto">
          <a:xfrm>
            <a:off x="3886200" y="2438400"/>
            <a:ext cx="4267200" cy="914400"/>
          </a:xfrm>
          <a:prstGeom prst="wedgeRoundRectCallout">
            <a:avLst>
              <a:gd name="adj1" fmla="val -2083"/>
              <a:gd name="adj2" fmla="val -138889"/>
              <a:gd name="adj3" fmla="val 16667"/>
            </a:avLst>
          </a:prstGeom>
          <a:ln>
            <a:solidFill>
              <a:srgbClr val="C0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медицинска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помощ</a:t>
            </a: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1879600" y="3962400"/>
            <a:ext cx="4267200" cy="914400"/>
          </a:xfrm>
          <a:prstGeom prst="wedgeRoundRectCallout">
            <a:avLst>
              <a:gd name="adj1" fmla="val 5357"/>
              <a:gd name="adj2" fmla="val 79167"/>
              <a:gd name="adj3" fmla="val 16667"/>
            </a:avLst>
          </a:prstGeom>
          <a:ln>
            <a:solidFill>
              <a:srgbClr val="C0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лична свобода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решение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D8D7F70-C747-4D10-98A4-943AE820BFB9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914400"/>
            <a:ext cx="8458200" cy="41116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altLang="en-US" sz="4800" b="1" dirty="0" smtClean="0">
                <a:solidFill>
                  <a:srgbClr val="A50021"/>
                </a:solidFill>
                <a:cs typeface="Times New Roman" pitchFamily="18" charset="0"/>
              </a:rPr>
              <a:t>II. </a:t>
            </a:r>
            <a:r>
              <a:rPr lang="bg-BG" altLang="en-US" sz="4800" b="1" dirty="0" smtClean="0">
                <a:solidFill>
                  <a:srgbClr val="A50021"/>
                </a:solidFill>
                <a:cs typeface="Times New Roman" pitchFamily="18" charset="0"/>
              </a:rPr>
              <a:t>ЗАКОНОДАТЕЛНА ИНИЦИАТИВА И ВИДОВЕ НОРМАТИВНИ АКТОВЕ</a:t>
            </a:r>
            <a:endParaRPr lang="en-US" altLang="en-US" sz="4800" b="1" dirty="0" smtClean="0">
              <a:solidFill>
                <a:srgbClr val="A50021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78AE2E73-6EAA-4256-A2E5-EA33B6794391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3021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021A8-555B-4B53-A09D-4D338CAB5D7D}" type="slidenum">
              <a:rPr lang="bg-BG" altLang="en-US" smtClean="0"/>
              <a:pPr>
                <a:defRPr/>
              </a:pPr>
              <a:t>12</a:t>
            </a:fld>
            <a:endParaRPr lang="bg-BG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4E58074-5F01-4B21-8FDC-031EBB195551}" type="datetime1">
              <a:rPr lang="bg-BG" altLang="en-US" smtClean="0"/>
              <a:t>25.8.2020 г.</a:t>
            </a:fld>
            <a:endParaRPr lang="bg-BG" alt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28280452"/>
              </p:ext>
            </p:extLst>
          </p:nvPr>
        </p:nvGraphicFramePr>
        <p:xfrm>
          <a:off x="152400" y="838200"/>
          <a:ext cx="8763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ular Callout 4"/>
          <p:cNvSpPr/>
          <p:nvPr/>
        </p:nvSpPr>
        <p:spPr bwMode="auto">
          <a:xfrm>
            <a:off x="1295400" y="4572000"/>
            <a:ext cx="1371600" cy="457200"/>
          </a:xfrm>
          <a:prstGeom prst="wedgeRectCallout">
            <a:avLst>
              <a:gd name="adj1" fmla="val -7870"/>
              <a:gd name="adj2" fmla="val -9638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2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Закони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3276600" y="4648200"/>
            <a:ext cx="2438400" cy="1905000"/>
          </a:xfrm>
          <a:prstGeom prst="wedgeRectCallout">
            <a:avLst>
              <a:gd name="adj1" fmla="val 15857"/>
              <a:gd name="adj2" fmla="val -6783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g-BG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Постановления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2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Правилници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g-BG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Наредби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2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Инструкции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g-BG" sz="2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bg-BG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аповеди</a:t>
            </a:r>
            <a:endParaRPr kumimoji="0" lang="bg-BG" sz="22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408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DF8B2C3-EC69-4952-89F3-37B5D9F610C8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0075"/>
            <a:ext cx="8610600" cy="6121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en-US" sz="36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Право на законодателна инициатива има всеки народен представител и Министерския съвет (МС).</a:t>
            </a:r>
            <a:r>
              <a:rPr lang="en-US" altLang="en-US" sz="3600" smtClean="0"/>
              <a:t> </a:t>
            </a:r>
            <a:r>
              <a:rPr lang="bg-BG" altLang="en-US" sz="3600" smtClean="0"/>
              <a:t/>
            </a:r>
            <a:br>
              <a:rPr lang="bg-BG" altLang="en-US" sz="3600" smtClean="0"/>
            </a:br>
            <a:r>
              <a:rPr lang="bg-BG" altLang="en-US" sz="3600" smtClean="0"/>
              <a:t/>
            </a:r>
            <a:br>
              <a:rPr lang="bg-BG" altLang="en-US" sz="3600" smtClean="0"/>
            </a:br>
            <a:r>
              <a:rPr lang="bg-BG" altLang="en-US" sz="3600" b="1" i="1">
                <a:latin typeface="Times New Roman" pitchFamily="18" charset="0"/>
                <a:cs typeface="Times New Roman" pitchFamily="18" charset="0"/>
              </a:rPr>
              <a:t>Процедурата по подготовката и издаването на нормативните актове е уредена със </a:t>
            </a:r>
            <a:r>
              <a:rPr lang="bg-BG" altLang="en-US" sz="36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Закона за нормативните актове и Указа за неговото прилагане.</a:t>
            </a:r>
            <a:endParaRPr lang="en-US" altLang="en-US" sz="36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58A88A26-F98E-49E1-A445-D547B97B8536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01147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021A8-555B-4B53-A09D-4D338CAB5D7D}" type="slidenum">
              <a:rPr lang="bg-BG" altLang="en-US" smtClean="0"/>
              <a:pPr>
                <a:defRPr/>
              </a:pPr>
              <a:t>14</a:t>
            </a:fld>
            <a:endParaRPr lang="bg-BG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4E58074-5F01-4B21-8FDC-031EBB195551}" type="datetime1">
              <a:rPr lang="bg-BG" altLang="en-US" smtClean="0"/>
              <a:t>25.8.2020 г.</a:t>
            </a:fld>
            <a:endParaRPr lang="bg-BG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676400" y="609600"/>
            <a:ext cx="5791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bg-BG" sz="2400" b="1" smtClean="0"/>
              <a:t>НОРМАТИВНИ АКТОВЕ</a:t>
            </a:r>
            <a:endParaRPr lang="bg-BG" sz="2400" b="1"/>
          </a:p>
        </p:txBody>
      </p:sp>
      <p:sp>
        <p:nvSpPr>
          <p:cNvPr id="6" name="TextBox 5"/>
          <p:cNvSpPr txBox="1"/>
          <p:nvPr/>
        </p:nvSpPr>
        <p:spPr>
          <a:xfrm>
            <a:off x="762000" y="1676400"/>
            <a:ext cx="2971800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bg-BG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ЗАКОНОВИ</a:t>
            </a:r>
            <a:endParaRPr lang="bg-BG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05400" y="1676400"/>
            <a:ext cx="2971800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bg-BG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ПОДЗАКОНОВИ</a:t>
            </a:r>
            <a:endParaRPr lang="bg-BG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177326666"/>
              </p:ext>
            </p:extLst>
          </p:nvPr>
        </p:nvGraphicFramePr>
        <p:xfrm>
          <a:off x="-38100" y="2286000"/>
          <a:ext cx="45339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0" name="Straight Arrow Connector 9"/>
          <p:cNvCxnSpPr>
            <a:stCxn id="5" idx="2"/>
            <a:endCxn id="6" idx="0"/>
          </p:cNvCxnSpPr>
          <p:nvPr/>
        </p:nvCxnSpPr>
        <p:spPr bwMode="auto">
          <a:xfrm flipH="1">
            <a:off x="2247900" y="1071265"/>
            <a:ext cx="2324100" cy="605135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2"/>
            <a:endCxn id="7" idx="0"/>
          </p:cNvCxnSpPr>
          <p:nvPr/>
        </p:nvCxnSpPr>
        <p:spPr bwMode="auto">
          <a:xfrm>
            <a:off x="4572000" y="1071265"/>
            <a:ext cx="2019300" cy="605135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2493560286"/>
              </p:ext>
            </p:extLst>
          </p:nvPr>
        </p:nvGraphicFramePr>
        <p:xfrm>
          <a:off x="3962400" y="2362200"/>
          <a:ext cx="5029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7814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B536734-09C9-41B4-9CE6-7EF8FABE9E25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5791200"/>
          </a:xfrm>
        </p:spPr>
        <p:txBody>
          <a:bodyPr/>
          <a:lstStyle/>
          <a:p>
            <a:pPr algn="ctr" eaLnBrk="1" hangingPunct="1">
              <a:defRPr/>
            </a:pPr>
            <a:r>
              <a:rPr lang="bg-BG" altLang="en-US" sz="4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КОНСТИТУЦИЯ НА РЕПУБЛИКА БЪЛГАРИЯ</a:t>
            </a:r>
            <a:r>
              <a:rPr lang="bg-BG" altLang="en-US" sz="4000" smtClean="0"/>
              <a:t/>
            </a:r>
            <a:br>
              <a:rPr lang="bg-BG" altLang="en-US" sz="4000" smtClean="0"/>
            </a:br>
            <a:r>
              <a:rPr lang="bg-BG" altLang="en-US" sz="2800" i="1" smtClean="0"/>
              <a:t>В сила от 13.07.1991 г.</a:t>
            </a:r>
            <a:br>
              <a:rPr lang="bg-BG" altLang="en-US" sz="2800" i="1" smtClean="0"/>
            </a:br>
            <a:r>
              <a:rPr lang="en-US" altLang="en-US" sz="1800" smtClean="0"/>
              <a:t/>
            </a:r>
            <a:br>
              <a:rPr lang="en-US" altLang="en-US" sz="1800" smtClean="0"/>
            </a:br>
            <a:r>
              <a:rPr lang="bg-BG" altLang="en-US" sz="3200" smtClean="0"/>
              <a:t>Във всяка страна тя е фундаментът, който регулира отношенията между гражданите и държавата и отношенията между трите вида власт: законодателна, изпълнителна и съдебна.</a:t>
            </a:r>
            <a:r>
              <a:rPr lang="en-US" altLang="en-US" sz="3200" smtClean="0"/>
              <a:t/>
            </a:r>
            <a:br>
              <a:rPr lang="en-US" altLang="en-US" sz="3200" smtClean="0"/>
            </a:br>
            <a:r>
              <a:rPr lang="bg-BG" altLang="en-US" sz="40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4534DEDB-92B4-49D1-9E92-3AEFA54403F5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75129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2360606-45AB-45AB-9648-DA56C56830CB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7557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pPr eaLnBrk="1" hangingPunct="1">
              <a:lnSpc>
                <a:spcPct val="115000"/>
              </a:lnSpc>
              <a:defRPr/>
            </a:pPr>
            <a:r>
              <a:rPr lang="bg-BG" altLang="en-US" sz="32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КОНСТИТУЦИЯ НА Р БЪЛГАРИЯ</a:t>
            </a:r>
            <a:br>
              <a:rPr lang="bg-BG" altLang="en-US" sz="32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/>
              <a:t>П</a:t>
            </a: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реамбюл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1. Основни начала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2. Основни права и задължения на гражданите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3. Народно събрание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4. Президент на републиката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5. Министерски съвет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6. Съдебна власт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7. Местно самоуправление и местна администрация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8. Конституционен съд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9. Изменение и допълнение на Конституцията. Приемане на нова конституция.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10. Герб, печат, знаме, химн, столица</a:t>
            </a:r>
            <a:endParaRPr lang="bg-BG" altLang="en-US" sz="32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128E292B-5F41-4D64-859B-C4D9814B33ED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89407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299001F-C656-4406-BAE0-00812BE485C0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en-US" sz="2800" smtClean="0"/>
              <a:t>Освен в посочения чл. 52 опазването на здравето на гражданите се третира и в редица </a:t>
            </a:r>
            <a:r>
              <a:rPr lang="bg-BG" altLang="en-US" sz="2800" b="1" i="1" smtClean="0"/>
              <a:t>други членове на Конституцията на Р България – глава 2:</a:t>
            </a:r>
            <a:br>
              <a:rPr lang="bg-BG" altLang="en-US" sz="2800" b="1" i="1" smtClean="0"/>
            </a:br>
            <a:r>
              <a:rPr lang="bg-BG" altLang="en-US" sz="2800" b="1" i="1" smtClean="0"/>
              <a:t> </a:t>
            </a:r>
            <a:r>
              <a:rPr lang="bg-BG" altLang="en-US" sz="2800" b="1" smtClean="0"/>
              <a:t/>
            </a:r>
            <a:br>
              <a:rPr lang="bg-BG" altLang="en-US" sz="2800" b="1" smtClean="0"/>
            </a:br>
            <a:r>
              <a:rPr lang="bg-BG" altLang="en-US" sz="2400" b="1" smtClean="0">
                <a:solidFill>
                  <a:srgbClr val="A50021"/>
                </a:solidFill>
              </a:rPr>
              <a:t>Чл. 7.</a:t>
            </a:r>
            <a:r>
              <a:rPr lang="bg-BG" altLang="en-US" sz="2400" smtClean="0"/>
              <a:t> Държавата отговаря за вреди, причинени от незаконни актове или действия на нейни органи и длъжностни лица.</a:t>
            </a:r>
            <a:br>
              <a:rPr lang="bg-BG" altLang="en-US" sz="2400" smtClean="0"/>
            </a:br>
            <a:r>
              <a:rPr lang="bg-BG" altLang="en-US" sz="2400" b="1" smtClean="0"/>
              <a:t/>
            </a:r>
            <a:br>
              <a:rPr lang="bg-BG" altLang="en-US" sz="2400" b="1" smtClean="0"/>
            </a:br>
            <a:r>
              <a:rPr lang="bg-BG" altLang="en-US" sz="2400" b="1" smtClean="0">
                <a:solidFill>
                  <a:srgbClr val="A50021"/>
                </a:solidFill>
              </a:rPr>
              <a:t>Чл. 14.</a:t>
            </a:r>
            <a:r>
              <a:rPr lang="bg-BG" altLang="en-US" sz="2400" smtClean="0"/>
              <a:t> Семейството, майчинството и децата са под закрилата на държавата и обществото.</a:t>
            </a:r>
            <a:r>
              <a:rPr lang="bg-BG" altLang="en-US" sz="2400" b="1" smtClean="0"/>
              <a:t/>
            </a:r>
            <a:br>
              <a:rPr lang="bg-BG" altLang="en-US" sz="2400" b="1" smtClean="0"/>
            </a:br>
            <a:r>
              <a:rPr lang="bg-BG" altLang="en-US" sz="2400" b="1" smtClean="0"/>
              <a:t/>
            </a:r>
            <a:br>
              <a:rPr lang="bg-BG" altLang="en-US" sz="2400" b="1" smtClean="0"/>
            </a:br>
            <a:r>
              <a:rPr lang="bg-BG" altLang="en-US" sz="2400" b="1" smtClean="0">
                <a:solidFill>
                  <a:srgbClr val="A50021"/>
                </a:solidFill>
              </a:rPr>
              <a:t>Чл. 15.</a:t>
            </a:r>
            <a:r>
              <a:rPr lang="bg-BG" altLang="en-US" sz="2400" smtClean="0"/>
              <a:t> Р България осигурява опазването и възпроизводството на околната среда, поддържането и разнообразието на живата природа и разумното използване на природните богатства и ресурсите.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2DA5435B-70CB-45C0-9D79-B30CACEF4900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67421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749FA4A-28E0-4D82-8B8B-76E84DEAA39C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458200" cy="5943600"/>
          </a:xfrm>
        </p:spPr>
        <p:txBody>
          <a:bodyPr/>
          <a:lstStyle/>
          <a:p>
            <a:pPr eaLnBrk="1" hangingPunct="1"/>
            <a:r>
              <a:rPr lang="bg-BG" altLang="en-US" sz="2800" b="1" smtClean="0">
                <a:solidFill>
                  <a:srgbClr val="A50021"/>
                </a:solidFill>
              </a:rPr>
              <a:t>Чл. 47.</a:t>
            </a:r>
            <a:r>
              <a:rPr lang="bg-BG" altLang="en-US" sz="2800" b="1" smtClean="0"/>
              <a:t>  (1)</a:t>
            </a:r>
            <a:r>
              <a:rPr lang="bg-BG" altLang="en-US" sz="2800" smtClean="0"/>
              <a:t> </a:t>
            </a:r>
            <a:r>
              <a:rPr lang="bg-BG" altLang="en-US" sz="2800" b="1" i="1" smtClean="0"/>
              <a:t>Отглеждането и възпитанието на децата</a:t>
            </a:r>
            <a:r>
              <a:rPr lang="bg-BG" altLang="en-US" sz="2800" smtClean="0"/>
              <a:t> до пълнолетието им е право и задължение на техните родители и се подпомага от държавата.</a:t>
            </a:r>
            <a:r>
              <a:rPr lang="bg-BG" altLang="en-US" sz="2800" b="1" smtClean="0"/>
              <a:t/>
            </a:r>
            <a:br>
              <a:rPr lang="bg-BG" altLang="en-US" sz="2800" b="1" smtClean="0"/>
            </a:br>
            <a:r>
              <a:rPr lang="bg-BG" altLang="en-US" sz="2800" b="1" smtClean="0"/>
              <a:t>(2)</a:t>
            </a:r>
            <a:r>
              <a:rPr lang="bg-BG" altLang="en-US" sz="2800" smtClean="0"/>
              <a:t> </a:t>
            </a:r>
            <a:r>
              <a:rPr lang="bg-BG" altLang="en-US" sz="2800" b="1" i="1" smtClean="0"/>
              <a:t>Жената-майка</a:t>
            </a:r>
            <a:r>
              <a:rPr lang="bg-BG" altLang="en-US" sz="2800" i="1" smtClean="0"/>
              <a:t> </a:t>
            </a:r>
            <a:r>
              <a:rPr lang="bg-BG" altLang="en-US" sz="2800" b="1" i="1" smtClean="0"/>
              <a:t>се ползва от особената закрила на държавата</a:t>
            </a:r>
            <a:r>
              <a:rPr lang="bg-BG" altLang="en-US" sz="2800" smtClean="0"/>
              <a:t>, която й осигурява платен отпуск преди и след раждане, безплатна акушерска помощ, облекчаване на труда и други социални помощи.</a:t>
            </a:r>
            <a:r>
              <a:rPr lang="bg-BG" altLang="en-US" sz="2800" b="1" smtClean="0"/>
              <a:t/>
            </a:r>
            <a:br>
              <a:rPr lang="bg-BG" altLang="en-US" sz="2800" b="1" smtClean="0"/>
            </a:br>
            <a:r>
              <a:rPr lang="bg-BG" altLang="en-US" sz="2800" b="1" smtClean="0"/>
              <a:t>(3)</a:t>
            </a:r>
            <a:r>
              <a:rPr lang="bg-BG" altLang="en-US" sz="2800" smtClean="0"/>
              <a:t> Децата, родени извън брака, имат равни права с родените в брака.</a:t>
            </a:r>
            <a:r>
              <a:rPr lang="bg-BG" altLang="en-US" sz="2800" b="1" smtClean="0"/>
              <a:t/>
            </a:r>
            <a:br>
              <a:rPr lang="bg-BG" altLang="en-US" sz="2800" b="1" smtClean="0"/>
            </a:br>
            <a:r>
              <a:rPr lang="bg-BG" altLang="en-US" sz="2800" b="1" smtClean="0"/>
              <a:t>(4)</a:t>
            </a:r>
            <a:r>
              <a:rPr lang="bg-BG" altLang="en-US" sz="2800" smtClean="0"/>
              <a:t> Децата, останали без грижата на близките си, се намират под особената закрила на държавата и обществото.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27F428E7-37A1-4F90-B31B-C71999E16972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74555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9D3C189-6CF5-4098-95D3-C9E92B8CAE29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 eaLnBrk="1" hangingPunct="1"/>
            <a:r>
              <a:rPr lang="bg-BG" altLang="en-US" sz="2800" b="1" smtClean="0">
                <a:solidFill>
                  <a:srgbClr val="A50021"/>
                </a:solidFill>
              </a:rPr>
              <a:t>Чл. 48.</a:t>
            </a:r>
            <a:r>
              <a:rPr lang="bg-BG" altLang="en-US" sz="2800" b="1" smtClean="0"/>
              <a:t> (1)</a:t>
            </a:r>
            <a:r>
              <a:rPr lang="bg-BG" altLang="en-US" sz="2800" smtClean="0"/>
              <a:t> Гражданите имат право на труд. Държавата се грижи за създаване на условия за осъществяване на това право.</a:t>
            </a:r>
            <a:r>
              <a:rPr lang="bg-BG" altLang="en-US" sz="2800" b="1" smtClean="0"/>
              <a:t/>
            </a:r>
            <a:br>
              <a:rPr lang="bg-BG" altLang="en-US" sz="2800" b="1" smtClean="0"/>
            </a:br>
            <a:r>
              <a:rPr lang="bg-BG" altLang="en-US" sz="2800" b="1" smtClean="0"/>
              <a:t>(2)</a:t>
            </a:r>
            <a:r>
              <a:rPr lang="bg-BG" altLang="en-US" sz="2800" smtClean="0"/>
              <a:t> Държавата създава условия за осъществяване на правото на труд на лицата с физически и психически увреждания.</a:t>
            </a:r>
            <a:r>
              <a:rPr lang="bg-BG" altLang="en-US" sz="2800" b="1" i="1" smtClean="0"/>
              <a:t/>
            </a:r>
            <a:br>
              <a:rPr lang="bg-BG" altLang="en-US" sz="2800" b="1" i="1" smtClean="0"/>
            </a:br>
            <a:r>
              <a:rPr lang="bg-BG" altLang="en-US" sz="2800" b="1" i="1" smtClean="0"/>
              <a:t>(5)</a:t>
            </a:r>
            <a:r>
              <a:rPr lang="bg-BG" altLang="en-US" sz="2800" i="1" smtClean="0"/>
              <a:t> </a:t>
            </a:r>
            <a:r>
              <a:rPr lang="bg-BG" altLang="en-US" sz="2800" b="1" i="1" smtClean="0"/>
              <a:t>Работниците</a:t>
            </a:r>
            <a:r>
              <a:rPr lang="bg-BG" altLang="en-US" sz="2800" b="1" smtClean="0"/>
              <a:t> и служителите имат право на здравословни и безопасни условия на труд, </a:t>
            </a:r>
            <a:r>
              <a:rPr lang="bg-BG" altLang="en-US" sz="2800" smtClean="0"/>
              <a:t>на минимално трудово възнаграждение и заплащане, съответстващо на извършената работа, на почивка и отпуск, при условия и ред, определени със закон.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A49F362-19D0-4BA2-8F03-5D67C8E11143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20894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19578BE-038F-4715-9F4B-A5B0D39FA257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990600"/>
            <a:ext cx="8458200" cy="3810000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  <a:defRPr/>
            </a:pPr>
            <a:r>
              <a:rPr lang="en-US" altLang="en-US" sz="43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</a:t>
            </a:r>
            <a:r>
              <a:rPr lang="en-US" altLang="en-US" sz="43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 </a:t>
            </a:r>
            <a:r>
              <a:rPr lang="bg-BG" altLang="en-US" sz="43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СЪЩНОСТ, ФУНКЦИИ И ПРИНЦИПИ НА ЗДРАВНОТО ЗАКОНОДАТЕЛСТВО</a:t>
            </a:r>
            <a:br>
              <a:rPr lang="bg-BG" altLang="en-US" sz="43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en-US" altLang="en-US" sz="4300" b="1" dirty="0" smtClean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4F3D0362-A14F-4E06-A778-3DF7DCC71417}" type="datetime1">
              <a:rPr lang="bg-BG" altLang="en-US" smtClean="0"/>
              <a:t>25.8.2020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931FD57-C475-477B-914B-69C3E087C7EF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2400" b="1" smtClean="0">
                <a:solidFill>
                  <a:srgbClr val="A50021"/>
                </a:solidFill>
              </a:rPr>
              <a:t>Чл. 51.</a:t>
            </a:r>
            <a:r>
              <a:rPr lang="bg-BG" altLang="en-US" sz="2400" b="1" smtClean="0"/>
              <a:t> (1)</a:t>
            </a:r>
            <a:r>
              <a:rPr lang="bg-BG" altLang="en-US" sz="2400" smtClean="0"/>
              <a:t> Гражданите имат </a:t>
            </a:r>
            <a:r>
              <a:rPr lang="bg-BG" altLang="en-US" sz="2400" b="1" i="1" smtClean="0"/>
              <a:t>право на обществено осигуряване и социално подпомагане</a:t>
            </a:r>
            <a:r>
              <a:rPr lang="bg-BG" altLang="en-US" sz="2400" b="1" smtClean="0"/>
              <a:t>.</a:t>
            </a:r>
            <a:br>
              <a:rPr lang="bg-BG" altLang="en-US" sz="2400" b="1" smtClean="0"/>
            </a:br>
            <a:r>
              <a:rPr lang="bg-BG" altLang="en-US" sz="2400" b="1" smtClean="0"/>
              <a:t>(2)</a:t>
            </a:r>
            <a:r>
              <a:rPr lang="bg-BG" altLang="en-US" sz="2400" smtClean="0"/>
              <a:t> Лицата, останали временно без работа, се осигуряват социално при условия и по ред, определени със закон.</a:t>
            </a:r>
            <a:r>
              <a:rPr lang="bg-BG" altLang="en-US" sz="2400" b="1" smtClean="0"/>
              <a:t/>
            </a:r>
            <a:br>
              <a:rPr lang="bg-BG" altLang="en-US" sz="2400" b="1" smtClean="0"/>
            </a:br>
            <a:r>
              <a:rPr lang="bg-BG" altLang="en-US" sz="2400" b="1" smtClean="0"/>
              <a:t>(3)</a:t>
            </a:r>
            <a:r>
              <a:rPr lang="bg-BG" altLang="en-US" sz="2400" smtClean="0"/>
              <a:t> Старите хора, които нямат близки и не могат да се издържат от своето имущество, както и лицата с физически и психически увреждания, са под особена закрила на държавата.</a:t>
            </a:r>
            <a:br>
              <a:rPr lang="bg-BG" altLang="en-US" sz="2400" smtClean="0"/>
            </a:br>
            <a:r>
              <a:rPr lang="bg-BG" altLang="en-US" sz="2400" b="1">
                <a:solidFill>
                  <a:srgbClr val="A50021"/>
                </a:solidFill>
              </a:rPr>
              <a:t>Чл. 55.</a:t>
            </a:r>
            <a:r>
              <a:rPr lang="bg-BG" altLang="en-US" sz="2400"/>
              <a:t>  Гражданите имат </a:t>
            </a:r>
            <a:r>
              <a:rPr lang="bg-BG" altLang="en-US" sz="2400" b="1" i="1"/>
              <a:t>право на здравословна и благоприятна околна среда</a:t>
            </a:r>
            <a:r>
              <a:rPr lang="bg-BG" altLang="en-US" sz="2400"/>
              <a:t> в съответствие с установените стандарти и нормативи.  Те са длъжни да опазват околната среда.</a:t>
            </a:r>
            <a:r>
              <a:rPr lang="bg-BG" altLang="en-US" sz="1800"/>
              <a:t> </a:t>
            </a:r>
            <a:endParaRPr lang="bg-BG" altLang="en-US" sz="2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248BC4D7-E8BA-4C8F-80DD-A1DD66144A6D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46699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9D48E20-B3BB-4E50-A081-7A493D796B13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791200"/>
          </a:xfrm>
        </p:spPr>
        <p:txBody>
          <a:bodyPr/>
          <a:lstStyle/>
          <a:p>
            <a:pPr eaLnBrk="1" hangingPunct="1"/>
            <a:r>
              <a:rPr lang="bg-BG" altLang="en-US" b="1" i="1" smtClean="0">
                <a:solidFill>
                  <a:srgbClr val="0000FF"/>
                </a:solidFill>
              </a:rPr>
              <a:t>Кодекси.</a:t>
            </a:r>
            <a:r>
              <a:rPr lang="bg-BG" altLang="en-US" b="1" smtClean="0"/>
              <a:t> </a:t>
            </a:r>
            <a:r>
              <a:rPr lang="bg-BG" altLang="en-US" smtClean="0"/>
              <a:t>С тях се уреждат обществени</a:t>
            </a:r>
            <a:r>
              <a:rPr lang="ru-RU" altLang="en-US" smtClean="0"/>
              <a:t> </a:t>
            </a:r>
            <a:r>
              <a:rPr lang="bg-BG" altLang="en-US" smtClean="0"/>
              <a:t>отношения, които са предмет на цял клон на правната система или на обособен важен негов дял.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FF803404-39E2-4F53-B8D4-727D83AA9CA2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75859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5B18783-A33E-4ED1-BDCD-0EDC28883249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86800" cy="5867400"/>
          </a:xfrm>
        </p:spPr>
        <p:txBody>
          <a:bodyPr/>
          <a:lstStyle/>
          <a:p>
            <a:pPr eaLnBrk="1" hangingPunct="1"/>
            <a:r>
              <a:rPr lang="bg-BG" altLang="en-US" sz="4000" b="1" i="1" smtClean="0">
                <a:solidFill>
                  <a:srgbClr val="0000FF"/>
                </a:solidFill>
              </a:rPr>
              <a:t>Кодекси:</a:t>
            </a:r>
            <a:br>
              <a:rPr lang="bg-BG" altLang="en-US" sz="4000" b="1" i="1" smtClean="0">
                <a:solidFill>
                  <a:srgbClr val="0000FF"/>
                </a:solidFill>
              </a:rPr>
            </a:br>
            <a:r>
              <a:rPr lang="bg-BG" altLang="en-US" sz="2800" b="1" i="1" smtClean="0">
                <a:solidFill>
                  <a:srgbClr val="0000FF"/>
                </a:solidFill>
              </a:rPr>
              <a:t>- </a:t>
            </a:r>
            <a:r>
              <a:rPr lang="bg-BG" altLang="en-US" sz="2800" smtClean="0">
                <a:solidFill>
                  <a:srgbClr val="0000FF"/>
                </a:solidFill>
              </a:rPr>
              <a:t>Административнопроцесуален кодекс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Граждански процесуален кодекс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Данъчноосигурителен процесуален кодекс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Изборен кодекс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Кодекс за застраховането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Кодекс за социално осигуряване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Кодекс за международното частно право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Кодекс на труда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Кодекс на търговското корабоплаване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Наказателен кодекс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Наказателно процесуален кодекс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Семеен кодекс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B8FAC3C-ECEE-4569-9645-7B65A29B65FE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26704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047BC55-840E-426E-BA33-2CBB679CD2F7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66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995363"/>
            <a:ext cx="7772400" cy="41116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bg-BG" altLang="en-US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УСТРОЙСТВЕН ЗАКОН –</a:t>
            </a:r>
            <a:r>
              <a:rPr lang="bg-BG" altLang="en-US" b="1" i="1" smtClean="0">
                <a:solidFill>
                  <a:srgbClr val="FF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 ЗА ЗДРАВЕТО</a:t>
            </a:r>
            <a:r>
              <a:rPr lang="bg-BG" altLang="en-US" b="1" i="1" smtClean="0">
                <a:solidFill>
                  <a:srgbClr val="FF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(приет авг.2004 г., в сила от 01.01.2005 г.</a:t>
            </a:r>
            <a:r>
              <a:rPr lang="en-US" altLang="en-US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D51799B-416C-441C-AB56-C31024D384A4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83888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3F1F1B4-61D5-43FF-9192-C8B513DC7A24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595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86800" cy="571500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bg-BG" altLang="en-US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bg-BG" altLang="en-US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СПЕЦИФИЧНИ ЗАКОНИ:</a:t>
            </a:r>
            <a:br>
              <a:rPr lang="bg-BG" altLang="en-US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8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Закон за здравното осигуряване (1998)  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професионално-съсловните организации на лекарите и лекарите по </a:t>
            </a:r>
            <a:r>
              <a:rPr lang="bg-BG" altLang="en-US" sz="2400" b="1" dirty="0" err="1" smtClean="0">
                <a:latin typeface="Times New Roman" pitchFamily="18" charset="0"/>
                <a:cs typeface="Times New Roman" pitchFamily="18" charset="0"/>
              </a:rPr>
              <a:t>дентална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медицина (1998) 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лечебните заведения (1999) 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лекарствените продукти в хуманната медицина (2007) 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медицинските изделия (2007)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храните (1999, изм.януари 2011))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трансплантацията на органи, тъкани и клетки (2003, изм. 2007 и 2011)</a:t>
            </a:r>
            <a:endParaRPr lang="en-US" alt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FC76F469-3044-44A5-B4E1-F3D70B30485B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13860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6E0A548-5D11-42C7-8B78-9B20785EC67E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86800" cy="609600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bg-BG" altLang="en-US" sz="4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bg-BG" alt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СПЕЦИФИЧНИ ЗАКОНИ:</a:t>
            </a:r>
            <a:r>
              <a:rPr lang="bg-BG" alt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контрол върху наркотичните вещества и </a:t>
            </a:r>
            <a:r>
              <a:rPr lang="bg-BG" altLang="en-US" sz="2400" b="1" dirty="0" err="1" smtClean="0">
                <a:latin typeface="Times New Roman" pitchFamily="18" charset="0"/>
                <a:cs typeface="Times New Roman" pitchFamily="18" charset="0"/>
              </a:rPr>
              <a:t>прекурсорите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кръвта, кръводаряването и кръвопреливането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здравословни и безопасни условия на труд 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признаване на професионални квалификации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защита от вредното въздействие на химичните вещества и смеси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съсловната организация на медицинските сестри, акушерките и асоциираните медицински специалисти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en-US" alt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CBA840AF-7F03-4D6A-9C84-2261768648A1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66122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3D5BDBE-FFD3-42A7-8AC4-034B5BD84414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 eaLnBrk="1" hangingPunct="1"/>
            <a:r>
              <a:rPr lang="bg-BG" altLang="en-US" sz="4800" b="1" i="1" smtClean="0">
                <a:solidFill>
                  <a:srgbClr val="0000FF"/>
                </a:solidFill>
              </a:rPr>
              <a:t>Подзаконови нормативни актове</a:t>
            </a:r>
            <a:r>
              <a:rPr lang="bg-BG" altLang="en-US" sz="4800" b="1" smtClean="0"/>
              <a:t> </a:t>
            </a:r>
            <a:br>
              <a:rPr lang="bg-BG" altLang="en-US" sz="4800" b="1" smtClean="0"/>
            </a:br>
            <a:r>
              <a:rPr lang="bg-BG" altLang="en-US" sz="4800" b="1" smtClean="0"/>
              <a:t/>
            </a:r>
            <a:br>
              <a:rPr lang="bg-BG" altLang="en-US" sz="4800" b="1" smtClean="0"/>
            </a:br>
            <a:r>
              <a:rPr lang="bg-BG" altLang="en-US" smtClean="0"/>
              <a:t>Издават се от МС “въз основа” или “в изпълнение на закона”. Отделните министри също имат право да издават наредби</a:t>
            </a:r>
            <a:r>
              <a:rPr lang="en-US" altLang="en-US" smtClean="0"/>
              <a:t> </a:t>
            </a:r>
            <a:r>
              <a:rPr lang="bg-BG" altLang="en-US" smtClean="0"/>
              <a:t>и инструкции.</a:t>
            </a:r>
            <a:r>
              <a:rPr lang="bg-BG" altLang="en-US" sz="48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5C48A582-9195-4680-869D-4496BA4A06A5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60352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252DD7D-72DB-4E52-8844-111D337D3FEE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791200"/>
          </a:xfrm>
        </p:spPr>
        <p:txBody>
          <a:bodyPr/>
          <a:lstStyle/>
          <a:p>
            <a:pPr eaLnBrk="1" hangingPunct="1"/>
            <a:r>
              <a:rPr lang="bg-BG" altLang="en-US" sz="2800" b="1" i="1" smtClean="0">
                <a:solidFill>
                  <a:srgbClr val="0000FF"/>
                </a:solidFill>
              </a:rPr>
              <a:t>Постановления.</a:t>
            </a:r>
            <a:r>
              <a:rPr lang="bg-BG" altLang="en-US" sz="2800" b="1" i="1" smtClean="0"/>
              <a:t> </a:t>
            </a:r>
            <a:r>
              <a:rPr lang="bg-BG" altLang="en-US" sz="2400" smtClean="0"/>
              <a:t>Издават се само от МС в два основни случая:</a:t>
            </a:r>
            <a:br>
              <a:rPr lang="bg-BG" altLang="en-US" sz="2400" smtClean="0"/>
            </a:br>
            <a:r>
              <a:rPr lang="bg-BG" altLang="en-US" sz="2800" smtClean="0"/>
              <a:t/>
            </a:r>
            <a:br>
              <a:rPr lang="bg-BG" altLang="en-US" sz="2800" smtClean="0"/>
            </a:br>
            <a:r>
              <a:rPr lang="bg-BG" altLang="en-US" sz="2400" smtClean="0"/>
              <a:t>1. При приемане на правилници, наредби или инструкции – напр. Постановление </a:t>
            </a:r>
            <a:r>
              <a:rPr lang="ru-RU" altLang="en-US" sz="2400" smtClean="0"/>
              <a:t>№ </a:t>
            </a:r>
            <a:r>
              <a:rPr lang="bg-BG" altLang="en-US" sz="2400" smtClean="0"/>
              <a:t>245 на МС от 16.11.2005 г. за приемане на Наредба за Единните държавни изисквания за придобиване на висше образование по специалностите „Медицина” и „Дентална медицина” за ОКС „магистър” (ДВ, бр. 94</a:t>
            </a:r>
            <a:r>
              <a:rPr lang="ru-RU" altLang="en-US" sz="2400" smtClean="0"/>
              <a:t>/2005</a:t>
            </a:r>
            <a:r>
              <a:rPr lang="bg-BG" altLang="en-US" sz="2400" smtClean="0"/>
              <a:t> г.).</a:t>
            </a:r>
            <a:br>
              <a:rPr lang="bg-BG" altLang="en-US" sz="2400" smtClean="0"/>
            </a:br>
            <a:r>
              <a:rPr lang="bg-BG" altLang="en-US" sz="2400" smtClean="0"/>
              <a:t/>
            </a:r>
            <a:br>
              <a:rPr lang="bg-BG" altLang="en-US" sz="2400" smtClean="0"/>
            </a:br>
            <a:r>
              <a:rPr lang="bg-BG" altLang="en-US" sz="2400" smtClean="0"/>
              <a:t>2. При приемане на самостоятелни постановления за уреждане на обществени отношения в областта на изпълнителната дейност на МС съгласно предоставената му със закон компетентност.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D426B6-3254-443A-9B5A-213B9E4852DB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39097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828CDE8-EB31-440F-B8A6-13995AD4738A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562600"/>
          </a:xfrm>
        </p:spPr>
        <p:txBody>
          <a:bodyPr/>
          <a:lstStyle/>
          <a:p>
            <a:pPr eaLnBrk="1" hangingPunct="1"/>
            <a:r>
              <a:rPr lang="bg-BG" altLang="en-US" sz="3600" b="1" i="1" smtClean="0">
                <a:solidFill>
                  <a:srgbClr val="0000FF"/>
                </a:solidFill>
              </a:rPr>
              <a:t>Правилници.</a:t>
            </a:r>
            <a:r>
              <a:rPr lang="bg-BG" altLang="en-US" sz="3600" b="1" smtClean="0"/>
              <a:t> </a:t>
            </a:r>
            <a:r>
              <a:rPr lang="bg-BG" altLang="en-US" sz="3600" smtClean="0"/>
              <a:t>Приемат се с постановления на МС и подпомагат прилагането на законите, като регулират отношенията, които не могат да бъдат предвидени в закона. Правилници за дейността и вътрешния ред на държавни органи се издават и от министрите на съответните министерства.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CEE8C317-F835-47CD-807E-F03BE31B7F93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48498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59B14D6-DC81-4CC0-9874-6986B2AC2816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 eaLnBrk="1" hangingPunct="1"/>
            <a:r>
              <a:rPr lang="bg-BG" altLang="en-US" sz="3200" b="1" i="1" smtClean="0">
                <a:solidFill>
                  <a:srgbClr val="0000FF"/>
                </a:solidFill>
              </a:rPr>
              <a:t>Наредби -</a:t>
            </a:r>
            <a:r>
              <a:rPr lang="bg-BG" altLang="en-US" sz="3200" b="1" i="1" smtClean="0"/>
              <a:t> </a:t>
            </a:r>
            <a:r>
              <a:rPr lang="bg-BG" altLang="en-US" sz="3200" smtClean="0"/>
              <a:t>нормативни актове, третиращи отношенията в по-тесни  области. </a:t>
            </a:r>
            <a:br>
              <a:rPr lang="bg-BG" altLang="en-US" sz="3200" smtClean="0"/>
            </a:br>
            <a:r>
              <a:rPr lang="bg-BG" altLang="en-US" sz="3200" smtClean="0"/>
              <a:t>- Подпомагат прилагането на разпоредбите на нормативен акт от по–висока степен. </a:t>
            </a:r>
            <a:br>
              <a:rPr lang="bg-BG" altLang="en-US" sz="3200" smtClean="0"/>
            </a:br>
            <a:r>
              <a:rPr lang="bg-BG" altLang="en-US" sz="3200" smtClean="0"/>
              <a:t>- Приемат се с постановления на МС. </a:t>
            </a:r>
            <a:br>
              <a:rPr lang="bg-BG" altLang="en-US" sz="3200" smtClean="0"/>
            </a:br>
            <a:r>
              <a:rPr lang="bg-BG" altLang="en-US" sz="3200" smtClean="0"/>
              <a:t>- Право да издават наредби имат и министрите на отделните министерства.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4F3ACC26-C532-4C89-9DA4-103B2F5197D5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71922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226824E-7299-4409-BFE2-7ED562F2F9FE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08025"/>
            <a:ext cx="8610600" cy="5449888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</a:pPr>
            <a:r>
              <a:rPr lang="bg-BG" altLang="en-US" b="1" i="1" smtClean="0">
                <a:latin typeface="Times New Roman" pitchFamily="18" charset="0"/>
                <a:cs typeface="Times New Roman" pitchFamily="18" charset="0"/>
              </a:rPr>
              <a:t>Здравното законодателство представлява съвкупност от всички </a:t>
            </a:r>
            <a:r>
              <a:rPr lang="bg-BG" altLang="en-US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правни норми</a:t>
            </a:r>
            <a:r>
              <a:rPr lang="bg-BG" altLang="en-US" b="1" i="1" smtClean="0">
                <a:latin typeface="Times New Roman" pitchFamily="18" charset="0"/>
                <a:cs typeface="Times New Roman" pitchFamily="18" charset="0"/>
              </a:rPr>
              <a:t>, регулиращи разнообразните отношения в здравеопазването.</a:t>
            </a:r>
            <a:r>
              <a:rPr lang="bg-BG" alt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9008822E-E881-4F03-9E5B-98AF4AD85BF7}" type="datetime1">
              <a:rPr lang="bg-BG" altLang="en-US" smtClean="0"/>
              <a:t>25.8.2020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35787A3-11FB-4A88-9965-807934F9D524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7912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3200" b="1" i="1" smtClean="0">
                <a:solidFill>
                  <a:srgbClr val="0000FF"/>
                </a:solidFill>
              </a:rPr>
              <a:t>Инструкции</a:t>
            </a:r>
            <a:r>
              <a:rPr lang="bg-BG" altLang="en-US" sz="3200" b="1" i="1" smtClean="0"/>
              <a:t> - </a:t>
            </a:r>
            <a:r>
              <a:rPr lang="bg-BG" altLang="en-US" sz="3200" smtClean="0"/>
              <a:t>нормативни актове, с които се изясняват подходите и правилата за извършване на конкретни дейности. </a:t>
            </a:r>
            <a:br>
              <a:rPr lang="bg-BG" altLang="en-US" sz="3200" smtClean="0"/>
            </a:br>
            <a:r>
              <a:rPr lang="bg-BG" altLang="en-US" sz="3200" smtClean="0"/>
              <a:t/>
            </a:r>
            <a:br>
              <a:rPr lang="bg-BG" altLang="en-US" sz="3200" smtClean="0"/>
            </a:br>
            <a:r>
              <a:rPr lang="bg-BG" altLang="en-US" sz="2800" smtClean="0"/>
              <a:t>Пример: инструкции, издавани от Министъра на здравеопазването за здравния контрол, за противоепидемичните мерки при редица инфекциозни заболявания, за скринингови профилактични прегледи и др.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C4360D8-ED67-4E0D-88E0-DE01D959102A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39787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021A8-555B-4B53-A09D-4D338CAB5D7D}" type="slidenum">
              <a:rPr lang="bg-BG" altLang="en-US" smtClean="0"/>
              <a:pPr>
                <a:defRPr/>
              </a:pPr>
              <a:t>31</a:t>
            </a:fld>
            <a:endParaRPr lang="bg-BG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4E58074-5F01-4B21-8FDC-031EBB195551}" type="datetime1">
              <a:rPr lang="bg-BG" altLang="en-US" smtClean="0"/>
              <a:t>25.8.2020 г.</a:t>
            </a:fld>
            <a:endParaRPr lang="bg-BG" alt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93862" y="-923639"/>
            <a:ext cx="6545497" cy="915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62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8D964EF-5CCA-4A1C-A6C9-8F8BC1314AD1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0"/>
            <a:ext cx="8610600" cy="2771775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  <a:defRPr/>
            </a:pPr>
            <a:r>
              <a:rPr lang="bg-BG" altLang="en-US" sz="4800" b="1" i="1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ОСНОВНИ ПРИНЦИПИ ПРИ ИЗДАВАНЕТО НА НОРМАТИВНИТЕ АКТОВЕ</a:t>
            </a:r>
            <a:endParaRPr lang="en-US" altLang="en-US" sz="4800" b="1" smtClean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3C8A0D90-C452-4A26-B515-1E03DD499863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38493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6F1F820-3B48-4F70-9569-22C023824EDD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914400"/>
            <a:ext cx="8458200" cy="4119563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2800" b="1" i="1" dirty="0" smtClean="0">
                <a:latin typeface="Times New Roman" pitchFamily="18" charset="0"/>
                <a:cs typeface="Times New Roman" pitchFamily="18" charset="0"/>
              </a:rPr>
              <a:t>1.   Нормативни актове могат да издават само органите, предвидени от Конституцията и от закона.</a:t>
            </a:r>
            <a:br>
              <a:rPr lang="bg-BG" altLang="en-US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800" b="1" i="1" dirty="0">
                <a:latin typeface="Times New Roman" pitchFamily="18" charset="0"/>
              </a:rPr>
              <a:t>2. </a:t>
            </a:r>
            <a:r>
              <a:rPr lang="bg-BG" altLang="en-US" sz="2800" b="1" i="1" dirty="0">
                <a:latin typeface="Times New Roman" pitchFamily="18" charset="0"/>
                <a:cs typeface="Times New Roman" pitchFamily="18" charset="0"/>
              </a:rPr>
              <a:t>Общото изискване при съставянето на нормативните актове е обществените отношения в една и съща област да се уреждат с един, а не с няколко нормативни акта от същата степен.</a:t>
            </a:r>
            <a:r>
              <a:rPr lang="en-US" altLang="en-US" sz="2800" dirty="0"/>
              <a:t> </a:t>
            </a:r>
            <a:endParaRPr lang="en-US" alt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2EEF1701-413C-4607-A540-91386F89A109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97100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1774D8D-017D-48B0-A994-BB6055CFBBEF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4538663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2400" b="1" i="1" dirty="0" smtClean="0">
                <a:latin typeface="Times New Roman" pitchFamily="18" charset="0"/>
              </a:rPr>
              <a:t>3. </a:t>
            </a:r>
            <a:r>
              <a:rPr lang="bg-BG" altLang="en-US" sz="2400" b="1" i="1" dirty="0" smtClean="0">
                <a:latin typeface="Times New Roman" pitchFamily="18" charset="0"/>
                <a:cs typeface="Times New Roman" pitchFamily="18" charset="0"/>
              </a:rPr>
              <a:t>Подзаконовите нормативни актове</a:t>
            </a:r>
            <a:r>
              <a:rPr lang="bg-BG" alt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2400" b="1" i="1" dirty="0" smtClean="0">
                <a:latin typeface="Times New Roman" pitchFamily="18" charset="0"/>
                <a:cs typeface="Times New Roman" pitchFamily="18" charset="0"/>
              </a:rPr>
              <a:t>по прилагането на определен закон  уреждат само материята, за която е предвидено да бъдат издадени.</a:t>
            </a:r>
            <a:r>
              <a:rPr lang="bg-BG" altLang="en-US" sz="2400" dirty="0" smtClean="0">
                <a:cs typeface="Times New Roman" pitchFamily="18" charset="0"/>
              </a:rPr>
              <a:t> </a:t>
            </a:r>
            <a:br>
              <a:rPr lang="bg-BG" altLang="en-US" sz="2400" dirty="0" smtClean="0">
                <a:cs typeface="Times New Roman" pitchFamily="18" charset="0"/>
              </a:rPr>
            </a:br>
            <a:r>
              <a:rPr lang="bg-BG" altLang="en-US" sz="2800" b="1" i="1" dirty="0">
                <a:latin typeface="Times New Roman" pitchFamily="18" charset="0"/>
              </a:rPr>
              <a:t>4. </a:t>
            </a:r>
            <a:r>
              <a:rPr lang="bg-BG" altLang="en-US" sz="2800" b="1" i="1" dirty="0">
                <a:latin typeface="Times New Roman" pitchFamily="18" charset="0"/>
                <a:cs typeface="Times New Roman" pitchFamily="18" charset="0"/>
              </a:rPr>
              <a:t>Нормативните актове, за да имат действие</a:t>
            </a:r>
            <a:r>
              <a:rPr lang="bg-BG" alt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altLang="en-US" sz="2800" b="1" i="1" dirty="0">
                <a:latin typeface="Times New Roman" pitchFamily="18" charset="0"/>
                <a:cs typeface="Times New Roman" pitchFamily="18" charset="0"/>
              </a:rPr>
              <a:t>трябва да бъдат публикувани в официоза на дадена страна </a:t>
            </a:r>
            <a:r>
              <a:rPr lang="bg-BG" sz="2800" b="1" i="1" dirty="0" err="1"/>
              <a:t>страна</a:t>
            </a:r>
            <a:r>
              <a:rPr lang="bg-BG" sz="2800" b="1" dirty="0"/>
              <a:t> </a:t>
            </a:r>
            <a:br>
              <a:rPr lang="bg-BG" sz="2800" b="1" dirty="0"/>
            </a:br>
            <a:r>
              <a:rPr lang="bg-BG" sz="2400" dirty="0"/>
              <a:t>(у нас – Държавен вестник) – обикновено 3 дни след публикуването им, освен ако изрично не е определен друг срок.</a:t>
            </a:r>
            <a:r>
              <a:rPr lang="bg-BG" sz="2800" dirty="0"/>
              <a:t> </a:t>
            </a:r>
            <a:endParaRPr lang="en-US" altLang="en-US" sz="2400" dirty="0" smtClean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E09EAE1-5645-4B86-ADD3-F69DCEAB3F7E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26100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D39CD88-BF36-49A8-BA00-B81C39075219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382000" cy="41116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bg-BG" altLang="en-US" b="1" i="1" smtClean="0">
                <a:latin typeface="Times New Roman" pitchFamily="18" charset="0"/>
              </a:rPr>
              <a:t>5. </a:t>
            </a:r>
            <a:r>
              <a:rPr lang="bg-BG" altLang="en-US" b="1" i="1" smtClean="0">
                <a:latin typeface="Times New Roman" pitchFamily="18" charset="0"/>
                <a:cs typeface="Times New Roman" pitchFamily="18" charset="0"/>
              </a:rPr>
              <a:t>Нормативните актове трябва да съответстват на Конституцията и на други актове от по-висока степен</a:t>
            </a:r>
            <a:r>
              <a:rPr lang="bg-BG" altLang="en-US" i="1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bg-BG" altLang="en-US" smtClean="0">
                <a:cs typeface="Times New Roman" pitchFamily="18" charset="0"/>
              </a:rPr>
              <a:t> </a:t>
            </a:r>
            <a:endParaRPr lang="en-US" altLang="en-US" smtClean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2064D8BC-0BE9-48CC-BEA4-FEE9B35B671A}" type="datetime1">
              <a:rPr lang="bg-BG" altLang="en-US" smtClean="0"/>
              <a:t>25.8.2020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96787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CCDDFC5-E7B1-4A60-BFC5-B269534626CD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27188"/>
            <a:ext cx="7772400" cy="2771775"/>
          </a:xfrm>
        </p:spPr>
        <p:txBody>
          <a:bodyPr/>
          <a:lstStyle/>
          <a:p>
            <a:pPr algn="ctr" eaLnBrk="1" hangingPunct="1">
              <a:defRPr/>
            </a:pPr>
            <a:r>
              <a:rPr lang="bg-BG" altLang="en-US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en-US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altLang="en-US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ОСНОВНИ ФУНКЦИИ НА ЗДРАВНОТО ЗАКОНОДАТЕЛСТВО</a:t>
            </a:r>
            <a:r>
              <a:rPr lang="bg-BG" alt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alt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ACFB899-FBCC-4FB2-B5E2-AE3A883C6F8B}" type="datetime1">
              <a:rPr lang="bg-BG" altLang="en-US" smtClean="0"/>
              <a:t>25.8.2020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2C855EE-43B1-4F6A-9280-97674239BF2B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6625"/>
            <a:ext cx="8458200" cy="5449888"/>
          </a:xfrm>
        </p:spPr>
        <p:txBody>
          <a:bodyPr/>
          <a:lstStyle/>
          <a:p>
            <a:pPr eaLnBrk="1" hangingPunct="1">
              <a:lnSpc>
                <a:spcPct val="160000"/>
              </a:lnSpc>
              <a:defRPr/>
            </a:pPr>
            <a:r>
              <a:rPr lang="bg-BG" alt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Здравното законодателство изпълнява </a:t>
            </a:r>
            <a:r>
              <a:rPr lang="bg-BG" altLang="en-US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две основни функции: </a:t>
            </a:r>
            <a:br>
              <a:rPr lang="bg-BG" altLang="en-US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организационна функция</a:t>
            </a:r>
            <a:br>
              <a:rPr lang="bg-BG" altLang="en-US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защитна функция</a:t>
            </a:r>
            <a:r>
              <a:rPr lang="bg-BG" altLang="en-US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altLang="en-US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F751C9CB-A41A-4F55-8669-803ED1179D45}" type="datetime1">
              <a:rPr lang="bg-BG" altLang="en-US" smtClean="0"/>
              <a:t>25.8.2020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6882F47-41A3-4ABE-9509-6A2992F967AB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0038"/>
            <a:ext cx="8686800" cy="6024562"/>
          </a:xfrm>
        </p:spPr>
        <p:txBody>
          <a:bodyPr/>
          <a:lstStyle/>
          <a:p>
            <a:pPr eaLnBrk="1" hangingPunct="1"/>
            <a:r>
              <a:rPr lang="bg-BG" altLang="en-US" b="1" i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Организационна функция -</a:t>
            </a:r>
            <a:r>
              <a:rPr lang="bg-BG" alt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mtClean="0">
                <a:latin typeface="Times New Roman" pitchFamily="18" charset="0"/>
                <a:cs typeface="Times New Roman" pitchFamily="18" charset="0"/>
              </a:rPr>
              <a:t>  определя задачите, организацията на работа, взаимодействието и отговорността на </a:t>
            </a:r>
            <a:r>
              <a:rPr lang="bg-BG" altLang="en-US" smtClean="0">
                <a:latin typeface="Times New Roman" pitchFamily="18" charset="0"/>
              </a:rPr>
              <a:t>лицата</a:t>
            </a:r>
            <a:r>
              <a:rPr lang="bg-BG" altLang="en-US" smtClean="0">
                <a:latin typeface="Times New Roman" pitchFamily="18" charset="0"/>
                <a:cs typeface="Times New Roman" pitchFamily="18" charset="0"/>
              </a:rPr>
              <a:t>, оказващи медицинска помощ, </a:t>
            </a:r>
            <a:r>
              <a:rPr lang="bg-BG" altLang="en-US" smtClean="0">
                <a:latin typeface="Times New Roman" pitchFamily="18" charset="0"/>
              </a:rPr>
              <a:t>гарантира извършване на </a:t>
            </a:r>
            <a:r>
              <a:rPr lang="bg-BG" altLang="en-US" smtClean="0">
                <a:latin typeface="Times New Roman" pitchFamily="18" charset="0"/>
                <a:cs typeface="Times New Roman" pitchFamily="18" charset="0"/>
              </a:rPr>
              <a:t>медицинската дейност според </a:t>
            </a:r>
            <a:r>
              <a:rPr lang="bg-BG" altLang="en-US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изискванията за добра медицинска практика.</a:t>
            </a:r>
            <a:endParaRPr lang="en-US" altLang="en-US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969D253C-75AC-4752-9C5F-875FBD6AD916}" type="datetime1">
              <a:rPr lang="bg-BG" altLang="en-US" smtClean="0"/>
              <a:t>25.8.2020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D41A328-9C98-468B-98F7-DBD7AD654FA4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914400"/>
            <a:ext cx="8534400" cy="4821238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bg-BG" altLang="en-US" sz="4000" b="1" i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Защитна функция</a:t>
            </a:r>
            <a:r>
              <a:rPr lang="bg-BG" altLang="en-US" sz="40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bg-BG" altLang="en-US" sz="4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smtClean="0">
                <a:latin typeface="Times New Roman" pitchFamily="18" charset="0"/>
                <a:cs typeface="Times New Roman" pitchFamily="18" charset="0"/>
              </a:rPr>
              <a:t>защитава и гарантира </a:t>
            </a:r>
            <a:r>
              <a:rPr lang="bg-BG" altLang="en-US" sz="40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правата на пациентите и правната сигурност на оказващите медицинска помощ</a:t>
            </a:r>
            <a:r>
              <a:rPr lang="bg-BG" altLang="en-US" sz="4000" b="1" i="1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  <a:r>
              <a:rPr lang="en-US" altLang="en-US" sz="40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395BFEB3-4039-47E3-97C4-5298C99E4153}" type="datetime1">
              <a:rPr lang="bg-BG" altLang="en-US" smtClean="0"/>
              <a:t>25.8.2020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DC8898D-5416-4429-91E0-87EF623FAE6D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03388"/>
            <a:ext cx="7772400" cy="2906712"/>
          </a:xfrm>
        </p:spPr>
        <p:txBody>
          <a:bodyPr/>
          <a:lstStyle/>
          <a:p>
            <a:pPr algn="ctr" eaLnBrk="1" hangingPunct="1">
              <a:lnSpc>
                <a:spcPct val="140000"/>
              </a:lnSpc>
              <a:defRPr/>
            </a:pPr>
            <a:r>
              <a:rPr lang="bg-BG" altLang="en-US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2</a:t>
            </a:r>
            <a:r>
              <a:rPr lang="en-US" altLang="en-US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. </a:t>
            </a:r>
            <a:r>
              <a:rPr lang="bg-BG" altLang="en-US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ОСНОВНИ ПРИНЦИПИ НА ЗДРАВНОТО ЗАКОНОДАТЕЛСТВО</a:t>
            </a:r>
            <a:r>
              <a:rPr lang="bg-BG" altLang="en-US" dirty="0" smtClean="0">
                <a:cs typeface="Times New Roman" pitchFamily="18" charset="0"/>
              </a:rPr>
              <a:t> </a:t>
            </a:r>
            <a:endParaRPr lang="en-US" altLang="en-US" dirty="0" smtClean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9010526A-89C7-4350-B5CB-AB5ED6F03CEA}" type="datetime1">
              <a:rPr lang="bg-BG" altLang="en-US" smtClean="0"/>
              <a:t>25.8.2020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EBCD658-B5F6-4F34-B236-53E34DD36F43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bg-BG" altLang="en-US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Основна задача на здравното законодателство </a:t>
            </a:r>
            <a:r>
              <a:rPr lang="bg-BG" altLang="en-US" sz="3200" b="1" i="1" smtClean="0">
                <a:latin typeface="Times New Roman" pitchFamily="18" charset="0"/>
                <a:cs typeface="Times New Roman" pitchFamily="18" charset="0"/>
              </a:rPr>
              <a:t>- постигане на баланс между правата на личността и интересите на обществото</a:t>
            </a:r>
            <a:r>
              <a:rPr lang="bg-BG" altLang="en-US" sz="3200" i="1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bg-BG" alt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smtClean="0">
                <a:latin typeface="Times New Roman" pitchFamily="18" charset="0"/>
              </a:rPr>
              <a:t/>
            </a:r>
            <a:br>
              <a:rPr lang="bg-BG" altLang="en-US" sz="3200" smtClean="0">
                <a:latin typeface="Times New Roman" pitchFamily="18" charset="0"/>
              </a:rPr>
            </a:br>
            <a:r>
              <a:rPr lang="bg-BG" altLang="en-US" sz="3200" smtClean="0">
                <a:latin typeface="Times New Roman" pitchFamily="18" charset="0"/>
              </a:rPr>
              <a:t/>
            </a:r>
            <a:br>
              <a:rPr lang="bg-BG" altLang="en-US" sz="3200" smtClean="0">
                <a:latin typeface="Times New Roman" pitchFamily="18" charset="0"/>
              </a:rPr>
            </a:br>
            <a:r>
              <a:rPr lang="bg-BG" altLang="en-US" sz="3200" b="1" smtClean="0">
                <a:solidFill>
                  <a:srgbClr val="C00000"/>
                </a:solidFill>
                <a:latin typeface="Times New Roman" pitchFamily="18" charset="0"/>
              </a:rPr>
              <a:t>Д</a:t>
            </a:r>
            <a:r>
              <a:rPr lang="bg-BG" altLang="en-US" sz="3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 основни принципа:</a:t>
            </a:r>
            <a:r>
              <a:rPr lang="bg-BG" altLang="en-US" sz="32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smtClean="0">
                <a:solidFill>
                  <a:srgbClr val="0000FF"/>
                </a:solidFill>
                <a:latin typeface="Times New Roman" pitchFamily="18" charset="0"/>
              </a:rPr>
              <a:t/>
            </a:r>
            <a:br>
              <a:rPr lang="bg-BG" altLang="en-US" sz="3200" smtClean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bg-BG" altLang="en-US" sz="32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bg-BG" altLang="en-US" sz="3200" b="1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 на медицинска помощ </a:t>
            </a:r>
            <a:r>
              <a:rPr lang="bg-BG" altLang="en-US" sz="32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32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2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bg-BG" altLang="en-US" sz="3200" b="1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 на лична свобода и решение.</a:t>
            </a:r>
            <a:br>
              <a:rPr lang="bg-BG" altLang="en-US" sz="3200" b="1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200" b="1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3200" b="1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200" b="1" i="1">
                <a:latin typeface="Times New Roman" pitchFamily="18" charset="0"/>
                <a:cs typeface="Times New Roman" pitchFamily="18" charset="0"/>
              </a:rPr>
              <a:t>Принципите са</a:t>
            </a:r>
            <a:r>
              <a:rPr lang="bg-BG" altLang="en-US" sz="3200">
                <a:latin typeface="Times New Roman" pitchFamily="18" charset="0"/>
                <a:cs typeface="Times New Roman" pitchFamily="18" charset="0"/>
              </a:rPr>
              <a:t> гарантирани в </a:t>
            </a:r>
            <a:r>
              <a:rPr lang="bg-BG" altLang="en-US" sz="32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Конституцията на Р България</a:t>
            </a:r>
            <a:r>
              <a:rPr lang="bg-BG" altLang="en-US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>
                <a:latin typeface="Times New Roman" pitchFamily="18" charset="0"/>
                <a:cs typeface="Times New Roman" pitchFamily="18" charset="0"/>
              </a:rPr>
              <a:t>- глава втора </a:t>
            </a:r>
            <a:r>
              <a:rPr lang="bg-BG" altLang="en-US" sz="3200" b="1" i="1">
                <a:latin typeface="Times New Roman" pitchFamily="18" charset="0"/>
                <a:cs typeface="Times New Roman" pitchFamily="18" charset="0"/>
              </a:rPr>
              <a:t>“Основни права и задължения на гражданите”</a:t>
            </a:r>
            <a:r>
              <a:rPr lang="bg-BG" altLang="en-US" sz="320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3200" smtClean="0">
              <a:solidFill>
                <a:schemeClr val="tx1">
                  <a:lumMod val="95000"/>
                  <a:lumOff val="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1A19D3FE-E4A3-4BC5-841C-BF1C2B0B2A40}" type="datetime1">
              <a:rPr lang="bg-BG" altLang="en-US" smtClean="0"/>
              <a:t>25.8.2020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1348</TotalTime>
  <Words>755</Words>
  <Application>Microsoft Office PowerPoint</Application>
  <PresentationFormat>On-screen Show (4:3)</PresentationFormat>
  <Paragraphs>142</Paragraphs>
  <Slides>35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Arial Black</vt:lpstr>
      <vt:lpstr>Arial Narrow</vt:lpstr>
      <vt:lpstr>Times New Roman</vt:lpstr>
      <vt:lpstr>Wingdings</vt:lpstr>
      <vt:lpstr>Pixel</vt:lpstr>
      <vt:lpstr>CorelDRAW.Graphic.10</vt:lpstr>
      <vt:lpstr>PowerPoint Presentation</vt:lpstr>
      <vt:lpstr>I. СЪЩНОСТ, ФУНКЦИИ И ПРИНЦИПИ НА ЗДРАВНОТО ЗАКОНОДАТЕЛСТВО </vt:lpstr>
      <vt:lpstr>Здравното законодателство представлява съвкупност от всички правни норми, регулиращи разнообразните отношения в здравеопазването. </vt:lpstr>
      <vt:lpstr>1. ОСНОВНИ ФУНКЦИИ НА ЗДРАВНОТО ЗАКОНОДАТЕЛСТВО </vt:lpstr>
      <vt:lpstr>Здравното законодателство изпълнява две основни функции:  - организационна функция - защитна функция </vt:lpstr>
      <vt:lpstr>Организационна функция -   определя задачите, организацията на работа, взаимодействието и отговорността на лицата, оказващи медицинска помощ, гарантира извършване на медицинската дейност според изискванията за добра медицинска практика.</vt:lpstr>
      <vt:lpstr>Защитна функция - защитава и гарантира правата на пациентите и правната сигурност на оказващите медицинска помощ. </vt:lpstr>
      <vt:lpstr>2. ОСНОВНИ ПРИНЦИПИ НА ЗДРАВНОТО ЗАКОНОДАТЕЛСТВО </vt:lpstr>
      <vt:lpstr>Основна задача на здравното законодателство - постигане на баланс между правата на личността и интересите на обществото.   Два основни принципа:  - право на медицинска помощ  - право на лична свобода и решение.  Принципите са гарантирани в Конституцията на Р България - глава втора “Основни права и задължения на гражданите”.</vt:lpstr>
      <vt:lpstr>Чл. 52 (1) Гражданите имат право на здравно осигуряване, гарантиращо им достъпна медицинска помощ, и на безплатно ползване на медицинско обслужване при условия и по ред, определени със закон. (2) Здравеопазването на гражданите се финансира от държавния бюджет, от работодателите, от лични и колективни осигурителни вноски и от други източници при условия и по ред, определени със закон. (4) Никой не може да бъде подлаган принудително на лечение и на санитарни мерки, освен в предвидените от закона случаи.</vt:lpstr>
      <vt:lpstr>II. ЗАКОНОДАТЕЛНА ИНИЦИАТИВА И ВИДОВЕ НОРМАТИВНИ АКТОВЕ</vt:lpstr>
      <vt:lpstr>PowerPoint Presentation</vt:lpstr>
      <vt:lpstr>Право на законодателна инициатива има всеки народен представител и Министерския съвет (МС).   Процедурата по подготовката и издаването на нормативните актове е уредена със Закона за нормативните актове и Указа за неговото прилагане.</vt:lpstr>
      <vt:lpstr>PowerPoint Presentation</vt:lpstr>
      <vt:lpstr>КОНСТИТУЦИЯ НА РЕПУБЛИКА БЪЛГАРИЯ В сила от 13.07.1991 г.  Във всяка страна тя е фундаментът, който регулира отношенията между гражданите и държавата и отношенията между трите вида власт: законодателна, изпълнителна и съдебна.  </vt:lpstr>
      <vt:lpstr>КОНСТИТУЦИЯ НА Р БЪЛГАРИЯ Преамбюл Глава 1. Основни начала Глава 2. Основни права и задължения на гражданите Глава 3. Народно събрание Глава 4. Президент на републиката Глава 5. Министерски съвет Глава 6. Съдебна власт Глава 7. Местно самоуправление и местна администрация Глава 8. Конституционен съд Глава 9. Изменение и допълнение на Конституцията. Приемане на нова конституция. Глава 10. Герб, печат, знаме, химн, столица</vt:lpstr>
      <vt:lpstr>Освен в посочения чл. 52 опазването на здравето на гражданите се третира и в редица други членове на Конституцията на Р България – глава 2:   Чл. 7. Държавата отговаря за вреди, причинени от незаконни актове или действия на нейни органи и длъжностни лица.  Чл. 14. Семейството, майчинството и децата са под закрилата на държавата и обществото.  Чл. 15. Р България осигурява опазването и възпроизводството на околната среда, поддържането и разнообразието на живата природа и разумното използване на природните богатства и ресурсите.</vt:lpstr>
      <vt:lpstr>Чл. 47.  (1) Отглеждането и възпитанието на децата до пълнолетието им е право и задължение на техните родители и се подпомага от държавата. (2) Жената-майка се ползва от особената закрила на държавата, която й осигурява платен отпуск преди и след раждане, безплатна акушерска помощ, облекчаване на труда и други социални помощи. (3) Децата, родени извън брака, имат равни права с родените в брака. (4) Децата, останали без грижата на близките си, се намират под особената закрила на държавата и обществото.</vt:lpstr>
      <vt:lpstr>Чл. 48. (1) Гражданите имат право на труд. Държавата се грижи за създаване на условия за осъществяване на това право. (2) Държавата създава условия за осъществяване на правото на труд на лицата с физически и психически увреждания. (5) Работниците и служителите имат право на здравословни и безопасни условия на труд, на минимално трудово възнаграждение и заплащане, съответстващо на извършената работа, на почивка и отпуск, при условия и ред, определени със закон.</vt:lpstr>
      <vt:lpstr>Чл. 51. (1) Гражданите имат право на обществено осигуряване и социално подпомагане. (2) Лицата, останали временно без работа, се осигуряват социално при условия и по ред, определени със закон. (3) Старите хора, които нямат близки и не могат да се издържат от своето имущество, както и лицата с физически и психически увреждания, са под особена закрила на държавата. Чл. 55.  Гражданите имат право на здравословна и благоприятна околна среда в съответствие с установените стандарти и нормативи.  Те са длъжни да опазват околната среда. </vt:lpstr>
      <vt:lpstr>Кодекси. С тях се уреждат обществени отношения, които са предмет на цял клон на правната система или на обособен важен негов дял. </vt:lpstr>
      <vt:lpstr>Кодекси: - Административнопроцесуален кодекс - Граждански процесуален кодекс - Данъчноосигурителен процесуален кодекс - Изборен кодекс - Кодекс за застраховането - Кодекс за социално осигуряване - Кодекс за международното частно право - Кодекс на труда - Кодекс на търговското корабоплаване - Наказателен кодекс - Наказателно процесуален кодекс - Семеен кодекс</vt:lpstr>
      <vt:lpstr>УСТРОЙСТВЕН ЗАКОН – ЗАКОН ЗА ЗДРАВЕТО (приет авг.2004 г., в сила от 01.01.2005 г.)</vt:lpstr>
      <vt:lpstr> СПЕЦИФИЧНИ ЗАКОНИ: Ø Закон за здравното осигуряване (1998)   Ø Закон за професионално-съсловните организации на лекарите и лекарите по дентална медицина (1998)  Ø Закон за лечебните заведения (1999)  Ø Закон за лекарствените продукти в хуманната медицина (2007)  Ø Закон за медицинските изделия (2007) Ø Закон за храните (1999, изм.януари 2011)) Ø Закон за трансплантацията на органи, тъкани и клетки (2003, изм. 2007 и 2011)</vt:lpstr>
      <vt:lpstr> СПЕЦИФИЧНИ ЗАКОНИ: Ø Закон за контрол върху наркотичните вещества и прекурсорите  Ø Закон за кръвта, кръводаряването и кръвопреливането Ø Закон за здравословни и безопасни условия на труд  Ø Закон за признаване на професионални квалификации Ø Закон за защита от вредното въздействие на химичните вещества и смеси Ø Закон за съсловната организация на медицинските сестри, акушерките и асоциираните медицински специалисти </vt:lpstr>
      <vt:lpstr>Подзаконови нормативни актове   Издават се от МС “въз основа” или “в изпълнение на закона”. Отделните министри също имат право да издават наредби и инструкции. </vt:lpstr>
      <vt:lpstr>Постановления. Издават се само от МС в два основни случая:  1. При приемане на правилници, наредби или инструкции – напр. Постановление № 245 на МС от 16.11.2005 г. за приемане на Наредба за Единните държавни изисквания за придобиване на висше образование по специалностите „Медицина” и „Дентална медицина” за ОКС „магистър” (ДВ, бр. 94/2005 г.).  2. При приемане на самостоятелни постановления за уреждане на обществени отношения в областта на изпълнителната дейност на МС съгласно предоставената му със закон компетентност.</vt:lpstr>
      <vt:lpstr>Правилници. Приемат се с постановления на МС и подпомагат прилагането на законите, като регулират отношенията, които не могат да бъдат предвидени в закона. Правилници за дейността и вътрешния ред на държавни органи се издават и от министрите на съответните министерства. </vt:lpstr>
      <vt:lpstr>Наредби - нормативни актове, третиращи отношенията в по-тесни  области.  - Подпомагат прилагането на разпоредбите на нормативен акт от по–висока степен.  - Приемат се с постановления на МС.  - Право да издават наредби имат и министрите на отделните министерства. </vt:lpstr>
      <vt:lpstr>Инструкции - нормативни актове, с които се изясняват подходите и правилата за извършване на конкретни дейности.   Пример: инструкции, издавани от Министъра на здравеопазването за здравния контрол, за противоепидемичните мерки при редица инфекциозни заболявания, за скринингови профилактични прегледи и др.</vt:lpstr>
      <vt:lpstr>PowerPoint Presentation</vt:lpstr>
      <vt:lpstr>ОСНОВНИ ПРИНЦИПИ ПРИ ИЗДАВАНЕТО НА НОРМАТИВНИТЕ АКТОВЕ</vt:lpstr>
      <vt:lpstr>1.   Нормативни актове могат да издават само органите, предвидени от Конституцията и от закона. 2. Общото изискване при съставянето на нормативните актове е обществените отношения в една и съща област да се уреждат с един, а не с няколко нормативни акта от същата степен. </vt:lpstr>
      <vt:lpstr>3. Подзаконовите нормативни актове по прилагането на определен закон  уреждат само материята, за която е предвидено да бъдат издадени.  4. Нормативните актове, за да имат действие, трябва да бъдат публикувани в официоза на дадена страна страна  (у нас – Държавен вестник) – обикновено 3 дни след публикуването им, освен ако изрично не е определен друг срок. </vt:lpstr>
      <vt:lpstr>5. Нормативните актове трябва да съответстват на Конституцията и на други актове от по-висока степен. </vt:lpstr>
    </vt:vector>
  </TitlesOfParts>
  <Company>Private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ЗАКОНОДАТЕЛНИ ОСНОВИ НА ЗДРАВНАТА РЕФОРМА</dc:title>
  <dc:creator>Gena Grancharova</dc:creator>
  <cp:lastModifiedBy>Silviya Aleksandrova</cp:lastModifiedBy>
  <cp:revision>153</cp:revision>
  <cp:lastPrinted>2019-11-12T08:09:21Z</cp:lastPrinted>
  <dcterms:created xsi:type="dcterms:W3CDTF">2003-03-23T15:07:54Z</dcterms:created>
  <dcterms:modified xsi:type="dcterms:W3CDTF">2020-08-24T22:02:09Z</dcterms:modified>
</cp:coreProperties>
</file>