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xml" ContentType="application/xml"/>
  <Default Extension="vml" ContentType="application/vnd.openxmlformats-officedocument.vmlDrawin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slides/slide63.xml" ContentType="application/vnd.openxmlformats-officedocument.presentationml.slide+xml"/>
  <Override PartName="/ppt/slides/slide64.xml" ContentType="application/vnd.openxmlformats-officedocument.presentationml.slide+xml"/>
  <Override PartName="/ppt/slides/slide65.xml" ContentType="application/vnd.openxmlformats-officedocument.presentationml.slide+xml"/>
  <Override PartName="/ppt/slides/slide66.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69"/>
  </p:notesMasterIdLst>
  <p:sldIdLst>
    <p:sldId id="488" r:id="rId3"/>
    <p:sldId id="438" r:id="rId4"/>
    <p:sldId id="439" r:id="rId5"/>
    <p:sldId id="440" r:id="rId6"/>
    <p:sldId id="441" r:id="rId7"/>
    <p:sldId id="442" r:id="rId8"/>
    <p:sldId id="443" r:id="rId9"/>
    <p:sldId id="444" r:id="rId10"/>
    <p:sldId id="445" r:id="rId11"/>
    <p:sldId id="446" r:id="rId12"/>
    <p:sldId id="297" r:id="rId13"/>
    <p:sldId id="435" r:id="rId14"/>
    <p:sldId id="451" r:id="rId15"/>
    <p:sldId id="397" r:id="rId16"/>
    <p:sldId id="398" r:id="rId17"/>
    <p:sldId id="452" r:id="rId18"/>
    <p:sldId id="454" r:id="rId19"/>
    <p:sldId id="455" r:id="rId20"/>
    <p:sldId id="457" r:id="rId21"/>
    <p:sldId id="301" r:id="rId22"/>
    <p:sldId id="399" r:id="rId23"/>
    <p:sldId id="401" r:id="rId24"/>
    <p:sldId id="483" r:id="rId25"/>
    <p:sldId id="458" r:id="rId26"/>
    <p:sldId id="459" r:id="rId27"/>
    <p:sldId id="304" r:id="rId28"/>
    <p:sldId id="421" r:id="rId29"/>
    <p:sldId id="306" r:id="rId30"/>
    <p:sldId id="404" r:id="rId31"/>
    <p:sldId id="307" r:id="rId32"/>
    <p:sldId id="308" r:id="rId33"/>
    <p:sldId id="437" r:id="rId34"/>
    <p:sldId id="462" r:id="rId35"/>
    <p:sldId id="463" r:id="rId36"/>
    <p:sldId id="464" r:id="rId37"/>
    <p:sldId id="465" r:id="rId38"/>
    <p:sldId id="405" r:id="rId39"/>
    <p:sldId id="310" r:id="rId40"/>
    <p:sldId id="313" r:id="rId41"/>
    <p:sldId id="424" r:id="rId42"/>
    <p:sldId id="324" r:id="rId43"/>
    <p:sldId id="429" r:id="rId44"/>
    <p:sldId id="257" r:id="rId45"/>
    <p:sldId id="376" r:id="rId46"/>
    <p:sldId id="448" r:id="rId47"/>
    <p:sldId id="262" r:id="rId48"/>
    <p:sldId id="447" r:id="rId49"/>
    <p:sldId id="275" r:id="rId50"/>
    <p:sldId id="276" r:id="rId51"/>
    <p:sldId id="285" r:id="rId52"/>
    <p:sldId id="430" r:id="rId53"/>
    <p:sldId id="288" r:id="rId54"/>
    <p:sldId id="289" r:id="rId55"/>
    <p:sldId id="486" r:id="rId56"/>
    <p:sldId id="487" r:id="rId57"/>
    <p:sldId id="290" r:id="rId58"/>
    <p:sldId id="328" r:id="rId59"/>
    <p:sldId id="330" r:id="rId60"/>
    <p:sldId id="331" r:id="rId61"/>
    <p:sldId id="332" r:id="rId62"/>
    <p:sldId id="334" r:id="rId63"/>
    <p:sldId id="336" r:id="rId64"/>
    <p:sldId id="341" r:id="rId65"/>
    <p:sldId id="342" r:id="rId66"/>
    <p:sldId id="344" r:id="rId67"/>
    <p:sldId id="450" r:id="rId68"/>
  </p:sldIdLst>
  <p:sldSz cx="9144000" cy="6858000" type="screen4x3"/>
  <p:notesSz cx="6858000" cy="9144000"/>
  <p:defaultTextStyle>
    <a:defPPr>
      <a:defRPr lang="en-US"/>
    </a:defPPr>
    <a:lvl1pPr algn="l" rtl="0" fontAlgn="base">
      <a:spcBef>
        <a:spcPct val="0"/>
      </a:spcBef>
      <a:spcAft>
        <a:spcPct val="0"/>
      </a:spcAft>
      <a:defRPr kern="1200">
        <a:solidFill>
          <a:schemeClr val="tx1"/>
        </a:solidFill>
        <a:latin typeface="Tahoma" pitchFamily="34" charset="0"/>
        <a:ea typeface="+mn-ea"/>
        <a:cs typeface="+mn-cs"/>
      </a:defRPr>
    </a:lvl1pPr>
    <a:lvl2pPr marL="457200" algn="l" rtl="0" fontAlgn="base">
      <a:spcBef>
        <a:spcPct val="0"/>
      </a:spcBef>
      <a:spcAft>
        <a:spcPct val="0"/>
      </a:spcAft>
      <a:defRPr kern="1200">
        <a:solidFill>
          <a:schemeClr val="tx1"/>
        </a:solidFill>
        <a:latin typeface="Tahoma" pitchFamily="34" charset="0"/>
        <a:ea typeface="+mn-ea"/>
        <a:cs typeface="+mn-cs"/>
      </a:defRPr>
    </a:lvl2pPr>
    <a:lvl3pPr marL="914400" algn="l" rtl="0" fontAlgn="base">
      <a:spcBef>
        <a:spcPct val="0"/>
      </a:spcBef>
      <a:spcAft>
        <a:spcPct val="0"/>
      </a:spcAft>
      <a:defRPr kern="1200">
        <a:solidFill>
          <a:schemeClr val="tx1"/>
        </a:solidFill>
        <a:latin typeface="Tahoma" pitchFamily="34" charset="0"/>
        <a:ea typeface="+mn-ea"/>
        <a:cs typeface="+mn-cs"/>
      </a:defRPr>
    </a:lvl3pPr>
    <a:lvl4pPr marL="1371600" algn="l" rtl="0" fontAlgn="base">
      <a:spcBef>
        <a:spcPct val="0"/>
      </a:spcBef>
      <a:spcAft>
        <a:spcPct val="0"/>
      </a:spcAft>
      <a:defRPr kern="1200">
        <a:solidFill>
          <a:schemeClr val="tx1"/>
        </a:solidFill>
        <a:latin typeface="Tahoma" pitchFamily="34" charset="0"/>
        <a:ea typeface="+mn-ea"/>
        <a:cs typeface="+mn-cs"/>
      </a:defRPr>
    </a:lvl4pPr>
    <a:lvl5pPr marL="1828800" algn="l" rtl="0" fontAlgn="base">
      <a:spcBef>
        <a:spcPct val="0"/>
      </a:spcBef>
      <a:spcAft>
        <a:spcPct val="0"/>
      </a:spcAft>
      <a:defRPr kern="1200">
        <a:solidFill>
          <a:schemeClr val="tx1"/>
        </a:solidFill>
        <a:latin typeface="Tahoma" pitchFamily="34" charset="0"/>
        <a:ea typeface="+mn-ea"/>
        <a:cs typeface="+mn-cs"/>
      </a:defRPr>
    </a:lvl5pPr>
    <a:lvl6pPr marL="2286000" algn="l" defTabSz="914400" rtl="0" eaLnBrk="1" latinLnBrk="0" hangingPunct="1">
      <a:defRPr kern="1200">
        <a:solidFill>
          <a:schemeClr val="tx1"/>
        </a:solidFill>
        <a:latin typeface="Tahoma" pitchFamily="34" charset="0"/>
        <a:ea typeface="+mn-ea"/>
        <a:cs typeface="+mn-cs"/>
      </a:defRPr>
    </a:lvl6pPr>
    <a:lvl7pPr marL="2743200" algn="l" defTabSz="914400" rtl="0" eaLnBrk="1" latinLnBrk="0" hangingPunct="1">
      <a:defRPr kern="1200">
        <a:solidFill>
          <a:schemeClr val="tx1"/>
        </a:solidFill>
        <a:latin typeface="Tahoma" pitchFamily="34" charset="0"/>
        <a:ea typeface="+mn-ea"/>
        <a:cs typeface="+mn-cs"/>
      </a:defRPr>
    </a:lvl7pPr>
    <a:lvl8pPr marL="3200400" algn="l" defTabSz="914400" rtl="0" eaLnBrk="1" latinLnBrk="0" hangingPunct="1">
      <a:defRPr kern="1200">
        <a:solidFill>
          <a:schemeClr val="tx1"/>
        </a:solidFill>
        <a:latin typeface="Tahoma" pitchFamily="34" charset="0"/>
        <a:ea typeface="+mn-ea"/>
        <a:cs typeface="+mn-cs"/>
      </a:defRPr>
    </a:lvl8pPr>
    <a:lvl9pPr marL="3657600" algn="l" defTabSz="914400" rtl="0" eaLnBrk="1" latinLnBrk="0" hangingPunct="1">
      <a:defRPr kern="1200">
        <a:solidFill>
          <a:schemeClr val="tx1"/>
        </a:solidFill>
        <a:latin typeface="Tahoma" pitchFamily="34" charset="0"/>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CC0000"/>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p:restoredLeft sz="15620"/>
    <p:restoredTop sz="79543" autoAdjust="0"/>
  </p:normalViewPr>
  <p:slideViewPr>
    <p:cSldViewPr>
      <p:cViewPr varScale="1">
        <p:scale>
          <a:sx n="55" d="100"/>
          <a:sy n="55" d="100"/>
        </p:scale>
        <p:origin x="1752" y="60"/>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26" Type="http://schemas.openxmlformats.org/officeDocument/2006/relationships/slide" Target="slides/slide24.xml"/><Relationship Id="rId21" Type="http://schemas.openxmlformats.org/officeDocument/2006/relationships/slide" Target="slides/slide19.xml"/><Relationship Id="rId42" Type="http://schemas.openxmlformats.org/officeDocument/2006/relationships/slide" Target="slides/slide40.xml"/><Relationship Id="rId47" Type="http://schemas.openxmlformats.org/officeDocument/2006/relationships/slide" Target="slides/slide45.xml"/><Relationship Id="rId63" Type="http://schemas.openxmlformats.org/officeDocument/2006/relationships/slide" Target="slides/slide61.xml"/><Relationship Id="rId68" Type="http://schemas.openxmlformats.org/officeDocument/2006/relationships/slide" Target="slides/slide66.xml"/><Relationship Id="rId2" Type="http://schemas.openxmlformats.org/officeDocument/2006/relationships/slideMaster" Target="slideMasters/slideMaster2.xml"/><Relationship Id="rId16" Type="http://schemas.openxmlformats.org/officeDocument/2006/relationships/slide" Target="slides/slide14.xml"/><Relationship Id="rId29" Type="http://schemas.openxmlformats.org/officeDocument/2006/relationships/slide" Target="slides/slide27.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slide" Target="slides/slide30.xml"/><Relationship Id="rId37" Type="http://schemas.openxmlformats.org/officeDocument/2006/relationships/slide" Target="slides/slide35.xml"/><Relationship Id="rId40" Type="http://schemas.openxmlformats.org/officeDocument/2006/relationships/slide" Target="slides/slide38.xml"/><Relationship Id="rId45" Type="http://schemas.openxmlformats.org/officeDocument/2006/relationships/slide" Target="slides/slide43.xml"/><Relationship Id="rId53" Type="http://schemas.openxmlformats.org/officeDocument/2006/relationships/slide" Target="slides/slide51.xml"/><Relationship Id="rId58" Type="http://schemas.openxmlformats.org/officeDocument/2006/relationships/slide" Target="slides/slide56.xml"/><Relationship Id="rId66" Type="http://schemas.openxmlformats.org/officeDocument/2006/relationships/slide" Target="slides/slide64.xml"/><Relationship Id="rId5" Type="http://schemas.openxmlformats.org/officeDocument/2006/relationships/slide" Target="slides/slide3.xml"/><Relationship Id="rId61" Type="http://schemas.openxmlformats.org/officeDocument/2006/relationships/slide" Target="slides/slide59.xml"/><Relationship Id="rId19" Type="http://schemas.openxmlformats.org/officeDocument/2006/relationships/slide" Target="slides/slide1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slide" Target="slides/slide33.xml"/><Relationship Id="rId43" Type="http://schemas.openxmlformats.org/officeDocument/2006/relationships/slide" Target="slides/slide41.xml"/><Relationship Id="rId48" Type="http://schemas.openxmlformats.org/officeDocument/2006/relationships/slide" Target="slides/slide46.xml"/><Relationship Id="rId56" Type="http://schemas.openxmlformats.org/officeDocument/2006/relationships/slide" Target="slides/slide54.xml"/><Relationship Id="rId64" Type="http://schemas.openxmlformats.org/officeDocument/2006/relationships/slide" Target="slides/slide62.xml"/><Relationship Id="rId69" Type="http://schemas.openxmlformats.org/officeDocument/2006/relationships/notesMaster" Target="notesMasters/notesMaster1.xml"/><Relationship Id="rId8" Type="http://schemas.openxmlformats.org/officeDocument/2006/relationships/slide" Target="slides/slide6.xml"/><Relationship Id="rId51" Type="http://schemas.openxmlformats.org/officeDocument/2006/relationships/slide" Target="slides/slide49.xml"/><Relationship Id="rId72" Type="http://schemas.openxmlformats.org/officeDocument/2006/relationships/theme" Target="theme/theme1.xml"/><Relationship Id="rId3" Type="http://schemas.openxmlformats.org/officeDocument/2006/relationships/slide" Target="slides/slide1.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slide" Target="slides/slide31.xml"/><Relationship Id="rId38" Type="http://schemas.openxmlformats.org/officeDocument/2006/relationships/slide" Target="slides/slide36.xml"/><Relationship Id="rId46" Type="http://schemas.openxmlformats.org/officeDocument/2006/relationships/slide" Target="slides/slide44.xml"/><Relationship Id="rId59" Type="http://schemas.openxmlformats.org/officeDocument/2006/relationships/slide" Target="slides/slide57.xml"/><Relationship Id="rId67" Type="http://schemas.openxmlformats.org/officeDocument/2006/relationships/slide" Target="slides/slide65.xml"/><Relationship Id="rId20" Type="http://schemas.openxmlformats.org/officeDocument/2006/relationships/slide" Target="slides/slide18.xml"/><Relationship Id="rId41" Type="http://schemas.openxmlformats.org/officeDocument/2006/relationships/slide" Target="slides/slide39.xml"/><Relationship Id="rId54" Type="http://schemas.openxmlformats.org/officeDocument/2006/relationships/slide" Target="slides/slide52.xml"/><Relationship Id="rId62" Type="http://schemas.openxmlformats.org/officeDocument/2006/relationships/slide" Target="slides/slide60.xml"/><Relationship Id="rId70" Type="http://schemas.openxmlformats.org/officeDocument/2006/relationships/presProps" Target="presProps.xml"/><Relationship Id="rId1" Type="http://schemas.openxmlformats.org/officeDocument/2006/relationships/slideMaster" Target="slideMasters/slideMaster1.xml"/><Relationship Id="rId6" Type="http://schemas.openxmlformats.org/officeDocument/2006/relationships/slide" Target="slides/slide4.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36" Type="http://schemas.openxmlformats.org/officeDocument/2006/relationships/slide" Target="slides/slide34.xml"/><Relationship Id="rId49" Type="http://schemas.openxmlformats.org/officeDocument/2006/relationships/slide" Target="slides/slide47.xml"/><Relationship Id="rId57" Type="http://schemas.openxmlformats.org/officeDocument/2006/relationships/slide" Target="slides/slide55.xml"/><Relationship Id="rId10" Type="http://schemas.openxmlformats.org/officeDocument/2006/relationships/slide" Target="slides/slide8.xml"/><Relationship Id="rId31" Type="http://schemas.openxmlformats.org/officeDocument/2006/relationships/slide" Target="slides/slide29.xml"/><Relationship Id="rId44" Type="http://schemas.openxmlformats.org/officeDocument/2006/relationships/slide" Target="slides/slide42.xml"/><Relationship Id="rId52" Type="http://schemas.openxmlformats.org/officeDocument/2006/relationships/slide" Target="slides/slide50.xml"/><Relationship Id="rId60" Type="http://schemas.openxmlformats.org/officeDocument/2006/relationships/slide" Target="slides/slide58.xml"/><Relationship Id="rId65" Type="http://schemas.openxmlformats.org/officeDocument/2006/relationships/slide" Target="slides/slide63.xml"/><Relationship Id="rId73" Type="http://schemas.openxmlformats.org/officeDocument/2006/relationships/tableStyles" Target="tableStyles.xml"/><Relationship Id="rId4" Type="http://schemas.openxmlformats.org/officeDocument/2006/relationships/slide" Target="slides/slide2.xml"/><Relationship Id="rId9" Type="http://schemas.openxmlformats.org/officeDocument/2006/relationships/slide" Target="slides/slide7.xml"/><Relationship Id="rId13" Type="http://schemas.openxmlformats.org/officeDocument/2006/relationships/slide" Target="slides/slide11.xml"/><Relationship Id="rId18" Type="http://schemas.openxmlformats.org/officeDocument/2006/relationships/slide" Target="slides/slide16.xml"/><Relationship Id="rId39" Type="http://schemas.openxmlformats.org/officeDocument/2006/relationships/slide" Target="slides/slide37.xml"/><Relationship Id="rId34" Type="http://schemas.openxmlformats.org/officeDocument/2006/relationships/slide" Target="slides/slide32.xml"/><Relationship Id="rId50" Type="http://schemas.openxmlformats.org/officeDocument/2006/relationships/slide" Target="slides/slide48.xml"/><Relationship Id="rId55" Type="http://schemas.openxmlformats.org/officeDocument/2006/relationships/slide" Target="slides/slide53.xml"/><Relationship Id="rId7" Type="http://schemas.openxmlformats.org/officeDocument/2006/relationships/slide" Target="slides/slide5.xml"/><Relationship Id="rId71" Type="http://schemas.openxmlformats.org/officeDocument/2006/relationships/viewProps" Target="view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1378" name="Rectangle 2"/>
          <p:cNvSpPr>
            <a:spLocks noGrp="1" noChangeArrowheads="1"/>
          </p:cNvSpPr>
          <p:nvPr>
            <p:ph type="hdr" sz="quarter"/>
          </p:nvPr>
        </p:nvSpPr>
        <p:spPr bwMode="auto">
          <a:xfrm>
            <a:off x="0"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eaLnBrk="0" hangingPunct="0">
              <a:defRPr sz="1200"/>
            </a:lvl1pPr>
          </a:lstStyle>
          <a:p>
            <a:endParaRPr lang="en-US" altLang="en-US"/>
          </a:p>
        </p:txBody>
      </p:sp>
      <p:sp>
        <p:nvSpPr>
          <p:cNvPr id="101379" name="Rectangle 3"/>
          <p:cNvSpPr>
            <a:spLocks noGrp="1" noChangeArrowheads="1"/>
          </p:cNvSpPr>
          <p:nvPr>
            <p:ph type="dt" idx="1"/>
          </p:nvPr>
        </p:nvSpPr>
        <p:spPr bwMode="auto">
          <a:xfrm>
            <a:off x="3884613" y="0"/>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eaLnBrk="0" hangingPunct="0">
              <a:defRPr sz="1200"/>
            </a:lvl1pPr>
          </a:lstStyle>
          <a:p>
            <a:fld id="{1240FE9A-9F1A-4924-AFF7-DEB95DA74C29}" type="datetimeFigureOut">
              <a:rPr lang="en-US" altLang="en-US"/>
              <a:pPr/>
              <a:t>8/25/2020</a:t>
            </a:fld>
            <a:endParaRPr lang="en-US" altLang="en-US"/>
          </a:p>
        </p:txBody>
      </p:sp>
      <p:sp>
        <p:nvSpPr>
          <p:cNvPr id="9933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ffectLst/>
          <a:extLst>
            <a:ext uri="{909E8E84-426E-40DD-AFC4-6F175D3DCCD1}">
              <a14:hiddenFill xmlns:a14="http://schemas.microsoft.com/office/drawing/2010/main">
                <a:solidFill>
                  <a:srgbClr val="FFFFFF"/>
                </a:solidFill>
              </a14:hiddenFill>
            </a:ext>
            <a:ext uri="{AF507438-7753-43E0-B8FC-AC1667EBCBE1}">
              <a14:hiddenEffects xmlns:a14="http://schemas.microsoft.com/office/drawing/2010/main">
                <a:effectLst>
                  <a:outerShdw dist="35921" dir="2700000" algn="ctr" rotWithShape="0">
                    <a:srgbClr val="808080"/>
                  </a:outerShdw>
                </a:effectLst>
              </a14:hiddenEffects>
            </a:ext>
            <a:ext uri="{53640926-AAD7-44D8-BBD7-CCE9431645EC}">
              <a14:shadowObscured xmlns:a14="http://schemas.microsoft.com/office/drawing/2010/main" val="1"/>
            </a:ext>
          </a:extLst>
        </p:spPr>
      </p:sp>
      <p:sp>
        <p:nvSpPr>
          <p:cNvPr id="101381" name="Rectangle 5"/>
          <p:cNvSpPr>
            <a:spLocks noGrp="1" noChangeArrowheads="1"/>
          </p:cNvSpPr>
          <p:nvPr>
            <p:ph type="body" sz="quarter" idx="3"/>
          </p:nvPr>
        </p:nvSpPr>
        <p:spPr bwMode="auto">
          <a:xfrm>
            <a:off x="685800" y="4343400"/>
            <a:ext cx="5486400" cy="41148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noProof="0" smtClean="0"/>
              <a:t>Click to edit Master text styles</a:t>
            </a:r>
          </a:p>
          <a:p>
            <a:pPr lvl="1"/>
            <a:r>
              <a:rPr lang="en-US" altLang="en-US" noProof="0" smtClean="0"/>
              <a:t>Second level</a:t>
            </a:r>
          </a:p>
          <a:p>
            <a:pPr lvl="2"/>
            <a:r>
              <a:rPr lang="en-US" altLang="en-US" noProof="0" smtClean="0"/>
              <a:t>Third level</a:t>
            </a:r>
          </a:p>
          <a:p>
            <a:pPr lvl="3"/>
            <a:r>
              <a:rPr lang="en-US" altLang="en-US" noProof="0" smtClean="0"/>
              <a:t>Fourth level</a:t>
            </a:r>
          </a:p>
          <a:p>
            <a:pPr lvl="4"/>
            <a:r>
              <a:rPr lang="en-US" altLang="en-US" noProof="0" smtClean="0"/>
              <a:t>Fifth level</a:t>
            </a:r>
          </a:p>
        </p:txBody>
      </p:sp>
      <p:sp>
        <p:nvSpPr>
          <p:cNvPr id="101382" name="Rectangle 6"/>
          <p:cNvSpPr>
            <a:spLocks noGrp="1" noChangeArrowheads="1"/>
          </p:cNvSpPr>
          <p:nvPr>
            <p:ph type="ftr" sz="quarter" idx="4"/>
          </p:nvPr>
        </p:nvSpPr>
        <p:spPr bwMode="auto">
          <a:xfrm>
            <a:off x="0"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eaLnBrk="0" hangingPunct="0">
              <a:defRPr sz="1200"/>
            </a:lvl1pPr>
          </a:lstStyle>
          <a:p>
            <a:endParaRPr lang="en-US" altLang="en-US"/>
          </a:p>
        </p:txBody>
      </p:sp>
      <p:sp>
        <p:nvSpPr>
          <p:cNvPr id="101383" name="Rectangle 7"/>
          <p:cNvSpPr>
            <a:spLocks noGrp="1" noChangeArrowheads="1"/>
          </p:cNvSpPr>
          <p:nvPr>
            <p:ph type="sldNum" sz="quarter" idx="5"/>
          </p:nvPr>
        </p:nvSpPr>
        <p:spPr bwMode="auto">
          <a:xfrm>
            <a:off x="3884613" y="8685213"/>
            <a:ext cx="29718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eaLnBrk="0" hangingPunct="0">
              <a:defRPr sz="1200"/>
            </a:lvl1pPr>
          </a:lstStyle>
          <a:p>
            <a:fld id="{F3935BCE-DFE9-4F95-8BE5-02461F5C0F01}" type="slidenum">
              <a:rPr lang="en-US" altLang="en-US"/>
              <a:pPr/>
              <a:t>‹#›</a:t>
            </a:fld>
            <a:endParaRPr lang="en-US" altLang="en-US"/>
          </a:p>
        </p:txBody>
      </p:sp>
    </p:spTree>
    <p:extLst>
      <p:ext uri="{BB962C8B-B14F-4D97-AF65-F5344CB8AC3E}">
        <p14:creationId xmlns:p14="http://schemas.microsoft.com/office/powerpoint/2010/main" val="3536420329"/>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Calibri" pitchFamily="34" charset="0"/>
        <a:ea typeface="+mn-ea"/>
        <a:cs typeface="+mn-cs"/>
      </a:defRPr>
    </a:lvl1pPr>
    <a:lvl2pPr marL="457200" algn="l" rtl="0" eaLnBrk="0" fontAlgn="base" hangingPunct="0">
      <a:spcBef>
        <a:spcPct val="30000"/>
      </a:spcBef>
      <a:spcAft>
        <a:spcPct val="0"/>
      </a:spcAft>
      <a:defRPr sz="1200" kern="1200">
        <a:solidFill>
          <a:schemeClr val="tx1"/>
        </a:solidFill>
        <a:latin typeface="Calibri" pitchFamily="34" charset="0"/>
        <a:ea typeface="+mn-ea"/>
        <a:cs typeface="+mn-cs"/>
      </a:defRPr>
    </a:lvl2pPr>
    <a:lvl3pPr marL="914400" algn="l" rtl="0" eaLnBrk="0" fontAlgn="base" hangingPunct="0">
      <a:spcBef>
        <a:spcPct val="30000"/>
      </a:spcBef>
      <a:spcAft>
        <a:spcPct val="0"/>
      </a:spcAft>
      <a:defRPr sz="1200" kern="1200">
        <a:solidFill>
          <a:schemeClr val="tx1"/>
        </a:solidFill>
        <a:latin typeface="Calibri" pitchFamily="34" charset="0"/>
        <a:ea typeface="+mn-ea"/>
        <a:cs typeface="+mn-cs"/>
      </a:defRPr>
    </a:lvl3pPr>
    <a:lvl4pPr marL="1371600" algn="l" rtl="0" eaLnBrk="0" fontAlgn="base" hangingPunct="0">
      <a:spcBef>
        <a:spcPct val="30000"/>
      </a:spcBef>
      <a:spcAft>
        <a:spcPct val="0"/>
      </a:spcAft>
      <a:defRPr sz="1200" kern="1200">
        <a:solidFill>
          <a:schemeClr val="tx1"/>
        </a:solidFill>
        <a:latin typeface="Calibri" pitchFamily="34" charset="0"/>
        <a:ea typeface="+mn-ea"/>
        <a:cs typeface="+mn-cs"/>
      </a:defRPr>
    </a:lvl4pPr>
    <a:lvl5pPr marL="1828800" algn="l" rtl="0" eaLnBrk="0" fontAlgn="base" hangingPunct="0">
      <a:spcBef>
        <a:spcPct val="30000"/>
      </a:spcBef>
      <a:spcAft>
        <a:spcPct val="0"/>
      </a:spcAft>
      <a:defRPr sz="1200" kern="1200">
        <a:solidFill>
          <a:schemeClr val="tx1"/>
        </a:solidFill>
        <a:latin typeface="Calibri" pitchFamily="34"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ru-RU" sz="1200" b="0" i="0" u="none" strike="noStrike" kern="1200" baseline="0" dirty="0" smtClean="0">
                <a:solidFill>
                  <a:schemeClr val="tx1"/>
                </a:solidFill>
                <a:latin typeface="Calibri" pitchFamily="34" charset="0"/>
                <a:ea typeface="+mn-ea"/>
                <a:cs typeface="+mn-cs"/>
              </a:rPr>
              <a:t>(1) </a:t>
            </a:r>
            <a:r>
              <a:rPr lang="ru-RU" sz="1200" b="0" i="0" u="none" strike="noStrike" kern="1200" baseline="0" dirty="0" err="1" smtClean="0">
                <a:solidFill>
                  <a:schemeClr val="tx1"/>
                </a:solidFill>
                <a:latin typeface="Calibri" pitchFamily="34" charset="0"/>
                <a:ea typeface="+mn-ea"/>
                <a:cs typeface="+mn-cs"/>
              </a:rPr>
              <a:t>Главният</a:t>
            </a:r>
            <a:r>
              <a:rPr lang="ru-RU" sz="1200" b="0" i="0" u="none" strike="noStrike" kern="1200" baseline="0" dirty="0" smtClean="0">
                <a:solidFill>
                  <a:schemeClr val="tx1"/>
                </a:solidFill>
                <a:latin typeface="Calibri" pitchFamily="34" charset="0"/>
                <a:ea typeface="+mn-ea"/>
                <a:cs typeface="+mn-cs"/>
              </a:rPr>
              <a:t> </a:t>
            </a:r>
            <a:r>
              <a:rPr lang="ru-RU" sz="1200" b="0" i="0" u="none" strike="noStrike" kern="1200" baseline="0" dirty="0" err="1" smtClean="0">
                <a:solidFill>
                  <a:schemeClr val="tx1"/>
                </a:solidFill>
                <a:latin typeface="Calibri" pitchFamily="34" charset="0"/>
                <a:ea typeface="+mn-ea"/>
                <a:cs typeface="+mn-cs"/>
              </a:rPr>
              <a:t>държавен</a:t>
            </a:r>
            <a:r>
              <a:rPr lang="ru-RU" sz="1200" b="0" i="0" u="none" strike="noStrike" kern="1200" baseline="0" dirty="0" smtClean="0">
                <a:solidFill>
                  <a:schemeClr val="tx1"/>
                </a:solidFill>
                <a:latin typeface="Calibri" pitchFamily="34" charset="0"/>
                <a:ea typeface="+mn-ea"/>
                <a:cs typeface="+mn-cs"/>
              </a:rPr>
              <a:t> </a:t>
            </a:r>
            <a:r>
              <a:rPr lang="ru-RU" sz="1200" b="0" i="0" u="none" strike="noStrike" kern="1200" baseline="0" dirty="0" err="1" smtClean="0">
                <a:solidFill>
                  <a:schemeClr val="tx1"/>
                </a:solidFill>
                <a:latin typeface="Calibri" pitchFamily="34" charset="0"/>
                <a:ea typeface="+mn-ea"/>
                <a:cs typeface="+mn-cs"/>
              </a:rPr>
              <a:t>здравен</a:t>
            </a:r>
            <a:r>
              <a:rPr lang="ru-RU" sz="1200" b="0" i="0" u="none" strike="noStrike" kern="1200" baseline="0" dirty="0" smtClean="0">
                <a:solidFill>
                  <a:schemeClr val="tx1"/>
                </a:solidFill>
                <a:latin typeface="Calibri" pitchFamily="34" charset="0"/>
                <a:ea typeface="+mn-ea"/>
                <a:cs typeface="+mn-cs"/>
              </a:rPr>
              <a:t> инспектор се </a:t>
            </a:r>
            <a:r>
              <a:rPr lang="ru-RU" sz="1200" b="0" i="0" u="none" strike="noStrike" kern="1200" baseline="0" dirty="0" err="1" smtClean="0">
                <a:solidFill>
                  <a:schemeClr val="tx1"/>
                </a:solidFill>
                <a:latin typeface="Calibri" pitchFamily="34" charset="0"/>
                <a:ea typeface="+mn-ea"/>
                <a:cs typeface="+mn-cs"/>
              </a:rPr>
              <a:t>назначава</a:t>
            </a:r>
            <a:r>
              <a:rPr lang="ru-RU" sz="1200" b="0" i="0" u="none" strike="noStrike" kern="1200" baseline="0" dirty="0" smtClean="0">
                <a:solidFill>
                  <a:schemeClr val="tx1"/>
                </a:solidFill>
                <a:latin typeface="Calibri" pitchFamily="34" charset="0"/>
                <a:ea typeface="+mn-ea"/>
                <a:cs typeface="+mn-cs"/>
              </a:rPr>
              <a:t> от </a:t>
            </a:r>
            <a:r>
              <a:rPr lang="ru-RU" sz="1200" b="0" i="0" u="none" strike="noStrike" kern="1200" baseline="0" dirty="0" err="1" smtClean="0">
                <a:solidFill>
                  <a:schemeClr val="tx1"/>
                </a:solidFill>
                <a:latin typeface="Calibri" pitchFamily="34" charset="0"/>
                <a:ea typeface="+mn-ea"/>
                <a:cs typeface="+mn-cs"/>
              </a:rPr>
              <a:t>министър</a:t>
            </a:r>
            <a:r>
              <a:rPr lang="ru-RU" sz="1200" b="0" i="0" u="none" strike="noStrike" kern="1200" baseline="0" dirty="0" smtClean="0">
                <a:solidFill>
                  <a:schemeClr val="tx1"/>
                </a:solidFill>
                <a:latin typeface="Calibri" pitchFamily="34" charset="0"/>
                <a:ea typeface="+mn-ea"/>
                <a:cs typeface="+mn-cs"/>
              </a:rPr>
              <a:t>-председателя по предложение на</a:t>
            </a:r>
          </a:p>
          <a:p>
            <a:r>
              <a:rPr lang="bg-BG" sz="1200" b="0" i="0" u="none" strike="noStrike" kern="1200" baseline="0" dirty="0" smtClean="0">
                <a:solidFill>
                  <a:schemeClr val="tx1"/>
                </a:solidFill>
                <a:latin typeface="Calibri" pitchFamily="34" charset="0"/>
                <a:ea typeface="+mn-ea"/>
                <a:cs typeface="+mn-cs"/>
              </a:rPr>
              <a:t>министъра на здравеопазването.</a:t>
            </a:r>
            <a:endParaRPr lang="bg-BG" dirty="0"/>
          </a:p>
        </p:txBody>
      </p:sp>
      <p:sp>
        <p:nvSpPr>
          <p:cNvPr id="4" name="Контейнер за номер на слайда 3"/>
          <p:cNvSpPr>
            <a:spLocks noGrp="1"/>
          </p:cNvSpPr>
          <p:nvPr>
            <p:ph type="sldNum" sz="quarter" idx="10"/>
          </p:nvPr>
        </p:nvSpPr>
        <p:spPr/>
        <p:txBody>
          <a:bodyPr/>
          <a:lstStyle/>
          <a:p>
            <a:fld id="{F3935BCE-DFE9-4F95-8BE5-02461F5C0F01}" type="slidenum">
              <a:rPr lang="en-US" altLang="en-US" smtClean="0"/>
              <a:pPr/>
              <a:t>14</a:t>
            </a:fld>
            <a:endParaRPr lang="en-US" altLang="en-US"/>
          </a:p>
        </p:txBody>
      </p:sp>
    </p:spTree>
    <p:extLst>
      <p:ext uri="{BB962C8B-B14F-4D97-AF65-F5344CB8AC3E}">
        <p14:creationId xmlns:p14="http://schemas.microsoft.com/office/powerpoint/2010/main" val="305603241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ru-RU" sz="1200" b="0" i="0" u="none" strike="noStrike" kern="1200" baseline="0" dirty="0" smtClean="0">
                <a:solidFill>
                  <a:schemeClr val="tx1"/>
                </a:solidFill>
                <a:latin typeface="Calibri" pitchFamily="34" charset="0"/>
                <a:ea typeface="+mn-ea"/>
                <a:cs typeface="+mn-cs"/>
              </a:rPr>
              <a:t>(2) </a:t>
            </a:r>
            <a:r>
              <a:rPr lang="ru-RU" sz="1200" b="0" i="0" u="none" strike="noStrike" kern="1200" baseline="0" dirty="0" err="1" smtClean="0">
                <a:solidFill>
                  <a:schemeClr val="tx1"/>
                </a:solidFill>
                <a:latin typeface="Calibri" pitchFamily="34" charset="0"/>
                <a:ea typeface="+mn-ea"/>
                <a:cs typeface="+mn-cs"/>
              </a:rPr>
              <a:t>Оптиките</a:t>
            </a:r>
            <a:r>
              <a:rPr lang="ru-RU" sz="1200" b="0" i="0" u="none" strike="noStrike" kern="1200" baseline="0" dirty="0" smtClean="0">
                <a:solidFill>
                  <a:schemeClr val="tx1"/>
                </a:solidFill>
                <a:latin typeface="Calibri" pitchFamily="34" charset="0"/>
                <a:ea typeface="+mn-ea"/>
                <a:cs typeface="+mn-cs"/>
              </a:rPr>
              <a:t> се </a:t>
            </a:r>
            <a:r>
              <a:rPr lang="ru-RU" sz="1200" b="0" i="0" u="none" strike="noStrike" kern="1200" baseline="0" dirty="0" err="1" smtClean="0">
                <a:solidFill>
                  <a:schemeClr val="tx1"/>
                </a:solidFill>
                <a:latin typeface="Calibri" pitchFamily="34" charset="0"/>
                <a:ea typeface="+mn-ea"/>
                <a:cs typeface="+mn-cs"/>
              </a:rPr>
              <a:t>ръководят</a:t>
            </a:r>
            <a:r>
              <a:rPr lang="ru-RU" sz="1200" b="0" i="0" u="none" strike="noStrike" kern="1200" baseline="0" dirty="0" smtClean="0">
                <a:solidFill>
                  <a:schemeClr val="tx1"/>
                </a:solidFill>
                <a:latin typeface="Calibri" pitchFamily="34" charset="0"/>
                <a:ea typeface="+mn-ea"/>
                <a:cs typeface="+mn-cs"/>
              </a:rPr>
              <a:t> от лица с </a:t>
            </a:r>
            <a:r>
              <a:rPr lang="ru-RU" sz="1200" b="0" i="0" u="none" strike="noStrike" kern="1200" baseline="0" dirty="0" err="1" smtClean="0">
                <a:solidFill>
                  <a:schemeClr val="tx1"/>
                </a:solidFill>
                <a:latin typeface="Calibri" pitchFamily="34" charset="0"/>
                <a:ea typeface="+mn-ea"/>
                <a:cs typeface="+mn-cs"/>
              </a:rPr>
              <a:t>придобито</a:t>
            </a:r>
            <a:r>
              <a:rPr lang="ru-RU" sz="1200" b="0" i="0" u="none" strike="noStrike" kern="1200" baseline="0" dirty="0" smtClean="0">
                <a:solidFill>
                  <a:schemeClr val="tx1"/>
                </a:solidFill>
                <a:latin typeface="Calibri" pitchFamily="34" charset="0"/>
                <a:ea typeface="+mn-ea"/>
                <a:cs typeface="+mn-cs"/>
              </a:rPr>
              <a:t> </a:t>
            </a:r>
            <a:r>
              <a:rPr lang="ru-RU" sz="1200" b="0" i="0" u="none" strike="noStrike" kern="1200" baseline="0" dirty="0" err="1" smtClean="0">
                <a:solidFill>
                  <a:schemeClr val="tx1"/>
                </a:solidFill>
                <a:latin typeface="Calibri" pitchFamily="34" charset="0"/>
                <a:ea typeface="+mn-ea"/>
                <a:cs typeface="+mn-cs"/>
              </a:rPr>
              <a:t>висше</a:t>
            </a:r>
            <a:r>
              <a:rPr lang="ru-RU" sz="1200" b="0" i="0" u="none" strike="noStrike" kern="1200" baseline="0" dirty="0" smtClean="0">
                <a:solidFill>
                  <a:schemeClr val="tx1"/>
                </a:solidFill>
                <a:latin typeface="Calibri" pitchFamily="34" charset="0"/>
                <a:ea typeface="+mn-ea"/>
                <a:cs typeface="+mn-cs"/>
              </a:rPr>
              <a:t> образование с </a:t>
            </a:r>
            <a:r>
              <a:rPr lang="ru-RU" sz="1200" b="0" i="0" u="none" strike="noStrike" kern="1200" baseline="0" dirty="0" err="1" smtClean="0">
                <a:solidFill>
                  <a:schemeClr val="tx1"/>
                </a:solidFill>
                <a:latin typeface="Calibri" pitchFamily="34" charset="0"/>
                <a:ea typeface="+mn-ea"/>
                <a:cs typeface="+mn-cs"/>
              </a:rPr>
              <a:t>образователно-квалификационна</a:t>
            </a:r>
            <a:r>
              <a:rPr lang="ru-RU" sz="1200" b="0" i="0" u="none" strike="noStrike" kern="1200" baseline="0" dirty="0" smtClean="0">
                <a:solidFill>
                  <a:schemeClr val="tx1"/>
                </a:solidFill>
                <a:latin typeface="Calibri" pitchFamily="34" charset="0"/>
                <a:ea typeface="+mn-ea"/>
                <a:cs typeface="+mn-cs"/>
              </a:rPr>
              <a:t> степен</a:t>
            </a:r>
          </a:p>
          <a:p>
            <a:r>
              <a:rPr lang="ru-RU" sz="1200" b="0" i="0" u="none" strike="noStrike" kern="1200" baseline="0" dirty="0" smtClean="0">
                <a:solidFill>
                  <a:schemeClr val="tx1"/>
                </a:solidFill>
                <a:latin typeface="Calibri" pitchFamily="34" charset="0"/>
                <a:ea typeface="+mn-ea"/>
                <a:cs typeface="+mn-cs"/>
              </a:rPr>
              <a:t>"</a:t>
            </a:r>
            <a:r>
              <a:rPr lang="ru-RU" sz="1200" b="0" i="0" u="none" strike="noStrike" kern="1200" baseline="0" dirty="0" err="1" smtClean="0">
                <a:solidFill>
                  <a:schemeClr val="tx1"/>
                </a:solidFill>
                <a:latin typeface="Calibri" pitchFamily="34" charset="0"/>
                <a:ea typeface="+mn-ea"/>
                <a:cs typeface="+mn-cs"/>
              </a:rPr>
              <a:t>магистър</a:t>
            </a:r>
            <a:r>
              <a:rPr lang="ru-RU" sz="1200" b="0" i="0" u="none" strike="noStrike" kern="1200" baseline="0" dirty="0" smtClean="0">
                <a:solidFill>
                  <a:schemeClr val="tx1"/>
                </a:solidFill>
                <a:latin typeface="Calibri" pitchFamily="34" charset="0"/>
                <a:ea typeface="+mn-ea"/>
                <a:cs typeface="+mn-cs"/>
              </a:rPr>
              <a:t>" по </a:t>
            </a:r>
            <a:r>
              <a:rPr lang="ru-RU" sz="1200" b="0" i="0" u="none" strike="noStrike" kern="1200" baseline="0" dirty="0" err="1" smtClean="0">
                <a:solidFill>
                  <a:schemeClr val="tx1"/>
                </a:solidFill>
                <a:latin typeface="Calibri" pitchFamily="34" charset="0"/>
                <a:ea typeface="+mn-ea"/>
                <a:cs typeface="+mn-cs"/>
              </a:rPr>
              <a:t>професионално</a:t>
            </a:r>
            <a:r>
              <a:rPr lang="ru-RU" sz="1200" b="0" i="0" u="none" strike="noStrike" kern="1200" baseline="0" dirty="0" smtClean="0">
                <a:solidFill>
                  <a:schemeClr val="tx1"/>
                </a:solidFill>
                <a:latin typeface="Calibri" pitchFamily="34" charset="0"/>
                <a:ea typeface="+mn-ea"/>
                <a:cs typeface="+mn-cs"/>
              </a:rPr>
              <a:t> направление "Медицина" с </a:t>
            </a:r>
            <a:r>
              <a:rPr lang="ru-RU" sz="1200" b="0" i="0" u="none" strike="noStrike" kern="1200" baseline="0" dirty="0" err="1" smtClean="0">
                <a:solidFill>
                  <a:schemeClr val="tx1"/>
                </a:solidFill>
                <a:latin typeface="Calibri" pitchFamily="34" charset="0"/>
                <a:ea typeface="+mn-ea"/>
                <a:cs typeface="+mn-cs"/>
              </a:rPr>
              <a:t>призната</a:t>
            </a:r>
            <a:r>
              <a:rPr lang="ru-RU" sz="1200" b="0" i="0" u="none" strike="noStrike" kern="1200" baseline="0" dirty="0" smtClean="0">
                <a:solidFill>
                  <a:schemeClr val="tx1"/>
                </a:solidFill>
                <a:latin typeface="Calibri" pitchFamily="34" charset="0"/>
                <a:ea typeface="+mn-ea"/>
                <a:cs typeface="+mn-cs"/>
              </a:rPr>
              <a:t> </a:t>
            </a:r>
            <a:r>
              <a:rPr lang="ru-RU" sz="1200" b="0" i="0" u="none" strike="noStrike" kern="1200" baseline="0" dirty="0" err="1" smtClean="0">
                <a:solidFill>
                  <a:schemeClr val="tx1"/>
                </a:solidFill>
                <a:latin typeface="Calibri" pitchFamily="34" charset="0"/>
                <a:ea typeface="+mn-ea"/>
                <a:cs typeface="+mn-cs"/>
              </a:rPr>
              <a:t>специалност</a:t>
            </a:r>
            <a:r>
              <a:rPr lang="ru-RU" sz="1200" b="0" i="0" u="none" strike="noStrike" kern="1200" baseline="0" dirty="0" smtClean="0">
                <a:solidFill>
                  <a:schemeClr val="tx1"/>
                </a:solidFill>
                <a:latin typeface="Calibri" pitchFamily="34" charset="0"/>
                <a:ea typeface="+mn-ea"/>
                <a:cs typeface="+mn-cs"/>
              </a:rPr>
              <a:t> по </a:t>
            </a:r>
            <a:r>
              <a:rPr lang="ru-RU" sz="1200" b="0" i="0" u="none" strike="noStrike" kern="1200" baseline="0" dirty="0" err="1" smtClean="0">
                <a:solidFill>
                  <a:schemeClr val="tx1"/>
                </a:solidFill>
                <a:latin typeface="Calibri" pitchFamily="34" charset="0"/>
                <a:ea typeface="+mn-ea"/>
                <a:cs typeface="+mn-cs"/>
              </a:rPr>
              <a:t>очни</a:t>
            </a:r>
            <a:r>
              <a:rPr lang="ru-RU" sz="1200" b="0" i="0" u="none" strike="noStrike" kern="1200" baseline="0" dirty="0" smtClean="0">
                <a:solidFill>
                  <a:schemeClr val="tx1"/>
                </a:solidFill>
                <a:latin typeface="Calibri" pitchFamily="34" charset="0"/>
                <a:ea typeface="+mn-ea"/>
                <a:cs typeface="+mn-cs"/>
              </a:rPr>
              <a:t> </a:t>
            </a:r>
            <a:r>
              <a:rPr lang="ru-RU" sz="1200" b="0" i="0" u="none" strike="noStrike" kern="1200" baseline="0" dirty="0" err="1" smtClean="0">
                <a:solidFill>
                  <a:schemeClr val="tx1"/>
                </a:solidFill>
                <a:latin typeface="Calibri" pitchFamily="34" charset="0"/>
                <a:ea typeface="+mn-ea"/>
                <a:cs typeface="+mn-cs"/>
              </a:rPr>
              <a:t>болести</a:t>
            </a:r>
            <a:r>
              <a:rPr lang="ru-RU" sz="1200" b="0" i="0" u="none" strike="noStrike" kern="1200" baseline="0" dirty="0" smtClean="0">
                <a:solidFill>
                  <a:schemeClr val="tx1"/>
                </a:solidFill>
                <a:latin typeface="Calibri" pitchFamily="34" charset="0"/>
                <a:ea typeface="+mn-ea"/>
                <a:cs typeface="+mn-cs"/>
              </a:rPr>
              <a:t> или от лица с</a:t>
            </a:r>
          </a:p>
          <a:p>
            <a:r>
              <a:rPr lang="ru-RU" sz="1200" b="0" i="0" u="none" strike="noStrike" kern="1200" baseline="0" dirty="0" err="1" smtClean="0">
                <a:solidFill>
                  <a:schemeClr val="tx1"/>
                </a:solidFill>
                <a:latin typeface="Calibri" pitchFamily="34" charset="0"/>
                <a:ea typeface="+mn-ea"/>
                <a:cs typeface="+mn-cs"/>
              </a:rPr>
              <a:t>професионална</a:t>
            </a:r>
            <a:r>
              <a:rPr lang="ru-RU" sz="1200" b="0" i="0" u="none" strike="noStrike" kern="1200" baseline="0" dirty="0" smtClean="0">
                <a:solidFill>
                  <a:schemeClr val="tx1"/>
                </a:solidFill>
                <a:latin typeface="Calibri" pitchFamily="34" charset="0"/>
                <a:ea typeface="+mn-ea"/>
                <a:cs typeface="+mn-cs"/>
              </a:rPr>
              <a:t> квалификация по </a:t>
            </a:r>
            <a:r>
              <a:rPr lang="ru-RU" sz="1200" b="0" i="0" u="none" strike="noStrike" kern="1200" baseline="0" dirty="0" err="1" smtClean="0">
                <a:solidFill>
                  <a:schemeClr val="tx1"/>
                </a:solidFill>
                <a:latin typeface="Calibri" pitchFamily="34" charset="0"/>
                <a:ea typeface="+mn-ea"/>
                <a:cs typeface="+mn-cs"/>
              </a:rPr>
              <a:t>професиите</a:t>
            </a:r>
            <a:r>
              <a:rPr lang="ru-RU" sz="1200" b="0" i="0" u="none" strike="noStrike" kern="1200" baseline="0" dirty="0" smtClean="0">
                <a:solidFill>
                  <a:schemeClr val="tx1"/>
                </a:solidFill>
                <a:latin typeface="Calibri" pitchFamily="34" charset="0"/>
                <a:ea typeface="+mn-ea"/>
                <a:cs typeface="+mn-cs"/>
              </a:rPr>
              <a:t> "техник по </a:t>
            </a:r>
            <a:r>
              <a:rPr lang="ru-RU" sz="1200" b="0" i="0" u="none" strike="noStrike" kern="1200" baseline="0" dirty="0" err="1" smtClean="0">
                <a:solidFill>
                  <a:schemeClr val="tx1"/>
                </a:solidFill>
                <a:latin typeface="Calibri" pitchFamily="34" charset="0"/>
                <a:ea typeface="+mn-ea"/>
                <a:cs typeface="+mn-cs"/>
              </a:rPr>
              <a:t>очна</a:t>
            </a:r>
            <a:r>
              <a:rPr lang="ru-RU" sz="1200" b="0" i="0" u="none" strike="noStrike" kern="1200" baseline="0" dirty="0" smtClean="0">
                <a:solidFill>
                  <a:schemeClr val="tx1"/>
                </a:solidFill>
                <a:latin typeface="Calibri" pitchFamily="34" charset="0"/>
                <a:ea typeface="+mn-ea"/>
                <a:cs typeface="+mn-cs"/>
              </a:rPr>
              <a:t> оптика" или "оптик - </a:t>
            </a:r>
            <a:r>
              <a:rPr lang="ru-RU" sz="1200" b="0" i="0" u="none" strike="noStrike" kern="1200" baseline="0" dirty="0" err="1" smtClean="0">
                <a:solidFill>
                  <a:schemeClr val="tx1"/>
                </a:solidFill>
                <a:latin typeface="Calibri" pitchFamily="34" charset="0"/>
                <a:ea typeface="+mn-ea"/>
                <a:cs typeface="+mn-cs"/>
              </a:rPr>
              <a:t>оптометрист</a:t>
            </a:r>
            <a:r>
              <a:rPr lang="ru-RU" sz="1200" b="0" i="0" u="none" strike="noStrike" kern="1200" baseline="0" dirty="0" smtClean="0">
                <a:solidFill>
                  <a:schemeClr val="tx1"/>
                </a:solidFill>
                <a:latin typeface="Calibri" pitchFamily="34" charset="0"/>
                <a:ea typeface="+mn-ea"/>
                <a:cs typeface="+mn-cs"/>
              </a:rPr>
              <a:t>" и с </a:t>
            </a:r>
            <a:r>
              <a:rPr lang="ru-RU" sz="1200" b="0" i="0" u="none" strike="noStrike" kern="1200" baseline="0" dirty="0" err="1" smtClean="0">
                <a:solidFill>
                  <a:schemeClr val="tx1"/>
                </a:solidFill>
                <a:latin typeface="Calibri" pitchFamily="34" charset="0"/>
                <a:ea typeface="+mn-ea"/>
                <a:cs typeface="+mn-cs"/>
              </a:rPr>
              <a:t>най-малко</a:t>
            </a:r>
            <a:endParaRPr lang="ru-RU" sz="1200" b="0" i="0" u="none" strike="noStrike" kern="1200" baseline="0" dirty="0" smtClean="0">
              <a:solidFill>
                <a:schemeClr val="tx1"/>
              </a:solidFill>
              <a:latin typeface="Calibri" pitchFamily="34" charset="0"/>
              <a:ea typeface="+mn-ea"/>
              <a:cs typeface="+mn-cs"/>
            </a:endParaRPr>
          </a:p>
          <a:p>
            <a:r>
              <a:rPr lang="ru-RU" sz="1200" b="0" i="0" u="none" strike="noStrike" kern="1200" baseline="0" dirty="0" err="1" smtClean="0">
                <a:solidFill>
                  <a:schemeClr val="tx1"/>
                </a:solidFill>
                <a:latin typeface="Calibri" pitchFamily="34" charset="0"/>
                <a:ea typeface="+mn-ea"/>
                <a:cs typeface="+mn-cs"/>
              </a:rPr>
              <a:t>една</a:t>
            </a:r>
            <a:r>
              <a:rPr lang="ru-RU" sz="1200" b="0" i="0" u="none" strike="noStrike" kern="1200" baseline="0" dirty="0" smtClean="0">
                <a:solidFill>
                  <a:schemeClr val="tx1"/>
                </a:solidFill>
                <a:latin typeface="Calibri" pitchFamily="34" charset="0"/>
                <a:ea typeface="+mn-ea"/>
                <a:cs typeface="+mn-cs"/>
              </a:rPr>
              <a:t> година стаж по </a:t>
            </a:r>
            <a:r>
              <a:rPr lang="ru-RU" sz="1200" b="0" i="0" u="none" strike="noStrike" kern="1200" baseline="0" dirty="0" err="1" smtClean="0">
                <a:solidFill>
                  <a:schemeClr val="tx1"/>
                </a:solidFill>
                <a:latin typeface="Calibri" pitchFamily="34" charset="0"/>
                <a:ea typeface="+mn-ea"/>
                <a:cs typeface="+mn-cs"/>
              </a:rPr>
              <a:t>специалността</a:t>
            </a:r>
            <a:r>
              <a:rPr lang="ru-RU" sz="1200" b="0" i="0" u="none" strike="noStrike" kern="1200" baseline="0" dirty="0" smtClean="0">
                <a:solidFill>
                  <a:schemeClr val="tx1"/>
                </a:solidFill>
                <a:latin typeface="Calibri" pitchFamily="34" charset="0"/>
                <a:ea typeface="+mn-ea"/>
                <a:cs typeface="+mn-cs"/>
              </a:rPr>
              <a:t>.</a:t>
            </a:r>
          </a:p>
          <a:p>
            <a:r>
              <a:rPr lang="ru-RU" sz="1200" b="0" i="0" u="none" strike="noStrike" kern="1200" baseline="0" dirty="0" smtClean="0">
                <a:solidFill>
                  <a:schemeClr val="tx1"/>
                </a:solidFill>
                <a:latin typeface="Calibri" pitchFamily="34" charset="0"/>
                <a:ea typeface="+mn-ea"/>
                <a:cs typeface="+mn-cs"/>
              </a:rPr>
              <a:t>(3) </a:t>
            </a:r>
            <a:r>
              <a:rPr lang="ru-RU" sz="1200" b="0" i="0" u="none" strike="noStrike" kern="1200" baseline="0" dirty="0" err="1" smtClean="0">
                <a:solidFill>
                  <a:schemeClr val="tx1"/>
                </a:solidFill>
                <a:latin typeface="Calibri" pitchFamily="34" charset="0"/>
                <a:ea typeface="+mn-ea"/>
                <a:cs typeface="+mn-cs"/>
              </a:rPr>
              <a:t>Изработването</a:t>
            </a:r>
            <a:r>
              <a:rPr lang="ru-RU" sz="1200" b="0" i="0" u="none" strike="noStrike" kern="1200" baseline="0" dirty="0" smtClean="0">
                <a:solidFill>
                  <a:schemeClr val="tx1"/>
                </a:solidFill>
                <a:latin typeface="Calibri" pitchFamily="34" charset="0"/>
                <a:ea typeface="+mn-ea"/>
                <a:cs typeface="+mn-cs"/>
              </a:rPr>
              <a:t> и </a:t>
            </a:r>
            <a:r>
              <a:rPr lang="ru-RU" sz="1200" b="0" i="0" u="none" strike="noStrike" kern="1200" baseline="0" dirty="0" err="1" smtClean="0">
                <a:solidFill>
                  <a:schemeClr val="tx1"/>
                </a:solidFill>
                <a:latin typeface="Calibri" pitchFamily="34" charset="0"/>
                <a:ea typeface="+mn-ea"/>
                <a:cs typeface="+mn-cs"/>
              </a:rPr>
              <a:t>продажбата</a:t>
            </a:r>
            <a:r>
              <a:rPr lang="ru-RU" sz="1200" b="0" i="0" u="none" strike="noStrike" kern="1200" baseline="0" dirty="0" smtClean="0">
                <a:solidFill>
                  <a:schemeClr val="tx1"/>
                </a:solidFill>
                <a:latin typeface="Calibri" pitchFamily="34" charset="0"/>
                <a:ea typeface="+mn-ea"/>
                <a:cs typeface="+mn-cs"/>
              </a:rPr>
              <a:t> на </a:t>
            </a:r>
            <a:r>
              <a:rPr lang="ru-RU" sz="1200" b="0" i="0" u="none" strike="noStrike" kern="1200" baseline="0" dirty="0" err="1" smtClean="0">
                <a:solidFill>
                  <a:schemeClr val="tx1"/>
                </a:solidFill>
                <a:latin typeface="Calibri" pitchFamily="34" charset="0"/>
                <a:ea typeface="+mn-ea"/>
                <a:cs typeface="+mn-cs"/>
              </a:rPr>
              <a:t>очила</a:t>
            </a:r>
            <a:r>
              <a:rPr lang="ru-RU" sz="1200" b="0" i="0" u="none" strike="noStrike" kern="1200" baseline="0" dirty="0" smtClean="0">
                <a:solidFill>
                  <a:schemeClr val="tx1"/>
                </a:solidFill>
                <a:latin typeface="Calibri" pitchFamily="34" charset="0"/>
                <a:ea typeface="+mn-ea"/>
                <a:cs typeface="+mn-cs"/>
              </a:rPr>
              <a:t> и </a:t>
            </a:r>
            <a:r>
              <a:rPr lang="ru-RU" sz="1200" b="0" i="0" u="none" strike="noStrike" kern="1200" baseline="0" dirty="0" err="1" smtClean="0">
                <a:solidFill>
                  <a:schemeClr val="tx1"/>
                </a:solidFill>
                <a:latin typeface="Calibri" pitchFamily="34" charset="0"/>
                <a:ea typeface="+mn-ea"/>
                <a:cs typeface="+mn-cs"/>
              </a:rPr>
              <a:t>материали</a:t>
            </a:r>
            <a:r>
              <a:rPr lang="ru-RU" sz="1200" b="0" i="0" u="none" strike="noStrike" kern="1200" baseline="0" dirty="0" smtClean="0">
                <a:solidFill>
                  <a:schemeClr val="tx1"/>
                </a:solidFill>
                <a:latin typeface="Calibri" pitchFamily="34" charset="0"/>
                <a:ea typeface="+mn-ea"/>
                <a:cs typeface="+mn-cs"/>
              </a:rPr>
              <a:t> за </a:t>
            </a:r>
            <a:r>
              <a:rPr lang="ru-RU" sz="1200" b="0" i="0" u="none" strike="noStrike" kern="1200" baseline="0" dirty="0" err="1" smtClean="0">
                <a:solidFill>
                  <a:schemeClr val="tx1"/>
                </a:solidFill>
                <a:latin typeface="Calibri" pitchFamily="34" charset="0"/>
                <a:ea typeface="+mn-ea"/>
                <a:cs typeface="+mn-cs"/>
              </a:rPr>
              <a:t>очна</a:t>
            </a:r>
            <a:r>
              <a:rPr lang="ru-RU" sz="1200" b="0" i="0" u="none" strike="noStrike" kern="1200" baseline="0" dirty="0" smtClean="0">
                <a:solidFill>
                  <a:schemeClr val="tx1"/>
                </a:solidFill>
                <a:latin typeface="Calibri" pitchFamily="34" charset="0"/>
                <a:ea typeface="+mn-ea"/>
                <a:cs typeface="+mn-cs"/>
              </a:rPr>
              <a:t> оптика се </a:t>
            </a:r>
            <a:r>
              <a:rPr lang="ru-RU" sz="1200" b="0" i="0" u="none" strike="noStrike" kern="1200" baseline="0" dirty="0" err="1" smtClean="0">
                <a:solidFill>
                  <a:schemeClr val="tx1"/>
                </a:solidFill>
                <a:latin typeface="Calibri" pitchFamily="34" charset="0"/>
                <a:ea typeface="+mn-ea"/>
                <a:cs typeface="+mn-cs"/>
              </a:rPr>
              <a:t>извършват</a:t>
            </a:r>
            <a:r>
              <a:rPr lang="ru-RU" sz="1200" b="0" i="0" u="none" strike="noStrike" kern="1200" baseline="0" dirty="0" smtClean="0">
                <a:solidFill>
                  <a:schemeClr val="tx1"/>
                </a:solidFill>
                <a:latin typeface="Calibri" pitchFamily="34" charset="0"/>
                <a:ea typeface="+mn-ea"/>
                <a:cs typeface="+mn-cs"/>
              </a:rPr>
              <a:t> от лица с </a:t>
            </a:r>
            <a:r>
              <a:rPr lang="ru-RU" sz="1200" b="0" i="0" u="none" strike="noStrike" kern="1200" baseline="0" dirty="0" err="1" smtClean="0">
                <a:solidFill>
                  <a:schemeClr val="tx1"/>
                </a:solidFill>
                <a:latin typeface="Calibri" pitchFamily="34" charset="0"/>
                <a:ea typeface="+mn-ea"/>
                <a:cs typeface="+mn-cs"/>
              </a:rPr>
              <a:t>професионална</a:t>
            </a:r>
            <a:endParaRPr lang="ru-RU" sz="1200" b="0" i="0" u="none" strike="noStrike" kern="1200" baseline="0" dirty="0" smtClean="0">
              <a:solidFill>
                <a:schemeClr val="tx1"/>
              </a:solidFill>
              <a:latin typeface="Calibri" pitchFamily="34" charset="0"/>
              <a:ea typeface="+mn-ea"/>
              <a:cs typeface="+mn-cs"/>
            </a:endParaRPr>
          </a:p>
          <a:p>
            <a:r>
              <a:rPr lang="ru-RU" sz="1200" b="0" i="0" u="none" strike="noStrike" kern="1200" baseline="0" dirty="0" smtClean="0">
                <a:solidFill>
                  <a:schemeClr val="tx1"/>
                </a:solidFill>
                <a:latin typeface="Calibri" pitchFamily="34" charset="0"/>
                <a:ea typeface="+mn-ea"/>
                <a:cs typeface="+mn-cs"/>
              </a:rPr>
              <a:t>квалификация по </a:t>
            </a:r>
            <a:r>
              <a:rPr lang="ru-RU" sz="1200" b="0" i="0" u="none" strike="noStrike" kern="1200" baseline="0" dirty="0" err="1" smtClean="0">
                <a:solidFill>
                  <a:schemeClr val="tx1"/>
                </a:solidFill>
                <a:latin typeface="Calibri" pitchFamily="34" charset="0"/>
                <a:ea typeface="+mn-ea"/>
                <a:cs typeface="+mn-cs"/>
              </a:rPr>
              <a:t>професиите</a:t>
            </a:r>
            <a:r>
              <a:rPr lang="ru-RU" sz="1200" b="0" i="0" u="none" strike="noStrike" kern="1200" baseline="0" dirty="0" smtClean="0">
                <a:solidFill>
                  <a:schemeClr val="tx1"/>
                </a:solidFill>
                <a:latin typeface="Calibri" pitchFamily="34" charset="0"/>
                <a:ea typeface="+mn-ea"/>
                <a:cs typeface="+mn-cs"/>
              </a:rPr>
              <a:t> "техник по </a:t>
            </a:r>
            <a:r>
              <a:rPr lang="ru-RU" sz="1200" b="0" i="0" u="none" strike="noStrike" kern="1200" baseline="0" dirty="0" err="1" smtClean="0">
                <a:solidFill>
                  <a:schemeClr val="tx1"/>
                </a:solidFill>
                <a:latin typeface="Calibri" pitchFamily="34" charset="0"/>
                <a:ea typeface="+mn-ea"/>
                <a:cs typeface="+mn-cs"/>
              </a:rPr>
              <a:t>очна</a:t>
            </a:r>
            <a:r>
              <a:rPr lang="ru-RU" sz="1200" b="0" i="0" u="none" strike="noStrike" kern="1200" baseline="0" dirty="0" smtClean="0">
                <a:solidFill>
                  <a:schemeClr val="tx1"/>
                </a:solidFill>
                <a:latin typeface="Calibri" pitchFamily="34" charset="0"/>
                <a:ea typeface="+mn-ea"/>
                <a:cs typeface="+mn-cs"/>
              </a:rPr>
              <a:t> оптика" или "оптик - </a:t>
            </a:r>
            <a:r>
              <a:rPr lang="ru-RU" sz="1200" b="0" i="0" u="none" strike="noStrike" kern="1200" baseline="0" dirty="0" err="1" smtClean="0">
                <a:solidFill>
                  <a:schemeClr val="tx1"/>
                </a:solidFill>
                <a:latin typeface="Calibri" pitchFamily="34" charset="0"/>
                <a:ea typeface="+mn-ea"/>
                <a:cs typeface="+mn-cs"/>
              </a:rPr>
              <a:t>оптометрист</a:t>
            </a:r>
            <a:r>
              <a:rPr lang="ru-RU" sz="1200" b="0" i="0" u="none" strike="noStrike" kern="1200" baseline="0" dirty="0" smtClean="0">
                <a:solidFill>
                  <a:schemeClr val="tx1"/>
                </a:solidFill>
                <a:latin typeface="Calibri" pitchFamily="34" charset="0"/>
                <a:ea typeface="+mn-ea"/>
                <a:cs typeface="+mn-cs"/>
              </a:rPr>
              <a:t>".</a:t>
            </a:r>
            <a:endParaRPr lang="bg-BG" dirty="0"/>
          </a:p>
        </p:txBody>
      </p:sp>
      <p:sp>
        <p:nvSpPr>
          <p:cNvPr id="4" name="Контейнер за номер на слайда 3"/>
          <p:cNvSpPr>
            <a:spLocks noGrp="1"/>
          </p:cNvSpPr>
          <p:nvPr>
            <p:ph type="sldNum" sz="quarter" idx="10"/>
          </p:nvPr>
        </p:nvSpPr>
        <p:spPr/>
        <p:txBody>
          <a:bodyPr/>
          <a:lstStyle/>
          <a:p>
            <a:fld id="{F3935BCE-DFE9-4F95-8BE5-02461F5C0F01}" type="slidenum">
              <a:rPr lang="en-US" altLang="en-US" smtClean="0"/>
              <a:pPr/>
              <a:t>21</a:t>
            </a:fld>
            <a:endParaRPr lang="en-US" altLang="en-US"/>
          </a:p>
        </p:txBody>
      </p:sp>
    </p:spTree>
    <p:extLst>
      <p:ext uri="{BB962C8B-B14F-4D97-AF65-F5344CB8AC3E}">
        <p14:creationId xmlns:p14="http://schemas.microsoft.com/office/powerpoint/2010/main" val="33684486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Контейнер за изображение на слайда 1"/>
          <p:cNvSpPr>
            <a:spLocks noGrp="1" noRot="1" noChangeAspect="1"/>
          </p:cNvSpPr>
          <p:nvPr>
            <p:ph type="sldImg"/>
          </p:nvPr>
        </p:nvSpPr>
        <p:spPr/>
      </p:sp>
      <p:sp>
        <p:nvSpPr>
          <p:cNvPr id="3" name="Контейнер за бележки 2"/>
          <p:cNvSpPr>
            <a:spLocks noGrp="1"/>
          </p:cNvSpPr>
          <p:nvPr>
            <p:ph type="body" idx="1"/>
          </p:nvPr>
        </p:nvSpPr>
        <p:spPr/>
        <p:txBody>
          <a:bodyPr/>
          <a:lstStyle/>
          <a:p>
            <a:r>
              <a:rPr lang="ru-RU" sz="1200" b="0" i="0" u="none" strike="noStrike" kern="1200" baseline="0" dirty="0" err="1" smtClean="0">
                <a:solidFill>
                  <a:schemeClr val="tx1"/>
                </a:solidFill>
                <a:latin typeface="Calibri" pitchFamily="34" charset="0"/>
                <a:ea typeface="+mn-ea"/>
                <a:cs typeface="+mn-cs"/>
              </a:rPr>
              <a:t>Предоставянето</a:t>
            </a:r>
            <a:r>
              <a:rPr lang="ru-RU" sz="1200" b="0" i="0" u="none" strike="noStrike" kern="1200" baseline="0" dirty="0" smtClean="0">
                <a:solidFill>
                  <a:schemeClr val="tx1"/>
                </a:solidFill>
                <a:latin typeface="Calibri" pitchFamily="34" charset="0"/>
                <a:ea typeface="+mn-ea"/>
                <a:cs typeface="+mn-cs"/>
              </a:rPr>
              <a:t> на информация в </a:t>
            </a:r>
            <a:r>
              <a:rPr lang="ru-RU" sz="1200" b="0" i="0" u="none" strike="noStrike" kern="1200" baseline="0" dirty="0" err="1" smtClean="0">
                <a:solidFill>
                  <a:schemeClr val="tx1"/>
                </a:solidFill>
                <a:latin typeface="Calibri" pitchFamily="34" charset="0"/>
                <a:ea typeface="+mn-ea"/>
                <a:cs typeface="+mn-cs"/>
              </a:rPr>
              <a:t>случаите</a:t>
            </a:r>
            <a:r>
              <a:rPr lang="ru-RU" sz="1200" b="0" i="0" u="none" strike="noStrike" kern="1200" baseline="0" dirty="0" smtClean="0">
                <a:solidFill>
                  <a:schemeClr val="tx1"/>
                </a:solidFill>
                <a:latin typeface="Calibri" pitchFamily="34" charset="0"/>
                <a:ea typeface="+mn-ea"/>
                <a:cs typeface="+mn-cs"/>
              </a:rPr>
              <a:t> по ал. 1, т. 2 се </a:t>
            </a:r>
            <a:r>
              <a:rPr lang="ru-RU" sz="1200" b="0" i="0" u="none" strike="noStrike" kern="1200" baseline="0" dirty="0" err="1" smtClean="0">
                <a:solidFill>
                  <a:schemeClr val="tx1"/>
                </a:solidFill>
                <a:latin typeface="Calibri" pitchFamily="34" charset="0"/>
                <a:ea typeface="+mn-ea"/>
                <a:cs typeface="+mn-cs"/>
              </a:rPr>
              <a:t>извършва</a:t>
            </a:r>
            <a:r>
              <a:rPr lang="ru-RU" sz="1200" b="0" i="0" u="none" strike="noStrike" kern="1200" baseline="0" dirty="0" smtClean="0">
                <a:solidFill>
                  <a:schemeClr val="tx1"/>
                </a:solidFill>
                <a:latin typeface="Calibri" pitchFamily="34" charset="0"/>
                <a:ea typeface="+mn-ea"/>
                <a:cs typeface="+mn-cs"/>
              </a:rPr>
              <a:t> след </a:t>
            </a:r>
            <a:r>
              <a:rPr lang="ru-RU" sz="1200" b="0" i="0" u="none" strike="noStrike" kern="1200" baseline="0" dirty="0" err="1" smtClean="0">
                <a:solidFill>
                  <a:schemeClr val="tx1"/>
                </a:solidFill>
                <a:latin typeface="Calibri" pitchFamily="34" charset="0"/>
                <a:ea typeface="+mn-ea"/>
                <a:cs typeface="+mn-cs"/>
              </a:rPr>
              <a:t>уведомяване</a:t>
            </a:r>
            <a:r>
              <a:rPr lang="ru-RU" sz="1200" b="0" i="0" u="none" strike="noStrike" kern="1200" baseline="0" dirty="0" smtClean="0">
                <a:solidFill>
                  <a:schemeClr val="tx1"/>
                </a:solidFill>
                <a:latin typeface="Calibri" pitchFamily="34" charset="0"/>
                <a:ea typeface="+mn-ea"/>
                <a:cs typeface="+mn-cs"/>
              </a:rPr>
              <a:t> на </a:t>
            </a:r>
            <a:r>
              <a:rPr lang="ru-RU" sz="1200" b="0" i="0" u="none" strike="noStrike" kern="1200" baseline="0" dirty="0" err="1" smtClean="0">
                <a:solidFill>
                  <a:schemeClr val="tx1"/>
                </a:solidFill>
                <a:latin typeface="Calibri" pitchFamily="34" charset="0"/>
                <a:ea typeface="+mn-ea"/>
                <a:cs typeface="+mn-cs"/>
              </a:rPr>
              <a:t>съответното</a:t>
            </a:r>
            <a:r>
              <a:rPr lang="ru-RU" sz="1200" b="0" i="0" u="none" strike="noStrike" kern="1200" baseline="0" dirty="0" smtClean="0">
                <a:solidFill>
                  <a:schemeClr val="tx1"/>
                </a:solidFill>
                <a:latin typeface="Calibri" pitchFamily="34" charset="0"/>
                <a:ea typeface="+mn-ea"/>
                <a:cs typeface="+mn-cs"/>
              </a:rPr>
              <a:t> лице.</a:t>
            </a:r>
            <a:endParaRPr lang="bg-BG" dirty="0"/>
          </a:p>
        </p:txBody>
      </p:sp>
      <p:sp>
        <p:nvSpPr>
          <p:cNvPr id="4" name="Контейнер за номер на слайда 3"/>
          <p:cNvSpPr>
            <a:spLocks noGrp="1"/>
          </p:cNvSpPr>
          <p:nvPr>
            <p:ph type="sldNum" sz="quarter" idx="10"/>
          </p:nvPr>
        </p:nvSpPr>
        <p:spPr/>
        <p:txBody>
          <a:bodyPr/>
          <a:lstStyle/>
          <a:p>
            <a:fld id="{F3935BCE-DFE9-4F95-8BE5-02461F5C0F01}" type="slidenum">
              <a:rPr lang="en-US" altLang="en-US" smtClean="0"/>
              <a:pPr/>
              <a:t>24</a:t>
            </a:fld>
            <a:endParaRPr lang="en-US" altLang="en-US"/>
          </a:p>
        </p:txBody>
      </p:sp>
    </p:spTree>
    <p:extLst>
      <p:ext uri="{BB962C8B-B14F-4D97-AF65-F5344CB8AC3E}">
        <p14:creationId xmlns:p14="http://schemas.microsoft.com/office/powerpoint/2010/main" val="2791442223"/>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smtClean="0"/>
              <a:t>Click to edit Master subtitle style</a:t>
            </a:r>
            <a:endParaRPr lang="en-US"/>
          </a:p>
        </p:txBody>
      </p:sp>
      <p:sp>
        <p:nvSpPr>
          <p:cNvPr id="4" name="Rectangle 4"/>
          <p:cNvSpPr>
            <a:spLocks noGrp="1" noChangeArrowheads="1"/>
          </p:cNvSpPr>
          <p:nvPr>
            <p:ph type="dt" sz="half" idx="10"/>
          </p:nvPr>
        </p:nvSpPr>
        <p:spPr>
          <a:ln/>
        </p:spPr>
        <p:txBody>
          <a:bodyPr/>
          <a:lstStyle>
            <a:lvl1pPr>
              <a:defRPr/>
            </a:lvl1pPr>
          </a:lstStyle>
          <a:p>
            <a:fld id="{A5AD6D46-253C-4FFE-8DA5-2224F5F92247}" type="datetime1">
              <a:rPr lang="bg-BG" altLang="en-US" smtClean="0"/>
              <a:t>25.8.2020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45BD5BE5-77FB-4B41-B78B-9786599D0922}" type="slidenum">
              <a:rPr lang="en-US" altLang="en-US"/>
              <a:pPr/>
              <a:t>‹#›</a:t>
            </a:fld>
            <a:endParaRPr lang="en-US" altLang="en-US"/>
          </a:p>
        </p:txBody>
      </p:sp>
    </p:spTree>
    <p:extLst>
      <p:ext uri="{BB962C8B-B14F-4D97-AF65-F5344CB8AC3E}">
        <p14:creationId xmlns:p14="http://schemas.microsoft.com/office/powerpoint/2010/main" val="3648394109"/>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E9608C55-3B97-4B1C-920D-0596FE3ADB49}" type="datetime1">
              <a:rPr lang="bg-BG" altLang="en-US" smtClean="0"/>
              <a:t>25.8.2020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4CE44E71-8EC0-4DEE-AE63-E7110978D635}" type="slidenum">
              <a:rPr lang="en-US" altLang="en-US"/>
              <a:pPr/>
              <a:t>‹#›</a:t>
            </a:fld>
            <a:endParaRPr lang="en-US" altLang="en-US"/>
          </a:p>
        </p:txBody>
      </p:sp>
    </p:spTree>
    <p:extLst>
      <p:ext uri="{BB962C8B-B14F-4D97-AF65-F5344CB8AC3E}">
        <p14:creationId xmlns:p14="http://schemas.microsoft.com/office/powerpoint/2010/main" val="1431570692"/>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8720C092-DAEB-415F-911D-E4A640E00855}" type="datetime1">
              <a:rPr lang="bg-BG" altLang="en-US" smtClean="0"/>
              <a:t>25.8.2020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05269C5A-77AA-46E9-AA12-EFE1063D169C}" type="slidenum">
              <a:rPr lang="en-US" altLang="en-US"/>
              <a:pPr/>
              <a:t>‹#›</a:t>
            </a:fld>
            <a:endParaRPr lang="en-US" altLang="en-US"/>
          </a:p>
        </p:txBody>
      </p:sp>
    </p:spTree>
    <p:extLst>
      <p:ext uri="{BB962C8B-B14F-4D97-AF65-F5344CB8AC3E}">
        <p14:creationId xmlns:p14="http://schemas.microsoft.com/office/powerpoint/2010/main" val="1862902934"/>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type="title" preserve="1">
  <p:cSld name="Title Slide">
    <p:spTree>
      <p:nvGrpSpPr>
        <p:cNvPr id="1" name=""/>
        <p:cNvGrpSpPr/>
        <p:nvPr/>
      </p:nvGrpSpPr>
      <p:grpSpPr>
        <a:xfrm>
          <a:off x="0" y="0"/>
          <a:ext cx="0" cy="0"/>
          <a:chOff x="0" y="0"/>
          <a:chExt cx="0" cy="0"/>
        </a:xfrm>
      </p:grpSpPr>
      <p:grpSp>
        <p:nvGrpSpPr>
          <p:cNvPr id="738306" name="Group 2"/>
          <p:cNvGrpSpPr>
            <a:grpSpLocks/>
          </p:cNvGrpSpPr>
          <p:nvPr/>
        </p:nvGrpSpPr>
        <p:grpSpPr bwMode="auto">
          <a:xfrm>
            <a:off x="0" y="0"/>
            <a:ext cx="9144000" cy="6858000"/>
            <a:chOff x="0" y="0"/>
            <a:chExt cx="5760" cy="4320"/>
          </a:xfrm>
        </p:grpSpPr>
        <p:sp>
          <p:nvSpPr>
            <p:cNvPr id="738307" name="Rectangle 3"/>
            <p:cNvSpPr>
              <a:spLocks noChangeArrowheads="1"/>
            </p:cNvSpPr>
            <p:nvPr/>
          </p:nvSpPr>
          <p:spPr bwMode="hidden">
            <a:xfrm>
              <a:off x="0" y="0"/>
              <a:ext cx="2208" cy="4320"/>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bg-BG" altLang="en-US" sz="2400">
                <a:solidFill>
                  <a:srgbClr val="000000"/>
                </a:solidFill>
                <a:latin typeface="Times New Roman" pitchFamily="18" charset="0"/>
              </a:endParaRPr>
            </a:p>
          </p:txBody>
        </p:sp>
        <p:sp>
          <p:nvSpPr>
            <p:cNvPr id="738308" name="Rectangle 4"/>
            <p:cNvSpPr>
              <a:spLocks noChangeArrowheads="1"/>
            </p:cNvSpPr>
            <p:nvPr/>
          </p:nvSpPr>
          <p:spPr bwMode="hidden">
            <a:xfrm>
              <a:off x="1081" y="1065"/>
              <a:ext cx="4679" cy="1596"/>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grpSp>
          <p:nvGrpSpPr>
            <p:cNvPr id="738309" name="Group 5"/>
            <p:cNvGrpSpPr>
              <a:grpSpLocks/>
            </p:cNvGrpSpPr>
            <p:nvPr/>
          </p:nvGrpSpPr>
          <p:grpSpPr bwMode="auto">
            <a:xfrm>
              <a:off x="0" y="672"/>
              <a:ext cx="1806" cy="1989"/>
              <a:chOff x="0" y="672"/>
              <a:chExt cx="1806" cy="1989"/>
            </a:xfrm>
          </p:grpSpPr>
          <p:sp>
            <p:nvSpPr>
              <p:cNvPr id="738310" name="Rectangle 6"/>
              <p:cNvSpPr>
                <a:spLocks noChangeArrowheads="1"/>
              </p:cNvSpPr>
              <p:nvPr userDrawn="1"/>
            </p:nvSpPr>
            <p:spPr bwMode="auto">
              <a:xfrm>
                <a:off x="361" y="2257"/>
                <a:ext cx="363" cy="404"/>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1" name="Rectangle 7"/>
              <p:cNvSpPr>
                <a:spLocks noChangeArrowheads="1"/>
              </p:cNvSpPr>
              <p:nvPr userDrawn="1"/>
            </p:nvSpPr>
            <p:spPr bwMode="auto">
              <a:xfrm>
                <a:off x="1081" y="1065"/>
                <a:ext cx="362" cy="405"/>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2" name="Rectangle 8"/>
              <p:cNvSpPr>
                <a:spLocks noChangeArrowheads="1"/>
              </p:cNvSpPr>
              <p:nvPr userDrawn="1"/>
            </p:nvSpPr>
            <p:spPr bwMode="auto">
              <a:xfrm>
                <a:off x="1437" y="672"/>
                <a:ext cx="369" cy="400"/>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3" name="Rectangle 9"/>
              <p:cNvSpPr>
                <a:spLocks noChangeArrowheads="1"/>
              </p:cNvSpPr>
              <p:nvPr userDrawn="1"/>
            </p:nvSpPr>
            <p:spPr bwMode="auto">
              <a:xfrm>
                <a:off x="719" y="2257"/>
                <a:ext cx="368" cy="404"/>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4" name="Rectangle 10"/>
              <p:cNvSpPr>
                <a:spLocks noChangeArrowheads="1"/>
              </p:cNvSpPr>
              <p:nvPr userDrawn="1"/>
            </p:nvSpPr>
            <p:spPr bwMode="auto">
              <a:xfrm>
                <a:off x="1437" y="1065"/>
                <a:ext cx="369" cy="405"/>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5" name="Rectangle 11"/>
              <p:cNvSpPr>
                <a:spLocks noChangeArrowheads="1"/>
              </p:cNvSpPr>
              <p:nvPr userDrawn="1"/>
            </p:nvSpPr>
            <p:spPr bwMode="auto">
              <a:xfrm>
                <a:off x="719" y="1464"/>
                <a:ext cx="368" cy="39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6" name="Rectangle 12"/>
              <p:cNvSpPr>
                <a:spLocks noChangeArrowheads="1"/>
              </p:cNvSpPr>
              <p:nvPr userDrawn="1"/>
            </p:nvSpPr>
            <p:spPr bwMode="auto">
              <a:xfrm>
                <a:off x="0" y="1464"/>
                <a:ext cx="367" cy="399"/>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7" name="Rectangle 13"/>
              <p:cNvSpPr>
                <a:spLocks noChangeArrowheads="1"/>
              </p:cNvSpPr>
              <p:nvPr userDrawn="1"/>
            </p:nvSpPr>
            <p:spPr bwMode="auto">
              <a:xfrm>
                <a:off x="1081" y="1464"/>
                <a:ext cx="362" cy="39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8" name="Rectangle 14"/>
              <p:cNvSpPr>
                <a:spLocks noChangeArrowheads="1"/>
              </p:cNvSpPr>
              <p:nvPr userDrawn="1"/>
            </p:nvSpPr>
            <p:spPr bwMode="auto">
              <a:xfrm>
                <a:off x="361" y="1857"/>
                <a:ext cx="363" cy="406"/>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8319" name="Rectangle 15"/>
              <p:cNvSpPr>
                <a:spLocks noChangeArrowheads="1"/>
              </p:cNvSpPr>
              <p:nvPr userDrawn="1"/>
            </p:nvSpPr>
            <p:spPr bwMode="auto">
              <a:xfrm>
                <a:off x="719" y="1857"/>
                <a:ext cx="368" cy="40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grpSp>
      </p:grpSp>
      <p:sp>
        <p:nvSpPr>
          <p:cNvPr id="738320" name="Rectangle 16"/>
          <p:cNvSpPr>
            <a:spLocks noGrp="1" noChangeArrowheads="1"/>
          </p:cNvSpPr>
          <p:nvPr>
            <p:ph type="dt" sz="half" idx="2"/>
          </p:nvPr>
        </p:nvSpPr>
        <p:spPr>
          <a:xfrm>
            <a:off x="457200" y="6248400"/>
            <a:ext cx="2133600" cy="457200"/>
          </a:xfrm>
        </p:spPr>
        <p:txBody>
          <a:bodyPr/>
          <a:lstStyle>
            <a:lvl1pPr>
              <a:defRPr/>
            </a:lvl1pPr>
          </a:lstStyle>
          <a:p>
            <a:fld id="{8C496279-E9D9-4374-B31F-154AE35C048C}" type="datetime1">
              <a:rPr lang="bg-BG" altLang="en-US" smtClean="0">
                <a:solidFill>
                  <a:srgbClr val="000000"/>
                </a:solidFill>
              </a:rPr>
              <a:t>25.8.2020 г.</a:t>
            </a:fld>
            <a:endParaRPr lang="bg-BG" altLang="en-US">
              <a:solidFill>
                <a:srgbClr val="000000"/>
              </a:solidFill>
            </a:endParaRPr>
          </a:p>
        </p:txBody>
      </p:sp>
      <p:sp>
        <p:nvSpPr>
          <p:cNvPr id="738321" name="Rectangle 17"/>
          <p:cNvSpPr>
            <a:spLocks noGrp="1" noChangeArrowheads="1"/>
          </p:cNvSpPr>
          <p:nvPr>
            <p:ph type="ftr" sz="quarter" idx="3"/>
          </p:nvPr>
        </p:nvSpPr>
        <p:spPr/>
        <p:txBody>
          <a:bodyPr/>
          <a:lstStyle>
            <a:lvl1pPr>
              <a:defRPr/>
            </a:lvl1pPr>
          </a:lstStyle>
          <a:p>
            <a:endParaRPr lang="bg-BG" altLang="en-US">
              <a:solidFill>
                <a:srgbClr val="000000"/>
              </a:solidFill>
            </a:endParaRPr>
          </a:p>
        </p:txBody>
      </p:sp>
      <p:sp>
        <p:nvSpPr>
          <p:cNvPr id="738322" name="Rectangle 18"/>
          <p:cNvSpPr>
            <a:spLocks noGrp="1" noChangeArrowheads="1"/>
          </p:cNvSpPr>
          <p:nvPr>
            <p:ph type="sldNum" sz="quarter" idx="4"/>
          </p:nvPr>
        </p:nvSpPr>
        <p:spPr/>
        <p:txBody>
          <a:bodyPr/>
          <a:lstStyle>
            <a:lvl1pPr>
              <a:defRPr/>
            </a:lvl1pPr>
          </a:lstStyle>
          <a:p>
            <a:fld id="{82283A25-4CE2-4399-8F2A-B6C3AAA678A1}" type="slidenum">
              <a:rPr lang="bg-BG" altLang="en-US">
                <a:solidFill>
                  <a:srgbClr val="000000"/>
                </a:solidFill>
              </a:rPr>
              <a:pPr/>
              <a:t>‹#›</a:t>
            </a:fld>
            <a:endParaRPr lang="bg-BG" altLang="en-US">
              <a:solidFill>
                <a:srgbClr val="000000"/>
              </a:solidFill>
            </a:endParaRPr>
          </a:p>
        </p:txBody>
      </p:sp>
      <p:sp>
        <p:nvSpPr>
          <p:cNvPr id="738323" name="Rectangle 19"/>
          <p:cNvSpPr>
            <a:spLocks noGrp="1" noChangeArrowheads="1"/>
          </p:cNvSpPr>
          <p:nvPr>
            <p:ph type="ctrTitle"/>
          </p:nvPr>
        </p:nvSpPr>
        <p:spPr>
          <a:xfrm>
            <a:off x="2971800" y="1828800"/>
            <a:ext cx="6019800" cy="2209800"/>
          </a:xfrm>
        </p:spPr>
        <p:txBody>
          <a:bodyPr/>
          <a:lstStyle>
            <a:lvl1pPr>
              <a:defRPr sz="5000">
                <a:solidFill>
                  <a:srgbClr val="FFFFFF"/>
                </a:solidFill>
              </a:defRPr>
            </a:lvl1pPr>
          </a:lstStyle>
          <a:p>
            <a:pPr lvl="0"/>
            <a:r>
              <a:rPr lang="bg-BG" altLang="en-US" noProof="0" smtClean="0"/>
              <a:t>Щракнете, за да редактирате стила на заглавието в образеца</a:t>
            </a:r>
          </a:p>
        </p:txBody>
      </p:sp>
      <p:sp>
        <p:nvSpPr>
          <p:cNvPr id="738324" name="Rectangle 20"/>
          <p:cNvSpPr>
            <a:spLocks noGrp="1" noChangeArrowheads="1"/>
          </p:cNvSpPr>
          <p:nvPr>
            <p:ph type="subTitle" idx="1"/>
          </p:nvPr>
        </p:nvSpPr>
        <p:spPr>
          <a:xfrm>
            <a:off x="2971800" y="4267200"/>
            <a:ext cx="6019800" cy="1752600"/>
          </a:xfrm>
        </p:spPr>
        <p:txBody>
          <a:bodyPr/>
          <a:lstStyle>
            <a:lvl1pPr marL="0" indent="0">
              <a:buFont typeface="Wingdings" pitchFamily="2" charset="2"/>
              <a:buNone/>
              <a:defRPr sz="3400"/>
            </a:lvl1pPr>
          </a:lstStyle>
          <a:p>
            <a:pPr lvl="0"/>
            <a:r>
              <a:rPr lang="bg-BG" altLang="en-US" noProof="0" smtClean="0"/>
              <a:t>Щракнете, за да редактирате стила на подзаглавията в образеца</a:t>
            </a:r>
          </a:p>
        </p:txBody>
      </p:sp>
    </p:spTree>
    <p:extLst>
      <p:ext uri="{BB962C8B-B14F-4D97-AF65-F5344CB8AC3E}">
        <p14:creationId xmlns:p14="http://schemas.microsoft.com/office/powerpoint/2010/main" val="2889545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bg-BG" alt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734EF518-FBD2-4D2F-8E8E-0A59E1326199}" type="slidenum">
              <a:rPr lang="bg-BG" altLang="en-US">
                <a:solidFill>
                  <a:srgbClr val="000000"/>
                </a:solidFill>
              </a:rPr>
              <a:pPr/>
              <a:t>‹#›</a:t>
            </a:fld>
            <a:endParaRPr lang="bg-BG" altLang="en-US">
              <a:solidFill>
                <a:srgbClr val="000000"/>
              </a:solidFill>
            </a:endParaRPr>
          </a:p>
        </p:txBody>
      </p:sp>
      <p:sp>
        <p:nvSpPr>
          <p:cNvPr id="6" name="Date Placeholder 5"/>
          <p:cNvSpPr>
            <a:spLocks noGrp="1"/>
          </p:cNvSpPr>
          <p:nvPr>
            <p:ph type="dt" sz="half" idx="12"/>
          </p:nvPr>
        </p:nvSpPr>
        <p:spPr/>
        <p:txBody>
          <a:bodyPr/>
          <a:lstStyle>
            <a:lvl1pPr>
              <a:defRPr/>
            </a:lvl1pPr>
          </a:lstStyle>
          <a:p>
            <a:fld id="{57BBDAAB-5AA1-481E-BCAA-5BF8685D6226}"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2991467305"/>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Footer Placeholder 3"/>
          <p:cNvSpPr>
            <a:spLocks noGrp="1"/>
          </p:cNvSpPr>
          <p:nvPr>
            <p:ph type="ftr" sz="quarter" idx="10"/>
          </p:nvPr>
        </p:nvSpPr>
        <p:spPr/>
        <p:txBody>
          <a:bodyPr/>
          <a:lstStyle>
            <a:lvl1pPr>
              <a:defRPr/>
            </a:lvl1pPr>
          </a:lstStyle>
          <a:p>
            <a:endParaRPr lang="bg-BG" alt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32B07DD7-6AEC-4B9F-97C1-0E597B28E5C4}" type="slidenum">
              <a:rPr lang="bg-BG" altLang="en-US">
                <a:solidFill>
                  <a:srgbClr val="000000"/>
                </a:solidFill>
              </a:rPr>
              <a:pPr/>
              <a:t>‹#›</a:t>
            </a:fld>
            <a:endParaRPr lang="bg-BG" altLang="en-US">
              <a:solidFill>
                <a:srgbClr val="000000"/>
              </a:solidFill>
            </a:endParaRPr>
          </a:p>
        </p:txBody>
      </p:sp>
      <p:sp>
        <p:nvSpPr>
          <p:cNvPr id="6" name="Date Placeholder 5"/>
          <p:cNvSpPr>
            <a:spLocks noGrp="1"/>
          </p:cNvSpPr>
          <p:nvPr>
            <p:ph type="dt" sz="half" idx="12"/>
          </p:nvPr>
        </p:nvSpPr>
        <p:spPr/>
        <p:txBody>
          <a:bodyPr/>
          <a:lstStyle>
            <a:lvl1pPr>
              <a:defRPr/>
            </a:lvl1pPr>
          </a:lstStyle>
          <a:p>
            <a:fld id="{FBC74451-01A2-4A7C-BB58-39D549A246F8}"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2744681841"/>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981200"/>
            <a:ext cx="4038600" cy="3886200"/>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Footer Placeholder 4"/>
          <p:cNvSpPr>
            <a:spLocks noGrp="1"/>
          </p:cNvSpPr>
          <p:nvPr>
            <p:ph type="ftr" sz="quarter" idx="10"/>
          </p:nvPr>
        </p:nvSpPr>
        <p:spPr/>
        <p:txBody>
          <a:bodyPr/>
          <a:lstStyle>
            <a:lvl1pPr>
              <a:defRPr/>
            </a:lvl1pPr>
          </a:lstStyle>
          <a:p>
            <a:endParaRPr lang="bg-BG" altLang="en-US">
              <a:solidFill>
                <a:srgbClr val="000000"/>
              </a:solidFill>
            </a:endParaRPr>
          </a:p>
        </p:txBody>
      </p:sp>
      <p:sp>
        <p:nvSpPr>
          <p:cNvPr id="6" name="Slide Number Placeholder 5"/>
          <p:cNvSpPr>
            <a:spLocks noGrp="1"/>
          </p:cNvSpPr>
          <p:nvPr>
            <p:ph type="sldNum" sz="quarter" idx="11"/>
          </p:nvPr>
        </p:nvSpPr>
        <p:spPr/>
        <p:txBody>
          <a:bodyPr/>
          <a:lstStyle>
            <a:lvl1pPr>
              <a:defRPr/>
            </a:lvl1pPr>
          </a:lstStyle>
          <a:p>
            <a:fld id="{12817976-1B94-477A-8404-EE27067921AE}" type="slidenum">
              <a:rPr lang="bg-BG" altLang="en-US">
                <a:solidFill>
                  <a:srgbClr val="000000"/>
                </a:solidFill>
              </a:rPr>
              <a:pPr/>
              <a:t>‹#›</a:t>
            </a:fld>
            <a:endParaRPr lang="bg-BG" altLang="en-US">
              <a:solidFill>
                <a:srgbClr val="000000"/>
              </a:solidFill>
            </a:endParaRPr>
          </a:p>
        </p:txBody>
      </p:sp>
      <p:sp>
        <p:nvSpPr>
          <p:cNvPr id="7" name="Date Placeholder 6"/>
          <p:cNvSpPr>
            <a:spLocks noGrp="1"/>
          </p:cNvSpPr>
          <p:nvPr>
            <p:ph type="dt" sz="half" idx="12"/>
          </p:nvPr>
        </p:nvSpPr>
        <p:spPr/>
        <p:txBody>
          <a:bodyPr/>
          <a:lstStyle>
            <a:lvl1pPr>
              <a:defRPr/>
            </a:lvl1pPr>
          </a:lstStyle>
          <a:p>
            <a:fld id="{20AA3287-BD53-4935-A6A1-31C601070F69}"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1382818044"/>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Footer Placeholder 6"/>
          <p:cNvSpPr>
            <a:spLocks noGrp="1"/>
          </p:cNvSpPr>
          <p:nvPr>
            <p:ph type="ftr" sz="quarter" idx="10"/>
          </p:nvPr>
        </p:nvSpPr>
        <p:spPr/>
        <p:txBody>
          <a:bodyPr/>
          <a:lstStyle>
            <a:lvl1pPr>
              <a:defRPr/>
            </a:lvl1pPr>
          </a:lstStyle>
          <a:p>
            <a:endParaRPr lang="bg-BG" altLang="en-US">
              <a:solidFill>
                <a:srgbClr val="000000"/>
              </a:solidFill>
            </a:endParaRPr>
          </a:p>
        </p:txBody>
      </p:sp>
      <p:sp>
        <p:nvSpPr>
          <p:cNvPr id="8" name="Slide Number Placeholder 7"/>
          <p:cNvSpPr>
            <a:spLocks noGrp="1"/>
          </p:cNvSpPr>
          <p:nvPr>
            <p:ph type="sldNum" sz="quarter" idx="11"/>
          </p:nvPr>
        </p:nvSpPr>
        <p:spPr/>
        <p:txBody>
          <a:bodyPr/>
          <a:lstStyle>
            <a:lvl1pPr>
              <a:defRPr/>
            </a:lvl1pPr>
          </a:lstStyle>
          <a:p>
            <a:fld id="{26A060E7-F77A-4521-99AF-B40C9DE20084}" type="slidenum">
              <a:rPr lang="bg-BG" altLang="en-US">
                <a:solidFill>
                  <a:srgbClr val="000000"/>
                </a:solidFill>
              </a:rPr>
              <a:pPr/>
              <a:t>‹#›</a:t>
            </a:fld>
            <a:endParaRPr lang="bg-BG" altLang="en-US">
              <a:solidFill>
                <a:srgbClr val="000000"/>
              </a:solidFill>
            </a:endParaRPr>
          </a:p>
        </p:txBody>
      </p:sp>
      <p:sp>
        <p:nvSpPr>
          <p:cNvPr id="9" name="Date Placeholder 8"/>
          <p:cNvSpPr>
            <a:spLocks noGrp="1"/>
          </p:cNvSpPr>
          <p:nvPr>
            <p:ph type="dt" sz="half" idx="12"/>
          </p:nvPr>
        </p:nvSpPr>
        <p:spPr/>
        <p:txBody>
          <a:bodyPr/>
          <a:lstStyle>
            <a:lvl1pPr>
              <a:defRPr/>
            </a:lvl1pPr>
          </a:lstStyle>
          <a:p>
            <a:fld id="{67A0CF44-5AF0-43EC-8E65-C4C0DABE0C87}"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571858947"/>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Footer Placeholder 2"/>
          <p:cNvSpPr>
            <a:spLocks noGrp="1"/>
          </p:cNvSpPr>
          <p:nvPr>
            <p:ph type="ftr" sz="quarter" idx="10"/>
          </p:nvPr>
        </p:nvSpPr>
        <p:spPr/>
        <p:txBody>
          <a:bodyPr/>
          <a:lstStyle>
            <a:lvl1pPr>
              <a:defRPr/>
            </a:lvl1pPr>
          </a:lstStyle>
          <a:p>
            <a:endParaRPr lang="bg-BG" altLang="en-US">
              <a:solidFill>
                <a:srgbClr val="000000"/>
              </a:solidFill>
            </a:endParaRPr>
          </a:p>
        </p:txBody>
      </p:sp>
      <p:sp>
        <p:nvSpPr>
          <p:cNvPr id="4" name="Slide Number Placeholder 3"/>
          <p:cNvSpPr>
            <a:spLocks noGrp="1"/>
          </p:cNvSpPr>
          <p:nvPr>
            <p:ph type="sldNum" sz="quarter" idx="11"/>
          </p:nvPr>
        </p:nvSpPr>
        <p:spPr/>
        <p:txBody>
          <a:bodyPr/>
          <a:lstStyle>
            <a:lvl1pPr>
              <a:defRPr/>
            </a:lvl1pPr>
          </a:lstStyle>
          <a:p>
            <a:fld id="{07E8AA89-992B-4EB4-A8BB-155FD19A2A89}" type="slidenum">
              <a:rPr lang="bg-BG" altLang="en-US">
                <a:solidFill>
                  <a:srgbClr val="000000"/>
                </a:solidFill>
              </a:rPr>
              <a:pPr/>
              <a:t>‹#›</a:t>
            </a:fld>
            <a:endParaRPr lang="bg-BG" altLang="en-US">
              <a:solidFill>
                <a:srgbClr val="000000"/>
              </a:solidFill>
            </a:endParaRPr>
          </a:p>
        </p:txBody>
      </p:sp>
      <p:sp>
        <p:nvSpPr>
          <p:cNvPr id="5" name="Date Placeholder 4"/>
          <p:cNvSpPr>
            <a:spLocks noGrp="1"/>
          </p:cNvSpPr>
          <p:nvPr>
            <p:ph type="dt" sz="half" idx="12"/>
          </p:nvPr>
        </p:nvSpPr>
        <p:spPr/>
        <p:txBody>
          <a:bodyPr/>
          <a:lstStyle>
            <a:lvl1pPr>
              <a:defRPr/>
            </a:lvl1pPr>
          </a:lstStyle>
          <a:p>
            <a:fld id="{3A5D429A-B310-47AC-BE98-D4498F1DDA6C}"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4248175871"/>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Footer Placeholder 1"/>
          <p:cNvSpPr>
            <a:spLocks noGrp="1"/>
          </p:cNvSpPr>
          <p:nvPr>
            <p:ph type="ftr" sz="quarter" idx="10"/>
          </p:nvPr>
        </p:nvSpPr>
        <p:spPr/>
        <p:txBody>
          <a:bodyPr/>
          <a:lstStyle>
            <a:lvl1pPr>
              <a:defRPr/>
            </a:lvl1pPr>
          </a:lstStyle>
          <a:p>
            <a:endParaRPr lang="bg-BG" altLang="en-US">
              <a:solidFill>
                <a:srgbClr val="000000"/>
              </a:solidFill>
            </a:endParaRPr>
          </a:p>
        </p:txBody>
      </p:sp>
      <p:sp>
        <p:nvSpPr>
          <p:cNvPr id="3" name="Slide Number Placeholder 2"/>
          <p:cNvSpPr>
            <a:spLocks noGrp="1"/>
          </p:cNvSpPr>
          <p:nvPr>
            <p:ph type="sldNum" sz="quarter" idx="11"/>
          </p:nvPr>
        </p:nvSpPr>
        <p:spPr/>
        <p:txBody>
          <a:bodyPr/>
          <a:lstStyle>
            <a:lvl1pPr>
              <a:defRPr/>
            </a:lvl1pPr>
          </a:lstStyle>
          <a:p>
            <a:fld id="{9ECB55C1-9A5B-4ACC-A042-CEB01F83B251}" type="slidenum">
              <a:rPr lang="bg-BG" altLang="en-US">
                <a:solidFill>
                  <a:srgbClr val="000000"/>
                </a:solidFill>
              </a:rPr>
              <a:pPr/>
              <a:t>‹#›</a:t>
            </a:fld>
            <a:endParaRPr lang="bg-BG" altLang="en-US">
              <a:solidFill>
                <a:srgbClr val="000000"/>
              </a:solidFill>
            </a:endParaRPr>
          </a:p>
        </p:txBody>
      </p:sp>
      <p:sp>
        <p:nvSpPr>
          <p:cNvPr id="4" name="Date Placeholder 3"/>
          <p:cNvSpPr>
            <a:spLocks noGrp="1"/>
          </p:cNvSpPr>
          <p:nvPr>
            <p:ph type="dt" sz="half" idx="12"/>
          </p:nvPr>
        </p:nvSpPr>
        <p:spPr/>
        <p:txBody>
          <a:bodyPr/>
          <a:lstStyle>
            <a:lvl1pPr>
              <a:defRPr/>
            </a:lvl1pPr>
          </a:lstStyle>
          <a:p>
            <a:fld id="{88FDD161-C7ED-4D98-8EBC-5DF0FD492ADA}"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4005218948"/>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bg-BG" altLang="en-US">
              <a:solidFill>
                <a:srgbClr val="000000"/>
              </a:solidFill>
            </a:endParaRPr>
          </a:p>
        </p:txBody>
      </p:sp>
      <p:sp>
        <p:nvSpPr>
          <p:cNvPr id="6" name="Slide Number Placeholder 5"/>
          <p:cNvSpPr>
            <a:spLocks noGrp="1"/>
          </p:cNvSpPr>
          <p:nvPr>
            <p:ph type="sldNum" sz="quarter" idx="11"/>
          </p:nvPr>
        </p:nvSpPr>
        <p:spPr/>
        <p:txBody>
          <a:bodyPr/>
          <a:lstStyle>
            <a:lvl1pPr>
              <a:defRPr/>
            </a:lvl1pPr>
          </a:lstStyle>
          <a:p>
            <a:fld id="{2488594F-C173-46A8-AE9B-49EA603373B3}" type="slidenum">
              <a:rPr lang="bg-BG" altLang="en-US">
                <a:solidFill>
                  <a:srgbClr val="000000"/>
                </a:solidFill>
              </a:rPr>
              <a:pPr/>
              <a:t>‹#›</a:t>
            </a:fld>
            <a:endParaRPr lang="bg-BG" altLang="en-US">
              <a:solidFill>
                <a:srgbClr val="000000"/>
              </a:solidFill>
            </a:endParaRPr>
          </a:p>
        </p:txBody>
      </p:sp>
      <p:sp>
        <p:nvSpPr>
          <p:cNvPr id="7" name="Date Placeholder 6"/>
          <p:cNvSpPr>
            <a:spLocks noGrp="1"/>
          </p:cNvSpPr>
          <p:nvPr>
            <p:ph type="dt" sz="half" idx="12"/>
          </p:nvPr>
        </p:nvSpPr>
        <p:spPr/>
        <p:txBody>
          <a:bodyPr/>
          <a:lstStyle>
            <a:lvl1pPr>
              <a:defRPr/>
            </a:lvl1pPr>
          </a:lstStyle>
          <a:p>
            <a:fld id="{961BA68B-92A8-47B8-9BAA-9ABB715F1397}"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343434238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Rectangle 4"/>
          <p:cNvSpPr>
            <a:spLocks noGrp="1" noChangeArrowheads="1"/>
          </p:cNvSpPr>
          <p:nvPr>
            <p:ph type="dt" sz="half" idx="10"/>
          </p:nvPr>
        </p:nvSpPr>
        <p:spPr>
          <a:ln/>
        </p:spPr>
        <p:txBody>
          <a:bodyPr/>
          <a:lstStyle>
            <a:lvl1pPr>
              <a:defRPr/>
            </a:lvl1pPr>
          </a:lstStyle>
          <a:p>
            <a:fld id="{8787C1DC-E70E-4D22-9605-C3BD93BD7FE5}" type="datetime1">
              <a:rPr lang="bg-BG" altLang="en-US" smtClean="0"/>
              <a:t>25.8.2020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71DECC0C-DB8B-4478-99A5-D01CCCF0F360}" type="slidenum">
              <a:rPr lang="en-US" altLang="en-US"/>
              <a:pPr/>
              <a:t>‹#›</a:t>
            </a:fld>
            <a:endParaRPr lang="en-US" altLang="en-US"/>
          </a:p>
        </p:txBody>
      </p:sp>
    </p:spTree>
    <p:extLst>
      <p:ext uri="{BB962C8B-B14F-4D97-AF65-F5344CB8AC3E}">
        <p14:creationId xmlns:p14="http://schemas.microsoft.com/office/powerpoint/2010/main" val="225280668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Footer Placeholder 4"/>
          <p:cNvSpPr>
            <a:spLocks noGrp="1"/>
          </p:cNvSpPr>
          <p:nvPr>
            <p:ph type="ftr" sz="quarter" idx="10"/>
          </p:nvPr>
        </p:nvSpPr>
        <p:spPr/>
        <p:txBody>
          <a:bodyPr/>
          <a:lstStyle>
            <a:lvl1pPr>
              <a:defRPr/>
            </a:lvl1pPr>
          </a:lstStyle>
          <a:p>
            <a:endParaRPr lang="bg-BG" altLang="en-US">
              <a:solidFill>
                <a:srgbClr val="000000"/>
              </a:solidFill>
            </a:endParaRPr>
          </a:p>
        </p:txBody>
      </p:sp>
      <p:sp>
        <p:nvSpPr>
          <p:cNvPr id="6" name="Slide Number Placeholder 5"/>
          <p:cNvSpPr>
            <a:spLocks noGrp="1"/>
          </p:cNvSpPr>
          <p:nvPr>
            <p:ph type="sldNum" sz="quarter" idx="11"/>
          </p:nvPr>
        </p:nvSpPr>
        <p:spPr/>
        <p:txBody>
          <a:bodyPr/>
          <a:lstStyle>
            <a:lvl1pPr>
              <a:defRPr/>
            </a:lvl1pPr>
          </a:lstStyle>
          <a:p>
            <a:fld id="{27DD3750-2138-4959-A1BA-D098E2100B6B}" type="slidenum">
              <a:rPr lang="bg-BG" altLang="en-US">
                <a:solidFill>
                  <a:srgbClr val="000000"/>
                </a:solidFill>
              </a:rPr>
              <a:pPr/>
              <a:t>‹#›</a:t>
            </a:fld>
            <a:endParaRPr lang="bg-BG" altLang="en-US">
              <a:solidFill>
                <a:srgbClr val="000000"/>
              </a:solidFill>
            </a:endParaRPr>
          </a:p>
        </p:txBody>
      </p:sp>
      <p:sp>
        <p:nvSpPr>
          <p:cNvPr id="7" name="Date Placeholder 6"/>
          <p:cNvSpPr>
            <a:spLocks noGrp="1"/>
          </p:cNvSpPr>
          <p:nvPr>
            <p:ph type="dt" sz="half" idx="12"/>
          </p:nvPr>
        </p:nvSpPr>
        <p:spPr/>
        <p:txBody>
          <a:bodyPr/>
          <a:lstStyle>
            <a:lvl1pPr>
              <a:defRPr/>
            </a:lvl1pPr>
          </a:lstStyle>
          <a:p>
            <a:fld id="{EE595928-AD89-4BE3-80D8-8909D5075743}"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4158735732"/>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bg-BG" alt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D1E43816-AC09-4E16-953E-05FEA3364928}" type="slidenum">
              <a:rPr lang="bg-BG" altLang="en-US">
                <a:solidFill>
                  <a:srgbClr val="000000"/>
                </a:solidFill>
              </a:rPr>
              <a:pPr/>
              <a:t>‹#›</a:t>
            </a:fld>
            <a:endParaRPr lang="bg-BG" altLang="en-US">
              <a:solidFill>
                <a:srgbClr val="000000"/>
              </a:solidFill>
            </a:endParaRPr>
          </a:p>
        </p:txBody>
      </p:sp>
      <p:sp>
        <p:nvSpPr>
          <p:cNvPr id="6" name="Date Placeholder 5"/>
          <p:cNvSpPr>
            <a:spLocks noGrp="1"/>
          </p:cNvSpPr>
          <p:nvPr>
            <p:ph type="dt" sz="half" idx="12"/>
          </p:nvPr>
        </p:nvSpPr>
        <p:spPr/>
        <p:txBody>
          <a:bodyPr/>
          <a:lstStyle>
            <a:lvl1pPr>
              <a:defRPr/>
            </a:lvl1pPr>
          </a:lstStyle>
          <a:p>
            <a:fld id="{3822E008-3B25-4C2D-B7CE-6996F0B14FC1}"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13605192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457200"/>
            <a:ext cx="2057400" cy="5410200"/>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457200"/>
            <a:ext cx="6019800" cy="5410200"/>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Footer Placeholder 3"/>
          <p:cNvSpPr>
            <a:spLocks noGrp="1"/>
          </p:cNvSpPr>
          <p:nvPr>
            <p:ph type="ftr" sz="quarter" idx="10"/>
          </p:nvPr>
        </p:nvSpPr>
        <p:spPr/>
        <p:txBody>
          <a:bodyPr/>
          <a:lstStyle>
            <a:lvl1pPr>
              <a:defRPr/>
            </a:lvl1pPr>
          </a:lstStyle>
          <a:p>
            <a:endParaRPr lang="bg-BG" altLang="en-US">
              <a:solidFill>
                <a:srgbClr val="000000"/>
              </a:solidFill>
            </a:endParaRPr>
          </a:p>
        </p:txBody>
      </p:sp>
      <p:sp>
        <p:nvSpPr>
          <p:cNvPr id="5" name="Slide Number Placeholder 4"/>
          <p:cNvSpPr>
            <a:spLocks noGrp="1"/>
          </p:cNvSpPr>
          <p:nvPr>
            <p:ph type="sldNum" sz="quarter" idx="11"/>
          </p:nvPr>
        </p:nvSpPr>
        <p:spPr/>
        <p:txBody>
          <a:bodyPr/>
          <a:lstStyle>
            <a:lvl1pPr>
              <a:defRPr/>
            </a:lvl1pPr>
          </a:lstStyle>
          <a:p>
            <a:fld id="{90BA82E4-9EC1-4044-A108-E3674A5EE5E7}" type="slidenum">
              <a:rPr lang="bg-BG" altLang="en-US">
                <a:solidFill>
                  <a:srgbClr val="000000"/>
                </a:solidFill>
              </a:rPr>
              <a:pPr/>
              <a:t>‹#›</a:t>
            </a:fld>
            <a:endParaRPr lang="bg-BG" altLang="en-US">
              <a:solidFill>
                <a:srgbClr val="000000"/>
              </a:solidFill>
            </a:endParaRPr>
          </a:p>
        </p:txBody>
      </p:sp>
      <p:sp>
        <p:nvSpPr>
          <p:cNvPr id="6" name="Date Placeholder 5"/>
          <p:cNvSpPr>
            <a:spLocks noGrp="1"/>
          </p:cNvSpPr>
          <p:nvPr>
            <p:ph type="dt" sz="half" idx="12"/>
          </p:nvPr>
        </p:nvSpPr>
        <p:spPr/>
        <p:txBody>
          <a:bodyPr/>
          <a:lstStyle>
            <a:lvl1pPr>
              <a:defRPr/>
            </a:lvl1pPr>
          </a:lstStyle>
          <a:p>
            <a:fld id="{D8EE5014-65F1-480C-93CB-863D7E81BDF8}"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203211686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smtClean="0"/>
              <a:t>Click to edit Master text styles</a:t>
            </a:r>
          </a:p>
        </p:txBody>
      </p:sp>
      <p:sp>
        <p:nvSpPr>
          <p:cNvPr id="4" name="Rectangle 4"/>
          <p:cNvSpPr>
            <a:spLocks noGrp="1" noChangeArrowheads="1"/>
          </p:cNvSpPr>
          <p:nvPr>
            <p:ph type="dt" sz="half" idx="10"/>
          </p:nvPr>
        </p:nvSpPr>
        <p:spPr>
          <a:ln/>
        </p:spPr>
        <p:txBody>
          <a:bodyPr/>
          <a:lstStyle>
            <a:lvl1pPr>
              <a:defRPr/>
            </a:lvl1pPr>
          </a:lstStyle>
          <a:p>
            <a:fld id="{EB756E37-7EC2-47BB-A6C3-3CF4DA7F1F07}" type="datetime1">
              <a:rPr lang="bg-BG" altLang="en-US" smtClean="0"/>
              <a:t>25.8.2020 г.</a:t>
            </a:fld>
            <a:endParaRPr lang="en-US" altLang="en-US"/>
          </a:p>
        </p:txBody>
      </p:sp>
      <p:sp>
        <p:nvSpPr>
          <p:cNvPr id="5" name="Rectangle 5"/>
          <p:cNvSpPr>
            <a:spLocks noGrp="1" noChangeArrowheads="1"/>
          </p:cNvSpPr>
          <p:nvPr>
            <p:ph type="ftr" sz="quarter" idx="11"/>
          </p:nvPr>
        </p:nvSpPr>
        <p:spPr>
          <a:ln/>
        </p:spPr>
        <p:txBody>
          <a:bodyPr/>
          <a:lstStyle>
            <a:lvl1pPr>
              <a:defRPr/>
            </a:lvl1pPr>
          </a:lstStyle>
          <a:p>
            <a:endParaRPr lang="en-US" altLang="en-US"/>
          </a:p>
        </p:txBody>
      </p:sp>
      <p:sp>
        <p:nvSpPr>
          <p:cNvPr id="6" name="Rectangle 6"/>
          <p:cNvSpPr>
            <a:spLocks noGrp="1" noChangeArrowheads="1"/>
          </p:cNvSpPr>
          <p:nvPr>
            <p:ph type="sldNum" sz="quarter" idx="12"/>
          </p:nvPr>
        </p:nvSpPr>
        <p:spPr>
          <a:ln/>
        </p:spPr>
        <p:txBody>
          <a:bodyPr/>
          <a:lstStyle>
            <a:lvl1pPr>
              <a:defRPr/>
            </a:lvl1pPr>
          </a:lstStyle>
          <a:p>
            <a:fld id="{16B2BCEA-05E8-4941-A221-90E1F931C9A9}" type="slidenum">
              <a:rPr lang="en-US" altLang="en-US"/>
              <a:pPr/>
              <a:t>‹#›</a:t>
            </a:fld>
            <a:endParaRPr lang="en-US" altLang="en-US"/>
          </a:p>
        </p:txBody>
      </p:sp>
    </p:spTree>
    <p:extLst>
      <p:ext uri="{BB962C8B-B14F-4D97-AF65-F5344CB8AC3E}">
        <p14:creationId xmlns:p14="http://schemas.microsoft.com/office/powerpoint/2010/main" val="3850902535"/>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Rectangle 4"/>
          <p:cNvSpPr>
            <a:spLocks noGrp="1" noChangeArrowheads="1"/>
          </p:cNvSpPr>
          <p:nvPr>
            <p:ph type="dt" sz="half" idx="10"/>
          </p:nvPr>
        </p:nvSpPr>
        <p:spPr>
          <a:ln/>
        </p:spPr>
        <p:txBody>
          <a:bodyPr/>
          <a:lstStyle>
            <a:lvl1pPr>
              <a:defRPr/>
            </a:lvl1pPr>
          </a:lstStyle>
          <a:p>
            <a:fld id="{FA1CB988-03C4-4459-A828-84477091ED57}" type="datetime1">
              <a:rPr lang="bg-BG" altLang="en-US" smtClean="0"/>
              <a:t>25.8.2020 г.</a:t>
            </a:fld>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73E3D191-2983-455A-9A35-9BE7F8C4DDB9}" type="slidenum">
              <a:rPr lang="en-US" altLang="en-US"/>
              <a:pPr/>
              <a:t>‹#›</a:t>
            </a:fld>
            <a:endParaRPr lang="en-US" altLang="en-US"/>
          </a:p>
        </p:txBody>
      </p:sp>
    </p:spTree>
    <p:extLst>
      <p:ext uri="{BB962C8B-B14F-4D97-AF65-F5344CB8AC3E}">
        <p14:creationId xmlns:p14="http://schemas.microsoft.com/office/powerpoint/2010/main" val="842755560"/>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Rectangle 4"/>
          <p:cNvSpPr>
            <a:spLocks noGrp="1" noChangeArrowheads="1"/>
          </p:cNvSpPr>
          <p:nvPr>
            <p:ph type="dt" sz="half" idx="10"/>
          </p:nvPr>
        </p:nvSpPr>
        <p:spPr>
          <a:ln/>
        </p:spPr>
        <p:txBody>
          <a:bodyPr/>
          <a:lstStyle>
            <a:lvl1pPr>
              <a:defRPr/>
            </a:lvl1pPr>
          </a:lstStyle>
          <a:p>
            <a:fld id="{797497C3-66FB-4404-A30F-D6820C939F78}" type="datetime1">
              <a:rPr lang="bg-BG" altLang="en-US" smtClean="0"/>
              <a:t>25.8.2020 г.</a:t>
            </a:fld>
            <a:endParaRPr lang="en-US" altLang="en-US"/>
          </a:p>
        </p:txBody>
      </p:sp>
      <p:sp>
        <p:nvSpPr>
          <p:cNvPr id="8" name="Rectangle 5"/>
          <p:cNvSpPr>
            <a:spLocks noGrp="1" noChangeArrowheads="1"/>
          </p:cNvSpPr>
          <p:nvPr>
            <p:ph type="ftr" sz="quarter" idx="11"/>
          </p:nvPr>
        </p:nvSpPr>
        <p:spPr>
          <a:ln/>
        </p:spPr>
        <p:txBody>
          <a:bodyPr/>
          <a:lstStyle>
            <a:lvl1pPr>
              <a:defRPr/>
            </a:lvl1pPr>
          </a:lstStyle>
          <a:p>
            <a:endParaRPr lang="en-US" altLang="en-US"/>
          </a:p>
        </p:txBody>
      </p:sp>
      <p:sp>
        <p:nvSpPr>
          <p:cNvPr id="9" name="Rectangle 6"/>
          <p:cNvSpPr>
            <a:spLocks noGrp="1" noChangeArrowheads="1"/>
          </p:cNvSpPr>
          <p:nvPr>
            <p:ph type="sldNum" sz="quarter" idx="12"/>
          </p:nvPr>
        </p:nvSpPr>
        <p:spPr>
          <a:ln/>
        </p:spPr>
        <p:txBody>
          <a:bodyPr/>
          <a:lstStyle>
            <a:lvl1pPr>
              <a:defRPr/>
            </a:lvl1pPr>
          </a:lstStyle>
          <a:p>
            <a:fld id="{93362E95-1EAB-42D7-8A69-E3C07DB43EAD}" type="slidenum">
              <a:rPr lang="en-US" altLang="en-US"/>
              <a:pPr/>
              <a:t>‹#›</a:t>
            </a:fld>
            <a:endParaRPr lang="en-US" altLang="en-US"/>
          </a:p>
        </p:txBody>
      </p:sp>
    </p:spTree>
    <p:extLst>
      <p:ext uri="{BB962C8B-B14F-4D97-AF65-F5344CB8AC3E}">
        <p14:creationId xmlns:p14="http://schemas.microsoft.com/office/powerpoint/2010/main" val="1538041556"/>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Rectangle 4"/>
          <p:cNvSpPr>
            <a:spLocks noGrp="1" noChangeArrowheads="1"/>
          </p:cNvSpPr>
          <p:nvPr>
            <p:ph type="dt" sz="half" idx="10"/>
          </p:nvPr>
        </p:nvSpPr>
        <p:spPr>
          <a:ln/>
        </p:spPr>
        <p:txBody>
          <a:bodyPr/>
          <a:lstStyle>
            <a:lvl1pPr>
              <a:defRPr/>
            </a:lvl1pPr>
          </a:lstStyle>
          <a:p>
            <a:fld id="{1D2D1D6A-A910-4757-9AF1-391FD84B2E96}" type="datetime1">
              <a:rPr lang="bg-BG" altLang="en-US" smtClean="0"/>
              <a:t>25.8.2020 г.</a:t>
            </a:fld>
            <a:endParaRPr lang="en-US" altLang="en-US"/>
          </a:p>
        </p:txBody>
      </p:sp>
      <p:sp>
        <p:nvSpPr>
          <p:cNvPr id="4" name="Rectangle 5"/>
          <p:cNvSpPr>
            <a:spLocks noGrp="1" noChangeArrowheads="1"/>
          </p:cNvSpPr>
          <p:nvPr>
            <p:ph type="ftr" sz="quarter" idx="11"/>
          </p:nvPr>
        </p:nvSpPr>
        <p:spPr>
          <a:ln/>
        </p:spPr>
        <p:txBody>
          <a:bodyPr/>
          <a:lstStyle>
            <a:lvl1pPr>
              <a:defRPr/>
            </a:lvl1pPr>
          </a:lstStyle>
          <a:p>
            <a:endParaRPr lang="en-US" altLang="en-US"/>
          </a:p>
        </p:txBody>
      </p:sp>
      <p:sp>
        <p:nvSpPr>
          <p:cNvPr id="5" name="Rectangle 6"/>
          <p:cNvSpPr>
            <a:spLocks noGrp="1" noChangeArrowheads="1"/>
          </p:cNvSpPr>
          <p:nvPr>
            <p:ph type="sldNum" sz="quarter" idx="12"/>
          </p:nvPr>
        </p:nvSpPr>
        <p:spPr>
          <a:ln/>
        </p:spPr>
        <p:txBody>
          <a:bodyPr/>
          <a:lstStyle>
            <a:lvl1pPr>
              <a:defRPr/>
            </a:lvl1pPr>
          </a:lstStyle>
          <a:p>
            <a:fld id="{9DD79D17-FFBF-4BAE-A5EA-5BE08399B32A}" type="slidenum">
              <a:rPr lang="en-US" altLang="en-US"/>
              <a:pPr/>
              <a:t>‹#›</a:t>
            </a:fld>
            <a:endParaRPr lang="en-US" altLang="en-US"/>
          </a:p>
        </p:txBody>
      </p:sp>
    </p:spTree>
    <p:extLst>
      <p:ext uri="{BB962C8B-B14F-4D97-AF65-F5344CB8AC3E}">
        <p14:creationId xmlns:p14="http://schemas.microsoft.com/office/powerpoint/2010/main" val="335535198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Rectangle 4"/>
          <p:cNvSpPr>
            <a:spLocks noGrp="1" noChangeArrowheads="1"/>
          </p:cNvSpPr>
          <p:nvPr>
            <p:ph type="dt" sz="half" idx="10"/>
          </p:nvPr>
        </p:nvSpPr>
        <p:spPr>
          <a:ln/>
        </p:spPr>
        <p:txBody>
          <a:bodyPr/>
          <a:lstStyle>
            <a:lvl1pPr>
              <a:defRPr/>
            </a:lvl1pPr>
          </a:lstStyle>
          <a:p>
            <a:fld id="{8232E6A6-2332-4D37-868E-9C92BD8D8A45}" type="datetime1">
              <a:rPr lang="bg-BG" altLang="en-US" smtClean="0"/>
              <a:t>25.8.2020 г.</a:t>
            </a:fld>
            <a:endParaRPr lang="en-US" altLang="en-US"/>
          </a:p>
        </p:txBody>
      </p:sp>
      <p:sp>
        <p:nvSpPr>
          <p:cNvPr id="3" name="Rectangle 5"/>
          <p:cNvSpPr>
            <a:spLocks noGrp="1" noChangeArrowheads="1"/>
          </p:cNvSpPr>
          <p:nvPr>
            <p:ph type="ftr" sz="quarter" idx="11"/>
          </p:nvPr>
        </p:nvSpPr>
        <p:spPr>
          <a:ln/>
        </p:spPr>
        <p:txBody>
          <a:bodyPr/>
          <a:lstStyle>
            <a:lvl1pPr>
              <a:defRPr/>
            </a:lvl1pPr>
          </a:lstStyle>
          <a:p>
            <a:endParaRPr lang="en-US" altLang="en-US"/>
          </a:p>
        </p:txBody>
      </p:sp>
      <p:sp>
        <p:nvSpPr>
          <p:cNvPr id="4" name="Rectangle 6"/>
          <p:cNvSpPr>
            <a:spLocks noGrp="1" noChangeArrowheads="1"/>
          </p:cNvSpPr>
          <p:nvPr>
            <p:ph type="sldNum" sz="quarter" idx="12"/>
          </p:nvPr>
        </p:nvSpPr>
        <p:spPr>
          <a:ln/>
        </p:spPr>
        <p:txBody>
          <a:bodyPr/>
          <a:lstStyle>
            <a:lvl1pPr>
              <a:defRPr/>
            </a:lvl1pPr>
          </a:lstStyle>
          <a:p>
            <a:fld id="{98E62165-0E48-401A-9412-3CFAF9427579}" type="slidenum">
              <a:rPr lang="en-US" altLang="en-US"/>
              <a:pPr/>
              <a:t>‹#›</a:t>
            </a:fld>
            <a:endParaRPr lang="en-US" altLang="en-US"/>
          </a:p>
        </p:txBody>
      </p:sp>
    </p:spTree>
    <p:extLst>
      <p:ext uri="{BB962C8B-B14F-4D97-AF65-F5344CB8AC3E}">
        <p14:creationId xmlns:p14="http://schemas.microsoft.com/office/powerpoint/2010/main" val="293945539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1F3CDF5E-EECB-4C06-92D4-E6A523106C37}" type="datetime1">
              <a:rPr lang="bg-BG" altLang="en-US" smtClean="0"/>
              <a:t>25.8.2020 г.</a:t>
            </a:fld>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97B943E0-A5E3-4148-9CC4-4D942C4FC9A6}" type="slidenum">
              <a:rPr lang="en-US" altLang="en-US"/>
              <a:pPr/>
              <a:t>‹#›</a:t>
            </a:fld>
            <a:endParaRPr lang="en-US" altLang="en-US"/>
          </a:p>
        </p:txBody>
      </p:sp>
    </p:spTree>
    <p:extLst>
      <p:ext uri="{BB962C8B-B14F-4D97-AF65-F5344CB8AC3E}">
        <p14:creationId xmlns:p14="http://schemas.microsoft.com/office/powerpoint/2010/main" val="427609178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pPr lvl="0"/>
            <a:endParaRPr lang="en-US" noProof="0" smtClean="0"/>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Rectangle 4"/>
          <p:cNvSpPr>
            <a:spLocks noGrp="1" noChangeArrowheads="1"/>
          </p:cNvSpPr>
          <p:nvPr>
            <p:ph type="dt" sz="half" idx="10"/>
          </p:nvPr>
        </p:nvSpPr>
        <p:spPr>
          <a:ln/>
        </p:spPr>
        <p:txBody>
          <a:bodyPr/>
          <a:lstStyle>
            <a:lvl1pPr>
              <a:defRPr/>
            </a:lvl1pPr>
          </a:lstStyle>
          <a:p>
            <a:fld id="{4DFE50DC-D46E-4C1F-AC1C-E8944CEFE531}" type="datetime1">
              <a:rPr lang="bg-BG" altLang="en-US" smtClean="0"/>
              <a:t>25.8.2020 г.</a:t>
            </a:fld>
            <a:endParaRPr lang="en-US" altLang="en-US"/>
          </a:p>
        </p:txBody>
      </p:sp>
      <p:sp>
        <p:nvSpPr>
          <p:cNvPr id="6" name="Rectangle 5"/>
          <p:cNvSpPr>
            <a:spLocks noGrp="1" noChangeArrowheads="1"/>
          </p:cNvSpPr>
          <p:nvPr>
            <p:ph type="ftr" sz="quarter" idx="11"/>
          </p:nvPr>
        </p:nvSpPr>
        <p:spPr>
          <a:ln/>
        </p:spPr>
        <p:txBody>
          <a:bodyPr/>
          <a:lstStyle>
            <a:lvl1pPr>
              <a:defRPr/>
            </a:lvl1pPr>
          </a:lstStyle>
          <a:p>
            <a:endParaRPr lang="en-US" altLang="en-US"/>
          </a:p>
        </p:txBody>
      </p:sp>
      <p:sp>
        <p:nvSpPr>
          <p:cNvPr id="7" name="Rectangle 6"/>
          <p:cNvSpPr>
            <a:spLocks noGrp="1" noChangeArrowheads="1"/>
          </p:cNvSpPr>
          <p:nvPr>
            <p:ph type="sldNum" sz="quarter" idx="12"/>
          </p:nvPr>
        </p:nvSpPr>
        <p:spPr>
          <a:ln/>
        </p:spPr>
        <p:txBody>
          <a:bodyPr/>
          <a:lstStyle>
            <a:lvl1pPr>
              <a:defRPr/>
            </a:lvl1pPr>
          </a:lstStyle>
          <a:p>
            <a:fld id="{D88EEFE1-30C3-4105-ADA6-180A46E6F5B9}" type="slidenum">
              <a:rPr lang="en-US" altLang="en-US"/>
              <a:pPr/>
              <a:t>‹#›</a:t>
            </a:fld>
            <a:endParaRPr lang="en-US" altLang="en-US"/>
          </a:p>
        </p:txBody>
      </p:sp>
    </p:spTree>
    <p:extLst>
      <p:ext uri="{BB962C8B-B14F-4D97-AF65-F5344CB8AC3E}">
        <p14:creationId xmlns:p14="http://schemas.microsoft.com/office/powerpoint/2010/main" val="4180449450"/>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theme" Target="../theme/theme2.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1026" name="Rectangle 2"/>
          <p:cNvSpPr>
            <a:spLocks noGrp="1" noChangeArrowheads="1"/>
          </p:cNvSpPr>
          <p:nvPr>
            <p:ph type="title"/>
          </p:nvPr>
        </p:nvSpPr>
        <p:spPr bwMode="auto">
          <a:xfrm>
            <a:off x="457200" y="274638"/>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en-US" altLang="en-US" smtClean="0"/>
              <a:t>Click to edit Master title style</a:t>
            </a:r>
          </a:p>
        </p:txBody>
      </p:sp>
      <p:sp>
        <p:nvSpPr>
          <p:cNvPr id="1027" name="Rectangle 3"/>
          <p:cNvSpPr>
            <a:spLocks noGrp="1" noChangeArrowheads="1"/>
          </p:cNvSpPr>
          <p:nvPr>
            <p:ph type="body" idx="1"/>
          </p:nvPr>
        </p:nvSpPr>
        <p:spPr bwMode="auto">
          <a:xfrm>
            <a:off x="457200" y="1600200"/>
            <a:ext cx="8229600" cy="4525963"/>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en-US" altLang="en-US" smtClean="0"/>
              <a:t>Click to edit Master text styles</a:t>
            </a:r>
          </a:p>
          <a:p>
            <a:pPr lvl="1"/>
            <a:r>
              <a:rPr lang="en-US" altLang="en-US" smtClean="0"/>
              <a:t>Second level</a:t>
            </a:r>
          </a:p>
          <a:p>
            <a:pPr lvl="2"/>
            <a:r>
              <a:rPr lang="en-US" altLang="en-US" smtClean="0"/>
              <a:t>Third level</a:t>
            </a:r>
          </a:p>
          <a:p>
            <a:pPr lvl="3"/>
            <a:r>
              <a:rPr lang="en-US" altLang="en-US" smtClean="0"/>
              <a:t>Fourth level</a:t>
            </a:r>
          </a:p>
          <a:p>
            <a:pPr lvl="4"/>
            <a:r>
              <a:rPr lang="en-US" altLang="en-US" smtClean="0"/>
              <a:t>Fifth level</a:t>
            </a:r>
          </a:p>
        </p:txBody>
      </p:sp>
      <p:sp>
        <p:nvSpPr>
          <p:cNvPr id="99332" name="Rectangle 4"/>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defRPr sz="1400">
                <a:latin typeface="Arial" charset="0"/>
              </a:defRPr>
            </a:lvl1pPr>
          </a:lstStyle>
          <a:p>
            <a:fld id="{101A00D9-636B-46F5-A90D-DF11CCCEA300}" type="datetime1">
              <a:rPr lang="bg-BG" altLang="en-US" smtClean="0"/>
              <a:t>25.8.2020 г.</a:t>
            </a:fld>
            <a:endParaRPr lang="en-US" altLang="en-US"/>
          </a:p>
        </p:txBody>
      </p:sp>
      <p:sp>
        <p:nvSpPr>
          <p:cNvPr id="99333" name="Rectangle 5"/>
          <p:cNvSpPr>
            <a:spLocks noGrp="1" noChangeArrowheads="1"/>
          </p:cNvSpPr>
          <p:nvPr>
            <p:ph type="ftr" sz="quarter" idx="3"/>
          </p:nvPr>
        </p:nvSpPr>
        <p:spPr bwMode="auto">
          <a:xfrm>
            <a:off x="3124200" y="6245225"/>
            <a:ext cx="2895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ctr">
              <a:defRPr sz="1400">
                <a:latin typeface="Arial" charset="0"/>
              </a:defRPr>
            </a:lvl1pPr>
          </a:lstStyle>
          <a:p>
            <a:endParaRPr lang="en-US" altLang="en-US"/>
          </a:p>
        </p:txBody>
      </p:sp>
      <p:sp>
        <p:nvSpPr>
          <p:cNvPr id="99334" name="Rectangle 6"/>
          <p:cNvSpPr>
            <a:spLocks noGrp="1" noChangeArrowheads="1"/>
          </p:cNvSpPr>
          <p:nvPr>
            <p:ph type="sldNum" sz="quarter" idx="4"/>
          </p:nvPr>
        </p:nvSpPr>
        <p:spPr bwMode="auto">
          <a:xfrm>
            <a:off x="6553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algn="r">
              <a:defRPr sz="1400">
                <a:latin typeface="Arial" charset="0"/>
              </a:defRPr>
            </a:lvl1pPr>
          </a:lstStyle>
          <a:p>
            <a:fld id="{798DAEF0-EFB3-4A0C-89DB-B1E54B9B8B7A}" type="slidenum">
              <a:rPr lang="en-US" altLang="en-US"/>
              <a:pPr/>
              <a:t>‹#›</a:t>
            </a:fld>
            <a:endParaRPr lang="en-US" alt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ftr="0"/>
  <p:txStyles>
    <p:title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p:titleStyle>
    <p:body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737282" name="Rectangle 2"/>
          <p:cNvSpPr>
            <a:spLocks noGrp="1" noChangeArrowheads="1"/>
          </p:cNvSpPr>
          <p:nvPr>
            <p:ph type="ftr" sz="quarter" idx="3"/>
          </p:nvPr>
        </p:nvSpPr>
        <p:spPr bwMode="auto">
          <a:xfrm>
            <a:off x="3124200" y="6248400"/>
            <a:ext cx="2895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ctr">
              <a:defRPr sz="1200"/>
            </a:lvl1pPr>
          </a:lstStyle>
          <a:p>
            <a:endParaRPr lang="bg-BG" altLang="en-US">
              <a:solidFill>
                <a:srgbClr val="000000"/>
              </a:solidFill>
              <a:latin typeface="Arial" charset="0"/>
            </a:endParaRPr>
          </a:p>
        </p:txBody>
      </p:sp>
      <p:sp>
        <p:nvSpPr>
          <p:cNvPr id="737283" name="Rectangle 3"/>
          <p:cNvSpPr>
            <a:spLocks noGrp="1" noChangeArrowheads="1"/>
          </p:cNvSpPr>
          <p:nvPr>
            <p:ph type="sldNum" sz="quarter" idx="4"/>
          </p:nvPr>
        </p:nvSpPr>
        <p:spPr bwMode="auto">
          <a:xfrm>
            <a:off x="6553200" y="6248400"/>
            <a:ext cx="2133600" cy="457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lgn="r">
              <a:defRPr sz="1200">
                <a:latin typeface="Arial Black" pitchFamily="34" charset="0"/>
              </a:defRPr>
            </a:lvl1pPr>
          </a:lstStyle>
          <a:p>
            <a:fld id="{498E85DB-0F25-45CA-A973-D77878D155BA}" type="slidenum">
              <a:rPr lang="bg-BG" altLang="en-US">
                <a:solidFill>
                  <a:srgbClr val="000000"/>
                </a:solidFill>
              </a:rPr>
              <a:pPr/>
              <a:t>‹#›</a:t>
            </a:fld>
            <a:endParaRPr lang="bg-BG" altLang="en-US">
              <a:solidFill>
                <a:srgbClr val="000000"/>
              </a:solidFill>
            </a:endParaRPr>
          </a:p>
        </p:txBody>
      </p:sp>
      <p:grpSp>
        <p:nvGrpSpPr>
          <p:cNvPr id="737284" name="Group 4"/>
          <p:cNvGrpSpPr>
            <a:grpSpLocks/>
          </p:cNvGrpSpPr>
          <p:nvPr/>
        </p:nvGrpSpPr>
        <p:grpSpPr bwMode="auto">
          <a:xfrm>
            <a:off x="0" y="0"/>
            <a:ext cx="9144000" cy="546100"/>
            <a:chOff x="0" y="0"/>
            <a:chExt cx="5760" cy="344"/>
          </a:xfrm>
        </p:grpSpPr>
        <p:sp>
          <p:nvSpPr>
            <p:cNvPr id="737285" name="Rectangle 5"/>
            <p:cNvSpPr>
              <a:spLocks noChangeArrowheads="1"/>
            </p:cNvSpPr>
            <p:nvPr/>
          </p:nvSpPr>
          <p:spPr bwMode="auto">
            <a:xfrm>
              <a:off x="0" y="0"/>
              <a:ext cx="180" cy="336"/>
            </a:xfrm>
            <a:prstGeom prst="rect">
              <a:avLst/>
            </a:prstGeom>
            <a:gradFill rotWithShape="0">
              <a:gsLst>
                <a:gs pos="0">
                  <a:schemeClr val="folHlink"/>
                </a:gs>
                <a:gs pos="100000">
                  <a:schemeClr val="bg1"/>
                </a:gs>
              </a:gsLst>
              <a:lin ang="0" scaled="1"/>
            </a:gradFill>
            <a:ln>
              <a:noFill/>
            </a:ln>
            <a:effectLst/>
            <a:extLs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wrap="none" anchor="ctr"/>
            <a:lstStyle/>
            <a:p>
              <a:pPr algn="ctr"/>
              <a:endParaRPr lang="bg-BG" altLang="en-US" sz="2400">
                <a:solidFill>
                  <a:srgbClr val="000000"/>
                </a:solidFill>
                <a:latin typeface="Times New Roman" pitchFamily="18" charset="0"/>
              </a:endParaRPr>
            </a:p>
          </p:txBody>
        </p:sp>
        <p:sp>
          <p:nvSpPr>
            <p:cNvPr id="737286" name="Rectangle 6"/>
            <p:cNvSpPr>
              <a:spLocks noChangeArrowheads="1"/>
            </p:cNvSpPr>
            <p:nvPr/>
          </p:nvSpPr>
          <p:spPr bwMode="auto">
            <a:xfrm>
              <a:off x="260" y="85"/>
              <a:ext cx="5500" cy="173"/>
            </a:xfrm>
            <a:prstGeom prst="rect">
              <a:avLst/>
            </a:prstGeom>
            <a:gradFill rotWithShape="0">
              <a:gsLst>
                <a:gs pos="0">
                  <a:schemeClr val="bg2"/>
                </a:gs>
                <a:gs pos="100000">
                  <a:schemeClr val="bg1"/>
                </a:gs>
              </a:gsLst>
              <a:lin ang="0" scaled="1"/>
            </a:gra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7287" name="Rectangle 7"/>
            <p:cNvSpPr>
              <a:spLocks noChangeArrowheads="1"/>
            </p:cNvSpPr>
            <p:nvPr/>
          </p:nvSpPr>
          <p:spPr bwMode="auto">
            <a:xfrm>
              <a:off x="258" y="85"/>
              <a:ext cx="87" cy="89"/>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rgbClr val="666699"/>
                </a:solidFill>
                <a:latin typeface="Arial" charset="0"/>
              </a:endParaRPr>
            </a:p>
          </p:txBody>
        </p:sp>
        <p:sp>
          <p:nvSpPr>
            <p:cNvPr id="737288" name="Rectangle 8"/>
            <p:cNvSpPr>
              <a:spLocks noChangeArrowheads="1"/>
            </p:cNvSpPr>
            <p:nvPr/>
          </p:nvSpPr>
          <p:spPr bwMode="auto">
            <a:xfrm>
              <a:off x="345" y="0"/>
              <a:ext cx="88"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rgbClr val="666699"/>
                </a:solidFill>
                <a:latin typeface="Arial" charset="0"/>
              </a:endParaRPr>
            </a:p>
          </p:txBody>
        </p:sp>
        <p:sp>
          <p:nvSpPr>
            <p:cNvPr id="737289" name="Rectangle 9"/>
            <p:cNvSpPr>
              <a:spLocks noChangeArrowheads="1"/>
            </p:cNvSpPr>
            <p:nvPr/>
          </p:nvSpPr>
          <p:spPr bwMode="auto">
            <a:xfrm>
              <a:off x="345" y="85"/>
              <a:ext cx="88" cy="89"/>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rgbClr val="9999CC"/>
                </a:solidFill>
                <a:latin typeface="Arial" charset="0"/>
              </a:endParaRPr>
            </a:p>
          </p:txBody>
        </p:sp>
        <p:sp>
          <p:nvSpPr>
            <p:cNvPr id="737290" name="Rectangle 10"/>
            <p:cNvSpPr>
              <a:spLocks noChangeArrowheads="1"/>
            </p:cNvSpPr>
            <p:nvPr/>
          </p:nvSpPr>
          <p:spPr bwMode="auto">
            <a:xfrm>
              <a:off x="173" y="173"/>
              <a:ext cx="86" cy="87"/>
            </a:xfrm>
            <a:prstGeom prst="rect">
              <a:avLst/>
            </a:prstGeom>
            <a:solidFill>
              <a:schemeClr val="folHlink"/>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rgbClr val="666699"/>
                </a:solidFill>
                <a:latin typeface="Arial" charset="0"/>
              </a:endParaRPr>
            </a:p>
          </p:txBody>
        </p:sp>
        <p:sp>
          <p:nvSpPr>
            <p:cNvPr id="737291" name="Rectangle 11"/>
            <p:cNvSpPr>
              <a:spLocks noChangeArrowheads="1"/>
            </p:cNvSpPr>
            <p:nvPr/>
          </p:nvSpPr>
          <p:spPr bwMode="auto">
            <a:xfrm>
              <a:off x="83" y="86"/>
              <a:ext cx="89" cy="87"/>
            </a:xfrm>
            <a:prstGeom prst="rect">
              <a:avLst/>
            </a:prstGeom>
            <a:solidFill>
              <a:schemeClr val="bg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sz="2400">
                <a:solidFill>
                  <a:srgbClr val="000000"/>
                </a:solidFill>
                <a:latin typeface="Times New Roman" pitchFamily="18" charset="0"/>
              </a:endParaRPr>
            </a:p>
          </p:txBody>
        </p:sp>
        <p:sp>
          <p:nvSpPr>
            <p:cNvPr id="737292" name="Rectangle 12"/>
            <p:cNvSpPr>
              <a:spLocks noChangeArrowheads="1"/>
            </p:cNvSpPr>
            <p:nvPr/>
          </p:nvSpPr>
          <p:spPr bwMode="auto">
            <a:xfrm>
              <a:off x="258" y="171"/>
              <a:ext cx="87" cy="87"/>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rgbClr val="9999CC"/>
                </a:solidFill>
                <a:latin typeface="Arial" charset="0"/>
              </a:endParaRPr>
            </a:p>
          </p:txBody>
        </p:sp>
        <p:sp>
          <p:nvSpPr>
            <p:cNvPr id="737293" name="Rectangle 13"/>
            <p:cNvSpPr>
              <a:spLocks noChangeArrowheads="1"/>
            </p:cNvSpPr>
            <p:nvPr/>
          </p:nvSpPr>
          <p:spPr bwMode="auto">
            <a:xfrm>
              <a:off x="173" y="258"/>
              <a:ext cx="86" cy="86"/>
            </a:xfrm>
            <a:prstGeom prst="rect">
              <a:avLst/>
            </a:prstGeom>
            <a:solidFill>
              <a:schemeClr val="accent2"/>
            </a:solidFill>
            <a:ln>
              <a:noFill/>
            </a:ln>
            <a:extLst>
              <a:ext uri="{91240B29-F687-4F45-9708-019B960494DF}">
                <a14:hiddenLine xmlns:a14="http://schemas.microsoft.com/office/drawing/2010/main" w="9525">
                  <a:solidFill>
                    <a:srgbClr val="000000"/>
                  </a:solidFill>
                  <a:miter lim="800000"/>
                  <a:headEnd/>
                  <a:tailEnd/>
                </a14:hiddenLine>
              </a:ext>
            </a:extLst>
          </p:spPr>
          <p:txBody>
            <a:bodyPr/>
            <a:lstStyle/>
            <a:p>
              <a:endParaRPr lang="bg-BG" altLang="en-US">
                <a:solidFill>
                  <a:srgbClr val="9999CC"/>
                </a:solidFill>
                <a:latin typeface="Arial" charset="0"/>
              </a:endParaRPr>
            </a:p>
          </p:txBody>
        </p:sp>
      </p:grpSp>
      <p:sp>
        <p:nvSpPr>
          <p:cNvPr id="737294" name="Rectangle 14"/>
          <p:cNvSpPr>
            <a:spLocks noGrp="1" noChangeArrowheads="1"/>
          </p:cNvSpPr>
          <p:nvPr>
            <p:ph type="title"/>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p>
            <a:pPr lvl="0"/>
            <a:r>
              <a:rPr lang="bg-BG" altLang="en-US" smtClean="0"/>
              <a:t>Щракнете, за да редактирате стила на заглавието в образеца</a:t>
            </a:r>
          </a:p>
        </p:txBody>
      </p:sp>
      <p:sp>
        <p:nvSpPr>
          <p:cNvPr id="737295" name="Rectangle 15"/>
          <p:cNvSpPr>
            <a:spLocks noGrp="1" noChangeArrowheads="1"/>
          </p:cNvSpPr>
          <p:nvPr>
            <p:ph type="body" idx="1"/>
          </p:nvPr>
        </p:nvSpPr>
        <p:spPr bwMode="auto">
          <a:xfrm>
            <a:off x="457200" y="1981200"/>
            <a:ext cx="8229600" cy="3886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p>
            <a:pPr lvl="0"/>
            <a:r>
              <a:rPr lang="bg-BG" altLang="en-US" smtClean="0"/>
              <a:t>Щракнете, за да редактирате стиловете на текста в образеца</a:t>
            </a:r>
          </a:p>
          <a:p>
            <a:pPr lvl="1"/>
            <a:r>
              <a:rPr lang="bg-BG" altLang="en-US" smtClean="0"/>
              <a:t>Второ ниво</a:t>
            </a:r>
          </a:p>
          <a:p>
            <a:pPr lvl="2"/>
            <a:r>
              <a:rPr lang="bg-BG" altLang="en-US" smtClean="0"/>
              <a:t>Трето ниво</a:t>
            </a:r>
          </a:p>
          <a:p>
            <a:pPr lvl="3"/>
            <a:r>
              <a:rPr lang="bg-BG" altLang="en-US" smtClean="0"/>
              <a:t>Четвърто ниво</a:t>
            </a:r>
          </a:p>
          <a:p>
            <a:pPr lvl="4"/>
            <a:r>
              <a:rPr lang="bg-BG" altLang="en-US" smtClean="0"/>
              <a:t>Пето ниво</a:t>
            </a:r>
          </a:p>
        </p:txBody>
      </p:sp>
      <p:sp>
        <p:nvSpPr>
          <p:cNvPr id="737296" name="Rectangle 16"/>
          <p:cNvSpPr>
            <a:spLocks noGrp="1" noChangeArrowheads="1"/>
          </p:cNvSpPr>
          <p:nvPr>
            <p:ph type="dt" sz="half" idx="2"/>
          </p:nvPr>
        </p:nvSpPr>
        <p:spPr bwMode="auto">
          <a:xfrm>
            <a:off x="457200" y="6245225"/>
            <a:ext cx="2133600" cy="47625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b" anchorCtr="0" compatLnSpc="1">
            <a:prstTxWarp prst="textNoShape">
              <a:avLst/>
            </a:prstTxWarp>
          </a:bodyPr>
          <a:lstStyle>
            <a:lvl1pPr>
              <a:defRPr sz="1200"/>
            </a:lvl1pPr>
          </a:lstStyle>
          <a:p>
            <a:fld id="{D6F1A204-11BD-4137-A5A2-27F35710737D}" type="datetime1">
              <a:rPr lang="bg-BG" altLang="en-US" smtClean="0">
                <a:solidFill>
                  <a:srgbClr val="000000"/>
                </a:solidFill>
                <a:latin typeface="Arial" charset="0"/>
              </a:rPr>
              <a:t>25.8.2020 г.</a:t>
            </a:fld>
            <a:endParaRPr lang="bg-BG" altLang="en-US">
              <a:solidFill>
                <a:srgbClr val="000000"/>
              </a:solidFill>
              <a:latin typeface="Arial" charset="0"/>
            </a:endParaRPr>
          </a:p>
        </p:txBody>
      </p:sp>
    </p:spTree>
    <p:extLst>
      <p:ext uri="{BB962C8B-B14F-4D97-AF65-F5344CB8AC3E}">
        <p14:creationId xmlns:p14="http://schemas.microsoft.com/office/powerpoint/2010/main" val="678763428"/>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Lst>
  <p:hf hdr="0" ftr="0"/>
  <p:txStyles>
    <p:titleStyle>
      <a:lvl1pPr algn="l" rtl="0" fontAlgn="base">
        <a:spcBef>
          <a:spcPct val="0"/>
        </a:spcBef>
        <a:spcAft>
          <a:spcPct val="0"/>
        </a:spcAft>
        <a:defRPr sz="4400">
          <a:solidFill>
            <a:schemeClr val="tx1"/>
          </a:solidFill>
          <a:latin typeface="+mj-lt"/>
          <a:ea typeface="+mj-ea"/>
          <a:cs typeface="+mj-cs"/>
        </a:defRPr>
      </a:lvl1pPr>
      <a:lvl2pPr algn="l" rtl="0" fontAlgn="base">
        <a:spcBef>
          <a:spcPct val="0"/>
        </a:spcBef>
        <a:spcAft>
          <a:spcPct val="0"/>
        </a:spcAft>
        <a:defRPr sz="4400">
          <a:solidFill>
            <a:schemeClr val="tx1"/>
          </a:solidFill>
          <a:latin typeface="Arial" charset="0"/>
        </a:defRPr>
      </a:lvl2pPr>
      <a:lvl3pPr algn="l" rtl="0" fontAlgn="base">
        <a:spcBef>
          <a:spcPct val="0"/>
        </a:spcBef>
        <a:spcAft>
          <a:spcPct val="0"/>
        </a:spcAft>
        <a:defRPr sz="4400">
          <a:solidFill>
            <a:schemeClr val="tx1"/>
          </a:solidFill>
          <a:latin typeface="Arial" charset="0"/>
        </a:defRPr>
      </a:lvl3pPr>
      <a:lvl4pPr algn="l" rtl="0" fontAlgn="base">
        <a:spcBef>
          <a:spcPct val="0"/>
        </a:spcBef>
        <a:spcAft>
          <a:spcPct val="0"/>
        </a:spcAft>
        <a:defRPr sz="4400">
          <a:solidFill>
            <a:schemeClr val="tx1"/>
          </a:solidFill>
          <a:latin typeface="Arial" charset="0"/>
        </a:defRPr>
      </a:lvl4pPr>
      <a:lvl5pPr algn="l" rtl="0" fontAlgn="base">
        <a:spcBef>
          <a:spcPct val="0"/>
        </a:spcBef>
        <a:spcAft>
          <a:spcPct val="0"/>
        </a:spcAft>
        <a:defRPr sz="4400">
          <a:solidFill>
            <a:schemeClr val="tx1"/>
          </a:solidFill>
          <a:latin typeface="Arial" charset="0"/>
        </a:defRPr>
      </a:lvl5pPr>
      <a:lvl6pPr marL="457200" algn="l" rtl="0" fontAlgn="base">
        <a:spcBef>
          <a:spcPct val="0"/>
        </a:spcBef>
        <a:spcAft>
          <a:spcPct val="0"/>
        </a:spcAft>
        <a:defRPr sz="4400">
          <a:solidFill>
            <a:schemeClr val="tx1"/>
          </a:solidFill>
          <a:latin typeface="Arial" charset="0"/>
        </a:defRPr>
      </a:lvl6pPr>
      <a:lvl7pPr marL="914400" algn="l" rtl="0" fontAlgn="base">
        <a:spcBef>
          <a:spcPct val="0"/>
        </a:spcBef>
        <a:spcAft>
          <a:spcPct val="0"/>
        </a:spcAft>
        <a:defRPr sz="4400">
          <a:solidFill>
            <a:schemeClr val="tx1"/>
          </a:solidFill>
          <a:latin typeface="Arial" charset="0"/>
        </a:defRPr>
      </a:lvl7pPr>
      <a:lvl8pPr marL="1371600" algn="l" rtl="0" fontAlgn="base">
        <a:spcBef>
          <a:spcPct val="0"/>
        </a:spcBef>
        <a:spcAft>
          <a:spcPct val="0"/>
        </a:spcAft>
        <a:defRPr sz="4400">
          <a:solidFill>
            <a:schemeClr val="tx1"/>
          </a:solidFill>
          <a:latin typeface="Arial" charset="0"/>
        </a:defRPr>
      </a:lvl8pPr>
      <a:lvl9pPr marL="1828800" algn="l" rtl="0" fontAlgn="base">
        <a:spcBef>
          <a:spcPct val="0"/>
        </a:spcBef>
        <a:spcAft>
          <a:spcPct val="0"/>
        </a:spcAft>
        <a:defRPr sz="4400">
          <a:solidFill>
            <a:schemeClr val="tx1"/>
          </a:solidFill>
          <a:latin typeface="Arial" charset="0"/>
        </a:defRPr>
      </a:lvl9pPr>
    </p:titleStyle>
    <p:bodyStyle>
      <a:lvl1pPr marL="342900" indent="-342900" algn="l" rtl="0" fontAlgn="base">
        <a:spcBef>
          <a:spcPct val="20000"/>
        </a:spcBef>
        <a:spcAft>
          <a:spcPct val="0"/>
        </a:spcAft>
        <a:buClr>
          <a:schemeClr val="bg2"/>
        </a:buClr>
        <a:buSzPct val="75000"/>
        <a:buFont typeface="Wingdings" pitchFamily="2" charset="2"/>
        <a:buChar char="n"/>
        <a:defRPr sz="3200">
          <a:solidFill>
            <a:schemeClr val="tx1"/>
          </a:solidFill>
          <a:latin typeface="+mn-lt"/>
          <a:ea typeface="+mn-ea"/>
          <a:cs typeface="+mn-cs"/>
        </a:defRPr>
      </a:lvl1pPr>
      <a:lvl2pPr marL="742950" indent="-285750" algn="l" rtl="0" fontAlgn="base">
        <a:spcBef>
          <a:spcPct val="20000"/>
        </a:spcBef>
        <a:spcAft>
          <a:spcPct val="0"/>
        </a:spcAft>
        <a:buClr>
          <a:schemeClr val="accent2"/>
        </a:buClr>
        <a:buSzPct val="80000"/>
        <a:buFont typeface="Wingdings" pitchFamily="2" charset="2"/>
        <a:buChar char="¨"/>
        <a:defRPr sz="2800">
          <a:solidFill>
            <a:schemeClr val="tx1"/>
          </a:solidFill>
          <a:latin typeface="+mn-lt"/>
        </a:defRPr>
      </a:lvl2pPr>
      <a:lvl3pPr marL="1143000" indent="-228600" algn="l" rtl="0" fontAlgn="base">
        <a:spcBef>
          <a:spcPct val="20000"/>
        </a:spcBef>
        <a:spcAft>
          <a:spcPct val="0"/>
        </a:spcAft>
        <a:buClr>
          <a:schemeClr val="bg2"/>
        </a:buClr>
        <a:buSzPct val="65000"/>
        <a:buFont typeface="Wingdings" pitchFamily="2" charset="2"/>
        <a:buChar char="n"/>
        <a:defRPr sz="2400">
          <a:solidFill>
            <a:schemeClr val="tx1"/>
          </a:solidFill>
          <a:latin typeface="+mn-lt"/>
        </a:defRPr>
      </a:lvl3pPr>
      <a:lvl4pPr marL="1600200" indent="-228600" algn="l" rtl="0" fontAlgn="base">
        <a:spcBef>
          <a:spcPct val="20000"/>
        </a:spcBef>
        <a:spcAft>
          <a:spcPct val="0"/>
        </a:spcAft>
        <a:buClr>
          <a:schemeClr val="accent2"/>
        </a:buClr>
        <a:buSzPct val="70000"/>
        <a:buFont typeface="Wingdings" pitchFamily="2" charset="2"/>
        <a:buChar char="¨"/>
        <a:defRPr sz="2000">
          <a:solidFill>
            <a:schemeClr val="tx1"/>
          </a:solidFill>
          <a:latin typeface="+mn-lt"/>
        </a:defRPr>
      </a:lvl4pPr>
      <a:lvl5pPr marL="20574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5pPr>
      <a:lvl6pPr marL="25146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6pPr>
      <a:lvl7pPr marL="29718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7pPr>
      <a:lvl8pPr marL="34290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8pPr>
      <a:lvl9pPr marL="3886200" indent="-228600" algn="l" rtl="0" fontAlgn="base">
        <a:spcBef>
          <a:spcPct val="20000"/>
        </a:spcBef>
        <a:spcAft>
          <a:spcPct val="0"/>
        </a:spcAft>
        <a:buClr>
          <a:schemeClr val="bg2"/>
        </a:buClr>
        <a:buFont typeface="Wingdings" pitchFamily="2" charset="2"/>
        <a:buChar char="§"/>
        <a:defRPr sz="2000">
          <a:solidFill>
            <a:schemeClr val="tx1"/>
          </a:solidFill>
          <a:latin typeface="+mn-lt"/>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oleObject" Target="../embeddings/oleObject1.bin"/><Relationship Id="rId2" Type="http://schemas.openxmlformats.org/officeDocument/2006/relationships/slideLayout" Target="../slideLayouts/slideLayout18.xml"/><Relationship Id="rId1" Type="http://schemas.openxmlformats.org/officeDocument/2006/relationships/vmlDrawing" Target="../drawings/vmlDrawing1.vml"/><Relationship Id="rId4" Type="http://schemas.openxmlformats.org/officeDocument/2006/relationships/image" Target="../media/image1.emf"/></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1.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4.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6.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3.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5.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66.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 name="Заглавие 1"/>
          <p:cNvSpPr txBox="1">
            <a:spLocks/>
          </p:cNvSpPr>
          <p:nvPr/>
        </p:nvSpPr>
        <p:spPr>
          <a:xfrm>
            <a:off x="818866" y="2628029"/>
            <a:ext cx="7666630" cy="1657350"/>
          </a:xfrm>
          <a:prstGeom prst="rect">
            <a:avLst/>
          </a:prstGeom>
        </p:spPr>
        <p:txBody>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Times New Roman" pitchFamily="18" charset="0"/>
              </a:defRPr>
            </a:lvl2pPr>
            <a:lvl3pPr algn="ctr" rtl="0" eaLnBrk="0" fontAlgn="base" hangingPunct="0">
              <a:spcBef>
                <a:spcPct val="0"/>
              </a:spcBef>
              <a:spcAft>
                <a:spcPct val="0"/>
              </a:spcAft>
              <a:defRPr sz="4400">
                <a:solidFill>
                  <a:schemeClr val="tx2"/>
                </a:solidFill>
                <a:latin typeface="Times New Roman" pitchFamily="18" charset="0"/>
              </a:defRPr>
            </a:lvl3pPr>
            <a:lvl4pPr algn="ctr" rtl="0" eaLnBrk="0" fontAlgn="base" hangingPunct="0">
              <a:spcBef>
                <a:spcPct val="0"/>
              </a:spcBef>
              <a:spcAft>
                <a:spcPct val="0"/>
              </a:spcAft>
              <a:defRPr sz="4400">
                <a:solidFill>
                  <a:schemeClr val="tx2"/>
                </a:solidFill>
                <a:latin typeface="Times New Roman" pitchFamily="18" charset="0"/>
              </a:defRPr>
            </a:lvl4pPr>
            <a:lvl5pPr algn="ctr" rtl="0" eaLnBrk="0" fontAlgn="base" hangingPunct="0">
              <a:spcBef>
                <a:spcPct val="0"/>
              </a:spcBef>
              <a:spcAft>
                <a:spcPct val="0"/>
              </a:spcAft>
              <a:defRPr sz="4400">
                <a:solidFill>
                  <a:schemeClr val="tx2"/>
                </a:solidFill>
                <a:latin typeface="Times New Roman" pitchFamily="18" charset="0"/>
              </a:defRPr>
            </a:lvl5pPr>
            <a:lvl6pPr marL="457200" algn="ctr" rtl="0" fontAlgn="base">
              <a:spcBef>
                <a:spcPct val="0"/>
              </a:spcBef>
              <a:spcAft>
                <a:spcPct val="0"/>
              </a:spcAft>
              <a:defRPr sz="4400">
                <a:solidFill>
                  <a:schemeClr val="tx2"/>
                </a:solidFill>
                <a:latin typeface="Times New Roman" pitchFamily="18" charset="0"/>
              </a:defRPr>
            </a:lvl6pPr>
            <a:lvl7pPr marL="914400" algn="ctr" rtl="0" fontAlgn="base">
              <a:spcBef>
                <a:spcPct val="0"/>
              </a:spcBef>
              <a:spcAft>
                <a:spcPct val="0"/>
              </a:spcAft>
              <a:defRPr sz="4400">
                <a:solidFill>
                  <a:schemeClr val="tx2"/>
                </a:solidFill>
                <a:latin typeface="Times New Roman" pitchFamily="18" charset="0"/>
              </a:defRPr>
            </a:lvl7pPr>
            <a:lvl8pPr marL="1371600" algn="ctr" rtl="0" fontAlgn="base">
              <a:spcBef>
                <a:spcPct val="0"/>
              </a:spcBef>
              <a:spcAft>
                <a:spcPct val="0"/>
              </a:spcAft>
              <a:defRPr sz="4400">
                <a:solidFill>
                  <a:schemeClr val="tx2"/>
                </a:solidFill>
                <a:latin typeface="Times New Roman" pitchFamily="18" charset="0"/>
              </a:defRPr>
            </a:lvl8pPr>
            <a:lvl9pPr marL="1828800" algn="ctr" rtl="0" fontAlgn="base">
              <a:spcBef>
                <a:spcPct val="0"/>
              </a:spcBef>
              <a:spcAft>
                <a:spcPct val="0"/>
              </a:spcAft>
              <a:defRPr sz="4400">
                <a:solidFill>
                  <a:schemeClr val="tx2"/>
                </a:solidFill>
                <a:latin typeface="Times New Roman" pitchFamily="18" charset="0"/>
              </a:defRPr>
            </a:lvl9pPr>
          </a:lstStyle>
          <a:p>
            <a:pPr>
              <a:defRPr/>
            </a:pPr>
            <a:endParaRPr lang="ru-RU" sz="3000" b="1" dirty="0" smtClean="0"/>
          </a:p>
          <a:p>
            <a:pPr>
              <a:defRPr/>
            </a:pPr>
            <a:r>
              <a:rPr lang="ru-RU" sz="3000" b="1" dirty="0" smtClean="0"/>
              <a:t>ЗАКОН ЗА ЗДРАВЕТО</a:t>
            </a:r>
            <a:endParaRPr lang="bg-BG" sz="3000" i="1" kern="0" dirty="0">
              <a:solidFill>
                <a:schemeClr val="tx1"/>
              </a:solidFill>
              <a:effectLst>
                <a:outerShdw blurRad="38100" dist="38100" dir="2700000" algn="tl">
                  <a:srgbClr val="000000">
                    <a:alpha val="43137"/>
                  </a:srgbClr>
                </a:outerShdw>
              </a:effectLst>
              <a:latin typeface="Times New Roman" panose="02020603050405020304" pitchFamily="18" charset="0"/>
              <a:cs typeface="Times New Roman" panose="02020603050405020304" pitchFamily="18" charset="0"/>
            </a:endParaRPr>
          </a:p>
        </p:txBody>
      </p:sp>
      <p:sp>
        <p:nvSpPr>
          <p:cNvPr id="17" name="Line 5"/>
          <p:cNvSpPr>
            <a:spLocks noChangeShapeType="1"/>
          </p:cNvSpPr>
          <p:nvPr/>
        </p:nvSpPr>
        <p:spPr bwMode="auto">
          <a:xfrm>
            <a:off x="2735796" y="1638300"/>
            <a:ext cx="3814763" cy="0"/>
          </a:xfrm>
          <a:prstGeom prst="line">
            <a:avLst/>
          </a:prstGeom>
          <a:noFill/>
          <a:ln w="15875" cmpd="thickThin">
            <a:solidFill>
              <a:srgbClr val="000000"/>
            </a:solidFill>
            <a:round/>
            <a:headEnd/>
            <a:tailEnd/>
          </a:ln>
          <a:extLst>
            <a:ext uri="{909E8E84-426E-40DD-AFC4-6F175D3DCCD1}">
              <a14:hiddenFill xmlns:a14="http://schemas.microsoft.com/office/drawing/2010/main">
                <a:noFill/>
              </a14:hiddenFill>
            </a:ext>
          </a:extLst>
        </p:spPr>
        <p:txBody>
          <a:bodyPr/>
          <a:lstStyle/>
          <a:p>
            <a:pPr>
              <a:defRPr/>
            </a:pPr>
            <a:endParaRPr lang="bg-BG">
              <a:latin typeface="Times New Roman" panose="02020603050405020304" pitchFamily="18" charset="0"/>
              <a:cs typeface="Times New Roman" panose="02020603050405020304" pitchFamily="18" charset="0"/>
            </a:endParaRPr>
          </a:p>
        </p:txBody>
      </p:sp>
      <p:graphicFrame>
        <p:nvGraphicFramePr>
          <p:cNvPr id="18" name="Object 6"/>
          <p:cNvGraphicFramePr>
            <a:graphicFrameLocks noChangeAspect="1"/>
          </p:cNvGraphicFramePr>
          <p:nvPr>
            <p:extLst/>
          </p:nvPr>
        </p:nvGraphicFramePr>
        <p:xfrm>
          <a:off x="1547611" y="1165027"/>
          <a:ext cx="645319" cy="661988"/>
        </p:xfrm>
        <a:graphic>
          <a:graphicData uri="http://schemas.openxmlformats.org/presentationml/2006/ole">
            <mc:AlternateContent xmlns:mc="http://schemas.openxmlformats.org/markup-compatibility/2006">
              <mc:Choice xmlns:v="urn:schemas-microsoft-com:vml" Requires="v">
                <p:oleObj spid="_x0000_s1026" r:id="rId3" imgW="4785480" imgH="4894560" progId="CorelDRAW.Graphic.10">
                  <p:embed/>
                </p:oleObj>
              </mc:Choice>
              <mc:Fallback>
                <p:oleObj r:id="rId3" imgW="4785480" imgH="4894560" progId="CorelDRAW.Graphic.10">
                  <p:embed/>
                  <p:pic>
                    <p:nvPicPr>
                      <p:cNvPr id="18" name="Object 6"/>
                      <p:cNvPicPr>
                        <a:picLocks noChangeAspect="1" noChangeArrowheads="1"/>
                      </p:cNvPicPr>
                      <p:nvPr/>
                    </p:nvPicPr>
                    <p:blipFill>
                      <a:blip r:embed="rId4">
                        <a:extLst>
                          <a:ext uri="{28A0092B-C50C-407E-A947-70E740481C1C}">
                            <a14:useLocalDpi xmlns:a14="http://schemas.microsoft.com/office/drawing/2010/main" val="0"/>
                          </a:ext>
                        </a:extLst>
                      </a:blip>
                      <a:srcRect/>
                      <a:stretch>
                        <a:fillRect/>
                      </a:stretch>
                    </p:blipFill>
                    <p:spPr bwMode="auto">
                      <a:xfrm>
                        <a:off x="1547611" y="1165027"/>
                        <a:ext cx="645319"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oleObj>
              </mc:Fallback>
            </mc:AlternateContent>
          </a:graphicData>
        </a:graphic>
      </p:graphicFrame>
      <p:sp>
        <p:nvSpPr>
          <p:cNvPr id="19" name="Rectangle 7"/>
          <p:cNvSpPr>
            <a:spLocks noChangeArrowheads="1"/>
          </p:cNvSpPr>
          <p:nvPr/>
        </p:nvSpPr>
        <p:spPr bwMode="auto">
          <a:xfrm>
            <a:off x="1196580" y="2832475"/>
            <a:ext cx="65" cy="30008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wrap="none"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defRPr/>
            </a:pPr>
            <a:endParaRPr lang="bg-BG" altLang="bg-BG" sz="1350">
              <a:latin typeface="Times New Roman" panose="02020603050405020304" pitchFamily="18" charset="0"/>
              <a:cs typeface="Times New Roman" panose="02020603050405020304" pitchFamily="18" charset="0"/>
            </a:endParaRPr>
          </a:p>
        </p:txBody>
      </p:sp>
      <p:sp>
        <p:nvSpPr>
          <p:cNvPr id="20" name="Rectangle 8"/>
          <p:cNvSpPr>
            <a:spLocks noChangeArrowheads="1"/>
          </p:cNvSpPr>
          <p:nvPr/>
        </p:nvSpPr>
        <p:spPr bwMode="auto">
          <a:xfrm>
            <a:off x="1196579" y="2832475"/>
            <a:ext cx="6858000" cy="300082"/>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0"/>
              </a:spcBef>
              <a:buFontTx/>
              <a:buNone/>
              <a:defRPr/>
            </a:pPr>
            <a:endParaRPr lang="bg-BG" altLang="bg-BG" sz="1350">
              <a:latin typeface="Times New Roman" panose="02020603050405020304" pitchFamily="18" charset="0"/>
              <a:cs typeface="Times New Roman" panose="02020603050405020304" pitchFamily="18" charset="0"/>
            </a:endParaRPr>
          </a:p>
        </p:txBody>
      </p:sp>
      <p:sp>
        <p:nvSpPr>
          <p:cNvPr id="21" name="Rectangle 9"/>
          <p:cNvSpPr>
            <a:spLocks noChangeArrowheads="1"/>
          </p:cNvSpPr>
          <p:nvPr/>
        </p:nvSpPr>
        <p:spPr bwMode="auto">
          <a:xfrm>
            <a:off x="1211023" y="1057440"/>
            <a:ext cx="6858000" cy="877163"/>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nchor="ctr">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ctr">
              <a:spcBef>
                <a:spcPct val="0"/>
              </a:spcBef>
              <a:buFontTx/>
              <a:buNone/>
              <a:defRPr/>
            </a:pPr>
            <a:r>
              <a:rPr lang="bg-BG" altLang="bg-BG" sz="1800" dirty="0">
                <a:latin typeface="Times New Roman" panose="02020603050405020304" pitchFamily="18" charset="0"/>
                <a:cs typeface="Times New Roman" panose="02020603050405020304" pitchFamily="18" charset="0"/>
              </a:rPr>
              <a:t>МЕДИЦИНСКИ УНИВЕРСИТЕТ-ПЛЕВЕН</a:t>
            </a:r>
          </a:p>
          <a:p>
            <a:pPr algn="ctr">
              <a:spcBef>
                <a:spcPct val="0"/>
              </a:spcBef>
              <a:buFontTx/>
              <a:buNone/>
              <a:defRPr/>
            </a:pPr>
            <a:r>
              <a:rPr lang="bg-BG" altLang="bg-BG" sz="1800" dirty="0">
                <a:latin typeface="Times New Roman" panose="02020603050405020304" pitchFamily="18" charset="0"/>
                <a:cs typeface="Times New Roman" panose="02020603050405020304" pitchFamily="18" charset="0"/>
              </a:rPr>
              <a:t>ФАКУЛТЕТ ОБЩЕСТВЕНО ЗДРАВЕ</a:t>
            </a:r>
            <a:endParaRPr lang="bg-BG" altLang="bg-BG" sz="1500" dirty="0">
              <a:latin typeface="Times New Roman" panose="02020603050405020304" pitchFamily="18" charset="0"/>
              <a:cs typeface="Times New Roman" panose="02020603050405020304" pitchFamily="18" charset="0"/>
            </a:endParaRPr>
          </a:p>
          <a:p>
            <a:pPr algn="ctr">
              <a:spcBef>
                <a:spcPct val="0"/>
              </a:spcBef>
              <a:buFontTx/>
              <a:buNone/>
              <a:defRPr/>
            </a:pPr>
            <a:r>
              <a:rPr lang="bg-BG" altLang="bg-BG" sz="1500" dirty="0">
                <a:latin typeface="Times New Roman" panose="02020603050405020304" pitchFamily="18" charset="0"/>
                <a:cs typeface="Times New Roman" panose="02020603050405020304" pitchFamily="18" charset="0"/>
              </a:rPr>
              <a:t>КАТЕДРА „ОБЩЕСТВЕНОЗДРАВНИ  НАУКИ“</a:t>
            </a:r>
            <a:r>
              <a:rPr lang="en-US" altLang="bg-BG" sz="1500" dirty="0">
                <a:latin typeface="Times New Roman" panose="02020603050405020304" pitchFamily="18" charset="0"/>
                <a:cs typeface="Times New Roman" panose="02020603050405020304" pitchFamily="18" charset="0"/>
              </a:rPr>
              <a:t> </a:t>
            </a:r>
            <a:endParaRPr lang="bg-BG" altLang="bg-BG" sz="1500" dirty="0">
              <a:latin typeface="Times New Roman" panose="02020603050405020304" pitchFamily="18" charset="0"/>
              <a:cs typeface="Times New Roman" panose="02020603050405020304" pitchFamily="18" charset="0"/>
            </a:endParaRPr>
          </a:p>
        </p:txBody>
      </p:sp>
      <p:sp>
        <p:nvSpPr>
          <p:cNvPr id="22" name="Text Box 4"/>
          <p:cNvSpPr txBox="1">
            <a:spLocks noChangeArrowheads="1"/>
          </p:cNvSpPr>
          <p:nvPr/>
        </p:nvSpPr>
        <p:spPr bwMode="auto">
          <a:xfrm>
            <a:off x="3833813" y="2102644"/>
            <a:ext cx="1476375" cy="415498"/>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spcBef>
                <a:spcPct val="50000"/>
              </a:spcBef>
              <a:buFontTx/>
              <a:buNone/>
              <a:defRPr/>
            </a:pPr>
            <a:r>
              <a:rPr lang="bg-BG" altLang="bg-BG" sz="2100" b="1" dirty="0">
                <a:latin typeface="Times New Roman" panose="02020603050405020304" pitchFamily="18" charset="0"/>
                <a:cs typeface="Times New Roman" panose="02020603050405020304" pitchFamily="18" charset="0"/>
              </a:rPr>
              <a:t>Лекция </a:t>
            </a:r>
            <a:r>
              <a:rPr lang="bg-BG" altLang="bg-BG" sz="2100" b="1" dirty="0" smtClean="0">
                <a:latin typeface="Times New Roman" panose="02020603050405020304" pitchFamily="18" charset="0"/>
                <a:cs typeface="Times New Roman" panose="02020603050405020304" pitchFamily="18" charset="0"/>
              </a:rPr>
              <a:t>№5</a:t>
            </a:r>
            <a:endParaRPr lang="bg-BG" altLang="bg-BG" sz="2100" b="1" dirty="0">
              <a:latin typeface="Times New Roman" panose="02020603050405020304" pitchFamily="18" charset="0"/>
              <a:cs typeface="Times New Roman" panose="02020603050405020304" pitchFamily="18" charset="0"/>
            </a:endParaRPr>
          </a:p>
        </p:txBody>
      </p:sp>
      <p:sp>
        <p:nvSpPr>
          <p:cNvPr id="23" name="Text Box 4"/>
          <p:cNvSpPr txBox="1">
            <a:spLocks noChangeArrowheads="1"/>
          </p:cNvSpPr>
          <p:nvPr/>
        </p:nvSpPr>
        <p:spPr bwMode="auto">
          <a:xfrm>
            <a:off x="4427340" y="5157192"/>
            <a:ext cx="3261122" cy="323165"/>
          </a:xfrm>
          <a:prstGeom prst="rect">
            <a:avLst/>
          </a:prstGeom>
          <a:noFill/>
          <a:ln>
            <a:noFill/>
          </a:ln>
          <a:effectLst/>
          <a:extLst>
            <a:ext uri="{909E8E84-426E-40DD-AFC4-6F175D3DCCD1}">
              <a14:hiddenFill xmlns:a14="http://schemas.microsoft.com/office/drawing/2010/main">
                <a:solidFill>
                  <a:srgbClr val="FFFF99"/>
                </a:solidFill>
              </a14:hiddenFill>
            </a:ext>
            <a:ext uri="{91240B29-F687-4F45-9708-019B960494DF}">
              <a14:hiddenLine xmlns:a14="http://schemas.microsoft.com/office/drawing/2010/main" w="50800" algn="ctr">
                <a:solidFill>
                  <a:srgbClr val="0000FF"/>
                </a:solidFill>
                <a:miter lim="800000"/>
                <a:headEnd/>
                <a:tailEnd/>
              </a14:hiddenLine>
            </a:ext>
            <a:ext uri="{AF507438-7753-43E0-B8FC-AC1667EBCBE1}">
              <a14:hiddenEffects xmlns:a14="http://schemas.microsoft.com/office/drawing/2010/main">
                <a:effectLst>
                  <a:outerShdw dist="35921" dir="2700000" algn="ctr" rotWithShape="0">
                    <a:srgbClr val="5F5F5F"/>
                  </a:outerShdw>
                </a:effectLst>
              </a14:hiddenEffects>
            </a:ext>
          </a:extLst>
        </p:spPr>
        <p:txBody>
          <a:bodyPr lIns="0" rIns="0">
            <a:spAutoFit/>
          </a:bodyPr>
          <a:lstStyle>
            <a:lvl1pPr>
              <a:spcBef>
                <a:spcPct val="20000"/>
              </a:spcBef>
              <a:buChar char="•"/>
              <a:defRPr sz="3200">
                <a:solidFill>
                  <a:schemeClr val="tx1"/>
                </a:solidFill>
                <a:latin typeface="Arial" panose="020B0604020202020204" pitchFamily="34" charset="0"/>
                <a:cs typeface="Arial" panose="020B0604020202020204" pitchFamily="34" charset="0"/>
              </a:defRPr>
            </a:lvl1pPr>
            <a:lvl2pPr marL="742950" indent="-285750">
              <a:spcBef>
                <a:spcPct val="20000"/>
              </a:spcBef>
              <a:buChar char="–"/>
              <a:defRPr sz="2800">
                <a:solidFill>
                  <a:schemeClr val="tx1"/>
                </a:solidFill>
                <a:latin typeface="Arial" panose="020B0604020202020204" pitchFamily="34" charset="0"/>
                <a:cs typeface="Arial" panose="020B0604020202020204" pitchFamily="34" charset="0"/>
              </a:defRPr>
            </a:lvl2pPr>
            <a:lvl3pPr marL="1143000" indent="-228600">
              <a:spcBef>
                <a:spcPct val="20000"/>
              </a:spcBef>
              <a:buChar char="•"/>
              <a:defRPr sz="2400">
                <a:solidFill>
                  <a:schemeClr val="tx1"/>
                </a:solidFill>
                <a:latin typeface="Arial" panose="020B0604020202020204" pitchFamily="34" charset="0"/>
                <a:cs typeface="Arial" panose="020B0604020202020204" pitchFamily="34" charset="0"/>
              </a:defRPr>
            </a:lvl3pPr>
            <a:lvl4pPr marL="1600200" indent="-228600">
              <a:spcBef>
                <a:spcPct val="20000"/>
              </a:spcBef>
              <a:buChar char="–"/>
              <a:defRPr sz="2000">
                <a:solidFill>
                  <a:schemeClr val="tx1"/>
                </a:solidFill>
                <a:latin typeface="Arial" panose="020B0604020202020204" pitchFamily="34" charset="0"/>
                <a:cs typeface="Arial" panose="020B0604020202020204" pitchFamily="34" charset="0"/>
              </a:defRPr>
            </a:lvl4pPr>
            <a:lvl5pPr marL="2057400" indent="-228600">
              <a:spcBef>
                <a:spcPct val="20000"/>
              </a:spcBef>
              <a:buChar char="»"/>
              <a:defRPr sz="2000">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20000"/>
              </a:spcBef>
              <a:spcAft>
                <a:spcPct val="0"/>
              </a:spcAft>
              <a:buChar char="»"/>
              <a:defRPr sz="2000">
                <a:solidFill>
                  <a:schemeClr val="tx1"/>
                </a:solidFill>
                <a:latin typeface="Arial" panose="020B0604020202020204" pitchFamily="34" charset="0"/>
                <a:cs typeface="Arial" panose="020B0604020202020204" pitchFamily="34" charset="0"/>
              </a:defRPr>
            </a:lvl9pPr>
          </a:lstStyle>
          <a:p>
            <a:pPr algn="r">
              <a:spcBef>
                <a:spcPct val="50000"/>
              </a:spcBef>
              <a:buFontTx/>
              <a:buNone/>
              <a:defRPr/>
            </a:pPr>
            <a:r>
              <a:rPr lang="bg-BG" altLang="bg-BG" sz="1500" i="1" dirty="0">
                <a:latin typeface="Times New Roman" panose="02020603050405020304" pitchFamily="18" charset="0"/>
                <a:cs typeface="Times New Roman" panose="02020603050405020304" pitchFamily="18" charset="0"/>
              </a:rPr>
              <a:t>Проф. д-р Силвия Янкуловска, дмн</a:t>
            </a:r>
          </a:p>
        </p:txBody>
      </p:sp>
    </p:spTree>
    <p:extLst>
      <p:ext uri="{BB962C8B-B14F-4D97-AF65-F5344CB8AC3E}">
        <p14:creationId xmlns:p14="http://schemas.microsoft.com/office/powerpoint/2010/main" val="244080968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FD7497B7-BF3C-4372-8FCE-C3A44DCBB33A}" type="slidenum">
              <a:rPr lang="bg-BG" altLang="en-US">
                <a:solidFill>
                  <a:srgbClr val="000000"/>
                </a:solidFill>
              </a:rPr>
              <a:pPr/>
              <a:t>10</a:t>
            </a:fld>
            <a:endParaRPr lang="bg-BG" altLang="en-US">
              <a:solidFill>
                <a:srgbClr val="000000"/>
              </a:solidFill>
            </a:endParaRPr>
          </a:p>
        </p:txBody>
      </p:sp>
      <p:sp>
        <p:nvSpPr>
          <p:cNvPr id="683012" name="Rectangle 4"/>
          <p:cNvSpPr>
            <a:spLocks noGrp="1" noChangeArrowheads="1"/>
          </p:cNvSpPr>
          <p:nvPr>
            <p:ph type="title"/>
          </p:nvPr>
        </p:nvSpPr>
        <p:spPr>
          <a:xfrm>
            <a:off x="304800" y="762000"/>
            <a:ext cx="8534400" cy="5486400"/>
          </a:xfrm>
        </p:spPr>
        <p:txBody>
          <a:bodyPr/>
          <a:lstStyle/>
          <a:p>
            <a:pPr>
              <a:lnSpc>
                <a:spcPct val="90000"/>
              </a:lnSpc>
            </a:pPr>
            <a:r>
              <a:rPr lang="bg-BG" altLang="en-US" sz="3200" b="1">
                <a:solidFill>
                  <a:srgbClr val="0000FF"/>
                </a:solidFill>
                <a:latin typeface="Times New Roman" pitchFamily="18" charset="0"/>
              </a:rPr>
              <a:t>Глава 8. АДМИНИСТРАТИВНО-НАКАЗАТЕЛНИ РАЗПОРЕДБИ</a:t>
            </a:r>
            <a:br>
              <a:rPr lang="bg-BG" altLang="en-US" sz="3200" b="1">
                <a:solidFill>
                  <a:srgbClr val="0000FF"/>
                </a:solidFill>
                <a:latin typeface="Times New Roman" pitchFamily="18" charset="0"/>
              </a:rPr>
            </a:br>
            <a:r>
              <a:rPr lang="bg-BG" altLang="en-US" sz="3200" b="1">
                <a:latin typeface="Times New Roman" pitchFamily="18" charset="0"/>
              </a:rPr>
              <a:t/>
            </a:r>
            <a:br>
              <a:rPr lang="bg-BG" altLang="en-US" sz="3200" b="1">
                <a:latin typeface="Times New Roman" pitchFamily="18" charset="0"/>
              </a:rPr>
            </a:br>
            <a:r>
              <a:rPr lang="bg-BG" altLang="en-US" sz="2400" b="1">
                <a:latin typeface="Times New Roman" pitchFamily="18" charset="0"/>
              </a:rPr>
              <a:t>ДОПЪЛНИТЕЛНА РАЗПОРЕДБА</a:t>
            </a:r>
            <a:r>
              <a:rPr lang="en-US" altLang="en-US" sz="2400"/>
              <a:t> </a:t>
            </a:r>
            <a:r>
              <a:rPr lang="bg-BG" altLang="en-US" sz="2400"/>
              <a:t/>
            </a:r>
            <a:br>
              <a:rPr lang="bg-BG" altLang="en-US" sz="2400"/>
            </a:br>
            <a:r>
              <a:rPr lang="bg-BG" altLang="en-US" sz="2400"/>
              <a:t/>
            </a:r>
            <a:br>
              <a:rPr lang="bg-BG" altLang="en-US" sz="2400"/>
            </a:br>
            <a:r>
              <a:rPr lang="bg-BG" altLang="en-US" sz="2400" b="1">
                <a:latin typeface="Times New Roman" pitchFamily="18" charset="0"/>
              </a:rPr>
              <a:t>ПРЕХОДНИ И ЗАКЛЮЧИТЕЛНИ РАЗПОРЕДБИ</a:t>
            </a:r>
            <a:r>
              <a:rPr lang="bg-BG" altLang="en-US" sz="3200" b="1">
                <a:latin typeface="Times New Roman" pitchFamily="18" charset="0"/>
              </a:rPr>
              <a:t/>
            </a:r>
            <a:br>
              <a:rPr lang="bg-BG" altLang="en-US" sz="3200" b="1">
                <a:latin typeface="Times New Roman" pitchFamily="18" charset="0"/>
              </a:rPr>
            </a:br>
            <a:r>
              <a:rPr lang="bg-BG" altLang="en-US" sz="3200" b="1">
                <a:latin typeface="Times New Roman" pitchFamily="18" charset="0"/>
              </a:rPr>
              <a:t/>
            </a:r>
            <a:br>
              <a:rPr lang="bg-BG" altLang="en-US" sz="3200" b="1">
                <a:latin typeface="Times New Roman" pitchFamily="18" charset="0"/>
              </a:rPr>
            </a:br>
            <a:r>
              <a:rPr lang="bg-BG" altLang="en-US" sz="3200" b="1">
                <a:latin typeface="Times New Roman" pitchFamily="18" charset="0"/>
              </a:rPr>
              <a:t> </a:t>
            </a:r>
            <a:r>
              <a:rPr lang="bg-BG" altLang="en-US" sz="2400"/>
              <a:t>§ 41.  Законът влиза в сила от 1 януари 2005 г., с изключение на чл. 53, ал. 3, която влиза в сила от 1 януари 2006 г.</a:t>
            </a:r>
            <a:br>
              <a:rPr lang="bg-BG" altLang="en-US" sz="2400"/>
            </a:br>
            <a:r>
              <a:rPr lang="bg-BG" altLang="en-US" sz="2400"/>
              <a:t/>
            </a:r>
            <a:br>
              <a:rPr lang="bg-BG" altLang="en-US" sz="2400"/>
            </a:br>
            <a:r>
              <a:rPr lang="bg-BG" altLang="en-US" sz="2400"/>
              <a:t>Законът е приет от 39-то Народно събрание на 29 юли 2004 г. и е подпечатан с официалния печат на Народното събрание.</a:t>
            </a:r>
            <a:endParaRPr lang="en-US" altLang="en-US" sz="2400"/>
          </a:p>
        </p:txBody>
      </p:sp>
      <p:sp>
        <p:nvSpPr>
          <p:cNvPr id="2" name="Date Placeholder 1"/>
          <p:cNvSpPr>
            <a:spLocks noGrp="1"/>
          </p:cNvSpPr>
          <p:nvPr>
            <p:ph type="dt" sz="half" idx="12"/>
          </p:nvPr>
        </p:nvSpPr>
        <p:spPr/>
        <p:txBody>
          <a:bodyPr/>
          <a:lstStyle/>
          <a:p>
            <a:fld id="{4396FD12-B5A4-43A9-82FF-7919FE90DC68}"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2739291929"/>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2D0989C-95AB-4DC2-9568-C25FABBF7BC3}" type="slidenum">
              <a:rPr lang="en-US" altLang="en-US">
                <a:latin typeface="Arial" charset="0"/>
              </a:rPr>
              <a:pPr eaLnBrk="1" hangingPunct="1"/>
              <a:t>11</a:t>
            </a:fld>
            <a:endParaRPr lang="en-US" altLang="en-US">
              <a:latin typeface="Arial" charset="0"/>
            </a:endParaRPr>
          </a:p>
        </p:txBody>
      </p:sp>
      <p:sp>
        <p:nvSpPr>
          <p:cNvPr id="48130" name="Rectangle 2"/>
          <p:cNvSpPr>
            <a:spLocks noGrp="1" noRot="1" noChangeArrowheads="1"/>
          </p:cNvSpPr>
          <p:nvPr>
            <p:ph type="title" idx="4294967295"/>
          </p:nvPr>
        </p:nvSpPr>
        <p:spPr>
          <a:xfrm>
            <a:off x="304800" y="1143000"/>
            <a:ext cx="8229600" cy="1782762"/>
          </a:xfrm>
        </p:spPr>
        <p:txBody>
          <a:bodyPr/>
          <a:lstStyle/>
          <a:p>
            <a:pPr eaLnBrk="1" hangingPunct="1"/>
            <a:r>
              <a:rPr lang="ru-RU" altLang="bg-BG" sz="2000" b="1" dirty="0" smtClean="0">
                <a:effectLst>
                  <a:outerShdw blurRad="38100" dist="38100" dir="2700000" algn="tl">
                    <a:srgbClr val="C0C0C0"/>
                  </a:outerShdw>
                </a:effectLst>
              </a:rPr>
              <a:t/>
            </a:r>
            <a:br>
              <a:rPr lang="ru-RU" altLang="bg-BG" sz="2000" b="1" dirty="0" smtClean="0">
                <a:effectLst>
                  <a:outerShdw blurRad="38100" dist="38100" dir="2700000" algn="tl">
                    <a:srgbClr val="C0C0C0"/>
                  </a:outerShdw>
                </a:effectLst>
              </a:rPr>
            </a:br>
            <a:r>
              <a:rPr lang="ru-RU" altLang="bg-BG" sz="2800" b="1" dirty="0" smtClean="0">
                <a:solidFill>
                  <a:srgbClr val="CC0000"/>
                </a:solidFill>
                <a:effectLst>
                  <a:outerShdw blurRad="38100" dist="38100" dir="2700000" algn="tl">
                    <a:srgbClr val="C0C0C0"/>
                  </a:outerShdw>
                </a:effectLst>
              </a:rPr>
              <a:t>Раздел </a:t>
            </a:r>
            <a:r>
              <a:rPr lang="en-US" altLang="bg-BG" sz="2800" b="1" dirty="0" smtClean="0">
                <a:solidFill>
                  <a:srgbClr val="CC0000"/>
                </a:solidFill>
                <a:effectLst>
                  <a:outerShdw blurRad="38100" dist="38100" dir="2700000" algn="tl">
                    <a:srgbClr val="C0C0C0"/>
                  </a:outerShdw>
                </a:effectLst>
              </a:rPr>
              <a:t>II</a:t>
            </a:r>
            <a:r>
              <a:rPr lang="ru-RU" altLang="bg-BG" sz="2800" b="1" dirty="0" smtClean="0">
                <a:solidFill>
                  <a:srgbClr val="CC0000"/>
                </a:solidFill>
                <a:effectLst>
                  <a:outerShdw blurRad="38100" dist="38100" dir="2700000" algn="tl">
                    <a:srgbClr val="C0C0C0"/>
                  </a:outerShdw>
                </a:effectLst>
              </a:rPr>
              <a:t>. Органи на управление на националната система за здравеопазване</a:t>
            </a:r>
            <a:r>
              <a:rPr lang="en-US" altLang="bg-BG" sz="2800" b="1" dirty="0" smtClean="0">
                <a:solidFill>
                  <a:srgbClr val="CC0000"/>
                </a:solidFill>
                <a:effectLst>
                  <a:outerShdw blurRad="38100" dist="38100" dir="2700000" algn="tl">
                    <a:srgbClr val="C0C0C0"/>
                  </a:outerShdw>
                </a:effectLst>
              </a:rPr>
              <a:t/>
            </a:r>
            <a:br>
              <a:rPr lang="en-US" altLang="bg-BG" sz="2800" b="1" dirty="0" smtClean="0">
                <a:solidFill>
                  <a:srgbClr val="CC0000"/>
                </a:solidFill>
                <a:effectLst>
                  <a:outerShdw blurRad="38100" dist="38100" dir="2700000" algn="tl">
                    <a:srgbClr val="C0C0C0"/>
                  </a:outerShdw>
                </a:effectLst>
              </a:rPr>
            </a:br>
            <a:endParaRPr lang="en-US" altLang="bg-BG" sz="2800" b="1" dirty="0" smtClean="0">
              <a:solidFill>
                <a:srgbClr val="CC0000"/>
              </a:solidFill>
              <a:effectLst>
                <a:outerShdw blurRad="38100" dist="38100" dir="2700000" algn="tl">
                  <a:srgbClr val="C0C0C0"/>
                </a:outerShdw>
              </a:effectLst>
            </a:endParaRPr>
          </a:p>
        </p:txBody>
      </p:sp>
      <p:sp>
        <p:nvSpPr>
          <p:cNvPr id="48131" name="Rectangle 3"/>
          <p:cNvSpPr>
            <a:spLocks noGrp="1" noRot="1" noChangeArrowheads="1"/>
          </p:cNvSpPr>
          <p:nvPr>
            <p:ph type="body" idx="4294967295"/>
          </p:nvPr>
        </p:nvSpPr>
        <p:spPr>
          <a:xfrm>
            <a:off x="533400" y="1676400"/>
            <a:ext cx="8229600" cy="5486400"/>
          </a:xfrm>
        </p:spPr>
        <p:txBody>
          <a:bodyPr/>
          <a:lstStyle/>
          <a:p>
            <a:pPr marL="381000" indent="-381000" eaLnBrk="1" hangingPunct="1">
              <a:buFontTx/>
              <a:buNone/>
            </a:pPr>
            <a:r>
              <a:rPr lang="bg-BG" altLang="bg-BG" sz="1800" dirty="0" smtClean="0">
                <a:effectLst>
                  <a:outerShdw blurRad="38100" dist="38100" dir="2700000" algn="tl">
                    <a:srgbClr val="C0C0C0"/>
                  </a:outerShdw>
                </a:effectLst>
              </a:rPr>
              <a:t>	</a:t>
            </a:r>
          </a:p>
          <a:p>
            <a:pPr marL="381000" indent="-381000" eaLnBrk="1" hangingPunct="1">
              <a:buFontTx/>
              <a:buNone/>
            </a:pPr>
            <a:endParaRPr lang="bg-BG" altLang="bg-BG" sz="1800" b="1" dirty="0">
              <a:effectLst>
                <a:outerShdw blurRad="38100" dist="38100" dir="2700000" algn="tl">
                  <a:srgbClr val="C0C0C0"/>
                </a:outerShdw>
              </a:effectLst>
            </a:endParaRPr>
          </a:p>
          <a:p>
            <a:pPr marL="381000" indent="-381000" eaLnBrk="1" hangingPunct="1">
              <a:buFontTx/>
              <a:buNone/>
            </a:pPr>
            <a:endParaRPr lang="bg-BG" altLang="bg-BG" sz="1800" b="1" dirty="0" smtClean="0">
              <a:effectLst>
                <a:outerShdw blurRad="38100" dist="38100" dir="2700000" algn="tl">
                  <a:srgbClr val="C0C0C0"/>
                </a:outerShdw>
              </a:effectLst>
            </a:endParaRPr>
          </a:p>
          <a:p>
            <a:pPr marL="381000" indent="-381000" eaLnBrk="1" hangingPunct="1">
              <a:buFontTx/>
              <a:buNone/>
            </a:pPr>
            <a:endParaRPr lang="bg-BG" altLang="bg-BG" sz="1800" b="1" dirty="0">
              <a:effectLst>
                <a:outerShdw blurRad="38100" dist="38100" dir="2700000" algn="tl">
                  <a:srgbClr val="C0C0C0"/>
                </a:outerShdw>
              </a:effectLst>
            </a:endParaRPr>
          </a:p>
          <a:p>
            <a:pPr marL="381000" indent="-381000" eaLnBrk="1" hangingPunct="1">
              <a:buFontTx/>
              <a:buNone/>
            </a:pPr>
            <a:r>
              <a:rPr lang="bg-BG" altLang="bg-BG" sz="2000" b="1" dirty="0" smtClean="0">
                <a:effectLst>
                  <a:outerShdw blurRad="38100" dist="38100" dir="2700000" algn="tl">
                    <a:srgbClr val="C0C0C0"/>
                  </a:outerShdw>
                </a:effectLst>
              </a:rPr>
              <a:t>Управлението на Националната здравна система се организира на две нива:</a:t>
            </a:r>
          </a:p>
          <a:p>
            <a:pPr marL="381000" indent="-381000" algn="just" eaLnBrk="1" hangingPunct="1">
              <a:buFontTx/>
              <a:buNone/>
            </a:pPr>
            <a:r>
              <a:rPr lang="bg-BG" altLang="bg-BG" sz="2000" b="1" dirty="0" smtClean="0">
                <a:effectLst>
                  <a:outerShdw blurRad="38100" dist="38100" dir="2700000" algn="tl">
                    <a:srgbClr val="C0C0C0"/>
                  </a:outerShdw>
                </a:effectLst>
              </a:rPr>
              <a:t> </a:t>
            </a:r>
          </a:p>
          <a:p>
            <a:pPr marL="381000" indent="-381000" algn="just" eaLnBrk="1" hangingPunct="1"/>
            <a:r>
              <a:rPr lang="bg-BG" altLang="bg-BG" sz="2000" b="1" dirty="0" smtClean="0">
                <a:solidFill>
                  <a:schemeClr val="tx2"/>
                </a:solidFill>
                <a:effectLst>
                  <a:outerShdw blurRad="38100" dist="38100" dir="2700000" algn="tl">
                    <a:srgbClr val="C0C0C0"/>
                  </a:outerShdw>
                </a:effectLst>
              </a:rPr>
              <a:t>І Национално ниво – Министър на здравеопазването и Висш медицински съвет</a:t>
            </a:r>
            <a:endParaRPr lang="bg-BG" altLang="bg-BG" sz="2000" dirty="0" smtClean="0">
              <a:effectLst>
                <a:outerShdw blurRad="38100" dist="38100" dir="2700000" algn="tl">
                  <a:srgbClr val="C0C0C0"/>
                </a:outerShdw>
              </a:effectLst>
            </a:endParaRPr>
          </a:p>
          <a:p>
            <a:pPr marL="381000" indent="-381000" algn="just" eaLnBrk="1" hangingPunct="1"/>
            <a:r>
              <a:rPr lang="bg-BG" altLang="bg-BG" sz="2000" b="1" dirty="0" smtClean="0">
                <a:effectLst>
                  <a:outerShdw blurRad="38100" dist="38100" dir="2700000" algn="tl">
                    <a:srgbClr val="C0C0C0"/>
                  </a:outerShdw>
                </a:effectLst>
              </a:rPr>
              <a:t>ІІ Областно ниво - </a:t>
            </a:r>
            <a:r>
              <a:rPr lang="ru-RU" altLang="bg-BG" sz="2000" dirty="0" err="1" smtClean="0">
                <a:solidFill>
                  <a:schemeClr val="hlink"/>
                </a:solidFill>
                <a:effectLst>
                  <a:outerShdw blurRad="38100" dist="38100" dir="2700000" algn="tl">
                    <a:srgbClr val="C0C0C0"/>
                  </a:outerShdw>
                </a:effectLst>
              </a:rPr>
              <a:t>Регионална</a:t>
            </a:r>
            <a:r>
              <a:rPr lang="ru-RU" altLang="bg-BG" sz="2000" dirty="0" smtClean="0">
                <a:solidFill>
                  <a:schemeClr val="hlink"/>
                </a:solidFill>
                <a:effectLst>
                  <a:outerShdw blurRad="38100" dist="38100" dir="2700000" algn="tl">
                    <a:srgbClr val="C0C0C0"/>
                  </a:outerShdw>
                </a:effectLst>
              </a:rPr>
              <a:t> </a:t>
            </a:r>
            <a:r>
              <a:rPr lang="ru-RU" altLang="bg-BG" sz="2000" dirty="0" err="1">
                <a:solidFill>
                  <a:schemeClr val="hlink"/>
                </a:solidFill>
                <a:effectLst>
                  <a:outerShdw blurRad="38100" dist="38100" dir="2700000" algn="tl">
                    <a:srgbClr val="C0C0C0"/>
                  </a:outerShdw>
                </a:effectLst>
              </a:rPr>
              <a:t>здравна</a:t>
            </a:r>
            <a:r>
              <a:rPr lang="ru-RU" altLang="bg-BG" sz="2000" dirty="0">
                <a:solidFill>
                  <a:schemeClr val="hlink"/>
                </a:solidFill>
                <a:effectLst>
                  <a:outerShdw blurRad="38100" dist="38100" dir="2700000" algn="tl">
                    <a:srgbClr val="C0C0C0"/>
                  </a:outerShdw>
                </a:effectLst>
              </a:rPr>
              <a:t> инспекция (РЗИ</a:t>
            </a:r>
            <a:r>
              <a:rPr lang="ru-RU" altLang="bg-BG" sz="2000" dirty="0" smtClean="0">
                <a:solidFill>
                  <a:schemeClr val="hlink"/>
                </a:solidFill>
                <a:effectLst>
                  <a:outerShdw blurRad="38100" dist="38100" dir="2700000" algn="tl">
                    <a:srgbClr val="C0C0C0"/>
                  </a:outerShdw>
                </a:effectLst>
              </a:rPr>
              <a:t>)</a:t>
            </a:r>
          </a:p>
          <a:p>
            <a:pPr marL="0" indent="0" algn="just" eaLnBrk="1" hangingPunct="1">
              <a:buNone/>
            </a:pPr>
            <a:endParaRPr lang="ru-RU" altLang="bg-BG" sz="2000" dirty="0" smtClean="0">
              <a:effectLst>
                <a:outerShdw blurRad="38100" dist="38100" dir="2700000" algn="tl">
                  <a:srgbClr val="C0C0C0"/>
                </a:outerShdw>
              </a:effectLst>
              <a:latin typeface="Times New Roman" pitchFamily="18" charset="0"/>
            </a:endParaRPr>
          </a:p>
          <a:p>
            <a:pPr marL="0" indent="0" algn="just" eaLnBrk="1" hangingPunct="1">
              <a:buNone/>
            </a:pPr>
            <a:r>
              <a:rPr lang="ru-RU" altLang="bg-BG" sz="2000" dirty="0" smtClean="0">
                <a:effectLst>
                  <a:outerShdw blurRad="38100" dist="38100" dir="2700000" algn="tl">
                    <a:srgbClr val="C0C0C0"/>
                  </a:outerShdw>
                </a:effectLst>
                <a:latin typeface="Times New Roman" pitchFamily="18" charset="0"/>
              </a:rPr>
              <a:t>На </a:t>
            </a:r>
            <a:r>
              <a:rPr lang="ru-RU" altLang="bg-BG" sz="2000" dirty="0" err="1" smtClean="0">
                <a:effectLst>
                  <a:outerShdw blurRad="38100" dist="38100" dir="2700000" algn="tl">
                    <a:srgbClr val="C0C0C0"/>
                  </a:outerShdw>
                </a:effectLst>
                <a:latin typeface="Times New Roman" pitchFamily="18" charset="0"/>
              </a:rPr>
              <a:t>общинско</a:t>
            </a:r>
            <a:r>
              <a:rPr lang="ru-RU" altLang="bg-BG" sz="2000" dirty="0" smtClean="0">
                <a:effectLst>
                  <a:outerShdw blurRad="38100" dist="38100" dir="2700000" algn="tl">
                    <a:srgbClr val="C0C0C0"/>
                  </a:outerShdw>
                </a:effectLst>
                <a:latin typeface="Times New Roman" pitchFamily="18" charset="0"/>
              </a:rPr>
              <a:t> </a:t>
            </a:r>
            <a:r>
              <a:rPr lang="ru-RU" altLang="bg-BG" sz="2000" dirty="0" err="1" smtClean="0">
                <a:effectLst>
                  <a:outerShdw blurRad="38100" dist="38100" dir="2700000" algn="tl">
                    <a:srgbClr val="C0C0C0"/>
                  </a:outerShdw>
                </a:effectLst>
                <a:latin typeface="Times New Roman" pitchFamily="18" charset="0"/>
              </a:rPr>
              <a:t>ниво</a:t>
            </a:r>
            <a:r>
              <a:rPr lang="ru-RU" altLang="bg-BG" sz="2000" dirty="0" smtClean="0">
                <a:effectLst>
                  <a:outerShdw blurRad="38100" dist="38100" dir="2700000" algn="tl">
                    <a:srgbClr val="C0C0C0"/>
                  </a:outerShdw>
                </a:effectLst>
                <a:latin typeface="Times New Roman" pitchFamily="18" charset="0"/>
              </a:rPr>
              <a:t> - </a:t>
            </a:r>
            <a:r>
              <a:rPr lang="bg-BG" altLang="bg-BG" sz="2000" i="1" dirty="0">
                <a:solidFill>
                  <a:schemeClr val="hlink"/>
                </a:solidFill>
                <a:effectLst>
                  <a:outerShdw blurRad="38100" dist="38100" dir="2700000" algn="tl">
                    <a:srgbClr val="C0C0C0"/>
                  </a:outerShdw>
                </a:effectLst>
              </a:rPr>
              <a:t>служба по здравеопазване в състава на общинската администрация</a:t>
            </a:r>
            <a:endParaRPr lang="en-US" altLang="bg-BG" sz="2000" dirty="0" smtClean="0">
              <a:effectLst>
                <a:outerShdw blurRad="38100" dist="38100" dir="2700000" algn="tl">
                  <a:srgbClr val="C0C0C0"/>
                </a:outerShdw>
              </a:effectLst>
              <a:latin typeface="Times New Roman" pitchFamily="18" charset="0"/>
            </a:endParaRPr>
          </a:p>
        </p:txBody>
      </p:sp>
      <p:sp>
        <p:nvSpPr>
          <p:cNvPr id="2" name="Date Placeholder 1"/>
          <p:cNvSpPr>
            <a:spLocks noGrp="1"/>
          </p:cNvSpPr>
          <p:nvPr>
            <p:ph type="dt" sz="half" idx="10"/>
          </p:nvPr>
        </p:nvSpPr>
        <p:spPr/>
        <p:txBody>
          <a:bodyPr/>
          <a:lstStyle/>
          <a:p>
            <a:fld id="{F08BCF58-AAD5-4E15-8D54-E0CB7D6D34A9}" type="datetime1">
              <a:rPr lang="bg-BG" altLang="en-US" smtClean="0"/>
              <a:t>25.8.2020 г.</a:t>
            </a:fld>
            <a:endParaRPr lang="en-US" altLang="en-US"/>
          </a:p>
        </p:txBody>
      </p:sp>
      <p:sp>
        <p:nvSpPr>
          <p:cNvPr id="6" name="Rectangle 2"/>
          <p:cNvSpPr txBox="1">
            <a:spLocks noRot="1" noChangeArrowheads="1"/>
          </p:cNvSpPr>
          <p:nvPr/>
        </p:nvSpPr>
        <p:spPr bwMode="auto">
          <a:xfrm>
            <a:off x="304800" y="304800"/>
            <a:ext cx="8540750" cy="838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ru-RU" altLang="bg-BG" sz="2400" b="1" kern="0" smtClean="0">
                <a:solidFill>
                  <a:srgbClr val="CC0000"/>
                </a:solidFill>
                <a:effectLst>
                  <a:outerShdw blurRad="38100" dist="38100" dir="2700000" algn="tl">
                    <a:srgbClr val="C0C0C0"/>
                  </a:outerShdw>
                </a:effectLst>
              </a:rPr>
              <a:t>Глава първа.</a:t>
            </a:r>
            <a:br>
              <a:rPr lang="ru-RU" altLang="bg-BG" sz="2400" b="1" kern="0" smtClean="0">
                <a:solidFill>
                  <a:srgbClr val="CC0000"/>
                </a:solidFill>
                <a:effectLst>
                  <a:outerShdw blurRad="38100" dist="38100" dir="2700000" algn="tl">
                    <a:srgbClr val="C0C0C0"/>
                  </a:outerShdw>
                </a:effectLst>
              </a:rPr>
            </a:br>
            <a:r>
              <a:rPr lang="ru-RU" altLang="bg-BG" sz="2400" b="1" kern="0" smtClean="0">
                <a:solidFill>
                  <a:srgbClr val="CC0000"/>
                </a:solidFill>
                <a:effectLst>
                  <a:outerShdw blurRad="38100" dist="38100" dir="2700000" algn="tl">
                    <a:srgbClr val="C0C0C0"/>
                  </a:outerShdw>
                </a:effectLst>
              </a:rPr>
              <a:t>НАЦИОНАЛНА СИСТЕМА ЗА ЗДРАВЕОПАЗВАНЕ</a:t>
            </a:r>
            <a:endParaRPr lang="bg-BG" altLang="bg-BG" sz="2400" b="1" kern="0" dirty="0" smtClean="0">
              <a:effectLst>
                <a:outerShdw blurRad="38100" dist="38100" dir="2700000" algn="tl">
                  <a:srgbClr val="C0C0C0"/>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4"/>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569E44F-69A1-4F8B-A98B-2B6B71DCD873}" type="slidenum">
              <a:rPr lang="en-US" altLang="en-US">
                <a:latin typeface="Arial" charset="0"/>
              </a:rPr>
              <a:pPr eaLnBrk="1" hangingPunct="1"/>
              <a:t>12</a:t>
            </a:fld>
            <a:endParaRPr lang="en-US" altLang="en-US">
              <a:latin typeface="Arial" charset="0"/>
            </a:endParaRPr>
          </a:p>
        </p:txBody>
      </p:sp>
      <p:sp>
        <p:nvSpPr>
          <p:cNvPr id="15363" name="Rectangle 4"/>
          <p:cNvSpPr>
            <a:spLocks noGrp="1" noChangeArrowheads="1"/>
          </p:cNvSpPr>
          <p:nvPr>
            <p:ph type="title"/>
          </p:nvPr>
        </p:nvSpPr>
        <p:spPr>
          <a:xfrm>
            <a:off x="457200" y="274638"/>
            <a:ext cx="8229600" cy="5973762"/>
          </a:xfrm>
        </p:spPr>
        <p:txBody>
          <a:bodyPr/>
          <a:lstStyle/>
          <a:p>
            <a:pPr algn="l" eaLnBrk="1" hangingPunct="1"/>
            <a:r>
              <a:rPr lang="bg-BG" altLang="bg-BG" sz="2000" dirty="0">
                <a:effectLst>
                  <a:outerShdw blurRad="38100" dist="38100" dir="2700000" algn="tl">
                    <a:srgbClr val="C0C0C0"/>
                  </a:outerShdw>
                </a:effectLst>
              </a:rPr>
              <a:t>К</a:t>
            </a:r>
            <a:r>
              <a:rPr lang="ru-RU" altLang="bg-BG" sz="2000" dirty="0" err="1">
                <a:effectLst>
                  <a:outerShdw blurRad="38100" dist="38100" dir="2700000" algn="tl">
                    <a:srgbClr val="C0C0C0"/>
                  </a:outerShdw>
                </a:effectLst>
              </a:rPr>
              <a:t>онсултативен</a:t>
            </a:r>
            <a:r>
              <a:rPr lang="ru-RU" altLang="bg-BG" sz="2000" dirty="0">
                <a:effectLst>
                  <a:outerShdw blurRad="38100" dist="38100" dir="2700000" algn="tl">
                    <a:srgbClr val="C0C0C0"/>
                  </a:outerShdw>
                </a:effectLst>
              </a:rPr>
              <a:t> орган </a:t>
            </a:r>
            <a:r>
              <a:rPr lang="ru-RU" altLang="bg-BG" sz="2000" dirty="0" err="1">
                <a:effectLst>
                  <a:outerShdw blurRad="38100" dist="38100" dir="2700000" algn="tl">
                    <a:srgbClr val="C0C0C0"/>
                  </a:outerShdw>
                </a:effectLst>
              </a:rPr>
              <a:t>към</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министъра</a:t>
            </a:r>
            <a:r>
              <a:rPr lang="ru-RU" altLang="bg-BG" sz="2000" dirty="0">
                <a:effectLst>
                  <a:outerShdw blurRad="38100" dist="38100" dir="2700000" algn="tl">
                    <a:srgbClr val="C0C0C0"/>
                  </a:outerShdw>
                </a:effectLst>
              </a:rPr>
              <a:t> на </a:t>
            </a:r>
            <a:r>
              <a:rPr lang="ru-RU" altLang="bg-BG" sz="2000" dirty="0" err="1">
                <a:effectLst>
                  <a:outerShdw blurRad="38100" dist="38100" dir="2700000" algn="tl">
                    <a:srgbClr val="C0C0C0"/>
                  </a:outerShdw>
                </a:effectLst>
              </a:rPr>
              <a:t>здравеопазването</a:t>
            </a:r>
            <a:r>
              <a:rPr lang="ru-RU" altLang="bg-BG" sz="2000" dirty="0">
                <a:effectLst>
                  <a:outerShdw blurRad="38100" dist="38100" dir="2700000" algn="tl">
                    <a:srgbClr val="C0C0C0"/>
                  </a:outerShdw>
                </a:effectLst>
              </a:rPr>
              <a:t> е </a:t>
            </a:r>
            <a:r>
              <a:rPr lang="ru-RU" altLang="bg-BG" sz="2000" b="1" dirty="0" err="1">
                <a:solidFill>
                  <a:schemeClr val="hlink"/>
                </a:solidFill>
                <a:effectLst>
                  <a:outerShdw blurRad="38100" dist="38100" dir="2700000" algn="tl">
                    <a:srgbClr val="C0C0C0"/>
                  </a:outerShdw>
                </a:effectLst>
              </a:rPr>
              <a:t>Висшият</a:t>
            </a:r>
            <a:r>
              <a:rPr lang="ru-RU" altLang="bg-BG" sz="2000" b="1" dirty="0">
                <a:solidFill>
                  <a:schemeClr val="hlink"/>
                </a:solidFill>
                <a:effectLst>
                  <a:outerShdw blurRad="38100" dist="38100" dir="2700000" algn="tl">
                    <a:srgbClr val="C0C0C0"/>
                  </a:outerShdw>
                </a:effectLst>
              </a:rPr>
              <a:t> </a:t>
            </a:r>
            <a:r>
              <a:rPr lang="ru-RU" altLang="bg-BG" sz="2000" b="1" dirty="0" err="1">
                <a:solidFill>
                  <a:schemeClr val="hlink"/>
                </a:solidFill>
                <a:effectLst>
                  <a:outerShdw blurRad="38100" dist="38100" dir="2700000" algn="tl">
                    <a:srgbClr val="C0C0C0"/>
                  </a:outerShdw>
                </a:effectLst>
              </a:rPr>
              <a:t>медицински</a:t>
            </a:r>
            <a:r>
              <a:rPr lang="ru-RU" altLang="bg-BG" sz="2000" b="1" dirty="0">
                <a:solidFill>
                  <a:schemeClr val="hlink"/>
                </a:solidFill>
                <a:effectLst>
                  <a:outerShdw blurRad="38100" dist="38100" dir="2700000" algn="tl">
                    <a:srgbClr val="C0C0C0"/>
                  </a:outerShdw>
                </a:effectLst>
              </a:rPr>
              <a:t> </a:t>
            </a:r>
            <a:r>
              <a:rPr lang="ru-RU" altLang="bg-BG" sz="2000" b="1" dirty="0" err="1">
                <a:solidFill>
                  <a:schemeClr val="hlink"/>
                </a:solidFill>
                <a:effectLst>
                  <a:outerShdw blurRad="38100" dist="38100" dir="2700000" algn="tl">
                    <a:srgbClr val="C0C0C0"/>
                  </a:outerShdw>
                </a:effectLst>
              </a:rPr>
              <a:t>съвет</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който</a:t>
            </a:r>
            <a:r>
              <a:rPr lang="ru-RU" altLang="bg-BG" sz="2000" dirty="0">
                <a:effectLst>
                  <a:outerShdw blurRad="38100" dist="38100" dir="2700000" algn="tl">
                    <a:srgbClr val="C0C0C0"/>
                  </a:outerShdw>
                </a:effectLst>
              </a:rPr>
              <a:t> </a:t>
            </a:r>
            <a:r>
              <a:rPr lang="ru-RU" altLang="bg-BG" sz="2000" dirty="0" err="1" smtClean="0">
                <a:effectLst>
                  <a:outerShdw blurRad="38100" dist="38100" dir="2700000" algn="tl">
                    <a:srgbClr val="C0C0C0"/>
                  </a:outerShdw>
                </a:effectLst>
              </a:rPr>
              <a:t>включва</a:t>
            </a:r>
            <a:r>
              <a:rPr lang="ru-RU" altLang="bg-BG" sz="2000" dirty="0" smtClean="0">
                <a:effectLst>
                  <a:outerShdw blurRad="38100" dist="38100" dir="2700000" algn="tl">
                    <a:srgbClr val="C0C0C0"/>
                  </a:outerShdw>
                </a:effectLst>
              </a:rPr>
              <a:t>:</a:t>
            </a:r>
            <a:br>
              <a:rPr lang="ru-RU" altLang="bg-BG" sz="2000" dirty="0" smtClean="0">
                <a:effectLst>
                  <a:outerShdw blurRad="38100" dist="38100" dir="2700000" algn="tl">
                    <a:srgbClr val="C0C0C0"/>
                  </a:outerShdw>
                </a:effectLst>
              </a:rPr>
            </a:br>
            <a:r>
              <a:rPr lang="ru-RU" altLang="en-US" sz="2000" dirty="0"/>
              <a:t/>
            </a:r>
            <a:br>
              <a:rPr lang="ru-RU" altLang="en-US" sz="2000" dirty="0"/>
            </a:br>
            <a:r>
              <a:rPr lang="ru-RU" altLang="en-US" sz="2000" dirty="0" smtClean="0"/>
              <a:t>- 5 представители, </a:t>
            </a:r>
            <a:r>
              <a:rPr lang="ru-RU" altLang="en-US" sz="2000" dirty="0" err="1" smtClean="0"/>
              <a:t>определени</a:t>
            </a:r>
            <a:r>
              <a:rPr lang="ru-RU" altLang="en-US" sz="2000" dirty="0" smtClean="0"/>
              <a:t> от </a:t>
            </a:r>
            <a:r>
              <a:rPr lang="ru-RU" altLang="en-US" sz="2000" dirty="0" err="1" smtClean="0"/>
              <a:t>министъра</a:t>
            </a:r>
            <a:r>
              <a:rPr lang="ru-RU" altLang="en-US" sz="2000" dirty="0" smtClean="0"/>
              <a:t> на </a:t>
            </a:r>
            <a:r>
              <a:rPr lang="ru-RU" altLang="en-US" sz="2000" dirty="0" err="1" smtClean="0"/>
              <a:t>здравеопазването</a:t>
            </a:r>
            <a:r>
              <a:rPr lang="ru-RU" altLang="en-US" sz="2000" dirty="0" smtClean="0"/>
              <a:t>;</a:t>
            </a:r>
            <a:br>
              <a:rPr lang="ru-RU" altLang="en-US" sz="2000" dirty="0" smtClean="0"/>
            </a:br>
            <a:r>
              <a:rPr lang="ru-RU" altLang="en-US" sz="2000" dirty="0" smtClean="0"/>
              <a:t>- 5 представители на БЛС;</a:t>
            </a:r>
            <a:br>
              <a:rPr lang="ru-RU" altLang="en-US" sz="2000" dirty="0" smtClean="0"/>
            </a:br>
            <a:r>
              <a:rPr lang="ru-RU" altLang="en-US" sz="2000" dirty="0" smtClean="0"/>
              <a:t>- 3 представители на БЗС;</a:t>
            </a:r>
            <a:br>
              <a:rPr lang="ru-RU" altLang="en-US" sz="2000" dirty="0" smtClean="0"/>
            </a:br>
            <a:r>
              <a:rPr lang="ru-RU" altLang="en-US" sz="2000" dirty="0" smtClean="0"/>
              <a:t>- 3 представители на БФС;</a:t>
            </a:r>
            <a:br>
              <a:rPr lang="ru-RU" altLang="en-US" sz="2000" dirty="0" smtClean="0"/>
            </a:br>
            <a:r>
              <a:rPr lang="ru-RU" altLang="en-US" sz="2000" dirty="0" smtClean="0"/>
              <a:t>- 3 представители на НЗОК;</a:t>
            </a:r>
            <a:br>
              <a:rPr lang="ru-RU" altLang="en-US" sz="2000" dirty="0" smtClean="0"/>
            </a:br>
            <a:r>
              <a:rPr lang="ru-RU" altLang="en-US" sz="2000" dirty="0" smtClean="0"/>
              <a:t>- 1представител на БАПЗГ;</a:t>
            </a:r>
            <a:br>
              <a:rPr lang="ru-RU" altLang="en-US" sz="2000" dirty="0" smtClean="0"/>
            </a:br>
            <a:r>
              <a:rPr lang="ru-RU" altLang="en-US" sz="2000" dirty="0" smtClean="0"/>
              <a:t>- по 1представител на </a:t>
            </a:r>
            <a:r>
              <a:rPr lang="ru-RU" altLang="en-US" sz="2000" dirty="0" err="1" smtClean="0"/>
              <a:t>Националното</a:t>
            </a:r>
            <a:r>
              <a:rPr lang="ru-RU" altLang="en-US" sz="2000" dirty="0" smtClean="0"/>
              <a:t> </a:t>
            </a:r>
            <a:r>
              <a:rPr lang="ru-RU" altLang="en-US" sz="2000" dirty="0" err="1" smtClean="0"/>
              <a:t>сдружение</a:t>
            </a:r>
            <a:r>
              <a:rPr lang="ru-RU" altLang="en-US" sz="2000" dirty="0" smtClean="0"/>
              <a:t> на </a:t>
            </a:r>
            <a:r>
              <a:rPr lang="ru-RU" altLang="en-US" sz="2000" dirty="0" err="1" smtClean="0"/>
              <a:t>общините</a:t>
            </a:r>
            <a:r>
              <a:rPr lang="ru-RU" altLang="en-US" sz="2000" dirty="0" smtClean="0"/>
              <a:t>, на всяко </a:t>
            </a:r>
            <a:r>
              <a:rPr lang="ru-RU" altLang="en-US" sz="2000" dirty="0" err="1" smtClean="0"/>
              <a:t>висше</a:t>
            </a:r>
            <a:r>
              <a:rPr lang="ru-RU" altLang="en-US" sz="2000" dirty="0" smtClean="0"/>
              <a:t> </a:t>
            </a:r>
            <a:r>
              <a:rPr lang="ru-RU" altLang="en-US" sz="2000" dirty="0" err="1" smtClean="0"/>
              <a:t>медицинско</a:t>
            </a:r>
            <a:r>
              <a:rPr lang="ru-RU" altLang="en-US" sz="2000" dirty="0" smtClean="0"/>
              <a:t> училище и на </a:t>
            </a:r>
            <a:r>
              <a:rPr lang="ru-RU" altLang="en-US" sz="2000" dirty="0" err="1" smtClean="0"/>
              <a:t>Българския</a:t>
            </a:r>
            <a:r>
              <a:rPr lang="ru-RU" altLang="en-US" sz="2000" dirty="0" smtClean="0"/>
              <a:t> </a:t>
            </a:r>
            <a:r>
              <a:rPr lang="ru-RU" altLang="en-US" sz="2000" dirty="0" err="1" smtClean="0"/>
              <a:t>Червен</a:t>
            </a:r>
            <a:r>
              <a:rPr lang="ru-RU" altLang="en-US" sz="2000" dirty="0" smtClean="0"/>
              <a:t> </a:t>
            </a:r>
            <a:r>
              <a:rPr lang="ru-RU" altLang="en-US" sz="2000" dirty="0" err="1" smtClean="0"/>
              <a:t>кръст</a:t>
            </a:r>
            <a:r>
              <a:rPr lang="ru-RU" altLang="en-US" sz="2000" dirty="0" smtClean="0"/>
              <a:t>. </a:t>
            </a:r>
            <a:br>
              <a:rPr lang="ru-RU" altLang="en-US" sz="2000" dirty="0" smtClean="0"/>
            </a:br>
            <a:r>
              <a:rPr lang="ru-RU" altLang="en-US" sz="2000" dirty="0" smtClean="0"/>
              <a:t/>
            </a:r>
            <a:br>
              <a:rPr lang="ru-RU" altLang="en-US" sz="2000" dirty="0" smtClean="0"/>
            </a:br>
            <a:r>
              <a:rPr lang="ru-RU" altLang="en-US" sz="2000" dirty="0" err="1" smtClean="0"/>
              <a:t>Министърът</a:t>
            </a:r>
            <a:r>
              <a:rPr lang="ru-RU" altLang="en-US" sz="2000" dirty="0" smtClean="0"/>
              <a:t> на </a:t>
            </a:r>
            <a:r>
              <a:rPr lang="ru-RU" altLang="en-US" sz="2000" dirty="0" err="1" smtClean="0"/>
              <a:t>здравеопазването</a:t>
            </a:r>
            <a:r>
              <a:rPr lang="ru-RU" altLang="en-US" sz="2000" dirty="0" smtClean="0"/>
              <a:t> е </a:t>
            </a:r>
            <a:r>
              <a:rPr lang="ru-RU" altLang="en-US" sz="2000" dirty="0" err="1" smtClean="0"/>
              <a:t>председател</a:t>
            </a:r>
            <a:r>
              <a:rPr lang="ru-RU" altLang="en-US" sz="2000" dirty="0" smtClean="0"/>
              <a:t> на </a:t>
            </a:r>
            <a:r>
              <a:rPr lang="ru-RU" altLang="en-US" sz="2000" dirty="0" err="1" smtClean="0"/>
              <a:t>съвета</a:t>
            </a:r>
            <a:r>
              <a:rPr lang="ru-RU" altLang="en-US" sz="2000" dirty="0" smtClean="0"/>
              <a:t> без право на глас.</a:t>
            </a:r>
            <a:endParaRPr lang="en-US" altLang="en-US" sz="2000" dirty="0" smtClean="0"/>
          </a:p>
        </p:txBody>
      </p:sp>
      <p:sp>
        <p:nvSpPr>
          <p:cNvPr id="2" name="Date Placeholder 1"/>
          <p:cNvSpPr>
            <a:spLocks noGrp="1"/>
          </p:cNvSpPr>
          <p:nvPr>
            <p:ph type="dt" sz="half" idx="10"/>
          </p:nvPr>
        </p:nvSpPr>
        <p:spPr/>
        <p:txBody>
          <a:bodyPr/>
          <a:lstStyle/>
          <a:p>
            <a:fld id="{BCAFC052-29C0-44B7-BE0A-C21A28CF1325}"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algn="l"/>
            <a:r>
              <a:rPr lang="bg-BG" sz="2400" b="1" dirty="0"/>
              <a:t>Министърът на здравеопазването определя със заповед национални и републикански консултанти по медицински специалности.</a:t>
            </a:r>
            <a:r>
              <a:rPr lang="en-US" sz="2400" dirty="0"/>
              <a:t/>
            </a:r>
            <a:br>
              <a:rPr lang="en-US" sz="2400" dirty="0"/>
            </a:br>
            <a:r>
              <a:rPr lang="bg-BG" sz="2400" dirty="0" smtClean="0"/>
              <a:t/>
            </a:r>
            <a:br>
              <a:rPr lang="bg-BG" sz="2400" dirty="0" smtClean="0"/>
            </a:br>
            <a:r>
              <a:rPr lang="bg-BG" sz="2400" b="1" dirty="0" smtClean="0"/>
              <a:t>- Националните </a:t>
            </a:r>
            <a:r>
              <a:rPr lang="bg-BG" sz="2400" b="1" dirty="0"/>
              <a:t>консултанти </a:t>
            </a:r>
            <a:r>
              <a:rPr lang="bg-BG" sz="2400" dirty="0"/>
              <a:t>дават консултации и становища по възложени от министъра на здравеопазването въпроси</a:t>
            </a:r>
            <a:r>
              <a:rPr lang="bg-BG" sz="2400" dirty="0" smtClean="0"/>
              <a:t>.</a:t>
            </a:r>
            <a:r>
              <a:rPr lang="bg-BG" sz="2400" dirty="0"/>
              <a:t> Финансирането на </a:t>
            </a:r>
            <a:r>
              <a:rPr lang="bg-BG" sz="2400" dirty="0" smtClean="0"/>
              <a:t>тези дейности </a:t>
            </a:r>
            <a:r>
              <a:rPr lang="bg-BG" sz="2400" dirty="0"/>
              <a:t>се осигурява </a:t>
            </a:r>
            <a:r>
              <a:rPr lang="bg-BG" sz="2400" dirty="0" smtClean="0"/>
              <a:t>от </a:t>
            </a:r>
            <a:r>
              <a:rPr lang="bg-BG" sz="2400" dirty="0"/>
              <a:t>бюджета на </a:t>
            </a:r>
            <a:r>
              <a:rPr lang="bg-BG" sz="2400" dirty="0" smtClean="0"/>
              <a:t>МЗ.</a:t>
            </a:r>
            <a:br>
              <a:rPr lang="bg-BG" sz="2400" dirty="0" smtClean="0"/>
            </a:br>
            <a:r>
              <a:rPr lang="en-US" sz="2400" dirty="0"/>
              <a:t/>
            </a:r>
            <a:br>
              <a:rPr lang="en-US" sz="2400" dirty="0"/>
            </a:br>
            <a:r>
              <a:rPr lang="bg-BG" sz="2400" b="1" dirty="0" smtClean="0"/>
              <a:t>-</a:t>
            </a:r>
            <a:r>
              <a:rPr lang="bg-BG" sz="2400" dirty="0" smtClean="0"/>
              <a:t> </a:t>
            </a:r>
            <a:r>
              <a:rPr lang="bg-BG" sz="2400" b="1" dirty="0" smtClean="0"/>
              <a:t>Републиканските </a:t>
            </a:r>
            <a:r>
              <a:rPr lang="bg-BG" sz="2400" b="1" dirty="0"/>
              <a:t>консултанти </a:t>
            </a:r>
            <a:r>
              <a:rPr lang="bg-BG" sz="2400" dirty="0"/>
              <a:t>консултират лечебните заведения за болнична помощ, центровете за психично здраве, комплексните онкологични центрове и центровете за кожно-венерически заболявания при оказването на медицинска помощ</a:t>
            </a:r>
            <a:r>
              <a:rPr lang="bg-BG" sz="2400" dirty="0" smtClean="0"/>
              <a:t>.</a:t>
            </a:r>
            <a:r>
              <a:rPr lang="en-US" sz="2400" dirty="0" smtClean="0"/>
              <a:t> </a:t>
            </a:r>
            <a:r>
              <a:rPr lang="bg-BG" sz="2400" dirty="0" smtClean="0"/>
              <a:t>Финансирането на тези дейности е от съответните </a:t>
            </a:r>
            <a:r>
              <a:rPr lang="bg-BG" sz="2400" dirty="0"/>
              <a:t>лечебни заведения.</a:t>
            </a:r>
            <a:r>
              <a:rPr lang="en-US" sz="2400" dirty="0"/>
              <a:t/>
            </a:r>
            <a:br>
              <a:rPr lang="en-US" sz="2400" dirty="0"/>
            </a:br>
            <a:endParaRPr lang="en-US" sz="2400" dirty="0"/>
          </a:p>
        </p:txBody>
      </p:sp>
      <p:sp>
        <p:nvSpPr>
          <p:cNvPr id="3" name="Date Placeholder 2"/>
          <p:cNvSpPr>
            <a:spLocks noGrp="1"/>
          </p:cNvSpPr>
          <p:nvPr>
            <p:ph type="dt" sz="half" idx="10"/>
          </p:nvPr>
        </p:nvSpPr>
        <p:spPr/>
        <p:txBody>
          <a:bodyPr/>
          <a:lstStyle/>
          <a:p>
            <a:fld id="{1D2D1D6A-A910-4757-9AF1-391FD84B2E96}" type="datetime1">
              <a:rPr lang="bg-BG" altLang="en-US" smtClean="0"/>
              <a:t>25.8.2020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13</a:t>
            </a:fld>
            <a:endParaRPr lang="en-US" altLang="en-US"/>
          </a:p>
        </p:txBody>
      </p:sp>
    </p:spTree>
    <p:extLst>
      <p:ext uri="{BB962C8B-B14F-4D97-AF65-F5344CB8AC3E}">
        <p14:creationId xmlns:p14="http://schemas.microsoft.com/office/powerpoint/2010/main" val="2595922392"/>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DC7B50A-D15C-4866-927E-118CA629031C}" type="slidenum">
              <a:rPr lang="en-US" altLang="en-US">
                <a:latin typeface="Arial" charset="0"/>
              </a:rPr>
              <a:pPr eaLnBrk="1" hangingPunct="1"/>
              <a:t>14</a:t>
            </a:fld>
            <a:endParaRPr lang="en-US" altLang="en-US">
              <a:latin typeface="Arial" charset="0"/>
            </a:endParaRPr>
          </a:p>
        </p:txBody>
      </p:sp>
      <p:sp>
        <p:nvSpPr>
          <p:cNvPr id="164867" name="Rectangle 3"/>
          <p:cNvSpPr>
            <a:spLocks noGrp="1" noRot="1" noChangeArrowheads="1"/>
          </p:cNvSpPr>
          <p:nvPr>
            <p:ph type="body" idx="4294967295"/>
          </p:nvPr>
        </p:nvSpPr>
        <p:spPr>
          <a:xfrm>
            <a:off x="457200" y="457200"/>
            <a:ext cx="8229600" cy="5257800"/>
          </a:xfrm>
        </p:spPr>
        <p:txBody>
          <a:bodyPr/>
          <a:lstStyle/>
          <a:p>
            <a:pPr algn="just" eaLnBrk="1" hangingPunct="1">
              <a:buFontTx/>
              <a:buNone/>
            </a:pPr>
            <a:r>
              <a:rPr lang="ru-RU" altLang="bg-BG" dirty="0" smtClean="0">
                <a:solidFill>
                  <a:schemeClr val="tx2"/>
                </a:solidFill>
                <a:effectLst>
                  <a:outerShdw blurRad="38100" dist="38100" dir="2700000" algn="tl">
                    <a:srgbClr val="C0C0C0"/>
                  </a:outerShdw>
                </a:effectLst>
              </a:rPr>
              <a:t>	</a:t>
            </a:r>
            <a:r>
              <a:rPr lang="ru-RU" altLang="bg-BG" dirty="0" smtClean="0">
                <a:solidFill>
                  <a:srgbClr val="FF0000"/>
                </a:solidFill>
                <a:effectLst>
                  <a:outerShdw blurRad="38100" dist="38100" dir="2700000" algn="tl">
                    <a:srgbClr val="C0C0C0"/>
                  </a:outerShdw>
                </a:effectLst>
              </a:rPr>
              <a:t>Органи на държавния здравен контрол</a:t>
            </a:r>
            <a:r>
              <a:rPr lang="en-US" altLang="bg-BG" dirty="0" smtClean="0">
                <a:solidFill>
                  <a:srgbClr val="FF0000"/>
                </a:solidFill>
                <a:effectLst>
                  <a:outerShdw blurRad="38100" dist="38100" dir="2700000" algn="tl">
                    <a:srgbClr val="C0C0C0"/>
                  </a:outerShdw>
                </a:effectLst>
              </a:rPr>
              <a:t>:</a:t>
            </a:r>
            <a:endParaRPr lang="bg-BG" altLang="bg-BG" dirty="0" smtClean="0">
              <a:solidFill>
                <a:srgbClr val="FF0000"/>
              </a:solidFill>
              <a:effectLst>
                <a:outerShdw blurRad="38100" dist="38100" dir="2700000" algn="tl">
                  <a:srgbClr val="C0C0C0"/>
                </a:outerShdw>
              </a:effectLst>
            </a:endParaRPr>
          </a:p>
          <a:p>
            <a:pPr algn="just" eaLnBrk="1" hangingPunct="1">
              <a:buFontTx/>
              <a:buNone/>
            </a:pPr>
            <a:endParaRPr lang="ru-RU" altLang="bg-BG" dirty="0" smtClean="0">
              <a:effectLst>
                <a:outerShdw blurRad="38100" dist="38100" dir="2700000" algn="tl">
                  <a:srgbClr val="C0C0C0"/>
                </a:outerShdw>
              </a:effectLst>
            </a:endParaRPr>
          </a:p>
          <a:p>
            <a:pPr algn="just" eaLnBrk="1" hangingPunct="1"/>
            <a:r>
              <a:rPr lang="ru-RU" altLang="bg-BG" dirty="0" smtClean="0">
                <a:effectLst>
                  <a:outerShdw blurRad="38100" dist="38100" dir="2700000" algn="tl">
                    <a:srgbClr val="C0C0C0"/>
                  </a:outerShdw>
                </a:effectLst>
              </a:rPr>
              <a:t> </a:t>
            </a:r>
            <a:r>
              <a:rPr lang="bg-BG" altLang="bg-BG" dirty="0" smtClean="0">
                <a:solidFill>
                  <a:schemeClr val="hlink"/>
                </a:solidFill>
                <a:effectLst>
                  <a:outerShdw blurRad="38100" dist="38100" dir="2700000" algn="tl">
                    <a:srgbClr val="C0C0C0"/>
                  </a:outerShdw>
                </a:effectLst>
              </a:rPr>
              <a:t>Г</a:t>
            </a:r>
            <a:r>
              <a:rPr lang="ru-RU" altLang="bg-BG" dirty="0" smtClean="0">
                <a:solidFill>
                  <a:schemeClr val="hlink"/>
                </a:solidFill>
                <a:effectLst>
                  <a:outerShdw blurRad="38100" dist="38100" dir="2700000" algn="tl">
                    <a:srgbClr val="C0C0C0"/>
                  </a:outerShdw>
                </a:effectLst>
              </a:rPr>
              <a:t>лавен държавен здравен инспектор</a:t>
            </a:r>
            <a:r>
              <a:rPr lang="ru-RU" altLang="bg-BG" dirty="0" smtClean="0">
                <a:effectLst>
                  <a:outerShdw blurRad="38100" dist="38100" dir="2700000" algn="tl">
                    <a:srgbClr val="C0C0C0"/>
                  </a:outerShdw>
                </a:effectLst>
              </a:rPr>
              <a:t> на Република България, </a:t>
            </a:r>
          </a:p>
          <a:p>
            <a:pPr algn="just" eaLnBrk="1" hangingPunct="1"/>
            <a:endParaRPr lang="ru-RU" altLang="bg-BG" dirty="0" smtClean="0">
              <a:effectLst>
                <a:outerShdw blurRad="38100" dist="38100" dir="2700000" algn="tl">
                  <a:srgbClr val="C0C0C0"/>
                </a:outerShdw>
              </a:effectLst>
            </a:endParaRPr>
          </a:p>
          <a:p>
            <a:pPr algn="just" eaLnBrk="1" hangingPunct="1"/>
            <a:r>
              <a:rPr lang="ru-RU" altLang="bg-BG" dirty="0" smtClean="0">
                <a:solidFill>
                  <a:schemeClr val="hlink"/>
                </a:solidFill>
                <a:effectLst>
                  <a:outerShdw blurRad="38100" dist="38100" dir="2700000" algn="tl">
                    <a:srgbClr val="C0C0C0"/>
                  </a:outerShdw>
                </a:effectLst>
              </a:rPr>
              <a:t>Регионални здравни инспекции (РЗИ)</a:t>
            </a:r>
          </a:p>
          <a:p>
            <a:pPr marL="0" indent="0" algn="just" eaLnBrk="1" hangingPunct="1">
              <a:buNone/>
            </a:pPr>
            <a:endParaRPr lang="ru-RU" altLang="bg-BG" dirty="0" smtClean="0">
              <a:solidFill>
                <a:schemeClr val="hlink"/>
              </a:solidFill>
              <a:effectLst>
                <a:outerShdw blurRad="38100" dist="38100" dir="2700000" algn="tl">
                  <a:srgbClr val="C0C0C0"/>
                </a:outerShdw>
              </a:effectLst>
            </a:endParaRPr>
          </a:p>
          <a:p>
            <a:pPr eaLnBrk="1" hangingPunct="1"/>
            <a:r>
              <a:rPr lang="ru-RU" altLang="bg-BG" dirty="0" smtClean="0">
                <a:solidFill>
                  <a:schemeClr val="hlink"/>
                </a:solidFill>
                <a:effectLst>
                  <a:outerShdw blurRad="38100" dist="38100" dir="2700000" algn="tl">
                    <a:srgbClr val="C0C0C0"/>
                  </a:outerShdw>
                </a:effectLst>
              </a:rPr>
              <a:t>Национален център по радиобиология и радиационна защита (НЦРРЗ).</a:t>
            </a:r>
            <a:r>
              <a:rPr lang="ru-RU" altLang="bg-BG" dirty="0" smtClean="0">
                <a:effectLst>
                  <a:outerShdw blurRad="38100" dist="38100" dir="2700000" algn="tl">
                    <a:srgbClr val="C0C0C0"/>
                  </a:outerShdw>
                </a:effectLst>
              </a:rPr>
              <a:t> </a:t>
            </a:r>
            <a:endParaRPr lang="bg-BG" altLang="bg-BG"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F564226C-9A62-4163-9186-63AB063DC3B9}"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33E7264-F8FD-45A9-905A-9BD8DED22976}" type="slidenum">
              <a:rPr lang="en-US" altLang="en-US">
                <a:latin typeface="Arial" charset="0"/>
              </a:rPr>
              <a:pPr eaLnBrk="1" hangingPunct="1"/>
              <a:t>15</a:t>
            </a:fld>
            <a:endParaRPr lang="en-US" altLang="en-US">
              <a:latin typeface="Arial" charset="0"/>
            </a:endParaRPr>
          </a:p>
        </p:txBody>
      </p:sp>
      <p:sp>
        <p:nvSpPr>
          <p:cNvPr id="165891" name="Rectangle 3"/>
          <p:cNvSpPr>
            <a:spLocks noGrp="1" noRot="1" noChangeArrowheads="1"/>
          </p:cNvSpPr>
          <p:nvPr>
            <p:ph type="body" idx="4294967295"/>
          </p:nvPr>
        </p:nvSpPr>
        <p:spPr>
          <a:xfrm>
            <a:off x="457200" y="457200"/>
            <a:ext cx="8229600" cy="5257800"/>
          </a:xfrm>
        </p:spPr>
        <p:txBody>
          <a:bodyPr/>
          <a:lstStyle/>
          <a:p>
            <a:pPr algn="just" eaLnBrk="1" hangingPunct="1">
              <a:lnSpc>
                <a:spcPct val="150000"/>
              </a:lnSpc>
            </a:pPr>
            <a:r>
              <a:rPr lang="ru-RU" altLang="bg-BG" dirty="0" smtClean="0">
                <a:effectLst>
                  <a:outerShdw blurRad="38100" dist="38100" dir="2700000" algn="tl">
                    <a:srgbClr val="C0C0C0"/>
                  </a:outerShdw>
                </a:effectLst>
              </a:rPr>
              <a:t>Държавният здравен контрол се извършва от </a:t>
            </a:r>
            <a:r>
              <a:rPr lang="ru-RU" altLang="bg-BG" dirty="0" smtClean="0">
                <a:solidFill>
                  <a:schemeClr val="hlink"/>
                </a:solidFill>
                <a:effectLst>
                  <a:outerShdw blurRad="38100" dist="38100" dir="2700000" algn="tl">
                    <a:srgbClr val="C0C0C0"/>
                  </a:outerShdw>
                </a:effectLst>
              </a:rPr>
              <a:t>държавни здравни инспектори</a:t>
            </a:r>
            <a:r>
              <a:rPr lang="ru-RU" altLang="bg-BG" dirty="0" smtClean="0">
                <a:effectLst>
                  <a:outerShdw blurRad="38100" dist="38100" dir="2700000" algn="tl">
                    <a:srgbClr val="C0C0C0"/>
                  </a:outerShdw>
                </a:effectLst>
              </a:rPr>
              <a:t> в Министерството на здравеопазването, РЗИ и НЦРРЗ. Държавните здравни инспектори в Министерството на здравеопазването и РЗИ са </a:t>
            </a:r>
            <a:r>
              <a:rPr lang="ru-RU" altLang="bg-BG" i="1" dirty="0" smtClean="0">
                <a:solidFill>
                  <a:schemeClr val="accent5">
                    <a:lumMod val="50000"/>
                  </a:schemeClr>
                </a:solidFill>
                <a:effectLst>
                  <a:outerShdw blurRad="38100" dist="38100" dir="2700000" algn="tl">
                    <a:srgbClr val="C0C0C0"/>
                  </a:outerShdw>
                </a:effectLst>
              </a:rPr>
              <a:t>държавни служители</a:t>
            </a:r>
            <a:r>
              <a:rPr lang="ru-RU" altLang="bg-BG" dirty="0" smtClean="0">
                <a:solidFill>
                  <a:schemeClr val="accent5">
                    <a:lumMod val="50000"/>
                  </a:schemeClr>
                </a:solidFill>
                <a:effectLst>
                  <a:outerShdw blurRad="38100" dist="38100" dir="2700000" algn="tl">
                    <a:srgbClr val="C0C0C0"/>
                  </a:outerShdw>
                </a:effectLst>
              </a:rPr>
              <a:t>.</a:t>
            </a:r>
            <a:endParaRPr lang="en-US" altLang="bg-BG" b="1" dirty="0" smtClean="0">
              <a:solidFill>
                <a:schemeClr val="accent5">
                  <a:lumMod val="50000"/>
                </a:schemeClr>
              </a:solidFill>
              <a:effectLst>
                <a:outerShdw blurRad="38100" dist="38100" dir="2700000" algn="tl">
                  <a:srgbClr val="C0C0C0"/>
                </a:outerShdw>
              </a:effectLst>
            </a:endParaRPr>
          </a:p>
          <a:p>
            <a:pPr marL="0" indent="0" eaLnBrk="1" hangingPunct="1">
              <a:buNone/>
            </a:pPr>
            <a:endParaRPr lang="bg-BG" altLang="bg-BG"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B60CB058-33EF-4EC0-8676-71FE772F3EA3}"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304800" y="274638"/>
            <a:ext cx="8534400" cy="5897562"/>
          </a:xfrm>
        </p:spPr>
        <p:txBody>
          <a:bodyPr/>
          <a:lstStyle/>
          <a:p>
            <a:pPr algn="l"/>
            <a:r>
              <a:rPr lang="bg-BG" sz="2800" b="1" dirty="0" err="1" smtClean="0"/>
              <a:t>РЗИ</a:t>
            </a:r>
            <a:r>
              <a:rPr lang="bg-BG" sz="2800" b="1" dirty="0" smtClean="0"/>
              <a:t> </a:t>
            </a:r>
            <a:r>
              <a:rPr lang="bg-BG" sz="2800" b="1" dirty="0"/>
              <a:t>осъществяват държавен здравен контрол чрез дейности по</a:t>
            </a:r>
            <a:r>
              <a:rPr lang="bg-BG" sz="2800" dirty="0"/>
              <a:t>:</a:t>
            </a:r>
            <a:r>
              <a:rPr lang="en-US" sz="2800" dirty="0"/>
              <a:t/>
            </a:r>
            <a:br>
              <a:rPr lang="en-US" sz="2800" dirty="0"/>
            </a:br>
            <a:r>
              <a:rPr lang="bg-BG" sz="2800" dirty="0"/>
              <a:t>1. контрол по спазване и изпълнение на установените с нормативен акт здравни </a:t>
            </a:r>
            <a:r>
              <a:rPr lang="bg-BG" sz="2800" dirty="0" err="1" smtClean="0"/>
              <a:t>изисква-ния</a:t>
            </a:r>
            <a:r>
              <a:rPr lang="bg-BG" sz="2800" dirty="0" smtClean="0"/>
              <a:t> </a:t>
            </a:r>
            <a:r>
              <a:rPr lang="bg-BG" sz="2800" dirty="0"/>
              <a:t>за обектите с обществено </a:t>
            </a:r>
            <a:r>
              <a:rPr lang="bg-BG" sz="2800" dirty="0" smtClean="0"/>
              <a:t>предназначение;</a:t>
            </a:r>
            <a:r>
              <a:rPr lang="en-US" sz="2800" dirty="0"/>
              <a:t/>
            </a:r>
            <a:br>
              <a:rPr lang="en-US" sz="2800" dirty="0"/>
            </a:br>
            <a:r>
              <a:rPr lang="bg-BG" sz="2800" dirty="0"/>
              <a:t>2. контрол по спазване и изпълнение на установените с нормативен акт здравни изисквания за продуктите и стоките със значение за здравето на </a:t>
            </a:r>
            <a:r>
              <a:rPr lang="bg-BG" sz="2800" dirty="0" smtClean="0"/>
              <a:t>човека;</a:t>
            </a:r>
            <a:r>
              <a:rPr lang="en-US" sz="2800" dirty="0"/>
              <a:t/>
            </a:r>
            <a:br>
              <a:rPr lang="en-US" sz="2800" dirty="0"/>
            </a:br>
            <a:r>
              <a:rPr lang="bg-BG" sz="2800" dirty="0"/>
              <a:t>3. контрол по спазване и изпълнение на установените с нормативен акт здравни изисквания за дейностите със значение за здравето на </a:t>
            </a:r>
            <a:r>
              <a:rPr lang="bg-BG" sz="2800" dirty="0" smtClean="0"/>
              <a:t>човека;</a:t>
            </a: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25.8.2020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16</a:t>
            </a:fld>
            <a:endParaRPr lang="en-US" altLang="en-US"/>
          </a:p>
        </p:txBody>
      </p:sp>
    </p:spTree>
    <p:extLst>
      <p:ext uri="{BB962C8B-B14F-4D97-AF65-F5344CB8AC3E}">
        <p14:creationId xmlns:p14="http://schemas.microsoft.com/office/powerpoint/2010/main" val="1380901080"/>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lstStyle/>
          <a:p>
            <a:pPr algn="l">
              <a:lnSpc>
                <a:spcPct val="114000"/>
              </a:lnSpc>
            </a:pPr>
            <a:r>
              <a:rPr lang="bg-BG" sz="2800" dirty="0" smtClean="0"/>
              <a:t>4</a:t>
            </a:r>
            <a:r>
              <a:rPr lang="bg-BG" sz="2800" dirty="0"/>
              <a:t>. контрол по спазване и изпълнение на установените с нормативен акт здравни изисквания за факторите на жизнената </a:t>
            </a:r>
            <a:r>
              <a:rPr lang="bg-BG" sz="2800" dirty="0" smtClean="0"/>
              <a:t>среда;</a:t>
            </a:r>
            <a:br>
              <a:rPr lang="bg-BG" sz="2800" dirty="0" smtClean="0"/>
            </a:br>
            <a:r>
              <a:rPr lang="bg-BG" sz="2800" dirty="0" smtClean="0"/>
              <a:t>5</a:t>
            </a:r>
            <a:r>
              <a:rPr lang="bg-BG" sz="2800" dirty="0"/>
              <a:t>. надзор на заразните болести;</a:t>
            </a:r>
            <a:r>
              <a:rPr lang="en-US" sz="2800" dirty="0"/>
              <a:t/>
            </a:r>
            <a:br>
              <a:rPr lang="en-US" sz="2800" dirty="0"/>
            </a:br>
            <a:r>
              <a:rPr lang="bg-BG" sz="2800" dirty="0"/>
              <a:t>6. контрол по спазване на установените с нормативен акт забрани и ограничения за реклама и продажба на алкохолни напитки;</a:t>
            </a:r>
            <a:r>
              <a:rPr lang="en-US" sz="2800" dirty="0"/>
              <a:t/>
            </a:r>
            <a:br>
              <a:rPr lang="en-US" sz="2800" dirty="0"/>
            </a:br>
            <a:r>
              <a:rPr lang="bg-BG" sz="2800" dirty="0"/>
              <a:t>7. контрол по спазване на установените с нормативен акт забрани и ограничения за тютюнопушене.</a:t>
            </a:r>
            <a:r>
              <a:rPr lang="en-US" sz="2800" dirty="0"/>
              <a:t/>
            </a:r>
            <a:br>
              <a:rPr lang="en-US" sz="2800" dirty="0"/>
            </a:b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25.8.2020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17</a:t>
            </a:fld>
            <a:endParaRPr lang="en-US" altLang="en-US"/>
          </a:p>
        </p:txBody>
      </p:sp>
    </p:spTree>
    <p:extLst>
      <p:ext uri="{BB962C8B-B14F-4D97-AF65-F5344CB8AC3E}">
        <p14:creationId xmlns:p14="http://schemas.microsoft.com/office/powerpoint/2010/main" val="243641060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r>
              <a:rPr lang="bg-BG" sz="2000" b="1" dirty="0" smtClean="0"/>
              <a:t>Държавният </a:t>
            </a:r>
            <a:r>
              <a:rPr lang="bg-BG" sz="2000" b="1" dirty="0"/>
              <a:t>здравен контрол се извършва </a:t>
            </a:r>
            <a:r>
              <a:rPr lang="bg-BG" sz="2000" b="1" dirty="0" smtClean="0"/>
              <a:t>:</a:t>
            </a:r>
            <a:br>
              <a:rPr lang="bg-BG" sz="2000" b="1" dirty="0" smtClean="0"/>
            </a:br>
            <a:r>
              <a:rPr lang="bg-BG" sz="2000" b="1" dirty="0" smtClean="0"/>
              <a:t>- </a:t>
            </a:r>
            <a:r>
              <a:rPr lang="bg-BG" sz="2000" b="1" dirty="0" smtClean="0">
                <a:solidFill>
                  <a:srgbClr val="C00000"/>
                </a:solidFill>
              </a:rPr>
              <a:t>систематично</a:t>
            </a:r>
            <a:r>
              <a:rPr lang="bg-BG" sz="2000" b="1" dirty="0" smtClean="0"/>
              <a:t> </a:t>
            </a:r>
            <a:r>
              <a:rPr lang="bg-BG" sz="2000" b="1" dirty="0"/>
              <a:t>- без предварително уведомяване, и </a:t>
            </a:r>
            <a:r>
              <a:rPr lang="bg-BG" sz="2000" b="1" dirty="0" smtClean="0"/>
              <a:t/>
            </a:r>
            <a:br>
              <a:rPr lang="bg-BG" sz="2000" b="1" dirty="0" smtClean="0"/>
            </a:br>
            <a:r>
              <a:rPr lang="bg-BG" sz="2000" b="1" dirty="0" smtClean="0"/>
              <a:t>- </a:t>
            </a:r>
            <a:r>
              <a:rPr lang="bg-BG" sz="2000" b="1" dirty="0" smtClean="0">
                <a:solidFill>
                  <a:srgbClr val="C00000"/>
                </a:solidFill>
              </a:rPr>
              <a:t>насочено</a:t>
            </a:r>
            <a:r>
              <a:rPr lang="bg-BG" sz="2000" b="1" dirty="0" smtClean="0"/>
              <a:t> </a:t>
            </a:r>
            <a:r>
              <a:rPr lang="bg-BG" sz="2000" b="1" dirty="0"/>
              <a:t>- при постъпили сигнали от граждани, държавни и общински органи и организации, както и при наличие на други данни за възникнали инциденти.</a:t>
            </a:r>
            <a:r>
              <a:rPr lang="en-US" sz="2000" b="1" dirty="0"/>
              <a:t/>
            </a:r>
            <a:br>
              <a:rPr lang="en-US" sz="2000" b="1" dirty="0"/>
            </a:br>
            <a:r>
              <a:rPr lang="bg-BG" sz="2000" dirty="0" smtClean="0"/>
              <a:t/>
            </a:r>
            <a:br>
              <a:rPr lang="bg-BG" sz="2000" dirty="0" smtClean="0"/>
            </a:br>
            <a:r>
              <a:rPr lang="bg-BG" sz="2000" dirty="0" smtClean="0"/>
              <a:t>При </a:t>
            </a:r>
            <a:r>
              <a:rPr lang="bg-BG" sz="2000" dirty="0"/>
              <a:t>провеждането на държавния здравен контрол </a:t>
            </a:r>
            <a:r>
              <a:rPr lang="bg-BG" sz="2000" b="1" dirty="0">
                <a:solidFill>
                  <a:srgbClr val="C00000"/>
                </a:solidFill>
              </a:rPr>
              <a:t>държавните здравни инспектори имат право</a:t>
            </a:r>
            <a:r>
              <a:rPr lang="bg-BG" sz="2000" b="1" dirty="0" smtClean="0"/>
              <a:t>:</a:t>
            </a:r>
            <a:r>
              <a:rPr lang="bg-BG" sz="2000" dirty="0" smtClean="0"/>
              <a:t/>
            </a:r>
            <a:br>
              <a:rPr lang="bg-BG" sz="2000" dirty="0" smtClean="0"/>
            </a:br>
            <a:r>
              <a:rPr lang="en-US" sz="2000" dirty="0"/>
              <a:t/>
            </a:r>
            <a:br>
              <a:rPr lang="en-US" sz="2000" dirty="0"/>
            </a:br>
            <a:r>
              <a:rPr lang="bg-BG" sz="2000" dirty="0"/>
              <a:t>1. на свободен достъп до обектите, продуктите, стоките, дейностите и лицата, подлежащи на контрол;</a:t>
            </a:r>
            <a:r>
              <a:rPr lang="en-US" sz="2000" dirty="0"/>
              <a:t/>
            </a:r>
            <a:br>
              <a:rPr lang="en-US" sz="2000" dirty="0"/>
            </a:br>
            <a:r>
              <a:rPr lang="bg-BG" sz="2000" dirty="0"/>
              <a:t>2. да изискват сведения и документи и да получават копия от тях на хартиен и/или електронен носител;</a:t>
            </a:r>
            <a:r>
              <a:rPr lang="en-US" sz="2000" dirty="0"/>
              <a:t/>
            </a:r>
            <a:br>
              <a:rPr lang="en-US" sz="2000" dirty="0"/>
            </a:br>
            <a:r>
              <a:rPr lang="bg-BG" sz="2000" dirty="0"/>
              <a:t>3. да вземат проби и образци за лабораторни анализи в количества, необходими за извършване на изследвания;</a:t>
            </a:r>
            <a:r>
              <a:rPr lang="en-US" sz="2000" dirty="0"/>
              <a:t/>
            </a:r>
            <a:br>
              <a:rPr lang="en-US" sz="2000" dirty="0"/>
            </a:br>
            <a:r>
              <a:rPr lang="bg-BG" sz="2000" dirty="0"/>
              <a:t>4. да разпореждат извършване на прегледи и изследвания за оценка на здравословното състояние на </a:t>
            </a:r>
            <a:r>
              <a:rPr lang="bg-BG" sz="2000" dirty="0" smtClean="0"/>
              <a:t>определени лица;</a:t>
            </a:r>
            <a:r>
              <a:rPr lang="en-US" sz="2000" dirty="0"/>
              <a:t/>
            </a:r>
            <a:br>
              <a:rPr lang="en-US" sz="2000" dirty="0"/>
            </a:br>
            <a:endParaRPr lang="en-US" sz="2000" dirty="0"/>
          </a:p>
        </p:txBody>
      </p:sp>
      <p:sp>
        <p:nvSpPr>
          <p:cNvPr id="3" name="Date Placeholder 2"/>
          <p:cNvSpPr>
            <a:spLocks noGrp="1"/>
          </p:cNvSpPr>
          <p:nvPr>
            <p:ph type="dt" sz="half" idx="10"/>
          </p:nvPr>
        </p:nvSpPr>
        <p:spPr/>
        <p:txBody>
          <a:bodyPr/>
          <a:lstStyle/>
          <a:p>
            <a:fld id="{1D2D1D6A-A910-4757-9AF1-391FD84B2E96}" type="datetime1">
              <a:rPr lang="bg-BG" altLang="en-US" smtClean="0"/>
              <a:t>25.8.2020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18</a:t>
            </a:fld>
            <a:endParaRPr lang="en-US" altLang="en-US"/>
          </a:p>
        </p:txBody>
      </p:sp>
    </p:spTree>
    <p:extLst>
      <p:ext uri="{BB962C8B-B14F-4D97-AF65-F5344CB8AC3E}">
        <p14:creationId xmlns:p14="http://schemas.microsoft.com/office/powerpoint/2010/main" val="1758823140"/>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r>
              <a:rPr lang="bg-BG" sz="2000" dirty="0" smtClean="0"/>
              <a:t>5. да </a:t>
            </a:r>
            <a:r>
              <a:rPr lang="bg-BG" sz="2000" dirty="0"/>
              <a:t>предписват отстраняване от работа на лица, които са болни или заразоносители и представляват опасност за здравето на околните</a:t>
            </a:r>
            <a:r>
              <a:rPr lang="bg-BG" sz="2000" dirty="0" smtClean="0"/>
              <a:t>;</a:t>
            </a:r>
            <a:br>
              <a:rPr lang="bg-BG" sz="2000" dirty="0" smtClean="0"/>
            </a:br>
            <a:r>
              <a:rPr lang="bg-BG" sz="2000" dirty="0" smtClean="0"/>
              <a:t>6</a:t>
            </a:r>
            <a:r>
              <a:rPr lang="bg-BG" sz="2000" dirty="0"/>
              <a:t>. да предписват провеждане на задължителни хигиенни и противоепидемични мерки, като определят срокове за тяхното изпълнение;</a:t>
            </a:r>
            <a:r>
              <a:rPr lang="en-US" sz="2000" dirty="0"/>
              <a:t/>
            </a:r>
            <a:br>
              <a:rPr lang="en-US" sz="2000" dirty="0"/>
            </a:br>
            <a:r>
              <a:rPr lang="bg-BG" sz="2000" dirty="0"/>
              <a:t>7. </a:t>
            </a:r>
            <a:r>
              <a:rPr lang="bg-BG" sz="2000" dirty="0" smtClean="0"/>
              <a:t>да </a:t>
            </a:r>
            <a:r>
              <a:rPr lang="bg-BG" sz="2000" dirty="0"/>
              <a:t>спират експлоатацията на обекти с обществено предназначение, на части от тях или на съответната дейност в случаите </a:t>
            </a:r>
            <a:r>
              <a:rPr lang="bg-BG" sz="2000" dirty="0" smtClean="0"/>
              <a:t>на нарушения на здравните изисквания, </a:t>
            </a:r>
            <a:r>
              <a:rPr lang="bg-BG" sz="2000" dirty="0"/>
              <a:t>като уведомят незабавно директора на </a:t>
            </a:r>
            <a:r>
              <a:rPr lang="bg-BG" sz="2000" dirty="0" err="1" smtClean="0"/>
              <a:t>РЗИ</a:t>
            </a:r>
            <a:r>
              <a:rPr lang="bg-BG" sz="2000" dirty="0" smtClean="0"/>
              <a:t>;</a:t>
            </a:r>
            <a:r>
              <a:rPr lang="en-US" sz="2000" dirty="0"/>
              <a:t/>
            </a:r>
            <a:br>
              <a:rPr lang="en-US" sz="2000" dirty="0"/>
            </a:br>
            <a:r>
              <a:rPr lang="bg-BG" sz="2000" dirty="0"/>
              <a:t>8. </a:t>
            </a:r>
            <a:r>
              <a:rPr lang="bg-BG" sz="2000" dirty="0" smtClean="0"/>
              <a:t>да </a:t>
            </a:r>
            <a:r>
              <a:rPr lang="bg-BG" sz="2000" dirty="0"/>
              <a:t>спират реализацията на продукти и стоки със значение за здравето на </a:t>
            </a:r>
            <a:r>
              <a:rPr lang="bg-BG" sz="2000" dirty="0" smtClean="0"/>
              <a:t>човека;</a:t>
            </a:r>
            <a:r>
              <a:rPr lang="en-US" sz="2000" dirty="0"/>
              <a:t/>
            </a:r>
            <a:br>
              <a:rPr lang="en-US" sz="2000" dirty="0"/>
            </a:br>
            <a:r>
              <a:rPr lang="bg-BG" sz="2000" dirty="0"/>
              <a:t>9. </a:t>
            </a:r>
            <a:r>
              <a:rPr lang="bg-BG" sz="2000" dirty="0" smtClean="0"/>
              <a:t>да </a:t>
            </a:r>
            <a:r>
              <a:rPr lang="bg-BG" sz="2000" dirty="0"/>
              <a:t>предлагат на органите на Дирекцията за национален строителен контрол при въвеждане в експлоатация на строежите в </a:t>
            </a:r>
            <a:r>
              <a:rPr lang="bg-BG" sz="2000" dirty="0" smtClean="0"/>
              <a:t>Р </a:t>
            </a:r>
            <a:r>
              <a:rPr lang="bg-BG" sz="2000" dirty="0"/>
              <a:t>България решение за отказ за приемане на обекти с обществено предназначение, когато установят съществени нарушения на нормите и изискванията, определени с нормативен </a:t>
            </a:r>
            <a:r>
              <a:rPr lang="bg-BG" sz="2000" dirty="0" smtClean="0"/>
              <a:t>акт и др.</a:t>
            </a:r>
            <a:endParaRPr lang="en-US" sz="2000" dirty="0"/>
          </a:p>
        </p:txBody>
      </p:sp>
      <p:sp>
        <p:nvSpPr>
          <p:cNvPr id="3" name="Date Placeholder 2"/>
          <p:cNvSpPr>
            <a:spLocks noGrp="1"/>
          </p:cNvSpPr>
          <p:nvPr>
            <p:ph type="dt" sz="half" idx="10"/>
          </p:nvPr>
        </p:nvSpPr>
        <p:spPr/>
        <p:txBody>
          <a:bodyPr/>
          <a:lstStyle/>
          <a:p>
            <a:fld id="{1D2D1D6A-A910-4757-9AF1-391FD84B2E96}" type="datetime1">
              <a:rPr lang="bg-BG" altLang="en-US" smtClean="0"/>
              <a:t>25.8.2020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19</a:t>
            </a:fld>
            <a:endParaRPr lang="en-US" altLang="en-US"/>
          </a:p>
        </p:txBody>
      </p:sp>
    </p:spTree>
    <p:extLst>
      <p:ext uri="{BB962C8B-B14F-4D97-AF65-F5344CB8AC3E}">
        <p14:creationId xmlns:p14="http://schemas.microsoft.com/office/powerpoint/2010/main" val="79843077"/>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6A2EB3D3-E3D3-4698-9014-F3B919B33535}" type="slidenum">
              <a:rPr lang="bg-BG" altLang="en-US">
                <a:solidFill>
                  <a:srgbClr val="000000"/>
                </a:solidFill>
              </a:rPr>
              <a:pPr/>
              <a:t>2</a:t>
            </a:fld>
            <a:endParaRPr lang="bg-BG" altLang="en-US">
              <a:solidFill>
                <a:srgbClr val="000000"/>
              </a:solidFill>
            </a:endParaRPr>
          </a:p>
        </p:txBody>
      </p:sp>
      <p:sp>
        <p:nvSpPr>
          <p:cNvPr id="666628" name="Rectangle 4"/>
          <p:cNvSpPr>
            <a:spLocks noGrp="1" noChangeArrowheads="1"/>
          </p:cNvSpPr>
          <p:nvPr>
            <p:ph type="title"/>
          </p:nvPr>
        </p:nvSpPr>
        <p:spPr>
          <a:xfrm>
            <a:off x="381000" y="838200"/>
            <a:ext cx="8229600" cy="5333999"/>
          </a:xfrm>
        </p:spPr>
        <p:txBody>
          <a:bodyPr/>
          <a:lstStyle/>
          <a:p>
            <a:pPr marL="0" indent="0" algn="ctr" eaLnBrk="1" hangingPunct="1">
              <a:lnSpc>
                <a:spcPct val="80000"/>
              </a:lnSpc>
            </a:pPr>
            <a:r>
              <a:rPr lang="bg-BG" altLang="en-US" sz="4800" b="1" i="1" dirty="0">
                <a:solidFill>
                  <a:srgbClr val="0000FF"/>
                </a:solidFill>
                <a:effectLst>
                  <a:outerShdw blurRad="38100" dist="38100" dir="2700000" algn="tl">
                    <a:srgbClr val="C0C0C0"/>
                  </a:outerShdw>
                </a:effectLst>
                <a:latin typeface="Times New Roman" pitchFamily="18" charset="0"/>
              </a:rPr>
              <a:t>ЗАКОН ЗА </a:t>
            </a:r>
            <a:r>
              <a:rPr lang="bg-BG" altLang="en-US" sz="4800" b="1" i="1" dirty="0" smtClean="0">
                <a:solidFill>
                  <a:srgbClr val="0000FF"/>
                </a:solidFill>
                <a:effectLst>
                  <a:outerShdw blurRad="38100" dist="38100" dir="2700000" algn="tl">
                    <a:srgbClr val="C0C0C0"/>
                  </a:outerShdw>
                </a:effectLst>
                <a:latin typeface="Times New Roman" pitchFamily="18" charset="0"/>
              </a:rPr>
              <a:t>ЗДРАВЕТО</a:t>
            </a:r>
            <a:br>
              <a:rPr lang="bg-BG" altLang="en-US" sz="4800" b="1" i="1" dirty="0" smtClean="0">
                <a:solidFill>
                  <a:srgbClr val="0000FF"/>
                </a:solidFill>
                <a:effectLst>
                  <a:outerShdw blurRad="38100" dist="38100" dir="2700000" algn="tl">
                    <a:srgbClr val="C0C0C0"/>
                  </a:outerShdw>
                </a:effectLst>
                <a:latin typeface="Times New Roman" pitchFamily="18" charset="0"/>
              </a:rPr>
            </a:br>
            <a:r>
              <a:rPr lang="bg-BG" altLang="en-US" sz="4800" b="1" i="1" dirty="0">
                <a:effectLst>
                  <a:outerShdw blurRad="38100" dist="38100" dir="2700000" algn="tl">
                    <a:srgbClr val="C0C0C0"/>
                  </a:outerShdw>
                </a:effectLst>
                <a:latin typeface="Times New Roman" pitchFamily="18" charset="0"/>
              </a:rPr>
              <a:t/>
            </a:r>
            <a:br>
              <a:rPr lang="bg-BG" altLang="en-US" sz="4800" b="1" i="1" dirty="0">
                <a:effectLst>
                  <a:outerShdw blurRad="38100" dist="38100" dir="2700000" algn="tl">
                    <a:srgbClr val="C0C0C0"/>
                  </a:outerShdw>
                </a:effectLst>
                <a:latin typeface="Times New Roman" pitchFamily="18" charset="0"/>
              </a:rPr>
            </a:br>
            <a:r>
              <a:rPr lang="bg-BG" altLang="bg-BG" sz="3600" b="1" dirty="0">
                <a:effectLst>
                  <a:outerShdw blurRad="38100" dist="38100" dir="2700000" algn="tl">
                    <a:srgbClr val="C0C0C0"/>
                  </a:outerShdw>
                </a:effectLst>
              </a:rPr>
              <a:t>Приет от ХХХІХ Народно събрание на 29 юли 2004 г.</a:t>
            </a:r>
            <a:br>
              <a:rPr lang="bg-BG" altLang="bg-BG" sz="3600" b="1" dirty="0">
                <a:effectLst>
                  <a:outerShdw blurRad="38100" dist="38100" dir="2700000" algn="tl">
                    <a:srgbClr val="C0C0C0"/>
                  </a:outerShdw>
                </a:effectLst>
              </a:rPr>
            </a:br>
            <a:r>
              <a:rPr lang="bg-BG" altLang="bg-BG" sz="3600" b="1" dirty="0">
                <a:effectLst>
                  <a:outerShdw blurRad="38100" dist="38100" dir="2700000" algn="tl">
                    <a:srgbClr val="C0C0C0"/>
                  </a:outerShdw>
                </a:effectLst>
              </a:rPr>
              <a:t/>
            </a:r>
            <a:br>
              <a:rPr lang="bg-BG" altLang="bg-BG" sz="3600" b="1" dirty="0">
                <a:effectLst>
                  <a:outerShdw blurRad="38100" dist="38100" dir="2700000" algn="tl">
                    <a:srgbClr val="C0C0C0"/>
                  </a:outerShdw>
                </a:effectLst>
              </a:rPr>
            </a:br>
            <a:r>
              <a:rPr lang="bg-BG" altLang="bg-BG" sz="3600" b="1" dirty="0" err="1" smtClean="0">
                <a:effectLst>
                  <a:outerShdw blurRad="38100" dist="38100" dir="2700000" algn="tl">
                    <a:srgbClr val="C0C0C0"/>
                  </a:outerShdw>
                </a:effectLst>
              </a:rPr>
              <a:t>Обн</a:t>
            </a:r>
            <a:r>
              <a:rPr lang="bg-BG" altLang="bg-BG" sz="3600" b="1" dirty="0" smtClean="0">
                <a:effectLst>
                  <a:outerShdw blurRad="38100" dist="38100" dir="2700000" algn="tl">
                    <a:srgbClr val="C0C0C0"/>
                  </a:outerShdw>
                </a:effectLst>
              </a:rPr>
              <a:t>. </a:t>
            </a:r>
            <a:r>
              <a:rPr lang="bg-BG" altLang="bg-BG" sz="3600" b="1" dirty="0">
                <a:effectLst>
                  <a:outerShdw blurRad="38100" dist="38100" dir="2700000" algn="tl">
                    <a:srgbClr val="C0C0C0"/>
                  </a:outerShdw>
                </a:effectLst>
              </a:rPr>
              <a:t>ДВ, брой 70, </a:t>
            </a:r>
            <a:r>
              <a:rPr lang="en-US" altLang="bg-BG" sz="3600" b="1" dirty="0" smtClean="0">
                <a:effectLst>
                  <a:outerShdw blurRad="38100" dist="38100" dir="2700000" algn="tl">
                    <a:srgbClr val="C0C0C0"/>
                  </a:outerShdw>
                </a:effectLst>
              </a:rPr>
              <a:t>10</a:t>
            </a:r>
            <a:r>
              <a:rPr lang="bg-BG" altLang="bg-BG" sz="3600" b="1" dirty="0" smtClean="0">
                <a:effectLst>
                  <a:outerShdw blurRad="38100" dist="38100" dir="2700000" algn="tl">
                    <a:srgbClr val="C0C0C0"/>
                  </a:outerShdw>
                </a:effectLst>
              </a:rPr>
              <a:t>.08. </a:t>
            </a:r>
            <a:r>
              <a:rPr lang="bg-BG" altLang="bg-BG" sz="3600" b="1" dirty="0">
                <a:effectLst>
                  <a:outerShdw blurRad="38100" dist="38100" dir="2700000" algn="tl">
                    <a:srgbClr val="C0C0C0"/>
                  </a:outerShdw>
                </a:effectLst>
              </a:rPr>
              <a:t>2004 г.</a:t>
            </a:r>
            <a:r>
              <a:rPr lang="en-US" altLang="bg-BG" sz="3600" b="1" dirty="0">
                <a:effectLst>
                  <a:outerShdw blurRad="38100" dist="38100" dir="2700000" algn="tl">
                    <a:srgbClr val="C0C0C0"/>
                  </a:outerShdw>
                </a:effectLst>
              </a:rPr>
              <a:t/>
            </a:r>
            <a:br>
              <a:rPr lang="en-US" altLang="bg-BG" sz="3600" b="1" dirty="0">
                <a:effectLst>
                  <a:outerShdw blurRad="38100" dist="38100" dir="2700000" algn="tl">
                    <a:srgbClr val="C0C0C0"/>
                  </a:outerShdw>
                </a:effectLst>
              </a:rPr>
            </a:br>
            <a:r>
              <a:rPr lang="bg-BG" altLang="bg-BG" sz="3600" b="1" dirty="0">
                <a:effectLst>
                  <a:outerShdw blurRad="38100" dist="38100" dir="2700000" algn="tl">
                    <a:srgbClr val="C0C0C0"/>
                  </a:outerShdw>
                </a:effectLst>
              </a:rPr>
              <a:t/>
            </a:r>
            <a:br>
              <a:rPr lang="bg-BG" altLang="bg-BG" sz="3600" b="1" dirty="0">
                <a:effectLst>
                  <a:outerShdw blurRad="38100" dist="38100" dir="2700000" algn="tl">
                    <a:srgbClr val="C0C0C0"/>
                  </a:outerShdw>
                </a:effectLst>
              </a:rPr>
            </a:br>
            <a:r>
              <a:rPr lang="bg-BG" altLang="bg-BG" sz="3600" b="1" dirty="0">
                <a:effectLst>
                  <a:outerShdw blurRad="38100" dist="38100" dir="2700000" algn="tl">
                    <a:srgbClr val="C0C0C0"/>
                  </a:outerShdw>
                </a:effectLst>
              </a:rPr>
              <a:t>В сила от 01.01.20</a:t>
            </a:r>
            <a:r>
              <a:rPr lang="en-US" altLang="bg-BG" sz="3600" b="1" dirty="0">
                <a:effectLst>
                  <a:outerShdw blurRad="38100" dist="38100" dir="2700000" algn="tl">
                    <a:srgbClr val="C0C0C0"/>
                  </a:outerShdw>
                </a:effectLst>
              </a:rPr>
              <a:t>05</a:t>
            </a:r>
            <a:r>
              <a:rPr lang="bg-BG" altLang="bg-BG" sz="3600" b="1" dirty="0">
                <a:effectLst>
                  <a:outerShdw blurRad="38100" dist="38100" dir="2700000" algn="tl">
                    <a:srgbClr val="C0C0C0"/>
                  </a:outerShdw>
                </a:effectLst>
              </a:rPr>
              <a:t> г</a:t>
            </a:r>
            <a:r>
              <a:rPr lang="bg-BG" altLang="bg-BG" sz="3600" b="1" dirty="0" smtClean="0">
                <a:effectLst>
                  <a:outerShdw blurRad="38100" dist="38100" dir="2700000" algn="tl">
                    <a:srgbClr val="C0C0C0"/>
                  </a:outerShdw>
                </a:effectLst>
              </a:rPr>
              <a:t>.</a:t>
            </a:r>
            <a:r>
              <a:rPr lang="en-US" altLang="en-US" sz="3600" dirty="0">
                <a:latin typeface="Times New Roman" pitchFamily="18" charset="0"/>
              </a:rPr>
              <a:t/>
            </a:r>
            <a:br>
              <a:rPr lang="en-US" altLang="en-US" sz="3600" dirty="0">
                <a:latin typeface="Times New Roman" pitchFamily="18" charset="0"/>
              </a:rPr>
            </a:br>
            <a:endParaRPr lang="en-US" altLang="en-US" b="1" i="1" dirty="0">
              <a:solidFill>
                <a:schemeClr val="accent5">
                  <a:lumMod val="50000"/>
                </a:schemeClr>
              </a:solidFill>
              <a:latin typeface="Times New Roman" pitchFamily="18" charset="0"/>
            </a:endParaRPr>
          </a:p>
        </p:txBody>
      </p:sp>
      <p:sp>
        <p:nvSpPr>
          <p:cNvPr id="2" name="Date Placeholder 1"/>
          <p:cNvSpPr>
            <a:spLocks noGrp="1"/>
          </p:cNvSpPr>
          <p:nvPr>
            <p:ph type="dt" sz="half" idx="12"/>
          </p:nvPr>
        </p:nvSpPr>
        <p:spPr/>
        <p:txBody>
          <a:bodyPr/>
          <a:lstStyle/>
          <a:p>
            <a:fld id="{7DB434AF-4480-47EA-8527-08733A50AD21}"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3222913918"/>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763A80A-E77A-4454-B1C5-59F7E80738A0}" type="slidenum">
              <a:rPr lang="en-US" altLang="en-US">
                <a:latin typeface="Arial" charset="0"/>
              </a:rPr>
              <a:pPr eaLnBrk="1" hangingPunct="1"/>
              <a:t>20</a:t>
            </a:fld>
            <a:endParaRPr lang="en-US" altLang="en-US">
              <a:latin typeface="Arial" charset="0"/>
            </a:endParaRPr>
          </a:p>
        </p:txBody>
      </p:sp>
      <p:sp>
        <p:nvSpPr>
          <p:cNvPr id="52226" name="Rectangle 2"/>
          <p:cNvSpPr>
            <a:spLocks noGrp="1" noRot="1" noChangeArrowheads="1"/>
          </p:cNvSpPr>
          <p:nvPr>
            <p:ph type="title" idx="4294967295"/>
          </p:nvPr>
        </p:nvSpPr>
        <p:spPr/>
        <p:txBody>
          <a:bodyPr/>
          <a:lstStyle/>
          <a:p>
            <a:pPr eaLnBrk="1" hangingPunct="1"/>
            <a:r>
              <a:rPr lang="ru-RU" altLang="bg-BG" sz="3200" b="1" dirty="0" smtClean="0">
                <a:solidFill>
                  <a:srgbClr val="FF0000"/>
                </a:solidFill>
                <a:effectLst>
                  <a:outerShdw blurRad="38100" dist="38100" dir="2700000" algn="tl">
                    <a:srgbClr val="C0C0C0"/>
                  </a:outerShdw>
                </a:effectLst>
              </a:rPr>
              <a:t>Раздел </a:t>
            </a:r>
            <a:r>
              <a:rPr lang="en-US" altLang="bg-BG" sz="3200" b="1" dirty="0" smtClean="0">
                <a:solidFill>
                  <a:srgbClr val="FF0000"/>
                </a:solidFill>
                <a:effectLst>
                  <a:outerShdw blurRad="38100" dist="38100" dir="2700000" algn="tl">
                    <a:srgbClr val="C0C0C0"/>
                  </a:outerShdw>
                </a:effectLst>
              </a:rPr>
              <a:t>IV</a:t>
            </a:r>
            <a:r>
              <a:rPr lang="ru-RU" altLang="bg-BG" sz="3200" b="1" dirty="0" smtClean="0">
                <a:solidFill>
                  <a:srgbClr val="FF0000"/>
                </a:solidFill>
                <a:effectLst>
                  <a:outerShdw blurRad="38100" dist="38100" dir="2700000" algn="tl">
                    <a:srgbClr val="C0C0C0"/>
                  </a:outerShdw>
                </a:effectLst>
              </a:rPr>
              <a:t>.</a:t>
            </a:r>
            <a:r>
              <a:rPr lang="en-US" altLang="bg-BG" sz="3200" b="1" dirty="0" smtClean="0">
                <a:solidFill>
                  <a:srgbClr val="FF0000"/>
                </a:solidFill>
                <a:effectLst>
                  <a:outerShdw blurRad="38100" dist="38100" dir="2700000" algn="tl">
                    <a:srgbClr val="C0C0C0"/>
                  </a:outerShdw>
                </a:effectLst>
              </a:rPr>
              <a:t> </a:t>
            </a:r>
            <a:r>
              <a:rPr lang="ru-RU" altLang="bg-BG" sz="3200" b="1" dirty="0" smtClean="0">
                <a:solidFill>
                  <a:srgbClr val="FF0000"/>
                </a:solidFill>
                <a:effectLst>
                  <a:outerShdw blurRad="38100" dist="38100" dir="2700000" algn="tl">
                    <a:srgbClr val="C0C0C0"/>
                  </a:outerShdw>
                </a:effectLst>
              </a:rPr>
              <a:t>Здравни заведения</a:t>
            </a:r>
            <a:r>
              <a:rPr lang="en-US" altLang="bg-BG" sz="3200" b="1" dirty="0" smtClean="0">
                <a:solidFill>
                  <a:srgbClr val="FF0000"/>
                </a:solidFill>
                <a:effectLst>
                  <a:outerShdw blurRad="38100" dist="38100" dir="2700000" algn="tl">
                    <a:srgbClr val="C0C0C0"/>
                  </a:outerShdw>
                </a:effectLst>
                <a:latin typeface="Times New Roman" pitchFamily="18" charset="0"/>
              </a:rPr>
              <a:t/>
            </a:r>
            <a:br>
              <a:rPr lang="en-US" altLang="bg-BG" sz="3200" b="1" dirty="0" smtClean="0">
                <a:solidFill>
                  <a:srgbClr val="FF0000"/>
                </a:solidFill>
                <a:effectLst>
                  <a:outerShdw blurRad="38100" dist="38100" dir="2700000" algn="tl">
                    <a:srgbClr val="C0C0C0"/>
                  </a:outerShdw>
                </a:effectLst>
                <a:latin typeface="Times New Roman" pitchFamily="18" charset="0"/>
              </a:rPr>
            </a:br>
            <a:endParaRPr lang="en-US" altLang="bg-BG" sz="3200" b="1" dirty="0" smtClean="0">
              <a:solidFill>
                <a:srgbClr val="FF0000"/>
              </a:solidFill>
              <a:effectLst>
                <a:outerShdw blurRad="38100" dist="38100" dir="2700000" algn="tl">
                  <a:srgbClr val="C0C0C0"/>
                </a:outerShdw>
              </a:effectLst>
              <a:latin typeface="Times New Roman" pitchFamily="18" charset="0"/>
            </a:endParaRPr>
          </a:p>
        </p:txBody>
      </p:sp>
      <p:sp>
        <p:nvSpPr>
          <p:cNvPr id="52227" name="Rectangle 3"/>
          <p:cNvSpPr>
            <a:spLocks noGrp="1" noRot="1" noChangeArrowheads="1"/>
          </p:cNvSpPr>
          <p:nvPr>
            <p:ph type="body" idx="4294967295"/>
          </p:nvPr>
        </p:nvSpPr>
        <p:spPr>
          <a:xfrm>
            <a:off x="457200" y="304800"/>
            <a:ext cx="8229600" cy="4572000"/>
          </a:xfrm>
        </p:spPr>
        <p:txBody>
          <a:bodyPr/>
          <a:lstStyle/>
          <a:p>
            <a:pPr marL="0" indent="0" eaLnBrk="1" hangingPunct="1">
              <a:buNone/>
              <a:defRPr/>
            </a:pPr>
            <a:endParaRPr lang="ru-RU" altLang="bg-BG" i="1" dirty="0" smtClean="0">
              <a:solidFill>
                <a:schemeClr val="hlink"/>
              </a:solidFill>
              <a:effectLst>
                <a:outerShdw blurRad="38100" dist="38100" dir="2700000" algn="tl">
                  <a:srgbClr val="C0C0C0"/>
                </a:outerShdw>
              </a:effectLst>
            </a:endParaRPr>
          </a:p>
          <a:p>
            <a:pPr marL="457200" indent="-457200" eaLnBrk="1" hangingPunct="1">
              <a:defRPr/>
            </a:pPr>
            <a:endParaRPr lang="ru-RU" altLang="bg-BG" i="1" dirty="0">
              <a:solidFill>
                <a:schemeClr val="hlink"/>
              </a:solidFill>
              <a:effectLst>
                <a:outerShdw blurRad="38100" dist="38100" dir="2700000" algn="tl">
                  <a:srgbClr val="C0C0C0"/>
                </a:outerShdw>
              </a:effectLst>
            </a:endParaRPr>
          </a:p>
          <a:p>
            <a:pPr marL="457200" indent="-457200" eaLnBrk="1" hangingPunct="1">
              <a:defRPr/>
            </a:pPr>
            <a:r>
              <a:rPr lang="ru-RU" altLang="bg-BG" i="1" dirty="0" smtClean="0">
                <a:solidFill>
                  <a:schemeClr val="hlink"/>
                </a:solidFill>
                <a:effectLst>
                  <a:outerShdw blurRad="38100" dist="38100" dir="2700000" algn="tl">
                    <a:srgbClr val="C0C0C0"/>
                  </a:outerShdw>
                </a:effectLst>
              </a:rPr>
              <a:t>Здравните заведения</a:t>
            </a:r>
            <a:r>
              <a:rPr lang="ru-RU" altLang="bg-BG" dirty="0" smtClean="0">
                <a:solidFill>
                  <a:schemeClr val="hlink"/>
                </a:solidFill>
                <a:effectLst>
                  <a:outerShdw blurRad="38100" dist="38100" dir="2700000" algn="tl">
                    <a:srgbClr val="C0C0C0"/>
                  </a:outerShdw>
                </a:effectLst>
              </a:rPr>
              <a:t> </a:t>
            </a:r>
            <a:r>
              <a:rPr lang="ru-RU" altLang="bg-BG" dirty="0" smtClean="0">
                <a:effectLst>
                  <a:outerShdw blurRad="38100" dist="38100" dir="2700000" algn="tl">
                    <a:srgbClr val="C0C0C0"/>
                  </a:outerShdw>
                </a:effectLst>
              </a:rPr>
              <a:t>са структури на националната система за здравеопазване, в които медицински и немедицински специалисти осъществяват дейности по опазване и укрепване здравето на гражданите. </a:t>
            </a:r>
          </a:p>
        </p:txBody>
      </p:sp>
      <p:sp>
        <p:nvSpPr>
          <p:cNvPr id="2" name="Date Placeholder 1"/>
          <p:cNvSpPr>
            <a:spLocks noGrp="1"/>
          </p:cNvSpPr>
          <p:nvPr>
            <p:ph type="dt" sz="half" idx="10"/>
          </p:nvPr>
        </p:nvSpPr>
        <p:spPr/>
        <p:txBody>
          <a:bodyPr/>
          <a:lstStyle/>
          <a:p>
            <a:fld id="{38F6588F-07C9-47C8-A411-01C9443313AE}"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0459C87-92A0-4265-9957-3DC00A96458A}" type="slidenum">
              <a:rPr lang="en-US" altLang="en-US">
                <a:latin typeface="Arial" charset="0"/>
              </a:rPr>
              <a:pPr eaLnBrk="1" hangingPunct="1"/>
              <a:t>21</a:t>
            </a:fld>
            <a:endParaRPr lang="en-US" altLang="en-US">
              <a:latin typeface="Arial" charset="0"/>
            </a:endParaRPr>
          </a:p>
        </p:txBody>
      </p:sp>
      <p:sp>
        <p:nvSpPr>
          <p:cNvPr id="166914" name="Rectangle 2"/>
          <p:cNvSpPr>
            <a:spLocks noGrp="1" noRot="1" noChangeArrowheads="1"/>
          </p:cNvSpPr>
          <p:nvPr>
            <p:ph type="title" idx="4294967295"/>
          </p:nvPr>
        </p:nvSpPr>
        <p:spPr/>
        <p:txBody>
          <a:bodyPr/>
          <a:lstStyle/>
          <a:p>
            <a:pPr algn="l" eaLnBrk="1" hangingPunct="1"/>
            <a:r>
              <a:rPr lang="ru-RU" altLang="bg-BG" sz="3200" smtClean="0">
                <a:effectLst>
                  <a:outerShdw blurRad="38100" dist="38100" dir="2700000" algn="tl">
                    <a:srgbClr val="C0C0C0"/>
                  </a:outerShdw>
                </a:effectLst>
              </a:rPr>
              <a:t/>
            </a:r>
            <a:br>
              <a:rPr lang="ru-RU" altLang="bg-BG" sz="3200" smtClean="0">
                <a:effectLst>
                  <a:outerShdw blurRad="38100" dist="38100" dir="2700000" algn="tl">
                    <a:srgbClr val="C0C0C0"/>
                  </a:outerShdw>
                </a:effectLst>
              </a:rPr>
            </a:br>
            <a:r>
              <a:rPr lang="ru-RU" altLang="bg-BG" sz="3200" smtClean="0">
                <a:effectLst>
                  <a:outerShdw blurRad="38100" dist="38100" dir="2700000" algn="tl">
                    <a:srgbClr val="C0C0C0"/>
                  </a:outerShdw>
                </a:effectLst>
              </a:rPr>
              <a:t/>
            </a:r>
            <a:br>
              <a:rPr lang="ru-RU" altLang="bg-BG" sz="3200" smtClean="0">
                <a:effectLst>
                  <a:outerShdw blurRad="38100" dist="38100" dir="2700000" algn="tl">
                    <a:srgbClr val="C0C0C0"/>
                  </a:outerShdw>
                </a:effectLst>
              </a:rPr>
            </a:br>
            <a:r>
              <a:rPr lang="ru-RU" altLang="bg-BG" sz="3200" smtClean="0">
                <a:solidFill>
                  <a:schemeClr val="hlink"/>
                </a:solidFill>
                <a:effectLst>
                  <a:outerShdw blurRad="38100" dist="38100" dir="2700000" algn="tl">
                    <a:srgbClr val="C0C0C0"/>
                  </a:outerShdw>
                </a:effectLst>
              </a:rPr>
              <a:t>Здравни заведения</a:t>
            </a:r>
            <a:r>
              <a:rPr lang="ru-RU" altLang="bg-BG" sz="3200" smtClean="0">
                <a:effectLst>
                  <a:outerShdw blurRad="38100" dist="38100" dir="2700000" algn="tl">
                    <a:srgbClr val="C0C0C0"/>
                  </a:outerShdw>
                </a:effectLst>
              </a:rPr>
              <a:t> по смисъла на този закон са:</a:t>
            </a:r>
            <a:br>
              <a:rPr lang="ru-RU" altLang="bg-BG" sz="3200" smtClean="0">
                <a:effectLst>
                  <a:outerShdw blurRad="38100" dist="38100" dir="2700000" algn="tl">
                    <a:srgbClr val="C0C0C0"/>
                  </a:outerShdw>
                </a:effectLst>
              </a:rPr>
            </a:br>
            <a:r>
              <a:rPr lang="en-US" altLang="bg-BG" sz="3200" b="1" smtClean="0">
                <a:effectLst>
                  <a:outerShdw blurRad="38100" dist="38100" dir="2700000" algn="tl">
                    <a:srgbClr val="C0C0C0"/>
                  </a:outerShdw>
                </a:effectLst>
                <a:latin typeface="Times New Roman" pitchFamily="18" charset="0"/>
              </a:rPr>
              <a:t/>
            </a:r>
            <a:br>
              <a:rPr lang="en-US" altLang="bg-BG" sz="3200" b="1" smtClean="0">
                <a:effectLst>
                  <a:outerShdw blurRad="38100" dist="38100" dir="2700000" algn="tl">
                    <a:srgbClr val="C0C0C0"/>
                  </a:outerShdw>
                </a:effectLst>
                <a:latin typeface="Times New Roman" pitchFamily="18" charset="0"/>
              </a:rPr>
            </a:br>
            <a:endParaRPr lang="bg-BG" altLang="bg-BG" sz="3200" b="1" smtClean="0">
              <a:effectLst>
                <a:outerShdw blurRad="38100" dist="38100" dir="2700000" algn="tl">
                  <a:srgbClr val="C0C0C0"/>
                </a:outerShdw>
              </a:effectLst>
              <a:latin typeface="Times New Roman" pitchFamily="18" charset="0"/>
            </a:endParaRPr>
          </a:p>
        </p:txBody>
      </p:sp>
      <p:sp>
        <p:nvSpPr>
          <p:cNvPr id="166915" name="Rectangle 3"/>
          <p:cNvSpPr>
            <a:spLocks noGrp="1" noRot="1" noChangeArrowheads="1"/>
          </p:cNvSpPr>
          <p:nvPr>
            <p:ph type="body" idx="4294967295"/>
          </p:nvPr>
        </p:nvSpPr>
        <p:spPr/>
        <p:txBody>
          <a:bodyPr/>
          <a:lstStyle/>
          <a:p>
            <a:pPr marL="609600" indent="-609600" algn="just" eaLnBrk="1" hangingPunct="1">
              <a:lnSpc>
                <a:spcPct val="80000"/>
              </a:lnSpc>
              <a:buFontTx/>
              <a:buAutoNum type="arabicPeriod"/>
            </a:pPr>
            <a:r>
              <a:rPr lang="ru-RU" altLang="bg-BG" sz="2400" dirty="0" err="1">
                <a:effectLst>
                  <a:outerShdw blurRad="38100" dist="38100" dir="2700000" algn="tl">
                    <a:srgbClr val="C0C0C0"/>
                  </a:outerShdw>
                </a:effectLst>
              </a:rPr>
              <a:t>Н</a:t>
            </a:r>
            <a:r>
              <a:rPr lang="ru-RU" altLang="bg-BG" sz="2400" dirty="0" err="1" smtClean="0">
                <a:effectLst>
                  <a:outerShdw blurRad="38100" dist="38100" dir="2700000" algn="tl">
                    <a:srgbClr val="C0C0C0"/>
                  </a:outerShdw>
                </a:effectLst>
              </a:rPr>
              <a:t>ационалните</a:t>
            </a:r>
            <a:r>
              <a:rPr lang="ru-RU" altLang="bg-BG" sz="2400" dirty="0" smtClean="0">
                <a:effectLst>
                  <a:outerShdw blurRad="38100" dist="38100" dir="2700000" algn="tl">
                    <a:srgbClr val="C0C0C0"/>
                  </a:outerShdw>
                </a:effectLst>
              </a:rPr>
              <a:t> </a:t>
            </a:r>
            <a:r>
              <a:rPr lang="ru-RU" altLang="bg-BG" sz="2400" dirty="0" err="1" smtClean="0">
                <a:effectLst>
                  <a:outerShdw blurRad="38100" dist="38100" dir="2700000" algn="tl">
                    <a:srgbClr val="C0C0C0"/>
                  </a:outerShdw>
                </a:effectLst>
              </a:rPr>
              <a:t>центрове</a:t>
            </a:r>
            <a:r>
              <a:rPr lang="ru-RU" altLang="bg-BG" sz="2400" dirty="0" smtClean="0">
                <a:effectLst>
                  <a:outerShdw blurRad="38100" dist="38100" dir="2700000" algn="tl">
                    <a:srgbClr val="C0C0C0"/>
                  </a:outerShdw>
                </a:effectLst>
              </a:rPr>
              <a:t> по </a:t>
            </a:r>
            <a:r>
              <a:rPr lang="ru-RU" altLang="bg-BG" sz="2400" dirty="0" err="1" smtClean="0">
                <a:effectLst>
                  <a:outerShdw blurRad="38100" dist="38100" dir="2700000" algn="tl">
                    <a:srgbClr val="C0C0C0"/>
                  </a:outerShdw>
                </a:effectLst>
              </a:rPr>
              <a:t>проблемите</a:t>
            </a:r>
            <a:r>
              <a:rPr lang="ru-RU" altLang="bg-BG" sz="2400" dirty="0" smtClean="0">
                <a:effectLst>
                  <a:outerShdw blurRad="38100" dist="38100" dir="2700000" algn="tl">
                    <a:srgbClr val="C0C0C0"/>
                  </a:outerShdw>
                </a:effectLst>
              </a:rPr>
              <a:t> на </a:t>
            </a:r>
            <a:r>
              <a:rPr lang="ru-RU" altLang="bg-BG" sz="2400" dirty="0" err="1" smtClean="0">
                <a:effectLst>
                  <a:outerShdw blurRad="38100" dist="38100" dir="2700000" algn="tl">
                    <a:srgbClr val="C0C0C0"/>
                  </a:outerShdw>
                </a:effectLst>
              </a:rPr>
              <a:t>общественото</a:t>
            </a:r>
            <a:r>
              <a:rPr lang="ru-RU" altLang="bg-BG" sz="2400" dirty="0" smtClean="0">
                <a:effectLst>
                  <a:outerShdw blurRad="38100" dist="38100" dir="2700000" algn="tl">
                    <a:srgbClr val="C0C0C0"/>
                  </a:outerShdw>
                </a:effectLst>
              </a:rPr>
              <a:t> </a:t>
            </a:r>
            <a:r>
              <a:rPr lang="ru-RU" altLang="bg-BG" sz="2400" dirty="0" err="1" smtClean="0">
                <a:effectLst>
                  <a:outerShdw blurRad="38100" dist="38100" dir="2700000" algn="tl">
                    <a:srgbClr val="C0C0C0"/>
                  </a:outerShdw>
                </a:effectLst>
              </a:rPr>
              <a:t>здраве</a:t>
            </a:r>
            <a:r>
              <a:rPr lang="ru-RU" altLang="bg-BG" sz="2400" dirty="0" smtClean="0">
                <a:effectLst>
                  <a:outerShdw blurRad="38100" dist="38100" dir="2700000" algn="tl">
                    <a:srgbClr val="C0C0C0"/>
                  </a:outerShdw>
                </a:effectLst>
              </a:rPr>
              <a:t>; </a:t>
            </a:r>
          </a:p>
          <a:p>
            <a:pPr marL="609600" indent="-609600" algn="just" eaLnBrk="1" hangingPunct="1">
              <a:lnSpc>
                <a:spcPct val="80000"/>
              </a:lnSpc>
              <a:buFontTx/>
              <a:buAutoNum type="arabicPeriod"/>
            </a:pPr>
            <a:r>
              <a:rPr lang="ru-RU" altLang="bg-BG" sz="2400" dirty="0" err="1" smtClean="0">
                <a:effectLst>
                  <a:outerShdw blurRad="38100" dist="38100" dir="2700000" algn="tl">
                    <a:srgbClr val="C0C0C0"/>
                  </a:outerShdw>
                </a:effectLst>
              </a:rPr>
              <a:t>Националната</a:t>
            </a:r>
            <a:r>
              <a:rPr lang="ru-RU" altLang="bg-BG" sz="2400" dirty="0" smtClean="0">
                <a:effectLst>
                  <a:outerShdw blurRad="38100" dist="38100" dir="2700000" algn="tl">
                    <a:srgbClr val="C0C0C0"/>
                  </a:outerShdw>
                </a:effectLst>
              </a:rPr>
              <a:t> </a:t>
            </a:r>
            <a:r>
              <a:rPr lang="ru-RU" altLang="bg-BG" sz="2400" dirty="0" err="1" smtClean="0">
                <a:effectLst>
                  <a:outerShdw blurRad="38100" dist="38100" dir="2700000" algn="tl">
                    <a:srgbClr val="C0C0C0"/>
                  </a:outerShdw>
                </a:effectLst>
              </a:rPr>
              <a:t>експертна</a:t>
            </a:r>
            <a:r>
              <a:rPr lang="ru-RU" altLang="bg-BG" sz="2400" dirty="0" smtClean="0">
                <a:effectLst>
                  <a:outerShdw blurRad="38100" dist="38100" dir="2700000" algn="tl">
                    <a:srgbClr val="C0C0C0"/>
                  </a:outerShdw>
                </a:effectLst>
              </a:rPr>
              <a:t> </a:t>
            </a:r>
            <a:r>
              <a:rPr lang="ru-RU" altLang="bg-BG" sz="2400" dirty="0" err="1" smtClean="0">
                <a:effectLst>
                  <a:outerShdw blurRad="38100" dist="38100" dir="2700000" algn="tl">
                    <a:srgbClr val="C0C0C0"/>
                  </a:outerShdw>
                </a:effectLst>
              </a:rPr>
              <a:t>лекарска</a:t>
            </a:r>
            <a:r>
              <a:rPr lang="ru-RU" altLang="bg-BG" sz="2400" dirty="0" smtClean="0">
                <a:effectLst>
                  <a:outerShdw blurRad="38100" dist="38100" dir="2700000" algn="tl">
                    <a:srgbClr val="C0C0C0"/>
                  </a:outerShdw>
                </a:effectLst>
              </a:rPr>
              <a:t> </a:t>
            </a:r>
            <a:r>
              <a:rPr lang="ru-RU" altLang="bg-BG" sz="2400" dirty="0" err="1" smtClean="0">
                <a:effectLst>
                  <a:outerShdw blurRad="38100" dist="38100" dir="2700000" algn="tl">
                    <a:srgbClr val="C0C0C0"/>
                  </a:outerShdw>
                </a:effectLst>
              </a:rPr>
              <a:t>комисия</a:t>
            </a:r>
            <a:r>
              <a:rPr lang="ru-RU" altLang="bg-BG" sz="2400" dirty="0" smtClean="0">
                <a:effectLst>
                  <a:outerShdw blurRad="38100" dist="38100" dir="2700000" algn="tl">
                    <a:srgbClr val="C0C0C0"/>
                  </a:outerShdw>
                </a:effectLst>
              </a:rPr>
              <a:t> (НЕЛК); </a:t>
            </a:r>
          </a:p>
          <a:p>
            <a:pPr marL="609600" indent="-609600" algn="just" eaLnBrk="1" hangingPunct="1">
              <a:lnSpc>
                <a:spcPct val="80000"/>
              </a:lnSpc>
              <a:buFontTx/>
              <a:buAutoNum type="arabicPeriod"/>
            </a:pPr>
            <a:r>
              <a:rPr lang="ru-RU" altLang="bg-BG" sz="2400" dirty="0" err="1">
                <a:effectLst>
                  <a:outerShdw blurRad="38100" dist="38100" dir="2700000" algn="tl">
                    <a:srgbClr val="C0C0C0"/>
                  </a:outerShdw>
                </a:effectLst>
              </a:rPr>
              <a:t>З</a:t>
            </a:r>
            <a:r>
              <a:rPr lang="ru-RU" altLang="bg-BG" sz="2400" dirty="0" err="1" smtClean="0">
                <a:effectLst>
                  <a:outerShdw blurRad="38100" dist="38100" dir="2700000" algn="tl">
                    <a:srgbClr val="C0C0C0"/>
                  </a:outerShdw>
                </a:effectLst>
              </a:rPr>
              <a:t>дравните</a:t>
            </a:r>
            <a:r>
              <a:rPr lang="ru-RU" altLang="bg-BG" sz="2400" dirty="0" smtClean="0">
                <a:effectLst>
                  <a:outerShdw blurRad="38100" dist="38100" dir="2700000" algn="tl">
                    <a:srgbClr val="C0C0C0"/>
                  </a:outerShdw>
                </a:effectLst>
              </a:rPr>
              <a:t> </a:t>
            </a:r>
            <a:r>
              <a:rPr lang="ru-RU" altLang="bg-BG" sz="2400" dirty="0" err="1" smtClean="0">
                <a:effectLst>
                  <a:outerShdw blurRad="38100" dist="38100" dir="2700000" algn="tl">
                    <a:srgbClr val="C0C0C0"/>
                  </a:outerShdw>
                </a:effectLst>
              </a:rPr>
              <a:t>кабинети</a:t>
            </a:r>
            <a:r>
              <a:rPr lang="ru-RU" altLang="bg-BG" sz="2400" dirty="0" smtClean="0">
                <a:effectLst>
                  <a:outerShdw blurRad="38100" dist="38100" dir="2700000" algn="tl">
                    <a:srgbClr val="C0C0C0"/>
                  </a:outerShdw>
                </a:effectLst>
              </a:rPr>
              <a:t> в </a:t>
            </a:r>
            <a:r>
              <a:rPr lang="ru-RU" altLang="bg-BG" sz="2400" dirty="0" err="1" smtClean="0">
                <a:effectLst>
                  <a:outerShdw blurRad="38100" dist="38100" dir="2700000" algn="tl">
                    <a:srgbClr val="C0C0C0"/>
                  </a:outerShdw>
                </a:effectLst>
              </a:rPr>
              <a:t>детските</a:t>
            </a:r>
            <a:r>
              <a:rPr lang="ru-RU" altLang="bg-BG" sz="2400" dirty="0" smtClean="0">
                <a:effectLst>
                  <a:outerShdw blurRad="38100" dist="38100" dir="2700000" algn="tl">
                    <a:srgbClr val="C0C0C0"/>
                  </a:outerShdw>
                </a:effectLst>
              </a:rPr>
              <a:t> </a:t>
            </a:r>
            <a:r>
              <a:rPr lang="ru-RU" altLang="bg-BG" sz="2400" dirty="0" err="1" smtClean="0">
                <a:effectLst>
                  <a:outerShdw blurRad="38100" dist="38100" dir="2700000" algn="tl">
                    <a:srgbClr val="C0C0C0"/>
                  </a:outerShdw>
                </a:effectLst>
              </a:rPr>
              <a:t>градини</a:t>
            </a:r>
            <a:r>
              <a:rPr lang="ru-RU" altLang="bg-BG" sz="2400" dirty="0" smtClean="0">
                <a:effectLst>
                  <a:outerShdw blurRad="38100" dist="38100" dir="2700000" algn="tl">
                    <a:srgbClr val="C0C0C0"/>
                  </a:outerShdw>
                </a:effectLst>
              </a:rPr>
              <a:t> и </a:t>
            </a:r>
            <a:r>
              <a:rPr lang="ru-RU" altLang="bg-BG" sz="2400" dirty="0" err="1" smtClean="0">
                <a:effectLst>
                  <a:outerShdw blurRad="38100" dist="38100" dir="2700000" algn="tl">
                    <a:srgbClr val="C0C0C0"/>
                  </a:outerShdw>
                </a:effectLst>
              </a:rPr>
              <a:t>училищата</a:t>
            </a:r>
            <a:r>
              <a:rPr lang="ru-RU" altLang="bg-BG" sz="2400" dirty="0" smtClean="0">
                <a:effectLst>
                  <a:outerShdw blurRad="38100" dist="38100" dir="2700000" algn="tl">
                    <a:srgbClr val="C0C0C0"/>
                  </a:outerShdw>
                </a:effectLst>
              </a:rPr>
              <a:t>,</a:t>
            </a:r>
          </a:p>
          <a:p>
            <a:pPr marL="1009650" lvl="1" indent="-609600" algn="just" eaLnBrk="1" hangingPunct="1">
              <a:lnSpc>
                <a:spcPct val="80000"/>
              </a:lnSpc>
              <a:buFontTx/>
              <a:buAutoNum type="arabicPeriod"/>
            </a:pPr>
            <a:r>
              <a:rPr lang="ru-RU" altLang="bg-BG" sz="2000" dirty="0" err="1" smtClean="0">
                <a:effectLst>
                  <a:outerShdw blurRad="38100" dist="38100" dir="2700000" algn="tl">
                    <a:srgbClr val="C0C0C0"/>
                  </a:outerShdw>
                </a:effectLst>
              </a:rPr>
              <a:t>специализираните</a:t>
            </a:r>
            <a:r>
              <a:rPr lang="ru-RU" altLang="bg-BG" sz="2000" dirty="0" smtClean="0">
                <a:effectLst>
                  <a:outerShdw blurRad="38100" dist="38100" dir="2700000" algn="tl">
                    <a:srgbClr val="C0C0C0"/>
                  </a:outerShdw>
                </a:effectLst>
              </a:rPr>
              <a:t> </a:t>
            </a:r>
            <a:r>
              <a:rPr lang="ru-RU" altLang="bg-BG" sz="2000" dirty="0">
                <a:effectLst>
                  <a:outerShdw blurRad="38100" dist="38100" dir="2700000" algn="tl">
                    <a:srgbClr val="C0C0C0"/>
                  </a:outerShdw>
                </a:effectLst>
              </a:rPr>
              <a:t>институции за </a:t>
            </a:r>
            <a:r>
              <a:rPr lang="ru-RU" altLang="bg-BG" sz="2000" dirty="0" err="1">
                <a:effectLst>
                  <a:outerShdw blurRad="38100" dist="38100" dir="2700000" algn="tl">
                    <a:srgbClr val="C0C0C0"/>
                  </a:outerShdw>
                </a:effectLst>
              </a:rPr>
              <a:t>предоставяне</a:t>
            </a:r>
            <a:r>
              <a:rPr lang="ru-RU" altLang="bg-BG" sz="2000" dirty="0">
                <a:effectLst>
                  <a:outerShdw blurRad="38100" dist="38100" dir="2700000" algn="tl">
                    <a:srgbClr val="C0C0C0"/>
                  </a:outerShdw>
                </a:effectLst>
              </a:rPr>
              <a:t> на </a:t>
            </a:r>
            <a:r>
              <a:rPr lang="ru-RU" altLang="bg-BG" sz="2000" dirty="0" err="1">
                <a:effectLst>
                  <a:outerShdw blurRad="38100" dist="38100" dir="2700000" algn="tl">
                    <a:srgbClr val="C0C0C0"/>
                  </a:outerShdw>
                </a:effectLst>
              </a:rPr>
              <a:t>социални</a:t>
            </a:r>
            <a:r>
              <a:rPr lang="ru-RU" altLang="bg-BG" sz="2000" dirty="0">
                <a:effectLst>
                  <a:outerShdw blurRad="38100" dist="38100" dir="2700000" algn="tl">
                    <a:srgbClr val="C0C0C0"/>
                  </a:outerShdw>
                </a:effectLst>
              </a:rPr>
              <a:t> услуги - </a:t>
            </a:r>
            <a:r>
              <a:rPr lang="ru-RU" altLang="bg-BG" sz="2000" dirty="0" err="1">
                <a:effectLst>
                  <a:outerShdw blurRad="38100" dist="38100" dir="2700000" algn="tl">
                    <a:srgbClr val="C0C0C0"/>
                  </a:outerShdw>
                </a:effectLst>
              </a:rPr>
              <a:t>домове</a:t>
            </a:r>
            <a:r>
              <a:rPr lang="ru-RU" altLang="bg-BG" sz="2000" dirty="0">
                <a:effectLst>
                  <a:outerShdw blurRad="38100" dist="38100" dir="2700000" algn="tl">
                    <a:srgbClr val="C0C0C0"/>
                  </a:outerShdw>
                </a:effectLst>
              </a:rPr>
              <a:t> за </a:t>
            </a:r>
            <a:r>
              <a:rPr lang="ru-RU" altLang="bg-BG" sz="2000" dirty="0" err="1">
                <a:effectLst>
                  <a:outerShdw blurRad="38100" dist="38100" dir="2700000" algn="tl">
                    <a:srgbClr val="C0C0C0"/>
                  </a:outerShdw>
                </a:effectLst>
              </a:rPr>
              <a:t>деца</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домове</a:t>
            </a:r>
            <a:r>
              <a:rPr lang="ru-RU" altLang="bg-BG" sz="2000" dirty="0">
                <a:effectLst>
                  <a:outerShdw blurRad="38100" dist="38100" dir="2700000" algn="tl">
                    <a:srgbClr val="C0C0C0"/>
                  </a:outerShdw>
                </a:effectLst>
              </a:rPr>
              <a:t> за </a:t>
            </a:r>
            <a:r>
              <a:rPr lang="ru-RU" altLang="bg-BG" sz="2000" dirty="0" err="1">
                <a:effectLst>
                  <a:outerShdw blurRad="38100" dist="38100" dir="2700000" algn="tl">
                    <a:srgbClr val="C0C0C0"/>
                  </a:outerShdw>
                </a:effectLst>
              </a:rPr>
              <a:t>възрастни</a:t>
            </a:r>
            <a:r>
              <a:rPr lang="ru-RU" altLang="bg-BG" sz="2000" dirty="0">
                <a:effectLst>
                  <a:outerShdw blurRad="38100" dist="38100" dir="2700000" algn="tl">
                    <a:srgbClr val="C0C0C0"/>
                  </a:outerShdw>
                </a:effectLst>
              </a:rPr>
              <a:t> хора с </a:t>
            </a:r>
            <a:r>
              <a:rPr lang="ru-RU" altLang="bg-BG" sz="2000" dirty="0" err="1">
                <a:effectLst>
                  <a:outerShdw blurRad="38100" dist="38100" dir="2700000" algn="tl">
                    <a:srgbClr val="C0C0C0"/>
                  </a:outerShdw>
                </a:effectLst>
              </a:rPr>
              <a:t>увреждания</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социалните</a:t>
            </a:r>
            <a:r>
              <a:rPr lang="ru-RU" altLang="bg-BG" sz="2000" dirty="0">
                <a:effectLst>
                  <a:outerShdw blurRad="38100" dist="38100" dir="2700000" algn="tl">
                    <a:srgbClr val="C0C0C0"/>
                  </a:outerShdw>
                </a:effectLst>
              </a:rPr>
              <a:t> учебно-</a:t>
            </a:r>
            <a:r>
              <a:rPr lang="ru-RU" altLang="bg-BG" sz="2000" dirty="0" err="1">
                <a:effectLst>
                  <a:outerShdw blurRad="38100" dist="38100" dir="2700000" algn="tl">
                    <a:srgbClr val="C0C0C0"/>
                  </a:outerShdw>
                </a:effectLst>
              </a:rPr>
              <a:t>професионални</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центрове</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домове</a:t>
            </a:r>
            <a:r>
              <a:rPr lang="ru-RU" altLang="bg-BG" sz="2000" dirty="0">
                <a:effectLst>
                  <a:outerShdw blurRad="38100" dist="38100" dir="2700000" algn="tl">
                    <a:srgbClr val="C0C0C0"/>
                  </a:outerShdw>
                </a:effectLst>
              </a:rPr>
              <a:t> за стари хора, приюти и </a:t>
            </a:r>
            <a:r>
              <a:rPr lang="ru-RU" altLang="bg-BG" sz="2000" dirty="0" err="1">
                <a:effectLst>
                  <a:outerShdw blurRad="38100" dist="38100" dir="2700000" algn="tl">
                    <a:srgbClr val="C0C0C0"/>
                  </a:outerShdw>
                </a:effectLst>
              </a:rPr>
              <a:t>центрове</a:t>
            </a:r>
            <a:r>
              <a:rPr lang="ru-RU" altLang="bg-BG" sz="2000" dirty="0">
                <a:effectLst>
                  <a:outerShdw blurRad="38100" dist="38100" dir="2700000" algn="tl">
                    <a:srgbClr val="C0C0C0"/>
                  </a:outerShdw>
                </a:effectLst>
              </a:rPr>
              <a:t> за временно </a:t>
            </a:r>
            <a:r>
              <a:rPr lang="ru-RU" altLang="bg-BG" sz="2000" dirty="0" err="1">
                <a:effectLst>
                  <a:outerShdw blurRad="38100" dist="38100" dir="2700000" algn="tl">
                    <a:srgbClr val="C0C0C0"/>
                  </a:outerShdw>
                </a:effectLst>
              </a:rPr>
              <a:t>настаняване</a:t>
            </a:r>
            <a:r>
              <a:rPr lang="ru-RU" altLang="bg-BG" sz="2000" dirty="0">
                <a:effectLst>
                  <a:outerShdw blurRad="38100" dist="38100" dir="2700000" algn="tl">
                    <a:srgbClr val="C0C0C0"/>
                  </a:outerShdw>
                </a:effectLst>
              </a:rPr>
              <a:t>; </a:t>
            </a:r>
          </a:p>
          <a:p>
            <a:pPr marL="609600" indent="-609600" algn="just" eaLnBrk="1" hangingPunct="1">
              <a:lnSpc>
                <a:spcPct val="80000"/>
              </a:lnSpc>
              <a:buFontTx/>
              <a:buAutoNum type="arabicPeriod"/>
            </a:pPr>
            <a:r>
              <a:rPr lang="ru-RU" altLang="bg-BG" sz="2400" dirty="0" err="1">
                <a:effectLst>
                  <a:outerShdw blurRad="38100" dist="38100" dir="2700000" algn="tl">
                    <a:srgbClr val="C0C0C0"/>
                  </a:outerShdw>
                </a:effectLst>
              </a:rPr>
              <a:t>О</a:t>
            </a:r>
            <a:r>
              <a:rPr lang="ru-RU" altLang="bg-BG" sz="2400" dirty="0" err="1" smtClean="0">
                <a:effectLst>
                  <a:outerShdw blurRad="38100" dist="38100" dir="2700000" algn="tl">
                    <a:srgbClr val="C0C0C0"/>
                  </a:outerShdw>
                </a:effectLst>
              </a:rPr>
              <a:t>птиките</a:t>
            </a:r>
            <a:r>
              <a:rPr lang="ru-RU" altLang="bg-BG" sz="2400" dirty="0" smtClean="0">
                <a:effectLst>
                  <a:outerShdw blurRad="38100" dist="38100" dir="2700000" algn="tl">
                    <a:srgbClr val="C0C0C0"/>
                  </a:outerShdw>
                </a:effectLst>
              </a:rPr>
              <a:t>. </a:t>
            </a:r>
          </a:p>
          <a:p>
            <a:pPr marL="609600" indent="-609600" algn="just" eaLnBrk="1" hangingPunct="1">
              <a:lnSpc>
                <a:spcPct val="80000"/>
              </a:lnSpc>
              <a:buFontTx/>
              <a:buNone/>
            </a:pPr>
            <a:r>
              <a:rPr lang="ru-RU" altLang="bg-BG" sz="2400" dirty="0" smtClean="0">
                <a:effectLst>
                  <a:outerShdw blurRad="38100" dist="38100" dir="2700000" algn="tl">
                    <a:srgbClr val="C0C0C0"/>
                  </a:outerShdw>
                </a:effectLst>
              </a:rPr>
              <a:t>	</a:t>
            </a:r>
          </a:p>
          <a:p>
            <a:pPr marL="609600" indent="-609600" algn="just" eaLnBrk="1" hangingPunct="1">
              <a:lnSpc>
                <a:spcPct val="80000"/>
              </a:lnSpc>
              <a:buFontTx/>
              <a:buNone/>
            </a:pPr>
            <a:r>
              <a:rPr lang="ru-RU" altLang="bg-BG" sz="2400" dirty="0" err="1" smtClean="0">
                <a:effectLst>
                  <a:outerShdw blurRad="38100" dist="38100" dir="2700000" algn="tl">
                    <a:srgbClr val="C0C0C0"/>
                  </a:outerShdw>
                </a:effectLst>
              </a:rPr>
              <a:t>Аптеките</a:t>
            </a:r>
            <a:r>
              <a:rPr lang="ru-RU" altLang="bg-BG" sz="2400" dirty="0" smtClean="0">
                <a:effectLst>
                  <a:outerShdw blurRad="38100" dist="38100" dir="2700000" algn="tl">
                    <a:srgbClr val="C0C0C0"/>
                  </a:outerShdw>
                </a:effectLst>
              </a:rPr>
              <a:t> са </a:t>
            </a:r>
            <a:r>
              <a:rPr lang="ru-RU" altLang="bg-BG" sz="2400" dirty="0" err="1" smtClean="0">
                <a:effectLst>
                  <a:outerShdw blurRad="38100" dist="38100" dir="2700000" algn="tl">
                    <a:srgbClr val="C0C0C0"/>
                  </a:outerShdw>
                </a:effectLst>
              </a:rPr>
              <a:t>здравни</a:t>
            </a:r>
            <a:r>
              <a:rPr lang="ru-RU" altLang="bg-BG" sz="2400" dirty="0" smtClean="0">
                <a:effectLst>
                  <a:outerShdw blurRad="38100" dist="38100" dir="2700000" algn="tl">
                    <a:srgbClr val="C0C0C0"/>
                  </a:outerShdw>
                </a:effectLst>
              </a:rPr>
              <a:t> заведения </a:t>
            </a:r>
            <a:r>
              <a:rPr lang="ru-RU" altLang="bg-BG" sz="2400" dirty="0" err="1" smtClean="0">
                <a:effectLst>
                  <a:outerShdw blurRad="38100" dist="38100" dir="2700000" algn="tl">
                    <a:srgbClr val="C0C0C0"/>
                  </a:outerShdw>
                </a:effectLst>
              </a:rPr>
              <a:t>със</a:t>
            </a:r>
            <a:r>
              <a:rPr lang="ru-RU" altLang="bg-BG" sz="2400" dirty="0" smtClean="0">
                <a:effectLst>
                  <a:outerShdw blurRad="38100" dist="38100" dir="2700000" algn="tl">
                    <a:srgbClr val="C0C0C0"/>
                  </a:outerShdw>
                </a:effectLst>
              </a:rPr>
              <a:t> статут и </a:t>
            </a:r>
            <a:r>
              <a:rPr lang="ru-RU" altLang="bg-BG" sz="2400" dirty="0" err="1" smtClean="0">
                <a:effectLst>
                  <a:outerShdw blurRad="38100" dist="38100" dir="2700000" algn="tl">
                    <a:srgbClr val="C0C0C0"/>
                  </a:outerShdw>
                </a:effectLst>
              </a:rPr>
              <a:t>дейност</a:t>
            </a:r>
            <a:r>
              <a:rPr lang="ru-RU" altLang="bg-BG" sz="2400" dirty="0" smtClean="0">
                <a:effectLst>
                  <a:outerShdw blurRad="38100" dist="38100" dir="2700000" algn="tl">
                    <a:srgbClr val="C0C0C0"/>
                  </a:outerShdw>
                </a:effectLst>
              </a:rPr>
              <a:t>, </a:t>
            </a:r>
            <a:r>
              <a:rPr lang="ru-RU" altLang="bg-BG" sz="2400" dirty="0" err="1" smtClean="0">
                <a:effectLst>
                  <a:outerShdw blurRad="38100" dist="38100" dir="2700000" algn="tl">
                    <a:srgbClr val="C0C0C0"/>
                  </a:outerShdw>
                </a:effectLst>
              </a:rPr>
              <a:t>определени</a:t>
            </a:r>
            <a:r>
              <a:rPr lang="ru-RU" altLang="bg-BG" sz="2400" dirty="0" smtClean="0">
                <a:effectLst>
                  <a:outerShdw blurRad="38100" dist="38100" dir="2700000" algn="tl">
                    <a:srgbClr val="C0C0C0"/>
                  </a:outerShdw>
                </a:effectLst>
              </a:rPr>
              <a:t> </a:t>
            </a:r>
            <a:r>
              <a:rPr lang="ru-RU" altLang="bg-BG" sz="2400" dirty="0" err="1" smtClean="0">
                <a:effectLst>
                  <a:outerShdw blurRad="38100" dist="38100" dir="2700000" algn="tl">
                    <a:srgbClr val="C0C0C0"/>
                  </a:outerShdw>
                </a:effectLst>
              </a:rPr>
              <a:t>със</a:t>
            </a:r>
            <a:r>
              <a:rPr lang="ru-RU" altLang="bg-BG" sz="2400" dirty="0" smtClean="0">
                <a:effectLst>
                  <a:outerShdw blurRad="38100" dist="38100" dir="2700000" algn="tl">
                    <a:srgbClr val="C0C0C0"/>
                  </a:outerShdw>
                </a:effectLst>
              </a:rPr>
              <a:t> Закона за </a:t>
            </a:r>
            <a:r>
              <a:rPr lang="ru-RU" altLang="bg-BG" sz="2400" dirty="0" err="1" smtClean="0">
                <a:effectLst>
                  <a:outerShdw blurRad="38100" dist="38100" dir="2700000" algn="tl">
                    <a:srgbClr val="C0C0C0"/>
                  </a:outerShdw>
                </a:effectLst>
              </a:rPr>
              <a:t>лекарствените</a:t>
            </a:r>
            <a:r>
              <a:rPr lang="ru-RU" altLang="bg-BG" sz="2400" dirty="0" smtClean="0">
                <a:effectLst>
                  <a:outerShdw blurRad="38100" dist="38100" dir="2700000" algn="tl">
                    <a:srgbClr val="C0C0C0"/>
                  </a:outerShdw>
                </a:effectLst>
              </a:rPr>
              <a:t> </a:t>
            </a:r>
            <a:r>
              <a:rPr lang="ru-RU" altLang="bg-BG" sz="2400" dirty="0" err="1" smtClean="0">
                <a:effectLst>
                  <a:outerShdw blurRad="38100" dist="38100" dir="2700000" algn="tl">
                    <a:srgbClr val="C0C0C0"/>
                  </a:outerShdw>
                </a:effectLst>
              </a:rPr>
              <a:t>продукти</a:t>
            </a:r>
            <a:r>
              <a:rPr lang="ru-RU" altLang="bg-BG" sz="2400" dirty="0" smtClean="0">
                <a:effectLst>
                  <a:outerShdw blurRad="38100" dist="38100" dir="2700000" algn="tl">
                    <a:srgbClr val="C0C0C0"/>
                  </a:outerShdw>
                </a:effectLst>
              </a:rPr>
              <a:t> в </a:t>
            </a:r>
            <a:r>
              <a:rPr lang="ru-RU" altLang="bg-BG" sz="2400" dirty="0" err="1" smtClean="0">
                <a:effectLst>
                  <a:outerShdw blurRad="38100" dist="38100" dir="2700000" algn="tl">
                    <a:srgbClr val="C0C0C0"/>
                  </a:outerShdw>
                </a:effectLst>
              </a:rPr>
              <a:t>хуманната</a:t>
            </a:r>
            <a:r>
              <a:rPr lang="ru-RU" altLang="bg-BG" sz="2400" dirty="0" smtClean="0">
                <a:effectLst>
                  <a:outerShdw blurRad="38100" dist="38100" dir="2700000" algn="tl">
                    <a:srgbClr val="C0C0C0"/>
                  </a:outerShdw>
                </a:effectLst>
              </a:rPr>
              <a:t> медицина.</a:t>
            </a:r>
            <a:endParaRPr lang="en-US" altLang="bg-BG" sz="2400" dirty="0" smtClean="0">
              <a:effectLst>
                <a:outerShdw blurRad="38100" dist="38100" dir="2700000" algn="tl">
                  <a:srgbClr val="C0C0C0"/>
                </a:outerShdw>
              </a:effectLst>
            </a:endParaRPr>
          </a:p>
          <a:p>
            <a:pPr marL="609600" indent="-609600" eaLnBrk="1" hangingPunct="1">
              <a:lnSpc>
                <a:spcPct val="80000"/>
              </a:lnSpc>
              <a:buFontTx/>
              <a:buAutoNum type="arabicPeriod"/>
            </a:pPr>
            <a:endParaRPr lang="bg-BG" altLang="bg-BG" sz="24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70592A2E-F5DF-4199-A1F0-FE2ACFDEBD42}"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B2D137E-C21B-4D3D-BD98-33D1541B369D}" type="slidenum">
              <a:rPr lang="en-US" altLang="en-US">
                <a:latin typeface="Arial" charset="0"/>
              </a:rPr>
              <a:pPr eaLnBrk="1" hangingPunct="1"/>
              <a:t>22</a:t>
            </a:fld>
            <a:endParaRPr lang="en-US" altLang="en-US">
              <a:latin typeface="Arial" charset="0"/>
            </a:endParaRPr>
          </a:p>
        </p:txBody>
      </p:sp>
      <p:sp>
        <p:nvSpPr>
          <p:cNvPr id="168962" name="Rectangle 2"/>
          <p:cNvSpPr>
            <a:spLocks noGrp="1" noRot="1" noChangeArrowheads="1"/>
          </p:cNvSpPr>
          <p:nvPr>
            <p:ph type="title" idx="4294967295"/>
          </p:nvPr>
        </p:nvSpPr>
        <p:spPr/>
        <p:txBody>
          <a:bodyPr/>
          <a:lstStyle/>
          <a:p>
            <a:pPr algn="l" eaLnBrk="1" hangingPunct="1"/>
            <a:r>
              <a:rPr lang="ru-RU" altLang="bg-BG" sz="3200" b="1" dirty="0" smtClean="0">
                <a:solidFill>
                  <a:srgbClr val="FF0000"/>
                </a:solidFill>
                <a:effectLst>
                  <a:outerShdw blurRad="38100" dist="38100" dir="2700000" algn="tl">
                    <a:srgbClr val="C0C0C0"/>
                  </a:outerShdw>
                </a:effectLst>
              </a:rPr>
              <a:t>Раздел </a:t>
            </a:r>
            <a:r>
              <a:rPr lang="en-US" altLang="bg-BG" sz="3200" b="1" dirty="0" smtClean="0">
                <a:solidFill>
                  <a:srgbClr val="FF0000"/>
                </a:solidFill>
                <a:effectLst>
                  <a:outerShdw blurRad="38100" dist="38100" dir="2700000" algn="tl">
                    <a:srgbClr val="C0C0C0"/>
                  </a:outerShdw>
                </a:effectLst>
              </a:rPr>
              <a:t>V</a:t>
            </a:r>
            <a:r>
              <a:rPr lang="bg-BG" altLang="bg-BG" sz="3200" b="1" dirty="0" smtClean="0">
                <a:solidFill>
                  <a:srgbClr val="FF0000"/>
                </a:solidFill>
                <a:effectLst>
                  <a:outerShdw blurRad="38100" dist="38100" dir="2700000" algn="tl">
                    <a:srgbClr val="C0C0C0"/>
                  </a:outerShdw>
                </a:effectLst>
              </a:rPr>
              <a:t>. </a:t>
            </a:r>
            <a:r>
              <a:rPr lang="ru-RU" altLang="bg-BG" sz="3200" b="1" dirty="0" smtClean="0">
                <a:solidFill>
                  <a:srgbClr val="FF0000"/>
                </a:solidFill>
                <a:effectLst>
                  <a:outerShdw blurRad="38100" dist="38100" dir="2700000" algn="tl">
                    <a:srgbClr val="C0C0C0"/>
                  </a:outerShdw>
                </a:effectLst>
              </a:rPr>
              <a:t>Здравна информация и документация</a:t>
            </a:r>
            <a:r>
              <a:rPr lang="ru-RU" altLang="bg-BG" sz="2400" dirty="0" smtClean="0">
                <a:solidFill>
                  <a:srgbClr val="FF0000"/>
                </a:solidFill>
                <a:effectLst>
                  <a:outerShdw blurRad="38100" dist="38100" dir="2700000" algn="tl">
                    <a:srgbClr val="C0C0C0"/>
                  </a:outerShdw>
                </a:effectLst>
              </a:rPr>
              <a:t/>
            </a:r>
            <a:br>
              <a:rPr lang="ru-RU" altLang="bg-BG" sz="2400" dirty="0" smtClean="0">
                <a:solidFill>
                  <a:srgbClr val="FF0000"/>
                </a:solidFill>
                <a:effectLst>
                  <a:outerShdw blurRad="38100" dist="38100" dir="2700000" algn="tl">
                    <a:srgbClr val="C0C0C0"/>
                  </a:outerShdw>
                </a:effectLst>
              </a:rPr>
            </a:br>
            <a:endParaRPr lang="bg-BG" altLang="bg-BG" sz="2400" dirty="0" smtClean="0">
              <a:solidFill>
                <a:srgbClr val="FF0000"/>
              </a:solidFill>
              <a:effectLst>
                <a:outerShdw blurRad="38100" dist="38100" dir="2700000" algn="tl">
                  <a:srgbClr val="C0C0C0"/>
                </a:outerShdw>
              </a:effectLst>
            </a:endParaRPr>
          </a:p>
        </p:txBody>
      </p:sp>
      <p:sp>
        <p:nvSpPr>
          <p:cNvPr id="168963" name="Rectangle 3"/>
          <p:cNvSpPr>
            <a:spLocks noGrp="1" noRot="1" noChangeArrowheads="1"/>
          </p:cNvSpPr>
          <p:nvPr>
            <p:ph type="body" idx="4294967295"/>
          </p:nvPr>
        </p:nvSpPr>
        <p:spPr>
          <a:xfrm>
            <a:off x="457200" y="1295400"/>
            <a:ext cx="8229600" cy="4525963"/>
          </a:xfrm>
        </p:spPr>
        <p:txBody>
          <a:bodyPr/>
          <a:lstStyle/>
          <a:p>
            <a:pPr marL="0" indent="0">
              <a:buNone/>
            </a:pPr>
            <a:r>
              <a:rPr lang="ru-RU" sz="2800" b="1" dirty="0"/>
              <a:t>Чл. 27. </a:t>
            </a:r>
            <a:r>
              <a:rPr lang="ru-RU" sz="2800" dirty="0"/>
              <a:t>(1) </a:t>
            </a:r>
            <a:r>
              <a:rPr lang="ru-RU" sz="2800" dirty="0" err="1"/>
              <a:t>Здравна</a:t>
            </a:r>
            <a:r>
              <a:rPr lang="ru-RU" sz="2800" dirty="0"/>
              <a:t> информация са </a:t>
            </a:r>
            <a:r>
              <a:rPr lang="ru-RU" sz="2800" dirty="0" err="1"/>
              <a:t>личните</a:t>
            </a:r>
            <a:r>
              <a:rPr lang="ru-RU" sz="2800" dirty="0"/>
              <a:t> </a:t>
            </a:r>
            <a:r>
              <a:rPr lang="ru-RU" sz="2800" dirty="0" err="1"/>
              <a:t>данни</a:t>
            </a:r>
            <a:r>
              <a:rPr lang="ru-RU" sz="2800" dirty="0"/>
              <a:t>, </a:t>
            </a:r>
            <a:r>
              <a:rPr lang="ru-RU" sz="2800" dirty="0" err="1"/>
              <a:t>свързани</a:t>
            </a:r>
            <a:r>
              <a:rPr lang="ru-RU" sz="2800" dirty="0"/>
              <a:t> </a:t>
            </a:r>
            <a:r>
              <a:rPr lang="ru-RU" sz="2800" dirty="0" err="1"/>
              <a:t>със</a:t>
            </a:r>
            <a:r>
              <a:rPr lang="ru-RU" sz="2800" dirty="0"/>
              <a:t> </a:t>
            </a:r>
            <a:r>
              <a:rPr lang="ru-RU" sz="2800" dirty="0" err="1"/>
              <a:t>здравословното</a:t>
            </a:r>
            <a:r>
              <a:rPr lang="ru-RU" sz="2800" dirty="0"/>
              <a:t> </a:t>
            </a:r>
            <a:r>
              <a:rPr lang="ru-RU" sz="2800" dirty="0" err="1"/>
              <a:t>състояние</a:t>
            </a:r>
            <a:r>
              <a:rPr lang="ru-RU" sz="2800" dirty="0"/>
              <a:t>, </a:t>
            </a:r>
            <a:r>
              <a:rPr lang="ru-RU" sz="2800" dirty="0" err="1"/>
              <a:t>физическото</a:t>
            </a:r>
            <a:r>
              <a:rPr lang="ru-RU" sz="2800" dirty="0"/>
              <a:t> </a:t>
            </a:r>
            <a:r>
              <a:rPr lang="ru-RU" sz="2800" dirty="0" smtClean="0"/>
              <a:t>и </a:t>
            </a:r>
            <a:r>
              <a:rPr lang="ru-RU" sz="2800" dirty="0" err="1" smtClean="0"/>
              <a:t>психическото</a:t>
            </a:r>
            <a:r>
              <a:rPr lang="ru-RU" sz="2800" dirty="0" smtClean="0"/>
              <a:t> </a:t>
            </a:r>
            <a:r>
              <a:rPr lang="ru-RU" sz="2800" dirty="0"/>
              <a:t>развитие на </a:t>
            </a:r>
            <a:r>
              <a:rPr lang="ru-RU" sz="2800" dirty="0" err="1"/>
              <a:t>лицата</a:t>
            </a:r>
            <a:r>
              <a:rPr lang="ru-RU" sz="2800" dirty="0"/>
              <a:t>, както и всяка друга информация, </a:t>
            </a:r>
            <a:r>
              <a:rPr lang="ru-RU" sz="2800" dirty="0" err="1"/>
              <a:t>съдържаща</a:t>
            </a:r>
            <a:r>
              <a:rPr lang="ru-RU" sz="2800" dirty="0"/>
              <a:t> се в </a:t>
            </a:r>
            <a:r>
              <a:rPr lang="ru-RU" sz="2800" dirty="0" err="1"/>
              <a:t>медицинските</a:t>
            </a:r>
            <a:r>
              <a:rPr lang="ru-RU" sz="2800" dirty="0"/>
              <a:t> </a:t>
            </a:r>
            <a:r>
              <a:rPr lang="ru-RU" sz="2800" dirty="0" err="1"/>
              <a:t>рецепти</a:t>
            </a:r>
            <a:r>
              <a:rPr lang="ru-RU" sz="2800" dirty="0" smtClean="0"/>
              <a:t>, предписания</a:t>
            </a:r>
            <a:r>
              <a:rPr lang="ru-RU" sz="2800" dirty="0"/>
              <a:t>, </a:t>
            </a:r>
            <a:r>
              <a:rPr lang="ru-RU" sz="2800" dirty="0" err="1"/>
              <a:t>протоколи</a:t>
            </a:r>
            <a:r>
              <a:rPr lang="ru-RU" sz="2800" dirty="0"/>
              <a:t>, удостоверения и в друга </a:t>
            </a:r>
            <a:r>
              <a:rPr lang="ru-RU" sz="2800" dirty="0" err="1"/>
              <a:t>медицинска</a:t>
            </a:r>
            <a:r>
              <a:rPr lang="ru-RU" sz="2800" dirty="0"/>
              <a:t> документация.</a:t>
            </a:r>
            <a:endParaRPr lang="bg-BG" altLang="bg-BG"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B95C1D8D-CB37-4885-A57E-FC25CC8812CE}"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B2D137E-C21B-4D3D-BD98-33D1541B369D}" type="slidenum">
              <a:rPr lang="en-US" altLang="en-US">
                <a:latin typeface="Arial" charset="0"/>
              </a:rPr>
              <a:pPr eaLnBrk="1" hangingPunct="1"/>
              <a:t>23</a:t>
            </a:fld>
            <a:endParaRPr lang="en-US" altLang="en-US">
              <a:latin typeface="Arial" charset="0"/>
            </a:endParaRPr>
          </a:p>
        </p:txBody>
      </p:sp>
      <p:sp>
        <p:nvSpPr>
          <p:cNvPr id="168962" name="Rectangle 2"/>
          <p:cNvSpPr>
            <a:spLocks noGrp="1" noRot="1" noChangeArrowheads="1"/>
          </p:cNvSpPr>
          <p:nvPr>
            <p:ph type="title" idx="4294967295"/>
          </p:nvPr>
        </p:nvSpPr>
        <p:spPr/>
        <p:txBody>
          <a:bodyPr/>
          <a:lstStyle/>
          <a:p>
            <a:pPr algn="l" eaLnBrk="1" hangingPunct="1"/>
            <a:r>
              <a:rPr lang="ru-RU" altLang="bg-BG" sz="3200" b="1" dirty="0" smtClean="0">
                <a:solidFill>
                  <a:srgbClr val="FF0000"/>
                </a:solidFill>
                <a:effectLst>
                  <a:outerShdw blurRad="38100" dist="38100" dir="2700000" algn="tl">
                    <a:srgbClr val="C0C0C0"/>
                  </a:outerShdw>
                </a:effectLst>
              </a:rPr>
              <a:t>Раздел </a:t>
            </a:r>
            <a:r>
              <a:rPr lang="en-US" altLang="bg-BG" sz="3200" b="1" dirty="0" smtClean="0">
                <a:solidFill>
                  <a:srgbClr val="FF0000"/>
                </a:solidFill>
                <a:effectLst>
                  <a:outerShdw blurRad="38100" dist="38100" dir="2700000" algn="tl">
                    <a:srgbClr val="C0C0C0"/>
                  </a:outerShdw>
                </a:effectLst>
              </a:rPr>
              <a:t>V</a:t>
            </a:r>
            <a:r>
              <a:rPr lang="bg-BG" altLang="bg-BG" sz="3200" b="1" dirty="0" smtClean="0">
                <a:solidFill>
                  <a:srgbClr val="FF0000"/>
                </a:solidFill>
                <a:effectLst>
                  <a:outerShdw blurRad="38100" dist="38100" dir="2700000" algn="tl">
                    <a:srgbClr val="C0C0C0"/>
                  </a:outerShdw>
                </a:effectLst>
              </a:rPr>
              <a:t>. </a:t>
            </a:r>
            <a:r>
              <a:rPr lang="ru-RU" altLang="bg-BG" sz="3200" b="1" dirty="0" smtClean="0">
                <a:solidFill>
                  <a:srgbClr val="FF0000"/>
                </a:solidFill>
                <a:effectLst>
                  <a:outerShdw blurRad="38100" dist="38100" dir="2700000" algn="tl">
                    <a:srgbClr val="C0C0C0"/>
                  </a:outerShdw>
                </a:effectLst>
              </a:rPr>
              <a:t>Здравна информация и документация</a:t>
            </a:r>
            <a:r>
              <a:rPr lang="ru-RU" altLang="bg-BG" sz="2400" dirty="0" smtClean="0">
                <a:solidFill>
                  <a:srgbClr val="FF0000"/>
                </a:solidFill>
                <a:effectLst>
                  <a:outerShdw blurRad="38100" dist="38100" dir="2700000" algn="tl">
                    <a:srgbClr val="C0C0C0"/>
                  </a:outerShdw>
                </a:effectLst>
              </a:rPr>
              <a:t/>
            </a:r>
            <a:br>
              <a:rPr lang="ru-RU" altLang="bg-BG" sz="2400" dirty="0" smtClean="0">
                <a:solidFill>
                  <a:srgbClr val="FF0000"/>
                </a:solidFill>
                <a:effectLst>
                  <a:outerShdw blurRad="38100" dist="38100" dir="2700000" algn="tl">
                    <a:srgbClr val="C0C0C0"/>
                  </a:outerShdw>
                </a:effectLst>
              </a:rPr>
            </a:br>
            <a:endParaRPr lang="bg-BG" altLang="bg-BG" sz="2400" dirty="0" smtClean="0">
              <a:solidFill>
                <a:srgbClr val="FF0000"/>
              </a:solidFill>
              <a:effectLst>
                <a:outerShdw blurRad="38100" dist="38100" dir="2700000" algn="tl">
                  <a:srgbClr val="C0C0C0"/>
                </a:outerShdw>
              </a:effectLst>
            </a:endParaRPr>
          </a:p>
        </p:txBody>
      </p:sp>
      <p:sp>
        <p:nvSpPr>
          <p:cNvPr id="168963" name="Rectangle 3"/>
          <p:cNvSpPr>
            <a:spLocks noGrp="1" noRot="1" noChangeArrowheads="1"/>
          </p:cNvSpPr>
          <p:nvPr>
            <p:ph type="body" idx="4294967295"/>
          </p:nvPr>
        </p:nvSpPr>
        <p:spPr>
          <a:xfrm>
            <a:off x="457200" y="1295400"/>
            <a:ext cx="8229600" cy="4525963"/>
          </a:xfrm>
        </p:spPr>
        <p:txBody>
          <a:bodyPr/>
          <a:lstStyle/>
          <a:p>
            <a:pPr eaLnBrk="1" hangingPunct="1"/>
            <a:r>
              <a:rPr lang="ru-RU" altLang="bg-BG" sz="2800" dirty="0" err="1" smtClean="0">
                <a:effectLst>
                  <a:outerShdw blurRad="38100" dist="38100" dir="2700000" algn="tl">
                    <a:srgbClr val="000000">
                      <a:alpha val="43137"/>
                    </a:srgbClr>
                  </a:outerShdw>
                </a:effectLst>
              </a:rPr>
              <a:t>Лечебните</a:t>
            </a:r>
            <a:r>
              <a:rPr lang="ru-RU" altLang="bg-BG" sz="2800" dirty="0" smtClean="0">
                <a:effectLst>
                  <a:outerShdw blurRad="38100" dist="38100" dir="2700000" algn="tl">
                    <a:srgbClr val="000000">
                      <a:alpha val="43137"/>
                    </a:srgbClr>
                  </a:outerShdw>
                </a:effectLst>
              </a:rPr>
              <a:t> и здравните заведения, РЗИ, лекарите, лекарите по дентална медицина, фармацевтите и другите медицински и немедицински специалисти с висше образование да събират, обработват, използват и съхраняват здравна информация.</a:t>
            </a:r>
          </a:p>
          <a:p>
            <a:pPr eaLnBrk="1" hangingPunct="1"/>
            <a:r>
              <a:rPr lang="bg-BG" sz="2800" dirty="0" smtClean="0">
                <a:effectLst>
                  <a:outerShdw blurRad="38100" dist="38100" dir="2700000" algn="tl">
                    <a:srgbClr val="000000">
                      <a:alpha val="43137"/>
                    </a:srgbClr>
                  </a:outerShdw>
                </a:effectLst>
              </a:rPr>
              <a:t>Посочените лица </a:t>
            </a:r>
            <a:r>
              <a:rPr lang="bg-BG" sz="2800" dirty="0">
                <a:effectLst>
                  <a:outerShdw blurRad="38100" dist="38100" dir="2700000" algn="tl">
                    <a:srgbClr val="000000">
                      <a:alpha val="43137"/>
                    </a:srgbClr>
                  </a:outerShdw>
                </a:effectLst>
              </a:rPr>
              <a:t>са длъжни да осигурят защита на съхраняваната от тях здравна информация от неправомерен достъп.</a:t>
            </a:r>
            <a:endParaRPr lang="en-US" sz="2800" dirty="0">
              <a:effectLst>
                <a:outerShdw blurRad="38100" dist="38100" dir="2700000" algn="tl">
                  <a:srgbClr val="000000">
                    <a:alpha val="43137"/>
                  </a:srgbClr>
                </a:outerShdw>
              </a:effectLst>
            </a:endParaRPr>
          </a:p>
          <a:p>
            <a:pPr marL="0" indent="0" eaLnBrk="1" hangingPunct="1">
              <a:buNone/>
            </a:pPr>
            <a:endParaRPr lang="bg-BG" altLang="bg-BG"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B95C1D8D-CB37-4885-A57E-FC25CC8812CE}" type="datetime1">
              <a:rPr lang="bg-BG" altLang="en-US" smtClean="0"/>
              <a:t>25.8.2020 г.</a:t>
            </a:fld>
            <a:endParaRPr lang="en-US" altLang="en-US"/>
          </a:p>
        </p:txBody>
      </p:sp>
    </p:spTree>
    <p:extLst>
      <p:ext uri="{BB962C8B-B14F-4D97-AF65-F5344CB8AC3E}">
        <p14:creationId xmlns:p14="http://schemas.microsoft.com/office/powerpoint/2010/main" val="662291842"/>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algn="l"/>
            <a:r>
              <a:rPr lang="bg-BG" sz="2800" b="1" dirty="0" smtClean="0">
                <a:solidFill>
                  <a:srgbClr val="FF0000"/>
                </a:solidFill>
              </a:rPr>
              <a:t>Здравна информация може да бъде предоставяна на трети лица, когато:</a:t>
            </a:r>
            <a:r>
              <a:rPr lang="en-US" sz="2800" b="1" dirty="0" smtClean="0">
                <a:solidFill>
                  <a:srgbClr val="FF0000"/>
                </a:solidFill>
              </a:rPr>
              <a:t/>
            </a:r>
            <a:br>
              <a:rPr lang="en-US" sz="2800" b="1" dirty="0" smtClean="0">
                <a:solidFill>
                  <a:srgbClr val="FF0000"/>
                </a:solidFill>
              </a:rPr>
            </a:br>
            <a:r>
              <a:rPr lang="bg-BG" sz="2800" dirty="0" smtClean="0"/>
              <a:t>1. лечението на лицето продължава в друго лечебно заведение;</a:t>
            </a:r>
            <a:r>
              <a:rPr lang="en-US" sz="2800" dirty="0" smtClean="0"/>
              <a:t/>
            </a:r>
            <a:br>
              <a:rPr lang="en-US" sz="2800" dirty="0" smtClean="0"/>
            </a:br>
            <a:r>
              <a:rPr lang="bg-BG" sz="2800" u="sng" dirty="0" smtClean="0"/>
              <a:t>2. съществува заплаха за здравето или живота на други лица;</a:t>
            </a:r>
            <a:r>
              <a:rPr lang="en-US" sz="2800" u="sng" dirty="0" smtClean="0"/>
              <a:t/>
            </a:r>
            <a:br>
              <a:rPr lang="en-US" sz="2800" u="sng" dirty="0" smtClean="0"/>
            </a:br>
            <a:r>
              <a:rPr lang="bg-BG" sz="2800" dirty="0" smtClean="0"/>
              <a:t>3. е необходима при идентификация на човешки труп или за установяване на причините за смъртта;</a:t>
            </a:r>
            <a:r>
              <a:rPr lang="en-US" sz="2800" dirty="0" smtClean="0"/>
              <a:t/>
            </a:r>
            <a:br>
              <a:rPr lang="en-US" sz="2800" dirty="0" smtClean="0"/>
            </a:br>
            <a:r>
              <a:rPr lang="bg-BG" sz="2800" dirty="0" smtClean="0"/>
              <a:t>4. е необходима за нуждите на държавния здравен контрол за предотвратяване на епидемии и разпространение на заразни заболявания;</a:t>
            </a:r>
            <a:r>
              <a:rPr lang="en-US" sz="2400" dirty="0"/>
              <a:t/>
            </a:r>
            <a:br>
              <a:rPr lang="en-US" sz="2400" dirty="0"/>
            </a:br>
            <a:endParaRPr lang="en-US" sz="2400" dirty="0"/>
          </a:p>
        </p:txBody>
      </p:sp>
      <p:sp>
        <p:nvSpPr>
          <p:cNvPr id="3" name="Date Placeholder 2"/>
          <p:cNvSpPr>
            <a:spLocks noGrp="1"/>
          </p:cNvSpPr>
          <p:nvPr>
            <p:ph type="dt" sz="half" idx="10"/>
          </p:nvPr>
        </p:nvSpPr>
        <p:spPr/>
        <p:txBody>
          <a:bodyPr/>
          <a:lstStyle/>
          <a:p>
            <a:fld id="{1D2D1D6A-A910-4757-9AF1-391FD84B2E96}" type="datetime1">
              <a:rPr lang="bg-BG" altLang="en-US" smtClean="0"/>
              <a:t>25.8.2020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24</a:t>
            </a:fld>
            <a:endParaRPr lang="en-US" altLang="en-US"/>
          </a:p>
        </p:txBody>
      </p:sp>
    </p:spTree>
    <p:extLst>
      <p:ext uri="{BB962C8B-B14F-4D97-AF65-F5344CB8AC3E}">
        <p14:creationId xmlns:p14="http://schemas.microsoft.com/office/powerpoint/2010/main" val="863125211"/>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533400" y="457200"/>
            <a:ext cx="8229600" cy="5897562"/>
          </a:xfrm>
        </p:spPr>
        <p:txBody>
          <a:bodyPr/>
          <a:lstStyle/>
          <a:p>
            <a:pPr algn="l"/>
            <a:r>
              <a:rPr lang="bg-BG" sz="2800" dirty="0" smtClean="0"/>
              <a:t>5</a:t>
            </a:r>
            <a:r>
              <a:rPr lang="bg-BG" sz="2800" dirty="0"/>
              <a:t>. е необходима за нуждите на медицинската експертиза и общественото осигуряване;</a:t>
            </a:r>
            <a:r>
              <a:rPr lang="en-US" sz="2800" dirty="0"/>
              <a:t/>
            </a:r>
            <a:br>
              <a:rPr lang="en-US" sz="2800" dirty="0"/>
            </a:br>
            <a:r>
              <a:rPr lang="bg-BG" sz="2800" dirty="0"/>
              <a:t>6. е необходима за нуждите на медицинската статистика или за медицински научни изследвания, след като данните, идентифициращи пациента, са заличени;</a:t>
            </a:r>
            <a:r>
              <a:rPr lang="en-US" sz="2800" dirty="0"/>
              <a:t/>
            </a:r>
            <a:br>
              <a:rPr lang="en-US" sz="2800" dirty="0"/>
            </a:br>
            <a:r>
              <a:rPr lang="bg-BG" sz="2800" dirty="0"/>
              <a:t>7. </a:t>
            </a:r>
            <a:r>
              <a:rPr lang="bg-BG" sz="2800" dirty="0" smtClean="0"/>
              <a:t>е </a:t>
            </a:r>
            <a:r>
              <a:rPr lang="bg-BG" sz="2800" dirty="0"/>
              <a:t>необходима за нуждите на </a:t>
            </a:r>
            <a:r>
              <a:rPr lang="bg-BG" sz="2800" dirty="0" smtClean="0"/>
              <a:t>МЗ, </a:t>
            </a:r>
            <a:r>
              <a:rPr lang="bg-BG" sz="2800" dirty="0" err="1" smtClean="0"/>
              <a:t>НЦОЗА</a:t>
            </a:r>
            <a:r>
              <a:rPr lang="bg-BG" sz="2800" dirty="0" smtClean="0"/>
              <a:t>, </a:t>
            </a:r>
            <a:r>
              <a:rPr lang="bg-BG" sz="2800" dirty="0"/>
              <a:t>НЗОК, </a:t>
            </a:r>
            <a:r>
              <a:rPr lang="bg-BG" sz="2800" dirty="0" err="1" smtClean="0"/>
              <a:t>РЗИ</a:t>
            </a:r>
            <a:r>
              <a:rPr lang="bg-BG" sz="2800" dirty="0" smtClean="0"/>
              <a:t> и НСИ.</a:t>
            </a:r>
            <a:r>
              <a:rPr lang="en-US" sz="2800" dirty="0"/>
              <a:t/>
            </a:r>
            <a:br>
              <a:rPr lang="en-US" sz="2800" dirty="0"/>
            </a:br>
            <a:r>
              <a:rPr lang="bg-BG" sz="2800" dirty="0"/>
              <a:t>8. </a:t>
            </a:r>
            <a:r>
              <a:rPr lang="bg-BG" sz="2800" dirty="0" smtClean="0"/>
              <a:t>е </a:t>
            </a:r>
            <a:r>
              <a:rPr lang="bg-BG" sz="2800" dirty="0"/>
              <a:t>необходима за нуждите на застраховател, лицензиран </a:t>
            </a:r>
            <a:r>
              <a:rPr lang="bg-BG" sz="2800" dirty="0" smtClean="0"/>
              <a:t>по изискванията на </a:t>
            </a:r>
            <a:r>
              <a:rPr lang="bg-BG" sz="2800" dirty="0"/>
              <a:t>Кодекса за застраховането.</a:t>
            </a:r>
            <a:r>
              <a:rPr lang="en-US" sz="2800" dirty="0"/>
              <a:t/>
            </a:r>
            <a:br>
              <a:rPr lang="en-US" sz="2800" dirty="0"/>
            </a:b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25.8.2020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25</a:t>
            </a:fld>
            <a:endParaRPr lang="en-US" altLang="en-US"/>
          </a:p>
        </p:txBody>
      </p:sp>
    </p:spTree>
    <p:extLst>
      <p:ext uri="{BB962C8B-B14F-4D97-AF65-F5344CB8AC3E}">
        <p14:creationId xmlns:p14="http://schemas.microsoft.com/office/powerpoint/2010/main" val="496782380"/>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A12A6C0-3DD8-4259-A16D-A520567A8C7A}" type="slidenum">
              <a:rPr lang="en-US" altLang="en-US">
                <a:latin typeface="Arial" charset="0"/>
              </a:rPr>
              <a:pPr eaLnBrk="1" hangingPunct="1"/>
              <a:t>26</a:t>
            </a:fld>
            <a:endParaRPr lang="en-US" altLang="en-US">
              <a:latin typeface="Arial" charset="0"/>
            </a:endParaRPr>
          </a:p>
        </p:txBody>
      </p:sp>
      <p:sp>
        <p:nvSpPr>
          <p:cNvPr id="55298" name="Rectangle 2"/>
          <p:cNvSpPr>
            <a:spLocks noGrp="1" noRot="1" noChangeArrowheads="1"/>
          </p:cNvSpPr>
          <p:nvPr>
            <p:ph type="title" idx="4294967295"/>
          </p:nvPr>
        </p:nvSpPr>
        <p:spPr>
          <a:xfrm>
            <a:off x="228600" y="1874008"/>
            <a:ext cx="8229600" cy="1630362"/>
          </a:xfrm>
        </p:spPr>
        <p:txBody>
          <a:bodyPr/>
          <a:lstStyle/>
          <a:p>
            <a:pPr algn="l" eaLnBrk="1" hangingPunct="1"/>
            <a:r>
              <a:rPr lang="ru-RU" altLang="bg-BG" sz="3200" b="1" dirty="0" smtClean="0">
                <a:solidFill>
                  <a:srgbClr val="FF0000"/>
                </a:solidFill>
                <a:effectLst>
                  <a:outerShdw blurRad="38100" dist="38100" dir="2700000" algn="tl">
                    <a:srgbClr val="C0C0C0"/>
                  </a:outerShdw>
                </a:effectLst>
              </a:rPr>
              <a:t>Раздел </a:t>
            </a:r>
            <a:r>
              <a:rPr lang="en-US" altLang="bg-BG" sz="3200" b="1" dirty="0" smtClean="0">
                <a:solidFill>
                  <a:srgbClr val="FF0000"/>
                </a:solidFill>
                <a:effectLst>
                  <a:outerShdw blurRad="38100" dist="38100" dir="2700000" algn="tl">
                    <a:srgbClr val="C0C0C0"/>
                  </a:outerShdw>
                </a:effectLst>
              </a:rPr>
              <a:t>II</a:t>
            </a:r>
            <a:r>
              <a:rPr lang="bg-BG" altLang="bg-BG" sz="3200" b="1" dirty="0" smtClean="0">
                <a:solidFill>
                  <a:srgbClr val="FF0000"/>
                </a:solidFill>
                <a:effectLst>
                  <a:outerShdw blurRad="38100" dist="38100" dir="2700000" algn="tl">
                    <a:srgbClr val="C0C0C0"/>
                  </a:outerShdw>
                </a:effectLst>
              </a:rPr>
              <a:t>. </a:t>
            </a:r>
            <a:r>
              <a:rPr lang="ru-RU" altLang="bg-BG" sz="3200" b="1" dirty="0" smtClean="0">
                <a:solidFill>
                  <a:srgbClr val="FF0000"/>
                </a:solidFill>
                <a:effectLst>
                  <a:outerShdw blurRad="38100" dist="38100" dir="2700000" algn="tl">
                    <a:srgbClr val="C0C0C0"/>
                  </a:outerShdw>
                </a:effectLst>
              </a:rPr>
              <a:t>Осигуряване на здравословна жизнена среда</a:t>
            </a:r>
            <a:r>
              <a:rPr lang="ru-RU" altLang="bg-BG" sz="2400" dirty="0" smtClean="0">
                <a:solidFill>
                  <a:srgbClr val="FF0000"/>
                </a:solidFill>
                <a:effectLst>
                  <a:outerShdw blurRad="38100" dist="38100" dir="2700000" algn="tl">
                    <a:srgbClr val="C0C0C0"/>
                  </a:outerShdw>
                </a:effectLst>
              </a:rPr>
              <a:t/>
            </a:r>
            <a:br>
              <a:rPr lang="ru-RU" altLang="bg-BG" sz="2400" dirty="0" smtClean="0">
                <a:solidFill>
                  <a:srgbClr val="FF0000"/>
                </a:solidFill>
                <a:effectLst>
                  <a:outerShdw blurRad="38100" dist="38100" dir="2700000" algn="tl">
                    <a:srgbClr val="C0C0C0"/>
                  </a:outerShdw>
                </a:effectLst>
              </a:rPr>
            </a:br>
            <a:endParaRPr lang="en-US" altLang="bg-BG" sz="2400" dirty="0" smtClean="0">
              <a:solidFill>
                <a:srgbClr val="FF0000"/>
              </a:solidFill>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F067E4C5-1243-4F82-A847-C44FFB218B4D}" type="datetime1">
              <a:rPr lang="bg-BG" altLang="en-US" smtClean="0"/>
              <a:t>25.8.2020 г.</a:t>
            </a:fld>
            <a:endParaRPr lang="en-US" altLang="en-US"/>
          </a:p>
        </p:txBody>
      </p:sp>
      <p:sp>
        <p:nvSpPr>
          <p:cNvPr id="6" name="Rectangle 2"/>
          <p:cNvSpPr txBox="1">
            <a:spLocks noRot="1" noChangeArrowheads="1"/>
          </p:cNvSpPr>
          <p:nvPr/>
        </p:nvSpPr>
        <p:spPr bwMode="auto">
          <a:xfrm>
            <a:off x="228600" y="273808"/>
            <a:ext cx="8229600" cy="1600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ru-RU" altLang="bg-BG" sz="3200" b="1" kern="0" dirty="0" smtClean="0">
                <a:solidFill>
                  <a:srgbClr val="FF0000"/>
                </a:solidFill>
                <a:effectLst>
                  <a:outerShdw blurRad="38100" dist="38100" dir="2700000" algn="tl">
                    <a:srgbClr val="C0C0C0"/>
                  </a:outerShdw>
                </a:effectLst>
              </a:rPr>
              <a:t>Глава втора. </a:t>
            </a:r>
            <a:r>
              <a:rPr lang="bg-BG" altLang="bg-BG" sz="3200" b="1" kern="0" dirty="0" smtClean="0">
                <a:solidFill>
                  <a:srgbClr val="FF0000"/>
                </a:solidFill>
                <a:effectLst>
                  <a:outerShdw blurRad="38100" dist="38100" dir="2700000" algn="tl">
                    <a:srgbClr val="C0C0C0"/>
                  </a:outerShdw>
                </a:effectLst>
              </a:rPr>
              <a:t/>
            </a:r>
            <a:br>
              <a:rPr lang="bg-BG" altLang="bg-BG" sz="3200" b="1" kern="0" dirty="0" smtClean="0">
                <a:solidFill>
                  <a:srgbClr val="FF0000"/>
                </a:solidFill>
                <a:effectLst>
                  <a:outerShdw blurRad="38100" dist="38100" dir="2700000" algn="tl">
                    <a:srgbClr val="C0C0C0"/>
                  </a:outerShdw>
                </a:effectLst>
              </a:rPr>
            </a:br>
            <a:r>
              <a:rPr lang="ru-RU" altLang="bg-BG" sz="3200" b="1" kern="0" dirty="0" smtClean="0">
                <a:solidFill>
                  <a:srgbClr val="FF0000"/>
                </a:solidFill>
                <a:effectLst>
                  <a:outerShdw blurRad="38100" dist="38100" dir="2700000" algn="tl">
                    <a:srgbClr val="C0C0C0"/>
                  </a:outerShdw>
                </a:effectLst>
              </a:rPr>
              <a:t>ДЕЙНОСТИ ПО ОПАЗВАНЕ НА ЗДРАВЕТО</a:t>
            </a:r>
            <a:endParaRPr lang="en-US" altLang="bg-BG" sz="2400" kern="0" dirty="0" smtClean="0">
              <a:solidFill>
                <a:srgbClr val="FF000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21B5805-E85C-41D4-9E6A-C502F3E3F21F}" type="slidenum">
              <a:rPr lang="en-US" altLang="en-US">
                <a:latin typeface="Arial" charset="0"/>
              </a:rPr>
              <a:pPr eaLnBrk="1" hangingPunct="1"/>
              <a:t>27</a:t>
            </a:fld>
            <a:endParaRPr lang="en-US" altLang="en-US">
              <a:latin typeface="Arial" charset="0"/>
            </a:endParaRPr>
          </a:p>
        </p:txBody>
      </p:sp>
      <p:sp>
        <p:nvSpPr>
          <p:cNvPr id="189442" name="Rectangle 2"/>
          <p:cNvSpPr>
            <a:spLocks noGrp="1" noRot="1" noChangeArrowheads="1"/>
          </p:cNvSpPr>
          <p:nvPr>
            <p:ph type="title" idx="4294967295"/>
          </p:nvPr>
        </p:nvSpPr>
        <p:spPr/>
        <p:txBody>
          <a:bodyPr/>
          <a:lstStyle/>
          <a:p>
            <a:pPr algn="l" eaLnBrk="1" hangingPunct="1"/>
            <a:r>
              <a:rPr lang="ru-RU" altLang="bg-BG" i="1" smtClean="0">
                <a:solidFill>
                  <a:schemeClr val="hlink"/>
                </a:solidFill>
                <a:effectLst>
                  <a:outerShdw blurRad="38100" dist="38100" dir="2700000" algn="tl">
                    <a:srgbClr val="C0C0C0"/>
                  </a:outerShdw>
                </a:effectLst>
              </a:rPr>
              <a:t>Здравните изисквания</a:t>
            </a:r>
            <a:endParaRPr lang="bg-BG" altLang="bg-BG" i="1" smtClean="0">
              <a:solidFill>
                <a:schemeClr val="hlink"/>
              </a:solidFill>
              <a:effectLst>
                <a:outerShdw blurRad="38100" dist="38100" dir="2700000" algn="tl">
                  <a:srgbClr val="C0C0C0"/>
                </a:outerShdw>
              </a:effectLst>
            </a:endParaRPr>
          </a:p>
        </p:txBody>
      </p:sp>
      <p:sp>
        <p:nvSpPr>
          <p:cNvPr id="189443" name="Rectangle 3"/>
          <p:cNvSpPr>
            <a:spLocks noGrp="1" noRot="1" noChangeArrowheads="1"/>
          </p:cNvSpPr>
          <p:nvPr>
            <p:ph type="body" idx="4294967295"/>
          </p:nvPr>
        </p:nvSpPr>
        <p:spPr/>
        <p:txBody>
          <a:bodyPr/>
          <a:lstStyle/>
          <a:p>
            <a:pPr eaLnBrk="1" hangingPunct="1"/>
            <a:r>
              <a:rPr lang="ru-RU" altLang="bg-BG" sz="2000" dirty="0" smtClean="0">
                <a:effectLst>
                  <a:outerShdw blurRad="38100" dist="38100" dir="2700000" algn="tl">
                    <a:srgbClr val="C0C0C0"/>
                  </a:outerShdw>
                </a:effectLst>
              </a:rPr>
              <a:t>при </a:t>
            </a:r>
            <a:r>
              <a:rPr lang="ru-RU" altLang="bg-BG" sz="2000" dirty="0" err="1" smtClean="0">
                <a:effectLst>
                  <a:outerShdw blurRad="38100" dist="38100" dir="2700000" algn="tl">
                    <a:srgbClr val="C0C0C0"/>
                  </a:outerShdw>
                </a:effectLst>
              </a:rPr>
              <a:t>проектиране</a:t>
            </a:r>
            <a:r>
              <a:rPr lang="ru-RU" altLang="bg-BG" sz="2000" dirty="0" smtClean="0">
                <a:effectLst>
                  <a:outerShdw blurRad="38100" dist="38100" dir="2700000" algn="tl">
                    <a:srgbClr val="C0C0C0"/>
                  </a:outerShdw>
                </a:effectLst>
              </a:rPr>
              <a:t> и </a:t>
            </a:r>
            <a:r>
              <a:rPr lang="ru-RU" altLang="bg-BG" sz="2000" dirty="0" err="1" smtClean="0">
                <a:effectLst>
                  <a:outerShdw blurRad="38100" dist="38100" dir="2700000" algn="tl">
                    <a:srgbClr val="C0C0C0"/>
                  </a:outerShdw>
                </a:effectLst>
              </a:rPr>
              <a:t>изграждане</a:t>
            </a:r>
            <a:r>
              <a:rPr lang="ru-RU" altLang="bg-BG" sz="2000" dirty="0" smtClean="0">
                <a:effectLst>
                  <a:outerShdw blurRad="38100" dist="38100" dir="2700000" algn="tl">
                    <a:srgbClr val="C0C0C0"/>
                  </a:outerShdw>
                </a:effectLst>
              </a:rPr>
              <a:t> на </a:t>
            </a:r>
            <a:r>
              <a:rPr lang="ru-RU" altLang="bg-BG" sz="2000" dirty="0" err="1" smtClean="0">
                <a:effectLst>
                  <a:outerShdw blurRad="38100" dist="38100" dir="2700000" algn="tl">
                    <a:srgbClr val="C0C0C0"/>
                  </a:outerShdw>
                </a:effectLst>
              </a:rPr>
              <a:t>обекти</a:t>
            </a:r>
            <a:r>
              <a:rPr lang="ru-RU" altLang="bg-BG" sz="2000" dirty="0" smtClean="0">
                <a:effectLst>
                  <a:outerShdw blurRad="38100" dist="38100" dir="2700000" algn="tl">
                    <a:srgbClr val="C0C0C0"/>
                  </a:outerShdw>
                </a:effectLst>
              </a:rPr>
              <a:t> с </a:t>
            </a:r>
            <a:r>
              <a:rPr lang="ru-RU" altLang="bg-BG" sz="2000" dirty="0" err="1" smtClean="0">
                <a:effectLst>
                  <a:outerShdw blurRad="38100" dist="38100" dir="2700000" algn="tl">
                    <a:srgbClr val="C0C0C0"/>
                  </a:outerShdw>
                </a:effectLst>
              </a:rPr>
              <a:t>обществено</a:t>
            </a:r>
            <a:r>
              <a:rPr lang="ru-RU" altLang="bg-BG" sz="2000" dirty="0" smtClean="0">
                <a:effectLst>
                  <a:outerShdw blurRad="38100" dist="38100" dir="2700000" algn="tl">
                    <a:srgbClr val="C0C0C0"/>
                  </a:outerShdw>
                </a:effectLst>
              </a:rPr>
              <a:t> предназначение;</a:t>
            </a:r>
          </a:p>
          <a:p>
            <a:pPr eaLnBrk="1" hangingPunct="1"/>
            <a:r>
              <a:rPr lang="ru-RU" altLang="bg-BG" sz="2000" dirty="0" err="1" smtClean="0">
                <a:effectLst>
                  <a:outerShdw blurRad="38100" dist="38100" dir="2700000" algn="tl">
                    <a:srgbClr val="C0C0C0"/>
                  </a:outerShdw>
                </a:effectLst>
              </a:rPr>
              <a:t>към</a:t>
            </a:r>
            <a:r>
              <a:rPr lang="ru-RU" altLang="bg-BG" sz="2000" dirty="0" smtClean="0">
                <a:effectLst>
                  <a:outerShdw blurRad="38100" dist="38100" dir="2700000" algn="tl">
                    <a:srgbClr val="C0C0C0"/>
                  </a:outerShdw>
                </a:effectLst>
              </a:rPr>
              <a:t> </a:t>
            </a:r>
            <a:r>
              <a:rPr lang="ru-RU" altLang="bg-BG" sz="2000" dirty="0" err="1" smtClean="0">
                <a:effectLst>
                  <a:outerShdw blurRad="38100" dist="38100" dir="2700000" algn="tl">
                    <a:srgbClr val="C0C0C0"/>
                  </a:outerShdw>
                </a:effectLst>
              </a:rPr>
              <a:t>продукти</a:t>
            </a:r>
            <a:r>
              <a:rPr lang="ru-RU" altLang="bg-BG" sz="2000" dirty="0" smtClean="0">
                <a:effectLst>
                  <a:outerShdw blurRad="38100" dist="38100" dir="2700000" algn="tl">
                    <a:srgbClr val="C0C0C0"/>
                  </a:outerShdw>
                </a:effectLst>
              </a:rPr>
              <a:t> и стоки </a:t>
            </a:r>
            <a:r>
              <a:rPr lang="ru-RU" altLang="bg-BG" sz="2000" dirty="0" err="1" smtClean="0">
                <a:effectLst>
                  <a:outerShdw blurRad="38100" dist="38100" dir="2700000" algn="tl">
                    <a:srgbClr val="C0C0C0"/>
                  </a:outerShdw>
                </a:effectLst>
              </a:rPr>
              <a:t>със</a:t>
            </a:r>
            <a:r>
              <a:rPr lang="ru-RU" altLang="bg-BG" sz="2000" dirty="0" smtClean="0">
                <a:effectLst>
                  <a:outerShdw blurRad="38100" dist="38100" dir="2700000" algn="tl">
                    <a:srgbClr val="C0C0C0"/>
                  </a:outerShdw>
                </a:effectLst>
              </a:rPr>
              <a:t> значение за </a:t>
            </a:r>
            <a:r>
              <a:rPr lang="ru-RU" altLang="bg-BG" sz="2000" dirty="0" err="1" smtClean="0">
                <a:effectLst>
                  <a:outerShdw blurRad="38100" dist="38100" dir="2700000" algn="tl">
                    <a:srgbClr val="C0C0C0"/>
                  </a:outerShdw>
                </a:effectLst>
              </a:rPr>
              <a:t>здравето</a:t>
            </a:r>
            <a:r>
              <a:rPr lang="ru-RU" altLang="bg-BG" sz="2000" dirty="0" smtClean="0">
                <a:effectLst>
                  <a:outerShdw blurRad="38100" dist="38100" dir="2700000" algn="tl">
                    <a:srgbClr val="C0C0C0"/>
                  </a:outerShdw>
                </a:effectLst>
              </a:rPr>
              <a:t>;</a:t>
            </a:r>
          </a:p>
          <a:p>
            <a:pPr eaLnBrk="1" hangingPunct="1"/>
            <a:r>
              <a:rPr lang="ru-RU" altLang="bg-BG" sz="2000" dirty="0" err="1" smtClean="0">
                <a:effectLst>
                  <a:outerShdw blurRad="38100" dist="38100" dir="2700000" algn="tl">
                    <a:srgbClr val="C0C0C0"/>
                  </a:outerShdw>
                </a:effectLst>
              </a:rPr>
              <a:t>максимално</a:t>
            </a:r>
            <a:r>
              <a:rPr lang="ru-RU" altLang="bg-BG" sz="2000" dirty="0" smtClean="0">
                <a:effectLst>
                  <a:outerShdw blurRad="38100" dist="38100" dir="2700000" algn="tl">
                    <a:srgbClr val="C0C0C0"/>
                  </a:outerShdw>
                </a:effectLst>
              </a:rPr>
              <a:t> </a:t>
            </a:r>
            <a:r>
              <a:rPr lang="ru-RU" altLang="bg-BG" sz="2000" dirty="0" err="1" smtClean="0">
                <a:effectLst>
                  <a:outerShdw blurRad="38100" dist="38100" dir="2700000" algn="tl">
                    <a:srgbClr val="C0C0C0"/>
                  </a:outerShdw>
                </a:effectLst>
              </a:rPr>
              <a:t>допустимите</a:t>
            </a:r>
            <a:r>
              <a:rPr lang="ru-RU" altLang="bg-BG" sz="2000" dirty="0" smtClean="0">
                <a:effectLst>
                  <a:outerShdw blurRad="38100" dist="38100" dir="2700000" algn="tl">
                    <a:srgbClr val="C0C0C0"/>
                  </a:outerShdw>
                </a:effectLst>
              </a:rPr>
              <a:t> нива на </a:t>
            </a:r>
            <a:r>
              <a:rPr lang="ru-RU" altLang="bg-BG" sz="2000" dirty="0" err="1" smtClean="0">
                <a:effectLst>
                  <a:outerShdw blurRad="38100" dist="38100" dir="2700000" algn="tl">
                    <a:srgbClr val="C0C0C0"/>
                  </a:outerShdw>
                </a:effectLst>
              </a:rPr>
              <a:t>факторите</a:t>
            </a:r>
            <a:r>
              <a:rPr lang="ru-RU" altLang="bg-BG" sz="2000" dirty="0" smtClean="0">
                <a:effectLst>
                  <a:outerShdw blurRad="38100" dist="38100" dir="2700000" algn="tl">
                    <a:srgbClr val="C0C0C0"/>
                  </a:outerShdw>
                </a:effectLst>
              </a:rPr>
              <a:t> на </a:t>
            </a:r>
            <a:r>
              <a:rPr lang="ru-RU" altLang="bg-BG" sz="2000" dirty="0" err="1" smtClean="0">
                <a:effectLst>
                  <a:outerShdw blurRad="38100" dist="38100" dir="2700000" algn="tl">
                    <a:srgbClr val="C0C0C0"/>
                  </a:outerShdw>
                </a:effectLst>
              </a:rPr>
              <a:t>жизнената</a:t>
            </a:r>
            <a:r>
              <a:rPr lang="ru-RU" altLang="bg-BG" sz="2000" dirty="0" smtClean="0">
                <a:effectLst>
                  <a:outerShdw blurRad="38100" dist="38100" dir="2700000" algn="tl">
                    <a:srgbClr val="C0C0C0"/>
                  </a:outerShdw>
                </a:effectLst>
              </a:rPr>
              <a:t> среда;</a:t>
            </a:r>
          </a:p>
          <a:p>
            <a:pPr eaLnBrk="1" hangingPunct="1"/>
            <a:r>
              <a:rPr lang="ru-RU" altLang="bg-BG" sz="2000" dirty="0" err="1">
                <a:effectLst>
                  <a:outerShdw blurRad="38100" dist="38100" dir="2700000" algn="tl">
                    <a:srgbClr val="C0C0C0"/>
                  </a:outerShdw>
                </a:effectLst>
              </a:rPr>
              <a:t>към</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лицата</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работещи</a:t>
            </a:r>
            <a:r>
              <a:rPr lang="ru-RU" altLang="bg-BG" sz="2000" dirty="0">
                <a:effectLst>
                  <a:outerShdw blurRad="38100" dist="38100" dir="2700000" algn="tl">
                    <a:srgbClr val="C0C0C0"/>
                  </a:outerShdw>
                </a:effectLst>
              </a:rPr>
              <a:t> в </a:t>
            </a:r>
            <a:r>
              <a:rPr lang="ru-RU" altLang="bg-BG" sz="2000" dirty="0" err="1">
                <a:effectLst>
                  <a:outerShdw blurRad="38100" dist="38100" dir="2700000" algn="tl">
                    <a:srgbClr val="C0C0C0"/>
                  </a:outerShdw>
                </a:effectLst>
              </a:rPr>
              <a:t>детските</a:t>
            </a:r>
            <a:r>
              <a:rPr lang="ru-RU" altLang="bg-BG" sz="2000" dirty="0">
                <a:effectLst>
                  <a:outerShdw blurRad="38100" dist="38100" dir="2700000" algn="tl">
                    <a:srgbClr val="C0C0C0"/>
                  </a:outerShdw>
                </a:effectLst>
              </a:rPr>
              <a:t> заведения</a:t>
            </a:r>
            <a:r>
              <a:rPr lang="ru-RU" altLang="bg-BG" sz="2000" dirty="0" smtClean="0">
                <a:effectLst>
                  <a:outerShdw blurRad="38100" dist="38100" dir="2700000" algn="tl">
                    <a:srgbClr val="C0C0C0"/>
                  </a:outerShdw>
                </a:effectLst>
              </a:rPr>
              <a:t>;</a:t>
            </a:r>
          </a:p>
          <a:p>
            <a:pPr eaLnBrk="1" hangingPunct="1"/>
            <a:r>
              <a:rPr lang="ru-RU" altLang="bg-BG" sz="2000" dirty="0" err="1">
                <a:effectLst>
                  <a:outerShdw blurRad="38100" dist="38100" dir="2700000" algn="tl">
                    <a:srgbClr val="C0C0C0"/>
                  </a:outerShdw>
                </a:effectLst>
              </a:rPr>
              <a:t>специализираните</a:t>
            </a:r>
            <a:r>
              <a:rPr lang="ru-RU" altLang="bg-BG" sz="2000" dirty="0">
                <a:effectLst>
                  <a:outerShdw blurRad="38100" dist="38100" dir="2700000" algn="tl">
                    <a:srgbClr val="C0C0C0"/>
                  </a:outerShdw>
                </a:effectLst>
              </a:rPr>
              <a:t> институции за </a:t>
            </a:r>
            <a:r>
              <a:rPr lang="ru-RU" altLang="bg-BG" sz="2000" dirty="0" err="1">
                <a:effectLst>
                  <a:outerShdw blurRad="38100" dist="38100" dir="2700000" algn="tl">
                    <a:srgbClr val="C0C0C0"/>
                  </a:outerShdw>
                </a:effectLst>
              </a:rPr>
              <a:t>деца</a:t>
            </a:r>
            <a:r>
              <a:rPr lang="ru-RU" altLang="bg-BG" sz="2000" dirty="0">
                <a:effectLst>
                  <a:outerShdw blurRad="38100" dist="38100" dir="2700000" algn="tl">
                    <a:srgbClr val="C0C0C0"/>
                  </a:outerShdw>
                </a:effectLst>
              </a:rPr>
              <a:t> и </a:t>
            </a:r>
            <a:r>
              <a:rPr lang="ru-RU" altLang="bg-BG" sz="2000" dirty="0" err="1">
                <a:effectLst>
                  <a:outerShdw blurRad="38100" dist="38100" dir="2700000" algn="tl">
                    <a:srgbClr val="C0C0C0"/>
                  </a:outerShdw>
                </a:effectLst>
              </a:rPr>
              <a:t>възрастни</a:t>
            </a:r>
            <a:r>
              <a:rPr lang="ru-RU" altLang="bg-BG" sz="2000" dirty="0">
                <a:effectLst>
                  <a:outerShdw blurRad="38100" dist="38100" dir="2700000" algn="tl">
                    <a:srgbClr val="C0C0C0"/>
                  </a:outerShdw>
                </a:effectLst>
              </a:rPr>
              <a:t>;</a:t>
            </a:r>
          </a:p>
          <a:p>
            <a:pPr algn="just" eaLnBrk="1" hangingPunct="1"/>
            <a:r>
              <a:rPr lang="ru-RU" altLang="bg-BG" sz="2000" dirty="0" err="1">
                <a:effectLst>
                  <a:outerShdw blurRad="38100" dist="38100" dir="2700000" algn="tl">
                    <a:srgbClr val="C0C0C0"/>
                  </a:outerShdw>
                </a:effectLst>
              </a:rPr>
              <a:t>водоснабдителните</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обекти</a:t>
            </a:r>
            <a:r>
              <a:rPr lang="ru-RU" altLang="bg-BG" sz="2000" dirty="0">
                <a:effectLst>
                  <a:outerShdw blurRad="38100" dist="38100" dir="2700000" algn="tl">
                    <a:srgbClr val="C0C0C0"/>
                  </a:outerShdw>
                </a:effectLst>
              </a:rPr>
              <a:t>;</a:t>
            </a:r>
          </a:p>
          <a:p>
            <a:pPr algn="just" eaLnBrk="1" hangingPunct="1"/>
            <a:r>
              <a:rPr lang="ru-RU" altLang="bg-BG" sz="2000" dirty="0" err="1">
                <a:effectLst>
                  <a:outerShdw blurRad="38100" dist="38100" dir="2700000" algn="tl">
                    <a:srgbClr val="C0C0C0"/>
                  </a:outerShdw>
                </a:effectLst>
              </a:rPr>
              <a:t>предприятията</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които</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произвеждат</a:t>
            </a:r>
            <a:r>
              <a:rPr lang="ru-RU" altLang="bg-BG" sz="2000" dirty="0">
                <a:effectLst>
                  <a:outerShdw blurRad="38100" dist="38100" dir="2700000" algn="tl">
                    <a:srgbClr val="C0C0C0"/>
                  </a:outerShdw>
                </a:effectLst>
              </a:rPr>
              <a:t> или </a:t>
            </a:r>
            <a:r>
              <a:rPr lang="ru-RU" altLang="bg-BG" sz="2000" dirty="0" err="1">
                <a:effectLst>
                  <a:outerShdw blurRad="38100" dist="38100" dir="2700000" algn="tl">
                    <a:srgbClr val="C0C0C0"/>
                  </a:outerShdw>
                </a:effectLst>
              </a:rPr>
              <a:t>търгуват</a:t>
            </a:r>
            <a:r>
              <a:rPr lang="ru-RU" altLang="bg-BG" sz="2000" dirty="0">
                <a:effectLst>
                  <a:outerShdw blurRad="38100" dist="38100" dir="2700000" algn="tl">
                    <a:srgbClr val="C0C0C0"/>
                  </a:outerShdw>
                </a:effectLst>
              </a:rPr>
              <a:t> с храни;</a:t>
            </a:r>
          </a:p>
          <a:p>
            <a:pPr algn="just" eaLnBrk="1" hangingPunct="1"/>
            <a:r>
              <a:rPr lang="ru-RU" altLang="bg-BG" sz="2000" dirty="0" err="1">
                <a:effectLst>
                  <a:outerShdw blurRad="38100" dist="38100" dir="2700000" algn="tl">
                    <a:srgbClr val="C0C0C0"/>
                  </a:outerShdw>
                </a:effectLst>
              </a:rPr>
              <a:t>бръснарските</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фризьорските</a:t>
            </a:r>
            <a:r>
              <a:rPr lang="ru-RU" altLang="bg-BG" sz="2000" dirty="0">
                <a:effectLst>
                  <a:outerShdw blurRad="38100" dist="38100" dir="2700000" algn="tl">
                    <a:srgbClr val="C0C0C0"/>
                  </a:outerShdw>
                </a:effectLst>
              </a:rPr>
              <a:t> и </a:t>
            </a:r>
            <a:r>
              <a:rPr lang="ru-RU" altLang="bg-BG" sz="2000" dirty="0" err="1">
                <a:effectLst>
                  <a:outerShdw blurRad="38100" dist="38100" dir="2700000" algn="tl">
                    <a:srgbClr val="C0C0C0"/>
                  </a:outerShdw>
                </a:effectLst>
              </a:rPr>
              <a:t>козметичните</a:t>
            </a:r>
            <a:r>
              <a:rPr lang="ru-RU" altLang="bg-BG" sz="2000" dirty="0">
                <a:effectLst>
                  <a:outerShdw blurRad="38100" dist="38100" dir="2700000" algn="tl">
                    <a:srgbClr val="C0C0C0"/>
                  </a:outerShdw>
                </a:effectLst>
              </a:rPr>
              <a:t> </a:t>
            </a:r>
            <a:r>
              <a:rPr lang="ru-RU" altLang="bg-BG" sz="2000" dirty="0" err="1">
                <a:effectLst>
                  <a:outerShdw blurRad="38100" dist="38100" dir="2700000" algn="tl">
                    <a:srgbClr val="C0C0C0"/>
                  </a:outerShdw>
                </a:effectLst>
              </a:rPr>
              <a:t>салони</a:t>
            </a:r>
            <a:r>
              <a:rPr lang="ru-RU" altLang="bg-BG" sz="2000" dirty="0">
                <a:effectLst>
                  <a:outerShdw blurRad="38100" dist="38100" dir="2700000" algn="tl">
                    <a:srgbClr val="C0C0C0"/>
                  </a:outerShdw>
                </a:effectLst>
              </a:rPr>
              <a:t> </a:t>
            </a:r>
          </a:p>
          <a:p>
            <a:pPr marL="0" indent="0" algn="just" eaLnBrk="1" hangingPunct="1">
              <a:buNone/>
            </a:pPr>
            <a:r>
              <a:rPr lang="ru-RU" altLang="bg-BG" sz="2000" b="1" dirty="0">
                <a:solidFill>
                  <a:srgbClr val="FF0000"/>
                </a:solidFill>
                <a:effectLst>
                  <a:outerShdw blurRad="38100" dist="38100" dir="2700000" algn="tl">
                    <a:srgbClr val="C0C0C0"/>
                  </a:outerShdw>
                </a:effectLst>
              </a:rPr>
              <a:t>се определят с </a:t>
            </a:r>
            <a:r>
              <a:rPr lang="ru-RU" altLang="bg-BG" sz="2000" b="1" dirty="0" err="1">
                <a:solidFill>
                  <a:srgbClr val="FF0000"/>
                </a:solidFill>
                <a:effectLst>
                  <a:outerShdw blurRad="38100" dist="38100" dir="2700000" algn="tl">
                    <a:srgbClr val="C0C0C0"/>
                  </a:outerShdw>
                </a:effectLst>
              </a:rPr>
              <a:t>наредба</a:t>
            </a:r>
            <a:r>
              <a:rPr lang="ru-RU" altLang="bg-BG" sz="2000" b="1" dirty="0">
                <a:solidFill>
                  <a:srgbClr val="FF0000"/>
                </a:solidFill>
                <a:effectLst>
                  <a:outerShdw blurRad="38100" dist="38100" dir="2700000" algn="tl">
                    <a:srgbClr val="C0C0C0"/>
                  </a:outerShdw>
                </a:effectLst>
              </a:rPr>
              <a:t> на </a:t>
            </a:r>
            <a:r>
              <a:rPr lang="ru-RU" altLang="bg-BG" sz="2000" b="1" dirty="0" err="1">
                <a:solidFill>
                  <a:srgbClr val="FF0000"/>
                </a:solidFill>
                <a:effectLst>
                  <a:outerShdw blurRad="38100" dist="38100" dir="2700000" algn="tl">
                    <a:srgbClr val="C0C0C0"/>
                  </a:outerShdw>
                </a:effectLst>
              </a:rPr>
              <a:t>министъра</a:t>
            </a:r>
            <a:r>
              <a:rPr lang="ru-RU" altLang="bg-BG" sz="2000" b="1" dirty="0">
                <a:solidFill>
                  <a:srgbClr val="FF0000"/>
                </a:solidFill>
                <a:effectLst>
                  <a:outerShdw blurRad="38100" dist="38100" dir="2700000" algn="tl">
                    <a:srgbClr val="C0C0C0"/>
                  </a:outerShdw>
                </a:effectLst>
              </a:rPr>
              <a:t> на </a:t>
            </a:r>
            <a:r>
              <a:rPr lang="ru-RU" altLang="bg-BG" sz="2000" b="1" dirty="0" err="1">
                <a:solidFill>
                  <a:srgbClr val="FF0000"/>
                </a:solidFill>
                <a:effectLst>
                  <a:outerShdw blurRad="38100" dist="38100" dir="2700000" algn="tl">
                    <a:srgbClr val="C0C0C0"/>
                  </a:outerShdw>
                </a:effectLst>
              </a:rPr>
              <a:t>здравеопазването</a:t>
            </a:r>
            <a:r>
              <a:rPr lang="ru-RU" altLang="bg-BG" sz="2000" b="1" dirty="0">
                <a:solidFill>
                  <a:srgbClr val="FF0000"/>
                </a:solidFill>
                <a:effectLst>
                  <a:outerShdw blurRad="38100" dist="38100" dir="2700000" algn="tl">
                    <a:srgbClr val="C0C0C0"/>
                  </a:outerShdw>
                </a:effectLst>
              </a:rPr>
              <a:t>.</a:t>
            </a:r>
            <a:endParaRPr lang="bg-BG" altLang="bg-BG" sz="2000" b="1" dirty="0">
              <a:solidFill>
                <a:srgbClr val="FF0000"/>
              </a:solidFill>
              <a:effectLst>
                <a:outerShdw blurRad="38100" dist="38100" dir="2700000" algn="tl">
                  <a:srgbClr val="C0C0C0"/>
                </a:outerShdw>
              </a:effectLst>
            </a:endParaRPr>
          </a:p>
          <a:p>
            <a:pPr eaLnBrk="1" hangingPunct="1"/>
            <a:endParaRPr lang="ru-RU" altLang="bg-BG" sz="2000" dirty="0">
              <a:effectLst>
                <a:outerShdw blurRad="38100" dist="38100" dir="2700000" algn="tl">
                  <a:srgbClr val="C0C0C0"/>
                </a:outerShdw>
              </a:effectLst>
            </a:endParaRPr>
          </a:p>
          <a:p>
            <a:pPr eaLnBrk="1" hangingPunct="1"/>
            <a:endParaRPr lang="bg-BG" altLang="bg-BG" sz="20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CA640773-4BA7-41B7-86A2-E03844863BAF}"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FCF76016-482B-4258-AAA6-6023939A4B0D}" type="slidenum">
              <a:rPr lang="en-US" altLang="en-US">
                <a:latin typeface="Arial" charset="0"/>
              </a:rPr>
              <a:pPr eaLnBrk="1" hangingPunct="1"/>
              <a:t>28</a:t>
            </a:fld>
            <a:endParaRPr lang="en-US" altLang="en-US">
              <a:latin typeface="Arial" charset="0"/>
            </a:endParaRPr>
          </a:p>
        </p:txBody>
      </p:sp>
      <p:sp>
        <p:nvSpPr>
          <p:cNvPr id="57347" name="Rectangle 3"/>
          <p:cNvSpPr>
            <a:spLocks noGrp="1" noRot="1" noChangeArrowheads="1"/>
          </p:cNvSpPr>
          <p:nvPr>
            <p:ph type="body" idx="4294967295"/>
          </p:nvPr>
        </p:nvSpPr>
        <p:spPr>
          <a:xfrm>
            <a:off x="457200" y="914400"/>
            <a:ext cx="8229600" cy="5562600"/>
          </a:xfrm>
        </p:spPr>
        <p:txBody>
          <a:bodyPr/>
          <a:lstStyle/>
          <a:p>
            <a:pPr eaLnBrk="1" hangingPunct="1">
              <a:lnSpc>
                <a:spcPct val="150000"/>
              </a:lnSpc>
            </a:pPr>
            <a:r>
              <a:rPr lang="ru-RU" altLang="bg-BG" sz="3600" dirty="0" smtClean="0">
                <a:effectLst>
                  <a:outerShdw blurRad="38100" dist="38100" dir="2700000" algn="tl">
                    <a:srgbClr val="C0C0C0"/>
                  </a:outerShdw>
                </a:effectLst>
              </a:rPr>
              <a:t>При неспазване на здравните изисквания държавните здравни инспектори дават </a:t>
            </a:r>
            <a:r>
              <a:rPr lang="ru-RU" altLang="bg-BG" sz="3600" dirty="0" smtClean="0">
                <a:solidFill>
                  <a:schemeClr val="hlink"/>
                </a:solidFill>
                <a:effectLst>
                  <a:outerShdw blurRad="38100" dist="38100" dir="2700000" algn="tl">
                    <a:srgbClr val="C0C0C0"/>
                  </a:outerShdw>
                </a:effectLst>
              </a:rPr>
              <a:t>задължителни предписания</a:t>
            </a:r>
            <a:r>
              <a:rPr lang="ru-RU" altLang="bg-BG" sz="3600" dirty="0" smtClean="0">
                <a:effectLst>
                  <a:outerShdw blurRad="38100" dist="38100" dir="2700000" algn="tl">
                    <a:srgbClr val="C0C0C0"/>
                  </a:outerShdw>
                </a:effectLst>
              </a:rPr>
              <a:t> и определят срок за отстраняване на нарушенията. </a:t>
            </a:r>
            <a:endParaRPr lang="en-US" altLang="bg-BG" sz="36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D0814CB6-F2D5-43B5-9AB2-2136D11A7EEB}"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7964157-2C19-4D23-8B9E-F471ACC2C116}" type="slidenum">
              <a:rPr lang="en-US" altLang="en-US">
                <a:latin typeface="Arial" charset="0"/>
              </a:rPr>
              <a:pPr eaLnBrk="1" hangingPunct="1"/>
              <a:t>29</a:t>
            </a:fld>
            <a:endParaRPr lang="en-US" altLang="en-US">
              <a:latin typeface="Arial" charset="0"/>
            </a:endParaRPr>
          </a:p>
        </p:txBody>
      </p:sp>
      <p:sp>
        <p:nvSpPr>
          <p:cNvPr id="172035" name="Rectangle 3"/>
          <p:cNvSpPr>
            <a:spLocks noGrp="1" noRot="1" noChangeArrowheads="1"/>
          </p:cNvSpPr>
          <p:nvPr>
            <p:ph type="body" idx="4294967295"/>
          </p:nvPr>
        </p:nvSpPr>
        <p:spPr>
          <a:xfrm>
            <a:off x="228600" y="685800"/>
            <a:ext cx="8540750" cy="5184775"/>
          </a:xfrm>
        </p:spPr>
        <p:txBody>
          <a:bodyPr/>
          <a:lstStyle/>
          <a:p>
            <a:pPr algn="just" eaLnBrk="1" hangingPunct="1">
              <a:lnSpc>
                <a:spcPct val="130000"/>
              </a:lnSpc>
            </a:pPr>
            <a:r>
              <a:rPr lang="ru-RU" altLang="bg-BG" sz="2800" smtClean="0">
                <a:effectLst>
                  <a:outerShdw blurRad="38100" dist="38100" dir="2700000" algn="tl">
                    <a:srgbClr val="C0C0C0"/>
                  </a:outerShdw>
                </a:effectLst>
              </a:rPr>
              <a:t>При неизпълнение на задължителните предписания в определения срок директорът на РЗИ, съответно директорът на НЦРРЗ, издава </a:t>
            </a:r>
            <a:r>
              <a:rPr lang="ru-RU" altLang="bg-BG" sz="2800" smtClean="0">
                <a:solidFill>
                  <a:schemeClr val="hlink"/>
                </a:solidFill>
                <a:effectLst>
                  <a:outerShdw blurRad="38100" dist="38100" dir="2700000" algn="tl">
                    <a:srgbClr val="C0C0C0"/>
                  </a:outerShdw>
                </a:effectLst>
              </a:rPr>
              <a:t>заповед за спиране експлоатацията на обекта или на части от него или за спиране на съответната дейност</a:t>
            </a:r>
            <a:r>
              <a:rPr lang="ru-RU" altLang="bg-BG" sz="2800" smtClean="0">
                <a:effectLst>
                  <a:outerShdw blurRad="38100" dist="38100" dir="2700000" algn="tl">
                    <a:srgbClr val="C0C0C0"/>
                  </a:outerShdw>
                </a:effectLst>
              </a:rPr>
              <a:t> до отстраняване на нарушенията. Същото се отнася и при съмнение за безопасността на продукти и стоки със значение за здравето на човека.</a:t>
            </a:r>
            <a:endParaRPr lang="en-US" altLang="bg-BG" sz="2800" smtClean="0">
              <a:effectLst>
                <a:outerShdw blurRad="38100" dist="38100" dir="2700000" algn="tl">
                  <a:srgbClr val="C0C0C0"/>
                </a:outerShdw>
              </a:effectLst>
            </a:endParaRPr>
          </a:p>
          <a:p>
            <a:pPr eaLnBrk="1" hangingPunct="1"/>
            <a:endParaRPr lang="bg-BG" altLang="bg-BG" sz="280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B1598035-CAA4-4C74-8204-62ADB216E16A}"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957B7460-E526-41EC-A054-EB1A2B590ED4}" type="slidenum">
              <a:rPr lang="bg-BG" altLang="en-US">
                <a:solidFill>
                  <a:srgbClr val="000000"/>
                </a:solidFill>
              </a:rPr>
              <a:pPr/>
              <a:t>3</a:t>
            </a:fld>
            <a:endParaRPr lang="bg-BG" altLang="en-US">
              <a:solidFill>
                <a:srgbClr val="000000"/>
              </a:solidFill>
            </a:endParaRPr>
          </a:p>
        </p:txBody>
      </p:sp>
      <p:sp>
        <p:nvSpPr>
          <p:cNvPr id="668676" name="Rectangle 4"/>
          <p:cNvSpPr>
            <a:spLocks noGrp="1" noChangeArrowheads="1"/>
          </p:cNvSpPr>
          <p:nvPr>
            <p:ph type="title"/>
          </p:nvPr>
        </p:nvSpPr>
        <p:spPr>
          <a:xfrm>
            <a:off x="228600" y="685800"/>
            <a:ext cx="8610600" cy="5484813"/>
          </a:xfrm>
        </p:spPr>
        <p:txBody>
          <a:bodyPr/>
          <a:lstStyle/>
          <a:p>
            <a:pPr>
              <a:lnSpc>
                <a:spcPct val="110000"/>
              </a:lnSpc>
            </a:pPr>
            <a:r>
              <a:rPr lang="bg-BG" altLang="en-US" sz="3200" b="1" dirty="0">
                <a:solidFill>
                  <a:srgbClr val="0000FF"/>
                </a:solidFill>
                <a:latin typeface="Times New Roman" pitchFamily="18" charset="0"/>
              </a:rPr>
              <a:t>Глава 1. НАЦИОНАЛНА СИСТЕМА ЗА ЗДРАВЕОПАЗВАНЕ</a:t>
            </a:r>
            <a:r>
              <a:rPr lang="bg-BG" altLang="en-US" sz="3200" dirty="0">
                <a:solidFill>
                  <a:srgbClr val="0000FF"/>
                </a:solidFill>
                <a:latin typeface="Times New Roman" pitchFamily="18" charset="0"/>
              </a:rPr>
              <a:t/>
            </a:r>
            <a:br>
              <a:rPr lang="bg-BG" altLang="en-US" sz="3200" dirty="0">
                <a:solidFill>
                  <a:srgbClr val="0000FF"/>
                </a:solidFill>
                <a:latin typeface="Times New Roman" pitchFamily="18" charset="0"/>
              </a:rPr>
            </a:br>
            <a:r>
              <a:rPr lang="bg-BG" altLang="en-US" sz="3200" dirty="0">
                <a:latin typeface="Times New Roman" pitchFamily="18" charset="0"/>
              </a:rPr>
              <a:t>	</a:t>
            </a:r>
            <a:br>
              <a:rPr lang="bg-BG" altLang="en-US" sz="3200" dirty="0">
                <a:latin typeface="Times New Roman" pitchFamily="18" charset="0"/>
              </a:rPr>
            </a:br>
            <a:r>
              <a:rPr lang="bg-BG" altLang="en-US" sz="3200" dirty="0">
                <a:latin typeface="Times New Roman" pitchFamily="18" charset="0"/>
              </a:rPr>
              <a:t>Раздел I.	Общи положения</a:t>
            </a:r>
            <a:br>
              <a:rPr lang="bg-BG" altLang="en-US" sz="3200" dirty="0">
                <a:latin typeface="Times New Roman" pitchFamily="18" charset="0"/>
              </a:rPr>
            </a:br>
            <a:r>
              <a:rPr lang="bg-BG" altLang="en-US" sz="3200" dirty="0">
                <a:latin typeface="Times New Roman" pitchFamily="18" charset="0"/>
              </a:rPr>
              <a:t>Раздел II.	Органи на управление на националната система за здравеопазване</a:t>
            </a:r>
            <a:br>
              <a:rPr lang="bg-BG" altLang="en-US" sz="3200" dirty="0">
                <a:latin typeface="Times New Roman" pitchFamily="18" charset="0"/>
              </a:rPr>
            </a:br>
            <a:r>
              <a:rPr lang="bg-BG" altLang="en-US" sz="3200" dirty="0">
                <a:latin typeface="Times New Roman" pitchFamily="18" charset="0"/>
              </a:rPr>
              <a:t>Раздел III. Държавен здравен контрол</a:t>
            </a:r>
            <a:br>
              <a:rPr lang="bg-BG" altLang="en-US" sz="3200" dirty="0">
                <a:latin typeface="Times New Roman" pitchFamily="18" charset="0"/>
              </a:rPr>
            </a:br>
            <a:r>
              <a:rPr lang="bg-BG" altLang="en-US" sz="3200" dirty="0">
                <a:latin typeface="Times New Roman" pitchFamily="18" charset="0"/>
              </a:rPr>
              <a:t>Раздел IV. Здравни заведения</a:t>
            </a:r>
            <a:br>
              <a:rPr lang="bg-BG" altLang="en-US" sz="3200" dirty="0">
                <a:latin typeface="Times New Roman" pitchFamily="18" charset="0"/>
              </a:rPr>
            </a:br>
            <a:r>
              <a:rPr lang="bg-BG" altLang="en-US" sz="3200" dirty="0">
                <a:latin typeface="Times New Roman" pitchFamily="18" charset="0"/>
              </a:rPr>
              <a:t>Раздел V.	Здравна информация и документация</a:t>
            </a:r>
            <a:endParaRPr lang="en-US" altLang="en-US" sz="3200" dirty="0">
              <a:latin typeface="Times New Roman" pitchFamily="18" charset="0"/>
            </a:endParaRPr>
          </a:p>
        </p:txBody>
      </p:sp>
      <p:sp>
        <p:nvSpPr>
          <p:cNvPr id="2" name="Date Placeholder 1"/>
          <p:cNvSpPr>
            <a:spLocks noGrp="1"/>
          </p:cNvSpPr>
          <p:nvPr>
            <p:ph type="dt" sz="half" idx="12"/>
          </p:nvPr>
        </p:nvSpPr>
        <p:spPr/>
        <p:txBody>
          <a:bodyPr/>
          <a:lstStyle/>
          <a:p>
            <a:fld id="{D552ED9F-9C11-45C2-A165-E534C887337F}"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3164860407"/>
      </p:ext>
    </p:extLst>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210CC7A6-EA11-489F-8C76-7EAE23217836}" type="slidenum">
              <a:rPr lang="en-US" altLang="en-US">
                <a:latin typeface="Arial" charset="0"/>
              </a:rPr>
              <a:pPr eaLnBrk="1" hangingPunct="1"/>
              <a:t>30</a:t>
            </a:fld>
            <a:endParaRPr lang="en-US" altLang="en-US">
              <a:latin typeface="Arial" charset="0"/>
            </a:endParaRPr>
          </a:p>
        </p:txBody>
      </p:sp>
      <p:sp>
        <p:nvSpPr>
          <p:cNvPr id="58371" name="Rectangle 3"/>
          <p:cNvSpPr>
            <a:spLocks noGrp="1" noRot="1" noChangeArrowheads="1"/>
          </p:cNvSpPr>
          <p:nvPr>
            <p:ph type="body" idx="4294967295"/>
          </p:nvPr>
        </p:nvSpPr>
        <p:spPr>
          <a:xfrm>
            <a:off x="304800" y="304800"/>
            <a:ext cx="8540750" cy="5791200"/>
          </a:xfrm>
        </p:spPr>
        <p:txBody>
          <a:bodyPr/>
          <a:lstStyle/>
          <a:p>
            <a:pPr eaLnBrk="1" hangingPunct="1">
              <a:lnSpc>
                <a:spcPct val="80000"/>
              </a:lnSpc>
              <a:buFontTx/>
              <a:buNone/>
            </a:pPr>
            <a:r>
              <a:rPr lang="ru-RU" altLang="bg-BG" sz="3600" b="1" dirty="0" smtClean="0">
                <a:solidFill>
                  <a:schemeClr val="hlink"/>
                </a:solidFill>
                <a:effectLst>
                  <a:outerShdw blurRad="38100" dist="38100" dir="2700000" algn="tl">
                    <a:srgbClr val="C0C0C0"/>
                  </a:outerShdw>
                </a:effectLst>
              </a:rPr>
              <a:t>	</a:t>
            </a:r>
            <a:r>
              <a:rPr lang="ru-RU" altLang="bg-BG" b="1" dirty="0" smtClean="0">
                <a:solidFill>
                  <a:srgbClr val="FF0000"/>
                </a:solidFill>
                <a:effectLst>
                  <a:outerShdw blurRad="38100" dist="38100" dir="2700000" algn="tl">
                    <a:srgbClr val="C0C0C0"/>
                  </a:outerShdw>
                </a:effectLst>
              </a:rPr>
              <a:t>Раздел </a:t>
            </a:r>
            <a:r>
              <a:rPr lang="en-US" altLang="bg-BG" b="1" dirty="0" smtClean="0">
                <a:solidFill>
                  <a:srgbClr val="FF0000"/>
                </a:solidFill>
                <a:effectLst>
                  <a:outerShdw blurRad="38100" dist="38100" dir="2700000" algn="tl">
                    <a:srgbClr val="C0C0C0"/>
                  </a:outerShdw>
                </a:effectLst>
              </a:rPr>
              <a:t>III</a:t>
            </a:r>
            <a:r>
              <a:rPr lang="ru-RU" altLang="bg-BG" b="1" dirty="0" smtClean="0">
                <a:solidFill>
                  <a:srgbClr val="FF0000"/>
                </a:solidFill>
                <a:effectLst>
                  <a:outerShdw blurRad="38100" dist="38100" dir="2700000" algn="tl">
                    <a:srgbClr val="C0C0C0"/>
                  </a:outerShdw>
                </a:effectLst>
              </a:rPr>
              <a:t> Здравни изисквания към козметичните продукти</a:t>
            </a:r>
          </a:p>
          <a:p>
            <a:pPr eaLnBrk="1" hangingPunct="1"/>
            <a:r>
              <a:rPr lang="bg-BG" altLang="bg-BG" sz="2800" dirty="0" smtClean="0"/>
              <a:t>Козметичните продукти, които се предлагат на пазара, не трябва да причиняват увреждане на човешкото здраве, когато се прилагат в съответствие с тяхното предназначение, инструкциите за употреба и унищожаване, както и с всички други указания, предоставени от производителя или негов упълномощен представител, или лицето, по чието искане е произведен продуктът, или лицето, което за първи път пуска на пазара козметичен продукт от внос.</a:t>
            </a:r>
          </a:p>
        </p:txBody>
      </p:sp>
      <p:sp>
        <p:nvSpPr>
          <p:cNvPr id="2" name="Date Placeholder 1"/>
          <p:cNvSpPr>
            <a:spLocks noGrp="1"/>
          </p:cNvSpPr>
          <p:nvPr>
            <p:ph type="dt" sz="half" idx="10"/>
          </p:nvPr>
        </p:nvSpPr>
        <p:spPr/>
        <p:txBody>
          <a:bodyPr/>
          <a:lstStyle/>
          <a:p>
            <a:fld id="{8089DF5A-8582-4C15-8493-D65E3D059222}"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DC70615A-2E4A-4C30-85E0-0BF97494B204}" type="slidenum">
              <a:rPr lang="en-US" altLang="en-US">
                <a:latin typeface="Arial" charset="0"/>
              </a:rPr>
              <a:pPr eaLnBrk="1" hangingPunct="1"/>
              <a:t>31</a:t>
            </a:fld>
            <a:endParaRPr lang="en-US" altLang="en-US">
              <a:latin typeface="Arial" charset="0"/>
            </a:endParaRPr>
          </a:p>
        </p:txBody>
      </p:sp>
      <p:sp>
        <p:nvSpPr>
          <p:cNvPr id="59394" name="Rectangle 2"/>
          <p:cNvSpPr>
            <a:spLocks noGrp="1" noRot="1" noChangeArrowheads="1"/>
          </p:cNvSpPr>
          <p:nvPr>
            <p:ph type="title" idx="4294967295"/>
          </p:nvPr>
        </p:nvSpPr>
        <p:spPr>
          <a:xfrm>
            <a:off x="457200" y="274638"/>
            <a:ext cx="8229600" cy="1020762"/>
          </a:xfrm>
        </p:spPr>
        <p:txBody>
          <a:bodyPr/>
          <a:lstStyle/>
          <a:p>
            <a:pPr algn="l" eaLnBrk="1" hangingPunct="1"/>
            <a:r>
              <a:rPr lang="ru-RU" altLang="bg-BG" sz="2400" b="1" dirty="0" smtClean="0">
                <a:effectLst>
                  <a:outerShdw blurRad="38100" dist="38100" dir="2700000" algn="tl">
                    <a:srgbClr val="C0C0C0"/>
                  </a:outerShdw>
                </a:effectLst>
              </a:rPr>
              <a:t/>
            </a:r>
            <a:br>
              <a:rPr lang="ru-RU" altLang="bg-BG" sz="2400" b="1" dirty="0" smtClean="0">
                <a:effectLst>
                  <a:outerShdw blurRad="38100" dist="38100" dir="2700000" algn="tl">
                    <a:srgbClr val="C0C0C0"/>
                  </a:outerShdw>
                </a:effectLst>
              </a:rPr>
            </a:br>
            <a:r>
              <a:rPr lang="ru-RU" altLang="bg-BG" sz="3200" b="1" dirty="0" smtClean="0">
                <a:solidFill>
                  <a:srgbClr val="FF0000"/>
                </a:solidFill>
                <a:effectLst>
                  <a:outerShdw blurRad="38100" dist="38100" dir="2700000" algn="tl">
                    <a:srgbClr val="C0C0C0"/>
                  </a:outerShdw>
                </a:effectLst>
              </a:rPr>
              <a:t>Раздел </a:t>
            </a:r>
            <a:r>
              <a:rPr lang="en-US" altLang="bg-BG" sz="3200" b="1" dirty="0" smtClean="0">
                <a:solidFill>
                  <a:srgbClr val="FF0000"/>
                </a:solidFill>
                <a:effectLst>
                  <a:outerShdw blurRad="38100" dist="38100" dir="2700000" algn="tl">
                    <a:srgbClr val="C0C0C0"/>
                  </a:outerShdw>
                </a:effectLst>
              </a:rPr>
              <a:t>IV</a:t>
            </a:r>
            <a:r>
              <a:rPr lang="ru-RU" altLang="bg-BG" sz="3200" b="1" dirty="0" smtClean="0">
                <a:solidFill>
                  <a:srgbClr val="FF0000"/>
                </a:solidFill>
                <a:effectLst>
                  <a:outerShdw blurRad="38100" dist="38100" dir="2700000" algn="tl">
                    <a:srgbClr val="C0C0C0"/>
                  </a:outerShdw>
                </a:effectLst>
              </a:rPr>
              <a:t>.</a:t>
            </a:r>
            <a:r>
              <a:rPr lang="en-US" altLang="bg-BG" sz="3200" b="1" dirty="0" smtClean="0">
                <a:solidFill>
                  <a:srgbClr val="FF0000"/>
                </a:solidFill>
                <a:effectLst>
                  <a:outerShdw blurRad="38100" dist="38100" dir="2700000" algn="tl">
                    <a:srgbClr val="C0C0C0"/>
                  </a:outerShdw>
                </a:effectLst>
              </a:rPr>
              <a:t> </a:t>
            </a:r>
            <a:r>
              <a:rPr lang="ru-RU" altLang="bg-BG" sz="3200" b="1" dirty="0" smtClean="0">
                <a:solidFill>
                  <a:srgbClr val="FF0000"/>
                </a:solidFill>
                <a:effectLst>
                  <a:outerShdw blurRad="38100" dist="38100" dir="2700000" algn="tl">
                    <a:srgbClr val="C0C0C0"/>
                  </a:outerShdw>
                </a:effectLst>
              </a:rPr>
              <a:t>Дейности за въздействие върху рискови за здравето фактори</a:t>
            </a:r>
            <a:r>
              <a:rPr lang="ru-RU" altLang="bg-BG" sz="3200" dirty="0" smtClean="0">
                <a:solidFill>
                  <a:srgbClr val="FF0000"/>
                </a:solidFill>
                <a:effectLst>
                  <a:outerShdw blurRad="38100" dist="38100" dir="2700000" algn="tl">
                    <a:srgbClr val="C0C0C0"/>
                  </a:outerShdw>
                </a:effectLst>
              </a:rPr>
              <a:t/>
            </a:r>
            <a:br>
              <a:rPr lang="ru-RU" altLang="bg-BG" sz="3200" dirty="0" smtClean="0">
                <a:solidFill>
                  <a:srgbClr val="FF0000"/>
                </a:solidFill>
                <a:effectLst>
                  <a:outerShdw blurRad="38100" dist="38100" dir="2700000" algn="tl">
                    <a:srgbClr val="C0C0C0"/>
                  </a:outerShdw>
                </a:effectLst>
              </a:rPr>
            </a:br>
            <a:endParaRPr lang="en-US" altLang="bg-BG" sz="3200" dirty="0" smtClean="0">
              <a:solidFill>
                <a:srgbClr val="FF0000"/>
              </a:solidFill>
              <a:effectLst>
                <a:outerShdw blurRad="38100" dist="38100" dir="2700000" algn="tl">
                  <a:srgbClr val="C0C0C0"/>
                </a:outerShdw>
              </a:effectLst>
            </a:endParaRPr>
          </a:p>
        </p:txBody>
      </p:sp>
      <p:sp>
        <p:nvSpPr>
          <p:cNvPr id="59395" name="Rectangle 3"/>
          <p:cNvSpPr>
            <a:spLocks noGrp="1" noRot="1" noChangeArrowheads="1"/>
          </p:cNvSpPr>
          <p:nvPr>
            <p:ph type="body" idx="4294967295"/>
          </p:nvPr>
        </p:nvSpPr>
        <p:spPr>
          <a:xfrm>
            <a:off x="457200" y="1524000"/>
            <a:ext cx="8229600" cy="4572000"/>
          </a:xfrm>
        </p:spPr>
        <p:txBody>
          <a:bodyPr/>
          <a:lstStyle/>
          <a:p>
            <a:pPr marL="0" indent="0">
              <a:buNone/>
            </a:pPr>
            <a:r>
              <a:rPr lang="bg-BG" sz="2800" dirty="0" smtClean="0">
                <a:effectLst>
                  <a:outerShdw blurRad="38100" dist="38100" dir="2700000" algn="tl">
                    <a:srgbClr val="000000">
                      <a:alpha val="43137"/>
                    </a:srgbClr>
                  </a:outerShdw>
                </a:effectLst>
              </a:rPr>
              <a:t>Министърът </a:t>
            </a:r>
            <a:r>
              <a:rPr lang="bg-BG" sz="2800" dirty="0">
                <a:effectLst>
                  <a:outerShdw blurRad="38100" dist="38100" dir="2700000" algn="tl">
                    <a:srgbClr val="000000">
                      <a:alpha val="43137"/>
                    </a:srgbClr>
                  </a:outerShdw>
                </a:effectLst>
              </a:rPr>
              <a:t>на здравеопазването и други компетентни държавни органи съвместно с неправителствените организации създават условия </a:t>
            </a:r>
            <a:r>
              <a:rPr lang="bg-BG" sz="2800" dirty="0">
                <a:solidFill>
                  <a:srgbClr val="FF0000"/>
                </a:solidFill>
                <a:effectLst>
                  <a:outerShdw blurRad="38100" dist="38100" dir="2700000" algn="tl">
                    <a:srgbClr val="000000">
                      <a:alpha val="43137"/>
                    </a:srgbClr>
                  </a:outerShdw>
                </a:effectLst>
              </a:rPr>
              <a:t>за ограничаване на тютюнопушенето, злоупотребата с алкохол и недопускане употребата на наркотични вещества</a:t>
            </a:r>
            <a:r>
              <a:rPr lang="bg-BG" sz="2800" dirty="0">
                <a:effectLst>
                  <a:outerShdw blurRad="38100" dist="38100" dir="2700000" algn="tl">
                    <a:srgbClr val="000000">
                      <a:alpha val="43137"/>
                    </a:srgbClr>
                  </a:outerShdw>
                </a:effectLst>
              </a:rPr>
              <a:t>, като:</a:t>
            </a:r>
            <a:endParaRPr lang="en-US" sz="2800" dirty="0">
              <a:effectLst>
                <a:outerShdw blurRad="38100" dist="38100" dir="2700000" algn="tl">
                  <a:srgbClr val="000000">
                    <a:alpha val="43137"/>
                  </a:srgbClr>
                </a:outerShdw>
              </a:effectLst>
            </a:endParaRPr>
          </a:p>
          <a:p>
            <a:r>
              <a:rPr lang="bg-BG" sz="2800" dirty="0">
                <a:effectLst>
                  <a:outerShdw blurRad="38100" dist="38100" dir="2700000" algn="tl">
                    <a:srgbClr val="000000">
                      <a:alpha val="43137"/>
                    </a:srgbClr>
                  </a:outerShdw>
                </a:effectLst>
              </a:rPr>
              <a:t>1. осъществява </a:t>
            </a:r>
            <a:r>
              <a:rPr lang="bg-BG" sz="2800" dirty="0" err="1">
                <a:effectLst>
                  <a:outerShdw blurRad="38100" dist="38100" dir="2700000" algn="tl">
                    <a:srgbClr val="000000">
                      <a:alpha val="43137"/>
                    </a:srgbClr>
                  </a:outerShdw>
                </a:effectLst>
              </a:rPr>
              <a:t>промотивни</a:t>
            </a:r>
            <a:r>
              <a:rPr lang="bg-BG" sz="2800" dirty="0">
                <a:effectLst>
                  <a:outerShdw blurRad="38100" dist="38100" dir="2700000" algn="tl">
                    <a:srgbClr val="000000">
                      <a:alpha val="43137"/>
                    </a:srgbClr>
                  </a:outerShdw>
                </a:effectLst>
              </a:rPr>
              <a:t> и профилактични дейности;</a:t>
            </a:r>
            <a:endParaRPr lang="en-US" sz="2800" dirty="0">
              <a:effectLst>
                <a:outerShdw blurRad="38100" dist="38100" dir="2700000" algn="tl">
                  <a:srgbClr val="000000">
                    <a:alpha val="43137"/>
                  </a:srgbClr>
                </a:outerShdw>
              </a:effectLst>
            </a:endParaRPr>
          </a:p>
          <a:p>
            <a:r>
              <a:rPr lang="bg-BG" sz="2800" dirty="0">
                <a:effectLst>
                  <a:outerShdw blurRad="38100" dist="38100" dir="2700000" algn="tl">
                    <a:srgbClr val="000000">
                      <a:alpha val="43137"/>
                    </a:srgbClr>
                  </a:outerShdw>
                </a:effectLst>
              </a:rPr>
              <a:t>2. осигурява достъп до медицинска помощ и социална защита на засегнатите лица.</a:t>
            </a:r>
            <a:endParaRPr lang="en-US" sz="2800" dirty="0">
              <a:effectLst>
                <a:outerShdw blurRad="38100" dist="38100" dir="2700000" algn="tl">
                  <a:srgbClr val="000000">
                    <a:alpha val="43137"/>
                  </a:srgbClr>
                </a:outerShdw>
              </a:effectLst>
            </a:endParaRPr>
          </a:p>
        </p:txBody>
      </p:sp>
      <p:sp>
        <p:nvSpPr>
          <p:cNvPr id="2" name="Date Placeholder 1"/>
          <p:cNvSpPr>
            <a:spLocks noGrp="1"/>
          </p:cNvSpPr>
          <p:nvPr>
            <p:ph type="dt" sz="half" idx="10"/>
          </p:nvPr>
        </p:nvSpPr>
        <p:spPr/>
        <p:txBody>
          <a:bodyPr/>
          <a:lstStyle/>
          <a:p>
            <a:fld id="{2FA55010-CBAA-44B0-928C-DFC9A22FF5F6}"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marL="72000" indent="-342900" algn="l" eaLnBrk="1" hangingPunct="1">
              <a:lnSpc>
                <a:spcPct val="125000"/>
              </a:lnSpc>
              <a:spcBef>
                <a:spcPct val="20000"/>
              </a:spcBef>
            </a:pPr>
            <a:r>
              <a:rPr lang="ru-RU" altLang="bg-BG" sz="3200" dirty="0" smtClean="0">
                <a:solidFill>
                  <a:srgbClr val="000000"/>
                </a:solidFill>
                <a:effectLst>
                  <a:outerShdw blurRad="38100" dist="38100" dir="2700000" algn="tl">
                    <a:srgbClr val="C0C0C0"/>
                  </a:outerShdw>
                </a:effectLst>
              </a:rPr>
              <a:t>Законът предвижда 1% от средствата, постъпили в републиканския бюджет от акцизите върху тютюневите изделия и спиртните напитки, да се използват за финансиране на националните програми за ограничаване на тютюнопушенето, злоупотребата с алкохол и недопускане употребата на наркотични вещества. </a:t>
            </a:r>
            <a:endParaRPr lang="en-US" altLang="bg-BG" sz="3200" dirty="0" smtClean="0">
              <a:solidFill>
                <a:srgbClr val="000000"/>
              </a:solidFill>
              <a:effectLst>
                <a:outerShdw blurRad="38100" dist="38100" dir="2700000" algn="tl">
                  <a:srgbClr val="C0C0C0"/>
                </a:outerShdw>
              </a:effectLst>
            </a:endParaRPr>
          </a:p>
        </p:txBody>
      </p:sp>
      <p:sp>
        <p:nvSpPr>
          <p:cNvPr id="3" name="Slide Number Placeholder 2"/>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B96BA58-807D-48AD-9AF2-CD229ED649AB}" type="slidenum">
              <a:rPr lang="en-US" altLang="en-US">
                <a:latin typeface="Arial" charset="0"/>
              </a:rPr>
              <a:pPr eaLnBrk="1" hangingPunct="1"/>
              <a:t>32</a:t>
            </a:fld>
            <a:endParaRPr lang="en-US" altLang="en-US">
              <a:latin typeface="Arial" charset="0"/>
            </a:endParaRPr>
          </a:p>
        </p:txBody>
      </p:sp>
      <p:sp>
        <p:nvSpPr>
          <p:cNvPr id="4" name="Date Placeholder 3"/>
          <p:cNvSpPr>
            <a:spLocks noGrp="1"/>
          </p:cNvSpPr>
          <p:nvPr>
            <p:ph type="dt" sz="half" idx="10"/>
          </p:nvPr>
        </p:nvSpPr>
        <p:spPr/>
        <p:txBody>
          <a:bodyPr/>
          <a:lstStyle/>
          <a:p>
            <a:fld id="{1CFBA3FD-4CF1-4A41-9BF9-7268B45591C0}" type="datetime1">
              <a:rPr lang="bg-BG" altLang="en-US" smtClean="0"/>
              <a:t>25.8.2020 г.</a:t>
            </a:fld>
            <a:endParaRPr lang="en-US" altLang="en-US"/>
          </a:p>
        </p:txBody>
      </p:sp>
    </p:spTree>
  </p:cSld>
  <p:clrMapOvr>
    <a:masterClrMapping/>
  </p:clrMapOvr>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97562"/>
          </a:xfrm>
        </p:spPr>
        <p:txBody>
          <a:bodyPr/>
          <a:lstStyle/>
          <a:p>
            <a:pPr algn="l"/>
            <a:r>
              <a:rPr lang="bg-BG" sz="3200" dirty="0">
                <a:effectLst>
                  <a:outerShdw blurRad="38100" dist="38100" dir="2700000" algn="tl">
                    <a:srgbClr val="000000">
                      <a:alpha val="43137"/>
                    </a:srgbClr>
                  </a:outerShdw>
                </a:effectLst>
              </a:rPr>
              <a:t>Забранява се продажбата на алкохолни напитки на:</a:t>
            </a:r>
            <a:r>
              <a:rPr lang="en-US" sz="3200" dirty="0">
                <a:effectLst>
                  <a:outerShdw blurRad="38100" dist="38100" dir="2700000" algn="tl">
                    <a:srgbClr val="000000">
                      <a:alpha val="43137"/>
                    </a:srgbClr>
                  </a:outerShdw>
                </a:effectLst>
              </a:rPr>
              <a:t/>
            </a:r>
            <a:br>
              <a:rPr lang="en-US" sz="3200" dirty="0">
                <a:effectLst>
                  <a:outerShdw blurRad="38100" dist="38100" dir="2700000" algn="tl">
                    <a:srgbClr val="000000">
                      <a:alpha val="43137"/>
                    </a:srgbClr>
                  </a:outerShdw>
                </a:effectLst>
              </a:rPr>
            </a:br>
            <a:r>
              <a:rPr lang="bg-BG" sz="3200" dirty="0">
                <a:effectLst>
                  <a:outerShdw blurRad="38100" dist="38100" dir="2700000" algn="tl">
                    <a:srgbClr val="000000">
                      <a:alpha val="43137"/>
                    </a:srgbClr>
                  </a:outerShdw>
                </a:effectLst>
              </a:rPr>
              <a:t>1. лица под 18 години;</a:t>
            </a:r>
            <a:r>
              <a:rPr lang="en-US" sz="3200" dirty="0">
                <a:effectLst>
                  <a:outerShdw blurRad="38100" dist="38100" dir="2700000" algn="tl">
                    <a:srgbClr val="000000">
                      <a:alpha val="43137"/>
                    </a:srgbClr>
                  </a:outerShdw>
                </a:effectLst>
              </a:rPr>
              <a:t/>
            </a:r>
            <a:br>
              <a:rPr lang="en-US" sz="3200" dirty="0">
                <a:effectLst>
                  <a:outerShdw blurRad="38100" dist="38100" dir="2700000" algn="tl">
                    <a:srgbClr val="000000">
                      <a:alpha val="43137"/>
                    </a:srgbClr>
                  </a:outerShdw>
                </a:effectLst>
              </a:rPr>
            </a:br>
            <a:r>
              <a:rPr lang="bg-BG" sz="3200" dirty="0">
                <a:effectLst>
                  <a:outerShdw blurRad="38100" dist="38100" dir="2700000" algn="tl">
                    <a:srgbClr val="000000">
                      <a:alpha val="43137"/>
                    </a:srgbClr>
                  </a:outerShdw>
                </a:effectLst>
              </a:rPr>
              <a:t>2. лица в пияно състояние;</a:t>
            </a:r>
            <a:r>
              <a:rPr lang="en-US" sz="3200" dirty="0">
                <a:effectLst>
                  <a:outerShdw blurRad="38100" dist="38100" dir="2700000" algn="tl">
                    <a:srgbClr val="000000">
                      <a:alpha val="43137"/>
                    </a:srgbClr>
                  </a:outerShdw>
                </a:effectLst>
              </a:rPr>
              <a:t/>
            </a:r>
            <a:br>
              <a:rPr lang="en-US" sz="3200" dirty="0">
                <a:effectLst>
                  <a:outerShdw blurRad="38100" dist="38100" dir="2700000" algn="tl">
                    <a:srgbClr val="000000">
                      <a:alpha val="43137"/>
                    </a:srgbClr>
                  </a:outerShdw>
                </a:effectLst>
              </a:rPr>
            </a:br>
            <a:r>
              <a:rPr lang="bg-BG" sz="3200" dirty="0">
                <a:effectLst>
                  <a:outerShdw blurRad="38100" dist="38100" dir="2700000" algn="tl">
                    <a:srgbClr val="000000">
                      <a:alpha val="43137"/>
                    </a:srgbClr>
                  </a:outerShdw>
                </a:effectLst>
              </a:rPr>
              <a:t>3. територията на детските градини, училищата, общежитията за ученици, лечебните заведения;</a:t>
            </a:r>
            <a:r>
              <a:rPr lang="en-US" sz="3200" dirty="0">
                <a:effectLst>
                  <a:outerShdw blurRad="38100" dist="38100" dir="2700000" algn="tl">
                    <a:srgbClr val="000000">
                      <a:alpha val="43137"/>
                    </a:srgbClr>
                  </a:outerShdw>
                </a:effectLst>
              </a:rPr>
              <a:t/>
            </a:r>
            <a:br>
              <a:rPr lang="en-US" sz="3200" dirty="0">
                <a:effectLst>
                  <a:outerShdw blurRad="38100" dist="38100" dir="2700000" algn="tl">
                    <a:srgbClr val="000000">
                      <a:alpha val="43137"/>
                    </a:srgbClr>
                  </a:outerShdw>
                </a:effectLst>
              </a:rPr>
            </a:br>
            <a:r>
              <a:rPr lang="bg-BG" sz="3200" dirty="0">
                <a:effectLst>
                  <a:outerShdw blurRad="38100" dist="38100" dir="2700000" algn="tl">
                    <a:srgbClr val="000000">
                      <a:alpha val="43137"/>
                    </a:srgbClr>
                  </a:outerShdw>
                </a:effectLst>
              </a:rPr>
              <a:t>4. спортни прояви;</a:t>
            </a:r>
            <a:r>
              <a:rPr lang="en-US" sz="3200" dirty="0">
                <a:effectLst>
                  <a:outerShdw blurRad="38100" dist="38100" dir="2700000" algn="tl">
                    <a:srgbClr val="000000">
                      <a:alpha val="43137"/>
                    </a:srgbClr>
                  </a:outerShdw>
                </a:effectLst>
              </a:rPr>
              <a:t/>
            </a:r>
            <a:br>
              <a:rPr lang="en-US" sz="3200" dirty="0">
                <a:effectLst>
                  <a:outerShdw blurRad="38100" dist="38100" dir="2700000" algn="tl">
                    <a:srgbClr val="000000">
                      <a:alpha val="43137"/>
                    </a:srgbClr>
                  </a:outerShdw>
                </a:effectLst>
              </a:rPr>
            </a:br>
            <a:r>
              <a:rPr lang="bg-BG" sz="3200" dirty="0">
                <a:effectLst>
                  <a:outerShdw blurRad="38100" dist="38100" dir="2700000" algn="tl">
                    <a:srgbClr val="000000">
                      <a:alpha val="43137"/>
                    </a:srgbClr>
                  </a:outerShdw>
                </a:effectLst>
              </a:rPr>
              <a:t>5. обществени мероприятия, организирани за деца и ученици</a:t>
            </a:r>
            <a:r>
              <a:rPr lang="bg-BG" sz="3200" dirty="0" smtClean="0">
                <a:effectLst>
                  <a:outerShdw blurRad="38100" dist="38100" dir="2700000" algn="tl">
                    <a:srgbClr val="000000">
                      <a:alpha val="43137"/>
                    </a:srgbClr>
                  </a:outerShdw>
                </a:effectLst>
              </a:rPr>
              <a:t>.</a:t>
            </a:r>
            <a:endParaRPr lang="en-US" sz="3200" dirty="0">
              <a:effectLst>
                <a:outerShdw blurRad="38100" dist="38100" dir="2700000" algn="tl">
                  <a:srgbClr val="000000">
                    <a:alpha val="43137"/>
                  </a:srgbClr>
                </a:outerShdw>
              </a:effectLst>
            </a:endParaRPr>
          </a:p>
        </p:txBody>
      </p:sp>
      <p:sp>
        <p:nvSpPr>
          <p:cNvPr id="3" name="Date Placeholder 2"/>
          <p:cNvSpPr>
            <a:spLocks noGrp="1"/>
          </p:cNvSpPr>
          <p:nvPr>
            <p:ph type="dt" sz="half" idx="10"/>
          </p:nvPr>
        </p:nvSpPr>
        <p:spPr/>
        <p:txBody>
          <a:bodyPr/>
          <a:lstStyle/>
          <a:p>
            <a:fld id="{1D2D1D6A-A910-4757-9AF1-391FD84B2E96}" type="datetime1">
              <a:rPr lang="bg-BG" altLang="en-US" smtClean="0"/>
              <a:t>25.8.2020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33</a:t>
            </a:fld>
            <a:endParaRPr lang="en-US" altLang="en-US"/>
          </a:p>
        </p:txBody>
      </p:sp>
    </p:spTree>
    <p:extLst>
      <p:ext uri="{BB962C8B-B14F-4D97-AF65-F5344CB8AC3E}">
        <p14:creationId xmlns:p14="http://schemas.microsoft.com/office/powerpoint/2010/main" val="445796275"/>
      </p:ext>
    </p:extLst>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r>
              <a:rPr lang="bg-BG" sz="2300" b="1" dirty="0">
                <a:solidFill>
                  <a:srgbClr val="FF0000"/>
                </a:solidFill>
              </a:rPr>
              <a:t>Забранява се пряката реклама на спиртни напитки.</a:t>
            </a:r>
            <a:r>
              <a:rPr lang="en-US" sz="2300" b="1" dirty="0">
                <a:solidFill>
                  <a:srgbClr val="FF0000"/>
                </a:solidFill>
              </a:rPr>
              <a:t/>
            </a:r>
            <a:br>
              <a:rPr lang="en-US" sz="2300" b="1" dirty="0">
                <a:solidFill>
                  <a:srgbClr val="FF0000"/>
                </a:solidFill>
              </a:rPr>
            </a:br>
            <a:r>
              <a:rPr lang="bg-BG" sz="2300" b="1" dirty="0" smtClean="0">
                <a:solidFill>
                  <a:srgbClr val="FF0000"/>
                </a:solidFill>
              </a:rPr>
              <a:t>Непряката </a:t>
            </a:r>
            <a:r>
              <a:rPr lang="bg-BG" sz="2300" b="1" dirty="0">
                <a:solidFill>
                  <a:srgbClr val="FF0000"/>
                </a:solidFill>
              </a:rPr>
              <a:t>реклама </a:t>
            </a:r>
            <a:r>
              <a:rPr lang="bg-BG" sz="2300" dirty="0" smtClean="0"/>
              <a:t>не </a:t>
            </a:r>
            <a:r>
              <a:rPr lang="bg-BG" sz="2300" dirty="0"/>
              <a:t>може:</a:t>
            </a:r>
            <a:r>
              <a:rPr lang="en-US" sz="2300" dirty="0"/>
              <a:t/>
            </a:r>
            <a:br>
              <a:rPr lang="en-US" sz="2300" dirty="0"/>
            </a:br>
            <a:r>
              <a:rPr lang="bg-BG" sz="2300" dirty="0"/>
              <a:t>1. да е насочена към лица под 18-годишна възраст, както и да се излъчва в предавания или да се публикува в печатни издания, предназначени за тях;</a:t>
            </a:r>
            <a:r>
              <a:rPr lang="en-US" sz="2300" dirty="0"/>
              <a:t/>
            </a:r>
            <a:br>
              <a:rPr lang="en-US" sz="2300" dirty="0"/>
            </a:br>
            <a:r>
              <a:rPr lang="bg-BG" sz="2300" dirty="0"/>
              <a:t>2. да използва лица под 18-годишна възраст като участници;</a:t>
            </a:r>
            <a:r>
              <a:rPr lang="en-US" sz="2300" dirty="0"/>
              <a:t/>
            </a:r>
            <a:br>
              <a:rPr lang="en-US" sz="2300" dirty="0"/>
            </a:br>
            <a:r>
              <a:rPr lang="bg-BG" sz="2300" dirty="0"/>
              <a:t>3. да свързва употребата на алкохолни напитки със спортни и физически постижения или с управление на превозни средства;</a:t>
            </a:r>
            <a:r>
              <a:rPr lang="en-US" sz="2300" dirty="0"/>
              <a:t/>
            </a:r>
            <a:br>
              <a:rPr lang="en-US" sz="2300" dirty="0"/>
            </a:br>
            <a:r>
              <a:rPr lang="bg-BG" sz="2300" dirty="0"/>
              <a:t>4. да съдържа неверни твърдения относно полза за здравето, социално или сексуално благополучие или да представя въздържанието или умереността в отрицателна светлина.</a:t>
            </a:r>
            <a:r>
              <a:rPr lang="en-US" sz="2300" dirty="0"/>
              <a:t/>
            </a:r>
            <a:br>
              <a:rPr lang="en-US" sz="2300" dirty="0"/>
            </a:br>
            <a:r>
              <a:rPr lang="bg-BG" sz="2300" dirty="0" smtClean="0"/>
              <a:t>5. не </a:t>
            </a:r>
            <a:r>
              <a:rPr lang="bg-BG" sz="2300" dirty="0"/>
              <a:t>може да се излъчва в радио- и телевизионни предавания преди 22,00 часа</a:t>
            </a:r>
            <a:r>
              <a:rPr lang="bg-BG" sz="2300" dirty="0" smtClean="0"/>
              <a:t>.</a:t>
            </a:r>
            <a:endParaRPr lang="en-US" sz="2300" dirty="0"/>
          </a:p>
        </p:txBody>
      </p:sp>
      <p:sp>
        <p:nvSpPr>
          <p:cNvPr id="3" name="Date Placeholder 2"/>
          <p:cNvSpPr>
            <a:spLocks noGrp="1"/>
          </p:cNvSpPr>
          <p:nvPr>
            <p:ph type="dt" sz="half" idx="10"/>
          </p:nvPr>
        </p:nvSpPr>
        <p:spPr/>
        <p:txBody>
          <a:bodyPr/>
          <a:lstStyle/>
          <a:p>
            <a:fld id="{1D2D1D6A-A910-4757-9AF1-391FD84B2E96}" type="datetime1">
              <a:rPr lang="bg-BG" altLang="en-US" smtClean="0"/>
              <a:t>25.8.2020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34</a:t>
            </a:fld>
            <a:endParaRPr lang="en-US" altLang="en-US"/>
          </a:p>
        </p:txBody>
      </p:sp>
    </p:spTree>
    <p:extLst>
      <p:ext uri="{BB962C8B-B14F-4D97-AF65-F5344CB8AC3E}">
        <p14:creationId xmlns:p14="http://schemas.microsoft.com/office/powerpoint/2010/main" val="3629240225"/>
      </p:ext>
    </p:extLst>
  </p:cSld>
  <p:clrMapOvr>
    <a:masterClrMapping/>
  </p:clrMapOvr>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821362"/>
          </a:xfrm>
        </p:spPr>
        <p:txBody>
          <a:bodyPr/>
          <a:lstStyle/>
          <a:p>
            <a:pPr algn="l"/>
            <a:r>
              <a:rPr lang="bg-BG" sz="2400" b="1" dirty="0">
                <a:solidFill>
                  <a:srgbClr val="FF0000"/>
                </a:solidFill>
              </a:rPr>
              <a:t>Забранява се тютюнопушенето </a:t>
            </a:r>
            <a:r>
              <a:rPr lang="bg-BG" sz="2400" b="1" dirty="0" smtClean="0">
                <a:solidFill>
                  <a:srgbClr val="FF0000"/>
                </a:solidFill>
              </a:rPr>
              <a:t>в:</a:t>
            </a:r>
            <a:br>
              <a:rPr lang="bg-BG" sz="2400" b="1" dirty="0" smtClean="0">
                <a:solidFill>
                  <a:srgbClr val="FF0000"/>
                </a:solidFill>
              </a:rPr>
            </a:br>
            <a:r>
              <a:rPr lang="bg-BG" sz="2400" dirty="0">
                <a:solidFill>
                  <a:schemeClr val="tx1"/>
                </a:solidFill>
                <a:effectLst>
                  <a:outerShdw blurRad="38100" dist="38100" dir="2700000" algn="tl">
                    <a:srgbClr val="000000">
                      <a:alpha val="43137"/>
                    </a:srgbClr>
                  </a:outerShdw>
                </a:effectLst>
              </a:rPr>
              <a:t>-</a:t>
            </a:r>
            <a:r>
              <a:rPr lang="bg-BG" sz="2400" dirty="0" smtClean="0">
                <a:solidFill>
                  <a:schemeClr val="tx1"/>
                </a:solidFill>
                <a:effectLst>
                  <a:outerShdw blurRad="38100" dist="38100" dir="2700000" algn="tl">
                    <a:srgbClr val="000000">
                      <a:alpha val="43137"/>
                    </a:srgbClr>
                  </a:outerShdw>
                </a:effectLst>
              </a:rPr>
              <a:t> </a:t>
            </a:r>
            <a:r>
              <a:rPr lang="bg-BG" sz="2400" dirty="0">
                <a:solidFill>
                  <a:schemeClr val="tx1"/>
                </a:solidFill>
                <a:effectLst>
                  <a:outerShdw blurRad="38100" dist="38100" dir="2700000" algn="tl">
                    <a:srgbClr val="000000">
                      <a:alpha val="43137"/>
                    </a:srgbClr>
                  </a:outerShdw>
                </a:effectLst>
              </a:rPr>
              <a:t>закритите обществени места.</a:t>
            </a:r>
            <a:r>
              <a:rPr lang="en-US" sz="2400" dirty="0">
                <a:solidFill>
                  <a:schemeClr val="tx1"/>
                </a:solidFill>
                <a:effectLst>
                  <a:outerShdw blurRad="38100" dist="38100" dir="2700000" algn="tl">
                    <a:srgbClr val="000000">
                      <a:alpha val="43137"/>
                    </a:srgbClr>
                  </a:outerShdw>
                </a:effectLst>
              </a:rPr>
              <a:t/>
            </a:r>
            <a:br>
              <a:rPr lang="en-US" sz="2400" dirty="0">
                <a:solidFill>
                  <a:schemeClr val="tx1"/>
                </a:solidFill>
                <a:effectLst>
                  <a:outerShdw blurRad="38100" dist="38100" dir="2700000" algn="tl">
                    <a:srgbClr val="000000">
                      <a:alpha val="43137"/>
                    </a:srgbClr>
                  </a:outerShdw>
                </a:effectLst>
              </a:rPr>
            </a:br>
            <a:r>
              <a:rPr lang="bg-BG" sz="2400" dirty="0" smtClean="0">
                <a:solidFill>
                  <a:schemeClr val="tx1"/>
                </a:solidFill>
                <a:effectLst>
                  <a:outerShdw blurRad="38100" dist="38100" dir="2700000" algn="tl">
                    <a:srgbClr val="000000">
                      <a:alpha val="43137"/>
                    </a:srgbClr>
                  </a:outerShdw>
                </a:effectLst>
              </a:rPr>
              <a:t>- в </a:t>
            </a:r>
            <a:r>
              <a:rPr lang="bg-BG" sz="2400" dirty="0">
                <a:solidFill>
                  <a:schemeClr val="tx1"/>
                </a:solidFill>
                <a:effectLst>
                  <a:outerShdw blurRad="38100" dist="38100" dir="2700000" algn="tl">
                    <a:srgbClr val="000000">
                      <a:alpha val="43137"/>
                    </a:srgbClr>
                  </a:outerShdw>
                </a:effectLst>
              </a:rPr>
              <a:t>помещенията с обособени работни места, където се полага труд, както и в помещенията към тях със спомагателно и обслужващо предназначение.</a:t>
            </a:r>
            <a:r>
              <a:rPr lang="en-US" sz="2400" dirty="0">
                <a:solidFill>
                  <a:schemeClr val="tx1"/>
                </a:solidFill>
                <a:effectLst>
                  <a:outerShdw blurRad="38100" dist="38100" dir="2700000" algn="tl">
                    <a:srgbClr val="000000">
                      <a:alpha val="43137"/>
                    </a:srgbClr>
                  </a:outerShdw>
                </a:effectLst>
              </a:rPr>
              <a:t/>
            </a:r>
            <a:br>
              <a:rPr lang="en-US" sz="2400" dirty="0">
                <a:solidFill>
                  <a:schemeClr val="tx1"/>
                </a:solidFill>
                <a:effectLst>
                  <a:outerShdw blurRad="38100" dist="38100" dir="2700000" algn="tl">
                    <a:srgbClr val="000000">
                      <a:alpha val="43137"/>
                    </a:srgbClr>
                  </a:outerShdw>
                </a:effectLst>
              </a:rPr>
            </a:br>
            <a:r>
              <a:rPr lang="bg-BG" sz="2400" dirty="0" smtClean="0"/>
              <a:t/>
            </a:r>
            <a:br>
              <a:rPr lang="bg-BG" sz="2400" dirty="0" smtClean="0"/>
            </a:br>
            <a:r>
              <a:rPr lang="bg-BG" sz="2400" dirty="0" smtClean="0"/>
              <a:t>По </a:t>
            </a:r>
            <a:r>
              <a:rPr lang="bg-BG" sz="2400" dirty="0"/>
              <a:t>изключение се допуска тютюнопушене в обособени самостоятелни помещения, разположени в сградите на </a:t>
            </a:r>
            <a:r>
              <a:rPr lang="bg-BG" sz="2400" dirty="0" smtClean="0"/>
              <a:t>летищата, но в тях не </a:t>
            </a:r>
            <a:r>
              <a:rPr lang="bg-BG" sz="2400" dirty="0"/>
              <a:t>се разрешава присъствието на лица до 18-годишна възраст</a:t>
            </a:r>
            <a:r>
              <a:rPr lang="bg-BG" sz="2400" dirty="0" smtClean="0"/>
              <a:t>. Те се </a:t>
            </a:r>
            <a:r>
              <a:rPr lang="bg-BG" sz="2400" dirty="0"/>
              <a:t>отделят с </a:t>
            </a:r>
            <a:r>
              <a:rPr lang="bg-BG" sz="2400" dirty="0" err="1"/>
              <a:t>въздухонепроницаеми</a:t>
            </a:r>
            <a:r>
              <a:rPr lang="bg-BG" sz="2400" dirty="0"/>
              <a:t> стени, плътно затварящи се врати, обозначават се ясно и в тях се изгражда вентилационна </a:t>
            </a:r>
            <a:r>
              <a:rPr lang="bg-BG" sz="2400" dirty="0" smtClean="0"/>
              <a:t>инсталация. </a:t>
            </a:r>
            <a:r>
              <a:rPr lang="bg-BG" sz="2400" dirty="0"/>
              <a:t>Министерският съвет определя с наредба изискванията, на които трябва да отговарят обособените самостоятелни </a:t>
            </a:r>
            <a:r>
              <a:rPr lang="bg-BG" sz="2400" dirty="0" smtClean="0"/>
              <a:t>помещения.</a:t>
            </a:r>
            <a:endParaRPr lang="en-US" sz="2400" dirty="0"/>
          </a:p>
        </p:txBody>
      </p:sp>
      <p:sp>
        <p:nvSpPr>
          <p:cNvPr id="3" name="Date Placeholder 2"/>
          <p:cNvSpPr>
            <a:spLocks noGrp="1"/>
          </p:cNvSpPr>
          <p:nvPr>
            <p:ph type="dt" sz="half" idx="10"/>
          </p:nvPr>
        </p:nvSpPr>
        <p:spPr/>
        <p:txBody>
          <a:bodyPr/>
          <a:lstStyle/>
          <a:p>
            <a:fld id="{1D2D1D6A-A910-4757-9AF1-391FD84B2E96}" type="datetime1">
              <a:rPr lang="bg-BG" altLang="en-US" smtClean="0"/>
              <a:t>25.8.2020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35</a:t>
            </a:fld>
            <a:endParaRPr lang="en-US" altLang="en-US"/>
          </a:p>
        </p:txBody>
      </p:sp>
    </p:spTree>
    <p:extLst>
      <p:ext uri="{BB962C8B-B14F-4D97-AF65-F5344CB8AC3E}">
        <p14:creationId xmlns:p14="http://schemas.microsoft.com/office/powerpoint/2010/main" val="4261255021"/>
      </p:ext>
    </p:extLst>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5745162"/>
          </a:xfrm>
        </p:spPr>
        <p:txBody>
          <a:bodyPr/>
          <a:lstStyle/>
          <a:p>
            <a:pPr algn="l"/>
            <a:r>
              <a:rPr lang="bg-BG" sz="2800" b="1" dirty="0">
                <a:solidFill>
                  <a:srgbClr val="FF0000"/>
                </a:solidFill>
              </a:rPr>
              <a:t>Забранява се тютюнопушенето на следните открити обществени места</a:t>
            </a:r>
            <a:r>
              <a:rPr lang="bg-BG" sz="2800" b="1" dirty="0" smtClean="0">
                <a:solidFill>
                  <a:srgbClr val="FF0000"/>
                </a:solidFill>
              </a:rPr>
              <a:t>:</a:t>
            </a:r>
            <a:br>
              <a:rPr lang="bg-BG" sz="2800" b="1" dirty="0" smtClean="0">
                <a:solidFill>
                  <a:srgbClr val="FF0000"/>
                </a:solidFill>
              </a:rPr>
            </a:br>
            <a:r>
              <a:rPr lang="en-US" sz="2800" b="1" dirty="0">
                <a:solidFill>
                  <a:srgbClr val="FF0000"/>
                </a:solidFill>
              </a:rPr>
              <a:t/>
            </a:r>
            <a:br>
              <a:rPr lang="en-US" sz="2800" b="1" dirty="0">
                <a:solidFill>
                  <a:srgbClr val="FF0000"/>
                </a:solidFill>
              </a:rPr>
            </a:br>
            <a:r>
              <a:rPr lang="bg-BG" sz="2800" dirty="0"/>
              <a:t>1. прилежащите терени и тротоари на детските ясли, детските градини, училищата, ученическите общежития и местата, където се предоставят социални услуги за деца;</a:t>
            </a:r>
            <a:r>
              <a:rPr lang="en-US" sz="2800" dirty="0"/>
              <a:t/>
            </a:r>
            <a:br>
              <a:rPr lang="en-US" sz="2800" dirty="0"/>
            </a:br>
            <a:r>
              <a:rPr lang="bg-BG" sz="2800" dirty="0"/>
              <a:t>2. площадките за игра;</a:t>
            </a:r>
            <a:r>
              <a:rPr lang="en-US" sz="2800" dirty="0"/>
              <a:t/>
            </a:r>
            <a:br>
              <a:rPr lang="en-US" sz="2800" dirty="0"/>
            </a:br>
            <a:r>
              <a:rPr lang="bg-BG" sz="2800" dirty="0"/>
              <a:t>3. на които са организирани мероприятия за деца и ученици;</a:t>
            </a:r>
            <a:r>
              <a:rPr lang="en-US" sz="2800" dirty="0"/>
              <a:t/>
            </a:r>
            <a:br>
              <a:rPr lang="en-US" sz="2800" dirty="0"/>
            </a:br>
            <a:r>
              <a:rPr lang="bg-BG" sz="2800" dirty="0"/>
              <a:t>4. спортните обекти, летните кина и театри - по време на спортни и културни прояви</a:t>
            </a:r>
            <a:r>
              <a:rPr lang="bg-BG" sz="2800" dirty="0" smtClean="0"/>
              <a:t>.</a:t>
            </a:r>
            <a:endParaRPr lang="en-US" sz="2800" dirty="0"/>
          </a:p>
        </p:txBody>
      </p:sp>
      <p:sp>
        <p:nvSpPr>
          <p:cNvPr id="3" name="Date Placeholder 2"/>
          <p:cNvSpPr>
            <a:spLocks noGrp="1"/>
          </p:cNvSpPr>
          <p:nvPr>
            <p:ph type="dt" sz="half" idx="10"/>
          </p:nvPr>
        </p:nvSpPr>
        <p:spPr/>
        <p:txBody>
          <a:bodyPr/>
          <a:lstStyle/>
          <a:p>
            <a:fld id="{1D2D1D6A-A910-4757-9AF1-391FD84B2E96}" type="datetime1">
              <a:rPr lang="bg-BG" altLang="en-US" smtClean="0"/>
              <a:t>25.8.2020 г.</a:t>
            </a:fld>
            <a:endParaRPr lang="en-US" altLang="en-US"/>
          </a:p>
        </p:txBody>
      </p:sp>
      <p:sp>
        <p:nvSpPr>
          <p:cNvPr id="4" name="Slide Number Placeholder 3"/>
          <p:cNvSpPr>
            <a:spLocks noGrp="1"/>
          </p:cNvSpPr>
          <p:nvPr>
            <p:ph type="sldNum" sz="quarter" idx="12"/>
          </p:nvPr>
        </p:nvSpPr>
        <p:spPr/>
        <p:txBody>
          <a:bodyPr/>
          <a:lstStyle/>
          <a:p>
            <a:fld id="{9DD79D17-FFBF-4BAE-A5EA-5BE08399B32A}" type="slidenum">
              <a:rPr lang="en-US" altLang="en-US" smtClean="0"/>
              <a:pPr/>
              <a:t>36</a:t>
            </a:fld>
            <a:endParaRPr lang="en-US" altLang="en-US"/>
          </a:p>
        </p:txBody>
      </p:sp>
    </p:spTree>
    <p:extLst>
      <p:ext uri="{BB962C8B-B14F-4D97-AF65-F5344CB8AC3E}">
        <p14:creationId xmlns:p14="http://schemas.microsoft.com/office/powerpoint/2010/main" val="164881064"/>
      </p:ext>
    </p:extLst>
  </p:cSld>
  <p:clrMapOvr>
    <a:masterClrMapping/>
  </p:clrMapOvr>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64C65B2C-D3F3-4037-A1A8-97A36C43A08B}" type="slidenum">
              <a:rPr lang="en-US" altLang="en-US">
                <a:latin typeface="Arial" charset="0"/>
              </a:rPr>
              <a:pPr eaLnBrk="1" hangingPunct="1"/>
              <a:t>37</a:t>
            </a:fld>
            <a:endParaRPr lang="en-US" altLang="en-US">
              <a:latin typeface="Arial" charset="0"/>
            </a:endParaRPr>
          </a:p>
        </p:txBody>
      </p:sp>
      <p:sp>
        <p:nvSpPr>
          <p:cNvPr id="173059" name="Rectangle 3"/>
          <p:cNvSpPr>
            <a:spLocks noGrp="1" noRot="1" noChangeArrowheads="1"/>
          </p:cNvSpPr>
          <p:nvPr>
            <p:ph type="body" idx="4294967295"/>
          </p:nvPr>
        </p:nvSpPr>
        <p:spPr>
          <a:xfrm>
            <a:off x="228600" y="1676400"/>
            <a:ext cx="8763000" cy="4267200"/>
          </a:xfrm>
        </p:spPr>
        <p:txBody>
          <a:bodyPr/>
          <a:lstStyle/>
          <a:p>
            <a:pPr eaLnBrk="1" hangingPunct="1"/>
            <a:r>
              <a:rPr lang="ru-RU" altLang="bg-BG" sz="2800" dirty="0" smtClean="0">
                <a:effectLst>
                  <a:outerShdw blurRad="38100" dist="38100" dir="2700000" algn="tl">
                    <a:srgbClr val="C0C0C0"/>
                  </a:outerShdw>
                </a:effectLst>
              </a:rPr>
              <a:t>За предпазване на гражданите от заразни болести се правят </a:t>
            </a:r>
            <a:r>
              <a:rPr lang="ru-RU" altLang="bg-BG" sz="2800" dirty="0" smtClean="0">
                <a:solidFill>
                  <a:schemeClr val="hlink"/>
                </a:solidFill>
                <a:effectLst>
                  <a:outerShdw blurRad="38100" dist="38100" dir="2700000" algn="tl">
                    <a:srgbClr val="C0C0C0"/>
                  </a:outerShdw>
                </a:effectLst>
              </a:rPr>
              <a:t>задължителни имунизации</a:t>
            </a:r>
            <a:r>
              <a:rPr lang="ru-RU" altLang="bg-BG" sz="2800" dirty="0" smtClean="0">
                <a:effectLst>
                  <a:outerShdw blurRad="38100" dist="38100" dir="2700000" algn="tl">
                    <a:srgbClr val="C0C0C0"/>
                  </a:outerShdw>
                </a:effectLst>
              </a:rPr>
              <a:t>; </a:t>
            </a:r>
          </a:p>
          <a:p>
            <a:pPr eaLnBrk="1" hangingPunct="1"/>
            <a:r>
              <a:rPr lang="ru-RU" altLang="bg-BG" sz="2800" dirty="0" smtClean="0">
                <a:effectLst>
                  <a:outerShdw blurRad="38100" dist="38100" dir="2700000" algn="tl">
                    <a:srgbClr val="C0C0C0"/>
                  </a:outerShdw>
                </a:effectLst>
              </a:rPr>
              <a:t>задължителни планови имунизации и реимунизации, включени в </a:t>
            </a:r>
            <a:r>
              <a:rPr lang="ru-RU" altLang="bg-BG" sz="2800" dirty="0" smtClean="0">
                <a:solidFill>
                  <a:schemeClr val="hlink"/>
                </a:solidFill>
                <a:effectLst>
                  <a:outerShdw blurRad="38100" dist="38100" dir="2700000" algn="tl">
                    <a:srgbClr val="C0C0C0"/>
                  </a:outerShdw>
                </a:effectLst>
              </a:rPr>
              <a:t>имунизационния календар на Република България</a:t>
            </a:r>
            <a:r>
              <a:rPr lang="ru-RU" altLang="bg-BG" sz="2800" dirty="0" smtClean="0">
                <a:effectLst>
                  <a:outerShdw blurRad="38100" dist="38100" dir="2700000" algn="tl">
                    <a:srgbClr val="C0C0C0"/>
                  </a:outerShdw>
                </a:effectLst>
              </a:rPr>
              <a:t>; </a:t>
            </a:r>
          </a:p>
          <a:p>
            <a:pPr eaLnBrk="1" hangingPunct="1"/>
            <a:r>
              <a:rPr lang="ru-RU" altLang="bg-BG" sz="2800" dirty="0" smtClean="0">
                <a:solidFill>
                  <a:schemeClr val="hlink"/>
                </a:solidFill>
                <a:effectLst>
                  <a:outerShdw blurRad="38100" dist="38100" dir="2700000" algn="tl">
                    <a:srgbClr val="C0C0C0"/>
                  </a:outerShdw>
                </a:effectLst>
              </a:rPr>
              <a:t>целеви имунизации</a:t>
            </a:r>
            <a:r>
              <a:rPr lang="ru-RU" altLang="bg-BG" sz="2800" dirty="0" smtClean="0">
                <a:effectLst>
                  <a:outerShdw blurRad="38100" dist="38100" dir="2700000" algn="tl">
                    <a:srgbClr val="C0C0C0"/>
                  </a:outerShdw>
                </a:effectLst>
              </a:rPr>
              <a:t> и реимунизации, които се извършват по специални показания; </a:t>
            </a:r>
          </a:p>
          <a:p>
            <a:pPr eaLnBrk="1" hangingPunct="1"/>
            <a:r>
              <a:rPr lang="ru-RU" altLang="bg-BG" sz="2800" dirty="0" smtClean="0">
                <a:solidFill>
                  <a:schemeClr val="hlink"/>
                </a:solidFill>
                <a:effectLst>
                  <a:outerShdw blurRad="38100" dist="38100" dir="2700000" algn="tl">
                    <a:srgbClr val="C0C0C0"/>
                  </a:outerShdw>
                </a:effectLst>
              </a:rPr>
              <a:t>препоръчителни имунизации.</a:t>
            </a:r>
          </a:p>
          <a:p>
            <a:pPr eaLnBrk="1" hangingPunct="1">
              <a:buFontTx/>
              <a:buNone/>
            </a:pPr>
            <a:endParaRPr lang="bg-BG" altLang="bg-BG" sz="2800" dirty="0" smtClean="0">
              <a:solidFill>
                <a:schemeClr val="hlink"/>
              </a:solidFill>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124765C9-9314-4A39-8EAF-384B61041727}" type="datetime1">
              <a:rPr lang="bg-BG" altLang="en-US" smtClean="0"/>
              <a:t>25.8.2020 г.</a:t>
            </a:fld>
            <a:endParaRPr lang="en-US" altLang="en-US"/>
          </a:p>
        </p:txBody>
      </p:sp>
      <p:sp>
        <p:nvSpPr>
          <p:cNvPr id="5" name="Rectangle 2"/>
          <p:cNvSpPr txBox="1">
            <a:spLocks noRot="1" noChangeArrowheads="1"/>
          </p:cNvSpPr>
          <p:nvPr/>
        </p:nvSpPr>
        <p:spPr bwMode="auto">
          <a:xfrm>
            <a:off x="460375" y="304800"/>
            <a:ext cx="8229600" cy="1143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ru-RU" altLang="bg-BG" sz="2400" b="1" kern="0" smtClean="0">
                <a:effectLst>
                  <a:outerShdw blurRad="38100" dist="38100" dir="2700000" algn="tl">
                    <a:srgbClr val="C0C0C0"/>
                  </a:outerShdw>
                </a:effectLst>
              </a:rPr>
              <a:t/>
            </a:r>
            <a:br>
              <a:rPr lang="ru-RU" altLang="bg-BG" sz="2400" b="1" kern="0" smtClean="0">
                <a:effectLst>
                  <a:outerShdw blurRad="38100" dist="38100" dir="2700000" algn="tl">
                    <a:srgbClr val="C0C0C0"/>
                  </a:outerShdw>
                </a:effectLst>
              </a:rPr>
            </a:br>
            <a:r>
              <a:rPr lang="ru-RU" altLang="bg-BG" sz="3200" b="1" kern="0" smtClean="0">
                <a:solidFill>
                  <a:srgbClr val="FF0000"/>
                </a:solidFill>
                <a:effectLst>
                  <a:outerShdw blurRad="38100" dist="38100" dir="2700000" algn="tl">
                    <a:srgbClr val="C0C0C0"/>
                  </a:outerShdw>
                </a:effectLst>
              </a:rPr>
              <a:t>Раздел </a:t>
            </a:r>
            <a:r>
              <a:rPr lang="en-US" altLang="bg-BG" sz="3200" b="1" kern="0" smtClean="0">
                <a:solidFill>
                  <a:srgbClr val="FF0000"/>
                </a:solidFill>
                <a:effectLst>
                  <a:outerShdw blurRad="38100" dist="38100" dir="2700000" algn="tl">
                    <a:srgbClr val="C0C0C0"/>
                  </a:outerShdw>
                </a:effectLst>
              </a:rPr>
              <a:t>V</a:t>
            </a:r>
            <a:r>
              <a:rPr lang="ru-RU" altLang="bg-BG" sz="3200" b="1" kern="0" smtClean="0">
                <a:solidFill>
                  <a:srgbClr val="FF0000"/>
                </a:solidFill>
                <a:effectLst>
                  <a:outerShdw blurRad="38100" dist="38100" dir="2700000" algn="tl">
                    <a:srgbClr val="C0C0C0"/>
                  </a:outerShdw>
                </a:effectLst>
              </a:rPr>
              <a:t>.</a:t>
            </a:r>
            <a:r>
              <a:rPr lang="en-US" altLang="bg-BG" sz="3200" b="1" kern="0" smtClean="0">
                <a:solidFill>
                  <a:srgbClr val="FF0000"/>
                </a:solidFill>
                <a:effectLst>
                  <a:outerShdw blurRad="38100" dist="38100" dir="2700000" algn="tl">
                    <a:srgbClr val="C0C0C0"/>
                  </a:outerShdw>
                </a:effectLst>
              </a:rPr>
              <a:t> </a:t>
            </a:r>
            <a:r>
              <a:rPr lang="bg-BG" altLang="bg-BG" sz="3200" b="1" kern="0" smtClean="0">
                <a:solidFill>
                  <a:srgbClr val="FF0000"/>
                </a:solidFill>
                <a:effectLst>
                  <a:outerShdw blurRad="38100" dist="38100" dir="2700000" algn="tl">
                    <a:srgbClr val="C0C0C0"/>
                  </a:outerShdw>
                </a:effectLst>
              </a:rPr>
              <a:t/>
            </a:r>
            <a:br>
              <a:rPr lang="bg-BG" altLang="bg-BG" sz="3200" b="1" kern="0" smtClean="0">
                <a:solidFill>
                  <a:srgbClr val="FF0000"/>
                </a:solidFill>
                <a:effectLst>
                  <a:outerShdw blurRad="38100" dist="38100" dir="2700000" algn="tl">
                    <a:srgbClr val="C0C0C0"/>
                  </a:outerShdw>
                </a:effectLst>
              </a:rPr>
            </a:br>
            <a:r>
              <a:rPr lang="bg-BG" altLang="bg-BG" sz="3200" b="1" kern="0" smtClean="0">
                <a:solidFill>
                  <a:srgbClr val="FF0000"/>
                </a:solidFill>
                <a:effectLst>
                  <a:outerShdw blurRad="38100" dist="38100" dir="2700000" algn="tl">
                    <a:srgbClr val="C0C0C0"/>
                  </a:outerShdw>
                </a:effectLst>
              </a:rPr>
              <a:t>Надзор на</a:t>
            </a:r>
            <a:r>
              <a:rPr lang="ru-RU" altLang="bg-BG" sz="3200" b="1" kern="0" smtClean="0">
                <a:solidFill>
                  <a:srgbClr val="FF0000"/>
                </a:solidFill>
                <a:effectLst>
                  <a:outerShdw blurRad="38100" dist="38100" dir="2700000" algn="tl">
                    <a:srgbClr val="C0C0C0"/>
                  </a:outerShdw>
                </a:effectLst>
              </a:rPr>
              <a:t> заразните болести</a:t>
            </a:r>
            <a:r>
              <a:rPr lang="en-US" altLang="bg-BG" sz="2400" b="1" kern="0" smtClean="0">
                <a:solidFill>
                  <a:srgbClr val="FF0000"/>
                </a:solidFill>
                <a:effectLst>
                  <a:outerShdw blurRad="38100" dist="38100" dir="2700000" algn="tl">
                    <a:srgbClr val="C0C0C0"/>
                  </a:outerShdw>
                </a:effectLst>
              </a:rPr>
              <a:t/>
            </a:r>
            <a:br>
              <a:rPr lang="en-US" altLang="bg-BG" sz="2400" b="1" kern="0" smtClean="0">
                <a:solidFill>
                  <a:srgbClr val="FF0000"/>
                </a:solidFill>
                <a:effectLst>
                  <a:outerShdw blurRad="38100" dist="38100" dir="2700000" algn="tl">
                    <a:srgbClr val="C0C0C0"/>
                  </a:outerShdw>
                </a:effectLst>
              </a:rPr>
            </a:br>
            <a:endParaRPr lang="en-US" altLang="bg-BG" sz="2400" b="1" kern="0" dirty="0" smtClean="0">
              <a:solidFill>
                <a:srgbClr val="FF000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9C5BB23-5E43-457B-A075-EB704FF43C6B}" type="slidenum">
              <a:rPr lang="en-US" altLang="en-US">
                <a:latin typeface="Arial" charset="0"/>
              </a:rPr>
              <a:pPr eaLnBrk="1" hangingPunct="1"/>
              <a:t>38</a:t>
            </a:fld>
            <a:endParaRPr lang="en-US" altLang="en-US">
              <a:latin typeface="Arial" charset="0"/>
            </a:endParaRPr>
          </a:p>
        </p:txBody>
      </p:sp>
      <p:sp>
        <p:nvSpPr>
          <p:cNvPr id="61443" name="Rectangle 3"/>
          <p:cNvSpPr>
            <a:spLocks noGrp="1" noRot="1" noChangeArrowheads="1"/>
          </p:cNvSpPr>
          <p:nvPr>
            <p:ph type="body" idx="4294967295"/>
          </p:nvPr>
        </p:nvSpPr>
        <p:spPr>
          <a:xfrm>
            <a:off x="457200" y="609600"/>
            <a:ext cx="8229600" cy="5486400"/>
          </a:xfrm>
        </p:spPr>
        <p:txBody>
          <a:bodyPr/>
          <a:lstStyle/>
          <a:p>
            <a:pPr eaLnBrk="1" hangingPunct="1"/>
            <a:r>
              <a:rPr lang="ru-RU" altLang="bg-BG" sz="2800" dirty="0" smtClean="0">
                <a:effectLst>
                  <a:outerShdw blurRad="38100" dist="38100" dir="2700000" algn="tl">
                    <a:srgbClr val="C0C0C0"/>
                  </a:outerShdw>
                </a:effectLst>
              </a:rPr>
              <a:t>Болните от заразни болести, контактните с тях лица и заразоносителите подлежат на </a:t>
            </a:r>
            <a:r>
              <a:rPr lang="ru-RU" altLang="bg-BG" sz="2800" dirty="0" smtClean="0">
                <a:solidFill>
                  <a:schemeClr val="hlink"/>
                </a:solidFill>
                <a:effectLst>
                  <a:outerShdw blurRad="38100" dist="38100" dir="2700000" algn="tl">
                    <a:srgbClr val="C0C0C0"/>
                  </a:outerShdw>
                </a:effectLst>
              </a:rPr>
              <a:t>регистрация,</a:t>
            </a:r>
            <a:r>
              <a:rPr lang="ru-RU" altLang="bg-BG" sz="2800" dirty="0" smtClean="0">
                <a:effectLst>
                  <a:outerShdw blurRad="38100" dist="38100" dir="2700000" algn="tl">
                    <a:srgbClr val="C0C0C0"/>
                  </a:outerShdw>
                </a:effectLst>
              </a:rPr>
              <a:t> </a:t>
            </a:r>
            <a:r>
              <a:rPr lang="ru-RU" altLang="bg-BG" sz="2800" dirty="0" smtClean="0">
                <a:solidFill>
                  <a:schemeClr val="hlink"/>
                </a:solidFill>
                <a:effectLst>
                  <a:outerShdw blurRad="38100" dist="38100" dir="2700000" algn="tl">
                    <a:srgbClr val="C0C0C0"/>
                  </a:outerShdw>
                </a:effectLst>
              </a:rPr>
              <a:t>задължително съобщаване и отчет.</a:t>
            </a:r>
            <a:r>
              <a:rPr lang="ru-RU" altLang="bg-BG" sz="2800" dirty="0" smtClean="0">
                <a:effectLst>
                  <a:outerShdw blurRad="38100" dist="38100" dir="2700000" algn="tl">
                    <a:srgbClr val="C0C0C0"/>
                  </a:outerShdw>
                </a:effectLst>
              </a:rPr>
              <a:t> </a:t>
            </a:r>
          </a:p>
          <a:p>
            <a:pPr algn="just" eaLnBrk="1" hangingPunct="1"/>
            <a:r>
              <a:rPr lang="ru-RU" altLang="bg-BG" sz="2800" dirty="0" smtClean="0">
                <a:effectLst>
                  <a:outerShdw blurRad="38100" dist="38100" dir="2700000" algn="tl">
                    <a:srgbClr val="C0C0C0"/>
                  </a:outerShdw>
                </a:effectLst>
              </a:rPr>
              <a:t>На </a:t>
            </a:r>
            <a:r>
              <a:rPr lang="ru-RU" altLang="bg-BG" sz="2800" dirty="0" smtClean="0">
                <a:solidFill>
                  <a:schemeClr val="hlink"/>
                </a:solidFill>
                <a:effectLst>
                  <a:outerShdw blurRad="38100" dist="38100" dir="2700000" algn="tl">
                    <a:srgbClr val="C0C0C0"/>
                  </a:outerShdw>
                </a:effectLst>
              </a:rPr>
              <a:t>задължителна изолация</a:t>
            </a:r>
            <a:r>
              <a:rPr lang="ru-RU" altLang="bg-BG" sz="2800" dirty="0" smtClean="0">
                <a:effectLst>
                  <a:outerShdw blurRad="38100" dist="38100" dir="2700000" algn="tl">
                    <a:srgbClr val="C0C0C0"/>
                  </a:outerShdw>
                </a:effectLst>
              </a:rPr>
              <a:t> и </a:t>
            </a:r>
            <a:r>
              <a:rPr lang="ru-RU" altLang="bg-BG" sz="2800" dirty="0" smtClean="0">
                <a:solidFill>
                  <a:schemeClr val="hlink"/>
                </a:solidFill>
                <a:effectLst>
                  <a:outerShdw blurRad="38100" dist="38100" dir="2700000" algn="tl">
                    <a:srgbClr val="C0C0C0"/>
                  </a:outerShdw>
                </a:effectLst>
              </a:rPr>
              <a:t>болнично лечение</a:t>
            </a:r>
            <a:r>
              <a:rPr lang="ru-RU" altLang="bg-BG" sz="2800" dirty="0" smtClean="0">
                <a:effectLst>
                  <a:outerShdw blurRad="38100" dist="38100" dir="2700000" algn="tl">
                    <a:srgbClr val="C0C0C0"/>
                  </a:outerShdw>
                </a:effectLst>
              </a:rPr>
              <a:t> подлежат лица, болни и заразоносители от холера, чума, вариола, жълта треска, вирусни хеморагични трески, дифтерия, коремен тиф, полиомиелит, бруцелоза, антракс, малария, тежък остър респираторен синдром и туберкулоза с бацилоотделяне.</a:t>
            </a:r>
            <a:endParaRPr lang="en-US" altLang="bg-BG" sz="28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A5155C0F-9F33-4E6C-B44D-C3D5CA70A093}"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EDB142B-A4BA-4803-B10A-0BA319C663B3}" type="slidenum">
              <a:rPr lang="en-US" altLang="en-US">
                <a:latin typeface="Arial" charset="0"/>
              </a:rPr>
              <a:pPr eaLnBrk="1" hangingPunct="1"/>
              <a:t>39</a:t>
            </a:fld>
            <a:endParaRPr lang="en-US" altLang="en-US">
              <a:latin typeface="Arial" charset="0"/>
            </a:endParaRPr>
          </a:p>
        </p:txBody>
      </p:sp>
      <p:sp>
        <p:nvSpPr>
          <p:cNvPr id="64515" name="Rectangle 3"/>
          <p:cNvSpPr>
            <a:spLocks noGrp="1" noRot="1" noChangeArrowheads="1"/>
          </p:cNvSpPr>
          <p:nvPr>
            <p:ph type="body" idx="4294967295"/>
          </p:nvPr>
        </p:nvSpPr>
        <p:spPr>
          <a:xfrm>
            <a:off x="457200" y="2514600"/>
            <a:ext cx="8229600" cy="3657600"/>
          </a:xfrm>
        </p:spPr>
        <p:txBody>
          <a:bodyPr/>
          <a:lstStyle/>
          <a:p>
            <a:pPr marL="457200" indent="-457200" algn="just" eaLnBrk="1" hangingPunct="1">
              <a:buFontTx/>
              <a:buNone/>
            </a:pPr>
            <a:r>
              <a:rPr lang="ru-RU" altLang="bg-BG" sz="2000" dirty="0" smtClean="0">
                <a:solidFill>
                  <a:schemeClr val="hlink"/>
                </a:solidFill>
                <a:effectLst>
                  <a:outerShdw blurRad="38100" dist="38100" dir="2700000" algn="tl">
                    <a:srgbClr val="C0C0C0"/>
                  </a:outerShdw>
                </a:effectLst>
              </a:rPr>
              <a:t>	Извън обхвата на задължителното здравно</a:t>
            </a:r>
            <a:r>
              <a:rPr lang="ru-RU" altLang="bg-BG" sz="2000" dirty="0" smtClean="0">
                <a:effectLst>
                  <a:outerShdw blurRad="38100" dist="38100" dir="2700000" algn="tl">
                    <a:srgbClr val="C0C0C0"/>
                  </a:outerShdw>
                </a:effectLst>
              </a:rPr>
              <a:t> </a:t>
            </a:r>
            <a:r>
              <a:rPr lang="ru-RU" altLang="bg-BG" sz="2000" dirty="0" smtClean="0">
                <a:solidFill>
                  <a:schemeClr val="hlink"/>
                </a:solidFill>
                <a:effectLst>
                  <a:outerShdw blurRad="38100" dist="38100" dir="2700000" algn="tl">
                    <a:srgbClr val="C0C0C0"/>
                  </a:outerShdw>
                </a:effectLst>
              </a:rPr>
              <a:t>осигуряване</a:t>
            </a:r>
            <a:r>
              <a:rPr lang="ru-RU" altLang="bg-BG" sz="2000" dirty="0" smtClean="0">
                <a:effectLst>
                  <a:outerShdw blurRad="38100" dist="38100" dir="2700000" algn="tl">
                    <a:srgbClr val="C0C0C0"/>
                  </a:outerShdw>
                </a:effectLst>
              </a:rPr>
              <a:t> на българските граждани се предоставят следните медицински услуги: </a:t>
            </a:r>
          </a:p>
          <a:p>
            <a:pPr marL="457200" indent="-457200" algn="just" eaLnBrk="1" hangingPunct="1">
              <a:buFontTx/>
              <a:buAutoNum type="arabicPeriod"/>
            </a:pPr>
            <a:r>
              <a:rPr lang="ru-RU" altLang="bg-BG" sz="2000" dirty="0" smtClean="0">
                <a:effectLst>
                  <a:outerShdw blurRad="38100" dist="38100" dir="2700000" algn="tl">
                    <a:srgbClr val="C0C0C0"/>
                  </a:outerShdw>
                </a:effectLst>
              </a:rPr>
              <a:t>медицинска помощ при спешни състояния;</a:t>
            </a:r>
          </a:p>
          <a:p>
            <a:pPr marL="457200" indent="-457200" algn="just" eaLnBrk="1" hangingPunct="1">
              <a:buFontTx/>
              <a:buAutoNum type="arabicPeriod"/>
            </a:pPr>
            <a:r>
              <a:rPr lang="ru-RU" altLang="bg-BG" sz="2000" dirty="0" smtClean="0">
                <a:effectLst>
                  <a:outerShdw blurRad="38100" dist="38100" dir="2700000" algn="tl">
                    <a:srgbClr val="C0C0C0"/>
                  </a:outerShdw>
                </a:effectLst>
              </a:rPr>
              <a:t>профилактични прегледи и изследвания и акушерската помощ за всички здравно неосигурени жени, независимо от начина на родоразрешение; </a:t>
            </a:r>
          </a:p>
          <a:p>
            <a:pPr marL="457200" indent="-457200" algn="just" eaLnBrk="1" hangingPunct="1">
              <a:buFontTx/>
              <a:buAutoNum type="arabicPeriod"/>
            </a:pPr>
            <a:r>
              <a:rPr lang="ru-RU" altLang="bg-BG" sz="2000" dirty="0" smtClean="0">
                <a:effectLst>
                  <a:outerShdw blurRad="38100" dist="38100" dir="2700000" algn="tl">
                    <a:srgbClr val="C0C0C0"/>
                  </a:outerShdw>
                </a:effectLst>
              </a:rPr>
              <a:t>стационарна психиатрична помощ; </a:t>
            </a:r>
          </a:p>
          <a:p>
            <a:pPr marL="457200" indent="-457200" algn="just" eaLnBrk="1" hangingPunct="1">
              <a:buFontTx/>
              <a:buAutoNum type="arabicPeriod"/>
            </a:pPr>
            <a:r>
              <a:rPr lang="ru-RU" altLang="bg-BG" sz="2000" dirty="0" smtClean="0">
                <a:effectLst>
                  <a:outerShdw blurRad="38100" dist="38100" dir="2700000" algn="tl">
                    <a:srgbClr val="C0C0C0"/>
                  </a:outerShdw>
                </a:effectLst>
              </a:rPr>
              <a:t>осигуряване на кръв и кръвни продукти; </a:t>
            </a:r>
          </a:p>
          <a:p>
            <a:pPr marL="457200" indent="-457200" algn="just" eaLnBrk="1" hangingPunct="1">
              <a:buFontTx/>
              <a:buAutoNum type="arabicPeriod"/>
            </a:pPr>
            <a:r>
              <a:rPr lang="ru-RU" altLang="bg-BG" sz="2000" dirty="0" smtClean="0">
                <a:effectLst>
                  <a:outerShdw blurRad="38100" dist="38100" dir="2700000" algn="tl">
                    <a:srgbClr val="C0C0C0"/>
                  </a:outerShdw>
                </a:effectLst>
              </a:rPr>
              <a:t>трансплантация на органи, тъкани и клетки;</a:t>
            </a:r>
          </a:p>
        </p:txBody>
      </p:sp>
      <p:sp>
        <p:nvSpPr>
          <p:cNvPr id="2" name="Date Placeholder 1"/>
          <p:cNvSpPr>
            <a:spLocks noGrp="1"/>
          </p:cNvSpPr>
          <p:nvPr>
            <p:ph type="dt" sz="half" idx="10"/>
          </p:nvPr>
        </p:nvSpPr>
        <p:spPr/>
        <p:txBody>
          <a:bodyPr/>
          <a:lstStyle/>
          <a:p>
            <a:fld id="{3B4C2193-0EA8-47D2-BA53-613E1FEF95C3}" type="datetime1">
              <a:rPr lang="bg-BG" altLang="en-US" smtClean="0"/>
              <a:t>25.8.2020 г.</a:t>
            </a:fld>
            <a:endParaRPr lang="en-US" altLang="en-US"/>
          </a:p>
        </p:txBody>
      </p:sp>
      <p:sp>
        <p:nvSpPr>
          <p:cNvPr id="5" name="Rectangle 2"/>
          <p:cNvSpPr txBox="1">
            <a:spLocks noRot="1" noChangeArrowheads="1"/>
          </p:cNvSpPr>
          <p:nvPr/>
        </p:nvSpPr>
        <p:spPr bwMode="auto">
          <a:xfrm>
            <a:off x="381000" y="304800"/>
            <a:ext cx="8839200" cy="23622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ru-RU" altLang="bg-BG" sz="2000" b="1" kern="0" dirty="0" smtClean="0">
                <a:effectLst>
                  <a:outerShdw blurRad="38100" dist="38100" dir="2700000" algn="tl">
                    <a:srgbClr val="C0C0C0"/>
                  </a:outerShdw>
                </a:effectLst>
              </a:rPr>
              <a:t/>
            </a:r>
            <a:br>
              <a:rPr lang="ru-RU" altLang="bg-BG" sz="2000" b="1" kern="0" dirty="0" smtClean="0">
                <a:effectLst>
                  <a:outerShdw blurRad="38100" dist="38100" dir="2700000" algn="tl">
                    <a:srgbClr val="C0C0C0"/>
                  </a:outerShdw>
                </a:effectLst>
              </a:rPr>
            </a:br>
            <a:r>
              <a:rPr lang="ru-RU" altLang="bg-BG" sz="2800" b="1" kern="0" dirty="0" smtClean="0">
                <a:solidFill>
                  <a:srgbClr val="CC0000"/>
                </a:solidFill>
                <a:effectLst>
                  <a:outerShdw blurRad="38100" dist="38100" dir="2700000" algn="tl">
                    <a:srgbClr val="C0C0C0"/>
                  </a:outerShdw>
                </a:effectLst>
              </a:rPr>
              <a:t>Глава </a:t>
            </a:r>
            <a:r>
              <a:rPr lang="ru-RU" altLang="bg-BG" sz="2800" b="1" kern="0" dirty="0" err="1" smtClean="0">
                <a:solidFill>
                  <a:srgbClr val="CC0000"/>
                </a:solidFill>
                <a:effectLst>
                  <a:outerShdw blurRad="38100" dist="38100" dir="2700000" algn="tl">
                    <a:srgbClr val="C0C0C0"/>
                  </a:outerShdw>
                </a:effectLst>
              </a:rPr>
              <a:t>трета</a:t>
            </a:r>
            <a:r>
              <a:rPr lang="ru-RU" altLang="bg-BG" sz="2800" b="1" kern="0" dirty="0" smtClean="0">
                <a:solidFill>
                  <a:srgbClr val="CC0000"/>
                </a:solidFill>
                <a:effectLst>
                  <a:outerShdw blurRad="38100" dist="38100" dir="2700000" algn="tl">
                    <a:srgbClr val="C0C0C0"/>
                  </a:outerShdw>
                </a:effectLst>
              </a:rPr>
              <a:t>.</a:t>
            </a:r>
            <a:r>
              <a:rPr lang="en-US" altLang="bg-BG" sz="2800" b="1" kern="0" dirty="0" smtClean="0">
                <a:solidFill>
                  <a:srgbClr val="CC0000"/>
                </a:solidFill>
                <a:effectLst>
                  <a:outerShdw blurRad="38100" dist="38100" dir="2700000" algn="tl">
                    <a:srgbClr val="C0C0C0"/>
                  </a:outerShdw>
                </a:effectLst>
              </a:rPr>
              <a:t> </a:t>
            </a:r>
            <a:r>
              <a:rPr lang="ru-RU" altLang="bg-BG" sz="2800" b="1" kern="0" dirty="0" smtClean="0">
                <a:solidFill>
                  <a:srgbClr val="CC0000"/>
                </a:solidFill>
                <a:effectLst>
                  <a:outerShdw blurRad="38100" dist="38100" dir="2700000" algn="tl">
                    <a:srgbClr val="C0C0C0"/>
                  </a:outerShdw>
                </a:effectLst>
              </a:rPr>
              <a:t>МЕДИЦИНСКО ОБСЛУЖВАНЕ</a:t>
            </a:r>
            <a:r>
              <a:rPr lang="en-US" altLang="bg-BG" sz="2800" b="1" kern="0" dirty="0" smtClean="0">
                <a:solidFill>
                  <a:srgbClr val="CC0000"/>
                </a:solidFill>
                <a:effectLst>
                  <a:outerShdw blurRad="38100" dist="38100" dir="2700000" algn="tl">
                    <a:srgbClr val="C0C0C0"/>
                  </a:outerShdw>
                </a:effectLst>
              </a:rPr>
              <a:t/>
            </a:r>
            <a:br>
              <a:rPr lang="en-US" altLang="bg-BG" sz="2800" b="1" kern="0" dirty="0" smtClean="0">
                <a:solidFill>
                  <a:srgbClr val="CC0000"/>
                </a:solidFill>
                <a:effectLst>
                  <a:outerShdw blurRad="38100" dist="38100" dir="2700000" algn="tl">
                    <a:srgbClr val="C0C0C0"/>
                  </a:outerShdw>
                </a:effectLst>
              </a:rPr>
            </a:br>
            <a:r>
              <a:rPr lang="bg-BG" altLang="bg-BG" sz="2800" b="1" kern="0" dirty="0" smtClean="0">
                <a:solidFill>
                  <a:srgbClr val="CC0000"/>
                </a:solidFill>
                <a:effectLst>
                  <a:outerShdw blurRad="38100" dist="38100" dir="2700000" algn="tl">
                    <a:srgbClr val="C0C0C0"/>
                  </a:outerShdw>
                </a:effectLst>
              </a:rPr>
              <a:t/>
            </a:r>
            <a:br>
              <a:rPr lang="bg-BG" altLang="bg-BG" sz="2800" b="1" kern="0" dirty="0" smtClean="0">
                <a:solidFill>
                  <a:srgbClr val="CC0000"/>
                </a:solidFill>
                <a:effectLst>
                  <a:outerShdw blurRad="38100" dist="38100" dir="2700000" algn="tl">
                    <a:srgbClr val="C0C0C0"/>
                  </a:outerShdw>
                </a:effectLst>
              </a:rPr>
            </a:br>
            <a:r>
              <a:rPr lang="ru-RU" altLang="bg-BG" sz="2800" b="1" kern="0" dirty="0" smtClean="0">
                <a:solidFill>
                  <a:srgbClr val="CC0000"/>
                </a:solidFill>
                <a:effectLst>
                  <a:outerShdw blurRad="38100" dist="38100" dir="2700000" algn="tl">
                    <a:srgbClr val="C0C0C0"/>
                  </a:outerShdw>
                </a:effectLst>
              </a:rPr>
              <a:t>Раздел </a:t>
            </a:r>
            <a:r>
              <a:rPr lang="en-US" altLang="bg-BG" sz="2800" b="1" kern="0" dirty="0" smtClean="0">
                <a:solidFill>
                  <a:srgbClr val="CC0000"/>
                </a:solidFill>
                <a:effectLst>
                  <a:outerShdw blurRad="38100" dist="38100" dir="2700000" algn="tl">
                    <a:srgbClr val="C0C0C0"/>
                  </a:outerShdw>
                </a:effectLst>
              </a:rPr>
              <a:t>I</a:t>
            </a:r>
            <a:r>
              <a:rPr lang="ru-RU" altLang="bg-BG" sz="2800" b="1" kern="0" dirty="0" smtClean="0">
                <a:solidFill>
                  <a:srgbClr val="CC0000"/>
                </a:solidFill>
                <a:effectLst>
                  <a:outerShdw blurRad="38100" dist="38100" dir="2700000" algn="tl">
                    <a:srgbClr val="C0C0C0"/>
                  </a:outerShdw>
                </a:effectLst>
              </a:rPr>
              <a:t>.</a:t>
            </a:r>
            <a:r>
              <a:rPr lang="en-US" altLang="bg-BG" sz="2800" b="1" kern="0" dirty="0" smtClean="0">
                <a:solidFill>
                  <a:srgbClr val="CC0000"/>
                </a:solidFill>
                <a:effectLst>
                  <a:outerShdw blurRad="38100" dist="38100" dir="2700000" algn="tl">
                    <a:srgbClr val="C0C0C0"/>
                  </a:outerShdw>
                </a:effectLst>
              </a:rPr>
              <a:t> </a:t>
            </a:r>
            <a:r>
              <a:rPr lang="ru-RU" altLang="bg-BG" sz="2800" b="1" kern="0" dirty="0" err="1" smtClean="0">
                <a:solidFill>
                  <a:srgbClr val="CC0000"/>
                </a:solidFill>
                <a:effectLst>
                  <a:outerShdw blurRad="38100" dist="38100" dir="2700000" algn="tl">
                    <a:srgbClr val="C0C0C0"/>
                  </a:outerShdw>
                </a:effectLst>
              </a:rPr>
              <a:t>Достъпност</a:t>
            </a:r>
            <a:r>
              <a:rPr lang="ru-RU" altLang="bg-BG" sz="2800" b="1" kern="0" dirty="0" smtClean="0">
                <a:solidFill>
                  <a:srgbClr val="CC0000"/>
                </a:solidFill>
                <a:effectLst>
                  <a:outerShdw blurRad="38100" dist="38100" dir="2700000" algn="tl">
                    <a:srgbClr val="C0C0C0"/>
                  </a:outerShdw>
                </a:effectLst>
              </a:rPr>
              <a:t> и качество на </a:t>
            </a:r>
            <a:r>
              <a:rPr lang="ru-RU" altLang="bg-BG" sz="2800" b="1" kern="0" dirty="0" err="1" smtClean="0">
                <a:solidFill>
                  <a:srgbClr val="CC0000"/>
                </a:solidFill>
                <a:effectLst>
                  <a:outerShdw blurRad="38100" dist="38100" dir="2700000" algn="tl">
                    <a:srgbClr val="C0C0C0"/>
                  </a:outerShdw>
                </a:effectLst>
              </a:rPr>
              <a:t>медицинската</a:t>
            </a:r>
            <a:r>
              <a:rPr lang="ru-RU" altLang="bg-BG" sz="2800" b="1" kern="0" dirty="0" smtClean="0">
                <a:solidFill>
                  <a:srgbClr val="CC0000"/>
                </a:solidFill>
                <a:effectLst>
                  <a:outerShdw blurRad="38100" dist="38100" dir="2700000" algn="tl">
                    <a:srgbClr val="C0C0C0"/>
                  </a:outerShdw>
                </a:effectLst>
              </a:rPr>
              <a:t> </a:t>
            </a:r>
            <a:r>
              <a:rPr lang="ru-RU" altLang="bg-BG" sz="2800" b="1" kern="0" dirty="0" err="1" smtClean="0">
                <a:solidFill>
                  <a:srgbClr val="CC0000"/>
                </a:solidFill>
                <a:effectLst>
                  <a:outerShdw blurRad="38100" dist="38100" dir="2700000" algn="tl">
                    <a:srgbClr val="C0C0C0"/>
                  </a:outerShdw>
                </a:effectLst>
              </a:rPr>
              <a:t>помощ</a:t>
            </a:r>
            <a:r>
              <a:rPr lang="en-US" altLang="bg-BG" sz="2800" b="1" kern="0" dirty="0" smtClean="0">
                <a:solidFill>
                  <a:srgbClr val="CC0000"/>
                </a:solidFill>
                <a:effectLst>
                  <a:outerShdw blurRad="38100" dist="38100" dir="2700000" algn="tl">
                    <a:srgbClr val="C0C0C0"/>
                  </a:outerShdw>
                </a:effectLst>
              </a:rPr>
              <a:t/>
            </a:r>
            <a:br>
              <a:rPr lang="en-US" altLang="bg-BG" sz="2800" b="1" kern="0" dirty="0" smtClean="0">
                <a:solidFill>
                  <a:srgbClr val="CC0000"/>
                </a:solidFill>
                <a:effectLst>
                  <a:outerShdw blurRad="38100" dist="38100" dir="2700000" algn="tl">
                    <a:srgbClr val="C0C0C0"/>
                  </a:outerShdw>
                </a:effectLst>
              </a:rPr>
            </a:br>
            <a:endParaRPr lang="en-US" altLang="bg-BG" sz="2800" b="1" kern="0" dirty="0" smtClean="0">
              <a:solidFill>
                <a:srgbClr val="CC0000"/>
              </a:solidFill>
              <a:effectLst>
                <a:outerShdw blurRad="38100" dist="38100" dir="2700000" algn="tl">
                  <a:srgbClr val="C0C0C0"/>
                </a:outerShdw>
              </a:effectLst>
            </a:endParaRPr>
          </a:p>
        </p:txBody>
      </p:sp>
    </p:spTree>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15C4C2D7-F432-4093-A48D-33A3D8DB4CA4}" type="slidenum">
              <a:rPr lang="bg-BG" altLang="en-US">
                <a:solidFill>
                  <a:srgbClr val="000000"/>
                </a:solidFill>
              </a:rPr>
              <a:pPr/>
              <a:t>4</a:t>
            </a:fld>
            <a:endParaRPr lang="bg-BG" altLang="en-US">
              <a:solidFill>
                <a:srgbClr val="000000"/>
              </a:solidFill>
            </a:endParaRPr>
          </a:p>
        </p:txBody>
      </p:sp>
      <p:sp>
        <p:nvSpPr>
          <p:cNvPr id="670724" name="Rectangle 4"/>
          <p:cNvSpPr>
            <a:spLocks noGrp="1" noChangeArrowheads="1"/>
          </p:cNvSpPr>
          <p:nvPr>
            <p:ph type="title"/>
          </p:nvPr>
        </p:nvSpPr>
        <p:spPr>
          <a:xfrm>
            <a:off x="304800" y="762000"/>
            <a:ext cx="8458200" cy="5562600"/>
          </a:xfrm>
        </p:spPr>
        <p:txBody>
          <a:bodyPr/>
          <a:lstStyle/>
          <a:p>
            <a:pPr>
              <a:lnSpc>
                <a:spcPct val="120000"/>
              </a:lnSpc>
            </a:pPr>
            <a:r>
              <a:rPr lang="bg-BG" altLang="en-US" sz="2500" b="1">
                <a:solidFill>
                  <a:srgbClr val="0000FF"/>
                </a:solidFill>
                <a:effectLst>
                  <a:outerShdw blurRad="38100" dist="38100" dir="2700000" algn="tl">
                    <a:srgbClr val="C0C0C0"/>
                  </a:outerShdw>
                </a:effectLst>
                <a:latin typeface="Times New Roman" pitchFamily="18" charset="0"/>
              </a:rPr>
              <a:t>Глава 2. ДЕЙНОСТИ ПО ОПАЗВАНЕ НА ЗДРАВЕТО</a:t>
            </a:r>
            <a:br>
              <a:rPr lang="bg-BG" altLang="en-US" sz="2500" b="1">
                <a:solidFill>
                  <a:srgbClr val="0000FF"/>
                </a:solidFill>
                <a:effectLst>
                  <a:outerShdw blurRad="38100" dist="38100" dir="2700000" algn="tl">
                    <a:srgbClr val="C0C0C0"/>
                  </a:outerShdw>
                </a:effectLst>
                <a:latin typeface="Times New Roman" pitchFamily="18" charset="0"/>
              </a:rPr>
            </a:br>
            <a:r>
              <a:rPr lang="bg-BG" altLang="en-US" sz="2500">
                <a:latin typeface="Times New Roman" pitchFamily="18" charset="0"/>
              </a:rPr>
              <a:t>Раздел I. Общи положения</a:t>
            </a:r>
            <a:br>
              <a:rPr lang="bg-BG" altLang="en-US" sz="2500">
                <a:latin typeface="Times New Roman" pitchFamily="18" charset="0"/>
              </a:rPr>
            </a:br>
            <a:r>
              <a:rPr lang="bg-BG" altLang="en-US" sz="2500">
                <a:latin typeface="Times New Roman" pitchFamily="18" charset="0"/>
              </a:rPr>
              <a:t>Раздел II.Осигуряване на здравословна жизнена среда</a:t>
            </a:r>
            <a:br>
              <a:rPr lang="bg-BG" altLang="en-US" sz="2500">
                <a:latin typeface="Times New Roman" pitchFamily="18" charset="0"/>
              </a:rPr>
            </a:br>
            <a:r>
              <a:rPr lang="bg-BG" altLang="en-US" sz="2500">
                <a:latin typeface="Times New Roman" pitchFamily="18" charset="0"/>
              </a:rPr>
              <a:t>Раздел III.Здравни изисквания към козметичните продукти</a:t>
            </a:r>
            <a:br>
              <a:rPr lang="bg-BG" altLang="en-US" sz="2500">
                <a:latin typeface="Times New Roman" pitchFamily="18" charset="0"/>
              </a:rPr>
            </a:br>
            <a:r>
              <a:rPr lang="bg-BG" altLang="en-US" sz="2500">
                <a:latin typeface="Times New Roman" pitchFamily="18" charset="0"/>
              </a:rPr>
              <a:t>Раздел IV.Дейности за въздействие върху рискови за здравето фактори</a:t>
            </a:r>
            <a:br>
              <a:rPr lang="bg-BG" altLang="en-US" sz="2500">
                <a:latin typeface="Times New Roman" pitchFamily="18" charset="0"/>
              </a:rPr>
            </a:br>
            <a:r>
              <a:rPr lang="bg-BG" altLang="en-US" sz="2500">
                <a:latin typeface="Times New Roman" pitchFamily="18" charset="0"/>
              </a:rPr>
              <a:t>Раздел V.Контрол върху заразните болести</a:t>
            </a:r>
            <a:br>
              <a:rPr lang="bg-BG" altLang="en-US" sz="2500">
                <a:latin typeface="Times New Roman" pitchFamily="18" charset="0"/>
              </a:rPr>
            </a:br>
            <a:r>
              <a:rPr lang="bg-BG" altLang="en-US" sz="2500">
                <a:latin typeface="Times New Roman" pitchFamily="18" charset="0"/>
              </a:rPr>
              <a:t>Раздел VI.Защита от йонизиращи лъчения</a:t>
            </a:r>
            <a:r>
              <a:rPr lang="en-US" altLang="en-US" sz="2500">
                <a:latin typeface="Times New Roman" pitchFamily="18" charset="0"/>
              </a:rPr>
              <a:t> </a:t>
            </a:r>
            <a:r>
              <a:rPr lang="bg-BG" altLang="en-US" sz="2500">
                <a:latin typeface="Times New Roman" pitchFamily="18" charset="0"/>
              </a:rPr>
              <a:t/>
            </a:r>
            <a:br>
              <a:rPr lang="bg-BG" altLang="en-US" sz="2500">
                <a:latin typeface="Times New Roman" pitchFamily="18" charset="0"/>
              </a:rPr>
            </a:br>
            <a:r>
              <a:rPr lang="bg-BG" altLang="en-US" sz="2500">
                <a:latin typeface="Times New Roman" pitchFamily="18" charset="0"/>
              </a:rPr>
              <a:t>Раздел VII.Защита на здравето на гражданите при извършване на дейности с азбест и азбестосъдържащи материали</a:t>
            </a:r>
            <a:br>
              <a:rPr lang="bg-BG" altLang="en-US" sz="2500">
                <a:latin typeface="Times New Roman" pitchFamily="18" charset="0"/>
              </a:rPr>
            </a:br>
            <a:r>
              <a:rPr lang="bg-BG" altLang="en-US" sz="2500">
                <a:latin typeface="Times New Roman" pitchFamily="18" charset="0"/>
              </a:rPr>
              <a:t>Раздел VIII.Курортни ресурси и курорти</a:t>
            </a:r>
            <a:endParaRPr lang="en-US" altLang="en-US" sz="2500">
              <a:latin typeface="Times New Roman" pitchFamily="18" charset="0"/>
            </a:endParaRPr>
          </a:p>
        </p:txBody>
      </p:sp>
      <p:sp>
        <p:nvSpPr>
          <p:cNvPr id="2" name="Date Placeholder 1"/>
          <p:cNvSpPr>
            <a:spLocks noGrp="1"/>
          </p:cNvSpPr>
          <p:nvPr>
            <p:ph type="dt" sz="half" idx="12"/>
          </p:nvPr>
        </p:nvSpPr>
        <p:spPr/>
        <p:txBody>
          <a:bodyPr/>
          <a:lstStyle/>
          <a:p>
            <a:fld id="{1DC75465-4C59-4A68-970B-6C083DF9710E}"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2026159197"/>
      </p:ext>
    </p:extLst>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70E9D7F-B443-48E9-9BF7-9808292807DA}" type="slidenum">
              <a:rPr lang="en-US" altLang="en-US">
                <a:latin typeface="Arial" charset="0"/>
              </a:rPr>
              <a:pPr eaLnBrk="1" hangingPunct="1"/>
              <a:t>40</a:t>
            </a:fld>
            <a:endParaRPr lang="en-US" altLang="en-US">
              <a:latin typeface="Arial" charset="0"/>
            </a:endParaRPr>
          </a:p>
        </p:txBody>
      </p:sp>
      <p:sp>
        <p:nvSpPr>
          <p:cNvPr id="192515" name="Rectangle 3"/>
          <p:cNvSpPr>
            <a:spLocks noGrp="1" noRot="1" noChangeArrowheads="1"/>
          </p:cNvSpPr>
          <p:nvPr>
            <p:ph type="body" idx="4294967295"/>
          </p:nvPr>
        </p:nvSpPr>
        <p:spPr>
          <a:xfrm>
            <a:off x="301625" y="457200"/>
            <a:ext cx="8540750" cy="5334000"/>
          </a:xfrm>
        </p:spPr>
        <p:txBody>
          <a:bodyPr/>
          <a:lstStyle/>
          <a:p>
            <a:pPr marL="609600" indent="-609600" algn="just" eaLnBrk="1" hangingPunct="1">
              <a:lnSpc>
                <a:spcPct val="80000"/>
              </a:lnSpc>
              <a:buFontTx/>
              <a:buAutoNum type="arabicPeriod" startAt="6"/>
            </a:pPr>
            <a:r>
              <a:rPr lang="ru-RU" altLang="bg-BG" sz="2800" dirty="0" smtClean="0">
                <a:effectLst>
                  <a:outerShdw blurRad="38100" dist="38100" dir="2700000" algn="tl">
                    <a:srgbClr val="C0C0C0"/>
                  </a:outerShdw>
                </a:effectLst>
              </a:rPr>
              <a:t>задължително лечение и/или задължителна изолация; </a:t>
            </a:r>
          </a:p>
          <a:p>
            <a:pPr marL="609600" indent="-609600" algn="just" eaLnBrk="1" hangingPunct="1">
              <a:lnSpc>
                <a:spcPct val="80000"/>
              </a:lnSpc>
              <a:buFontTx/>
              <a:buAutoNum type="arabicPeriod" startAt="6"/>
            </a:pPr>
            <a:r>
              <a:rPr lang="ru-RU" altLang="bg-BG" sz="2800" dirty="0" smtClean="0">
                <a:effectLst>
                  <a:outerShdw blurRad="38100" dist="38100" dir="2700000" algn="tl">
                    <a:srgbClr val="C0C0C0"/>
                  </a:outerShdw>
                </a:effectLst>
              </a:rPr>
              <a:t>експертизи за вид и степен на увреждане и трайна неработоспособност; </a:t>
            </a:r>
          </a:p>
          <a:p>
            <a:pPr marL="609600" indent="-609600" algn="just" eaLnBrk="1" hangingPunct="1">
              <a:lnSpc>
                <a:spcPct val="80000"/>
              </a:lnSpc>
              <a:buFontTx/>
              <a:buAutoNum type="arabicPeriod" startAt="6"/>
            </a:pPr>
            <a:r>
              <a:rPr lang="ru-RU" altLang="bg-BG" sz="2800" dirty="0" smtClean="0">
                <a:effectLst>
                  <a:outerShdw blurRad="38100" dist="38100" dir="2700000" algn="tl">
                    <a:srgbClr val="C0C0C0"/>
                  </a:outerShdw>
                </a:effectLst>
              </a:rPr>
              <a:t>заплащане на лечение за заболявания по ред, определен от министъра на здравеопазването; </a:t>
            </a:r>
          </a:p>
          <a:p>
            <a:pPr marL="609600" indent="-609600" algn="just" eaLnBrk="1" hangingPunct="1">
              <a:lnSpc>
                <a:spcPct val="80000"/>
              </a:lnSpc>
              <a:buFontTx/>
              <a:buAutoNum type="arabicPeriod" startAt="6"/>
            </a:pPr>
            <a:r>
              <a:rPr lang="ru-RU" altLang="bg-BG" sz="2800" dirty="0" smtClean="0">
                <a:effectLst>
                  <a:outerShdw blurRad="38100" dist="38100" dir="2700000" algn="tl">
                    <a:srgbClr val="C0C0C0"/>
                  </a:outerShdw>
                </a:effectLst>
              </a:rPr>
              <a:t>медицински транспорт.</a:t>
            </a:r>
          </a:p>
          <a:p>
            <a:pPr marL="609600" indent="-609600" algn="just" eaLnBrk="1" hangingPunct="1">
              <a:lnSpc>
                <a:spcPct val="80000"/>
              </a:lnSpc>
              <a:buFontTx/>
              <a:buNone/>
            </a:pPr>
            <a:r>
              <a:rPr lang="bg-BG" altLang="bg-BG" sz="2800" dirty="0" smtClean="0">
                <a:effectLst>
                  <a:outerShdw blurRad="38100" dist="38100" dir="2700000" algn="tl">
                    <a:srgbClr val="C0C0C0"/>
                  </a:outerShdw>
                </a:effectLst>
              </a:rPr>
              <a:t>	</a:t>
            </a:r>
          </a:p>
          <a:p>
            <a:pPr marL="609600" indent="-609600" algn="just" eaLnBrk="1" hangingPunct="1">
              <a:lnSpc>
                <a:spcPct val="80000"/>
              </a:lnSpc>
              <a:buFontTx/>
              <a:buNone/>
            </a:pPr>
            <a:r>
              <a:rPr lang="bg-BG" altLang="bg-BG" sz="2800" dirty="0" smtClean="0">
                <a:effectLst>
                  <a:outerShdw blurRad="38100" dist="38100" dir="2700000" algn="tl">
                    <a:srgbClr val="C0C0C0"/>
                  </a:outerShdw>
                </a:effectLst>
              </a:rPr>
              <a:t>Горепосочените дейности се финансират от републиканския или от общинските бюджети, съгласно наредба на министъра на здравеопазването.</a:t>
            </a:r>
          </a:p>
        </p:txBody>
      </p:sp>
      <p:sp>
        <p:nvSpPr>
          <p:cNvPr id="2" name="Date Placeholder 1"/>
          <p:cNvSpPr>
            <a:spLocks noGrp="1"/>
          </p:cNvSpPr>
          <p:nvPr>
            <p:ph type="dt" sz="half" idx="10"/>
          </p:nvPr>
        </p:nvSpPr>
        <p:spPr/>
        <p:txBody>
          <a:bodyPr/>
          <a:lstStyle/>
          <a:p>
            <a:fld id="{19F744B5-07A2-423E-9505-1602B9216FE4}"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97A43EB-3DE4-4C6C-B7D7-FA6580C6BBA9}" type="slidenum">
              <a:rPr lang="en-US" altLang="en-US">
                <a:latin typeface="Arial" charset="0"/>
              </a:rPr>
              <a:pPr eaLnBrk="1" hangingPunct="1"/>
              <a:t>41</a:t>
            </a:fld>
            <a:endParaRPr lang="en-US" altLang="en-US">
              <a:latin typeface="Arial" charset="0"/>
            </a:endParaRPr>
          </a:p>
        </p:txBody>
      </p:sp>
      <p:sp>
        <p:nvSpPr>
          <p:cNvPr id="75778" name="Rectangle 2"/>
          <p:cNvSpPr>
            <a:spLocks noGrp="1" noRot="1" noChangeArrowheads="1"/>
          </p:cNvSpPr>
          <p:nvPr>
            <p:ph type="title" idx="4294967295"/>
          </p:nvPr>
        </p:nvSpPr>
        <p:spPr/>
        <p:txBody>
          <a:bodyPr/>
          <a:lstStyle/>
          <a:p>
            <a:pPr algn="l" eaLnBrk="1" hangingPunct="1"/>
            <a:r>
              <a:rPr lang="ru-RU" altLang="bg-BG" sz="2800" b="1" dirty="0" smtClean="0">
                <a:solidFill>
                  <a:srgbClr val="FF0000"/>
                </a:solidFill>
                <a:effectLst>
                  <a:outerShdw blurRad="38100" dist="38100" dir="2700000" algn="tl">
                    <a:srgbClr val="C0C0C0"/>
                  </a:outerShdw>
                </a:effectLst>
              </a:rPr>
              <a:t>Раздел </a:t>
            </a:r>
            <a:r>
              <a:rPr lang="en-US" altLang="bg-BG" sz="2800" b="1" dirty="0" smtClean="0">
                <a:solidFill>
                  <a:srgbClr val="FF0000"/>
                </a:solidFill>
                <a:effectLst>
                  <a:outerShdw blurRad="38100" dist="38100" dir="2700000" algn="tl">
                    <a:srgbClr val="C0C0C0"/>
                  </a:outerShdw>
                </a:effectLst>
              </a:rPr>
              <a:t>III </a:t>
            </a:r>
            <a:br>
              <a:rPr lang="en-US" altLang="bg-BG" sz="2800" b="1" dirty="0" smtClean="0">
                <a:solidFill>
                  <a:srgbClr val="FF0000"/>
                </a:solidFill>
                <a:effectLst>
                  <a:outerShdw blurRad="38100" dist="38100" dir="2700000" algn="tl">
                    <a:srgbClr val="C0C0C0"/>
                  </a:outerShdw>
                </a:effectLst>
              </a:rPr>
            </a:br>
            <a:r>
              <a:rPr lang="ru-RU" altLang="bg-BG" sz="2800" b="1" dirty="0" smtClean="0">
                <a:solidFill>
                  <a:srgbClr val="FF0000"/>
                </a:solidFill>
                <a:effectLst>
                  <a:outerShdw blurRad="38100" dist="38100" dir="2700000" algn="tl">
                    <a:srgbClr val="C0C0C0"/>
                  </a:outerShdw>
                </a:effectLst>
              </a:rPr>
              <a:t>Медицинска помощ при спешни състояния</a:t>
            </a:r>
            <a:endParaRPr lang="en-US" altLang="bg-BG" sz="2800" b="1" dirty="0" smtClean="0">
              <a:solidFill>
                <a:srgbClr val="FF0000"/>
              </a:solidFill>
              <a:effectLst>
                <a:outerShdw blurRad="38100" dist="38100" dir="2700000" algn="tl">
                  <a:srgbClr val="C0C0C0"/>
                </a:outerShdw>
              </a:effectLst>
            </a:endParaRPr>
          </a:p>
        </p:txBody>
      </p:sp>
      <p:sp>
        <p:nvSpPr>
          <p:cNvPr id="75779" name="Rectangle 3"/>
          <p:cNvSpPr>
            <a:spLocks noGrp="1" noRot="1" noChangeArrowheads="1"/>
          </p:cNvSpPr>
          <p:nvPr>
            <p:ph type="body" idx="4294967295"/>
          </p:nvPr>
        </p:nvSpPr>
        <p:spPr>
          <a:xfrm>
            <a:off x="457200" y="1371600"/>
            <a:ext cx="8229600" cy="4648200"/>
          </a:xfrm>
        </p:spPr>
        <p:txBody>
          <a:bodyPr/>
          <a:lstStyle/>
          <a:p>
            <a:pPr marL="609600" indent="-609600" algn="just" eaLnBrk="1" hangingPunct="1">
              <a:lnSpc>
                <a:spcPct val="80000"/>
              </a:lnSpc>
            </a:pPr>
            <a:endParaRPr lang="en-US" altLang="bg-BG" sz="2400" b="1" dirty="0" smtClean="0">
              <a:effectLst>
                <a:outerShdw blurRad="38100" dist="38100" dir="2700000" algn="tl">
                  <a:srgbClr val="C0C0C0"/>
                </a:outerShdw>
              </a:effectLst>
              <a:latin typeface="Times New Roman" pitchFamily="18" charset="0"/>
            </a:endParaRPr>
          </a:p>
          <a:p>
            <a:pPr marL="609600" indent="-609600" algn="just" eaLnBrk="1" hangingPunct="1">
              <a:lnSpc>
                <a:spcPct val="80000"/>
              </a:lnSpc>
            </a:pPr>
            <a:r>
              <a:rPr lang="ru-RU" altLang="bg-BG" sz="2400" dirty="0" smtClean="0">
                <a:effectLst>
                  <a:outerShdw blurRad="38100" dist="38100" dir="2700000" algn="tl">
                    <a:srgbClr val="C0C0C0"/>
                  </a:outerShdw>
                </a:effectLst>
              </a:rPr>
              <a:t>Държавата организира и финансира система за оказване на медицинска помощ при спешни състояния. </a:t>
            </a:r>
            <a:r>
              <a:rPr lang="ru-RU" altLang="bg-BG" sz="2400" dirty="0" smtClean="0">
                <a:solidFill>
                  <a:schemeClr val="accent1">
                    <a:lumMod val="75000"/>
                  </a:schemeClr>
                </a:solidFill>
                <a:effectLst>
                  <a:outerShdw blurRad="38100" dist="38100" dir="2700000" algn="tl">
                    <a:srgbClr val="C0C0C0"/>
                  </a:outerShdw>
                </a:effectLst>
              </a:rPr>
              <a:t>Спешно състояние е остро или внезапно възникнала промяна в здравето на човека, която изисква незабавна медицинска помощ.</a:t>
            </a:r>
            <a:r>
              <a:rPr lang="ru-RU" altLang="bg-BG" sz="2400" dirty="0" smtClean="0">
                <a:effectLst>
                  <a:outerShdw blurRad="38100" dist="38100" dir="2700000" algn="tl">
                    <a:srgbClr val="C0C0C0"/>
                  </a:outerShdw>
                </a:effectLst>
              </a:rPr>
              <a:t> Медицинската помощ при спешни състояния е насочена към предотвратяване на: </a:t>
            </a:r>
            <a:endParaRPr lang="en-US" altLang="bg-BG" sz="2400" dirty="0" smtClean="0">
              <a:effectLst>
                <a:outerShdw blurRad="38100" dist="38100" dir="2700000" algn="tl">
                  <a:srgbClr val="C0C0C0"/>
                </a:outerShdw>
              </a:effectLst>
            </a:endParaRPr>
          </a:p>
          <a:p>
            <a:pPr marL="609600" indent="-609600" algn="just" eaLnBrk="1" hangingPunct="1">
              <a:lnSpc>
                <a:spcPct val="80000"/>
              </a:lnSpc>
              <a:buFontTx/>
              <a:buAutoNum type="arabicPeriod"/>
            </a:pPr>
            <a:r>
              <a:rPr lang="ru-RU" altLang="bg-BG" sz="2400" dirty="0" smtClean="0">
                <a:effectLst>
                  <a:outerShdw blurRad="38100" dist="38100" dir="2700000" algn="tl">
                    <a:srgbClr val="C0C0C0"/>
                  </a:outerShdw>
                </a:effectLst>
              </a:rPr>
              <a:t>смърт; </a:t>
            </a:r>
            <a:endParaRPr lang="en-US" altLang="bg-BG" sz="2400" dirty="0" smtClean="0">
              <a:effectLst>
                <a:outerShdw blurRad="38100" dist="38100" dir="2700000" algn="tl">
                  <a:srgbClr val="C0C0C0"/>
                </a:outerShdw>
              </a:effectLst>
            </a:endParaRPr>
          </a:p>
          <a:p>
            <a:pPr marL="609600" indent="-609600" algn="just" eaLnBrk="1" hangingPunct="1">
              <a:lnSpc>
                <a:spcPct val="80000"/>
              </a:lnSpc>
              <a:buFontTx/>
              <a:buAutoNum type="arabicPeriod"/>
            </a:pPr>
            <a:r>
              <a:rPr lang="ru-RU" altLang="bg-BG" sz="2400" dirty="0" smtClean="0">
                <a:effectLst>
                  <a:outerShdw blurRad="38100" dist="38100" dir="2700000" algn="tl">
                    <a:srgbClr val="C0C0C0"/>
                  </a:outerShdw>
                </a:effectLst>
              </a:rPr>
              <a:t>тежки или необратими морфологични и функционални увреждания на жизнено значими органи и системи; </a:t>
            </a:r>
            <a:endParaRPr lang="en-US" altLang="bg-BG" sz="2400" dirty="0" smtClean="0">
              <a:effectLst>
                <a:outerShdw blurRad="38100" dist="38100" dir="2700000" algn="tl">
                  <a:srgbClr val="C0C0C0"/>
                </a:outerShdw>
              </a:effectLst>
            </a:endParaRPr>
          </a:p>
          <a:p>
            <a:pPr marL="609600" indent="-609600" algn="just" eaLnBrk="1" hangingPunct="1">
              <a:lnSpc>
                <a:spcPct val="80000"/>
              </a:lnSpc>
              <a:buFontTx/>
              <a:buAutoNum type="arabicPeriod"/>
            </a:pPr>
            <a:r>
              <a:rPr lang="ru-RU" altLang="bg-BG" sz="2400" dirty="0" smtClean="0">
                <a:effectLst>
                  <a:outerShdw blurRad="38100" dist="38100" dir="2700000" algn="tl">
                    <a:srgbClr val="C0C0C0"/>
                  </a:outerShdw>
                </a:effectLst>
              </a:rPr>
              <a:t>усложнения при родилки, застрашаващи здравето и живота на майката или плода.</a:t>
            </a:r>
            <a:endParaRPr lang="en-US" altLang="bg-BG" sz="24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EC5F4301-2058-4F60-94B4-F307E0DC7862}"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1C6DD29-1ED5-4B49-A563-B3EE43D46622}" type="slidenum">
              <a:rPr lang="en-US" altLang="en-US">
                <a:latin typeface="Arial" charset="0"/>
              </a:rPr>
              <a:pPr eaLnBrk="1" hangingPunct="1"/>
              <a:t>42</a:t>
            </a:fld>
            <a:endParaRPr lang="en-US" altLang="en-US">
              <a:latin typeface="Arial" charset="0"/>
            </a:endParaRPr>
          </a:p>
        </p:txBody>
      </p:sp>
      <p:sp>
        <p:nvSpPr>
          <p:cNvPr id="197635" name="Rectangle 3"/>
          <p:cNvSpPr>
            <a:spLocks noGrp="1" noRot="1" noChangeArrowheads="1"/>
          </p:cNvSpPr>
          <p:nvPr>
            <p:ph type="body" idx="4294967295"/>
          </p:nvPr>
        </p:nvSpPr>
        <p:spPr/>
        <p:txBody>
          <a:bodyPr/>
          <a:lstStyle/>
          <a:p>
            <a:pPr algn="just" eaLnBrk="1" hangingPunct="1"/>
            <a:r>
              <a:rPr lang="ru-RU" altLang="bg-BG" sz="3600" smtClean="0">
                <a:effectLst>
                  <a:outerShdw blurRad="38100" dist="38100" dir="2700000" algn="tl">
                    <a:srgbClr val="C0C0C0"/>
                  </a:outerShdw>
                </a:effectLst>
              </a:rPr>
              <a:t>Всяко лечебно заведение е длъжно да извърши възможния обем медицински дейности при пациент в спешно състояние независимо от неговото гражданство, адрес или здравноосигурителен статут</a:t>
            </a:r>
            <a:r>
              <a:rPr lang="ru-RU" altLang="bg-BG" smtClean="0">
                <a:effectLst>
                  <a:outerShdw blurRad="38100" dist="38100" dir="2700000" algn="tl">
                    <a:srgbClr val="C0C0C0"/>
                  </a:outerShdw>
                </a:effectLst>
              </a:rPr>
              <a:t>. </a:t>
            </a:r>
            <a:endParaRPr lang="en-US" altLang="bg-BG" smtClean="0">
              <a:effectLst>
                <a:outerShdw blurRad="38100" dist="38100" dir="2700000" algn="tl">
                  <a:srgbClr val="C0C0C0"/>
                </a:outerShdw>
              </a:effectLst>
            </a:endParaRPr>
          </a:p>
          <a:p>
            <a:pPr eaLnBrk="1" hangingPunct="1"/>
            <a:endParaRPr lang="bg-BG" altLang="bg-BG"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F851E49F-AFD7-444F-861B-B79FCCEAB28E}"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7AD358C-6BA4-464B-ACF0-1193266920DE}" type="slidenum">
              <a:rPr lang="en-US" altLang="en-US">
                <a:latin typeface="Arial" charset="0"/>
              </a:rPr>
              <a:pPr eaLnBrk="1" hangingPunct="1"/>
              <a:t>43</a:t>
            </a:fld>
            <a:endParaRPr lang="en-US" altLang="en-US">
              <a:latin typeface="Arial" charset="0"/>
            </a:endParaRPr>
          </a:p>
        </p:txBody>
      </p:sp>
      <p:sp>
        <p:nvSpPr>
          <p:cNvPr id="7170" name="Rectangle 2"/>
          <p:cNvSpPr>
            <a:spLocks noGrp="1" noRot="1" noChangeArrowheads="1"/>
          </p:cNvSpPr>
          <p:nvPr>
            <p:ph type="title" idx="4294967295"/>
          </p:nvPr>
        </p:nvSpPr>
        <p:spPr>
          <a:xfrm>
            <a:off x="304800" y="152400"/>
            <a:ext cx="8540750" cy="1600200"/>
          </a:xfrm>
        </p:spPr>
        <p:txBody>
          <a:bodyPr/>
          <a:lstStyle/>
          <a:p>
            <a:pPr algn="l" eaLnBrk="1" hangingPunct="1"/>
            <a:r>
              <a:rPr lang="ru-RU" altLang="bg-BG" sz="2800" b="1" dirty="0" smtClean="0">
                <a:effectLst>
                  <a:outerShdw blurRad="38100" dist="38100" dir="2700000" algn="tl">
                    <a:srgbClr val="C0C0C0"/>
                  </a:outerShdw>
                </a:effectLst>
                <a:latin typeface="Times New Roman" pitchFamily="18" charset="0"/>
              </a:rPr>
              <a:t/>
            </a:r>
            <a:br>
              <a:rPr lang="ru-RU" altLang="bg-BG" sz="2800" b="1" dirty="0" smtClean="0">
                <a:effectLst>
                  <a:outerShdw blurRad="38100" dist="38100" dir="2700000" algn="tl">
                    <a:srgbClr val="C0C0C0"/>
                  </a:outerShdw>
                </a:effectLst>
                <a:latin typeface="Times New Roman" pitchFamily="18" charset="0"/>
              </a:rPr>
            </a:br>
            <a:r>
              <a:rPr lang="ru-RU" altLang="bg-BG" sz="2800" b="1" dirty="0" smtClean="0">
                <a:solidFill>
                  <a:srgbClr val="FF0000"/>
                </a:solidFill>
                <a:effectLst>
                  <a:outerShdw blurRad="38100" dist="38100" dir="2700000" algn="tl">
                    <a:srgbClr val="C0C0C0"/>
                  </a:outerShdw>
                </a:effectLst>
              </a:rPr>
              <a:t>Глава четвърта. ЗДРАВНА ЗАКРИЛА НА ОПРЕДЕЛЕНИ ГРУПИ ОТ НАСЕЛЕНИЕТО</a:t>
            </a:r>
            <a:r>
              <a:rPr lang="en-US" altLang="bg-BG" sz="2800" b="1" dirty="0" smtClean="0">
                <a:solidFill>
                  <a:srgbClr val="FF0000"/>
                </a:solidFill>
                <a:effectLst>
                  <a:outerShdw blurRad="38100" dist="38100" dir="2700000" algn="tl">
                    <a:srgbClr val="C0C0C0"/>
                  </a:outerShdw>
                </a:effectLst>
              </a:rPr>
              <a:t/>
            </a:r>
            <a:br>
              <a:rPr lang="en-US" altLang="bg-BG" sz="2800" b="1" dirty="0" smtClean="0">
                <a:solidFill>
                  <a:srgbClr val="FF0000"/>
                </a:solidFill>
                <a:effectLst>
                  <a:outerShdw blurRad="38100" dist="38100" dir="2700000" algn="tl">
                    <a:srgbClr val="C0C0C0"/>
                  </a:outerShdw>
                </a:effectLst>
              </a:rPr>
            </a:br>
            <a:r>
              <a:rPr lang="bg-BG" altLang="bg-BG" sz="2800" b="1" dirty="0" smtClean="0">
                <a:solidFill>
                  <a:srgbClr val="FF0000"/>
                </a:solidFill>
                <a:effectLst>
                  <a:outerShdw blurRad="38100" dist="38100" dir="2700000" algn="tl">
                    <a:srgbClr val="C0C0C0"/>
                  </a:outerShdw>
                </a:effectLst>
              </a:rPr>
              <a:t/>
            </a:r>
            <a:br>
              <a:rPr lang="bg-BG" altLang="bg-BG" sz="2800" b="1" dirty="0" smtClean="0">
                <a:solidFill>
                  <a:srgbClr val="FF0000"/>
                </a:solidFill>
                <a:effectLst>
                  <a:outerShdw blurRad="38100" dist="38100" dir="2700000" algn="tl">
                    <a:srgbClr val="C0C0C0"/>
                  </a:outerShdw>
                </a:effectLst>
              </a:rPr>
            </a:br>
            <a:r>
              <a:rPr lang="ru-RU" altLang="bg-BG" sz="2800" b="1" dirty="0" smtClean="0">
                <a:solidFill>
                  <a:srgbClr val="FF0000"/>
                </a:solidFill>
                <a:effectLst>
                  <a:outerShdw blurRad="38100" dist="38100" dir="2700000" algn="tl">
                    <a:srgbClr val="C0C0C0"/>
                  </a:outerShdw>
                </a:effectLst>
              </a:rPr>
              <a:t>Раздел </a:t>
            </a:r>
            <a:r>
              <a:rPr lang="en-US" altLang="bg-BG" sz="2800" b="1" dirty="0" smtClean="0">
                <a:solidFill>
                  <a:srgbClr val="FF0000"/>
                </a:solidFill>
                <a:effectLst>
                  <a:outerShdw blurRad="38100" dist="38100" dir="2700000" algn="tl">
                    <a:srgbClr val="C0C0C0"/>
                  </a:outerShdw>
                </a:effectLst>
              </a:rPr>
              <a:t>I</a:t>
            </a:r>
            <a:r>
              <a:rPr lang="ru-RU" altLang="bg-BG" sz="2800" b="1" dirty="0" smtClean="0">
                <a:solidFill>
                  <a:srgbClr val="FF0000"/>
                </a:solidFill>
                <a:effectLst>
                  <a:outerShdw blurRad="38100" dist="38100" dir="2700000" algn="tl">
                    <a:srgbClr val="C0C0C0"/>
                  </a:outerShdw>
                </a:effectLst>
              </a:rPr>
              <a:t>. Здравна закрила на децата</a:t>
            </a:r>
            <a:r>
              <a:rPr lang="en-US" altLang="bg-BG" sz="2800" b="1" dirty="0" smtClean="0">
                <a:solidFill>
                  <a:srgbClr val="FF0000"/>
                </a:solidFill>
                <a:effectLst>
                  <a:outerShdw blurRad="38100" dist="38100" dir="2700000" algn="tl">
                    <a:srgbClr val="C0C0C0"/>
                  </a:outerShdw>
                </a:effectLst>
              </a:rPr>
              <a:t/>
            </a:r>
            <a:br>
              <a:rPr lang="en-US" altLang="bg-BG" sz="2800" b="1" dirty="0" smtClean="0">
                <a:solidFill>
                  <a:srgbClr val="FF0000"/>
                </a:solidFill>
                <a:effectLst>
                  <a:outerShdw blurRad="38100" dist="38100" dir="2700000" algn="tl">
                    <a:srgbClr val="C0C0C0"/>
                  </a:outerShdw>
                </a:effectLst>
              </a:rPr>
            </a:br>
            <a:endParaRPr lang="en-US" altLang="bg-BG" sz="2800" b="1" dirty="0" smtClean="0">
              <a:solidFill>
                <a:srgbClr val="FF0000"/>
              </a:solidFill>
              <a:effectLst>
                <a:outerShdw blurRad="38100" dist="38100" dir="2700000" algn="tl">
                  <a:srgbClr val="C0C0C0"/>
                </a:outerShdw>
              </a:effectLst>
            </a:endParaRPr>
          </a:p>
        </p:txBody>
      </p:sp>
      <p:sp>
        <p:nvSpPr>
          <p:cNvPr id="7171" name="Rectangle 3"/>
          <p:cNvSpPr>
            <a:spLocks noGrp="1" noRot="1" noChangeArrowheads="1"/>
          </p:cNvSpPr>
          <p:nvPr>
            <p:ph type="body" idx="4294967295"/>
          </p:nvPr>
        </p:nvSpPr>
        <p:spPr>
          <a:xfrm>
            <a:off x="228600" y="1905000"/>
            <a:ext cx="8693150" cy="4343400"/>
          </a:xfrm>
        </p:spPr>
        <p:txBody>
          <a:bodyPr/>
          <a:lstStyle/>
          <a:p>
            <a:pPr eaLnBrk="1" hangingPunct="1">
              <a:defRPr/>
            </a:pPr>
            <a:r>
              <a:rPr lang="ru-RU" altLang="bg-BG" sz="2800" dirty="0" smtClean="0">
                <a:effectLst>
                  <a:outerShdw blurRad="38100" dist="38100" dir="2700000" algn="tl">
                    <a:srgbClr val="C0C0C0"/>
                  </a:outerShdw>
                </a:effectLst>
              </a:rPr>
              <a:t>За подпомагане на семейството при отглеждане на деца до 3-годишна възраст и за осигуряване на нормалното им физическо и психическо развитие се създават </a:t>
            </a:r>
            <a:r>
              <a:rPr lang="ru-RU" altLang="bg-BG" sz="2800" i="1" dirty="0" smtClean="0">
                <a:solidFill>
                  <a:schemeClr val="hlink"/>
                </a:solidFill>
                <a:effectLst>
                  <a:outerShdw blurRad="38100" dist="38100" dir="2700000" algn="tl">
                    <a:srgbClr val="C0C0C0"/>
                  </a:outerShdw>
                </a:effectLst>
              </a:rPr>
              <a:t>детски ясли</a:t>
            </a:r>
            <a:r>
              <a:rPr lang="ru-RU" altLang="bg-BG" sz="2800" dirty="0" smtClean="0">
                <a:effectLst>
                  <a:outerShdw blurRad="38100" dist="38100" dir="2700000" algn="tl">
                    <a:srgbClr val="C0C0C0"/>
                  </a:outerShdw>
                </a:effectLst>
              </a:rPr>
              <a:t> и </a:t>
            </a:r>
            <a:r>
              <a:rPr lang="ru-RU" altLang="bg-BG" sz="2800" i="1" dirty="0" smtClean="0">
                <a:solidFill>
                  <a:schemeClr val="hlink"/>
                </a:solidFill>
                <a:effectLst>
                  <a:outerShdw blurRad="38100" dist="38100" dir="2700000" algn="tl">
                    <a:srgbClr val="C0C0C0"/>
                  </a:outerShdw>
                </a:effectLst>
              </a:rPr>
              <a:t>детски кухни</a:t>
            </a:r>
            <a:r>
              <a:rPr lang="ru-RU" altLang="bg-BG" sz="2800" dirty="0" smtClean="0">
                <a:effectLst>
                  <a:outerShdw blurRad="38100" dist="38100" dir="2700000" algn="tl">
                    <a:srgbClr val="C0C0C0"/>
                  </a:outerShdw>
                </a:effectLst>
              </a:rPr>
              <a:t>.</a:t>
            </a:r>
            <a:r>
              <a:rPr lang="en-US" altLang="bg-BG" sz="2800" dirty="0" smtClean="0">
                <a:effectLst>
                  <a:outerShdw blurRad="38100" dist="38100" dir="2700000" algn="tl">
                    <a:srgbClr val="C0C0C0"/>
                  </a:outerShdw>
                </a:effectLst>
              </a:rPr>
              <a:t> </a:t>
            </a:r>
          </a:p>
        </p:txBody>
      </p:sp>
      <p:sp>
        <p:nvSpPr>
          <p:cNvPr id="2" name="Date Placeholder 1"/>
          <p:cNvSpPr>
            <a:spLocks noGrp="1"/>
          </p:cNvSpPr>
          <p:nvPr>
            <p:ph type="dt" sz="half" idx="10"/>
          </p:nvPr>
        </p:nvSpPr>
        <p:spPr/>
        <p:txBody>
          <a:bodyPr/>
          <a:lstStyle/>
          <a:p>
            <a:fld id="{B32F25BC-FB0A-4006-9582-4628D4A83169}"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448AF2C-801D-4DB7-8DF8-9E35125A4AAC}" type="slidenum">
              <a:rPr lang="en-US" altLang="en-US">
                <a:latin typeface="Arial" charset="0"/>
              </a:rPr>
              <a:pPr eaLnBrk="1" hangingPunct="1"/>
              <a:t>44</a:t>
            </a:fld>
            <a:endParaRPr lang="en-US" altLang="en-US">
              <a:latin typeface="Arial" charset="0"/>
            </a:endParaRPr>
          </a:p>
        </p:txBody>
      </p:sp>
      <p:sp>
        <p:nvSpPr>
          <p:cNvPr id="143362" name="Rectangle 2"/>
          <p:cNvSpPr>
            <a:spLocks noGrp="1" noRot="1" noChangeArrowheads="1"/>
          </p:cNvSpPr>
          <p:nvPr>
            <p:ph type="title" idx="4294967295"/>
          </p:nvPr>
        </p:nvSpPr>
        <p:spPr>
          <a:xfrm>
            <a:off x="457200" y="274638"/>
            <a:ext cx="8229600" cy="487362"/>
          </a:xfrm>
        </p:spPr>
        <p:txBody>
          <a:bodyPr/>
          <a:lstStyle/>
          <a:p>
            <a:pPr algn="l" eaLnBrk="1" hangingPunct="1"/>
            <a:r>
              <a:rPr lang="ru-RU" altLang="bg-BG" sz="3200" dirty="0" smtClean="0">
                <a:solidFill>
                  <a:srgbClr val="FF0000"/>
                </a:solidFill>
                <a:effectLst>
                  <a:outerShdw blurRad="38100" dist="38100" dir="2700000" algn="tl">
                    <a:srgbClr val="C0C0C0"/>
                  </a:outerShdw>
                </a:effectLst>
              </a:rPr>
              <a:t>Здравните кабинети</a:t>
            </a:r>
            <a:endParaRPr lang="bg-BG" altLang="bg-BG" sz="3200" dirty="0" smtClean="0">
              <a:solidFill>
                <a:srgbClr val="FF0000"/>
              </a:solidFill>
              <a:effectLst>
                <a:outerShdw blurRad="38100" dist="38100" dir="2700000" algn="tl">
                  <a:srgbClr val="C0C0C0"/>
                </a:outerShdw>
              </a:effectLst>
            </a:endParaRPr>
          </a:p>
        </p:txBody>
      </p:sp>
      <p:sp>
        <p:nvSpPr>
          <p:cNvPr id="143363" name="Rectangle 3"/>
          <p:cNvSpPr>
            <a:spLocks noGrp="1" noRot="1" noChangeArrowheads="1"/>
          </p:cNvSpPr>
          <p:nvPr>
            <p:ph type="body" idx="4294967295"/>
          </p:nvPr>
        </p:nvSpPr>
        <p:spPr>
          <a:xfrm>
            <a:off x="304800" y="1066800"/>
            <a:ext cx="8540750" cy="4876800"/>
          </a:xfrm>
        </p:spPr>
        <p:txBody>
          <a:bodyPr/>
          <a:lstStyle/>
          <a:p>
            <a:pPr marL="72000" algn="just" eaLnBrk="1" hangingPunct="1">
              <a:buFontTx/>
              <a:buNone/>
            </a:pPr>
            <a:r>
              <a:rPr lang="ru-RU" altLang="bg-BG" sz="1800" dirty="0" smtClean="0">
                <a:effectLst>
                  <a:outerShdw blurRad="38100" dist="38100" dir="2700000" algn="tl">
                    <a:srgbClr val="C0C0C0"/>
                  </a:outerShdw>
                </a:effectLst>
                <a:latin typeface="Times New Roman" pitchFamily="18" charset="0"/>
              </a:rPr>
              <a:t>	</a:t>
            </a:r>
            <a:r>
              <a:rPr lang="ru-RU" altLang="bg-BG" sz="2400" dirty="0" smtClean="0">
                <a:effectLst>
                  <a:outerShdw blurRad="38100" dist="38100" dir="2700000" algn="tl">
                    <a:srgbClr val="C0C0C0"/>
                  </a:outerShdw>
                </a:effectLst>
              </a:rPr>
              <a:t>в детските градини, училищата и специализираните институции за предоставяне на социални услуги за деца осъществяват дейности по: </a:t>
            </a:r>
          </a:p>
          <a:p>
            <a:pPr marL="72000" algn="just" eaLnBrk="1" hangingPunct="1">
              <a:buFontTx/>
              <a:buNone/>
            </a:pPr>
            <a:r>
              <a:rPr lang="ru-RU" altLang="bg-BG" sz="2400" dirty="0" smtClean="0">
                <a:effectLst>
                  <a:outerShdw blurRad="38100" dist="38100" dir="2700000" algn="tl">
                    <a:srgbClr val="C0C0C0"/>
                  </a:outerShdw>
                </a:effectLst>
              </a:rPr>
              <a:t>	1. медицинско обслужване за оказване на първа медицинска помощ на децата и учениците и медицинско обслужване до пристигането на специализиран екип на спешна медицинска помощ; </a:t>
            </a:r>
          </a:p>
          <a:p>
            <a:pPr marL="72000" algn="just" eaLnBrk="1" hangingPunct="1">
              <a:buFontTx/>
              <a:buNone/>
            </a:pPr>
            <a:r>
              <a:rPr lang="ru-RU" altLang="bg-BG" sz="2400" dirty="0" smtClean="0">
                <a:effectLst>
                  <a:outerShdw blurRad="38100" dist="38100" dir="2700000" algn="tl">
                    <a:srgbClr val="C0C0C0"/>
                  </a:outerShdw>
                </a:effectLst>
              </a:rPr>
              <a:t>	2. промоция и превенция на здравето на децата и учениците; </a:t>
            </a:r>
          </a:p>
          <a:p>
            <a:pPr marL="72000" algn="just" eaLnBrk="1" hangingPunct="1">
              <a:buNone/>
            </a:pPr>
            <a:r>
              <a:rPr lang="ru-RU" altLang="bg-BG" sz="2400" dirty="0" smtClean="0">
                <a:effectLst>
                  <a:outerShdw blurRad="38100" dist="38100" dir="2700000" algn="tl">
                    <a:srgbClr val="C0C0C0"/>
                  </a:outerShdw>
                </a:effectLst>
              </a:rPr>
              <a:t>3. </a:t>
            </a:r>
            <a:r>
              <a:rPr lang="ru-RU" altLang="bg-BG" sz="2400" dirty="0">
                <a:effectLst>
                  <a:outerShdw blurRad="38100" dist="38100" dir="2700000" algn="tl">
                    <a:srgbClr val="C0C0C0"/>
                  </a:outerShdw>
                </a:effectLst>
              </a:rPr>
              <a:t>участие в подготовката, провеждането и контрола на различните форми на отдих, туризъм и спорт за децата и учениците; </a:t>
            </a:r>
          </a:p>
          <a:p>
            <a:pPr marL="72000" algn="just" eaLnBrk="1" hangingPunct="1">
              <a:buFontTx/>
              <a:buNone/>
            </a:pPr>
            <a:endParaRPr lang="ru-RU" altLang="bg-BG" sz="2400" dirty="0" smtClean="0">
              <a:effectLst>
                <a:outerShdw blurRad="38100" dist="38100" dir="2700000" algn="tl">
                  <a:srgbClr val="C0C0C0"/>
                </a:outerShdw>
              </a:effectLst>
            </a:endParaRPr>
          </a:p>
          <a:p>
            <a:pPr marL="72000" algn="just" eaLnBrk="1" hangingPunct="1">
              <a:buFontTx/>
              <a:buNone/>
            </a:pPr>
            <a:r>
              <a:rPr lang="ru-RU" altLang="bg-BG" sz="2400" dirty="0" smtClean="0">
                <a:effectLst>
                  <a:outerShdw blurRad="38100" dist="38100" dir="2700000" algn="tl">
                    <a:srgbClr val="C0C0C0"/>
                  </a:outerShdw>
                </a:effectLst>
              </a:rPr>
              <a:t>		</a:t>
            </a:r>
            <a:endParaRPr lang="bg-BG" altLang="bg-BG" sz="24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E72040AF-5AE9-46D2-81CF-351A4304F117}"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448AF2C-801D-4DB7-8DF8-9E35125A4AAC}" type="slidenum">
              <a:rPr lang="en-US" altLang="en-US">
                <a:latin typeface="Arial" charset="0"/>
              </a:rPr>
              <a:pPr eaLnBrk="1" hangingPunct="1"/>
              <a:t>45</a:t>
            </a:fld>
            <a:endParaRPr lang="en-US" altLang="en-US">
              <a:latin typeface="Arial" charset="0"/>
            </a:endParaRPr>
          </a:p>
        </p:txBody>
      </p:sp>
      <p:sp>
        <p:nvSpPr>
          <p:cNvPr id="143363" name="Rectangle 3"/>
          <p:cNvSpPr>
            <a:spLocks noGrp="1" noRot="1" noChangeArrowheads="1"/>
          </p:cNvSpPr>
          <p:nvPr>
            <p:ph type="body" idx="4294967295"/>
          </p:nvPr>
        </p:nvSpPr>
        <p:spPr>
          <a:xfrm>
            <a:off x="304800" y="457200"/>
            <a:ext cx="8540750" cy="5105400"/>
          </a:xfrm>
        </p:spPr>
        <p:txBody>
          <a:bodyPr/>
          <a:lstStyle/>
          <a:p>
            <a:pPr marL="72000" eaLnBrk="1" hangingPunct="1">
              <a:buFontTx/>
              <a:buNone/>
            </a:pPr>
            <a:r>
              <a:rPr lang="ru-RU" altLang="bg-BG" sz="1800" dirty="0" smtClean="0">
                <a:effectLst>
                  <a:outerShdw blurRad="38100" dist="38100" dir="2700000" algn="tl">
                    <a:srgbClr val="C0C0C0"/>
                  </a:outerShdw>
                </a:effectLst>
                <a:latin typeface="Times New Roman" pitchFamily="18" charset="0"/>
              </a:rPr>
              <a:t>	</a:t>
            </a:r>
            <a:r>
              <a:rPr lang="ru-RU" altLang="bg-BG" sz="1800" dirty="0">
                <a:effectLst>
                  <a:outerShdw blurRad="38100" dist="38100" dir="2700000" algn="tl">
                    <a:srgbClr val="C0C0C0"/>
                  </a:outerShdw>
                </a:effectLst>
              </a:rPr>
              <a:t>4</a:t>
            </a:r>
            <a:r>
              <a:rPr lang="ru-RU" altLang="bg-BG" sz="1800" dirty="0" smtClean="0">
                <a:effectLst>
                  <a:outerShdw blurRad="38100" dist="38100" dir="2700000" algn="tl">
                    <a:srgbClr val="C0C0C0"/>
                  </a:outerShdw>
                </a:effectLst>
              </a:rPr>
              <a:t>. организиране и провеждане на дейности за предотвратяване на възникването и за ограничаване разпространението на заразни и паразитни заболявания в детските градини, училищата и специализираните институции за предоставяне на социални услуги за деца; </a:t>
            </a:r>
          </a:p>
          <a:p>
            <a:pPr marL="72000" eaLnBrk="1" hangingPunct="1">
              <a:buNone/>
            </a:pPr>
            <a:r>
              <a:rPr lang="ru-RU" altLang="bg-BG" sz="1800" dirty="0" smtClean="0">
                <a:effectLst>
                  <a:outerShdw blurRad="38100" dist="38100" dir="2700000" algn="tl">
                    <a:srgbClr val="C0C0C0"/>
                  </a:outerShdw>
                </a:effectLst>
              </a:rPr>
              <a:t>	5</a:t>
            </a:r>
            <a:r>
              <a:rPr lang="ru-RU" altLang="bg-BG" sz="1800" dirty="0">
                <a:effectLst>
                  <a:outerShdw blurRad="38100" dist="38100" dir="2700000" algn="tl">
                    <a:srgbClr val="C0C0C0"/>
                  </a:outerShdw>
                </a:effectLst>
              </a:rPr>
              <a:t>. организиране и провеждане на програми за здравно образование на децата и учениците, на специални програми за правилно хранене, </a:t>
            </a:r>
            <a:r>
              <a:rPr lang="ru-RU" altLang="bg-BG" sz="1800" dirty="0" smtClean="0">
                <a:effectLst>
                  <a:outerShdw blurRad="38100" dist="38100" dir="2700000" algn="tl">
                    <a:srgbClr val="C0C0C0"/>
                  </a:outerShdw>
                </a:effectLst>
              </a:rPr>
              <a:t>за </a:t>
            </a:r>
            <a:r>
              <a:rPr lang="ru-RU" altLang="bg-BG" sz="1800" dirty="0">
                <a:effectLst>
                  <a:outerShdw blurRad="38100" dist="38100" dir="2700000" algn="tl">
                    <a:srgbClr val="C0C0C0"/>
                  </a:outerShdw>
                </a:effectLst>
              </a:rPr>
              <a:t>превенция на отклоненията в хранителното поведение, за предпазване от употреба на наркотични </a:t>
            </a:r>
            <a:r>
              <a:rPr lang="ru-RU" altLang="bg-BG" sz="1800" dirty="0" smtClean="0">
                <a:effectLst>
                  <a:outerShdw blurRad="38100" dist="38100" dir="2700000" algn="tl">
                    <a:srgbClr val="C0C0C0"/>
                  </a:outerShdw>
                </a:effectLst>
              </a:rPr>
              <a:t>и </a:t>
            </a:r>
            <a:r>
              <a:rPr lang="ru-RU" altLang="bg-BG" sz="1800" dirty="0">
                <a:effectLst>
                  <a:outerShdw blurRad="38100" dist="38100" dir="2700000" algn="tl">
                    <a:srgbClr val="C0C0C0"/>
                  </a:outerShdw>
                </a:effectLst>
              </a:rPr>
              <a:t>психотропни субстанции, за превенция срещу използването на тютюневи изделия и алкохолни напитки и за изграждане на сексуална култура; </a:t>
            </a:r>
            <a:endParaRPr lang="ru-RU" altLang="bg-BG" sz="1800" dirty="0" smtClean="0">
              <a:effectLst>
                <a:outerShdw blurRad="38100" dist="38100" dir="2700000" algn="tl">
                  <a:srgbClr val="C0C0C0"/>
                </a:outerShdw>
              </a:effectLst>
            </a:endParaRPr>
          </a:p>
          <a:p>
            <a:pPr marL="72000" eaLnBrk="1" hangingPunct="1">
              <a:buFontTx/>
              <a:buNone/>
            </a:pPr>
            <a:r>
              <a:rPr lang="ru-RU" altLang="bg-BG" sz="1800" dirty="0">
                <a:effectLst>
                  <a:outerShdw blurRad="38100" dist="38100" dir="2700000" algn="tl">
                    <a:srgbClr val="C0C0C0"/>
                  </a:outerShdw>
                </a:effectLst>
                <a:latin typeface="Times New Roman" pitchFamily="18" charset="0"/>
              </a:rPr>
              <a:t>	</a:t>
            </a:r>
            <a:r>
              <a:rPr lang="ru-RU" altLang="bg-BG" sz="1800" dirty="0">
                <a:effectLst>
                  <a:outerShdw blurRad="38100" dist="38100" dir="2700000" algn="tl">
                    <a:srgbClr val="C0C0C0"/>
                  </a:outerShdw>
                </a:effectLst>
              </a:rPr>
              <a:t>6. </a:t>
            </a:r>
            <a:r>
              <a:rPr lang="ru-RU" altLang="bg-BG" sz="1800" dirty="0" err="1">
                <a:effectLst>
                  <a:outerShdw blurRad="38100" dist="38100" dir="2700000" algn="tl">
                    <a:srgbClr val="C0C0C0"/>
                  </a:outerShdw>
                </a:effectLst>
              </a:rPr>
              <a:t>съгласуване</a:t>
            </a:r>
            <a:r>
              <a:rPr lang="ru-RU" altLang="bg-BG" sz="1800" dirty="0">
                <a:effectLst>
                  <a:outerShdw blurRad="38100" dist="38100" dir="2700000" algn="tl">
                    <a:srgbClr val="C0C0C0"/>
                  </a:outerShdw>
                </a:effectLst>
              </a:rPr>
              <a:t> на </a:t>
            </a:r>
            <a:r>
              <a:rPr lang="ru-RU" altLang="bg-BG" sz="1800" dirty="0" err="1">
                <a:effectLst>
                  <a:outerShdw blurRad="38100" dist="38100" dir="2700000" algn="tl">
                    <a:srgbClr val="C0C0C0"/>
                  </a:outerShdw>
                </a:effectLst>
              </a:rPr>
              <a:t>седмичното</a:t>
            </a:r>
            <a:r>
              <a:rPr lang="ru-RU" altLang="bg-BG" sz="1800" dirty="0">
                <a:effectLst>
                  <a:outerShdw blurRad="38100" dist="38100" dir="2700000" algn="tl">
                    <a:srgbClr val="C0C0C0"/>
                  </a:outerShdw>
                </a:effectLst>
              </a:rPr>
              <a:t> </a:t>
            </a:r>
            <a:r>
              <a:rPr lang="ru-RU" altLang="bg-BG" sz="1800" dirty="0" err="1">
                <a:effectLst>
                  <a:outerShdw blurRad="38100" dist="38100" dir="2700000" algn="tl">
                    <a:srgbClr val="C0C0C0"/>
                  </a:outerShdw>
                </a:effectLst>
              </a:rPr>
              <a:t>разписание</a:t>
            </a:r>
            <a:r>
              <a:rPr lang="ru-RU" altLang="bg-BG" sz="1800" dirty="0">
                <a:effectLst>
                  <a:outerShdw blurRad="38100" dist="38100" dir="2700000" algn="tl">
                    <a:srgbClr val="C0C0C0"/>
                  </a:outerShdw>
                </a:effectLst>
              </a:rPr>
              <a:t> на </a:t>
            </a:r>
            <a:r>
              <a:rPr lang="ru-RU" altLang="bg-BG" sz="1800" dirty="0" err="1">
                <a:effectLst>
                  <a:outerShdw blurRad="38100" dist="38100" dir="2700000" algn="tl">
                    <a:srgbClr val="C0C0C0"/>
                  </a:outerShdw>
                </a:effectLst>
              </a:rPr>
              <a:t>учебните</a:t>
            </a:r>
            <a:r>
              <a:rPr lang="ru-RU" altLang="bg-BG" sz="1800" dirty="0">
                <a:effectLst>
                  <a:outerShdw blurRad="38100" dist="38100" dir="2700000" algn="tl">
                    <a:srgbClr val="C0C0C0"/>
                  </a:outerShdw>
                </a:effectLst>
              </a:rPr>
              <a:t> </a:t>
            </a:r>
            <a:r>
              <a:rPr lang="ru-RU" altLang="bg-BG" sz="1800" dirty="0" err="1">
                <a:effectLst>
                  <a:outerShdw blurRad="38100" dist="38100" dir="2700000" algn="tl">
                    <a:srgbClr val="C0C0C0"/>
                  </a:outerShdw>
                </a:effectLst>
              </a:rPr>
              <a:t>часове</a:t>
            </a:r>
            <a:r>
              <a:rPr lang="ru-RU" altLang="bg-BG" sz="1800" dirty="0">
                <a:effectLst>
                  <a:outerShdw blurRad="38100" dist="38100" dir="2700000" algn="tl">
                    <a:srgbClr val="C0C0C0"/>
                  </a:outerShdw>
                </a:effectLst>
              </a:rPr>
              <a:t> с директора на </a:t>
            </a:r>
            <a:r>
              <a:rPr lang="ru-RU" altLang="bg-BG" sz="1800" dirty="0" err="1">
                <a:effectLst>
                  <a:outerShdw blurRad="38100" dist="38100" dir="2700000" algn="tl">
                    <a:srgbClr val="C0C0C0"/>
                  </a:outerShdw>
                </a:effectLst>
              </a:rPr>
              <a:t>детската</a:t>
            </a:r>
            <a:r>
              <a:rPr lang="ru-RU" altLang="bg-BG" sz="1800" dirty="0">
                <a:effectLst>
                  <a:outerShdw blurRad="38100" dist="38100" dir="2700000" algn="tl">
                    <a:srgbClr val="C0C0C0"/>
                  </a:outerShdw>
                </a:effectLst>
              </a:rPr>
              <a:t> градина, </a:t>
            </a:r>
            <a:r>
              <a:rPr lang="ru-RU" altLang="bg-BG" sz="1800" dirty="0" err="1">
                <a:effectLst>
                  <a:outerShdw blurRad="38100" dist="38100" dir="2700000" algn="tl">
                    <a:srgbClr val="C0C0C0"/>
                  </a:outerShdw>
                </a:effectLst>
              </a:rPr>
              <a:t>училището</a:t>
            </a:r>
            <a:r>
              <a:rPr lang="ru-RU" altLang="bg-BG" sz="1800" dirty="0">
                <a:effectLst>
                  <a:outerShdw blurRad="38100" dist="38100" dir="2700000" algn="tl">
                    <a:srgbClr val="C0C0C0"/>
                  </a:outerShdw>
                </a:effectLst>
              </a:rPr>
              <a:t> и на </a:t>
            </a:r>
            <a:r>
              <a:rPr lang="ru-RU" altLang="bg-BG" sz="1800" dirty="0" err="1">
                <a:effectLst>
                  <a:outerShdw blurRad="38100" dist="38100" dir="2700000" algn="tl">
                    <a:srgbClr val="C0C0C0"/>
                  </a:outerShdw>
                </a:effectLst>
              </a:rPr>
              <a:t>специализираните</a:t>
            </a:r>
            <a:r>
              <a:rPr lang="ru-RU" altLang="bg-BG" sz="1800" dirty="0">
                <a:effectLst>
                  <a:outerShdw blurRad="38100" dist="38100" dir="2700000" algn="tl">
                    <a:srgbClr val="C0C0C0"/>
                  </a:outerShdw>
                </a:effectLst>
              </a:rPr>
              <a:t> институции за </a:t>
            </a:r>
            <a:r>
              <a:rPr lang="ru-RU" altLang="bg-BG" sz="1800" dirty="0" err="1">
                <a:effectLst>
                  <a:outerShdw blurRad="38100" dist="38100" dir="2700000" algn="tl">
                    <a:srgbClr val="C0C0C0"/>
                  </a:outerShdw>
                </a:effectLst>
              </a:rPr>
              <a:t>предоставяне</a:t>
            </a:r>
            <a:r>
              <a:rPr lang="ru-RU" altLang="bg-BG" sz="1800" dirty="0">
                <a:effectLst>
                  <a:outerShdw blurRad="38100" dist="38100" dir="2700000" algn="tl">
                    <a:srgbClr val="C0C0C0"/>
                  </a:outerShdw>
                </a:effectLst>
              </a:rPr>
              <a:t> на </a:t>
            </a:r>
            <a:r>
              <a:rPr lang="ru-RU" altLang="bg-BG" sz="1800" dirty="0" err="1">
                <a:effectLst>
                  <a:outerShdw blurRad="38100" dist="38100" dir="2700000" algn="tl">
                    <a:srgbClr val="C0C0C0"/>
                  </a:outerShdw>
                </a:effectLst>
              </a:rPr>
              <a:t>социални</a:t>
            </a:r>
            <a:r>
              <a:rPr lang="ru-RU" altLang="bg-BG" sz="1800" dirty="0">
                <a:effectLst>
                  <a:outerShdw blurRad="38100" dist="38100" dir="2700000" algn="tl">
                    <a:srgbClr val="C0C0C0"/>
                  </a:outerShdw>
                </a:effectLst>
              </a:rPr>
              <a:t> услуги за </a:t>
            </a:r>
            <a:r>
              <a:rPr lang="ru-RU" altLang="bg-BG" sz="1800" dirty="0" err="1">
                <a:effectLst>
                  <a:outerShdw blurRad="38100" dist="38100" dir="2700000" algn="tl">
                    <a:srgbClr val="C0C0C0"/>
                  </a:outerShdw>
                </a:effectLst>
              </a:rPr>
              <a:t>деца</a:t>
            </a:r>
            <a:r>
              <a:rPr lang="ru-RU" altLang="bg-BG" sz="1800" dirty="0">
                <a:effectLst>
                  <a:outerShdw blurRad="38100" dist="38100" dir="2700000" algn="tl">
                    <a:srgbClr val="C0C0C0"/>
                  </a:outerShdw>
                </a:effectLst>
              </a:rPr>
              <a:t>.</a:t>
            </a:r>
          </a:p>
          <a:p>
            <a:pPr eaLnBrk="1" hangingPunct="1">
              <a:buNone/>
            </a:pPr>
            <a:endParaRPr lang="ru-RU" altLang="bg-BG" sz="1800" dirty="0">
              <a:effectLst>
                <a:outerShdw blurRad="38100" dist="38100" dir="2700000" algn="tl">
                  <a:srgbClr val="C0C0C0"/>
                </a:outerShdw>
              </a:effectLst>
            </a:endParaRPr>
          </a:p>
          <a:p>
            <a:pPr eaLnBrk="1" hangingPunct="1">
              <a:buNone/>
            </a:pPr>
            <a:r>
              <a:rPr lang="ru-RU" altLang="bg-BG" sz="1800" dirty="0" err="1">
                <a:solidFill>
                  <a:srgbClr val="FF0000"/>
                </a:solidFill>
                <a:effectLst>
                  <a:outerShdw blurRad="38100" dist="38100" dir="2700000" algn="tl">
                    <a:srgbClr val="C0C0C0"/>
                  </a:outerShdw>
                </a:effectLst>
              </a:rPr>
              <a:t>Дейностите</a:t>
            </a:r>
            <a:r>
              <a:rPr lang="ru-RU" altLang="bg-BG" sz="1800" dirty="0">
                <a:solidFill>
                  <a:srgbClr val="FF0000"/>
                </a:solidFill>
                <a:effectLst>
                  <a:outerShdw blurRad="38100" dist="38100" dir="2700000" algn="tl">
                    <a:srgbClr val="C0C0C0"/>
                  </a:outerShdw>
                </a:effectLst>
              </a:rPr>
              <a:t> в </a:t>
            </a:r>
            <a:r>
              <a:rPr lang="ru-RU" altLang="bg-BG" sz="1800" dirty="0" err="1">
                <a:solidFill>
                  <a:srgbClr val="FF0000"/>
                </a:solidFill>
                <a:effectLst>
                  <a:outerShdw blurRad="38100" dist="38100" dir="2700000" algn="tl">
                    <a:srgbClr val="C0C0C0"/>
                  </a:outerShdw>
                </a:effectLst>
              </a:rPr>
              <a:t>здравните</a:t>
            </a:r>
            <a:r>
              <a:rPr lang="ru-RU" altLang="bg-BG" sz="1800" dirty="0">
                <a:solidFill>
                  <a:srgbClr val="FF0000"/>
                </a:solidFill>
                <a:effectLst>
                  <a:outerShdw blurRad="38100" dist="38100" dir="2700000" algn="tl">
                    <a:srgbClr val="C0C0C0"/>
                  </a:outerShdw>
                </a:effectLst>
              </a:rPr>
              <a:t> </a:t>
            </a:r>
            <a:r>
              <a:rPr lang="ru-RU" altLang="bg-BG" sz="1800" dirty="0" err="1">
                <a:solidFill>
                  <a:srgbClr val="FF0000"/>
                </a:solidFill>
                <a:effectLst>
                  <a:outerShdw blurRad="38100" dist="38100" dir="2700000" algn="tl">
                    <a:srgbClr val="C0C0C0"/>
                  </a:outerShdw>
                </a:effectLst>
              </a:rPr>
              <a:t>кабинети</a:t>
            </a:r>
            <a:r>
              <a:rPr lang="ru-RU" altLang="bg-BG" sz="1800" dirty="0">
                <a:solidFill>
                  <a:srgbClr val="FF0000"/>
                </a:solidFill>
                <a:effectLst>
                  <a:outerShdw blurRad="38100" dist="38100" dir="2700000" algn="tl">
                    <a:srgbClr val="C0C0C0"/>
                  </a:outerShdw>
                </a:effectLst>
              </a:rPr>
              <a:t> се </a:t>
            </a:r>
            <a:r>
              <a:rPr lang="ru-RU" altLang="bg-BG" sz="1800" dirty="0" err="1">
                <a:solidFill>
                  <a:srgbClr val="FF0000"/>
                </a:solidFill>
                <a:effectLst>
                  <a:outerShdw blurRad="38100" dist="38100" dir="2700000" algn="tl">
                    <a:srgbClr val="C0C0C0"/>
                  </a:outerShdw>
                </a:effectLst>
              </a:rPr>
              <a:t>осъществяват</a:t>
            </a:r>
            <a:r>
              <a:rPr lang="ru-RU" altLang="bg-BG" sz="1800" dirty="0">
                <a:solidFill>
                  <a:srgbClr val="FF0000"/>
                </a:solidFill>
                <a:effectLst>
                  <a:outerShdw blurRad="38100" dist="38100" dir="2700000" algn="tl">
                    <a:srgbClr val="C0C0C0"/>
                  </a:outerShdw>
                </a:effectLst>
              </a:rPr>
              <a:t> от </a:t>
            </a:r>
            <a:r>
              <a:rPr lang="ru-RU" altLang="bg-BG" sz="1800" dirty="0" err="1">
                <a:solidFill>
                  <a:srgbClr val="FF0000"/>
                </a:solidFill>
                <a:effectLst>
                  <a:outerShdw blurRad="38100" dist="38100" dir="2700000" algn="tl">
                    <a:srgbClr val="C0C0C0"/>
                  </a:outerShdw>
                </a:effectLst>
              </a:rPr>
              <a:t>лекар</a:t>
            </a:r>
            <a:r>
              <a:rPr lang="ru-RU" altLang="bg-BG" sz="1800" dirty="0">
                <a:solidFill>
                  <a:srgbClr val="FF0000"/>
                </a:solidFill>
                <a:effectLst>
                  <a:outerShdw blurRad="38100" dist="38100" dir="2700000" algn="tl">
                    <a:srgbClr val="C0C0C0"/>
                  </a:outerShdw>
                </a:effectLst>
              </a:rPr>
              <a:t>, </a:t>
            </a:r>
            <a:r>
              <a:rPr lang="ru-RU" altLang="bg-BG" sz="1800" dirty="0" err="1">
                <a:solidFill>
                  <a:srgbClr val="FF0000"/>
                </a:solidFill>
                <a:effectLst>
                  <a:outerShdw blurRad="38100" dist="38100" dir="2700000" algn="tl">
                    <a:srgbClr val="C0C0C0"/>
                  </a:outerShdw>
                </a:effectLst>
              </a:rPr>
              <a:t>фелдшер</a:t>
            </a:r>
            <a:r>
              <a:rPr lang="ru-RU" altLang="bg-BG" sz="1800" dirty="0">
                <a:solidFill>
                  <a:srgbClr val="FF0000"/>
                </a:solidFill>
                <a:effectLst>
                  <a:outerShdw blurRad="38100" dist="38100" dir="2700000" algn="tl">
                    <a:srgbClr val="C0C0C0"/>
                  </a:outerShdw>
                </a:effectLst>
              </a:rPr>
              <a:t> или </a:t>
            </a:r>
            <a:r>
              <a:rPr lang="ru-RU" altLang="bg-BG" sz="1800" dirty="0" err="1">
                <a:solidFill>
                  <a:srgbClr val="FF0000"/>
                </a:solidFill>
                <a:effectLst>
                  <a:outerShdw blurRad="38100" dist="38100" dir="2700000" algn="tl">
                    <a:srgbClr val="C0C0C0"/>
                  </a:outerShdw>
                </a:effectLst>
              </a:rPr>
              <a:t>медицинска</a:t>
            </a:r>
            <a:r>
              <a:rPr lang="ru-RU" altLang="bg-BG" sz="1800" dirty="0">
                <a:solidFill>
                  <a:srgbClr val="FF0000"/>
                </a:solidFill>
                <a:effectLst>
                  <a:outerShdw blurRad="38100" dist="38100" dir="2700000" algn="tl">
                    <a:srgbClr val="C0C0C0"/>
                  </a:outerShdw>
                </a:effectLst>
              </a:rPr>
              <a:t> сестра, а </a:t>
            </a:r>
            <a:r>
              <a:rPr lang="ru-RU" altLang="bg-BG" sz="1800" dirty="0" err="1">
                <a:solidFill>
                  <a:srgbClr val="FF0000"/>
                </a:solidFill>
                <a:effectLst>
                  <a:outerShdw blurRad="38100" dist="38100" dir="2700000" algn="tl">
                    <a:srgbClr val="C0C0C0"/>
                  </a:outerShdw>
                </a:effectLst>
              </a:rPr>
              <a:t>контролът</a:t>
            </a:r>
            <a:r>
              <a:rPr lang="ru-RU" altLang="bg-BG" sz="1800" dirty="0">
                <a:solidFill>
                  <a:srgbClr val="FF0000"/>
                </a:solidFill>
                <a:effectLst>
                  <a:outerShdw blurRad="38100" dist="38100" dir="2700000" algn="tl">
                    <a:srgbClr val="C0C0C0"/>
                  </a:outerShdw>
                </a:effectLst>
              </a:rPr>
              <a:t> – от </a:t>
            </a:r>
            <a:r>
              <a:rPr lang="ru-RU" altLang="bg-BG" sz="1800" dirty="0" err="1">
                <a:solidFill>
                  <a:srgbClr val="FF0000"/>
                </a:solidFill>
                <a:effectLst>
                  <a:outerShdw blurRad="38100" dist="38100" dir="2700000" algn="tl">
                    <a:srgbClr val="C0C0C0"/>
                  </a:outerShdw>
                </a:effectLst>
              </a:rPr>
              <a:t>съответната</a:t>
            </a:r>
            <a:r>
              <a:rPr lang="ru-RU" altLang="bg-BG" sz="1800" dirty="0">
                <a:solidFill>
                  <a:srgbClr val="FF0000"/>
                </a:solidFill>
                <a:effectLst>
                  <a:outerShdw blurRad="38100" dist="38100" dir="2700000" algn="tl">
                    <a:srgbClr val="C0C0C0"/>
                  </a:outerShdw>
                </a:effectLst>
              </a:rPr>
              <a:t> РЗИ.</a:t>
            </a:r>
            <a:endParaRPr lang="en-US" altLang="bg-BG" sz="1800" dirty="0">
              <a:solidFill>
                <a:srgbClr val="FF0000"/>
              </a:solidFill>
              <a:effectLst>
                <a:outerShdw blurRad="38100" dist="38100" dir="2700000" algn="tl">
                  <a:srgbClr val="C0C0C0"/>
                </a:outerShdw>
              </a:effectLst>
            </a:endParaRPr>
          </a:p>
          <a:p>
            <a:pPr marL="72000" eaLnBrk="1" hangingPunct="1">
              <a:buNone/>
            </a:pPr>
            <a:endParaRPr lang="ru-RU" altLang="bg-BG" sz="1800" dirty="0">
              <a:effectLst>
                <a:outerShdw blurRad="38100" dist="38100" dir="2700000" algn="tl">
                  <a:srgbClr val="C0C0C0"/>
                </a:outerShdw>
              </a:effectLst>
            </a:endParaRPr>
          </a:p>
          <a:p>
            <a:pPr marL="72000" algn="just" eaLnBrk="1" hangingPunct="1">
              <a:buFontTx/>
              <a:buNone/>
            </a:pPr>
            <a:endParaRPr lang="bg-BG" altLang="bg-BG" sz="18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786520FF-ED14-4CA8-96AF-D6400F62DB05}" type="datetime1">
              <a:rPr lang="bg-BG" altLang="en-US" smtClean="0"/>
              <a:t>25.8.2020 г.</a:t>
            </a:fld>
            <a:endParaRPr lang="en-US" altLang="en-US"/>
          </a:p>
        </p:txBody>
      </p:sp>
    </p:spTree>
    <p:extLst>
      <p:ext uri="{BB962C8B-B14F-4D97-AF65-F5344CB8AC3E}">
        <p14:creationId xmlns:p14="http://schemas.microsoft.com/office/powerpoint/2010/main" val="3350925732"/>
      </p:ext>
    </p:extLst>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CCB47C0-5F5C-43F4-90FF-D21B9781106A}" type="slidenum">
              <a:rPr lang="en-US" altLang="en-US">
                <a:latin typeface="Arial" charset="0"/>
              </a:rPr>
              <a:pPr eaLnBrk="1" hangingPunct="1"/>
              <a:t>46</a:t>
            </a:fld>
            <a:endParaRPr lang="en-US" altLang="en-US">
              <a:latin typeface="Arial" charset="0"/>
            </a:endParaRPr>
          </a:p>
        </p:txBody>
      </p:sp>
      <p:sp>
        <p:nvSpPr>
          <p:cNvPr id="12290" name="Rectangle 2"/>
          <p:cNvSpPr>
            <a:spLocks noGrp="1" noRot="1" noChangeArrowheads="1"/>
          </p:cNvSpPr>
          <p:nvPr>
            <p:ph type="title" idx="4294967295"/>
          </p:nvPr>
        </p:nvSpPr>
        <p:spPr>
          <a:xfrm>
            <a:off x="533400" y="228600"/>
            <a:ext cx="8229600" cy="563562"/>
          </a:xfrm>
        </p:spPr>
        <p:txBody>
          <a:bodyPr/>
          <a:lstStyle/>
          <a:p>
            <a:pPr algn="l" eaLnBrk="1" hangingPunct="1"/>
            <a:r>
              <a:rPr lang="ru-RU" altLang="bg-BG" sz="3200" b="1" dirty="0" smtClean="0">
                <a:solidFill>
                  <a:srgbClr val="FF0000"/>
                </a:solidFill>
                <a:effectLst>
                  <a:outerShdw blurRad="38100" dist="38100" dir="2700000" algn="tl">
                    <a:srgbClr val="C0C0C0"/>
                  </a:outerShdw>
                </a:effectLst>
              </a:rPr>
              <a:t>Раздел </a:t>
            </a:r>
            <a:r>
              <a:rPr lang="en-US" altLang="bg-BG" sz="3200" b="1" dirty="0" smtClean="0">
                <a:solidFill>
                  <a:srgbClr val="FF0000"/>
                </a:solidFill>
                <a:effectLst>
                  <a:outerShdw blurRad="38100" dist="38100" dir="2700000" algn="tl">
                    <a:srgbClr val="C0C0C0"/>
                  </a:outerShdw>
                </a:effectLst>
              </a:rPr>
              <a:t>II</a:t>
            </a:r>
            <a:r>
              <a:rPr lang="ru-RU" altLang="bg-BG" sz="3200" b="1" dirty="0" smtClean="0">
                <a:solidFill>
                  <a:srgbClr val="FF0000"/>
                </a:solidFill>
                <a:effectLst>
                  <a:outerShdw blurRad="38100" dist="38100" dir="2700000" algn="tl">
                    <a:srgbClr val="C0C0C0"/>
                  </a:outerShdw>
                </a:effectLst>
              </a:rPr>
              <a:t>. Репродуктивно здраве</a:t>
            </a:r>
            <a:endParaRPr lang="en-US" altLang="bg-BG" sz="3200" b="1" dirty="0" smtClean="0">
              <a:solidFill>
                <a:srgbClr val="FF0000"/>
              </a:solidFill>
              <a:effectLst>
                <a:outerShdw blurRad="38100" dist="38100" dir="2700000" algn="tl">
                  <a:srgbClr val="C0C0C0"/>
                </a:outerShdw>
              </a:effectLst>
            </a:endParaRPr>
          </a:p>
        </p:txBody>
      </p:sp>
      <p:sp>
        <p:nvSpPr>
          <p:cNvPr id="12291" name="Rectangle 3"/>
          <p:cNvSpPr>
            <a:spLocks noGrp="1" noRot="1" noChangeArrowheads="1"/>
          </p:cNvSpPr>
          <p:nvPr>
            <p:ph type="body" idx="4294967295"/>
          </p:nvPr>
        </p:nvSpPr>
        <p:spPr>
          <a:xfrm>
            <a:off x="228600" y="914400"/>
            <a:ext cx="8686800" cy="4876800"/>
          </a:xfrm>
        </p:spPr>
        <p:txBody>
          <a:bodyPr/>
          <a:lstStyle/>
          <a:p>
            <a:pPr marL="72000" indent="-609600" eaLnBrk="1" hangingPunct="1">
              <a:buFontTx/>
              <a:buNone/>
            </a:pPr>
            <a:r>
              <a:rPr lang="ru-RU" altLang="bg-BG" sz="2400" dirty="0" smtClean="0">
                <a:effectLst>
                  <a:outerShdw blurRad="38100" dist="38100" dir="2700000" algn="tl">
                    <a:srgbClr val="C0C0C0"/>
                  </a:outerShdw>
                </a:effectLst>
              </a:rPr>
              <a:t>	Държавата осигурява здравна защита на репродуктивното здраве на гражданите чрез: </a:t>
            </a:r>
          </a:p>
          <a:p>
            <a:pPr marL="0" indent="0" eaLnBrk="1" hangingPunct="1">
              <a:buNone/>
            </a:pPr>
            <a:r>
              <a:rPr lang="ru-RU" altLang="bg-BG" sz="2400" dirty="0" smtClean="0">
                <a:effectLst>
                  <a:outerShdw blurRad="38100" dist="38100" dir="2700000" algn="tl">
                    <a:srgbClr val="C0C0C0"/>
                  </a:outerShdw>
                </a:effectLst>
              </a:rPr>
              <a:t>1. промоция и консултации за опазване на репродуктивното здраве при децата и лицата в репродуктивна възраст; </a:t>
            </a:r>
          </a:p>
          <a:p>
            <a:pPr marL="0" indent="0" eaLnBrk="1" hangingPunct="1">
              <a:buNone/>
            </a:pPr>
            <a:r>
              <a:rPr lang="ru-RU" altLang="bg-BG" sz="2400" dirty="0" smtClean="0">
                <a:effectLst>
                  <a:outerShdw blurRad="38100" dist="38100" dir="2700000" algn="tl">
                    <a:srgbClr val="C0C0C0"/>
                  </a:outerShdw>
                </a:effectLst>
              </a:rPr>
              <a:t>2. </a:t>
            </a:r>
            <a:r>
              <a:rPr lang="ru-RU" altLang="bg-BG" sz="2400" dirty="0" err="1" smtClean="0">
                <a:effectLst>
                  <a:outerShdw blurRad="38100" dist="38100" dir="2700000" algn="tl">
                    <a:srgbClr val="C0C0C0"/>
                  </a:outerShdw>
                </a:effectLst>
              </a:rPr>
              <a:t>осигуряване</a:t>
            </a:r>
            <a:r>
              <a:rPr lang="ru-RU" altLang="bg-BG" sz="2400" dirty="0" smtClean="0">
                <a:effectLst>
                  <a:outerShdw blurRad="38100" dist="38100" dir="2700000" algn="tl">
                    <a:srgbClr val="C0C0C0"/>
                  </a:outerShdw>
                </a:effectLst>
              </a:rPr>
              <a:t> на достъп до специализирана консултативна помощ по въпросите на репродуктивното здраве и семейното планиране; </a:t>
            </a:r>
          </a:p>
          <a:p>
            <a:pPr marL="0" indent="0" eaLnBrk="1" hangingPunct="1">
              <a:buNone/>
            </a:pPr>
            <a:r>
              <a:rPr lang="ru-RU" altLang="bg-BG" sz="2400" dirty="0" smtClean="0">
                <a:effectLst>
                  <a:outerShdw blurRad="38100" dist="38100" dir="2700000" algn="tl">
                    <a:srgbClr val="C0C0C0"/>
                  </a:outerShdw>
                </a:effectLst>
              </a:rPr>
              <a:t>3. профилактика и лечение на безплодието; </a:t>
            </a:r>
          </a:p>
          <a:p>
            <a:pPr marL="0" indent="0" eaLnBrk="1" hangingPunct="1">
              <a:buNone/>
            </a:pPr>
            <a:r>
              <a:rPr lang="ru-RU" altLang="bg-BG" sz="2400" dirty="0" smtClean="0">
                <a:effectLst>
                  <a:outerShdw blurRad="38100" dist="38100" dir="2700000" algn="tl">
                    <a:srgbClr val="C0C0C0"/>
                  </a:outerShdw>
                </a:effectLst>
              </a:rPr>
              <a:t>4. </a:t>
            </a:r>
            <a:r>
              <a:rPr lang="ru-RU" altLang="bg-BG" sz="2400" dirty="0" err="1" smtClean="0">
                <a:effectLst>
                  <a:outerShdw blurRad="38100" dist="38100" dir="2700000" algn="tl">
                    <a:srgbClr val="C0C0C0"/>
                  </a:outerShdw>
                </a:effectLst>
              </a:rPr>
              <a:t>специализирана</a:t>
            </a:r>
            <a:r>
              <a:rPr lang="ru-RU" altLang="bg-BG" sz="2400" dirty="0" smtClean="0">
                <a:effectLst>
                  <a:outerShdw blurRad="38100" dist="38100" dir="2700000" algn="tl">
                    <a:srgbClr val="C0C0C0"/>
                  </a:outerShdw>
                </a:effectLst>
              </a:rPr>
              <a:t> информация, консултации, профилактика и лечение на предаваните по полов път болести и СПИН; </a:t>
            </a:r>
          </a:p>
          <a:p>
            <a:pPr eaLnBrk="1" hangingPunct="1">
              <a:buFontTx/>
              <a:buChar char="-"/>
            </a:pPr>
            <a:endParaRPr lang="ru-RU" altLang="bg-BG" sz="24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04337C45-0230-4F98-BF79-4CA667E3642E}"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3CCB47C0-5F5C-43F4-90FF-D21B9781106A}" type="slidenum">
              <a:rPr lang="en-US" altLang="en-US">
                <a:latin typeface="Arial" charset="0"/>
              </a:rPr>
              <a:pPr eaLnBrk="1" hangingPunct="1"/>
              <a:t>47</a:t>
            </a:fld>
            <a:endParaRPr lang="en-US" altLang="en-US">
              <a:latin typeface="Arial" charset="0"/>
            </a:endParaRPr>
          </a:p>
        </p:txBody>
      </p:sp>
      <p:sp>
        <p:nvSpPr>
          <p:cNvPr id="12291" name="Rectangle 3"/>
          <p:cNvSpPr>
            <a:spLocks noGrp="1" noRot="1" noChangeArrowheads="1"/>
          </p:cNvSpPr>
          <p:nvPr>
            <p:ph type="body" idx="4294967295"/>
          </p:nvPr>
        </p:nvSpPr>
        <p:spPr>
          <a:xfrm>
            <a:off x="228600" y="685800"/>
            <a:ext cx="8534400" cy="4879975"/>
          </a:xfrm>
        </p:spPr>
        <p:txBody>
          <a:bodyPr/>
          <a:lstStyle/>
          <a:p>
            <a:pPr marL="72000" indent="-609600" eaLnBrk="1" hangingPunct="1">
              <a:buFontTx/>
              <a:buNone/>
            </a:pPr>
            <a:r>
              <a:rPr lang="ru-RU" altLang="bg-BG" sz="2400" dirty="0" smtClean="0">
                <a:effectLst>
                  <a:outerShdw blurRad="38100" dist="38100" dir="2700000" algn="tl">
                    <a:srgbClr val="C0C0C0"/>
                  </a:outerShdw>
                </a:effectLst>
              </a:rPr>
              <a:t>	5. профилактика, лечение и </a:t>
            </a:r>
            <a:r>
              <a:rPr lang="ru-RU" altLang="bg-BG" sz="2400" dirty="0" err="1" smtClean="0">
                <a:effectLst>
                  <a:outerShdw blurRad="38100" dist="38100" dir="2700000" algn="tl">
                    <a:srgbClr val="C0C0C0"/>
                  </a:outerShdw>
                </a:effectLst>
              </a:rPr>
              <a:t>диспансерно</a:t>
            </a:r>
            <a:r>
              <a:rPr lang="ru-RU" altLang="bg-BG" sz="2400" dirty="0" smtClean="0">
                <a:effectLst>
                  <a:outerShdw blurRad="38100" dist="38100" dir="2700000" algn="tl">
                    <a:srgbClr val="C0C0C0"/>
                  </a:outerShdw>
                </a:effectLst>
              </a:rPr>
              <a:t> наблюдение на лица </a:t>
            </a:r>
            <a:r>
              <a:rPr lang="ru-RU" altLang="bg-BG" sz="2400" dirty="0" err="1" smtClean="0">
                <a:effectLst>
                  <a:outerShdw blurRad="38100" dist="38100" dir="2700000" algn="tl">
                    <a:srgbClr val="C0C0C0"/>
                  </a:outerShdw>
                </a:effectLst>
              </a:rPr>
              <a:t>със</a:t>
            </a:r>
            <a:r>
              <a:rPr lang="ru-RU" altLang="bg-BG" sz="2400" dirty="0" smtClean="0">
                <a:effectLst>
                  <a:outerShdw blurRad="38100" dist="38100" dir="2700000" algn="tl">
                    <a:srgbClr val="C0C0C0"/>
                  </a:outerShdw>
                </a:effectLst>
              </a:rPr>
              <a:t> </a:t>
            </a:r>
            <a:r>
              <a:rPr lang="ru-RU" altLang="bg-BG" sz="2400" dirty="0" err="1" smtClean="0">
                <a:effectLst>
                  <a:outerShdw blurRad="38100" dist="38100" dir="2700000" algn="tl">
                    <a:srgbClr val="C0C0C0"/>
                  </a:outerShdw>
                </a:effectLst>
              </a:rPr>
              <a:t>злокачествени</a:t>
            </a:r>
            <a:r>
              <a:rPr lang="ru-RU" altLang="bg-BG" sz="2400" dirty="0" smtClean="0">
                <a:effectLst>
                  <a:outerShdw blurRad="38100" dist="38100" dir="2700000" algn="tl">
                    <a:srgbClr val="C0C0C0"/>
                  </a:outerShdw>
                </a:effectLst>
              </a:rPr>
              <a:t> </a:t>
            </a:r>
            <a:r>
              <a:rPr lang="ru-RU" altLang="bg-BG" sz="2400" dirty="0" err="1" smtClean="0">
                <a:effectLst>
                  <a:outerShdw blurRad="38100" dist="38100" dir="2700000" algn="tl">
                    <a:srgbClr val="C0C0C0"/>
                  </a:outerShdw>
                </a:effectLst>
              </a:rPr>
              <a:t>заболявания</a:t>
            </a:r>
            <a:r>
              <a:rPr lang="ru-RU" altLang="bg-BG" sz="2400" dirty="0" smtClean="0">
                <a:effectLst>
                  <a:outerShdw blurRad="38100" dist="38100" dir="2700000" algn="tl">
                    <a:srgbClr val="C0C0C0"/>
                  </a:outerShdw>
                </a:effectLst>
              </a:rPr>
              <a:t> на </a:t>
            </a:r>
            <a:r>
              <a:rPr lang="ru-RU" altLang="bg-BG" sz="2400" dirty="0" err="1" smtClean="0">
                <a:effectLst>
                  <a:outerShdw blurRad="38100" dist="38100" dir="2700000" algn="tl">
                    <a:srgbClr val="C0C0C0"/>
                  </a:outerShdw>
                </a:effectLst>
              </a:rPr>
              <a:t>репродуктивната</a:t>
            </a:r>
            <a:r>
              <a:rPr lang="ru-RU" altLang="bg-BG" sz="2400" dirty="0" smtClean="0">
                <a:effectLst>
                  <a:outerShdw blurRad="38100" dist="38100" dir="2700000" algn="tl">
                    <a:srgbClr val="C0C0C0"/>
                  </a:outerShdw>
                </a:effectLst>
              </a:rPr>
              <a:t> система. </a:t>
            </a:r>
          </a:p>
          <a:p>
            <a:pPr marL="72000" indent="-609600" eaLnBrk="1" hangingPunct="1">
              <a:buFontTx/>
              <a:buNone/>
            </a:pPr>
            <a:r>
              <a:rPr lang="ru-RU" altLang="bg-BG" sz="2400" dirty="0" smtClean="0">
                <a:effectLst>
                  <a:outerShdw blurRad="38100" dist="38100" dir="2700000" algn="tl">
                    <a:srgbClr val="C0C0C0"/>
                  </a:outerShdw>
                </a:effectLst>
              </a:rPr>
              <a:t>	</a:t>
            </a:r>
          </a:p>
          <a:p>
            <a:pPr marL="72000" indent="-609600" eaLnBrk="1" hangingPunct="1">
              <a:buFontTx/>
              <a:buNone/>
            </a:pPr>
            <a:r>
              <a:rPr lang="ru-RU" altLang="bg-BG" sz="2400" dirty="0" smtClean="0">
                <a:effectLst>
                  <a:outerShdw blurRad="38100" dist="38100" dir="2700000" algn="tl">
                    <a:srgbClr val="C0C0C0"/>
                  </a:outerShdw>
                </a:effectLst>
              </a:rPr>
              <a:t>Всеки има право на информация и свобода на решение относно своето репродуктивно здраве.</a:t>
            </a:r>
          </a:p>
          <a:p>
            <a:pPr marL="72000" indent="-609600" eaLnBrk="1" hangingPunct="1">
              <a:buFontTx/>
              <a:buNone/>
            </a:pPr>
            <a:endParaRPr lang="ru-RU" altLang="bg-BG" sz="2400" dirty="0">
              <a:effectLst>
                <a:outerShdw blurRad="38100" dist="38100" dir="2700000" algn="tl">
                  <a:srgbClr val="C0C0C0"/>
                </a:outerShdw>
              </a:effectLst>
            </a:endParaRPr>
          </a:p>
          <a:p>
            <a:pPr marL="72000" indent="-609600" eaLnBrk="1" hangingPunct="1">
              <a:buNone/>
            </a:pPr>
            <a:r>
              <a:rPr lang="ru-RU" altLang="bg-BG" sz="2400" dirty="0">
                <a:effectLst>
                  <a:outerShdw blurRad="38100" dist="38100" dir="2700000" algn="tl">
                    <a:srgbClr val="C0C0C0"/>
                  </a:outerShdw>
                </a:effectLst>
              </a:rPr>
              <a:t>За осигуряване на безрисково майчинство всяка жена има право на достъп до здравни дейности, насочени към осигуряване на оптимално здравословно състояние на жената и плода от възникване на бременността до навършване на 42-дневна възраст на детето. </a:t>
            </a:r>
            <a:endParaRPr lang="en-US" altLang="bg-BG" sz="2400" dirty="0">
              <a:effectLst>
                <a:outerShdw blurRad="38100" dist="38100" dir="2700000" algn="tl">
                  <a:srgbClr val="C0C0C0"/>
                </a:outerShdw>
              </a:effectLst>
            </a:endParaRPr>
          </a:p>
          <a:p>
            <a:pPr marL="72000" indent="-609600" algn="just" eaLnBrk="1" hangingPunct="1">
              <a:lnSpc>
                <a:spcPct val="80000"/>
              </a:lnSpc>
              <a:buFontTx/>
              <a:buNone/>
            </a:pPr>
            <a:endParaRPr lang="en-US" altLang="bg-BG" sz="2400"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0020A7E0-F609-4442-853F-6E3B89254D2C}" type="datetime1">
              <a:rPr lang="bg-BG" altLang="en-US" smtClean="0"/>
              <a:t>25.8.2020 г.</a:t>
            </a:fld>
            <a:endParaRPr lang="en-US" altLang="en-US"/>
          </a:p>
        </p:txBody>
      </p:sp>
    </p:spTree>
    <p:extLst>
      <p:ext uri="{BB962C8B-B14F-4D97-AF65-F5344CB8AC3E}">
        <p14:creationId xmlns:p14="http://schemas.microsoft.com/office/powerpoint/2010/main" val="3439547123"/>
      </p:ext>
    </p:extLst>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B053839-3CE5-4BBB-B2DA-E697DF6A9652}" type="slidenum">
              <a:rPr lang="en-US" altLang="en-US">
                <a:latin typeface="Arial" charset="0"/>
              </a:rPr>
              <a:pPr eaLnBrk="1" hangingPunct="1"/>
              <a:t>48</a:t>
            </a:fld>
            <a:endParaRPr lang="en-US" altLang="en-US">
              <a:latin typeface="Arial" charset="0"/>
            </a:endParaRPr>
          </a:p>
        </p:txBody>
      </p:sp>
      <p:sp>
        <p:nvSpPr>
          <p:cNvPr id="69635" name="Rectangle 3"/>
          <p:cNvSpPr>
            <a:spLocks noGrp="1" noRot="1" noChangeArrowheads="1"/>
          </p:cNvSpPr>
          <p:nvPr>
            <p:ph type="body" idx="4294967295"/>
          </p:nvPr>
        </p:nvSpPr>
        <p:spPr>
          <a:xfrm>
            <a:off x="457200" y="1798637"/>
            <a:ext cx="8229600" cy="5287963"/>
          </a:xfrm>
        </p:spPr>
        <p:txBody>
          <a:bodyPr/>
          <a:lstStyle/>
          <a:p>
            <a:pPr eaLnBrk="1" hangingPunct="1">
              <a:lnSpc>
                <a:spcPct val="90000"/>
              </a:lnSpc>
            </a:pPr>
            <a:r>
              <a:rPr lang="ru-RU" altLang="bg-BG" sz="2400" dirty="0" smtClean="0"/>
              <a:t>Никой не може да бъде подложен на медицински дейности за установяване или лечение на психично разстройство освен при условия и по ред, определени със закон. </a:t>
            </a:r>
            <a:endParaRPr lang="en-US" altLang="bg-BG" sz="2400" dirty="0" smtClean="0"/>
          </a:p>
          <a:p>
            <a:pPr eaLnBrk="1" hangingPunct="1">
              <a:lnSpc>
                <a:spcPct val="90000"/>
              </a:lnSpc>
            </a:pPr>
            <a:r>
              <a:rPr lang="ru-RU" altLang="bg-BG" sz="2400" dirty="0" smtClean="0"/>
              <a:t>Оценката за наличие на психично разстройство не може да се основава на семейни, професионални или други конфликти, както и на данни за прекарано в миналото психично разстройство.</a:t>
            </a:r>
            <a:endParaRPr lang="en-US" altLang="bg-BG" sz="2400" dirty="0" smtClean="0"/>
          </a:p>
        </p:txBody>
      </p:sp>
      <p:sp>
        <p:nvSpPr>
          <p:cNvPr id="2" name="Date Placeholder 1"/>
          <p:cNvSpPr>
            <a:spLocks noGrp="1"/>
          </p:cNvSpPr>
          <p:nvPr>
            <p:ph type="dt" sz="half" idx="10"/>
          </p:nvPr>
        </p:nvSpPr>
        <p:spPr/>
        <p:txBody>
          <a:bodyPr/>
          <a:lstStyle/>
          <a:p>
            <a:fld id="{D9C0B492-618D-46C5-A124-A2980202D68D}" type="datetime1">
              <a:rPr lang="bg-BG" altLang="en-US" smtClean="0"/>
              <a:t>25.8.2020 г.</a:t>
            </a:fld>
            <a:endParaRPr lang="en-US" altLang="en-US"/>
          </a:p>
        </p:txBody>
      </p:sp>
      <p:sp>
        <p:nvSpPr>
          <p:cNvPr id="5" name="Rectangle 2"/>
          <p:cNvSpPr txBox="1">
            <a:spLocks noRot="1" noChangeArrowheads="1"/>
          </p:cNvSpPr>
          <p:nvPr/>
        </p:nvSpPr>
        <p:spPr bwMode="auto">
          <a:xfrm>
            <a:off x="457200" y="457200"/>
            <a:ext cx="8229600" cy="13716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ctr" anchorCtr="0" compatLnSpc="1">
            <a:prstTxWarp prst="textNoShape">
              <a:avLst/>
            </a:prstTxWarp>
          </a:bodyPr>
          <a:lstStyle>
            <a:lvl1pPr algn="ctr" rtl="0" eaLnBrk="0" fontAlgn="base" hangingPunct="0">
              <a:spcBef>
                <a:spcPct val="0"/>
              </a:spcBef>
              <a:spcAft>
                <a:spcPct val="0"/>
              </a:spcAft>
              <a:defRPr sz="4400">
                <a:solidFill>
                  <a:schemeClr val="tx2"/>
                </a:solidFill>
                <a:latin typeface="+mj-lt"/>
                <a:ea typeface="+mj-ea"/>
                <a:cs typeface="+mj-cs"/>
              </a:defRPr>
            </a:lvl1pPr>
            <a:lvl2pPr algn="ctr" rtl="0" eaLnBrk="0" fontAlgn="base" hangingPunct="0">
              <a:spcBef>
                <a:spcPct val="0"/>
              </a:spcBef>
              <a:spcAft>
                <a:spcPct val="0"/>
              </a:spcAft>
              <a:defRPr sz="4400">
                <a:solidFill>
                  <a:schemeClr val="tx2"/>
                </a:solidFill>
                <a:latin typeface="Arial" charset="0"/>
              </a:defRPr>
            </a:lvl2pPr>
            <a:lvl3pPr algn="ctr" rtl="0" eaLnBrk="0" fontAlgn="base" hangingPunct="0">
              <a:spcBef>
                <a:spcPct val="0"/>
              </a:spcBef>
              <a:spcAft>
                <a:spcPct val="0"/>
              </a:spcAft>
              <a:defRPr sz="4400">
                <a:solidFill>
                  <a:schemeClr val="tx2"/>
                </a:solidFill>
                <a:latin typeface="Arial" charset="0"/>
              </a:defRPr>
            </a:lvl3pPr>
            <a:lvl4pPr algn="ctr" rtl="0" eaLnBrk="0" fontAlgn="base" hangingPunct="0">
              <a:spcBef>
                <a:spcPct val="0"/>
              </a:spcBef>
              <a:spcAft>
                <a:spcPct val="0"/>
              </a:spcAft>
              <a:defRPr sz="4400">
                <a:solidFill>
                  <a:schemeClr val="tx2"/>
                </a:solidFill>
                <a:latin typeface="Arial" charset="0"/>
              </a:defRPr>
            </a:lvl4pPr>
            <a:lvl5pPr algn="ctr" rtl="0" eaLnBrk="0" fontAlgn="base" hangingPunct="0">
              <a:spcBef>
                <a:spcPct val="0"/>
              </a:spcBef>
              <a:spcAft>
                <a:spcPct val="0"/>
              </a:spcAft>
              <a:defRPr sz="4400">
                <a:solidFill>
                  <a:schemeClr val="tx2"/>
                </a:solidFill>
                <a:latin typeface="Arial" charset="0"/>
              </a:defRPr>
            </a:lvl5pPr>
            <a:lvl6pPr marL="457200" algn="ctr" rtl="0" fontAlgn="base">
              <a:spcBef>
                <a:spcPct val="0"/>
              </a:spcBef>
              <a:spcAft>
                <a:spcPct val="0"/>
              </a:spcAft>
              <a:defRPr sz="4400">
                <a:solidFill>
                  <a:schemeClr val="tx2"/>
                </a:solidFill>
                <a:latin typeface="Arial" charset="0"/>
              </a:defRPr>
            </a:lvl6pPr>
            <a:lvl7pPr marL="914400" algn="ctr" rtl="0" fontAlgn="base">
              <a:spcBef>
                <a:spcPct val="0"/>
              </a:spcBef>
              <a:spcAft>
                <a:spcPct val="0"/>
              </a:spcAft>
              <a:defRPr sz="4400">
                <a:solidFill>
                  <a:schemeClr val="tx2"/>
                </a:solidFill>
                <a:latin typeface="Arial" charset="0"/>
              </a:defRPr>
            </a:lvl7pPr>
            <a:lvl8pPr marL="1371600" algn="ctr" rtl="0" fontAlgn="base">
              <a:spcBef>
                <a:spcPct val="0"/>
              </a:spcBef>
              <a:spcAft>
                <a:spcPct val="0"/>
              </a:spcAft>
              <a:defRPr sz="4400">
                <a:solidFill>
                  <a:schemeClr val="tx2"/>
                </a:solidFill>
                <a:latin typeface="Arial" charset="0"/>
              </a:defRPr>
            </a:lvl8pPr>
            <a:lvl9pPr marL="1828800" algn="ctr" rtl="0" fontAlgn="base">
              <a:spcBef>
                <a:spcPct val="0"/>
              </a:spcBef>
              <a:spcAft>
                <a:spcPct val="0"/>
              </a:spcAft>
              <a:defRPr sz="4400">
                <a:solidFill>
                  <a:schemeClr val="tx2"/>
                </a:solidFill>
                <a:latin typeface="Arial" charset="0"/>
              </a:defRPr>
            </a:lvl9pPr>
          </a:lstStyle>
          <a:p>
            <a:pPr algn="l" eaLnBrk="1" hangingPunct="1"/>
            <a:r>
              <a:rPr lang="ru-RU" altLang="bg-BG" sz="2800" b="1" kern="0" smtClean="0">
                <a:solidFill>
                  <a:srgbClr val="FF0000"/>
                </a:solidFill>
              </a:rPr>
              <a:t>Глава пета. ПСИХИЧНО ЗДРАВЕ</a:t>
            </a:r>
            <a:r>
              <a:rPr lang="en-US" altLang="bg-BG" sz="2800" b="1" kern="0" smtClean="0">
                <a:solidFill>
                  <a:srgbClr val="FF0000"/>
                </a:solidFill>
              </a:rPr>
              <a:t/>
            </a:r>
            <a:br>
              <a:rPr lang="en-US" altLang="bg-BG" sz="2800" b="1" kern="0" smtClean="0">
                <a:solidFill>
                  <a:srgbClr val="FF0000"/>
                </a:solidFill>
              </a:rPr>
            </a:br>
            <a:r>
              <a:rPr lang="ru-RU" altLang="bg-BG" sz="2800" b="1" kern="0" smtClean="0">
                <a:solidFill>
                  <a:srgbClr val="FF0000"/>
                </a:solidFill>
              </a:rPr>
              <a:t>Раздел </a:t>
            </a:r>
            <a:r>
              <a:rPr lang="en-US" altLang="bg-BG" sz="2800" b="1" kern="0" smtClean="0">
                <a:solidFill>
                  <a:srgbClr val="FF0000"/>
                </a:solidFill>
              </a:rPr>
              <a:t>I</a:t>
            </a:r>
            <a:r>
              <a:rPr lang="ru-RU" altLang="bg-BG" sz="2800" b="1" kern="0" smtClean="0">
                <a:solidFill>
                  <a:srgbClr val="FF0000"/>
                </a:solidFill>
              </a:rPr>
              <a:t>. Закрила на психичното здраве</a:t>
            </a:r>
            <a:endParaRPr lang="en-US" altLang="bg-BG" sz="2800" b="1" kern="0" dirty="0" smtClean="0">
              <a:effectLst>
                <a:outerShdw blurRad="38100" dist="38100" dir="2700000" algn="tl">
                  <a:srgbClr val="C0C0C0"/>
                </a:outerShdw>
              </a:effectLst>
              <a:latin typeface="Times New Roman" pitchFamily="18" charset="0"/>
            </a:endParaRPr>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10F78FE-FE6B-4E6E-81BD-81AEE6A9EC42}" type="slidenum">
              <a:rPr lang="en-US" altLang="en-US">
                <a:latin typeface="Arial" charset="0"/>
              </a:rPr>
              <a:pPr eaLnBrk="1" hangingPunct="1"/>
              <a:t>49</a:t>
            </a:fld>
            <a:endParaRPr lang="en-US" altLang="en-US">
              <a:latin typeface="Arial" charset="0"/>
            </a:endParaRPr>
          </a:p>
        </p:txBody>
      </p:sp>
      <p:sp>
        <p:nvSpPr>
          <p:cNvPr id="70659" name="Rectangle 3"/>
          <p:cNvSpPr>
            <a:spLocks noGrp="1" noRot="1" noChangeArrowheads="1"/>
          </p:cNvSpPr>
          <p:nvPr>
            <p:ph type="body" idx="4294967295"/>
          </p:nvPr>
        </p:nvSpPr>
        <p:spPr>
          <a:xfrm>
            <a:off x="228600" y="228600"/>
            <a:ext cx="8540750" cy="5943600"/>
          </a:xfrm>
        </p:spPr>
        <p:txBody>
          <a:bodyPr/>
          <a:lstStyle/>
          <a:p>
            <a:pPr algn="just" eaLnBrk="1" hangingPunct="1">
              <a:lnSpc>
                <a:spcPct val="80000"/>
              </a:lnSpc>
            </a:pPr>
            <a:r>
              <a:rPr lang="ru-RU" altLang="bg-BG" sz="1800" dirty="0" smtClean="0">
                <a:solidFill>
                  <a:srgbClr val="FF0000"/>
                </a:solidFill>
              </a:rPr>
              <a:t>Основни принципи при лечението на лица с психични разстройства са: </a:t>
            </a:r>
          </a:p>
          <a:p>
            <a:pPr algn="just" eaLnBrk="1" hangingPunct="1">
              <a:lnSpc>
                <a:spcPct val="80000"/>
              </a:lnSpc>
              <a:buFontTx/>
              <a:buNone/>
            </a:pPr>
            <a:r>
              <a:rPr lang="ru-RU" altLang="bg-BG" sz="1800" dirty="0" smtClean="0"/>
              <a:t>1. минимално ограничаване на личната свобода и зачитане правата на пациента; </a:t>
            </a:r>
          </a:p>
          <a:p>
            <a:pPr algn="just" eaLnBrk="1" hangingPunct="1">
              <a:lnSpc>
                <a:spcPct val="80000"/>
              </a:lnSpc>
              <a:buFontTx/>
              <a:buNone/>
            </a:pPr>
            <a:r>
              <a:rPr lang="ru-RU" altLang="bg-BG" sz="1800" dirty="0" smtClean="0"/>
              <a:t>2. намаляване на институционалната зависимост на лицата с психични разстройства от продължително болнично лечение, при условие че това не противоречи на утвърдените медицински стандарти;</a:t>
            </a:r>
          </a:p>
          <a:p>
            <a:pPr algn="just" eaLnBrk="1" hangingPunct="1">
              <a:lnSpc>
                <a:spcPct val="80000"/>
              </a:lnSpc>
              <a:buFontTx/>
              <a:buNone/>
            </a:pPr>
            <a:r>
              <a:rPr lang="ru-RU" altLang="bg-BG" sz="1800" dirty="0" smtClean="0"/>
              <a:t>3. изграждане на широка мрежа от специализирани заведения за извънболнична психиатрична помощ и приоритет на грижите в семейството и социалната среда; </a:t>
            </a:r>
          </a:p>
          <a:p>
            <a:pPr algn="just" eaLnBrk="1" hangingPunct="1">
              <a:lnSpc>
                <a:spcPct val="80000"/>
              </a:lnSpc>
              <a:buFontTx/>
              <a:buNone/>
            </a:pPr>
            <a:r>
              <a:rPr lang="ru-RU" altLang="bg-BG" sz="1800" dirty="0" smtClean="0"/>
              <a:t>4. интегрираност и равнопоставеност на психиатричната помощ с останалите медицински направления;</a:t>
            </a:r>
            <a:r>
              <a:rPr lang="en-US" altLang="bg-BG" sz="1800" dirty="0" smtClean="0"/>
              <a:t> </a:t>
            </a:r>
            <a:endParaRPr lang="bg-BG" altLang="bg-BG" sz="1800" dirty="0" smtClean="0"/>
          </a:p>
          <a:p>
            <a:pPr eaLnBrk="1" hangingPunct="1">
              <a:lnSpc>
                <a:spcPct val="90000"/>
              </a:lnSpc>
              <a:buFontTx/>
              <a:buNone/>
            </a:pPr>
            <a:r>
              <a:rPr lang="ru-RU" altLang="bg-BG" sz="1800" dirty="0" err="1"/>
              <a:t>спазване</a:t>
            </a:r>
            <a:r>
              <a:rPr lang="ru-RU" altLang="bg-BG" sz="1800" dirty="0"/>
              <a:t> на </a:t>
            </a:r>
            <a:r>
              <a:rPr lang="ru-RU" altLang="bg-BG" sz="1800" dirty="0" err="1"/>
              <a:t>хуманитарните</a:t>
            </a:r>
            <a:r>
              <a:rPr lang="ru-RU" altLang="bg-BG" sz="1800" dirty="0"/>
              <a:t> </a:t>
            </a:r>
            <a:r>
              <a:rPr lang="ru-RU" altLang="bg-BG" sz="1800" dirty="0" err="1"/>
              <a:t>принципи</a:t>
            </a:r>
            <a:r>
              <a:rPr lang="ru-RU" altLang="bg-BG" sz="1800" dirty="0"/>
              <a:t> и </a:t>
            </a:r>
            <a:r>
              <a:rPr lang="ru-RU" altLang="bg-BG" sz="1800" dirty="0" err="1"/>
              <a:t>норми</a:t>
            </a:r>
            <a:r>
              <a:rPr lang="ru-RU" altLang="bg-BG" sz="1800" dirty="0"/>
              <a:t> при </a:t>
            </a:r>
            <a:r>
              <a:rPr lang="ru-RU" altLang="bg-BG" sz="1800" dirty="0" err="1"/>
              <a:t>осъществяване</a:t>
            </a:r>
            <a:r>
              <a:rPr lang="ru-RU" altLang="bg-BG" sz="1800" dirty="0"/>
              <a:t> на </a:t>
            </a:r>
            <a:r>
              <a:rPr lang="ru-RU" altLang="bg-BG" sz="1800" dirty="0" err="1"/>
              <a:t>лечебния</a:t>
            </a:r>
            <a:r>
              <a:rPr lang="ru-RU" altLang="bg-BG" sz="1800" dirty="0"/>
              <a:t> </a:t>
            </a:r>
            <a:r>
              <a:rPr lang="ru-RU" altLang="bg-BG" sz="1800" dirty="0" err="1"/>
              <a:t>процес</a:t>
            </a:r>
            <a:r>
              <a:rPr lang="ru-RU" altLang="bg-BG" sz="1800" dirty="0"/>
              <a:t> и </a:t>
            </a:r>
            <a:r>
              <a:rPr lang="ru-RU" altLang="bg-BG" sz="1800" dirty="0" err="1"/>
              <a:t>социална</a:t>
            </a:r>
            <a:r>
              <a:rPr lang="ru-RU" altLang="bg-BG" sz="1800" dirty="0"/>
              <a:t> адаптация; </a:t>
            </a:r>
          </a:p>
          <a:p>
            <a:pPr eaLnBrk="1" hangingPunct="1">
              <a:lnSpc>
                <a:spcPct val="90000"/>
              </a:lnSpc>
              <a:buFontTx/>
              <a:buNone/>
            </a:pPr>
            <a:r>
              <a:rPr lang="ru-RU" altLang="bg-BG" sz="1800" dirty="0"/>
              <a:t>6. </a:t>
            </a:r>
            <a:r>
              <a:rPr lang="ru-RU" altLang="bg-BG" sz="1800" dirty="0" err="1"/>
              <a:t>стимулиране</a:t>
            </a:r>
            <a:r>
              <a:rPr lang="ru-RU" altLang="bg-BG" sz="1800" dirty="0"/>
              <a:t> на </a:t>
            </a:r>
            <a:r>
              <a:rPr lang="ru-RU" altLang="bg-BG" sz="1800" dirty="0" err="1"/>
              <a:t>самопомощта</a:t>
            </a:r>
            <a:r>
              <a:rPr lang="ru-RU" altLang="bg-BG" sz="1800" dirty="0"/>
              <a:t> и </a:t>
            </a:r>
            <a:r>
              <a:rPr lang="ru-RU" altLang="bg-BG" sz="1800" dirty="0" err="1"/>
              <a:t>взаимопомощта</a:t>
            </a:r>
            <a:r>
              <a:rPr lang="ru-RU" altLang="bg-BG" sz="1800" dirty="0"/>
              <a:t> и </a:t>
            </a:r>
            <a:r>
              <a:rPr lang="ru-RU" altLang="bg-BG" sz="1800" dirty="0" err="1"/>
              <a:t>осигуряване</a:t>
            </a:r>
            <a:r>
              <a:rPr lang="ru-RU" altLang="bg-BG" sz="1800" dirty="0"/>
              <a:t> на активна </a:t>
            </a:r>
            <a:r>
              <a:rPr lang="ru-RU" altLang="bg-BG" sz="1800" dirty="0" err="1"/>
              <a:t>обществена</a:t>
            </a:r>
            <a:r>
              <a:rPr lang="ru-RU" altLang="bg-BG" sz="1800" dirty="0"/>
              <a:t> и </a:t>
            </a:r>
            <a:r>
              <a:rPr lang="ru-RU" altLang="bg-BG" sz="1800" dirty="0" err="1"/>
              <a:t>професионална</a:t>
            </a:r>
            <a:r>
              <a:rPr lang="ru-RU" altLang="bg-BG" sz="1800" dirty="0"/>
              <a:t> </a:t>
            </a:r>
            <a:r>
              <a:rPr lang="ru-RU" altLang="bg-BG" sz="1800" dirty="0" err="1"/>
              <a:t>подкрепа</a:t>
            </a:r>
            <a:r>
              <a:rPr lang="ru-RU" altLang="bg-BG" sz="1800" dirty="0"/>
              <a:t> на </a:t>
            </a:r>
            <a:r>
              <a:rPr lang="ru-RU" altLang="bg-BG" sz="1800" dirty="0" err="1"/>
              <a:t>лицата</a:t>
            </a:r>
            <a:r>
              <a:rPr lang="ru-RU" altLang="bg-BG" sz="1800" dirty="0"/>
              <a:t> с </a:t>
            </a:r>
            <a:r>
              <a:rPr lang="ru-RU" altLang="bg-BG" sz="1800" dirty="0" err="1"/>
              <a:t>психични</a:t>
            </a:r>
            <a:r>
              <a:rPr lang="ru-RU" altLang="bg-BG" sz="1800" dirty="0"/>
              <a:t> </a:t>
            </a:r>
            <a:r>
              <a:rPr lang="ru-RU" altLang="bg-BG" sz="1800" dirty="0" err="1"/>
              <a:t>разстройства</a:t>
            </a:r>
            <a:r>
              <a:rPr lang="ru-RU" altLang="bg-BG" sz="1800" dirty="0"/>
              <a:t>; </a:t>
            </a:r>
          </a:p>
          <a:p>
            <a:pPr eaLnBrk="1" hangingPunct="1">
              <a:lnSpc>
                <a:spcPct val="90000"/>
              </a:lnSpc>
              <a:buFontTx/>
              <a:buNone/>
            </a:pPr>
            <a:r>
              <a:rPr lang="ru-RU" altLang="bg-BG" sz="1800" dirty="0"/>
              <a:t>7. </a:t>
            </a:r>
            <a:r>
              <a:rPr lang="ru-RU" altLang="bg-BG" sz="1800" dirty="0" err="1"/>
              <a:t>специализирано</a:t>
            </a:r>
            <a:r>
              <a:rPr lang="ru-RU" altLang="bg-BG" sz="1800" dirty="0"/>
              <a:t> обучение, </a:t>
            </a:r>
            <a:r>
              <a:rPr lang="ru-RU" altLang="bg-BG" sz="1800" dirty="0" err="1"/>
              <a:t>професионална</a:t>
            </a:r>
            <a:r>
              <a:rPr lang="ru-RU" altLang="bg-BG" sz="1800" dirty="0"/>
              <a:t> подготовка и </a:t>
            </a:r>
            <a:r>
              <a:rPr lang="ru-RU" altLang="bg-BG" sz="1800" dirty="0" err="1"/>
              <a:t>преквалификация</a:t>
            </a:r>
            <a:r>
              <a:rPr lang="ru-RU" altLang="bg-BG" sz="1800" dirty="0"/>
              <a:t> на </a:t>
            </a:r>
            <a:r>
              <a:rPr lang="ru-RU" altLang="bg-BG" sz="1800" dirty="0" err="1"/>
              <a:t>лицата</a:t>
            </a:r>
            <a:r>
              <a:rPr lang="ru-RU" altLang="bg-BG" sz="1800" dirty="0"/>
              <a:t> с </a:t>
            </a:r>
            <a:r>
              <a:rPr lang="ru-RU" altLang="bg-BG" sz="1800" dirty="0" err="1"/>
              <a:t>психични</a:t>
            </a:r>
            <a:r>
              <a:rPr lang="ru-RU" altLang="bg-BG" sz="1800" dirty="0"/>
              <a:t> </a:t>
            </a:r>
            <a:r>
              <a:rPr lang="ru-RU" altLang="bg-BG" sz="1800" dirty="0" err="1"/>
              <a:t>разстройства</a:t>
            </a:r>
            <a:r>
              <a:rPr lang="ru-RU" altLang="bg-BG" sz="1800" dirty="0"/>
              <a:t> с цел </a:t>
            </a:r>
            <a:r>
              <a:rPr lang="ru-RU" altLang="bg-BG" sz="1800" dirty="0" err="1"/>
              <a:t>тяхната</a:t>
            </a:r>
            <a:r>
              <a:rPr lang="ru-RU" altLang="bg-BG" sz="1800" dirty="0"/>
              <a:t> </a:t>
            </a:r>
            <a:r>
              <a:rPr lang="ru-RU" altLang="bg-BG" sz="1800" dirty="0" err="1"/>
              <a:t>социална</a:t>
            </a:r>
            <a:r>
              <a:rPr lang="ru-RU" altLang="bg-BG" sz="1800" dirty="0"/>
              <a:t> адаптация; </a:t>
            </a:r>
          </a:p>
          <a:p>
            <a:pPr eaLnBrk="1" hangingPunct="1">
              <a:lnSpc>
                <a:spcPct val="90000"/>
              </a:lnSpc>
              <a:buFontTx/>
              <a:buNone/>
            </a:pPr>
            <a:r>
              <a:rPr lang="ru-RU" altLang="bg-BG" sz="1800" dirty="0"/>
              <a:t>8. участие на </a:t>
            </a:r>
            <a:r>
              <a:rPr lang="ru-RU" altLang="bg-BG" sz="1800" dirty="0" err="1"/>
              <a:t>хуманитарни</a:t>
            </a:r>
            <a:r>
              <a:rPr lang="ru-RU" altLang="bg-BG" sz="1800" dirty="0"/>
              <a:t> </a:t>
            </a:r>
            <a:r>
              <a:rPr lang="ru-RU" altLang="bg-BG" sz="1800" dirty="0" err="1"/>
              <a:t>неправителствени</a:t>
            </a:r>
            <a:r>
              <a:rPr lang="ru-RU" altLang="bg-BG" sz="1800" dirty="0"/>
              <a:t> организации в </a:t>
            </a:r>
            <a:r>
              <a:rPr lang="ru-RU" altLang="bg-BG" sz="1800" dirty="0" err="1"/>
              <a:t>процеса</a:t>
            </a:r>
            <a:r>
              <a:rPr lang="ru-RU" altLang="bg-BG" sz="1800" dirty="0"/>
              <a:t> на лечение и </a:t>
            </a:r>
            <a:r>
              <a:rPr lang="ru-RU" altLang="bg-BG" sz="1800" dirty="0" err="1"/>
              <a:t>социална</a:t>
            </a:r>
            <a:r>
              <a:rPr lang="ru-RU" altLang="bg-BG" sz="1800" dirty="0"/>
              <a:t> адаптация.</a:t>
            </a:r>
            <a:endParaRPr lang="en-US" altLang="bg-BG" sz="1800" dirty="0"/>
          </a:p>
          <a:p>
            <a:pPr algn="just" eaLnBrk="1" hangingPunct="1">
              <a:lnSpc>
                <a:spcPct val="80000"/>
              </a:lnSpc>
              <a:buFontTx/>
              <a:buNone/>
            </a:pPr>
            <a:endParaRPr lang="en-US" altLang="bg-BG" sz="1800" dirty="0" smtClean="0"/>
          </a:p>
        </p:txBody>
      </p:sp>
      <p:sp>
        <p:nvSpPr>
          <p:cNvPr id="2" name="Date Placeholder 1"/>
          <p:cNvSpPr>
            <a:spLocks noGrp="1"/>
          </p:cNvSpPr>
          <p:nvPr>
            <p:ph type="dt" sz="half" idx="10"/>
          </p:nvPr>
        </p:nvSpPr>
        <p:spPr/>
        <p:txBody>
          <a:bodyPr/>
          <a:lstStyle/>
          <a:p>
            <a:fld id="{2C5EEE46-0D39-4835-8B74-69D176F416DA}"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6E04D0B7-2C0E-4A67-BB61-51A640524964}" type="slidenum">
              <a:rPr lang="bg-BG" altLang="en-US">
                <a:solidFill>
                  <a:srgbClr val="000000"/>
                </a:solidFill>
              </a:rPr>
              <a:pPr/>
              <a:t>5</a:t>
            </a:fld>
            <a:endParaRPr lang="bg-BG" altLang="en-US">
              <a:solidFill>
                <a:srgbClr val="000000"/>
              </a:solidFill>
            </a:endParaRPr>
          </a:p>
        </p:txBody>
      </p:sp>
      <p:sp>
        <p:nvSpPr>
          <p:cNvPr id="672772" name="Rectangle 4"/>
          <p:cNvSpPr>
            <a:spLocks noGrp="1" noChangeArrowheads="1"/>
          </p:cNvSpPr>
          <p:nvPr>
            <p:ph type="title"/>
          </p:nvPr>
        </p:nvSpPr>
        <p:spPr>
          <a:xfrm>
            <a:off x="304800" y="762000"/>
            <a:ext cx="8534400" cy="5402263"/>
          </a:xfrm>
        </p:spPr>
        <p:txBody>
          <a:bodyPr/>
          <a:lstStyle/>
          <a:p>
            <a:pPr>
              <a:lnSpc>
                <a:spcPct val="110000"/>
              </a:lnSpc>
            </a:pPr>
            <a:r>
              <a:rPr lang="bg-BG" altLang="en-US" sz="3200" b="1">
                <a:solidFill>
                  <a:srgbClr val="0000FF"/>
                </a:solidFill>
                <a:latin typeface="Times New Roman" pitchFamily="18" charset="0"/>
              </a:rPr>
              <a:t>Глава 3. МЕДИЦИНСКО ОБСЛУЖВАНЕ</a:t>
            </a:r>
            <a:r>
              <a:rPr lang="bg-BG" altLang="en-US" sz="3200">
                <a:latin typeface="Times New Roman" pitchFamily="18" charset="0"/>
              </a:rPr>
              <a:t/>
            </a:r>
            <a:br>
              <a:rPr lang="bg-BG" altLang="en-US" sz="3200">
                <a:latin typeface="Times New Roman" pitchFamily="18" charset="0"/>
              </a:rPr>
            </a:br>
            <a:r>
              <a:rPr lang="bg-BG" altLang="en-US" sz="3200">
                <a:latin typeface="Times New Roman" pitchFamily="18" charset="0"/>
              </a:rPr>
              <a:t>Раздел I. Достъпност и качество на медицинската помощ</a:t>
            </a:r>
            <a:br>
              <a:rPr lang="bg-BG" altLang="en-US" sz="3200">
                <a:latin typeface="Times New Roman" pitchFamily="18" charset="0"/>
              </a:rPr>
            </a:br>
            <a:r>
              <a:rPr lang="bg-BG" altLang="en-US" sz="3200">
                <a:latin typeface="Times New Roman" pitchFamily="18" charset="0"/>
              </a:rPr>
              <a:t>Раздел II. 	Права и задължения на пациента</a:t>
            </a:r>
            <a:br>
              <a:rPr lang="bg-BG" altLang="en-US" sz="3200">
                <a:latin typeface="Times New Roman" pitchFamily="18" charset="0"/>
              </a:rPr>
            </a:br>
            <a:r>
              <a:rPr lang="bg-BG" altLang="en-US" sz="3200">
                <a:latin typeface="Times New Roman" pitchFamily="18" charset="0"/>
              </a:rPr>
              <a:t>Раздел III.	Медицинска помощ при спешни състояния</a:t>
            </a:r>
            <a:r>
              <a:rPr lang="en-US" altLang="en-US" sz="3200">
                <a:latin typeface="Times New Roman" pitchFamily="18" charset="0"/>
              </a:rPr>
              <a:t> </a:t>
            </a:r>
            <a:r>
              <a:rPr lang="bg-BG" altLang="en-US" sz="3200">
                <a:latin typeface="Times New Roman" pitchFamily="18" charset="0"/>
              </a:rPr>
              <a:t/>
            </a:r>
            <a:br>
              <a:rPr lang="bg-BG" altLang="en-US" sz="3200">
                <a:latin typeface="Times New Roman" pitchFamily="18" charset="0"/>
              </a:rPr>
            </a:br>
            <a:r>
              <a:rPr lang="bg-BG" altLang="en-US" sz="3200">
                <a:latin typeface="Times New Roman" pitchFamily="18" charset="0"/>
              </a:rPr>
              <a:t>Раздел IV.	Медицинска експертиза</a:t>
            </a:r>
            <a:br>
              <a:rPr lang="bg-BG" altLang="en-US" sz="3200">
                <a:latin typeface="Times New Roman" pitchFamily="18" charset="0"/>
              </a:rPr>
            </a:br>
            <a:r>
              <a:rPr lang="bg-BG" altLang="en-US" sz="3200">
                <a:latin typeface="Times New Roman" pitchFamily="18" charset="0"/>
              </a:rPr>
              <a:t>Раздел V.	Медицинско осигуряване при бедствия, аварии и катастрофи</a:t>
            </a:r>
            <a:endParaRPr lang="en-US" altLang="en-US" sz="3200">
              <a:latin typeface="Times New Roman" pitchFamily="18" charset="0"/>
            </a:endParaRPr>
          </a:p>
        </p:txBody>
      </p:sp>
      <p:sp>
        <p:nvSpPr>
          <p:cNvPr id="2" name="Date Placeholder 1"/>
          <p:cNvSpPr>
            <a:spLocks noGrp="1"/>
          </p:cNvSpPr>
          <p:nvPr>
            <p:ph type="dt" sz="half" idx="12"/>
          </p:nvPr>
        </p:nvSpPr>
        <p:spPr/>
        <p:txBody>
          <a:bodyPr/>
          <a:lstStyle/>
          <a:p>
            <a:fld id="{40645136-6F70-4008-AC29-2EED665F16DC}"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3768316837"/>
      </p:ext>
    </p:extLst>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C77DAE06-17B6-4589-A0EE-C42AEF002D78}" type="slidenum">
              <a:rPr lang="en-US" altLang="en-US">
                <a:latin typeface="Arial" charset="0"/>
              </a:rPr>
              <a:pPr eaLnBrk="1" hangingPunct="1"/>
              <a:t>50</a:t>
            </a:fld>
            <a:endParaRPr lang="en-US" altLang="en-US">
              <a:latin typeface="Arial" charset="0"/>
            </a:endParaRPr>
          </a:p>
        </p:txBody>
      </p:sp>
      <p:sp>
        <p:nvSpPr>
          <p:cNvPr id="73731" name="Rectangle 2"/>
          <p:cNvSpPr>
            <a:spLocks noGrp="1" noRot="1" noChangeArrowheads="1"/>
          </p:cNvSpPr>
          <p:nvPr>
            <p:ph type="title" idx="4294967295"/>
          </p:nvPr>
        </p:nvSpPr>
        <p:spPr/>
        <p:txBody>
          <a:bodyPr/>
          <a:lstStyle/>
          <a:p>
            <a:pPr eaLnBrk="1" hangingPunct="1"/>
            <a:r>
              <a:rPr lang="ru-RU" altLang="bg-BG" sz="3200" b="1" dirty="0" smtClean="0">
                <a:solidFill>
                  <a:srgbClr val="FF0000"/>
                </a:solidFill>
              </a:rPr>
              <a:t>Раздел </a:t>
            </a:r>
            <a:r>
              <a:rPr lang="en-US" altLang="bg-BG" sz="3200" b="1" dirty="0" smtClean="0">
                <a:solidFill>
                  <a:srgbClr val="FF0000"/>
                </a:solidFill>
              </a:rPr>
              <a:t>II</a:t>
            </a:r>
            <a:r>
              <a:rPr lang="ru-RU" altLang="bg-BG" sz="3200" b="1" dirty="0" smtClean="0">
                <a:solidFill>
                  <a:srgbClr val="FF0000"/>
                </a:solidFill>
              </a:rPr>
              <a:t>. Задължително настаняване и лечение</a:t>
            </a:r>
            <a:endParaRPr lang="en-US" altLang="bg-BG" sz="3200" b="1" dirty="0" smtClean="0">
              <a:solidFill>
                <a:srgbClr val="FF0000"/>
              </a:solidFill>
            </a:endParaRPr>
          </a:p>
        </p:txBody>
      </p:sp>
      <p:sp>
        <p:nvSpPr>
          <p:cNvPr id="35843" name="Rectangle 3"/>
          <p:cNvSpPr>
            <a:spLocks noGrp="1" noRot="1" noChangeArrowheads="1"/>
          </p:cNvSpPr>
          <p:nvPr>
            <p:ph type="body" idx="4294967295"/>
          </p:nvPr>
        </p:nvSpPr>
        <p:spPr>
          <a:xfrm>
            <a:off x="533400" y="1371600"/>
            <a:ext cx="8229600" cy="4953000"/>
          </a:xfrm>
        </p:spPr>
        <p:txBody>
          <a:bodyPr/>
          <a:lstStyle/>
          <a:p>
            <a:pPr algn="just" eaLnBrk="1" hangingPunct="1"/>
            <a:endParaRPr lang="en-US" altLang="bg-BG" sz="2400" b="1" dirty="0" smtClean="0">
              <a:effectLst>
                <a:outerShdw blurRad="38100" dist="38100" dir="2700000" algn="tl">
                  <a:srgbClr val="C0C0C0"/>
                </a:outerShdw>
              </a:effectLst>
              <a:latin typeface="Times New Roman" pitchFamily="18" charset="0"/>
            </a:endParaRPr>
          </a:p>
          <a:p>
            <a:pPr eaLnBrk="1" hangingPunct="1"/>
            <a:r>
              <a:rPr lang="ru-RU" altLang="bg-BG" sz="2400" dirty="0" smtClean="0"/>
              <a:t>На задължително настаняване и лечение подлежат лицата, които поради заболяването си могат да извършат престъпление, което представлява опасност за близките им, за околните, за обществото или застрашава сериозно здравето им. </a:t>
            </a:r>
          </a:p>
          <a:p>
            <a:pPr eaLnBrk="1" hangingPunct="1"/>
            <a:r>
              <a:rPr lang="ru-RU" altLang="bg-BG" sz="2400" dirty="0"/>
              <a:t>При </a:t>
            </a:r>
            <a:r>
              <a:rPr lang="ru-RU" altLang="bg-BG" sz="2400" dirty="0" err="1"/>
              <a:t>необходимост</a:t>
            </a:r>
            <a:r>
              <a:rPr lang="ru-RU" altLang="bg-BG" sz="2400" dirty="0"/>
              <a:t> </a:t>
            </a:r>
            <a:r>
              <a:rPr lang="ru-RU" altLang="bg-BG" sz="2400" dirty="0" err="1"/>
              <a:t>съдът</a:t>
            </a:r>
            <a:r>
              <a:rPr lang="ru-RU" altLang="bg-BG" sz="2400" dirty="0"/>
              <a:t> </a:t>
            </a:r>
            <a:r>
              <a:rPr lang="ru-RU" altLang="bg-BG" sz="2400" dirty="0" err="1"/>
              <a:t>може</a:t>
            </a:r>
            <a:r>
              <a:rPr lang="ru-RU" altLang="bg-BG" sz="2400" dirty="0"/>
              <a:t> да </a:t>
            </a:r>
            <a:r>
              <a:rPr lang="ru-RU" altLang="bg-BG" sz="2400" dirty="0" err="1"/>
              <a:t>назначи</a:t>
            </a:r>
            <a:r>
              <a:rPr lang="ru-RU" altLang="bg-BG" sz="2400" dirty="0"/>
              <a:t> </a:t>
            </a:r>
            <a:r>
              <a:rPr lang="ru-RU" altLang="bg-BG" sz="2400" dirty="0" err="1"/>
              <a:t>амбулаторна</a:t>
            </a:r>
            <a:r>
              <a:rPr lang="ru-RU" altLang="bg-BG" sz="2400" dirty="0"/>
              <a:t> или стационарна  </a:t>
            </a:r>
            <a:r>
              <a:rPr lang="ru-RU" altLang="bg-BG" sz="2400" b="1" i="1" dirty="0" err="1"/>
              <a:t>съдебно-психиатрична</a:t>
            </a:r>
            <a:r>
              <a:rPr lang="ru-RU" altLang="bg-BG" sz="2400" b="1" i="1" dirty="0"/>
              <a:t> </a:t>
            </a:r>
            <a:r>
              <a:rPr lang="ru-RU" altLang="bg-BG" sz="2400" b="1" i="1" dirty="0" err="1"/>
              <a:t>експертиза</a:t>
            </a:r>
            <a:r>
              <a:rPr lang="ru-RU" altLang="bg-BG" sz="2400" dirty="0"/>
              <a:t> </a:t>
            </a:r>
            <a:r>
              <a:rPr lang="ru-RU" altLang="bg-BG" sz="2400" dirty="0" err="1"/>
              <a:t>относно</a:t>
            </a:r>
            <a:r>
              <a:rPr lang="ru-RU" altLang="bg-BG" sz="2400" dirty="0"/>
              <a:t> </a:t>
            </a:r>
            <a:r>
              <a:rPr lang="ru-RU" altLang="bg-BG" sz="2400" dirty="0" err="1"/>
              <a:t>необходимостта</a:t>
            </a:r>
            <a:r>
              <a:rPr lang="ru-RU" altLang="bg-BG" sz="2400" dirty="0"/>
              <a:t> от </a:t>
            </a:r>
            <a:r>
              <a:rPr lang="ru-RU" altLang="bg-BG" sz="2400" dirty="0" err="1"/>
              <a:t>задължително</a:t>
            </a:r>
            <a:r>
              <a:rPr lang="ru-RU" altLang="bg-BG" sz="2400" dirty="0"/>
              <a:t> </a:t>
            </a:r>
            <a:r>
              <a:rPr lang="ru-RU" altLang="bg-BG" sz="2400" dirty="0" err="1"/>
              <a:t>настаняване</a:t>
            </a:r>
            <a:r>
              <a:rPr lang="ru-RU" altLang="bg-BG" sz="2400" dirty="0"/>
              <a:t>, срока на </a:t>
            </a:r>
            <a:r>
              <a:rPr lang="ru-RU" altLang="bg-BG" sz="2400" dirty="0" err="1"/>
              <a:t>настаняването</a:t>
            </a:r>
            <a:r>
              <a:rPr lang="ru-RU" altLang="bg-BG" sz="2400" dirty="0"/>
              <a:t> и формата на </a:t>
            </a:r>
            <a:r>
              <a:rPr lang="ru-RU" altLang="bg-BG" sz="2400" dirty="0" err="1"/>
              <a:t>лечението</a:t>
            </a:r>
            <a:r>
              <a:rPr lang="ru-RU" altLang="bg-BG" sz="2400" dirty="0"/>
              <a:t> – амбулаторно или стационарно.</a:t>
            </a:r>
            <a:endParaRPr lang="en-US" altLang="bg-BG" sz="2400" dirty="0"/>
          </a:p>
          <a:p>
            <a:pPr eaLnBrk="1" hangingPunct="1"/>
            <a:endParaRPr lang="en-US" altLang="bg-BG" sz="2400" dirty="0" smtClean="0"/>
          </a:p>
        </p:txBody>
      </p:sp>
      <p:sp>
        <p:nvSpPr>
          <p:cNvPr id="2" name="Date Placeholder 1"/>
          <p:cNvSpPr>
            <a:spLocks noGrp="1"/>
          </p:cNvSpPr>
          <p:nvPr>
            <p:ph type="dt" sz="half" idx="10"/>
          </p:nvPr>
        </p:nvSpPr>
        <p:spPr/>
        <p:txBody>
          <a:bodyPr/>
          <a:lstStyle/>
          <a:p>
            <a:fld id="{D4D4FB7E-20F8-4A3C-B751-DCE809850A78}"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4C0D981C-4EC1-450E-9598-6947A4F892ED}" type="slidenum">
              <a:rPr lang="en-US" altLang="en-US">
                <a:latin typeface="Arial" charset="0"/>
              </a:rPr>
              <a:pPr eaLnBrk="1" hangingPunct="1"/>
              <a:t>51</a:t>
            </a:fld>
            <a:endParaRPr lang="en-US" altLang="en-US">
              <a:latin typeface="Arial" charset="0"/>
            </a:endParaRPr>
          </a:p>
        </p:txBody>
      </p:sp>
      <p:sp>
        <p:nvSpPr>
          <p:cNvPr id="74755" name="Rectangle 2"/>
          <p:cNvSpPr>
            <a:spLocks noGrp="1" noRot="1" noChangeArrowheads="1"/>
          </p:cNvSpPr>
          <p:nvPr>
            <p:ph type="title" idx="4294967295"/>
          </p:nvPr>
        </p:nvSpPr>
        <p:spPr>
          <a:xfrm>
            <a:off x="457200" y="152400"/>
            <a:ext cx="8229600" cy="1143000"/>
          </a:xfrm>
        </p:spPr>
        <p:txBody>
          <a:bodyPr/>
          <a:lstStyle/>
          <a:p>
            <a:pPr algn="l" eaLnBrk="1" hangingPunct="1"/>
            <a:r>
              <a:rPr lang="ru-RU" altLang="bg-BG" sz="2800" b="1" dirty="0" smtClean="0">
                <a:solidFill>
                  <a:srgbClr val="FF0000"/>
                </a:solidFill>
                <a:latin typeface="+mn-lt"/>
              </a:rPr>
              <a:t>Раздел </a:t>
            </a:r>
            <a:r>
              <a:rPr lang="en-US" altLang="bg-BG" sz="2800" b="1" dirty="0" smtClean="0">
                <a:solidFill>
                  <a:srgbClr val="FF0000"/>
                </a:solidFill>
                <a:latin typeface="+mn-lt"/>
              </a:rPr>
              <a:t>II</a:t>
            </a:r>
            <a:r>
              <a:rPr lang="ru-RU" altLang="bg-BG" sz="2800" b="1" dirty="0" smtClean="0">
                <a:solidFill>
                  <a:srgbClr val="FF0000"/>
                </a:solidFill>
                <a:latin typeface="+mn-lt"/>
              </a:rPr>
              <a:t>. Задължително настаняване и лечение</a:t>
            </a:r>
            <a:endParaRPr lang="bg-BG" altLang="bg-BG" sz="2800" b="1" dirty="0" smtClean="0">
              <a:solidFill>
                <a:srgbClr val="FF0000"/>
              </a:solidFill>
              <a:latin typeface="+mn-lt"/>
            </a:endParaRPr>
          </a:p>
        </p:txBody>
      </p:sp>
      <p:sp>
        <p:nvSpPr>
          <p:cNvPr id="74756" name="Rectangle 3"/>
          <p:cNvSpPr>
            <a:spLocks noGrp="1" noRot="1" noChangeArrowheads="1"/>
          </p:cNvSpPr>
          <p:nvPr>
            <p:ph type="body" idx="4294967295"/>
          </p:nvPr>
        </p:nvSpPr>
        <p:spPr>
          <a:xfrm>
            <a:off x="152400" y="1371600"/>
            <a:ext cx="8686800" cy="4525963"/>
          </a:xfrm>
        </p:spPr>
        <p:txBody>
          <a:bodyPr/>
          <a:lstStyle/>
          <a:p>
            <a:pPr eaLnBrk="1" hangingPunct="1"/>
            <a:r>
              <a:rPr lang="ru-RU" altLang="bg-BG" sz="2600" dirty="0" smtClean="0"/>
              <a:t>Задължителното настаняване и лечение на лицата се постановява с </a:t>
            </a:r>
            <a:r>
              <a:rPr lang="ru-RU" altLang="bg-BG" sz="2600" b="1" i="1" dirty="0" smtClean="0">
                <a:solidFill>
                  <a:schemeClr val="hlink"/>
                </a:solidFill>
              </a:rPr>
              <a:t>решение от районния съд</a:t>
            </a:r>
            <a:r>
              <a:rPr lang="ru-RU" altLang="bg-BG" sz="2600" dirty="0" smtClean="0"/>
              <a:t> по настоящия адрес на лицето или от районния съд по местонахождението на лечебното заведение. Задължителното лечение се осъществява в лечебни заведения за стационарна психиатрична помощ и психиатрични диспансери, в психиатрични отделения или клиники на многопрофилните болници и в лечебни заведения за специализирана психиатрична извънболнична помощ.</a:t>
            </a:r>
            <a:endParaRPr lang="bg-BG" altLang="bg-BG" sz="2600" dirty="0" smtClean="0"/>
          </a:p>
        </p:txBody>
      </p:sp>
      <p:sp>
        <p:nvSpPr>
          <p:cNvPr id="2" name="Date Placeholder 1"/>
          <p:cNvSpPr>
            <a:spLocks noGrp="1"/>
          </p:cNvSpPr>
          <p:nvPr>
            <p:ph type="dt" sz="half" idx="10"/>
          </p:nvPr>
        </p:nvSpPr>
        <p:spPr/>
        <p:txBody>
          <a:bodyPr/>
          <a:lstStyle/>
          <a:p>
            <a:fld id="{4EC67CD6-C3BA-4D7A-8BC8-62208F77BA28}"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E51F9B7-2716-43FC-B276-7FA5958970A9}" type="slidenum">
              <a:rPr lang="en-US" altLang="en-US">
                <a:latin typeface="Arial" charset="0"/>
              </a:rPr>
              <a:pPr eaLnBrk="1" hangingPunct="1"/>
              <a:t>52</a:t>
            </a:fld>
            <a:endParaRPr lang="en-US" altLang="en-US">
              <a:latin typeface="Arial" charset="0"/>
            </a:endParaRPr>
          </a:p>
        </p:txBody>
      </p:sp>
      <p:sp>
        <p:nvSpPr>
          <p:cNvPr id="76803" name="Rectangle 2"/>
          <p:cNvSpPr>
            <a:spLocks noGrp="1" noRot="1" noChangeArrowheads="1"/>
          </p:cNvSpPr>
          <p:nvPr>
            <p:ph type="title" idx="4294967295"/>
          </p:nvPr>
        </p:nvSpPr>
        <p:spPr/>
        <p:txBody>
          <a:bodyPr/>
          <a:lstStyle/>
          <a:p>
            <a:pPr eaLnBrk="1" hangingPunct="1"/>
            <a:r>
              <a:rPr lang="ru-RU" altLang="bg-BG" sz="2400" b="1" dirty="0" smtClean="0">
                <a:solidFill>
                  <a:srgbClr val="FF0000"/>
                </a:solidFill>
                <a:latin typeface="+mn-lt"/>
              </a:rPr>
              <a:t>Глава шеста. НЕКОНВЕНЦИОНАЛНИ МЕТОДИ ЗА БЛАГОПРИЯТНО ВЪЗДЕЙСТВИЕ ВЪРХУ ИНДИВИДУАЛНОТО ЗДРАВЕ</a:t>
            </a:r>
            <a:endParaRPr lang="en-US" altLang="bg-BG" sz="2400" b="1" dirty="0" smtClean="0">
              <a:solidFill>
                <a:srgbClr val="FF0000"/>
              </a:solidFill>
              <a:latin typeface="+mn-lt"/>
            </a:endParaRPr>
          </a:p>
        </p:txBody>
      </p:sp>
      <p:sp>
        <p:nvSpPr>
          <p:cNvPr id="38915" name="Rectangle 3"/>
          <p:cNvSpPr>
            <a:spLocks noGrp="1" noRot="1" noChangeArrowheads="1"/>
          </p:cNvSpPr>
          <p:nvPr>
            <p:ph type="body" idx="4294967295"/>
          </p:nvPr>
        </p:nvSpPr>
        <p:spPr>
          <a:xfrm>
            <a:off x="304800" y="1447800"/>
            <a:ext cx="8540750" cy="4953000"/>
          </a:xfrm>
        </p:spPr>
        <p:txBody>
          <a:bodyPr/>
          <a:lstStyle/>
          <a:p>
            <a:pPr marL="0" indent="0" algn="just" eaLnBrk="1" hangingPunct="1">
              <a:lnSpc>
                <a:spcPct val="80000"/>
              </a:lnSpc>
              <a:buNone/>
            </a:pPr>
            <a:r>
              <a:rPr lang="ru-RU" altLang="bg-BG" sz="2400" dirty="0" smtClean="0"/>
              <a:t>Чл. 166 </a:t>
            </a:r>
            <a:r>
              <a:rPr lang="ru-RU" altLang="bg-BG" sz="2400" dirty="0" err="1" smtClean="0"/>
              <a:t>Министърът</a:t>
            </a:r>
            <a:r>
              <a:rPr lang="ru-RU" altLang="bg-BG" sz="2400" dirty="0" smtClean="0"/>
              <a:t> на здравеопазването контролира прилагането на неконвенционалните методи за благоприятно въздействие върху индивидуалното здраве, които включват: </a:t>
            </a:r>
          </a:p>
          <a:p>
            <a:pPr algn="just" eaLnBrk="1" hangingPunct="1">
              <a:lnSpc>
                <a:spcPct val="80000"/>
              </a:lnSpc>
              <a:buFontTx/>
              <a:buNone/>
            </a:pPr>
            <a:r>
              <a:rPr lang="ru-RU" altLang="bg-BG" sz="2400" dirty="0" smtClean="0"/>
              <a:t>	1. нелекарствени продукти от органичен произход; </a:t>
            </a:r>
          </a:p>
          <a:p>
            <a:pPr algn="just" eaLnBrk="1" hangingPunct="1">
              <a:lnSpc>
                <a:spcPct val="80000"/>
              </a:lnSpc>
              <a:buFontTx/>
              <a:buNone/>
            </a:pPr>
            <a:r>
              <a:rPr lang="ru-RU" altLang="bg-BG" sz="2400" dirty="0" smtClean="0"/>
              <a:t>	2. лекарствени продукти от минерален произход; </a:t>
            </a:r>
          </a:p>
          <a:p>
            <a:pPr algn="just" eaLnBrk="1" hangingPunct="1">
              <a:lnSpc>
                <a:spcPct val="80000"/>
              </a:lnSpc>
              <a:buFontTx/>
              <a:buNone/>
            </a:pPr>
            <a:r>
              <a:rPr lang="ru-RU" altLang="bg-BG" sz="2400" dirty="0" smtClean="0"/>
              <a:t>	3. използване на нетрадиционни физикални методи; </a:t>
            </a:r>
          </a:p>
          <a:p>
            <a:pPr algn="just" eaLnBrk="1" hangingPunct="1">
              <a:lnSpc>
                <a:spcPct val="80000"/>
              </a:lnSpc>
              <a:buFontTx/>
              <a:buNone/>
            </a:pPr>
            <a:r>
              <a:rPr lang="ru-RU" altLang="bg-BG" sz="2400" dirty="0" smtClean="0"/>
              <a:t>	4. хомеопатия; </a:t>
            </a:r>
          </a:p>
          <a:p>
            <a:pPr algn="just" eaLnBrk="1" hangingPunct="1">
              <a:lnSpc>
                <a:spcPct val="80000"/>
              </a:lnSpc>
              <a:buFontTx/>
              <a:buNone/>
            </a:pPr>
            <a:r>
              <a:rPr lang="ru-RU" altLang="bg-BG" sz="2400" dirty="0" smtClean="0"/>
              <a:t>	5. акупунктура и акупресура; </a:t>
            </a:r>
          </a:p>
          <a:p>
            <a:pPr algn="just" eaLnBrk="1" hangingPunct="1">
              <a:lnSpc>
                <a:spcPct val="80000"/>
              </a:lnSpc>
              <a:buFontTx/>
              <a:buNone/>
            </a:pPr>
            <a:r>
              <a:rPr lang="ru-RU" altLang="bg-BG" sz="2400" dirty="0" smtClean="0"/>
              <a:t>	6. ирисови, пулсови и аурикуларни методи на изследване; </a:t>
            </a:r>
          </a:p>
          <a:p>
            <a:pPr algn="just" eaLnBrk="1" hangingPunct="1">
              <a:lnSpc>
                <a:spcPct val="80000"/>
              </a:lnSpc>
              <a:buFontTx/>
              <a:buNone/>
            </a:pPr>
            <a:r>
              <a:rPr lang="ru-RU" altLang="bg-BG" sz="2400" dirty="0" smtClean="0"/>
              <a:t>	7. диетика и лечебно гладуване. Забранява се използването на неконвенционални методи за благоприятно въздействие върху индивидуалното здраве извън посочените.</a:t>
            </a:r>
          </a:p>
        </p:txBody>
      </p:sp>
      <p:sp>
        <p:nvSpPr>
          <p:cNvPr id="2" name="Date Placeholder 1"/>
          <p:cNvSpPr>
            <a:spLocks noGrp="1"/>
          </p:cNvSpPr>
          <p:nvPr>
            <p:ph type="dt" sz="half" idx="10"/>
          </p:nvPr>
        </p:nvSpPr>
        <p:spPr/>
        <p:txBody>
          <a:bodyPr/>
          <a:lstStyle/>
          <a:p>
            <a:fld id="{BFFE38BF-F2D0-4ECD-82E3-F4DED25049D9}"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D61606F-E571-42A5-B66A-D3C9AD40B6B2}" type="slidenum">
              <a:rPr lang="en-US" altLang="en-US">
                <a:latin typeface="Arial" charset="0"/>
              </a:rPr>
              <a:pPr eaLnBrk="1" hangingPunct="1"/>
              <a:t>53</a:t>
            </a:fld>
            <a:endParaRPr lang="en-US" altLang="en-US">
              <a:latin typeface="Arial" charset="0"/>
            </a:endParaRPr>
          </a:p>
        </p:txBody>
      </p:sp>
      <p:sp>
        <p:nvSpPr>
          <p:cNvPr id="77827" name="Rectangle 3"/>
          <p:cNvSpPr>
            <a:spLocks noGrp="1" noRot="1" noChangeArrowheads="1"/>
          </p:cNvSpPr>
          <p:nvPr>
            <p:ph type="body" idx="4294967295"/>
          </p:nvPr>
        </p:nvSpPr>
        <p:spPr>
          <a:xfrm>
            <a:off x="228600" y="457200"/>
            <a:ext cx="8686800" cy="5638800"/>
          </a:xfrm>
        </p:spPr>
        <p:txBody>
          <a:bodyPr/>
          <a:lstStyle/>
          <a:p>
            <a:pPr algn="just" eaLnBrk="1" hangingPunct="1">
              <a:lnSpc>
                <a:spcPct val="80000"/>
              </a:lnSpc>
            </a:pPr>
            <a:r>
              <a:rPr lang="ru-RU" altLang="bg-BG" sz="2400" dirty="0" smtClean="0"/>
              <a:t>Чл. 167 Право да практикуват неконвенционални методи, с изключение на хомеопатия, имат български граждани и граждани на държава - членка на Европейския съюз, другите държави от Европейското икономическо пространство и Швейцария, които са психически здрави, не са осъждани за престъпление от общ характер и отговарят на едно от следните условия: </a:t>
            </a:r>
          </a:p>
          <a:p>
            <a:pPr algn="just" eaLnBrk="1" hangingPunct="1">
              <a:lnSpc>
                <a:spcPct val="80000"/>
              </a:lnSpc>
            </a:pPr>
            <a:r>
              <a:rPr lang="ru-RU" altLang="bg-BG" sz="2400" dirty="0" smtClean="0"/>
              <a:t>1. притежават образователно-квалификационна степен "магистър" по професионални направления "Медицина", "Дентална медицина" или "Фармация"; </a:t>
            </a:r>
          </a:p>
          <a:p>
            <a:pPr algn="just" eaLnBrk="1" hangingPunct="1">
              <a:lnSpc>
                <a:spcPct val="80000"/>
              </a:lnSpc>
            </a:pPr>
            <a:r>
              <a:rPr lang="ru-RU" altLang="bg-BG" sz="2400" dirty="0" smtClean="0"/>
              <a:t>2. притежават образователно-квалификационна степен "бакалавър" по професионално направление "Здравни грижи";</a:t>
            </a:r>
          </a:p>
          <a:p>
            <a:pPr algn="just" eaLnBrk="1" hangingPunct="1">
              <a:lnSpc>
                <a:spcPct val="80000"/>
              </a:lnSpc>
            </a:pPr>
            <a:r>
              <a:rPr lang="ru-RU" altLang="bg-BG" sz="2400" dirty="0" smtClean="0"/>
              <a:t>3. притежават диплома за завършено средно образование и свидетелство за успешно проведено обучение не по-малко от 4 семестъра във ВМУ при условия и по ред, определени с наредба на министъра на здравеопазването и МОН.</a:t>
            </a:r>
            <a:r>
              <a:rPr lang="en-US" altLang="bg-BG" sz="2400" dirty="0" smtClean="0"/>
              <a:t> </a:t>
            </a:r>
          </a:p>
        </p:txBody>
      </p:sp>
      <p:sp>
        <p:nvSpPr>
          <p:cNvPr id="2" name="Date Placeholder 1"/>
          <p:cNvSpPr>
            <a:spLocks noGrp="1"/>
          </p:cNvSpPr>
          <p:nvPr>
            <p:ph type="dt" sz="half" idx="10"/>
          </p:nvPr>
        </p:nvSpPr>
        <p:spPr/>
        <p:txBody>
          <a:bodyPr/>
          <a:lstStyle/>
          <a:p>
            <a:fld id="{B895FC94-243B-47E2-BC57-FE6BFD24E80B}"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228600"/>
            <a:ext cx="8229600" cy="5897563"/>
          </a:xfrm>
        </p:spPr>
        <p:txBody>
          <a:bodyPr/>
          <a:lstStyle/>
          <a:p>
            <a:pPr marL="0" indent="0">
              <a:buNone/>
            </a:pPr>
            <a:r>
              <a:rPr lang="bg-BG" sz="2000" dirty="0" smtClean="0"/>
              <a:t>Чл. 168 Лицата, които практикуват неконвенционални методи за длъжни:</a:t>
            </a:r>
          </a:p>
          <a:p>
            <a:pPr marL="514350" indent="-514350">
              <a:buAutoNum type="arabicPeriod"/>
            </a:pPr>
            <a:r>
              <a:rPr lang="bg-BG" sz="2000" dirty="0" smtClean="0"/>
              <a:t>Да упражняват своята дейност добросъвестно;</a:t>
            </a:r>
          </a:p>
          <a:p>
            <a:pPr marL="514350" indent="-514350">
              <a:buAutoNum type="arabicPeriod"/>
            </a:pPr>
            <a:r>
              <a:rPr lang="bg-BG" sz="2000" dirty="0" smtClean="0"/>
              <a:t>Да не допускат увреждане на здравето на лицата;</a:t>
            </a:r>
          </a:p>
          <a:p>
            <a:pPr marL="514350" indent="-514350">
              <a:buAutoNum type="arabicPeriod"/>
            </a:pPr>
            <a:r>
              <a:rPr lang="bg-BG" sz="2000" dirty="0" smtClean="0"/>
              <a:t>Да разясняват подробно и на достъпен език какъв неконвенционален метод ще приложат и очаквания резултат от това;</a:t>
            </a:r>
          </a:p>
          <a:p>
            <a:pPr marL="514350" indent="-514350">
              <a:buAutoNum type="arabicPeriod"/>
            </a:pPr>
            <a:r>
              <a:rPr lang="bg-BG" sz="2000" dirty="0" smtClean="0"/>
              <a:t>Да получат изричното писмено съгласие на лицата;</a:t>
            </a:r>
          </a:p>
          <a:p>
            <a:pPr marL="514350" indent="-514350">
              <a:buAutoNum type="arabicPeriod"/>
            </a:pPr>
            <a:r>
              <a:rPr lang="bg-BG" sz="2000" dirty="0" smtClean="0"/>
              <a:t>Да не въвеждат в заблуждение лицата.</a:t>
            </a:r>
          </a:p>
          <a:p>
            <a:pPr marL="514350" indent="-514350">
              <a:buAutoNum type="arabicPeriod"/>
            </a:pPr>
            <a:endParaRPr lang="bg-BG" sz="2000" dirty="0" smtClean="0"/>
          </a:p>
          <a:p>
            <a:pPr marL="0" indent="0">
              <a:buNone/>
            </a:pPr>
            <a:r>
              <a:rPr lang="bg-BG" sz="2000" dirty="0"/>
              <a:t>Ч</a:t>
            </a:r>
            <a:r>
              <a:rPr lang="bg-BG" sz="2000" dirty="0" smtClean="0"/>
              <a:t>л. 170 Лицата, които практикуват неконвенционални методи, се регистрират в РЗИ. В заявлението се посочват изчерпателно методите, които лицето ще практикува.</a:t>
            </a:r>
            <a:endParaRPr lang="en-US" sz="2000" dirty="0" smtClean="0"/>
          </a:p>
          <a:p>
            <a:pPr marL="0" indent="0">
              <a:buNone/>
            </a:pPr>
            <a:endParaRPr lang="en-US" sz="2000" dirty="0"/>
          </a:p>
          <a:p>
            <a:pPr marL="0" indent="0">
              <a:buNone/>
            </a:pPr>
            <a:r>
              <a:rPr lang="bg-BG" sz="2000" dirty="0" smtClean="0"/>
              <a:t>Чл. 171 Регионалната здравна инспекция създава и поддържа регистър на лицата.</a:t>
            </a:r>
          </a:p>
          <a:p>
            <a:pPr marL="0" indent="0">
              <a:buNone/>
            </a:pPr>
            <a:endParaRPr lang="bg-BG" sz="2000" dirty="0"/>
          </a:p>
        </p:txBody>
      </p:sp>
      <p:sp>
        <p:nvSpPr>
          <p:cNvPr id="2" name="Date Placeholder 1"/>
          <p:cNvSpPr>
            <a:spLocks noGrp="1"/>
          </p:cNvSpPr>
          <p:nvPr>
            <p:ph type="dt" sz="half" idx="10"/>
          </p:nvPr>
        </p:nvSpPr>
        <p:spPr/>
        <p:txBody>
          <a:bodyPr/>
          <a:lstStyle/>
          <a:p>
            <a:fld id="{8232E6A6-2332-4D37-868E-9C92BD8D8A45}" type="datetime1">
              <a:rPr lang="bg-BG" altLang="en-US" smtClean="0"/>
              <a:t>25.8.2020 г.</a:t>
            </a:fld>
            <a:endParaRPr lang="en-US" altLang="en-US" dirty="0"/>
          </a:p>
        </p:txBody>
      </p:sp>
      <p:sp>
        <p:nvSpPr>
          <p:cNvPr id="3" name="Slide Number Placeholder 2"/>
          <p:cNvSpPr>
            <a:spLocks noGrp="1"/>
          </p:cNvSpPr>
          <p:nvPr>
            <p:ph type="sldNum" sz="quarter" idx="12"/>
          </p:nvPr>
        </p:nvSpPr>
        <p:spPr/>
        <p:txBody>
          <a:bodyPr/>
          <a:lstStyle/>
          <a:p>
            <a:fld id="{98E62165-0E48-401A-9412-3CFAF9427579}" type="slidenum">
              <a:rPr lang="en-US" altLang="en-US" smtClean="0"/>
              <a:pPr/>
              <a:t>54</a:t>
            </a:fld>
            <a:endParaRPr lang="en-US" altLang="en-US"/>
          </a:p>
        </p:txBody>
      </p:sp>
    </p:spTree>
    <p:extLst>
      <p:ext uri="{BB962C8B-B14F-4D97-AF65-F5344CB8AC3E}">
        <p14:creationId xmlns:p14="http://schemas.microsoft.com/office/powerpoint/2010/main" val="2769074795"/>
      </p:ext>
    </p:extLst>
  </p:cSld>
  <p:clrMapOvr>
    <a:masterClrMapping/>
  </p:clrMapOvr>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Content Placeholder 4"/>
          <p:cNvSpPr>
            <a:spLocks noGrp="1"/>
          </p:cNvSpPr>
          <p:nvPr>
            <p:ph idx="1"/>
          </p:nvPr>
        </p:nvSpPr>
        <p:spPr>
          <a:xfrm>
            <a:off x="457200" y="228600"/>
            <a:ext cx="8229600" cy="5897563"/>
          </a:xfrm>
        </p:spPr>
        <p:txBody>
          <a:bodyPr/>
          <a:lstStyle/>
          <a:p>
            <a:pPr marL="0" indent="0">
              <a:buNone/>
            </a:pPr>
            <a:r>
              <a:rPr lang="bg-BG" sz="2000" dirty="0" smtClean="0"/>
              <a:t>Чл. 173 Всяко лице, което практикува НМ, е длъжно да вписва в книгата за посещения данните за всяко лице, потърсило неговата помощ, както следва:</a:t>
            </a:r>
          </a:p>
          <a:p>
            <a:pPr marL="457200" indent="-457200">
              <a:buAutoNum type="arabicPeriod"/>
            </a:pPr>
            <a:r>
              <a:rPr lang="bg-BG" sz="2000" dirty="0" smtClean="0"/>
              <a:t>Датата на всяко посещение;</a:t>
            </a:r>
          </a:p>
          <a:p>
            <a:pPr marL="457200" indent="-457200">
              <a:buAutoNum type="arabicPeriod"/>
            </a:pPr>
            <a:r>
              <a:rPr lang="bg-BG" sz="2000" dirty="0" smtClean="0"/>
              <a:t>Пореден номер на всяко посещение;</a:t>
            </a:r>
          </a:p>
          <a:p>
            <a:pPr marL="457200" indent="-457200">
              <a:buAutoNum type="arabicPeriod"/>
            </a:pPr>
            <a:r>
              <a:rPr lang="bg-BG" sz="2000" dirty="0" smtClean="0"/>
              <a:t>Трите имена, ЕГН и постоянен адрес;</a:t>
            </a:r>
          </a:p>
          <a:p>
            <a:pPr marL="457200" indent="-457200">
              <a:buAutoNum type="arabicPeriod"/>
            </a:pPr>
            <a:r>
              <a:rPr lang="bg-BG" sz="2000" dirty="0" smtClean="0"/>
              <a:t>Оплаквания, съобщени по време на посещението;</a:t>
            </a:r>
          </a:p>
          <a:p>
            <a:pPr marL="457200" indent="-457200">
              <a:buAutoNum type="arabicPeriod"/>
            </a:pPr>
            <a:r>
              <a:rPr lang="bg-BG" sz="2000" dirty="0" smtClean="0"/>
              <a:t>Извършените неконвенционални дейности.</a:t>
            </a:r>
          </a:p>
          <a:p>
            <a:pPr marL="457200" indent="-457200">
              <a:buAutoNum type="arabicPeriod"/>
            </a:pPr>
            <a:endParaRPr lang="bg-BG" sz="2000" dirty="0" smtClean="0"/>
          </a:p>
          <a:p>
            <a:pPr marL="457200" indent="-457200">
              <a:buAutoNum type="arabicParenBoth"/>
            </a:pPr>
            <a:r>
              <a:rPr lang="bg-BG" sz="2000" dirty="0" smtClean="0"/>
              <a:t>Книгата се регистрира в РЗИ</a:t>
            </a:r>
          </a:p>
          <a:p>
            <a:pPr marL="0" indent="0">
              <a:buNone/>
            </a:pPr>
            <a:endParaRPr lang="bg-BG" sz="2000" dirty="0"/>
          </a:p>
          <a:p>
            <a:pPr marL="0" indent="0">
              <a:buNone/>
            </a:pPr>
            <a:r>
              <a:rPr lang="bg-BG" sz="2000" dirty="0" smtClean="0"/>
              <a:t>(2) Книгата се съхранява 10 години след нейното приключване.</a:t>
            </a:r>
            <a:endParaRPr lang="bg-BG" sz="2000" dirty="0"/>
          </a:p>
        </p:txBody>
      </p:sp>
      <p:sp>
        <p:nvSpPr>
          <p:cNvPr id="2" name="Date Placeholder 1"/>
          <p:cNvSpPr>
            <a:spLocks noGrp="1"/>
          </p:cNvSpPr>
          <p:nvPr>
            <p:ph type="dt" sz="half" idx="10"/>
          </p:nvPr>
        </p:nvSpPr>
        <p:spPr/>
        <p:txBody>
          <a:bodyPr/>
          <a:lstStyle/>
          <a:p>
            <a:fld id="{8232E6A6-2332-4D37-868E-9C92BD8D8A45}" type="datetime1">
              <a:rPr lang="bg-BG" altLang="en-US" smtClean="0"/>
              <a:t>25.8.2020 г.</a:t>
            </a:fld>
            <a:endParaRPr lang="en-US" altLang="en-US"/>
          </a:p>
        </p:txBody>
      </p:sp>
      <p:sp>
        <p:nvSpPr>
          <p:cNvPr id="3" name="Slide Number Placeholder 2"/>
          <p:cNvSpPr>
            <a:spLocks noGrp="1"/>
          </p:cNvSpPr>
          <p:nvPr>
            <p:ph type="sldNum" sz="quarter" idx="12"/>
          </p:nvPr>
        </p:nvSpPr>
        <p:spPr/>
        <p:txBody>
          <a:bodyPr/>
          <a:lstStyle/>
          <a:p>
            <a:fld id="{98E62165-0E48-401A-9412-3CFAF9427579}" type="slidenum">
              <a:rPr lang="en-US" altLang="en-US" smtClean="0"/>
              <a:pPr/>
              <a:t>55</a:t>
            </a:fld>
            <a:endParaRPr lang="en-US" altLang="en-US"/>
          </a:p>
        </p:txBody>
      </p:sp>
    </p:spTree>
    <p:extLst>
      <p:ext uri="{BB962C8B-B14F-4D97-AF65-F5344CB8AC3E}">
        <p14:creationId xmlns:p14="http://schemas.microsoft.com/office/powerpoint/2010/main" val="2287491003"/>
      </p:ext>
    </p:extLst>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AA397B5B-E6F8-44B1-ADF1-4A2D84163BDD}" type="slidenum">
              <a:rPr lang="en-US" altLang="en-US">
                <a:latin typeface="Arial" charset="0"/>
              </a:rPr>
              <a:pPr eaLnBrk="1" hangingPunct="1"/>
              <a:t>56</a:t>
            </a:fld>
            <a:endParaRPr lang="en-US" altLang="en-US">
              <a:latin typeface="Arial" charset="0"/>
            </a:endParaRPr>
          </a:p>
        </p:txBody>
      </p:sp>
      <p:sp>
        <p:nvSpPr>
          <p:cNvPr id="78851" name="Rectangle 3"/>
          <p:cNvSpPr>
            <a:spLocks noGrp="1" noRot="1" noChangeArrowheads="1"/>
          </p:cNvSpPr>
          <p:nvPr>
            <p:ph type="body" idx="4294967295"/>
          </p:nvPr>
        </p:nvSpPr>
        <p:spPr>
          <a:xfrm>
            <a:off x="533400" y="1066800"/>
            <a:ext cx="8001000" cy="5029200"/>
          </a:xfrm>
        </p:spPr>
        <p:txBody>
          <a:bodyPr/>
          <a:lstStyle/>
          <a:p>
            <a:pPr eaLnBrk="1" hangingPunct="1"/>
            <a:r>
              <a:rPr lang="ru-RU" altLang="bg-BG" dirty="0" smtClean="0"/>
              <a:t>Право да практикуват хомеопатия имат български граждани и граждани на държава - членка на Европейския съюз, другите държави от Европейското икономическо пространство и Швейцария, които притежават образователно-квалификационна степен "магистър" по професионално направление "Медицина" или "Дентална медицина".</a:t>
            </a:r>
            <a:endParaRPr lang="en-US" altLang="bg-BG" dirty="0" smtClean="0"/>
          </a:p>
        </p:txBody>
      </p:sp>
      <p:sp>
        <p:nvSpPr>
          <p:cNvPr id="2" name="Date Placeholder 1"/>
          <p:cNvSpPr>
            <a:spLocks noGrp="1"/>
          </p:cNvSpPr>
          <p:nvPr>
            <p:ph type="dt" sz="half" idx="10"/>
          </p:nvPr>
        </p:nvSpPr>
        <p:spPr/>
        <p:txBody>
          <a:bodyPr/>
          <a:lstStyle/>
          <a:p>
            <a:fld id="{3479475D-0063-4245-8DA9-B53C94343834}"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08034E3C-D488-426E-8E5F-8430FD597250}" type="slidenum">
              <a:rPr lang="en-US" altLang="en-US">
                <a:latin typeface="Arial" charset="0"/>
              </a:rPr>
              <a:pPr eaLnBrk="1" hangingPunct="1"/>
              <a:t>57</a:t>
            </a:fld>
            <a:endParaRPr lang="en-US" altLang="en-US">
              <a:latin typeface="Arial" charset="0"/>
            </a:endParaRPr>
          </a:p>
        </p:txBody>
      </p:sp>
      <p:sp>
        <p:nvSpPr>
          <p:cNvPr id="79874" name="Rectangle 2"/>
          <p:cNvSpPr>
            <a:spLocks noGrp="1" noRot="1" noChangeArrowheads="1"/>
          </p:cNvSpPr>
          <p:nvPr>
            <p:ph type="title" idx="4294967295"/>
          </p:nvPr>
        </p:nvSpPr>
        <p:spPr>
          <a:xfrm>
            <a:off x="457200" y="228600"/>
            <a:ext cx="8229600" cy="1676400"/>
          </a:xfrm>
        </p:spPr>
        <p:txBody>
          <a:bodyPr/>
          <a:lstStyle/>
          <a:p>
            <a:pPr eaLnBrk="1" hangingPunct="1"/>
            <a:r>
              <a:rPr lang="ru-RU" altLang="bg-BG" sz="2400" b="1" dirty="0" smtClean="0">
                <a:solidFill>
                  <a:srgbClr val="FF0000"/>
                </a:solidFill>
              </a:rPr>
              <a:t>Глава седма. МЕДИЦИНСКО ОБРАЗОВАНИЕ. МЕДИЦИНСКА ПРОФЕСИЯ. МЕДИЦИНСКИ НАУЧНИ ИЗСЛЕДВАНИЯ ВЪРХУ ХОРА. МЕДИЦИНСКА НАУКА</a:t>
            </a:r>
            <a:r>
              <a:rPr lang="en-US" altLang="bg-BG" sz="2400" b="1" dirty="0" smtClean="0">
                <a:solidFill>
                  <a:srgbClr val="FF0000"/>
                </a:solidFill>
              </a:rPr>
              <a:t/>
            </a:r>
            <a:br>
              <a:rPr lang="en-US" altLang="bg-BG" sz="2400" b="1" dirty="0" smtClean="0">
                <a:solidFill>
                  <a:srgbClr val="FF0000"/>
                </a:solidFill>
              </a:rPr>
            </a:br>
            <a:r>
              <a:rPr lang="ru-RU" altLang="bg-BG" sz="2400" b="1" dirty="0" smtClean="0">
                <a:solidFill>
                  <a:srgbClr val="FF0000"/>
                </a:solidFill>
              </a:rPr>
              <a:t>Раздел </a:t>
            </a:r>
            <a:r>
              <a:rPr lang="en-US" altLang="bg-BG" sz="2400" b="1" dirty="0" smtClean="0">
                <a:solidFill>
                  <a:srgbClr val="FF0000"/>
                </a:solidFill>
              </a:rPr>
              <a:t>I</a:t>
            </a:r>
            <a:r>
              <a:rPr lang="ru-RU" altLang="bg-BG" sz="2400" b="1" dirty="0" smtClean="0">
                <a:solidFill>
                  <a:srgbClr val="FF0000"/>
                </a:solidFill>
              </a:rPr>
              <a:t>. Медицинско образование</a:t>
            </a:r>
            <a:r>
              <a:rPr lang="en-US" altLang="bg-BG" sz="2400" b="1" dirty="0" smtClean="0">
                <a:effectLst>
                  <a:outerShdw blurRad="38100" dist="38100" dir="2700000" algn="tl">
                    <a:srgbClr val="C0C0C0"/>
                  </a:outerShdw>
                </a:effectLst>
              </a:rPr>
              <a:t/>
            </a:r>
            <a:br>
              <a:rPr lang="en-US" altLang="bg-BG" sz="2400" b="1" dirty="0" smtClean="0">
                <a:effectLst>
                  <a:outerShdw blurRad="38100" dist="38100" dir="2700000" algn="tl">
                    <a:srgbClr val="C0C0C0"/>
                  </a:outerShdw>
                </a:effectLst>
              </a:rPr>
            </a:br>
            <a:endParaRPr lang="en-US" altLang="bg-BG" sz="2400" b="1" dirty="0" smtClean="0">
              <a:effectLst>
                <a:outerShdw blurRad="38100" dist="38100" dir="2700000" algn="tl">
                  <a:srgbClr val="C0C0C0"/>
                </a:outerShdw>
              </a:effectLst>
            </a:endParaRPr>
          </a:p>
        </p:txBody>
      </p:sp>
      <p:sp>
        <p:nvSpPr>
          <p:cNvPr id="2" name="Date Placeholder 1"/>
          <p:cNvSpPr>
            <a:spLocks noGrp="1"/>
          </p:cNvSpPr>
          <p:nvPr>
            <p:ph type="dt" sz="half" idx="10"/>
          </p:nvPr>
        </p:nvSpPr>
        <p:spPr/>
        <p:txBody>
          <a:bodyPr/>
          <a:lstStyle/>
          <a:p>
            <a:fld id="{00204694-31A8-4E06-A1A8-81A6163ADE66}" type="datetime1">
              <a:rPr lang="bg-BG" altLang="en-US" smtClean="0"/>
              <a:t>25.8.2020 г.</a:t>
            </a:fld>
            <a:endParaRPr lang="en-US" altLang="en-US"/>
          </a:p>
        </p:txBody>
      </p:sp>
      <p:sp>
        <p:nvSpPr>
          <p:cNvPr id="6" name="Rectangle 2"/>
          <p:cNvSpPr txBox="1">
            <a:spLocks noRot="1" noChangeArrowheads="1"/>
          </p:cNvSpPr>
          <p:nvPr/>
        </p:nvSpPr>
        <p:spPr bwMode="auto">
          <a:xfrm>
            <a:off x="457200" y="1752600"/>
            <a:ext cx="8229600" cy="4572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txBody>
          <a:bodyPr vert="horz" wrap="square" lIns="91440" tIns="45720" rIns="91440" bIns="45720" numCol="1" anchor="t" anchorCtr="0" compatLnSpc="1">
            <a:prstTxWarp prst="textNoShape">
              <a:avLst/>
            </a:prstTxWarp>
          </a:bodyPr>
          <a:lstStyle>
            <a:lvl1pPr marL="342900" indent="-342900" algn="l" rtl="0" eaLnBrk="0" fontAlgn="base" hangingPunct="0">
              <a:spcBef>
                <a:spcPct val="20000"/>
              </a:spcBef>
              <a:spcAft>
                <a:spcPct val="0"/>
              </a:spcAft>
              <a:buChar char="•"/>
              <a:defRPr sz="3200">
                <a:solidFill>
                  <a:schemeClr val="tx1"/>
                </a:solidFill>
                <a:latin typeface="+mn-lt"/>
                <a:ea typeface="+mn-ea"/>
                <a:cs typeface="+mn-cs"/>
              </a:defRPr>
            </a:lvl1pPr>
            <a:lvl2pPr marL="742950" indent="-285750" algn="l" rtl="0" eaLnBrk="0" fontAlgn="base" hangingPunct="0">
              <a:spcBef>
                <a:spcPct val="20000"/>
              </a:spcBef>
              <a:spcAft>
                <a:spcPct val="0"/>
              </a:spcAft>
              <a:buChar char="–"/>
              <a:defRPr sz="2800">
                <a:solidFill>
                  <a:schemeClr val="tx1"/>
                </a:solidFill>
                <a:latin typeface="+mn-lt"/>
              </a:defRPr>
            </a:lvl2pPr>
            <a:lvl3pPr marL="1143000" indent="-228600" algn="l" rtl="0" eaLnBrk="0" fontAlgn="base" hangingPunct="0">
              <a:spcBef>
                <a:spcPct val="20000"/>
              </a:spcBef>
              <a:spcAft>
                <a:spcPct val="0"/>
              </a:spcAft>
              <a:buChar char="•"/>
              <a:defRPr sz="2400">
                <a:solidFill>
                  <a:schemeClr val="tx1"/>
                </a:solidFill>
                <a:latin typeface="+mn-lt"/>
              </a:defRPr>
            </a:lvl3pPr>
            <a:lvl4pPr marL="1600200" indent="-228600" algn="l" rtl="0" eaLnBrk="0" fontAlgn="base" hangingPunct="0">
              <a:spcBef>
                <a:spcPct val="20000"/>
              </a:spcBef>
              <a:spcAft>
                <a:spcPct val="0"/>
              </a:spcAft>
              <a:buChar char="–"/>
              <a:defRPr sz="2000">
                <a:solidFill>
                  <a:schemeClr val="tx1"/>
                </a:solidFill>
                <a:latin typeface="+mn-lt"/>
              </a:defRPr>
            </a:lvl4pPr>
            <a:lvl5pPr marL="2057400" indent="-228600" algn="l" rtl="0" eaLnBrk="0" fontAlgn="base" hangingPunct="0">
              <a:spcBef>
                <a:spcPct val="20000"/>
              </a:spcBef>
              <a:spcAft>
                <a:spcPct val="0"/>
              </a:spcAft>
              <a:buChar char="»"/>
              <a:defRPr sz="2000">
                <a:solidFill>
                  <a:schemeClr val="tx1"/>
                </a:solidFill>
                <a:latin typeface="+mn-lt"/>
              </a:defRPr>
            </a:lvl5pPr>
            <a:lvl6pPr marL="2514600" indent="-228600" algn="l" rtl="0" fontAlgn="base">
              <a:spcBef>
                <a:spcPct val="20000"/>
              </a:spcBef>
              <a:spcAft>
                <a:spcPct val="0"/>
              </a:spcAft>
              <a:buChar char="»"/>
              <a:defRPr sz="2000">
                <a:solidFill>
                  <a:schemeClr val="tx1"/>
                </a:solidFill>
                <a:latin typeface="+mn-lt"/>
              </a:defRPr>
            </a:lvl6pPr>
            <a:lvl7pPr marL="2971800" indent="-228600" algn="l" rtl="0" fontAlgn="base">
              <a:spcBef>
                <a:spcPct val="20000"/>
              </a:spcBef>
              <a:spcAft>
                <a:spcPct val="0"/>
              </a:spcAft>
              <a:buChar char="»"/>
              <a:defRPr sz="2000">
                <a:solidFill>
                  <a:schemeClr val="tx1"/>
                </a:solidFill>
                <a:latin typeface="+mn-lt"/>
              </a:defRPr>
            </a:lvl7pPr>
            <a:lvl8pPr marL="3429000" indent="-228600" algn="l" rtl="0" fontAlgn="base">
              <a:spcBef>
                <a:spcPct val="20000"/>
              </a:spcBef>
              <a:spcAft>
                <a:spcPct val="0"/>
              </a:spcAft>
              <a:buChar char="»"/>
              <a:defRPr sz="2000">
                <a:solidFill>
                  <a:schemeClr val="tx1"/>
                </a:solidFill>
                <a:latin typeface="+mn-lt"/>
              </a:defRPr>
            </a:lvl8pPr>
            <a:lvl9pPr marL="3886200" indent="-228600" algn="l" rtl="0" fontAlgn="base">
              <a:spcBef>
                <a:spcPct val="20000"/>
              </a:spcBef>
              <a:spcAft>
                <a:spcPct val="0"/>
              </a:spcAft>
              <a:buChar char="»"/>
              <a:defRPr sz="2000">
                <a:solidFill>
                  <a:schemeClr val="tx1"/>
                </a:solidFill>
                <a:latin typeface="+mn-lt"/>
              </a:defRPr>
            </a:lvl9pPr>
          </a:lstStyle>
          <a:p>
            <a:pPr eaLnBrk="1" hangingPunct="1">
              <a:lnSpc>
                <a:spcPct val="90000"/>
              </a:lnSpc>
            </a:pPr>
            <a:r>
              <a:rPr lang="ru-RU" altLang="bg-BG" kern="0" dirty="0" err="1" smtClean="0"/>
              <a:t>Подготовката</a:t>
            </a:r>
            <a:r>
              <a:rPr lang="ru-RU" altLang="bg-BG" kern="0" dirty="0" smtClean="0"/>
              <a:t> и </a:t>
            </a:r>
            <a:r>
              <a:rPr lang="ru-RU" altLang="bg-BG" kern="0" dirty="0" err="1" smtClean="0"/>
              <a:t>придобиването</a:t>
            </a:r>
            <a:r>
              <a:rPr lang="ru-RU" altLang="bg-BG" kern="0" dirty="0" smtClean="0"/>
              <a:t> на </a:t>
            </a:r>
            <a:r>
              <a:rPr lang="ru-RU" altLang="bg-BG" kern="0" dirty="0" err="1" smtClean="0"/>
              <a:t>образователно-квалификационната</a:t>
            </a:r>
            <a:r>
              <a:rPr lang="ru-RU" altLang="bg-BG" kern="0" dirty="0" smtClean="0"/>
              <a:t> степен "</a:t>
            </a:r>
            <a:r>
              <a:rPr lang="ru-RU" altLang="bg-BG" kern="0" dirty="0" err="1" smtClean="0"/>
              <a:t>магистър</a:t>
            </a:r>
            <a:r>
              <a:rPr lang="ru-RU" altLang="bg-BG" kern="0" dirty="0" smtClean="0"/>
              <a:t>" по </a:t>
            </a:r>
            <a:r>
              <a:rPr lang="ru-RU" altLang="bg-BG" kern="0" dirty="0" err="1" smtClean="0"/>
              <a:t>специалности</a:t>
            </a:r>
            <a:r>
              <a:rPr lang="ru-RU" altLang="bg-BG" kern="0" dirty="0" smtClean="0"/>
              <a:t> от </a:t>
            </a:r>
            <a:r>
              <a:rPr lang="ru-RU" altLang="bg-BG" kern="0" dirty="0" err="1" smtClean="0"/>
              <a:t>професионални</a:t>
            </a:r>
            <a:r>
              <a:rPr lang="ru-RU" altLang="bg-BG" kern="0" dirty="0" smtClean="0"/>
              <a:t> направления "Медицина", "</a:t>
            </a:r>
            <a:r>
              <a:rPr lang="ru-RU" altLang="bg-BG" kern="0" dirty="0" err="1" smtClean="0"/>
              <a:t>Дентална</a:t>
            </a:r>
            <a:r>
              <a:rPr lang="ru-RU" altLang="bg-BG" kern="0" dirty="0" smtClean="0"/>
              <a:t> медицина", "Фармация" и "</a:t>
            </a:r>
            <a:r>
              <a:rPr lang="ru-RU" altLang="bg-BG" kern="0" dirty="0" err="1" smtClean="0"/>
              <a:t>Обществено</a:t>
            </a:r>
            <a:r>
              <a:rPr lang="ru-RU" altLang="bg-BG" kern="0" dirty="0" smtClean="0"/>
              <a:t> </a:t>
            </a:r>
            <a:r>
              <a:rPr lang="ru-RU" altLang="bg-BG" kern="0" dirty="0" err="1" smtClean="0"/>
              <a:t>здраве</a:t>
            </a:r>
            <a:r>
              <a:rPr lang="ru-RU" altLang="bg-BG" kern="0" dirty="0" smtClean="0"/>
              <a:t>" се </a:t>
            </a:r>
            <a:r>
              <a:rPr lang="ru-RU" altLang="bg-BG" kern="0" dirty="0" err="1" smtClean="0"/>
              <a:t>организира</a:t>
            </a:r>
            <a:r>
              <a:rPr lang="ru-RU" altLang="bg-BG" kern="0" dirty="0" smtClean="0"/>
              <a:t> и </a:t>
            </a:r>
            <a:r>
              <a:rPr lang="ru-RU" altLang="bg-BG" kern="0" dirty="0" err="1" smtClean="0"/>
              <a:t>провежда</a:t>
            </a:r>
            <a:r>
              <a:rPr lang="ru-RU" altLang="bg-BG" kern="0" dirty="0" smtClean="0"/>
              <a:t> </a:t>
            </a:r>
            <a:r>
              <a:rPr lang="ru-RU" altLang="bg-BG" kern="0" dirty="0" err="1" smtClean="0"/>
              <a:t>във</a:t>
            </a:r>
            <a:r>
              <a:rPr lang="ru-RU" altLang="bg-BG" kern="0" dirty="0" smtClean="0"/>
              <a:t> </a:t>
            </a:r>
            <a:r>
              <a:rPr lang="ru-RU" altLang="bg-BG" kern="0" dirty="0" err="1" smtClean="0"/>
              <a:t>факултети</a:t>
            </a:r>
            <a:r>
              <a:rPr lang="ru-RU" altLang="bg-BG" kern="0" dirty="0" smtClean="0"/>
              <a:t> на </a:t>
            </a:r>
            <a:r>
              <a:rPr lang="ru-RU" altLang="bg-BG" kern="0" dirty="0" err="1" smtClean="0"/>
              <a:t>висши</a:t>
            </a:r>
            <a:r>
              <a:rPr lang="ru-RU" altLang="bg-BG" kern="0" dirty="0" smtClean="0"/>
              <a:t> училища, получили </a:t>
            </a:r>
            <a:r>
              <a:rPr lang="ru-RU" altLang="bg-BG" kern="0" dirty="0" err="1" smtClean="0"/>
              <a:t>акредитация</a:t>
            </a:r>
            <a:r>
              <a:rPr lang="ru-RU" altLang="bg-BG" kern="0" dirty="0" smtClean="0"/>
              <a:t> по </a:t>
            </a:r>
            <a:r>
              <a:rPr lang="ru-RU" altLang="bg-BG" kern="0" dirty="0" err="1" smtClean="0"/>
              <a:t>реда</a:t>
            </a:r>
            <a:r>
              <a:rPr lang="ru-RU" altLang="bg-BG" kern="0" dirty="0" smtClean="0"/>
              <a:t> на Закона за </a:t>
            </a:r>
            <a:r>
              <a:rPr lang="ru-RU" altLang="bg-BG" kern="0" dirty="0" err="1" smtClean="0"/>
              <a:t>висшето</a:t>
            </a:r>
            <a:r>
              <a:rPr lang="ru-RU" altLang="bg-BG" kern="0" dirty="0" smtClean="0"/>
              <a:t> образование.</a:t>
            </a:r>
            <a:endParaRPr lang="en-US" altLang="bg-BG" kern="0" dirty="0" smtClean="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B0EB4586-8682-4617-BF88-E640101C8EB1}" type="slidenum">
              <a:rPr lang="en-US" altLang="en-US">
                <a:latin typeface="Arial" charset="0"/>
              </a:rPr>
              <a:pPr eaLnBrk="1" hangingPunct="1"/>
              <a:t>58</a:t>
            </a:fld>
            <a:endParaRPr lang="en-US" altLang="en-US">
              <a:latin typeface="Arial" charset="0"/>
            </a:endParaRPr>
          </a:p>
        </p:txBody>
      </p:sp>
      <p:sp>
        <p:nvSpPr>
          <p:cNvPr id="81923" name="Rectangle 2"/>
          <p:cNvSpPr>
            <a:spLocks noGrp="1" noRot="1" noChangeArrowheads="1"/>
          </p:cNvSpPr>
          <p:nvPr>
            <p:ph type="body" idx="4294967295"/>
          </p:nvPr>
        </p:nvSpPr>
        <p:spPr>
          <a:xfrm>
            <a:off x="609600" y="609600"/>
            <a:ext cx="8077200" cy="5562600"/>
          </a:xfrm>
        </p:spPr>
        <p:txBody>
          <a:bodyPr/>
          <a:lstStyle/>
          <a:p>
            <a:pPr eaLnBrk="1" hangingPunct="1"/>
            <a:r>
              <a:rPr lang="ru-RU" altLang="bg-BG" sz="2800" dirty="0" smtClean="0"/>
              <a:t>Подготовката и придобиването на образователно-квалификационната степен "бакалавър" </a:t>
            </a:r>
            <a:r>
              <a:rPr lang="bg-BG" altLang="bg-BG" sz="2800" dirty="0" smtClean="0"/>
              <a:t>по </a:t>
            </a:r>
            <a:r>
              <a:rPr lang="ru-RU" altLang="bg-BG" sz="2800" dirty="0" smtClean="0"/>
              <a:t>специалностите от професионално направление "Обществено здраве" и по специалностите "медицинска сестра" и "акушерка" от професионално направление "Здравни грижи" се организира и провежда във факултети и/или филиали на висши училища, получили акредитация по реда на Закона за висшето образование.</a:t>
            </a:r>
            <a:r>
              <a:rPr lang="en-US" altLang="bg-BG" sz="2800" dirty="0" smtClean="0"/>
              <a:t> </a:t>
            </a:r>
          </a:p>
        </p:txBody>
      </p:sp>
      <p:sp>
        <p:nvSpPr>
          <p:cNvPr id="2" name="Date Placeholder 1"/>
          <p:cNvSpPr>
            <a:spLocks noGrp="1"/>
          </p:cNvSpPr>
          <p:nvPr>
            <p:ph type="dt" sz="half" idx="10"/>
          </p:nvPr>
        </p:nvSpPr>
        <p:spPr/>
        <p:txBody>
          <a:bodyPr/>
          <a:lstStyle/>
          <a:p>
            <a:fld id="{943D1785-477E-4004-B078-7183B6A1F0C6}"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E22F7E9-FB14-489F-9D36-6079B0DD75CE}" type="slidenum">
              <a:rPr lang="en-US" altLang="en-US">
                <a:latin typeface="Arial" charset="0"/>
              </a:rPr>
              <a:pPr eaLnBrk="1" hangingPunct="1"/>
              <a:t>59</a:t>
            </a:fld>
            <a:endParaRPr lang="en-US" altLang="en-US">
              <a:latin typeface="Arial" charset="0"/>
            </a:endParaRPr>
          </a:p>
        </p:txBody>
      </p:sp>
      <p:sp>
        <p:nvSpPr>
          <p:cNvPr id="82947" name="Rectangle 2"/>
          <p:cNvSpPr>
            <a:spLocks noGrp="1" noRot="1" noChangeArrowheads="1"/>
          </p:cNvSpPr>
          <p:nvPr>
            <p:ph type="body" idx="4294967295"/>
          </p:nvPr>
        </p:nvSpPr>
        <p:spPr>
          <a:xfrm>
            <a:off x="304800" y="457200"/>
            <a:ext cx="8540750" cy="5260975"/>
          </a:xfrm>
        </p:spPr>
        <p:txBody>
          <a:bodyPr/>
          <a:lstStyle/>
          <a:p>
            <a:pPr eaLnBrk="1" hangingPunct="1">
              <a:lnSpc>
                <a:spcPct val="80000"/>
              </a:lnSpc>
            </a:pPr>
            <a:r>
              <a:rPr lang="ru-RU" altLang="bg-BG" sz="2800" dirty="0" smtClean="0"/>
              <a:t>Подготовката и придобиването на образователно-квалификационна степен по специалности от професионално направление "Здравни грижи" се организира и провежда в колежи, получили акредитация по реда на Закона за висшето образование. </a:t>
            </a:r>
            <a:endParaRPr lang="en-US" altLang="bg-BG" sz="2800" dirty="0" smtClean="0"/>
          </a:p>
          <a:p>
            <a:pPr eaLnBrk="1" hangingPunct="1">
              <a:lnSpc>
                <a:spcPct val="80000"/>
              </a:lnSpc>
            </a:pPr>
            <a:r>
              <a:rPr lang="ru-RU" altLang="bg-BG" sz="2800" dirty="0" smtClean="0"/>
              <a:t>Подготовката на лица за придобиване на образователна и научна степен "доктор" по научни специалности в областта на здравеопазването се осъществява във висши училища, Българската академия на науките, националните центрове по проблемите на общественото здраве и други научни организации, получили акредитация по реда на Закона за висшето образование.</a:t>
            </a:r>
            <a:endParaRPr lang="en-US" altLang="bg-BG" sz="2800" dirty="0" smtClean="0"/>
          </a:p>
        </p:txBody>
      </p:sp>
      <p:sp>
        <p:nvSpPr>
          <p:cNvPr id="2" name="Date Placeholder 1"/>
          <p:cNvSpPr>
            <a:spLocks noGrp="1"/>
          </p:cNvSpPr>
          <p:nvPr>
            <p:ph type="dt" sz="half" idx="10"/>
          </p:nvPr>
        </p:nvSpPr>
        <p:spPr/>
        <p:txBody>
          <a:bodyPr/>
          <a:lstStyle/>
          <a:p>
            <a:fld id="{342911C0-9387-4698-815B-B186E5A84B88}"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E1A7B7A9-F1A7-4CF2-9451-FCAB7946A645}" type="slidenum">
              <a:rPr lang="bg-BG" altLang="en-US">
                <a:solidFill>
                  <a:srgbClr val="000000"/>
                </a:solidFill>
              </a:rPr>
              <a:pPr/>
              <a:t>6</a:t>
            </a:fld>
            <a:endParaRPr lang="bg-BG" altLang="en-US">
              <a:solidFill>
                <a:srgbClr val="000000"/>
              </a:solidFill>
            </a:endParaRPr>
          </a:p>
        </p:txBody>
      </p:sp>
      <p:sp>
        <p:nvSpPr>
          <p:cNvPr id="674820" name="Rectangle 4"/>
          <p:cNvSpPr>
            <a:spLocks noGrp="1" noChangeArrowheads="1"/>
          </p:cNvSpPr>
          <p:nvPr>
            <p:ph type="title"/>
          </p:nvPr>
        </p:nvSpPr>
        <p:spPr>
          <a:xfrm>
            <a:off x="304800" y="533400"/>
            <a:ext cx="8382000" cy="5791200"/>
          </a:xfrm>
        </p:spPr>
        <p:txBody>
          <a:bodyPr/>
          <a:lstStyle/>
          <a:p>
            <a:pPr>
              <a:lnSpc>
                <a:spcPct val="150000"/>
              </a:lnSpc>
            </a:pPr>
            <a:r>
              <a:rPr lang="bg-BG" altLang="en-US" sz="2800" b="1">
                <a:solidFill>
                  <a:srgbClr val="0000FF"/>
                </a:solidFill>
                <a:latin typeface="Times New Roman" pitchFamily="18" charset="0"/>
              </a:rPr>
              <a:t>Глава 4. ЗДРАВНА ЗАКРИЛА НА ОПРЕДЕЛЕНИ ГРУПИ ОТ НАСЕЛЕНИЕТО</a:t>
            </a:r>
            <a:r>
              <a:rPr lang="bg-BG" altLang="en-US" sz="2800">
                <a:solidFill>
                  <a:srgbClr val="0000FF"/>
                </a:solidFill>
                <a:latin typeface="Times New Roman" pitchFamily="18" charset="0"/>
              </a:rPr>
              <a:t/>
            </a:r>
            <a:br>
              <a:rPr lang="bg-BG" altLang="en-US" sz="2800">
                <a:solidFill>
                  <a:srgbClr val="0000FF"/>
                </a:solidFill>
                <a:latin typeface="Times New Roman" pitchFamily="18" charset="0"/>
              </a:rPr>
            </a:br>
            <a:r>
              <a:rPr lang="bg-BG" altLang="en-US" sz="3200">
                <a:latin typeface="Times New Roman" pitchFamily="18" charset="0"/>
              </a:rPr>
              <a:t>Раздел l.	Здравна закрила на децата</a:t>
            </a:r>
            <a:br>
              <a:rPr lang="bg-BG" altLang="en-US" sz="3200">
                <a:latin typeface="Times New Roman" pitchFamily="18" charset="0"/>
              </a:rPr>
            </a:br>
            <a:r>
              <a:rPr lang="bg-BG" altLang="en-US" sz="3200">
                <a:latin typeface="Times New Roman" pitchFamily="18" charset="0"/>
              </a:rPr>
              <a:t>Раздел II.	Репродуктивно здраве</a:t>
            </a:r>
            <a:br>
              <a:rPr lang="bg-BG" altLang="en-US" sz="3200">
                <a:latin typeface="Times New Roman" pitchFamily="18" charset="0"/>
              </a:rPr>
            </a:br>
            <a:r>
              <a:rPr lang="bg-BG" altLang="en-US" sz="3200">
                <a:latin typeface="Times New Roman" pitchFamily="18" charset="0"/>
              </a:rPr>
              <a:t>Раздел III.	Асистирана репродукция</a:t>
            </a:r>
            <a:br>
              <a:rPr lang="bg-BG" altLang="en-US" sz="3200">
                <a:latin typeface="Times New Roman" pitchFamily="18" charset="0"/>
              </a:rPr>
            </a:br>
            <a:r>
              <a:rPr lang="bg-BG" altLang="en-US" sz="3200">
                <a:latin typeface="Times New Roman" pitchFamily="18" charset="0"/>
              </a:rPr>
              <a:t>Раздел IV. Генетично здраве и генетични изследвания</a:t>
            </a:r>
            <a:endParaRPr lang="en-US" altLang="en-US" sz="3200">
              <a:latin typeface="Times New Roman" pitchFamily="18" charset="0"/>
            </a:endParaRPr>
          </a:p>
        </p:txBody>
      </p:sp>
      <p:sp>
        <p:nvSpPr>
          <p:cNvPr id="2" name="Date Placeholder 1"/>
          <p:cNvSpPr>
            <a:spLocks noGrp="1"/>
          </p:cNvSpPr>
          <p:nvPr>
            <p:ph type="dt" sz="half" idx="12"/>
          </p:nvPr>
        </p:nvSpPr>
        <p:spPr/>
        <p:txBody>
          <a:bodyPr/>
          <a:lstStyle/>
          <a:p>
            <a:fld id="{0929E3D0-CEDD-4794-BB7A-C150C3369886}"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505930339"/>
      </p:ext>
    </p:extLst>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00E2D2A-1B33-47AE-9721-276ED532CD49}" type="slidenum">
              <a:rPr lang="en-US" altLang="en-US">
                <a:latin typeface="Arial" charset="0"/>
              </a:rPr>
              <a:pPr eaLnBrk="1" hangingPunct="1"/>
              <a:t>60</a:t>
            </a:fld>
            <a:endParaRPr lang="en-US" altLang="en-US">
              <a:latin typeface="Arial" charset="0"/>
            </a:endParaRPr>
          </a:p>
        </p:txBody>
      </p:sp>
      <p:sp>
        <p:nvSpPr>
          <p:cNvPr id="83971" name="Rectangle 2"/>
          <p:cNvSpPr>
            <a:spLocks noGrp="1" noRot="1" noChangeArrowheads="1"/>
          </p:cNvSpPr>
          <p:nvPr>
            <p:ph type="body" idx="4294967295"/>
          </p:nvPr>
        </p:nvSpPr>
        <p:spPr>
          <a:xfrm>
            <a:off x="301625" y="1066800"/>
            <a:ext cx="8540750" cy="5257800"/>
          </a:xfrm>
        </p:spPr>
        <p:txBody>
          <a:bodyPr/>
          <a:lstStyle/>
          <a:p>
            <a:pPr eaLnBrk="1" hangingPunct="1"/>
            <a:r>
              <a:rPr lang="ru-RU" altLang="bg-BG" sz="2800" dirty="0" smtClean="0"/>
              <a:t>Министерският съвет приема </a:t>
            </a:r>
            <a:r>
              <a:rPr lang="ru-RU" altLang="bg-BG" sz="2800" b="1" i="1" dirty="0" smtClean="0"/>
              <a:t>единни държавни изисквания</a:t>
            </a:r>
            <a:r>
              <a:rPr lang="ru-RU" altLang="bg-BG" sz="2800" dirty="0" smtClean="0"/>
              <a:t> за придобиване на висше образование по специалностите по регулираните професии от професионални направления "Медицина", "Дентална медицина", "Фармация", "Обществено здраве" и "Здравни грижи" по предложение на министъра на здравеопазването. </a:t>
            </a:r>
            <a:endParaRPr lang="en-US" altLang="bg-BG" sz="2800" dirty="0" smtClean="0"/>
          </a:p>
        </p:txBody>
      </p:sp>
      <p:sp>
        <p:nvSpPr>
          <p:cNvPr id="2" name="Date Placeholder 1"/>
          <p:cNvSpPr>
            <a:spLocks noGrp="1"/>
          </p:cNvSpPr>
          <p:nvPr>
            <p:ph type="dt" sz="half" idx="10"/>
          </p:nvPr>
        </p:nvSpPr>
        <p:spPr/>
        <p:txBody>
          <a:bodyPr/>
          <a:lstStyle/>
          <a:p>
            <a:fld id="{FB50890F-8B4D-4CD7-8D57-5351527C561D}"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134736C5-53E8-48DB-8E64-54DE005981AF}" type="slidenum">
              <a:rPr lang="en-US" altLang="en-US">
                <a:latin typeface="Arial" charset="0"/>
              </a:rPr>
              <a:pPr eaLnBrk="1" hangingPunct="1"/>
              <a:t>61</a:t>
            </a:fld>
            <a:endParaRPr lang="en-US" altLang="en-US">
              <a:latin typeface="Arial" charset="0"/>
            </a:endParaRPr>
          </a:p>
        </p:txBody>
      </p:sp>
      <p:sp>
        <p:nvSpPr>
          <p:cNvPr id="84995" name="Rectangle 2"/>
          <p:cNvSpPr>
            <a:spLocks noGrp="1" noRot="1" noChangeArrowheads="1"/>
          </p:cNvSpPr>
          <p:nvPr>
            <p:ph type="body" idx="4294967295"/>
          </p:nvPr>
        </p:nvSpPr>
        <p:spPr>
          <a:xfrm>
            <a:off x="533400" y="533400"/>
            <a:ext cx="8229600" cy="5867400"/>
          </a:xfrm>
        </p:spPr>
        <p:txBody>
          <a:bodyPr/>
          <a:lstStyle/>
          <a:p>
            <a:pPr eaLnBrk="1" hangingPunct="1"/>
            <a:r>
              <a:rPr lang="ru-RU" altLang="bg-BG" sz="2800" b="1" i="1" dirty="0" smtClean="0"/>
              <a:t>Следдипломното обучение</a:t>
            </a:r>
            <a:r>
              <a:rPr lang="ru-RU" altLang="bg-BG" sz="2800" dirty="0" smtClean="0"/>
              <a:t> е право на всички лица с образователно-квалификационна степен "доктор", "магистър" и "бакалавър", които работят в националната система за здравеопазване. То включва: </a:t>
            </a:r>
            <a:endParaRPr lang="en-US" altLang="bg-BG" sz="2800" dirty="0" smtClean="0"/>
          </a:p>
          <a:p>
            <a:pPr marL="0" indent="0" eaLnBrk="1" hangingPunct="1">
              <a:buNone/>
            </a:pPr>
            <a:r>
              <a:rPr lang="ru-RU" altLang="bg-BG" sz="2800" dirty="0" smtClean="0"/>
              <a:t>1. обучение за придобиване на специалност в здравеопазването; </a:t>
            </a:r>
            <a:endParaRPr lang="en-US" altLang="bg-BG" sz="2800" dirty="0" smtClean="0"/>
          </a:p>
          <a:p>
            <a:pPr marL="0" indent="0" eaLnBrk="1" hangingPunct="1">
              <a:buNone/>
            </a:pPr>
            <a:r>
              <a:rPr lang="ru-RU" altLang="bg-BG" sz="2800" dirty="0" smtClean="0"/>
              <a:t>2. продължаващо медицинско обучение.</a:t>
            </a:r>
            <a:endParaRPr lang="en-US" altLang="bg-BG" sz="2800" dirty="0" smtClean="0"/>
          </a:p>
          <a:p>
            <a:pPr eaLnBrk="1" hangingPunct="1"/>
            <a:r>
              <a:rPr lang="ru-RU" altLang="bg-BG" sz="2800" dirty="0" smtClean="0"/>
              <a:t>Специалност се придобива след изпълнение на учебни програми и успешно положен практически и теоретичен изпит пред държавна изпитна комисия, определена със заповед на министъра на здравеопазването.</a:t>
            </a:r>
          </a:p>
        </p:txBody>
      </p:sp>
      <p:sp>
        <p:nvSpPr>
          <p:cNvPr id="2" name="Date Placeholder 1"/>
          <p:cNvSpPr>
            <a:spLocks noGrp="1"/>
          </p:cNvSpPr>
          <p:nvPr>
            <p:ph type="dt" sz="half" idx="10"/>
          </p:nvPr>
        </p:nvSpPr>
        <p:spPr/>
        <p:txBody>
          <a:bodyPr/>
          <a:lstStyle/>
          <a:p>
            <a:fld id="{87F7DB7E-6AB5-47CA-A83B-A27E35F99FBD}"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93A7657F-57E5-43A2-B1F8-4476F978C25E}" type="slidenum">
              <a:rPr lang="en-US" altLang="en-US">
                <a:latin typeface="Arial" charset="0"/>
              </a:rPr>
              <a:pPr eaLnBrk="1" hangingPunct="1"/>
              <a:t>62</a:t>
            </a:fld>
            <a:endParaRPr lang="en-US" altLang="en-US">
              <a:latin typeface="Arial" charset="0"/>
            </a:endParaRPr>
          </a:p>
        </p:txBody>
      </p:sp>
      <p:sp>
        <p:nvSpPr>
          <p:cNvPr id="86019" name="Rectangle 2"/>
          <p:cNvSpPr>
            <a:spLocks noGrp="1" noRot="1" noChangeArrowheads="1"/>
          </p:cNvSpPr>
          <p:nvPr>
            <p:ph type="title" idx="4294967295"/>
          </p:nvPr>
        </p:nvSpPr>
        <p:spPr/>
        <p:txBody>
          <a:bodyPr/>
          <a:lstStyle/>
          <a:p>
            <a:pPr algn="l" eaLnBrk="1" hangingPunct="1"/>
            <a:r>
              <a:rPr lang="ru-RU" altLang="bg-BG" sz="3200" b="1" dirty="0" smtClean="0">
                <a:solidFill>
                  <a:srgbClr val="FF0000"/>
                </a:solidFill>
                <a:latin typeface="+mn-lt"/>
              </a:rPr>
              <a:t>Раздел </a:t>
            </a:r>
            <a:r>
              <a:rPr lang="en-US" altLang="bg-BG" sz="3200" b="1" dirty="0" smtClean="0">
                <a:solidFill>
                  <a:srgbClr val="FF0000"/>
                </a:solidFill>
                <a:latin typeface="+mn-lt"/>
              </a:rPr>
              <a:t>II</a:t>
            </a:r>
            <a:r>
              <a:rPr lang="ru-RU" altLang="bg-BG" sz="3200" b="1" dirty="0" smtClean="0">
                <a:solidFill>
                  <a:srgbClr val="FF0000"/>
                </a:solidFill>
                <a:latin typeface="+mn-lt"/>
              </a:rPr>
              <a:t>. Медицинска професия</a:t>
            </a:r>
            <a:endParaRPr lang="en-US" altLang="bg-BG" sz="3200" b="1" dirty="0" smtClean="0">
              <a:solidFill>
                <a:srgbClr val="FF0000"/>
              </a:solidFill>
              <a:latin typeface="+mn-lt"/>
            </a:endParaRPr>
          </a:p>
        </p:txBody>
      </p:sp>
      <p:sp>
        <p:nvSpPr>
          <p:cNvPr id="86020" name="Rectangle 3"/>
          <p:cNvSpPr>
            <a:spLocks noGrp="1" noRot="1" noChangeArrowheads="1"/>
          </p:cNvSpPr>
          <p:nvPr>
            <p:ph type="body" idx="4294967295"/>
          </p:nvPr>
        </p:nvSpPr>
        <p:spPr>
          <a:xfrm>
            <a:off x="457200" y="1219200"/>
            <a:ext cx="8229600" cy="4953000"/>
          </a:xfrm>
        </p:spPr>
        <p:txBody>
          <a:bodyPr/>
          <a:lstStyle/>
          <a:p>
            <a:pPr eaLnBrk="1" hangingPunct="1"/>
            <a:r>
              <a:rPr lang="ru-RU" altLang="bg-BG" sz="2700" dirty="0" smtClean="0"/>
              <a:t>Медицинската професия се упражнява от лица, притежаващи диплома за завършено висше образование по специалности от професионални направления "Медицина", "Дентална медицина", "Фармация" и "Здравни грижи". </a:t>
            </a:r>
            <a:endParaRPr lang="en-US" altLang="bg-BG" sz="2700" dirty="0" smtClean="0"/>
          </a:p>
          <a:p>
            <a:pPr eaLnBrk="1" hangingPunct="1"/>
            <a:r>
              <a:rPr lang="ru-RU" altLang="bg-BG" sz="2700" dirty="0" smtClean="0"/>
              <a:t>Дипломата по удостоверява придобитото висше образование по съответната специалност и </a:t>
            </a:r>
            <a:r>
              <a:rPr lang="bg-BG" altLang="bg-BG" sz="2700" smtClean="0"/>
              <a:t>ОКС</a:t>
            </a:r>
            <a:r>
              <a:rPr lang="ru-RU" altLang="bg-BG" sz="2700" smtClean="0"/>
              <a:t>, </a:t>
            </a:r>
            <a:r>
              <a:rPr lang="ru-RU" altLang="bg-BG" sz="2700" dirty="0" smtClean="0"/>
              <a:t>както и придобитата професионална квалификация, определени в държавните изисквания.</a:t>
            </a:r>
            <a:endParaRPr lang="en-US" altLang="bg-BG" sz="2700" dirty="0" smtClean="0"/>
          </a:p>
        </p:txBody>
      </p:sp>
      <p:sp>
        <p:nvSpPr>
          <p:cNvPr id="2" name="Date Placeholder 1"/>
          <p:cNvSpPr>
            <a:spLocks noGrp="1"/>
          </p:cNvSpPr>
          <p:nvPr>
            <p:ph type="dt" sz="half" idx="10"/>
          </p:nvPr>
        </p:nvSpPr>
        <p:spPr/>
        <p:txBody>
          <a:bodyPr/>
          <a:lstStyle/>
          <a:p>
            <a:fld id="{1D9D351B-8E85-4719-8758-0C1410DEB2F8}"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6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5F93822C-4EC7-4573-9FF1-7373B73FEA66}" type="slidenum">
              <a:rPr lang="en-US" altLang="en-US">
                <a:latin typeface="Arial" charset="0"/>
              </a:rPr>
              <a:pPr eaLnBrk="1" hangingPunct="1"/>
              <a:t>63</a:t>
            </a:fld>
            <a:endParaRPr lang="en-US" altLang="en-US">
              <a:latin typeface="Arial" charset="0"/>
            </a:endParaRPr>
          </a:p>
        </p:txBody>
      </p:sp>
      <p:sp>
        <p:nvSpPr>
          <p:cNvPr id="88067" name="Rectangle 2"/>
          <p:cNvSpPr>
            <a:spLocks noGrp="1" noRot="1" noChangeArrowheads="1"/>
          </p:cNvSpPr>
          <p:nvPr>
            <p:ph type="body" idx="4294967295"/>
          </p:nvPr>
        </p:nvSpPr>
        <p:spPr>
          <a:xfrm>
            <a:off x="457200" y="685800"/>
            <a:ext cx="8229600" cy="5440363"/>
          </a:xfrm>
        </p:spPr>
        <p:txBody>
          <a:bodyPr/>
          <a:lstStyle/>
          <a:p>
            <a:pPr eaLnBrk="1" hangingPunct="1"/>
            <a:r>
              <a:rPr lang="ru-RU" altLang="bg-BG" sz="2800" dirty="0" smtClean="0"/>
              <a:t>Лицата, упражняващи медицинска професия, имат право на свобода на действия и решения съобразно своята професионална квалификация, медицинските стандарти и медицинската етика. </a:t>
            </a:r>
            <a:endParaRPr lang="en-US" altLang="bg-BG" sz="2800" dirty="0" smtClean="0"/>
          </a:p>
          <a:p>
            <a:pPr eaLnBrk="1" hangingPunct="1"/>
            <a:r>
              <a:rPr lang="ru-RU" altLang="bg-BG" sz="2800" dirty="0" err="1" smtClean="0"/>
              <a:t>Медицинските</a:t>
            </a:r>
            <a:r>
              <a:rPr lang="ru-RU" altLang="bg-BG" sz="2800" dirty="0" smtClean="0"/>
              <a:t> специалисти, както и лечебните заведения, не могат да използват за своята дейност търговска реклама.</a:t>
            </a:r>
            <a:endParaRPr lang="en-US" altLang="bg-BG" sz="2800" dirty="0" smtClean="0"/>
          </a:p>
          <a:p>
            <a:pPr eaLnBrk="1" hangingPunct="1"/>
            <a:r>
              <a:rPr lang="ru-RU" altLang="bg-BG" sz="2800" dirty="0" err="1" smtClean="0"/>
              <a:t>Медицинските</a:t>
            </a:r>
            <a:r>
              <a:rPr lang="ru-RU" altLang="bg-BG" sz="2800" dirty="0" smtClean="0"/>
              <a:t> специалисти не могат да упражняват професията си, ако страдат от заболявания, които застрашават здравето и живота на пациентите.</a:t>
            </a:r>
            <a:r>
              <a:rPr lang="en-US" altLang="bg-BG" sz="2800" dirty="0" smtClean="0"/>
              <a:t> </a:t>
            </a:r>
          </a:p>
        </p:txBody>
      </p:sp>
      <p:sp>
        <p:nvSpPr>
          <p:cNvPr id="2" name="Date Placeholder 1"/>
          <p:cNvSpPr>
            <a:spLocks noGrp="1"/>
          </p:cNvSpPr>
          <p:nvPr>
            <p:ph type="dt" sz="half" idx="10"/>
          </p:nvPr>
        </p:nvSpPr>
        <p:spPr/>
        <p:txBody>
          <a:bodyPr/>
          <a:lstStyle/>
          <a:p>
            <a:fld id="{0C2C8DB2-1D93-4868-A0DC-E502F06BF2C9}"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6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847F5F03-BB06-4E5C-9A91-83DEDB867335}" type="slidenum">
              <a:rPr lang="en-US" altLang="en-US">
                <a:latin typeface="Arial" charset="0"/>
              </a:rPr>
              <a:pPr eaLnBrk="1" hangingPunct="1"/>
              <a:t>64</a:t>
            </a:fld>
            <a:endParaRPr lang="en-US" altLang="en-US">
              <a:latin typeface="Arial" charset="0"/>
            </a:endParaRPr>
          </a:p>
        </p:txBody>
      </p:sp>
      <p:sp>
        <p:nvSpPr>
          <p:cNvPr id="89091" name="Rectangle 2"/>
          <p:cNvSpPr>
            <a:spLocks noGrp="1" noRot="1" noChangeArrowheads="1"/>
          </p:cNvSpPr>
          <p:nvPr>
            <p:ph type="body" idx="4294967295"/>
          </p:nvPr>
        </p:nvSpPr>
        <p:spPr>
          <a:xfrm>
            <a:off x="457200" y="762000"/>
            <a:ext cx="8229600" cy="5364163"/>
          </a:xfrm>
        </p:spPr>
        <p:txBody>
          <a:bodyPr/>
          <a:lstStyle/>
          <a:p>
            <a:pPr eaLnBrk="1" hangingPunct="1"/>
            <a:r>
              <a:rPr lang="ru-RU" altLang="bg-BG" sz="2800" dirty="0" smtClean="0"/>
              <a:t>Министърът на здравеопазването може със заповед да отнеме правото на едно лице да упражнява медицинска професия в Република България за срок от шест месеца до две години в случаи на: </a:t>
            </a:r>
          </a:p>
          <a:p>
            <a:pPr marL="514350" indent="-514350" eaLnBrk="1" hangingPunct="1">
              <a:buAutoNum type="arabicPeriod"/>
            </a:pPr>
            <a:r>
              <a:rPr lang="ru-RU" altLang="bg-BG" sz="2800" dirty="0" smtClean="0"/>
              <a:t>повторно нарушаване на утвърдените медицински стандарти; </a:t>
            </a:r>
          </a:p>
          <a:p>
            <a:pPr marL="0" indent="0" eaLnBrk="1" hangingPunct="1">
              <a:buNone/>
            </a:pPr>
            <a:r>
              <a:rPr lang="ru-RU" altLang="bg-BG" sz="2800" dirty="0" smtClean="0"/>
              <a:t>2. повторно нарушаване на принципите и реда за извършване на експертизата на работоспособността. Заповедта подлежи на обжалване по реда на Административно-процесуалния кодекс.</a:t>
            </a:r>
            <a:endParaRPr lang="en-US" altLang="bg-BG" sz="2800" dirty="0" smtClean="0"/>
          </a:p>
        </p:txBody>
      </p:sp>
      <p:sp>
        <p:nvSpPr>
          <p:cNvPr id="2" name="Date Placeholder 1"/>
          <p:cNvSpPr>
            <a:spLocks noGrp="1"/>
          </p:cNvSpPr>
          <p:nvPr>
            <p:ph type="dt" sz="half" idx="10"/>
          </p:nvPr>
        </p:nvSpPr>
        <p:spPr/>
        <p:txBody>
          <a:bodyPr/>
          <a:lstStyle/>
          <a:p>
            <a:fld id="{2B14AB0A-1DEA-438C-B7B4-CBDECB28DB0B}"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6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B97E1835-804D-49B4-93E3-66DF505F721F}" type="slidenum">
              <a:rPr lang="en-US" altLang="en-US">
                <a:latin typeface="Arial" charset="0"/>
              </a:rPr>
              <a:pPr eaLnBrk="1" hangingPunct="1"/>
              <a:t>65</a:t>
            </a:fld>
            <a:endParaRPr lang="en-US" altLang="en-US">
              <a:latin typeface="Arial" charset="0"/>
            </a:endParaRPr>
          </a:p>
        </p:txBody>
      </p:sp>
      <p:sp>
        <p:nvSpPr>
          <p:cNvPr id="91139" name="Rectangle 2"/>
          <p:cNvSpPr>
            <a:spLocks noGrp="1" noRot="1" noChangeArrowheads="1"/>
          </p:cNvSpPr>
          <p:nvPr>
            <p:ph type="title" idx="4294967295"/>
          </p:nvPr>
        </p:nvSpPr>
        <p:spPr>
          <a:xfrm>
            <a:off x="457200" y="152400"/>
            <a:ext cx="8229600" cy="990600"/>
          </a:xfrm>
        </p:spPr>
        <p:txBody>
          <a:bodyPr/>
          <a:lstStyle/>
          <a:p>
            <a:pPr eaLnBrk="1" hangingPunct="1"/>
            <a:r>
              <a:rPr lang="ru-RU" altLang="bg-BG" sz="2800" b="1" dirty="0" smtClean="0">
                <a:solidFill>
                  <a:srgbClr val="FF0000"/>
                </a:solidFill>
                <a:latin typeface="+mn-lt"/>
              </a:rPr>
              <a:t>Раздел </a:t>
            </a:r>
            <a:r>
              <a:rPr lang="en-US" altLang="bg-BG" sz="2800" b="1" dirty="0" smtClean="0">
                <a:solidFill>
                  <a:srgbClr val="FF0000"/>
                </a:solidFill>
                <a:latin typeface="+mn-lt"/>
              </a:rPr>
              <a:t>IV</a:t>
            </a:r>
            <a:r>
              <a:rPr lang="ru-RU" altLang="bg-BG" sz="2800" b="1" dirty="0" smtClean="0">
                <a:solidFill>
                  <a:srgbClr val="FF0000"/>
                </a:solidFill>
                <a:latin typeface="+mn-lt"/>
              </a:rPr>
              <a:t>. Медицински научни изследвания върху хора. Медицинска наука</a:t>
            </a:r>
            <a:endParaRPr lang="en-US" altLang="bg-BG" sz="2800" b="1" dirty="0" smtClean="0">
              <a:solidFill>
                <a:srgbClr val="FF0000"/>
              </a:solidFill>
              <a:latin typeface="+mn-lt"/>
            </a:endParaRPr>
          </a:p>
        </p:txBody>
      </p:sp>
      <p:sp>
        <p:nvSpPr>
          <p:cNvPr id="91140" name="Rectangle 3"/>
          <p:cNvSpPr>
            <a:spLocks noGrp="1" noRot="1" noChangeArrowheads="1"/>
          </p:cNvSpPr>
          <p:nvPr>
            <p:ph type="body" idx="4294967295"/>
          </p:nvPr>
        </p:nvSpPr>
        <p:spPr>
          <a:xfrm>
            <a:off x="228600" y="1143000"/>
            <a:ext cx="8610600" cy="5105400"/>
          </a:xfrm>
        </p:spPr>
        <p:txBody>
          <a:bodyPr/>
          <a:lstStyle/>
          <a:p>
            <a:pPr algn="just" eaLnBrk="1" hangingPunct="1"/>
            <a:r>
              <a:rPr lang="ru-RU" altLang="bg-BG" sz="2200" dirty="0" smtClean="0"/>
              <a:t>Министерството на здравеопазването организира и контролира провеждането на медицински научни изследвания върху хора. </a:t>
            </a:r>
            <a:endParaRPr lang="en-US" altLang="bg-BG" sz="2200" dirty="0" smtClean="0"/>
          </a:p>
          <a:p>
            <a:pPr algn="just" eaLnBrk="1" hangingPunct="1"/>
            <a:r>
              <a:rPr lang="ru-RU" altLang="bg-BG" sz="2200" dirty="0" err="1" smtClean="0"/>
              <a:t>Медицинско</a:t>
            </a:r>
            <a:r>
              <a:rPr lang="ru-RU" altLang="bg-BG" sz="2200" dirty="0" smtClean="0"/>
              <a:t> научно изследване по смисъла на този закон е всеки опит върху хора, който се извършва с цел повишаване на медицинското познание. </a:t>
            </a:r>
            <a:endParaRPr lang="en-US" altLang="bg-BG" sz="2200" dirty="0" smtClean="0"/>
          </a:p>
          <a:p>
            <a:pPr algn="just" eaLnBrk="1" hangingPunct="1"/>
            <a:r>
              <a:rPr lang="ru-RU" altLang="bg-BG" sz="2200" dirty="0" err="1" smtClean="0"/>
              <a:t>Изследваното</a:t>
            </a:r>
            <a:r>
              <a:rPr lang="ru-RU" altLang="bg-BG" sz="2200" dirty="0" smtClean="0"/>
              <a:t> лице има всички права на пациент.</a:t>
            </a:r>
            <a:endParaRPr lang="en-US" altLang="bg-BG" sz="2200" dirty="0" smtClean="0"/>
          </a:p>
          <a:p>
            <a:pPr algn="just" eaLnBrk="1" hangingPunct="1"/>
            <a:r>
              <a:rPr lang="ru-RU" altLang="bg-BG" sz="2200" dirty="0" err="1" smtClean="0"/>
              <a:t>Медицинското</a:t>
            </a:r>
            <a:r>
              <a:rPr lang="ru-RU" altLang="bg-BG" sz="2200" dirty="0" smtClean="0"/>
              <a:t> научно изследване се осъществява при осигуряване на максимална безопасност за здравето на изследваното лице и запазване тайната на личните му данни. </a:t>
            </a:r>
            <a:endParaRPr lang="en-US" altLang="bg-BG" sz="2200" dirty="0" smtClean="0"/>
          </a:p>
          <a:p>
            <a:pPr algn="just" eaLnBrk="1" hangingPunct="1"/>
            <a:r>
              <a:rPr lang="ru-RU" altLang="bg-BG" sz="2200" dirty="0" err="1" smtClean="0"/>
              <a:t>Интересите</a:t>
            </a:r>
            <a:r>
              <a:rPr lang="ru-RU" altLang="bg-BG" sz="2200" dirty="0" smtClean="0"/>
              <a:t> на изследваното лице са по-важни от научните и финансовите интереси на изследователя във всеки етап на медицинското изследване.</a:t>
            </a:r>
            <a:r>
              <a:rPr lang="en-US" altLang="bg-BG" sz="2200" dirty="0" smtClean="0"/>
              <a:t> </a:t>
            </a:r>
          </a:p>
        </p:txBody>
      </p:sp>
      <p:sp>
        <p:nvSpPr>
          <p:cNvPr id="2" name="Date Placeholder 1"/>
          <p:cNvSpPr>
            <a:spLocks noGrp="1"/>
          </p:cNvSpPr>
          <p:nvPr>
            <p:ph type="dt" sz="half" idx="10"/>
          </p:nvPr>
        </p:nvSpPr>
        <p:spPr/>
        <p:txBody>
          <a:bodyPr/>
          <a:lstStyle/>
          <a:p>
            <a:fld id="{991ACF2D-0CCE-4D4B-8041-E0D6367EC002}" type="datetime1">
              <a:rPr lang="bg-BG" altLang="en-US" smtClean="0"/>
              <a:t>25.8.2020 г.</a:t>
            </a:fld>
            <a:endParaRPr lang="en-US" altLang="en-US"/>
          </a:p>
        </p:txBody>
      </p:sp>
    </p:spTree>
  </p:cSld>
  <p:clrMapOvr>
    <a:masterClrMapping/>
  </p:clrMapOvr>
  <p:timing>
    <p:tnLst>
      <p:par>
        <p:cTn id="1" dur="indefinite" restart="never" nodeType="tmRoot"/>
      </p:par>
    </p:tnLst>
  </p:timing>
</p:sld>
</file>

<file path=ppt/slides/slide6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lide Number Placeholder 3"/>
          <p:cNvSpPr>
            <a:spLocks noGrp="1"/>
          </p:cNvSpPr>
          <p:nvPr>
            <p:ph type="sldNum" sz="quarter" idx="12"/>
          </p:nvPr>
        </p:nvSpPr>
        <p:spPr/>
        <p:txBody>
          <a:bodyPr/>
          <a:lstStyle>
            <a:lvl1pPr eaLnBrk="0" hangingPunct="0">
              <a:defRPr>
                <a:solidFill>
                  <a:schemeClr val="tx1"/>
                </a:solidFill>
                <a:latin typeface="Tahoma" pitchFamily="34" charset="0"/>
              </a:defRPr>
            </a:lvl1pPr>
            <a:lvl2pPr marL="742950" indent="-285750" eaLnBrk="0" hangingPunct="0">
              <a:defRPr>
                <a:solidFill>
                  <a:schemeClr val="tx1"/>
                </a:solidFill>
                <a:latin typeface="Tahoma" pitchFamily="34" charset="0"/>
              </a:defRPr>
            </a:lvl2pPr>
            <a:lvl3pPr marL="1143000" indent="-228600" eaLnBrk="0" hangingPunct="0">
              <a:defRPr>
                <a:solidFill>
                  <a:schemeClr val="tx1"/>
                </a:solidFill>
                <a:latin typeface="Tahoma" pitchFamily="34" charset="0"/>
              </a:defRPr>
            </a:lvl3pPr>
            <a:lvl4pPr marL="1600200" indent="-228600" eaLnBrk="0" hangingPunct="0">
              <a:defRPr>
                <a:solidFill>
                  <a:schemeClr val="tx1"/>
                </a:solidFill>
                <a:latin typeface="Tahoma" pitchFamily="34" charset="0"/>
              </a:defRPr>
            </a:lvl4pPr>
            <a:lvl5pPr marL="2057400" indent="-228600" eaLnBrk="0" hangingPunct="0">
              <a:defRPr>
                <a:solidFill>
                  <a:schemeClr val="tx1"/>
                </a:solidFill>
                <a:latin typeface="Tahoma" pitchFamily="34" charset="0"/>
              </a:defRPr>
            </a:lvl5pPr>
            <a:lvl6pPr marL="2514600" indent="-228600" eaLnBrk="0" fontAlgn="base" hangingPunct="0">
              <a:spcBef>
                <a:spcPct val="0"/>
              </a:spcBef>
              <a:spcAft>
                <a:spcPct val="0"/>
              </a:spcAft>
              <a:defRPr>
                <a:solidFill>
                  <a:schemeClr val="tx1"/>
                </a:solidFill>
                <a:latin typeface="Tahoma" pitchFamily="34" charset="0"/>
              </a:defRPr>
            </a:lvl6pPr>
            <a:lvl7pPr marL="2971800" indent="-228600" eaLnBrk="0" fontAlgn="base" hangingPunct="0">
              <a:spcBef>
                <a:spcPct val="0"/>
              </a:spcBef>
              <a:spcAft>
                <a:spcPct val="0"/>
              </a:spcAft>
              <a:defRPr>
                <a:solidFill>
                  <a:schemeClr val="tx1"/>
                </a:solidFill>
                <a:latin typeface="Tahoma" pitchFamily="34" charset="0"/>
              </a:defRPr>
            </a:lvl7pPr>
            <a:lvl8pPr marL="3429000" indent="-228600" eaLnBrk="0" fontAlgn="base" hangingPunct="0">
              <a:spcBef>
                <a:spcPct val="0"/>
              </a:spcBef>
              <a:spcAft>
                <a:spcPct val="0"/>
              </a:spcAft>
              <a:defRPr>
                <a:solidFill>
                  <a:schemeClr val="tx1"/>
                </a:solidFill>
                <a:latin typeface="Tahoma" pitchFamily="34" charset="0"/>
              </a:defRPr>
            </a:lvl8pPr>
            <a:lvl9pPr marL="3886200" indent="-228600" eaLnBrk="0" fontAlgn="base" hangingPunct="0">
              <a:spcBef>
                <a:spcPct val="0"/>
              </a:spcBef>
              <a:spcAft>
                <a:spcPct val="0"/>
              </a:spcAft>
              <a:defRPr>
                <a:solidFill>
                  <a:schemeClr val="tx1"/>
                </a:solidFill>
                <a:latin typeface="Tahoma" pitchFamily="34" charset="0"/>
              </a:defRPr>
            </a:lvl9pPr>
          </a:lstStyle>
          <a:p>
            <a:pPr eaLnBrk="1" hangingPunct="1"/>
            <a:fld id="{724AA045-0070-4002-9159-DD97EDFF5FC1}" type="slidenum">
              <a:rPr lang="en-US" altLang="en-US">
                <a:latin typeface="Arial" charset="0"/>
              </a:rPr>
              <a:pPr eaLnBrk="1" hangingPunct="1"/>
              <a:t>66</a:t>
            </a:fld>
            <a:endParaRPr lang="en-US" altLang="en-US">
              <a:latin typeface="Arial" charset="0"/>
            </a:endParaRPr>
          </a:p>
        </p:txBody>
      </p:sp>
      <p:sp>
        <p:nvSpPr>
          <p:cNvPr id="92163" name="Rectangle 2"/>
          <p:cNvSpPr>
            <a:spLocks noGrp="1" noRot="1" noChangeArrowheads="1"/>
          </p:cNvSpPr>
          <p:nvPr>
            <p:ph type="body" idx="4294967295"/>
          </p:nvPr>
        </p:nvSpPr>
        <p:spPr>
          <a:xfrm>
            <a:off x="304800" y="381000"/>
            <a:ext cx="8610600" cy="5943600"/>
          </a:xfrm>
        </p:spPr>
        <p:txBody>
          <a:bodyPr/>
          <a:lstStyle/>
          <a:p>
            <a:pPr eaLnBrk="1" hangingPunct="1"/>
            <a:r>
              <a:rPr lang="ru-RU" altLang="bg-BG" sz="2400" dirty="0" err="1" smtClean="0"/>
              <a:t>Медицински</a:t>
            </a:r>
            <a:r>
              <a:rPr lang="ru-RU" altLang="bg-BG" sz="2400" dirty="0" smtClean="0"/>
              <a:t> </a:t>
            </a:r>
            <a:r>
              <a:rPr lang="ru-RU" altLang="bg-BG" sz="2400" dirty="0"/>
              <a:t>научни изследвания се провеждат след положително становище от местна комисия по етика, учредена в лечебното или здравното заведение, или в научната организация, в която се извършват медицински научни изследвания. </a:t>
            </a:r>
            <a:endParaRPr lang="ru-RU" altLang="bg-BG" sz="2400" dirty="0" smtClean="0"/>
          </a:p>
          <a:p>
            <a:pPr eaLnBrk="1" hangingPunct="1"/>
            <a:r>
              <a:rPr lang="ru-RU" altLang="bg-BG" sz="2400" dirty="0" err="1"/>
              <a:t>Медицински</a:t>
            </a:r>
            <a:r>
              <a:rPr lang="ru-RU" altLang="bg-BG" sz="2400" dirty="0"/>
              <a:t> </a:t>
            </a:r>
            <a:r>
              <a:rPr lang="ru-RU" altLang="bg-BG" sz="2400" dirty="0" err="1"/>
              <a:t>научни</a:t>
            </a:r>
            <a:r>
              <a:rPr lang="ru-RU" altLang="bg-BG" sz="2400" dirty="0"/>
              <a:t> </a:t>
            </a:r>
            <a:r>
              <a:rPr lang="ru-RU" altLang="bg-BG" sz="2400" dirty="0" err="1"/>
              <a:t>изследвания</a:t>
            </a:r>
            <a:r>
              <a:rPr lang="ru-RU" altLang="bg-BG" sz="2400" dirty="0"/>
              <a:t> се </a:t>
            </a:r>
            <a:r>
              <a:rPr lang="ru-RU" altLang="bg-BG" sz="2400" dirty="0" err="1"/>
              <a:t>извършват</a:t>
            </a:r>
            <a:r>
              <a:rPr lang="ru-RU" altLang="bg-BG" sz="2400" dirty="0"/>
              <a:t> само </a:t>
            </a:r>
            <a:r>
              <a:rPr lang="ru-RU" altLang="bg-BG" sz="2400" dirty="0" err="1"/>
              <a:t>върху</a:t>
            </a:r>
            <a:r>
              <a:rPr lang="ru-RU" altLang="bg-BG" sz="2400" dirty="0"/>
              <a:t> лица, </a:t>
            </a:r>
            <a:r>
              <a:rPr lang="ru-RU" altLang="bg-BG" sz="2400" dirty="0" err="1"/>
              <a:t>които</a:t>
            </a:r>
            <a:r>
              <a:rPr lang="ru-RU" altLang="bg-BG" sz="2400" dirty="0"/>
              <a:t> </a:t>
            </a:r>
            <a:r>
              <a:rPr lang="ru-RU" altLang="bg-BG" sz="2400" dirty="0" err="1"/>
              <a:t>са</a:t>
            </a:r>
            <a:r>
              <a:rPr lang="ru-RU" altLang="bg-BG" sz="2400" dirty="0"/>
              <a:t> </a:t>
            </a:r>
            <a:r>
              <a:rPr lang="ru-RU" altLang="bg-BG" sz="2400" dirty="0" err="1"/>
              <a:t>изразили</a:t>
            </a:r>
            <a:r>
              <a:rPr lang="ru-RU" altLang="bg-BG" sz="2400" dirty="0"/>
              <a:t> </a:t>
            </a:r>
            <a:r>
              <a:rPr lang="ru-RU" altLang="bg-BG" sz="2400" dirty="0" err="1"/>
              <a:t>писмено</a:t>
            </a:r>
            <a:r>
              <a:rPr lang="ru-RU" altLang="bg-BG" sz="2400" dirty="0"/>
              <a:t> </a:t>
            </a:r>
            <a:r>
              <a:rPr lang="ru-RU" altLang="bg-BG" sz="2400" dirty="0" err="1"/>
              <a:t>информирано</a:t>
            </a:r>
            <a:r>
              <a:rPr lang="ru-RU" altLang="bg-BG" sz="2400" dirty="0"/>
              <a:t> </a:t>
            </a:r>
            <a:r>
              <a:rPr lang="ru-RU" altLang="bg-BG" sz="2400" dirty="0" err="1"/>
              <a:t>съгласие</a:t>
            </a:r>
            <a:r>
              <a:rPr lang="ru-RU" altLang="bg-BG" sz="2400" dirty="0"/>
              <a:t> след </a:t>
            </a:r>
            <a:r>
              <a:rPr lang="ru-RU" altLang="bg-BG" sz="2400" dirty="0" err="1"/>
              <a:t>писмено</a:t>
            </a:r>
            <a:r>
              <a:rPr lang="ru-RU" altLang="bg-BG" sz="2400" dirty="0"/>
              <a:t> </a:t>
            </a:r>
            <a:r>
              <a:rPr lang="ru-RU" altLang="bg-BG" sz="2400" dirty="0" err="1"/>
              <a:t>уведомяване</a:t>
            </a:r>
            <a:r>
              <a:rPr lang="ru-RU" altLang="bg-BG" sz="2400" dirty="0"/>
              <a:t> от </a:t>
            </a:r>
            <a:r>
              <a:rPr lang="ru-RU" altLang="bg-BG" sz="2400" dirty="0" err="1"/>
              <a:t>ръководителя</a:t>
            </a:r>
            <a:r>
              <a:rPr lang="ru-RU" altLang="bg-BG" sz="2400" dirty="0"/>
              <a:t> на </a:t>
            </a:r>
            <a:r>
              <a:rPr lang="ru-RU" altLang="bg-BG" sz="2400" dirty="0" err="1"/>
              <a:t>изследването</a:t>
            </a:r>
            <a:r>
              <a:rPr lang="ru-RU" altLang="bg-BG" sz="2400" dirty="0"/>
              <a:t> за </a:t>
            </a:r>
            <a:r>
              <a:rPr lang="ru-RU" altLang="bg-BG" sz="2400" dirty="0" err="1"/>
              <a:t>същността</a:t>
            </a:r>
            <a:r>
              <a:rPr lang="ru-RU" altLang="bg-BG" sz="2400" dirty="0"/>
              <a:t>, </a:t>
            </a:r>
            <a:r>
              <a:rPr lang="ru-RU" altLang="bg-BG" sz="2400" dirty="0" err="1"/>
              <a:t>значението</a:t>
            </a:r>
            <a:r>
              <a:rPr lang="ru-RU" altLang="bg-BG" sz="2400" dirty="0"/>
              <a:t>, обхвата и </a:t>
            </a:r>
            <a:r>
              <a:rPr lang="ru-RU" altLang="bg-BG" sz="2400" dirty="0" err="1"/>
              <a:t>евентуалните</a:t>
            </a:r>
            <a:r>
              <a:rPr lang="ru-RU" altLang="bg-BG" sz="2400" dirty="0"/>
              <a:t> </a:t>
            </a:r>
            <a:r>
              <a:rPr lang="ru-RU" altLang="bg-BG" sz="2400" dirty="0" err="1"/>
              <a:t>рискове</a:t>
            </a:r>
            <a:r>
              <a:rPr lang="ru-RU" altLang="bg-BG" sz="2400" dirty="0"/>
              <a:t> от </a:t>
            </a:r>
            <a:r>
              <a:rPr lang="ru-RU" altLang="bg-BG" sz="2400" dirty="0" err="1"/>
              <a:t>изследването</a:t>
            </a:r>
            <a:r>
              <a:rPr lang="ru-RU" altLang="bg-BG" sz="2400" dirty="0"/>
              <a:t>. </a:t>
            </a:r>
            <a:endParaRPr lang="ru-RU" altLang="bg-BG" sz="2400" dirty="0" smtClean="0"/>
          </a:p>
          <a:p>
            <a:pPr eaLnBrk="1" hangingPunct="1"/>
            <a:r>
              <a:rPr lang="ru-RU" altLang="bg-BG" sz="2400" dirty="0" err="1"/>
              <a:t>Съгласието</a:t>
            </a:r>
            <a:r>
              <a:rPr lang="ru-RU" altLang="bg-BG" sz="2400" dirty="0"/>
              <a:t> се </a:t>
            </a:r>
            <a:r>
              <a:rPr lang="ru-RU" altLang="bg-BG" sz="2400" dirty="0" err="1"/>
              <a:t>дава</a:t>
            </a:r>
            <a:r>
              <a:rPr lang="ru-RU" altLang="bg-BG" sz="2400" dirty="0"/>
              <a:t> лично в </a:t>
            </a:r>
            <a:r>
              <a:rPr lang="ru-RU" altLang="bg-BG" sz="2400" dirty="0" err="1"/>
              <a:t>писмена</a:t>
            </a:r>
            <a:r>
              <a:rPr lang="ru-RU" altLang="bg-BG" sz="2400" dirty="0"/>
              <a:t> форма. То </a:t>
            </a:r>
            <a:r>
              <a:rPr lang="ru-RU" altLang="bg-BG" sz="2400" dirty="0" err="1"/>
              <a:t>може</a:t>
            </a:r>
            <a:r>
              <a:rPr lang="ru-RU" altLang="bg-BG" sz="2400" dirty="0"/>
              <a:t> да </a:t>
            </a:r>
            <a:r>
              <a:rPr lang="ru-RU" altLang="bg-BG" sz="2400" dirty="0" err="1"/>
              <a:t>бъде</a:t>
            </a:r>
            <a:r>
              <a:rPr lang="ru-RU" altLang="bg-BG" sz="2400" dirty="0"/>
              <a:t> </a:t>
            </a:r>
            <a:r>
              <a:rPr lang="ru-RU" altLang="bg-BG" sz="2400" dirty="0" err="1"/>
              <a:t>оттеглено</a:t>
            </a:r>
            <a:r>
              <a:rPr lang="ru-RU" altLang="bg-BG" sz="2400" dirty="0"/>
              <a:t> по всяко </a:t>
            </a:r>
            <a:r>
              <a:rPr lang="ru-RU" altLang="bg-BG" sz="2400" dirty="0" err="1"/>
              <a:t>време</a:t>
            </a:r>
            <a:r>
              <a:rPr lang="ru-RU" altLang="bg-BG" sz="2400" dirty="0"/>
              <a:t>.</a:t>
            </a:r>
            <a:endParaRPr lang="en-US" altLang="bg-BG" sz="2400" dirty="0"/>
          </a:p>
          <a:p>
            <a:pPr eaLnBrk="1" hangingPunct="1"/>
            <a:endParaRPr lang="en-US" altLang="bg-BG" sz="2400" dirty="0"/>
          </a:p>
          <a:p>
            <a:pPr eaLnBrk="1" hangingPunct="1"/>
            <a:endParaRPr lang="en-US" altLang="bg-BG" sz="2400" dirty="0"/>
          </a:p>
          <a:p>
            <a:pPr marL="0" indent="0" algn="just" eaLnBrk="1" hangingPunct="1">
              <a:buNone/>
            </a:pPr>
            <a:r>
              <a:rPr lang="en-US" altLang="bg-BG" sz="2400" dirty="0" smtClean="0"/>
              <a:t> </a:t>
            </a:r>
          </a:p>
        </p:txBody>
      </p:sp>
      <p:sp>
        <p:nvSpPr>
          <p:cNvPr id="2" name="Date Placeholder 1"/>
          <p:cNvSpPr>
            <a:spLocks noGrp="1"/>
          </p:cNvSpPr>
          <p:nvPr>
            <p:ph type="dt" sz="half" idx="10"/>
          </p:nvPr>
        </p:nvSpPr>
        <p:spPr/>
        <p:txBody>
          <a:bodyPr/>
          <a:lstStyle/>
          <a:p>
            <a:fld id="{A902BB29-088C-4273-BAB8-C13D0F0F0D35}" type="datetime1">
              <a:rPr lang="bg-BG" altLang="en-US" smtClean="0"/>
              <a:t>25.8.2020 г.</a:t>
            </a:fld>
            <a:endParaRPr lang="en-US" altLang="en-US"/>
          </a:p>
        </p:txBody>
      </p:sp>
    </p:spTree>
    <p:extLst>
      <p:ext uri="{BB962C8B-B14F-4D97-AF65-F5344CB8AC3E}">
        <p14:creationId xmlns:p14="http://schemas.microsoft.com/office/powerpoint/2010/main" val="4174992041"/>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E665E39E-964C-4CCF-BF67-39414E72FBCA}" type="slidenum">
              <a:rPr lang="bg-BG" altLang="en-US">
                <a:solidFill>
                  <a:srgbClr val="000000"/>
                </a:solidFill>
              </a:rPr>
              <a:pPr/>
              <a:t>7</a:t>
            </a:fld>
            <a:endParaRPr lang="bg-BG" altLang="en-US">
              <a:solidFill>
                <a:srgbClr val="000000"/>
              </a:solidFill>
            </a:endParaRPr>
          </a:p>
        </p:txBody>
      </p:sp>
      <p:sp>
        <p:nvSpPr>
          <p:cNvPr id="676868" name="Rectangle 4"/>
          <p:cNvSpPr>
            <a:spLocks noGrp="1" noChangeArrowheads="1"/>
          </p:cNvSpPr>
          <p:nvPr>
            <p:ph type="title"/>
          </p:nvPr>
        </p:nvSpPr>
        <p:spPr>
          <a:xfrm>
            <a:off x="457200" y="685800"/>
            <a:ext cx="8229600" cy="4448175"/>
          </a:xfrm>
        </p:spPr>
        <p:txBody>
          <a:bodyPr/>
          <a:lstStyle/>
          <a:p>
            <a:pPr>
              <a:lnSpc>
                <a:spcPct val="210000"/>
              </a:lnSpc>
            </a:pPr>
            <a:r>
              <a:rPr lang="bg-BG" altLang="en-US" sz="3600" b="1">
                <a:solidFill>
                  <a:srgbClr val="0000FF"/>
                </a:solidFill>
                <a:latin typeface="Times New Roman" pitchFamily="18" charset="0"/>
              </a:rPr>
              <a:t>Глава 5. ПСИХИЧНО ЗДРАВЕ</a:t>
            </a:r>
            <a:r>
              <a:rPr lang="bg-BG" altLang="en-US" sz="3600">
                <a:latin typeface="Times New Roman" pitchFamily="18" charset="0"/>
              </a:rPr>
              <a:t/>
            </a:r>
            <a:br>
              <a:rPr lang="bg-BG" altLang="en-US" sz="3600">
                <a:latin typeface="Times New Roman" pitchFamily="18" charset="0"/>
              </a:rPr>
            </a:br>
            <a:r>
              <a:rPr lang="bg-BG" altLang="en-US" sz="3600">
                <a:latin typeface="Times New Roman" pitchFamily="18" charset="0"/>
              </a:rPr>
              <a:t>Раздел I.	Закрила на психичното здраве</a:t>
            </a:r>
            <a:br>
              <a:rPr lang="bg-BG" altLang="en-US" sz="3600">
                <a:latin typeface="Times New Roman" pitchFamily="18" charset="0"/>
              </a:rPr>
            </a:br>
            <a:r>
              <a:rPr lang="bg-BG" altLang="en-US" sz="3600">
                <a:latin typeface="Times New Roman" pitchFamily="18" charset="0"/>
              </a:rPr>
              <a:t>Раздел II. Задължително настаняване и лечение</a:t>
            </a:r>
            <a:endParaRPr lang="en-US" altLang="en-US" sz="3600">
              <a:latin typeface="Times New Roman" pitchFamily="18" charset="0"/>
            </a:endParaRPr>
          </a:p>
        </p:txBody>
      </p:sp>
      <p:sp>
        <p:nvSpPr>
          <p:cNvPr id="2" name="Date Placeholder 1"/>
          <p:cNvSpPr>
            <a:spLocks noGrp="1"/>
          </p:cNvSpPr>
          <p:nvPr>
            <p:ph type="dt" sz="half" idx="12"/>
          </p:nvPr>
        </p:nvSpPr>
        <p:spPr/>
        <p:txBody>
          <a:bodyPr/>
          <a:lstStyle/>
          <a:p>
            <a:fld id="{5D2DC9AF-3DAE-467C-8EBD-A89DD7150B30}"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19603340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65ECA98A-EAC6-4299-B4B1-9DEFE79F692C}" type="slidenum">
              <a:rPr lang="bg-BG" altLang="en-US">
                <a:solidFill>
                  <a:srgbClr val="000000"/>
                </a:solidFill>
              </a:rPr>
              <a:pPr/>
              <a:t>8</a:t>
            </a:fld>
            <a:endParaRPr lang="bg-BG" altLang="en-US">
              <a:solidFill>
                <a:srgbClr val="000000"/>
              </a:solidFill>
            </a:endParaRPr>
          </a:p>
        </p:txBody>
      </p:sp>
      <p:sp>
        <p:nvSpPr>
          <p:cNvPr id="678916" name="Rectangle 4"/>
          <p:cNvSpPr>
            <a:spLocks noGrp="1" noChangeArrowheads="1"/>
          </p:cNvSpPr>
          <p:nvPr>
            <p:ph type="title"/>
          </p:nvPr>
        </p:nvSpPr>
        <p:spPr>
          <a:xfrm>
            <a:off x="533400" y="865188"/>
            <a:ext cx="8001000" cy="3794125"/>
          </a:xfrm>
        </p:spPr>
        <p:txBody>
          <a:bodyPr/>
          <a:lstStyle/>
          <a:p>
            <a:pPr>
              <a:lnSpc>
                <a:spcPct val="190000"/>
              </a:lnSpc>
            </a:pPr>
            <a:r>
              <a:rPr lang="bg-BG" altLang="en-US" sz="3200" b="1">
                <a:solidFill>
                  <a:srgbClr val="0000FF"/>
                </a:solidFill>
                <a:latin typeface="Times New Roman" pitchFamily="18" charset="0"/>
              </a:rPr>
              <a:t>Глава 6. НЕКОНВЕНЦИОНАЛНИ МЕТОДИ ЗА БЛАГОПРИЯТНО ВЪЗДЕЙСТВИЕ</a:t>
            </a:r>
            <a:r>
              <a:rPr lang="bg-BG" altLang="en-US" sz="3200">
                <a:solidFill>
                  <a:srgbClr val="0000FF"/>
                </a:solidFill>
                <a:latin typeface="Times New Roman" pitchFamily="18" charset="0"/>
              </a:rPr>
              <a:t> </a:t>
            </a:r>
            <a:r>
              <a:rPr lang="bg-BG" altLang="en-US" sz="3200" b="1">
                <a:solidFill>
                  <a:srgbClr val="0000FF"/>
                </a:solidFill>
                <a:latin typeface="Times New Roman" pitchFamily="18" charset="0"/>
              </a:rPr>
              <a:t>ВЪРХУ ИНДИВИДУАЛНОТО ЗДРАВЕ</a:t>
            </a:r>
            <a:endParaRPr lang="en-US" altLang="en-US" sz="3200" b="1">
              <a:solidFill>
                <a:srgbClr val="0000FF"/>
              </a:solidFill>
              <a:latin typeface="Times New Roman" pitchFamily="18" charset="0"/>
            </a:endParaRPr>
          </a:p>
        </p:txBody>
      </p:sp>
      <p:sp>
        <p:nvSpPr>
          <p:cNvPr id="2" name="Date Placeholder 1"/>
          <p:cNvSpPr>
            <a:spLocks noGrp="1"/>
          </p:cNvSpPr>
          <p:nvPr>
            <p:ph type="dt" sz="half" idx="12"/>
          </p:nvPr>
        </p:nvSpPr>
        <p:spPr/>
        <p:txBody>
          <a:bodyPr/>
          <a:lstStyle/>
          <a:p>
            <a:fld id="{9146FF69-562D-446A-A487-6B4E4C441FD3}"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4032018645"/>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Slide Number Placeholder 3"/>
          <p:cNvSpPr>
            <a:spLocks noGrp="1"/>
          </p:cNvSpPr>
          <p:nvPr>
            <p:ph type="sldNum" sz="quarter" idx="11"/>
          </p:nvPr>
        </p:nvSpPr>
        <p:spPr/>
        <p:txBody>
          <a:bodyPr/>
          <a:lstStyle/>
          <a:p>
            <a:fld id="{EDD6E32B-3496-457C-A584-8577E4046F46}" type="slidenum">
              <a:rPr lang="bg-BG" altLang="en-US">
                <a:solidFill>
                  <a:srgbClr val="000000"/>
                </a:solidFill>
              </a:rPr>
              <a:pPr/>
              <a:t>9</a:t>
            </a:fld>
            <a:endParaRPr lang="bg-BG" altLang="en-US">
              <a:solidFill>
                <a:srgbClr val="000000"/>
              </a:solidFill>
            </a:endParaRPr>
          </a:p>
        </p:txBody>
      </p:sp>
      <p:sp>
        <p:nvSpPr>
          <p:cNvPr id="680964" name="Rectangle 4"/>
          <p:cNvSpPr>
            <a:spLocks noGrp="1" noChangeArrowheads="1"/>
          </p:cNvSpPr>
          <p:nvPr>
            <p:ph type="title"/>
          </p:nvPr>
        </p:nvSpPr>
        <p:spPr>
          <a:xfrm>
            <a:off x="228600" y="762000"/>
            <a:ext cx="8534400" cy="5715000"/>
          </a:xfrm>
        </p:spPr>
        <p:txBody>
          <a:bodyPr/>
          <a:lstStyle/>
          <a:p>
            <a:pPr>
              <a:lnSpc>
                <a:spcPct val="110000"/>
              </a:lnSpc>
            </a:pPr>
            <a:r>
              <a:rPr lang="bg-BG" altLang="en-US" sz="2800" b="1">
                <a:solidFill>
                  <a:srgbClr val="0000FF"/>
                </a:solidFill>
                <a:latin typeface="Times New Roman" pitchFamily="18" charset="0"/>
              </a:rPr>
              <a:t>Глава 7. 	МЕДИЦИНСКО ОБРАЗОВАНИЕ.  МЕДИЦИНСКА ПРОФЕСИЯ.  МЕДИЦИНСКИ НАУЧНИ ИЗСЛЕДВАНИЯ ВЪРХУ ХОРА. МЕДИЦИНСКА НАУКА</a:t>
            </a:r>
            <a:r>
              <a:rPr lang="bg-BG" altLang="en-US" sz="2800">
                <a:solidFill>
                  <a:srgbClr val="0000FF"/>
                </a:solidFill>
                <a:latin typeface="Times New Roman" pitchFamily="18" charset="0"/>
              </a:rPr>
              <a:t/>
            </a:r>
            <a:br>
              <a:rPr lang="bg-BG" altLang="en-US" sz="2800">
                <a:solidFill>
                  <a:srgbClr val="0000FF"/>
                </a:solidFill>
                <a:latin typeface="Times New Roman" pitchFamily="18" charset="0"/>
              </a:rPr>
            </a:br>
            <a:r>
              <a:rPr lang="bg-BG" altLang="en-US" sz="3200">
                <a:latin typeface="Times New Roman" pitchFamily="18" charset="0"/>
              </a:rPr>
              <a:t>Раздел I. Медицинско образование</a:t>
            </a:r>
            <a:br>
              <a:rPr lang="bg-BG" altLang="en-US" sz="3200">
                <a:latin typeface="Times New Roman" pitchFamily="18" charset="0"/>
              </a:rPr>
            </a:br>
            <a:r>
              <a:rPr lang="bg-BG" altLang="en-US" sz="3200">
                <a:latin typeface="Times New Roman" pitchFamily="18" charset="0"/>
              </a:rPr>
              <a:t>Раздел II. Медицинска професия</a:t>
            </a:r>
            <a:br>
              <a:rPr lang="bg-BG" altLang="en-US" sz="3200">
                <a:latin typeface="Times New Roman" pitchFamily="18" charset="0"/>
              </a:rPr>
            </a:br>
            <a:r>
              <a:rPr lang="bg-BG" altLang="en-US" sz="3200">
                <a:latin typeface="Times New Roman" pitchFamily="18" charset="0"/>
              </a:rPr>
              <a:t>Раздел III. Признаване на дипломи, удостоверения и други доказателства за професионална квалификация</a:t>
            </a:r>
            <a:br>
              <a:rPr lang="bg-BG" altLang="en-US" sz="3200">
                <a:latin typeface="Times New Roman" pitchFamily="18" charset="0"/>
              </a:rPr>
            </a:br>
            <a:r>
              <a:rPr lang="bg-BG" altLang="en-US" sz="3200">
                <a:latin typeface="Times New Roman" pitchFamily="18" charset="0"/>
              </a:rPr>
              <a:t>Раздел IV. Медицински научни изследвания върху хора.  Медицинска наука</a:t>
            </a:r>
            <a:endParaRPr lang="en-US" altLang="en-US" sz="3200">
              <a:latin typeface="Times New Roman" pitchFamily="18" charset="0"/>
            </a:endParaRPr>
          </a:p>
        </p:txBody>
      </p:sp>
      <p:sp>
        <p:nvSpPr>
          <p:cNvPr id="2" name="Date Placeholder 1"/>
          <p:cNvSpPr>
            <a:spLocks noGrp="1"/>
          </p:cNvSpPr>
          <p:nvPr>
            <p:ph type="dt" sz="half" idx="12"/>
          </p:nvPr>
        </p:nvSpPr>
        <p:spPr/>
        <p:txBody>
          <a:bodyPr/>
          <a:lstStyle/>
          <a:p>
            <a:fld id="{3BB3A7DB-2E02-4150-8836-81EA2B30EDBD}" type="datetime1">
              <a:rPr lang="bg-BG" altLang="en-US" smtClean="0">
                <a:solidFill>
                  <a:srgbClr val="000000"/>
                </a:solidFill>
              </a:rPr>
              <a:t>25.8.2020 г.</a:t>
            </a:fld>
            <a:endParaRPr lang="bg-BG" altLang="en-US">
              <a:solidFill>
                <a:srgbClr val="000000"/>
              </a:solidFill>
            </a:endParaRPr>
          </a:p>
        </p:txBody>
      </p:sp>
    </p:spTree>
    <p:extLst>
      <p:ext uri="{BB962C8B-B14F-4D97-AF65-F5344CB8AC3E}">
        <p14:creationId xmlns:p14="http://schemas.microsoft.com/office/powerpoint/2010/main" val="2782914283"/>
      </p:ext>
    </p:extLst>
  </p:cSld>
  <p:clrMapOvr>
    <a:masterClrMapping/>
  </p:clrMapOvr>
  <p:timing>
    <p:tnLst>
      <p:par>
        <p:cTn id="1" dur="indefinite" restart="never" nodeType="tmRoot"/>
      </p:par>
    </p:tnLst>
  </p:timing>
</p:sld>
</file>

<file path=ppt/theme/theme1.xml><?xml version="1.0" encoding="utf-8"?>
<a:theme xmlns:a="http://schemas.openxmlformats.org/drawingml/2006/main" name="Default Design">
  <a:themeElements>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Default Design">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extraClrScheme>
      <a:clrScheme name="Default Design 1">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clrMap bg1="lt1" tx1="dk1" bg2="lt2" tx2="dk2" accent1="accent1" accent2="accent2" accent3="accent3" accent4="accent4" accent5="accent5" accent6="accent6" hlink="hlink" folHlink="folHlink"/>
    </a:extraClrScheme>
    <a:extraClrScheme>
      <a:clrScheme name="Default Design 2">
        <a:dk1>
          <a:srgbClr val="000000"/>
        </a:dk1>
        <a:lt1>
          <a:srgbClr val="FFFFFF"/>
        </a:lt1>
        <a:dk2>
          <a:srgbClr val="000000"/>
        </a:dk2>
        <a:lt2>
          <a:srgbClr val="969696"/>
        </a:lt2>
        <a:accent1>
          <a:srgbClr val="FBDF53"/>
        </a:accent1>
        <a:accent2>
          <a:srgbClr val="FF9966"/>
        </a:accent2>
        <a:accent3>
          <a:srgbClr val="FFFFFF"/>
        </a:accent3>
        <a:accent4>
          <a:srgbClr val="000000"/>
        </a:accent4>
        <a:accent5>
          <a:srgbClr val="FDECB3"/>
        </a:accent5>
        <a:accent6>
          <a:srgbClr val="E78A5C"/>
        </a:accent6>
        <a:hlink>
          <a:srgbClr val="CC3300"/>
        </a:hlink>
        <a:folHlink>
          <a:srgbClr val="996600"/>
        </a:folHlink>
      </a:clrScheme>
      <a:clrMap bg1="lt1" tx1="dk1" bg2="lt2" tx2="dk2" accent1="accent1" accent2="accent2" accent3="accent3" accent4="accent4" accent5="accent5" accent6="accent6" hlink="hlink" folHlink="folHlink"/>
    </a:extraClrScheme>
    <a:extraClrScheme>
      <a:clrScheme name="Default Design 3">
        <a:dk1>
          <a:srgbClr val="000000"/>
        </a:dk1>
        <a:lt1>
          <a:srgbClr val="FFFFFF"/>
        </a:lt1>
        <a:dk2>
          <a:srgbClr val="000000"/>
        </a:dk2>
        <a:lt2>
          <a:srgbClr val="808080"/>
        </a:lt2>
        <a:accent1>
          <a:srgbClr val="99CCFF"/>
        </a:accent1>
        <a:accent2>
          <a:srgbClr val="CCCCFF"/>
        </a:accent2>
        <a:accent3>
          <a:srgbClr val="FFFFFF"/>
        </a:accent3>
        <a:accent4>
          <a:srgbClr val="000000"/>
        </a:accent4>
        <a:accent5>
          <a:srgbClr val="CAE2FF"/>
        </a:accent5>
        <a:accent6>
          <a:srgbClr val="B9B9E7"/>
        </a:accent6>
        <a:hlink>
          <a:srgbClr val="3333CC"/>
        </a:hlink>
        <a:folHlink>
          <a:srgbClr val="AF67FF"/>
        </a:folHlink>
      </a:clrScheme>
      <a:clrMap bg1="lt1" tx1="dk1" bg2="lt2" tx2="dk2" accent1="accent1" accent2="accent2" accent3="accent3" accent4="accent4" accent5="accent5" accent6="accent6" hlink="hlink" folHlink="folHlink"/>
    </a:extraClrScheme>
    <a:extraClrScheme>
      <a:clrScheme name="Default Design 4">
        <a:dk1>
          <a:srgbClr val="000000"/>
        </a:dk1>
        <a:lt1>
          <a:srgbClr val="DEF6F1"/>
        </a:lt1>
        <a:dk2>
          <a:srgbClr val="000000"/>
        </a:dk2>
        <a:lt2>
          <a:srgbClr val="969696"/>
        </a:lt2>
        <a:accent1>
          <a:srgbClr val="FFFFFF"/>
        </a:accent1>
        <a:accent2>
          <a:srgbClr val="8DC6FF"/>
        </a:accent2>
        <a:accent3>
          <a:srgbClr val="ECFAF7"/>
        </a:accent3>
        <a:accent4>
          <a:srgbClr val="000000"/>
        </a:accent4>
        <a:accent5>
          <a:srgbClr val="FFFFFF"/>
        </a:accent5>
        <a:accent6>
          <a:srgbClr val="7FB3E7"/>
        </a:accent6>
        <a:hlink>
          <a:srgbClr val="0066CC"/>
        </a:hlink>
        <a:folHlink>
          <a:srgbClr val="00A800"/>
        </a:folHlink>
      </a:clrScheme>
      <a:clrMap bg1="lt1" tx1="dk1" bg2="lt2" tx2="dk2" accent1="accent1" accent2="accent2" accent3="accent3" accent4="accent4" accent5="accent5" accent6="accent6" hlink="hlink" folHlink="folHlink"/>
    </a:extraClrScheme>
    <a:extraClrScheme>
      <a:clrScheme name="Default Design 5">
        <a:dk1>
          <a:srgbClr val="000000"/>
        </a:dk1>
        <a:lt1>
          <a:srgbClr val="FFFFD9"/>
        </a:lt1>
        <a:dk2>
          <a:srgbClr val="000000"/>
        </a:dk2>
        <a:lt2>
          <a:srgbClr val="777777"/>
        </a:lt2>
        <a:accent1>
          <a:srgbClr val="FFFFF7"/>
        </a:accent1>
        <a:accent2>
          <a:srgbClr val="33CCCC"/>
        </a:accent2>
        <a:accent3>
          <a:srgbClr val="FFFFE9"/>
        </a:accent3>
        <a:accent4>
          <a:srgbClr val="000000"/>
        </a:accent4>
        <a:accent5>
          <a:srgbClr val="FFFFFA"/>
        </a:accent5>
        <a:accent6>
          <a:srgbClr val="2DB9B9"/>
        </a:accent6>
        <a:hlink>
          <a:srgbClr val="FF5050"/>
        </a:hlink>
        <a:folHlink>
          <a:srgbClr val="FF9900"/>
        </a:folHlink>
      </a:clrScheme>
      <a:clrMap bg1="lt1" tx1="dk1" bg2="lt2" tx2="dk2" accent1="accent1" accent2="accent2" accent3="accent3" accent4="accent4" accent5="accent5" accent6="accent6" hlink="hlink" folHlink="folHlink"/>
    </a:extraClrScheme>
    <a:extraClrScheme>
      <a:clrScheme name="Default Design 6">
        <a:dk1>
          <a:srgbClr val="005A58"/>
        </a:dk1>
        <a:lt1>
          <a:srgbClr val="FFFFFF"/>
        </a:lt1>
        <a:dk2>
          <a:srgbClr val="008080"/>
        </a:dk2>
        <a:lt2>
          <a:srgbClr val="FFFF99"/>
        </a:lt2>
        <a:accent1>
          <a:srgbClr val="006462"/>
        </a:accent1>
        <a:accent2>
          <a:srgbClr val="6D6FC7"/>
        </a:accent2>
        <a:accent3>
          <a:srgbClr val="AAC0C0"/>
        </a:accent3>
        <a:accent4>
          <a:srgbClr val="DADADA"/>
        </a:accent4>
        <a:accent5>
          <a:srgbClr val="AAB8B7"/>
        </a:accent5>
        <a:accent6>
          <a:srgbClr val="6264B4"/>
        </a:accent6>
        <a:hlink>
          <a:srgbClr val="00FFFF"/>
        </a:hlink>
        <a:folHlink>
          <a:srgbClr val="00FF00"/>
        </a:folHlink>
      </a:clrScheme>
      <a:clrMap bg1="dk2" tx1="lt1" bg2="dk1" tx2="lt2" accent1="accent1" accent2="accent2" accent3="accent3" accent4="accent4" accent5="accent5" accent6="accent6" hlink="hlink" folHlink="folHlink"/>
    </a:extraClrScheme>
    <a:extraClrScheme>
      <a:clrScheme name="Default Design 7">
        <a:dk1>
          <a:srgbClr val="5C1F00"/>
        </a:dk1>
        <a:lt1>
          <a:srgbClr val="FFFFFF"/>
        </a:lt1>
        <a:dk2>
          <a:srgbClr val="800000"/>
        </a:dk2>
        <a:lt2>
          <a:srgbClr val="DFD293"/>
        </a:lt2>
        <a:accent1>
          <a:srgbClr val="CC3300"/>
        </a:accent1>
        <a:accent2>
          <a:srgbClr val="BE7960"/>
        </a:accent2>
        <a:accent3>
          <a:srgbClr val="C0AAAA"/>
        </a:accent3>
        <a:accent4>
          <a:srgbClr val="DADADA"/>
        </a:accent4>
        <a:accent5>
          <a:srgbClr val="E2ADAA"/>
        </a:accent5>
        <a:accent6>
          <a:srgbClr val="AC6D56"/>
        </a:accent6>
        <a:hlink>
          <a:srgbClr val="FFFF99"/>
        </a:hlink>
        <a:folHlink>
          <a:srgbClr val="D3A219"/>
        </a:folHlink>
      </a:clrScheme>
      <a:clrMap bg1="dk2" tx1="lt1" bg2="dk1" tx2="lt2" accent1="accent1" accent2="accent2" accent3="accent3" accent4="accent4" accent5="accent5" accent6="accent6" hlink="hlink" folHlink="folHlink"/>
    </a:extraClrScheme>
    <a:extraClrScheme>
      <a:clrScheme name="Default Design 8">
        <a:dk1>
          <a:srgbClr val="003366"/>
        </a:dk1>
        <a:lt1>
          <a:srgbClr val="FFFFFF"/>
        </a:lt1>
        <a:dk2>
          <a:srgbClr val="000099"/>
        </a:dk2>
        <a:lt2>
          <a:srgbClr val="CCFFFF"/>
        </a:lt2>
        <a:accent1>
          <a:srgbClr val="3366CC"/>
        </a:accent1>
        <a:accent2>
          <a:srgbClr val="00B000"/>
        </a:accent2>
        <a:accent3>
          <a:srgbClr val="AAAACA"/>
        </a:accent3>
        <a:accent4>
          <a:srgbClr val="DADADA"/>
        </a:accent4>
        <a:accent5>
          <a:srgbClr val="ADB8E2"/>
        </a:accent5>
        <a:accent6>
          <a:srgbClr val="009F00"/>
        </a:accent6>
        <a:hlink>
          <a:srgbClr val="66CCFF"/>
        </a:hlink>
        <a:folHlink>
          <a:srgbClr val="FFE701"/>
        </a:folHlink>
      </a:clrScheme>
      <a:clrMap bg1="dk2" tx1="lt1" bg2="dk1" tx2="lt2" accent1="accent1" accent2="accent2" accent3="accent3" accent4="accent4" accent5="accent5" accent6="accent6" hlink="hlink" folHlink="folHlink"/>
    </a:extraClrScheme>
    <a:extraClrScheme>
      <a:clrScheme name="Default Design 9">
        <a:dk1>
          <a:srgbClr val="336699"/>
        </a:dk1>
        <a:lt1>
          <a:srgbClr val="FFFFFF"/>
        </a:lt1>
        <a:dk2>
          <a:srgbClr val="000000"/>
        </a:dk2>
        <a:lt2>
          <a:srgbClr val="E3EBF1"/>
        </a:lt2>
        <a:accent1>
          <a:srgbClr val="003399"/>
        </a:accent1>
        <a:accent2>
          <a:srgbClr val="468A4B"/>
        </a:accent2>
        <a:accent3>
          <a:srgbClr val="AAAAAA"/>
        </a:accent3>
        <a:accent4>
          <a:srgbClr val="DADADA"/>
        </a:accent4>
        <a:accent5>
          <a:srgbClr val="AAADCA"/>
        </a:accent5>
        <a:accent6>
          <a:srgbClr val="3F7D43"/>
        </a:accent6>
        <a:hlink>
          <a:srgbClr val="66CCFF"/>
        </a:hlink>
        <a:folHlink>
          <a:srgbClr val="F0E500"/>
        </a:folHlink>
      </a:clrScheme>
      <a:clrMap bg1="dk2" tx1="lt1" bg2="dk1" tx2="lt2" accent1="accent1" accent2="accent2" accent3="accent3" accent4="accent4" accent5="accent5" accent6="accent6" hlink="hlink" folHlink="folHlink"/>
    </a:extraClrScheme>
    <a:extraClrScheme>
      <a:clrScheme name="Default Design 10">
        <a:dk1>
          <a:srgbClr val="777777"/>
        </a:dk1>
        <a:lt1>
          <a:srgbClr val="FFFFFF"/>
        </a:lt1>
        <a:dk2>
          <a:srgbClr val="686B5D"/>
        </a:dk2>
        <a:lt2>
          <a:srgbClr val="D1D1CB"/>
        </a:lt2>
        <a:accent1>
          <a:srgbClr val="909082"/>
        </a:accent1>
        <a:accent2>
          <a:srgbClr val="809EA8"/>
        </a:accent2>
        <a:accent3>
          <a:srgbClr val="B9BAB6"/>
        </a:accent3>
        <a:accent4>
          <a:srgbClr val="DADADA"/>
        </a:accent4>
        <a:accent5>
          <a:srgbClr val="C6C6C1"/>
        </a:accent5>
        <a:accent6>
          <a:srgbClr val="738F98"/>
        </a:accent6>
        <a:hlink>
          <a:srgbClr val="FFCC66"/>
        </a:hlink>
        <a:folHlink>
          <a:srgbClr val="E9DCB9"/>
        </a:folHlink>
      </a:clrScheme>
      <a:clrMap bg1="dk2" tx1="lt1" bg2="dk1" tx2="lt2" accent1="accent1" accent2="accent2" accent3="accent3" accent4="accent4" accent5="accent5" accent6="accent6" hlink="hlink" folHlink="folHlink"/>
    </a:extraClrScheme>
    <a:extraClrScheme>
      <a:clrScheme name="Default Design 11">
        <a:dk1>
          <a:srgbClr val="3E3E5C"/>
        </a:dk1>
        <a:lt1>
          <a:srgbClr val="FFFFFF"/>
        </a:lt1>
        <a:dk2>
          <a:srgbClr val="666699"/>
        </a:dk2>
        <a:lt2>
          <a:srgbClr val="FFFFFF"/>
        </a:lt2>
        <a:accent1>
          <a:srgbClr val="60597B"/>
        </a:accent1>
        <a:accent2>
          <a:srgbClr val="6666FF"/>
        </a:accent2>
        <a:accent3>
          <a:srgbClr val="B8B8CA"/>
        </a:accent3>
        <a:accent4>
          <a:srgbClr val="DADADA"/>
        </a:accent4>
        <a:accent5>
          <a:srgbClr val="B6B5BF"/>
        </a:accent5>
        <a:accent6>
          <a:srgbClr val="5C5CE7"/>
        </a:accent6>
        <a:hlink>
          <a:srgbClr val="99CCFF"/>
        </a:hlink>
        <a:folHlink>
          <a:srgbClr val="FFFF99"/>
        </a:folHlink>
      </a:clrScheme>
      <a:clrMap bg1="dk2" tx1="lt1" bg2="dk1" tx2="lt2" accent1="accent1" accent2="accent2" accent3="accent3" accent4="accent4" accent5="accent5" accent6="accent6" hlink="hlink" folHlink="folHlink"/>
    </a:extraClrScheme>
    <a:extraClrScheme>
      <a:clrScheme name="Default Design 12">
        <a:dk1>
          <a:srgbClr val="2D2015"/>
        </a:dk1>
        <a:lt1>
          <a:srgbClr val="FFFFFF"/>
        </a:lt1>
        <a:dk2>
          <a:srgbClr val="523E26"/>
        </a:dk2>
        <a:lt2>
          <a:srgbClr val="DFC08D"/>
        </a:lt2>
        <a:accent1>
          <a:srgbClr val="8C7B70"/>
        </a:accent1>
        <a:accent2>
          <a:srgbClr val="8F5F2F"/>
        </a:accent2>
        <a:accent3>
          <a:srgbClr val="B3AFAC"/>
        </a:accent3>
        <a:accent4>
          <a:srgbClr val="DADADA"/>
        </a:accent4>
        <a:accent5>
          <a:srgbClr val="C5BFBB"/>
        </a:accent5>
        <a:accent6>
          <a:srgbClr val="81552A"/>
        </a:accent6>
        <a:hlink>
          <a:srgbClr val="CCB400"/>
        </a:hlink>
        <a:folHlink>
          <a:srgbClr val="8C9EA0"/>
        </a:folHlink>
      </a:clrScheme>
      <a:clrMap bg1="dk2" tx1="lt1" bg2="dk1" tx2="lt2" accent1="accent1" accent2="accent2" accent3="accent3" accent4="accent4" accent5="accent5" accent6="accent6" hlink="hlink" folHlink="folHlink"/>
    </a:extraClrScheme>
  </a:extraClrSchemeLst>
</a:theme>
</file>

<file path=ppt/theme/theme2.xml><?xml version="1.0" encoding="utf-8"?>
<a:theme xmlns:a="http://schemas.openxmlformats.org/drawingml/2006/main" name="Pixel">
  <a:themeElements>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fontScheme name="Pixel">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spDef>
    <a:lnDef>
      <a:spPr bwMode="auto">
        <a:xfrm>
          <a:off x="0" y="0"/>
          <a:ext cx="1" cy="1"/>
        </a:xfrm>
        <a:custGeom>
          <a:avLst/>
          <a:gdLst/>
          <a:ahLst/>
          <a:cxnLst/>
          <a:rect l="0" t="0" r="0" b="0"/>
          <a:pathLst/>
        </a:custGeom>
        <a:solidFill>
          <a:schemeClr val="accent1"/>
        </a:solidFill>
        <a:ln w="9525" cap="flat" cmpd="sng" algn="ctr">
          <a:solidFill>
            <a:schemeClr val="tx1"/>
          </a:solidFill>
          <a:prstDash val="solid"/>
          <a:miter lim="800000"/>
          <a:headEnd type="none" w="med" len="med"/>
          <a:tailEnd type="none" w="med" len="med"/>
        </a:ln>
        <a:effectLst/>
        <a:extLst>
          <a:ext uri="{AF507438-7753-43E0-B8FC-AC1667EBCBE1}">
            <a14:hiddenEffects xmlns:a14="http://schemas.microsoft.com/office/drawing/2010/main">
              <a:effectLst>
                <a:outerShdw dist="35921" dir="2700000" algn="ctr" rotWithShape="0">
                  <a:schemeClr val="bg2"/>
                </a:outerShdw>
              </a:effectLst>
            </a14:hiddenEffects>
          </a:ext>
        </a:extLst>
      </a:spPr>
      <a:bodyPr vert="horz" wrap="none" lIns="91440" tIns="45720" rIns="91440" bIns="45720" numCol="1" anchor="t" anchorCtr="0" compatLnSpc="1">
        <a:prstTxWarp prst="textNoShape">
          <a:avLst/>
        </a:prstTxWarp>
      </a:bodyPr>
      <a:lstStyle>
        <a:defPPr marL="0" marR="0" indent="0" algn="l" defTabSz="914400" rtl="0" eaLnBrk="1" fontAlgn="base" latinLnBrk="0" hangingPunct="1">
          <a:lnSpc>
            <a:spcPct val="100000"/>
          </a:lnSpc>
          <a:spcBef>
            <a:spcPct val="0"/>
          </a:spcBef>
          <a:spcAft>
            <a:spcPct val="0"/>
          </a:spcAft>
          <a:buClrTx/>
          <a:buSzTx/>
          <a:buFontTx/>
          <a:buNone/>
          <a:tabLst/>
          <a:defRPr kumimoji="0" lang="en-US" altLang="en-US" sz="1800" b="0" i="0" u="none" strike="noStrike" cap="none" normalizeH="0" baseline="0" smtClean="0">
            <a:ln>
              <a:noFill/>
            </a:ln>
            <a:solidFill>
              <a:schemeClr val="tx1"/>
            </a:solidFill>
            <a:effectLst/>
            <a:latin typeface="Arial" charset="0"/>
          </a:defRPr>
        </a:defPPr>
      </a:lstStyle>
    </a:lnDef>
  </a:objectDefaults>
  <a:extraClrSchemeLst>
    <a:extraClrScheme>
      <a:clrScheme name="Pixel 1">
        <a:dk1>
          <a:srgbClr val="0066FF"/>
        </a:dk1>
        <a:lt1>
          <a:srgbClr val="FFFFFF"/>
        </a:lt1>
        <a:dk2>
          <a:srgbClr val="000066"/>
        </a:dk2>
        <a:lt2>
          <a:srgbClr val="FFFFFF"/>
        </a:lt2>
        <a:accent1>
          <a:srgbClr val="6699FF"/>
        </a:accent1>
        <a:accent2>
          <a:srgbClr val="3333FF"/>
        </a:accent2>
        <a:accent3>
          <a:srgbClr val="AAAAB8"/>
        </a:accent3>
        <a:accent4>
          <a:srgbClr val="DADADA"/>
        </a:accent4>
        <a:accent5>
          <a:srgbClr val="B8CAFF"/>
        </a:accent5>
        <a:accent6>
          <a:srgbClr val="2D2DE7"/>
        </a:accent6>
        <a:hlink>
          <a:srgbClr val="FFCC00"/>
        </a:hlink>
        <a:folHlink>
          <a:srgbClr val="0000CC"/>
        </a:folHlink>
      </a:clrScheme>
      <a:clrMap bg1="dk2" tx1="lt1" bg2="dk1" tx2="lt2" accent1="accent1" accent2="accent2" accent3="accent3" accent4="accent4" accent5="accent5" accent6="accent6" hlink="hlink" folHlink="folHlink"/>
    </a:extraClrScheme>
    <a:extraClrScheme>
      <a:clrScheme name="Pixel 2">
        <a:dk1>
          <a:srgbClr val="009999"/>
        </a:dk1>
        <a:lt1>
          <a:srgbClr val="FFFFFF"/>
        </a:lt1>
        <a:dk2>
          <a:srgbClr val="334B49"/>
        </a:dk2>
        <a:lt2>
          <a:srgbClr val="FFFFFF"/>
        </a:lt2>
        <a:accent1>
          <a:srgbClr val="33CCCC"/>
        </a:accent1>
        <a:accent2>
          <a:srgbClr val="008080"/>
        </a:accent2>
        <a:accent3>
          <a:srgbClr val="ADB1B1"/>
        </a:accent3>
        <a:accent4>
          <a:srgbClr val="DADADA"/>
        </a:accent4>
        <a:accent5>
          <a:srgbClr val="ADE2E2"/>
        </a:accent5>
        <a:accent6>
          <a:srgbClr val="007373"/>
        </a:accent6>
        <a:hlink>
          <a:srgbClr val="FFCC00"/>
        </a:hlink>
        <a:folHlink>
          <a:srgbClr val="006666"/>
        </a:folHlink>
      </a:clrScheme>
      <a:clrMap bg1="dk2" tx1="lt1" bg2="dk1" tx2="lt2" accent1="accent1" accent2="accent2" accent3="accent3" accent4="accent4" accent5="accent5" accent6="accent6" hlink="hlink" folHlink="folHlink"/>
    </a:extraClrScheme>
    <a:extraClrScheme>
      <a:clrScheme name="Pixel 3">
        <a:dk1>
          <a:srgbClr val="006699"/>
        </a:dk1>
        <a:lt1>
          <a:srgbClr val="FFFFFF"/>
        </a:lt1>
        <a:dk2>
          <a:srgbClr val="333399"/>
        </a:dk2>
        <a:lt2>
          <a:srgbClr val="FFFFFF"/>
        </a:lt2>
        <a:accent1>
          <a:srgbClr val="0099CC"/>
        </a:accent1>
        <a:accent2>
          <a:srgbClr val="0386AF"/>
        </a:accent2>
        <a:accent3>
          <a:srgbClr val="ADADCA"/>
        </a:accent3>
        <a:accent4>
          <a:srgbClr val="DADADA"/>
        </a:accent4>
        <a:accent5>
          <a:srgbClr val="AACAE2"/>
        </a:accent5>
        <a:accent6>
          <a:srgbClr val="02799E"/>
        </a:accent6>
        <a:hlink>
          <a:srgbClr val="FFCC00"/>
        </a:hlink>
        <a:folHlink>
          <a:srgbClr val="6699FF"/>
        </a:folHlink>
      </a:clrScheme>
      <a:clrMap bg1="dk2" tx1="lt1" bg2="dk1" tx2="lt2" accent1="accent1" accent2="accent2" accent3="accent3" accent4="accent4" accent5="accent5" accent6="accent6" hlink="hlink" folHlink="folHlink"/>
    </a:extraClrScheme>
    <a:extraClrScheme>
      <a:clrScheme name="Pixel 4">
        <a:dk1>
          <a:srgbClr val="008080"/>
        </a:dk1>
        <a:lt1>
          <a:srgbClr val="FFFFFF"/>
        </a:lt1>
        <a:dk2>
          <a:srgbClr val="2F978D"/>
        </a:dk2>
        <a:lt2>
          <a:srgbClr val="FFFFFF"/>
        </a:lt2>
        <a:accent1>
          <a:srgbClr val="0099FF"/>
        </a:accent1>
        <a:accent2>
          <a:srgbClr val="009999"/>
        </a:accent2>
        <a:accent3>
          <a:srgbClr val="ADC9C5"/>
        </a:accent3>
        <a:accent4>
          <a:srgbClr val="DADADA"/>
        </a:accent4>
        <a:accent5>
          <a:srgbClr val="AACAFF"/>
        </a:accent5>
        <a:accent6>
          <a:srgbClr val="008A8A"/>
        </a:accent6>
        <a:hlink>
          <a:srgbClr val="FFFFCC"/>
        </a:hlink>
        <a:folHlink>
          <a:srgbClr val="70CAC6"/>
        </a:folHlink>
      </a:clrScheme>
      <a:clrMap bg1="dk2" tx1="lt1" bg2="dk1" tx2="lt2" accent1="accent1" accent2="accent2" accent3="accent3" accent4="accent4" accent5="accent5" accent6="accent6" hlink="hlink" folHlink="folHlink"/>
    </a:extraClrScheme>
    <a:extraClrScheme>
      <a:clrScheme name="Pixel 5">
        <a:dk1>
          <a:srgbClr val="822504"/>
        </a:dk1>
        <a:lt1>
          <a:srgbClr val="FFFFFF"/>
        </a:lt1>
        <a:dk2>
          <a:srgbClr val="330000"/>
        </a:dk2>
        <a:lt2>
          <a:srgbClr val="FFFFFF"/>
        </a:lt2>
        <a:accent1>
          <a:srgbClr val="FF9900"/>
        </a:accent1>
        <a:accent2>
          <a:srgbClr val="9E2A06"/>
        </a:accent2>
        <a:accent3>
          <a:srgbClr val="ADAAAA"/>
        </a:accent3>
        <a:accent4>
          <a:srgbClr val="DADADA"/>
        </a:accent4>
        <a:accent5>
          <a:srgbClr val="FFCAAA"/>
        </a:accent5>
        <a:accent6>
          <a:srgbClr val="8F2505"/>
        </a:accent6>
        <a:hlink>
          <a:srgbClr val="FF3300"/>
        </a:hlink>
        <a:folHlink>
          <a:srgbClr val="7C0704"/>
        </a:folHlink>
      </a:clrScheme>
      <a:clrMap bg1="dk2" tx1="lt1" bg2="dk1" tx2="lt2" accent1="accent1" accent2="accent2" accent3="accent3" accent4="accent4" accent5="accent5" accent6="accent6" hlink="hlink" folHlink="folHlink"/>
    </a:extraClrScheme>
    <a:extraClrScheme>
      <a:clrScheme name="Pixel 6">
        <a:dk1>
          <a:srgbClr val="336600"/>
        </a:dk1>
        <a:lt1>
          <a:srgbClr val="FFFFFF"/>
        </a:lt1>
        <a:dk2>
          <a:srgbClr val="4A7911"/>
        </a:dk2>
        <a:lt2>
          <a:srgbClr val="FFFFFF"/>
        </a:lt2>
        <a:accent1>
          <a:srgbClr val="666633"/>
        </a:accent1>
        <a:accent2>
          <a:srgbClr val="669900"/>
        </a:accent2>
        <a:accent3>
          <a:srgbClr val="B1BEAA"/>
        </a:accent3>
        <a:accent4>
          <a:srgbClr val="DADADA"/>
        </a:accent4>
        <a:accent5>
          <a:srgbClr val="B8B8AD"/>
        </a:accent5>
        <a:accent6>
          <a:srgbClr val="5C8A00"/>
        </a:accent6>
        <a:hlink>
          <a:srgbClr val="FFCC00"/>
        </a:hlink>
        <a:folHlink>
          <a:srgbClr val="99CC00"/>
        </a:folHlink>
      </a:clrScheme>
      <a:clrMap bg1="dk2" tx1="lt1" bg2="dk1" tx2="lt2" accent1="accent1" accent2="accent2" accent3="accent3" accent4="accent4" accent5="accent5" accent6="accent6" hlink="hlink" folHlink="folHlink"/>
    </a:extraClrScheme>
    <a:extraClrScheme>
      <a:clrScheme name="Pixel 7">
        <a:dk1>
          <a:srgbClr val="000000"/>
        </a:dk1>
        <a:lt1>
          <a:srgbClr val="FFFFFF"/>
        </a:lt1>
        <a:dk2>
          <a:srgbClr val="000000"/>
        </a:dk2>
        <a:lt2>
          <a:srgbClr val="CC3300"/>
        </a:lt2>
        <a:accent1>
          <a:srgbClr val="FFCC00"/>
        </a:accent1>
        <a:accent2>
          <a:srgbClr val="CC6600"/>
        </a:accent2>
        <a:accent3>
          <a:srgbClr val="FFFFFF"/>
        </a:accent3>
        <a:accent4>
          <a:srgbClr val="000000"/>
        </a:accent4>
        <a:accent5>
          <a:srgbClr val="FFE2AA"/>
        </a:accent5>
        <a:accent6>
          <a:srgbClr val="B95C00"/>
        </a:accent6>
        <a:hlink>
          <a:srgbClr val="663300"/>
        </a:hlink>
        <a:folHlink>
          <a:srgbClr val="CC9900"/>
        </a:folHlink>
      </a:clrScheme>
      <a:clrMap bg1="lt1" tx1="dk1" bg2="lt2" tx2="dk2" accent1="accent1" accent2="accent2" accent3="accent3" accent4="accent4" accent5="accent5" accent6="accent6" hlink="hlink" folHlink="folHlink"/>
    </a:extraClrScheme>
    <a:extraClrScheme>
      <a:clrScheme name="Pixel 8">
        <a:dk1>
          <a:srgbClr val="003300"/>
        </a:dk1>
        <a:lt1>
          <a:srgbClr val="FFFFFF"/>
        </a:lt1>
        <a:dk2>
          <a:srgbClr val="000000"/>
        </a:dk2>
        <a:lt2>
          <a:srgbClr val="336600"/>
        </a:lt2>
        <a:accent1>
          <a:srgbClr val="CCCC00"/>
        </a:accent1>
        <a:accent2>
          <a:srgbClr val="669900"/>
        </a:accent2>
        <a:accent3>
          <a:srgbClr val="FFFFFF"/>
        </a:accent3>
        <a:accent4>
          <a:srgbClr val="002A00"/>
        </a:accent4>
        <a:accent5>
          <a:srgbClr val="E2E2AA"/>
        </a:accent5>
        <a:accent6>
          <a:srgbClr val="5C8A00"/>
        </a:accent6>
        <a:hlink>
          <a:srgbClr val="333300"/>
        </a:hlink>
        <a:folHlink>
          <a:srgbClr val="99CC00"/>
        </a:folHlink>
      </a:clrScheme>
      <a:clrMap bg1="lt1" tx1="dk1" bg2="lt2" tx2="dk2" accent1="accent1" accent2="accent2" accent3="accent3" accent4="accent4" accent5="accent5" accent6="accent6" hlink="hlink" folHlink="folHlink"/>
    </a:extraClrScheme>
    <a:extraClrScheme>
      <a:clrScheme name="Pixel 9">
        <a:dk1>
          <a:srgbClr val="000000"/>
        </a:dk1>
        <a:lt1>
          <a:srgbClr val="FFFFFF"/>
        </a:lt1>
        <a:dk2>
          <a:srgbClr val="000000"/>
        </a:dk2>
        <a:lt2>
          <a:srgbClr val="440044"/>
        </a:lt2>
        <a:accent1>
          <a:srgbClr val="FFCCCC"/>
        </a:accent1>
        <a:accent2>
          <a:srgbClr val="790571"/>
        </a:accent2>
        <a:accent3>
          <a:srgbClr val="FFFFFF"/>
        </a:accent3>
        <a:accent4>
          <a:srgbClr val="000000"/>
        </a:accent4>
        <a:accent5>
          <a:srgbClr val="FFE2E2"/>
        </a:accent5>
        <a:accent6>
          <a:srgbClr val="6D0466"/>
        </a:accent6>
        <a:hlink>
          <a:srgbClr val="993366"/>
        </a:hlink>
        <a:folHlink>
          <a:srgbClr val="9F839F"/>
        </a:folHlink>
      </a:clrScheme>
      <a:clrMap bg1="lt1" tx1="dk1" bg2="lt2" tx2="dk2" accent1="accent1" accent2="accent2" accent3="accent3" accent4="accent4" accent5="accent5" accent6="accent6" hlink="hlink" folHlink="folHlink"/>
    </a:extraClrScheme>
    <a:extraClrScheme>
      <a:clrScheme name="Pixel 10">
        <a:dk1>
          <a:srgbClr val="000000"/>
        </a:dk1>
        <a:lt1>
          <a:srgbClr val="FFFFFF"/>
        </a:lt1>
        <a:dk2>
          <a:srgbClr val="000000"/>
        </a:dk2>
        <a:lt2>
          <a:srgbClr val="FF9900"/>
        </a:lt2>
        <a:accent1>
          <a:srgbClr val="FFCC99"/>
        </a:accent1>
        <a:accent2>
          <a:srgbClr val="FBA313"/>
        </a:accent2>
        <a:accent3>
          <a:srgbClr val="FFFFFF"/>
        </a:accent3>
        <a:accent4>
          <a:srgbClr val="000000"/>
        </a:accent4>
        <a:accent5>
          <a:srgbClr val="FFE2CA"/>
        </a:accent5>
        <a:accent6>
          <a:srgbClr val="E39310"/>
        </a:accent6>
        <a:hlink>
          <a:srgbClr val="CC3300"/>
        </a:hlink>
        <a:folHlink>
          <a:srgbClr val="FCC66E"/>
        </a:folHlink>
      </a:clrScheme>
      <a:clrMap bg1="lt1" tx1="dk1" bg2="lt2" tx2="dk2" accent1="accent1" accent2="accent2" accent3="accent3" accent4="accent4" accent5="accent5" accent6="accent6" hlink="hlink" folHlink="folHlink"/>
    </a:extraClrScheme>
    <a:extraClrScheme>
      <a:clrScheme name="Pixel 11">
        <a:dk1>
          <a:srgbClr val="000000"/>
        </a:dk1>
        <a:lt1>
          <a:srgbClr val="FFFFFF"/>
        </a:lt1>
        <a:dk2>
          <a:srgbClr val="000000"/>
        </a:dk2>
        <a:lt2>
          <a:srgbClr val="779F92"/>
        </a:lt2>
        <a:accent1>
          <a:srgbClr val="33CCCC"/>
        </a:accent1>
        <a:accent2>
          <a:srgbClr val="9DC2D7"/>
        </a:accent2>
        <a:accent3>
          <a:srgbClr val="FFFFFF"/>
        </a:accent3>
        <a:accent4>
          <a:srgbClr val="000000"/>
        </a:accent4>
        <a:accent5>
          <a:srgbClr val="ADE2E2"/>
        </a:accent5>
        <a:accent6>
          <a:srgbClr val="8EB0C3"/>
        </a:accent6>
        <a:hlink>
          <a:srgbClr val="006666"/>
        </a:hlink>
        <a:folHlink>
          <a:srgbClr val="CCCCFF"/>
        </a:folHlink>
      </a:clrScheme>
      <a:clrMap bg1="lt1" tx1="dk1" bg2="lt2" tx2="dk2" accent1="accent1" accent2="accent2" accent3="accent3" accent4="accent4" accent5="accent5" accent6="accent6" hlink="hlink" folHlink="folHlink"/>
    </a:extraClrScheme>
    <a:extraClrScheme>
      <a:clrScheme name="Pixel 12">
        <a:dk1>
          <a:srgbClr val="000000"/>
        </a:dk1>
        <a:lt1>
          <a:srgbClr val="FFFFFF"/>
        </a:lt1>
        <a:dk2>
          <a:srgbClr val="000000"/>
        </a:dk2>
        <a:lt2>
          <a:srgbClr val="00007D"/>
        </a:lt2>
        <a:accent1>
          <a:srgbClr val="9999FF"/>
        </a:accent1>
        <a:accent2>
          <a:srgbClr val="9999CC"/>
        </a:accent2>
        <a:accent3>
          <a:srgbClr val="FFFFFF"/>
        </a:accent3>
        <a:accent4>
          <a:srgbClr val="000000"/>
        </a:accent4>
        <a:accent5>
          <a:srgbClr val="CACAFF"/>
        </a:accent5>
        <a:accent6>
          <a:srgbClr val="8A8AB9"/>
        </a:accent6>
        <a:hlink>
          <a:srgbClr val="666699"/>
        </a:hlink>
        <a:folHlink>
          <a:srgbClr val="CCCCE6"/>
        </a:folHlink>
      </a:clrScheme>
      <a:clrMap bg1="lt1" tx1="dk1" bg2="lt2" tx2="dk2" accent1="accent1" accent2="accent2" accent3="accent3" accent4="accent4" accent5="accent5" accent6="accent6" hlink="hlink" folHlink="folHlink"/>
    </a:extraClrScheme>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BBE0E3"/>
      </a:accent1>
      <a:accent2>
        <a:srgbClr val="333399"/>
      </a:accent2>
      <a:accent3>
        <a:srgbClr val="FFFFFF"/>
      </a:accent3>
      <a:accent4>
        <a:srgbClr val="000000"/>
      </a:accent4>
      <a:accent5>
        <a:srgbClr val="DAEDEF"/>
      </a:accent5>
      <a:accent6>
        <a:srgbClr val="2D2D8A"/>
      </a:accent6>
      <a:hlink>
        <a:srgbClr val="009999"/>
      </a:hlink>
      <a:folHlink>
        <a:srgbClr val="99CC0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1882</TotalTime>
  <Words>2711</Words>
  <Application>Microsoft Office PowerPoint</Application>
  <PresentationFormat>On-screen Show (4:3)</PresentationFormat>
  <Paragraphs>363</Paragraphs>
  <Slides>66</Slides>
  <Notes>3</Notes>
  <HiddenSlides>0</HiddenSlides>
  <MMClips>0</MMClips>
  <ScaleCrop>false</ScaleCrop>
  <HeadingPairs>
    <vt:vector size="8" baseType="variant">
      <vt:variant>
        <vt:lpstr>Fonts Used</vt:lpstr>
      </vt:variant>
      <vt:variant>
        <vt:i4>6</vt:i4>
      </vt:variant>
      <vt:variant>
        <vt:lpstr>Theme</vt:lpstr>
      </vt:variant>
      <vt:variant>
        <vt:i4>2</vt:i4>
      </vt:variant>
      <vt:variant>
        <vt:lpstr>Embedded OLE Servers</vt:lpstr>
      </vt:variant>
      <vt:variant>
        <vt:i4>1</vt:i4>
      </vt:variant>
      <vt:variant>
        <vt:lpstr>Slide Titles</vt:lpstr>
      </vt:variant>
      <vt:variant>
        <vt:i4>66</vt:i4>
      </vt:variant>
    </vt:vector>
  </HeadingPairs>
  <TitlesOfParts>
    <vt:vector size="75" baseType="lpstr">
      <vt:lpstr>Arial</vt:lpstr>
      <vt:lpstr>Arial Black</vt:lpstr>
      <vt:lpstr>Calibri</vt:lpstr>
      <vt:lpstr>Tahoma</vt:lpstr>
      <vt:lpstr>Times New Roman</vt:lpstr>
      <vt:lpstr>Wingdings</vt:lpstr>
      <vt:lpstr>Default Design</vt:lpstr>
      <vt:lpstr>Pixel</vt:lpstr>
      <vt:lpstr>CorelDRAW.Graphic.10</vt:lpstr>
      <vt:lpstr>PowerPoint Presentation</vt:lpstr>
      <vt:lpstr>ЗАКОН ЗА ЗДРАВЕТО  Приет от ХХХІХ Народно събрание на 29 юли 2004 г.  Обн. ДВ, брой 70, 10.08. 2004 г.  В сила от 01.01.2005 г. </vt:lpstr>
      <vt:lpstr>Глава 1. НАЦИОНАЛНА СИСТЕМА ЗА ЗДРАВЕОПАЗВАНЕ   Раздел I. Общи положения Раздел II. Органи на управление на националната система за здравеопазване Раздел III. Държавен здравен контрол Раздел IV. Здравни заведения Раздел V. Здравна информация и документация</vt:lpstr>
      <vt:lpstr>Глава 2. ДЕЙНОСТИ ПО ОПАЗВАНЕ НА ЗДРАВЕТО Раздел I. Общи положения Раздел II.Осигуряване на здравословна жизнена среда Раздел III.Здравни изисквания към козметичните продукти Раздел IV.Дейности за въздействие върху рискови за здравето фактори Раздел V.Контрол върху заразните болести Раздел VI.Защита от йонизиращи лъчения  Раздел VII.Защита на здравето на гражданите при извършване на дейности с азбест и азбестосъдържащи материали Раздел VIII.Курортни ресурси и курорти</vt:lpstr>
      <vt:lpstr>Глава 3. МЕДИЦИНСКО ОБСЛУЖВАНЕ Раздел I. Достъпност и качество на медицинската помощ Раздел II.  Права и задължения на пациента Раздел III. Медицинска помощ при спешни състояния  Раздел IV. Медицинска експертиза Раздел V. Медицинско осигуряване при бедствия, аварии и катастрофи</vt:lpstr>
      <vt:lpstr>Глава 4. ЗДРАВНА ЗАКРИЛА НА ОПРЕДЕЛЕНИ ГРУПИ ОТ НАСЕЛЕНИЕТО Раздел l. Здравна закрила на децата Раздел II. Репродуктивно здраве Раздел III. Асистирана репродукция Раздел IV. Генетично здраве и генетични изследвания</vt:lpstr>
      <vt:lpstr>Глава 5. ПСИХИЧНО ЗДРАВЕ Раздел I. Закрила на психичното здраве Раздел II. Задължително настаняване и лечение</vt:lpstr>
      <vt:lpstr>Глава 6. НЕКОНВЕНЦИОНАЛНИ МЕТОДИ ЗА БЛАГОПРИЯТНО ВЪЗДЕЙСТВИЕ ВЪРХУ ИНДИВИДУАЛНОТО ЗДРАВЕ</vt:lpstr>
      <vt:lpstr>Глава 7.  МЕДИЦИНСКО ОБРАЗОВАНИЕ.  МЕДИЦИНСКА ПРОФЕСИЯ.  МЕДИЦИНСКИ НАУЧНИ ИЗСЛЕДВАНИЯ ВЪРХУ ХОРА. МЕДИЦИНСКА НАУКА Раздел I. Медицинско образование Раздел II. Медицинска професия Раздел III. Признаване на дипломи, удостоверения и други доказателства за професионална квалификация Раздел IV. Медицински научни изследвания върху хора.  Медицинска наука</vt:lpstr>
      <vt:lpstr>Глава 8. АДМИНИСТРАТИВНО-НАКАЗАТЕЛНИ РАЗПОРЕДБИ  ДОПЪЛНИТЕЛНА РАЗПОРЕДБА   ПРЕХОДНИ И ЗАКЛЮЧИТЕЛНИ РАЗПОРЕДБИ   § 41.  Законът влиза в сила от 1 януари 2005 г., с изключение на чл. 53, ал. 3, която влиза в сила от 1 януари 2006 г.  Законът е приет от 39-то Народно събрание на 29 юли 2004 г. и е подпечатан с официалния печат на Народното събрание.</vt:lpstr>
      <vt:lpstr> Раздел II. Органи на управление на националната система за здравеопазване </vt:lpstr>
      <vt:lpstr>Консултативен орган към министъра на здравеопазването е Висшият медицински съвет, който включва:  - 5 представители, определени от министъра на здравеопазването; - 5 представители на БЛС; - 3 представители на БЗС; - 3 представители на БФС; - 3 представители на НЗОК; - 1представител на БАПЗГ; - по 1представител на Националното сдружение на общините, на всяко висше медицинско училище и на Българския Червен кръст.   Министърът на здравеопазването е председател на съвета без право на глас.</vt:lpstr>
      <vt:lpstr>Министърът на здравеопазването определя със заповед национални и републикански консултанти по медицински специалности.  - Националните консултанти дават консултации и становища по възложени от министъра на здравеопазването въпроси. Финансирането на тези дейности се осигурява от бюджета на МЗ.  - Републиканските консултанти консултират лечебните заведения за болнична помощ, центровете за психично здраве, комплексните онкологични центрове и центровете за кожно-венерически заболявания при оказването на медицинска помощ. Финансирането на тези дейности е от съответните лечебни заведения. </vt:lpstr>
      <vt:lpstr>PowerPoint Presentation</vt:lpstr>
      <vt:lpstr>PowerPoint Presentation</vt:lpstr>
      <vt:lpstr>РЗИ осъществяват държавен здравен контрол чрез дейности по: 1. контрол по спазване и изпълнение на установените с нормативен акт здравни изисква-ния за обектите с обществено предназначение; 2. контрол по спазване и изпълнение на установените с нормативен акт здравни изисквания за продуктите и стоките със значение за здравето на човека; 3. контрол по спазване и изпълнение на установените с нормативен акт здравни изисквания за дейностите със значение за здравето на човека;</vt:lpstr>
      <vt:lpstr>4. контрол по спазване и изпълнение на установените с нормативен акт здравни изисквания за факторите на жизнената среда; 5. надзор на заразните болести; 6. контрол по спазване на установените с нормативен акт забрани и ограничения за реклама и продажба на алкохолни напитки; 7. контрол по спазване на установените с нормативен акт забрани и ограничения за тютюнопушене. </vt:lpstr>
      <vt:lpstr>Държавният здравен контрол се извършва : - систематично - без предварително уведомяване, и  - насочено - при постъпили сигнали от граждани, държавни и общински органи и организации, както и при наличие на други данни за възникнали инциденти.  При провеждането на държавния здравен контрол държавните здравни инспектори имат право:  1. на свободен достъп до обектите, продуктите, стоките, дейностите и лицата, подлежащи на контрол; 2. да изискват сведения и документи и да получават копия от тях на хартиен и/или електронен носител; 3. да вземат проби и образци за лабораторни анализи в количества, необходими за извършване на изследвания; 4. да разпореждат извършване на прегледи и изследвания за оценка на здравословното състояние на определени лица; </vt:lpstr>
      <vt:lpstr>5. да предписват отстраняване от работа на лица, които са болни или заразоносители и представляват опасност за здравето на околните; 6. да предписват провеждане на задължителни хигиенни и противоепидемични мерки, като определят срокове за тяхното изпълнение; 7. да спират експлоатацията на обекти с обществено предназначение, на части от тях или на съответната дейност в случаите на нарушения на здравните изисквания, като уведомят незабавно директора на РЗИ; 8. да спират реализацията на продукти и стоки със значение за здравето на човека; 9. да предлагат на органите на Дирекцията за национален строителен контрол при въвеждане в експлоатация на строежите в Р България решение за отказ за приемане на обекти с обществено предназначение, когато установят съществени нарушения на нормите и изискванията, определени с нормативен акт и др.</vt:lpstr>
      <vt:lpstr>Раздел IV. Здравни заведения </vt:lpstr>
      <vt:lpstr>  Здравни заведения по смисъла на този закон са:  </vt:lpstr>
      <vt:lpstr>Раздел V. Здравна информация и документация </vt:lpstr>
      <vt:lpstr>Раздел V. Здравна информация и документация </vt:lpstr>
      <vt:lpstr>Здравна информация може да бъде предоставяна на трети лица, когато: 1. лечението на лицето продължава в друго лечебно заведение; 2. съществува заплаха за здравето или живота на други лица; 3. е необходима при идентификация на човешки труп или за установяване на причините за смъртта; 4. е необходима за нуждите на държавния здравен контрол за предотвратяване на епидемии и разпространение на заразни заболявания; </vt:lpstr>
      <vt:lpstr>5. е необходима за нуждите на медицинската експертиза и общественото осигуряване; 6. е необходима за нуждите на медицинската статистика или за медицински научни изследвания, след като данните, идентифициращи пациента, са заличени; 7. е необходима за нуждите на МЗ, НЦОЗА, НЗОК, РЗИ и НСИ. 8. е необходима за нуждите на застраховател, лицензиран по изискванията на Кодекса за застраховането. </vt:lpstr>
      <vt:lpstr>Раздел II. Осигуряване на здравословна жизнена среда </vt:lpstr>
      <vt:lpstr>Здравните изисквания</vt:lpstr>
      <vt:lpstr>PowerPoint Presentation</vt:lpstr>
      <vt:lpstr>PowerPoint Presentation</vt:lpstr>
      <vt:lpstr>PowerPoint Presentation</vt:lpstr>
      <vt:lpstr> Раздел IV. Дейности за въздействие върху рискови за здравето фактори </vt:lpstr>
      <vt:lpstr>Законът предвижда 1% от средствата, постъпили в републиканския бюджет от акцизите върху тютюневите изделия и спиртните напитки, да се използват за финансиране на националните програми за ограничаване на тютюнопушенето, злоупотребата с алкохол и недопускане употребата на наркотични вещества. </vt:lpstr>
      <vt:lpstr>Забранява се продажбата на алкохолни напитки на: 1. лица под 18 години; 2. лица в пияно състояние; 3. територията на детските градини, училищата, общежитията за ученици, лечебните заведения; 4. спортни прояви; 5. обществени мероприятия, организирани за деца и ученици.</vt:lpstr>
      <vt:lpstr>Забранява се пряката реклама на спиртни напитки. Непряката реклама не може: 1. да е насочена към лица под 18-годишна възраст, както и да се излъчва в предавания или да се публикува в печатни издания, предназначени за тях; 2. да използва лица под 18-годишна възраст като участници; 3. да свързва употребата на алкохолни напитки със спортни и физически постижения или с управление на превозни средства; 4. да съдържа неверни твърдения относно полза за здравето, социално или сексуално благополучие или да представя въздържанието или умереността в отрицателна светлина. 5. не може да се излъчва в радио- и телевизионни предавания преди 22,00 часа.</vt:lpstr>
      <vt:lpstr>Забранява се тютюнопушенето в: - закритите обществени места. - в помещенията с обособени работни места, където се полага труд, както и в помещенията към тях със спомагателно и обслужващо предназначение.  По изключение се допуска тютюнопушене в обособени самостоятелни помещения, разположени в сградите на летищата, но в тях не се разрешава присъствието на лица до 18-годишна възраст. Те се отделят с въздухонепроницаеми стени, плътно затварящи се врати, обозначават се ясно и в тях се изгражда вентилационна инсталация. Министерският съвет определя с наредба изискванията, на които трябва да отговарят обособените самостоятелни помещения.</vt:lpstr>
      <vt:lpstr>Забранява се тютюнопушенето на следните открити обществени места:  1. прилежащите терени и тротоари на детските ясли, детските градини, училищата, ученическите общежития и местата, където се предоставят социални услуги за деца; 2. площадките за игра; 3. на които са организирани мероприятия за деца и ученици; 4. спортните обекти, летните кина и театри - по време на спортни и културни прояви.</vt:lpstr>
      <vt:lpstr>PowerPoint Presentation</vt:lpstr>
      <vt:lpstr>PowerPoint Presentation</vt:lpstr>
      <vt:lpstr>PowerPoint Presentation</vt:lpstr>
      <vt:lpstr>PowerPoint Presentation</vt:lpstr>
      <vt:lpstr>Раздел III  Медицинска помощ при спешни състояния</vt:lpstr>
      <vt:lpstr>PowerPoint Presentation</vt:lpstr>
      <vt:lpstr> Глава четвърта. ЗДРАВНА ЗАКРИЛА НА ОПРЕДЕЛЕНИ ГРУПИ ОТ НАСЕЛЕНИЕТО  Раздел I. Здравна закрила на децата </vt:lpstr>
      <vt:lpstr>Здравните кабинети</vt:lpstr>
      <vt:lpstr>PowerPoint Presentation</vt:lpstr>
      <vt:lpstr>Раздел II. Репродуктивно здраве</vt:lpstr>
      <vt:lpstr>PowerPoint Presentation</vt:lpstr>
      <vt:lpstr>PowerPoint Presentation</vt:lpstr>
      <vt:lpstr>PowerPoint Presentation</vt:lpstr>
      <vt:lpstr>Раздел II. Задължително настаняване и лечение</vt:lpstr>
      <vt:lpstr>Раздел II. Задължително настаняване и лечение</vt:lpstr>
      <vt:lpstr>Глава шеста. НЕКОНВЕНЦИОНАЛНИ МЕТОДИ ЗА БЛАГОПРИЯТНО ВЪЗДЕЙСТВИЕ ВЪРХУ ИНДИВИДУАЛНОТО ЗДРАВЕ</vt:lpstr>
      <vt:lpstr>PowerPoint Presentation</vt:lpstr>
      <vt:lpstr>PowerPoint Presentation</vt:lpstr>
      <vt:lpstr>PowerPoint Presentation</vt:lpstr>
      <vt:lpstr>PowerPoint Presentation</vt:lpstr>
      <vt:lpstr>Глава седма. МЕДИЦИНСКО ОБРАЗОВАНИЕ. МЕДИЦИНСКА ПРОФЕСИЯ. МЕДИЦИНСКИ НАУЧНИ ИЗСЛЕДВАНИЯ ВЪРХУ ХОРА. МЕДИЦИНСКА НАУКА Раздел I. Медицинско образование </vt:lpstr>
      <vt:lpstr>PowerPoint Presentation</vt:lpstr>
      <vt:lpstr>PowerPoint Presentation</vt:lpstr>
      <vt:lpstr>PowerPoint Presentation</vt:lpstr>
      <vt:lpstr>PowerPoint Presentation</vt:lpstr>
      <vt:lpstr>Раздел II. Медицинска професия</vt:lpstr>
      <vt:lpstr>PowerPoint Presentation</vt:lpstr>
      <vt:lpstr>PowerPoint Presentation</vt:lpstr>
      <vt:lpstr>Раздел IV. Медицински научни изследвания върху хора. Медицинска наука</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Глава четвърта. ЗДРАВНА ЗАКРИЛА НА ОПРЕДЕЛЕНИ ГРУПИ ОТ НАСЕЛЕНИЕТО Раздел I. Здравна закрила на децата</dc:title>
  <dc:creator>Pepo</dc:creator>
  <cp:lastModifiedBy>Silviya Aleksandrova</cp:lastModifiedBy>
  <cp:revision>242</cp:revision>
  <dcterms:created xsi:type="dcterms:W3CDTF">2009-10-27T18:07:55Z</dcterms:created>
  <dcterms:modified xsi:type="dcterms:W3CDTF">2020-08-24T22:09:52Z</dcterms:modified>
</cp:coreProperties>
</file>