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0" r:id="rId1"/>
    <p:sldMasterId id="2147484023" r:id="rId2"/>
  </p:sldMasterIdLst>
  <p:notesMasterIdLst>
    <p:notesMasterId r:id="rId78"/>
  </p:notesMasterIdLst>
  <p:handoutMasterIdLst>
    <p:handoutMasterId r:id="rId79"/>
  </p:handoutMasterIdLst>
  <p:sldIdLst>
    <p:sldId id="418" r:id="rId3"/>
    <p:sldId id="419" r:id="rId4"/>
    <p:sldId id="420" r:id="rId5"/>
    <p:sldId id="421" r:id="rId6"/>
    <p:sldId id="422" r:id="rId7"/>
    <p:sldId id="423" r:id="rId8"/>
    <p:sldId id="424" r:id="rId9"/>
    <p:sldId id="425" r:id="rId10"/>
    <p:sldId id="426" r:id="rId11"/>
    <p:sldId id="427" r:id="rId12"/>
    <p:sldId id="428" r:id="rId13"/>
    <p:sldId id="429" r:id="rId14"/>
    <p:sldId id="430" r:id="rId15"/>
    <p:sldId id="431" r:id="rId16"/>
    <p:sldId id="432" r:id="rId17"/>
    <p:sldId id="433" r:id="rId18"/>
    <p:sldId id="434" r:id="rId19"/>
    <p:sldId id="435" r:id="rId20"/>
    <p:sldId id="436" r:id="rId21"/>
    <p:sldId id="437" r:id="rId22"/>
    <p:sldId id="438" r:id="rId23"/>
    <p:sldId id="439" r:id="rId24"/>
    <p:sldId id="440" r:id="rId25"/>
    <p:sldId id="441" r:id="rId26"/>
    <p:sldId id="442" r:id="rId27"/>
    <p:sldId id="443" r:id="rId28"/>
    <p:sldId id="444" r:id="rId29"/>
    <p:sldId id="445" r:id="rId30"/>
    <p:sldId id="446" r:id="rId31"/>
    <p:sldId id="447" r:id="rId32"/>
    <p:sldId id="448" r:id="rId33"/>
    <p:sldId id="449" r:id="rId34"/>
    <p:sldId id="450" r:id="rId35"/>
    <p:sldId id="451" r:id="rId36"/>
    <p:sldId id="452" r:id="rId37"/>
    <p:sldId id="453" r:id="rId38"/>
    <p:sldId id="454" r:id="rId39"/>
    <p:sldId id="455" r:id="rId40"/>
    <p:sldId id="456" r:id="rId41"/>
    <p:sldId id="457" r:id="rId42"/>
    <p:sldId id="458" r:id="rId43"/>
    <p:sldId id="459" r:id="rId44"/>
    <p:sldId id="460" r:id="rId45"/>
    <p:sldId id="461" r:id="rId46"/>
    <p:sldId id="462" r:id="rId47"/>
    <p:sldId id="463" r:id="rId48"/>
    <p:sldId id="464" r:id="rId49"/>
    <p:sldId id="465" r:id="rId50"/>
    <p:sldId id="466" r:id="rId51"/>
    <p:sldId id="467" r:id="rId52"/>
    <p:sldId id="468" r:id="rId53"/>
    <p:sldId id="469" r:id="rId54"/>
    <p:sldId id="470" r:id="rId55"/>
    <p:sldId id="471" r:id="rId56"/>
    <p:sldId id="472" r:id="rId57"/>
    <p:sldId id="473" r:id="rId58"/>
    <p:sldId id="474" r:id="rId59"/>
    <p:sldId id="475" r:id="rId60"/>
    <p:sldId id="476" r:id="rId61"/>
    <p:sldId id="477" r:id="rId62"/>
    <p:sldId id="478" r:id="rId63"/>
    <p:sldId id="479" r:id="rId64"/>
    <p:sldId id="480" r:id="rId65"/>
    <p:sldId id="481" r:id="rId66"/>
    <p:sldId id="482" r:id="rId67"/>
    <p:sldId id="483" r:id="rId68"/>
    <p:sldId id="484" r:id="rId69"/>
    <p:sldId id="485" r:id="rId70"/>
    <p:sldId id="486" r:id="rId71"/>
    <p:sldId id="487" r:id="rId72"/>
    <p:sldId id="488" r:id="rId73"/>
    <p:sldId id="489" r:id="rId74"/>
    <p:sldId id="490" r:id="rId75"/>
    <p:sldId id="491" r:id="rId76"/>
    <p:sldId id="492" r:id="rId77"/>
  </p:sldIdLst>
  <p:sldSz cx="9144000" cy="6858000" type="screen4x3"/>
  <p:notesSz cx="7099300" cy="10234613"/>
  <p:defaultTextStyle>
    <a:defPPr>
      <a:defRPr lang="bg-BG"/>
    </a:defPPr>
    <a:lvl1pPr algn="l" rtl="0" eaLnBrk="0" fontAlgn="base" hangingPunct="0">
      <a:spcBef>
        <a:spcPct val="0"/>
      </a:spcBef>
      <a:spcAft>
        <a:spcPct val="0"/>
      </a:spcAft>
      <a:defRPr kern="1200">
        <a:solidFill>
          <a:schemeClr val="tx1"/>
        </a:solidFill>
        <a:latin typeface="Arial Black" panose="020B0A040201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Black" panose="020B0A040201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Black" panose="020B0A040201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Black" panose="020B0A040201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Black" panose="020B0A040201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Black" panose="020B0A040201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Black" panose="020B0A040201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Black" panose="020B0A040201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Black" panose="020B0A040201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FFC70"/>
    <a:srgbClr val="99FF66"/>
    <a:srgbClr val="FF5050"/>
    <a:srgbClr val="FAE2EC"/>
    <a:srgbClr val="CCFFCC"/>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94708" autoAdjust="0"/>
  </p:normalViewPr>
  <p:slideViewPr>
    <p:cSldViewPr snapToGrid="0">
      <p:cViewPr varScale="1">
        <p:scale>
          <a:sx n="69" d="100"/>
          <a:sy n="69" d="100"/>
        </p:scale>
        <p:origin x="5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3" d="100"/>
          <a:sy n="73" d="100"/>
        </p:scale>
        <p:origin x="-4032" y="-114"/>
      </p:cViewPr>
      <p:guideLst>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cs typeface="+mn-cs"/>
              </a:defRPr>
            </a:lvl1pPr>
          </a:lstStyle>
          <a:p>
            <a:pPr>
              <a:defRPr/>
            </a:pPr>
            <a:endParaRPr lang="bg-BG" altLang="bg-BG"/>
          </a:p>
        </p:txBody>
      </p:sp>
      <p:sp>
        <p:nvSpPr>
          <p:cNvPr id="141315" name="Rectangle 3"/>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cs typeface="+mn-cs"/>
              </a:defRPr>
            </a:lvl1pPr>
          </a:lstStyle>
          <a:p>
            <a:pPr>
              <a:defRPr/>
            </a:pPr>
            <a:endParaRPr lang="bg-BG" altLang="bg-BG"/>
          </a:p>
        </p:txBody>
      </p:sp>
      <p:sp>
        <p:nvSpPr>
          <p:cNvPr id="141316" name="Rectangle 4"/>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cs typeface="+mn-cs"/>
              </a:defRPr>
            </a:lvl1pPr>
          </a:lstStyle>
          <a:p>
            <a:pPr>
              <a:defRPr/>
            </a:pPr>
            <a:endParaRPr lang="bg-BG" altLang="bg-BG"/>
          </a:p>
        </p:txBody>
      </p:sp>
      <p:sp>
        <p:nvSpPr>
          <p:cNvPr id="141317" name="Rectangle 5"/>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latin typeface="Arial" panose="020B0604020202020204" pitchFamily="34" charset="0"/>
                <a:cs typeface="+mn-cs"/>
              </a:defRPr>
            </a:lvl1pPr>
          </a:lstStyle>
          <a:p>
            <a:pPr>
              <a:defRPr/>
            </a:pPr>
            <a:fld id="{FA99C722-40CE-4F8A-8266-6F14B1AB6F6E}" type="slidenum">
              <a:rPr lang="bg-BG" altLang="bg-BG"/>
              <a:pPr>
                <a:defRPr/>
              </a:pPr>
              <a:t>‹#›</a:t>
            </a:fld>
            <a:endParaRPr lang="bg-BG" altLang="bg-BG"/>
          </a:p>
        </p:txBody>
      </p:sp>
    </p:spTree>
    <p:extLst>
      <p:ext uri="{BB962C8B-B14F-4D97-AF65-F5344CB8AC3E}">
        <p14:creationId xmlns:p14="http://schemas.microsoft.com/office/powerpoint/2010/main" val="2217460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cs typeface="+mn-cs"/>
              </a:defRPr>
            </a:lvl1pPr>
          </a:lstStyle>
          <a:p>
            <a:pPr>
              <a:defRPr/>
            </a:pPr>
            <a:endParaRPr lang="bg-BG" altLang="bg-BG"/>
          </a:p>
        </p:txBody>
      </p:sp>
      <p:sp>
        <p:nvSpPr>
          <p:cNvPr id="142339"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cs typeface="+mn-cs"/>
              </a:defRPr>
            </a:lvl1pPr>
          </a:lstStyle>
          <a:p>
            <a:pPr>
              <a:defRPr/>
            </a:pPr>
            <a:endParaRPr lang="bg-BG" altLang="bg-BG"/>
          </a:p>
        </p:txBody>
      </p:sp>
      <p:sp>
        <p:nvSpPr>
          <p:cNvPr id="410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2341"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bg-BG" altLang="bg-BG" noProof="0" smtClean="0"/>
              <a:t>Click to edit Master text styles</a:t>
            </a:r>
          </a:p>
          <a:p>
            <a:pPr lvl="1"/>
            <a:r>
              <a:rPr lang="bg-BG" altLang="bg-BG" noProof="0" smtClean="0"/>
              <a:t>Second level</a:t>
            </a:r>
          </a:p>
          <a:p>
            <a:pPr lvl="2"/>
            <a:r>
              <a:rPr lang="bg-BG" altLang="bg-BG" noProof="0" smtClean="0"/>
              <a:t>Third level</a:t>
            </a:r>
          </a:p>
          <a:p>
            <a:pPr lvl="3"/>
            <a:r>
              <a:rPr lang="bg-BG" altLang="bg-BG" noProof="0" smtClean="0"/>
              <a:t>Fourth level</a:t>
            </a:r>
          </a:p>
          <a:p>
            <a:pPr lvl="4"/>
            <a:r>
              <a:rPr lang="bg-BG" altLang="bg-BG" noProof="0" smtClean="0"/>
              <a:t>Fifth level</a:t>
            </a:r>
          </a:p>
        </p:txBody>
      </p:sp>
      <p:sp>
        <p:nvSpPr>
          <p:cNvPr id="142342"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cs typeface="+mn-cs"/>
              </a:defRPr>
            </a:lvl1pPr>
          </a:lstStyle>
          <a:p>
            <a:pPr>
              <a:defRPr/>
            </a:pPr>
            <a:endParaRPr lang="bg-BG" altLang="bg-BG"/>
          </a:p>
        </p:txBody>
      </p:sp>
      <p:sp>
        <p:nvSpPr>
          <p:cNvPr id="142343"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eaLnBrk="1" hangingPunct="1">
              <a:defRPr sz="1300">
                <a:latin typeface="Arial" panose="020B0604020202020204" pitchFamily="34" charset="0"/>
                <a:cs typeface="+mn-cs"/>
              </a:defRPr>
            </a:lvl1pPr>
          </a:lstStyle>
          <a:p>
            <a:pPr>
              <a:defRPr/>
            </a:pPr>
            <a:fld id="{8E410D28-5B60-4FE7-BAE5-C4ADB6AB32B3}" type="slidenum">
              <a:rPr lang="bg-BG" altLang="bg-BG"/>
              <a:pPr>
                <a:defRPr/>
              </a:pPr>
              <a:t>‹#›</a:t>
            </a:fld>
            <a:endParaRPr lang="bg-BG" altLang="bg-BG"/>
          </a:p>
        </p:txBody>
      </p:sp>
    </p:spTree>
    <p:extLst>
      <p:ext uri="{BB962C8B-B14F-4D97-AF65-F5344CB8AC3E}">
        <p14:creationId xmlns:p14="http://schemas.microsoft.com/office/powerpoint/2010/main" val="10225856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txBox="1">
            <a:spLocks noGrp="1"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b"/>
          <a:lstStyle>
            <a:lvl1pPr defTabSz="990600">
              <a:defRPr>
                <a:solidFill>
                  <a:schemeClr val="tx1"/>
                </a:solidFill>
                <a:latin typeface="Arial Black" panose="020B0A04020102020204" pitchFamily="34" charset="0"/>
                <a:cs typeface="Arial" panose="020B0604020202020204" pitchFamily="34" charset="0"/>
              </a:defRPr>
            </a:lvl1pPr>
            <a:lvl2pPr marL="742950" indent="-285750" defTabSz="990600">
              <a:defRPr>
                <a:solidFill>
                  <a:schemeClr val="tx1"/>
                </a:solidFill>
                <a:latin typeface="Arial Black" panose="020B0A04020102020204" pitchFamily="34" charset="0"/>
                <a:cs typeface="Arial" panose="020B0604020202020204" pitchFamily="34" charset="0"/>
              </a:defRPr>
            </a:lvl2pPr>
            <a:lvl3pPr marL="1143000" indent="-228600" defTabSz="990600">
              <a:defRPr>
                <a:solidFill>
                  <a:schemeClr val="tx1"/>
                </a:solidFill>
                <a:latin typeface="Arial Black" panose="020B0A04020102020204" pitchFamily="34" charset="0"/>
                <a:cs typeface="Arial" panose="020B0604020202020204" pitchFamily="34" charset="0"/>
              </a:defRPr>
            </a:lvl3pPr>
            <a:lvl4pPr marL="1600200" indent="-228600" defTabSz="990600">
              <a:defRPr>
                <a:solidFill>
                  <a:schemeClr val="tx1"/>
                </a:solidFill>
                <a:latin typeface="Arial Black" panose="020B0A04020102020204" pitchFamily="34" charset="0"/>
                <a:cs typeface="Arial" panose="020B0604020202020204" pitchFamily="34" charset="0"/>
              </a:defRPr>
            </a:lvl4pPr>
            <a:lvl5pPr marL="2057400" indent="-228600" defTabSz="990600">
              <a:defRPr>
                <a:solidFill>
                  <a:schemeClr val="tx1"/>
                </a:solidFill>
                <a:latin typeface="Arial Black" panose="020B0A040201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Black" panose="020B0A04020102020204" pitchFamily="34" charset="0"/>
                <a:cs typeface="Arial" panose="020B0604020202020204" pitchFamily="34" charset="0"/>
              </a:defRPr>
            </a:lvl9pPr>
          </a:lstStyle>
          <a:p>
            <a:pPr algn="r" eaLnBrk="1" hangingPunct="1"/>
            <a:fld id="{9D97A1E8-CF6E-4D65-84FB-05332DF6D4A5}" type="slidenum">
              <a:rPr lang="bg-BG" altLang="bg-BG" sz="1300">
                <a:latin typeface="Arial" panose="020B0604020202020204" pitchFamily="34" charset="0"/>
              </a:rPr>
              <a:pPr algn="r" eaLnBrk="1" hangingPunct="1"/>
              <a:t>1</a:t>
            </a:fld>
            <a:endParaRPr lang="bg-BG" altLang="bg-BG" sz="1300">
              <a:latin typeface="Arial" panose="020B0604020202020204" pitchFamily="34" charset="0"/>
            </a:endParaRPr>
          </a:p>
        </p:txBody>
      </p:sp>
      <p:sp>
        <p:nvSpPr>
          <p:cNvPr id="7171" name="Rectangle 2"/>
          <p:cNvSpPr>
            <a:spLocks noGrp="1" noRot="1" noChangeAspect="1" noChangeArrowheads="1" noTextEdit="1"/>
          </p:cNvSpPr>
          <p:nvPr>
            <p:ph type="sldImg"/>
          </p:nvPr>
        </p:nvSpPr>
        <p:spPr>
          <a:xfrm>
            <a:off x="992188" y="768350"/>
            <a:ext cx="5114925" cy="3836988"/>
          </a:xfrm>
          <a:ln/>
        </p:spPr>
      </p:sp>
      <p:sp>
        <p:nvSpPr>
          <p:cNvPr id="7172" name="Rectangle 3"/>
          <p:cNvSpPr>
            <a:spLocks noGrp="1" noChangeArrowheads="1"/>
          </p:cNvSpPr>
          <p:nvPr>
            <p:ph type="body" idx="1"/>
          </p:nvPr>
        </p:nvSpPr>
        <p:spPr>
          <a:noFill/>
        </p:spPr>
        <p:txBody>
          <a:bodyPr/>
          <a:lstStyle/>
          <a:p>
            <a:pPr eaLnBrk="1" hangingPunct="1"/>
            <a:endParaRPr lang="bg-BG" altLang="bg-BG" smtClean="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92188" y="768350"/>
            <a:ext cx="5114925" cy="3836988"/>
          </a:xfrm>
          <a:ln/>
        </p:spPr>
      </p:sp>
      <p:sp>
        <p:nvSpPr>
          <p:cNvPr id="97283" name="Rectangle 3"/>
          <p:cNvSpPr>
            <a:spLocks noGrp="1" noChangeArrowheads="1"/>
          </p:cNvSpPr>
          <p:nvPr>
            <p:ph type="body" idx="1"/>
          </p:nvPr>
        </p:nvSpPr>
        <p:spPr>
          <a:noFill/>
        </p:spPr>
        <p:txBody>
          <a:bodyPr/>
          <a:lstStyle/>
          <a:p>
            <a:pPr eaLnBrk="1" hangingPunct="1"/>
            <a:r>
              <a:rPr lang="bg-BG" altLang="bg-BG" sz="1000" smtClean="0"/>
              <a:t>Не всички протеини са алергени</a:t>
            </a:r>
          </a:p>
          <a:p>
            <a:pPr eaLnBrk="1" hangingPunct="1"/>
            <a:endParaRPr lang="bg-BG" altLang="bg-BG" smtClean="0"/>
          </a:p>
        </p:txBody>
      </p:sp>
    </p:spTree>
    <p:extLst>
      <p:ext uri="{BB962C8B-B14F-4D97-AF65-F5344CB8AC3E}">
        <p14:creationId xmlns:p14="http://schemas.microsoft.com/office/powerpoint/2010/main" val="2351349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992188" y="768350"/>
            <a:ext cx="5114925" cy="3836988"/>
          </a:xfrm>
          <a:ln/>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altLang="bg-BG" smtClean="0">
                <a:latin typeface="Arial Unicode MS" panose="020B0604020202020204" pitchFamily="34" charset="-128"/>
                <a:ea typeface="Arial Unicode MS" panose="020B0604020202020204" pitchFamily="34" charset="-128"/>
              </a:rPr>
              <a:t>The two major types of tests for IgE-mediated type I hypersensitivity reactions</a:t>
            </a:r>
            <a:r>
              <a:rPr lang="en-US" altLang="bg-BG" smtClean="0">
                <a:latin typeface="Arial Unicode MS" panose="020B0604020202020204" pitchFamily="34" charset="-128"/>
                <a:ea typeface="Arial Unicode MS" panose="020B0604020202020204" pitchFamily="34" charset="-128"/>
              </a:rPr>
              <a:t> </a:t>
            </a:r>
            <a:r>
              <a:rPr lang="bg-BG" altLang="bg-BG" smtClean="0">
                <a:latin typeface="Arial Unicode MS" panose="020B0604020202020204" pitchFamily="34" charset="-128"/>
                <a:ea typeface="Arial Unicode MS" panose="020B0604020202020204" pitchFamily="34" charset="-128"/>
              </a:rPr>
              <a:t>are </a:t>
            </a:r>
            <a:r>
              <a:rPr lang="en-US" altLang="bg-BG" smtClean="0">
                <a:latin typeface="Arial Unicode MS" panose="020B0604020202020204" pitchFamily="34" charset="-128"/>
                <a:ea typeface="Arial Unicode MS" panose="020B0604020202020204" pitchFamily="34" charset="-128"/>
              </a:rPr>
              <a:t>: </a:t>
            </a:r>
          </a:p>
          <a:p>
            <a:endParaRPr lang="bg-BG" altLang="bg-BG" smtClean="0"/>
          </a:p>
        </p:txBody>
      </p:sp>
      <p:sp>
        <p:nvSpPr>
          <p:cNvPr id="983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71045E-9181-4EA6-BD3F-F261E9F0CA04}" type="slidenum">
              <a:rPr lang="bg-BG" altLang="bg-BG">
                <a:latin typeface="Arial" panose="020B0604020202020204" pitchFamily="34" charset="0"/>
              </a:rPr>
              <a:pPr>
                <a:spcBef>
                  <a:spcPct val="0"/>
                </a:spcBef>
              </a:pPr>
              <a:t>58</a:t>
            </a:fld>
            <a:endParaRPr lang="bg-BG" altLang="bg-BG">
              <a:latin typeface="Arial" panose="020B0604020202020204" pitchFamily="34" charset="0"/>
            </a:endParaRPr>
          </a:p>
        </p:txBody>
      </p:sp>
    </p:spTree>
    <p:extLst>
      <p:ext uri="{BB962C8B-B14F-4D97-AF65-F5344CB8AC3E}">
        <p14:creationId xmlns:p14="http://schemas.microsoft.com/office/powerpoint/2010/main" val="2080264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992188" y="768350"/>
            <a:ext cx="5114925" cy="3836988"/>
          </a:xfrm>
          <a:ln/>
        </p:spPr>
      </p:sp>
      <p:sp>
        <p:nvSpPr>
          <p:cNvPr id="99331" name="Notes Placeholder 2"/>
          <p:cNvSpPr>
            <a:spLocks noGrp="1"/>
          </p:cNvSpPr>
          <p:nvPr>
            <p:ph type="body" idx="1"/>
          </p:nvPr>
        </p:nvSpPr>
        <p:spPr>
          <a:noFill/>
        </p:spPr>
        <p:txBody>
          <a:bodyPr/>
          <a:lstStyle/>
          <a:p>
            <a:r>
              <a:rPr lang="bg-BG" altLang="bg-BG" smtClean="0">
                <a:latin typeface="Arial Unicode MS" panose="020B0604020202020204" pitchFamily="34" charset="-128"/>
                <a:ea typeface="Arial Unicode MS" panose="020B0604020202020204" pitchFamily="34" charset="-128"/>
              </a:rPr>
              <a:t>creating a small break in the epidermis, which allows the</a:t>
            </a:r>
            <a:r>
              <a:rPr lang="en-US" altLang="bg-BG" smtClean="0">
                <a:latin typeface="Arial Unicode MS" panose="020B0604020202020204" pitchFamily="34" charset="-128"/>
                <a:ea typeface="Arial Unicode MS" panose="020B0604020202020204" pitchFamily="34" charset="-128"/>
              </a:rPr>
              <a:t> </a:t>
            </a:r>
            <a:r>
              <a:rPr lang="bg-BG" altLang="bg-BG" smtClean="0">
                <a:latin typeface="Arial Unicode MS" panose="020B0604020202020204" pitchFamily="34" charset="-128"/>
                <a:ea typeface="Arial Unicode MS" panose="020B0604020202020204" pitchFamily="34" charset="-128"/>
              </a:rPr>
              <a:t>allergen solution to penetrate.</a:t>
            </a:r>
          </a:p>
          <a:p>
            <a:endParaRPr lang="bg-BG" altLang="bg-BG" smtClean="0"/>
          </a:p>
        </p:txBody>
      </p:sp>
      <p:sp>
        <p:nvSpPr>
          <p:cNvPr id="993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009B28-E49F-4007-A112-EFAEE054B67F}" type="slidenum">
              <a:rPr lang="bg-BG" altLang="bg-BG">
                <a:latin typeface="Arial" panose="020B0604020202020204" pitchFamily="34" charset="0"/>
              </a:rPr>
              <a:pPr>
                <a:spcBef>
                  <a:spcPct val="0"/>
                </a:spcBef>
              </a:pPr>
              <a:t>63</a:t>
            </a:fld>
            <a:endParaRPr lang="bg-BG" altLang="bg-BG">
              <a:latin typeface="Arial" panose="020B0604020202020204" pitchFamily="34" charset="0"/>
            </a:endParaRPr>
          </a:p>
        </p:txBody>
      </p:sp>
    </p:spTree>
    <p:extLst>
      <p:ext uri="{BB962C8B-B14F-4D97-AF65-F5344CB8AC3E}">
        <p14:creationId xmlns:p14="http://schemas.microsoft.com/office/powerpoint/2010/main" val="2838171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992188" y="768350"/>
            <a:ext cx="5114925" cy="3836988"/>
          </a:xfrm>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bg-BG" altLang="bg-BG" smtClean="0">
                <a:latin typeface="Arial Unicode MS" panose="020B0604020202020204" pitchFamily="34" charset="-128"/>
                <a:ea typeface="Arial Unicode MS" panose="020B0604020202020204" pitchFamily="34" charset="-128"/>
              </a:rPr>
              <a:t>can be performed</a:t>
            </a:r>
            <a:endParaRPr lang="bg-BG" altLang="bg-BG" smtClean="0"/>
          </a:p>
        </p:txBody>
      </p:sp>
      <p:sp>
        <p:nvSpPr>
          <p:cNvPr id="1003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8022BC-6125-4580-AABE-2D2BFF5AEFDF}" type="slidenum">
              <a:rPr lang="bg-BG" altLang="bg-BG">
                <a:latin typeface="Arial" panose="020B0604020202020204" pitchFamily="34" charset="0"/>
              </a:rPr>
              <a:pPr>
                <a:spcBef>
                  <a:spcPct val="0"/>
                </a:spcBef>
              </a:pPr>
              <a:t>64</a:t>
            </a:fld>
            <a:endParaRPr lang="bg-BG" altLang="bg-BG">
              <a:latin typeface="Arial" panose="020B0604020202020204" pitchFamily="34" charset="0"/>
            </a:endParaRPr>
          </a:p>
        </p:txBody>
      </p:sp>
    </p:spTree>
    <p:extLst>
      <p:ext uri="{BB962C8B-B14F-4D97-AF65-F5344CB8AC3E}">
        <p14:creationId xmlns:p14="http://schemas.microsoft.com/office/powerpoint/2010/main" val="246457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992188" y="768350"/>
            <a:ext cx="5114925" cy="3836988"/>
          </a:xfrm>
          <a:ln/>
        </p:spPr>
      </p:sp>
      <p:sp>
        <p:nvSpPr>
          <p:cNvPr id="101379" name="Notes Placeholder 2"/>
          <p:cNvSpPr>
            <a:spLocks noGrp="1"/>
          </p:cNvSpPr>
          <p:nvPr>
            <p:ph type="body" idx="1"/>
          </p:nvPr>
        </p:nvSpPr>
        <p:spPr>
          <a:noFill/>
        </p:spPr>
        <p:txBody>
          <a:bodyPr/>
          <a:lstStyle/>
          <a:p>
            <a:r>
              <a:rPr lang="bg-BG" altLang="bg-BG" smtClean="0"/>
              <a:t>Оценка 15-20 мин. Еритема и папула в мм</a:t>
            </a:r>
          </a:p>
        </p:txBody>
      </p:sp>
      <p:sp>
        <p:nvSpPr>
          <p:cNvPr id="1013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B2A93C-70D8-4F40-A5BF-A218D9D4671A}" type="slidenum">
              <a:rPr lang="bg-BG" altLang="bg-BG">
                <a:latin typeface="Arial" panose="020B0604020202020204" pitchFamily="34" charset="0"/>
              </a:rPr>
              <a:pPr>
                <a:spcBef>
                  <a:spcPct val="0"/>
                </a:spcBef>
              </a:pPr>
              <a:t>67</a:t>
            </a:fld>
            <a:endParaRPr lang="bg-BG" altLang="bg-BG">
              <a:latin typeface="Arial" panose="020B0604020202020204" pitchFamily="34" charset="0"/>
            </a:endParaRPr>
          </a:p>
        </p:txBody>
      </p:sp>
    </p:spTree>
    <p:extLst>
      <p:ext uri="{BB962C8B-B14F-4D97-AF65-F5344CB8AC3E}">
        <p14:creationId xmlns:p14="http://schemas.microsoft.com/office/powerpoint/2010/main" val="560646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992188" y="768350"/>
            <a:ext cx="5114925" cy="3836988"/>
          </a:xfrm>
          <a:ln/>
        </p:spPr>
      </p:sp>
      <p:sp>
        <p:nvSpPr>
          <p:cNvPr id="102403" name="Notes Placeholder 2"/>
          <p:cNvSpPr>
            <a:spLocks noGrp="1"/>
          </p:cNvSpPr>
          <p:nvPr>
            <p:ph type="body" idx="1"/>
          </p:nvPr>
        </p:nvSpPr>
        <p:spPr>
          <a:noFill/>
        </p:spPr>
        <p:txBody>
          <a:bodyPr/>
          <a:lstStyle/>
          <a:p>
            <a:r>
              <a:rPr lang="bg-BG" altLang="bg-BG" smtClean="0"/>
              <a:t>Антибиотици предимно от пеницилиновата група</a:t>
            </a:r>
          </a:p>
        </p:txBody>
      </p:sp>
      <p:sp>
        <p:nvSpPr>
          <p:cNvPr id="1024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66E86F-CAFD-42E8-8716-5A6AD1E272BF}" type="slidenum">
              <a:rPr lang="bg-BG" altLang="bg-BG">
                <a:latin typeface="Arial" panose="020B0604020202020204" pitchFamily="34" charset="0"/>
              </a:rPr>
              <a:pPr>
                <a:spcBef>
                  <a:spcPct val="0"/>
                </a:spcBef>
              </a:pPr>
              <a:t>69</a:t>
            </a:fld>
            <a:endParaRPr lang="bg-BG" altLang="bg-BG">
              <a:latin typeface="Arial" panose="020B0604020202020204" pitchFamily="34" charset="0"/>
            </a:endParaRPr>
          </a:p>
        </p:txBody>
      </p:sp>
    </p:spTree>
    <p:extLst>
      <p:ext uri="{BB962C8B-B14F-4D97-AF65-F5344CB8AC3E}">
        <p14:creationId xmlns:p14="http://schemas.microsoft.com/office/powerpoint/2010/main" val="1152618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992188" y="768350"/>
            <a:ext cx="5114925" cy="3836988"/>
          </a:xfrm>
          <a:ln/>
        </p:spPr>
      </p:sp>
      <p:sp>
        <p:nvSpPr>
          <p:cNvPr id="103427" name="Notes Placeholder 2"/>
          <p:cNvSpPr>
            <a:spLocks noGrp="1"/>
          </p:cNvSpPr>
          <p:nvPr>
            <p:ph type="body" idx="1"/>
          </p:nvPr>
        </p:nvSpPr>
        <p:spPr>
          <a:noFill/>
        </p:spPr>
        <p:txBody>
          <a:bodyPr/>
          <a:lstStyle/>
          <a:p>
            <a:r>
              <a:rPr lang="bg-BG" altLang="bg-BG" smtClean="0"/>
              <a:t>При пациенти с данни за контактна или друга алергия</a:t>
            </a:r>
          </a:p>
        </p:txBody>
      </p:sp>
      <p:sp>
        <p:nvSpPr>
          <p:cNvPr id="1034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4D27D6-ECB8-4617-AC7D-A33AA27CF5B8}" type="slidenum">
              <a:rPr lang="bg-BG" altLang="bg-BG">
                <a:latin typeface="Arial" panose="020B0604020202020204" pitchFamily="34" charset="0"/>
              </a:rPr>
              <a:pPr>
                <a:spcBef>
                  <a:spcPct val="0"/>
                </a:spcBef>
              </a:pPr>
              <a:t>73</a:t>
            </a:fld>
            <a:endParaRPr lang="bg-BG" altLang="bg-BG">
              <a:latin typeface="Arial" panose="020B0604020202020204" pitchFamily="34" charset="0"/>
            </a:endParaRPr>
          </a:p>
        </p:txBody>
      </p:sp>
    </p:spTree>
    <p:extLst>
      <p:ext uri="{BB962C8B-B14F-4D97-AF65-F5344CB8AC3E}">
        <p14:creationId xmlns:p14="http://schemas.microsoft.com/office/powerpoint/2010/main" val="1178868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992188" y="768350"/>
            <a:ext cx="5114925" cy="3836988"/>
          </a:xfrm>
          <a:ln/>
        </p:spPr>
      </p:sp>
      <p:sp>
        <p:nvSpPr>
          <p:cNvPr id="89091" name="Rectangle 3"/>
          <p:cNvSpPr>
            <a:spLocks noGrp="1" noChangeArrowheads="1"/>
          </p:cNvSpPr>
          <p:nvPr>
            <p:ph type="body" idx="1"/>
          </p:nvPr>
        </p:nvSpPr>
        <p:spPr>
          <a:noFill/>
        </p:spPr>
        <p:txBody>
          <a:bodyPr/>
          <a:lstStyle/>
          <a:p>
            <a:pPr eaLnBrk="1" hangingPunct="1"/>
            <a:r>
              <a:rPr lang="bg-BG" altLang="bg-BG" sz="1300" smtClean="0">
                <a:latin typeface="Century Gothic" panose="020B0502020202020204" pitchFamily="34" charset="0"/>
                <a:ea typeface="Arial Unicode MS" panose="020B0604020202020204" pitchFamily="34" charset="-128"/>
              </a:rPr>
              <a:t>В световен мащаб</a:t>
            </a:r>
          </a:p>
        </p:txBody>
      </p:sp>
    </p:spTree>
    <p:extLst>
      <p:ext uri="{BB962C8B-B14F-4D97-AF65-F5344CB8AC3E}">
        <p14:creationId xmlns:p14="http://schemas.microsoft.com/office/powerpoint/2010/main" val="2060513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6988"/>
          </a:xfrm>
          <a:ln/>
        </p:spPr>
      </p:sp>
      <p:sp>
        <p:nvSpPr>
          <p:cNvPr id="90115" name="Rectangle 3"/>
          <p:cNvSpPr>
            <a:spLocks noGrp="1" noChangeArrowheads="1"/>
          </p:cNvSpPr>
          <p:nvPr>
            <p:ph type="body" idx="1"/>
          </p:nvPr>
        </p:nvSpPr>
        <p:spPr>
          <a:noFill/>
        </p:spPr>
        <p:txBody>
          <a:bodyPr/>
          <a:lstStyle/>
          <a:p>
            <a:pPr eaLnBrk="1" hangingPunct="1"/>
            <a:r>
              <a:rPr lang="bg-BG" altLang="bg-BG" smtClean="0">
                <a:latin typeface="Arial" panose="020B0604020202020204" pitchFamily="34" charset="0"/>
              </a:rPr>
              <a:t>През 1921 год. Prausnitz и  Küstner</a:t>
            </a:r>
            <a:r>
              <a:rPr lang="bg-BG" altLang="bg-BG" smtClean="0"/>
              <a:t> </a:t>
            </a:r>
            <a:r>
              <a:rPr lang="bg-BG" altLang="bg-BG" smtClean="0">
                <a:latin typeface="Arial" panose="020B0604020202020204" pitchFamily="34" charset="0"/>
              </a:rPr>
              <a:t>демонстрират явлението пасивна сенсибилизация на кожата. Тестът е наречен </a:t>
            </a:r>
            <a:r>
              <a:rPr lang="en-US" altLang="bg-BG" smtClean="0">
                <a:latin typeface="Arial" panose="020B0604020202020204" pitchFamily="34" charset="0"/>
              </a:rPr>
              <a:t>PK test.</a:t>
            </a:r>
            <a:r>
              <a:rPr lang="bg-BG" altLang="bg-BG" smtClean="0">
                <a:latin typeface="Arial" panose="020B0604020202020204" pitchFamily="34" charset="0"/>
              </a:rPr>
              <a:t> През 1960-те години K. и T. Ishizaka</a:t>
            </a:r>
            <a:r>
              <a:rPr lang="bg-BG" altLang="bg-BG" smtClean="0"/>
              <a:t> </a:t>
            </a:r>
            <a:r>
              <a:rPr lang="bg-BG" altLang="bg-BG" smtClean="0">
                <a:latin typeface="Arial" panose="020B0604020202020204" pitchFamily="34" charset="0"/>
              </a:rPr>
              <a:t>публикуват няколко статии, в които описват антисерум , който маже да блокира </a:t>
            </a:r>
            <a:r>
              <a:rPr lang="en-US" altLang="bg-BG" smtClean="0">
                <a:latin typeface="Arial" panose="020B0604020202020204" pitchFamily="34" charset="0"/>
              </a:rPr>
              <a:t>PK test</a:t>
            </a:r>
            <a:r>
              <a:rPr lang="bg-BG" altLang="bg-BG" smtClean="0">
                <a:latin typeface="Arial" panose="020B0604020202020204" pitchFamily="34" charset="0"/>
              </a:rPr>
              <a:t> показващ реакция с реагин. През 1965 год. Йохансон открива в серума на пациент с миелом т.нар. М-компонент , който не може да се идентифицира с някой от известните имуноглобулини. Откритието оказва значително влияние върху диагностиката и лечението на алергичните болести.</a:t>
            </a:r>
          </a:p>
        </p:txBody>
      </p:sp>
    </p:spTree>
    <p:extLst>
      <p:ext uri="{BB962C8B-B14F-4D97-AF65-F5344CB8AC3E}">
        <p14:creationId xmlns:p14="http://schemas.microsoft.com/office/powerpoint/2010/main" val="893042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6"/>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1361C20-BAC2-41D2-B29D-D41537CF2E12}" type="slidenum">
              <a:rPr lang="en-GB" altLang="bg-BG">
                <a:latin typeface="Arial" panose="020B0604020202020204" pitchFamily="34" charset="0"/>
              </a:rPr>
              <a:pPr algn="r" eaLnBrk="1" hangingPunct="1">
                <a:spcBef>
                  <a:spcPct val="0"/>
                </a:spcBef>
              </a:pPr>
              <a:t>35</a:t>
            </a:fld>
            <a:endParaRPr lang="en-GB" altLang="bg-BG">
              <a:latin typeface="Arial" panose="020B0604020202020204" pitchFamily="34" charset="0"/>
            </a:endParaRPr>
          </a:p>
        </p:txBody>
      </p:sp>
      <p:sp>
        <p:nvSpPr>
          <p:cNvPr id="91139" name="Rectangle 1"/>
          <p:cNvSpPr>
            <a:spLocks noGrp="1" noRot="1" noChangeAspect="1" noChangeArrowheads="1" noTextEdit="1"/>
          </p:cNvSpPr>
          <p:nvPr>
            <p:ph type="sldImg"/>
          </p:nvPr>
        </p:nvSpPr>
        <p:spPr>
          <a:xfrm>
            <a:off x="1143000" y="695325"/>
            <a:ext cx="4570413" cy="3427413"/>
          </a:xfrm>
          <a:ln/>
        </p:spPr>
      </p:sp>
      <p:sp>
        <p:nvSpPr>
          <p:cNvPr id="91140" name="Text Box 2"/>
          <p:cNvSpPr>
            <a:spLocks noGrp="1" noChangeArrowheads="1"/>
          </p:cNvSpPr>
          <p:nvPr>
            <p:ph type="body" idx="1"/>
          </p:nvPr>
        </p:nvSpPr>
        <p:spPr>
          <a:noFill/>
        </p:spPr>
        <p:txBody>
          <a:bodyPr tIns="9279"/>
          <a:lstStyle/>
          <a:p>
            <a:pPr algn="just" eaLnBrk="1" hangingPunct="1">
              <a:lnSpc>
                <a:spcPct val="93000"/>
              </a:lnSpc>
              <a:spcBef>
                <a:spcPct val="0"/>
              </a:spcBef>
              <a:tabLst>
                <a:tab pos="633413" algn="l"/>
                <a:tab pos="1268413" algn="l"/>
                <a:tab pos="1903413" algn="l"/>
                <a:tab pos="2538413" algn="l"/>
                <a:tab pos="3171825" algn="l"/>
                <a:tab pos="3806825" algn="l"/>
                <a:tab pos="4441825" algn="l"/>
                <a:tab pos="5076825" algn="l"/>
              </a:tabLst>
            </a:pPr>
            <a:r>
              <a:rPr lang="en-GB" altLang="bg-BG" sz="400" b="1" smtClean="0"/>
              <a:t>EAACI IG Biologicals task force paper on the use of biologic agents in allergic disorders</a:t>
            </a:r>
            <a:r>
              <a:rPr lang="bg-BG" altLang="bg-BG" sz="1000" smtClean="0"/>
              <a:t> The sensitization phase of an allergic reaction. An allergic reaction requires the priming (or sensitization) of an individual to an allergen. Allergens enter via microlesions of a body surface (such as the skin or the lungs), and their entry might be accompanied by a concomitant exposure to pathogens. The allergen is phagocytosed by antigen‐presenting cells (APC), which subsequently mature, aided by stimulation with different cytokines produced by activated epithelial cells, such as tumor necrosis factor (TNF), IL‐1β, IL‐33, and thymic stromal lymphopoietin (TSLP), as well as contact with microbial products. Early on, also type‐2 innate lymphoid cells (ILC2) become activated by IL‐25 among other factors, and produce IL‐5 and IL‐13, the latter of which can act on epithelial cells. Mature APCs migrate to the local draining lymph nodes where they stimulate undifferentiated CD4</a:t>
            </a:r>
            <a:r>
              <a:rPr lang="bg-BG" altLang="bg-BG" sz="1000" baseline="30000" smtClean="0"/>
              <a:t>+</a:t>
            </a:r>
            <a:r>
              <a:rPr lang="bg-BG" altLang="bg-BG" sz="1000" smtClean="0"/>
              <a:t> T helper (Th0) cells via interaction of major histocompatibility complex (MHC) class II/allergen fragment−T‐cell receptor (TCR), CD80/CD86−CD28, and lymphocyte function‐associated antigen 3 (LFA‐3)−CD2, as well as cytokines, including IL‐12. Under the influence of these interactions and stimuli, Th0 cells differentiate to Th2 cells, producing the Th2‐type cytokines IL‐4 and IL‐13 and further expanding via auto‐ and paracrine actions of IL‐2 binding to CD25 along with IL‐2 receptor βγ. In parallel, allergen‐specific B cells become activated via their B‐cell receptor (BCR) by the allergen, leading to their differentiation and, under the influence of Th2‐type cytokines, isotype class switching to IgE‐producing plasma cells. During this process, B cells lose their surface CD20 expression. The molecules highlighted in yellow indicate the targets of biologicals for allergic disorders.</a:t>
            </a:r>
          </a:p>
          <a:p>
            <a:pPr eaLnBrk="1" hangingPunct="1">
              <a:tabLst>
                <a:tab pos="633413" algn="l"/>
                <a:tab pos="1268413" algn="l"/>
                <a:tab pos="1903413" algn="l"/>
                <a:tab pos="2538413" algn="l"/>
                <a:tab pos="3171825" algn="l"/>
                <a:tab pos="3806825" algn="l"/>
                <a:tab pos="4441825" algn="l"/>
                <a:tab pos="5076825" algn="l"/>
              </a:tabLst>
            </a:pPr>
            <a:endParaRPr lang="bg-BG" altLang="bg-BG" sz="1000" smtClean="0"/>
          </a:p>
          <a:p>
            <a:pPr eaLnBrk="1" hangingPunct="1">
              <a:tabLst>
                <a:tab pos="633413" algn="l"/>
                <a:tab pos="1268413" algn="l"/>
                <a:tab pos="1903413" algn="l"/>
                <a:tab pos="2538413" algn="l"/>
                <a:tab pos="3171825" algn="l"/>
                <a:tab pos="3806825" algn="l"/>
                <a:tab pos="4441825" algn="l"/>
                <a:tab pos="5076825" algn="l"/>
              </a:tabLst>
            </a:pPr>
            <a:r>
              <a:rPr lang="en-GB" altLang="bg-BG" sz="1000" smtClean="0"/>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lang="bg-BG" altLang="bg-BG" sz="1000" smtClean="0"/>
          </a:p>
        </p:txBody>
      </p:sp>
    </p:spTree>
    <p:extLst>
      <p:ext uri="{BB962C8B-B14F-4D97-AF65-F5344CB8AC3E}">
        <p14:creationId xmlns:p14="http://schemas.microsoft.com/office/powerpoint/2010/main" val="158133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6"/>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2415CCC-3A1B-4BDE-A176-38A4B88FD455}" type="slidenum">
              <a:rPr lang="en-GB" altLang="bg-BG">
                <a:latin typeface="Arial" panose="020B0604020202020204" pitchFamily="34" charset="0"/>
              </a:rPr>
              <a:pPr algn="r" eaLnBrk="1" hangingPunct="1">
                <a:spcBef>
                  <a:spcPct val="0"/>
                </a:spcBef>
              </a:pPr>
              <a:t>36</a:t>
            </a:fld>
            <a:endParaRPr lang="en-GB" altLang="bg-BG">
              <a:latin typeface="Arial" panose="020B0604020202020204" pitchFamily="34" charset="0"/>
            </a:endParaRPr>
          </a:p>
        </p:txBody>
      </p:sp>
      <p:sp>
        <p:nvSpPr>
          <p:cNvPr id="92163" name="Rectangle 1"/>
          <p:cNvSpPr>
            <a:spLocks noGrp="1" noRot="1" noChangeAspect="1" noChangeArrowheads="1" noTextEdit="1"/>
          </p:cNvSpPr>
          <p:nvPr>
            <p:ph type="sldImg"/>
          </p:nvPr>
        </p:nvSpPr>
        <p:spPr>
          <a:xfrm>
            <a:off x="1143000" y="695325"/>
            <a:ext cx="4570413" cy="3427413"/>
          </a:xfrm>
          <a:ln/>
        </p:spPr>
      </p:sp>
      <p:sp>
        <p:nvSpPr>
          <p:cNvPr id="92164" name="Text Box 2"/>
          <p:cNvSpPr>
            <a:spLocks noGrp="1" noChangeArrowheads="1"/>
          </p:cNvSpPr>
          <p:nvPr>
            <p:ph type="body" idx="1"/>
          </p:nvPr>
        </p:nvSpPr>
        <p:spPr>
          <a:noFill/>
        </p:spPr>
        <p:txBody>
          <a:bodyPr tIns="9279"/>
          <a:lstStyle/>
          <a:p>
            <a:pPr algn="just" eaLnBrk="1" hangingPunct="1">
              <a:lnSpc>
                <a:spcPct val="93000"/>
              </a:lnSpc>
              <a:spcBef>
                <a:spcPct val="0"/>
              </a:spcBef>
              <a:tabLst>
                <a:tab pos="633413" algn="l"/>
                <a:tab pos="1268413" algn="l"/>
                <a:tab pos="1903413" algn="l"/>
                <a:tab pos="2538413" algn="l"/>
                <a:tab pos="3171825" algn="l"/>
                <a:tab pos="3806825" algn="l"/>
                <a:tab pos="4441825" algn="l"/>
                <a:tab pos="5076825" algn="l"/>
              </a:tabLst>
            </a:pPr>
            <a:r>
              <a:rPr lang="bg-BG" altLang="bg-BG" smtClean="0"/>
              <a:t>The re‐exposure and chronic relapsing phase of an allergic reaction. In an individual sensitized to an allergen (see Fig. ), the allergen‐specific IgE molecules produced by B cells and plasma cells have bound, via Fcε receptors FcεRI and FcεRII, to mast cells and basophils. Upon re‐exposure to the same allergen, allergen molecules bind to these IgE molecules, thereby cross‐linking and activating FcεRs on mast cells and basophils and leading to the release within minutes of various mediators, such as histamine, leukotrienes, prostaglandins, tryptase, heparin, serotonin, and proteases. Similar to the arming of mast cells by IgE following sensitization, also T helper 2 (Th2) cells become recruited to peripheral sites via activation of specific chemokine receptors such as CCR4 by chemokines produced in these tissues, including CCL5, CCL17, and CCL22 in the skin. Th2 cells, upon activation by their T‐cell receptor or cytokines, secrete Th2‐type cytokines, including IL‐4, IL‐5, IL‐9, and IL‐13, which synergize with other sources of these cytokines to stimulate immune, epithelial, and airway goblet cells (the latter producing mucus in the airways). Chronification of certain allergic disorders is paralleled by a recruitment of Th17 cells, able to produce IL‐17 and IL‐22, which stimulate neutrophils and epithelial cells, respectively. Neutrophils can also be stimulated by various other cytokines, including TNF. The molecules highlighted in yellow indicate the targets of biologicals for allergic disorders.</a:t>
            </a:r>
          </a:p>
          <a:p>
            <a:pPr eaLnBrk="1" hangingPunct="1">
              <a:tabLst>
                <a:tab pos="633413" algn="l"/>
                <a:tab pos="1268413" algn="l"/>
                <a:tab pos="1903413" algn="l"/>
                <a:tab pos="2538413" algn="l"/>
                <a:tab pos="3171825" algn="l"/>
                <a:tab pos="3806825" algn="l"/>
                <a:tab pos="4441825" algn="l"/>
                <a:tab pos="5076825" algn="l"/>
              </a:tabLst>
            </a:pPr>
            <a:endParaRPr lang="bg-BG" altLang="bg-BG" smtClean="0"/>
          </a:p>
          <a:p>
            <a:pPr eaLnBrk="1" hangingPunct="1">
              <a:tabLst>
                <a:tab pos="633413" algn="l"/>
                <a:tab pos="1268413" algn="l"/>
                <a:tab pos="1903413" algn="l"/>
                <a:tab pos="2538413" algn="l"/>
                <a:tab pos="3171825" algn="l"/>
                <a:tab pos="3806825" algn="l"/>
                <a:tab pos="4441825" algn="l"/>
                <a:tab pos="5076825" algn="l"/>
              </a:tabLst>
            </a:pPr>
            <a:r>
              <a:rPr lang="en-GB" altLang="bg-BG" smtClean="0"/>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a:t>
            </a:r>
            <a:endParaRPr lang="bg-BG" altLang="bg-BG" smtClean="0"/>
          </a:p>
        </p:txBody>
      </p:sp>
    </p:spTree>
    <p:extLst>
      <p:ext uri="{BB962C8B-B14F-4D97-AF65-F5344CB8AC3E}">
        <p14:creationId xmlns:p14="http://schemas.microsoft.com/office/powerpoint/2010/main" val="36432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992188" y="768350"/>
            <a:ext cx="5114925" cy="3836988"/>
          </a:xfrm>
          <a:ln/>
        </p:spPr>
      </p:sp>
      <p:sp>
        <p:nvSpPr>
          <p:cNvPr id="93187" name="Notes Placeholder 2"/>
          <p:cNvSpPr>
            <a:spLocks noGrp="1"/>
          </p:cNvSpPr>
          <p:nvPr>
            <p:ph type="body" idx="1"/>
          </p:nvPr>
        </p:nvSpPr>
        <p:spPr>
          <a:noFill/>
        </p:spPr>
        <p:txBody>
          <a:bodyPr/>
          <a:lstStyle/>
          <a:p>
            <a:pPr eaLnBrk="1" hangingPunct="1"/>
            <a:r>
              <a:rPr lang="bg-BG" altLang="bg-BG" smtClean="0"/>
              <a:t>Различните биологични маркери служат като предиктори на биологичното лечение, тъй като астма, АД и др алергични болести са комплексни синдроми включващи няколко ендотипа и имунологичните, клетъчни и молекулярни механизми са хетерогенни.Това обяснява защо някои клинични проучвания са неуспешни, защото не е взето под внимание ендотипа. Определянето на ендотипа и откриването на специфичния биомаркер става изключително важно.</a:t>
            </a:r>
          </a:p>
        </p:txBody>
      </p:sp>
      <p:sp>
        <p:nvSpPr>
          <p:cNvPr id="931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CA140FB-B5B3-4E1D-8ECB-345DCD87B015}" type="slidenum">
              <a:rPr lang="bg-BG" altLang="bg-BG">
                <a:latin typeface="Arial" panose="020B0604020202020204" pitchFamily="34" charset="0"/>
              </a:rPr>
              <a:pPr algn="r" eaLnBrk="1" hangingPunct="1">
                <a:spcBef>
                  <a:spcPct val="0"/>
                </a:spcBef>
              </a:pPr>
              <a:t>37</a:t>
            </a:fld>
            <a:endParaRPr lang="bg-BG" altLang="bg-BG">
              <a:latin typeface="Arial" panose="020B0604020202020204" pitchFamily="34" charset="0"/>
            </a:endParaRPr>
          </a:p>
        </p:txBody>
      </p:sp>
    </p:spTree>
    <p:extLst>
      <p:ext uri="{BB962C8B-B14F-4D97-AF65-F5344CB8AC3E}">
        <p14:creationId xmlns:p14="http://schemas.microsoft.com/office/powerpoint/2010/main" val="2307414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xfrm>
            <a:off x="992188" y="768350"/>
            <a:ext cx="5114925" cy="3836988"/>
          </a:xfrm>
          <a:ln/>
        </p:spPr>
      </p:sp>
      <p:sp>
        <p:nvSpPr>
          <p:cNvPr id="94211" name="Rectangle 3"/>
          <p:cNvSpPr>
            <a:spLocks noGrp="1" noChangeArrowheads="1"/>
          </p:cNvSpPr>
          <p:nvPr>
            <p:ph type="body" idx="1"/>
          </p:nvPr>
        </p:nvSpPr>
        <p:spPr>
          <a:noFill/>
        </p:spPr>
        <p:txBody>
          <a:bodyPr/>
          <a:lstStyle/>
          <a:p>
            <a:pPr eaLnBrk="1" hangingPunct="1"/>
            <a:r>
              <a:rPr lang="bg-BG" altLang="bg-BG" smtClean="0"/>
              <a:t>Акарите живеят практически във всички дюшеци, матраци, килими и спално бельо. </a:t>
            </a:r>
          </a:p>
        </p:txBody>
      </p:sp>
    </p:spTree>
    <p:extLst>
      <p:ext uri="{BB962C8B-B14F-4D97-AF65-F5344CB8AC3E}">
        <p14:creationId xmlns:p14="http://schemas.microsoft.com/office/powerpoint/2010/main" val="3247300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992188" y="768350"/>
            <a:ext cx="5114925" cy="3836988"/>
          </a:xfrm>
          <a:ln/>
        </p:spPr>
      </p:sp>
      <p:sp>
        <p:nvSpPr>
          <p:cNvPr id="95235" name="Rectangle 3"/>
          <p:cNvSpPr>
            <a:spLocks noGrp="1" noChangeArrowheads="1"/>
          </p:cNvSpPr>
          <p:nvPr>
            <p:ph type="body" idx="1"/>
          </p:nvPr>
        </p:nvSpPr>
        <p:spPr>
          <a:noFill/>
        </p:spPr>
        <p:txBody>
          <a:bodyPr/>
          <a:lstStyle/>
          <a:p>
            <a:pPr eaLnBrk="1" hangingPunct="1"/>
            <a:r>
              <a:rPr lang="bg-BG" altLang="bg-BG" smtClean="0"/>
              <a:t>Снимки на различни тревни видове и техните полени. </a:t>
            </a:r>
          </a:p>
        </p:txBody>
      </p:sp>
    </p:spTree>
    <p:extLst>
      <p:ext uri="{BB962C8B-B14F-4D97-AF65-F5344CB8AC3E}">
        <p14:creationId xmlns:p14="http://schemas.microsoft.com/office/powerpoint/2010/main" val="49232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992188" y="768350"/>
            <a:ext cx="5114925" cy="3836988"/>
          </a:xfrm>
          <a:ln/>
        </p:spPr>
      </p:sp>
      <p:sp>
        <p:nvSpPr>
          <p:cNvPr id="96259" name="Rectangle 3"/>
          <p:cNvSpPr>
            <a:spLocks noGrp="1" noChangeArrowheads="1"/>
          </p:cNvSpPr>
          <p:nvPr>
            <p:ph type="body" idx="1"/>
          </p:nvPr>
        </p:nvSpPr>
        <p:spPr>
          <a:noFill/>
        </p:spPr>
        <p:txBody>
          <a:bodyPr/>
          <a:lstStyle/>
          <a:p>
            <a:pPr eaLnBrk="1" hangingPunct="1"/>
            <a:r>
              <a:rPr lang="bg-BG" altLang="bg-BG" smtClean="0"/>
              <a:t>Поленовият календар дава информация за продължителността и интензитета на цъфтеж на</a:t>
            </a:r>
            <a:r>
              <a:rPr lang="bg-BG" altLang="bg-BG" b="1" smtClean="0"/>
              <a:t> най-важните алергизиращи растителни видове в България: сем. Брезови, сем. Житни, плевели и други</a:t>
            </a:r>
            <a:r>
              <a:rPr lang="bg-BG" altLang="bg-BG" smtClean="0"/>
              <a:t>. Поленовият календар дава ориентировъчна информация. Цветовете означават различната степен на въздушна концентрация на полени.</a:t>
            </a:r>
          </a:p>
        </p:txBody>
      </p:sp>
    </p:spTree>
    <p:extLst>
      <p:ext uri="{BB962C8B-B14F-4D97-AF65-F5344CB8AC3E}">
        <p14:creationId xmlns:p14="http://schemas.microsoft.com/office/powerpoint/2010/main" val="231603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191FD70-AC6E-4613-BBDB-AC047553FEE2}" type="datetimeFigureOut">
              <a:rPr lang="en-US" altLang="en-US"/>
              <a:pPr>
                <a:defRPr/>
              </a:pPr>
              <a:t>10/13/2020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D85AAE-8EEF-4C9F-934B-EAB865FBD428}" type="slidenum">
              <a:rPr lang="en-US" altLang="en-US"/>
              <a:pPr>
                <a:defRPr/>
              </a:pPr>
              <a:t>‹#›</a:t>
            </a:fld>
            <a:endParaRPr lang="en-US" altLang="en-US"/>
          </a:p>
        </p:txBody>
      </p:sp>
    </p:spTree>
    <p:extLst>
      <p:ext uri="{BB962C8B-B14F-4D97-AF65-F5344CB8AC3E}">
        <p14:creationId xmlns:p14="http://schemas.microsoft.com/office/powerpoint/2010/main" val="200253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76B05BF-9558-4E4E-AB3A-C694E89691FA}" type="datetimeFigureOut">
              <a:rPr lang="en-US" altLang="en-US"/>
              <a:pPr>
                <a:defRPr/>
              </a:pPr>
              <a:t>10/13/2020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1CADD3F-BFBC-43DC-9FDB-73AE6D2E8E86}" type="slidenum">
              <a:rPr lang="en-US" altLang="en-US"/>
              <a:pPr>
                <a:defRPr/>
              </a:pPr>
              <a:t>‹#›</a:t>
            </a:fld>
            <a:endParaRPr lang="en-US" altLang="en-US"/>
          </a:p>
        </p:txBody>
      </p:sp>
    </p:spTree>
    <p:extLst>
      <p:ext uri="{BB962C8B-B14F-4D97-AF65-F5344CB8AC3E}">
        <p14:creationId xmlns:p14="http://schemas.microsoft.com/office/powerpoint/2010/main" val="378678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13AA10C-F615-487B-8268-AD8756675251}" type="datetimeFigureOut">
              <a:rPr lang="en-US" altLang="en-US"/>
              <a:pPr>
                <a:defRPr/>
              </a:pPr>
              <a:t>10/13/2020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FDD0FAD-1C47-413B-BC85-82B6C52E24CF}" type="slidenum">
              <a:rPr lang="en-US" altLang="en-US"/>
              <a:pPr>
                <a:defRPr/>
              </a:pPr>
              <a:t>‹#›</a:t>
            </a:fld>
            <a:endParaRPr lang="en-US" altLang="en-US"/>
          </a:p>
        </p:txBody>
      </p:sp>
    </p:spTree>
    <p:extLst>
      <p:ext uri="{BB962C8B-B14F-4D97-AF65-F5344CB8AC3E}">
        <p14:creationId xmlns:p14="http://schemas.microsoft.com/office/powerpoint/2010/main" val="3624838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bg-B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9"/>
          <p:cNvSpPr>
            <a:spLocks noGrp="1"/>
          </p:cNvSpPr>
          <p:nvPr>
            <p:ph type="dt" sz="half" idx="10"/>
          </p:nvPr>
        </p:nvSpPr>
        <p:spPr/>
        <p:txBody>
          <a:bodyPr/>
          <a:lstStyle>
            <a:lvl1pPr>
              <a:defRPr/>
            </a:lvl1pPr>
          </a:lstStyle>
          <a:p>
            <a:pPr>
              <a:defRPr/>
            </a:pPr>
            <a:endParaRPr lang="bg-BG" altLang="bg-BG"/>
          </a:p>
        </p:txBody>
      </p:sp>
      <p:sp>
        <p:nvSpPr>
          <p:cNvPr id="6" name="Footer Placeholder 21"/>
          <p:cNvSpPr>
            <a:spLocks noGrp="1"/>
          </p:cNvSpPr>
          <p:nvPr>
            <p:ph type="ftr" sz="quarter" idx="11"/>
          </p:nvPr>
        </p:nvSpPr>
        <p:spPr/>
        <p:txBody>
          <a:bodyPr/>
          <a:lstStyle>
            <a:lvl1pPr>
              <a:defRPr/>
            </a:lvl1pPr>
          </a:lstStyle>
          <a:p>
            <a:pPr>
              <a:defRPr/>
            </a:pPr>
            <a:endParaRPr lang="bg-BG" altLang="bg-BG"/>
          </a:p>
        </p:txBody>
      </p:sp>
      <p:sp>
        <p:nvSpPr>
          <p:cNvPr id="7" name="Slide Number Placeholder 17"/>
          <p:cNvSpPr>
            <a:spLocks noGrp="1"/>
          </p:cNvSpPr>
          <p:nvPr>
            <p:ph type="sldNum" sz="quarter" idx="12"/>
          </p:nvPr>
        </p:nvSpPr>
        <p:spPr/>
        <p:txBody>
          <a:bodyPr/>
          <a:lstStyle>
            <a:lvl1pPr>
              <a:defRPr/>
            </a:lvl1pPr>
          </a:lstStyle>
          <a:p>
            <a:fld id="{D725E3A4-E225-4092-BC7C-2F7B3480B580}" type="slidenum">
              <a:rPr lang="bg-BG" altLang="bg-BG"/>
              <a:pPr/>
              <a:t>‹#›</a:t>
            </a:fld>
            <a:endParaRPr lang="bg-BG" altLang="bg-BG"/>
          </a:p>
        </p:txBody>
      </p:sp>
    </p:spTree>
    <p:extLst>
      <p:ext uri="{BB962C8B-B14F-4D97-AF65-F5344CB8AC3E}">
        <p14:creationId xmlns:p14="http://schemas.microsoft.com/office/powerpoint/2010/main" val="88341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bg-B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Date Placeholder 9"/>
          <p:cNvSpPr>
            <a:spLocks noGrp="1"/>
          </p:cNvSpPr>
          <p:nvPr>
            <p:ph type="dt" sz="half" idx="10"/>
          </p:nvPr>
        </p:nvSpPr>
        <p:spPr/>
        <p:txBody>
          <a:bodyPr/>
          <a:lstStyle>
            <a:lvl1pPr>
              <a:defRPr/>
            </a:lvl1pPr>
          </a:lstStyle>
          <a:p>
            <a:pPr>
              <a:defRPr/>
            </a:pPr>
            <a:endParaRPr lang="bg-BG" altLang="bg-BG"/>
          </a:p>
        </p:txBody>
      </p:sp>
      <p:sp>
        <p:nvSpPr>
          <p:cNvPr id="7" name="Footer Placeholder 21"/>
          <p:cNvSpPr>
            <a:spLocks noGrp="1"/>
          </p:cNvSpPr>
          <p:nvPr>
            <p:ph type="ftr" sz="quarter" idx="11"/>
          </p:nvPr>
        </p:nvSpPr>
        <p:spPr/>
        <p:txBody>
          <a:bodyPr/>
          <a:lstStyle>
            <a:lvl1pPr>
              <a:defRPr/>
            </a:lvl1pPr>
          </a:lstStyle>
          <a:p>
            <a:pPr>
              <a:defRPr/>
            </a:pPr>
            <a:endParaRPr lang="bg-BG" altLang="bg-BG"/>
          </a:p>
        </p:txBody>
      </p:sp>
      <p:sp>
        <p:nvSpPr>
          <p:cNvPr id="8" name="Slide Number Placeholder 17"/>
          <p:cNvSpPr>
            <a:spLocks noGrp="1"/>
          </p:cNvSpPr>
          <p:nvPr>
            <p:ph type="sldNum" sz="quarter" idx="12"/>
          </p:nvPr>
        </p:nvSpPr>
        <p:spPr/>
        <p:txBody>
          <a:bodyPr/>
          <a:lstStyle>
            <a:lvl1pPr>
              <a:defRPr/>
            </a:lvl1pPr>
          </a:lstStyle>
          <a:p>
            <a:fld id="{89005126-FD01-4DA9-A16E-CC6B068ADD04}" type="slidenum">
              <a:rPr lang="bg-BG" altLang="bg-BG"/>
              <a:pPr/>
              <a:t>‹#›</a:t>
            </a:fld>
            <a:endParaRPr lang="bg-BG" altLang="bg-BG"/>
          </a:p>
        </p:txBody>
      </p:sp>
    </p:spTree>
    <p:extLst>
      <p:ext uri="{BB962C8B-B14F-4D97-AF65-F5344CB8AC3E}">
        <p14:creationId xmlns:p14="http://schemas.microsoft.com/office/powerpoint/2010/main" val="129396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bg-BG"/>
          </a:p>
        </p:txBody>
      </p:sp>
      <p:sp>
        <p:nvSpPr>
          <p:cNvPr id="3" name="Content Placeholder 2"/>
          <p:cNvSpPr>
            <a:spLocks noGrp="1"/>
          </p:cNvSpPr>
          <p:nvPr>
            <p:ph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bg-BG" altLang="bg-BG"/>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bg-BG" altLang="bg-BG"/>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26CA6F1B-7CD1-4008-8799-36BBAC1389F9}" type="slidenum">
              <a:rPr lang="bg-BG" altLang="bg-BG"/>
              <a:pPr/>
              <a:t>‹#›</a:t>
            </a:fld>
            <a:endParaRPr lang="bg-BG" altLang="bg-BG"/>
          </a:p>
        </p:txBody>
      </p:sp>
    </p:spTree>
    <p:extLst>
      <p:ext uri="{BB962C8B-B14F-4D97-AF65-F5344CB8AC3E}">
        <p14:creationId xmlns:p14="http://schemas.microsoft.com/office/powerpoint/2010/main" val="1409985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063625"/>
            <a:ext cx="8356600" cy="373063"/>
          </a:xfrm>
        </p:spPr>
        <p:txBody>
          <a:bodyPr/>
          <a:lstStyle/>
          <a:p>
            <a:r>
              <a:rPr lang="en-US" smtClean="0"/>
              <a:t>Click to edit Master title style</a:t>
            </a:r>
            <a:endParaRPr lang="bg-BG"/>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lipArt Placeholder 3"/>
          <p:cNvSpPr>
            <a:spLocks noGrp="1"/>
          </p:cNvSpPr>
          <p:nvPr>
            <p:ph type="clipArt" sz="half" idx="2"/>
          </p:nvPr>
        </p:nvSpPr>
        <p:spPr>
          <a:xfrm>
            <a:off x="4648200" y="1600200"/>
            <a:ext cx="4038600" cy="4525963"/>
          </a:xfrm>
          <a:prstGeom prst="rect">
            <a:avLst/>
          </a:prstGeom>
        </p:spPr>
        <p:txBody>
          <a:bodyPr>
            <a:normAutofit/>
          </a:bodyPr>
          <a:lstStyle/>
          <a:p>
            <a:pPr lvl="0"/>
            <a:endParaRPr lang="bg-BG" noProof="0" smtClean="0"/>
          </a:p>
        </p:txBody>
      </p:sp>
    </p:spTree>
    <p:extLst>
      <p:ext uri="{BB962C8B-B14F-4D97-AF65-F5344CB8AC3E}">
        <p14:creationId xmlns:p14="http://schemas.microsoft.com/office/powerpoint/2010/main" val="3798404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bg-BG"/>
          </a:p>
        </p:txBody>
      </p:sp>
      <p:sp>
        <p:nvSpPr>
          <p:cNvPr id="3" name="Content Placeholder 2"/>
          <p:cNvSpPr>
            <a:spLocks noGrp="1"/>
          </p:cNvSpPr>
          <p:nvPr>
            <p:ph sz="quarter" idx="1"/>
          </p:nvPr>
        </p:nvSpPr>
        <p:spPr>
          <a:xfrm>
            <a:off x="10668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quarter" idx="2"/>
          </p:nvPr>
        </p:nvSpPr>
        <p:spPr>
          <a:xfrm>
            <a:off x="10668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half" idx="3"/>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Date Placeholder 9"/>
          <p:cNvSpPr>
            <a:spLocks noGrp="1"/>
          </p:cNvSpPr>
          <p:nvPr>
            <p:ph type="dt" sz="half" idx="10"/>
          </p:nvPr>
        </p:nvSpPr>
        <p:spPr/>
        <p:txBody>
          <a:bodyPr/>
          <a:lstStyle>
            <a:lvl1pPr>
              <a:defRPr/>
            </a:lvl1pPr>
          </a:lstStyle>
          <a:p>
            <a:pPr>
              <a:defRPr/>
            </a:pPr>
            <a:endParaRPr lang="bg-BG" altLang="bg-BG"/>
          </a:p>
        </p:txBody>
      </p:sp>
      <p:sp>
        <p:nvSpPr>
          <p:cNvPr id="7" name="Footer Placeholder 21"/>
          <p:cNvSpPr>
            <a:spLocks noGrp="1"/>
          </p:cNvSpPr>
          <p:nvPr>
            <p:ph type="ftr" sz="quarter" idx="11"/>
          </p:nvPr>
        </p:nvSpPr>
        <p:spPr/>
        <p:txBody>
          <a:bodyPr/>
          <a:lstStyle>
            <a:lvl1pPr>
              <a:defRPr/>
            </a:lvl1pPr>
          </a:lstStyle>
          <a:p>
            <a:pPr>
              <a:defRPr/>
            </a:pPr>
            <a:endParaRPr lang="bg-BG" altLang="bg-BG"/>
          </a:p>
        </p:txBody>
      </p:sp>
      <p:sp>
        <p:nvSpPr>
          <p:cNvPr id="8" name="Slide Number Placeholder 17"/>
          <p:cNvSpPr>
            <a:spLocks noGrp="1"/>
          </p:cNvSpPr>
          <p:nvPr>
            <p:ph type="sldNum" sz="quarter" idx="12"/>
          </p:nvPr>
        </p:nvSpPr>
        <p:spPr/>
        <p:txBody>
          <a:bodyPr/>
          <a:lstStyle>
            <a:lvl1pPr>
              <a:defRPr/>
            </a:lvl1pPr>
          </a:lstStyle>
          <a:p>
            <a:fld id="{4E0E38B3-6824-4545-A70B-EF234F44F9F0}" type="slidenum">
              <a:rPr lang="bg-BG" altLang="bg-BG"/>
              <a:pPr/>
              <a:t>‹#›</a:t>
            </a:fld>
            <a:endParaRPr lang="bg-BG" altLang="bg-BG"/>
          </a:p>
        </p:txBody>
      </p:sp>
    </p:spTree>
    <p:extLst>
      <p:ext uri="{BB962C8B-B14F-4D97-AF65-F5344CB8AC3E}">
        <p14:creationId xmlns:p14="http://schemas.microsoft.com/office/powerpoint/2010/main" val="952345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bg-BG"/>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113666" name="Rectangle 2"/>
          <p:cNvSpPr>
            <a:spLocks noGrp="1" noChangeArrowheads="1"/>
          </p:cNvSpPr>
          <p:nvPr>
            <p:ph type="ctrTitle"/>
          </p:nvPr>
        </p:nvSpPr>
        <p:spPr>
          <a:xfrm>
            <a:off x="914400" y="1524000"/>
            <a:ext cx="7623175" cy="1752600"/>
          </a:xfrm>
        </p:spPr>
        <p:txBody>
          <a:bodyPr/>
          <a:lstStyle>
            <a:lvl1pPr>
              <a:defRPr sz="5000"/>
            </a:lvl1pPr>
          </a:lstStyle>
          <a:p>
            <a:pPr lvl="0"/>
            <a:r>
              <a:rPr lang="bg-BG" altLang="en-US" noProof="0" smtClean="0"/>
              <a:t>Click to edit Master title style</a:t>
            </a:r>
          </a:p>
        </p:txBody>
      </p:sp>
      <p:sp>
        <p:nvSpPr>
          <p:cNvPr id="11366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bg-BG" altLang="en-US"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bg-BG" altLang="en-US"/>
          </a:p>
        </p:txBody>
      </p:sp>
      <p:sp>
        <p:nvSpPr>
          <p:cNvPr id="7" name="Rectangle 5"/>
          <p:cNvSpPr>
            <a:spLocks noGrp="1" noChangeArrowheads="1"/>
          </p:cNvSpPr>
          <p:nvPr>
            <p:ph type="ftr" sz="quarter" idx="11"/>
          </p:nvPr>
        </p:nvSpPr>
        <p:spPr/>
        <p:txBody>
          <a:bodyPr/>
          <a:lstStyle>
            <a:lvl1pPr>
              <a:defRPr/>
            </a:lvl1pPr>
          </a:lstStyle>
          <a:p>
            <a:pPr>
              <a:defRPr/>
            </a:pPr>
            <a:endParaRPr lang="bg-BG" altLang="en-US"/>
          </a:p>
        </p:txBody>
      </p:sp>
      <p:sp>
        <p:nvSpPr>
          <p:cNvPr id="8" name="Rectangle 6"/>
          <p:cNvSpPr>
            <a:spLocks noGrp="1" noChangeArrowheads="1"/>
          </p:cNvSpPr>
          <p:nvPr>
            <p:ph type="sldNum" sz="quarter" idx="12"/>
          </p:nvPr>
        </p:nvSpPr>
        <p:spPr/>
        <p:txBody>
          <a:bodyPr/>
          <a:lstStyle>
            <a:lvl1pPr>
              <a:defRPr/>
            </a:lvl1pPr>
          </a:lstStyle>
          <a:p>
            <a:pPr>
              <a:defRPr/>
            </a:pPr>
            <a:fld id="{D16B4CBD-D7E6-4BEB-9DF2-639065E7A3F8}" type="slidenum">
              <a:rPr lang="bg-BG" altLang="en-US"/>
              <a:pPr>
                <a:defRPr/>
              </a:pPr>
              <a:t>‹#›</a:t>
            </a:fld>
            <a:endParaRPr lang="bg-BG" altLang="en-US"/>
          </a:p>
        </p:txBody>
      </p:sp>
    </p:spTree>
    <p:extLst>
      <p:ext uri="{BB962C8B-B14F-4D97-AF65-F5344CB8AC3E}">
        <p14:creationId xmlns:p14="http://schemas.microsoft.com/office/powerpoint/2010/main" val="428883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1F4CFB7-5897-420E-8359-2B3AD50997D9}" type="datetimeFigureOut">
              <a:rPr lang="en-US" altLang="en-US"/>
              <a:pPr>
                <a:defRPr/>
              </a:pPr>
              <a:t>10/13/2020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DADFB53-1AD7-4F0A-A761-57801D23F7E3}" type="slidenum">
              <a:rPr lang="en-US" altLang="en-US"/>
              <a:pPr>
                <a:defRPr/>
              </a:pPr>
              <a:t>‹#›</a:t>
            </a:fld>
            <a:endParaRPr lang="en-US" altLang="en-US"/>
          </a:p>
        </p:txBody>
      </p:sp>
    </p:spTree>
    <p:extLst>
      <p:ext uri="{BB962C8B-B14F-4D97-AF65-F5344CB8AC3E}">
        <p14:creationId xmlns:p14="http://schemas.microsoft.com/office/powerpoint/2010/main" val="9382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A71C3A0-9BB9-4758-AC70-E5AAA7567E94}" type="datetimeFigureOut">
              <a:rPr lang="en-US" altLang="en-US"/>
              <a:pPr>
                <a:defRPr/>
              </a:pPr>
              <a:t>10/13/2020</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D010C58-8371-49C3-91F1-DB9BA8FE14AC}" type="slidenum">
              <a:rPr lang="en-US" altLang="en-US"/>
              <a:pPr>
                <a:defRPr/>
              </a:pPr>
              <a:t>‹#›</a:t>
            </a:fld>
            <a:endParaRPr lang="en-US" altLang="en-US"/>
          </a:p>
        </p:txBody>
      </p:sp>
    </p:spTree>
    <p:extLst>
      <p:ext uri="{BB962C8B-B14F-4D97-AF65-F5344CB8AC3E}">
        <p14:creationId xmlns:p14="http://schemas.microsoft.com/office/powerpoint/2010/main" val="2461448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5BCD252-1D31-4832-A3C2-B906504740FC}" type="datetimeFigureOut">
              <a:rPr lang="en-US" altLang="en-US"/>
              <a:pPr>
                <a:defRPr/>
              </a:pPr>
              <a:t>10/13/2020</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B205E62-D273-4A15-9590-1EA0ABA2128D}" type="slidenum">
              <a:rPr lang="en-US" altLang="en-US"/>
              <a:pPr>
                <a:defRPr/>
              </a:pPr>
              <a:t>‹#›</a:t>
            </a:fld>
            <a:endParaRPr lang="en-US" altLang="en-US"/>
          </a:p>
        </p:txBody>
      </p:sp>
    </p:spTree>
    <p:extLst>
      <p:ext uri="{BB962C8B-B14F-4D97-AF65-F5344CB8AC3E}">
        <p14:creationId xmlns:p14="http://schemas.microsoft.com/office/powerpoint/2010/main" val="151363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9696E96B-FF83-4676-B61D-C191E3D16AD6}" type="datetimeFigureOut">
              <a:rPr lang="en-US" altLang="en-US"/>
              <a:pPr>
                <a:defRPr/>
              </a:pPr>
              <a:t>10/13/2020</a:t>
            </a:fld>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58AD0FC-DBA9-44DF-8B33-8A5E3BF184F7}" type="slidenum">
              <a:rPr lang="en-US" altLang="en-US"/>
              <a:pPr>
                <a:defRPr/>
              </a:pPr>
              <a:t>‹#›</a:t>
            </a:fld>
            <a:endParaRPr lang="en-US" altLang="en-US"/>
          </a:p>
        </p:txBody>
      </p:sp>
    </p:spTree>
    <p:extLst>
      <p:ext uri="{BB962C8B-B14F-4D97-AF65-F5344CB8AC3E}">
        <p14:creationId xmlns:p14="http://schemas.microsoft.com/office/powerpoint/2010/main" val="40004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F1D0B4F-E378-4072-AB38-8BA26406DE6B}" type="datetimeFigureOut">
              <a:rPr lang="en-US" altLang="en-US"/>
              <a:pPr>
                <a:defRPr/>
              </a:pPr>
              <a:t>10/13/2020</a:t>
            </a:fld>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368F6A3-DEEC-42D7-823C-5CD3C5F6478E}" type="slidenum">
              <a:rPr lang="en-US" altLang="en-US"/>
              <a:pPr>
                <a:defRPr/>
              </a:pPr>
              <a:t>‹#›</a:t>
            </a:fld>
            <a:endParaRPr lang="en-US" altLang="en-US"/>
          </a:p>
        </p:txBody>
      </p:sp>
    </p:spTree>
    <p:extLst>
      <p:ext uri="{BB962C8B-B14F-4D97-AF65-F5344CB8AC3E}">
        <p14:creationId xmlns:p14="http://schemas.microsoft.com/office/powerpoint/2010/main" val="295768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4A86AF2-C6FF-4794-B4D4-39F754F2C729}" type="datetimeFigureOut">
              <a:rPr lang="en-US" altLang="en-US"/>
              <a:pPr>
                <a:defRPr/>
              </a:pPr>
              <a:t>10/13/2020</a:t>
            </a:fld>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04E39D05-1CAB-41C0-918B-86758F29A236}" type="slidenum">
              <a:rPr lang="en-US" altLang="en-US"/>
              <a:pPr>
                <a:defRPr/>
              </a:pPr>
              <a:t>‹#›</a:t>
            </a:fld>
            <a:endParaRPr lang="en-US" altLang="en-US"/>
          </a:p>
        </p:txBody>
      </p:sp>
    </p:spTree>
    <p:extLst>
      <p:ext uri="{BB962C8B-B14F-4D97-AF65-F5344CB8AC3E}">
        <p14:creationId xmlns:p14="http://schemas.microsoft.com/office/powerpoint/2010/main" val="414038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2F86938-A73A-4E10-89E9-41ACFB9B29B8}" type="datetimeFigureOut">
              <a:rPr lang="en-US" altLang="en-US"/>
              <a:pPr>
                <a:defRPr/>
              </a:pPr>
              <a:t>10/13/2020</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016D48C-1354-467C-B88B-03FC20C8C23D}" type="slidenum">
              <a:rPr lang="en-US" altLang="en-US"/>
              <a:pPr>
                <a:defRPr/>
              </a:pPr>
              <a:t>‹#›</a:t>
            </a:fld>
            <a:endParaRPr lang="en-US" altLang="en-US"/>
          </a:p>
        </p:txBody>
      </p:sp>
    </p:spTree>
    <p:extLst>
      <p:ext uri="{BB962C8B-B14F-4D97-AF65-F5344CB8AC3E}">
        <p14:creationId xmlns:p14="http://schemas.microsoft.com/office/powerpoint/2010/main" val="301154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0A0E475-5367-4FE6-B966-17D18F501EF0}" type="datetimeFigureOut">
              <a:rPr lang="en-US" altLang="en-US"/>
              <a:pPr>
                <a:defRPr/>
              </a:pPr>
              <a:t>10/13/2020</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E1486C1-207B-4900-8635-A3A4C2962D81}" type="slidenum">
              <a:rPr lang="en-US" altLang="en-US"/>
              <a:pPr>
                <a:defRPr/>
              </a:pPr>
              <a:t>‹#›</a:t>
            </a:fld>
            <a:endParaRPr lang="en-US" altLang="en-US"/>
          </a:p>
        </p:txBody>
      </p:sp>
    </p:spTree>
    <p:extLst>
      <p:ext uri="{BB962C8B-B14F-4D97-AF65-F5344CB8AC3E}">
        <p14:creationId xmlns:p14="http://schemas.microsoft.com/office/powerpoint/2010/main" val="3340142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mn-cs"/>
              </a:defRPr>
            </a:lvl1pPr>
          </a:lstStyle>
          <a:p>
            <a:pPr>
              <a:defRPr/>
            </a:pPr>
            <a:fld id="{E3A021D8-ADD9-47FB-AA37-584BF956E908}" type="datetimeFigureOut">
              <a:rPr lang="en-US" altLang="en-US"/>
              <a:pPr>
                <a:defRPr/>
              </a:pPr>
              <a:t>10/13/2020</a:t>
            </a:fld>
            <a:endParaRPr lang="en-US" altLang="en-US"/>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ltLang="en-US"/>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cs typeface="+mn-cs"/>
              </a:defRPr>
            </a:lvl1pPr>
          </a:lstStyle>
          <a:p>
            <a:pPr>
              <a:defRPr/>
            </a:pPr>
            <a:fld id="{A927DE59-0333-42F7-91BA-CDA51B90435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1" r:id="rId12"/>
    <p:sldLayoutId id="2147484102" r:id="rId13"/>
    <p:sldLayoutId id="2147484103" r:id="rId14"/>
    <p:sldLayoutId id="2147484104" r:id="rId15"/>
    <p:sldLayoutId id="2147484105"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bg-BG" altLang="en-US" smtClean="0"/>
              <a:t>Click to edit Master title style</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bg-BG" altLang="en-US" smtClean="0"/>
              <a:t>Click to edit Master text styles</a:t>
            </a:r>
          </a:p>
          <a:p>
            <a:pPr lvl="1"/>
            <a:r>
              <a:rPr lang="bg-BG" altLang="en-US" smtClean="0"/>
              <a:t>Second level</a:t>
            </a:r>
          </a:p>
          <a:p>
            <a:pPr lvl="2"/>
            <a:r>
              <a:rPr lang="bg-BG" altLang="en-US" smtClean="0"/>
              <a:t>Third level</a:t>
            </a:r>
          </a:p>
          <a:p>
            <a:pPr lvl="3"/>
            <a:r>
              <a:rPr lang="bg-BG" altLang="en-US" smtClean="0"/>
              <a:t>Fourth level</a:t>
            </a:r>
          </a:p>
          <a:p>
            <a:pPr lvl="4"/>
            <a:r>
              <a:rPr lang="bg-BG" altLang="en-US" smtClean="0"/>
              <a:t>Fifth level</a:t>
            </a:r>
          </a:p>
        </p:txBody>
      </p:sp>
      <p:sp>
        <p:nvSpPr>
          <p:cNvPr id="11" name="Rectangle 4"/>
          <p:cNvSpPr>
            <a:spLocks noGrp="1" noChangeArrowheads="1"/>
          </p:cNvSpPr>
          <p:nvPr>
            <p:ph type="dt" sz="half" idx="2"/>
          </p:nvPr>
        </p:nvSpPr>
        <p:spPr bwMode="auto">
          <a:xfrm>
            <a:off x="457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cs typeface="+mn-cs"/>
              </a:defRPr>
            </a:lvl1pPr>
          </a:lstStyle>
          <a:p>
            <a:pPr>
              <a:defRPr/>
            </a:pPr>
            <a:endParaRPr lang="bg-BG" altLang="en-US"/>
          </a:p>
        </p:txBody>
      </p:sp>
      <p:sp>
        <p:nvSpPr>
          <p:cNvPr id="12" name="Rectangle 5"/>
          <p:cNvSpPr>
            <a:spLocks noGrp="1" noChangeArrowheads="1"/>
          </p:cNvSpPr>
          <p:nvPr>
            <p:ph type="ftr" sz="quarter" idx="3"/>
          </p:nvPr>
        </p:nvSpPr>
        <p:spPr bwMode="auto">
          <a:xfrm>
            <a:off x="31242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cs typeface="+mn-cs"/>
              </a:defRPr>
            </a:lvl1pPr>
          </a:lstStyle>
          <a:p>
            <a:pPr>
              <a:defRPr/>
            </a:pPr>
            <a:endParaRPr lang="bg-BG" altLang="en-US"/>
          </a:p>
        </p:txBody>
      </p:sp>
      <p:sp>
        <p:nvSpPr>
          <p:cNvPr id="13" name="Rectangle 6"/>
          <p:cNvSpPr>
            <a:spLocks noGrp="1" noChangeArrowheads="1"/>
          </p:cNvSpPr>
          <p:nvPr>
            <p:ph type="sldNum" sz="quarter" idx="4"/>
          </p:nvPr>
        </p:nvSpPr>
        <p:spPr bwMode="auto">
          <a:xfrm>
            <a:off x="6553200" y="6243638"/>
            <a:ext cx="2133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cs typeface="+mn-cs"/>
              </a:defRPr>
            </a:lvl1pPr>
          </a:lstStyle>
          <a:p>
            <a:pPr>
              <a:defRPr/>
            </a:pPr>
            <a:fld id="{417D9679-1AFE-4839-AE6B-975E7CEDD4B0}" type="slidenum">
              <a:rPr lang="bg-BG" altLang="en-US"/>
              <a:pPr>
                <a:defRPr/>
              </a:pPr>
              <a:t>‹#›</a:t>
            </a:fld>
            <a:endParaRPr lang="bg-BG" altLang="en-US"/>
          </a:p>
        </p:txBody>
      </p:sp>
    </p:spTree>
  </p:cSld>
  <p:clrMap bg1="lt1" tx1="dk1" bg2="lt2" tx2="dk2" accent1="accent1" accent2="accent2" accent3="accent3" accent4="accent4" accent5="accent5" accent6="accent6" hlink="hlink" folHlink="folHlink"/>
  <p:sldLayoutIdLst>
    <p:sldLayoutId id="2147484100" r:id="rId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onlinelibrary.wiley.com/doi/10.1111/all.12616/full#all12616-fig-0001" TargetMode="External"/><Relationship Id="rId5" Type="http://schemas.openxmlformats.org/officeDocument/2006/relationships/hyperlink" Target="http://onlinelibrary.wiley.com/doi/10.1111/all.2015.70.issue-7/issuetoc" TargetMode="Externa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onlinelibrary.wiley.com/doi/10.1111/all.12616/full#all12616-fig-0002" TargetMode="External"/><Relationship Id="rId5" Type="http://schemas.openxmlformats.org/officeDocument/2006/relationships/hyperlink" Target="http://onlinelibrary.wiley.com/doi/10.1111/all.2015.70.issue-7/issuetoc" TargetMode="Externa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wmf"/><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bg.wikipedia.org/wiki/%D0%A4%D0%B0%D0%B9%D0%BB:House_Dust_Mite.jp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upload.wikimedia.org/wikipedia/commons/b/b1/Buchenwald_1.jpg" TargetMode="Externa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44.wmf"/></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ru.wikipedia.org/wiki/%D0%A4%D0%B0%D0%B9%D0%BB:Ambrosia_trifida_(inflorescences).jpg"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en.wikipedia.org/wiki/File:Honey_bee_(Apis_mellifera).jpg" TargetMode="Externa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hyperlink" Target="http://www.google.bg/url?url=http://www.flickriver.com/photos/tags/vespide/interesting/&amp;rct=j&amp;frm=1&amp;q=&amp;esrc=s&amp;sa=U&amp;ved=0CBcQwW4wAWoVChMIzriKg5C_xwIVCT8UCh3E5wJp&amp;usg=AFQjCNG7hLnS7J2_3T12wFu562_2nYgifw"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8.jpeg"/><Relationship Id="rId5" Type="http://schemas.openxmlformats.org/officeDocument/2006/relationships/hyperlink" Target="http://www.google.bg/url?url=http://www.uscnk.com/directory/Casein-Beta(CSN2)-8332.htm&amp;rct=j&amp;frm=1&amp;q=&amp;esrc=s&amp;sa=U&amp;ved=0CCMQwW4wBzgoahUKEwjMkanDk7_HAhVBPhQKHVXJASY&amp;usg=AFQjCNGzbTjlIQkmj5ZkJEhQKaTFHZsXxQ" TargetMode="Externa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71.jpeg"/><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Line 5"/>
          <p:cNvSpPr>
            <a:spLocks noChangeShapeType="1"/>
          </p:cNvSpPr>
          <p:nvPr/>
        </p:nvSpPr>
        <p:spPr bwMode="auto">
          <a:xfrm>
            <a:off x="2581275" y="901700"/>
            <a:ext cx="4813300" cy="0"/>
          </a:xfrm>
          <a:prstGeom prst="line">
            <a:avLst/>
          </a:prstGeom>
          <a:noFill/>
          <a:ln w="15875" cmpd="thickThin">
            <a:solidFill>
              <a:srgbClr val="000000"/>
            </a:solidFill>
            <a:round/>
            <a:headEnd/>
            <a:tailEnd/>
          </a:ln>
          <a:extLst>
            <a:ext uri="{909E8E84-426E-40DD-AFC4-6F175D3DCCD1}">
              <a14:hiddenFill xmlns:a14="http://schemas.microsoft.com/office/drawing/2010/main">
                <a:noFill/>
              </a14:hiddenFill>
            </a:ext>
          </a:extLst>
        </p:spPr>
        <p:txBody>
          <a:bodyPr/>
          <a:lstStyle/>
          <a:p>
            <a:endParaRPr lang="bg-BG"/>
          </a:p>
        </p:txBody>
      </p:sp>
      <p:graphicFrame>
        <p:nvGraphicFramePr>
          <p:cNvPr id="6147" name="Object 6"/>
          <p:cNvGraphicFramePr>
            <a:graphicFrameLocks noChangeAspect="1"/>
          </p:cNvGraphicFramePr>
          <p:nvPr/>
        </p:nvGraphicFramePr>
        <p:xfrm>
          <a:off x="527050" y="350838"/>
          <a:ext cx="862013" cy="882650"/>
        </p:xfrm>
        <a:graphic>
          <a:graphicData uri="http://schemas.openxmlformats.org/presentationml/2006/ole">
            <mc:AlternateContent xmlns:mc="http://schemas.openxmlformats.org/markup-compatibility/2006">
              <mc:Choice xmlns:v="urn:schemas-microsoft-com:vml" Requires="v">
                <p:oleObj spid="_x0000_s6168" r:id="rId4" imgW="4785480" imgH="4894560" progId="CorelDRAW.Graphic.10">
                  <p:embed/>
                </p:oleObj>
              </mc:Choice>
              <mc:Fallback>
                <p:oleObj r:id="rId4" imgW="4785480" imgH="4894560" progId="CorelDRAW.Graphic.10">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50" y="350838"/>
                        <a:ext cx="86201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8" name="Rectangle 7"/>
          <p:cNvSpPr>
            <a:spLocks noChangeArrowheads="1"/>
          </p:cNvSpPr>
          <p:nvPr/>
        </p:nvSpPr>
        <p:spPr bwMode="auto">
          <a:xfrm>
            <a:off x="71438" y="2833688"/>
            <a:ext cx="9144000" cy="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08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wrap="none" lIns="0" r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Arial Black" panose="020B0A04020102020204" pitchFamily="34" charset="0"/>
            </a:endParaRPr>
          </a:p>
        </p:txBody>
      </p:sp>
      <p:sp>
        <p:nvSpPr>
          <p:cNvPr id="6149" name="Rectangle 8"/>
          <p:cNvSpPr>
            <a:spLocks noChangeArrowheads="1"/>
          </p:cNvSpPr>
          <p:nvPr/>
        </p:nvSpPr>
        <p:spPr bwMode="auto">
          <a:xfrm>
            <a:off x="71438" y="2833688"/>
            <a:ext cx="9144000" cy="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08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0" r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US" altLang="en-US" sz="1800">
              <a:latin typeface="Arial Black" panose="020B0A04020102020204" pitchFamily="34" charset="0"/>
            </a:endParaRPr>
          </a:p>
        </p:txBody>
      </p:sp>
      <p:sp>
        <p:nvSpPr>
          <p:cNvPr id="11270" name="Rectangle 9"/>
          <p:cNvSpPr>
            <a:spLocks noChangeArrowheads="1"/>
          </p:cNvSpPr>
          <p:nvPr/>
        </p:nvSpPr>
        <p:spPr bwMode="auto">
          <a:xfrm>
            <a:off x="0" y="105336"/>
            <a:ext cx="9144000" cy="149271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08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0" rIns="0" anchor="ctr">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a:defRPr/>
            </a:pPr>
            <a:r>
              <a:rPr lang="bg-BG" altLang="en-US" sz="2400" b="1" dirty="0" smtClean="0">
                <a:solidFill>
                  <a:schemeClr val="accent2"/>
                </a:solidFill>
                <a:latin typeface="Times New Roman" panose="02020603050405020304" pitchFamily="18" charset="0"/>
                <a:cs typeface="Times New Roman" panose="02020603050405020304" pitchFamily="18" charset="0"/>
              </a:rPr>
              <a:t>	МЕДИЦИНСКИ УНИВЕРСИТЕТ </a:t>
            </a:r>
            <a:r>
              <a:rPr lang="bg-BG" altLang="en-US" sz="2400" b="1" dirty="0" smtClean="0">
                <a:solidFill>
                  <a:schemeClr val="accent2"/>
                </a:solidFill>
                <a:cs typeface="Times New Roman" panose="02020603050405020304" pitchFamily="18" charset="0"/>
              </a:rPr>
              <a:t>–</a:t>
            </a:r>
            <a:r>
              <a:rPr lang="bg-BG" altLang="en-US" sz="2400" b="1" dirty="0" smtClean="0">
                <a:solidFill>
                  <a:schemeClr val="accent2"/>
                </a:solidFill>
                <a:latin typeface="Times New Roman" panose="02020603050405020304" pitchFamily="18" charset="0"/>
                <a:cs typeface="Times New Roman" panose="02020603050405020304" pitchFamily="18" charset="0"/>
              </a:rPr>
              <a:t> ПЛЕВЕН</a:t>
            </a:r>
            <a:endParaRPr lang="bg-BG" altLang="en-US" sz="2400" b="1" dirty="0" smtClean="0">
              <a:solidFill>
                <a:schemeClr val="accent2"/>
              </a:solidFill>
              <a:cs typeface="+mn-cs"/>
            </a:endParaRPr>
          </a:p>
          <a:p>
            <a:pPr algn="ctr">
              <a:defRPr/>
            </a:pPr>
            <a:r>
              <a:rPr lang="bg-BG" altLang="en-US" sz="2000" b="1" dirty="0" smtClean="0">
                <a:solidFill>
                  <a:schemeClr val="accent2"/>
                </a:solidFill>
                <a:latin typeface="+mn-lt"/>
                <a:cs typeface="Times New Roman" panose="02020603050405020304" pitchFamily="18" charset="0"/>
              </a:rPr>
              <a:t>	ФАКУЛТЕТ </a:t>
            </a:r>
            <a:r>
              <a:rPr lang="bg-BG" altLang="en-US" sz="2400" b="1" dirty="0">
                <a:solidFill>
                  <a:schemeClr val="accent2"/>
                </a:solidFill>
                <a:latin typeface="Times New Roman" panose="02020603050405020304" pitchFamily="18" charset="0"/>
                <a:cs typeface="Times New Roman" panose="02020603050405020304" pitchFamily="18" charset="0"/>
              </a:rPr>
              <a:t>„МЕДИЦИНА“</a:t>
            </a:r>
            <a:endParaRPr lang="en-US" altLang="en-US" sz="2400" b="1" dirty="0">
              <a:solidFill>
                <a:schemeClr val="accent2"/>
              </a:solidFill>
              <a:latin typeface="Times New Roman" panose="02020603050405020304" pitchFamily="18" charset="0"/>
              <a:cs typeface="Times New Roman" panose="02020603050405020304" pitchFamily="18" charset="0"/>
            </a:endParaRPr>
          </a:p>
          <a:p>
            <a:pPr algn="ctr">
              <a:spcBef>
                <a:spcPts val="600"/>
              </a:spcBef>
              <a:defRPr/>
            </a:pPr>
            <a:r>
              <a:rPr lang="bg-BG" altLang="en-US" b="1" dirty="0" smtClean="0">
                <a:solidFill>
                  <a:schemeClr val="accent2"/>
                </a:solidFill>
                <a:latin typeface="Times New Roman" panose="02020603050405020304" pitchFamily="18" charset="0"/>
                <a:cs typeface="Times New Roman" panose="02020603050405020304" pitchFamily="18" charset="0"/>
              </a:rPr>
              <a:t>	ЦЕНТЪР ЗА ДИСТАНЦИОННО ОБУЧЕНИЕ</a:t>
            </a:r>
            <a:endParaRPr lang="bg-BG" altLang="en-US" b="1" dirty="0" smtClean="0">
              <a:solidFill>
                <a:schemeClr val="accent2"/>
              </a:solidFill>
              <a:cs typeface="+mn-cs"/>
            </a:endParaRPr>
          </a:p>
          <a:p>
            <a:pPr algn="ctr">
              <a:defRPr/>
            </a:pPr>
            <a:endParaRPr lang="bg-BG" altLang="en-US" sz="2000" b="1" dirty="0" smtClean="0">
              <a:solidFill>
                <a:schemeClr val="accent2"/>
              </a:solidFill>
              <a:latin typeface="Arial Unicode MS" panose="020B0604020202020204" pitchFamily="34" charset="-128"/>
              <a:cs typeface="Times New Roman" panose="02020603050405020304" pitchFamily="18" charset="0"/>
            </a:endParaRPr>
          </a:p>
        </p:txBody>
      </p:sp>
      <p:sp>
        <p:nvSpPr>
          <p:cNvPr id="41994" name="Text Box 4"/>
          <p:cNvSpPr txBox="1">
            <a:spLocks noChangeArrowheads="1"/>
          </p:cNvSpPr>
          <p:nvPr/>
        </p:nvSpPr>
        <p:spPr bwMode="auto">
          <a:xfrm>
            <a:off x="269547" y="1509485"/>
            <a:ext cx="1968500" cy="3683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5080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5F5F5F"/>
                  </a:outerShdw>
                </a:effectLst>
              </a14:hiddenEffects>
            </a:ext>
          </a:extLst>
        </p:spPr>
        <p:txBody>
          <a:bodyPr lIns="0" rIns="0">
            <a:spAutoFit/>
          </a:bodyP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defRPr/>
            </a:pPr>
            <a:r>
              <a:rPr lang="bg-BG" altLang="bg-BG" dirty="0" smtClean="0">
                <a:solidFill>
                  <a:schemeClr val="accent2">
                    <a:lumMod val="75000"/>
                  </a:schemeClr>
                </a:solidFill>
                <a:cs typeface="+mn-cs"/>
              </a:rPr>
              <a:t>Лекция №</a:t>
            </a:r>
            <a:r>
              <a:rPr lang="bg-BG" altLang="bg-BG" dirty="0">
                <a:solidFill>
                  <a:schemeClr val="accent2">
                    <a:lumMod val="75000"/>
                  </a:schemeClr>
                </a:solidFill>
                <a:cs typeface="+mn-cs"/>
              </a:rPr>
              <a:t>1</a:t>
            </a:r>
          </a:p>
        </p:txBody>
      </p:sp>
      <p:sp>
        <p:nvSpPr>
          <p:cNvPr id="2" name="Правоъгълник 1"/>
          <p:cNvSpPr/>
          <p:nvPr/>
        </p:nvSpPr>
        <p:spPr>
          <a:xfrm>
            <a:off x="679450" y="3170107"/>
            <a:ext cx="7356186" cy="707886"/>
          </a:xfrm>
          <a:prstGeom prst="rect">
            <a:avLst/>
          </a:prstGeom>
        </p:spPr>
        <p:txBody>
          <a:bodyPr wrap="square">
            <a:spAutoFit/>
          </a:bodyPr>
          <a:lstStyle/>
          <a:p>
            <a:pPr algn="ctr"/>
            <a:r>
              <a:rPr lang="bg-BG" altLang="bg-BG" sz="2000" b="1" dirty="0">
                <a:solidFill>
                  <a:schemeClr val="accent2">
                    <a:lumMod val="75000"/>
                  </a:schemeClr>
                </a:solidFill>
                <a:latin typeface="Century Gothic" pitchFamily="34" charset="0"/>
              </a:rPr>
              <a:t>ОСНОВНИ ПОНЯТИЯ В АЛЕРГОЛОГИЯТА. АТОПИЯ. ГЕНЕТИЧНИ МЕХАНИЗМИ. ВИДОВЕ АЛЕРГЕНИ.</a:t>
            </a:r>
            <a:endParaRPr lang="bg-BG" sz="2000" b="1" dirty="0">
              <a:solidFill>
                <a:schemeClr val="accent2">
                  <a:lumMod val="75000"/>
                </a:schemeClr>
              </a:solidFill>
            </a:endParaRPr>
          </a:p>
        </p:txBody>
      </p:sp>
      <p:sp>
        <p:nvSpPr>
          <p:cNvPr id="4" name="Правоъгълник 3"/>
          <p:cNvSpPr/>
          <p:nvPr/>
        </p:nvSpPr>
        <p:spPr>
          <a:xfrm>
            <a:off x="3352800" y="5156400"/>
            <a:ext cx="5424343" cy="923330"/>
          </a:xfrm>
          <a:prstGeom prst="rect">
            <a:avLst/>
          </a:prstGeom>
        </p:spPr>
        <p:txBody>
          <a:bodyPr wrap="square">
            <a:spAutoFit/>
          </a:bodyPr>
          <a:lstStyle/>
          <a:p>
            <a:r>
              <a:rPr lang="ru-RU" dirty="0">
                <a:solidFill>
                  <a:schemeClr val="accent2">
                    <a:lumMod val="75000"/>
                  </a:schemeClr>
                </a:solidFill>
              </a:rPr>
              <a:t>В. Цветкова, </a:t>
            </a:r>
            <a:r>
              <a:rPr lang="ru-RU" dirty="0" err="1">
                <a:solidFill>
                  <a:schemeClr val="accent2">
                    <a:lumMod val="75000"/>
                  </a:schemeClr>
                </a:solidFill>
              </a:rPr>
              <a:t>д.м</a:t>
            </a:r>
            <a:endParaRPr lang="ru-RU" dirty="0">
              <a:solidFill>
                <a:schemeClr val="accent2">
                  <a:lumMod val="75000"/>
                </a:schemeClr>
              </a:solidFill>
            </a:endParaRPr>
          </a:p>
          <a:p>
            <a:r>
              <a:rPr lang="ru-RU" dirty="0" err="1">
                <a:solidFill>
                  <a:schemeClr val="accent2">
                    <a:lumMod val="75000"/>
                  </a:schemeClr>
                </a:solidFill>
              </a:rPr>
              <a:t>Катедра</a:t>
            </a:r>
            <a:r>
              <a:rPr lang="ru-RU" dirty="0">
                <a:solidFill>
                  <a:schemeClr val="accent2">
                    <a:lumMod val="75000"/>
                  </a:schemeClr>
                </a:solidFill>
              </a:rPr>
              <a:t> “Дерматология, венерология и </a:t>
            </a:r>
            <a:r>
              <a:rPr lang="ru-RU" dirty="0" err="1">
                <a:solidFill>
                  <a:schemeClr val="accent2">
                    <a:lumMod val="75000"/>
                  </a:schemeClr>
                </a:solidFill>
              </a:rPr>
              <a:t>алергология</a:t>
            </a:r>
            <a:r>
              <a:rPr lang="ru-RU" dirty="0">
                <a:solidFill>
                  <a:schemeClr val="accent2">
                    <a:lumMod val="75000"/>
                  </a:schemeClr>
                </a:solidFill>
              </a:rPr>
              <a:t>” сектор </a:t>
            </a:r>
            <a:r>
              <a:rPr lang="ru-RU" dirty="0" err="1">
                <a:solidFill>
                  <a:schemeClr val="accent2">
                    <a:lumMod val="75000"/>
                  </a:schemeClr>
                </a:solidFill>
              </a:rPr>
              <a:t>Алергология</a:t>
            </a:r>
            <a:endParaRPr lang="ru-RU"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sz="half" idx="1"/>
          </p:nvPr>
        </p:nvSpPr>
        <p:spPr>
          <a:xfrm>
            <a:off x="457200" y="1600200"/>
            <a:ext cx="4038600" cy="3197225"/>
          </a:xfrm>
        </p:spPr>
        <p:txBody>
          <a:bodyPr/>
          <a:lstStyle/>
          <a:p>
            <a:pPr eaLnBrk="1" hangingPunct="1"/>
            <a:endParaRPr lang="en-US" altLang="bg-BG" sz="2800" smtClean="0"/>
          </a:p>
          <a:p>
            <a:pPr algn="ctr" eaLnBrk="1" hangingPunct="1">
              <a:buFontTx/>
              <a:buNone/>
            </a:pPr>
            <a:endParaRPr lang="en-US" altLang="bg-BG" sz="2800" smtClean="0">
              <a:latin typeface="Century Gothic" panose="020B0502020202020204" pitchFamily="34" charset="0"/>
              <a:ea typeface="Arial Unicode MS" panose="020B0604020202020204" pitchFamily="34" charset="-128"/>
            </a:endParaRPr>
          </a:p>
          <a:p>
            <a:pPr algn="ctr" eaLnBrk="1" hangingPunct="1">
              <a:buFontTx/>
              <a:buNone/>
            </a:pPr>
            <a:r>
              <a:rPr lang="bg-BG" altLang="bg-BG" sz="2800" smtClean="0">
                <a:latin typeface="Century Gothic" panose="020B0502020202020204" pitchFamily="34" charset="0"/>
                <a:ea typeface="Arial Unicode MS" panose="020B0604020202020204" pitchFamily="34" charset="-128"/>
              </a:rPr>
              <a:t>Бронхиална астма</a:t>
            </a:r>
            <a:endParaRPr lang="en-US" altLang="bg-BG" sz="2800" smtClean="0">
              <a:latin typeface="Century Gothic" panose="020B0502020202020204" pitchFamily="34" charset="0"/>
              <a:ea typeface="Arial Unicode MS" panose="020B0604020202020204" pitchFamily="34" charset="-128"/>
            </a:endParaRPr>
          </a:p>
          <a:p>
            <a:pPr algn="ctr" eaLnBrk="1" hangingPunct="1">
              <a:buFont typeface="Wingdings 3" panose="05040102010807070707" pitchFamily="18" charset="2"/>
              <a:buNone/>
            </a:pPr>
            <a:endParaRPr lang="en-US" altLang="bg-BG" sz="2800" smtClean="0">
              <a:latin typeface="Century Gothic" panose="020B0502020202020204" pitchFamily="34" charset="0"/>
              <a:ea typeface="Arial Unicode MS" panose="020B0604020202020204" pitchFamily="34" charset="-128"/>
            </a:endParaRPr>
          </a:p>
          <a:p>
            <a:pPr eaLnBrk="1" hangingPunct="1"/>
            <a:endParaRPr lang="en-US" altLang="bg-BG" sz="2800" smtClean="0">
              <a:latin typeface="Century Gothic" panose="020B0502020202020204" pitchFamily="34" charset="0"/>
            </a:endParaRPr>
          </a:p>
          <a:p>
            <a:pPr eaLnBrk="1" hangingPunct="1"/>
            <a:endParaRPr lang="en-US" altLang="bg-BG" sz="2800" smtClean="0"/>
          </a:p>
          <a:p>
            <a:pPr eaLnBrk="1" hangingPunct="1"/>
            <a:endParaRPr lang="bg-BG" altLang="bg-BG" sz="2800" smtClean="0"/>
          </a:p>
        </p:txBody>
      </p:sp>
      <p:sp>
        <p:nvSpPr>
          <p:cNvPr id="20483" name="Rectangle 4"/>
          <p:cNvSpPr>
            <a:spLocks noGrp="1" noChangeArrowheads="1"/>
          </p:cNvSpPr>
          <p:nvPr>
            <p:ph sz="half" idx="2"/>
          </p:nvPr>
        </p:nvSpPr>
        <p:spPr/>
        <p:txBody>
          <a:bodyPr/>
          <a:lstStyle/>
          <a:p>
            <a:pPr eaLnBrk="1" hangingPunct="1"/>
            <a:endParaRPr lang="bg-BG" altLang="bg-BG" sz="2800" smtClean="0"/>
          </a:p>
        </p:txBody>
      </p:sp>
      <p:pic>
        <p:nvPicPr>
          <p:cNvPr id="20484" name="Picture 5" descr="lungs_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28775"/>
            <a:ext cx="32385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730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sz="half" idx="1"/>
          </p:nvPr>
        </p:nvSpPr>
        <p:spPr/>
        <p:txBody>
          <a:bodyPr/>
          <a:lstStyle/>
          <a:p>
            <a:pPr algn="ctr" eaLnBrk="1" hangingPunct="1">
              <a:buFontTx/>
              <a:buNone/>
            </a:pPr>
            <a:endParaRPr lang="en-US" altLang="bg-BG" sz="2800" smtClean="0">
              <a:ea typeface="Arial Unicode MS" panose="020B0604020202020204" pitchFamily="34" charset="-128"/>
            </a:endParaRPr>
          </a:p>
          <a:p>
            <a:pPr eaLnBrk="1" hangingPunct="1">
              <a:buFontTx/>
              <a:buNone/>
            </a:pPr>
            <a:r>
              <a:rPr lang="bg-BG" altLang="bg-BG" sz="2400" smtClean="0">
                <a:ea typeface="Arial Unicode MS" panose="020B0604020202020204" pitchFamily="34" charset="-128"/>
              </a:rPr>
              <a:t>   </a:t>
            </a:r>
            <a:r>
              <a:rPr lang="bg-BG" altLang="bg-BG" sz="2400" smtClean="0">
                <a:latin typeface="Century Gothic" panose="020B0502020202020204" pitchFamily="34" charset="0"/>
                <a:ea typeface="Arial Unicode MS" panose="020B0604020202020204" pitchFamily="34" charset="-128"/>
              </a:rPr>
              <a:t>Атопичен дерматит</a:t>
            </a:r>
            <a:r>
              <a:rPr lang="en-US" altLang="bg-BG" sz="2400" smtClean="0">
                <a:latin typeface="Century Gothic" panose="020B0502020202020204" pitchFamily="34" charset="0"/>
                <a:ea typeface="Arial Unicode MS" panose="020B0604020202020204" pitchFamily="34" charset="-128"/>
              </a:rPr>
              <a:t>,</a:t>
            </a:r>
            <a:r>
              <a:rPr lang="bg-BG" altLang="bg-BG" sz="2400" smtClean="0">
                <a:latin typeface="Century Gothic" panose="020B0502020202020204" pitchFamily="34" charset="0"/>
                <a:ea typeface="Arial Unicode MS" panose="020B0604020202020204" pitchFamily="34" charset="-128"/>
              </a:rPr>
              <a:t> Атопична екзема</a:t>
            </a:r>
            <a:r>
              <a:rPr lang="en-US" altLang="bg-BG" sz="2400" smtClean="0">
                <a:latin typeface="Century Gothic" panose="020B0502020202020204" pitchFamily="34" charset="0"/>
                <a:ea typeface="Arial Unicode MS" panose="020B0604020202020204" pitchFamily="34" charset="-128"/>
              </a:rPr>
              <a:t>, </a:t>
            </a:r>
            <a:r>
              <a:rPr lang="bg-BG" altLang="bg-BG" sz="2400" smtClean="0">
                <a:latin typeface="Century Gothic" panose="020B0502020202020204" pitchFamily="34" charset="0"/>
                <a:ea typeface="Arial Unicode MS" panose="020B0604020202020204" pitchFamily="34" charset="-128"/>
              </a:rPr>
              <a:t>Уртикария-Ангиоедем</a:t>
            </a:r>
          </a:p>
          <a:p>
            <a:pPr eaLnBrk="1" hangingPunct="1"/>
            <a:endParaRPr lang="en-US" altLang="bg-BG" sz="2400" smtClean="0">
              <a:latin typeface="Century Gothic" panose="020B0502020202020204" pitchFamily="34" charset="0"/>
              <a:ea typeface="Arial Unicode MS" panose="020B0604020202020204" pitchFamily="34" charset="-128"/>
            </a:endParaRPr>
          </a:p>
        </p:txBody>
      </p:sp>
      <p:sp>
        <p:nvSpPr>
          <p:cNvPr id="21507" name="Rectangle 4"/>
          <p:cNvSpPr>
            <a:spLocks noGrp="1" noChangeArrowheads="1"/>
          </p:cNvSpPr>
          <p:nvPr>
            <p:ph sz="quarter" idx="2"/>
          </p:nvPr>
        </p:nvSpPr>
        <p:spPr/>
        <p:txBody>
          <a:bodyPr/>
          <a:lstStyle/>
          <a:p>
            <a:pPr eaLnBrk="1" hangingPunct="1"/>
            <a:endParaRPr lang="bg-BG" altLang="bg-BG" sz="2400" smtClean="0"/>
          </a:p>
        </p:txBody>
      </p:sp>
      <p:sp>
        <p:nvSpPr>
          <p:cNvPr id="21508" name="Rectangle 5"/>
          <p:cNvSpPr>
            <a:spLocks noGrp="1" noChangeArrowheads="1"/>
          </p:cNvSpPr>
          <p:nvPr>
            <p:ph sz="quarter" idx="3"/>
          </p:nvPr>
        </p:nvSpPr>
        <p:spPr/>
        <p:txBody>
          <a:bodyPr/>
          <a:lstStyle/>
          <a:p>
            <a:pPr eaLnBrk="1" hangingPunct="1"/>
            <a:endParaRPr lang="bg-BG" altLang="bg-BG" sz="2400" smtClean="0"/>
          </a:p>
        </p:txBody>
      </p:sp>
      <p:pic>
        <p:nvPicPr>
          <p:cNvPr id="21509" name="Picture 6" descr="cutis_radia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557338"/>
            <a:ext cx="3657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goodskinl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363"/>
            <a:ext cx="4705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136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p:txBody>
          <a:bodyPr/>
          <a:lstStyle/>
          <a:p>
            <a:pPr eaLnBrk="1" hangingPunct="1"/>
            <a:endParaRPr lang="en-US" altLang="bg-BG" sz="2400" smtClean="0"/>
          </a:p>
          <a:p>
            <a:pPr eaLnBrk="1" hangingPunct="1"/>
            <a:endParaRPr lang="en-US" altLang="bg-BG" sz="2400" smtClean="0"/>
          </a:p>
          <a:p>
            <a:pPr eaLnBrk="1" hangingPunct="1">
              <a:buFontTx/>
              <a:buNone/>
            </a:pPr>
            <a:r>
              <a:rPr lang="en-US" altLang="bg-BG" sz="2400" smtClean="0"/>
              <a:t>    </a:t>
            </a:r>
            <a:r>
              <a:rPr lang="bg-BG" altLang="bg-BG" sz="2400" smtClean="0">
                <a:latin typeface="Times New Roman" panose="02020603050405020304" pitchFamily="18" charset="0"/>
                <a:ea typeface="Arial Unicode MS" panose="020B0604020202020204" pitchFamily="34" charset="-128"/>
              </a:rPr>
              <a:t>Алергичните болести са известни от древността</a:t>
            </a:r>
            <a:endParaRPr lang="en-US" altLang="bg-BG" sz="2400" smtClean="0">
              <a:latin typeface="Times New Roman" panose="02020603050405020304" pitchFamily="18" charset="0"/>
              <a:ea typeface="Arial Unicode MS" panose="020B0604020202020204" pitchFamily="34" charset="-128"/>
            </a:endParaRPr>
          </a:p>
          <a:p>
            <a:pPr eaLnBrk="1" hangingPunct="1">
              <a:buFontTx/>
              <a:buNone/>
            </a:pPr>
            <a:endParaRPr lang="en-US" altLang="bg-BG" sz="2400" smtClean="0">
              <a:latin typeface="Times New Roman" panose="02020603050405020304" pitchFamily="18" charset="0"/>
              <a:ea typeface="Arial Unicode MS" panose="020B0604020202020204" pitchFamily="34" charset="-128"/>
            </a:endParaRPr>
          </a:p>
          <a:p>
            <a:pPr eaLnBrk="1" hangingPunct="1">
              <a:buFontTx/>
              <a:buNone/>
            </a:pPr>
            <a:endParaRPr lang="bg-BG" altLang="bg-BG" sz="2400" smtClean="0">
              <a:latin typeface="Times New Roman" panose="02020603050405020304" pitchFamily="18" charset="0"/>
              <a:ea typeface="Arial Unicode MS" panose="020B0604020202020204" pitchFamily="34" charset="-128"/>
            </a:endParaRPr>
          </a:p>
          <a:p>
            <a:pPr eaLnBrk="1" hangingPunct="1">
              <a:buFontTx/>
              <a:buNone/>
            </a:pPr>
            <a:r>
              <a:rPr lang="bg-BG" altLang="bg-BG" sz="2400" smtClean="0">
                <a:latin typeface="Times New Roman" panose="02020603050405020304" pitchFamily="18" charset="0"/>
                <a:ea typeface="Arial Unicode MS" panose="020B0604020202020204" pitchFamily="34" charset="-128"/>
              </a:rPr>
              <a:t>   Бронхиална астма, уртикария и екзема са описани в древната медицинска литература в Китай, Египет и Гърция</a:t>
            </a:r>
            <a:endParaRPr lang="bg-BG" altLang="bg-BG" smtClean="0">
              <a:latin typeface="Times New Roman" panose="02020603050405020304" pitchFamily="18" charset="0"/>
              <a:ea typeface="Arial Unicode MS" panose="020B0604020202020204" pitchFamily="34" charset="-128"/>
            </a:endParaRPr>
          </a:p>
        </p:txBody>
      </p:sp>
      <p:sp>
        <p:nvSpPr>
          <p:cNvPr id="9218" name="Rectangle 2"/>
          <p:cNvSpPr>
            <a:spLocks noGrp="1" noChangeArrowheads="1"/>
          </p:cNvSpPr>
          <p:nvPr>
            <p:ph type="title"/>
          </p:nvPr>
        </p:nvSpPr>
        <p:spPr/>
        <p:txBody>
          <a:bodyPr/>
          <a:lstStyle/>
          <a:p>
            <a:pPr eaLnBrk="1" fontAlgn="auto" hangingPunct="1">
              <a:spcAft>
                <a:spcPts val="0"/>
              </a:spcAft>
              <a:defRPr/>
            </a:pPr>
            <a:endParaRPr lang="bg-BG" altLang="bg-BG" smtClean="0"/>
          </a:p>
        </p:txBody>
      </p:sp>
    </p:spTree>
    <p:extLst>
      <p:ext uri="{BB962C8B-B14F-4D97-AF65-F5344CB8AC3E}">
        <p14:creationId xmlns:p14="http://schemas.microsoft.com/office/powerpoint/2010/main" val="220775069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endParaRPr lang="bg-BG" altLang="bg-BG" smtClean="0"/>
          </a:p>
        </p:txBody>
      </p:sp>
      <p:sp>
        <p:nvSpPr>
          <p:cNvPr id="23555" name="Rectangle 3"/>
          <p:cNvSpPr>
            <a:spLocks noGrp="1" noChangeArrowheads="1"/>
          </p:cNvSpPr>
          <p:nvPr>
            <p:ph type="body" sz="half" idx="1"/>
          </p:nvPr>
        </p:nvSpPr>
        <p:spPr>
          <a:xfrm>
            <a:off x="457200" y="1600200"/>
            <a:ext cx="4041775" cy="4525963"/>
          </a:xfrm>
        </p:spPr>
        <p:txBody>
          <a:bodyPr/>
          <a:lstStyle/>
          <a:p>
            <a:pPr eaLnBrk="1" hangingPunct="1">
              <a:buFontTx/>
              <a:buNone/>
            </a:pPr>
            <a:r>
              <a:rPr lang="en-US" altLang="bg-BG" sz="2400" smtClean="0"/>
              <a:t>    </a:t>
            </a:r>
            <a:endParaRPr lang="bg-BG" altLang="bg-BG" sz="2400" smtClean="0"/>
          </a:p>
          <a:p>
            <a:pPr eaLnBrk="1" hangingPunct="1">
              <a:buFontTx/>
              <a:buNone/>
            </a:pPr>
            <a:r>
              <a:rPr lang="bg-BG" altLang="bg-BG" sz="2300" smtClean="0">
                <a:latin typeface="Century Gothic" panose="020B0502020202020204" pitchFamily="34" charset="0"/>
              </a:rPr>
              <a:t>Първият алергичен индивид в световната история вероятно е бил египетския фараон Менес, който според откритите йероглифи е починал в 2641г. пр. хр. след ужилване от оса</a:t>
            </a:r>
          </a:p>
        </p:txBody>
      </p:sp>
      <p:sp>
        <p:nvSpPr>
          <p:cNvPr id="23556" name="Rectangle 4"/>
          <p:cNvSpPr>
            <a:spLocks noGrp="1" noChangeArrowheads="1"/>
          </p:cNvSpPr>
          <p:nvPr>
            <p:ph sz="half" idx="2"/>
          </p:nvPr>
        </p:nvSpPr>
        <p:spPr>
          <a:xfrm>
            <a:off x="4645025" y="1600200"/>
            <a:ext cx="4041775" cy="4525963"/>
          </a:xfrm>
        </p:spPr>
        <p:txBody>
          <a:bodyPr/>
          <a:lstStyle/>
          <a:p>
            <a:pPr eaLnBrk="1" hangingPunct="1"/>
            <a:endParaRPr lang="bg-BG" altLang="bg-BG" sz="2800" smtClean="0"/>
          </a:p>
        </p:txBody>
      </p:sp>
      <p:pic>
        <p:nvPicPr>
          <p:cNvPr id="23557" name="Picture 5" descr="pharoahme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28775"/>
            <a:ext cx="41036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41945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fontAlgn="auto" hangingPunct="1">
              <a:spcAft>
                <a:spcPts val="0"/>
              </a:spcAft>
              <a:defRPr/>
            </a:pPr>
            <a:endParaRPr lang="bg-BG" altLang="bg-BG" smtClean="0"/>
          </a:p>
        </p:txBody>
      </p:sp>
      <p:sp>
        <p:nvSpPr>
          <p:cNvPr id="24579" name="Text Placeholder 2"/>
          <p:cNvSpPr>
            <a:spLocks noGrp="1"/>
          </p:cNvSpPr>
          <p:nvPr>
            <p:ph type="body" sz="half" idx="1"/>
          </p:nvPr>
        </p:nvSpPr>
        <p:spPr/>
        <p:txBody>
          <a:bodyPr/>
          <a:lstStyle/>
          <a:p>
            <a:pPr marL="0" indent="0" eaLnBrk="1" hangingPunct="1">
              <a:buFontTx/>
              <a:buNone/>
            </a:pPr>
            <a:endParaRPr lang="bg-BG" altLang="bg-BG" sz="2400" smtClean="0">
              <a:latin typeface="Arial" panose="020B0604020202020204" pitchFamily="34" charset="0"/>
            </a:endParaRPr>
          </a:p>
          <a:p>
            <a:pPr marL="0" indent="0" eaLnBrk="1" hangingPunct="1">
              <a:buFontTx/>
              <a:buNone/>
            </a:pPr>
            <a:endParaRPr lang="bg-BG" altLang="bg-BG" sz="2400" smtClean="0">
              <a:latin typeface="Arial" panose="020B0604020202020204" pitchFamily="34" charset="0"/>
            </a:endParaRPr>
          </a:p>
          <a:p>
            <a:pPr marL="0" indent="0" eaLnBrk="1" hangingPunct="1">
              <a:buFontTx/>
              <a:buNone/>
            </a:pPr>
            <a:r>
              <a:rPr lang="bg-BG" altLang="bg-BG" sz="2400" smtClean="0">
                <a:latin typeface="Century Gothic" panose="020B0502020202020204" pitchFamily="34" charset="0"/>
              </a:rPr>
              <a:t>Римският император </a:t>
            </a:r>
            <a:r>
              <a:rPr lang="en-US" altLang="bg-BG" sz="2400" smtClean="0">
                <a:latin typeface="Century Gothic" panose="020B0502020202020204" pitchFamily="34" charset="0"/>
              </a:rPr>
              <a:t>Augustus</a:t>
            </a:r>
            <a:r>
              <a:rPr lang="bg-BG" altLang="bg-BG" sz="2400" smtClean="0">
                <a:latin typeface="Century Gothic" panose="020B0502020202020204" pitchFamily="34" charset="0"/>
              </a:rPr>
              <a:t>-екзема</a:t>
            </a:r>
          </a:p>
          <a:p>
            <a:pPr marL="0" indent="0" eaLnBrk="1" hangingPunct="1">
              <a:buFontTx/>
              <a:buNone/>
            </a:pPr>
            <a:endParaRPr lang="en-US" altLang="bg-BG" sz="2400" smtClean="0">
              <a:latin typeface="Century Gothic" panose="020B0502020202020204" pitchFamily="34" charset="0"/>
            </a:endParaRPr>
          </a:p>
          <a:p>
            <a:pPr marL="0" indent="0" eaLnBrk="1" hangingPunct="1">
              <a:buFontTx/>
              <a:buNone/>
            </a:pPr>
            <a:endParaRPr lang="en-US" altLang="bg-BG" sz="2400" smtClean="0">
              <a:latin typeface="Century Gothic" panose="020B0502020202020204" pitchFamily="34" charset="0"/>
            </a:endParaRPr>
          </a:p>
          <a:p>
            <a:pPr marL="0" indent="0" algn="r" eaLnBrk="1" hangingPunct="1">
              <a:buFontTx/>
              <a:buNone/>
            </a:pPr>
            <a:endParaRPr lang="bg-BG" altLang="bg-BG" sz="1800" i="1" smtClean="0">
              <a:latin typeface="Arial" panose="020B0604020202020204" pitchFamily="34" charset="0"/>
            </a:endParaRPr>
          </a:p>
          <a:p>
            <a:pPr marL="0" indent="0" algn="r" eaLnBrk="1" hangingPunct="1">
              <a:buFontTx/>
              <a:buNone/>
            </a:pPr>
            <a:endParaRPr lang="bg-BG" altLang="bg-BG" sz="1800" i="1" smtClean="0">
              <a:latin typeface="Arial" panose="020B0604020202020204" pitchFamily="34" charset="0"/>
            </a:endParaRPr>
          </a:p>
          <a:p>
            <a:pPr marL="0" indent="0" algn="r" eaLnBrk="1" hangingPunct="1">
              <a:buFontTx/>
              <a:buNone/>
            </a:pPr>
            <a:endParaRPr lang="bg-BG" altLang="bg-BG" sz="1800" i="1" smtClean="0">
              <a:latin typeface="Arial" panose="020B0604020202020204" pitchFamily="34" charset="0"/>
            </a:endParaRPr>
          </a:p>
          <a:p>
            <a:pPr marL="0" indent="0" algn="r" eaLnBrk="1" hangingPunct="1">
              <a:buFontTx/>
              <a:buNone/>
            </a:pPr>
            <a:endParaRPr lang="bg-BG" altLang="bg-BG" sz="1800" i="1" smtClean="0">
              <a:latin typeface="Arial" panose="020B0604020202020204" pitchFamily="34" charset="0"/>
            </a:endParaRPr>
          </a:p>
          <a:p>
            <a:pPr marL="0" indent="0" algn="r" eaLnBrk="1" hangingPunct="1">
              <a:buFontTx/>
              <a:buNone/>
            </a:pPr>
            <a:endParaRPr lang="bg-BG" altLang="bg-BG" sz="1800" i="1" smtClean="0">
              <a:latin typeface="Arial" panose="020B0604020202020204" pitchFamily="34" charset="0"/>
            </a:endParaRPr>
          </a:p>
          <a:p>
            <a:pPr marL="0" indent="0" algn="r" eaLnBrk="1" hangingPunct="1">
              <a:buFontTx/>
              <a:buNone/>
            </a:pPr>
            <a:r>
              <a:rPr lang="en-US" altLang="bg-BG" sz="1800" i="1" smtClean="0">
                <a:latin typeface="Arial Unicode MS" panose="020B0604020202020204" pitchFamily="34" charset="-128"/>
              </a:rPr>
              <a:t>Brititsh museum-London</a:t>
            </a:r>
            <a:endParaRPr lang="bg-BG" altLang="bg-BG" sz="1800" i="1" smtClean="0">
              <a:latin typeface="Arial Unicode MS" panose="020B0604020202020204" pitchFamily="34" charset="-128"/>
            </a:endParaRPr>
          </a:p>
        </p:txBody>
      </p:sp>
      <p:pic>
        <p:nvPicPr>
          <p:cNvPr id="24580"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68888" y="1600200"/>
            <a:ext cx="3197225" cy="4525963"/>
          </a:xfrm>
          <a:noFill/>
        </p:spPr>
      </p:pic>
    </p:spTree>
    <p:extLst>
      <p:ext uri="{BB962C8B-B14F-4D97-AF65-F5344CB8AC3E}">
        <p14:creationId xmlns:p14="http://schemas.microsoft.com/office/powerpoint/2010/main" val="3759979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lstStyle/>
          <a:p>
            <a:pPr eaLnBrk="1" fontAlgn="auto" hangingPunct="1">
              <a:spcAft>
                <a:spcPts val="0"/>
              </a:spcAft>
              <a:defRPr/>
            </a:pPr>
            <a:endParaRPr lang="bg-BG" altLang="bg-BG" sz="2800" smtClean="0">
              <a:solidFill>
                <a:schemeClr val="tx1"/>
              </a:solidFill>
            </a:endParaRPr>
          </a:p>
        </p:txBody>
      </p:sp>
      <p:sp>
        <p:nvSpPr>
          <p:cNvPr id="25603" name="Rectangle 3"/>
          <p:cNvSpPr>
            <a:spLocks noGrp="1" noChangeArrowheads="1"/>
          </p:cNvSpPr>
          <p:nvPr>
            <p:ph type="body" sz="half" idx="1"/>
          </p:nvPr>
        </p:nvSpPr>
        <p:spPr>
          <a:xfrm>
            <a:off x="179388" y="1839913"/>
            <a:ext cx="4176712" cy="4114800"/>
          </a:xfrm>
        </p:spPr>
        <p:txBody>
          <a:bodyPr/>
          <a:lstStyle/>
          <a:p>
            <a:pPr eaLnBrk="1" hangingPunct="1">
              <a:lnSpc>
                <a:spcPct val="90000"/>
              </a:lnSpc>
              <a:buFont typeface="Wingdings" panose="05000000000000000000" pitchFamily="2" charset="2"/>
              <a:buNone/>
            </a:pPr>
            <a:r>
              <a:rPr lang="en-US" altLang="bg-BG" sz="2000" smtClean="0"/>
              <a:t>  </a:t>
            </a:r>
            <a:endParaRPr lang="bg-BG" altLang="bg-BG" sz="2000" smtClean="0"/>
          </a:p>
          <a:p>
            <a:pPr eaLnBrk="1" hangingPunct="1">
              <a:lnSpc>
                <a:spcPct val="90000"/>
              </a:lnSpc>
              <a:buFont typeface="Wingdings" panose="05000000000000000000" pitchFamily="2" charset="2"/>
              <a:buNone/>
            </a:pPr>
            <a:r>
              <a:rPr lang="bg-BG" altLang="bg-BG" sz="2000" smtClean="0">
                <a:latin typeface="Century Gothic" panose="020B0502020202020204" pitchFamily="34" charset="0"/>
              </a:rPr>
              <a:t>Аавстралийски педиатър-Clemens von Pirquet през1906</a:t>
            </a:r>
            <a:r>
              <a:rPr lang="en-US" altLang="bg-BG" sz="2000" smtClean="0">
                <a:latin typeface="Century Gothic" panose="020B0502020202020204" pitchFamily="34" charset="0"/>
              </a:rPr>
              <a:t> </a:t>
            </a:r>
            <a:r>
              <a:rPr lang="bg-BG" altLang="bg-BG" sz="2000" smtClean="0">
                <a:latin typeface="Century Gothic" panose="020B0502020202020204" pitchFamily="34" charset="0"/>
              </a:rPr>
              <a:t>използва думата алергия</a:t>
            </a:r>
          </a:p>
          <a:p>
            <a:pPr eaLnBrk="1" hangingPunct="1">
              <a:lnSpc>
                <a:spcPct val="90000"/>
              </a:lnSpc>
              <a:buFont typeface="Wingdings" panose="05000000000000000000" pitchFamily="2" charset="2"/>
              <a:buNone/>
            </a:pPr>
            <a:endParaRPr lang="bg-BG" altLang="bg-BG" sz="2000" smtClean="0">
              <a:latin typeface="Century Gothic" panose="020B0502020202020204" pitchFamily="34" charset="0"/>
            </a:endParaRPr>
          </a:p>
          <a:p>
            <a:pPr eaLnBrk="1" hangingPunct="1">
              <a:lnSpc>
                <a:spcPct val="90000"/>
              </a:lnSpc>
              <a:buFont typeface="Wingdings" panose="05000000000000000000" pitchFamily="2" charset="2"/>
              <a:buNone/>
            </a:pPr>
            <a:r>
              <a:rPr lang="en-US" altLang="bg-BG" sz="2000" smtClean="0">
                <a:latin typeface="Century Gothic" panose="020B0502020202020204" pitchFamily="34" charset="0"/>
              </a:rPr>
              <a:t>“</a:t>
            </a:r>
            <a:r>
              <a:rPr lang="bg-BG" altLang="bg-BG" sz="2000" smtClean="0">
                <a:latin typeface="Century Gothic" panose="020B0502020202020204" pitchFamily="34" charset="0"/>
              </a:rPr>
              <a:t>allo</a:t>
            </a:r>
            <a:r>
              <a:rPr lang="en-US" altLang="bg-BG" sz="2000" smtClean="0">
                <a:latin typeface="Century Gothic" panose="020B0502020202020204" pitchFamily="34" charset="0"/>
              </a:rPr>
              <a:t>” </a:t>
            </a:r>
            <a:r>
              <a:rPr lang="bg-BG" altLang="bg-BG" sz="2000" smtClean="0">
                <a:latin typeface="Century Gothic" panose="020B0502020202020204" pitchFamily="34" charset="0"/>
              </a:rPr>
              <a:t>– различен</a:t>
            </a:r>
            <a:r>
              <a:rPr lang="en-US" altLang="bg-BG" sz="2000" smtClean="0">
                <a:latin typeface="Century Gothic" panose="020B0502020202020204" pitchFamily="34" charset="0"/>
              </a:rPr>
              <a:t>; “ergon” </a:t>
            </a:r>
            <a:r>
              <a:rPr lang="bg-BG" altLang="bg-BG" sz="2000" smtClean="0">
                <a:latin typeface="Century Gothic" panose="020B0502020202020204" pitchFamily="34" charset="0"/>
              </a:rPr>
              <a:t>– работа</a:t>
            </a:r>
          </a:p>
          <a:p>
            <a:pPr eaLnBrk="1" hangingPunct="1">
              <a:lnSpc>
                <a:spcPct val="90000"/>
              </a:lnSpc>
              <a:buFont typeface="Wingdings" panose="05000000000000000000" pitchFamily="2" charset="2"/>
              <a:buNone/>
            </a:pPr>
            <a:endParaRPr lang="bg-BG" altLang="bg-BG" sz="2000" smtClean="0">
              <a:latin typeface="Century Gothic" panose="020B0502020202020204" pitchFamily="34" charset="0"/>
            </a:endParaRPr>
          </a:p>
          <a:p>
            <a:pPr eaLnBrk="1" hangingPunct="1">
              <a:lnSpc>
                <a:spcPct val="90000"/>
              </a:lnSpc>
              <a:buFont typeface="Wingdings" panose="05000000000000000000" pitchFamily="2" charset="2"/>
              <a:buNone/>
            </a:pPr>
            <a:r>
              <a:rPr lang="bg-BG" altLang="bg-BG" sz="2000" smtClean="0">
                <a:latin typeface="Century Gothic" panose="020B0502020202020204" pitchFamily="34" charset="0"/>
              </a:rPr>
              <a:t>“специфично променена реактивност на организма”</a:t>
            </a:r>
            <a:endParaRPr lang="en-US" altLang="bg-BG" sz="2000" smtClean="0">
              <a:latin typeface="Century Gothic" panose="020B0502020202020204" pitchFamily="34" charset="0"/>
            </a:endParaRPr>
          </a:p>
          <a:p>
            <a:pPr eaLnBrk="1" hangingPunct="1">
              <a:lnSpc>
                <a:spcPct val="90000"/>
              </a:lnSpc>
              <a:buFont typeface="Wingdings" panose="05000000000000000000" pitchFamily="2" charset="2"/>
              <a:buNone/>
            </a:pPr>
            <a:endParaRPr lang="bg-BG" altLang="bg-BG" sz="2000" smtClean="0">
              <a:solidFill>
                <a:srgbClr val="33CC33"/>
              </a:solidFill>
              <a:latin typeface="Century Gothic" panose="020B0502020202020204" pitchFamily="34" charset="0"/>
            </a:endParaRPr>
          </a:p>
        </p:txBody>
      </p:sp>
      <p:sp>
        <p:nvSpPr>
          <p:cNvPr id="25604" name="Rectangle 5"/>
          <p:cNvSpPr>
            <a:spLocks noGrp="1" noChangeArrowheads="1"/>
          </p:cNvSpPr>
          <p:nvPr>
            <p:ph sz="half" idx="2"/>
          </p:nvPr>
        </p:nvSpPr>
        <p:spPr>
          <a:xfrm>
            <a:off x="4905375" y="1981200"/>
            <a:ext cx="3705225" cy="4114800"/>
          </a:xfrm>
        </p:spPr>
        <p:txBody>
          <a:bodyPr/>
          <a:lstStyle/>
          <a:p>
            <a:pPr eaLnBrk="1" hangingPunct="1">
              <a:lnSpc>
                <a:spcPct val="90000"/>
              </a:lnSpc>
            </a:pPr>
            <a:endParaRPr lang="bg-BG" altLang="bg-BG" sz="1200" smtClean="0"/>
          </a:p>
        </p:txBody>
      </p:sp>
      <p:pic>
        <p:nvPicPr>
          <p:cNvPr id="25605" name="Picture 7" descr="ni1200_453_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628775"/>
            <a:ext cx="40322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22144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fontAlgn="auto" hangingPunct="1">
              <a:spcAft>
                <a:spcPts val="0"/>
              </a:spcAft>
              <a:defRPr/>
            </a:pPr>
            <a:endParaRPr lang="bg-BG" altLang="bg-BG" smtClean="0"/>
          </a:p>
        </p:txBody>
      </p:sp>
      <p:pic>
        <p:nvPicPr>
          <p:cNvPr id="26627"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43050" y="2074863"/>
            <a:ext cx="2743200" cy="3927475"/>
          </a:xfrm>
          <a:noFill/>
        </p:spPr>
      </p:pic>
      <p:sp>
        <p:nvSpPr>
          <p:cNvPr id="26628" name="Rectangle 6"/>
          <p:cNvSpPr>
            <a:spLocks noGrp="1" noChangeArrowheads="1"/>
          </p:cNvSpPr>
          <p:nvPr>
            <p:ph type="body" sz="half" idx="2"/>
          </p:nvPr>
        </p:nvSpPr>
        <p:spPr>
          <a:xfrm>
            <a:off x="4908550" y="1981200"/>
            <a:ext cx="3702050" cy="4114800"/>
          </a:xfrm>
        </p:spPr>
        <p:txBody>
          <a:bodyPr/>
          <a:lstStyle/>
          <a:p>
            <a:pPr eaLnBrk="1" hangingPunct="1">
              <a:buFont typeface="Wingdings" panose="05000000000000000000" pitchFamily="2" charset="2"/>
              <a:buNone/>
            </a:pPr>
            <a:r>
              <a:rPr lang="en-US" altLang="bg-BG" sz="2400" smtClean="0"/>
              <a:t>   </a:t>
            </a:r>
            <a:endParaRPr lang="bg-BG" altLang="bg-BG" sz="2400" smtClean="0"/>
          </a:p>
          <a:p>
            <a:pPr eaLnBrk="1" hangingPunct="1">
              <a:buFont typeface="Wingdings" panose="05000000000000000000" pitchFamily="2" charset="2"/>
              <a:buNone/>
            </a:pPr>
            <a:endParaRPr lang="bg-BG" altLang="bg-BG" sz="2400" smtClean="0">
              <a:latin typeface="Times New Roman" panose="02020603050405020304" pitchFamily="18" charset="0"/>
            </a:endParaRPr>
          </a:p>
          <a:p>
            <a:pPr eaLnBrk="1" hangingPunct="1">
              <a:buFont typeface="Wingdings" panose="05000000000000000000" pitchFamily="2" charset="2"/>
              <a:buNone/>
            </a:pPr>
            <a:r>
              <a:rPr lang="bg-BG" altLang="bg-BG" sz="2000" smtClean="0">
                <a:latin typeface="Century Gothic" panose="020B0502020202020204" pitchFamily="34" charset="0"/>
              </a:rPr>
              <a:t>  Paul Ehrlich (1854–1915)</a:t>
            </a:r>
            <a:r>
              <a:rPr lang="en-US" altLang="bg-BG" sz="2000" smtClean="0">
                <a:latin typeface="Century Gothic" panose="020B0502020202020204" pitchFamily="34" charset="0"/>
              </a:rPr>
              <a:t> </a:t>
            </a:r>
          </a:p>
          <a:p>
            <a:pPr eaLnBrk="1" hangingPunct="1">
              <a:buFont typeface="Wingdings" panose="05000000000000000000" pitchFamily="2" charset="2"/>
              <a:buNone/>
            </a:pPr>
            <a:endParaRPr lang="bg-BG" altLang="bg-BG" sz="2000" smtClean="0">
              <a:latin typeface="Century Gothic" panose="020B0502020202020204" pitchFamily="34" charset="0"/>
            </a:endParaRPr>
          </a:p>
          <a:p>
            <a:pPr eaLnBrk="1" hangingPunct="1">
              <a:buFont typeface="Wingdings" panose="05000000000000000000" pitchFamily="2" charset="2"/>
              <a:buNone/>
            </a:pPr>
            <a:r>
              <a:rPr lang="bg-BG" altLang="bg-BG" sz="2000" smtClean="0">
                <a:latin typeface="Century Gothic" panose="020B0502020202020204" pitchFamily="34" charset="0"/>
              </a:rPr>
              <a:t>  Открива еозинофили и мастоцити</a:t>
            </a:r>
          </a:p>
          <a:p>
            <a:pPr eaLnBrk="1" hangingPunct="1"/>
            <a:endParaRPr lang="bg-BG" altLang="bg-BG" sz="2000" smtClean="0">
              <a:solidFill>
                <a:srgbClr val="33CC33"/>
              </a:solidFill>
              <a:latin typeface="Century Gothic" panose="020B0502020202020204" pitchFamily="34" charset="0"/>
            </a:endParaRPr>
          </a:p>
        </p:txBody>
      </p:sp>
    </p:spTree>
    <p:extLst>
      <p:ext uri="{BB962C8B-B14F-4D97-AF65-F5344CB8AC3E}">
        <p14:creationId xmlns:p14="http://schemas.microsoft.com/office/powerpoint/2010/main" val="1576349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fontAlgn="auto" hangingPunct="1">
              <a:spcAft>
                <a:spcPts val="0"/>
              </a:spcAft>
              <a:defRPr/>
            </a:pPr>
            <a:endParaRPr lang="bg-BG" altLang="bg-BG" smtClean="0"/>
          </a:p>
        </p:txBody>
      </p:sp>
      <p:pic>
        <p:nvPicPr>
          <p:cNvPr id="27651"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70038" y="2541588"/>
            <a:ext cx="2689225" cy="2994025"/>
          </a:xfrm>
          <a:noFill/>
        </p:spPr>
      </p:pic>
      <p:sp>
        <p:nvSpPr>
          <p:cNvPr id="27652" name="Rectangle 6"/>
          <p:cNvSpPr>
            <a:spLocks noGrp="1" noChangeArrowheads="1"/>
          </p:cNvSpPr>
          <p:nvPr>
            <p:ph type="body" sz="half" idx="2"/>
          </p:nvPr>
        </p:nvSpPr>
        <p:spPr>
          <a:xfrm>
            <a:off x="4908550" y="1981200"/>
            <a:ext cx="3702050" cy="4114800"/>
          </a:xfrm>
        </p:spPr>
        <p:txBody>
          <a:bodyPr/>
          <a:lstStyle/>
          <a:p>
            <a:pPr eaLnBrk="1" hangingPunct="1">
              <a:buFont typeface="Wingdings" panose="05000000000000000000" pitchFamily="2" charset="2"/>
              <a:buNone/>
            </a:pPr>
            <a:r>
              <a:rPr lang="en-US" altLang="bg-BG" sz="2800" smtClean="0"/>
              <a:t>   </a:t>
            </a:r>
          </a:p>
          <a:p>
            <a:pPr eaLnBrk="1" hangingPunct="1">
              <a:buFont typeface="Wingdings" panose="05000000000000000000" pitchFamily="2" charset="2"/>
              <a:buNone/>
            </a:pPr>
            <a:r>
              <a:rPr lang="en-US" altLang="bg-BG" sz="2400" smtClean="0"/>
              <a:t>    </a:t>
            </a:r>
            <a:r>
              <a:rPr lang="bg-BG" altLang="bg-BG" sz="2400" smtClean="0">
                <a:latin typeface="Century Gothic" panose="020B0502020202020204" pitchFamily="34" charset="0"/>
              </a:rPr>
              <a:t>Arthur Fernandez Coca (1875–1959)</a:t>
            </a:r>
            <a:r>
              <a:rPr lang="en-US" altLang="bg-BG" sz="2400" smtClean="0">
                <a:latin typeface="Century Gothic" panose="020B0502020202020204" pitchFamily="34" charset="0"/>
              </a:rPr>
              <a:t>   </a:t>
            </a:r>
          </a:p>
          <a:p>
            <a:pPr eaLnBrk="1" hangingPunct="1">
              <a:buFont typeface="Wingdings" panose="05000000000000000000" pitchFamily="2" charset="2"/>
              <a:buNone/>
            </a:pPr>
            <a:endParaRPr lang="en-US" altLang="bg-BG" sz="2400" smtClean="0">
              <a:latin typeface="Century Gothic" panose="020B0502020202020204" pitchFamily="34" charset="0"/>
            </a:endParaRPr>
          </a:p>
          <a:p>
            <a:pPr eaLnBrk="1" hangingPunct="1">
              <a:buFont typeface="Wingdings" panose="05000000000000000000" pitchFamily="2" charset="2"/>
              <a:buNone/>
            </a:pPr>
            <a:r>
              <a:rPr lang="en-US" altLang="bg-BG" sz="2400" smtClean="0">
                <a:latin typeface="Century Gothic" panose="020B0502020202020204" pitchFamily="34" charset="0"/>
              </a:rPr>
              <a:t>    </a:t>
            </a:r>
            <a:r>
              <a:rPr lang="bg-BG" altLang="bg-BG" sz="2400" smtClean="0">
                <a:latin typeface="Century Gothic" panose="020B0502020202020204" pitchFamily="34" charset="0"/>
              </a:rPr>
              <a:t>Въвежда понятието</a:t>
            </a:r>
            <a:r>
              <a:rPr lang="en-US" altLang="bg-BG" sz="2400" smtClean="0">
                <a:latin typeface="Century Gothic" panose="020B0502020202020204" pitchFamily="34" charset="0"/>
              </a:rPr>
              <a:t>   </a:t>
            </a:r>
            <a:r>
              <a:rPr lang="bg-BG" altLang="bg-BG" sz="2400" smtClean="0">
                <a:latin typeface="Century Gothic" panose="020B0502020202020204" pitchFamily="34" charset="0"/>
              </a:rPr>
              <a:t>“атопия”</a:t>
            </a:r>
          </a:p>
        </p:txBody>
      </p:sp>
    </p:spTree>
    <p:extLst>
      <p:ext uri="{BB962C8B-B14F-4D97-AF65-F5344CB8AC3E}">
        <p14:creationId xmlns:p14="http://schemas.microsoft.com/office/powerpoint/2010/main" val="1198945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fontAlgn="auto" hangingPunct="1">
              <a:spcAft>
                <a:spcPts val="0"/>
              </a:spcAft>
              <a:defRPr/>
            </a:pPr>
            <a:endParaRPr lang="bg-BG" altLang="bg-BG" smtClean="0"/>
          </a:p>
        </p:txBody>
      </p:sp>
      <p:sp>
        <p:nvSpPr>
          <p:cNvPr id="28675" name="Rectangle 5"/>
          <p:cNvSpPr>
            <a:spLocks noGrp="1" noChangeArrowheads="1"/>
          </p:cNvSpPr>
          <p:nvPr>
            <p:ph type="body" sz="half" idx="1"/>
          </p:nvPr>
        </p:nvSpPr>
        <p:spPr>
          <a:xfrm>
            <a:off x="1066800" y="1981200"/>
            <a:ext cx="3702050" cy="4114800"/>
          </a:xfrm>
        </p:spPr>
        <p:txBody>
          <a:bodyPr/>
          <a:lstStyle/>
          <a:p>
            <a:pPr eaLnBrk="1" hangingPunct="1">
              <a:buFont typeface="Wingdings" panose="05000000000000000000" pitchFamily="2" charset="2"/>
              <a:buNone/>
            </a:pPr>
            <a:endParaRPr lang="bg-BG" altLang="bg-BG" sz="2800" smtClean="0"/>
          </a:p>
          <a:p>
            <a:pPr eaLnBrk="1" hangingPunct="1">
              <a:buFont typeface="Wingdings" panose="05000000000000000000" pitchFamily="2" charset="2"/>
              <a:buNone/>
            </a:pPr>
            <a:endParaRPr lang="bg-BG" altLang="bg-BG" sz="2800" smtClean="0"/>
          </a:p>
          <a:p>
            <a:pPr eaLnBrk="1" hangingPunct="1">
              <a:buFont typeface="Wingdings" panose="05000000000000000000" pitchFamily="2" charset="2"/>
              <a:buNone/>
            </a:pPr>
            <a:r>
              <a:rPr lang="en-US" altLang="bg-BG" sz="2800" smtClean="0"/>
              <a:t>  </a:t>
            </a:r>
            <a:r>
              <a:rPr lang="bg-BG" altLang="bg-BG" sz="2000" smtClean="0">
                <a:latin typeface="Century Gothic" panose="020B0502020202020204" pitchFamily="34" charset="0"/>
              </a:rPr>
              <a:t>Teruko Ishizaka и Kimshige Ishizaka</a:t>
            </a:r>
            <a:r>
              <a:rPr lang="en-US" altLang="bg-BG" sz="2000" smtClean="0">
                <a:latin typeface="Century Gothic" panose="020B0502020202020204" pitchFamily="34" charset="0"/>
              </a:rPr>
              <a:t> </a:t>
            </a:r>
            <a:r>
              <a:rPr lang="bg-BG" altLang="bg-BG" sz="2000" smtClean="0">
                <a:latin typeface="Century Gothic" panose="020B0502020202020204" pitchFamily="34" charset="0"/>
              </a:rPr>
              <a:t>    откриват IgE-1967 год. </a:t>
            </a:r>
          </a:p>
          <a:p>
            <a:pPr eaLnBrk="1" hangingPunct="1">
              <a:buFont typeface="Wingdings" panose="05000000000000000000" pitchFamily="2" charset="2"/>
              <a:buNone/>
            </a:pPr>
            <a:r>
              <a:rPr lang="en-US" altLang="bg-BG" sz="2000" smtClean="0">
                <a:latin typeface="Century Gothic" panose="020B0502020202020204" pitchFamily="34" charset="0"/>
              </a:rPr>
              <a:t>    </a:t>
            </a:r>
            <a:endParaRPr lang="bg-BG" altLang="bg-BG" sz="2000" b="1" smtClean="0">
              <a:latin typeface="Century Gothic" panose="020B0502020202020204" pitchFamily="34" charset="0"/>
            </a:endParaRPr>
          </a:p>
        </p:txBody>
      </p:sp>
      <p:pic>
        <p:nvPicPr>
          <p:cNvPr id="28676"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22888" y="2141538"/>
            <a:ext cx="2689225" cy="3443287"/>
          </a:xfrm>
          <a:noFill/>
        </p:spPr>
      </p:pic>
    </p:spTree>
    <p:extLst>
      <p:ext uri="{BB962C8B-B14F-4D97-AF65-F5344CB8AC3E}">
        <p14:creationId xmlns:p14="http://schemas.microsoft.com/office/powerpoint/2010/main" val="2641157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06829" y="282575"/>
            <a:ext cx="8079971" cy="1122420"/>
          </a:xfrm>
        </p:spPr>
        <p:txBody>
          <a:bodyPr/>
          <a:lstStyle/>
          <a:p>
            <a:pPr eaLnBrk="1" fontAlgn="auto" hangingPunct="1">
              <a:spcAft>
                <a:spcPts val="0"/>
              </a:spcAft>
              <a:defRPr/>
            </a:pPr>
            <a:r>
              <a:rPr lang="bg-BG" altLang="bg-BG" sz="2800" smtClean="0"/>
              <a:t>ДЕФИНИЦИИ</a:t>
            </a:r>
          </a:p>
        </p:txBody>
      </p:sp>
      <p:sp>
        <p:nvSpPr>
          <p:cNvPr id="29699" name="Content Placeholder 7"/>
          <p:cNvSpPr>
            <a:spLocks noGrp="1"/>
          </p:cNvSpPr>
          <p:nvPr>
            <p:ph type="body" idx="1"/>
          </p:nvPr>
        </p:nvSpPr>
        <p:spPr/>
        <p:txBody>
          <a:bodyPr/>
          <a:lstStyle/>
          <a:p>
            <a:pPr marL="0" indent="0" eaLnBrk="1" hangingPunct="1">
              <a:buFontTx/>
              <a:buNone/>
            </a:pPr>
            <a:r>
              <a:rPr lang="bg-BG" altLang="bg-BG" sz="2300" smtClean="0">
                <a:latin typeface="Century Gothic" panose="020B0502020202020204" pitchFamily="34" charset="0"/>
              </a:rPr>
              <a:t>Алергия – имунно обусловена реакция на свръхчувствителност </a:t>
            </a:r>
          </a:p>
          <a:p>
            <a:pPr marL="0" indent="0" eaLnBrk="1" hangingPunct="1">
              <a:buFontTx/>
              <a:buNone/>
            </a:pPr>
            <a:endParaRPr lang="bg-BG" altLang="bg-BG" sz="2300" smtClean="0">
              <a:latin typeface="Century Gothic" panose="020B0502020202020204" pitchFamily="34" charset="0"/>
            </a:endParaRPr>
          </a:p>
          <a:p>
            <a:pPr marL="0" indent="0" eaLnBrk="1" hangingPunct="1">
              <a:buFontTx/>
              <a:buNone/>
            </a:pPr>
            <a:r>
              <a:rPr lang="bg-BG" altLang="bg-BG" sz="2300" smtClean="0">
                <a:latin typeface="Century Gothic" panose="020B0502020202020204" pitchFamily="34" charset="0"/>
              </a:rPr>
              <a:t>Алерген - антиген причиняващ алергия</a:t>
            </a:r>
          </a:p>
          <a:p>
            <a:pPr marL="0" indent="0" eaLnBrk="1" hangingPunct="1">
              <a:buFontTx/>
              <a:buNone/>
            </a:pPr>
            <a:endParaRPr lang="bg-BG" altLang="bg-BG" sz="2300" smtClean="0">
              <a:latin typeface="Century Gothic" panose="020B0502020202020204" pitchFamily="34" charset="0"/>
            </a:endParaRPr>
          </a:p>
          <a:p>
            <a:pPr marL="0" indent="0" eaLnBrk="1" hangingPunct="1">
              <a:buFontTx/>
              <a:buNone/>
            </a:pPr>
            <a:r>
              <a:rPr lang="bg-BG" altLang="bg-BG" sz="2300" smtClean="0">
                <a:latin typeface="Century Gothic" panose="020B0502020202020204" pitchFamily="34" charset="0"/>
              </a:rPr>
              <a:t>Атопия - генетично предразположение за синтез на антиген-специфични </a:t>
            </a:r>
            <a:r>
              <a:rPr lang="en-US" altLang="bg-BG" sz="2300" smtClean="0">
                <a:latin typeface="Century Gothic" panose="020B0502020202020204" pitchFamily="34" charset="0"/>
              </a:rPr>
              <a:t>IgE </a:t>
            </a:r>
            <a:r>
              <a:rPr lang="bg-BG" altLang="bg-BG" sz="2300" smtClean="0">
                <a:latin typeface="Century Gothic" panose="020B0502020202020204" pitchFamily="34" charset="0"/>
              </a:rPr>
              <a:t>антитела</a:t>
            </a:r>
          </a:p>
        </p:txBody>
      </p:sp>
    </p:spTree>
    <p:extLst>
      <p:ext uri="{BB962C8B-B14F-4D97-AF65-F5344CB8AC3E}">
        <p14:creationId xmlns:p14="http://schemas.microsoft.com/office/powerpoint/2010/main" val="36549634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400" dirty="0" smtClean="0">
                <a:effectLst/>
                <a:latin typeface="Century Gothic" pitchFamily="34" charset="0"/>
              </a:rPr>
              <a:t>АЛЕРГИЧНИ БОЛЕСТИ. ЕПИДЕМИЯТА НА 21-ВИ ВЕК</a:t>
            </a:r>
          </a:p>
        </p:txBody>
      </p:sp>
      <p:sp>
        <p:nvSpPr>
          <p:cNvPr id="12291" name="Rectangle 3"/>
          <p:cNvSpPr>
            <a:spLocks noGrp="1"/>
          </p:cNvSpPr>
          <p:nvPr>
            <p:ph type="body" idx="4294967295"/>
          </p:nvPr>
        </p:nvSpPr>
        <p:spPr>
          <a:xfrm>
            <a:off x="457200" y="1481138"/>
            <a:ext cx="8229600" cy="3460750"/>
          </a:xfrm>
        </p:spPr>
        <p:txBody>
          <a:bodyPr/>
          <a:lstStyle/>
          <a:p>
            <a:pPr eaLnBrk="1" hangingPunct="1"/>
            <a:r>
              <a:rPr lang="bg-BG" altLang="bg-BG" sz="2400" smtClean="0">
                <a:latin typeface="Century Gothic" panose="020B0502020202020204" pitchFamily="34" charset="0"/>
              </a:rPr>
              <a:t>Въведение</a:t>
            </a:r>
          </a:p>
          <a:p>
            <a:pPr eaLnBrk="1" hangingPunct="1"/>
            <a:r>
              <a:rPr lang="bg-BG" altLang="bg-BG" sz="2400" smtClean="0">
                <a:latin typeface="Century Gothic" panose="020B0502020202020204" pitchFamily="34" charset="0"/>
              </a:rPr>
              <a:t>Дефиниции</a:t>
            </a:r>
          </a:p>
          <a:p>
            <a:pPr eaLnBrk="1" hangingPunct="1"/>
            <a:r>
              <a:rPr lang="bg-BG" altLang="bg-BG" sz="2400" smtClean="0">
                <a:latin typeface="Century Gothic" panose="020B0502020202020204" pitchFamily="34" charset="0"/>
              </a:rPr>
              <a:t>Атопия</a:t>
            </a:r>
          </a:p>
          <a:p>
            <a:pPr eaLnBrk="1" hangingPunct="1"/>
            <a:r>
              <a:rPr lang="bg-BG" altLang="bg-BG" sz="2400" smtClean="0">
                <a:latin typeface="Century Gothic" panose="020B0502020202020204" pitchFamily="34" charset="0"/>
              </a:rPr>
              <a:t>Генетични механизми</a:t>
            </a:r>
          </a:p>
          <a:p>
            <a:pPr eaLnBrk="1" hangingPunct="1"/>
            <a:r>
              <a:rPr lang="bg-BG" altLang="bg-BG" sz="2400" smtClean="0">
                <a:latin typeface="Century Gothic" panose="020B0502020202020204" pitchFamily="34" charset="0"/>
              </a:rPr>
              <a:t>Видове алергени</a:t>
            </a:r>
            <a:endParaRPr lang="en-US" altLang="bg-BG" sz="2400" smtClean="0">
              <a:latin typeface="Century Gothic" panose="020B0502020202020204" pitchFamily="34" charset="0"/>
            </a:endParaRPr>
          </a:p>
          <a:p>
            <a:pPr eaLnBrk="1" hangingPunct="1"/>
            <a:r>
              <a:rPr lang="bg-BG" altLang="bg-BG" sz="2400" smtClean="0">
                <a:latin typeface="Century Gothic" panose="020B0502020202020204" pitchFamily="34" charset="0"/>
              </a:rPr>
              <a:t>Кожно-алергични тестове</a:t>
            </a:r>
          </a:p>
          <a:p>
            <a:pPr algn="r" eaLnBrk="1" hangingPunct="1">
              <a:buFont typeface="Wingdings 3" panose="05040102010807070707" pitchFamily="18" charset="2"/>
              <a:buNone/>
            </a:pPr>
            <a:r>
              <a:rPr lang="bg-BG" altLang="bg-BG" sz="2400" smtClean="0">
                <a:latin typeface="Century Gothic" panose="020B0502020202020204" pitchFamily="34" charset="0"/>
              </a:rPr>
              <a:t>В. Цветкова, д.м</a:t>
            </a:r>
          </a:p>
          <a:p>
            <a:pPr eaLnBrk="1" hangingPunct="1"/>
            <a:endParaRPr lang="bg-BG" altLang="bg-BG" sz="2400" smtClean="0">
              <a:latin typeface="Century Gothic" panose="020B0502020202020204" pitchFamily="34" charset="0"/>
            </a:endParaRPr>
          </a:p>
        </p:txBody>
      </p:sp>
    </p:spTree>
    <p:extLst>
      <p:ext uri="{BB962C8B-B14F-4D97-AF65-F5344CB8AC3E}">
        <p14:creationId xmlns:p14="http://schemas.microsoft.com/office/powerpoint/2010/main" val="1274155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smtClean="0">
                <a:effectLst/>
                <a:latin typeface="Century Gothic" pitchFamily="34" charset="0"/>
              </a:rPr>
              <a:t>Какво е алергия</a:t>
            </a:r>
            <a:r>
              <a:rPr lang="en-US" altLang="bg-BG" sz="2800" smtClean="0">
                <a:effectLst/>
                <a:latin typeface="Century Gothic" pitchFamily="34" charset="0"/>
              </a:rPr>
              <a:t>?</a:t>
            </a:r>
            <a:endParaRPr lang="bg-BG" altLang="bg-BG" sz="2800" smtClean="0">
              <a:effectLst/>
              <a:latin typeface="Century Gothic" pitchFamily="34" charset="0"/>
            </a:endParaRPr>
          </a:p>
        </p:txBody>
      </p:sp>
      <p:sp>
        <p:nvSpPr>
          <p:cNvPr id="30723" name="Rectangle 3"/>
          <p:cNvSpPr>
            <a:spLocks noGrp="1"/>
          </p:cNvSpPr>
          <p:nvPr>
            <p:ph type="body" idx="1"/>
          </p:nvPr>
        </p:nvSpPr>
        <p:spPr/>
        <p:txBody>
          <a:bodyPr/>
          <a:lstStyle/>
          <a:p>
            <a:pPr eaLnBrk="1" hangingPunct="1">
              <a:lnSpc>
                <a:spcPct val="90000"/>
              </a:lnSpc>
              <a:buFont typeface="Wingdings 3" panose="05040102010807070707" pitchFamily="18" charset="2"/>
              <a:buNone/>
            </a:pPr>
            <a:r>
              <a:rPr lang="bg-BG" altLang="bg-BG" sz="2000" smtClean="0">
                <a:latin typeface="Century Gothic" panose="020B0502020202020204" pitchFamily="34" charset="0"/>
              </a:rPr>
              <a:t>Алергия не е самостоятелна болест</a:t>
            </a:r>
          </a:p>
          <a:p>
            <a:pPr eaLnBrk="1" hangingPunct="1">
              <a:lnSpc>
                <a:spcPct val="90000"/>
              </a:lnSpc>
              <a:buFont typeface="Wingdings 3" panose="05040102010807070707" pitchFamily="18" charset="2"/>
              <a:buNone/>
            </a:pPr>
            <a:r>
              <a:rPr lang="bg-BG" altLang="bg-BG" sz="2000" smtClean="0">
                <a:latin typeface="Century Gothic" panose="020B0502020202020204" pitchFamily="34" charset="0"/>
              </a:rPr>
              <a:t>Имунен механизъм с различни клинични изяви</a:t>
            </a:r>
          </a:p>
          <a:p>
            <a:pPr eaLnBrk="1" hangingPunct="1">
              <a:lnSpc>
                <a:spcPct val="90000"/>
              </a:lnSpc>
              <a:buFontTx/>
              <a:buChar char="-"/>
            </a:pPr>
            <a:r>
              <a:rPr lang="bg-BG" altLang="bg-BG" sz="2000" smtClean="0">
                <a:latin typeface="Century Gothic" panose="020B0502020202020204" pitchFamily="34" charset="0"/>
              </a:rPr>
              <a:t>анафилаксия</a:t>
            </a:r>
          </a:p>
          <a:p>
            <a:pPr eaLnBrk="1" hangingPunct="1">
              <a:lnSpc>
                <a:spcPct val="90000"/>
              </a:lnSpc>
              <a:buFontTx/>
              <a:buChar char="-"/>
            </a:pPr>
            <a:r>
              <a:rPr lang="bg-BG" altLang="bg-BG" sz="2000" smtClean="0">
                <a:latin typeface="Century Gothic" panose="020B0502020202020204" pitchFamily="34" charset="0"/>
              </a:rPr>
              <a:t>уртикария</a:t>
            </a:r>
          </a:p>
          <a:p>
            <a:pPr eaLnBrk="1" hangingPunct="1">
              <a:lnSpc>
                <a:spcPct val="90000"/>
              </a:lnSpc>
              <a:buFontTx/>
              <a:buChar char="-"/>
            </a:pPr>
            <a:r>
              <a:rPr lang="bg-BG" altLang="bg-BG" sz="2000" smtClean="0">
                <a:latin typeface="Century Gothic" panose="020B0502020202020204" pitchFamily="34" charset="0"/>
              </a:rPr>
              <a:t>ангиоедем</a:t>
            </a:r>
          </a:p>
          <a:p>
            <a:pPr eaLnBrk="1" hangingPunct="1">
              <a:lnSpc>
                <a:spcPct val="90000"/>
              </a:lnSpc>
              <a:buFontTx/>
              <a:buChar char="-"/>
            </a:pPr>
            <a:r>
              <a:rPr lang="bg-BG" altLang="bg-BG" sz="2000" smtClean="0">
                <a:latin typeface="Century Gothic" panose="020B0502020202020204" pitchFamily="34" charset="0"/>
              </a:rPr>
              <a:t>алергична астма</a:t>
            </a:r>
          </a:p>
          <a:p>
            <a:pPr eaLnBrk="1" hangingPunct="1">
              <a:lnSpc>
                <a:spcPct val="90000"/>
              </a:lnSpc>
              <a:buFontTx/>
              <a:buChar char="-"/>
            </a:pPr>
            <a:r>
              <a:rPr lang="bg-BG" altLang="bg-BG" sz="2000" smtClean="0">
                <a:latin typeface="Century Gothic" panose="020B0502020202020204" pitchFamily="34" charset="0"/>
              </a:rPr>
              <a:t>алергичен риноконюнктивит</a:t>
            </a:r>
          </a:p>
          <a:p>
            <a:pPr eaLnBrk="1" hangingPunct="1">
              <a:lnSpc>
                <a:spcPct val="90000"/>
              </a:lnSpc>
              <a:buFontTx/>
              <a:buChar char="-"/>
            </a:pPr>
            <a:r>
              <a:rPr lang="bg-BG" altLang="bg-BG" sz="2000" smtClean="0">
                <a:latin typeface="Century Gothic" panose="020B0502020202020204" pitchFamily="34" charset="0"/>
              </a:rPr>
              <a:t>серумна болест</a:t>
            </a:r>
          </a:p>
          <a:p>
            <a:pPr eaLnBrk="1" hangingPunct="1">
              <a:lnSpc>
                <a:spcPct val="90000"/>
              </a:lnSpc>
              <a:buFontTx/>
              <a:buChar char="-"/>
            </a:pPr>
            <a:r>
              <a:rPr lang="bg-BG" altLang="bg-BG" sz="2000" smtClean="0">
                <a:latin typeface="Century Gothic" panose="020B0502020202020204" pitchFamily="34" charset="0"/>
              </a:rPr>
              <a:t>алергичен васкулит</a:t>
            </a:r>
          </a:p>
          <a:p>
            <a:pPr eaLnBrk="1" hangingPunct="1">
              <a:lnSpc>
                <a:spcPct val="90000"/>
              </a:lnSpc>
              <a:buFontTx/>
              <a:buChar char="-"/>
            </a:pPr>
            <a:r>
              <a:rPr lang="bg-BG" altLang="bg-BG" sz="2000" smtClean="0">
                <a:latin typeface="Century Gothic" panose="020B0502020202020204" pitchFamily="34" charset="0"/>
              </a:rPr>
              <a:t>атопичен дерматит</a:t>
            </a:r>
          </a:p>
          <a:p>
            <a:pPr eaLnBrk="1" hangingPunct="1">
              <a:lnSpc>
                <a:spcPct val="90000"/>
              </a:lnSpc>
              <a:buFontTx/>
              <a:buChar char="-"/>
            </a:pPr>
            <a:r>
              <a:rPr lang="bg-BG" altLang="bg-BG" sz="2000" smtClean="0">
                <a:latin typeface="Century Gothic" panose="020B0502020202020204" pitchFamily="34" charset="0"/>
              </a:rPr>
              <a:t>контактен дерматит</a:t>
            </a:r>
          </a:p>
          <a:p>
            <a:pPr eaLnBrk="1" hangingPunct="1">
              <a:lnSpc>
                <a:spcPct val="90000"/>
              </a:lnSpc>
              <a:buFontTx/>
              <a:buChar char="-"/>
            </a:pPr>
            <a:r>
              <a:rPr lang="bg-BG" altLang="bg-BG" sz="2000" smtClean="0">
                <a:latin typeface="Century Gothic" panose="020B0502020202020204" pitchFamily="34" charset="0"/>
              </a:rPr>
              <a:t>хранителни и медикаментозни реакции на свръхчувствителност</a:t>
            </a:r>
          </a:p>
          <a:p>
            <a:pPr eaLnBrk="1" hangingPunct="1">
              <a:lnSpc>
                <a:spcPct val="90000"/>
              </a:lnSpc>
              <a:buFontTx/>
              <a:buChar char="-"/>
            </a:pPr>
            <a:endParaRPr lang="bg-BG" altLang="bg-BG" sz="2000" smtClean="0">
              <a:latin typeface="Century Gothic" panose="020B0502020202020204" pitchFamily="34" charset="0"/>
            </a:endParaRPr>
          </a:p>
        </p:txBody>
      </p:sp>
    </p:spTree>
    <p:extLst>
      <p:ext uri="{BB962C8B-B14F-4D97-AF65-F5344CB8AC3E}">
        <p14:creationId xmlns:p14="http://schemas.microsoft.com/office/powerpoint/2010/main" val="368698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endParaRPr lang="bg-BG" altLang="bg-BG" smtClean="0">
              <a:effectLst/>
            </a:endParaRPr>
          </a:p>
        </p:txBody>
      </p:sp>
      <p:sp>
        <p:nvSpPr>
          <p:cNvPr id="31747" name="Rectangle 3"/>
          <p:cNvSpPr>
            <a:spLocks noGrp="1"/>
          </p:cNvSpPr>
          <p:nvPr>
            <p:ph type="body" idx="1"/>
          </p:nvPr>
        </p:nvSpPr>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Алергична реакция може да се наблюдава почти във всеки орган</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Най-често се засягат кожата и лигавиците – граница между организъм и околна среда</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Често през първите три месеца от живота</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Рядко се изявява при раждането въпреки генетична предиспозиция</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Century Gothic" panose="020B0502020202020204" pitchFamily="34" charset="0"/>
            </a:endParaRPr>
          </a:p>
        </p:txBody>
      </p:sp>
    </p:spTree>
    <p:extLst>
      <p:ext uri="{BB962C8B-B14F-4D97-AF65-F5344CB8AC3E}">
        <p14:creationId xmlns:p14="http://schemas.microsoft.com/office/powerpoint/2010/main" val="1554980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endParaRPr lang="bg-BG" altLang="bg-BG" smtClean="0">
              <a:effectLst/>
            </a:endParaRPr>
          </a:p>
        </p:txBody>
      </p:sp>
      <p:sp>
        <p:nvSpPr>
          <p:cNvPr id="32771" name="Rectangle 3"/>
          <p:cNvSpPr>
            <a:spLocks noGrp="1"/>
          </p:cNvSpPr>
          <p:nvPr>
            <p:ph type="body" idx="1"/>
          </p:nvPr>
        </p:nvSpPr>
        <p:spPr/>
        <p:txBody>
          <a:bodyPr/>
          <a:lstStyle/>
          <a:p>
            <a:pPr eaLnBrk="1" hangingPunct="1">
              <a:buFont typeface="Wingdings 3" panose="05040102010807070707" pitchFamily="18" charset="2"/>
              <a:buNone/>
            </a:pPr>
            <a:endParaRPr lang="bg-BG" altLang="bg-BG" sz="2000" smtClean="0">
              <a:latin typeface="Arial" panose="020B0604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В част от случаите не персистира през целия живот</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Някои пациенти </a:t>
            </a:r>
            <a:r>
              <a:rPr lang="en-US" altLang="bg-BG" sz="2000" smtClean="0">
                <a:latin typeface="Century Gothic" panose="020B0502020202020204" pitchFamily="34" charset="0"/>
              </a:rPr>
              <a:t>“</a:t>
            </a:r>
            <a:r>
              <a:rPr lang="bg-BG" altLang="bg-BG" sz="2000" smtClean="0">
                <a:latin typeface="Century Gothic" panose="020B0502020202020204" pitchFamily="34" charset="0"/>
              </a:rPr>
              <a:t>израстват</a:t>
            </a:r>
            <a:r>
              <a:rPr lang="en-US" altLang="bg-BG" sz="2000" smtClean="0">
                <a:latin typeface="Century Gothic" panose="020B0502020202020204" pitchFamily="34" charset="0"/>
              </a:rPr>
              <a:t>”</a:t>
            </a:r>
            <a:r>
              <a:rPr lang="bg-BG" altLang="bg-BG" sz="2000" smtClean="0">
                <a:latin typeface="Century Gothic" panose="020B0502020202020204" pitchFamily="34" charset="0"/>
              </a:rPr>
              <a:t> спонтанно болестта</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Хроничен ход на алергични болести – </a:t>
            </a:r>
            <a:r>
              <a:rPr lang="bg-BG" altLang="bg-BG" sz="2000" b="1" smtClean="0">
                <a:latin typeface="Century Gothic" panose="020B0502020202020204" pitchFamily="34" charset="0"/>
              </a:rPr>
              <a:t>могат да се лекуват!!!!!</a:t>
            </a:r>
          </a:p>
          <a:p>
            <a:pPr eaLnBrk="1" hangingPunct="1">
              <a:buFont typeface="Wingdings 3" panose="05040102010807070707" pitchFamily="18" charset="2"/>
              <a:buNone/>
            </a:pPr>
            <a:endParaRPr lang="bg-BG" altLang="bg-BG" sz="2000" b="1"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Психологическо влияние в позитивен или негативен смисъл</a:t>
            </a:r>
          </a:p>
          <a:p>
            <a:pPr eaLnBrk="1" hangingPunct="1">
              <a:buFont typeface="Wingdings 3" panose="05040102010807070707" pitchFamily="18" charset="2"/>
              <a:buNone/>
            </a:pPr>
            <a:endParaRPr lang="bg-BG" altLang="bg-BG" sz="2000" smtClean="0">
              <a:latin typeface="Century Gothic" panose="020B0502020202020204" pitchFamily="34" charset="0"/>
            </a:endParaRPr>
          </a:p>
        </p:txBody>
      </p:sp>
    </p:spTree>
    <p:extLst>
      <p:ext uri="{BB962C8B-B14F-4D97-AF65-F5344CB8AC3E}">
        <p14:creationId xmlns:p14="http://schemas.microsoft.com/office/powerpoint/2010/main" val="10304793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endParaRPr lang="bg-BG"/>
          </a:p>
        </p:txBody>
      </p:sp>
      <p:pic>
        <p:nvPicPr>
          <p:cNvPr id="337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557338"/>
            <a:ext cx="2847975" cy="1600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06863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67798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401955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800475"/>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680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fontAlgn="auto" hangingPunct="1">
              <a:spcAft>
                <a:spcPts val="0"/>
              </a:spcAft>
              <a:defRPr/>
            </a:pPr>
            <a:r>
              <a:rPr lang="bg-BG" altLang="bg-BG" sz="2800" smtClean="0"/>
              <a:t>ОСНОВНИ КЛЕТКИ</a:t>
            </a:r>
          </a:p>
        </p:txBody>
      </p:sp>
      <p:sp>
        <p:nvSpPr>
          <p:cNvPr id="34819" name="Text Placeholder 2"/>
          <p:cNvSpPr>
            <a:spLocks noGrp="1"/>
          </p:cNvSpPr>
          <p:nvPr>
            <p:ph type="body" sz="half" idx="1"/>
          </p:nvPr>
        </p:nvSpPr>
        <p:spPr>
          <a:xfrm>
            <a:off x="323850" y="1268413"/>
            <a:ext cx="6264275" cy="4525962"/>
          </a:xfrm>
        </p:spPr>
        <p:txBody>
          <a:bodyPr/>
          <a:lstStyle/>
          <a:p>
            <a:pPr marL="0" indent="0" eaLnBrk="1" hangingPunct="1">
              <a:buFontTx/>
              <a:buNone/>
            </a:pPr>
            <a:endParaRPr lang="en-US" altLang="bg-BG" sz="2400" smtClean="0"/>
          </a:p>
          <a:p>
            <a:pPr marL="0" indent="0" eaLnBrk="1" hangingPunct="1">
              <a:buFontTx/>
              <a:buNone/>
            </a:pPr>
            <a:r>
              <a:rPr lang="bg-BG" altLang="bg-BG" sz="2400" smtClean="0">
                <a:latin typeface="Century Gothic" panose="020B0502020202020204" pitchFamily="34" charset="0"/>
              </a:rPr>
              <a:t>миелоиден предшественик→ костен мозък→базофил→тъкани→мастоцит</a:t>
            </a:r>
            <a:endParaRPr lang="en-US" altLang="bg-BG" sz="2400" smtClean="0">
              <a:latin typeface="Century Gothic" panose="020B0502020202020204" pitchFamily="34" charset="0"/>
            </a:endParaRPr>
          </a:p>
          <a:p>
            <a:pPr marL="0" indent="0" eaLnBrk="1" hangingPunct="1">
              <a:buFontTx/>
              <a:buNone/>
            </a:pPr>
            <a:endParaRPr lang="bg-BG" altLang="bg-BG" sz="2400" smtClean="0">
              <a:latin typeface="Century Gothic" panose="020B0502020202020204" pitchFamily="34" charset="0"/>
            </a:endParaRPr>
          </a:p>
          <a:p>
            <a:pPr marL="0" indent="0" eaLnBrk="1" hangingPunct="1">
              <a:buFontTx/>
              <a:buNone/>
            </a:pPr>
            <a:r>
              <a:rPr lang="bg-BG" altLang="bg-BG" sz="2400" smtClean="0">
                <a:latin typeface="Century Gothic" panose="020B0502020202020204" pitchFamily="34" charset="0"/>
              </a:rPr>
              <a:t>мастоцити – ключова роля при </a:t>
            </a:r>
          </a:p>
          <a:p>
            <a:pPr marL="0" indent="0" eaLnBrk="1" hangingPunct="1">
              <a:buFontTx/>
              <a:buNone/>
            </a:pPr>
            <a:r>
              <a:rPr lang="bg-BG" altLang="bg-BG" sz="2400" smtClean="0">
                <a:latin typeface="Century Gothic" panose="020B0502020202020204" pitchFamily="34" charset="0"/>
              </a:rPr>
              <a:t>ранна алергична реакция</a:t>
            </a:r>
          </a:p>
        </p:txBody>
      </p:sp>
      <p:pic>
        <p:nvPicPr>
          <p:cNvPr id="3482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619750" y="2814638"/>
            <a:ext cx="2095500" cy="2095500"/>
          </a:xfrm>
          <a:noFill/>
        </p:spPr>
      </p:pic>
      <p:pic>
        <p:nvPicPr>
          <p:cNvPr id="34821" name="Picture 4" descr="http://upload.wikimedia.org/wikipedia/commons/3/34/Mast_ce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700213"/>
            <a:ext cx="9429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00788" y="2540000"/>
            <a:ext cx="1223962" cy="254000"/>
          </a:xfrm>
          <a:prstGeom prst="rect">
            <a:avLst/>
          </a:prstGeom>
          <a:noFill/>
        </p:spPr>
        <p:txBody>
          <a:bodyPr>
            <a:spAutoFit/>
          </a:bodyPr>
          <a:lstStyle/>
          <a:p>
            <a:pPr>
              <a:defRPr/>
            </a:pPr>
            <a:r>
              <a:rPr lang="en-US" sz="1050" b="1" dirty="0">
                <a:latin typeface="Arial" charset="0"/>
              </a:rPr>
              <a:t>Mast cell</a:t>
            </a:r>
            <a:endParaRPr lang="bg-BG" sz="1050" b="1" dirty="0">
              <a:latin typeface="Arial" charset="0"/>
            </a:endParaRPr>
          </a:p>
        </p:txBody>
      </p:sp>
    </p:spTree>
    <p:extLst>
      <p:ext uri="{BB962C8B-B14F-4D97-AF65-F5344CB8AC3E}">
        <p14:creationId xmlns:p14="http://schemas.microsoft.com/office/powerpoint/2010/main" val="3004570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fontAlgn="auto" hangingPunct="1">
              <a:spcAft>
                <a:spcPts val="0"/>
              </a:spcAft>
              <a:defRPr/>
            </a:pPr>
            <a:r>
              <a:rPr lang="bg-BG" altLang="bg-BG" sz="2800" smtClean="0"/>
              <a:t>ОСНОВНИ КЛЕТКИ</a:t>
            </a:r>
            <a:endParaRPr lang="bg-BG" altLang="bg-BG" sz="2800" smtClean="0">
              <a:solidFill>
                <a:schemeClr val="tx1"/>
              </a:solidFill>
            </a:endParaRPr>
          </a:p>
        </p:txBody>
      </p:sp>
      <p:sp>
        <p:nvSpPr>
          <p:cNvPr id="35843" name="Rectangle 5"/>
          <p:cNvSpPr>
            <a:spLocks noGrp="1" noChangeArrowheads="1"/>
          </p:cNvSpPr>
          <p:nvPr>
            <p:ph type="body" sz="half" idx="1"/>
          </p:nvPr>
        </p:nvSpPr>
        <p:spPr>
          <a:xfrm>
            <a:off x="250825" y="1268413"/>
            <a:ext cx="3705225" cy="4114800"/>
          </a:xfrm>
        </p:spPr>
        <p:txBody>
          <a:bodyPr/>
          <a:lstStyle/>
          <a:p>
            <a:pPr marL="0" indent="0" eaLnBrk="1" hangingPunct="1">
              <a:buFontTx/>
              <a:buNone/>
            </a:pPr>
            <a:endParaRPr lang="bg-BG" altLang="bg-BG" sz="2400" smtClean="0"/>
          </a:p>
          <a:p>
            <a:pPr marL="0" indent="0" eaLnBrk="1" hangingPunct="1">
              <a:buFontTx/>
              <a:buNone/>
            </a:pPr>
            <a:endParaRPr lang="bg-BG" altLang="bg-BG" sz="2400" smtClean="0"/>
          </a:p>
          <a:p>
            <a:pPr marL="0" indent="0" eaLnBrk="1" hangingPunct="1">
              <a:buFontTx/>
              <a:buNone/>
            </a:pPr>
            <a:endParaRPr lang="bg-BG" altLang="bg-BG" sz="2400" smtClean="0"/>
          </a:p>
          <a:p>
            <a:pPr marL="0" indent="0" eaLnBrk="1" hangingPunct="1">
              <a:buFontTx/>
              <a:buNone/>
            </a:pPr>
            <a:r>
              <a:rPr lang="bg-BG" altLang="bg-BG" sz="2400" smtClean="0">
                <a:latin typeface="Century Gothic" panose="020B0502020202020204" pitchFamily="34" charset="0"/>
              </a:rPr>
              <a:t>Имуноглобулин Е</a:t>
            </a:r>
          </a:p>
        </p:txBody>
      </p:sp>
      <p:sp>
        <p:nvSpPr>
          <p:cNvPr id="35844" name="Rectangle 6"/>
          <p:cNvSpPr>
            <a:spLocks noGrp="1" noChangeArrowheads="1"/>
          </p:cNvSpPr>
          <p:nvPr>
            <p:ph sz="half" idx="2"/>
          </p:nvPr>
        </p:nvSpPr>
        <p:spPr>
          <a:xfrm>
            <a:off x="4905375" y="1981200"/>
            <a:ext cx="3705225" cy="4114800"/>
          </a:xfrm>
        </p:spPr>
        <p:txBody>
          <a:bodyPr/>
          <a:lstStyle/>
          <a:p>
            <a:pPr eaLnBrk="1" hangingPunct="1"/>
            <a:endParaRPr lang="bg-BG" altLang="bg-BG" sz="2800" smtClean="0"/>
          </a:p>
        </p:txBody>
      </p:sp>
      <p:pic>
        <p:nvPicPr>
          <p:cNvPr id="35845" name="Picture 10" descr="CELL4e-Fig-06-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1554163"/>
            <a:ext cx="58293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45737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endParaRPr lang="bg-BG" altLang="bg-BG" smtClean="0">
              <a:effectLst/>
            </a:endParaRPr>
          </a:p>
        </p:txBody>
      </p:sp>
      <p:pic>
        <p:nvPicPr>
          <p:cNvPr id="36867" name="Picture 4"/>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509838" y="2230438"/>
            <a:ext cx="4122737" cy="30273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9969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5"/>
          <p:cNvSpPr>
            <a:spLocks noGrp="1"/>
          </p:cNvSpPr>
          <p:nvPr>
            <p:ph idx="1"/>
          </p:nvPr>
        </p:nvSpPr>
        <p:spPr/>
        <p:txBody>
          <a:bodyPr/>
          <a:lstStyle/>
          <a:p>
            <a:pPr marL="0" indent="0" eaLnBrk="1" hangingPunct="1">
              <a:buFontTx/>
              <a:buNone/>
            </a:pPr>
            <a:endParaRPr lang="bg-BG" altLang="bg-BG" sz="2000" smtClean="0"/>
          </a:p>
          <a:p>
            <a:pPr marL="0" indent="0" eaLnBrk="1" hangingPunct="1">
              <a:buFontTx/>
              <a:buNone/>
            </a:pPr>
            <a:r>
              <a:rPr lang="bg-BG" altLang="bg-BG" sz="2000" smtClean="0">
                <a:latin typeface="Century Gothic" panose="020B0502020202020204" pitchFamily="34" charset="0"/>
              </a:rPr>
              <a:t>Болни с атопия</a:t>
            </a:r>
            <a:r>
              <a:rPr lang="en-US" altLang="bg-BG" sz="2000" smtClean="0">
                <a:latin typeface="Century Gothic" panose="020B0502020202020204" pitchFamily="34" charset="0"/>
              </a:rPr>
              <a:t> - IgE </a:t>
            </a:r>
            <a:r>
              <a:rPr lang="bg-BG" altLang="bg-BG" sz="2000" smtClean="0">
                <a:latin typeface="Century Gothic" panose="020B0502020202020204" pitchFamily="34" charset="0"/>
              </a:rPr>
              <a:t>в серум е 5-10 пъти по-високо от здрави</a:t>
            </a: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en-US" altLang="bg-BG" sz="2000" smtClean="0">
                <a:latin typeface="Century Gothic" panose="020B0502020202020204" pitchFamily="34" charset="0"/>
              </a:rPr>
              <a:t>Fc </a:t>
            </a:r>
            <a:r>
              <a:rPr lang="bg-BG" altLang="bg-BG" sz="2000" smtClean="0">
                <a:latin typeface="Century Gothic" panose="020B0502020202020204" pitchFamily="34" charset="0"/>
              </a:rPr>
              <a:t>фрагментът определя способността за свързване с мембранни рецертори за </a:t>
            </a:r>
            <a:r>
              <a:rPr lang="en-US" altLang="bg-BG" sz="2000" smtClean="0">
                <a:latin typeface="Century Gothic" panose="020B0502020202020204" pitchFamily="34" charset="0"/>
              </a:rPr>
              <a:t>IgE</a:t>
            </a:r>
            <a:r>
              <a:rPr lang="bg-BG" altLang="bg-BG" sz="2000" smtClean="0">
                <a:latin typeface="Century Gothic" panose="020B0502020202020204" pitchFamily="34" charset="0"/>
              </a:rPr>
              <a:t> върху мастоцити и еозинофили</a:t>
            </a: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en-US" altLang="bg-BG" sz="2000" smtClean="0">
                <a:latin typeface="Century Gothic" panose="020B0502020202020204" pitchFamily="34" charset="0"/>
              </a:rPr>
              <a:t>IgE</a:t>
            </a:r>
            <a:r>
              <a:rPr lang="bg-BG" altLang="bg-BG" sz="2000" smtClean="0">
                <a:latin typeface="Century Gothic" panose="020B0502020202020204" pitchFamily="34" charset="0"/>
              </a:rPr>
              <a:t> са термолабилни – при 56 гр. губят антителна активност</a:t>
            </a: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bg-BG" altLang="bg-BG" sz="2000" smtClean="0">
                <a:latin typeface="Century Gothic" panose="020B0502020202020204" pitchFamily="34" charset="0"/>
              </a:rPr>
              <a:t>Значително по-бърз катаболизъм </a:t>
            </a:r>
          </a:p>
          <a:p>
            <a:pPr marL="0" indent="0" eaLnBrk="1" hangingPunct="1">
              <a:buFontTx/>
              <a:buNone/>
            </a:pPr>
            <a:endParaRPr lang="bg-BG" altLang="bg-BG" sz="2400" smtClean="0">
              <a:latin typeface="Century Gothic" panose="020B0502020202020204" pitchFamily="34" charset="0"/>
            </a:endParaRPr>
          </a:p>
        </p:txBody>
      </p:sp>
      <p:sp>
        <p:nvSpPr>
          <p:cNvPr id="20482" name="Title 4"/>
          <p:cNvSpPr>
            <a:spLocks noGrp="1"/>
          </p:cNvSpPr>
          <p:nvPr>
            <p:ph type="title"/>
          </p:nvPr>
        </p:nvSpPr>
        <p:spPr/>
        <p:txBody>
          <a:bodyPr/>
          <a:lstStyle/>
          <a:p>
            <a:pPr eaLnBrk="1" fontAlgn="auto" hangingPunct="1">
              <a:spcAft>
                <a:spcPts val="0"/>
              </a:spcAft>
              <a:defRPr/>
            </a:pPr>
            <a:r>
              <a:rPr lang="en-US" altLang="bg-BG" sz="2800" smtClean="0"/>
              <a:t>IgE</a:t>
            </a:r>
            <a:endParaRPr lang="bg-BG" altLang="bg-BG" sz="2800" smtClean="0"/>
          </a:p>
        </p:txBody>
      </p:sp>
    </p:spTree>
    <p:extLst>
      <p:ext uri="{BB962C8B-B14F-4D97-AF65-F5344CB8AC3E}">
        <p14:creationId xmlns:p14="http://schemas.microsoft.com/office/powerpoint/2010/main" val="31772338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p:txBody>
          <a:bodyPr/>
          <a:lstStyle/>
          <a:p>
            <a:pPr marL="0" indent="0" eaLnBrk="1" hangingPunct="1">
              <a:buFontTx/>
              <a:buNone/>
            </a:pPr>
            <a:r>
              <a:rPr lang="bg-BG" altLang="bg-BG" sz="2400" smtClean="0">
                <a:latin typeface="Century Gothic" panose="020B0502020202020204" pitchFamily="34" charset="0"/>
              </a:rPr>
              <a:t>Генетично предразположение за синтез на </a:t>
            </a:r>
            <a:r>
              <a:rPr lang="en-US" altLang="bg-BG" sz="2400" smtClean="0">
                <a:latin typeface="Century Gothic" panose="020B0502020202020204" pitchFamily="34" charset="0"/>
              </a:rPr>
              <a:t>IgE</a:t>
            </a:r>
            <a:r>
              <a:rPr lang="bg-BG" altLang="bg-BG" sz="2400" smtClean="0">
                <a:latin typeface="Century Gothic" panose="020B0502020202020204" pitchFamily="34" charset="0"/>
              </a:rPr>
              <a:t> се свързва с 11 хромозома </a:t>
            </a:r>
            <a:r>
              <a:rPr lang="en-US" altLang="bg-BG" sz="2400" smtClean="0">
                <a:latin typeface="Century Gothic" panose="020B0502020202020204" pitchFamily="34" charset="0"/>
              </a:rPr>
              <a:t>(11q13)</a:t>
            </a:r>
            <a:endParaRPr lang="bg-BG" altLang="bg-BG" sz="2400" smtClean="0">
              <a:latin typeface="Century Gothic" panose="020B0502020202020204" pitchFamily="34" charset="0"/>
            </a:endParaRPr>
          </a:p>
          <a:p>
            <a:pPr marL="0" indent="0" eaLnBrk="1" hangingPunct="1">
              <a:buFontTx/>
              <a:buNone/>
            </a:pPr>
            <a:endParaRPr lang="bg-BG" altLang="bg-BG" sz="2400" smtClean="0">
              <a:latin typeface="Century Gothic" panose="020B0502020202020204" pitchFamily="34" charset="0"/>
            </a:endParaRPr>
          </a:p>
          <a:p>
            <a:pPr marL="0" indent="0" eaLnBrk="1" hangingPunct="1">
              <a:buFontTx/>
              <a:buNone/>
            </a:pPr>
            <a:r>
              <a:rPr lang="bg-BG" altLang="bg-BG" sz="2400" smtClean="0">
                <a:latin typeface="Century Gothic" panose="020B0502020202020204" pitchFamily="34" charset="0"/>
              </a:rPr>
              <a:t>Гени за синтез на специфични </a:t>
            </a:r>
            <a:r>
              <a:rPr lang="en-US" altLang="bg-BG" sz="2400" smtClean="0">
                <a:latin typeface="Century Gothic" panose="020B0502020202020204" pitchFamily="34" charset="0"/>
              </a:rPr>
              <a:t>IgE </a:t>
            </a:r>
            <a:r>
              <a:rPr lang="bg-BG" altLang="bg-BG" sz="2400" smtClean="0">
                <a:latin typeface="Century Gothic" panose="020B0502020202020204" pitchFamily="34" charset="0"/>
              </a:rPr>
              <a:t>и </a:t>
            </a:r>
            <a:r>
              <a:rPr lang="en-US" altLang="bg-BG" sz="2400" smtClean="0">
                <a:latin typeface="Century Gothic" panose="020B0502020202020204" pitchFamily="34" charset="0"/>
              </a:rPr>
              <a:t>IgG</a:t>
            </a:r>
            <a:r>
              <a:rPr lang="bg-BG" altLang="bg-BG" sz="2400" smtClean="0">
                <a:latin typeface="Century Gothic" panose="020B0502020202020204" pitchFamily="34" charset="0"/>
              </a:rPr>
              <a:t> – 5</a:t>
            </a:r>
            <a:r>
              <a:rPr lang="en-US" altLang="bg-BG" sz="2400" smtClean="0">
                <a:latin typeface="Century Gothic" panose="020B0502020202020204" pitchFamily="34" charset="0"/>
              </a:rPr>
              <a:t>q</a:t>
            </a:r>
            <a:r>
              <a:rPr lang="bg-BG" altLang="bg-BG" sz="2400" smtClean="0">
                <a:latin typeface="Century Gothic" panose="020B0502020202020204" pitchFamily="34" charset="0"/>
              </a:rPr>
              <a:t>31.1 </a:t>
            </a:r>
            <a:r>
              <a:rPr lang="en-US" altLang="bg-BG" sz="2400" smtClean="0">
                <a:latin typeface="Century Gothic" panose="020B0502020202020204" pitchFamily="34" charset="0"/>
              </a:rPr>
              <a:t>(“</a:t>
            </a:r>
            <a:r>
              <a:rPr lang="bg-BG" altLang="bg-BG" sz="2400" smtClean="0">
                <a:latin typeface="Century Gothic" panose="020B0502020202020204" pitchFamily="34" charset="0"/>
              </a:rPr>
              <a:t>цитокинен клъстър</a:t>
            </a:r>
            <a:r>
              <a:rPr lang="en-US" altLang="bg-BG" sz="2400" smtClean="0">
                <a:latin typeface="Century Gothic" panose="020B0502020202020204" pitchFamily="34" charset="0"/>
              </a:rPr>
              <a:t>”)</a:t>
            </a:r>
            <a:r>
              <a:rPr lang="bg-BG" altLang="bg-BG" sz="2400" smtClean="0">
                <a:latin typeface="Century Gothic" panose="020B0502020202020204" pitchFamily="34" charset="0"/>
              </a:rPr>
              <a:t> </a:t>
            </a:r>
          </a:p>
          <a:p>
            <a:pPr marL="0" indent="0" eaLnBrk="1" hangingPunct="1">
              <a:buFontTx/>
              <a:buNone/>
            </a:pPr>
            <a:endParaRPr lang="bg-BG" altLang="bg-BG" sz="2400" smtClean="0">
              <a:latin typeface="Century Gothic" panose="020B0502020202020204" pitchFamily="34" charset="0"/>
            </a:endParaRPr>
          </a:p>
          <a:p>
            <a:pPr marL="0" indent="0" eaLnBrk="1" hangingPunct="1">
              <a:buFontTx/>
              <a:buNone/>
            </a:pPr>
            <a:r>
              <a:rPr lang="en-US" altLang="bg-BG" sz="2400" smtClean="0">
                <a:latin typeface="Century Gothic" panose="020B0502020202020204" pitchFamily="34" charset="0"/>
              </a:rPr>
              <a:t>HLA </a:t>
            </a:r>
            <a:r>
              <a:rPr lang="bg-BG" altLang="bg-BG" sz="2400" smtClean="0">
                <a:latin typeface="Century Gothic" panose="020B0502020202020204" pitchFamily="34" charset="0"/>
              </a:rPr>
              <a:t>системата – </a:t>
            </a:r>
            <a:r>
              <a:rPr lang="en-US" altLang="bg-BG" sz="2400" smtClean="0">
                <a:latin typeface="Century Gothic" panose="020B0502020202020204" pitchFamily="34" charset="0"/>
              </a:rPr>
              <a:t>DR2, Dw2, B1*150 </a:t>
            </a:r>
            <a:r>
              <a:rPr lang="bg-BG" altLang="bg-BG" sz="2400" smtClean="0">
                <a:latin typeface="Century Gothic" panose="020B0502020202020204" pitchFamily="34" charset="0"/>
              </a:rPr>
              <a:t>локуси</a:t>
            </a:r>
          </a:p>
        </p:txBody>
      </p:sp>
      <p:sp>
        <p:nvSpPr>
          <p:cNvPr id="21506" name="Title 1"/>
          <p:cNvSpPr>
            <a:spLocks noGrp="1"/>
          </p:cNvSpPr>
          <p:nvPr>
            <p:ph type="title"/>
          </p:nvPr>
        </p:nvSpPr>
        <p:spPr/>
        <p:txBody>
          <a:bodyPr/>
          <a:lstStyle/>
          <a:p>
            <a:pPr eaLnBrk="1" fontAlgn="auto" hangingPunct="1">
              <a:spcAft>
                <a:spcPts val="0"/>
              </a:spcAft>
              <a:defRPr/>
            </a:pPr>
            <a:r>
              <a:rPr lang="bg-BG" altLang="bg-BG" sz="2800" smtClean="0"/>
              <a:t>ГЕНЕТИЧНИ МЕХАНИЗМИ</a:t>
            </a:r>
          </a:p>
        </p:txBody>
      </p:sp>
    </p:spTree>
    <p:extLst>
      <p:ext uri="{BB962C8B-B14F-4D97-AF65-F5344CB8AC3E}">
        <p14:creationId xmlns:p14="http://schemas.microsoft.com/office/powerpoint/2010/main" val="1297736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5"/>
          <p:cNvSpPr>
            <a:spLocks noGrp="1"/>
          </p:cNvSpPr>
          <p:nvPr>
            <p:ph idx="1"/>
          </p:nvPr>
        </p:nvSpPr>
        <p:spPr/>
        <p:txBody>
          <a:bodyPr/>
          <a:lstStyle/>
          <a:p>
            <a:pPr marL="0" indent="0" algn="ctr" eaLnBrk="1" hangingPunct="1">
              <a:lnSpc>
                <a:spcPct val="80000"/>
              </a:lnSpc>
              <a:buFontTx/>
              <a:buNone/>
            </a:pPr>
            <a:r>
              <a:rPr lang="en-US" altLang="bg-BG" sz="1900" i="1" smtClean="0">
                <a:latin typeface="Century Gothic" panose="020B0502020202020204" pitchFamily="34" charset="0"/>
              </a:rPr>
              <a:t>I </a:t>
            </a:r>
            <a:r>
              <a:rPr lang="bg-BG" altLang="bg-BG" sz="1900" i="1" smtClean="0">
                <a:latin typeface="Century Gothic" panose="020B0502020202020204" pitchFamily="34" charset="0"/>
              </a:rPr>
              <a:t>етап</a:t>
            </a:r>
            <a:endParaRPr lang="en-US" altLang="bg-BG" sz="1900" i="1" smtClean="0">
              <a:latin typeface="Century Gothic" panose="020B0502020202020204" pitchFamily="34" charset="0"/>
            </a:endParaRPr>
          </a:p>
          <a:p>
            <a:pPr marL="0" indent="0" eaLnBrk="1" hangingPunct="1">
              <a:lnSpc>
                <a:spcPct val="80000"/>
              </a:lnSpc>
              <a:buFontTx/>
              <a:buNone/>
            </a:pPr>
            <a:r>
              <a:rPr lang="bg-BG" altLang="bg-BG" sz="1900" b="1" smtClean="0">
                <a:latin typeface="Century Gothic" panose="020B0502020202020204" pitchFamily="34" charset="0"/>
              </a:rPr>
              <a:t>Т клетъчно зависим</a:t>
            </a:r>
            <a:r>
              <a:rPr lang="bg-BG" altLang="bg-BG" sz="1900" smtClean="0">
                <a:latin typeface="Century Gothic" panose="020B0502020202020204" pitchFamily="34" charset="0"/>
              </a:rPr>
              <a:t> хуморален имунен отговор</a:t>
            </a:r>
            <a:r>
              <a:rPr lang="en-US" altLang="bg-BG" sz="1900" smtClean="0">
                <a:latin typeface="Century Gothic" panose="020B0502020202020204" pitchFamily="34" charset="0"/>
              </a:rPr>
              <a:t>:</a:t>
            </a:r>
          </a:p>
          <a:p>
            <a:pPr marL="0" indent="0" eaLnBrk="1" hangingPunct="1">
              <a:lnSpc>
                <a:spcPct val="80000"/>
              </a:lnSpc>
              <a:buFont typeface="Wingdings" panose="05000000000000000000" pitchFamily="2" charset="2"/>
              <a:buChar char="ü"/>
            </a:pPr>
            <a:r>
              <a:rPr lang="bg-BG" altLang="bg-BG" sz="1900" smtClean="0">
                <a:latin typeface="Century Gothic" panose="020B0502020202020204" pitchFamily="34" charset="0"/>
              </a:rPr>
              <a:t>преработване на алергена от АПК - макрофаги, дендритни клетки и др.</a:t>
            </a:r>
          </a:p>
          <a:p>
            <a:pPr marL="0" indent="0" eaLnBrk="1" hangingPunct="1">
              <a:lnSpc>
                <a:spcPct val="80000"/>
              </a:lnSpc>
              <a:buFont typeface="Wingdings" panose="05000000000000000000" pitchFamily="2" charset="2"/>
              <a:buChar char="ü"/>
            </a:pPr>
            <a:r>
              <a:rPr lang="bg-BG" altLang="bg-BG" sz="1900" smtClean="0">
                <a:latin typeface="Century Gothic" panose="020B0502020202020204" pitchFamily="34" charset="0"/>
              </a:rPr>
              <a:t>представяне на </a:t>
            </a:r>
            <a:r>
              <a:rPr lang="en-US" altLang="bg-BG" sz="1900" smtClean="0">
                <a:latin typeface="Century Gothic" panose="020B0502020202020204" pitchFamily="34" charset="0"/>
              </a:rPr>
              <a:t>CD4</a:t>
            </a:r>
            <a:r>
              <a:rPr lang="bg-BG" altLang="bg-BG" sz="1900" smtClean="0">
                <a:latin typeface="Century Gothic" panose="020B0502020202020204" pitchFamily="34" charset="0"/>
              </a:rPr>
              <a:t>+</a:t>
            </a:r>
            <a:r>
              <a:rPr lang="en-US" altLang="bg-BG" sz="1900" smtClean="0">
                <a:latin typeface="Century Gothic" panose="020B0502020202020204" pitchFamily="34" charset="0"/>
              </a:rPr>
              <a:t> T helper </a:t>
            </a:r>
            <a:r>
              <a:rPr lang="bg-BG" altLang="bg-BG" sz="1900" smtClean="0">
                <a:latin typeface="Century Gothic" panose="020B0502020202020204" pitchFamily="34" charset="0"/>
              </a:rPr>
              <a:t>клетки</a:t>
            </a:r>
          </a:p>
          <a:p>
            <a:pPr marL="0" indent="0" eaLnBrk="1" hangingPunct="1">
              <a:lnSpc>
                <a:spcPct val="80000"/>
              </a:lnSpc>
              <a:buFont typeface="Wingdings" panose="05000000000000000000" pitchFamily="2" charset="2"/>
              <a:buNone/>
            </a:pPr>
            <a:endParaRPr lang="bg-BG" altLang="bg-BG" sz="1900" smtClean="0">
              <a:latin typeface="Century Gothic" panose="020B0502020202020204" pitchFamily="34" charset="0"/>
            </a:endParaRPr>
          </a:p>
          <a:p>
            <a:pPr marL="0" indent="0" algn="ctr" eaLnBrk="1" hangingPunct="1">
              <a:lnSpc>
                <a:spcPct val="80000"/>
              </a:lnSpc>
              <a:buFontTx/>
              <a:buNone/>
            </a:pPr>
            <a:r>
              <a:rPr lang="en-US" altLang="bg-BG" sz="1900" i="1" smtClean="0">
                <a:latin typeface="Century Gothic" panose="020B0502020202020204" pitchFamily="34" charset="0"/>
              </a:rPr>
              <a:t>II </a:t>
            </a:r>
            <a:r>
              <a:rPr lang="bg-BG" altLang="bg-BG" sz="1900" i="1" smtClean="0">
                <a:latin typeface="Century Gothic" panose="020B0502020202020204" pitchFamily="34" charset="0"/>
              </a:rPr>
              <a:t>етап</a:t>
            </a:r>
          </a:p>
          <a:p>
            <a:pPr marL="0" indent="0" eaLnBrk="1" hangingPunct="1">
              <a:lnSpc>
                <a:spcPct val="80000"/>
              </a:lnSpc>
              <a:buFontTx/>
              <a:buNone/>
            </a:pPr>
            <a:r>
              <a:rPr lang="bg-BG" altLang="bg-BG" sz="1900" b="1" smtClean="0">
                <a:latin typeface="Century Gothic" panose="020B0502020202020204" pitchFamily="34" charset="0"/>
              </a:rPr>
              <a:t>В клетъчно свързване</a:t>
            </a:r>
            <a:r>
              <a:rPr lang="bg-BG" altLang="bg-BG" sz="1900" smtClean="0">
                <a:latin typeface="Century Gothic" panose="020B0502020202020204" pitchFamily="34" charset="0"/>
              </a:rPr>
              <a:t> на алергена</a:t>
            </a:r>
            <a:r>
              <a:rPr lang="en-US" altLang="bg-BG" sz="1900" smtClean="0">
                <a:latin typeface="Century Gothic" panose="020B0502020202020204" pitchFamily="34" charset="0"/>
              </a:rPr>
              <a:t>:</a:t>
            </a:r>
            <a:endParaRPr lang="bg-BG" altLang="bg-BG" sz="1900" smtClean="0">
              <a:latin typeface="Century Gothic" panose="020B0502020202020204" pitchFamily="34" charset="0"/>
            </a:endParaRPr>
          </a:p>
          <a:p>
            <a:pPr marL="0" indent="0" eaLnBrk="1" hangingPunct="1">
              <a:lnSpc>
                <a:spcPct val="80000"/>
              </a:lnSpc>
              <a:buFont typeface="Wingdings" panose="05000000000000000000" pitchFamily="2" charset="2"/>
              <a:buChar char="ü"/>
            </a:pPr>
            <a:r>
              <a:rPr lang="bg-BG" altLang="bg-BG" sz="1900" smtClean="0">
                <a:latin typeface="Century Gothic" panose="020B0502020202020204" pitchFamily="34" charset="0"/>
              </a:rPr>
              <a:t>ензимно преработване</a:t>
            </a:r>
          </a:p>
          <a:p>
            <a:pPr marL="0" indent="0" eaLnBrk="1" hangingPunct="1">
              <a:lnSpc>
                <a:spcPct val="80000"/>
              </a:lnSpc>
              <a:buFont typeface="Wingdings" panose="05000000000000000000" pitchFamily="2" charset="2"/>
              <a:buChar char="ü"/>
            </a:pPr>
            <a:r>
              <a:rPr lang="bg-BG" altLang="bg-BG" sz="1900" smtClean="0">
                <a:latin typeface="Century Gothic" panose="020B0502020202020204" pitchFamily="34" charset="0"/>
              </a:rPr>
              <a:t>клонална пролиферация  и диференциация на В клетки до </a:t>
            </a:r>
            <a:r>
              <a:rPr lang="en-US" altLang="bg-BG" sz="1900" smtClean="0">
                <a:latin typeface="Century Gothic" panose="020B0502020202020204" pitchFamily="34" charset="0"/>
              </a:rPr>
              <a:t>IgE </a:t>
            </a:r>
            <a:r>
              <a:rPr lang="bg-BG" altLang="bg-BG" sz="1900" smtClean="0">
                <a:latin typeface="Century Gothic" panose="020B0502020202020204" pitchFamily="34" charset="0"/>
              </a:rPr>
              <a:t>продуциращи плазмоцити</a:t>
            </a:r>
          </a:p>
          <a:p>
            <a:pPr marL="0" indent="0" eaLnBrk="1" hangingPunct="1">
              <a:lnSpc>
                <a:spcPct val="80000"/>
              </a:lnSpc>
              <a:buFont typeface="Wingdings" panose="05000000000000000000" pitchFamily="2" charset="2"/>
              <a:buChar char="§"/>
            </a:pPr>
            <a:endParaRPr lang="bg-BG" altLang="bg-BG" sz="1900" smtClean="0">
              <a:latin typeface="Century Gothic" panose="020B0502020202020204" pitchFamily="34" charset="0"/>
            </a:endParaRPr>
          </a:p>
          <a:p>
            <a:pPr marL="0" indent="0" eaLnBrk="1" hangingPunct="1">
              <a:lnSpc>
                <a:spcPct val="80000"/>
              </a:lnSpc>
              <a:buFont typeface="Wingdings" panose="05000000000000000000" pitchFamily="2" charset="2"/>
              <a:buChar char="§"/>
            </a:pPr>
            <a:endParaRPr lang="bg-BG" altLang="bg-BG" sz="1900" smtClean="0">
              <a:latin typeface="Century Gothic" panose="020B0502020202020204" pitchFamily="34" charset="0"/>
            </a:endParaRPr>
          </a:p>
          <a:p>
            <a:pPr marL="0" indent="0" eaLnBrk="1" hangingPunct="1">
              <a:lnSpc>
                <a:spcPct val="80000"/>
              </a:lnSpc>
              <a:buFont typeface="Wingdings" panose="05000000000000000000" pitchFamily="2" charset="2"/>
              <a:buChar char="§"/>
            </a:pPr>
            <a:endParaRPr lang="bg-BG" altLang="bg-BG" sz="1900" smtClean="0">
              <a:latin typeface="Century Gothic" panose="020B0502020202020204" pitchFamily="34" charset="0"/>
            </a:endParaRPr>
          </a:p>
          <a:p>
            <a:pPr marL="0" indent="0" eaLnBrk="1" hangingPunct="1">
              <a:lnSpc>
                <a:spcPct val="80000"/>
              </a:lnSpc>
              <a:buFont typeface="Wingdings" panose="05000000000000000000" pitchFamily="2" charset="2"/>
              <a:buChar char="§"/>
            </a:pPr>
            <a:endParaRPr lang="bg-BG" altLang="bg-BG" sz="1900" smtClean="0"/>
          </a:p>
          <a:p>
            <a:pPr marL="0" indent="0" algn="ctr" eaLnBrk="1" hangingPunct="1">
              <a:lnSpc>
                <a:spcPct val="80000"/>
              </a:lnSpc>
              <a:buFontTx/>
              <a:buNone/>
            </a:pPr>
            <a:r>
              <a:rPr lang="bg-BG" altLang="bg-BG" sz="1900" smtClean="0"/>
              <a:t>              </a:t>
            </a:r>
            <a:endParaRPr lang="en-US" altLang="bg-BG" sz="1900" smtClean="0"/>
          </a:p>
          <a:p>
            <a:pPr marL="0" indent="0" eaLnBrk="1" hangingPunct="1">
              <a:lnSpc>
                <a:spcPct val="80000"/>
              </a:lnSpc>
              <a:buFontTx/>
              <a:buNone/>
            </a:pPr>
            <a:endParaRPr lang="bg-BG" altLang="bg-BG" sz="1900" smtClean="0"/>
          </a:p>
          <a:p>
            <a:pPr marL="0" indent="0" eaLnBrk="1" hangingPunct="1">
              <a:lnSpc>
                <a:spcPct val="80000"/>
              </a:lnSpc>
              <a:buFontTx/>
              <a:buNone/>
            </a:pPr>
            <a:endParaRPr lang="bg-BG" altLang="bg-BG" sz="1900" smtClean="0"/>
          </a:p>
        </p:txBody>
      </p:sp>
      <p:sp>
        <p:nvSpPr>
          <p:cNvPr id="22530" name="Title 4"/>
          <p:cNvSpPr>
            <a:spLocks noGrp="1"/>
          </p:cNvSpPr>
          <p:nvPr>
            <p:ph type="title"/>
          </p:nvPr>
        </p:nvSpPr>
        <p:spPr/>
        <p:txBody>
          <a:bodyPr/>
          <a:lstStyle/>
          <a:p>
            <a:pPr eaLnBrk="1" fontAlgn="auto" hangingPunct="1">
              <a:spcAft>
                <a:spcPts val="0"/>
              </a:spcAft>
              <a:defRPr/>
            </a:pPr>
            <a:r>
              <a:rPr lang="bg-BG" altLang="bg-BG" sz="2800" smtClean="0"/>
              <a:t>ИМУННО РАЗПОЗНАВАНЕ </a:t>
            </a:r>
            <a:br>
              <a:rPr lang="bg-BG" altLang="bg-BG" sz="2800" smtClean="0"/>
            </a:br>
            <a:r>
              <a:rPr lang="bg-BG" altLang="bg-BG" sz="2800" smtClean="0"/>
              <a:t>НА АЛЕРГЕНА</a:t>
            </a:r>
          </a:p>
        </p:txBody>
      </p:sp>
    </p:spTree>
    <p:extLst>
      <p:ext uri="{BB962C8B-B14F-4D97-AF65-F5344CB8AC3E}">
        <p14:creationId xmlns:p14="http://schemas.microsoft.com/office/powerpoint/2010/main" val="4169378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bg-BG" sz="2000" dirty="0" smtClean="0">
                <a:latin typeface="Century Gothic" panose="020B0502020202020204" pitchFamily="34" charset="0"/>
              </a:rPr>
              <a:t>Повече от 150 млн. Европейци и над 25-30%  от световното население са засегнати от хиперсензитивни/алергични болести</a:t>
            </a:r>
          </a:p>
          <a:p>
            <a:pPr>
              <a:defRPr/>
            </a:pPr>
            <a:r>
              <a:rPr lang="bg-BG" sz="2000" dirty="0" smtClean="0">
                <a:latin typeface="Century Gothic" panose="020B0502020202020204" pitchFamily="34" charset="0"/>
              </a:rPr>
              <a:t>Алергичните болести са причина за 17 млн. амбулаторни посещения годишно в САЩ</a:t>
            </a:r>
          </a:p>
          <a:p>
            <a:pPr>
              <a:defRPr/>
            </a:pPr>
            <a:r>
              <a:rPr lang="bg-BG" sz="2000" dirty="0" smtClean="0">
                <a:latin typeface="Century Gothic" panose="020B0502020202020204" pitchFamily="34" charset="0"/>
              </a:rPr>
              <a:t>По време на Полското председателство на Европейския съюз  през 2011 г. е подчертана важността на алергичните болести представени като приоритетен проблем за ЕС</a:t>
            </a:r>
          </a:p>
          <a:p>
            <a:pPr marL="109537" indent="0">
              <a:buFont typeface="Wingdings 3" panose="05040102010807070707" pitchFamily="18" charset="2"/>
              <a:buNone/>
              <a:defRPr/>
            </a:pPr>
            <a:endParaRPr lang="bg-BG" dirty="0"/>
          </a:p>
        </p:txBody>
      </p:sp>
      <p:sp>
        <p:nvSpPr>
          <p:cNvPr id="3" name="Title 2"/>
          <p:cNvSpPr>
            <a:spLocks noGrp="1"/>
          </p:cNvSpPr>
          <p:nvPr>
            <p:ph type="title"/>
          </p:nvPr>
        </p:nvSpPr>
        <p:spPr/>
        <p:txBody>
          <a:bodyPr/>
          <a:lstStyle/>
          <a:p>
            <a:pPr>
              <a:defRPr/>
            </a:pPr>
            <a:r>
              <a:rPr lang="bg-BG" sz="2400" dirty="0" smtClean="0">
                <a:latin typeface="Century Gothic" panose="020B0502020202020204" pitchFamily="34" charset="0"/>
              </a:rPr>
              <a:t>ЗНАЧЕНИЕ НА АЛЕРГИЧНИТЕ БОЛЕСТИ</a:t>
            </a:r>
            <a:endParaRPr lang="bg-BG" sz="2400" dirty="0">
              <a:latin typeface="Century Gothic" panose="020B0502020202020204" pitchFamily="34" charset="0"/>
            </a:endParaRPr>
          </a:p>
        </p:txBody>
      </p:sp>
    </p:spTree>
    <p:extLst>
      <p:ext uri="{BB962C8B-B14F-4D97-AF65-F5344CB8AC3E}">
        <p14:creationId xmlns:p14="http://schemas.microsoft.com/office/powerpoint/2010/main" val="22646325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title" idx="4294967295"/>
          </p:nvPr>
        </p:nvSpPr>
        <p:spPr>
          <a:xfrm>
            <a:off x="0" y="274638"/>
            <a:ext cx="8229600" cy="1143000"/>
          </a:xfrm>
        </p:spPr>
        <p:txBody>
          <a:bodyPr/>
          <a:lstStyle/>
          <a:p>
            <a:pPr eaLnBrk="1" fontAlgn="auto" hangingPunct="1">
              <a:spcAft>
                <a:spcPts val="0"/>
              </a:spcAft>
              <a:defRPr/>
            </a:pPr>
            <a:r>
              <a:rPr lang="en-US" altLang="bg-BG" sz="2800" smtClean="0">
                <a:solidFill>
                  <a:schemeClr val="tx1"/>
                </a:solidFill>
              </a:rPr>
              <a:t> </a:t>
            </a:r>
            <a:r>
              <a:rPr lang="bg-BG" altLang="bg-BG" sz="2800" smtClean="0"/>
              <a:t>МЕХАНИЗЪМ НА І ТИП  </a:t>
            </a:r>
            <a:r>
              <a:rPr lang="en-US" altLang="bg-BG" sz="2800" smtClean="0"/>
              <a:t>IGE </a:t>
            </a:r>
            <a:r>
              <a:rPr lang="bg-BG" altLang="bg-BG" sz="2800" smtClean="0"/>
              <a:t>МЕДИИРАНА АЛЕРГИЧНА РЕАКЦИЯ</a:t>
            </a:r>
            <a:endParaRPr lang="bg-BG" altLang="bg-BG" sz="2800" smtClean="0">
              <a:solidFill>
                <a:schemeClr val="tx1"/>
              </a:solidFill>
            </a:endParaRPr>
          </a:p>
        </p:txBody>
      </p:sp>
      <p:pic>
        <p:nvPicPr>
          <p:cNvPr id="40963" name="Picture 5" descr="aller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628775"/>
            <a:ext cx="65516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74554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765175"/>
            <a:ext cx="8356600" cy="671513"/>
          </a:xfrm>
        </p:spPr>
        <p:txBody>
          <a:bodyPr>
            <a:normAutofit fontScale="90000"/>
          </a:bodyPr>
          <a:lstStyle/>
          <a:p>
            <a:pPr eaLnBrk="1" fontAlgn="auto" hangingPunct="1">
              <a:spcAft>
                <a:spcPts val="0"/>
              </a:spcAft>
              <a:defRPr/>
            </a:pPr>
            <a:r>
              <a:rPr lang="bg-BG" altLang="bg-BG" sz="2800" smtClean="0"/>
              <a:t>МЕХАНИЗЪМ НА І ТИП  </a:t>
            </a:r>
            <a:r>
              <a:rPr lang="en-US" altLang="bg-BG" sz="2800" smtClean="0"/>
              <a:t>IGE </a:t>
            </a:r>
            <a:r>
              <a:rPr lang="bg-BG" altLang="bg-BG" sz="2800" smtClean="0"/>
              <a:t>МЕДИИРАНА АЛЕРГИЧНА РЕАКЦИЯ</a:t>
            </a:r>
            <a:endParaRPr lang="en-GB" altLang="bg-BG" sz="2800" smtClean="0"/>
          </a:p>
        </p:txBody>
      </p:sp>
      <p:sp>
        <p:nvSpPr>
          <p:cNvPr id="41987" name="Rectangle 4"/>
          <p:cNvSpPr>
            <a:spLocks noGrp="1" noChangeArrowheads="1"/>
          </p:cNvSpPr>
          <p:nvPr>
            <p:ph type="body" sz="half" idx="1"/>
          </p:nvPr>
        </p:nvSpPr>
        <p:spPr/>
        <p:txBody>
          <a:bodyPr/>
          <a:lstStyle/>
          <a:p>
            <a:pPr eaLnBrk="1" hangingPunct="1"/>
            <a:endParaRPr lang="en-GB" altLang="bg-BG" sz="1800" smtClean="0"/>
          </a:p>
        </p:txBody>
      </p:sp>
      <p:pic>
        <p:nvPicPr>
          <p:cNvPr id="41988" name="Picture 6" descr="Slide11[1]"/>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250825" y="2133600"/>
            <a:ext cx="4038600" cy="3028950"/>
          </a:xfrm>
          <a:noFill/>
        </p:spPr>
      </p:pic>
      <p:pic>
        <p:nvPicPr>
          <p:cNvPr id="41989" name="Picture 7" descr="Slide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05038"/>
            <a:ext cx="41052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081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sz="half" idx="1"/>
          </p:nvPr>
        </p:nvSpPr>
        <p:spPr>
          <a:xfrm>
            <a:off x="1066800" y="1981200"/>
            <a:ext cx="3705225" cy="4114800"/>
          </a:xfrm>
        </p:spPr>
        <p:txBody>
          <a:bodyPr/>
          <a:lstStyle/>
          <a:p>
            <a:pPr eaLnBrk="1" hangingPunct="1"/>
            <a:endParaRPr lang="bg-BG" altLang="bg-BG" smtClean="0"/>
          </a:p>
        </p:txBody>
      </p:sp>
      <p:sp>
        <p:nvSpPr>
          <p:cNvPr id="43011" name="Rectangle 6"/>
          <p:cNvSpPr>
            <a:spLocks noGrp="1" noChangeArrowheads="1"/>
          </p:cNvSpPr>
          <p:nvPr>
            <p:ph sz="half" idx="2"/>
          </p:nvPr>
        </p:nvSpPr>
        <p:spPr>
          <a:xfrm>
            <a:off x="4905375" y="1981200"/>
            <a:ext cx="3705225" cy="4114800"/>
          </a:xfrm>
        </p:spPr>
        <p:txBody>
          <a:bodyPr/>
          <a:lstStyle/>
          <a:p>
            <a:pPr eaLnBrk="1" hangingPunct="1"/>
            <a:endParaRPr lang="bg-BG" altLang="bg-BG" smtClean="0"/>
          </a:p>
        </p:txBody>
      </p:sp>
      <p:sp>
        <p:nvSpPr>
          <p:cNvPr id="26626" name="Rectangle 4"/>
          <p:cNvSpPr>
            <a:spLocks noGrp="1" noChangeArrowheads="1"/>
          </p:cNvSpPr>
          <p:nvPr>
            <p:ph type="title"/>
          </p:nvPr>
        </p:nvSpPr>
        <p:spPr/>
        <p:txBody>
          <a:bodyPr/>
          <a:lstStyle/>
          <a:p>
            <a:pPr eaLnBrk="1" fontAlgn="auto" hangingPunct="1">
              <a:spcAft>
                <a:spcPts val="0"/>
              </a:spcAft>
              <a:defRPr/>
            </a:pPr>
            <a:endParaRPr lang="bg-BG" altLang="bg-BG" sz="3600" smtClean="0">
              <a:solidFill>
                <a:srgbClr val="FF3300"/>
              </a:solidFill>
              <a:latin typeface="Comic Sans MS" pitchFamily="66" charset="0"/>
            </a:endParaRPr>
          </a:p>
        </p:txBody>
      </p:sp>
      <p:pic>
        <p:nvPicPr>
          <p:cNvPr id="43013" name="Picture 8" descr="ige1c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557338"/>
            <a:ext cx="403225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0" descr="i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628775"/>
            <a:ext cx="403225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56570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p:txBody>
          <a:bodyPr/>
          <a:lstStyle/>
          <a:p>
            <a:pPr marL="0" indent="0" eaLnBrk="1" hangingPunct="1">
              <a:buFontTx/>
              <a:buNone/>
            </a:pPr>
            <a:endParaRPr lang="en-US" altLang="bg-BG" sz="2000" smtClean="0"/>
          </a:p>
          <a:p>
            <a:pPr marL="0" indent="0" eaLnBrk="1" hangingPunct="1">
              <a:buFontTx/>
              <a:buNone/>
            </a:pPr>
            <a:r>
              <a:rPr lang="bg-BG" altLang="bg-BG" sz="2000" smtClean="0">
                <a:latin typeface="Century Gothic" panose="020B0502020202020204" pitchFamily="34" charset="0"/>
              </a:rPr>
              <a:t>Дегранулация – освобождаване на преформирани медиатори: хистамин, триптаза, интерлевкини, </a:t>
            </a:r>
            <a:r>
              <a:rPr lang="en-US" altLang="bg-BG" sz="2000" smtClean="0">
                <a:latin typeface="Century Gothic" panose="020B0502020202020204" pitchFamily="34" charset="0"/>
              </a:rPr>
              <a:t>TNF-</a:t>
            </a:r>
            <a:r>
              <a:rPr lang="el-GR" altLang="bg-BG" sz="2000" smtClean="0">
                <a:latin typeface="Century Gothic" panose="020B0502020202020204" pitchFamily="34" charset="0"/>
              </a:rPr>
              <a:t>α</a:t>
            </a:r>
            <a:endParaRPr lang="bg-BG" altLang="bg-BG" sz="2000" smtClean="0">
              <a:latin typeface="Century Gothic" panose="020B0502020202020204" pitchFamily="34" charset="0"/>
            </a:endParaRPr>
          </a:p>
          <a:p>
            <a:pPr marL="0" indent="0" eaLnBrk="1" hangingPunct="1">
              <a:buFontTx/>
              <a:buNone/>
            </a:pPr>
            <a:endParaRPr lang="en-US" altLang="bg-BG" sz="2000" smtClean="0">
              <a:latin typeface="Century Gothic" panose="020B0502020202020204" pitchFamily="34" charset="0"/>
            </a:endParaRPr>
          </a:p>
          <a:p>
            <a:pPr marL="0" indent="0" eaLnBrk="1" hangingPunct="1">
              <a:buFontTx/>
              <a:buNone/>
            </a:pPr>
            <a:r>
              <a:rPr lang="bg-BG" altLang="bg-BG" sz="2000" smtClean="0">
                <a:latin typeface="Century Gothic" panose="020B0502020202020204" pitchFamily="34" charset="0"/>
              </a:rPr>
              <a:t>Синтез на медиатори </a:t>
            </a:r>
            <a:r>
              <a:rPr lang="en-US" altLang="bg-BG" sz="2000" smtClean="0">
                <a:latin typeface="Century Gothic" panose="020B0502020202020204" pitchFamily="34" charset="0"/>
              </a:rPr>
              <a:t>de novo – </a:t>
            </a:r>
            <a:r>
              <a:rPr lang="bg-BG" altLang="bg-BG" sz="2000" smtClean="0">
                <a:latin typeface="Century Gothic" panose="020B0502020202020204" pitchFamily="34" charset="0"/>
              </a:rPr>
              <a:t>левкотриени, простагландини, фактор активиращ тромбоцитите – </a:t>
            </a:r>
            <a:r>
              <a:rPr lang="en-US" altLang="bg-BG" sz="2000" smtClean="0">
                <a:latin typeface="Century Gothic" panose="020B0502020202020204" pitchFamily="34" charset="0"/>
              </a:rPr>
              <a:t>PAF</a:t>
            </a:r>
            <a:endParaRPr lang="bg-BG" altLang="bg-BG" sz="2000" smtClean="0">
              <a:latin typeface="Century Gothic" panose="020B0502020202020204" pitchFamily="34" charset="0"/>
            </a:endParaRP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bg-BG" altLang="bg-BG" sz="2000" smtClean="0">
                <a:latin typeface="Century Gothic" panose="020B0502020202020204" pitchFamily="34" charset="0"/>
              </a:rPr>
              <a:t>Хистамин – вазодилатация, оток, бърз спазъм на гладка мускулатура</a:t>
            </a:r>
            <a:endParaRPr lang="en-US" altLang="bg-BG" sz="2000" smtClean="0">
              <a:latin typeface="Century Gothic" panose="020B0502020202020204" pitchFamily="34" charset="0"/>
            </a:endParaRPr>
          </a:p>
          <a:p>
            <a:pPr marL="0" indent="0" eaLnBrk="1" hangingPunct="1">
              <a:buFontTx/>
              <a:buNone/>
            </a:pPr>
            <a:endParaRPr lang="bg-BG" altLang="bg-BG" sz="2400" smtClean="0">
              <a:latin typeface="Century Gothic" panose="020B0502020202020204" pitchFamily="34" charset="0"/>
            </a:endParaRPr>
          </a:p>
        </p:txBody>
      </p:sp>
      <p:sp>
        <p:nvSpPr>
          <p:cNvPr id="24578" name="Title 1"/>
          <p:cNvSpPr>
            <a:spLocks noGrp="1"/>
          </p:cNvSpPr>
          <p:nvPr>
            <p:ph type="title"/>
          </p:nvPr>
        </p:nvSpPr>
        <p:spPr/>
        <p:txBody>
          <a:bodyPr/>
          <a:lstStyle/>
          <a:p>
            <a:pPr eaLnBrk="1" fontAlgn="auto" hangingPunct="1">
              <a:spcAft>
                <a:spcPts val="0"/>
              </a:spcAft>
              <a:defRPr/>
            </a:pPr>
            <a:r>
              <a:rPr lang="en-US" altLang="bg-BG" smtClean="0">
                <a:solidFill>
                  <a:schemeClr val="tx1"/>
                </a:solidFill>
              </a:rPr>
              <a:t> </a:t>
            </a:r>
            <a:r>
              <a:rPr lang="bg-BG" altLang="bg-BG" sz="2800" smtClean="0"/>
              <a:t>МЕХАНИЗЪМ НА І ТИП  </a:t>
            </a:r>
            <a:r>
              <a:rPr lang="en-US" altLang="bg-BG" sz="2800" smtClean="0"/>
              <a:t>IGE </a:t>
            </a:r>
            <a:r>
              <a:rPr lang="bg-BG" altLang="bg-BG" sz="2800" smtClean="0"/>
              <a:t>МЕДИИРАНА АЛЕРГИЧНА РЕАКЦИЯ</a:t>
            </a:r>
          </a:p>
        </p:txBody>
      </p:sp>
    </p:spTree>
    <p:extLst>
      <p:ext uri="{BB962C8B-B14F-4D97-AF65-F5344CB8AC3E}">
        <p14:creationId xmlns:p14="http://schemas.microsoft.com/office/powerpoint/2010/main" val="3975843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pPr marL="0" indent="0" eaLnBrk="1" hangingPunct="1">
              <a:buFontTx/>
              <a:buNone/>
            </a:pPr>
            <a:r>
              <a:rPr lang="bg-BG" altLang="bg-BG" sz="2000" smtClean="0">
                <a:latin typeface="Century Gothic" panose="020B0502020202020204" pitchFamily="34" charset="0"/>
              </a:rPr>
              <a:t>Левкотриени: </a:t>
            </a:r>
            <a:r>
              <a:rPr lang="en-US" altLang="bg-BG" sz="2000" smtClean="0">
                <a:latin typeface="Century Gothic" panose="020B0502020202020204" pitchFamily="34" charset="0"/>
              </a:rPr>
              <a:t>LTC4, LTD4, LTE4</a:t>
            </a:r>
            <a:r>
              <a:rPr lang="bg-BG" altLang="bg-BG" sz="2000" smtClean="0">
                <a:latin typeface="Century Gothic" panose="020B0502020202020204" pitchFamily="34" charset="0"/>
              </a:rPr>
              <a:t> – бавен и продължителен спазъм на гладка мускулатура и оток</a:t>
            </a: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en-US" altLang="bg-BG" sz="2000" smtClean="0">
                <a:latin typeface="Century Gothic" panose="020B0502020202020204" pitchFamily="34" charset="0"/>
              </a:rPr>
              <a:t>LTB4 – </a:t>
            </a:r>
            <a:r>
              <a:rPr lang="bg-BG" altLang="bg-BG" sz="2000" smtClean="0">
                <a:latin typeface="Century Gothic" panose="020B0502020202020204" pitchFamily="34" charset="0"/>
              </a:rPr>
              <a:t>мощен химиотактичен агент за неутрофили и еозинофили</a:t>
            </a:r>
          </a:p>
          <a:p>
            <a:pPr marL="0" indent="0" eaLnBrk="1" hangingPunct="1">
              <a:buFontTx/>
              <a:buNone/>
            </a:pPr>
            <a:r>
              <a:rPr lang="en-US" altLang="bg-BG" sz="2000" smtClean="0">
                <a:latin typeface="Century Gothic" panose="020B0502020202020204" pitchFamily="34" charset="0"/>
              </a:rPr>
              <a:t>PAF – </a:t>
            </a:r>
            <a:r>
              <a:rPr lang="bg-BG" altLang="bg-BG" sz="2000" smtClean="0">
                <a:latin typeface="Century Gothic" panose="020B0502020202020204" pitchFamily="34" charset="0"/>
              </a:rPr>
              <a:t>фактор активиращ тромбоцити</a:t>
            </a: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bg-BG" altLang="bg-BG" sz="2000" smtClean="0">
                <a:latin typeface="Century Gothic" panose="020B0502020202020204" pitchFamily="34" charset="0"/>
              </a:rPr>
              <a:t>Хистамин и левкотриени – ранни алергични реакции: астматичен пристъп, кихане, ринорея остра уртикария</a:t>
            </a: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en-US" altLang="bg-BG" sz="2000" smtClean="0">
                <a:latin typeface="Century Gothic" panose="020B0502020202020204" pitchFamily="34" charset="0"/>
              </a:rPr>
              <a:t>PAF</a:t>
            </a:r>
            <a:r>
              <a:rPr lang="bg-BG" altLang="bg-BG" sz="2000" smtClean="0">
                <a:latin typeface="Century Gothic" panose="020B0502020202020204" pitchFamily="34" charset="0"/>
              </a:rPr>
              <a:t> и </a:t>
            </a:r>
            <a:r>
              <a:rPr lang="en-US" altLang="bg-BG" sz="2000" smtClean="0">
                <a:latin typeface="Century Gothic" panose="020B0502020202020204" pitchFamily="34" charset="0"/>
              </a:rPr>
              <a:t>LTB4</a:t>
            </a:r>
            <a:r>
              <a:rPr lang="bg-BG" altLang="bg-BG" sz="2000" smtClean="0">
                <a:latin typeface="Century Gothic" panose="020B0502020202020204" pitchFamily="34" charset="0"/>
              </a:rPr>
              <a:t>, еозинофили и техните медиатори – късни алергични реакции: хронична астма и ринит. Регулиращо значение на </a:t>
            </a:r>
            <a:r>
              <a:rPr lang="en-US" altLang="bg-BG" sz="2000" smtClean="0">
                <a:latin typeface="Century Gothic" panose="020B0502020202020204" pitchFamily="34" charset="0"/>
              </a:rPr>
              <a:t>Th2 </a:t>
            </a:r>
            <a:r>
              <a:rPr lang="bg-BG" altLang="bg-BG" sz="2000" smtClean="0">
                <a:latin typeface="Century Gothic" panose="020B0502020202020204" pitchFamily="34" charset="0"/>
              </a:rPr>
              <a:t>лимфоцити</a:t>
            </a:r>
          </a:p>
          <a:p>
            <a:pPr marL="0" indent="0" eaLnBrk="1" hangingPunct="1">
              <a:buFontTx/>
              <a:buNone/>
            </a:pPr>
            <a:endParaRPr lang="bg-BG" altLang="bg-BG" sz="2400" smtClean="0">
              <a:latin typeface="Century Gothic" panose="020B0502020202020204" pitchFamily="34" charset="0"/>
            </a:endParaRPr>
          </a:p>
          <a:p>
            <a:pPr marL="0" indent="0" eaLnBrk="1" hangingPunct="1">
              <a:buFontTx/>
              <a:buNone/>
            </a:pPr>
            <a:endParaRPr lang="bg-BG" altLang="bg-BG" sz="2400" smtClean="0">
              <a:latin typeface="Century Gothic" panose="020B0502020202020204" pitchFamily="34" charset="0"/>
            </a:endParaRPr>
          </a:p>
        </p:txBody>
      </p:sp>
      <p:sp>
        <p:nvSpPr>
          <p:cNvPr id="27650" name="Title 1"/>
          <p:cNvSpPr>
            <a:spLocks noGrp="1"/>
          </p:cNvSpPr>
          <p:nvPr>
            <p:ph type="title"/>
          </p:nvPr>
        </p:nvSpPr>
        <p:spPr/>
        <p:txBody>
          <a:bodyPr/>
          <a:lstStyle/>
          <a:p>
            <a:pPr eaLnBrk="1" fontAlgn="auto" hangingPunct="1">
              <a:spcAft>
                <a:spcPts val="0"/>
              </a:spcAft>
              <a:defRPr/>
            </a:pPr>
            <a:r>
              <a:rPr lang="bg-BG" altLang="bg-BG" sz="2800" smtClean="0"/>
              <a:t>МЕХАНИЗЪМ НА І ТИП  </a:t>
            </a:r>
            <a:r>
              <a:rPr lang="en-US" altLang="bg-BG" sz="2800" smtClean="0"/>
              <a:t>IGE </a:t>
            </a:r>
            <a:r>
              <a:rPr lang="bg-BG" altLang="bg-BG" sz="2800" smtClean="0"/>
              <a:t>МЕДИИРАНА АЛЕРГИЧНА РЕАКЦИЯ</a:t>
            </a:r>
          </a:p>
        </p:txBody>
      </p:sp>
    </p:spTree>
    <p:extLst>
      <p:ext uri="{BB962C8B-B14F-4D97-AF65-F5344CB8AC3E}">
        <p14:creationId xmlns:p14="http://schemas.microsoft.com/office/powerpoint/2010/main" val="28316688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idx="4294967295"/>
          </p:nvPr>
        </p:nvSpPr>
        <p:spPr bwMode="auto">
          <a:xfrm>
            <a:off x="425450" y="419100"/>
            <a:ext cx="8228013" cy="723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12801" rIns="91440" bIns="45720" numCol="1" anchorCtr="0" compatLnSpc="1">
            <a:prstTxWarp prst="textNoShape">
              <a:avLst/>
            </a:prstTxWarp>
          </a:bodyPr>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endParaRPr lang="en-GB" altLang="bg-BG" sz="1300" b="0" smtClean="0">
              <a:effectLst/>
            </a:endParaRP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306513"/>
            <a:ext cx="57594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5" name="Text Box 4"/>
          <p:cNvSpPr txBox="1">
            <a:spLocks noChangeArrowheads="1"/>
          </p:cNvSpPr>
          <p:nvPr/>
        </p:nvSpPr>
        <p:spPr bwMode="auto">
          <a:xfrm>
            <a:off x="115888" y="6205538"/>
            <a:ext cx="625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eaLnBrk="0" hangingPunct="0">
              <a:spcBef>
                <a:spcPts val="400"/>
              </a:spcBef>
              <a:buClr>
                <a:schemeClr val="accent1"/>
              </a:buClr>
              <a:buSzPct val="68000"/>
              <a:buFont typeface="Wingdings 3" panose="05040102010807070707" pitchFamily="18" charset="2"/>
              <a:buChar char=""/>
              <a:tabLst>
                <a:tab pos="655638" algn="l"/>
                <a:tab pos="1312863" algn="l"/>
                <a:tab pos="1968500" algn="l"/>
                <a:tab pos="2625725" algn="l"/>
                <a:tab pos="3282950" algn="l"/>
                <a:tab pos="3938588" algn="l"/>
                <a:tab pos="4595813" algn="l"/>
                <a:tab pos="5253038" algn="l"/>
                <a:tab pos="5908675" algn="l"/>
              </a:tabLst>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tabLst>
                <a:tab pos="655638" algn="l"/>
                <a:tab pos="1312863" algn="l"/>
                <a:tab pos="1968500" algn="l"/>
                <a:tab pos="2625725" algn="l"/>
                <a:tab pos="3282950" algn="l"/>
                <a:tab pos="3938588" algn="l"/>
                <a:tab pos="4595813" algn="l"/>
                <a:tab pos="5253038" algn="l"/>
                <a:tab pos="5908675" algn="l"/>
              </a:tabLst>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9pPr>
          </a:lstStyle>
          <a:p>
            <a:pPr eaLnBrk="1" hangingPunct="1">
              <a:spcBef>
                <a:spcPct val="0"/>
              </a:spcBef>
              <a:buClrTx/>
              <a:buSzTx/>
              <a:buFontTx/>
              <a:buNone/>
            </a:pPr>
            <a:r>
              <a:rPr lang="en-GB" altLang="bg-BG" sz="1000" b="1">
                <a:solidFill>
                  <a:srgbClr val="000000"/>
                </a:solidFill>
                <a:latin typeface="Arial" panose="020B0604020202020204" pitchFamily="34" charset="0"/>
                <a:cs typeface="Arial" panose="020B0604020202020204" pitchFamily="34" charset="0"/>
              </a:rPr>
              <a:t>Allergy</a:t>
            </a:r>
            <a:r>
              <a:rPr lang="en-GB" altLang="bg-BG" sz="1000">
                <a:solidFill>
                  <a:srgbClr val="000000"/>
                </a:solidFill>
                <a:latin typeface="Arial" panose="020B0604020202020204" pitchFamily="34" charset="0"/>
                <a:cs typeface="Arial" panose="020B0604020202020204" pitchFamily="34" charset="0"/>
              </a:rPr>
              <a:t/>
            </a:r>
            <a:br>
              <a:rPr lang="en-GB" altLang="bg-BG" sz="1000">
                <a:solidFill>
                  <a:srgbClr val="000000"/>
                </a:solidFill>
                <a:latin typeface="Arial" panose="020B0604020202020204" pitchFamily="34" charset="0"/>
                <a:cs typeface="Arial" panose="020B0604020202020204" pitchFamily="34" charset="0"/>
              </a:rPr>
            </a:br>
            <a:r>
              <a:rPr lang="en-GB" altLang="bg-BG" sz="1000">
                <a:solidFill>
                  <a:srgbClr val="000000"/>
                </a:solidFill>
                <a:latin typeface="Arial" panose="020B0604020202020204" pitchFamily="34" charset="0"/>
                <a:cs typeface="Arial" panose="020B0604020202020204" pitchFamily="34" charset="0"/>
                <a:hlinkClick r:id="rId5"/>
              </a:rPr>
              <a:t>Volume 70, Issue 7, </a:t>
            </a:r>
            <a:r>
              <a:rPr lang="en-GB" altLang="bg-BG" sz="1000">
                <a:solidFill>
                  <a:srgbClr val="000000"/>
                </a:solidFill>
                <a:latin typeface="Arial" panose="020B0604020202020204" pitchFamily="34" charset="0"/>
                <a:cs typeface="Arial" panose="020B0604020202020204" pitchFamily="34" charset="0"/>
              </a:rPr>
              <a:t>pages 727-754, 24 APR 2015 DOI: 10.1111/all.12616</a:t>
            </a:r>
            <a:br>
              <a:rPr lang="en-GB" altLang="bg-BG" sz="1000">
                <a:solidFill>
                  <a:srgbClr val="000000"/>
                </a:solidFill>
                <a:latin typeface="Arial" panose="020B0604020202020204" pitchFamily="34" charset="0"/>
                <a:cs typeface="Arial" panose="020B0604020202020204" pitchFamily="34" charset="0"/>
              </a:rPr>
            </a:br>
            <a:r>
              <a:rPr lang="en-GB" altLang="bg-BG" sz="1000">
                <a:solidFill>
                  <a:srgbClr val="000000"/>
                </a:solidFill>
                <a:latin typeface="Arial" panose="020B0604020202020204" pitchFamily="34" charset="0"/>
                <a:cs typeface="Arial" panose="020B0604020202020204" pitchFamily="34" charset="0"/>
                <a:hlinkClick r:id="rId6"/>
              </a:rPr>
              <a:t>http://onlinelibrary.wiley.com/doi/10.1111/all.12616/full#all12616-fig-0001</a:t>
            </a:r>
          </a:p>
        </p:txBody>
      </p:sp>
    </p:spTree>
    <p:extLst>
      <p:ext uri="{BB962C8B-B14F-4D97-AF65-F5344CB8AC3E}">
        <p14:creationId xmlns:p14="http://schemas.microsoft.com/office/powerpoint/2010/main" val="38647188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Grp="1" noChangeArrowheads="1"/>
          </p:cNvSpPr>
          <p:nvPr>
            <p:ph type="title" idx="4294967295"/>
          </p:nvPr>
        </p:nvSpPr>
        <p:spPr bwMode="auto">
          <a:xfrm>
            <a:off x="425450" y="419100"/>
            <a:ext cx="8228013" cy="723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12801" rIns="91440" bIns="45720" numCol="1" anchorCtr="0" compatLnSpc="1">
            <a:prstTxWarp prst="textNoShape">
              <a:avLst/>
            </a:prstTxWarp>
          </a:bodyPr>
          <a:lstStyle/>
          <a:p>
            <a:pPr eaLnBrk="1" hangingPunct="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defRPr/>
            </a:pPr>
            <a:endParaRPr lang="en-GB" altLang="bg-BG" sz="1300" b="0" smtClean="0">
              <a:effectLst/>
            </a:endParaRPr>
          </a:p>
        </p:txBody>
      </p:sp>
      <p:pic>
        <p:nvPicPr>
          <p:cNvPr id="4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306513"/>
            <a:ext cx="5834062"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71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09" name="Text Box 4"/>
          <p:cNvSpPr txBox="1">
            <a:spLocks noChangeArrowheads="1"/>
          </p:cNvSpPr>
          <p:nvPr/>
        </p:nvSpPr>
        <p:spPr bwMode="auto">
          <a:xfrm>
            <a:off x="115888" y="6205538"/>
            <a:ext cx="625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eaLnBrk="0" hangingPunct="0">
              <a:spcBef>
                <a:spcPts val="400"/>
              </a:spcBef>
              <a:buClr>
                <a:schemeClr val="accent1"/>
              </a:buClr>
              <a:buSzPct val="68000"/>
              <a:buFont typeface="Wingdings 3" panose="05040102010807070707" pitchFamily="18" charset="2"/>
              <a:buChar char=""/>
              <a:tabLst>
                <a:tab pos="655638" algn="l"/>
                <a:tab pos="1312863" algn="l"/>
                <a:tab pos="1968500" algn="l"/>
                <a:tab pos="2625725" algn="l"/>
                <a:tab pos="3282950" algn="l"/>
                <a:tab pos="3938588" algn="l"/>
                <a:tab pos="4595813" algn="l"/>
                <a:tab pos="5253038" algn="l"/>
                <a:tab pos="5908675" algn="l"/>
              </a:tabLst>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tabLst>
                <a:tab pos="655638" algn="l"/>
                <a:tab pos="1312863" algn="l"/>
                <a:tab pos="1968500" algn="l"/>
                <a:tab pos="2625725" algn="l"/>
                <a:tab pos="3282950" algn="l"/>
                <a:tab pos="3938588" algn="l"/>
                <a:tab pos="4595813" algn="l"/>
                <a:tab pos="5253038" algn="l"/>
                <a:tab pos="5908675" algn="l"/>
              </a:tabLst>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tabLst>
                <a:tab pos="655638" algn="l"/>
                <a:tab pos="1312863" algn="l"/>
                <a:tab pos="1968500" algn="l"/>
                <a:tab pos="2625725" algn="l"/>
                <a:tab pos="3282950" algn="l"/>
                <a:tab pos="3938588" algn="l"/>
                <a:tab pos="4595813" algn="l"/>
                <a:tab pos="5253038" algn="l"/>
                <a:tab pos="5908675" algn="l"/>
              </a:tabLst>
              <a:defRPr>
                <a:solidFill>
                  <a:schemeClr val="tx1"/>
                </a:solidFill>
                <a:latin typeface="Lucida Sans Unicode" panose="020B0602030504020204" pitchFamily="34" charset="0"/>
              </a:defRPr>
            </a:lvl9pPr>
          </a:lstStyle>
          <a:p>
            <a:pPr eaLnBrk="1" hangingPunct="1">
              <a:spcBef>
                <a:spcPct val="0"/>
              </a:spcBef>
              <a:buClrTx/>
              <a:buSzTx/>
              <a:buFontTx/>
              <a:buNone/>
            </a:pPr>
            <a:r>
              <a:rPr lang="en-GB" altLang="bg-BG" sz="1000" b="1">
                <a:solidFill>
                  <a:srgbClr val="000000"/>
                </a:solidFill>
                <a:latin typeface="Arial" panose="020B0604020202020204" pitchFamily="34" charset="0"/>
                <a:cs typeface="Arial" panose="020B0604020202020204" pitchFamily="34" charset="0"/>
              </a:rPr>
              <a:t>Allergy</a:t>
            </a:r>
            <a:r>
              <a:rPr lang="en-GB" altLang="bg-BG" sz="1000">
                <a:solidFill>
                  <a:srgbClr val="000000"/>
                </a:solidFill>
                <a:latin typeface="Arial" panose="020B0604020202020204" pitchFamily="34" charset="0"/>
                <a:cs typeface="Arial" panose="020B0604020202020204" pitchFamily="34" charset="0"/>
              </a:rPr>
              <a:t/>
            </a:r>
            <a:br>
              <a:rPr lang="en-GB" altLang="bg-BG" sz="1000">
                <a:solidFill>
                  <a:srgbClr val="000000"/>
                </a:solidFill>
                <a:latin typeface="Arial" panose="020B0604020202020204" pitchFamily="34" charset="0"/>
                <a:cs typeface="Arial" panose="020B0604020202020204" pitchFamily="34" charset="0"/>
              </a:rPr>
            </a:br>
            <a:r>
              <a:rPr lang="en-GB" altLang="bg-BG" sz="1000">
                <a:solidFill>
                  <a:srgbClr val="000000"/>
                </a:solidFill>
                <a:latin typeface="Arial" panose="020B0604020202020204" pitchFamily="34" charset="0"/>
                <a:cs typeface="Arial" panose="020B0604020202020204" pitchFamily="34" charset="0"/>
                <a:hlinkClick r:id="rId5"/>
              </a:rPr>
              <a:t>Volume 70, Issue 7, </a:t>
            </a:r>
            <a:r>
              <a:rPr lang="en-GB" altLang="bg-BG" sz="1000">
                <a:solidFill>
                  <a:srgbClr val="000000"/>
                </a:solidFill>
                <a:latin typeface="Arial" panose="020B0604020202020204" pitchFamily="34" charset="0"/>
                <a:cs typeface="Arial" panose="020B0604020202020204" pitchFamily="34" charset="0"/>
              </a:rPr>
              <a:t>pages 727-754, 24 APR 2015 DOI: 10.1111/all.12616</a:t>
            </a:r>
            <a:br>
              <a:rPr lang="en-GB" altLang="bg-BG" sz="1000">
                <a:solidFill>
                  <a:srgbClr val="000000"/>
                </a:solidFill>
                <a:latin typeface="Arial" panose="020B0604020202020204" pitchFamily="34" charset="0"/>
                <a:cs typeface="Arial" panose="020B0604020202020204" pitchFamily="34" charset="0"/>
              </a:rPr>
            </a:br>
            <a:r>
              <a:rPr lang="en-GB" altLang="bg-BG" sz="1000">
                <a:solidFill>
                  <a:srgbClr val="000000"/>
                </a:solidFill>
                <a:latin typeface="Arial" panose="020B0604020202020204" pitchFamily="34" charset="0"/>
                <a:cs typeface="Arial" panose="020B0604020202020204" pitchFamily="34" charset="0"/>
                <a:hlinkClick r:id="rId6"/>
              </a:rPr>
              <a:t>http://onlinelibrary.wiley.com/doi/10.1111/all.12616/full#all12616-fig-0002</a:t>
            </a:r>
          </a:p>
        </p:txBody>
      </p:sp>
    </p:spTree>
    <p:extLst>
      <p:ext uri="{BB962C8B-B14F-4D97-AF65-F5344CB8AC3E}">
        <p14:creationId xmlns:p14="http://schemas.microsoft.com/office/powerpoint/2010/main" val="42584320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500" smtClean="0">
                <a:effectLst/>
              </a:rPr>
              <a:t>Нови насоки </a:t>
            </a:r>
          </a:p>
        </p:txBody>
      </p:sp>
      <p:sp>
        <p:nvSpPr>
          <p:cNvPr id="48131" name="Rectangle 3"/>
          <p:cNvSpPr>
            <a:spLocks noGrp="1"/>
          </p:cNvSpPr>
          <p:nvPr>
            <p:ph type="body" idx="4294967295"/>
          </p:nvPr>
        </p:nvSpPr>
        <p:spPr/>
        <p:txBody>
          <a:bodyPr/>
          <a:lstStyle/>
          <a:p>
            <a:pPr eaLnBrk="1" hangingPunct="1">
              <a:buFont typeface="Wingdings 3" panose="05040102010807070707" pitchFamily="18" charset="2"/>
              <a:buNone/>
            </a:pPr>
            <a:r>
              <a:rPr lang="bg-BG" altLang="bg-BG" sz="1800" b="1" i="1" smtClean="0">
                <a:latin typeface="Century Gothic" panose="020B0502020202020204" pitchFamily="34" charset="0"/>
              </a:rPr>
              <a:t>Индикациите за биологично лечение ще зависят от</a:t>
            </a:r>
          </a:p>
          <a:p>
            <a:pPr eaLnBrk="1" hangingPunct="1">
              <a:buFont typeface="Wingdings 3" panose="05040102010807070707" pitchFamily="18" charset="2"/>
              <a:buNone/>
            </a:pPr>
            <a:r>
              <a:rPr lang="bg-BG" altLang="bg-BG" sz="1800" smtClean="0">
                <a:latin typeface="Century Gothic" panose="020B0502020202020204" pitchFamily="34" charset="0"/>
              </a:rPr>
              <a:t>Био-маркери</a:t>
            </a:r>
          </a:p>
          <a:p>
            <a:pPr eaLnBrk="1" hangingPunct="1">
              <a:buFont typeface="Wingdings 3" panose="05040102010807070707" pitchFamily="18" charset="2"/>
              <a:buNone/>
            </a:pPr>
            <a:r>
              <a:rPr lang="bg-BG" altLang="bg-BG" sz="1800" smtClean="0">
                <a:latin typeface="Century Gothic" panose="020B0502020202020204" pitchFamily="34" charset="0"/>
              </a:rPr>
              <a:t>Ендотипове</a:t>
            </a:r>
          </a:p>
          <a:p>
            <a:pPr eaLnBrk="1" hangingPunct="1">
              <a:buFont typeface="Wingdings 3" panose="05040102010807070707" pitchFamily="18" charset="2"/>
              <a:buNone/>
            </a:pPr>
            <a:r>
              <a:rPr lang="bg-BG" altLang="bg-BG" sz="1800" smtClean="0">
                <a:latin typeface="Century Gothic" panose="020B0502020202020204" pitchFamily="34" charset="0"/>
              </a:rPr>
              <a:t>Генетични  характеристики </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r>
              <a:rPr lang="bg-BG" altLang="bg-BG" sz="1800" smtClean="0">
                <a:latin typeface="Century Gothic" panose="020B0502020202020204" pitchFamily="34" charset="0"/>
              </a:rPr>
              <a:t>Индивидуален подход при използване модификатори на биологичния отговор</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r>
              <a:rPr lang="bg-BG" altLang="bg-BG" sz="1800" smtClean="0">
                <a:latin typeface="Century Gothic" panose="020B0502020202020204" pitchFamily="34" charset="0"/>
              </a:rPr>
              <a:t>Все по –често ще заменят традиционните алгоритми за лечение</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p:txBody>
      </p:sp>
    </p:spTree>
    <p:extLst>
      <p:ext uri="{BB962C8B-B14F-4D97-AF65-F5344CB8AC3E}">
        <p14:creationId xmlns:p14="http://schemas.microsoft.com/office/powerpoint/2010/main" val="327942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5288" y="1196975"/>
            <a:ext cx="3097212" cy="1800225"/>
          </a:xfrm>
          <a:noFill/>
        </p:spPr>
      </p:pic>
      <p:sp>
        <p:nvSpPr>
          <p:cNvPr id="30722" name="Title 1"/>
          <p:cNvSpPr>
            <a:spLocks noGrp="1"/>
          </p:cNvSpPr>
          <p:nvPr>
            <p:ph type="title" idx="4294967295"/>
          </p:nvPr>
        </p:nvSpPr>
        <p:spPr/>
        <p:txBody>
          <a:bodyPr rtlCol="0"/>
          <a:lstStyle/>
          <a:p>
            <a:pPr eaLnBrk="1" fontAlgn="auto" hangingPunct="1">
              <a:spcAft>
                <a:spcPts val="0"/>
              </a:spcAft>
              <a:defRPr/>
            </a:pPr>
            <a:r>
              <a:rPr lang="bg-BG" altLang="bg-BG" sz="2800" smtClean="0"/>
              <a:t>ВИДОВЕ АЛЕРГЕНИ</a:t>
            </a:r>
          </a:p>
        </p:txBody>
      </p:sp>
      <p:pic>
        <p:nvPicPr>
          <p:cNvPr id="49156" name="Picture 6" descr="1146924879_38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3000375"/>
            <a:ext cx="2376487"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051175"/>
            <a:ext cx="12033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8"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188" y="4440238"/>
            <a:ext cx="12033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18" descr="cockroach460x2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4581525"/>
            <a:ext cx="4392612"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3" descr="cat-and-dog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800" y="1109663"/>
            <a:ext cx="38957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0775" y="1341438"/>
            <a:ext cx="1114425"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273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pPr marL="0" indent="0" eaLnBrk="1" hangingPunct="1">
              <a:lnSpc>
                <a:spcPct val="90000"/>
              </a:lnSpc>
              <a:buFontTx/>
              <a:buNone/>
            </a:pPr>
            <a:r>
              <a:rPr lang="bg-BG" altLang="bg-BG" sz="2000" i="1" smtClean="0">
                <a:latin typeface="Century Gothic" panose="020B0502020202020204" pitchFamily="34" charset="0"/>
              </a:rPr>
              <a:t>По начин на възникване</a:t>
            </a:r>
          </a:p>
          <a:p>
            <a:pPr marL="0" indent="0" eaLnBrk="1" hangingPunct="1">
              <a:lnSpc>
                <a:spcPct val="90000"/>
              </a:lnSpc>
              <a:buFontTx/>
              <a:buNone/>
            </a:pPr>
            <a:r>
              <a:rPr lang="bg-BG" altLang="bg-BG" sz="2000" smtClean="0">
                <a:latin typeface="Century Gothic" panose="020B0502020202020204" pitchFamily="34" charset="0"/>
              </a:rPr>
              <a:t>екзо – от външната среда           ендо – от макроорганизма</a:t>
            </a:r>
          </a:p>
          <a:p>
            <a:pPr marL="0" indent="0" eaLnBrk="1" hangingPunct="1">
              <a:lnSpc>
                <a:spcPct val="90000"/>
              </a:lnSpc>
              <a:buFontTx/>
              <a:buNone/>
            </a:pPr>
            <a:endParaRPr lang="bg-BG" altLang="bg-BG" sz="2000" smtClean="0">
              <a:latin typeface="Century Gothic" panose="020B0502020202020204" pitchFamily="34" charset="0"/>
            </a:endParaRPr>
          </a:p>
          <a:p>
            <a:pPr marL="0" indent="0" eaLnBrk="1" hangingPunct="1">
              <a:lnSpc>
                <a:spcPct val="90000"/>
              </a:lnSpc>
              <a:buFontTx/>
              <a:buNone/>
            </a:pPr>
            <a:r>
              <a:rPr lang="bg-BG" altLang="bg-BG" sz="2000" i="1" smtClean="0">
                <a:latin typeface="Century Gothic" panose="020B0502020202020204" pitchFamily="34" charset="0"/>
              </a:rPr>
              <a:t>По начин на постъпване</a:t>
            </a:r>
          </a:p>
          <a:p>
            <a:pPr marL="0" indent="0" eaLnBrk="1" hangingPunct="1">
              <a:lnSpc>
                <a:spcPct val="90000"/>
              </a:lnSpc>
              <a:buFontTx/>
              <a:buNone/>
            </a:pPr>
            <a:r>
              <a:rPr lang="bg-BG" altLang="bg-BG" sz="2000" smtClean="0">
                <a:latin typeface="Century Gothic" panose="020B0502020202020204" pitchFamily="34" charset="0"/>
              </a:rPr>
              <a:t>инхалаторни                              през храносмилателната с-ма</a:t>
            </a:r>
          </a:p>
          <a:p>
            <a:pPr marL="0" indent="0" eaLnBrk="1" hangingPunct="1">
              <a:lnSpc>
                <a:spcPct val="90000"/>
              </a:lnSpc>
              <a:buFontTx/>
              <a:buNone/>
            </a:pPr>
            <a:r>
              <a:rPr lang="bg-BG" altLang="bg-BG" sz="2000" smtClean="0">
                <a:latin typeface="Century Gothic" panose="020B0502020202020204" pitchFamily="34" charset="0"/>
              </a:rPr>
              <a:t>контактни                                   през кожата</a:t>
            </a:r>
          </a:p>
          <a:p>
            <a:pPr marL="0" indent="0" eaLnBrk="1" hangingPunct="1">
              <a:lnSpc>
                <a:spcPct val="90000"/>
              </a:lnSpc>
              <a:buFontTx/>
              <a:buNone/>
            </a:pPr>
            <a:endParaRPr lang="bg-BG" altLang="bg-BG" sz="2000" smtClean="0">
              <a:latin typeface="Century Gothic" panose="020B0502020202020204" pitchFamily="34" charset="0"/>
            </a:endParaRPr>
          </a:p>
          <a:p>
            <a:pPr marL="0" indent="0" eaLnBrk="1" hangingPunct="1">
              <a:lnSpc>
                <a:spcPct val="90000"/>
              </a:lnSpc>
              <a:buFontTx/>
              <a:buNone/>
            </a:pPr>
            <a:r>
              <a:rPr lang="bg-BG" altLang="bg-BG" sz="2000" i="1" smtClean="0">
                <a:latin typeface="Century Gothic" panose="020B0502020202020204" pitchFamily="34" charset="0"/>
              </a:rPr>
              <a:t>По произход</a:t>
            </a:r>
          </a:p>
          <a:p>
            <a:pPr marL="0" indent="0" eaLnBrk="1" hangingPunct="1">
              <a:lnSpc>
                <a:spcPct val="90000"/>
              </a:lnSpc>
              <a:buFontTx/>
              <a:buNone/>
            </a:pPr>
            <a:r>
              <a:rPr lang="bg-BG" altLang="bg-BG" sz="2000" smtClean="0">
                <a:latin typeface="Century Gothic" panose="020B0502020202020204" pitchFamily="34" charset="0"/>
              </a:rPr>
              <a:t>растителни                                    животински</a:t>
            </a:r>
          </a:p>
          <a:p>
            <a:pPr marL="0" indent="0" eaLnBrk="1" hangingPunct="1">
              <a:lnSpc>
                <a:spcPct val="90000"/>
              </a:lnSpc>
              <a:buFontTx/>
              <a:buNone/>
            </a:pPr>
            <a:r>
              <a:rPr lang="bg-BG" altLang="bg-BG" sz="2000" smtClean="0">
                <a:latin typeface="Century Gothic" panose="020B0502020202020204" pitchFamily="34" charset="0"/>
              </a:rPr>
              <a:t>микроорганизми                            битови</a:t>
            </a:r>
          </a:p>
          <a:p>
            <a:pPr marL="0" indent="0" eaLnBrk="1" hangingPunct="1">
              <a:lnSpc>
                <a:spcPct val="90000"/>
              </a:lnSpc>
              <a:buFontTx/>
              <a:buNone/>
            </a:pPr>
            <a:r>
              <a:rPr lang="bg-BG" altLang="bg-BG" sz="2000" smtClean="0">
                <a:latin typeface="Century Gothic" panose="020B0502020202020204" pitchFamily="34" charset="0"/>
              </a:rPr>
              <a:t>професионални                             професионални</a:t>
            </a:r>
          </a:p>
          <a:p>
            <a:pPr marL="0" indent="0" eaLnBrk="1" hangingPunct="1">
              <a:lnSpc>
                <a:spcPct val="90000"/>
              </a:lnSpc>
              <a:buFontTx/>
              <a:buNone/>
            </a:pPr>
            <a:r>
              <a:rPr lang="bg-BG" altLang="bg-BG" sz="2000" smtClean="0">
                <a:latin typeface="Century Gothic" panose="020B0502020202020204" pitchFamily="34" charset="0"/>
              </a:rPr>
              <a:t>синтетични вещества                    автоалергени</a:t>
            </a:r>
          </a:p>
          <a:p>
            <a:pPr marL="0" indent="0" eaLnBrk="1" hangingPunct="1">
              <a:lnSpc>
                <a:spcPct val="90000"/>
              </a:lnSpc>
              <a:buFontTx/>
              <a:buNone/>
            </a:pPr>
            <a:endParaRPr lang="bg-BG" altLang="bg-BG" sz="2000" smtClean="0">
              <a:latin typeface="Century Gothic" panose="020B0502020202020204" pitchFamily="34" charset="0"/>
            </a:endParaRPr>
          </a:p>
        </p:txBody>
      </p:sp>
      <p:sp>
        <p:nvSpPr>
          <p:cNvPr id="28674" name="Title 1"/>
          <p:cNvSpPr>
            <a:spLocks noGrp="1"/>
          </p:cNvSpPr>
          <p:nvPr>
            <p:ph type="title"/>
          </p:nvPr>
        </p:nvSpPr>
        <p:spPr/>
        <p:txBody>
          <a:bodyPr/>
          <a:lstStyle/>
          <a:p>
            <a:pPr eaLnBrk="1" fontAlgn="auto" hangingPunct="1">
              <a:spcAft>
                <a:spcPts val="0"/>
              </a:spcAft>
              <a:defRPr/>
            </a:pPr>
            <a:r>
              <a:rPr lang="bg-BG" altLang="bg-BG" sz="2800" smtClean="0"/>
              <a:t>КЛАСИФИКАЦИЯ НА АЛЕРГЕНИ</a:t>
            </a:r>
          </a:p>
        </p:txBody>
      </p:sp>
    </p:spTree>
    <p:extLst>
      <p:ext uri="{BB962C8B-B14F-4D97-AF65-F5344CB8AC3E}">
        <p14:creationId xmlns:p14="http://schemas.microsoft.com/office/powerpoint/2010/main" val="4114660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09537" indent="0">
              <a:buFont typeface="Wingdings 3" panose="05040102010807070707" pitchFamily="18" charset="2"/>
              <a:buNone/>
              <a:defRPr/>
            </a:pPr>
            <a:r>
              <a:rPr lang="ru-RU" sz="2400" dirty="0" smtClean="0">
                <a:latin typeface="Century Gothic" panose="020B0502020202020204" pitchFamily="34" charset="0"/>
              </a:rPr>
              <a:t>Алергичен ринит/риноконюктивит</a:t>
            </a:r>
          </a:p>
          <a:p>
            <a:pPr marL="109537" indent="0">
              <a:buFont typeface="Wingdings 3" panose="05040102010807070707" pitchFamily="18" charset="2"/>
              <a:buNone/>
              <a:defRPr/>
            </a:pPr>
            <a:r>
              <a:rPr lang="ru-RU" sz="2400" dirty="0" smtClean="0">
                <a:latin typeface="Century Gothic" panose="020B0502020202020204" pitchFamily="34" charset="0"/>
              </a:rPr>
              <a:t>Бронхиална астма</a:t>
            </a:r>
          </a:p>
          <a:p>
            <a:pPr marL="109537" indent="0">
              <a:buFont typeface="Wingdings 3" panose="05040102010807070707" pitchFamily="18" charset="2"/>
              <a:buNone/>
              <a:defRPr/>
            </a:pPr>
            <a:r>
              <a:rPr lang="ru-RU" sz="2400" dirty="0" smtClean="0">
                <a:latin typeface="Century Gothic" panose="020B0502020202020204" pitchFamily="34" charset="0"/>
              </a:rPr>
              <a:t>Атопичен дерматит</a:t>
            </a:r>
          </a:p>
          <a:p>
            <a:pPr marL="109537" indent="0">
              <a:buFont typeface="Wingdings 3" panose="05040102010807070707" pitchFamily="18" charset="2"/>
              <a:buNone/>
              <a:defRPr/>
            </a:pPr>
            <a:r>
              <a:rPr lang="ru-RU" sz="2400" dirty="0" smtClean="0">
                <a:latin typeface="Century Gothic" panose="020B0502020202020204" pitchFamily="34" charset="0"/>
              </a:rPr>
              <a:t>Уртикария и ангиоедем</a:t>
            </a:r>
          </a:p>
          <a:p>
            <a:pPr marL="109537" indent="0">
              <a:buFont typeface="Wingdings 3" panose="05040102010807070707" pitchFamily="18" charset="2"/>
              <a:buNone/>
              <a:defRPr/>
            </a:pPr>
            <a:r>
              <a:rPr lang="ru-RU" sz="2400" dirty="0" smtClean="0">
                <a:latin typeface="Century Gothic" panose="020B0502020202020204" pitchFamily="34" charset="0"/>
              </a:rPr>
              <a:t>Медикаментозна алергия</a:t>
            </a:r>
          </a:p>
          <a:p>
            <a:pPr marL="109537" indent="0">
              <a:buFont typeface="Wingdings 3" panose="05040102010807070707" pitchFamily="18" charset="2"/>
              <a:buNone/>
              <a:defRPr/>
            </a:pPr>
            <a:r>
              <a:rPr lang="ru-RU" sz="2400" dirty="0" smtClean="0">
                <a:latin typeface="Century Gothic" panose="020B0502020202020204" pitchFamily="34" charset="0"/>
              </a:rPr>
              <a:t>Хранителна алергия</a:t>
            </a:r>
          </a:p>
          <a:p>
            <a:pPr marL="109537" indent="0">
              <a:buFont typeface="Wingdings 3" panose="05040102010807070707" pitchFamily="18" charset="2"/>
              <a:buNone/>
              <a:defRPr/>
            </a:pPr>
            <a:r>
              <a:rPr lang="ru-RU" sz="2400" dirty="0" smtClean="0">
                <a:latin typeface="Century Gothic" panose="020B0502020202020204" pitchFamily="34" charset="0"/>
              </a:rPr>
              <a:t>Анафилаксия</a:t>
            </a:r>
          </a:p>
          <a:p>
            <a:pPr marL="109537" indent="0">
              <a:buFont typeface="Wingdings 3" panose="05040102010807070707" pitchFamily="18" charset="2"/>
              <a:buNone/>
              <a:defRPr/>
            </a:pPr>
            <a:r>
              <a:rPr lang="ru-RU" sz="2400" dirty="0" smtClean="0">
                <a:latin typeface="Century Gothic" panose="020B0502020202020204" pitchFamily="34" charset="0"/>
              </a:rPr>
              <a:t>Инсект алергия</a:t>
            </a:r>
          </a:p>
          <a:p>
            <a:pPr marL="109537" indent="0">
              <a:buFont typeface="Wingdings 3" panose="05040102010807070707" pitchFamily="18" charset="2"/>
              <a:buNone/>
              <a:defRPr/>
            </a:pPr>
            <a:endParaRPr lang="ru-RU" dirty="0"/>
          </a:p>
          <a:p>
            <a:pPr marL="0" indent="0">
              <a:buFont typeface="Wingdings 3" panose="05040102010807070707" pitchFamily="18" charset="2"/>
              <a:buNone/>
              <a:defRPr/>
            </a:pPr>
            <a:endParaRPr lang="bg-BG" dirty="0"/>
          </a:p>
        </p:txBody>
      </p:sp>
      <p:sp>
        <p:nvSpPr>
          <p:cNvPr id="2" name="Title 1"/>
          <p:cNvSpPr>
            <a:spLocks noGrp="1"/>
          </p:cNvSpPr>
          <p:nvPr>
            <p:ph type="title"/>
          </p:nvPr>
        </p:nvSpPr>
        <p:spPr/>
        <p:txBody>
          <a:bodyPr/>
          <a:lstStyle/>
          <a:p>
            <a:pPr>
              <a:defRPr/>
            </a:pPr>
            <a:r>
              <a:rPr lang="bg-BG" sz="2400" cap="all" dirty="0" smtClean="0">
                <a:latin typeface="Century Gothic" panose="020B0502020202020204" pitchFamily="34" charset="0"/>
              </a:rPr>
              <a:t>КОИ БОЛЕСТИ СА ОБЕКТ НА АЛЕРГОЛОГИЯТА</a:t>
            </a:r>
            <a:endParaRPr lang="bg-BG" sz="2400" cap="all" dirty="0">
              <a:latin typeface="Century Gothic" panose="020B0502020202020204" pitchFamily="34" charset="0"/>
            </a:endParaRPr>
          </a:p>
        </p:txBody>
      </p:sp>
    </p:spTree>
    <p:extLst>
      <p:ext uri="{BB962C8B-B14F-4D97-AF65-F5344CB8AC3E}">
        <p14:creationId xmlns:p14="http://schemas.microsoft.com/office/powerpoint/2010/main" val="1273157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p:txBody>
          <a:bodyPr/>
          <a:lstStyle/>
          <a:p>
            <a:pPr marL="0" indent="0" eaLnBrk="1" hangingPunct="1">
              <a:lnSpc>
                <a:spcPct val="90000"/>
              </a:lnSpc>
              <a:buFontTx/>
              <a:buNone/>
            </a:pPr>
            <a:r>
              <a:rPr lang="bg-BG" altLang="bg-BG" sz="2000" i="1" smtClean="0">
                <a:latin typeface="Century Gothic" panose="020B0502020202020204" pitchFamily="34" charset="0"/>
              </a:rPr>
              <a:t>Битови</a:t>
            </a:r>
          </a:p>
          <a:p>
            <a:pPr marL="0" indent="0" eaLnBrk="1" hangingPunct="1">
              <a:lnSpc>
                <a:spcPct val="90000"/>
              </a:lnSpc>
              <a:buFontTx/>
              <a:buNone/>
            </a:pPr>
            <a:r>
              <a:rPr lang="bg-BG" altLang="bg-BG" sz="2000" smtClean="0">
                <a:latin typeface="Century Gothic" panose="020B0502020202020204" pitchFamily="34" charset="0"/>
              </a:rPr>
              <a:t>домашен прах                               микрокърлежи в домашен прах</a:t>
            </a:r>
          </a:p>
          <a:p>
            <a:pPr marL="0" indent="0" eaLnBrk="1" hangingPunct="1">
              <a:lnSpc>
                <a:spcPct val="90000"/>
              </a:lnSpc>
              <a:buFontTx/>
              <a:buNone/>
            </a:pPr>
            <a:r>
              <a:rPr lang="bg-BG" altLang="bg-BG" sz="2000" smtClean="0">
                <a:latin typeface="Century Gothic" panose="020B0502020202020204" pitchFamily="34" charset="0"/>
              </a:rPr>
              <a:t>косми                                              пърхот от хора </a:t>
            </a:r>
          </a:p>
          <a:p>
            <a:pPr marL="0" indent="0" eaLnBrk="1" hangingPunct="1">
              <a:lnSpc>
                <a:spcPct val="90000"/>
              </a:lnSpc>
              <a:buFontTx/>
              <a:buNone/>
            </a:pPr>
            <a:r>
              <a:rPr lang="bg-BG" altLang="bg-BG" sz="2000" smtClean="0">
                <a:latin typeface="Century Gothic" panose="020B0502020202020204" pitchFamily="34" charset="0"/>
              </a:rPr>
              <a:t>пух и пера                                      пърхот от животни</a:t>
            </a:r>
          </a:p>
          <a:p>
            <a:pPr marL="0" indent="0" eaLnBrk="1" hangingPunct="1">
              <a:lnSpc>
                <a:spcPct val="90000"/>
              </a:lnSpc>
              <a:buFontTx/>
              <a:buNone/>
            </a:pPr>
            <a:endParaRPr lang="bg-BG" altLang="bg-BG" sz="2000" smtClean="0">
              <a:latin typeface="Century Gothic" panose="020B0502020202020204" pitchFamily="34" charset="0"/>
            </a:endParaRPr>
          </a:p>
          <a:p>
            <a:pPr marL="0" indent="0" eaLnBrk="1" hangingPunct="1">
              <a:lnSpc>
                <a:spcPct val="90000"/>
              </a:lnSpc>
              <a:buFontTx/>
              <a:buNone/>
            </a:pPr>
            <a:r>
              <a:rPr lang="bg-BG" altLang="bg-BG" sz="2000" i="1" smtClean="0">
                <a:latin typeface="Century Gothic" panose="020B0502020202020204" pitchFamily="34" charset="0"/>
              </a:rPr>
              <a:t>Поленови </a:t>
            </a:r>
          </a:p>
          <a:p>
            <a:pPr marL="0" indent="0" eaLnBrk="1" hangingPunct="1">
              <a:lnSpc>
                <a:spcPct val="90000"/>
              </a:lnSpc>
              <a:buFontTx/>
              <a:buNone/>
            </a:pPr>
            <a:r>
              <a:rPr lang="bg-BG" altLang="bg-BG" sz="2000" smtClean="0">
                <a:latin typeface="Century Gothic" panose="020B0502020202020204" pitchFamily="34" charset="0"/>
              </a:rPr>
              <a:t>треви                                              дървета</a:t>
            </a:r>
          </a:p>
          <a:p>
            <a:pPr marL="0" indent="0" eaLnBrk="1" hangingPunct="1">
              <a:lnSpc>
                <a:spcPct val="90000"/>
              </a:lnSpc>
              <a:buFontTx/>
              <a:buNone/>
            </a:pPr>
            <a:r>
              <a:rPr lang="bg-BG" altLang="bg-BG" sz="2000" smtClean="0">
                <a:latin typeface="Century Gothic" panose="020B0502020202020204" pitchFamily="34" charset="0"/>
              </a:rPr>
              <a:t>плевели                                         цветя</a:t>
            </a:r>
          </a:p>
          <a:p>
            <a:pPr marL="0" indent="0" eaLnBrk="1" hangingPunct="1">
              <a:lnSpc>
                <a:spcPct val="90000"/>
              </a:lnSpc>
              <a:buFontTx/>
              <a:buNone/>
            </a:pPr>
            <a:endParaRPr lang="bg-BG" altLang="bg-BG" sz="2000" smtClean="0">
              <a:latin typeface="Century Gothic" panose="020B0502020202020204" pitchFamily="34" charset="0"/>
            </a:endParaRPr>
          </a:p>
          <a:p>
            <a:pPr marL="0" indent="0" eaLnBrk="1" hangingPunct="1">
              <a:lnSpc>
                <a:spcPct val="90000"/>
              </a:lnSpc>
              <a:buFontTx/>
              <a:buNone/>
            </a:pPr>
            <a:r>
              <a:rPr lang="bg-BG" altLang="bg-BG" sz="2000" i="1" smtClean="0">
                <a:latin typeface="Century Gothic" panose="020B0502020202020204" pitchFamily="34" charset="0"/>
              </a:rPr>
              <a:t>Плесенни                                      Бактериални </a:t>
            </a:r>
          </a:p>
          <a:p>
            <a:pPr marL="0" indent="0" eaLnBrk="1" hangingPunct="1">
              <a:lnSpc>
                <a:spcPct val="90000"/>
              </a:lnSpc>
              <a:buFontTx/>
              <a:buNone/>
            </a:pPr>
            <a:r>
              <a:rPr lang="bg-BG" altLang="bg-BG" sz="2000" i="1" smtClean="0">
                <a:latin typeface="Century Gothic" panose="020B0502020202020204" pitchFamily="34" charset="0"/>
              </a:rPr>
              <a:t>Хранителни                                 Жилещи и хапещи насекоми</a:t>
            </a:r>
          </a:p>
          <a:p>
            <a:pPr marL="0" indent="0" eaLnBrk="1" hangingPunct="1">
              <a:lnSpc>
                <a:spcPct val="90000"/>
              </a:lnSpc>
              <a:buFontTx/>
              <a:buNone/>
            </a:pPr>
            <a:r>
              <a:rPr lang="bg-BG" altLang="bg-BG" sz="2000" i="1" smtClean="0">
                <a:latin typeface="Century Gothic" panose="020B0502020202020204" pitchFamily="34" charset="0"/>
              </a:rPr>
              <a:t>Медикаменти, химикали  </a:t>
            </a:r>
            <a:r>
              <a:rPr lang="en-US" altLang="bg-BG" sz="2000" i="1" smtClean="0">
                <a:latin typeface="Century Gothic" panose="020B0502020202020204" pitchFamily="34" charset="0"/>
              </a:rPr>
              <a:t> </a:t>
            </a:r>
            <a:r>
              <a:rPr lang="bg-BG" altLang="bg-BG" sz="2000" i="1" smtClean="0">
                <a:latin typeface="Century Gothic" panose="020B0502020202020204" pitchFamily="34" charset="0"/>
              </a:rPr>
              <a:t>         Индустриални  </a:t>
            </a:r>
          </a:p>
          <a:p>
            <a:pPr marL="0" indent="0" eaLnBrk="1" hangingPunct="1">
              <a:lnSpc>
                <a:spcPct val="90000"/>
              </a:lnSpc>
              <a:buFontTx/>
              <a:buNone/>
            </a:pPr>
            <a:endParaRPr lang="bg-BG" altLang="bg-BG" sz="2000" i="1" smtClean="0">
              <a:latin typeface="Century Gothic" panose="020B0502020202020204" pitchFamily="34" charset="0"/>
            </a:endParaRPr>
          </a:p>
          <a:p>
            <a:pPr marL="0" indent="0" eaLnBrk="1" hangingPunct="1">
              <a:lnSpc>
                <a:spcPct val="90000"/>
              </a:lnSpc>
              <a:buFontTx/>
              <a:buNone/>
            </a:pPr>
            <a:endParaRPr lang="bg-BG" altLang="bg-BG" sz="2000" i="1" smtClean="0">
              <a:latin typeface="Century Gothic" panose="020B0502020202020204" pitchFamily="34" charset="0"/>
            </a:endParaRPr>
          </a:p>
        </p:txBody>
      </p:sp>
      <p:sp>
        <p:nvSpPr>
          <p:cNvPr id="29698" name="Title 1"/>
          <p:cNvSpPr>
            <a:spLocks noGrp="1"/>
          </p:cNvSpPr>
          <p:nvPr>
            <p:ph type="title"/>
          </p:nvPr>
        </p:nvSpPr>
        <p:spPr/>
        <p:txBody>
          <a:bodyPr/>
          <a:lstStyle/>
          <a:p>
            <a:pPr eaLnBrk="1" fontAlgn="auto" hangingPunct="1">
              <a:spcAft>
                <a:spcPts val="0"/>
              </a:spcAft>
              <a:defRPr/>
            </a:pPr>
            <a:r>
              <a:rPr lang="bg-BG" altLang="bg-BG" sz="2800" smtClean="0"/>
              <a:t>КЛИНИЧНА КЛАСИФИКАЦИЯ</a:t>
            </a:r>
            <a:br>
              <a:rPr lang="bg-BG" altLang="bg-BG" sz="2800" smtClean="0"/>
            </a:br>
            <a:r>
              <a:rPr lang="bg-BG" altLang="bg-BG" sz="2800" smtClean="0"/>
              <a:t>НА АЛЕРГЕНИ</a:t>
            </a:r>
          </a:p>
        </p:txBody>
      </p:sp>
    </p:spTree>
    <p:extLst>
      <p:ext uri="{BB962C8B-B14F-4D97-AF65-F5344CB8AC3E}">
        <p14:creationId xmlns:p14="http://schemas.microsoft.com/office/powerpoint/2010/main" val="3365234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Микрокърлежи в домашен прах</a:t>
            </a:r>
          </a:p>
        </p:txBody>
      </p:sp>
      <p:sp>
        <p:nvSpPr>
          <p:cNvPr id="52227" name="Rectangle 5"/>
          <p:cNvSpPr>
            <a:spLocks noGrp="1"/>
          </p:cNvSpPr>
          <p:nvPr>
            <p:ph type="body" sz="half" idx="1"/>
          </p:nvPr>
        </p:nvSpPr>
        <p:spPr/>
        <p:txBody>
          <a:bodyPr/>
          <a:lstStyle/>
          <a:p>
            <a:pPr eaLnBrk="1" hangingPunct="1">
              <a:buFont typeface="Wingdings 3" panose="05040102010807070707" pitchFamily="18" charset="2"/>
              <a:buNone/>
            </a:pPr>
            <a:r>
              <a:rPr lang="bg-BG" altLang="bg-BG" sz="1800" smtClean="0">
                <a:latin typeface="Century Gothic" panose="020B0502020202020204" pitchFamily="34" charset="0"/>
              </a:rPr>
              <a:t>МКДП – най-разпространен източник на битови алергени</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r>
              <a:rPr lang="bg-BG" altLang="bg-BG" sz="1800" smtClean="0">
                <a:latin typeface="Century Gothic" panose="020B0502020202020204" pitchFamily="34" charset="0"/>
              </a:rPr>
              <a:t>Широко разпространение по целия свят</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r>
              <a:rPr lang="bg-BG" altLang="bg-BG" sz="1800" smtClean="0">
                <a:latin typeface="Century Gothic" panose="020B0502020202020204" pitchFamily="34" charset="0"/>
              </a:rPr>
              <a:t>Едни от най-честите причинители на бронхиална астма</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Arial Unicode MS" panose="020B0604020202020204" pitchFamily="34" charset="-128"/>
            </a:endParaRPr>
          </a:p>
        </p:txBody>
      </p:sp>
      <p:pic>
        <p:nvPicPr>
          <p:cNvPr id="52228" name="Picture 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400300"/>
            <a:ext cx="4038600" cy="2687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Text Box 8"/>
          <p:cNvSpPr txBox="1">
            <a:spLocks noChangeArrowheads="1"/>
          </p:cNvSpPr>
          <p:nvPr/>
        </p:nvSpPr>
        <p:spPr bwMode="auto">
          <a:xfrm>
            <a:off x="7667625" y="5516563"/>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bg-BG" altLang="bg-BG" sz="1000" b="1" i="1">
                <a:latin typeface="Arial" panose="020B0604020202020204" pitchFamily="34" charset="0"/>
              </a:rPr>
              <a:t>Global atlas o</a:t>
            </a:r>
            <a:r>
              <a:rPr lang="en-US" altLang="bg-BG" sz="1000" b="1" i="1">
                <a:latin typeface="Arial" panose="020B0604020202020204" pitchFamily="34" charset="0"/>
              </a:rPr>
              <a:t>f</a:t>
            </a:r>
            <a:r>
              <a:rPr lang="bg-BG" altLang="bg-BG" sz="1000" b="1" i="1">
                <a:latin typeface="Arial" panose="020B0604020202020204" pitchFamily="34" charset="0"/>
              </a:rPr>
              <a:t> allergy,2015</a:t>
            </a:r>
          </a:p>
        </p:txBody>
      </p:sp>
    </p:spTree>
    <p:extLst>
      <p:ext uri="{BB962C8B-B14F-4D97-AF65-F5344CB8AC3E}">
        <p14:creationId xmlns:p14="http://schemas.microsoft.com/office/powerpoint/2010/main" val="22301392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endParaRPr lang="bg-BG" altLang="bg-BG" smtClean="0">
              <a:effectLst/>
            </a:endParaRPr>
          </a:p>
        </p:txBody>
      </p:sp>
      <p:sp>
        <p:nvSpPr>
          <p:cNvPr id="53251" name="Rectangle 5"/>
          <p:cNvSpPr>
            <a:spLocks noGrp="1"/>
          </p:cNvSpPr>
          <p:nvPr>
            <p:ph type="body" sz="half" idx="1"/>
          </p:nvPr>
        </p:nvSpPr>
        <p:spPr>
          <a:xfrm>
            <a:off x="250825" y="1481138"/>
            <a:ext cx="4244975" cy="4525962"/>
          </a:xfrm>
        </p:spPr>
        <p:txBody>
          <a:bodyPr/>
          <a:lstStyle/>
          <a:p>
            <a:pPr eaLnBrk="1" hangingPunct="1">
              <a:buFont typeface="Wingdings 3" panose="05040102010807070707" pitchFamily="18" charset="2"/>
              <a:buNone/>
            </a:pPr>
            <a:r>
              <a:rPr lang="bg-BG" altLang="bg-BG" sz="1800" smtClean="0">
                <a:latin typeface="Century Gothic" panose="020B0502020202020204" pitchFamily="34" charset="0"/>
              </a:rPr>
              <a:t>Не се срещат в райони с много сух климат, голяма надморска височина или изключителен студ </a:t>
            </a:r>
            <a:endParaRPr lang="en-US"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r>
              <a:rPr lang="bg-BG" altLang="bg-BG" sz="1800" smtClean="0">
                <a:latin typeface="Century Gothic" panose="020B0502020202020204" pitchFamily="34" charset="0"/>
              </a:rPr>
              <a:t>Основните видове причиняващи алергенна сенсибилизация са: </a:t>
            </a:r>
            <a:r>
              <a:rPr lang="en-US" altLang="bg-BG" sz="1800" smtClean="0">
                <a:latin typeface="Century Gothic" panose="020B0502020202020204" pitchFamily="34" charset="0"/>
              </a:rPr>
              <a:t>D. pteronyssinus</a:t>
            </a:r>
            <a:r>
              <a:rPr lang="bg-BG" altLang="bg-BG" sz="1800" smtClean="0">
                <a:latin typeface="Century Gothic" panose="020B0502020202020204" pitchFamily="34" charset="0"/>
              </a:rPr>
              <a:t> и </a:t>
            </a:r>
            <a:r>
              <a:rPr lang="en-US" altLang="bg-BG" sz="1800" smtClean="0">
                <a:latin typeface="Century Gothic" panose="020B0502020202020204" pitchFamily="34" charset="0"/>
              </a:rPr>
              <a:t>D. farinae</a:t>
            </a: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2300" smtClean="0">
              <a:latin typeface="Century Gothic" panose="020B0502020202020204" pitchFamily="34" charset="0"/>
            </a:endParaRPr>
          </a:p>
        </p:txBody>
      </p:sp>
      <p:sp>
        <p:nvSpPr>
          <p:cNvPr id="53252" name="Rectangle 6"/>
          <p:cNvSpPr>
            <a:spLocks noGrp="1"/>
          </p:cNvSpPr>
          <p:nvPr>
            <p:ph sz="half" idx="2"/>
          </p:nvPr>
        </p:nvSpPr>
        <p:spPr/>
        <p:txBody>
          <a:bodyPr/>
          <a:lstStyle/>
          <a:p>
            <a:pPr eaLnBrk="1" hangingPunct="1"/>
            <a:endParaRPr lang="bg-BG" altLang="bg-BG" sz="2300" smtClean="0"/>
          </a:p>
        </p:txBody>
      </p:sp>
      <p:pic>
        <p:nvPicPr>
          <p:cNvPr id="53253" name="Picture 8" descr="House Dust Mit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7813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0536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bwMode="auto">
          <a:xfrm>
            <a:off x="395288" y="333375"/>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Алергени от домашни любимци</a:t>
            </a:r>
          </a:p>
        </p:txBody>
      </p:sp>
      <p:sp>
        <p:nvSpPr>
          <p:cNvPr id="54275" name="Rectangle 5"/>
          <p:cNvSpPr>
            <a:spLocks noGrp="1"/>
          </p:cNvSpPr>
          <p:nvPr>
            <p:ph type="body" sz="half" idx="1"/>
          </p:nvPr>
        </p:nvSpPr>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Изолирани алергени:</a:t>
            </a:r>
          </a:p>
          <a:p>
            <a:pPr eaLnBrk="1" hangingPunct="1">
              <a:buFont typeface="Wingdings 3" panose="05040102010807070707" pitchFamily="18" charset="2"/>
              <a:buNone/>
            </a:pPr>
            <a:r>
              <a:rPr lang="bg-BG" altLang="bg-BG" sz="2000" smtClean="0">
                <a:latin typeface="Century Gothic" panose="020B0502020202020204" pitchFamily="34" charset="0"/>
              </a:rPr>
              <a:t>8 от котка</a:t>
            </a:r>
            <a:r>
              <a:rPr lang="en-US" altLang="bg-BG" sz="2000" smtClean="0">
                <a:latin typeface="Century Gothic" panose="020B0502020202020204" pitchFamily="34" charset="0"/>
              </a:rPr>
              <a:t> - felis domesticus</a:t>
            </a: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6 от куче</a:t>
            </a:r>
            <a:r>
              <a:rPr lang="en-US" altLang="bg-BG" sz="2000" smtClean="0">
                <a:latin typeface="Century Gothic" panose="020B0502020202020204" pitchFamily="34" charset="0"/>
              </a:rPr>
              <a:t> – canis familiaris</a:t>
            </a: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4 от кон</a:t>
            </a:r>
            <a:r>
              <a:rPr lang="en-US" altLang="bg-BG" sz="2000" smtClean="0">
                <a:latin typeface="Century Gothic" panose="020B0502020202020204" pitchFamily="34" charset="0"/>
              </a:rPr>
              <a:t> – equus caballus</a:t>
            </a:r>
          </a:p>
          <a:p>
            <a:pPr eaLnBrk="1" hangingPunct="1">
              <a:buFont typeface="Wingdings 3" panose="05040102010807070707" pitchFamily="18" charset="2"/>
              <a:buNone/>
            </a:pPr>
            <a:r>
              <a:rPr lang="bg-BG" altLang="bg-BG" sz="2000" smtClean="0">
                <a:latin typeface="Century Gothic" panose="020B0502020202020204" pitchFamily="34" charset="0"/>
              </a:rPr>
              <a:t>и др. </a:t>
            </a:r>
            <a:endParaRPr lang="en-US" altLang="bg-BG" sz="2000" smtClean="0">
              <a:latin typeface="Century Gothic" panose="020B0502020202020204" pitchFamily="34" charset="0"/>
            </a:endParaRPr>
          </a:p>
          <a:p>
            <a:pPr eaLnBrk="1" hangingPunct="1">
              <a:buFont typeface="Wingdings 3" panose="05040102010807070707" pitchFamily="18" charset="2"/>
              <a:buNone/>
            </a:pPr>
            <a:endParaRPr lang="en-US"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Сенсибилизацията към домашни любимци е рисков фактор за тежка астма</a:t>
            </a:r>
          </a:p>
          <a:p>
            <a:pPr eaLnBrk="1" hangingPunct="1">
              <a:buFont typeface="Wingdings 3" panose="05040102010807070707" pitchFamily="18" charset="2"/>
              <a:buNone/>
            </a:pPr>
            <a:endParaRPr lang="bg-BG" altLang="bg-BG" sz="2000" smtClean="0">
              <a:latin typeface="Century Gothic" panose="020B0502020202020204" pitchFamily="34" charset="0"/>
            </a:endParaRPr>
          </a:p>
        </p:txBody>
      </p:sp>
      <p:sp>
        <p:nvSpPr>
          <p:cNvPr id="54276" name="Rectangle 6"/>
          <p:cNvSpPr>
            <a:spLocks noGrp="1"/>
          </p:cNvSpPr>
          <p:nvPr>
            <p:ph sz="half" idx="2"/>
          </p:nvPr>
        </p:nvSpPr>
        <p:spPr/>
        <p:txBody>
          <a:bodyPr/>
          <a:lstStyle/>
          <a:p>
            <a:pPr eaLnBrk="1" hangingPunct="1"/>
            <a:endParaRPr lang="bg-BG" altLang="bg-BG" sz="2300" smtClean="0"/>
          </a:p>
        </p:txBody>
      </p:sp>
      <p:pic>
        <p:nvPicPr>
          <p:cNvPr id="54277" name="Picture 10" descr="reduce-pet-aller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843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53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Дървесни поленови алергени</a:t>
            </a:r>
          </a:p>
        </p:txBody>
      </p:sp>
      <p:sp>
        <p:nvSpPr>
          <p:cNvPr id="55299" name="Rectangle 5"/>
          <p:cNvSpPr>
            <a:spLocks noGrp="1"/>
          </p:cNvSpPr>
          <p:nvPr>
            <p:ph type="body" sz="half" idx="1"/>
          </p:nvPr>
        </p:nvSpPr>
        <p:spPr>
          <a:xfrm>
            <a:off x="179388" y="1481138"/>
            <a:ext cx="4032250" cy="4525962"/>
          </a:xfrm>
        </p:spPr>
        <p:txBody>
          <a:bodyPr/>
          <a:lstStyle/>
          <a:p>
            <a:pPr eaLnBrk="1" hangingPunct="1">
              <a:buFontTx/>
              <a:buNone/>
            </a:pPr>
            <a:r>
              <a:rPr lang="bg-BG" altLang="bg-BG" sz="2000" b="1" i="1" smtClean="0">
                <a:latin typeface="Century Gothic" panose="020B0502020202020204" pitchFamily="34" charset="0"/>
              </a:rPr>
              <a:t>Поленови зърна</a:t>
            </a:r>
            <a:r>
              <a:rPr lang="en-US" altLang="bg-BG" sz="2000" b="1" i="1" smtClean="0">
                <a:latin typeface="Century Gothic" panose="020B0502020202020204" pitchFamily="34" charset="0"/>
              </a:rPr>
              <a:t>:</a:t>
            </a:r>
            <a:endParaRPr lang="bg-BG" altLang="bg-BG" sz="2000" b="1" i="1" smtClean="0">
              <a:latin typeface="Century Gothic" panose="020B0502020202020204" pitchFamily="34" charset="0"/>
            </a:endParaRPr>
          </a:p>
          <a:p>
            <a:pPr eaLnBrk="1" hangingPunct="1">
              <a:buFontTx/>
              <a:buNone/>
            </a:pPr>
            <a:r>
              <a:rPr lang="bg-BG" altLang="bg-BG" sz="2000" smtClean="0">
                <a:latin typeface="Century Gothic" panose="020B0502020202020204" pitchFamily="34" charset="0"/>
              </a:rPr>
              <a:t>мъжки гамети от цъфтящи растения с   размер: 5-200 µ</a:t>
            </a:r>
            <a:r>
              <a:rPr lang="en-US" altLang="bg-BG" sz="2000" smtClean="0">
                <a:latin typeface="Century Gothic" panose="020B0502020202020204" pitchFamily="34" charset="0"/>
              </a:rPr>
              <a:t>m/d</a:t>
            </a:r>
            <a:endParaRPr lang="bg-BG" altLang="bg-BG" sz="2000" smtClean="0">
              <a:latin typeface="Century Gothic" panose="020B0502020202020204" pitchFamily="34" charset="0"/>
            </a:endParaRPr>
          </a:p>
          <a:p>
            <a:pPr eaLnBrk="1" hangingPunct="1">
              <a:buFontTx/>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b="1" i="1" smtClean="0">
                <a:latin typeface="Century Gothic" panose="020B0502020202020204" pitchFamily="34" charset="0"/>
              </a:rPr>
              <a:t>Най-разпространени източници на дървесни алергени</a:t>
            </a:r>
            <a:r>
              <a:rPr lang="bg-BG" altLang="bg-BG" sz="2000" b="1" smtClean="0">
                <a:latin typeface="Century Gothic" panose="020B0502020202020204" pitchFamily="34" charset="0"/>
              </a:rPr>
              <a:t>:</a:t>
            </a:r>
            <a:r>
              <a:rPr lang="bg-BG" altLang="bg-BG" sz="2000" smtClean="0">
                <a:latin typeface="Century Gothic" panose="020B0502020202020204" pitchFamily="34" charset="0"/>
              </a:rPr>
              <a:t> брезови, букови, маслинови, кипарисови, липа, кестен, орех</a:t>
            </a:r>
            <a:r>
              <a:rPr lang="bg-BG" altLang="bg-BG" sz="2300" smtClean="0">
                <a:latin typeface="Century Gothic" panose="020B0502020202020204" pitchFamily="34" charset="0"/>
              </a:rPr>
              <a:t> </a:t>
            </a:r>
          </a:p>
        </p:txBody>
      </p:sp>
      <p:sp>
        <p:nvSpPr>
          <p:cNvPr id="55300" name="Rectangle 6"/>
          <p:cNvSpPr>
            <a:spLocks noGrp="1"/>
          </p:cNvSpPr>
          <p:nvPr>
            <p:ph sz="half" idx="2"/>
          </p:nvPr>
        </p:nvSpPr>
        <p:spPr/>
        <p:txBody>
          <a:bodyPr/>
          <a:lstStyle/>
          <a:p>
            <a:pPr eaLnBrk="1" hangingPunct="1"/>
            <a:endParaRPr lang="bg-BG" altLang="bg-BG" sz="2300" smtClean="0"/>
          </a:p>
        </p:txBody>
      </p:sp>
      <p:pic>
        <p:nvPicPr>
          <p:cNvPr id="55301" name="Picture 8" descr="File:Buchenwald 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341438"/>
            <a:ext cx="4286250"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7464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Тревни алергени</a:t>
            </a:r>
          </a:p>
        </p:txBody>
      </p:sp>
      <p:sp>
        <p:nvSpPr>
          <p:cNvPr id="56323" name="Rectangle 5"/>
          <p:cNvSpPr>
            <a:spLocks noGrp="1"/>
          </p:cNvSpPr>
          <p:nvPr>
            <p:ph type="body" sz="half" idx="1"/>
          </p:nvPr>
        </p:nvSpPr>
        <p:spPr>
          <a:xfrm>
            <a:off x="457200" y="1484313"/>
            <a:ext cx="4038600" cy="4105275"/>
          </a:xfrm>
        </p:spPr>
        <p:txBody>
          <a:bodyPr/>
          <a:lstStyle/>
          <a:p>
            <a:pPr eaLnBrk="1" hangingPunct="1">
              <a:buFont typeface="Wingdings 3" panose="05040102010807070707" pitchFamily="18" charset="2"/>
              <a:buNone/>
            </a:pPr>
            <a:r>
              <a:rPr lang="bg-BG" altLang="bg-BG" sz="1800" smtClean="0">
                <a:latin typeface="Century Gothic" panose="020B0502020202020204" pitchFamily="34" charset="0"/>
              </a:rPr>
              <a:t>Алергия към тревни полени е световен проблем</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r>
              <a:rPr lang="bg-BG" altLang="bg-BG" sz="1800" smtClean="0">
                <a:latin typeface="Century Gothic" panose="020B0502020202020204" pitchFamily="34" charset="0"/>
              </a:rPr>
              <a:t>Нивата на сенсибилизация в общата популация варират между 1 и 30% в зависимост от климата и региона</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r>
              <a:rPr lang="bg-BG" altLang="bg-BG" sz="1800" smtClean="0">
                <a:latin typeface="Century Gothic" panose="020B0502020202020204" pitchFamily="34" charset="0"/>
              </a:rPr>
              <a:t>Полените от различни тревисти растения са основни фактори за сезонни дихателни алергии</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p>
          <a:p>
            <a:pPr eaLnBrk="1" hangingPunct="1">
              <a:buFont typeface="Wingdings 3" panose="05040102010807070707" pitchFamily="18" charset="2"/>
              <a:buNone/>
            </a:pPr>
            <a:endParaRPr lang="bg-BG" altLang="bg-BG" sz="1800" smtClean="0"/>
          </a:p>
          <a:p>
            <a:pPr eaLnBrk="1" hangingPunct="1">
              <a:buFont typeface="Wingdings 3" panose="05040102010807070707" pitchFamily="18" charset="2"/>
              <a:buNone/>
            </a:pPr>
            <a:endParaRPr lang="bg-BG" altLang="bg-BG" sz="1800" smtClean="0"/>
          </a:p>
          <a:p>
            <a:pPr eaLnBrk="1" hangingPunct="1">
              <a:buFont typeface="Wingdings 3" panose="05040102010807070707" pitchFamily="18" charset="2"/>
              <a:buNone/>
            </a:pPr>
            <a:endParaRPr lang="bg-BG" altLang="bg-BG" sz="1800" smtClean="0"/>
          </a:p>
          <a:p>
            <a:pPr eaLnBrk="1" hangingPunct="1">
              <a:buFont typeface="Wingdings 3" panose="05040102010807070707" pitchFamily="18" charset="2"/>
              <a:buNone/>
            </a:pPr>
            <a:endParaRPr lang="bg-BG" altLang="bg-BG" sz="1800" smtClean="0"/>
          </a:p>
          <a:p>
            <a:pPr eaLnBrk="1" hangingPunct="1">
              <a:buFont typeface="Wingdings 3" panose="05040102010807070707" pitchFamily="18" charset="2"/>
              <a:buNone/>
            </a:pPr>
            <a:endParaRPr lang="bg-BG" altLang="bg-BG" sz="1800" smtClean="0"/>
          </a:p>
        </p:txBody>
      </p:sp>
      <p:pic>
        <p:nvPicPr>
          <p:cNvPr id="56324"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35600" y="765175"/>
            <a:ext cx="1203325" cy="1566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836613"/>
            <a:ext cx="1809750"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565400"/>
            <a:ext cx="1393825"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2565400"/>
            <a:ext cx="1658938"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4437063"/>
            <a:ext cx="1393825"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9"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488" y="4508500"/>
            <a:ext cx="188595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0" name="Rectangle 14"/>
          <p:cNvSpPr>
            <a:spLocks noChangeArrowheads="1"/>
          </p:cNvSpPr>
          <p:nvPr/>
        </p:nvSpPr>
        <p:spPr bwMode="auto">
          <a:xfrm>
            <a:off x="6516688" y="6191250"/>
            <a:ext cx="17129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buFont typeface="Wingdings 3" panose="05040102010807070707" pitchFamily="18" charset="2"/>
              <a:buNone/>
            </a:pPr>
            <a:r>
              <a:rPr lang="bg-BG" altLang="bg-BG" sz="1000" i="1">
                <a:latin typeface="Arial" panose="020B0604020202020204" pitchFamily="34" charset="0"/>
              </a:rPr>
              <a:t>Global atlas o</a:t>
            </a:r>
            <a:r>
              <a:rPr lang="en-US" altLang="bg-BG" sz="1000" i="1">
                <a:latin typeface="Arial" panose="020B0604020202020204" pitchFamily="34" charset="0"/>
              </a:rPr>
              <a:t>f</a:t>
            </a:r>
            <a:r>
              <a:rPr lang="bg-BG" altLang="bg-BG" sz="1000" i="1">
                <a:latin typeface="Arial" panose="020B0604020202020204" pitchFamily="34" charset="0"/>
              </a:rPr>
              <a:t> allergy,2015</a:t>
            </a:r>
          </a:p>
        </p:txBody>
      </p:sp>
    </p:spTree>
    <p:extLst>
      <p:ext uri="{BB962C8B-B14F-4D97-AF65-F5344CB8AC3E}">
        <p14:creationId xmlns:p14="http://schemas.microsoft.com/office/powerpoint/2010/main" val="2610508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Поленов календар</a:t>
            </a:r>
          </a:p>
        </p:txBody>
      </p:sp>
      <p:sp>
        <p:nvSpPr>
          <p:cNvPr id="57347" name="Rectangle 5"/>
          <p:cNvSpPr>
            <a:spLocks noGrp="1"/>
          </p:cNvSpPr>
          <p:nvPr>
            <p:ph type="body" sz="half" idx="1"/>
          </p:nvPr>
        </p:nvSpPr>
        <p:spPr>
          <a:xfrm>
            <a:off x="457200" y="1481138"/>
            <a:ext cx="3322638" cy="4525962"/>
          </a:xfrm>
        </p:spPr>
        <p:txBody>
          <a:bodyPr/>
          <a:lstStyle/>
          <a:p>
            <a:pPr eaLnBrk="1" hangingPunct="1">
              <a:buFont typeface="Wingdings 3" panose="05040102010807070707" pitchFamily="18" charset="2"/>
              <a:buNone/>
            </a:pPr>
            <a:endParaRPr lang="bg-BG" altLang="bg-BG" sz="1800" smtClean="0">
              <a:latin typeface="Arial Unicode MS" panose="020B0604020202020204" pitchFamily="34" charset="-128"/>
            </a:endParaRPr>
          </a:p>
          <a:p>
            <a:pPr eaLnBrk="1" hangingPunct="1">
              <a:buFont typeface="Wingdings 3" panose="05040102010807070707" pitchFamily="18" charset="2"/>
              <a:buNone/>
            </a:pPr>
            <a:endParaRPr lang="bg-BG" altLang="bg-BG" sz="1800" smtClean="0">
              <a:latin typeface="Arial Unicode MS" panose="020B0604020202020204" pitchFamily="34" charset="-128"/>
            </a:endParaRPr>
          </a:p>
          <a:p>
            <a:pPr eaLnBrk="1" hangingPunct="1">
              <a:buFont typeface="Wingdings 3" panose="05040102010807070707" pitchFamily="18" charset="2"/>
              <a:buNone/>
            </a:pPr>
            <a:r>
              <a:rPr lang="bg-BG" altLang="bg-BG" sz="1800" smtClean="0">
                <a:latin typeface="Century Gothic" panose="020B0502020202020204" pitchFamily="34" charset="0"/>
              </a:rPr>
              <a:t>Около ½ от сенсибилизираните индивиди ще се представят със симптоми на алергичен риноконюнктивит и/или астма предимно през пролетно-летните сезони</a:t>
            </a: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18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Arial Unicode MS" panose="020B0604020202020204" pitchFamily="34" charset="-128"/>
            </a:endParaRPr>
          </a:p>
        </p:txBody>
      </p:sp>
      <p:sp>
        <p:nvSpPr>
          <p:cNvPr id="57348" name="Rectangle 6"/>
          <p:cNvSpPr>
            <a:spLocks noGrp="1"/>
          </p:cNvSpPr>
          <p:nvPr>
            <p:ph sz="half" idx="2"/>
          </p:nvPr>
        </p:nvSpPr>
        <p:spPr/>
        <p:txBody>
          <a:bodyPr/>
          <a:lstStyle/>
          <a:p>
            <a:pPr eaLnBrk="1" hangingPunct="1"/>
            <a:endParaRPr lang="bg-BG" altLang="bg-BG" sz="2300" smtClean="0"/>
          </a:p>
        </p:txBody>
      </p:sp>
      <p:pic>
        <p:nvPicPr>
          <p:cNvPr id="57349" name="Picture 8" descr="polenov_kalendar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700213"/>
            <a:ext cx="505142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1071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Плевелни алергени</a:t>
            </a:r>
          </a:p>
        </p:txBody>
      </p:sp>
      <p:sp>
        <p:nvSpPr>
          <p:cNvPr id="58371" name="Rectangle 5"/>
          <p:cNvSpPr>
            <a:spLocks noGrp="1"/>
          </p:cNvSpPr>
          <p:nvPr>
            <p:ph type="body" sz="half" idx="1"/>
          </p:nvPr>
        </p:nvSpPr>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В районите с умерен климат сезонът на алергии към плевели обикновено е август и септември</a:t>
            </a:r>
            <a:endParaRPr lang="en-US" altLang="bg-BG" sz="20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Типични представители:</a:t>
            </a:r>
          </a:p>
          <a:p>
            <a:pPr eaLnBrk="1" hangingPunct="1">
              <a:buFont typeface="Wingdings 3" panose="05040102010807070707" pitchFamily="18" charset="2"/>
              <a:buNone/>
            </a:pPr>
            <a:r>
              <a:rPr lang="en-US" altLang="bg-BG" sz="2000" smtClean="0">
                <a:latin typeface="Century Gothic" panose="020B0502020202020204" pitchFamily="34" charset="0"/>
              </a:rPr>
              <a:t>Artemisia; Parietaria; Ambrosia</a:t>
            </a:r>
            <a:endParaRPr lang="bg-BG" altLang="bg-BG" sz="20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Century Gothic" panose="020B0502020202020204" pitchFamily="34" charset="0"/>
            </a:endParaRPr>
          </a:p>
        </p:txBody>
      </p:sp>
      <p:sp>
        <p:nvSpPr>
          <p:cNvPr id="58372" name="Rectangle 6"/>
          <p:cNvSpPr>
            <a:spLocks noGrp="1"/>
          </p:cNvSpPr>
          <p:nvPr>
            <p:ph sz="half" idx="2"/>
          </p:nvPr>
        </p:nvSpPr>
        <p:spPr/>
        <p:txBody>
          <a:bodyPr/>
          <a:lstStyle/>
          <a:p>
            <a:pPr eaLnBrk="1" hangingPunct="1"/>
            <a:endParaRPr lang="bg-BG" altLang="bg-BG" sz="2300" smtClean="0"/>
          </a:p>
        </p:txBody>
      </p:sp>
      <p:pic>
        <p:nvPicPr>
          <p:cNvPr id="58373" name="Picture 8" descr="Ambrosia trifida (inflorescence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773238"/>
            <a:ext cx="25241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9995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Хранителни алергени</a:t>
            </a:r>
          </a:p>
        </p:txBody>
      </p:sp>
      <p:sp>
        <p:nvSpPr>
          <p:cNvPr id="59395" name="Rectangle 5"/>
          <p:cNvSpPr>
            <a:spLocks noGrp="1"/>
          </p:cNvSpPr>
          <p:nvPr>
            <p:ph type="body" sz="half" idx="1"/>
          </p:nvPr>
        </p:nvSpPr>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Разпространение на ХА в САЩ - 15 млн. </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Всяко 1 от 13 деца е с ХА</a:t>
            </a:r>
          </a:p>
          <a:p>
            <a:pPr eaLnBrk="1" hangingPunct="1">
              <a:buFont typeface="Wingdings 3" panose="05040102010807070707" pitchFamily="18" charset="2"/>
              <a:buNone/>
            </a:pPr>
            <a:endParaRPr lang="bg-BG" altLang="bg-BG" sz="2000" smtClean="0">
              <a:latin typeface="Century Gothic" panose="020B0502020202020204" pitchFamily="34" charset="0"/>
            </a:endParaRPr>
          </a:p>
        </p:txBody>
      </p:sp>
      <p:sp>
        <p:nvSpPr>
          <p:cNvPr id="59396" name="Rectangle 6"/>
          <p:cNvSpPr>
            <a:spLocks noGrp="1"/>
          </p:cNvSpPr>
          <p:nvPr>
            <p:ph sz="half" idx="2"/>
          </p:nvPr>
        </p:nvSpPr>
        <p:spPr/>
        <p:txBody>
          <a:bodyPr/>
          <a:lstStyle/>
          <a:p>
            <a:pPr eaLnBrk="1" hangingPunct="1"/>
            <a:endParaRPr lang="bg-BG" altLang="bg-BG" sz="2300" smtClean="0"/>
          </a:p>
        </p:txBody>
      </p:sp>
      <p:pic>
        <p:nvPicPr>
          <p:cNvPr id="59397" name="Picture 8" descr="food%20allerg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133600"/>
            <a:ext cx="3886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976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a:spLocks noGrp="1"/>
          </p:cNvSpPr>
          <p:nvPr>
            <p:ph idx="4294967295"/>
          </p:nvPr>
        </p:nvSpPr>
        <p:spPr>
          <a:xfrm>
            <a:off x="468313" y="2060575"/>
            <a:ext cx="8229600" cy="3949700"/>
          </a:xfrm>
        </p:spPr>
        <p:txBody>
          <a:bodyPr/>
          <a:lstStyle/>
          <a:p>
            <a:pPr marL="0" indent="0" eaLnBrk="1" hangingPunct="1">
              <a:buFontTx/>
              <a:buNone/>
            </a:pPr>
            <a:endParaRPr lang="bg-BG" altLang="bg-BG" sz="2400" smtClean="0">
              <a:latin typeface="Century Gothic" panose="020B0502020202020204" pitchFamily="34" charset="0"/>
              <a:cs typeface="Arial" panose="020B0604020202020204" pitchFamily="34" charset="0"/>
            </a:endParaRPr>
          </a:p>
          <a:p>
            <a:pPr marL="0" indent="0" eaLnBrk="1" hangingPunct="1">
              <a:buFontTx/>
              <a:buNone/>
            </a:pPr>
            <a:endParaRPr lang="bg-BG" altLang="bg-BG" sz="2400" smtClean="0"/>
          </a:p>
          <a:p>
            <a:pPr marL="0" indent="0" eaLnBrk="1" hangingPunct="1">
              <a:buFontTx/>
              <a:buNone/>
            </a:pPr>
            <a:endParaRPr lang="bg-BG" altLang="bg-BG" sz="2400" smtClean="0">
              <a:latin typeface="Century Gothic" panose="020B0502020202020204" pitchFamily="34" charset="0"/>
            </a:endParaRPr>
          </a:p>
        </p:txBody>
      </p:sp>
      <p:sp>
        <p:nvSpPr>
          <p:cNvPr id="33794" name="Title 1"/>
          <p:cNvSpPr>
            <a:spLocks noGrp="1"/>
          </p:cNvSpPr>
          <p:nvPr>
            <p:ph type="title" idx="4294967295"/>
          </p:nvPr>
        </p:nvSpPr>
        <p:spPr/>
        <p:txBody>
          <a:bodyPr rtlCol="0"/>
          <a:lstStyle/>
          <a:p>
            <a:pPr eaLnBrk="1" fontAlgn="auto" hangingPunct="1">
              <a:spcAft>
                <a:spcPts val="0"/>
              </a:spcAft>
              <a:defRPr/>
            </a:pPr>
            <a:endParaRPr lang="bg-BG" altLang="bg-BG" sz="2800" dirty="0" smtClean="0">
              <a:latin typeface="Arial" panose="020B0604020202020204" pitchFamily="34" charset="0"/>
              <a:cs typeface="Arial" panose="020B0604020202020204" pitchFamily="34" charset="0"/>
            </a:endParaRPr>
          </a:p>
        </p:txBody>
      </p:sp>
      <p:pic>
        <p:nvPicPr>
          <p:cNvPr id="60420" name="Picture 2" descr="&amp;Gcy;&amp;rcy;&amp;icy;&amp;zhcy;&amp;icy;&amp;tcy;&amp;iecy; &amp;zcy;&amp;acy; &amp;dcy;&amp;ocy;&amp;bcy;&amp;rcy;&amp;acy; &amp;rcy;&amp;iecy;&amp;kcy;&amp;ocy;&amp;lcy;&amp;tcy;&amp;acy; &amp;zcy;&amp;acy;&amp;pcy;&amp;ocy;&amp;chcy;&amp;vcy;&amp;acy;&amp;tcy; &amp;pcy;&amp;rcy;&amp;iecy;&amp;dcy;&amp;icy; &amp;vcy;&amp;hardcy;&amp;zcy;&amp;ocy;&amp;bcy;&amp;ncy;&amp;ocy;&amp;vcy;&amp;yacy;&amp;vcy;&amp;acy;&amp;ncy;&amp;iecy; &amp;vcy;&amp;iecy;&amp;gcy;&amp;iecy;&amp;tcy;&amp;acy;&amp;tscy;&amp;icy;&amp;yacy;&amp;tcy;&amp;acy; &amp;ncy;&amp;acy; &amp;dcy;&amp;hardcy;&amp;rcy;&amp;vcy;&amp;iecy;&amp;tcy;&amp;acy;&amp;tcy;&amp;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488" y="2492375"/>
            <a:ext cx="47529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http://www.novini.bg/uploads/news_pictures/2012-53/big/dobrovolci-branqt-starozagorska-gora-ot-ciganska-sech-1184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2375"/>
            <a:ext cx="4200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8"/>
          <p:cNvSpPr txBox="1">
            <a:spLocks noChangeArrowheads="1"/>
          </p:cNvSpPr>
          <p:nvPr/>
        </p:nvSpPr>
        <p:spPr bwMode="auto">
          <a:xfrm>
            <a:off x="250825" y="836613"/>
            <a:ext cx="698500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bg-BG" altLang="bg-BG" sz="2000">
                <a:latin typeface="Century Gothic" panose="020B0502020202020204" pitchFamily="34" charset="0"/>
              </a:rPr>
              <a:t>Цъфтящи в ранна пролет – горски и овощни дървета</a:t>
            </a:r>
          </a:p>
          <a:p>
            <a:pPr eaLnBrk="1" hangingPunct="1">
              <a:spcBef>
                <a:spcPct val="0"/>
              </a:spcBef>
              <a:buClrTx/>
              <a:buSzTx/>
              <a:buFontTx/>
              <a:buNone/>
            </a:pPr>
            <a:endParaRPr lang="bg-BG" altLang="bg-BG" sz="1800">
              <a:latin typeface="Century Gothic" panose="020B0502020202020204" pitchFamily="34" charset="0"/>
            </a:endParaRPr>
          </a:p>
          <a:p>
            <a:pPr eaLnBrk="1" hangingPunct="1">
              <a:spcBef>
                <a:spcPct val="50000"/>
              </a:spcBef>
              <a:buClrTx/>
              <a:buSzTx/>
              <a:buFontTx/>
              <a:buNone/>
            </a:pPr>
            <a:endParaRPr lang="bg-BG" altLang="bg-BG" sz="1800">
              <a:latin typeface="Arial" panose="020B0604020202020204" pitchFamily="34" charset="0"/>
            </a:endParaRPr>
          </a:p>
        </p:txBody>
      </p:sp>
    </p:spTree>
    <p:extLst>
      <p:ext uri="{BB962C8B-B14F-4D97-AF65-F5344CB8AC3E}">
        <p14:creationId xmlns:p14="http://schemas.microsoft.com/office/powerpoint/2010/main" val="833577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half" idx="1"/>
          </p:nvPr>
        </p:nvSpPr>
        <p:spPr>
          <a:xfrm>
            <a:off x="468313" y="2133600"/>
            <a:ext cx="3816350" cy="2016125"/>
          </a:xfrm>
        </p:spPr>
        <p:txBody>
          <a:bodyPr>
            <a:normAutofit fontScale="25000" lnSpcReduction="20000"/>
          </a:bodyPr>
          <a:lstStyle/>
          <a:p>
            <a:pPr eaLnBrk="1" hangingPunct="1">
              <a:lnSpc>
                <a:spcPct val="80000"/>
              </a:lnSpc>
              <a:buClr>
                <a:schemeClr val="tx1"/>
              </a:buClr>
              <a:buFont typeface="Wingdings" pitchFamily="2" charset="2"/>
              <a:buNone/>
              <a:defRPr/>
            </a:pPr>
            <a:endParaRPr lang="bg-BG" altLang="bg-BG" sz="900" dirty="0" smtClean="0">
              <a:ea typeface="Arial Unicode MS" pitchFamily="34" charset="-128"/>
              <a:cs typeface="Arial Unicode MS" pitchFamily="34" charset="-128"/>
            </a:endParaRPr>
          </a:p>
          <a:p>
            <a:pPr eaLnBrk="1" hangingPunct="1">
              <a:lnSpc>
                <a:spcPct val="80000"/>
              </a:lnSpc>
              <a:buClr>
                <a:schemeClr val="tx1"/>
              </a:buClr>
              <a:buFont typeface="Wingdings" pitchFamily="2" charset="2"/>
              <a:buNone/>
              <a:defRPr/>
            </a:pPr>
            <a:endParaRPr lang="bg-BG" altLang="bg-BG" sz="900" dirty="0" smtClean="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endParaRPr lang="bg-BG" altLang="bg-BG" sz="2000" dirty="0" smtClean="0">
              <a:latin typeface="Century Gothic" pitchFamily="34" charset="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endParaRPr lang="bg-BG" altLang="bg-BG" sz="2000" dirty="0" smtClean="0">
              <a:latin typeface="Century Gothic" pitchFamily="34" charset="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r>
              <a:rPr lang="bg-BG" altLang="bg-BG" sz="8000" dirty="0" smtClean="0">
                <a:latin typeface="Century Gothic" pitchFamily="34" charset="0"/>
              </a:rPr>
              <a:t>Алергичните болести се увеличават с безпрецедентна сложност и тежест</a:t>
            </a:r>
            <a:endParaRPr lang="bg-BG" altLang="bg-BG" sz="8000" dirty="0" smtClean="0">
              <a:latin typeface="Century Gothic" pitchFamily="34" charset="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endParaRPr lang="bg-BG" altLang="bg-BG" sz="6200" dirty="0" smtClean="0">
              <a:latin typeface="Century Gothic" pitchFamily="34" charset="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endParaRPr lang="bg-BG" altLang="bg-BG" sz="6200" dirty="0" smtClean="0">
              <a:latin typeface="Century Gothic" pitchFamily="34" charset="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endParaRPr lang="bg-BG" altLang="bg-BG" sz="6200" dirty="0" smtClean="0">
              <a:latin typeface="Century Gothic" pitchFamily="34" charset="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endParaRPr lang="bg-BG" altLang="bg-BG" sz="2000" dirty="0" smtClean="0">
              <a:latin typeface="Century Gothic" pitchFamily="34" charset="0"/>
              <a:ea typeface="Arial Unicode MS" pitchFamily="34" charset="-128"/>
              <a:cs typeface="Arial Unicode MS" pitchFamily="34" charset="-128"/>
            </a:endParaRPr>
          </a:p>
          <a:p>
            <a:pPr algn="ctr" eaLnBrk="1" hangingPunct="1">
              <a:lnSpc>
                <a:spcPct val="80000"/>
              </a:lnSpc>
              <a:buClr>
                <a:schemeClr val="tx1"/>
              </a:buClr>
              <a:buFont typeface="Wingdings" pitchFamily="2" charset="2"/>
              <a:buNone/>
              <a:defRPr/>
            </a:pPr>
            <a:endParaRPr lang="bg-BG" altLang="bg-BG" sz="2000" dirty="0" smtClean="0">
              <a:latin typeface="Century Gothic" pitchFamily="34" charset="0"/>
              <a:ea typeface="Arial Unicode MS" pitchFamily="34" charset="-128"/>
              <a:cs typeface="Arial Unicode MS" pitchFamily="34" charset="-128"/>
            </a:endParaRPr>
          </a:p>
          <a:p>
            <a:pPr algn="r" eaLnBrk="1" hangingPunct="1">
              <a:lnSpc>
                <a:spcPct val="80000"/>
              </a:lnSpc>
              <a:buClr>
                <a:srgbClr val="FFFF00"/>
              </a:buClr>
              <a:buFont typeface="Wingdings" pitchFamily="2" charset="2"/>
              <a:buNone/>
              <a:defRPr/>
            </a:pPr>
            <a:r>
              <a:rPr lang="bg-BG" altLang="bg-BG" sz="700" i="1" dirty="0" smtClean="0">
                <a:latin typeface="Century Gothic" pitchFamily="34" charset="0"/>
              </a:rPr>
              <a:t>                             </a:t>
            </a:r>
            <a:endParaRPr lang="bg-BG" altLang="bg-BG" sz="500" i="1" dirty="0" smtClean="0">
              <a:latin typeface="Century Gothic" pitchFamily="34" charset="0"/>
            </a:endParaRPr>
          </a:p>
          <a:p>
            <a:pPr eaLnBrk="1" hangingPunct="1">
              <a:lnSpc>
                <a:spcPct val="80000"/>
              </a:lnSpc>
              <a:buClr>
                <a:srgbClr val="FFFF00"/>
              </a:buClr>
              <a:buFont typeface="Wingdings" pitchFamily="2" charset="2"/>
              <a:buNone/>
              <a:defRPr/>
            </a:pPr>
            <a:endParaRPr lang="bg-BG" altLang="bg-BG" sz="500" i="1" dirty="0" smtClean="0">
              <a:latin typeface="Century Gothic" pitchFamily="34" charset="0"/>
            </a:endParaRPr>
          </a:p>
          <a:p>
            <a:pPr eaLnBrk="1" hangingPunct="1">
              <a:lnSpc>
                <a:spcPct val="80000"/>
              </a:lnSpc>
              <a:buClr>
                <a:schemeClr val="tx2"/>
              </a:buClr>
              <a:buFont typeface="Wingdings" pitchFamily="2" charset="2"/>
              <a:buNone/>
              <a:defRPr/>
            </a:pPr>
            <a:r>
              <a:rPr lang="bg-BG" altLang="bg-BG" sz="700" dirty="0" smtClean="0">
                <a:latin typeface="Century Gothic" pitchFamily="34" charset="0"/>
              </a:rPr>
              <a:t>   </a:t>
            </a:r>
            <a:endParaRPr lang="bg-BG" altLang="bg-BG" sz="800" dirty="0" smtClean="0">
              <a:latin typeface="Century Gothic" pitchFamily="34" charset="0"/>
            </a:endParaRPr>
          </a:p>
          <a:p>
            <a:pPr eaLnBrk="1" hangingPunct="1">
              <a:lnSpc>
                <a:spcPct val="80000"/>
              </a:lnSpc>
              <a:buClr>
                <a:srgbClr val="FFFF00"/>
              </a:buClr>
              <a:buFont typeface="Wingdings" pitchFamily="2" charset="2"/>
              <a:buNone/>
              <a:defRPr/>
            </a:pPr>
            <a:endParaRPr lang="bg-BG" altLang="bg-BG" sz="800" dirty="0" smtClean="0">
              <a:latin typeface="Century Gothic" pitchFamily="34" charset="0"/>
              <a:ea typeface="Arial Unicode MS" pitchFamily="34" charset="-128"/>
              <a:cs typeface="Arial Unicode MS" pitchFamily="34" charset="-128"/>
            </a:endParaRPr>
          </a:p>
          <a:p>
            <a:pPr eaLnBrk="1" hangingPunct="1">
              <a:lnSpc>
                <a:spcPct val="80000"/>
              </a:lnSpc>
              <a:buClr>
                <a:srgbClr val="FFFF00"/>
              </a:buClr>
              <a:buFont typeface="Wingdings" pitchFamily="2" charset="2"/>
              <a:buNone/>
              <a:defRPr/>
            </a:pPr>
            <a:r>
              <a:rPr lang="bg-BG" altLang="bg-BG" sz="700" dirty="0" smtClean="0">
                <a:ea typeface="Arial Unicode MS" pitchFamily="34" charset="-128"/>
                <a:cs typeface="Arial Unicode MS" pitchFamily="34" charset="-128"/>
              </a:rPr>
              <a:t>   </a:t>
            </a:r>
          </a:p>
        </p:txBody>
      </p:sp>
      <p:sp>
        <p:nvSpPr>
          <p:cNvPr id="15363" name="Rectangle 4"/>
          <p:cNvSpPr>
            <a:spLocks noGrp="1" noChangeArrowheads="1"/>
          </p:cNvSpPr>
          <p:nvPr>
            <p:ph sz="half" idx="2"/>
          </p:nvPr>
        </p:nvSpPr>
        <p:spPr/>
        <p:txBody>
          <a:bodyPr/>
          <a:lstStyle/>
          <a:p>
            <a:pPr eaLnBrk="1" hangingPunct="1"/>
            <a:endParaRPr lang="bg-BG" altLang="bg-BG" sz="2400" smtClean="0"/>
          </a:p>
        </p:txBody>
      </p:sp>
      <p:pic>
        <p:nvPicPr>
          <p:cNvPr id="15364" name="Picture 5" descr="white_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349500"/>
            <a:ext cx="19431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704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gartenbau-becker.de/images/primu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2636838"/>
            <a:ext cx="40005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descr="https://sites.google.com/site/galinajordanova/_/rsrc/1239493718105/gradinski-cveta/IMG_0729.jpg?height=236&amp;width=4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133600"/>
            <a:ext cx="4000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descr="http://www.hozvo.ru/img/artImg/514/Diastsiyf291e927bb2747f5193beb893d3ca8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508500"/>
            <a:ext cx="42862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8"/>
          <p:cNvSpPr txBox="1">
            <a:spLocks noChangeArrowheads="1"/>
          </p:cNvSpPr>
          <p:nvPr/>
        </p:nvSpPr>
        <p:spPr bwMode="auto">
          <a:xfrm>
            <a:off x="323850" y="692150"/>
            <a:ext cx="8135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bg-BG" altLang="bg-BG" sz="2000">
                <a:latin typeface="Century Gothic" panose="020B0502020202020204" pitchFamily="34" charset="0"/>
              </a:rPr>
              <a:t>Цъфтящи от май до юни – треви и градински полски цветя</a:t>
            </a:r>
          </a:p>
        </p:txBody>
      </p:sp>
    </p:spTree>
    <p:extLst>
      <p:ext uri="{BB962C8B-B14F-4D97-AF65-F5344CB8AC3E}">
        <p14:creationId xmlns:p14="http://schemas.microsoft.com/office/powerpoint/2010/main" val="41159448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4294967295"/>
          </p:nvPr>
        </p:nvSpPr>
        <p:spPr/>
        <p:txBody>
          <a:bodyPr/>
          <a:lstStyle/>
          <a:p>
            <a:pPr marL="0" indent="0" eaLnBrk="1" hangingPunct="1">
              <a:buFont typeface="Wingdings 3" panose="05040102010807070707" pitchFamily="18" charset="2"/>
              <a:buNone/>
            </a:pPr>
            <a:endParaRPr lang="bg-BG" altLang="bg-BG" sz="2400" smtClean="0">
              <a:latin typeface="Arial" panose="020B0604020202020204" pitchFamily="34" charset="0"/>
              <a:cs typeface="Arial" panose="020B0604020202020204" pitchFamily="34" charset="0"/>
            </a:endParaRPr>
          </a:p>
        </p:txBody>
      </p:sp>
      <p:pic>
        <p:nvPicPr>
          <p:cNvPr id="62467" name="Picture 2" descr="http://www.gradinata.bg/_images/i0026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492375"/>
            <a:ext cx="5329238"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http://www.gradinata.bg/_images/i0026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133600"/>
            <a:ext cx="3779837"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6"/>
          <p:cNvSpPr txBox="1">
            <a:spLocks noChangeArrowheads="1"/>
          </p:cNvSpPr>
          <p:nvPr/>
        </p:nvSpPr>
        <p:spPr bwMode="auto">
          <a:xfrm>
            <a:off x="1042988" y="549275"/>
            <a:ext cx="633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bg-BG" altLang="bg-BG" sz="2000">
                <a:latin typeface="Century Gothic" panose="020B0502020202020204" pitchFamily="34" charset="0"/>
              </a:rPr>
              <a:t>Цъфтящи от август до октомври – храсти </a:t>
            </a:r>
          </a:p>
        </p:txBody>
      </p:sp>
    </p:spTree>
    <p:extLst>
      <p:ext uri="{BB962C8B-B14F-4D97-AF65-F5344CB8AC3E}">
        <p14:creationId xmlns:p14="http://schemas.microsoft.com/office/powerpoint/2010/main" val="31447950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4294967295"/>
          </p:nvPr>
        </p:nvSpPr>
        <p:spPr/>
        <p:txBody>
          <a:bodyPr/>
          <a:lstStyle/>
          <a:p>
            <a:pPr marL="0" indent="0" eaLnBrk="1" hangingPunct="1"/>
            <a:endParaRPr lang="bg-BG" altLang="bg-BG" smtClean="0"/>
          </a:p>
        </p:txBody>
      </p:sp>
      <p:pic>
        <p:nvPicPr>
          <p:cNvPr id="63491" name="Picture 2" descr="http://horses-bg.net/wp-content/uploads/2011/03/tatul-3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1336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http://horses-bg.net/wp-content/uploads/2011/03/palam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997075"/>
            <a:ext cx="2952750"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6" descr="http://horses-bg.net/wp-content/uploads/2011/03/sinap-3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41497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8" descr="http://horses-bg.net/wp-content/uploads/2011/03/ovcharska-torbichka-300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45815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0" descr="http://horses-bg.net/wp-content/uploads/2011/03/balur-300x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3197225"/>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xt Box 9"/>
          <p:cNvSpPr txBox="1">
            <a:spLocks noChangeArrowheads="1"/>
          </p:cNvSpPr>
          <p:nvPr/>
        </p:nvSpPr>
        <p:spPr bwMode="auto">
          <a:xfrm>
            <a:off x="1187450" y="765175"/>
            <a:ext cx="5834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bg-BG" altLang="bg-BG" sz="2000">
                <a:latin typeface="Century Gothic" panose="020B0502020202020204" pitchFamily="34" charset="0"/>
              </a:rPr>
              <a:t>Цъфтящи от август до октомври - плевели</a:t>
            </a:r>
          </a:p>
        </p:txBody>
      </p:sp>
    </p:spTree>
    <p:extLst>
      <p:ext uri="{BB962C8B-B14F-4D97-AF65-F5344CB8AC3E}">
        <p14:creationId xmlns:p14="http://schemas.microsoft.com/office/powerpoint/2010/main" val="3589300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Алергени от инсекти</a:t>
            </a:r>
          </a:p>
        </p:txBody>
      </p:sp>
      <p:sp>
        <p:nvSpPr>
          <p:cNvPr id="64515" name="Rectangle 5"/>
          <p:cNvSpPr>
            <a:spLocks noGrp="1"/>
          </p:cNvSpPr>
          <p:nvPr>
            <p:ph type="body" sz="half" idx="1"/>
          </p:nvPr>
        </p:nvSpPr>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Пчелна отрова- 12 алергени</a:t>
            </a:r>
          </a:p>
          <a:p>
            <a:pPr eaLnBrk="1" hangingPunct="1">
              <a:buFont typeface="Wingdings 3" panose="05040102010807070707" pitchFamily="18" charset="2"/>
              <a:buNone/>
            </a:pPr>
            <a:r>
              <a:rPr lang="bg-BG" altLang="bg-BG" sz="2000" smtClean="0">
                <a:latin typeface="Century Gothic" panose="020B0502020202020204" pitchFamily="34" charset="0"/>
              </a:rPr>
              <a:t>Отрова от оса- 5 алергени</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Отровите от насекоми съдържат токсични протеини и пептиди</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Някои от тях причиняват  </a:t>
            </a:r>
            <a:r>
              <a:rPr lang="en-US" altLang="bg-BG" sz="2000" smtClean="0">
                <a:latin typeface="Century Gothic" panose="020B0502020202020204" pitchFamily="34" charset="0"/>
              </a:rPr>
              <a:t>IgE </a:t>
            </a:r>
            <a:r>
              <a:rPr lang="bg-BG" altLang="bg-BG" sz="2000" smtClean="0">
                <a:latin typeface="Century Gothic" panose="020B0502020202020204" pitchFamily="34" charset="0"/>
              </a:rPr>
              <a:t>медиирана чувствителност</a:t>
            </a:r>
          </a:p>
        </p:txBody>
      </p:sp>
      <p:sp>
        <p:nvSpPr>
          <p:cNvPr id="64516" name="Rectangle 6"/>
          <p:cNvSpPr>
            <a:spLocks noGrp="1"/>
          </p:cNvSpPr>
          <p:nvPr>
            <p:ph sz="half" idx="2"/>
          </p:nvPr>
        </p:nvSpPr>
        <p:spPr/>
        <p:txBody>
          <a:bodyPr/>
          <a:lstStyle/>
          <a:p>
            <a:pPr eaLnBrk="1" hangingPunct="1"/>
            <a:endParaRPr lang="bg-BG" altLang="bg-BG" sz="2300" smtClean="0"/>
          </a:p>
        </p:txBody>
      </p:sp>
      <p:pic>
        <p:nvPicPr>
          <p:cNvPr id="64517" name="Picture 8" descr="Honey bee (Apis mellifer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628775"/>
            <a:ext cx="2095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0" descr="ANd9GcQhlGYlRWQhC1fSpCDHx2V11WuxFXuw38XhXHjp0889dTOrWAVxGeDxw2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068638"/>
            <a:ext cx="10953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4885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800" b="0" smtClean="0">
                <a:effectLst/>
                <a:latin typeface="Century Gothic" pitchFamily="34" charset="0"/>
              </a:rPr>
              <a:t>Нови алергени</a:t>
            </a:r>
          </a:p>
        </p:txBody>
      </p:sp>
      <p:sp>
        <p:nvSpPr>
          <p:cNvPr id="65539" name="Rectangle 5"/>
          <p:cNvSpPr>
            <a:spLocks noGrp="1"/>
          </p:cNvSpPr>
          <p:nvPr>
            <p:ph type="body" sz="half" idx="1"/>
          </p:nvPr>
        </p:nvSpPr>
        <p:spPr>
          <a:xfrm>
            <a:off x="323850" y="1481138"/>
            <a:ext cx="4171950" cy="4525962"/>
          </a:xfrm>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Само 2% от алергените могат да бъдат причислени към всички известни протеини</a:t>
            </a:r>
            <a:endParaRPr lang="en-US" altLang="bg-BG" sz="2000" smtClean="0">
              <a:latin typeface="Century Gothic" panose="020B0502020202020204" pitchFamily="34" charset="0"/>
            </a:endParaRP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Хранителни ал</a:t>
            </a:r>
            <a:r>
              <a:rPr lang="en-US" altLang="bg-BG" sz="2000" smtClean="0">
                <a:latin typeface="Century Gothic" panose="020B0502020202020204" pitchFamily="34" charset="0"/>
              </a:rPr>
              <a:t>e</a:t>
            </a:r>
            <a:r>
              <a:rPr lang="bg-BG" altLang="bg-BG" sz="2000" smtClean="0">
                <a:latin typeface="Century Gothic" panose="020B0502020202020204" pitchFamily="34" charset="0"/>
              </a:rPr>
              <a:t>ргени с животински произход са предимно от семействата на : </a:t>
            </a:r>
            <a:r>
              <a:rPr lang="en-US" altLang="bg-BG" sz="2000" smtClean="0">
                <a:latin typeface="Century Gothic" panose="020B0502020202020204" pitchFamily="34" charset="0"/>
              </a:rPr>
              <a:t>tropomyosins, parvalbumins and caseins</a:t>
            </a:r>
          </a:p>
          <a:p>
            <a:pPr eaLnBrk="1" hangingPunct="1">
              <a:buFont typeface="Wingdings 3" panose="05040102010807070707" pitchFamily="18" charset="2"/>
              <a:buNone/>
            </a:pPr>
            <a:endParaRPr lang="bg-BG" altLang="bg-BG" sz="2000" smtClean="0">
              <a:latin typeface="Century Gothic" panose="020B0502020202020204" pitchFamily="34" charset="0"/>
            </a:endParaRPr>
          </a:p>
        </p:txBody>
      </p:sp>
      <p:sp>
        <p:nvSpPr>
          <p:cNvPr id="65540" name="Rectangle 6"/>
          <p:cNvSpPr>
            <a:spLocks noGrp="1"/>
          </p:cNvSpPr>
          <p:nvPr>
            <p:ph sz="half" idx="2"/>
          </p:nvPr>
        </p:nvSpPr>
        <p:spPr/>
        <p:txBody>
          <a:bodyPr/>
          <a:lstStyle/>
          <a:p>
            <a:pPr eaLnBrk="1" hangingPunct="1"/>
            <a:endParaRPr lang="bg-BG" altLang="bg-BG" sz="2300" smtClean="0"/>
          </a:p>
        </p:txBody>
      </p:sp>
      <p:pic>
        <p:nvPicPr>
          <p:cNvPr id="65541" name="Picture 8" descr="tropomyosin_troponin_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628775"/>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0" descr="pdb_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357563"/>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12" descr="ANd9GcTyp5Zsv12GTYzQOGGgwxwXOIpkydV12V24ibxheZ9VnOb4b6t0FFUzTDc">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4797425"/>
            <a:ext cx="933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2120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p:txBody>
          <a:bodyPr/>
          <a:lstStyle/>
          <a:p>
            <a:pPr marL="0" indent="0" eaLnBrk="1" hangingPunct="1">
              <a:buFontTx/>
              <a:buNone/>
            </a:pPr>
            <a:r>
              <a:rPr lang="bg-BG" altLang="bg-BG" sz="2000" b="1" i="1" smtClean="0">
                <a:latin typeface="Century Gothic" panose="020B0502020202020204" pitchFamily="34" charset="0"/>
              </a:rPr>
              <a:t>Методи</a:t>
            </a:r>
          </a:p>
          <a:p>
            <a:pPr marL="0" indent="0" eaLnBrk="1" hangingPunct="1">
              <a:buFontTx/>
              <a:buNone/>
            </a:pPr>
            <a:r>
              <a:rPr lang="bg-BG" altLang="bg-BG" sz="2000" smtClean="0">
                <a:latin typeface="Century Gothic" panose="020B0502020202020204" pitchFamily="34" charset="0"/>
              </a:rPr>
              <a:t>клониране                              </a:t>
            </a:r>
          </a:p>
          <a:p>
            <a:pPr marL="0" indent="0" eaLnBrk="1" hangingPunct="1">
              <a:buFontTx/>
              <a:buNone/>
            </a:pPr>
            <a:r>
              <a:rPr lang="bg-BG" altLang="bg-BG" sz="2000" smtClean="0">
                <a:latin typeface="Century Gothic" panose="020B0502020202020204" pitchFamily="34" charset="0"/>
              </a:rPr>
              <a:t>секвениране</a:t>
            </a:r>
          </a:p>
          <a:p>
            <a:pPr marL="0" indent="0" eaLnBrk="1" hangingPunct="1">
              <a:buFontTx/>
              <a:buNone/>
            </a:pPr>
            <a:r>
              <a:rPr lang="bg-BG" altLang="bg-BG" sz="2000" smtClean="0">
                <a:latin typeface="Century Gothic" panose="020B0502020202020204" pitchFamily="34" charset="0"/>
              </a:rPr>
              <a:t>рекомбинантни алергени</a:t>
            </a: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bg-BG" altLang="bg-BG" sz="2000" b="1" i="1" smtClean="0">
                <a:latin typeface="Century Gothic" panose="020B0502020202020204" pitchFamily="34" charset="0"/>
              </a:rPr>
              <a:t>Биологични и имунни функции </a:t>
            </a:r>
          </a:p>
          <a:p>
            <a:pPr marL="0" indent="0" eaLnBrk="1" hangingPunct="1">
              <a:buFontTx/>
              <a:buNone/>
            </a:pPr>
            <a:r>
              <a:rPr lang="bg-BG" altLang="bg-BG" sz="2000" smtClean="0">
                <a:latin typeface="Century Gothic" panose="020B0502020202020204" pitchFamily="34" charset="0"/>
              </a:rPr>
              <a:t>ензимни – протеази                 </a:t>
            </a:r>
          </a:p>
          <a:p>
            <a:pPr marL="0" indent="0" eaLnBrk="1" hangingPunct="1">
              <a:buFontTx/>
              <a:buNone/>
            </a:pPr>
            <a:r>
              <a:rPr lang="bg-BG" altLang="bg-BG" sz="2000" smtClean="0">
                <a:latin typeface="Century Gothic" panose="020B0502020202020204" pitchFamily="34" charset="0"/>
              </a:rPr>
              <a:t>сенсибилизиране </a:t>
            </a:r>
            <a:r>
              <a:rPr lang="en-US" altLang="bg-BG" sz="2000" smtClean="0">
                <a:latin typeface="Century Gothic" panose="020B0502020202020204" pitchFamily="34" charset="0"/>
              </a:rPr>
              <a:t>(Th2 </a:t>
            </a:r>
            <a:r>
              <a:rPr lang="bg-BG" altLang="bg-BG" sz="2000" smtClean="0">
                <a:latin typeface="Century Gothic" panose="020B0502020202020204" pitchFamily="34" charset="0"/>
              </a:rPr>
              <a:t>отговор</a:t>
            </a:r>
            <a:r>
              <a:rPr lang="en-US" altLang="bg-BG" sz="2000" smtClean="0">
                <a:latin typeface="Century Gothic" panose="020B0502020202020204" pitchFamily="34" charset="0"/>
              </a:rPr>
              <a:t>)</a:t>
            </a:r>
            <a:endParaRPr lang="bg-BG" altLang="bg-BG" sz="2000" smtClean="0">
              <a:latin typeface="Century Gothic" panose="020B0502020202020204" pitchFamily="34" charset="0"/>
            </a:endParaRP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endParaRPr lang="bg-BG" altLang="bg-BG" sz="2000" smtClean="0">
              <a:latin typeface="Century Gothic" panose="020B0502020202020204" pitchFamily="34" charset="0"/>
            </a:endParaRPr>
          </a:p>
          <a:p>
            <a:pPr marL="0" indent="0" eaLnBrk="1" hangingPunct="1">
              <a:buFontTx/>
              <a:buNone/>
            </a:pPr>
            <a:r>
              <a:rPr lang="bg-BG" altLang="bg-BG" sz="2400" smtClean="0"/>
              <a:t>                                  </a:t>
            </a:r>
          </a:p>
        </p:txBody>
      </p:sp>
      <p:sp>
        <p:nvSpPr>
          <p:cNvPr id="31746" name="Title 1"/>
          <p:cNvSpPr>
            <a:spLocks noGrp="1"/>
          </p:cNvSpPr>
          <p:nvPr>
            <p:ph type="title"/>
          </p:nvPr>
        </p:nvSpPr>
        <p:spPr/>
        <p:txBody>
          <a:bodyPr/>
          <a:lstStyle/>
          <a:p>
            <a:pPr eaLnBrk="1" fontAlgn="auto" hangingPunct="1">
              <a:spcAft>
                <a:spcPts val="0"/>
              </a:spcAft>
              <a:defRPr/>
            </a:pPr>
            <a:r>
              <a:rPr lang="bg-BG" altLang="bg-BG" sz="2800" smtClean="0"/>
              <a:t>БИОЛОГИЯ И ИМУНОЛОГИЯ </a:t>
            </a:r>
            <a:br>
              <a:rPr lang="bg-BG" altLang="bg-BG" sz="2800" smtClean="0"/>
            </a:br>
            <a:r>
              <a:rPr lang="bg-BG" altLang="bg-BG" sz="2800" smtClean="0"/>
              <a:t>НА АЛЕРГЕНИТЕ</a:t>
            </a:r>
          </a:p>
        </p:txBody>
      </p:sp>
    </p:spTree>
    <p:extLst>
      <p:ext uri="{BB962C8B-B14F-4D97-AF65-F5344CB8AC3E}">
        <p14:creationId xmlns:p14="http://schemas.microsoft.com/office/powerpoint/2010/main" val="28670777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95288" y="1341438"/>
            <a:ext cx="8229600" cy="4525962"/>
          </a:xfrm>
        </p:spPr>
        <p:txBody>
          <a:bodyPr/>
          <a:lstStyle/>
          <a:p>
            <a:pPr marL="0" indent="0" eaLnBrk="1" hangingPunct="1">
              <a:buFontTx/>
              <a:buNone/>
            </a:pPr>
            <a:r>
              <a:rPr lang="bg-BG" altLang="bg-BG" sz="1900" b="1" i="1" smtClean="0">
                <a:latin typeface="Century Gothic" panose="020B0502020202020204" pitchFamily="34" charset="0"/>
              </a:rPr>
              <a:t>Домашен прах</a:t>
            </a:r>
            <a:r>
              <a:rPr lang="bg-BG" altLang="bg-BG" sz="1900" i="1" smtClean="0">
                <a:latin typeface="Century Gothic" panose="020B0502020202020204" pitchFamily="34" charset="0"/>
              </a:rPr>
              <a:t> </a:t>
            </a:r>
          </a:p>
          <a:p>
            <a:pPr marL="0" indent="0" eaLnBrk="1" hangingPunct="1">
              <a:buFontTx/>
              <a:buNone/>
            </a:pPr>
            <a:r>
              <a:rPr lang="bg-BG" altLang="bg-BG" sz="1900" smtClean="0">
                <a:latin typeface="Century Gothic" panose="020B0502020202020204" pitchFamily="34" charset="0"/>
              </a:rPr>
              <a:t>хомогенизирана смес от органични отпадъци: влакна, епидермални клетки, косми, бактерии, плесенни мицели и спори, цели тела и фрагменти от акари, детергенти, инсектициди.</a:t>
            </a:r>
          </a:p>
          <a:p>
            <a:pPr marL="0" indent="0" eaLnBrk="1" hangingPunct="1">
              <a:buFontTx/>
              <a:buNone/>
            </a:pPr>
            <a:endParaRPr lang="bg-BG" altLang="bg-BG" sz="1900" smtClean="0">
              <a:latin typeface="Century Gothic" panose="020B0502020202020204" pitchFamily="34" charset="0"/>
            </a:endParaRPr>
          </a:p>
          <a:p>
            <a:pPr marL="0" indent="0" eaLnBrk="1" hangingPunct="1">
              <a:buFontTx/>
              <a:buNone/>
            </a:pPr>
            <a:r>
              <a:rPr lang="bg-BG" altLang="bg-BG" sz="1900" b="1" i="1" smtClean="0">
                <a:latin typeface="Century Gothic" panose="020B0502020202020204" pitchFamily="34" charset="0"/>
              </a:rPr>
              <a:t>МКДП</a:t>
            </a:r>
          </a:p>
          <a:p>
            <a:pPr marL="0" indent="0" eaLnBrk="1" hangingPunct="1">
              <a:buFontTx/>
              <a:buNone/>
            </a:pPr>
            <a:r>
              <a:rPr lang="bg-BG" altLang="bg-BG" sz="1900" smtClean="0">
                <a:latin typeface="Century Gothic" panose="020B0502020202020204" pitchFamily="34" charset="0"/>
              </a:rPr>
              <a:t>оптимални условия: температура - 26-27 гр., влажност – 70-75%</a:t>
            </a:r>
          </a:p>
          <a:p>
            <a:pPr marL="0" indent="0" eaLnBrk="1" hangingPunct="1">
              <a:buFontTx/>
              <a:buNone/>
            </a:pPr>
            <a:r>
              <a:rPr lang="bg-BG" altLang="bg-BG" sz="1900" smtClean="0">
                <a:latin typeface="Century Gothic" panose="020B0502020202020204" pitchFamily="34" charset="0"/>
              </a:rPr>
              <a:t>най-често в</a:t>
            </a:r>
            <a:r>
              <a:rPr lang="en-US" altLang="bg-BG" sz="1900" smtClean="0">
                <a:latin typeface="Century Gothic" panose="020B0502020202020204" pitchFamily="34" charset="0"/>
              </a:rPr>
              <a:t>:</a:t>
            </a:r>
            <a:r>
              <a:rPr lang="bg-BG" altLang="bg-BG" sz="1900" smtClean="0">
                <a:latin typeface="Century Gothic" panose="020B0502020202020204" pitchFamily="34" charset="0"/>
              </a:rPr>
              <a:t> леглата на хората – матраци, завивки, завеси, мокети, плюшени играчки</a:t>
            </a:r>
          </a:p>
          <a:p>
            <a:pPr marL="0" indent="0" eaLnBrk="1" hangingPunct="1">
              <a:buFontTx/>
              <a:buNone/>
            </a:pPr>
            <a:endParaRPr lang="bg-BG" altLang="bg-BG" sz="1900" smtClean="0">
              <a:latin typeface="Century Gothic" panose="020B0502020202020204" pitchFamily="34" charset="0"/>
            </a:endParaRPr>
          </a:p>
          <a:p>
            <a:pPr marL="0" indent="0" eaLnBrk="1" hangingPunct="1">
              <a:buFontTx/>
              <a:buNone/>
            </a:pPr>
            <a:r>
              <a:rPr lang="bg-BG" altLang="bg-BG" sz="1900" b="1" i="1" smtClean="0">
                <a:latin typeface="Century Gothic" panose="020B0502020202020204" pitchFamily="34" charset="0"/>
              </a:rPr>
              <a:t>Поленови зърна</a:t>
            </a:r>
          </a:p>
          <a:p>
            <a:pPr marL="0" indent="0" eaLnBrk="1" hangingPunct="1">
              <a:buFontTx/>
              <a:buNone/>
            </a:pPr>
            <a:r>
              <a:rPr lang="bg-BG" altLang="bg-BG" sz="1900" smtClean="0">
                <a:latin typeface="Century Gothic" panose="020B0502020202020204" pitchFamily="34" charset="0"/>
              </a:rPr>
              <a:t>мъжки гамети от цъфтящи растения              размер: 5-200 µ</a:t>
            </a:r>
            <a:r>
              <a:rPr lang="en-US" altLang="bg-BG" sz="1900" smtClean="0">
                <a:latin typeface="Century Gothic" panose="020B0502020202020204" pitchFamily="34" charset="0"/>
              </a:rPr>
              <a:t>m/d</a:t>
            </a:r>
            <a:endParaRPr lang="bg-BG" altLang="bg-BG" sz="1900" smtClean="0">
              <a:latin typeface="Century Gothic" panose="020B0502020202020204" pitchFamily="34" charset="0"/>
            </a:endParaRPr>
          </a:p>
          <a:p>
            <a:pPr marL="0" indent="0" eaLnBrk="1" hangingPunct="1">
              <a:buFontTx/>
              <a:buNone/>
            </a:pPr>
            <a:endParaRPr lang="bg-BG" altLang="bg-BG" sz="1900" smtClean="0">
              <a:latin typeface="Century Gothic" panose="020B0502020202020204" pitchFamily="34" charset="0"/>
            </a:endParaRPr>
          </a:p>
          <a:p>
            <a:pPr marL="0" indent="0" eaLnBrk="1" hangingPunct="1">
              <a:buFontTx/>
              <a:buNone/>
            </a:pPr>
            <a:endParaRPr lang="bg-BG" altLang="bg-BG" sz="1900" smtClean="0">
              <a:latin typeface="Century Gothic" panose="020B0502020202020204" pitchFamily="34" charset="0"/>
            </a:endParaRPr>
          </a:p>
          <a:p>
            <a:pPr marL="0" indent="0" eaLnBrk="1" hangingPunct="1">
              <a:buFontTx/>
              <a:buNone/>
            </a:pPr>
            <a:endParaRPr lang="bg-BG" altLang="bg-BG" sz="1900" smtClean="0">
              <a:latin typeface="Century Gothic" panose="020B0502020202020204" pitchFamily="34" charset="0"/>
            </a:endParaRPr>
          </a:p>
        </p:txBody>
      </p:sp>
      <p:sp>
        <p:nvSpPr>
          <p:cNvPr id="32770" name="Title 1"/>
          <p:cNvSpPr>
            <a:spLocks noGrp="1"/>
          </p:cNvSpPr>
          <p:nvPr>
            <p:ph type="title"/>
          </p:nvPr>
        </p:nvSpPr>
        <p:spPr/>
        <p:txBody>
          <a:bodyPr/>
          <a:lstStyle/>
          <a:p>
            <a:pPr eaLnBrk="1" fontAlgn="auto" hangingPunct="1">
              <a:spcAft>
                <a:spcPts val="0"/>
              </a:spcAft>
              <a:defRPr/>
            </a:pPr>
            <a:r>
              <a:rPr lang="bg-BG" altLang="bg-BG" sz="2800" dirty="0" smtClean="0"/>
              <a:t>БИОЛОГИЯ И ИМУНОЛОГИЯ </a:t>
            </a:r>
            <a:br>
              <a:rPr lang="bg-BG" altLang="bg-BG" sz="2800" dirty="0" smtClean="0"/>
            </a:br>
            <a:r>
              <a:rPr lang="bg-BG" altLang="bg-BG" sz="2800" dirty="0" smtClean="0"/>
              <a:t>НА АЛЕРГЕНИТЕ</a:t>
            </a:r>
          </a:p>
        </p:txBody>
      </p:sp>
    </p:spTree>
    <p:extLst>
      <p:ext uri="{BB962C8B-B14F-4D97-AF65-F5344CB8AC3E}">
        <p14:creationId xmlns:p14="http://schemas.microsoft.com/office/powerpoint/2010/main" val="17304677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bg-BG" altLang="bg-BG" sz="2800" dirty="0" smtClean="0">
                <a:solidFill>
                  <a:schemeClr val="tx1"/>
                </a:solidFill>
              </a:rPr>
              <a:t>Кожно -Алергични тестове</a:t>
            </a:r>
          </a:p>
        </p:txBody>
      </p:sp>
      <p:sp>
        <p:nvSpPr>
          <p:cNvPr id="68611" name="Rectangle 3"/>
          <p:cNvSpPr>
            <a:spLocks noGrp="1" noChangeArrowheads="1"/>
          </p:cNvSpPr>
          <p:nvPr>
            <p:ph type="body" idx="1"/>
          </p:nvPr>
        </p:nvSpPr>
        <p:spPr/>
        <p:txBody>
          <a:bodyPr/>
          <a:lstStyle/>
          <a:p>
            <a:pPr eaLnBrk="1" hangingPunct="1">
              <a:buClr>
                <a:schemeClr val="tx1"/>
              </a:buClr>
              <a:buFont typeface="Wingdings" panose="05000000000000000000" pitchFamily="2" charset="2"/>
              <a:buChar char="Ø"/>
            </a:pPr>
            <a:r>
              <a:rPr lang="en-US" altLang="bg-BG" sz="2400" smtClean="0">
                <a:latin typeface="Century Gothic" panose="020B0502020202020204" pitchFamily="34" charset="0"/>
              </a:rPr>
              <a:t>   </a:t>
            </a:r>
            <a:r>
              <a:rPr lang="bg-BG" altLang="bg-BG" sz="2400" smtClean="0">
                <a:latin typeface="Century Gothic" panose="020B0502020202020204" pitchFamily="34" charset="0"/>
                <a:ea typeface="Arial Unicode MS" panose="020B0604020202020204" pitchFamily="34" charset="-128"/>
              </a:rPr>
              <a:t>Златен стандарт за потвърждаване на диагнозата</a:t>
            </a:r>
            <a:endParaRPr lang="en-US" altLang="bg-BG" sz="2400" smtClean="0">
              <a:latin typeface="Century Gothic" panose="020B0502020202020204" pitchFamily="34" charset="0"/>
              <a:ea typeface="Arial Unicode MS" panose="020B0604020202020204" pitchFamily="34" charset="-128"/>
            </a:endParaRPr>
          </a:p>
          <a:p>
            <a:pPr eaLnBrk="1" hangingPunct="1">
              <a:buClr>
                <a:schemeClr val="tx1"/>
              </a:buClr>
              <a:buFont typeface="Wingdings" panose="05000000000000000000" pitchFamily="2" charset="2"/>
              <a:buNone/>
            </a:pPr>
            <a:endParaRPr lang="en-US" altLang="bg-BG" sz="2400" smtClean="0">
              <a:latin typeface="Century Gothic" panose="020B0502020202020204" pitchFamily="34" charset="0"/>
              <a:ea typeface="Arial Unicode MS" panose="020B0604020202020204" pitchFamily="34" charset="-128"/>
            </a:endParaRPr>
          </a:p>
          <a:p>
            <a:pPr eaLnBrk="1" hangingPunct="1">
              <a:buClr>
                <a:schemeClr val="tx1"/>
              </a:buClr>
              <a:buFont typeface="Wingdings" panose="05000000000000000000" pitchFamily="2" charset="2"/>
              <a:buChar char="Ø"/>
            </a:pPr>
            <a:r>
              <a:rPr lang="en-US" altLang="bg-BG" sz="2400" smtClean="0">
                <a:latin typeface="Century Gothic" panose="020B0502020202020204" pitchFamily="34" charset="0"/>
                <a:ea typeface="Arial Unicode MS" panose="020B0604020202020204" pitchFamily="34" charset="-128"/>
              </a:rPr>
              <a:t>    </a:t>
            </a:r>
            <a:r>
              <a:rPr lang="bg-BG" altLang="bg-BG" sz="2400" smtClean="0">
                <a:latin typeface="Century Gothic" panose="020B0502020202020204" pitchFamily="34" charset="0"/>
                <a:ea typeface="Arial Unicode MS" panose="020B0604020202020204" pitchFamily="34" charset="-128"/>
              </a:rPr>
              <a:t>Подпомагат идентифициране на специфичен алерген </a:t>
            </a:r>
            <a:endParaRPr lang="en-US" altLang="bg-BG" sz="2400" smtClean="0">
              <a:latin typeface="Century Gothic" panose="020B0502020202020204" pitchFamily="34" charset="0"/>
              <a:ea typeface="Arial Unicode MS" panose="020B0604020202020204" pitchFamily="34" charset="-128"/>
            </a:endParaRPr>
          </a:p>
          <a:p>
            <a:pPr eaLnBrk="1" hangingPunct="1">
              <a:buFont typeface="Wingdings" panose="05000000000000000000" pitchFamily="2" charset="2"/>
              <a:buNone/>
            </a:pPr>
            <a:endParaRPr lang="en-US" altLang="bg-BG" sz="2400" smtClean="0">
              <a:solidFill>
                <a:srgbClr val="FFFF00"/>
              </a:solidFill>
              <a:latin typeface="Century Gothic" panose="020B0502020202020204" pitchFamily="34" charset="0"/>
            </a:endParaRPr>
          </a:p>
          <a:p>
            <a:pPr algn="just" eaLnBrk="1" hangingPunct="1">
              <a:buClr>
                <a:schemeClr val="tx1"/>
              </a:buClr>
              <a:buFont typeface="Wingdings" panose="05000000000000000000" pitchFamily="2" charset="2"/>
              <a:buNone/>
            </a:pPr>
            <a:endParaRPr lang="bg-BG" altLang="bg-BG" sz="2400" smtClean="0">
              <a:solidFill>
                <a:srgbClr val="FFFF00"/>
              </a:solidFill>
              <a:latin typeface="Arial" panose="020B0604020202020204" pitchFamily="34" charset="0"/>
            </a:endParaRPr>
          </a:p>
        </p:txBody>
      </p:sp>
    </p:spTree>
    <p:extLst>
      <p:ext uri="{BB962C8B-B14F-4D97-AF65-F5344CB8AC3E}">
        <p14:creationId xmlns:p14="http://schemas.microsoft.com/office/powerpoint/2010/main" val="238118735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Rectangle 11"/>
          <p:cNvSpPr>
            <a:spLocks noGrp="1" noChangeArrowheads="1"/>
          </p:cNvSpPr>
          <p:nvPr>
            <p:ph type="title"/>
          </p:nvPr>
        </p:nvSpPr>
        <p:spPr/>
        <p:txBody>
          <a:bodyPr/>
          <a:lstStyle/>
          <a:p>
            <a:pPr eaLnBrk="1" hangingPunct="1">
              <a:defRPr/>
            </a:pPr>
            <a:endParaRPr lang="en-GB" altLang="bg-BG" dirty="0" smtClean="0"/>
          </a:p>
        </p:txBody>
      </p:sp>
      <p:sp>
        <p:nvSpPr>
          <p:cNvPr id="69635" name="Rectangle 12"/>
          <p:cNvSpPr>
            <a:spLocks noGrp="1" noChangeArrowheads="1"/>
          </p:cNvSpPr>
          <p:nvPr>
            <p:ph sz="quarter" idx="1"/>
          </p:nvPr>
        </p:nvSpPr>
        <p:spPr>
          <a:xfrm>
            <a:off x="1066800" y="1981200"/>
            <a:ext cx="3702050" cy="1987550"/>
          </a:xfrm>
        </p:spPr>
        <p:txBody>
          <a:bodyPr/>
          <a:lstStyle/>
          <a:p>
            <a:pPr eaLnBrk="1" hangingPunct="1"/>
            <a:endParaRPr lang="en-GB" altLang="bg-BG" sz="2400" smtClean="0"/>
          </a:p>
        </p:txBody>
      </p:sp>
      <p:pic>
        <p:nvPicPr>
          <p:cNvPr id="69636" name="Picture 10" descr="type I reactio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001838" y="4170363"/>
            <a:ext cx="1833562" cy="18621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3"/>
          <p:cNvSpPr>
            <a:spLocks noGrp="1" noChangeArrowheads="1"/>
          </p:cNvSpPr>
          <p:nvPr>
            <p:ph type="body" sz="half" idx="3"/>
          </p:nvPr>
        </p:nvSpPr>
        <p:spPr>
          <a:xfrm>
            <a:off x="4716463" y="1981200"/>
            <a:ext cx="3894137" cy="4114800"/>
          </a:xfrm>
        </p:spPr>
        <p:txBody>
          <a:bodyPr/>
          <a:lstStyle/>
          <a:p>
            <a:pPr eaLnBrk="1" hangingPunct="1">
              <a:buFont typeface="Wingdings" pitchFamily="2" charset="2"/>
              <a:buNone/>
              <a:defRPr/>
            </a:pPr>
            <a:r>
              <a:rPr lang="bg-BG"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rPr>
              <a:t>Алергени за кожен тест</a:t>
            </a:r>
            <a:endPar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anose="05040102010807070707" pitchFamily="18" charset="2"/>
              <a:buNone/>
              <a:defRPr/>
            </a:pPr>
            <a:endPar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anose="05040102010807070707" pitchFamily="18" charset="2"/>
              <a:buNone/>
              <a:defRPr/>
            </a:pPr>
            <a:endParaRPr lang="en-US" altLang="bg-BG" sz="2400" dirty="0">
              <a:latin typeface="Century Gothic" panose="020B0502020202020204" pitchFamily="34" charset="0"/>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anose="05040102010807070707" pitchFamily="18" charset="2"/>
              <a:buNone/>
              <a:defRPr/>
            </a:pPr>
            <a:endPar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marL="109537" indent="0" eaLnBrk="1" hangingPunct="1">
              <a:buClr>
                <a:schemeClr val="tx1"/>
              </a:buClr>
              <a:buFont typeface="Wingdings 3" panose="05040102010807070707" pitchFamily="18" charset="2"/>
              <a:buNone/>
              <a:defRPr/>
            </a:pPr>
            <a:r>
              <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rPr>
              <a:t> RAST</a:t>
            </a:r>
            <a:r>
              <a:rPr lang="bg-BG"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rPr>
              <a:t> тест</a:t>
            </a:r>
            <a:endPar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eaLnBrk="1" hangingPunct="1">
              <a:defRPr/>
            </a:pPr>
            <a:endParaRPr lang="bg-BG"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endParaRPr>
          </a:p>
        </p:txBody>
      </p:sp>
      <p:pic>
        <p:nvPicPr>
          <p:cNvPr id="69638" name="Picture 16" descr="180px-Allergy_testing_mach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789363"/>
            <a:ext cx="338455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8" descr="allergy_skinprick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628775"/>
            <a:ext cx="33845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85432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3" name="Rectangle 5"/>
          <p:cNvSpPr>
            <a:spLocks noGrp="1" noChangeArrowheads="1"/>
          </p:cNvSpPr>
          <p:nvPr>
            <p:ph type="title"/>
          </p:nvPr>
        </p:nvSpPr>
        <p:spPr/>
        <p:txBody>
          <a:bodyPr/>
          <a:lstStyle/>
          <a:p>
            <a:pPr eaLnBrk="1" hangingPunct="1">
              <a:defRPr/>
            </a:pPr>
            <a:endParaRPr lang="en-GB" altLang="bg-BG" smtClean="0"/>
          </a:p>
        </p:txBody>
      </p:sp>
      <p:sp>
        <p:nvSpPr>
          <p:cNvPr id="70659" name="Rectangle 6"/>
          <p:cNvSpPr>
            <a:spLocks noGrp="1" noChangeArrowheads="1"/>
          </p:cNvSpPr>
          <p:nvPr>
            <p:ph sz="half" idx="1"/>
          </p:nvPr>
        </p:nvSpPr>
        <p:spPr>
          <a:xfrm>
            <a:off x="611188" y="1773238"/>
            <a:ext cx="3702050" cy="4114800"/>
          </a:xfrm>
        </p:spPr>
        <p:txBody>
          <a:bodyPr/>
          <a:lstStyle/>
          <a:p>
            <a:pPr eaLnBrk="1" hangingPunct="1">
              <a:buFont typeface="Wingdings" panose="05000000000000000000" pitchFamily="2" charset="2"/>
              <a:buNone/>
            </a:pPr>
            <a:r>
              <a:rPr lang="bg-BG" altLang="bg-BG" sz="2400" smtClean="0">
                <a:latin typeface="Century Gothic" panose="020B0502020202020204" pitchFamily="34" charset="0"/>
              </a:rPr>
              <a:t>Игла за </a:t>
            </a:r>
            <a:r>
              <a:rPr lang="en-US" altLang="bg-BG" sz="2400" smtClean="0">
                <a:latin typeface="Century Gothic" panose="020B0502020202020204" pitchFamily="34" charset="0"/>
              </a:rPr>
              <a:t>prick </a:t>
            </a:r>
            <a:r>
              <a:rPr lang="bg-BG" altLang="bg-BG" sz="2400" smtClean="0">
                <a:latin typeface="Century Gothic" panose="020B0502020202020204" pitchFamily="34" charset="0"/>
              </a:rPr>
              <a:t>тест</a:t>
            </a:r>
            <a:endParaRPr lang="bg-BG" altLang="bg-BG" sz="2400" smtClean="0">
              <a:solidFill>
                <a:srgbClr val="66FF33"/>
              </a:solidFill>
              <a:latin typeface="Century Gothic" panose="020B0502020202020204" pitchFamily="34" charset="0"/>
            </a:endParaRPr>
          </a:p>
        </p:txBody>
      </p:sp>
      <p:pic>
        <p:nvPicPr>
          <p:cNvPr id="70660" name="Picture 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900113" y="3265488"/>
            <a:ext cx="2960687" cy="1298575"/>
          </a:xfrm>
          <a:noFill/>
        </p:spPr>
      </p:pic>
      <p:pic>
        <p:nvPicPr>
          <p:cNvPr id="70661"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99100" y="3905250"/>
            <a:ext cx="2960688" cy="1903413"/>
          </a:xfrm>
          <a:noFill/>
        </p:spPr>
      </p:pic>
      <p:sp>
        <p:nvSpPr>
          <p:cNvPr id="70662" name="Rectangle 11"/>
          <p:cNvSpPr>
            <a:spLocks noChangeArrowheads="1"/>
          </p:cNvSpPr>
          <p:nvPr/>
        </p:nvSpPr>
        <p:spPr bwMode="auto">
          <a:xfrm>
            <a:off x="4427538" y="1628775"/>
            <a:ext cx="403225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bg-BG" sz="2000">
                <a:solidFill>
                  <a:schemeClr val="bg1"/>
                </a:solidFill>
                <a:latin typeface="Century Gothic" panose="020B0502020202020204" pitchFamily="34" charset="0"/>
                <a:ea typeface="Arial Unicode MS" panose="020B0604020202020204" pitchFamily="34" charset="-128"/>
              </a:rPr>
              <a:t>P</a:t>
            </a:r>
            <a:r>
              <a:rPr lang="bg-BG" altLang="bg-BG" sz="2000">
                <a:solidFill>
                  <a:schemeClr val="bg1"/>
                </a:solidFill>
                <a:latin typeface="Century Gothic" panose="020B0502020202020204" pitchFamily="34" charset="0"/>
                <a:ea typeface="Arial Unicode MS" panose="020B0604020202020204" pitchFamily="34" charset="-128"/>
              </a:rPr>
              <a:t>rick тест kit съдържащ алергени </a:t>
            </a:r>
          </a:p>
          <a:p>
            <a:pPr eaLnBrk="1" hangingPunct="1">
              <a:spcBef>
                <a:spcPct val="0"/>
              </a:spcBef>
              <a:buClrTx/>
              <a:buSzTx/>
              <a:buFontTx/>
              <a:buNone/>
            </a:pPr>
            <a:r>
              <a:rPr lang="bg-BG" altLang="bg-BG" sz="2000">
                <a:solidFill>
                  <a:schemeClr val="bg1"/>
                </a:solidFill>
                <a:latin typeface="Century Gothic" panose="020B0502020202020204" pitchFamily="34" charset="0"/>
                <a:ea typeface="Arial Unicode MS" panose="020B0604020202020204" pitchFamily="34" charset="-128"/>
              </a:rPr>
              <a:t>положителна контрола</a:t>
            </a:r>
          </a:p>
          <a:p>
            <a:pPr eaLnBrk="1" hangingPunct="1">
              <a:spcBef>
                <a:spcPct val="0"/>
              </a:spcBef>
              <a:buClrTx/>
              <a:buSzTx/>
              <a:buFontTx/>
              <a:buNone/>
            </a:pPr>
            <a:r>
              <a:rPr lang="bg-BG" altLang="bg-BG" sz="2000">
                <a:solidFill>
                  <a:schemeClr val="bg1"/>
                </a:solidFill>
                <a:latin typeface="Century Gothic" panose="020B0502020202020204" pitchFamily="34" charset="0"/>
                <a:ea typeface="Arial Unicode MS" panose="020B0604020202020204" pitchFamily="34" charset="-128"/>
              </a:rPr>
              <a:t>(histamine 10 mg/ml) и</a:t>
            </a:r>
          </a:p>
          <a:p>
            <a:pPr eaLnBrk="1" hangingPunct="1">
              <a:spcBef>
                <a:spcPct val="0"/>
              </a:spcBef>
              <a:buClrTx/>
              <a:buSzTx/>
              <a:buFontTx/>
              <a:buNone/>
            </a:pPr>
            <a:r>
              <a:rPr lang="bg-BG" altLang="bg-BG" sz="2000">
                <a:solidFill>
                  <a:schemeClr val="bg1"/>
                </a:solidFill>
                <a:latin typeface="Century Gothic" panose="020B0502020202020204" pitchFamily="34" charset="0"/>
                <a:ea typeface="Arial Unicode MS" panose="020B0604020202020204" pitchFamily="34" charset="-128"/>
              </a:rPr>
              <a:t>негативна контрола</a:t>
            </a:r>
          </a:p>
          <a:p>
            <a:pPr eaLnBrk="1" hangingPunct="1">
              <a:spcBef>
                <a:spcPct val="0"/>
              </a:spcBef>
              <a:buClrTx/>
              <a:buSzTx/>
              <a:buFontTx/>
              <a:buNone/>
            </a:pPr>
            <a:endParaRPr lang="bg-BG" altLang="bg-BG" sz="2000" b="1">
              <a:solidFill>
                <a:srgbClr val="66FF33"/>
              </a:solidFill>
              <a:latin typeface="Arial" panose="020B0604020202020204" pitchFamily="34" charset="0"/>
            </a:endParaRPr>
          </a:p>
        </p:txBody>
      </p:sp>
    </p:spTree>
    <p:extLst>
      <p:ext uri="{BB962C8B-B14F-4D97-AF65-F5344CB8AC3E}">
        <p14:creationId xmlns:p14="http://schemas.microsoft.com/office/powerpoint/2010/main" val="545593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700" dirty="0" smtClean="0">
                <a:effectLst/>
                <a:latin typeface="Century Gothic" pitchFamily="34" charset="0"/>
              </a:rPr>
              <a:t>GLOBAL ATLAS OF ALLERGY</a:t>
            </a:r>
            <a:r>
              <a:rPr lang="en-US" altLang="bg-BG" dirty="0" smtClean="0">
                <a:effectLst/>
              </a:rPr>
              <a:t> </a:t>
            </a:r>
            <a:endParaRPr lang="bg-BG" altLang="bg-BG" dirty="0" smtClean="0">
              <a:effectLst/>
            </a:endParaRPr>
          </a:p>
        </p:txBody>
      </p:sp>
      <p:sp>
        <p:nvSpPr>
          <p:cNvPr id="16387" name="Rectangle 5"/>
          <p:cNvSpPr>
            <a:spLocks noGrp="1"/>
          </p:cNvSpPr>
          <p:nvPr>
            <p:ph type="body" sz="half" idx="4294967295"/>
          </p:nvPr>
        </p:nvSpPr>
        <p:spPr>
          <a:xfrm>
            <a:off x="179388" y="1481138"/>
            <a:ext cx="4316412" cy="4525962"/>
          </a:xfrm>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Алергичните болести засягат повече от един млрд.  </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До 2050 г. се очаква да достигнат 4 млрд.</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Значителен ефект в/у макро икономика дължащ се на: ↑</a:t>
            </a:r>
            <a:r>
              <a:rPr lang="en-US" altLang="bg-BG" sz="2000" smtClean="0">
                <a:latin typeface="Century Gothic" panose="020B0502020202020204" pitchFamily="34" charset="0"/>
              </a:rPr>
              <a:t> </a:t>
            </a:r>
            <a:r>
              <a:rPr lang="bg-BG" altLang="bg-BG" sz="2000" smtClean="0">
                <a:latin typeface="Century Gothic" panose="020B0502020202020204" pitchFamily="34" charset="0"/>
              </a:rPr>
              <a:t>финансови ресурси за здравни грижи, загуба на продуктивност, отсъствие от работа</a:t>
            </a:r>
          </a:p>
        </p:txBody>
      </p:sp>
      <p:pic>
        <p:nvPicPr>
          <p:cNvPr id="16388" name="Picture 7"/>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4500563" y="1412875"/>
            <a:ext cx="4038600" cy="2428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0517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Skin test devices</a:t>
            </a:r>
            <a:endParaRPr lang="bg-BG" altLang="bg-BG" sz="2800" b="0" dirty="0" smtClean="0">
              <a:solidFill>
                <a:schemeClr val="tx1"/>
              </a:solidFill>
              <a:effectLst/>
            </a:endParaRPr>
          </a:p>
        </p:txBody>
      </p:sp>
      <p:pic>
        <p:nvPicPr>
          <p:cNvPr id="716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136775" y="1981200"/>
            <a:ext cx="5403850" cy="4114800"/>
          </a:xfrm>
          <a:noFill/>
        </p:spPr>
      </p:pic>
    </p:spTree>
    <p:extLst>
      <p:ext uri="{BB962C8B-B14F-4D97-AF65-F5344CB8AC3E}">
        <p14:creationId xmlns:p14="http://schemas.microsoft.com/office/powerpoint/2010/main" val="86613758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defRPr/>
            </a:pPr>
            <a:r>
              <a:rPr lang="bg-BG" altLang="bg-BG" sz="2800" b="0" dirty="0">
                <a:solidFill>
                  <a:schemeClr val="tx1"/>
                </a:solidFill>
                <a:effectLst/>
              </a:rPr>
              <a:t>Prick тест</a:t>
            </a:r>
            <a:r>
              <a:rPr lang="en-US" altLang="bg-BG" sz="2800" b="0" dirty="0">
                <a:solidFill>
                  <a:schemeClr val="tx1"/>
                </a:solidFill>
                <a:effectLst/>
              </a:rPr>
              <a:t> </a:t>
            </a:r>
            <a:endParaRPr lang="bg-BG" altLang="bg-BG" sz="2800" b="0" dirty="0" smtClean="0">
              <a:solidFill>
                <a:schemeClr val="tx1"/>
              </a:solidFill>
              <a:effectLst/>
            </a:endParaRPr>
          </a:p>
        </p:txBody>
      </p:sp>
      <p:pic>
        <p:nvPicPr>
          <p:cNvPr id="72707"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801938" y="2703513"/>
            <a:ext cx="4071937" cy="2667000"/>
          </a:xfrm>
          <a:noFill/>
        </p:spPr>
      </p:pic>
    </p:spTree>
    <p:extLst>
      <p:ext uri="{BB962C8B-B14F-4D97-AF65-F5344CB8AC3E}">
        <p14:creationId xmlns:p14="http://schemas.microsoft.com/office/powerpoint/2010/main" val="20566235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4"/>
          <p:cNvSpPr>
            <a:spLocks noGrp="1" noChangeArrowheads="1"/>
          </p:cNvSpPr>
          <p:nvPr>
            <p:ph type="title"/>
          </p:nvPr>
        </p:nvSpPr>
        <p:spPr/>
        <p:txBody>
          <a:bodyPr/>
          <a:lstStyle/>
          <a:p>
            <a:pPr eaLnBrk="1" hangingPunct="1">
              <a:defRPr/>
            </a:pPr>
            <a:r>
              <a:rPr lang="en-US" altLang="bg-BG" sz="2800" b="0" dirty="0" smtClean="0">
                <a:solidFill>
                  <a:schemeClr val="tx1"/>
                </a:solidFill>
                <a:effectLst/>
              </a:rPr>
              <a:t>Prick-Prick </a:t>
            </a:r>
            <a:r>
              <a:rPr lang="bg-BG" altLang="bg-BG" sz="2800" b="0" dirty="0" smtClean="0">
                <a:solidFill>
                  <a:schemeClr val="tx1"/>
                </a:solidFill>
                <a:effectLst/>
              </a:rPr>
              <a:t>тест</a:t>
            </a:r>
          </a:p>
        </p:txBody>
      </p:sp>
      <p:pic>
        <p:nvPicPr>
          <p:cNvPr id="73731"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1838" y="2203450"/>
            <a:ext cx="5807075" cy="3470275"/>
          </a:xfrm>
          <a:noFill/>
        </p:spPr>
      </p:pic>
    </p:spTree>
    <p:extLst>
      <p:ext uri="{BB962C8B-B14F-4D97-AF65-F5344CB8AC3E}">
        <p14:creationId xmlns:p14="http://schemas.microsoft.com/office/powerpoint/2010/main" val="27003400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bg-BG" altLang="bg-BG" sz="2800" b="0" dirty="0">
                <a:solidFill>
                  <a:schemeClr val="tx1"/>
                </a:solidFill>
                <a:effectLst/>
              </a:rPr>
              <a:t>Prick тест</a:t>
            </a:r>
            <a:r>
              <a:rPr lang="en-US" altLang="bg-BG" sz="2800" b="0" dirty="0">
                <a:solidFill>
                  <a:schemeClr val="tx1"/>
                </a:solidFill>
                <a:effectLst/>
              </a:rPr>
              <a:t> </a:t>
            </a:r>
            <a:endParaRPr lang="bg-BG" altLang="bg-BG" sz="2800" b="0" dirty="0" smtClean="0">
              <a:solidFill>
                <a:schemeClr val="tx1"/>
              </a:solidFill>
              <a:effectLst/>
            </a:endParaRPr>
          </a:p>
        </p:txBody>
      </p:sp>
      <p:sp>
        <p:nvSpPr>
          <p:cNvPr id="74755" name="Rectangle 3"/>
          <p:cNvSpPr>
            <a:spLocks noGrp="1" noChangeArrowheads="1"/>
          </p:cNvSpPr>
          <p:nvPr>
            <p:ph type="body" sz="half" idx="1"/>
          </p:nvPr>
        </p:nvSpPr>
        <p:spPr/>
        <p:txBody>
          <a:bodyPr/>
          <a:lstStyle/>
          <a:p>
            <a:pPr algn="just" eaLnBrk="1" hangingPunct="1">
              <a:buFont typeface="Wingdings" panose="05000000000000000000" pitchFamily="2" charset="2"/>
              <a:buNone/>
            </a:pPr>
            <a:r>
              <a:rPr lang="en-US" altLang="bg-BG" sz="2000" smtClean="0"/>
              <a:t> </a:t>
            </a:r>
            <a:r>
              <a:rPr lang="bg-BG" altLang="bg-BG" sz="2000" smtClean="0">
                <a:latin typeface="Century Gothic" panose="020B0502020202020204" pitchFamily="34" charset="0"/>
              </a:rPr>
              <a:t>Капка </a:t>
            </a:r>
            <a:r>
              <a:rPr lang="en-US" altLang="bg-BG" sz="2000" smtClean="0">
                <a:latin typeface="Century Gothic" panose="020B0502020202020204" pitchFamily="34" charset="0"/>
              </a:rPr>
              <a:t>  </a:t>
            </a:r>
            <a:r>
              <a:rPr lang="bg-BG" altLang="bg-BG" sz="2000" smtClean="0">
                <a:latin typeface="Century Gothic" panose="020B0502020202020204" pitchFamily="34" charset="0"/>
              </a:rPr>
              <a:t>от алергенния екстракт се поставя върху кожата</a:t>
            </a:r>
          </a:p>
          <a:p>
            <a:pPr algn="just" eaLnBrk="1" hangingPunct="1">
              <a:buFont typeface="Wingdings" panose="05000000000000000000" pitchFamily="2" charset="2"/>
              <a:buNone/>
            </a:pPr>
            <a:r>
              <a:rPr lang="bg-BG" altLang="bg-BG" sz="2000" smtClean="0">
                <a:latin typeface="Century Gothic" panose="020B0502020202020204" pitchFamily="34" charset="0"/>
              </a:rPr>
              <a:t>Следва убождане с игла под ъгъл </a:t>
            </a:r>
            <a:r>
              <a:rPr lang="bg-BG" altLang="bg-BG" sz="2000" smtClean="0">
                <a:latin typeface="Century Gothic" panose="020B0502020202020204" pitchFamily="34" charset="0"/>
                <a:ea typeface="Arial Unicode MS" panose="020B0604020202020204" pitchFamily="34" charset="-128"/>
              </a:rPr>
              <a:t>45–60°</a:t>
            </a:r>
            <a:endParaRPr lang="bg-BG" altLang="bg-BG" sz="2000" smtClean="0">
              <a:solidFill>
                <a:srgbClr val="FF9900"/>
              </a:solidFill>
              <a:latin typeface="Century Gothic" panose="020B0502020202020204" pitchFamily="34" charset="0"/>
            </a:endParaRPr>
          </a:p>
          <a:p>
            <a:pPr algn="just" eaLnBrk="1" hangingPunct="1"/>
            <a:endParaRPr lang="bg-BG" altLang="bg-BG" sz="2800" smtClean="0">
              <a:solidFill>
                <a:srgbClr val="FF9900"/>
              </a:solidFill>
              <a:latin typeface="Arial" panose="020B0604020202020204" pitchFamily="34" charset="0"/>
            </a:endParaRPr>
          </a:p>
          <a:p>
            <a:pPr eaLnBrk="1" hangingPunct="1"/>
            <a:endParaRPr lang="bg-BG" altLang="bg-BG" sz="4000" smtClean="0"/>
          </a:p>
          <a:p>
            <a:pPr eaLnBrk="1" hangingPunct="1"/>
            <a:endParaRPr lang="bg-BG" altLang="bg-BG" sz="4000" smtClean="0"/>
          </a:p>
          <a:p>
            <a:pPr eaLnBrk="1" hangingPunct="1"/>
            <a:endParaRPr lang="bg-BG" altLang="bg-BG" sz="4000" smtClean="0"/>
          </a:p>
          <a:p>
            <a:pPr eaLnBrk="1" hangingPunct="1"/>
            <a:endParaRPr lang="bg-BG" altLang="bg-BG" sz="4000" smtClean="0"/>
          </a:p>
          <a:p>
            <a:pPr eaLnBrk="1" hangingPunct="1"/>
            <a:endParaRPr lang="bg-BG" altLang="bg-BG" sz="4000" smtClean="0"/>
          </a:p>
        </p:txBody>
      </p:sp>
      <p:pic>
        <p:nvPicPr>
          <p:cNvPr id="7475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14888" y="2451100"/>
            <a:ext cx="3705225" cy="2824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65980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lstStyle/>
          <a:p>
            <a:pPr eaLnBrk="1" hangingPunct="1">
              <a:defRPr/>
            </a:pPr>
            <a:endParaRPr lang="bg-BG" altLang="bg-BG" sz="2800" dirty="0" smtClean="0">
              <a:solidFill>
                <a:schemeClr val="tx1"/>
              </a:solidFill>
            </a:endParaRPr>
          </a:p>
        </p:txBody>
      </p:sp>
      <p:sp>
        <p:nvSpPr>
          <p:cNvPr id="75779" name="Rectangle 3"/>
          <p:cNvSpPr>
            <a:spLocks noGrp="1" noChangeArrowheads="1"/>
          </p:cNvSpPr>
          <p:nvPr>
            <p:ph type="body" sz="half" idx="1"/>
          </p:nvPr>
        </p:nvSpPr>
        <p:spPr>
          <a:xfrm>
            <a:off x="1066800" y="1981200"/>
            <a:ext cx="3705225" cy="4114800"/>
          </a:xfrm>
        </p:spPr>
        <p:txBody>
          <a:bodyPr/>
          <a:lstStyle/>
          <a:p>
            <a:pPr eaLnBrk="1" hangingPunct="1">
              <a:buFont typeface="Wingdings" panose="05000000000000000000" pitchFamily="2" charset="2"/>
              <a:buNone/>
            </a:pPr>
            <a:r>
              <a:rPr lang="en-US" altLang="bg-BG" sz="2800" smtClean="0"/>
              <a:t>   </a:t>
            </a:r>
          </a:p>
          <a:p>
            <a:pPr eaLnBrk="1" hangingPunct="1">
              <a:buFont typeface="Wingdings" panose="05000000000000000000" pitchFamily="2" charset="2"/>
              <a:buNone/>
            </a:pPr>
            <a:r>
              <a:rPr lang="en-US" altLang="bg-BG" sz="2400" smtClean="0">
                <a:latin typeface="Arial Unicode MS" panose="020B0604020202020204" pitchFamily="34" charset="-128"/>
                <a:ea typeface="Arial Unicode MS" panose="020B0604020202020204" pitchFamily="34" charset="-128"/>
              </a:rPr>
              <a:t>  </a:t>
            </a:r>
            <a:r>
              <a:rPr lang="bg-BG" altLang="bg-BG" sz="2400" smtClean="0">
                <a:latin typeface="Century Gothic" panose="020B0502020202020204" pitchFamily="34" charset="0"/>
                <a:ea typeface="Arial Unicode MS" panose="020B0604020202020204" pitchFamily="34" charset="-128"/>
              </a:rPr>
              <a:t>Воларната повърхност на предмишницата</a:t>
            </a:r>
            <a:endParaRPr lang="bg-BG" altLang="bg-BG" sz="2800" smtClean="0">
              <a:latin typeface="Century Gothic" panose="020B0502020202020204" pitchFamily="34" charset="0"/>
            </a:endParaRPr>
          </a:p>
        </p:txBody>
      </p:sp>
      <p:pic>
        <p:nvPicPr>
          <p:cNvPr id="7578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900" y="1989138"/>
            <a:ext cx="4038600" cy="30876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63130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bg-BG" altLang="bg-BG" sz="2800" b="0" dirty="0" smtClean="0">
                <a:solidFill>
                  <a:schemeClr val="tx1"/>
                </a:solidFill>
                <a:effectLst/>
              </a:rPr>
              <a:t>Prick тест</a:t>
            </a:r>
            <a:r>
              <a:rPr lang="en-US" altLang="bg-BG" sz="2800" b="0" dirty="0" smtClean="0">
                <a:solidFill>
                  <a:schemeClr val="tx1"/>
                </a:solidFill>
                <a:effectLst/>
              </a:rPr>
              <a:t> </a:t>
            </a:r>
            <a:endParaRPr lang="bg-BG" altLang="bg-BG" sz="2800" b="0" dirty="0" smtClean="0">
              <a:solidFill>
                <a:schemeClr val="tx1"/>
              </a:solidFill>
              <a:effectLst/>
            </a:endParaRPr>
          </a:p>
        </p:txBody>
      </p:sp>
      <p:sp>
        <p:nvSpPr>
          <p:cNvPr id="18435" name="Rectangle 3"/>
          <p:cNvSpPr>
            <a:spLocks noGrp="1" noChangeArrowheads="1"/>
          </p:cNvSpPr>
          <p:nvPr>
            <p:ph type="body" idx="1"/>
          </p:nvPr>
        </p:nvSpPr>
        <p:spPr/>
        <p:txBody>
          <a:bodyPr/>
          <a:lstStyle/>
          <a:p>
            <a:pPr eaLnBrk="1" hangingPunct="1">
              <a:defRPr/>
            </a:pPr>
            <a:endParaRPr lang="en-US" altLang="bg-BG" sz="2400" dirty="0" smtClean="0"/>
          </a:p>
          <a:p>
            <a:pPr marL="109537" indent="0" algn="just" eaLnBrk="1" hangingPunct="1">
              <a:buClr>
                <a:schemeClr val="tx1"/>
              </a:buClr>
              <a:buFont typeface="Wingdings 3" panose="05040102010807070707" pitchFamily="18" charset="2"/>
              <a:buNone/>
              <a:defRPr/>
            </a:pPr>
            <a:r>
              <a:rPr lang="bg-BG"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rPr>
              <a:t>Медиаторите (предимно histamine)</a:t>
            </a:r>
            <a:r>
              <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rPr>
              <a:t> </a:t>
            </a:r>
            <a:r>
              <a:rPr lang="bg-BG"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rPr>
              <a:t>предизвикват еритем, едем и папула след  15–20 минути</a:t>
            </a:r>
            <a:endPar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algn="just" eaLnBrk="1" hangingPunct="1">
              <a:defRPr/>
            </a:pPr>
            <a:endParaRPr lang="en-US"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marL="109537" indent="0" algn="just" eaLnBrk="1" hangingPunct="1">
              <a:buClr>
                <a:schemeClr val="tx1"/>
              </a:buClr>
              <a:buFont typeface="Wingdings 3" panose="05040102010807070707" pitchFamily="18" charset="2"/>
              <a:buNone/>
              <a:defRPr/>
            </a:pPr>
            <a:r>
              <a:rPr lang="bg-BG" altLang="bg-BG" sz="2400" dirty="0" smtClean="0">
                <a:latin typeface="Century Gothic" panose="020B0502020202020204" pitchFamily="34" charset="0"/>
                <a:ea typeface="Arial Unicode MS" panose="020B0604020202020204" pitchFamily="34" charset="-128"/>
                <a:cs typeface="Arial Unicode MS" panose="020B0604020202020204" pitchFamily="34" charset="-128"/>
              </a:rPr>
              <a:t>Размерът на папулата и околният еритем се измерват и записват</a:t>
            </a:r>
          </a:p>
          <a:p>
            <a:pPr algn="just" eaLnBrk="1" hangingPunct="1">
              <a:defRPr/>
            </a:pPr>
            <a:endParaRPr lang="bg-BG" altLang="bg-BG" sz="2400" dirty="0" smtClean="0">
              <a:solidFill>
                <a:srgbClr val="FF9900"/>
              </a:solidFill>
              <a:latin typeface="Arial" charset="0"/>
            </a:endParaRPr>
          </a:p>
          <a:p>
            <a:pPr eaLnBrk="1" hangingPunct="1">
              <a:defRPr/>
            </a:pPr>
            <a:endParaRPr lang="bg-BG" altLang="bg-BG" sz="2400" dirty="0" smtClean="0">
              <a:solidFill>
                <a:srgbClr val="FF9900"/>
              </a:solidFill>
              <a:latin typeface="Arial" charset="0"/>
            </a:endParaRPr>
          </a:p>
          <a:p>
            <a:pPr eaLnBrk="1" hangingPunct="1">
              <a:defRPr/>
            </a:pPr>
            <a:endParaRPr lang="bg-BG" altLang="bg-BG" sz="2400" dirty="0" smtClean="0"/>
          </a:p>
          <a:p>
            <a:pPr eaLnBrk="1" hangingPunct="1">
              <a:defRPr/>
            </a:pPr>
            <a:endParaRPr lang="bg-BG" altLang="bg-BG" sz="2400" dirty="0" smtClean="0"/>
          </a:p>
          <a:p>
            <a:pPr eaLnBrk="1" hangingPunct="1">
              <a:defRPr/>
            </a:pPr>
            <a:endParaRPr lang="bg-BG" altLang="bg-BG" sz="2400" dirty="0" smtClean="0"/>
          </a:p>
        </p:txBody>
      </p:sp>
    </p:spTree>
    <p:extLst>
      <p:ext uri="{BB962C8B-B14F-4D97-AF65-F5344CB8AC3E}">
        <p14:creationId xmlns:p14="http://schemas.microsoft.com/office/powerpoint/2010/main" val="2409563318"/>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defRPr/>
            </a:pPr>
            <a:endParaRPr lang="bg-BG" altLang="bg-BG" sz="2000" dirty="0" smtClean="0">
              <a:solidFill>
                <a:schemeClr val="tx1"/>
              </a:solidFill>
              <a:effectLst/>
              <a:latin typeface="Comic Sans MS" pitchFamily="66" charset="0"/>
            </a:endParaRPr>
          </a:p>
        </p:txBody>
      </p:sp>
      <p:sp>
        <p:nvSpPr>
          <p:cNvPr id="265219" name="Rectangle 3"/>
          <p:cNvSpPr>
            <a:spLocks noGrp="1" noChangeArrowheads="1"/>
          </p:cNvSpPr>
          <p:nvPr>
            <p:ph type="body" sz="half" idx="1"/>
          </p:nvPr>
        </p:nvSpPr>
        <p:spPr>
          <a:xfrm>
            <a:off x="684213" y="1981200"/>
            <a:ext cx="4084637" cy="4114800"/>
          </a:xfrm>
        </p:spPr>
        <p:txBody>
          <a:bodyPr/>
          <a:lstStyle/>
          <a:p>
            <a:pPr marL="109537" indent="0" eaLnBrk="1" hangingPunct="1">
              <a:lnSpc>
                <a:spcPct val="80000"/>
              </a:lnSpc>
              <a:buClr>
                <a:schemeClr val="tx1"/>
              </a:buClr>
              <a:buFont typeface="Wingdings 3" panose="05040102010807070707" pitchFamily="18" charset="2"/>
              <a:buNone/>
              <a:defRPr/>
            </a:pPr>
            <a:endParaRPr lang="bg-BG"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Clr>
                <a:schemeClr val="tx1"/>
              </a:buClr>
              <a:buFont typeface="Wingdings 3" panose="05040102010807070707" pitchFamily="18" charset="2"/>
              <a:buNone/>
              <a:defRPr/>
            </a:pPr>
            <a:endParaRPr lang="bg-BG" altLang="bg-BG" sz="20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Clr>
                <a:schemeClr val="tx1"/>
              </a:buClr>
              <a:buFont typeface="Wingdings 3" panose="05040102010807070707" pitchFamily="18" charset="2"/>
              <a:buNone/>
              <a:defRPr/>
            </a:pPr>
            <a:endParaRPr lang="bg-BG"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Clr>
                <a:schemeClr val="tx1"/>
              </a:buClr>
              <a:buFont typeface="Wingdings 3" panose="05040102010807070707" pitchFamily="18" charset="2"/>
              <a:buNone/>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Централната папула е кожна реакция като резултат от хистамин-индуциран вазопермеабилитет и оток</a:t>
            </a:r>
            <a:endPar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eaLnBrk="1" hangingPunct="1">
              <a:lnSpc>
                <a:spcPct val="80000"/>
              </a:lnSpc>
              <a:buFont typeface="Wingdings" pitchFamily="2" charset="2"/>
              <a:buNone/>
              <a:defRPr/>
            </a:pPr>
            <a:endPar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eaLnBrk="1" hangingPunct="1">
              <a:lnSpc>
                <a:spcPct val="80000"/>
              </a:lnSpc>
              <a:buClr>
                <a:schemeClr val="tx1"/>
              </a:buClr>
              <a:buFont typeface="Wingdings" pitchFamily="2" charset="2"/>
              <a:buChar char="Ø"/>
              <a:defRPr/>
            </a:pPr>
            <a:endParaRPr lang="bg-BG" altLang="bg-BG" sz="1800" dirty="0" smtClean="0"/>
          </a:p>
          <a:p>
            <a:pPr eaLnBrk="1" hangingPunct="1">
              <a:lnSpc>
                <a:spcPct val="80000"/>
              </a:lnSpc>
              <a:defRPr/>
            </a:pPr>
            <a:endParaRPr lang="bg-BG" altLang="bg-BG" sz="1800" dirty="0" smtClean="0"/>
          </a:p>
        </p:txBody>
      </p:sp>
      <p:pic>
        <p:nvPicPr>
          <p:cNvPr id="77828" name="Picture 5" descr="1821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26013" y="3327400"/>
            <a:ext cx="3667125" cy="14208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578967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4"/>
          <p:cNvSpPr>
            <a:spLocks noGrp="1" noChangeArrowheads="1"/>
          </p:cNvSpPr>
          <p:nvPr>
            <p:ph type="title"/>
          </p:nvPr>
        </p:nvSpPr>
        <p:spPr/>
        <p:txBody>
          <a:bodyPr/>
          <a:lstStyle/>
          <a:p>
            <a:pPr eaLnBrk="1" hangingPunct="1">
              <a:defRPr/>
            </a:pPr>
            <a:endParaRPr lang="en-GB" altLang="bg-BG" smtClean="0"/>
          </a:p>
        </p:txBody>
      </p:sp>
      <p:pic>
        <p:nvPicPr>
          <p:cNvPr id="78851"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1775" y="2636838"/>
            <a:ext cx="2373313" cy="3173412"/>
          </a:xfrm>
          <a:noFill/>
        </p:spPr>
      </p:pic>
      <p:sp>
        <p:nvSpPr>
          <p:cNvPr id="78852" name="Rectangle 7"/>
          <p:cNvSpPr>
            <a:spLocks noChangeArrowheads="1"/>
          </p:cNvSpPr>
          <p:nvPr/>
        </p:nvSpPr>
        <p:spPr bwMode="auto">
          <a:xfrm>
            <a:off x="1619250" y="1700213"/>
            <a:ext cx="52387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bg-BG" altLang="bg-BG" sz="2000">
                <a:latin typeface="Century Gothic" panose="020B0502020202020204" pitchFamily="34" charset="0"/>
                <a:ea typeface="Arial Unicode MS" panose="020B0604020202020204" pitchFamily="34" charset="-128"/>
              </a:rPr>
              <a:t>Еритема и папула в мм 15-20 мин</a:t>
            </a:r>
          </a:p>
        </p:txBody>
      </p:sp>
    </p:spTree>
    <p:extLst>
      <p:ext uri="{BB962C8B-B14F-4D97-AF65-F5344CB8AC3E}">
        <p14:creationId xmlns:p14="http://schemas.microsoft.com/office/powerpoint/2010/main" val="10219097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649288"/>
            <a:ext cx="7543800" cy="450850"/>
          </a:xfrm>
        </p:spPr>
        <p:txBody>
          <a:bodyPr>
            <a:normAutofit fontScale="90000"/>
          </a:bodyPr>
          <a:lstStyle/>
          <a:p>
            <a:pPr eaLnBrk="1" hangingPunct="1">
              <a:defRPr/>
            </a:pPr>
            <a:endParaRPr lang="en-GB" altLang="bg-BG" sz="4000" smtClean="0"/>
          </a:p>
        </p:txBody>
      </p:sp>
      <p:sp>
        <p:nvSpPr>
          <p:cNvPr id="23555" name="Rectangle 3"/>
          <p:cNvSpPr>
            <a:spLocks noGrp="1" noChangeArrowheads="1"/>
          </p:cNvSpPr>
          <p:nvPr>
            <p:ph type="body" idx="1"/>
          </p:nvPr>
        </p:nvSpPr>
        <p:spPr>
          <a:xfrm>
            <a:off x="0" y="0"/>
            <a:ext cx="9144000" cy="6669088"/>
          </a:xfrm>
        </p:spPr>
        <p:txBody>
          <a:bodyPr/>
          <a:lstStyle/>
          <a:p>
            <a:pPr eaLnBrk="1" hangingPunct="1">
              <a:lnSpc>
                <a:spcPct val="80000"/>
              </a:lnSpc>
              <a:buFont typeface="Wingdings" pitchFamily="2" charset="2"/>
              <a:buNone/>
              <a:defRPr/>
            </a:pPr>
            <a:r>
              <a:rPr lang="en-US" altLang="bg-BG" sz="2000" b="1" dirty="0" smtClean="0"/>
              <a:t>    </a:t>
            </a:r>
            <a:r>
              <a:rPr lang="bg-BG" altLang="bg-BG" sz="2000" b="1" dirty="0" smtClean="0"/>
              <a:t>Лекарства подтискащи </a:t>
            </a:r>
            <a:r>
              <a:rPr lang="bg-BG" altLang="bg-BG" sz="2000" b="1" dirty="0" smtClean="0">
                <a:latin typeface="+mj-lt"/>
              </a:rPr>
              <a:t> prick и  intradermal тестове</a:t>
            </a:r>
            <a:endParaRPr lang="bg-BG" altLang="bg-BG" sz="2000" dirty="0" smtClean="0">
              <a:latin typeface="+mj-lt"/>
            </a:endParaRPr>
          </a:p>
          <a:p>
            <a:pPr eaLnBrk="1" hangingPunct="1">
              <a:lnSpc>
                <a:spcPct val="80000"/>
              </a:lnSpc>
              <a:buFont typeface="Wingdings" pitchFamily="2" charset="2"/>
              <a:buNone/>
              <a:defRPr/>
            </a:pPr>
            <a:r>
              <a:rPr lang="bg-BG" altLang="bg-BG" sz="1600" dirty="0" smtClean="0">
                <a:latin typeface="+mj-lt"/>
              </a:rPr>
              <a:t>No. of days medication</a:t>
            </a:r>
            <a:r>
              <a:rPr lang="en-US" altLang="bg-BG" sz="1600" dirty="0" smtClean="0">
                <a:latin typeface="+mj-lt"/>
              </a:rPr>
              <a:t> </a:t>
            </a:r>
            <a:r>
              <a:rPr lang="bg-BG" altLang="bg-BG" sz="1600" dirty="0" smtClean="0">
                <a:latin typeface="+mj-lt"/>
              </a:rPr>
              <a:t>should be discontinued</a:t>
            </a:r>
            <a:r>
              <a:rPr lang="en-US" altLang="bg-BG" sz="1600" dirty="0" smtClean="0">
                <a:latin typeface="+mj-lt"/>
              </a:rPr>
              <a:t> </a:t>
            </a:r>
            <a:r>
              <a:rPr lang="bg-BG" altLang="bg-BG" sz="1600" dirty="0" smtClean="0">
                <a:latin typeface="+mj-lt"/>
              </a:rPr>
              <a:t>before skin testing</a:t>
            </a:r>
          </a:p>
          <a:p>
            <a:pPr eaLnBrk="1" hangingPunct="1">
              <a:lnSpc>
                <a:spcPct val="80000"/>
              </a:lnSpc>
              <a:defRPr/>
            </a:pPr>
            <a:r>
              <a:rPr lang="bg-BG" altLang="bg-BG" sz="2000" dirty="0" smtClean="0">
                <a:latin typeface="Arial" charset="0"/>
              </a:rPr>
              <a:t>Antihistamine, first generation</a:t>
            </a:r>
          </a:p>
          <a:p>
            <a:pPr eaLnBrk="1" hangingPunct="1">
              <a:lnSpc>
                <a:spcPct val="80000"/>
              </a:lnSpc>
              <a:defRPr/>
            </a:pPr>
            <a:r>
              <a:rPr lang="bg-BG" altLang="bg-BG" sz="2000" dirty="0" smtClean="0">
                <a:latin typeface="Arial" charset="0"/>
              </a:rPr>
              <a:t>Chlorpheniramine 3</a:t>
            </a:r>
          </a:p>
          <a:p>
            <a:pPr eaLnBrk="1" hangingPunct="1">
              <a:lnSpc>
                <a:spcPct val="80000"/>
              </a:lnSpc>
              <a:defRPr/>
            </a:pPr>
            <a:r>
              <a:rPr lang="bg-BG" altLang="bg-BG" sz="2000" dirty="0" smtClean="0">
                <a:latin typeface="Arial" charset="0"/>
              </a:rPr>
              <a:t>Diphenhydramine 2</a:t>
            </a:r>
          </a:p>
          <a:p>
            <a:pPr eaLnBrk="1" hangingPunct="1">
              <a:lnSpc>
                <a:spcPct val="80000"/>
              </a:lnSpc>
              <a:defRPr/>
            </a:pPr>
            <a:r>
              <a:rPr lang="bg-BG" altLang="bg-BG" sz="2000" dirty="0" smtClean="0">
                <a:latin typeface="Arial" charset="0"/>
              </a:rPr>
              <a:t>Hydroxyzine 5</a:t>
            </a:r>
          </a:p>
          <a:p>
            <a:pPr eaLnBrk="1" hangingPunct="1">
              <a:lnSpc>
                <a:spcPct val="80000"/>
              </a:lnSpc>
              <a:defRPr/>
            </a:pPr>
            <a:r>
              <a:rPr lang="bg-BG" altLang="bg-BG" sz="2000" dirty="0" smtClean="0">
                <a:latin typeface="Arial" charset="0"/>
              </a:rPr>
              <a:t>Antihistamine, second generation</a:t>
            </a:r>
          </a:p>
          <a:p>
            <a:pPr eaLnBrk="1" hangingPunct="1">
              <a:lnSpc>
                <a:spcPct val="80000"/>
              </a:lnSpc>
              <a:defRPr/>
            </a:pPr>
            <a:r>
              <a:rPr lang="bg-BG" altLang="bg-BG" sz="2000" dirty="0" smtClean="0">
                <a:latin typeface="Arial" charset="0"/>
              </a:rPr>
              <a:t>Cetirizine 4</a:t>
            </a:r>
          </a:p>
          <a:p>
            <a:pPr eaLnBrk="1" hangingPunct="1">
              <a:lnSpc>
                <a:spcPct val="80000"/>
              </a:lnSpc>
              <a:defRPr/>
            </a:pPr>
            <a:r>
              <a:rPr lang="bg-BG" altLang="bg-BG" sz="2000" dirty="0" smtClean="0">
                <a:latin typeface="Arial" charset="0"/>
              </a:rPr>
              <a:t>Fexofenadine 4</a:t>
            </a:r>
          </a:p>
          <a:p>
            <a:pPr eaLnBrk="1" hangingPunct="1">
              <a:lnSpc>
                <a:spcPct val="80000"/>
              </a:lnSpc>
              <a:defRPr/>
            </a:pPr>
            <a:r>
              <a:rPr lang="bg-BG" altLang="bg-BG" sz="2000" dirty="0" smtClean="0">
                <a:latin typeface="Arial" charset="0"/>
              </a:rPr>
              <a:t>Loratadine 6</a:t>
            </a:r>
          </a:p>
          <a:p>
            <a:pPr eaLnBrk="1" hangingPunct="1">
              <a:lnSpc>
                <a:spcPct val="80000"/>
              </a:lnSpc>
              <a:defRPr/>
            </a:pPr>
            <a:r>
              <a:rPr lang="bg-BG" altLang="bg-BG" sz="2000" dirty="0" smtClean="0">
                <a:latin typeface="Arial" charset="0"/>
              </a:rPr>
              <a:t>Tricyclic antidepressants</a:t>
            </a:r>
          </a:p>
          <a:p>
            <a:pPr eaLnBrk="1" hangingPunct="1">
              <a:lnSpc>
                <a:spcPct val="80000"/>
              </a:lnSpc>
              <a:defRPr/>
            </a:pPr>
            <a:r>
              <a:rPr lang="bg-BG" altLang="bg-BG" sz="2000" dirty="0" smtClean="0">
                <a:latin typeface="Arial" charset="0"/>
              </a:rPr>
              <a:t>Desipramine 3</a:t>
            </a:r>
          </a:p>
          <a:p>
            <a:pPr eaLnBrk="1" hangingPunct="1">
              <a:lnSpc>
                <a:spcPct val="80000"/>
              </a:lnSpc>
              <a:defRPr/>
            </a:pPr>
            <a:r>
              <a:rPr lang="bg-BG" altLang="bg-BG" sz="2000" dirty="0" smtClean="0">
                <a:latin typeface="Arial" charset="0"/>
              </a:rPr>
              <a:t>Imipramine 10</a:t>
            </a:r>
          </a:p>
          <a:p>
            <a:pPr eaLnBrk="1" hangingPunct="1">
              <a:lnSpc>
                <a:spcPct val="80000"/>
              </a:lnSpc>
              <a:defRPr/>
            </a:pPr>
            <a:r>
              <a:rPr lang="bg-BG" altLang="bg-BG" sz="2000" dirty="0" smtClean="0">
                <a:latin typeface="Arial" charset="0"/>
              </a:rPr>
              <a:t>Doxepin 7</a:t>
            </a:r>
          </a:p>
          <a:p>
            <a:pPr eaLnBrk="1" hangingPunct="1">
              <a:lnSpc>
                <a:spcPct val="80000"/>
              </a:lnSpc>
              <a:defRPr/>
            </a:pPr>
            <a:r>
              <a:rPr lang="bg-BG" altLang="bg-BG" sz="2000" dirty="0" smtClean="0">
                <a:latin typeface="Arial" charset="0"/>
              </a:rPr>
              <a:t>H 2 Antihistamines</a:t>
            </a:r>
          </a:p>
          <a:p>
            <a:pPr eaLnBrk="1" hangingPunct="1">
              <a:lnSpc>
                <a:spcPct val="80000"/>
              </a:lnSpc>
              <a:defRPr/>
            </a:pPr>
            <a:r>
              <a:rPr lang="bg-BG" altLang="bg-BG" sz="2000" dirty="0" smtClean="0">
                <a:latin typeface="Arial" charset="0"/>
              </a:rPr>
              <a:t>Ranitidine 1</a:t>
            </a:r>
          </a:p>
          <a:p>
            <a:pPr eaLnBrk="1" hangingPunct="1">
              <a:lnSpc>
                <a:spcPct val="80000"/>
              </a:lnSpc>
              <a:defRPr/>
            </a:pPr>
            <a:r>
              <a:rPr lang="bg-BG" altLang="bg-BG" sz="2000" dirty="0" smtClean="0">
                <a:latin typeface="Arial" charset="0"/>
              </a:rPr>
              <a:t>a Leukotriene antagonists and topical antihistamines azelastine (nose), levocabastine</a:t>
            </a:r>
          </a:p>
          <a:p>
            <a:pPr eaLnBrk="1" hangingPunct="1">
              <a:lnSpc>
                <a:spcPct val="80000"/>
              </a:lnSpc>
              <a:defRPr/>
            </a:pPr>
            <a:r>
              <a:rPr lang="bg-BG" altLang="bg-BG" sz="2000" dirty="0" smtClean="0">
                <a:latin typeface="Arial" charset="0"/>
              </a:rPr>
              <a:t>(eye), and topical nasal corticosteroids do not affect skin prick and</a:t>
            </a:r>
          </a:p>
          <a:p>
            <a:pPr eaLnBrk="1" hangingPunct="1">
              <a:lnSpc>
                <a:spcPct val="80000"/>
              </a:lnSpc>
              <a:defRPr/>
            </a:pPr>
            <a:r>
              <a:rPr lang="bg-BG" altLang="bg-BG" sz="2000" dirty="0" smtClean="0">
                <a:latin typeface="Arial" charset="0"/>
              </a:rPr>
              <a:t>intradermal tests</a:t>
            </a:r>
          </a:p>
          <a:p>
            <a:pPr eaLnBrk="1" hangingPunct="1">
              <a:lnSpc>
                <a:spcPct val="80000"/>
              </a:lnSpc>
              <a:defRPr/>
            </a:pPr>
            <a:endParaRPr lang="bg-BG" altLang="bg-BG" sz="2000" dirty="0" smtClean="0">
              <a:solidFill>
                <a:srgbClr val="FF9900"/>
              </a:solidFill>
              <a:latin typeface="Arial" charset="0"/>
            </a:endParaRPr>
          </a:p>
          <a:p>
            <a:pPr eaLnBrk="1" hangingPunct="1">
              <a:lnSpc>
                <a:spcPct val="80000"/>
              </a:lnSpc>
              <a:defRPr/>
            </a:pPr>
            <a:endParaRPr lang="bg-BG" altLang="bg-BG" sz="2000" dirty="0" smtClean="0"/>
          </a:p>
        </p:txBody>
      </p:sp>
    </p:spTree>
    <p:extLst>
      <p:ext uri="{BB962C8B-B14F-4D97-AF65-F5344CB8AC3E}">
        <p14:creationId xmlns:p14="http://schemas.microsoft.com/office/powerpoint/2010/main" val="2202523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defRPr/>
            </a:pPr>
            <a:r>
              <a:rPr lang="bg-BG" altLang="bg-BG" sz="2800" b="0" dirty="0" smtClean="0">
                <a:solidFill>
                  <a:schemeClr val="tx1"/>
                </a:solidFill>
                <a:effectLst/>
              </a:rPr>
              <a:t>Кой тест</a:t>
            </a:r>
            <a:r>
              <a:rPr lang="en-US" altLang="bg-BG" sz="2800" b="0" dirty="0" smtClean="0">
                <a:solidFill>
                  <a:schemeClr val="tx1"/>
                </a:solidFill>
                <a:effectLst/>
              </a:rPr>
              <a:t>?</a:t>
            </a:r>
            <a:endParaRPr lang="bg-BG" altLang="bg-BG" sz="2800" b="0" dirty="0" smtClean="0">
              <a:solidFill>
                <a:schemeClr val="tx1"/>
              </a:solidFill>
              <a:effectLst/>
            </a:endParaRPr>
          </a:p>
        </p:txBody>
      </p:sp>
      <p:sp>
        <p:nvSpPr>
          <p:cNvPr id="306179" name="Rectangle 3"/>
          <p:cNvSpPr>
            <a:spLocks noGrp="1" noChangeArrowheads="1"/>
          </p:cNvSpPr>
          <p:nvPr>
            <p:ph type="body" idx="1"/>
          </p:nvPr>
        </p:nvSpPr>
        <p:spPr/>
        <p:txBody>
          <a:bodyPr/>
          <a:lstStyle/>
          <a:p>
            <a:pPr marL="109537" indent="0" eaLnBrk="1" hangingPunct="1">
              <a:lnSpc>
                <a:spcPct val="80000"/>
              </a:lnSpc>
              <a:buClr>
                <a:srgbClr val="FFFF00"/>
              </a:buClr>
              <a:buFont typeface="Wingdings 3" panose="05040102010807070707" pitchFamily="18" charset="2"/>
              <a:buNone/>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Кожните тестове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КАП</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 </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се използват предимно за оценка на тип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I </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хиперсензитивни реакции от</a:t>
            </a:r>
          </a:p>
          <a:p>
            <a:pPr eaLnBrk="1" hangingPunct="1">
              <a:lnSpc>
                <a:spcPct val="80000"/>
              </a:lnSpc>
              <a:buClr>
                <a:srgbClr val="FFFF00"/>
              </a:buClr>
              <a:buFont typeface="Arial" panose="020B0604020202020204" pitchFamily="34" charset="0"/>
              <a:buChar char="•"/>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Медикаменти – антибиотици, локални и общи анестетици, инсулин, ваксини</a:t>
            </a:r>
          </a:p>
          <a:p>
            <a:pPr eaLnBrk="1" hangingPunct="1">
              <a:lnSpc>
                <a:spcPct val="80000"/>
              </a:lnSpc>
              <a:buClr>
                <a:srgbClr val="FFFF00"/>
              </a:buClr>
              <a:buFont typeface="Arial" panose="020B0604020202020204" pitchFamily="34" charset="0"/>
              <a:buChar char="•"/>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Храни </a:t>
            </a:r>
          </a:p>
          <a:p>
            <a:pPr eaLnBrk="1" hangingPunct="1">
              <a:lnSpc>
                <a:spcPct val="80000"/>
              </a:lnSpc>
              <a:buClr>
                <a:srgbClr val="FFFF00"/>
              </a:buClr>
              <a:buFont typeface="Arial" panose="020B0604020202020204" pitchFamily="34" charset="0"/>
              <a:buChar char="•"/>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Инсекти</a:t>
            </a:r>
          </a:p>
          <a:p>
            <a:pPr eaLnBrk="1" hangingPunct="1">
              <a:lnSpc>
                <a:spcPct val="80000"/>
              </a:lnSpc>
              <a:buClr>
                <a:srgbClr val="FFFF00"/>
              </a:buClr>
              <a:buFont typeface="Arial" panose="020B0604020202020204" pitchFamily="34" charset="0"/>
              <a:buChar char="•"/>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Стандартни алергени</a:t>
            </a:r>
          </a:p>
          <a:p>
            <a:pPr marL="109537" indent="0" eaLnBrk="1" hangingPunct="1">
              <a:lnSpc>
                <a:spcPct val="80000"/>
              </a:lnSpc>
              <a:buClr>
                <a:srgbClr val="FFFF00"/>
              </a:buClr>
              <a:buFont typeface="Wingdings 3" panose="05040102010807070707" pitchFamily="18" charset="2"/>
              <a:buNone/>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Радиоалергосорбент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(RAST) </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тест -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20% </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 фалшиво негативни реакции</a:t>
            </a:r>
            <a:endPar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lvl="1" eaLnBrk="1" hangingPunct="1">
              <a:lnSpc>
                <a:spcPct val="80000"/>
              </a:lnSpc>
              <a:defRPr/>
            </a:pPr>
            <a:endParaRPr lang="en-US"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109537" indent="0" eaLnBrk="1" hangingPunct="1">
              <a:lnSpc>
                <a:spcPct val="80000"/>
              </a:lnSpc>
              <a:buFont typeface="Wingdings 3" panose="05040102010807070707" pitchFamily="18" charset="2"/>
              <a:buNone/>
              <a:defRPr/>
            </a:pPr>
            <a:endParaRPr lang="bg-BG" altLang="bg-BG" sz="20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63932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en-US" altLang="bg-BG" sz="2700" smtClean="0">
                <a:effectLst/>
                <a:latin typeface="Century Gothic" pitchFamily="34" charset="0"/>
              </a:rPr>
              <a:t>GLOBAL ATLAS OF ASTHMA</a:t>
            </a:r>
            <a:endParaRPr lang="bg-BG" altLang="bg-BG" sz="2700" smtClean="0">
              <a:effectLst/>
              <a:latin typeface="Century Gothic" pitchFamily="34" charset="0"/>
            </a:endParaRPr>
          </a:p>
        </p:txBody>
      </p:sp>
      <p:sp>
        <p:nvSpPr>
          <p:cNvPr id="17411" name="Rectangle 4"/>
          <p:cNvSpPr>
            <a:spLocks noGrp="1"/>
          </p:cNvSpPr>
          <p:nvPr>
            <p:ph type="body" sz="half" idx="4294967295"/>
          </p:nvPr>
        </p:nvSpPr>
        <p:spPr>
          <a:xfrm>
            <a:off x="179388" y="1484313"/>
            <a:ext cx="4543425" cy="2592387"/>
          </a:xfrm>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Астмата е една от най-честите хронични възпалителни болести</a:t>
            </a:r>
          </a:p>
          <a:p>
            <a:pPr eaLnBrk="1" hangingPunct="1">
              <a:buFont typeface="Wingdings 3" panose="05040102010807070707" pitchFamily="18" charset="2"/>
              <a:buNone/>
            </a:pPr>
            <a:r>
              <a:rPr lang="bg-BG" altLang="bg-BG" sz="2000" smtClean="0">
                <a:latin typeface="Century Gothic" panose="020B0502020202020204" pitchFamily="34" charset="0"/>
              </a:rPr>
              <a:t>Засяга пациенти от всички възрасти</a:t>
            </a:r>
          </a:p>
          <a:p>
            <a:pPr eaLnBrk="1" hangingPunct="1">
              <a:buFont typeface="Wingdings 3" panose="05040102010807070707" pitchFamily="18" charset="2"/>
              <a:buNone/>
            </a:pPr>
            <a:r>
              <a:rPr lang="bg-BG" altLang="bg-BG" sz="2000" smtClean="0">
                <a:latin typeface="Century Gothic" panose="020B0502020202020204" pitchFamily="34" charset="0"/>
              </a:rPr>
              <a:t>Сериозно предизвикателство за общественото здраве</a:t>
            </a:r>
          </a:p>
        </p:txBody>
      </p:sp>
      <p:pic>
        <p:nvPicPr>
          <p:cNvPr id="17412" name="Picture 6"/>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648200" y="2527300"/>
            <a:ext cx="4038600" cy="2433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 Box 7"/>
          <p:cNvSpPr txBox="1">
            <a:spLocks noChangeArrowheads="1"/>
          </p:cNvSpPr>
          <p:nvPr/>
        </p:nvSpPr>
        <p:spPr bwMode="auto">
          <a:xfrm>
            <a:off x="0" y="3933825"/>
            <a:ext cx="43561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50000"/>
              </a:spcBef>
              <a:buClrTx/>
              <a:buSzTx/>
              <a:buFontTx/>
              <a:buNone/>
            </a:pPr>
            <a:r>
              <a:rPr lang="bg-BG" altLang="bg-BG" sz="2000">
                <a:latin typeface="Century Gothic" panose="020B0502020202020204" pitchFamily="34" charset="0"/>
              </a:rPr>
              <a:t>Във Великобритания разпространението на бронхиална астма при децата достига 5% на година</a:t>
            </a:r>
          </a:p>
          <a:p>
            <a:pPr eaLnBrk="1" hangingPunct="1">
              <a:spcBef>
                <a:spcPct val="50000"/>
              </a:spcBef>
              <a:buClrTx/>
              <a:buSzTx/>
              <a:buFontTx/>
              <a:buNone/>
            </a:pPr>
            <a:r>
              <a:rPr lang="bg-BG" altLang="bg-BG" sz="1800">
                <a:latin typeface="Century Gothic" panose="020B0502020202020204" pitchFamily="34" charset="0"/>
              </a:rPr>
              <a:t> </a:t>
            </a:r>
          </a:p>
        </p:txBody>
      </p:sp>
    </p:spTree>
    <p:extLst>
      <p:ext uri="{BB962C8B-B14F-4D97-AF65-F5344CB8AC3E}">
        <p14:creationId xmlns:p14="http://schemas.microsoft.com/office/powerpoint/2010/main" val="2024311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bg-BG" altLang="bg-BG" sz="2800" b="0" dirty="0" smtClean="0">
                <a:solidFill>
                  <a:schemeClr val="tx1"/>
                </a:solidFill>
                <a:effectLst/>
              </a:rPr>
              <a:t>Интрадермален</a:t>
            </a:r>
            <a:r>
              <a:rPr lang="en-US" altLang="bg-BG" sz="2800" b="0" dirty="0" smtClean="0">
                <a:solidFill>
                  <a:schemeClr val="tx1"/>
                </a:solidFill>
                <a:effectLst/>
              </a:rPr>
              <a:t> </a:t>
            </a:r>
            <a:r>
              <a:rPr lang="bg-BG" altLang="bg-BG" sz="2800" b="0" dirty="0" smtClean="0">
                <a:solidFill>
                  <a:schemeClr val="tx1"/>
                </a:solidFill>
                <a:effectLst/>
              </a:rPr>
              <a:t>тест</a:t>
            </a:r>
          </a:p>
        </p:txBody>
      </p:sp>
      <p:pic>
        <p:nvPicPr>
          <p:cNvPr id="8192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801938" y="2711450"/>
            <a:ext cx="4071937" cy="2657475"/>
          </a:xfrm>
          <a:noFill/>
        </p:spPr>
      </p:pic>
    </p:spTree>
    <p:extLst>
      <p:ext uri="{BB962C8B-B14F-4D97-AF65-F5344CB8AC3E}">
        <p14:creationId xmlns:p14="http://schemas.microsoft.com/office/powerpoint/2010/main" val="3096807021"/>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altLang="bg-BG" sz="2800" b="0" dirty="0" smtClean="0">
                <a:solidFill>
                  <a:schemeClr val="tx1"/>
                </a:solidFill>
                <a:effectLst/>
              </a:rPr>
              <a:t>Patch </a:t>
            </a:r>
            <a:r>
              <a:rPr lang="bg-BG" altLang="bg-BG" sz="2800" b="0" dirty="0" smtClean="0">
                <a:solidFill>
                  <a:schemeClr val="tx1"/>
                </a:solidFill>
                <a:effectLst/>
              </a:rPr>
              <a:t>тест</a:t>
            </a:r>
          </a:p>
        </p:txBody>
      </p:sp>
      <p:sp>
        <p:nvSpPr>
          <p:cNvPr id="82947" name="Rectangle 3"/>
          <p:cNvSpPr>
            <a:spLocks noGrp="1" noChangeArrowheads="1"/>
          </p:cNvSpPr>
          <p:nvPr>
            <p:ph type="body" idx="1"/>
          </p:nvPr>
        </p:nvSpPr>
        <p:spPr/>
        <p:txBody>
          <a:bodyPr/>
          <a:lstStyle/>
          <a:p>
            <a:pPr eaLnBrk="1" hangingPunct="1"/>
            <a:endParaRPr lang="en-GB" altLang="bg-BG" smtClean="0"/>
          </a:p>
        </p:txBody>
      </p:sp>
      <p:pic>
        <p:nvPicPr>
          <p:cNvPr id="82948" name="Picture 5" descr="image_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82073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27119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971550" y="188913"/>
            <a:ext cx="7543800" cy="1431925"/>
          </a:xfrm>
        </p:spPr>
        <p:txBody>
          <a:bodyPr/>
          <a:lstStyle/>
          <a:p>
            <a:pPr eaLnBrk="1" hangingPunct="1">
              <a:defRPr/>
            </a:pPr>
            <a:r>
              <a:rPr lang="bg-BG" altLang="bg-BG" sz="2800" b="0" dirty="0" smtClean="0">
                <a:solidFill>
                  <a:schemeClr val="tx1"/>
                </a:solidFill>
              </a:rPr>
              <a:t>Patch тест за  диагноза на сенсибилизиращ агент при алергична контактна екзема</a:t>
            </a:r>
            <a:endParaRPr lang="bg-BG" altLang="bg-BG" sz="2800" dirty="0" smtClean="0">
              <a:solidFill>
                <a:schemeClr val="tx1"/>
              </a:solidFill>
            </a:endParaRPr>
          </a:p>
        </p:txBody>
      </p:sp>
      <p:pic>
        <p:nvPicPr>
          <p:cNvPr id="83971"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55650" y="2133600"/>
            <a:ext cx="2689225" cy="3384550"/>
          </a:xfrm>
          <a:noFill/>
        </p:spPr>
      </p:pic>
      <p:pic>
        <p:nvPicPr>
          <p:cNvPr id="83972" name="Picture 6" descr="patch-test-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565400"/>
            <a:ext cx="1524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8"/>
          <p:cNvSpPr>
            <a:spLocks noChangeArrowheads="1"/>
          </p:cNvSpPr>
          <p:nvPr/>
        </p:nvSpPr>
        <p:spPr bwMode="auto">
          <a:xfrm>
            <a:off x="3900488" y="4724400"/>
            <a:ext cx="6034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bg-BG" altLang="bg-BG" sz="1800">
                <a:latin typeface="Arial Unicode MS" panose="020B0604020202020204" pitchFamily="34" charset="-128"/>
                <a:ea typeface="Arial Unicode MS" panose="020B0604020202020204" pitchFamily="34" charset="-128"/>
              </a:rPr>
              <a:t>                  Finn chambers</a:t>
            </a:r>
          </a:p>
        </p:txBody>
      </p:sp>
    </p:spTree>
    <p:extLst>
      <p:ext uri="{BB962C8B-B14F-4D97-AF65-F5344CB8AC3E}">
        <p14:creationId xmlns:p14="http://schemas.microsoft.com/office/powerpoint/2010/main" val="32298304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defRPr/>
            </a:pPr>
            <a:endParaRPr lang="bg-BG" altLang="bg-BG" sz="4000" dirty="0" smtClean="0"/>
          </a:p>
        </p:txBody>
      </p:sp>
      <p:sp>
        <p:nvSpPr>
          <p:cNvPr id="84995" name="Text Placeholder 1"/>
          <p:cNvSpPr>
            <a:spLocks noGrp="1"/>
          </p:cNvSpPr>
          <p:nvPr>
            <p:ph type="body" sz="half" idx="1"/>
          </p:nvPr>
        </p:nvSpPr>
        <p:spPr/>
        <p:txBody>
          <a:bodyPr/>
          <a:lstStyle/>
          <a:p>
            <a:pPr marL="107950" indent="0">
              <a:buFont typeface="Wingdings 3" panose="05040102010807070707" pitchFamily="18" charset="2"/>
              <a:buNone/>
            </a:pPr>
            <a:r>
              <a:rPr lang="bg-BG" altLang="bg-BG" sz="2400" smtClean="0">
                <a:latin typeface="Century Gothic" panose="020B0502020202020204" pitchFamily="34" charset="0"/>
                <a:ea typeface="Arial Unicode MS" panose="020B0604020202020204" pitchFamily="34" charset="-128"/>
              </a:rPr>
              <a:t>Препоръчва се  patch test преди използване на нова козметика</a:t>
            </a:r>
          </a:p>
          <a:p>
            <a:pPr marL="107950" indent="0">
              <a:buFont typeface="Wingdings 3" panose="05040102010807070707" pitchFamily="18" charset="2"/>
              <a:buNone/>
            </a:pPr>
            <a:endParaRPr lang="bg-BG" altLang="bg-BG" smtClean="0">
              <a:latin typeface="Century Gothic" panose="020B0502020202020204" pitchFamily="34" charset="0"/>
            </a:endParaRPr>
          </a:p>
        </p:txBody>
      </p:sp>
      <p:sp>
        <p:nvSpPr>
          <p:cNvPr id="84996" name="Content Placeholder 2"/>
          <p:cNvSpPr>
            <a:spLocks noGrp="1"/>
          </p:cNvSpPr>
          <p:nvPr>
            <p:ph sz="half" idx="2"/>
          </p:nvPr>
        </p:nvSpPr>
        <p:spPr/>
        <p:txBody>
          <a:bodyPr/>
          <a:lstStyle/>
          <a:p>
            <a:endParaRPr lang="bg-BG" altLang="bg-BG" smtClean="0"/>
          </a:p>
        </p:txBody>
      </p:sp>
      <p:pic>
        <p:nvPicPr>
          <p:cNvPr id="84997" name="Picture 5" descr="img_4073_beauty_patchtest_450x3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628775"/>
            <a:ext cx="4122738"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5248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defRPr/>
            </a:pPr>
            <a:r>
              <a:rPr lang="bg-BG" altLang="bg-BG" sz="2800" b="0" dirty="0" smtClean="0">
                <a:solidFill>
                  <a:schemeClr val="tx1"/>
                </a:solidFill>
                <a:effectLst/>
              </a:rPr>
              <a:t>Колко тестове за медикаменти</a:t>
            </a:r>
            <a:r>
              <a:rPr lang="en-US" altLang="bg-BG" sz="2800" b="0" dirty="0" smtClean="0">
                <a:solidFill>
                  <a:schemeClr val="tx1"/>
                </a:solidFill>
                <a:effectLst/>
              </a:rPr>
              <a:t>?</a:t>
            </a:r>
            <a:endParaRPr lang="bg-BG" altLang="bg-BG" sz="2800" b="0" dirty="0" smtClean="0">
              <a:solidFill>
                <a:schemeClr val="tx1"/>
              </a:solidFill>
              <a:effectLst/>
            </a:endParaRPr>
          </a:p>
        </p:txBody>
      </p:sp>
      <p:sp>
        <p:nvSpPr>
          <p:cNvPr id="285699" name="Rectangle 3"/>
          <p:cNvSpPr>
            <a:spLocks noGrp="1" noChangeArrowheads="1"/>
          </p:cNvSpPr>
          <p:nvPr>
            <p:ph type="body" idx="1"/>
          </p:nvPr>
        </p:nvSpPr>
        <p:spPr/>
        <p:txBody>
          <a:bodyPr/>
          <a:lstStyle/>
          <a:p>
            <a:pPr algn="ctr" eaLnBrk="1" hangingPunct="1">
              <a:lnSpc>
                <a:spcPct val="90000"/>
              </a:lnSpc>
              <a:buFont typeface="Wingdings" pitchFamily="2" charset="2"/>
              <a:buNone/>
              <a:defRPr/>
            </a:pPr>
            <a:r>
              <a:rPr lang="bg-BG" altLang="bg-BG" sz="2000" dirty="0" smtClean="0">
                <a:latin typeface="Century Gothic" panose="020B0502020202020204" pitchFamily="34" charset="0"/>
              </a:rPr>
              <a:t>Интрадермални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ИДТ</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a:t>
            </a:r>
          </a:p>
          <a:p>
            <a:pPr marL="109537" indent="0" eaLnBrk="1" hangingPunct="1">
              <a:lnSpc>
                <a:spcPct val="90000"/>
              </a:lnSpc>
              <a:buClr>
                <a:schemeClr val="tx1"/>
              </a:buClr>
              <a:buFont typeface="Wingdings 3" panose="05040102010807070707" pitchFamily="18" charset="2"/>
              <a:buNone/>
              <a:defRPr/>
            </a:pPr>
            <a:r>
              <a:rPr lang="bg-BG" altLang="bg-BG" sz="2000" dirty="0">
                <a:latin typeface="Century Gothic" panose="020B0502020202020204" pitchFamily="34" charset="0"/>
                <a:ea typeface="Arial Unicode MS" panose="020B0604020202020204" pitchFamily="34" charset="-128"/>
                <a:cs typeface="Arial Unicode MS" panose="020B0604020202020204" pitchFamily="34" charset="-128"/>
              </a:rPr>
              <a:t>ИДТ</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 </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се провеждат само когато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 prick tests </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показват негативен резултат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 20 min </a:t>
            </a: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след теста с подозирания медикамент</a:t>
            </a:r>
            <a:endPar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eaLnBrk="1" hangingPunct="1">
              <a:lnSpc>
                <a:spcPct val="90000"/>
              </a:lnSpc>
              <a:buClr>
                <a:schemeClr val="tx1"/>
              </a:buClr>
              <a:buFont typeface="Wingdings" pitchFamily="2" charset="2"/>
              <a:buChar char="ü"/>
              <a:defRPr/>
            </a:pPr>
            <a:endPar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endParaRPr>
          </a:p>
          <a:p>
            <a:pPr marL="109537" indent="0" eaLnBrk="1" hangingPunct="1">
              <a:lnSpc>
                <a:spcPct val="90000"/>
              </a:lnSpc>
              <a:buClr>
                <a:schemeClr val="tx1"/>
              </a:buClr>
              <a:buFont typeface="Wingdings 3" panose="05040102010807070707" pitchFamily="18" charset="2"/>
              <a:buNone/>
              <a:defRPr/>
            </a:pPr>
            <a:r>
              <a:rPr lang="bg-BG"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Не се извършва ИДТ при пациенти със </a:t>
            </a:r>
            <a:r>
              <a:rPr lang="en-US" altLang="bg-BG" sz="2000" dirty="0" smtClean="0">
                <a:latin typeface="Century Gothic" panose="020B0502020202020204" pitchFamily="34" charset="0"/>
                <a:ea typeface="Arial Unicode MS" panose="020B0604020202020204" pitchFamily="34" charset="-128"/>
                <a:cs typeface="Arial Unicode MS" panose="020B0604020202020204" pitchFamily="34" charset="-128"/>
              </a:rPr>
              <a:t>Stevens-Johnson syndrome, Lyell’s syndrome</a:t>
            </a:r>
            <a:endParaRPr lang="bg-BG" altLang="bg-BG" sz="2000" i="1" dirty="0" smtClean="0">
              <a:solidFill>
                <a:srgbClr val="33CC33"/>
              </a:solidFill>
              <a:latin typeface="Century Gothic" panose="020B0502020202020204" pitchFamily="34" charset="0"/>
            </a:endParaRPr>
          </a:p>
        </p:txBody>
      </p:sp>
    </p:spTree>
    <p:extLst>
      <p:ext uri="{BB962C8B-B14F-4D97-AF65-F5344CB8AC3E}">
        <p14:creationId xmlns:p14="http://schemas.microsoft.com/office/powerpoint/2010/main" val="40059959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p:cNvSpPr>
            <a:spLocks noGrp="1"/>
          </p:cNvSpPr>
          <p:nvPr>
            <p:ph idx="1"/>
          </p:nvPr>
        </p:nvSpPr>
        <p:spPr/>
        <p:txBody>
          <a:bodyPr/>
          <a:lstStyle/>
          <a:p>
            <a:pPr marL="0" indent="0" algn="ctr" eaLnBrk="1" hangingPunct="1">
              <a:buFontTx/>
              <a:buNone/>
            </a:pPr>
            <a:r>
              <a:rPr lang="bg-BG" altLang="bg-BG" smtClean="0">
                <a:latin typeface="Arial Unicode MS" panose="020B0604020202020204" pitchFamily="34" charset="-128"/>
              </a:rPr>
              <a:t>Благодаря за </a:t>
            </a:r>
          </a:p>
          <a:p>
            <a:pPr marL="0" indent="0" algn="ctr" eaLnBrk="1" hangingPunct="1">
              <a:buFontTx/>
              <a:buNone/>
            </a:pPr>
            <a:r>
              <a:rPr lang="bg-BG" altLang="bg-BG" smtClean="0">
                <a:latin typeface="Arial Unicode MS" panose="020B0604020202020204" pitchFamily="34" charset="-128"/>
              </a:rPr>
              <a:t>вниманието</a:t>
            </a:r>
            <a:r>
              <a:rPr lang="en-US" altLang="bg-BG" smtClean="0">
                <a:latin typeface="Arial Unicode MS" panose="020B0604020202020204" pitchFamily="34" charset="-128"/>
              </a:rPr>
              <a:t>!</a:t>
            </a:r>
            <a:endParaRPr lang="bg-BG" altLang="bg-BG" smtClean="0">
              <a:latin typeface="Arial" panose="020B0604020202020204" pitchFamily="34" charset="0"/>
            </a:endParaRPr>
          </a:p>
          <a:p>
            <a:pPr marL="0" indent="0" eaLnBrk="1" hangingPunct="1">
              <a:buFontTx/>
              <a:buNone/>
            </a:pPr>
            <a:endParaRPr lang="bg-BG" altLang="bg-BG" smtClean="0"/>
          </a:p>
          <a:p>
            <a:pPr marL="0" indent="0" eaLnBrk="1" hangingPunct="1">
              <a:buFontTx/>
              <a:buNone/>
            </a:pPr>
            <a:endParaRPr lang="bg-BG" altLang="bg-BG" smtClean="0"/>
          </a:p>
          <a:p>
            <a:pPr marL="0" indent="0" algn="ctr" eaLnBrk="1" hangingPunct="1">
              <a:buFontTx/>
              <a:buNone/>
            </a:pPr>
            <a:endParaRPr lang="bg-BG" altLang="bg-BG" smtClean="0">
              <a:latin typeface="Arial" panose="020B0604020202020204" pitchFamily="34" charset="0"/>
            </a:endParaRPr>
          </a:p>
        </p:txBody>
      </p:sp>
      <p:sp>
        <p:nvSpPr>
          <p:cNvPr id="34818" name="Title 1"/>
          <p:cNvSpPr>
            <a:spLocks noGrp="1"/>
          </p:cNvSpPr>
          <p:nvPr>
            <p:ph type="title"/>
          </p:nvPr>
        </p:nvSpPr>
        <p:spPr/>
        <p:txBody>
          <a:bodyPr/>
          <a:lstStyle/>
          <a:p>
            <a:pPr eaLnBrk="1" fontAlgn="auto" hangingPunct="1">
              <a:spcAft>
                <a:spcPts val="0"/>
              </a:spcAft>
              <a:defRPr/>
            </a:pPr>
            <a:endParaRPr lang="bg-BG" altLang="bg-BG" smtClean="0"/>
          </a:p>
        </p:txBody>
      </p:sp>
      <p:pic>
        <p:nvPicPr>
          <p:cNvPr id="87044" name="Picture 7" descr="Алергични ринити - леч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420938"/>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632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p>
            <a:pPr eaLnBrk="1" hangingPunct="1">
              <a:defRPr/>
            </a:pPr>
            <a:r>
              <a:rPr lang="bg-BG" altLang="bg-BG" sz="2700" smtClean="0">
                <a:effectLst/>
                <a:latin typeface="Century Gothic" pitchFamily="34" charset="0"/>
              </a:rPr>
              <a:t>GLOBAL ATLAS OF ALLERGIC RHINITIS AND</a:t>
            </a:r>
            <a:br>
              <a:rPr lang="bg-BG" altLang="bg-BG" sz="2700" smtClean="0">
                <a:effectLst/>
                <a:latin typeface="Century Gothic" pitchFamily="34" charset="0"/>
              </a:rPr>
            </a:br>
            <a:r>
              <a:rPr lang="bg-BG" altLang="bg-BG" sz="2700" smtClean="0">
                <a:effectLst/>
                <a:latin typeface="Century Gothic" pitchFamily="34" charset="0"/>
              </a:rPr>
              <a:t>CHRONIC RHINOSINUSITIS</a:t>
            </a:r>
          </a:p>
        </p:txBody>
      </p:sp>
      <p:sp>
        <p:nvSpPr>
          <p:cNvPr id="18435" name="Rectangle 5"/>
          <p:cNvSpPr>
            <a:spLocks noGrp="1"/>
          </p:cNvSpPr>
          <p:nvPr>
            <p:ph type="body" sz="half" idx="4294967295"/>
          </p:nvPr>
        </p:nvSpPr>
        <p:spPr>
          <a:xfrm>
            <a:off x="457200" y="1481138"/>
            <a:ext cx="4038600" cy="4525962"/>
          </a:xfrm>
        </p:spPr>
        <p:txBody>
          <a:bodyPr/>
          <a:lstStyle/>
          <a:p>
            <a:pPr eaLnBrk="1" hangingPunct="1">
              <a:buFont typeface="Wingdings 3" panose="05040102010807070707" pitchFamily="18" charset="2"/>
              <a:buNone/>
            </a:pPr>
            <a:r>
              <a:rPr lang="bg-BG" altLang="bg-BG" sz="2000" smtClean="0">
                <a:latin typeface="Century Gothic" panose="020B0502020202020204" pitchFamily="34" charset="0"/>
              </a:rPr>
              <a:t>СЗО определя хроничните болести на респираторната система като един от 4 основни здравни проблеми на човечеството</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АР и ХРС засягат повече от 30% от световното население</a:t>
            </a:r>
          </a:p>
          <a:p>
            <a:pPr eaLnBrk="1" hangingPunct="1">
              <a:buFont typeface="Wingdings 3" panose="05040102010807070707" pitchFamily="18" charset="2"/>
              <a:buNone/>
            </a:pPr>
            <a:endParaRPr lang="bg-BG" altLang="bg-BG" sz="2000" smtClean="0">
              <a:latin typeface="Century Gothic" panose="020B0502020202020204" pitchFamily="34" charset="0"/>
            </a:endParaRPr>
          </a:p>
          <a:p>
            <a:pPr eaLnBrk="1" hangingPunct="1">
              <a:buFont typeface="Wingdings 3" panose="05040102010807070707" pitchFamily="18" charset="2"/>
              <a:buNone/>
            </a:pPr>
            <a:r>
              <a:rPr lang="bg-BG" altLang="bg-BG" sz="2000" smtClean="0">
                <a:latin typeface="Century Gothic" panose="020B0502020202020204" pitchFamily="34" charset="0"/>
              </a:rPr>
              <a:t>В Европа годишно над 150 млрд. евро за лечение </a:t>
            </a:r>
          </a:p>
        </p:txBody>
      </p:sp>
      <p:pic>
        <p:nvPicPr>
          <p:cNvPr id="18436" name="Picture 7"/>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4648200" y="2528888"/>
            <a:ext cx="4038600" cy="2428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376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bg-BG" altLang="bg-BG" sz="2800" smtClean="0">
                <a:solidFill>
                  <a:schemeClr val="tx1"/>
                </a:solidFill>
                <a:ea typeface="Arial Unicode MS" pitchFamily="34" charset="-128"/>
                <a:cs typeface="Arial Unicode MS" pitchFamily="34" charset="-128"/>
              </a:rPr>
              <a:t>ТАРГЕТНИ ОРГАНИ</a:t>
            </a:r>
          </a:p>
        </p:txBody>
      </p:sp>
      <p:sp>
        <p:nvSpPr>
          <p:cNvPr id="19459" name="Rectangle 3"/>
          <p:cNvSpPr>
            <a:spLocks noGrp="1" noChangeArrowheads="1"/>
          </p:cNvSpPr>
          <p:nvPr>
            <p:ph type="body" sz="half" idx="1"/>
          </p:nvPr>
        </p:nvSpPr>
        <p:spPr>
          <a:xfrm>
            <a:off x="457200" y="1600200"/>
            <a:ext cx="4038600" cy="2044700"/>
          </a:xfrm>
        </p:spPr>
        <p:txBody>
          <a:bodyPr/>
          <a:lstStyle/>
          <a:p>
            <a:pPr eaLnBrk="1" hangingPunct="1">
              <a:buFontTx/>
              <a:buNone/>
            </a:pPr>
            <a:endParaRPr lang="en-US" altLang="bg-BG" sz="2800" smtClean="0"/>
          </a:p>
          <a:p>
            <a:pPr eaLnBrk="1" hangingPunct="1"/>
            <a:endParaRPr lang="en-US" altLang="bg-BG" sz="2800" smtClean="0"/>
          </a:p>
          <a:p>
            <a:pPr eaLnBrk="1" hangingPunct="1">
              <a:buFontTx/>
              <a:buNone/>
            </a:pPr>
            <a:endParaRPr lang="en-US" altLang="bg-BG" sz="2800" smtClean="0">
              <a:solidFill>
                <a:srgbClr val="33CC33"/>
              </a:solidFill>
            </a:endParaRPr>
          </a:p>
          <a:p>
            <a:pPr eaLnBrk="1" hangingPunct="1">
              <a:buFontTx/>
              <a:buNone/>
            </a:pPr>
            <a:r>
              <a:rPr lang="bg-BG" altLang="bg-BG" sz="2300" b="1" smtClean="0">
                <a:latin typeface="Century Gothic" panose="020B0502020202020204" pitchFamily="34" charset="0"/>
              </a:rPr>
              <a:t>Алергичен ринит</a:t>
            </a:r>
          </a:p>
        </p:txBody>
      </p:sp>
      <p:sp>
        <p:nvSpPr>
          <p:cNvPr id="19460" name="Rectangle 7"/>
          <p:cNvSpPr>
            <a:spLocks noGrp="1" noChangeArrowheads="1"/>
          </p:cNvSpPr>
          <p:nvPr>
            <p:ph sz="half" idx="2"/>
          </p:nvPr>
        </p:nvSpPr>
        <p:spPr/>
        <p:txBody>
          <a:bodyPr/>
          <a:lstStyle/>
          <a:p>
            <a:pPr eaLnBrk="1" hangingPunct="1"/>
            <a:endParaRPr lang="bg-BG" altLang="bg-BG" sz="2800" smtClean="0"/>
          </a:p>
        </p:txBody>
      </p:sp>
      <p:pic>
        <p:nvPicPr>
          <p:cNvPr id="19461" name="Picture 9" descr="What-is-allergic-rhin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420938"/>
            <a:ext cx="30575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2280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rgbClr val="0000FF"/>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5F5F5F"/>
                </a:outerShdw>
              </a:effectLst>
            </a14:hiddenEffects>
          </a:ext>
        </a:extLst>
      </a:spPr>
      <a:bodyPr vert="horz" wrap="none" lIns="0" tIns="45720" rIns="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bg-BG" altLang="bg-BG"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noFill/>
        <a:ln w="50800" cap="flat" cmpd="sng" algn="ctr">
          <a:solidFill>
            <a:srgbClr val="0000FF"/>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5F5F5F"/>
                </a:outerShdw>
              </a:effectLst>
            </a14:hiddenEffects>
          </a:ext>
        </a:extLst>
      </a:spPr>
      <a:bodyPr vert="horz" wrap="none" lIns="0" tIns="45720" rIns="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bg-BG" altLang="bg-BG"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9221</TotalTime>
  <Words>2433</Words>
  <Application>Microsoft Office PowerPoint</Application>
  <PresentationFormat>Презентация на цял екран (4:3)</PresentationFormat>
  <Paragraphs>449</Paragraphs>
  <Slides>75</Slides>
  <Notes>16</Notes>
  <HiddenSlides>0</HiddenSlides>
  <MMClips>0</MMClips>
  <ScaleCrop>false</ScaleCrop>
  <HeadingPairs>
    <vt:vector size="8" baseType="variant">
      <vt:variant>
        <vt:lpstr>Използвани шрифтове</vt:lpstr>
      </vt:variant>
      <vt:variant>
        <vt:i4>9</vt:i4>
      </vt:variant>
      <vt:variant>
        <vt:lpstr>Тема</vt:lpstr>
      </vt:variant>
      <vt:variant>
        <vt:i4>2</vt:i4>
      </vt:variant>
      <vt:variant>
        <vt:lpstr>Вградени OLE сървъри</vt:lpstr>
      </vt:variant>
      <vt:variant>
        <vt:i4>1</vt:i4>
      </vt:variant>
      <vt:variant>
        <vt:lpstr>Заглавия на слайдовете</vt:lpstr>
      </vt:variant>
      <vt:variant>
        <vt:i4>75</vt:i4>
      </vt:variant>
    </vt:vector>
  </HeadingPairs>
  <TitlesOfParts>
    <vt:vector size="87" baseType="lpstr">
      <vt:lpstr>Arial</vt:lpstr>
      <vt:lpstr>Arial Black</vt:lpstr>
      <vt:lpstr>Arial Unicode MS</vt:lpstr>
      <vt:lpstr>Century Gothic</vt:lpstr>
      <vt:lpstr>Comic Sans MS</vt:lpstr>
      <vt:lpstr>Garamond</vt:lpstr>
      <vt:lpstr>Times New Roman</vt:lpstr>
      <vt:lpstr>Wingdings</vt:lpstr>
      <vt:lpstr>Wingdings 3</vt:lpstr>
      <vt:lpstr>Default Design</vt:lpstr>
      <vt:lpstr>2_Edge</vt:lpstr>
      <vt:lpstr>CorelDRAW.Graphic.10</vt:lpstr>
      <vt:lpstr>Презентация на PowerPoint</vt:lpstr>
      <vt:lpstr>АЛЕРГИЧНИ БОЛЕСТИ. ЕПИДЕМИЯТА НА 21-ВИ ВЕК</vt:lpstr>
      <vt:lpstr>ЗНАЧЕНИЕ НА АЛЕРГИЧНИТЕ БОЛЕСТИ</vt:lpstr>
      <vt:lpstr>КОИ БОЛЕСТИ СА ОБЕКТ НА АЛЕРГОЛОГИЯТА</vt:lpstr>
      <vt:lpstr>Презентация на PowerPoint</vt:lpstr>
      <vt:lpstr>GLOBAL ATLAS OF ALLERGY </vt:lpstr>
      <vt:lpstr>GLOBAL ATLAS OF ASTHMA</vt:lpstr>
      <vt:lpstr>GLOBAL ATLAS OF ALLERGIC RHINITIS AND CHRONIC RHINOSINUSITIS</vt:lpstr>
      <vt:lpstr>ТАРГЕТНИ ОРГАНИ</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ДЕФИНИЦИИ</vt:lpstr>
      <vt:lpstr>Какво е алергия?</vt:lpstr>
      <vt:lpstr>Презентация на PowerPoint</vt:lpstr>
      <vt:lpstr>Презентация на PowerPoint</vt:lpstr>
      <vt:lpstr>Презентация на PowerPoint</vt:lpstr>
      <vt:lpstr>ОСНОВНИ КЛЕТКИ</vt:lpstr>
      <vt:lpstr>ОСНОВНИ КЛЕТКИ</vt:lpstr>
      <vt:lpstr>Презентация на PowerPoint</vt:lpstr>
      <vt:lpstr>IgE</vt:lpstr>
      <vt:lpstr>ГЕНЕТИЧНИ МЕХАНИЗМИ</vt:lpstr>
      <vt:lpstr>ИМУННО РАЗПОЗНАВАНЕ  НА АЛЕРГЕНА</vt:lpstr>
      <vt:lpstr> МЕХАНИЗЪМ НА І ТИП  IGE МЕДИИРАНА АЛЕРГИЧНА РЕАКЦИЯ</vt:lpstr>
      <vt:lpstr>МЕХАНИЗЪМ НА І ТИП  IGE МЕДИИРАНА АЛЕРГИЧНА РЕАКЦИЯ</vt:lpstr>
      <vt:lpstr>Презентация на PowerPoint</vt:lpstr>
      <vt:lpstr> МЕХАНИЗЪМ НА І ТИП  IGE МЕДИИРАНА АЛЕРГИЧНА РЕАКЦИЯ</vt:lpstr>
      <vt:lpstr>МЕХАНИЗЪМ НА І ТИП  IGE МЕДИИРАНА АЛЕРГИЧНА РЕАКЦИЯ</vt:lpstr>
      <vt:lpstr>Презентация на PowerPoint</vt:lpstr>
      <vt:lpstr>Презентация на PowerPoint</vt:lpstr>
      <vt:lpstr>Нови насоки </vt:lpstr>
      <vt:lpstr>ВИДОВЕ АЛЕРГЕНИ</vt:lpstr>
      <vt:lpstr>КЛАСИФИКАЦИЯ НА АЛЕРГЕНИ</vt:lpstr>
      <vt:lpstr>КЛИНИЧНА КЛАСИФИКАЦИЯ НА АЛЕРГЕНИ</vt:lpstr>
      <vt:lpstr>Микрокърлежи в домашен прах</vt:lpstr>
      <vt:lpstr>Презентация на PowerPoint</vt:lpstr>
      <vt:lpstr>Алергени от домашни любимци</vt:lpstr>
      <vt:lpstr>Дървесни поленови алергени</vt:lpstr>
      <vt:lpstr>Тревни алергени</vt:lpstr>
      <vt:lpstr>Поленов календар</vt:lpstr>
      <vt:lpstr>Плевелни алергени</vt:lpstr>
      <vt:lpstr>Хранителни алергени</vt:lpstr>
      <vt:lpstr>Презентация на PowerPoint</vt:lpstr>
      <vt:lpstr>Презентация на PowerPoint</vt:lpstr>
      <vt:lpstr>Презентация на PowerPoint</vt:lpstr>
      <vt:lpstr>Презентация на PowerPoint</vt:lpstr>
      <vt:lpstr>Алергени от инсекти</vt:lpstr>
      <vt:lpstr>Нови алергени</vt:lpstr>
      <vt:lpstr>БИОЛОГИЯ И ИМУНОЛОГИЯ  НА АЛЕРГЕНИТЕ</vt:lpstr>
      <vt:lpstr>БИОЛОГИЯ И ИМУНОЛОГИЯ  НА АЛЕРГЕНИТЕ</vt:lpstr>
      <vt:lpstr>Кожно -Алергични тестове</vt:lpstr>
      <vt:lpstr>Презентация на PowerPoint</vt:lpstr>
      <vt:lpstr>Презентация на PowerPoint</vt:lpstr>
      <vt:lpstr>Skin test devices</vt:lpstr>
      <vt:lpstr>Prick тест </vt:lpstr>
      <vt:lpstr>Prick-Prick тест</vt:lpstr>
      <vt:lpstr>Prick тест </vt:lpstr>
      <vt:lpstr>Презентация на PowerPoint</vt:lpstr>
      <vt:lpstr>Prick тест </vt:lpstr>
      <vt:lpstr>Презентация на PowerPoint</vt:lpstr>
      <vt:lpstr>Презентация на PowerPoint</vt:lpstr>
      <vt:lpstr>Презентация на PowerPoint</vt:lpstr>
      <vt:lpstr>Кой тест?</vt:lpstr>
      <vt:lpstr>Интрадермален тест</vt:lpstr>
      <vt:lpstr>Patch тест</vt:lpstr>
      <vt:lpstr>Patch тест за  диагноза на сенсибилизиращ агент при алергична контактна екзема</vt:lpstr>
      <vt:lpstr>Презентация на PowerPoint</vt:lpstr>
      <vt:lpstr>Колко тестове за медикаменти?</vt:lpstr>
      <vt:lpstr>Презентация на PowerPoint</vt:lpstr>
    </vt:vector>
  </TitlesOfParts>
  <Company>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Canev</dc:creator>
  <cp:lastModifiedBy>tsvetkova</cp:lastModifiedBy>
  <cp:revision>474</cp:revision>
  <dcterms:created xsi:type="dcterms:W3CDTF">2003-03-08T12:58:53Z</dcterms:created>
  <dcterms:modified xsi:type="dcterms:W3CDTF">2020-10-13T11:41:03Z</dcterms:modified>
</cp:coreProperties>
</file>