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51"/>
  </p:notesMasterIdLst>
  <p:handoutMasterIdLst>
    <p:handoutMasterId r:id="rId52"/>
  </p:handoutMasterIdLst>
  <p:sldIdLst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4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25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7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Доказва се от това проучване</a:t>
            </a:r>
          </a:p>
        </p:txBody>
      </p:sp>
    </p:spTree>
    <p:extLst>
      <p:ext uri="{BB962C8B-B14F-4D97-AF65-F5344CB8AC3E}">
        <p14:creationId xmlns:p14="http://schemas.microsoft.com/office/powerpoint/2010/main" val="345834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Дендритните клетки са специализирани макрофаги с уникална способност да индуцират Т лимфоцитен имунен отговор и следователно имат важна роля при астмата. Дендр.клетки образуват мрежа  в епитела на дихателните пътища и действат като АПК. Играят важна роля в инициирането на алерген-индуциран отгвор при астма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07692-9C0C-4626-9E9E-7F31A4BCBC4F}" type="slidenum">
              <a:rPr lang="bg-BG" altLang="bg-BG"/>
              <a:pPr>
                <a:spcBef>
                  <a:spcPct val="0"/>
                </a:spcBef>
              </a:pPr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2522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24A8E1-817A-480E-9092-6B4F96CC040B}" type="slidenum">
              <a:rPr lang="bg-BG" altLang="bg-BG"/>
              <a:pPr>
                <a:spcBef>
                  <a:spcPct val="0"/>
                </a:spcBef>
              </a:pPr>
              <a:t>20</a:t>
            </a:fld>
            <a:endParaRPr lang="bg-BG" altLang="bg-BG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bg-BG" sz="500" b="1" i="1" smtClean="0">
                <a:latin typeface="Arial" panose="020B0604020202020204" pitchFamily="34" charset="0"/>
                <a:cs typeface="Times New Roman" panose="02020603050405020304" pitchFamily="18" charset="0"/>
              </a:rPr>
              <a:t>DMC,</a:t>
            </a:r>
            <a: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  <a:t> Degranulation of mast cell; </a:t>
            </a:r>
            <a:r>
              <a:rPr lang="en-GB" altLang="bg-BG" sz="500" b="1" i="1" smtClean="0">
                <a:latin typeface="Arial" panose="020B0604020202020204" pitchFamily="34" charset="0"/>
                <a:cs typeface="Times New Roman" panose="02020603050405020304" pitchFamily="18" charset="0"/>
              </a:rPr>
              <a:t>SMC,</a:t>
            </a:r>
            <a: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  <a:t> smooth muscle constriction;</a:t>
            </a:r>
            <a:b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bg-BG" sz="500" b="1" i="1" smtClean="0">
                <a:latin typeface="Arial" panose="020B0604020202020204" pitchFamily="34" charset="0"/>
                <a:cs typeface="Times New Roman" panose="02020603050405020304" pitchFamily="18" charset="0"/>
              </a:rPr>
              <a:t>MA,</a:t>
            </a:r>
            <a: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  <a:t> mucus accumulation; </a:t>
            </a:r>
            <a:r>
              <a:rPr lang="en-GB" altLang="bg-BG" sz="500" b="1" i="1" smtClean="0">
                <a:latin typeface="Arial" panose="020B0604020202020204" pitchFamily="34" charset="0"/>
                <a:cs typeface="Times New Roman" panose="02020603050405020304" pitchFamily="18" charset="0"/>
              </a:rPr>
              <a:t>MP,</a:t>
            </a:r>
            <a: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  <a:t> mucus plug; </a:t>
            </a:r>
            <a:r>
              <a:rPr lang="en-GB" altLang="bg-BG" sz="500" b="1" i="1" smtClean="0">
                <a:latin typeface="Arial" panose="020B0604020202020204" pitchFamily="34" charset="0"/>
                <a:cs typeface="Times New Roman" panose="02020603050405020304" pitchFamily="18" charset="0"/>
              </a:rPr>
              <a:t>HALV,</a:t>
            </a:r>
            <a:r>
              <a:rPr lang="en-GB" altLang="bg-BG" sz="500" b="1" smtClean="0">
                <a:latin typeface="Arial" panose="020B0604020202020204" pitchFamily="34" charset="0"/>
                <a:cs typeface="Times New Roman" panose="02020603050405020304" pitchFamily="18" charset="0"/>
              </a:rPr>
              <a:t> hyperinflation of alveoli.</a:t>
            </a:r>
            <a:endParaRPr lang="bg-BG" altLang="bg-BG" sz="500" b="1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4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AE3A5-0EE6-4503-A04F-405ABC5638DB}" type="slidenum">
              <a:rPr lang="bg-BG" altLang="bg-BG"/>
              <a:pPr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Болният се събужда с тежест в гърдите, сяда/ортопноично положение/, мъчителна суха дразнеща кашлица, свиркащи хрипове, които се чуват отстрани.Дишането е с удължен експириум, налице е тахикардия. Гръдният кош е в траен експириум, при перкусия се установява хиперсонорен перкуторен тон, ограничена или липсваща респираторна подвижност. При аускултация отслабено или везикуларно дишане, удължен експириум, дифузно пръснати сухи свиркащи хрипове.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3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Вида на дишането – адекватно, неадекватно, наличие на цианоза. Дали се ползва допълнителната дихателна мускулатура за поддържане на оксигенацията</a:t>
            </a:r>
          </a:p>
          <a:p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1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E30F80-6C84-4870-B4DE-E202C1AB6AB7}" type="slidenum">
              <a:rPr lang="bg-BG" altLang="bg-BG"/>
              <a:pPr>
                <a:spcBef>
                  <a:spcPct val="0"/>
                </a:spcBef>
              </a:pPr>
              <a:t>26</a:t>
            </a:fld>
            <a:endParaRPr lang="bg-BG" altLang="bg-BG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Спирометрични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67777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Кислородната сатурация на пациента трябва да се установи веднага. Сигнификантната хипоксемия (кислородна сатурация под 90%) е честа находка при астматичната екзацербация. Бикарбонатите – химически буфер, който подпомага подържането на нормално рН на кръвта</a:t>
            </a:r>
          </a:p>
          <a:p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58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495877-FD2F-469E-9AE2-C6C8026810C1}" type="slidenum">
              <a:rPr lang="bg-BG" altLang="bg-BG"/>
              <a:pPr>
                <a:spcBef>
                  <a:spcPct val="0"/>
                </a:spcBef>
              </a:pPr>
              <a:t>30</a:t>
            </a:fld>
            <a:endParaRPr lang="bg-BG" altLang="bg-BG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Игловидни кристали. Представляват разпадни продукти на Ео </a:t>
            </a:r>
            <a:r>
              <a:rPr lang="en-US" altLang="bg-BG" smtClean="0">
                <a:latin typeface="Arial" panose="020B0604020202020204" pitchFamily="34" charset="0"/>
              </a:rPr>
              <a:t>(</a:t>
            </a:r>
            <a:r>
              <a:rPr lang="en-US" altLang="bg-BG" sz="800" smtClean="0">
                <a:latin typeface="Arial" panose="020B0604020202020204" pitchFamily="34" charset="0"/>
              </a:rPr>
              <a:t>Charcot-Leyden</a:t>
            </a:r>
            <a:r>
              <a:rPr lang="bg-BG" altLang="bg-BG" sz="800" smtClean="0">
                <a:latin typeface="Arial" panose="020B0604020202020204" pitchFamily="34" charset="0"/>
              </a:rPr>
              <a:t> кристали</a:t>
            </a:r>
            <a:r>
              <a:rPr lang="en-US" altLang="bg-BG" smtClean="0">
                <a:latin typeface="Arial" panose="020B0604020202020204" pitchFamily="34" charset="0"/>
              </a:rPr>
              <a:t>).</a:t>
            </a: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02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1326C-3102-483D-A55A-16C41CD4DC1E}" type="slidenum">
              <a:rPr lang="bg-BG" altLang="bg-BG"/>
              <a:pPr>
                <a:spcBef>
                  <a:spcPct val="0"/>
                </a:spcBef>
              </a:pPr>
              <a:t>31</a:t>
            </a:fld>
            <a:endParaRPr lang="bg-BG" altLang="bg-BG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Рьо графия по време на астматичен пристъп</a:t>
            </a:r>
          </a:p>
        </p:txBody>
      </p:sp>
    </p:spTree>
    <p:extLst>
      <p:ext uri="{BB962C8B-B14F-4D97-AF65-F5344CB8AC3E}">
        <p14:creationId xmlns:p14="http://schemas.microsoft.com/office/powerpoint/2010/main" val="294712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Астмата  засяга милиони хора по целия свят вкл. развиващите се държави. Правителствата трябва да се справят с все по-големи директни и индиректни плащания с огромен ефект върху макро икономиките дължащ се на разходи за здравеопазването, загуба на трудоспособност и отсъствия от работа</a:t>
            </a:r>
          </a:p>
        </p:txBody>
      </p:sp>
    </p:spTree>
    <p:extLst>
      <p:ext uri="{BB962C8B-B14F-4D97-AF65-F5344CB8AC3E}">
        <p14:creationId xmlns:p14="http://schemas.microsoft.com/office/powerpoint/2010/main" val="1185255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5088B-67C3-4798-BB49-4423BC9DFBD8}" type="slidenum">
              <a:rPr lang="bg-BG" altLang="bg-BG"/>
              <a:pPr>
                <a:spcBef>
                  <a:spcPct val="0"/>
                </a:spcBef>
              </a:pPr>
              <a:t>35</a:t>
            </a:fld>
            <a:endParaRPr lang="bg-BG" altLang="bg-BG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Минимални</a:t>
            </a:r>
            <a:r>
              <a:rPr lang="en-US" altLang="bg-BG" smtClean="0">
                <a:latin typeface="Arial" panose="020B0604020202020204" pitchFamily="34" charset="0"/>
              </a:rPr>
              <a:t>=</a:t>
            </a:r>
            <a:r>
              <a:rPr lang="bg-BG" altLang="bg-BG" smtClean="0">
                <a:latin typeface="Arial" panose="020B0604020202020204" pitchFamily="34" charset="0"/>
              </a:rPr>
              <a:t>два или по-малко пъти/седмично</a:t>
            </a:r>
          </a:p>
        </p:txBody>
      </p:sp>
    </p:spTree>
    <p:extLst>
      <p:ext uri="{BB962C8B-B14F-4D97-AF65-F5344CB8AC3E}">
        <p14:creationId xmlns:p14="http://schemas.microsoft.com/office/powerpoint/2010/main" val="812126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ED99D-194B-4D96-8F05-A14B90EB263A}" type="slidenum">
              <a:rPr lang="bg-BG" altLang="bg-BG"/>
              <a:pPr>
                <a:spcBef>
                  <a:spcPct val="0"/>
                </a:spcBef>
              </a:pPr>
              <a:t>39</a:t>
            </a:fld>
            <a:endParaRPr lang="bg-BG" altLang="bg-BG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Лечението базирано на </a:t>
            </a:r>
            <a:r>
              <a:rPr lang="en-US" altLang="bg-BG" smtClean="0">
                <a:latin typeface="Arial" panose="020B0604020202020204" pitchFamily="34" charset="0"/>
              </a:rPr>
              <a:t>guidelines </a:t>
            </a:r>
            <a:r>
              <a:rPr lang="bg-BG" altLang="bg-BG" smtClean="0">
                <a:latin typeface="Arial" panose="020B0604020202020204" pitchFamily="34" charset="0"/>
              </a:rPr>
              <a:t>е ефективно, но все още е трудно да се постигне пълна ремисия на болестта чрез фармакотерапия. В международен мащаб продължават усилията за провеждане на изследвания за откриване на нови медикаменти за БА. В основата на астматичните пристъпи лежат имунологични и възпалителни процеси предимно свързани с тъканни реакции. Антиастматичните медикаменти се класифицират в две основни групи: облекчаващи и контролиращи. Контролиращите медикаменти са от съществено значение за лечението на персистираща БА с цел контрол над симптомите. Въпреки че локалните КС са много ефективни в терапията на астма, все още има някои нерешени проблеми. Един от тях е появата на астматични симптоми след спиране на лечението. Друг проблем е дрезгав глас и резистентост към КС</a:t>
            </a:r>
            <a:r>
              <a:rPr lang="en-GB" altLang="bg-BG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5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Комбинираните препарати се предпочитат при болни с тежка астма, тъй като увеличават възможността за постигане на добър, а в редки случаи и на пълен контрол над симптомите и подобряват качеството на живот.  </a:t>
            </a:r>
            <a:br>
              <a:rPr lang="bg-BG" altLang="bg-BG" smtClean="0">
                <a:latin typeface="Arial" panose="020B0604020202020204" pitchFamily="34" charset="0"/>
              </a:rPr>
            </a:b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2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4D3A46-3B33-48C4-BF7C-1B59EBD072C1}" type="slidenum">
              <a:rPr lang="bg-BG" altLang="bg-BG"/>
              <a:pPr>
                <a:spcBef>
                  <a:spcPct val="0"/>
                </a:spcBef>
              </a:pPr>
              <a:t>43</a:t>
            </a:fld>
            <a:endParaRPr lang="bg-BG" altLang="bg-BG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Медикаментозното лечение е симптоматично. </a:t>
            </a:r>
            <a:r>
              <a:rPr lang="en-GB" altLang="bg-BG" smtClean="0">
                <a:latin typeface="Arial" panose="020B0604020202020204" pitchFamily="34" charset="0"/>
              </a:rPr>
              <a:t>АИТ при инсект-алергията се приема като основна профилактика на системните алергичните реакции, предизвикани след ужилване от пчели и оси </a:t>
            </a:r>
          </a:p>
        </p:txBody>
      </p:sp>
    </p:spTree>
    <p:extLst>
      <p:ext uri="{BB962C8B-B14F-4D97-AF65-F5344CB8AC3E}">
        <p14:creationId xmlns:p14="http://schemas.microsoft.com/office/powerpoint/2010/main" val="352308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Симпатикомиметици- релаксация на бронхиалната мускулатура започва още в началото на 1900 г. </a:t>
            </a:r>
            <a:r>
              <a:rPr lang="en-US" altLang="bg-BG" smtClean="0">
                <a:latin typeface="Arial" panose="020B0604020202020204" pitchFamily="34" charset="0"/>
              </a:rPr>
              <a:t>;</a:t>
            </a: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4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Антихолинергично лечение на астма е известно от времето на </a:t>
            </a:r>
            <a:r>
              <a:rPr lang="en-US" altLang="bg-BG" smtClean="0">
                <a:latin typeface="Arial" panose="020B0604020202020204" pitchFamily="34" charset="0"/>
              </a:rPr>
              <a:t>Floyer.</a:t>
            </a:r>
            <a:r>
              <a:rPr lang="bg-BG" altLang="bg-BG" smtClean="0">
                <a:latin typeface="Arial" panose="020B0604020202020204" pitchFamily="34" charset="0"/>
              </a:rPr>
              <a:t> По това време пациентите са били инструктирани да вдишват дим от изгаряне на някои растения съдържащи алкалоиди на беладона.</a:t>
            </a:r>
          </a:p>
        </p:txBody>
      </p:sp>
    </p:spTree>
    <p:extLst>
      <p:ext uri="{BB962C8B-B14F-4D97-AF65-F5344CB8AC3E}">
        <p14:creationId xmlns:p14="http://schemas.microsoft.com/office/powerpoint/2010/main" val="80389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Лечение с инхалиране чрез пушене на листа  от растения най-често съдържащи атропа беладона. </a:t>
            </a:r>
            <a:r>
              <a:rPr lang="bg-BG" altLang="bg-BG" sz="1000" smtClean="0">
                <a:latin typeface="Arial" panose="020B0604020202020204" pitchFamily="34" charset="0"/>
              </a:rPr>
              <a:t>М</a:t>
            </a:r>
            <a:r>
              <a:rPr lang="en-US" altLang="bg-BG" sz="1000" smtClean="0">
                <a:latin typeface="Arial" panose="020B0604020202020204" pitchFamily="34" charset="0"/>
              </a:rPr>
              <a:t>a huang </a:t>
            </a:r>
            <a:r>
              <a:rPr lang="bg-BG" altLang="bg-BG" sz="1000" smtClean="0">
                <a:latin typeface="Arial" panose="020B0604020202020204" pitchFamily="34" charset="0"/>
              </a:rPr>
              <a:t>първо чрез инжектиране, а по-късно чрез инхалации. </a:t>
            </a:r>
            <a:r>
              <a:rPr lang="bg-BG" altLang="bg-BG" smtClean="0">
                <a:latin typeface="Arial" panose="020B0604020202020204" pitchFamily="34" charset="0"/>
              </a:rPr>
              <a:t>Datura stramonium - Дяволската примка, е растение, от семейството на беладона . Ефедрин и псевдоефедрин стимулират мозъка, повишават сърдечната честота, повишават РР, разширяват бронхите</a:t>
            </a:r>
          </a:p>
        </p:txBody>
      </p:sp>
    </p:spTree>
    <p:extLst>
      <p:ext uri="{BB962C8B-B14F-4D97-AF65-F5344CB8AC3E}">
        <p14:creationId xmlns:p14="http://schemas.microsoft.com/office/powerpoint/2010/main" val="282636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Става ясно, че има много други състояния протичащи с хрипове различни от астма.</a:t>
            </a:r>
          </a:p>
        </p:txBody>
      </p:sp>
    </p:spTree>
    <p:extLst>
      <p:ext uri="{BB962C8B-B14F-4D97-AF65-F5344CB8AC3E}">
        <p14:creationId xmlns:p14="http://schemas.microsoft.com/office/powerpoint/2010/main" val="42434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41F40D-2F94-4D90-BA1E-67BDB9F0FAF9}" type="slidenum">
              <a:rPr lang="bg-BG" altLang="bg-BG"/>
              <a:pPr>
                <a:spcBef>
                  <a:spcPct val="0"/>
                </a:spcBef>
              </a:pPr>
              <a:t>7</a:t>
            </a:fld>
            <a:endParaRPr lang="bg-BG" altLang="bg-BG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bg-BG" smtClean="0">
                <a:latin typeface="Arial" panose="020B0604020202020204" pitchFamily="34" charset="0"/>
              </a:rPr>
              <a:t>Хроничното възпаление е свързано с хиперреактивност на дихателните пътища, която води до повтарящи се епизоди от хриптене, задух, тежест в гърдите и кашлица, особено през нощта или рано сутрин. Тези епизоди обикновено са свързани с широко разпространена, но </a:t>
            </a:r>
            <a:r>
              <a:rPr lang="bg-BG" altLang="bg-BG" smtClean="0">
                <a:latin typeface="Arial" panose="020B0604020202020204" pitchFamily="34" charset="0"/>
              </a:rPr>
              <a:t>променлива</a:t>
            </a:r>
            <a:r>
              <a:rPr lang="en-GB" altLang="bg-BG" smtClean="0">
                <a:latin typeface="Arial" panose="020B0604020202020204" pitchFamily="34" charset="0"/>
              </a:rPr>
              <a:t> обструкция на дихателните пътища, която често е обратима или спонтанно, или с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280271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altLang="bg-BG" smtClean="0">
                <a:latin typeface="Arial" panose="020B0604020202020204" pitchFamily="34" charset="0"/>
              </a:rPr>
              <a:t>Ко морбидни сътояния свързани с гастроинтестиналния тракт </a:t>
            </a:r>
            <a:r>
              <a:rPr lang="en-US" altLang="bg-BG" smtClean="0">
                <a:latin typeface="Arial" panose="020B0604020202020204" pitchFamily="34" charset="0"/>
              </a:rPr>
              <a:t>(</a:t>
            </a:r>
            <a:r>
              <a:rPr lang="bg-BG" altLang="bg-BG" smtClean="0">
                <a:latin typeface="Arial" panose="020B0604020202020204" pitchFamily="34" charset="0"/>
              </a:rPr>
              <a:t>чувствителност към храна, възпаление на червата</a:t>
            </a:r>
            <a:r>
              <a:rPr lang="en-US" altLang="bg-BG" smtClean="0">
                <a:latin typeface="Arial" panose="020B0604020202020204" pitchFamily="34" charset="0"/>
              </a:rPr>
              <a:t>)</a:t>
            </a:r>
            <a:r>
              <a:rPr lang="bg-BG" altLang="bg-BG" smtClean="0">
                <a:latin typeface="Arial" panose="020B0604020202020204" pitchFamily="34" charset="0"/>
              </a:rPr>
              <a:t>, с кожата </a:t>
            </a:r>
            <a:r>
              <a:rPr lang="en-US" altLang="bg-BG" smtClean="0">
                <a:latin typeface="Arial" panose="020B0604020202020204" pitchFamily="34" charset="0"/>
              </a:rPr>
              <a:t>(</a:t>
            </a:r>
            <a:r>
              <a:rPr lang="bg-BG" altLang="bg-BG" smtClean="0">
                <a:latin typeface="Arial" panose="020B0604020202020204" pitchFamily="34" charset="0"/>
              </a:rPr>
              <a:t>екзема, бариерна дисфункция</a:t>
            </a:r>
            <a:r>
              <a:rPr lang="en-US" altLang="bg-BG" smtClean="0">
                <a:latin typeface="Arial" panose="020B0604020202020204" pitchFamily="34" charset="0"/>
              </a:rPr>
              <a:t>)</a:t>
            </a:r>
            <a:r>
              <a:rPr lang="bg-BG" altLang="bg-BG" smtClean="0">
                <a:latin typeface="Arial" panose="020B0604020202020204" pitchFamily="34" charset="0"/>
              </a:rPr>
              <a:t>, с нервната система </a:t>
            </a:r>
            <a:r>
              <a:rPr lang="en-US" altLang="bg-BG" smtClean="0">
                <a:latin typeface="Arial" panose="020B0604020202020204" pitchFamily="34" charset="0"/>
              </a:rPr>
              <a:t>(</a:t>
            </a:r>
            <a:r>
              <a:rPr lang="bg-BG" altLang="bg-BG" smtClean="0">
                <a:latin typeface="Arial" panose="020B0604020202020204" pitchFamily="34" charset="0"/>
              </a:rPr>
              <a:t>когнитивна дисфункция</a:t>
            </a:r>
            <a:r>
              <a:rPr lang="en-US" altLang="bg-BG" smtClean="0">
                <a:latin typeface="Arial" panose="020B0604020202020204" pitchFamily="34" charset="0"/>
              </a:rPr>
              <a:t>)</a:t>
            </a: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5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5BC6D-6058-46EC-B015-E1634F020867}" type="slidenum">
              <a:rPr lang="bg-BG" altLang="bg-BG"/>
              <a:pPr>
                <a:spcBef>
                  <a:spcPct val="0"/>
                </a:spcBef>
              </a:pPr>
              <a:t>12</a:t>
            </a:fld>
            <a:endParaRPr lang="bg-BG" altLang="bg-BG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Смесените форми-съчетание между атопична и неатопична астма-започнала в млада възраст с доказана сенсибилизация, но с напредване на възрастта над 40 год. се добавя бронхопулмонална инфекция.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5645-44CF-40C7-B35A-E564D59CF28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2139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EF5C6-9CDC-4041-9FD6-3D89059D128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7676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1" r:id="rId12"/>
    <p:sldLayoutId id="21474841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20725"/>
            <a:ext cx="91440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„МЕДИЦИНА“</a:t>
            </a:r>
            <a:endParaRPr lang="en-US" altLang="en-US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ЦЕНТЪР ЗА </a:t>
            </a:r>
            <a:r>
              <a:rPr lang="bg-BG" altLang="en-US" sz="20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ДИСТА</a:t>
            </a:r>
            <a:r>
              <a:rPr lang="bg-BG" altLang="en-US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НЦИОННО ОБУЧЕНИЕ</a:t>
            </a:r>
            <a:endParaRPr lang="bg-BG" altLang="en-US" b="1" dirty="0" smtClean="0">
              <a:solidFill>
                <a:schemeClr val="accent2"/>
              </a:solidFill>
              <a:latin typeface="+mj-lt"/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83401" y="1481093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</a:t>
            </a:r>
            <a:r>
              <a:rPr lang="bg-BG" altLang="bg-BG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2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3490237" y="5087368"/>
            <a:ext cx="535795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2">
                    <a:lumMod val="75000"/>
                  </a:schemeClr>
                </a:solidFill>
              </a:rPr>
              <a:t>Ваня Цветкова, </a:t>
            </a:r>
            <a:r>
              <a:rPr lang="bg-BG" altLang="bg-BG" dirty="0" err="1" smtClean="0">
                <a:solidFill>
                  <a:schemeClr val="accent2">
                    <a:lumMod val="75000"/>
                  </a:schemeClr>
                </a:solidFill>
              </a:rPr>
              <a:t>д.м</a:t>
            </a: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Катедра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“Дерматология, венерология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алергология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” 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сектор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Алергология</a:t>
            </a:r>
            <a:endParaRPr lang="bg-BG" altLang="bg-B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739283" y="3465504"/>
            <a:ext cx="609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АТОПИЧНА БРОНХИАЛНА АСТМА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1800" smtClean="0"/>
              <a:t>Ендогенни фактори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Генетични:</a:t>
            </a:r>
          </a:p>
          <a:p>
            <a:pPr eaLnBrk="1" hangingPunct="1"/>
            <a:r>
              <a:rPr lang="bg-BG" altLang="bg-BG" sz="1800" smtClean="0"/>
              <a:t>гени предразполагаща към атопия</a:t>
            </a:r>
          </a:p>
          <a:p>
            <a:pPr eaLnBrk="1" hangingPunct="1"/>
            <a:r>
              <a:rPr lang="bg-BG" altLang="bg-BG" sz="1800" smtClean="0"/>
              <a:t>гени предразполагащи към хиперреактивност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Затлъстяване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Пол</a:t>
            </a:r>
            <a:r>
              <a:rPr lang="en-US" altLang="bg-BG" sz="1800" smtClean="0"/>
              <a:t> - </a:t>
            </a:r>
            <a:r>
              <a:rPr lang="bg-BG" altLang="bg-BG" sz="1800" smtClean="0"/>
              <a:t>по-често при жени</a:t>
            </a:r>
          </a:p>
          <a:p>
            <a:pPr algn="ctr" eaLnBrk="1" hangingPunct="1">
              <a:buFontTx/>
              <a:buNone/>
            </a:pPr>
            <a:r>
              <a:rPr lang="bg-BG" altLang="bg-BG" sz="1800" smtClean="0"/>
              <a:t>Фактори от външната среда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Алергени:</a:t>
            </a:r>
          </a:p>
          <a:p>
            <a:pPr eaLnBrk="1" hangingPunct="1">
              <a:buFontTx/>
              <a:buNone/>
            </a:pPr>
            <a:r>
              <a:rPr lang="bg-BG" altLang="bg-BG" sz="1800" smtClean="0"/>
              <a:t>битови – акари, домашни животни, хлебарки, гъбички, прах</a:t>
            </a:r>
          </a:p>
          <a:p>
            <a:pPr eaLnBrk="1" hangingPunct="1">
              <a:buFontTx/>
              <a:buNone/>
            </a:pPr>
            <a:r>
              <a:rPr lang="bg-BG" altLang="bg-BG" sz="1800" smtClean="0"/>
              <a:t>полени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Инфекции</a:t>
            </a:r>
            <a:r>
              <a:rPr lang="bg-BG" altLang="bg-BG" sz="1800" smtClean="0"/>
              <a:t> – предимно вирусни 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Професионални дразнители </a:t>
            </a:r>
          </a:p>
          <a:p>
            <a:pPr eaLnBrk="1" hangingPunct="1">
              <a:buFontTx/>
              <a:buNone/>
            </a:pPr>
            <a:r>
              <a:rPr lang="bg-BG" altLang="bg-BG" sz="1800" i="1" smtClean="0"/>
              <a:t>Тютюнопушене</a:t>
            </a:r>
          </a:p>
          <a:p>
            <a:pPr eaLnBrk="1" hangingPunct="1">
              <a:buFontTx/>
              <a:buNone/>
            </a:pPr>
            <a:r>
              <a:rPr lang="bg-BG" altLang="bg-BG" sz="1800" smtClean="0"/>
              <a:t> </a:t>
            </a:r>
          </a:p>
          <a:p>
            <a:pPr eaLnBrk="1" hangingPunct="1"/>
            <a:endParaRPr lang="bg-BG" altLang="bg-BG" sz="1800" smtClean="0"/>
          </a:p>
          <a:p>
            <a:pPr eaLnBrk="1" hangingPunct="1"/>
            <a:endParaRPr lang="en-GB" altLang="bg-BG" sz="18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ЕТИОЛОГИЯ</a:t>
            </a: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altLang="bg-BG" sz="2800" dirty="0" smtClean="0">
                <a:effectLst/>
              </a:rPr>
              <a:t>ПРОВОКИРАЩИ ФАКТОРИ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Специфични алергени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Инфекции (вирусни, микоплазмени и бактериални)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Тютюнопушене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Медикаменти (неспецифични противовъзпалителни средства - НСПВС)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ГЕРБ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/>
            </a:r>
            <a:br>
              <a:rPr lang="bg-BG" altLang="bg-BG" sz="2000" smtClean="0"/>
            </a:br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46688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435975" cy="45370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bg-BG" altLang="bg-BG" sz="1800" smtClean="0"/>
          </a:p>
          <a:p>
            <a:pPr marL="609600" indent="-609600" eaLnBrk="1" hangingPunct="1">
              <a:buFontTx/>
              <a:buAutoNum type="arabicPeriod"/>
            </a:pPr>
            <a:endParaRPr lang="bg-BG" altLang="bg-BG" sz="1800" smtClean="0"/>
          </a:p>
          <a:p>
            <a:pPr marL="609600" indent="-609600" eaLnBrk="1" hangingPunct="1">
              <a:buFontTx/>
              <a:buNone/>
            </a:pPr>
            <a:r>
              <a:rPr lang="bg-BG" altLang="bg-BG" sz="1800" smtClean="0"/>
              <a:t> </a:t>
            </a:r>
            <a:r>
              <a:rPr lang="bg-BG" altLang="bg-BG" sz="1800" b="1" smtClean="0">
                <a:solidFill>
                  <a:srgbClr val="FF0000"/>
                </a:solidFill>
              </a:rPr>
              <a:t>Атопична</a:t>
            </a:r>
            <a:r>
              <a:rPr lang="bg-BG" altLang="bg-BG" sz="1800" smtClean="0"/>
              <a:t> </a:t>
            </a:r>
            <a:r>
              <a:rPr lang="en-US" altLang="bg-BG" sz="1800" smtClean="0"/>
              <a:t>=</a:t>
            </a:r>
            <a:r>
              <a:rPr lang="bg-BG" altLang="bg-BG" sz="1800" smtClean="0"/>
              <a:t> алергична – честота около 50</a:t>
            </a:r>
            <a:r>
              <a:rPr lang="bg-BG" altLang="bg-BG" sz="1800" smtClean="0">
                <a:latin typeface="Arial" panose="020B0604020202020204" pitchFamily="34" charset="0"/>
              </a:rPr>
              <a:t> </a:t>
            </a:r>
            <a:r>
              <a:rPr lang="bg-BG" altLang="bg-BG" sz="1800" smtClean="0"/>
              <a:t>% от всички случаи, деца и пациенти до 35-40 год. възраст</a:t>
            </a:r>
          </a:p>
          <a:p>
            <a:pPr marL="609600" indent="-609600" eaLnBrk="1" hangingPunct="1">
              <a:buFontTx/>
              <a:buNone/>
            </a:pPr>
            <a:r>
              <a:rPr lang="bg-BG" altLang="bg-BG" sz="1800" b="1" smtClean="0">
                <a:solidFill>
                  <a:srgbClr val="FF0000"/>
                </a:solidFill>
              </a:rPr>
              <a:t>Неатопична</a:t>
            </a:r>
            <a:r>
              <a:rPr lang="bg-BG" altLang="bg-BG" sz="1800" smtClean="0"/>
              <a:t> – честота 10-20</a:t>
            </a:r>
            <a:r>
              <a:rPr lang="bg-BG" altLang="bg-BG" sz="1800" smtClean="0">
                <a:latin typeface="Arial" panose="020B0604020202020204" pitchFamily="34" charset="0"/>
              </a:rPr>
              <a:t> </a:t>
            </a:r>
            <a:r>
              <a:rPr lang="bg-BG" altLang="bg-BG" sz="1800" smtClean="0"/>
              <a:t>%, след 45 год. възраст</a:t>
            </a:r>
            <a:endParaRPr lang="en-US" altLang="bg-BG" sz="1800" smtClean="0"/>
          </a:p>
          <a:p>
            <a:pPr marL="609600" indent="-609600" eaLnBrk="1" hangingPunct="1">
              <a:buFont typeface="Wingdings" panose="05000000000000000000" pitchFamily="2" charset="2"/>
              <a:buChar char="ü"/>
            </a:pPr>
            <a:r>
              <a:rPr lang="bg-BG" altLang="bg-BG" sz="1800" smtClean="0"/>
              <a:t>астма след физическо усилие</a:t>
            </a:r>
            <a:endParaRPr lang="en-US" altLang="bg-BG" sz="1800" smtClean="0"/>
          </a:p>
          <a:p>
            <a:pPr marL="609600" indent="-609600" eaLnBrk="1" hangingPunct="1">
              <a:buFont typeface="Wingdings" panose="05000000000000000000" pitchFamily="2" charset="2"/>
              <a:buChar char="ü"/>
            </a:pPr>
            <a:r>
              <a:rPr lang="bg-BG" altLang="bg-BG" sz="1800" smtClean="0"/>
              <a:t>астма свързана с непон</a:t>
            </a:r>
            <a:r>
              <a:rPr lang="bg-BG" altLang="bg-BG" sz="1800" smtClean="0">
                <a:latin typeface="Arial" panose="020B0604020202020204" pitchFamily="34" charset="0"/>
              </a:rPr>
              <a:t>о</a:t>
            </a:r>
            <a:r>
              <a:rPr lang="bg-BG" altLang="bg-BG" sz="1800" smtClean="0"/>
              <a:t>симост към аспирин и др. НСПВЛ </a:t>
            </a:r>
            <a:endParaRPr lang="en-US" altLang="bg-BG" sz="1800" smtClean="0"/>
          </a:p>
          <a:p>
            <a:pPr marL="609600" indent="-609600" eaLnBrk="1" hangingPunct="1">
              <a:buFont typeface="Wingdings" panose="05000000000000000000" pitchFamily="2" charset="2"/>
              <a:buChar char="ü"/>
            </a:pPr>
            <a:r>
              <a:rPr lang="bg-BG" altLang="bg-BG" sz="1800" smtClean="0"/>
              <a:t>астма след бактериални и вирусни инфекции</a:t>
            </a:r>
          </a:p>
          <a:p>
            <a:pPr marL="609600" indent="-609600" eaLnBrk="1" hangingPunct="1">
              <a:buFont typeface="Wingdings" panose="05000000000000000000" pitchFamily="2" charset="2"/>
              <a:buChar char="ü"/>
            </a:pPr>
            <a:r>
              <a:rPr lang="bg-BG" altLang="bg-BG" sz="1800" smtClean="0"/>
              <a:t>идиопатична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bg-BG" sz="1800" smtClean="0"/>
              <a:t> </a:t>
            </a:r>
            <a:r>
              <a:rPr lang="bg-BG" altLang="bg-BG" sz="1800" smtClean="0"/>
              <a:t>Смесени форми – честота 25-30</a:t>
            </a:r>
            <a:r>
              <a:rPr lang="bg-BG" altLang="bg-BG" sz="1800" smtClean="0">
                <a:latin typeface="Arial" panose="020B0604020202020204" pitchFamily="34" charset="0"/>
              </a:rPr>
              <a:t> </a:t>
            </a:r>
            <a:r>
              <a:rPr lang="bg-BG" altLang="bg-BG" sz="1800" smtClean="0"/>
              <a:t>%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Професионална астма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Синдромна </a:t>
            </a:r>
            <a:r>
              <a:rPr lang="en-US" altLang="bg-BG" sz="1800" smtClean="0"/>
              <a:t>(</a:t>
            </a:r>
            <a:r>
              <a:rPr lang="bg-BG" altLang="bg-BG" sz="1800" smtClean="0"/>
              <a:t>симптомна</a:t>
            </a:r>
            <a:r>
              <a:rPr lang="en-US" altLang="bg-BG" sz="1800" smtClean="0"/>
              <a:t>)</a:t>
            </a:r>
            <a:r>
              <a:rPr lang="bg-BG" altLang="bg-BG" sz="1800" smtClean="0"/>
              <a:t>         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                                                     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marL="609600" indent="-609600" eaLnBrk="1" hangingPunct="1">
              <a:buFont typeface="Wingdings" panose="05000000000000000000" pitchFamily="2" charset="2"/>
              <a:buChar char="Ø"/>
            </a:pPr>
            <a:endParaRPr lang="en-GB" altLang="bg-BG" sz="18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КЛАСИФИКАЦИЯ</a:t>
            </a: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bg-BG" altLang="bg-BG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Интермитентна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Лека персистираща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Средно-тежка персистираща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Тежка персистираща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/>
            <a:endParaRPr lang="bg-BG" altLang="bg-BG" sz="28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КЛИНИЧНА КЛАСИФИКАЦИЯ</a:t>
            </a:r>
            <a:b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(GINA)</a:t>
            </a:r>
            <a:endParaRPr lang="bg-BG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bg-BG" altLang="bg-BG" smtClean="0"/>
          </a:p>
          <a:p>
            <a:pPr>
              <a:buFont typeface="Wingdings 3" panose="05040102010807070707" pitchFamily="18" charset="2"/>
              <a:buNone/>
            </a:pPr>
            <a:endParaRPr lang="bg-BG" altLang="bg-BG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Тежка астма се среща значително по-често в Централна и Източна Европа, отколкото в останалите части на света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Проучване на 7 786 възрастни и 3 153 деца от Северна Америка, Европа и Азия.  </a:t>
            </a:r>
            <a:br>
              <a:rPr lang="bg-BG" altLang="bg-BG" sz="2000" smtClean="0"/>
            </a:br>
            <a:endParaRPr lang="bg-BG" altLang="bg-BG" sz="2000" smtClean="0"/>
          </a:p>
          <a:p>
            <a:endParaRPr lang="bg-BG" altLang="bg-BG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1064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08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КЛАСИФИКАЦИЯ - </a:t>
            </a:r>
            <a:r>
              <a:rPr lang="en-US" altLang="bg-BG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GINA</a:t>
            </a:r>
            <a:r>
              <a:rPr lang="en-GB" altLang="bg-BG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bg-BG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634" name="Group 58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374062" cy="3389315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69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Тежест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Честота на симптомите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Оплаквания през нощта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ФЕО1%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ФЕО1 промяна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Употреба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Б2 агонисти при нужда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1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Интермитентна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≤ 2 седмично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≤ 2 месечно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≥ 80%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&lt; 20%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≤ 2 седмично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69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Лека персистираща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≤ 2 дневно, но не ежедневно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3-4 месечно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≥ 80%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20-30%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&gt; 2 дневно, но не ежедневно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1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Средно тежка персистираща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ежедневно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&gt; 1 седмично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60-80%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&gt; 30%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ежедневно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04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Тежка персистираща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през целия ден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чести – до 6-7 седмично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&lt; 60%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&gt;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по няколко пъти на ден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89"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bg-BG" altLang="bg-BG" sz="2400" smtClean="0">
                <a:cs typeface="Arial" panose="020B0604020202020204" pitchFamily="34" charset="0"/>
              </a:rPr>
              <a:t>Алергично възпаление</a:t>
            </a:r>
          </a:p>
          <a:p>
            <a:pPr eaLnBrk="1" hangingPunct="1">
              <a:buFontTx/>
              <a:buNone/>
            </a:pPr>
            <a:endParaRPr lang="bg-BG" altLang="bg-BG" sz="24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cs typeface="Arial" panose="020B0604020202020204" pitchFamily="34" charset="0"/>
              </a:rPr>
              <a:t>Клетки на алергичното възпаление: мастоцити, еозинофили, активирани Т</a:t>
            </a:r>
            <a:r>
              <a:rPr lang="en-US" altLang="bg-BG" sz="2400" smtClean="0">
                <a:cs typeface="Arial" panose="020B0604020202020204" pitchFamily="34" charset="0"/>
              </a:rPr>
              <a:t>h</a:t>
            </a:r>
            <a:r>
              <a:rPr lang="bg-BG" altLang="bg-BG" sz="2400" smtClean="0">
                <a:cs typeface="Arial" panose="020B0604020202020204" pitchFamily="34" charset="0"/>
              </a:rPr>
              <a:t>2 лимфоцити, </a:t>
            </a:r>
            <a:r>
              <a:rPr lang="en-US" altLang="bg-BG" sz="2400" smtClean="0">
                <a:cs typeface="Arial" panose="020B0604020202020204" pitchFamily="34" charset="0"/>
              </a:rPr>
              <a:t>IgE</a:t>
            </a:r>
            <a:endParaRPr lang="bg-BG" altLang="bg-BG" sz="24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bg-BG" altLang="bg-BG" sz="24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cs typeface="Arial" panose="020B0604020202020204" pitchFamily="34" charset="0"/>
              </a:rPr>
              <a:t>Бронхиална хиперреактивност</a:t>
            </a:r>
            <a:endParaRPr lang="bg-BG" altLang="bg-BG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bg-BG" altLang="bg-BG" sz="2400" smtClean="0">
              <a:latin typeface="Arial Unicode MS" pitchFamily="34" charset="-128"/>
              <a:cs typeface="Arial" panose="020B0604020202020204" pitchFamily="34" charset="0"/>
            </a:endParaRPr>
          </a:p>
          <a:p>
            <a:pPr eaLnBrk="1" hangingPunct="1"/>
            <a:endParaRPr lang="bg-BG" altLang="bg-BG" sz="2400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bg-BG" altLang="bg-BG" sz="2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ИМУНОЛОГИЧНИ И ПАТОФИЗИОЛОГИЧНИ МЕХАНИЗМИ</a:t>
            </a:r>
          </a:p>
        </p:txBody>
      </p:sp>
    </p:spTree>
    <p:extLst>
      <p:ext uri="{BB962C8B-B14F-4D97-AF65-F5344CB8AC3E}">
        <p14:creationId xmlns:p14="http://schemas.microsoft.com/office/powerpoint/2010/main" val="6064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4968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smtClean="0"/>
              <a:t>Ранна и късна реакция</a:t>
            </a:r>
          </a:p>
          <a:p>
            <a:pPr eaLnBrk="1" hangingPunct="1"/>
            <a:endParaRPr lang="bg-BG" altLang="bg-BG" sz="2400" smtClean="0"/>
          </a:p>
          <a:p>
            <a:pPr eaLnBrk="1" hangingPunct="1">
              <a:buFontTx/>
              <a:buNone/>
            </a:pPr>
            <a:endParaRPr lang="bg-BG" altLang="bg-BG" sz="2400" smtClean="0"/>
          </a:p>
        </p:txBody>
      </p:sp>
      <p:pic>
        <p:nvPicPr>
          <p:cNvPr id="38915" name="Picture 5" descr="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286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5364163" y="5805488"/>
            <a:ext cx="34877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400" i="1">
                <a:latin typeface="Arial" panose="020B0604020202020204" pitchFamily="34" charset="0"/>
              </a:rPr>
              <a:t>Allergology International 2006; 55: 35-42.</a:t>
            </a:r>
            <a:r>
              <a:rPr lang="bg-BG" altLang="bg-BG" sz="18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/>
            </a:r>
            <a:br>
              <a:rPr lang="bg-BG" altLang="bg-BG" sz="1800">
                <a:latin typeface="Arial" panose="020B0604020202020204" pitchFamily="34" charset="0"/>
              </a:rPr>
            </a:br>
            <a:endParaRPr lang="bg-BG" altLang="bg-BG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dirty="0"/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мастоцити→медиатори→цитокини→хемокини и др.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макрофаги→цитокини→дирижират възпалението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дендритни клетки→мрежа в епитела на бронхите→АПК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еозинофили→основна роля в късната реакция→индуцират увреждане на епитела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2613"/>
            <a:ext cx="44640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4278313"/>
            <a:ext cx="48577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Възпалителна клетъчна инфилтрация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Съдова дилатация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Задебеляване на базална мембрана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Хиперплазия на гоблетови клетки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ПАТОФИЗИОЛОГИЯ</a:t>
            </a:r>
          </a:p>
        </p:txBody>
      </p:sp>
    </p:spTree>
    <p:extLst>
      <p:ext uri="{BB962C8B-B14F-4D97-AF65-F5344CB8AC3E}">
        <p14:creationId xmlns:p14="http://schemas.microsoft.com/office/powerpoint/2010/main" val="1357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bg-BG" altLang="bg-BG" sz="2400" smtClean="0"/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/>
              <a:t>БА - една от най-честите хронични възпалителни болести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/>
              <a:t>Засяга пациенти от всички възрасти </a:t>
            </a:r>
            <a:endParaRPr lang="en-US" altLang="bg-BG" sz="2400" smtClean="0"/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bg-BG" sz="2400" smtClean="0"/>
              <a:t> - </a:t>
            </a:r>
            <a:r>
              <a:rPr lang="bg-BG" altLang="bg-BG" sz="2400" smtClean="0"/>
              <a:t>детство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bg-BG" sz="2400" smtClean="0"/>
              <a:t> - </a:t>
            </a:r>
            <a:r>
              <a:rPr lang="bg-BG" altLang="bg-BG" sz="2400" smtClean="0"/>
              <a:t>юношество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bg-BG" sz="2400" smtClean="0"/>
              <a:t> - </a:t>
            </a:r>
            <a:r>
              <a:rPr lang="bg-BG" altLang="bg-BG" sz="2400" smtClean="0"/>
              <a:t>зряла възраст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/>
              <a:t>Повече от 5% от всяка изследвана популация</a:t>
            </a:r>
            <a:endParaRPr lang="en-US" alt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altLang="bg-BG" sz="240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bg-BG" sz="1600" i="1" smtClean="0"/>
              <a:t>Global atlas of asthma, 2013</a:t>
            </a:r>
            <a:endParaRPr lang="bg-BG" altLang="bg-BG" sz="1600" i="1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33085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ПАТОФИЗИОЛОГИЯ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1800" smtClean="0"/>
              <a:t>Стеснение на лумена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Нарушения на епитела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ГМК хипертрофия и хиперплазия, бронхоконстрикция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Оток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Жлезна хипертрофия и хиперплазия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Хиперсекреция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</p:txBody>
      </p:sp>
      <p:pic>
        <p:nvPicPr>
          <p:cNvPr id="43012" name="Picture 5" descr="047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9588"/>
            <a:ext cx="4038600" cy="416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3989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1800" smtClean="0"/>
              <a:t>Редуване на периоди на екзацербация </a:t>
            </a:r>
            <a:r>
              <a:rPr lang="en-US" altLang="bg-BG" sz="1800" smtClean="0"/>
              <a:t>(</a:t>
            </a:r>
            <a:r>
              <a:rPr lang="bg-BG" altLang="bg-BG" sz="1800" smtClean="0"/>
              <a:t>пристъпен стадий</a:t>
            </a:r>
            <a:r>
              <a:rPr lang="en-US" altLang="bg-BG" sz="1800" smtClean="0"/>
              <a:t>)</a:t>
            </a:r>
            <a:r>
              <a:rPr lang="bg-BG" altLang="bg-BG" sz="1800" smtClean="0"/>
              <a:t> с периоди на ремисия </a:t>
            </a:r>
            <a:r>
              <a:rPr lang="en-US" altLang="bg-BG" sz="1800" smtClean="0"/>
              <a:t>(</a:t>
            </a:r>
            <a:r>
              <a:rPr lang="bg-BG" altLang="bg-BG" sz="1800" smtClean="0"/>
              <a:t>извънпристъпен стадий</a:t>
            </a:r>
            <a:r>
              <a:rPr lang="en-US" altLang="bg-BG" sz="1800" smtClean="0"/>
              <a:t>)</a:t>
            </a:r>
            <a:r>
              <a:rPr lang="bg-BG" altLang="bg-BG" sz="1800" smtClean="0"/>
              <a:t> 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 Астматичен пристъп – експираторен задух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 Астматичен статус – продължителен пристъп от задух </a:t>
            </a:r>
            <a:r>
              <a:rPr lang="en-US" altLang="bg-BG" sz="1800" smtClean="0"/>
              <a:t>(</a:t>
            </a:r>
            <a:r>
              <a:rPr lang="bg-BG" altLang="bg-BG" sz="1800" smtClean="0"/>
              <a:t>от няколко часа  до няколко денонощия</a:t>
            </a:r>
            <a:r>
              <a:rPr lang="en-US" altLang="bg-BG" sz="1800" smtClean="0"/>
              <a:t>)</a:t>
            </a:r>
            <a:r>
              <a:rPr lang="bg-BG" altLang="bg-BG" sz="1800" smtClean="0"/>
              <a:t>, който не се повлиява от </a:t>
            </a:r>
            <a:r>
              <a:rPr lang="el-GR" altLang="bg-BG" sz="1800" smtClean="0"/>
              <a:t>β</a:t>
            </a:r>
            <a:r>
              <a:rPr lang="bg-BG" altLang="bg-BG" sz="1800" smtClean="0"/>
              <a:t>2 миметично лечение.</a:t>
            </a:r>
            <a:endParaRPr lang="el-GR" altLang="bg-BG" sz="1800" smtClean="0"/>
          </a:p>
          <a:p>
            <a:pPr eaLnBrk="1" hangingPunct="1">
              <a:buFontTx/>
              <a:buNone/>
            </a:pPr>
            <a:endParaRPr lang="en-GB" altLang="bg-BG" sz="18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КЛИНИЧНА КАРТИНА</a:t>
            </a: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Ограничение на въздушния поток, диспнея, дискомфорт, “свирене”, тревожност, паника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/>
              <a:t>Оценка на тежестта на астматичния пристъп: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bg-BG" sz="2000" smtClean="0"/>
              <a:t>лек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bg-BG" sz="2000" smtClean="0"/>
              <a:t>средно-тежък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bg-BG" sz="2000" smtClean="0"/>
              <a:t>тежък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bg-BG" sz="2000" smtClean="0"/>
              <a:t>“тих бял дроб”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g-BG" altLang="bg-BG" sz="2000" smtClean="0"/>
              <a:t>астматичен статус</a:t>
            </a:r>
          </a:p>
          <a:p>
            <a:pPr eaLnBrk="1" hangingPunct="1"/>
            <a:endParaRPr lang="bg-BG" altLang="bg-BG" sz="200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АСТМАТИЧЕН ПРИСТЪП</a:t>
            </a:r>
            <a:endParaRPr lang="bg-BG" altLang="bg-BG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1138"/>
            <a:ext cx="7920037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Анамнеза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Физикално изследване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Оценка на ежедневно проследявания върхов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експирираторен дебит (ВЕД) </a:t>
            </a:r>
          </a:p>
          <a:p>
            <a:pPr eaLnBrk="1" hangingPunct="1">
              <a:buFontTx/>
              <a:buNone/>
            </a:pPr>
            <a:endParaRPr lang="en-US" altLang="bg-BG" sz="20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Оценка на дневните вариации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ДИАГНОСТИЧНИ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30545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altLang="bg-BG" sz="2800" dirty="0" smtClean="0">
                <a:effectLst/>
              </a:rPr>
              <a:t>Физикален преглед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Измерване на артериално налягане, дихателна честота и определяне вида на дишането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Наличие на стридор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Аускултация на белодробните полета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Определяне тежестта на респираторния дистрес 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49279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bg-BG" sz="2800" smtClean="0"/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Определяне на неспецифична бронхиална хиперреактивност</a:t>
            </a:r>
          </a:p>
          <a:p>
            <a:pPr eaLnBrk="1" hangingPunct="1">
              <a:buFontTx/>
              <a:buChar char="-"/>
            </a:pPr>
            <a:r>
              <a:rPr lang="bg-BG" altLang="bg-BG" sz="2000" smtClean="0">
                <a:cs typeface="Arial" panose="020B0604020202020204" pitchFamily="34" charset="0"/>
              </a:rPr>
              <a:t>метахолинов тест</a:t>
            </a:r>
          </a:p>
          <a:p>
            <a:pPr eaLnBrk="1" hangingPunct="1">
              <a:buFontTx/>
              <a:buChar char="-"/>
            </a:pPr>
            <a:r>
              <a:rPr lang="bg-BG" altLang="bg-BG" sz="2000" smtClean="0">
                <a:cs typeface="Arial" panose="020B0604020202020204" pitchFamily="34" charset="0"/>
              </a:rPr>
              <a:t>провокация с хистамин</a:t>
            </a:r>
          </a:p>
          <a:p>
            <a:pPr eaLnBrk="1" hangingPunct="1">
              <a:buFontTx/>
              <a:buChar char="-"/>
            </a:pPr>
            <a:r>
              <a:rPr lang="bg-BG" altLang="bg-BG" sz="2000" smtClean="0">
                <a:cs typeface="Arial" panose="020B0604020202020204" pitchFamily="34" charset="0"/>
              </a:rPr>
              <a:t>провокация с физически усилия</a:t>
            </a:r>
          </a:p>
          <a:p>
            <a:pPr eaLnBrk="1" hangingPunct="1">
              <a:buFontTx/>
              <a:buNone/>
            </a:pPr>
            <a:endParaRPr lang="bg-BG" altLang="bg-BG" sz="20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Функционално изследване на белодробната функция  </a:t>
            </a:r>
            <a:r>
              <a:rPr lang="en-US" altLang="bg-BG" sz="2000" smtClean="0">
                <a:cs typeface="Arial" panose="020B0604020202020204" pitchFamily="34" charset="0"/>
              </a:rPr>
              <a:t>(</a:t>
            </a:r>
            <a:r>
              <a:rPr lang="bg-BG" altLang="bg-BG" sz="2000" smtClean="0">
                <a:cs typeface="Arial" panose="020B0604020202020204" pitchFamily="34" charset="0"/>
              </a:rPr>
              <a:t>спирометрия</a:t>
            </a:r>
            <a:r>
              <a:rPr lang="en-US" altLang="bg-BG" sz="2000" smtClean="0">
                <a:cs typeface="Arial" panose="020B0604020202020204" pitchFamily="34" charset="0"/>
              </a:rPr>
              <a:t>)</a:t>
            </a:r>
            <a:endParaRPr lang="bg-BG" altLang="bg-BG" sz="2000" smtClean="0">
              <a:cs typeface="Arial" panose="020B0604020202020204" pitchFamily="34" charset="0"/>
            </a:endParaRPr>
          </a:p>
          <a:p>
            <a:pPr eaLnBrk="1" hangingPunct="1"/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9700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7632700" cy="2879725"/>
          </a:xfrm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bg-BG" sz="2400" b="1" smtClean="0"/>
              <a:t>FVC </a:t>
            </a:r>
            <a:r>
              <a:rPr lang="en-US" altLang="bg-BG" sz="2400" smtClean="0"/>
              <a:t>          FEV</a:t>
            </a:r>
            <a:r>
              <a:rPr lang="en-US" altLang="bg-BG" sz="2400" baseline="-25000" smtClean="0"/>
              <a:t>T</a:t>
            </a:r>
            <a:r>
              <a:rPr lang="en-US" altLang="bg-BG" sz="2400" smtClean="0"/>
              <a:t>         </a:t>
            </a:r>
            <a:r>
              <a:rPr lang="en-US" altLang="bg-BG" sz="2400" b="1" smtClean="0"/>
              <a:t>FEF</a:t>
            </a:r>
            <a:r>
              <a:rPr lang="en-US" altLang="bg-BG" sz="2400" b="1" baseline="-25000" smtClean="0"/>
              <a:t>25%-75%</a:t>
            </a:r>
            <a:r>
              <a:rPr lang="en-US" altLang="bg-BG" sz="2400" smtClean="0"/>
              <a:t>   FEF</a:t>
            </a:r>
            <a:r>
              <a:rPr lang="bg-BG" altLang="bg-BG" sz="2400" baseline="-25000" smtClean="0"/>
              <a:t>200-</a:t>
            </a:r>
            <a:r>
              <a:rPr lang="en-US" altLang="bg-BG" sz="2400" baseline="-25000" smtClean="0"/>
              <a:t>1200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buFont typeface="Wingdings" panose="05000000000000000000" pitchFamily="2" charset="2"/>
              <a:buNone/>
            </a:pPr>
            <a:r>
              <a:rPr lang="en-US" altLang="bg-BG" sz="2400" baseline="-25000" smtClean="0"/>
              <a:t>    </a:t>
            </a:r>
            <a:r>
              <a:rPr lang="en-US" altLang="bg-BG" sz="2400" smtClean="0">
                <a:sym typeface="Symbol" panose="05050102010706020507" pitchFamily="18" charset="2"/>
              </a:rPr>
              <a:t></a:t>
            </a:r>
            <a:r>
              <a:rPr lang="en-US" altLang="bg-BG" sz="2400" smtClean="0"/>
              <a:t>                </a:t>
            </a:r>
            <a:r>
              <a:rPr lang="en-US" altLang="bg-BG" sz="2400" smtClean="0">
                <a:sym typeface="Symbol" panose="05050102010706020507" pitchFamily="18" charset="2"/>
              </a:rPr>
              <a:t></a:t>
            </a:r>
            <a:r>
              <a:rPr lang="en-US" altLang="bg-BG" sz="2400" smtClean="0"/>
              <a:t>                  </a:t>
            </a:r>
            <a:r>
              <a:rPr lang="en-US" altLang="bg-BG" sz="2400" smtClean="0">
                <a:sym typeface="Symbol" panose="05050102010706020507" pitchFamily="18" charset="2"/>
              </a:rPr>
              <a:t></a:t>
            </a:r>
            <a:r>
              <a:rPr lang="en-US" altLang="bg-BG" sz="2400" smtClean="0"/>
              <a:t>                     </a:t>
            </a:r>
            <a:r>
              <a:rPr lang="en-US" altLang="bg-BG" sz="2400" smtClean="0">
                <a:sym typeface="Symbol" panose="05050102010706020507" pitchFamily="18" charset="2"/>
              </a:rPr>
              <a:t></a:t>
            </a:r>
            <a:endParaRPr lang="en-US" altLang="bg-BG" sz="2400" smtClean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bg-BG" sz="2400" smtClean="0"/>
              <a:t> </a:t>
            </a:r>
            <a:r>
              <a:rPr lang="en-US" altLang="bg-BG" sz="2400" b="1" smtClean="0"/>
              <a:t>PEFR</a:t>
            </a:r>
            <a:r>
              <a:rPr lang="en-US" altLang="bg-BG" sz="2400" baseline="-25000" smtClean="0"/>
              <a:t>            </a:t>
            </a:r>
            <a:r>
              <a:rPr lang="en-US" altLang="bg-BG" sz="2400" smtClean="0"/>
              <a:t>MVV           </a:t>
            </a:r>
            <a:r>
              <a:rPr lang="en-US" altLang="bg-BG" sz="2400" b="1" smtClean="0"/>
              <a:t>FEF</a:t>
            </a:r>
            <a:r>
              <a:rPr lang="en-US" altLang="bg-BG" sz="2400" b="1" baseline="-25000" smtClean="0"/>
              <a:t>50%</a:t>
            </a:r>
            <a:r>
              <a:rPr lang="en-US" altLang="bg-BG" sz="2400" baseline="-25000" smtClean="0"/>
              <a:t>                 </a:t>
            </a:r>
            <a:r>
              <a:rPr lang="en-US" altLang="bg-BG" sz="2400" b="1" smtClean="0"/>
              <a:t>FEV</a:t>
            </a:r>
            <a:r>
              <a:rPr lang="en-US" altLang="bg-BG" sz="2400" b="1" baseline="-25000" smtClean="0"/>
              <a:t>1%</a:t>
            </a:r>
            <a:r>
              <a:rPr lang="en-US" altLang="bg-BG" sz="2400" smtClean="0"/>
              <a:t> </a:t>
            </a:r>
            <a:endParaRPr lang="en-US" altLang="bg-BG" sz="2400" baseline="-25000" smtClean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bg-BG" sz="2400" smtClean="0">
                <a:sym typeface="Symbol" panose="05050102010706020507" pitchFamily="18" charset="2"/>
              </a:rPr>
              <a:t>    </a:t>
            </a:r>
            <a:r>
              <a:rPr lang="en-US" altLang="bg-BG" sz="2400" smtClean="0"/>
              <a:t>               </a:t>
            </a:r>
            <a:r>
              <a:rPr lang="en-US" altLang="bg-BG" sz="2400" smtClean="0">
                <a:sym typeface="Symbol" panose="05050102010706020507" pitchFamily="18" charset="2"/>
              </a:rPr>
              <a:t></a:t>
            </a:r>
            <a:r>
              <a:rPr lang="en-US" altLang="bg-BG" sz="2400" smtClean="0"/>
              <a:t>                  </a:t>
            </a:r>
            <a:r>
              <a:rPr lang="en-US" altLang="bg-BG" sz="2400" smtClean="0">
                <a:sym typeface="Symbol" panose="05050102010706020507" pitchFamily="18" charset="2"/>
              </a:rPr>
              <a:t>                   </a:t>
            </a:r>
            <a:r>
              <a:rPr lang="en-US" altLang="bg-BG" sz="3600" smtClean="0">
                <a:sym typeface="Symbol" panose="05050102010706020507" pitchFamily="18" charset="2"/>
              </a:rPr>
              <a:t> </a:t>
            </a:r>
            <a:endParaRPr lang="en-US" altLang="bg-BG" sz="3600" smtClean="0"/>
          </a:p>
          <a:p>
            <a:pPr eaLnBrk="1" hangingPunct="1">
              <a:buFontTx/>
              <a:buNone/>
            </a:pPr>
            <a:r>
              <a:rPr lang="en-US" altLang="bg-BG" sz="3600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БЕЛОДРОБНА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11645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Зелена зона</a:t>
            </a: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ВЕД от 80% до 100%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Жълта зона</a:t>
            </a: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ВЕД от 50% до 80%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Червена зона</a:t>
            </a: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ВЕД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50%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endParaRPr lang="bg-BG" altLang="bg-BG" sz="2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“ЗОНИ НА АСТМАТА “</a:t>
            </a:r>
          </a:p>
        </p:txBody>
      </p:sp>
    </p:spTree>
    <p:extLst>
      <p:ext uri="{BB962C8B-B14F-4D97-AF65-F5344CB8AC3E}">
        <p14:creationId xmlns:p14="http://schemas.microsoft.com/office/powerpoint/2010/main" val="13762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7715250" cy="3316287"/>
          </a:xfrm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smtClean="0"/>
              <a:t> </a:t>
            </a: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КРЪВНО ГАЗОВ АНАЛИЗ</a:t>
            </a: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pH            PaCO2        HCO3-                  PaO2 </a:t>
            </a: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СЛАБО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)      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Алвеоларна хипервентилация с хипоксемия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ЛЕК ДО УМЕРЕН АСТМАТИЧЕН ПРИСТЪП</a:t>
            </a:r>
          </a:p>
        </p:txBody>
      </p:sp>
    </p:spTree>
    <p:extLst>
      <p:ext uri="{BB962C8B-B14F-4D97-AF65-F5344CB8AC3E}">
        <p14:creationId xmlns:p14="http://schemas.microsoft.com/office/powerpoint/2010/main" val="21997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КРЪВНО ГАЗОВ АНАЛИЗ</a:t>
            </a: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pH            PaCO2        HCO3-                  PaO2 </a:t>
            </a:r>
          </a:p>
          <a:p>
            <a:pPr eaLnBrk="1" hangingPunct="1">
              <a:buFontTx/>
              <a:buNone/>
            </a:pP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значително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Остра вентилаторна недостатъчност с хипоксия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ТЕЖЪК АСТМАТИЧЕН ПРИСТЪП </a:t>
            </a:r>
            <a:b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АСТАМТИЧЕН СТАТУС</a:t>
            </a:r>
          </a:p>
        </p:txBody>
      </p:sp>
    </p:spTree>
    <p:extLst>
      <p:ext uri="{BB962C8B-B14F-4D97-AF65-F5344CB8AC3E}">
        <p14:creationId xmlns:p14="http://schemas.microsoft.com/office/powerpoint/2010/main" val="42510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altLang="bg-BG" sz="2800" dirty="0" smtClean="0">
                <a:effectLst/>
                <a:latin typeface="Arial" charset="0"/>
              </a:rPr>
              <a:t>ИСТОРИЯ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Терминът астма използван от хилядолетия </a:t>
            </a:r>
            <a:endParaRPr lang="en-US" altLang="bg-BG" sz="20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В днешния смисъл от Aretæus </a:t>
            </a:r>
            <a:r>
              <a:rPr lang="en-US" altLang="bg-BG" sz="2000" smtClean="0"/>
              <a:t>the</a:t>
            </a:r>
            <a:r>
              <a:rPr lang="bg-BG" altLang="bg-BG" sz="2000" smtClean="0"/>
              <a:t> Cappadocian преди 2000 г.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Лечение със симпатикомиметици се използва</a:t>
            </a:r>
            <a:r>
              <a:rPr lang="bg-BG" altLang="bg-BG" sz="2000" smtClean="0">
                <a:latin typeface="Arial" panose="020B0604020202020204" pitchFamily="34" charset="0"/>
              </a:rPr>
              <a:t> </a:t>
            </a:r>
            <a:r>
              <a:rPr lang="bg-BG" altLang="bg-BG" sz="2000" smtClean="0"/>
              <a:t>от 200 г.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Използването на КС в средата на 20 век</a:t>
            </a:r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Лечение с ИКС в края на 1960 г.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2000" smtClean="0"/>
          </a:p>
        </p:txBody>
      </p:sp>
      <p:sp>
        <p:nvSpPr>
          <p:cNvPr id="15364" name="Rectangl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altLang="bg-BG" sz="2300" smtClean="0"/>
          </a:p>
        </p:txBody>
      </p:sp>
      <p:pic>
        <p:nvPicPr>
          <p:cNvPr id="15365" name="Picture 8" descr="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276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Изследване на храчка</a:t>
            </a:r>
          </a:p>
          <a:p>
            <a:pPr algn="ctr"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    Еозинофили   </a:t>
            </a:r>
          </a:p>
          <a:p>
            <a:pPr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Charcot-Leyden</a:t>
            </a: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кристали</a:t>
            </a:r>
          </a:p>
          <a:p>
            <a:pPr eaLnBrk="1" hangingPunct="1">
              <a:buFontTx/>
              <a:buNone/>
            </a:pP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    Слузни отливки от малките бронхи   </a:t>
            </a:r>
          </a:p>
          <a:p>
            <a:pPr eaLnBrk="1" hangingPunct="1">
              <a:buFontTx/>
              <a:buNone/>
            </a:pP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Kirschman </a:t>
            </a:r>
            <a:r>
              <a:rPr lang="bg-BG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спирали</a:t>
            </a:r>
          </a:p>
          <a:p>
            <a:pPr eaLnBrk="1" hangingPunct="1">
              <a:buFontTx/>
              <a:buNone/>
            </a:pPr>
            <a:r>
              <a:rPr lang="en-US" altLang="bg-BG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altLang="bg-BG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algn="ctr" eaLnBrk="1" hangingPunct="1">
              <a:buFontTx/>
              <a:buNone/>
            </a:pPr>
            <a:endParaRPr lang="bg-BG" altLang="bg-BG" sz="1800" smtClean="0"/>
          </a:p>
        </p:txBody>
      </p:sp>
      <p:pic>
        <p:nvPicPr>
          <p:cNvPr id="5837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2582863"/>
            <a:ext cx="3771900" cy="2562225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3195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Повишен предно-заден диаметър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Тъмни белодробни полета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Подтисната диафрагма</a:t>
            </a:r>
          </a:p>
        </p:txBody>
      </p:sp>
      <p:pic>
        <p:nvPicPr>
          <p:cNvPr id="604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60563"/>
            <a:ext cx="4038600" cy="3805237"/>
          </a:xfrm>
          <a:noFill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Бронходилататорен тест      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КАП с инхалаторни  алергени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Инхалаторни бронхопровокационни проби с алергени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Изследване на еозинофили в серум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Определяне на общи 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Изследване за специфични 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altLang="bg-BG" sz="2800" dirty="0" smtClean="0">
                <a:effectLst/>
              </a:rPr>
              <a:t>ДИФЕРЕНЦИАЛНА ДИАГНОЗА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Чуждо тяло в белия дроб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Дисфункция на гласовите връзки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Сърдечна дисфункция с вентрикулна СН </a:t>
            </a:r>
            <a:r>
              <a:rPr lang="en-US" altLang="bg-BG" sz="1800" smtClean="0"/>
              <a:t>(</a:t>
            </a:r>
            <a:r>
              <a:rPr lang="bg-BG" altLang="bg-BG" sz="1800" smtClean="0"/>
              <a:t>кардиална астма</a:t>
            </a:r>
            <a:r>
              <a:rPr lang="en-US" altLang="bg-BG" sz="1800" smtClean="0"/>
              <a:t>)</a:t>
            </a:r>
            <a:endParaRPr lang="bg-BG" altLang="bg-BG" sz="1800" smtClean="0"/>
          </a:p>
          <a:p>
            <a:pPr>
              <a:buFontTx/>
              <a:buChar char="-"/>
            </a:pPr>
            <a:r>
              <a:rPr lang="bg-BG" altLang="bg-BG" sz="1800" smtClean="0"/>
              <a:t>базални крепитации, отоци по долни крайници, аназарка</a:t>
            </a:r>
          </a:p>
          <a:p>
            <a:pPr>
              <a:buFontTx/>
              <a:buChar char="-"/>
            </a:pPr>
            <a:r>
              <a:rPr lang="bg-BG" altLang="bg-BG" sz="1800" smtClean="0"/>
              <a:t>белодробен оток – рентгенографски</a:t>
            </a:r>
          </a:p>
          <a:p>
            <a:pPr>
              <a:buFontTx/>
              <a:buChar char="-"/>
            </a:pPr>
            <a:endParaRPr lang="bg-BG" altLang="bg-BG" sz="1800" smtClean="0"/>
          </a:p>
          <a:p>
            <a:pPr>
              <a:buFontTx/>
              <a:buNone/>
            </a:pPr>
            <a:r>
              <a:rPr lang="bg-BG" altLang="bg-BG" sz="1800" smtClean="0"/>
              <a:t>Гастроезофагеален</a:t>
            </a:r>
            <a:r>
              <a:rPr lang="en-US" altLang="bg-BG" sz="1800" smtClean="0"/>
              <a:t> </a:t>
            </a:r>
            <a:r>
              <a:rPr lang="bg-BG" altLang="bg-BG" sz="1800" smtClean="0"/>
              <a:t>рефлукс</a:t>
            </a:r>
          </a:p>
          <a:p>
            <a:pPr>
              <a:buFontTx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Психогенна диспнея</a:t>
            </a:r>
          </a:p>
          <a:p>
            <a:pPr>
              <a:buFontTx/>
              <a:buNone/>
            </a:pPr>
            <a:endParaRPr lang="bg-BG" altLang="bg-BG" sz="1800" smtClean="0"/>
          </a:p>
          <a:p>
            <a:pPr>
              <a:buFontTx/>
              <a:buNone/>
            </a:pPr>
            <a:endParaRPr lang="bg-BG" altLang="bg-BG" sz="1800" smtClean="0"/>
          </a:p>
          <a:p>
            <a:pPr>
              <a:buFontTx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591319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ХОББ /Емфизема                       </a:t>
            </a:r>
            <a:r>
              <a:rPr lang="en-US" altLang="bg-BG" sz="1800" smtClean="0"/>
              <a:t>   </a:t>
            </a:r>
            <a:r>
              <a:rPr lang="bg-BG" altLang="bg-BG" sz="1800" smtClean="0"/>
              <a:t>Неатопична бронхиална астма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Пневмоторакс                              Белодробен тромбоемболизъм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Имунокомплексни васкулити        Хиперсензитивен пневмонит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Алергична бронхопулмонална аспергилоза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Карциноиден синдром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1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1800" smtClean="0"/>
              <a:t>Механична обструкция на трахеята и бронхите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ДИФЕРЕНЦИАЛНА ДИАГНОЗА</a:t>
            </a:r>
            <a:r>
              <a:rPr lang="bg-BG" altLang="bg-BG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7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Контрол над болестта:</a:t>
            </a: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или минимални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 дневни симптоми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Без ограничения в дейността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Без нощна симптоматика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или минимална</a:t>
            </a:r>
            <a:r>
              <a:rPr lang="en-US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 нужда от облекчаващо лечение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Нормална белодробна функция</a:t>
            </a:r>
          </a:p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000" smtClean="0">
                <a:latin typeface="Arial" panose="020B0604020202020204" pitchFamily="34" charset="0"/>
                <a:cs typeface="Arial" panose="020B0604020202020204" pitchFamily="34" charset="0"/>
              </a:rPr>
              <a:t>Без обостряния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 НА ЛЕЧЕНИЕТО</a:t>
            </a:r>
          </a:p>
        </p:txBody>
      </p:sp>
    </p:spTree>
    <p:extLst>
      <p:ext uri="{BB962C8B-B14F-4D97-AF65-F5344CB8AC3E}">
        <p14:creationId xmlns:p14="http://schemas.microsoft.com/office/powerpoint/2010/main" val="31667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i="1" smtClean="0">
                <a:latin typeface="Arial" panose="020B0604020202020204" pitchFamily="34" charset="0"/>
                <a:cs typeface="Arial" panose="020B0604020202020204" pitchFamily="34" charset="0"/>
              </a:rPr>
              <a:t>Основни принципи</a:t>
            </a:r>
          </a:p>
          <a:p>
            <a:pPr algn="ctr" eaLnBrk="1" hangingPunct="1">
              <a:buFontTx/>
              <a:buNone/>
            </a:pPr>
            <a:endParaRPr lang="bg-BG" altLang="bg-BG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   Отстраняване на алергени: животински пърхот, микрокърлежи в домашен прах, полени, фунгиални алергени</a:t>
            </a:r>
          </a:p>
          <a:p>
            <a:pPr eaLnBrk="1" hangingPunct="1"/>
            <a:endParaRPr lang="bg-BG" altLang="bg-BG" sz="24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  <p:pic>
        <p:nvPicPr>
          <p:cNvPr id="67588" name="Picture 5" descr="19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bg-BG" altLang="bg-BG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Избягване на иританти</a:t>
            </a:r>
          </a:p>
          <a:p>
            <a:pPr algn="ctr" eaLnBrk="1" hangingPunct="1">
              <a:buFontTx/>
              <a:buNone/>
            </a:pPr>
            <a:endParaRPr lang="bg-BG" altLang="bg-BG" sz="200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тютюнев дим                                    замърсители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00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000" smtClean="0">
                <a:cs typeface="Arial" panose="020B0604020202020204" pitchFamily="34" charset="0"/>
              </a:rPr>
              <a:t>изпарения и дим                              почистващи препарати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bg-BG" altLang="bg-BG" sz="2000" smtClean="0">
              <a:cs typeface="Arial" panose="020B0604020202020204" pitchFamily="34" charset="0"/>
            </a:endParaRPr>
          </a:p>
          <a:p>
            <a:pPr eaLnBrk="1" hangingPunct="1"/>
            <a:endParaRPr lang="bg-BG" altLang="bg-BG" sz="2000" smtClean="0"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2164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bg-BG" altLang="bg-BG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Лечение на алергичното възпаление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Лечение на брнхиалната обструкция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Фармакотерапия</a:t>
            </a:r>
          </a:p>
          <a:p>
            <a:pPr eaLnBrk="1" hangingPunct="1">
              <a:buFontTx/>
              <a:buNone/>
            </a:pPr>
            <a:endParaRPr lang="bg-BG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bg-BG" altLang="bg-BG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4340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bg-BG" altLang="bg-BG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Противовъзпалително лечение –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Controllers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Кортикостероиди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Антилевкотриени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Кромони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Бронходезобструктивно лечение – </a:t>
            </a:r>
            <a:r>
              <a:rPr lang="en-US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Relievers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Бета2 агонисти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Метилксантини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Антихолинергични медикаменти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bg-BG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altLang="bg-BG" sz="2400" smtClean="0"/>
          </a:p>
          <a:p>
            <a:pPr eaLnBrk="1" hangingPunct="1">
              <a:lnSpc>
                <a:spcPct val="90000"/>
              </a:lnSpc>
            </a:pPr>
            <a:endParaRPr lang="bg-BG" altLang="bg-BG" sz="2800" smtClean="0"/>
          </a:p>
          <a:p>
            <a:pPr eaLnBrk="1" hangingPunct="1">
              <a:lnSpc>
                <a:spcPct val="90000"/>
              </a:lnSpc>
            </a:pPr>
            <a:endParaRPr lang="en-GB" altLang="bg-BG" sz="28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ФАРМАКОТЕРАПИЯ</a:t>
            </a: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bg-BG" altLang="bg-BG" dirty="0" smtClean="0">
              <a:effectLst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Два основни компоненти от клиничното описание оцелели 2 хилядолетия: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bg-BG" sz="2000" smtClean="0"/>
              <a:t>остър астматичен пристъп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bg-BG" sz="2000" smtClean="0"/>
              <a:t>задух между пристъпите</a:t>
            </a:r>
          </a:p>
          <a:p>
            <a:pPr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>
              <a:buFont typeface="Wingdings" panose="05000000000000000000" pitchFamily="2" charset="2"/>
              <a:buNone/>
            </a:pPr>
            <a:r>
              <a:rPr lang="bg-BG" altLang="bg-BG" sz="2000" smtClean="0"/>
              <a:t>Физически усилия и експозиция на алергени се приемат като причина за астматични пристъпи </a:t>
            </a:r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81075"/>
            <a:ext cx="24082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5184775" y="5373688"/>
            <a:ext cx="3419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000" i="1">
                <a:latin typeface="Arial" panose="020B0604020202020204" pitchFamily="34" charset="0"/>
              </a:rPr>
              <a:t>Title page from Floyer’s classic monograph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000" i="1">
                <a:latin typeface="Arial" panose="020B0604020202020204" pitchFamily="34" charset="0"/>
              </a:rPr>
              <a:t>on asthma published in 1696. This contains a clear</a:t>
            </a:r>
            <a:r>
              <a:rPr lang="en-US" altLang="bg-BG" sz="1000" i="1">
                <a:latin typeface="Arial" panose="020B0604020202020204" pitchFamily="34" charset="0"/>
              </a:rPr>
              <a:t> </a:t>
            </a:r>
            <a:r>
              <a:rPr lang="bg-BG" altLang="bg-BG" sz="1000" i="1">
                <a:latin typeface="Arial" panose="020B0604020202020204" pitchFamily="34" charset="0"/>
              </a:rPr>
              <a:t>description of the condition we now recognize as asthma</a:t>
            </a:r>
            <a:r>
              <a:rPr lang="en-US" altLang="bg-BG" sz="1000" i="1">
                <a:latin typeface="Arial" panose="020B0604020202020204" pitchFamily="34" charset="0"/>
              </a:rPr>
              <a:t>; </a:t>
            </a:r>
            <a:r>
              <a:rPr lang="bg-BG" altLang="bg-BG" sz="1000" i="1"/>
              <a:t>Global atlas o</a:t>
            </a:r>
            <a:r>
              <a:rPr lang="en-US" altLang="bg-BG" sz="1000" i="1"/>
              <a:t>f </a:t>
            </a:r>
            <a:r>
              <a:rPr lang="bg-BG" altLang="bg-BG" sz="1000" i="1"/>
              <a:t>asthma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000" i="1"/>
          </a:p>
        </p:txBody>
      </p:sp>
    </p:spTree>
    <p:extLst>
      <p:ext uri="{BB962C8B-B14F-4D97-AF65-F5344CB8AC3E}">
        <p14:creationId xmlns:p14="http://schemas.microsoft.com/office/powerpoint/2010/main" val="12267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bg-BG" altLang="bg-BG" sz="2800" dirty="0" smtClean="0">
                <a:effectLst/>
              </a:rPr>
              <a:t>ФАРМАКОТЕРАПИЯ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При болните с тежка астма обикновено терапията се провежда с комбинирани инхалаторни препарати (инх. кортикостероид + бета-2-агонист със забавено действие)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Seretide (Fluticason </a:t>
            </a:r>
            <a:r>
              <a:rPr lang="en-US" altLang="bg-BG" sz="2000" smtClean="0"/>
              <a:t>Propionate</a:t>
            </a:r>
            <a:r>
              <a:rPr lang="bg-BG" altLang="bg-BG" sz="2000" smtClean="0"/>
              <a:t>+ Salmeterol)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  </a:t>
            </a: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Symbicort (Budesonide + Formoterol)  </a:t>
            </a:r>
            <a:br>
              <a:rPr lang="bg-BG" altLang="bg-BG" sz="2000" smtClean="0"/>
            </a:br>
            <a:r>
              <a:rPr lang="bg-BG" altLang="bg-BG" sz="2000" smtClean="0"/>
              <a:t>   </a:t>
            </a: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bg-BG" altLang="bg-BG" sz="2000" smtClean="0"/>
              <a:t>Foster (Beclometason + Formoterol)  </a:t>
            </a:r>
            <a:br>
              <a:rPr lang="bg-BG" altLang="bg-BG" sz="2000" smtClean="0"/>
            </a:b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bg-BG" sz="2000" smtClean="0"/>
              <a:t>Relvar (Fluticasone Furoate + Vilanterol)</a:t>
            </a:r>
            <a:r>
              <a:rPr lang="bg-BG" altLang="bg-BG" sz="2000" smtClean="0"/>
              <a:t> </a:t>
            </a: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bg-BG" sz="2000" smtClean="0"/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bg-BG" sz="2000" smtClean="0"/>
              <a:t>Flutiform (</a:t>
            </a:r>
            <a:r>
              <a:rPr lang="bg-BG" altLang="bg-BG" sz="2000" smtClean="0"/>
              <a:t>Fluticason </a:t>
            </a:r>
            <a:r>
              <a:rPr lang="en-US" altLang="bg-BG" sz="2000" smtClean="0"/>
              <a:t>Propionate</a:t>
            </a:r>
            <a:r>
              <a:rPr lang="bg-BG" altLang="bg-BG" sz="2000" smtClean="0"/>
              <a:t>+  Formoterol</a:t>
            </a:r>
            <a:r>
              <a:rPr lang="en-US" altLang="bg-BG" sz="2000" smtClean="0"/>
              <a:t>)</a:t>
            </a:r>
            <a:r>
              <a:rPr lang="bg-BG" altLang="bg-BG" sz="2000" smtClean="0"/>
              <a:t/>
            </a:r>
            <a:br>
              <a:rPr lang="bg-BG" altLang="bg-BG" sz="2000" smtClean="0"/>
            </a:br>
            <a:endParaRPr lang="bg-BG" altLang="bg-BG" sz="2000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29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2800" dirty="0" smtClean="0"/>
              <a:t>Лечение с </a:t>
            </a:r>
            <a:r>
              <a:rPr lang="en-US" sz="2800" dirty="0" smtClean="0"/>
              <a:t>Xolair</a:t>
            </a:r>
            <a:endParaRPr lang="bg-BG" sz="2800" dirty="0"/>
          </a:p>
        </p:txBody>
      </p:sp>
      <p:sp>
        <p:nvSpPr>
          <p:cNvPr id="7475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r>
              <a:rPr lang="en-US" altLang="bg-BG" sz="2000" smtClean="0"/>
              <a:t>Omalizumab</a:t>
            </a:r>
            <a:r>
              <a:rPr lang="en-US" altLang="bg-BG" smtClean="0"/>
              <a:t> </a:t>
            </a:r>
            <a:r>
              <a:rPr lang="bg-BG" altLang="bg-BG" sz="2000" smtClean="0"/>
              <a:t>е рекомбинантно хуманизирано </a:t>
            </a:r>
            <a:r>
              <a:rPr lang="en-US" altLang="bg-BG" sz="2000" smtClean="0"/>
              <a:t>IgG </a:t>
            </a:r>
            <a:r>
              <a:rPr lang="bg-BG" altLang="bg-BG" sz="2000" smtClean="0"/>
              <a:t>антитяло 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bg-BG" altLang="bg-BG" sz="2000" smtClean="0"/>
              <a:t>Свързва се с молекула на </a:t>
            </a:r>
            <a:r>
              <a:rPr lang="en-US" altLang="bg-BG" sz="2000" smtClean="0"/>
              <a:t>IgE</a:t>
            </a:r>
            <a:r>
              <a:rPr lang="bg-BG" altLang="bg-BG" sz="2000" smtClean="0"/>
              <a:t> в същия епитоп на </a:t>
            </a:r>
            <a:r>
              <a:rPr lang="en-US" altLang="bg-BG" sz="2000" smtClean="0"/>
              <a:t>Fc </a:t>
            </a:r>
            <a:r>
              <a:rPr lang="bg-BG" altLang="bg-BG" sz="2000" smtClean="0"/>
              <a:t>региона, който се свързва с </a:t>
            </a:r>
            <a:r>
              <a:rPr lang="en-US" altLang="bg-BG" sz="2000" smtClean="0"/>
              <a:t>    Fc</a:t>
            </a:r>
            <a:r>
              <a:rPr lang="el-GR" altLang="bg-BG" sz="2000" smtClean="0">
                <a:latin typeface="Calibri" panose="020F0502020204030204" pitchFamily="34" charset="0"/>
              </a:rPr>
              <a:t>ε</a:t>
            </a:r>
            <a:r>
              <a:rPr lang="en-US" altLang="bg-BG" sz="2000" smtClean="0">
                <a:latin typeface="Calibri" panose="020F0502020204030204" pitchFamily="34" charset="0"/>
              </a:rPr>
              <a:t>RI</a:t>
            </a:r>
            <a:endParaRPr lang="bg-BG" altLang="bg-BG" sz="2000" smtClean="0"/>
          </a:p>
        </p:txBody>
      </p:sp>
      <p:pic>
        <p:nvPicPr>
          <p:cNvPr id="747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2544763"/>
            <a:ext cx="3800475" cy="263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sp>
        <p:nvSpPr>
          <p:cNvPr id="757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r>
              <a:rPr lang="en-US" altLang="bg-BG" sz="1800" smtClean="0"/>
              <a:t>Omalizumab</a:t>
            </a:r>
            <a:r>
              <a:rPr lang="bg-BG" altLang="bg-BG" sz="1800" smtClean="0"/>
              <a:t> не е анафилактогенен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bg-BG" altLang="bg-BG" sz="1800" smtClean="0"/>
              <a:t>Не взаимодейства с </a:t>
            </a:r>
            <a:r>
              <a:rPr lang="en-US" altLang="bg-BG" sz="1800" smtClean="0"/>
              <a:t>IgE</a:t>
            </a:r>
            <a:r>
              <a:rPr lang="bg-BG" altLang="bg-BG" sz="1800" smtClean="0"/>
              <a:t>, които са върху клетъчните повърхности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bg-BG" altLang="bg-BG" sz="1800" smtClean="0"/>
              <a:t>Не предизвиква дегранулация на мастоцити и базофили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bg-BG" altLang="bg-BG" sz="1800" smtClean="0"/>
          </a:p>
        </p:txBody>
      </p:sp>
      <p:pic>
        <p:nvPicPr>
          <p:cNvPr id="7578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70150"/>
            <a:ext cx="4038600" cy="278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АЛЕРГЕННА ИМУНОТЕРАПИЯ</a:t>
            </a: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400" smtClean="0"/>
              <a:t>   </a:t>
            </a:r>
            <a:r>
              <a:rPr lang="bg-BG" alt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АИТ е инжектиране на постепенно увеличаващи се дози алергенен екстракт за потискане на симптомите от контакт с конкретен алерген. 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pic>
        <p:nvPicPr>
          <p:cNvPr id="76806" name="Picture 6" descr="lek48_1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2543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smtClean="0"/>
              <a:t>    Специфична хипосенсибилизация</a:t>
            </a:r>
          </a:p>
          <a:p>
            <a:pPr eaLnBrk="1" hangingPunct="1"/>
            <a:endParaRPr lang="bg-BG" altLang="bg-BG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922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АЛЕРГЕННА ИМУНОТЕРАПИЯ</a:t>
            </a:r>
          </a:p>
        </p:txBody>
      </p:sp>
      <p:pic>
        <p:nvPicPr>
          <p:cNvPr id="78852" name="Picture 5" descr="Immunological mechanisms of allergen-specific immuno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48101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АЛЕРГЕННА ИМУНОТЕРАПИЯ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    АИТ </a:t>
            </a:r>
            <a:r>
              <a:rPr lang="en-US" altLang="bg-BG" sz="2000" smtClean="0"/>
              <a:t>=</a:t>
            </a:r>
            <a:r>
              <a:rPr lang="bg-BG" altLang="bg-BG" sz="2000" smtClean="0"/>
              <a:t> алерген специфична имунотерапия, позната още като терапия с алергенни ваксини е единственото лечение, което модифицира естествения ход на алергичната болест.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    АИТ се прилага при сезонни, целогодишни алергични ринити и астма.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000" smtClean="0"/>
              <a:t>     АИТ играе роля на имуномодулатор</a:t>
            </a:r>
          </a:p>
        </p:txBody>
      </p:sp>
      <p:pic>
        <p:nvPicPr>
          <p:cNvPr id="79876" name="Picture 6" descr="000051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565400"/>
            <a:ext cx="3714750" cy="2095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smtClean="0"/>
              <a:t>Предимства</a:t>
            </a:r>
          </a:p>
          <a:p>
            <a:pPr eaLnBrk="1" hangingPunct="1">
              <a:buFontTx/>
              <a:buNone/>
            </a:pPr>
            <a:r>
              <a:rPr lang="bg-BG" altLang="bg-BG" sz="1800" smtClean="0"/>
              <a:t>Намалява необходимостта от прием на симптоматични средства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Намалява и премахва симптомите в дългосрочен план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Предотвратява прогресията на АР в БА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Намалява риска от нов тип сенсибилизация – развитие на чувствителност към други алергени</a:t>
            </a:r>
            <a:endParaRPr lang="en-GB" altLang="bg-BG" sz="1800" smtClean="0"/>
          </a:p>
        </p:txBody>
      </p:sp>
      <p:sp>
        <p:nvSpPr>
          <p:cNvPr id="8089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981075"/>
            <a:ext cx="4038600" cy="4525963"/>
          </a:xfrm>
        </p:spPr>
        <p:txBody>
          <a:bodyPr/>
          <a:lstStyle/>
          <a:p>
            <a:pPr eaLnBrk="1" hangingPunct="1"/>
            <a:endParaRPr lang="bg-BG" altLang="bg-BG" sz="2800" smtClean="0"/>
          </a:p>
        </p:txBody>
      </p:sp>
      <p:pic>
        <p:nvPicPr>
          <p:cNvPr id="80900" name="Picture 5" descr="lek27_7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2190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bg-BG" altLang="bg-BG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smtClean="0"/>
              <a:t>Първична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smtClean="0"/>
              <a:t>Вторична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smtClean="0"/>
              <a:t>Третична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2747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bg-BG" altLang="bg-BG" dirty="0" smtClean="0">
              <a:effectLst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bg-BG" altLang="bg-BG" sz="2300" smtClean="0"/>
          </a:p>
          <a:p>
            <a:pPr algn="ctr" eaLnBrk="1" hangingPunct="1">
              <a:buFontTx/>
              <a:buNone/>
            </a:pPr>
            <a:endParaRPr lang="bg-BG" altLang="bg-BG" sz="2300" smtClean="0"/>
          </a:p>
          <a:p>
            <a:pPr algn="ctr" eaLnBrk="1" hangingPunct="1">
              <a:buFontTx/>
              <a:buNone/>
            </a:pPr>
            <a:endParaRPr lang="bg-BG" altLang="bg-BG" sz="2300" smtClean="0"/>
          </a:p>
          <a:p>
            <a:pPr algn="ctr" eaLnBrk="1" hangingPunct="1">
              <a:buFontTx/>
              <a:buNone/>
            </a:pPr>
            <a:endParaRPr lang="bg-BG" altLang="bg-BG" sz="2300" smtClean="0"/>
          </a:p>
          <a:p>
            <a:pPr algn="ctr" eaLnBrk="1" hangingPunct="1">
              <a:buFontTx/>
              <a:buNone/>
            </a:pPr>
            <a:r>
              <a:rPr lang="bg-BG" altLang="bg-BG" sz="2300" smtClean="0"/>
              <a:t>БЛАГОДАРЯ ЗА ВНИМАНИЕТО</a:t>
            </a:r>
          </a:p>
        </p:txBody>
      </p:sp>
      <p:pic>
        <p:nvPicPr>
          <p:cNvPr id="82948" name="Picture 7" descr="Алергични ринити - лечение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24025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36352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bg-BG" altLang="bg-BG" dirty="0" smtClean="0">
              <a:effectLst/>
            </a:endParaRPr>
          </a:p>
        </p:txBody>
      </p:sp>
      <p:sp>
        <p:nvSpPr>
          <p:cNvPr id="19459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Антихолинергична терапия с растения -</a:t>
            </a:r>
            <a:r>
              <a:rPr lang="en-US" altLang="bg-BG" sz="1800" smtClean="0"/>
              <a:t>“</a:t>
            </a:r>
            <a:r>
              <a:rPr lang="bg-BG" altLang="bg-BG" sz="1800" smtClean="0"/>
              <a:t>зловещи сестри</a:t>
            </a:r>
            <a:r>
              <a:rPr lang="en-US" altLang="bg-BG" sz="1800" smtClean="0"/>
              <a:t>”</a:t>
            </a:r>
            <a:r>
              <a:rPr lang="bg-BG" altLang="bg-BG" sz="1800" smtClean="0"/>
              <a:t>. При предозиране тежки странични ефекти вкл. смърт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Симпатикомиметична терапия датира в китайската медицина преди 5000 год. с употребата на растението </a:t>
            </a:r>
            <a:r>
              <a:rPr lang="en-US" altLang="bg-BG" sz="1800" i="1" smtClean="0"/>
              <a:t>ma huang</a:t>
            </a:r>
            <a:r>
              <a:rPr lang="en-US" altLang="bg-BG" sz="1800" smtClean="0"/>
              <a:t> </a:t>
            </a:r>
            <a:r>
              <a:rPr lang="bg-BG" altLang="bg-BG" sz="1800" smtClean="0"/>
              <a:t>с активни съставки ефедрин и псевдоефедрин</a:t>
            </a:r>
            <a:endParaRPr lang="bg-BG" altLang="bg-BG" sz="1800" i="1" smtClean="0"/>
          </a:p>
        </p:txBody>
      </p:sp>
      <p:pic>
        <p:nvPicPr>
          <p:cNvPr id="1946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25" y="1481138"/>
            <a:ext cx="22399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4716463" y="6156325"/>
            <a:ext cx="4157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000" i="1"/>
              <a:t>“Sinister sisters” plants. Smoking the leaves from these plants has been used as an asthma remedy for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000" i="1"/>
              <a:t>decades. a - Datura stramonium; b - Hyoscyamus niger; c - Atropa belladonna</a:t>
            </a:r>
            <a:r>
              <a:rPr lang="en-US" altLang="bg-BG" sz="1000" i="1"/>
              <a:t>; </a:t>
            </a:r>
            <a:r>
              <a:rPr lang="bg-BG" altLang="bg-BG" sz="1000" i="1"/>
              <a:t>Global atlas o</a:t>
            </a:r>
            <a:r>
              <a:rPr lang="en-US" altLang="bg-BG" sz="1000" i="1"/>
              <a:t>f </a:t>
            </a:r>
            <a:r>
              <a:rPr lang="bg-BG" altLang="bg-BG" sz="1000" i="1"/>
              <a:t>asthma</a:t>
            </a:r>
          </a:p>
        </p:txBody>
      </p:sp>
    </p:spTree>
    <p:extLst>
      <p:ext uri="{BB962C8B-B14F-4D97-AF65-F5344CB8AC3E}">
        <p14:creationId xmlns:p14="http://schemas.microsoft.com/office/powerpoint/2010/main" val="14703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bg-BG" altLang="bg-BG" dirty="0" smtClean="0">
              <a:effectLst/>
            </a:endParaRP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1"/>
          </p:nvPr>
        </p:nvSpPr>
        <p:spPr>
          <a:xfrm>
            <a:off x="0" y="1481138"/>
            <a:ext cx="4495800" cy="45259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buFont typeface="Wingdings 3" panose="05040102010807070707" pitchFamily="18" charset="2"/>
              <a:buNone/>
            </a:pPr>
            <a:endParaRPr lang="bg-BG" altLang="bg-BG" sz="20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Laennec’s трактат върху белодробни болести през 1819 год.</a:t>
            </a:r>
            <a:endParaRPr lang="en-US" altLang="bg-BG" sz="2000" smtClean="0"/>
          </a:p>
          <a:p>
            <a:pPr>
              <a:buFont typeface="Wingdings 3" panose="05040102010807070707" pitchFamily="18" charset="2"/>
              <a:buNone/>
            </a:pPr>
            <a:endParaRPr lang="en-US" altLang="bg-BG" sz="20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2000" smtClean="0"/>
              <a:t>"Консенсус за диагнозата и лечението на бронхиалната астма" в Бетезда, САЩ, 1992г. Подчертава се възпалителният характер на астмата.  </a:t>
            </a:r>
            <a:br>
              <a:rPr lang="bg-BG" altLang="bg-BG" sz="2000" smtClean="0"/>
            </a:br>
            <a:endParaRPr lang="bg-BG" altLang="bg-BG" sz="2000" smtClean="0"/>
          </a:p>
          <a:p>
            <a:endParaRPr lang="bg-BG" altLang="bg-BG" sz="2000" smtClean="0"/>
          </a:p>
        </p:txBody>
      </p:sp>
      <p:sp>
        <p:nvSpPr>
          <p:cNvPr id="21508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altLang="bg-BG" sz="2300" smtClean="0"/>
          </a:p>
        </p:txBody>
      </p:sp>
      <p:pic>
        <p:nvPicPr>
          <p:cNvPr id="21509" name="Picture 8" descr="$_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41751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bg-BG" altLang="bg-BG" sz="1800" smtClean="0">
                <a:cs typeface="Arial" panose="020B0604020202020204" pitchFamily="34" charset="0"/>
              </a:rPr>
              <a:t>БА се характеризира с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Хронично алергично възпаление на бронхите с участието на много клетки и цитокини с водеща роля на мастоцити, еозинофили и Т лимфоцити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Повтарящи се епизоди на свирене в гърдите, задух, тежест и кашлица</a:t>
            </a:r>
            <a:endParaRPr lang="en-US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Бронхиална хиперреактивност към неспецифични дразнители /токсични газове-серен двуокис, азотен окис, озон, прахове, студен въздух, миризми/</a:t>
            </a:r>
            <a:endParaRPr lang="en-US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bg-BG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Обратима бронхиална обструкция </a:t>
            </a:r>
            <a:r>
              <a:rPr lang="en-US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&gt;</a:t>
            </a: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12% </a:t>
            </a:r>
            <a:r>
              <a:rPr lang="en-US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(200 ml)</a:t>
            </a:r>
            <a:r>
              <a:rPr lang="bg-BG" altLang="bg-BG" sz="180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US" altLang="bg-BG" sz="180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609600" indent="-609600" eaLnBrk="1" hangingPunct="1"/>
            <a:endParaRPr lang="en-GB" altLang="bg-BG" sz="180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b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bg-BG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bg-BG" altLang="bg-BG" sz="2800" dirty="0" smtClean="0">
                <a:effectLst/>
              </a:rPr>
              <a:t>Съвременно възприятие за астмата</a:t>
            </a:r>
          </a:p>
        </p:txBody>
      </p:sp>
      <p:sp>
        <p:nvSpPr>
          <p:cNvPr id="25603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Системно възпалително заболяване с тясна връзка м/у ГДП и ДДП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Съпътстващ риносинузит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Много пациенти с ринит/риносинузит имат хиперреактивност на бронхите</a:t>
            </a:r>
          </a:p>
          <a:p>
            <a:pPr>
              <a:buFont typeface="Wingdings 3" panose="05040102010807070707" pitchFamily="18" charset="2"/>
              <a:buNone/>
            </a:pPr>
            <a:endParaRPr lang="bg-BG" altLang="bg-BG" sz="1800" smtClean="0"/>
          </a:p>
          <a:p>
            <a:pPr>
              <a:buFont typeface="Wingdings 3" panose="05040102010807070707" pitchFamily="18" charset="2"/>
              <a:buNone/>
            </a:pPr>
            <a:r>
              <a:rPr lang="bg-BG" altLang="bg-BG" sz="1800" smtClean="0"/>
              <a:t>Клинична астма</a:t>
            </a:r>
            <a:r>
              <a:rPr lang="en-US" altLang="bg-BG" sz="1800" smtClean="0"/>
              <a:t>=</a:t>
            </a:r>
            <a:r>
              <a:rPr lang="bg-BG" altLang="bg-BG" sz="1800" smtClean="0"/>
              <a:t>разширено участие на бронхиолите</a:t>
            </a:r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205038"/>
            <a:ext cx="2151063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6732588" y="4868863"/>
            <a:ext cx="1468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bg-BG" sz="1000" i="1">
                <a:latin typeface="Arial" panose="020B0604020202020204" pitchFamily="34" charset="0"/>
              </a:rPr>
              <a:t>Global athlas of allergy</a:t>
            </a:r>
            <a:endParaRPr lang="bg-BG" altLang="bg-BG" sz="10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1800" smtClean="0"/>
              <a:t>Глобален проблем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По данни на СЗО в световен мащаб над 300 млн.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  <a:p>
            <a:pPr eaLnBrk="1" hangingPunct="1">
              <a:buFontTx/>
              <a:buNone/>
            </a:pPr>
            <a:r>
              <a:rPr lang="bg-BG" altLang="bg-BG" sz="1800" smtClean="0"/>
              <a:t>За България - 35 000 деца</a:t>
            </a:r>
          </a:p>
          <a:p>
            <a:pPr eaLnBrk="1" hangingPunct="1">
              <a:buFontTx/>
              <a:buNone/>
            </a:pPr>
            <a:r>
              <a:rPr lang="bg-BG" altLang="bg-BG" sz="1800" smtClean="0"/>
              <a:t>                    - 350 000 възрастни</a:t>
            </a:r>
          </a:p>
          <a:p>
            <a:pPr eaLnBrk="1" hangingPunct="1">
              <a:buFontTx/>
              <a:buNone/>
            </a:pPr>
            <a:endParaRPr lang="bg-BG" altLang="bg-BG" sz="180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altLang="bg-BG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ЧЕСТОТА</a:t>
            </a:r>
          </a:p>
        </p:txBody>
      </p:sp>
    </p:spTree>
    <p:extLst>
      <p:ext uri="{BB962C8B-B14F-4D97-AF65-F5344CB8AC3E}">
        <p14:creationId xmlns:p14="http://schemas.microsoft.com/office/powerpoint/2010/main" val="16339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9223</TotalTime>
  <Words>2255</Words>
  <Application>Microsoft Office PowerPoint</Application>
  <PresentationFormat>On-screen Show (4:3)</PresentationFormat>
  <Paragraphs>441</Paragraphs>
  <Slides>48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 Unicode MS</vt:lpstr>
      <vt:lpstr>Arial</vt:lpstr>
      <vt:lpstr>Arial Black</vt:lpstr>
      <vt:lpstr>Calibri</vt:lpstr>
      <vt:lpstr>Comic Sans MS</vt:lpstr>
      <vt:lpstr>Garamond</vt:lpstr>
      <vt:lpstr>Lucida Sans Unicode</vt:lpstr>
      <vt:lpstr>Symbol</vt:lpstr>
      <vt:lpstr>Times New Roman</vt:lpstr>
      <vt:lpstr>Wingdings</vt:lpstr>
      <vt:lpstr>Wingdings 3</vt:lpstr>
      <vt:lpstr>Default Design</vt:lpstr>
      <vt:lpstr>2_Edge</vt:lpstr>
      <vt:lpstr>CorelDRAW.Graphic.10</vt:lpstr>
      <vt:lpstr>PowerPoint Presentation</vt:lpstr>
      <vt:lpstr>ЗНАЧЕНИЕ</vt:lpstr>
      <vt:lpstr>ИСТОРИЯ</vt:lpstr>
      <vt:lpstr>PowerPoint Presentation</vt:lpstr>
      <vt:lpstr>PowerPoint Presentation</vt:lpstr>
      <vt:lpstr>PowerPoint Presentation</vt:lpstr>
      <vt:lpstr>ОПРЕДЕЛЕНИЕ </vt:lpstr>
      <vt:lpstr>Съвременно възприятие за астмата</vt:lpstr>
      <vt:lpstr>ЧЕСТОТА</vt:lpstr>
      <vt:lpstr>ЕТИОЛОГИЯ</vt:lpstr>
      <vt:lpstr>ПРОВОКИРАЩИ ФАКТОРИ</vt:lpstr>
      <vt:lpstr>КЛАСИФИКАЦИЯ</vt:lpstr>
      <vt:lpstr>КЛИНИЧНА КЛАСИФИКАЦИЯ (GINA)</vt:lpstr>
      <vt:lpstr>PowerPoint Presentation</vt:lpstr>
      <vt:lpstr>КЛАСИФИКАЦИЯ - GINA </vt:lpstr>
      <vt:lpstr>ИМУНОЛОГИЧНИ И ПАТОФИЗИОЛОГИЧНИ МЕХАНИЗМИ</vt:lpstr>
      <vt:lpstr>PowerPoint Presentation</vt:lpstr>
      <vt:lpstr>PowerPoint Presentation</vt:lpstr>
      <vt:lpstr>ПАТОФИЗИОЛОГИЯ</vt:lpstr>
      <vt:lpstr>ПАТОФИЗИОЛОГИЯ</vt:lpstr>
      <vt:lpstr>КЛИНИЧНА КАРТИНА</vt:lpstr>
      <vt:lpstr>АСТМАТИЧЕН ПРИСТЪП</vt:lpstr>
      <vt:lpstr>ДИАГНОСТИЧНИ КРИТЕРИИ</vt:lpstr>
      <vt:lpstr>Физикален преглед</vt:lpstr>
      <vt:lpstr>PowerPoint Presentation</vt:lpstr>
      <vt:lpstr>БЕЛОДРОБНА ФУНКЦИЯ</vt:lpstr>
      <vt:lpstr>“ЗОНИ НА АСТМАТА “</vt:lpstr>
      <vt:lpstr>ЛЕК ДО УМЕРЕН АСТМАТИЧЕН ПРИСТЪП</vt:lpstr>
      <vt:lpstr>ТЕЖЪК АСТМАТИЧЕН ПРИСТЪП   АСТАМТИЧЕН СТАТУС</vt:lpstr>
      <vt:lpstr>ЛАБОРАТОРИЯ</vt:lpstr>
      <vt:lpstr>ЛАБОРАТОРИЯ</vt:lpstr>
      <vt:lpstr>PowerPoint Presentation</vt:lpstr>
      <vt:lpstr>ДИФЕРЕНЦИАЛНА ДИАГНОЗА</vt:lpstr>
      <vt:lpstr>ДИФЕРЕНЦИАЛНА ДИАГНОЗА </vt:lpstr>
      <vt:lpstr>ЦЕЛ НА ЛЕЧЕНИЕТО</vt:lpstr>
      <vt:lpstr>ЛЕЧЕНИЕ</vt:lpstr>
      <vt:lpstr>ЛЕЧЕНИЕ</vt:lpstr>
      <vt:lpstr>ЛЕЧЕНИЕ</vt:lpstr>
      <vt:lpstr>ФАРМАКОТЕРАПИЯ</vt:lpstr>
      <vt:lpstr>ФАРМАКОТЕРАПИЯ</vt:lpstr>
      <vt:lpstr>Лечение с Xolair</vt:lpstr>
      <vt:lpstr>PowerPoint Presentation</vt:lpstr>
      <vt:lpstr>АЛЕРГЕННА ИМУНОТЕРАПИЯ</vt:lpstr>
      <vt:lpstr>АЛЕРГЕННА ИМУНОТЕРАПИЯ</vt:lpstr>
      <vt:lpstr>АЛЕРГЕННА ИМУНОТЕРАПИЯ</vt:lpstr>
      <vt:lpstr>PowerPoint Presentation</vt:lpstr>
      <vt:lpstr>ПРОФИЛАКТИКА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473</cp:revision>
  <dcterms:created xsi:type="dcterms:W3CDTF">2003-03-08T12:58:53Z</dcterms:created>
  <dcterms:modified xsi:type="dcterms:W3CDTF">2020-10-28T05:48:21Z</dcterms:modified>
</cp:coreProperties>
</file>