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48"/>
  </p:notesMasterIdLst>
  <p:handoutMasterIdLst>
    <p:handoutMasterId r:id="rId49"/>
  </p:handoutMasterIdLst>
  <p:sldIdLst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4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25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B76C68-86F0-4780-A350-679C7215A620}" type="slidenum">
              <a:rPr lang="en-GB" altLang="bg-BG"/>
              <a:pPr eaLnBrk="1" hangingPunct="1">
                <a:spcBef>
                  <a:spcPct val="0"/>
                </a:spcBef>
              </a:pPr>
              <a:t>25</a:t>
            </a:fld>
            <a:endParaRPr lang="en-GB" altLang="bg-BG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Алергичният ринит, ако не се лекува, може да бъде сериозен фактор за недобър контрол на астмата. </a:t>
            </a:r>
            <a:endParaRPr lang="en-US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bg-BG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ACF9AB-F406-4847-96A6-293BB7FE3365}" type="slidenum">
              <a:rPr lang="en-GB" altLang="bg-BG"/>
              <a:pPr eaLnBrk="1" hangingPunct="1">
                <a:spcBef>
                  <a:spcPct val="0"/>
                </a:spcBef>
              </a:pPr>
              <a:t>28</a:t>
            </a:fld>
            <a:endParaRPr lang="en-GB" altLang="bg-BG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AC6FCA-B248-4782-9AD7-69235CA56E64}" type="slidenum">
              <a:rPr lang="en-GB" altLang="bg-BG"/>
              <a:pPr algn="r" eaLnBrk="1" hangingPunct="1">
                <a:spcBef>
                  <a:spcPct val="0"/>
                </a:spcBef>
              </a:pPr>
              <a:t>28</a:t>
            </a:fld>
            <a:endParaRPr lang="en-GB" altLang="bg-BG"/>
          </a:p>
        </p:txBody>
      </p:sp>
      <p:sp>
        <p:nvSpPr>
          <p:cNvPr id="5837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77ED71-E7D4-47D6-9184-2E1958519D2B}" type="slidenum">
              <a:rPr lang="en-US" altLang="bg-BG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bg-B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285181-2269-427F-830F-98B6627D8213}" type="slidenum">
              <a:rPr lang="en-GB" altLang="bg-BG"/>
              <a:pPr eaLnBrk="1" hangingPunct="1">
                <a:spcBef>
                  <a:spcPct val="0"/>
                </a:spcBef>
              </a:pPr>
              <a:t>29</a:t>
            </a:fld>
            <a:endParaRPr lang="en-GB" altLang="bg-BG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F5A49D-8E09-46FF-A305-DAEAE24701E3}" type="slidenum">
              <a:rPr lang="en-GB" altLang="bg-BG"/>
              <a:pPr algn="r" eaLnBrk="1" hangingPunct="1">
                <a:spcBef>
                  <a:spcPct val="0"/>
                </a:spcBef>
              </a:pPr>
              <a:t>29</a:t>
            </a:fld>
            <a:endParaRPr lang="en-GB" altLang="bg-BG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6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Целта на СИТ е да възстанови толеранса чрез изместване на Тн2 отговора към Т рег.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2D88AA-2899-4B83-876C-E0275030F66D}" type="slidenum">
              <a:rPr lang="en-GB" altLang="bg-BG"/>
              <a:pPr eaLnBrk="1" hangingPunct="1">
                <a:spcBef>
                  <a:spcPct val="0"/>
                </a:spcBef>
              </a:pPr>
              <a:t>31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16384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EB164A-339E-4E88-923F-160B350F3723}" type="slidenum">
              <a:rPr lang="en-GB" altLang="bg-BG"/>
              <a:pPr eaLnBrk="1" hangingPunct="1">
                <a:spcBef>
                  <a:spcPct val="0"/>
                </a:spcBef>
              </a:pPr>
              <a:t>34</a:t>
            </a:fld>
            <a:endParaRPr lang="en-GB" altLang="bg-BG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7E3F4C-B587-4B5C-AB8D-029F0F9EE74B}" type="slidenum">
              <a:rPr lang="en-GB" altLang="bg-BG"/>
              <a:pPr algn="r" eaLnBrk="1" hangingPunct="1">
                <a:spcBef>
                  <a:spcPct val="0"/>
                </a:spcBef>
              </a:pPr>
              <a:t>34</a:t>
            </a:fld>
            <a:endParaRPr lang="en-GB" altLang="bg-BG"/>
          </a:p>
        </p:txBody>
      </p:sp>
      <p:sp>
        <p:nvSpPr>
          <p:cNvPr id="614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4A5DF5-5425-4336-9F34-38A7AA31BF5F}" type="slidenum">
              <a:rPr lang="en-GB" altLang="bg-BG"/>
              <a:pPr algn="r" eaLnBrk="1" hangingPunct="1">
                <a:spcBef>
                  <a:spcPct val="0"/>
                </a:spcBef>
              </a:pPr>
              <a:t>34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86657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AF29EA-1630-47BA-B6DC-0056494B1424}" type="slidenum">
              <a:rPr lang="en-GB" altLang="bg-BG"/>
              <a:pPr eaLnBrk="1" hangingPunct="1">
                <a:spcBef>
                  <a:spcPct val="0"/>
                </a:spcBef>
              </a:pPr>
              <a:t>7</a:t>
            </a:fld>
            <a:endParaRPr lang="en-GB" altLang="bg-BG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10D89-0B93-4731-AA54-73711B2A3CF2}" type="slidenum">
              <a:rPr lang="en-GB" altLang="bg-BG"/>
              <a:pPr algn="r" eaLnBrk="1" hangingPunct="1">
                <a:spcBef>
                  <a:spcPct val="0"/>
                </a:spcBef>
              </a:pPr>
              <a:t>7</a:t>
            </a:fld>
            <a:endParaRPr lang="en-GB" altLang="bg-BG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Многобройни епид.д-ва.Респир. Епител доказано еднакъв от назалните синуси до бронхиолите.Носът и бр.-еднаква адренергична и вагусна инервация. Мастоц.,Т лимфоц., Ео. Ограничение на въздушния поток. АХ, АЛТ,КС,СИТ</a:t>
            </a:r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75C87-AD6E-47EC-BD3E-AAAE28707369}" type="slidenum">
              <a:rPr lang="en-GB" altLang="bg-BG"/>
              <a:pPr eaLnBrk="1" hangingPunct="1">
                <a:spcBef>
                  <a:spcPct val="0"/>
                </a:spcBef>
              </a:pPr>
              <a:t>8</a:t>
            </a:fld>
            <a:endParaRPr lang="en-GB" altLang="bg-BG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bg-BG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8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7F1A-3AE0-4C31-A1CF-5F4EFBABBB12}" type="slidenum">
              <a:rPr lang="en-GB" altLang="bg-BG"/>
              <a:pPr eaLnBrk="1" hangingPunct="1">
                <a:spcBef>
                  <a:spcPct val="0"/>
                </a:spcBef>
              </a:pPr>
              <a:t>9</a:t>
            </a:fld>
            <a:endParaRPr lang="en-GB" altLang="bg-BG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DF3155-CFE7-46BB-B3E2-A470033D5967}" type="slidenum">
              <a:rPr lang="en-GB" altLang="bg-BG"/>
              <a:pPr algn="r" eaLnBrk="1" hangingPunct="1">
                <a:spcBef>
                  <a:spcPct val="0"/>
                </a:spcBef>
              </a:pPr>
              <a:t>9</a:t>
            </a:fld>
            <a:endParaRPr lang="en-GB" altLang="bg-BG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Може да има роля при ремоделирането на дихателните пътища</a:t>
            </a:r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31C0D5-05CB-4A8D-BFAD-CE6EB1F7F0EC}" type="slidenum">
              <a:rPr lang="en-GB" altLang="bg-BG"/>
              <a:pPr eaLnBrk="1" hangingPunct="1">
                <a:spcBef>
                  <a:spcPct val="0"/>
                </a:spcBef>
              </a:pPr>
              <a:t>14</a:t>
            </a:fld>
            <a:endParaRPr lang="en-GB" altLang="bg-BG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98B4AF-5E39-4BD3-ADE3-CADCA31E77F2}" type="slidenum">
              <a:rPr lang="en-GB" altLang="bg-BG"/>
              <a:pPr algn="r" eaLnBrk="1" hangingPunct="1">
                <a:spcBef>
                  <a:spcPct val="0"/>
                </a:spcBef>
              </a:pPr>
              <a:t>14</a:t>
            </a:fld>
            <a:endParaRPr lang="en-GB" altLang="bg-BG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Битови-акари в дом.прах.,-хранят се предимно с епидермални отпадъци от хората и животните.За развитието им е необходимо висока относителна влажност, температура 25-27гр,липса на проветривост. Поленът-тичинковият прашец е мъжката полова клетка на растенията- дървесни видове, треви, плевели.Вятърът пренася цветния прашец на големи разстояния. Животински-кучета, котки, хамстери, морски свинчета и др. Птиците пилета, патици, гъски са източници на пух и перушина.Плесените са битови въздушнопреносими алергени.Тъмнината, влагата и лошата вентилация са оптимални условия за растеж.</a:t>
            </a:r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3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784915-BA4E-48E8-8999-5EC0FE450F58}" type="slidenum">
              <a:rPr lang="en-GB" altLang="bg-BG"/>
              <a:pPr eaLnBrk="1" hangingPunct="1">
                <a:spcBef>
                  <a:spcPct val="0"/>
                </a:spcBef>
              </a:pPr>
              <a:t>21</a:t>
            </a:fld>
            <a:endParaRPr lang="en-GB" altLang="bg-BG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52807-B336-422C-9C24-719153476858}" type="slidenum">
              <a:rPr lang="en-US" altLang="bg-BG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bg-B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8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3CA62-9D05-4516-8E80-E97C63BA729C}" type="slidenum">
              <a:rPr lang="en-GB" altLang="bg-BG"/>
              <a:pPr eaLnBrk="1" hangingPunct="1">
                <a:spcBef>
                  <a:spcPct val="0"/>
                </a:spcBef>
              </a:pPr>
              <a:t>22</a:t>
            </a:fld>
            <a:endParaRPr lang="en-GB" altLang="bg-BG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1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55F32-09A3-459D-89B7-B670AC8B3D8D}" type="slidenum">
              <a:rPr lang="en-GB" altLang="bg-BG"/>
              <a:pPr eaLnBrk="1" hangingPunct="1">
                <a:spcBef>
                  <a:spcPct val="0"/>
                </a:spcBef>
              </a:pPr>
              <a:t>23</a:t>
            </a:fld>
            <a:endParaRPr lang="en-GB" altLang="bg-BG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BCFF61-4C0B-458F-B659-09832CD5041F}" type="slidenum">
              <a:rPr lang="en-GB" altLang="bg-BG"/>
              <a:pPr algn="r" eaLnBrk="1" hangingPunct="1">
                <a:spcBef>
                  <a:spcPct val="0"/>
                </a:spcBef>
              </a:pPr>
              <a:t>23</a:t>
            </a:fld>
            <a:endParaRPr lang="en-GB" altLang="bg-BG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7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70513D-09DB-409C-9A6D-57A8E4DD2D2D}" type="slidenum">
              <a:rPr lang="en-GB" altLang="bg-BG"/>
              <a:pPr eaLnBrk="1" hangingPunct="1">
                <a:spcBef>
                  <a:spcPct val="0"/>
                </a:spcBef>
              </a:pPr>
              <a:t>24</a:t>
            </a:fld>
            <a:endParaRPr lang="en-GB" altLang="bg-BG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0D94BD-3807-4B25-BAD7-7E905FD554EB}" type="slidenum">
              <a:rPr lang="en-GB" altLang="bg-BG"/>
              <a:pPr algn="r" eaLnBrk="1" hangingPunct="1">
                <a:spcBef>
                  <a:spcPct val="0"/>
                </a:spcBef>
              </a:pPr>
              <a:t>24</a:t>
            </a:fld>
            <a:endParaRPr lang="en-GB" altLang="bg-BG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  <a:cs typeface="Arial" panose="020B0604020202020204" pitchFamily="34" charset="0"/>
              </a:rPr>
              <a:t>Папулата в центъра е главно резултат от хистамин-индуциран съдов пермеабилитет и вторичен оток.</a:t>
            </a:r>
            <a:endParaRPr lang="en-GB" altLang="bg-BG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5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1857A-A820-4F82-B9A3-6D495C0821E0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1285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E9461-7DC7-4A56-8841-EEBB3D914E98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9496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7EF22-F6AC-4258-B53B-F83BA5BB6859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7528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933D9-236D-4954-ADDA-D4050E6388B5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21836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1" r:id="rId12"/>
    <p:sldLayoutId id="2147484102" r:id="rId13"/>
    <p:sldLayoutId id="2147484103" r:id="rId14"/>
    <p:sldLayoutId id="214748410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ania\Desktop\RUSE%2007.10.17%20LAST\film%20hose%20dust%20mites-4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ania\Desktop\RUSE%2007.10.17%20LAST\film%20hose%20dust%20mites-3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ФАКУЛТЕТ „МЕДИЦИНА“</a:t>
            </a:r>
            <a:endParaRPr lang="en-US" altLang="en-US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10849" y="1571935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bg-BG" altLang="bg-BG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3549812" y="4862945"/>
            <a:ext cx="52696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Ваня Цветкова, </a:t>
            </a:r>
            <a:r>
              <a:rPr lang="bg-BG" altLang="bg-BG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д.м</a:t>
            </a:r>
            <a:r>
              <a:rPr lang="bg-BG" altLang="bg-BG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bg-BG" altLang="bg-BG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Катедра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“Дерматология, венерология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алергология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” сектор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Алергология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bg-BG" altLang="bg-BG" dirty="0"/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593850" y="2684381"/>
            <a:ext cx="6099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АЛЕРГИЧЕН РИНИТ</a:t>
            </a:r>
            <a:br>
              <a:rPr lang="bg-BG" altLang="bg-BG" sz="2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</a:br>
            <a:r>
              <a:rPr lang="bg-BG" altLang="bg-BG" sz="2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АЛЕРГИЧЕН РИНОКОНЮНКТИВИТ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>
                <a:solidFill>
                  <a:schemeClr val="tx1"/>
                </a:solidFill>
                <a:ea typeface="Arial Unicode MS" pitchFamily="34" charset="-128"/>
              </a:rPr>
              <a:t>ПАТОФИЗИОЛГИЯ</a:t>
            </a:r>
          </a:p>
        </p:txBody>
      </p:sp>
      <p:pic>
        <p:nvPicPr>
          <p:cNvPr id="11267" name="Picture 5" descr="ige1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0322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0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ПАТОФИЗИОЛОГИЧНИ И </a:t>
            </a:r>
            <a:br>
              <a:rPr lang="bg-BG" altLang="bg-BG" sz="2400" smtClean="0"/>
            </a:br>
            <a:r>
              <a:rPr lang="bg-BG" altLang="bg-BG" sz="2400" smtClean="0"/>
              <a:t>ИМУНОЛОГИЧНИ МЕХАНИЗМИ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bg-BG" sz="2000" smtClean="0"/>
              <a:t>CD4</a:t>
            </a:r>
            <a:r>
              <a:rPr lang="bg-BG" altLang="bg-BG" sz="2000" smtClean="0"/>
              <a:t>+ Т лимфоцити – ключова роля за иницииране на алергичната имунна реакция чрез секреция на </a:t>
            </a:r>
            <a:r>
              <a:rPr lang="en-US" altLang="bg-BG" sz="2000" smtClean="0"/>
              <a:t>IL-4, IL-5, IL-10 </a:t>
            </a:r>
            <a:r>
              <a:rPr lang="bg-BG" altLang="bg-BG" sz="2000" smtClean="0"/>
              <a:t>и </a:t>
            </a:r>
            <a:r>
              <a:rPr lang="en-US" altLang="bg-BG" sz="2000" smtClean="0"/>
              <a:t>IL-13</a:t>
            </a: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en-US" altLang="bg-BG" sz="2000" smtClean="0"/>
              <a:t>IL-4 </a:t>
            </a:r>
            <a:r>
              <a:rPr lang="bg-BG" altLang="bg-BG" sz="2000" smtClean="0"/>
              <a:t>и </a:t>
            </a:r>
            <a:r>
              <a:rPr lang="en-US" altLang="bg-BG" sz="2000" smtClean="0"/>
              <a:t>IL-13 </a:t>
            </a:r>
            <a:r>
              <a:rPr lang="bg-BG" altLang="bg-BG" sz="2000" smtClean="0"/>
              <a:t>взаимодействат с В лимфоцити за секретиране на специфични </a:t>
            </a:r>
            <a:r>
              <a:rPr lang="en-US" altLang="bg-BG" sz="2000" smtClean="0"/>
              <a:t>IgE </a:t>
            </a:r>
            <a:r>
              <a:rPr lang="bg-BG" altLang="bg-BG" sz="2000" smtClean="0"/>
              <a:t>антитела – сенсибилизация</a:t>
            </a:r>
          </a:p>
          <a:p>
            <a:pPr algn="ctr" eaLnBrk="1" hangingPunct="1">
              <a:buFontTx/>
              <a:buNone/>
            </a:pPr>
            <a:r>
              <a:rPr lang="bg-BG" altLang="bg-BG" sz="2000" i="1" smtClean="0"/>
              <a:t>Ранна реакция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При сенсибилизирани индивиди протича от няколко минути след алергенна експозиция и продължава 2-4 часа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Мастоцитна дегранулация-основен компонент на ранната реакция</a:t>
            </a:r>
          </a:p>
          <a:p>
            <a:pPr eaLnBrk="1" hangingPunct="1">
              <a:buFontTx/>
              <a:buNone/>
            </a:pPr>
            <a:endParaRPr lang="bg-BG" altLang="bg-BG" sz="2000" i="1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24475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Мастоцитите са множество в епитела на носната лигавица и лесно могат да бъдат активирани при повторно излагане на алерген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След активиране мастоцитите секретират предварително формирани медиатори: хистамин, левкотриени, простагландини, протеази, протеогликани, цитокини и хемокини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Предизвикват оток, повишена съдова пропускливост и секреция от носа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1705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3700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2000" smtClean="0"/>
              <a:t>Хистаминът стимулира сетивните нервни окончания на тригеминалния нерв и предизвиква кихане и сърбеж. Стимулира отделянето на мукус и заедно с левкотриени и простагландини предизвиква назална конгестия чрез кръвоносните съдове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bg-BG" sz="2000" i="1" smtClean="0"/>
              <a:t>Късна реакция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2000" smtClean="0"/>
              <a:t>Започва 4-6 часа след алергенна експозиция</a:t>
            </a:r>
            <a:r>
              <a:rPr lang="en-US" altLang="bg-BG" sz="2000" smtClean="0"/>
              <a:t>; </a:t>
            </a:r>
            <a:r>
              <a:rPr lang="bg-BG" altLang="bg-BG" sz="2000" smtClean="0"/>
              <a:t>продължава 18-24 часа и се характеризира с инфлукс на Т </a:t>
            </a:r>
            <a:r>
              <a:rPr lang="en-US" altLang="bg-BG" sz="2000" smtClean="0"/>
              <a:t>Ly</a:t>
            </a:r>
            <a:r>
              <a:rPr lang="bg-BG" altLang="bg-BG" sz="2000" smtClean="0"/>
              <a:t>, </a:t>
            </a:r>
            <a:r>
              <a:rPr lang="en-US" altLang="bg-BG" sz="2000" smtClean="0"/>
              <a:t>Ba</a:t>
            </a:r>
            <a:r>
              <a:rPr lang="bg-BG" altLang="bg-BG" sz="2000" smtClean="0"/>
              <a:t> и </a:t>
            </a:r>
            <a:r>
              <a:rPr lang="en-US" altLang="bg-BG" sz="2000" smtClean="0"/>
              <a:t>Eo</a:t>
            </a:r>
            <a:r>
              <a:rPr lang="bg-BG" altLang="bg-BG" sz="2000" smtClean="0"/>
              <a:t> в носната лигавица. От тях се освобождават различни медиатори: левкотриени, кинини, хистамин, хемокини и цитокини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bg-BG" sz="2000" smtClean="0"/>
              <a:t>IL-5 </a:t>
            </a:r>
            <a:r>
              <a:rPr lang="bg-BG" altLang="bg-BG" sz="2000" smtClean="0"/>
              <a:t>стимулира образуването на еозинофили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</a:pPr>
            <a:endParaRPr lang="bg-BG" altLang="bg-BG" sz="1400" smtClean="0"/>
          </a:p>
        </p:txBody>
      </p:sp>
    </p:spTree>
    <p:extLst>
      <p:ext uri="{BB962C8B-B14F-4D97-AF65-F5344CB8AC3E}">
        <p14:creationId xmlns:p14="http://schemas.microsoft.com/office/powerpoint/2010/main" val="37528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ЕТИОЛОГИЯ </a:t>
            </a:r>
            <a:endParaRPr lang="en-GB" altLang="bg-BG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bg-BG" sz="2000" smtClean="0"/>
              <a:t>Indoor (</a:t>
            </a:r>
            <a:r>
              <a:rPr lang="bg-BG" altLang="bg-BG" sz="2000" smtClean="0"/>
              <a:t>битови</a:t>
            </a:r>
            <a:r>
              <a:rPr lang="en-US" altLang="bg-BG" sz="2000" smtClean="0"/>
              <a:t>) </a:t>
            </a:r>
            <a:r>
              <a:rPr lang="bg-BG" altLang="bg-BG" sz="2000" smtClean="0"/>
              <a:t>алергени</a:t>
            </a:r>
            <a:endParaRPr lang="en-US" altLang="bg-BG" sz="2000" smtClean="0"/>
          </a:p>
          <a:p>
            <a:pPr marL="0" indent="0" eaLnBrk="1" hangingPunct="1">
              <a:buFontTx/>
              <a:buNone/>
            </a:pPr>
            <a:endParaRPr lang="en-US" altLang="bg-BG" sz="2000" smtClean="0"/>
          </a:p>
          <a:p>
            <a:pPr marL="0" indent="0" eaLnBrk="1" hangingPunct="1">
              <a:buFontTx/>
              <a:buNone/>
            </a:pPr>
            <a:r>
              <a:rPr lang="en-US" altLang="bg-BG" sz="2000" smtClean="0"/>
              <a:t>Outdoor (</a:t>
            </a:r>
            <a:r>
              <a:rPr lang="bg-BG" altLang="bg-BG" sz="2000" smtClean="0"/>
              <a:t>полени</a:t>
            </a:r>
            <a:r>
              <a:rPr lang="en-US" altLang="bg-BG" sz="2000" smtClean="0"/>
              <a:t>) </a:t>
            </a:r>
            <a:r>
              <a:rPr lang="bg-BG" altLang="bg-BG" sz="2000" smtClean="0"/>
              <a:t>алергени</a:t>
            </a:r>
            <a:endParaRPr lang="en-US" altLang="bg-BG" sz="2000" smtClean="0"/>
          </a:p>
          <a:p>
            <a:pPr marL="0" indent="0" eaLnBrk="1" hangingPunct="1">
              <a:buFontTx/>
              <a:buNone/>
            </a:pPr>
            <a:endParaRPr lang="bg-BG" altLang="bg-BG" sz="2000" smtClean="0"/>
          </a:p>
          <a:p>
            <a:pPr marL="0" indent="0" eaLnBrk="1" hangingPunct="1">
              <a:buFontTx/>
              <a:buNone/>
            </a:pPr>
            <a:r>
              <a:rPr lang="bg-BG" altLang="bg-BG" sz="2000" smtClean="0"/>
              <a:t>Животински епидермални алергени</a:t>
            </a:r>
            <a:endParaRPr lang="en-US" altLang="bg-BG" sz="2000" smtClean="0"/>
          </a:p>
          <a:p>
            <a:pPr marL="0" indent="0" eaLnBrk="1" hangingPunct="1">
              <a:buFontTx/>
              <a:buNone/>
            </a:pPr>
            <a:endParaRPr lang="bg-BG" altLang="bg-BG" sz="2000" smtClean="0"/>
          </a:p>
          <a:p>
            <a:pPr marL="0" indent="0" eaLnBrk="1" hangingPunct="1">
              <a:buFontTx/>
              <a:buNone/>
            </a:pPr>
            <a:r>
              <a:rPr lang="bg-BG" altLang="bg-BG" sz="2000" smtClean="0"/>
              <a:t>Плесенни алергени</a:t>
            </a:r>
          </a:p>
          <a:p>
            <a:pPr marL="0" indent="0" eaLnBrk="1" hangingPunct="1">
              <a:buFontTx/>
              <a:buNone/>
            </a:pP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3863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lergy_triggers_spilled_aspirin_bottle_s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836613"/>
            <a:ext cx="33559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allergy_triggers_pollen_on_sunflower_pistil_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33559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215900"/>
            <a:ext cx="6335712" cy="476250"/>
          </a:xfrm>
        </p:spPr>
        <p:txBody>
          <a:bodyPr/>
          <a:lstStyle/>
          <a:p>
            <a:pPr eaLnBrk="1" hangingPunct="1"/>
            <a:endParaRPr lang="bg-BG" altLang="bg-BG" smtClean="0">
              <a:solidFill>
                <a:srgbClr val="000099"/>
              </a:solidFill>
            </a:endParaRPr>
          </a:p>
        </p:txBody>
      </p:sp>
      <p:pic>
        <p:nvPicPr>
          <p:cNvPr id="16389" name="Picture 5" descr="allergy_triggers_cluster_of_peanuts_s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363" y="1600200"/>
            <a:ext cx="3216275" cy="2185988"/>
          </a:xfrm>
          <a:noFill/>
        </p:spPr>
      </p:pic>
      <p:pic>
        <p:nvPicPr>
          <p:cNvPr id="16390" name="Picture 6" descr="allergy_triggers_brown_dog_on_furniture_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50938"/>
            <a:ext cx="3455988" cy="2349500"/>
          </a:xfrm>
          <a:noFill/>
        </p:spPr>
      </p:pic>
      <p:pic>
        <p:nvPicPr>
          <p:cNvPr id="16391" name="Picture 7" descr="allergy_triggers_dust_mite_scavenging_s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3716338"/>
            <a:ext cx="3219450" cy="2187575"/>
          </a:xfrm>
          <a:noFill/>
        </p:spPr>
      </p:pic>
      <p:pic>
        <p:nvPicPr>
          <p:cNvPr id="16392" name="Picture 8" descr="allergy_triggers_yellow_jacket_wasp_s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076700"/>
            <a:ext cx="3219450" cy="2187575"/>
          </a:xfrm>
          <a:noFill/>
        </p:spPr>
      </p:pic>
      <p:pic>
        <p:nvPicPr>
          <p:cNvPr id="16393" name="Picture 9" descr="allergy_triggers_women_sneezing_in_flowering_meadow_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49325"/>
            <a:ext cx="3860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allergy_triggers_cockroach_silhouette_s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29876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5" name="Object 13"/>
          <p:cNvGraphicFramePr>
            <a:graphicFrameLocks noChangeAspect="1"/>
          </p:cNvGraphicFramePr>
          <p:nvPr/>
        </p:nvGraphicFramePr>
        <p:xfrm>
          <a:off x="3795713" y="3186113"/>
          <a:ext cx="1552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ackage" r:id="rId11" imgW="1559293" imgH="481263" progId="Package">
                  <p:embed/>
                </p:oleObj>
              </mc:Choice>
              <mc:Fallback>
                <p:oleObj name="Package" r:id="rId11" imgW="1559293" imgH="481263" progId="Package">
                  <p:embed/>
                  <p:pic>
                    <p:nvPicPr>
                      <p:cNvPr id="1639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186113"/>
                        <a:ext cx="1552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90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4" name="film hose dust mites-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05038"/>
            <a:ext cx="5400675" cy="3455987"/>
          </a:xfrm>
        </p:spPr>
      </p:pic>
    </p:spTree>
    <p:extLst>
      <p:ext uri="{BB962C8B-B14F-4D97-AF65-F5344CB8AC3E}">
        <p14:creationId xmlns:p14="http://schemas.microsoft.com/office/powerpoint/2010/main" val="3230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9" name="film hose dust mites-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719388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33935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СИМПТОМИ ОТ ТАРГЕТНИТЕ ОРГАНИ</a:t>
            </a:r>
            <a:endParaRPr lang="en-GB" altLang="bg-BG" sz="2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b="1" i="1" smtClean="0"/>
              <a:t>От носа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запушване </a:t>
            </a:r>
            <a:r>
              <a:rPr lang="en-US" altLang="bg-BG" sz="2000" smtClean="0"/>
              <a:t>(</a:t>
            </a:r>
            <a:r>
              <a:rPr lang="bg-BG" altLang="bg-BG" sz="2000" smtClean="0"/>
              <a:t>назална конгестия</a:t>
            </a:r>
            <a:r>
              <a:rPr lang="en-US" altLang="bg-BG" sz="2000" smtClean="0"/>
              <a:t>)</a:t>
            </a:r>
            <a:endParaRPr lang="bg-BG" altLang="bg-BG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ринорея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кихане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сърбеж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b="1" i="1" smtClean="0"/>
              <a:t>От очите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сърбеж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сълзене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зачервяване</a:t>
            </a: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27284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ОБЩИ СИМПТОМИ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Умора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Нарушена концентрация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Намалена работоспособност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bg-BG" altLang="bg-BG" sz="2800" smtClean="0"/>
          </a:p>
        </p:txBody>
      </p:sp>
      <p:pic>
        <p:nvPicPr>
          <p:cNvPr id="20485" name="Picture 6" descr="Chronic Fatigue Syndrome (CF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048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>
                <a:latin typeface="Times New Roman" panose="02020603050405020304" pitchFamily="18" charset="0"/>
              </a:rPr>
              <a:t>ВЪВЕДЕНИЕ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5125" cy="4060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800" smtClean="0"/>
              <a:t> </a:t>
            </a:r>
            <a:r>
              <a:rPr lang="bg-BG" altLang="bg-BG" sz="2800" smtClean="0"/>
              <a:t>  </a:t>
            </a:r>
            <a:r>
              <a:rPr lang="en-US" altLang="bg-BG" sz="2800" smtClean="0"/>
              <a:t> </a:t>
            </a:r>
            <a:r>
              <a:rPr lang="bg-BG" altLang="bg-BG" sz="2000" smtClean="0">
                <a:ea typeface="Arial Unicode MS" pitchFamily="34" charset="-128"/>
              </a:rPr>
              <a:t>Първото клинично описание на сенна хрема - </a:t>
            </a:r>
            <a:r>
              <a:rPr lang="en-US" altLang="bg-BG" sz="2000" smtClean="0">
                <a:ea typeface="Arial Unicode MS" pitchFamily="34" charset="-128"/>
              </a:rPr>
              <a:t>John Bostock</a:t>
            </a:r>
            <a:r>
              <a:rPr lang="bg-BG" altLang="bg-BG" sz="2000" smtClean="0">
                <a:ea typeface="Arial Unicode MS" pitchFamily="34" charset="-128"/>
              </a:rPr>
              <a:t> през 1819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altLang="bg-BG" sz="20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000" smtClean="0">
                <a:ea typeface="Arial Unicode MS" pitchFamily="34" charset="-128"/>
              </a:rPr>
              <a:t>   По това време в цяла Англия са открити само 28 страдащи от сенна хрема</a:t>
            </a:r>
            <a:r>
              <a:rPr lang="en-US" altLang="bg-BG" sz="2000" smtClean="0">
                <a:solidFill>
                  <a:srgbClr val="FFFF00"/>
                </a:solidFill>
              </a:rPr>
              <a:t> </a:t>
            </a:r>
            <a:endParaRPr lang="bg-BG" altLang="bg-BG" sz="2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altLang="bg-BG" sz="2000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bg-BG" altLang="bg-BG" sz="2400" smtClean="0"/>
          </a:p>
        </p:txBody>
      </p:sp>
      <p:pic>
        <p:nvPicPr>
          <p:cNvPr id="3077" name="Picture 5" descr="John Bo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322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8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3024188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7900" y="2514600"/>
            <a:ext cx="4356100" cy="277812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>
            <a:lvl1pPr marL="249238" indent="-249238" defTabSz="157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57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57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57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57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7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8000"/>
              </a:lnSpc>
              <a:spcBef>
                <a:spcPct val="17000"/>
              </a:spcBef>
              <a:defRPr/>
            </a:pPr>
            <a:r>
              <a:rPr lang="bg-BG" altLang="bg-BG" sz="2000" b="1" smtClean="0"/>
              <a:t>Умерено тежък</a:t>
            </a:r>
            <a:r>
              <a:rPr lang="en-US" altLang="bg-BG" sz="2000" b="1" smtClean="0"/>
              <a:t>/</a:t>
            </a:r>
            <a:r>
              <a:rPr lang="bg-BG" altLang="bg-BG" sz="2000" b="1" smtClean="0"/>
              <a:t>тежък (един или повече от изброените)</a:t>
            </a:r>
          </a:p>
          <a:p>
            <a:pPr>
              <a:lnSpc>
                <a:spcPct val="88000"/>
              </a:lnSpc>
              <a:spcBef>
                <a:spcPct val="17000"/>
              </a:spcBef>
              <a:defRPr/>
            </a:pPr>
            <a:r>
              <a:rPr lang="bg-BG" altLang="bg-BG" sz="2000" smtClean="0"/>
              <a:t>проблеми със съня</a:t>
            </a:r>
          </a:p>
          <a:p>
            <a:pPr>
              <a:lnSpc>
                <a:spcPct val="88000"/>
              </a:lnSpc>
              <a:spcBef>
                <a:spcPct val="17000"/>
              </a:spcBef>
              <a:defRPr/>
            </a:pPr>
            <a:r>
              <a:rPr lang="bg-BG" altLang="bg-BG" sz="2000" smtClean="0"/>
              <a:t>	нарушаване на дейностите през деня, спорта, развлеченията</a:t>
            </a:r>
          </a:p>
          <a:p>
            <a:pPr>
              <a:lnSpc>
                <a:spcPct val="88000"/>
              </a:lnSpc>
              <a:spcBef>
                <a:spcPct val="17000"/>
              </a:spcBef>
              <a:defRPr/>
            </a:pPr>
            <a:r>
              <a:rPr lang="bg-BG" altLang="bg-BG" sz="2000" smtClean="0"/>
              <a:t>нарушаване на дейностите в работа и училище</a:t>
            </a:r>
          </a:p>
          <a:p>
            <a:pPr>
              <a:lnSpc>
                <a:spcPct val="88000"/>
              </a:lnSpc>
              <a:spcBef>
                <a:spcPct val="17000"/>
              </a:spcBef>
              <a:defRPr/>
            </a:pPr>
            <a:r>
              <a:rPr lang="bg-BG" altLang="bg-BG" sz="2000" smtClean="0"/>
              <a:t>сиптомите са проблемни</a:t>
            </a:r>
          </a:p>
          <a:p>
            <a:pPr>
              <a:lnSpc>
                <a:spcPct val="88000"/>
              </a:lnSpc>
              <a:spcBef>
                <a:spcPct val="17000"/>
              </a:spcBef>
              <a:defRPr/>
            </a:pPr>
            <a:endParaRPr lang="bg-BG" altLang="bg-BG" sz="2000" smtClean="0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04800" y="2514600"/>
            <a:ext cx="4267200" cy="2457450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>
            <a:lvl1pPr marL="249238" indent="-249238" defTabSz="157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57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57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57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57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17000"/>
              </a:spcBef>
              <a:buFontTx/>
              <a:buNone/>
            </a:pPr>
            <a:r>
              <a:rPr lang="bg-BG" altLang="bg-BG" sz="2000" b="1"/>
              <a:t>Лек (всички от изброените)</a:t>
            </a:r>
            <a:endParaRPr lang="en-US" altLang="bg-BG" sz="2000" b="1"/>
          </a:p>
          <a:p>
            <a:pPr eaLnBrk="1" hangingPunct="1">
              <a:lnSpc>
                <a:spcPct val="88000"/>
              </a:lnSpc>
              <a:spcBef>
                <a:spcPct val="17000"/>
              </a:spcBef>
              <a:buFontTx/>
              <a:buNone/>
            </a:pPr>
            <a:r>
              <a:rPr lang="bg-BG" altLang="bg-BG" sz="2000"/>
              <a:t>нормален сън</a:t>
            </a:r>
          </a:p>
          <a:p>
            <a:pPr eaLnBrk="1" hangingPunct="1">
              <a:lnSpc>
                <a:spcPct val="88000"/>
              </a:lnSpc>
              <a:spcBef>
                <a:spcPct val="17000"/>
              </a:spcBef>
              <a:buFontTx/>
              <a:buNone/>
            </a:pPr>
            <a:r>
              <a:rPr lang="bg-BG" altLang="bg-BG" sz="2000"/>
              <a:t>без нарушаване на дейностите през деня, спорта, развлеченията</a:t>
            </a:r>
          </a:p>
          <a:p>
            <a:pPr eaLnBrk="1" hangingPunct="1">
              <a:lnSpc>
                <a:spcPct val="88000"/>
              </a:lnSpc>
              <a:spcBef>
                <a:spcPct val="17000"/>
              </a:spcBef>
              <a:buFontTx/>
              <a:buNone/>
            </a:pPr>
            <a:r>
              <a:rPr lang="bg-BG" altLang="bg-BG" sz="2000"/>
              <a:t>без нарушаване на дейностите в работа и училище</a:t>
            </a:r>
          </a:p>
          <a:p>
            <a:pPr eaLnBrk="1" hangingPunct="1">
              <a:lnSpc>
                <a:spcPct val="88000"/>
              </a:lnSpc>
              <a:spcBef>
                <a:spcPct val="17000"/>
              </a:spcBef>
              <a:buFontTx/>
              <a:buNone/>
            </a:pPr>
            <a:r>
              <a:rPr lang="bg-BG" altLang="bg-BG" sz="2000"/>
              <a:t>има сиптоми, но не са проблемни</a:t>
            </a:r>
            <a:endParaRPr lang="en-US" altLang="bg-BG" sz="20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800" y="990600"/>
            <a:ext cx="4059238" cy="982663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>
            <a:lvl1pPr defTabSz="157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57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57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57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57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9000"/>
              </a:lnSpc>
              <a:spcBef>
                <a:spcPct val="26000"/>
              </a:spcBef>
              <a:buFontTx/>
              <a:buNone/>
              <a:defRPr/>
            </a:pPr>
            <a:r>
              <a:rPr lang="bg-BG" altLang="bg-BG" sz="2000" b="1" smtClean="0"/>
              <a:t>Интермитентен</a:t>
            </a:r>
            <a:endParaRPr lang="en-US" altLang="bg-BG" sz="2000" b="1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bg-BG" sz="2000" smtClean="0"/>
              <a:t> </a:t>
            </a:r>
            <a:r>
              <a:rPr lang="bg-BG" altLang="bg-BG" sz="2000" smtClean="0"/>
              <a:t>&lt;</a:t>
            </a:r>
            <a:r>
              <a:rPr lang="en-US" altLang="bg-BG" sz="2000" smtClean="0"/>
              <a:t> </a:t>
            </a:r>
            <a:r>
              <a:rPr lang="bg-BG" altLang="bg-BG" sz="2000" smtClean="0"/>
              <a:t>4 дни от седмицата</a:t>
            </a:r>
            <a:endParaRPr lang="en-US" altLang="bg-BG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g-BG" altLang="bg-BG" sz="2000" b="1" smtClean="0"/>
              <a:t>или</a:t>
            </a:r>
            <a:r>
              <a:rPr lang="bg-BG" altLang="bg-BG" sz="2000" smtClean="0"/>
              <a:t> &lt;</a:t>
            </a:r>
            <a:r>
              <a:rPr lang="en-US" altLang="bg-BG" sz="2000" smtClean="0"/>
              <a:t> </a:t>
            </a:r>
            <a:r>
              <a:rPr lang="bg-BG" altLang="bg-BG" sz="2000" smtClean="0"/>
              <a:t>4 седмици</a:t>
            </a:r>
            <a:endParaRPr lang="en-US" altLang="bg-BG" sz="2000" smtClean="0">
              <a:solidFill>
                <a:srgbClr val="333333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32363" y="990600"/>
            <a:ext cx="4059237" cy="982663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65088" tIns="25400" rIns="65088" bIns="25400">
            <a:spAutoFit/>
          </a:bodyPr>
          <a:lstStyle>
            <a:lvl1pPr defTabSz="157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57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57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57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57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9000"/>
              </a:lnSpc>
              <a:spcBef>
                <a:spcPct val="26000"/>
              </a:spcBef>
              <a:buFontTx/>
              <a:buNone/>
              <a:defRPr/>
            </a:pPr>
            <a:r>
              <a:rPr lang="bg-BG" altLang="bg-BG" sz="2000" b="1" smtClean="0"/>
              <a:t>Персистиращ</a:t>
            </a:r>
            <a:endParaRPr lang="en-US" altLang="bg-BG" sz="2000" b="1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bg-BG" sz="2000" smtClean="0"/>
              <a:t>&gt; </a:t>
            </a:r>
            <a:r>
              <a:rPr lang="bg-BG" altLang="bg-BG" sz="2000" smtClean="0"/>
              <a:t>4 дни от седмицата</a:t>
            </a:r>
            <a:endParaRPr lang="en-US" altLang="bg-BG" sz="20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bg-BG" sz="2000" smtClean="0"/>
              <a:t> </a:t>
            </a:r>
            <a:r>
              <a:rPr lang="bg-BG" altLang="bg-BG" sz="2000" b="1" smtClean="0"/>
              <a:t>и</a:t>
            </a:r>
            <a:r>
              <a:rPr lang="bg-BG" altLang="bg-BG" sz="2000" smtClean="0"/>
              <a:t> </a:t>
            </a:r>
            <a:r>
              <a:rPr lang="en-US" altLang="bg-BG" sz="2000" smtClean="0"/>
              <a:t>&gt; </a:t>
            </a:r>
            <a:r>
              <a:rPr lang="bg-BG" altLang="bg-BG" sz="2000" smtClean="0"/>
              <a:t>4 седмици</a:t>
            </a:r>
            <a:endParaRPr lang="en-US" altLang="bg-BG" sz="2000" smtClean="0">
              <a:solidFill>
                <a:srgbClr val="333333"/>
              </a:solidFill>
            </a:endParaRP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6530975" y="6611938"/>
            <a:ext cx="2613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000">
                <a:solidFill>
                  <a:schemeClr val="bg1"/>
                </a:solidFill>
                <a:latin typeface="Calibri" panose="020F0502020204030204" pitchFamily="34" charset="0"/>
              </a:rPr>
              <a:t>http://www.whiar.org/docs/ARIAReport_2010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67200" y="1927225"/>
            <a:ext cx="685800" cy="83820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1000" y="1927225"/>
            <a:ext cx="685800" cy="83820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92275" y="260350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400">
                <a:solidFill>
                  <a:schemeClr val="tx2"/>
                </a:solidFill>
              </a:rPr>
              <a:t>ДИАГНОЗА</a:t>
            </a:r>
            <a:r>
              <a:rPr lang="en-US" altLang="bg-BG" sz="2400">
                <a:solidFill>
                  <a:schemeClr val="tx2"/>
                </a:solidFill>
              </a:rPr>
              <a:t> - ARIA</a:t>
            </a:r>
            <a:endParaRPr lang="en-GB" altLang="bg-BG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ДИАГНОЗА</a:t>
            </a:r>
            <a:r>
              <a:rPr lang="en-GB" altLang="bg-BG" sz="2400" smtClean="0"/>
              <a:t/>
            </a:r>
            <a:br>
              <a:rPr lang="en-GB" altLang="bg-BG" sz="2400" smtClean="0"/>
            </a:br>
            <a:endParaRPr lang="en-GB" altLang="bg-BG" sz="240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bg-BG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mtClean="0">
                <a:solidFill>
                  <a:schemeClr val="accent2"/>
                </a:solidFill>
              </a:rPr>
              <a:t>   </a:t>
            </a:r>
            <a:r>
              <a:rPr lang="bg-BG" altLang="bg-BG" sz="2000" smtClean="0"/>
              <a:t>К</a:t>
            </a:r>
            <a:r>
              <a:rPr lang="bg-BG" altLang="bg-BG" sz="2000" smtClean="0">
                <a:ea typeface="Arial Unicode MS" pitchFamily="34" charset="-128"/>
              </a:rPr>
              <a:t>ожно-алергични проби - папула и еритем – максимални размери и отчитане - 15 -20 мин. след въвеждането на алергена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>
              <a:ea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>
                <a:ea typeface="Arial Unicode MS" pitchFamily="34" charset="-128"/>
              </a:rPr>
              <a:t>   </a:t>
            </a:r>
            <a:r>
              <a:rPr lang="en-US" altLang="bg-BG" sz="2000" smtClean="0">
                <a:ea typeface="Arial Unicode MS" pitchFamily="34" charset="-128"/>
              </a:rPr>
              <a:t>I</a:t>
            </a:r>
            <a:r>
              <a:rPr lang="bg-BG" altLang="bg-BG" sz="2000" smtClean="0">
                <a:ea typeface="Arial Unicode MS" pitchFamily="34" charset="-128"/>
              </a:rPr>
              <a:t>n vitro тест за серумни IgE специфични антитела </a:t>
            </a:r>
            <a:r>
              <a:rPr lang="en-US" altLang="bg-BG" sz="2000" smtClean="0">
                <a:ea typeface="Arial Unicode MS" pitchFamily="34" charset="-128"/>
              </a:rPr>
              <a:t> (RAST)</a:t>
            </a:r>
          </a:p>
          <a:p>
            <a:pPr eaLnBrk="1" hangingPunct="1"/>
            <a:endParaRPr lang="bg-BG" altLang="bg-BG" sz="2000" smtClean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17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bg-BG" sz="4000" smtClean="0"/>
              <a:t/>
            </a:r>
            <a:br>
              <a:rPr lang="en-GB" altLang="bg-BG" sz="4000" smtClean="0"/>
            </a:br>
            <a:endParaRPr lang="en-GB" altLang="bg-BG" sz="4000" smtClean="0"/>
          </a:p>
        </p:txBody>
      </p:sp>
      <p:pic>
        <p:nvPicPr>
          <p:cNvPr id="24579" name="Picture 4" descr="type I reac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8438"/>
            <a:ext cx="2000250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bg-BG" alt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solidFill>
                  <a:schemeClr val="accent2"/>
                </a:solidFill>
              </a:rPr>
              <a:t>   </a:t>
            </a:r>
            <a:r>
              <a:rPr lang="bg-BG" altLang="bg-BG" sz="2400" smtClean="0">
                <a:ea typeface="Arial Unicode MS" pitchFamily="34" charset="-128"/>
              </a:rPr>
              <a:t>кожно-алергични проби</a:t>
            </a:r>
            <a:endParaRPr lang="en-US" altLang="bg-BG" sz="2400" smtClean="0">
              <a:ea typeface="Arial Unicode MS" pitchFamily="34" charset="-128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bg-BG" sz="2400" smtClean="0">
              <a:ea typeface="Arial Unicode MS" pitchFamily="34" charset="-128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400" smtClean="0">
                <a:ea typeface="Arial Unicode MS" pitchFamily="34" charset="-128"/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400" smtClean="0">
              <a:ea typeface="Arial Unicode MS" pitchFamily="34" charset="-128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400" smtClean="0">
                <a:ea typeface="Arial Unicode MS" pitchFamily="34" charset="-128"/>
              </a:rPr>
              <a:t>    in vitro тест за серумни IgE специфични антитела </a:t>
            </a:r>
            <a:r>
              <a:rPr lang="en-US" altLang="bg-BG" sz="2400" smtClean="0">
                <a:ea typeface="Arial Unicode MS" pitchFamily="34" charset="-128"/>
              </a:rPr>
              <a:t> (RAST).</a:t>
            </a:r>
            <a:r>
              <a:rPr lang="bg-BG" altLang="bg-BG" sz="2400" smtClean="0">
                <a:ea typeface="Arial Unicode MS" pitchFamily="34" charset="-128"/>
              </a:rPr>
              <a:t> </a:t>
            </a:r>
            <a:endParaRPr lang="en-US" altLang="bg-BG" sz="2400" smtClean="0">
              <a:ea typeface="Arial Unicode MS" pitchFamily="34" charset="-128"/>
            </a:endParaRPr>
          </a:p>
          <a:p>
            <a:pPr eaLnBrk="1" hangingPunct="1"/>
            <a:endParaRPr lang="bg-BG" altLang="bg-BG" sz="2400" smtClean="0">
              <a:ea typeface="Arial Unicode MS" pitchFamily="34" charset="-128"/>
            </a:endParaRPr>
          </a:p>
        </p:txBody>
      </p:sp>
      <p:pic>
        <p:nvPicPr>
          <p:cNvPr id="24581" name="Picture 6" descr="180px-Allergy_testing_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24479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allergy_skinpri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032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9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>
                <a:solidFill>
                  <a:schemeClr val="tx1"/>
                </a:solidFill>
                <a:ea typeface="Arial Unicode MS" pitchFamily="34" charset="-128"/>
              </a:rPr>
              <a:t>КОЖНО-АЛЕРГИЧНИ ПРОБИ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3600450" cy="3529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bg-BG" sz="3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1400" smtClean="0">
                <a:ea typeface="Arial Unicode MS" pitchFamily="34" charset="-128"/>
              </a:rPr>
              <a:t>    </a:t>
            </a:r>
            <a:endParaRPr lang="en-US" altLang="bg-BG" sz="14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>
                <a:ea typeface="Arial Unicode MS" pitchFamily="34" charset="-128"/>
              </a:rPr>
              <a:t>     Папула и еритем максимални размери 15 мин. след въвеждането на алергена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4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bg-BG" sz="24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1400" smtClean="0">
                <a:ea typeface="Arial Unicode MS" pitchFamily="34" charset="-128"/>
              </a:rPr>
              <a:t>  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300" smtClean="0">
                <a:ea typeface="Arial Unicode MS" pitchFamily="34" charset="-128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3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300" smtClean="0">
                <a:ea typeface="Arial Unicode MS" pitchFamily="34" charset="-128"/>
              </a:rPr>
              <a:t>     </a:t>
            </a:r>
            <a:endParaRPr lang="bg-BG" altLang="bg-BG" sz="600" smtClean="0"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bg-BG" altLang="bg-BG" sz="600" smtClean="0"/>
          </a:p>
          <a:p>
            <a:pPr eaLnBrk="1" hangingPunct="1">
              <a:lnSpc>
                <a:spcPct val="90000"/>
              </a:lnSpc>
            </a:pPr>
            <a:endParaRPr lang="bg-BG" altLang="bg-BG" sz="300" smtClean="0"/>
          </a:p>
        </p:txBody>
      </p:sp>
      <p:pic>
        <p:nvPicPr>
          <p:cNvPr id="25604" name="Picture 4" descr="182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700213"/>
            <a:ext cx="4000500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ЛЕЧЕНИЕ</a:t>
            </a:r>
            <a:endParaRPr lang="en-GB" altLang="bg-BG" sz="2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Обучение на пациенти</a:t>
            </a:r>
            <a:r>
              <a:rPr lang="en-GB" altLang="bg-BG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Избягване на контакт с алергени или иританти</a:t>
            </a:r>
            <a:endParaRPr lang="en-US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Фармакотерапия:</a:t>
            </a:r>
            <a:r>
              <a:rPr lang="en-GB" altLang="bg-BG" sz="2000" smtClean="0"/>
              <a:t> </a:t>
            </a:r>
            <a:r>
              <a:rPr lang="bg-BG" altLang="bg-BG" sz="2000" smtClean="0"/>
              <a:t>Интраназални кортикостероиди, Н1 блокери от второ поколение, Антилевкотриени,</a:t>
            </a:r>
            <a:r>
              <a:rPr lang="en-GB" altLang="bg-BG" sz="2000" smtClean="0"/>
              <a:t> </a:t>
            </a:r>
            <a:r>
              <a:rPr lang="bg-BG" altLang="bg-BG" sz="2000" smtClean="0"/>
              <a:t>Назални деконгестанти, Мастоцитни стабилизатори, Локални холинергични медикаменти</a:t>
            </a:r>
            <a:endParaRPr lang="en-US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Алерген Специфична Имунотерпия </a:t>
            </a:r>
            <a:r>
              <a:rPr lang="ru-RU" altLang="bg-BG" sz="2000" smtClean="0"/>
              <a:t>(</a:t>
            </a:r>
            <a:r>
              <a:rPr lang="bg-BG" altLang="bg-BG" sz="2000" smtClean="0"/>
              <a:t>АСИТ</a:t>
            </a:r>
            <a:r>
              <a:rPr lang="ru-RU" altLang="bg-BG" sz="2000" smtClean="0"/>
              <a:t>)</a:t>
            </a:r>
            <a:endParaRPr lang="en-GB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bg-BG" sz="200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bg-BG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bg-BG" altLang="bg-BG" sz="2800" smtClean="0"/>
              <a:t>     </a:t>
            </a:r>
            <a:endParaRPr lang="en-GB" altLang="bg-BG" sz="2800" smtClean="0"/>
          </a:p>
          <a:p>
            <a:pPr eaLnBrk="1" hangingPunct="1">
              <a:lnSpc>
                <a:spcPct val="80000"/>
              </a:lnSpc>
            </a:pPr>
            <a:endParaRPr lang="en-GB" altLang="bg-BG" sz="2800" smtClean="0"/>
          </a:p>
        </p:txBody>
      </p:sp>
    </p:spTree>
    <p:extLst>
      <p:ext uri="{BB962C8B-B14F-4D97-AF65-F5344CB8AC3E}">
        <p14:creationId xmlns:p14="http://schemas.microsoft.com/office/powerpoint/2010/main" val="1210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Н1 БЛОКЕРИ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400" smtClean="0"/>
              <a:t>   </a:t>
            </a:r>
            <a:endParaRPr lang="en-US" altLang="bg-BG" sz="24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bg-BG" sz="2400" smtClean="0"/>
              <a:t>   </a:t>
            </a:r>
            <a:r>
              <a:rPr lang="bg-BG" altLang="bg-BG" sz="2400" smtClean="0"/>
              <a:t> </a:t>
            </a:r>
            <a:r>
              <a:rPr lang="bg-BG" altLang="bg-BG" sz="2000" i="1" smtClean="0"/>
              <a:t>Категорично се препоръчват</a:t>
            </a:r>
            <a:r>
              <a:rPr lang="bg-BG" altLang="bg-BG" sz="2000" smtClean="0"/>
              <a:t>:  втора генерация  неседативни перорални</a:t>
            </a:r>
            <a:r>
              <a:rPr lang="en-GB" altLang="bg-BG" sz="2000" smtClean="0"/>
              <a:t> H</a:t>
            </a:r>
            <a:r>
              <a:rPr lang="en-GB" altLang="bg-BG" sz="2000" baseline="-25000" smtClean="0"/>
              <a:t>1</a:t>
            </a:r>
            <a:r>
              <a:rPr lang="bg-BG" altLang="bg-BG" sz="2000" smtClean="0"/>
              <a:t>-антихистамини, които не водят до седация и не взаимодействат с </a:t>
            </a:r>
            <a:r>
              <a:rPr lang="en-GB" altLang="bg-BG" sz="2000" smtClean="0"/>
              <a:t>cyt P-450</a:t>
            </a:r>
            <a:endParaRPr lang="bg-BG" altLang="bg-BG" sz="20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    </a:t>
            </a:r>
            <a:r>
              <a:rPr lang="bg-BG" altLang="bg-BG" sz="2000" i="1" smtClean="0"/>
              <a:t>Съвет: </a:t>
            </a:r>
            <a:r>
              <a:rPr lang="bg-BG" altLang="bg-BG" sz="2000" smtClean="0"/>
              <a:t> да се използват втора генерация</a:t>
            </a:r>
            <a:r>
              <a:rPr lang="en-GB" altLang="bg-BG" sz="2000" smtClean="0"/>
              <a:t> </a:t>
            </a:r>
            <a:r>
              <a:rPr lang="bg-BG" altLang="bg-BG" sz="2000" smtClean="0"/>
              <a:t>перорални</a:t>
            </a:r>
            <a:r>
              <a:rPr lang="en-GB" altLang="bg-BG" sz="2000" smtClean="0"/>
              <a:t> H</a:t>
            </a:r>
            <a:r>
              <a:rPr lang="en-GB" altLang="bg-BG" sz="2000" baseline="-25000" smtClean="0"/>
              <a:t>1</a:t>
            </a:r>
            <a:r>
              <a:rPr lang="bg-BG" altLang="bg-BG" sz="2000" smtClean="0"/>
              <a:t>-антихистамини, които са слабо седативни и/или си взаимодействат с </a:t>
            </a:r>
            <a:r>
              <a:rPr lang="en-GB" altLang="bg-BG" sz="2000" smtClean="0"/>
              <a:t>cyt P-450</a:t>
            </a:r>
          </a:p>
        </p:txBody>
      </p:sp>
    </p:spTree>
    <p:extLst>
      <p:ext uri="{BB962C8B-B14F-4D97-AF65-F5344CB8AC3E}">
        <p14:creationId xmlns:p14="http://schemas.microsoft.com/office/powerpoint/2010/main" val="8102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Н1 БЛОКЕРИ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    </a:t>
            </a:r>
            <a:r>
              <a:rPr lang="bg-BG" altLang="bg-BG" sz="2000" i="1" smtClean="0"/>
              <a:t>Не се препоръчват</a:t>
            </a:r>
            <a:r>
              <a:rPr lang="bg-BG" altLang="bg-BG" sz="2000" smtClean="0"/>
              <a:t>:  първа генерация перорални</a:t>
            </a:r>
            <a:r>
              <a:rPr lang="en-GB" altLang="bg-BG" sz="2000" smtClean="0"/>
              <a:t> H</a:t>
            </a:r>
            <a:r>
              <a:rPr lang="en-GB" altLang="bg-BG" sz="2000" baseline="-25000" smtClean="0"/>
              <a:t>1</a:t>
            </a:r>
            <a:r>
              <a:rPr lang="bg-BG" altLang="bg-BG" sz="2000" smtClean="0"/>
              <a:t>-антихистамини: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i="1" smtClean="0"/>
              <a:t>     </a:t>
            </a:r>
            <a:r>
              <a:rPr lang="en-GB" altLang="bg-BG" sz="2000" smtClean="0"/>
              <a:t>astemizole, terfenadine</a:t>
            </a:r>
            <a:r>
              <a:rPr lang="bg-BG" altLang="bg-BG" sz="2000" smtClean="0"/>
              <a:t> или други перорални </a:t>
            </a:r>
            <a:r>
              <a:rPr lang="en-GB" altLang="bg-BG" sz="2000" smtClean="0"/>
              <a:t>H</a:t>
            </a:r>
            <a:r>
              <a:rPr lang="en-GB" altLang="bg-BG" sz="2000" baseline="-25000" smtClean="0"/>
              <a:t>1</a:t>
            </a:r>
            <a:r>
              <a:rPr lang="bg-BG" altLang="bg-BG" sz="2000" smtClean="0"/>
              <a:t>-антихистамини</a:t>
            </a:r>
            <a:r>
              <a:rPr lang="en-GB" altLang="bg-BG" sz="2000" smtClean="0"/>
              <a:t> </a:t>
            </a:r>
            <a:r>
              <a:rPr lang="bg-BG" altLang="bg-BG" sz="2000" smtClean="0"/>
              <a:t>с кардиотоксичен ефект</a:t>
            </a:r>
            <a:endParaRPr lang="en-GB" altLang="bg-BG" sz="2000" smtClean="0"/>
          </a:p>
          <a:p>
            <a:pPr eaLnBrk="1" hangingPunct="1"/>
            <a:endParaRPr lang="bg-BG" altLang="bg-BG" sz="2000" smtClean="0"/>
          </a:p>
          <a:p>
            <a:pPr eaLnBrk="1" hangingPunct="1"/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948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48275" y="-304800"/>
            <a:ext cx="25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0975" y="6611938"/>
            <a:ext cx="26130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http://www.whiar.org/docs/ARIAReport_2010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344737" y="1660525"/>
            <a:ext cx="2219325" cy="2716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576762" y="1163637"/>
            <a:ext cx="2311400" cy="3213100"/>
          </a:xfrm>
          <a:prstGeom prst="rect">
            <a:avLst/>
          </a:prstGeom>
          <a:solidFill>
            <a:srgbClr val="FCCAB6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875462" y="636587"/>
            <a:ext cx="2255838" cy="3708400"/>
          </a:xfrm>
          <a:prstGeom prst="rect">
            <a:avLst/>
          </a:prstGeom>
          <a:solidFill>
            <a:srgbClr val="FFA27C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362200" y="5162550"/>
            <a:ext cx="6781800" cy="992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+mj-lt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2117725"/>
            <a:ext cx="2332037" cy="2508250"/>
          </a:xfrm>
          <a:prstGeom prst="rect">
            <a:avLst/>
          </a:prstGeom>
          <a:solidFill>
            <a:srgbClr val="C4BD88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9713" name="Rectangle 8"/>
          <p:cNvSpPr>
            <a:spLocks noChangeArrowheads="1"/>
          </p:cNvSpPr>
          <p:nvPr/>
        </p:nvSpPr>
        <p:spPr bwMode="auto">
          <a:xfrm>
            <a:off x="149225" y="2671763"/>
            <a:ext cx="204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 b="1">
                <a:latin typeface="Times New Roman" panose="02020603050405020304" pitchFamily="18" charset="0"/>
              </a:rPr>
              <a:t>Лек</a:t>
            </a:r>
            <a:endParaRPr lang="en-US" altLang="bg-BG" sz="20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 b="1">
                <a:latin typeface="Times New Roman" panose="02020603050405020304" pitchFamily="18" charset="0"/>
              </a:rPr>
              <a:t>интермитентен</a:t>
            </a:r>
            <a:endParaRPr lang="en-US" altLang="bg-BG" sz="2000" b="1">
              <a:latin typeface="Times New Roman" panose="02020603050405020304" pitchFamily="18" charset="0"/>
            </a:endParaRPr>
          </a:p>
        </p:txBody>
      </p:sp>
      <p:sp>
        <p:nvSpPr>
          <p:cNvPr id="29714" name="Rectangle 9"/>
          <p:cNvSpPr>
            <a:spLocks noChangeArrowheads="1"/>
          </p:cNvSpPr>
          <p:nvPr/>
        </p:nvSpPr>
        <p:spPr bwMode="auto">
          <a:xfrm>
            <a:off x="4427538" y="1811338"/>
            <a:ext cx="24495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 b="1">
                <a:latin typeface="Times New Roman" panose="02020603050405020304" pitchFamily="18" charset="0"/>
              </a:rPr>
              <a:t>Лек персистиращ</a:t>
            </a:r>
            <a:endParaRPr lang="en-US" altLang="bg-BG" sz="2000" b="1">
              <a:latin typeface="Times New Roman" panose="02020603050405020304" pitchFamily="18" charset="0"/>
            </a:endParaRPr>
          </a:p>
        </p:txBody>
      </p:sp>
      <p:sp>
        <p:nvSpPr>
          <p:cNvPr id="29715" name="Rectangle 10"/>
          <p:cNvSpPr>
            <a:spLocks noChangeArrowheads="1"/>
          </p:cNvSpPr>
          <p:nvPr/>
        </p:nvSpPr>
        <p:spPr bwMode="auto">
          <a:xfrm>
            <a:off x="2379663" y="1881188"/>
            <a:ext cx="2133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 b="1">
                <a:latin typeface="Times New Roman" panose="02020603050405020304" pitchFamily="18" charset="0"/>
              </a:rPr>
              <a:t>Умерено тежък/ тежък интермитен</a:t>
            </a:r>
            <a:endParaRPr lang="en-US" altLang="bg-BG" sz="2000" b="1">
              <a:latin typeface="Times New Roman" panose="02020603050405020304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4288" y="5084763"/>
            <a:ext cx="912971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+mj-lt"/>
              <a:cs typeface="+mn-cs"/>
            </a:endParaRPr>
          </a:p>
        </p:txBody>
      </p:sp>
      <p:sp>
        <p:nvSpPr>
          <p:cNvPr id="29717" name="Rectangle 13"/>
          <p:cNvSpPr>
            <a:spLocks noChangeArrowheads="1"/>
          </p:cNvSpPr>
          <p:nvPr/>
        </p:nvSpPr>
        <p:spPr bwMode="auto">
          <a:xfrm>
            <a:off x="0" y="5186363"/>
            <a:ext cx="9144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Избягване на алергени/дразнещи вещества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sp>
        <p:nvSpPr>
          <p:cNvPr id="29718" name="Rectangle 14"/>
          <p:cNvSpPr>
            <a:spLocks noChangeArrowheads="1"/>
          </p:cNvSpPr>
          <p:nvPr/>
        </p:nvSpPr>
        <p:spPr bwMode="auto">
          <a:xfrm>
            <a:off x="2362200" y="5680075"/>
            <a:ext cx="6781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Специфична имунотерапия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4288" y="4692650"/>
            <a:ext cx="9129712" cy="444500"/>
          </a:xfrm>
          <a:prstGeom prst="rect">
            <a:avLst/>
          </a:prstGeom>
          <a:solidFill>
            <a:srgbClr val="C1CEFF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+mj-lt"/>
              <a:cs typeface="+mn-cs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351088" y="3436938"/>
            <a:ext cx="6792912" cy="366712"/>
          </a:xfrm>
          <a:prstGeom prst="rect">
            <a:avLst/>
          </a:prstGeom>
          <a:solidFill>
            <a:srgbClr val="C1CEFF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+mj-lt"/>
              <a:cs typeface="+mn-cs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0" y="3860800"/>
            <a:ext cx="9129713" cy="444500"/>
          </a:xfrm>
          <a:prstGeom prst="rect">
            <a:avLst/>
          </a:prstGeom>
          <a:solidFill>
            <a:srgbClr val="C1CEFF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+mj-lt"/>
              <a:cs typeface="+mn-cs"/>
            </a:endParaRPr>
          </a:p>
        </p:txBody>
      </p:sp>
      <p:sp>
        <p:nvSpPr>
          <p:cNvPr id="29722" name="Rectangle 18"/>
          <p:cNvSpPr>
            <a:spLocks noChangeArrowheads="1"/>
          </p:cNvSpPr>
          <p:nvPr/>
        </p:nvSpPr>
        <p:spPr bwMode="auto">
          <a:xfrm>
            <a:off x="0" y="4779963"/>
            <a:ext cx="9144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bg-BG" altLang="bg-BG" sz="2500">
                <a:latin typeface="Calibri" panose="020F0502020204030204" pitchFamily="34" charset="0"/>
              </a:rPr>
              <a:t>                        </a:t>
            </a:r>
            <a:r>
              <a:rPr lang="bg-BG" altLang="bg-BG" sz="2000">
                <a:latin typeface="Times New Roman" panose="02020603050405020304" pitchFamily="18" charset="0"/>
              </a:rPr>
              <a:t>Интраназален деконгестант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sp>
        <p:nvSpPr>
          <p:cNvPr id="29723" name="Rectangle 19"/>
          <p:cNvSpPr>
            <a:spLocks noChangeArrowheads="1"/>
          </p:cNvSpPr>
          <p:nvPr/>
        </p:nvSpPr>
        <p:spPr bwMode="auto">
          <a:xfrm>
            <a:off x="2357438" y="3068638"/>
            <a:ext cx="6786562" cy="366712"/>
          </a:xfrm>
          <a:prstGeom prst="rect">
            <a:avLst/>
          </a:prstGeom>
          <a:solidFill>
            <a:srgbClr val="C1CEFF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Интраназални кортикостероиди</a:t>
            </a:r>
          </a:p>
        </p:txBody>
      </p:sp>
      <p:sp>
        <p:nvSpPr>
          <p:cNvPr id="29724" name="Rectangle 20"/>
          <p:cNvSpPr>
            <a:spLocks noChangeArrowheads="1"/>
          </p:cNvSpPr>
          <p:nvPr/>
        </p:nvSpPr>
        <p:spPr bwMode="auto">
          <a:xfrm>
            <a:off x="2362200" y="3452813"/>
            <a:ext cx="6781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Интраназален кромон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2379663" y="3041650"/>
            <a:ext cx="6764337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5088" tIns="25400" rIns="65088" bIns="25400">
            <a:spAutoFit/>
          </a:bodyPr>
          <a:lstStyle>
            <a:lvl1pPr defTabSz="784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84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84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84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84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84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7000"/>
              </a:lnSpc>
              <a:defRPr/>
            </a:pPr>
            <a:endParaRPr lang="en-US" altLang="bg-BG" sz="2800" b="1" smtClean="0">
              <a:latin typeface="Times New Roman" pitchFamily="18" charset="0"/>
            </a:endParaRPr>
          </a:p>
        </p:txBody>
      </p:sp>
      <p:sp>
        <p:nvSpPr>
          <p:cNvPr id="29726" name="Rectangle 22"/>
          <p:cNvSpPr>
            <a:spLocks noChangeArrowheads="1"/>
          </p:cNvSpPr>
          <p:nvPr/>
        </p:nvSpPr>
        <p:spPr bwMode="auto">
          <a:xfrm>
            <a:off x="0" y="3890963"/>
            <a:ext cx="9144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Орален или интраназален </a:t>
            </a:r>
            <a:r>
              <a:rPr lang="en-US" altLang="bg-BG" sz="2000">
                <a:latin typeface="Times New Roman" panose="02020603050405020304" pitchFamily="18" charset="0"/>
              </a:rPr>
              <a:t>H1-</a:t>
            </a:r>
            <a:r>
              <a:rPr lang="bg-BG" altLang="bg-BG" sz="2000">
                <a:latin typeface="Times New Roman" panose="02020603050405020304" pitchFamily="18" charset="0"/>
              </a:rPr>
              <a:t>антихистамин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sp>
        <p:nvSpPr>
          <p:cNvPr id="29727" name="Rectangle 10"/>
          <p:cNvSpPr>
            <a:spLocks noChangeArrowheads="1"/>
          </p:cNvSpPr>
          <p:nvPr/>
        </p:nvSpPr>
        <p:spPr bwMode="auto">
          <a:xfrm>
            <a:off x="6732588" y="1401763"/>
            <a:ext cx="23352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bg-BG" altLang="bg-BG" sz="2000" b="1">
                <a:latin typeface="Times New Roman" panose="02020603050405020304" pitchFamily="18" charset="0"/>
              </a:rPr>
              <a:t>Умерено тежък/ тежък персистиращ</a:t>
            </a:r>
            <a:endParaRPr lang="en-US" altLang="bg-BG" sz="2000" b="1">
              <a:latin typeface="Times New Roman" panose="02020603050405020304" pitchFamily="18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7938" y="4278313"/>
            <a:ext cx="9128125" cy="444500"/>
          </a:xfrm>
          <a:prstGeom prst="rect">
            <a:avLst/>
          </a:prstGeom>
          <a:solidFill>
            <a:srgbClr val="C1CEFF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+mj-lt"/>
              <a:cs typeface="+mn-cs"/>
            </a:endParaRPr>
          </a:p>
        </p:txBody>
      </p:sp>
      <p:sp>
        <p:nvSpPr>
          <p:cNvPr id="29729" name="Rectangle 18"/>
          <p:cNvSpPr>
            <a:spLocks noChangeArrowheads="1"/>
          </p:cNvSpPr>
          <p:nvPr/>
        </p:nvSpPr>
        <p:spPr bwMode="auto">
          <a:xfrm>
            <a:off x="0" y="43259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8" tIns="25400" rIns="65088" bIns="25400">
            <a:spAutoFit/>
          </a:bodyPr>
          <a:lstStyle>
            <a:lvl1pPr defTabSz="7842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42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42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42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42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bg-BG" altLang="bg-BG" sz="2000">
                <a:latin typeface="Times New Roman" panose="02020603050405020304" pitchFamily="18" charset="0"/>
              </a:rPr>
              <a:t>ЛТА</a:t>
            </a:r>
            <a:endParaRPr lang="en-US" altLang="bg-BG" sz="2000">
              <a:latin typeface="Times New Roman" panose="02020603050405020304" pitchFamily="18" charset="0"/>
            </a:endParaRPr>
          </a:p>
        </p:txBody>
      </p:sp>
      <p:pic>
        <p:nvPicPr>
          <p:cNvPr id="297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836738" cy="1511300"/>
          </a:xfrm>
          <a:prstGeom prst="rect">
            <a:avLst/>
          </a:prstGeom>
          <a:noFill/>
          <a:ln w="9525">
            <a:solidFill>
              <a:srgbClr val="4096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АЛЕРГЕННА ИМУНОТЕРАПИЯ</a:t>
            </a:r>
            <a:endParaRPr lang="en-GB" altLang="bg-BG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1800" smtClean="0"/>
              <a:t>АИТ е инжектиране на постепенно увеличаващи се дози алергенен екстракт за потискане на симптомите от контакт с конкретен алерген.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1800" smtClean="0"/>
              <a:t>Алергенна имунотерпия</a:t>
            </a:r>
            <a:r>
              <a:rPr lang="en-US" altLang="bg-BG" sz="1800" smtClean="0"/>
              <a:t>=</a:t>
            </a:r>
            <a:r>
              <a:rPr lang="bg-BG" altLang="bg-BG" sz="1800" smtClean="0"/>
              <a:t>алергенспецифична имунотерапия позната още като терапия с алергенни ваксини е единственото лечение, което модифицира естествения ход на алергичната болест.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1800" smtClean="0"/>
              <a:t>АИТ се прилага при сезонни и целогодишни алергични ринити и при астма.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1800" smtClean="0"/>
              <a:t>АИТ играе роля на имуномодулатор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bg-BG" sz="1400" smtClean="0"/>
          </a:p>
        </p:txBody>
      </p:sp>
      <p:pic>
        <p:nvPicPr>
          <p:cNvPr id="30724" name="Picture 9" descr="lek48_1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543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00005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714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ЕПИДЕМИОЛОГИЯ</a:t>
            </a:r>
            <a:r>
              <a:rPr lang="bg-BG" altLang="bg-BG" sz="2800" smtClean="0"/>
              <a:t/>
            </a:r>
            <a:br>
              <a:rPr lang="bg-BG" altLang="bg-BG" sz="2800" smtClean="0"/>
            </a:br>
            <a:endParaRPr lang="en-GB" altLang="bg-BG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Глобален проблем на здравеопазването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Засяга 10%  до 20% от общата популация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 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При децата до 40%</a:t>
            </a:r>
            <a:endParaRPr lang="en-US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 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В Европа</a:t>
            </a:r>
            <a:r>
              <a:rPr lang="en-US" altLang="bg-BG" sz="2000" smtClean="0"/>
              <a:t> - </a:t>
            </a:r>
            <a:r>
              <a:rPr lang="bg-BG" altLang="bg-BG" sz="2000" smtClean="0"/>
              <a:t>4% - 32%</a:t>
            </a:r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Вероятно според тази статистика, пациентите с АР в България са 1.5 милиона</a:t>
            </a:r>
            <a:endParaRPr lang="en-US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Char char="¬"/>
            </a:pPr>
            <a:endParaRPr lang="bg-BG" altLang="bg-BG" sz="2000" smtClean="0"/>
          </a:p>
          <a:p>
            <a:pPr algn="just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/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726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АЛЕРГЕННА ИМУНОТЕРАПИЯ</a:t>
            </a:r>
            <a:endParaRPr lang="en-GB" altLang="bg-BG" sz="2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smtClean="0"/>
              <a:t>Предимства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Намалява необходимостта от прием на симптоматични средства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Премахва симптомите в дългосрочен план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Предотвратява прогресията на АР в БА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Понижава риска от нов тип сенсибилизация</a:t>
            </a:r>
            <a:endParaRPr lang="en-GB" altLang="bg-BG" sz="2000" smtClean="0"/>
          </a:p>
        </p:txBody>
      </p:sp>
      <p:pic>
        <p:nvPicPr>
          <p:cNvPr id="31748" name="Picture 6" descr="lek27_7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2190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АЛЕРГЕННА ИМУНОТЕРАПИЯ</a:t>
            </a:r>
            <a:endParaRPr lang="en-GB" altLang="bg-BG" sz="2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4671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bg-BG" sz="2000" smtClean="0"/>
              <a:t>IL-4 </a:t>
            </a:r>
            <a:r>
              <a:rPr lang="bg-BG" altLang="bg-BG" sz="2000" smtClean="0"/>
              <a:t>и </a:t>
            </a:r>
            <a:r>
              <a:rPr lang="en-GB" altLang="bg-BG" sz="2000" smtClean="0"/>
              <a:t>IL-13 </a:t>
            </a:r>
            <a:r>
              <a:rPr lang="bg-BG" altLang="bg-BG" sz="2000" smtClean="0"/>
              <a:t>индуцират </a:t>
            </a:r>
            <a:r>
              <a:rPr lang="en-US" altLang="bg-BG" sz="2000" smtClean="0"/>
              <a:t>IgE</a:t>
            </a:r>
          </a:p>
          <a:p>
            <a:pPr eaLnBrk="1" hangingPunct="1">
              <a:buFontTx/>
              <a:buNone/>
            </a:pPr>
            <a:endParaRPr lang="en-US" altLang="bg-BG" sz="2000" smtClean="0"/>
          </a:p>
          <a:p>
            <a:pPr eaLnBrk="1" hangingPunct="1">
              <a:buFontTx/>
              <a:buNone/>
            </a:pPr>
            <a:r>
              <a:rPr lang="en-US" altLang="bg-BG" sz="2000" smtClean="0"/>
              <a:t>IL-5 </a:t>
            </a:r>
            <a:r>
              <a:rPr lang="bg-BG" altLang="bg-BG" sz="2000" smtClean="0"/>
              <a:t>– Ео активиране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en-US" altLang="bg-BG" sz="2000" smtClean="0"/>
              <a:t>T reg. </a:t>
            </a:r>
            <a:r>
              <a:rPr lang="bg-BG" altLang="bg-BG" sz="2000" smtClean="0"/>
              <a:t>инхибират </a:t>
            </a:r>
            <a:r>
              <a:rPr lang="en-US" altLang="bg-BG" sz="2000" smtClean="0"/>
              <a:t>Th1 </a:t>
            </a:r>
            <a:r>
              <a:rPr lang="bg-BG" altLang="bg-BG" sz="2000" smtClean="0"/>
              <a:t>и </a:t>
            </a:r>
            <a:r>
              <a:rPr lang="en-US" altLang="bg-BG" sz="2000" smtClean="0"/>
              <a:t>Th2 </a:t>
            </a:r>
            <a:r>
              <a:rPr lang="bg-BG" altLang="bg-BG" sz="2000" smtClean="0"/>
              <a:t>отговор чрез </a:t>
            </a:r>
            <a:r>
              <a:rPr lang="en-US" altLang="bg-BG" sz="2000" smtClean="0"/>
              <a:t>IL-10 TGFb</a:t>
            </a: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en-GB" altLang="bg-BG" sz="200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4899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АЛЕРГИЧНИ КОНЮНКТИВИТИ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432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ОПРЕДЕЛЕНИЕ И ЕПИДЕМИОЛОГИЯ</a:t>
            </a:r>
            <a:endParaRPr lang="en-GB" altLang="bg-BG" sz="2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Група нарушения предизвикани от свръхчувствителност, които засягат предимно конюнктивата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bg-BG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 Най-честата причина за червено око</a:t>
            </a:r>
            <a:r>
              <a:rPr lang="en-US" altLang="bg-BG" sz="2000" smtClean="0"/>
              <a:t>; </a:t>
            </a:r>
            <a:r>
              <a:rPr lang="bg-BG" altLang="bg-BG" sz="2000" smtClean="0"/>
              <a:t>засягат над 1 млрд. в световен мащаб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Разпространението им се увеличава</a:t>
            </a:r>
            <a:r>
              <a:rPr lang="en-US" altLang="bg-BG" sz="2000" smtClean="0"/>
              <a:t> – 20% </a:t>
            </a:r>
            <a:r>
              <a:rPr lang="bg-BG" altLang="bg-BG" sz="2000" smtClean="0"/>
              <a:t>от популацията</a:t>
            </a:r>
            <a:r>
              <a:rPr lang="en-US" altLang="bg-BG" sz="2000" smtClean="0"/>
              <a:t>; </a:t>
            </a:r>
            <a:r>
              <a:rPr lang="bg-BG" altLang="bg-BG" sz="2000" smtClean="0"/>
              <a:t>8% от офталмологичните практики</a:t>
            </a:r>
          </a:p>
          <a:p>
            <a:pPr eaLnBrk="1" hangingPunct="1">
              <a:lnSpc>
                <a:spcPct val="90000"/>
              </a:lnSpc>
            </a:pP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02429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КЛАСИФИКАЦИЯ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37734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bg-BG" sz="2000" i="1" smtClean="0"/>
              <a:t>I </a:t>
            </a:r>
            <a:r>
              <a:rPr lang="bg-BG" altLang="bg-BG" sz="2000" i="1" smtClean="0"/>
              <a:t>Без засягане на роговица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Сезонен АК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Целогодишен АК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bg-BG" sz="2000" i="1" smtClean="0"/>
              <a:t>II </a:t>
            </a:r>
            <a:r>
              <a:rPr lang="bg-BG" altLang="bg-BG" sz="2000" i="1" smtClean="0"/>
              <a:t>Със засягане на роговица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Вернален конюнктивит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Атопичен кератоконюнктивит </a:t>
            </a:r>
          </a:p>
        </p:txBody>
      </p:sp>
    </p:spTree>
    <p:extLst>
      <p:ext uri="{BB962C8B-B14F-4D97-AF65-F5344CB8AC3E}">
        <p14:creationId xmlns:p14="http://schemas.microsoft.com/office/powerpoint/2010/main" val="200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2386013"/>
            <a:ext cx="82089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bg-BG" altLang="bg-BG" sz="2000"/>
              <a:t>САК – най-честа форма на алергично засягане на очите – 90%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bg-BG" altLang="bg-BG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bg-BG" altLang="bg-BG" sz="2000"/>
              <a:t>ЦАК – 5%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bg-BG" altLang="bg-BG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bg-BG" altLang="bg-BG" sz="2000"/>
              <a:t>Значителен ефект върху качеството на живот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bg-BG" altLang="bg-BG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bg-BG" altLang="bg-BG" sz="2000"/>
              <a:t>САК и ЦАК са </a:t>
            </a:r>
            <a:r>
              <a:rPr lang="en-US" altLang="bg-BG" sz="2000"/>
              <a:t>IgE </a:t>
            </a:r>
            <a:r>
              <a:rPr lang="bg-BG" altLang="bg-BG" sz="2000"/>
              <a:t>медиирани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bg-BG" altLang="bg-BG" sz="20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bg-BG" sz="1800"/>
          </a:p>
        </p:txBody>
      </p:sp>
    </p:spTree>
    <p:extLst>
      <p:ext uri="{BB962C8B-B14F-4D97-AF65-F5344CB8AC3E}">
        <p14:creationId xmlns:p14="http://schemas.microsoft.com/office/powerpoint/2010/main" val="3649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ПАТОФИЗИОЛОГИЧНИ И </a:t>
            </a:r>
            <a:br>
              <a:rPr lang="bg-BG" altLang="bg-BG" sz="2400" smtClean="0"/>
            </a:br>
            <a:r>
              <a:rPr lang="bg-BG" altLang="bg-BG" sz="2400" smtClean="0"/>
              <a:t>ИМУНОЛОГИЧНИ МЕХАНИЗМИ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800" smtClean="0"/>
              <a:t>   </a:t>
            </a:r>
            <a:r>
              <a:rPr lang="bg-BG" altLang="bg-BG" sz="2000" smtClean="0"/>
              <a:t>Първи тип реакции на свръхчувствителност</a:t>
            </a:r>
          </a:p>
        </p:txBody>
      </p:sp>
      <p:pic>
        <p:nvPicPr>
          <p:cNvPr id="37892" name="Picture 8" descr="i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425" y="1600200"/>
            <a:ext cx="17081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9" descr="ige1ce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357563"/>
            <a:ext cx="180181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СЕЗОНЕН</a:t>
            </a:r>
            <a:r>
              <a:rPr lang="en-US" altLang="bg-BG" sz="2400" smtClean="0"/>
              <a:t> </a:t>
            </a:r>
            <a:r>
              <a:rPr lang="bg-BG" altLang="bg-BG" sz="2400" smtClean="0"/>
              <a:t/>
            </a:r>
            <a:br>
              <a:rPr lang="bg-BG" altLang="bg-BG" sz="2400" smtClean="0"/>
            </a:br>
            <a:r>
              <a:rPr lang="bg-BG" altLang="bg-BG" sz="2400" smtClean="0"/>
              <a:t>АЛЕРГИЧЕН КОНЮНКТИВИТ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Предимно млади хора от 10 до 35 години, след 45 год. оплакванията намаляват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b="1" i="1" smtClean="0"/>
              <a:t>Предизвиква се от полени на:</a:t>
            </a:r>
            <a:r>
              <a:rPr lang="bg-BG" altLang="bg-BG" sz="2000" i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дървета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треви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Плевели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bg-BG" altLang="bg-BG" sz="2000" b="1" i="1" smtClean="0"/>
              <a:t>Симптоми:</a:t>
            </a:r>
            <a:r>
              <a:rPr lang="bg-BG" altLang="bg-BG" sz="2000" i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Сърбеж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Инекция на конюнктивата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Сълзене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Оток на конюнктивата и/или на клепачите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Хрема-при част от пациентите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</a:pPr>
            <a:endParaRPr lang="bg-BG" altLang="bg-BG" sz="200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35306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388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ЦЕЛОГОДИШЕН </a:t>
            </a:r>
            <a:br>
              <a:rPr lang="bg-BG" altLang="bg-BG" sz="2400" smtClean="0"/>
            </a:br>
            <a:r>
              <a:rPr lang="bg-BG" altLang="bg-BG" sz="2400" smtClean="0"/>
              <a:t>АЛЕРГИЧЕН КОНЮНКТИВИТ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b="1" i="1" smtClean="0"/>
              <a:t>Предизвиква се от алергени на</a:t>
            </a:r>
            <a:r>
              <a:rPr lang="bg-BG" altLang="bg-BG" sz="2000" i="1" smtClean="0"/>
              <a:t>:</a:t>
            </a: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микрокърлежи в домашен прах 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домашни любимци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Фунги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b="1" i="1" smtClean="0"/>
              <a:t>Симптоми: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i="1" smtClean="0"/>
              <a:t>Оток на клепачи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i="1" smtClean="0"/>
              <a:t>Зачервяване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i="1" smtClean="0"/>
              <a:t>Сърбеж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i="1" smtClean="0"/>
              <a:t>Сълзене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i="1" smtClean="0"/>
          </a:p>
          <a:p>
            <a:pPr eaLnBrk="1" hangingPunct="1">
              <a:buFontTx/>
              <a:buNone/>
            </a:pPr>
            <a:endParaRPr lang="en-GB" altLang="bg-BG" sz="2000" smtClean="0"/>
          </a:p>
          <a:p>
            <a:pPr eaLnBrk="1" hangingPunct="1"/>
            <a:endParaRPr lang="bg-BG" altLang="bg-BG" sz="2000" smtClean="0"/>
          </a:p>
        </p:txBody>
      </p:sp>
      <p:pic>
        <p:nvPicPr>
          <p:cNvPr id="39940" name="Picture 4" descr="dust_m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31384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403542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ВЕРНАЛЕН КОНЮНКТИВИТ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 sz="2000" smtClean="0"/>
              <a:t>Предимно деца</a:t>
            </a:r>
            <a:r>
              <a:rPr lang="en-US" altLang="bg-BG" sz="2000" smtClean="0"/>
              <a:t>; </a:t>
            </a:r>
            <a:r>
              <a:rPr lang="bg-BG" altLang="bg-BG" sz="2000" smtClean="0"/>
              <a:t>по-често момчета 9-17 год.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bg-BG" altLang="bg-BG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000" i="1" smtClean="0"/>
              <a:t>Предизвиква се от: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000" smtClean="0"/>
              <a:t>Полени                                               цигарен дим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000" smtClean="0"/>
              <a:t>Домашщни любимци                        козметични продукти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bg-BG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000" i="1" smtClean="0"/>
              <a:t>Симптоми: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Дразнене от светлина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Зачервяване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Сълзене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Интензивен сърбеж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Може да засегне роговицата в 50% 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от случаите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644900"/>
            <a:ext cx="40354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2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ЕПИДЕМИОЛОГИЯ</a:t>
            </a:r>
            <a:br>
              <a:rPr lang="bg-BG" altLang="bg-BG" sz="2400" smtClean="0"/>
            </a:br>
            <a:endParaRPr lang="en-GB" altLang="bg-BG" sz="240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bg-BG" altLang="bg-BG" sz="1800" smtClean="0"/>
          </a:p>
        </p:txBody>
      </p:sp>
      <p:pic>
        <p:nvPicPr>
          <p:cNvPr id="512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22627" r="13315" b="10751"/>
          <a:stretch>
            <a:fillRect/>
          </a:stretch>
        </p:blipFill>
        <p:spPr>
          <a:xfrm>
            <a:off x="539750" y="908050"/>
            <a:ext cx="78486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10"/>
          <p:cNvSpPr>
            <a:spLocks noChangeAspect="1" noChangeArrowheads="1"/>
          </p:cNvSpPr>
          <p:nvPr/>
        </p:nvSpPr>
        <p:spPr bwMode="auto">
          <a:xfrm>
            <a:off x="5795963" y="981075"/>
            <a:ext cx="238125" cy="238125"/>
          </a:xfrm>
          <a:prstGeom prst="rect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bg-BG" altLang="bg-BG" sz="1400" b="1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971550" y="6143625"/>
            <a:ext cx="5764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bg-BG" altLang="bg-BG" sz="1400" i="1"/>
              <a:t>Разпространение на АР при</a:t>
            </a:r>
            <a:r>
              <a:rPr lang="en-US" altLang="bg-BG" sz="1400" i="1"/>
              <a:t> 6-7</a:t>
            </a:r>
            <a:r>
              <a:rPr lang="bg-BG" altLang="bg-BG" sz="1400" i="1"/>
              <a:t> годишни деца</a:t>
            </a:r>
            <a:r>
              <a:rPr lang="en-US" altLang="bg-BG" sz="1400" i="1"/>
              <a:t> - </a:t>
            </a:r>
            <a:r>
              <a:rPr lang="bg-BG" altLang="bg-BG" sz="1400" i="1"/>
              <a:t> </a:t>
            </a:r>
            <a:r>
              <a:rPr lang="en-US" altLang="bg-BG" sz="1400" i="1"/>
              <a:t>ISAAC </a:t>
            </a:r>
            <a:r>
              <a:rPr lang="bg-BG" altLang="bg-BG" sz="1400" i="1"/>
              <a:t>проучване</a:t>
            </a:r>
            <a:endParaRPr lang="en-GB" altLang="bg-BG" sz="1400" i="1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 flipH="1">
            <a:off x="6300788" y="981075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 b="1">
                <a:solidFill>
                  <a:srgbClr val="000000"/>
                </a:solidFill>
              </a:rPr>
              <a:t>&lt;5%</a:t>
            </a:r>
            <a:endParaRPr lang="en-GB" altLang="bg-BG" sz="1400" b="1">
              <a:solidFill>
                <a:srgbClr val="000000"/>
              </a:solidFill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5795963" y="1412875"/>
            <a:ext cx="236537" cy="236538"/>
          </a:xfrm>
          <a:prstGeom prst="diamond">
            <a:avLst/>
          </a:prstGeom>
          <a:solidFill>
            <a:srgbClr val="FFFF00"/>
          </a:solidFill>
          <a:ln w="190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bg-BG" altLang="bg-BG" sz="1600" b="1"/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5724525" y="1773238"/>
            <a:ext cx="323850" cy="250825"/>
          </a:xfrm>
          <a:prstGeom prst="star5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GB" sz="1600" b="1"/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6300788" y="1412875"/>
            <a:ext cx="75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 b="1">
                <a:solidFill>
                  <a:srgbClr val="000000"/>
                </a:solidFill>
              </a:rPr>
              <a:t>5%-9%</a:t>
            </a:r>
            <a:endParaRPr lang="en-GB" altLang="bg-BG" sz="1400" b="1">
              <a:solidFill>
                <a:srgbClr val="000000"/>
              </a:solidFill>
            </a:endParaRP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6300788" y="1773238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400" b="1">
                <a:solidFill>
                  <a:srgbClr val="000000"/>
                </a:solidFill>
              </a:rPr>
              <a:t>≥10%</a:t>
            </a:r>
            <a:endParaRPr lang="en-GB" altLang="bg-BG" sz="1400" b="1">
              <a:solidFill>
                <a:srgbClr val="000000"/>
              </a:solidFill>
            </a:endParaRP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724525" y="6553200"/>
            <a:ext cx="317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400"/>
              </a:spcBef>
              <a:buClr>
                <a:srgbClr val="00FFFF"/>
              </a:buClr>
              <a:buFontTx/>
              <a:buNone/>
            </a:pPr>
            <a:r>
              <a:rPr lang="en-US" altLang="bg-BG" sz="1400"/>
              <a:t>Aït-Khaled et al. </a:t>
            </a:r>
            <a:r>
              <a:rPr lang="en-US" altLang="bg-BG" sz="1400" i="1"/>
              <a:t>Allergy</a:t>
            </a:r>
            <a:r>
              <a:rPr lang="en-US" altLang="bg-BG" sz="1400"/>
              <a:t>. 2009;64:123.</a:t>
            </a:r>
          </a:p>
        </p:txBody>
      </p:sp>
    </p:spTree>
    <p:extLst>
      <p:ext uri="{BB962C8B-B14F-4D97-AF65-F5344CB8AC3E}">
        <p14:creationId xmlns:p14="http://schemas.microsoft.com/office/powerpoint/2010/main" val="3539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АТОПИЧЕН КЕРАТОКОНЮНКТИВИТ</a:t>
            </a:r>
            <a:br>
              <a:rPr lang="bg-BG" altLang="bg-BG" sz="2400" smtClean="0"/>
            </a:br>
            <a:endParaRPr lang="bg-BG" altLang="bg-BG" sz="2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773238"/>
            <a:ext cx="8229600" cy="3989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b="1" i="1" smtClean="0"/>
              <a:t>Характеристики: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асоцииран с астма или екзема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реакция на свръхчувствителност І тип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боледуват най-често от 20 до 50 год. възраст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b="1" i="1" smtClean="0"/>
              <a:t>Симптоми: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сълзене                       подути клепачи                     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дразнене                     загуба на мигли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умерен сърбеж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7368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ДИАГНОЗА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Еозинофилия – 400-450 Ео в куб.мм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Специфични </a:t>
            </a:r>
            <a:r>
              <a:rPr lang="en-US" altLang="bg-BG" sz="2000" smtClean="0"/>
              <a:t>Ig E </a:t>
            </a:r>
            <a:r>
              <a:rPr lang="bg-BG" altLang="bg-BG" sz="2000" smtClean="0"/>
              <a:t>антитела в серум - удобен за изследване при деца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Кожно-алергични проби</a:t>
            </a:r>
          </a:p>
          <a:p>
            <a:pPr eaLnBrk="1" hangingPunct="1"/>
            <a:endParaRPr lang="bg-BG" altLang="bg-BG" sz="2000" smtClean="0"/>
          </a:p>
          <a:p>
            <a:pPr eaLnBrk="1" hangingPunct="1">
              <a:buClr>
                <a:schemeClr val="tx1"/>
              </a:buClr>
            </a:pPr>
            <a:endParaRPr lang="bg-BG" altLang="bg-BG" sz="2000" smtClean="0"/>
          </a:p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54751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ПРЕВЕНЦИЯ  НА СЕЗОНЕН АЛЕРГИЧЕН КОНЮНКТИВИТ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smtClean="0">
                <a:latin typeface="Comic Sans MS" panose="030F0702030302020204" pitchFamily="66" charset="0"/>
              </a:rPr>
              <a:t> </a:t>
            </a:r>
            <a:endParaRPr lang="bg-BG" altLang="bg-BG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Ограничаване дейностите на открито по време на симптоматичния период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Планиране дейностите на открито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Избягване търкане на очите и носа, измиване на ръцете след престой на открито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Слънчеви очила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bg-BG" altLang="bg-BG" sz="2000" smtClean="0"/>
              <a:t>Затваряне на прозорци и врати, използване на климатик в колата и дома</a:t>
            </a:r>
          </a:p>
        </p:txBody>
      </p:sp>
    </p:spTree>
    <p:extLst>
      <p:ext uri="{BB962C8B-B14F-4D97-AF65-F5344CB8AC3E}">
        <p14:creationId xmlns:p14="http://schemas.microsoft.com/office/powerpoint/2010/main" val="23853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ПРЕВЕНЦИЯ  НА ЦЕЛОГОДИШЕНАЛЕРГИЧЕН КОНЮНКТИВИТ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1800" smtClean="0">
                <a:latin typeface="Comic Sans MS" panose="030F0702030302020204" pitchFamily="66" charset="0"/>
              </a:rPr>
              <a:t> </a:t>
            </a:r>
            <a:endParaRPr lang="bg-BG" altLang="bg-BG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Защитна възглавница, матрак и завивка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Редовно изпиране на спалното бельо на 60</a:t>
            </a:r>
            <a:r>
              <a:rPr lang="en-US" altLang="bg-BG" sz="2000" smtClean="0"/>
              <a:t>°</a:t>
            </a: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Прахосмучене и влажно почистване – веднъж седмично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Премахване или по-често почистване на килими, тапицерии, завеси и др. обекти, които задържат прах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Намаляване влажността в дома – 35%-50%</a:t>
            </a:r>
            <a:endParaRPr lang="en-US" altLang="bg-BG" sz="2000" smtClean="0"/>
          </a:p>
          <a:p>
            <a:pPr eaLnBrk="1" hangingPunct="1">
              <a:buClr>
                <a:schemeClr val="tx1"/>
              </a:buClr>
            </a:pPr>
            <a:endParaRPr lang="bg-BG" altLang="bg-BG" smtClean="0"/>
          </a:p>
          <a:p>
            <a:pPr eaLnBrk="1" hangingPunct="1">
              <a:buFontTx/>
              <a:buNone/>
            </a:pPr>
            <a:endParaRPr lang="bg-BG" altLang="bg-BG" smtClean="0"/>
          </a:p>
          <a:p>
            <a:pPr eaLnBrk="1" hangingPunct="1"/>
            <a:endParaRPr lang="bg-BG" altLang="bg-BG" sz="2800" smtClean="0"/>
          </a:p>
        </p:txBody>
      </p:sp>
    </p:spTree>
    <p:extLst>
      <p:ext uri="{BB962C8B-B14F-4D97-AF65-F5344CB8AC3E}">
        <p14:creationId xmlns:p14="http://schemas.microsoft.com/office/powerpoint/2010/main" val="24430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ЛЕЧЕНИЕ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b="1" i="1" smtClean="0"/>
              <a:t>Нефармакологични средства 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Студени компреси</a:t>
            </a:r>
          </a:p>
          <a:p>
            <a:pPr eaLnBrk="1" hangingPunct="1">
              <a:buFontTx/>
              <a:buNone/>
            </a:pPr>
            <a:r>
              <a:rPr lang="bg-BG" altLang="bg-BG" sz="2000" b="1" i="1" smtClean="0"/>
              <a:t>Антихистаминови препарати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Локални – Бързо действие в сравнение с кромони и орални АХ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Орални – По-бавно настъпващо действие</a:t>
            </a:r>
            <a:r>
              <a:rPr lang="en-US" altLang="bg-BG" sz="2000" smtClean="0"/>
              <a:t>; </a:t>
            </a:r>
            <a:r>
              <a:rPr lang="bg-BG" altLang="bg-BG" sz="2000" smtClean="0"/>
              <a:t>предимство-еднократно дозиране</a:t>
            </a:r>
          </a:p>
          <a:p>
            <a:pPr eaLnBrk="1" hangingPunct="1">
              <a:buFontTx/>
              <a:buNone/>
            </a:pPr>
            <a:r>
              <a:rPr lang="bg-BG" altLang="bg-BG" sz="2000" b="1" i="1" smtClean="0"/>
              <a:t>Стабилизатори на мастоцитите</a:t>
            </a:r>
          </a:p>
          <a:p>
            <a:pPr eaLnBrk="1" hangingPunct="1">
              <a:buFontTx/>
              <a:buNone/>
            </a:pPr>
            <a:r>
              <a:rPr lang="bg-BG" altLang="bg-BG" sz="2000" b="1" i="1" smtClean="0"/>
              <a:t>Деконгестанти</a:t>
            </a:r>
          </a:p>
          <a:p>
            <a:pPr eaLnBrk="1" hangingPunct="1">
              <a:buFontTx/>
              <a:buNone/>
            </a:pPr>
            <a:r>
              <a:rPr lang="bg-BG" altLang="bg-BG" sz="2000" b="1" i="1" smtClean="0"/>
              <a:t>Имунотерапия</a:t>
            </a:r>
          </a:p>
          <a:p>
            <a:pPr algn="ctr" eaLnBrk="1" hangingPunct="1"/>
            <a:endParaRPr lang="en-US" altLang="bg-BG" sz="2000" b="1" i="1" smtClean="0"/>
          </a:p>
          <a:p>
            <a:pPr eaLnBrk="1" hangingPunct="1">
              <a:buFontTx/>
              <a:buNone/>
            </a:pPr>
            <a:endParaRPr lang="bg-BG" altLang="bg-BG" sz="160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75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i="1" smtClean="0"/>
              <a:t>БЛАГОДАРЯ ЗА ВНИМАНИЕТО!</a:t>
            </a:r>
          </a:p>
          <a:p>
            <a:pPr eaLnBrk="1" hangingPunct="1">
              <a:buFontTx/>
              <a:buNone/>
            </a:pPr>
            <a:endParaRPr lang="bg-BG" altLang="bg-BG" sz="2400" i="1" smtClean="0"/>
          </a:p>
          <a:p>
            <a:pPr eaLnBrk="1" hangingPunct="1">
              <a:buFontTx/>
              <a:buNone/>
            </a:pPr>
            <a:endParaRPr lang="bg-BG" altLang="bg-BG" sz="2400" i="1" smtClean="0"/>
          </a:p>
          <a:p>
            <a:pPr eaLnBrk="1" hangingPunct="1">
              <a:buFontTx/>
              <a:buNone/>
            </a:pPr>
            <a:endParaRPr lang="bg-BG" altLang="bg-BG" sz="2400" i="1" smtClean="0"/>
          </a:p>
        </p:txBody>
      </p:sp>
      <p:pic>
        <p:nvPicPr>
          <p:cNvPr id="47108" name="Picture 7" descr="Алергични ринити - ле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ЗНАЧЕНИЕ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Алергичен ринит, бронхиална астма и екзема </a:t>
            </a:r>
            <a:r>
              <a:rPr lang="en-US" altLang="bg-BG" sz="2000" smtClean="0"/>
              <a:t>- </a:t>
            </a:r>
            <a:r>
              <a:rPr lang="bg-BG" altLang="bg-BG" sz="2000" smtClean="0"/>
              <a:t>най- разпространените алергични болести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Засягат трудоспособността и качеството на живот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Под влияние на генетични и фактори от околната среда пациенти с АР, БА и екзема са по-склонни да отключат  хранителна и медикаментозна алергия</a:t>
            </a:r>
          </a:p>
        </p:txBody>
      </p:sp>
    </p:spTree>
    <p:extLst>
      <p:ext uri="{BB962C8B-B14F-4D97-AF65-F5344CB8AC3E}">
        <p14:creationId xmlns:p14="http://schemas.microsoft.com/office/powerpoint/2010/main" val="7874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ОПРЕДЕЛЕНИЕ</a:t>
            </a:r>
            <a:endParaRPr lang="en-GB" altLang="bg-BG" sz="2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079875" cy="2808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altLang="bg-BG" sz="2000" dirty="0" smtClean="0">
                <a:latin typeface="Times New Roman" pitchFamily="18" charset="0"/>
              </a:rPr>
              <a:t>      </a:t>
            </a:r>
            <a:r>
              <a:rPr lang="bg-BG" altLang="bg-BG" sz="2000" dirty="0" smtClean="0"/>
              <a:t> </a:t>
            </a:r>
            <a:r>
              <a:rPr lang="en-US" altLang="bg-BG" sz="2000" dirty="0" err="1" smtClean="0"/>
              <a:t>IgE</a:t>
            </a:r>
            <a:r>
              <a:rPr lang="en-US" altLang="bg-BG" sz="2000" dirty="0" smtClean="0"/>
              <a:t> </a:t>
            </a:r>
            <a:r>
              <a:rPr lang="bg-BG" altLang="bg-BG" sz="2000" dirty="0" smtClean="0"/>
              <a:t>медиирано алергично възпаление на носната лигавица предизвикано от алергичен имунен отговор към инхалаторни алергени при сенсибилизрани индивиди</a:t>
            </a:r>
          </a:p>
          <a:p>
            <a:pPr algn="just" eaLnBrk="1" hangingPunct="1">
              <a:defRPr/>
            </a:pPr>
            <a:endParaRPr lang="en-US" altLang="bg-BG" sz="2000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endParaRPr lang="en-US" altLang="bg-BG" sz="2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bg-BG" altLang="bg-BG" dirty="0" smtClean="0"/>
          </a:p>
          <a:p>
            <a:pPr eaLnBrk="1" hangingPunct="1">
              <a:defRPr/>
            </a:pPr>
            <a:endParaRPr lang="en-GB" altLang="bg-BG" sz="2800" dirty="0" smtClean="0"/>
          </a:p>
        </p:txBody>
      </p:sp>
      <p:pic>
        <p:nvPicPr>
          <p:cNvPr id="7172" name="Picture 4" descr="Koncepcia za hronichno alergichno vazpalen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719263"/>
            <a:ext cx="4006850" cy="1947862"/>
          </a:xfrm>
        </p:spPr>
      </p:pic>
    </p:spTree>
    <p:extLst>
      <p:ext uri="{BB962C8B-B14F-4D97-AF65-F5344CB8AC3E}">
        <p14:creationId xmlns:p14="http://schemas.microsoft.com/office/powerpoint/2010/main" val="11329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>Концепция за единен дихателен път</a:t>
            </a:r>
            <a:endParaRPr lang="en-GB" altLang="bg-BG" sz="2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bg-BG" altLang="bg-BG" sz="2000" b="1" i="1" smtClean="0"/>
              <a:t>Доказателства за сходство между ГДП и ДДП</a:t>
            </a:r>
          </a:p>
          <a:p>
            <a:pPr marL="609600" indent="-609600" algn="ctr" eaLnBrk="1" hangingPunct="1">
              <a:buFontTx/>
              <a:buNone/>
            </a:pPr>
            <a:endParaRPr lang="bg-BG" altLang="bg-BG" sz="2000" b="1" i="1" smtClean="0"/>
          </a:p>
          <a:p>
            <a:pPr marL="609600" indent="-609600" algn="just" eaLnBrk="1" hangingPunct="1">
              <a:buFontTx/>
              <a:buNone/>
            </a:pPr>
            <a:r>
              <a:rPr lang="bg-BG" altLang="bg-BG" sz="2000" smtClean="0"/>
              <a:t>Епидемиологични                                    Анатомични</a:t>
            </a:r>
          </a:p>
          <a:p>
            <a:pPr marL="609600" indent="-609600" algn="just" eaLnBrk="1" hangingPunct="1">
              <a:buFontTx/>
              <a:buNone/>
            </a:pPr>
            <a:endParaRPr lang="bg-BG" altLang="bg-BG" sz="2000" smtClean="0"/>
          </a:p>
          <a:p>
            <a:pPr marL="609600" indent="-609600" algn="just" eaLnBrk="1" hangingPunct="1">
              <a:buFontTx/>
              <a:buNone/>
            </a:pPr>
            <a:r>
              <a:rPr lang="bg-BG" altLang="bg-BG" sz="2000" smtClean="0"/>
              <a:t>Физиологични                                           Имунопатологични</a:t>
            </a:r>
          </a:p>
          <a:p>
            <a:pPr marL="609600" indent="-609600" algn="just" eaLnBrk="1" hangingPunct="1">
              <a:buFontTx/>
              <a:buNone/>
            </a:pPr>
            <a:endParaRPr lang="bg-BG" altLang="bg-BG" sz="2000" smtClean="0"/>
          </a:p>
          <a:p>
            <a:pPr marL="609600" indent="-609600" algn="just" eaLnBrk="1" hangingPunct="1">
              <a:buFontTx/>
              <a:buNone/>
            </a:pPr>
            <a:r>
              <a:rPr lang="bg-BG" altLang="bg-BG" sz="2000" smtClean="0"/>
              <a:t>Патофизиологични                                  Терапия</a:t>
            </a:r>
            <a:endParaRPr lang="en-GB" altLang="bg-BG" sz="2000" smtClean="0"/>
          </a:p>
          <a:p>
            <a:pPr marL="609600" indent="-609600" eaLnBrk="1" hangingPunct="1"/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2049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ПАТОФИЗИОЛОГИЧНИ И </a:t>
            </a:r>
            <a:br>
              <a:rPr lang="bg-BG" altLang="bg-BG" sz="2400" smtClean="0"/>
            </a:br>
            <a:r>
              <a:rPr lang="bg-BG" altLang="bg-BG" sz="2400" smtClean="0"/>
              <a:t>ИМУНОЛОГИЧНИ МЕХАНИЗМИ</a:t>
            </a:r>
          </a:p>
        </p:txBody>
      </p:sp>
      <p:pic>
        <p:nvPicPr>
          <p:cNvPr id="9219" name="Picture 7" descr="T-kletachni fenotipo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20938"/>
            <a:ext cx="4038600" cy="2401887"/>
          </a:xfrm>
        </p:spPr>
      </p:pic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44675"/>
            <a:ext cx="4244975" cy="4392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bg-BG" sz="2400" smtClean="0"/>
              <a:t>     </a:t>
            </a:r>
            <a:r>
              <a:rPr lang="bg-BG" altLang="bg-BG" sz="2000" smtClean="0"/>
              <a:t>Алергичният ринит се </a:t>
            </a:r>
            <a:r>
              <a:rPr lang="ru-RU" altLang="bg-BG" sz="2000" smtClean="0"/>
              <a:t>характеризира с </a:t>
            </a:r>
            <a:r>
              <a:rPr lang="en-US" altLang="bg-BG" sz="2000" smtClean="0"/>
              <a:t>IgE</a:t>
            </a:r>
            <a:r>
              <a:rPr lang="bg-BG" altLang="bg-BG" sz="2000" smtClean="0"/>
              <a:t> медиирана реакция, в която класическо участие имат </a:t>
            </a:r>
            <a:r>
              <a:rPr lang="en-US" altLang="bg-BG" sz="2000" smtClean="0"/>
              <a:t>Th </a:t>
            </a:r>
            <a:r>
              <a:rPr lang="ru-RU" altLang="bg-BG" sz="2000" smtClean="0"/>
              <a:t>2 </a:t>
            </a:r>
            <a:r>
              <a:rPr lang="bg-BG" altLang="bg-BG" sz="2000" smtClean="0"/>
              <a:t>лимфоцити</a:t>
            </a:r>
            <a:r>
              <a:rPr lang="en-GB" altLang="bg-BG" sz="2000" smtClean="0"/>
              <a:t> </a:t>
            </a: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/>
              <a:t>     Идентифицирането на нов клас Т хелперни лимфоцити – </a:t>
            </a:r>
            <a:r>
              <a:rPr lang="en-US" altLang="bg-BG" sz="2000" smtClean="0"/>
              <a:t>Th</a:t>
            </a:r>
            <a:r>
              <a:rPr lang="ru-RU" altLang="bg-BG" sz="2000" smtClean="0"/>
              <a:t>17(</a:t>
            </a:r>
            <a:r>
              <a:rPr lang="en-US" altLang="bg-BG" sz="2000" smtClean="0"/>
              <a:t>CD</a:t>
            </a:r>
            <a:r>
              <a:rPr lang="ru-RU" altLang="bg-BG" sz="2000" smtClean="0"/>
              <a:t>4</a:t>
            </a:r>
            <a:r>
              <a:rPr lang="bg-BG" altLang="bg-BG" sz="2000" smtClean="0"/>
              <a:t>+</a:t>
            </a:r>
            <a:r>
              <a:rPr lang="ru-RU" altLang="bg-BG" sz="2000" smtClean="0"/>
              <a:t>) променя класическата </a:t>
            </a:r>
            <a:r>
              <a:rPr lang="en-GB" altLang="bg-BG" sz="2000" smtClean="0"/>
              <a:t>Th</a:t>
            </a:r>
            <a:r>
              <a:rPr lang="ru-RU" altLang="bg-BG" sz="2000" smtClean="0"/>
              <a:t>1/</a:t>
            </a:r>
            <a:r>
              <a:rPr lang="en-GB" altLang="bg-BG" sz="2000" smtClean="0"/>
              <a:t>Th</a:t>
            </a:r>
            <a:r>
              <a:rPr lang="ru-RU" altLang="bg-BG" sz="2000" smtClean="0"/>
              <a:t>2 парадигма </a:t>
            </a:r>
            <a:endParaRPr lang="bg-BG" altLang="bg-BG" sz="2000" smtClean="0"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bg-BG" altLang="bg-BG" sz="2000" smtClean="0">
                <a:latin typeface="Times New Roman" panose="02020603050405020304" pitchFamily="18" charset="0"/>
              </a:rPr>
              <a:t>     </a:t>
            </a:r>
            <a:endParaRPr lang="en-GB" altLang="bg-BG" sz="20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bg-BG" sz="2400" smtClean="0"/>
              <a:t>IL-17 </a:t>
            </a:r>
            <a:r>
              <a:rPr lang="bg-BG" altLang="bg-BG" sz="2400" smtClean="0"/>
              <a:t>и клетъчни взаимодействия при алергични реакции</a:t>
            </a:r>
            <a:endParaRPr lang="en-GB" altLang="bg-BG" sz="24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4256088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    </a:t>
            </a:r>
            <a:r>
              <a:rPr lang="bg-BG" altLang="bg-BG" sz="2000" smtClean="0"/>
              <a:t>Предизвиква и поддържа хронично възпалително алергично възпаление на респираторния епител</a:t>
            </a:r>
          </a:p>
          <a:p>
            <a:pPr eaLnBrk="1" hangingPunct="1"/>
            <a:endParaRPr lang="bg-BG" altLang="bg-BG" sz="2400" smtClean="0"/>
          </a:p>
          <a:p>
            <a:pPr eaLnBrk="1" hangingPunct="1"/>
            <a:endParaRPr lang="en-GB" altLang="bg-BG" sz="2800" smtClean="0"/>
          </a:p>
        </p:txBody>
      </p:sp>
      <p:pic>
        <p:nvPicPr>
          <p:cNvPr id="10244" name="Picture 7" descr="Kletachni vzaimodeistv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0050" y="1600200"/>
            <a:ext cx="3663950" cy="4525963"/>
          </a:xfrm>
        </p:spPr>
      </p:pic>
    </p:spTree>
    <p:extLst>
      <p:ext uri="{BB962C8B-B14F-4D97-AF65-F5344CB8AC3E}">
        <p14:creationId xmlns:p14="http://schemas.microsoft.com/office/powerpoint/2010/main" val="10586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9214</TotalTime>
  <Words>1561</Words>
  <Application>Microsoft Office PowerPoint</Application>
  <PresentationFormat>On-screen Show (4:3)</PresentationFormat>
  <Paragraphs>353</Paragraphs>
  <Slides>45</Slides>
  <Notes>14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 Unicode MS</vt:lpstr>
      <vt:lpstr>Arial</vt:lpstr>
      <vt:lpstr>Arial Black</vt:lpstr>
      <vt:lpstr>Calibri</vt:lpstr>
      <vt:lpstr>Comic Sans MS</vt:lpstr>
      <vt:lpstr>Garamond</vt:lpstr>
      <vt:lpstr>Times New Roman</vt:lpstr>
      <vt:lpstr>Wingdings</vt:lpstr>
      <vt:lpstr>Default Design</vt:lpstr>
      <vt:lpstr>2_Edge</vt:lpstr>
      <vt:lpstr>CorelDRAW.Graphic.10</vt:lpstr>
      <vt:lpstr>Package</vt:lpstr>
      <vt:lpstr>PowerPoint Presentation</vt:lpstr>
      <vt:lpstr>ВЪВЕДЕНИЕ</vt:lpstr>
      <vt:lpstr>ЕПИДЕМИОЛОГИЯ </vt:lpstr>
      <vt:lpstr>ЕПИДЕМИОЛОГИЯ </vt:lpstr>
      <vt:lpstr>ЗНАЧЕНИЕ</vt:lpstr>
      <vt:lpstr>ОПРЕДЕЛЕНИЕ</vt:lpstr>
      <vt:lpstr>Концепция за единен дихателен път</vt:lpstr>
      <vt:lpstr>ПАТОФИЗИОЛОГИЧНИ И  ИМУНОЛОГИЧНИ МЕХАНИЗМИ</vt:lpstr>
      <vt:lpstr>IL-17 и клетъчни взаимодействия при алергични реакции</vt:lpstr>
      <vt:lpstr>ПАТОФИЗИОЛГИЯ</vt:lpstr>
      <vt:lpstr>ПАТОФИЗИОЛОГИЧНИ И  ИМУНОЛОГИЧНИ МЕХАНИЗМИ</vt:lpstr>
      <vt:lpstr>PowerPoint Presentation</vt:lpstr>
      <vt:lpstr>PowerPoint Presentation</vt:lpstr>
      <vt:lpstr>ЕТИОЛОГИЯ </vt:lpstr>
      <vt:lpstr>PowerPoint Presentation</vt:lpstr>
      <vt:lpstr>PowerPoint Presentation</vt:lpstr>
      <vt:lpstr>PowerPoint Presentation</vt:lpstr>
      <vt:lpstr>СИМПТОМИ ОТ ТАРГЕТНИТЕ ОРГАНИ</vt:lpstr>
      <vt:lpstr>ОБЩИ СИМПТОМИ</vt:lpstr>
      <vt:lpstr>PowerPoint Presentation</vt:lpstr>
      <vt:lpstr>PowerPoint Presentation</vt:lpstr>
      <vt:lpstr>ДИАГНОЗА </vt:lpstr>
      <vt:lpstr> </vt:lpstr>
      <vt:lpstr>КОЖНО-АЛЕРГИЧНИ ПРОБИ</vt:lpstr>
      <vt:lpstr>ЛЕЧЕНИЕ</vt:lpstr>
      <vt:lpstr>Н1 БЛОКЕРИ</vt:lpstr>
      <vt:lpstr>Н1 БЛОКЕРИ</vt:lpstr>
      <vt:lpstr>PowerPoint Presentation</vt:lpstr>
      <vt:lpstr>АЛЕРГЕННА ИМУНОТЕРАПИЯ</vt:lpstr>
      <vt:lpstr>АЛЕРГЕННА ИМУНОТЕРАПИЯ</vt:lpstr>
      <vt:lpstr>АЛЕРГЕННА ИМУНОТЕРАПИЯ</vt:lpstr>
      <vt:lpstr>АЛЕРГИЧНИ КОНЮНКТИВИТИ</vt:lpstr>
      <vt:lpstr>ОПРЕДЕЛЕНИЕ И ЕПИДЕМИОЛОГИЯ</vt:lpstr>
      <vt:lpstr>КЛАСИФИКАЦИЯ</vt:lpstr>
      <vt:lpstr>PowerPoint Presentation</vt:lpstr>
      <vt:lpstr>ПАТОФИЗИОЛОГИЧНИ И  ИМУНОЛОГИЧНИ МЕХАНИЗМИ</vt:lpstr>
      <vt:lpstr>СЕЗОНЕН  АЛЕРГИЧЕН КОНЮНКТИВИТ</vt:lpstr>
      <vt:lpstr>ЦЕЛОГОДИШЕН  АЛЕРГИЧЕН КОНЮНКТИВИТ</vt:lpstr>
      <vt:lpstr>ВЕРНАЛЕН КОНЮНКТИВИТ</vt:lpstr>
      <vt:lpstr>АТОПИЧЕН КЕРАТОКОНЮНКТИВИТ </vt:lpstr>
      <vt:lpstr>ДИАГНОЗА</vt:lpstr>
      <vt:lpstr>ПРЕВЕНЦИЯ  НА СЕЗОНЕН АЛЕРГИЧЕН КОНЮНКТИВИТ</vt:lpstr>
      <vt:lpstr>ПРЕВЕНЦИЯ  НА ЦЕЛОГОДИШЕНАЛЕРГИЧЕН КОНЮНКТИВИТ</vt:lpstr>
      <vt:lpstr>ЛЕЧЕНИЕ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473</cp:revision>
  <dcterms:created xsi:type="dcterms:W3CDTF">2003-03-08T12:58:53Z</dcterms:created>
  <dcterms:modified xsi:type="dcterms:W3CDTF">2020-10-28T05:49:11Z</dcterms:modified>
</cp:coreProperties>
</file>