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0" r:id="rId1"/>
    <p:sldMasterId id="2147484023" r:id="rId2"/>
  </p:sldMasterIdLst>
  <p:notesMasterIdLst>
    <p:notesMasterId r:id="rId57"/>
  </p:notesMasterIdLst>
  <p:handoutMasterIdLst>
    <p:handoutMasterId r:id="rId58"/>
  </p:handoutMasterIdLst>
  <p:sldIdLst>
    <p:sldId id="418" r:id="rId3"/>
    <p:sldId id="420" r:id="rId4"/>
    <p:sldId id="421" r:id="rId5"/>
    <p:sldId id="422" r:id="rId6"/>
    <p:sldId id="423" r:id="rId7"/>
    <p:sldId id="424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32" r:id="rId16"/>
    <p:sldId id="433" r:id="rId17"/>
    <p:sldId id="434" r:id="rId18"/>
    <p:sldId id="435" r:id="rId19"/>
    <p:sldId id="436" r:id="rId20"/>
    <p:sldId id="437" r:id="rId21"/>
    <p:sldId id="438" r:id="rId22"/>
    <p:sldId id="439" r:id="rId23"/>
    <p:sldId id="440" r:id="rId24"/>
    <p:sldId id="441" r:id="rId25"/>
    <p:sldId id="442" r:id="rId26"/>
    <p:sldId id="443" r:id="rId27"/>
    <p:sldId id="444" r:id="rId28"/>
    <p:sldId id="445" r:id="rId29"/>
    <p:sldId id="446" r:id="rId30"/>
    <p:sldId id="447" r:id="rId31"/>
    <p:sldId id="448" r:id="rId32"/>
    <p:sldId id="449" r:id="rId33"/>
    <p:sldId id="450" r:id="rId34"/>
    <p:sldId id="451" r:id="rId35"/>
    <p:sldId id="452" r:id="rId36"/>
    <p:sldId id="453" r:id="rId37"/>
    <p:sldId id="454" r:id="rId38"/>
    <p:sldId id="455" r:id="rId39"/>
    <p:sldId id="456" r:id="rId40"/>
    <p:sldId id="457" r:id="rId41"/>
    <p:sldId id="458" r:id="rId42"/>
    <p:sldId id="459" r:id="rId43"/>
    <p:sldId id="460" r:id="rId44"/>
    <p:sldId id="461" r:id="rId45"/>
    <p:sldId id="462" r:id="rId46"/>
    <p:sldId id="463" r:id="rId47"/>
    <p:sldId id="464" r:id="rId48"/>
    <p:sldId id="465" r:id="rId49"/>
    <p:sldId id="466" r:id="rId50"/>
    <p:sldId id="467" r:id="rId51"/>
    <p:sldId id="468" r:id="rId52"/>
    <p:sldId id="469" r:id="rId53"/>
    <p:sldId id="470" r:id="rId54"/>
    <p:sldId id="471" r:id="rId55"/>
    <p:sldId id="472" r:id="rId56"/>
  </p:sldIdLst>
  <p:sldSz cx="9144000" cy="6858000" type="screen4x3"/>
  <p:notesSz cx="7099300" cy="10234613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EFFC70"/>
    <a:srgbClr val="99FF66"/>
    <a:srgbClr val="FF5050"/>
    <a:srgbClr val="FAE2EC"/>
    <a:srgbClr val="CCFFCC"/>
    <a:srgbClr val="FF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708" autoAdjust="0"/>
  </p:normalViewPr>
  <p:slideViewPr>
    <p:cSldViewPr snapToGrid="0">
      <p:cViewPr varScale="1">
        <p:scale>
          <a:sx n="105" d="100"/>
          <a:sy n="105" d="100"/>
        </p:scale>
        <p:origin x="163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4032" y="-114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A99C722-40CE-4F8A-8266-6F14B1AB6F6E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17460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noProof="0" smtClean="0"/>
              <a:t>Click to edit Master text styles</a:t>
            </a:r>
          </a:p>
          <a:p>
            <a:pPr lvl="1"/>
            <a:r>
              <a:rPr lang="bg-BG" altLang="bg-BG" noProof="0" smtClean="0"/>
              <a:t>Second level</a:t>
            </a:r>
          </a:p>
          <a:p>
            <a:pPr lvl="2"/>
            <a:r>
              <a:rPr lang="bg-BG" altLang="bg-BG" noProof="0" smtClean="0"/>
              <a:t>Third level</a:t>
            </a:r>
          </a:p>
          <a:p>
            <a:pPr lvl="3"/>
            <a:r>
              <a:rPr lang="bg-BG" altLang="bg-BG" noProof="0" smtClean="0"/>
              <a:t>Fourth level</a:t>
            </a:r>
          </a:p>
          <a:p>
            <a:pPr lvl="4"/>
            <a:r>
              <a:rPr lang="bg-BG" altLang="bg-BG" noProof="0" smtClean="0"/>
              <a:t>Fifth level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E410D28-5B60-4FE7-BAE5-C4ADB6AB32B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022585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D97A1E8-CF6E-4D65-84FB-05332DF6D4A5}" type="slidenum">
              <a:rPr lang="bg-BG" altLang="bg-BG" sz="1300">
                <a:latin typeface="Arial" panose="020B0604020202020204" pitchFamily="34" charset="0"/>
              </a:rPr>
              <a:pPr algn="r" eaLnBrk="1" hangingPunct="1"/>
              <a:t>1</a:t>
            </a:fld>
            <a:endParaRPr lang="bg-BG" altLang="bg-BG" sz="13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9BA62F-FA64-44C9-891E-75E475752FAD}" type="slidenum">
              <a:rPr lang="bg-BG" altLang="bg-BG"/>
              <a:pPr eaLnBrk="1" hangingPunct="1">
                <a:spcBef>
                  <a:spcPct val="0"/>
                </a:spcBef>
              </a:pPr>
              <a:t>29</a:t>
            </a:fld>
            <a:endParaRPr lang="bg-BG" altLang="bg-BG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bg-BG" altLang="bg-BG" smtClean="0">
                <a:latin typeface="Arial" panose="020B0604020202020204" pitchFamily="34" charset="0"/>
              </a:rPr>
              <a:t>Високи ИгЕ и при други атопични болести</a:t>
            </a:r>
            <a:endParaRPr lang="en-GB" altLang="bg-BG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247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4FDEDF0-F799-435D-A287-D71C5C62A1B1}" type="slidenum">
              <a:rPr lang="bg-BG" altLang="bg-BG"/>
              <a:pPr eaLnBrk="1" hangingPunct="1">
                <a:spcBef>
                  <a:spcPct val="0"/>
                </a:spcBef>
              </a:pPr>
              <a:t>31</a:t>
            </a:fld>
            <a:endParaRPr lang="bg-BG" altLang="bg-BG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bg-BG" b="1" i="1" smtClean="0">
                <a:latin typeface="Arial" panose="020B0604020202020204" pitchFamily="34" charset="0"/>
              </a:rPr>
              <a:t>The diagnosis of atopic dermatitis should be suspected if three major criteria and three minor criteria are present</a:t>
            </a:r>
            <a:r>
              <a:rPr lang="en-GB" altLang="bg-BG" b="1" smtClean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5855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C3F032-7472-47E1-863A-B74DC5E710B3}" type="slidenum">
              <a:rPr lang="bg-BG" altLang="bg-BG"/>
              <a:pPr eaLnBrk="1" hangingPunct="1">
                <a:spcBef>
                  <a:spcPct val="0"/>
                </a:spcBef>
              </a:pPr>
              <a:t>36</a:t>
            </a:fld>
            <a:endParaRPr lang="bg-BG" altLang="bg-BG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bg-BG" sz="900" smtClean="0">
                <a:latin typeface="Arial" panose="020B0604020202020204" pitchFamily="34" charset="0"/>
              </a:rPr>
              <a:t>S.aureus</a:t>
            </a:r>
            <a:endParaRPr lang="bg-BG" altLang="bg-BG" sz="900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altLang="bg-BG" sz="900" smtClean="0">
                <a:latin typeface="Arial" panose="020B0604020202020204" pitchFamily="34" charset="0"/>
              </a:rPr>
              <a:t>S.Aureus – </a:t>
            </a:r>
            <a:r>
              <a:rPr lang="bg-BG" altLang="bg-BG" sz="900" smtClean="0">
                <a:latin typeface="Arial" panose="020B0604020202020204" pitchFamily="34" charset="0"/>
              </a:rPr>
              <a:t>често се открива при пациенти с АД, бактробан</a:t>
            </a:r>
          </a:p>
          <a:p>
            <a:pPr eaLnBrk="1" hangingPunct="1"/>
            <a:endParaRPr lang="en-GB" altLang="bg-BG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34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544981-5768-458E-9B16-D4581D91A01B}" type="slidenum">
              <a:rPr lang="bg-BG" altLang="bg-BG"/>
              <a:pPr eaLnBrk="1" hangingPunct="1">
                <a:spcBef>
                  <a:spcPct val="0"/>
                </a:spcBef>
              </a:pPr>
              <a:t>37</a:t>
            </a:fld>
            <a:endParaRPr lang="bg-BG" altLang="bg-BG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bg-BG" altLang="bg-BG" smtClean="0">
                <a:latin typeface="Arial" panose="020B0604020202020204" pitchFamily="34" charset="0"/>
              </a:rPr>
              <a:t>Слаби и умерени за лицето, гениталии</a:t>
            </a:r>
            <a:endParaRPr lang="en-GB" altLang="bg-BG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79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708876-79A3-47FC-960C-F9ABC74C0B08}" type="slidenum">
              <a:rPr lang="bg-BG" altLang="bg-BG"/>
              <a:pPr eaLnBrk="1" hangingPunct="1">
                <a:spcBef>
                  <a:spcPct val="0"/>
                </a:spcBef>
              </a:pPr>
              <a:t>43</a:t>
            </a:fld>
            <a:endParaRPr lang="bg-BG" altLang="bg-BG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bg-BG" sz="900" smtClean="0">
                <a:latin typeface="Arial" panose="020B0604020202020204" pitchFamily="34" charset="0"/>
              </a:rPr>
              <a:t>Omalizumab</a:t>
            </a:r>
            <a:r>
              <a:rPr lang="bg-BG" altLang="bg-BG" sz="900" smtClean="0">
                <a:latin typeface="Arial" panose="020B0604020202020204" pitchFamily="34" charset="0"/>
              </a:rPr>
              <a:t> – основно показание при БА</a:t>
            </a:r>
            <a:endParaRPr lang="en-GB" altLang="bg-BG" sz="9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739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6888F51-1A0D-4983-8DCA-A3CDBCEF0029}" type="slidenum">
              <a:rPr lang="bg-BG" altLang="bg-BG"/>
              <a:pPr eaLnBrk="1" hangingPunct="1">
                <a:spcBef>
                  <a:spcPct val="0"/>
                </a:spcBef>
              </a:pPr>
              <a:t>46</a:t>
            </a:fld>
            <a:endParaRPr lang="bg-BG" altLang="bg-BG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bg-BG" altLang="bg-BG" smtClean="0">
                <a:latin typeface="Arial" panose="020B0604020202020204" pitchFamily="34" charset="0"/>
              </a:rPr>
              <a:t>При някои пациенти-анафилаксия от всякакви храни – неизвестен механизъм. Излагането на студ води до уртикария</a:t>
            </a:r>
            <a:endParaRPr lang="en-GB" altLang="bg-BG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497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6E1EFC-24AE-4DDC-8561-A3A2395335DC}" type="slidenum">
              <a:rPr lang="bg-BG" altLang="bg-BG"/>
              <a:pPr eaLnBrk="1" hangingPunct="1">
                <a:spcBef>
                  <a:spcPct val="0"/>
                </a:spcBef>
              </a:pPr>
              <a:t>49</a:t>
            </a:fld>
            <a:endParaRPr lang="bg-BG" altLang="bg-BG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bg-BG" altLang="bg-BG" smtClean="0">
                <a:latin typeface="Arial" panose="020B0604020202020204" pitchFamily="34" charset="0"/>
              </a:rPr>
              <a:t>Венозно-0,3 мл от 10 поти разреде изходен разтвор бавно за 15-20 мин. 1 ампула се разрежда с 10 мл физиологичен серум – от него 0,3 мл с перфузор.Бързото инжектиране или предозиране –фатални ритъмни нарушения</a:t>
            </a:r>
            <a:endParaRPr lang="en-GB" altLang="bg-BG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952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C1AB8B-C915-4C85-A3D2-FC9C2312C453}" type="slidenum">
              <a:rPr lang="bg-BG" altLang="bg-BG"/>
              <a:pPr eaLnBrk="1" hangingPunct="1">
                <a:spcBef>
                  <a:spcPct val="0"/>
                </a:spcBef>
              </a:pPr>
              <a:t>4</a:t>
            </a:fld>
            <a:endParaRPr lang="bg-BG" altLang="bg-BG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bg-BG" altLang="bg-BG" sz="900" smtClean="0">
                <a:latin typeface="Arial" panose="020B0604020202020204" pitchFamily="34" charset="0"/>
              </a:rPr>
              <a:t>активиращ ефект върху протичането на АД</a:t>
            </a:r>
          </a:p>
          <a:p>
            <a:pPr eaLnBrk="1" hangingPunct="1"/>
            <a:endParaRPr lang="en-GB" altLang="bg-BG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34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517635-3C18-4243-B61A-24D688D97CA1}" type="slidenum">
              <a:rPr lang="en-GB" altLang="bg-BG"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bg-BG">
              <a:cs typeface="Arial" panose="020B0604020202020204" pitchFamily="34" charset="0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</p:spPr>
      </p:sp>
      <p:sp>
        <p:nvSpPr>
          <p:cNvPr id="59396" name="Text Box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279"/>
          <a:lstStyle/>
          <a:p>
            <a:pPr algn="just" eaLnBrk="1" hangingPunct="1">
              <a:lnSpc>
                <a:spcPct val="93000"/>
              </a:lnSpc>
              <a:spcBef>
                <a:spcPct val="0"/>
              </a:spcBef>
              <a:tabLst>
                <a:tab pos="633413" algn="l"/>
                <a:tab pos="1268413" algn="l"/>
                <a:tab pos="1903413" algn="l"/>
                <a:tab pos="2538413" algn="l"/>
                <a:tab pos="3171825" algn="l"/>
                <a:tab pos="3806825" algn="l"/>
                <a:tab pos="4441825" algn="l"/>
                <a:tab pos="5076825" algn="l"/>
              </a:tabLst>
            </a:pPr>
            <a:r>
              <a:rPr lang="bg-BG" altLang="bg-BG" smtClean="0">
                <a:latin typeface="Arial" panose="020B0604020202020204" pitchFamily="34" charset="0"/>
              </a:rPr>
              <a:t>АД обикновено предхожда др. атопични болести се смята за причина за атопичния марш. Дефект в бариерната функция на епитела поради мутация в гена на филагрин позволява навлизането на алергени и микроорганизми в епитела и инцииране на възпалителен процес.Хистаминът значително подтиска диференциацията на епидермалните кератиноцити чрез намаляване експресията на </a:t>
            </a:r>
            <a:r>
              <a:rPr lang="en-US" altLang="bg-BG" smtClean="0">
                <a:latin typeface="Arial" panose="020B0604020202020204" pitchFamily="34" charset="0"/>
              </a:rPr>
              <a:t>“</a:t>
            </a:r>
            <a:r>
              <a:rPr lang="bg-BG" altLang="bg-BG" smtClean="0">
                <a:latin typeface="Arial" panose="020B0604020202020204" pitchFamily="34" charset="0"/>
              </a:rPr>
              <a:t>свързващи протеини</a:t>
            </a:r>
            <a:r>
              <a:rPr lang="en-US" altLang="bg-BG" smtClean="0">
                <a:latin typeface="Arial" panose="020B0604020202020204" pitchFamily="34" charset="0"/>
              </a:rPr>
              <a:t>”</a:t>
            </a:r>
            <a:r>
              <a:rPr lang="bg-BG" altLang="bg-BG" smtClean="0">
                <a:latin typeface="Arial" panose="020B0604020202020204" pitchFamily="34" charset="0"/>
              </a:rPr>
              <a:t>. В резултат-изтъняване на епидермиса и роговия слой. В атопичните лезии се наблюдава повишена експресия на </a:t>
            </a:r>
            <a:r>
              <a:rPr lang="en-US" altLang="bg-BG" smtClean="0">
                <a:latin typeface="Arial" panose="020B0604020202020204" pitchFamily="34" charset="0"/>
              </a:rPr>
              <a:t>IL-33</a:t>
            </a:r>
            <a:r>
              <a:rPr lang="bg-BG" altLang="bg-BG" smtClean="0">
                <a:latin typeface="Arial" panose="020B0604020202020204" pitchFamily="34" charset="0"/>
              </a:rPr>
              <a:t>, който активира </a:t>
            </a:r>
            <a:r>
              <a:rPr lang="en-US" altLang="bg-BG" smtClean="0">
                <a:latin typeface="Arial" panose="020B0604020202020204" pitchFamily="34" charset="0"/>
              </a:rPr>
              <a:t>ILCs, NKTs</a:t>
            </a:r>
            <a:r>
              <a:rPr lang="bg-BG" altLang="bg-BG" smtClean="0">
                <a:latin typeface="Arial" panose="020B0604020202020204" pitchFamily="34" charset="0"/>
              </a:rPr>
              <a:t>,базофили и мастоцити. </a:t>
            </a:r>
            <a:r>
              <a:rPr lang="en-US" altLang="en-US" smtClean="0">
                <a:latin typeface="Arial" panose="020B0604020202020204" pitchFamily="34" charset="0"/>
              </a:rPr>
              <a:t>TSLP</a:t>
            </a:r>
            <a:r>
              <a:rPr lang="bg-BG" altLang="en-US" smtClean="0">
                <a:latin typeface="Arial" panose="020B0604020202020204" pitchFamily="34" charset="0"/>
              </a:rPr>
              <a:t> </a:t>
            </a:r>
            <a:r>
              <a:rPr lang="en-US" altLang="en-US" smtClean="0">
                <a:latin typeface="Arial" panose="020B0604020202020204" pitchFamily="34" charset="0"/>
              </a:rPr>
              <a:t>(thymic stromal limphopoetin)</a:t>
            </a:r>
            <a:r>
              <a:rPr lang="bg-BG" altLang="en-US" smtClean="0">
                <a:latin typeface="Arial" panose="020B0604020202020204" pitchFamily="34" charset="0"/>
              </a:rPr>
              <a:t> е друг цитокин произведен от епителните клетки. Той стимулира Тн2 възпаление и регулира Тн17 отговор</a:t>
            </a:r>
            <a:r>
              <a:rPr lang="en-US" altLang="en-US" smtClean="0">
                <a:latin typeface="Arial" panose="020B0604020202020204" pitchFamily="34" charset="0"/>
              </a:rPr>
              <a:t> </a:t>
            </a:r>
            <a:r>
              <a:rPr lang="bg-BG" altLang="en-US" smtClean="0">
                <a:latin typeface="Arial" panose="020B0604020202020204" pitchFamily="34" charset="0"/>
              </a:rPr>
              <a:t>и стимулира и Ео</a:t>
            </a:r>
            <a:endParaRPr lang="bg-BG" altLang="bg-BG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201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bg-BG" altLang="en-US" smtClean="0">
                <a:latin typeface="Arial" panose="020B0604020202020204" pitchFamily="34" charset="0"/>
              </a:rPr>
              <a:t>Акцент върху имунопатологията, цитокини и хемокини. При 80% от възрастните пациенти с АД-повишени серумни нива на </a:t>
            </a:r>
            <a:r>
              <a:rPr lang="en-US" altLang="en-US" smtClean="0">
                <a:latin typeface="Arial" panose="020B0604020202020204" pitchFamily="34" charset="0"/>
              </a:rPr>
              <a:t>IgE</a:t>
            </a:r>
            <a:r>
              <a:rPr lang="bg-BG" altLang="en-US" smtClean="0">
                <a:latin typeface="Arial" panose="020B0604020202020204" pitchFamily="34" charset="0"/>
              </a:rPr>
              <a:t>, сенсибилизация към инхалаторни и хранителни алергени. Останалите 20% с АД у възрастни са с нормални </a:t>
            </a:r>
            <a:r>
              <a:rPr lang="en-US" altLang="en-US" smtClean="0">
                <a:latin typeface="Arial" panose="020B0604020202020204" pitchFamily="34" charset="0"/>
              </a:rPr>
              <a:t>IgE</a:t>
            </a:r>
            <a:r>
              <a:rPr lang="bg-BG" altLang="en-US" smtClean="0">
                <a:latin typeface="Arial" panose="020B0604020202020204" pitchFamily="34" charset="0"/>
              </a:rPr>
              <a:t>. Тези пациенти имат начало на болестта след 20 год. и липса на сенсибилизация 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720ACD-6F5A-47EF-B753-BB924BD91E95}" type="slidenum">
              <a:rPr lang="bg-BG" altLang="bg-BG"/>
              <a:pPr eaLnBrk="1" hangingPunct="1">
                <a:spcBef>
                  <a:spcPct val="0"/>
                </a:spcBef>
              </a:pPr>
              <a:t>7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818365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08245B-C375-4A85-83CE-C64F471A054D}" type="slidenum">
              <a:rPr lang="bg-BG" altLang="bg-BG"/>
              <a:pPr eaLnBrk="1" hangingPunct="1">
                <a:spcBef>
                  <a:spcPct val="0"/>
                </a:spcBef>
              </a:pPr>
              <a:t>10</a:t>
            </a:fld>
            <a:endParaRPr lang="bg-BG" altLang="bg-BG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bg-BG" altLang="bg-BG" smtClean="0">
                <a:latin typeface="Arial" panose="020B0604020202020204" pitchFamily="34" charset="0"/>
              </a:rPr>
              <a:t>Сърбежът вероятно не е свързан с масивната хистаминолиберация, тъй като нерядко не се влияе от Н1 блокери.Вероятно се дължи на цитокин от Т лимфоцит. КС – изразен противосърбежен ефект.</a:t>
            </a:r>
            <a:endParaRPr lang="en-GB" altLang="bg-BG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734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954F5E-6857-4851-BF5A-270A9EAF12DC}" type="slidenum">
              <a:rPr lang="bg-BG" altLang="bg-BG"/>
              <a:pPr eaLnBrk="1" hangingPunct="1">
                <a:spcBef>
                  <a:spcPct val="0"/>
                </a:spcBef>
              </a:pPr>
              <a:t>15</a:t>
            </a:fld>
            <a:endParaRPr lang="bg-BG" altLang="bg-BG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bg-BG" altLang="bg-BG" smtClean="0">
                <a:latin typeface="Arial" panose="020B0604020202020204" pitchFamily="34" charset="0"/>
              </a:rPr>
              <a:t>Хронични и персистиращи изменения и може да е продължение на ранния АД</a:t>
            </a:r>
            <a:endParaRPr lang="en-GB" altLang="bg-BG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462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C8C038-26DF-4E5F-AE3E-E08BC204FBC2}" type="slidenum">
              <a:rPr lang="bg-BG" altLang="bg-BG"/>
              <a:pPr eaLnBrk="1" hangingPunct="1">
                <a:spcBef>
                  <a:spcPct val="0"/>
                </a:spcBef>
              </a:pPr>
              <a:t>16</a:t>
            </a:fld>
            <a:endParaRPr lang="bg-BG" altLang="bg-BG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271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21E26A-5494-4219-A081-1884C97A579A}" type="slidenum">
              <a:rPr lang="bg-BG" altLang="bg-BG"/>
              <a:pPr eaLnBrk="1" hangingPunct="1">
                <a:spcBef>
                  <a:spcPct val="0"/>
                </a:spcBef>
              </a:pPr>
              <a:t>21</a:t>
            </a:fld>
            <a:endParaRPr lang="bg-BG" altLang="bg-BG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bg-BG" sz="800" smtClean="0">
                <a:latin typeface="Arial" panose="020B0604020202020204" pitchFamily="34" charset="0"/>
              </a:rPr>
              <a:t>Pityriasis alba</a:t>
            </a:r>
            <a:r>
              <a:rPr lang="bg-BG" altLang="bg-BG" sz="800" smtClean="0">
                <a:latin typeface="Arial" panose="020B0604020202020204" pitchFamily="34" charset="0"/>
              </a:rPr>
              <a:t> – съвсем лека форма на АД</a:t>
            </a:r>
            <a:endParaRPr lang="en-GB" altLang="bg-BG" sz="8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229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2BCE27-4777-4A6A-AFBB-12720E259EE0}" type="slidenum">
              <a:rPr lang="bg-BG" altLang="bg-BG"/>
              <a:pPr eaLnBrk="1" hangingPunct="1">
                <a:spcBef>
                  <a:spcPct val="0"/>
                </a:spcBef>
              </a:pPr>
              <a:t>26</a:t>
            </a:fld>
            <a:endParaRPr lang="bg-BG" altLang="bg-BG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bg-BG" sz="800" smtClean="0">
                <a:latin typeface="Arial" panose="020B0604020202020204" pitchFamily="34" charset="0"/>
              </a:rPr>
              <a:t>St.aures – </a:t>
            </a:r>
            <a:r>
              <a:rPr lang="bg-BG" altLang="bg-BG" sz="800" smtClean="0">
                <a:latin typeface="Arial" panose="020B0604020202020204" pitchFamily="34" charset="0"/>
              </a:rPr>
              <a:t>счита се че присъствието на този бактерий по кожата е тясно свързан с АД. Рядко се изолира друг вид бактерий. </a:t>
            </a:r>
            <a:r>
              <a:rPr lang="en-US" altLang="bg-BG" sz="800" smtClean="0">
                <a:latin typeface="Arial" panose="020B0604020202020204" pitchFamily="34" charset="0"/>
              </a:rPr>
              <a:t>Eczema herpeticum – </a:t>
            </a:r>
            <a:r>
              <a:rPr lang="bg-BG" altLang="bg-BG" sz="800" smtClean="0">
                <a:latin typeface="Arial" panose="020B0604020202020204" pitchFamily="34" charset="0"/>
              </a:rPr>
              <a:t>от херпес симплекс-бързо настъпваща везикуларна ерупция често по лицето.</a:t>
            </a:r>
            <a:endParaRPr lang="en-GB" altLang="bg-BG" sz="8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667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1FD70-AC6E-4613-BBDB-AC047553FEE2}" type="datetimeFigureOut">
              <a:rPr lang="en-US" altLang="en-US"/>
              <a:pPr>
                <a:defRPr/>
              </a:pPr>
              <a:t>10/28/2020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85AAE-8EEF-4C9F-934B-EAB865FBD4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53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B05BF-9558-4E4E-AB3A-C694E89691FA}" type="datetimeFigureOut">
              <a:rPr lang="en-US" altLang="en-US"/>
              <a:pPr>
                <a:defRPr/>
              </a:pPr>
              <a:t>10/28/2020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ADD3F-BFBC-43DC-9FDB-73AE6D2E8E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78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AA10C-F615-487B-8268-AD8756675251}" type="datetimeFigureOut">
              <a:rPr lang="en-US" altLang="en-US"/>
              <a:pPr>
                <a:defRPr/>
              </a:pPr>
              <a:t>10/28/2020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D0FAD-1C47-413B-BC85-82B6C52E24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4838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768E6-CF69-48D2-958F-25F5B8F05710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192098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86412F-EEFC-4CC7-B281-31526DA0ABF7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472145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E66DF4-CC40-4F1F-B9FA-88BC73E56515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995233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bg-BG" altLang="en-US" noProof="0" smtClean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bg-BG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B4CBD-D7E6-4BEB-9DF2-639065E7A3F8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28883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4CFB7-5897-420E-8359-2B3AD50997D9}" type="datetimeFigureOut">
              <a:rPr lang="en-US" altLang="en-US"/>
              <a:pPr>
                <a:defRPr/>
              </a:pPr>
              <a:t>10/28/2020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DFB53-1AD7-4F0A-A761-57801D23F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2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C3A0-9BB9-4758-AC70-E5AAA7567E94}" type="datetimeFigureOut">
              <a:rPr lang="en-US" altLang="en-US"/>
              <a:pPr>
                <a:defRPr/>
              </a:pPr>
              <a:t>10/28/2020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10C58-8371-49C3-91F1-DB9BA8FE14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44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CD252-1D31-4832-A3C2-B906504740FC}" type="datetimeFigureOut">
              <a:rPr lang="en-US" altLang="en-US"/>
              <a:pPr>
                <a:defRPr/>
              </a:pPr>
              <a:t>10/28/2020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05E62-D273-4A15-9590-1EA0ABA21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6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6E96B-FF83-4676-B61D-C191E3D16AD6}" type="datetimeFigureOut">
              <a:rPr lang="en-US" altLang="en-US"/>
              <a:pPr>
                <a:defRPr/>
              </a:pPr>
              <a:t>10/28/2020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AD0FC-DBA9-44DF-8B33-8A5E3BF184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0B4F-E378-4072-AB38-8BA26406DE6B}" type="datetimeFigureOut">
              <a:rPr lang="en-US" altLang="en-US"/>
              <a:pPr>
                <a:defRPr/>
              </a:pPr>
              <a:t>10/28/2020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8F6A3-DEEC-42D7-823C-5CD3C5F647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68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86AF2-C6FF-4794-B4D4-39F754F2C729}" type="datetimeFigureOut">
              <a:rPr lang="en-US" altLang="en-US"/>
              <a:pPr>
                <a:defRPr/>
              </a:pPr>
              <a:t>10/28/2020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9D05-1CAB-41C0-918B-86758F29A2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38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86938-A73A-4E10-89E9-41ACFB9B29B8}" type="datetimeFigureOut">
              <a:rPr lang="en-US" altLang="en-US"/>
              <a:pPr>
                <a:defRPr/>
              </a:pPr>
              <a:t>10/28/2020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6D48C-1354-467C-B88B-03FC20C8C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54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0E475-5367-4FE6-B966-17D18F501EF0}" type="datetimeFigureOut">
              <a:rPr lang="en-US" altLang="en-US"/>
              <a:pPr>
                <a:defRPr/>
              </a:pPr>
              <a:t>10/28/2020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486C1-207B-4900-8635-A3A4C2962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14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3A021D8-ADD9-47FB-AA37-584BF956E908}" type="datetimeFigureOut">
              <a:rPr lang="en-US" altLang="en-US"/>
              <a:pPr>
                <a:defRPr/>
              </a:pPr>
              <a:t>10/28/2020</a:t>
            </a:fld>
            <a:endParaRPr lang="en-US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927DE59-0333-42F7-91BA-CDA51B9043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1" r:id="rId12"/>
    <p:sldLayoutId id="2147484102" r:id="rId13"/>
    <p:sldLayoutId id="214748410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text styles</a:t>
            </a:r>
          </a:p>
          <a:p>
            <a:pPr lvl="1"/>
            <a:r>
              <a:rPr lang="bg-BG" altLang="en-US" smtClean="0"/>
              <a:t>Second level</a:t>
            </a:r>
          </a:p>
          <a:p>
            <a:pPr lvl="2"/>
            <a:r>
              <a:rPr lang="bg-BG" altLang="en-US" smtClean="0"/>
              <a:t>Third level</a:t>
            </a:r>
          </a:p>
          <a:p>
            <a:pPr lvl="3"/>
            <a:r>
              <a:rPr lang="bg-BG" altLang="en-US" smtClean="0"/>
              <a:t>Fourth level</a:t>
            </a:r>
          </a:p>
          <a:p>
            <a:pPr lvl="4"/>
            <a:r>
              <a:rPr lang="bg-BG" altLang="en-US" smtClean="0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  <a:cs typeface="+mn-cs"/>
              </a:defRPr>
            </a:lvl1pPr>
          </a:lstStyle>
          <a:p>
            <a:pPr>
              <a:defRPr/>
            </a:pPr>
            <a:fld id="{417D9679-1AFE-4839-AE6B-975E7CEDD4B0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hyperlink" Target="http://onlinelibrary.wiley.com/doi/10.1111/all.12529/full" TargetMode="External"/><Relationship Id="rId4" Type="http://schemas.openxmlformats.org/officeDocument/2006/relationships/hyperlink" Target="http://onlinelibrary.wiley.com/doi/10.1111/all.2014.69.issue-12/issuetoc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2581275" y="901700"/>
            <a:ext cx="4813300" cy="0"/>
          </a:xfrm>
          <a:prstGeom prst="line">
            <a:avLst/>
          </a:prstGeom>
          <a:noFill/>
          <a:ln w="158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527050" y="350838"/>
          <a:ext cx="8620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r:id="rId4" imgW="4785480" imgH="4894560" progId="CorelDRAW.Graphic.10">
                  <p:embed/>
                </p:oleObj>
              </mc:Choice>
              <mc:Fallback>
                <p:oleObj r:id="rId4" imgW="4785480" imgH="4894560" progId="CorelDRAW.Graphic.1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350838"/>
                        <a:ext cx="86201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0" y="142875"/>
            <a:ext cx="91440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defRPr/>
            </a:pPr>
            <a:r>
              <a:rPr lang="bg-BG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МЕДИЦИНСКИ УНИВЕРСИТЕТ </a:t>
            </a:r>
            <a:r>
              <a:rPr lang="bg-BG" altLang="en-US" sz="24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–</a:t>
            </a:r>
            <a:r>
              <a:rPr lang="bg-BG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ПЛЕВЕН</a:t>
            </a:r>
            <a:endParaRPr lang="bg-BG" altLang="en-US" sz="2400" b="1" dirty="0" smtClean="0">
              <a:solidFill>
                <a:schemeClr val="accent2"/>
              </a:solidFill>
              <a:cs typeface="+mn-cs"/>
            </a:endParaRPr>
          </a:p>
          <a:p>
            <a:pPr algn="ctr">
              <a:defRPr/>
            </a:pPr>
            <a:r>
              <a:rPr lang="bg-BG" altLang="en-US" sz="2000" b="1" dirty="0" smtClean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	ФАКУЛТЕТ </a:t>
            </a:r>
            <a:r>
              <a:rPr lang="bg-BG" altLang="en-US" sz="2000" b="1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„МЕДИЦИНА“</a:t>
            </a:r>
            <a:endParaRPr lang="en-US" altLang="en-US" sz="2000" b="1" dirty="0">
              <a:solidFill>
                <a:schemeClr val="accent2"/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bg-BG" altLang="en-US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ЦЕНТЪР ЗА ДИСТАНЦИОННО ОБУЧЕНИЕ</a:t>
            </a:r>
            <a:endParaRPr lang="bg-BG" altLang="en-US" b="1" dirty="0" smtClean="0">
              <a:solidFill>
                <a:schemeClr val="accent2"/>
              </a:solidFill>
              <a:cs typeface="+mn-cs"/>
            </a:endParaRPr>
          </a:p>
          <a:p>
            <a:pPr algn="ctr">
              <a:defRPr/>
            </a:pPr>
            <a:endParaRPr lang="bg-BG" altLang="en-US" sz="2000" b="1" dirty="0" smtClean="0">
              <a:solidFill>
                <a:schemeClr val="accent2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1994" name="Text Box 4"/>
          <p:cNvSpPr txBox="1">
            <a:spLocks noChangeArrowheads="1"/>
          </p:cNvSpPr>
          <p:nvPr/>
        </p:nvSpPr>
        <p:spPr bwMode="auto">
          <a:xfrm>
            <a:off x="283401" y="1481093"/>
            <a:ext cx="19685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bg-BG" altLang="bg-BG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Лекция №4</a:t>
            </a:r>
            <a:endParaRPr lang="bg-BG" altLang="bg-BG" dirty="0" smtClean="0">
              <a:solidFill>
                <a:srgbClr val="C00000"/>
              </a:solidFill>
              <a:cs typeface="+mn-cs"/>
            </a:endParaRPr>
          </a:p>
        </p:txBody>
      </p:sp>
      <p:sp>
        <p:nvSpPr>
          <p:cNvPr id="41997" name="Text Box 4"/>
          <p:cNvSpPr txBox="1">
            <a:spLocks noChangeArrowheads="1"/>
          </p:cNvSpPr>
          <p:nvPr/>
        </p:nvSpPr>
        <p:spPr bwMode="auto">
          <a:xfrm>
            <a:off x="4364182" y="4959927"/>
            <a:ext cx="4521476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bg-BG" altLang="bg-BG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Ваня Цветкова, </a:t>
            </a:r>
            <a:r>
              <a:rPr lang="bg-BG" altLang="bg-BG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д.м</a:t>
            </a:r>
            <a:r>
              <a:rPr lang="bg-BG" altLang="bg-BG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bg-BG" altLang="bg-BG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Катедра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“Дерматология, венерология и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алергология</a:t>
            </a:r>
            <a:r>
              <a:rPr lang="ru-RU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” </a:t>
            </a:r>
            <a:r>
              <a:rPr lang="ru-RU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- сектор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Алергология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153" name="TextBox 1"/>
          <p:cNvSpPr txBox="1">
            <a:spLocks noChangeArrowheads="1"/>
          </p:cNvSpPr>
          <p:nvPr/>
        </p:nvSpPr>
        <p:spPr bwMode="auto">
          <a:xfrm>
            <a:off x="1676689" y="3187611"/>
            <a:ext cx="5933498" cy="58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bg-BG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Атопичен</a:t>
            </a:r>
            <a:r>
              <a:rPr lang="bg-BG" altLang="bg-BG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дерматит</a:t>
            </a:r>
            <a:endParaRPr lang="bg-BG" altLang="bg-BG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800" smtClean="0"/>
              <a:t>Клинична картина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Clr>
                <a:srgbClr val="FF3300"/>
              </a:buClr>
              <a:buFontTx/>
              <a:buNone/>
              <a:defRPr/>
            </a:pPr>
            <a:r>
              <a:rPr lang="bg-BG" altLang="bg-BG" sz="2000" dirty="0" smtClean="0"/>
              <a:t>Ексцесивна сухота – </a:t>
            </a:r>
            <a:r>
              <a:rPr lang="en-US" altLang="bg-BG" sz="2000" dirty="0" err="1" smtClean="0"/>
              <a:t>Xerosis</a:t>
            </a:r>
            <a:r>
              <a:rPr lang="en-US" altLang="bg-BG" sz="2000" dirty="0" smtClean="0"/>
              <a:t> cutis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Ø"/>
              <a:defRPr/>
            </a:pPr>
            <a:endParaRPr lang="bg-BG" altLang="bg-BG" sz="2000" dirty="0" smtClean="0"/>
          </a:p>
          <a:p>
            <a:pPr marL="0" indent="0" eaLnBrk="1" hangingPunct="1">
              <a:buClr>
                <a:srgbClr val="FF3300"/>
              </a:buClr>
              <a:buFontTx/>
              <a:buNone/>
              <a:defRPr/>
            </a:pPr>
            <a:r>
              <a:rPr lang="bg-BG" altLang="bg-BG" sz="2000" dirty="0" smtClean="0"/>
              <a:t>Сърбеж и свръраздразнимост на кожата към иританти от средата</a:t>
            </a:r>
            <a:r>
              <a:rPr lang="en-US" altLang="bg-BG" sz="2000" dirty="0" smtClean="0"/>
              <a:t> (</a:t>
            </a:r>
            <a:r>
              <a:rPr lang="bg-BG" altLang="bg-BG" sz="2000" dirty="0" smtClean="0"/>
              <a:t>вълнени, синтетични дрехи, прах, топъл и сух въздух</a:t>
            </a:r>
            <a:r>
              <a:rPr lang="en-US" altLang="bg-BG" sz="2000" dirty="0" smtClean="0"/>
              <a:t>)</a:t>
            </a:r>
            <a:r>
              <a:rPr lang="bg-BG" altLang="bg-BG" sz="2000" dirty="0" smtClean="0"/>
              <a:t> и др.</a:t>
            </a:r>
            <a:endParaRPr lang="en-US" altLang="bg-BG" sz="2000" dirty="0" smtClean="0"/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Ø"/>
              <a:defRPr/>
            </a:pPr>
            <a:endParaRPr lang="bg-BG" altLang="bg-BG" sz="2000" dirty="0" smtClean="0"/>
          </a:p>
          <a:p>
            <a:pPr marL="0" indent="0" eaLnBrk="1" hangingPunct="1">
              <a:buClr>
                <a:srgbClr val="FF3300"/>
              </a:buClr>
              <a:buFontTx/>
              <a:buNone/>
              <a:defRPr/>
            </a:pPr>
            <a:r>
              <a:rPr lang="bg-BG" altLang="bg-BG" sz="2000" dirty="0" smtClean="0"/>
              <a:t>Кожни инфекции</a:t>
            </a:r>
            <a:endParaRPr lang="en-US" altLang="bg-BG" sz="2000" dirty="0" smtClean="0"/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Ø"/>
              <a:defRPr/>
            </a:pPr>
            <a:endParaRPr lang="bg-BG" altLang="bg-BG" sz="2000" dirty="0" smtClean="0"/>
          </a:p>
          <a:p>
            <a:pPr marL="0" indent="0" eaLnBrk="1" hangingPunct="1">
              <a:buClr>
                <a:srgbClr val="FF3300"/>
              </a:buClr>
              <a:buFontTx/>
              <a:buNone/>
              <a:defRPr/>
            </a:pPr>
            <a:r>
              <a:rPr lang="bg-BG" altLang="bg-BG" sz="2000" dirty="0" smtClean="0"/>
              <a:t>Кожните ерупции са генерализирани или ограничени – еритем, оток, екскориации, подмокряне, кървене.</a:t>
            </a:r>
            <a:endParaRPr lang="en-US" altLang="bg-BG" sz="2000" dirty="0" smtClean="0"/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Ø"/>
              <a:defRPr/>
            </a:pPr>
            <a:endParaRPr lang="bg-BG" altLang="bg-BG" sz="2000" dirty="0" smtClean="0"/>
          </a:p>
          <a:p>
            <a:pPr marL="0" indent="0" eaLnBrk="1" hangingPunct="1">
              <a:buClr>
                <a:srgbClr val="FF3300"/>
              </a:buClr>
              <a:buFontTx/>
              <a:buNone/>
              <a:defRPr/>
            </a:pPr>
            <a:r>
              <a:rPr lang="bg-BG" altLang="bg-BG" sz="2000" dirty="0" smtClean="0"/>
              <a:t>При хронично протичане – задебеляване, лихенификация с фисури, залющване и хиперпигментация.</a:t>
            </a:r>
          </a:p>
          <a:p>
            <a:pPr eaLnBrk="1" hangingPunct="1">
              <a:buClr>
                <a:schemeClr val="tx1"/>
              </a:buClr>
              <a:defRPr/>
            </a:pPr>
            <a:endParaRPr lang="bg-BG" altLang="bg-BG" sz="2000" dirty="0" smtClean="0"/>
          </a:p>
          <a:p>
            <a:pPr eaLnBrk="1" hangingPunct="1">
              <a:buClr>
                <a:schemeClr val="tx1"/>
              </a:buClr>
              <a:defRPr/>
            </a:pPr>
            <a:endParaRPr lang="bg-BG" altLang="bg-BG" sz="2000" dirty="0" smtClean="0"/>
          </a:p>
          <a:p>
            <a:pPr eaLnBrk="1" hangingPunct="1">
              <a:buClr>
                <a:schemeClr val="tx1"/>
              </a:buClr>
              <a:defRPr/>
            </a:pPr>
            <a:endParaRPr lang="en-GB" altLang="bg-BG" sz="2000" dirty="0" smtClean="0"/>
          </a:p>
        </p:txBody>
      </p:sp>
    </p:spTree>
    <p:extLst>
      <p:ext uri="{BB962C8B-B14F-4D97-AF65-F5344CB8AC3E}">
        <p14:creationId xmlns:p14="http://schemas.microsoft.com/office/powerpoint/2010/main" val="12757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800" smtClean="0"/>
              <a:t>Локализация</a:t>
            </a:r>
            <a:endParaRPr lang="en-GB" altLang="bg-BG" sz="28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bg-BG" altLang="bg-BG" smtClean="0"/>
          </a:p>
        </p:txBody>
      </p:sp>
      <p:pic>
        <p:nvPicPr>
          <p:cNvPr id="12292" name="Picture 4" descr="20100412154758atopic-dermati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61817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96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800" smtClean="0"/>
              <a:t>Клинични форми </a:t>
            </a:r>
            <a:endParaRPr lang="en-GB" altLang="bg-BG" sz="28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bg-BG" altLang="bg-BG" sz="2000" smtClean="0"/>
              <a:t>Локализация на лезиите</a:t>
            </a:r>
          </a:p>
          <a:p>
            <a:pPr eaLnBrk="1" hangingPunct="1">
              <a:buClr>
                <a:srgbClr val="FF99CC"/>
              </a:buClr>
              <a:buFont typeface="Wingdings" panose="05000000000000000000" pitchFamily="2" charset="2"/>
              <a:buChar char="Ø"/>
            </a:pPr>
            <a:r>
              <a:rPr lang="bg-BG" altLang="bg-BG" sz="2000" smtClean="0"/>
              <a:t>лицето </a:t>
            </a:r>
            <a:r>
              <a:rPr lang="en-US" altLang="bg-BG" sz="2000" smtClean="0"/>
              <a:t>(</a:t>
            </a:r>
            <a:r>
              <a:rPr lang="bg-BG" altLang="bg-BG" sz="2000" smtClean="0"/>
              <a:t>главно бузите</a:t>
            </a:r>
            <a:r>
              <a:rPr lang="en-US" altLang="bg-BG" sz="2000" smtClean="0"/>
              <a:t>)</a:t>
            </a:r>
            <a:endParaRPr lang="bg-BG" altLang="bg-BG" sz="2000" smtClean="0"/>
          </a:p>
          <a:p>
            <a:pPr eaLnBrk="1" hangingPunct="1">
              <a:buClr>
                <a:srgbClr val="FF99CC"/>
              </a:buClr>
              <a:buFont typeface="Wingdings" panose="05000000000000000000" pitchFamily="2" charset="2"/>
              <a:buChar char="Ø"/>
            </a:pPr>
            <a:r>
              <a:rPr lang="bg-BG" altLang="bg-BG" sz="2000" smtClean="0"/>
              <a:t>окосмената част на главата, шията, тялото и екстензорните повърхности на крайниците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bg-BG" altLang="bg-BG" sz="2000" smtClean="0"/>
              <a:t>Типични обриви</a:t>
            </a:r>
          </a:p>
          <a:p>
            <a:pPr eaLnBrk="1" hangingPunct="1">
              <a:buClr>
                <a:srgbClr val="FF99CC"/>
              </a:buClr>
              <a:buFont typeface="Wingdings" panose="05000000000000000000" pitchFamily="2" charset="2"/>
              <a:buChar char="Ø"/>
            </a:pPr>
            <a:r>
              <a:rPr lang="bg-BG" altLang="bg-BG" sz="2000" smtClean="0"/>
              <a:t>сърбящ еритем с папули</a:t>
            </a:r>
          </a:p>
          <a:p>
            <a:pPr eaLnBrk="1" hangingPunct="1">
              <a:buClr>
                <a:srgbClr val="FF99CC"/>
              </a:buClr>
              <a:buFont typeface="Wingdings" panose="05000000000000000000" pitchFamily="2" charset="2"/>
              <a:buChar char="Ø"/>
            </a:pPr>
            <a:r>
              <a:rPr lang="bg-BG" altLang="bg-BG" sz="2000" smtClean="0"/>
              <a:t>везикули</a:t>
            </a:r>
          </a:p>
          <a:p>
            <a:pPr eaLnBrk="1" hangingPunct="1">
              <a:buClr>
                <a:srgbClr val="FF99CC"/>
              </a:buClr>
              <a:buFont typeface="Wingdings" panose="05000000000000000000" pitchFamily="2" charset="2"/>
              <a:buChar char="Ø"/>
            </a:pPr>
            <a:r>
              <a:rPr lang="bg-BG" altLang="bg-BG" sz="2000" smtClean="0"/>
              <a:t>ексудация</a:t>
            </a:r>
          </a:p>
          <a:p>
            <a:pPr eaLnBrk="1" hangingPunct="1">
              <a:buClr>
                <a:srgbClr val="FF99CC"/>
              </a:buClr>
              <a:buFont typeface="Wingdings" panose="05000000000000000000" pitchFamily="2" charset="2"/>
              <a:buChar char="Ø"/>
            </a:pPr>
            <a:r>
              <a:rPr lang="bg-BG" altLang="bg-BG" sz="2000" smtClean="0"/>
              <a:t>екскориации – </a:t>
            </a:r>
            <a:r>
              <a:rPr lang="bg-BG" altLang="bg-BG" sz="2000" b="1" smtClean="0"/>
              <a:t>задължително!!!!</a:t>
            </a:r>
          </a:p>
          <a:p>
            <a:pPr eaLnBrk="1" hangingPunct="1">
              <a:buClr>
                <a:schemeClr val="tx1"/>
              </a:buClr>
            </a:pPr>
            <a:endParaRPr lang="en-GB" altLang="bg-BG" sz="2000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bg-BG" altLang="bg-BG" sz="2000" dirty="0" smtClean="0"/>
              <a:t>АД в ранна детска възраст </a:t>
            </a:r>
            <a:r>
              <a:rPr lang="en-US" altLang="bg-BG" sz="2000" dirty="0" smtClean="0"/>
              <a:t>(</a:t>
            </a:r>
            <a:r>
              <a:rPr lang="bg-BG" altLang="bg-BG" sz="2000" dirty="0" smtClean="0"/>
              <a:t> 3 месеца </a:t>
            </a:r>
            <a:r>
              <a:rPr lang="en-US" altLang="bg-BG" sz="2000" dirty="0" smtClean="0"/>
              <a:t>- </a:t>
            </a:r>
            <a:r>
              <a:rPr lang="bg-BG" altLang="bg-BG" sz="2000" dirty="0" smtClean="0"/>
              <a:t>2 год</a:t>
            </a:r>
            <a:r>
              <a:rPr lang="en-US" altLang="bg-BG" sz="2000" dirty="0" smtClean="0"/>
              <a:t>.)</a:t>
            </a:r>
            <a:endParaRPr lang="bg-BG" altLang="bg-BG" sz="2000" dirty="0" smtClean="0"/>
          </a:p>
          <a:p>
            <a:pPr eaLnBrk="1" hangingPunct="1">
              <a:defRPr/>
            </a:pPr>
            <a:endParaRPr lang="bg-BG" altLang="bg-BG" sz="2800" dirty="0" smtClean="0"/>
          </a:p>
        </p:txBody>
      </p:sp>
      <p:pic>
        <p:nvPicPr>
          <p:cNvPr id="13317" name="Picture 5" descr="n15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068638"/>
            <a:ext cx="402113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2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bg-BG" altLang="bg-BG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bg-BG" altLang="bg-BG" sz="2400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bg-BG" altLang="bg-BG" sz="2400" smtClean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bg-BG" altLang="bg-BG" sz="2400" smtClean="0"/>
          </a:p>
        </p:txBody>
      </p:sp>
      <p:sp>
        <p:nvSpPr>
          <p:cNvPr id="14342" name="Rectangle 6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bg-BG" altLang="bg-BG" sz="2400" smtClean="0"/>
          </a:p>
        </p:txBody>
      </p:sp>
      <p:pic>
        <p:nvPicPr>
          <p:cNvPr id="14343" name="Picture 7" descr="372124_f2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24765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Atopic-dermati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31908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lil%20bab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39433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2390_10187_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43350"/>
            <a:ext cx="21526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20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800" smtClean="0"/>
              <a:t>АД  3 месеца </a:t>
            </a:r>
            <a:r>
              <a:rPr lang="en-US" altLang="bg-BG" sz="2800" smtClean="0"/>
              <a:t>-</a:t>
            </a:r>
            <a:r>
              <a:rPr lang="bg-BG" altLang="bg-BG" sz="2800" smtClean="0"/>
              <a:t>2 год.</a:t>
            </a:r>
            <a:br>
              <a:rPr lang="bg-BG" altLang="bg-BG" sz="2800" smtClean="0"/>
            </a:br>
            <a:endParaRPr lang="en-GB" altLang="bg-BG" sz="28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bg-BG" altLang="bg-BG" sz="2000" i="1" dirty="0" smtClean="0"/>
              <a:t>Клинични особености</a:t>
            </a:r>
          </a:p>
          <a:p>
            <a:pPr marL="0" indent="0" eaLnBrk="1" hangingPunct="1">
              <a:buClr>
                <a:srgbClr val="FF99CC"/>
              </a:buClr>
              <a:buFontTx/>
              <a:buNone/>
              <a:defRPr/>
            </a:pPr>
            <a:r>
              <a:rPr lang="bg-BG" altLang="bg-BG" sz="2000" dirty="0" smtClean="0"/>
              <a:t>Връзка със захранването на детето – мляко, яйца, цитрусови плодове</a:t>
            </a:r>
          </a:p>
          <a:p>
            <a:pPr marL="0" indent="0" eaLnBrk="1" hangingPunct="1">
              <a:buClr>
                <a:srgbClr val="FF99CC"/>
              </a:buClr>
              <a:buFontTx/>
              <a:buNone/>
              <a:defRPr/>
            </a:pPr>
            <a:endParaRPr lang="bg-BG" altLang="bg-BG" sz="2000" dirty="0" smtClean="0"/>
          </a:p>
          <a:p>
            <a:pPr marL="0" indent="0" eaLnBrk="1" hangingPunct="1">
              <a:buClr>
                <a:srgbClr val="FF99CC"/>
              </a:buClr>
              <a:buFontTx/>
              <a:buNone/>
              <a:defRPr/>
            </a:pPr>
            <a:r>
              <a:rPr lang="bg-BG" altLang="bg-BG" sz="2000" dirty="0" smtClean="0"/>
              <a:t>Ремисия до 3 годишна възраст</a:t>
            </a:r>
          </a:p>
          <a:p>
            <a:pPr marL="0" indent="0" eaLnBrk="1" hangingPunct="1">
              <a:buClr>
                <a:srgbClr val="FF99CC"/>
              </a:buClr>
              <a:buFontTx/>
              <a:buNone/>
              <a:defRPr/>
            </a:pPr>
            <a:endParaRPr lang="bg-BG" altLang="bg-BG" sz="2000" dirty="0" smtClean="0"/>
          </a:p>
          <a:p>
            <a:pPr marL="0" indent="0" eaLnBrk="1" hangingPunct="1">
              <a:buClr>
                <a:srgbClr val="FF99CC"/>
              </a:buClr>
              <a:buFontTx/>
              <a:buNone/>
              <a:defRPr/>
            </a:pPr>
            <a:r>
              <a:rPr lang="bg-BG" altLang="bg-BG" sz="2000" dirty="0" smtClean="0"/>
              <a:t>Персистиращ ход в детството</a:t>
            </a:r>
          </a:p>
          <a:p>
            <a:pPr marL="0" indent="0" eaLnBrk="1" hangingPunct="1">
              <a:buClr>
                <a:srgbClr val="FF99CC"/>
              </a:buClr>
              <a:buFontTx/>
              <a:buNone/>
              <a:defRPr/>
            </a:pPr>
            <a:endParaRPr lang="bg-BG" altLang="bg-BG" sz="2000" dirty="0" smtClean="0"/>
          </a:p>
          <a:p>
            <a:pPr marL="0" indent="0" eaLnBrk="1" hangingPunct="1">
              <a:buClr>
                <a:srgbClr val="FF99CC"/>
              </a:buClr>
              <a:buFontTx/>
              <a:buNone/>
              <a:defRPr/>
            </a:pPr>
            <a:r>
              <a:rPr lang="bg-BG" altLang="bg-BG" sz="2000" dirty="0" smtClean="0"/>
              <a:t>Рецидив в препубертетния период </a:t>
            </a:r>
            <a:endParaRPr lang="en-GB" altLang="bg-BG" sz="2000" dirty="0" smtClean="0"/>
          </a:p>
        </p:txBody>
      </p:sp>
    </p:spTree>
    <p:extLst>
      <p:ext uri="{BB962C8B-B14F-4D97-AF65-F5344CB8AC3E}">
        <p14:creationId xmlns:p14="http://schemas.microsoft.com/office/powerpoint/2010/main" val="302896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800" smtClean="0"/>
              <a:t>АД  2</a:t>
            </a:r>
            <a:r>
              <a:rPr lang="en-US" altLang="bg-BG" sz="2800" smtClean="0"/>
              <a:t> - </a:t>
            </a:r>
            <a:r>
              <a:rPr lang="bg-BG" altLang="bg-BG" sz="2800" smtClean="0"/>
              <a:t>12 год</a:t>
            </a:r>
            <a:r>
              <a:rPr lang="en-US" altLang="bg-BG" sz="2800" smtClean="0"/>
              <a:t>.</a:t>
            </a:r>
            <a:endParaRPr lang="en-GB" altLang="bg-BG" sz="28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4038600" cy="46783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bg-BG" altLang="bg-BG" sz="2000" smtClean="0"/>
          </a:p>
          <a:p>
            <a:pPr eaLnBrk="1" hangingPunct="1">
              <a:buFontTx/>
              <a:buNone/>
            </a:pPr>
            <a:r>
              <a:rPr lang="bg-BG" altLang="bg-BG" sz="2000" smtClean="0"/>
              <a:t>Локализация на лезиите</a:t>
            </a:r>
          </a:p>
          <a:p>
            <a:pPr eaLnBrk="1" hangingPunct="1">
              <a:buClr>
                <a:srgbClr val="FFCC00"/>
              </a:buClr>
              <a:buFont typeface="Wingdings" panose="05000000000000000000" pitchFamily="2" charset="2"/>
              <a:buChar char="Ø"/>
            </a:pPr>
            <a:r>
              <a:rPr lang="bg-BG" altLang="bg-BG" sz="2000" smtClean="0"/>
              <a:t>флексорни повърхности на крайниците, главно кубитални, задколенни ямки</a:t>
            </a:r>
          </a:p>
          <a:p>
            <a:pPr eaLnBrk="1" hangingPunct="1">
              <a:buClr>
                <a:srgbClr val="FFCC00"/>
              </a:buClr>
              <a:buFont typeface="Wingdings" panose="05000000000000000000" pitchFamily="2" charset="2"/>
              <a:buChar char="Ø"/>
            </a:pPr>
            <a:r>
              <a:rPr lang="bg-BG" altLang="bg-BG" sz="2000" smtClean="0"/>
              <a:t> китки </a:t>
            </a:r>
          </a:p>
          <a:p>
            <a:pPr eaLnBrk="1" hangingPunct="1">
              <a:buClr>
                <a:srgbClr val="FFCC00"/>
              </a:buClr>
              <a:buFont typeface="Wingdings" panose="05000000000000000000" pitchFamily="2" charset="2"/>
              <a:buChar char="Ø"/>
            </a:pPr>
            <a:r>
              <a:rPr lang="bg-BG" altLang="bg-BG" sz="2000" smtClean="0"/>
              <a:t> глезени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bg-BG" altLang="bg-BG" sz="2000" smtClean="0"/>
              <a:t>Типични обриви</a:t>
            </a:r>
          </a:p>
          <a:p>
            <a:pPr eaLnBrk="1" hangingPunct="1"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bg-BG" altLang="bg-BG" sz="2000" smtClean="0"/>
              <a:t>лезиите са по-локализирани</a:t>
            </a:r>
          </a:p>
          <a:p>
            <a:pPr eaLnBrk="1" hangingPunct="1"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bg-BG" altLang="bg-BG" sz="2000" smtClean="0"/>
              <a:t>лихенифицирани</a:t>
            </a:r>
          </a:p>
          <a:p>
            <a:pPr eaLnBrk="1" hangingPunct="1"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bg-BG" altLang="bg-BG" sz="2000" smtClean="0"/>
              <a:t>по-мако ексудативни</a:t>
            </a:r>
          </a:p>
          <a:p>
            <a:pPr eaLnBrk="1" hangingPunct="1">
              <a:buClr>
                <a:srgbClr val="FF3300"/>
              </a:buClr>
              <a:buFont typeface="Wingdings" panose="05000000000000000000" pitchFamily="2" charset="2"/>
              <a:buChar char="Ø"/>
            </a:pPr>
            <a:endParaRPr lang="bg-BG" altLang="bg-BG" sz="2000" smtClean="0"/>
          </a:p>
          <a:p>
            <a:pPr eaLnBrk="1" hangingPunct="1">
              <a:buClr>
                <a:schemeClr val="tx1"/>
              </a:buClr>
            </a:pPr>
            <a:endParaRPr lang="bg-BG" altLang="bg-BG" sz="2000" smtClean="0"/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en-GB" altLang="bg-BG" sz="2000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bg-BG" altLang="bg-BG" sz="2800" smtClean="0"/>
          </a:p>
        </p:txBody>
      </p:sp>
      <p:pic>
        <p:nvPicPr>
          <p:cNvPr id="16389" name="Picture 5" descr="OM1020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371600"/>
            <a:ext cx="47625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 descr="sn7_atopicdermatitis1"/>
          <p:cNvSpPr>
            <a:spLocks noChangeAspect="1" noChangeArrowheads="1"/>
          </p:cNvSpPr>
          <p:nvPr/>
        </p:nvSpPr>
        <p:spPr bwMode="auto">
          <a:xfrm>
            <a:off x="155575" y="46038"/>
            <a:ext cx="38100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sz="1800"/>
          </a:p>
        </p:txBody>
      </p:sp>
      <p:pic>
        <p:nvPicPr>
          <p:cNvPr id="16391" name="Picture 7" descr="atopic_dermatitis_01_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29000"/>
            <a:ext cx="5105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55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800" smtClean="0"/>
              <a:t>АД  2 </a:t>
            </a:r>
            <a:r>
              <a:rPr lang="en-US" altLang="bg-BG" sz="2800" smtClean="0"/>
              <a:t>-</a:t>
            </a:r>
            <a:r>
              <a:rPr lang="bg-BG" altLang="bg-BG" sz="2800" smtClean="0"/>
              <a:t> 12 год</a:t>
            </a:r>
            <a:r>
              <a:rPr lang="en-US" altLang="bg-BG" sz="2800" smtClean="0"/>
              <a:t>.</a:t>
            </a:r>
            <a:r>
              <a:rPr lang="bg-BG" altLang="bg-BG" sz="2800" smtClean="0"/>
              <a:t/>
            </a:r>
            <a:br>
              <a:rPr lang="bg-BG" altLang="bg-BG" sz="2800" smtClean="0"/>
            </a:br>
            <a:r>
              <a:rPr lang="bg-BG" altLang="bg-BG" sz="2400" smtClean="0"/>
              <a:t>Сенсибилизация към екзоалергени</a:t>
            </a:r>
            <a:endParaRPr lang="en-GB" altLang="bg-BG" sz="24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bg-BG" altLang="bg-BG" sz="2400" smtClean="0"/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bg-BG" altLang="bg-BG" sz="2400" smtClean="0"/>
          </a:p>
        </p:txBody>
      </p:sp>
      <p:pic>
        <p:nvPicPr>
          <p:cNvPr id="17412" name="Picture 4" descr="salon_raw_mil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3276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eg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19200"/>
            <a:ext cx="2971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fi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05000"/>
            <a:ext cx="1524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citr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724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pollen-grains-col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4340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12ab43553599499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029200"/>
            <a:ext cx="15716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99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800" smtClean="0"/>
              <a:t>АД  2 </a:t>
            </a:r>
            <a:r>
              <a:rPr lang="en-US" altLang="bg-BG" sz="2800" smtClean="0"/>
              <a:t>-</a:t>
            </a:r>
            <a:r>
              <a:rPr lang="bg-BG" altLang="bg-BG" sz="2800" smtClean="0"/>
              <a:t> 12 год</a:t>
            </a:r>
            <a:r>
              <a:rPr lang="en-US" altLang="bg-BG" sz="2800" smtClean="0"/>
              <a:t>.</a:t>
            </a:r>
            <a:r>
              <a:rPr lang="bg-BG" altLang="bg-BG" sz="2800" smtClean="0"/>
              <a:t/>
            </a:r>
            <a:br>
              <a:rPr lang="bg-BG" altLang="bg-BG" sz="2800" smtClean="0"/>
            </a:br>
            <a:endParaRPr lang="en-GB" altLang="bg-BG" sz="28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bg-BG" altLang="bg-BG" sz="2400" b="1" smtClean="0"/>
              <a:t>Клинични особености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bg-BG" altLang="bg-BG" sz="2400" smtClean="0"/>
              <a:t>Над 50% с БА и/или АР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bg-BG" altLang="bg-BG" sz="2400" smtClean="0"/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bg-BG" altLang="bg-BG" sz="2400" smtClean="0"/>
              <a:t>Кожните обриви се изострят при експозиция на домашен прах и  </a:t>
            </a:r>
            <a:r>
              <a:rPr lang="en-US" altLang="bg-BG" sz="2400" smtClean="0"/>
              <a:t>DPT</a:t>
            </a:r>
            <a:endParaRPr lang="bg-BG" altLang="bg-BG" sz="2400" smtClean="0"/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bg-BG" altLang="bg-BG" sz="2400" smtClean="0"/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bg-BG" altLang="bg-BG" sz="2400" smtClean="0"/>
              <a:t>Повишено ниво на общи </a:t>
            </a:r>
            <a:r>
              <a:rPr lang="en-US" altLang="bg-BG" sz="2400" smtClean="0"/>
              <a:t>IgE</a:t>
            </a:r>
            <a:endParaRPr lang="en-GB" altLang="bg-BG" sz="2400" smtClean="0"/>
          </a:p>
          <a:p>
            <a:pPr eaLnBrk="1" hangingPunct="1">
              <a:buFontTx/>
              <a:buNone/>
            </a:pPr>
            <a:endParaRPr lang="bg-BG" altLang="bg-BG" sz="2400" smtClean="0"/>
          </a:p>
          <a:p>
            <a:pPr eaLnBrk="1" hangingPunct="1"/>
            <a:endParaRPr lang="en-GB" altLang="bg-BG" sz="2400" smtClean="0"/>
          </a:p>
        </p:txBody>
      </p:sp>
    </p:spTree>
    <p:extLst>
      <p:ext uri="{BB962C8B-B14F-4D97-AF65-F5344CB8AC3E}">
        <p14:creationId xmlns:p14="http://schemas.microsoft.com/office/powerpoint/2010/main" val="407635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4000" smtClean="0"/>
              <a:t> </a:t>
            </a:r>
            <a:r>
              <a:rPr lang="bg-BG" altLang="bg-BG" sz="2800" smtClean="0"/>
              <a:t>АД над 12  год.</a:t>
            </a:r>
            <a:endParaRPr lang="en-GB" altLang="bg-BG" sz="28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altLang="bg-BG" sz="2400" smtClean="0"/>
              <a:t>Локализация на лезиите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bg-BG" altLang="bg-BG" sz="2400" smtClean="0"/>
              <a:t>флексорни повърхности на крайниците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bg-BG" altLang="bg-BG" sz="2400" smtClean="0"/>
              <a:t>ръцете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bg-BG" altLang="bg-BG" sz="2400" smtClean="0"/>
              <a:t>Типични обриви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bg-BG" altLang="bg-BG" sz="2400" smtClean="0"/>
              <a:t>сърбящи плаки симетрично по воларните повърхности към китките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bg-BG" altLang="bg-BG" sz="2400" smtClean="0"/>
              <a:t>хиперлинеарност и проминиране на кожния релеф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bg-BG" altLang="bg-BG" sz="24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bg-BG" altLang="bg-BG" sz="2400" smtClean="0"/>
          </a:p>
          <a:p>
            <a:pPr eaLnBrk="1" hangingPunct="1">
              <a:lnSpc>
                <a:spcPct val="90000"/>
              </a:lnSpc>
            </a:pPr>
            <a:endParaRPr lang="en-GB" altLang="bg-BG" sz="2400" smtClean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bg-BG" altLang="bg-BG" sz="2400" smtClean="0"/>
          </a:p>
        </p:txBody>
      </p:sp>
      <p:pic>
        <p:nvPicPr>
          <p:cNvPr id="19461" name="Picture 5" descr="Skin_atopic_dermati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72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84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bg-BG" altLang="bg-BG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bg-BG" altLang="bg-BG" smtClean="0"/>
          </a:p>
        </p:txBody>
      </p:sp>
      <p:pic>
        <p:nvPicPr>
          <p:cNvPr id="20484" name="Picture 4" descr="atopic_dermatitis_05atopicfeet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23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0"/>
            <a:ext cx="21526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06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800" smtClean="0"/>
              <a:t>Определение</a:t>
            </a:r>
            <a:endParaRPr lang="en-GB" altLang="bg-BG" sz="28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bg-BG" altLang="bg-BG" sz="2400" smtClean="0"/>
              <a:t>Атопичен дерматит - възпалително кожно заболяване, генетично свързано с атопия</a:t>
            </a:r>
            <a:endParaRPr lang="en-GB" altLang="bg-BG" sz="2400" smtClean="0"/>
          </a:p>
          <a:p>
            <a:pPr eaLnBrk="1" hangingPunct="1">
              <a:buFontTx/>
              <a:buNone/>
            </a:pPr>
            <a:r>
              <a:rPr lang="bg-BG" altLang="bg-BG" sz="2400" smtClean="0"/>
              <a:t>Хронична “сърбяща дерматоза” – най-често при децата, но може да се появи във всяка възраст. </a:t>
            </a:r>
            <a:r>
              <a:rPr lang="en-US" altLang="bg-BG" sz="2400" smtClean="0"/>
              <a:t> </a:t>
            </a:r>
            <a:r>
              <a:rPr lang="bg-BG" altLang="bg-BG" sz="2400" smtClean="0"/>
              <a:t>През първата година от живота - 60%</a:t>
            </a:r>
          </a:p>
        </p:txBody>
      </p:sp>
      <p:pic>
        <p:nvPicPr>
          <p:cNvPr id="3076" name="Picture 4" descr="eczema-atopic-dermatitis-s7-photo-of-atopic-dermati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0"/>
            <a:ext cx="3810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1-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0"/>
            <a:ext cx="30003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48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800" smtClean="0"/>
              <a:t>АД над 12  год.</a:t>
            </a:r>
            <a:endParaRPr lang="en-GB" altLang="bg-BG" sz="28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bg-BG" altLang="bg-BG" sz="1800" i="1" dirty="0" smtClean="0"/>
              <a:t>Клинични особености</a:t>
            </a:r>
          </a:p>
          <a:p>
            <a:pPr marL="0" indent="0" eaLnBrk="1" hangingPunct="1">
              <a:buClr>
                <a:srgbClr val="FFCC00"/>
              </a:buClr>
              <a:buFontTx/>
              <a:buNone/>
              <a:defRPr/>
            </a:pPr>
            <a:r>
              <a:rPr lang="bg-BG" altLang="bg-BG" sz="1800" dirty="0" smtClean="0"/>
              <a:t>Засягане на лицето  - сухи лихенифицирани участъци в периорбиталните и периоралните области</a:t>
            </a:r>
          </a:p>
          <a:p>
            <a:pPr marL="0" indent="0" eaLnBrk="1" hangingPunct="1">
              <a:buClr>
                <a:srgbClr val="FFCC00"/>
              </a:buClr>
              <a:buFontTx/>
              <a:buNone/>
              <a:defRPr/>
            </a:pPr>
            <a:endParaRPr lang="bg-BG" altLang="bg-BG" sz="1800" dirty="0" smtClean="0"/>
          </a:p>
          <a:p>
            <a:pPr marL="0" indent="0" eaLnBrk="1" hangingPunct="1">
              <a:buClr>
                <a:srgbClr val="FFCC00"/>
              </a:buClr>
              <a:buFontTx/>
              <a:buNone/>
              <a:defRPr/>
            </a:pPr>
            <a:r>
              <a:rPr lang="bg-BG" altLang="bg-BG" sz="1800" dirty="0" smtClean="0"/>
              <a:t>Характерна бледност на лицето</a:t>
            </a:r>
          </a:p>
          <a:p>
            <a:pPr marL="0" indent="0" eaLnBrk="1" hangingPunct="1">
              <a:buClr>
                <a:srgbClr val="FFCC00"/>
              </a:buClr>
              <a:buFontTx/>
              <a:buNone/>
              <a:defRPr/>
            </a:pPr>
            <a:endParaRPr lang="bg-BG" altLang="bg-BG" sz="1800" dirty="0" smtClean="0"/>
          </a:p>
          <a:p>
            <a:pPr marL="0" indent="0" eaLnBrk="1" hangingPunct="1">
              <a:buClr>
                <a:srgbClr val="FFCC00"/>
              </a:buClr>
              <a:buFontTx/>
              <a:buNone/>
              <a:defRPr/>
            </a:pPr>
            <a:r>
              <a:rPr lang="bg-BG" altLang="bg-BG" sz="1800" dirty="0" smtClean="0"/>
              <a:t>Тенденция към хронично протичане</a:t>
            </a:r>
            <a:endParaRPr lang="en-GB" altLang="bg-BG" sz="1800" dirty="0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bg-BG" altLang="bg-BG" sz="2400" smtClean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bg-BG" altLang="bg-BG" sz="2400" smtClean="0"/>
          </a:p>
        </p:txBody>
      </p:sp>
      <p:pic>
        <p:nvPicPr>
          <p:cNvPr id="21510" name="Picture 6" descr="atopicDermatitisEczema_26456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52600"/>
            <a:ext cx="22860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atopic_dermatitis_05atopicmouth12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33800"/>
            <a:ext cx="5562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22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800" smtClean="0"/>
              <a:t>Характерни допълнителни кожни промени при АД</a:t>
            </a:r>
            <a:endParaRPr lang="en-GB" altLang="bg-BG" sz="28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Clr>
                <a:schemeClr val="folHlink"/>
              </a:buClr>
              <a:buFontTx/>
              <a:buNone/>
              <a:defRPr/>
            </a:pPr>
            <a:r>
              <a:rPr lang="bg-BG" altLang="bg-BG" sz="2000" dirty="0" smtClean="0"/>
              <a:t>Двойна гънка под долните клепачи – </a:t>
            </a:r>
            <a:r>
              <a:rPr lang="en-US" altLang="bg-BG" sz="2000" dirty="0" err="1" smtClean="0"/>
              <a:t>Dennie</a:t>
            </a:r>
            <a:r>
              <a:rPr lang="en-US" altLang="bg-BG" sz="2000" dirty="0" smtClean="0"/>
              <a:t>-Morgan </a:t>
            </a:r>
            <a:r>
              <a:rPr lang="bg-BG" altLang="bg-BG" sz="2000" dirty="0" smtClean="0"/>
              <a:t>гънка</a:t>
            </a:r>
          </a:p>
          <a:p>
            <a:pPr marL="0" indent="0" eaLnBrk="1" hangingPunct="1">
              <a:buClr>
                <a:schemeClr val="folHlink"/>
              </a:buClr>
              <a:buFontTx/>
              <a:buNone/>
              <a:defRPr/>
            </a:pPr>
            <a:endParaRPr lang="bg-BG" altLang="bg-BG" sz="2000" dirty="0"/>
          </a:p>
          <a:p>
            <a:pPr marL="0" indent="0" eaLnBrk="1" hangingPunct="1">
              <a:buClr>
                <a:schemeClr val="folHlink"/>
              </a:buClr>
              <a:buFontTx/>
              <a:buNone/>
              <a:defRPr/>
            </a:pPr>
            <a:r>
              <a:rPr lang="bg-BG" altLang="bg-BG" sz="2000" dirty="0" smtClean="0"/>
              <a:t>При раждането или малко по-късно, но не при всички пациенти с АД</a:t>
            </a:r>
          </a:p>
          <a:p>
            <a:pPr marL="0" indent="0" eaLnBrk="1" hangingPunct="1">
              <a:buClr>
                <a:schemeClr val="folHlink"/>
              </a:buClr>
              <a:buFontTx/>
              <a:buNone/>
              <a:defRPr/>
            </a:pPr>
            <a:endParaRPr lang="bg-BG" altLang="bg-BG" sz="2000" dirty="0" smtClean="0"/>
          </a:p>
          <a:p>
            <a:pPr eaLnBrk="1" hangingPunct="1">
              <a:buClr>
                <a:schemeClr val="tx1"/>
              </a:buClr>
              <a:defRPr/>
            </a:pPr>
            <a:endParaRPr lang="bg-BG" altLang="bg-BG" sz="2000" dirty="0" smtClean="0"/>
          </a:p>
          <a:p>
            <a:pPr eaLnBrk="1" hangingPunct="1">
              <a:buClr>
                <a:schemeClr val="tx1"/>
              </a:buClr>
              <a:defRPr/>
            </a:pPr>
            <a:endParaRPr lang="bg-BG" altLang="bg-BG" sz="2000" dirty="0" smtClean="0"/>
          </a:p>
          <a:p>
            <a:pPr eaLnBrk="1" hangingPunct="1">
              <a:buClr>
                <a:schemeClr val="tx1"/>
              </a:buClr>
              <a:defRPr/>
            </a:pPr>
            <a:endParaRPr lang="en-GB" altLang="bg-BG" sz="2000" dirty="0" smtClean="0"/>
          </a:p>
        </p:txBody>
      </p:sp>
      <p:pic>
        <p:nvPicPr>
          <p:cNvPr id="2253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7763" y="1268413"/>
            <a:ext cx="1905000" cy="1685925"/>
          </a:xfrm>
          <a:noFill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284538"/>
            <a:ext cx="3819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3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z="2800" smtClean="0"/>
              <a:t>Характерни допълнителни кожни промени при АД</a:t>
            </a:r>
          </a:p>
        </p:txBody>
      </p:sp>
      <p:sp>
        <p:nvSpPr>
          <p:cNvPr id="23555" name="Text Placeholder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bg-BG" altLang="bg-BG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eaLnBrk="1" hangingPunct="1">
              <a:buClr>
                <a:schemeClr val="folHlink"/>
              </a:buClr>
              <a:buFontTx/>
              <a:buNone/>
              <a:defRPr/>
            </a:pPr>
            <a:r>
              <a:rPr lang="bg-BG" altLang="bg-BG" sz="2000" dirty="0" smtClean="0"/>
              <a:t>Хиперлинеарност – проминиране на кожния релеф по дланите и стъпалата</a:t>
            </a:r>
          </a:p>
          <a:p>
            <a:pPr marL="0" indent="0" eaLnBrk="1" hangingPunct="1">
              <a:buClr>
                <a:schemeClr val="folHlink"/>
              </a:buClr>
              <a:buFontTx/>
              <a:buNone/>
              <a:defRPr/>
            </a:pPr>
            <a:endParaRPr lang="bg-BG" altLang="bg-BG" dirty="0" smtClean="0"/>
          </a:p>
          <a:p>
            <a:pPr>
              <a:defRPr/>
            </a:pPr>
            <a:endParaRPr lang="bg-BG" dirty="0"/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52738"/>
            <a:ext cx="6858000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4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z="2800" smtClean="0"/>
              <a:t>Характерни допълнителни кожни промени при АД</a:t>
            </a:r>
          </a:p>
        </p:txBody>
      </p:sp>
      <p:sp>
        <p:nvSpPr>
          <p:cNvPr id="24579" name="Text Placeholder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bg-BG" altLang="bg-BG" smtClean="0"/>
          </a:p>
        </p:txBody>
      </p:sp>
      <p:sp>
        <p:nvSpPr>
          <p:cNvPr id="24580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bg-BG" sz="2400" smtClean="0"/>
              <a:t>Pityriasis alba – </a:t>
            </a:r>
            <a:r>
              <a:rPr lang="bg-BG" altLang="bg-BG" sz="2400" smtClean="0"/>
              <a:t>фино залющване, хипопигментация на бузите</a:t>
            </a:r>
          </a:p>
          <a:p>
            <a:pPr marL="0" indent="0">
              <a:buFontTx/>
              <a:buNone/>
            </a:pPr>
            <a:endParaRPr lang="bg-BG" altLang="bg-BG" sz="2000" smtClean="0"/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2433638"/>
            <a:ext cx="24765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40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bg-BG" altLang="bg-BG" sz="2800" dirty="0" smtClean="0">
                <a:latin typeface="+mn-lt"/>
              </a:rPr>
              <a:t>Характерни допълнителни кожни промени при АД</a:t>
            </a:r>
            <a:endParaRPr lang="bg-BG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pPr marL="0" indent="0" eaLnBrk="1" hangingPunct="1">
              <a:buClr>
                <a:schemeClr val="folHlink"/>
              </a:buClr>
              <a:buFontTx/>
              <a:buNone/>
              <a:defRPr/>
            </a:pPr>
            <a:r>
              <a:rPr lang="bg-BG" altLang="bg-BG" sz="2000" dirty="0" smtClean="0"/>
              <a:t>“Атопични зимни стъпала” – кожата е изключително суха, болезнени фисури</a:t>
            </a:r>
          </a:p>
          <a:p>
            <a:pPr marL="0" indent="0" eaLnBrk="1" hangingPunct="1">
              <a:buClr>
                <a:schemeClr val="folHlink"/>
              </a:buClr>
              <a:buFontTx/>
              <a:buNone/>
              <a:defRPr/>
            </a:pPr>
            <a:endParaRPr lang="bg-BG" altLang="bg-BG" sz="2000" dirty="0" smtClean="0"/>
          </a:p>
          <a:p>
            <a:pPr marL="0" indent="0" eaLnBrk="1" hangingPunct="1">
              <a:buClr>
                <a:schemeClr val="folHlink"/>
              </a:buClr>
              <a:buFontTx/>
              <a:buNone/>
              <a:defRPr/>
            </a:pPr>
            <a:r>
              <a:rPr lang="bg-BG" altLang="bg-BG" sz="2000" dirty="0" smtClean="0"/>
              <a:t>“АД на главата и шията” – обривите са предимно по откритите части</a:t>
            </a:r>
          </a:p>
          <a:p>
            <a:pPr marL="0" indent="0" eaLnBrk="1" hangingPunct="1">
              <a:buClr>
                <a:schemeClr val="folHlink"/>
              </a:buClr>
              <a:buFontTx/>
              <a:buNone/>
              <a:defRPr/>
            </a:pPr>
            <a:endParaRPr lang="bg-BG" altLang="bg-BG" sz="2000" dirty="0" smtClean="0"/>
          </a:p>
          <a:p>
            <a:pPr marL="0" indent="0" eaLnBrk="1" hangingPunct="1">
              <a:buClr>
                <a:schemeClr val="folHlink"/>
              </a:buClr>
              <a:buFontTx/>
              <a:buNone/>
              <a:defRPr/>
            </a:pPr>
            <a:r>
              <a:rPr lang="bg-BG" altLang="bg-BG" sz="2000" dirty="0" smtClean="0"/>
              <a:t>Лихенифицирани обриви около мамилите </a:t>
            </a:r>
            <a:r>
              <a:rPr lang="en-US" altLang="bg-BG" sz="2000" dirty="0" smtClean="0"/>
              <a:t>(Nipple </a:t>
            </a:r>
            <a:r>
              <a:rPr lang="en-US" altLang="bg-BG" sz="2000" dirty="0" err="1" smtClean="0"/>
              <a:t>ecsema</a:t>
            </a:r>
            <a:r>
              <a:rPr lang="en-US" altLang="bg-BG" sz="2000" dirty="0" smtClean="0"/>
              <a:t>)</a:t>
            </a:r>
          </a:p>
          <a:p>
            <a:pPr marL="0" indent="0" eaLnBrk="1" hangingPunct="1">
              <a:buClr>
                <a:schemeClr val="tx1"/>
              </a:buClr>
              <a:buFontTx/>
              <a:buNone/>
              <a:defRPr/>
            </a:pPr>
            <a:endParaRPr lang="bg-BG" altLang="bg-BG" sz="2000" dirty="0" smtClean="0"/>
          </a:p>
          <a:p>
            <a:pPr>
              <a:defRPr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1813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en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loadM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28575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img0007sm_e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952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05atopicFeet0823049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61817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atopic29-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9530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27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800" smtClean="0"/>
              <a:t>Усложнения</a:t>
            </a:r>
            <a:endParaRPr lang="en-GB" altLang="bg-BG" sz="28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Clr>
                <a:schemeClr val="folHlink"/>
              </a:buClr>
              <a:buFontTx/>
              <a:buNone/>
              <a:defRPr/>
            </a:pPr>
            <a:r>
              <a:rPr lang="bg-BG" altLang="bg-BG" sz="2000" dirty="0" smtClean="0"/>
              <a:t>Бактериални кожни инфекции – обривите “сълзят”. В 95% - </a:t>
            </a:r>
            <a:r>
              <a:rPr lang="en-US" altLang="bg-BG" sz="2000" dirty="0" smtClean="0"/>
              <a:t>Staphylococcus aureus</a:t>
            </a:r>
            <a:endParaRPr lang="bg-BG" altLang="bg-BG" sz="2000" dirty="0" smtClean="0"/>
          </a:p>
          <a:p>
            <a:pPr marL="0" indent="0" eaLnBrk="1" hangingPunct="1">
              <a:buClr>
                <a:schemeClr val="folHlink"/>
              </a:buClr>
              <a:buFontTx/>
              <a:buNone/>
              <a:defRPr/>
            </a:pPr>
            <a:endParaRPr lang="bg-BG" altLang="bg-BG" sz="2000" dirty="0" smtClean="0"/>
          </a:p>
          <a:p>
            <a:pPr marL="0" indent="0" eaLnBrk="1" hangingPunct="1">
              <a:buClr>
                <a:schemeClr val="folHlink"/>
              </a:buClr>
              <a:buFontTx/>
              <a:buNone/>
              <a:defRPr/>
            </a:pPr>
            <a:r>
              <a:rPr lang="bg-BG" altLang="bg-BG" sz="2000" dirty="0" smtClean="0"/>
              <a:t>Вирусни инфекции</a:t>
            </a:r>
          </a:p>
          <a:p>
            <a:pPr marL="0" indent="0" eaLnBrk="1" hangingPunct="1">
              <a:buClr>
                <a:schemeClr val="folHlink"/>
              </a:buClr>
              <a:buFontTx/>
              <a:buNone/>
              <a:defRPr/>
            </a:pPr>
            <a:endParaRPr lang="bg-BG" altLang="bg-BG" sz="2000" dirty="0" smtClean="0"/>
          </a:p>
          <a:p>
            <a:pPr marL="0" indent="0" eaLnBrk="1" hangingPunct="1">
              <a:buClr>
                <a:schemeClr val="folHlink"/>
              </a:buClr>
              <a:buFontTx/>
              <a:buNone/>
              <a:defRPr/>
            </a:pPr>
            <a:r>
              <a:rPr lang="en-US" altLang="bg-BG" sz="2000" dirty="0" smtClean="0"/>
              <a:t>Eczema </a:t>
            </a:r>
            <a:r>
              <a:rPr lang="en-US" altLang="bg-BG" sz="2000" dirty="0" err="1" smtClean="0"/>
              <a:t>herpeticum</a:t>
            </a:r>
            <a:r>
              <a:rPr lang="en-US" altLang="bg-BG" sz="2000" dirty="0" smtClean="0"/>
              <a:t> –</a:t>
            </a:r>
            <a:r>
              <a:rPr lang="bg-BG" altLang="bg-BG" sz="2000" dirty="0" smtClean="0"/>
              <a:t> 12 седмици</a:t>
            </a:r>
          </a:p>
          <a:p>
            <a:pPr marL="0" indent="0" eaLnBrk="1" hangingPunct="1">
              <a:buClr>
                <a:schemeClr val="folHlink"/>
              </a:buClr>
              <a:buFontTx/>
              <a:buNone/>
              <a:defRPr/>
            </a:pPr>
            <a:r>
              <a:rPr lang="bg-BG" altLang="bg-BG" sz="2000" dirty="0" smtClean="0"/>
              <a:t>                                       </a:t>
            </a:r>
            <a:r>
              <a:rPr lang="en-US" altLang="bg-BG" sz="2000" dirty="0" err="1" smtClean="0"/>
              <a:t>Moluscum</a:t>
            </a:r>
            <a:r>
              <a:rPr lang="en-US" altLang="bg-BG" sz="2000" dirty="0" smtClean="0"/>
              <a:t> </a:t>
            </a:r>
            <a:r>
              <a:rPr lang="en-US" altLang="bg-BG" sz="2000" dirty="0" err="1" smtClean="0"/>
              <a:t>contagiosum</a:t>
            </a:r>
            <a:r>
              <a:rPr lang="en-US" altLang="bg-BG" sz="2000" dirty="0" smtClean="0"/>
              <a:t> – </a:t>
            </a:r>
            <a:r>
              <a:rPr lang="bg-BG" altLang="bg-BG" sz="2000" dirty="0" smtClean="0"/>
              <a:t>вариолен вирус</a:t>
            </a:r>
          </a:p>
          <a:p>
            <a:pPr marL="0" indent="0" eaLnBrk="1" hangingPunct="1">
              <a:buClr>
                <a:schemeClr val="folHlink"/>
              </a:buClr>
              <a:buFontTx/>
              <a:buNone/>
              <a:defRPr/>
            </a:pPr>
            <a:r>
              <a:rPr lang="bg-BG" altLang="bg-BG" sz="2000" dirty="0" smtClean="0"/>
              <a:t>                                       </a:t>
            </a:r>
            <a:r>
              <a:rPr lang="en-US" altLang="bg-BG" sz="2000" dirty="0" smtClean="0"/>
              <a:t>Verrucae </a:t>
            </a:r>
            <a:r>
              <a:rPr lang="en-US" altLang="bg-BG" sz="2000" dirty="0" err="1" smtClean="0"/>
              <a:t>vulgares</a:t>
            </a:r>
            <a:r>
              <a:rPr lang="en-US" altLang="bg-BG" sz="2000" dirty="0" smtClean="0"/>
              <a:t> – </a:t>
            </a:r>
            <a:r>
              <a:rPr lang="bg-BG" altLang="bg-BG" sz="2000" dirty="0" smtClean="0"/>
              <a:t>по плантарните повърхности и гладка кожа</a:t>
            </a:r>
          </a:p>
          <a:p>
            <a:pPr eaLnBrk="1" hangingPunct="1">
              <a:defRPr/>
            </a:pPr>
            <a:endParaRPr lang="bg-BG" altLang="bg-BG" sz="2000" dirty="0" smtClean="0"/>
          </a:p>
          <a:p>
            <a:pPr eaLnBrk="1" hangingPunct="1">
              <a:defRPr/>
            </a:pPr>
            <a:endParaRPr lang="en-GB" altLang="bg-BG" dirty="0" smtClean="0"/>
          </a:p>
        </p:txBody>
      </p:sp>
    </p:spTree>
    <p:extLst>
      <p:ext uri="{BB962C8B-B14F-4D97-AF65-F5344CB8AC3E}">
        <p14:creationId xmlns:p14="http://schemas.microsoft.com/office/powerpoint/2010/main" val="355024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z="2800" smtClean="0"/>
              <a:t>Усложнения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Clr>
                <a:schemeClr val="folHlink"/>
              </a:buClr>
              <a:buFontTx/>
              <a:buNone/>
              <a:defRPr/>
            </a:pPr>
            <a:r>
              <a:rPr lang="bg-BG" altLang="bg-BG" sz="2000" dirty="0" smtClean="0"/>
              <a:t>Гъбични инфекции -   </a:t>
            </a:r>
            <a:r>
              <a:rPr lang="en-US" altLang="bg-BG" sz="2000" dirty="0" smtClean="0"/>
              <a:t>Candida, Trichophyton – </a:t>
            </a:r>
            <a:r>
              <a:rPr lang="bg-BG" altLang="bg-BG" sz="2000" dirty="0" smtClean="0"/>
              <a:t>най-често по влажните участъци на кожните гънки и стъпалата</a:t>
            </a:r>
          </a:p>
          <a:p>
            <a:pPr marL="0" indent="0" eaLnBrk="1" hangingPunct="1">
              <a:buClr>
                <a:schemeClr val="folHlink"/>
              </a:buClr>
              <a:buFontTx/>
              <a:buNone/>
              <a:defRPr/>
            </a:pPr>
            <a:r>
              <a:rPr lang="bg-BG" altLang="bg-BG" sz="2000" dirty="0" smtClean="0"/>
              <a:t> </a:t>
            </a:r>
            <a:endParaRPr lang="en-US" altLang="bg-BG" sz="2000" dirty="0" smtClean="0"/>
          </a:p>
          <a:p>
            <a:pPr marL="0" indent="0" eaLnBrk="1" hangingPunct="1">
              <a:buClr>
                <a:schemeClr val="folHlink"/>
              </a:buClr>
              <a:buFontTx/>
              <a:buNone/>
              <a:defRPr/>
            </a:pPr>
            <a:r>
              <a:rPr lang="bg-BG" altLang="bg-BG" sz="2000" dirty="0" smtClean="0"/>
              <a:t>Контактен дерматит – нарушена бариера – по-лесно проникване на иританти </a:t>
            </a:r>
            <a:r>
              <a:rPr lang="en-US" altLang="bg-BG" sz="2000" dirty="0" smtClean="0"/>
              <a:t>(</a:t>
            </a:r>
            <a:r>
              <a:rPr lang="bg-BG" altLang="bg-BG" sz="2000" dirty="0" smtClean="0"/>
              <a:t>сапуни, перилни пр., детергенти</a:t>
            </a:r>
            <a:r>
              <a:rPr lang="en-US" altLang="bg-BG" sz="2000" dirty="0" smtClean="0"/>
              <a:t>).</a:t>
            </a:r>
            <a:endParaRPr lang="bg-BG" altLang="bg-BG" sz="2000" dirty="0" smtClean="0"/>
          </a:p>
          <a:p>
            <a:pPr eaLnBrk="1" hangingPunct="1">
              <a:defRPr/>
            </a:pPr>
            <a:endParaRPr lang="bg-BG" altLang="bg-BG" sz="2000" dirty="0" smtClean="0"/>
          </a:p>
          <a:p>
            <a:pPr eaLnBrk="1" hangingPunct="1">
              <a:defRPr/>
            </a:pPr>
            <a:endParaRPr lang="bg-BG" altLang="bg-BG" sz="2000" dirty="0" smtClean="0"/>
          </a:p>
          <a:p>
            <a:pPr>
              <a:defRPr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6846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800" smtClean="0"/>
              <a:t>Протичане</a:t>
            </a:r>
            <a:endParaRPr lang="en-GB" altLang="bg-BG" sz="28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Clr>
                <a:srgbClr val="FFCC00"/>
              </a:buClr>
              <a:buFontTx/>
              <a:buNone/>
            </a:pPr>
            <a:r>
              <a:rPr lang="bg-BG" altLang="bg-BG" sz="2400" smtClean="0"/>
              <a:t>Непредвидимо</a:t>
            </a:r>
          </a:p>
          <a:p>
            <a:pPr marL="0" indent="0" eaLnBrk="1" hangingPunct="1">
              <a:buClr>
                <a:srgbClr val="FFCC00"/>
              </a:buClr>
              <a:buFontTx/>
              <a:buNone/>
            </a:pPr>
            <a:endParaRPr lang="bg-BG" altLang="bg-BG" sz="2400" smtClean="0"/>
          </a:p>
          <a:p>
            <a:pPr marL="0" indent="0" eaLnBrk="1" hangingPunct="1">
              <a:buClr>
                <a:srgbClr val="FFCC00"/>
              </a:buClr>
              <a:buFontTx/>
              <a:buNone/>
            </a:pPr>
            <a:r>
              <a:rPr lang="bg-BG" altLang="bg-BG" sz="2400" smtClean="0"/>
              <a:t>Влошаване и ремисии</a:t>
            </a:r>
          </a:p>
          <a:p>
            <a:pPr marL="0" indent="0" eaLnBrk="1" hangingPunct="1">
              <a:buClr>
                <a:srgbClr val="FFCC00"/>
              </a:buClr>
              <a:buFontTx/>
              <a:buNone/>
            </a:pPr>
            <a:endParaRPr lang="bg-BG" altLang="bg-BG" sz="2400" smtClean="0"/>
          </a:p>
          <a:p>
            <a:pPr marL="0" indent="0" eaLnBrk="1" hangingPunct="1">
              <a:buClr>
                <a:srgbClr val="FFCC00"/>
              </a:buClr>
              <a:buFontTx/>
              <a:buNone/>
            </a:pPr>
            <a:r>
              <a:rPr lang="bg-BG" altLang="bg-BG" sz="2400" smtClean="0"/>
              <a:t>Спонтанно подобрение след кърмаческия период или пубертета</a:t>
            </a:r>
            <a:endParaRPr lang="en-GB" altLang="bg-BG" sz="2400" smtClean="0"/>
          </a:p>
        </p:txBody>
      </p:sp>
    </p:spTree>
    <p:extLst>
      <p:ext uri="{BB962C8B-B14F-4D97-AF65-F5344CB8AC3E}">
        <p14:creationId xmlns:p14="http://schemas.microsoft.com/office/powerpoint/2010/main" val="134826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800" smtClean="0"/>
              <a:t>Диагноза</a:t>
            </a:r>
            <a:endParaRPr lang="en-GB" altLang="bg-BG" sz="28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bg-BG" altLang="bg-BG" sz="2000" smtClean="0"/>
              <a:t>Анамнеза и статус</a:t>
            </a:r>
          </a:p>
          <a:p>
            <a:pPr eaLnBrk="1" hangingPunct="1">
              <a:buFontTx/>
              <a:buNone/>
            </a:pPr>
            <a:endParaRPr lang="bg-BG" altLang="bg-BG" sz="2000" smtClean="0"/>
          </a:p>
          <a:p>
            <a:pPr eaLnBrk="1" hangingPunct="1">
              <a:buFontTx/>
              <a:buNone/>
            </a:pPr>
            <a:r>
              <a:rPr lang="bg-BG" altLang="bg-BG" sz="2000" smtClean="0"/>
              <a:t>Контакт с възможни екзацербиращи фактори – аероалергени, иританти, храни, емоционален стрес </a:t>
            </a:r>
          </a:p>
          <a:p>
            <a:pPr eaLnBrk="1" hangingPunct="1">
              <a:buFontTx/>
              <a:buNone/>
            </a:pPr>
            <a:endParaRPr lang="bg-BG" altLang="bg-BG" sz="2000" smtClean="0"/>
          </a:p>
          <a:p>
            <a:pPr eaLnBrk="1" hangingPunct="1">
              <a:buFontTx/>
              <a:buNone/>
            </a:pPr>
            <a:r>
              <a:rPr lang="bg-BG" altLang="bg-BG" sz="2000" smtClean="0"/>
              <a:t>Няма специфичен лабораторен тест</a:t>
            </a:r>
          </a:p>
          <a:p>
            <a:pPr eaLnBrk="1" hangingPunct="1">
              <a:buFontTx/>
              <a:buNone/>
            </a:pPr>
            <a:endParaRPr lang="bg-BG" altLang="bg-BG" sz="2000" smtClean="0"/>
          </a:p>
          <a:p>
            <a:pPr eaLnBrk="1" hangingPunct="1">
              <a:buFontTx/>
              <a:buNone/>
            </a:pPr>
            <a:r>
              <a:rPr lang="bg-BG" altLang="bg-BG" sz="2000" smtClean="0"/>
              <a:t>Високи нива на </a:t>
            </a:r>
            <a:r>
              <a:rPr lang="en-US" altLang="bg-BG" sz="2000" smtClean="0"/>
              <a:t>IgE</a:t>
            </a:r>
            <a:r>
              <a:rPr lang="bg-BG" altLang="bg-BG" sz="2000" smtClean="0"/>
              <a:t> в 80% </a:t>
            </a:r>
            <a:endParaRPr lang="en-GB" altLang="bg-BG" sz="2000" smtClean="0"/>
          </a:p>
        </p:txBody>
      </p:sp>
    </p:spTree>
    <p:extLst>
      <p:ext uri="{BB962C8B-B14F-4D97-AF65-F5344CB8AC3E}">
        <p14:creationId xmlns:p14="http://schemas.microsoft.com/office/powerpoint/2010/main" val="79942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800" smtClean="0"/>
              <a:t>Атопичен марш</a:t>
            </a:r>
            <a:endParaRPr lang="en-GB" altLang="bg-BG" sz="28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bg-BG" altLang="bg-BG" smtClean="0"/>
          </a:p>
        </p:txBody>
      </p:sp>
      <p:pic>
        <p:nvPicPr>
          <p:cNvPr id="4100" name="Picture 4" descr="Atopic_triad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85950"/>
            <a:ext cx="53340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33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800" smtClean="0"/>
              <a:t>Диагноза</a:t>
            </a:r>
            <a:endParaRPr lang="en-GB" altLang="bg-BG" sz="28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8229600" cy="4144963"/>
          </a:xfrm>
        </p:spPr>
        <p:txBody>
          <a:bodyPr/>
          <a:lstStyle/>
          <a:p>
            <a:pPr marL="533400" indent="-533400" algn="ctr" eaLnBrk="1" hangingPunct="1">
              <a:buFontTx/>
              <a:buNone/>
              <a:defRPr/>
            </a:pPr>
            <a:r>
              <a:rPr lang="bg-BG" altLang="bg-BG" sz="2400" b="1" dirty="0" smtClean="0"/>
              <a:t>Главни критерии</a:t>
            </a:r>
          </a:p>
          <a:p>
            <a:pPr marL="0" indent="0" eaLnBrk="1" hangingPunct="1">
              <a:buClr>
                <a:srgbClr val="FFCC00"/>
              </a:buClr>
              <a:buFontTx/>
              <a:buNone/>
              <a:defRPr/>
            </a:pPr>
            <a:r>
              <a:rPr lang="bg-BG" altLang="bg-BG" sz="2400" dirty="0" smtClean="0"/>
              <a:t>Пруритус</a:t>
            </a:r>
          </a:p>
          <a:p>
            <a:pPr marL="0" indent="0" eaLnBrk="1" hangingPunct="1">
              <a:buClr>
                <a:srgbClr val="FFCC00"/>
              </a:buClr>
              <a:buFontTx/>
              <a:buNone/>
              <a:defRPr/>
            </a:pPr>
            <a:endParaRPr lang="bg-BG" altLang="bg-BG" sz="2400" dirty="0" smtClean="0"/>
          </a:p>
          <a:p>
            <a:pPr marL="0" indent="0" eaLnBrk="1" hangingPunct="1">
              <a:buClr>
                <a:srgbClr val="FFCC00"/>
              </a:buClr>
              <a:buFontTx/>
              <a:buNone/>
              <a:defRPr/>
            </a:pPr>
            <a:r>
              <a:rPr lang="bg-BG" altLang="bg-BG" sz="2400" dirty="0" smtClean="0"/>
              <a:t>Рецидивиращ дерматит</a:t>
            </a:r>
          </a:p>
          <a:p>
            <a:pPr marL="0" indent="0" eaLnBrk="1" hangingPunct="1">
              <a:buClr>
                <a:srgbClr val="FFCC00"/>
              </a:buClr>
              <a:buFontTx/>
              <a:buNone/>
              <a:defRPr/>
            </a:pPr>
            <a:endParaRPr lang="bg-BG" altLang="bg-BG" sz="2400" dirty="0" smtClean="0"/>
          </a:p>
          <a:p>
            <a:pPr marL="0" indent="0" eaLnBrk="1" hangingPunct="1">
              <a:buClr>
                <a:srgbClr val="FFCC00"/>
              </a:buClr>
              <a:buFontTx/>
              <a:buNone/>
              <a:defRPr/>
            </a:pPr>
            <a:r>
              <a:rPr lang="bg-BG" altLang="bg-BG" sz="2400" dirty="0" smtClean="0"/>
              <a:t>Фамилна анамнеза за атопия</a:t>
            </a:r>
          </a:p>
          <a:p>
            <a:pPr marL="0" indent="0" eaLnBrk="1" hangingPunct="1">
              <a:buClr>
                <a:srgbClr val="FFCC00"/>
              </a:buClr>
              <a:buFontTx/>
              <a:buNone/>
              <a:defRPr/>
            </a:pPr>
            <a:endParaRPr lang="bg-BG" altLang="bg-BG" sz="2400" dirty="0" smtClean="0"/>
          </a:p>
          <a:p>
            <a:pPr marL="0" indent="0" eaLnBrk="1" hangingPunct="1">
              <a:buClr>
                <a:srgbClr val="FFCC00"/>
              </a:buClr>
              <a:buFontTx/>
              <a:buNone/>
              <a:defRPr/>
            </a:pPr>
            <a:r>
              <a:rPr lang="bg-BG" altLang="bg-BG" sz="2400" dirty="0" smtClean="0"/>
              <a:t>Локализация и характеристика на обрива</a:t>
            </a:r>
            <a:endParaRPr lang="en-GB" altLang="bg-BG" sz="2400" dirty="0" smtClean="0"/>
          </a:p>
        </p:txBody>
      </p:sp>
    </p:spTree>
    <p:extLst>
      <p:ext uri="{BB962C8B-B14F-4D97-AF65-F5344CB8AC3E}">
        <p14:creationId xmlns:p14="http://schemas.microsoft.com/office/powerpoint/2010/main" val="204214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bg-BG" altLang="bg-BG" sz="2400" smtClean="0"/>
              <a:t/>
            </a:r>
            <a:br>
              <a:rPr lang="bg-BG" altLang="bg-BG" sz="2400" smtClean="0"/>
            </a:br>
            <a:r>
              <a:rPr lang="bg-BG" altLang="bg-BG" sz="2400" b="1" smtClean="0"/>
              <a:t>Второстепенни критерии</a:t>
            </a:r>
            <a:br>
              <a:rPr lang="bg-BG" altLang="bg-BG" sz="2400" b="1" smtClean="0"/>
            </a:br>
            <a:endParaRPr lang="en-GB" altLang="bg-BG" sz="2400" b="1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4038600" cy="4297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bg-BG" altLang="bg-BG" sz="2000" smtClean="0"/>
              <a:t>Очи – катаракта, кератоконус</a:t>
            </a:r>
          </a:p>
          <a:p>
            <a:pPr eaLnBrk="1" hangingPunct="1">
              <a:buFontTx/>
              <a:buNone/>
            </a:pPr>
            <a:r>
              <a:rPr lang="bg-BG" altLang="bg-BG" sz="2000" smtClean="0"/>
              <a:t>Лице – бледност</a:t>
            </a:r>
          </a:p>
          <a:p>
            <a:pPr eaLnBrk="1" hangingPunct="1">
              <a:buFontTx/>
              <a:buNone/>
            </a:pPr>
            <a:r>
              <a:rPr lang="bg-BG" altLang="bg-BG" sz="2000" smtClean="0"/>
              <a:t>Палмарна хиперлинеарност</a:t>
            </a:r>
          </a:p>
          <a:p>
            <a:pPr eaLnBrk="1" hangingPunct="1">
              <a:buFontTx/>
              <a:buNone/>
            </a:pPr>
            <a:r>
              <a:rPr lang="bg-BG" altLang="bg-BG" sz="2000" smtClean="0"/>
              <a:t>Ксероза</a:t>
            </a:r>
          </a:p>
          <a:p>
            <a:pPr eaLnBrk="1" hangingPunct="1">
              <a:buFontTx/>
              <a:buNone/>
            </a:pPr>
            <a:r>
              <a:rPr lang="bg-BG" altLang="bg-BG" sz="2000" smtClean="0"/>
              <a:t>Питириазис алба</a:t>
            </a:r>
          </a:p>
          <a:p>
            <a:pPr eaLnBrk="1" hangingPunct="1">
              <a:buFontTx/>
              <a:buNone/>
            </a:pPr>
            <a:r>
              <a:rPr lang="bg-BG" altLang="bg-BG" sz="2000" smtClean="0"/>
              <a:t>Бял дермографизъм</a:t>
            </a:r>
          </a:p>
          <a:p>
            <a:pPr eaLnBrk="1" hangingPunct="1">
              <a:buFontTx/>
              <a:buNone/>
            </a:pPr>
            <a:r>
              <a:rPr lang="bg-BG" altLang="bg-BG" sz="2000" smtClean="0"/>
              <a:t>Ихтиоза</a:t>
            </a:r>
          </a:p>
          <a:p>
            <a:pPr eaLnBrk="1" hangingPunct="1">
              <a:buFontTx/>
              <a:buNone/>
            </a:pPr>
            <a:r>
              <a:rPr lang="en-US" altLang="bg-BG" sz="2000" smtClean="0"/>
              <a:t>Nipple eczema</a:t>
            </a:r>
            <a:endParaRPr lang="bg-BG" altLang="bg-BG" sz="2000" smtClean="0"/>
          </a:p>
          <a:p>
            <a:pPr eaLnBrk="1" hangingPunct="1">
              <a:buFontTx/>
              <a:buNone/>
            </a:pPr>
            <a:endParaRPr lang="bg-BG" altLang="bg-BG" sz="2000" smtClean="0"/>
          </a:p>
          <a:p>
            <a:pPr eaLnBrk="1" hangingPunct="1">
              <a:buFontTx/>
              <a:buNone/>
            </a:pPr>
            <a:endParaRPr lang="en-GB" altLang="bg-BG" smtClean="0"/>
          </a:p>
          <a:p>
            <a:pPr eaLnBrk="1" hangingPunct="1"/>
            <a:endParaRPr lang="en-GB" altLang="bg-BG" smtClean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43000"/>
            <a:ext cx="4038600" cy="39163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altLang="bg-BG" sz="2000" smtClean="0"/>
          </a:p>
        </p:txBody>
      </p:sp>
      <p:pic>
        <p:nvPicPr>
          <p:cNvPr id="32773" name="Picture 5" descr="dermographism2-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292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white-dermographism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667000"/>
            <a:ext cx="50101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05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941388"/>
          </a:xfrm>
        </p:spPr>
        <p:txBody>
          <a:bodyPr/>
          <a:lstStyle/>
          <a:p>
            <a:r>
              <a:rPr lang="bg-BG" altLang="bg-BG" sz="2800" b="1" smtClean="0"/>
              <a:t/>
            </a:r>
            <a:br>
              <a:rPr lang="bg-BG" altLang="bg-BG" sz="2800" b="1" smtClean="0"/>
            </a:br>
            <a:r>
              <a:rPr lang="bg-BG" altLang="bg-BG" sz="2800" b="1" smtClean="0"/>
              <a:t>Второстепенни критерии</a:t>
            </a:r>
            <a:r>
              <a:rPr lang="bg-BG" altLang="bg-BG" b="1" smtClean="0"/>
              <a:t/>
            </a:r>
            <a:br>
              <a:rPr lang="bg-BG" altLang="bg-BG" b="1" smtClean="0"/>
            </a:br>
            <a:endParaRPr lang="bg-BG" altLang="bg-BG" b="1" smtClean="0"/>
          </a:p>
        </p:txBody>
      </p:sp>
      <p:sp>
        <p:nvSpPr>
          <p:cNvPr id="3379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bg-BG" altLang="bg-BG" sz="2000" smtClean="0"/>
              <a:t>Дерматит на длани и ходила</a:t>
            </a:r>
          </a:p>
          <a:p>
            <a:pPr eaLnBrk="1" hangingPunct="1">
              <a:buFontTx/>
              <a:buNone/>
            </a:pPr>
            <a:endParaRPr lang="bg-BG" altLang="bg-BG" sz="2000" smtClean="0"/>
          </a:p>
          <a:p>
            <a:pPr eaLnBrk="1" hangingPunct="1">
              <a:buFontTx/>
              <a:buNone/>
            </a:pPr>
            <a:r>
              <a:rPr lang="bg-BG" altLang="bg-BG" sz="2000" smtClean="0"/>
              <a:t>Позитивни КАП</a:t>
            </a:r>
          </a:p>
          <a:p>
            <a:pPr eaLnBrk="1" hangingPunct="1">
              <a:buFontTx/>
              <a:buNone/>
            </a:pPr>
            <a:endParaRPr lang="bg-BG" altLang="bg-BG" sz="2000" smtClean="0"/>
          </a:p>
          <a:p>
            <a:pPr eaLnBrk="1" hangingPunct="1">
              <a:buFontTx/>
              <a:buNone/>
            </a:pPr>
            <a:r>
              <a:rPr lang="bg-BG" altLang="bg-BG" sz="2000" smtClean="0"/>
              <a:t>Склонност към инфекции</a:t>
            </a:r>
          </a:p>
          <a:p>
            <a:pPr eaLnBrk="1" hangingPunct="1">
              <a:buFontTx/>
              <a:buNone/>
            </a:pPr>
            <a:endParaRPr lang="bg-BG" altLang="bg-BG" sz="2000" smtClean="0"/>
          </a:p>
          <a:p>
            <a:pPr eaLnBrk="1" hangingPunct="1">
              <a:buFontTx/>
              <a:buNone/>
            </a:pPr>
            <a:endParaRPr lang="bg-BG" altLang="bg-BG" sz="2000" smtClean="0"/>
          </a:p>
          <a:p>
            <a:pPr eaLnBrk="1" hangingPunct="1">
              <a:buFontTx/>
              <a:buNone/>
            </a:pPr>
            <a:r>
              <a:rPr lang="bg-BG" altLang="bg-BG" sz="2000" smtClean="0"/>
              <a:t>Повишени серумни ИгЕ</a:t>
            </a:r>
          </a:p>
          <a:p>
            <a:pPr eaLnBrk="1" hangingPunct="1">
              <a:buFontTx/>
              <a:buNone/>
            </a:pPr>
            <a:endParaRPr lang="bg-BG" altLang="bg-BG" sz="2000" smtClean="0"/>
          </a:p>
          <a:p>
            <a:endParaRPr lang="bg-BG" altLang="bg-BG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bg-BG" altLang="bg-BG" sz="2000" dirty="0"/>
              <a:t>Непоносимост към храни</a:t>
            </a:r>
          </a:p>
          <a:p>
            <a:pPr eaLnBrk="1" hangingPunct="1">
              <a:buFontTx/>
              <a:buNone/>
              <a:defRPr/>
            </a:pPr>
            <a:endParaRPr lang="bg-BG" altLang="bg-BG" sz="2000" dirty="0"/>
          </a:p>
          <a:p>
            <a:pPr eaLnBrk="1" hangingPunct="1">
              <a:buFontTx/>
              <a:buNone/>
              <a:defRPr/>
            </a:pPr>
            <a:r>
              <a:rPr lang="bg-BG" altLang="bg-BG" sz="2000" dirty="0"/>
              <a:t>Нарушен клетъчно-медииран </a:t>
            </a:r>
            <a:r>
              <a:rPr lang="bg-BG" altLang="bg-BG" sz="2000" dirty="0" smtClean="0"/>
              <a:t>имунитет</a:t>
            </a:r>
          </a:p>
          <a:p>
            <a:pPr eaLnBrk="1" hangingPunct="1">
              <a:buFontTx/>
              <a:buNone/>
              <a:defRPr/>
            </a:pPr>
            <a:endParaRPr lang="bg-BG" altLang="bg-BG" sz="2000" dirty="0"/>
          </a:p>
          <a:p>
            <a:pPr eaLnBrk="1" hangingPunct="1">
              <a:buFontTx/>
              <a:buNone/>
              <a:defRPr/>
            </a:pPr>
            <a:r>
              <a:rPr lang="bg-BG" altLang="bg-BG" sz="2000" dirty="0" smtClean="0"/>
              <a:t>Еритродермия</a:t>
            </a:r>
            <a:endParaRPr lang="bg-BG" altLang="bg-BG" sz="2000" dirty="0"/>
          </a:p>
          <a:p>
            <a:pPr marL="0" indent="0">
              <a:buFontTx/>
              <a:buNone/>
              <a:defRPr/>
            </a:pPr>
            <a:endParaRPr lang="bg-BG" altLang="bg-BG" sz="2000" dirty="0" smtClean="0"/>
          </a:p>
          <a:p>
            <a:pPr marL="0" indent="0">
              <a:buFontTx/>
              <a:buNone/>
              <a:defRPr/>
            </a:pPr>
            <a:r>
              <a:rPr lang="bg-BG" altLang="bg-BG" sz="2000" dirty="0" smtClean="0"/>
              <a:t>Начало </a:t>
            </a:r>
            <a:r>
              <a:rPr lang="bg-BG" altLang="bg-BG" sz="2000" dirty="0"/>
              <a:t>в детството</a:t>
            </a:r>
            <a:endParaRPr lang="en-GB" altLang="bg-BG" sz="2000" dirty="0"/>
          </a:p>
          <a:p>
            <a:pPr marL="0" indent="0">
              <a:buFontTx/>
              <a:buNone/>
              <a:defRPr/>
            </a:pP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4219665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800" smtClean="0"/>
              <a:t>Влошаващи фактори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Clr>
                <a:srgbClr val="FF3300"/>
              </a:buClr>
              <a:buFontTx/>
              <a:buNone/>
            </a:pPr>
            <a:r>
              <a:rPr lang="bg-BG" altLang="bg-BG" sz="2400" smtClean="0"/>
              <a:t>Суха кожа</a:t>
            </a:r>
          </a:p>
          <a:p>
            <a:pPr marL="0" indent="0" eaLnBrk="1" hangingPunct="1">
              <a:buClr>
                <a:srgbClr val="FF3300"/>
              </a:buClr>
              <a:buFontTx/>
              <a:buNone/>
            </a:pPr>
            <a:endParaRPr lang="bg-BG" altLang="bg-BG" sz="2400" smtClean="0"/>
          </a:p>
          <a:p>
            <a:pPr marL="0" indent="0" eaLnBrk="1" hangingPunct="1">
              <a:buClr>
                <a:srgbClr val="FF3300"/>
              </a:buClr>
              <a:buFontTx/>
              <a:buNone/>
            </a:pPr>
            <a:r>
              <a:rPr lang="bg-BG" altLang="bg-BG" sz="2400" smtClean="0"/>
              <a:t>Изпотяване</a:t>
            </a:r>
          </a:p>
          <a:p>
            <a:pPr marL="0" indent="0" eaLnBrk="1" hangingPunct="1">
              <a:buClr>
                <a:srgbClr val="FF3300"/>
              </a:buClr>
              <a:buFontTx/>
              <a:buNone/>
            </a:pPr>
            <a:endParaRPr lang="bg-BG" altLang="bg-BG" sz="2400" smtClean="0"/>
          </a:p>
          <a:p>
            <a:pPr marL="0" indent="0" eaLnBrk="1" hangingPunct="1">
              <a:buClr>
                <a:srgbClr val="FF3300"/>
              </a:buClr>
              <a:buFontTx/>
              <a:buNone/>
            </a:pPr>
            <a:r>
              <a:rPr lang="bg-BG" altLang="bg-BG" sz="2400" smtClean="0"/>
              <a:t>Затопляне</a:t>
            </a:r>
          </a:p>
          <a:p>
            <a:pPr marL="0" indent="0" eaLnBrk="1" hangingPunct="1">
              <a:buClr>
                <a:srgbClr val="FF3300"/>
              </a:buClr>
              <a:buFontTx/>
              <a:buNone/>
            </a:pPr>
            <a:endParaRPr lang="bg-BG" altLang="bg-BG" sz="2400" smtClean="0"/>
          </a:p>
          <a:p>
            <a:pPr marL="0" indent="0" eaLnBrk="1" hangingPunct="1">
              <a:buClr>
                <a:srgbClr val="FF3300"/>
              </a:buClr>
              <a:buFontTx/>
              <a:buNone/>
            </a:pPr>
            <a:r>
              <a:rPr lang="bg-BG" altLang="bg-BG" sz="2400" smtClean="0"/>
              <a:t>Сезонни промени</a:t>
            </a:r>
          </a:p>
        </p:txBody>
      </p:sp>
      <p:sp>
        <p:nvSpPr>
          <p:cNvPr id="34820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eaLnBrk="1" hangingPunct="1">
              <a:buClr>
                <a:srgbClr val="FF3300"/>
              </a:buClr>
              <a:buFontTx/>
              <a:buNone/>
            </a:pPr>
            <a:r>
              <a:rPr lang="bg-BG" altLang="bg-BG" sz="2400" smtClean="0"/>
              <a:t>Инфекции</a:t>
            </a:r>
          </a:p>
          <a:p>
            <a:pPr marL="0" indent="0" eaLnBrk="1" hangingPunct="1">
              <a:buClr>
                <a:srgbClr val="FF3300"/>
              </a:buClr>
              <a:buFontTx/>
              <a:buNone/>
            </a:pPr>
            <a:endParaRPr lang="bg-BG" altLang="bg-BG" sz="2400" smtClean="0"/>
          </a:p>
          <a:p>
            <a:pPr marL="0" indent="0" eaLnBrk="1" hangingPunct="1">
              <a:buClr>
                <a:srgbClr val="FF3300"/>
              </a:buClr>
              <a:buFontTx/>
              <a:buNone/>
            </a:pPr>
            <a:r>
              <a:rPr lang="bg-BG" altLang="bg-BG" sz="2400" smtClean="0"/>
              <a:t>Стрес</a:t>
            </a:r>
          </a:p>
          <a:p>
            <a:pPr marL="0" indent="0" eaLnBrk="1" hangingPunct="1">
              <a:buClr>
                <a:srgbClr val="FF3300"/>
              </a:buClr>
              <a:buFontTx/>
              <a:buNone/>
            </a:pPr>
            <a:endParaRPr lang="bg-BG" altLang="bg-BG" sz="2400" smtClean="0"/>
          </a:p>
          <a:p>
            <a:pPr marL="0" indent="0" eaLnBrk="1" hangingPunct="1">
              <a:buClr>
                <a:srgbClr val="FF3300"/>
              </a:buClr>
              <a:buFontTx/>
              <a:buNone/>
            </a:pPr>
            <a:r>
              <a:rPr lang="bg-BG" altLang="bg-BG" sz="2400" smtClean="0"/>
              <a:t>Сапуни, детергенти, вълнена материя</a:t>
            </a:r>
          </a:p>
          <a:p>
            <a:pPr marL="0" indent="0">
              <a:buFontTx/>
              <a:buNone/>
            </a:pPr>
            <a:endParaRPr lang="bg-BG" altLang="bg-BG" sz="2400" smtClean="0"/>
          </a:p>
        </p:txBody>
      </p:sp>
    </p:spTree>
    <p:extLst>
      <p:ext uri="{BB962C8B-B14F-4D97-AF65-F5344CB8AC3E}">
        <p14:creationId xmlns:p14="http://schemas.microsoft.com/office/powerpoint/2010/main" val="6683314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800" smtClean="0"/>
              <a:t>Диференциална диагноза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Clr>
                <a:srgbClr val="FF3300"/>
              </a:buClr>
              <a:buFontTx/>
              <a:buNone/>
              <a:defRPr/>
            </a:pPr>
            <a:r>
              <a:rPr lang="bg-BG" altLang="bg-BG" sz="2400" dirty="0" smtClean="0"/>
              <a:t>Себореен дерматит</a:t>
            </a:r>
          </a:p>
          <a:p>
            <a:pPr marL="0" indent="0" eaLnBrk="1" hangingPunct="1">
              <a:buClr>
                <a:srgbClr val="FF3300"/>
              </a:buClr>
              <a:buFontTx/>
              <a:buNone/>
              <a:defRPr/>
            </a:pPr>
            <a:endParaRPr lang="bg-BG" altLang="bg-BG" sz="2400" dirty="0" smtClean="0"/>
          </a:p>
          <a:p>
            <a:pPr marL="0" indent="0" eaLnBrk="1" hangingPunct="1">
              <a:buClr>
                <a:srgbClr val="FF3300"/>
              </a:buClr>
              <a:buFontTx/>
              <a:buNone/>
              <a:defRPr/>
            </a:pPr>
            <a:r>
              <a:rPr lang="bg-BG" altLang="bg-BG" sz="2400" dirty="0" smtClean="0"/>
              <a:t>Псориазис</a:t>
            </a:r>
          </a:p>
          <a:p>
            <a:pPr marL="0" indent="0" eaLnBrk="1" hangingPunct="1">
              <a:buClr>
                <a:srgbClr val="FF3300"/>
              </a:buClr>
              <a:buFontTx/>
              <a:buNone/>
              <a:defRPr/>
            </a:pPr>
            <a:endParaRPr lang="bg-BG" altLang="bg-BG" sz="2400" dirty="0" smtClean="0"/>
          </a:p>
          <a:p>
            <a:pPr marL="0" indent="0" eaLnBrk="1" hangingPunct="1">
              <a:buClr>
                <a:srgbClr val="FF3300"/>
              </a:buClr>
              <a:buFontTx/>
              <a:buNone/>
              <a:defRPr/>
            </a:pPr>
            <a:r>
              <a:rPr lang="bg-BG" altLang="bg-BG" sz="2400" dirty="0" smtClean="0"/>
              <a:t>Скабиес</a:t>
            </a:r>
          </a:p>
          <a:p>
            <a:pPr marL="0" indent="0" eaLnBrk="1" hangingPunct="1">
              <a:buClr>
                <a:srgbClr val="FF3300"/>
              </a:buClr>
              <a:buFontTx/>
              <a:buNone/>
              <a:defRPr/>
            </a:pPr>
            <a:endParaRPr lang="bg-BG" altLang="bg-BG" sz="2400" dirty="0" smtClean="0"/>
          </a:p>
          <a:p>
            <a:pPr marL="0" indent="0" eaLnBrk="1" hangingPunct="1">
              <a:buClr>
                <a:srgbClr val="FF3300"/>
              </a:buClr>
              <a:buFontTx/>
              <a:buNone/>
              <a:defRPr/>
            </a:pPr>
            <a:r>
              <a:rPr lang="bg-BG" altLang="bg-BG" sz="2400" dirty="0" smtClean="0"/>
              <a:t>Тинеа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Ø"/>
              <a:defRPr/>
            </a:pPr>
            <a:endParaRPr lang="bg-BG" altLang="bg-BG" sz="2400" dirty="0" smtClean="0"/>
          </a:p>
        </p:txBody>
      </p:sp>
    </p:spTree>
    <p:extLst>
      <p:ext uri="{BB962C8B-B14F-4D97-AF65-F5344CB8AC3E}">
        <p14:creationId xmlns:p14="http://schemas.microsoft.com/office/powerpoint/2010/main" val="10332084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800" smtClean="0">
                <a:latin typeface="Verdana" panose="020B0604030504040204" pitchFamily="34" charset="0"/>
              </a:rPr>
              <a:t>Лечение</a:t>
            </a:r>
            <a:endParaRPr lang="en-GB" altLang="bg-BG" sz="2800" smtClean="0">
              <a:latin typeface="Verdana" panose="020B0604030504040204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bg-BG" altLang="bg-BG" sz="2000" smtClean="0"/>
              <a:t>Задачи</a:t>
            </a:r>
          </a:p>
          <a:p>
            <a:pPr eaLnBrk="1" hangingPunct="1">
              <a:buFontTx/>
              <a:buNone/>
            </a:pPr>
            <a:r>
              <a:rPr lang="bg-BG" altLang="bg-BG" sz="2000" smtClean="0"/>
              <a:t>Подобряване на бариерната функция</a:t>
            </a:r>
          </a:p>
          <a:p>
            <a:pPr eaLnBrk="1" hangingPunct="1">
              <a:buFontTx/>
              <a:buNone/>
            </a:pPr>
            <a:endParaRPr lang="bg-BG" altLang="bg-BG" sz="2000" smtClean="0"/>
          </a:p>
          <a:p>
            <a:pPr eaLnBrk="1" hangingPunct="1">
              <a:buFontTx/>
              <a:buNone/>
            </a:pPr>
            <a:r>
              <a:rPr lang="bg-BG" altLang="bg-BG" sz="2000" smtClean="0"/>
              <a:t>Контрол на инфекциите</a:t>
            </a:r>
          </a:p>
          <a:p>
            <a:pPr eaLnBrk="1" hangingPunct="1">
              <a:buFontTx/>
              <a:buNone/>
            </a:pPr>
            <a:endParaRPr lang="bg-BG" altLang="bg-BG" sz="2000" smtClean="0"/>
          </a:p>
          <a:p>
            <a:pPr eaLnBrk="1" hangingPunct="1">
              <a:buFontTx/>
              <a:buNone/>
            </a:pPr>
            <a:r>
              <a:rPr lang="bg-BG" altLang="bg-BG" sz="2000" smtClean="0"/>
              <a:t>Подтискане на възпалението</a:t>
            </a:r>
            <a:endParaRPr lang="en-GB" altLang="bg-BG" sz="2000" smtClean="0"/>
          </a:p>
        </p:txBody>
      </p:sp>
      <p:sp>
        <p:nvSpPr>
          <p:cNvPr id="3686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bg-BG" altLang="bg-BG" sz="2800" smtClean="0"/>
          </a:p>
        </p:txBody>
      </p:sp>
      <p:pic>
        <p:nvPicPr>
          <p:cNvPr id="36869" name="Picture 5" descr="skin-barrier-function-in-normal-and-atopic-sk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71600"/>
            <a:ext cx="466725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1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800" smtClean="0"/>
              <a:t>Подобряване на бариерната функция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bg-BG" altLang="bg-BG" sz="2400" b="1" i="1" dirty="0" smtClean="0"/>
              <a:t>Емолиенти съдържащи урея </a:t>
            </a:r>
          </a:p>
          <a:p>
            <a:pPr marL="0" indent="0" eaLnBrk="1" hangingPunct="1">
              <a:buFontTx/>
              <a:buNone/>
              <a:defRPr/>
            </a:pPr>
            <a:r>
              <a:rPr lang="bg-BG" altLang="bg-BG" sz="2400" dirty="0" smtClean="0"/>
              <a:t>Деца – 4%</a:t>
            </a:r>
          </a:p>
          <a:p>
            <a:pPr marL="0" indent="0" eaLnBrk="1" hangingPunct="1">
              <a:buFontTx/>
              <a:buNone/>
              <a:defRPr/>
            </a:pPr>
            <a:r>
              <a:rPr lang="bg-BG" altLang="bg-BG" sz="2400" dirty="0" smtClean="0"/>
              <a:t>Възрастни  - 10%</a:t>
            </a:r>
          </a:p>
          <a:p>
            <a:pPr algn="ctr" eaLnBrk="1" hangingPunct="1">
              <a:buFontTx/>
              <a:buNone/>
              <a:defRPr/>
            </a:pPr>
            <a:r>
              <a:rPr lang="bg-BG" altLang="bg-BG" sz="2400" b="1" i="1" dirty="0" smtClean="0"/>
              <a:t>Контрол на инфекциите</a:t>
            </a:r>
          </a:p>
          <a:p>
            <a:pPr eaLnBrk="1" hangingPunct="1">
              <a:buFontTx/>
              <a:buNone/>
              <a:defRPr/>
            </a:pPr>
            <a:r>
              <a:rPr lang="bg-BG" altLang="bg-BG" sz="2400" dirty="0" smtClean="0"/>
              <a:t>Медикаменти съдържащи фусидова киселина – </a:t>
            </a:r>
            <a:r>
              <a:rPr lang="bg-BG" altLang="bg-BG" sz="2400" b="1" dirty="0" smtClean="0"/>
              <a:t>кратък курс</a:t>
            </a:r>
          </a:p>
          <a:p>
            <a:pPr eaLnBrk="1" hangingPunct="1">
              <a:buFontTx/>
              <a:buNone/>
              <a:defRPr/>
            </a:pPr>
            <a:r>
              <a:rPr lang="bg-BG" altLang="bg-BG" sz="2400" dirty="0" smtClean="0"/>
              <a:t>Интраназална</a:t>
            </a:r>
            <a:r>
              <a:rPr lang="bg-BG" altLang="bg-BG" sz="2400" b="1" dirty="0" smtClean="0"/>
              <a:t> </a:t>
            </a:r>
            <a:r>
              <a:rPr lang="bg-BG" altLang="bg-BG" sz="2400" dirty="0" smtClean="0"/>
              <a:t>ерадикация на </a:t>
            </a:r>
            <a:r>
              <a:rPr lang="en-US" altLang="bg-BG" sz="2400" dirty="0" err="1" smtClean="0"/>
              <a:t>S.aureus</a:t>
            </a:r>
            <a:r>
              <a:rPr lang="bg-BG" altLang="bg-BG" sz="2400" dirty="0" smtClean="0"/>
              <a:t> – мупироцин</a:t>
            </a:r>
          </a:p>
          <a:p>
            <a:pPr eaLnBrk="1" hangingPunct="1">
              <a:buFontTx/>
              <a:buNone/>
              <a:defRPr/>
            </a:pPr>
            <a:r>
              <a:rPr lang="bg-BG" altLang="bg-BG" sz="2400" dirty="0" smtClean="0"/>
              <a:t>Системен антибиотик – главно при деца</a:t>
            </a:r>
          </a:p>
          <a:p>
            <a:pPr eaLnBrk="1" hangingPunct="1">
              <a:buFontTx/>
              <a:buNone/>
              <a:defRPr/>
            </a:pPr>
            <a:endParaRPr lang="en-GB" altLang="bg-BG" sz="2400" dirty="0" smtClean="0"/>
          </a:p>
        </p:txBody>
      </p:sp>
    </p:spTree>
    <p:extLst>
      <p:ext uri="{BB962C8B-B14F-4D97-AF65-F5344CB8AC3E}">
        <p14:creationId xmlns:p14="http://schemas.microsoft.com/office/powerpoint/2010/main" val="33172265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800" smtClean="0"/>
              <a:t>Подтискане на възпалението</a:t>
            </a:r>
            <a:endParaRPr lang="en-GB" altLang="bg-BG" sz="2800" smtClean="0">
              <a:latin typeface="Verdana" panose="020B0604030504040204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endParaRPr lang="bg-BG" altLang="bg-BG" sz="2400" dirty="0" smtClean="0"/>
          </a:p>
          <a:p>
            <a:pPr algn="ctr" eaLnBrk="1" hangingPunct="1">
              <a:buFontTx/>
              <a:buNone/>
              <a:defRPr/>
            </a:pPr>
            <a:r>
              <a:rPr lang="bg-BG" altLang="bg-BG" sz="2400" b="1" i="1" dirty="0" smtClean="0"/>
              <a:t>Локални кортикостероиди</a:t>
            </a:r>
          </a:p>
          <a:p>
            <a:pPr marL="0" indent="0" eaLnBrk="1" hangingPunct="1">
              <a:buFontTx/>
              <a:buNone/>
              <a:defRPr/>
            </a:pPr>
            <a:r>
              <a:rPr lang="bg-BG" altLang="bg-BG" sz="2400" dirty="0" smtClean="0"/>
              <a:t>Слаби - </a:t>
            </a:r>
            <a:r>
              <a:rPr lang="en-US" altLang="bg-BG" sz="2400" dirty="0" err="1" smtClean="0"/>
              <a:t>Hydrocortison</a:t>
            </a:r>
            <a:endParaRPr lang="en-US" altLang="bg-BG" sz="2400" dirty="0" smtClean="0"/>
          </a:p>
          <a:p>
            <a:pPr marL="0" indent="0" eaLnBrk="1" hangingPunct="1">
              <a:buFontTx/>
              <a:buNone/>
              <a:defRPr/>
            </a:pPr>
            <a:r>
              <a:rPr lang="bg-BG" altLang="bg-BG" sz="2400" dirty="0" smtClean="0"/>
              <a:t>Умерени - </a:t>
            </a:r>
            <a:r>
              <a:rPr lang="en-US" altLang="bg-BG" sz="2400" dirty="0" smtClean="0"/>
              <a:t>betamethasone, </a:t>
            </a:r>
            <a:r>
              <a:rPr lang="en-US" altLang="bg-BG" sz="2400" dirty="0" err="1" smtClean="0"/>
              <a:t>clobetasone</a:t>
            </a:r>
            <a:r>
              <a:rPr lang="en-US" altLang="bg-BG" sz="2400" dirty="0" smtClean="0"/>
              <a:t>, </a:t>
            </a:r>
            <a:r>
              <a:rPr lang="en-US" altLang="bg-BG" sz="2400" dirty="0" err="1" smtClean="0"/>
              <a:t>flumetasone</a:t>
            </a:r>
            <a:endParaRPr lang="en-US" altLang="bg-BG" sz="2400" dirty="0" smtClean="0"/>
          </a:p>
          <a:p>
            <a:pPr marL="0" indent="0" eaLnBrk="1" hangingPunct="1">
              <a:buFontTx/>
              <a:buNone/>
              <a:defRPr/>
            </a:pPr>
            <a:r>
              <a:rPr lang="bg-BG" altLang="bg-BG" sz="2400" dirty="0" smtClean="0"/>
              <a:t>Мощни – </a:t>
            </a:r>
            <a:r>
              <a:rPr lang="en-US" altLang="bg-BG" sz="2400" dirty="0" err="1" smtClean="0"/>
              <a:t>Mometasone,fluticasone</a:t>
            </a:r>
            <a:r>
              <a:rPr lang="en-US" altLang="bg-BG" sz="2400" dirty="0" smtClean="0"/>
              <a:t>, budesonide</a:t>
            </a:r>
            <a:endParaRPr lang="bg-BG" altLang="bg-BG" sz="2400" dirty="0" smtClean="0"/>
          </a:p>
          <a:p>
            <a:pPr marL="0" indent="0" eaLnBrk="1" hangingPunct="1">
              <a:buFontTx/>
              <a:buNone/>
              <a:defRPr/>
            </a:pPr>
            <a:endParaRPr lang="bg-BG" altLang="bg-BG" sz="2400" dirty="0" smtClean="0"/>
          </a:p>
          <a:p>
            <a:pPr eaLnBrk="1" hangingPunct="1">
              <a:buFontTx/>
              <a:buNone/>
              <a:defRPr/>
            </a:pPr>
            <a:r>
              <a:rPr lang="bg-BG" altLang="bg-BG" sz="2400" dirty="0" smtClean="0"/>
              <a:t>Деца до 1 год. – слаби</a:t>
            </a:r>
          </a:p>
          <a:p>
            <a:pPr eaLnBrk="1" hangingPunct="1">
              <a:buFontTx/>
              <a:buNone/>
              <a:defRPr/>
            </a:pPr>
            <a:endParaRPr lang="bg-BG" altLang="bg-BG" sz="2400" dirty="0" smtClean="0"/>
          </a:p>
          <a:p>
            <a:pPr algn="ctr" eaLnBrk="1" hangingPunct="1">
              <a:buFontTx/>
              <a:buNone/>
              <a:defRPr/>
            </a:pPr>
            <a:r>
              <a:rPr lang="bg-BG" altLang="bg-BG" sz="2400" b="1" i="1" dirty="0" smtClean="0"/>
              <a:t>Калциневринови инхибитори</a:t>
            </a:r>
            <a:endParaRPr lang="en-US" altLang="bg-BG" sz="2400" b="1" i="1" dirty="0" smtClean="0"/>
          </a:p>
          <a:p>
            <a:pPr eaLnBrk="1" hangingPunct="1">
              <a:buFontTx/>
              <a:buNone/>
              <a:defRPr/>
            </a:pPr>
            <a:endParaRPr lang="bg-BG" altLang="bg-BG" sz="2400" dirty="0" smtClean="0"/>
          </a:p>
          <a:p>
            <a:pPr eaLnBrk="1" hangingPunct="1">
              <a:defRPr/>
            </a:pPr>
            <a:endParaRPr lang="en-GB" altLang="bg-BG" sz="2400" dirty="0" smtClean="0"/>
          </a:p>
        </p:txBody>
      </p:sp>
    </p:spTree>
    <p:extLst>
      <p:ext uri="{BB962C8B-B14F-4D97-AF65-F5344CB8AC3E}">
        <p14:creationId xmlns:p14="http://schemas.microsoft.com/office/powerpoint/2010/main" val="18152287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800" smtClean="0"/>
              <a:t>Локални кортикостероиди</a:t>
            </a:r>
            <a:endParaRPr lang="en-GB" altLang="bg-BG" sz="28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bg-BG" altLang="bg-BG" sz="2400" dirty="0" smtClean="0"/>
              <a:t>Странични действия</a:t>
            </a:r>
          </a:p>
          <a:p>
            <a:pPr marL="0" indent="0" eaLnBrk="1" hangingPunct="1">
              <a:buClr>
                <a:srgbClr val="FF3300"/>
              </a:buClr>
              <a:buFontTx/>
              <a:buNone/>
              <a:defRPr/>
            </a:pPr>
            <a:r>
              <a:rPr lang="bg-BG" altLang="bg-BG" sz="2400" dirty="0" smtClean="0"/>
              <a:t>Стрии    </a:t>
            </a:r>
          </a:p>
          <a:p>
            <a:pPr marL="0" indent="0" eaLnBrk="1" hangingPunct="1">
              <a:buClr>
                <a:srgbClr val="FF3300"/>
              </a:buClr>
              <a:buFontTx/>
              <a:buNone/>
              <a:defRPr/>
            </a:pPr>
            <a:endParaRPr lang="bg-BG" altLang="bg-BG" sz="2400" dirty="0" smtClean="0"/>
          </a:p>
          <a:p>
            <a:pPr marL="0" indent="0" eaLnBrk="1" hangingPunct="1">
              <a:buClr>
                <a:srgbClr val="FF3300"/>
              </a:buClr>
              <a:buFontTx/>
              <a:buNone/>
              <a:defRPr/>
            </a:pPr>
            <a:r>
              <a:rPr lang="bg-BG" altLang="bg-BG" sz="2400" dirty="0" smtClean="0"/>
              <a:t>Телеангиектазии</a:t>
            </a:r>
          </a:p>
          <a:p>
            <a:pPr marL="0" indent="0" eaLnBrk="1" hangingPunct="1">
              <a:buClr>
                <a:srgbClr val="FF3300"/>
              </a:buClr>
              <a:buFontTx/>
              <a:buNone/>
              <a:defRPr/>
            </a:pPr>
            <a:endParaRPr lang="bg-BG" altLang="bg-BG" sz="2400" dirty="0" smtClean="0"/>
          </a:p>
          <a:p>
            <a:pPr marL="0" indent="0" eaLnBrk="1" hangingPunct="1">
              <a:buClr>
                <a:srgbClr val="FF3300"/>
              </a:buClr>
              <a:buFontTx/>
              <a:buNone/>
              <a:defRPr/>
            </a:pPr>
            <a:r>
              <a:rPr lang="bg-BG" altLang="bg-BG" sz="2400" dirty="0" smtClean="0"/>
              <a:t>Тахифилаксия</a:t>
            </a:r>
          </a:p>
          <a:p>
            <a:pPr marL="0" indent="0" eaLnBrk="1" hangingPunct="1">
              <a:buClr>
                <a:srgbClr val="FF3300"/>
              </a:buClr>
              <a:buFontTx/>
              <a:buNone/>
              <a:defRPr/>
            </a:pPr>
            <a:endParaRPr lang="bg-BG" altLang="bg-BG" sz="2400" dirty="0" smtClean="0"/>
          </a:p>
          <a:p>
            <a:pPr marL="0" indent="0" eaLnBrk="1" hangingPunct="1">
              <a:buClr>
                <a:srgbClr val="FF3300"/>
              </a:buClr>
              <a:buFontTx/>
              <a:buNone/>
              <a:defRPr/>
            </a:pPr>
            <a:r>
              <a:rPr lang="bg-BG" altLang="bg-BG" sz="2400" dirty="0" smtClean="0"/>
              <a:t>Хипоталамо-хипофизарна-надбъбречна ос </a:t>
            </a:r>
            <a:r>
              <a:rPr lang="en-US" altLang="bg-BG" dirty="0" smtClean="0"/>
              <a:t>↓</a:t>
            </a:r>
            <a:r>
              <a:rPr lang="bg-BG" altLang="bg-BG" dirty="0" smtClean="0"/>
              <a:t> - </a:t>
            </a:r>
            <a:endParaRPr lang="en-GB" altLang="bg-BG" dirty="0" smtClean="0"/>
          </a:p>
        </p:txBody>
      </p:sp>
    </p:spTree>
    <p:extLst>
      <p:ext uri="{BB962C8B-B14F-4D97-AF65-F5344CB8AC3E}">
        <p14:creationId xmlns:p14="http://schemas.microsoft.com/office/powerpoint/2010/main" val="30057835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800" smtClean="0"/>
              <a:t>Калциневринови инхибитори</a:t>
            </a:r>
            <a:endParaRPr lang="en-GB" altLang="bg-BG" sz="280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bg-BG" altLang="bg-BG" sz="2000" i="1" smtClean="0"/>
              <a:t>Механизъм на действие</a:t>
            </a:r>
          </a:p>
          <a:p>
            <a:pPr eaLnBrk="1" hangingPunct="1">
              <a:buFontTx/>
              <a:buNone/>
            </a:pPr>
            <a:r>
              <a:rPr lang="en-US" altLang="bg-BG" sz="2000" smtClean="0"/>
              <a:t>↓</a:t>
            </a:r>
            <a:r>
              <a:rPr lang="bg-BG" altLang="bg-BG" sz="2000" smtClean="0"/>
              <a:t>субстанция Р  - невротрансмитер – сърбеж</a:t>
            </a:r>
          </a:p>
          <a:p>
            <a:pPr eaLnBrk="1" hangingPunct="1">
              <a:buFontTx/>
              <a:buNone/>
            </a:pPr>
            <a:endParaRPr lang="bg-BG" altLang="bg-BG" sz="2000" smtClean="0"/>
          </a:p>
          <a:p>
            <a:pPr eaLnBrk="1" hangingPunct="1">
              <a:buFontTx/>
              <a:buNone/>
            </a:pPr>
            <a:r>
              <a:rPr lang="bg-BG" altLang="bg-BG" sz="2000" smtClean="0"/>
              <a:t>Подтискат калциневрин – активира провъзпалителни цитокини</a:t>
            </a:r>
          </a:p>
          <a:p>
            <a:pPr eaLnBrk="1" hangingPunct="1">
              <a:buFontTx/>
              <a:buNone/>
            </a:pPr>
            <a:endParaRPr lang="bg-BG" altLang="bg-BG" sz="2000" smtClean="0"/>
          </a:p>
          <a:p>
            <a:pPr eaLnBrk="1" hangingPunct="1">
              <a:buFontTx/>
              <a:buNone/>
            </a:pPr>
            <a:r>
              <a:rPr lang="bg-BG" altLang="bg-BG" sz="2000" smtClean="0"/>
              <a:t>Прикрепват се към Т лимфоцитите в епидермис – не прониква в дермата</a:t>
            </a:r>
          </a:p>
          <a:p>
            <a:pPr algn="ctr" eaLnBrk="1" hangingPunct="1">
              <a:buFontTx/>
              <a:buNone/>
            </a:pPr>
            <a:r>
              <a:rPr lang="bg-BG" altLang="bg-BG" sz="2000" i="1" smtClean="0"/>
              <a:t>Следователно</a:t>
            </a:r>
          </a:p>
          <a:p>
            <a:pPr eaLnBrk="1" hangingPunct="1">
              <a:buFontTx/>
              <a:buNone/>
            </a:pPr>
            <a:r>
              <a:rPr lang="en-US" altLang="bg-BG" sz="2000" smtClean="0"/>
              <a:t>↓</a:t>
            </a:r>
            <a:r>
              <a:rPr lang="bg-BG" altLang="bg-BG" sz="2000" smtClean="0"/>
              <a:t> сърбежа</a:t>
            </a:r>
          </a:p>
          <a:p>
            <a:pPr eaLnBrk="1" hangingPunct="1">
              <a:buFontTx/>
              <a:buNone/>
            </a:pPr>
            <a:r>
              <a:rPr lang="en-US" altLang="bg-BG" sz="2000" smtClean="0"/>
              <a:t>↓</a:t>
            </a:r>
            <a:r>
              <a:rPr lang="bg-BG" altLang="bg-BG" sz="2000" smtClean="0"/>
              <a:t> употребата на локални КС</a:t>
            </a:r>
          </a:p>
          <a:p>
            <a:pPr eaLnBrk="1" hangingPunct="1">
              <a:buFontTx/>
              <a:buNone/>
            </a:pPr>
            <a:r>
              <a:rPr lang="en-US" altLang="bg-BG" sz="2000" smtClean="0"/>
              <a:t>↓</a:t>
            </a:r>
            <a:r>
              <a:rPr lang="bg-BG" altLang="bg-BG" sz="2000" smtClean="0"/>
              <a:t> системна абсорбция</a:t>
            </a:r>
          </a:p>
          <a:p>
            <a:pPr eaLnBrk="1" hangingPunct="1">
              <a:buFontTx/>
              <a:buNone/>
            </a:pPr>
            <a:endParaRPr lang="bg-BG" altLang="bg-BG" sz="2400" smtClean="0"/>
          </a:p>
          <a:p>
            <a:pPr eaLnBrk="1" hangingPunct="1">
              <a:buFontTx/>
              <a:buNone/>
            </a:pPr>
            <a:endParaRPr lang="en-GB" altLang="bg-BG" sz="2400" smtClean="0"/>
          </a:p>
        </p:txBody>
      </p:sp>
    </p:spTree>
    <p:extLst>
      <p:ext uri="{BB962C8B-B14F-4D97-AF65-F5344CB8AC3E}">
        <p14:creationId xmlns:p14="http://schemas.microsoft.com/office/powerpoint/2010/main" val="168182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pPr eaLnBrk="1" hangingPunct="1"/>
            <a:r>
              <a:rPr lang="bg-BG" altLang="bg-BG" sz="2800" smtClean="0"/>
              <a:t>Етиология - фактори</a:t>
            </a:r>
            <a:br>
              <a:rPr lang="bg-BG" altLang="bg-BG" sz="2800" smtClean="0"/>
            </a:br>
            <a:endParaRPr lang="en-GB" altLang="bg-BG" sz="28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3459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bg-BG" altLang="bg-BG" sz="2400" smtClean="0"/>
              <a:t>Конституционални</a:t>
            </a:r>
          </a:p>
          <a:p>
            <a:pPr eaLnBrk="1" hangingPunct="1">
              <a:buClr>
                <a:srgbClr val="99FFCC"/>
              </a:buClr>
              <a:buFont typeface="Wingdings" panose="05000000000000000000" pitchFamily="2" charset="2"/>
              <a:buChar char="Ø"/>
            </a:pPr>
            <a:r>
              <a:rPr lang="bg-BG" altLang="bg-BG" sz="2400" smtClean="0"/>
              <a:t>Генетична връзка с атопия - най-честа Сенсибилизация към хранителни алергени и</a:t>
            </a:r>
            <a:r>
              <a:rPr lang="en-US" altLang="bg-BG" sz="2400" smtClean="0"/>
              <a:t> DPT</a:t>
            </a:r>
            <a:r>
              <a:rPr lang="bg-BG" altLang="bg-BG" sz="2400" smtClean="0"/>
              <a:t>.</a:t>
            </a:r>
          </a:p>
          <a:p>
            <a:pPr eaLnBrk="1" hangingPunct="1">
              <a:buClr>
                <a:srgbClr val="99FFCC"/>
              </a:buClr>
              <a:buFont typeface="Wingdings" panose="05000000000000000000" pitchFamily="2" charset="2"/>
              <a:buChar char="Ø"/>
            </a:pPr>
            <a:r>
              <a:rPr lang="bg-BG" altLang="bg-BG" sz="2400" smtClean="0"/>
              <a:t>Фамилни данни за алергични болести</a:t>
            </a:r>
          </a:p>
          <a:p>
            <a:pPr eaLnBrk="1" hangingPunct="1">
              <a:buFontTx/>
              <a:buNone/>
            </a:pPr>
            <a:r>
              <a:rPr lang="bg-BG" altLang="bg-BG" sz="2400" smtClean="0"/>
              <a:t>Психоемоционални с активиращ ефект върху хода на болестта</a:t>
            </a:r>
          </a:p>
          <a:p>
            <a:pPr eaLnBrk="1" hangingPunct="1"/>
            <a:endParaRPr lang="en-GB" altLang="bg-BG" sz="2400" smtClean="0"/>
          </a:p>
        </p:txBody>
      </p:sp>
    </p:spTree>
    <p:extLst>
      <p:ext uri="{BB962C8B-B14F-4D97-AF65-F5344CB8AC3E}">
        <p14:creationId xmlns:p14="http://schemas.microsoft.com/office/powerpoint/2010/main" val="17148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800" smtClean="0"/>
              <a:t>Калциневринови инхибитори-</a:t>
            </a:r>
            <a:r>
              <a:rPr lang="en-US" altLang="bg-BG" sz="2800" smtClean="0"/>
              <a:t> </a:t>
            </a:r>
            <a:r>
              <a:rPr lang="bg-BG" altLang="bg-BG" sz="2800" smtClean="0"/>
              <a:t>имуномодулатори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bg-BG" altLang="bg-BG" sz="2400" smtClean="0"/>
          </a:p>
          <a:p>
            <a:pPr eaLnBrk="1" hangingPunct="1">
              <a:buFontTx/>
              <a:buNone/>
            </a:pPr>
            <a:r>
              <a:rPr lang="en-US" altLang="bg-BG" sz="2400" smtClean="0"/>
              <a:t>Elidel</a:t>
            </a:r>
            <a:r>
              <a:rPr lang="bg-BG" altLang="bg-BG" sz="2400" smtClean="0"/>
              <a:t> - </a:t>
            </a:r>
            <a:r>
              <a:rPr lang="en-US" altLang="bg-BG" sz="2400" smtClean="0"/>
              <a:t>crème</a:t>
            </a:r>
            <a:r>
              <a:rPr lang="bg-BG" altLang="bg-BG" sz="2400" smtClean="0"/>
              <a:t> - лек до умерен </a:t>
            </a:r>
          </a:p>
          <a:p>
            <a:pPr eaLnBrk="1" hangingPunct="1">
              <a:buFontTx/>
              <a:buNone/>
            </a:pPr>
            <a:endParaRPr lang="bg-BG" altLang="bg-BG" sz="2400" smtClean="0"/>
          </a:p>
          <a:p>
            <a:pPr eaLnBrk="1" hangingPunct="1">
              <a:buFontTx/>
              <a:buNone/>
            </a:pPr>
            <a:r>
              <a:rPr lang="en-US" altLang="bg-BG" sz="2400" smtClean="0"/>
              <a:t>Protopic ointment</a:t>
            </a:r>
            <a:r>
              <a:rPr lang="bg-BG" altLang="bg-BG" sz="2400" smtClean="0"/>
              <a:t> – 0,03%, 0,15 – умерен до тежък</a:t>
            </a:r>
          </a:p>
          <a:p>
            <a:pPr eaLnBrk="1" hangingPunct="1">
              <a:buFontTx/>
              <a:buNone/>
            </a:pPr>
            <a:endParaRPr lang="bg-BG" altLang="bg-BG" sz="2400" smtClean="0"/>
          </a:p>
          <a:p>
            <a:pPr eaLnBrk="1" hangingPunct="1">
              <a:buFontTx/>
              <a:buNone/>
            </a:pPr>
            <a:r>
              <a:rPr lang="bg-BG" altLang="bg-BG" sz="2400" smtClean="0"/>
              <a:t>По време на терапия да не се излага на слънце, солариум, </a:t>
            </a:r>
            <a:r>
              <a:rPr lang="en-US" altLang="bg-BG" sz="2400" smtClean="0"/>
              <a:t>UVA</a:t>
            </a:r>
            <a:endParaRPr lang="bg-BG" altLang="bg-BG" sz="2400" smtClean="0"/>
          </a:p>
          <a:p>
            <a:pPr eaLnBrk="1" hangingPunct="1"/>
            <a:endParaRPr lang="en-GB" altLang="bg-BG" smtClean="0"/>
          </a:p>
        </p:txBody>
      </p:sp>
    </p:spTree>
    <p:extLst>
      <p:ext uri="{BB962C8B-B14F-4D97-AF65-F5344CB8AC3E}">
        <p14:creationId xmlns:p14="http://schemas.microsoft.com/office/powerpoint/2010/main" val="5212120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800" smtClean="0"/>
              <a:t>Елидел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bg-BG" altLang="bg-BG" sz="2000" smtClean="0"/>
              <a:t>Проучен върху над 17000 пациенти</a:t>
            </a:r>
          </a:p>
          <a:p>
            <a:pPr eaLnBrk="1" hangingPunct="1">
              <a:buFontTx/>
              <a:buNone/>
            </a:pPr>
            <a:endParaRPr lang="bg-BG" altLang="bg-BG" sz="2000" smtClean="0"/>
          </a:p>
          <a:p>
            <a:pPr eaLnBrk="1" hangingPunct="1">
              <a:buFontTx/>
              <a:buNone/>
            </a:pPr>
            <a:r>
              <a:rPr lang="bg-BG" altLang="bg-BG" sz="2000" smtClean="0"/>
              <a:t>Фокус предимно при децата – изразена фармакокинетична активност</a:t>
            </a:r>
          </a:p>
          <a:p>
            <a:pPr eaLnBrk="1" hangingPunct="1">
              <a:buFontTx/>
              <a:buNone/>
            </a:pPr>
            <a:endParaRPr lang="bg-BG" altLang="bg-BG" sz="2000" smtClean="0"/>
          </a:p>
          <a:p>
            <a:pPr eaLnBrk="1" hangingPunct="1">
              <a:buFontTx/>
              <a:buNone/>
            </a:pPr>
            <a:r>
              <a:rPr lang="bg-BG" altLang="bg-BG" sz="2000" smtClean="0"/>
              <a:t>Проучен при деца на 3 месечна възраст и над нея</a:t>
            </a:r>
          </a:p>
          <a:p>
            <a:pPr eaLnBrk="1" hangingPunct="1">
              <a:buFontTx/>
              <a:buNone/>
            </a:pPr>
            <a:endParaRPr lang="bg-BG" altLang="bg-BG" sz="2000" smtClean="0"/>
          </a:p>
          <a:p>
            <a:pPr eaLnBrk="1" hangingPunct="1">
              <a:buFontTx/>
              <a:buNone/>
            </a:pPr>
            <a:r>
              <a:rPr lang="bg-BG" altLang="bg-BG" sz="2000" smtClean="0"/>
              <a:t>Проучвания в продължение на 1 година</a:t>
            </a:r>
          </a:p>
          <a:p>
            <a:pPr eaLnBrk="1" hangingPunct="1">
              <a:buFontTx/>
              <a:buNone/>
            </a:pPr>
            <a:endParaRPr lang="bg-BG" altLang="bg-BG" sz="2000" smtClean="0"/>
          </a:p>
          <a:p>
            <a:pPr eaLnBrk="1" hangingPunct="1">
              <a:buFontTx/>
              <a:buNone/>
            </a:pPr>
            <a:r>
              <a:rPr lang="bg-BG" altLang="bg-BG" sz="2000" smtClean="0"/>
              <a:t>Не се установява акумулиране в серума след 12 месеца</a:t>
            </a:r>
          </a:p>
        </p:txBody>
      </p:sp>
    </p:spTree>
    <p:extLst>
      <p:ext uri="{BB962C8B-B14F-4D97-AF65-F5344CB8AC3E}">
        <p14:creationId xmlns:p14="http://schemas.microsoft.com/office/powerpoint/2010/main" val="25715855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800" smtClean="0"/>
              <a:t>Калциневринови инхибитори</a:t>
            </a:r>
            <a:endParaRPr lang="en-GB" altLang="bg-BG" sz="280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bg-BG" altLang="bg-BG" sz="2400" i="1" dirty="0" smtClean="0"/>
              <a:t>НЛР – чести</a:t>
            </a:r>
          </a:p>
          <a:p>
            <a:pPr marL="0" indent="0" eaLnBrk="1" hangingPunct="1">
              <a:buClr>
                <a:srgbClr val="FF3300"/>
              </a:buClr>
              <a:buFontTx/>
              <a:buNone/>
              <a:defRPr/>
            </a:pPr>
            <a:r>
              <a:rPr lang="bg-BG" altLang="bg-BG" sz="2000" dirty="0" smtClean="0"/>
              <a:t>Парене</a:t>
            </a:r>
          </a:p>
          <a:p>
            <a:pPr marL="0" indent="0" eaLnBrk="1" hangingPunct="1">
              <a:buClr>
                <a:srgbClr val="FF3300"/>
              </a:buClr>
              <a:buFontTx/>
              <a:buNone/>
              <a:defRPr/>
            </a:pPr>
            <a:r>
              <a:rPr lang="bg-BG" altLang="bg-BG" sz="2000" dirty="0" smtClean="0"/>
              <a:t>Затопляне</a:t>
            </a:r>
          </a:p>
          <a:p>
            <a:pPr algn="ctr" eaLnBrk="1" hangingPunct="1">
              <a:buFontTx/>
              <a:buNone/>
              <a:defRPr/>
            </a:pPr>
            <a:r>
              <a:rPr lang="bg-BG" altLang="bg-BG" sz="2400" i="1" dirty="0" smtClean="0"/>
              <a:t>НЛР – редки</a:t>
            </a:r>
          </a:p>
          <a:p>
            <a:pPr marL="0" indent="0" eaLnBrk="1" hangingPunct="1">
              <a:buClr>
                <a:srgbClr val="FF3300"/>
              </a:buClr>
              <a:buFontTx/>
              <a:buNone/>
              <a:defRPr/>
            </a:pPr>
            <a:r>
              <a:rPr lang="bg-BG" altLang="bg-BG" sz="2000" dirty="0" smtClean="0"/>
              <a:t>Лимфоми</a:t>
            </a:r>
          </a:p>
          <a:p>
            <a:pPr marL="0" indent="0" eaLnBrk="1" hangingPunct="1">
              <a:buClr>
                <a:srgbClr val="FF3300"/>
              </a:buClr>
              <a:buFontTx/>
              <a:buNone/>
              <a:defRPr/>
            </a:pPr>
            <a:endParaRPr lang="bg-BG" altLang="bg-BG" sz="2000" dirty="0" smtClean="0"/>
          </a:p>
          <a:p>
            <a:pPr marL="0" indent="0" eaLnBrk="1" hangingPunct="1">
              <a:buClr>
                <a:srgbClr val="FF3300"/>
              </a:buClr>
              <a:buFontTx/>
              <a:buNone/>
              <a:defRPr/>
            </a:pPr>
            <a:r>
              <a:rPr lang="bg-BG" altLang="bg-BG" sz="2000" dirty="0" smtClean="0"/>
              <a:t>Злокачествени образувания на кожата</a:t>
            </a:r>
          </a:p>
          <a:p>
            <a:pPr eaLnBrk="1" hangingPunct="1">
              <a:buFontTx/>
              <a:buNone/>
              <a:defRPr/>
            </a:pPr>
            <a:r>
              <a:rPr lang="bg-BG" altLang="bg-BG" sz="2000" dirty="0" smtClean="0"/>
              <a:t>5 млн. - лекувани с Елидел – 4 лимфома, 2 случая на кожен малигнитет</a:t>
            </a:r>
          </a:p>
          <a:p>
            <a:pPr eaLnBrk="1" hangingPunct="1">
              <a:buFontTx/>
              <a:buNone/>
              <a:defRPr/>
            </a:pPr>
            <a:r>
              <a:rPr lang="bg-BG" altLang="bg-BG" sz="2000" dirty="0" smtClean="0"/>
              <a:t>1,7 млн. – лекувани с Протопик, 33% - деца. През първите 3 год. в САЩ 11 лимфоми –от тях 5 кожни. Не се съобщават при деца</a:t>
            </a:r>
          </a:p>
          <a:p>
            <a:pPr eaLnBrk="1" hangingPunct="1">
              <a:buFontTx/>
              <a:buNone/>
              <a:defRPr/>
            </a:pPr>
            <a:endParaRPr lang="bg-BG" altLang="bg-BG" sz="2000" dirty="0" smtClean="0"/>
          </a:p>
          <a:p>
            <a:pPr algn="ctr" eaLnBrk="1" hangingPunct="1">
              <a:buFontTx/>
              <a:buNone/>
              <a:defRPr/>
            </a:pPr>
            <a:endParaRPr lang="en-GB" altLang="bg-BG" sz="2000" dirty="0" smtClean="0"/>
          </a:p>
        </p:txBody>
      </p:sp>
    </p:spTree>
    <p:extLst>
      <p:ext uri="{BB962C8B-B14F-4D97-AF65-F5344CB8AC3E}">
        <p14:creationId xmlns:p14="http://schemas.microsoft.com/office/powerpoint/2010/main" val="10551641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800" smtClean="0"/>
              <a:t>Системна терапия</a:t>
            </a:r>
            <a:endParaRPr lang="en-GB" altLang="bg-BG" sz="280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Clr>
                <a:srgbClr val="FF3300"/>
              </a:buClr>
              <a:buFontTx/>
              <a:buNone/>
            </a:pPr>
            <a:r>
              <a:rPr lang="bg-BG" altLang="bg-BG" sz="2000" smtClean="0"/>
              <a:t>Н1 блокери</a:t>
            </a:r>
          </a:p>
          <a:p>
            <a:pPr marL="0" indent="0" eaLnBrk="1" hangingPunct="1">
              <a:buClr>
                <a:srgbClr val="FF3300"/>
              </a:buClr>
              <a:buFontTx/>
              <a:buNone/>
            </a:pPr>
            <a:endParaRPr lang="bg-BG" altLang="bg-BG" sz="2000" smtClean="0"/>
          </a:p>
          <a:p>
            <a:pPr marL="0" indent="0" eaLnBrk="1" hangingPunct="1">
              <a:buClr>
                <a:srgbClr val="FF3300"/>
              </a:buClr>
              <a:buFontTx/>
              <a:buNone/>
            </a:pPr>
            <a:r>
              <a:rPr lang="bg-BG" altLang="bg-BG" sz="2000" smtClean="0"/>
              <a:t>Орални КС</a:t>
            </a:r>
          </a:p>
          <a:p>
            <a:pPr marL="0" indent="0" eaLnBrk="1" hangingPunct="1">
              <a:buClr>
                <a:srgbClr val="FF3300"/>
              </a:buClr>
              <a:buFontTx/>
              <a:buNone/>
            </a:pPr>
            <a:endParaRPr lang="bg-BG" altLang="bg-BG" sz="2000" smtClean="0"/>
          </a:p>
          <a:p>
            <a:pPr marL="0" indent="0" eaLnBrk="1" hangingPunct="1">
              <a:buClr>
                <a:srgbClr val="FF3300"/>
              </a:buClr>
              <a:buFontTx/>
              <a:buNone/>
            </a:pPr>
            <a:r>
              <a:rPr lang="bg-BG" altLang="bg-BG" sz="2000" smtClean="0"/>
              <a:t>Циклоспорин А - кратък курс при тежки екзацербации</a:t>
            </a:r>
            <a:r>
              <a:rPr lang="en-US" altLang="bg-BG" sz="2000" smtClean="0"/>
              <a:t>; </a:t>
            </a:r>
            <a:r>
              <a:rPr lang="bg-BG" altLang="bg-BG" sz="2000" smtClean="0"/>
              <a:t>доза – 5/мг/дн – 2/мг/дн</a:t>
            </a:r>
          </a:p>
          <a:p>
            <a:pPr marL="0" indent="0" eaLnBrk="1" hangingPunct="1">
              <a:buClr>
                <a:srgbClr val="FF3300"/>
              </a:buClr>
              <a:buFontTx/>
              <a:buNone/>
            </a:pPr>
            <a:endParaRPr lang="bg-BG" altLang="bg-BG" sz="2000" smtClean="0"/>
          </a:p>
          <a:p>
            <a:pPr marL="0" indent="0" eaLnBrk="1" hangingPunct="1">
              <a:buClr>
                <a:srgbClr val="FF3300"/>
              </a:buClr>
              <a:buFontTx/>
              <a:buNone/>
            </a:pPr>
            <a:r>
              <a:rPr lang="bg-BG" altLang="bg-BG" sz="2000" smtClean="0"/>
              <a:t>Азатиоприн – много странични действия</a:t>
            </a:r>
          </a:p>
          <a:p>
            <a:pPr marL="0" indent="0" eaLnBrk="1" hangingPunct="1">
              <a:buClr>
                <a:srgbClr val="FF3300"/>
              </a:buClr>
              <a:buFontTx/>
              <a:buNone/>
            </a:pPr>
            <a:endParaRPr lang="bg-BG" altLang="bg-BG" sz="2000" smtClean="0"/>
          </a:p>
          <a:p>
            <a:pPr marL="0" indent="0" eaLnBrk="1" hangingPunct="1">
              <a:buClr>
                <a:srgbClr val="FF3300"/>
              </a:buClr>
              <a:buFontTx/>
              <a:buNone/>
            </a:pPr>
            <a:r>
              <a:rPr lang="bg-BG" altLang="bg-BG" sz="2000" smtClean="0"/>
              <a:t>Анти </a:t>
            </a:r>
            <a:r>
              <a:rPr lang="en-US" altLang="bg-BG" sz="2000" smtClean="0"/>
              <a:t>IgE-Omalizumab</a:t>
            </a:r>
            <a:endParaRPr lang="bg-BG" altLang="bg-BG" sz="2000" smtClean="0"/>
          </a:p>
          <a:p>
            <a:pPr marL="0" indent="0" eaLnBrk="1" hangingPunct="1">
              <a:buClr>
                <a:srgbClr val="FF3300"/>
              </a:buClr>
              <a:buFontTx/>
              <a:buNone/>
            </a:pPr>
            <a:endParaRPr lang="bg-BG" altLang="bg-BG" sz="2000" smtClean="0"/>
          </a:p>
          <a:p>
            <a:pPr marL="0" indent="0" eaLnBrk="1" hangingPunct="1">
              <a:buClr>
                <a:srgbClr val="FF3300"/>
              </a:buClr>
              <a:buFontTx/>
              <a:buNone/>
            </a:pPr>
            <a:r>
              <a:rPr lang="bg-BG" altLang="bg-BG" sz="2000" smtClean="0"/>
              <a:t>Имунотерапия – при сенсибилизация към акари-рядко</a:t>
            </a:r>
            <a:endParaRPr lang="en-GB" altLang="bg-BG" sz="2000" smtClean="0"/>
          </a:p>
        </p:txBody>
      </p:sp>
    </p:spTree>
    <p:extLst>
      <p:ext uri="{BB962C8B-B14F-4D97-AF65-F5344CB8AC3E}">
        <p14:creationId xmlns:p14="http://schemas.microsoft.com/office/powerpoint/2010/main" val="26451730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800" smtClean="0"/>
              <a:t>Переспективи</a:t>
            </a:r>
            <a:endParaRPr lang="en-GB" altLang="bg-BG" sz="280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bg-BG" altLang="bg-BG" sz="2000" smtClean="0"/>
              <a:t>Огромен напредък в Пф и генетиката на АД през последните години</a:t>
            </a:r>
          </a:p>
          <a:p>
            <a:pPr eaLnBrk="1" hangingPunct="1">
              <a:buFontTx/>
              <a:buNone/>
            </a:pPr>
            <a:endParaRPr lang="bg-BG" altLang="bg-BG" sz="2000" smtClean="0"/>
          </a:p>
          <a:p>
            <a:pPr eaLnBrk="1" hangingPunct="1">
              <a:buFontTx/>
              <a:buNone/>
            </a:pPr>
            <a:r>
              <a:rPr lang="bg-BG" altLang="bg-BG" sz="2000" smtClean="0"/>
              <a:t>Идентифицирани увеличаващ се брой молекули свързани с комплексното фенотипизиране</a:t>
            </a:r>
          </a:p>
          <a:p>
            <a:pPr eaLnBrk="1" hangingPunct="1">
              <a:buFontTx/>
              <a:buNone/>
            </a:pPr>
            <a:endParaRPr lang="bg-BG" altLang="bg-BG" sz="2000" smtClean="0"/>
          </a:p>
          <a:p>
            <a:pPr eaLnBrk="1" hangingPunct="1">
              <a:buFontTx/>
              <a:buNone/>
            </a:pPr>
            <a:r>
              <a:rPr lang="bg-BG" altLang="bg-BG" sz="2000" smtClean="0"/>
              <a:t>Нови генетични и биологични маркери</a:t>
            </a:r>
          </a:p>
          <a:p>
            <a:pPr eaLnBrk="1" hangingPunct="1">
              <a:buFontTx/>
              <a:buNone/>
            </a:pPr>
            <a:endParaRPr lang="bg-BG" altLang="bg-BG" sz="2000" smtClean="0"/>
          </a:p>
          <a:p>
            <a:pPr eaLnBrk="1" hangingPunct="1">
              <a:buFontTx/>
              <a:buNone/>
            </a:pPr>
            <a:r>
              <a:rPr lang="bg-BG" altLang="bg-BG" sz="2000" smtClean="0"/>
              <a:t>“Персонализирана медицина”</a:t>
            </a:r>
            <a:endParaRPr lang="en-GB" altLang="bg-BG" sz="2000" smtClean="0"/>
          </a:p>
        </p:txBody>
      </p:sp>
    </p:spTree>
    <p:extLst>
      <p:ext uri="{BB962C8B-B14F-4D97-AF65-F5344CB8AC3E}">
        <p14:creationId xmlns:p14="http://schemas.microsoft.com/office/powerpoint/2010/main" val="1800643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800" smtClean="0"/>
              <a:t>Анафилаксия</a:t>
            </a:r>
            <a:endParaRPr lang="en-GB" altLang="bg-BG" sz="280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bg-BG" altLang="bg-BG" sz="2400" smtClean="0"/>
              <a:t>Имунологични механизми</a:t>
            </a:r>
          </a:p>
          <a:p>
            <a:pPr eaLnBrk="1" hangingPunct="1">
              <a:buFontTx/>
              <a:buNone/>
            </a:pPr>
            <a:r>
              <a:rPr lang="bg-BG" altLang="bg-BG" sz="2400" smtClean="0"/>
              <a:t>ИгЕ медиирани: лекарства, храни, жилещи насекоми, латекс</a:t>
            </a:r>
          </a:p>
          <a:p>
            <a:pPr eaLnBrk="1" hangingPunct="1">
              <a:buFontTx/>
              <a:buNone/>
            </a:pPr>
            <a:r>
              <a:rPr lang="bg-BG" altLang="bg-BG" sz="2400" smtClean="0"/>
              <a:t>Не ИгЕ медиирани: несъответстващо кръвопреливане</a:t>
            </a:r>
          </a:p>
          <a:p>
            <a:pPr algn="ctr" eaLnBrk="1" hangingPunct="1">
              <a:buFontTx/>
              <a:buNone/>
            </a:pPr>
            <a:r>
              <a:rPr lang="bg-BG" altLang="bg-BG" sz="2400" smtClean="0"/>
              <a:t>Директно активиране на мастоцити</a:t>
            </a:r>
          </a:p>
          <a:p>
            <a:pPr eaLnBrk="1" hangingPunct="1">
              <a:buFontTx/>
              <a:buNone/>
            </a:pPr>
            <a:r>
              <a:rPr lang="bg-BG" altLang="bg-BG" sz="2400" smtClean="0"/>
              <a:t>Опиати, радиоконтрастни бои, декстран</a:t>
            </a:r>
          </a:p>
          <a:p>
            <a:pPr algn="ctr" eaLnBrk="1" hangingPunct="1">
              <a:buFontTx/>
              <a:buNone/>
            </a:pPr>
            <a:r>
              <a:rPr lang="bg-BG" altLang="bg-BG" sz="2400" smtClean="0"/>
              <a:t>Медиатори на арахидоновата киселина</a:t>
            </a:r>
          </a:p>
          <a:p>
            <a:pPr eaLnBrk="1" hangingPunct="1">
              <a:buFontTx/>
              <a:buNone/>
            </a:pPr>
            <a:r>
              <a:rPr lang="bg-BG" altLang="bg-BG" sz="2400" smtClean="0"/>
              <a:t>Ацетилсалицилова киселина - аспирин</a:t>
            </a:r>
          </a:p>
          <a:p>
            <a:pPr eaLnBrk="1" hangingPunct="1">
              <a:buFontTx/>
              <a:buNone/>
            </a:pPr>
            <a:r>
              <a:rPr lang="bg-BG" altLang="bg-BG" sz="2400" smtClean="0"/>
              <a:t>НСПВЛ</a:t>
            </a:r>
          </a:p>
          <a:p>
            <a:pPr eaLnBrk="1" hangingPunct="1">
              <a:buFontTx/>
              <a:buNone/>
            </a:pPr>
            <a:endParaRPr lang="bg-BG" altLang="bg-BG" sz="2400" smtClean="0"/>
          </a:p>
          <a:p>
            <a:pPr algn="ctr" eaLnBrk="1" hangingPunct="1">
              <a:buFontTx/>
              <a:buNone/>
            </a:pPr>
            <a:endParaRPr lang="en-GB" altLang="bg-BG" sz="2400" smtClean="0"/>
          </a:p>
        </p:txBody>
      </p:sp>
    </p:spTree>
    <p:extLst>
      <p:ext uri="{BB962C8B-B14F-4D97-AF65-F5344CB8AC3E}">
        <p14:creationId xmlns:p14="http://schemas.microsoft.com/office/powerpoint/2010/main" val="91751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800" smtClean="0"/>
              <a:t>Анафилаксия – форми</a:t>
            </a:r>
            <a:endParaRPr lang="en-GB" altLang="bg-BG" sz="280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bg-BG" altLang="bg-BG" sz="2400" smtClean="0"/>
              <a:t>От физически усилия - топлина, сърбеж, уртикария, хипотония, обструкция на ГДП</a:t>
            </a:r>
          </a:p>
          <a:p>
            <a:pPr eaLnBrk="1" hangingPunct="1">
              <a:buFontTx/>
              <a:buNone/>
            </a:pPr>
            <a:r>
              <a:rPr lang="bg-BG" altLang="bg-BG" sz="2400" smtClean="0"/>
              <a:t>От физически усилия след прием на храни – целина, ядки, миди.</a:t>
            </a:r>
          </a:p>
          <a:p>
            <a:pPr eaLnBrk="1" hangingPunct="1">
              <a:buFontTx/>
              <a:buNone/>
            </a:pPr>
            <a:r>
              <a:rPr lang="bg-BG" altLang="bg-BG" sz="2400" smtClean="0"/>
              <a:t>Студова – уртикария</a:t>
            </a:r>
          </a:p>
          <a:p>
            <a:pPr eaLnBrk="1" hangingPunct="1">
              <a:buFontTx/>
              <a:buNone/>
            </a:pPr>
            <a:r>
              <a:rPr lang="bg-BG" altLang="bg-BG" sz="2400" smtClean="0"/>
              <a:t>Драстично понижаване на телесната т-ра –плуване в студено езеро</a:t>
            </a:r>
          </a:p>
          <a:p>
            <a:pPr eaLnBrk="1" hangingPunct="1">
              <a:buFontTx/>
              <a:buNone/>
            </a:pPr>
            <a:r>
              <a:rPr lang="bg-BG" altLang="bg-BG" sz="2400" smtClean="0"/>
              <a:t>Идиопатична</a:t>
            </a:r>
          </a:p>
          <a:p>
            <a:pPr eaLnBrk="1" hangingPunct="1">
              <a:buFontTx/>
              <a:buNone/>
            </a:pPr>
            <a:endParaRPr lang="en-GB" altLang="bg-BG" sz="2400" smtClean="0"/>
          </a:p>
        </p:txBody>
      </p:sp>
    </p:spTree>
    <p:extLst>
      <p:ext uri="{BB962C8B-B14F-4D97-AF65-F5344CB8AC3E}">
        <p14:creationId xmlns:p14="http://schemas.microsoft.com/office/powerpoint/2010/main" val="30384472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800" smtClean="0"/>
              <a:t>Клинична картина</a:t>
            </a:r>
            <a:endParaRPr lang="en-GB" altLang="bg-BG" sz="280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bg-BG" altLang="bg-BG" sz="2400" smtClean="0"/>
              <a:t>Начало на симптомите - 5 до 30 мин. </a:t>
            </a:r>
            <a:r>
              <a:rPr lang="en-US" altLang="bg-BG" sz="2400" smtClean="0"/>
              <a:t>(</a:t>
            </a:r>
            <a:r>
              <a:rPr lang="bg-BG" altLang="bg-BG" sz="2400" smtClean="0"/>
              <a:t>рядко часове</a:t>
            </a:r>
            <a:r>
              <a:rPr lang="en-US" altLang="bg-BG" sz="2400" smtClean="0"/>
              <a:t>)</a:t>
            </a:r>
            <a:endParaRPr lang="bg-BG" altLang="bg-BG" sz="2400" smtClean="0"/>
          </a:p>
          <a:p>
            <a:pPr eaLnBrk="1" hangingPunct="1"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bg-BG" altLang="bg-BG" sz="2400" smtClean="0"/>
              <a:t>Хипотензия или шок с/без загуба на съзнание</a:t>
            </a:r>
          </a:p>
          <a:p>
            <a:pPr eaLnBrk="1" hangingPunct="1"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bg-BG" altLang="bg-BG" sz="2400" smtClean="0"/>
              <a:t>Експираторен задух</a:t>
            </a:r>
          </a:p>
          <a:p>
            <a:pPr eaLnBrk="1" hangingPunct="1"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bg-BG" altLang="bg-BG" sz="2400" smtClean="0"/>
              <a:t>Кожни симптоми – сърбеж, уртикария, ангиоедем</a:t>
            </a:r>
          </a:p>
          <a:p>
            <a:pPr eaLnBrk="1" hangingPunct="1"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bg-BG" altLang="bg-BG" sz="2400" smtClean="0"/>
              <a:t>Храносмилателна с-ма – гадене, повръщане, колики и диария</a:t>
            </a:r>
          </a:p>
          <a:p>
            <a:pPr eaLnBrk="1" hangingPunct="1">
              <a:buFontTx/>
              <a:buNone/>
            </a:pPr>
            <a:r>
              <a:rPr lang="bg-BG" altLang="bg-BG" sz="2400" smtClean="0"/>
              <a:t>Смъртност:</a:t>
            </a:r>
          </a:p>
          <a:p>
            <a:pPr eaLnBrk="1" hangingPunct="1"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bg-BG" altLang="bg-BG" sz="2400" smtClean="0"/>
              <a:t>При 70% от случаите - респираторни симптоми</a:t>
            </a:r>
          </a:p>
          <a:p>
            <a:pPr eaLnBrk="1" hangingPunct="1"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bg-BG" altLang="bg-BG" sz="2400" smtClean="0"/>
              <a:t> При 24% от случаите - сърдечно съдови</a:t>
            </a:r>
            <a:endParaRPr lang="en-GB" altLang="bg-BG" sz="2400" smtClean="0"/>
          </a:p>
        </p:txBody>
      </p:sp>
    </p:spTree>
    <p:extLst>
      <p:ext uri="{BB962C8B-B14F-4D97-AF65-F5344CB8AC3E}">
        <p14:creationId xmlns:p14="http://schemas.microsoft.com/office/powerpoint/2010/main" val="31905078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800" smtClean="0"/>
              <a:t>Превенция</a:t>
            </a:r>
            <a:endParaRPr lang="en-GB" altLang="bg-BG" sz="280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bg-BG" altLang="bg-BG" sz="2400" smtClean="0"/>
              <a:t>Избягване на алергена – медикамент, храна, латекс</a:t>
            </a:r>
          </a:p>
          <a:p>
            <a:pPr eaLnBrk="1" hangingPunct="1">
              <a:buFontTx/>
              <a:buNone/>
            </a:pPr>
            <a:r>
              <a:rPr lang="bg-BG" altLang="bg-BG" sz="2400" smtClean="0"/>
              <a:t>Адреналин на разположение по всяко време</a:t>
            </a:r>
          </a:p>
          <a:p>
            <a:pPr eaLnBrk="1" hangingPunct="1"/>
            <a:r>
              <a:rPr lang="en-US" altLang="bg-BG" sz="2400" smtClean="0"/>
              <a:t>Adrenaline sol. -0,1% 1 ml</a:t>
            </a:r>
          </a:p>
          <a:p>
            <a:pPr eaLnBrk="1" hangingPunct="1"/>
            <a:r>
              <a:rPr lang="en-US" altLang="bg-BG" sz="2400" smtClean="0"/>
              <a:t>Anapen</a:t>
            </a:r>
          </a:p>
          <a:p>
            <a:pPr eaLnBrk="1" hangingPunct="1"/>
            <a:r>
              <a:rPr lang="en-US" altLang="bg-BG" sz="2400" smtClean="0"/>
              <a:t>Epipen</a:t>
            </a:r>
          </a:p>
          <a:p>
            <a:pPr eaLnBrk="1" hangingPunct="1">
              <a:buFontTx/>
              <a:buNone/>
            </a:pPr>
            <a:r>
              <a:rPr lang="en-US" altLang="bg-BG" sz="2400" smtClean="0"/>
              <a:t>Allergosan –amp -</a:t>
            </a:r>
            <a:r>
              <a:rPr lang="bg-BG" altLang="bg-BG" sz="2400" smtClean="0"/>
              <a:t> по всяко време</a:t>
            </a:r>
          </a:p>
          <a:p>
            <a:pPr eaLnBrk="1" hangingPunct="1">
              <a:buFontTx/>
              <a:buNone/>
            </a:pPr>
            <a:r>
              <a:rPr lang="en-US" altLang="bg-BG" sz="2400" smtClean="0"/>
              <a:t>Medic alert </a:t>
            </a:r>
            <a:r>
              <a:rPr lang="bg-BG" altLang="bg-BG" sz="2400" smtClean="0"/>
              <a:t>гривни</a:t>
            </a:r>
          </a:p>
          <a:p>
            <a:pPr eaLnBrk="1" hangingPunct="1">
              <a:buFontTx/>
              <a:buNone/>
            </a:pPr>
            <a:r>
              <a:rPr lang="bg-BG" altLang="bg-BG" sz="2400" smtClean="0"/>
              <a:t>Имунотерапия с пчелна отрова</a:t>
            </a:r>
            <a:r>
              <a:rPr lang="en-US" altLang="bg-BG" sz="2400" smtClean="0"/>
              <a:t> </a:t>
            </a:r>
            <a:endParaRPr lang="en-GB" altLang="bg-BG" sz="2400" smtClean="0"/>
          </a:p>
        </p:txBody>
      </p:sp>
    </p:spTree>
    <p:extLst>
      <p:ext uri="{BB962C8B-B14F-4D97-AF65-F5344CB8AC3E}">
        <p14:creationId xmlns:p14="http://schemas.microsoft.com/office/powerpoint/2010/main" val="42553341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800" smtClean="0"/>
              <a:t>Лечение</a:t>
            </a:r>
            <a:endParaRPr lang="en-GB" altLang="bg-BG" sz="280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bg-BG" altLang="bg-BG" sz="2400" smtClean="0"/>
              <a:t>Адреналин – </a:t>
            </a:r>
            <a:r>
              <a:rPr lang="en-US" altLang="bg-BG" sz="2400" smtClean="0"/>
              <a:t>s.c. i.m. 0,01mg/kg (max. 0,3-0,5ml) </a:t>
            </a:r>
            <a:r>
              <a:rPr lang="bg-BG" altLang="bg-BG" sz="2400" smtClean="0"/>
              <a:t>в областта на мишницата. Може да се повтаря на всеки 10-15 мин. п.н.</a:t>
            </a:r>
          </a:p>
          <a:p>
            <a:pPr eaLnBrk="1" hangingPunct="1">
              <a:buFontTx/>
              <a:buNone/>
            </a:pPr>
            <a:r>
              <a:rPr lang="bg-BG" altLang="bg-BG" sz="2400" smtClean="0"/>
              <a:t>Адреналин – венозно при неповлияващ се шок </a:t>
            </a:r>
            <a:r>
              <a:rPr lang="en-US" altLang="bg-BG" sz="2400" smtClean="0"/>
              <a:t>(</a:t>
            </a:r>
            <a:r>
              <a:rPr lang="bg-BG" altLang="bg-BG" sz="2400" smtClean="0"/>
              <a:t>монитор следи сърдечния ритъм</a:t>
            </a:r>
            <a:r>
              <a:rPr lang="en-US" altLang="bg-BG" sz="2400" smtClean="0"/>
              <a:t>)</a:t>
            </a:r>
            <a:endParaRPr lang="bg-BG" altLang="bg-BG" sz="2400" smtClean="0"/>
          </a:p>
          <a:p>
            <a:pPr eaLnBrk="1" hangingPunct="1">
              <a:buFontTx/>
              <a:buNone/>
            </a:pPr>
            <a:r>
              <a:rPr lang="bg-BG" altLang="bg-BG" sz="2400" smtClean="0"/>
              <a:t>Адреналин – чрез ендотрахеална интубация</a:t>
            </a:r>
          </a:p>
          <a:p>
            <a:pPr eaLnBrk="1" hangingPunct="1">
              <a:buFontTx/>
              <a:buNone/>
            </a:pPr>
            <a:r>
              <a:rPr lang="bg-BG" altLang="bg-BG" sz="2400" smtClean="0"/>
              <a:t>Крикотиротомия, трахеостомия</a:t>
            </a:r>
          </a:p>
          <a:p>
            <a:pPr eaLnBrk="1" hangingPunct="1">
              <a:buFontTx/>
              <a:buNone/>
            </a:pPr>
            <a:r>
              <a:rPr lang="bg-BG" altLang="bg-BG" sz="2400" smtClean="0"/>
              <a:t>Вливания ва ВСР:</a:t>
            </a:r>
          </a:p>
          <a:p>
            <a:pPr eaLnBrk="1" hangingPunct="1">
              <a:buFontTx/>
              <a:buNone/>
            </a:pPr>
            <a:r>
              <a:rPr lang="bg-BG" altLang="bg-BG" sz="2400" smtClean="0"/>
              <a:t>Физиологичен серум</a:t>
            </a:r>
          </a:p>
          <a:p>
            <a:pPr eaLnBrk="1" hangingPunct="1">
              <a:buFontTx/>
              <a:buNone/>
            </a:pPr>
            <a:r>
              <a:rPr lang="bg-BG" altLang="bg-BG" sz="2400" smtClean="0"/>
              <a:t>Глюкозни резтвори</a:t>
            </a:r>
          </a:p>
          <a:p>
            <a:pPr eaLnBrk="1" hangingPunct="1">
              <a:buFontTx/>
              <a:buNone/>
            </a:pPr>
            <a:r>
              <a:rPr lang="bg-BG" altLang="bg-BG" sz="2400" smtClean="0"/>
              <a:t>Рингер </a:t>
            </a:r>
            <a:endParaRPr lang="en-GB" altLang="bg-BG" sz="2400" smtClean="0"/>
          </a:p>
        </p:txBody>
      </p:sp>
    </p:spTree>
    <p:extLst>
      <p:ext uri="{BB962C8B-B14F-4D97-AF65-F5344CB8AC3E}">
        <p14:creationId xmlns:p14="http://schemas.microsoft.com/office/powerpoint/2010/main" val="43749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12801"/>
          <a:lstStyle/>
          <a:p>
            <a:pPr eaLnBrk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bg-BG" altLang="bg-BG" sz="2800" smtClean="0"/>
              <a:t>Патогенеза</a:t>
            </a:r>
            <a:endParaRPr lang="en-GB" altLang="bg-BG" sz="2800" b="1" smtClean="0"/>
          </a:p>
        </p:txBody>
      </p:sp>
      <p:sp>
        <p:nvSpPr>
          <p:cNvPr id="6147" name="Text Placeholder 3"/>
          <p:cNvSpPr>
            <a:spLocks noGrp="1"/>
          </p:cNvSpPr>
          <p:nvPr>
            <p:ph type="body" sz="half" idx="1"/>
          </p:nvPr>
        </p:nvSpPr>
        <p:spPr>
          <a:xfrm>
            <a:off x="395288" y="1508125"/>
            <a:ext cx="3286125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bg-BG" altLang="bg-BG" sz="1800" b="1" i="1" smtClean="0"/>
              <a:t>Нарушена кожна бариера</a:t>
            </a:r>
          </a:p>
          <a:p>
            <a:pPr marL="0" indent="0">
              <a:buFontTx/>
              <a:buNone/>
            </a:pPr>
            <a:r>
              <a:rPr lang="bg-BG" altLang="bg-BG" sz="1800" smtClean="0"/>
              <a:t>-активирани кератоницити от </a:t>
            </a:r>
          </a:p>
          <a:p>
            <a:pPr marL="0" indent="0">
              <a:buFontTx/>
              <a:buNone/>
            </a:pPr>
            <a:r>
              <a:rPr lang="bg-BG" altLang="bg-BG" sz="1800" smtClean="0"/>
              <a:t>алергени и   микроорг.</a:t>
            </a:r>
          </a:p>
          <a:p>
            <a:pPr marL="0" indent="0">
              <a:buFontTx/>
              <a:buNone/>
            </a:pPr>
            <a:r>
              <a:rPr lang="bg-BG" altLang="bg-BG" sz="1800" smtClean="0"/>
              <a:t>-цитокини</a:t>
            </a:r>
          </a:p>
          <a:p>
            <a:pPr marL="0" indent="0">
              <a:buFontTx/>
              <a:buNone/>
            </a:pPr>
            <a:r>
              <a:rPr lang="bg-BG" altLang="bg-BG" sz="1800" b="1" i="1" smtClean="0"/>
              <a:t>Имунно възпаление</a:t>
            </a:r>
          </a:p>
          <a:p>
            <a:pPr marL="0" indent="0">
              <a:buFontTx/>
              <a:buNone/>
            </a:pPr>
            <a:r>
              <a:rPr lang="bg-BG" altLang="bg-BG" sz="1800" i="1" smtClean="0"/>
              <a:t>-</a:t>
            </a:r>
            <a:r>
              <a:rPr lang="bg-BG" altLang="bg-BG" sz="1800" smtClean="0"/>
              <a:t>медиатори - вторично </a:t>
            </a:r>
          </a:p>
          <a:p>
            <a:pPr marL="0" indent="0">
              <a:buFontTx/>
              <a:buNone/>
            </a:pPr>
            <a:r>
              <a:rPr lang="bg-BG" altLang="bg-BG" sz="1800" smtClean="0"/>
              <a:t>увр.на кожната бариера</a:t>
            </a:r>
          </a:p>
          <a:p>
            <a:pPr marL="0" indent="0">
              <a:buFontTx/>
              <a:buNone/>
            </a:pPr>
            <a:r>
              <a:rPr lang="bg-BG" altLang="bg-BG" sz="1800" b="1" i="1" smtClean="0"/>
              <a:t>Бронхиално възпаление</a:t>
            </a:r>
          </a:p>
          <a:p>
            <a:pPr marL="0" indent="0">
              <a:buFontTx/>
              <a:buNone/>
            </a:pPr>
            <a:r>
              <a:rPr lang="bg-BG" altLang="bg-BG" sz="1800" smtClean="0"/>
              <a:t>-медиатори с дермален произход</a:t>
            </a:r>
          </a:p>
          <a:p>
            <a:pPr marL="0" indent="0">
              <a:buFontTx/>
              <a:buNone/>
            </a:pPr>
            <a:r>
              <a:rPr lang="bg-BG" altLang="bg-BG" sz="1800" smtClean="0"/>
              <a:t>причиняват </a:t>
            </a:r>
            <a:r>
              <a:rPr lang="en-US" altLang="bg-BG" sz="1800" smtClean="0"/>
              <a:t>“</a:t>
            </a:r>
            <a:r>
              <a:rPr lang="bg-BG" altLang="bg-BG" sz="1800" smtClean="0"/>
              <a:t>възпаление</a:t>
            </a:r>
            <a:r>
              <a:rPr lang="en-US" altLang="bg-BG" sz="1800" smtClean="0"/>
              <a:t>”</a:t>
            </a:r>
            <a:endParaRPr lang="bg-BG" altLang="bg-BG" sz="1800" smtClean="0"/>
          </a:p>
          <a:p>
            <a:pPr marL="0" indent="0">
              <a:buFontTx/>
              <a:buNone/>
            </a:pPr>
            <a:r>
              <a:rPr lang="bg-BG" altLang="bg-BG" sz="1800" smtClean="0"/>
              <a:t>на бронхите</a:t>
            </a:r>
          </a:p>
          <a:p>
            <a:pPr marL="0" indent="0">
              <a:buFontTx/>
              <a:buNone/>
            </a:pPr>
            <a:endParaRPr lang="bg-BG" altLang="bg-BG" sz="1800" smtClean="0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115888" y="6205538"/>
            <a:ext cx="62515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9620" rIns="81639" bIns="40820"/>
          <a:lstStyle>
            <a:lvl1pPr eaLnBrk="0" hangingPunct="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bg-BG" sz="1000" b="1">
                <a:solidFill>
                  <a:srgbClr val="000000"/>
                </a:solidFill>
              </a:rPr>
              <a:t>Allergy</a:t>
            </a:r>
            <a:r>
              <a:rPr lang="en-GB" altLang="bg-BG" sz="1000">
                <a:solidFill>
                  <a:srgbClr val="000000"/>
                </a:solidFill>
              </a:rPr>
              <a:t/>
            </a:r>
            <a:br>
              <a:rPr lang="en-GB" altLang="bg-BG" sz="1000">
                <a:solidFill>
                  <a:srgbClr val="000000"/>
                </a:solidFill>
              </a:rPr>
            </a:br>
            <a:r>
              <a:rPr lang="en-GB" altLang="bg-BG" sz="1000">
                <a:solidFill>
                  <a:srgbClr val="000000"/>
                </a:solidFill>
                <a:hlinkClick r:id="rId4"/>
              </a:rPr>
              <a:t>Volume 69, Issue 12, </a:t>
            </a:r>
            <a:r>
              <a:rPr lang="en-GB" altLang="bg-BG" sz="1000">
                <a:solidFill>
                  <a:srgbClr val="000000"/>
                </a:solidFill>
              </a:rPr>
              <a:t>pages 1571-1581, 7 NOV 2014 DOI: 10.1111/all.12529</a:t>
            </a:r>
            <a:br>
              <a:rPr lang="en-GB" altLang="bg-BG" sz="1000">
                <a:solidFill>
                  <a:srgbClr val="000000"/>
                </a:solidFill>
              </a:rPr>
            </a:br>
            <a:r>
              <a:rPr lang="en-GB" altLang="bg-BG" sz="1000">
                <a:solidFill>
                  <a:srgbClr val="000000"/>
                </a:solidFill>
                <a:hlinkClick r:id="rId5"/>
              </a:rPr>
              <a:t>http://onlinelibrary.wiley.com/doi/10.1111/all.12529/full#all12529-fig-0001</a:t>
            </a:r>
          </a:p>
        </p:txBody>
      </p: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1844675"/>
            <a:ext cx="53689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294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200" smtClean="0"/>
              <a:t>Лечение</a:t>
            </a:r>
            <a:endParaRPr lang="en-GB" altLang="bg-BG" sz="320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bg-BG" sz="2400" smtClean="0"/>
              <a:t>Dopamin 2</a:t>
            </a:r>
            <a:r>
              <a:rPr lang="bg-BG" altLang="bg-BG" sz="2400" smtClean="0"/>
              <a:t>,5-10 мкг/кг/мин  - 50 мг/5мл/ - 250 мл физиологичен разтвор </a:t>
            </a:r>
            <a:r>
              <a:rPr lang="en-US" altLang="bg-BG" sz="2400" smtClean="0"/>
              <a:t>(</a:t>
            </a:r>
            <a:r>
              <a:rPr lang="bg-BG" altLang="bg-BG" sz="2400" smtClean="0"/>
              <a:t>1мл-200 мкг допамин</a:t>
            </a:r>
            <a:r>
              <a:rPr lang="en-US" altLang="bg-BG" sz="2400" smtClean="0"/>
              <a:t>)</a:t>
            </a:r>
            <a:endParaRPr lang="bg-BG" altLang="bg-BG" sz="2400" smtClean="0"/>
          </a:p>
          <a:p>
            <a:pPr eaLnBrk="1" hangingPunct="1">
              <a:buFontTx/>
              <a:buNone/>
            </a:pPr>
            <a:r>
              <a:rPr lang="en-US" altLang="bg-BG" sz="2400" smtClean="0"/>
              <a:t>Chlorpyramine (allergosan)</a:t>
            </a:r>
            <a:r>
              <a:rPr lang="bg-BG" altLang="bg-BG" sz="2400" smtClean="0"/>
              <a:t> амп.</a:t>
            </a:r>
            <a:r>
              <a:rPr lang="en-US" altLang="bg-BG" sz="2400" smtClean="0"/>
              <a:t>2</a:t>
            </a:r>
            <a:r>
              <a:rPr lang="bg-BG" altLang="bg-BG" sz="2400" smtClean="0"/>
              <a:t>0 мг на всеки 6 часа мускулно</a:t>
            </a:r>
            <a:endParaRPr lang="en-US" altLang="bg-BG" sz="2400" smtClean="0"/>
          </a:p>
          <a:p>
            <a:pPr eaLnBrk="1" hangingPunct="1">
              <a:buFontTx/>
              <a:buNone/>
            </a:pPr>
            <a:r>
              <a:rPr lang="en-US" altLang="bg-BG" sz="2400" smtClean="0"/>
              <a:t>Ranitidin, quamatel – i.v.</a:t>
            </a:r>
            <a:endParaRPr lang="en-GB" altLang="bg-BG" sz="2400" smtClean="0"/>
          </a:p>
        </p:txBody>
      </p:sp>
    </p:spTree>
    <p:extLst>
      <p:ext uri="{BB962C8B-B14F-4D97-AF65-F5344CB8AC3E}">
        <p14:creationId xmlns:p14="http://schemas.microsoft.com/office/powerpoint/2010/main" val="25909452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800" smtClean="0"/>
              <a:t>Лечение</a:t>
            </a:r>
            <a:endParaRPr lang="en-GB" altLang="bg-BG" sz="280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bg-BG" altLang="bg-BG" sz="2400" smtClean="0"/>
              <a:t>Позиция Тренделенбург</a:t>
            </a:r>
          </a:p>
          <a:p>
            <a:pPr marL="0" indent="0" eaLnBrk="1" hangingPunct="1">
              <a:buFontTx/>
              <a:buNone/>
            </a:pPr>
            <a:endParaRPr lang="bg-BG" altLang="bg-BG" sz="2400" smtClean="0"/>
          </a:p>
          <a:p>
            <a:pPr marL="0" indent="0" eaLnBrk="1" hangingPunct="1">
              <a:buFontTx/>
              <a:buNone/>
            </a:pPr>
            <a:r>
              <a:rPr lang="bg-BG" altLang="bg-BG" sz="2400" smtClean="0"/>
              <a:t>Поддържане на дихателен път</a:t>
            </a:r>
          </a:p>
          <a:p>
            <a:pPr marL="0" indent="0" eaLnBrk="1" hangingPunct="1">
              <a:buFontTx/>
              <a:buNone/>
            </a:pPr>
            <a:endParaRPr lang="bg-BG" altLang="bg-BG" sz="2400" smtClean="0"/>
          </a:p>
          <a:p>
            <a:pPr marL="0" indent="0" eaLnBrk="1" hangingPunct="1">
              <a:buFontTx/>
              <a:buNone/>
            </a:pPr>
            <a:r>
              <a:rPr lang="bg-BG" altLang="bg-BG" sz="2400" smtClean="0"/>
              <a:t>Подаване на кислород </a:t>
            </a:r>
          </a:p>
          <a:p>
            <a:pPr marL="0" indent="0" eaLnBrk="1" hangingPunct="1">
              <a:buFontTx/>
              <a:buNone/>
            </a:pPr>
            <a:endParaRPr lang="bg-BG" altLang="bg-BG" sz="2400" smtClean="0"/>
          </a:p>
          <a:p>
            <a:pPr marL="0" indent="0" eaLnBrk="1" hangingPunct="1">
              <a:buFontTx/>
              <a:buNone/>
            </a:pPr>
            <a:r>
              <a:rPr lang="bg-BG" altLang="bg-BG" sz="2400" smtClean="0"/>
              <a:t>Турникет над мястото на ужилване или инжекция </a:t>
            </a:r>
          </a:p>
          <a:p>
            <a:pPr marL="0" indent="0" eaLnBrk="1" hangingPunct="1">
              <a:buFontTx/>
              <a:buNone/>
            </a:pPr>
            <a:endParaRPr lang="bg-BG" altLang="bg-BG" sz="2400" smtClean="0"/>
          </a:p>
          <a:p>
            <a:pPr marL="0" indent="0" eaLnBrk="1" hangingPunct="1">
              <a:buFontTx/>
              <a:buNone/>
            </a:pPr>
            <a:r>
              <a:rPr lang="bg-BG" altLang="bg-BG" sz="2400" smtClean="0"/>
              <a:t>Адреналин в посочената доза на съответната ръка</a:t>
            </a:r>
          </a:p>
        </p:txBody>
      </p:sp>
    </p:spTree>
    <p:extLst>
      <p:ext uri="{BB962C8B-B14F-4D97-AF65-F5344CB8AC3E}">
        <p14:creationId xmlns:p14="http://schemas.microsoft.com/office/powerpoint/2010/main" val="5989728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z="2800" smtClean="0"/>
              <a:t>Лечение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bg-BG" altLang="bg-BG" sz="2400" smtClean="0"/>
              <a:t>Вливания на водно-солеви разтвори - венозно</a:t>
            </a:r>
          </a:p>
          <a:p>
            <a:pPr marL="0" indent="0" eaLnBrk="1" hangingPunct="1">
              <a:buFontTx/>
              <a:buNone/>
            </a:pPr>
            <a:endParaRPr lang="bg-BG" altLang="bg-BG" sz="2400" smtClean="0"/>
          </a:p>
          <a:p>
            <a:pPr marL="0" indent="0" eaLnBrk="1" hangingPunct="1">
              <a:buFontTx/>
              <a:buNone/>
            </a:pPr>
            <a:r>
              <a:rPr lang="bg-BG" altLang="bg-BG" sz="2400" smtClean="0"/>
              <a:t>Н1 блокери</a:t>
            </a:r>
          </a:p>
          <a:p>
            <a:pPr marL="0" indent="0" eaLnBrk="1" hangingPunct="1">
              <a:buFontTx/>
              <a:buNone/>
            </a:pPr>
            <a:endParaRPr lang="bg-BG" altLang="bg-BG" sz="2400" smtClean="0"/>
          </a:p>
          <a:p>
            <a:pPr marL="0" indent="0" eaLnBrk="1" hangingPunct="1">
              <a:buFontTx/>
              <a:buNone/>
            </a:pPr>
            <a:r>
              <a:rPr lang="bg-BG" altLang="bg-BG" sz="2400" smtClean="0"/>
              <a:t>Н2 блокери</a:t>
            </a:r>
          </a:p>
          <a:p>
            <a:pPr marL="0" indent="0" eaLnBrk="1" hangingPunct="1">
              <a:buFontTx/>
              <a:buNone/>
            </a:pPr>
            <a:endParaRPr lang="bg-BG" altLang="bg-BG" sz="2400" smtClean="0"/>
          </a:p>
          <a:p>
            <a:pPr marL="0" indent="0" eaLnBrk="1" hangingPunct="1">
              <a:buFontTx/>
              <a:buNone/>
            </a:pPr>
            <a:r>
              <a:rPr lang="bg-BG" altLang="bg-BG" sz="2400" smtClean="0"/>
              <a:t>КС медикаменти</a:t>
            </a:r>
            <a:endParaRPr lang="en-GB" altLang="bg-BG" sz="2400" smtClean="0"/>
          </a:p>
        </p:txBody>
      </p:sp>
    </p:spTree>
    <p:extLst>
      <p:ext uri="{BB962C8B-B14F-4D97-AF65-F5344CB8AC3E}">
        <p14:creationId xmlns:p14="http://schemas.microsoft.com/office/powerpoint/2010/main" val="37571495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800" smtClean="0"/>
              <a:t>Лечение</a:t>
            </a:r>
            <a:endParaRPr lang="en-GB" altLang="bg-BG" sz="280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bg-BG" altLang="bg-BG" sz="2400" smtClean="0"/>
              <a:t>Бифазна анафилаксия</a:t>
            </a:r>
          </a:p>
          <a:p>
            <a:pPr eaLnBrk="1" hangingPunct="1">
              <a:buFontTx/>
              <a:buNone/>
            </a:pPr>
            <a:r>
              <a:rPr lang="bg-BG" altLang="bg-BG" sz="2400" smtClean="0"/>
              <a:t>Рецидив на симптомите – 1-8 часа по-късно</a:t>
            </a:r>
          </a:p>
          <a:p>
            <a:pPr eaLnBrk="1" hangingPunct="1">
              <a:buFontTx/>
              <a:buNone/>
            </a:pPr>
            <a:r>
              <a:rPr lang="bg-BG" altLang="bg-BG" sz="2400" smtClean="0"/>
              <a:t>Тежка форма – до 6 часа</a:t>
            </a:r>
          </a:p>
          <a:p>
            <a:pPr eaLnBrk="1" hangingPunct="1">
              <a:buFontTx/>
              <a:buNone/>
            </a:pPr>
            <a:r>
              <a:rPr lang="bg-BG" altLang="bg-BG" sz="2400" smtClean="0"/>
              <a:t>Леки случаи – КС и АХ на всеки 4-6 часа</a:t>
            </a:r>
          </a:p>
          <a:p>
            <a:pPr eaLnBrk="1" hangingPunct="1">
              <a:buFontTx/>
              <a:buNone/>
            </a:pPr>
            <a:endParaRPr lang="bg-BG" altLang="bg-BG" sz="2400" smtClean="0"/>
          </a:p>
          <a:p>
            <a:pPr algn="ctr" eaLnBrk="1" hangingPunct="1">
              <a:buFontTx/>
              <a:buNone/>
            </a:pPr>
            <a:r>
              <a:rPr lang="bg-BG" altLang="bg-BG" sz="2400" smtClean="0"/>
              <a:t>Поведение при лекувани с </a:t>
            </a:r>
            <a:r>
              <a:rPr lang="el-GR" altLang="bg-BG" sz="2400" smtClean="0"/>
              <a:t>β</a:t>
            </a:r>
            <a:r>
              <a:rPr lang="bg-BG" altLang="bg-BG" sz="2400" smtClean="0"/>
              <a:t> блокери</a:t>
            </a:r>
          </a:p>
          <a:p>
            <a:pPr eaLnBrk="1" hangingPunct="1">
              <a:buFontTx/>
              <a:buNone/>
            </a:pPr>
            <a:r>
              <a:rPr lang="en-US" altLang="bg-BG" sz="2400" smtClean="0"/>
              <a:t>Glucagon – 1 mg i.v. </a:t>
            </a:r>
            <a:r>
              <a:rPr lang="bg-BG" altLang="bg-BG" sz="2400" smtClean="0"/>
              <a:t>за 1 мин.</a:t>
            </a:r>
            <a:endParaRPr lang="en-GB" altLang="bg-BG" sz="2400" smtClean="0"/>
          </a:p>
        </p:txBody>
      </p:sp>
    </p:spTree>
    <p:extLst>
      <p:ext uri="{BB962C8B-B14F-4D97-AF65-F5344CB8AC3E}">
        <p14:creationId xmlns:p14="http://schemas.microsoft.com/office/powerpoint/2010/main" val="11242352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altLang="bg-BG" smtClean="0"/>
          </a:p>
        </p:txBody>
      </p:sp>
      <p:pic>
        <p:nvPicPr>
          <p:cNvPr id="563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3844915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z="2800" smtClean="0"/>
              <a:t>АД и интерлевкини от епителен произход</a:t>
            </a:r>
          </a:p>
        </p:txBody>
      </p:sp>
      <p:sp>
        <p:nvSpPr>
          <p:cNvPr id="717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z="2000" i="1" smtClean="0"/>
              <a:t>IL-33 </a:t>
            </a:r>
            <a:endParaRPr lang="bg-BG" altLang="en-US" sz="2000" i="1" smtClean="0"/>
          </a:p>
          <a:p>
            <a:pPr marL="0" indent="0">
              <a:buFontTx/>
              <a:buNone/>
            </a:pPr>
            <a:r>
              <a:rPr lang="en-US" altLang="en-US" sz="2000" smtClean="0"/>
              <a:t>↑</a:t>
            </a:r>
            <a:r>
              <a:rPr lang="bg-BG" altLang="en-US" sz="2000" smtClean="0"/>
              <a:t> експресия, генетичен полиморфизъм на рецепторите в зоните на лезии</a:t>
            </a:r>
          </a:p>
          <a:p>
            <a:pPr marL="0" indent="0">
              <a:buFontTx/>
              <a:buNone/>
            </a:pPr>
            <a:r>
              <a:rPr lang="bg-BG" altLang="en-US" sz="2000" smtClean="0"/>
              <a:t>активира </a:t>
            </a:r>
            <a:r>
              <a:rPr lang="en-US" altLang="en-US" sz="2000" smtClean="0"/>
              <a:t>Ba, </a:t>
            </a:r>
            <a:r>
              <a:rPr lang="bg-BG" altLang="en-US" sz="2000" smtClean="0"/>
              <a:t>мастоцити, Тн2 диференциация</a:t>
            </a:r>
          </a:p>
          <a:p>
            <a:pPr marL="0" indent="0">
              <a:buFontTx/>
              <a:buNone/>
            </a:pPr>
            <a:r>
              <a:rPr lang="bg-BG" altLang="en-US" sz="2000" smtClean="0"/>
              <a:t>↑ синтеза на </a:t>
            </a:r>
            <a:r>
              <a:rPr lang="en-US" altLang="en-US" sz="2000" smtClean="0"/>
              <a:t>IgE </a:t>
            </a:r>
            <a:r>
              <a:rPr lang="bg-BG" altLang="en-US" sz="2000" smtClean="0"/>
              <a:t>независимо от алергени чрез </a:t>
            </a:r>
            <a:r>
              <a:rPr lang="en-US" altLang="en-US" sz="2000" smtClean="0"/>
              <a:t>IL-4</a:t>
            </a:r>
            <a:r>
              <a:rPr lang="bg-BG" altLang="en-US" sz="2000" smtClean="0"/>
              <a:t> продуциран от мастоцити и базофили</a:t>
            </a:r>
          </a:p>
          <a:p>
            <a:pPr marL="0" indent="0">
              <a:buFontTx/>
              <a:buNone/>
            </a:pPr>
            <a:r>
              <a:rPr lang="en-US" altLang="en-US" sz="2000" i="1" smtClean="0"/>
              <a:t>TSLP – </a:t>
            </a:r>
            <a:r>
              <a:rPr lang="bg-BG" altLang="en-US" sz="2000" smtClean="0"/>
              <a:t>тимусен лимфопоетин</a:t>
            </a:r>
          </a:p>
          <a:p>
            <a:pPr marL="0" indent="0">
              <a:buFontTx/>
              <a:buNone/>
            </a:pPr>
            <a:r>
              <a:rPr lang="bg-BG" altLang="en-US" sz="2000" smtClean="0"/>
              <a:t>стимулира Тн2 отговор</a:t>
            </a:r>
          </a:p>
          <a:p>
            <a:pPr marL="0" indent="0">
              <a:buFontTx/>
              <a:buNone/>
            </a:pPr>
            <a:r>
              <a:rPr lang="bg-BG" altLang="en-US" sz="2000" smtClean="0"/>
              <a:t>регулира Тн17 отговор</a:t>
            </a:r>
          </a:p>
          <a:p>
            <a:pPr marL="0" indent="0">
              <a:buFontTx/>
              <a:buNone/>
            </a:pPr>
            <a:r>
              <a:rPr lang="bg-BG" altLang="en-US" sz="2000" smtClean="0"/>
              <a:t>потенцира алергенна сенсибилизация, отключва астма чрез индуциране на </a:t>
            </a:r>
            <a:r>
              <a:rPr lang="en-US" altLang="en-US" sz="2000" smtClean="0"/>
              <a:t>IL-17 </a:t>
            </a:r>
            <a:r>
              <a:rPr lang="bg-BG" altLang="en-US" sz="2000" smtClean="0"/>
              <a:t>в бронхите</a:t>
            </a:r>
          </a:p>
          <a:p>
            <a:pPr marL="0" indent="0">
              <a:buFontTx/>
              <a:buNone/>
            </a:pPr>
            <a:endParaRPr lang="bg-BG" altLang="en-US" sz="2000" smtClean="0"/>
          </a:p>
        </p:txBody>
      </p:sp>
    </p:spTree>
    <p:extLst>
      <p:ext uri="{BB962C8B-B14F-4D97-AF65-F5344CB8AC3E}">
        <p14:creationId xmlns:p14="http://schemas.microsoft.com/office/powerpoint/2010/main" val="147069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bg-BG" sz="2000" i="1" smtClean="0"/>
              <a:t>IL</a:t>
            </a:r>
            <a:r>
              <a:rPr lang="bg-BG" altLang="bg-BG" sz="2000" i="1" smtClean="0"/>
              <a:t>-17 и </a:t>
            </a:r>
            <a:r>
              <a:rPr lang="en-US" altLang="bg-BG" sz="2000" i="1" smtClean="0"/>
              <a:t>IL-22</a:t>
            </a:r>
            <a:endParaRPr lang="bg-BG" altLang="bg-BG" sz="2000" i="1" smtClean="0"/>
          </a:p>
          <a:p>
            <a:pPr marL="0" indent="0">
              <a:buFontTx/>
              <a:buNone/>
            </a:pPr>
            <a:r>
              <a:rPr lang="bg-BG" altLang="bg-BG" sz="2000" smtClean="0"/>
              <a:t>↑ експресия в кожата –ремоделиране на екзематозни лезии</a:t>
            </a:r>
          </a:p>
          <a:p>
            <a:pPr marL="0" indent="0">
              <a:buFontTx/>
              <a:buNone/>
            </a:pPr>
            <a:r>
              <a:rPr lang="en-US" altLang="bg-BG" sz="2000" i="1" smtClean="0"/>
              <a:t>Periostin</a:t>
            </a:r>
            <a:endParaRPr lang="bg-BG" altLang="bg-BG" sz="2000" i="1" smtClean="0"/>
          </a:p>
          <a:p>
            <a:pPr marL="0" indent="0">
              <a:buFontTx/>
              <a:buNone/>
            </a:pPr>
            <a:r>
              <a:rPr lang="bg-BG" altLang="bg-BG" sz="2000" smtClean="0"/>
              <a:t>Ремоделиране и тъканна фиброза</a:t>
            </a:r>
          </a:p>
          <a:p>
            <a:pPr marL="0" indent="0">
              <a:buFontTx/>
              <a:buNone/>
            </a:pPr>
            <a:r>
              <a:rPr lang="en-US" altLang="bg-BG" sz="2000" i="1" smtClean="0"/>
              <a:t>IL-1</a:t>
            </a:r>
            <a:r>
              <a:rPr lang="bg-BG" altLang="bg-BG" sz="2000" i="1" smtClean="0"/>
              <a:t>бет и </a:t>
            </a:r>
            <a:r>
              <a:rPr lang="en-US" altLang="bg-BG" sz="2000" i="1" smtClean="0"/>
              <a:t> IL-18</a:t>
            </a:r>
            <a:endParaRPr lang="bg-BG" altLang="bg-BG" sz="2000" i="1" smtClean="0"/>
          </a:p>
          <a:p>
            <a:pPr marL="0" indent="0">
              <a:buFontTx/>
              <a:buNone/>
            </a:pPr>
            <a:r>
              <a:rPr lang="bg-BG" altLang="bg-BG" sz="2000" smtClean="0"/>
              <a:t>Тн2 и </a:t>
            </a:r>
            <a:r>
              <a:rPr lang="en-US" altLang="bg-BG" sz="2000" smtClean="0"/>
              <a:t>IgE </a:t>
            </a:r>
            <a:r>
              <a:rPr lang="bg-BG" altLang="bg-BG" sz="2000" smtClean="0"/>
              <a:t>медииран имунен отговор</a:t>
            </a:r>
          </a:p>
          <a:p>
            <a:pPr marL="0" indent="0">
              <a:buFontTx/>
              <a:buNone/>
            </a:pPr>
            <a:endParaRPr lang="bg-BG" altLang="bg-BG" sz="2000" smtClean="0"/>
          </a:p>
          <a:p>
            <a:pPr marL="0" indent="0">
              <a:buFontTx/>
              <a:buNone/>
            </a:pPr>
            <a:endParaRPr lang="bg-BG" altLang="bg-BG" sz="2000" smtClean="0"/>
          </a:p>
        </p:txBody>
      </p:sp>
    </p:spTree>
    <p:extLst>
      <p:ext uri="{BB962C8B-B14F-4D97-AF65-F5344CB8AC3E}">
        <p14:creationId xmlns:p14="http://schemas.microsoft.com/office/powerpoint/2010/main" val="285864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bg-BG" sz="28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bg-BG" altLang="bg-BG" sz="2400" smtClean="0"/>
              <a:t>Високи серумни </a:t>
            </a:r>
            <a:r>
              <a:rPr lang="en-US" altLang="bg-BG" sz="2400" smtClean="0"/>
              <a:t>IgE. </a:t>
            </a:r>
            <a:r>
              <a:rPr lang="bg-BG" altLang="bg-BG" sz="2400" smtClean="0"/>
              <a:t>Титърът на общи </a:t>
            </a:r>
            <a:r>
              <a:rPr lang="en-US" altLang="bg-BG" sz="2400" smtClean="0"/>
              <a:t>IgE</a:t>
            </a:r>
            <a:r>
              <a:rPr lang="bg-BG" altLang="bg-BG" sz="2400" smtClean="0"/>
              <a:t> не корелира с тежестта на АД</a:t>
            </a:r>
          </a:p>
          <a:p>
            <a:pPr eaLnBrk="1" hangingPunct="1">
              <a:buFontTx/>
              <a:buNone/>
            </a:pPr>
            <a:endParaRPr lang="en-US" altLang="bg-BG" sz="2400" smtClean="0"/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bg-BG" altLang="bg-BG" sz="2400" smtClean="0"/>
              <a:t>Титърът на специфични </a:t>
            </a:r>
            <a:r>
              <a:rPr lang="en-US" altLang="bg-BG" sz="2400" smtClean="0"/>
              <a:t>IgE</a:t>
            </a:r>
            <a:r>
              <a:rPr lang="bg-BG" altLang="bg-BG" sz="2400" smtClean="0"/>
              <a:t> по-нисък от очакванията.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en-US" altLang="bg-BG" sz="2400" smtClean="0"/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bg-BG" altLang="bg-BG" sz="2400" smtClean="0"/>
              <a:t>Намален брой Т лимфоцити и променено съотношение на Т-лимфоцитните субпопулации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bg-BG" altLang="bg-BG" sz="2400" smtClean="0"/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bg-BG" altLang="bg-BG" sz="2400" b="1" smtClean="0"/>
              <a:t>Не всички пациенти с високи </a:t>
            </a:r>
            <a:r>
              <a:rPr lang="en-US" altLang="bg-BG" sz="2400" b="1" smtClean="0"/>
              <a:t>IgE</a:t>
            </a:r>
            <a:r>
              <a:rPr lang="bg-BG" altLang="bg-BG" sz="2400" b="1" smtClean="0"/>
              <a:t> имат АД</a:t>
            </a:r>
            <a:endParaRPr lang="en-US" altLang="bg-BG" sz="2400" b="1" smtClean="0"/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bg-BG" altLang="bg-BG" sz="2400" b="1" smtClean="0"/>
          </a:p>
          <a:p>
            <a:pPr eaLnBrk="1" hangingPunct="1">
              <a:buClr>
                <a:schemeClr val="tx1"/>
              </a:buClr>
            </a:pPr>
            <a:endParaRPr lang="bg-BG" altLang="bg-BG" sz="2400" smtClean="0"/>
          </a:p>
          <a:p>
            <a:pPr eaLnBrk="1" hangingPunct="1">
              <a:buFontTx/>
              <a:buNone/>
            </a:pPr>
            <a:endParaRPr lang="bg-BG" altLang="bg-BG" sz="2400" smtClean="0"/>
          </a:p>
          <a:p>
            <a:pPr eaLnBrk="1" hangingPunct="1">
              <a:buFontTx/>
              <a:buNone/>
            </a:pPr>
            <a:endParaRPr lang="en-US" altLang="bg-BG" sz="2400" smtClean="0"/>
          </a:p>
          <a:p>
            <a:pPr eaLnBrk="1" hangingPunct="1">
              <a:buFontTx/>
              <a:buNone/>
            </a:pPr>
            <a:endParaRPr lang="en-US" altLang="bg-BG" sz="2400" smtClean="0"/>
          </a:p>
          <a:p>
            <a:pPr eaLnBrk="1" hangingPunct="1">
              <a:buFontTx/>
              <a:buNone/>
            </a:pPr>
            <a:endParaRPr lang="en-GB" altLang="bg-BG" sz="2400" smtClean="0"/>
          </a:p>
        </p:txBody>
      </p:sp>
    </p:spTree>
    <p:extLst>
      <p:ext uri="{BB962C8B-B14F-4D97-AF65-F5344CB8AC3E}">
        <p14:creationId xmlns:p14="http://schemas.microsoft.com/office/powerpoint/2010/main" val="354834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800" smtClean="0"/>
              <a:t/>
            </a:r>
            <a:br>
              <a:rPr lang="bg-BG" altLang="bg-BG" sz="2800" smtClean="0"/>
            </a:br>
            <a:endParaRPr lang="en-GB" altLang="bg-BG" sz="28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4114800" cy="35814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Tx/>
              <a:buNone/>
            </a:pPr>
            <a:r>
              <a:rPr lang="bg-BG" altLang="bg-BG" sz="2000" smtClean="0"/>
              <a:t>Епидермалната липидна и механична бариера на кожата са дефектни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en-US" altLang="bg-BG" sz="2000" smtClean="0"/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bg-BG" altLang="bg-BG" sz="2000" smtClean="0"/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bg-BG" altLang="bg-BG" sz="2000" smtClean="0"/>
              <a:t>Увеличена трансепидермална водна загуба</a:t>
            </a:r>
            <a:endParaRPr lang="en-US" altLang="bg-BG" sz="2000" smtClean="0"/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bg-BG" altLang="bg-BG" sz="2000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bg-BG" altLang="bg-BG" sz="2800" smtClean="0"/>
          </a:p>
        </p:txBody>
      </p:sp>
      <p:pic>
        <p:nvPicPr>
          <p:cNvPr id="10245" name="Picture 5" descr="Atopic dermati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397192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62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00FF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5F5F5F"/>
                </a:outerShdw>
              </a:effectLst>
            </a14:hiddenEffects>
          </a:ext>
        </a:extLst>
      </a:spPr>
      <a:bodyPr vert="horz" wrap="non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00FF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5F5F5F"/>
                </a:outerShdw>
              </a:effectLst>
            </a14:hiddenEffects>
          </a:ext>
        </a:extLst>
      </a:spPr>
      <a:bodyPr vert="horz" wrap="non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9209</TotalTime>
  <Words>1956</Words>
  <Application>Microsoft Office PowerPoint</Application>
  <PresentationFormat>On-screen Show (4:3)</PresentationFormat>
  <Paragraphs>419</Paragraphs>
  <Slides>54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Arial Unicode MS</vt:lpstr>
      <vt:lpstr>Arial</vt:lpstr>
      <vt:lpstr>Arial Black</vt:lpstr>
      <vt:lpstr>Garamond</vt:lpstr>
      <vt:lpstr>Times New Roman</vt:lpstr>
      <vt:lpstr>Verdana</vt:lpstr>
      <vt:lpstr>Wingdings</vt:lpstr>
      <vt:lpstr>Default Design</vt:lpstr>
      <vt:lpstr>2_Edge</vt:lpstr>
      <vt:lpstr>CorelDRAW.Graphic.10</vt:lpstr>
      <vt:lpstr>PowerPoint Presentation</vt:lpstr>
      <vt:lpstr>Определение</vt:lpstr>
      <vt:lpstr>Атопичен марш</vt:lpstr>
      <vt:lpstr>Етиология - фактори </vt:lpstr>
      <vt:lpstr>Патогенеза</vt:lpstr>
      <vt:lpstr>АД и интерлевкини от епителен произход</vt:lpstr>
      <vt:lpstr>PowerPoint Presentation</vt:lpstr>
      <vt:lpstr>PowerPoint Presentation</vt:lpstr>
      <vt:lpstr> </vt:lpstr>
      <vt:lpstr>Клинична картина</vt:lpstr>
      <vt:lpstr>Локализация</vt:lpstr>
      <vt:lpstr>Клинични форми </vt:lpstr>
      <vt:lpstr>PowerPoint Presentation</vt:lpstr>
      <vt:lpstr>АД  3 месеца -2 год. </vt:lpstr>
      <vt:lpstr>АД  2 - 12 год.</vt:lpstr>
      <vt:lpstr>АД  2 - 12 год. Сенсибилизация към екзоалергени</vt:lpstr>
      <vt:lpstr>АД  2 - 12 год. </vt:lpstr>
      <vt:lpstr> АД над 12  год.</vt:lpstr>
      <vt:lpstr>PowerPoint Presentation</vt:lpstr>
      <vt:lpstr>АД над 12  год.</vt:lpstr>
      <vt:lpstr>Характерни допълнителни кожни промени при АД</vt:lpstr>
      <vt:lpstr>Характерни допълнителни кожни промени при АД</vt:lpstr>
      <vt:lpstr>Характерни допълнителни кожни промени при АД</vt:lpstr>
      <vt:lpstr>Характерни допълнителни кожни промени при АД</vt:lpstr>
      <vt:lpstr>PowerPoint Presentation</vt:lpstr>
      <vt:lpstr>Усложнения</vt:lpstr>
      <vt:lpstr>Усложнения</vt:lpstr>
      <vt:lpstr>Протичане</vt:lpstr>
      <vt:lpstr>Диагноза</vt:lpstr>
      <vt:lpstr>Диагноза</vt:lpstr>
      <vt:lpstr> Второстепенни критерии </vt:lpstr>
      <vt:lpstr> Второстепенни критерии </vt:lpstr>
      <vt:lpstr>Влошаващи фактори</vt:lpstr>
      <vt:lpstr>Диференциална диагноза</vt:lpstr>
      <vt:lpstr>Лечение</vt:lpstr>
      <vt:lpstr>Подобряване на бариерната функция</vt:lpstr>
      <vt:lpstr>Подтискане на възпалението</vt:lpstr>
      <vt:lpstr>Локални кортикостероиди</vt:lpstr>
      <vt:lpstr>Калциневринови инхибитори</vt:lpstr>
      <vt:lpstr>Калциневринови инхибитори- имуномодулатори</vt:lpstr>
      <vt:lpstr>Елидел</vt:lpstr>
      <vt:lpstr>Калциневринови инхибитори</vt:lpstr>
      <vt:lpstr>Системна терапия</vt:lpstr>
      <vt:lpstr>Переспективи</vt:lpstr>
      <vt:lpstr>Анафилаксия</vt:lpstr>
      <vt:lpstr>Анафилаксия – форми</vt:lpstr>
      <vt:lpstr>Клинична картина</vt:lpstr>
      <vt:lpstr>Превенция</vt:lpstr>
      <vt:lpstr>Лечение</vt:lpstr>
      <vt:lpstr>Лечение</vt:lpstr>
      <vt:lpstr>Лечение</vt:lpstr>
      <vt:lpstr>Лечение</vt:lpstr>
      <vt:lpstr>Лечение</vt:lpstr>
      <vt:lpstr>PowerPoint Presentation</vt:lpstr>
    </vt:vector>
  </TitlesOfParts>
  <Company>Ok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Canev</dc:creator>
  <cp:lastModifiedBy>Tzanev-Home</cp:lastModifiedBy>
  <cp:revision>472</cp:revision>
  <dcterms:created xsi:type="dcterms:W3CDTF">2003-03-08T12:58:53Z</dcterms:created>
  <dcterms:modified xsi:type="dcterms:W3CDTF">2020-10-28T05:49:55Z</dcterms:modified>
</cp:coreProperties>
</file>