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0" r:id="rId1"/>
  </p:sldMasterIdLst>
  <p:notesMasterIdLst>
    <p:notesMasterId r:id="rId32"/>
  </p:notesMasterIdLst>
  <p:handoutMasterIdLst>
    <p:handoutMasterId r:id="rId33"/>
  </p:handoutMasterIdLst>
  <p:sldIdLst>
    <p:sldId id="418" r:id="rId2"/>
    <p:sldId id="419" r:id="rId3"/>
    <p:sldId id="420" r:id="rId4"/>
    <p:sldId id="421" r:id="rId5"/>
    <p:sldId id="422" r:id="rId6"/>
    <p:sldId id="423" r:id="rId7"/>
    <p:sldId id="424" r:id="rId8"/>
    <p:sldId id="425" r:id="rId9"/>
    <p:sldId id="426" r:id="rId10"/>
    <p:sldId id="427" r:id="rId11"/>
    <p:sldId id="428" r:id="rId12"/>
    <p:sldId id="429" r:id="rId13"/>
    <p:sldId id="430" r:id="rId14"/>
    <p:sldId id="431" r:id="rId15"/>
    <p:sldId id="432" r:id="rId16"/>
    <p:sldId id="433" r:id="rId17"/>
    <p:sldId id="434" r:id="rId18"/>
    <p:sldId id="435" r:id="rId19"/>
    <p:sldId id="436" r:id="rId20"/>
    <p:sldId id="437" r:id="rId21"/>
    <p:sldId id="438" r:id="rId22"/>
    <p:sldId id="439" r:id="rId23"/>
    <p:sldId id="440" r:id="rId24"/>
    <p:sldId id="441" r:id="rId25"/>
    <p:sldId id="442" r:id="rId26"/>
    <p:sldId id="443" r:id="rId27"/>
    <p:sldId id="444" r:id="rId28"/>
    <p:sldId id="445" r:id="rId29"/>
    <p:sldId id="446" r:id="rId30"/>
    <p:sldId id="447" r:id="rId31"/>
  </p:sldIdLst>
  <p:sldSz cx="9144000" cy="6858000" type="screen4x3"/>
  <p:notesSz cx="7099300" cy="10234613"/>
  <p:defaultTextStyle>
    <a:defPPr>
      <a:defRPr lang="bg-BG"/>
    </a:defPPr>
    <a:lvl1pPr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Black" panose="020B0A04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Black" panose="020B0A040201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FF"/>
    <a:srgbClr val="EFFC70"/>
    <a:srgbClr val="99FF66"/>
    <a:srgbClr val="FF5050"/>
    <a:srgbClr val="FAE2EC"/>
    <a:srgbClr val="CC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62" autoAdjust="0"/>
    <p:restoredTop sz="94708" autoAdjust="0"/>
  </p:normalViewPr>
  <p:slideViewPr>
    <p:cSldViewPr snapToGrid="0">
      <p:cViewPr>
        <p:scale>
          <a:sx n="77" d="100"/>
          <a:sy n="77" d="100"/>
        </p:scale>
        <p:origin x="-172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26"/>
    </p:cViewPr>
  </p:sorterViewPr>
  <p:notesViewPr>
    <p:cSldViewPr snapToGrid="0">
      <p:cViewPr varScale="1">
        <p:scale>
          <a:sx n="73" d="100"/>
          <a:sy n="73" d="100"/>
        </p:scale>
        <p:origin x="-4032" y="-114"/>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1315"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cs typeface="+mn-cs"/>
              </a:defRPr>
            </a:lvl1pPr>
          </a:lstStyle>
          <a:p>
            <a:pPr>
              <a:defRPr/>
            </a:pPr>
            <a:endParaRPr lang="bg-BG" altLang="bg-BG"/>
          </a:p>
        </p:txBody>
      </p:sp>
      <p:sp>
        <p:nvSpPr>
          <p:cNvPr id="141316"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1317"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atin typeface="Arial" panose="020B0604020202020204" pitchFamily="34" charset="0"/>
                <a:cs typeface="+mn-cs"/>
              </a:defRPr>
            </a:lvl1pPr>
          </a:lstStyle>
          <a:p>
            <a:pPr>
              <a:defRPr/>
            </a:pPr>
            <a:fld id="{FA99C722-40CE-4F8A-8266-6F14B1AB6F6E}" type="slidenum">
              <a:rPr lang="bg-BG" altLang="bg-BG"/>
              <a:pPr>
                <a:defRPr/>
              </a:pPr>
              <a:t>‹#›</a:t>
            </a:fld>
            <a:endParaRPr lang="bg-BG" altLang="bg-BG"/>
          </a:p>
        </p:txBody>
      </p:sp>
    </p:spTree>
    <p:extLst>
      <p:ext uri="{BB962C8B-B14F-4D97-AF65-F5344CB8AC3E}">
        <p14:creationId xmlns:p14="http://schemas.microsoft.com/office/powerpoint/2010/main" val="2217460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233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cs typeface="+mn-cs"/>
              </a:defRPr>
            </a:lvl1pPr>
          </a:lstStyle>
          <a:p>
            <a:pPr>
              <a:defRPr/>
            </a:pPr>
            <a:endParaRPr lang="bg-BG" altLang="bg-BG"/>
          </a:p>
        </p:txBody>
      </p:sp>
      <p:sp>
        <p:nvSpPr>
          <p:cNvPr id="41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234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bg-BG" altLang="bg-BG" noProof="0" smtClean="0"/>
              <a:t>Click to edit Master text styles</a:t>
            </a:r>
          </a:p>
          <a:p>
            <a:pPr lvl="1"/>
            <a:r>
              <a:rPr lang="bg-BG" altLang="bg-BG" noProof="0" smtClean="0"/>
              <a:t>Second level</a:t>
            </a:r>
          </a:p>
          <a:p>
            <a:pPr lvl="2"/>
            <a:r>
              <a:rPr lang="bg-BG" altLang="bg-BG" noProof="0" smtClean="0"/>
              <a:t>Third level</a:t>
            </a:r>
          </a:p>
          <a:p>
            <a:pPr lvl="3"/>
            <a:r>
              <a:rPr lang="bg-BG" altLang="bg-BG" noProof="0" smtClean="0"/>
              <a:t>Fourth level</a:t>
            </a:r>
          </a:p>
          <a:p>
            <a:pPr lvl="4"/>
            <a:r>
              <a:rPr lang="bg-BG" altLang="bg-BG" noProof="0" smtClean="0"/>
              <a:t>Fifth level</a:t>
            </a:r>
          </a:p>
        </p:txBody>
      </p:sp>
      <p:sp>
        <p:nvSpPr>
          <p:cNvPr id="14234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cs typeface="+mn-cs"/>
              </a:defRPr>
            </a:lvl1pPr>
          </a:lstStyle>
          <a:p>
            <a:pPr>
              <a:defRPr/>
            </a:pPr>
            <a:endParaRPr lang="bg-BG" altLang="bg-BG"/>
          </a:p>
        </p:txBody>
      </p:sp>
      <p:sp>
        <p:nvSpPr>
          <p:cNvPr id="14234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atin typeface="Arial" panose="020B0604020202020204" pitchFamily="34" charset="0"/>
                <a:cs typeface="+mn-cs"/>
              </a:defRPr>
            </a:lvl1pPr>
          </a:lstStyle>
          <a:p>
            <a:pPr>
              <a:defRPr/>
            </a:pPr>
            <a:fld id="{8E410D28-5B60-4FE7-BAE5-C4ADB6AB32B3}" type="slidenum">
              <a:rPr lang="bg-BG" altLang="bg-BG"/>
              <a:pPr>
                <a:defRPr/>
              </a:pPr>
              <a:t>‹#›</a:t>
            </a:fld>
            <a:endParaRPr lang="bg-BG" altLang="bg-BG"/>
          </a:p>
        </p:txBody>
      </p:sp>
    </p:spTree>
    <p:extLst>
      <p:ext uri="{BB962C8B-B14F-4D97-AF65-F5344CB8AC3E}">
        <p14:creationId xmlns:p14="http://schemas.microsoft.com/office/powerpoint/2010/main" val="1022585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algn="r" eaLnBrk="1" hangingPunct="1"/>
            <a:fld id="{9D97A1E8-CF6E-4D65-84FB-05332DF6D4A5}" type="slidenum">
              <a:rPr lang="bg-BG" altLang="bg-BG" sz="1300">
                <a:latin typeface="Arial" panose="020B0604020202020204" pitchFamily="34" charset="0"/>
              </a:rPr>
              <a:pPr algn="r" eaLnBrk="1" hangingPunct="1"/>
              <a:t>1</a:t>
            </a:fld>
            <a:endParaRPr lang="bg-BG" altLang="bg-BG" sz="1300">
              <a:latin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dirty="0"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992188" y="768350"/>
            <a:ext cx="5114925"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cs typeface="Arial" charset="0"/>
              </a:defRPr>
            </a:lvl1pPr>
            <a:lvl2pPr marL="804763" indent="-309524" eaLnBrk="0" hangingPunct="0">
              <a:defRPr>
                <a:solidFill>
                  <a:schemeClr val="tx1"/>
                </a:solidFill>
                <a:latin typeface="Verdana" pitchFamily="34" charset="0"/>
                <a:cs typeface="Arial" charset="0"/>
              </a:defRPr>
            </a:lvl2pPr>
            <a:lvl3pPr marL="1238098" indent="-247620" eaLnBrk="0" hangingPunct="0">
              <a:defRPr>
                <a:solidFill>
                  <a:schemeClr val="tx1"/>
                </a:solidFill>
                <a:latin typeface="Verdana" pitchFamily="34" charset="0"/>
                <a:cs typeface="Arial" charset="0"/>
              </a:defRPr>
            </a:lvl3pPr>
            <a:lvl4pPr marL="1733337" indent="-247620" eaLnBrk="0" hangingPunct="0">
              <a:defRPr>
                <a:solidFill>
                  <a:schemeClr val="tx1"/>
                </a:solidFill>
                <a:latin typeface="Verdana" pitchFamily="34" charset="0"/>
                <a:cs typeface="Arial" charset="0"/>
              </a:defRPr>
            </a:lvl4pPr>
            <a:lvl5pPr marL="2228576" indent="-247620" eaLnBrk="0" hangingPunct="0">
              <a:defRPr>
                <a:solidFill>
                  <a:schemeClr val="tx1"/>
                </a:solidFill>
                <a:latin typeface="Verdana" pitchFamily="34" charset="0"/>
                <a:cs typeface="Arial" charset="0"/>
              </a:defRPr>
            </a:lvl5pPr>
            <a:lvl6pPr marL="2723815" indent="-247620" eaLnBrk="0" fontAlgn="base" hangingPunct="0">
              <a:spcBef>
                <a:spcPct val="0"/>
              </a:spcBef>
              <a:spcAft>
                <a:spcPct val="0"/>
              </a:spcAft>
              <a:defRPr>
                <a:solidFill>
                  <a:schemeClr val="tx1"/>
                </a:solidFill>
                <a:latin typeface="Verdana" pitchFamily="34" charset="0"/>
                <a:cs typeface="Arial" charset="0"/>
              </a:defRPr>
            </a:lvl6pPr>
            <a:lvl7pPr marL="3219054" indent="-247620" eaLnBrk="0" fontAlgn="base" hangingPunct="0">
              <a:spcBef>
                <a:spcPct val="0"/>
              </a:spcBef>
              <a:spcAft>
                <a:spcPct val="0"/>
              </a:spcAft>
              <a:defRPr>
                <a:solidFill>
                  <a:schemeClr val="tx1"/>
                </a:solidFill>
                <a:latin typeface="Verdana" pitchFamily="34" charset="0"/>
                <a:cs typeface="Arial" charset="0"/>
              </a:defRPr>
            </a:lvl7pPr>
            <a:lvl8pPr marL="3714293" indent="-247620" eaLnBrk="0" fontAlgn="base" hangingPunct="0">
              <a:spcBef>
                <a:spcPct val="0"/>
              </a:spcBef>
              <a:spcAft>
                <a:spcPct val="0"/>
              </a:spcAft>
              <a:defRPr>
                <a:solidFill>
                  <a:schemeClr val="tx1"/>
                </a:solidFill>
                <a:latin typeface="Verdana" pitchFamily="34" charset="0"/>
                <a:cs typeface="Arial" charset="0"/>
              </a:defRPr>
            </a:lvl8pPr>
            <a:lvl9pPr marL="4209532" indent="-24762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A45EF7B-43E2-4E81-B25B-DC274E79A982}" type="slidenum">
              <a:rPr lang="bg-BG">
                <a:solidFill>
                  <a:prstClr val="black"/>
                </a:solidFill>
              </a:rPr>
              <a:pPr eaLnBrk="1" hangingPunct="1"/>
              <a:t>3</a:t>
            </a:fld>
            <a:endParaRPr lang="bg-BG">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Контейнер за изображение на слайда 1"/>
          <p:cNvSpPr>
            <a:spLocks noGrp="1" noRot="1" noChangeAspect="1" noTextEdit="1"/>
          </p:cNvSpPr>
          <p:nvPr>
            <p:ph type="sldImg"/>
          </p:nvPr>
        </p:nvSpPr>
        <p:spPr bwMode="auto">
          <a:xfrm>
            <a:off x="992188" y="768350"/>
            <a:ext cx="5114925" cy="3836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Контейнер за бележ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bg-BG" altLang="bg-BG" smtClean="0"/>
          </a:p>
        </p:txBody>
      </p:sp>
      <p:sp>
        <p:nvSpPr>
          <p:cNvPr id="35844" name="Контейнер за номер н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cs typeface="Arial" charset="0"/>
              </a:defRPr>
            </a:lvl1pPr>
            <a:lvl2pPr marL="804763" indent="-309524" eaLnBrk="0" hangingPunct="0">
              <a:defRPr>
                <a:solidFill>
                  <a:schemeClr val="tx1"/>
                </a:solidFill>
                <a:latin typeface="Verdana" pitchFamily="34" charset="0"/>
                <a:cs typeface="Arial" charset="0"/>
              </a:defRPr>
            </a:lvl2pPr>
            <a:lvl3pPr marL="1238098" indent="-247620" eaLnBrk="0" hangingPunct="0">
              <a:defRPr>
                <a:solidFill>
                  <a:schemeClr val="tx1"/>
                </a:solidFill>
                <a:latin typeface="Verdana" pitchFamily="34" charset="0"/>
                <a:cs typeface="Arial" charset="0"/>
              </a:defRPr>
            </a:lvl3pPr>
            <a:lvl4pPr marL="1733337" indent="-247620" eaLnBrk="0" hangingPunct="0">
              <a:defRPr>
                <a:solidFill>
                  <a:schemeClr val="tx1"/>
                </a:solidFill>
                <a:latin typeface="Verdana" pitchFamily="34" charset="0"/>
                <a:cs typeface="Arial" charset="0"/>
              </a:defRPr>
            </a:lvl4pPr>
            <a:lvl5pPr marL="2228576" indent="-247620" eaLnBrk="0" hangingPunct="0">
              <a:defRPr>
                <a:solidFill>
                  <a:schemeClr val="tx1"/>
                </a:solidFill>
                <a:latin typeface="Verdana" pitchFamily="34" charset="0"/>
                <a:cs typeface="Arial" charset="0"/>
              </a:defRPr>
            </a:lvl5pPr>
            <a:lvl6pPr marL="2723815" indent="-247620" eaLnBrk="0" fontAlgn="base" hangingPunct="0">
              <a:spcBef>
                <a:spcPct val="0"/>
              </a:spcBef>
              <a:spcAft>
                <a:spcPct val="0"/>
              </a:spcAft>
              <a:defRPr>
                <a:solidFill>
                  <a:schemeClr val="tx1"/>
                </a:solidFill>
                <a:latin typeface="Verdana" pitchFamily="34" charset="0"/>
                <a:cs typeface="Arial" charset="0"/>
              </a:defRPr>
            </a:lvl6pPr>
            <a:lvl7pPr marL="3219054" indent="-247620" eaLnBrk="0" fontAlgn="base" hangingPunct="0">
              <a:spcBef>
                <a:spcPct val="0"/>
              </a:spcBef>
              <a:spcAft>
                <a:spcPct val="0"/>
              </a:spcAft>
              <a:defRPr>
                <a:solidFill>
                  <a:schemeClr val="tx1"/>
                </a:solidFill>
                <a:latin typeface="Verdana" pitchFamily="34" charset="0"/>
                <a:cs typeface="Arial" charset="0"/>
              </a:defRPr>
            </a:lvl7pPr>
            <a:lvl8pPr marL="3714293" indent="-247620" eaLnBrk="0" fontAlgn="base" hangingPunct="0">
              <a:spcBef>
                <a:spcPct val="0"/>
              </a:spcBef>
              <a:spcAft>
                <a:spcPct val="0"/>
              </a:spcAft>
              <a:defRPr>
                <a:solidFill>
                  <a:schemeClr val="tx1"/>
                </a:solidFill>
                <a:latin typeface="Verdana" pitchFamily="34" charset="0"/>
                <a:cs typeface="Arial" charset="0"/>
              </a:defRPr>
            </a:lvl8pPr>
            <a:lvl9pPr marL="4209532" indent="-24762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7A594CF2-ED9E-41BC-A675-C7E15092B029}" type="slidenum">
              <a:rPr lang="bg-BG" altLang="bg-BG">
                <a:solidFill>
                  <a:prstClr val="black"/>
                </a:solidFill>
              </a:rPr>
              <a:pPr eaLnBrk="1" hangingPunct="1"/>
              <a:t>12</a:t>
            </a:fld>
            <a:endParaRPr lang="bg-BG" altLang="bg-BG">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10/19/2020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200253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10/19/2020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378678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10/19/2020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362483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10/19/2020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9382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10/19/2020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246144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10/19/2020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15136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10/19/2020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40004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10/19/2020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295768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10/19/2020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414038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10/19/2020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301154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10/19/2020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334014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10/19/2020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bg-BG"/>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6172" r:id="rId4" imgW="4785480" imgH="4894560" progId="CorelDRAW.Graphic.10">
                  <p:embed/>
                </p:oleObj>
              </mc:Choice>
              <mc:Fallback>
                <p:oleObj r:id="rId4" imgW="4785480" imgH="4894560" progId="CorelDRAW.Graphic.10">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1800">
              <a:latin typeface="Arial Black" panose="020B0A040201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endParaRPr lang="en-US" altLang="en-US" sz="1800">
              <a:latin typeface="Arial Black" panose="020B0A040201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a:t>
            </a:r>
            <a:r>
              <a:rPr lang="bg-BG" altLang="en-US" sz="2400" b="1" dirty="0" smtClean="0">
                <a:latin typeface="Times New Roman" panose="02020603050405020304" pitchFamily="18" charset="0"/>
                <a:cs typeface="Times New Roman" panose="02020603050405020304" pitchFamily="18" charset="0"/>
              </a:rPr>
              <a:t>МЕДИЦИНСКИ УНИВЕРСИТЕТ </a:t>
            </a:r>
            <a:r>
              <a:rPr lang="bg-BG" altLang="en-US" sz="2400" b="1" dirty="0" smtClean="0">
                <a:cs typeface="Times New Roman" panose="02020603050405020304" pitchFamily="18" charset="0"/>
              </a:rPr>
              <a:t>–</a:t>
            </a:r>
            <a:r>
              <a:rPr lang="bg-BG" altLang="en-US" sz="2400" b="1" dirty="0" smtClean="0">
                <a:latin typeface="Times New Roman" panose="02020603050405020304" pitchFamily="18" charset="0"/>
                <a:cs typeface="Times New Roman" panose="02020603050405020304" pitchFamily="18" charset="0"/>
              </a:rPr>
              <a:t> ПЛЕВЕН</a:t>
            </a:r>
            <a:endParaRPr lang="bg-BG" altLang="en-US" sz="2400" b="1" dirty="0" smtClean="0">
              <a:cs typeface="+mn-cs"/>
            </a:endParaRPr>
          </a:p>
          <a:p>
            <a:pPr algn="ctr">
              <a:defRPr/>
            </a:pPr>
            <a:r>
              <a:rPr lang="bg-BG" altLang="en-US" sz="2000" b="1" dirty="0" smtClean="0">
                <a:latin typeface="+mn-lt"/>
                <a:cs typeface="Times New Roman" panose="02020603050405020304" pitchFamily="18" charset="0"/>
              </a:rPr>
              <a:t>	ФАКУЛТЕТ „МЕДИЦИНА“</a:t>
            </a:r>
            <a:endParaRPr lang="en-US" altLang="en-US" sz="2000" b="1" dirty="0" smtClean="0">
              <a:latin typeface="+mn-lt"/>
              <a:cs typeface="Times New Roman" panose="02020603050405020304" pitchFamily="18" charset="0"/>
            </a:endParaRPr>
          </a:p>
          <a:p>
            <a:pPr algn="ctr">
              <a:spcBef>
                <a:spcPts val="600"/>
              </a:spcBef>
              <a:defRPr/>
            </a:pPr>
            <a:r>
              <a:rPr lang="bg-BG" altLang="en-US" b="1" dirty="0" smtClean="0">
                <a:latin typeface="Times New Roman" panose="02020603050405020304" pitchFamily="18" charset="0"/>
                <a:cs typeface="Times New Roman" panose="02020603050405020304" pitchFamily="18" charset="0"/>
              </a:rPr>
              <a:t>	ЦЕНТЪР ЗА ДИСТАНЦИОННО ОБУЧЕНИЕ</a:t>
            </a:r>
            <a:endParaRPr lang="bg-BG" altLang="en-US" b="1" dirty="0" smtClean="0">
              <a:cs typeface="+mn-cs"/>
            </a:endParaRPr>
          </a:p>
          <a:p>
            <a:pPr algn="ctr">
              <a:defRPr/>
            </a:pPr>
            <a:endParaRPr lang="bg-BG" altLang="en-US" sz="2000" b="1" dirty="0" smtClean="0">
              <a:solidFill>
                <a:schemeClr val="accent2"/>
              </a:solidFill>
              <a:latin typeface="Arial Unicode MS" panose="020B0604020202020204" pitchFamily="34" charset="-128"/>
              <a:cs typeface="Times New Roman" panose="02020603050405020304" pitchFamily="18" charset="0"/>
            </a:endParaRPr>
          </a:p>
        </p:txBody>
      </p:sp>
      <p:sp>
        <p:nvSpPr>
          <p:cNvPr id="41994" name="Text Box 4"/>
          <p:cNvSpPr txBox="1">
            <a:spLocks noChangeArrowheads="1"/>
          </p:cNvSpPr>
          <p:nvPr/>
        </p:nvSpPr>
        <p:spPr bwMode="auto">
          <a:xfrm>
            <a:off x="283401" y="1481093"/>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spcBef>
                <a:spcPct val="50000"/>
              </a:spcBef>
              <a:defRPr/>
            </a:pPr>
            <a:r>
              <a:rPr lang="bg-BG" altLang="bg-BG" dirty="0" smtClean="0">
                <a:cs typeface="+mn-cs"/>
              </a:rPr>
              <a:t>Лекция №</a:t>
            </a:r>
            <a:r>
              <a:rPr lang="en-US" altLang="bg-BG" dirty="0">
                <a:cs typeface="+mn-cs"/>
              </a:rPr>
              <a:t>5</a:t>
            </a:r>
            <a:endParaRPr lang="bg-BG" altLang="bg-BG" dirty="0" smtClean="0">
              <a:cs typeface="+mn-cs"/>
            </a:endParaRPr>
          </a:p>
        </p:txBody>
      </p:sp>
      <p:sp>
        <p:nvSpPr>
          <p:cNvPr id="41997" name="Text Box 4"/>
          <p:cNvSpPr txBox="1">
            <a:spLocks noChangeArrowheads="1"/>
          </p:cNvSpPr>
          <p:nvPr/>
        </p:nvSpPr>
        <p:spPr bwMode="auto">
          <a:xfrm>
            <a:off x="4206430" y="5398899"/>
            <a:ext cx="4706937" cy="78483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ru-RU" altLang="bg-BG" dirty="0">
                <a:cs typeface="+mn-cs"/>
              </a:rPr>
              <a:t>Доц. Л. </a:t>
            </a:r>
            <a:r>
              <a:rPr lang="ru-RU" altLang="bg-BG" dirty="0" err="1">
                <a:cs typeface="+mn-cs"/>
              </a:rPr>
              <a:t>Терзиев</a:t>
            </a:r>
            <a:r>
              <a:rPr lang="ru-RU" altLang="bg-BG" dirty="0">
                <a:cs typeface="+mn-cs"/>
              </a:rPr>
              <a:t>, </a:t>
            </a:r>
            <a:r>
              <a:rPr lang="ru-RU" altLang="bg-BG" dirty="0" err="1">
                <a:cs typeface="+mn-cs"/>
              </a:rPr>
              <a:t>д.м</a:t>
            </a:r>
            <a:endParaRPr lang="ru-RU" altLang="bg-BG" dirty="0">
              <a:cs typeface="+mn-cs"/>
            </a:endParaRPr>
          </a:p>
          <a:p>
            <a:pPr>
              <a:spcBef>
                <a:spcPct val="50000"/>
              </a:spcBef>
              <a:defRPr/>
            </a:pPr>
            <a:r>
              <a:rPr lang="ru-RU" altLang="bg-BG" dirty="0">
                <a:cs typeface="+mn-cs"/>
              </a:rPr>
              <a:t>Доц. В. Цветкова- </a:t>
            </a:r>
            <a:r>
              <a:rPr lang="ru-RU" altLang="bg-BG" dirty="0" err="1">
                <a:cs typeface="+mn-cs"/>
              </a:rPr>
              <a:t>Вичева</a:t>
            </a:r>
            <a:r>
              <a:rPr lang="ru-RU" altLang="bg-BG" dirty="0">
                <a:cs typeface="+mn-cs"/>
              </a:rPr>
              <a:t>, </a:t>
            </a:r>
            <a:r>
              <a:rPr lang="ru-RU" altLang="bg-BG" dirty="0" err="1">
                <a:cs typeface="+mn-cs"/>
              </a:rPr>
              <a:t>д.м</a:t>
            </a:r>
            <a:endParaRPr lang="ru-RU" altLang="bg-BG" dirty="0">
              <a:cs typeface="+mn-cs"/>
            </a:endParaRPr>
          </a:p>
        </p:txBody>
      </p:sp>
      <p:sp>
        <p:nvSpPr>
          <p:cNvPr id="6153" name="TextBox 1"/>
          <p:cNvSpPr txBox="1">
            <a:spLocks noChangeArrowheads="1"/>
          </p:cNvSpPr>
          <p:nvPr/>
        </p:nvSpPr>
        <p:spPr bwMode="auto">
          <a:xfrm>
            <a:off x="1731328" y="2026013"/>
            <a:ext cx="60991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bg-BG" altLang="bg-BG" sz="1800" dirty="0" smtClean="0">
                <a:latin typeface="Arial Black" panose="020B0A04020102020204" pitchFamily="34" charset="0"/>
              </a:rPr>
              <a:t>Реакции на свръхчувствителност </a:t>
            </a:r>
            <a:r>
              <a:rPr lang="en-US" altLang="bg-BG" sz="1800" dirty="0" smtClean="0">
                <a:latin typeface="Arial Black" panose="020B0A04020102020204" pitchFamily="34" charset="0"/>
              </a:rPr>
              <a:t>I</a:t>
            </a:r>
            <a:r>
              <a:rPr lang="bg-BG" altLang="bg-BG" sz="1800" dirty="0" smtClean="0">
                <a:latin typeface="Arial Black" panose="020B0A04020102020204" pitchFamily="34" charset="0"/>
              </a:rPr>
              <a:t> тип.Анафилактични реакции.Псевдоанафилактични реакции.Имунологични и патофизиологични механизми. Анафилактичен шок.</a:t>
            </a:r>
            <a:endParaRPr lang="bg-BG" altLang="bg-BG" sz="1800"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6570" y="904918"/>
            <a:ext cx="7775575" cy="5472112"/>
          </a:xfrm>
        </p:spPr>
        <p:txBody>
          <a:bodyPr/>
          <a:lstStyle/>
          <a:p>
            <a:pPr algn="l">
              <a:defRPr/>
            </a:pPr>
            <a:r>
              <a:rPr lang="bg-BG" sz="1800" dirty="0" smtClean="0">
                <a:effectLst/>
              </a:rPr>
              <a:t>Левкотриени:</a:t>
            </a:r>
            <a:endParaRPr lang="bg-BG" sz="1800" dirty="0">
              <a:effectLst/>
            </a:endParaRPr>
          </a:p>
          <a:p>
            <a:pPr algn="l">
              <a:defRPr/>
            </a:pPr>
            <a:r>
              <a:rPr lang="bg-BG" sz="1800" dirty="0" smtClean="0">
                <a:effectLst/>
              </a:rPr>
              <a:t>-</a:t>
            </a:r>
            <a:r>
              <a:rPr lang="en-US" sz="1800" dirty="0" smtClean="0">
                <a:effectLst/>
              </a:rPr>
              <a:t>LTB4</a:t>
            </a:r>
            <a:r>
              <a:rPr lang="bg-BG" sz="1800" dirty="0">
                <a:effectLst/>
              </a:rPr>
              <a:t>-стимулира адхезията на левкоцитите, повишава съдовата пропускливост,неутрофилния и еозинофилен химиотаксис,бронхоконстрикция,стимулира цитотоксичните клетки и синтеза на имуноглобулини</a:t>
            </a:r>
          </a:p>
          <a:p>
            <a:pPr algn="l">
              <a:defRPr/>
            </a:pPr>
            <a:r>
              <a:rPr lang="bg-BG" sz="1800" dirty="0" smtClean="0">
                <a:effectLst/>
              </a:rPr>
              <a:t>-</a:t>
            </a:r>
            <a:r>
              <a:rPr lang="en-US" sz="1800" dirty="0" smtClean="0">
                <a:effectLst/>
              </a:rPr>
              <a:t>LTC4</a:t>
            </a:r>
            <a:r>
              <a:rPr lang="en-US" sz="1800" dirty="0">
                <a:effectLst/>
              </a:rPr>
              <a:t>, LTD4, LTE4</a:t>
            </a:r>
            <a:r>
              <a:rPr lang="bg-BG" sz="1800" dirty="0">
                <a:effectLst/>
              </a:rPr>
              <a:t>-повишават съдовия премеабилитет, левкоцитната адхезия,мукусната секреция, </a:t>
            </a:r>
            <a:r>
              <a:rPr lang="bg-BG" sz="1800" dirty="0" smtClean="0">
                <a:effectLst/>
              </a:rPr>
              <a:t>спазъма </a:t>
            </a:r>
            <a:r>
              <a:rPr lang="bg-BG" sz="1800" dirty="0">
                <a:effectLst/>
              </a:rPr>
              <a:t>на гладката мускулатура, вазоконстрикция</a:t>
            </a:r>
          </a:p>
          <a:p>
            <a:pPr algn="l">
              <a:defRPr/>
            </a:pPr>
            <a:r>
              <a:rPr lang="bg-BG" sz="1800" dirty="0" smtClean="0">
                <a:effectLst/>
              </a:rPr>
              <a:t>Простагландини:</a:t>
            </a:r>
            <a:endParaRPr lang="bg-BG" sz="1800" dirty="0">
              <a:effectLst/>
            </a:endParaRPr>
          </a:p>
          <a:p>
            <a:pPr algn="l">
              <a:defRPr/>
            </a:pPr>
            <a:r>
              <a:rPr lang="bg-BG" sz="1800" dirty="0">
                <a:effectLst/>
              </a:rPr>
              <a:t>-</a:t>
            </a:r>
            <a:r>
              <a:rPr lang="en-US" sz="1800" dirty="0" smtClean="0">
                <a:effectLst/>
              </a:rPr>
              <a:t>PGD2</a:t>
            </a:r>
            <a:r>
              <a:rPr lang="bg-BG" sz="1800" dirty="0">
                <a:effectLst/>
              </a:rPr>
              <a:t>-бронхоконстриктор, периферен вазодилататор,хистаминолибератор, инхибитор на тромбоцитната адхезия </a:t>
            </a:r>
          </a:p>
          <a:p>
            <a:pPr algn="l">
              <a:defRPr/>
            </a:pPr>
            <a:r>
              <a:rPr lang="bg-BG" sz="1800" dirty="0" smtClean="0">
                <a:effectLst/>
              </a:rPr>
              <a:t>-</a:t>
            </a:r>
            <a:r>
              <a:rPr lang="en-US" sz="1800" dirty="0" smtClean="0">
                <a:effectLst/>
              </a:rPr>
              <a:t>PG</a:t>
            </a:r>
            <a:r>
              <a:rPr lang="bg-BG" sz="1800" dirty="0">
                <a:effectLst/>
              </a:rPr>
              <a:t>Е</a:t>
            </a:r>
            <a:r>
              <a:rPr lang="en-US" sz="1800" dirty="0">
                <a:effectLst/>
              </a:rPr>
              <a:t>2</a:t>
            </a:r>
            <a:r>
              <a:rPr lang="bg-BG" sz="1800" dirty="0">
                <a:effectLst/>
              </a:rPr>
              <a:t>-бронходилататор, регулатор на съдовия тонус</a:t>
            </a:r>
          </a:p>
          <a:p>
            <a:pPr algn="l">
              <a:defRPr/>
            </a:pPr>
            <a:r>
              <a:rPr lang="bg-BG" sz="1800" dirty="0" smtClean="0">
                <a:effectLst/>
              </a:rPr>
              <a:t>-</a:t>
            </a:r>
            <a:r>
              <a:rPr lang="en-US" sz="1800" dirty="0" smtClean="0">
                <a:effectLst/>
              </a:rPr>
              <a:t>PGF2</a:t>
            </a:r>
            <a:r>
              <a:rPr lang="bg-BG" sz="1800" dirty="0">
                <a:effectLst/>
              </a:rPr>
              <a:t>а</a:t>
            </a:r>
            <a:r>
              <a:rPr lang="en-US" sz="1800" dirty="0" err="1">
                <a:effectLst/>
              </a:rPr>
              <a:t>lfa</a:t>
            </a:r>
            <a:r>
              <a:rPr lang="en-US" sz="1800" dirty="0">
                <a:effectLst/>
              </a:rPr>
              <a:t>- </a:t>
            </a:r>
            <a:r>
              <a:rPr lang="bg-BG" sz="1800" dirty="0">
                <a:effectLst/>
              </a:rPr>
              <a:t>-бронхоконстриктор, периферен вазодилататор, инхибитор на тромбоцитната адхезия </a:t>
            </a:r>
          </a:p>
          <a:p>
            <a:pPr algn="l">
              <a:defRPr/>
            </a:pPr>
            <a:r>
              <a:rPr lang="bg-BG" sz="1800" dirty="0" smtClean="0">
                <a:effectLst/>
              </a:rPr>
              <a:t>-ТХА2-вазоконстриктор</a:t>
            </a:r>
            <a:r>
              <a:rPr lang="bg-BG" sz="1800" dirty="0">
                <a:effectLst/>
              </a:rPr>
              <a:t>, агрегира тромбоцитите, бронхоконстриктор </a:t>
            </a:r>
          </a:p>
          <a:p>
            <a:pPr algn="l">
              <a:defRPr/>
            </a:pPr>
            <a:endParaRPr lang="bg-BG" dirty="0"/>
          </a:p>
        </p:txBody>
      </p:sp>
    </p:spTree>
    <p:extLst>
      <p:ext uri="{BB962C8B-B14F-4D97-AF65-F5344CB8AC3E}">
        <p14:creationId xmlns:p14="http://schemas.microsoft.com/office/powerpoint/2010/main" val="1239288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bg-BG" sz="4000" dirty="0" smtClean="0"/>
              <a:t>КЛИНИЧНИ ПРОЯВИ НА АТОПИЯТА</a:t>
            </a:r>
          </a:p>
        </p:txBody>
      </p:sp>
      <p:sp>
        <p:nvSpPr>
          <p:cNvPr id="23555" name="Rectangle 3"/>
          <p:cNvSpPr>
            <a:spLocks noGrp="1" noChangeArrowheads="1"/>
          </p:cNvSpPr>
          <p:nvPr>
            <p:ph idx="1"/>
          </p:nvPr>
        </p:nvSpPr>
        <p:spPr>
          <a:xfrm>
            <a:off x="432487" y="1933833"/>
            <a:ext cx="8229600" cy="4525963"/>
          </a:xfrm>
        </p:spPr>
        <p:txBody>
          <a:bodyPr/>
          <a:lstStyle/>
          <a:p>
            <a:pPr eaLnBrk="1" hangingPunct="1">
              <a:defRPr/>
            </a:pPr>
            <a:r>
              <a:rPr lang="bg-BG" dirty="0" err="1" smtClean="0"/>
              <a:t>Атопична</a:t>
            </a:r>
            <a:r>
              <a:rPr lang="bg-BG" dirty="0" smtClean="0"/>
              <a:t> бронхиална астма</a:t>
            </a:r>
          </a:p>
          <a:p>
            <a:pPr eaLnBrk="1" hangingPunct="1">
              <a:defRPr/>
            </a:pPr>
            <a:r>
              <a:rPr lang="bg-BG" dirty="0" smtClean="0"/>
              <a:t>Алергичен </a:t>
            </a:r>
            <a:r>
              <a:rPr lang="bg-BG" dirty="0" err="1" smtClean="0"/>
              <a:t>ринит</a:t>
            </a:r>
            <a:endParaRPr lang="bg-BG" dirty="0" smtClean="0"/>
          </a:p>
          <a:p>
            <a:pPr eaLnBrk="1" hangingPunct="1">
              <a:defRPr/>
            </a:pPr>
            <a:r>
              <a:rPr lang="bg-BG" dirty="0" smtClean="0"/>
              <a:t>Част от случаите на медикаментозна и хранителна алергия</a:t>
            </a:r>
          </a:p>
          <a:p>
            <a:pPr eaLnBrk="1" hangingPunct="1">
              <a:defRPr/>
            </a:pPr>
            <a:r>
              <a:rPr lang="bg-BG" dirty="0" err="1" smtClean="0"/>
              <a:t>Инсект</a:t>
            </a:r>
            <a:r>
              <a:rPr lang="bg-BG" dirty="0" smtClean="0"/>
              <a:t> алергия</a:t>
            </a:r>
          </a:p>
          <a:p>
            <a:pPr eaLnBrk="1" hangingPunct="1">
              <a:defRPr/>
            </a:pPr>
            <a:r>
              <a:rPr lang="bg-BG" dirty="0" smtClean="0"/>
              <a:t>Остра уртикария и </a:t>
            </a:r>
            <a:r>
              <a:rPr lang="bg-BG" dirty="0" err="1" smtClean="0"/>
              <a:t>ангиоедем</a:t>
            </a:r>
            <a:endParaRPr lang="bg-BG" dirty="0" smtClean="0"/>
          </a:p>
          <a:p>
            <a:pPr eaLnBrk="1" hangingPunct="1">
              <a:defRPr/>
            </a:pPr>
            <a:r>
              <a:rPr lang="bg-BG" dirty="0" err="1" smtClean="0"/>
              <a:t>Анафилактичен</a:t>
            </a:r>
            <a:r>
              <a:rPr lang="bg-BG" dirty="0" smtClean="0"/>
              <a:t> шок</a:t>
            </a:r>
          </a:p>
        </p:txBody>
      </p:sp>
    </p:spTree>
    <p:extLst>
      <p:ext uri="{BB962C8B-B14F-4D97-AF65-F5344CB8AC3E}">
        <p14:creationId xmlns:p14="http://schemas.microsoft.com/office/powerpoint/2010/main" val="2603887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546487"/>
            <a:ext cx="8229600" cy="1143000"/>
          </a:xfrm>
        </p:spPr>
        <p:txBody>
          <a:bodyPr/>
          <a:lstStyle/>
          <a:p>
            <a:pPr eaLnBrk="1" hangingPunct="1">
              <a:defRPr/>
            </a:pPr>
            <a:r>
              <a:rPr lang="bg-BG" dirty="0" smtClean="0"/>
              <a:t>АНАФИЛАКТИЧЕН ШОК</a:t>
            </a:r>
          </a:p>
        </p:txBody>
      </p:sp>
      <p:sp>
        <p:nvSpPr>
          <p:cNvPr id="24579" name="Rectangle 3"/>
          <p:cNvSpPr>
            <a:spLocks noGrp="1" noChangeArrowheads="1"/>
          </p:cNvSpPr>
          <p:nvPr>
            <p:ph idx="1"/>
          </p:nvPr>
        </p:nvSpPr>
        <p:spPr>
          <a:xfrm>
            <a:off x="480669" y="2722691"/>
            <a:ext cx="8229600" cy="4530725"/>
          </a:xfrm>
        </p:spPr>
        <p:txBody>
          <a:bodyPr/>
          <a:lstStyle/>
          <a:p>
            <a:pPr eaLnBrk="1" hangingPunct="1">
              <a:buFont typeface="Wingdings" pitchFamily="2" charset="2"/>
              <a:buNone/>
              <a:defRPr/>
            </a:pPr>
            <a:r>
              <a:rPr lang="bg-BG" dirty="0" smtClean="0"/>
              <a:t>		АШ е остроразвиващ се животозастрашаващ синдром дължащ се най-често на </a:t>
            </a:r>
            <a:r>
              <a:rPr lang="en-US" dirty="0" err="1" smtClean="0"/>
              <a:t>IgE</a:t>
            </a:r>
            <a:r>
              <a:rPr lang="bg-BG" dirty="0" smtClean="0"/>
              <a:t> </a:t>
            </a:r>
            <a:r>
              <a:rPr lang="bg-BG" dirty="0" err="1" smtClean="0"/>
              <a:t>медиирана</a:t>
            </a:r>
            <a:r>
              <a:rPr lang="bg-BG" dirty="0" smtClean="0"/>
              <a:t> реакция при предварително сенсибилизирани индивиди.</a:t>
            </a:r>
          </a:p>
        </p:txBody>
      </p:sp>
    </p:spTree>
    <p:extLst>
      <p:ext uri="{BB962C8B-B14F-4D97-AF65-F5344CB8AC3E}">
        <p14:creationId xmlns:p14="http://schemas.microsoft.com/office/powerpoint/2010/main" val="475166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476250"/>
            <a:ext cx="7772400" cy="1081088"/>
          </a:xfrm>
        </p:spPr>
        <p:txBody>
          <a:bodyPr/>
          <a:lstStyle/>
          <a:p>
            <a:pPr>
              <a:defRPr/>
            </a:pPr>
            <a:r>
              <a:rPr lang="bg-BG" dirty="0" smtClean="0"/>
              <a:t>етиология</a:t>
            </a:r>
            <a:endParaRPr lang="bg-BG" dirty="0"/>
          </a:p>
        </p:txBody>
      </p:sp>
      <p:sp>
        <p:nvSpPr>
          <p:cNvPr id="3" name="Subtitle 2"/>
          <p:cNvSpPr>
            <a:spLocks noGrp="1"/>
          </p:cNvSpPr>
          <p:nvPr>
            <p:ph type="subTitle" idx="1"/>
          </p:nvPr>
        </p:nvSpPr>
        <p:spPr>
          <a:xfrm>
            <a:off x="827088" y="2322771"/>
            <a:ext cx="7345362" cy="4392612"/>
          </a:xfrm>
        </p:spPr>
        <p:txBody>
          <a:bodyPr/>
          <a:lstStyle/>
          <a:p>
            <a:pPr marL="514350" indent="-514350" algn="l">
              <a:buFont typeface="Wingdings" pitchFamily="2" charset="2"/>
              <a:buAutoNum type="arabicPeriod"/>
              <a:defRPr/>
            </a:pPr>
            <a:r>
              <a:rPr lang="en-US" b="1" i="1" dirty="0" err="1" smtClean="0"/>
              <a:t>IgE</a:t>
            </a:r>
            <a:r>
              <a:rPr lang="bg-BG" b="1" i="1" dirty="0" smtClean="0"/>
              <a:t>-медиирани реакции</a:t>
            </a:r>
            <a:r>
              <a:rPr lang="bg-BG" dirty="0" smtClean="0"/>
              <a:t>:</a:t>
            </a:r>
          </a:p>
          <a:p>
            <a:pPr marL="457200" indent="-457200" algn="l">
              <a:buFontTx/>
              <a:buChar char="-"/>
              <a:defRPr/>
            </a:pPr>
            <a:r>
              <a:rPr lang="bg-BG" dirty="0"/>
              <a:t>м</a:t>
            </a:r>
            <a:r>
              <a:rPr lang="bg-BG" dirty="0" smtClean="0"/>
              <a:t>едикаменти – хетероложни белтъци и пептиди-хормони, ензими, токсоиди, ваксини</a:t>
            </a:r>
          </a:p>
          <a:p>
            <a:pPr marL="457200" indent="-457200" algn="l">
              <a:buFontTx/>
              <a:buChar char="-"/>
              <a:defRPr/>
            </a:pPr>
            <a:r>
              <a:rPr lang="bg-BG" dirty="0"/>
              <a:t>п</a:t>
            </a:r>
            <a:r>
              <a:rPr lang="bg-BG" dirty="0" smtClean="0"/>
              <a:t>олизахариди – декстран</a:t>
            </a:r>
          </a:p>
          <a:p>
            <a:pPr marL="457200" indent="-457200" algn="l">
              <a:buFontTx/>
              <a:buChar char="-"/>
              <a:defRPr/>
            </a:pPr>
            <a:r>
              <a:rPr lang="bg-BG" dirty="0"/>
              <a:t>х</a:t>
            </a:r>
            <a:r>
              <a:rPr lang="bg-BG" dirty="0" smtClean="0"/>
              <a:t>аптени – антибиотици, миорелаксанти, витамини, анксиолитици/диазепам/</a:t>
            </a:r>
            <a:endParaRPr lang="bg-BG" dirty="0"/>
          </a:p>
        </p:txBody>
      </p:sp>
    </p:spTree>
    <p:extLst>
      <p:ext uri="{BB962C8B-B14F-4D97-AF65-F5344CB8AC3E}">
        <p14:creationId xmlns:p14="http://schemas.microsoft.com/office/powerpoint/2010/main" val="2972262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836613"/>
            <a:ext cx="7772400" cy="936625"/>
          </a:xfrm>
        </p:spPr>
        <p:txBody>
          <a:bodyPr/>
          <a:lstStyle/>
          <a:p>
            <a:pPr>
              <a:defRPr/>
            </a:pPr>
            <a:r>
              <a:rPr lang="bg-BG" dirty="0">
                <a:solidFill>
                  <a:schemeClr val="tx1"/>
                </a:solidFill>
              </a:rPr>
              <a:t>етиология</a:t>
            </a:r>
          </a:p>
        </p:txBody>
      </p:sp>
      <p:sp>
        <p:nvSpPr>
          <p:cNvPr id="3" name="Subtitle 2"/>
          <p:cNvSpPr>
            <a:spLocks noGrp="1"/>
          </p:cNvSpPr>
          <p:nvPr>
            <p:ph type="subTitle" idx="1"/>
          </p:nvPr>
        </p:nvSpPr>
        <p:spPr>
          <a:xfrm>
            <a:off x="755650" y="2579473"/>
            <a:ext cx="7488238" cy="4681538"/>
          </a:xfrm>
        </p:spPr>
        <p:txBody>
          <a:bodyPr/>
          <a:lstStyle/>
          <a:p>
            <a:pPr algn="l">
              <a:defRPr/>
            </a:pPr>
            <a:r>
              <a:rPr lang="bg-BG" dirty="0" smtClean="0"/>
              <a:t>- Отрова на инсекти</a:t>
            </a:r>
          </a:p>
          <a:p>
            <a:pPr algn="l">
              <a:defRPr/>
            </a:pPr>
            <a:r>
              <a:rPr lang="bg-BG" dirty="0" smtClean="0"/>
              <a:t>- Храни – ядки, морски дарове, яйчен белтък и др.</a:t>
            </a:r>
          </a:p>
          <a:p>
            <a:pPr algn="l">
              <a:defRPr/>
            </a:pPr>
            <a:r>
              <a:rPr lang="bg-BG" dirty="0" smtClean="0"/>
              <a:t>- Латекс – 19% от всички анафилактични р-ции по време на операция.</a:t>
            </a:r>
            <a:endParaRPr lang="bg-BG" dirty="0"/>
          </a:p>
        </p:txBody>
      </p:sp>
    </p:spTree>
    <p:extLst>
      <p:ext uri="{BB962C8B-B14F-4D97-AF65-F5344CB8AC3E}">
        <p14:creationId xmlns:p14="http://schemas.microsoft.com/office/powerpoint/2010/main" val="2879945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650" y="333375"/>
            <a:ext cx="7772400" cy="1079500"/>
          </a:xfrm>
        </p:spPr>
        <p:txBody>
          <a:bodyPr/>
          <a:lstStyle/>
          <a:p>
            <a:pPr>
              <a:defRPr/>
            </a:pPr>
            <a:r>
              <a:rPr lang="bg-BG" dirty="0">
                <a:solidFill>
                  <a:schemeClr val="tx1"/>
                </a:solidFill>
              </a:rPr>
              <a:t>етиология</a:t>
            </a:r>
          </a:p>
        </p:txBody>
      </p:sp>
      <p:sp>
        <p:nvSpPr>
          <p:cNvPr id="3" name="Subtitle 2"/>
          <p:cNvSpPr>
            <a:spLocks noGrp="1"/>
          </p:cNvSpPr>
          <p:nvPr>
            <p:ph type="subTitle" idx="1"/>
          </p:nvPr>
        </p:nvSpPr>
        <p:spPr>
          <a:xfrm>
            <a:off x="527393" y="2181011"/>
            <a:ext cx="7848600" cy="4248150"/>
          </a:xfrm>
        </p:spPr>
        <p:txBody>
          <a:bodyPr/>
          <a:lstStyle/>
          <a:p>
            <a:pPr algn="l">
              <a:defRPr/>
            </a:pPr>
            <a:r>
              <a:rPr lang="bg-BG" dirty="0"/>
              <a:t>2</a:t>
            </a:r>
            <a:r>
              <a:rPr lang="bg-BG" dirty="0" smtClean="0"/>
              <a:t>. Имунокомплексна анафилакси</a:t>
            </a:r>
          </a:p>
          <a:p>
            <a:pPr algn="l">
              <a:defRPr/>
            </a:pPr>
            <a:r>
              <a:rPr lang="bg-BG" dirty="0" smtClean="0"/>
              <a:t>/медиирани от комплемента анафилактични р-ции/:</a:t>
            </a:r>
          </a:p>
          <a:p>
            <a:pPr marL="457200" indent="-457200" algn="l">
              <a:buFontTx/>
              <a:buChar char="-"/>
              <a:defRPr/>
            </a:pPr>
            <a:r>
              <a:rPr lang="bg-BG" dirty="0" smtClean="0"/>
              <a:t>Преливане на кръв, серум и плазма при пациенти с дефицит на </a:t>
            </a:r>
            <a:r>
              <a:rPr lang="en-US" dirty="0" smtClean="0"/>
              <a:t>IgA. </a:t>
            </a:r>
            <a:endParaRPr lang="bg-BG" dirty="0" smtClean="0"/>
          </a:p>
          <a:p>
            <a:pPr marL="457200" indent="-457200" algn="l">
              <a:buFontTx/>
              <a:buChar char="-"/>
              <a:defRPr/>
            </a:pPr>
            <a:r>
              <a:rPr lang="bg-BG" dirty="0" smtClean="0"/>
              <a:t>Прилагане на високо молекулни агрегати гама-глобулин. </a:t>
            </a:r>
          </a:p>
          <a:p>
            <a:pPr algn="l">
              <a:defRPr/>
            </a:pPr>
            <a:r>
              <a:rPr lang="bg-BG" dirty="0"/>
              <a:t>	</a:t>
            </a:r>
            <a:r>
              <a:rPr lang="bg-BG" dirty="0" smtClean="0"/>
              <a:t>При масивното активиране на комплементарната система се отделят биологично активни продукти, като напр. С3а, които предизвикват директната хистаминолиберация от мастоцити и базофили.</a:t>
            </a:r>
            <a:endParaRPr lang="bg-BG" dirty="0"/>
          </a:p>
        </p:txBody>
      </p:sp>
    </p:spTree>
    <p:extLst>
      <p:ext uri="{BB962C8B-B14F-4D97-AF65-F5344CB8AC3E}">
        <p14:creationId xmlns:p14="http://schemas.microsoft.com/office/powerpoint/2010/main" val="3974060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650" y="-458788"/>
            <a:ext cx="7772400" cy="1736726"/>
          </a:xfrm>
        </p:spPr>
        <p:txBody>
          <a:bodyPr/>
          <a:lstStyle/>
          <a:p>
            <a:pPr>
              <a:defRPr/>
            </a:pPr>
            <a:r>
              <a:rPr lang="bg-BG" dirty="0"/>
              <a:t>етиология</a:t>
            </a:r>
          </a:p>
        </p:txBody>
      </p:sp>
      <p:sp>
        <p:nvSpPr>
          <p:cNvPr id="3" name="Subtitle 2"/>
          <p:cNvSpPr>
            <a:spLocks noGrp="1"/>
          </p:cNvSpPr>
          <p:nvPr>
            <p:ph type="subTitle" idx="1"/>
          </p:nvPr>
        </p:nvSpPr>
        <p:spPr>
          <a:xfrm>
            <a:off x="718580" y="2026895"/>
            <a:ext cx="7561263" cy="4464050"/>
          </a:xfrm>
        </p:spPr>
        <p:txBody>
          <a:bodyPr/>
          <a:lstStyle/>
          <a:p>
            <a:pPr algn="l">
              <a:defRPr/>
            </a:pPr>
            <a:r>
              <a:rPr lang="bg-BG" dirty="0" smtClean="0"/>
              <a:t>3. Анафилактоидни реакции – неимунна мастоцитна дегранулация – упойващи в-ва, миорелаксанти, плазмозаместители, йод-контрастни в-ва</a:t>
            </a:r>
          </a:p>
          <a:p>
            <a:pPr algn="l">
              <a:defRPr/>
            </a:pPr>
            <a:r>
              <a:rPr lang="bg-BG" dirty="0" smtClean="0"/>
              <a:t>4. Реакции предизвикани от модулатори на арахидоновата киселина /неимунен механизъм/:</a:t>
            </a:r>
          </a:p>
          <a:p>
            <a:pPr algn="l">
              <a:defRPr/>
            </a:pPr>
            <a:r>
              <a:rPr lang="bg-BG" dirty="0" smtClean="0"/>
              <a:t>-НСПВС, тартразин</a:t>
            </a:r>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smtClean="0"/>
          </a:p>
          <a:p>
            <a:pPr algn="l">
              <a:defRPr/>
            </a:pPr>
            <a:endParaRPr lang="bg-BG" dirty="0"/>
          </a:p>
          <a:p>
            <a:pPr algn="l">
              <a:defRPr/>
            </a:pPr>
            <a:endParaRPr lang="bg-BG" dirty="0"/>
          </a:p>
        </p:txBody>
      </p:sp>
    </p:spTree>
    <p:extLst>
      <p:ext uri="{BB962C8B-B14F-4D97-AF65-F5344CB8AC3E}">
        <p14:creationId xmlns:p14="http://schemas.microsoft.com/office/powerpoint/2010/main" val="2853310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713"/>
            <a:ext cx="7772400" cy="792162"/>
          </a:xfrm>
        </p:spPr>
        <p:txBody>
          <a:bodyPr/>
          <a:lstStyle/>
          <a:p>
            <a:pPr>
              <a:defRPr/>
            </a:pPr>
            <a:r>
              <a:rPr lang="bg-BG" dirty="0"/>
              <a:t>етиология</a:t>
            </a:r>
          </a:p>
        </p:txBody>
      </p:sp>
      <p:sp>
        <p:nvSpPr>
          <p:cNvPr id="3" name="Subtitle 2"/>
          <p:cNvSpPr>
            <a:spLocks noGrp="1"/>
          </p:cNvSpPr>
          <p:nvPr>
            <p:ph type="subTitle" idx="1"/>
          </p:nvPr>
        </p:nvSpPr>
        <p:spPr>
          <a:xfrm>
            <a:off x="900113" y="1844675"/>
            <a:ext cx="7343775" cy="4464050"/>
          </a:xfrm>
        </p:spPr>
        <p:txBody>
          <a:bodyPr/>
          <a:lstStyle/>
          <a:p>
            <a:pPr algn="l">
              <a:defRPr/>
            </a:pPr>
            <a:r>
              <a:rPr lang="bg-BG" sz="2400" dirty="0" smtClean="0"/>
              <a:t>5. Идиопатична анафилаксия:</a:t>
            </a:r>
          </a:p>
          <a:p>
            <a:pPr algn="l">
              <a:defRPr/>
            </a:pPr>
            <a:r>
              <a:rPr lang="bg-BG" sz="2400" dirty="0" smtClean="0"/>
              <a:t>- неразпозната сенсибилизация към хим. в-во или медикамент</a:t>
            </a:r>
          </a:p>
          <a:p>
            <a:pPr marL="457200" indent="-457200" algn="l">
              <a:buFontTx/>
              <a:buChar char="-"/>
              <a:defRPr/>
            </a:pPr>
            <a:r>
              <a:rPr lang="bg-BG" sz="2400" dirty="0" smtClean="0"/>
              <a:t>сенсибилизация към овариални хормони</a:t>
            </a:r>
          </a:p>
          <a:p>
            <a:pPr algn="l">
              <a:defRPr/>
            </a:pPr>
            <a:r>
              <a:rPr lang="bg-BG" sz="2400" dirty="0" smtClean="0"/>
              <a:t>6. Анафилаксия предизвикана при физическо усилие:</a:t>
            </a:r>
          </a:p>
          <a:p>
            <a:pPr marL="457200" indent="-457200" algn="l">
              <a:buFontTx/>
              <a:buChar char="-"/>
              <a:defRPr/>
            </a:pPr>
            <a:r>
              <a:rPr lang="bg-BG" sz="2400" dirty="0" smtClean="0"/>
              <a:t>При физ. натоварване</a:t>
            </a:r>
          </a:p>
          <a:p>
            <a:pPr marL="457200" indent="-457200" algn="l">
              <a:buFontTx/>
              <a:buChar char="-"/>
              <a:defRPr/>
            </a:pPr>
            <a:r>
              <a:rPr lang="bg-BG" sz="2400" dirty="0" smtClean="0"/>
              <a:t>При консумация на определена храна</a:t>
            </a:r>
          </a:p>
          <a:p>
            <a:pPr marL="457200" indent="-457200" algn="l">
              <a:buFontTx/>
              <a:buChar char="-"/>
              <a:defRPr/>
            </a:pPr>
            <a:r>
              <a:rPr lang="bg-BG" sz="2400" dirty="0" smtClean="0"/>
              <a:t>При прием на определено лекарство</a:t>
            </a:r>
          </a:p>
          <a:p>
            <a:pPr marL="457200" indent="-457200" algn="l">
              <a:buFontTx/>
              <a:buChar char="-"/>
              <a:defRPr/>
            </a:pPr>
            <a:endParaRPr lang="bg-BG" dirty="0"/>
          </a:p>
        </p:txBody>
      </p:sp>
    </p:spTree>
    <p:extLst>
      <p:ext uri="{BB962C8B-B14F-4D97-AF65-F5344CB8AC3E}">
        <p14:creationId xmlns:p14="http://schemas.microsoft.com/office/powerpoint/2010/main" val="463531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20713"/>
            <a:ext cx="7772400" cy="1160462"/>
          </a:xfrm>
        </p:spPr>
        <p:txBody>
          <a:bodyPr/>
          <a:lstStyle/>
          <a:p>
            <a:pPr>
              <a:defRPr/>
            </a:pPr>
            <a:r>
              <a:rPr lang="bg-BG" dirty="0" smtClean="0"/>
              <a:t>ЧЕСТОТА</a:t>
            </a:r>
            <a:endParaRPr lang="bg-BG" dirty="0"/>
          </a:p>
        </p:txBody>
      </p:sp>
      <p:sp>
        <p:nvSpPr>
          <p:cNvPr id="3" name="Subtitle 2"/>
          <p:cNvSpPr>
            <a:spLocks noGrp="1"/>
          </p:cNvSpPr>
          <p:nvPr>
            <p:ph type="subTitle" idx="1"/>
          </p:nvPr>
        </p:nvSpPr>
        <p:spPr>
          <a:xfrm>
            <a:off x="755650" y="2852738"/>
            <a:ext cx="7561263" cy="3146425"/>
          </a:xfrm>
        </p:spPr>
        <p:txBody>
          <a:bodyPr/>
          <a:lstStyle/>
          <a:p>
            <a:pPr algn="l">
              <a:defRPr/>
            </a:pPr>
            <a:r>
              <a:rPr lang="bg-BG" dirty="0" smtClean="0"/>
              <a:t>Сред здраво население – 4/1000000</a:t>
            </a:r>
          </a:p>
          <a:p>
            <a:pPr algn="l">
              <a:defRPr/>
            </a:pPr>
            <a:r>
              <a:rPr lang="bg-BG" dirty="0" smtClean="0"/>
              <a:t>При хоспитализирани пациенти – 4-6/10000</a:t>
            </a:r>
          </a:p>
          <a:p>
            <a:pPr algn="l">
              <a:defRPr/>
            </a:pPr>
            <a:endParaRPr lang="bg-BG" dirty="0"/>
          </a:p>
        </p:txBody>
      </p:sp>
    </p:spTree>
    <p:extLst>
      <p:ext uri="{BB962C8B-B14F-4D97-AF65-F5344CB8AC3E}">
        <p14:creationId xmlns:p14="http://schemas.microsoft.com/office/powerpoint/2010/main" val="28943626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bg-BG" dirty="0" smtClean="0"/>
              <a:t>Симптоми на АШ</a:t>
            </a:r>
          </a:p>
        </p:txBody>
      </p:sp>
      <p:sp>
        <p:nvSpPr>
          <p:cNvPr id="25603" name="Rectangle 3"/>
          <p:cNvSpPr>
            <a:spLocks noGrp="1" noChangeArrowheads="1"/>
          </p:cNvSpPr>
          <p:nvPr>
            <p:ph idx="1"/>
          </p:nvPr>
        </p:nvSpPr>
        <p:spPr/>
        <p:txBody>
          <a:bodyPr/>
          <a:lstStyle/>
          <a:p>
            <a:pPr eaLnBrk="1" hangingPunct="1">
              <a:lnSpc>
                <a:spcPct val="90000"/>
              </a:lnSpc>
              <a:defRPr/>
            </a:pPr>
            <a:r>
              <a:rPr lang="bg-BG" sz="2800" dirty="0" err="1" smtClean="0"/>
              <a:t>Сърдечно-съдови-хипотензия</a:t>
            </a:r>
            <a:r>
              <a:rPr lang="bg-BG" sz="2800" dirty="0" smtClean="0"/>
              <a:t> с или без загуба на съзнание</a:t>
            </a:r>
          </a:p>
          <a:p>
            <a:pPr eaLnBrk="1" hangingPunct="1">
              <a:lnSpc>
                <a:spcPct val="90000"/>
              </a:lnSpc>
              <a:defRPr/>
            </a:pPr>
            <a:r>
              <a:rPr lang="bg-BG" sz="2800" dirty="0" smtClean="0"/>
              <a:t>Дихателна </a:t>
            </a:r>
            <a:r>
              <a:rPr lang="bg-BG" sz="2800" dirty="0" err="1" smtClean="0"/>
              <a:t>с-ма-експираторен</a:t>
            </a:r>
            <a:r>
              <a:rPr lang="bg-BG" sz="2800" dirty="0" smtClean="0"/>
              <a:t> задух дължащ се на </a:t>
            </a:r>
            <a:r>
              <a:rPr lang="bg-BG" sz="2800" dirty="0" err="1" smtClean="0"/>
              <a:t>бронхоспазъм</a:t>
            </a:r>
            <a:r>
              <a:rPr lang="bg-BG" sz="2800" dirty="0" smtClean="0"/>
              <a:t>, или </a:t>
            </a:r>
            <a:r>
              <a:rPr lang="bg-BG" sz="2800" dirty="0" err="1" smtClean="0"/>
              <a:t>инспираторен</a:t>
            </a:r>
            <a:r>
              <a:rPr lang="bg-BG" sz="2800" dirty="0" smtClean="0"/>
              <a:t> задух от </a:t>
            </a:r>
            <a:r>
              <a:rPr lang="bg-BG" sz="2800" dirty="0" err="1" smtClean="0"/>
              <a:t>ангиоедем</a:t>
            </a:r>
            <a:r>
              <a:rPr lang="bg-BG" sz="2800" dirty="0" smtClean="0"/>
              <a:t> на ГДП</a:t>
            </a:r>
          </a:p>
          <a:p>
            <a:pPr eaLnBrk="1" hangingPunct="1">
              <a:lnSpc>
                <a:spcPct val="90000"/>
              </a:lnSpc>
              <a:defRPr/>
            </a:pPr>
            <a:r>
              <a:rPr lang="bg-BG" sz="2800" dirty="0" smtClean="0"/>
              <a:t>Храносмилателна </a:t>
            </a:r>
            <a:r>
              <a:rPr lang="bg-BG" sz="2800" dirty="0" err="1" smtClean="0"/>
              <a:t>с-ма-коликообразни</a:t>
            </a:r>
            <a:r>
              <a:rPr lang="bg-BG" sz="2800" dirty="0" smtClean="0"/>
              <a:t> болки, гадене, повръщане, диария</a:t>
            </a:r>
          </a:p>
          <a:p>
            <a:pPr eaLnBrk="1" hangingPunct="1">
              <a:lnSpc>
                <a:spcPct val="90000"/>
              </a:lnSpc>
              <a:defRPr/>
            </a:pPr>
            <a:r>
              <a:rPr lang="bg-BG" sz="2800" dirty="0" smtClean="0"/>
              <a:t>Кожа-уртикария, пруритус и ангиоедем</a:t>
            </a:r>
          </a:p>
          <a:p>
            <a:pPr marL="0" indent="0" eaLnBrk="1" hangingPunct="1">
              <a:lnSpc>
                <a:spcPct val="90000"/>
              </a:lnSpc>
              <a:buNone/>
              <a:defRPr/>
            </a:pPr>
            <a:r>
              <a:rPr lang="bg-BG" sz="2800" dirty="0" smtClean="0"/>
              <a:t>Съчетаването на симптоми от две различни системи е достатъчно за поставяне диагнозата АШ.</a:t>
            </a:r>
          </a:p>
          <a:p>
            <a:pPr eaLnBrk="1" hangingPunct="1">
              <a:lnSpc>
                <a:spcPct val="90000"/>
              </a:lnSpc>
              <a:buFont typeface="Wingdings" pitchFamily="2" charset="2"/>
              <a:buNone/>
              <a:defRPr/>
            </a:pPr>
            <a:endParaRPr lang="bg-BG" dirty="0" smtClean="0"/>
          </a:p>
        </p:txBody>
      </p:sp>
    </p:spTree>
    <p:extLst>
      <p:ext uri="{BB962C8B-B14F-4D97-AF65-F5344CB8AC3E}">
        <p14:creationId xmlns:p14="http://schemas.microsoft.com/office/powerpoint/2010/main" val="2708521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9219" name="Rectangle 3"/>
          <p:cNvSpPr>
            <a:spLocks noGrp="1" noChangeArrowheads="1"/>
          </p:cNvSpPr>
          <p:nvPr>
            <p:ph type="body" idx="4294967295"/>
          </p:nvPr>
        </p:nvSpPr>
        <p:spPr>
          <a:xfrm>
            <a:off x="605481" y="1027799"/>
            <a:ext cx="8229600" cy="4530725"/>
          </a:xfrm>
        </p:spPr>
        <p:txBody>
          <a:bodyPr/>
          <a:lstStyle/>
          <a:p>
            <a:pPr algn="ctr" eaLnBrk="1" hangingPunct="1">
              <a:lnSpc>
                <a:spcPct val="90000"/>
              </a:lnSpc>
              <a:buFont typeface="Wingdings" pitchFamily="2" charset="2"/>
              <a:buNone/>
              <a:defRPr/>
            </a:pPr>
            <a:r>
              <a:rPr lang="bg-BG" sz="1800" dirty="0" smtClean="0"/>
              <a:t>	</a:t>
            </a:r>
            <a:r>
              <a:rPr lang="bg-BG" sz="2400" dirty="0" smtClean="0"/>
              <a:t>Първи тип реакции на свръхчуствителност се свързват с атопията.</a:t>
            </a:r>
          </a:p>
          <a:p>
            <a:pPr eaLnBrk="1" hangingPunct="1">
              <a:lnSpc>
                <a:spcPct val="90000"/>
              </a:lnSpc>
              <a:buFont typeface="Wingdings" pitchFamily="2" charset="2"/>
              <a:buNone/>
              <a:defRPr/>
            </a:pPr>
            <a:endParaRPr lang="bg-BG" sz="1800" dirty="0" smtClean="0"/>
          </a:p>
          <a:p>
            <a:pPr eaLnBrk="1" hangingPunct="1">
              <a:lnSpc>
                <a:spcPct val="90000"/>
              </a:lnSpc>
              <a:buFont typeface="Wingdings" pitchFamily="2" charset="2"/>
              <a:buNone/>
              <a:defRPr/>
            </a:pPr>
            <a:endParaRPr lang="bg-BG" sz="1800" dirty="0"/>
          </a:p>
          <a:p>
            <a:pPr eaLnBrk="1" hangingPunct="1">
              <a:lnSpc>
                <a:spcPct val="90000"/>
              </a:lnSpc>
              <a:buFont typeface="Wingdings" pitchFamily="2" charset="2"/>
              <a:buNone/>
              <a:defRPr/>
            </a:pPr>
            <a:endParaRPr lang="bg-BG" sz="1800" dirty="0" smtClean="0"/>
          </a:p>
          <a:p>
            <a:pPr eaLnBrk="1" hangingPunct="1">
              <a:lnSpc>
                <a:spcPct val="90000"/>
              </a:lnSpc>
              <a:buFont typeface="Wingdings" pitchFamily="2" charset="2"/>
              <a:buNone/>
              <a:defRPr/>
            </a:pPr>
            <a:endParaRPr lang="bg-BG" sz="1800" dirty="0" smtClean="0"/>
          </a:p>
          <a:p>
            <a:pPr eaLnBrk="1" hangingPunct="1">
              <a:lnSpc>
                <a:spcPct val="90000"/>
              </a:lnSpc>
              <a:buFont typeface="Wingdings" pitchFamily="2" charset="2"/>
              <a:buNone/>
              <a:defRPr/>
            </a:pPr>
            <a:r>
              <a:rPr lang="bg-BG" sz="1800" dirty="0" smtClean="0"/>
              <a:t>    Атопия-проява на реакция на свръхчуствителност от бърз тип, свързана с аберантна продукция на </a:t>
            </a:r>
            <a:r>
              <a:rPr lang="en-US" sz="1800" dirty="0" err="1" smtClean="0"/>
              <a:t>IgE</a:t>
            </a:r>
            <a:r>
              <a:rPr lang="bg-BG" sz="1800" dirty="0" smtClean="0"/>
              <a:t> антитела у лица с генетично обусловена нагласа при контакт с определени антигени/по принцип безвредни/, към които неатопичните лица не реагират.Тоест инунологичната толерант е прекъсната.В случая антигените се наричат алергени.</a:t>
            </a:r>
          </a:p>
          <a:p>
            <a:pPr eaLnBrk="1" hangingPunct="1">
              <a:lnSpc>
                <a:spcPct val="90000"/>
              </a:lnSpc>
              <a:buFont typeface="Wingdings" pitchFamily="2" charset="2"/>
              <a:buNone/>
              <a:defRPr/>
            </a:pPr>
            <a:endParaRPr lang="bg-BG" sz="1800" dirty="0" smtClean="0"/>
          </a:p>
          <a:p>
            <a:pPr eaLnBrk="1" hangingPunct="1">
              <a:lnSpc>
                <a:spcPct val="90000"/>
              </a:lnSpc>
              <a:buFont typeface="Wingdings" pitchFamily="2" charset="2"/>
              <a:buNone/>
              <a:defRPr/>
            </a:pPr>
            <a:r>
              <a:rPr lang="bg-BG" sz="1800" dirty="0" smtClean="0"/>
              <a:t>	Антиген-носител на чужда генетична информация, разпознаван от имунната система, която реагира с/у него.</a:t>
            </a:r>
          </a:p>
          <a:p>
            <a:pPr eaLnBrk="1" hangingPunct="1">
              <a:lnSpc>
                <a:spcPct val="90000"/>
              </a:lnSpc>
              <a:buFont typeface="Wingdings" pitchFamily="2" charset="2"/>
              <a:buNone/>
              <a:defRPr/>
            </a:pPr>
            <a:endParaRPr lang="bg-BG" sz="2000" dirty="0" smtClean="0"/>
          </a:p>
          <a:p>
            <a:pPr eaLnBrk="1" hangingPunct="1">
              <a:lnSpc>
                <a:spcPct val="90000"/>
              </a:lnSpc>
              <a:buFont typeface="Wingdings" pitchFamily="2" charset="2"/>
              <a:buNone/>
              <a:defRPr/>
            </a:pPr>
            <a:r>
              <a:rPr lang="bg-BG" sz="2000" dirty="0" smtClean="0"/>
              <a:t>	</a:t>
            </a:r>
          </a:p>
        </p:txBody>
      </p:sp>
    </p:spTree>
    <p:extLst>
      <p:ext uri="{BB962C8B-B14F-4D97-AF65-F5344CB8AC3E}">
        <p14:creationId xmlns:p14="http://schemas.microsoft.com/office/powerpoint/2010/main" val="323227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bg-BG" dirty="0" smtClean="0"/>
              <a:t>Клинични форми</a:t>
            </a:r>
          </a:p>
        </p:txBody>
      </p:sp>
      <p:sp>
        <p:nvSpPr>
          <p:cNvPr id="26627" name="Rectangle 3"/>
          <p:cNvSpPr>
            <a:spLocks noGrp="1" noChangeArrowheads="1"/>
          </p:cNvSpPr>
          <p:nvPr>
            <p:ph idx="1"/>
          </p:nvPr>
        </p:nvSpPr>
        <p:spPr>
          <a:xfrm>
            <a:off x="468313" y="1412875"/>
            <a:ext cx="8229600" cy="4530725"/>
          </a:xfrm>
        </p:spPr>
        <p:txBody>
          <a:bodyPr/>
          <a:lstStyle/>
          <a:p>
            <a:pPr eaLnBrk="1" hangingPunct="1">
              <a:lnSpc>
                <a:spcPct val="90000"/>
              </a:lnSpc>
              <a:defRPr/>
            </a:pPr>
            <a:r>
              <a:rPr lang="bg-BG" sz="2400" dirty="0" smtClean="0"/>
              <a:t>Мълниеносна-5-10 мин след контакта с алергена-клинично протича по типа на класически АШ с проява на всички симптоми.</a:t>
            </a:r>
          </a:p>
          <a:p>
            <a:pPr eaLnBrk="1" hangingPunct="1">
              <a:lnSpc>
                <a:spcPct val="90000"/>
              </a:lnSpc>
              <a:defRPr/>
            </a:pPr>
            <a:r>
              <a:rPr lang="bg-BG" sz="2400" dirty="0" smtClean="0"/>
              <a:t>Бърза форма-30 мин след контакта с алергена</a:t>
            </a:r>
          </a:p>
          <a:p>
            <a:pPr marL="0" indent="0" eaLnBrk="1" hangingPunct="1">
              <a:lnSpc>
                <a:spcPct val="90000"/>
              </a:lnSpc>
              <a:buFont typeface="Wingdings" pitchFamily="2" charset="2"/>
              <a:buNone/>
              <a:defRPr/>
            </a:pPr>
            <a:r>
              <a:rPr lang="bg-BG" sz="2400" dirty="0"/>
              <a:t> </a:t>
            </a:r>
            <a:r>
              <a:rPr lang="bg-BG" sz="2400" dirty="0" smtClean="0"/>
              <a:t>   Клинично може да се прояви като:</a:t>
            </a:r>
          </a:p>
          <a:p>
            <a:pPr eaLnBrk="1" hangingPunct="1">
              <a:lnSpc>
                <a:spcPct val="90000"/>
              </a:lnSpc>
              <a:buFontTx/>
              <a:buChar char="-"/>
              <a:defRPr/>
            </a:pPr>
            <a:r>
              <a:rPr lang="bg-BG" sz="2400" dirty="0" smtClean="0"/>
              <a:t>Асфиктична форма- бронхоспазъм и/или ларингеален оток</a:t>
            </a:r>
          </a:p>
          <a:p>
            <a:pPr eaLnBrk="1" hangingPunct="1">
              <a:lnSpc>
                <a:spcPct val="90000"/>
              </a:lnSpc>
              <a:buFontTx/>
              <a:buChar char="-"/>
              <a:defRPr/>
            </a:pPr>
            <a:r>
              <a:rPr lang="bg-BG" sz="2400" dirty="0" smtClean="0"/>
              <a:t>Кардиогенна форма – болка зад стернума, колапс, ритъмни и/или проводни нарушения</a:t>
            </a:r>
          </a:p>
          <a:p>
            <a:pPr eaLnBrk="1" hangingPunct="1">
              <a:lnSpc>
                <a:spcPct val="90000"/>
              </a:lnSpc>
              <a:buFontTx/>
              <a:buChar char="-"/>
              <a:defRPr/>
            </a:pPr>
            <a:r>
              <a:rPr lang="bg-BG" sz="2400" dirty="0" smtClean="0"/>
              <a:t>Абдоминална форма – наподобява остър хирургичен корем</a:t>
            </a:r>
          </a:p>
          <a:p>
            <a:pPr eaLnBrk="1" hangingPunct="1">
              <a:lnSpc>
                <a:spcPct val="90000"/>
              </a:lnSpc>
              <a:buFontTx/>
              <a:buChar char="-"/>
              <a:defRPr/>
            </a:pPr>
            <a:r>
              <a:rPr lang="bg-BG" sz="2400" dirty="0" smtClean="0"/>
              <a:t>Церебрална форма – наподобява епилепсия и/или инсулт</a:t>
            </a:r>
          </a:p>
          <a:p>
            <a:pPr eaLnBrk="1" hangingPunct="1">
              <a:lnSpc>
                <a:spcPct val="90000"/>
              </a:lnSpc>
              <a:buFontTx/>
              <a:buChar char="-"/>
              <a:defRPr/>
            </a:pPr>
            <a:r>
              <a:rPr lang="bg-BG" sz="2400" dirty="0" smtClean="0"/>
              <a:t>Кожна форма – уртикария и ангиоедем </a:t>
            </a:r>
          </a:p>
        </p:txBody>
      </p:sp>
    </p:spTree>
    <p:extLst>
      <p:ext uri="{BB962C8B-B14F-4D97-AF65-F5344CB8AC3E}">
        <p14:creationId xmlns:p14="http://schemas.microsoft.com/office/powerpoint/2010/main" val="1516154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188913"/>
            <a:ext cx="7772400" cy="1079500"/>
          </a:xfrm>
        </p:spPr>
        <p:txBody>
          <a:bodyPr/>
          <a:lstStyle/>
          <a:p>
            <a:pPr>
              <a:defRPr/>
            </a:pPr>
            <a:r>
              <a:rPr lang="bg-BG" dirty="0"/>
              <a:t>Клинични форми</a:t>
            </a:r>
          </a:p>
        </p:txBody>
      </p:sp>
      <p:sp>
        <p:nvSpPr>
          <p:cNvPr id="3" name="Subtitle 2"/>
          <p:cNvSpPr>
            <a:spLocks noGrp="1"/>
          </p:cNvSpPr>
          <p:nvPr>
            <p:ph type="subTitle" idx="1"/>
          </p:nvPr>
        </p:nvSpPr>
        <p:spPr>
          <a:xfrm>
            <a:off x="755650" y="2169770"/>
            <a:ext cx="7632700" cy="3960812"/>
          </a:xfrm>
        </p:spPr>
        <p:txBody>
          <a:bodyPr/>
          <a:lstStyle/>
          <a:p>
            <a:pPr marL="342900" indent="-342900" algn="l" eaLnBrk="1" hangingPunct="1">
              <a:lnSpc>
                <a:spcPct val="90000"/>
              </a:lnSpc>
              <a:buFont typeface="Arial" pitchFamily="34" charset="0"/>
              <a:buChar char="•"/>
              <a:defRPr/>
            </a:pPr>
            <a:r>
              <a:rPr lang="bg-BG" sz="2400" dirty="0"/>
              <a:t>Забавена форма-няколко часа след контакта с алергена и протича по типа на серумна </a:t>
            </a:r>
            <a:r>
              <a:rPr lang="bg-BG" sz="2400" dirty="0" smtClean="0"/>
              <a:t>болест – обрив, лимфаденит-регионален, атралгия, миалгия</a:t>
            </a:r>
            <a:endParaRPr lang="bg-BG" sz="2400" dirty="0"/>
          </a:p>
          <a:p>
            <a:pPr marL="342900" indent="-342900" algn="l" eaLnBrk="1" hangingPunct="1">
              <a:lnSpc>
                <a:spcPct val="90000"/>
              </a:lnSpc>
              <a:buFont typeface="Arial" pitchFamily="34" charset="0"/>
              <a:buChar char="•"/>
              <a:defRPr/>
            </a:pPr>
            <a:r>
              <a:rPr lang="bg-BG" sz="2400" dirty="0"/>
              <a:t>Идиопатична </a:t>
            </a:r>
            <a:r>
              <a:rPr lang="bg-BG" sz="2400" dirty="0" smtClean="0"/>
              <a:t>анафилаксия/</a:t>
            </a:r>
            <a:r>
              <a:rPr lang="en-US" sz="2400" dirty="0" smtClean="0"/>
              <a:t>IA</a:t>
            </a:r>
            <a:r>
              <a:rPr lang="bg-BG" sz="2400" dirty="0" smtClean="0"/>
              <a:t>/:</a:t>
            </a:r>
          </a:p>
          <a:p>
            <a:pPr marL="342900" indent="-342900" algn="l" eaLnBrk="1" hangingPunct="1">
              <a:lnSpc>
                <a:spcPct val="90000"/>
              </a:lnSpc>
              <a:buFont typeface="Arial" pitchFamily="34" charset="0"/>
              <a:buChar char="•"/>
              <a:defRPr/>
            </a:pPr>
            <a:r>
              <a:rPr lang="bg-BG" sz="2400" dirty="0" smtClean="0"/>
              <a:t>- </a:t>
            </a:r>
            <a:r>
              <a:rPr lang="en-US" sz="2400" dirty="0" smtClean="0"/>
              <a:t>IA</a:t>
            </a:r>
            <a:r>
              <a:rPr lang="bg-BG" sz="2400" dirty="0" smtClean="0"/>
              <a:t>-</a:t>
            </a:r>
            <a:r>
              <a:rPr lang="en-US" sz="2400" dirty="0" smtClean="0"/>
              <a:t>G-I – </a:t>
            </a:r>
            <a:r>
              <a:rPr lang="bg-BG" sz="2400" dirty="0" smtClean="0"/>
              <a:t>идиопатична анафилаксия с генерализирани симптоми които не са чести – по-малко от 6 пъти годишно</a:t>
            </a:r>
          </a:p>
          <a:p>
            <a:pPr marL="342900" indent="-342900" algn="l" eaLnBrk="1" hangingPunct="1">
              <a:lnSpc>
                <a:spcPct val="90000"/>
              </a:lnSpc>
              <a:buFont typeface="Arial" pitchFamily="34" charset="0"/>
              <a:buChar char="•"/>
              <a:defRPr/>
            </a:pPr>
            <a:r>
              <a:rPr lang="en-US" sz="2400" dirty="0"/>
              <a:t>IA</a:t>
            </a:r>
            <a:r>
              <a:rPr lang="bg-BG" sz="2400" dirty="0"/>
              <a:t>-</a:t>
            </a:r>
            <a:r>
              <a:rPr lang="en-US" sz="2400" dirty="0" smtClean="0"/>
              <a:t>G-II - </a:t>
            </a:r>
            <a:r>
              <a:rPr lang="bg-BG" sz="2400" dirty="0"/>
              <a:t>идиопатична анафилаксия с </a:t>
            </a:r>
            <a:r>
              <a:rPr lang="bg-BG" sz="2400" dirty="0" smtClean="0"/>
              <a:t>повече от 6 пъти </a:t>
            </a:r>
            <a:r>
              <a:rPr lang="bg-BG" sz="2400" dirty="0"/>
              <a:t>годишно</a:t>
            </a:r>
          </a:p>
          <a:p>
            <a:pPr marL="342900" indent="-342900" algn="l" eaLnBrk="1" hangingPunct="1">
              <a:lnSpc>
                <a:spcPct val="90000"/>
              </a:lnSpc>
              <a:buFont typeface="Arial" pitchFamily="34" charset="0"/>
              <a:buChar char="•"/>
              <a:defRPr/>
            </a:pPr>
            <a:endParaRPr lang="bg-BG" sz="2400" dirty="0"/>
          </a:p>
          <a:p>
            <a:pPr algn="l">
              <a:defRPr/>
            </a:pPr>
            <a:endParaRPr lang="bg-BG" dirty="0"/>
          </a:p>
        </p:txBody>
      </p:sp>
    </p:spTree>
    <p:extLst>
      <p:ext uri="{BB962C8B-B14F-4D97-AF65-F5344CB8AC3E}">
        <p14:creationId xmlns:p14="http://schemas.microsoft.com/office/powerpoint/2010/main" val="4150170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88913"/>
            <a:ext cx="7772400" cy="1079500"/>
          </a:xfrm>
        </p:spPr>
        <p:txBody>
          <a:bodyPr/>
          <a:lstStyle/>
          <a:p>
            <a:pPr>
              <a:defRPr/>
            </a:pPr>
            <a:r>
              <a:rPr lang="bg-BG" dirty="0"/>
              <a:t>Клинични форми</a:t>
            </a:r>
          </a:p>
        </p:txBody>
      </p:sp>
      <p:sp>
        <p:nvSpPr>
          <p:cNvPr id="3" name="Subtitle 2"/>
          <p:cNvSpPr>
            <a:spLocks noGrp="1"/>
          </p:cNvSpPr>
          <p:nvPr>
            <p:ph type="subTitle" idx="1"/>
          </p:nvPr>
        </p:nvSpPr>
        <p:spPr>
          <a:xfrm>
            <a:off x="696570" y="2104853"/>
            <a:ext cx="7775575" cy="4464050"/>
          </a:xfrm>
        </p:spPr>
        <p:txBody>
          <a:bodyPr/>
          <a:lstStyle/>
          <a:p>
            <a:pPr marL="457200" indent="-457200" algn="l" eaLnBrk="1" hangingPunct="1">
              <a:lnSpc>
                <a:spcPct val="90000"/>
              </a:lnSpc>
              <a:buFont typeface="Arial" pitchFamily="34" charset="0"/>
              <a:buChar char="•"/>
              <a:defRPr/>
            </a:pPr>
            <a:r>
              <a:rPr lang="bg-BG" dirty="0"/>
              <a:t>Протрохирана анафилаксия-кардиоваскуларни или белодробни </a:t>
            </a:r>
            <a:r>
              <a:rPr lang="bg-BG" dirty="0" smtClean="0"/>
              <a:t>с-ми, </a:t>
            </a:r>
            <a:r>
              <a:rPr lang="bg-BG" dirty="0"/>
              <a:t>частично резистиращи на терапия от няколко часа до повече от ден</a:t>
            </a:r>
          </a:p>
          <a:p>
            <a:pPr marL="457200" indent="-457200" algn="l" eaLnBrk="1" hangingPunct="1">
              <a:lnSpc>
                <a:spcPct val="90000"/>
              </a:lnSpc>
              <a:buFont typeface="Arial" pitchFamily="34" charset="0"/>
              <a:buChar char="•"/>
              <a:defRPr/>
            </a:pPr>
            <a:r>
              <a:rPr lang="bg-BG" dirty="0"/>
              <a:t>Бифазна анафилаксия-след първоначалното първо овладяване на симптомите след 5-8 часа повторна клинична изява на шока/дължи се на синтеза на простагландини и левкотриени/</a:t>
            </a:r>
          </a:p>
          <a:p>
            <a:pPr algn="l">
              <a:defRPr/>
            </a:pPr>
            <a:endParaRPr lang="bg-BG" dirty="0"/>
          </a:p>
        </p:txBody>
      </p:sp>
    </p:spTree>
    <p:extLst>
      <p:ext uri="{BB962C8B-B14F-4D97-AF65-F5344CB8AC3E}">
        <p14:creationId xmlns:p14="http://schemas.microsoft.com/office/powerpoint/2010/main" val="1295704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836613"/>
            <a:ext cx="7772400" cy="1008062"/>
          </a:xfrm>
        </p:spPr>
        <p:txBody>
          <a:bodyPr/>
          <a:lstStyle/>
          <a:p>
            <a:pPr>
              <a:defRPr/>
            </a:pPr>
            <a:r>
              <a:rPr lang="bg-BG" dirty="0" smtClean="0"/>
              <a:t>ДИАГНОЗА</a:t>
            </a:r>
            <a:endParaRPr lang="bg-BG" dirty="0"/>
          </a:p>
        </p:txBody>
      </p:sp>
      <p:sp>
        <p:nvSpPr>
          <p:cNvPr id="3" name="Subtitle 2"/>
          <p:cNvSpPr>
            <a:spLocks noGrp="1"/>
          </p:cNvSpPr>
          <p:nvPr>
            <p:ph type="subTitle" idx="1"/>
          </p:nvPr>
        </p:nvSpPr>
        <p:spPr>
          <a:xfrm>
            <a:off x="900113" y="2781300"/>
            <a:ext cx="7416800" cy="3527425"/>
          </a:xfrm>
        </p:spPr>
        <p:txBody>
          <a:bodyPr/>
          <a:lstStyle/>
          <a:p>
            <a:pPr algn="l">
              <a:defRPr/>
            </a:pPr>
            <a:r>
              <a:rPr lang="bg-BG" dirty="0" smtClean="0"/>
              <a:t>По време на шока лабораторните изследвания не са специфични – увеличен хематокрит, псевдолевкоцитоза</a:t>
            </a:r>
          </a:p>
          <a:p>
            <a:pPr algn="l">
              <a:defRPr/>
            </a:pPr>
            <a:r>
              <a:rPr lang="bg-BG" dirty="0" smtClean="0"/>
              <a:t>След овладяване на АШ – анамнеза, КАП, специфично </a:t>
            </a:r>
            <a:r>
              <a:rPr lang="en-US" dirty="0" err="1" smtClean="0"/>
              <a:t>IgE</a:t>
            </a:r>
            <a:endParaRPr lang="bg-BG" dirty="0"/>
          </a:p>
        </p:txBody>
      </p:sp>
    </p:spTree>
    <p:extLst>
      <p:ext uri="{BB962C8B-B14F-4D97-AF65-F5344CB8AC3E}">
        <p14:creationId xmlns:p14="http://schemas.microsoft.com/office/powerpoint/2010/main" val="3648224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650" y="-171450"/>
            <a:ext cx="7772400" cy="1296988"/>
          </a:xfrm>
        </p:spPr>
        <p:txBody>
          <a:bodyPr/>
          <a:lstStyle/>
          <a:p>
            <a:pPr>
              <a:defRPr/>
            </a:pPr>
            <a:r>
              <a:rPr lang="bg-BG" sz="3600" dirty="0" smtClean="0"/>
              <a:t>ДИФЕРЕНЦИАЛНА ДИАГНОЗА</a:t>
            </a:r>
            <a:endParaRPr lang="bg-BG" sz="3600" dirty="0"/>
          </a:p>
        </p:txBody>
      </p:sp>
      <p:sp>
        <p:nvSpPr>
          <p:cNvPr id="3" name="Subtitle 2"/>
          <p:cNvSpPr>
            <a:spLocks noGrp="1"/>
          </p:cNvSpPr>
          <p:nvPr>
            <p:ph type="subTitle" idx="1"/>
          </p:nvPr>
        </p:nvSpPr>
        <p:spPr>
          <a:xfrm>
            <a:off x="684213" y="1412875"/>
            <a:ext cx="7704137" cy="4679950"/>
          </a:xfrm>
        </p:spPr>
        <p:txBody>
          <a:bodyPr/>
          <a:lstStyle/>
          <a:p>
            <a:pPr marL="514350" indent="-514350" algn="l">
              <a:buFont typeface="Wingdings" pitchFamily="2" charset="2"/>
              <a:buAutoNum type="arabicPeriod"/>
              <a:defRPr/>
            </a:pPr>
            <a:r>
              <a:rPr lang="bg-BG" sz="2400" dirty="0" smtClean="0"/>
              <a:t>Кардиогенен шок – инфаркт на миокарда, белодробна емболия</a:t>
            </a:r>
          </a:p>
          <a:p>
            <a:pPr marL="514350" indent="-514350" algn="l">
              <a:buFont typeface="Wingdings" pitchFamily="2" charset="2"/>
              <a:buAutoNum type="arabicPeriod"/>
              <a:defRPr/>
            </a:pPr>
            <a:r>
              <a:rPr lang="bg-BG" sz="2400" dirty="0" smtClean="0"/>
              <a:t>Ендотоксинов шок – сепсис с грам отр. бактерии/възрастни пациенти след урологични манипулации и налична уроинфекция/</a:t>
            </a:r>
          </a:p>
          <a:p>
            <a:pPr marL="514350" indent="-514350" algn="l">
              <a:buFont typeface="Wingdings" pitchFamily="2" charset="2"/>
              <a:buAutoNum type="arabicPeriod"/>
              <a:defRPr/>
            </a:pPr>
            <a:r>
              <a:rPr lang="bg-BG" sz="2400" dirty="0" smtClean="0"/>
              <a:t>Колоиден шок</a:t>
            </a:r>
          </a:p>
          <a:p>
            <a:pPr marL="514350" indent="-514350" algn="l">
              <a:buFont typeface="Wingdings" pitchFamily="2" charset="2"/>
              <a:buAutoNum type="arabicPeriod"/>
              <a:defRPr/>
            </a:pPr>
            <a:r>
              <a:rPr lang="bg-BG" sz="2400" dirty="0" smtClean="0"/>
              <a:t>Ваговазален колабс. Често при локална анестезия при стоматологични манипулации. АН спада незначително, брадикардия, бледост без цианоза. Липса на дихателна или кожна симптоматика.</a:t>
            </a:r>
          </a:p>
          <a:p>
            <a:pPr marL="514350" indent="-514350" algn="l">
              <a:buFont typeface="Wingdings" pitchFamily="2" charset="2"/>
              <a:buAutoNum type="arabicPeriod"/>
              <a:defRPr/>
            </a:pPr>
            <a:endParaRPr lang="bg-BG" dirty="0"/>
          </a:p>
        </p:txBody>
      </p:sp>
    </p:spTree>
    <p:extLst>
      <p:ext uri="{BB962C8B-B14F-4D97-AF65-F5344CB8AC3E}">
        <p14:creationId xmlns:p14="http://schemas.microsoft.com/office/powerpoint/2010/main" val="1698792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bg-BG" dirty="0" smtClean="0"/>
              <a:t>ЛЕЧЕНИЕ НА АШ</a:t>
            </a:r>
          </a:p>
        </p:txBody>
      </p:sp>
      <p:sp>
        <p:nvSpPr>
          <p:cNvPr id="27651" name="Rectangle 3"/>
          <p:cNvSpPr>
            <a:spLocks noGrp="1" noChangeArrowheads="1"/>
          </p:cNvSpPr>
          <p:nvPr>
            <p:ph idx="1"/>
          </p:nvPr>
        </p:nvSpPr>
        <p:spPr>
          <a:xfrm>
            <a:off x="468313" y="1989138"/>
            <a:ext cx="8229600" cy="4530725"/>
          </a:xfrm>
        </p:spPr>
        <p:txBody>
          <a:bodyPr/>
          <a:lstStyle/>
          <a:p>
            <a:pPr eaLnBrk="1" hangingPunct="1">
              <a:lnSpc>
                <a:spcPct val="80000"/>
              </a:lnSpc>
              <a:defRPr/>
            </a:pPr>
            <a:r>
              <a:rPr lang="bg-BG" sz="2000" dirty="0" smtClean="0"/>
              <a:t>Положение </a:t>
            </a:r>
            <a:r>
              <a:rPr lang="bg-BG" sz="2000" dirty="0"/>
              <a:t>Т</a:t>
            </a:r>
            <a:r>
              <a:rPr lang="bg-BG" sz="2000" dirty="0" smtClean="0"/>
              <a:t>ренделенбург</a:t>
            </a:r>
          </a:p>
          <a:p>
            <a:pPr eaLnBrk="1" hangingPunct="1">
              <a:lnSpc>
                <a:spcPct val="80000"/>
              </a:lnSpc>
              <a:defRPr/>
            </a:pPr>
            <a:r>
              <a:rPr lang="bg-BG" sz="2000" dirty="0" smtClean="0"/>
              <a:t>Освобождаване на ГДП</a:t>
            </a:r>
          </a:p>
          <a:p>
            <a:pPr eaLnBrk="1" hangingPunct="1">
              <a:lnSpc>
                <a:spcPct val="80000"/>
              </a:lnSpc>
              <a:defRPr/>
            </a:pPr>
            <a:r>
              <a:rPr lang="bg-BG" sz="2000" dirty="0" smtClean="0"/>
              <a:t>Подаване на кислород- 4-6 л/мин</a:t>
            </a:r>
          </a:p>
          <a:p>
            <a:pPr eaLnBrk="1" hangingPunct="1">
              <a:lnSpc>
                <a:spcPct val="80000"/>
              </a:lnSpc>
              <a:defRPr/>
            </a:pPr>
            <a:r>
              <a:rPr lang="bg-BG" sz="2000" dirty="0" smtClean="0"/>
              <a:t>Адреналин – подкожно 0.3 мл. </a:t>
            </a:r>
            <a:r>
              <a:rPr lang="bg-BG" sz="2000" dirty="0"/>
              <a:t>Д</a:t>
            </a:r>
            <a:r>
              <a:rPr lang="bg-BG" sz="2000" dirty="0" smtClean="0"/>
              <a:t>озата може да се повтаря на 15 мин.</a:t>
            </a:r>
          </a:p>
          <a:p>
            <a:pPr eaLnBrk="1" hangingPunct="1">
              <a:lnSpc>
                <a:spcPct val="80000"/>
              </a:lnSpc>
              <a:defRPr/>
            </a:pPr>
            <a:r>
              <a:rPr lang="bg-BG" sz="2000" dirty="0" smtClean="0"/>
              <a:t>Поставяне на </a:t>
            </a:r>
            <a:r>
              <a:rPr lang="bg-BG" sz="2000" dirty="0" err="1" smtClean="0"/>
              <a:t>есмарх</a:t>
            </a:r>
            <a:r>
              <a:rPr lang="bg-BG" sz="2000" dirty="0" smtClean="0"/>
              <a:t> проксимално от зоната на ужилването или контакта с алергена и инфилтриране на мястото с 0.1 мл адреналин подкожно </a:t>
            </a:r>
          </a:p>
          <a:p>
            <a:pPr eaLnBrk="1" hangingPunct="1">
              <a:lnSpc>
                <a:spcPct val="80000"/>
              </a:lnSpc>
              <a:defRPr/>
            </a:pPr>
            <a:r>
              <a:rPr lang="bg-BG" sz="2000" dirty="0" smtClean="0"/>
              <a:t>Вливане на ВСР със скорост 100 мл/мин до общо 1500 мл/стремеж за поддържане на АН 80-100 мм живачен стълб систола/, след което ако е необходимо скорост на инфузия 1 л/час до общ обем 3 литра.Понататъшната инфузия по преценка в зависимост от диурезата и клиничното състояние</a:t>
            </a:r>
          </a:p>
        </p:txBody>
      </p:sp>
    </p:spTree>
    <p:extLst>
      <p:ext uri="{BB962C8B-B14F-4D97-AF65-F5344CB8AC3E}">
        <p14:creationId xmlns:p14="http://schemas.microsoft.com/office/powerpoint/2010/main" val="20499848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457200" y="620688"/>
            <a:ext cx="8229600" cy="5510237"/>
          </a:xfrm>
        </p:spPr>
        <p:txBody>
          <a:bodyPr/>
          <a:lstStyle/>
          <a:p>
            <a:pPr eaLnBrk="1" hangingPunct="1">
              <a:lnSpc>
                <a:spcPct val="80000"/>
              </a:lnSpc>
              <a:defRPr/>
            </a:pPr>
            <a:r>
              <a:rPr lang="bg-BG" sz="1800" dirty="0" smtClean="0"/>
              <a:t>Постоянно </a:t>
            </a:r>
            <a:r>
              <a:rPr lang="bg-BG" sz="1800" dirty="0" err="1" smtClean="0"/>
              <a:t>мониториране</a:t>
            </a:r>
            <a:r>
              <a:rPr lang="bg-BG" sz="1800" dirty="0" smtClean="0"/>
              <a:t> на витални показатели</a:t>
            </a:r>
          </a:p>
          <a:p>
            <a:pPr eaLnBrk="1" hangingPunct="1">
              <a:lnSpc>
                <a:spcPct val="80000"/>
              </a:lnSpc>
              <a:defRPr/>
            </a:pPr>
            <a:r>
              <a:rPr lang="bg-BG" sz="1800" dirty="0" smtClean="0"/>
              <a:t>При неповлияване на хипотонията – адреналин венозно-1 амп 0.1% 1 мл се разтваря в 500 мл физ. рзтв. Така в 1 мил/20 капки/ се съдържа 2 мкг адреналин.Скорост на инфузия 2 мкг/мин.</a:t>
            </a:r>
          </a:p>
          <a:p>
            <a:pPr eaLnBrk="1" hangingPunct="1">
              <a:lnSpc>
                <a:spcPct val="80000"/>
              </a:lnSpc>
              <a:defRPr/>
            </a:pPr>
            <a:r>
              <a:rPr lang="bg-BG" sz="1800" dirty="0" smtClean="0"/>
              <a:t>При неповлияване от адреналина на ангиоедема на ГДП – интубация или крикотомия</a:t>
            </a:r>
          </a:p>
          <a:p>
            <a:pPr eaLnBrk="1" hangingPunct="1">
              <a:lnSpc>
                <a:spcPct val="80000"/>
              </a:lnSpc>
              <a:defRPr/>
            </a:pPr>
            <a:r>
              <a:rPr lang="bg-BG" sz="1800" dirty="0"/>
              <a:t>При продължаващо неповлияване на хипотонията </a:t>
            </a:r>
            <a:r>
              <a:rPr lang="bg-BG" sz="1800" dirty="0" smtClean="0"/>
              <a:t>добавяме интравенозно </a:t>
            </a:r>
            <a:r>
              <a:rPr lang="bg-BG" sz="1800" dirty="0"/>
              <a:t>норадреналин  – 2 амп/всяка съдържа 0.001/ се разтварят в 500 мл физ. р-р.Така в в 1 мил се съдржат 4 </a:t>
            </a:r>
            <a:r>
              <a:rPr lang="bg-BG" sz="1800" dirty="0" smtClean="0"/>
              <a:t>мкг норадреналин</a:t>
            </a:r>
            <a:r>
              <a:rPr lang="bg-BG" sz="1800" dirty="0"/>
              <a:t>. Скорост на инфузия – 8-12 мкг/мин</a:t>
            </a:r>
            <a:r>
              <a:rPr lang="bg-BG" sz="1800" dirty="0" smtClean="0"/>
              <a:t>.</a:t>
            </a:r>
          </a:p>
          <a:p>
            <a:pPr eaLnBrk="1" hangingPunct="1">
              <a:lnSpc>
                <a:spcPct val="80000"/>
              </a:lnSpc>
              <a:defRPr/>
            </a:pPr>
            <a:r>
              <a:rPr lang="bg-BG" sz="1800" dirty="0" smtClean="0"/>
              <a:t>При задълбочаване на хипотонията въпреки предходните манипулации </a:t>
            </a:r>
            <a:r>
              <a:rPr lang="bg-BG" sz="1800" dirty="0"/>
              <a:t> </a:t>
            </a:r>
            <a:r>
              <a:rPr lang="bg-BG" sz="1800" dirty="0" smtClean="0"/>
              <a:t>към адреналина и норадреналине се включва допамин – 15-20 мкг/мин/кг</a:t>
            </a:r>
          </a:p>
          <a:p>
            <a:pPr eaLnBrk="1" hangingPunct="1">
              <a:lnSpc>
                <a:spcPct val="80000"/>
              </a:lnSpc>
              <a:defRPr/>
            </a:pPr>
            <a:r>
              <a:rPr lang="bg-BG" sz="1800" dirty="0" smtClean="0"/>
              <a:t>Веднага след прилагането на адреналина, кислорода и ВСР започва парентерална терапия с високи дози КС , Н1 и Н2 блокери, които се повтарят:</a:t>
            </a:r>
          </a:p>
          <a:p>
            <a:pPr marL="0" indent="0" eaLnBrk="1" hangingPunct="1">
              <a:lnSpc>
                <a:spcPct val="80000"/>
              </a:lnSpc>
              <a:buNone/>
              <a:defRPr/>
            </a:pPr>
            <a:r>
              <a:rPr lang="bg-BG" sz="1800" dirty="0" smtClean="0"/>
              <a:t>    -Н1 блокери парентерално- амп алергозан на всеки 6 часа или      фенистил амп на всеки 8 часа</a:t>
            </a:r>
          </a:p>
          <a:p>
            <a:pPr marL="0" indent="0" eaLnBrk="1" hangingPunct="1">
              <a:lnSpc>
                <a:spcPct val="80000"/>
              </a:lnSpc>
              <a:buNone/>
              <a:defRPr/>
            </a:pPr>
            <a:r>
              <a:rPr lang="bg-BG" sz="1800" dirty="0" smtClean="0"/>
              <a:t>    -Н2 блокери венозно на всеки 8 часа</a:t>
            </a:r>
          </a:p>
          <a:p>
            <a:pPr marL="0" indent="0" eaLnBrk="1" hangingPunct="1">
              <a:lnSpc>
                <a:spcPct val="80000"/>
              </a:lnSpc>
              <a:buNone/>
              <a:defRPr/>
            </a:pPr>
            <a:r>
              <a:rPr lang="bg-BG" sz="1800" dirty="0" smtClean="0"/>
              <a:t>    -КС – метилпреднизолон 1-2 мг/кг на всеки 6-8 часа</a:t>
            </a:r>
          </a:p>
        </p:txBody>
      </p:sp>
    </p:spTree>
    <p:extLst>
      <p:ext uri="{BB962C8B-B14F-4D97-AF65-F5344CB8AC3E}">
        <p14:creationId xmlns:p14="http://schemas.microsoft.com/office/powerpoint/2010/main" val="32800631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eaLnBrk="1" hangingPunct="1">
              <a:buFont typeface="Wingdings" pitchFamily="2" charset="2"/>
              <a:buNone/>
              <a:defRPr/>
            </a:pPr>
            <a:r>
              <a:rPr lang="bg-BG" sz="2800" dirty="0" smtClean="0"/>
              <a:t>При болни приемащи бета блокери вместо адреналин – глюкагон – 1-5 мг/1-3 мин венозно, след което 1-5 мг/час</a:t>
            </a:r>
          </a:p>
          <a:p>
            <a:pPr eaLnBrk="1" hangingPunct="1">
              <a:buFont typeface="Wingdings" pitchFamily="2" charset="2"/>
              <a:buNone/>
              <a:defRPr/>
            </a:pPr>
            <a:r>
              <a:rPr lang="bg-BG" sz="2800" dirty="0" smtClean="0"/>
              <a:t>При камерна </a:t>
            </a:r>
            <a:r>
              <a:rPr lang="bg-BG" sz="2800" dirty="0" err="1" smtClean="0"/>
              <a:t>екстрасистолия</a:t>
            </a:r>
            <a:r>
              <a:rPr lang="bg-BG" sz="2800" dirty="0" smtClean="0"/>
              <a:t> – венозно </a:t>
            </a:r>
            <a:r>
              <a:rPr lang="bg-BG" sz="2800" dirty="0" err="1" smtClean="0"/>
              <a:t>лидокаин</a:t>
            </a:r>
            <a:r>
              <a:rPr lang="bg-BG" sz="2800" dirty="0" smtClean="0"/>
              <a:t>.При </a:t>
            </a:r>
            <a:r>
              <a:rPr lang="bg-BG" sz="2800" dirty="0" err="1" smtClean="0"/>
              <a:t>надкамерна-верапамил</a:t>
            </a:r>
            <a:endParaRPr lang="bg-BG" sz="2800" dirty="0" smtClean="0"/>
          </a:p>
          <a:p>
            <a:pPr eaLnBrk="1" hangingPunct="1">
              <a:buFont typeface="Wingdings" pitchFamily="2" charset="2"/>
              <a:buNone/>
              <a:defRPr/>
            </a:pPr>
            <a:r>
              <a:rPr lang="bg-BG" sz="2800" dirty="0" smtClean="0"/>
              <a:t>След 6 часа да се приложи нова комбинация от КС,Н1 и Н2 </a:t>
            </a:r>
            <a:r>
              <a:rPr lang="bg-BG" sz="2800" dirty="0" err="1" smtClean="0"/>
              <a:t>блокер</a:t>
            </a:r>
            <a:r>
              <a:rPr lang="bg-BG" sz="2800" dirty="0" smtClean="0"/>
              <a:t> </a:t>
            </a:r>
            <a:r>
              <a:rPr lang="bg-BG" sz="2800" dirty="0" err="1" smtClean="0"/>
              <a:t>парентерално</a:t>
            </a:r>
            <a:r>
              <a:rPr lang="bg-BG" sz="2800" dirty="0" smtClean="0"/>
              <a:t> за да се избегне развитието на евентуална </a:t>
            </a:r>
            <a:r>
              <a:rPr lang="bg-BG" sz="2800" dirty="0" err="1" smtClean="0"/>
              <a:t>бифазна</a:t>
            </a:r>
            <a:r>
              <a:rPr lang="bg-BG" sz="2800" dirty="0" smtClean="0"/>
              <a:t> </a:t>
            </a:r>
            <a:r>
              <a:rPr lang="bg-BG" sz="2800" dirty="0" err="1" smtClean="0"/>
              <a:t>анафилаксия</a:t>
            </a:r>
            <a:r>
              <a:rPr lang="bg-BG" sz="2800" dirty="0" smtClean="0"/>
              <a:t>.</a:t>
            </a:r>
          </a:p>
        </p:txBody>
      </p:sp>
    </p:spTree>
    <p:extLst>
      <p:ext uri="{BB962C8B-B14F-4D97-AF65-F5344CB8AC3E}">
        <p14:creationId xmlns:p14="http://schemas.microsoft.com/office/powerpoint/2010/main" val="3561270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3" y="34925"/>
            <a:ext cx="7772400" cy="1162050"/>
          </a:xfrm>
        </p:spPr>
        <p:txBody>
          <a:bodyPr/>
          <a:lstStyle/>
          <a:p>
            <a:pPr>
              <a:defRPr/>
            </a:pPr>
            <a:r>
              <a:rPr lang="bg-BG" sz="3200" dirty="0" smtClean="0"/>
              <a:t>Лечение на идиопатична анафилаксия</a:t>
            </a:r>
            <a:endParaRPr lang="bg-BG" sz="3200" dirty="0"/>
          </a:p>
        </p:txBody>
      </p:sp>
      <p:sp>
        <p:nvSpPr>
          <p:cNvPr id="3" name="Subtitle 2"/>
          <p:cNvSpPr>
            <a:spLocks noGrp="1"/>
          </p:cNvSpPr>
          <p:nvPr>
            <p:ph type="subTitle" idx="1"/>
          </p:nvPr>
        </p:nvSpPr>
        <p:spPr>
          <a:xfrm>
            <a:off x="684213" y="1268413"/>
            <a:ext cx="7704137" cy="4608512"/>
          </a:xfrm>
        </p:spPr>
        <p:txBody>
          <a:bodyPr/>
          <a:lstStyle/>
          <a:p>
            <a:pPr marL="342900" indent="-342900" algn="l" eaLnBrk="1" hangingPunct="1">
              <a:lnSpc>
                <a:spcPct val="90000"/>
              </a:lnSpc>
              <a:buFont typeface="Arial" pitchFamily="34" charset="0"/>
              <a:buChar char="•"/>
              <a:defRPr/>
            </a:pPr>
            <a:r>
              <a:rPr lang="en-US" sz="2000" dirty="0"/>
              <a:t>IA</a:t>
            </a:r>
            <a:r>
              <a:rPr lang="bg-BG" sz="2000" dirty="0"/>
              <a:t>-</a:t>
            </a:r>
            <a:r>
              <a:rPr lang="en-US" sz="2000" dirty="0"/>
              <a:t>G-I – </a:t>
            </a:r>
            <a:r>
              <a:rPr lang="bg-BG" sz="2000" dirty="0" smtClean="0"/>
              <a:t>пристъпите се лекуват по алгоритъма за лечение на АШ</a:t>
            </a:r>
            <a:endParaRPr lang="bg-BG" sz="2000" dirty="0"/>
          </a:p>
          <a:p>
            <a:pPr marL="342900" indent="-342900" algn="l" eaLnBrk="1" hangingPunct="1">
              <a:lnSpc>
                <a:spcPct val="90000"/>
              </a:lnSpc>
              <a:buFont typeface="Arial" pitchFamily="34" charset="0"/>
              <a:buChar char="•"/>
              <a:defRPr/>
            </a:pPr>
            <a:r>
              <a:rPr lang="en-US" sz="2000" dirty="0"/>
              <a:t>IA</a:t>
            </a:r>
            <a:r>
              <a:rPr lang="bg-BG" sz="2000" dirty="0"/>
              <a:t>-</a:t>
            </a:r>
            <a:r>
              <a:rPr lang="en-US" sz="2000" dirty="0" smtClean="0"/>
              <a:t>G-II</a:t>
            </a:r>
            <a:r>
              <a:rPr lang="bg-BG" sz="2000" dirty="0" smtClean="0"/>
              <a:t> :</a:t>
            </a:r>
          </a:p>
          <a:p>
            <a:pPr marL="514350" indent="-514350" algn="l" eaLnBrk="1" hangingPunct="1">
              <a:lnSpc>
                <a:spcPct val="90000"/>
              </a:lnSpc>
              <a:buFont typeface="Wingdings" pitchFamily="2" charset="2"/>
              <a:buAutoNum type="arabicPeriod"/>
              <a:defRPr/>
            </a:pPr>
            <a:r>
              <a:rPr lang="bg-BG" sz="2000" dirty="0" smtClean="0"/>
              <a:t>Орален КС – преднизолон – 40-60 мг/сутрин за 7 дни, след което дозата се дава през ден. КС се намалява с 5 мг/месец. </a:t>
            </a:r>
          </a:p>
          <a:p>
            <a:pPr marL="514350" indent="-514350" algn="l" eaLnBrk="1" hangingPunct="1">
              <a:lnSpc>
                <a:spcPct val="90000"/>
              </a:lnSpc>
              <a:buFont typeface="Wingdings" pitchFamily="2" charset="2"/>
              <a:buAutoNum type="arabicPeriod"/>
              <a:defRPr/>
            </a:pPr>
            <a:r>
              <a:rPr lang="bg-BG" sz="2000" dirty="0" smtClean="0"/>
              <a:t>Антихистамин</a:t>
            </a:r>
          </a:p>
          <a:p>
            <a:pPr marL="514350" indent="-514350" algn="l" eaLnBrk="1" hangingPunct="1">
              <a:lnSpc>
                <a:spcPct val="90000"/>
              </a:lnSpc>
              <a:buFont typeface="Wingdings" pitchFamily="2" charset="2"/>
              <a:buAutoNum type="arabicPeriod"/>
              <a:defRPr/>
            </a:pPr>
            <a:r>
              <a:rPr lang="bg-BG" sz="2000" dirty="0" smtClean="0"/>
              <a:t>Орален симпатикомиметик – салбутамол – 3х0.002</a:t>
            </a:r>
          </a:p>
          <a:p>
            <a:pPr algn="l" eaLnBrk="1" hangingPunct="1">
              <a:lnSpc>
                <a:spcPct val="90000"/>
              </a:lnSpc>
              <a:defRPr/>
            </a:pPr>
            <a:r>
              <a:rPr lang="bg-BG" sz="2000" dirty="0"/>
              <a:t>	</a:t>
            </a:r>
            <a:r>
              <a:rPr lang="bg-BG" sz="2000" dirty="0" smtClean="0"/>
              <a:t>При повечето болни след постепенното спиране на КС симптомите отзвучават. </a:t>
            </a:r>
            <a:r>
              <a:rPr lang="bg-BG" sz="2000" dirty="0"/>
              <a:t>При някои болни има праг на доза на КС под който симптомите се </a:t>
            </a:r>
            <a:r>
              <a:rPr lang="bg-BG" sz="2000" dirty="0" smtClean="0"/>
              <a:t>възобновяват . Ако симптомите при намаляване на КС се възобновяват, към терапията се добавя кетотифен.</a:t>
            </a:r>
          </a:p>
          <a:p>
            <a:pPr algn="l" eaLnBrk="1" hangingPunct="1">
              <a:lnSpc>
                <a:spcPct val="90000"/>
              </a:lnSpc>
              <a:defRPr/>
            </a:pPr>
            <a:r>
              <a:rPr lang="bg-BG" sz="2000" dirty="0"/>
              <a:t>	</a:t>
            </a:r>
            <a:r>
              <a:rPr lang="bg-BG" sz="2000" dirty="0" smtClean="0"/>
              <a:t>Съществуват 2 варианти: 1. КС се намалява отново постепенно и може да настъпи ремисия. </a:t>
            </a:r>
          </a:p>
          <a:p>
            <a:pPr algn="l" eaLnBrk="1" hangingPunct="1">
              <a:lnSpc>
                <a:spcPct val="90000"/>
              </a:lnSpc>
              <a:defRPr/>
            </a:pPr>
            <a:r>
              <a:rPr lang="bg-BG" sz="2000" dirty="0" smtClean="0"/>
              <a:t>2. Не настъпва ремисия – кетотифена се спира. Продължава терапията с КС. </a:t>
            </a:r>
            <a:endParaRPr lang="bg-BG" sz="2000" dirty="0"/>
          </a:p>
          <a:p>
            <a:pPr algn="l" eaLnBrk="1" hangingPunct="1">
              <a:lnSpc>
                <a:spcPct val="90000"/>
              </a:lnSpc>
              <a:defRPr/>
            </a:pPr>
            <a:endParaRPr lang="bg-BG" sz="2000" dirty="0" smtClean="0"/>
          </a:p>
          <a:p>
            <a:pPr marL="514350" indent="-514350" algn="l" eaLnBrk="1" hangingPunct="1">
              <a:lnSpc>
                <a:spcPct val="90000"/>
              </a:lnSpc>
              <a:buFont typeface="Wingdings" pitchFamily="2" charset="2"/>
              <a:buAutoNum type="arabicPeriod"/>
              <a:defRPr/>
            </a:pPr>
            <a:endParaRPr lang="bg-BG" dirty="0"/>
          </a:p>
        </p:txBody>
      </p:sp>
    </p:spTree>
    <p:extLst>
      <p:ext uri="{BB962C8B-B14F-4D97-AF65-F5344CB8AC3E}">
        <p14:creationId xmlns:p14="http://schemas.microsoft.com/office/powerpoint/2010/main" val="11259541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bg-BG" dirty="0" smtClean="0"/>
              <a:t>ПРОФИЛАКТИКА НА АШ</a:t>
            </a:r>
          </a:p>
        </p:txBody>
      </p:sp>
      <p:sp>
        <p:nvSpPr>
          <p:cNvPr id="30723" name="Rectangle 3"/>
          <p:cNvSpPr>
            <a:spLocks noGrp="1" noChangeArrowheads="1"/>
          </p:cNvSpPr>
          <p:nvPr>
            <p:ph idx="1"/>
          </p:nvPr>
        </p:nvSpPr>
        <p:spPr/>
        <p:txBody>
          <a:bodyPr/>
          <a:lstStyle/>
          <a:p>
            <a:pPr eaLnBrk="1" hangingPunct="1">
              <a:lnSpc>
                <a:spcPct val="80000"/>
              </a:lnSpc>
              <a:defRPr/>
            </a:pPr>
            <a:r>
              <a:rPr lang="bg-BG" sz="2800" dirty="0" smtClean="0"/>
              <a:t>Скарификационни проби преди започване лечение с АБ</a:t>
            </a:r>
          </a:p>
          <a:p>
            <a:pPr eaLnBrk="1" hangingPunct="1">
              <a:lnSpc>
                <a:spcPct val="80000"/>
              </a:lnSpc>
              <a:defRPr/>
            </a:pPr>
            <a:r>
              <a:rPr lang="bg-BG" sz="2800" dirty="0" smtClean="0"/>
              <a:t>Преди операция –с анестетици и миорелаксанти</a:t>
            </a:r>
          </a:p>
          <a:p>
            <a:pPr eaLnBrk="1" hangingPunct="1">
              <a:lnSpc>
                <a:spcPct val="80000"/>
              </a:lnSpc>
              <a:defRPr/>
            </a:pPr>
            <a:r>
              <a:rPr lang="bg-BG" sz="2800" dirty="0" smtClean="0"/>
              <a:t>Преди контрастно изследване-скарификационна проба, и при негативен резултат директна биологична проба с 1 мл интра венозн</a:t>
            </a:r>
            <a:r>
              <a:rPr lang="bg-BG" sz="2800" dirty="0" smtClean="0">
                <a:latin typeface="Arial" charset="0"/>
              </a:rPr>
              <a:t>о</a:t>
            </a:r>
          </a:p>
          <a:p>
            <a:pPr eaLnBrk="1" hangingPunct="1">
              <a:lnSpc>
                <a:spcPct val="80000"/>
              </a:lnSpc>
              <a:defRPr/>
            </a:pPr>
            <a:r>
              <a:rPr lang="bg-BG" sz="2800" dirty="0" smtClean="0"/>
              <a:t>Избягване на алергените, към които има анамнеза за анафилаксия</a:t>
            </a:r>
          </a:p>
          <a:p>
            <a:pPr eaLnBrk="1" hangingPunct="1">
              <a:lnSpc>
                <a:spcPct val="80000"/>
              </a:lnSpc>
              <a:defRPr/>
            </a:pPr>
            <a:r>
              <a:rPr lang="bg-BG" sz="2800" dirty="0" smtClean="0"/>
              <a:t>Провеждане на алергенна имунотерапия на пациентите с инсект алергия.</a:t>
            </a:r>
          </a:p>
        </p:txBody>
      </p:sp>
    </p:spTree>
    <p:extLst>
      <p:ext uri="{BB962C8B-B14F-4D97-AF65-F5344CB8AC3E}">
        <p14:creationId xmlns:p14="http://schemas.microsoft.com/office/powerpoint/2010/main" val="1508753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4294967295"/>
          </p:nvPr>
        </p:nvSpPr>
        <p:spPr>
          <a:xfrm>
            <a:off x="543698" y="2327275"/>
            <a:ext cx="8229600" cy="4530725"/>
          </a:xfrm>
        </p:spPr>
        <p:txBody>
          <a:bodyPr/>
          <a:lstStyle/>
          <a:p>
            <a:pPr eaLnBrk="1" hangingPunct="1">
              <a:buFont typeface="Wingdings" pitchFamily="2" charset="2"/>
              <a:buNone/>
              <a:defRPr/>
            </a:pPr>
            <a:r>
              <a:rPr lang="bg-BG" sz="1800" dirty="0" smtClean="0"/>
              <a:t>	</a:t>
            </a:r>
            <a:r>
              <a:rPr lang="bg-BG" sz="2000" dirty="0" smtClean="0"/>
              <a:t>Касае се за полигенно онаследяване, при което се осъществява взаимодействие между редица главни и второстепенни гени.Гените имащи отношение към атопията имат множество алелни форми.Именно онаследяването на определени алелни форми се свързва с клиничните прояви на алергичните болести.</a:t>
            </a:r>
          </a:p>
          <a:p>
            <a:pPr eaLnBrk="1" hangingPunct="1">
              <a:buFont typeface="Wingdings" pitchFamily="2" charset="2"/>
              <a:buNone/>
              <a:defRPr/>
            </a:pPr>
            <a:endParaRPr lang="bg-BG" sz="2000" dirty="0" smtClean="0"/>
          </a:p>
          <a:p>
            <a:pPr eaLnBrk="1" hangingPunct="1">
              <a:buFont typeface="Wingdings" pitchFamily="2" charset="2"/>
              <a:buNone/>
              <a:defRPr/>
            </a:pPr>
            <a:endParaRPr lang="bg-BG" dirty="0" smtClean="0"/>
          </a:p>
        </p:txBody>
      </p:sp>
      <p:sp>
        <p:nvSpPr>
          <p:cNvPr id="10242" name="Rectangle 2"/>
          <p:cNvSpPr>
            <a:spLocks noGrp="1" noChangeArrowheads="1"/>
          </p:cNvSpPr>
          <p:nvPr>
            <p:ph type="title" idx="4294967295"/>
          </p:nvPr>
        </p:nvSpPr>
        <p:spPr>
          <a:xfrm>
            <a:off x="0" y="277813"/>
            <a:ext cx="8229600" cy="1139825"/>
          </a:xfrm>
        </p:spPr>
        <p:txBody>
          <a:bodyPr/>
          <a:lstStyle/>
          <a:p>
            <a:pPr eaLnBrk="1" hangingPunct="1">
              <a:defRPr/>
            </a:pPr>
            <a:r>
              <a:rPr lang="bg-BG" sz="2800" dirty="0" smtClean="0"/>
              <a:t>Генетични основи на атопия</a:t>
            </a:r>
          </a:p>
        </p:txBody>
      </p:sp>
    </p:spTree>
    <p:extLst>
      <p:ext uri="{BB962C8B-B14F-4D97-AF65-F5344CB8AC3E}">
        <p14:creationId xmlns:p14="http://schemas.microsoft.com/office/powerpoint/2010/main" val="21097673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476250"/>
            <a:ext cx="8229600" cy="1139825"/>
          </a:xfrm>
        </p:spPr>
        <p:txBody>
          <a:bodyPr/>
          <a:lstStyle/>
          <a:p>
            <a:pPr eaLnBrk="1" hangingPunct="1">
              <a:defRPr/>
            </a:pPr>
            <a:r>
              <a:rPr lang="bg-BG" sz="3200" dirty="0" smtClean="0"/>
              <a:t> ПОДГОТОВКА НА АТОПИЧНИТЕ ПАЦИЕНТИ ПРЕДИ ОПЕРАЦИЯ ИЛИ КОНТРАСТНО ИЗСЛЕДВАНЕ</a:t>
            </a:r>
          </a:p>
        </p:txBody>
      </p:sp>
      <p:sp>
        <p:nvSpPr>
          <p:cNvPr id="31747" name="Rectangle 3"/>
          <p:cNvSpPr>
            <a:spLocks noGrp="1" noChangeArrowheads="1"/>
          </p:cNvSpPr>
          <p:nvPr>
            <p:ph idx="1"/>
          </p:nvPr>
        </p:nvSpPr>
        <p:spPr>
          <a:xfrm>
            <a:off x="395288" y="2133600"/>
            <a:ext cx="8229600" cy="4530725"/>
          </a:xfrm>
        </p:spPr>
        <p:txBody>
          <a:bodyPr/>
          <a:lstStyle/>
          <a:p>
            <a:pPr eaLnBrk="1" hangingPunct="1">
              <a:lnSpc>
                <a:spcPct val="90000"/>
              </a:lnSpc>
              <a:defRPr/>
            </a:pPr>
            <a:r>
              <a:rPr lang="bg-BG" sz="2400" dirty="0" smtClean="0"/>
              <a:t>Преди обща анестезия – 48-72 часа – </a:t>
            </a:r>
            <a:r>
              <a:rPr lang="bg-BG" sz="2400" dirty="0" err="1" smtClean="0"/>
              <a:t>антихистамин-от</a:t>
            </a:r>
            <a:r>
              <a:rPr lang="bg-BG" sz="2400" dirty="0" smtClean="0"/>
              <a:t> новите генерации – 1 </a:t>
            </a:r>
            <a:r>
              <a:rPr lang="bg-BG" sz="2400" dirty="0" err="1" smtClean="0"/>
              <a:t>табл</a:t>
            </a:r>
            <a:r>
              <a:rPr lang="bg-BG" sz="2400" dirty="0" smtClean="0"/>
              <a:t>/дн, със или без кортикостероид пер ос-40 мг/дн</a:t>
            </a:r>
          </a:p>
          <a:p>
            <a:pPr eaLnBrk="1" hangingPunct="1">
              <a:lnSpc>
                <a:spcPct val="90000"/>
              </a:lnSpc>
              <a:defRPr/>
            </a:pPr>
            <a:r>
              <a:rPr lang="bg-BG" sz="2400" dirty="0" smtClean="0"/>
              <a:t>Два часа преди операция/контрастно изследване – 40-100 мг </a:t>
            </a:r>
            <a:r>
              <a:rPr lang="bg-BG" sz="2400" dirty="0" err="1" smtClean="0"/>
              <a:t>метилпреднозолон</a:t>
            </a:r>
            <a:r>
              <a:rPr lang="bg-BG" sz="2400" dirty="0" smtClean="0"/>
              <a:t> </a:t>
            </a:r>
            <a:r>
              <a:rPr lang="bg-BG" sz="2400" dirty="0" err="1" smtClean="0"/>
              <a:t>интра</a:t>
            </a:r>
            <a:r>
              <a:rPr lang="bg-BG" sz="2400" dirty="0" smtClean="0"/>
              <a:t> венозно, един час преди операция/контрастно изследване – 1 </a:t>
            </a:r>
            <a:r>
              <a:rPr lang="bg-BG" sz="2400" dirty="0" err="1" smtClean="0"/>
              <a:t>амп</a:t>
            </a:r>
            <a:r>
              <a:rPr lang="bg-BG" sz="2400" dirty="0" smtClean="0"/>
              <a:t> </a:t>
            </a:r>
            <a:r>
              <a:rPr lang="bg-BG" sz="2400" dirty="0" err="1" smtClean="0"/>
              <a:t>алергозан</a:t>
            </a:r>
            <a:r>
              <a:rPr lang="bg-BG" sz="2400" dirty="0" smtClean="0"/>
              <a:t> или </a:t>
            </a:r>
            <a:r>
              <a:rPr lang="bg-BG" sz="2400" dirty="0" err="1" smtClean="0"/>
              <a:t>фенистил</a:t>
            </a:r>
            <a:r>
              <a:rPr lang="bg-BG" sz="2400" dirty="0" smtClean="0"/>
              <a:t> </a:t>
            </a:r>
            <a:r>
              <a:rPr lang="bg-BG" sz="2400" dirty="0" err="1" smtClean="0"/>
              <a:t>интра</a:t>
            </a:r>
            <a:r>
              <a:rPr lang="bg-BG" sz="2400" dirty="0" smtClean="0"/>
              <a:t> мускулно</a:t>
            </a:r>
          </a:p>
          <a:p>
            <a:pPr eaLnBrk="1" hangingPunct="1">
              <a:lnSpc>
                <a:spcPct val="90000"/>
              </a:lnSpc>
              <a:defRPr/>
            </a:pPr>
            <a:r>
              <a:rPr lang="bg-BG" sz="2400" dirty="0" smtClean="0"/>
              <a:t>При операция по спешност - Два часа преди операция/контрастно изследване – 40-100 мг </a:t>
            </a:r>
            <a:r>
              <a:rPr lang="bg-BG" sz="2400" dirty="0" err="1" smtClean="0"/>
              <a:t>метилпреднозолон</a:t>
            </a:r>
            <a:r>
              <a:rPr lang="bg-BG" sz="2400" dirty="0" smtClean="0"/>
              <a:t> </a:t>
            </a:r>
            <a:r>
              <a:rPr lang="bg-BG" sz="2400" dirty="0" err="1" smtClean="0"/>
              <a:t>интра</a:t>
            </a:r>
            <a:r>
              <a:rPr lang="bg-BG" sz="2400" dirty="0" smtClean="0"/>
              <a:t> венозно, един час преди операция/контрастно изследване – 1 </a:t>
            </a:r>
            <a:r>
              <a:rPr lang="bg-BG" sz="2400" dirty="0" err="1" smtClean="0"/>
              <a:t>амп</a:t>
            </a:r>
            <a:r>
              <a:rPr lang="bg-BG" sz="2400" dirty="0" smtClean="0"/>
              <a:t> </a:t>
            </a:r>
            <a:r>
              <a:rPr lang="bg-BG" sz="2400" dirty="0" err="1" smtClean="0"/>
              <a:t>алергозан</a:t>
            </a:r>
            <a:r>
              <a:rPr lang="bg-BG" sz="2400" dirty="0" smtClean="0"/>
              <a:t> или </a:t>
            </a:r>
            <a:r>
              <a:rPr lang="bg-BG" sz="2400" dirty="0" err="1" smtClean="0"/>
              <a:t>фенистил</a:t>
            </a:r>
            <a:r>
              <a:rPr lang="bg-BG" sz="2400" dirty="0" smtClean="0"/>
              <a:t> </a:t>
            </a:r>
            <a:r>
              <a:rPr lang="bg-BG" sz="2400" dirty="0" err="1" smtClean="0"/>
              <a:t>интра</a:t>
            </a:r>
            <a:r>
              <a:rPr lang="bg-BG" sz="2400" dirty="0" smtClean="0"/>
              <a:t> мускулно</a:t>
            </a:r>
          </a:p>
        </p:txBody>
      </p:sp>
    </p:spTree>
    <p:extLst>
      <p:ext uri="{BB962C8B-B14F-4D97-AF65-F5344CB8AC3E}">
        <p14:creationId xmlns:p14="http://schemas.microsoft.com/office/powerpoint/2010/main" val="2836930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4213" y="620713"/>
            <a:ext cx="7632700" cy="5018087"/>
          </a:xfrm>
        </p:spPr>
        <p:txBody>
          <a:bodyPr/>
          <a:lstStyle/>
          <a:p>
            <a:pPr>
              <a:defRPr/>
            </a:pPr>
            <a:r>
              <a:rPr lang="bg-BG" sz="2000" dirty="0">
                <a:effectLst/>
              </a:rPr>
              <a:t>Гени:</a:t>
            </a:r>
          </a:p>
          <a:p>
            <a:pPr algn="l">
              <a:defRPr/>
            </a:pPr>
            <a:r>
              <a:rPr lang="bg-BG" sz="2000" dirty="0" smtClean="0">
                <a:effectLst/>
              </a:rPr>
              <a:t>- Ген </a:t>
            </a:r>
            <a:r>
              <a:rPr lang="bg-BG" sz="2000" dirty="0">
                <a:effectLst/>
              </a:rPr>
              <a:t>за високоафинитетния рецептор за</a:t>
            </a:r>
            <a:r>
              <a:rPr lang="en-US" sz="2000" dirty="0">
                <a:effectLst/>
              </a:rPr>
              <a:t> </a:t>
            </a:r>
            <a:r>
              <a:rPr lang="en-US" sz="2000" dirty="0" err="1">
                <a:effectLst/>
              </a:rPr>
              <a:t>IgE</a:t>
            </a:r>
            <a:r>
              <a:rPr lang="en-US" sz="2000" dirty="0">
                <a:effectLst/>
              </a:rPr>
              <a:t>-</a:t>
            </a:r>
            <a:r>
              <a:rPr lang="bg-BG" sz="2000" dirty="0">
                <a:effectLst/>
              </a:rPr>
              <a:t>хр.11</a:t>
            </a:r>
            <a:r>
              <a:rPr lang="en-US" sz="2000" dirty="0">
                <a:effectLst/>
              </a:rPr>
              <a:t>q12-13</a:t>
            </a:r>
            <a:r>
              <a:rPr lang="bg-BG" sz="2000" dirty="0">
                <a:effectLst/>
              </a:rPr>
              <a:t>-в генния локус Е237</a:t>
            </a:r>
            <a:r>
              <a:rPr lang="en-US" sz="2000" dirty="0">
                <a:effectLst/>
              </a:rPr>
              <a:t>G</a:t>
            </a:r>
            <a:r>
              <a:rPr lang="bg-BG" sz="2000" dirty="0">
                <a:effectLst/>
              </a:rPr>
              <a:t> глутаминът е заменен с глицин.</a:t>
            </a:r>
          </a:p>
          <a:p>
            <a:pPr algn="l">
              <a:defRPr/>
            </a:pPr>
            <a:r>
              <a:rPr lang="bg-BG" sz="2000" dirty="0" smtClean="0">
                <a:effectLst/>
              </a:rPr>
              <a:t>-Ген </a:t>
            </a:r>
            <a:r>
              <a:rPr lang="bg-BG" sz="2000" dirty="0">
                <a:effectLst/>
              </a:rPr>
              <a:t>за бета 2 адренергичен рецептор-хр.5</a:t>
            </a:r>
            <a:r>
              <a:rPr lang="en-US" sz="2000" dirty="0">
                <a:effectLst/>
              </a:rPr>
              <a:t>q</a:t>
            </a:r>
            <a:r>
              <a:rPr lang="bg-BG" sz="2000" dirty="0">
                <a:effectLst/>
              </a:rPr>
              <a:t>31-</a:t>
            </a:r>
            <a:r>
              <a:rPr lang="en-US" sz="2000" dirty="0">
                <a:effectLst/>
              </a:rPr>
              <a:t>q</a:t>
            </a:r>
            <a:r>
              <a:rPr lang="bg-BG" sz="2000" dirty="0">
                <a:effectLst/>
              </a:rPr>
              <a:t>33.Има 3 локоса в </a:t>
            </a:r>
            <a:r>
              <a:rPr lang="bg-BG" sz="2000" dirty="0" smtClean="0">
                <a:effectLst/>
              </a:rPr>
              <a:t>областта, </a:t>
            </a:r>
            <a:r>
              <a:rPr lang="bg-BG" sz="2000" dirty="0">
                <a:effectLst/>
              </a:rPr>
              <a:t>промяната на чиито </a:t>
            </a:r>
            <a:r>
              <a:rPr lang="bg-BG" sz="2000" dirty="0" smtClean="0">
                <a:effectLst/>
              </a:rPr>
              <a:t>аминокиселинен </a:t>
            </a:r>
            <a:r>
              <a:rPr lang="bg-BG" sz="2000" dirty="0">
                <a:effectLst/>
              </a:rPr>
              <a:t>състав води и до промяна на функцията на рецептора.Това са позиции  16,27,164.</a:t>
            </a:r>
          </a:p>
          <a:p>
            <a:pPr algn="l">
              <a:defRPr/>
            </a:pPr>
            <a:r>
              <a:rPr lang="bg-BG" sz="2000" dirty="0" smtClean="0">
                <a:effectLst/>
              </a:rPr>
              <a:t>- Хр.5 </a:t>
            </a:r>
            <a:r>
              <a:rPr lang="bg-BG" sz="2000" dirty="0">
                <a:effectLst/>
              </a:rPr>
              <a:t>31-</a:t>
            </a:r>
            <a:r>
              <a:rPr lang="en-US" sz="2000" dirty="0">
                <a:effectLst/>
              </a:rPr>
              <a:t>q</a:t>
            </a:r>
            <a:r>
              <a:rPr lang="bg-BG" sz="2000" dirty="0">
                <a:effectLst/>
              </a:rPr>
              <a:t>33-гени за </a:t>
            </a:r>
            <a:r>
              <a:rPr lang="en-US" sz="2000" dirty="0">
                <a:effectLst/>
              </a:rPr>
              <a:t>IL-13,3,4,5,9</a:t>
            </a:r>
            <a:endParaRPr lang="bg-BG" sz="2000" dirty="0">
              <a:effectLst/>
            </a:endParaRPr>
          </a:p>
          <a:p>
            <a:pPr algn="l">
              <a:defRPr/>
            </a:pPr>
            <a:r>
              <a:rPr lang="bg-BG" sz="2000" dirty="0" smtClean="0">
                <a:effectLst/>
              </a:rPr>
              <a:t>- Хр.6-гени </a:t>
            </a:r>
            <a:r>
              <a:rPr lang="bg-BG" sz="2000" dirty="0">
                <a:effectLst/>
              </a:rPr>
              <a:t>за ГКТС-връзка между атопия и определени алелни форми на ГКТС</a:t>
            </a:r>
          </a:p>
          <a:p>
            <a:pPr algn="l">
              <a:defRPr/>
            </a:pPr>
            <a:r>
              <a:rPr lang="bg-BG" sz="2000" dirty="0" smtClean="0">
                <a:effectLst/>
              </a:rPr>
              <a:t>- Хр.16р12 замяна </a:t>
            </a:r>
            <a:r>
              <a:rPr lang="bg-BG" sz="2000" dirty="0">
                <a:effectLst/>
              </a:rPr>
              <a:t>на глутамин с аргинин на 576 позиция-повишена продукция на </a:t>
            </a:r>
            <a:r>
              <a:rPr lang="en-US" sz="2000" dirty="0">
                <a:effectLst/>
              </a:rPr>
              <a:t>IL-</a:t>
            </a:r>
            <a:r>
              <a:rPr lang="bg-BG" sz="2000" dirty="0">
                <a:effectLst/>
              </a:rPr>
              <a:t>4-повишен синтез на </a:t>
            </a:r>
            <a:r>
              <a:rPr lang="en-US" sz="2000" dirty="0" err="1">
                <a:effectLst/>
              </a:rPr>
              <a:t>IgE</a:t>
            </a:r>
            <a:r>
              <a:rPr lang="en-US" sz="2000" dirty="0">
                <a:effectLst/>
              </a:rPr>
              <a:t> </a:t>
            </a:r>
            <a:endParaRPr lang="bg-BG" sz="2000" dirty="0">
              <a:effectLst/>
            </a:endParaRPr>
          </a:p>
          <a:p>
            <a:pPr algn="l">
              <a:defRPr/>
            </a:pPr>
            <a:r>
              <a:rPr lang="bg-BG" sz="2000" dirty="0">
                <a:effectLst/>
              </a:rPr>
              <a:t>Съществуват и други генни локуси в хромозомите 4,7, 12,13,19,17 при които определени алели се свързват с прояви на атопия.</a:t>
            </a:r>
          </a:p>
          <a:p>
            <a:pPr algn="l">
              <a:defRPr/>
            </a:pPr>
            <a:endParaRPr lang="bg-BG" dirty="0"/>
          </a:p>
        </p:txBody>
      </p:sp>
    </p:spTree>
    <p:extLst>
      <p:ext uri="{BB962C8B-B14F-4D97-AF65-F5344CB8AC3E}">
        <p14:creationId xmlns:p14="http://schemas.microsoft.com/office/powerpoint/2010/main" val="3202193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002588" cy="708025"/>
          </a:xfrm>
        </p:spPr>
        <p:txBody>
          <a:bodyPr/>
          <a:lstStyle/>
          <a:p>
            <a:pPr>
              <a:defRPr/>
            </a:pPr>
            <a:r>
              <a:rPr lang="bg-BG" sz="2800" dirty="0" smtClean="0"/>
              <a:t>ВИДОВЕ АЛЕРГЕНИ</a:t>
            </a:r>
            <a:endParaRPr lang="bg-BG" sz="2800" dirty="0"/>
          </a:p>
        </p:txBody>
      </p:sp>
      <p:pic>
        <p:nvPicPr>
          <p:cNvPr id="717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148263" y="1412875"/>
            <a:ext cx="3821112" cy="30527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p:cNvSpPr>
            <a:spLocks noGrp="1"/>
          </p:cNvSpPr>
          <p:nvPr>
            <p:ph type="body" sz="half" idx="2"/>
          </p:nvPr>
        </p:nvSpPr>
        <p:spPr>
          <a:xfrm>
            <a:off x="395288" y="1052513"/>
            <a:ext cx="4475162" cy="4691062"/>
          </a:xfrm>
        </p:spPr>
        <p:txBody>
          <a:bodyPr/>
          <a:lstStyle/>
          <a:p>
            <a:pPr>
              <a:defRPr/>
            </a:pPr>
            <a:r>
              <a:rPr lang="bg-BG" sz="2000" dirty="0" smtClean="0">
                <a:latin typeface="Times New Roman" panose="02020603050405020304" pitchFamily="18" charset="0"/>
                <a:cs typeface="Times New Roman" panose="02020603050405020304" pitchFamily="18" charset="0"/>
              </a:rPr>
              <a:t>Клинична класификация</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Битови алергени-микрокърлежи на дом. прах, косми и пърхут от животни и хора, пера, пух</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Поленови алергени-треви, дървета, плевели и цветя</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Плесенни алергени-плесени, гъби</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Бактериални и вирусни алергени</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Хранителни алергени-мляко, месо, яйца, плодове, ядки, подправки и др</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Алергени на жилещи и хапещи насекоми</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Химикали, медикаменти</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Индустриални алергени-прахове, газове, аерозоли</a:t>
            </a:r>
          </a:p>
          <a:p>
            <a:pPr marL="342900" indent="-342900">
              <a:buFont typeface="Wingdings" pitchFamily="2" charset="2"/>
              <a:buAutoNum type="arabicPeriod"/>
              <a:defRPr/>
            </a:pPr>
            <a:r>
              <a:rPr lang="bg-BG" sz="2000" dirty="0" smtClean="0">
                <a:latin typeface="Times New Roman" panose="02020603050405020304" pitchFamily="18" charset="0"/>
                <a:cs typeface="Times New Roman" panose="02020603050405020304" pitchFamily="18" charset="0"/>
              </a:rPr>
              <a:t>Алергени от хелминти и протозои</a:t>
            </a:r>
          </a:p>
        </p:txBody>
      </p:sp>
    </p:spTree>
    <p:extLst>
      <p:ext uri="{BB962C8B-B14F-4D97-AF65-F5344CB8AC3E}">
        <p14:creationId xmlns:p14="http://schemas.microsoft.com/office/powerpoint/2010/main" val="3475863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eaLnBrk="1" hangingPunct="1">
              <a:lnSpc>
                <a:spcPct val="90000"/>
              </a:lnSpc>
              <a:buFont typeface="Wingdings" pitchFamily="2" charset="2"/>
              <a:buNone/>
              <a:defRPr/>
            </a:pPr>
            <a:r>
              <a:rPr lang="bg-BG" sz="2400" dirty="0" smtClean="0"/>
              <a:t>Синонимим:</a:t>
            </a:r>
          </a:p>
          <a:p>
            <a:pPr eaLnBrk="1" hangingPunct="1">
              <a:lnSpc>
                <a:spcPct val="90000"/>
              </a:lnSpc>
              <a:buFont typeface="Wingdings" pitchFamily="2" charset="2"/>
              <a:buNone/>
              <a:defRPr/>
            </a:pPr>
            <a:r>
              <a:rPr lang="bg-BG" sz="2000" dirty="0" smtClean="0"/>
              <a:t>1.РЕАГИНМ</a:t>
            </a:r>
            <a:r>
              <a:rPr lang="bg-BG" sz="2000" dirty="0" smtClean="0">
                <a:latin typeface="Arial" charset="0"/>
              </a:rPr>
              <a:t>Е</a:t>
            </a:r>
            <a:r>
              <a:rPr lang="bg-BG" sz="2000" dirty="0" smtClean="0"/>
              <a:t>ДИИРАНИ РЕАКЦИИ</a:t>
            </a:r>
          </a:p>
          <a:p>
            <a:pPr eaLnBrk="1" hangingPunct="1">
              <a:lnSpc>
                <a:spcPct val="90000"/>
              </a:lnSpc>
              <a:buFont typeface="Wingdings" pitchFamily="2" charset="2"/>
              <a:buNone/>
              <a:defRPr/>
            </a:pPr>
            <a:r>
              <a:rPr lang="bg-BG" sz="2000" dirty="0" smtClean="0"/>
              <a:t>2.</a:t>
            </a:r>
            <a:r>
              <a:rPr lang="en-US" sz="2000" dirty="0" err="1" smtClean="0"/>
              <a:t>IgE</a:t>
            </a:r>
            <a:r>
              <a:rPr lang="bg-BG" sz="2000" dirty="0" smtClean="0"/>
              <a:t> МЕДИИРАНИ РЕАКЦИИ</a:t>
            </a:r>
          </a:p>
          <a:p>
            <a:pPr eaLnBrk="1" hangingPunct="1">
              <a:lnSpc>
                <a:spcPct val="90000"/>
              </a:lnSpc>
              <a:buFont typeface="Wingdings" pitchFamily="2" charset="2"/>
              <a:buNone/>
              <a:defRPr/>
            </a:pPr>
            <a:r>
              <a:rPr lang="bg-BG" sz="2000" dirty="0" smtClean="0"/>
              <a:t>3.РЕАКЦИИ НА СВРЪХЧУСТВИТЕЛНОСТ ОТ БЪРЗ ТИП</a:t>
            </a:r>
          </a:p>
          <a:p>
            <a:pPr eaLnBrk="1" hangingPunct="1">
              <a:lnSpc>
                <a:spcPct val="90000"/>
              </a:lnSpc>
              <a:buFont typeface="Wingdings" pitchFamily="2" charset="2"/>
              <a:buNone/>
              <a:defRPr/>
            </a:pPr>
            <a:r>
              <a:rPr lang="bg-BG" sz="2000" dirty="0" smtClean="0"/>
              <a:t>4.АНАФИЛАКТИЧНИ Р-ЦИИ</a:t>
            </a:r>
          </a:p>
          <a:p>
            <a:pPr eaLnBrk="1" hangingPunct="1">
              <a:lnSpc>
                <a:spcPct val="90000"/>
              </a:lnSpc>
              <a:buFont typeface="Wingdings" pitchFamily="2" charset="2"/>
              <a:buNone/>
              <a:defRPr/>
            </a:pPr>
            <a:endParaRPr lang="bg-BG" sz="2000" dirty="0" smtClean="0"/>
          </a:p>
          <a:p>
            <a:pPr eaLnBrk="1" hangingPunct="1">
              <a:lnSpc>
                <a:spcPct val="90000"/>
              </a:lnSpc>
              <a:buFont typeface="Wingdings" pitchFamily="2" charset="2"/>
              <a:buNone/>
              <a:defRPr/>
            </a:pPr>
            <a:r>
              <a:rPr lang="bg-BG" sz="2000" dirty="0" smtClean="0"/>
              <a:t>	Съществуват т.н. Анафилактоидни р-ции, които клинично не могат да се различат от анафилактичните.Анафилактоидните р-ции възникват по неимунен механизъм, например някои медикаменти, храни, консерванти или подправки могат да доведат до директна хистаминолиберация от мастоцитите или базофилите или да активират по неимунен механизъм системата на комплемента.</a:t>
            </a:r>
          </a:p>
          <a:p>
            <a:pPr eaLnBrk="1" hangingPunct="1">
              <a:lnSpc>
                <a:spcPct val="90000"/>
              </a:lnSpc>
              <a:buFont typeface="Wingdings" pitchFamily="2" charset="2"/>
              <a:buNone/>
              <a:defRPr/>
            </a:pPr>
            <a:endParaRPr lang="bg-BG" sz="2400" dirty="0" smtClean="0"/>
          </a:p>
          <a:p>
            <a:pPr eaLnBrk="1" hangingPunct="1">
              <a:lnSpc>
                <a:spcPct val="90000"/>
              </a:lnSpc>
              <a:buFont typeface="Wingdings" pitchFamily="2" charset="2"/>
              <a:buNone/>
              <a:defRPr/>
            </a:pPr>
            <a:endParaRPr lang="bg-BG" sz="2400" dirty="0" smtClean="0"/>
          </a:p>
        </p:txBody>
      </p:sp>
    </p:spTree>
    <p:extLst>
      <p:ext uri="{BB962C8B-B14F-4D97-AF65-F5344CB8AC3E}">
        <p14:creationId xmlns:p14="http://schemas.microsoft.com/office/powerpoint/2010/main" val="3738960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0" y="277813"/>
            <a:ext cx="8229600" cy="1139825"/>
          </a:xfrm>
        </p:spPr>
        <p:txBody>
          <a:bodyPr/>
          <a:lstStyle/>
          <a:p>
            <a:pPr eaLnBrk="1" hangingPunct="1">
              <a:defRPr/>
            </a:pPr>
            <a:r>
              <a:rPr lang="bg-BG" sz="3200" dirty="0" smtClean="0"/>
              <a:t>МЕХАНИЗЪМ НА ПРВИ ТИП РЕАКЦИИ НА СВРЪХЧУСТВИТЕЛНОСТ</a:t>
            </a:r>
          </a:p>
        </p:txBody>
      </p:sp>
      <p:sp>
        <p:nvSpPr>
          <p:cNvPr id="16387" name="Rectangle 3"/>
          <p:cNvSpPr>
            <a:spLocks noGrp="1" noChangeArrowheads="1"/>
          </p:cNvSpPr>
          <p:nvPr>
            <p:ph type="body" sz="half" idx="4294967295"/>
          </p:nvPr>
        </p:nvSpPr>
        <p:spPr>
          <a:xfrm>
            <a:off x="0" y="1628775"/>
            <a:ext cx="4038600" cy="4530725"/>
          </a:xfrm>
        </p:spPr>
        <p:txBody>
          <a:bodyPr/>
          <a:lstStyle/>
          <a:p>
            <a:pPr eaLnBrk="1" hangingPunct="1">
              <a:lnSpc>
                <a:spcPct val="80000"/>
              </a:lnSpc>
              <a:defRPr/>
            </a:pPr>
            <a:r>
              <a:rPr lang="bg-BG" sz="1600" dirty="0" smtClean="0"/>
              <a:t>Контакт на </a:t>
            </a:r>
            <a:r>
              <a:rPr lang="bg-BG" sz="1600" dirty="0" err="1" smtClean="0"/>
              <a:t>атопичният</a:t>
            </a:r>
            <a:r>
              <a:rPr lang="bg-BG" sz="1600" dirty="0" smtClean="0"/>
              <a:t> организъм със специфичния алерген</a:t>
            </a:r>
          </a:p>
          <a:p>
            <a:pPr eaLnBrk="1" hangingPunct="1">
              <a:lnSpc>
                <a:spcPct val="80000"/>
              </a:lnSpc>
              <a:defRPr/>
            </a:pPr>
            <a:r>
              <a:rPr lang="bg-BG" sz="1600" dirty="0" smtClean="0"/>
              <a:t>Синтез на</a:t>
            </a:r>
            <a:r>
              <a:rPr lang="en-US" sz="1600" dirty="0" smtClean="0"/>
              <a:t> </a:t>
            </a:r>
            <a:r>
              <a:rPr lang="en-US" sz="1600" dirty="0" err="1" smtClean="0"/>
              <a:t>IgE</a:t>
            </a:r>
            <a:r>
              <a:rPr lang="bg-BG" sz="1600" dirty="0" smtClean="0"/>
              <a:t> антитела</a:t>
            </a:r>
          </a:p>
          <a:p>
            <a:pPr eaLnBrk="1" hangingPunct="1">
              <a:lnSpc>
                <a:spcPct val="80000"/>
              </a:lnSpc>
              <a:defRPr/>
            </a:pPr>
            <a:r>
              <a:rPr lang="bg-BG" sz="1600" dirty="0" smtClean="0"/>
              <a:t>Свързване на антителата с </a:t>
            </a:r>
            <a:r>
              <a:rPr lang="bg-BG" sz="1600" dirty="0" err="1" smtClean="0"/>
              <a:t>високоафинитетните</a:t>
            </a:r>
            <a:r>
              <a:rPr lang="bg-BG" sz="1600" dirty="0" smtClean="0"/>
              <a:t> рецептори за </a:t>
            </a:r>
            <a:r>
              <a:rPr lang="en-US" sz="1600" dirty="0" err="1" smtClean="0"/>
              <a:t>IgE</a:t>
            </a:r>
            <a:r>
              <a:rPr lang="bg-BG" sz="1600" dirty="0" smtClean="0"/>
              <a:t> по  повърхността на </a:t>
            </a:r>
            <a:r>
              <a:rPr lang="bg-BG" sz="1600" dirty="0" err="1" smtClean="0"/>
              <a:t>мастоцити</a:t>
            </a:r>
            <a:r>
              <a:rPr lang="bg-BG" sz="1600" dirty="0" smtClean="0"/>
              <a:t> и </a:t>
            </a:r>
            <a:r>
              <a:rPr lang="bg-BG" sz="1600" dirty="0" err="1" smtClean="0"/>
              <a:t>базофили</a:t>
            </a:r>
            <a:endParaRPr lang="bg-BG" sz="1600" dirty="0" smtClean="0"/>
          </a:p>
          <a:p>
            <a:pPr eaLnBrk="1" hangingPunct="1">
              <a:lnSpc>
                <a:spcPct val="80000"/>
              </a:lnSpc>
              <a:defRPr/>
            </a:pPr>
            <a:r>
              <a:rPr lang="bg-BG" sz="1600" dirty="0" smtClean="0"/>
              <a:t>Повторен контакт на двувалентен специфичен алерген с поне 2 специфични за него антитела фиксирани по повърхността на споменатите клетки</a:t>
            </a:r>
          </a:p>
          <a:p>
            <a:pPr eaLnBrk="1" hangingPunct="1">
              <a:lnSpc>
                <a:spcPct val="80000"/>
              </a:lnSpc>
              <a:defRPr/>
            </a:pPr>
            <a:r>
              <a:rPr lang="bg-BG" sz="1600" dirty="0" smtClean="0"/>
              <a:t>5-30 мин. Ранна реакция дължаща се на </a:t>
            </a:r>
            <a:r>
              <a:rPr lang="bg-BG" sz="1600" dirty="0" err="1" smtClean="0"/>
              <a:t>излив</a:t>
            </a:r>
            <a:r>
              <a:rPr lang="bg-BG" sz="1600" dirty="0" smtClean="0"/>
              <a:t> на </a:t>
            </a:r>
            <a:r>
              <a:rPr lang="bg-BG" sz="1600" dirty="0" err="1" smtClean="0"/>
              <a:t>медиаторите</a:t>
            </a:r>
            <a:r>
              <a:rPr lang="bg-BG" sz="1600" dirty="0" smtClean="0"/>
              <a:t> на </a:t>
            </a:r>
            <a:r>
              <a:rPr lang="bg-BG" sz="1600" dirty="0" err="1" smtClean="0"/>
              <a:t>мастоцитите</a:t>
            </a:r>
            <a:r>
              <a:rPr lang="bg-BG" sz="1600" dirty="0" smtClean="0"/>
              <a:t> и </a:t>
            </a:r>
            <a:r>
              <a:rPr lang="bg-BG" sz="1600" dirty="0" err="1" smtClean="0"/>
              <a:t>базофилите</a:t>
            </a:r>
            <a:r>
              <a:rPr lang="bg-BG" sz="1600" dirty="0" smtClean="0"/>
              <a:t>/основно хистамин/</a:t>
            </a:r>
          </a:p>
          <a:p>
            <a:pPr eaLnBrk="1" hangingPunct="1">
              <a:lnSpc>
                <a:spcPct val="80000"/>
              </a:lnSpc>
              <a:defRPr/>
            </a:pPr>
            <a:r>
              <a:rPr lang="bg-BG" sz="1600" dirty="0" smtClean="0"/>
              <a:t>5-8 час-късна реакция дължаща се на </a:t>
            </a:r>
            <a:r>
              <a:rPr lang="en-US" sz="1600" dirty="0" smtClean="0"/>
              <a:t>de novo</a:t>
            </a:r>
            <a:r>
              <a:rPr lang="bg-BG" sz="1600" dirty="0" smtClean="0"/>
              <a:t> синтезирани </a:t>
            </a:r>
            <a:r>
              <a:rPr lang="bg-BG" sz="1600" dirty="0" err="1" smtClean="0"/>
              <a:t>медиатори-простагландини</a:t>
            </a:r>
            <a:r>
              <a:rPr lang="bg-BG" sz="1600" dirty="0" smtClean="0"/>
              <a:t> и </a:t>
            </a:r>
            <a:r>
              <a:rPr lang="bg-BG" sz="1600" dirty="0" err="1" smtClean="0"/>
              <a:t>левкотриени</a:t>
            </a:r>
            <a:endParaRPr lang="bg-BG" sz="1600" dirty="0" smtClean="0"/>
          </a:p>
        </p:txBody>
      </p:sp>
      <p:graphicFrame>
        <p:nvGraphicFramePr>
          <p:cNvPr id="9220" name="Object 4"/>
          <p:cNvGraphicFramePr>
            <a:graphicFrameLocks noGrp="1" noChangeAspect="1"/>
          </p:cNvGraphicFramePr>
          <p:nvPr>
            <p:ph sz="quarter" idx="4294967295"/>
          </p:nvPr>
        </p:nvGraphicFramePr>
        <p:xfrm>
          <a:off x="4067175" y="1916113"/>
          <a:ext cx="5076825" cy="4321175"/>
        </p:xfrm>
        <a:graphic>
          <a:graphicData uri="http://schemas.openxmlformats.org/presentationml/2006/ole">
            <mc:AlternateContent xmlns:mc="http://schemas.openxmlformats.org/markup-compatibility/2006">
              <mc:Choice xmlns:v="urn:schemas-microsoft-com:vml" Requires="v">
                <p:oleObj spid="_x0000_s7176" name="Photo Editor Photo" r:id="rId3" imgW="4285714" imgH="2914286" progId="MSPhotoEd.3">
                  <p:embed/>
                </p:oleObj>
              </mc:Choice>
              <mc:Fallback>
                <p:oleObj name="Photo Editor Photo" r:id="rId3" imgW="4285714" imgH="2914286"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1916113"/>
                        <a:ext cx="5076825" cy="432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94215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476250"/>
            <a:ext cx="8229600" cy="1139825"/>
          </a:xfrm>
        </p:spPr>
        <p:txBody>
          <a:bodyPr/>
          <a:lstStyle/>
          <a:p>
            <a:pPr eaLnBrk="1" hangingPunct="1">
              <a:defRPr/>
            </a:pPr>
            <a:r>
              <a:rPr lang="bg-BG" sz="4000" dirty="0" smtClean="0"/>
              <a:t>Основни клетки, участващи в анафилактична реакция</a:t>
            </a:r>
            <a:br>
              <a:rPr lang="bg-BG" sz="4000" dirty="0" smtClean="0"/>
            </a:br>
            <a:endParaRPr lang="bg-BG" sz="4000" dirty="0" smtClean="0"/>
          </a:p>
        </p:txBody>
      </p:sp>
      <p:sp>
        <p:nvSpPr>
          <p:cNvPr id="19459" name="Rectangle 3"/>
          <p:cNvSpPr>
            <a:spLocks noGrp="1" noChangeArrowheads="1"/>
          </p:cNvSpPr>
          <p:nvPr>
            <p:ph idx="1"/>
          </p:nvPr>
        </p:nvSpPr>
        <p:spPr>
          <a:xfrm>
            <a:off x="395288" y="1484313"/>
            <a:ext cx="8229600" cy="4530725"/>
          </a:xfrm>
        </p:spPr>
        <p:txBody>
          <a:bodyPr/>
          <a:lstStyle/>
          <a:p>
            <a:pPr marL="0" indent="0" eaLnBrk="1" hangingPunct="1">
              <a:lnSpc>
                <a:spcPct val="90000"/>
              </a:lnSpc>
              <a:buFont typeface="Wingdings" pitchFamily="2" charset="2"/>
              <a:buNone/>
              <a:defRPr/>
            </a:pPr>
            <a:r>
              <a:rPr lang="bg-BG" sz="2400" b="1" dirty="0" smtClean="0"/>
              <a:t>Ранна фаза</a:t>
            </a:r>
          </a:p>
          <a:p>
            <a:pPr eaLnBrk="1" hangingPunct="1">
              <a:lnSpc>
                <a:spcPct val="90000"/>
              </a:lnSpc>
              <a:defRPr/>
            </a:pPr>
            <a:r>
              <a:rPr lang="bg-BG" sz="2400" dirty="0" smtClean="0"/>
              <a:t>Мастоцити и базофили-съдържат </a:t>
            </a:r>
            <a:r>
              <a:rPr lang="bg-BG" sz="2400" b="1" dirty="0" smtClean="0"/>
              <a:t>хистамин</a:t>
            </a:r>
            <a:r>
              <a:rPr lang="bg-BG" sz="2400" dirty="0" smtClean="0"/>
              <a:t>, неутрални протеази,</a:t>
            </a:r>
            <a:r>
              <a:rPr lang="en-US" sz="2400" dirty="0" smtClean="0"/>
              <a:t>TNFalfa,IL-3,4,5</a:t>
            </a:r>
            <a:r>
              <a:rPr lang="bg-BG" sz="2400" dirty="0" smtClean="0"/>
              <a:t>. </a:t>
            </a:r>
          </a:p>
          <a:p>
            <a:pPr marL="0" indent="0" eaLnBrk="1" hangingPunct="1">
              <a:lnSpc>
                <a:spcPct val="90000"/>
              </a:lnSpc>
              <a:buFont typeface="Wingdings" pitchFamily="2" charset="2"/>
              <a:buNone/>
              <a:defRPr/>
            </a:pPr>
            <a:r>
              <a:rPr lang="bg-BG" sz="2400" dirty="0" smtClean="0"/>
              <a:t>Ефект на хистамина-дилатация и повишена пропускливост на посткапилярни венули и артериоли, спазъм на гладка мускулатура</a:t>
            </a:r>
            <a:r>
              <a:rPr lang="en-US" sz="2400" dirty="0" smtClean="0"/>
              <a:t>.</a:t>
            </a:r>
            <a:endParaRPr lang="bg-BG" sz="2400" dirty="0"/>
          </a:p>
          <a:p>
            <a:pPr marL="0" indent="0" eaLnBrk="1" hangingPunct="1">
              <a:lnSpc>
                <a:spcPct val="90000"/>
              </a:lnSpc>
              <a:buFont typeface="Wingdings" pitchFamily="2" charset="2"/>
              <a:buNone/>
              <a:defRPr/>
            </a:pPr>
            <a:r>
              <a:rPr lang="bg-BG" sz="2400" dirty="0" smtClean="0"/>
              <a:t>Хистамина действа чрез 3 типа рецептори:</a:t>
            </a:r>
          </a:p>
          <a:p>
            <a:pPr marL="457200" indent="-457200" eaLnBrk="1" hangingPunct="1">
              <a:lnSpc>
                <a:spcPct val="90000"/>
              </a:lnSpc>
              <a:buFont typeface="Wingdings" pitchFamily="2" charset="2"/>
              <a:buAutoNum type="arabicPeriod"/>
              <a:defRPr/>
            </a:pPr>
            <a:r>
              <a:rPr lang="bg-BG" sz="2400" dirty="0" smtClean="0"/>
              <a:t>Н1 рецептори – основно в кожата и гладката мускулатура</a:t>
            </a:r>
          </a:p>
          <a:p>
            <a:pPr marL="457200" indent="-457200" eaLnBrk="1" hangingPunct="1">
              <a:lnSpc>
                <a:spcPct val="90000"/>
              </a:lnSpc>
              <a:buFont typeface="Wingdings" pitchFamily="2" charset="2"/>
              <a:buAutoNum type="arabicPeriod"/>
              <a:defRPr/>
            </a:pPr>
            <a:r>
              <a:rPr lang="bg-BG" sz="2400" dirty="0" smtClean="0"/>
              <a:t>Н2 рецептори – кожа, бял дроб и стомах./активират слузна, солна секреция/</a:t>
            </a:r>
          </a:p>
          <a:p>
            <a:pPr marL="457200" indent="-457200" eaLnBrk="1" hangingPunct="1">
              <a:lnSpc>
                <a:spcPct val="90000"/>
              </a:lnSpc>
              <a:buFont typeface="Wingdings" pitchFamily="2" charset="2"/>
              <a:buAutoNum type="arabicPeriod"/>
              <a:defRPr/>
            </a:pPr>
            <a:r>
              <a:rPr lang="bg-BG" sz="2400" dirty="0" smtClean="0"/>
              <a:t>Н3 рецептори – основно мозъчни. Подтискат образуването на хистамин.</a:t>
            </a:r>
          </a:p>
        </p:txBody>
      </p:sp>
    </p:spTree>
    <p:extLst>
      <p:ext uri="{BB962C8B-B14F-4D97-AF65-F5344CB8AC3E}">
        <p14:creationId xmlns:p14="http://schemas.microsoft.com/office/powerpoint/2010/main" val="3131036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2745" y="602649"/>
            <a:ext cx="7772400" cy="1500188"/>
          </a:xfrm>
        </p:spPr>
        <p:txBody>
          <a:bodyPr/>
          <a:lstStyle/>
          <a:p>
            <a:pPr eaLnBrk="1" hangingPunct="1">
              <a:lnSpc>
                <a:spcPct val="90000"/>
              </a:lnSpc>
              <a:buClr>
                <a:srgbClr val="FFFFCC"/>
              </a:buClr>
              <a:defRPr/>
            </a:pPr>
            <a:r>
              <a:rPr lang="bg-BG" sz="2400" b="1" dirty="0"/>
              <a:t>Късна </a:t>
            </a:r>
            <a:r>
              <a:rPr lang="bg-BG" sz="2400" b="1" dirty="0" smtClean="0"/>
              <a:t>фаза</a:t>
            </a:r>
          </a:p>
          <a:p>
            <a:pPr eaLnBrk="1" hangingPunct="1">
              <a:lnSpc>
                <a:spcPct val="90000"/>
              </a:lnSpc>
              <a:buClr>
                <a:srgbClr val="FFFFCC"/>
              </a:buClr>
              <a:defRPr/>
            </a:pPr>
            <a:endParaRPr lang="bg-BG" b="1" dirty="0"/>
          </a:p>
          <a:p>
            <a:pPr eaLnBrk="1" hangingPunct="1">
              <a:lnSpc>
                <a:spcPct val="90000"/>
              </a:lnSpc>
              <a:buClr>
                <a:srgbClr val="FFFFCC"/>
              </a:buClr>
              <a:defRPr/>
            </a:pPr>
            <a:endParaRPr lang="bg-BG" sz="2400" b="1" dirty="0" smtClean="0"/>
          </a:p>
          <a:p>
            <a:pPr eaLnBrk="1" hangingPunct="1">
              <a:lnSpc>
                <a:spcPct val="90000"/>
              </a:lnSpc>
              <a:buClr>
                <a:srgbClr val="FFFFCC"/>
              </a:buClr>
              <a:defRPr/>
            </a:pPr>
            <a:endParaRPr lang="en-US" sz="2400" b="1" dirty="0"/>
          </a:p>
          <a:p>
            <a:pPr>
              <a:defRPr/>
            </a:pPr>
            <a:r>
              <a:rPr lang="bg-BG" sz="2400" dirty="0" smtClean="0">
                <a:solidFill>
                  <a:srgbClr val="FFFFFF"/>
                </a:solidFill>
              </a:rPr>
              <a:t>	</a:t>
            </a:r>
            <a:r>
              <a:rPr lang="bg-BG" sz="1800" dirty="0">
                <a:effectLst/>
              </a:rPr>
              <a:t>СИНТЕЗ НА ПРОСТАГЛАНДНИ И ЛЕВКОТРИЕНИ</a:t>
            </a:r>
          </a:p>
          <a:p>
            <a:pPr>
              <a:defRPr/>
            </a:pPr>
            <a:r>
              <a:rPr lang="bg-BG" sz="1800" dirty="0">
                <a:effectLst/>
              </a:rPr>
              <a:t>	</a:t>
            </a:r>
            <a:endParaRPr lang="bg-BG" sz="1800" dirty="0"/>
          </a:p>
          <a:p>
            <a:pPr>
              <a:defRPr/>
            </a:pPr>
            <a:r>
              <a:rPr lang="bg-BG" sz="1800" dirty="0" smtClean="0">
                <a:effectLst/>
              </a:rPr>
              <a:t>Активиране </a:t>
            </a:r>
            <a:r>
              <a:rPr lang="bg-BG" sz="1800" dirty="0">
                <a:effectLst/>
              </a:rPr>
              <a:t>на мастоците от алергена води до активация на метилтрансфераза и фосфолипаза.Активираните ензими разграждат фосфолипиди на клетъчната мембрана при което се получава фосфотидил холин, диацилглицерол и инозитол 3 фосфат.Диацилглицеролът и инозитол 3 фосфата спомагат мастоцитната дегранулация.Активираната фосфолипаза А2 </a:t>
            </a:r>
            <a:r>
              <a:rPr lang="bg-BG" sz="1800" dirty="0" smtClean="0">
                <a:effectLst/>
              </a:rPr>
              <a:t>взаймодества с </a:t>
            </a:r>
            <a:r>
              <a:rPr lang="bg-BG" sz="1800" dirty="0">
                <a:effectLst/>
              </a:rPr>
              <a:t>фосфатидил </a:t>
            </a:r>
            <a:r>
              <a:rPr lang="bg-BG" sz="1800" dirty="0" smtClean="0">
                <a:effectLst/>
              </a:rPr>
              <a:t>холина, </a:t>
            </a:r>
            <a:r>
              <a:rPr lang="bg-BG" sz="1800" dirty="0">
                <a:effectLst/>
              </a:rPr>
              <a:t>вследствие на което се получава лизофосфатидил холин от който се образува фактор активиращ тромбоцитите и арахидонова к-на.От арахидоновата киселина по 5-липооксигеназния път се синтезират левкотриени, а по циклооксигеназния път простагландини и </a:t>
            </a:r>
            <a:r>
              <a:rPr lang="bg-BG" sz="1800" dirty="0" smtClean="0">
                <a:effectLst/>
              </a:rPr>
              <a:t>тромбоксан</a:t>
            </a:r>
            <a:r>
              <a:rPr lang="bg-BG" sz="1800" dirty="0"/>
              <a:t>.</a:t>
            </a:r>
            <a:endParaRPr lang="en-US" dirty="0" smtClean="0"/>
          </a:p>
          <a:p>
            <a:pPr marL="342900" indent="-342900">
              <a:buFontTx/>
              <a:buChar char="-"/>
              <a:defRPr/>
            </a:pPr>
            <a:endParaRPr lang="bg-BG" dirty="0"/>
          </a:p>
        </p:txBody>
      </p:sp>
    </p:spTree>
    <p:extLst>
      <p:ext uri="{BB962C8B-B14F-4D97-AF65-F5344CB8AC3E}">
        <p14:creationId xmlns:p14="http://schemas.microsoft.com/office/powerpoint/2010/main" val="612691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По избор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FFFF99"/>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9242</TotalTime>
  <Words>1520</Words>
  <Application>Microsoft Office PowerPoint</Application>
  <PresentationFormat>On-screen Show (4:3)</PresentationFormat>
  <Paragraphs>219</Paragraphs>
  <Slides>30</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Default Design</vt:lpstr>
      <vt:lpstr>CorelDRAW.Graphic.10</vt:lpstr>
      <vt:lpstr>Photo Editor Photo</vt:lpstr>
      <vt:lpstr>PowerPoint Presentation</vt:lpstr>
      <vt:lpstr>PowerPoint Presentation</vt:lpstr>
      <vt:lpstr>Генетични основи на атопия</vt:lpstr>
      <vt:lpstr>PowerPoint Presentation</vt:lpstr>
      <vt:lpstr>ВИДОВЕ АЛЕРГЕНИ</vt:lpstr>
      <vt:lpstr>PowerPoint Presentation</vt:lpstr>
      <vt:lpstr>МЕХАНИЗЪМ НА ПРВИ ТИП РЕАКЦИИ НА СВРЪХЧУСТВИТЕЛНОСТ</vt:lpstr>
      <vt:lpstr>Основни клетки, участващи в анафилактична реакция </vt:lpstr>
      <vt:lpstr>PowerPoint Presentation</vt:lpstr>
      <vt:lpstr>PowerPoint Presentation</vt:lpstr>
      <vt:lpstr>КЛИНИЧНИ ПРОЯВИ НА АТОПИЯТА</vt:lpstr>
      <vt:lpstr>АНАФИЛАКТИЧЕН ШОК</vt:lpstr>
      <vt:lpstr>етиология</vt:lpstr>
      <vt:lpstr>етиология</vt:lpstr>
      <vt:lpstr>етиология</vt:lpstr>
      <vt:lpstr>етиология</vt:lpstr>
      <vt:lpstr>етиология</vt:lpstr>
      <vt:lpstr>ЧЕСТОТА</vt:lpstr>
      <vt:lpstr>Симптоми на АШ</vt:lpstr>
      <vt:lpstr>Клинични форми</vt:lpstr>
      <vt:lpstr>Клинични форми</vt:lpstr>
      <vt:lpstr>Клинични форми</vt:lpstr>
      <vt:lpstr>ДИАГНОЗА</vt:lpstr>
      <vt:lpstr>ДИФЕРЕНЦИАЛНА ДИАГНОЗА</vt:lpstr>
      <vt:lpstr>ЛЕЧЕНИЕ НА АШ</vt:lpstr>
      <vt:lpstr>PowerPoint Presentation</vt:lpstr>
      <vt:lpstr>PowerPoint Presentation</vt:lpstr>
      <vt:lpstr>Лечение на идиопатична анафилаксия</vt:lpstr>
      <vt:lpstr>ПРОФИЛАКТИКА НА АШ</vt:lpstr>
      <vt:lpstr> ПОДГОТОВКА НА АТОПИЧНИТЕ ПАЦИЕНТИ ПРЕДИ ОПЕРАЦИЯ ИЛИ КОНТРАСТНО ИЗСЛЕДВАНЕ</vt:lpstr>
    </vt:vector>
  </TitlesOfParts>
  <Company>Ok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Canev</dc:creator>
  <cp:lastModifiedBy>D-r Vanya Tsvetkova</cp:lastModifiedBy>
  <cp:revision>476</cp:revision>
  <dcterms:created xsi:type="dcterms:W3CDTF">2003-03-08T12:58:53Z</dcterms:created>
  <dcterms:modified xsi:type="dcterms:W3CDTF">2020-10-19T03:06:01Z</dcterms:modified>
</cp:coreProperties>
</file>