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28"/>
  </p:notesMasterIdLst>
  <p:handoutMasterIdLst>
    <p:handoutMasterId r:id="rId29"/>
  </p:handoutMasterIdLst>
  <p:sldIdLst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  <p:sldId id="440" r:id="rId25"/>
    <p:sldId id="441" r:id="rId26"/>
    <p:sldId id="442" r:id="rId27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EFFC70"/>
    <a:srgbClr val="99FF66"/>
    <a:srgbClr val="FF5050"/>
    <a:srgbClr val="FAE2EC"/>
    <a:srgbClr val="CC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>
        <p:scale>
          <a:sx n="77" d="100"/>
          <a:sy n="77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1746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225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10/19/2020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83401" y="1481093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cs typeface="+mn-cs"/>
              </a:rPr>
              <a:t>Лекция №</a:t>
            </a:r>
            <a:r>
              <a:rPr lang="bg-BG" altLang="bg-BG" dirty="0">
                <a:cs typeface="+mn-cs"/>
              </a:rPr>
              <a:t>6</a:t>
            </a:r>
            <a:endParaRPr lang="bg-BG" altLang="bg-BG" dirty="0" smtClean="0"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06429" y="5858406"/>
            <a:ext cx="470693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ru-RU" altLang="bg-BG" dirty="0">
                <a:cs typeface="+mn-cs"/>
              </a:rPr>
              <a:t>Доц. Л. </a:t>
            </a:r>
            <a:r>
              <a:rPr lang="ru-RU" altLang="bg-BG" dirty="0" err="1">
                <a:cs typeface="+mn-cs"/>
              </a:rPr>
              <a:t>Терзиев</a:t>
            </a:r>
            <a:r>
              <a:rPr lang="ru-RU" altLang="bg-BG" dirty="0">
                <a:cs typeface="+mn-cs"/>
              </a:rPr>
              <a:t>, </a:t>
            </a:r>
            <a:r>
              <a:rPr lang="ru-RU" altLang="bg-BG" dirty="0" err="1">
                <a:cs typeface="+mn-cs"/>
              </a:rPr>
              <a:t>д.м</a:t>
            </a:r>
            <a:endParaRPr lang="ru-RU" altLang="bg-BG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ru-RU" altLang="bg-BG" dirty="0">
                <a:cs typeface="+mn-cs"/>
              </a:rPr>
              <a:t>Доц. В. Цветкова- </a:t>
            </a:r>
            <a:r>
              <a:rPr lang="ru-RU" altLang="bg-BG" dirty="0" err="1">
                <a:cs typeface="+mn-cs"/>
              </a:rPr>
              <a:t>Вичева</a:t>
            </a:r>
            <a:r>
              <a:rPr lang="ru-RU" altLang="bg-BG" dirty="0">
                <a:cs typeface="+mn-cs"/>
              </a:rPr>
              <a:t>, </a:t>
            </a:r>
            <a:r>
              <a:rPr lang="ru-RU" altLang="bg-BG" dirty="0" err="1">
                <a:cs typeface="+mn-cs"/>
              </a:rPr>
              <a:t>д.м</a:t>
            </a:r>
            <a:endParaRPr lang="ru-RU" altLang="bg-BG" dirty="0">
              <a:cs typeface="+mn-cs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731328" y="2026013"/>
            <a:ext cx="609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latin typeface="Arial Black" panose="020B0A04020102020204" pitchFamily="34" charset="0"/>
              </a:rPr>
              <a:t>АЛЕРГИЧНА УРТИКАРИЯ. АНГИОЕДЕМ.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latin typeface="Arial Black" panose="020B0A04020102020204" pitchFamily="34" charset="0"/>
              </a:rPr>
              <a:t>НАСЛЕДСТВЕН АНГИОЕДЕМ</a:t>
            </a:r>
            <a:endParaRPr lang="bg-BG" altLang="bg-BG" sz="18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>Въпросник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Начало на поява на заболяването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Честота и продължителност на уртиките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Денонощна променливост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Форма, размер и разпространение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Наличие на ангиоедем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Фамилна анамнеза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Наличие на свързани с лезиите симптоми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Анамнеза за алергии, инфекции, вътрешни заболявания или др. причини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Провокиране от физически агенти или физическо усилие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Употреба на лекарства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Храни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Тютюнопушене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Естество на работа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Хоби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Поява, свързана с уикенд, отпуски или пътувания зад граница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Импланти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Р-ции към ужилване на насекоми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Връзка с менструационния цикъл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Отговор на терапия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Стрес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400" dirty="0" smtClean="0"/>
              <a:t>Качество на живота свързано с уртикарията</a:t>
            </a:r>
          </a:p>
        </p:txBody>
      </p:sp>
    </p:spTree>
    <p:extLst>
      <p:ext uri="{BB962C8B-B14F-4D97-AF65-F5344CB8AC3E}">
        <p14:creationId xmlns:p14="http://schemas.microsoft.com/office/powerpoint/2010/main" val="676630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200" dirty="0" smtClean="0"/>
              <a:t>Препоръчвани диагностични тестове при най-честите видове уртикария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dirty="0" smtClean="0"/>
              <a:t>-</a:t>
            </a:r>
            <a:r>
              <a:rPr lang="bg-BG" sz="2800" dirty="0" smtClean="0"/>
              <a:t>Спонтанна остра уртикария-няма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-Спонтанна хронична уртикария-диф. кръвна картиня, СУЕ, изключване на подозиран медикамент, тест за инфекциозни заболявания, тип 1 алергия, автоантитела, тиреоидни хормони, физикални тестове, диета без псевдоалергени за 3 седмици, биопсия.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939282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0" dirty="0" smtClean="0"/>
              <a:t>Физикална уртикария: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- Студова контактна уртикария–студов провокационен тест, диф. кръвна картиня, СУЕ, криопротеини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Уртикария от забавен тип при натиск- пресионен тест/0.2-1.5 кг/см2 за 10 и 20 мин./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Топлинна контактна уртикария- провокационен топлинен тест и тест за праг на чувствителност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Слънчева уртикария- </a:t>
            </a:r>
            <a:r>
              <a:rPr lang="en-US" sz="2400" dirty="0" smtClean="0"/>
              <a:t>UV</a:t>
            </a:r>
            <a:r>
              <a:rPr lang="bg-BG" sz="2400" dirty="0" smtClean="0"/>
              <a:t> и видима светлина с различна дължина на вълната. Изключване на други фотосенситивни дерматози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Дермографична уртикария- провокиране на дермографизъм, диф. кръвна картина, СУЕ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346312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Други нарушения с уртикария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bg-BG" sz="2800" dirty="0" smtClean="0"/>
              <a:t>Аквагенна уртикария-мокри компреси с температура на тялото за 20 мин</a:t>
            </a:r>
          </a:p>
          <a:p>
            <a:pPr eaLnBrk="1" hangingPunct="1">
              <a:buFontTx/>
              <a:buChar char="-"/>
              <a:defRPr/>
            </a:pPr>
            <a:r>
              <a:rPr lang="bg-BG" sz="2800" dirty="0" smtClean="0"/>
              <a:t>Холинергична уртикария-провокиращи тестове с физическо натоварване и топли вани</a:t>
            </a:r>
          </a:p>
          <a:p>
            <a:pPr eaLnBrk="1" hangingPunct="1">
              <a:buFontTx/>
              <a:buChar char="-"/>
              <a:defRPr/>
            </a:pPr>
            <a:r>
              <a:rPr lang="bg-BG" sz="2800" dirty="0" smtClean="0"/>
              <a:t>Контактна уртикария-КАП отчетени на 20 мин</a:t>
            </a:r>
          </a:p>
          <a:p>
            <a:pPr eaLnBrk="1" hangingPunct="1">
              <a:buFontTx/>
              <a:buChar char="-"/>
              <a:defRPr/>
            </a:pPr>
            <a:r>
              <a:rPr lang="bg-BG" sz="2800" dirty="0" smtClean="0"/>
              <a:t>Породена от физически усилия анафилаксия/уртикария-тест с физическо упражнение с или без храна</a:t>
            </a:r>
          </a:p>
        </p:txBody>
      </p:sp>
    </p:spTree>
    <p:extLst>
      <p:ext uri="{BB962C8B-B14F-4D97-AF65-F5344CB8AC3E}">
        <p14:creationId xmlns:p14="http://schemas.microsoft.com/office/powerpoint/2010/main" val="2562511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2106613"/>
            <a:ext cx="7772400" cy="4751387"/>
          </a:xfrm>
        </p:spPr>
        <p:txBody>
          <a:bodyPr/>
          <a:lstStyle/>
          <a:p>
            <a:pPr algn="l"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2000" dirty="0" smtClean="0"/>
              <a:t>.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мекотъканна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 инфекция, вкл. На ГДП</a:t>
            </a:r>
            <a:br>
              <a:rPr lang="bg-BG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2. инфекция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одонтогенен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 произход</a:t>
            </a:r>
            <a:br>
              <a:rPr lang="bg-BG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хипотиреоидизъм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струма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паранеопластичен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 синдром</a:t>
            </a:r>
            <a:br>
              <a:rPr lang="bg-BG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5. синдром на вена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кава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супериор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 – туморни процеси в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медиастинума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6. механична травма</a:t>
            </a:r>
            <a:br>
              <a:rPr lang="bg-BG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7. синдром </a:t>
            </a:r>
            <a:r>
              <a:rPr lang="bg-BG" sz="2000" b="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2000" b="0" dirty="0" err="1" smtClean="0">
                <a:latin typeface="Times New Roman" pitchFamily="18" charset="0"/>
                <a:cs typeface="Times New Roman" pitchFamily="18" charset="0"/>
              </a:rPr>
              <a:t>Мелкерсон-Розентал</a:t>
            </a:r>
            <a:r>
              <a:rPr lang="bg-BG" sz="2000" b="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триадата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лицева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парализа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орофациален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оток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оток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устата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lingua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plicata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силно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набразден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език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алергични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псевдоалергични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р-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ции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инфекциозни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, - мононуклеоза,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туберкулоза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10 .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хематологични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злокачествени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заболявания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11. неоплазии в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съответния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регион</a:t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дисекация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аортата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0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84213" y="404813"/>
            <a:ext cx="7772400" cy="647700"/>
          </a:xfrm>
        </p:spPr>
        <p:txBody>
          <a:bodyPr/>
          <a:lstStyle/>
          <a:p>
            <a:pPr algn="ctr">
              <a:defRPr/>
            </a:pP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ДД при </a:t>
            </a:r>
            <a:r>
              <a:rPr lang="bg-BG" sz="2800" b="1" dirty="0" err="1" smtClean="0">
                <a:latin typeface="Times New Roman" pitchFamily="18" charset="0"/>
                <a:cs typeface="Times New Roman" pitchFamily="18" charset="0"/>
              </a:rPr>
              <a:t>ангиоедем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 на шия и лице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683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Лечение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1000" dirty="0" smtClean="0"/>
              <a:t>		</a:t>
            </a:r>
            <a:r>
              <a:rPr lang="bg-BG" sz="1600" b="1" dirty="0" smtClean="0"/>
              <a:t>Антихистаминовите препарати</a:t>
            </a:r>
            <a:r>
              <a:rPr lang="bg-BG" sz="1600" dirty="0" smtClean="0"/>
              <a:t> (Н1 рецепторни антагонисти), прилагани за лечение на алергичните болести, се делят на три генерации в зависимост от времето на тяхното синтезиране, качествата и страничните им действия :</a:t>
            </a:r>
            <a:br>
              <a:rPr lang="bg-BG" sz="1600" dirty="0" smtClean="0"/>
            </a:br>
            <a:r>
              <a:rPr lang="bg-BG" sz="1600" dirty="0" smtClean="0"/>
              <a:t>– I поколение –неселективни Н1 рецепторни антагонисти (блокиращи и други рецептори освен хистаминовите) с антихистаминов ефект, но същевременно и със странични действия, като проявен седативен ефект, атропиноподобно действие, тахифилаксия. Разграждането и отстраняването им от организма стават най-често чрез черния дроб пътища, общи с метаболитните пътища на други медикаменти. Това води до различни лекарствени несъвместимости – като например лекарства за лечение на Паркинсонова болест и др.;</a:t>
            </a:r>
            <a:br>
              <a:rPr lang="bg-BG" sz="1600" dirty="0" smtClean="0"/>
            </a:br>
            <a:r>
              <a:rPr lang="bg-BG" sz="1600" dirty="0" smtClean="0"/>
              <a:t>– II поколение –селективни Н1 рецепторни антагонисти, с мембраностабилизиращ и по-слабо изразен седативен ефект. Някои от антихистамините от това поколение (терфенадин, астемизол) са проявили кардиотоксичено действие и са извадени от употреба; Фенистил, Кетотифен, Алергодил, </a:t>
            </a:r>
            <a:br>
              <a:rPr lang="bg-BG" sz="1600" dirty="0" smtClean="0"/>
            </a:br>
            <a:r>
              <a:rPr lang="bg-BG" sz="1600" dirty="0" smtClean="0"/>
              <a:t>– III поколение –най-често активни метаболити на антихистамини от първите две генерации, с продължително Н1 селективно действие и минимални странични ефекти (включително липса на кардиотоксично действие).</a:t>
            </a:r>
            <a:br>
              <a:rPr lang="bg-BG" sz="1600" dirty="0" smtClean="0"/>
            </a:br>
            <a:r>
              <a:rPr lang="bg-BG" sz="1600" dirty="0" smtClean="0"/>
              <a:t>/в България най-употребявани са цитиризин, лоратадин, терфенадин, ебастин, мизоластин, левоцитеризин, деслоратадин и фексофенадин/.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1600" dirty="0" smtClean="0"/>
              <a:t>При леки и средно-тежки случаи – обичаина дозировка на медикаментите от III поколение – 1 табл/дн. При тежка протичане дозата за кратък пепиод/7 дни/ може да се увеличи до 4 пъти.</a:t>
            </a:r>
          </a:p>
        </p:txBody>
      </p:sp>
    </p:spTree>
    <p:extLst>
      <p:ext uri="{BB962C8B-B14F-4D97-AF65-F5344CB8AC3E}">
        <p14:creationId xmlns:p14="http://schemas.microsoft.com/office/powerpoint/2010/main" val="239930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лечение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dirty="0" smtClean="0"/>
              <a:t>		</a:t>
            </a:r>
            <a:r>
              <a:rPr lang="bg-BG" b="1" dirty="0" smtClean="0"/>
              <a:t>Кортикостероиди.</a:t>
            </a:r>
            <a:r>
              <a:rPr lang="bg-BG" dirty="0" smtClean="0"/>
              <a:t> Кратки курсове със системни кортикостероиди съчетани /Н1 блокери/ са показани при тежко изразени уртикариални симптоми и необходимост от бърз и пълен контрол върху заболяването. Те не са удачни за дългосрочна терапия поради развитието на толеранс и множеството странични ефекти. </a:t>
            </a:r>
          </a:p>
        </p:txBody>
      </p:sp>
    </p:spTree>
    <p:extLst>
      <p:ext uri="{BB962C8B-B14F-4D97-AF65-F5344CB8AC3E}">
        <p14:creationId xmlns:p14="http://schemas.microsoft.com/office/powerpoint/2010/main" val="2228142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лечение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dirty="0" smtClean="0"/>
              <a:t>Схеми на лечение с ниска значимост/липсват достатъчен брои проучавиня/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Комбинация Н1 и Н2 блокер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Комбинация Н1 и левкотриенов антагонист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Комбинация Н1 и циклоспорин 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Интерферон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Плазмафереза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Имуноглобулини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292113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Оток на </a:t>
            </a:r>
            <a:r>
              <a:rPr lang="bg-BG" dirty="0" err="1" smtClean="0"/>
              <a:t>квинке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bg-BG" dirty="0" smtClean="0"/>
              <a:t>При изразен </a:t>
            </a:r>
            <a:r>
              <a:rPr lang="bg-BG" dirty="0" err="1" smtClean="0"/>
              <a:t>инспираторен</a:t>
            </a:r>
            <a:r>
              <a:rPr lang="bg-BG" dirty="0" smtClean="0"/>
              <a:t> задух: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bg-BG" dirty="0" smtClean="0"/>
              <a:t>Адреналин подкожно -0.3 мл за възрастни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bg-BG" dirty="0" smtClean="0"/>
              <a:t>Кортикостероиди </a:t>
            </a:r>
            <a:r>
              <a:rPr lang="bg-BG" dirty="0" err="1" smtClean="0"/>
              <a:t>парентерално</a:t>
            </a:r>
            <a:endParaRPr lang="bg-BG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bg-BG" dirty="0" smtClean="0"/>
              <a:t>Н1 </a:t>
            </a:r>
            <a:r>
              <a:rPr lang="bg-BG" dirty="0" err="1" smtClean="0"/>
              <a:t>блокери</a:t>
            </a:r>
            <a:r>
              <a:rPr lang="bg-BG" dirty="0" smtClean="0"/>
              <a:t> – </a:t>
            </a:r>
            <a:r>
              <a:rPr lang="bg-BG" dirty="0" err="1" smtClean="0"/>
              <a:t>парентерално</a:t>
            </a:r>
            <a:endParaRPr lang="bg-BG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bg-BG" dirty="0" smtClean="0"/>
              <a:t>При необходимост </a:t>
            </a:r>
            <a:r>
              <a:rPr lang="bg-BG" dirty="0" err="1" smtClean="0"/>
              <a:t>крикотомия</a:t>
            </a:r>
            <a:r>
              <a:rPr lang="bg-BG" dirty="0" smtClean="0"/>
              <a:t> или </a:t>
            </a:r>
            <a:r>
              <a:rPr lang="bg-BG" dirty="0" err="1" smtClean="0"/>
              <a:t>трахеотомия</a:t>
            </a:r>
            <a:endParaRPr lang="bg-BG" dirty="0" smtClean="0"/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36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bg-BG" sz="4000" b="0" dirty="0" smtClean="0"/>
              <a:t>Прогноза</a:t>
            </a:r>
            <a:r>
              <a:rPr lang="bg-BG" sz="4000" dirty="0" smtClean="0"/>
              <a:t/>
            </a:r>
            <a:br>
              <a:rPr lang="bg-BG" sz="4000" dirty="0" smtClean="0"/>
            </a:br>
            <a:endParaRPr lang="bg-BG" sz="40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 smtClean="0"/>
              <a:t>29 % от болните са безсимптомни след 5 години</a:t>
            </a:r>
          </a:p>
          <a:p>
            <a:pPr eaLnBrk="1" hangingPunct="1">
              <a:defRPr/>
            </a:pPr>
            <a:endParaRPr lang="bg-BG" dirty="0" smtClean="0"/>
          </a:p>
          <a:p>
            <a:pPr eaLnBrk="1" hangingPunct="1">
              <a:defRPr/>
            </a:pPr>
            <a:endParaRPr lang="bg-BG" dirty="0" smtClean="0"/>
          </a:p>
          <a:p>
            <a:pPr eaLnBrk="1" hangingPunct="1">
              <a:defRPr/>
            </a:pPr>
            <a:r>
              <a:rPr lang="bg-BG" dirty="0" smtClean="0"/>
              <a:t>44 % след 10 години</a:t>
            </a:r>
          </a:p>
        </p:txBody>
      </p:sp>
    </p:spTree>
    <p:extLst>
      <p:ext uri="{BB962C8B-B14F-4D97-AF65-F5344CB8AC3E}">
        <p14:creationId xmlns:p14="http://schemas.microsoft.com/office/powerpoint/2010/main" val="96760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b="0" dirty="0" smtClean="0"/>
              <a:t>Определение.</a:t>
            </a:r>
            <a:br>
              <a:rPr lang="bg-BG" sz="4000" b="0" dirty="0" smtClean="0"/>
            </a:br>
            <a:endParaRPr lang="bg-BG" sz="4000" b="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3975" y="1038225"/>
            <a:ext cx="5049838" cy="4265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b="1" dirty="0" smtClean="0"/>
              <a:t>   </a:t>
            </a:r>
            <a:r>
              <a:rPr lang="bg-BG" sz="2800" b="1" dirty="0" smtClean="0"/>
              <a:t>Уртикарията</a:t>
            </a:r>
            <a:r>
              <a:rPr lang="bg-BG" sz="2800" dirty="0" smtClean="0"/>
              <a:t> е алергична кожна реакция, която се манифестира със следната клинична триада- еритем,централен оток и сърбеж, възникващи вследствие на патологични промени в горните слоеве на дермата. Оплакванията са с преходен характер- до 24 часа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3238"/>
            <a:ext cx="3554413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5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Наследствен ангиоедем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        Ангиоедем вследствия на дифицит на С1 естеразен инхибитор.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		Класическият наследствен ангиоедем е автозомно доминантно заболяване, описано за първи път през 1963 година . Дължи се на дефицит на C1-INH гена, с локус q11.2-q13. До момента са описани над 100 различни мутации на този ген. C1-INH е серинов протеазен инхибитор.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		Честота в България – 3/100 000 души в 70 фамилии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4017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класификация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	1. HAE тип I (85% от случаите) се обуславя от количествен дефицит на C1-INH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	2. II HAE – от качествен (функционален) дефицит. 	Ниски серумни стойности на C4 и на C1-INH (5-30% от нормалните) отговарят на първи тип наследствен ангиоедем, докато пониженият C4 в комбинация с нормални стойности на C1-INH, но с понижена функция, са характерни за втория тип на нарушението, като двата типа са клинично неразличими.</a:t>
            </a:r>
          </a:p>
        </p:txBody>
      </p:sp>
    </p:spTree>
    <p:extLst>
      <p:ext uri="{BB962C8B-B14F-4D97-AF65-F5344CB8AC3E}">
        <p14:creationId xmlns:p14="http://schemas.microsoft.com/office/powerpoint/2010/main" val="3510358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механизам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		C1-INH е протеазен инхибитор, инактивиращ и фактора на Хегеман. Последният е базисен в процесите на: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800" dirty="0" smtClean="0"/>
              <a:t>Кръвосъсирване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800" dirty="0" smtClean="0"/>
              <a:t>Синтез на кинини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800" dirty="0" smtClean="0"/>
              <a:t>Фибронолиза.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sz="2800" dirty="0" smtClean="0"/>
              <a:t>	Активния фактор на Хегеман преобразува каликреиногена в каликреин, като последния води да образуване на брадикинин. Брадикинина предизвиква вазодилатация, повишен съдов премеабилитет и оток. </a:t>
            </a:r>
          </a:p>
        </p:txBody>
      </p:sp>
    </p:spTree>
    <p:extLst>
      <p:ext uri="{BB962C8B-B14F-4D97-AF65-F5344CB8AC3E}">
        <p14:creationId xmlns:p14="http://schemas.microsoft.com/office/powerpoint/2010/main" val="246523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Клинично протичане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7082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	Основната клинична картина е на блед, тестоват оток, който е с продължителност повече от 72 часа. Можа да бъде засегната всяка една зона на тялото.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Отоци по кожата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Отоци на лигавицата на стомашно-чревния тракт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400" dirty="0" smtClean="0"/>
              <a:t>Отоци на лигавицата на ГДП.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		Провокационни фактори-физическа травма, хирургична манипулация, психическо напрежение, раждане.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		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196975"/>
            <a:ext cx="428625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709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диагноза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800" dirty="0" smtClean="0"/>
              <a:t>Изследване нивата на С1 естеразен инхибитор. Референтни стойности- 26+/-5 мг%.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800" dirty="0" smtClean="0"/>
              <a:t>Изследване нивата на С2 и С4 фракция на комплемента. Референтни стойности на С4 - 23+/- 9 мг%. 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sz="2800" dirty="0" smtClean="0"/>
              <a:t>		При придобит ангиоедем в следствие на автоантитела с/у С1 естеразения инхибитор, освен ниски стойности на инхибитори са понижени и стойностите на С1 фракция на комплементи. При наследствената форма- С1 и С3 фракциите са в референтни граници.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bg-BG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659236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лечение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	Н1 блокери, КС и симпатикомиметици(адреналин) без ефект.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Заместително лечение: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Прясно замразена изогрупова плазма-300-500 мл.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Концентрат на С1 естеразен инхибитор- В България регистрирания препарат е руконест. 1 амрула съдържа 2100 Е. Доза при тегло на пациента над 80 кг- 2 амп/4100 Е/, при тегло под 80 кг – 1 амп интра венозно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Антифибринолитици – тразилол- 100 000 каликреин инхибиращи единици- венозна инфузия на 6 часа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20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	Лечение между пристъпите- модифицирани андрогени- даназол- 200-400 мг/дн.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Профилактика преди операции- 1 час преди манипулацията – 300-500 мл прясна изогрупова плазма или концентрат на С1 естеразен инхибитор.</a:t>
            </a:r>
          </a:p>
        </p:txBody>
      </p:sp>
    </p:spTree>
    <p:extLst>
      <p:ext uri="{BB962C8B-B14F-4D97-AF65-F5344CB8AC3E}">
        <p14:creationId xmlns:p14="http://schemas.microsoft.com/office/powerpoint/2010/main" val="368177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0" dirty="0" smtClean="0"/>
              <a:t>Определение.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10203"/>
            <a:ext cx="8640763" cy="3992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b="1" dirty="0" smtClean="0"/>
              <a:t>  </a:t>
            </a:r>
            <a:r>
              <a:rPr lang="bg-BG" sz="2800" b="1" dirty="0" smtClean="0"/>
              <a:t>Ангиоедема</a:t>
            </a:r>
            <a:r>
              <a:rPr lang="bg-BG" sz="2800" dirty="0" smtClean="0"/>
              <a:t> е внезапен оток на дълбоките слоеве на кожата – дермата, подкожната тъкан, лигавица и submucosal тъкани. При голям брой от пациентите се наблюдават клинични прояви и на уртикария и на ангиоедем. Оплакванията са с по-голяма продължителност – до 72 часа.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8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И уртикарията, и ангиоедемът могат да бъдат самостоятелни нозологични единици, но могат да са и част от проявите на хранителна, медикаментозна, инсект алергия, анафилактичен шок.</a:t>
            </a:r>
          </a:p>
        </p:txBody>
      </p:sp>
    </p:spTree>
    <p:extLst>
      <p:ext uri="{BB962C8B-B14F-4D97-AF65-F5344CB8AC3E}">
        <p14:creationId xmlns:p14="http://schemas.microsoft.com/office/powerpoint/2010/main" val="411365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Хистологична характеристика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  Уртикария: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Оток в областта на горната и средна дерма, дилатация на посткапилярни венули и лимфни съдове в зоните, повишена експресия на адхезионни ендотелни молекули с периваскуларни инфилтрати от неутрофили и/или еозинофили, макрофаги и Т-хелперни лимфоцити.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    Ангиоедем: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Същата хистологична характеристика, с разликата , че промените са в долните участъци на дермата и хиподермата.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/>
              <a:t>Основен медиатор е </a:t>
            </a:r>
            <a:r>
              <a:rPr lang="bg-BG" sz="2400" b="1" dirty="0" smtClean="0"/>
              <a:t>хистаминът, отделян от мастоцитите</a:t>
            </a:r>
          </a:p>
        </p:txBody>
      </p:sp>
    </p:spTree>
    <p:extLst>
      <p:ext uri="{BB962C8B-B14F-4D97-AF65-F5344CB8AC3E}">
        <p14:creationId xmlns:p14="http://schemas.microsoft.com/office/powerpoint/2010/main" val="24649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Класификация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2492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bg-BG" sz="2800" dirty="0" smtClean="0"/>
              <a:t>Спонтанна уртикария- </a:t>
            </a:r>
            <a:r>
              <a:rPr lang="bg-BG" sz="2800" b="1" dirty="0" smtClean="0"/>
              <a:t>остра</a:t>
            </a:r>
            <a:r>
              <a:rPr lang="bg-BG" sz="2800" dirty="0" smtClean="0"/>
              <a:t>, симптомите са с продължителност под 6 седмици и </a:t>
            </a:r>
            <a:r>
              <a:rPr lang="bg-BG" sz="2800" b="1" dirty="0" smtClean="0"/>
              <a:t>хронична- </a:t>
            </a:r>
            <a:r>
              <a:rPr lang="bg-BG" sz="2800" dirty="0" smtClean="0"/>
              <a:t>продължителност повече от 6 седмици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bg-BG" sz="2800" dirty="0" smtClean="0"/>
              <a:t>Физикална уртикария/ангиоедем : студово контактна уртикария, уртикария от забавен тип при натиск, контактна уртикария от топлина, дермографична уртикария, вибрационна уртикария/ангиоедем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bg-BG" sz="2800" dirty="0" smtClean="0"/>
              <a:t>други заболявания с уртикария- аквагенна уртикария, холинергична уртикария, контактна уртикария, породена от физически усилия уртикария/ангиоедем</a:t>
            </a:r>
          </a:p>
        </p:txBody>
      </p:sp>
    </p:spTree>
    <p:extLst>
      <p:ext uri="{BB962C8B-B14F-4D97-AF65-F5344CB8AC3E}">
        <p14:creationId xmlns:p14="http://schemas.microsoft.com/office/powerpoint/2010/main" val="26322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dirty="0" smtClean="0"/>
              <a:t>Заболявания свързани, с уртикарията по исторически причини и симптоми, включващи уртикария/ангиоедем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bg-BG" sz="2800" b="1" dirty="0" smtClean="0"/>
              <a:t>Заболявания</a:t>
            </a:r>
            <a:endParaRPr lang="bg-BG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 уртикария пигментоза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 уртикария васкулит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800" dirty="0" smtClean="0"/>
              <a:t>фамилна студова уртикария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800" dirty="0" smtClean="0"/>
              <a:t>наследствен ангиоедем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800" b="1" dirty="0" smtClean="0"/>
              <a:t>Синдроми асоциирани с уртикарията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 </a:t>
            </a:r>
            <a:r>
              <a:rPr lang="en-US" sz="2800" dirty="0" err="1" smtClean="0"/>
              <a:t>Muckle</a:t>
            </a:r>
            <a:r>
              <a:rPr lang="en-US" sz="2800" dirty="0" smtClean="0"/>
              <a:t>-Wells</a:t>
            </a:r>
            <a:endParaRPr lang="bg-BG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 </a:t>
            </a:r>
            <a:r>
              <a:rPr lang="en-US" sz="2800" dirty="0" smtClean="0"/>
              <a:t>Schnitzler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 </a:t>
            </a:r>
            <a:r>
              <a:rPr lang="en-US" sz="2800" dirty="0" err="1" smtClean="0"/>
              <a:t>Gleich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- </a:t>
            </a:r>
            <a:r>
              <a:rPr lang="en-US" sz="2800" dirty="0" smtClean="0"/>
              <a:t>Well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2530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Механизми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400" dirty="0" smtClean="0"/>
              <a:t>Имунологични механизми- реакции на свръхчувствителност.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400" dirty="0" smtClean="0"/>
              <a:t>Неалергични реакции на непоносимост към храни, автоантитела с/у </a:t>
            </a:r>
            <a:r>
              <a:rPr lang="en-US" sz="2400" dirty="0" err="1" smtClean="0"/>
              <a:t>IgE</a:t>
            </a:r>
            <a:r>
              <a:rPr lang="bg-BG" sz="2400" dirty="0" smtClean="0"/>
              <a:t> рецептори, хронични персистиращи инфекции/хеликобактер пилори/, опаразитяване, зъбни и УНГ инфекции, нарушения в метаболизма на арахидоновата к-на, АСЕ-инхибитори, ензимни нарушение и др.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bg-BG" sz="2400" dirty="0" smtClean="0"/>
              <a:t>/честотата на установяваните инфекции и опаразитяване варира в различните цитирани групи пациенти/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6862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Клинично протичане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913" y="2007973"/>
            <a:ext cx="8229600" cy="4525963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Уртикария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	Освен триадата еритем, централен оток и сърбеж е важна и клиничната активност на уртикарията. Предлага се следната клинична скала за уртикария: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000" dirty="0" smtClean="0"/>
              <a:t>		     уртики		              сърбеж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000" dirty="0" smtClean="0">
                <a:effectLst/>
              </a:rPr>
              <a:t>0</a:t>
            </a:r>
            <a:r>
              <a:rPr lang="bg-BG" sz="2000" dirty="0" smtClean="0"/>
              <a:t> 	липсва		                                     липсват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лек</a:t>
            </a:r>
            <a:r>
              <a:rPr lang="en-US" sz="2000" dirty="0" smtClean="0"/>
              <a:t>&lt;20 </a:t>
            </a:r>
            <a:r>
              <a:rPr lang="bg-BG" sz="2000" dirty="0" smtClean="0"/>
              <a:t>уртики/24часа                               лек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Умерени/21-50 уртики/24часа /                умерен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Интензивни /50</a:t>
            </a:r>
            <a:r>
              <a:rPr lang="en-US" sz="2000" dirty="0" smtClean="0"/>
              <a:t>&gt;</a:t>
            </a:r>
            <a:r>
              <a:rPr lang="bg-BG" sz="2000" dirty="0" smtClean="0"/>
              <a:t>уртики/24часа / </a:t>
            </a:r>
            <a:r>
              <a:rPr lang="en-US" sz="2000" dirty="0" smtClean="0"/>
              <a:t>        </a:t>
            </a:r>
            <a:r>
              <a:rPr lang="bg-BG" sz="2000" dirty="0" smtClean="0"/>
              <a:t>     интензивен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39782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5138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 smtClean="0"/>
              <a:t>Ангиоедем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6100" y="1035050"/>
            <a:ext cx="4484688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dirty="0" smtClean="0"/>
              <a:t>	</a:t>
            </a:r>
            <a:r>
              <a:rPr lang="bg-BG" sz="2800" dirty="0" smtClean="0"/>
              <a:t>Основните клинични характерисдтики са изразен оток, който е по-скоро болезнен от колкото сърбящ, често засягащ лигавиците със съответната клинична изява. Продължителността на симптомите е до 72 часа.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23950"/>
            <a:ext cx="2663825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9963"/>
            <a:ext cx="2711450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7928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9219</TotalTime>
  <Words>772</Words>
  <Application>Microsoft Office PowerPoint</Application>
  <PresentationFormat>On-screen Show (4:3)</PresentationFormat>
  <Paragraphs>149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Default Design</vt:lpstr>
      <vt:lpstr>2_Edge</vt:lpstr>
      <vt:lpstr>CorelDRAW.Graphic.10</vt:lpstr>
      <vt:lpstr>PowerPoint Presentation</vt:lpstr>
      <vt:lpstr>Определение. </vt:lpstr>
      <vt:lpstr>Определение.</vt:lpstr>
      <vt:lpstr>Хистологична характеристика</vt:lpstr>
      <vt:lpstr>Класификация</vt:lpstr>
      <vt:lpstr>Заболявания свързани, с уртикарията по исторически причини и симптоми, включващи уртикария/ангиоедем</vt:lpstr>
      <vt:lpstr>Механизми </vt:lpstr>
      <vt:lpstr>Клинично протичане</vt:lpstr>
      <vt:lpstr>Ангиоедем</vt:lpstr>
      <vt:lpstr> Въпросник</vt:lpstr>
      <vt:lpstr>Препоръчвани диагностични тестове при най-честите видове уртикария</vt:lpstr>
      <vt:lpstr>Физикална уртикария:</vt:lpstr>
      <vt:lpstr>Други нарушения с уртикария</vt:lpstr>
      <vt:lpstr>1.мекотъканна инфекция, вкл. На ГДП 2. инфекция одонтогенен произход 3. хипотиреоидизъм, струма 4. паранеопластичен синдром 5. синдром на вена кава супериор – туморни процеси в медиастинума 6. механична травма 7. синдром на Мелкерсон-Розентал -  триадата лицева парализа, орофациален оток (оток на устата и лицето) и lingua plicata - силно набразден език. 8. алергични и псевдоалергични р-ции 9. инфекциозни болести, - мононуклеоза, туберкулоза  10 . хематологични злокачествени заболявания 11. неоплазии в съответния регион 12. дисекация на аортата  </vt:lpstr>
      <vt:lpstr>Лечение</vt:lpstr>
      <vt:lpstr>лечение</vt:lpstr>
      <vt:lpstr>лечение</vt:lpstr>
      <vt:lpstr>Оток на квинке</vt:lpstr>
      <vt:lpstr>Прогноза </vt:lpstr>
      <vt:lpstr>Наследствен ангиоедем</vt:lpstr>
      <vt:lpstr>класификация</vt:lpstr>
      <vt:lpstr>механизам</vt:lpstr>
      <vt:lpstr>Клинично протичане</vt:lpstr>
      <vt:lpstr>диагноза</vt:lpstr>
      <vt:lpstr>лечение</vt:lpstr>
    </vt:vector>
  </TitlesOfParts>
  <Company>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D-r Vanya Tsvetkova</cp:lastModifiedBy>
  <cp:revision>475</cp:revision>
  <dcterms:created xsi:type="dcterms:W3CDTF">2003-03-08T12:58:53Z</dcterms:created>
  <dcterms:modified xsi:type="dcterms:W3CDTF">2020-10-19T03:07:12Z</dcterms:modified>
</cp:coreProperties>
</file>