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1"/>
    <p:sldMasterId id="2147484023" r:id="rId2"/>
  </p:sldMasterIdLst>
  <p:notesMasterIdLst>
    <p:notesMasterId r:id="rId37"/>
  </p:notesMasterIdLst>
  <p:handoutMasterIdLst>
    <p:handoutMasterId r:id="rId38"/>
  </p:handoutMasterIdLst>
  <p:sldIdLst>
    <p:sldId id="418" r:id="rId3"/>
    <p:sldId id="419" r:id="rId4"/>
    <p:sldId id="420" r:id="rId5"/>
    <p:sldId id="421" r:id="rId6"/>
    <p:sldId id="422" r:id="rId7"/>
    <p:sldId id="423" r:id="rId8"/>
    <p:sldId id="424" r:id="rId9"/>
    <p:sldId id="425" r:id="rId10"/>
    <p:sldId id="426" r:id="rId11"/>
    <p:sldId id="427" r:id="rId12"/>
    <p:sldId id="428" r:id="rId13"/>
    <p:sldId id="429" r:id="rId14"/>
    <p:sldId id="430" r:id="rId15"/>
    <p:sldId id="431" r:id="rId16"/>
    <p:sldId id="432" r:id="rId17"/>
    <p:sldId id="433" r:id="rId18"/>
    <p:sldId id="434" r:id="rId19"/>
    <p:sldId id="435" r:id="rId20"/>
    <p:sldId id="436" r:id="rId21"/>
    <p:sldId id="451" r:id="rId22"/>
    <p:sldId id="437" r:id="rId23"/>
    <p:sldId id="438" r:id="rId24"/>
    <p:sldId id="439" r:id="rId25"/>
    <p:sldId id="440" r:id="rId26"/>
    <p:sldId id="441" r:id="rId27"/>
    <p:sldId id="442" r:id="rId28"/>
    <p:sldId id="443" r:id="rId29"/>
    <p:sldId id="444" r:id="rId30"/>
    <p:sldId id="445" r:id="rId31"/>
    <p:sldId id="446" r:id="rId32"/>
    <p:sldId id="447" r:id="rId33"/>
    <p:sldId id="448" r:id="rId34"/>
    <p:sldId id="449" r:id="rId35"/>
    <p:sldId id="450" r:id="rId36"/>
  </p:sldIdLst>
  <p:sldSz cx="9144000" cy="6858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FFC70"/>
    <a:srgbClr val="FFCCFF"/>
    <a:srgbClr val="99FF66"/>
    <a:srgbClr val="FF5050"/>
    <a:srgbClr val="FAE2EC"/>
    <a:srgbClr val="CC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708" autoAdjust="0"/>
  </p:normalViewPr>
  <p:slideViewPr>
    <p:cSldViewPr snapToGrid="0">
      <p:cViewPr varScale="1">
        <p:scale>
          <a:sx n="105" d="100"/>
          <a:sy n="105" d="100"/>
        </p:scale>
        <p:origin x="163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217460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022585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10/28/2020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53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10/28/2020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78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10/28/2020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838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28883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10/28/2020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2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10/28/2020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44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10/28/2020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6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10/28/2020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10/28/2020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68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10/28/2020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38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10/28/2020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54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10/28/2020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14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10/28/2020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 </a:t>
            </a:r>
            <a:r>
              <a:rPr lang="bg-BG" altLang="en-US" sz="2400" b="1" dirty="0" smtClean="0"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cs typeface="+mn-cs"/>
            </a:endParaRPr>
          </a:p>
          <a:p>
            <a:pPr algn="ctr">
              <a:defRPr/>
            </a:pPr>
            <a:r>
              <a:rPr lang="bg-BG" altLang="en-US" sz="2000" b="1" dirty="0" smtClean="0">
                <a:latin typeface="+mn-lt"/>
                <a:cs typeface="Times New Roman" panose="02020603050405020304" pitchFamily="18" charset="0"/>
              </a:rPr>
              <a:t>	ФАКУЛТЕТ „МЕДИЦИНА“</a:t>
            </a:r>
            <a:endParaRPr lang="en-US" altLang="en-US" sz="2000" b="1" dirty="0" smtClean="0"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 smtClean="0">
              <a:cs typeface="+mn-cs"/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83401" y="1481093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smtClean="0">
                <a:cs typeface="+mn-cs"/>
              </a:rPr>
              <a:t>Лекция №</a:t>
            </a:r>
            <a:r>
              <a:rPr lang="bg-BG" altLang="bg-BG" dirty="0">
                <a:cs typeface="+mn-cs"/>
              </a:rPr>
              <a:t>7</a:t>
            </a:r>
            <a:endParaRPr lang="bg-BG" altLang="bg-BG" dirty="0" smtClean="0">
              <a:cs typeface="+mn-cs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4206429" y="5844168"/>
            <a:ext cx="470693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ru-RU" altLang="bg-BG" dirty="0">
                <a:cs typeface="+mn-cs"/>
              </a:rPr>
              <a:t>Доц. Л. </a:t>
            </a:r>
            <a:r>
              <a:rPr lang="ru-RU" altLang="bg-BG" dirty="0" err="1">
                <a:cs typeface="+mn-cs"/>
              </a:rPr>
              <a:t>Терзиев</a:t>
            </a:r>
            <a:r>
              <a:rPr lang="ru-RU" altLang="bg-BG" dirty="0">
                <a:cs typeface="+mn-cs"/>
              </a:rPr>
              <a:t>, </a:t>
            </a:r>
            <a:r>
              <a:rPr lang="ru-RU" altLang="bg-BG" dirty="0" err="1">
                <a:cs typeface="+mn-cs"/>
              </a:rPr>
              <a:t>д.м</a:t>
            </a:r>
            <a:endParaRPr lang="ru-RU" altLang="bg-BG" dirty="0">
              <a:cs typeface="+mn-cs"/>
            </a:endParaRPr>
          </a:p>
          <a:p>
            <a:pPr>
              <a:spcBef>
                <a:spcPct val="50000"/>
              </a:spcBef>
              <a:defRPr/>
            </a:pPr>
            <a:r>
              <a:rPr lang="ru-RU" altLang="bg-BG" dirty="0">
                <a:cs typeface="+mn-cs"/>
              </a:rPr>
              <a:t>Доц. В. Цветкова- </a:t>
            </a:r>
            <a:r>
              <a:rPr lang="ru-RU" altLang="bg-BG" dirty="0" err="1">
                <a:cs typeface="+mn-cs"/>
              </a:rPr>
              <a:t>Вичева</a:t>
            </a:r>
            <a:r>
              <a:rPr lang="ru-RU" altLang="bg-BG" dirty="0">
                <a:cs typeface="+mn-cs"/>
              </a:rPr>
              <a:t>, </a:t>
            </a:r>
            <a:r>
              <a:rPr lang="ru-RU" altLang="bg-BG" dirty="0" err="1">
                <a:cs typeface="+mn-cs"/>
              </a:rPr>
              <a:t>д.м</a:t>
            </a:r>
            <a:endParaRPr lang="ru-RU" altLang="bg-BG" dirty="0">
              <a:cs typeface="+mn-cs"/>
            </a:endParaRPr>
          </a:p>
          <a:p>
            <a:pPr>
              <a:spcBef>
                <a:spcPct val="50000"/>
              </a:spcBef>
              <a:defRPr/>
            </a:pPr>
            <a:r>
              <a:rPr lang="ru-RU" altLang="bg-BG" dirty="0" smtClean="0">
                <a:cs typeface="+mn-cs"/>
              </a:rPr>
              <a:t>                                                                                          </a:t>
            </a:r>
            <a:endParaRPr lang="ru-RU" altLang="bg-BG" dirty="0">
              <a:cs typeface="+mn-cs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1593850" y="2906535"/>
            <a:ext cx="60991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latin typeface="Arial Black" panose="020B0A04020102020204" pitchFamily="34" charset="0"/>
              </a:rPr>
              <a:t>Медикаментозна алергия. Клинично протичане.Диагноза.Лечение. Синдром на Стивън-Джоунс. Синдром на Лайл.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latin typeface="Arial Black" panose="020B0A04020102020204" pitchFamily="34" charset="0"/>
              </a:rPr>
              <a:t>Хранителна алергия.</a:t>
            </a:r>
            <a:endParaRPr lang="bg-BG" altLang="bg-BG" sz="18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err="1" smtClean="0"/>
              <a:t>Васкулит</a:t>
            </a:r>
            <a:endParaRPr lang="bg-BG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608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bg-BG" sz="2400" dirty="0" smtClean="0"/>
              <a:t>Инфламаторен васкулит, причинен от приема на определен медикамент. Механизъм на това нарушение е най-често е </a:t>
            </a:r>
            <a:r>
              <a:rPr lang="bg-BG" sz="2400" dirty="0" err="1" smtClean="0"/>
              <a:t>имунокомплексен</a:t>
            </a:r>
            <a:r>
              <a:rPr lang="bg-BG" sz="2400" dirty="0" smtClean="0"/>
              <a:t>.</a:t>
            </a:r>
          </a:p>
          <a:p>
            <a:pPr>
              <a:defRPr/>
            </a:pPr>
            <a:r>
              <a:rPr lang="bg-BG" sz="2400" dirty="0" smtClean="0"/>
              <a:t>Характеризира се с </a:t>
            </a:r>
            <a:r>
              <a:rPr lang="bg-BG" sz="2400" dirty="0" err="1" smtClean="0"/>
              <a:t>палпируеми</a:t>
            </a:r>
            <a:r>
              <a:rPr lang="bg-BG" sz="2400" dirty="0" smtClean="0"/>
              <a:t> сърбящи </a:t>
            </a:r>
            <a:r>
              <a:rPr lang="bg-BG" sz="2400" dirty="0" err="1" smtClean="0"/>
              <a:t>лезии</a:t>
            </a:r>
            <a:r>
              <a:rPr lang="bg-BG" sz="2400" dirty="0" smtClean="0"/>
              <a:t> или </a:t>
            </a:r>
            <a:r>
              <a:rPr lang="bg-BG" sz="2400" dirty="0" err="1" smtClean="0"/>
              <a:t>макулопапулозен</a:t>
            </a:r>
            <a:r>
              <a:rPr lang="bg-BG" sz="2400" dirty="0" smtClean="0"/>
              <a:t> обрив, наблюдават се и </a:t>
            </a:r>
            <a:r>
              <a:rPr lang="bg-BG" sz="2400" dirty="0" err="1" smtClean="0"/>
              <a:t>нодули</a:t>
            </a:r>
            <a:r>
              <a:rPr lang="bg-BG" sz="2400" dirty="0" smtClean="0"/>
              <a:t>, </a:t>
            </a:r>
            <a:r>
              <a:rPr lang="bg-BG" sz="2400" dirty="0" err="1" smtClean="0"/>
              <a:t>улцерации</a:t>
            </a:r>
            <a:r>
              <a:rPr lang="bg-BG" sz="2400" dirty="0" smtClean="0"/>
              <a:t>, </a:t>
            </a:r>
            <a:r>
              <a:rPr lang="bg-BG" sz="2400" dirty="0" err="1" smtClean="0"/>
              <a:t>хеморагични</a:t>
            </a:r>
            <a:r>
              <a:rPr lang="bg-BG" sz="2400" dirty="0" smtClean="0"/>
              <a:t> мехури, феномен на </a:t>
            </a:r>
            <a:r>
              <a:rPr lang="bg-BG" sz="2400" dirty="0" err="1" smtClean="0"/>
              <a:t>Raynаud</a:t>
            </a:r>
            <a:r>
              <a:rPr lang="bg-BG" sz="2400" dirty="0" smtClean="0"/>
              <a:t>.</a:t>
            </a:r>
          </a:p>
          <a:p>
            <a:pPr>
              <a:defRPr/>
            </a:pPr>
            <a:r>
              <a:rPr lang="bg-BG" sz="2400" dirty="0" smtClean="0"/>
              <a:t>Лекарственият </a:t>
            </a:r>
            <a:r>
              <a:rPr lang="bg-BG" sz="2400" dirty="0" err="1" smtClean="0"/>
              <a:t>васкулит</a:t>
            </a:r>
            <a:r>
              <a:rPr lang="bg-BG" sz="2400" dirty="0" smtClean="0"/>
              <a:t> може да се провокира от прием на медикаменти от почти всички класове.</a:t>
            </a:r>
          </a:p>
          <a:p>
            <a:pPr>
              <a:defRPr/>
            </a:pPr>
            <a:r>
              <a:rPr lang="bg-BG" sz="2400" dirty="0" smtClean="0"/>
              <a:t>Терапия- НСПВС, Н1 </a:t>
            </a:r>
            <a:r>
              <a:rPr lang="bg-BG" sz="2400" dirty="0" err="1" smtClean="0"/>
              <a:t>блокери</a:t>
            </a:r>
            <a:r>
              <a:rPr lang="bg-BG" sz="2400" dirty="0" smtClean="0"/>
              <a:t>, КС</a:t>
            </a:r>
          </a:p>
        </p:txBody>
      </p:sp>
    </p:spTree>
    <p:extLst>
      <p:ext uri="{BB962C8B-B14F-4D97-AF65-F5344CB8AC3E}">
        <p14:creationId xmlns:p14="http://schemas.microsoft.com/office/powerpoint/2010/main" val="12694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Медикаментозно-индуциран </a:t>
            </a:r>
            <a:r>
              <a:rPr lang="bg-BG" dirty="0" err="1" smtClean="0"/>
              <a:t>лупус</a:t>
            </a:r>
            <a:endParaRPr lang="bg-BG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sz="2000" dirty="0" smtClean="0"/>
              <a:t>Медикаментозно-индуциран </a:t>
            </a:r>
            <a:r>
              <a:rPr lang="bg-BG" sz="2000" dirty="0" err="1" smtClean="0"/>
              <a:t>лупус</a:t>
            </a:r>
            <a:r>
              <a:rPr lang="bg-BG" sz="2000" dirty="0" smtClean="0"/>
              <a:t> Механизмът, обуславящ това нарушение, не е уточнен. Лекарствените средства, асоциирани с Медикаментозно-индуцирания </a:t>
            </a:r>
            <a:r>
              <a:rPr lang="bg-BG" sz="2000" dirty="0" err="1" smtClean="0"/>
              <a:t>лупус</a:t>
            </a:r>
            <a:r>
              <a:rPr lang="bg-BG" sz="2000" dirty="0" smtClean="0"/>
              <a:t> , се определят като такива с висок риск (</a:t>
            </a:r>
            <a:r>
              <a:rPr lang="bg-BG" sz="2000" dirty="0" err="1" smtClean="0"/>
              <a:t>procainamide</a:t>
            </a:r>
            <a:r>
              <a:rPr lang="bg-BG" sz="2000" dirty="0" smtClean="0"/>
              <a:t> и </a:t>
            </a:r>
            <a:r>
              <a:rPr lang="bg-BG" sz="2000" dirty="0" err="1" smtClean="0"/>
              <a:t>hydralazine</a:t>
            </a:r>
            <a:r>
              <a:rPr lang="bg-BG" sz="2000" dirty="0" smtClean="0"/>
              <a:t>), умерен риск (</a:t>
            </a:r>
            <a:r>
              <a:rPr lang="bg-BG" sz="2000" dirty="0" err="1" smtClean="0"/>
              <a:t>quinidine</a:t>
            </a:r>
            <a:r>
              <a:rPr lang="bg-BG" sz="2000" dirty="0" smtClean="0"/>
              <a:t>) и нисък риск (</a:t>
            </a:r>
            <a:r>
              <a:rPr lang="bg-BG" sz="2000" dirty="0" err="1" smtClean="0"/>
              <a:t>methyldopa</a:t>
            </a:r>
            <a:r>
              <a:rPr lang="bg-BG" sz="2000" dirty="0" smtClean="0"/>
              <a:t>, </a:t>
            </a:r>
            <a:r>
              <a:rPr lang="bg-BG" sz="2000" dirty="0" err="1" smtClean="0"/>
              <a:t>minocycline</a:t>
            </a:r>
            <a:r>
              <a:rPr lang="bg-BG" sz="2000" dirty="0" smtClean="0"/>
              <a:t>, </a:t>
            </a:r>
            <a:r>
              <a:rPr lang="bg-BG" sz="2000" dirty="0" err="1" smtClean="0"/>
              <a:t>chlorpromazine</a:t>
            </a:r>
            <a:r>
              <a:rPr lang="bg-BG" sz="2000" dirty="0" smtClean="0"/>
              <a:t> (нисък риск).</a:t>
            </a:r>
          </a:p>
          <a:p>
            <a:pPr>
              <a:defRPr/>
            </a:pPr>
            <a:r>
              <a:rPr lang="bg-BG" sz="2000" dirty="0" smtClean="0"/>
              <a:t>Най-честите клинични изяви са мускулно-ставни болки, </a:t>
            </a:r>
            <a:r>
              <a:rPr lang="bg-BG" sz="2000" dirty="0" err="1" smtClean="0"/>
              <a:t>фебрилитет</a:t>
            </a:r>
            <a:r>
              <a:rPr lang="bg-BG" sz="2000" dirty="0" smtClean="0"/>
              <a:t>, отпадналост, загуба на тегло. Кожните прояви като класическият </a:t>
            </a:r>
            <a:r>
              <a:rPr lang="bg-BG" sz="2000" dirty="0" err="1" smtClean="0"/>
              <a:t>пеперудообразен</a:t>
            </a:r>
            <a:r>
              <a:rPr lang="bg-BG" sz="2000" dirty="0" smtClean="0"/>
              <a:t> обрив са редки, с изключение на случаите, причинени от </a:t>
            </a:r>
            <a:r>
              <a:rPr lang="bg-BG" sz="2000" dirty="0" err="1" smtClean="0"/>
              <a:t>quinidine</a:t>
            </a:r>
            <a:r>
              <a:rPr lang="bg-BG" sz="2000" dirty="0" smtClean="0"/>
              <a:t> и </a:t>
            </a:r>
            <a:r>
              <a:rPr lang="bg-BG" sz="2000" dirty="0" err="1" smtClean="0"/>
              <a:t>hydralazine</a:t>
            </a:r>
            <a:r>
              <a:rPr lang="bg-BG" sz="2000" dirty="0" smtClean="0"/>
              <a:t>, когато честотата на този обрив е съответно 39 и 10 до 34%.</a:t>
            </a:r>
          </a:p>
          <a:p>
            <a:pPr>
              <a:defRPr/>
            </a:pPr>
            <a:r>
              <a:rPr lang="bg-BG" sz="2000" dirty="0" smtClean="0"/>
              <a:t>Началото на проявите може да бъде остро, но по-често той представлява продължителен процес, развиващ се седмици след началото на приема на провокиращия медикамент. </a:t>
            </a:r>
          </a:p>
        </p:txBody>
      </p:sp>
    </p:spTree>
    <p:extLst>
      <p:ext uri="{BB962C8B-B14F-4D97-AF65-F5344CB8AC3E}">
        <p14:creationId xmlns:p14="http://schemas.microsoft.com/office/powerpoint/2010/main" val="185589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err="1" smtClean="0"/>
              <a:t>Кинична</a:t>
            </a:r>
            <a:r>
              <a:rPr lang="bg-BG" dirty="0" smtClean="0"/>
              <a:t> протичане</a:t>
            </a:r>
            <a:br>
              <a:rPr lang="bg-BG" dirty="0" smtClean="0"/>
            </a:br>
            <a:r>
              <a:rPr lang="bg-BG" dirty="0" smtClean="0"/>
              <a:t>с предимно </a:t>
            </a:r>
            <a:r>
              <a:rPr lang="bg-BG" dirty="0" err="1" smtClean="0"/>
              <a:t>органно</a:t>
            </a:r>
            <a:r>
              <a:rPr lang="bg-BG" dirty="0" smtClean="0"/>
              <a:t> засягане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bg-BG" sz="1800" dirty="0" smtClean="0"/>
              <a:t>      Кожни прояви</a:t>
            </a:r>
          </a:p>
          <a:p>
            <a:pPr>
              <a:defRPr/>
            </a:pPr>
            <a:r>
              <a:rPr lang="bg-BG" sz="1800" dirty="0" err="1" smtClean="0"/>
              <a:t>Екзантеми</a:t>
            </a:r>
            <a:endParaRPr lang="bg-BG" sz="1800" dirty="0" smtClean="0"/>
          </a:p>
          <a:p>
            <a:pPr>
              <a:defRPr/>
            </a:pPr>
            <a:r>
              <a:rPr lang="bg-BG" sz="1800" dirty="0" smtClean="0"/>
              <a:t>Уртикария и </a:t>
            </a:r>
            <a:r>
              <a:rPr lang="bg-BG" sz="1800" dirty="0" err="1" smtClean="0"/>
              <a:t>ангиоедем</a:t>
            </a:r>
            <a:endParaRPr lang="bg-BG" sz="1800" dirty="0" smtClean="0"/>
          </a:p>
          <a:p>
            <a:pPr>
              <a:defRPr/>
            </a:pPr>
            <a:r>
              <a:rPr lang="bg-BG" sz="1800" dirty="0" smtClean="0"/>
              <a:t>Контактен </a:t>
            </a:r>
            <a:r>
              <a:rPr lang="bg-BG" sz="1800" dirty="0" err="1" smtClean="0"/>
              <a:t>дерматит</a:t>
            </a:r>
            <a:endParaRPr lang="bg-BG" sz="1800" dirty="0" smtClean="0"/>
          </a:p>
          <a:p>
            <a:pPr>
              <a:defRPr/>
            </a:pPr>
            <a:r>
              <a:rPr lang="bg-BG" sz="1800" dirty="0" err="1" smtClean="0"/>
              <a:t>Еритема</a:t>
            </a:r>
            <a:r>
              <a:rPr lang="bg-BG" sz="1800" dirty="0" smtClean="0"/>
              <a:t> </a:t>
            </a:r>
            <a:r>
              <a:rPr lang="bg-BG" sz="1800" dirty="0" err="1" smtClean="0"/>
              <a:t>фиксум</a:t>
            </a:r>
            <a:endParaRPr lang="bg-BG" sz="1800" dirty="0" smtClean="0"/>
          </a:p>
          <a:p>
            <a:pPr>
              <a:defRPr/>
            </a:pPr>
            <a:r>
              <a:rPr lang="bg-BG" sz="1800" dirty="0" smtClean="0"/>
              <a:t>Синдром на Стивън-Джоунс/до 30% от болните с </a:t>
            </a:r>
            <a:r>
              <a:rPr lang="bg-BG" sz="1800" dirty="0" err="1" smtClean="0"/>
              <a:t>фебрилитет</a:t>
            </a:r>
            <a:r>
              <a:rPr lang="bg-BG" sz="1800" dirty="0" smtClean="0"/>
              <a:t>, </a:t>
            </a:r>
            <a:r>
              <a:rPr lang="bg-BG" sz="1800" dirty="0" err="1" smtClean="0"/>
              <a:t>везикули</a:t>
            </a:r>
            <a:r>
              <a:rPr lang="bg-BG" sz="1800" dirty="0" smtClean="0"/>
              <a:t> в/у тъмни </a:t>
            </a:r>
            <a:r>
              <a:rPr lang="bg-BG" sz="1800" dirty="0" err="1" smtClean="0"/>
              <a:t>макули</a:t>
            </a:r>
            <a:r>
              <a:rPr lang="bg-BG" sz="1800" dirty="0" smtClean="0"/>
              <a:t>, засягащ под 10% от кожата, ерозии на лигавиците на по-малко от 2 места- смъртност под 5%/</a:t>
            </a:r>
          </a:p>
          <a:p>
            <a:pPr>
              <a:defRPr/>
            </a:pPr>
            <a:r>
              <a:rPr lang="bg-BG" sz="1800" dirty="0" smtClean="0"/>
              <a:t>Синдром на </a:t>
            </a:r>
            <a:r>
              <a:rPr lang="bg-BG" sz="1800" dirty="0" err="1" smtClean="0"/>
              <a:t>Лайл</a:t>
            </a:r>
            <a:r>
              <a:rPr lang="bg-BG" sz="1800" dirty="0" smtClean="0"/>
              <a:t>/</a:t>
            </a:r>
            <a:r>
              <a:rPr lang="bg-BG" sz="1800" dirty="0" err="1" smtClean="0"/>
              <a:t>фебрилитет</a:t>
            </a:r>
            <a:r>
              <a:rPr lang="bg-BG" sz="1800" dirty="0" smtClean="0"/>
              <a:t>, </a:t>
            </a:r>
            <a:r>
              <a:rPr lang="bg-BG" sz="1800" dirty="0" err="1" smtClean="0"/>
              <a:t>епидермолиза</a:t>
            </a:r>
            <a:r>
              <a:rPr lang="bg-BG" sz="1800" dirty="0" smtClean="0"/>
              <a:t> засягаща повече от 30% от кожата, ерозии на лигавиците/висок процент смъртност/</a:t>
            </a:r>
          </a:p>
          <a:p>
            <a:pPr>
              <a:defRPr/>
            </a:pPr>
            <a:r>
              <a:rPr lang="bg-BG" sz="1800" dirty="0" smtClean="0"/>
              <a:t>Еритема нодозум</a:t>
            </a:r>
          </a:p>
          <a:p>
            <a:pPr>
              <a:defRPr/>
            </a:pPr>
            <a:r>
              <a:rPr lang="bg-BG" sz="1800" dirty="0" err="1" smtClean="0"/>
              <a:t>Фотоалергични</a:t>
            </a:r>
            <a:r>
              <a:rPr lang="bg-BG" sz="1800" dirty="0" smtClean="0"/>
              <a:t> </a:t>
            </a:r>
            <a:r>
              <a:rPr lang="bg-BG" sz="1800" dirty="0" err="1" smtClean="0"/>
              <a:t>дерматити</a:t>
            </a:r>
            <a:endParaRPr lang="bg-BG" sz="1800" dirty="0" smtClean="0"/>
          </a:p>
          <a:p>
            <a:pPr>
              <a:defRPr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90121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61579" y="-111212"/>
            <a:ext cx="6672605" cy="1600200"/>
          </a:xfrm>
        </p:spPr>
        <p:txBody>
          <a:bodyPr/>
          <a:lstStyle/>
          <a:p>
            <a:pPr>
              <a:defRPr/>
            </a:pPr>
            <a:r>
              <a:rPr lang="bg-BG" dirty="0"/>
              <a:t>Синдром на Стивън-Джоунс</a:t>
            </a:r>
            <a:br>
              <a:rPr lang="bg-BG" dirty="0"/>
            </a:br>
            <a:r>
              <a:rPr lang="bg-BG" dirty="0"/>
              <a:t>Синдром на </a:t>
            </a:r>
            <a:r>
              <a:rPr lang="bg-BG" dirty="0" smtClean="0"/>
              <a:t>Лайл</a:t>
            </a:r>
            <a:endParaRPr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sz="1200" dirty="0" err="1"/>
              <a:t>Механизъм</a:t>
            </a:r>
            <a:r>
              <a:rPr lang="ru-RU" sz="1200" dirty="0"/>
              <a:t> – вероятно 4 тип реакции на </a:t>
            </a:r>
            <a:r>
              <a:rPr lang="ru-RU" sz="1200" dirty="0" err="1"/>
              <a:t>свръхчуствителност</a:t>
            </a:r>
            <a:r>
              <a:rPr lang="ru-RU" sz="1200" dirty="0"/>
              <a:t>. </a:t>
            </a:r>
          </a:p>
          <a:p>
            <a:pPr>
              <a:defRPr/>
            </a:pPr>
            <a:r>
              <a:rPr lang="bg-BG" sz="1200" dirty="0" smtClean="0"/>
              <a:t>Етиология –медикаменти – АБ, </a:t>
            </a:r>
            <a:r>
              <a:rPr lang="bg-BG" sz="1200" dirty="0" err="1" smtClean="0"/>
              <a:t>сулфонамиди</a:t>
            </a:r>
            <a:r>
              <a:rPr lang="bg-BG" sz="1200" dirty="0" smtClean="0"/>
              <a:t>, НСПВС, </a:t>
            </a:r>
            <a:r>
              <a:rPr lang="bg-BG" sz="1200" dirty="0" err="1" smtClean="0"/>
              <a:t>карбамазепини</a:t>
            </a:r>
            <a:r>
              <a:rPr lang="bg-BG" sz="1200" dirty="0" smtClean="0"/>
              <a:t> и </a:t>
            </a:r>
            <a:r>
              <a:rPr lang="bg-BG" sz="1200" dirty="0" err="1" smtClean="0"/>
              <a:t>идр</a:t>
            </a:r>
            <a:r>
              <a:rPr lang="bg-BG" sz="1200" dirty="0" smtClean="0"/>
              <a:t>.</a:t>
            </a:r>
          </a:p>
          <a:p>
            <a:pPr>
              <a:defRPr/>
            </a:pPr>
            <a:r>
              <a:rPr lang="bg-BG" sz="1200" dirty="0" err="1" smtClean="0"/>
              <a:t>Клиничво</a:t>
            </a:r>
            <a:r>
              <a:rPr lang="bg-BG" sz="1200" dirty="0" smtClean="0"/>
              <a:t> протичане – </a:t>
            </a:r>
            <a:r>
              <a:rPr lang="bg-BG" sz="1200" dirty="0" err="1" smtClean="0"/>
              <a:t>везикули</a:t>
            </a:r>
            <a:r>
              <a:rPr lang="bg-BG" sz="1200" dirty="0" smtClean="0"/>
              <a:t> върху </a:t>
            </a:r>
            <a:r>
              <a:rPr lang="bg-BG" sz="1200" dirty="0" err="1" smtClean="0"/>
              <a:t>тъмнооцветени</a:t>
            </a:r>
            <a:r>
              <a:rPr lang="bg-BG" sz="1200" dirty="0" smtClean="0"/>
              <a:t> </a:t>
            </a:r>
            <a:r>
              <a:rPr lang="bg-BG" sz="1200" dirty="0" err="1" smtClean="0"/>
              <a:t>макули</a:t>
            </a:r>
            <a:r>
              <a:rPr lang="bg-BG" sz="1200" dirty="0" smtClean="0"/>
              <a:t>, рядко </a:t>
            </a:r>
            <a:r>
              <a:rPr lang="bg-BG" sz="1200" dirty="0" err="1" smtClean="0"/>
              <a:t>конфлуиращи</a:t>
            </a:r>
            <a:r>
              <a:rPr lang="bg-BG" sz="1200" dirty="0" smtClean="0"/>
              <a:t>. Засяга се под 10% от кожата. Ерозии на лигавиците на по-малко от 2 места 10-30 % с фебрилитет. Смъртност под 5%</a:t>
            </a:r>
          </a:p>
          <a:p>
            <a:pPr>
              <a:defRPr/>
            </a:pPr>
            <a:endParaRPr lang="bg-BG" sz="1200" dirty="0"/>
          </a:p>
          <a:p>
            <a:pPr>
              <a:defRPr/>
            </a:pPr>
            <a:r>
              <a:rPr lang="bg-BG" sz="1200" dirty="0"/>
              <a:t>Синдром на </a:t>
            </a:r>
            <a:r>
              <a:rPr lang="en-US" sz="1200" dirty="0" smtClean="0"/>
              <a:t>Lyell</a:t>
            </a:r>
            <a:r>
              <a:rPr lang="bg-BG" sz="1200" dirty="0" smtClean="0"/>
              <a:t> – същите механизми и етиология.</a:t>
            </a:r>
          </a:p>
          <a:p>
            <a:pPr>
              <a:defRPr/>
            </a:pPr>
            <a:r>
              <a:rPr lang="bg-BG" sz="1200" dirty="0" smtClean="0"/>
              <a:t>Клинично – отделните кожни </a:t>
            </a:r>
            <a:r>
              <a:rPr lang="bg-BG" sz="1200" dirty="0" err="1" smtClean="0"/>
              <a:t>лезии</a:t>
            </a:r>
            <a:r>
              <a:rPr lang="bg-BG" sz="1200" dirty="0" smtClean="0"/>
              <a:t> са като при предходния синдром, но има големи </a:t>
            </a:r>
            <a:r>
              <a:rPr lang="bg-BG" sz="1200" dirty="0" err="1" smtClean="0"/>
              <a:t>булозни</a:t>
            </a:r>
            <a:r>
              <a:rPr lang="bg-BG" sz="1200" dirty="0" smtClean="0"/>
              <a:t> изменения, </a:t>
            </a:r>
            <a:r>
              <a:rPr lang="bg-BG" sz="1200" dirty="0" err="1" smtClean="0"/>
              <a:t>епидермолиза</a:t>
            </a:r>
            <a:r>
              <a:rPr lang="bg-BG" sz="1200" dirty="0" smtClean="0"/>
              <a:t>,  </a:t>
            </a:r>
            <a:r>
              <a:rPr lang="bg-BG" sz="1200" dirty="0" err="1" smtClean="0"/>
              <a:t>ззасяга</a:t>
            </a:r>
            <a:r>
              <a:rPr lang="bg-BG" sz="1200" dirty="0" smtClean="0"/>
              <a:t> се повече от 30% от кожата.ерозии на лигавицата в много участъци, </a:t>
            </a:r>
            <a:r>
              <a:rPr lang="bg-BG" sz="1200" dirty="0" err="1" smtClean="0"/>
              <a:t>фебрилитет</a:t>
            </a:r>
            <a:r>
              <a:rPr lang="bg-BG" sz="1200" dirty="0" smtClean="0"/>
              <a:t>. Смъртност около 30%</a:t>
            </a:r>
            <a:endParaRPr lang="en-US" sz="1200" dirty="0"/>
          </a:p>
        </p:txBody>
      </p:sp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662" y="1725613"/>
            <a:ext cx="5170487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452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err="1" smtClean="0"/>
              <a:t>Кинична</a:t>
            </a:r>
            <a:r>
              <a:rPr lang="bg-BG" dirty="0" smtClean="0"/>
              <a:t> протичане</a:t>
            </a:r>
            <a:br>
              <a:rPr lang="bg-BG" dirty="0" smtClean="0"/>
            </a:br>
            <a:r>
              <a:rPr lang="bg-BG" dirty="0" smtClean="0"/>
              <a:t>с предимно </a:t>
            </a:r>
            <a:r>
              <a:rPr lang="bg-BG" dirty="0" err="1" smtClean="0"/>
              <a:t>органно</a:t>
            </a:r>
            <a:r>
              <a:rPr lang="bg-BG" dirty="0" smtClean="0"/>
              <a:t> засягане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bg-BG" sz="2800" dirty="0" smtClean="0"/>
              <a:t>    Дихателна система</a:t>
            </a:r>
          </a:p>
          <a:p>
            <a:pPr>
              <a:defRPr/>
            </a:pPr>
            <a:r>
              <a:rPr lang="bg-BG" sz="2800" dirty="0" smtClean="0"/>
              <a:t>Астма- </a:t>
            </a:r>
            <a:r>
              <a:rPr lang="bg-BG" sz="2800" dirty="0" err="1" smtClean="0"/>
              <a:t>бронхоспазъм-</a:t>
            </a:r>
            <a:r>
              <a:rPr lang="bg-BG" sz="2800" dirty="0" smtClean="0"/>
              <a:t> пеницилин, </a:t>
            </a:r>
            <a:r>
              <a:rPr lang="bg-BG" sz="2800" dirty="0" err="1" smtClean="0"/>
              <a:t>питуитрин</a:t>
            </a:r>
            <a:r>
              <a:rPr lang="bg-BG" sz="2800" dirty="0" smtClean="0"/>
              <a:t>, ваксини, </a:t>
            </a:r>
            <a:r>
              <a:rPr lang="bg-BG" sz="2800" dirty="0" err="1" smtClean="0"/>
              <a:t>цефалоспорини</a:t>
            </a:r>
            <a:r>
              <a:rPr lang="bg-BG" sz="2800" dirty="0" smtClean="0"/>
              <a:t>, серуми, АКТХ</a:t>
            </a:r>
          </a:p>
          <a:p>
            <a:pPr>
              <a:defRPr/>
            </a:pPr>
            <a:r>
              <a:rPr lang="bg-BG" sz="2800" dirty="0" err="1" smtClean="0"/>
              <a:t>Хиперсенситивни</a:t>
            </a:r>
            <a:r>
              <a:rPr lang="bg-BG" sz="2800" dirty="0" smtClean="0"/>
              <a:t> </a:t>
            </a:r>
            <a:r>
              <a:rPr lang="bg-BG" sz="2800" dirty="0" err="1" smtClean="0"/>
              <a:t>пневмонити</a:t>
            </a:r>
            <a:r>
              <a:rPr lang="bg-BG" sz="2800" dirty="0" smtClean="0"/>
              <a:t> – </a:t>
            </a:r>
            <a:r>
              <a:rPr lang="bg-BG" sz="2800" dirty="0" err="1" smtClean="0"/>
              <a:t>екстрат</a:t>
            </a:r>
            <a:r>
              <a:rPr lang="bg-BG" sz="2800" dirty="0" smtClean="0"/>
              <a:t> от свинска или говежда хипофиза при </a:t>
            </a:r>
            <a:r>
              <a:rPr lang="bg-BG" sz="2800" dirty="0" err="1" smtClean="0"/>
              <a:t>инсипиден</a:t>
            </a:r>
            <a:r>
              <a:rPr lang="bg-BG" sz="2800" dirty="0" smtClean="0"/>
              <a:t> диабет.</a:t>
            </a:r>
          </a:p>
          <a:p>
            <a:pPr>
              <a:defRPr/>
            </a:pPr>
            <a:r>
              <a:rPr lang="bg-BG" sz="2800" dirty="0" smtClean="0"/>
              <a:t>Белодробни инфилтрати с </a:t>
            </a:r>
            <a:r>
              <a:rPr lang="bg-BG" sz="2800" dirty="0" err="1" smtClean="0"/>
              <a:t>еозинофилия</a:t>
            </a:r>
            <a:r>
              <a:rPr lang="bg-BG" sz="2800" dirty="0" smtClean="0"/>
              <a:t>.- ПАСК, </a:t>
            </a:r>
            <a:r>
              <a:rPr lang="bg-BG" sz="2800" dirty="0" err="1" smtClean="0"/>
              <a:t>сулфонамиди</a:t>
            </a:r>
            <a:r>
              <a:rPr lang="bg-BG" sz="2800" dirty="0" smtClean="0"/>
              <a:t>, пеницилин, натриев </a:t>
            </a:r>
            <a:r>
              <a:rPr lang="bg-BG" sz="2800" dirty="0" err="1" smtClean="0"/>
              <a:t>кромогликат</a:t>
            </a: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395122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err="1" smtClean="0"/>
              <a:t>Кинична</a:t>
            </a:r>
            <a:r>
              <a:rPr lang="bg-BG" dirty="0" smtClean="0"/>
              <a:t> протичане</a:t>
            </a:r>
            <a:br>
              <a:rPr lang="bg-BG" dirty="0" smtClean="0"/>
            </a:br>
            <a:r>
              <a:rPr lang="bg-BG" dirty="0" smtClean="0"/>
              <a:t>с предимно </a:t>
            </a:r>
            <a:r>
              <a:rPr lang="bg-BG" dirty="0" err="1" smtClean="0"/>
              <a:t>органно</a:t>
            </a:r>
            <a:r>
              <a:rPr lang="bg-BG" dirty="0" smtClean="0"/>
              <a:t> засягане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81913" y="2131541"/>
            <a:ext cx="8229600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bg-BG" sz="2800" dirty="0" smtClean="0"/>
              <a:t>   Чернодробни увреждания</a:t>
            </a:r>
          </a:p>
          <a:p>
            <a:pPr>
              <a:defRPr/>
            </a:pPr>
            <a:r>
              <a:rPr lang="bg-BG" sz="2800" dirty="0" err="1" smtClean="0"/>
              <a:t>Интрахепатална</a:t>
            </a:r>
            <a:r>
              <a:rPr lang="bg-BG" sz="2800" dirty="0" smtClean="0"/>
              <a:t> </a:t>
            </a:r>
            <a:r>
              <a:rPr lang="bg-BG" sz="2800" dirty="0" err="1" smtClean="0"/>
              <a:t>холестаза-</a:t>
            </a:r>
            <a:r>
              <a:rPr lang="bg-BG" sz="2800" dirty="0" smtClean="0"/>
              <a:t> </a:t>
            </a:r>
            <a:r>
              <a:rPr lang="bg-BG" sz="2800" dirty="0" err="1" smtClean="0"/>
              <a:t>фенотиазини</a:t>
            </a:r>
            <a:r>
              <a:rPr lang="bg-BG" sz="2800" dirty="0" smtClean="0"/>
              <a:t>, </a:t>
            </a:r>
            <a:r>
              <a:rPr lang="bg-BG" sz="2800" dirty="0" err="1" smtClean="0"/>
              <a:t>трициклични</a:t>
            </a:r>
            <a:r>
              <a:rPr lang="bg-BG" sz="2800" dirty="0" smtClean="0"/>
              <a:t> </a:t>
            </a:r>
            <a:r>
              <a:rPr lang="bg-BG" sz="2800" dirty="0" err="1" smtClean="0"/>
              <a:t>антидепресанти</a:t>
            </a:r>
            <a:r>
              <a:rPr lang="bg-BG" sz="2800" dirty="0" smtClean="0"/>
              <a:t>, </a:t>
            </a:r>
            <a:r>
              <a:rPr lang="bg-BG" sz="2800" dirty="0" err="1" smtClean="0"/>
              <a:t>сулфанилурейни</a:t>
            </a:r>
            <a:r>
              <a:rPr lang="bg-BG" sz="2800" dirty="0" smtClean="0"/>
              <a:t> препарати</a:t>
            </a:r>
          </a:p>
          <a:p>
            <a:pPr>
              <a:defRPr/>
            </a:pPr>
            <a:r>
              <a:rPr lang="bg-BG" sz="2800" dirty="0" err="1" smtClean="0"/>
              <a:t>Хепатоцелуларно</a:t>
            </a:r>
            <a:r>
              <a:rPr lang="bg-BG" sz="2800" dirty="0" smtClean="0"/>
              <a:t> увреждане- </a:t>
            </a:r>
            <a:r>
              <a:rPr lang="bg-BG" sz="2800" dirty="0" err="1" smtClean="0"/>
              <a:t>туберкулостатици</a:t>
            </a:r>
            <a:r>
              <a:rPr lang="bg-BG" sz="2800" dirty="0" smtClean="0"/>
              <a:t>, </a:t>
            </a:r>
            <a:r>
              <a:rPr lang="bg-BG" sz="2800" dirty="0" err="1" smtClean="0"/>
              <a:t>метилдопа</a:t>
            </a:r>
            <a:r>
              <a:rPr lang="bg-BG" sz="2800" dirty="0" smtClean="0"/>
              <a:t>, </a:t>
            </a:r>
            <a:r>
              <a:rPr lang="bg-BG" sz="2800" dirty="0" err="1" smtClean="0"/>
              <a:t>фенилбутазон</a:t>
            </a:r>
            <a:r>
              <a:rPr lang="bg-BG" sz="2800" dirty="0" smtClean="0"/>
              <a:t> и </a:t>
            </a:r>
            <a:r>
              <a:rPr lang="bg-BG" sz="2800" dirty="0" err="1" smtClean="0"/>
              <a:t>др</a:t>
            </a: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162651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err="1" smtClean="0"/>
              <a:t>Кинична</a:t>
            </a:r>
            <a:r>
              <a:rPr lang="bg-BG" dirty="0" smtClean="0"/>
              <a:t> протичане</a:t>
            </a:r>
            <a:br>
              <a:rPr lang="bg-BG" dirty="0" smtClean="0"/>
            </a:br>
            <a:r>
              <a:rPr lang="bg-BG" dirty="0" smtClean="0"/>
              <a:t>с предимно </a:t>
            </a:r>
            <a:r>
              <a:rPr lang="bg-BG" dirty="0" err="1" smtClean="0"/>
              <a:t>органно</a:t>
            </a:r>
            <a:r>
              <a:rPr lang="bg-BG" dirty="0" smtClean="0"/>
              <a:t> засягане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20130" y="2106827"/>
            <a:ext cx="8229600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bg-BG" sz="2800" dirty="0" smtClean="0"/>
              <a:t>   Бъбречни увреждания /алергичните   прояви са по-редки от токсичните/</a:t>
            </a:r>
          </a:p>
          <a:p>
            <a:pPr>
              <a:defRPr/>
            </a:pPr>
            <a:r>
              <a:rPr lang="bg-BG" sz="2800" dirty="0" err="1" smtClean="0"/>
              <a:t>Интерситициален</a:t>
            </a:r>
            <a:r>
              <a:rPr lang="bg-BG" sz="2800" dirty="0" smtClean="0"/>
              <a:t> нефрит. Най-често по 2 тип реакции на свръхчувствителност, но има и данни за 4 тип. - </a:t>
            </a:r>
            <a:r>
              <a:rPr lang="bg-BG" sz="2800" dirty="0" err="1" smtClean="0"/>
              <a:t>метицилин</a:t>
            </a:r>
            <a:endParaRPr lang="bg-BG" sz="2800" dirty="0" smtClean="0"/>
          </a:p>
          <a:p>
            <a:pPr>
              <a:defRPr/>
            </a:pPr>
            <a:r>
              <a:rPr lang="bg-BG" sz="2800" dirty="0" err="1" smtClean="0"/>
              <a:t>Нефрозен</a:t>
            </a:r>
            <a:r>
              <a:rPr lang="bg-BG" sz="2800" dirty="0" smtClean="0"/>
              <a:t> синдром- </a:t>
            </a:r>
            <a:r>
              <a:rPr lang="bg-BG" sz="2800" dirty="0" err="1" smtClean="0"/>
              <a:t>фенилбутазон</a:t>
            </a:r>
            <a:r>
              <a:rPr lang="bg-BG" sz="2800" dirty="0" smtClean="0"/>
              <a:t>, </a:t>
            </a:r>
            <a:r>
              <a:rPr lang="bg-BG" sz="2800" dirty="0" err="1" smtClean="0"/>
              <a:t>хидантоинови</a:t>
            </a:r>
            <a:r>
              <a:rPr lang="bg-BG" sz="2800" dirty="0" smtClean="0"/>
              <a:t> производни и др.</a:t>
            </a:r>
          </a:p>
        </p:txBody>
      </p:sp>
    </p:spTree>
    <p:extLst>
      <p:ext uri="{BB962C8B-B14F-4D97-AF65-F5344CB8AC3E}">
        <p14:creationId xmlns:p14="http://schemas.microsoft.com/office/powerpoint/2010/main" val="40737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Диагноза на МА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sz="2000" dirty="0" smtClean="0"/>
              <a:t>Анамнеза – имал ли е проявин на алергия в миналото, кой е медикаменти, начин за прием, клинична картина</a:t>
            </a:r>
          </a:p>
          <a:p>
            <a:pPr>
              <a:defRPr/>
            </a:pPr>
            <a:r>
              <a:rPr lang="bg-BG" sz="2000" dirty="0" smtClean="0"/>
              <a:t>КАП с медикаменти:</a:t>
            </a:r>
          </a:p>
          <a:p>
            <a:pPr>
              <a:defRPr/>
            </a:pPr>
            <a:r>
              <a:rPr lang="bg-BG" sz="2000" dirty="0" smtClean="0"/>
              <a:t>КАП са единствения достъпен бърз и евтин метод</a:t>
            </a:r>
          </a:p>
          <a:p>
            <a:pPr>
              <a:defRPr/>
            </a:pPr>
            <a:r>
              <a:rPr lang="bg-BG" sz="2000" dirty="0" smtClean="0"/>
              <a:t>КАП са незаменими в диагностиката на бързи реакции към АБ, миорелаксанти, йод контрастни в-ва</a:t>
            </a:r>
          </a:p>
          <a:p>
            <a:pPr>
              <a:defRPr/>
            </a:pPr>
            <a:r>
              <a:rPr lang="bg-BG" sz="2000" dirty="0" smtClean="0"/>
              <a:t>КАП са бърз метод за отчитане на дирекната хистаминолиберация</a:t>
            </a:r>
          </a:p>
          <a:p>
            <a:pPr>
              <a:defRPr/>
            </a:pPr>
            <a:r>
              <a:rPr lang="bg-BG" sz="2000" dirty="0" smtClean="0"/>
              <a:t>3. КАП се провеждат задулжително при</a:t>
            </a:r>
          </a:p>
          <a:p>
            <a:pPr>
              <a:defRPr/>
            </a:pPr>
            <a:r>
              <a:rPr lang="bg-BG" sz="2000" dirty="0" smtClean="0"/>
              <a:t>Започване на парентерално лечение с АБ</a:t>
            </a:r>
          </a:p>
          <a:p>
            <a:pPr>
              <a:defRPr/>
            </a:pPr>
            <a:r>
              <a:rPr lang="bg-BG" sz="2000" dirty="0" smtClean="0"/>
              <a:t>Прилагане на серуми и ваксини</a:t>
            </a:r>
          </a:p>
          <a:p>
            <a:pPr>
              <a:defRPr/>
            </a:pPr>
            <a:r>
              <a:rPr lang="bg-BG" sz="2000" dirty="0" smtClean="0"/>
              <a:t>Всеки нов курс с АКТХ и инсулин</a:t>
            </a:r>
          </a:p>
          <a:p>
            <a:pPr>
              <a:defRPr/>
            </a:pPr>
            <a:r>
              <a:rPr lang="bg-BG" sz="2000" dirty="0" smtClean="0"/>
              <a:t>При анестезия или контрастно изследване на пациенти с данни за атопия.</a:t>
            </a:r>
          </a:p>
          <a:p>
            <a:pPr>
              <a:defRPr/>
            </a:pPr>
            <a:endParaRPr lang="bg-BG" sz="2000" dirty="0" smtClean="0"/>
          </a:p>
        </p:txBody>
      </p:sp>
    </p:spTree>
    <p:extLst>
      <p:ext uri="{BB962C8B-B14F-4D97-AF65-F5344CB8AC3E}">
        <p14:creationId xmlns:p14="http://schemas.microsoft.com/office/powerpoint/2010/main" val="130835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err="1" smtClean="0"/>
              <a:t>Псевдоалергични</a:t>
            </a:r>
            <a:r>
              <a:rPr lang="bg-BG" dirty="0" smtClean="0"/>
              <a:t> реакции към медикаменти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bg-BG" dirty="0" smtClean="0"/>
              <a:t> 	</a:t>
            </a:r>
            <a:r>
              <a:rPr lang="bg-BG" sz="2000" dirty="0" smtClean="0"/>
              <a:t>Медикаменти с пряк хистаминолибериращ ефект:</a:t>
            </a:r>
          </a:p>
          <a:p>
            <a:pPr>
              <a:defRPr/>
            </a:pPr>
            <a:r>
              <a:rPr lang="bg-BG" sz="2000" dirty="0" smtClean="0"/>
              <a:t>алкалоиди- морфин, кодеин, атропин, лидол, папаверин, нивалин</a:t>
            </a:r>
          </a:p>
          <a:p>
            <a:pPr>
              <a:defRPr/>
            </a:pPr>
            <a:r>
              <a:rPr lang="bg-BG" sz="2000" dirty="0" smtClean="0"/>
              <a:t>Анестетици</a:t>
            </a:r>
          </a:p>
          <a:p>
            <a:pPr>
              <a:defRPr/>
            </a:pPr>
            <a:r>
              <a:rPr lang="bg-BG" sz="2000" dirty="0" smtClean="0"/>
              <a:t>Антибиотици- колимицин, полимиксин Б</a:t>
            </a:r>
          </a:p>
          <a:p>
            <a:pPr>
              <a:defRPr/>
            </a:pPr>
            <a:r>
              <a:rPr lang="bg-BG" sz="2000" dirty="0" smtClean="0"/>
              <a:t>Полипептидни хормони- АКТХ</a:t>
            </a:r>
          </a:p>
          <a:p>
            <a:pPr>
              <a:defRPr/>
            </a:pPr>
            <a:r>
              <a:rPr lang="bg-BG" sz="2000" dirty="0" smtClean="0"/>
              <a:t>Колоидни р-ри- хуман албумин, агрегиран гама глобулин</a:t>
            </a:r>
          </a:p>
          <a:p>
            <a:pPr>
              <a:defRPr/>
            </a:pPr>
            <a:r>
              <a:rPr lang="bg-BG" sz="2000" dirty="0" smtClean="0"/>
              <a:t>Плазмозанестители- декстран</a:t>
            </a:r>
          </a:p>
          <a:p>
            <a:pPr>
              <a:defRPr/>
            </a:pPr>
            <a:r>
              <a:rPr lang="bg-BG" sz="2000" dirty="0" smtClean="0"/>
              <a:t>Рентгеноконтрастни йод съдържащи препарати</a:t>
            </a:r>
          </a:p>
          <a:p>
            <a:pPr>
              <a:defRPr/>
            </a:pPr>
            <a:r>
              <a:rPr lang="bg-BG" sz="2000" dirty="0" smtClean="0"/>
              <a:t>Седоразширяващи- прискол</a:t>
            </a:r>
          </a:p>
          <a:p>
            <a:pPr>
              <a:defRPr/>
            </a:pPr>
            <a:r>
              <a:rPr lang="bg-BG" sz="2000" dirty="0" smtClean="0"/>
              <a:t>Транквилизатори- диазепам</a:t>
            </a:r>
          </a:p>
          <a:p>
            <a:pPr>
              <a:defRPr/>
            </a:pPr>
            <a:r>
              <a:rPr lang="bg-BG" sz="2000" dirty="0" smtClean="0"/>
              <a:t>Витамини-В комплекс, К, Д и др</a:t>
            </a:r>
          </a:p>
          <a:p>
            <a:pPr>
              <a:defRPr/>
            </a:pPr>
            <a:r>
              <a:rPr lang="bg-BG" sz="2000" dirty="0" smtClean="0"/>
              <a:t>Локални анестетици</a:t>
            </a:r>
          </a:p>
        </p:txBody>
      </p:sp>
    </p:spTree>
    <p:extLst>
      <p:ext uri="{BB962C8B-B14F-4D97-AF65-F5344CB8AC3E}">
        <p14:creationId xmlns:p14="http://schemas.microsoft.com/office/powerpoint/2010/main" val="2253860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Лечение на МА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sz="2400" dirty="0" smtClean="0"/>
              <a:t>Преустановяване приема на медикаменти.</a:t>
            </a:r>
          </a:p>
          <a:p>
            <a:pPr>
              <a:defRPr/>
            </a:pPr>
            <a:r>
              <a:rPr lang="bg-BG" sz="2400" dirty="0" smtClean="0"/>
              <a:t>При кожните прояви-Н1 блокери, при неповлияване- КС</a:t>
            </a:r>
          </a:p>
          <a:p>
            <a:pPr>
              <a:defRPr/>
            </a:pPr>
            <a:r>
              <a:rPr lang="bg-BG" sz="2400" dirty="0" smtClean="0"/>
              <a:t>При АШ – по алгоритъма ва лечение на АШ</a:t>
            </a:r>
          </a:p>
          <a:p>
            <a:pPr>
              <a:defRPr/>
            </a:pPr>
            <a:r>
              <a:rPr lang="bg-BG" sz="2400" dirty="0" smtClean="0"/>
              <a:t>Серемна болест- разгледана по-горе</a:t>
            </a:r>
          </a:p>
          <a:p>
            <a:pPr>
              <a:defRPr/>
            </a:pPr>
            <a:r>
              <a:rPr lang="bg-BG" sz="2400" dirty="0" smtClean="0"/>
              <a:t>Синдром на Стивън-Джоунс или Лайл : лечението на болните с кожни булозни лезии в отделение за изгаряне с интензивни грижи. Включва- контрол на болката, ВСР, калориен режим, антибиотично лечение, КС и Н1 блокери</a:t>
            </a:r>
          </a:p>
        </p:txBody>
      </p:sp>
    </p:spTree>
    <p:extLst>
      <p:ext uri="{BB962C8B-B14F-4D97-AF65-F5344CB8AC3E}">
        <p14:creationId xmlns:p14="http://schemas.microsoft.com/office/powerpoint/2010/main" val="305208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Медикаментозна алергия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44843" y="153841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bg-BG" dirty="0" smtClean="0"/>
              <a:t> 		</a:t>
            </a:r>
            <a:r>
              <a:rPr lang="bg-BG" sz="2800" dirty="0" smtClean="0"/>
              <a:t>В началото на 20 век медикаментозната алергия /МА/ е била рядкост. Алергичните реакции са били най-често към конските </a:t>
            </a:r>
            <a:r>
              <a:rPr lang="bg-BG" sz="2800" dirty="0" err="1" smtClean="0"/>
              <a:t>хетероложни</a:t>
            </a:r>
            <a:r>
              <a:rPr lang="bg-BG" sz="2800" dirty="0" smtClean="0"/>
              <a:t> </a:t>
            </a:r>
            <a:r>
              <a:rPr lang="bg-BG" sz="2800" dirty="0" err="1" smtClean="0"/>
              <a:t>антитоксични</a:t>
            </a:r>
            <a:r>
              <a:rPr lang="bg-BG" sz="2800" dirty="0" smtClean="0"/>
              <a:t> серуми. Постепенно с нарастване броя на използваните групи медикаменти честотата на МА се увеличила пропорционално. По </a:t>
            </a:r>
            <a:r>
              <a:rPr lang="bg-BG" sz="2800" dirty="0" err="1" smtClean="0"/>
              <a:t>дани</a:t>
            </a:r>
            <a:r>
              <a:rPr lang="bg-BG" sz="2800" dirty="0" smtClean="0"/>
              <a:t> от 1996 г. медикаментозна алергия и непоносимост към медикаменти проявяват 13.9% от населението в България.</a:t>
            </a:r>
          </a:p>
        </p:txBody>
      </p:sp>
    </p:spTree>
    <p:extLst>
      <p:ext uri="{BB962C8B-B14F-4D97-AF65-F5344CB8AC3E}">
        <p14:creationId xmlns:p14="http://schemas.microsoft.com/office/powerpoint/2010/main" val="164754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81075"/>
            <a:ext cx="7772400" cy="1920875"/>
          </a:xfrm>
        </p:spPr>
        <p:txBody>
          <a:bodyPr/>
          <a:lstStyle/>
          <a:p>
            <a:pPr eaLnBrk="1" hangingPunct="1">
              <a:defRPr/>
            </a:pPr>
            <a:r>
              <a:rPr lang="bg-BG" dirty="0" smtClean="0"/>
              <a:t>Хранителна алергия</a:t>
            </a:r>
          </a:p>
        </p:txBody>
      </p:sp>
    </p:spTree>
    <p:extLst>
      <p:ext uri="{BB962C8B-B14F-4D97-AF65-F5344CB8AC3E}">
        <p14:creationId xmlns:p14="http://schemas.microsoft.com/office/powerpoint/2010/main" val="249874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6207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bg-BG" dirty="0" smtClean="0"/>
              <a:t>определение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dirty="0" smtClean="0"/>
              <a:t>		</a:t>
            </a:r>
            <a:r>
              <a:rPr lang="bg-BG" sz="2800" dirty="0" smtClean="0"/>
              <a:t>Хранителната алергия/ХА/ е </a:t>
            </a:r>
            <a:r>
              <a:rPr lang="bg-BG" sz="2800" dirty="0" err="1" smtClean="0"/>
              <a:t>имунологична</a:t>
            </a:r>
            <a:r>
              <a:rPr lang="bg-BG" sz="2800" dirty="0" smtClean="0"/>
              <a:t> реакция на свръхчувствителност към определени храни и подправки, към които е прекъсната съществуващата орална толерантност.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800" dirty="0" smtClean="0"/>
              <a:t>		</a:t>
            </a:r>
            <a:r>
              <a:rPr lang="bg-BG" sz="2800" dirty="0" err="1" smtClean="0"/>
              <a:t>Честотота</a:t>
            </a:r>
            <a:r>
              <a:rPr lang="bg-BG" sz="2800" dirty="0" smtClean="0"/>
              <a:t> на ХА в относителния дял на алергичните болести варира от 5-50% в различните. 70-80% от пациентите с ХА имат и медикаментозна алергия.</a:t>
            </a:r>
          </a:p>
        </p:txBody>
      </p:sp>
    </p:spTree>
    <p:extLst>
      <p:ext uri="{BB962C8B-B14F-4D97-AF65-F5344CB8AC3E}">
        <p14:creationId xmlns:p14="http://schemas.microsoft.com/office/powerpoint/2010/main" val="19152376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4000" dirty="0" err="1" smtClean="0"/>
              <a:t>Патофизиологични</a:t>
            </a:r>
            <a:r>
              <a:rPr lang="bg-BG" sz="4000" dirty="0" smtClean="0"/>
              <a:t> и </a:t>
            </a:r>
            <a:r>
              <a:rPr lang="bg-BG" sz="4000" dirty="0" err="1" smtClean="0"/>
              <a:t>имунологични</a:t>
            </a:r>
            <a:r>
              <a:rPr lang="bg-BG" sz="4000" dirty="0" smtClean="0"/>
              <a:t> механизми.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332037"/>
            <a:ext cx="8229600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	</a:t>
            </a:r>
            <a:r>
              <a:rPr lang="bg-BG" sz="2000" dirty="0" smtClean="0"/>
              <a:t>При хранителната алергия освен генетична предиспозиция за атопия има и нарушение на оралната толерантност. Орална толерантност/ОТ/ – липса на имунен отговор към чуждите антигена попаднали с храната. ОТ е характерна само за стомашно-чревния тракт. </a:t>
            </a:r>
            <a:r>
              <a:rPr lang="bg-BG" sz="2000" dirty="0" err="1" smtClean="0"/>
              <a:t>Механизам</a:t>
            </a:r>
            <a:r>
              <a:rPr lang="bg-BG" sz="2000" dirty="0" smtClean="0"/>
              <a:t>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sz="2000" dirty="0" err="1" smtClean="0"/>
              <a:t>Клонална</a:t>
            </a:r>
            <a:r>
              <a:rPr lang="bg-BG" sz="2000" dirty="0" smtClean="0"/>
              <a:t> </a:t>
            </a:r>
            <a:r>
              <a:rPr lang="bg-BG" sz="2000" dirty="0" err="1" smtClean="0"/>
              <a:t>анергия</a:t>
            </a:r>
            <a:r>
              <a:rPr lang="bg-BG" sz="2000" dirty="0" smtClean="0"/>
              <a:t> – липса на отговор на Т </a:t>
            </a:r>
            <a:r>
              <a:rPr lang="bg-BG" sz="2000" dirty="0" err="1" smtClean="0"/>
              <a:t>лимфоцитите</a:t>
            </a:r>
            <a:r>
              <a:rPr lang="bg-BG" sz="2000" dirty="0" smtClean="0"/>
              <a:t> /не </a:t>
            </a:r>
            <a:r>
              <a:rPr lang="bg-BG" sz="2000" dirty="0" err="1" smtClean="0"/>
              <a:t>пролиферират</a:t>
            </a:r>
            <a:r>
              <a:rPr lang="bg-BG" sz="2000" dirty="0" smtClean="0"/>
              <a:t>, не произвеждат </a:t>
            </a:r>
            <a:r>
              <a:rPr lang="en-US" sz="2000" dirty="0" smtClean="0"/>
              <a:t>IL-2</a:t>
            </a:r>
            <a:r>
              <a:rPr lang="bg-BG" sz="2000" dirty="0" smtClean="0"/>
              <a:t>/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sz="2000" dirty="0" smtClean="0"/>
              <a:t>Активна </a:t>
            </a:r>
            <a:r>
              <a:rPr lang="bg-BG" sz="2000" dirty="0" err="1" smtClean="0"/>
              <a:t>супресия</a:t>
            </a:r>
            <a:r>
              <a:rPr lang="bg-BG" sz="2000" dirty="0" smtClean="0"/>
              <a:t> - липса на отговор на Т </a:t>
            </a:r>
            <a:r>
              <a:rPr lang="bg-BG" sz="2000" dirty="0" err="1" smtClean="0"/>
              <a:t>лимфоцитите</a:t>
            </a:r>
            <a:r>
              <a:rPr lang="bg-BG" sz="2000" dirty="0" smtClean="0"/>
              <a:t> вследствие отделяне на </a:t>
            </a:r>
            <a:r>
              <a:rPr lang="bg-BG" sz="2000" dirty="0" err="1" smtClean="0"/>
              <a:t>инхибиращи</a:t>
            </a:r>
            <a:r>
              <a:rPr lang="bg-BG" sz="2000" dirty="0" smtClean="0"/>
              <a:t> фактори- </a:t>
            </a:r>
            <a:r>
              <a:rPr lang="en-US" sz="2000" dirty="0" smtClean="0"/>
              <a:t>IL-</a:t>
            </a:r>
            <a:r>
              <a:rPr lang="bg-BG" sz="2000" dirty="0" smtClean="0"/>
              <a:t> 10, трансформиращ растежен фактор </a:t>
            </a:r>
            <a:r>
              <a:rPr lang="bg-BG" sz="2000" dirty="0" err="1" smtClean="0"/>
              <a:t>бета</a:t>
            </a:r>
            <a:endParaRPr lang="bg-BG" sz="20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sz="2000" dirty="0" err="1" smtClean="0"/>
              <a:t>Клонална</a:t>
            </a:r>
            <a:r>
              <a:rPr lang="bg-BG" sz="2000" dirty="0" smtClean="0"/>
              <a:t> </a:t>
            </a:r>
            <a:r>
              <a:rPr lang="bg-BG" sz="2000" dirty="0" err="1" smtClean="0"/>
              <a:t>делеция</a:t>
            </a:r>
            <a:r>
              <a:rPr lang="bg-BG" sz="2000" dirty="0" smtClean="0"/>
              <a:t> – повишена </a:t>
            </a:r>
            <a:r>
              <a:rPr lang="bg-BG" sz="2000" dirty="0" err="1" smtClean="0"/>
              <a:t>апоптоза</a:t>
            </a:r>
            <a:r>
              <a:rPr lang="bg-BG" sz="2000" dirty="0" smtClean="0"/>
              <a:t> на Т клетки</a:t>
            </a:r>
          </a:p>
        </p:txBody>
      </p:sp>
    </p:spTree>
    <p:extLst>
      <p:ext uri="{BB962C8B-B14F-4D97-AF65-F5344CB8AC3E}">
        <p14:creationId xmlns:p14="http://schemas.microsoft.com/office/powerpoint/2010/main" val="26104698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4000" dirty="0" err="1" smtClean="0"/>
              <a:t>Имунологични</a:t>
            </a:r>
            <a:r>
              <a:rPr lang="bg-BG" sz="4000" dirty="0" smtClean="0"/>
              <a:t> механизми на ХА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bg-BG" sz="2800" dirty="0" smtClean="0"/>
              <a:t>Първи тип реакции на свръхчувствителност- </a:t>
            </a:r>
            <a:r>
              <a:rPr lang="bg-BG" sz="2800" dirty="0" err="1" smtClean="0"/>
              <a:t>анафилактични</a:t>
            </a:r>
            <a:r>
              <a:rPr lang="bg-BG" sz="2800" dirty="0" smtClean="0"/>
              <a:t> реакции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bg-BG" sz="2800" dirty="0" smtClean="0"/>
              <a:t>Втори тип реакции на свръхчувствителност- </a:t>
            </a:r>
            <a:r>
              <a:rPr lang="bg-BG" sz="2800" dirty="0" err="1" smtClean="0"/>
              <a:t>цитотоксични</a:t>
            </a:r>
            <a:r>
              <a:rPr lang="bg-BG" sz="2800" dirty="0" smtClean="0"/>
              <a:t> реакции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bg-BG" sz="2800" dirty="0" smtClean="0"/>
              <a:t>Трети тип реакции на свръхчувствителност- </a:t>
            </a:r>
            <a:r>
              <a:rPr lang="bg-BG" sz="2800" dirty="0" err="1" smtClean="0"/>
              <a:t>имунокомплексни</a:t>
            </a:r>
            <a:endParaRPr lang="bg-BG" sz="2800" dirty="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bg-BG" sz="2800" dirty="0" smtClean="0"/>
              <a:t>Четвърти тип реакции на свръхчувствителност- </a:t>
            </a:r>
            <a:r>
              <a:rPr lang="bg-BG" sz="2800" dirty="0" err="1" smtClean="0"/>
              <a:t>клетъчно-медиирани</a:t>
            </a: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2789381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етиология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dirty="0" smtClean="0"/>
              <a:t>	Предразполагащи фактори: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dirty="0" err="1" smtClean="0"/>
              <a:t>Ензимопатии</a:t>
            </a:r>
            <a:r>
              <a:rPr lang="bg-BG" dirty="0" smtClean="0"/>
              <a:t> свързани с храносмилателната с-ма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dirty="0" smtClean="0"/>
              <a:t>Имунни дефицити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dirty="0" smtClean="0"/>
              <a:t>Болести на храносмилателната с-ма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dirty="0" smtClean="0"/>
              <a:t>Инфекции са стомашно-чревния тракт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dirty="0" smtClean="0"/>
              <a:t>Системни диетични грешки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dirty="0" err="1" smtClean="0"/>
              <a:t>Атопия</a:t>
            </a:r>
            <a:endParaRPr lang="bg-BG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bg-BG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6406775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етиология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bg-BG" sz="2800" dirty="0" smtClean="0"/>
              <a:t>Храни от животински произход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bg-BG" sz="2800" dirty="0" smtClean="0"/>
              <a:t>Краве мляко – </a:t>
            </a:r>
            <a:r>
              <a:rPr lang="bg-BG" sz="2800" dirty="0" err="1" smtClean="0"/>
              <a:t>лакталбумин</a:t>
            </a:r>
            <a:r>
              <a:rPr lang="bg-BG" sz="2800" dirty="0" smtClean="0"/>
              <a:t>, </a:t>
            </a:r>
            <a:r>
              <a:rPr lang="bg-BG" sz="2800" dirty="0" err="1" smtClean="0"/>
              <a:t>бета-лактоглуболин</a:t>
            </a:r>
            <a:r>
              <a:rPr lang="bg-BG" sz="2800" dirty="0" smtClean="0"/>
              <a:t>, </a:t>
            </a:r>
            <a:r>
              <a:rPr lang="bg-BG" sz="2800" dirty="0" err="1" smtClean="0"/>
              <a:t>казеин</a:t>
            </a:r>
            <a:endParaRPr lang="bg-BG" sz="2800" dirty="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bg-BG" sz="2800" dirty="0" smtClean="0"/>
              <a:t>кърма- </a:t>
            </a:r>
            <a:r>
              <a:rPr lang="bg-BG" sz="2800" dirty="0" err="1" smtClean="0"/>
              <a:t>алергизиращи</a:t>
            </a:r>
            <a:r>
              <a:rPr lang="bg-BG" sz="2800" dirty="0" smtClean="0"/>
              <a:t> </a:t>
            </a:r>
            <a:r>
              <a:rPr lang="bg-BG" sz="2800" dirty="0" err="1" smtClean="0"/>
              <a:t>в-ва</a:t>
            </a:r>
            <a:r>
              <a:rPr lang="bg-BG" sz="2800" dirty="0" smtClean="0"/>
              <a:t>, преминаващи в кърмата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bg-BG" sz="2800" dirty="0" smtClean="0"/>
              <a:t>Яйца – яйчен белтък, яйчен жълтък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bg-BG" sz="2800" dirty="0" smtClean="0"/>
              <a:t>Морски дарове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bg-BG" sz="2800" dirty="0" smtClean="0"/>
              <a:t>Меса – рядко води до ХА, но тогава се наблюдава кръстосана реакция към различните видове меса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34147060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етиология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bg-BG" dirty="0" smtClean="0"/>
              <a:t>Храни от растителен произход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bg-BG" dirty="0" smtClean="0"/>
              <a:t>Житни растения – </a:t>
            </a:r>
            <a:r>
              <a:rPr lang="bg-BG" dirty="0" err="1" smtClean="0"/>
              <a:t>глутен</a:t>
            </a:r>
            <a:endParaRPr lang="bg-BG" dirty="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bg-BG" dirty="0" smtClean="0"/>
              <a:t>Фъстъци – кисел </a:t>
            </a:r>
            <a:r>
              <a:rPr lang="bg-BG" dirty="0" err="1" smtClean="0"/>
              <a:t>гликопротеин</a:t>
            </a:r>
            <a:r>
              <a:rPr lang="bg-BG" dirty="0" smtClean="0"/>
              <a:t>, </a:t>
            </a:r>
            <a:r>
              <a:rPr lang="bg-BG" dirty="0" err="1" smtClean="0"/>
              <a:t>конархин</a:t>
            </a:r>
            <a:r>
              <a:rPr lang="bg-BG" dirty="0" smtClean="0"/>
              <a:t>, </a:t>
            </a:r>
            <a:r>
              <a:rPr lang="bg-BG" dirty="0" err="1" smtClean="0"/>
              <a:t>арахин</a:t>
            </a:r>
            <a:endParaRPr lang="bg-BG" dirty="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bg-BG" dirty="0" smtClean="0"/>
              <a:t>Соя – мощен алерген, даващ кръстосана реактивност с други </a:t>
            </a:r>
            <a:r>
              <a:rPr lang="bg-BG" dirty="0" err="1" smtClean="0"/>
              <a:t>легуминозни</a:t>
            </a:r>
            <a:r>
              <a:rPr lang="bg-BG" dirty="0" smtClean="0"/>
              <a:t> храни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bg-BG" dirty="0" smtClean="0"/>
              <a:t>Други алергени – ядки, плодове.</a:t>
            </a:r>
          </a:p>
        </p:txBody>
      </p:sp>
    </p:spTree>
    <p:extLst>
      <p:ext uri="{BB962C8B-B14F-4D97-AF65-F5344CB8AC3E}">
        <p14:creationId xmlns:p14="http://schemas.microsoft.com/office/powerpoint/2010/main" val="31067214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етиология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Консерванти и подправки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sz="2400" dirty="0" smtClean="0"/>
              <a:t>Консерванти на храните – </a:t>
            </a:r>
            <a:r>
              <a:rPr lang="bg-BG" sz="2400" dirty="0" err="1" smtClean="0"/>
              <a:t>бензоена</a:t>
            </a:r>
            <a:r>
              <a:rPr lang="bg-BG" sz="2400" dirty="0" smtClean="0"/>
              <a:t> к-на, натриев </a:t>
            </a:r>
            <a:r>
              <a:rPr lang="bg-BG" sz="2400" dirty="0" err="1" smtClean="0"/>
              <a:t>бисулфид</a:t>
            </a:r>
            <a:r>
              <a:rPr lang="bg-BG" sz="2400" dirty="0" smtClean="0"/>
              <a:t>, </a:t>
            </a:r>
            <a:r>
              <a:rPr lang="bg-BG" sz="2400" dirty="0" err="1" smtClean="0"/>
              <a:t>ацетилсалицилова</a:t>
            </a:r>
            <a:r>
              <a:rPr lang="bg-BG" sz="2400" dirty="0" smtClean="0"/>
              <a:t> к-на, аскорбинова к-на, соли на лимонена к-на и др. Тази група може да предизвиква и неалергични </a:t>
            </a:r>
            <a:r>
              <a:rPr lang="bg-BG" sz="2400" dirty="0" err="1" smtClean="0"/>
              <a:t>р-ции</a:t>
            </a:r>
            <a:r>
              <a:rPr lang="bg-BG" sz="2400" dirty="0" smtClean="0"/>
              <a:t> на </a:t>
            </a:r>
            <a:r>
              <a:rPr lang="bg-BG" sz="2400" dirty="0" err="1" smtClean="0"/>
              <a:t>непоносимодт</a:t>
            </a:r>
            <a:r>
              <a:rPr lang="bg-BG" sz="2400" dirty="0" smtClean="0"/>
              <a:t>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sz="2400" dirty="0" smtClean="0"/>
              <a:t>Оцветители на храни – </a:t>
            </a:r>
            <a:r>
              <a:rPr lang="bg-BG" sz="2400" dirty="0" err="1" smtClean="0"/>
              <a:t>азобагрила</a:t>
            </a:r>
            <a:r>
              <a:rPr lang="bg-BG" sz="2400" dirty="0" smtClean="0"/>
              <a:t> – </a:t>
            </a:r>
            <a:r>
              <a:rPr lang="bg-BG" sz="2400" dirty="0" err="1" smtClean="0"/>
              <a:t>тартразин</a:t>
            </a:r>
            <a:r>
              <a:rPr lang="bg-BG" sz="2400" dirty="0" smtClean="0"/>
              <a:t>, </a:t>
            </a:r>
            <a:r>
              <a:rPr lang="bg-BG" sz="2400" dirty="0" err="1" smtClean="0"/>
              <a:t>неазобагрила</a:t>
            </a:r>
            <a:r>
              <a:rPr lang="bg-BG" sz="2400" dirty="0" smtClean="0"/>
              <a:t> – </a:t>
            </a:r>
            <a:r>
              <a:rPr lang="bg-BG" sz="2400" dirty="0" err="1" smtClean="0"/>
              <a:t>каротиноидни</a:t>
            </a:r>
            <a:r>
              <a:rPr lang="bg-BG" sz="2400" dirty="0" smtClean="0"/>
              <a:t> бои </a:t>
            </a:r>
            <a:r>
              <a:rPr lang="bg-BG" sz="2400" dirty="0" err="1" smtClean="0"/>
              <a:t>анато</a:t>
            </a:r>
            <a:r>
              <a:rPr lang="bg-BG" sz="2400" dirty="0" smtClean="0"/>
              <a:t> и кармин.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sz="2400" dirty="0" err="1" smtClean="0"/>
              <a:t>Мононатриев</a:t>
            </a:r>
            <a:r>
              <a:rPr lang="bg-BG" sz="2400" dirty="0" smtClean="0"/>
              <a:t> </a:t>
            </a:r>
            <a:r>
              <a:rPr lang="bg-BG" sz="2400" dirty="0" err="1" smtClean="0"/>
              <a:t>глутамат</a:t>
            </a:r>
            <a:endParaRPr lang="bg-BG" sz="24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sz="2400" dirty="0" err="1" smtClean="0"/>
              <a:t>Атиоксиданти</a:t>
            </a:r>
            <a:r>
              <a:rPr lang="bg-BG" sz="2400" dirty="0" smtClean="0"/>
              <a:t> – </a:t>
            </a:r>
            <a:r>
              <a:rPr lang="bg-BG" sz="2400" dirty="0" err="1" smtClean="0"/>
              <a:t>бутил-хидроксианизол</a:t>
            </a:r>
            <a:endParaRPr lang="bg-BG" sz="24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sz="2400" dirty="0" smtClean="0"/>
              <a:t>Ензими – </a:t>
            </a:r>
            <a:r>
              <a:rPr lang="bg-BG" sz="2400" dirty="0" err="1" smtClean="0"/>
              <a:t>папаин</a:t>
            </a:r>
            <a:r>
              <a:rPr lang="bg-BG" sz="2400" dirty="0" smtClean="0"/>
              <a:t>/при обработка на месо/, </a:t>
            </a:r>
            <a:r>
              <a:rPr lang="bg-BG" sz="2400" dirty="0" err="1" smtClean="0"/>
              <a:t>алфа-амилаза</a:t>
            </a:r>
            <a:r>
              <a:rPr lang="bg-BG" sz="2400" dirty="0" smtClean="0"/>
              <a:t> в хляба </a:t>
            </a:r>
          </a:p>
        </p:txBody>
      </p:sp>
    </p:spTree>
    <p:extLst>
      <p:ext uri="{BB962C8B-B14F-4D97-AF65-F5344CB8AC3E}">
        <p14:creationId xmlns:p14="http://schemas.microsoft.com/office/powerpoint/2010/main" val="14252161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Клинична изява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229600" cy="45259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1800" dirty="0" smtClean="0"/>
              <a:t>	 50% кожни симптоми, 20% симптоми от страна на дихателна или храносмилателна с-ми, 10-15% симптоми от страна на сърдечно съдовата с-ма.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1800" dirty="0" smtClean="0"/>
              <a:t>			Клинична проява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800" dirty="0" smtClean="0"/>
              <a:t>Уртикария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800" dirty="0" err="1" smtClean="0"/>
              <a:t>Анафилаксия</a:t>
            </a:r>
            <a:endParaRPr lang="bg-BG" sz="18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800" dirty="0" smtClean="0"/>
              <a:t>астма и алергичен </a:t>
            </a:r>
            <a:r>
              <a:rPr lang="bg-BG" sz="1800" dirty="0" err="1" smtClean="0"/>
              <a:t>ринит</a:t>
            </a:r>
            <a:endParaRPr lang="bg-BG" sz="18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800" dirty="0" smtClean="0"/>
              <a:t>Колики, диария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800" dirty="0" err="1" smtClean="0"/>
              <a:t>Атопична</a:t>
            </a:r>
            <a:r>
              <a:rPr lang="bg-BG" sz="1800" dirty="0" smtClean="0"/>
              <a:t> екзема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800" dirty="0" smtClean="0"/>
              <a:t>Серумна болест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800" dirty="0" err="1" smtClean="0"/>
              <a:t>Васкулит</a:t>
            </a:r>
            <a:endParaRPr lang="bg-BG" sz="18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800" dirty="0" err="1" smtClean="0"/>
              <a:t>Глутенова</a:t>
            </a:r>
            <a:r>
              <a:rPr lang="bg-BG" sz="1800" dirty="0" smtClean="0"/>
              <a:t> </a:t>
            </a:r>
            <a:r>
              <a:rPr lang="bg-BG" sz="1800" dirty="0" err="1" smtClean="0"/>
              <a:t>ентеропатия</a:t>
            </a:r>
            <a:endParaRPr lang="bg-BG" sz="18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800" dirty="0" smtClean="0"/>
              <a:t>Контактен </a:t>
            </a:r>
            <a:r>
              <a:rPr lang="bg-BG" sz="1800" dirty="0" err="1" smtClean="0"/>
              <a:t>дерматит</a:t>
            </a:r>
            <a:endParaRPr lang="bg-BG" sz="18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1800" dirty="0" smtClean="0"/>
              <a:t>Кръстосани реакции на храни с други алергени при хранителна алергия – между храни от растителен произход и други алергени, свиня-котка, </a:t>
            </a:r>
            <a:r>
              <a:rPr lang="bg-BG" sz="1800" dirty="0" err="1" smtClean="0"/>
              <a:t>охлюви-дерматофагоидес</a:t>
            </a:r>
            <a:r>
              <a:rPr lang="bg-BG" sz="1800" dirty="0" smtClean="0"/>
              <a:t>, латекс-хранителни алергени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endParaRPr lang="bg-BG" sz="1800" dirty="0" smtClean="0"/>
          </a:p>
        </p:txBody>
      </p:sp>
    </p:spTree>
    <p:extLst>
      <p:ext uri="{BB962C8B-B14F-4D97-AF65-F5344CB8AC3E}">
        <p14:creationId xmlns:p14="http://schemas.microsoft.com/office/powerpoint/2010/main" val="5450749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диагноза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6627" y="2332037"/>
            <a:ext cx="8229600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sz="2800" dirty="0" smtClean="0"/>
              <a:t>Анамнеза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sz="2800" dirty="0" err="1" smtClean="0"/>
              <a:t>Физикален</a:t>
            </a:r>
            <a:r>
              <a:rPr lang="bg-BG" sz="2800" dirty="0" smtClean="0"/>
              <a:t> преглед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bg-BG" sz="2800" dirty="0" smtClean="0"/>
              <a:t>Диагностични </a:t>
            </a:r>
            <a:r>
              <a:rPr lang="en-US" sz="2800" dirty="0" smtClean="0"/>
              <a:t>in vivo</a:t>
            </a:r>
            <a:r>
              <a:rPr lang="bg-BG" sz="2800" dirty="0" smtClean="0"/>
              <a:t> методи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  <a:defRPr/>
            </a:pPr>
            <a:r>
              <a:rPr lang="bg-BG" sz="2800" dirty="0" smtClean="0"/>
              <a:t>КАП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  <a:defRPr/>
            </a:pPr>
            <a:r>
              <a:rPr lang="bg-BG" sz="2800" dirty="0" smtClean="0"/>
              <a:t>Специфично </a:t>
            </a:r>
            <a:r>
              <a:rPr lang="en-US" sz="2800" dirty="0" err="1" smtClean="0"/>
              <a:t>IgE</a:t>
            </a:r>
            <a:endParaRPr lang="bg-BG" sz="2800" dirty="0" smtClean="0"/>
          </a:p>
          <a:p>
            <a:pPr marL="609600" indent="-609600" eaLnBrk="1" hangingPunct="1">
              <a:lnSpc>
                <a:spcPct val="90000"/>
              </a:lnSpc>
              <a:buFontTx/>
              <a:buChar char="-"/>
              <a:defRPr/>
            </a:pPr>
            <a:r>
              <a:rPr lang="bg-BG" sz="2800" dirty="0" smtClean="0"/>
              <a:t>Диагностични диети</a:t>
            </a:r>
          </a:p>
        </p:txBody>
      </p:sp>
    </p:spTree>
    <p:extLst>
      <p:ext uri="{BB962C8B-B14F-4D97-AF65-F5344CB8AC3E}">
        <p14:creationId xmlns:p14="http://schemas.microsoft.com/office/powerpoint/2010/main" val="305317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определение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 		медикаментозна алергия- алергични реакции към медикаменти обусловени от </a:t>
            </a:r>
            <a:r>
              <a:rPr lang="bg-BG" dirty="0" err="1" smtClean="0"/>
              <a:t>хуморални</a:t>
            </a:r>
            <a:r>
              <a:rPr lang="bg-BG" dirty="0" smtClean="0"/>
              <a:t> или клетъчно </a:t>
            </a:r>
            <a:r>
              <a:rPr lang="bg-BG" dirty="0" err="1" smtClean="0"/>
              <a:t>медиирани</a:t>
            </a:r>
            <a:r>
              <a:rPr lang="bg-BG" dirty="0" smtClean="0"/>
              <a:t> имунни механизми.</a:t>
            </a:r>
          </a:p>
          <a:p>
            <a:pPr>
              <a:defRPr/>
            </a:pPr>
            <a:r>
              <a:rPr lang="bg-BG" dirty="0" smtClean="0"/>
              <a:t>		</a:t>
            </a:r>
            <a:r>
              <a:rPr lang="bg-BG" dirty="0" err="1" smtClean="0"/>
              <a:t>псевдоалергични</a:t>
            </a:r>
            <a:r>
              <a:rPr lang="bg-BG" dirty="0" smtClean="0"/>
              <a:t> реакции към медикаменти – протичат с клиниката на МА,  но механизмите не са </a:t>
            </a:r>
            <a:r>
              <a:rPr lang="bg-BG" dirty="0" err="1" smtClean="0"/>
              <a:t>имунологични</a:t>
            </a:r>
            <a:endParaRPr lang="bg-BG" dirty="0" smtClean="0"/>
          </a:p>
          <a:p>
            <a:pPr>
              <a:defRPr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305521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bg-BG" b="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400" b="1" dirty="0" smtClean="0"/>
              <a:t>Провокационни орални тестове с храни 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Изискване- трайна </a:t>
            </a:r>
            <a:r>
              <a:rPr lang="bg-BG" sz="2400" dirty="0" err="1" smtClean="0"/>
              <a:t>ремисия</a:t>
            </a:r>
            <a:r>
              <a:rPr lang="bg-BG" sz="2400" dirty="0" smtClean="0"/>
              <a:t> и липса на симптоми от няколко дни. Принцип – двойно сляпо проучване.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400" b="1" dirty="0" smtClean="0"/>
              <a:t>Провокационни орални тестове с добавки към храните : </a:t>
            </a:r>
            <a:r>
              <a:rPr lang="bg-BG" sz="2400" dirty="0" smtClean="0"/>
              <a:t>Изискване- трайна </a:t>
            </a:r>
            <a:r>
              <a:rPr lang="bg-BG" sz="2400" dirty="0" err="1" smtClean="0"/>
              <a:t>ремисия</a:t>
            </a:r>
            <a:r>
              <a:rPr lang="bg-BG" sz="2400" dirty="0" smtClean="0"/>
              <a:t> и липса на симптоми от няколко дни. Принцип –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1 ден – </a:t>
            </a:r>
            <a:r>
              <a:rPr lang="bg-BG" sz="2400" dirty="0" err="1" smtClean="0"/>
              <a:t>тартразин</a:t>
            </a:r>
            <a:r>
              <a:rPr lang="bg-BG" sz="2400" dirty="0" smtClean="0"/>
              <a:t> в доза 5.10, 25 мг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2 ден – смес от багрила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3 ден – натриев </a:t>
            </a:r>
            <a:r>
              <a:rPr lang="bg-BG" sz="2400" dirty="0" err="1" smtClean="0"/>
              <a:t>бензоат</a:t>
            </a:r>
            <a:endParaRPr lang="bg-BG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4 ден- калиев бисулфат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5 ден- </a:t>
            </a:r>
            <a:r>
              <a:rPr lang="bg-BG" sz="2400" dirty="0" err="1" smtClean="0"/>
              <a:t>ацетилсалицилова</a:t>
            </a:r>
            <a:r>
              <a:rPr lang="bg-BG" sz="2400" dirty="0" smtClean="0"/>
              <a:t> к-на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6 ден- </a:t>
            </a:r>
            <a:r>
              <a:rPr lang="bg-BG" sz="2400" dirty="0" err="1" smtClean="0"/>
              <a:t>плацебо</a:t>
            </a:r>
            <a:endParaRPr lang="bg-BG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bg-BG" sz="24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bg-BG" sz="2400" dirty="0" smtClean="0"/>
          </a:p>
        </p:txBody>
      </p:sp>
    </p:spTree>
    <p:extLst>
      <p:ext uri="{BB962C8B-B14F-4D97-AF65-F5344CB8AC3E}">
        <p14:creationId xmlns:p14="http://schemas.microsoft.com/office/powerpoint/2010/main" val="34827798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4000" dirty="0" smtClean="0"/>
              <a:t>ЗЛАТЕН СТАНДАРТ за поставяне диагноза хранителна алергия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2487" y="20574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sz="2800" dirty="0" smtClean="0"/>
              <a:t>Четири последователни стъпки: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800" dirty="0" smtClean="0"/>
              <a:t>1. КАП с храни и/или специфично </a:t>
            </a:r>
            <a:r>
              <a:rPr lang="en-US" sz="2800" dirty="0" err="1" smtClean="0"/>
              <a:t>IgE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2</a:t>
            </a:r>
            <a:r>
              <a:rPr lang="bg-BG" sz="2800" dirty="0" smtClean="0"/>
              <a:t>. При </a:t>
            </a:r>
            <a:r>
              <a:rPr lang="bg-BG" sz="2800" dirty="0" err="1" smtClean="0"/>
              <a:t>положителн</a:t>
            </a:r>
            <a:r>
              <a:rPr lang="bg-BG" sz="2800" dirty="0" smtClean="0"/>
              <a:t> резултат – елиминационна диета за 3 седмици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800" dirty="0" smtClean="0"/>
              <a:t>3. Единично-сляп провокационен тест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bg-BG" sz="2800" dirty="0" smtClean="0"/>
              <a:t>4. Двойно-сляп контролиран провокационен тест </a:t>
            </a:r>
          </a:p>
        </p:txBody>
      </p:sp>
    </p:spTree>
    <p:extLst>
      <p:ext uri="{BB962C8B-B14F-4D97-AF65-F5344CB8AC3E}">
        <p14:creationId xmlns:p14="http://schemas.microsoft.com/office/powerpoint/2010/main" val="7652561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bg-BG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400" dirty="0" smtClean="0"/>
              <a:t>Видове диети използвани за диагноза на ХА: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bg-BG" sz="2400" dirty="0" smtClean="0"/>
              <a:t>Диагностични диети: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bg-BG" sz="2400" dirty="0" smtClean="0"/>
              <a:t>Диета 1 -  елиминационни/за 10 дни/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bg-BG" sz="2400" dirty="0" smtClean="0"/>
              <a:t>Диета 2- бедна на алергена за 3 седмици, след което провокационен орален тест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bg-BG" sz="2400" dirty="0" smtClean="0"/>
              <a:t>Диета 3 без добавки и подправки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bg-BG" sz="2400" dirty="0" smtClean="0"/>
              <a:t>2.  Стъпаловидна диета: степенно елиминиране, степенно провокиране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bg-BG" sz="2400" dirty="0" smtClean="0"/>
              <a:t>3. Лечебни диети – отстраняване на алергени, без добавки и подправки, изключване на никел, без </a:t>
            </a:r>
            <a:r>
              <a:rPr lang="bg-BG" sz="2400" dirty="0" err="1" smtClean="0"/>
              <a:t>глутен</a:t>
            </a:r>
            <a:endParaRPr lang="bg-BG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bg-BG" sz="2400" dirty="0" smtClean="0"/>
              <a:t>4. Профилактични диети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bg-BG" sz="2400" dirty="0" smtClean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7827614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лечение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525963"/>
          </a:xfrm>
        </p:spPr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bg-BG" dirty="0" smtClean="0"/>
              <a:t>Лечение в </a:t>
            </a:r>
            <a:r>
              <a:rPr lang="bg-BG" dirty="0" err="1" smtClean="0"/>
              <a:t>ремисия</a:t>
            </a:r>
            <a:r>
              <a:rPr lang="bg-BG" dirty="0" smtClean="0"/>
              <a:t> на ХА/отстраняване на алергени/. </a:t>
            </a:r>
          </a:p>
          <a:p>
            <a:pPr eaLnBrk="1" hangingPunct="1">
              <a:buFontTx/>
              <a:buChar char="-"/>
              <a:defRPr/>
            </a:pPr>
            <a:r>
              <a:rPr lang="bg-BG" dirty="0" smtClean="0"/>
              <a:t>Лечение на изявената ХА/терапия на изявените клинични прояви/</a:t>
            </a:r>
          </a:p>
          <a:p>
            <a:pPr eaLnBrk="1" hangingPunct="1">
              <a:buFontTx/>
              <a:buChar char="-"/>
              <a:defRPr/>
            </a:pPr>
            <a:r>
              <a:rPr lang="bg-BG" dirty="0" smtClean="0"/>
              <a:t>Лечение на АШ</a:t>
            </a:r>
          </a:p>
          <a:p>
            <a:pPr eaLnBrk="1" hangingPunct="1">
              <a:buFontTx/>
              <a:buChar char="-"/>
              <a:defRPr/>
            </a:pPr>
            <a:r>
              <a:rPr lang="bg-BG" dirty="0" smtClean="0"/>
              <a:t>Лечение и хранене на кърмачета с непоносимост към краве мляко</a:t>
            </a:r>
          </a:p>
          <a:p>
            <a:pPr eaLnBrk="1" hangingPunct="1">
              <a:buFontTx/>
              <a:buNone/>
              <a:defRPr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10028053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4000" dirty="0" smtClean="0"/>
              <a:t>Неалергични реакции към храни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bg-BG" sz="2000" dirty="0" smtClean="0"/>
              <a:t>Синдром на хронична умора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bg-BG" sz="2000" dirty="0" smtClean="0"/>
              <a:t>Синдром на </a:t>
            </a:r>
            <a:r>
              <a:rPr lang="bg-BG" sz="2000" dirty="0" err="1" smtClean="0"/>
              <a:t>възбудимите</a:t>
            </a:r>
            <a:r>
              <a:rPr lang="bg-BG" sz="2000" dirty="0" smtClean="0"/>
              <a:t> черва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bg-BG" sz="2000" dirty="0" smtClean="0"/>
              <a:t>Главоболие и </a:t>
            </a:r>
            <a:r>
              <a:rPr lang="bg-BG" sz="2000" dirty="0" err="1" smtClean="0"/>
              <a:t>хипербрадикининов</a:t>
            </a:r>
            <a:r>
              <a:rPr lang="bg-BG" sz="2000" dirty="0" smtClean="0"/>
              <a:t> синдром – </a:t>
            </a:r>
            <a:r>
              <a:rPr lang="bg-BG" sz="2000" dirty="0" err="1" smtClean="0"/>
              <a:t>триптамин</a:t>
            </a:r>
            <a:r>
              <a:rPr lang="bg-BG" sz="2000" dirty="0" smtClean="0"/>
              <a:t>, хистамин, </a:t>
            </a:r>
            <a:r>
              <a:rPr lang="bg-BG" sz="2000" dirty="0" err="1" smtClean="0"/>
              <a:t>фенилетиламин</a:t>
            </a:r>
            <a:r>
              <a:rPr lang="bg-BG" sz="2000" dirty="0" smtClean="0"/>
              <a:t>, нитрати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bg-BG" sz="2000" dirty="0" err="1" smtClean="0"/>
              <a:t>Невропатии</a:t>
            </a:r>
            <a:r>
              <a:rPr lang="bg-BG" sz="2000" dirty="0" smtClean="0"/>
              <a:t> и психически разстройства – описани са хистерични </a:t>
            </a:r>
            <a:r>
              <a:rPr lang="bg-BG" sz="2000" dirty="0" err="1" smtClean="0"/>
              <a:t>р-ции</a:t>
            </a:r>
            <a:r>
              <a:rPr lang="bg-BG" sz="2000" dirty="0" smtClean="0"/>
              <a:t> след приеми на мляко, </a:t>
            </a:r>
            <a:r>
              <a:rPr lang="bg-BG" sz="2000" dirty="0" err="1" smtClean="0"/>
              <a:t>профилактирани</a:t>
            </a:r>
            <a:r>
              <a:rPr lang="bg-BG" sz="2000" dirty="0" smtClean="0"/>
              <a:t> с </a:t>
            </a:r>
            <a:r>
              <a:rPr lang="bg-BG" sz="2000" dirty="0" err="1" smtClean="0"/>
              <a:t>кромони</a:t>
            </a:r>
            <a:endParaRPr lang="bg-BG" sz="2000" dirty="0" smtClean="0"/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bg-BG" sz="2000" dirty="0" err="1" smtClean="0"/>
              <a:t>Хиперкинетичен</a:t>
            </a:r>
            <a:r>
              <a:rPr lang="bg-BG" sz="2000" dirty="0" smtClean="0"/>
              <a:t> с-м- вероятни причинители- оцветители, синтетични есенции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bg-BG" sz="2000" dirty="0" smtClean="0"/>
              <a:t>Болести на колагена и </a:t>
            </a:r>
            <a:r>
              <a:rPr lang="bg-BG" sz="2000" dirty="0" err="1" smtClean="0"/>
              <a:t>васкулити</a:t>
            </a:r>
            <a:r>
              <a:rPr lang="bg-BG" sz="2000" dirty="0" smtClean="0"/>
              <a:t> – мляко, риба, ягоди, яйца, бои, храни съдържащи хистамин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bg-BG" sz="2000" dirty="0" err="1" smtClean="0"/>
              <a:t>Ювенилен</a:t>
            </a:r>
            <a:r>
              <a:rPr lang="bg-BG" sz="2000" dirty="0" smtClean="0"/>
              <a:t> </a:t>
            </a:r>
            <a:r>
              <a:rPr lang="bg-BG" sz="2000" dirty="0" err="1" smtClean="0"/>
              <a:t>инсулинозависим</a:t>
            </a:r>
            <a:r>
              <a:rPr lang="bg-BG" sz="2000" dirty="0" smtClean="0"/>
              <a:t> диабет – обсъжда се възможност за провокирането му при пациенти с алергия към краве мляко</a:t>
            </a:r>
          </a:p>
        </p:txBody>
      </p:sp>
    </p:spTree>
    <p:extLst>
      <p:ext uri="{BB962C8B-B14F-4D97-AF65-F5344CB8AC3E}">
        <p14:creationId xmlns:p14="http://schemas.microsoft.com/office/powerpoint/2010/main" val="131291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Етиология на МА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 		</a:t>
            </a:r>
            <a:r>
              <a:rPr lang="bg-BG" sz="2400" dirty="0" smtClean="0"/>
              <a:t>Всеки медикамент би могъл да провокира алергична реакция. Най-честите групи лекарства водещи до алергия:</a:t>
            </a:r>
          </a:p>
          <a:p>
            <a:pPr>
              <a:defRPr/>
            </a:pPr>
            <a:r>
              <a:rPr lang="bg-BG" sz="2400" dirty="0" smtClean="0"/>
              <a:t>Антибиотици-45% от МА</a:t>
            </a:r>
          </a:p>
          <a:p>
            <a:pPr>
              <a:defRPr/>
            </a:pPr>
            <a:r>
              <a:rPr lang="bg-BG" sz="2400" dirty="0" smtClean="0"/>
              <a:t>Миорелаксанти и анестетици- 1 системна р-ция на 3500 анестезии./тук влизат и псевдоалергичните реакции/</a:t>
            </a:r>
          </a:p>
          <a:p>
            <a:pPr>
              <a:defRPr/>
            </a:pPr>
            <a:r>
              <a:rPr lang="bg-BG" sz="2400" dirty="0" smtClean="0"/>
              <a:t>Ацетизал и НСПВС – 17% от МА / тук влизат и псевдоалергичните реакции /</a:t>
            </a:r>
          </a:p>
          <a:p>
            <a:pPr>
              <a:defRPr/>
            </a:pPr>
            <a:r>
              <a:rPr lang="bg-BG" sz="2400" dirty="0" smtClean="0"/>
              <a:t>Сулфонамиди /антибактериални, тиазидни диуретици, анхидразни инхибитори, сулфанилурейни хипогликемични медикаменти/- 6% от МА</a:t>
            </a:r>
          </a:p>
          <a:p>
            <a:pPr>
              <a:defRPr/>
            </a:pPr>
            <a:endParaRPr lang="bg-BG" sz="2400" dirty="0" smtClean="0"/>
          </a:p>
        </p:txBody>
      </p:sp>
    </p:spTree>
    <p:extLst>
      <p:ext uri="{BB962C8B-B14F-4D97-AF65-F5344CB8AC3E}">
        <p14:creationId xmlns:p14="http://schemas.microsoft.com/office/powerpoint/2010/main" val="21494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err="1" smtClean="0"/>
              <a:t>Механизам</a:t>
            </a:r>
            <a:r>
              <a:rPr lang="bg-BG" dirty="0" smtClean="0"/>
              <a:t> на МА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sz="2800" dirty="0" smtClean="0"/>
              <a:t>Първи тип реакции на свръхчувствителност- </a:t>
            </a:r>
            <a:r>
              <a:rPr lang="bg-BG" sz="2800" dirty="0" err="1" smtClean="0"/>
              <a:t>анафилактични</a:t>
            </a:r>
            <a:r>
              <a:rPr lang="bg-BG" sz="2800" dirty="0" smtClean="0"/>
              <a:t> реакции</a:t>
            </a:r>
          </a:p>
          <a:p>
            <a:pPr>
              <a:defRPr/>
            </a:pPr>
            <a:r>
              <a:rPr lang="bg-BG" sz="2800" dirty="0" smtClean="0"/>
              <a:t>Втори тип реакции на свръхчувствителност- </a:t>
            </a:r>
            <a:r>
              <a:rPr lang="bg-BG" sz="2800" dirty="0" err="1" smtClean="0"/>
              <a:t>цитотоксични</a:t>
            </a:r>
            <a:r>
              <a:rPr lang="bg-BG" sz="2800" dirty="0" smtClean="0"/>
              <a:t> реакции</a:t>
            </a:r>
          </a:p>
          <a:p>
            <a:pPr>
              <a:defRPr/>
            </a:pPr>
            <a:r>
              <a:rPr lang="bg-BG" sz="2800" dirty="0" smtClean="0"/>
              <a:t>Трети тип реакции на свръхчувствителност- </a:t>
            </a:r>
            <a:r>
              <a:rPr lang="bg-BG" sz="2800" dirty="0" err="1" smtClean="0"/>
              <a:t>имунокомплексни</a:t>
            </a:r>
            <a:endParaRPr lang="bg-BG" sz="2800" dirty="0" smtClean="0"/>
          </a:p>
          <a:p>
            <a:pPr>
              <a:defRPr/>
            </a:pPr>
            <a:r>
              <a:rPr lang="bg-BG" sz="2800" dirty="0" smtClean="0"/>
              <a:t>Четвърти тип реакции на свръхчувствителност- </a:t>
            </a:r>
            <a:r>
              <a:rPr lang="bg-BG" sz="2800" dirty="0" err="1" smtClean="0"/>
              <a:t>клетъчно-медиирани</a:t>
            </a:r>
            <a:endParaRPr 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181501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err="1" smtClean="0"/>
              <a:t>Кинична</a:t>
            </a:r>
            <a:r>
              <a:rPr lang="bg-BG" dirty="0" smtClean="0"/>
              <a:t> протичане</a:t>
            </a:r>
            <a:br>
              <a:rPr lang="bg-BG" dirty="0" smtClean="0"/>
            </a:br>
            <a:r>
              <a:rPr lang="bg-BG" dirty="0" smtClean="0"/>
              <a:t>генерализирани прояви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81913" y="2020329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bg-BG" dirty="0" err="1" smtClean="0"/>
              <a:t>Анафилаксия</a:t>
            </a:r>
            <a:endParaRPr lang="bg-BG" dirty="0" smtClean="0"/>
          </a:p>
          <a:p>
            <a:pPr>
              <a:defRPr/>
            </a:pPr>
            <a:r>
              <a:rPr lang="bg-BG" dirty="0" smtClean="0"/>
              <a:t>Серумна болест</a:t>
            </a:r>
          </a:p>
          <a:p>
            <a:pPr>
              <a:defRPr/>
            </a:pPr>
            <a:r>
              <a:rPr lang="bg-BG" dirty="0" smtClean="0"/>
              <a:t>Лекарствена температура</a:t>
            </a:r>
          </a:p>
          <a:p>
            <a:pPr>
              <a:defRPr/>
            </a:pPr>
            <a:r>
              <a:rPr lang="bg-BG" dirty="0" err="1" smtClean="0"/>
              <a:t>Васкулит</a:t>
            </a:r>
            <a:endParaRPr lang="bg-BG" dirty="0" smtClean="0"/>
          </a:p>
          <a:p>
            <a:pPr>
              <a:defRPr/>
            </a:pPr>
            <a:r>
              <a:rPr lang="bg-BG" dirty="0" smtClean="0"/>
              <a:t>Синдром на СЛЕ</a:t>
            </a:r>
          </a:p>
        </p:txBody>
      </p:sp>
    </p:spTree>
    <p:extLst>
      <p:ext uri="{BB962C8B-B14F-4D97-AF65-F5344CB8AC3E}">
        <p14:creationId xmlns:p14="http://schemas.microsoft.com/office/powerpoint/2010/main" val="21163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err="1" smtClean="0"/>
              <a:t>Анафилаксия</a:t>
            </a:r>
            <a:endParaRPr lang="bg-BG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 	</a:t>
            </a:r>
            <a:r>
              <a:rPr lang="bg-BG" sz="2000" dirty="0" smtClean="0"/>
              <a:t>Честотата на АШ при болнично лечение е 4-6 на 10 000 болни или 5.5% от случаите на острата МА.</a:t>
            </a:r>
          </a:p>
          <a:p>
            <a:pPr>
              <a:defRPr/>
            </a:pPr>
            <a:r>
              <a:rPr lang="bg-BG" sz="2000" dirty="0" smtClean="0"/>
              <a:t>Клинично протичане – остро развиващ се синдром характеризиращ се с:</a:t>
            </a:r>
          </a:p>
          <a:p>
            <a:pPr>
              <a:defRPr/>
            </a:pPr>
            <a:r>
              <a:rPr lang="bg-BG" sz="2000" dirty="0" smtClean="0"/>
              <a:t>Симптоми от сърдечно-съдовата </a:t>
            </a:r>
            <a:r>
              <a:rPr lang="bg-BG" sz="2000" dirty="0" err="1" smtClean="0"/>
              <a:t>с-ма-хипотензия</a:t>
            </a:r>
            <a:r>
              <a:rPr lang="bg-BG" sz="2000" dirty="0" smtClean="0"/>
              <a:t> или шок със или без загуба на съзнание</a:t>
            </a:r>
          </a:p>
          <a:p>
            <a:pPr>
              <a:defRPr/>
            </a:pPr>
            <a:r>
              <a:rPr lang="bg-BG" sz="2000" dirty="0" smtClean="0"/>
              <a:t>Симптоми от дихателната с-ма- </a:t>
            </a:r>
            <a:r>
              <a:rPr lang="bg-BG" sz="2000" dirty="0" err="1" smtClean="0"/>
              <a:t>експираторен</a:t>
            </a:r>
            <a:r>
              <a:rPr lang="bg-BG" sz="2000" dirty="0" smtClean="0"/>
              <a:t> или </a:t>
            </a:r>
            <a:r>
              <a:rPr lang="bg-BG" sz="2000" dirty="0" err="1" smtClean="0"/>
              <a:t>инспираторен</a:t>
            </a:r>
            <a:r>
              <a:rPr lang="bg-BG" sz="2000" dirty="0" smtClean="0"/>
              <a:t> задух.</a:t>
            </a:r>
          </a:p>
          <a:p>
            <a:pPr>
              <a:defRPr/>
            </a:pPr>
            <a:r>
              <a:rPr lang="bg-BG" sz="2000" dirty="0" smtClean="0"/>
              <a:t>Кожни симптоми- уртикария, </a:t>
            </a:r>
            <a:r>
              <a:rPr lang="bg-BG" sz="2000" dirty="0" err="1" smtClean="0"/>
              <a:t>ангиоедем</a:t>
            </a:r>
            <a:r>
              <a:rPr lang="bg-BG" sz="2000" dirty="0" smtClean="0"/>
              <a:t> и </a:t>
            </a:r>
            <a:r>
              <a:rPr lang="bg-BG" sz="2000" dirty="0" err="1" smtClean="0"/>
              <a:t>пруритус</a:t>
            </a:r>
            <a:endParaRPr lang="bg-BG" sz="2000" dirty="0" smtClean="0"/>
          </a:p>
          <a:p>
            <a:pPr>
              <a:defRPr/>
            </a:pPr>
            <a:r>
              <a:rPr lang="bg-BG" sz="2000" dirty="0" smtClean="0"/>
              <a:t>Симптоми от гастроинтестиналната с-ма- гадене, повръщане, диария, колики.</a:t>
            </a:r>
          </a:p>
          <a:p>
            <a:pPr>
              <a:defRPr/>
            </a:pPr>
            <a:r>
              <a:rPr lang="bg-BG" sz="2000" dirty="0" smtClean="0"/>
              <a:t>/Клиниката, </a:t>
            </a:r>
            <a:r>
              <a:rPr lang="bg-BG" sz="2000" dirty="0" err="1" smtClean="0"/>
              <a:t>патогенезата</a:t>
            </a:r>
            <a:r>
              <a:rPr lang="bg-BG" sz="2000" dirty="0" smtClean="0"/>
              <a:t>, лечението и профилактиката на </a:t>
            </a:r>
            <a:r>
              <a:rPr lang="bg-BG" sz="2000" dirty="0" err="1" smtClean="0"/>
              <a:t>анафилактичния</a:t>
            </a:r>
            <a:r>
              <a:rPr lang="bg-BG" sz="2000" dirty="0" smtClean="0"/>
              <a:t> шок се разглеждат в отделна лекция/</a:t>
            </a:r>
          </a:p>
          <a:p>
            <a:pPr>
              <a:defRPr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362678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Серумна болест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bg-BG" dirty="0" smtClean="0"/>
              <a:t> 	</a:t>
            </a:r>
            <a:r>
              <a:rPr lang="bg-BG" sz="1400" dirty="0" smtClean="0"/>
              <a:t>Системна алергична реакция от </a:t>
            </a:r>
            <a:r>
              <a:rPr lang="bg-BG" sz="1400" dirty="0" err="1" smtClean="0"/>
              <a:t>имунокомплексен</a:t>
            </a:r>
            <a:r>
              <a:rPr lang="bg-BG" sz="1400" dirty="0" smtClean="0"/>
              <a:t> тип с </a:t>
            </a:r>
            <a:r>
              <a:rPr lang="en-US" sz="1400" dirty="0" err="1" smtClean="0"/>
              <a:t>IgG</a:t>
            </a:r>
            <a:r>
              <a:rPr lang="en-US" sz="1400" dirty="0" smtClean="0"/>
              <a:t> </a:t>
            </a:r>
            <a:r>
              <a:rPr lang="bg-BG" sz="1400" dirty="0" smtClean="0"/>
              <a:t>или</a:t>
            </a:r>
            <a:r>
              <a:rPr lang="en-US" sz="1400" dirty="0" smtClean="0"/>
              <a:t> </a:t>
            </a:r>
            <a:r>
              <a:rPr lang="en-US" sz="1400" dirty="0" err="1" smtClean="0"/>
              <a:t>IgM</a:t>
            </a:r>
            <a:r>
              <a:rPr lang="bg-BG" sz="1400" dirty="0" smtClean="0"/>
              <a:t> антитела, активираща </a:t>
            </a:r>
            <a:r>
              <a:rPr lang="bg-BG" sz="1400" dirty="0" err="1" smtClean="0"/>
              <a:t>комплемента</a:t>
            </a:r>
            <a:r>
              <a:rPr lang="bg-BG" sz="1400" dirty="0" smtClean="0"/>
              <a:t> и </a:t>
            </a:r>
            <a:r>
              <a:rPr lang="bg-BG" sz="1400" dirty="0" err="1" smtClean="0"/>
              <a:t>дегранулацията</a:t>
            </a:r>
            <a:r>
              <a:rPr lang="bg-BG" sz="1400" dirty="0" smtClean="0"/>
              <a:t> на </a:t>
            </a:r>
            <a:r>
              <a:rPr lang="bg-BG" sz="1400" dirty="0" err="1" smtClean="0"/>
              <a:t>неутрофилни</a:t>
            </a:r>
            <a:r>
              <a:rPr lang="bg-BG" sz="1400" dirty="0" smtClean="0"/>
              <a:t> </a:t>
            </a:r>
            <a:r>
              <a:rPr lang="bg-BG" sz="1400" dirty="0" err="1" smtClean="0"/>
              <a:t>лизозомни</a:t>
            </a:r>
            <a:r>
              <a:rPr lang="bg-BG" sz="1400" dirty="0" smtClean="0"/>
              <a:t> ензими водеща до развитие на </a:t>
            </a:r>
            <a:r>
              <a:rPr lang="bg-BG" sz="1400" dirty="0" err="1" smtClean="0"/>
              <a:t>васкулит</a:t>
            </a:r>
            <a:r>
              <a:rPr lang="bg-BG" sz="1400" dirty="0" smtClean="0"/>
              <a:t>.</a:t>
            </a:r>
          </a:p>
          <a:p>
            <a:pPr>
              <a:defRPr/>
            </a:pPr>
            <a:r>
              <a:rPr lang="bg-BG" sz="1400" dirty="0" smtClean="0"/>
              <a:t>Етиология- </a:t>
            </a:r>
            <a:r>
              <a:rPr lang="bg-BG" sz="1400" dirty="0" err="1" smtClean="0"/>
              <a:t>хетероложни</a:t>
            </a:r>
            <a:r>
              <a:rPr lang="bg-BG" sz="1400" dirty="0" smtClean="0"/>
              <a:t> </a:t>
            </a:r>
            <a:r>
              <a:rPr lang="bg-BG" sz="1400" dirty="0" err="1" smtClean="0"/>
              <a:t>антисеруми</a:t>
            </a:r>
            <a:r>
              <a:rPr lang="bg-BG" sz="1400" dirty="0" smtClean="0"/>
              <a:t> за пасивна имунизация. В съвремието по-чести са подобни реакции причинени от </a:t>
            </a:r>
            <a:r>
              <a:rPr lang="bg-BG" sz="1400" dirty="0" err="1" smtClean="0"/>
              <a:t>медикаменти-хаптени</a:t>
            </a:r>
            <a:r>
              <a:rPr lang="bg-BG" sz="1400" dirty="0" smtClean="0"/>
              <a:t>. /пеницилин, </a:t>
            </a:r>
            <a:r>
              <a:rPr lang="bg-BG" sz="1400" dirty="0" err="1" smtClean="0"/>
              <a:t>цефалоспорини</a:t>
            </a:r>
            <a:r>
              <a:rPr lang="bg-BG" sz="1400" dirty="0" smtClean="0"/>
              <a:t>, </a:t>
            </a:r>
            <a:r>
              <a:rPr lang="bg-BG" sz="1400" dirty="0" err="1" smtClean="0"/>
              <a:t>сулфонамиди</a:t>
            </a:r>
            <a:r>
              <a:rPr lang="bg-BG" sz="1400" dirty="0" smtClean="0"/>
              <a:t>, </a:t>
            </a:r>
            <a:r>
              <a:rPr lang="bg-BG" sz="1400" dirty="0" err="1" smtClean="0"/>
              <a:t>хидантоинови</a:t>
            </a:r>
            <a:r>
              <a:rPr lang="bg-BG" sz="1400" dirty="0" smtClean="0"/>
              <a:t> производни, НСПВС, </a:t>
            </a:r>
            <a:r>
              <a:rPr lang="bg-BG" sz="1400" dirty="0" err="1" smtClean="0"/>
              <a:t>тиазидни</a:t>
            </a:r>
            <a:r>
              <a:rPr lang="bg-BG" sz="1400" dirty="0" smtClean="0"/>
              <a:t> </a:t>
            </a:r>
            <a:r>
              <a:rPr lang="bg-BG" sz="1400" dirty="0" err="1" smtClean="0"/>
              <a:t>диуретици</a:t>
            </a:r>
            <a:r>
              <a:rPr lang="bg-BG" sz="1400" dirty="0" smtClean="0"/>
              <a:t>, </a:t>
            </a:r>
            <a:r>
              <a:rPr lang="bg-BG" sz="1400" dirty="0" err="1" smtClean="0"/>
              <a:t>бета-блокери</a:t>
            </a:r>
            <a:r>
              <a:rPr lang="bg-BG" sz="1400" dirty="0" smtClean="0"/>
              <a:t>, </a:t>
            </a:r>
            <a:r>
              <a:rPr lang="bg-BG" sz="1400" dirty="0" err="1" smtClean="0"/>
              <a:t>химиотерапевтици</a:t>
            </a:r>
            <a:r>
              <a:rPr lang="bg-BG" sz="1400" dirty="0" smtClean="0"/>
              <a:t>/.</a:t>
            </a:r>
          </a:p>
          <a:p>
            <a:pPr>
              <a:defRPr/>
            </a:pPr>
            <a:r>
              <a:rPr lang="bg-BG" sz="1400" dirty="0" smtClean="0"/>
              <a:t>Клинично протичане: 7-14 дни след контакт с медикамента/при вторична </a:t>
            </a:r>
            <a:r>
              <a:rPr lang="bg-BG" sz="1400" dirty="0" err="1" smtClean="0"/>
              <a:t>СеБ</a:t>
            </a:r>
            <a:r>
              <a:rPr lang="bg-BG" sz="1400" dirty="0" smtClean="0"/>
              <a:t> по-бърза клинична изява/</a:t>
            </a:r>
          </a:p>
          <a:p>
            <a:pPr>
              <a:defRPr/>
            </a:pPr>
            <a:r>
              <a:rPr lang="bg-BG" sz="1400" dirty="0" smtClean="0"/>
              <a:t>температура- 100%</a:t>
            </a:r>
          </a:p>
          <a:p>
            <a:pPr>
              <a:defRPr/>
            </a:pPr>
            <a:r>
              <a:rPr lang="bg-BG" sz="1400" dirty="0" smtClean="0"/>
              <a:t>Кожен обрив- 90%</a:t>
            </a:r>
          </a:p>
          <a:p>
            <a:pPr>
              <a:defRPr/>
            </a:pPr>
            <a:r>
              <a:rPr lang="bg-BG" sz="1400" dirty="0" smtClean="0"/>
              <a:t>Артрит и </a:t>
            </a:r>
            <a:r>
              <a:rPr lang="bg-BG" sz="1400" dirty="0" err="1" smtClean="0"/>
              <a:t>миалгия-</a:t>
            </a:r>
            <a:r>
              <a:rPr lang="bg-BG" sz="1400" dirty="0" smtClean="0"/>
              <a:t> 50%</a:t>
            </a:r>
          </a:p>
          <a:p>
            <a:pPr>
              <a:defRPr/>
            </a:pPr>
            <a:r>
              <a:rPr lang="bg-BG" sz="1400" dirty="0" err="1" smtClean="0"/>
              <a:t>Лимфаденопатия-</a:t>
            </a:r>
            <a:r>
              <a:rPr lang="bg-BG" sz="1400" dirty="0" smtClean="0"/>
              <a:t> 10-20%</a:t>
            </a:r>
          </a:p>
          <a:p>
            <a:pPr>
              <a:defRPr/>
            </a:pPr>
            <a:r>
              <a:rPr lang="bg-BG" sz="1400" dirty="0" smtClean="0"/>
              <a:t>Лечение:</a:t>
            </a:r>
          </a:p>
          <a:p>
            <a:pPr>
              <a:defRPr/>
            </a:pPr>
            <a:r>
              <a:rPr lang="bg-BG" sz="1400" dirty="0" err="1" smtClean="0"/>
              <a:t>Антихистаминови</a:t>
            </a:r>
            <a:r>
              <a:rPr lang="bg-BG" sz="1400" dirty="0" smtClean="0"/>
              <a:t> медикаменти</a:t>
            </a:r>
          </a:p>
          <a:p>
            <a:pPr>
              <a:defRPr/>
            </a:pPr>
            <a:r>
              <a:rPr lang="bg-BG" sz="1400" dirty="0" smtClean="0"/>
              <a:t>НСПВС</a:t>
            </a:r>
          </a:p>
          <a:p>
            <a:pPr>
              <a:defRPr/>
            </a:pPr>
            <a:r>
              <a:rPr lang="bg-BG" sz="1400" dirty="0" smtClean="0"/>
              <a:t>При неповлияване на симптомите от горното лечение – КС- 40-60 мг, като дозата се намалява до седмия ден до 20 мг, след което лечението се продължава със същата доза още 7 дни.</a:t>
            </a:r>
          </a:p>
        </p:txBody>
      </p:sp>
    </p:spTree>
    <p:extLst>
      <p:ext uri="{BB962C8B-B14F-4D97-AF65-F5344CB8AC3E}">
        <p14:creationId xmlns:p14="http://schemas.microsoft.com/office/powerpoint/2010/main" val="88284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Лекарствена температура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 </a:t>
            </a:r>
            <a:r>
              <a:rPr lang="bg-BG" sz="2400" dirty="0" smtClean="0"/>
              <a:t>Най-вероятно по </a:t>
            </a:r>
            <a:r>
              <a:rPr lang="bg-BG" sz="2400" dirty="0" err="1" smtClean="0"/>
              <a:t>неимунологичен</a:t>
            </a:r>
            <a:r>
              <a:rPr lang="bg-BG" sz="2400" dirty="0" smtClean="0"/>
              <a:t> механизъм. Може да се наблюдава при терапия с пеницилин, </a:t>
            </a:r>
            <a:r>
              <a:rPr lang="bg-BG" sz="2400" dirty="0" err="1" smtClean="0"/>
              <a:t>цефалоспорини</a:t>
            </a:r>
            <a:r>
              <a:rPr lang="bg-BG" sz="2400" dirty="0" smtClean="0"/>
              <a:t>, </a:t>
            </a:r>
            <a:r>
              <a:rPr lang="bg-BG" sz="2400" dirty="0" err="1" smtClean="0"/>
              <a:t>изониазид</a:t>
            </a:r>
            <a:r>
              <a:rPr lang="bg-BG" sz="2400" dirty="0" smtClean="0"/>
              <a:t>, стрептомицин, </a:t>
            </a:r>
            <a:r>
              <a:rPr lang="bg-BG" sz="2400" dirty="0" err="1" smtClean="0"/>
              <a:t>барбитурати</a:t>
            </a:r>
            <a:r>
              <a:rPr lang="bg-BG" sz="2400" dirty="0" smtClean="0"/>
              <a:t>, </a:t>
            </a:r>
            <a:r>
              <a:rPr lang="bg-BG" sz="2400" dirty="0" err="1" smtClean="0"/>
              <a:t>хинидин</a:t>
            </a:r>
            <a:r>
              <a:rPr lang="bg-BG" sz="2400" dirty="0" smtClean="0"/>
              <a:t>.</a:t>
            </a:r>
          </a:p>
          <a:p>
            <a:pPr>
              <a:defRPr/>
            </a:pPr>
            <a:r>
              <a:rPr lang="bg-BG" sz="2400" dirty="0" smtClean="0"/>
              <a:t>Клинично протичане: </a:t>
            </a:r>
            <a:r>
              <a:rPr lang="bg-BG" sz="2400" dirty="0" err="1" smtClean="0"/>
              <a:t>обикновенно</a:t>
            </a:r>
            <a:r>
              <a:rPr lang="bg-BG" sz="2400" dirty="0" smtClean="0"/>
              <a:t> 7-10 дни след приема на медикаменти. Температурата може да е </a:t>
            </a:r>
            <a:r>
              <a:rPr lang="bg-BG" sz="2400" dirty="0" err="1" smtClean="0"/>
              <a:t>субфебрилна</a:t>
            </a:r>
            <a:r>
              <a:rPr lang="bg-BG" sz="2400" dirty="0" smtClean="0"/>
              <a:t>, с </a:t>
            </a:r>
            <a:r>
              <a:rPr lang="bg-BG" sz="2400" dirty="0" err="1" smtClean="0"/>
              <a:t>ремитиращ</a:t>
            </a:r>
            <a:r>
              <a:rPr lang="bg-BG" sz="2400" dirty="0" smtClean="0"/>
              <a:t> характер, или до 39-40С. </a:t>
            </a:r>
          </a:p>
          <a:p>
            <a:pPr>
              <a:defRPr/>
            </a:pPr>
            <a:r>
              <a:rPr lang="bg-BG" sz="2400" dirty="0" smtClean="0"/>
              <a:t>	Медикаментозният характер на </a:t>
            </a:r>
            <a:r>
              <a:rPr lang="bg-BG" sz="2400" dirty="0" err="1" smtClean="0"/>
              <a:t>фебрилитета</a:t>
            </a:r>
            <a:r>
              <a:rPr lang="bg-BG" sz="2400" dirty="0" smtClean="0"/>
              <a:t> се подкрепя от - доброто общо състояние на пациента, вида на прилагания медикамент, евентуален обрив и </a:t>
            </a:r>
            <a:r>
              <a:rPr lang="bg-BG" sz="2400" dirty="0" err="1" smtClean="0"/>
              <a:t>еозинофилия</a:t>
            </a:r>
            <a:r>
              <a:rPr lang="bg-BG" sz="2400" dirty="0" smtClean="0"/>
              <a:t>, без други лабораторни отклонение.</a:t>
            </a:r>
          </a:p>
        </p:txBody>
      </p:sp>
    </p:spTree>
    <p:extLst>
      <p:ext uri="{BB962C8B-B14F-4D97-AF65-F5344CB8AC3E}">
        <p14:creationId xmlns:p14="http://schemas.microsoft.com/office/powerpoint/2010/main" val="273534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9243</TotalTime>
  <Words>2065</Words>
  <Application>Microsoft Office PowerPoint</Application>
  <PresentationFormat>On-screen Show (4:3)</PresentationFormat>
  <Paragraphs>224</Paragraphs>
  <Slides>34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Arial Unicode MS</vt:lpstr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CorelDRAW.Graphic.10</vt:lpstr>
      <vt:lpstr>PowerPoint Presentation</vt:lpstr>
      <vt:lpstr>Медикаментозна алергия</vt:lpstr>
      <vt:lpstr>определение</vt:lpstr>
      <vt:lpstr>Етиология на МА</vt:lpstr>
      <vt:lpstr>Механизам на МА</vt:lpstr>
      <vt:lpstr>Кинична протичане генерализирани прояви</vt:lpstr>
      <vt:lpstr>Анафилаксия</vt:lpstr>
      <vt:lpstr>Серумна болест</vt:lpstr>
      <vt:lpstr>Лекарствена температура</vt:lpstr>
      <vt:lpstr>Васкулит</vt:lpstr>
      <vt:lpstr>Медикаментозно-индуциран лупус</vt:lpstr>
      <vt:lpstr>Кинична протичане с предимно органно засягане</vt:lpstr>
      <vt:lpstr>Синдром на Стивън-Джоунс Синдром на Лайл</vt:lpstr>
      <vt:lpstr>Кинична протичане с предимно органно засягане</vt:lpstr>
      <vt:lpstr>Кинична протичане с предимно органно засягане</vt:lpstr>
      <vt:lpstr>Кинична протичане с предимно органно засягане</vt:lpstr>
      <vt:lpstr>Диагноза на МА</vt:lpstr>
      <vt:lpstr>Псевдоалергични реакции към медикаменти</vt:lpstr>
      <vt:lpstr>Лечение на МА</vt:lpstr>
      <vt:lpstr>Хранителна алергия</vt:lpstr>
      <vt:lpstr>определение</vt:lpstr>
      <vt:lpstr>Патофизиологични и имунологични механизми.</vt:lpstr>
      <vt:lpstr>Имунологични механизми на ХА</vt:lpstr>
      <vt:lpstr>етиология</vt:lpstr>
      <vt:lpstr>етиология</vt:lpstr>
      <vt:lpstr>етиология</vt:lpstr>
      <vt:lpstr>етиология</vt:lpstr>
      <vt:lpstr>Клинична изява</vt:lpstr>
      <vt:lpstr>диагноза</vt:lpstr>
      <vt:lpstr>PowerPoint Presentation</vt:lpstr>
      <vt:lpstr>ЗЛАТЕН СТАНДАРТ за поставяне диагноза хранителна алергия</vt:lpstr>
      <vt:lpstr>PowerPoint Presentation</vt:lpstr>
      <vt:lpstr>лечение</vt:lpstr>
      <vt:lpstr>Неалергични реакции към храни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476</cp:revision>
  <dcterms:created xsi:type="dcterms:W3CDTF">2003-03-08T12:58:53Z</dcterms:created>
  <dcterms:modified xsi:type="dcterms:W3CDTF">2020-10-28T05:45:17Z</dcterms:modified>
</cp:coreProperties>
</file>