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27"/>
  </p:notesMasterIdLst>
  <p:handoutMasterIdLst>
    <p:handoutMasterId r:id="rId28"/>
  </p:handoutMasterIdLst>
  <p:sldIdLst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EFFC70"/>
    <a:srgbClr val="99FF66"/>
    <a:srgbClr val="FF5050"/>
    <a:srgbClr val="FAE2EC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16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17460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22585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10/28/2020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sz="2400" b="1" dirty="0" smtClean="0">
                <a:cs typeface="Times New Roman" panose="02020603050405020304" pitchFamily="18" charset="0"/>
              </a:rPr>
              <a:t>–</a:t>
            </a:r>
            <a:r>
              <a:rPr lang="bg-BG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 smtClean="0">
              <a:cs typeface="+mn-cs"/>
            </a:endParaRPr>
          </a:p>
          <a:p>
            <a:pPr algn="ctr">
              <a:defRPr/>
            </a:pPr>
            <a:r>
              <a:rPr lang="bg-BG" altLang="en-US" sz="2000" b="1" dirty="0" smtClean="0">
                <a:latin typeface="+mn-lt"/>
                <a:cs typeface="Times New Roman" panose="02020603050405020304" pitchFamily="18" charset="0"/>
              </a:rPr>
              <a:t>	ФАКУЛТЕТ „МЕДИЦИНА “</a:t>
            </a:r>
            <a:endParaRPr lang="en-US" altLang="en-US" sz="2000" b="1" dirty="0" smtClean="0"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 smtClean="0">
              <a:cs typeface="+mn-cs"/>
            </a:endParaRPr>
          </a:p>
          <a:p>
            <a:pPr algn="ctr">
              <a:defRPr/>
            </a:pPr>
            <a:endParaRPr lang="bg-BG" altLang="en-US" sz="2000" b="1" dirty="0" smtClean="0">
              <a:solidFill>
                <a:schemeClr val="accent2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301689" y="182880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 smtClean="0">
                <a:cs typeface="+mn-cs"/>
              </a:rPr>
              <a:t>Лекция №</a:t>
            </a:r>
            <a:r>
              <a:rPr lang="bg-BG" altLang="bg-BG" dirty="0">
                <a:cs typeface="+mn-cs"/>
              </a:rPr>
              <a:t>8</a:t>
            </a:r>
            <a:endParaRPr lang="bg-BG" altLang="bg-BG" dirty="0" smtClean="0"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324865" y="5375189"/>
            <a:ext cx="458850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altLang="bg-BG" dirty="0">
                <a:cs typeface="+mn-cs"/>
              </a:rPr>
              <a:t>Доц. Л. </a:t>
            </a:r>
            <a:r>
              <a:rPr lang="ru-RU" altLang="bg-BG" dirty="0" err="1">
                <a:cs typeface="+mn-cs"/>
              </a:rPr>
              <a:t>Терзиев</a:t>
            </a:r>
            <a:r>
              <a:rPr lang="ru-RU" altLang="bg-BG" dirty="0">
                <a:cs typeface="+mn-cs"/>
              </a:rPr>
              <a:t>, </a:t>
            </a:r>
            <a:r>
              <a:rPr lang="ru-RU" altLang="bg-BG" dirty="0" err="1" smtClean="0">
                <a:cs typeface="+mn-cs"/>
              </a:rPr>
              <a:t>д.м</a:t>
            </a:r>
            <a:r>
              <a:rPr lang="ru-RU" altLang="bg-BG" dirty="0" smtClean="0">
                <a:cs typeface="+mn-cs"/>
              </a:rPr>
              <a:t>.</a:t>
            </a:r>
            <a:endParaRPr lang="ru-RU" altLang="bg-BG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ru-RU" altLang="bg-BG" dirty="0">
                <a:cs typeface="+mn-cs"/>
              </a:rPr>
              <a:t>Доц. В. </a:t>
            </a:r>
            <a:r>
              <a:rPr lang="ru-RU" altLang="bg-BG" smtClean="0">
                <a:cs typeface="+mn-cs"/>
              </a:rPr>
              <a:t>Цветкова-Вичева</a:t>
            </a:r>
            <a:r>
              <a:rPr lang="ru-RU" altLang="bg-BG" dirty="0">
                <a:cs typeface="+mn-cs"/>
              </a:rPr>
              <a:t>, </a:t>
            </a:r>
            <a:r>
              <a:rPr lang="ru-RU" altLang="bg-BG" dirty="0" err="1" smtClean="0">
                <a:cs typeface="+mn-cs"/>
              </a:rPr>
              <a:t>д.м</a:t>
            </a:r>
            <a:r>
              <a:rPr lang="ru-RU" altLang="bg-BG" dirty="0" smtClean="0">
                <a:cs typeface="+mn-cs"/>
              </a:rPr>
              <a:t>.</a:t>
            </a:r>
            <a:endParaRPr lang="ru-RU" altLang="bg-BG" dirty="0">
              <a:cs typeface="+mn-cs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795336" y="2898731"/>
            <a:ext cx="609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g-BG" altLang="bg-BG" sz="1800" dirty="0" smtClean="0">
                <a:latin typeface="Arial Black" panose="020B0A04020102020204" pitchFamily="34" charset="0"/>
              </a:rPr>
              <a:t>ИНСЕКТ АЛЕРГИЯ</a:t>
            </a:r>
            <a:endParaRPr lang="bg-BG" altLang="bg-BG" sz="18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 eaLnBrk="1" hangingPunct="1"/>
            <a:r>
              <a:rPr lang="bg-BG" sz="4000" smtClean="0"/>
              <a:t>Фармакологични агенти и алергени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35163"/>
            <a:ext cx="8642350" cy="4389437"/>
          </a:xfrm>
        </p:spPr>
        <p:txBody>
          <a:bodyPr/>
          <a:lstStyle/>
          <a:p>
            <a:pPr algn="just"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bg-BG" sz="2800" i="1" dirty="0" smtClean="0">
                <a:solidFill>
                  <a:srgbClr val="FF0000"/>
                </a:solidFill>
              </a:rPr>
              <a:t>	</a:t>
            </a:r>
            <a:r>
              <a:rPr lang="bg-BG" sz="2800" i="1" dirty="0" smtClean="0"/>
              <a:t>Пчелна отрова </a:t>
            </a:r>
            <a:r>
              <a:rPr lang="bg-BG" sz="2800" dirty="0" smtClean="0"/>
              <a:t>: фосфолипаза А</a:t>
            </a:r>
            <a:r>
              <a:rPr lang="bg-BG" sz="2800" baseline="-25000" dirty="0" smtClean="0"/>
              <a:t>2</a:t>
            </a:r>
            <a:r>
              <a:rPr lang="bg-BG" sz="2800" dirty="0" smtClean="0"/>
              <a:t>, хиалуронидаза, мелитин- алергени, имащи и фармакологично действие. Фармакологични агенти: апамин, хистамин, серотонин, допамин</a:t>
            </a:r>
          </a:p>
          <a:p>
            <a:pPr algn="just"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bg-BG" sz="2800" i="1" dirty="0" smtClean="0">
                <a:solidFill>
                  <a:srgbClr val="FF0000"/>
                </a:solidFill>
              </a:rPr>
              <a:t>	</a:t>
            </a:r>
            <a:r>
              <a:rPr lang="bg-BG" sz="2800" i="1" dirty="0" smtClean="0"/>
              <a:t>Отрова на оса:</a:t>
            </a:r>
            <a:r>
              <a:rPr lang="bg-BG" sz="2800" dirty="0" smtClean="0"/>
              <a:t> фосфолипаза А</a:t>
            </a:r>
            <a:r>
              <a:rPr lang="bg-BG" sz="2800" baseline="-25000" dirty="0" smtClean="0"/>
              <a:t>2</a:t>
            </a:r>
            <a:r>
              <a:rPr lang="bg-BG" sz="2800" dirty="0" smtClean="0"/>
              <a:t>, серотонин, хиалуронидаза, кинини, серотонин, </a:t>
            </a:r>
            <a:r>
              <a:rPr lang="bg-BG" sz="2800" b="1" dirty="0" smtClean="0"/>
              <a:t>антиген 5</a:t>
            </a:r>
            <a:r>
              <a:rPr lang="bg-BG" sz="2800" dirty="0" smtClean="0"/>
              <a:t> </a:t>
            </a:r>
          </a:p>
          <a:p>
            <a:pPr algn="just"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bg-BG" sz="2800" i="1" dirty="0" smtClean="0">
                <a:solidFill>
                  <a:srgbClr val="FF0000"/>
                </a:solidFill>
              </a:rPr>
              <a:t>	</a:t>
            </a:r>
            <a:r>
              <a:rPr lang="bg-BG" sz="2800" i="1" dirty="0" smtClean="0"/>
              <a:t>Отрова на стършел</a:t>
            </a:r>
            <a:r>
              <a:rPr lang="bg-BG" sz="2800" dirty="0" smtClean="0"/>
              <a:t>: фосфолипаза А</a:t>
            </a:r>
            <a:r>
              <a:rPr lang="bg-BG" sz="2800" baseline="-25000" dirty="0" smtClean="0"/>
              <a:t>1</a:t>
            </a:r>
            <a:r>
              <a:rPr lang="bg-BG" sz="2800" dirty="0" smtClean="0"/>
              <a:t>, допамин, хистамин, серотонин, кинини, хиалуронидаза</a:t>
            </a:r>
          </a:p>
        </p:txBody>
      </p:sp>
    </p:spTree>
    <p:extLst>
      <p:ext uri="{BB962C8B-B14F-4D97-AF65-F5344CB8AC3E}">
        <p14:creationId xmlns:p14="http://schemas.microsoft.com/office/powerpoint/2010/main" val="4372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995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4000" dirty="0" smtClean="0"/>
              <a:t>Клинични прояви на алергията  към ципокрили насекоми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20129" y="1934992"/>
            <a:ext cx="8435975" cy="4752975"/>
          </a:xfrm>
        </p:spPr>
        <p:txBody>
          <a:bodyPr/>
          <a:lstStyle/>
          <a:p>
            <a:pPr marL="609600" indent="-609600" algn="just"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bg-BG" i="1" dirty="0" smtClean="0">
                <a:solidFill>
                  <a:srgbClr val="FF0000"/>
                </a:solidFill>
              </a:rPr>
              <a:t>	</a:t>
            </a:r>
            <a:r>
              <a:rPr lang="bg-BG" sz="2400" i="1" dirty="0" smtClean="0"/>
              <a:t>IgE-медиирани алергични реакции </a:t>
            </a:r>
            <a:r>
              <a:rPr lang="bg-BG" sz="2400" dirty="0" smtClean="0"/>
              <a:t>- локални тежки алергични реакции, анафилактични реакции</a:t>
            </a:r>
            <a:r>
              <a:rPr lang="en-US" sz="2400" dirty="0" smtClean="0"/>
              <a:t>,</a:t>
            </a:r>
            <a:r>
              <a:rPr lang="bg-BG" sz="2400" dirty="0" smtClean="0"/>
              <a:t> предизвикващи местни и системни прояви</a:t>
            </a:r>
          </a:p>
          <a:p>
            <a:pPr marL="609600" indent="-609600"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bg-BG" sz="2400" i="1" dirty="0" smtClean="0">
                <a:solidFill>
                  <a:srgbClr val="FF0000"/>
                </a:solidFill>
              </a:rPr>
              <a:t>	</a:t>
            </a:r>
            <a:r>
              <a:rPr lang="bg-BG" sz="2400" i="1" dirty="0" smtClean="0"/>
              <a:t>Не-IgE-медиирани </a:t>
            </a:r>
            <a:r>
              <a:rPr lang="bg-BG" sz="2400" dirty="0" smtClean="0"/>
              <a:t>(имунокомплексни), предизвикващи васкулити, артрити, енцефалити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r>
              <a:rPr lang="bg-BG" sz="2400" dirty="0" smtClean="0"/>
              <a:t>	Нормалната реакция е локална и се изразява с еритем, оток и болка на мястото на ужилването. Продължава до няколко часа и отзвучава спонтанно без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33360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 eaLnBrk="1" hangingPunct="1"/>
            <a:r>
              <a:rPr lang="bg-BG" sz="4000" smtClean="0"/>
              <a:t>Местни тежки алергични реакции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51133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bg-BG" dirty="0" smtClean="0"/>
              <a:t>	</a:t>
            </a:r>
            <a:r>
              <a:rPr lang="bg-BG" sz="2400" dirty="0" smtClean="0"/>
              <a:t>Местната алергична реакция се характеризира с : обширен оток с еритем и сърбеж, достигащ максималната си клинични изява 24-48 часа след ужилването. Симптомите могат да персистират до седмица</a:t>
            </a:r>
          </a:p>
          <a:p>
            <a:pPr eaLnBrk="1" hangingPunct="1">
              <a:buFont typeface="Wingdings" pitchFamily="2" charset="2"/>
              <a:buNone/>
            </a:pPr>
            <a:endParaRPr lang="bg-BG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63" y="3373737"/>
            <a:ext cx="5111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/>
              <a:t>Системни алергични реакции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44844" y="1995660"/>
            <a:ext cx="8229600" cy="4551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dirty="0" smtClean="0"/>
              <a:t> </a:t>
            </a:r>
            <a:r>
              <a:rPr lang="bg-BG" sz="2400" dirty="0" smtClean="0"/>
              <a:t>Системната алергична реакция започва най-често след около 15 минути и включва: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400" i="1" dirty="0" smtClean="0"/>
              <a:t>	Кожни прояви </a:t>
            </a:r>
            <a:r>
              <a:rPr lang="bg-BG" sz="2400" dirty="0" smtClean="0"/>
              <a:t>- силен сърбеж на ушите, скротума, лабиите и ануса, еритем, уртикария и ангиоедем на кожата (тези прояви са най-чести)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400" i="1" dirty="0" smtClean="0"/>
              <a:t>	Респираторни симптоми </a:t>
            </a:r>
            <a:r>
              <a:rPr lang="bg-BG" sz="2400" dirty="0" smtClean="0"/>
              <a:t>– оток на ларингса, който може да завърши фатално и бронхоспазъм с различен интензитет и еволюция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400" i="1" dirty="0" smtClean="0"/>
              <a:t>	Хипотензия,</a:t>
            </a:r>
            <a:r>
              <a:rPr lang="bg-BG" sz="2400" dirty="0" smtClean="0"/>
              <a:t>  еволюираща до шок в 30% от случаите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400" i="1" dirty="0" smtClean="0"/>
              <a:t>	Симптоми от страна на стомашно</a:t>
            </a:r>
            <a:r>
              <a:rPr lang="en-US" sz="2400" i="1" dirty="0" smtClean="0"/>
              <a:t> </a:t>
            </a:r>
            <a:r>
              <a:rPr lang="bg-BG" sz="2400" i="1" dirty="0" smtClean="0"/>
              <a:t>чревния тракт </a:t>
            </a:r>
            <a:r>
              <a:rPr lang="bg-BG" sz="2400" dirty="0" smtClean="0"/>
              <a:t>– коликообразна болка, гадене, повръщане, диария</a:t>
            </a:r>
          </a:p>
        </p:txBody>
      </p:sp>
    </p:spTree>
    <p:extLst>
      <p:ext uri="{BB962C8B-B14F-4D97-AF65-F5344CB8AC3E}">
        <p14:creationId xmlns:p14="http://schemas.microsoft.com/office/powerpoint/2010/main" val="5475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/>
              <a:t>Необичайни реакции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bg-BG" dirty="0" smtClean="0"/>
              <a:t>	</a:t>
            </a:r>
            <a:r>
              <a:rPr lang="bg-BG" sz="2800" dirty="0" smtClean="0"/>
              <a:t>Необичайни реакции при инсект алергията са васкулити, артралгии и артрити, серумна болест,  нефрозен синдром, енцефалит и синдром на </a:t>
            </a:r>
            <a:r>
              <a:rPr lang="bg-BG" sz="2800" i="1" dirty="0" smtClean="0"/>
              <a:t>Guillain-Barr</a:t>
            </a:r>
            <a:r>
              <a:rPr lang="en-US" sz="2800" i="1" dirty="0" smtClean="0"/>
              <a:t>é</a:t>
            </a:r>
            <a:r>
              <a:rPr lang="bg-BG" sz="2800" i="1" dirty="0" smtClean="0"/>
              <a:t>.</a:t>
            </a:r>
            <a:r>
              <a:rPr lang="bg-BG" sz="2800" dirty="0" smtClean="0"/>
              <a:t> Тези реакции се характеризират с бавно развитие – от няколко дни до седмица след ужилването. Патогенезата на им не е напълно изяснена. Вероятната патогенеза е имунокомплексна реакция с участието на  IgG.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sz="2800" dirty="0" smtClean="0"/>
              <a:t>	</a:t>
            </a:r>
            <a:r>
              <a:rPr lang="bg-BG" sz="2800" b="1" u="sng" dirty="0" smtClean="0"/>
              <a:t>При тези случаи имунотерапията с инсектна отрова е противопоказана!</a:t>
            </a:r>
          </a:p>
        </p:txBody>
      </p:sp>
    </p:spTree>
    <p:extLst>
      <p:ext uri="{BB962C8B-B14F-4D97-AF65-F5344CB8AC3E}">
        <p14:creationId xmlns:p14="http://schemas.microsoft.com/office/powerpoint/2010/main" val="30406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3600" dirty="0" smtClean="0"/>
              <a:t>Алергични реакции от кръвосмучещи насекоми</a:t>
            </a:r>
            <a:r>
              <a:rPr lang="en-US" sz="3600" dirty="0" smtClean="0"/>
              <a:t>-</a:t>
            </a:r>
            <a:r>
              <a:rPr lang="bg-BG" sz="3600" dirty="0" smtClean="0"/>
              <a:t>клинично протичане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589462"/>
          </a:xfrm>
        </p:spPr>
        <p:txBody>
          <a:bodyPr/>
          <a:lstStyle/>
          <a:p>
            <a:pPr marL="609600" indent="-609600"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bg-BG" sz="2200" dirty="0" smtClean="0"/>
              <a:t> 	Слюнката на кръвосмучещите насекоми съдържа различни антикоагуланти, анестезиращи в-ва и токсини</a:t>
            </a:r>
            <a:endParaRPr lang="en-US" sz="2200" dirty="0" smtClean="0"/>
          </a:p>
          <a:p>
            <a:pPr marL="609600" indent="-609600"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200" dirty="0" smtClean="0"/>
              <a:t>	</a:t>
            </a:r>
          </a:p>
          <a:p>
            <a:pPr marL="609600" indent="-609600"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200" dirty="0" smtClean="0"/>
              <a:t>	</a:t>
            </a:r>
            <a:r>
              <a:rPr lang="bg-BG" sz="2200" dirty="0" smtClean="0"/>
              <a:t>Алергичните реакции са от два типа: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None/>
            </a:pPr>
            <a:endParaRPr lang="bg-BG" sz="2200" dirty="0" smtClean="0"/>
          </a:p>
          <a:p>
            <a:pPr marL="609600" indent="-609600" algn="just" eaLnBrk="1" hangingPunct="1"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200" dirty="0" smtClean="0"/>
              <a:t>	Реакции на свръхчувствителност от имунокомплексен тип и реакции на свръхчувствителност от клетъчно-медииран тип. </a:t>
            </a:r>
            <a:r>
              <a:rPr lang="bg-BG" sz="2200" b="1" u="sng" dirty="0" smtClean="0"/>
              <a:t>Това са най-честите реакции. </a:t>
            </a:r>
            <a:r>
              <a:rPr lang="bg-BG" sz="2200" dirty="0" smtClean="0"/>
              <a:t>Клинично протичат с къснопоявяващ се обрив </a:t>
            </a:r>
            <a:r>
              <a:rPr lang="en-US" sz="2200" dirty="0" smtClean="0"/>
              <a:t>(</a:t>
            </a:r>
            <a:r>
              <a:rPr lang="bg-BG" sz="2200" dirty="0" smtClean="0"/>
              <a:t>6-12 часа след ужилването и достигат максимум до  48 часа</a:t>
            </a:r>
            <a:r>
              <a:rPr lang="en-US" sz="2200" dirty="0" smtClean="0"/>
              <a:t>)</a:t>
            </a:r>
            <a:r>
              <a:rPr lang="bg-BG" sz="2200" dirty="0" smtClean="0"/>
              <a:t>, оток на долните слоеве на дерма и хиподерма, по-рядко разтрисане и оток на ставите</a:t>
            </a:r>
          </a:p>
          <a:p>
            <a:pPr marL="609600" indent="-609600" eaLnBrk="1" hangingPunct="1">
              <a:lnSpc>
                <a:spcPct val="70000"/>
              </a:lnSpc>
              <a:buClr>
                <a:srgbClr val="FF0000"/>
              </a:buClr>
              <a:buFont typeface="Wingdings 2" pitchFamily="18" charset="2"/>
              <a:buNone/>
            </a:pPr>
            <a:endParaRPr lang="bg-BG" sz="2200" dirty="0" smtClean="0"/>
          </a:p>
          <a:p>
            <a:pPr marL="609600" indent="-609600" algn="just" eaLnBrk="1" hangingPunct="1">
              <a:lnSpc>
                <a:spcPct val="7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1400" b="1" dirty="0" smtClean="0">
                <a:latin typeface="Times New Roman" pitchFamily="18" charset="0"/>
              </a:rPr>
              <a:t>	</a:t>
            </a:r>
            <a:r>
              <a:rPr lang="bg-BG" sz="2200" dirty="0" smtClean="0"/>
              <a:t>Реакции на свръхчувствителност от бърз тип. Тези реакции се наблюдават изключително рядко и могат да протекат с уртикария, ангиоедем, бронхоспазъм и още по-рядко с прояви на системна анафилаксия</a:t>
            </a:r>
          </a:p>
          <a:p>
            <a:pPr marL="609600" indent="-609600" eaLnBrk="1" hangingPunct="1">
              <a:lnSpc>
                <a:spcPct val="70000"/>
              </a:lnSpc>
              <a:buFont typeface="Wingdings" pitchFamily="2" charset="2"/>
              <a:buChar char=""/>
            </a:pPr>
            <a:endParaRPr lang="bg-BG" sz="2200" dirty="0" smtClean="0"/>
          </a:p>
        </p:txBody>
      </p:sp>
    </p:spTree>
    <p:extLst>
      <p:ext uri="{BB962C8B-B14F-4D97-AF65-F5344CB8AC3E}">
        <p14:creationId xmlns:p14="http://schemas.microsoft.com/office/powerpoint/2010/main" val="29329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3600" dirty="0" smtClean="0"/>
              <a:t>Контактни и респираторни алергии към насекоми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96762"/>
            <a:ext cx="8229600" cy="4525963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b="1" dirty="0" smtClean="0"/>
              <a:t>	</a:t>
            </a:r>
            <a:r>
              <a:rPr lang="bg-BG" sz="2400" b="1" dirty="0" smtClean="0"/>
              <a:t>Респираторна и контактна алергия се предизвиква от: хлебарки, молци, пчели, пеперуди, и др. </a:t>
            </a:r>
            <a:r>
              <a:rPr lang="bg-BG" sz="2400" dirty="0" smtClean="0"/>
              <a:t>Алергичните реакции са от два типа: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sz="2400" dirty="0" smtClean="0"/>
          </a:p>
          <a:p>
            <a:pPr marL="976313" lvl="1" indent="-609600" algn="just" eaLnBrk="1" hangingPunct="1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400" b="1" i="1" dirty="0" smtClean="0"/>
              <a:t>	Реакции на свръхчувствителност от бърз тип</a:t>
            </a:r>
            <a:r>
              <a:rPr lang="bg-BG" sz="2400" i="1" dirty="0" smtClean="0"/>
              <a:t> </a:t>
            </a:r>
            <a:r>
              <a:rPr lang="bg-BG" sz="2400" dirty="0" smtClean="0"/>
              <a:t>- бронхоспазъм, бронхиална астма при пчелари, бронхиална астма от хлебарки, контактна уртикария </a:t>
            </a:r>
          </a:p>
          <a:p>
            <a:pPr marL="609600" indent="-609600" algn="just" eaLnBrk="1" hangingPunct="1">
              <a:lnSpc>
                <a:spcPct val="80000"/>
              </a:lnSpc>
              <a:buClr>
                <a:srgbClr val="FF0000"/>
              </a:buClr>
              <a:buFont typeface="Wingdings 2" pitchFamily="18" charset="2"/>
              <a:buNone/>
            </a:pPr>
            <a:endParaRPr lang="bg-BG" sz="2400" dirty="0" smtClean="0"/>
          </a:p>
          <a:p>
            <a:pPr marL="609600" indent="-609600" algn="just" eaLnBrk="1" hangingPunct="1">
              <a:lnSpc>
                <a:spcPct val="80000"/>
              </a:lnSpc>
              <a:buClr>
                <a:srgbClr val="FF0000"/>
              </a:buClr>
              <a:buFont typeface="Calibri" pitchFamily="34" charset="0"/>
              <a:buNone/>
            </a:pPr>
            <a:r>
              <a:rPr lang="bg-BG" sz="2400" i="1" dirty="0" smtClean="0"/>
              <a:t>     		</a:t>
            </a:r>
            <a:r>
              <a:rPr lang="bg-BG" sz="2400" b="1" i="1" dirty="0" smtClean="0"/>
              <a:t>Реакции  от клетъчно-медииран тип </a:t>
            </a:r>
            <a:r>
              <a:rPr lang="bg-BG" sz="2400" dirty="0" smtClean="0"/>
              <a:t>–   	контактен дерматит</a:t>
            </a:r>
          </a:p>
        </p:txBody>
      </p:sp>
    </p:spTree>
    <p:extLst>
      <p:ext uri="{BB962C8B-B14F-4D97-AF65-F5344CB8AC3E}">
        <p14:creationId xmlns:p14="http://schemas.microsoft.com/office/powerpoint/2010/main" val="21276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/>
              <a:t>Диагноза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424862" cy="45259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bg-BG" smtClean="0"/>
              <a:t>	Снемане на анамнеза </a:t>
            </a:r>
          </a:p>
          <a:p>
            <a:pPr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bg-BG" smtClean="0"/>
              <a:t> </a:t>
            </a:r>
          </a:p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bg-BG" smtClean="0"/>
              <a:t>	Определяне вида на насекомото, ужилило пациента</a:t>
            </a:r>
          </a:p>
          <a:p>
            <a:pPr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bg-BG" smtClean="0"/>
              <a:t> </a:t>
            </a:r>
          </a:p>
          <a:p>
            <a:pPr eaLnBrk="1" hangingPunct="1"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bg-BG" smtClean="0"/>
              <a:t>	Преценка за характера и тежестта на настъпилата реакция</a:t>
            </a:r>
          </a:p>
          <a:p>
            <a:pPr eaLnBrk="1" hangingPunct="1">
              <a:buFont typeface="Wingdings" pitchFamily="2" charset="2"/>
              <a:buNone/>
            </a:pPr>
            <a:endParaRPr lang="bg-BG" smtClean="0"/>
          </a:p>
        </p:txBody>
      </p:sp>
    </p:spTree>
    <p:extLst>
      <p:ext uri="{BB962C8B-B14F-4D97-AF65-F5344CB8AC3E}">
        <p14:creationId xmlns:p14="http://schemas.microsoft.com/office/powerpoint/2010/main" val="26789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 eaLnBrk="1" hangingPunct="1"/>
            <a:r>
              <a:rPr lang="bg-BG" smtClean="0"/>
              <a:t>Диагноза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bg-BG" sz="2800" dirty="0" smtClean="0"/>
              <a:t>Диагностични тестове :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SzPct val="86000"/>
              <a:buFont typeface="Wingdings" pitchFamily="2" charset="2"/>
              <a:buNone/>
            </a:pPr>
            <a:r>
              <a:rPr lang="bg-BG" sz="2800" i="1" dirty="0" smtClean="0"/>
              <a:t>	Кожно-алергична проба</a:t>
            </a:r>
            <a:r>
              <a:rPr lang="bg-BG" sz="2800" dirty="0" smtClean="0"/>
              <a:t> (КАП) с отрова от медоносна пчела</a:t>
            </a:r>
            <a:r>
              <a:rPr lang="en-US" sz="2800" dirty="0" smtClean="0"/>
              <a:t> – PRIK </a:t>
            </a:r>
            <a:r>
              <a:rPr lang="bg-BG" sz="2800" dirty="0" smtClean="0"/>
              <a:t> в доза 0.1 или 1 </a:t>
            </a:r>
            <a:r>
              <a:rPr lang="el-GR" sz="2800" dirty="0" smtClean="0"/>
              <a:t>μ</a:t>
            </a:r>
            <a:r>
              <a:rPr lang="bg-BG" sz="2800" dirty="0" smtClean="0"/>
              <a:t>g/m</a:t>
            </a:r>
            <a:r>
              <a:rPr lang="en-US" sz="2800" dirty="0" smtClean="0"/>
              <a:t>L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SzPct val="86000"/>
              <a:buFont typeface="Wingdings" pitchFamily="2" charset="2"/>
              <a:buChar char="§"/>
            </a:pPr>
            <a:endParaRPr lang="en-US" sz="2800" dirty="0" smtClean="0"/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SzPct val="86000"/>
              <a:buFont typeface="Wingdings" pitchFamily="2" charset="2"/>
              <a:buNone/>
            </a:pPr>
            <a:r>
              <a:rPr lang="bg-BG" sz="2800" i="1" dirty="0" smtClean="0"/>
              <a:t>	Изследване специфично </a:t>
            </a:r>
            <a:r>
              <a:rPr lang="en-US" sz="2800" i="1" dirty="0" err="1" smtClean="0"/>
              <a:t>IgE</a:t>
            </a:r>
            <a:r>
              <a:rPr lang="bg-BG" sz="2800" i="1" dirty="0" smtClean="0"/>
              <a:t> </a:t>
            </a:r>
            <a:r>
              <a:rPr lang="bg-BG" sz="2800" dirty="0" smtClean="0"/>
              <a:t>към пчелна отрова </a:t>
            </a:r>
            <a:r>
              <a:rPr lang="en-US" sz="2800" dirty="0" smtClean="0"/>
              <a:t>(</a:t>
            </a:r>
            <a:r>
              <a:rPr lang="bg-BG" sz="2800" dirty="0" smtClean="0"/>
              <a:t>предпочитат се </a:t>
            </a:r>
            <a:r>
              <a:rPr lang="en-US" sz="2800" i="1" dirty="0" smtClean="0"/>
              <a:t>in vivo </a:t>
            </a:r>
            <a:r>
              <a:rPr lang="bg-BG" sz="2800" dirty="0" smtClean="0"/>
              <a:t>тестовете</a:t>
            </a:r>
            <a:r>
              <a:rPr lang="en-US" sz="2800" dirty="0" smtClean="0"/>
              <a:t>)</a:t>
            </a:r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SzPct val="86000"/>
              <a:buFont typeface="Wingdings" pitchFamily="2" charset="2"/>
              <a:buChar char="§"/>
            </a:pPr>
            <a:endParaRPr lang="bg-BG" sz="2800" dirty="0" smtClean="0"/>
          </a:p>
          <a:p>
            <a:pPr algn="just" eaLnBrk="1" hangingPunct="1">
              <a:lnSpc>
                <a:spcPct val="80000"/>
              </a:lnSpc>
              <a:buClr>
                <a:srgbClr val="FF0000"/>
              </a:buClr>
              <a:buSzPct val="86000"/>
              <a:buFont typeface="Wingdings" pitchFamily="2" charset="2"/>
              <a:buNone/>
            </a:pPr>
            <a:r>
              <a:rPr lang="bg-BG" sz="2800" i="1" dirty="0" smtClean="0"/>
              <a:t>	При пациенти с негативни КАП</a:t>
            </a:r>
            <a:r>
              <a:rPr lang="en-US" sz="2800" i="1" dirty="0" smtClean="0"/>
              <a:t> </a:t>
            </a:r>
            <a:r>
              <a:rPr lang="en-US" sz="2800" dirty="0" smtClean="0"/>
              <a:t>(</a:t>
            </a:r>
            <a:r>
              <a:rPr lang="bg-BG" sz="2800" dirty="0" smtClean="0"/>
              <a:t>проведени 6 седмици след ужилването</a:t>
            </a:r>
            <a:r>
              <a:rPr lang="en-US" sz="2800" dirty="0" smtClean="0"/>
              <a:t>)</a:t>
            </a:r>
            <a:r>
              <a:rPr lang="bg-BG" sz="2800" dirty="0" smtClean="0"/>
              <a:t> и анамнеза за системни реакции, е необходимо повторение на КАП, изследване на специфично</a:t>
            </a:r>
            <a:r>
              <a:rPr lang="en-US" sz="2800" dirty="0" smtClean="0"/>
              <a:t> </a:t>
            </a:r>
            <a:r>
              <a:rPr lang="en-US" sz="2800" dirty="0" err="1" smtClean="0"/>
              <a:t>IgE</a:t>
            </a:r>
            <a:r>
              <a:rPr lang="bg-BG" sz="2800" dirty="0" smtClean="0"/>
              <a:t> или едновременно провеждане и на двата теста</a:t>
            </a:r>
          </a:p>
        </p:txBody>
      </p:sp>
    </p:spTree>
    <p:extLst>
      <p:ext uri="{BB962C8B-B14F-4D97-AF65-F5344CB8AC3E}">
        <p14:creationId xmlns:p14="http://schemas.microsoft.com/office/powerpoint/2010/main" val="40500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Лечение-доболнична помощ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836613"/>
            <a:ext cx="8462962" cy="5030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bg-BG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bg-BG" sz="2400" dirty="0" smtClean="0">
                <a:solidFill>
                  <a:schemeClr val="tx2"/>
                </a:solidFill>
              </a:rPr>
              <a:t>на </a:t>
            </a:r>
            <a:r>
              <a:rPr lang="en-US" sz="2400" dirty="0" err="1" smtClean="0">
                <a:solidFill>
                  <a:schemeClr val="tx2"/>
                </a:solidFill>
              </a:rPr>
              <a:t>IgE</a:t>
            </a:r>
            <a:r>
              <a:rPr lang="en-US" sz="2400" dirty="0" smtClean="0">
                <a:solidFill>
                  <a:schemeClr val="tx2"/>
                </a:solidFill>
              </a:rPr>
              <a:t> – </a:t>
            </a:r>
            <a:r>
              <a:rPr lang="bg-BG" sz="2400" dirty="0" smtClean="0">
                <a:solidFill>
                  <a:schemeClr val="tx2"/>
                </a:solidFill>
              </a:rPr>
              <a:t>медиирани реакции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bg-BG" sz="2400" dirty="0" smtClean="0"/>
              <a:t>	Отстраняване на жилото;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bg-BG" sz="2400" dirty="0" smtClean="0"/>
              <a:t>	Компрес с лед за не повече от 15 мин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bg-BG" sz="2400" dirty="0" smtClean="0"/>
              <a:t>	А</a:t>
            </a:r>
            <a:r>
              <a:rPr lang="en-US" sz="2400" dirty="0" err="1" smtClean="0"/>
              <a:t>drenaline</a:t>
            </a:r>
            <a:r>
              <a:rPr lang="bg-BG" sz="2400" dirty="0" smtClean="0"/>
              <a:t> </a:t>
            </a:r>
            <a:r>
              <a:rPr lang="en-US" sz="2400" i="1" dirty="0" err="1" smtClean="0"/>
              <a:t>s.c</a:t>
            </a:r>
            <a:r>
              <a:rPr lang="en-US" sz="2400" dirty="0" err="1" smtClean="0"/>
              <a:t>.</a:t>
            </a:r>
            <a:r>
              <a:rPr lang="en-US" sz="2400" dirty="0" smtClean="0"/>
              <a:t> </a:t>
            </a:r>
            <a:r>
              <a:rPr lang="bg-BG" sz="2400" dirty="0" smtClean="0"/>
              <a:t>-инжектори с 300 </a:t>
            </a:r>
            <a:r>
              <a:rPr lang="el-GR" sz="2400" dirty="0" smtClean="0"/>
              <a:t>μ</a:t>
            </a:r>
            <a:r>
              <a:rPr lang="en-US" sz="2400" dirty="0" smtClean="0"/>
              <a:t>g</a:t>
            </a:r>
            <a:r>
              <a:rPr lang="bg-BG" sz="2400" dirty="0" smtClean="0"/>
              <a:t> и 150 </a:t>
            </a:r>
            <a:r>
              <a:rPr lang="el-GR" sz="2400" dirty="0" smtClean="0"/>
              <a:t>μ</a:t>
            </a:r>
            <a:r>
              <a:rPr lang="en-US" sz="2400" dirty="0" smtClean="0"/>
              <a:t>g</a:t>
            </a:r>
            <a:r>
              <a:rPr lang="bg-BG" sz="2400" dirty="0" smtClean="0"/>
              <a:t> /доза – </a:t>
            </a:r>
            <a:r>
              <a:rPr lang="en-US" sz="2400" dirty="0" err="1" smtClean="0"/>
              <a:t>Anapen</a:t>
            </a:r>
            <a:r>
              <a:rPr lang="bg-BG" sz="2400" dirty="0" smtClean="0"/>
              <a:t>, </a:t>
            </a:r>
            <a:r>
              <a:rPr lang="en-US" sz="2400" dirty="0" err="1" smtClean="0"/>
              <a:t>EpiPen</a:t>
            </a:r>
            <a:endParaRPr lang="bg-BG" sz="2400" dirty="0" smtClean="0"/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bg-BG" sz="2400" dirty="0" smtClean="0"/>
              <a:t>	Перорален или парентерален прием на антихистамини от трето поколение и кортикостероиди</a:t>
            </a:r>
            <a:r>
              <a:rPr lang="en-US" sz="2400" dirty="0" smtClean="0"/>
              <a:t> (</a:t>
            </a:r>
            <a:r>
              <a:rPr lang="bg-BG" sz="2400" dirty="0" smtClean="0"/>
              <a:t>КС</a:t>
            </a:r>
            <a:r>
              <a:rPr lang="en-US" sz="2400" dirty="0" smtClean="0"/>
              <a:t>)</a:t>
            </a:r>
            <a:r>
              <a:rPr lang="bg-BG" sz="2400" dirty="0" smtClean="0"/>
              <a:t> и незабавно търсене на специализирана лекарска помощ.</a:t>
            </a:r>
          </a:p>
        </p:txBody>
      </p:sp>
    </p:spTree>
    <p:extLst>
      <p:ext uri="{BB962C8B-B14F-4D97-AF65-F5344CB8AC3E}">
        <p14:creationId xmlns:p14="http://schemas.microsoft.com/office/powerpoint/2010/main" val="27437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bg-BG" smtClean="0"/>
              <a:t>Определение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dirty="0" smtClean="0"/>
              <a:t>	</a:t>
            </a:r>
            <a:r>
              <a:rPr lang="bg-BG" sz="2800" b="1" i="1" dirty="0" smtClean="0"/>
              <a:t>Инсект-алергията е имунологична реакция, възникваща при контакт с насекоми</a:t>
            </a:r>
            <a:r>
              <a:rPr lang="bg-BG" sz="2800" b="1" dirty="0" smtClean="0"/>
              <a:t>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800" dirty="0" smtClean="0">
                <a:latin typeface="Arial" charset="0"/>
              </a:rPr>
              <a:t>	</a:t>
            </a:r>
            <a:r>
              <a:rPr lang="bg-BG" sz="2800" dirty="0" smtClean="0"/>
              <a:t>Алергия към жилещи насекоми</a:t>
            </a:r>
            <a:r>
              <a:rPr lang="en-US" sz="2800" dirty="0" smtClean="0"/>
              <a:t>(</a:t>
            </a:r>
            <a:r>
              <a:rPr lang="bg-BG" sz="2800" dirty="0" smtClean="0"/>
              <a:t>ципокрили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bg-BG" sz="28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800" dirty="0" smtClean="0">
                <a:latin typeface="Arial" charset="0"/>
              </a:rPr>
              <a:t>	</a:t>
            </a:r>
            <a:r>
              <a:rPr lang="bg-BG" sz="2800" dirty="0" smtClean="0"/>
              <a:t>Респираторни и контактни алергии към насекоми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bg-BG" sz="28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bg-BG" sz="2800" dirty="0" smtClean="0">
                <a:latin typeface="Arial" charset="0"/>
              </a:rPr>
              <a:t>	</a:t>
            </a:r>
            <a:r>
              <a:rPr lang="bg-BG" sz="2800" dirty="0" smtClean="0"/>
              <a:t>Алергия към кръвосмучещи насекоми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8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04813"/>
            <a:ext cx="8229600" cy="792162"/>
          </a:xfrm>
        </p:spPr>
        <p:txBody>
          <a:bodyPr/>
          <a:lstStyle/>
          <a:p>
            <a:pPr algn="ctr" eaLnBrk="1" hangingPunct="1"/>
            <a:r>
              <a:rPr lang="bg-BG" smtClean="0"/>
              <a:t>Лечение-болнична помощ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362950" cy="55895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bg-BG" sz="1800" b="1" dirty="0" smtClean="0"/>
              <a:t>Спешно лечение - при острите системни алергични реакции</a:t>
            </a:r>
            <a:r>
              <a:rPr lang="bg-BG" sz="1800" dirty="0" smtClean="0"/>
              <a:t>.  </a:t>
            </a:r>
            <a:br>
              <a:rPr lang="bg-BG" sz="1800" dirty="0" smtClean="0"/>
            </a:br>
            <a:endParaRPr lang="bg-BG" sz="1800" dirty="0" smtClean="0"/>
          </a:p>
          <a:p>
            <a:pPr marL="342900" indent="-342900" algn="just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bg-BG" sz="1800" dirty="0" smtClean="0"/>
              <a:t>А</a:t>
            </a:r>
            <a:r>
              <a:rPr lang="bg-BG" sz="1600" dirty="0" smtClean="0"/>
              <a:t>дреналин /подкожно/- много често едно инжектиране овладява реакцията. Дозировката е -  0.3-0.5 ml, при необходимост неколкократно през 15 минути. При деца адреналинът се инжектира по 0.01 ml/кg. При неповлияване  адреналинът може да се инжектира мускулно или венозно.  </a:t>
            </a:r>
          </a:p>
          <a:p>
            <a:pPr marL="342900" indent="-342900" algn="just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bg-BG" sz="1600" b="1" dirty="0" smtClean="0"/>
              <a:t> </a:t>
            </a:r>
            <a:r>
              <a:rPr lang="bg-BG" sz="1600" dirty="0" smtClean="0"/>
              <a:t>Спешна хоспитализация и наблюдение поне 24 часа /риск от бифазна анафилаксия, трудно повлияващи се симптоми от страна на сърдечно-съдовата и дихателна с-ми/</a:t>
            </a:r>
          </a:p>
          <a:p>
            <a:pPr marL="342900" indent="-342900" algn="just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bg-BG" sz="1600" dirty="0" smtClean="0"/>
              <a:t>Масивно обемно субституиране със солеви разтвори, кислород с маска или назален катетър.  </a:t>
            </a:r>
          </a:p>
          <a:p>
            <a:pPr marL="342900" indent="-342900" algn="just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bg-BG" sz="1600" dirty="0" smtClean="0"/>
              <a:t>Антихистаминови препарати</a:t>
            </a:r>
            <a:r>
              <a:rPr lang="bg-BG" sz="1600" dirty="0"/>
              <a:t> </a:t>
            </a:r>
            <a:r>
              <a:rPr lang="bg-BG" sz="1600" dirty="0" smtClean="0"/>
              <a:t>- парентерално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bg-BG" sz="1600" dirty="0" smtClean="0"/>
              <a:t>Глюкокортикостероидни препарати. Начален ефект най-рано след 30 мин - 1 час. Н1 блокерите и КС не могат да овладеят симптомите на анафилактичния шок, тъй като фаталните реакции се появяват до първия час.  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bg-BG" sz="1600" dirty="0" smtClean="0"/>
              <a:t>Интубация, крикотиротомия</a:t>
            </a:r>
            <a:r>
              <a:rPr lang="en-US" sz="1600" dirty="0" smtClean="0"/>
              <a:t> (</a:t>
            </a:r>
            <a:r>
              <a:rPr lang="bg-BG" sz="1600" dirty="0" smtClean="0"/>
              <a:t>кониотомия</a:t>
            </a:r>
            <a:r>
              <a:rPr lang="en-US" sz="1600" dirty="0" smtClean="0"/>
              <a:t>)</a:t>
            </a:r>
            <a:r>
              <a:rPr lang="bg-BG" sz="1600" dirty="0" smtClean="0"/>
              <a:t> или трахеостомия се предприема при тежък оток на ларингса, който не се влияе от медикаментозна терапия.  </a:t>
            </a: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+mj-lt"/>
              <a:buAutoNum type="arabicPeriod"/>
              <a:defRPr/>
            </a:pPr>
            <a:r>
              <a:rPr lang="bg-BG" sz="1600" dirty="0" smtClean="0"/>
              <a:t>При възрастни пациенти, лекувани с бета-блокери, алергичните реакции протичат по-тежко и се лекуват по-трудно с адреналин. В тези случаи наред с другата терапия се прилага глюкагон 1-3 mg бавно интравенозно за 2 минути, след което 1-3 мг интравенозно на 1 час</a:t>
            </a:r>
            <a:r>
              <a:rPr lang="bg-BG" sz="1800" dirty="0" smtClean="0"/>
              <a:t>. </a:t>
            </a:r>
          </a:p>
          <a:p>
            <a:pPr marL="0" indent="0" algn="ctr" eaLnBrk="1" hangingPunct="1">
              <a:lnSpc>
                <a:spcPct val="80000"/>
              </a:lnSpc>
              <a:buClr>
                <a:srgbClr val="FF0000"/>
              </a:buClr>
              <a:buNone/>
              <a:defRPr/>
            </a:pPr>
            <a:r>
              <a:rPr lang="bg-BG" sz="1800" dirty="0" smtClean="0"/>
              <a:t>Лечението на АШ е разгледано в съответната лекция! </a:t>
            </a:r>
            <a:br>
              <a:rPr lang="bg-BG" sz="1800" dirty="0" smtClean="0"/>
            </a:br>
            <a:endParaRPr lang="bg-BG" sz="1800" dirty="0" smtClean="0"/>
          </a:p>
        </p:txBody>
      </p:sp>
    </p:spTree>
    <p:extLst>
      <p:ext uri="{BB962C8B-B14F-4D97-AF65-F5344CB8AC3E}">
        <p14:creationId xmlns:p14="http://schemas.microsoft.com/office/powerpoint/2010/main" val="41666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05383" y="2487270"/>
            <a:ext cx="8229600" cy="2006600"/>
          </a:xfrm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bg-BG" sz="4400" dirty="0" smtClean="0"/>
              <a:t>Принципи на лечение на останалите клинични прояви на инсект алергията</a:t>
            </a:r>
            <a:br>
              <a:rPr lang="bg-BG" sz="4400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2400" dirty="0">
                <a:solidFill>
                  <a:srgbClr val="000000"/>
                </a:solidFill>
                <a:ea typeface="+mn-ea"/>
              </a:rPr>
              <a:t>- Атопична бронхиална астма при сенсибилизация към алергени на хлебарки – спазват се критериите на </a:t>
            </a:r>
            <a:r>
              <a:rPr lang="en-US" sz="2400" dirty="0">
                <a:solidFill>
                  <a:srgbClr val="000000"/>
                </a:solidFill>
                <a:ea typeface="+mn-ea"/>
              </a:rPr>
              <a:t>GINA</a:t>
            </a:r>
            <a:br>
              <a:rPr lang="en-US" sz="2400" dirty="0">
                <a:solidFill>
                  <a:srgbClr val="000000"/>
                </a:solidFill>
                <a:ea typeface="+mn-ea"/>
              </a:rPr>
            </a:br>
            <a:r>
              <a:rPr lang="bg-BG" sz="2400" dirty="0">
                <a:solidFill>
                  <a:srgbClr val="000000"/>
                </a:solidFill>
                <a:ea typeface="+mn-ea"/>
              </a:rPr>
              <a:t>- Бронхоспазъм, провокиран от контакт с насекоми – инхалации на бързодействащи бета 2 агонисти, КС</a:t>
            </a:r>
            <a:br>
              <a:rPr lang="bg-BG" sz="2400" dirty="0">
                <a:solidFill>
                  <a:srgbClr val="000000"/>
                </a:solidFill>
                <a:ea typeface="+mn-ea"/>
              </a:rPr>
            </a:br>
            <a:r>
              <a:rPr lang="bg-BG" sz="2400" dirty="0">
                <a:solidFill>
                  <a:srgbClr val="000000"/>
                </a:solidFill>
                <a:ea typeface="+mn-ea"/>
              </a:rPr>
              <a:t>- Контактен дерматит – локални КС за потискане на възпалението, Н1 блокери</a:t>
            </a:r>
            <a:br>
              <a:rPr lang="bg-BG" sz="2400" dirty="0">
                <a:solidFill>
                  <a:srgbClr val="000000"/>
                </a:solidFill>
                <a:ea typeface="+mn-ea"/>
              </a:rPr>
            </a:br>
            <a:r>
              <a:rPr lang="bg-BG" sz="2400" dirty="0">
                <a:solidFill>
                  <a:srgbClr val="000000"/>
                </a:solidFill>
                <a:ea typeface="+mn-ea"/>
              </a:rPr>
              <a:t>- Имунокомплексни реакции – НСПВС, КС</a:t>
            </a:r>
            <a:br>
              <a:rPr lang="bg-BG" sz="2400" dirty="0">
                <a:solidFill>
                  <a:srgbClr val="000000"/>
                </a:solidFill>
                <a:ea typeface="+mn-ea"/>
              </a:rPr>
            </a:br>
            <a:endParaRPr lang="bg-BG" sz="4400" dirty="0" smtClean="0"/>
          </a:p>
        </p:txBody>
      </p:sp>
    </p:spTree>
    <p:extLst>
      <p:ext uri="{BB962C8B-B14F-4D97-AF65-F5344CB8AC3E}">
        <p14:creationId xmlns:p14="http://schemas.microsoft.com/office/powerpoint/2010/main" val="24671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bg-BG" smtClean="0"/>
              <a:t>Профилактика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53659"/>
            <a:ext cx="4968875" cy="43211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bg-BG" sz="1900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bg-BG" sz="1900" dirty="0" smtClean="0"/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bg-BG" sz="1900" dirty="0" smtClean="0"/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None/>
              <a:defRPr/>
            </a:pPr>
            <a:r>
              <a:rPr lang="bg-BG" sz="1900" dirty="0" smtClean="0"/>
              <a:t>	</a:t>
            </a:r>
            <a:r>
              <a:rPr lang="bg-BG" sz="7200" dirty="0" smtClean="0"/>
              <a:t>Да се избягва контакт с насекоми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Char char="§"/>
              <a:defRPr/>
            </a:pPr>
            <a:endParaRPr lang="bg-BG" sz="7200" dirty="0" smtClean="0"/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None/>
              <a:defRPr/>
            </a:pPr>
            <a:r>
              <a:rPr lang="bg-BG" sz="7200" dirty="0" smtClean="0"/>
              <a:t>	Да се обучат пациентите за поведение при евентуално ужилване от насекомо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Char char="§"/>
              <a:defRPr/>
            </a:pPr>
            <a:endParaRPr lang="bg-BG" sz="7200" dirty="0" smtClean="0"/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None/>
              <a:defRPr/>
            </a:pPr>
            <a:r>
              <a:rPr lang="bg-BG" sz="7200" dirty="0" smtClean="0"/>
              <a:t>	Да носят инжектори с адреналин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Char char="§"/>
              <a:defRPr/>
            </a:pPr>
            <a:endParaRPr lang="bg-BG" sz="7200" dirty="0" smtClean="0"/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None/>
              <a:defRPr/>
            </a:pPr>
            <a:r>
              <a:rPr lang="bg-BG" sz="7200" dirty="0" smtClean="0"/>
              <a:t>	Забранява се да се обличат в дрехи с ярки цветове, да ходят боси, да употребяват силен парфюм. През топлия сезон да се избягват късите панталони и дрехи с къси ръкави. Препоръчителен цвят на облеклото: каки, тютюнев, зелен, бял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Char char="§"/>
              <a:defRPr/>
            </a:pPr>
            <a:endParaRPr lang="bg-BG" sz="7200" dirty="0" smtClean="0"/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SzPct val="91000"/>
              <a:buFont typeface="Wingdings" pitchFamily="2" charset="2"/>
              <a:buNone/>
              <a:defRPr/>
            </a:pPr>
            <a:r>
              <a:rPr lang="bg-BG" sz="7200" dirty="0" smtClean="0"/>
              <a:t>	Пациентите с алергия от ужилване да носят със себе си гривна, огърлица или паспорт, указващи алергията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916113"/>
            <a:ext cx="3582987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bg-BG" smtClean="0"/>
              <a:t>Лечение в ремисия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44843" y="1600200"/>
            <a:ext cx="82296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g-BG" b="1" dirty="0" smtClean="0"/>
              <a:t>Алергеннна имунотерапия </a:t>
            </a:r>
            <a:r>
              <a:rPr lang="en-US" b="1" dirty="0" smtClean="0"/>
              <a:t>(</a:t>
            </a:r>
            <a:r>
              <a:rPr lang="bg-BG" b="1" dirty="0" smtClean="0"/>
              <a:t>АИТ</a:t>
            </a:r>
            <a:r>
              <a:rPr lang="en-US" b="1" dirty="0" smtClean="0"/>
              <a:t>)</a:t>
            </a:r>
            <a:r>
              <a:rPr lang="bg-BG" b="1" dirty="0" smtClean="0"/>
              <a:t> с отрова на инсекти</a:t>
            </a:r>
            <a:endParaRPr lang="bg-BG" dirty="0" smtClean="0"/>
          </a:p>
          <a:p>
            <a:pPr eaLnBrk="1" hangingPunct="1">
              <a:buFont typeface="Wingdings 2" pitchFamily="18" charset="2"/>
              <a:buNone/>
            </a:pPr>
            <a:r>
              <a:rPr lang="bg-BG" sz="2800" dirty="0" smtClean="0"/>
              <a:t>	Това е т.н. “златен стандарт”, тъй като ефективността достига до 95-98% в края на първата година и се избягват последващи тежки системни алергични реакции. АИТ с отрова на инсекти започва в края на есенния, началото на зимния сезон и продължава 3-5 години</a:t>
            </a:r>
          </a:p>
        </p:txBody>
      </p:sp>
    </p:spTree>
    <p:extLst>
      <p:ext uri="{BB962C8B-B14F-4D97-AF65-F5344CB8AC3E}">
        <p14:creationId xmlns:p14="http://schemas.microsoft.com/office/powerpoint/2010/main" val="35979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75723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sz="4400" dirty="0"/>
              <a:t>Алергеннна имунотерапия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060575"/>
            <a:ext cx="331152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1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/>
              <a:t>Честота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Courier New" pitchFamily="49" charset="0"/>
              <a:buChar char="o"/>
            </a:pPr>
            <a:r>
              <a:rPr lang="bg-BG" sz="2800" dirty="0" smtClean="0">
                <a:latin typeface="Arial" charset="0"/>
              </a:rPr>
              <a:t>А</a:t>
            </a:r>
            <a:r>
              <a:rPr lang="bg-BG" sz="2800" dirty="0" smtClean="0"/>
              <a:t>намнеза за обширни местни реакции след ужилване </a:t>
            </a:r>
            <a:r>
              <a:rPr lang="bg-BG" sz="2800" dirty="0" smtClean="0">
                <a:latin typeface="Times New Roman" pitchFamily="18" charset="0"/>
              </a:rPr>
              <a:t>имат</a:t>
            </a:r>
            <a:r>
              <a:rPr lang="bg-BG" sz="2800" dirty="0" smtClean="0">
                <a:latin typeface="Arial" charset="0"/>
              </a:rPr>
              <a:t> </a:t>
            </a:r>
            <a:r>
              <a:rPr lang="bg-BG" sz="2800" dirty="0" smtClean="0"/>
              <a:t>2-20% от възрастното население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Wingdings 2" pitchFamily="18" charset="2"/>
              <a:buNone/>
            </a:pPr>
            <a:endParaRPr lang="bg-BG" sz="2800" dirty="0" smtClean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Courier New" pitchFamily="49" charset="0"/>
              <a:buChar char="o"/>
            </a:pPr>
            <a:r>
              <a:rPr lang="bg-BG" sz="2800" dirty="0" smtClean="0"/>
              <a:t>Анамнеза за анафилактични реакции - 1-5%  </a:t>
            </a:r>
            <a:br>
              <a:rPr lang="bg-BG" sz="2800" dirty="0" smtClean="0"/>
            </a:br>
            <a:r>
              <a:rPr lang="bg-BG" sz="2800" dirty="0" smtClean="0"/>
              <a:t>	</a:t>
            </a:r>
          </a:p>
          <a:p>
            <a:pPr algn="just" eaLnBrk="1" hangingPunct="1">
              <a:lnSpc>
                <a:spcPct val="90000"/>
              </a:lnSpc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bg-BG" sz="2800" b="1" dirty="0" smtClean="0"/>
              <a:t>Проблемът с инсект алергията към ципокрили е изключително сериозен и се поставя наравно с медикаментозната алергия към пеницилин и реакциите към йод-контрастни вещества</a:t>
            </a:r>
            <a:r>
              <a:rPr lang="bg-BG" sz="2800" dirty="0" smtClean="0"/>
              <a:t>  </a:t>
            </a:r>
            <a:br>
              <a:rPr lang="bg-BG" sz="2800" dirty="0" smtClean="0"/>
            </a:b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31963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/>
              <a:t>Етиология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695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000" b="1" dirty="0" smtClean="0"/>
              <a:t>	Тежките и животозастрашаващи алергични реакции</a:t>
            </a:r>
            <a:r>
              <a:rPr lang="bg-BG" sz="2000" dirty="0" smtClean="0"/>
              <a:t> се предизвикват от насекоми от разред </a:t>
            </a:r>
            <a:r>
              <a:rPr lang="en-US" sz="2000" b="1" u="sng" dirty="0" smtClean="0"/>
              <a:t>Hymenoptera</a:t>
            </a:r>
            <a:r>
              <a:rPr lang="bg-BG" sz="2000" dirty="0" smtClean="0"/>
              <a:t>/ципокрили/: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charset="0"/>
              <a:buNone/>
            </a:pPr>
            <a:r>
              <a:rPr lang="bg-BG" sz="2000" b="1" i="1" dirty="0" smtClean="0">
                <a:solidFill>
                  <a:srgbClr val="FF0000"/>
                </a:solidFill>
              </a:rPr>
              <a:t>	</a:t>
            </a:r>
            <a:r>
              <a:rPr lang="bg-BG" sz="2000" b="1" i="1" dirty="0" smtClean="0"/>
              <a:t>Медоносна пчела </a:t>
            </a:r>
            <a:r>
              <a:rPr lang="bg-BG" sz="2000" dirty="0" smtClean="0"/>
              <a:t>(Apis mellifera) - с най-голямо значение в Европа  оставя жилото си и умира  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charset="0"/>
              <a:buNone/>
            </a:pPr>
            <a:r>
              <a:rPr lang="bg-BG" sz="2000" b="1" i="1" dirty="0" smtClean="0">
                <a:solidFill>
                  <a:srgbClr val="FF0000"/>
                </a:solidFill>
              </a:rPr>
              <a:t>	</a:t>
            </a:r>
            <a:r>
              <a:rPr lang="bg-BG" sz="2000" b="1" i="1" dirty="0" smtClean="0"/>
              <a:t>Оси </a:t>
            </a:r>
            <a:r>
              <a:rPr lang="bg-BG" sz="2000" dirty="0" smtClean="0"/>
              <a:t>(Polistes, Wasps) 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charset="0"/>
              <a:buNone/>
            </a:pPr>
            <a:r>
              <a:rPr lang="bg-BG" sz="2000" b="1" i="1" dirty="0" smtClean="0">
                <a:solidFill>
                  <a:srgbClr val="FF0000"/>
                </a:solidFill>
              </a:rPr>
              <a:t>	</a:t>
            </a:r>
            <a:r>
              <a:rPr lang="bg-BG" sz="2000" b="1" i="1" dirty="0" smtClean="0"/>
              <a:t>Стършели</a:t>
            </a:r>
            <a:r>
              <a:rPr lang="bg-BG" sz="2000" dirty="0" smtClean="0"/>
              <a:t> (Vespula): Yellow jacket с най-голямо значение в САЩ; Ноrnet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buSzPct val="90000"/>
              <a:buFont typeface="Arial" charset="0"/>
              <a:buNone/>
            </a:pPr>
            <a:r>
              <a:rPr lang="bg-BG" sz="2000" b="1" i="1" dirty="0" smtClean="0">
                <a:solidFill>
                  <a:srgbClr val="FF0000"/>
                </a:solidFill>
              </a:rPr>
              <a:t>	</a:t>
            </a:r>
            <a:r>
              <a:rPr lang="bg-BG" sz="2000" b="1" i="1" dirty="0" smtClean="0"/>
              <a:t>Огнени мравки </a:t>
            </a:r>
            <a:r>
              <a:rPr lang="bg-BG" sz="2000" dirty="0" smtClean="0"/>
              <a:t>(Solenopsis, Fire ants)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bg-BG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000" dirty="0" smtClean="0"/>
              <a:t>	-  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bg-BG" sz="2000" dirty="0" smtClean="0"/>
              <a:t>	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14800"/>
            <a:ext cx="849788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8488" cy="779463"/>
          </a:xfrm>
        </p:spPr>
        <p:txBody>
          <a:bodyPr/>
          <a:lstStyle/>
          <a:p>
            <a:pPr algn="ctr" eaLnBrk="1" hangingPunct="1"/>
            <a:r>
              <a:rPr lang="bg-BG" sz="4400" smtClean="0"/>
              <a:t>Етиология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idx="2"/>
          </p:nvPr>
        </p:nvSpPr>
        <p:spPr>
          <a:xfrm>
            <a:off x="250825" y="1484313"/>
            <a:ext cx="4465638" cy="424815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bg-BG" sz="2800" b="1" i="1" dirty="0" smtClean="0"/>
              <a:t>Алергия към   кръвосмучещи насекоми</a:t>
            </a:r>
            <a:endParaRPr lang="en-US" sz="2800" b="1" i="1" dirty="0" smtClean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endParaRPr lang="bg-BG" sz="2800" dirty="0" smtClean="0"/>
          </a:p>
          <a:p>
            <a:pPr eaLnBrk="1" hangingPunct="1">
              <a:lnSpc>
                <a:spcPct val="80000"/>
              </a:lnSpc>
            </a:pPr>
            <a:r>
              <a:rPr lang="bg-BG" sz="2800" dirty="0" smtClean="0"/>
              <a:t>Кръвосмучещи насекоми: кърлежи, комари, бълхи, кръвосмучещи мухи, папатациеви мушици и др. </a:t>
            </a:r>
          </a:p>
          <a:p>
            <a:pPr eaLnBrk="1" hangingPunct="1"/>
            <a:endParaRPr lang="bg-BG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779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4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15888"/>
            <a:ext cx="7772400" cy="1152525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/>
              <a:t>Етиология</a:t>
            </a:r>
            <a:endParaRPr lang="bg-BG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323850" y="1557338"/>
            <a:ext cx="5040313" cy="4967287"/>
          </a:xfrm>
        </p:spPr>
        <p:txBody>
          <a:bodyPr/>
          <a:lstStyle/>
          <a:p>
            <a:pPr marL="457200" marR="0" indent="-457200" algn="l" eaLnBrk="1" hangingPunct="1">
              <a:lnSpc>
                <a:spcPct val="80000"/>
              </a:lnSpc>
            </a:pPr>
            <a:r>
              <a:rPr lang="bg-BG" b="1" i="1" dirty="0" smtClean="0"/>
              <a:t>Респираторни и контактни алергии към насекоми</a:t>
            </a:r>
            <a:endParaRPr lang="en-US" b="1" i="1" dirty="0" smtClean="0"/>
          </a:p>
          <a:p>
            <a:pPr marL="457200" marR="0" indent="-457200" algn="just" eaLnBrk="1" hangingPunct="1">
              <a:lnSpc>
                <a:spcPct val="80000"/>
              </a:lnSpc>
              <a:buFontTx/>
              <a:buChar char="-"/>
            </a:pPr>
            <a:endParaRPr lang="bg-BG" dirty="0" smtClean="0"/>
          </a:p>
          <a:p>
            <a:pPr marL="457200" marR="0" indent="-457200" algn="l" eaLnBrk="1" hangingPunct="1">
              <a:lnSpc>
                <a:spcPct val="80000"/>
              </a:lnSpc>
            </a:pPr>
            <a:r>
              <a:rPr lang="bg-BG" dirty="0" smtClean="0"/>
              <a:t>Респираторна и контактна сенсибилизация могат да предизвикат различни видове насекоми: пеперуди, ручейници, молци, пчели, хлебарки, скакалци и др.</a:t>
            </a:r>
          </a:p>
          <a:p>
            <a:pPr marL="457200" marR="0" indent="-457200" eaLnBrk="1" hangingPunct="1"/>
            <a:endParaRPr lang="bg-BG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09" y="1258073"/>
            <a:ext cx="3563937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4844" y="0"/>
            <a:ext cx="8229600" cy="922337"/>
          </a:xfrm>
        </p:spPr>
        <p:txBody>
          <a:bodyPr/>
          <a:lstStyle/>
          <a:p>
            <a:pPr algn="ctr" eaLnBrk="1" hangingPunct="1"/>
            <a:r>
              <a:rPr lang="bg-BG" dirty="0" smtClean="0"/>
              <a:t>Патогенеза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6759" y="1044876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bg-BG" sz="1800" b="1" dirty="0" smtClean="0"/>
              <a:t>Алергична реакция от I тип</a:t>
            </a:r>
            <a:r>
              <a:rPr lang="bg-BG" sz="1800" dirty="0" smtClean="0"/>
              <a:t> –Развитието на този тип реакция е свързано с образуването на реагини – IgE антитела. Алергичната реакция от I тип се характеризира клинично с анафилактичен шок, уртикария, оток на Квинке, атопична бронхиална астма, алергичен ринит, бронхоспазъм и др.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bg-BG" sz="2400" b="1" dirty="0" smtClean="0"/>
          </a:p>
        </p:txBody>
      </p:sp>
      <p:pic>
        <p:nvPicPr>
          <p:cNvPr id="11268" name="Picture 5" descr="C:\Users\User\Downloads\схема 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6" y="2455304"/>
            <a:ext cx="7598376" cy="43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863377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dirty="0" smtClean="0"/>
              <a:t>Патогенеза</a:t>
            </a:r>
            <a:endParaRPr lang="bg-BG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395288" y="1557338"/>
            <a:ext cx="8353425" cy="1295400"/>
          </a:xfrm>
        </p:spPr>
        <p:txBody>
          <a:bodyPr/>
          <a:lstStyle/>
          <a:p>
            <a:pPr marR="0" algn="l" eaLnBrk="1" hangingPunct="1"/>
            <a:r>
              <a:rPr lang="bg-BG" sz="2000" b="1" dirty="0" smtClean="0"/>
              <a:t>Алергична реакция от III тип</a:t>
            </a:r>
            <a:r>
              <a:rPr lang="bg-BG" sz="2000" dirty="0" smtClean="0"/>
              <a:t> </a:t>
            </a:r>
            <a:r>
              <a:rPr lang="en-US" sz="2000" dirty="0" smtClean="0"/>
              <a:t>(</a:t>
            </a:r>
            <a:r>
              <a:rPr lang="bg-BG" sz="2000" dirty="0" smtClean="0"/>
              <a:t>имунокомплексен</a:t>
            </a:r>
            <a:r>
              <a:rPr lang="en-US" sz="2000" dirty="0" smtClean="0"/>
              <a:t>)</a:t>
            </a:r>
            <a:r>
              <a:rPr lang="bg-BG" sz="2000" dirty="0" smtClean="0"/>
              <a:t>. Могат да се проявят с нетипични клинични изяви </a:t>
            </a:r>
            <a:r>
              <a:rPr lang="en-US" sz="2000" dirty="0" smtClean="0"/>
              <a:t>, </a:t>
            </a:r>
            <a:r>
              <a:rPr lang="bg-BG" sz="2000" dirty="0" smtClean="0"/>
              <a:t>предизвикани от ужилването – артрити, енцефалити, васкулити и др</a:t>
            </a:r>
            <a:r>
              <a:rPr lang="bg-BG" sz="2800" dirty="0" smtClean="0"/>
              <a:t>.</a:t>
            </a:r>
            <a:endParaRPr lang="en-US" sz="2800" dirty="0" smtClean="0"/>
          </a:p>
          <a:p>
            <a:pPr marR="0" algn="l" eaLnBrk="1" hangingPunct="1"/>
            <a:endParaRPr lang="bg-BG" dirty="0" smtClean="0"/>
          </a:p>
          <a:p>
            <a:pPr marR="0" eaLnBrk="1" hangingPunct="1"/>
            <a:endParaRPr lang="bg-BG" dirty="0" smtClean="0"/>
          </a:p>
        </p:txBody>
      </p:sp>
      <p:pic>
        <p:nvPicPr>
          <p:cNvPr id="12292" name="Picture 6" descr="Възпаление, медиирано от имунни комплекси -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924175"/>
            <a:ext cx="56007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8488" cy="779463"/>
          </a:xfrm>
        </p:spPr>
        <p:txBody>
          <a:bodyPr/>
          <a:lstStyle/>
          <a:p>
            <a:pPr algn="ctr" eaLnBrk="1" hangingPunct="1"/>
            <a:r>
              <a:rPr lang="bg-BG" sz="4400" smtClean="0"/>
              <a:t>Патогенеза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idx="2"/>
          </p:nvPr>
        </p:nvSpPr>
        <p:spPr>
          <a:xfrm>
            <a:off x="1547813" y="1341438"/>
            <a:ext cx="5903912" cy="1873250"/>
          </a:xfrm>
        </p:spPr>
        <p:txBody>
          <a:bodyPr/>
          <a:lstStyle/>
          <a:p>
            <a:pPr algn="ctr" eaLnBrk="1" hangingPunct="1"/>
            <a:r>
              <a:rPr lang="bg-BG" sz="2000" b="1" dirty="0" smtClean="0"/>
              <a:t>Алергична реакция от I</a:t>
            </a:r>
            <a:r>
              <a:rPr lang="en-US" sz="2000" b="1" dirty="0" smtClean="0"/>
              <a:t>V</a:t>
            </a:r>
            <a:r>
              <a:rPr lang="bg-BG" sz="2000" b="1" dirty="0" smtClean="0"/>
              <a:t> тип</a:t>
            </a:r>
            <a:r>
              <a:rPr lang="bg-BG" sz="2000" dirty="0" smtClean="0"/>
              <a:t> </a:t>
            </a:r>
            <a:r>
              <a:rPr lang="en-US" sz="2000" dirty="0" smtClean="0"/>
              <a:t>(</a:t>
            </a:r>
            <a:r>
              <a:rPr lang="bg-BG" sz="2000" dirty="0" smtClean="0"/>
              <a:t>клетъчномедииран</a:t>
            </a:r>
            <a:r>
              <a:rPr lang="en-US" sz="2000" dirty="0" smtClean="0"/>
              <a:t>)</a:t>
            </a:r>
            <a:r>
              <a:rPr lang="bg-BG" sz="2000" dirty="0" smtClean="0"/>
              <a:t>.  Клинична изява – контактен дерматит</a:t>
            </a:r>
          </a:p>
        </p:txBody>
      </p:sp>
      <p:pic>
        <p:nvPicPr>
          <p:cNvPr id="13316" name="Picture 6" descr="361-1399202996-4fa20e647c8c65abfd24279987f0f5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8638"/>
            <a:ext cx="6400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4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9225</TotalTime>
  <Words>1468</Words>
  <Application>Microsoft Office PowerPoint</Application>
  <PresentationFormat>On-screen Show (4:3)</PresentationFormat>
  <Paragraphs>128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 Unicode MS</vt:lpstr>
      <vt:lpstr>Arial</vt:lpstr>
      <vt:lpstr>Arial Black</vt:lpstr>
      <vt:lpstr>Calibri</vt:lpstr>
      <vt:lpstr>Courier New</vt:lpstr>
      <vt:lpstr>Garamond</vt:lpstr>
      <vt:lpstr>Times New Roman</vt:lpstr>
      <vt:lpstr>Wingdings</vt:lpstr>
      <vt:lpstr>Wingdings 2</vt:lpstr>
      <vt:lpstr>Default Design</vt:lpstr>
      <vt:lpstr>2_Edge</vt:lpstr>
      <vt:lpstr>CorelDRAW.Graphic.10</vt:lpstr>
      <vt:lpstr>PowerPoint Presentation</vt:lpstr>
      <vt:lpstr>Определение</vt:lpstr>
      <vt:lpstr>Честота</vt:lpstr>
      <vt:lpstr>Етиология</vt:lpstr>
      <vt:lpstr>Етиология</vt:lpstr>
      <vt:lpstr>Етиология</vt:lpstr>
      <vt:lpstr>Патогенеза</vt:lpstr>
      <vt:lpstr>Патогенеза</vt:lpstr>
      <vt:lpstr>Патогенеза</vt:lpstr>
      <vt:lpstr>Фармакологични агенти и алергени</vt:lpstr>
      <vt:lpstr>Клинични прояви на алергията  към ципокрили насекоми </vt:lpstr>
      <vt:lpstr>Местни тежки алергични реакции</vt:lpstr>
      <vt:lpstr>Системни алергични реакции</vt:lpstr>
      <vt:lpstr>Необичайни реакции</vt:lpstr>
      <vt:lpstr> Алергични реакции от кръвосмучещи насекоми-клинично протичане</vt:lpstr>
      <vt:lpstr>Контактни и респираторни алергии към насекоми</vt:lpstr>
      <vt:lpstr>Диагноза</vt:lpstr>
      <vt:lpstr>Диагноза</vt:lpstr>
      <vt:lpstr>Лечение-доболнична помощ</vt:lpstr>
      <vt:lpstr>Лечение-болнична помощ</vt:lpstr>
      <vt:lpstr>Принципи на лечение на останалите клинични прояви на инсект алергията  - Атопична бронхиална астма при сенсибилизация към алергени на хлебарки – спазват се критериите на GINA - Бронхоспазъм, провокиран от контакт с насекоми – инхалации на бързодействащи бета 2 агонисти, КС - Контактен дерматит – локални КС за потискане на възпалението, Н1 блокери - Имунокомплексни реакции – НСПВС, КС </vt:lpstr>
      <vt:lpstr>Профилактика</vt:lpstr>
      <vt:lpstr>Лечение в ремисия</vt:lpstr>
      <vt:lpstr>Алергеннна имунотерапия</vt:lpstr>
    </vt:vector>
  </TitlesOfParts>
  <Company>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Tzanev-Home</cp:lastModifiedBy>
  <cp:revision>476</cp:revision>
  <dcterms:created xsi:type="dcterms:W3CDTF">2003-03-08T12:58:53Z</dcterms:created>
  <dcterms:modified xsi:type="dcterms:W3CDTF">2020-10-28T05:46:21Z</dcterms:modified>
</cp:coreProperties>
</file>