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2"/>
  </p:notesMasterIdLst>
  <p:sldIdLst>
    <p:sldId id="361" r:id="rId2"/>
    <p:sldId id="362" r:id="rId3"/>
    <p:sldId id="256" r:id="rId4"/>
    <p:sldId id="257" r:id="rId5"/>
    <p:sldId id="258" r:id="rId6"/>
    <p:sldId id="261" r:id="rId7"/>
    <p:sldId id="363" r:id="rId8"/>
    <p:sldId id="266" r:id="rId9"/>
    <p:sldId id="268" r:id="rId10"/>
    <p:sldId id="271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2" r:id="rId20"/>
    <p:sldId id="37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FF"/>
    <a:srgbClr val="CC3300"/>
    <a:srgbClr val="3333FF"/>
    <a:srgbClr val="FF3300"/>
    <a:srgbClr val="FFFF99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4" autoAdjust="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Рискови фактори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20C-4499-9D29-7E91897694AC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20C-4499-9D29-7E91897694AC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20C-4499-9D29-7E91897694AC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EE8-45C1-BF7C-C410A2BD30C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Стил на живот</c:v>
                </c:pt>
                <c:pt idx="1">
                  <c:v>Околна среда</c:v>
                </c:pt>
                <c:pt idx="2">
                  <c:v>Генетични фактори</c:v>
                </c:pt>
                <c:pt idx="3">
                  <c:v>Здравна служба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</c:v>
                </c:pt>
                <c:pt idx="1">
                  <c:v>20</c:v>
                </c:pt>
                <c:pt idx="2">
                  <c:v>20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0C-4499-9D29-7E91897694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4126C-065D-4E7E-87D9-8B1187C61AA1}" type="datetimeFigureOut">
              <a:rPr lang="bg-BG" smtClean="0"/>
              <a:t>24.8.2020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13E7A-2D22-47A3-B0EF-0C5220EF4DD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24396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7D2140-D830-4332-998A-C6CFBA77E37C}" type="datetime1">
              <a:rPr lang="bg-BG" altLang="en-US" smtClean="0"/>
              <a:t>24.8.2020 г.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3367AC-48D6-4BC0-801B-BBD01AF376D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44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DE3E46-B3DA-4BE4-90C2-DFEFB659A5AC}" type="datetime1">
              <a:rPr lang="bg-BG" altLang="en-US" smtClean="0"/>
              <a:t>24.8.2020 г.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F7488-0580-4E8A-8CF2-EA922DE4267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254654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DE3E46-B3DA-4BE4-90C2-DFEFB659A5AC}" type="datetime1">
              <a:rPr lang="bg-BG" altLang="en-US" smtClean="0"/>
              <a:t>24.8.2020 г.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F7488-0580-4E8A-8CF2-EA922DE4267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268068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DE3E46-B3DA-4BE4-90C2-DFEFB659A5AC}" type="datetime1">
              <a:rPr lang="bg-BG" altLang="en-US" smtClean="0"/>
              <a:t>24.8.2020 г.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F7488-0580-4E8A-8CF2-EA922DE4267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786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360090-DD2A-43A0-AFD0-ADBB99538B23}" type="datetime1">
              <a:rPr lang="bg-BG" altLang="en-US" smtClean="0"/>
              <a:t>24.8.2020 г.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8DA78-4FD2-4C8D-BAB5-850A818D440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91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DE3E46-B3DA-4BE4-90C2-DFEFB659A5AC}" type="datetime1">
              <a:rPr lang="bg-BG" altLang="en-US" smtClean="0"/>
              <a:t>24.8.2020 г.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F7488-0580-4E8A-8CF2-EA922DE4267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148033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DE3E46-B3DA-4BE4-90C2-DFEFB659A5AC}" type="datetime1">
              <a:rPr lang="bg-BG" altLang="en-US" smtClean="0"/>
              <a:t>24.8.2020 г.</a:t>
            </a:fld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F7488-0580-4E8A-8CF2-EA922DE4267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688618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84A5B2-D5C3-40CF-8EFC-00E6E4811E8B}" type="datetime1">
              <a:rPr lang="bg-BG" altLang="en-US" smtClean="0"/>
              <a:t>24.8.2020 г.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A49D0-4D43-42D0-AE51-18B36E48D99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835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7D35FA-E2CB-4580-B76A-6DD2B8E68CC8}" type="datetime1">
              <a:rPr lang="bg-BG" altLang="en-US" smtClean="0"/>
              <a:t>24.8.2020 г.</a:t>
            </a:fld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BDF98-B93F-4D0C-B30C-4286DE25007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290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8DE3E46-B3DA-4BE4-90C2-DFEFB659A5AC}" type="datetime1">
              <a:rPr lang="bg-BG" altLang="en-US" smtClean="0"/>
              <a:t>24.8.2020 г.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5EF7488-0580-4E8A-8CF2-EA922DE4267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478750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41626B-8276-46A1-81CC-55C36EBDD5F4}" type="datetime1">
              <a:rPr lang="bg-BG" altLang="en-US" smtClean="0"/>
              <a:t>24.8.2020 г.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0DB1D-329E-40CA-B503-97B2AEB6CB9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427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8DE3E46-B3DA-4BE4-90C2-DFEFB659A5AC}" type="datetime1">
              <a:rPr lang="bg-BG" altLang="en-US" smtClean="0"/>
              <a:t>24.8.2020 г.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5EF7488-0580-4E8A-8CF2-EA922DE4267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94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лавие 1"/>
          <p:cNvSpPr txBox="1">
            <a:spLocks/>
          </p:cNvSpPr>
          <p:nvPr/>
        </p:nvSpPr>
        <p:spPr>
          <a:xfrm>
            <a:off x="1562100" y="2361039"/>
            <a:ext cx="6019800" cy="2209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bg-BG" altLang="bg-BG" sz="48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ВЪВЕДЕНИЕ В ДЕМОГРАФСКАТА СТАТИСТИКА</a:t>
            </a:r>
            <a:endParaRPr lang="bg-BG" sz="4800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2123728" y="1041400"/>
            <a:ext cx="508635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bg-BG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>
            <p:extLst/>
          </p:nvPr>
        </p:nvGraphicFramePr>
        <p:xfrm>
          <a:off x="539480" y="410369"/>
          <a:ext cx="8604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r:id="rId3" imgW="4785480" imgH="4894560" progId="CorelDRAW.Graphic.10">
                  <p:embed/>
                </p:oleObj>
              </mc:Choice>
              <mc:Fallback>
                <p:oleObj r:id="rId3" imgW="4785480" imgH="4894560" progId="CorelDRAW.Graphic.10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480" y="410369"/>
                        <a:ext cx="860425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71438" y="2649022"/>
            <a:ext cx="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bg-BG" altLang="bg-BG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71438" y="2649538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bg-BG" altLang="bg-BG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90697" y="282575"/>
            <a:ext cx="9144000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bg-BG" alt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УНИВЕРСИТЕТ-ПЛЕВЕН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bg-BG" alt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ФАКУЛТЕТ ОБЩЕСТВЕНО ЗДРАВЕ</a:t>
            </a:r>
            <a:endParaRPr lang="bg-BG" alt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bg-BG" alt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КАТЕДРА „ОБЩЕСТВЕНОЗДРАВНИ  НАУКИ“</a:t>
            </a:r>
            <a:r>
              <a:rPr lang="en-US" alt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alt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587750" y="1660525"/>
            <a:ext cx="19685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bg-BG" altLang="bg-BG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№1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4379118" y="5733256"/>
            <a:ext cx="43481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  <a:defRPr/>
            </a:pPr>
            <a:r>
              <a:rPr lang="bg-BG" altLang="bg-BG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Проф. д-р Силвия Янкуловска, дмн</a:t>
            </a:r>
          </a:p>
        </p:txBody>
      </p:sp>
    </p:spTree>
    <p:extLst>
      <p:ext uri="{BB962C8B-B14F-4D97-AF65-F5344CB8AC3E}">
        <p14:creationId xmlns:p14="http://schemas.microsoft.com/office/powerpoint/2010/main" val="889823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86604"/>
            <a:ext cx="8136904" cy="1450757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110000"/>
              </a:lnSpc>
              <a:defRPr/>
            </a:pPr>
            <a:r>
              <a:rPr lang="bg-BG" altLang="en-US" sz="3600" b="1" i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Times New Roman" pitchFamily="18" charset="0"/>
              </a:rPr>
              <a:t>С най-висока познавателна стойност</a:t>
            </a:r>
            <a:r>
              <a:rPr lang="bg-BG" altLang="en-US" sz="3600" b="1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r>
              <a:rPr lang="bg-BG" altLang="en-US" sz="3600" b="1" i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Times New Roman" pitchFamily="18" charset="0"/>
              </a:rPr>
              <a:t>са:</a:t>
            </a:r>
            <a:endParaRPr lang="bg-BG" altLang="en-US" sz="3600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bg-BG" altLang="en-US" sz="2400" dirty="0">
                <a:solidFill>
                  <a:schemeClr val="tx1"/>
                </a:solidFill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dirty="0">
                <a:solidFill>
                  <a:schemeClr val="tx1"/>
                </a:solidFill>
                <a:cs typeface="Times New Roman" pitchFamily="18" charset="0"/>
              </a:rPr>
              <a:t>  </a:t>
            </a:r>
            <a:r>
              <a:rPr lang="bg-BG" altLang="en-US" sz="2400" b="1" i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детска смъртност;</a:t>
            </a:r>
            <a:r>
              <a:rPr lang="bg-BG" altLang="en-US" sz="2400" b="1" i="1" dirty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bg-BG" altLang="en-US" sz="2400" b="1" i="1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bg-BG" altLang="en-US" sz="2400" dirty="0">
                <a:solidFill>
                  <a:schemeClr val="tx1"/>
                </a:solidFill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dirty="0">
                <a:solidFill>
                  <a:schemeClr val="tx1"/>
                </a:solidFill>
                <a:cs typeface="Times New Roman" pitchFamily="18" charset="0"/>
              </a:rPr>
              <a:t>  </a:t>
            </a:r>
            <a:r>
              <a:rPr lang="bg-BG" altLang="en-US" sz="2400" b="1" i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смъртност до 5-год. възраст;</a:t>
            </a:r>
            <a:r>
              <a:rPr lang="bg-BG" altLang="en-US" sz="2400" b="1" i="1" dirty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bg-BG" altLang="en-US" sz="2400" b="1" i="1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bg-BG" altLang="en-US" sz="2400" dirty="0">
                <a:solidFill>
                  <a:schemeClr val="tx1"/>
                </a:solidFill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dirty="0">
                <a:solidFill>
                  <a:schemeClr val="tx1"/>
                </a:solidFill>
                <a:cs typeface="Times New Roman" pitchFamily="18" charset="0"/>
              </a:rPr>
              <a:t>  </a:t>
            </a:r>
            <a:r>
              <a:rPr lang="bg-BG" altLang="en-US" sz="2400" b="1" i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средна продължителност на предстоящия живот;</a:t>
            </a:r>
            <a:r>
              <a:rPr lang="bg-BG" altLang="en-US" sz="2400" b="1" i="1" dirty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bg-BG" altLang="en-US" sz="2400" b="1" i="1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bg-BG" altLang="en-US" sz="2400" dirty="0">
                <a:solidFill>
                  <a:schemeClr val="tx1"/>
                </a:solidFill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dirty="0">
                <a:solidFill>
                  <a:schemeClr val="tx1"/>
                </a:solidFill>
                <a:cs typeface="Times New Roman" pitchFamily="18" charset="0"/>
              </a:rPr>
              <a:t>  </a:t>
            </a:r>
            <a:r>
              <a:rPr lang="bg-BG" altLang="en-US" sz="2400" b="1" i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майчина смъртност</a:t>
            </a:r>
            <a:endParaRPr lang="bg-BG" altLang="en-US" sz="24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bg-BG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</a:pPr>
            <a:r>
              <a:rPr lang="bg-BG" altLang="en-US" sz="3200" b="1" dirty="0" smtClean="0">
                <a:solidFill>
                  <a:srgbClr val="CC3300"/>
                </a:solidFill>
                <a:latin typeface="Arial" charset="0"/>
                <a:cs typeface="Arial" charset="0"/>
              </a:rPr>
              <a:t>ИЗМЕРВАНЕ ЧЕСТОТАТА НА ОБЩЕСТВЕНОЗДРАВНИТЕ СЪБИТИЯ (ДЕМОГРАФСКИ ПРОЦЕСИ И ЗАБОЛЯВАНИЯ)</a:t>
            </a:r>
            <a:endParaRPr lang="en-GB" altLang="en-US" sz="32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38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АБСОЛЮТЕН БРОЙ СЛУЧАЙ</a:t>
            </a:r>
            <a:endParaRPr lang="bg-BG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bg-BG" sz="2400" dirty="0" smtClean="0"/>
              <a:t> Това </a:t>
            </a:r>
            <a:r>
              <a:rPr lang="bg-BG" sz="2400" dirty="0"/>
              <a:t>е най-елементарният начин за изразяване на честотата на </a:t>
            </a:r>
            <a:r>
              <a:rPr lang="bg-BG" sz="2400" dirty="0" smtClean="0"/>
              <a:t>събитията</a:t>
            </a:r>
            <a:r>
              <a:rPr lang="bg-BG" sz="2400" i="1" dirty="0" smtClean="0"/>
              <a:t>.</a:t>
            </a:r>
            <a:r>
              <a:rPr lang="bg-BG" sz="2400" dirty="0" smtClean="0"/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bg-BG" sz="2400" dirty="0" smtClean="0"/>
              <a:t> Броят </a:t>
            </a:r>
            <a:r>
              <a:rPr lang="bg-BG" sz="2400" dirty="0"/>
              <a:t>на засегнатите от дадено заболяване индивиди дава </a:t>
            </a:r>
            <a:r>
              <a:rPr lang="bg-BG" sz="2400" dirty="0" smtClean="0"/>
              <a:t>най-обща представа </a:t>
            </a:r>
            <a:r>
              <a:rPr lang="bg-BG" sz="2400" dirty="0"/>
              <a:t>за размера на здравния проблем в </a:t>
            </a:r>
            <a:r>
              <a:rPr lang="bg-BG" sz="2400" dirty="0" smtClean="0"/>
              <a:t>общността.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bg-BG" sz="2400" dirty="0" smtClean="0"/>
              <a:t> Абсолютният </a:t>
            </a:r>
            <a:r>
              <a:rPr lang="bg-BG" sz="2400" dirty="0"/>
              <a:t>брой на случаите, обаче, има ограничено </a:t>
            </a:r>
            <a:r>
              <a:rPr lang="bg-BG" sz="2400" dirty="0" smtClean="0"/>
              <a:t>значение, </a:t>
            </a:r>
            <a:r>
              <a:rPr lang="bg-BG" sz="2400" dirty="0"/>
              <a:t>тъй като трудно може да се използва за сравнение на честотите на заболявания в различни популации, ако не са известни размерите на популациите и времевият период, за който се отнасят данните. </a:t>
            </a:r>
          </a:p>
        </p:txBody>
      </p:sp>
    </p:spTree>
    <p:extLst>
      <p:ext uri="{BB962C8B-B14F-4D97-AF65-F5344CB8AC3E}">
        <p14:creationId xmlns:p14="http://schemas.microsoft.com/office/powerpoint/2010/main" val="607842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КОЕФИЦИЕНТИ ЗА ЧЕСТОТА</a:t>
            </a:r>
            <a:b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/ИНТЕНЗИВНИ ПОКАЗАТЕЛИ/</a:t>
            </a:r>
            <a:endParaRPr lang="bg-BG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1845734"/>
                <a:ext cx="8136904" cy="4463586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600"/>
                  </a:spcBef>
                  <a:buFont typeface="Courier New" panose="02070309020205020404" pitchFamily="49" charset="0"/>
                  <a:buChar char="o"/>
                </a:pPr>
                <a:r>
                  <a:rPr lang="bg-BG" sz="19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Те</a:t>
                </a:r>
                <a:r>
                  <a:rPr lang="bg-BG" sz="1900" i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bg-BG" sz="19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свързват броя случаи от дадено заболяване с размера на популацията</a:t>
                </a:r>
                <a:r>
                  <a:rPr lang="bg-BG" sz="19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.</a:t>
                </a:r>
              </a:p>
              <a:p>
                <a:pPr>
                  <a:lnSpc>
                    <a:spcPct val="100000"/>
                  </a:lnSpc>
                  <a:spcBef>
                    <a:spcPts val="600"/>
                  </a:spcBef>
                  <a:buFont typeface="Courier New" panose="02070309020205020404" pitchFamily="49" charset="0"/>
                  <a:buChar char="o"/>
                </a:pPr>
                <a:endParaRPr lang="bg-BG" sz="19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r>
                      <a:rPr lang="bg-BG" sz="1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КОЕФИЦИЕНТ ЗА ЧЕСТОТА</m:t>
                    </m:r>
                    <m:r>
                      <a:rPr lang="en-US" sz="19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9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bg-BG" sz="1900" b="0" i="1" smtClean="0">
                            <a:latin typeface="Cambria Math" panose="02040503050406030204" pitchFamily="18" charset="0"/>
                          </a:rPr>
                          <m:t>ЧИСЛИТЕЛ (брой случай на изучаваното събитие)</m:t>
                        </m:r>
                      </m:num>
                      <m:den>
                        <m:r>
                          <a:rPr lang="bg-BG" sz="1900" b="0" i="1" smtClean="0">
                            <a:latin typeface="Cambria Math" panose="02040503050406030204" pitchFamily="18" charset="0"/>
                          </a:rPr>
                          <m:t>ЗНАМЕНАТЕЛ (размер на популацията в риск за това събитие)</m:t>
                        </m:r>
                      </m:den>
                    </m:f>
                  </m:oMath>
                </a14:m>
                <a:r>
                  <a:rPr lang="bg-BG" sz="19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х 1000</a:t>
                </a:r>
              </a:p>
              <a:p>
                <a:pPr>
                  <a:lnSpc>
                    <a:spcPct val="100000"/>
                  </a:lnSpc>
                  <a:spcBef>
                    <a:spcPts val="600"/>
                  </a:spcBef>
                  <a:buFont typeface="Courier New" panose="02070309020205020404" pitchFamily="49" charset="0"/>
                  <a:buChar char="o"/>
                </a:pPr>
                <a:endParaRPr lang="bg-BG" sz="19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>
                  <a:lnSpc>
                    <a:spcPct val="100000"/>
                  </a:lnSpc>
                  <a:spcBef>
                    <a:spcPts val="600"/>
                  </a:spcBef>
                  <a:buFont typeface="Courier New" panose="02070309020205020404" pitchFamily="49" charset="0"/>
                  <a:buChar char="o"/>
                </a:pPr>
                <a:r>
                  <a:rPr lang="bg-BG" sz="19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Знаменателят в демографията често е равен на целия брой на населението измерван чрез т.нар. средногодишен брой на населението. </a:t>
                </a:r>
              </a:p>
              <a:p>
                <a:pPr>
                  <a:lnSpc>
                    <a:spcPct val="100000"/>
                  </a:lnSpc>
                  <a:spcBef>
                    <a:spcPts val="600"/>
                  </a:spcBef>
                  <a:buFont typeface="Courier New" panose="02070309020205020404" pitchFamily="49" charset="0"/>
                  <a:buChar char="o"/>
                </a:pPr>
                <a:r>
                  <a:rPr lang="bg-BG" sz="19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Но има и изключения, когато не цялото население е в риск от дадено събитие. Например при измерване на детската смъртност, която отчита умиранията при деца в първата година от живота, в риск са само </a:t>
                </a:r>
                <a:r>
                  <a:rPr lang="bg-BG" sz="1900" dirty="0" err="1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живородените</a:t>
                </a:r>
                <a:r>
                  <a:rPr lang="bg-BG" sz="19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, а не цялото население.</a:t>
                </a:r>
                <a:endParaRPr lang="bg-BG" sz="19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1845734"/>
                <a:ext cx="8136904" cy="4463586"/>
              </a:xfrm>
              <a:blipFill>
                <a:blip r:embed="rId2"/>
                <a:stretch>
                  <a:fillRect l="-1724" t="-683" r="-900"/>
                </a:stretch>
              </a:blipFill>
            </p:spPr>
            <p:txBody>
              <a:bodyPr/>
              <a:lstStyle/>
              <a:p>
                <a:r>
                  <a:rPr lang="bg-B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9797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БРУТНИ (ОБЩИ) КОЕФИЦИЕНТИ ЗА ЧЕСТОТА</a:t>
            </a:r>
            <a:endParaRPr lang="bg-BG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1845734"/>
                <a:ext cx="7683192" cy="4463586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bg-BG" sz="18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Измерват всички случаи на изучаваното събитие сред цялата популация в риск, т.е. няма ограничение на числителя и/или </a:t>
                </a:r>
                <a:r>
                  <a:rPr lang="bg-BG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з</a:t>
                </a:r>
                <a:r>
                  <a:rPr lang="bg-BG" sz="18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наменателя. Например:</a:t>
                </a:r>
              </a:p>
              <a:p>
                <a:pPr>
                  <a:lnSpc>
                    <a:spcPct val="170000"/>
                  </a:lnSpc>
                </a:pPr>
                <a:endParaRPr lang="bg-BG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lnSpc>
                    <a:spcPct val="170000"/>
                  </a:lnSpc>
                  <a:buNone/>
                </a:pPr>
                <a14:m>
                  <m:oMath xmlns:m="http://schemas.openxmlformats.org/officeDocument/2006/math">
                    <m:r>
                      <a:rPr lang="bg-BG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БРУТЕН КОЕФИЦИЕНТ ЗА СМЪРТНОСТ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bg-BG" sz="2400" b="0" i="1" smtClean="0">
                            <a:latin typeface="Cambria Math" panose="02040503050406030204" pitchFamily="18" charset="0"/>
                          </a:rPr>
                          <m:t>всички починали лица за дадената година на дадената територия</m:t>
                        </m:r>
                      </m:num>
                      <m:den>
                        <m:r>
                          <a:rPr lang="bg-BG" sz="2400" b="0" i="1" smtClean="0">
                            <a:latin typeface="Cambria Math" panose="02040503050406030204" pitchFamily="18" charset="0"/>
                          </a:rPr>
                          <m:t>средногодишния брой на населението на същата територия</m:t>
                        </m:r>
                      </m:den>
                    </m:f>
                  </m:oMath>
                </a14:m>
                <a:r>
                  <a:rPr lang="bg-BG" sz="18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bg-BG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х 1000</a:t>
                </a:r>
              </a:p>
              <a:p>
                <a:pPr marL="0" indent="0">
                  <a:lnSpc>
                    <a:spcPct val="170000"/>
                  </a:lnSpc>
                  <a:buNone/>
                </a:pPr>
                <a:endParaRPr lang="bg-BG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lnSpc>
                    <a:spcPct val="170000"/>
                  </a:lnSpc>
                  <a:buNone/>
                </a:pPr>
                <a:endParaRPr lang="bg-BG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1845734"/>
                <a:ext cx="7683192" cy="4463586"/>
              </a:xfrm>
              <a:blipFill>
                <a:blip r:embed="rId2"/>
                <a:stretch>
                  <a:fillRect l="-1348" r="-2220"/>
                </a:stretch>
              </a:blipFill>
            </p:spPr>
            <p:txBody>
              <a:bodyPr/>
              <a:lstStyle/>
              <a:p>
                <a:r>
                  <a:rPr lang="bg-B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6283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СПЕЦИФИЧНИ КОЕФИЦИЕНТИ ЗА ЧЕСТОТА</a:t>
            </a:r>
            <a:endParaRPr lang="bg-BG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1845734"/>
                <a:ext cx="7755200" cy="4463586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bg-BG" sz="18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Измерват специфични случаи на изучаваното събитие сред цялата или част от населението (тези, които са в риск за специфичните случаи) т.е. има ограничение на числителя и/или </a:t>
                </a:r>
                <a:r>
                  <a:rPr lang="bg-BG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з</a:t>
                </a:r>
                <a:r>
                  <a:rPr lang="bg-BG" sz="18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наменателя. Например:</a:t>
                </a:r>
              </a:p>
              <a:p>
                <a:pPr>
                  <a:lnSpc>
                    <a:spcPct val="170000"/>
                  </a:lnSpc>
                </a:pPr>
                <a:endParaRPr lang="bg-BG" sz="18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lnSpc>
                    <a:spcPct val="170000"/>
                  </a:lnSpc>
                  <a:buNone/>
                </a:pPr>
                <a14:m>
                  <m:oMath xmlns:m="http://schemas.openxmlformats.org/officeDocument/2006/math">
                    <m:r>
                      <a:rPr lang="bg-BG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ПОВЪЗРАСТОВА СМЪРТНОСТ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bg-BG" sz="2400" b="0" i="1" smtClean="0">
                            <a:latin typeface="Cambria Math" panose="02040503050406030204" pitchFamily="18" charset="0"/>
                          </a:rPr>
                          <m:t>починали лица във възсрастта от 45−50 години</m:t>
                        </m:r>
                      </m:num>
                      <m:den>
                        <m:r>
                          <a:rPr lang="bg-BG" sz="2400" b="0" i="1" smtClean="0">
                            <a:latin typeface="Cambria Math" panose="02040503050406030204" pitchFamily="18" charset="0"/>
                          </a:rPr>
                          <m:t>средногодишния брой на населението на възраст 45−50 години</m:t>
                        </m:r>
                      </m:den>
                    </m:f>
                  </m:oMath>
                </a14:m>
                <a:r>
                  <a:rPr lang="bg-BG" sz="18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bg-BG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х 1000</a:t>
                </a:r>
              </a:p>
              <a:p>
                <a:pPr marL="0" indent="0">
                  <a:lnSpc>
                    <a:spcPct val="170000"/>
                  </a:lnSpc>
                  <a:buNone/>
                </a:pPr>
                <a:endParaRPr lang="bg-BG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lnSpc>
                    <a:spcPct val="170000"/>
                  </a:lnSpc>
                  <a:buNone/>
                </a:pPr>
                <a:endParaRPr lang="bg-BG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1845734"/>
                <a:ext cx="7755200" cy="4463586"/>
              </a:xfrm>
              <a:blipFill>
                <a:blip r:embed="rId2"/>
                <a:stretch>
                  <a:fillRect l="-628"/>
                </a:stretch>
              </a:blipFill>
            </p:spPr>
            <p:txBody>
              <a:bodyPr/>
              <a:lstStyle/>
              <a:p>
                <a:r>
                  <a:rPr lang="bg-B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610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СПЕЦИФИЧНИ КОЕФИЦИЕНТИ ЗА ЧЕСТОТА</a:t>
            </a:r>
            <a:endParaRPr lang="bg-BG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845734"/>
            <a:ext cx="7543800" cy="410354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bg-BG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Опитайте се да направите сами специфични коефициенти за:</a:t>
            </a:r>
          </a:p>
          <a:p>
            <a:pPr>
              <a:lnSpc>
                <a:spcPct val="170000"/>
              </a:lnSpc>
            </a:pPr>
            <a:endParaRPr lang="bg-BG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70000"/>
              </a:lnSpc>
            </a:pPr>
            <a:r>
              <a:rPr lang="bg-BG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1. Смъртност в селата</a:t>
            </a:r>
          </a:p>
          <a:p>
            <a:pPr>
              <a:lnSpc>
                <a:spcPct val="170000"/>
              </a:lnSpc>
            </a:pPr>
            <a:r>
              <a:rPr lang="bg-BG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2. Смъртност сред мъжете</a:t>
            </a:r>
            <a:endParaRPr lang="bg-BG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250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ОТНОСИТЕЛНИ ДЯЛОВЕ</a:t>
            </a:r>
            <a:b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/ЕКСТЕНЗИВНИ ПОКАЗАТЕЛИ/</a:t>
            </a:r>
            <a:endParaRPr lang="bg-BG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19" y="1845734"/>
                <a:ext cx="8712969" cy="4463586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70000"/>
                  </a:lnSpc>
                  <a:spcBef>
                    <a:spcPts val="600"/>
                  </a:spcBef>
                  <a:buFont typeface="Courier New" panose="02070309020205020404" pitchFamily="49" charset="0"/>
                  <a:buChar char="o"/>
                </a:pPr>
                <a:r>
                  <a:rPr lang="bg-BG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Характеризират вътрешната структура </a:t>
                </a:r>
                <a:r>
                  <a:rPr lang="bg-BG" dirty="0">
                    <a:latin typeface="Cambria" panose="02040503050406030204" pitchFamily="18" charset="0"/>
                    <a:ea typeface="Cambria" panose="02040503050406030204" pitchFamily="18" charset="0"/>
                  </a:rPr>
                  <a:t>на изучаваното явление по определен </a:t>
                </a:r>
                <a:r>
                  <a:rPr lang="bg-BG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признак. Затова още се наричат Структурни показатели или Пропорции.</a:t>
                </a:r>
              </a:p>
              <a:p>
                <a:pPr>
                  <a:lnSpc>
                    <a:spcPct val="170000"/>
                  </a:lnSpc>
                  <a:spcBef>
                    <a:spcPts val="600"/>
                  </a:spcBef>
                  <a:buFont typeface="Courier New" panose="02070309020205020404" pitchFamily="49" charset="0"/>
                  <a:buChar char="o"/>
                </a:pPr>
                <a:r>
                  <a:rPr lang="bg-BG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Множителят винаги е 100, т.е. структурните показатели винаги се измерват в проценти.</a:t>
                </a:r>
                <a:endParaRPr lang="bg-BG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lnSpc>
                    <a:spcPct val="170000"/>
                  </a:lnSpc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r>
                      <a:rPr lang="bg-BG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П</m:t>
                    </m:r>
                    <m:r>
                      <a:rPr lang="bg-BG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РОПОРЦИЯ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bg-BG" sz="2400" b="0" i="1" smtClean="0">
                            <a:latin typeface="Cambria Math" panose="02040503050406030204" pitchFamily="18" charset="0"/>
                          </a:rPr>
                          <m:t>ЧАСТ ОТ ЦЯЛОТО ЯВЛЕНИЕ</m:t>
                        </m:r>
                      </m:num>
                      <m:den>
                        <m:r>
                          <a:rPr lang="bg-BG" sz="2400" b="0" i="1" smtClean="0">
                            <a:latin typeface="Cambria Math" panose="02040503050406030204" pitchFamily="18" charset="0"/>
                          </a:rPr>
                          <m:t>ЦЯЛОТО ЯВЛЕНИЕ</m:t>
                        </m:r>
                      </m:den>
                    </m:f>
                  </m:oMath>
                </a14:m>
                <a:r>
                  <a:rPr lang="bg-BG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х 100 (%)</a:t>
                </a:r>
              </a:p>
              <a:p>
                <a:pPr>
                  <a:lnSpc>
                    <a:spcPct val="170000"/>
                  </a:lnSpc>
                  <a:spcBef>
                    <a:spcPts val="600"/>
                  </a:spcBef>
                  <a:buFont typeface="Courier New" panose="02070309020205020404" pitchFamily="49" charset="0"/>
                  <a:buChar char="o"/>
                </a:pPr>
                <a:endParaRPr lang="bg-BG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19" y="1845734"/>
                <a:ext cx="8712969" cy="4463586"/>
              </a:xfrm>
              <a:blipFill>
                <a:blip r:embed="rId2"/>
                <a:stretch>
                  <a:fillRect l="-1678"/>
                </a:stretch>
              </a:blipFill>
            </p:spPr>
            <p:txBody>
              <a:bodyPr/>
              <a:lstStyle/>
              <a:p>
                <a:r>
                  <a:rPr lang="bg-B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6844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ОТНОСИТЕЛНИ ДЯЛОВЕ</a:t>
            </a:r>
            <a:b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/ЕКСТЕНЗИВНИ ПОКАЗАТЕЛИ/</a:t>
            </a:r>
            <a:endParaRPr lang="bg-BG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19" y="1845734"/>
                <a:ext cx="6120681" cy="4463586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70000"/>
                  </a:lnSpc>
                  <a:spcBef>
                    <a:spcPts val="600"/>
                  </a:spcBef>
                  <a:buFont typeface="Courier New" panose="02070309020205020404" pitchFamily="49" charset="0"/>
                  <a:buChar char="o"/>
                </a:pPr>
                <a:r>
                  <a:rPr lang="bg-BG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Графично често се изобразяват с </a:t>
                </a:r>
                <a:r>
                  <a:rPr lang="bg-BG" dirty="0" err="1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тортовидни</a:t>
                </a:r>
                <a:r>
                  <a:rPr lang="bg-BG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диаграми. </a:t>
                </a:r>
              </a:p>
              <a:p>
                <a:pPr>
                  <a:lnSpc>
                    <a:spcPct val="170000"/>
                  </a:lnSpc>
                  <a:spcBef>
                    <a:spcPts val="600"/>
                  </a:spcBef>
                  <a:buFont typeface="Courier New" panose="02070309020205020404" pitchFamily="49" charset="0"/>
                  <a:buChar char="o"/>
                </a:pPr>
                <a:r>
                  <a:rPr lang="bg-BG" dirty="0" smtClean="0"/>
                  <a:t>Познавателната </a:t>
                </a:r>
                <a:r>
                  <a:rPr lang="bg-BG" dirty="0"/>
                  <a:t>стойност на пропорциите е по-ниска, тъй като те не са обвързани с размера на популацията в </a:t>
                </a:r>
                <a:r>
                  <a:rPr lang="bg-BG" dirty="0" smtClean="0"/>
                  <a:t>риск</a:t>
                </a:r>
                <a:r>
                  <a:rPr lang="bg-BG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.</a:t>
                </a:r>
                <a:endParaRPr lang="bg-BG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lnSpc>
                    <a:spcPct val="170000"/>
                  </a:lnSpc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r>
                      <a:rPr lang="bg-BG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П</m:t>
                    </m:r>
                    <m:r>
                      <a:rPr lang="bg-BG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РОПОРЦИЯ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bg-BG" b="0" i="1" smtClean="0">
                            <a:latin typeface="Cambria Math" panose="02040503050406030204" pitchFamily="18" charset="0"/>
                          </a:rPr>
                          <m:t>Рискови фактори от стила на живот</m:t>
                        </m:r>
                      </m:num>
                      <m:den>
                        <m:r>
                          <a:rPr lang="bg-BG" b="0" i="1" smtClean="0">
                            <a:latin typeface="Cambria Math" panose="02040503050406030204" pitchFamily="18" charset="0"/>
                          </a:rPr>
                          <m:t>Всички рискови фактори</m:t>
                        </m:r>
                      </m:den>
                    </m:f>
                  </m:oMath>
                </a14:m>
                <a:r>
                  <a:rPr lang="bg-BG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х 100 (%)</a:t>
                </a:r>
              </a:p>
              <a:p>
                <a:pPr marL="0" indent="0">
                  <a:lnSpc>
                    <a:spcPct val="170000"/>
                  </a:lnSpc>
                  <a:spcBef>
                    <a:spcPts val="600"/>
                  </a:spcBef>
                  <a:buNone/>
                </a:pPr>
                <a:endParaRPr lang="bg-BG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19" y="1845734"/>
                <a:ext cx="6120681" cy="4463586"/>
              </a:xfrm>
              <a:blipFill>
                <a:blip r:embed="rId2"/>
                <a:stretch>
                  <a:fillRect l="-2390" r="-1096"/>
                </a:stretch>
              </a:blipFill>
            </p:spPr>
            <p:txBody>
              <a:bodyPr/>
              <a:lstStyle/>
              <a:p>
                <a:r>
                  <a:rPr lang="bg-BG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753400243"/>
              </p:ext>
            </p:extLst>
          </p:nvPr>
        </p:nvGraphicFramePr>
        <p:xfrm>
          <a:off x="5868144" y="1628800"/>
          <a:ext cx="391209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0129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ОТНОСИТЕЛНИ ДЯЛОВЕ</a:t>
            </a:r>
            <a:b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/ЕКСТЕНЗИВНИ ПОКАЗАТЕЛИ/</a:t>
            </a:r>
            <a:endParaRPr lang="bg-BG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845734"/>
            <a:ext cx="7543800" cy="395953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600"/>
              </a:spcBef>
              <a:buNone/>
            </a:pPr>
            <a:r>
              <a:rPr lang="bg-BG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Опитайте се да направите сами примери за пропорции за:</a:t>
            </a:r>
          </a:p>
          <a:p>
            <a:pPr marL="0" indent="0">
              <a:lnSpc>
                <a:spcPct val="170000"/>
              </a:lnSpc>
              <a:spcBef>
                <a:spcPts val="600"/>
              </a:spcBef>
              <a:buNone/>
            </a:pPr>
            <a:endParaRPr lang="bg-BG" sz="22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lnSpc>
                <a:spcPct val="170000"/>
              </a:lnSpc>
              <a:spcBef>
                <a:spcPts val="600"/>
              </a:spcBef>
              <a:buAutoNum type="arabicPeriod"/>
            </a:pPr>
            <a:r>
              <a:rPr lang="bg-BG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Дела на починалите в селата</a:t>
            </a:r>
          </a:p>
          <a:p>
            <a:pPr marL="457200" indent="-457200">
              <a:lnSpc>
                <a:spcPct val="170000"/>
              </a:lnSpc>
              <a:spcBef>
                <a:spcPts val="600"/>
              </a:spcBef>
              <a:buAutoNum type="arabicPeriod"/>
            </a:pPr>
            <a:r>
              <a:rPr lang="bg-BG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Дела на починалите жени</a:t>
            </a:r>
          </a:p>
          <a:p>
            <a:pPr marL="457200" indent="-457200">
              <a:lnSpc>
                <a:spcPct val="170000"/>
              </a:lnSpc>
              <a:spcBef>
                <a:spcPts val="600"/>
              </a:spcBef>
              <a:buAutoNum type="arabicPeriod"/>
            </a:pPr>
            <a:r>
              <a:rPr lang="bg-BG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Дела на починалите от пътно-транспортни инциденти</a:t>
            </a:r>
            <a:endParaRPr lang="bg-BG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262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План на лекцията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bg-BG" sz="2400" dirty="0" smtClean="0"/>
              <a:t>Измерване и оценка на общественото здраве:</a:t>
            </a:r>
          </a:p>
          <a:p>
            <a:pPr marL="544068" lvl="1" indent="-342900">
              <a:buFont typeface="+mj-lt"/>
              <a:buAutoNum type="arabicPeriod"/>
            </a:pPr>
            <a:r>
              <a:rPr lang="bg-BG" sz="2000" dirty="0" smtClean="0"/>
              <a:t>Групово здраве</a:t>
            </a:r>
          </a:p>
          <a:p>
            <a:pPr marL="544068" lvl="1" indent="-342900">
              <a:buFont typeface="+mj-lt"/>
              <a:buAutoNum type="arabicPeriod"/>
            </a:pPr>
            <a:r>
              <a:rPr lang="bg-BG" sz="2000" dirty="0" smtClean="0"/>
              <a:t>Обществено здраве</a:t>
            </a:r>
          </a:p>
          <a:p>
            <a:pPr marL="544068" lvl="1" indent="-342900">
              <a:buFont typeface="+mj-lt"/>
              <a:buAutoNum type="arabicPeriod"/>
            </a:pPr>
            <a:r>
              <a:rPr lang="bg-BG" sz="2000" dirty="0" smtClean="0"/>
              <a:t>Индикатори за оценка на общественото здраве</a:t>
            </a:r>
          </a:p>
          <a:p>
            <a:pPr marL="457200" indent="-457200">
              <a:buFont typeface="+mj-lt"/>
              <a:buAutoNum type="romanUcPeriod"/>
            </a:pPr>
            <a:endParaRPr lang="bg-BG" sz="2400" dirty="0"/>
          </a:p>
          <a:p>
            <a:pPr marL="457200" indent="-457200">
              <a:buFont typeface="+mj-lt"/>
              <a:buAutoNum type="romanUcPeriod"/>
            </a:pPr>
            <a:r>
              <a:rPr lang="bg-BG" sz="2400" dirty="0" smtClean="0"/>
              <a:t>Измерване честота на </a:t>
            </a:r>
            <a:r>
              <a:rPr lang="bg-BG" sz="2400" dirty="0" err="1" smtClean="0"/>
              <a:t>общественоздравните</a:t>
            </a:r>
            <a:r>
              <a:rPr lang="bg-BG" sz="2400" dirty="0" smtClean="0"/>
              <a:t> събития (демографски процеси и заболявания):</a:t>
            </a:r>
          </a:p>
          <a:p>
            <a:pPr marL="544068" lvl="1" indent="-342900">
              <a:buFont typeface="+mj-lt"/>
              <a:buAutoNum type="arabicPeriod"/>
            </a:pPr>
            <a:r>
              <a:rPr lang="bg-BG" sz="2000" dirty="0" smtClean="0"/>
              <a:t>Абсолютен брой случаи</a:t>
            </a:r>
          </a:p>
          <a:p>
            <a:pPr marL="544068" lvl="1" indent="-342900">
              <a:buFont typeface="+mj-lt"/>
              <a:buAutoNum type="arabicPeriod"/>
            </a:pPr>
            <a:r>
              <a:rPr lang="bg-BG" sz="2000" dirty="0" smtClean="0"/>
              <a:t>Коефициенти за честота (Интензивни показатели)</a:t>
            </a:r>
          </a:p>
          <a:p>
            <a:pPr marL="544068" lvl="1" indent="-342900">
              <a:buFont typeface="+mj-lt"/>
              <a:buAutoNum type="arabicPeriod"/>
            </a:pPr>
            <a:r>
              <a:rPr lang="bg-BG" sz="2000" dirty="0" smtClean="0"/>
              <a:t>Относителни дялове (Екстензивни показатели)</a:t>
            </a:r>
          </a:p>
          <a:p>
            <a:pPr marL="457200" indent="-457200">
              <a:buFont typeface="+mj-lt"/>
              <a:buAutoNum type="romanUcPeriod"/>
            </a:pP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2059443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СЪОТНОШЕНИЯ</a:t>
            </a:r>
            <a:endParaRPr lang="bg-BG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845734"/>
            <a:ext cx="7543800" cy="446358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bg-BG" dirty="0"/>
              <a:t>Съотношението свързва числител и знаменател, когато те обикновено са отделни и различаващи се количества, т.е. за разлика от пропорциите, при съотношението числителят не е компонента на знаменателя. </a:t>
            </a:r>
            <a:r>
              <a:rPr lang="bg-BG" dirty="0" smtClean="0"/>
              <a:t>Например:</a:t>
            </a:r>
            <a:endParaRPr lang="bg-BG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bg-BG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22960" y="4056071"/>
                <a:ext cx="5693256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bg-BG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С</m:t>
                      </m:r>
                      <m:r>
                        <a:rPr lang="bg-BG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ЪОТНОШЕНИЕ ПО ПОЛ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bg-BG" sz="2400" b="0" i="1" smtClean="0">
                              <a:latin typeface="Cambria Math" panose="02040503050406030204" pitchFamily="18" charset="0"/>
                            </a:rPr>
                            <m:t>МЪЖЕ</m:t>
                          </m:r>
                        </m:num>
                        <m:den>
                          <m:r>
                            <a:rPr lang="bg-BG" sz="2400" b="0" i="1" smtClean="0">
                              <a:latin typeface="Cambria Math" panose="02040503050406030204" pitchFamily="18" charset="0"/>
                            </a:rPr>
                            <m:t>ЖЕНИ</m:t>
                          </m:r>
                        </m:den>
                      </m:f>
                    </m:oMath>
                  </m:oMathPara>
                </a14:m>
                <a:endParaRPr lang="bg-BG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" y="4056071"/>
                <a:ext cx="5693256" cy="7838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bg-B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6970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</a:pPr>
            <a:r>
              <a:rPr lang="bg-BG" altLang="en-US" sz="3200" b="1" dirty="0" smtClean="0">
                <a:solidFill>
                  <a:srgbClr val="CC3300"/>
                </a:solidFill>
                <a:latin typeface="Arial" charset="0"/>
                <a:cs typeface="Arial" charset="0"/>
              </a:rPr>
              <a:t>ИЗМЕРВАНЕ И ОЦЕНКА НА ОБЩЕСТВЕНОТО ЗДРАВЕ</a:t>
            </a:r>
            <a:endParaRPr lang="en-GB" altLang="en-US" sz="32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>
                <a:solidFill>
                  <a:schemeClr val="tx1"/>
                </a:solidFill>
              </a:rPr>
              <a:t>ГРУПОВО И ОБЩЕСТВЕНО ЗДРАВЕ</a:t>
            </a:r>
            <a:endParaRPr lang="bg-BG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bg-BG" altLang="en-US" sz="18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	</a:t>
            </a:r>
            <a:r>
              <a:rPr lang="bg-BG" altLang="en-US" sz="1800" b="1" i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	</a:t>
            </a:r>
            <a:endParaRPr lang="en-GB" altLang="en-US" sz="1800" b="1" i="1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alt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Под </a:t>
            </a:r>
            <a:r>
              <a:rPr lang="bg-BG" altLang="en-US" sz="2800" b="1" i="1" dirty="0">
                <a:solidFill>
                  <a:srgbClr val="CC3300"/>
                </a:solidFill>
                <a:latin typeface="Arial" charset="0"/>
                <a:cs typeface="Arial" charset="0"/>
              </a:rPr>
              <a:t>групово здраве</a:t>
            </a:r>
            <a:r>
              <a:rPr lang="bg-BG" alt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 се разбира </a:t>
            </a:r>
            <a:r>
              <a:rPr lang="bg-BG" altLang="en-US" sz="2800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здравето на отделни социални групи, заемащи определена територия, функциониращи  като  реални човешки обединения и имащи свои специфични цели и организация на дейностите. </a:t>
            </a:r>
            <a:r>
              <a:rPr lang="bg-BG" alt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bg-BG" alt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endParaRPr lang="bg-BG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alt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С понятието</a:t>
            </a:r>
            <a:r>
              <a:rPr lang="bg-BG" altLang="en-US" sz="2800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bg-BG" altLang="en-US" sz="2800" b="1" i="1" dirty="0">
                <a:solidFill>
                  <a:srgbClr val="CC3300"/>
                </a:solidFill>
                <a:latin typeface="Arial" charset="0"/>
                <a:cs typeface="Arial" charset="0"/>
              </a:rPr>
              <a:t>“обществено здраве”</a:t>
            </a:r>
            <a:r>
              <a:rPr lang="bg-BG" altLang="en-US" sz="2800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bg-BG" alt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се означава</a:t>
            </a:r>
            <a:r>
              <a:rPr lang="bg-BG" altLang="en-US" sz="2800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 обобщената характеристика на здравето на определен тип общество или на конкретно общество.</a:t>
            </a:r>
            <a:br>
              <a:rPr lang="bg-BG" altLang="en-US" sz="2800" b="1" i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endParaRPr lang="en-GB" altLang="en-US" sz="2800" b="1" i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endParaRPr lang="bg-BG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5" y="1844824"/>
            <a:ext cx="8208912" cy="460851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 smtClean="0">
                <a:solidFill>
                  <a:srgbClr val="CC3300"/>
                </a:solidFill>
                <a:latin typeface="Arial" charset="0"/>
                <a:cs typeface="Arial" charset="0"/>
              </a:rPr>
              <a:t>O</a:t>
            </a:r>
            <a:r>
              <a:rPr lang="bg-BG" altLang="en-US" sz="2400" dirty="0" err="1">
                <a:solidFill>
                  <a:srgbClr val="CC3300"/>
                </a:solidFill>
                <a:latin typeface="Arial" charset="0"/>
                <a:cs typeface="Arial" charset="0"/>
              </a:rPr>
              <a:t>бщественото</a:t>
            </a:r>
            <a:r>
              <a:rPr lang="bg-BG" altLang="en-US" sz="2400" dirty="0">
                <a:solidFill>
                  <a:srgbClr val="CC3300"/>
                </a:solidFill>
                <a:latin typeface="Arial" charset="0"/>
                <a:cs typeface="Arial" charset="0"/>
              </a:rPr>
              <a:t> здраве</a:t>
            </a:r>
            <a:r>
              <a:rPr lang="bg-BG" altLang="en-US" sz="2400" dirty="0">
                <a:solidFill>
                  <a:schemeClr val="tx1"/>
                </a:solidFill>
                <a:latin typeface="Arial" charset="0"/>
                <a:cs typeface="Arial" charset="0"/>
              </a:rPr>
              <a:t> се обуславя от социално-икономическото и политическо развитие, от условията на природната среда и от модели на живот и поведение на индивидите в конкретните общности. </a:t>
            </a:r>
            <a:endParaRPr lang="bg-BG" altLang="en-US" sz="2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alt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Водеща роля имат социално-икономическите фактори и това се подкрепя от наблюдаваните различия в общественото здраве в развити и развиващи се страни, както и от различията между отделните социални групи в рамките на една и съща страна.</a:t>
            </a:r>
            <a:r>
              <a:rPr lang="en-GB" alt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bg-BG" altLang="en-US" sz="2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alt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Важна роля има също състоянието на здравеопазването и  развитието  на здравната служба.</a:t>
            </a:r>
            <a:endParaRPr lang="bg-BG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608512"/>
          </a:xfrm>
        </p:spPr>
        <p:txBody>
          <a:bodyPr>
            <a:noAutofit/>
          </a:bodyPr>
          <a:lstStyle/>
          <a:p>
            <a:r>
              <a:rPr lang="bg-BG" altLang="en-US" sz="2400" i="1" dirty="0" smtClean="0">
                <a:solidFill>
                  <a:srgbClr val="CC3300"/>
                </a:solidFill>
                <a:latin typeface="Arial" charset="0"/>
                <a:cs typeface="Arial" charset="0"/>
              </a:rPr>
              <a:t>Общественото здраве</a:t>
            </a:r>
            <a:r>
              <a:rPr lang="bg-BG" altLang="en-US" sz="24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е сложна динамична система от интегрално свързани елементи (показатели), която се намира в тясна връзка и взаимодействие с други обществени и природни системи.</a:t>
            </a:r>
            <a:r>
              <a:rPr lang="bg-BG" altLang="en-US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en-GB" altLang="en-US" sz="2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73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bg-BG" altLang="en-US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Индикатори </a:t>
            </a: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за смъртност</a:t>
            </a:r>
            <a:r>
              <a:rPr lang="bg-BG" altLang="en-US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bg-BG" altLang="en-US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bg-BG" altLang="en-US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Индикатори </a:t>
            </a: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за </a:t>
            </a:r>
            <a:r>
              <a:rPr lang="bg-BG" altLang="en-US" b="1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заболяемост</a:t>
            </a: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bg-BG" altLang="en-US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bg-BG" altLang="en-US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Коефициенти </a:t>
            </a: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за инвалидност</a:t>
            </a:r>
            <a:r>
              <a:rPr lang="bg-BG" altLang="en-US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bg-BG" altLang="en-US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bg-BG" altLang="en-US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Индикатори </a:t>
            </a: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за физическо развитие</a:t>
            </a:r>
            <a:r>
              <a:rPr lang="bg-BG" altLang="en-US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bg-BG" alt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bg-BG" altLang="en-US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Индикатори </a:t>
            </a: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за здравна помощ</a:t>
            </a:r>
            <a:r>
              <a:rPr lang="bg-BG" altLang="en-US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bg-BG" alt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bg-BG" altLang="en-US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Коефициенти </a:t>
            </a: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за здравните </a:t>
            </a:r>
            <a:r>
              <a:rPr lang="bg-BG" altLang="en-US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ресурси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Индикатори за социално и психично здраве</a:t>
            </a:r>
            <a:r>
              <a:rPr lang="bg-BG" altLang="en-US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bg-BG" altLang="en-US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bg-BG" altLang="en-US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Индикатори </a:t>
            </a: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за околната среда</a:t>
            </a:r>
            <a:r>
              <a:rPr lang="bg-BG" altLang="en-US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bg-BG" altLang="en-US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bg-BG" altLang="en-US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Социално-икономически </a:t>
            </a:r>
            <a:endParaRPr lang="bg-BG" altLang="en-US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bg-BG" altLang="en-US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Индикатори </a:t>
            </a: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за здравната политика </a:t>
            </a:r>
            <a:r>
              <a:rPr lang="bg-BG" alt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bg-BG" altLang="en-US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Индикатори </a:t>
            </a:r>
            <a:r>
              <a:rPr lang="bg-BG" altLang="en-US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за качеството на живот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>
              <a:lnSpc>
                <a:spcPct val="110000"/>
              </a:lnSpc>
            </a:pPr>
            <a:r>
              <a:rPr lang="bg-BG" altLang="en-US" sz="4000" b="1" i="1" dirty="0" smtClean="0">
                <a:solidFill>
                  <a:srgbClr val="CC3300"/>
                </a:solidFill>
                <a:latin typeface="Arial" charset="0"/>
                <a:cs typeface="Arial" charset="0"/>
              </a:rPr>
              <a:t>За оперативна</a:t>
            </a:r>
            <a:r>
              <a:rPr lang="bg-BG" altLang="en-US" sz="4000" dirty="0" smtClean="0">
                <a:solidFill>
                  <a:srgbClr val="CC3300"/>
                </a:solidFill>
                <a:latin typeface="Arial" charset="0"/>
                <a:cs typeface="Arial" charset="0"/>
              </a:rPr>
              <a:t> </a:t>
            </a:r>
            <a:r>
              <a:rPr lang="bg-BG" altLang="en-US" sz="4000" b="1" i="1" dirty="0" smtClean="0">
                <a:solidFill>
                  <a:srgbClr val="CC3300"/>
                </a:solidFill>
                <a:latin typeface="Arial" charset="0"/>
                <a:cs typeface="Arial" charset="0"/>
              </a:rPr>
              <a:t>оценка</a:t>
            </a:r>
            <a:r>
              <a:rPr lang="bg-BG" altLang="en-US" sz="4000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3 групи индикатори:</a:t>
            </a:r>
            <a:endParaRPr lang="en-GB" altLang="en-US" sz="4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17992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bg-BG" altLang="en-US" sz="2400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1. Демографски индикатори;</a:t>
            </a:r>
            <a:r>
              <a:rPr lang="bg-BG" altLang="en-US" sz="2400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bg-BG" altLang="en-US" sz="2400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bg-BG" altLang="en-US" sz="2400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2. Индикатори за </a:t>
            </a:r>
            <a:r>
              <a:rPr lang="bg-BG" altLang="en-US" sz="2400" b="1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заболяемост</a:t>
            </a:r>
            <a:r>
              <a:rPr lang="bg-BG" altLang="en-US" sz="2400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 и инвалидност;</a:t>
            </a:r>
            <a:r>
              <a:rPr lang="bg-BG" altLang="en-US" sz="2400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bg-BG" altLang="en-US" sz="2400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bg-BG" altLang="en-US" sz="2400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3. Индикатори за физическо развитие.</a:t>
            </a:r>
            <a:r>
              <a:rPr lang="en-GB" altLang="en-US" sz="24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bg-BG" sz="2400" dirty="0">
              <a:solidFill>
                <a:schemeClr val="tx1"/>
              </a:solidFill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467544" y="3753397"/>
            <a:ext cx="3888432" cy="2483915"/>
          </a:xfrm>
          <a:prstGeom prst="wedgeEllipseCallout">
            <a:avLst>
              <a:gd name="adj1" fmla="val 14234"/>
              <a:gd name="adj2" fmla="val -7054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altLang="en-US" b="1" dirty="0">
                <a:solidFill>
                  <a:schemeClr val="tx1"/>
                </a:solidFill>
                <a:latin typeface="Arial" charset="0"/>
                <a:cs typeface="Arial" charset="0"/>
              </a:rPr>
              <a:t>По-голямата част от индикаторите за оценка на общественото здраве имат </a:t>
            </a:r>
            <a:r>
              <a:rPr lang="bg-BG" altLang="en-US" b="1" dirty="0">
                <a:solidFill>
                  <a:srgbClr val="CC3300"/>
                </a:solidFill>
                <a:latin typeface="Arial" charset="0"/>
                <a:cs typeface="Arial" charset="0"/>
              </a:rPr>
              <a:t>негативен </a:t>
            </a:r>
            <a:r>
              <a:rPr lang="bg-BG" altLang="en-US" b="1" dirty="0">
                <a:solidFill>
                  <a:schemeClr val="tx1"/>
                </a:solidFill>
                <a:latin typeface="Arial" charset="0"/>
                <a:cs typeface="Arial" charset="0"/>
              </a:rPr>
              <a:t>характер.</a:t>
            </a:r>
            <a:r>
              <a:rPr lang="en-GB" altLang="en-US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bg-BG" dirty="0"/>
          </a:p>
        </p:txBody>
      </p:sp>
      <p:sp>
        <p:nvSpPr>
          <p:cNvPr id="6" name="Oval Callout 5"/>
          <p:cNvSpPr/>
          <p:nvPr/>
        </p:nvSpPr>
        <p:spPr>
          <a:xfrm>
            <a:off x="4788024" y="3645024"/>
            <a:ext cx="3960440" cy="2592288"/>
          </a:xfrm>
          <a:prstGeom prst="wedgeEllipseCallout">
            <a:avLst>
              <a:gd name="adj1" fmla="val -37559"/>
              <a:gd name="adj2" fmla="val -56759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altLang="en-US" b="1">
                <a:solidFill>
                  <a:schemeClr val="tx1"/>
                </a:solidFill>
                <a:latin typeface="Arial" charset="0"/>
                <a:cs typeface="Arial" charset="0"/>
              </a:rPr>
              <a:t>Използваните за оперативни цели индикатори за оценка на общественото здраве имат </a:t>
            </a:r>
            <a:r>
              <a:rPr lang="bg-BG" altLang="en-US" b="1">
                <a:solidFill>
                  <a:srgbClr val="CC3300"/>
                </a:solidFill>
                <a:latin typeface="Arial" charset="0"/>
                <a:cs typeface="Arial" charset="0"/>
              </a:rPr>
              <a:t>различна информативна (познавателна) стойност.</a:t>
            </a: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1014</TotalTime>
  <Words>819</Words>
  <Application>Microsoft Office PowerPoint</Application>
  <PresentationFormat>On-screen Show (4:3)</PresentationFormat>
  <Paragraphs>85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Arial Narrow</vt:lpstr>
      <vt:lpstr>Calibri</vt:lpstr>
      <vt:lpstr>Calibri Light</vt:lpstr>
      <vt:lpstr>Cambria</vt:lpstr>
      <vt:lpstr>Cambria Math</vt:lpstr>
      <vt:lpstr>Courier New</vt:lpstr>
      <vt:lpstr>Times New Roman</vt:lpstr>
      <vt:lpstr>Wingdings</vt:lpstr>
      <vt:lpstr>Retrospect</vt:lpstr>
      <vt:lpstr>CorelDRAW.Graphic.10</vt:lpstr>
      <vt:lpstr>PowerPoint Presentation</vt:lpstr>
      <vt:lpstr>План на лекцията</vt:lpstr>
      <vt:lpstr>ИЗМЕРВАНЕ И ОЦЕНКА НА ОБЩЕСТВЕНОТО ЗДРАВЕ</vt:lpstr>
      <vt:lpstr>  </vt:lpstr>
      <vt:lpstr>PowerPoint Presentation</vt:lpstr>
      <vt:lpstr>PowerPoint Presentation</vt:lpstr>
      <vt:lpstr>PowerPoint Presentation</vt:lpstr>
      <vt:lpstr>PowerPoint Presentation</vt:lpstr>
      <vt:lpstr>За оперативна оценка 3 групи индикатори:</vt:lpstr>
      <vt:lpstr>С най-висока познавателна стойност са:</vt:lpstr>
      <vt:lpstr>ИЗМЕРВАНЕ ЧЕСТОТАТА НА ОБЩЕСТВЕНОЗДРАВНИТЕ СЪБИТИЯ (ДЕМОГРАФСКИ ПРОЦЕСИ И ЗАБОЛЯВАНИЯ)</vt:lpstr>
      <vt:lpstr>АБСОЛЮТЕН БРОЙ СЛУЧАЙ</vt:lpstr>
      <vt:lpstr>КОЕФИЦИЕНТИ ЗА ЧЕСТОТА /ИНТЕНЗИВНИ ПОКАЗАТЕЛИ/</vt:lpstr>
      <vt:lpstr>БРУТНИ (ОБЩИ) КОЕФИЦИЕНТИ ЗА ЧЕСТОТА</vt:lpstr>
      <vt:lpstr>СПЕЦИФИЧНИ КОЕФИЦИЕНТИ ЗА ЧЕСТОТА</vt:lpstr>
      <vt:lpstr>СПЕЦИФИЧНИ КОЕФИЦИЕНТИ ЗА ЧЕСТОТА</vt:lpstr>
      <vt:lpstr>ОТНОСИТЕЛНИ ДЯЛОВЕ /ЕКСТЕНЗИВНИ ПОКАЗАТЕЛИ/</vt:lpstr>
      <vt:lpstr>ОТНОСИТЕЛНИ ДЯЛОВЕ /ЕКСТЕНЗИВНИ ПОКАЗАТЕЛИ/</vt:lpstr>
      <vt:lpstr>ОТНОСИТЕЛНИ ДЯЛОВЕ /ЕКСТЕНЗИВНИ ПОКАЗАТЕЛИ/</vt:lpstr>
      <vt:lpstr>СЪОТНОШЕНИЯ</vt:lpstr>
    </vt:vector>
  </TitlesOfParts>
  <Company>VMI - Pleven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ИЗМЕРВАНЕ И ОЦЕНКА НА ОБЩЕСТВЕНОТО ЗДРАВЕ</dc:title>
  <dc:creator>Gena Grancharova</dc:creator>
  <cp:lastModifiedBy>Silviya Aleksandrova</cp:lastModifiedBy>
  <cp:revision>97</cp:revision>
  <dcterms:created xsi:type="dcterms:W3CDTF">2003-11-09T16:33:08Z</dcterms:created>
  <dcterms:modified xsi:type="dcterms:W3CDTF">2020-08-24T15:38:49Z</dcterms:modified>
</cp:coreProperties>
</file>