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44"/>
  </p:notesMasterIdLst>
  <p:sldIdLst>
    <p:sldId id="632" r:id="rId2"/>
    <p:sldId id="578" r:id="rId3"/>
    <p:sldId id="346" r:id="rId4"/>
    <p:sldId id="357" r:id="rId5"/>
    <p:sldId id="539" r:id="rId6"/>
    <p:sldId id="347" r:id="rId7"/>
    <p:sldId id="348" r:id="rId8"/>
    <p:sldId id="498" r:id="rId9"/>
    <p:sldId id="499" r:id="rId10"/>
    <p:sldId id="349" r:id="rId11"/>
    <p:sldId id="501" r:id="rId12"/>
    <p:sldId id="350" r:id="rId13"/>
    <p:sldId id="579" r:id="rId14"/>
    <p:sldId id="496" r:id="rId15"/>
    <p:sldId id="494" r:id="rId16"/>
    <p:sldId id="610" r:id="rId17"/>
    <p:sldId id="525" r:id="rId18"/>
    <p:sldId id="521" r:id="rId19"/>
    <p:sldId id="524" r:id="rId20"/>
    <p:sldId id="528" r:id="rId21"/>
    <p:sldId id="541" r:id="rId22"/>
    <p:sldId id="580" r:id="rId23"/>
    <p:sldId id="471" r:id="rId24"/>
    <p:sldId id="472" r:id="rId25"/>
    <p:sldId id="532" r:id="rId26"/>
    <p:sldId id="581" r:id="rId27"/>
    <p:sldId id="582" r:id="rId28"/>
    <p:sldId id="613" r:id="rId29"/>
    <p:sldId id="617" r:id="rId30"/>
    <p:sldId id="618" r:id="rId31"/>
    <p:sldId id="629" r:id="rId32"/>
    <p:sldId id="628" r:id="rId33"/>
    <p:sldId id="619" r:id="rId34"/>
    <p:sldId id="633" r:id="rId35"/>
    <p:sldId id="600" r:id="rId36"/>
    <p:sldId id="601" r:id="rId37"/>
    <p:sldId id="630" r:id="rId38"/>
    <p:sldId id="603" r:id="rId39"/>
    <p:sldId id="593" r:id="rId40"/>
    <p:sldId id="615" r:id="rId41"/>
    <p:sldId id="594" r:id="rId42"/>
    <p:sldId id="597" r:id="rId43"/>
  </p:sldIdLst>
  <p:sldSz cx="9144000" cy="6858000" type="screen4x3"/>
  <p:notesSz cx="6858000" cy="9144000"/>
  <p:defaultTextStyle>
    <a:defPPr>
      <a:defRPr lang="bg-BG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CC"/>
    <a:srgbClr val="000000"/>
    <a:srgbClr val="3333FF"/>
    <a:srgbClr val="FFFF99"/>
    <a:srgbClr val="FFCCFF"/>
    <a:srgbClr val="FF9933"/>
    <a:srgbClr val="FF0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82" autoAdjust="0"/>
  </p:normalViewPr>
  <p:slideViewPr>
    <p:cSldViewPr>
      <p:cViewPr varScale="1">
        <p:scale>
          <a:sx n="65" d="100"/>
          <a:sy n="65" d="100"/>
        </p:scale>
        <p:origin x="145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5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25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5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76780F8-2C5E-432B-B7FE-77F5E511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1802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6780F8-2C5E-432B-B7FE-77F5E511DC9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165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D39DA-EA24-46BE-A1F7-16C7B0D127DF}" type="datetime1">
              <a:rPr lang="en-US" altLang="en-US" smtClean="0"/>
              <a:t>8/24/2020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C6482-5605-4DB6-B288-E5C7BE12B4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582770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6C91D-E8FC-4CC9-94FE-A3FBDC9A727E}" type="datetime1">
              <a:rPr lang="en-US" altLang="en-US" smtClean="0"/>
              <a:t>8/24/2020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F3844-BF6D-48A0-8C13-58E22DB080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055174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A13BB-BF24-4AF7-BC4F-EC907E64211A}" type="datetime1">
              <a:rPr lang="en-US" altLang="en-US" smtClean="0"/>
              <a:t>8/24/2020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CB3CE-8EBC-4E38-B13C-DCA1B22BCB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492290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CE457-F85F-49E5-A6D1-DCD302FF5841}" type="datetime1">
              <a:rPr lang="en-US" altLang="en-US" smtClean="0"/>
              <a:t>8/24/2020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F3A6E-FA1E-4C90-8234-A30C195120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133794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E5860-D1C5-4553-B8D1-58B9ACD5E8A2}" type="datetime1">
              <a:rPr lang="en-US" altLang="en-US" smtClean="0"/>
              <a:t>8/24/2020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FB27A-9CC0-49BC-99B2-0F767C8DB5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885111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D64BF-FB91-4A4B-8877-1EB8D9AC471D}" type="datetime1">
              <a:rPr lang="en-US" altLang="en-US" smtClean="0"/>
              <a:t>8/24/2020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4C05A-4EE7-451B-B21C-BDED3BC4E8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833153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83D2F-90F3-4322-896F-0004B6399418}" type="datetime1">
              <a:rPr lang="en-US" altLang="en-US" smtClean="0"/>
              <a:t>8/24/2020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B902C-66F8-4701-84C2-7144D10207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150322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0977-E77C-42AE-93A1-4F72622E1098}" type="datetime1">
              <a:rPr lang="en-US" altLang="en-US" smtClean="0"/>
              <a:t>8/24/2020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14DE2-E72F-4373-B773-358B6E75D1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34210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780D9-3A58-4503-A903-27FE42DA2126}" type="datetime1">
              <a:rPr lang="en-US" altLang="en-US" smtClean="0"/>
              <a:t>8/24/2020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AAA59-D5AC-470D-AABA-6E0A59E85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497724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D7371-83CF-44D0-A9EC-4830162E5242}" type="datetime1">
              <a:rPr lang="en-US" altLang="en-US" smtClean="0"/>
              <a:t>8/24/2020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65343-E9C4-43AC-B7B1-DB8E91D4B3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647598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5308C-4805-4EFA-9645-5A2EBCC6348E}" type="datetime1">
              <a:rPr lang="en-US" altLang="en-US" smtClean="0"/>
              <a:t>8/24/2020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6C6B5-61BC-4DDF-B5B8-BB16E68B7A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057252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smtClean="0"/>
            </a:lvl1pPr>
          </a:lstStyle>
          <a:p>
            <a:pPr>
              <a:defRPr/>
            </a:pPr>
            <a:fld id="{89441E38-10BE-4655-B156-2CC40AD7621A}" type="datetime1">
              <a:rPr lang="en-US" altLang="en-US" smtClean="0"/>
              <a:t>8/24/2020</a:t>
            </a:fld>
            <a:endParaRPr lang="en-US" altLang="en-US"/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063E655-C350-45DA-B916-0B69229C12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 spd="med">
    <p:fade thruBlk="1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лавие 1"/>
          <p:cNvSpPr txBox="1">
            <a:spLocks/>
          </p:cNvSpPr>
          <p:nvPr/>
        </p:nvSpPr>
        <p:spPr>
          <a:xfrm>
            <a:off x="1763688" y="2636912"/>
            <a:ext cx="6019800" cy="20144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bg-BG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Медико-социални аспекти на общата смъртност</a:t>
            </a:r>
            <a:endParaRPr lang="bg-BG" sz="3600" b="1" i="1" kern="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77296FB-5012-4BB2-ADE0-220B7B9E52A6}" type="slidenum">
              <a:rPr lang="bg-BG" altLang="bg-BG" smtClean="0">
                <a:cs typeface="Times New Roman" panose="02020603050405020304" pitchFamily="18" charset="0"/>
              </a:rPr>
              <a:pPr>
                <a:defRPr/>
              </a:pPr>
              <a:t>1</a:t>
            </a:fld>
            <a:endParaRPr lang="bg-BG" altLang="bg-BG">
              <a:cs typeface="Times New Roman" panose="02020603050405020304" pitchFamily="18" charset="0"/>
            </a:endParaRP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 bwMode="auto">
          <a:xfrm>
            <a:off x="72263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bg-BG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¬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GB" altLang="bg-BG" sz="1400" dirty="0" smtClean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2123728" y="1041400"/>
            <a:ext cx="5086350" cy="0"/>
          </a:xfrm>
          <a:prstGeom prst="line">
            <a:avLst/>
          </a:prstGeom>
          <a:noFill/>
          <a:ln w="158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bg-BG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6"/>
          <p:cNvGraphicFramePr>
            <a:graphicFrameLocks noChangeAspect="1"/>
          </p:cNvGraphicFramePr>
          <p:nvPr>
            <p:extLst/>
          </p:nvPr>
        </p:nvGraphicFramePr>
        <p:xfrm>
          <a:off x="539480" y="410369"/>
          <a:ext cx="86042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r:id="rId3" imgW="4785480" imgH="4894560" progId="CorelDRAW.Graphic.10">
                  <p:embed/>
                </p:oleObj>
              </mc:Choice>
              <mc:Fallback>
                <p:oleObj r:id="rId3" imgW="4785480" imgH="4894560" progId="CorelDRAW.Graphic.10">
                  <p:embed/>
                  <p:pic>
                    <p:nvPicPr>
                      <p:cNvPr id="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80" y="410369"/>
                        <a:ext cx="860425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71438" y="2649022"/>
            <a:ext cx="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bg-BG" altLang="bg-BG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71438" y="2649538"/>
            <a:ext cx="9144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bg-BG" altLang="bg-BG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90697" y="282575"/>
            <a:ext cx="914400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bg-BG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 УНИВЕРСИТЕТ-ПЛЕВЕН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bg-BG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ФАКУЛТЕТ ОБЩЕСТВЕНО ЗДРАВЕ</a:t>
            </a:r>
            <a:endParaRPr lang="bg-BG" alt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bg-BG" alt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КАТЕДРА „ОБЩЕСТВЕНОЗДРАВНИ  НАУКИ“</a:t>
            </a:r>
            <a:r>
              <a:rPr lang="en-US" alt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alt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3587750" y="1660525"/>
            <a:ext cx="1968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bg-BG" altLang="bg-BG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№4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4379118" y="5733256"/>
            <a:ext cx="43481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  <a:defRPr/>
            </a:pPr>
            <a:r>
              <a:rPr lang="bg-BG" altLang="bg-BG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Проф. д-р Силвия Янкуловска, дмн</a:t>
            </a:r>
          </a:p>
        </p:txBody>
      </p:sp>
    </p:spTree>
    <p:extLst>
      <p:ext uri="{BB962C8B-B14F-4D97-AF65-F5344CB8AC3E}">
        <p14:creationId xmlns:p14="http://schemas.microsoft.com/office/powerpoint/2010/main" val="4110147280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5616624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bg-BG" altLang="en-US" sz="5400" b="1" dirty="0">
                <a:solidFill>
                  <a:srgbClr val="C00000"/>
                </a:solidFill>
              </a:rPr>
              <a:t>Пропорции </a:t>
            </a:r>
            <a:br>
              <a:rPr lang="bg-BG" altLang="en-US" sz="5400" b="1" dirty="0">
                <a:solidFill>
                  <a:srgbClr val="C00000"/>
                </a:solidFill>
              </a:rPr>
            </a:br>
            <a:r>
              <a:rPr lang="bg-BG" altLang="en-US" sz="3600" b="1" dirty="0">
                <a:solidFill>
                  <a:srgbClr val="C00000"/>
                </a:solidFill>
              </a:rPr>
              <a:t>(екстензивни, структурни показатели, относителни дялове)</a:t>
            </a:r>
            <a:br>
              <a:rPr lang="bg-BG" altLang="en-US" sz="3600" b="1" dirty="0">
                <a:solidFill>
                  <a:srgbClr val="C00000"/>
                </a:solidFill>
              </a:rPr>
            </a:br>
            <a:r>
              <a:rPr lang="bg-BG" altLang="en-US" sz="3600" b="1" dirty="0">
                <a:solidFill>
                  <a:srgbClr val="C00000"/>
                </a:solidFill>
              </a:rPr>
              <a:t/>
            </a:r>
            <a:br>
              <a:rPr lang="bg-BG" altLang="en-US" sz="3600" b="1" dirty="0">
                <a:solidFill>
                  <a:srgbClr val="C00000"/>
                </a:solidFill>
              </a:rPr>
            </a:br>
            <a:r>
              <a:rPr lang="bg-BG" altLang="en-US" sz="2400" b="1" dirty="0">
                <a:solidFill>
                  <a:srgbClr val="000000"/>
                </a:solidFill>
              </a:rPr>
              <a:t>Изчисление:</a:t>
            </a:r>
            <a:br>
              <a:rPr lang="bg-BG" altLang="en-US" sz="2400" b="1" dirty="0">
                <a:solidFill>
                  <a:srgbClr val="000000"/>
                </a:solidFill>
              </a:rPr>
            </a:br>
            <a:r>
              <a:rPr lang="bg-BG" altLang="en-US" sz="2400" b="1" dirty="0">
                <a:solidFill>
                  <a:srgbClr val="000000"/>
                </a:solidFill>
              </a:rPr>
              <a:t> Пример: Отн. дял на </a:t>
            </a:r>
            <a:r>
              <a:rPr lang="bg-BG" altLang="en-US" sz="2400" b="1" dirty="0" err="1">
                <a:solidFill>
                  <a:srgbClr val="000000"/>
                </a:solidFill>
              </a:rPr>
              <a:t>умиранията</a:t>
            </a:r>
            <a:r>
              <a:rPr lang="bg-BG" altLang="en-US" sz="2400" b="1" dirty="0">
                <a:solidFill>
                  <a:srgbClr val="000000"/>
                </a:solidFill>
              </a:rPr>
              <a:t> от </a:t>
            </a:r>
            <a:r>
              <a:rPr lang="bg-BG" altLang="en-US" sz="2400" b="1" dirty="0" err="1">
                <a:solidFill>
                  <a:srgbClr val="000000"/>
                </a:solidFill>
              </a:rPr>
              <a:t>ССЗ</a:t>
            </a:r>
            <a:r>
              <a:rPr lang="bg-BG" altLang="en-US" sz="2400" b="1" dirty="0">
                <a:solidFill>
                  <a:srgbClr val="000000"/>
                </a:solidFill>
              </a:rPr>
              <a:t/>
            </a:r>
            <a:br>
              <a:rPr lang="bg-BG" altLang="en-US" sz="2400" b="1" dirty="0">
                <a:solidFill>
                  <a:srgbClr val="000000"/>
                </a:solidFill>
              </a:rPr>
            </a:br>
            <a:r>
              <a:rPr lang="bg-BG" altLang="en-US" sz="2400" b="1" dirty="0">
                <a:solidFill>
                  <a:srgbClr val="000000"/>
                </a:solidFill>
              </a:rPr>
              <a:t/>
            </a:r>
            <a:br>
              <a:rPr lang="bg-BG" altLang="en-US" sz="2400" b="1" dirty="0">
                <a:solidFill>
                  <a:srgbClr val="000000"/>
                </a:solidFill>
              </a:rPr>
            </a:br>
            <a:r>
              <a:rPr lang="bg-BG" altLang="en-US" sz="2400" b="1" dirty="0">
                <a:solidFill>
                  <a:srgbClr val="000000"/>
                </a:solidFill>
              </a:rPr>
              <a:t>		брой умрели от </a:t>
            </a:r>
            <a:r>
              <a:rPr lang="bg-BG" altLang="en-US" sz="2400" b="1" dirty="0" err="1">
                <a:solidFill>
                  <a:srgbClr val="000000"/>
                </a:solidFill>
              </a:rPr>
              <a:t>ССЗ</a:t>
            </a:r>
            <a:r>
              <a:rPr lang="bg-BG" altLang="en-US" sz="2400" b="1" dirty="0">
                <a:solidFill>
                  <a:srgbClr val="000000"/>
                </a:solidFill>
              </a:rPr>
              <a:t/>
            </a:r>
            <a:br>
              <a:rPr lang="bg-BG" altLang="en-US" sz="2400" b="1" dirty="0">
                <a:solidFill>
                  <a:srgbClr val="000000"/>
                </a:solidFill>
              </a:rPr>
            </a:br>
            <a:r>
              <a:rPr lang="bg-BG" altLang="en-US" sz="2400" b="1" dirty="0">
                <a:solidFill>
                  <a:srgbClr val="000000"/>
                </a:solidFill>
              </a:rPr>
              <a:t>Отн. дял </a:t>
            </a:r>
            <a:r>
              <a:rPr lang="bg-BG" altLang="en-US" sz="2400" b="1" dirty="0" err="1">
                <a:solidFill>
                  <a:srgbClr val="000000"/>
                </a:solidFill>
              </a:rPr>
              <a:t>ССЗ</a:t>
            </a:r>
            <a:r>
              <a:rPr lang="bg-BG" altLang="en-US" sz="2400" b="1" dirty="0">
                <a:solidFill>
                  <a:srgbClr val="000000"/>
                </a:solidFill>
              </a:rPr>
              <a:t> = --------------------------------------------- х 100</a:t>
            </a:r>
            <a:br>
              <a:rPr lang="bg-BG" altLang="en-US" sz="2400" b="1" dirty="0">
                <a:solidFill>
                  <a:srgbClr val="000000"/>
                </a:solidFill>
              </a:rPr>
            </a:br>
            <a:r>
              <a:rPr lang="bg-BG" altLang="en-US" sz="2400" b="1" dirty="0">
                <a:solidFill>
                  <a:srgbClr val="000000"/>
                </a:solidFill>
              </a:rPr>
              <a:t>		общ брой умрели лица 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07413" cy="1143000"/>
          </a:xfr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bg-BG" altLang="en-US" sz="2800" b="1" dirty="0">
                <a:solidFill>
                  <a:srgbClr val="C00000"/>
                </a:solidFill>
              </a:rPr>
              <a:t>Разлика между специфични интензивни показатели и пропорции</a:t>
            </a:r>
            <a:endParaRPr lang="en-US" altLang="en-US" sz="2800" b="1" dirty="0">
              <a:solidFill>
                <a:srgbClr val="C00000"/>
              </a:solidFill>
            </a:endParaRPr>
          </a:p>
        </p:txBody>
      </p:sp>
      <p:sp>
        <p:nvSpPr>
          <p:cNvPr id="64515" name="Content Placeholder 2"/>
          <p:cNvSpPr>
            <a:spLocks noGrp="1"/>
          </p:cNvSpPr>
          <p:nvPr>
            <p:ph sz="half" idx="1"/>
          </p:nvPr>
        </p:nvSpPr>
        <p:spPr>
          <a:solidFill>
            <a:srgbClr val="CC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endParaRPr lang="bg-BG" altLang="en-US" b="1" dirty="0">
              <a:solidFill>
                <a:srgbClr val="3333FF"/>
              </a:solidFill>
            </a:endParaRPr>
          </a:p>
          <a:p>
            <a:pPr marL="0" indent="0">
              <a:buFontTx/>
              <a:buNone/>
            </a:pPr>
            <a:r>
              <a:rPr lang="bg-BG" altLang="en-US" b="1" dirty="0">
                <a:solidFill>
                  <a:srgbClr val="3333FF"/>
                </a:solidFill>
              </a:rPr>
              <a:t>Спец. </a:t>
            </a:r>
            <a:r>
              <a:rPr lang="bg-BG" altLang="en-US" b="1" dirty="0" err="1">
                <a:solidFill>
                  <a:srgbClr val="3333FF"/>
                </a:solidFill>
              </a:rPr>
              <a:t>интенз</a:t>
            </a:r>
            <a:r>
              <a:rPr lang="bg-BG" altLang="en-US" b="1" dirty="0">
                <a:solidFill>
                  <a:srgbClr val="3333FF"/>
                </a:solidFill>
              </a:rPr>
              <a:t>. п-л за смъртност от инсулт</a:t>
            </a:r>
          </a:p>
          <a:p>
            <a:pPr marL="0" indent="0">
              <a:buFontTx/>
              <a:buNone/>
            </a:pPr>
            <a:r>
              <a:rPr lang="bg-BG" altLang="en-US" sz="2400" dirty="0"/>
              <a:t>	</a:t>
            </a:r>
          </a:p>
          <a:p>
            <a:pPr marL="0" indent="0">
              <a:buFontTx/>
              <a:buNone/>
            </a:pPr>
            <a:r>
              <a:rPr lang="bg-BG" altLang="en-US" sz="2400" dirty="0"/>
              <a:t>	</a:t>
            </a:r>
            <a:r>
              <a:rPr lang="bg-BG" altLang="en-US" sz="2000" dirty="0"/>
              <a:t>Умрели от инсулт</a:t>
            </a:r>
          </a:p>
          <a:p>
            <a:pPr marL="0" indent="0">
              <a:buFontTx/>
              <a:buNone/>
            </a:pPr>
            <a:r>
              <a:rPr lang="bg-BG" altLang="en-US" sz="2000" b="1" dirty="0" err="1">
                <a:solidFill>
                  <a:srgbClr val="3333FF"/>
                </a:solidFill>
              </a:rPr>
              <a:t>СИП</a:t>
            </a:r>
            <a:r>
              <a:rPr lang="bg-BG" altLang="en-US" sz="2000" dirty="0"/>
              <a:t> = ---------------------------- х</a:t>
            </a:r>
            <a:r>
              <a:rPr lang="en-US" altLang="en-US" sz="2000" b="1" dirty="0"/>
              <a:t> 10</a:t>
            </a:r>
            <a:r>
              <a:rPr lang="en-US" altLang="en-US" sz="2000" b="1" baseline="30000" dirty="0"/>
              <a:t>n</a:t>
            </a:r>
            <a:endParaRPr lang="bg-BG" altLang="en-US" sz="2000" b="1" baseline="30000" dirty="0"/>
          </a:p>
          <a:p>
            <a:pPr marL="0" indent="0">
              <a:buFontTx/>
              <a:buNone/>
            </a:pPr>
            <a:r>
              <a:rPr lang="bg-BG" altLang="en-US" sz="2000" b="1" baseline="30000" dirty="0"/>
              <a:t> </a:t>
            </a:r>
            <a:r>
              <a:rPr lang="bg-BG" altLang="en-US" sz="2000" b="1" dirty="0"/>
              <a:t>        </a:t>
            </a:r>
            <a:r>
              <a:rPr lang="bg-BG" altLang="en-US" sz="2000" dirty="0" err="1"/>
              <a:t>Средногод</a:t>
            </a:r>
            <a:r>
              <a:rPr lang="bg-BG" altLang="en-US" sz="2000" dirty="0"/>
              <a:t>. население</a:t>
            </a:r>
            <a:endParaRPr lang="en-US" altLang="en-US" sz="2000" dirty="0"/>
          </a:p>
        </p:txBody>
      </p:sp>
      <p:sp>
        <p:nvSpPr>
          <p:cNvPr id="6451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413" cy="4525963"/>
          </a:xfr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endParaRPr lang="bg-BG" altLang="en-US" b="1" dirty="0">
              <a:solidFill>
                <a:srgbClr val="3333FF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bg-BG" altLang="en-US" b="1" dirty="0">
                <a:solidFill>
                  <a:srgbClr val="3333FF"/>
                </a:solidFill>
              </a:rPr>
              <a:t>Относителен дял на умрелите от инсулт</a:t>
            </a:r>
          </a:p>
          <a:p>
            <a:pPr marL="0" indent="0">
              <a:buFontTx/>
              <a:buNone/>
              <a:defRPr/>
            </a:pPr>
            <a:endParaRPr lang="bg-BG" altLang="en-US" b="1" dirty="0">
              <a:solidFill>
                <a:srgbClr val="3333FF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bg-BG" altLang="en-US" sz="2000" dirty="0"/>
              <a:t>	    Умрели от инсулт</a:t>
            </a:r>
          </a:p>
          <a:p>
            <a:pPr marL="0" indent="0">
              <a:buFontTx/>
              <a:buNone/>
              <a:defRPr/>
            </a:pPr>
            <a:r>
              <a:rPr lang="bg-BG" altLang="en-US" sz="2000" b="1" dirty="0">
                <a:solidFill>
                  <a:srgbClr val="3333FF"/>
                </a:solidFill>
              </a:rPr>
              <a:t>Отн.дял</a:t>
            </a:r>
            <a:r>
              <a:rPr lang="bg-BG" altLang="en-US" sz="2000" dirty="0"/>
              <a:t> = ------------------------- х</a:t>
            </a:r>
            <a:r>
              <a:rPr lang="en-US" altLang="en-US" sz="2000" b="1" dirty="0"/>
              <a:t> </a:t>
            </a:r>
            <a:r>
              <a:rPr lang="bg-BG" altLang="en-US" sz="2000" b="1" dirty="0"/>
              <a:t>100</a:t>
            </a:r>
            <a:endParaRPr lang="bg-BG" altLang="en-US" sz="2000" b="1" baseline="30000" dirty="0"/>
          </a:p>
          <a:p>
            <a:pPr marL="0" indent="0">
              <a:buFontTx/>
              <a:buNone/>
              <a:defRPr/>
            </a:pPr>
            <a:r>
              <a:rPr lang="bg-BG" altLang="en-US" sz="2000" b="1" baseline="30000" dirty="0"/>
              <a:t> </a:t>
            </a:r>
            <a:r>
              <a:rPr lang="bg-BG" altLang="en-US" sz="2000" b="1" dirty="0"/>
              <a:t>        	     </a:t>
            </a:r>
            <a:r>
              <a:rPr lang="bg-BG" altLang="en-US" sz="2000" dirty="0"/>
              <a:t>Общ брой умрели</a:t>
            </a:r>
            <a:endParaRPr lang="en-US" altLang="en-US" sz="2000" dirty="0"/>
          </a:p>
          <a:p>
            <a:pPr marL="0" indent="0">
              <a:buFontTx/>
              <a:buNone/>
              <a:defRPr/>
            </a:pPr>
            <a:endParaRPr lang="en-US" altLang="en-US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92696"/>
            <a:ext cx="8641085" cy="4954562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bg-BG" altLang="en-US" sz="5400" b="1" dirty="0">
                <a:solidFill>
                  <a:srgbClr val="C00000"/>
                </a:solidFill>
              </a:rPr>
              <a:t>Майчина смъртност</a:t>
            </a:r>
            <a:r>
              <a:rPr lang="bg-BG" altLang="en-US" sz="5400" b="1" dirty="0">
                <a:solidFill>
                  <a:srgbClr val="FF0000"/>
                </a:solidFill>
              </a:rPr>
              <a:t/>
            </a:r>
            <a:br>
              <a:rPr lang="bg-BG" altLang="en-US" sz="5400" b="1" dirty="0">
                <a:solidFill>
                  <a:srgbClr val="FF0000"/>
                </a:solidFill>
              </a:rPr>
            </a:br>
            <a:r>
              <a:rPr lang="bg-BG" altLang="en-US" sz="5400" b="1" dirty="0">
                <a:solidFill>
                  <a:srgbClr val="FF0000"/>
                </a:solidFill>
              </a:rPr>
              <a:t/>
            </a:r>
            <a:br>
              <a:rPr lang="bg-BG" altLang="en-US" sz="5400" b="1" dirty="0">
                <a:solidFill>
                  <a:srgbClr val="FF0000"/>
                </a:solidFill>
              </a:rPr>
            </a:br>
            <a:r>
              <a:rPr lang="bg-BG" altLang="en-US" sz="2400" b="1" dirty="0">
                <a:solidFill>
                  <a:schemeClr val="tx1"/>
                </a:solidFill>
              </a:rPr>
              <a:t>Умрели жени по време на бременността, </a:t>
            </a:r>
            <a:br>
              <a:rPr lang="bg-BG" altLang="en-US" sz="2400" b="1" dirty="0">
                <a:solidFill>
                  <a:schemeClr val="tx1"/>
                </a:solidFill>
              </a:rPr>
            </a:br>
            <a:r>
              <a:rPr lang="bg-BG" altLang="en-US" sz="2400" b="1" dirty="0">
                <a:solidFill>
                  <a:schemeClr val="tx1"/>
                </a:solidFill>
              </a:rPr>
              <a:t>раждането и до 42-я ден след раждането</a:t>
            </a:r>
            <a:br>
              <a:rPr lang="bg-BG" altLang="en-US" sz="2400" b="1" dirty="0">
                <a:solidFill>
                  <a:schemeClr val="tx1"/>
                </a:solidFill>
              </a:rPr>
            </a:br>
            <a:r>
              <a:rPr lang="bg-BG" altLang="en-US" sz="2400" b="1" dirty="0">
                <a:solidFill>
                  <a:schemeClr val="tx1"/>
                </a:solidFill>
              </a:rPr>
              <a:t>МС = 						       	         х 100000</a:t>
            </a:r>
            <a:br>
              <a:rPr lang="bg-BG" altLang="en-US" sz="2400" b="1" dirty="0">
                <a:solidFill>
                  <a:schemeClr val="tx1"/>
                </a:solidFill>
              </a:rPr>
            </a:br>
            <a:r>
              <a:rPr lang="bg-BG" altLang="en-US" sz="2400" b="1" dirty="0">
                <a:solidFill>
                  <a:schemeClr val="tx1"/>
                </a:solidFill>
              </a:rPr>
              <a:t>брой </a:t>
            </a:r>
            <a:r>
              <a:rPr lang="bg-BG" altLang="en-US" sz="2400" b="1" dirty="0" err="1">
                <a:solidFill>
                  <a:schemeClr val="tx1"/>
                </a:solidFill>
              </a:rPr>
              <a:t>живородени</a:t>
            </a:r>
            <a:endParaRPr lang="en-US" altLang="en-US" sz="2400" b="1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331640" y="4185084"/>
            <a:ext cx="6120680" cy="0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764704"/>
            <a:ext cx="7560840" cy="4536504"/>
          </a:xfrm>
          <a:solidFill>
            <a:srgbClr val="CCFFCC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bg-BG" alt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bg-BG" alt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БЩАТА </a:t>
            </a:r>
            <a:r>
              <a:rPr lang="bg-BG" alt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СМЪРТНОСТ В СВЕТА</a:t>
            </a:r>
            <a:r>
              <a:rPr lang="bg-BG" alt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48881723"/>
      </p:ext>
    </p:extLst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034087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/>
            <a:r>
              <a:rPr lang="bg-BG" altLang="en-US" sz="3600" b="1" dirty="0">
                <a:solidFill>
                  <a:srgbClr val="C00000"/>
                </a:solidFill>
              </a:rPr>
              <a:t>Повече от половината (54%) се дължат на 10 водещи причини.</a:t>
            </a:r>
            <a:r>
              <a:rPr lang="bg-BG" altLang="en-US" sz="3600" i="1" dirty="0">
                <a:solidFill>
                  <a:schemeClr val="tx1"/>
                </a:solidFill>
              </a:rPr>
              <a:t/>
            </a:r>
            <a:br>
              <a:rPr lang="bg-BG" altLang="en-US" sz="3600" i="1" dirty="0">
                <a:solidFill>
                  <a:schemeClr val="tx1"/>
                </a:solidFill>
              </a:rPr>
            </a:br>
            <a:r>
              <a:rPr lang="bg-BG" altLang="en-US" sz="3200" dirty="0">
                <a:solidFill>
                  <a:srgbClr val="C00000"/>
                </a:solidFill>
              </a:rPr>
              <a:t> </a:t>
            </a:r>
            <a:br>
              <a:rPr lang="bg-BG" altLang="en-US" sz="3200" dirty="0">
                <a:solidFill>
                  <a:srgbClr val="C00000"/>
                </a:solidFill>
              </a:rPr>
            </a:br>
            <a:r>
              <a:rPr lang="bg-BG" altLang="en-US" sz="3200" dirty="0" smtClean="0">
                <a:solidFill>
                  <a:srgbClr val="C00000"/>
                </a:solidFill>
              </a:rPr>
              <a:t>1) </a:t>
            </a:r>
            <a:r>
              <a:rPr lang="bg-BG" altLang="en-US" sz="3200" b="1" dirty="0">
                <a:solidFill>
                  <a:srgbClr val="C00000"/>
                </a:solidFill>
              </a:rPr>
              <a:t>Исхемичната болест на сърцето и инсултите </a:t>
            </a:r>
            <a:r>
              <a:rPr lang="bg-BG" altLang="en-US" sz="3200" dirty="0">
                <a:solidFill>
                  <a:schemeClr val="tx1"/>
                </a:solidFill>
              </a:rPr>
              <a:t>са най-големите убийци в света, съставлявайки заедно над </a:t>
            </a:r>
            <a:r>
              <a:rPr lang="bg-BG" altLang="en-US" sz="3200" b="1" dirty="0">
                <a:solidFill>
                  <a:schemeClr val="tx1"/>
                </a:solidFill>
              </a:rPr>
              <a:t>15 млн умирания през 2016 г. </a:t>
            </a:r>
            <a:r>
              <a:rPr lang="bg-BG" altLang="en-US" sz="3200" dirty="0">
                <a:solidFill>
                  <a:schemeClr val="tx1"/>
                </a:solidFill>
              </a:rPr>
              <a:t>Тези две групи заболявания остават водещи причини за умирания глобално през последните 15 г. </a:t>
            </a:r>
            <a:endParaRPr lang="en-US" altLang="en-US" sz="3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89007"/>
      </p:ext>
    </p:extLst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bg-BG" sz="3200" dirty="0" smtClean="0"/>
              <a:t>2) </a:t>
            </a:r>
            <a:r>
              <a:rPr lang="bg-BG" sz="3200" b="1" dirty="0">
                <a:solidFill>
                  <a:srgbClr val="C00000"/>
                </a:solidFill>
              </a:rPr>
              <a:t>Хроничната </a:t>
            </a:r>
            <a:r>
              <a:rPr lang="bg-BG" sz="3200" b="1" dirty="0" err="1">
                <a:solidFill>
                  <a:srgbClr val="C00000"/>
                </a:solidFill>
              </a:rPr>
              <a:t>обструктивна</a:t>
            </a:r>
            <a:r>
              <a:rPr lang="bg-BG" sz="3200" b="1" dirty="0">
                <a:solidFill>
                  <a:srgbClr val="C00000"/>
                </a:solidFill>
              </a:rPr>
              <a:t> белодробна болест </a:t>
            </a:r>
            <a:r>
              <a:rPr lang="bg-BG" sz="3200" dirty="0"/>
              <a:t>е причинила 3 млн умирания;</a:t>
            </a:r>
            <a:br>
              <a:rPr lang="bg-BG" sz="3200" dirty="0"/>
            </a:br>
            <a:r>
              <a:rPr lang="bg-BG" sz="3200" dirty="0" smtClean="0"/>
              <a:t>3) </a:t>
            </a:r>
            <a:r>
              <a:rPr lang="bg-BG" sz="3200" b="1" dirty="0">
                <a:solidFill>
                  <a:srgbClr val="C00000"/>
                </a:solidFill>
              </a:rPr>
              <a:t>Ракът на белия дроб, трахеята и бронхите </a:t>
            </a:r>
            <a:r>
              <a:rPr lang="bg-BG" sz="3200" dirty="0"/>
              <a:t>е причинил </a:t>
            </a:r>
            <a:r>
              <a:rPr lang="en-US" sz="3200" dirty="0"/>
              <a:t>1.7 </a:t>
            </a:r>
            <a:r>
              <a:rPr lang="bg-BG" sz="3200" dirty="0" err="1"/>
              <a:t>млн</a:t>
            </a:r>
            <a:r>
              <a:rPr lang="bg-BG" sz="3200" dirty="0"/>
              <a:t> </a:t>
            </a:r>
            <a:r>
              <a:rPr lang="bg-BG" sz="3200" dirty="0" err="1"/>
              <a:t>умирания</a:t>
            </a:r>
            <a:r>
              <a:rPr lang="en-US" sz="3200" dirty="0"/>
              <a:t>. </a:t>
            </a:r>
            <a:br>
              <a:rPr lang="en-US" sz="3200" dirty="0"/>
            </a:br>
            <a:r>
              <a:rPr lang="bg-BG" sz="3200" dirty="0" smtClean="0"/>
              <a:t>4) </a:t>
            </a:r>
            <a:r>
              <a:rPr lang="bg-BG" sz="3200" b="1" dirty="0">
                <a:solidFill>
                  <a:srgbClr val="C00000"/>
                </a:solidFill>
              </a:rPr>
              <a:t>Диабетът</a:t>
            </a:r>
            <a:r>
              <a:rPr lang="bg-BG" sz="3200" dirty="0"/>
              <a:t> е убил 1</a:t>
            </a:r>
            <a:r>
              <a:rPr lang="en-US" sz="3200" dirty="0"/>
              <a:t>.6 </a:t>
            </a:r>
            <a:r>
              <a:rPr lang="bg-BG" sz="3200" dirty="0"/>
              <a:t>млн лица през 2016 г.; в 2000 г. по-малко от 1 </a:t>
            </a:r>
            <a:r>
              <a:rPr lang="bg-BG" sz="3200" dirty="0" err="1"/>
              <a:t>млн</a:t>
            </a:r>
            <a:r>
              <a:rPr lang="en-US" sz="3200" dirty="0"/>
              <a:t>. </a:t>
            </a:r>
            <a:r>
              <a:rPr lang="bg-BG" sz="3200" dirty="0"/>
              <a:t/>
            </a:r>
            <a:br>
              <a:rPr lang="bg-BG" sz="3200" dirty="0"/>
            </a:br>
            <a:r>
              <a:rPr lang="bg-BG" sz="3200" dirty="0" smtClean="0"/>
              <a:t>5)</a:t>
            </a:r>
            <a:r>
              <a:rPr lang="en-US" sz="3200" dirty="0" smtClean="0"/>
              <a:t> </a:t>
            </a:r>
            <a:r>
              <a:rPr lang="bg-BG" sz="3200" b="1" dirty="0" err="1">
                <a:solidFill>
                  <a:srgbClr val="C00000"/>
                </a:solidFill>
              </a:rPr>
              <a:t>Умиранията</a:t>
            </a:r>
            <a:r>
              <a:rPr lang="bg-BG" sz="3200" b="1" dirty="0">
                <a:solidFill>
                  <a:srgbClr val="C00000"/>
                </a:solidFill>
              </a:rPr>
              <a:t> от </a:t>
            </a:r>
            <a:r>
              <a:rPr lang="bg-BG" sz="3200" b="1" dirty="0" err="1">
                <a:solidFill>
                  <a:srgbClr val="C00000"/>
                </a:solidFill>
              </a:rPr>
              <a:t>деменция</a:t>
            </a:r>
            <a:r>
              <a:rPr lang="bg-BG" sz="3200" b="1" dirty="0">
                <a:solidFill>
                  <a:srgbClr val="C00000"/>
                </a:solidFill>
              </a:rPr>
              <a:t> </a:t>
            </a:r>
            <a:r>
              <a:rPr lang="bg-BG" sz="3200" dirty="0"/>
              <a:t>са се удвоили между 200</a:t>
            </a:r>
            <a:r>
              <a:rPr lang="en-US" sz="3200" dirty="0"/>
              <a:t>0</a:t>
            </a:r>
            <a:r>
              <a:rPr lang="bg-BG" sz="3200" dirty="0"/>
              <a:t> г. и 2016 г. и вече са 7-ма водеща причина за умирания глобално през 2016 г.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2090864"/>
      </p:ext>
    </p:extLst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US" sz="2400" dirty="0"/>
              <a:t/>
            </a:r>
            <a:br>
              <a:rPr lang="en-US" sz="2400" dirty="0"/>
            </a:br>
            <a:r>
              <a:rPr lang="bg-BG" sz="2400" dirty="0" smtClean="0"/>
              <a:t>6) </a:t>
            </a:r>
            <a:r>
              <a:rPr lang="bg-BG" sz="2400" b="1" dirty="0">
                <a:solidFill>
                  <a:srgbClr val="C00000"/>
                </a:solidFill>
              </a:rPr>
              <a:t>Инфекциите на долните дихателни пътища </a:t>
            </a:r>
            <a:r>
              <a:rPr lang="bg-BG" sz="2400" dirty="0"/>
              <a:t>остават най-честото заразно заболяване, причинило </a:t>
            </a:r>
            <a:r>
              <a:rPr lang="en-US" sz="2400" dirty="0"/>
              <a:t>3 </a:t>
            </a:r>
            <a:r>
              <a:rPr lang="bg-BG" sz="2400" dirty="0"/>
              <a:t>млн умирания глобално през 2016 г,</a:t>
            </a:r>
            <a:br>
              <a:rPr lang="bg-BG" sz="2400" dirty="0"/>
            </a:br>
            <a:r>
              <a:rPr lang="bg-BG" sz="2400" dirty="0" smtClean="0"/>
              <a:t>7) </a:t>
            </a:r>
            <a:r>
              <a:rPr lang="bg-BG" sz="2400" b="1" dirty="0">
                <a:solidFill>
                  <a:srgbClr val="C00000"/>
                </a:solidFill>
              </a:rPr>
              <a:t>Смъртността от </a:t>
            </a:r>
            <a:r>
              <a:rPr lang="bg-BG" sz="2400" b="1" dirty="0" err="1">
                <a:solidFill>
                  <a:srgbClr val="C00000"/>
                </a:solidFill>
              </a:rPr>
              <a:t>диарийни</a:t>
            </a:r>
            <a:r>
              <a:rPr lang="bg-BG" sz="2400" b="1" dirty="0">
                <a:solidFill>
                  <a:srgbClr val="C00000"/>
                </a:solidFill>
              </a:rPr>
              <a:t> заболявания </a:t>
            </a:r>
            <a:r>
              <a:rPr lang="bg-BG" sz="2400" dirty="0"/>
              <a:t>е намаляла наполовина между 2000 г. и 2016 г., но те са причинили </a:t>
            </a:r>
            <a:r>
              <a:rPr lang="en-US" sz="2400" dirty="0"/>
              <a:t>1.4 </a:t>
            </a:r>
            <a:r>
              <a:rPr lang="bg-BG" sz="2400" dirty="0"/>
              <a:t>млн умирания. </a:t>
            </a:r>
            <a:br>
              <a:rPr lang="bg-BG" sz="2400" dirty="0"/>
            </a:br>
            <a:r>
              <a:rPr lang="bg-BG" sz="2400" dirty="0" smtClean="0"/>
              <a:t>8) </a:t>
            </a:r>
            <a:r>
              <a:rPr lang="bg-BG" sz="2400" b="1" dirty="0">
                <a:solidFill>
                  <a:srgbClr val="C00000"/>
                </a:solidFill>
              </a:rPr>
              <a:t>Туберкулозата</a:t>
            </a:r>
            <a:r>
              <a:rPr lang="bg-BG" sz="2400" dirty="0"/>
              <a:t> е намаляла през същия период, но все още е сред 10-те водещи причини с 1.3 млн </a:t>
            </a:r>
            <a:r>
              <a:rPr lang="bg-BG" sz="2400" dirty="0" err="1"/>
              <a:t>умиран</a:t>
            </a:r>
            <a:r>
              <a:rPr lang="en-US" sz="2400" dirty="0"/>
              <a:t>u</a:t>
            </a:r>
            <a:r>
              <a:rPr lang="bg-BG" sz="2400" dirty="0"/>
              <a:t>я през 2016 г.</a:t>
            </a:r>
            <a:r>
              <a:rPr lang="en-US" sz="2400" dirty="0"/>
              <a:t> </a:t>
            </a:r>
            <a:r>
              <a:rPr lang="bg-BG" sz="2400" dirty="0"/>
              <a:t/>
            </a:r>
            <a:br>
              <a:rPr lang="bg-BG" sz="2400" dirty="0"/>
            </a:br>
            <a:r>
              <a:rPr lang="bg-BG" sz="2400" dirty="0" smtClean="0"/>
              <a:t>9) </a:t>
            </a:r>
            <a:r>
              <a:rPr lang="bg-BG" sz="2400" b="1" dirty="0">
                <a:solidFill>
                  <a:srgbClr val="C00000"/>
                </a:solidFill>
              </a:rPr>
              <a:t>ХИВ/СПИН</a:t>
            </a:r>
            <a:r>
              <a:rPr lang="bg-BG" sz="2400" dirty="0"/>
              <a:t> не е вече сред 10-те водещи причини, като през 2017 г. е причинил 940 000 умирания в сравнение с 1.5 млн през 2000 г.</a:t>
            </a:r>
            <a:r>
              <a:rPr lang="en-US" sz="2400" dirty="0"/>
              <a:t> </a:t>
            </a:r>
            <a:r>
              <a:rPr lang="bg-BG" sz="2400" dirty="0"/>
              <a:t/>
            </a:r>
            <a:br>
              <a:rPr lang="bg-BG" sz="2400" dirty="0"/>
            </a:br>
            <a:r>
              <a:rPr lang="bg-BG" sz="2400" dirty="0" smtClean="0"/>
              <a:t>10) </a:t>
            </a:r>
            <a:r>
              <a:rPr lang="bg-BG" sz="2400" b="1" dirty="0">
                <a:solidFill>
                  <a:srgbClr val="C00000"/>
                </a:solidFill>
              </a:rPr>
              <a:t>Пътните травми </a:t>
            </a:r>
            <a:r>
              <a:rPr lang="bg-BG" sz="2400" dirty="0"/>
              <a:t>са убили 1.4 млн души през 2016 г., като 76% са били при мъже и момчета.</a:t>
            </a:r>
            <a:br>
              <a:rPr lang="bg-BG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0898556"/>
      </p:ext>
    </p:extLst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>
              <a:lnSpc>
                <a:spcPct val="114000"/>
              </a:lnSpc>
            </a:pPr>
            <a:r>
              <a:rPr lang="bg-BG" sz="2800" b="1" i="1" dirty="0">
                <a:solidFill>
                  <a:srgbClr val="C00000"/>
                </a:solidFill>
              </a:rPr>
              <a:t>Водещите причини за умирания се различават съществено по групи </a:t>
            </a:r>
            <a:r>
              <a:rPr lang="bg-BG" sz="2800" b="1" i="1" dirty="0" smtClean="0">
                <a:solidFill>
                  <a:srgbClr val="C00000"/>
                </a:solidFill>
              </a:rPr>
              <a:t>страни:</a:t>
            </a:r>
            <a:endParaRPr lang="bg-BG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764897"/>
              </p:ext>
            </p:extLst>
          </p:nvPr>
        </p:nvGraphicFramePr>
        <p:xfrm>
          <a:off x="457200" y="1600200"/>
          <a:ext cx="8229600" cy="342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208360374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572995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bg-BG" dirty="0" smtClean="0">
                          <a:solidFill>
                            <a:schemeClr val="tx1"/>
                          </a:solidFill>
                        </a:rPr>
                        <a:t>Развити страни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bg-BG" dirty="0" smtClean="0">
                          <a:solidFill>
                            <a:schemeClr val="tx1"/>
                          </a:solidFill>
                        </a:rPr>
                        <a:t>Развиващи се страни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325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bg-BG" dirty="0" smtClean="0">
                          <a:solidFill>
                            <a:schemeClr val="tx1"/>
                          </a:solidFill>
                        </a:rPr>
                        <a:t>Сърдечно-съдови</a:t>
                      </a:r>
                      <a:r>
                        <a:rPr lang="bg-BG" baseline="0" dirty="0" smtClean="0">
                          <a:solidFill>
                            <a:schemeClr val="tx1"/>
                          </a:solidFill>
                        </a:rPr>
                        <a:t> заболявания (ИБС, МСБ)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bg-BG" baseline="0" dirty="0" smtClean="0">
                          <a:solidFill>
                            <a:schemeClr val="tx1"/>
                          </a:solidFill>
                        </a:rPr>
                        <a:t>Рак (трахея,  бронхи, бял дроб)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bg-BG" baseline="0" dirty="0" smtClean="0">
                          <a:solidFill>
                            <a:schemeClr val="tx1"/>
                          </a:solidFill>
                        </a:rPr>
                        <a:t>ХОББ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bg-BG" baseline="0" dirty="0" smtClean="0">
                          <a:solidFill>
                            <a:schemeClr val="tx1"/>
                          </a:solidFill>
                        </a:rPr>
                        <a:t>Болест на </a:t>
                      </a:r>
                      <a:r>
                        <a:rPr lang="bg-BG" baseline="0" dirty="0" err="1" smtClean="0">
                          <a:solidFill>
                            <a:schemeClr val="tx1"/>
                          </a:solidFill>
                        </a:rPr>
                        <a:t>Алцхаймер</a:t>
                      </a:r>
                      <a:endParaRPr lang="bg-BG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bg-BG" baseline="0" dirty="0" smtClean="0">
                          <a:solidFill>
                            <a:schemeClr val="tx1"/>
                          </a:solidFill>
                        </a:rPr>
                        <a:t>Травми и отравяния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bg-BG" dirty="0" smtClean="0">
                          <a:solidFill>
                            <a:schemeClr val="tx1"/>
                          </a:solidFill>
                        </a:rPr>
                        <a:t>Инфекциозни заболявания (пневмонии, СПИН, диарии)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bg-BG" dirty="0" smtClean="0">
                          <a:solidFill>
                            <a:schemeClr val="tx1"/>
                          </a:solidFill>
                        </a:rPr>
                        <a:t>Сърдечно-съдови</a:t>
                      </a:r>
                      <a:r>
                        <a:rPr lang="bg-BG" baseline="0" dirty="0" smtClean="0">
                          <a:solidFill>
                            <a:schemeClr val="tx1"/>
                          </a:solidFill>
                        </a:rPr>
                        <a:t> заболявания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bg-BG" baseline="0" dirty="0" smtClean="0">
                          <a:solidFill>
                            <a:schemeClr val="tx1"/>
                          </a:solidFill>
                        </a:rPr>
                        <a:t>Рак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bg-BG" baseline="0" dirty="0" smtClean="0">
                          <a:solidFill>
                            <a:schemeClr val="tx1"/>
                          </a:solidFill>
                        </a:rPr>
                        <a:t>Майчини и </a:t>
                      </a:r>
                      <a:r>
                        <a:rPr lang="bg-BG" baseline="0" dirty="0" err="1" smtClean="0">
                          <a:solidFill>
                            <a:schemeClr val="tx1"/>
                          </a:solidFill>
                        </a:rPr>
                        <a:t>неонатални</a:t>
                      </a:r>
                      <a:r>
                        <a:rPr lang="bg-BG" baseline="0" dirty="0" smtClean="0">
                          <a:solidFill>
                            <a:schemeClr val="tx1"/>
                          </a:solidFill>
                        </a:rPr>
                        <a:t> причини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bg-BG" baseline="0" dirty="0" smtClean="0">
                          <a:solidFill>
                            <a:schemeClr val="tx1"/>
                          </a:solidFill>
                        </a:rPr>
                        <a:t>Травми и отравяния</a:t>
                      </a:r>
                      <a:endParaRPr lang="bg-BG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139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218754"/>
      </p:ext>
    </p:extLst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9879"/>
            <a:ext cx="8136904" cy="57796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488866"/>
            <a:ext cx="460851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g-BG" sz="2000" b="1" dirty="0" smtClean="0"/>
              <a:t>10 ВОДЕЩИ ПРИЧИНИ ЗА СМЪРТ В РАЗВИТИ СТРАНИ ЗА 2016 г.</a:t>
            </a:r>
            <a:endParaRPr lang="bg-BG" sz="2000" b="1" dirty="0"/>
          </a:p>
        </p:txBody>
      </p:sp>
    </p:spTree>
    <p:extLst>
      <p:ext uri="{BB962C8B-B14F-4D97-AF65-F5344CB8AC3E}">
        <p14:creationId xmlns:p14="http://schemas.microsoft.com/office/powerpoint/2010/main" val="3181076072"/>
      </p:ext>
    </p:extLst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136904" cy="59241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1760" y="332656"/>
            <a:ext cx="482453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g-BG" sz="2000" b="1" dirty="0" smtClean="0"/>
              <a:t>10 ВОДЕЩИ ПРИЧИНИ ЗА СМЪРТ В РАЗВИВАЩИ СЕ СТРАНИ ЗА 2016 г.</a:t>
            </a:r>
            <a:endParaRPr lang="bg-BG" sz="2000" b="1" dirty="0"/>
          </a:p>
        </p:txBody>
      </p:sp>
    </p:spTree>
    <p:extLst>
      <p:ext uri="{BB962C8B-B14F-4D97-AF65-F5344CB8AC3E}">
        <p14:creationId xmlns:p14="http://schemas.microsoft.com/office/powerpoint/2010/main" val="222913550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764704"/>
            <a:ext cx="7560840" cy="4536504"/>
          </a:xfrm>
          <a:solidFill>
            <a:srgbClr val="CCFFCC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bg-BG" alt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 </a:t>
            </a:r>
            <a:r>
              <a:rPr lang="bg-BG" alt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ПОНЯТИЯ </a:t>
            </a:r>
            <a:r>
              <a:rPr lang="bg-BG" alt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43271509"/>
      </p:ext>
    </p:extLst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/>
          <a:lstStyle/>
          <a:p>
            <a:pPr algn="l"/>
            <a:r>
              <a:rPr lang="bg-BG" sz="3600" b="1" dirty="0">
                <a:solidFill>
                  <a:srgbClr val="C00000"/>
                </a:solidFill>
              </a:rPr>
              <a:t>В страните с нисък доход седем от 10-те водещи причини за умирания са от групата на заразните заболявания, майчини, </a:t>
            </a:r>
            <a:r>
              <a:rPr lang="bg-BG" sz="3600" b="1" dirty="0" err="1">
                <a:solidFill>
                  <a:srgbClr val="C00000"/>
                </a:solidFill>
              </a:rPr>
              <a:t>неонатални</a:t>
            </a:r>
            <a:r>
              <a:rPr lang="bg-BG" sz="3600" b="1" dirty="0">
                <a:solidFill>
                  <a:srgbClr val="C00000"/>
                </a:solidFill>
              </a:rPr>
              <a:t> причини и недохранване. </a:t>
            </a:r>
            <a:br>
              <a:rPr lang="bg-BG" sz="3600" b="1" dirty="0">
                <a:solidFill>
                  <a:srgbClr val="C00000"/>
                </a:solidFill>
              </a:rPr>
            </a:br>
            <a:r>
              <a:rPr lang="bg-BG" sz="3600" dirty="0"/>
              <a:t/>
            </a:r>
            <a:br>
              <a:rPr lang="bg-BG" sz="3600" dirty="0"/>
            </a:b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val="4218550895"/>
      </p:ext>
    </p:extLst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568630" cy="5962650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>
              <a:lnSpc>
                <a:spcPct val="140000"/>
              </a:lnSpc>
            </a:pPr>
            <a:r>
              <a:rPr lang="bg-BG" altLang="en-US" sz="2800" b="1" dirty="0">
                <a:solidFill>
                  <a:srgbClr val="FF0000"/>
                </a:solidFill>
              </a:rPr>
              <a:t/>
            </a:r>
            <a:br>
              <a:rPr lang="bg-BG" altLang="en-US" sz="2800" b="1" dirty="0">
                <a:solidFill>
                  <a:srgbClr val="FF0000"/>
                </a:solidFill>
              </a:rPr>
            </a:br>
            <a:r>
              <a:rPr lang="bg-BG" altLang="en-US" sz="2800" b="1" dirty="0">
                <a:solidFill>
                  <a:srgbClr val="FF0000"/>
                </a:solidFill>
              </a:rPr>
              <a:t>10 водещи причини за </a:t>
            </a:r>
            <a:r>
              <a:rPr lang="bg-BG" altLang="en-US" sz="2800" b="1" dirty="0" err="1">
                <a:solidFill>
                  <a:srgbClr val="FF0000"/>
                </a:solidFill>
              </a:rPr>
              <a:t>умирания</a:t>
            </a:r>
            <a:r>
              <a:rPr lang="bg-BG" altLang="en-US" sz="2800" b="1" dirty="0">
                <a:solidFill>
                  <a:srgbClr val="FF0000"/>
                </a:solidFill>
              </a:rPr>
              <a:t> в света (в %)</a:t>
            </a:r>
            <a:br>
              <a:rPr lang="bg-BG" altLang="en-US" sz="2800" b="1" dirty="0">
                <a:solidFill>
                  <a:srgbClr val="FF0000"/>
                </a:solidFill>
              </a:rPr>
            </a:br>
            <a:r>
              <a:rPr lang="bg-BG" altLang="en-US" sz="2400" dirty="0"/>
              <a:t>1.  Исхемична болест на сърцето 		- 13,2%</a:t>
            </a:r>
            <a:br>
              <a:rPr lang="bg-BG" altLang="en-US" sz="2400" dirty="0"/>
            </a:br>
            <a:r>
              <a:rPr lang="bg-BG" altLang="en-US" sz="2400" dirty="0"/>
              <a:t>2. Мозъчно-съдова болест 			- 11,9%</a:t>
            </a:r>
            <a:br>
              <a:rPr lang="bg-BG" altLang="en-US" sz="2400" dirty="0"/>
            </a:br>
            <a:r>
              <a:rPr lang="bg-BG" altLang="en-US" sz="2400" dirty="0"/>
              <a:t>3. Хронична </a:t>
            </a:r>
            <a:r>
              <a:rPr lang="bg-BG" altLang="en-US" sz="2400" dirty="0" err="1"/>
              <a:t>обстр</a:t>
            </a:r>
            <a:r>
              <a:rPr lang="bg-BG" altLang="en-US" sz="2400" dirty="0"/>
              <a:t>. белодробна болест 	- 5,6%</a:t>
            </a:r>
            <a:br>
              <a:rPr lang="bg-BG" altLang="en-US" sz="2400" dirty="0"/>
            </a:br>
            <a:r>
              <a:rPr lang="bg-BG" altLang="en-US" sz="2400" dirty="0"/>
              <a:t>4. Инфекции на долните дихателни пътища 	- 5,5%</a:t>
            </a:r>
            <a:br>
              <a:rPr lang="bg-BG" altLang="en-US" sz="2400" dirty="0"/>
            </a:br>
            <a:r>
              <a:rPr lang="bg-BG" altLang="en-US" sz="2400" dirty="0"/>
              <a:t>5. Рак на трахея, бронхи и бял дроб 		- 2,9%</a:t>
            </a:r>
            <a:br>
              <a:rPr lang="bg-BG" altLang="en-US" sz="2400" dirty="0"/>
            </a:br>
            <a:r>
              <a:rPr lang="bg-BG" altLang="en-US" sz="2400" dirty="0"/>
              <a:t>6. ХИВ/СПИН					- 2,7%</a:t>
            </a:r>
            <a:br>
              <a:rPr lang="bg-BG" altLang="en-US" sz="2400" dirty="0"/>
            </a:br>
            <a:r>
              <a:rPr lang="bg-BG" altLang="en-US" sz="2400" dirty="0"/>
              <a:t>7. </a:t>
            </a:r>
            <a:r>
              <a:rPr lang="bg-BG" altLang="en-US" sz="2400" dirty="0" err="1"/>
              <a:t>Диарийни</a:t>
            </a:r>
            <a:r>
              <a:rPr lang="bg-BG" altLang="en-US" sz="2400" dirty="0"/>
              <a:t> заболявания				- 2,7%</a:t>
            </a:r>
            <a:br>
              <a:rPr lang="bg-BG" altLang="en-US" sz="2400" dirty="0"/>
            </a:br>
            <a:r>
              <a:rPr lang="bg-BG" altLang="en-US" sz="2400" dirty="0"/>
              <a:t>8. Диабет						- 2,7%</a:t>
            </a:r>
            <a:br>
              <a:rPr lang="bg-BG" altLang="en-US" sz="2400" dirty="0"/>
            </a:br>
            <a:r>
              <a:rPr lang="bg-BG" altLang="en-US" sz="2400" dirty="0"/>
              <a:t>9. Пътнотранспортни травми			- 2,2%</a:t>
            </a:r>
            <a:br>
              <a:rPr lang="bg-BG" altLang="en-US" sz="2400" dirty="0"/>
            </a:br>
            <a:r>
              <a:rPr lang="bg-BG" altLang="en-US" sz="2400" dirty="0"/>
              <a:t>10. Хипертония					- 2%</a:t>
            </a:r>
            <a:br>
              <a:rPr lang="bg-BG" altLang="en-US" sz="2400" dirty="0"/>
            </a:br>
            <a:r>
              <a:rPr lang="bg-BG" altLang="en-US" sz="2400" dirty="0"/>
              <a:t/>
            </a:r>
            <a:br>
              <a:rPr lang="bg-BG" altLang="en-US" sz="2400" dirty="0"/>
            </a:b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44881989"/>
      </p:ext>
    </p:extLst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7920880" cy="4536504"/>
          </a:xfrm>
          <a:solidFill>
            <a:srgbClr val="CCFFCC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bg-BG" alt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ОБЩАТА </a:t>
            </a:r>
            <a:r>
              <a:rPr lang="bg-BG" alt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СМЪРТНОСТ В ЕВРОПА</a:t>
            </a:r>
            <a:r>
              <a:rPr lang="bg-BG" alt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9730146"/>
      </p:ext>
    </p:extLst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913"/>
            <a:ext cx="8496944" cy="604839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71600" y="188640"/>
            <a:ext cx="756084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bg-BG" b="1" dirty="0" smtClean="0"/>
              <a:t>БРУТЕН КОЕФИЦИЕНТ ЗА СМЪРТНОСТ В ЕВРОПА</a:t>
            </a:r>
            <a:endParaRPr lang="bg-BG" b="1" dirty="0"/>
          </a:p>
        </p:txBody>
      </p:sp>
    </p:spTree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188640"/>
            <a:ext cx="7560840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bg-BG" b="1" dirty="0" smtClean="0"/>
              <a:t>БРУТЕН КОЕФИЦИЕНТ ЗА СМЪРТНОСТ В ИЗБРАНИ ЕВРОПЕЙСКИ СТРАНИ</a:t>
            </a:r>
            <a:endParaRPr lang="bg-BG" b="1" dirty="0"/>
          </a:p>
        </p:txBody>
      </p:sp>
    </p:spTree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03" y="674565"/>
            <a:ext cx="8639175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4509120"/>
            <a:ext cx="8352928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g-BG" b="1" dirty="0"/>
              <a:t>Основни причини за </a:t>
            </a:r>
            <a:r>
              <a:rPr lang="bg-BG" b="1" dirty="0" err="1"/>
              <a:t>умирания</a:t>
            </a:r>
            <a:r>
              <a:rPr lang="bg-BG" b="1" dirty="0"/>
              <a:t> при мъже и жени в страните от Европейския съюз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448515"/>
      </p:ext>
    </p:extLst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136904" cy="4752528"/>
          </a:xfrm>
          <a:solidFill>
            <a:srgbClr val="CCFFCC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bg-BG" alt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ОБЩАТА </a:t>
            </a:r>
            <a:r>
              <a:rPr lang="bg-BG" alt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СМЪРТНОСТ В БЪЛГАР</a:t>
            </a:r>
            <a:r>
              <a:rPr lang="bg-BG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ИЯ</a:t>
            </a:r>
            <a:r>
              <a:rPr lang="bg-BG" alt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22803151"/>
      </p:ext>
    </p:extLst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2D55DE-9D88-4336-8F75-740F882E4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1340768"/>
            <a:ext cx="8793667" cy="4536504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EAAE80-DB7B-43BE-9CAB-2D6E63C7FF44}"/>
              </a:ext>
            </a:extLst>
          </p:cNvPr>
          <p:cNvSpPr/>
          <p:nvPr/>
        </p:nvSpPr>
        <p:spPr>
          <a:xfrm>
            <a:off x="179513" y="188640"/>
            <a:ext cx="8784976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g-BG" sz="2400" b="1" dirty="0"/>
              <a:t>Брой у</a:t>
            </a:r>
            <a:r>
              <a:rPr lang="ru-RU" sz="2400" b="1" dirty="0" err="1"/>
              <a:t>мрели</a:t>
            </a:r>
            <a:r>
              <a:rPr lang="ru-RU" sz="2400" b="1" dirty="0"/>
              <a:t> в </a:t>
            </a:r>
            <a:r>
              <a:rPr lang="ru-RU" sz="2400" b="1" dirty="0" err="1"/>
              <a:t>България</a:t>
            </a:r>
            <a:r>
              <a:rPr lang="ru-RU" sz="2400" b="1" dirty="0"/>
              <a:t> - 1920-2018 година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58943958"/>
      </p:ext>
    </p:extLst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AC8A577-D3FD-43E2-81BA-0411BCA1FFBC}"/>
              </a:ext>
            </a:extLst>
          </p:cNvPr>
          <p:cNvSpPr txBox="1"/>
          <p:nvPr/>
        </p:nvSpPr>
        <p:spPr>
          <a:xfrm>
            <a:off x="179512" y="188640"/>
            <a:ext cx="8784976" cy="70788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g-BG" sz="2000" b="1" dirty="0"/>
              <a:t>Раждаемост, смъртност и естествен прираст </a:t>
            </a:r>
          </a:p>
          <a:p>
            <a:r>
              <a:rPr lang="bg-BG" sz="2000" b="1" dirty="0"/>
              <a:t>в България 1970 - 2018 г.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4266F0-EA41-4475-90B9-4D86E28A9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2132856"/>
            <a:ext cx="8798217" cy="4104456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E0C4CB-139D-4F0D-89CA-EB6EAF8E2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1124744"/>
            <a:ext cx="8784976" cy="1008112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83876657"/>
      </p:ext>
    </p:extLst>
  </p:cSld>
  <p:clrMapOvr>
    <a:masterClrMapping/>
  </p:clrMapOvr>
  <p:transition spd="med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88640"/>
            <a:ext cx="8640960" cy="70788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g-BG" sz="2000" b="1" dirty="0"/>
              <a:t>Раждаемост, смъртност и естествен прираст </a:t>
            </a:r>
          </a:p>
          <a:p>
            <a:r>
              <a:rPr lang="bg-BG" sz="2000" b="1" dirty="0"/>
              <a:t>в България 1970 - 2018 г.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C9832B-78C2-43E0-AC89-57F908D5F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520" y="2132856"/>
            <a:ext cx="8687666" cy="410445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204A27-F9FC-4ED3-8A66-4E0D82FCCB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520" y="1124744"/>
            <a:ext cx="8712968" cy="96544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73203585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5530850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bg-BG" altLang="en-US" sz="3600" b="1" dirty="0">
                <a:solidFill>
                  <a:srgbClr val="C00000"/>
                </a:solidFill>
              </a:rPr>
              <a:t>Брутен (нестандартизиран) коефициент за обща смъртност – </a:t>
            </a:r>
            <a:r>
              <a:rPr lang="bg-BG" altLang="en-US" sz="3600" b="1" dirty="0">
                <a:solidFill>
                  <a:srgbClr val="FF0000"/>
                </a:solidFill>
              </a:rPr>
              <a:t/>
            </a:r>
            <a:br>
              <a:rPr lang="bg-BG" altLang="en-US" sz="3600" b="1" dirty="0">
                <a:solidFill>
                  <a:srgbClr val="FF0000"/>
                </a:solidFill>
              </a:rPr>
            </a:br>
            <a:r>
              <a:rPr lang="bg-BG" altLang="en-US" sz="3600" b="1" dirty="0">
                <a:solidFill>
                  <a:srgbClr val="000000"/>
                </a:solidFill>
              </a:rPr>
              <a:t>общ интензивен показател</a:t>
            </a:r>
            <a:br>
              <a:rPr lang="bg-BG" altLang="en-US" sz="3600" b="1" dirty="0">
                <a:solidFill>
                  <a:srgbClr val="000000"/>
                </a:solidFill>
              </a:rPr>
            </a:br>
            <a:r>
              <a:rPr lang="bg-BG" altLang="en-US" sz="3600" b="1" dirty="0">
                <a:solidFill>
                  <a:srgbClr val="000000"/>
                </a:solidFill>
              </a:rPr>
              <a:t/>
            </a:r>
            <a:br>
              <a:rPr lang="bg-BG" altLang="en-US" sz="3600" b="1" dirty="0">
                <a:solidFill>
                  <a:srgbClr val="000000"/>
                </a:solidFill>
              </a:rPr>
            </a:br>
            <a:r>
              <a:rPr lang="bg-BG" altLang="en-US" sz="2400" b="1" dirty="0">
                <a:solidFill>
                  <a:srgbClr val="000000"/>
                </a:solidFill>
              </a:rPr>
              <a:t>Изчисление:</a:t>
            </a:r>
            <a:br>
              <a:rPr lang="bg-BG" altLang="en-US" sz="2400" b="1" dirty="0">
                <a:solidFill>
                  <a:srgbClr val="000000"/>
                </a:solidFill>
              </a:rPr>
            </a:br>
            <a:r>
              <a:rPr lang="bg-BG" altLang="en-US" sz="2400" b="1" dirty="0">
                <a:solidFill>
                  <a:srgbClr val="000000"/>
                </a:solidFill>
              </a:rPr>
              <a:t/>
            </a:r>
            <a:br>
              <a:rPr lang="bg-BG" altLang="en-US" sz="2400" b="1" dirty="0">
                <a:solidFill>
                  <a:srgbClr val="000000"/>
                </a:solidFill>
              </a:rPr>
            </a:br>
            <a:r>
              <a:rPr lang="bg-BG" altLang="en-US" sz="2400" b="1" dirty="0">
                <a:solidFill>
                  <a:srgbClr val="000000"/>
                </a:solidFill>
              </a:rPr>
              <a:t>общ брой умрели лица</a:t>
            </a:r>
            <a:br>
              <a:rPr lang="bg-BG" altLang="en-US" sz="2400" b="1" dirty="0">
                <a:solidFill>
                  <a:srgbClr val="000000"/>
                </a:solidFill>
              </a:rPr>
            </a:br>
            <a:r>
              <a:rPr lang="bg-BG" altLang="en-US" sz="2400" b="1" dirty="0">
                <a:solidFill>
                  <a:srgbClr val="000000"/>
                </a:solidFill>
              </a:rPr>
              <a:t>ОС = ------------------------------------------------------ х 1000</a:t>
            </a:r>
            <a:br>
              <a:rPr lang="bg-BG" altLang="en-US" sz="2400" b="1" dirty="0">
                <a:solidFill>
                  <a:srgbClr val="000000"/>
                </a:solidFill>
              </a:rPr>
            </a:br>
            <a:r>
              <a:rPr lang="bg-BG" altLang="en-US" sz="2400" b="1" dirty="0">
                <a:solidFill>
                  <a:srgbClr val="000000"/>
                </a:solidFill>
              </a:rPr>
              <a:t>средногодишен брой население 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E9ECA7B-DCDA-43F8-B54C-A6C87FB4AEBD}"/>
              </a:ext>
            </a:extLst>
          </p:cNvPr>
          <p:cNvSpPr txBox="1"/>
          <p:nvPr/>
        </p:nvSpPr>
        <p:spPr>
          <a:xfrm>
            <a:off x="179512" y="188640"/>
            <a:ext cx="8784976" cy="70788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g-BG" sz="2000" b="1" dirty="0"/>
              <a:t>Раждаемост, смъртност и естествен прираст </a:t>
            </a:r>
          </a:p>
          <a:p>
            <a:r>
              <a:rPr lang="bg-BG" sz="2000" b="1" dirty="0"/>
              <a:t>в България 1970 - 2018 г.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7FBA03-D065-4278-B713-A36E55728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520" y="1844824"/>
            <a:ext cx="8701021" cy="439248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84C08A-A408-4509-A6F6-744137CA38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908720"/>
            <a:ext cx="8784976" cy="89344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1712689"/>
      </p:ext>
    </p:extLst>
  </p:cSld>
  <p:clrMapOvr>
    <a:masterClrMapping/>
  </p:clrMapOvr>
  <p:transition spd="med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B3219-5FB5-4DA0-B22C-4C792C51B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/>
          <a:lstStyle/>
          <a:p>
            <a:r>
              <a:rPr lang="ru-RU" dirty="0" err="1"/>
              <a:t>Смъртността</a:t>
            </a:r>
            <a:r>
              <a:rPr lang="ru-RU" dirty="0"/>
              <a:t> сред </a:t>
            </a:r>
            <a:r>
              <a:rPr lang="ru-RU" dirty="0" err="1"/>
              <a:t>мъжете</a:t>
            </a:r>
            <a:r>
              <a:rPr lang="ru-RU" dirty="0"/>
              <a:t> (16.5‰) е </a:t>
            </a:r>
            <a:r>
              <a:rPr lang="ru-RU" dirty="0" err="1"/>
              <a:t>по-висока</a:t>
            </a:r>
            <a:r>
              <a:rPr lang="ru-RU" dirty="0"/>
              <a:t> в сравнение </a:t>
            </a:r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/>
              <a:t>смъртността</a:t>
            </a:r>
            <a:r>
              <a:rPr lang="ru-RU" dirty="0"/>
              <a:t> сред жените (14.4‰).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През</a:t>
            </a:r>
            <a:r>
              <a:rPr lang="ru-RU" dirty="0"/>
              <a:t> 2018 г. на 1 000 жени </a:t>
            </a:r>
            <a:r>
              <a:rPr lang="ru-RU" dirty="0" err="1"/>
              <a:t>умират</a:t>
            </a:r>
            <a:r>
              <a:rPr lang="ru-RU" dirty="0"/>
              <a:t> 1 081 </a:t>
            </a:r>
            <a:r>
              <a:rPr lang="ru-RU" dirty="0" err="1"/>
              <a:t>мъже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53626"/>
      </p:ext>
    </p:extLst>
  </p:cSld>
  <p:clrMapOvr>
    <a:masterClrMapping/>
  </p:clrMapOvr>
  <p:transition spd="med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6F505C-0803-4EF7-B8AA-D03A2DDC91F1}"/>
              </a:ext>
            </a:extLst>
          </p:cNvPr>
          <p:cNvSpPr/>
          <p:nvPr/>
        </p:nvSpPr>
        <p:spPr>
          <a:xfrm>
            <a:off x="323528" y="548680"/>
            <a:ext cx="84249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200" dirty="0"/>
              <a:t>Общо за ЕС-28 </a:t>
            </a:r>
            <a:r>
              <a:rPr lang="ru-RU" sz="3200" dirty="0" err="1"/>
              <a:t>коефициентът</a:t>
            </a:r>
            <a:r>
              <a:rPr lang="ru-RU" sz="3200" dirty="0"/>
              <a:t> на </a:t>
            </a:r>
            <a:r>
              <a:rPr lang="ru-RU" sz="3200" dirty="0" err="1"/>
              <a:t>смъртност</a:t>
            </a:r>
            <a:r>
              <a:rPr lang="ru-RU" sz="3200" dirty="0"/>
              <a:t> </a:t>
            </a:r>
            <a:r>
              <a:rPr lang="ru-RU" sz="3200" dirty="0" err="1"/>
              <a:t>през</a:t>
            </a:r>
            <a:r>
              <a:rPr lang="ru-RU" sz="3200" dirty="0"/>
              <a:t> 2017 г. е 10.3‰.</a:t>
            </a:r>
          </a:p>
          <a:p>
            <a:pPr algn="l"/>
            <a:r>
              <a:rPr lang="ru-RU" sz="3200" dirty="0" err="1"/>
              <a:t>Общата</a:t>
            </a:r>
            <a:r>
              <a:rPr lang="ru-RU" sz="3200" dirty="0"/>
              <a:t> </a:t>
            </a:r>
            <a:r>
              <a:rPr lang="ru-RU" sz="3200" dirty="0" err="1"/>
              <a:t>смъртност</a:t>
            </a:r>
            <a:r>
              <a:rPr lang="ru-RU" sz="3200" dirty="0"/>
              <a:t> в </a:t>
            </a:r>
            <a:r>
              <a:rPr lang="ru-RU" sz="3200" dirty="0" err="1"/>
              <a:t>България</a:t>
            </a:r>
            <a:r>
              <a:rPr lang="ru-RU" sz="3200" dirty="0"/>
              <a:t> е </a:t>
            </a:r>
            <a:r>
              <a:rPr lang="ru-RU" sz="3200" dirty="0" err="1"/>
              <a:t>най-висока</a:t>
            </a:r>
            <a:r>
              <a:rPr lang="ru-RU" sz="3200" dirty="0"/>
              <a:t> сред </a:t>
            </a:r>
            <a:r>
              <a:rPr lang="ru-RU" sz="3200" dirty="0" err="1"/>
              <a:t>държавите</a:t>
            </a:r>
            <a:r>
              <a:rPr lang="ru-RU" sz="3200" dirty="0"/>
              <a:t> </a:t>
            </a:r>
            <a:r>
              <a:rPr lang="ru-RU" sz="3200" dirty="0" err="1"/>
              <a:t>членки</a:t>
            </a:r>
            <a:r>
              <a:rPr lang="ru-RU" sz="3200" dirty="0"/>
              <a:t>. </a:t>
            </a:r>
          </a:p>
          <a:p>
            <a:pPr algn="l"/>
            <a:endParaRPr lang="ru-RU" sz="3200" dirty="0"/>
          </a:p>
          <a:p>
            <a:pPr algn="l"/>
            <a:r>
              <a:rPr lang="ru-RU" sz="3200" dirty="0"/>
              <a:t>С </a:t>
            </a:r>
            <a:r>
              <a:rPr lang="ru-RU" sz="3200" dirty="0" err="1"/>
              <a:t>най-ниска</a:t>
            </a:r>
            <a:r>
              <a:rPr lang="ru-RU" sz="3200" dirty="0"/>
              <a:t> </a:t>
            </a:r>
            <a:r>
              <a:rPr lang="ru-RU" sz="3200" dirty="0" err="1"/>
              <a:t>смъртност</a:t>
            </a:r>
            <a:r>
              <a:rPr lang="ru-RU" sz="3200" dirty="0"/>
              <a:t> </a:t>
            </a:r>
            <a:r>
              <a:rPr lang="ru-RU" sz="3200" dirty="0" err="1"/>
              <a:t>са</a:t>
            </a:r>
            <a:r>
              <a:rPr lang="ru-RU" sz="3200" dirty="0"/>
              <a:t> Ирландия - 6.3‰, </a:t>
            </a:r>
            <a:r>
              <a:rPr lang="ru-RU" sz="3200" dirty="0" err="1"/>
              <a:t>Кипър</a:t>
            </a:r>
            <a:r>
              <a:rPr lang="ru-RU" sz="3200" dirty="0"/>
              <a:t> - 7.0‰, и Люксембург - 7.1‰. </a:t>
            </a:r>
          </a:p>
          <a:p>
            <a:endParaRPr lang="ru-RU" sz="3200" dirty="0"/>
          </a:p>
          <a:p>
            <a:pPr algn="l"/>
            <a:r>
              <a:rPr lang="ru-RU" sz="3200" dirty="0" err="1"/>
              <a:t>Освен</a:t>
            </a:r>
            <a:r>
              <a:rPr lang="ru-RU" sz="3200" dirty="0"/>
              <a:t> в </a:t>
            </a:r>
            <a:r>
              <a:rPr lang="ru-RU" sz="3200" dirty="0" err="1"/>
              <a:t>България</a:t>
            </a:r>
            <a:r>
              <a:rPr lang="ru-RU" sz="3200" dirty="0"/>
              <a:t> </a:t>
            </a:r>
            <a:r>
              <a:rPr lang="ru-RU" sz="3200" dirty="0" err="1"/>
              <a:t>значително</a:t>
            </a:r>
            <a:r>
              <a:rPr lang="ru-RU" sz="3200" dirty="0"/>
              <a:t> </a:t>
            </a:r>
            <a:r>
              <a:rPr lang="ru-RU" sz="3200" dirty="0" err="1"/>
              <a:t>по-висока</a:t>
            </a:r>
            <a:r>
              <a:rPr lang="ru-RU" sz="3200" dirty="0"/>
              <a:t> от </a:t>
            </a:r>
            <a:r>
              <a:rPr lang="ru-RU" sz="3200" dirty="0" err="1"/>
              <a:t>средната</a:t>
            </a:r>
            <a:r>
              <a:rPr lang="ru-RU" sz="3200" dirty="0"/>
              <a:t> за ЕС-28 е </a:t>
            </a:r>
            <a:r>
              <a:rPr lang="ru-RU" sz="3200" dirty="0" err="1"/>
              <a:t>смъртността</a:t>
            </a:r>
            <a:r>
              <a:rPr lang="ru-RU" sz="3200" dirty="0"/>
              <a:t> само в Латвия - 14.8‰, и Литва - 14.2‰.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4172219"/>
      </p:ext>
    </p:extLst>
  </p:cSld>
  <p:clrMapOvr>
    <a:masterClrMapping/>
  </p:clrMapOvr>
  <p:transition spd="med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640960" cy="5616624"/>
          </a:xfrm>
          <a:solidFill>
            <a:schemeClr val="accent5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182880" indent="-838200" algn="l" eaLnBrk="1" hangingPunct="1"/>
            <a:r>
              <a:rPr lang="bg-BG" altLang="en-US" sz="3600" b="1" i="1" dirty="0"/>
              <a:t>  </a:t>
            </a:r>
            <a:r>
              <a:rPr lang="bg-BG" altLang="en-US" sz="2800" b="1" i="1" dirty="0"/>
              <a:t>Наблюдават се териториални различия в нивата на общата  смъртност, дължащи се най-вече на различията във възрастовата структура на населението.</a:t>
            </a:r>
            <a:r>
              <a:rPr lang="bg-BG" altLang="en-US" sz="2800" dirty="0"/>
              <a:t> </a:t>
            </a:r>
            <a:r>
              <a:rPr lang="bg-BG" altLang="en-US" sz="2800" b="1" i="1" dirty="0"/>
              <a:t>:</a:t>
            </a:r>
            <a:br>
              <a:rPr lang="bg-BG" altLang="en-US" sz="2800" b="1" i="1" dirty="0"/>
            </a:br>
            <a:r>
              <a:rPr lang="bg-BG" altLang="en-US" sz="2800" b="1" i="1" dirty="0"/>
              <a:t/>
            </a:r>
            <a:br>
              <a:rPr lang="bg-BG" altLang="en-US" sz="2800" b="1" i="1" dirty="0"/>
            </a:br>
            <a:r>
              <a:rPr lang="bg-BG" altLang="en-US" sz="2800" b="1" i="1" dirty="0">
                <a:solidFill>
                  <a:srgbClr val="C00000"/>
                </a:solidFill>
              </a:rPr>
              <a:t>- най-висока: Видин –</a:t>
            </a:r>
            <a:r>
              <a:rPr lang="ru-RU" sz="2800" b="1" i="1" dirty="0">
                <a:solidFill>
                  <a:srgbClr val="C00000"/>
                </a:solidFill>
              </a:rPr>
              <a:t> 23.2‰, Монтана 21.7‰;  </a:t>
            </a:r>
            <a:r>
              <a:rPr lang="ru-RU" sz="2800" b="1" i="1" dirty="0" err="1">
                <a:solidFill>
                  <a:srgbClr val="C00000"/>
                </a:solidFill>
              </a:rPr>
              <a:t>Кюстендил</a:t>
            </a:r>
            <a:r>
              <a:rPr lang="ru-RU" sz="2800" b="1" i="1" dirty="0">
                <a:solidFill>
                  <a:srgbClr val="C00000"/>
                </a:solidFill>
              </a:rPr>
              <a:t> – 20.3‰; Габрово – 20.0‰</a:t>
            </a:r>
            <a:r>
              <a:rPr lang="ru-RU" sz="2800" b="1" i="1" dirty="0"/>
              <a:t/>
            </a:r>
            <a:br>
              <a:rPr lang="ru-RU" sz="2800" b="1" i="1" dirty="0"/>
            </a:br>
            <a:r>
              <a:rPr lang="ru-RU" sz="2800" b="1" i="1" dirty="0"/>
              <a:t/>
            </a:r>
            <a:br>
              <a:rPr lang="ru-RU" sz="2800" b="1" i="1" dirty="0"/>
            </a:br>
            <a:r>
              <a:rPr lang="ru-RU" sz="2800" b="1" i="1" dirty="0"/>
              <a:t>- </a:t>
            </a:r>
            <a:r>
              <a:rPr lang="ru-RU" sz="2800" b="1" i="1" dirty="0" err="1">
                <a:solidFill>
                  <a:srgbClr val="0070C0"/>
                </a:solidFill>
              </a:rPr>
              <a:t>най-ниска</a:t>
            </a:r>
            <a:r>
              <a:rPr lang="ru-RU" sz="2800" b="1" i="1" dirty="0">
                <a:solidFill>
                  <a:srgbClr val="0070C0"/>
                </a:solidFill>
              </a:rPr>
              <a:t>: София – 11.7‰, Варна- 13.1‰, </a:t>
            </a:r>
            <a:r>
              <a:rPr lang="ru-RU" sz="2800" b="1" i="1" dirty="0" err="1">
                <a:solidFill>
                  <a:srgbClr val="0070C0"/>
                </a:solidFill>
              </a:rPr>
              <a:t>Благоевград</a:t>
            </a:r>
            <a:r>
              <a:rPr lang="ru-RU" sz="2800" b="1" i="1" dirty="0">
                <a:solidFill>
                  <a:srgbClr val="0070C0"/>
                </a:solidFill>
              </a:rPr>
              <a:t> – 13.2‰, Бургас – 13.4‰. </a:t>
            </a:r>
            <a:r>
              <a:rPr lang="bg-BG" altLang="en-US" sz="2800" b="1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8810645"/>
      </p:ext>
    </p:extLst>
  </p:cSld>
  <p:clrMapOvr>
    <a:masterClrMapping/>
  </p:clrMapOvr>
  <p:transition spd="med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88410"/>
            <a:ext cx="9108504" cy="613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81769"/>
      </p:ext>
    </p:extLst>
  </p:cSld>
  <p:clrMapOvr>
    <a:masterClrMapping/>
  </p:clrMapOvr>
  <p:transition spd="med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6697" name="Group 2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472880"/>
              </p:ext>
            </p:extLst>
          </p:nvPr>
        </p:nvGraphicFramePr>
        <p:xfrm>
          <a:off x="250825" y="836712"/>
          <a:ext cx="8713788" cy="5418803"/>
        </p:xfrm>
        <a:graphic>
          <a:graphicData uri="http://schemas.openxmlformats.org/drawingml/2006/table">
            <a:tbl>
              <a:tblPr/>
              <a:tblGrid>
                <a:gridCol w="1152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8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50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47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Възраст</a:t>
                      </a:r>
                      <a:endParaRPr kumimoji="0" lang="bg-BG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1960</a:t>
                      </a:r>
                      <a:endParaRPr kumimoji="0" lang="bg-BG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1970</a:t>
                      </a:r>
                      <a:endParaRPr kumimoji="0" lang="bg-BG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1980</a:t>
                      </a:r>
                      <a:endParaRPr kumimoji="0" lang="bg-BG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1990</a:t>
                      </a:r>
                      <a:endParaRPr kumimoji="0" lang="bg-BG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2000</a:t>
                      </a:r>
                      <a:endParaRPr kumimoji="0" lang="bg-BG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bg-BG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bg-BG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ОБЩО</a:t>
                      </a:r>
                      <a:endParaRPr kumimoji="0" lang="bg-BG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8,1</a:t>
                      </a:r>
                      <a:endParaRPr kumimoji="0" lang="bg-BG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9,1</a:t>
                      </a:r>
                      <a:endParaRPr kumimoji="0" lang="bg-BG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11,1</a:t>
                      </a:r>
                      <a:endParaRPr kumimoji="0" lang="bg-BG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12,1</a:t>
                      </a:r>
                      <a:endParaRPr kumimoji="0" lang="bg-BG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14,1</a:t>
                      </a:r>
                      <a:endParaRPr kumimoji="0" lang="bg-BG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14,6</a:t>
                      </a:r>
                      <a:endParaRPr kumimoji="0" lang="bg-BG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15,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bg-BG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Под 1 г.</a:t>
                      </a:r>
                      <a:endParaRPr kumimoji="0" lang="bg-BG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45,1</a:t>
                      </a:r>
                      <a:endParaRPr kumimoji="0" lang="bg-BG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27,2</a:t>
                      </a:r>
                      <a:endParaRPr kumimoji="0" lang="bg-BG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20,2</a:t>
                      </a:r>
                      <a:endParaRPr kumimoji="0" lang="bg-BG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14,8</a:t>
                      </a:r>
                      <a:endParaRPr kumimoji="0" lang="bg-BG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  <a:endParaRPr kumimoji="0" lang="bg-BG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9,4</a:t>
                      </a:r>
                      <a:endParaRPr kumimoji="0" lang="bg-BG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5,8</a:t>
                      </a:r>
                      <a:endParaRPr kumimoji="0" lang="bg-BG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– 9 г.</a:t>
                      </a:r>
                      <a:endParaRPr kumimoji="0" lang="bg-BG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1,6</a:t>
                      </a:r>
                      <a:endParaRPr kumimoji="0" lang="bg-BG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0,8</a:t>
                      </a:r>
                      <a:endParaRPr kumimoji="0" lang="bg-BG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</a:t>
                      </a:r>
                      <a:endParaRPr kumimoji="0" lang="bg-BG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0,6</a:t>
                      </a:r>
                      <a:endParaRPr kumimoji="0" lang="bg-BG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0,5</a:t>
                      </a:r>
                      <a:endParaRPr kumimoji="0" lang="bg-BG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0,3</a:t>
                      </a:r>
                      <a:endParaRPr kumimoji="0" lang="bg-BG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0,3</a:t>
                      </a:r>
                      <a:endParaRPr kumimoji="0" lang="bg-BG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10–19 г. </a:t>
                      </a:r>
                      <a:endParaRPr kumimoji="0" lang="bg-BG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0,8</a:t>
                      </a:r>
                      <a:endParaRPr kumimoji="0" lang="bg-BG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0,6</a:t>
                      </a:r>
                      <a:endParaRPr kumimoji="0" lang="bg-BG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0,6</a:t>
                      </a:r>
                      <a:endParaRPr kumimoji="0" lang="bg-BG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0,6</a:t>
                      </a:r>
                      <a:endParaRPr kumimoji="0" lang="bg-BG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0,4</a:t>
                      </a:r>
                      <a:endParaRPr kumimoji="0" lang="bg-BG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0,4</a:t>
                      </a:r>
                      <a:endParaRPr kumimoji="0" lang="bg-BG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0,3</a:t>
                      </a:r>
                      <a:endParaRPr kumimoji="0" lang="bg-BG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1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20–29 г. </a:t>
                      </a:r>
                      <a:endParaRPr kumimoji="0" lang="bg-BG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1,2</a:t>
                      </a:r>
                      <a:endParaRPr kumimoji="0" lang="bg-BG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</a:t>
                      </a:r>
                      <a:endParaRPr kumimoji="0" lang="bg-BG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</a:t>
                      </a:r>
                      <a:endParaRPr kumimoji="0" lang="bg-BG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</a:t>
                      </a:r>
                      <a:endParaRPr kumimoji="0" lang="bg-BG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0,8</a:t>
                      </a:r>
                      <a:endParaRPr kumimoji="0" lang="bg-BG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0,7</a:t>
                      </a:r>
                      <a:endParaRPr kumimoji="0" lang="bg-BG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0,6</a:t>
                      </a:r>
                      <a:endParaRPr kumimoji="0" lang="bg-BG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30–39 г.</a:t>
                      </a:r>
                      <a:endParaRPr kumimoji="0" lang="bg-BG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1,8</a:t>
                      </a:r>
                      <a:endParaRPr kumimoji="0" lang="bg-BG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1,5</a:t>
                      </a:r>
                      <a:endParaRPr kumimoji="0" lang="bg-BG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1,6</a:t>
                      </a:r>
                      <a:endParaRPr kumimoji="0" lang="bg-BG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1,8</a:t>
                      </a:r>
                      <a:endParaRPr kumimoji="0" lang="bg-BG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1,7</a:t>
                      </a:r>
                      <a:endParaRPr kumimoji="0" lang="bg-BG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1,3</a:t>
                      </a:r>
                      <a:endParaRPr kumimoji="0" lang="bg-BG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1,3</a:t>
                      </a:r>
                      <a:endParaRPr kumimoji="0" lang="bg-BG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40–49 г.</a:t>
                      </a:r>
                      <a:endParaRPr kumimoji="0" lang="bg-BG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3,4</a:t>
                      </a:r>
                      <a:endParaRPr kumimoji="0" lang="bg-BG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3,2</a:t>
                      </a:r>
                      <a:endParaRPr kumimoji="0" lang="bg-BG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3,6</a:t>
                      </a:r>
                      <a:endParaRPr kumimoji="0" lang="bg-BG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4,2</a:t>
                      </a:r>
                      <a:endParaRPr kumimoji="0" lang="bg-BG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4,3</a:t>
                      </a:r>
                      <a:endParaRPr kumimoji="0" lang="bg-BG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3,7</a:t>
                      </a:r>
                      <a:endParaRPr kumimoji="0" lang="bg-BG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3,3</a:t>
                      </a:r>
                      <a:endParaRPr kumimoji="0" lang="bg-BG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6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50–59 г.</a:t>
                      </a:r>
                      <a:endParaRPr kumimoji="0" lang="bg-BG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8,1</a:t>
                      </a:r>
                      <a:endParaRPr kumimoji="0" lang="bg-BG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8,1</a:t>
                      </a:r>
                      <a:endParaRPr kumimoji="0" lang="bg-BG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9,1</a:t>
                      </a:r>
                      <a:endParaRPr kumimoji="0" lang="bg-BG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9,9</a:t>
                      </a:r>
                      <a:endParaRPr kumimoji="0" lang="bg-BG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10,1</a:t>
                      </a:r>
                      <a:endParaRPr kumimoji="0" lang="bg-BG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9,4</a:t>
                      </a:r>
                      <a:endParaRPr kumimoji="0" lang="bg-BG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9,3</a:t>
                      </a:r>
                      <a:endParaRPr kumimoji="0" lang="bg-BG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60–69 г.</a:t>
                      </a:r>
                      <a:endParaRPr kumimoji="0" lang="bg-BG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22,1</a:t>
                      </a:r>
                      <a:endParaRPr kumimoji="0" lang="bg-BG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22,4</a:t>
                      </a:r>
                      <a:endParaRPr kumimoji="0" lang="bg-BG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24,3</a:t>
                      </a:r>
                      <a:endParaRPr kumimoji="0" lang="bg-BG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23,2</a:t>
                      </a:r>
                      <a:endParaRPr kumimoji="0" lang="bg-BG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23,8</a:t>
                      </a:r>
                      <a:endParaRPr kumimoji="0" lang="bg-BG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20,1</a:t>
                      </a:r>
                      <a:endParaRPr kumimoji="0" lang="bg-BG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19,9</a:t>
                      </a:r>
                      <a:endParaRPr kumimoji="0" lang="bg-BG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6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 г. и +</a:t>
                      </a:r>
                      <a:endParaRPr kumimoji="0" lang="bg-BG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76,7</a:t>
                      </a:r>
                      <a:endParaRPr kumimoji="0" lang="bg-BG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84,2</a:t>
                      </a:r>
                      <a:endParaRPr kumimoji="0" lang="bg-BG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88,2</a:t>
                      </a:r>
                      <a:endParaRPr kumimoji="0" lang="bg-BG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91,9</a:t>
                      </a:r>
                      <a:endParaRPr kumimoji="0" lang="bg-BG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84,5</a:t>
                      </a:r>
                      <a:endParaRPr kumimoji="0" lang="bg-BG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80,2</a:t>
                      </a:r>
                      <a:endParaRPr kumimoji="0" lang="bg-BG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73.8</a:t>
                      </a:r>
                      <a:endParaRPr kumimoji="0" lang="bg-BG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1477" name="Rectangle 278"/>
          <p:cNvSpPr>
            <a:spLocks noChangeArrowheads="1"/>
          </p:cNvSpPr>
          <p:nvPr/>
        </p:nvSpPr>
        <p:spPr bwMode="auto">
          <a:xfrm>
            <a:off x="269568" y="116632"/>
            <a:ext cx="8712967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en-US" sz="2400" b="1" i="1" dirty="0">
                <a:solidFill>
                  <a:srgbClr val="3333FF"/>
                </a:solidFill>
              </a:rPr>
              <a:t>Смъртност по възраст в България  1960-201</a:t>
            </a:r>
            <a:r>
              <a:rPr lang="en-US" altLang="en-US" sz="2400" b="1" i="1" dirty="0">
                <a:solidFill>
                  <a:srgbClr val="3333FF"/>
                </a:solidFill>
              </a:rPr>
              <a:t>8</a:t>
            </a:r>
            <a:r>
              <a:rPr lang="bg-BG" altLang="en-US" sz="2400" b="1" i="1" dirty="0">
                <a:solidFill>
                  <a:srgbClr val="3333FF"/>
                </a:solidFill>
              </a:rPr>
              <a:t> г. (в ‰)</a:t>
            </a:r>
          </a:p>
        </p:txBody>
      </p:sp>
    </p:spTree>
    <p:extLst>
      <p:ext uri="{BB962C8B-B14F-4D97-AF65-F5344CB8AC3E}">
        <p14:creationId xmlns:p14="http://schemas.microsoft.com/office/powerpoint/2010/main" val="1550181782"/>
      </p:ext>
    </p:extLst>
  </p:cSld>
  <p:clrMapOvr>
    <a:masterClrMapping/>
  </p:clrMapOvr>
  <p:transition spd="med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598" name="Group 1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15494"/>
              </p:ext>
            </p:extLst>
          </p:nvPr>
        </p:nvGraphicFramePr>
        <p:xfrm>
          <a:off x="323528" y="1628800"/>
          <a:ext cx="8496945" cy="4392487"/>
        </p:xfrm>
        <a:graphic>
          <a:graphicData uri="http://schemas.openxmlformats.org/drawingml/2006/table">
            <a:tbl>
              <a:tblPr/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44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ВОДЕЩИ ПРИЧИНИ</a:t>
                      </a:r>
                      <a:endParaRPr kumimoji="0" lang="bg-BG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1970</a:t>
                      </a:r>
                      <a:endParaRPr kumimoji="0" lang="bg-BG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1980</a:t>
                      </a:r>
                      <a:endParaRPr kumimoji="0" lang="bg-BG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1990</a:t>
                      </a:r>
                      <a:endParaRPr kumimoji="0" lang="bg-BG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  <a:endParaRPr kumimoji="0" lang="bg-BG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bg-BG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ОБЩО</a:t>
                      </a:r>
                      <a:endParaRPr kumimoji="0" lang="bg-BG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kumimoji="0" lang="bg-BG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kumimoji="0" lang="bg-BG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kumimoji="0" lang="bg-BG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kumimoji="0" lang="bg-BG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kumimoji="0" lang="bg-BG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Болести на кръвообращението</a:t>
                      </a:r>
                      <a:endParaRPr kumimoji="0" lang="bg-BG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49,4</a:t>
                      </a: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55,4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61,5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66,3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  <a:endParaRPr kumimoji="0" lang="bg-BG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2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Новообразувания</a:t>
                      </a: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</a:t>
                      </a: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12,8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13,9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13,4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bg-BG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,1</a:t>
                      </a: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Болести на </a:t>
                      </a:r>
                      <a:r>
                        <a:rPr kumimoji="0" lang="bg-BG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дихат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bg-BG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система</a:t>
                      </a:r>
                      <a:endParaRPr kumimoji="0" lang="bg-BG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</a:t>
                      </a: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</a:t>
                      </a:r>
                      <a:endParaRPr kumimoji="0" lang="bg-BG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Всички останали причини</a:t>
                      </a:r>
                      <a:endParaRPr kumimoji="0" lang="bg-BG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29,5</a:t>
                      </a: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26,3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19,6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16,2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bg-BG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bg-BG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2455" name="Rectangle 156"/>
          <p:cNvSpPr>
            <a:spLocks noChangeArrowheads="1"/>
          </p:cNvSpPr>
          <p:nvPr/>
        </p:nvSpPr>
        <p:spPr bwMode="auto">
          <a:xfrm>
            <a:off x="440990" y="404664"/>
            <a:ext cx="8211222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altLang="en-US" sz="2400" b="1" i="1" dirty="0"/>
              <a:t>Структура на причините за </a:t>
            </a:r>
            <a:r>
              <a:rPr lang="bg-BG" altLang="en-US" sz="2400" b="1" i="1" dirty="0" err="1"/>
              <a:t>умирания</a:t>
            </a:r>
            <a:r>
              <a:rPr lang="bg-BG" altLang="en-US" sz="2400" b="1" i="1" dirty="0"/>
              <a:t> в България </a:t>
            </a:r>
          </a:p>
          <a:p>
            <a:pPr eaLnBrk="1" hangingPunct="1"/>
            <a:r>
              <a:rPr lang="bg-BG" altLang="en-US" sz="2400" b="1" i="1" dirty="0"/>
              <a:t>1970-201</a:t>
            </a:r>
            <a:r>
              <a:rPr lang="en-US" altLang="en-US" sz="2400" b="1" i="1" dirty="0"/>
              <a:t>8</a:t>
            </a:r>
            <a:r>
              <a:rPr lang="bg-BG" altLang="en-US" sz="2400" b="1" i="1" dirty="0"/>
              <a:t> г. (в %)</a:t>
            </a:r>
            <a:r>
              <a:rPr lang="bg-BG" alt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7356636"/>
      </p:ext>
    </p:extLst>
  </p:cSld>
  <p:clrMapOvr>
    <a:masterClrMapping/>
  </p:clrMapOvr>
  <p:transition spd="med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CC4A5B-68D2-434A-875D-04BBC0AF8A49}"/>
              </a:ext>
            </a:extLst>
          </p:cNvPr>
          <p:cNvSpPr txBox="1"/>
          <p:nvPr/>
        </p:nvSpPr>
        <p:spPr>
          <a:xfrm>
            <a:off x="1403648" y="188640"/>
            <a:ext cx="6408711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g-BG" sz="2200" b="1" dirty="0"/>
              <a:t>Смъртност по причини в България – 201</a:t>
            </a:r>
            <a:r>
              <a:rPr lang="en-US" sz="2200" b="1" dirty="0"/>
              <a:t>8</a:t>
            </a:r>
            <a:r>
              <a:rPr lang="bg-BG" sz="2200" b="1" dirty="0"/>
              <a:t> г.</a:t>
            </a:r>
            <a:endParaRPr lang="en-US" sz="2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ABC507-1282-4348-B890-0C88D3D0E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5" y="981019"/>
            <a:ext cx="6360429" cy="554432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3262825"/>
      </p:ext>
    </p:extLst>
  </p:cSld>
  <p:clrMapOvr>
    <a:masterClrMapping/>
  </p:clrMapOvr>
  <p:transition spd="med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136904" cy="4752528"/>
          </a:xfrm>
          <a:solidFill>
            <a:srgbClr val="CCFFCC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bg-BG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ЕСТЕСТВЕН </a:t>
            </a:r>
            <a:r>
              <a:rPr lang="bg-BG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ПРИРАСТ НА НАСЕЛЕНИЕТО</a:t>
            </a:r>
            <a:r>
              <a:rPr lang="bg-BG" alt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5097130"/>
      </p:ext>
    </p:extLst>
  </p:cSld>
  <p:clrMapOvr>
    <a:masterClrMapping/>
  </p:clrMapOvr>
  <p:transition spd="med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ru-RU" sz="3200" dirty="0" err="1"/>
              <a:t>Естественият</a:t>
            </a:r>
            <a:r>
              <a:rPr lang="ru-RU" sz="3200" dirty="0"/>
              <a:t> </a:t>
            </a:r>
            <a:r>
              <a:rPr lang="ru-RU" sz="3200" dirty="0" err="1"/>
              <a:t>прираст</a:t>
            </a:r>
            <a:r>
              <a:rPr lang="ru-RU" sz="3200" dirty="0"/>
              <a:t> на </a:t>
            </a:r>
            <a:r>
              <a:rPr lang="ru-RU" sz="3200" dirty="0" err="1"/>
              <a:t>населението</a:t>
            </a:r>
            <a:r>
              <a:rPr lang="ru-RU" sz="3200" dirty="0"/>
              <a:t> се </a:t>
            </a:r>
            <a:r>
              <a:rPr lang="ru-RU" sz="3200" dirty="0" err="1"/>
              <a:t>определя</a:t>
            </a:r>
            <a:r>
              <a:rPr lang="ru-RU" sz="3200" dirty="0"/>
              <a:t> чрез </a:t>
            </a:r>
            <a:r>
              <a:rPr lang="ru-RU" sz="3200" dirty="0" err="1"/>
              <a:t>разликата</a:t>
            </a:r>
            <a:r>
              <a:rPr lang="ru-RU" sz="3200" dirty="0"/>
              <a:t> между </a:t>
            </a:r>
            <a:r>
              <a:rPr lang="ru-RU" sz="3200" dirty="0" err="1"/>
              <a:t>раждаемостта</a:t>
            </a:r>
            <a:r>
              <a:rPr lang="ru-RU" sz="3200" dirty="0"/>
              <a:t> и </a:t>
            </a:r>
            <a:r>
              <a:rPr lang="ru-RU" sz="3200" dirty="0" err="1"/>
              <a:t>общата</a:t>
            </a:r>
            <a:r>
              <a:rPr lang="ru-RU" sz="3200" dirty="0"/>
              <a:t> </a:t>
            </a:r>
            <a:r>
              <a:rPr lang="ru-RU" sz="3200" dirty="0" err="1"/>
              <a:t>смъртност</a:t>
            </a:r>
            <a:r>
              <a:rPr lang="ru-RU" sz="3200" dirty="0"/>
              <a:t>.</a:t>
            </a:r>
            <a:br>
              <a:rPr lang="ru-RU" sz="3200" dirty="0"/>
            </a:br>
            <a:r>
              <a:rPr lang="ru-RU" sz="3200" dirty="0"/>
              <a:t> </a:t>
            </a:r>
            <a:br>
              <a:rPr lang="ru-RU" sz="3200" dirty="0"/>
            </a:br>
            <a:r>
              <a:rPr lang="ru-RU" sz="3200" dirty="0"/>
              <a:t>След 1990 г. </a:t>
            </a:r>
            <a:r>
              <a:rPr lang="ru-RU" sz="3200" dirty="0" err="1"/>
              <a:t>демографското</a:t>
            </a:r>
            <a:r>
              <a:rPr lang="ru-RU" sz="3200" dirty="0"/>
              <a:t> развитие на </a:t>
            </a:r>
            <a:r>
              <a:rPr lang="ru-RU" sz="3200" dirty="0" err="1"/>
              <a:t>страната</a:t>
            </a:r>
            <a:r>
              <a:rPr lang="ru-RU" sz="3200" dirty="0"/>
              <a:t> се </a:t>
            </a:r>
            <a:r>
              <a:rPr lang="ru-RU" sz="3200" dirty="0" err="1"/>
              <a:t>характеризира</a:t>
            </a:r>
            <a:r>
              <a:rPr lang="ru-RU" sz="3200" dirty="0"/>
              <a:t> с отрицателен естествен </a:t>
            </a:r>
            <a:r>
              <a:rPr lang="ru-RU" sz="3200" dirty="0" err="1"/>
              <a:t>прираст</a:t>
            </a:r>
            <a:r>
              <a:rPr lang="ru-RU" sz="3200" dirty="0"/>
              <a:t> на </a:t>
            </a:r>
            <a:r>
              <a:rPr lang="ru-RU" sz="3200" dirty="0" err="1"/>
              <a:t>населението</a:t>
            </a:r>
            <a:r>
              <a:rPr lang="ru-RU" sz="3200" dirty="0"/>
              <a:t>. 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err="1"/>
              <a:t>През</a:t>
            </a:r>
            <a:r>
              <a:rPr lang="ru-RU" sz="3200" dirty="0"/>
              <a:t> 2018 г. в </a:t>
            </a:r>
            <a:r>
              <a:rPr lang="ru-RU" sz="3200" dirty="0" err="1"/>
              <a:t>резултат</a:t>
            </a:r>
            <a:r>
              <a:rPr lang="ru-RU" sz="3200" dirty="0"/>
              <a:t> на </a:t>
            </a:r>
            <a:r>
              <a:rPr lang="ru-RU" sz="3200" dirty="0" err="1"/>
              <a:t>отрицателния</a:t>
            </a:r>
            <a:r>
              <a:rPr lang="ru-RU" sz="3200" dirty="0"/>
              <a:t> естествен </a:t>
            </a:r>
            <a:r>
              <a:rPr lang="ru-RU" sz="3200" dirty="0" err="1"/>
              <a:t>прираст</a:t>
            </a:r>
            <a:r>
              <a:rPr lang="ru-RU" sz="3200" dirty="0"/>
              <a:t> </a:t>
            </a:r>
            <a:r>
              <a:rPr lang="ru-RU" sz="3200" dirty="0" err="1"/>
              <a:t>населението</a:t>
            </a:r>
            <a:r>
              <a:rPr lang="ru-RU" sz="3200" dirty="0"/>
              <a:t> на </a:t>
            </a:r>
            <a:r>
              <a:rPr lang="ru-RU" sz="3200" dirty="0" err="1"/>
              <a:t>страната</a:t>
            </a:r>
            <a:r>
              <a:rPr lang="ru-RU" sz="3200" dirty="0"/>
              <a:t> е </a:t>
            </a:r>
            <a:r>
              <a:rPr lang="ru-RU" sz="3200" dirty="0" err="1"/>
              <a:t>намаляло</a:t>
            </a:r>
            <a:r>
              <a:rPr lang="ru-RU" sz="3200" dirty="0"/>
              <a:t> с 46 329 души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3210510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5530850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bg-BG" altLang="en-US" b="1" dirty="0">
                <a:solidFill>
                  <a:srgbClr val="C00000"/>
                </a:solidFill>
              </a:rPr>
              <a:t>Скала за оценка:</a:t>
            </a:r>
            <a:r>
              <a:rPr lang="en-US" altLang="en-US" b="1" dirty="0">
                <a:solidFill>
                  <a:srgbClr val="C00000"/>
                </a:solidFill>
              </a:rPr>
              <a:t/>
            </a:r>
            <a:br>
              <a:rPr lang="en-US" altLang="en-US" b="1" dirty="0">
                <a:solidFill>
                  <a:srgbClr val="C00000"/>
                </a:solidFill>
              </a:rPr>
            </a:br>
            <a:r>
              <a:rPr lang="bg-BG" altLang="en-US" b="1" dirty="0">
                <a:solidFill>
                  <a:srgbClr val="FF0000"/>
                </a:solidFill>
              </a:rPr>
              <a:t/>
            </a:r>
            <a:br>
              <a:rPr lang="bg-BG" altLang="en-US" b="1" dirty="0">
                <a:solidFill>
                  <a:srgbClr val="FF0000"/>
                </a:solidFill>
              </a:rPr>
            </a:br>
            <a:r>
              <a:rPr lang="bg-BG" altLang="en-US" b="1" dirty="0">
                <a:solidFill>
                  <a:srgbClr val="C00000"/>
                </a:solidFill>
              </a:rPr>
              <a:t>ниска – </a:t>
            </a:r>
            <a:r>
              <a:rPr lang="bg-BG" altLang="en-US" b="1" dirty="0">
                <a:solidFill>
                  <a:schemeClr val="tx1"/>
                </a:solidFill>
              </a:rPr>
              <a:t>под 10</a:t>
            </a:r>
            <a:r>
              <a:rPr lang="bg-BG" altLang="en-US" b="1" i="1" dirty="0"/>
              <a:t>‰</a:t>
            </a:r>
            <a:br>
              <a:rPr lang="bg-BG" altLang="en-US" b="1" i="1" dirty="0"/>
            </a:br>
            <a:r>
              <a:rPr lang="bg-BG" altLang="en-US" b="1" dirty="0">
                <a:solidFill>
                  <a:srgbClr val="C00000"/>
                </a:solidFill>
              </a:rPr>
              <a:t>средна – </a:t>
            </a:r>
            <a:r>
              <a:rPr lang="bg-BG" altLang="en-US" b="1" dirty="0">
                <a:solidFill>
                  <a:schemeClr val="tx1"/>
                </a:solidFill>
              </a:rPr>
              <a:t>от 10 до 15</a:t>
            </a:r>
            <a:r>
              <a:rPr lang="bg-BG" altLang="en-US" b="1" i="1" dirty="0"/>
              <a:t>‰</a:t>
            </a:r>
            <a:r>
              <a:rPr lang="bg-BG" altLang="en-US" b="1" dirty="0">
                <a:solidFill>
                  <a:srgbClr val="FF0000"/>
                </a:solidFill>
              </a:rPr>
              <a:t/>
            </a:r>
            <a:br>
              <a:rPr lang="bg-BG" altLang="en-US" b="1" dirty="0">
                <a:solidFill>
                  <a:srgbClr val="FF0000"/>
                </a:solidFill>
              </a:rPr>
            </a:br>
            <a:r>
              <a:rPr lang="bg-BG" altLang="en-US" b="1" dirty="0">
                <a:solidFill>
                  <a:srgbClr val="C00000"/>
                </a:solidFill>
              </a:rPr>
              <a:t>висока –</a:t>
            </a:r>
            <a:r>
              <a:rPr lang="bg-BG" altLang="en-US" b="1" dirty="0">
                <a:solidFill>
                  <a:srgbClr val="FF0000"/>
                </a:solidFill>
              </a:rPr>
              <a:t> </a:t>
            </a:r>
            <a:r>
              <a:rPr lang="bg-BG" altLang="en-US" b="1" dirty="0">
                <a:solidFill>
                  <a:schemeClr val="tx1"/>
                </a:solidFill>
              </a:rPr>
              <a:t>над 15</a:t>
            </a:r>
            <a:r>
              <a:rPr lang="bg-BG" altLang="en-US" b="1" i="1" dirty="0"/>
              <a:t>‰</a:t>
            </a:r>
            <a:r>
              <a:rPr lang="bg-BG" altLang="en-US" b="1" dirty="0">
                <a:solidFill>
                  <a:srgbClr val="FF0000"/>
                </a:solidFill>
              </a:rPr>
              <a:t> 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7E7F3B-DDEE-42A4-9995-ADBEF9EFB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84" y="436393"/>
            <a:ext cx="7416824" cy="585220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5435844"/>
      </p:ext>
    </p:extLst>
  </p:cSld>
  <p:clrMapOvr>
    <a:masterClrMapping/>
  </p:clrMapOvr>
  <p:transition spd="med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9" y="263769"/>
            <a:ext cx="9148509" cy="633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58404"/>
      </p:ext>
    </p:extLst>
  </p:cSld>
  <p:clrMapOvr>
    <a:masterClrMapping/>
  </p:clrMapOvr>
  <p:transition spd="med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ru-RU" sz="3200" dirty="0" err="1"/>
              <a:t>Коефициентът</a:t>
            </a:r>
            <a:r>
              <a:rPr lang="ru-RU" sz="3200" dirty="0"/>
              <a:t> на </a:t>
            </a:r>
            <a:r>
              <a:rPr lang="ru-RU" sz="3200" dirty="0" err="1"/>
              <a:t>естествения</a:t>
            </a:r>
            <a:r>
              <a:rPr lang="ru-RU" sz="3200" dirty="0"/>
              <a:t> </a:t>
            </a:r>
            <a:r>
              <a:rPr lang="ru-RU" sz="3200" dirty="0" err="1"/>
              <a:t>прираст</a:t>
            </a:r>
            <a:r>
              <a:rPr lang="ru-RU" sz="3200" dirty="0"/>
              <a:t> общо за ЕС-28 </a:t>
            </a:r>
            <a:r>
              <a:rPr lang="ru-RU" sz="3200" dirty="0" err="1"/>
              <a:t>през</a:t>
            </a:r>
            <a:r>
              <a:rPr lang="ru-RU" sz="3200" dirty="0"/>
              <a:t> 2017 г. е минус 0.4‰.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err="1"/>
              <a:t>Тринадесет</a:t>
            </a:r>
            <a:r>
              <a:rPr lang="ru-RU" sz="3200" dirty="0"/>
              <a:t> </a:t>
            </a:r>
            <a:r>
              <a:rPr lang="ru-RU" sz="3200" dirty="0" err="1"/>
              <a:t>страни</a:t>
            </a:r>
            <a:r>
              <a:rPr lang="ru-RU" sz="3200" dirty="0"/>
              <a:t> </a:t>
            </a:r>
            <a:r>
              <a:rPr lang="ru-RU" sz="3200" dirty="0" err="1"/>
              <a:t>имат</a:t>
            </a:r>
            <a:r>
              <a:rPr lang="ru-RU" sz="3200" dirty="0"/>
              <a:t> положителен естествен </a:t>
            </a:r>
            <a:r>
              <a:rPr lang="ru-RU" sz="3200" dirty="0" err="1"/>
              <a:t>прираст</a:t>
            </a:r>
            <a:r>
              <a:rPr lang="ru-RU" sz="3200" dirty="0"/>
              <a:t>, </a:t>
            </a:r>
            <a:r>
              <a:rPr lang="ru-RU" sz="3200" dirty="0" err="1"/>
              <a:t>като</a:t>
            </a:r>
            <a:r>
              <a:rPr lang="ru-RU" sz="3200" dirty="0"/>
              <a:t> </a:t>
            </a:r>
            <a:r>
              <a:rPr lang="ru-RU" sz="3200" dirty="0" err="1"/>
              <a:t>най</a:t>
            </a:r>
            <a:r>
              <a:rPr lang="ru-RU" sz="3200" dirty="0"/>
              <a:t>-висок е </a:t>
            </a:r>
            <a:r>
              <a:rPr lang="ru-RU" sz="3200" dirty="0" err="1"/>
              <a:t>този</a:t>
            </a:r>
            <a:r>
              <a:rPr lang="ru-RU" sz="3200" dirty="0"/>
              <a:t> </a:t>
            </a:r>
            <a:r>
              <a:rPr lang="ru-RU" sz="3200" dirty="0" err="1"/>
              <a:t>показател</a:t>
            </a:r>
            <a:r>
              <a:rPr lang="ru-RU" sz="3200" dirty="0"/>
              <a:t> в Ирландия (6.6‰), </a:t>
            </a:r>
            <a:r>
              <a:rPr lang="ru-RU" sz="3200" dirty="0" err="1"/>
              <a:t>Кипър</a:t>
            </a:r>
            <a:r>
              <a:rPr lang="ru-RU" sz="3200" dirty="0"/>
              <a:t> (3.8‰) и Люксембург (3.2‰). 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err="1"/>
              <a:t>Освен</a:t>
            </a:r>
            <a:r>
              <a:rPr lang="ru-RU" sz="3200" dirty="0"/>
              <a:t> </a:t>
            </a:r>
            <a:r>
              <a:rPr lang="ru-RU" sz="3200" dirty="0" err="1"/>
              <a:t>България</a:t>
            </a:r>
            <a:r>
              <a:rPr lang="ru-RU" sz="3200" dirty="0"/>
              <a:t> с </a:t>
            </a:r>
            <a:r>
              <a:rPr lang="ru-RU" sz="3200" dirty="0" err="1"/>
              <a:t>високи</a:t>
            </a:r>
            <a:r>
              <a:rPr lang="ru-RU" sz="3200" dirty="0"/>
              <a:t> </a:t>
            </a:r>
            <a:r>
              <a:rPr lang="ru-RU" sz="3200" dirty="0" err="1"/>
              <a:t>стойности</a:t>
            </a:r>
            <a:r>
              <a:rPr lang="ru-RU" sz="3200" dirty="0"/>
              <a:t> на отрицателен естествен </a:t>
            </a:r>
            <a:r>
              <a:rPr lang="ru-RU" sz="3200" dirty="0" err="1"/>
              <a:t>прираст</a:t>
            </a:r>
            <a:r>
              <a:rPr lang="ru-RU" sz="3200" dirty="0"/>
              <a:t> </a:t>
            </a:r>
            <a:r>
              <a:rPr lang="ru-RU" sz="3200" dirty="0" err="1"/>
              <a:t>са</a:t>
            </a:r>
            <a:r>
              <a:rPr lang="ru-RU" sz="3200" dirty="0"/>
              <a:t> Латвия и </a:t>
            </a:r>
            <a:r>
              <a:rPr lang="ru-RU" sz="3200" dirty="0" err="1"/>
              <a:t>Хърватия</a:t>
            </a:r>
            <a:r>
              <a:rPr lang="ru-RU" sz="3200" dirty="0"/>
              <a:t> - по минус 4.1‰, и Литва - минус 4.0‰.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86147010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39552" y="548681"/>
            <a:ext cx="8147248" cy="5328592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bg-BG" altLang="en-US" b="1" dirty="0"/>
              <a:t>Основен недостатък на брутния коефициент на смъртност – </a:t>
            </a:r>
            <a:r>
              <a:rPr lang="bg-BG" altLang="en-US" b="1" dirty="0">
                <a:solidFill>
                  <a:srgbClr val="C00000"/>
                </a:solidFill>
              </a:rPr>
              <a:t>силна зависимост от възрастовата структура на населението.</a:t>
            </a:r>
            <a:endParaRPr lang="en-US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95348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530850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bg-BG" altLang="en-US" sz="4000" b="1" dirty="0">
                <a:solidFill>
                  <a:schemeClr val="tx1"/>
                </a:solidFill>
              </a:rPr>
              <a:t>За елиминиране влиянието на възрастовата структура при сравняване на общата смъртност в страни и региони с различна възрастова структура на населението се използват </a:t>
            </a:r>
            <a:r>
              <a:rPr lang="bg-BG" altLang="en-US" sz="4000" b="1" dirty="0">
                <a:solidFill>
                  <a:srgbClr val="C00000"/>
                </a:solidFill>
              </a:rPr>
              <a:t>стандартизирани коефициенти.</a:t>
            </a:r>
            <a:endParaRPr lang="en-US" alt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530850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/>
            <a:r>
              <a:rPr lang="bg-BG" altLang="en-US" b="1" dirty="0">
                <a:solidFill>
                  <a:srgbClr val="C00000"/>
                </a:solidFill>
              </a:rPr>
              <a:t>Специфични интензивни коефициенти:</a:t>
            </a:r>
            <a:br>
              <a:rPr lang="bg-BG" altLang="en-US" b="1" dirty="0">
                <a:solidFill>
                  <a:srgbClr val="C00000"/>
                </a:solidFill>
              </a:rPr>
            </a:br>
            <a:r>
              <a:rPr lang="bg-BG" altLang="en-US" sz="5400" b="1" dirty="0">
                <a:solidFill>
                  <a:srgbClr val="000000"/>
                </a:solidFill>
              </a:rPr>
              <a:t>- </a:t>
            </a:r>
            <a:r>
              <a:rPr lang="bg-BG" altLang="en-US" b="1" dirty="0">
                <a:solidFill>
                  <a:srgbClr val="000000"/>
                </a:solidFill>
              </a:rPr>
              <a:t>по пол </a:t>
            </a:r>
            <a:br>
              <a:rPr lang="bg-BG" altLang="en-US" b="1" dirty="0">
                <a:solidFill>
                  <a:srgbClr val="000000"/>
                </a:solidFill>
              </a:rPr>
            </a:br>
            <a:r>
              <a:rPr lang="bg-BG" altLang="en-US" b="1" dirty="0">
                <a:solidFill>
                  <a:srgbClr val="000000"/>
                </a:solidFill>
              </a:rPr>
              <a:t>- по местоживеене</a:t>
            </a:r>
            <a:br>
              <a:rPr lang="bg-BG" altLang="en-US" b="1" dirty="0">
                <a:solidFill>
                  <a:srgbClr val="000000"/>
                </a:solidFill>
              </a:rPr>
            </a:br>
            <a:r>
              <a:rPr lang="bg-BG" altLang="en-US" b="1" dirty="0">
                <a:solidFill>
                  <a:srgbClr val="000000"/>
                </a:solidFill>
              </a:rPr>
              <a:t>- по възраст</a:t>
            </a:r>
            <a:br>
              <a:rPr lang="bg-BG" altLang="en-US" b="1" dirty="0">
                <a:solidFill>
                  <a:srgbClr val="000000"/>
                </a:solidFill>
              </a:rPr>
            </a:br>
            <a:r>
              <a:rPr lang="bg-BG" altLang="en-US" b="1" dirty="0">
                <a:solidFill>
                  <a:srgbClr val="000000"/>
                </a:solidFill>
              </a:rPr>
              <a:t>- по причини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569325" cy="5891212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bg-BG" altLang="en-US" sz="3600" b="1" dirty="0">
                <a:solidFill>
                  <a:srgbClr val="C00000"/>
                </a:solidFill>
              </a:rPr>
              <a:t>Специфични интензивни коефициенти за смъртност по възраст (</a:t>
            </a:r>
            <a:r>
              <a:rPr lang="bg-BG" altLang="en-US" sz="3600" b="1" dirty="0" err="1">
                <a:solidFill>
                  <a:srgbClr val="C00000"/>
                </a:solidFill>
              </a:rPr>
              <a:t>повъзрастова</a:t>
            </a:r>
            <a:r>
              <a:rPr lang="bg-BG" altLang="en-US" sz="3600" b="1" dirty="0">
                <a:solidFill>
                  <a:srgbClr val="C00000"/>
                </a:solidFill>
              </a:rPr>
              <a:t> смъртност)</a:t>
            </a:r>
            <a:br>
              <a:rPr lang="bg-BG" altLang="en-US" sz="3600" b="1" dirty="0">
                <a:solidFill>
                  <a:srgbClr val="C00000"/>
                </a:solidFill>
              </a:rPr>
            </a:br>
            <a:r>
              <a:rPr lang="bg-BG" altLang="en-US" sz="3600" b="1" dirty="0">
                <a:solidFill>
                  <a:srgbClr val="FF0000"/>
                </a:solidFill>
              </a:rPr>
              <a:t/>
            </a:r>
            <a:br>
              <a:rPr lang="bg-BG" altLang="en-US" sz="3600" b="1" dirty="0">
                <a:solidFill>
                  <a:srgbClr val="FF0000"/>
                </a:solidFill>
              </a:rPr>
            </a:br>
            <a:r>
              <a:rPr lang="bg-BG" altLang="en-US" sz="2400" b="1" dirty="0">
                <a:solidFill>
                  <a:srgbClr val="000000"/>
                </a:solidFill>
              </a:rPr>
              <a:t>брой умрели лица в дадена възраст</a:t>
            </a:r>
            <a:r>
              <a:rPr lang="bg-BG" altLang="en-US" sz="2400" dirty="0">
                <a:solidFill>
                  <a:srgbClr val="000000"/>
                </a:solidFill>
              </a:rPr>
              <a:t/>
            </a:r>
            <a:br>
              <a:rPr lang="bg-BG" altLang="en-US" sz="2400" dirty="0">
                <a:solidFill>
                  <a:srgbClr val="000000"/>
                </a:solidFill>
              </a:rPr>
            </a:br>
            <a:r>
              <a:rPr lang="bg-BG" altLang="en-US" sz="2400" b="1" dirty="0" err="1"/>
              <a:t>ПС</a:t>
            </a:r>
            <a:r>
              <a:rPr lang="bg-BG" altLang="en-US" sz="2400" b="1" dirty="0"/>
              <a:t> = </a:t>
            </a:r>
            <a:r>
              <a:rPr lang="bg-BG" altLang="en-US" sz="2400" dirty="0"/>
              <a:t>---------------------------------------------</a:t>
            </a:r>
            <a:r>
              <a:rPr lang="en-US" altLang="en-US" sz="2400" dirty="0"/>
              <a:t>-----</a:t>
            </a:r>
            <a:r>
              <a:rPr lang="bg-BG" altLang="en-US" sz="2400" dirty="0"/>
              <a:t>--------------- х </a:t>
            </a:r>
            <a:r>
              <a:rPr lang="en-US" altLang="en-US" sz="2400" b="1" dirty="0"/>
              <a:t>10</a:t>
            </a:r>
            <a:r>
              <a:rPr lang="en-US" altLang="en-US" sz="2400" b="1" baseline="30000" dirty="0"/>
              <a:t>n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bg-BG" altLang="en-US" sz="2400" b="1" dirty="0" err="1"/>
              <a:t>средногод</a:t>
            </a:r>
            <a:r>
              <a:rPr lang="bg-BG" altLang="en-US" sz="2400" b="1" dirty="0"/>
              <a:t>. брой лица на същата възраст</a:t>
            </a:r>
            <a:r>
              <a:rPr lang="en-US" altLang="en-US" sz="2400" b="1" dirty="0"/>
              <a:t/>
            </a:r>
            <a:br>
              <a:rPr lang="en-US" altLang="en-US" sz="2400" b="1" dirty="0"/>
            </a:br>
            <a:r>
              <a:rPr lang="en-US" altLang="en-US" sz="2400" b="1" dirty="0"/>
              <a:t/>
            </a:r>
            <a:br>
              <a:rPr lang="en-US" altLang="en-US" sz="2400" b="1" dirty="0"/>
            </a:br>
            <a:r>
              <a:rPr lang="bg-BG" altLang="en-US" sz="2400" b="1" dirty="0">
                <a:solidFill>
                  <a:srgbClr val="C00000"/>
                </a:solidFill>
              </a:rPr>
              <a:t>Пример:</a:t>
            </a:r>
            <a:r>
              <a:rPr lang="bg-BG" altLang="en-US" sz="2400" b="1" dirty="0"/>
              <a:t/>
            </a:r>
            <a:br>
              <a:rPr lang="bg-BG" altLang="en-US" sz="2400" b="1" dirty="0"/>
            </a:br>
            <a:r>
              <a:rPr lang="en-US" altLang="en-US" sz="2400" b="1" dirty="0"/>
              <a:t/>
            </a:r>
            <a:br>
              <a:rPr lang="en-US" altLang="en-US" sz="2400" b="1" dirty="0"/>
            </a:br>
            <a:r>
              <a:rPr lang="bg-BG" altLang="en-US" sz="2400" b="1" dirty="0"/>
              <a:t>	</a:t>
            </a:r>
            <a:r>
              <a:rPr lang="bg-BG" altLang="en-US" sz="2400" b="1" dirty="0">
                <a:solidFill>
                  <a:srgbClr val="000000"/>
                </a:solidFill>
              </a:rPr>
              <a:t>брой умрели на възраст 50-59 г.</a:t>
            </a:r>
            <a:r>
              <a:rPr lang="bg-BG" altLang="en-US" sz="2400" dirty="0">
                <a:solidFill>
                  <a:srgbClr val="000000"/>
                </a:solidFill>
              </a:rPr>
              <a:t/>
            </a:r>
            <a:br>
              <a:rPr lang="bg-BG" altLang="en-US" sz="2400" dirty="0">
                <a:solidFill>
                  <a:srgbClr val="000000"/>
                </a:solidFill>
              </a:rPr>
            </a:br>
            <a:r>
              <a:rPr lang="bg-BG" altLang="en-US" sz="2400" b="1" dirty="0"/>
              <a:t>См 50-59 г. = </a:t>
            </a:r>
            <a:r>
              <a:rPr lang="bg-BG" altLang="en-US" sz="2400" dirty="0"/>
              <a:t>-----------------------------------------</a:t>
            </a:r>
            <a:r>
              <a:rPr lang="en-US" altLang="en-US" sz="2400" dirty="0"/>
              <a:t>-----</a:t>
            </a:r>
            <a:r>
              <a:rPr lang="bg-BG" altLang="en-US" sz="2400" dirty="0"/>
              <a:t>--------- х </a:t>
            </a:r>
            <a:r>
              <a:rPr lang="en-US" altLang="en-US" sz="2400" b="1" dirty="0"/>
              <a:t>10</a:t>
            </a:r>
            <a:r>
              <a:rPr lang="en-US" altLang="en-US" sz="2400" b="1" baseline="30000" dirty="0"/>
              <a:t>n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bg-BG" altLang="en-US" sz="2400" dirty="0"/>
              <a:t>	</a:t>
            </a:r>
            <a:r>
              <a:rPr lang="bg-BG" altLang="en-US" sz="2400" b="1" dirty="0" err="1"/>
              <a:t>средногод</a:t>
            </a:r>
            <a:r>
              <a:rPr lang="bg-BG" altLang="en-US" sz="2400" b="1" dirty="0"/>
              <a:t>. брой лица на 50-59 г.</a:t>
            </a:r>
            <a:r>
              <a:rPr lang="en-US" altLang="en-US" sz="2400" b="1" dirty="0"/>
              <a:t/>
            </a:r>
            <a:br>
              <a:rPr lang="en-US" altLang="en-US" sz="2400" b="1" dirty="0"/>
            </a:br>
            <a:endParaRPr lang="en-US" altLang="en-US" sz="2400" b="1" dirty="0"/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496300" cy="5891212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bg-BG" altLang="en-US" sz="3600" b="1" dirty="0">
                <a:solidFill>
                  <a:srgbClr val="C00000"/>
                </a:solidFill>
              </a:rPr>
              <a:t>Специфични интензивни коефициенти за смъртност по причини </a:t>
            </a:r>
            <a:r>
              <a:rPr lang="bg-BG" altLang="en-US" sz="3600" b="1" dirty="0">
                <a:solidFill>
                  <a:srgbClr val="FF0000"/>
                </a:solidFill>
              </a:rPr>
              <a:t/>
            </a:r>
            <a:br>
              <a:rPr lang="bg-BG" altLang="en-US" sz="3600" b="1" dirty="0">
                <a:solidFill>
                  <a:srgbClr val="FF0000"/>
                </a:solidFill>
              </a:rPr>
            </a:br>
            <a:r>
              <a:rPr lang="bg-BG" altLang="en-US" sz="3600" b="1" dirty="0">
                <a:solidFill>
                  <a:srgbClr val="FF0000"/>
                </a:solidFill>
              </a:rPr>
              <a:t/>
            </a:r>
            <a:br>
              <a:rPr lang="bg-BG" altLang="en-US" sz="3600" b="1" dirty="0">
                <a:solidFill>
                  <a:srgbClr val="FF0000"/>
                </a:solidFill>
              </a:rPr>
            </a:br>
            <a:r>
              <a:rPr lang="bg-BG" altLang="en-US" sz="2400" b="1" dirty="0">
                <a:solidFill>
                  <a:srgbClr val="000000"/>
                </a:solidFill>
              </a:rPr>
              <a:t>брой умрели лица от дадена причина</a:t>
            </a:r>
            <a:r>
              <a:rPr lang="bg-BG" altLang="en-US" sz="2400" dirty="0">
                <a:solidFill>
                  <a:srgbClr val="000000"/>
                </a:solidFill>
              </a:rPr>
              <a:t/>
            </a:r>
            <a:br>
              <a:rPr lang="bg-BG" altLang="en-US" sz="2400" dirty="0">
                <a:solidFill>
                  <a:srgbClr val="000000"/>
                </a:solidFill>
              </a:rPr>
            </a:br>
            <a:r>
              <a:rPr lang="bg-BG" altLang="en-US" sz="2400" b="1" dirty="0"/>
              <a:t>СП = </a:t>
            </a:r>
            <a:r>
              <a:rPr lang="bg-BG" altLang="en-US" sz="2400" dirty="0"/>
              <a:t>---------------------------------------------</a:t>
            </a:r>
            <a:r>
              <a:rPr lang="en-US" altLang="en-US" sz="2400" dirty="0"/>
              <a:t>-----</a:t>
            </a:r>
            <a:r>
              <a:rPr lang="bg-BG" altLang="en-US" sz="2400" dirty="0"/>
              <a:t>--------------- х </a:t>
            </a:r>
            <a:r>
              <a:rPr lang="en-US" altLang="en-US" sz="2400" b="1" dirty="0"/>
              <a:t>10</a:t>
            </a:r>
            <a:r>
              <a:rPr lang="en-US" altLang="en-US" sz="2400" b="1" baseline="30000" dirty="0"/>
              <a:t>n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bg-BG" altLang="en-US" sz="2400" b="1" dirty="0" err="1"/>
              <a:t>средногод</a:t>
            </a:r>
            <a:r>
              <a:rPr lang="bg-BG" altLang="en-US" sz="2400" b="1" dirty="0"/>
              <a:t>. брой население</a:t>
            </a:r>
            <a:endParaRPr lang="en-US" altLang="en-US" sz="2400" b="1" dirty="0"/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3960</TotalTime>
  <Words>688</Words>
  <Application>Microsoft Office PowerPoint</Application>
  <PresentationFormat>On-screen Show (4:3)</PresentationFormat>
  <Paragraphs>203</Paragraphs>
  <Slides>42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Times New Roman</vt:lpstr>
      <vt:lpstr>Default Design</vt:lpstr>
      <vt:lpstr>CorelDRAW.Graphic.10</vt:lpstr>
      <vt:lpstr>PowerPoint Presentation</vt:lpstr>
      <vt:lpstr>ОСНОВНИ ПОНЯТИЯ  </vt:lpstr>
      <vt:lpstr>Брутен (нестандартизиран) коефициент за обща смъртност –  общ интензивен показател  Изчисление:  общ брой умрели лица ОС = ------------------------------------------------------ х 1000 средногодишен брой население </vt:lpstr>
      <vt:lpstr>Скала за оценка:  ниска – под 10‰ средна – от 10 до 15‰ висока – над 15‰ </vt:lpstr>
      <vt:lpstr>Основен недостатък на брутния коефициент на смъртност – силна зависимост от възрастовата структура на населението.</vt:lpstr>
      <vt:lpstr>За елиминиране влиянието на възрастовата структура при сравняване на общата смъртност в страни и региони с различна възрастова структура на населението се използват стандартизирани коефициенти.</vt:lpstr>
      <vt:lpstr>Специфични интензивни коефициенти: - по пол  - по местоживеене - по възраст - по причини</vt:lpstr>
      <vt:lpstr>Специфични интензивни коефициенти за смъртност по възраст (повъзрастова смъртност)  брой умрели лица в дадена възраст ПС = ----------------------------------------------------------------- х 10n средногод. брой лица на същата възраст  Пример:   брой умрели на възраст 50-59 г. См 50-59 г. = ------------------------------------------------------- х 10n  средногод. брой лица на 50-59 г. </vt:lpstr>
      <vt:lpstr>Специфични интензивни коефициенти за смъртност по причини   брой умрели лица от дадена причина СП = ----------------------------------------------------------------- х 10n средногод. брой население</vt:lpstr>
      <vt:lpstr>Пропорции  (екстензивни, структурни показатели, относителни дялове)  Изчисление:  Пример: Отн. дял на умиранията от ССЗ    брой умрели от ССЗ Отн. дял ССЗ = --------------------------------------------- х 100   общ брой умрели лица </vt:lpstr>
      <vt:lpstr>Разлика между специфични интензивни показатели и пропорции</vt:lpstr>
      <vt:lpstr>Майчина смъртност  Умрели жени по време на бременността,  раждането и до 42-я ден след раждането МС =                        х 100000 брой живородени</vt:lpstr>
      <vt:lpstr>ОБЩАТА СМЪРТНОСТ В СВЕТА </vt:lpstr>
      <vt:lpstr>Повече от половината (54%) се дължат на 10 водещи причини.   1) Исхемичната болест на сърцето и инсултите са най-големите убийци в света, съставлявайки заедно над 15 млн умирания през 2016 г. Тези две групи заболявания остават водещи причини за умирания глобално през последните 15 г. </vt:lpstr>
      <vt:lpstr>2) Хроничната обструктивна белодробна болест е причинила 3 млн умирания; 3) Ракът на белия дроб, трахеята и бронхите е причинил 1.7 млн умирания.  4) Диабетът е убил 1.6 млн лица през 2016 г.; в 2000 г. по-малко от 1 млн.  5) Умиранията от деменция са се удвоили между 2000 г. и 2016 г. и вече са 7-ма водеща причина за умирания глобално през 2016 г. </vt:lpstr>
      <vt:lpstr> 6) Инфекциите на долните дихателни пътища остават най-честото заразно заболяване, причинило 3 млн умирания глобално през 2016 г, 7) Смъртността от диарийни заболявания е намаляла наполовина между 2000 г. и 2016 г., но те са причинили 1.4 млн умирания.  8) Туберкулозата е намаляла през същия период, но все още е сред 10-те водещи причини с 1.3 млн умиранuя през 2016 г.  9) ХИВ/СПИН не е вече сред 10-те водещи причини, като през 2017 г. е причинил 940 000 умирания в сравнение с 1.5 млн през 2000 г.  10) Пътните травми са убили 1.4 млн души през 2016 г., като 76% са били при мъже и момчета. </vt:lpstr>
      <vt:lpstr>Водещите причини за умирания се различават съществено по групи страни:</vt:lpstr>
      <vt:lpstr>PowerPoint Presentation</vt:lpstr>
      <vt:lpstr>PowerPoint Presentation</vt:lpstr>
      <vt:lpstr>В страните с нисък доход седем от 10-те водещи причини за умирания са от групата на заразните заболявания, майчини, неонатални причини и недохранване.   </vt:lpstr>
      <vt:lpstr> 10 водещи причини за умирания в света (в %) 1.  Исхемична болест на сърцето   - 13,2% 2. Мозъчно-съдова болест    - 11,9% 3. Хронична обстр. белодробна болест  - 5,6% 4. Инфекции на долните дихателни пътища  - 5,5% 5. Рак на трахея, бронхи и бял дроб   - 2,9% 6. ХИВ/СПИН     - 2,7% 7. Диарийни заболявания    - 2,7% 8. Диабет      - 2,7% 9. Пътнотранспортни травми   - 2,2% 10. Хипертония     - 2%  </vt:lpstr>
      <vt:lpstr>ОБЩАТА СМЪРТНОСТ В ЕВРОПА </vt:lpstr>
      <vt:lpstr>PowerPoint Presentation</vt:lpstr>
      <vt:lpstr>PowerPoint Presentation</vt:lpstr>
      <vt:lpstr>PowerPoint Presentation</vt:lpstr>
      <vt:lpstr>ОБЩАТА СМЪРТНОСТ В БЪЛГАРИЯ </vt:lpstr>
      <vt:lpstr>PowerPoint Presentation</vt:lpstr>
      <vt:lpstr>PowerPoint Presentation</vt:lpstr>
      <vt:lpstr>PowerPoint Presentation</vt:lpstr>
      <vt:lpstr>PowerPoint Presentation</vt:lpstr>
      <vt:lpstr>Смъртността сред мъжете (16.5‰) е по-висока в сравнение със смъртността сред жените (14.4‰).   През 2018 г. на 1 000 жени умират 1 081 мъже.</vt:lpstr>
      <vt:lpstr>PowerPoint Presentation</vt:lpstr>
      <vt:lpstr>  Наблюдават се териториални различия в нивата на общата  смъртност, дължащи се най-вече на различията във възрастовата структура на населението. :  - най-висока: Видин – 23.2‰, Монтана 21.7‰;  Кюстендил – 20.3‰; Габрово – 20.0‰  - най-ниска: София – 11.7‰, Варна- 13.1‰, Благоевград – 13.2‰, Бургас – 13.4‰.  </vt:lpstr>
      <vt:lpstr>PowerPoint Presentation</vt:lpstr>
      <vt:lpstr>PowerPoint Presentation</vt:lpstr>
      <vt:lpstr>PowerPoint Presentation</vt:lpstr>
      <vt:lpstr>PowerPoint Presentation</vt:lpstr>
      <vt:lpstr>ЕСТЕСТВЕН ПРИРАСТ НА НАСЕЛЕНИЕТО </vt:lpstr>
      <vt:lpstr>Естественият прираст на населението се определя чрез разликата между раждаемостта и общата смъртност.   След 1990 г. демографското развитие на страната се характеризира с отрицателен естествен прираст на населението.   През 2018 г. в резултат на отрицателния естествен прираст населението на страната е намаляло с 46 329 души.</vt:lpstr>
      <vt:lpstr>PowerPoint Presentation</vt:lpstr>
      <vt:lpstr>PowerPoint Presentation</vt:lpstr>
      <vt:lpstr>Коефициентът на естествения прираст общо за ЕС-28 през 2017 г. е минус 0.4‰.  Тринадесет страни имат положителен естествен прираст, като най-висок е този показател в Ирландия (6.6‰), Кипър (3.8‰) и Люксембург (3.2‰).   Освен България с високи стойности на отрицателен естествен прираст са Латвия и Хърватия - по минус 4.1‰, и Литва - минус 4.0‰. </vt:lpstr>
    </vt:vector>
  </TitlesOfParts>
  <Company>Pleven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МЕДИКО-СОЦИАЛНИ  АСПЕКТИ НА РАЖДАЕМОСТТА</dc:title>
  <dc:creator>Gena Grancharova</dc:creator>
  <cp:lastModifiedBy>Silviya Aleksandrova</cp:lastModifiedBy>
  <cp:revision>250</cp:revision>
  <dcterms:created xsi:type="dcterms:W3CDTF">2004-11-28T17:27:10Z</dcterms:created>
  <dcterms:modified xsi:type="dcterms:W3CDTF">2020-08-24T17:58:27Z</dcterms:modified>
</cp:coreProperties>
</file>