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6"/>
  </p:notesMasterIdLst>
  <p:sldIdLst>
    <p:sldId id="537" r:id="rId2"/>
    <p:sldId id="523" r:id="rId3"/>
    <p:sldId id="404" r:id="rId4"/>
    <p:sldId id="405" r:id="rId5"/>
    <p:sldId id="406" r:id="rId6"/>
    <p:sldId id="407" r:id="rId7"/>
    <p:sldId id="408" r:id="rId8"/>
    <p:sldId id="411" r:id="rId9"/>
    <p:sldId id="412" r:id="rId10"/>
    <p:sldId id="414" r:id="rId11"/>
    <p:sldId id="538" r:id="rId12"/>
    <p:sldId id="413" r:id="rId13"/>
    <p:sldId id="415" r:id="rId14"/>
    <p:sldId id="416" r:id="rId15"/>
    <p:sldId id="502" r:id="rId16"/>
    <p:sldId id="532" r:id="rId17"/>
    <p:sldId id="503" r:id="rId18"/>
    <p:sldId id="540" r:id="rId19"/>
    <p:sldId id="541" r:id="rId20"/>
    <p:sldId id="542" r:id="rId21"/>
    <p:sldId id="533" r:id="rId22"/>
    <p:sldId id="534" r:id="rId23"/>
    <p:sldId id="418" r:id="rId24"/>
    <p:sldId id="478" r:id="rId25"/>
    <p:sldId id="480" r:id="rId26"/>
    <p:sldId id="484" r:id="rId27"/>
    <p:sldId id="485" r:id="rId28"/>
    <p:sldId id="486" r:id="rId29"/>
    <p:sldId id="487" r:id="rId30"/>
    <p:sldId id="543" r:id="rId31"/>
    <p:sldId id="539" r:id="rId32"/>
    <p:sldId id="422" r:id="rId33"/>
    <p:sldId id="423" r:id="rId34"/>
    <p:sldId id="424" r:id="rId35"/>
  </p:sldIdLst>
  <p:sldSz cx="9144000" cy="6858000" type="screen4x3"/>
  <p:notesSz cx="6858000" cy="9144000"/>
  <p:defaultTextStyle>
    <a:defPPr>
      <a:defRPr lang="bg-BG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00"/>
    <a:srgbClr val="CCECFF"/>
    <a:srgbClr val="FF0000"/>
    <a:srgbClr val="FFFFCC"/>
    <a:srgbClr val="FFFF99"/>
    <a:srgbClr val="33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3482" autoAdjust="0"/>
  </p:normalViewPr>
  <p:slideViewPr>
    <p:cSldViewPr>
      <p:cViewPr varScale="1">
        <p:scale>
          <a:sx n="65" d="100"/>
          <a:sy n="65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EB99BB-141F-4602-81D2-992ABE61B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16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6B634-80BF-4370-8936-E7C5D7309712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85AAE-8EEF-4C9F-934B-EAB865FBD4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3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974FA-E42A-4652-A26F-FD90A02FE93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ADD3F-BFBC-43DC-9FDB-73AE6D2E8E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0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548A2-FBF1-480C-AD9C-0201272BEE9A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D0FAD-1C47-413B-BC85-82B6C52E24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65AC4-FA1B-4758-A939-9479F4B4F0C2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FB53-1AD7-4F0A-A761-57801D23F7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E4D30-4AC9-4CDA-BB65-9A694A91146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0C58-8371-49C3-91F1-DB9BA8FE14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B7022-5D0A-418C-9447-D71C56714893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05E62-D273-4A15-9590-1EA0ABA212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6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CE95-1FA9-4EDF-BD04-F82DFB0B5B38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AD0FC-DBA9-44DF-8B33-8A5E3BF18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8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DFF78-9EAE-44C0-BAFA-E28AB7F7617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8F6A3-DEEC-42D7-823C-5CD3C5F64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30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C6F27-4E16-44C1-A778-066806CD89D9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39D05-1CAB-41C0-918B-86758F29A2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3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C20E29D-08D3-44A5-9D2E-2F52EEDF5BAC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016D48C-1354-467C-B88B-03FC20C8C2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2A6EE-5BE3-4607-BFBC-1296F73B9B8B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486C1-207B-4900-8635-A3A4C2962D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1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3AFF84-FF3C-4FF1-B71A-54DF6A06AF39}" type="datetime1">
              <a:rPr lang="bg-BG" altLang="en-US" smtClean="0"/>
              <a:t>24.8.2020 г.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2B227B-B78F-4F96-89A9-3804ADFFA6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"/>
          <p:cNvSpPr txBox="1">
            <a:spLocks/>
          </p:cNvSpPr>
          <p:nvPr/>
        </p:nvSpPr>
        <p:spPr>
          <a:xfrm>
            <a:off x="1562100" y="2793086"/>
            <a:ext cx="6019800" cy="2076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bg-BG" sz="4000" b="1" dirty="0" smtClean="0"/>
              <a:t>СРЕДНА ПРОДЪЛЖИТЕЛНОСТ НА ПРЕДСТОЯЩИЯ ЖИВОТ</a:t>
            </a:r>
            <a:endParaRPr lang="bg-BG" sz="40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195736" y="1041400"/>
            <a:ext cx="508635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bg-B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539480" y="410369"/>
          <a:ext cx="8604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80" y="410369"/>
                        <a:ext cx="8604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1438" y="2649022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71438" y="2649538"/>
            <a:ext cx="9144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bg-BG" altLang="bg-BG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90697" y="282575"/>
            <a:ext cx="9144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УНИВЕРСИТЕТ-ПЛЕВЕН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ОБЩЕСТВЕНО ЗДРАВЕ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bg-BG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„ОБЩЕСТВЕНОЗДРАВНИ  НАУКИ“</a:t>
            </a:r>
            <a:r>
              <a:rPr lang="en-US" alt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08908" y="1897668"/>
            <a:ext cx="2326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bg-BG" alt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№6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79118" y="5733256"/>
            <a:ext cx="4348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bg-BG" alt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д-р Силвия Янкуловска, дмн</a:t>
            </a:r>
          </a:p>
        </p:txBody>
      </p:sp>
    </p:spTree>
    <p:extLst>
      <p:ext uri="{BB962C8B-B14F-4D97-AF65-F5344CB8AC3E}">
        <p14:creationId xmlns:p14="http://schemas.microsoft.com/office/powerpoint/2010/main" val="88874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229600" cy="4032994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altLang="en-US" sz="4000" b="1" i="1" u="sng">
                <a:solidFill>
                  <a:srgbClr val="990000"/>
                </a:solidFill>
              </a:rPr>
              <a:t>Години живот съобразени с качеството на живота</a:t>
            </a:r>
            <a:r>
              <a:rPr lang="bg-BG" altLang="en-US" sz="4000">
                <a:solidFill>
                  <a:srgbClr val="000000"/>
                </a:solidFill>
              </a:rPr>
              <a:t> (QALY - quality-adjusted life years) - измерва ползата (в години спечелен живот) от различни здравни интервенции и позволява да се оценят най-изгодните за обществото здравни интервенции.</a:t>
            </a:r>
            <a:endParaRPr lang="en-US" altLang="en-US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24328" y="116632"/>
            <a:ext cx="1378496" cy="5809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HALE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62031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34729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0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8839"/>
            <a:ext cx="8229600" cy="4103985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altLang="en-US" sz="4000" b="1" i="1" u="sng">
                <a:solidFill>
                  <a:srgbClr val="990000"/>
                </a:solidFill>
              </a:rPr>
              <a:t>Средна продължителност на предстоящия живот без инвалидност</a:t>
            </a:r>
            <a:r>
              <a:rPr lang="bg-BG" altLang="en-US" sz="4000" b="1" i="1">
                <a:solidFill>
                  <a:srgbClr val="000000"/>
                </a:solidFill>
              </a:rPr>
              <a:t> </a:t>
            </a:r>
            <a:r>
              <a:rPr lang="bg-BG" altLang="en-US" sz="4000">
                <a:solidFill>
                  <a:srgbClr val="000000"/>
                </a:solidFill>
              </a:rPr>
              <a:t>(DFLE - disability-free life expectancy) - </a:t>
            </a:r>
            <a:r>
              <a:rPr lang="bg-BG" altLang="en-US" sz="4000" b="1" i="1">
                <a:solidFill>
                  <a:srgbClr val="000000"/>
                </a:solidFill>
              </a:rPr>
              <a:t>среден брой години, които даден индивид се очаква да преживее без нарушения на физическата дееспособност</a:t>
            </a:r>
            <a:r>
              <a:rPr lang="bg-BG" altLang="en-US" sz="4000">
                <a:solidFill>
                  <a:srgbClr val="000000"/>
                </a:solidFill>
              </a:rPr>
              <a:t>.</a:t>
            </a:r>
            <a:endParaRPr lang="en-US" altLang="en-US" sz="4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8840"/>
            <a:ext cx="8229600" cy="396044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en-US" sz="4000" b="1" i="1" u="sng" dirty="0">
                <a:solidFill>
                  <a:srgbClr val="990000"/>
                </a:solidFill>
              </a:rPr>
              <a:t>Години живот съобразени с недееспособността</a:t>
            </a:r>
            <a:r>
              <a:rPr lang="bg-BG" altLang="en-US" sz="4000" dirty="0">
                <a:solidFill>
                  <a:srgbClr val="000000"/>
                </a:solidFill>
              </a:rPr>
              <a:t> (DALY - </a:t>
            </a:r>
            <a:r>
              <a:rPr lang="bg-BG" altLang="en-US" sz="4000" dirty="0" err="1">
                <a:solidFill>
                  <a:srgbClr val="000000"/>
                </a:solidFill>
              </a:rPr>
              <a:t>disability-adjusted</a:t>
            </a:r>
            <a:r>
              <a:rPr lang="bg-BG" altLang="en-US" sz="4000" dirty="0">
                <a:solidFill>
                  <a:srgbClr val="000000"/>
                </a:solidFill>
              </a:rPr>
              <a:t> </a:t>
            </a:r>
            <a:r>
              <a:rPr lang="bg-BG" altLang="en-US" sz="4000" dirty="0" err="1">
                <a:solidFill>
                  <a:srgbClr val="000000"/>
                </a:solidFill>
              </a:rPr>
              <a:t>life</a:t>
            </a:r>
            <a:r>
              <a:rPr lang="bg-BG" altLang="en-US" sz="4000" dirty="0">
                <a:solidFill>
                  <a:srgbClr val="000000"/>
                </a:solidFill>
              </a:rPr>
              <a:t> </a:t>
            </a:r>
            <a:r>
              <a:rPr lang="bg-BG" altLang="en-US" sz="4000" dirty="0" err="1">
                <a:solidFill>
                  <a:srgbClr val="000000"/>
                </a:solidFill>
              </a:rPr>
              <a:t>years</a:t>
            </a:r>
            <a:r>
              <a:rPr lang="bg-BG" altLang="en-US" sz="4000" dirty="0">
                <a:solidFill>
                  <a:srgbClr val="000000"/>
                </a:solidFill>
              </a:rPr>
              <a:t>) - отчита изгубените години живот поради преждевременна смърт и инвалидност. Използва се като най-добър измерител на тежестта на отделните класове и видове заболявания.</a:t>
            </a:r>
            <a:r>
              <a:rPr lang="bg-BG" altLang="en-US" sz="4000" dirty="0"/>
              <a:t> 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bg-BG" altLang="en-US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ГЛОБАЛНИ </a:t>
            </a:r>
            <a:r>
              <a:rPr lang="bg-BG" alt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НА СППЖ </a:t>
            </a:r>
            <a:endParaRPr lang="en-US" altLang="en-US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7560840" cy="396044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</a:rPr>
              <a:t>World Health Statistics </a:t>
            </a:r>
            <a:r>
              <a:rPr lang="bg-BG" altLang="en-US" sz="3200" b="1" dirty="0">
                <a:solidFill>
                  <a:srgbClr val="C00000"/>
                </a:solidFill>
              </a:rPr>
              <a:t/>
            </a:r>
            <a:br>
              <a:rPr lang="bg-BG" altLang="en-US" sz="3200" b="1" dirty="0">
                <a:solidFill>
                  <a:srgbClr val="C00000"/>
                </a:solidFill>
              </a:rPr>
            </a:br>
            <a:r>
              <a:rPr lang="bg-BG" altLang="en-US" sz="3200" dirty="0"/>
              <a:t/>
            </a:r>
            <a:br>
              <a:rPr lang="bg-BG" altLang="en-US" sz="3200" dirty="0"/>
            </a:br>
            <a:r>
              <a:rPr lang="bg-BG" altLang="en-US" sz="3200" dirty="0"/>
              <a:t>Глобалната СППЖ за новородени – </a:t>
            </a:r>
            <a:r>
              <a:rPr lang="en-US" altLang="en-US" sz="3200" dirty="0"/>
              <a:t>7</a:t>
            </a:r>
            <a:r>
              <a:rPr lang="bg-BG" altLang="en-US" sz="3200" dirty="0"/>
              <a:t>3,2</a:t>
            </a:r>
            <a:r>
              <a:rPr lang="en-US" altLang="en-US" sz="3200" dirty="0"/>
              <a:t> </a:t>
            </a:r>
            <a:r>
              <a:rPr lang="bg-BG" altLang="en-US" sz="3200" dirty="0"/>
              <a:t>г.</a:t>
            </a:r>
            <a:br>
              <a:rPr lang="bg-BG" altLang="en-US" sz="3200" dirty="0"/>
            </a:br>
            <a:r>
              <a:rPr lang="bg-BG" altLang="en-US" sz="3200" dirty="0"/>
              <a:t>за жените – 75,6 г.</a:t>
            </a:r>
            <a:br>
              <a:rPr lang="bg-BG" altLang="en-US" sz="3200" dirty="0"/>
            </a:br>
            <a:r>
              <a:rPr lang="bg-BG" altLang="en-US" sz="3200" dirty="0"/>
              <a:t>за мъжете – 70,8 г.</a:t>
            </a:r>
            <a:br>
              <a:rPr lang="bg-BG" altLang="en-US" sz="3200" dirty="0"/>
            </a:br>
            <a:r>
              <a:rPr lang="bg-BG" altLang="en-US" sz="3200" dirty="0"/>
              <a:t/>
            </a:r>
            <a:br>
              <a:rPr lang="bg-BG" altLang="en-US" sz="3200" dirty="0"/>
            </a:br>
            <a:r>
              <a:rPr lang="bg-BG" altLang="en-US" sz="3200" dirty="0"/>
              <a:t>Основната причина за нарастване на СППЖ е намаляването на смъртността до 5-годишна възраст.</a:t>
            </a:r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78194F-9E4B-434B-983A-0FC12F3F8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631" y="592011"/>
            <a:ext cx="8883865" cy="56453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6552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ТЕНДЕНЦИИ НА СППЖ ОТ 1955 г. насам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38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3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776864" cy="3600946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bg-BG" altLang="en-US" sz="2800" dirty="0"/>
              <a:t/>
            </a:r>
            <a:br>
              <a:rPr lang="bg-BG" altLang="en-US" sz="2800" dirty="0"/>
            </a:br>
            <a:r>
              <a:rPr lang="bg-BG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РАЗЛИЧИЯ на </a:t>
            </a:r>
            <a:r>
              <a:rPr lang="bg-BG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СППЖ</a:t>
            </a:r>
            <a:r>
              <a:rPr lang="bg-BG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ПОЛ</a:t>
            </a:r>
            <a:r>
              <a:rPr lang="bg-BG" altLang="en-US" sz="2800" b="1" dirty="0">
                <a:solidFill>
                  <a:srgbClr val="C00000"/>
                </a:solidFill>
              </a:rPr>
              <a:t/>
            </a:r>
            <a:br>
              <a:rPr lang="bg-BG" altLang="en-US" sz="2800" b="1" dirty="0">
                <a:solidFill>
                  <a:srgbClr val="C00000"/>
                </a:solidFill>
              </a:rPr>
            </a:br>
            <a:r>
              <a:rPr lang="bg-BG" altLang="en-US" sz="2800" b="1" dirty="0">
                <a:solidFill>
                  <a:srgbClr val="FF0000"/>
                </a:solidFill>
              </a:rPr>
              <a:t/>
            </a:r>
            <a:br>
              <a:rPr lang="bg-BG" altLang="en-US" sz="2800" b="1" dirty="0">
                <a:solidFill>
                  <a:srgbClr val="FF0000"/>
                </a:solidFill>
              </a:rPr>
            </a:br>
            <a:r>
              <a:rPr lang="bg-BG" altLang="en-US" sz="2800" dirty="0"/>
              <a:t>Навсякъде по света жените живеят по-дълго от мъжете: жени - </a:t>
            </a:r>
            <a:r>
              <a:rPr lang="en-US" altLang="en-US" sz="2800" dirty="0"/>
              <a:t>73 </a:t>
            </a:r>
            <a:r>
              <a:rPr lang="bg-BG" altLang="en-US" sz="2800" dirty="0"/>
              <a:t>години; мъже – </a:t>
            </a:r>
            <a:r>
              <a:rPr lang="en-US" altLang="en-US" sz="2800" dirty="0"/>
              <a:t>68</a:t>
            </a:r>
            <a:r>
              <a:rPr lang="bg-BG" altLang="en-US" sz="2800" dirty="0"/>
              <a:t> години</a:t>
            </a:r>
            <a:r>
              <a:rPr lang="en-US" altLang="en-US" sz="2800" dirty="0"/>
              <a:t>  </a:t>
            </a:r>
            <a:br>
              <a:rPr lang="en-US" altLang="en-US" sz="2800" dirty="0"/>
            </a:br>
            <a:r>
              <a:rPr lang="bg-BG" altLang="en-US" sz="2800" dirty="0"/>
              <a:t/>
            </a:r>
            <a:br>
              <a:rPr lang="bg-BG" altLang="en-US" sz="2800" dirty="0"/>
            </a:br>
            <a:r>
              <a:rPr lang="bg-BG" altLang="en-US" sz="2800" dirty="0"/>
              <a:t>Различието в </a:t>
            </a:r>
            <a:r>
              <a:rPr lang="bg-BG" altLang="en-US" sz="2800" dirty="0" err="1"/>
              <a:t>СППЖ</a:t>
            </a:r>
            <a:r>
              <a:rPr lang="bg-BG" altLang="en-US" sz="2800" dirty="0"/>
              <a:t> при жени и мъже е по-голямо в страните с висок доход – около 6 години, а в страните с нисък доход – около 3 г.</a:t>
            </a:r>
            <a:endParaRPr lang="en-US" altLang="en-US" sz="2800" dirty="0"/>
          </a:p>
        </p:txBody>
      </p:sp>
      <p:sp>
        <p:nvSpPr>
          <p:cNvPr id="8397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E3CE43-FB7A-45A8-9C14-8BF168ADF274}" type="slidenum">
              <a:rPr lang="en-US" altLang="en-US" sz="1400"/>
              <a:pPr algn="r" eaLnBrk="1" hangingPunct="1"/>
              <a:t>17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3"/>
          <p:cNvSpPr>
            <a:spLocks noGrp="1"/>
          </p:cNvSpPr>
          <p:nvPr>
            <p:ph type="title"/>
          </p:nvPr>
        </p:nvSpPr>
        <p:spPr>
          <a:xfrm>
            <a:off x="822961" y="1916832"/>
            <a:ext cx="7586402" cy="4249018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bg-BG" sz="3200" b="1" dirty="0" smtClean="0">
                <a:solidFill>
                  <a:srgbClr val="FF0000"/>
                </a:solidFill>
              </a:rPr>
              <a:t>Различия между богати и бедни страни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g-BG" sz="3200" b="1" dirty="0" smtClean="0"/>
              <a:t/>
            </a:r>
            <a:br>
              <a:rPr lang="bg-BG" sz="3200" b="1" dirty="0" smtClean="0"/>
            </a:br>
            <a:r>
              <a:rPr lang="bg-BG" sz="3200" b="1" dirty="0" smtClean="0">
                <a:solidFill>
                  <a:srgbClr val="FF0000"/>
                </a:solidFill>
              </a:rPr>
              <a:t>Мъже:</a:t>
            </a:r>
            <a:br>
              <a:rPr lang="bg-BG" sz="3200" b="1" dirty="0" smtClean="0">
                <a:solidFill>
                  <a:srgbClr val="FF0000"/>
                </a:solidFill>
              </a:rPr>
            </a:br>
            <a:r>
              <a:rPr lang="bg-BG" sz="3200" b="1" dirty="0" smtClean="0"/>
              <a:t>В страните с висок доход - 76 г. </a:t>
            </a:r>
            <a:br>
              <a:rPr lang="bg-BG" sz="3200" b="1" dirty="0" smtClean="0"/>
            </a:br>
            <a:r>
              <a:rPr lang="bg-BG" sz="3200" b="1" dirty="0" smtClean="0"/>
              <a:t>(16 г. повече от страните с нисък доход)</a:t>
            </a:r>
            <a:br>
              <a:rPr lang="bg-BG" sz="3200" b="1" dirty="0" smtClean="0"/>
            </a:br>
            <a:r>
              <a:rPr lang="bg-BG" sz="3200" b="1" dirty="0" smtClean="0"/>
              <a:t/>
            </a:r>
            <a:br>
              <a:rPr lang="bg-BG" sz="3200" b="1" dirty="0" smtClean="0"/>
            </a:br>
            <a:r>
              <a:rPr lang="bg-BG" sz="3200" b="1" dirty="0" smtClean="0">
                <a:solidFill>
                  <a:srgbClr val="FF0000"/>
                </a:solidFill>
              </a:rPr>
              <a:t>Жени:</a:t>
            </a:r>
            <a:br>
              <a:rPr lang="bg-BG" sz="3200" b="1" dirty="0" smtClean="0">
                <a:solidFill>
                  <a:srgbClr val="FF0000"/>
                </a:solidFill>
              </a:rPr>
            </a:br>
            <a:r>
              <a:rPr lang="bg-BG" sz="3200" b="1" dirty="0" smtClean="0"/>
              <a:t>Още по-голяма разлика – 19 г.: </a:t>
            </a:r>
            <a:br>
              <a:rPr lang="bg-BG" sz="3200" b="1" dirty="0" smtClean="0"/>
            </a:br>
            <a:r>
              <a:rPr lang="bg-BG" sz="3200" b="1" dirty="0" smtClean="0"/>
              <a:t>- в страни с висок доход - 82 г.;</a:t>
            </a:r>
            <a:br>
              <a:rPr lang="bg-BG" sz="3200" b="1" dirty="0" smtClean="0"/>
            </a:br>
            <a:r>
              <a:rPr lang="bg-BG" sz="3200" b="1" dirty="0" smtClean="0"/>
              <a:t>- в страни с нисък доход – 63 г.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4114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3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704856" cy="4321026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sz="2400" smtClean="0"/>
              <a:t/>
            </a:r>
            <a:br>
              <a:rPr lang="bg-BG" sz="2400" smtClean="0"/>
            </a:br>
            <a:r>
              <a:rPr lang="bg-BG" sz="2400" smtClean="0"/>
              <a:t>Страните с нисък доход - увеличение на СППЖ с 9 години за периода 1990-2012 г. </a:t>
            </a:r>
            <a:br>
              <a:rPr lang="bg-BG" sz="2400" smtClean="0"/>
            </a:br>
            <a:r>
              <a:rPr lang="bg-BG" sz="2400" smtClean="0"/>
              <a:t/>
            </a:r>
            <a:br>
              <a:rPr lang="bg-BG" sz="2400" smtClean="0"/>
            </a:br>
            <a:r>
              <a:rPr lang="bg-BG" sz="2400" smtClean="0"/>
              <a:t>С най-голямо нарастване на СППЖ:</a:t>
            </a:r>
            <a:br>
              <a:rPr lang="bg-BG" sz="2400" smtClean="0"/>
            </a:br>
            <a:r>
              <a:rPr lang="bg-BG" sz="2400" smtClean="0"/>
              <a:t>Либерия – с 20 години (от 42 на 62 години)</a:t>
            </a:r>
            <a:br>
              <a:rPr lang="bg-BG" sz="2400" smtClean="0"/>
            </a:br>
            <a:r>
              <a:rPr lang="bg-BG" sz="2400" smtClean="0"/>
              <a:t>Етиопия – от 45 на 64 години</a:t>
            </a:r>
            <a:br>
              <a:rPr lang="bg-BG" sz="2400" smtClean="0"/>
            </a:br>
            <a:r>
              <a:rPr lang="bg-BG" sz="2400" smtClean="0"/>
              <a:t>Малдивите – от 58 на 77 години</a:t>
            </a:r>
            <a:br>
              <a:rPr lang="bg-BG" sz="2400" smtClean="0"/>
            </a:br>
            <a:r>
              <a:rPr lang="bg-BG" sz="2400" smtClean="0"/>
              <a:t/>
            </a:r>
            <a:br>
              <a:rPr lang="bg-BG" sz="2400" smtClean="0"/>
            </a:br>
            <a:r>
              <a:rPr lang="bg-BG" sz="2400" smtClean="0"/>
              <a:t>Основната причина за нарастване на СППЖ е намаляването на смъртността до 5-годишна възраст, но все още има голямо разделение между страните с висок доход и тези с нисък и среден доход. 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06984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6600" b="1" dirty="0" smtClean="0">
                <a:solidFill>
                  <a:srgbClr val="C00000"/>
                </a:solidFill>
              </a:rPr>
              <a:t>Определение </a:t>
            </a:r>
            <a:r>
              <a:rPr lang="bg-BG" sz="6600" b="1" dirty="0">
                <a:solidFill>
                  <a:srgbClr val="C00000"/>
                </a:solidFill>
              </a:rPr>
              <a:t>на основните понятия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16831"/>
            <a:ext cx="7776864" cy="4176465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bg-BG" altLang="en-US" sz="2800" b="1" i="1" u="sng" dirty="0" smtClean="0">
                <a:solidFill>
                  <a:srgbClr val="000000"/>
                </a:solidFill>
              </a:rPr>
              <a:t>Ефектът на епидемията от СПИН</a:t>
            </a:r>
            <a:r>
              <a:rPr lang="bg-BG" altLang="en-US" sz="2800" dirty="0" smtClean="0">
                <a:solidFill>
                  <a:srgbClr val="000000"/>
                </a:solidFill>
              </a:rPr>
              <a:t>. По данни на Фонда за населението на ООН в 45 най-силно засегнати от СПИН страни (с над 2% инфектирани лица), СППЖ е по-ниска от възможната без СПИН с 3-5 години, а за 35 африкански страни – с над 8 години.</a:t>
            </a:r>
            <a:r>
              <a:rPr lang="bg-BG" altLang="en-US" sz="2800" dirty="0" smtClean="0"/>
              <a:t> </a:t>
            </a:r>
            <a:r>
              <a:rPr lang="bg-BG" altLang="en-US" sz="2800" dirty="0" smtClean="0"/>
              <a:t/>
            </a:r>
            <a:br>
              <a:rPr lang="bg-BG" altLang="en-US" sz="2800" dirty="0" smtClean="0"/>
            </a:br>
            <a:r>
              <a:rPr lang="bg-BG" altLang="en-US" sz="2800" dirty="0" smtClean="0"/>
              <a:t/>
            </a:r>
            <a:br>
              <a:rPr lang="bg-BG" altLang="en-US" sz="2800" dirty="0" smtClean="0"/>
            </a:br>
            <a:r>
              <a:rPr lang="bg-BG" altLang="en-US" sz="2800" dirty="0">
                <a:solidFill>
                  <a:srgbClr val="000000"/>
                </a:solidFill>
              </a:rPr>
              <a:t>В някои от най-силно засегнатите страни като </a:t>
            </a:r>
            <a:r>
              <a:rPr lang="bg-BG" altLang="en-US" sz="2800" dirty="0" err="1">
                <a:solidFill>
                  <a:srgbClr val="000000"/>
                </a:solidFill>
              </a:rPr>
              <a:t>Боствана</a:t>
            </a:r>
            <a:r>
              <a:rPr lang="bg-BG" altLang="en-US" sz="2800" dirty="0">
                <a:solidFill>
                  <a:srgbClr val="000000"/>
                </a:solidFill>
              </a:rPr>
              <a:t>, Южна Африка, Зимбабве и др., разликата в СППЖ със СПИН и без СПИН е повече от 20 години, и то при доста ниски стойности на СППЖ.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283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4A645-0ABB-4FFA-B8CA-DC627BD25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09600"/>
            <a:ext cx="7560839" cy="563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D2FE1-A122-4135-AA56-3563A4733B92}"/>
              </a:ext>
            </a:extLst>
          </p:cNvPr>
          <p:cNvSpPr txBox="1"/>
          <p:nvPr/>
        </p:nvSpPr>
        <p:spPr>
          <a:xfrm>
            <a:off x="1837235" y="116632"/>
            <a:ext cx="515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/>
              <a:t>ДЕСЕТ СТРАНИ С НАЙ-ВИСОКА СППЖ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70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CB4FE-36E1-44C0-8F39-7A171B96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692696"/>
            <a:ext cx="7488831" cy="57789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4E34EC-57AB-4D4E-948D-E756058FF7A9}"/>
              </a:ext>
            </a:extLst>
          </p:cNvPr>
          <p:cNvSpPr/>
          <p:nvPr/>
        </p:nvSpPr>
        <p:spPr>
          <a:xfrm>
            <a:off x="1652061" y="260648"/>
            <a:ext cx="531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/>
              <a:t>ДВАНАДЕСЕТ СТРАНИ С НАЙ-НИСКА СППЖ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46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88840"/>
            <a:ext cx="7776864" cy="3744416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40000"/>
              </a:lnSpc>
            </a:pPr>
            <a:r>
              <a:rPr lang="bg-BG" altLang="en-US" sz="4000" dirty="0" smtClean="0">
                <a:solidFill>
                  <a:srgbClr val="000000"/>
                </a:solidFill>
              </a:rPr>
              <a:t>Социално-икономическите фактори и в частност</a:t>
            </a:r>
            <a:r>
              <a:rPr lang="bg-BG" altLang="en-US" sz="4000" b="1" i="1" u="sng" dirty="0" smtClean="0">
                <a:solidFill>
                  <a:srgbClr val="000000"/>
                </a:solidFill>
              </a:rPr>
              <a:t> неравенството </a:t>
            </a:r>
            <a:r>
              <a:rPr lang="bg-BG" altLang="en-US" sz="4000" b="1" i="1" u="sng" dirty="0">
                <a:solidFill>
                  <a:srgbClr val="000000"/>
                </a:solidFill>
              </a:rPr>
              <a:t>и бедността</a:t>
            </a:r>
            <a:r>
              <a:rPr lang="bg-BG" altLang="en-US" sz="4000" dirty="0">
                <a:solidFill>
                  <a:srgbClr val="000000"/>
                </a:solidFill>
              </a:rPr>
              <a:t> са най-силните фактори, определящи нивото и тенденциите на СППЖ в световен мащаб.</a:t>
            </a:r>
            <a:r>
              <a:rPr lang="bg-BG" altLang="en-US" sz="4000" dirty="0"/>
              <a:t> </a:t>
            </a:r>
            <a:endParaRPr lang="en-US" altLang="en-US" sz="4000" dirty="0"/>
          </a:p>
        </p:txBody>
      </p:sp>
      <p:sp>
        <p:nvSpPr>
          <p:cNvPr id="8806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064A89-B6F0-401C-AFCE-B8C81427A04A}" type="slidenum">
              <a:rPr lang="en-US" altLang="en-US" sz="1400"/>
              <a:pPr algn="r" eaLnBrk="1" hangingPunct="1"/>
              <a:t>23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СИТУАЦИЯТА </a:t>
            </a:r>
            <a:r>
              <a:rPr lang="bg-BG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ЕВРОПА</a:t>
            </a:r>
          </a:p>
        </p:txBody>
      </p:sp>
      <p:sp>
        <p:nvSpPr>
          <p:cNvPr id="9216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F29C8EA-73CA-4F66-B2EF-1589FE6ACD9B}" type="slidenum">
              <a:rPr lang="en-US" altLang="en-US" sz="1400"/>
              <a:pPr algn="r" eaLnBrk="1" hangingPunct="1"/>
              <a:t>24</a:t>
            </a:fld>
            <a:endParaRPr lang="en-US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9898B1-7920-43E7-95A9-EDC3757ACF06}" type="slidenum">
              <a:rPr lang="en-US" altLang="en-US" sz="1400"/>
              <a:pPr algn="r" eaLnBrk="1" hangingPunct="1"/>
              <a:t>25</a:t>
            </a:fld>
            <a:endParaRPr lang="en-US" altLang="en-US" sz="140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85"/>
            <a:ext cx="8712968" cy="609282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11760" y="190381"/>
            <a:ext cx="468052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СППЖ В ЕВРОПА</a:t>
            </a:r>
          </a:p>
          <a:p>
            <a:r>
              <a:rPr lang="bg-BG" dirty="0" smtClean="0"/>
              <a:t>Последни данни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D33660D-1FCD-4DF7-988E-4C2F9768A819}" type="slidenum">
              <a:rPr lang="en-US" altLang="en-US" sz="1400"/>
              <a:pPr algn="r" eaLnBrk="1" hangingPunct="1"/>
              <a:t>26</a:t>
            </a:fld>
            <a:endParaRPr lang="en-US" altLang="en-US" sz="1400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59845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525658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СППЖ В ИЗБРАНИ ЕВРОПЕЙСКИ СТРАНИ</a:t>
            </a:r>
          </a:p>
          <a:p>
            <a:r>
              <a:rPr lang="bg-BG" dirty="0" smtClean="0"/>
              <a:t>Последни данни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4680EDC-A122-495E-B9F5-FE093EADECE7}" type="slidenum">
              <a:rPr lang="en-US" altLang="en-US" sz="1400"/>
              <a:pPr algn="r" eaLnBrk="1" hangingPunct="1"/>
              <a:t>27</a:t>
            </a:fld>
            <a:endParaRPr lang="en-US" altLang="en-US" sz="1400"/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056585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626469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СППЖ ЗА МЪЖЕ В ИЗБРАНИ ЕВРОПЕЙСКИ СТРАНИ</a:t>
            </a:r>
          </a:p>
          <a:p>
            <a:r>
              <a:rPr lang="bg-BG" dirty="0" smtClean="0"/>
              <a:t>Последни данни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D2F0AA-D796-41EC-9521-4FCDB5D66FA3}" type="slidenum">
              <a:rPr lang="en-US" altLang="en-US" sz="1400"/>
              <a:pPr algn="r" eaLnBrk="1" hangingPunct="1"/>
              <a:t>28</a:t>
            </a:fld>
            <a:endParaRPr lang="en-US" altLang="en-US" sz="1400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05658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626469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СППЖ ЗА ЖЕНИ В ИЗБРАНИ ЕВРОПЕЙСКИ СТРАНИ</a:t>
            </a:r>
          </a:p>
          <a:p>
            <a:r>
              <a:rPr lang="bg-BG" dirty="0" smtClean="0"/>
              <a:t>Последни данни</a:t>
            </a:r>
            <a:endParaRPr lang="bg-B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СППЖ </a:t>
            </a:r>
            <a:r>
              <a:rPr lang="bg-BG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България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72815"/>
            <a:ext cx="8785225" cy="4320009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en-US" sz="3200" b="1" i="1" u="sng" dirty="0">
                <a:solidFill>
                  <a:srgbClr val="990000"/>
                </a:solidFill>
              </a:rPr>
              <a:t>Средна продължителност на предстоящия живот (</a:t>
            </a:r>
            <a:r>
              <a:rPr lang="bg-BG" altLang="en-US" sz="3200" b="1" i="1" u="sng" dirty="0" err="1">
                <a:solidFill>
                  <a:srgbClr val="990000"/>
                </a:solidFill>
              </a:rPr>
              <a:t>СППЖ</a:t>
            </a:r>
            <a:r>
              <a:rPr lang="bg-BG" altLang="en-US" sz="3200" b="1" i="1" u="sng" dirty="0">
                <a:solidFill>
                  <a:srgbClr val="990000"/>
                </a:solidFill>
              </a:rPr>
              <a:t>)</a:t>
            </a:r>
            <a:r>
              <a:rPr lang="bg-BG" altLang="en-US" sz="3200" b="1" i="1" dirty="0">
                <a:solidFill>
                  <a:srgbClr val="990000"/>
                </a:solidFill>
              </a:rPr>
              <a:t>  -</a:t>
            </a:r>
            <a:r>
              <a:rPr lang="bg-BG" altLang="en-US" sz="3200" b="1" i="1" dirty="0">
                <a:solidFill>
                  <a:srgbClr val="000000"/>
                </a:solidFill>
              </a:rPr>
              <a:t> среден брой години, които предстои да преживее поколението на новородените при условие, че през целия живот на това поколение коефициентите за </a:t>
            </a:r>
            <a:r>
              <a:rPr lang="bg-BG" altLang="en-US" sz="3200" b="1" i="1" dirty="0" err="1">
                <a:solidFill>
                  <a:srgbClr val="000000"/>
                </a:solidFill>
              </a:rPr>
              <a:t>повъзрастова</a:t>
            </a:r>
            <a:r>
              <a:rPr lang="bg-BG" altLang="en-US" sz="3200" b="1" i="1" dirty="0">
                <a:solidFill>
                  <a:srgbClr val="000000"/>
                </a:solidFill>
              </a:rPr>
              <a:t> смъртност се запазят такива, каквито са в годината на изчисление на показателя.</a:t>
            </a:r>
            <a:r>
              <a:rPr lang="en-US" alt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4888"/>
            <a:ext cx="8664299" cy="649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79348"/>
            <a:ext cx="7272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СППЖ ЗА </a:t>
            </a:r>
            <a:r>
              <a:rPr lang="bg-BG" dirty="0" smtClean="0"/>
              <a:t>БЪЛГАРИЯ В СРАВНЕНИЕ СЪС СТРАНИТЕ ОТ ЕС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9649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9018018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9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93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07005"/>
              </p:ext>
            </p:extLst>
          </p:nvPr>
        </p:nvGraphicFramePr>
        <p:xfrm>
          <a:off x="107504" y="177607"/>
          <a:ext cx="8856984" cy="6004560"/>
        </p:xfrm>
        <a:graphic>
          <a:graphicData uri="http://schemas.openxmlformats.org/drawingml/2006/table">
            <a:tbl>
              <a:tblPr/>
              <a:tblGrid>
                <a:gridCol w="226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6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Периоди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Общо</a:t>
                      </a:r>
                      <a:endParaRPr kumimoji="0" lang="bg-BG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Мъже</a:t>
                      </a:r>
                      <a:endParaRPr kumimoji="0" lang="bg-BG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Жени</a:t>
                      </a:r>
                      <a:endParaRPr kumimoji="0" lang="bg-BG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1935 – 1939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51,75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50,98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52,56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1956 – 1957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65,89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64,17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67,65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1965 - 1967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70,66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68,81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72,67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1974 - 1976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71,31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68,68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73,91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1984 - 1986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71,19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68,17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74,44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1989 - 1991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71,22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68,02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74,66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1991 - 1993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71,10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67,70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74,70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1993 - 1995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70,60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67,10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74,90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1995 - 1998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70,50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67,10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74,30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1998 - 2000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71,70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68,15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75,34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2001 - 2003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72</a:t>
                      </a: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07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68.68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75.59</a:t>
                      </a:r>
                      <a:endParaRPr kumimoji="0" lang="bg-BG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1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- 20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4,83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71,37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bg-BG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8,39</a:t>
                      </a:r>
                      <a:endParaRPr kumimoji="0" lang="bg-BG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16832"/>
            <a:ext cx="7560840" cy="3888656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bg-BG" altLang="en-US" sz="4000" b="1" dirty="0">
                <a:solidFill>
                  <a:srgbClr val="000000"/>
                </a:solidFill>
              </a:rPr>
              <a:t>В сравнение с данните за редица високоразвити индустриализирани страни </a:t>
            </a:r>
            <a:r>
              <a:rPr lang="bg-BG" altLang="en-US" sz="4000" b="1" dirty="0" err="1">
                <a:solidFill>
                  <a:srgbClr val="000000"/>
                </a:solidFill>
              </a:rPr>
              <a:t>СППЖ</a:t>
            </a:r>
            <a:r>
              <a:rPr lang="bg-BG" altLang="en-US" sz="4000" b="1" dirty="0">
                <a:solidFill>
                  <a:srgbClr val="000000"/>
                </a:solidFill>
              </a:rPr>
              <a:t> в България, както за цялото население, така и отделно за мъжете и жените, е по-ниска средно с 7-8 г.</a:t>
            </a:r>
            <a:r>
              <a:rPr lang="bg-BG" altLang="en-US" sz="4000" dirty="0"/>
              <a:t> 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816"/>
            <a:ext cx="8229600" cy="4320480"/>
          </a:xfr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30000"/>
              </a:lnSpc>
            </a:pPr>
            <a:r>
              <a:rPr lang="bg-BG" altLang="en-US" sz="2800" b="1" dirty="0">
                <a:solidFill>
                  <a:srgbClr val="000000"/>
                </a:solidFill>
              </a:rPr>
              <a:t>Сред основните фактори за тези различия и неблагоприятна динамика е най-вече </a:t>
            </a:r>
            <a:r>
              <a:rPr lang="bg-BG" altLang="en-US" sz="2800" b="1" i="1" dirty="0">
                <a:solidFill>
                  <a:srgbClr val="000000"/>
                </a:solidFill>
              </a:rPr>
              <a:t>по-високата смъртност от </a:t>
            </a:r>
            <a:r>
              <a:rPr lang="bg-BG" altLang="en-US" sz="2800" b="1" i="1" dirty="0" err="1">
                <a:solidFill>
                  <a:srgbClr val="000000"/>
                </a:solidFill>
              </a:rPr>
              <a:t>социалнозначими</a:t>
            </a:r>
            <a:r>
              <a:rPr lang="bg-BG" altLang="en-US" sz="2800" b="1" i="1" dirty="0">
                <a:solidFill>
                  <a:srgbClr val="000000"/>
                </a:solidFill>
              </a:rPr>
              <a:t> заболявания в активна възраст, особено при мъжете 40-59 г.</a:t>
            </a:r>
            <a:br>
              <a:rPr lang="bg-BG" altLang="en-US" sz="2800" b="1" i="1" dirty="0">
                <a:solidFill>
                  <a:srgbClr val="000000"/>
                </a:solidFill>
              </a:rPr>
            </a:br>
            <a:r>
              <a:rPr lang="bg-BG" altLang="en-US" sz="2800" b="1" i="1" dirty="0">
                <a:solidFill>
                  <a:srgbClr val="000000"/>
                </a:solidFill>
              </a:rPr>
              <a:t/>
            </a:r>
            <a:br>
              <a:rPr lang="bg-BG" altLang="en-US" sz="2800" b="1" i="1" dirty="0">
                <a:solidFill>
                  <a:srgbClr val="000000"/>
                </a:solidFill>
              </a:rPr>
            </a:br>
            <a:r>
              <a:rPr lang="bg-BG" altLang="en-US" sz="2800" b="1" i="1" dirty="0">
                <a:solidFill>
                  <a:srgbClr val="000000"/>
                </a:solidFill>
              </a:rPr>
              <a:t>Има резерви и в снижението на детската смъртност, която е около  2-3 пъти по-висока от най-добрите  постижения  в  развитите  страни.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bg-BG" altLang="en-US" sz="4000" dirty="0" smtClean="0"/>
              <a:t>ХАРАКТЕРИСТИКИ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sz="2800" b="1" i="1" dirty="0">
                <a:solidFill>
                  <a:srgbClr val="000000"/>
                </a:solidFill>
              </a:rPr>
              <a:t>1. СППЖ е условен (хипотетичен) показател</a:t>
            </a:r>
            <a:r>
              <a:rPr lang="bg-BG" altLang="en-US" sz="2800" dirty="0">
                <a:solidFill>
                  <a:srgbClr val="000000"/>
                </a:solidFill>
              </a:rPr>
              <a:t>, който би се получил, ако се запазят непроменени показателите за </a:t>
            </a:r>
            <a:r>
              <a:rPr lang="bg-BG" altLang="en-US" sz="2800" dirty="0" err="1">
                <a:solidFill>
                  <a:srgbClr val="000000"/>
                </a:solidFill>
              </a:rPr>
              <a:t>повъзрастова</a:t>
            </a:r>
            <a:r>
              <a:rPr lang="bg-BG" altLang="en-US" sz="2800" dirty="0">
                <a:solidFill>
                  <a:srgbClr val="000000"/>
                </a:solidFill>
              </a:rPr>
              <a:t> смъртност.</a:t>
            </a:r>
            <a:r>
              <a:rPr lang="bg-BG" altLang="en-US" sz="2800" dirty="0"/>
              <a:t> </a:t>
            </a:r>
            <a:endParaRPr lang="en-US" altLang="en-US" sz="2800" dirty="0"/>
          </a:p>
          <a:p>
            <a:endParaRPr lang="bg-BG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bg-BG" altLang="en-US" dirty="0" smtClean="0"/>
              <a:t>ХАРАКТЕРИСТИКИ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sz="2800" b="1" dirty="0">
                <a:solidFill>
                  <a:srgbClr val="000000"/>
                </a:solidFill>
              </a:rPr>
              <a:t>2. Всяка настъпваща промяна в нивото на коефициентите за </a:t>
            </a:r>
            <a:r>
              <a:rPr lang="bg-BG" altLang="en-US" sz="2800" b="1" dirty="0" err="1">
                <a:solidFill>
                  <a:srgbClr val="000000"/>
                </a:solidFill>
              </a:rPr>
              <a:t>повъзрастова</a:t>
            </a:r>
            <a:r>
              <a:rPr lang="bg-BG" altLang="en-US" sz="2800" b="1" dirty="0">
                <a:solidFill>
                  <a:srgbClr val="000000"/>
                </a:solidFill>
              </a:rPr>
              <a:t> смъртност се отразява по определен начин върху СППЖ</a:t>
            </a:r>
            <a:r>
              <a:rPr lang="bg-BG" altLang="en-US" sz="2800" b="1" dirty="0"/>
              <a:t>.</a:t>
            </a:r>
            <a:endParaRPr lang="en-US" altLang="en-US" sz="2800" b="1" dirty="0"/>
          </a:p>
          <a:p>
            <a:endParaRPr lang="bg-BG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bg-BG" altLang="en-US" dirty="0" smtClean="0"/>
              <a:t>ХАРАКТЕРИСТИКИ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altLang="en-US" sz="2800" b="1" dirty="0">
                <a:solidFill>
                  <a:srgbClr val="000000"/>
                </a:solidFill>
              </a:rPr>
              <a:t>3. Нарастването или намаляването на смъртността от определени причини се отразява върху СППЖ.</a:t>
            </a:r>
            <a:r>
              <a:rPr lang="bg-BG" altLang="en-US" sz="2800" dirty="0"/>
              <a:t> </a:t>
            </a:r>
            <a:endParaRPr lang="en-US" altLang="en-US" sz="2800" dirty="0"/>
          </a:p>
          <a:p>
            <a:endParaRPr lang="bg-BG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bg-BG" altLang="en-US" sz="4000" dirty="0" smtClean="0"/>
              <a:t>ХАРАКТЕРИСТИКИ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20000"/>
          </a:bodyPr>
          <a:lstStyle/>
          <a:p>
            <a:r>
              <a:rPr lang="bg-BG" altLang="en-US" sz="2800" dirty="0" smtClean="0">
                <a:solidFill>
                  <a:srgbClr val="000000"/>
                </a:solidFill>
              </a:rPr>
              <a:t>4. Изчислява </a:t>
            </a:r>
            <a:r>
              <a:rPr lang="bg-BG" altLang="en-US" sz="2800" dirty="0">
                <a:solidFill>
                  <a:srgbClr val="000000"/>
                </a:solidFill>
              </a:rPr>
              <a:t>се основава на построяване на т.н. </a:t>
            </a:r>
            <a:r>
              <a:rPr lang="bg-BG" altLang="en-US" sz="2800" i="1" u="sng" dirty="0">
                <a:solidFill>
                  <a:srgbClr val="990000"/>
                </a:solidFill>
              </a:rPr>
              <a:t>кратки или пълни таблици за смъртност (</a:t>
            </a:r>
            <a:r>
              <a:rPr lang="bg-BG" altLang="en-US" sz="2800" i="1" u="sng" dirty="0" err="1">
                <a:solidFill>
                  <a:srgbClr val="990000"/>
                </a:solidFill>
              </a:rPr>
              <a:t>доживяемост</a:t>
            </a:r>
            <a:r>
              <a:rPr lang="bg-BG" altLang="en-US" sz="2800" i="1" u="sng" dirty="0">
                <a:solidFill>
                  <a:srgbClr val="990000"/>
                </a:solidFill>
              </a:rPr>
              <a:t>),</a:t>
            </a:r>
            <a:r>
              <a:rPr lang="bg-BG" altLang="en-US" sz="2800" dirty="0">
                <a:solidFill>
                  <a:srgbClr val="000000"/>
                </a:solidFill>
              </a:rPr>
              <a:t> които моделират процеса на преживяване и измиране на съответните поколения.</a:t>
            </a:r>
            <a:r>
              <a:rPr lang="bg-BG" altLang="en-US" sz="2800" dirty="0"/>
              <a:t> </a:t>
            </a:r>
            <a:endParaRPr lang="en-US" altLang="en-US" sz="2800" dirty="0"/>
          </a:p>
          <a:p>
            <a:r>
              <a:rPr lang="bg-BG" altLang="en-US" sz="2800" b="1" i="1" dirty="0">
                <a:solidFill>
                  <a:srgbClr val="000000"/>
                </a:solidFill>
              </a:rPr>
              <a:t>Таблиците за смъртност позволяват да се определи не само СППЖ за поколението на новородените, но и за всяко друго поколение, достигнало определена възраст.</a:t>
            </a:r>
            <a:r>
              <a:rPr lang="en-US" altLang="en-US" sz="2800" dirty="0"/>
              <a:t> </a:t>
            </a:r>
            <a:endParaRPr lang="bg-BG" altLang="en-US" sz="2800" dirty="0" smtClean="0"/>
          </a:p>
          <a:p>
            <a:r>
              <a:rPr lang="bg-BG" altLang="en-US" sz="2800" b="1" i="1" dirty="0">
                <a:solidFill>
                  <a:srgbClr val="000000"/>
                </a:solidFill>
              </a:rPr>
              <a:t>Таблиците за смъртност се разработват отделно за мъжете и жените</a:t>
            </a:r>
            <a:r>
              <a:rPr lang="bg-BG" altLang="en-US" sz="2800" dirty="0">
                <a:solidFill>
                  <a:srgbClr val="000000"/>
                </a:solidFill>
              </a:rPr>
              <a:t> поради значителните различия в нивата на </a:t>
            </a:r>
            <a:r>
              <a:rPr lang="bg-BG" altLang="en-US" sz="2800" dirty="0" err="1">
                <a:solidFill>
                  <a:srgbClr val="000000"/>
                </a:solidFill>
              </a:rPr>
              <a:t>повъзрастовата</a:t>
            </a:r>
            <a:r>
              <a:rPr lang="bg-BG" altLang="en-US" sz="2800" dirty="0">
                <a:solidFill>
                  <a:srgbClr val="000000"/>
                </a:solidFill>
              </a:rPr>
              <a:t> смъртност при двата пола.</a:t>
            </a:r>
            <a:endParaRPr lang="bg-BG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bg-BG" altLang="en-US" sz="4400" b="1" i="1" dirty="0">
                <a:solidFill>
                  <a:srgbClr val="990000"/>
                </a:solidFill>
              </a:rPr>
              <a:t>Д</a:t>
            </a:r>
            <a:r>
              <a:rPr lang="en-US" altLang="en-US" sz="4400" b="1" i="1" dirty="0">
                <a:solidFill>
                  <a:srgbClr val="990000"/>
                </a:solidFill>
              </a:rPr>
              <a:t>Р</a:t>
            </a:r>
            <a:r>
              <a:rPr lang="bg-BG" altLang="en-US" sz="4400" b="1" i="1" dirty="0">
                <a:solidFill>
                  <a:srgbClr val="990000"/>
                </a:solidFill>
              </a:rPr>
              <a:t>УГИ ИЗМЕРИТЕЛИ НА СППЖ</a:t>
            </a:r>
            <a:endParaRPr lang="en-US" altLang="en-US" sz="4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8840"/>
            <a:ext cx="8229600" cy="4032994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altLang="en-US" sz="3600" b="1" i="1" u="sng">
                <a:solidFill>
                  <a:srgbClr val="990000"/>
                </a:solidFill>
              </a:rPr>
              <a:t>Очаквана продължителност на живота в добро здраве</a:t>
            </a:r>
            <a:r>
              <a:rPr lang="bg-BG" altLang="en-US" sz="3600">
                <a:solidFill>
                  <a:srgbClr val="000000"/>
                </a:solidFill>
              </a:rPr>
              <a:t> (</a:t>
            </a:r>
            <a:r>
              <a:rPr lang="bg-BG" altLang="en-US" sz="3600" dirty="0" err="1">
                <a:solidFill>
                  <a:srgbClr val="000000"/>
                </a:solidFill>
              </a:rPr>
              <a:t>Healthy</a:t>
            </a:r>
            <a:r>
              <a:rPr lang="bg-BG" altLang="en-US" sz="3600" dirty="0">
                <a:solidFill>
                  <a:srgbClr val="000000"/>
                </a:solidFill>
              </a:rPr>
              <a:t> </a:t>
            </a:r>
            <a:r>
              <a:rPr lang="bg-BG" altLang="en-US" sz="3600" dirty="0" err="1">
                <a:solidFill>
                  <a:srgbClr val="000000"/>
                </a:solidFill>
              </a:rPr>
              <a:t>life</a:t>
            </a:r>
            <a:r>
              <a:rPr lang="bg-BG" altLang="en-US" sz="3600" dirty="0">
                <a:solidFill>
                  <a:srgbClr val="000000"/>
                </a:solidFill>
              </a:rPr>
              <a:t> </a:t>
            </a:r>
            <a:r>
              <a:rPr lang="bg-BG" altLang="en-US" sz="3600" dirty="0" err="1">
                <a:solidFill>
                  <a:srgbClr val="000000"/>
                </a:solidFill>
              </a:rPr>
              <a:t>expectancy</a:t>
            </a:r>
            <a:r>
              <a:rPr lang="bg-BG" altLang="en-US" sz="3600" dirty="0">
                <a:solidFill>
                  <a:srgbClr val="000000"/>
                </a:solidFill>
              </a:rPr>
              <a:t> или Health-</a:t>
            </a:r>
            <a:r>
              <a:rPr lang="bg-BG" altLang="en-US" sz="3600" dirty="0" err="1">
                <a:solidFill>
                  <a:srgbClr val="000000"/>
                </a:solidFill>
              </a:rPr>
              <a:t>adjusted</a:t>
            </a:r>
            <a:r>
              <a:rPr lang="bg-BG" altLang="en-US" sz="3600" dirty="0">
                <a:solidFill>
                  <a:srgbClr val="000000"/>
                </a:solidFill>
              </a:rPr>
              <a:t> Life </a:t>
            </a:r>
            <a:r>
              <a:rPr lang="bg-BG" altLang="en-US" sz="3600" dirty="0" err="1">
                <a:solidFill>
                  <a:srgbClr val="000000"/>
                </a:solidFill>
              </a:rPr>
              <a:t>Expectancy</a:t>
            </a:r>
            <a:r>
              <a:rPr lang="bg-BG" altLang="en-US" sz="3600" dirty="0">
                <a:solidFill>
                  <a:srgbClr val="000000"/>
                </a:solidFill>
              </a:rPr>
              <a:t> - HALE) - </a:t>
            </a:r>
            <a:r>
              <a:rPr lang="bg-BG" altLang="en-US" sz="3600" b="1" i="1" dirty="0">
                <a:solidFill>
                  <a:srgbClr val="000000"/>
                </a:solidFill>
              </a:rPr>
              <a:t>брой години в състояние на пълно здраве, които едно новородено  очаква да преживее, отчитайки сегашните коефициенти на смъртност и влошено здраве”</a:t>
            </a:r>
            <a:r>
              <a:rPr lang="bg-BG" altLang="en-US" sz="3600" dirty="0">
                <a:solidFill>
                  <a:srgbClr val="000000"/>
                </a:solidFill>
              </a:rPr>
              <a:t> (WHO, 2001).</a:t>
            </a:r>
            <a:r>
              <a:rPr lang="bg-BG" altLang="en-US" sz="4000" dirty="0"/>
              <a:t> </a:t>
            </a:r>
            <a:endParaRPr lang="en-US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2119</TotalTime>
  <Words>670</Words>
  <Application>Microsoft Office PowerPoint</Application>
  <PresentationFormat>On-screen Show (4:3)</PresentationFormat>
  <Paragraphs>106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Retrospect</vt:lpstr>
      <vt:lpstr>CorelDRAW.Graphic.10</vt:lpstr>
      <vt:lpstr>PowerPoint Presentation</vt:lpstr>
      <vt:lpstr>Определение на основните понятия</vt:lpstr>
      <vt:lpstr>Средна продължителност на предстоящия живот (СППЖ)  - среден брой години, които предстои да преживее поколението на новородените при условие, че през целия живот на това поколение коефициентите за повъзрастова смъртност се запазят такива, каквито са в годината на изчисление на показателя. </vt:lpstr>
      <vt:lpstr>ХАРАКТЕРИСТИКИ</vt:lpstr>
      <vt:lpstr>ХАРАКТЕРИСТИКИ</vt:lpstr>
      <vt:lpstr>ХАРАКТЕРИСТИКИ</vt:lpstr>
      <vt:lpstr>ХАРАКТЕРИСТИКИ</vt:lpstr>
      <vt:lpstr>ДРУГИ ИЗМЕРИТЕЛИ НА СППЖ</vt:lpstr>
      <vt:lpstr>Очаквана продължителност на живота в добро здраве (Healthy life expectancy или Health-adjusted Life Expectancy - HALE) - брой години в състояние на пълно здраве, които едно новородено  очаква да преживее, отчитайки сегашните коефициенти на смъртност и влошено здраве” (WHO, 2001). </vt:lpstr>
      <vt:lpstr>Години живот съобразени с качеството на живота (QALY - quality-adjusted life years) - измерва ползата (в години спечелен живот) от различни здравни интервенции и позволява да се оценят най-изгодните за обществото здравни интервенции.</vt:lpstr>
      <vt:lpstr>HALE</vt:lpstr>
      <vt:lpstr>Средна продължителност на предстоящия живот без инвалидност (DFLE - disability-free life expectancy) - среден брой години, които даден индивид се очаква да преживее без нарушения на физическата дееспособност.</vt:lpstr>
      <vt:lpstr>Години живот съобразени с недееспособността (DALY - disability-adjusted life years) - отчита изгубените години живот поради преждевременна смърт и инвалидност. Използва се като най-добър измерител на тежестта на отделните класове и видове заболявания. </vt:lpstr>
      <vt:lpstr>ГЛОБАЛНИ ТЕНДЕНЦИИ НА СППЖ </vt:lpstr>
      <vt:lpstr>World Health Statistics   Глобалната СППЖ за новородени – 73,2 г. за жените – 75,6 г. за мъжете – 70,8 г.  Основната причина за нарастване на СППЖ е намаляването на смъртността до 5-годишна възраст.</vt:lpstr>
      <vt:lpstr>PowerPoint Presentation</vt:lpstr>
      <vt:lpstr> РАЗЛИЧИЯ на СППЖ ПО ПОЛ  Навсякъде по света жените живеят по-дълго от мъжете: жени - 73 години; мъже – 68 години    Различието в СППЖ при жени и мъже е по-голямо в страните с висок доход – около 6 години, а в страните с нисък доход – около 3 г.</vt:lpstr>
      <vt:lpstr>Различия между богати и бедни страни   Мъже: В страните с висок доход - 76 г.  (16 г. повече от страните с нисък доход)  Жени: Още по-голяма разлика – 19 г.:  - в страни с висок доход - 82 г.; - в страни с нисък доход – 63 г.</vt:lpstr>
      <vt:lpstr> Страните с нисък доход - увеличение на СППЖ с 9 години за периода 1990-2012 г.   С най-голямо нарастване на СППЖ: Либерия – с 20 години (от 42 на 62 години) Етиопия – от 45 на 64 години Малдивите – от 58 на 77 години  Основната причина за нарастване на СППЖ е намаляването на смъртността до 5-годишна възраст, но все още има голямо разделение между страните с висок доход и тези с нисък и среден доход. </vt:lpstr>
      <vt:lpstr>Ефектът на епидемията от СПИН. По данни на Фонда за населението на ООН в 45 най-силно засегнати от СПИН страни (с над 2% инфектирани лица), СППЖ е по-ниска от възможната без СПИН с 3-5 години, а за 35 африкански страни – с над 8 години.   В някои от най-силно засегнатите страни като Боствана, Южна Африка, Зимбабве и др., разликата в СППЖ със СПИН и без СПИН е повече от 20 години, и то при доста ниски стойности на СППЖ.</vt:lpstr>
      <vt:lpstr>PowerPoint Presentation</vt:lpstr>
      <vt:lpstr>PowerPoint Presentation</vt:lpstr>
      <vt:lpstr>Социално-икономическите фактори и в частност неравенството и бедността са най-силните фактори, определящи нивото и тенденциите на СППЖ в световен мащаб. </vt:lpstr>
      <vt:lpstr>СИТУАЦИЯТА В ЕВРОПА</vt:lpstr>
      <vt:lpstr>PowerPoint Presentation</vt:lpstr>
      <vt:lpstr>PowerPoint Presentation</vt:lpstr>
      <vt:lpstr>PowerPoint Presentation</vt:lpstr>
      <vt:lpstr>PowerPoint Presentation</vt:lpstr>
      <vt:lpstr>СППЖ в България</vt:lpstr>
      <vt:lpstr>PowerPoint Presentation</vt:lpstr>
      <vt:lpstr>PowerPoint Presentation</vt:lpstr>
      <vt:lpstr>PowerPoint Presentation</vt:lpstr>
      <vt:lpstr>В сравнение с данните за редица високоразвити индустриализирани страни СППЖ в България, както за цялото население, така и отделно за мъжете и жените, е по-ниска средно с 7-8 г. </vt:lpstr>
      <vt:lpstr>Сред основните фактори за тези различия и неблагоприятна динамика е най-вече по-високата смъртност от социалнозначими заболявания в активна възраст, особено при мъжете 40-59 г.  Има резерви и в снижението на детската смъртност, която е около  2-3 пъти по-висока от най-добрите  постижения  в  развитите  страни.</vt:lpstr>
    </vt:vector>
  </TitlesOfParts>
  <Company>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МЕДИКО-СОЦИАЛНИ  АСПЕКТИ НА РАЖДАЕМОСТТА</dc:title>
  <dc:creator>Gena Grancharova</dc:creator>
  <cp:lastModifiedBy>Silviya Aleksandrova</cp:lastModifiedBy>
  <cp:revision>193</cp:revision>
  <dcterms:created xsi:type="dcterms:W3CDTF">2004-11-28T17:27:10Z</dcterms:created>
  <dcterms:modified xsi:type="dcterms:W3CDTF">2020-08-24T18:28:11Z</dcterms:modified>
</cp:coreProperties>
</file>