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0"/>
  </p:notesMasterIdLst>
  <p:sldIdLst>
    <p:sldId id="361" r:id="rId2"/>
    <p:sldId id="390" r:id="rId3"/>
    <p:sldId id="392" r:id="rId4"/>
    <p:sldId id="393" r:id="rId5"/>
    <p:sldId id="394" r:id="rId6"/>
    <p:sldId id="412" r:id="rId7"/>
    <p:sldId id="413" r:id="rId8"/>
    <p:sldId id="414" r:id="rId9"/>
    <p:sldId id="400" r:id="rId10"/>
    <p:sldId id="401" r:id="rId11"/>
    <p:sldId id="402" r:id="rId12"/>
    <p:sldId id="408" r:id="rId13"/>
    <p:sldId id="409" r:id="rId14"/>
    <p:sldId id="410" r:id="rId15"/>
    <p:sldId id="411" r:id="rId16"/>
    <p:sldId id="425" r:id="rId17"/>
    <p:sldId id="416" r:id="rId18"/>
    <p:sldId id="417" r:id="rId19"/>
    <p:sldId id="418" r:id="rId20"/>
    <p:sldId id="415" r:id="rId21"/>
    <p:sldId id="420" r:id="rId22"/>
    <p:sldId id="421" r:id="rId23"/>
    <p:sldId id="419" r:id="rId24"/>
    <p:sldId id="422" r:id="rId25"/>
    <p:sldId id="423" r:id="rId26"/>
    <p:sldId id="424" r:id="rId27"/>
    <p:sldId id="426" r:id="rId28"/>
    <p:sldId id="42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00"/>
    <a:srgbClr val="800080"/>
    <a:srgbClr val="CC3300"/>
    <a:srgbClr val="3333FF"/>
    <a:srgbClr val="FFFFCC"/>
    <a:srgbClr val="CCFFFF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45" autoAdjust="0"/>
  </p:normalViewPr>
  <p:slideViewPr>
    <p:cSldViewPr>
      <p:cViewPr varScale="1">
        <p:scale>
          <a:sx n="57" d="100"/>
          <a:sy n="57" d="100"/>
        </p:scale>
        <p:origin x="169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4126C-065D-4E7E-87D9-8B1187C61AA1}" type="datetimeFigureOut">
              <a:rPr lang="bg-BG" smtClean="0"/>
              <a:t>24.8.2020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13E7A-2D22-47A3-B0EF-0C5220EF4DD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2439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69988-BFBB-4755-B2FA-AE89629745C0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367AC-48D6-4BC0-801B-BBD01AF376D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44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8413A7-1DD9-47F4-AC3A-9443037E9867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F7488-0580-4E8A-8CF2-EA922DE4267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254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DC1A81-625F-440A-83BB-9FBC47CBE75E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F7488-0580-4E8A-8CF2-EA922DE4267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268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E5995-845F-4F98-9F0E-C4E650BE77B1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F7488-0580-4E8A-8CF2-EA922DE4267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21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C85A64-5855-4E33-AC8F-D84A1E14455B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8DA78-4FD2-4C8D-BAB5-850A818D440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91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BD64B3-B6B9-4047-9F0E-2124F846325F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F7488-0580-4E8A-8CF2-EA922DE4267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148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677D40-587D-4706-965E-93DAE38FAB7F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F7488-0580-4E8A-8CF2-EA922DE4267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688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C5C948-206F-4021-AFE0-64998CDDC191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A49D0-4D43-42D0-AE51-18B36E48D99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835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A32009-617C-4030-A859-12227FB78559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BDF98-B93F-4D0C-B30C-4286DE25007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290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17A3F95-424B-409E-8234-E643DD335EBE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5EF7488-0580-4E8A-8CF2-EA922DE4267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478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30B15C-0877-4E8B-B0C6-DB010ADB2164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0DB1D-329E-40CA-B503-97B2AEB6CB9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427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C92F587-02F2-46A1-80D0-ED5AA5CD62FF}" type="datetime1">
              <a:rPr lang="bg-BG" altLang="en-US" smtClean="0"/>
              <a:t>24.8.2020 г.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5EF7488-0580-4E8A-8CF2-EA922DE4267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94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лавие 1"/>
          <p:cNvSpPr txBox="1">
            <a:spLocks/>
          </p:cNvSpPr>
          <p:nvPr/>
        </p:nvSpPr>
        <p:spPr>
          <a:xfrm>
            <a:off x="1562100" y="2361038"/>
            <a:ext cx="6019800" cy="294016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bg-BG" sz="4000" b="1" dirty="0" smtClean="0"/>
              <a:t>ТЕНДЕНЦИИ В ДЕМОГРАФСКОТО РАЗВИТИЕ НА ЕВРОПЕЙСКИТЕ СТРАНИ И БЪЛГАРИЯ</a:t>
            </a:r>
            <a:endParaRPr lang="bg-BG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77296FB-5012-4BB2-ADE0-220B7B9E52A6}" type="slidenum">
              <a:rPr lang="bg-BG" altLang="bg-BG" smtClean="0">
                <a:cs typeface="Times New Roman" panose="02020603050405020304" pitchFamily="18" charset="0"/>
              </a:rPr>
              <a:pPr>
                <a:defRPr/>
              </a:pPr>
              <a:t>1</a:t>
            </a:fld>
            <a:endParaRPr lang="bg-BG" altLang="bg-BG">
              <a:cs typeface="Times New Roman" panose="02020603050405020304" pitchFamily="18" charset="0"/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 bwMode="auto">
          <a:xfrm>
            <a:off x="72263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bg-BG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¬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altLang="bg-BG" sz="1400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2195736" y="1041400"/>
            <a:ext cx="508635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bg-BG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6"/>
          <p:cNvGraphicFramePr>
            <a:graphicFrameLocks noChangeAspect="1"/>
          </p:cNvGraphicFramePr>
          <p:nvPr>
            <p:extLst/>
          </p:nvPr>
        </p:nvGraphicFramePr>
        <p:xfrm>
          <a:off x="539480" y="410369"/>
          <a:ext cx="8604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r:id="rId3" imgW="4785480" imgH="4894560" progId="CorelDRAW.Graphic.10">
                  <p:embed/>
                </p:oleObj>
              </mc:Choice>
              <mc:Fallback>
                <p:oleObj r:id="rId3" imgW="4785480" imgH="4894560" progId="CorelDRAW.Graphic.10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80" y="410369"/>
                        <a:ext cx="86042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71438" y="2649022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bg-BG" altLang="bg-BG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71438" y="2649538"/>
            <a:ext cx="9144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bg-BG" altLang="bg-BG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90697" y="282575"/>
            <a:ext cx="91440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bg-BG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 УНИВЕРСИТЕТ-ПЛЕВЕН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bg-BG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ФАКУЛТЕТ ОБЩЕСТВЕНО ЗДРАВЕ</a:t>
            </a:r>
            <a:endParaRPr lang="bg-BG" alt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bg-BG" alt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КАТЕДРА „ОБЩЕСТВЕНОЗДРАВНИ  НАУКИ“</a:t>
            </a:r>
            <a:r>
              <a:rPr lang="en-US" alt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alt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408908" y="1660525"/>
            <a:ext cx="23261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bg-BG" altLang="bg-B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</a:t>
            </a:r>
            <a:r>
              <a:rPr lang="bg-BG" alt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bg-BG" altLang="bg-BG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379118" y="5733256"/>
            <a:ext cx="43481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bg-BG" altLang="bg-BG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Проф. д-р Силвия Янкуловска, дмн</a:t>
            </a:r>
          </a:p>
        </p:txBody>
      </p:sp>
    </p:spTree>
    <p:extLst>
      <p:ext uri="{BB962C8B-B14F-4D97-AF65-F5344CB8AC3E}">
        <p14:creationId xmlns:p14="http://schemas.microsoft.com/office/powerpoint/2010/main" val="889823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988840"/>
            <a:ext cx="7772400" cy="3096320"/>
          </a:xfrm>
        </p:spPr>
        <p:txBody>
          <a:bodyPr>
            <a:normAutofit/>
          </a:bodyPr>
          <a:lstStyle/>
          <a:p>
            <a:pPr eaLnBrk="1" hangingPunct="1"/>
            <a:r>
              <a:rPr lang="bg-BG" altLang="en-US" sz="3200" dirty="0" smtClean="0">
                <a:solidFill>
                  <a:schemeClr val="tx1"/>
                </a:solidFill>
              </a:rPr>
              <a:t>Заедно с намаляването на раждаемостта през последните 20 години, ще настъпят проблеми с привличането на квалифицирани работници и броят на излизащите от трудоспособна възраст ще превишава поколенията на встъпващите в нея. </a:t>
            </a:r>
          </a:p>
        </p:txBody>
      </p:sp>
    </p:spTree>
    <p:extLst>
      <p:ext uri="{BB962C8B-B14F-4D97-AF65-F5344CB8AC3E}">
        <p14:creationId xmlns:p14="http://schemas.microsoft.com/office/powerpoint/2010/main" val="64692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title"/>
          </p:nvPr>
        </p:nvSpPr>
        <p:spPr>
          <a:xfrm>
            <a:off x="760040" y="1628800"/>
            <a:ext cx="7772400" cy="43204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bg-BG" altLang="en-US" sz="3600" dirty="0" smtClean="0"/>
              <a:t>Застаряването на населението поставя </a:t>
            </a:r>
            <a:r>
              <a:rPr lang="bg-BG" altLang="en-US" sz="3600" b="1" dirty="0" smtClean="0">
                <a:solidFill>
                  <a:schemeClr val="accent1"/>
                </a:solidFill>
              </a:rPr>
              <a:t>сериозни  предизвикателства пред здравната система </a:t>
            </a:r>
            <a:r>
              <a:rPr lang="bg-BG" altLang="en-US" sz="3600" dirty="0" smtClean="0"/>
              <a:t>като цяло и пред здравната служба във всяка страна: развитие на адекватна здравна помощ, развитие на здравни институции за продължително лечение, </a:t>
            </a:r>
            <a:r>
              <a:rPr lang="bg-BG" altLang="en-US" sz="3600" dirty="0" err="1" smtClean="0"/>
              <a:t>хосписни</a:t>
            </a:r>
            <a:r>
              <a:rPr lang="bg-BG" altLang="en-US" sz="3600" dirty="0" smtClean="0"/>
              <a:t> грижи, адекватна подготовка на здравните кадри за работа в възрастното население и т.н.</a:t>
            </a:r>
            <a:endParaRPr lang="bg-BG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34907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42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9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2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6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7" y="1196752"/>
            <a:ext cx="895457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1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427363"/>
            <a:ext cx="5616623" cy="6327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26621"/>
            <a:ext cx="792088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/>
              <a:t>СРЕДНА ВЪЗРАСТ НА РАЖДАНЕ НА ПЪРВО ДЕТЕ В ЕВРОПА ЗА 2018 г.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824279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779"/>
            <a:ext cx="9144000" cy="5346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97468"/>
            <a:ext cx="79208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/>
              <a:t>СУМАРНА ПЛОДОВИТОСТ ЗА 2018 г.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62175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188640"/>
            <a:ext cx="75608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b="1" dirty="0" smtClean="0"/>
              <a:t>БРУТЕН КОЕФИЦИЕНТ ЗА СМЪРТНОСТ В ИЗБРАНИ ЕВРОПЕЙСКИ СТРАНИ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415032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468313" y="692150"/>
            <a:ext cx="7991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2800" b="1" i="1">
                <a:solidFill>
                  <a:srgbClr val="CC3300"/>
                </a:solidFill>
                <a:latin typeface="Arial Narrow" pitchFamily="34" charset="0"/>
                <a:cs typeface="Times New Roman" pitchFamily="18" charset="0"/>
              </a:rPr>
              <a:t>СРЕДНА ВЪЗРАСТ НА НАСЕЛЕНИЕТО В СВЕТА</a:t>
            </a:r>
            <a:endParaRPr lang="bg-BG" altLang="en-US" sz="2800" i="1">
              <a:solidFill>
                <a:srgbClr val="CC3300"/>
              </a:solidFill>
            </a:endParaRPr>
          </a:p>
        </p:txBody>
      </p:sp>
      <p:grpSp>
        <p:nvGrpSpPr>
          <p:cNvPr id="66563" name="Group 65"/>
          <p:cNvGrpSpPr>
            <a:grpSpLocks/>
          </p:cNvGrpSpPr>
          <p:nvPr/>
        </p:nvGrpSpPr>
        <p:grpSpPr bwMode="auto">
          <a:xfrm>
            <a:off x="468313" y="1700213"/>
            <a:ext cx="7991475" cy="4186237"/>
            <a:chOff x="-3" y="419"/>
            <a:chExt cx="3243" cy="2237"/>
          </a:xfrm>
        </p:grpSpPr>
        <p:grpSp>
          <p:nvGrpSpPr>
            <p:cNvPr id="66564" name="Group 63"/>
            <p:cNvGrpSpPr>
              <a:grpSpLocks/>
            </p:cNvGrpSpPr>
            <p:nvPr/>
          </p:nvGrpSpPr>
          <p:grpSpPr bwMode="auto">
            <a:xfrm>
              <a:off x="0" y="422"/>
              <a:ext cx="3237" cy="2231"/>
              <a:chOff x="0" y="422"/>
              <a:chExt cx="3237" cy="2231"/>
            </a:xfrm>
          </p:grpSpPr>
          <p:grpSp>
            <p:nvGrpSpPr>
              <p:cNvPr id="66566" name="Group 24"/>
              <p:cNvGrpSpPr>
                <a:grpSpLocks/>
              </p:cNvGrpSpPr>
              <p:nvPr/>
            </p:nvGrpSpPr>
            <p:grpSpPr bwMode="auto">
              <a:xfrm>
                <a:off x="0" y="422"/>
                <a:ext cx="1523" cy="422"/>
                <a:chOff x="0" y="422"/>
                <a:chExt cx="1523" cy="422"/>
              </a:xfrm>
            </p:grpSpPr>
            <p:sp>
              <p:nvSpPr>
                <p:cNvPr id="66624" name="Rectangle 3"/>
                <p:cNvSpPr>
                  <a:spLocks noChangeArrowheads="1"/>
                </p:cNvSpPr>
                <p:nvPr/>
              </p:nvSpPr>
              <p:spPr bwMode="auto">
                <a:xfrm>
                  <a:off x="4" y="426"/>
                  <a:ext cx="1515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 anchor="ctr"/>
                <a:lstStyle/>
                <a:p>
                  <a:pPr algn="ctr"/>
                  <a:r>
                    <a:rPr lang="bg-BG" altLang="en-US" sz="2400" b="1">
                      <a:latin typeface="Arial" charset="0"/>
                      <a:cs typeface="Arial" charset="0"/>
                    </a:rPr>
                    <a:t>Региони</a:t>
                  </a:r>
                </a:p>
              </p:txBody>
            </p:sp>
            <p:sp>
              <p:nvSpPr>
                <p:cNvPr id="66625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422"/>
                  <a:ext cx="152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67" name="Group 26"/>
              <p:cNvGrpSpPr>
                <a:grpSpLocks/>
              </p:cNvGrpSpPr>
              <p:nvPr/>
            </p:nvGrpSpPr>
            <p:grpSpPr bwMode="auto">
              <a:xfrm>
                <a:off x="1523" y="422"/>
                <a:ext cx="571" cy="422"/>
                <a:chOff x="1523" y="422"/>
                <a:chExt cx="571" cy="422"/>
              </a:xfrm>
            </p:grpSpPr>
            <p:sp>
              <p:nvSpPr>
                <p:cNvPr id="66622" name="Rectangle 4"/>
                <p:cNvSpPr>
                  <a:spLocks noChangeArrowheads="1"/>
                </p:cNvSpPr>
                <p:nvPr/>
              </p:nvSpPr>
              <p:spPr bwMode="auto">
                <a:xfrm>
                  <a:off x="1527" y="426"/>
                  <a:ext cx="56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" charset="0"/>
                      <a:cs typeface="Arial" charset="0"/>
                    </a:rPr>
                    <a:t>1950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23" name="Rectangle 25"/>
                <p:cNvSpPr>
                  <a:spLocks noChangeArrowheads="1"/>
                </p:cNvSpPr>
                <p:nvPr/>
              </p:nvSpPr>
              <p:spPr bwMode="auto">
                <a:xfrm>
                  <a:off x="1523" y="422"/>
                  <a:ext cx="57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68" name="Group 28"/>
              <p:cNvGrpSpPr>
                <a:grpSpLocks/>
              </p:cNvGrpSpPr>
              <p:nvPr/>
            </p:nvGrpSpPr>
            <p:grpSpPr bwMode="auto">
              <a:xfrm>
                <a:off x="2094" y="422"/>
                <a:ext cx="571" cy="422"/>
                <a:chOff x="2094" y="422"/>
                <a:chExt cx="571" cy="422"/>
              </a:xfrm>
            </p:grpSpPr>
            <p:sp>
              <p:nvSpPr>
                <p:cNvPr id="66620" name="Rectangle 5"/>
                <p:cNvSpPr>
                  <a:spLocks noChangeArrowheads="1"/>
                </p:cNvSpPr>
                <p:nvPr/>
              </p:nvSpPr>
              <p:spPr bwMode="auto">
                <a:xfrm>
                  <a:off x="2098" y="426"/>
                  <a:ext cx="56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" charset="0"/>
                      <a:cs typeface="Arial" charset="0"/>
                    </a:rPr>
                    <a:t>2000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21" name="Rectangle 27"/>
                <p:cNvSpPr>
                  <a:spLocks noChangeArrowheads="1"/>
                </p:cNvSpPr>
                <p:nvPr/>
              </p:nvSpPr>
              <p:spPr bwMode="auto">
                <a:xfrm>
                  <a:off x="2094" y="422"/>
                  <a:ext cx="57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69" name="Group 30"/>
              <p:cNvGrpSpPr>
                <a:grpSpLocks/>
              </p:cNvGrpSpPr>
              <p:nvPr/>
            </p:nvGrpSpPr>
            <p:grpSpPr bwMode="auto">
              <a:xfrm>
                <a:off x="2665" y="422"/>
                <a:ext cx="572" cy="422"/>
                <a:chOff x="2665" y="422"/>
                <a:chExt cx="572" cy="422"/>
              </a:xfrm>
            </p:grpSpPr>
            <p:sp>
              <p:nvSpPr>
                <p:cNvPr id="66618" name="Rectangle 6"/>
                <p:cNvSpPr>
                  <a:spLocks noChangeArrowheads="1"/>
                </p:cNvSpPr>
                <p:nvPr/>
              </p:nvSpPr>
              <p:spPr bwMode="auto">
                <a:xfrm>
                  <a:off x="2669" y="426"/>
                  <a:ext cx="56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" charset="0"/>
                      <a:cs typeface="Arial" charset="0"/>
                    </a:rPr>
                    <a:t>2050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19" name="Rectangle 29"/>
                <p:cNvSpPr>
                  <a:spLocks noChangeArrowheads="1"/>
                </p:cNvSpPr>
                <p:nvPr/>
              </p:nvSpPr>
              <p:spPr bwMode="auto">
                <a:xfrm>
                  <a:off x="2665" y="422"/>
                  <a:ext cx="57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70" name="Group 32"/>
              <p:cNvGrpSpPr>
                <a:grpSpLocks/>
              </p:cNvGrpSpPr>
              <p:nvPr/>
            </p:nvGrpSpPr>
            <p:grpSpPr bwMode="auto">
              <a:xfrm>
                <a:off x="0" y="848"/>
                <a:ext cx="1523" cy="422"/>
                <a:chOff x="0" y="848"/>
                <a:chExt cx="1523" cy="422"/>
              </a:xfrm>
            </p:grpSpPr>
            <p:sp>
              <p:nvSpPr>
                <p:cNvPr id="66616" name="Rectangle 7"/>
                <p:cNvSpPr>
                  <a:spLocks noChangeArrowheads="1"/>
                </p:cNvSpPr>
                <p:nvPr/>
              </p:nvSpPr>
              <p:spPr bwMode="auto">
                <a:xfrm>
                  <a:off x="34" y="852"/>
                  <a:ext cx="1485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bg-BG" altLang="en-US" sz="2400" b="1">
                      <a:latin typeface="Arial" charset="0"/>
                      <a:cs typeface="Arial" charset="0"/>
                    </a:rPr>
                    <a:t>Общо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17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848"/>
                  <a:ext cx="152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71" name="Group 34"/>
              <p:cNvGrpSpPr>
                <a:grpSpLocks/>
              </p:cNvGrpSpPr>
              <p:nvPr/>
            </p:nvGrpSpPr>
            <p:grpSpPr bwMode="auto">
              <a:xfrm>
                <a:off x="1523" y="848"/>
                <a:ext cx="571" cy="422"/>
                <a:chOff x="1523" y="848"/>
                <a:chExt cx="571" cy="422"/>
              </a:xfrm>
            </p:grpSpPr>
            <p:sp>
              <p:nvSpPr>
                <p:cNvPr id="66614" name="Rectangle 8"/>
                <p:cNvSpPr>
                  <a:spLocks noChangeArrowheads="1"/>
                </p:cNvSpPr>
                <p:nvPr/>
              </p:nvSpPr>
              <p:spPr bwMode="auto">
                <a:xfrm>
                  <a:off x="1527" y="852"/>
                  <a:ext cx="56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" charset="0"/>
                      <a:cs typeface="Arial" charset="0"/>
                    </a:rPr>
                    <a:t>23,6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15" name="Rectangle 33"/>
                <p:cNvSpPr>
                  <a:spLocks noChangeArrowheads="1"/>
                </p:cNvSpPr>
                <p:nvPr/>
              </p:nvSpPr>
              <p:spPr bwMode="auto">
                <a:xfrm>
                  <a:off x="1523" y="848"/>
                  <a:ext cx="57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72" name="Group 36"/>
              <p:cNvGrpSpPr>
                <a:grpSpLocks/>
              </p:cNvGrpSpPr>
              <p:nvPr/>
            </p:nvGrpSpPr>
            <p:grpSpPr bwMode="auto">
              <a:xfrm>
                <a:off x="2094" y="848"/>
                <a:ext cx="571" cy="422"/>
                <a:chOff x="2094" y="848"/>
                <a:chExt cx="571" cy="422"/>
              </a:xfrm>
            </p:grpSpPr>
            <p:sp>
              <p:nvSpPr>
                <p:cNvPr id="66612" name="Rectangle 9"/>
                <p:cNvSpPr>
                  <a:spLocks noChangeArrowheads="1"/>
                </p:cNvSpPr>
                <p:nvPr/>
              </p:nvSpPr>
              <p:spPr bwMode="auto">
                <a:xfrm>
                  <a:off x="2098" y="852"/>
                  <a:ext cx="56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" charset="0"/>
                      <a:cs typeface="Arial" charset="0"/>
                    </a:rPr>
                    <a:t>26,5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13" name="Rectangle 35"/>
                <p:cNvSpPr>
                  <a:spLocks noChangeArrowheads="1"/>
                </p:cNvSpPr>
                <p:nvPr/>
              </p:nvSpPr>
              <p:spPr bwMode="auto">
                <a:xfrm>
                  <a:off x="2094" y="848"/>
                  <a:ext cx="57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73" name="Group 38"/>
              <p:cNvGrpSpPr>
                <a:grpSpLocks/>
              </p:cNvGrpSpPr>
              <p:nvPr/>
            </p:nvGrpSpPr>
            <p:grpSpPr bwMode="auto">
              <a:xfrm>
                <a:off x="2665" y="848"/>
                <a:ext cx="572" cy="422"/>
                <a:chOff x="2665" y="848"/>
                <a:chExt cx="572" cy="422"/>
              </a:xfrm>
            </p:grpSpPr>
            <p:sp>
              <p:nvSpPr>
                <p:cNvPr id="66610" name="Rectangle 10"/>
                <p:cNvSpPr>
                  <a:spLocks noChangeArrowheads="1"/>
                </p:cNvSpPr>
                <p:nvPr/>
              </p:nvSpPr>
              <p:spPr bwMode="auto">
                <a:xfrm>
                  <a:off x="2669" y="852"/>
                  <a:ext cx="56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" charset="0"/>
                      <a:cs typeface="Arial" charset="0"/>
                    </a:rPr>
                    <a:t>36,2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11" name="Rectangle 37"/>
                <p:cNvSpPr>
                  <a:spLocks noChangeArrowheads="1"/>
                </p:cNvSpPr>
                <p:nvPr/>
              </p:nvSpPr>
              <p:spPr bwMode="auto">
                <a:xfrm>
                  <a:off x="2665" y="848"/>
                  <a:ext cx="57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74" name="Group 40"/>
              <p:cNvGrpSpPr>
                <a:grpSpLocks/>
              </p:cNvGrpSpPr>
              <p:nvPr/>
            </p:nvGrpSpPr>
            <p:grpSpPr bwMode="auto">
              <a:xfrm>
                <a:off x="0" y="1274"/>
                <a:ext cx="1523" cy="422"/>
                <a:chOff x="0" y="1274"/>
                <a:chExt cx="1523" cy="422"/>
              </a:xfrm>
            </p:grpSpPr>
            <p:sp>
              <p:nvSpPr>
                <p:cNvPr id="66608" name="Rectangle 11"/>
                <p:cNvSpPr>
                  <a:spLocks noChangeArrowheads="1"/>
                </p:cNvSpPr>
                <p:nvPr/>
              </p:nvSpPr>
              <p:spPr bwMode="auto">
                <a:xfrm>
                  <a:off x="34" y="1278"/>
                  <a:ext cx="1485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bg-BG" altLang="en-US" sz="2400" b="1">
                      <a:latin typeface="Arial" charset="0"/>
                      <a:cs typeface="Arial" charset="0"/>
                    </a:rPr>
                    <a:t>Развит свят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09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1274"/>
                  <a:ext cx="152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75" name="Group 42"/>
              <p:cNvGrpSpPr>
                <a:grpSpLocks/>
              </p:cNvGrpSpPr>
              <p:nvPr/>
            </p:nvGrpSpPr>
            <p:grpSpPr bwMode="auto">
              <a:xfrm>
                <a:off x="1523" y="1274"/>
                <a:ext cx="571" cy="422"/>
                <a:chOff x="1523" y="1274"/>
                <a:chExt cx="571" cy="422"/>
              </a:xfrm>
            </p:grpSpPr>
            <p:sp>
              <p:nvSpPr>
                <p:cNvPr id="66606" name="Rectangle 12"/>
                <p:cNvSpPr>
                  <a:spLocks noChangeArrowheads="1"/>
                </p:cNvSpPr>
                <p:nvPr/>
              </p:nvSpPr>
              <p:spPr bwMode="auto">
                <a:xfrm>
                  <a:off x="1527" y="1278"/>
                  <a:ext cx="56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" charset="0"/>
                      <a:cs typeface="Arial" charset="0"/>
                    </a:rPr>
                    <a:t>28,6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07" name="Rectangle 41"/>
                <p:cNvSpPr>
                  <a:spLocks noChangeArrowheads="1"/>
                </p:cNvSpPr>
                <p:nvPr/>
              </p:nvSpPr>
              <p:spPr bwMode="auto">
                <a:xfrm>
                  <a:off x="1523" y="1274"/>
                  <a:ext cx="57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76" name="Group 44"/>
              <p:cNvGrpSpPr>
                <a:grpSpLocks/>
              </p:cNvGrpSpPr>
              <p:nvPr/>
            </p:nvGrpSpPr>
            <p:grpSpPr bwMode="auto">
              <a:xfrm>
                <a:off x="2094" y="1274"/>
                <a:ext cx="571" cy="422"/>
                <a:chOff x="2094" y="1274"/>
                <a:chExt cx="571" cy="422"/>
              </a:xfrm>
            </p:grpSpPr>
            <p:sp>
              <p:nvSpPr>
                <p:cNvPr id="66604" name="Rectangle 13"/>
                <p:cNvSpPr>
                  <a:spLocks noChangeArrowheads="1"/>
                </p:cNvSpPr>
                <p:nvPr/>
              </p:nvSpPr>
              <p:spPr bwMode="auto">
                <a:xfrm>
                  <a:off x="2098" y="1278"/>
                  <a:ext cx="56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" charset="0"/>
                      <a:cs typeface="Arial" charset="0"/>
                    </a:rPr>
                    <a:t>37,4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05" name="Rectangle 43"/>
                <p:cNvSpPr>
                  <a:spLocks noChangeArrowheads="1"/>
                </p:cNvSpPr>
                <p:nvPr/>
              </p:nvSpPr>
              <p:spPr bwMode="auto">
                <a:xfrm>
                  <a:off x="2094" y="1274"/>
                  <a:ext cx="57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77" name="Group 46"/>
              <p:cNvGrpSpPr>
                <a:grpSpLocks/>
              </p:cNvGrpSpPr>
              <p:nvPr/>
            </p:nvGrpSpPr>
            <p:grpSpPr bwMode="auto">
              <a:xfrm>
                <a:off x="2665" y="1274"/>
                <a:ext cx="572" cy="422"/>
                <a:chOff x="2665" y="1274"/>
                <a:chExt cx="572" cy="422"/>
              </a:xfrm>
            </p:grpSpPr>
            <p:sp>
              <p:nvSpPr>
                <p:cNvPr id="66602" name="Rectangle 14"/>
                <p:cNvSpPr>
                  <a:spLocks noChangeArrowheads="1"/>
                </p:cNvSpPr>
                <p:nvPr/>
              </p:nvSpPr>
              <p:spPr bwMode="auto">
                <a:xfrm>
                  <a:off x="2669" y="1278"/>
                  <a:ext cx="56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" charset="0"/>
                      <a:cs typeface="Arial" charset="0"/>
                    </a:rPr>
                    <a:t>46,4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03" name="Rectangle 45"/>
                <p:cNvSpPr>
                  <a:spLocks noChangeArrowheads="1"/>
                </p:cNvSpPr>
                <p:nvPr/>
              </p:nvSpPr>
              <p:spPr bwMode="auto">
                <a:xfrm>
                  <a:off x="2665" y="1274"/>
                  <a:ext cx="57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78" name="Group 48"/>
              <p:cNvGrpSpPr>
                <a:grpSpLocks/>
              </p:cNvGrpSpPr>
              <p:nvPr/>
            </p:nvGrpSpPr>
            <p:grpSpPr bwMode="auto">
              <a:xfrm>
                <a:off x="0" y="1700"/>
                <a:ext cx="1523" cy="422"/>
                <a:chOff x="0" y="1700"/>
                <a:chExt cx="1523" cy="422"/>
              </a:xfrm>
            </p:grpSpPr>
            <p:sp>
              <p:nvSpPr>
                <p:cNvPr id="66600" name="Rectangle 15"/>
                <p:cNvSpPr>
                  <a:spLocks noChangeArrowheads="1"/>
                </p:cNvSpPr>
                <p:nvPr/>
              </p:nvSpPr>
              <p:spPr bwMode="auto">
                <a:xfrm>
                  <a:off x="34" y="1704"/>
                  <a:ext cx="1485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 anchor="ctr"/>
                <a:lstStyle/>
                <a:p>
                  <a:r>
                    <a:rPr lang="bg-BG" altLang="en-US" sz="2400" b="1">
                      <a:latin typeface="Arial" charset="0"/>
                      <a:cs typeface="Arial" charset="0"/>
                    </a:rPr>
                    <a:t>Развиващ се свят общо</a:t>
                  </a:r>
                </a:p>
              </p:txBody>
            </p:sp>
            <p:sp>
              <p:nvSpPr>
                <p:cNvPr id="66601" name="Rectangle 47"/>
                <p:cNvSpPr>
                  <a:spLocks noChangeArrowheads="1"/>
                </p:cNvSpPr>
                <p:nvPr/>
              </p:nvSpPr>
              <p:spPr bwMode="auto">
                <a:xfrm>
                  <a:off x="0" y="1700"/>
                  <a:ext cx="152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79" name="Group 50"/>
              <p:cNvGrpSpPr>
                <a:grpSpLocks/>
              </p:cNvGrpSpPr>
              <p:nvPr/>
            </p:nvGrpSpPr>
            <p:grpSpPr bwMode="auto">
              <a:xfrm>
                <a:off x="1523" y="1700"/>
                <a:ext cx="571" cy="422"/>
                <a:chOff x="1523" y="1700"/>
                <a:chExt cx="571" cy="422"/>
              </a:xfrm>
            </p:grpSpPr>
            <p:sp>
              <p:nvSpPr>
                <p:cNvPr id="66598" name="Rectangle 16"/>
                <p:cNvSpPr>
                  <a:spLocks noChangeArrowheads="1"/>
                </p:cNvSpPr>
                <p:nvPr/>
              </p:nvSpPr>
              <p:spPr bwMode="auto">
                <a:xfrm>
                  <a:off x="1527" y="1704"/>
                  <a:ext cx="56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" charset="0"/>
                      <a:cs typeface="Arial" charset="0"/>
                    </a:rPr>
                    <a:t>21,4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599" name="Rectangle 49"/>
                <p:cNvSpPr>
                  <a:spLocks noChangeArrowheads="1"/>
                </p:cNvSpPr>
                <p:nvPr/>
              </p:nvSpPr>
              <p:spPr bwMode="auto">
                <a:xfrm>
                  <a:off x="1523" y="1700"/>
                  <a:ext cx="57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80" name="Group 52"/>
              <p:cNvGrpSpPr>
                <a:grpSpLocks/>
              </p:cNvGrpSpPr>
              <p:nvPr/>
            </p:nvGrpSpPr>
            <p:grpSpPr bwMode="auto">
              <a:xfrm>
                <a:off x="2094" y="1700"/>
                <a:ext cx="571" cy="422"/>
                <a:chOff x="2094" y="1700"/>
                <a:chExt cx="571" cy="422"/>
              </a:xfrm>
            </p:grpSpPr>
            <p:sp>
              <p:nvSpPr>
                <p:cNvPr id="66596" name="Rectangle 17"/>
                <p:cNvSpPr>
                  <a:spLocks noChangeArrowheads="1"/>
                </p:cNvSpPr>
                <p:nvPr/>
              </p:nvSpPr>
              <p:spPr bwMode="auto">
                <a:xfrm>
                  <a:off x="2098" y="1704"/>
                  <a:ext cx="56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" charset="0"/>
                      <a:cs typeface="Arial" charset="0"/>
                    </a:rPr>
                    <a:t>24,3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597" name="Rectangle 51"/>
                <p:cNvSpPr>
                  <a:spLocks noChangeArrowheads="1"/>
                </p:cNvSpPr>
                <p:nvPr/>
              </p:nvSpPr>
              <p:spPr bwMode="auto">
                <a:xfrm>
                  <a:off x="2094" y="1700"/>
                  <a:ext cx="57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81" name="Group 54"/>
              <p:cNvGrpSpPr>
                <a:grpSpLocks/>
              </p:cNvGrpSpPr>
              <p:nvPr/>
            </p:nvGrpSpPr>
            <p:grpSpPr bwMode="auto">
              <a:xfrm>
                <a:off x="2665" y="1700"/>
                <a:ext cx="572" cy="422"/>
                <a:chOff x="2665" y="1700"/>
                <a:chExt cx="572" cy="422"/>
              </a:xfrm>
            </p:grpSpPr>
            <p:sp>
              <p:nvSpPr>
                <p:cNvPr id="66594" name="Rectangle 18"/>
                <p:cNvSpPr>
                  <a:spLocks noChangeArrowheads="1"/>
                </p:cNvSpPr>
                <p:nvPr/>
              </p:nvSpPr>
              <p:spPr bwMode="auto">
                <a:xfrm>
                  <a:off x="2669" y="1704"/>
                  <a:ext cx="56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" charset="0"/>
                      <a:cs typeface="Arial" charset="0"/>
                    </a:rPr>
                    <a:t>35,0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595" name="Rectangle 53"/>
                <p:cNvSpPr>
                  <a:spLocks noChangeArrowheads="1"/>
                </p:cNvSpPr>
                <p:nvPr/>
              </p:nvSpPr>
              <p:spPr bwMode="auto">
                <a:xfrm>
                  <a:off x="2665" y="1700"/>
                  <a:ext cx="57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82" name="Group 56"/>
              <p:cNvGrpSpPr>
                <a:grpSpLocks/>
              </p:cNvGrpSpPr>
              <p:nvPr/>
            </p:nvGrpSpPr>
            <p:grpSpPr bwMode="auto">
              <a:xfrm>
                <a:off x="0" y="2126"/>
                <a:ext cx="1523" cy="527"/>
                <a:chOff x="0" y="2126"/>
                <a:chExt cx="1523" cy="527"/>
              </a:xfrm>
            </p:grpSpPr>
            <p:sp>
              <p:nvSpPr>
                <p:cNvPr id="66592" name="Rectangle 19"/>
                <p:cNvSpPr>
                  <a:spLocks noChangeArrowheads="1"/>
                </p:cNvSpPr>
                <p:nvPr/>
              </p:nvSpPr>
              <p:spPr bwMode="auto">
                <a:xfrm>
                  <a:off x="34" y="2130"/>
                  <a:ext cx="1485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 anchor="ctr"/>
                <a:lstStyle/>
                <a:p>
                  <a:r>
                    <a:rPr lang="bg-BG" altLang="en-US" sz="2400" b="1">
                      <a:latin typeface="Arial" charset="0"/>
                      <a:cs typeface="Arial" charset="0"/>
                    </a:rPr>
                    <a:t>Най-слабо развити страни</a:t>
                  </a:r>
                </a:p>
              </p:txBody>
            </p:sp>
            <p:sp>
              <p:nvSpPr>
                <p:cNvPr id="66593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2126"/>
                  <a:ext cx="1523" cy="5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83" name="Group 58"/>
              <p:cNvGrpSpPr>
                <a:grpSpLocks/>
              </p:cNvGrpSpPr>
              <p:nvPr/>
            </p:nvGrpSpPr>
            <p:grpSpPr bwMode="auto">
              <a:xfrm>
                <a:off x="1523" y="2126"/>
                <a:ext cx="571" cy="527"/>
                <a:chOff x="1523" y="2126"/>
                <a:chExt cx="571" cy="527"/>
              </a:xfrm>
            </p:grpSpPr>
            <p:sp>
              <p:nvSpPr>
                <p:cNvPr id="66590" name="Rectangle 20"/>
                <p:cNvSpPr>
                  <a:spLocks noChangeArrowheads="1"/>
                </p:cNvSpPr>
                <p:nvPr/>
              </p:nvSpPr>
              <p:spPr bwMode="auto">
                <a:xfrm>
                  <a:off x="1527" y="2130"/>
                  <a:ext cx="563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" charset="0"/>
                      <a:cs typeface="Arial" charset="0"/>
                    </a:rPr>
                    <a:t>19,5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591" name="Rectangle 57"/>
                <p:cNvSpPr>
                  <a:spLocks noChangeArrowheads="1"/>
                </p:cNvSpPr>
                <p:nvPr/>
              </p:nvSpPr>
              <p:spPr bwMode="auto">
                <a:xfrm>
                  <a:off x="1523" y="2126"/>
                  <a:ext cx="571" cy="5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84" name="Group 60"/>
              <p:cNvGrpSpPr>
                <a:grpSpLocks/>
              </p:cNvGrpSpPr>
              <p:nvPr/>
            </p:nvGrpSpPr>
            <p:grpSpPr bwMode="auto">
              <a:xfrm>
                <a:off x="2094" y="2126"/>
                <a:ext cx="571" cy="527"/>
                <a:chOff x="2094" y="2126"/>
                <a:chExt cx="571" cy="527"/>
              </a:xfrm>
            </p:grpSpPr>
            <p:sp>
              <p:nvSpPr>
                <p:cNvPr id="66588" name="Rectangle 21"/>
                <p:cNvSpPr>
                  <a:spLocks noChangeArrowheads="1"/>
                </p:cNvSpPr>
                <p:nvPr/>
              </p:nvSpPr>
              <p:spPr bwMode="auto">
                <a:xfrm>
                  <a:off x="2098" y="2130"/>
                  <a:ext cx="563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" charset="0"/>
                      <a:cs typeface="Arial" charset="0"/>
                    </a:rPr>
                    <a:t>18,2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589" name="Rectangle 59"/>
                <p:cNvSpPr>
                  <a:spLocks noChangeArrowheads="1"/>
                </p:cNvSpPr>
                <p:nvPr/>
              </p:nvSpPr>
              <p:spPr bwMode="auto">
                <a:xfrm>
                  <a:off x="2094" y="2126"/>
                  <a:ext cx="571" cy="5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85" name="Group 62"/>
              <p:cNvGrpSpPr>
                <a:grpSpLocks/>
              </p:cNvGrpSpPr>
              <p:nvPr/>
            </p:nvGrpSpPr>
            <p:grpSpPr bwMode="auto">
              <a:xfrm>
                <a:off x="2665" y="2126"/>
                <a:ext cx="572" cy="527"/>
                <a:chOff x="2665" y="2126"/>
                <a:chExt cx="572" cy="527"/>
              </a:xfrm>
            </p:grpSpPr>
            <p:sp>
              <p:nvSpPr>
                <p:cNvPr id="66586" name="Rectangle 22"/>
                <p:cNvSpPr>
                  <a:spLocks noChangeArrowheads="1"/>
                </p:cNvSpPr>
                <p:nvPr/>
              </p:nvSpPr>
              <p:spPr bwMode="auto">
                <a:xfrm>
                  <a:off x="2669" y="2130"/>
                  <a:ext cx="564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bg-BG" altLang="en-US" sz="2400" b="1">
                      <a:latin typeface="Arial" charset="0"/>
                      <a:cs typeface="Arial" charset="0"/>
                    </a:rPr>
                    <a:t>26,5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587" name="Rectangle 61"/>
                <p:cNvSpPr>
                  <a:spLocks noChangeArrowheads="1"/>
                </p:cNvSpPr>
                <p:nvPr/>
              </p:nvSpPr>
              <p:spPr bwMode="auto">
                <a:xfrm>
                  <a:off x="2665" y="2126"/>
                  <a:ext cx="572" cy="5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66565" name="Rectangle 64"/>
            <p:cNvSpPr>
              <a:spLocks noChangeArrowheads="1"/>
            </p:cNvSpPr>
            <p:nvPr/>
          </p:nvSpPr>
          <p:spPr bwMode="auto">
            <a:xfrm>
              <a:off x="-3" y="419"/>
              <a:ext cx="3243" cy="2237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13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ru-RU" sz="3200" dirty="0" err="1"/>
              <a:t>Коефициентът</a:t>
            </a:r>
            <a:r>
              <a:rPr lang="ru-RU" sz="3200" dirty="0"/>
              <a:t> на </a:t>
            </a:r>
            <a:r>
              <a:rPr lang="ru-RU" sz="3200" dirty="0" err="1"/>
              <a:t>естествения</a:t>
            </a:r>
            <a:r>
              <a:rPr lang="ru-RU" sz="3200" dirty="0"/>
              <a:t> </a:t>
            </a:r>
            <a:r>
              <a:rPr lang="ru-RU" sz="3200" dirty="0" err="1"/>
              <a:t>прираст</a:t>
            </a:r>
            <a:r>
              <a:rPr lang="ru-RU" sz="3200" dirty="0"/>
              <a:t> общо за ЕС-28 </a:t>
            </a:r>
            <a:r>
              <a:rPr lang="ru-RU" sz="3200" dirty="0" err="1"/>
              <a:t>през</a:t>
            </a:r>
            <a:r>
              <a:rPr lang="ru-RU" sz="3200" dirty="0"/>
              <a:t> 2017 г. е минус 0.4‰.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err="1"/>
              <a:t>Тринадесет</a:t>
            </a:r>
            <a:r>
              <a:rPr lang="ru-RU" sz="3200" dirty="0"/>
              <a:t> </a:t>
            </a:r>
            <a:r>
              <a:rPr lang="ru-RU" sz="3200" dirty="0" err="1"/>
              <a:t>страни</a:t>
            </a:r>
            <a:r>
              <a:rPr lang="ru-RU" sz="3200" dirty="0"/>
              <a:t> </a:t>
            </a:r>
            <a:r>
              <a:rPr lang="ru-RU" sz="3200" dirty="0" err="1"/>
              <a:t>имат</a:t>
            </a:r>
            <a:r>
              <a:rPr lang="ru-RU" sz="3200" dirty="0"/>
              <a:t> положителен естествен </a:t>
            </a:r>
            <a:r>
              <a:rPr lang="ru-RU" sz="3200" dirty="0" err="1"/>
              <a:t>прираст</a:t>
            </a:r>
            <a:r>
              <a:rPr lang="ru-RU" sz="3200" dirty="0"/>
              <a:t>, </a:t>
            </a:r>
            <a:r>
              <a:rPr lang="ru-RU" sz="3200" dirty="0" err="1"/>
              <a:t>като</a:t>
            </a:r>
            <a:r>
              <a:rPr lang="ru-RU" sz="3200" dirty="0"/>
              <a:t> </a:t>
            </a:r>
            <a:r>
              <a:rPr lang="ru-RU" sz="3200" dirty="0" err="1"/>
              <a:t>най</a:t>
            </a:r>
            <a:r>
              <a:rPr lang="ru-RU" sz="3200" dirty="0"/>
              <a:t>-висок е </a:t>
            </a:r>
            <a:r>
              <a:rPr lang="ru-RU" sz="3200" dirty="0" err="1"/>
              <a:t>този</a:t>
            </a:r>
            <a:r>
              <a:rPr lang="ru-RU" sz="3200" dirty="0"/>
              <a:t> </a:t>
            </a:r>
            <a:r>
              <a:rPr lang="ru-RU" sz="3200" dirty="0" err="1"/>
              <a:t>показател</a:t>
            </a:r>
            <a:r>
              <a:rPr lang="ru-RU" sz="3200" dirty="0"/>
              <a:t> в Ирландия (6.6‰), </a:t>
            </a:r>
            <a:r>
              <a:rPr lang="ru-RU" sz="3200" dirty="0" err="1"/>
              <a:t>Кипър</a:t>
            </a:r>
            <a:r>
              <a:rPr lang="ru-RU" sz="3200" dirty="0"/>
              <a:t> (3.8‰) и Люксембург (3.2‰). 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err="1"/>
              <a:t>Освен</a:t>
            </a:r>
            <a:r>
              <a:rPr lang="ru-RU" sz="3200" dirty="0"/>
              <a:t> </a:t>
            </a:r>
            <a:r>
              <a:rPr lang="ru-RU" sz="3200" dirty="0" err="1"/>
              <a:t>България</a:t>
            </a:r>
            <a:r>
              <a:rPr lang="ru-RU" sz="3200" dirty="0"/>
              <a:t> с </a:t>
            </a:r>
            <a:r>
              <a:rPr lang="ru-RU" sz="3200" dirty="0" err="1"/>
              <a:t>високи</a:t>
            </a:r>
            <a:r>
              <a:rPr lang="ru-RU" sz="3200" dirty="0"/>
              <a:t> </a:t>
            </a:r>
            <a:r>
              <a:rPr lang="ru-RU" sz="3200" dirty="0" err="1"/>
              <a:t>стойности</a:t>
            </a:r>
            <a:r>
              <a:rPr lang="ru-RU" sz="3200" dirty="0"/>
              <a:t> на отрицателен естествен </a:t>
            </a:r>
            <a:r>
              <a:rPr lang="ru-RU" sz="3200" dirty="0" err="1"/>
              <a:t>прираст</a:t>
            </a:r>
            <a:r>
              <a:rPr lang="ru-RU" sz="3200" dirty="0"/>
              <a:t> </a:t>
            </a:r>
            <a:r>
              <a:rPr lang="ru-RU" sz="3200" dirty="0" err="1"/>
              <a:t>са</a:t>
            </a:r>
            <a:r>
              <a:rPr lang="ru-RU" sz="3200" dirty="0"/>
              <a:t> Латвия и </a:t>
            </a:r>
            <a:r>
              <a:rPr lang="ru-RU" sz="3200" dirty="0" err="1"/>
              <a:t>Хърватия</a:t>
            </a:r>
            <a:r>
              <a:rPr lang="ru-RU" sz="3200" dirty="0"/>
              <a:t> - по минус 4.1‰, и Литва - минус 4.0‰.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39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9879"/>
            <a:ext cx="8136904" cy="5779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488866"/>
            <a:ext cx="460851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sz="2000" b="1" dirty="0" smtClean="0"/>
              <a:t>10 ВОДЕЩИ ПРИЧИНИ ЗА СМЪРТ В РАЗВИТИ СТРАНИ ЗА 2016 г.</a:t>
            </a:r>
            <a:endParaRPr lang="bg-BG" sz="2000" b="1" dirty="0"/>
          </a:p>
        </p:txBody>
      </p:sp>
    </p:spTree>
    <p:extLst>
      <p:ext uri="{BB962C8B-B14F-4D97-AF65-F5344CB8AC3E}">
        <p14:creationId xmlns:p14="http://schemas.microsoft.com/office/powerpoint/2010/main" val="54663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136904" cy="5924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60" y="332656"/>
            <a:ext cx="482453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sz="2000" b="1" dirty="0" smtClean="0"/>
              <a:t>10 ВОДЕЩИ ПРИЧИНИ ЗА СМЪРТ В РАЗВИВАЩИ СЕ СТРАНИ ЗА 2016 г.</a:t>
            </a:r>
            <a:endParaRPr lang="bg-BG" sz="2000" b="1" dirty="0"/>
          </a:p>
        </p:txBody>
      </p:sp>
    </p:spTree>
    <p:extLst>
      <p:ext uri="{BB962C8B-B14F-4D97-AF65-F5344CB8AC3E}">
        <p14:creationId xmlns:p14="http://schemas.microsoft.com/office/powerpoint/2010/main" val="168061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CC4A5B-68D2-434A-875D-04BBC0AF8A49}"/>
              </a:ext>
            </a:extLst>
          </p:cNvPr>
          <p:cNvSpPr txBox="1"/>
          <p:nvPr/>
        </p:nvSpPr>
        <p:spPr>
          <a:xfrm>
            <a:off x="1403648" y="188640"/>
            <a:ext cx="6408711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2200" b="1" dirty="0"/>
              <a:t>Смъртност по причини в България – 201</a:t>
            </a:r>
            <a:r>
              <a:rPr lang="en-US" sz="2200" b="1" dirty="0"/>
              <a:t>8</a:t>
            </a:r>
            <a:r>
              <a:rPr lang="bg-BG" sz="2200" b="1" dirty="0"/>
              <a:t> г.</a:t>
            </a:r>
            <a:endParaRPr lang="en-US" sz="2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BC507-1282-4348-B890-0C88D3D0E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5" y="981019"/>
            <a:ext cx="6360429" cy="55443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04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6233677-8688-4ED0-A4B5-810167AEBE79}" type="slidenum">
              <a:rPr lang="en-US" altLang="en-US" sz="1400"/>
              <a:pPr algn="r" eaLnBrk="1" hangingPunct="1"/>
              <a:t>24</a:t>
            </a:fld>
            <a:endParaRPr lang="en-US" altLang="en-US" sz="140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5888"/>
            <a:ext cx="7704856" cy="6532562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262389"/>
            <a:ext cx="61926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ТЕНДЕНЦИИ НА ДЕТСКАТА СМЪРТНОСТ 1990-2013</a:t>
            </a:r>
          </a:p>
          <a:p>
            <a:pPr algn="ctr"/>
            <a:r>
              <a:rPr lang="bg-BG" dirty="0" smtClean="0"/>
              <a:t>Данни за света и по региони на СЗО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4048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A1B7315-9470-42A6-928A-AF54AFF4E48B}" type="slidenum">
              <a:rPr lang="en-US" altLang="en-US" sz="1400"/>
              <a:pPr algn="r" eaLnBrk="1" hangingPunct="1"/>
              <a:t>25</a:t>
            </a:fld>
            <a:endParaRPr lang="en-US" altLang="en-US" sz="1400"/>
          </a:p>
        </p:txBody>
      </p:sp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8784976" cy="612859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07704" y="116633"/>
            <a:ext cx="5472608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ДЕТСКА СМЪРТНОСТ</a:t>
            </a:r>
          </a:p>
          <a:p>
            <a:pPr algn="ctr"/>
            <a:r>
              <a:rPr lang="bg-BG" dirty="0" smtClean="0"/>
              <a:t>първи налични данни Европа 70-те години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184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02F48E1-D5A6-4D4A-A0CD-B5796D4EB3A0}" type="slidenum">
              <a:rPr lang="en-US" altLang="en-US" sz="1400"/>
              <a:pPr algn="r" eaLnBrk="1" hangingPunct="1"/>
              <a:t>26</a:t>
            </a:fld>
            <a:endParaRPr lang="en-US" altLang="en-US" sz="1400"/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13787" cy="5976391"/>
          </a:xfrm>
          <a:prstGeom prst="rect">
            <a:avLst/>
          </a:prstGeom>
          <a:solidFill>
            <a:schemeClr val="accent5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483768" y="188913"/>
            <a:ext cx="468052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ДЕТСКА СМЪРТНОСТ</a:t>
            </a:r>
          </a:p>
          <a:p>
            <a:pPr algn="ctr"/>
            <a:r>
              <a:rPr lang="bg-BG" dirty="0" smtClean="0"/>
              <a:t>последни налични данни Европа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4559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78194F-9E4B-434B-983A-0FC12F3F8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631" y="592011"/>
            <a:ext cx="8883865" cy="564530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187624" y="836712"/>
            <a:ext cx="65527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ТЕНДЕНЦИИ НА СППЖ ОТ 1955 г. насам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3310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39898B1-7920-43E7-95A9-EDC3757ACF06}" type="slidenum">
              <a:rPr lang="en-US" altLang="en-US" sz="1400"/>
              <a:pPr algn="r" eaLnBrk="1" hangingPunct="1"/>
              <a:t>28</a:t>
            </a:fld>
            <a:endParaRPr lang="en-US" altLang="en-US" sz="1400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285"/>
            <a:ext cx="8712968" cy="60928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411760" y="190381"/>
            <a:ext cx="468052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СППЖ В ЕВРОПА</a:t>
            </a:r>
          </a:p>
          <a:p>
            <a:pPr algn="ctr"/>
            <a:r>
              <a:rPr lang="bg-BG" dirty="0" smtClean="0"/>
              <a:t>Последни данни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4293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16013" y="7938"/>
          <a:ext cx="6624637" cy="6464301"/>
        </p:xfrm>
        <a:graphic>
          <a:graphicData uri="http://schemas.openxmlformats.org/drawingml/2006/table">
            <a:tbl>
              <a:tblPr/>
              <a:tblGrid>
                <a:gridCol w="266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7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Страни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65+/0-14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Ръст в 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78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1970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2011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2011/1970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Италия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43,68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144,20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330,1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България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42,00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140,6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334,8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Гърция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44,89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135,40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301,6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Португалия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33,97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132,19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389,1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Австрия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57,92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120.89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208,7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Унгария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55,50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115,61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208,3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Испания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34,74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113,72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327,3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Швейцария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47,77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111,90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234,2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Швеция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65,60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110,12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167,9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Финландия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37,16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108,07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290,8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Румъния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34,67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98,61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284,4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Дания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52,68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96,18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182,6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Обединено кралство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54,07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94,79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175,3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Нидерландия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37,24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91,54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245,9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Полша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30,55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90,09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294,9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Норвегия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52,64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81,86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155,5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43373" marR="433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13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71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altLang="en-US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ЗДРАВЕН СТАТУС В ЕВРОПЕЙСКИТЕ СТРАНИ</a:t>
            </a:r>
            <a:r>
              <a:rPr lang="en-GB" altLang="en-US" dirty="0"/>
              <a:t>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bg-BG" altLang="en-US" sz="2400" dirty="0">
                <a:solidFill>
                  <a:schemeClr val="tx1"/>
                </a:solidFill>
              </a:rPr>
              <a:t>Европейско проучване върху качеството на живота (</a:t>
            </a:r>
            <a:r>
              <a:rPr lang="en-US" altLang="en-US" sz="2400" dirty="0">
                <a:solidFill>
                  <a:schemeClr val="tx1"/>
                </a:solidFill>
              </a:rPr>
              <a:t>EQLS) </a:t>
            </a:r>
            <a:r>
              <a:rPr lang="bg-BG" altLang="en-US" sz="2400" dirty="0">
                <a:solidFill>
                  <a:schemeClr val="tx1"/>
                </a:solidFill>
              </a:rPr>
              <a:t>показва, че здравният статус в присъединилите се след 2004 г. страни  е като цяло по-лош от този в старите 15 страни-членки. Макар СППЖ да нараства, то тези страни няма да достигнат нивото на здраве на възрастните хора в останалите 15 страни в следващите две десетилетия.</a:t>
            </a:r>
            <a:r>
              <a:rPr lang="en-GB" altLang="en-US" sz="2400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bg-BG" altLang="en-US" sz="2400" dirty="0">
                <a:solidFill>
                  <a:schemeClr val="tx1"/>
                </a:solidFill>
              </a:rPr>
              <a:t>Проучването показва също, че възрастта играе главна роля в </a:t>
            </a:r>
            <a:r>
              <a:rPr lang="bg-BG" altLang="en-US" sz="2400" dirty="0" err="1">
                <a:solidFill>
                  <a:schemeClr val="tx1"/>
                </a:solidFill>
              </a:rPr>
              <a:t>болестността</a:t>
            </a:r>
            <a:r>
              <a:rPr lang="bg-BG" altLang="en-US" sz="2400" dirty="0">
                <a:solidFill>
                  <a:schemeClr val="tx1"/>
                </a:solidFill>
              </a:rPr>
              <a:t> и инвалидността.</a:t>
            </a:r>
            <a:r>
              <a:rPr lang="en-GB" altLang="en-US" sz="2400" dirty="0">
                <a:solidFill>
                  <a:schemeClr val="tx1"/>
                </a:solidFill>
              </a:rPr>
              <a:t> </a:t>
            </a:r>
            <a:r>
              <a:rPr lang="bg-BG" altLang="en-US" sz="2400" dirty="0">
                <a:solidFill>
                  <a:schemeClr val="tx1"/>
                </a:solidFill>
              </a:rPr>
              <a:t>Над половината от лицата над 65 г. в тези страни посочват наличие на хронични заболявания и инвалидност. </a:t>
            </a:r>
            <a:br>
              <a:rPr lang="bg-BG" altLang="en-US" sz="2400" dirty="0">
                <a:solidFill>
                  <a:schemeClr val="tx1"/>
                </a:solidFill>
              </a:rPr>
            </a:br>
            <a:endParaRPr lang="bg-BG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altLang="en-US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ЗДРАВЕН СТАТУС В ЕВРОПЕЙСКИТЕ СТРАНИ</a:t>
            </a:r>
            <a:r>
              <a:rPr lang="en-GB" altLang="en-US" dirty="0"/>
              <a:t>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bg-BG" altLang="en-US" sz="2400" dirty="0">
                <a:solidFill>
                  <a:schemeClr val="tx1"/>
                </a:solidFill>
              </a:rPr>
              <a:t>Според резултати от друго проучване върху здравето, стареенето и пенсионирането в Европа (</a:t>
            </a:r>
            <a:r>
              <a:rPr lang="en-US" altLang="en-US" sz="2400" dirty="0">
                <a:solidFill>
                  <a:schemeClr val="tx1"/>
                </a:solidFill>
              </a:rPr>
              <a:t>SHARE)</a:t>
            </a:r>
            <a:r>
              <a:rPr lang="bg-BG" altLang="en-US" sz="2400" dirty="0">
                <a:solidFill>
                  <a:schemeClr val="tx1"/>
                </a:solidFill>
              </a:rPr>
              <a:t>, около 40% от възрастните лица отбелязват някаква степен на ограничение на двигателната активност и почти 50% посочват наличие на хронични здравни проблеми. </a:t>
            </a:r>
            <a:endParaRPr lang="bg-BG" altLang="en-US" sz="24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bg-BG" altLang="en-US" sz="2400" dirty="0">
                <a:solidFill>
                  <a:schemeClr val="tx1"/>
                </a:solidFill>
              </a:rPr>
              <a:t>Повече от 2/3 са имали поне едно хронично заболяване, а 40% посочват две и повече хронични заболявания. </a:t>
            </a:r>
            <a:endParaRPr lang="bg-BG" alt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64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altLang="en-US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ЗДРАВЕН СТАТУС В ЕВРОПЕЙСКИТЕ СТРАНИ</a:t>
            </a:r>
            <a:r>
              <a:rPr lang="en-GB" altLang="en-US" dirty="0"/>
              <a:t>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bg-BG" altLang="en-US" sz="2400" dirty="0">
                <a:solidFill>
                  <a:schemeClr val="tx1"/>
                </a:solidFill>
              </a:rPr>
              <a:t>Сред най-честите заболявания са: артрит, диабет и сърдечни заболявания, хипертония и висок холестерол.</a:t>
            </a:r>
            <a:endParaRPr lang="bg-BG" altLang="en-US" sz="2400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bg-BG" altLang="en-US" sz="2400" dirty="0" smtClean="0">
                <a:solidFill>
                  <a:schemeClr val="tx1"/>
                </a:solidFill>
              </a:rPr>
              <a:t>Основните </a:t>
            </a:r>
            <a:r>
              <a:rPr lang="bg-BG" altLang="en-US" sz="2400" dirty="0">
                <a:solidFill>
                  <a:schemeClr val="tx1"/>
                </a:solidFill>
              </a:rPr>
              <a:t>причини са смърт са болестите на кръвообращението и </a:t>
            </a:r>
            <a:r>
              <a:rPr lang="bg-BG" altLang="en-US" sz="2400" dirty="0" err="1">
                <a:solidFill>
                  <a:schemeClr val="tx1"/>
                </a:solidFill>
              </a:rPr>
              <a:t>неоплазмите</a:t>
            </a:r>
            <a:r>
              <a:rPr lang="bg-BG" altLang="en-US" sz="2400" dirty="0">
                <a:solidFill>
                  <a:schemeClr val="tx1"/>
                </a:solidFill>
              </a:rPr>
              <a:t>, които заедно формират около 2/3 от всички умирания при двата пола. Една шеста от всички умирания се дължи на ИБС и 1/10 – на мозъчно-съдовата болест.</a:t>
            </a:r>
            <a:br>
              <a:rPr lang="bg-BG" altLang="en-US" sz="2400" dirty="0">
                <a:solidFill>
                  <a:schemeClr val="tx1"/>
                </a:solidFill>
              </a:rPr>
            </a:br>
            <a:endParaRPr lang="bg-BG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3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ChangeArrowheads="1"/>
          </p:cNvSpPr>
          <p:nvPr/>
        </p:nvSpPr>
        <p:spPr bwMode="auto">
          <a:xfrm>
            <a:off x="323850" y="476250"/>
            <a:ext cx="8496300" cy="540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bg-BG" altLang="en-US" sz="3200" b="1" dirty="0">
                <a:solidFill>
                  <a:schemeClr val="accent1"/>
                </a:solidFill>
              </a:rPr>
              <a:t>Все по-малко лица в трудоспособна възраст за подкрепа на по-възрастните хора.  </a:t>
            </a:r>
          </a:p>
          <a:p>
            <a:pPr>
              <a:lnSpc>
                <a:spcPct val="70000"/>
              </a:lnSpc>
            </a:pPr>
            <a:endParaRPr lang="bg-BG" altLang="en-US" sz="3600" dirty="0"/>
          </a:p>
          <a:p>
            <a:r>
              <a:rPr lang="bg-BG" altLang="en-US" sz="3200" dirty="0"/>
              <a:t>Населението на Европа  застарява поради нарастващата средна продължителност на предстоящия живот и намаляването на раждаемостта. </a:t>
            </a:r>
            <a:endParaRPr lang="bg-BG" altLang="en-US" sz="3200" dirty="0" smtClean="0"/>
          </a:p>
          <a:p>
            <a:endParaRPr lang="bg-BG" altLang="en-US" sz="3200" dirty="0"/>
          </a:p>
          <a:p>
            <a:r>
              <a:rPr lang="bg-BG" altLang="en-US" sz="3200" dirty="0" smtClean="0"/>
              <a:t>Броят </a:t>
            </a:r>
            <a:r>
              <a:rPr lang="bg-BG" altLang="en-US" sz="3200" dirty="0"/>
              <a:t>на лицата в трудоспособна възраст на 1 пенсионер ще намалее почти 2 пъти към </a:t>
            </a:r>
            <a:r>
              <a:rPr lang="bg-BG" altLang="en-US" sz="3200" dirty="0" smtClean="0"/>
              <a:t>2050г</a:t>
            </a:r>
            <a:r>
              <a:rPr lang="bg-BG" altLang="en-US" sz="3200" dirty="0"/>
              <a:t>. – от 3.5 сега до 1.8. </a:t>
            </a:r>
          </a:p>
        </p:txBody>
      </p:sp>
    </p:spTree>
    <p:extLst>
      <p:ext uri="{BB962C8B-B14F-4D97-AF65-F5344CB8AC3E}">
        <p14:creationId xmlns:p14="http://schemas.microsoft.com/office/powerpoint/2010/main" val="328766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1128</TotalTime>
  <Words>578</Words>
  <Application>Microsoft Office PowerPoint</Application>
  <PresentationFormat>On-screen Show (4:3)</PresentationFormat>
  <Paragraphs>134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Arial Narrow</vt:lpstr>
      <vt:lpstr>Calibri</vt:lpstr>
      <vt:lpstr>Calibri Light</vt:lpstr>
      <vt:lpstr>Times New Roman</vt:lpstr>
      <vt:lpstr>Retrospect</vt:lpstr>
      <vt:lpstr>CorelDRAW.Graphic.10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ЗДРАВЕН СТАТУС В ЕВРОПЕЙСКИТЕ СТРАНИ </vt:lpstr>
      <vt:lpstr>ЗДРАВЕН СТАТУС В ЕВРОПЕЙСКИТЕ СТРАНИ </vt:lpstr>
      <vt:lpstr>ЗДРАВЕН СТАТУС В ЕВРОПЕЙСКИТЕ СТРАНИ </vt:lpstr>
      <vt:lpstr>PowerPoint Presentation</vt:lpstr>
      <vt:lpstr>Заедно с намаляването на раждаемостта през последните 20 години, ще настъпят проблеми с привличането на квалифицирани работници и броят на излизащите от трудоспособна възраст ще превишава поколенията на встъпващите в нея. </vt:lpstr>
      <vt:lpstr>Застаряването на населението поставя сериозни  предизвикателства пред здравната система като цяло и пред здравната служба във всяка страна: развитие на адекватна здравна помощ, развитие на здравни институции за продължително лечение, хосписни грижи, адекватна подготовка на здравните кадри за работа в възрастното население и т.н.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Коефициентът на естествения прираст общо за ЕС-28 през 2017 г. е минус 0.4‰.  Тринадесет страни имат положителен естествен прираст, като най-висок е този показател в Ирландия (6.6‰), Кипър (3.8‰) и Люксембург (3.2‰).   Освен България с високи стойности на отрицателен естествен прираст са Латвия и Хърватия - по минус 4.1‰, и Литва - минус 4.0‰.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VMI - Pleven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ИЗМЕРВАНЕ И ОЦЕНКА НА ОБЩЕСТВЕНОТО ЗДРАВЕ</dc:title>
  <dc:creator>Gena Grancharova</dc:creator>
  <cp:lastModifiedBy>Silviya Aleksandrova</cp:lastModifiedBy>
  <cp:revision>122</cp:revision>
  <dcterms:created xsi:type="dcterms:W3CDTF">2003-11-09T16:33:08Z</dcterms:created>
  <dcterms:modified xsi:type="dcterms:W3CDTF">2020-08-24T18:21:42Z</dcterms:modified>
</cp:coreProperties>
</file>