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73" r:id="rId2"/>
    <p:sldId id="277" r:id="rId3"/>
    <p:sldId id="256" r:id="rId4"/>
    <p:sldId id="259" r:id="rId5"/>
    <p:sldId id="271" r:id="rId6"/>
    <p:sldId id="265" r:id="rId7"/>
    <p:sldId id="263" r:id="rId8"/>
    <p:sldId id="266" r:id="rId9"/>
    <p:sldId id="260" r:id="rId10"/>
    <p:sldId id="257" r:id="rId11"/>
    <p:sldId id="261" r:id="rId12"/>
    <p:sldId id="264" r:id="rId13"/>
    <p:sldId id="258" r:id="rId14"/>
    <p:sldId id="274" r:id="rId15"/>
    <p:sldId id="279" r:id="rId16"/>
    <p:sldId id="270" r:id="rId17"/>
    <p:sldId id="267" r:id="rId18"/>
    <p:sldId id="275" r:id="rId19"/>
  </p:sldIdLst>
  <p:sldSz cx="9144000" cy="6858000" type="screen4x3"/>
  <p:notesSz cx="6858000" cy="9144000"/>
  <p:defaultTextStyle>
    <a:defPPr>
      <a:defRPr lang="bg-BG"/>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FF66"/>
    <a:srgbClr val="FF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76"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bg-BG" smtClean="0"/>
              <a:t>Редакт. стил загл. образец</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4" name="Date Placeholder 3"/>
          <p:cNvSpPr>
            <a:spLocks noGrp="1"/>
          </p:cNvSpPr>
          <p:nvPr>
            <p:ph type="dt" sz="half" idx="10"/>
          </p:nvPr>
        </p:nvSpPr>
        <p:spPr bwMode="white"/>
        <p:txBody>
          <a:bodyPr/>
          <a:lstStyle/>
          <a:p>
            <a:endParaRPr lang="bg-BG"/>
          </a:p>
        </p:txBody>
      </p:sp>
      <p:sp>
        <p:nvSpPr>
          <p:cNvPr id="5" name="Footer Placeholder 4"/>
          <p:cNvSpPr>
            <a:spLocks noGrp="1"/>
          </p:cNvSpPr>
          <p:nvPr>
            <p:ph type="ftr" sz="quarter" idx="11"/>
          </p:nvPr>
        </p:nvSpPr>
        <p:spPr bwMode="white"/>
        <p:txBody>
          <a:bodyPr/>
          <a:lstStyle/>
          <a:p>
            <a:endParaRPr lang="bg-BG"/>
          </a:p>
        </p:txBody>
      </p:sp>
      <p:sp>
        <p:nvSpPr>
          <p:cNvPr id="6" name="Slide Number Placeholder 5"/>
          <p:cNvSpPr>
            <a:spLocks noGrp="1"/>
          </p:cNvSpPr>
          <p:nvPr>
            <p:ph type="sldNum" sz="quarter" idx="12"/>
          </p:nvPr>
        </p:nvSpPr>
        <p:spPr/>
        <p:txBody>
          <a:bodyPr/>
          <a:lstStyle/>
          <a:p>
            <a:fld id="{CAEC93EB-DD0E-4420-9ED4-A45F99319EC8}" type="slidenum">
              <a:rPr lang="bg-BG" smtClean="0"/>
              <a:pPr/>
              <a:t>‹#›</a:t>
            </a:fld>
            <a:endParaRPr lang="bg-BG"/>
          </a:p>
        </p:txBody>
      </p:sp>
    </p:spTree>
  </p:cSld>
  <p:clrMapOvr>
    <a:masterClrMapping/>
  </p:clrMapOvr>
  <p:transition>
    <p:check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Vertical Text Placeholder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984897F-4B82-474A-910D-DCE11318D395}" type="slidenum">
              <a:rPr lang="bg-BG" smtClean="0"/>
              <a:pPr/>
              <a:t>‹#›</a:t>
            </a:fld>
            <a:endParaRPr lang="bg-BG"/>
          </a:p>
        </p:txBody>
      </p:sp>
    </p:spTree>
  </p:cSld>
  <p:clrMapOvr>
    <a:masterClrMapping/>
  </p:clrMapOvr>
  <p:transition>
    <p:check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7C25983-866D-4E0E-9AC3-654FB707D607}" type="slidenum">
              <a:rPr lang="bg-BG" smtClean="0"/>
              <a:pPr/>
              <a:t>‹#›</a:t>
            </a:fld>
            <a:endParaRPr lang="bg-BG"/>
          </a:p>
        </p:txBody>
      </p:sp>
    </p:spTree>
  </p:cSld>
  <p:clrMapOvr>
    <a:masterClrMapping/>
  </p:clrMapOvr>
  <p:transition>
    <p:check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62408048-13CC-4D00-A235-8244712DC623}" type="slidenum">
              <a:rPr lang="bg-BG" smtClean="0"/>
              <a:pPr/>
              <a:t>‹#›</a:t>
            </a:fld>
            <a:endParaRPr lang="bg-BG"/>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p:check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BA75FC1-65C7-4805-A78B-958A0C2F9FDA}" type="slidenum">
              <a:rPr lang="bg-BG" smtClean="0"/>
              <a:pPr/>
              <a:t>‹#›</a:t>
            </a:fld>
            <a:endParaRPr lang="bg-BG"/>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transition>
    <p:check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2" name="Title 1"/>
          <p:cNvSpPr>
            <a:spLocks noGrp="1"/>
          </p:cNvSpPr>
          <p:nvPr>
            <p:ph type="title"/>
          </p:nvPr>
        </p:nvSpPr>
        <p:spPr/>
        <p:txBody>
          <a:bodyPr/>
          <a:lstStyle/>
          <a:p>
            <a:r>
              <a:rPr lang="bg-BG" smtClean="0"/>
              <a:t>Редакт. стил загл. образец</a:t>
            </a:r>
            <a:endParaRPr lang="en-US"/>
          </a:p>
        </p:txBody>
      </p:sp>
      <p:sp>
        <p:nvSpPr>
          <p:cNvPr id="5" name="Date Placeholder 4"/>
          <p:cNvSpPr>
            <a:spLocks noGrp="1"/>
          </p:cNvSpPr>
          <p:nvPr>
            <p:ph type="dt" sz="half" idx="10"/>
          </p:nvPr>
        </p:nvSpPr>
        <p:spPr/>
        <p:txBody>
          <a:bodyPr/>
          <a:lstStyle/>
          <a:p>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7402C208-0010-4CD3-B846-AF54FAAC99FB}" type="slidenum">
              <a:rPr lang="bg-BG" smtClean="0"/>
              <a:pPr/>
              <a:t>‹#›</a:t>
            </a:fld>
            <a:endParaRPr lang="bg-BG"/>
          </a:p>
        </p:txBody>
      </p:sp>
      <p:sp>
        <p:nvSpPr>
          <p:cNvPr id="12" name="Content Placeholder 11"/>
          <p:cNvSpPr>
            <a:spLocks noGrp="1"/>
          </p:cNvSpPr>
          <p:nvPr>
            <p:ph sz="quarter" idx="14"/>
          </p:nvPr>
        </p:nvSpPr>
        <p:spPr>
          <a:xfrm>
            <a:off x="4648200" y="2438400"/>
            <a:ext cx="3124200" cy="31242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p:check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2" name="Title 1"/>
          <p:cNvSpPr>
            <a:spLocks noGrp="1"/>
          </p:cNvSpPr>
          <p:nvPr>
            <p:ph type="title"/>
          </p:nvPr>
        </p:nvSpPr>
        <p:spPr/>
        <p:txBody>
          <a:bodyPr/>
          <a:lstStyle>
            <a:lvl1pPr>
              <a:defRPr/>
            </a:lvl1pPr>
          </a:lstStyle>
          <a:p>
            <a:r>
              <a:rPr lang="bg-BG" smtClean="0"/>
              <a:t>Редакт. стил загл. образец</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7" name="Date Placeholder 6"/>
          <p:cNvSpPr>
            <a:spLocks noGrp="1"/>
          </p:cNvSpPr>
          <p:nvPr>
            <p:ph type="dt" sz="half" idx="10"/>
          </p:nvPr>
        </p:nvSpPr>
        <p:spPr/>
        <p:txBody>
          <a:bodyPr/>
          <a:lstStyle/>
          <a:p>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EBA07995-1D72-4556-A1C3-F98014516470}" type="slidenum">
              <a:rPr lang="bg-BG" smtClean="0"/>
              <a:pPr/>
              <a:t>‹#›</a:t>
            </a:fld>
            <a:endParaRPr lang="bg-BG"/>
          </a:p>
        </p:txBody>
      </p:sp>
    </p:spTree>
  </p:cSld>
  <p:clrMapOvr>
    <a:masterClrMapping/>
  </p:clrMapOvr>
  <p:transition>
    <p:check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Date Placeholder 2"/>
          <p:cNvSpPr>
            <a:spLocks noGrp="1"/>
          </p:cNvSpPr>
          <p:nvPr>
            <p:ph type="dt" sz="half" idx="10"/>
          </p:nvPr>
        </p:nvSpPr>
        <p:spPr/>
        <p:txBody>
          <a:bodyPr/>
          <a:lstStyle/>
          <a:p>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29ADE629-A047-4626-8339-6A41D2598B14}" type="slidenum">
              <a:rPr lang="bg-BG" smtClean="0"/>
              <a:pPr/>
              <a:t>‹#›</a:t>
            </a:fld>
            <a:endParaRPr lang="bg-BG"/>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p:check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8E99A11-3CAC-4EFC-A4CB-7457AC589C1B}" type="slidenum">
              <a:rPr lang="bg-BG" smtClean="0"/>
              <a:pPr/>
              <a:t>‹#›</a:t>
            </a:fld>
            <a:endParaRPr lang="bg-BG"/>
          </a:p>
        </p:txBody>
      </p:sp>
    </p:spTree>
  </p:cSld>
  <p:clrMapOvr>
    <a:masterClrMapping/>
  </p:clrMapOvr>
  <p:transition>
    <p:check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bg-BG" smtClean="0"/>
              <a:t>Редакт. стил загл. образец</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731A56C1-4822-4F65-9269-7820ED58911E}" type="slidenum">
              <a:rPr lang="bg-BG" smtClean="0"/>
              <a:pPr/>
              <a:t>‹#›</a:t>
            </a:fld>
            <a:endParaRPr lang="bg-BG"/>
          </a:p>
        </p:txBody>
      </p:sp>
      <p:sp>
        <p:nvSpPr>
          <p:cNvPr id="9" name="Content Placeholder 8"/>
          <p:cNvSpPr>
            <a:spLocks noGrp="1"/>
          </p:cNvSpPr>
          <p:nvPr>
            <p:ph sz="quarter" idx="13"/>
          </p:nvPr>
        </p:nvSpPr>
        <p:spPr>
          <a:xfrm>
            <a:off x="1371600" y="1676400"/>
            <a:ext cx="3276600" cy="35052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Tree>
  </p:cSld>
  <p:clrMapOvr>
    <a:masterClrMapping/>
  </p:clrMapOvr>
  <p:transition>
    <p:check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bg-BG" smtClean="0"/>
              <a:t>Редакт. стил загл. образец</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644DC216-4559-4DA0-B853-FA3BB51D2622}" type="slidenum">
              <a:rPr lang="bg-BG" smtClean="0"/>
              <a:pPr/>
              <a:t>‹#›</a:t>
            </a:fld>
            <a:endParaRPr lang="bg-BG"/>
          </a:p>
        </p:txBody>
      </p:sp>
    </p:spTree>
  </p:cSld>
  <p:clrMapOvr>
    <a:masterClrMapping/>
  </p:clrMapOvr>
  <p:transition>
    <p:check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endParaRPr lang="bg-BG"/>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bg-BG"/>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25B7EEA-917A-45E7-B132-BC28E3D54EE8}"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checker/>
  </p:transition>
  <p:timing>
    <p:tnLst>
      <p:par>
        <p:cTn id="1" dur="indefinite" restart="never" nodeType="tmRoot"/>
      </p:par>
    </p:tnLst>
  </p:timing>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upload.wikimedia.org/wikipedia/en/6/61/Wir_stehen_nicht_allein.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ronsangels.com/auction.html"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d/d8/Sterilization_states.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ctrTitle"/>
          </p:nvPr>
        </p:nvSpPr>
        <p:spPr>
          <a:xfrm>
            <a:off x="540544" y="1557338"/>
            <a:ext cx="8062913" cy="1778000"/>
          </a:xfrm>
        </p:spPr>
        <p:txBody>
          <a:bodyPr>
            <a:normAutofit fontScale="90000"/>
          </a:bodyPr>
          <a:lstStyle/>
          <a:p>
            <a:r>
              <a:rPr lang="bg-BG" sz="4000" b="1" i="1" dirty="0">
                <a:solidFill>
                  <a:schemeClr val="tx1"/>
                </a:solidFill>
                <a:effectLst>
                  <a:outerShdw blurRad="38100" dist="38100" dir="2700000" algn="tl">
                    <a:srgbClr val="C0C0C0"/>
                  </a:outerShdw>
                </a:effectLst>
                <a:latin typeface="Times New Roman" pitchFamily="18" charset="0"/>
              </a:rPr>
              <a:t>ЕВГЕНИКА – ИСТОРИЧЕСКИ ЩРИХИ И ЕТИЧНИ ИЗМЕРЕНИЯ</a:t>
            </a:r>
            <a:endParaRPr lang="en-US" sz="4000" b="1" i="1" dirty="0">
              <a:solidFill>
                <a:schemeClr val="tx1"/>
              </a:solidFill>
              <a:effectLst>
                <a:outerShdw blurRad="38100" dist="38100" dir="2700000" algn="tl">
                  <a:srgbClr val="C0C0C0"/>
                </a:outerShdw>
              </a:effectLst>
              <a:latin typeface="Times New Roman" pitchFamily="18" charset="0"/>
            </a:endParaRPr>
          </a:p>
        </p:txBody>
      </p:sp>
      <p:sp>
        <p:nvSpPr>
          <p:cNvPr id="23557" name="Rectangle 5"/>
          <p:cNvSpPr>
            <a:spLocks noGrp="1" noChangeArrowheads="1"/>
          </p:cNvSpPr>
          <p:nvPr>
            <p:ph type="subTitle" idx="1"/>
          </p:nvPr>
        </p:nvSpPr>
        <p:spPr>
          <a:xfrm>
            <a:off x="1371600" y="3531096"/>
            <a:ext cx="6400800" cy="762000"/>
          </a:xfrm>
        </p:spPr>
        <p:txBody>
          <a:bodyPr>
            <a:noAutofit/>
          </a:bodyPr>
          <a:lstStyle/>
          <a:p>
            <a:r>
              <a:rPr lang="bg-BG" sz="2400" b="1" dirty="0" smtClean="0">
                <a:latin typeface="Times New Roman" pitchFamily="18" charset="0"/>
              </a:rPr>
              <a:t>Доц. д-р </a:t>
            </a:r>
            <a:r>
              <a:rPr lang="bg-BG" sz="2400" b="1" dirty="0">
                <a:latin typeface="Times New Roman" pitchFamily="18" charset="0"/>
              </a:rPr>
              <a:t>Силвия </a:t>
            </a:r>
            <a:r>
              <a:rPr lang="bg-BG" sz="2400" b="1" dirty="0" err="1" smtClean="0">
                <a:latin typeface="Times New Roman" pitchFamily="18" charset="0"/>
              </a:rPr>
              <a:t>Александрова-Янкуловска</a:t>
            </a:r>
            <a:endParaRPr lang="bg-BG" sz="2400" b="1" dirty="0">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alpha val="23000"/>
          </a:schemeClr>
        </a:solidFill>
        <a:effectLst/>
      </p:bgPr>
    </p:bg>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395288" y="404813"/>
            <a:ext cx="8280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0"/>
            <a:ext cx="741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 name="Text Box 6"/>
          <p:cNvSpPr txBox="1">
            <a:spLocks noChangeArrowheads="1"/>
          </p:cNvSpPr>
          <p:nvPr/>
        </p:nvSpPr>
        <p:spPr bwMode="auto">
          <a:xfrm>
            <a:off x="899592" y="4724400"/>
            <a:ext cx="7345362"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3000" b="1" dirty="0">
                <a:latin typeface="Times New Roman" pitchFamily="18" charset="0"/>
              </a:rPr>
              <a:t>Трябва ли да позволим на Ада </a:t>
            </a:r>
            <a:r>
              <a:rPr lang="bg-BG" sz="3000" b="1" dirty="0" err="1">
                <a:latin typeface="Times New Roman" pitchFamily="18" charset="0"/>
              </a:rPr>
              <a:t>Джуке</a:t>
            </a:r>
            <a:r>
              <a:rPr lang="bg-BG" sz="3000" b="1" dirty="0">
                <a:latin typeface="Times New Roman" pitchFamily="18" charset="0"/>
              </a:rPr>
              <a:t> да продължи множенето на мизерията</a:t>
            </a:r>
            <a:r>
              <a:rPr lang="bg-BG" sz="3000" dirty="0"/>
              <a:t>?</a:t>
            </a:r>
            <a:endParaRPr lang="en-US" sz="3000" dirty="0"/>
          </a:p>
        </p:txBody>
      </p:sp>
      <p:sp>
        <p:nvSpPr>
          <p:cNvPr id="3079" name="Text Box 7"/>
          <p:cNvSpPr txBox="1">
            <a:spLocks noChangeArrowheads="1"/>
          </p:cNvSpPr>
          <p:nvPr/>
        </p:nvSpPr>
        <p:spPr bwMode="auto">
          <a:xfrm>
            <a:off x="827584" y="0"/>
            <a:ext cx="7416800"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200" b="1">
                <a:latin typeface="Times New Roman" pitchFamily="18" charset="0"/>
              </a:rPr>
              <a:t>НЕЙНАТА СТЕРИЛИЗАЦИЯ БИ СТРУВАЛА 150 $</a:t>
            </a:r>
            <a:endParaRPr lang="en-US" sz="2200" b="1">
              <a:latin typeface="Times New Roman" pitchFamily="18" charset="0"/>
            </a:endParaRPr>
          </a:p>
        </p:txBody>
      </p:sp>
      <p:sp>
        <p:nvSpPr>
          <p:cNvPr id="3080" name="Text Box 8"/>
          <p:cNvSpPr txBox="1">
            <a:spLocks noChangeArrowheads="1"/>
          </p:cNvSpPr>
          <p:nvPr/>
        </p:nvSpPr>
        <p:spPr bwMode="auto">
          <a:xfrm>
            <a:off x="827584" y="6092825"/>
            <a:ext cx="7345363"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200" b="1" dirty="0">
                <a:latin typeface="Times New Roman" pitchFamily="18" charset="0"/>
              </a:rPr>
              <a:t>Кога тези, които плащат паунд за лечение ще поискат унция за превенция?</a:t>
            </a:r>
            <a:endParaRPr lang="en-US" sz="2200" b="1" dirty="0">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0"/>
            <a:ext cx="4176713" cy="315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0005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802063"/>
            <a:ext cx="4321175" cy="305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800475"/>
            <a:ext cx="40005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6" name="Text Box 8"/>
          <p:cNvSpPr txBox="1">
            <a:spLocks noChangeArrowheads="1"/>
          </p:cNvSpPr>
          <p:nvPr/>
        </p:nvSpPr>
        <p:spPr bwMode="auto">
          <a:xfrm>
            <a:off x="468313" y="3213100"/>
            <a:ext cx="7991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800" b="1">
                <a:latin typeface="Times New Roman" pitchFamily="18" charset="0"/>
              </a:rPr>
              <a:t>Конкурси “Семейство в най-добра форма”</a:t>
            </a:r>
            <a:endParaRPr lang="en-US" sz="2800" b="1">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1196975"/>
            <a:ext cx="4038600"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Text Box 5"/>
          <p:cNvSpPr txBox="1">
            <a:spLocks noChangeArrowheads="1"/>
          </p:cNvSpPr>
          <p:nvPr/>
        </p:nvSpPr>
        <p:spPr bwMode="auto">
          <a:xfrm>
            <a:off x="3203575" y="620713"/>
            <a:ext cx="5327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000" b="1">
                <a:latin typeface="Times New Roman" pitchFamily="18" charset="0"/>
              </a:rPr>
              <a:t>“Ако те можеха винаги да са чисти”</a:t>
            </a:r>
            <a:endParaRPr lang="en-US" sz="2000" b="1">
              <a:latin typeface="Times New Roman" pitchFamily="18" charset="0"/>
            </a:endParaRPr>
          </a:p>
        </p:txBody>
      </p:sp>
      <p:sp>
        <p:nvSpPr>
          <p:cNvPr id="10247" name="Text Box 7"/>
          <p:cNvSpPr txBox="1">
            <a:spLocks noChangeArrowheads="1"/>
          </p:cNvSpPr>
          <p:nvPr/>
        </p:nvSpPr>
        <p:spPr bwMode="auto">
          <a:xfrm>
            <a:off x="539750" y="1989138"/>
            <a:ext cx="2808288"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sz="2000" b="1">
                <a:latin typeface="Times New Roman" pitchFamily="18" charset="0"/>
              </a:rPr>
              <a:t>Рекламна кампания на сапуна </a:t>
            </a:r>
            <a:r>
              <a:rPr lang="en-US" sz="2000" b="1">
                <a:latin typeface="Times New Roman" pitchFamily="18" charset="0"/>
              </a:rPr>
              <a:t> “Lifebuoy”, </a:t>
            </a:r>
            <a:r>
              <a:rPr lang="bg-BG" sz="2000" b="1">
                <a:latin typeface="Times New Roman" pitchFamily="18" charset="0"/>
              </a:rPr>
              <a:t>в която прозира заплаха от имигрантите, които са “имунизирани” срещу определени видове замърсители и могат да издържат условия, които биха убили “белия човек”.</a:t>
            </a:r>
            <a:endParaRPr lang="en-US" sz="2000" b="1">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1" name="Picture 5" descr="Image:Wir stehen nicht allei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908050"/>
            <a:ext cx="4814888" cy="4987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02" name="Text Box 6"/>
          <p:cNvSpPr txBox="1">
            <a:spLocks noChangeArrowheads="1"/>
          </p:cNvSpPr>
          <p:nvPr/>
        </p:nvSpPr>
        <p:spPr bwMode="auto">
          <a:xfrm>
            <a:off x="611188" y="5949950"/>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000" b="1">
                <a:latin typeface="Times New Roman" pitchFamily="18" charset="0"/>
              </a:rPr>
              <a:t>Нацистки постер от 1936 г. с флаговете на държавите приели закон за задължителна стерилизация</a:t>
            </a:r>
            <a:endParaRPr lang="en-US" sz="2000" b="1">
              <a:latin typeface="Times New Roman" pitchFamily="18" charset="0"/>
            </a:endParaRPr>
          </a:p>
        </p:txBody>
      </p:sp>
      <p:sp>
        <p:nvSpPr>
          <p:cNvPr id="4103" name="Text Box 7"/>
          <p:cNvSpPr txBox="1">
            <a:spLocks noChangeArrowheads="1"/>
          </p:cNvSpPr>
          <p:nvPr/>
        </p:nvSpPr>
        <p:spPr bwMode="auto">
          <a:xfrm>
            <a:off x="1692275" y="333375"/>
            <a:ext cx="5903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400" b="1" i="1">
                <a:latin typeface="Times New Roman" pitchFamily="18" charset="0"/>
              </a:rPr>
              <a:t>“НЕ СМЕ САМИ”</a:t>
            </a:r>
            <a:endParaRPr lang="en-US" sz="2400" b="1" i="1">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ctrTitle"/>
          </p:nvPr>
        </p:nvSpPr>
        <p:spPr>
          <a:xfrm>
            <a:off x="1371600" y="1412776"/>
            <a:ext cx="6400800" cy="1957928"/>
          </a:xfrm>
        </p:spPr>
        <p:txBody>
          <a:bodyPr>
            <a:noAutofit/>
          </a:bodyPr>
          <a:lstStyle/>
          <a:p>
            <a:r>
              <a:rPr lang="bg-BG" sz="3200" b="1" i="1" dirty="0">
                <a:effectLst>
                  <a:outerShdw blurRad="38100" dist="38100" dir="2700000" algn="tl">
                    <a:srgbClr val="C0C0C0"/>
                  </a:outerShdw>
                </a:effectLst>
                <a:latin typeface="Times New Roman" pitchFamily="18" charset="0"/>
              </a:rPr>
              <a:t>Колко близо сме днес до прегръщането на модерна форма на </a:t>
            </a:r>
            <a:r>
              <a:rPr lang="bg-BG" sz="3200" b="1" i="1" dirty="0" err="1">
                <a:effectLst>
                  <a:outerShdw blurRad="38100" dist="38100" dir="2700000" algn="tl">
                    <a:srgbClr val="C0C0C0"/>
                  </a:outerShdw>
                </a:effectLst>
                <a:latin typeface="Times New Roman" pitchFamily="18" charset="0"/>
              </a:rPr>
              <a:t>евгеника</a:t>
            </a:r>
            <a:r>
              <a:rPr lang="bg-BG" sz="3200" b="1" i="1" dirty="0">
                <a:effectLst>
                  <a:outerShdw blurRad="38100" dist="38100" dir="2700000" algn="tl">
                    <a:srgbClr val="C0C0C0"/>
                  </a:outerShdw>
                </a:effectLst>
                <a:latin typeface="Times New Roman" pitchFamily="18" charset="0"/>
              </a:rPr>
              <a:t>?</a:t>
            </a:r>
            <a:r>
              <a:rPr lang="bg-BG" sz="3200" i="1" dirty="0">
                <a:effectLst>
                  <a:outerShdw blurRad="38100" dist="38100" dir="2700000" algn="tl">
                    <a:srgbClr val="C0C0C0"/>
                  </a:outerShdw>
                </a:effectLst>
                <a:latin typeface="Times New Roman" pitchFamily="18" charset="0"/>
              </a:rPr>
              <a:t> </a:t>
            </a:r>
            <a:endParaRPr lang="en-US" sz="3200" i="1" dirty="0">
              <a:effectLst>
                <a:outerShdw blurRad="38100" dist="38100" dir="2700000" algn="tl">
                  <a:srgbClr val="C0C0C0"/>
                </a:outerShdw>
              </a:effectLst>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043608" y="908720"/>
            <a:ext cx="6984776" cy="1224136"/>
          </a:xfrm>
        </p:spPr>
        <p:txBody>
          <a:bodyPr>
            <a:normAutofit/>
          </a:bodyPr>
          <a:lstStyle/>
          <a:p>
            <a:r>
              <a:rPr lang="bg-BG" sz="2800" b="1" i="1" dirty="0">
                <a:effectLst>
                  <a:outerShdw blurRad="38100" dist="38100" dir="2700000" algn="tl">
                    <a:srgbClr val="C0C0C0"/>
                  </a:outerShdw>
                </a:effectLst>
                <a:latin typeface="Times New Roman" pitchFamily="18" charset="0"/>
              </a:rPr>
              <a:t>Класически етични възражения към </a:t>
            </a:r>
            <a:r>
              <a:rPr lang="bg-BG" sz="2800" b="1" i="1" dirty="0" err="1">
                <a:effectLst>
                  <a:outerShdw blurRad="38100" dist="38100" dir="2700000" algn="tl">
                    <a:srgbClr val="C0C0C0"/>
                  </a:outerShdw>
                </a:effectLst>
                <a:latin typeface="Times New Roman" pitchFamily="18" charset="0"/>
              </a:rPr>
              <a:t>евгениката</a:t>
            </a:r>
            <a:r>
              <a:rPr lang="bg-BG" sz="2800" b="1" i="1" dirty="0">
                <a:effectLst>
                  <a:outerShdw blurRad="38100" dist="38100" dir="2700000" algn="tl">
                    <a:srgbClr val="C0C0C0"/>
                  </a:outerShdw>
                </a:effectLst>
                <a:latin typeface="Times New Roman" pitchFamily="18" charset="0"/>
              </a:rPr>
              <a:t> </a:t>
            </a:r>
          </a:p>
        </p:txBody>
      </p:sp>
      <p:sp>
        <p:nvSpPr>
          <p:cNvPr id="53251" name="Rectangle 3"/>
          <p:cNvSpPr>
            <a:spLocks noGrp="1" noChangeArrowheads="1"/>
          </p:cNvSpPr>
          <p:nvPr>
            <p:ph idx="1"/>
          </p:nvPr>
        </p:nvSpPr>
        <p:spPr>
          <a:xfrm>
            <a:off x="899592" y="2349501"/>
            <a:ext cx="7787208" cy="2519660"/>
          </a:xfrm>
        </p:spPr>
        <p:txBody>
          <a:bodyPr>
            <a:normAutofit/>
          </a:bodyPr>
          <a:lstStyle/>
          <a:p>
            <a:pPr>
              <a:buFont typeface="Wingdings" pitchFamily="2" charset="2"/>
              <a:buChar char="v"/>
            </a:pPr>
            <a:r>
              <a:rPr lang="bg-BG" sz="2400" b="1" dirty="0">
                <a:latin typeface="Times New Roman" pitchFamily="18" charset="0"/>
              </a:rPr>
              <a:t>Приложение на произволни стандарти за съвършенство </a:t>
            </a:r>
          </a:p>
          <a:p>
            <a:pPr>
              <a:buFont typeface="Wingdings" pitchFamily="2" charset="2"/>
              <a:buChar char="v"/>
            </a:pPr>
            <a:r>
              <a:rPr lang="bg-BG" sz="2400" b="1" dirty="0">
                <a:latin typeface="Times New Roman" pitchFamily="18" charset="0"/>
              </a:rPr>
              <a:t>Наличие на сила или принуда</a:t>
            </a:r>
          </a:p>
          <a:p>
            <a:pPr>
              <a:buFont typeface="Wingdings" pitchFamily="2" charset="2"/>
              <a:buChar char="v"/>
            </a:pPr>
            <a:r>
              <a:rPr lang="bg-BG" sz="2400" b="1" dirty="0">
                <a:latin typeface="Times New Roman" pitchFamily="18" charset="0"/>
              </a:rPr>
              <a:t>Потенциал за създаване на социални неравенства </a:t>
            </a:r>
          </a:p>
        </p:txBody>
      </p:sp>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924300" y="333375"/>
            <a:ext cx="4968875" cy="6335713"/>
          </a:xfrm>
          <a:solidFill>
            <a:schemeClr val="bg1"/>
          </a:solidFill>
          <a:ln>
            <a:solidFill>
              <a:schemeClr val="tx1"/>
            </a:solidFill>
            <a:miter lim="800000"/>
            <a:headEnd/>
            <a:tailEnd/>
          </a:ln>
        </p:spPr>
        <p:txBody>
          <a:bodyPr/>
          <a:lstStyle/>
          <a:p>
            <a:pPr algn="ctr">
              <a:lnSpc>
                <a:spcPct val="80000"/>
              </a:lnSpc>
              <a:buFontTx/>
              <a:buNone/>
            </a:pPr>
            <a:r>
              <a:rPr lang="en-US" sz="2000" b="1" u="sng">
                <a:latin typeface="Times New Roman" pitchFamily="18" charset="0"/>
              </a:rPr>
              <a:t>Добре дошли в света на Гатака</a:t>
            </a:r>
            <a:endParaRPr lang="bg-BG" sz="1800" b="1">
              <a:latin typeface="Times New Roman" pitchFamily="18" charset="0"/>
            </a:endParaRPr>
          </a:p>
          <a:p>
            <a:pPr>
              <a:lnSpc>
                <a:spcPct val="80000"/>
              </a:lnSpc>
              <a:buFontTx/>
              <a:buNone/>
            </a:pPr>
            <a:endParaRPr lang="bg-BG" sz="1800" b="1">
              <a:latin typeface="Times New Roman" pitchFamily="18" charset="0"/>
            </a:endParaRPr>
          </a:p>
          <a:p>
            <a:pPr>
              <a:lnSpc>
                <a:spcPct val="80000"/>
              </a:lnSpc>
              <a:buFontTx/>
              <a:buNone/>
            </a:pPr>
            <a:r>
              <a:rPr lang="bg-BG" sz="1800" b="1">
                <a:latin typeface="Times New Roman" pitchFamily="18" charset="0"/>
              </a:rPr>
              <a:t>С</a:t>
            </a:r>
            <a:r>
              <a:rPr lang="en-US" sz="1800" b="1">
                <a:latin typeface="Times New Roman" pitchFamily="18" charset="0"/>
              </a:rPr>
              <a:t>ега вече имате възможност да избирате генетичните заложби на детето, което бихте искали да създадете в този прекрасен нов свят. </a:t>
            </a:r>
            <a:br>
              <a:rPr lang="en-US" sz="1800" b="1">
                <a:latin typeface="Times New Roman" pitchFamily="18" charset="0"/>
              </a:rPr>
            </a:br>
            <a:endParaRPr lang="bg-BG" sz="1800" b="1">
              <a:latin typeface="Times New Roman" pitchFamily="18" charset="0"/>
            </a:endParaRPr>
          </a:p>
          <a:p>
            <a:pPr>
              <a:lnSpc>
                <a:spcPct val="80000"/>
              </a:lnSpc>
              <a:buFontTx/>
              <a:buNone/>
            </a:pPr>
            <a:r>
              <a:rPr lang="en-US" sz="1800" b="1">
                <a:latin typeface="Times New Roman" pitchFamily="18" charset="0"/>
              </a:rPr>
              <a:t>Какво бихте избрали вие за бебето си? </a:t>
            </a:r>
            <a:br>
              <a:rPr lang="en-US" sz="1800" b="1">
                <a:latin typeface="Times New Roman" pitchFamily="18" charset="0"/>
              </a:rPr>
            </a:br>
            <a:r>
              <a:rPr lang="en-US" sz="1800" b="1">
                <a:latin typeface="Times New Roman" pitchFamily="18" charset="0"/>
              </a:rPr>
              <a:t>Красиви сини очи? </a:t>
            </a:r>
            <a:br>
              <a:rPr lang="en-US" sz="1800" b="1">
                <a:latin typeface="Times New Roman" pitchFamily="18" charset="0"/>
              </a:rPr>
            </a:br>
            <a:r>
              <a:rPr lang="en-US" sz="1800" b="1">
                <a:latin typeface="Times New Roman" pitchFamily="18" charset="0"/>
              </a:rPr>
              <a:t>Изумителна интелигентност? </a:t>
            </a:r>
            <a:br>
              <a:rPr lang="en-US" sz="1800" b="1">
                <a:latin typeface="Times New Roman" pitchFamily="18" charset="0"/>
              </a:rPr>
            </a:br>
            <a:r>
              <a:rPr lang="en-US" sz="1800" b="1">
                <a:latin typeface="Times New Roman" pitchFamily="18" charset="0"/>
              </a:rPr>
              <a:t>Характер, лишен от склонност към насилие? </a:t>
            </a:r>
            <a:br>
              <a:rPr lang="en-US" sz="1800" b="1">
                <a:latin typeface="Times New Roman" pitchFamily="18" charset="0"/>
              </a:rPr>
            </a:br>
            <a:r>
              <a:rPr lang="en-US" sz="1800" b="1">
                <a:latin typeface="Times New Roman" pitchFamily="18" charset="0"/>
              </a:rPr>
              <a:t>Продължителен живот? </a:t>
            </a:r>
            <a:br>
              <a:rPr lang="en-US" sz="1800" b="1">
                <a:latin typeface="Times New Roman" pitchFamily="18" charset="0"/>
              </a:rPr>
            </a:br>
            <a:r>
              <a:rPr lang="en-US" sz="1800" b="1">
                <a:latin typeface="Times New Roman" pitchFamily="18" charset="0"/>
              </a:rPr>
              <a:t>Свободата да не се тревожи, че е дебело, ниско или плешиво? </a:t>
            </a:r>
            <a:br>
              <a:rPr lang="en-US" sz="1800" b="1">
                <a:latin typeface="Times New Roman" pitchFamily="18" charset="0"/>
              </a:rPr>
            </a:br>
            <a:r>
              <a:rPr lang="en-US" sz="1800" b="1">
                <a:latin typeface="Times New Roman" pitchFamily="18" charset="0"/>
              </a:rPr>
              <a:t>Изберете мъдро, защото цялото бъдеще и съдба на детето ви зависят от това. Сега светът се стреми към съвършенство и колкото по-съвършено е детето ви, толкова по-големи са изгледите му за успех. </a:t>
            </a:r>
            <a:endParaRPr lang="bg-BG" sz="1800" b="1">
              <a:latin typeface="Times New Roman" pitchFamily="18" charset="0"/>
            </a:endParaRPr>
          </a:p>
          <a:p>
            <a:pPr>
              <a:lnSpc>
                <a:spcPct val="80000"/>
              </a:lnSpc>
              <a:buFontTx/>
              <a:buNone/>
            </a:pPr>
            <a:r>
              <a:rPr lang="en-US" sz="1800" b="1">
                <a:latin typeface="Times New Roman" pitchFamily="18" charset="0"/>
              </a:rPr>
              <a:t>А ако го родите по "естествен" или "основан на вяра" път - генетично хвърляне на зарове - внимавайте. Не ви остава друго, освен да се надявате и да се молите, че детето ви ще бъде щастливо със своите по-ниски показатели за живот. </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765175"/>
            <a:ext cx="303847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01" name="Rectangle 17"/>
          <p:cNvSpPr>
            <a:spLocks noChangeArrowheads="1"/>
          </p:cNvSpPr>
          <p:nvPr/>
        </p:nvSpPr>
        <p:spPr bwMode="auto">
          <a:xfrm>
            <a:off x="611188" y="3840163"/>
            <a:ext cx="7970837"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bg-BG">
                <a:solidFill>
                  <a:schemeClr val="hlink"/>
                </a:solidFill>
                <a:latin typeface="Times New Roman" pitchFamily="18" charset="0"/>
              </a:rPr>
              <a:t>                                                            </a:t>
            </a:r>
            <a:br>
              <a:rPr lang="bg-BG">
                <a:solidFill>
                  <a:schemeClr val="hlink"/>
                </a:solidFill>
                <a:latin typeface="Times New Roman" pitchFamily="18" charset="0"/>
              </a:rPr>
            </a:br>
            <a:r>
              <a:rPr lang="bg-BG" b="1">
                <a:latin typeface="Times New Roman" pitchFamily="18" charset="0"/>
              </a:rPr>
              <a:t>аукцион за яйцеклетки</a:t>
            </a:r>
            <a:endParaRPr lang="bg-BG">
              <a:latin typeface="Times New Roman" pitchFamily="18" charset="0"/>
            </a:endParaRPr>
          </a:p>
          <a:p>
            <a:pPr algn="ctr"/>
            <a:r>
              <a:rPr lang="bg-BG" b="1" u="sng">
                <a:latin typeface="Times New Roman" pitchFamily="18" charset="0"/>
              </a:rPr>
              <a:t>Кликни тук да видиш нашите донори</a:t>
            </a:r>
            <a:endParaRPr lang="bg-BG" u="sng">
              <a:latin typeface="Times New Roman" pitchFamily="18" charset="0"/>
            </a:endParaRPr>
          </a:p>
          <a:p>
            <a:pPr algn="ctr"/>
            <a:r>
              <a:rPr lang="bg-BG">
                <a:latin typeface="Times New Roman" pitchFamily="18" charset="0"/>
              </a:rPr>
              <a:t>Добре дошли в ronsangels.com – единственият сайт, предоставящ уникалната възможност да наддавате за яйцеклетки от красиви, здрави и интелигентни жени. Всички наши донори трябва да представят подробни медицински излседвания от квалифицирани клиники по репродуктивно здраве или болници. Всички реципиенти на яйцеклетките трябва да разполагат със значителни финансови ресурси, за да гарантират, че децата родени от това сливане ще имат финансова сигурност и стабилен живот. </a:t>
            </a:r>
          </a:p>
        </p:txBody>
      </p:sp>
      <p:pic>
        <p:nvPicPr>
          <p:cNvPr id="16402" name="Picture 18" descr="model5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788" y="981075"/>
            <a:ext cx="2305050" cy="3168650"/>
          </a:xfrm>
          <a:prstGeom prst="rect">
            <a:avLst/>
          </a:prstGeom>
          <a:noFill/>
          <a:extLst>
            <a:ext uri="{909E8E84-426E-40DD-AFC4-6F175D3DCCD1}">
              <a14:hiddenFill xmlns:a14="http://schemas.microsoft.com/office/drawing/2010/main">
                <a:solidFill>
                  <a:srgbClr val="FFFFFF"/>
                </a:solidFill>
              </a14:hiddenFill>
            </a:ext>
          </a:extLst>
        </p:spPr>
      </p:pic>
      <p:pic>
        <p:nvPicPr>
          <p:cNvPr id="16409"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563" y="908050"/>
            <a:ext cx="1820862"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10" name="Text Box 26"/>
          <p:cNvSpPr txBox="1">
            <a:spLocks noChangeArrowheads="1"/>
          </p:cNvSpPr>
          <p:nvPr/>
        </p:nvSpPr>
        <p:spPr bwMode="auto">
          <a:xfrm>
            <a:off x="6084888" y="1989138"/>
            <a:ext cx="2447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bg-BG" sz="2000" b="1">
                <a:latin typeface="Times New Roman" pitchFamily="18" charset="0"/>
              </a:rPr>
              <a:t>Перфектно здраве, хетеросексуален, успешен бизнесмен</a:t>
            </a:r>
          </a:p>
        </p:txBody>
      </p:sp>
      <p:sp>
        <p:nvSpPr>
          <p:cNvPr id="16411" name="Text Box 27"/>
          <p:cNvSpPr txBox="1">
            <a:spLocks noChangeArrowheads="1"/>
          </p:cNvSpPr>
          <p:nvPr/>
        </p:nvSpPr>
        <p:spPr bwMode="auto">
          <a:xfrm>
            <a:off x="3059113" y="476250"/>
            <a:ext cx="3168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000" b="1">
                <a:solidFill>
                  <a:srgbClr val="FF33CC"/>
                </a:solidFill>
                <a:effectLst>
                  <a:outerShdw blurRad="38100" dist="38100" dir="2700000" algn="tl">
                    <a:srgbClr val="C0C0C0"/>
                  </a:outerShdw>
                </a:effectLst>
                <a:latin typeface="Times New Roman" pitchFamily="18" charset="0"/>
              </a:rPr>
              <a:t>Елате при красотата</a:t>
            </a:r>
            <a:endParaRPr lang="en-US" sz="2000" b="1">
              <a:solidFill>
                <a:srgbClr val="FF33CC"/>
              </a:solidFill>
              <a:effectLst>
                <a:outerShdw blurRad="38100" dist="38100" dir="2700000" algn="tl">
                  <a:srgbClr val="C0C0C0"/>
                </a:outerShdw>
              </a:effectLst>
              <a:latin typeface="Times New Roman" pitchFamily="18" charset="0"/>
            </a:endParaRPr>
          </a:p>
        </p:txBody>
      </p:sp>
      <p:sp>
        <p:nvSpPr>
          <p:cNvPr id="16414" name="Text Box 30"/>
          <p:cNvSpPr txBox="1">
            <a:spLocks noChangeArrowheads="1"/>
          </p:cNvSpPr>
          <p:nvPr/>
        </p:nvSpPr>
        <p:spPr bwMode="auto">
          <a:xfrm>
            <a:off x="2195513" y="38100"/>
            <a:ext cx="48244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b="1" i="1"/>
              <a:t>http://www.ronsangels.com/index2.html</a:t>
            </a:r>
            <a:endParaRPr lang="en-US" b="1" i="1"/>
          </a:p>
        </p:txBody>
      </p:sp>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ctrTitle"/>
          </p:nvPr>
        </p:nvSpPr>
        <p:spPr>
          <a:xfrm>
            <a:off x="685800" y="951285"/>
            <a:ext cx="7772400" cy="1181571"/>
          </a:xfrm>
        </p:spPr>
        <p:txBody>
          <a:bodyPr>
            <a:normAutofit/>
          </a:bodyPr>
          <a:lstStyle/>
          <a:p>
            <a:r>
              <a:rPr lang="bg-BG" sz="2600" b="1" i="1" dirty="0">
                <a:effectLst>
                  <a:outerShdw blurRad="38100" dist="38100" dir="2700000" algn="tl">
                    <a:srgbClr val="C0C0C0"/>
                  </a:outerShdw>
                </a:effectLst>
                <a:latin typeface="Times New Roman" pitchFamily="18" charset="0"/>
              </a:rPr>
              <a:t>Предпоставки за избягване на </a:t>
            </a:r>
            <a:r>
              <a:rPr lang="bg-BG" sz="2600" b="1" i="1" dirty="0" err="1">
                <a:effectLst>
                  <a:outerShdw blurRad="38100" dist="38100" dir="2700000" algn="tl">
                    <a:srgbClr val="C0C0C0"/>
                  </a:outerShdw>
                </a:effectLst>
                <a:latin typeface="Times New Roman" pitchFamily="18" charset="0"/>
              </a:rPr>
              <a:t>евгениката</a:t>
            </a:r>
            <a:r>
              <a:rPr lang="bg-BG" sz="2600" b="1" i="1" dirty="0">
                <a:effectLst>
                  <a:outerShdw blurRad="38100" dist="38100" dir="2700000" algn="tl">
                    <a:srgbClr val="C0C0C0"/>
                  </a:outerShdw>
                </a:effectLst>
                <a:latin typeface="Times New Roman" pitchFamily="18" charset="0"/>
              </a:rPr>
              <a:t> днес</a:t>
            </a:r>
            <a:endParaRPr lang="en-US" sz="2600" b="1" i="1" dirty="0">
              <a:effectLst>
                <a:outerShdw blurRad="38100" dist="38100" dir="2700000" algn="tl">
                  <a:srgbClr val="C0C0C0"/>
                </a:outerShdw>
              </a:effectLst>
              <a:latin typeface="Times New Roman" pitchFamily="18" charset="0"/>
            </a:endParaRPr>
          </a:p>
        </p:txBody>
      </p:sp>
      <p:sp>
        <p:nvSpPr>
          <p:cNvPr id="48134" name="Rectangle 6"/>
          <p:cNvSpPr>
            <a:spLocks noChangeArrowheads="1"/>
          </p:cNvSpPr>
          <p:nvPr/>
        </p:nvSpPr>
        <p:spPr bwMode="auto">
          <a:xfrm>
            <a:off x="899591" y="2287588"/>
            <a:ext cx="7344817" cy="337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tx1"/>
              </a:buClr>
              <a:buFont typeface="Wingdings" pitchFamily="2" charset="2"/>
              <a:buChar char="v"/>
            </a:pPr>
            <a:r>
              <a:rPr lang="bg-BG" sz="2400" b="1" dirty="0">
                <a:latin typeface="Times New Roman" pitchFamily="18" charset="0"/>
              </a:rPr>
              <a:t>Генетици и биолози опонират на </a:t>
            </a:r>
            <a:r>
              <a:rPr lang="bg-BG" sz="2400" b="1" dirty="0" err="1">
                <a:latin typeface="Times New Roman" pitchFamily="18" charset="0"/>
              </a:rPr>
              <a:t>евгеничните</a:t>
            </a:r>
            <a:r>
              <a:rPr lang="bg-BG" sz="2400" b="1" dirty="0">
                <a:latin typeface="Times New Roman" pitchFamily="18" charset="0"/>
              </a:rPr>
              <a:t> твърдения</a:t>
            </a:r>
            <a:r>
              <a:rPr lang="en-US" sz="2400" b="1" dirty="0">
                <a:latin typeface="Times New Roman" pitchFamily="18" charset="0"/>
              </a:rPr>
              <a:t> </a:t>
            </a:r>
            <a:endParaRPr lang="bg-BG" sz="2400" b="1" dirty="0">
              <a:latin typeface="Times New Roman" pitchFamily="18" charset="0"/>
            </a:endParaRPr>
          </a:p>
          <a:p>
            <a:pPr eaLnBrk="1" hangingPunct="1">
              <a:spcBef>
                <a:spcPct val="20000"/>
              </a:spcBef>
              <a:buClr>
                <a:schemeClr val="tx1"/>
              </a:buClr>
              <a:buFont typeface="Wingdings" pitchFamily="2" charset="2"/>
              <a:buChar char="v"/>
            </a:pPr>
            <a:r>
              <a:rPr lang="bg-BG" sz="2400" b="1" dirty="0">
                <a:latin typeface="Times New Roman" pitchFamily="18" charset="0"/>
              </a:rPr>
              <a:t>Съвременните разбирания за генетиката са далеч по-сложни </a:t>
            </a:r>
          </a:p>
          <a:p>
            <a:pPr eaLnBrk="1" hangingPunct="1">
              <a:spcBef>
                <a:spcPct val="20000"/>
              </a:spcBef>
              <a:buClr>
                <a:schemeClr val="tx1"/>
              </a:buClr>
              <a:buFont typeface="Wingdings" pitchFamily="2" charset="2"/>
              <a:buChar char="v"/>
            </a:pPr>
            <a:r>
              <a:rPr lang="bg-BG" sz="2400" b="1" dirty="0">
                <a:latin typeface="Times New Roman" pitchFamily="18" charset="0"/>
              </a:rPr>
              <a:t>Принцип на неутралност при генетично консултиране</a:t>
            </a:r>
          </a:p>
          <a:p>
            <a:pPr eaLnBrk="1" hangingPunct="1">
              <a:spcBef>
                <a:spcPct val="20000"/>
              </a:spcBef>
              <a:buClr>
                <a:schemeClr val="tx1"/>
              </a:buClr>
              <a:buFont typeface="Wingdings" pitchFamily="2" charset="2"/>
              <a:buChar char="v"/>
            </a:pPr>
            <a:r>
              <a:rPr lang="bg-BG" sz="2400" b="1" dirty="0">
                <a:latin typeface="Times New Roman" pitchFamily="18" charset="0"/>
              </a:rPr>
              <a:t>Международни етични документи</a:t>
            </a:r>
            <a:endParaRPr lang="en-US" sz="2400" b="1" dirty="0">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bg-BG" sz="3200" b="1" i="1">
                <a:latin typeface="Times New Roman" pitchFamily="18" charset="0"/>
              </a:rPr>
              <a:t>ДЕФИНИЦИЯ</a:t>
            </a:r>
          </a:p>
        </p:txBody>
      </p:sp>
      <p:sp>
        <p:nvSpPr>
          <p:cNvPr id="51203" name="Rectangle 3"/>
          <p:cNvSpPr>
            <a:spLocks noGrp="1" noChangeArrowheads="1"/>
          </p:cNvSpPr>
          <p:nvPr>
            <p:ph idx="1"/>
          </p:nvPr>
        </p:nvSpPr>
        <p:spPr>
          <a:xfrm>
            <a:off x="1079612" y="2215257"/>
            <a:ext cx="6984776" cy="3445991"/>
          </a:xfrm>
        </p:spPr>
        <p:txBody>
          <a:bodyPr/>
          <a:lstStyle/>
          <a:p>
            <a:pPr>
              <a:buFontTx/>
              <a:buNone/>
            </a:pPr>
            <a:r>
              <a:rPr lang="ru-RU" b="1" i="1" dirty="0">
                <a:latin typeface="Times New Roman" pitchFamily="18" charset="0"/>
              </a:rPr>
              <a:t>Наука и “религия”, </a:t>
            </a:r>
            <a:r>
              <a:rPr lang="ru-RU" b="1" i="1" dirty="0" err="1">
                <a:latin typeface="Times New Roman" pitchFamily="18" charset="0"/>
              </a:rPr>
              <a:t>разработваща</a:t>
            </a:r>
            <a:r>
              <a:rPr lang="ru-RU" b="1" i="1" dirty="0">
                <a:latin typeface="Times New Roman" pitchFamily="18" charset="0"/>
              </a:rPr>
              <a:t> </a:t>
            </a:r>
            <a:r>
              <a:rPr lang="ru-RU" b="1" i="1" dirty="0" err="1">
                <a:latin typeface="Times New Roman" pitchFamily="18" charset="0"/>
              </a:rPr>
              <a:t>методи</a:t>
            </a:r>
            <a:r>
              <a:rPr lang="ru-RU" b="1" i="1" dirty="0">
                <a:latin typeface="Times New Roman" pitchFamily="18" charset="0"/>
              </a:rPr>
              <a:t> на социален, биологически и </a:t>
            </a:r>
            <a:r>
              <a:rPr lang="ru-RU" b="1" i="1" dirty="0" err="1">
                <a:latin typeface="Times New Roman" pitchFamily="18" charset="0"/>
              </a:rPr>
              <a:t>медицински</a:t>
            </a:r>
            <a:r>
              <a:rPr lang="ru-RU" b="1" i="1" dirty="0">
                <a:latin typeface="Times New Roman" pitchFamily="18" charset="0"/>
              </a:rPr>
              <a:t> </a:t>
            </a:r>
            <a:r>
              <a:rPr lang="ru-RU" b="1" i="1" dirty="0" err="1">
                <a:latin typeface="Times New Roman" pitchFamily="18" charset="0"/>
              </a:rPr>
              <a:t>контрол</a:t>
            </a:r>
            <a:r>
              <a:rPr lang="ru-RU" b="1" i="1" dirty="0">
                <a:latin typeface="Times New Roman" pitchFamily="18" charset="0"/>
              </a:rPr>
              <a:t>, </a:t>
            </a:r>
            <a:r>
              <a:rPr lang="ru-RU" b="1" i="1" dirty="0" err="1">
                <a:latin typeface="Times New Roman" pitchFamily="18" charset="0"/>
              </a:rPr>
              <a:t>които</a:t>
            </a:r>
            <a:r>
              <a:rPr lang="ru-RU" b="1" i="1" dirty="0">
                <a:latin typeface="Times New Roman" pitchFamily="18" charset="0"/>
              </a:rPr>
              <a:t> </a:t>
            </a:r>
            <a:r>
              <a:rPr lang="ru-RU" b="1" i="1" dirty="0" err="1">
                <a:latin typeface="Times New Roman" pitchFamily="18" charset="0"/>
              </a:rPr>
              <a:t>могат</a:t>
            </a:r>
            <a:r>
              <a:rPr lang="ru-RU" b="1" i="1" dirty="0">
                <a:latin typeface="Times New Roman" pitchFamily="18" charset="0"/>
              </a:rPr>
              <a:t> да </a:t>
            </a:r>
            <a:r>
              <a:rPr lang="ru-RU" sz="4000" b="1" i="1" dirty="0">
                <a:latin typeface="Times New Roman" pitchFamily="18" charset="0"/>
              </a:rPr>
              <a:t>поправят</a:t>
            </a:r>
            <a:r>
              <a:rPr lang="ru-RU" b="1" i="1" dirty="0">
                <a:latin typeface="Times New Roman" pitchFamily="18" charset="0"/>
              </a:rPr>
              <a:t> или </a:t>
            </a:r>
            <a:r>
              <a:rPr lang="ru-RU" sz="4000" b="1" i="1" dirty="0" err="1">
                <a:latin typeface="Times New Roman" pitchFamily="18" charset="0"/>
              </a:rPr>
              <a:t>подобрят</a:t>
            </a:r>
            <a:r>
              <a:rPr lang="ru-RU" sz="4400" b="1" i="1" dirty="0">
                <a:latin typeface="Times New Roman" pitchFamily="18" charset="0"/>
              </a:rPr>
              <a:t> </a:t>
            </a:r>
            <a:r>
              <a:rPr lang="ru-RU" b="1" i="1" dirty="0" err="1">
                <a:latin typeface="Times New Roman" pitchFamily="18" charset="0"/>
              </a:rPr>
              <a:t>качествата</a:t>
            </a:r>
            <a:r>
              <a:rPr lang="ru-RU" b="1" i="1" dirty="0">
                <a:latin typeface="Times New Roman" pitchFamily="18" charset="0"/>
              </a:rPr>
              <a:t> на </a:t>
            </a:r>
            <a:r>
              <a:rPr lang="ru-RU" b="1" i="1" dirty="0" err="1">
                <a:latin typeface="Times New Roman" pitchFamily="18" charset="0"/>
              </a:rPr>
              <a:t>бъдещото</a:t>
            </a:r>
            <a:r>
              <a:rPr lang="ru-RU" b="1" i="1" dirty="0">
                <a:latin typeface="Times New Roman" pitchFamily="18" charset="0"/>
              </a:rPr>
              <a:t> поколение – </a:t>
            </a:r>
            <a:r>
              <a:rPr lang="ru-RU" b="1" i="1" dirty="0" err="1">
                <a:latin typeface="Times New Roman" pitchFamily="18" charset="0"/>
              </a:rPr>
              <a:t>както</a:t>
            </a:r>
            <a:r>
              <a:rPr lang="ru-RU" b="1" i="1" dirty="0">
                <a:latin typeface="Times New Roman" pitchFamily="18" charset="0"/>
              </a:rPr>
              <a:t> </a:t>
            </a:r>
            <a:r>
              <a:rPr lang="ru-RU" b="1" i="1" dirty="0" err="1">
                <a:latin typeface="Times New Roman" pitchFamily="18" charset="0"/>
              </a:rPr>
              <a:t>физическите</a:t>
            </a:r>
            <a:r>
              <a:rPr lang="ru-RU" b="1" i="1" dirty="0">
                <a:latin typeface="Times New Roman" pitchFamily="18" charset="0"/>
              </a:rPr>
              <a:t>, </a:t>
            </a:r>
            <a:r>
              <a:rPr lang="ru-RU" b="1" i="1" dirty="0" err="1">
                <a:latin typeface="Times New Roman" pitchFamily="18" charset="0"/>
              </a:rPr>
              <a:t>така</a:t>
            </a:r>
            <a:r>
              <a:rPr lang="ru-RU" b="1" i="1" dirty="0">
                <a:latin typeface="Times New Roman" pitchFamily="18" charset="0"/>
              </a:rPr>
              <a:t> и </a:t>
            </a:r>
            <a:r>
              <a:rPr lang="ru-RU" b="1" i="1" dirty="0" err="1">
                <a:latin typeface="Times New Roman" pitchFamily="18" charset="0"/>
              </a:rPr>
              <a:t>интелектуалните</a:t>
            </a:r>
            <a:r>
              <a:rPr lang="ru-RU" b="1" i="1" dirty="0">
                <a:latin typeface="Times New Roman" pitchFamily="18" charset="0"/>
              </a:rPr>
              <a:t>. </a:t>
            </a:r>
            <a:endParaRPr lang="bg-BG" b="1" i="1" dirty="0">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060848"/>
            <a:ext cx="5715000" cy="3495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6" name="Rectangle 8"/>
          <p:cNvSpPr>
            <a:spLocks noGrp="1" noChangeArrowheads="1"/>
          </p:cNvSpPr>
          <p:nvPr>
            <p:ph type="title"/>
          </p:nvPr>
        </p:nvSpPr>
        <p:spPr>
          <a:xfrm>
            <a:off x="1371600" y="1196752"/>
            <a:ext cx="6400800" cy="784448"/>
          </a:xfrm>
        </p:spPr>
        <p:txBody>
          <a:bodyPr>
            <a:normAutofit fontScale="90000"/>
          </a:bodyPr>
          <a:lstStyle/>
          <a:p>
            <a:r>
              <a:rPr lang="bg-BG" sz="2800" b="1" i="1" dirty="0">
                <a:latin typeface="Times New Roman" pitchFamily="18" charset="0"/>
              </a:rPr>
              <a:t>ФРАНСИС ГАЛТЪН</a:t>
            </a:r>
            <a:br>
              <a:rPr lang="bg-BG" sz="2800" b="1" i="1" dirty="0">
                <a:latin typeface="Times New Roman" pitchFamily="18" charset="0"/>
              </a:rPr>
            </a:br>
            <a:r>
              <a:rPr lang="bg-BG" sz="2800" b="1" i="1" dirty="0">
                <a:latin typeface="Times New Roman" pitchFamily="18" charset="0"/>
              </a:rPr>
              <a:t>1822-1911 </a:t>
            </a:r>
          </a:p>
        </p:txBody>
      </p:sp>
    </p:spTree>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5" name="Picture 5" descr="Image:Sterilization stat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246" y="391716"/>
            <a:ext cx="5761509" cy="4621460"/>
          </a:xfrm>
          <a:prstGeom prst="rect">
            <a:avLst/>
          </a:prstGeom>
          <a:noFill/>
          <a:extLst>
            <a:ext uri="{909E8E84-426E-40DD-AFC4-6F175D3DCCD1}">
              <a14:hiddenFill xmlns:a14="http://schemas.microsoft.com/office/drawing/2010/main">
                <a:solidFill>
                  <a:srgbClr val="FFFFFF"/>
                </a:solidFill>
              </a14:hiddenFill>
            </a:ext>
          </a:extLst>
        </p:spPr>
      </p:pic>
      <p:sp>
        <p:nvSpPr>
          <p:cNvPr id="5126" name="Text Box 6"/>
          <p:cNvSpPr txBox="1">
            <a:spLocks noChangeArrowheads="1"/>
          </p:cNvSpPr>
          <p:nvPr/>
        </p:nvSpPr>
        <p:spPr bwMode="auto">
          <a:xfrm>
            <a:off x="899592" y="5391621"/>
            <a:ext cx="7344816"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bg-BG" sz="2000" b="1" dirty="0">
                <a:latin typeface="Times New Roman" pitchFamily="18" charset="0"/>
              </a:rPr>
              <a:t>1921 г. – постер от конференция по </a:t>
            </a:r>
            <a:r>
              <a:rPr lang="bg-BG" sz="2000" b="1" dirty="0" err="1">
                <a:latin typeface="Times New Roman" pitchFamily="18" charset="0"/>
              </a:rPr>
              <a:t>евгеника</a:t>
            </a:r>
            <a:r>
              <a:rPr lang="bg-BG" sz="2000" b="1" dirty="0">
                <a:latin typeface="Times New Roman" pitchFamily="18" charset="0"/>
              </a:rPr>
              <a:t>, показващ щатите, които прилагат закон за задължителна стерилизация</a:t>
            </a:r>
            <a:endParaRPr lang="en-US" sz="2000" b="1" dirty="0">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346" y="2132856"/>
            <a:ext cx="1428750" cy="3695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481039"/>
            <a:ext cx="2314575" cy="3324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04270"/>
            <a:ext cx="3371850" cy="2305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2" name="Text Box 8"/>
          <p:cNvSpPr txBox="1">
            <a:spLocks noChangeArrowheads="1"/>
          </p:cNvSpPr>
          <p:nvPr/>
        </p:nvSpPr>
        <p:spPr bwMode="auto">
          <a:xfrm>
            <a:off x="3192462" y="1193800"/>
            <a:ext cx="47529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bg-BG" sz="2400" b="1" dirty="0">
                <a:latin typeface="Times New Roman" pitchFamily="18" charset="0"/>
              </a:rPr>
              <a:t>Оливър </a:t>
            </a:r>
            <a:r>
              <a:rPr lang="bg-BG" sz="2400" b="1" dirty="0" err="1">
                <a:latin typeface="Times New Roman" pitchFamily="18" charset="0"/>
              </a:rPr>
              <a:t>Холмс</a:t>
            </a:r>
            <a:r>
              <a:rPr lang="en-US" sz="2400" b="1" dirty="0">
                <a:latin typeface="Times New Roman" pitchFamily="18" charset="0"/>
              </a:rPr>
              <a:t>: “</a:t>
            </a:r>
            <a:r>
              <a:rPr lang="bg-BG" sz="2400" b="1" dirty="0">
                <a:latin typeface="Times New Roman" pitchFamily="18" charset="0"/>
              </a:rPr>
              <a:t>Три поколения </a:t>
            </a:r>
            <a:r>
              <a:rPr lang="bg-BG" sz="2400" b="1" dirty="0" err="1">
                <a:latin typeface="Times New Roman" pitchFamily="18" charset="0"/>
              </a:rPr>
              <a:t>имбецили</a:t>
            </a:r>
            <a:r>
              <a:rPr lang="bg-BG" sz="2400" b="1" dirty="0">
                <a:latin typeface="Times New Roman" pitchFamily="18" charset="0"/>
              </a:rPr>
              <a:t> са достатъчни”</a:t>
            </a:r>
            <a:endParaRPr lang="en-US" sz="2400" b="1" dirty="0">
              <a:latin typeface="Times New Roman" pitchFamily="18" charset="0"/>
            </a:endParaRPr>
          </a:p>
        </p:txBody>
      </p:sp>
      <p:sp>
        <p:nvSpPr>
          <p:cNvPr id="21514" name="Text Box 10"/>
          <p:cNvSpPr txBox="1">
            <a:spLocks noChangeArrowheads="1"/>
          </p:cNvSpPr>
          <p:nvPr/>
        </p:nvSpPr>
        <p:spPr bwMode="auto">
          <a:xfrm>
            <a:off x="323850" y="6272485"/>
            <a:ext cx="3240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000" b="1" dirty="0" err="1">
                <a:latin typeface="Times New Roman" pitchFamily="18" charset="0"/>
              </a:rPr>
              <a:t>Кари</a:t>
            </a:r>
            <a:r>
              <a:rPr lang="bg-BG" sz="2000" b="1" dirty="0">
                <a:latin typeface="Times New Roman" pitchFamily="18" charset="0"/>
              </a:rPr>
              <a:t> и Ема </a:t>
            </a:r>
            <a:r>
              <a:rPr lang="bg-BG" sz="2000" b="1" dirty="0" err="1">
                <a:latin typeface="Times New Roman" pitchFamily="18" charset="0"/>
              </a:rPr>
              <a:t>Бък</a:t>
            </a:r>
            <a:endParaRPr lang="en-US" sz="2000" b="1" dirty="0">
              <a:latin typeface="Times New Roman" pitchFamily="18" charset="0"/>
            </a:endParaRPr>
          </a:p>
        </p:txBody>
      </p:sp>
      <p:sp>
        <p:nvSpPr>
          <p:cNvPr id="21515" name="Text Box 11"/>
          <p:cNvSpPr txBox="1">
            <a:spLocks noChangeArrowheads="1"/>
          </p:cNvSpPr>
          <p:nvPr/>
        </p:nvSpPr>
        <p:spPr bwMode="auto">
          <a:xfrm>
            <a:off x="4140200" y="6272485"/>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000" b="1" dirty="0" err="1">
                <a:latin typeface="Times New Roman" pitchFamily="18" charset="0"/>
              </a:rPr>
              <a:t>Кари</a:t>
            </a:r>
            <a:r>
              <a:rPr lang="bg-BG" sz="2000" b="1" dirty="0">
                <a:latin typeface="Times New Roman" pitchFamily="18" charset="0"/>
              </a:rPr>
              <a:t> </a:t>
            </a:r>
            <a:r>
              <a:rPr lang="bg-BG" sz="2000" b="1" dirty="0" err="1">
                <a:latin typeface="Times New Roman" pitchFamily="18" charset="0"/>
              </a:rPr>
              <a:t>Бък</a:t>
            </a:r>
            <a:endParaRPr lang="en-US" sz="2000" b="1" dirty="0">
              <a:latin typeface="Times New Roman" pitchFamily="18" charset="0"/>
            </a:endParaRPr>
          </a:p>
        </p:txBody>
      </p:sp>
      <p:sp>
        <p:nvSpPr>
          <p:cNvPr id="21516" name="Text Box 12"/>
          <p:cNvSpPr txBox="1">
            <a:spLocks noChangeArrowheads="1"/>
          </p:cNvSpPr>
          <p:nvPr/>
        </p:nvSpPr>
        <p:spPr bwMode="auto">
          <a:xfrm>
            <a:off x="5940425" y="6200477"/>
            <a:ext cx="2303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000" b="1" dirty="0" err="1">
                <a:latin typeface="Times New Roman" pitchFamily="18" charset="0"/>
              </a:rPr>
              <a:t>Вивиан</a:t>
            </a:r>
            <a:r>
              <a:rPr lang="bg-BG" sz="2000" b="1" dirty="0">
                <a:latin typeface="Times New Roman" pitchFamily="18" charset="0"/>
              </a:rPr>
              <a:t> </a:t>
            </a:r>
            <a:r>
              <a:rPr lang="bg-BG" sz="2000" b="1" dirty="0" err="1">
                <a:latin typeface="Times New Roman" pitchFamily="18" charset="0"/>
              </a:rPr>
              <a:t>Бък</a:t>
            </a:r>
            <a:endParaRPr lang="en-US" sz="2000" b="1" dirty="0">
              <a:latin typeface="Times New Roman" pitchFamily="18" charset="0"/>
            </a:endParaRPr>
          </a:p>
        </p:txBody>
      </p:sp>
      <p:pic>
        <p:nvPicPr>
          <p:cNvPr id="2151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723" y="836712"/>
            <a:ext cx="214312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600" y="620713"/>
            <a:ext cx="4495800" cy="623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Text Box 6"/>
          <p:cNvSpPr txBox="1">
            <a:spLocks noChangeArrowheads="1"/>
          </p:cNvSpPr>
          <p:nvPr/>
        </p:nvSpPr>
        <p:spPr bwMode="auto">
          <a:xfrm>
            <a:off x="468313" y="92075"/>
            <a:ext cx="820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400" b="1" dirty="0">
                <a:latin typeface="Times New Roman" pitchFamily="18" charset="0"/>
              </a:rPr>
              <a:t>1929 г. Расова хигиена, </a:t>
            </a:r>
            <a:r>
              <a:rPr lang="bg-BG" sz="2400" b="1" dirty="0" err="1">
                <a:latin typeface="Times New Roman" pitchFamily="18" charset="0"/>
              </a:rPr>
              <a:t>Евгеничен</a:t>
            </a:r>
            <a:r>
              <a:rPr lang="bg-BG" sz="2400" b="1" dirty="0">
                <a:latin typeface="Times New Roman" pitchFamily="18" charset="0"/>
              </a:rPr>
              <a:t> книжен клуб</a:t>
            </a:r>
            <a:endParaRPr lang="en-US" sz="2400" b="1" dirty="0">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00563" cy="683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325" y="0"/>
            <a:ext cx="4638675" cy="666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Text Box 6"/>
          <p:cNvSpPr txBox="1">
            <a:spLocks noChangeArrowheads="1"/>
          </p:cNvSpPr>
          <p:nvPr/>
        </p:nvSpPr>
        <p:spPr bwMode="auto">
          <a:xfrm>
            <a:off x="395288" y="5084763"/>
            <a:ext cx="3455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p>
        </p:txBody>
      </p:sp>
      <p:sp>
        <p:nvSpPr>
          <p:cNvPr id="9224" name="Text Box 8"/>
          <p:cNvSpPr txBox="1">
            <a:spLocks noChangeArrowheads="1"/>
          </p:cNvSpPr>
          <p:nvPr/>
        </p:nvSpPr>
        <p:spPr bwMode="auto">
          <a:xfrm>
            <a:off x="323850" y="5013325"/>
            <a:ext cx="3527425" cy="40481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p>
        </p:txBody>
      </p:sp>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832"/>
            <a:ext cx="720090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Rectangle 4"/>
          <p:cNvSpPr>
            <a:spLocks noGrp="1" noChangeArrowheads="1"/>
          </p:cNvSpPr>
          <p:nvPr>
            <p:ph type="title"/>
          </p:nvPr>
        </p:nvSpPr>
        <p:spPr>
          <a:xfrm>
            <a:off x="1371600" y="988368"/>
            <a:ext cx="6400800" cy="1216496"/>
          </a:xfrm>
        </p:spPr>
        <p:txBody>
          <a:bodyPr>
            <a:normAutofit fontScale="90000"/>
          </a:bodyPr>
          <a:lstStyle/>
          <a:p>
            <a:r>
              <a:rPr lang="bg-BG" sz="2000" b="1" dirty="0">
                <a:latin typeface="Times New Roman" pitchFamily="18" charset="0"/>
              </a:rPr>
              <a:t>1926 г. Рекламна брошура с резултати от научно проучване на семейното дърво сред местното население във Вирджиния </a:t>
            </a:r>
          </a:p>
        </p:txBody>
      </p:sp>
      <p:sp>
        <p:nvSpPr>
          <p:cNvPr id="13318" name="Text Box 6"/>
          <p:cNvSpPr txBox="1">
            <a:spLocks noChangeArrowheads="1"/>
          </p:cNvSpPr>
          <p:nvPr/>
        </p:nvSpPr>
        <p:spPr bwMode="auto">
          <a:xfrm>
            <a:off x="1835150" y="6165850"/>
            <a:ext cx="550862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bg-BG" sz="2000" b="1">
                <a:latin typeface="Times New Roman" pitchFamily="18" charset="0"/>
              </a:rPr>
              <a:t>“Една капка негърска кръв те прави негър”</a:t>
            </a:r>
            <a:endParaRPr lang="en-US" sz="2000" b="1">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692150"/>
            <a:ext cx="3175000"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Text Box 6"/>
          <p:cNvSpPr txBox="1">
            <a:spLocks noChangeArrowheads="1"/>
          </p:cNvSpPr>
          <p:nvPr/>
        </p:nvSpPr>
        <p:spPr bwMode="auto">
          <a:xfrm>
            <a:off x="970533" y="980728"/>
            <a:ext cx="3673475"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sz="2000" b="1" dirty="0">
                <a:latin typeface="Times New Roman" pitchFamily="18" charset="0"/>
              </a:rPr>
              <a:t>Вестникарска реклама на филма “Черният щъркел”</a:t>
            </a:r>
          </a:p>
          <a:p>
            <a:pPr>
              <a:spcBef>
                <a:spcPct val="50000"/>
              </a:spcBef>
            </a:pPr>
            <a:r>
              <a:rPr lang="bg-BG" sz="2000" b="1" dirty="0">
                <a:latin typeface="Times New Roman" pitchFamily="18" charset="0"/>
              </a:rPr>
              <a:t>1 април 1917</a:t>
            </a:r>
          </a:p>
          <a:p>
            <a:pPr>
              <a:spcBef>
                <a:spcPct val="50000"/>
              </a:spcBef>
            </a:pPr>
            <a:endParaRPr lang="bg-BG" sz="2000" dirty="0">
              <a:latin typeface="Times New Roman" pitchFamily="18" charset="0"/>
            </a:endParaRPr>
          </a:p>
          <a:p>
            <a:pPr>
              <a:spcBef>
                <a:spcPct val="50000"/>
              </a:spcBef>
            </a:pPr>
            <a:r>
              <a:rPr lang="bg-BG" sz="2000" dirty="0">
                <a:latin typeface="Times New Roman" pitchFamily="18" charset="0"/>
              </a:rPr>
              <a:t>Ярка драма, която разказва защо д-р </a:t>
            </a:r>
            <a:r>
              <a:rPr lang="bg-BG" sz="2000" dirty="0" err="1">
                <a:latin typeface="Times New Roman" pitchFamily="18" charset="0"/>
              </a:rPr>
              <a:t>Хейзелден</a:t>
            </a:r>
            <a:r>
              <a:rPr lang="bg-BG" sz="2000" dirty="0">
                <a:latin typeface="Times New Roman" pitchFamily="18" charset="0"/>
              </a:rPr>
              <a:t> е против спасяването на живота на дефектни бебета “Трябва ли да стоим и наблюдаваме безучастно как цивилизацията ни запада и се разпада без да надигнем глас за предупреждение и да приложим лечение?”</a:t>
            </a:r>
            <a:endParaRPr lang="en-US" sz="2000" dirty="0">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елиерство">
  <a:themeElements>
    <a:clrScheme name="Моделиерство">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Официални">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оделиерство">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1112</TotalTime>
  <Words>385</Words>
  <Application>Microsoft Office PowerPoint</Application>
  <PresentationFormat>Презентация на цял екран (4:3)</PresentationFormat>
  <Paragraphs>46</Paragraphs>
  <Slides>18</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18</vt:i4>
      </vt:variant>
    </vt:vector>
  </HeadingPairs>
  <TitlesOfParts>
    <vt:vector size="19" baseType="lpstr">
      <vt:lpstr>Моделиерство</vt:lpstr>
      <vt:lpstr>ЕВГЕНИКА – ИСТОРИЧЕСКИ ЩРИХИ И ЕТИЧНИ ИЗМЕРЕНИЯ</vt:lpstr>
      <vt:lpstr>ДЕФИНИЦИЯ</vt:lpstr>
      <vt:lpstr>ФРАНСИС ГАЛТЪН 1822-1911 </vt:lpstr>
      <vt:lpstr>Презентация на PowerPoint</vt:lpstr>
      <vt:lpstr>Презентация на PowerPoint</vt:lpstr>
      <vt:lpstr>Презентация на PowerPoint</vt:lpstr>
      <vt:lpstr>Презентация на PowerPoint</vt:lpstr>
      <vt:lpstr>1926 г. Рекламна брошура с резултати от научно проучване на семейното дърво сред местното население във Вирджиния </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Колко близо сме днес до прегръщането на модерна форма на евгеника? </vt:lpstr>
      <vt:lpstr>Класически етични възражения към евгениката </vt:lpstr>
      <vt:lpstr>Презентация на PowerPoint</vt:lpstr>
      <vt:lpstr>Презентация на PowerPoint</vt:lpstr>
      <vt:lpstr>Предпоставки за избягване на евгениката днес</vt:lpstr>
    </vt:vector>
  </TitlesOfParts>
  <Company>SMHCM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Silvia</dc:creator>
  <cp:lastModifiedBy>Doc.Alexsandrova</cp:lastModifiedBy>
  <cp:revision>56</cp:revision>
  <dcterms:created xsi:type="dcterms:W3CDTF">2008-05-14T07:25:50Z</dcterms:created>
  <dcterms:modified xsi:type="dcterms:W3CDTF">2013-05-07T21:01:32Z</dcterms:modified>
</cp:coreProperties>
</file>