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22B4B-7BB0-4B88-8F47-797B3B8DF185}" type="datetimeFigureOut">
              <a:rPr lang="bg-BG" smtClean="0"/>
              <a:t>9.5.2013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491FA-310A-436C-A702-78A3A781B9E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7234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12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2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2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2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2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2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4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4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4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514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514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bg-BG" noProof="0" smtClean="0"/>
              <a:t>Click to edit Master title style</a:t>
            </a: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bg-BG" noProof="0" smtClean="0"/>
              <a:t>Click to edit Master subtitle style</a:t>
            </a:r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147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148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5FF86DC-EB63-47FF-8964-A96BC9BD610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7692B9-F6FD-4FAE-A9D8-F3CB9EC4335A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78385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60BBB8-6B36-4709-BFD8-40349DEE6C9F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61416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98F803-AB70-4D90-8444-0FF8F19B82D2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95889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B2A6E9-F3AF-4989-852A-A22EC1CA63E3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26013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453A84-EE0C-4B11-A034-7BDC9AB7E8CC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87400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олния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номер на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E1184A-2CF1-474A-95D9-68C2D8F831C5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9" name="Контейнер за 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74789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0E01B2-D752-4BA9-AB26-20069A00B01E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0161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олния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номер на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EE71FA-C828-4D78-8CDB-5E4EADD4EF04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8064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73BC46-ECEE-434F-A609-501455FF71D9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65128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D72AB3-1795-4528-B46A-94CF941D3382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67177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412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bg-BG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7B277E-672B-4650-9CCC-582CFA0B1086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bg-B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 sz="4000"/>
              <a:t>РАЖДАНЕТО НА БИОЕТИКАТА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797425"/>
            <a:ext cx="7920037" cy="841375"/>
          </a:xfrm>
        </p:spPr>
        <p:txBody>
          <a:bodyPr/>
          <a:lstStyle/>
          <a:p>
            <a:r>
              <a:rPr lang="bg-BG" sz="2400" i="1"/>
              <a:t>Доц. Д-р С. Александрова-Янкуловска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908175" y="1412875"/>
            <a:ext cx="5472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g-BG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Албърт Р. Джонсън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457200" y="1628800"/>
            <a:ext cx="79312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„Една комисия към Медицинския институт в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Харвард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година по-рано беше предложила дефиниция на понятието „мозъчна смърт“ и Медицинския институт към Калифорнийския университет в Сан Франсиско беше съставило собствена комисия, която да я обсъди. Ако се стигнеше до решение, че е най-подходяща, то тя щеше да бъде използвана в новата програма на университета за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траснплантация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на бъбреци. Беше ми зададен въпросът: бих ли се включил в комисията като консултант? Съгласих се с готовност (която се дължеше основно на невежеството ми) и през следващата година участвах във вечерните срещи на малка група лекари, където научих много за неврологията и трансплантирането на органи, както и за концептуалната мъгла, в която тънеше края на човешкия живот.“</a:t>
            </a: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5033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457200" y="1268760"/>
            <a:ext cx="80752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„Стажът ми при доктор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Макегни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в отделенията на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иейлската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болница ‚Ню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Хейвън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“, както и участието ми в комисията на Калифорнийския университет в Сан Франсиско, поставиха началото на моята трансформация от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етик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биоетик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. Този процес завърши през пролетта на 1972г., когато се сдобих със собствена титла и заплата.</a:t>
            </a:r>
          </a:p>
          <a:p>
            <a:endParaRPr lang="bg-BG" sz="2000" dirty="0">
              <a:latin typeface="Arial" pitchFamily="34" charset="0"/>
              <a:cs typeface="Arial" pitchFamily="34" charset="0"/>
            </a:endParaRPr>
          </a:p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…. В края на годината Декана на Медицинския факултет, доктор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Джулийс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Р.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Кревънс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ми предложи място на извънреден доцент по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биоетика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. Това означаваше да се превърна в странна птица. Само още един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етик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беше получил назначение в медицински факултет: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Данър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Клузър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, който работеше в Медицинския институт „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Хърши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“ към Университета на Пенсилвания.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Биоетиката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все още не съществуваше като отделна научна област. Нямаше учебни планове, а наличните източници бяха повече от оскъдни. Самата дума „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биоетика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“ предизвикваше объркване.</a:t>
            </a: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64454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539552" y="1916832"/>
            <a:ext cx="77768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„Задачата ми в Калифорнийския университет на Сан Франсиско беше не да предам на студентите фактите и методите на една съществуваща наука, а да създам неяо ново, което би заслужило уважението на учените и признанието на обществеността. Поех по път, който след няколко години щеше да ме отведе до постоянно място във факултета на едно от водещите медицински училища в света. </a:t>
            </a:r>
          </a:p>
          <a:p>
            <a:r>
              <a:rPr lang="bg-BG" sz="28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Станах </a:t>
            </a:r>
            <a:r>
              <a:rPr lang="bg-BG" sz="2800" i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биоетик</a:t>
            </a:r>
            <a:r>
              <a:rPr lang="bg-BG" sz="28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тъкмо тогава, когато се раждаше самата </a:t>
            </a:r>
            <a:r>
              <a:rPr lang="bg-BG" sz="2800" i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биоетика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.“</a:t>
            </a: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33436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457200" y="1628800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„Първите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биоетици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добре осъзнават невъзможността на поставената пред тях задача. Започвайки обсъждания с други заинтересовани от подобни въпроси, те осъзнават, че с всеки нов въпрос навлизат в непозната територия. </a:t>
            </a:r>
            <a:r>
              <a:rPr lang="bg-BG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Философите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откриват, че нивото на абстрактност, типично за тяхната дисциплина, е твърде високо в сравнение с проблемите, поставени от практикуващите лекари и учени. </a:t>
            </a:r>
            <a:r>
              <a:rPr lang="bg-BG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Теолозите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усещат, че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доктриналните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допускания, от които изхожда тяхната дисциплина, не са приемливи за всички, които имат отношение към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биоетическите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дилеми. </a:t>
            </a:r>
            <a:r>
              <a:rPr lang="bg-BG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Социолозите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разбират, че дескриптивните възможности на тяхната дисциплина не помагат за запълване на нормативните празнини. </a:t>
            </a:r>
            <a:r>
              <a:rPr lang="bg-BG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Учените и лекарите 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не са в състояние да се дистанцират от твърде субективната си ценностна система. Затова е почти невъзможно да си представим нова дисциплина, която да обединява всички.“</a:t>
            </a: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52650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457200" y="1340768"/>
            <a:ext cx="80032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„Първите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биоетици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обаче не се обезкуражават. Макар всеки от тях да има определена научна подготовка, формирала трудно преодолими мисловни навици, те се опитват да се отърсят от по-шовинистичните от тях. Теолозите минимизират позоваването на Писанието и други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доктринални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източници, стремейки се да преведат своето познание на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икуменически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език. Философите вече не са така загадъчни и изоставят разредения въздух на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деонтологическите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и телеологичните теории, за да се приземят в света на етическите разсъждения на не-философите. Лекарите и учените отварят съзнанието си за „меките“ данни, пренебрегвани до то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зи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момент. Тези първи несигурни стъпки, с които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биоетиците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прекрачват границите на познатите светове на техните дисциплини, ги повеждат по начертания от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Калахан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път: в търсене на теория, формулиране на принципи и определяне на методи за взимане на решения.“ </a:t>
            </a: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05953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номер на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15</a:t>
            </a:fld>
            <a:endParaRPr lang="bg-BG"/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323528" y="260648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Големите въпроси на съвестта: Медицинската етика преди </a:t>
            </a:r>
            <a:r>
              <a:rPr lang="bg-BG" dirty="0" err="1" smtClean="0"/>
              <a:t>биоетиката</a:t>
            </a:r>
            <a:endParaRPr lang="bg-BG" dirty="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323528" y="1268760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Теолозите: преоткриване на традицията</a:t>
            </a:r>
            <a:endParaRPr lang="bg-BG" dirty="0"/>
          </a:p>
        </p:txBody>
      </p:sp>
      <p:sp>
        <p:nvSpPr>
          <p:cNvPr id="5" name="Закръглен правоъгълник 4"/>
          <p:cNvSpPr/>
          <p:nvPr/>
        </p:nvSpPr>
        <p:spPr>
          <a:xfrm>
            <a:off x="323528" y="2276872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Философите: изясняване на понятията</a:t>
            </a:r>
            <a:endParaRPr lang="bg-BG" dirty="0"/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323528" y="3356992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err="1" smtClean="0"/>
              <a:t>Биоетическите</a:t>
            </a:r>
            <a:r>
              <a:rPr lang="bg-BG" dirty="0" smtClean="0"/>
              <a:t> комисии</a:t>
            </a:r>
            <a:endParaRPr lang="bg-BG" dirty="0"/>
          </a:p>
        </p:txBody>
      </p:sp>
      <p:sp>
        <p:nvSpPr>
          <p:cNvPr id="7" name="Закръглен правоъгълник 6"/>
          <p:cNvSpPr/>
          <p:nvPr/>
        </p:nvSpPr>
        <p:spPr>
          <a:xfrm>
            <a:off x="5004048" y="260648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Опасни експерименти: етика на научните изследвания върху хора</a:t>
            </a:r>
            <a:endParaRPr lang="bg-BG" dirty="0"/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5004048" y="1268760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Модифициране на живота: генетика и етика</a:t>
            </a:r>
            <a:endParaRPr lang="bg-BG" dirty="0"/>
          </a:p>
        </p:txBody>
      </p:sp>
      <p:sp>
        <p:nvSpPr>
          <p:cNvPr id="9" name="Закръглен правоъгълник 8"/>
          <p:cNvSpPr/>
          <p:nvPr/>
        </p:nvSpPr>
        <p:spPr>
          <a:xfrm>
            <a:off x="5004048" y="2276872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Чудото на модерната медицина: етика на трансплантацията</a:t>
            </a:r>
            <a:endParaRPr lang="bg-BG" dirty="0"/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5004048" y="3356992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Кой трябва да живее? </a:t>
            </a:r>
          </a:p>
          <a:p>
            <a:pPr algn="ctr"/>
            <a:r>
              <a:rPr lang="bg-BG" dirty="0" smtClean="0"/>
              <a:t>Кой трябва да умре?</a:t>
            </a:r>
            <a:endParaRPr lang="bg-BG" dirty="0"/>
          </a:p>
        </p:txBody>
      </p:sp>
      <p:sp>
        <p:nvSpPr>
          <p:cNvPr id="11" name="Закръглен правоъгълник 10"/>
          <p:cNvSpPr/>
          <p:nvPr/>
        </p:nvSpPr>
        <p:spPr>
          <a:xfrm>
            <a:off x="5004048" y="4365104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Прекрасният нов свят: </a:t>
            </a:r>
          </a:p>
          <a:p>
            <a:pPr algn="ctr"/>
            <a:r>
              <a:rPr lang="bg-BG" dirty="0" smtClean="0"/>
              <a:t>етика на човешкото възпроизводство</a:t>
            </a:r>
            <a:endParaRPr lang="bg-BG" dirty="0"/>
          </a:p>
        </p:txBody>
      </p:sp>
      <p:sp>
        <p:nvSpPr>
          <p:cNvPr id="12" name="Закръглен правоъгълник 11"/>
          <p:cNvSpPr/>
          <p:nvPr/>
        </p:nvSpPr>
        <p:spPr>
          <a:xfrm>
            <a:off x="2555776" y="764704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err="1" smtClean="0"/>
              <a:t>Биоетиката</a:t>
            </a:r>
            <a:r>
              <a:rPr lang="bg-BG" dirty="0" smtClean="0"/>
              <a:t> като научна дисциплина</a:t>
            </a:r>
            <a:endParaRPr lang="bg-BG" dirty="0"/>
          </a:p>
        </p:txBody>
      </p:sp>
      <p:sp>
        <p:nvSpPr>
          <p:cNvPr id="13" name="Закръглен правоъгълник 12"/>
          <p:cNvSpPr/>
          <p:nvPr/>
        </p:nvSpPr>
        <p:spPr>
          <a:xfrm>
            <a:off x="2555776" y="1772816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err="1" smtClean="0"/>
              <a:t>Биоетическите</a:t>
            </a:r>
            <a:r>
              <a:rPr lang="bg-BG" dirty="0" smtClean="0"/>
              <a:t> дебати</a:t>
            </a:r>
            <a:endParaRPr lang="bg-BG" dirty="0"/>
          </a:p>
        </p:txBody>
      </p:sp>
      <p:sp>
        <p:nvSpPr>
          <p:cNvPr id="14" name="Закръглен правоъгълник 13"/>
          <p:cNvSpPr/>
          <p:nvPr/>
        </p:nvSpPr>
        <p:spPr>
          <a:xfrm>
            <a:off x="2555776" y="2852936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err="1" smtClean="0"/>
              <a:t>Биоетиката</a:t>
            </a:r>
            <a:r>
              <a:rPr lang="bg-BG" dirty="0" smtClean="0"/>
              <a:t>: </a:t>
            </a:r>
          </a:p>
          <a:p>
            <a:pPr algn="ctr"/>
            <a:r>
              <a:rPr lang="bg-BG" dirty="0" smtClean="0"/>
              <a:t>в Америка и по света</a:t>
            </a:r>
            <a:endParaRPr lang="bg-BG" dirty="0"/>
          </a:p>
        </p:txBody>
      </p:sp>
      <p:sp>
        <p:nvSpPr>
          <p:cNvPr id="18" name="Петно 2 17"/>
          <p:cNvSpPr/>
          <p:nvPr/>
        </p:nvSpPr>
        <p:spPr>
          <a:xfrm>
            <a:off x="1115616" y="260648"/>
            <a:ext cx="6696744" cy="5400600"/>
          </a:xfrm>
          <a:prstGeom prst="irregularSeal2">
            <a:avLst/>
          </a:prstGeom>
          <a:gradFill flip="none" rotWithShape="1">
            <a:gsLst>
              <a:gs pos="9000">
                <a:schemeClr val="accent2"/>
              </a:gs>
              <a:gs pos="50000">
                <a:schemeClr val="accent1">
                  <a:tint val="44500"/>
                  <a:satMod val="160000"/>
                </a:schemeClr>
              </a:gs>
              <a:gs pos="91000">
                <a:schemeClr val="accent5">
                  <a:lumMod val="2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glow rad="63500">
              <a:schemeClr val="accent2">
                <a:satMod val="175000"/>
                <a:alpha val="40000"/>
              </a:schemeClr>
            </a:glow>
            <a:innerShdw blurRad="825500" dir="13500000">
              <a:prstClr val="black">
                <a:alpha val="50000"/>
              </a:prstClr>
            </a:innerShdw>
          </a:effectLst>
          <a:scene3d>
            <a:camera prst="isometricOffAxis1Right">
              <a:rot lat="600000" lon="210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РАЖДАНЕТО НА БИОЕТИКАТА</a:t>
            </a:r>
            <a:endParaRPr lang="bg-BG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907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 cap="rnd">
            <a:solidFill>
              <a:schemeClr val="tx2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bg-BG" sz="2000"/>
              <a:t>Албърт Джонсън </a:t>
            </a:r>
            <a:r>
              <a:rPr lang="bg-BG" sz="2000">
                <a:solidFill>
                  <a:schemeClr val="tx1"/>
                </a:solidFill>
                <a:effectLst/>
              </a:rPr>
              <a:t>е един от първите биоетици назначени в Медицинското училище на Калифорнийския университет в Сан Франциско със задачата да създаде програма по биоетика.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4300" y="1557338"/>
            <a:ext cx="4762500" cy="3810000"/>
          </a:xfrm>
          <a:noFill/>
          <a:ln cap="rnd">
            <a:solidFill>
              <a:schemeClr val="tx2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bg-BG" sz="2000"/>
              <a:t>Албърт Джонсън е почетен професор по Етика в медицината към Университета Вашингтон.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bg-BG" sz="2000"/>
              <a:t>Ръководил е катедрата по История на медицината и етика от 1987 до 1999г.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bg-BG" sz="2000"/>
              <a:t>Понастоящем е съ-директор на Програмата за медицина и човешки ценности в Калифорнийския Тихоокеански Медицински център в Сан Франциско.</a:t>
            </a:r>
          </a:p>
        </p:txBody>
      </p:sp>
      <p:pic>
        <p:nvPicPr>
          <p:cNvPr id="6148" name="Picture 4" descr="jonse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700213"/>
            <a:ext cx="2940050" cy="3527425"/>
          </a:xfrm>
          <a:prstGeom prst="rect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6088" y="5516563"/>
            <a:ext cx="8229600" cy="1139825"/>
          </a:xfrm>
          <a:prstGeom prst="rect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r>
              <a:rPr lang="bg-BG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Албърт Джонсън </a:t>
            </a:r>
            <a:r>
              <a:rPr lang="bg-BG" sz="2000"/>
              <a:t>е пионер и в “клиничната етика”, при която биоетиците влизат в ролята на консултанти при вземането на клинични решения за грижите за пациента.</a:t>
            </a: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98F803-AB70-4D90-8444-0FF8F19B82D2}" type="slidenum">
              <a:rPr lang="bg-BG" smtClean="0"/>
              <a:pPr/>
              <a:t>2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The birth of bioeth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117475"/>
            <a:ext cx="2060576" cy="3095625"/>
          </a:xfrm>
          <a:prstGeom prst="rect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Раждането на биоетика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763" y="3716338"/>
            <a:ext cx="2190750" cy="3095625"/>
          </a:xfrm>
          <a:prstGeom prst="rect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979613" y="404664"/>
            <a:ext cx="5113337" cy="588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sz="2000" b="1" i="1" dirty="0">
                <a:latin typeface="Arial" charset="0"/>
              </a:rPr>
              <a:t>Раждането на </a:t>
            </a:r>
            <a:r>
              <a:rPr lang="bg-BG" sz="2000" b="1" i="1" dirty="0" err="1">
                <a:latin typeface="Arial" charset="0"/>
              </a:rPr>
              <a:t>биоетиката</a:t>
            </a:r>
            <a:r>
              <a:rPr lang="bg-BG" sz="2000" b="1" i="1" dirty="0">
                <a:latin typeface="Arial" charset="0"/>
              </a:rPr>
              <a:t> </a:t>
            </a:r>
            <a:r>
              <a:rPr lang="bg-BG" sz="2000" dirty="0">
                <a:latin typeface="Arial" charset="0"/>
              </a:rPr>
              <a:t>на</a:t>
            </a:r>
            <a:r>
              <a:rPr lang="bg-BG" sz="2000" i="1" dirty="0">
                <a:latin typeface="Arial" charset="0"/>
              </a:rPr>
              <a:t> </a:t>
            </a:r>
            <a:r>
              <a:rPr lang="bg-BG" sz="2000" dirty="0" err="1">
                <a:latin typeface="Arial" charset="0"/>
              </a:rPr>
              <a:t>Албърт</a:t>
            </a:r>
            <a:r>
              <a:rPr lang="bg-BG" sz="2000" dirty="0">
                <a:latin typeface="Arial" charset="0"/>
              </a:rPr>
              <a:t> Р. Джонсън описва увлекателно като роман, с хумор и енциклопедично изобилие, възникването на </a:t>
            </a:r>
            <a:r>
              <a:rPr lang="bg-BG" sz="2000" dirty="0" err="1">
                <a:latin typeface="Arial" charset="0"/>
              </a:rPr>
              <a:t>биоетиката</a:t>
            </a:r>
            <a:r>
              <a:rPr lang="bg-BG" sz="2000" dirty="0">
                <a:latin typeface="Arial" charset="0"/>
              </a:rPr>
              <a:t> като поле на мислене, говорене и действие. Разказът на Джонсън представя развитието на </a:t>
            </a:r>
            <a:r>
              <a:rPr lang="bg-BG" sz="2000" dirty="0" err="1">
                <a:latin typeface="Arial" charset="0"/>
              </a:rPr>
              <a:t>биоетиката</a:t>
            </a:r>
            <a:r>
              <a:rPr lang="bg-BG" sz="2000" dirty="0">
                <a:latin typeface="Arial" charset="0"/>
              </a:rPr>
              <a:t> в САЩ, подбудено в голяма степен от академичните и обществени дискусии върху проблеми, свързани с медицинските експерименти и защитата на участниците в тях, с напредъка на генетиката и възникването</a:t>
            </a:r>
            <a:r>
              <a:rPr lang="bg-BG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bg-BG" sz="2000" dirty="0">
                <a:latin typeface="Arial" charset="0"/>
              </a:rPr>
              <a:t>на </a:t>
            </a:r>
            <a:r>
              <a:rPr lang="bg-BG" sz="2000" dirty="0" err="1">
                <a:latin typeface="Arial" charset="0"/>
              </a:rPr>
              <a:t>трансплантанционната</a:t>
            </a:r>
            <a:r>
              <a:rPr lang="bg-BG" sz="2000" dirty="0">
                <a:latin typeface="Arial" charset="0"/>
              </a:rPr>
              <a:t> медицина,  проблемите около поддържането на живота и настъпването на смъртта, както и тези, които съпровождат новите възможности на репродуктивната медицина. </a:t>
            </a: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3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i="1">
                <a:latin typeface="Arial" charset="0"/>
              </a:rPr>
              <a:t>Избрани моменти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 sz="2400" i="1">
                <a:latin typeface="Arial" charset="0"/>
              </a:rPr>
              <a:t>“Роден съм през 1931 г. в Сан Франциско и подобно на много други момчета от католически семейства, израснали по онова време, бях убеден, че съм призван да стана свещеник. Постъпих в семинарията на Обществото на Иисус (йесуитите), когато бях на осемнадесет, и през следващите тринадесет години получих прекрасно класическо образование. Четях книги на латински, гръцки и английски, изучавах древната, средновековната и съвременната философия, малко наука и много теология.” </a:t>
            </a: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98F803-AB70-4D90-8444-0FF8F19B82D2}" type="slidenum">
              <a:rPr lang="bg-BG" smtClean="0"/>
              <a:pPr/>
              <a:t>4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95288" y="1916113"/>
            <a:ext cx="82804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sz="2400" i="1">
                <a:latin typeface="Arial" charset="0"/>
              </a:rPr>
              <a:t>“След като получих магистърска степен по философия благодарение на изследванията ми върху Аристотел, Тома от Аквино и Маритен, преподавах философия в продължение на три години в йезуитския колеж към Университета “Лойола” в Лос Анжелис. След това изучавах теология и когато бях ръкоположен за свещеник, моите наставници приеха молбата ми да изучавам религиозна етика. През 1964г. започна докторантурата ми във Факултета по религиозни изследвания към Университета в Иейл.” </a:t>
            </a: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5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39750" y="1484313"/>
            <a:ext cx="7561263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sz="2000" i="1" dirty="0">
                <a:latin typeface="Arial" charset="0"/>
              </a:rPr>
              <a:t>“Две случайни срещи ме насочиха към формиращата се </a:t>
            </a:r>
            <a:r>
              <a:rPr lang="bg-BG" sz="2000" i="1" dirty="0" err="1">
                <a:latin typeface="Arial" charset="0"/>
              </a:rPr>
              <a:t>биоетика</a:t>
            </a:r>
            <a:r>
              <a:rPr lang="bg-BG" sz="2000" i="1" dirty="0">
                <a:latin typeface="Arial" charset="0"/>
              </a:rPr>
              <a:t>. Първата бе в един майски ден на 1967г., когато беше защитата на докторската ми дисертация в департамента за следдипломна квалификация в </a:t>
            </a:r>
            <a:r>
              <a:rPr lang="bg-BG" sz="2000" i="1" dirty="0" err="1">
                <a:latin typeface="Arial" charset="0"/>
              </a:rPr>
              <a:t>Иейл</a:t>
            </a:r>
            <a:r>
              <a:rPr lang="bg-BG" sz="2000" i="1" dirty="0">
                <a:latin typeface="Arial" charset="0"/>
              </a:rPr>
              <a:t>. Когато излизах на улицата, обзет от чувство на облекчение, срещнах свой приятел, </a:t>
            </a:r>
            <a:r>
              <a:rPr lang="bg-BG" sz="2000" i="1" dirty="0" smtClean="0">
                <a:latin typeface="Arial" charset="0"/>
              </a:rPr>
              <a:t>Патрик </a:t>
            </a:r>
            <a:r>
              <a:rPr lang="bg-BG" sz="2000" i="1" dirty="0" err="1" smtClean="0">
                <a:latin typeface="Arial" charset="0"/>
              </a:rPr>
              <a:t>Макегни</a:t>
            </a:r>
            <a:r>
              <a:rPr lang="bg-BG" sz="2000" i="1" dirty="0" smtClean="0">
                <a:latin typeface="Arial" charset="0"/>
              </a:rPr>
              <a:t>, завеждащ службата за психиатрично консултиране към болницата „Ню </a:t>
            </a:r>
            <a:r>
              <a:rPr lang="bg-BG" sz="2000" i="1" dirty="0" err="1" smtClean="0">
                <a:latin typeface="Arial" charset="0"/>
              </a:rPr>
              <a:t>Хайвън</a:t>
            </a:r>
            <a:r>
              <a:rPr lang="bg-BG" sz="2000" i="1" dirty="0" smtClean="0">
                <a:latin typeface="Arial" charset="0"/>
              </a:rPr>
              <a:t>“ в </a:t>
            </a:r>
            <a:r>
              <a:rPr lang="bg-BG" sz="2000" i="1" dirty="0" err="1" smtClean="0">
                <a:latin typeface="Arial" charset="0"/>
              </a:rPr>
              <a:t>Иейл</a:t>
            </a:r>
            <a:r>
              <a:rPr lang="bg-BG" sz="2000" i="1" dirty="0" smtClean="0">
                <a:latin typeface="Arial" charset="0"/>
              </a:rPr>
              <a:t>. Той ме покани на обяд, за да отпразнуваме заедно края на мъките си. Докато се хранехме, </a:t>
            </a:r>
            <a:r>
              <a:rPr lang="bg-BG" sz="2000" i="1" dirty="0" err="1" smtClean="0">
                <a:latin typeface="Arial" charset="0"/>
              </a:rPr>
              <a:t>Макегни</a:t>
            </a:r>
            <a:r>
              <a:rPr lang="bg-BG" sz="2000" i="1" dirty="0" smtClean="0">
                <a:latin typeface="Arial" charset="0"/>
              </a:rPr>
              <a:t> каза: </a:t>
            </a:r>
            <a:r>
              <a:rPr lang="bg-BG" sz="2000" i="1" dirty="0" smtClean="0">
                <a:solidFill>
                  <a:schemeClr val="tx2"/>
                </a:solidFill>
                <a:latin typeface="Arial" charset="0"/>
              </a:rPr>
              <a:t>„Толкова дълго си се занимавал с четене и писане на текстове, подхождал си към етиката като теоретик. Защо не дойдеш някой път в болницата, за да ти покажа как изглеждат истинските етически проблеми?“</a:t>
            </a:r>
            <a:endParaRPr lang="bg-BG" sz="2000" i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6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539552" y="1417638"/>
            <a:ext cx="77768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„Приех поканата му и през следващите два месеца бях негов стажант. Наскоро той беше срещнал нов етически проблем, невъзниквал до този момент: някои пациенти, чиито живот се поддържаше с хронична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хемодиализа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, искаха лекарите „да изключат машината“, да бъдат оставени да умрат. Той и други негови колеги, натъкнали се на същия проблем, се питаха дали подобно решение би могло да бъде разглеждано като самоубийство и съответно дали лекарят, приел да го осъществи, се превръща в съучастник. В качеството си на психиатър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Макегни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се опитваше да разбере дали „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диализните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самоубийства“ също като останалите са знак за някаква патология или поради новостта на хроничното поддържане на живота трябва да бъдат анализирани по друг начин.“ </a:t>
            </a: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71520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611560" y="1443548"/>
            <a:ext cx="77768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„Той ми обясни проблема и ме помоли да помисля върху него. В резултат на това открих, че в последно време се появяват статии, разглеждащи етическите проблеми на хроничната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хемодиализа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. Тогава нямах дори и идея, че двадесет и пет години по-късно ще бъда член на медицинския факултет, в който за първи път се въведе хроничната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хемодиализа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, както и приятел с нейния откривател, доктор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Белдинг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Скрибнър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bg-BG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…. Година по-късно получих назначение като преподавател по морална теология и философска етика в Университета в Сан Франсиско. Там нова случайна среща възроди интереса ми към медицинската етика.“</a:t>
            </a: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91923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bg-BG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Избрани моменти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457200" y="1916832"/>
            <a:ext cx="80752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„През 1969г. по време на една вечеря се срещнах с доктор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Енгълбърт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Дънфи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, завеждащ катедрата по хирургия към Калифорнийския университет в Сан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Франциско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. Доктор </a:t>
            </a:r>
            <a:r>
              <a:rPr lang="bg-BG" sz="2000" dirty="0" err="1" smtClean="0">
                <a:latin typeface="Arial" pitchFamily="34" charset="0"/>
                <a:cs typeface="Arial" pitchFamily="34" charset="0"/>
              </a:rPr>
              <a:t>Дънфи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 ме попита с какво се занимавам и когато аз отговорих, че преподавам етика в Университета на Сан Франсиско, той възкликна: „Страхотно! В медицината имаме сериозен етически проблем – как се дефинира смъртта?“ Когато отговорих, че ако изобщо има отговор на този въпрос, то той би трябвало да бъде осигурен от самите лекари, той отвърна, че все по-честите трансплантации на органи правят наложително преразглеждането на критериите, по които се констатира състояние на смърт.“</a:t>
            </a: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E71FA-C828-4D78-8CDB-5E4EADD4EF04}" type="slidenum">
              <a:rPr lang="bg-BG" smtClean="0"/>
              <a:pPr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80617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252</TotalTime>
  <Words>1585</Words>
  <Application>Microsoft Office PowerPoint</Application>
  <PresentationFormat>Презентация на цял екран 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15</vt:i4>
      </vt:variant>
    </vt:vector>
  </HeadingPairs>
  <TitlesOfParts>
    <vt:vector size="20" baseType="lpstr">
      <vt:lpstr>Arial</vt:lpstr>
      <vt:lpstr>Tahoma</vt:lpstr>
      <vt:lpstr>Times New Roman</vt:lpstr>
      <vt:lpstr>Wingdings</vt:lpstr>
      <vt:lpstr>Curtain Call</vt:lpstr>
      <vt:lpstr>РАЖДАНЕТО НА БИОЕТИКАТА</vt:lpstr>
      <vt:lpstr>Албърт Джонсън е един от първите биоетици назначени в Медицинското училище на Калифорнийския университет в Сан Франциско със задачата да създаде програма по биоетика.</vt:lpstr>
      <vt:lpstr>Презентация на PowerPoint</vt:lpstr>
      <vt:lpstr>Избрани моменти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РАЖДАНЕТО НА БИОЕТИКАТА</dc:title>
  <dc:creator>User</dc:creator>
  <cp:lastModifiedBy>Doc.Alexsandrova</cp:lastModifiedBy>
  <cp:revision>19</cp:revision>
  <dcterms:created xsi:type="dcterms:W3CDTF">2013-05-08T05:44:32Z</dcterms:created>
  <dcterms:modified xsi:type="dcterms:W3CDTF">2013-05-08T22:40:04Z</dcterms:modified>
</cp:coreProperties>
</file>