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bg-BG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76" y="-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горния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D22B4B-7BB0-4B88-8F47-797B3B8DF185}" type="datetimeFigureOut">
              <a:rPr lang="bg-BG" smtClean="0"/>
              <a:t>9.5.2013 г.</a:t>
            </a:fld>
            <a:endParaRPr lang="bg-BG"/>
          </a:p>
        </p:txBody>
      </p:sp>
      <p:sp>
        <p:nvSpPr>
          <p:cNvPr id="4" name="Контейнер за изображение на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Контейнер за бележ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C491FA-310A-436C-A702-78A3A781B9E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772348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5123" name="Rectangle 3"/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5124" name="Rectangle 4"/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5125" name="Rectangle 5"/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5126" name="Rectangle 6"/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5127" name="Rectangle 7"/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5128" name="Rectangle 8"/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5129" name="Rectangle 9"/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5130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5131" name="Rectangle 11"/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5132" name="Rectangle 12"/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5133" name="Rectangle 13"/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5134" name="Rectangle 14"/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5135" name="Rectangle 15"/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5136" name="Rectangle 16"/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5137" name="Rectangle 17"/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5138" name="Rectangle 18"/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5139" name="Rectangle 19"/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5140" name="Rectangle 20"/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5141" name="Rectangle 21"/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5142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>
                <a:gd name="T0" fmla="*/ 5700 w 5760"/>
                <a:gd name="T1" fmla="*/ 86 h 445"/>
                <a:gd name="T2" fmla="*/ 5508 w 5760"/>
                <a:gd name="T3" fmla="*/ 86 h 445"/>
                <a:gd name="T4" fmla="*/ 5454 w 5760"/>
                <a:gd name="T5" fmla="*/ 76 h 445"/>
                <a:gd name="T6" fmla="*/ 5448 w 5760"/>
                <a:gd name="T7" fmla="*/ 65 h 445"/>
                <a:gd name="T8" fmla="*/ 5442 w 5760"/>
                <a:gd name="T9" fmla="*/ 44 h 445"/>
                <a:gd name="T10" fmla="*/ 5414 w 5760"/>
                <a:gd name="T11" fmla="*/ 18 h 445"/>
                <a:gd name="T12" fmla="*/ 5332 w 5760"/>
                <a:gd name="T13" fmla="*/ 7 h 445"/>
                <a:gd name="T14" fmla="*/ 5051 w 5760"/>
                <a:gd name="T15" fmla="*/ 22 h 445"/>
                <a:gd name="T16" fmla="*/ 4986 w 5760"/>
                <a:gd name="T17" fmla="*/ 55 h 445"/>
                <a:gd name="T18" fmla="*/ 4854 w 5760"/>
                <a:gd name="T19" fmla="*/ 102 h 445"/>
                <a:gd name="T20" fmla="*/ 4740 w 5760"/>
                <a:gd name="T21" fmla="*/ 112 h 445"/>
                <a:gd name="T22" fmla="*/ 4662 w 5760"/>
                <a:gd name="T23" fmla="*/ 91 h 445"/>
                <a:gd name="T24" fmla="*/ 4598 w 5760"/>
                <a:gd name="T25" fmla="*/ 25 h 445"/>
                <a:gd name="T26" fmla="*/ 4514 w 5760"/>
                <a:gd name="T27" fmla="*/ 9 h 445"/>
                <a:gd name="T28" fmla="*/ 4410 w 5760"/>
                <a:gd name="T29" fmla="*/ 39 h 445"/>
                <a:gd name="T30" fmla="*/ 4236 w 5760"/>
                <a:gd name="T31" fmla="*/ 81 h 445"/>
                <a:gd name="T32" fmla="*/ 4020 w 5760"/>
                <a:gd name="T33" fmla="*/ 102 h 445"/>
                <a:gd name="T34" fmla="*/ 3810 w 5760"/>
                <a:gd name="T35" fmla="*/ 102 h 445"/>
                <a:gd name="T36" fmla="*/ 3654 w 5760"/>
                <a:gd name="T37" fmla="*/ 76 h 445"/>
                <a:gd name="T38" fmla="*/ 3594 w 5760"/>
                <a:gd name="T39" fmla="*/ 50 h 445"/>
                <a:gd name="T40" fmla="*/ 3528 w 5760"/>
                <a:gd name="T41" fmla="*/ 44 h 445"/>
                <a:gd name="T42" fmla="*/ 3480 w 5760"/>
                <a:gd name="T43" fmla="*/ 55 h 445"/>
                <a:gd name="T44" fmla="*/ 3420 w 5760"/>
                <a:gd name="T45" fmla="*/ 76 h 445"/>
                <a:gd name="T46" fmla="*/ 3048 w 5760"/>
                <a:gd name="T47" fmla="*/ 112 h 445"/>
                <a:gd name="T48" fmla="*/ 2844 w 5760"/>
                <a:gd name="T49" fmla="*/ 128 h 445"/>
                <a:gd name="T50" fmla="*/ 2742 w 5760"/>
                <a:gd name="T51" fmla="*/ 117 h 445"/>
                <a:gd name="T52" fmla="*/ 2710 w 5760"/>
                <a:gd name="T53" fmla="*/ 56 h 445"/>
                <a:gd name="T54" fmla="*/ 2658 w 5760"/>
                <a:gd name="T55" fmla="*/ 50 h 445"/>
                <a:gd name="T56" fmla="*/ 2558 w 5760"/>
                <a:gd name="T57" fmla="*/ 95 h 445"/>
                <a:gd name="T58" fmla="*/ 2444 w 5760"/>
                <a:gd name="T59" fmla="*/ 109 h 445"/>
                <a:gd name="T60" fmla="*/ 2322 w 5760"/>
                <a:gd name="T61" fmla="*/ 91 h 445"/>
                <a:gd name="T62" fmla="*/ 2274 w 5760"/>
                <a:gd name="T63" fmla="*/ 70 h 445"/>
                <a:gd name="T64" fmla="*/ 2185 w 5760"/>
                <a:gd name="T65" fmla="*/ 3 h 445"/>
                <a:gd name="T66" fmla="*/ 2048 w 5760"/>
                <a:gd name="T67" fmla="*/ 64 h 445"/>
                <a:gd name="T68" fmla="*/ 1794 w 5760"/>
                <a:gd name="T69" fmla="*/ 102 h 445"/>
                <a:gd name="T70" fmla="*/ 1560 w 5760"/>
                <a:gd name="T71" fmla="*/ 91 h 445"/>
                <a:gd name="T72" fmla="*/ 1482 w 5760"/>
                <a:gd name="T73" fmla="*/ 76 h 445"/>
                <a:gd name="T74" fmla="*/ 1428 w 5760"/>
                <a:gd name="T75" fmla="*/ 50 h 445"/>
                <a:gd name="T76" fmla="*/ 1374 w 5760"/>
                <a:gd name="T77" fmla="*/ 44 h 445"/>
                <a:gd name="T78" fmla="*/ 1308 w 5760"/>
                <a:gd name="T79" fmla="*/ 55 h 445"/>
                <a:gd name="T80" fmla="*/ 1140 w 5760"/>
                <a:gd name="T81" fmla="*/ 107 h 445"/>
                <a:gd name="T82" fmla="*/ 948 w 5760"/>
                <a:gd name="T83" fmla="*/ 143 h 445"/>
                <a:gd name="T84" fmla="*/ 708 w 5760"/>
                <a:gd name="T85" fmla="*/ 138 h 445"/>
                <a:gd name="T86" fmla="*/ 534 w 5760"/>
                <a:gd name="T87" fmla="*/ 96 h 445"/>
                <a:gd name="T88" fmla="*/ 444 w 5760"/>
                <a:gd name="T89" fmla="*/ 55 h 445"/>
                <a:gd name="T90" fmla="*/ 396 w 5760"/>
                <a:gd name="T91" fmla="*/ 34 h 445"/>
                <a:gd name="T92" fmla="*/ 378 w 5760"/>
                <a:gd name="T93" fmla="*/ 39 h 445"/>
                <a:gd name="T94" fmla="*/ 342 w 5760"/>
                <a:gd name="T95" fmla="*/ 70 h 445"/>
                <a:gd name="T96" fmla="*/ 288 w 5760"/>
                <a:gd name="T97" fmla="*/ 96 h 445"/>
                <a:gd name="T98" fmla="*/ 192 w 5760"/>
                <a:gd name="T99" fmla="*/ 112 h 445"/>
                <a:gd name="T100" fmla="*/ 90 w 5760"/>
                <a:gd name="T101" fmla="*/ 112 h 445"/>
                <a:gd name="T102" fmla="*/ 0 w 5760"/>
                <a:gd name="T103" fmla="*/ 96 h 445"/>
                <a:gd name="T104" fmla="*/ 5760 w 5760"/>
                <a:gd name="T105" fmla="*/ 445 h 4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  <a:lnTo>
                    <a:pt x="576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11E8C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bg-BG"/>
            </a:p>
          </p:txBody>
        </p:sp>
        <p:sp>
          <p:nvSpPr>
            <p:cNvPr id="5143" name="Freeform 23"/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>
                <a:gd name="T0" fmla="*/ 4993 w 5770"/>
                <a:gd name="T1" fmla="*/ 66 h 174"/>
                <a:gd name="T2" fmla="*/ 4771 w 5770"/>
                <a:gd name="T3" fmla="*/ 132 h 174"/>
                <a:gd name="T4" fmla="*/ 4640 w 5770"/>
                <a:gd name="T5" fmla="*/ 96 h 174"/>
                <a:gd name="T6" fmla="*/ 4598 w 5770"/>
                <a:gd name="T7" fmla="*/ 36 h 174"/>
                <a:gd name="T8" fmla="*/ 4478 w 5770"/>
                <a:gd name="T9" fmla="*/ 30 h 174"/>
                <a:gd name="T10" fmla="*/ 4186 w 5770"/>
                <a:gd name="T11" fmla="*/ 108 h 174"/>
                <a:gd name="T12" fmla="*/ 3815 w 5770"/>
                <a:gd name="T13" fmla="*/ 120 h 174"/>
                <a:gd name="T14" fmla="*/ 3617 w 5770"/>
                <a:gd name="T15" fmla="*/ 72 h 174"/>
                <a:gd name="T16" fmla="*/ 3510 w 5770"/>
                <a:gd name="T17" fmla="*/ 60 h 174"/>
                <a:gd name="T18" fmla="*/ 3336 w 5770"/>
                <a:gd name="T19" fmla="*/ 96 h 174"/>
                <a:gd name="T20" fmla="*/ 2846 w 5770"/>
                <a:gd name="T21" fmla="*/ 150 h 174"/>
                <a:gd name="T22" fmla="*/ 2703 w 5770"/>
                <a:gd name="T23" fmla="*/ 96 h 174"/>
                <a:gd name="T24" fmla="*/ 2619 w 5770"/>
                <a:gd name="T25" fmla="*/ 90 h 174"/>
                <a:gd name="T26" fmla="*/ 2416 w 5770"/>
                <a:gd name="T27" fmla="*/ 132 h 174"/>
                <a:gd name="T28" fmla="*/ 2278 w 5770"/>
                <a:gd name="T29" fmla="*/ 84 h 174"/>
                <a:gd name="T30" fmla="*/ 2151 w 5770"/>
                <a:gd name="T31" fmla="*/ 36 h 174"/>
                <a:gd name="T32" fmla="*/ 1947 w 5770"/>
                <a:gd name="T33" fmla="*/ 120 h 174"/>
                <a:gd name="T34" fmla="*/ 1525 w 5770"/>
                <a:gd name="T35" fmla="*/ 102 h 174"/>
                <a:gd name="T36" fmla="*/ 1429 w 5770"/>
                <a:gd name="T37" fmla="*/ 60 h 174"/>
                <a:gd name="T38" fmla="*/ 1333 w 5770"/>
                <a:gd name="T39" fmla="*/ 60 h 174"/>
                <a:gd name="T40" fmla="*/ 1058 w 5770"/>
                <a:gd name="T41" fmla="*/ 150 h 174"/>
                <a:gd name="T42" fmla="*/ 652 w 5770"/>
                <a:gd name="T43" fmla="*/ 150 h 174"/>
                <a:gd name="T44" fmla="*/ 442 w 5770"/>
                <a:gd name="T45" fmla="*/ 66 h 174"/>
                <a:gd name="T46" fmla="*/ 377 w 5770"/>
                <a:gd name="T47" fmla="*/ 48 h 174"/>
                <a:gd name="T48" fmla="*/ 305 w 5770"/>
                <a:gd name="T49" fmla="*/ 108 h 174"/>
                <a:gd name="T50" fmla="*/ 144 w 5770"/>
                <a:gd name="T51" fmla="*/ 138 h 174"/>
                <a:gd name="T52" fmla="*/ 0 w 5770"/>
                <a:gd name="T53" fmla="*/ 96 h 174"/>
                <a:gd name="T54" fmla="*/ 167 w 5770"/>
                <a:gd name="T55" fmla="*/ 120 h 174"/>
                <a:gd name="T56" fmla="*/ 323 w 5770"/>
                <a:gd name="T57" fmla="*/ 84 h 174"/>
                <a:gd name="T58" fmla="*/ 383 w 5770"/>
                <a:gd name="T59" fmla="*/ 24 h 174"/>
                <a:gd name="T60" fmla="*/ 460 w 5770"/>
                <a:gd name="T61" fmla="*/ 60 h 174"/>
                <a:gd name="T62" fmla="*/ 706 w 5770"/>
                <a:gd name="T63" fmla="*/ 144 h 174"/>
                <a:gd name="T64" fmla="*/ 1100 w 5770"/>
                <a:gd name="T65" fmla="*/ 120 h 174"/>
                <a:gd name="T66" fmla="*/ 1345 w 5770"/>
                <a:gd name="T67" fmla="*/ 36 h 174"/>
                <a:gd name="T68" fmla="*/ 1441 w 5770"/>
                <a:gd name="T69" fmla="*/ 48 h 174"/>
                <a:gd name="T70" fmla="*/ 1561 w 5770"/>
                <a:gd name="T71" fmla="*/ 90 h 174"/>
                <a:gd name="T72" fmla="*/ 1971 w 5770"/>
                <a:gd name="T73" fmla="*/ 96 h 174"/>
                <a:gd name="T74" fmla="*/ 2235 w 5770"/>
                <a:gd name="T75" fmla="*/ 3 h 174"/>
                <a:gd name="T76" fmla="*/ 2350 w 5770"/>
                <a:gd name="T77" fmla="*/ 102 h 174"/>
                <a:gd name="T78" fmla="*/ 2559 w 5770"/>
                <a:gd name="T79" fmla="*/ 96 h 174"/>
                <a:gd name="T80" fmla="*/ 2715 w 5770"/>
                <a:gd name="T81" fmla="*/ 24 h 174"/>
                <a:gd name="T82" fmla="*/ 2792 w 5770"/>
                <a:gd name="T83" fmla="*/ 132 h 174"/>
                <a:gd name="T84" fmla="*/ 3127 w 5770"/>
                <a:gd name="T85" fmla="*/ 102 h 174"/>
                <a:gd name="T86" fmla="*/ 3486 w 5770"/>
                <a:gd name="T87" fmla="*/ 48 h 174"/>
                <a:gd name="T88" fmla="*/ 3582 w 5770"/>
                <a:gd name="T89" fmla="*/ 42 h 174"/>
                <a:gd name="T90" fmla="*/ 3731 w 5770"/>
                <a:gd name="T91" fmla="*/ 90 h 174"/>
                <a:gd name="T92" fmla="*/ 4078 w 5770"/>
                <a:gd name="T93" fmla="*/ 102 h 174"/>
                <a:gd name="T94" fmla="*/ 4419 w 5770"/>
                <a:gd name="T95" fmla="*/ 30 h 174"/>
                <a:gd name="T96" fmla="*/ 4574 w 5770"/>
                <a:gd name="T97" fmla="*/ 6 h 174"/>
                <a:gd name="T98" fmla="*/ 4628 w 5770"/>
                <a:gd name="T99" fmla="*/ 60 h 174"/>
                <a:gd name="T100" fmla="*/ 4724 w 5770"/>
                <a:gd name="T101" fmla="*/ 108 h 174"/>
                <a:gd name="T102" fmla="*/ 4927 w 5770"/>
                <a:gd name="T103" fmla="*/ 84 h 174"/>
                <a:gd name="T104" fmla="*/ 5118 w 5770"/>
                <a:gd name="T105" fmla="*/ 14 h 174"/>
                <a:gd name="T106" fmla="*/ 5280 w 5770"/>
                <a:gd name="T107" fmla="*/ 9 h 174"/>
                <a:gd name="T108" fmla="*/ 5453 w 5770"/>
                <a:gd name="T109" fmla="*/ 36 h 174"/>
                <a:gd name="T110" fmla="*/ 5465 w 5770"/>
                <a:gd name="T111" fmla="*/ 72 h 174"/>
                <a:gd name="T112" fmla="*/ 5656 w 5770"/>
                <a:gd name="T113" fmla="*/ 90 h 174"/>
                <a:gd name="T114" fmla="*/ 5710 w 5770"/>
                <a:gd name="T115" fmla="*/ 102 h 174"/>
                <a:gd name="T116" fmla="*/ 5477 w 5770"/>
                <a:gd name="T117" fmla="*/ 90 h 174"/>
                <a:gd name="T118" fmla="*/ 5453 w 5770"/>
                <a:gd name="T119" fmla="*/ 60 h 174"/>
                <a:gd name="T120" fmla="*/ 5393 w 5770"/>
                <a:gd name="T121" fmla="*/ 30 h 174"/>
                <a:gd name="T122" fmla="*/ 5219 w 5770"/>
                <a:gd name="T123" fmla="*/ 2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bg-BG"/>
            </a:p>
          </p:txBody>
        </p:sp>
      </p:grpSp>
      <p:sp>
        <p:nvSpPr>
          <p:cNvPr id="5144" name="Rectangle 2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bg-BG" noProof="0" smtClean="0"/>
              <a:t>Click to edit Master title style</a:t>
            </a:r>
          </a:p>
        </p:txBody>
      </p:sp>
      <p:sp>
        <p:nvSpPr>
          <p:cNvPr id="5145" name="Rectangle 2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bg-BG" noProof="0" smtClean="0"/>
              <a:t>Click to edit Master subtitle style</a:t>
            </a:r>
          </a:p>
        </p:txBody>
      </p:sp>
      <p:sp>
        <p:nvSpPr>
          <p:cNvPr id="5146" name="Rectangle 26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5147" name="Rectangle 2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5148" name="Rectangle 2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5FF86DC-EB63-47FF-8964-A96BC9BD6100}" type="slidenum">
              <a:rPr lang="bg-BG"/>
              <a:pPr/>
              <a:t>‹#›</a:t>
            </a:fld>
            <a:endParaRPr lang="bg-BG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77692B9-F6FD-4FAE-A9D8-F3CB9EC4335A}" type="slidenum">
              <a:rPr lang="bg-BG"/>
              <a:pPr/>
              <a:t>‹#›</a:t>
            </a:fld>
            <a:endParaRPr lang="bg-BG"/>
          </a:p>
        </p:txBody>
      </p:sp>
      <p:sp>
        <p:nvSpPr>
          <p:cNvPr id="6" name="Контейнер за 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783853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060BBB8-6B36-4709-BFD8-40349DEE6C9F}" type="slidenum">
              <a:rPr lang="bg-BG"/>
              <a:pPr/>
              <a:t>‹#›</a:t>
            </a:fld>
            <a:endParaRPr lang="bg-BG"/>
          </a:p>
        </p:txBody>
      </p:sp>
      <p:sp>
        <p:nvSpPr>
          <p:cNvPr id="6" name="Контейнер за 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614168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498F803-AB70-4D90-8444-0FF8F19B82D2}" type="slidenum">
              <a:rPr lang="bg-BG"/>
              <a:pPr/>
              <a:t>‹#›</a:t>
            </a:fld>
            <a:endParaRPr lang="bg-BG"/>
          </a:p>
        </p:txBody>
      </p:sp>
      <p:sp>
        <p:nvSpPr>
          <p:cNvPr id="6" name="Контейнер за 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958897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5B2A6E9-F3AF-4989-852A-A22EC1CA63E3}" type="slidenum">
              <a:rPr lang="bg-BG"/>
              <a:pPr/>
              <a:t>‹#›</a:t>
            </a:fld>
            <a:endParaRPr lang="bg-BG"/>
          </a:p>
        </p:txBody>
      </p:sp>
      <p:sp>
        <p:nvSpPr>
          <p:cNvPr id="6" name="Контейнер за 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260130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F453A84-EE0C-4B11-A034-7BDC9AB7E8CC}" type="slidenum">
              <a:rPr lang="bg-BG"/>
              <a:pPr/>
              <a:t>‹#›</a:t>
            </a:fld>
            <a:endParaRPr lang="bg-BG"/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874006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5" name="Текстов контейне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6" name="Контейнер за съдържани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7" name="Контейнер за долния колонтитул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8" name="Контейнер за номер на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DE1184A-2CF1-474A-95D9-68C2D8F831C5}" type="slidenum">
              <a:rPr lang="bg-BG"/>
              <a:pPr/>
              <a:t>‹#›</a:t>
            </a:fld>
            <a:endParaRPr lang="bg-BG"/>
          </a:p>
        </p:txBody>
      </p:sp>
      <p:sp>
        <p:nvSpPr>
          <p:cNvPr id="9" name="Контейнер за дата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747896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D0E01B2-D752-4BA9-AB26-20069A00B01E}" type="slidenum">
              <a:rPr lang="bg-BG"/>
              <a:pPr/>
              <a:t>‹#›</a:t>
            </a:fld>
            <a:endParaRPr lang="bg-BG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401611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олния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3" name="Контейнер за номер на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2EE71FA-C828-4D78-8CDB-5E4EADD4EF04}" type="slidenum">
              <a:rPr lang="bg-BG"/>
              <a:pPr/>
              <a:t>‹#›</a:t>
            </a:fld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80640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173BC46-ECEE-434F-A609-501455FF71D9}" type="slidenum">
              <a:rPr lang="bg-BG"/>
              <a:pPr/>
              <a:t>‹#›</a:t>
            </a:fld>
            <a:endParaRPr lang="bg-BG"/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651285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BD72AB3-1795-4528-B46A-94CF941D3382}" type="slidenum">
              <a:rPr lang="bg-BG"/>
              <a:pPr/>
              <a:t>‹#›</a:t>
            </a:fld>
            <a:endParaRPr lang="bg-BG"/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3671777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4099" name="Rectangle 3"/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4100" name="Rectangle 4"/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4101" name="Rectangle 5"/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4102" name="Rectangle 6"/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4103" name="Rectangle 7"/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4104" name="Rectangle 8"/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4105" name="Rectangle 9"/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4106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4107" name="Rectangle 11"/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4108" name="Rectangle 12"/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4109" name="Rectangle 13"/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4110" name="Rectangle 14"/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4111" name="Rectangle 15"/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4112" name="Rectangle 16"/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4113" name="Rectangle 17"/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4114" name="Rectangle 18"/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4115" name="Rectangle 19"/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4116" name="Rectangle 20"/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4117" name="Rectangle 21"/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4118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>
                <a:gd name="T0" fmla="*/ 5700 w 5760"/>
                <a:gd name="T1" fmla="*/ 86 h 445"/>
                <a:gd name="T2" fmla="*/ 5508 w 5760"/>
                <a:gd name="T3" fmla="*/ 86 h 445"/>
                <a:gd name="T4" fmla="*/ 5454 w 5760"/>
                <a:gd name="T5" fmla="*/ 76 h 445"/>
                <a:gd name="T6" fmla="*/ 5448 w 5760"/>
                <a:gd name="T7" fmla="*/ 65 h 445"/>
                <a:gd name="T8" fmla="*/ 5442 w 5760"/>
                <a:gd name="T9" fmla="*/ 44 h 445"/>
                <a:gd name="T10" fmla="*/ 5414 w 5760"/>
                <a:gd name="T11" fmla="*/ 18 h 445"/>
                <a:gd name="T12" fmla="*/ 5332 w 5760"/>
                <a:gd name="T13" fmla="*/ 7 h 445"/>
                <a:gd name="T14" fmla="*/ 5051 w 5760"/>
                <a:gd name="T15" fmla="*/ 22 h 445"/>
                <a:gd name="T16" fmla="*/ 4986 w 5760"/>
                <a:gd name="T17" fmla="*/ 55 h 445"/>
                <a:gd name="T18" fmla="*/ 4854 w 5760"/>
                <a:gd name="T19" fmla="*/ 102 h 445"/>
                <a:gd name="T20" fmla="*/ 4740 w 5760"/>
                <a:gd name="T21" fmla="*/ 112 h 445"/>
                <a:gd name="T22" fmla="*/ 4662 w 5760"/>
                <a:gd name="T23" fmla="*/ 91 h 445"/>
                <a:gd name="T24" fmla="*/ 4598 w 5760"/>
                <a:gd name="T25" fmla="*/ 25 h 445"/>
                <a:gd name="T26" fmla="*/ 4514 w 5760"/>
                <a:gd name="T27" fmla="*/ 9 h 445"/>
                <a:gd name="T28" fmla="*/ 4410 w 5760"/>
                <a:gd name="T29" fmla="*/ 39 h 445"/>
                <a:gd name="T30" fmla="*/ 4236 w 5760"/>
                <a:gd name="T31" fmla="*/ 81 h 445"/>
                <a:gd name="T32" fmla="*/ 4020 w 5760"/>
                <a:gd name="T33" fmla="*/ 102 h 445"/>
                <a:gd name="T34" fmla="*/ 3810 w 5760"/>
                <a:gd name="T35" fmla="*/ 102 h 445"/>
                <a:gd name="T36" fmla="*/ 3654 w 5760"/>
                <a:gd name="T37" fmla="*/ 76 h 445"/>
                <a:gd name="T38" fmla="*/ 3594 w 5760"/>
                <a:gd name="T39" fmla="*/ 50 h 445"/>
                <a:gd name="T40" fmla="*/ 3528 w 5760"/>
                <a:gd name="T41" fmla="*/ 44 h 445"/>
                <a:gd name="T42" fmla="*/ 3480 w 5760"/>
                <a:gd name="T43" fmla="*/ 55 h 445"/>
                <a:gd name="T44" fmla="*/ 3420 w 5760"/>
                <a:gd name="T45" fmla="*/ 76 h 445"/>
                <a:gd name="T46" fmla="*/ 3048 w 5760"/>
                <a:gd name="T47" fmla="*/ 112 h 445"/>
                <a:gd name="T48" fmla="*/ 2844 w 5760"/>
                <a:gd name="T49" fmla="*/ 128 h 445"/>
                <a:gd name="T50" fmla="*/ 2742 w 5760"/>
                <a:gd name="T51" fmla="*/ 117 h 445"/>
                <a:gd name="T52" fmla="*/ 2710 w 5760"/>
                <a:gd name="T53" fmla="*/ 56 h 445"/>
                <a:gd name="T54" fmla="*/ 2658 w 5760"/>
                <a:gd name="T55" fmla="*/ 50 h 445"/>
                <a:gd name="T56" fmla="*/ 2558 w 5760"/>
                <a:gd name="T57" fmla="*/ 95 h 445"/>
                <a:gd name="T58" fmla="*/ 2444 w 5760"/>
                <a:gd name="T59" fmla="*/ 109 h 445"/>
                <a:gd name="T60" fmla="*/ 2322 w 5760"/>
                <a:gd name="T61" fmla="*/ 91 h 445"/>
                <a:gd name="T62" fmla="*/ 2274 w 5760"/>
                <a:gd name="T63" fmla="*/ 70 h 445"/>
                <a:gd name="T64" fmla="*/ 2185 w 5760"/>
                <a:gd name="T65" fmla="*/ 3 h 445"/>
                <a:gd name="T66" fmla="*/ 2048 w 5760"/>
                <a:gd name="T67" fmla="*/ 64 h 445"/>
                <a:gd name="T68" fmla="*/ 1794 w 5760"/>
                <a:gd name="T69" fmla="*/ 102 h 445"/>
                <a:gd name="T70" fmla="*/ 1560 w 5760"/>
                <a:gd name="T71" fmla="*/ 91 h 445"/>
                <a:gd name="T72" fmla="*/ 1482 w 5760"/>
                <a:gd name="T73" fmla="*/ 76 h 445"/>
                <a:gd name="T74" fmla="*/ 1428 w 5760"/>
                <a:gd name="T75" fmla="*/ 50 h 445"/>
                <a:gd name="T76" fmla="*/ 1374 w 5760"/>
                <a:gd name="T77" fmla="*/ 44 h 445"/>
                <a:gd name="T78" fmla="*/ 1308 w 5760"/>
                <a:gd name="T79" fmla="*/ 55 h 445"/>
                <a:gd name="T80" fmla="*/ 1140 w 5760"/>
                <a:gd name="T81" fmla="*/ 107 h 445"/>
                <a:gd name="T82" fmla="*/ 948 w 5760"/>
                <a:gd name="T83" fmla="*/ 143 h 445"/>
                <a:gd name="T84" fmla="*/ 708 w 5760"/>
                <a:gd name="T85" fmla="*/ 138 h 445"/>
                <a:gd name="T86" fmla="*/ 534 w 5760"/>
                <a:gd name="T87" fmla="*/ 96 h 445"/>
                <a:gd name="T88" fmla="*/ 444 w 5760"/>
                <a:gd name="T89" fmla="*/ 55 h 445"/>
                <a:gd name="T90" fmla="*/ 396 w 5760"/>
                <a:gd name="T91" fmla="*/ 34 h 445"/>
                <a:gd name="T92" fmla="*/ 378 w 5760"/>
                <a:gd name="T93" fmla="*/ 39 h 445"/>
                <a:gd name="T94" fmla="*/ 342 w 5760"/>
                <a:gd name="T95" fmla="*/ 70 h 445"/>
                <a:gd name="T96" fmla="*/ 288 w 5760"/>
                <a:gd name="T97" fmla="*/ 96 h 445"/>
                <a:gd name="T98" fmla="*/ 192 w 5760"/>
                <a:gd name="T99" fmla="*/ 112 h 445"/>
                <a:gd name="T100" fmla="*/ 90 w 5760"/>
                <a:gd name="T101" fmla="*/ 112 h 445"/>
                <a:gd name="T102" fmla="*/ 0 w 5760"/>
                <a:gd name="T103" fmla="*/ 96 h 445"/>
                <a:gd name="T104" fmla="*/ 5760 w 5760"/>
                <a:gd name="T105" fmla="*/ 445 h 4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  <a:lnTo>
                    <a:pt x="576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11E8C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bg-BG"/>
            </a:p>
          </p:txBody>
        </p:sp>
        <p:sp>
          <p:nvSpPr>
            <p:cNvPr id="4119" name="Freeform 23"/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>
                <a:gd name="T0" fmla="*/ 4993 w 5770"/>
                <a:gd name="T1" fmla="*/ 66 h 174"/>
                <a:gd name="T2" fmla="*/ 4771 w 5770"/>
                <a:gd name="T3" fmla="*/ 132 h 174"/>
                <a:gd name="T4" fmla="*/ 4640 w 5770"/>
                <a:gd name="T5" fmla="*/ 96 h 174"/>
                <a:gd name="T6" fmla="*/ 4598 w 5770"/>
                <a:gd name="T7" fmla="*/ 36 h 174"/>
                <a:gd name="T8" fmla="*/ 4478 w 5770"/>
                <a:gd name="T9" fmla="*/ 30 h 174"/>
                <a:gd name="T10" fmla="*/ 4186 w 5770"/>
                <a:gd name="T11" fmla="*/ 108 h 174"/>
                <a:gd name="T12" fmla="*/ 3815 w 5770"/>
                <a:gd name="T13" fmla="*/ 120 h 174"/>
                <a:gd name="T14" fmla="*/ 3617 w 5770"/>
                <a:gd name="T15" fmla="*/ 72 h 174"/>
                <a:gd name="T16" fmla="*/ 3510 w 5770"/>
                <a:gd name="T17" fmla="*/ 60 h 174"/>
                <a:gd name="T18" fmla="*/ 3336 w 5770"/>
                <a:gd name="T19" fmla="*/ 96 h 174"/>
                <a:gd name="T20" fmla="*/ 2846 w 5770"/>
                <a:gd name="T21" fmla="*/ 150 h 174"/>
                <a:gd name="T22" fmla="*/ 2703 w 5770"/>
                <a:gd name="T23" fmla="*/ 96 h 174"/>
                <a:gd name="T24" fmla="*/ 2619 w 5770"/>
                <a:gd name="T25" fmla="*/ 90 h 174"/>
                <a:gd name="T26" fmla="*/ 2416 w 5770"/>
                <a:gd name="T27" fmla="*/ 132 h 174"/>
                <a:gd name="T28" fmla="*/ 2278 w 5770"/>
                <a:gd name="T29" fmla="*/ 84 h 174"/>
                <a:gd name="T30" fmla="*/ 2151 w 5770"/>
                <a:gd name="T31" fmla="*/ 36 h 174"/>
                <a:gd name="T32" fmla="*/ 1947 w 5770"/>
                <a:gd name="T33" fmla="*/ 120 h 174"/>
                <a:gd name="T34" fmla="*/ 1525 w 5770"/>
                <a:gd name="T35" fmla="*/ 102 h 174"/>
                <a:gd name="T36" fmla="*/ 1429 w 5770"/>
                <a:gd name="T37" fmla="*/ 60 h 174"/>
                <a:gd name="T38" fmla="*/ 1333 w 5770"/>
                <a:gd name="T39" fmla="*/ 60 h 174"/>
                <a:gd name="T40" fmla="*/ 1058 w 5770"/>
                <a:gd name="T41" fmla="*/ 150 h 174"/>
                <a:gd name="T42" fmla="*/ 652 w 5770"/>
                <a:gd name="T43" fmla="*/ 150 h 174"/>
                <a:gd name="T44" fmla="*/ 442 w 5770"/>
                <a:gd name="T45" fmla="*/ 66 h 174"/>
                <a:gd name="T46" fmla="*/ 377 w 5770"/>
                <a:gd name="T47" fmla="*/ 48 h 174"/>
                <a:gd name="T48" fmla="*/ 305 w 5770"/>
                <a:gd name="T49" fmla="*/ 108 h 174"/>
                <a:gd name="T50" fmla="*/ 144 w 5770"/>
                <a:gd name="T51" fmla="*/ 138 h 174"/>
                <a:gd name="T52" fmla="*/ 0 w 5770"/>
                <a:gd name="T53" fmla="*/ 96 h 174"/>
                <a:gd name="T54" fmla="*/ 167 w 5770"/>
                <a:gd name="T55" fmla="*/ 120 h 174"/>
                <a:gd name="T56" fmla="*/ 323 w 5770"/>
                <a:gd name="T57" fmla="*/ 84 h 174"/>
                <a:gd name="T58" fmla="*/ 383 w 5770"/>
                <a:gd name="T59" fmla="*/ 24 h 174"/>
                <a:gd name="T60" fmla="*/ 460 w 5770"/>
                <a:gd name="T61" fmla="*/ 60 h 174"/>
                <a:gd name="T62" fmla="*/ 706 w 5770"/>
                <a:gd name="T63" fmla="*/ 144 h 174"/>
                <a:gd name="T64" fmla="*/ 1100 w 5770"/>
                <a:gd name="T65" fmla="*/ 120 h 174"/>
                <a:gd name="T66" fmla="*/ 1345 w 5770"/>
                <a:gd name="T67" fmla="*/ 36 h 174"/>
                <a:gd name="T68" fmla="*/ 1441 w 5770"/>
                <a:gd name="T69" fmla="*/ 48 h 174"/>
                <a:gd name="T70" fmla="*/ 1561 w 5770"/>
                <a:gd name="T71" fmla="*/ 90 h 174"/>
                <a:gd name="T72" fmla="*/ 1971 w 5770"/>
                <a:gd name="T73" fmla="*/ 96 h 174"/>
                <a:gd name="T74" fmla="*/ 2235 w 5770"/>
                <a:gd name="T75" fmla="*/ 3 h 174"/>
                <a:gd name="T76" fmla="*/ 2350 w 5770"/>
                <a:gd name="T77" fmla="*/ 102 h 174"/>
                <a:gd name="T78" fmla="*/ 2559 w 5770"/>
                <a:gd name="T79" fmla="*/ 96 h 174"/>
                <a:gd name="T80" fmla="*/ 2715 w 5770"/>
                <a:gd name="T81" fmla="*/ 24 h 174"/>
                <a:gd name="T82" fmla="*/ 2792 w 5770"/>
                <a:gd name="T83" fmla="*/ 132 h 174"/>
                <a:gd name="T84" fmla="*/ 3127 w 5770"/>
                <a:gd name="T85" fmla="*/ 102 h 174"/>
                <a:gd name="T86" fmla="*/ 3486 w 5770"/>
                <a:gd name="T87" fmla="*/ 48 h 174"/>
                <a:gd name="T88" fmla="*/ 3582 w 5770"/>
                <a:gd name="T89" fmla="*/ 42 h 174"/>
                <a:gd name="T90" fmla="*/ 3731 w 5770"/>
                <a:gd name="T91" fmla="*/ 90 h 174"/>
                <a:gd name="T92" fmla="*/ 4078 w 5770"/>
                <a:gd name="T93" fmla="*/ 102 h 174"/>
                <a:gd name="T94" fmla="*/ 4419 w 5770"/>
                <a:gd name="T95" fmla="*/ 30 h 174"/>
                <a:gd name="T96" fmla="*/ 4574 w 5770"/>
                <a:gd name="T97" fmla="*/ 6 h 174"/>
                <a:gd name="T98" fmla="*/ 4628 w 5770"/>
                <a:gd name="T99" fmla="*/ 60 h 174"/>
                <a:gd name="T100" fmla="*/ 4724 w 5770"/>
                <a:gd name="T101" fmla="*/ 108 h 174"/>
                <a:gd name="T102" fmla="*/ 4927 w 5770"/>
                <a:gd name="T103" fmla="*/ 84 h 174"/>
                <a:gd name="T104" fmla="*/ 5118 w 5770"/>
                <a:gd name="T105" fmla="*/ 14 h 174"/>
                <a:gd name="T106" fmla="*/ 5280 w 5770"/>
                <a:gd name="T107" fmla="*/ 9 h 174"/>
                <a:gd name="T108" fmla="*/ 5453 w 5770"/>
                <a:gd name="T109" fmla="*/ 36 h 174"/>
                <a:gd name="T110" fmla="*/ 5465 w 5770"/>
                <a:gd name="T111" fmla="*/ 72 h 174"/>
                <a:gd name="T112" fmla="*/ 5656 w 5770"/>
                <a:gd name="T113" fmla="*/ 90 h 174"/>
                <a:gd name="T114" fmla="*/ 5710 w 5770"/>
                <a:gd name="T115" fmla="*/ 102 h 174"/>
                <a:gd name="T116" fmla="*/ 5477 w 5770"/>
                <a:gd name="T117" fmla="*/ 90 h 174"/>
                <a:gd name="T118" fmla="*/ 5453 w 5770"/>
                <a:gd name="T119" fmla="*/ 60 h 174"/>
                <a:gd name="T120" fmla="*/ 5393 w 5770"/>
                <a:gd name="T121" fmla="*/ 30 h 174"/>
                <a:gd name="T122" fmla="*/ 5219 w 5770"/>
                <a:gd name="T123" fmla="*/ 2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bg-BG"/>
            </a:p>
          </p:txBody>
        </p:sp>
      </p:grpSp>
      <p:sp>
        <p:nvSpPr>
          <p:cNvPr id="4120" name="Rectangle 2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bg-BG" smtClean="0"/>
              <a:t>Click to edit Master title style</a:t>
            </a:r>
          </a:p>
        </p:txBody>
      </p:sp>
      <p:sp>
        <p:nvSpPr>
          <p:cNvPr id="4121" name="Rectangle 2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smtClean="0"/>
              <a:t>Click to edit Master text styles</a:t>
            </a:r>
          </a:p>
          <a:p>
            <a:pPr lvl="1"/>
            <a:r>
              <a:rPr lang="bg-BG" smtClean="0"/>
              <a:t>Second level</a:t>
            </a:r>
          </a:p>
          <a:p>
            <a:pPr lvl="2"/>
            <a:r>
              <a:rPr lang="bg-BG" smtClean="0"/>
              <a:t>Third level</a:t>
            </a:r>
          </a:p>
          <a:p>
            <a:pPr lvl="3"/>
            <a:r>
              <a:rPr lang="bg-BG" smtClean="0"/>
              <a:t>Fourth level</a:t>
            </a:r>
          </a:p>
          <a:p>
            <a:pPr lvl="4"/>
            <a:r>
              <a:rPr lang="bg-BG" smtClean="0"/>
              <a:t>Fifth level</a:t>
            </a:r>
          </a:p>
        </p:txBody>
      </p:sp>
      <p:sp>
        <p:nvSpPr>
          <p:cNvPr id="4122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bg-BG"/>
          </a:p>
        </p:txBody>
      </p:sp>
      <p:sp>
        <p:nvSpPr>
          <p:cNvPr id="4123" name="Rectangle 2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7B277E-672B-4650-9CCC-582CFA0B1086}" type="slidenum">
              <a:rPr lang="bg-BG"/>
              <a:pPr/>
              <a:t>‹#›</a:t>
            </a:fld>
            <a:endParaRPr lang="bg-BG"/>
          </a:p>
        </p:txBody>
      </p:sp>
      <p:sp>
        <p:nvSpPr>
          <p:cNvPr id="4124" name="Rectangle 2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bg-BG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bg-BG" sz="4000"/>
              <a:t>РАЖДАНЕТО НА БИОЕТИКАТА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4797425"/>
            <a:ext cx="7920037" cy="841375"/>
          </a:xfrm>
        </p:spPr>
        <p:txBody>
          <a:bodyPr/>
          <a:lstStyle/>
          <a:p>
            <a:r>
              <a:rPr lang="bg-BG" sz="2400" i="1"/>
              <a:t>Доц. Д-р С. Александрова-Янкуловска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1908175" y="1412875"/>
            <a:ext cx="54721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bg-BG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Албърт Р. Джонсън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/>
          <a:p>
            <a:pPr algn="ctr"/>
            <a:r>
              <a:rPr lang="bg-BG" sz="32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Избрани моменти</a:t>
            </a:r>
          </a:p>
        </p:txBody>
      </p:sp>
      <p:sp>
        <p:nvSpPr>
          <p:cNvPr id="3" name="Текстово поле 2"/>
          <p:cNvSpPr txBox="1"/>
          <p:nvPr/>
        </p:nvSpPr>
        <p:spPr>
          <a:xfrm>
            <a:off x="457200" y="1628800"/>
            <a:ext cx="7931224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000" dirty="0" smtClean="0">
                <a:latin typeface="Arial" pitchFamily="34" charset="0"/>
                <a:cs typeface="Arial" pitchFamily="34" charset="0"/>
              </a:rPr>
              <a:t>„Една комисия към Медицинския институт в 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Харвард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 година по-рано беше предложила дефиниция на понятието „мозъчна смърт“ и Медицинския институт към Калифорнийския университет в Сан Франсиско беше съставило собствена комисия, която да я обсъди. Ако се стигнеше до решение, че е най-подходяща, то тя щеше да бъде използвана в новата програма на университета за 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траснплантация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 на бъбреци. Беше ми зададен въпросът: бих ли се включил в комисията като консултант? Съгласих се с готовност (която се дължеше основно на невежеството ми) и през следващата година участвах във вечерните срещи на малка група лекари, където научих много за неврологията и трансплантирането на органи, както и за концептуалната мъгла, в която тънеше края на човешкия живот.“</a:t>
            </a:r>
            <a:endParaRPr lang="bg-BG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EE71FA-C828-4D78-8CDB-5E4EADD4EF04}" type="slidenum">
              <a:rPr lang="bg-BG" smtClean="0"/>
              <a:pPr/>
              <a:t>10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050338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/>
          <a:p>
            <a:pPr algn="ctr"/>
            <a:r>
              <a:rPr lang="bg-BG" sz="32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Избрани моменти</a:t>
            </a:r>
          </a:p>
        </p:txBody>
      </p:sp>
      <p:sp>
        <p:nvSpPr>
          <p:cNvPr id="3" name="Текстово поле 2"/>
          <p:cNvSpPr txBox="1"/>
          <p:nvPr/>
        </p:nvSpPr>
        <p:spPr>
          <a:xfrm>
            <a:off x="457200" y="1268760"/>
            <a:ext cx="807524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000" dirty="0" smtClean="0">
                <a:latin typeface="Arial" pitchFamily="34" charset="0"/>
                <a:cs typeface="Arial" pitchFamily="34" charset="0"/>
              </a:rPr>
              <a:t>„Стажът ми при доктор 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Макегни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 в отделенията на 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иейлската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 болница ‚Ню 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Хейвън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“, както и участието ми в комисията на Калифорнийския университет в Сан Франсиско, поставиха началото на моята трансформация от 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етик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 в 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биоетик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. Този процес завърши през пролетта на 1972г., когато се сдобих със собствена титла и заплата.</a:t>
            </a:r>
          </a:p>
          <a:p>
            <a:endParaRPr lang="bg-BG" sz="2000" dirty="0">
              <a:latin typeface="Arial" pitchFamily="34" charset="0"/>
              <a:cs typeface="Arial" pitchFamily="34" charset="0"/>
            </a:endParaRPr>
          </a:p>
          <a:p>
            <a:r>
              <a:rPr lang="bg-BG" sz="2000" dirty="0" smtClean="0">
                <a:latin typeface="Arial" pitchFamily="34" charset="0"/>
                <a:cs typeface="Arial" pitchFamily="34" charset="0"/>
              </a:rPr>
              <a:t>…. В края на годината Декана на Медицинския факултет, доктор 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Джулийс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 Р. 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Кревънс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 ми предложи място на извънреден доцент по 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биоетика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. Това означаваше да се превърна в странна птица. Само още един 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етик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 беше получил назначение в медицински факултет: 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Данър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Клузър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, който работеше в Медицинския институт „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Хърши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“ към Университета на Пенсилвания. 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Биоетиката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 все още не съществуваше като отделна научна област. Нямаше учебни планове, а наличните източници бяха повече от оскъдни. Самата дума „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биоетика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“ предизвикваше объркване.</a:t>
            </a:r>
            <a:endParaRPr lang="bg-BG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EE71FA-C828-4D78-8CDB-5E4EADD4EF04}" type="slidenum">
              <a:rPr lang="bg-BG" smtClean="0"/>
              <a:pPr/>
              <a:t>11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3644547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/>
          <a:p>
            <a:pPr algn="ctr"/>
            <a:r>
              <a:rPr lang="bg-BG" sz="32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Избрани моменти</a:t>
            </a:r>
          </a:p>
        </p:txBody>
      </p:sp>
      <p:sp>
        <p:nvSpPr>
          <p:cNvPr id="3" name="Текстово поле 2"/>
          <p:cNvSpPr txBox="1"/>
          <p:nvPr/>
        </p:nvSpPr>
        <p:spPr>
          <a:xfrm>
            <a:off x="539552" y="1916832"/>
            <a:ext cx="7776864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000" dirty="0" smtClean="0">
                <a:latin typeface="Arial" pitchFamily="34" charset="0"/>
                <a:cs typeface="Arial" pitchFamily="34" charset="0"/>
              </a:rPr>
              <a:t>„Задачата ми в Калифорнийския университет на Сан Франсиско беше не да предам на студентите фактите и методите на една съществуваща наука, а да създам неяо ново, което би заслужило уважението на учените и признанието на обществеността. Поех по път, който след няколко години щеше да ме отведе до постоянно място във факултета на едно от водещите медицински училища в света. </a:t>
            </a:r>
          </a:p>
          <a:p>
            <a:r>
              <a:rPr lang="bg-BG" sz="2800" i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Станах </a:t>
            </a:r>
            <a:r>
              <a:rPr lang="bg-BG" sz="2800" i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биоетик</a:t>
            </a:r>
            <a:r>
              <a:rPr lang="bg-BG" sz="2800" i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тъкмо тогава, когато се раждаше самата </a:t>
            </a:r>
            <a:r>
              <a:rPr lang="bg-BG" sz="2800" i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биоетика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.“</a:t>
            </a:r>
            <a:endParaRPr lang="bg-BG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EE71FA-C828-4D78-8CDB-5E4EADD4EF04}" type="slidenum">
              <a:rPr lang="bg-BG" smtClean="0"/>
              <a:pPr/>
              <a:t>12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6334366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/>
          <a:p>
            <a:pPr algn="ctr"/>
            <a:r>
              <a:rPr lang="bg-BG" sz="32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Избрани моменти</a:t>
            </a:r>
          </a:p>
        </p:txBody>
      </p:sp>
      <p:sp>
        <p:nvSpPr>
          <p:cNvPr id="3" name="Текстово поле 2"/>
          <p:cNvSpPr txBox="1"/>
          <p:nvPr/>
        </p:nvSpPr>
        <p:spPr>
          <a:xfrm>
            <a:off x="457200" y="1628800"/>
            <a:ext cx="82296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000" dirty="0" smtClean="0">
                <a:latin typeface="Arial" pitchFamily="34" charset="0"/>
                <a:cs typeface="Arial" pitchFamily="34" charset="0"/>
              </a:rPr>
              <a:t>„Първите 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биоетици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 добре осъзнават невъзможността на поставената пред тях задача. Започвайки обсъждания с други заинтересовани от подобни въпроси, те осъзнават, че с всеки нов въпрос навлизат в непозната територия. </a:t>
            </a:r>
            <a:r>
              <a:rPr lang="bg-BG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Философите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 откриват, че нивото на абстрактност, типично за тяхната дисциплина, е твърде високо в сравнение с проблемите, поставени от практикуващите лекари и учени. </a:t>
            </a:r>
            <a:r>
              <a:rPr lang="bg-BG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Теолозите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 усещат, че 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доктриналните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 допускания, от които изхожда тяхната дисциплина, не са приемливи за всички, които имат отношение към 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биоетическите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 дилеми. </a:t>
            </a:r>
            <a:r>
              <a:rPr lang="bg-BG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Социолозите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 разбират, че дескриптивните възможности на тяхната дисциплина не помагат за запълване на нормативните празнини. </a:t>
            </a:r>
            <a:r>
              <a:rPr lang="bg-BG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Учените и лекарите 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не са в състояние да се дистанцират от твърде субективната си ценностна система. Затова е почти невъзможно да си представим нова дисциплина, която да обединява всички.“</a:t>
            </a:r>
            <a:endParaRPr lang="bg-BG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EE71FA-C828-4D78-8CDB-5E4EADD4EF04}" type="slidenum">
              <a:rPr lang="bg-BG" smtClean="0"/>
              <a:pPr/>
              <a:t>13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526507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/>
          <a:p>
            <a:pPr algn="ctr"/>
            <a:r>
              <a:rPr lang="bg-BG" sz="32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Избрани моменти</a:t>
            </a:r>
          </a:p>
        </p:txBody>
      </p:sp>
      <p:sp>
        <p:nvSpPr>
          <p:cNvPr id="3" name="Текстово поле 2"/>
          <p:cNvSpPr txBox="1"/>
          <p:nvPr/>
        </p:nvSpPr>
        <p:spPr>
          <a:xfrm>
            <a:off x="457200" y="1340768"/>
            <a:ext cx="800323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000" dirty="0" smtClean="0">
                <a:latin typeface="Arial" pitchFamily="34" charset="0"/>
                <a:cs typeface="Arial" pitchFamily="34" charset="0"/>
              </a:rPr>
              <a:t>„Първите 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биоетици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 обаче не се обезкуражават. Макар всеки от тях да има определена научна подготовка, формирала трудно преодолими мисловни навици, те се опитват да се отърсят от по-шовинистичните от тях. Теолозите минимизират позоваването на Писанието и други 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доктринални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 източници, стремейки се да преведат своето познание на 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икуменически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 език. Философите вече не са така загадъчни и изоставят разредения въздух на 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деонтологическите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 и телеологичните теории, за да се приземят в света на етическите разсъждения на не-философите. Лекарите и учените отварят съзнанието си за „меките“ данни, пренебрегвани до то 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зи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 момент. Тези първи несигурни стъпки, с които 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биоетиците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 прекрачват границите на познатите светове на техните дисциплини, ги повеждат по начертания от 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Калахан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 път: в търсене на теория, формулиране на принципи и определяне на методи за взимане на решения.“ </a:t>
            </a:r>
            <a:endParaRPr lang="bg-BG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EE71FA-C828-4D78-8CDB-5E4EADD4EF04}" type="slidenum">
              <a:rPr lang="bg-BG" smtClean="0"/>
              <a:pPr/>
              <a:t>14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059536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номер на слайда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EE71FA-C828-4D78-8CDB-5E4EADD4EF04}" type="slidenum">
              <a:rPr lang="bg-BG" smtClean="0"/>
              <a:pPr/>
              <a:t>15</a:t>
            </a:fld>
            <a:endParaRPr lang="bg-BG"/>
          </a:p>
        </p:txBody>
      </p:sp>
      <p:sp>
        <p:nvSpPr>
          <p:cNvPr id="3" name="Закръглен правоъгълник 2"/>
          <p:cNvSpPr/>
          <p:nvPr/>
        </p:nvSpPr>
        <p:spPr>
          <a:xfrm>
            <a:off x="323528" y="260648"/>
            <a:ext cx="3456384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 smtClean="0"/>
              <a:t>Големите въпроси на съвестта: Медицинската етика преди </a:t>
            </a:r>
            <a:r>
              <a:rPr lang="bg-BG" dirty="0" err="1" smtClean="0"/>
              <a:t>биоетиката</a:t>
            </a:r>
            <a:endParaRPr lang="bg-BG" dirty="0"/>
          </a:p>
        </p:txBody>
      </p:sp>
      <p:sp>
        <p:nvSpPr>
          <p:cNvPr id="4" name="Закръглен правоъгълник 3"/>
          <p:cNvSpPr/>
          <p:nvPr/>
        </p:nvSpPr>
        <p:spPr>
          <a:xfrm>
            <a:off x="323528" y="1268760"/>
            <a:ext cx="3456384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 smtClean="0"/>
              <a:t>Теолозите: преоткриване на традицията</a:t>
            </a:r>
            <a:endParaRPr lang="bg-BG" dirty="0"/>
          </a:p>
        </p:txBody>
      </p:sp>
      <p:sp>
        <p:nvSpPr>
          <p:cNvPr id="5" name="Закръглен правоъгълник 4"/>
          <p:cNvSpPr/>
          <p:nvPr/>
        </p:nvSpPr>
        <p:spPr>
          <a:xfrm>
            <a:off x="323528" y="2276872"/>
            <a:ext cx="3456384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 smtClean="0"/>
              <a:t>Философите: изясняване на понятията</a:t>
            </a:r>
            <a:endParaRPr lang="bg-BG" dirty="0"/>
          </a:p>
        </p:txBody>
      </p:sp>
      <p:sp>
        <p:nvSpPr>
          <p:cNvPr id="6" name="Закръглен правоъгълник 5"/>
          <p:cNvSpPr/>
          <p:nvPr/>
        </p:nvSpPr>
        <p:spPr>
          <a:xfrm>
            <a:off x="323528" y="3356992"/>
            <a:ext cx="3456384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 err="1" smtClean="0"/>
              <a:t>Биоетическите</a:t>
            </a:r>
            <a:r>
              <a:rPr lang="bg-BG" dirty="0" smtClean="0"/>
              <a:t> комисии</a:t>
            </a:r>
            <a:endParaRPr lang="bg-BG" dirty="0"/>
          </a:p>
        </p:txBody>
      </p:sp>
      <p:sp>
        <p:nvSpPr>
          <p:cNvPr id="7" name="Закръглен правоъгълник 6"/>
          <p:cNvSpPr/>
          <p:nvPr/>
        </p:nvSpPr>
        <p:spPr>
          <a:xfrm>
            <a:off x="5004048" y="260648"/>
            <a:ext cx="3456384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 smtClean="0"/>
              <a:t>Опасни експерименти: етика на научните изследвания върху хора</a:t>
            </a:r>
            <a:endParaRPr lang="bg-BG" dirty="0"/>
          </a:p>
        </p:txBody>
      </p:sp>
      <p:sp>
        <p:nvSpPr>
          <p:cNvPr id="8" name="Закръглен правоъгълник 7"/>
          <p:cNvSpPr/>
          <p:nvPr/>
        </p:nvSpPr>
        <p:spPr>
          <a:xfrm>
            <a:off x="5004048" y="1268760"/>
            <a:ext cx="3456384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 smtClean="0"/>
              <a:t>Модифициране на живота: генетика и етика</a:t>
            </a:r>
            <a:endParaRPr lang="bg-BG" dirty="0"/>
          </a:p>
        </p:txBody>
      </p:sp>
      <p:sp>
        <p:nvSpPr>
          <p:cNvPr id="9" name="Закръглен правоъгълник 8"/>
          <p:cNvSpPr/>
          <p:nvPr/>
        </p:nvSpPr>
        <p:spPr>
          <a:xfrm>
            <a:off x="5004048" y="2276872"/>
            <a:ext cx="3456384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 smtClean="0"/>
              <a:t>Чудото на модерната медицина: етика на трансплантацията</a:t>
            </a:r>
            <a:endParaRPr lang="bg-BG" dirty="0"/>
          </a:p>
        </p:txBody>
      </p:sp>
      <p:sp>
        <p:nvSpPr>
          <p:cNvPr id="10" name="Закръглен правоъгълник 9"/>
          <p:cNvSpPr/>
          <p:nvPr/>
        </p:nvSpPr>
        <p:spPr>
          <a:xfrm>
            <a:off x="5004048" y="3356992"/>
            <a:ext cx="3456384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 smtClean="0"/>
              <a:t>Кой трябва да живее? </a:t>
            </a:r>
          </a:p>
          <a:p>
            <a:pPr algn="ctr"/>
            <a:r>
              <a:rPr lang="bg-BG" dirty="0" smtClean="0"/>
              <a:t>Кой трябва да умре?</a:t>
            </a:r>
            <a:endParaRPr lang="bg-BG" dirty="0"/>
          </a:p>
        </p:txBody>
      </p:sp>
      <p:sp>
        <p:nvSpPr>
          <p:cNvPr id="11" name="Закръглен правоъгълник 10"/>
          <p:cNvSpPr/>
          <p:nvPr/>
        </p:nvSpPr>
        <p:spPr>
          <a:xfrm>
            <a:off x="5004048" y="4365104"/>
            <a:ext cx="3456384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 smtClean="0"/>
              <a:t>Прекрасният нов свят: </a:t>
            </a:r>
          </a:p>
          <a:p>
            <a:pPr algn="ctr"/>
            <a:r>
              <a:rPr lang="bg-BG" dirty="0" smtClean="0"/>
              <a:t>етика на човешкото възпроизводство</a:t>
            </a:r>
            <a:endParaRPr lang="bg-BG" dirty="0"/>
          </a:p>
        </p:txBody>
      </p:sp>
      <p:sp>
        <p:nvSpPr>
          <p:cNvPr id="12" name="Закръглен правоъгълник 11"/>
          <p:cNvSpPr/>
          <p:nvPr/>
        </p:nvSpPr>
        <p:spPr>
          <a:xfrm>
            <a:off x="2555776" y="764704"/>
            <a:ext cx="3456384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 err="1" smtClean="0"/>
              <a:t>Биоетиката</a:t>
            </a:r>
            <a:r>
              <a:rPr lang="bg-BG" dirty="0" smtClean="0"/>
              <a:t> като научна дисциплина</a:t>
            </a:r>
            <a:endParaRPr lang="bg-BG" dirty="0"/>
          </a:p>
        </p:txBody>
      </p:sp>
      <p:sp>
        <p:nvSpPr>
          <p:cNvPr id="13" name="Закръглен правоъгълник 12"/>
          <p:cNvSpPr/>
          <p:nvPr/>
        </p:nvSpPr>
        <p:spPr>
          <a:xfrm>
            <a:off x="2555776" y="1772816"/>
            <a:ext cx="3456384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 err="1" smtClean="0"/>
              <a:t>Биоетическите</a:t>
            </a:r>
            <a:r>
              <a:rPr lang="bg-BG" dirty="0" smtClean="0"/>
              <a:t> дебати</a:t>
            </a:r>
            <a:endParaRPr lang="bg-BG" dirty="0"/>
          </a:p>
        </p:txBody>
      </p:sp>
      <p:sp>
        <p:nvSpPr>
          <p:cNvPr id="14" name="Закръглен правоъгълник 13"/>
          <p:cNvSpPr/>
          <p:nvPr/>
        </p:nvSpPr>
        <p:spPr>
          <a:xfrm>
            <a:off x="2555776" y="2852936"/>
            <a:ext cx="3456384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 err="1" smtClean="0"/>
              <a:t>Биоетиката</a:t>
            </a:r>
            <a:r>
              <a:rPr lang="bg-BG" dirty="0" smtClean="0"/>
              <a:t>: </a:t>
            </a:r>
          </a:p>
          <a:p>
            <a:pPr algn="ctr"/>
            <a:r>
              <a:rPr lang="bg-BG" dirty="0" smtClean="0"/>
              <a:t>в Америка и по света</a:t>
            </a:r>
            <a:endParaRPr lang="bg-BG" dirty="0"/>
          </a:p>
        </p:txBody>
      </p:sp>
      <p:sp>
        <p:nvSpPr>
          <p:cNvPr id="18" name="Петно 2 17"/>
          <p:cNvSpPr/>
          <p:nvPr/>
        </p:nvSpPr>
        <p:spPr>
          <a:xfrm>
            <a:off x="1115616" y="260648"/>
            <a:ext cx="6696744" cy="5400600"/>
          </a:xfrm>
          <a:prstGeom prst="irregularSeal2">
            <a:avLst/>
          </a:prstGeom>
          <a:gradFill flip="none" rotWithShape="1">
            <a:gsLst>
              <a:gs pos="9000">
                <a:schemeClr val="accent2"/>
              </a:gs>
              <a:gs pos="50000">
                <a:schemeClr val="accent1">
                  <a:tint val="44500"/>
                  <a:satMod val="160000"/>
                </a:schemeClr>
              </a:gs>
              <a:gs pos="91000">
                <a:schemeClr val="accent5">
                  <a:lumMod val="2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effectLst>
            <a:glow rad="63500">
              <a:schemeClr val="accent2">
                <a:satMod val="175000"/>
                <a:alpha val="40000"/>
              </a:schemeClr>
            </a:glow>
            <a:innerShdw blurRad="825500" dir="13500000">
              <a:prstClr val="black">
                <a:alpha val="50000"/>
              </a:prstClr>
            </a:innerShdw>
          </a:effectLst>
          <a:scene3d>
            <a:camera prst="isometricOffAxis1Right">
              <a:rot lat="600000" lon="210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РАЖДАНЕТО НА БИОЕТИКАТА</a:t>
            </a:r>
            <a:endParaRPr lang="bg-BG" sz="2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99072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noFill/>
          <a:ln cap="rnd">
            <a:solidFill>
              <a:schemeClr val="tx2"/>
            </a:solidFill>
            <a:prstDash val="sysDot"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bg-BG" sz="2000"/>
              <a:t>Албърт Джонсън </a:t>
            </a:r>
            <a:r>
              <a:rPr lang="bg-BG" sz="2000">
                <a:solidFill>
                  <a:schemeClr val="tx1"/>
                </a:solidFill>
                <a:effectLst/>
              </a:rPr>
              <a:t>е един от първите биоетици назначени в Медицинското училище на Калифорнийския университет в Сан Франциско със задачата да създаде програма по биоетика.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24300" y="1557338"/>
            <a:ext cx="4762500" cy="3810000"/>
          </a:xfrm>
          <a:noFill/>
          <a:ln cap="rnd">
            <a:solidFill>
              <a:schemeClr val="tx2"/>
            </a:solidFill>
            <a:prstDash val="sysDot"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buClr>
                <a:schemeClr val="tx2"/>
              </a:buClr>
              <a:buFont typeface="Wingdings" pitchFamily="2" charset="2"/>
              <a:buChar char="q"/>
            </a:pPr>
            <a:r>
              <a:rPr lang="bg-BG" sz="2000"/>
              <a:t>Албърт Джонсън е почетен професор по Етика в медицината към Университета Вашингтон.</a:t>
            </a:r>
          </a:p>
          <a:p>
            <a:pPr>
              <a:lnSpc>
                <a:spcPct val="90000"/>
              </a:lnSpc>
              <a:buClr>
                <a:schemeClr val="tx2"/>
              </a:buClr>
              <a:buFont typeface="Wingdings" pitchFamily="2" charset="2"/>
              <a:buChar char="q"/>
            </a:pPr>
            <a:r>
              <a:rPr lang="bg-BG" sz="2000"/>
              <a:t>Ръководил е катедрата по История на медицината и етика от 1987 до 1999г.</a:t>
            </a:r>
          </a:p>
          <a:p>
            <a:pPr>
              <a:lnSpc>
                <a:spcPct val="90000"/>
              </a:lnSpc>
              <a:buClr>
                <a:schemeClr val="tx2"/>
              </a:buClr>
              <a:buFont typeface="Wingdings" pitchFamily="2" charset="2"/>
              <a:buChar char="q"/>
            </a:pPr>
            <a:r>
              <a:rPr lang="bg-BG" sz="2000"/>
              <a:t>Понастоящем е съ-директор на Програмата за медицина и човешки ценности в Калифорнийския Тихоокеански Медицински център в Сан Франциско.</a:t>
            </a:r>
          </a:p>
        </p:txBody>
      </p:sp>
      <p:pic>
        <p:nvPicPr>
          <p:cNvPr id="6148" name="Picture 4" descr="jonsen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700213"/>
            <a:ext cx="2940050" cy="3527425"/>
          </a:xfrm>
          <a:prstGeom prst="rect">
            <a:avLst/>
          </a:prstGeom>
          <a:noFill/>
          <a:ln w="9525" cap="rnd">
            <a:solidFill>
              <a:schemeClr val="tx2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446088" y="5516563"/>
            <a:ext cx="8229600" cy="1139825"/>
          </a:xfrm>
          <a:prstGeom prst="rect">
            <a:avLst/>
          </a:prstGeom>
          <a:noFill/>
          <a:ln w="9525" cap="rnd">
            <a:solidFill>
              <a:schemeClr val="tx2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/>
          <a:p>
            <a:r>
              <a:rPr lang="bg-BG" sz="2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Албърт Джонсън </a:t>
            </a:r>
            <a:r>
              <a:rPr lang="bg-BG" sz="2000"/>
              <a:t>е пионер и в “клиничната етика”, при която биоетиците влизат в ролята на консултанти при вземането на клинични решения за грижите за пациента.</a:t>
            </a:r>
          </a:p>
        </p:txBody>
      </p:sp>
      <p:sp>
        <p:nvSpPr>
          <p:cNvPr id="2" name="Контейнер за номер на слайда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98F803-AB70-4D90-8444-0FF8F19B82D2}" type="slidenum">
              <a:rPr lang="bg-BG" smtClean="0"/>
              <a:pPr/>
              <a:t>2</a:t>
            </a:fld>
            <a:endParaRPr lang="bg-BG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 descr="The birth of bioethic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117475"/>
            <a:ext cx="2060576" cy="3095625"/>
          </a:xfrm>
          <a:prstGeom prst="rect">
            <a:avLst/>
          </a:prstGeom>
          <a:noFill/>
          <a:ln w="9525" cap="rnd">
            <a:solidFill>
              <a:schemeClr val="tx2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3" name="Picture 5" descr="Раждането на биоетикат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9763" y="3716338"/>
            <a:ext cx="2190750" cy="3095625"/>
          </a:xfrm>
          <a:prstGeom prst="rect">
            <a:avLst/>
          </a:prstGeom>
          <a:noFill/>
          <a:ln w="9525" cap="rnd">
            <a:solidFill>
              <a:schemeClr val="tx2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1979613" y="404664"/>
            <a:ext cx="5113337" cy="588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bg-BG" sz="2000" b="1" i="1" dirty="0">
                <a:latin typeface="Arial" charset="0"/>
              </a:rPr>
              <a:t>Раждането на </a:t>
            </a:r>
            <a:r>
              <a:rPr lang="bg-BG" sz="2000" b="1" i="1" dirty="0" err="1">
                <a:latin typeface="Arial" charset="0"/>
              </a:rPr>
              <a:t>биоетиката</a:t>
            </a:r>
            <a:r>
              <a:rPr lang="bg-BG" sz="2000" b="1" i="1" dirty="0">
                <a:latin typeface="Arial" charset="0"/>
              </a:rPr>
              <a:t> </a:t>
            </a:r>
            <a:r>
              <a:rPr lang="bg-BG" sz="2000" dirty="0">
                <a:latin typeface="Arial" charset="0"/>
              </a:rPr>
              <a:t>на</a:t>
            </a:r>
            <a:r>
              <a:rPr lang="bg-BG" sz="2000" i="1" dirty="0">
                <a:latin typeface="Arial" charset="0"/>
              </a:rPr>
              <a:t> </a:t>
            </a:r>
            <a:r>
              <a:rPr lang="bg-BG" sz="2000" dirty="0" err="1">
                <a:latin typeface="Arial" charset="0"/>
              </a:rPr>
              <a:t>Албърт</a:t>
            </a:r>
            <a:r>
              <a:rPr lang="bg-BG" sz="2000" dirty="0">
                <a:latin typeface="Arial" charset="0"/>
              </a:rPr>
              <a:t> Р. Джонсън описва увлекателно като роман, с хумор и енциклопедично изобилие, възникването на </a:t>
            </a:r>
            <a:r>
              <a:rPr lang="bg-BG" sz="2000" dirty="0" err="1">
                <a:latin typeface="Arial" charset="0"/>
              </a:rPr>
              <a:t>биоетиката</a:t>
            </a:r>
            <a:r>
              <a:rPr lang="bg-BG" sz="2000" dirty="0">
                <a:latin typeface="Arial" charset="0"/>
              </a:rPr>
              <a:t> като поле на мислене, говорене и действие. Разказът на Джонсън представя развитието на </a:t>
            </a:r>
            <a:r>
              <a:rPr lang="bg-BG" sz="2000" dirty="0" err="1">
                <a:latin typeface="Arial" charset="0"/>
              </a:rPr>
              <a:t>биоетиката</a:t>
            </a:r>
            <a:r>
              <a:rPr lang="bg-BG" sz="2000" dirty="0">
                <a:latin typeface="Arial" charset="0"/>
              </a:rPr>
              <a:t> в САЩ, подбудено в голяма степен от академичните и обществени дискусии върху проблеми, свързани с медицинските експерименти и защитата на участниците в тях, с напредъка на генетиката и възникването</a:t>
            </a:r>
            <a:r>
              <a:rPr lang="bg-BG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bg-BG" sz="2000" dirty="0">
                <a:latin typeface="Arial" charset="0"/>
              </a:rPr>
              <a:t>на </a:t>
            </a:r>
            <a:r>
              <a:rPr lang="bg-BG" sz="2000" dirty="0" err="1">
                <a:latin typeface="Arial" charset="0"/>
              </a:rPr>
              <a:t>трансплантанционната</a:t>
            </a:r>
            <a:r>
              <a:rPr lang="bg-BG" sz="2000" dirty="0">
                <a:latin typeface="Arial" charset="0"/>
              </a:rPr>
              <a:t> медицина,  проблемите около поддържането на живота и настъпването на смъртта, както и тези, които съпровождат новите възможности на репродуктивната медицина. </a:t>
            </a:r>
          </a:p>
        </p:txBody>
      </p:sp>
      <p:sp>
        <p:nvSpPr>
          <p:cNvPr id="2" name="Контейнер за номер на слайда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EE71FA-C828-4D78-8CDB-5E4EADD4EF04}" type="slidenum">
              <a:rPr lang="bg-BG" smtClean="0"/>
              <a:pPr/>
              <a:t>3</a:t>
            </a:fld>
            <a:endParaRPr lang="bg-BG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sz="3200" i="1">
                <a:latin typeface="Arial" charset="0"/>
              </a:rPr>
              <a:t>Избрани моменти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bg-BG" sz="2400" i="1">
                <a:latin typeface="Arial" charset="0"/>
              </a:rPr>
              <a:t>“Роден съм през 1931 г. в Сан Франциско и подобно на много други момчета от католически семейства, израснали по онова време, бях убеден, че съм призван да стана свещеник. Постъпих в семинарията на Обществото на Иисус (йесуитите), когато бях на осемнадесет, и през следващите тринадесет години получих прекрасно класическо образование. Четях книги на латински, гръцки и английски, изучавах древната, средновековната и съвременната философия, малко наука и много теология.” </a:t>
            </a:r>
          </a:p>
        </p:txBody>
      </p:sp>
      <p:sp>
        <p:nvSpPr>
          <p:cNvPr id="2" name="Контейнер за номер на слайда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98F803-AB70-4D90-8444-0FF8F19B82D2}" type="slidenum">
              <a:rPr lang="bg-BG" smtClean="0"/>
              <a:pPr/>
              <a:t>4</a:t>
            </a:fld>
            <a:endParaRPr lang="bg-BG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/>
          <a:p>
            <a:pPr algn="ctr"/>
            <a:r>
              <a:rPr lang="bg-BG" sz="32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Избрани моменти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395288" y="1916113"/>
            <a:ext cx="8280400" cy="410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bg-BG" sz="2400" i="1">
                <a:latin typeface="Arial" charset="0"/>
              </a:rPr>
              <a:t>“След като получих магистърска степен по философия благодарение на изследванията ми върху Аристотел, Тома от Аквино и Маритен, преподавах философия в продължение на три години в йезуитския колеж към Университета “Лойола” в Лос Анжелис. След това изучавах теология и когато бях ръкоположен за свещеник, моите наставници приеха молбата ми да изучавам религиозна етика. През 1964г. започна докторантурата ми във Факултета по религиозни изследвания към Университета в Иейл.” </a:t>
            </a:r>
          </a:p>
        </p:txBody>
      </p:sp>
      <p:sp>
        <p:nvSpPr>
          <p:cNvPr id="2" name="Контейнер за номер на слайда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EE71FA-C828-4D78-8CDB-5E4EADD4EF04}" type="slidenum">
              <a:rPr lang="bg-BG" smtClean="0"/>
              <a:pPr/>
              <a:t>5</a:t>
            </a:fld>
            <a:endParaRPr lang="bg-BG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/>
          <a:p>
            <a:pPr algn="ctr"/>
            <a:r>
              <a:rPr lang="bg-BG" sz="32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Избрани моменти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539750" y="1484313"/>
            <a:ext cx="7561263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bg-BG" sz="2000" i="1" dirty="0">
                <a:latin typeface="Arial" charset="0"/>
              </a:rPr>
              <a:t>“Две случайни срещи ме насочиха към формиращата се </a:t>
            </a:r>
            <a:r>
              <a:rPr lang="bg-BG" sz="2000" i="1" dirty="0" err="1">
                <a:latin typeface="Arial" charset="0"/>
              </a:rPr>
              <a:t>биоетика</a:t>
            </a:r>
            <a:r>
              <a:rPr lang="bg-BG" sz="2000" i="1" dirty="0">
                <a:latin typeface="Arial" charset="0"/>
              </a:rPr>
              <a:t>. Първата бе в един майски ден на 1967г., когато беше защитата на докторската ми дисертация в департамента за следдипломна квалификация в </a:t>
            </a:r>
            <a:r>
              <a:rPr lang="bg-BG" sz="2000" i="1" dirty="0" err="1">
                <a:latin typeface="Arial" charset="0"/>
              </a:rPr>
              <a:t>Иейл</a:t>
            </a:r>
            <a:r>
              <a:rPr lang="bg-BG" sz="2000" i="1" dirty="0">
                <a:latin typeface="Arial" charset="0"/>
              </a:rPr>
              <a:t>. Когато излизах на улицата, обзет от чувство на облекчение, срещнах свой приятел, </a:t>
            </a:r>
            <a:r>
              <a:rPr lang="bg-BG" sz="2000" i="1" dirty="0" smtClean="0">
                <a:latin typeface="Arial" charset="0"/>
              </a:rPr>
              <a:t>Патрик </a:t>
            </a:r>
            <a:r>
              <a:rPr lang="bg-BG" sz="2000" i="1" dirty="0" err="1" smtClean="0">
                <a:latin typeface="Arial" charset="0"/>
              </a:rPr>
              <a:t>Макегни</a:t>
            </a:r>
            <a:r>
              <a:rPr lang="bg-BG" sz="2000" i="1" dirty="0" smtClean="0">
                <a:latin typeface="Arial" charset="0"/>
              </a:rPr>
              <a:t>, завеждащ службата за психиатрично консултиране към болницата „Ню </a:t>
            </a:r>
            <a:r>
              <a:rPr lang="bg-BG" sz="2000" i="1" dirty="0" err="1" smtClean="0">
                <a:latin typeface="Arial" charset="0"/>
              </a:rPr>
              <a:t>Хайвън</a:t>
            </a:r>
            <a:r>
              <a:rPr lang="bg-BG" sz="2000" i="1" dirty="0" smtClean="0">
                <a:latin typeface="Arial" charset="0"/>
              </a:rPr>
              <a:t>“ в </a:t>
            </a:r>
            <a:r>
              <a:rPr lang="bg-BG" sz="2000" i="1" dirty="0" err="1" smtClean="0">
                <a:latin typeface="Arial" charset="0"/>
              </a:rPr>
              <a:t>Иейл</a:t>
            </a:r>
            <a:r>
              <a:rPr lang="bg-BG" sz="2000" i="1" dirty="0" smtClean="0">
                <a:latin typeface="Arial" charset="0"/>
              </a:rPr>
              <a:t>. Той ме покани на обяд, за да отпразнуваме заедно края на мъките си. Докато се хранехме, </a:t>
            </a:r>
            <a:r>
              <a:rPr lang="bg-BG" sz="2000" i="1" dirty="0" err="1" smtClean="0">
                <a:latin typeface="Arial" charset="0"/>
              </a:rPr>
              <a:t>Макегни</a:t>
            </a:r>
            <a:r>
              <a:rPr lang="bg-BG" sz="2000" i="1" dirty="0" smtClean="0">
                <a:latin typeface="Arial" charset="0"/>
              </a:rPr>
              <a:t> каза: </a:t>
            </a:r>
            <a:r>
              <a:rPr lang="bg-BG" sz="2000" i="1" dirty="0" smtClean="0">
                <a:solidFill>
                  <a:schemeClr val="tx2"/>
                </a:solidFill>
                <a:latin typeface="Arial" charset="0"/>
              </a:rPr>
              <a:t>„Толкова дълго си се занимавал с четене и писане на текстове, подхождал си към етиката като теоретик. Защо не дойдеш някой път в болницата, за да ти покажа как изглеждат истинските етически проблеми?“</a:t>
            </a:r>
            <a:endParaRPr lang="bg-BG" sz="2000" i="1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2" name="Контейнер за номер на слайда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EE71FA-C828-4D78-8CDB-5E4EADD4EF04}" type="slidenum">
              <a:rPr lang="bg-BG" smtClean="0"/>
              <a:pPr/>
              <a:t>6</a:t>
            </a:fld>
            <a:endParaRPr lang="bg-BG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/>
          <a:p>
            <a:pPr algn="ctr"/>
            <a:r>
              <a:rPr lang="bg-BG" sz="32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Избрани моменти</a:t>
            </a:r>
          </a:p>
        </p:txBody>
      </p:sp>
      <p:sp>
        <p:nvSpPr>
          <p:cNvPr id="3" name="Текстово поле 2"/>
          <p:cNvSpPr txBox="1"/>
          <p:nvPr/>
        </p:nvSpPr>
        <p:spPr>
          <a:xfrm>
            <a:off x="539552" y="1417638"/>
            <a:ext cx="7776864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000" dirty="0" smtClean="0">
                <a:latin typeface="Arial" pitchFamily="34" charset="0"/>
                <a:cs typeface="Arial" pitchFamily="34" charset="0"/>
              </a:rPr>
              <a:t>„Приех поканата му и през следващите два месеца бях негов стажант. Наскоро той беше срещнал нов етически проблем, невъзниквал до този момент: някои пациенти, чиито живот се поддържаше с хронична 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хемодиализа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, искаха лекарите „да изключат машината“, да бъдат оставени да умрат. Той и други негови колеги, натъкнали се на същия проблем, се питаха дали подобно решение би могло да бъде разглеждано като самоубийство и съответно дали лекарят, приел да го осъществи, се превръща в съучастник. В качеството си на психиатър 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Макегни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 се опитваше да разбере дали „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диализните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 самоубийства“ също като останалите са знак за някаква патология или поради новостта на хроничното поддържане на живота трябва да бъдат анализирани по друг начин.“ </a:t>
            </a:r>
            <a:endParaRPr lang="bg-BG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EE71FA-C828-4D78-8CDB-5E4EADD4EF04}" type="slidenum">
              <a:rPr lang="bg-BG" smtClean="0"/>
              <a:pPr/>
              <a:t>7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715204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/>
          <a:p>
            <a:pPr algn="ctr"/>
            <a:r>
              <a:rPr lang="bg-BG" sz="32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Избрани моменти</a:t>
            </a:r>
          </a:p>
        </p:txBody>
      </p:sp>
      <p:sp>
        <p:nvSpPr>
          <p:cNvPr id="3" name="Текстово поле 2"/>
          <p:cNvSpPr txBox="1"/>
          <p:nvPr/>
        </p:nvSpPr>
        <p:spPr>
          <a:xfrm>
            <a:off x="611560" y="1443548"/>
            <a:ext cx="777686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000" dirty="0" smtClean="0">
                <a:latin typeface="Arial" pitchFamily="34" charset="0"/>
                <a:cs typeface="Arial" pitchFamily="34" charset="0"/>
              </a:rPr>
              <a:t>„Той ми обясни проблема и ме помоли да помисля върху него. В резултат на това открих, че в последно време се появяват статии, разглеждащи етическите проблеми на хроничната 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хемодиализа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. Тогава нямах дори и идея, че двадесет и пет години по-късно ще бъда член на медицинския факултет, в който за първи път се въведе хроничната 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хемодиализа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, както и приятел с нейния откривател, доктор 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Белдинг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Скрибнър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bg-BG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bg-BG" sz="2000" dirty="0" smtClean="0">
                <a:latin typeface="Arial" pitchFamily="34" charset="0"/>
                <a:cs typeface="Arial" pitchFamily="34" charset="0"/>
              </a:rPr>
              <a:t>…. Година по-късно получих назначение като преподавател по морална теология и философска етика в Университета в Сан Франсиско. Там нова случайна среща възроди интереса ми към медицинската етика.“</a:t>
            </a:r>
            <a:endParaRPr lang="bg-BG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EE71FA-C828-4D78-8CDB-5E4EADD4EF04}" type="slidenum">
              <a:rPr lang="bg-BG" smtClean="0"/>
              <a:pPr/>
              <a:t>8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919237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/>
          <a:p>
            <a:pPr algn="ctr"/>
            <a:r>
              <a:rPr lang="bg-BG" sz="32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Избрани моменти</a:t>
            </a:r>
          </a:p>
        </p:txBody>
      </p:sp>
      <p:sp>
        <p:nvSpPr>
          <p:cNvPr id="3" name="Текстово поле 2"/>
          <p:cNvSpPr txBox="1"/>
          <p:nvPr/>
        </p:nvSpPr>
        <p:spPr>
          <a:xfrm>
            <a:off x="457200" y="1916832"/>
            <a:ext cx="807524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000" dirty="0" smtClean="0">
                <a:latin typeface="Arial" pitchFamily="34" charset="0"/>
                <a:cs typeface="Arial" pitchFamily="34" charset="0"/>
              </a:rPr>
              <a:t>„През 1969г. по време на една вечеря се срещнах с доктор 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Енгълбърт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Дънфи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, завеждащ катедрата по хирургия към Калифорнийския университет в Сан 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Франциско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. Доктор </a:t>
            </a:r>
            <a:r>
              <a:rPr lang="bg-BG" sz="2000" dirty="0" err="1" smtClean="0">
                <a:latin typeface="Arial" pitchFamily="34" charset="0"/>
                <a:cs typeface="Arial" pitchFamily="34" charset="0"/>
              </a:rPr>
              <a:t>Дънфи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 ме попита с какво се занимавам и когато аз отговорих, че преподавам етика в Университета на Сан Франсиско, той възкликна: „Страхотно! В медицината имаме сериозен етически проблем – как се дефинира смъртта?“ Когато отговорих, че ако изобщо има отговор на този въпрос, то той би трябвало да бъде осигурен от самите лекари, той отвърна, че все по-честите трансплантации на органи правят наложително преразглеждането на критериите, по които се констатира състояние на смърт.“</a:t>
            </a:r>
            <a:endParaRPr lang="bg-BG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EE71FA-C828-4D78-8CDB-5E4EADD4EF04}" type="slidenum">
              <a:rPr lang="bg-BG" smtClean="0"/>
              <a:pPr/>
              <a:t>9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806173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rtain Call">
  <a:themeElements>
    <a:clrScheme name="Curtain Call 1">
      <a:dk1>
        <a:srgbClr val="602000"/>
      </a:dk1>
      <a:lt1>
        <a:srgbClr val="FFFFFF"/>
      </a:lt1>
      <a:dk2>
        <a:srgbClr val="800000"/>
      </a:dk2>
      <a:lt2>
        <a:srgbClr val="FFFFCC"/>
      </a:lt2>
      <a:accent1>
        <a:srgbClr val="FF3300"/>
      </a:accent1>
      <a:accent2>
        <a:srgbClr val="000000"/>
      </a:accent2>
      <a:accent3>
        <a:srgbClr val="C0AAAA"/>
      </a:accent3>
      <a:accent4>
        <a:srgbClr val="DADADA"/>
      </a:accent4>
      <a:accent5>
        <a:srgbClr val="FFADAA"/>
      </a:accent5>
      <a:accent6>
        <a:srgbClr val="000000"/>
      </a:accent6>
      <a:hlink>
        <a:srgbClr val="EBF25A"/>
      </a:hlink>
      <a:folHlink>
        <a:srgbClr val="F2AA68"/>
      </a:folHlink>
    </a:clrScheme>
    <a:fontScheme name="Curtain Call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rtain Call 1">
        <a:dk1>
          <a:srgbClr val="602000"/>
        </a:dk1>
        <a:lt1>
          <a:srgbClr val="FFFFFF"/>
        </a:lt1>
        <a:dk2>
          <a:srgbClr val="800000"/>
        </a:dk2>
        <a:lt2>
          <a:srgbClr val="FFFFCC"/>
        </a:lt2>
        <a:accent1>
          <a:srgbClr val="FF3300"/>
        </a:accent1>
        <a:accent2>
          <a:srgbClr val="000000"/>
        </a:accent2>
        <a:accent3>
          <a:srgbClr val="C0AAAA"/>
        </a:accent3>
        <a:accent4>
          <a:srgbClr val="DADADA"/>
        </a:accent4>
        <a:accent5>
          <a:srgbClr val="FFADAA"/>
        </a:accent5>
        <a:accent6>
          <a:srgbClr val="000000"/>
        </a:accent6>
        <a:hlink>
          <a:srgbClr val="EBF25A"/>
        </a:hlink>
        <a:folHlink>
          <a:srgbClr val="F2AA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2">
        <a:dk1>
          <a:srgbClr val="000066"/>
        </a:dk1>
        <a:lt1>
          <a:srgbClr val="FFFFFF"/>
        </a:lt1>
        <a:dk2>
          <a:srgbClr val="000099"/>
        </a:dk2>
        <a:lt2>
          <a:srgbClr val="D8F6F8"/>
        </a:lt2>
        <a:accent1>
          <a:srgbClr val="0099FF"/>
        </a:accent1>
        <a:accent2>
          <a:srgbClr val="00003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34"/>
        </a:accent6>
        <a:hlink>
          <a:srgbClr val="DDD925"/>
        </a:hlink>
        <a:folHlink>
          <a:srgbClr val="72C67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3">
        <a:dk1>
          <a:srgbClr val="4C3D57"/>
        </a:dk1>
        <a:lt1>
          <a:srgbClr val="FFFFFF"/>
        </a:lt1>
        <a:dk2>
          <a:srgbClr val="660066"/>
        </a:dk2>
        <a:lt2>
          <a:srgbClr val="FDFBE3"/>
        </a:lt2>
        <a:accent1>
          <a:srgbClr val="976C9E"/>
        </a:accent1>
        <a:accent2>
          <a:srgbClr val="1E1822"/>
        </a:accent2>
        <a:accent3>
          <a:srgbClr val="B8AAB8"/>
        </a:accent3>
        <a:accent4>
          <a:srgbClr val="DADADA"/>
        </a:accent4>
        <a:accent5>
          <a:srgbClr val="C9BACC"/>
        </a:accent5>
        <a:accent6>
          <a:srgbClr val="1A151E"/>
        </a:accent6>
        <a:hlink>
          <a:srgbClr val="D8C460"/>
        </a:hlink>
        <a:folHlink>
          <a:srgbClr val="C3C2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4">
        <a:dk1>
          <a:srgbClr val="334D3F"/>
        </a:dk1>
        <a:lt1>
          <a:srgbClr val="FFFFFF"/>
        </a:lt1>
        <a:dk2>
          <a:srgbClr val="008000"/>
        </a:dk2>
        <a:lt2>
          <a:srgbClr val="D3F1DB"/>
        </a:lt2>
        <a:accent1>
          <a:srgbClr val="4A6D84"/>
        </a:accent1>
        <a:accent2>
          <a:srgbClr val="213329"/>
        </a:accent2>
        <a:accent3>
          <a:srgbClr val="AAC0AA"/>
        </a:accent3>
        <a:accent4>
          <a:srgbClr val="DADADA"/>
        </a:accent4>
        <a:accent5>
          <a:srgbClr val="B1BAC2"/>
        </a:accent5>
        <a:accent6>
          <a:srgbClr val="1D2D24"/>
        </a:accent6>
        <a:hlink>
          <a:srgbClr val="F0B100"/>
        </a:hlink>
        <a:folHlink>
          <a:srgbClr val="C3710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5">
        <a:dk1>
          <a:srgbClr val="566858"/>
        </a:dk1>
        <a:lt1>
          <a:srgbClr val="FFFFFF"/>
        </a:lt1>
        <a:dk2>
          <a:srgbClr val="6D8771"/>
        </a:dk2>
        <a:lt2>
          <a:srgbClr val="ECECB2"/>
        </a:lt2>
        <a:accent1>
          <a:srgbClr val="76A571"/>
        </a:accent1>
        <a:accent2>
          <a:srgbClr val="465648"/>
        </a:accent2>
        <a:accent3>
          <a:srgbClr val="BAC3BB"/>
        </a:accent3>
        <a:accent4>
          <a:srgbClr val="DADADA"/>
        </a:accent4>
        <a:accent5>
          <a:srgbClr val="BDCFBB"/>
        </a:accent5>
        <a:accent6>
          <a:srgbClr val="3F4D40"/>
        </a:accent6>
        <a:hlink>
          <a:srgbClr val="FFDC0B"/>
        </a:hlink>
        <a:folHlink>
          <a:srgbClr val="FC991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6">
        <a:dk1>
          <a:srgbClr val="0A6866"/>
        </a:dk1>
        <a:lt1>
          <a:srgbClr val="FFFFFF"/>
        </a:lt1>
        <a:dk2>
          <a:srgbClr val="0D8784"/>
        </a:dk2>
        <a:lt2>
          <a:srgbClr val="B8DEC6"/>
        </a:lt2>
        <a:accent1>
          <a:srgbClr val="3C7652"/>
        </a:accent1>
        <a:accent2>
          <a:srgbClr val="005250"/>
        </a:accent2>
        <a:accent3>
          <a:srgbClr val="AAC3C2"/>
        </a:accent3>
        <a:accent4>
          <a:srgbClr val="DADADA"/>
        </a:accent4>
        <a:accent5>
          <a:srgbClr val="AFBDB3"/>
        </a:accent5>
        <a:accent6>
          <a:srgbClr val="004948"/>
        </a:accent6>
        <a:hlink>
          <a:srgbClr val="00E0A5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7">
        <a:dk1>
          <a:srgbClr val="50688C"/>
        </a:dk1>
        <a:lt1>
          <a:srgbClr val="FFFFFF"/>
        </a:lt1>
        <a:dk2>
          <a:srgbClr val="6E87AC"/>
        </a:dk2>
        <a:lt2>
          <a:srgbClr val="FFFFFF"/>
        </a:lt2>
        <a:accent1>
          <a:srgbClr val="376EA5"/>
        </a:accent1>
        <a:accent2>
          <a:srgbClr val="445876"/>
        </a:accent2>
        <a:accent3>
          <a:srgbClr val="BAC3D2"/>
        </a:accent3>
        <a:accent4>
          <a:srgbClr val="DADADA"/>
        </a:accent4>
        <a:accent5>
          <a:srgbClr val="AEBACF"/>
        </a:accent5>
        <a:accent6>
          <a:srgbClr val="3D4F6A"/>
        </a:accent6>
        <a:hlink>
          <a:srgbClr val="66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8">
        <a:dk1>
          <a:srgbClr val="000000"/>
        </a:dk1>
        <a:lt1>
          <a:srgbClr val="DDDCC5"/>
        </a:lt1>
        <a:dk2>
          <a:srgbClr val="000000"/>
        </a:dk2>
        <a:lt2>
          <a:srgbClr val="C9C6A5"/>
        </a:lt2>
        <a:accent1>
          <a:srgbClr val="C0C0C0"/>
        </a:accent1>
        <a:accent2>
          <a:srgbClr val="B0AC90"/>
        </a:accent2>
        <a:accent3>
          <a:srgbClr val="EBEBDF"/>
        </a:accent3>
        <a:accent4>
          <a:srgbClr val="000000"/>
        </a:accent4>
        <a:accent5>
          <a:srgbClr val="DCDCDC"/>
        </a:accent5>
        <a:accent6>
          <a:srgbClr val="9F9B82"/>
        </a:accent6>
        <a:hlink>
          <a:srgbClr val="666699"/>
        </a:hlink>
        <a:folHlink>
          <a:srgbClr val="905C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rtain Call 9">
        <a:dk1>
          <a:srgbClr val="000000"/>
        </a:dk1>
        <a:lt1>
          <a:srgbClr val="FFFFFF"/>
        </a:lt1>
        <a:dk2>
          <a:srgbClr val="000099"/>
        </a:dk2>
        <a:lt2>
          <a:srgbClr val="DDDDDD"/>
        </a:lt2>
        <a:accent1>
          <a:srgbClr val="C6D4D4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DFE6E6"/>
        </a:accent5>
        <a:accent6>
          <a:srgbClr val="AEAEAE"/>
        </a:accent6>
        <a:hlink>
          <a:srgbClr val="6600FF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тема">
  <a:themeElements>
    <a:clrScheme name="О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Curtain Call</Template>
  <TotalTime>252</TotalTime>
  <Words>1585</Words>
  <Application>Microsoft Office PowerPoint</Application>
  <PresentationFormat>Презентация на цял екран (4:3)</PresentationFormat>
  <Paragraphs>66</Paragraphs>
  <Slides>15</Slides>
  <Notes>0</Notes>
  <HiddenSlides>0</HiddenSlides>
  <MMClips>0</MMClips>
  <ScaleCrop>false</ScaleCrop>
  <HeadingPairs>
    <vt:vector size="6" baseType="variant">
      <vt:variant>
        <vt:lpstr>Използвани шрифтове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15</vt:i4>
      </vt:variant>
    </vt:vector>
  </HeadingPairs>
  <TitlesOfParts>
    <vt:vector size="20" baseType="lpstr">
      <vt:lpstr>Arial</vt:lpstr>
      <vt:lpstr>Tahoma</vt:lpstr>
      <vt:lpstr>Times New Roman</vt:lpstr>
      <vt:lpstr>Wingdings</vt:lpstr>
      <vt:lpstr>Curtain Call</vt:lpstr>
      <vt:lpstr>РАЖДАНЕТО НА БИОЕТИКАТА</vt:lpstr>
      <vt:lpstr>Албърт Джонсън е един от първите биоетици назначени в Медицинското училище на Калифорнийския университет в Сан Франциско със задачата да създаде програма по биоетика.</vt:lpstr>
      <vt:lpstr>Презентация на PowerPoint</vt:lpstr>
      <vt:lpstr>Избрани моменти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РАЖДАНЕТО НА БИОЕТИКАТА</dc:title>
  <dc:creator>User</dc:creator>
  <cp:lastModifiedBy>Doc.Alexsandrova</cp:lastModifiedBy>
  <cp:revision>19</cp:revision>
  <dcterms:created xsi:type="dcterms:W3CDTF">2013-05-08T05:44:32Z</dcterms:created>
  <dcterms:modified xsi:type="dcterms:W3CDTF">2013-05-08T22:40:04Z</dcterms:modified>
</cp:coreProperties>
</file>