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82" r:id="rId2"/>
    <p:sldId id="315" r:id="rId3"/>
    <p:sldId id="285" r:id="rId4"/>
    <p:sldId id="286" r:id="rId5"/>
    <p:sldId id="291" r:id="rId6"/>
    <p:sldId id="412" r:id="rId7"/>
    <p:sldId id="289" r:id="rId8"/>
    <p:sldId id="293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342" r:id="rId18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CC33"/>
    <a:srgbClr val="00FF00"/>
    <a:srgbClr val="66FF66"/>
    <a:srgbClr val="FF0000"/>
    <a:srgbClr val="FFFF00"/>
    <a:srgbClr val="FFFFFF"/>
    <a:srgbClr val="0099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773" autoAdjust="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2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187577B-2E5B-4DAE-BFDC-94AFC337668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596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EA97B6F-089E-4382-BEF8-AAD21244BFE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3615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DAAE8A-CBEC-49D9-80CA-B5A67D779AEB}" type="slidenum">
              <a:rPr lang="en-GB"/>
              <a:pPr/>
              <a:t>1</a:t>
            </a:fld>
            <a:endParaRPr lang="en-GB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bg-BG" sz="2000" b="1"/>
              <a:t>Хоспис “Свети Леонард”, Йорк	</a:t>
            </a:r>
            <a:endParaRPr lang="en-GB" sz="2000" b="1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31750" y="0"/>
            <a:ext cx="9178925" cy="6924675"/>
            <a:chOff x="-20" y="0"/>
            <a:chExt cx="5782" cy="4362"/>
          </a:xfrm>
        </p:grpSpPr>
        <p:sp>
          <p:nvSpPr>
            <p:cNvPr id="4099" name="Rectangle 3" descr="Stonbk"/>
            <p:cNvSpPr>
              <a:spLocks noChangeArrowheads="1"/>
            </p:cNvSpPr>
            <p:nvPr userDrawn="1"/>
          </p:nvSpPr>
          <p:spPr bwMode="white">
            <a:xfrm>
              <a:off x="-15" y="5"/>
              <a:ext cx="5775" cy="4311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ltGray">
            <a:xfrm>
              <a:off x="0" y="0"/>
              <a:ext cx="743" cy="433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>
              <a:off x="695" y="0"/>
              <a:ext cx="50" cy="43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pic>
          <p:nvPicPr>
            <p:cNvPr id="4102" name="Picture 6" descr="Astonbnr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163"/>
            <a:stretch>
              <a:fillRect/>
            </a:stretch>
          </p:blipFill>
          <p:spPr bwMode="gray">
            <a:xfrm>
              <a:off x="0" y="1705"/>
              <a:ext cx="5760" cy="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5400000">
              <a:off x="3204" y="-396"/>
              <a:ext cx="47" cy="50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5400000">
              <a:off x="3204" y="-852"/>
              <a:ext cx="47" cy="506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>
              <a:off x="-20" y="0"/>
              <a:ext cx="47" cy="434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6" name="Line 10"/>
            <p:cNvSpPr>
              <a:spLocks noChangeShapeType="1"/>
            </p:cNvSpPr>
            <p:nvPr userDrawn="1"/>
          </p:nvSpPr>
          <p:spPr bwMode="auto">
            <a:xfrm>
              <a:off x="414" y="2118"/>
              <a:ext cx="28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7" name="Line 11"/>
            <p:cNvSpPr>
              <a:spLocks noChangeShapeType="1"/>
            </p:cNvSpPr>
            <p:nvPr userDrawn="1"/>
          </p:nvSpPr>
          <p:spPr bwMode="auto">
            <a:xfrm flipV="1">
              <a:off x="27" y="2116"/>
              <a:ext cx="230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auto">
            <a:xfrm>
              <a:off x="255" y="2115"/>
              <a:ext cx="65" cy="86"/>
            </a:xfrm>
            <a:custGeom>
              <a:avLst/>
              <a:gdLst>
                <a:gd name="T0" fmla="*/ 0 w 65"/>
                <a:gd name="T1" fmla="*/ 0 h 86"/>
                <a:gd name="T2" fmla="*/ 15 w 65"/>
                <a:gd name="T3" fmla="*/ 12 h 86"/>
                <a:gd name="T4" fmla="*/ 27 w 65"/>
                <a:gd name="T5" fmla="*/ 23 h 86"/>
                <a:gd name="T6" fmla="*/ 36 w 65"/>
                <a:gd name="T7" fmla="*/ 35 h 86"/>
                <a:gd name="T8" fmla="*/ 47 w 65"/>
                <a:gd name="T9" fmla="*/ 45 h 86"/>
                <a:gd name="T10" fmla="*/ 56 w 65"/>
                <a:gd name="T11" fmla="*/ 66 h 86"/>
                <a:gd name="T12" fmla="*/ 63 w 65"/>
                <a:gd name="T13" fmla="*/ 80 h 86"/>
                <a:gd name="T14" fmla="*/ 65 w 65"/>
                <a:gd name="T15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5" h="86">
                  <a:moveTo>
                    <a:pt x="0" y="0"/>
                  </a:moveTo>
                  <a:cubicBezTo>
                    <a:pt x="9" y="4"/>
                    <a:pt x="6" y="10"/>
                    <a:pt x="15" y="12"/>
                  </a:cubicBezTo>
                  <a:cubicBezTo>
                    <a:pt x="18" y="20"/>
                    <a:pt x="19" y="20"/>
                    <a:pt x="27" y="23"/>
                  </a:cubicBezTo>
                  <a:cubicBezTo>
                    <a:pt x="29" y="29"/>
                    <a:pt x="30" y="32"/>
                    <a:pt x="36" y="35"/>
                  </a:cubicBezTo>
                  <a:cubicBezTo>
                    <a:pt x="40" y="40"/>
                    <a:pt x="43" y="40"/>
                    <a:pt x="47" y="45"/>
                  </a:cubicBezTo>
                  <a:cubicBezTo>
                    <a:pt x="49" y="71"/>
                    <a:pt x="49" y="52"/>
                    <a:pt x="56" y="66"/>
                  </a:cubicBezTo>
                  <a:cubicBezTo>
                    <a:pt x="57" y="74"/>
                    <a:pt x="56" y="77"/>
                    <a:pt x="63" y="80"/>
                  </a:cubicBezTo>
                  <a:cubicBezTo>
                    <a:pt x="65" y="85"/>
                    <a:pt x="65" y="83"/>
                    <a:pt x="65" y="8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auto">
            <a:xfrm>
              <a:off x="344" y="2118"/>
              <a:ext cx="71" cy="84"/>
            </a:xfrm>
            <a:custGeom>
              <a:avLst/>
              <a:gdLst>
                <a:gd name="T0" fmla="*/ 69 w 71"/>
                <a:gd name="T1" fmla="*/ 0 h 84"/>
                <a:gd name="T2" fmla="*/ 61 w 71"/>
                <a:gd name="T3" fmla="*/ 27 h 84"/>
                <a:gd name="T4" fmla="*/ 52 w 71"/>
                <a:gd name="T5" fmla="*/ 57 h 84"/>
                <a:gd name="T6" fmla="*/ 46 w 71"/>
                <a:gd name="T7" fmla="*/ 72 h 84"/>
                <a:gd name="T8" fmla="*/ 33 w 71"/>
                <a:gd name="T9" fmla="*/ 63 h 84"/>
                <a:gd name="T10" fmla="*/ 25 w 71"/>
                <a:gd name="T11" fmla="*/ 51 h 84"/>
                <a:gd name="T12" fmla="*/ 10 w 71"/>
                <a:gd name="T13" fmla="*/ 39 h 84"/>
                <a:gd name="T14" fmla="*/ 4 w 71"/>
                <a:gd name="T15" fmla="*/ 77 h 84"/>
                <a:gd name="T16" fmla="*/ 1 w 71"/>
                <a:gd name="T17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" h="84">
                  <a:moveTo>
                    <a:pt x="69" y="0"/>
                  </a:moveTo>
                  <a:cubicBezTo>
                    <a:pt x="65" y="10"/>
                    <a:pt x="71" y="21"/>
                    <a:pt x="61" y="27"/>
                  </a:cubicBezTo>
                  <a:cubicBezTo>
                    <a:pt x="59" y="37"/>
                    <a:pt x="62" y="55"/>
                    <a:pt x="52" y="57"/>
                  </a:cubicBezTo>
                  <a:cubicBezTo>
                    <a:pt x="49" y="62"/>
                    <a:pt x="49" y="67"/>
                    <a:pt x="46" y="72"/>
                  </a:cubicBezTo>
                  <a:cubicBezTo>
                    <a:pt x="38" y="71"/>
                    <a:pt x="39" y="67"/>
                    <a:pt x="33" y="63"/>
                  </a:cubicBezTo>
                  <a:cubicBezTo>
                    <a:pt x="30" y="58"/>
                    <a:pt x="27" y="56"/>
                    <a:pt x="25" y="51"/>
                  </a:cubicBezTo>
                  <a:cubicBezTo>
                    <a:pt x="23" y="38"/>
                    <a:pt x="25" y="38"/>
                    <a:pt x="10" y="39"/>
                  </a:cubicBezTo>
                  <a:cubicBezTo>
                    <a:pt x="8" y="51"/>
                    <a:pt x="18" y="72"/>
                    <a:pt x="4" y="77"/>
                  </a:cubicBezTo>
                  <a:cubicBezTo>
                    <a:pt x="0" y="82"/>
                    <a:pt x="1" y="79"/>
                    <a:pt x="1" y="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</p:grpSp>
      <p:sp>
        <p:nvSpPr>
          <p:cNvPr id="4110" name="Rectangle 14"/>
          <p:cNvSpPr>
            <a:spLocks noGrp="1" noChangeArrowheads="1"/>
          </p:cNvSpPr>
          <p:nvPr>
            <p:ph type="ctrTitle"/>
          </p:nvPr>
        </p:nvSpPr>
        <p:spPr bwMode="auto">
          <a:xfrm>
            <a:off x="1244600" y="1247775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1262063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3700463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29463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76F5A4C-1393-4357-AB00-141C01DF6A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BDAAD-8D62-464B-A9D0-9EC9E264CD0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078039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886575" y="274638"/>
            <a:ext cx="2143125" cy="5821362"/>
          </a:xfrm>
          <a:prstGeom prst="rect">
            <a:avLst/>
          </a:prstGeo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76975" cy="5821362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3483DC-D579-465C-B90E-07E67A1C7CA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418765"/>
      </p:ext>
    </p:extLst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/>
          </p:nvPr>
        </p:nvSpPr>
        <p:spPr>
          <a:xfrm>
            <a:off x="457200" y="274638"/>
            <a:ext cx="8572500" cy="5821362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>
          <a:xfrm>
            <a:off x="1257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>
          <a:xfrm>
            <a:off x="36957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>
          <a:xfrm>
            <a:off x="71247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BE3450E-0907-4F55-9F67-5CFFB77B20C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901847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03D5FF-5A55-43AA-B3D0-416BA94D94F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73148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3E7495-426A-4918-A1CA-FAF68CE0EE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28542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12573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0AE4F-3DE2-4E48-BDC2-F0075C315CE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823628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8DAE5-C5B0-4015-849F-56C067D9A30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863544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6C35A-5ABD-45C0-A2AE-E64B6BD84B2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098504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080AE4-CBD8-463A-BE1A-EEF86220F44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389741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7D037-E675-4DE3-B791-B01E5212421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294765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9DE99-C548-4CCF-9E30-11D22699354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137590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69113"/>
            <a:chOff x="0" y="0"/>
            <a:chExt cx="5760" cy="4327"/>
          </a:xfrm>
        </p:grpSpPr>
        <p:sp>
          <p:nvSpPr>
            <p:cNvPr id="3075" name="Rectangle 3"/>
            <p:cNvSpPr>
              <a:spLocks noChangeArrowheads="1"/>
            </p:cNvSpPr>
            <p:nvPr userDrawn="1"/>
          </p:nvSpPr>
          <p:spPr bwMode="ltGray">
            <a:xfrm>
              <a:off x="0" y="405"/>
              <a:ext cx="743" cy="3922"/>
            </a:xfrm>
            <a:prstGeom prst="rect">
              <a:avLst/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pic>
          <p:nvPicPr>
            <p:cNvPr id="3076" name="Picture 4" descr="Astonbnr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163"/>
            <a:stretch>
              <a:fillRect/>
            </a:stretch>
          </p:blipFill>
          <p:spPr bwMode="gray">
            <a:xfrm>
              <a:off x="0" y="0"/>
              <a:ext cx="5760" cy="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77" name="Rectangle 5"/>
            <p:cNvSpPr>
              <a:spLocks noChangeArrowheads="1"/>
            </p:cNvSpPr>
            <p:nvPr userDrawn="1"/>
          </p:nvSpPr>
          <p:spPr bwMode="white">
            <a:xfrm>
              <a:off x="704" y="181"/>
              <a:ext cx="5056" cy="38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3078" name="Rectangle 6" descr="Stonbk"/>
            <p:cNvSpPr>
              <a:spLocks noChangeArrowheads="1"/>
            </p:cNvSpPr>
            <p:nvPr userDrawn="1"/>
          </p:nvSpPr>
          <p:spPr bwMode="white">
            <a:xfrm>
              <a:off x="747" y="224"/>
              <a:ext cx="5013" cy="4092"/>
            </a:xfrm>
            <a:prstGeom prst="rect">
              <a:avLst/>
            </a:prstGeom>
            <a:blipFill dpi="0" rotWithShape="0">
              <a:blip r:embed="rId15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3079" name="Rectangle 7"/>
            <p:cNvSpPr>
              <a:spLocks noChangeArrowheads="1"/>
            </p:cNvSpPr>
            <p:nvPr userDrawn="1"/>
          </p:nvSpPr>
          <p:spPr bwMode="white">
            <a:xfrm>
              <a:off x="703" y="186"/>
              <a:ext cx="46" cy="413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3080" name="Line 8"/>
            <p:cNvSpPr>
              <a:spLocks noChangeShapeType="1"/>
            </p:cNvSpPr>
            <p:nvPr userDrawn="1"/>
          </p:nvSpPr>
          <p:spPr bwMode="hidden">
            <a:xfrm>
              <a:off x="0" y="415"/>
              <a:ext cx="257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3081" name="Line 9"/>
            <p:cNvSpPr>
              <a:spLocks noChangeShapeType="1"/>
            </p:cNvSpPr>
            <p:nvPr userDrawn="1"/>
          </p:nvSpPr>
          <p:spPr bwMode="hidden">
            <a:xfrm>
              <a:off x="421" y="412"/>
              <a:ext cx="28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308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7" cy="43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</p:grpSp>
      <p:sp>
        <p:nvSpPr>
          <p:cNvPr id="308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73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  <a:p>
            <a:pPr lvl="1"/>
            <a:endParaRPr lang="en-GB" smtClean="0"/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 </a:t>
            </a:r>
            <a:endParaRPr lang="bg-BG" smtClean="0"/>
          </a:p>
          <a:p>
            <a:pPr lvl="4"/>
            <a:r>
              <a:rPr lang="en-GB" smtClean="0"/>
              <a:t>Second level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573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957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247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</a:defRPr>
            </a:lvl1pPr>
          </a:lstStyle>
          <a:p>
            <a:fld id="{CC2F8C40-4C0E-4691-AC53-C18F18879DD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1117600" y="268288"/>
            <a:ext cx="8026400" cy="7461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1"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>
    <p:zoom/>
  </p:transition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http://www.hospice-history.org.uk/stleo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://www.hospice-history.org.uk/stmbirm.jpg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http://www.hospice-history.org.uk/trinfylde.jpg" TargetMode="External"/><Relationship Id="rId5" Type="http://schemas.openxmlformats.org/officeDocument/2006/relationships/image" Target="../media/image11.jpeg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http://www.hospice-history.org.uk/ndevhos.jpg" TargetMode="External"/><Relationship Id="rId5" Type="http://schemas.openxmlformats.org/officeDocument/2006/relationships/image" Target="../media/image12.jpeg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http://www.hospice-history.org.uk/countess.jpg" TargetMode="External"/><Relationship Id="rId5" Type="http://schemas.openxmlformats.org/officeDocument/2006/relationships/image" Target="../media/image13.jpeg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http://www.hospice-history.org.uk/stjdon.jpg" TargetMode="External"/><Relationship Id="rId5" Type="http://schemas.openxmlformats.org/officeDocument/2006/relationships/image" Target="../media/image14.jpeg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http://www.hospice-history.org.uk/stmbasin.jpg" TargetMode="External"/><Relationship Id="rId5" Type="http://schemas.openxmlformats.org/officeDocument/2006/relationships/image" Target="../media/image15.jpeg"/><Relationship Id="rId4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http://www.hospice-history.org.uk/susbea.jpg" TargetMode="External"/><Relationship Id="rId5" Type="http://schemas.openxmlformats.org/officeDocument/2006/relationships/image" Target="../media/image16.jpeg"/><Relationship Id="rId4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http://www.hospice-history.org.uk/naomi.jpg" TargetMode="External"/><Relationship Id="rId5" Type="http://schemas.openxmlformats.org/officeDocument/2006/relationships/image" Target="../media/image17.jpe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http://www.hospice-history.org.uk/damec.jpg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http://www.hospice-history.org.uk/stjhack.jpg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http://www.hospice-history.org.uk/stchris.jpg" TargetMode="External"/><Relationship Id="rId5" Type="http://schemas.openxmlformats.org/officeDocument/2006/relationships/image" Target="../media/image8.jpeg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http://www.hospice-history.org.uk/ptuck.jpg" TargetMode="External"/><Relationship Id="rId5" Type="http://schemas.openxmlformats.org/officeDocument/2006/relationships/image" Target="../media/image9.jpeg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371" name="Object 1027"/>
          <p:cNvGraphicFramePr>
            <a:graphicFrameLocks noGrp="1" noChangeAspect="1"/>
          </p:cNvGraphicFramePr>
          <p:nvPr>
            <p:ph idx="1"/>
          </p:nvPr>
        </p:nvGraphicFramePr>
        <p:xfrm>
          <a:off x="2057400" y="1981200"/>
          <a:ext cx="61722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6" name="Picture" r:id="rId4" imgW="2743200" imgH="1828800" progId="Word.Picture.8">
                  <p:embed/>
                </p:oleObj>
              </mc:Choice>
              <mc:Fallback>
                <p:oleObj name="Picture" r:id="rId4" imgW="2743200" imgH="1828800" progId="Word.Picture.8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981200"/>
                        <a:ext cx="617220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2" name="Rectangle 1028"/>
          <p:cNvSpPr>
            <a:spLocks noChangeArrowheads="1"/>
          </p:cNvSpPr>
          <p:nvPr/>
        </p:nvSpPr>
        <p:spPr bwMode="auto">
          <a:xfrm>
            <a:off x="1471613" y="1714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bg-BG"/>
          </a:p>
        </p:txBody>
      </p:sp>
      <p:pic>
        <p:nvPicPr>
          <p:cNvPr id="58373" name="Picture 1029" descr="http://www.hospice-history.org.uk/stleo.jpg"/>
          <p:cNvPicPr>
            <a:picLocks noChangeAspect="1" noChangeArrowheads="1"/>
          </p:cNvPicPr>
          <p:nvPr/>
        </p:nvPicPr>
        <p:blipFill>
          <a:blip r:embed="rId6" r:link="rId7">
            <a:lum bright="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81000"/>
            <a:ext cx="8001000" cy="510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374" name="Text Box 1030"/>
          <p:cNvSpPr txBox="1">
            <a:spLocks noChangeArrowheads="1"/>
          </p:cNvSpPr>
          <p:nvPr/>
        </p:nvSpPr>
        <p:spPr bwMode="auto">
          <a:xfrm>
            <a:off x="2590800" y="60960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bg-BG">
              <a:latin typeface="Times New Roman" pitchFamily="18" charset="0"/>
            </a:endParaRPr>
          </a:p>
        </p:txBody>
      </p:sp>
      <p:sp>
        <p:nvSpPr>
          <p:cNvPr id="58376" name="Text Box 1032"/>
          <p:cNvSpPr txBox="1">
            <a:spLocks noChangeArrowheads="1"/>
          </p:cNvSpPr>
          <p:nvPr/>
        </p:nvSpPr>
        <p:spPr bwMode="auto">
          <a:xfrm>
            <a:off x="1295400" y="5791200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bg-BG"/>
          </a:p>
        </p:txBody>
      </p:sp>
      <p:sp>
        <p:nvSpPr>
          <p:cNvPr id="58377" name="Text Box 1033"/>
          <p:cNvSpPr txBox="1">
            <a:spLocks noChangeArrowheads="1"/>
          </p:cNvSpPr>
          <p:nvPr/>
        </p:nvSpPr>
        <p:spPr bwMode="auto">
          <a:xfrm>
            <a:off x="1295400" y="5930116"/>
            <a:ext cx="7696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bg-BG" sz="28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Доц. д-р Силвия </a:t>
            </a:r>
            <a:r>
              <a:rPr lang="bg-BG" sz="2800" b="1" i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Александрова-Янкуловска</a:t>
            </a:r>
            <a:endParaRPr lang="en-GB" sz="28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Текстово поле 1"/>
          <p:cNvSpPr txBox="1"/>
          <p:nvPr/>
        </p:nvSpPr>
        <p:spPr>
          <a:xfrm>
            <a:off x="251520" y="1268760"/>
            <a:ext cx="7200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ХОСПИСИ</a:t>
            </a:r>
            <a:endParaRPr lang="bg-BG" sz="4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6" name="Picture 6" descr="http://www.hospice-history.org.uk/stmbirm.jpg"/>
          <p:cNvPicPr>
            <a:picLocks noChangeAspect="1" noChangeArrowheads="1"/>
          </p:cNvPicPr>
          <p:nvPr/>
        </p:nvPicPr>
        <p:blipFill>
          <a:blip r:embed="rId2" r:link="rId3">
            <a:lum bright="6000" contrast="2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58152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885" name="Rectangle 5"/>
          <p:cNvSpPr>
            <a:spLocks noChangeArrowheads="1"/>
          </p:cNvSpPr>
          <p:nvPr/>
        </p:nvSpPr>
        <p:spPr bwMode="auto">
          <a:xfrm>
            <a:off x="1485900" y="2238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bg-BG"/>
          </a:p>
        </p:txBody>
      </p:sp>
      <p:sp>
        <p:nvSpPr>
          <p:cNvPr id="122887" name="Text Box 7"/>
          <p:cNvSpPr txBox="1">
            <a:spLocks noChangeArrowheads="1"/>
          </p:cNvSpPr>
          <p:nvPr/>
        </p:nvSpPr>
        <p:spPr bwMode="auto">
          <a:xfrm>
            <a:off x="1763713" y="5516563"/>
            <a:ext cx="6248400" cy="47625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bg-BG" b="1">
                <a:latin typeface="Times New Roman" pitchFamily="18" charset="0"/>
              </a:rPr>
              <a:t>1979 – Хоспис “Света Мария”, Бирмингам</a:t>
            </a:r>
            <a:endParaRPr lang="en-GB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2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22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908" name="Object 4"/>
          <p:cNvGraphicFramePr>
            <a:graphicFrameLocks noChangeAspect="1"/>
          </p:cNvGraphicFramePr>
          <p:nvPr/>
        </p:nvGraphicFramePr>
        <p:xfrm>
          <a:off x="685800" y="762000"/>
          <a:ext cx="8443913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20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62000"/>
                        <a:ext cx="8443913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1485900" y="1833563"/>
            <a:ext cx="9932988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bg-BG"/>
          </a:p>
        </p:txBody>
      </p:sp>
      <p:pic>
        <p:nvPicPr>
          <p:cNvPr id="123910" name="Picture 6" descr="http://www.hospice-history.org.uk/trinfylde.jpg"/>
          <p:cNvPicPr>
            <a:picLocks noChangeAspect="1" noChangeArrowheads="1"/>
          </p:cNvPicPr>
          <p:nvPr/>
        </p:nvPicPr>
        <p:blipFill>
          <a:blip r:embed="rId5" r:link="rId6">
            <a:lum bright="-4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9528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911" name="Text Box 7"/>
          <p:cNvSpPr txBox="1">
            <a:spLocks noChangeArrowheads="1"/>
          </p:cNvSpPr>
          <p:nvPr/>
        </p:nvSpPr>
        <p:spPr bwMode="auto">
          <a:xfrm>
            <a:off x="2124075" y="4941888"/>
            <a:ext cx="5629275" cy="47625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bg-BG" b="1">
                <a:latin typeface="Times New Roman" pitchFamily="18" charset="0"/>
              </a:rPr>
              <a:t>1980 – Хоспис “Тринити”, Блекпул</a:t>
            </a:r>
            <a:endParaRPr lang="en-GB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23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932" name="Object 4"/>
          <p:cNvGraphicFramePr>
            <a:graphicFrameLocks noChangeAspect="1"/>
          </p:cNvGraphicFramePr>
          <p:nvPr/>
        </p:nvGraphicFramePr>
        <p:xfrm>
          <a:off x="685800" y="762000"/>
          <a:ext cx="77724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4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62000"/>
                        <a:ext cx="77724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1471613" y="2171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bg-BG"/>
          </a:p>
        </p:txBody>
      </p:sp>
      <p:pic>
        <p:nvPicPr>
          <p:cNvPr id="124934" name="Picture 6" descr="http://www.hospice-history.org.uk/ndevhos.jpg"/>
          <p:cNvPicPr>
            <a:picLocks noChangeAspect="1" noChangeArrowheads="1"/>
          </p:cNvPicPr>
          <p:nvPr/>
        </p:nvPicPr>
        <p:blipFill>
          <a:blip r:embed="rId5" r:link="rId6">
            <a:lum bright="10000" contrast="2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3434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4935" name="Text Box 7"/>
          <p:cNvSpPr txBox="1">
            <a:spLocks noChangeArrowheads="1"/>
          </p:cNvSpPr>
          <p:nvPr/>
        </p:nvSpPr>
        <p:spPr bwMode="auto">
          <a:xfrm>
            <a:off x="1908175" y="5157788"/>
            <a:ext cx="6096000" cy="47625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bg-BG" b="1">
                <a:latin typeface="Times New Roman" pitchFamily="18" charset="0"/>
              </a:rPr>
              <a:t>1984 – Хоспис “Норт Девън”, Барнстепъл</a:t>
            </a:r>
            <a:endParaRPr lang="en-GB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956" name="Object 4"/>
          <p:cNvGraphicFramePr>
            <a:graphicFrameLocks noChangeAspect="1"/>
          </p:cNvGraphicFramePr>
          <p:nvPr/>
        </p:nvGraphicFramePr>
        <p:xfrm>
          <a:off x="685800" y="1066800"/>
          <a:ext cx="77724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68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066800"/>
                        <a:ext cx="77724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1471613" y="9667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bg-BG"/>
          </a:p>
        </p:txBody>
      </p:sp>
      <p:pic>
        <p:nvPicPr>
          <p:cNvPr id="125958" name="Picture 6" descr="http://www.hospice-history.org.uk/countess.jpg"/>
          <p:cNvPicPr>
            <a:picLocks noChangeAspect="1" noChangeArrowheads="1"/>
          </p:cNvPicPr>
          <p:nvPr/>
        </p:nvPicPr>
        <p:blipFill>
          <a:blip r:embed="rId5" r:link="rId6">
            <a:lum bright="-8000" contrast="2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340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5959" name="Text Box 7"/>
          <p:cNvSpPr txBox="1">
            <a:spLocks noChangeArrowheads="1"/>
          </p:cNvSpPr>
          <p:nvPr/>
        </p:nvSpPr>
        <p:spPr bwMode="auto">
          <a:xfrm>
            <a:off x="533400" y="5867400"/>
            <a:ext cx="8153400" cy="47625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1990 – </a:t>
            </a:r>
            <a:r>
              <a:rPr lang="bg-BG" b="1">
                <a:latin typeface="Times New Roman" pitchFamily="18" charset="0"/>
              </a:rPr>
              <a:t>Хоспис “Къщата на графиня Брекнок”, Андовър</a:t>
            </a:r>
            <a:endParaRPr lang="en-GB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5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6980" name="Object 4"/>
          <p:cNvGraphicFramePr>
            <a:graphicFrameLocks noChangeAspect="1"/>
          </p:cNvGraphicFramePr>
          <p:nvPr/>
        </p:nvGraphicFramePr>
        <p:xfrm>
          <a:off x="685800" y="762000"/>
          <a:ext cx="77724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93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62000"/>
                        <a:ext cx="77724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1524000" y="2257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bg-BG"/>
          </a:p>
        </p:txBody>
      </p:sp>
      <p:pic>
        <p:nvPicPr>
          <p:cNvPr id="126982" name="Picture 6" descr="http://www.hospice-history.org.uk/stjdon.jpg"/>
          <p:cNvPicPr>
            <a:picLocks noChangeAspect="1" noChangeArrowheads="1"/>
          </p:cNvPicPr>
          <p:nvPr/>
        </p:nvPicPr>
        <p:blipFill>
          <a:blip r:embed="rId5" r:link="rId6">
            <a:lum bright="6000" contrast="3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29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6983" name="Text Box 7"/>
          <p:cNvSpPr txBox="1">
            <a:spLocks noChangeArrowheads="1"/>
          </p:cNvSpPr>
          <p:nvPr/>
        </p:nvSpPr>
        <p:spPr bwMode="auto">
          <a:xfrm>
            <a:off x="1295400" y="5638800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endParaRPr lang="bg-BG">
              <a:latin typeface="Times New Roman" pitchFamily="18" charset="0"/>
            </a:endParaRPr>
          </a:p>
        </p:txBody>
      </p:sp>
      <p:sp>
        <p:nvSpPr>
          <p:cNvPr id="126984" name="Text Box 8"/>
          <p:cNvSpPr txBox="1">
            <a:spLocks noChangeArrowheads="1"/>
          </p:cNvSpPr>
          <p:nvPr/>
        </p:nvSpPr>
        <p:spPr bwMode="auto">
          <a:xfrm>
            <a:off x="1600200" y="5638800"/>
            <a:ext cx="6019800" cy="47625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bg-BG" b="1">
                <a:latin typeface="Times New Roman" pitchFamily="18" charset="0"/>
              </a:rPr>
              <a:t>1992 - Хоспис “Свети Джон”, Донкастър</a:t>
            </a:r>
            <a:endParaRPr lang="en-GB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6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26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004" name="Object 4"/>
          <p:cNvGraphicFramePr>
            <a:graphicFrameLocks noChangeAspect="1"/>
          </p:cNvGraphicFramePr>
          <p:nvPr/>
        </p:nvGraphicFramePr>
        <p:xfrm>
          <a:off x="685800" y="762000"/>
          <a:ext cx="77724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16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62000"/>
                        <a:ext cx="77724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1509713" y="1366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bg-BG"/>
          </a:p>
        </p:txBody>
      </p:sp>
      <p:pic>
        <p:nvPicPr>
          <p:cNvPr id="128006" name="Picture 6" descr="http://www.hospice-history.org.uk/stmbasin.jpg"/>
          <p:cNvPicPr>
            <a:picLocks noChangeAspect="1" noChangeArrowheads="1"/>
          </p:cNvPicPr>
          <p:nvPr/>
        </p:nvPicPr>
        <p:blipFill>
          <a:blip r:embed="rId5" r:link="rId6">
            <a:lum bright="-4000" contras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3872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152400" y="5562600"/>
            <a:ext cx="8839200" cy="841375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bg-BG" b="1">
                <a:latin typeface="Times New Roman" pitchFamily="18" charset="0"/>
              </a:rPr>
              <a:t>1992 – Хоспис “Свети Майкъл”, Северен Хемпшир, Бейсингстоук</a:t>
            </a:r>
            <a:endParaRPr lang="en-GB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8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28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28" name="Object 4"/>
          <p:cNvGraphicFramePr>
            <a:graphicFrameLocks noChangeAspect="1"/>
          </p:cNvGraphicFramePr>
          <p:nvPr/>
        </p:nvGraphicFramePr>
        <p:xfrm>
          <a:off x="685800" y="762000"/>
          <a:ext cx="77724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40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62000"/>
                        <a:ext cx="77724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1485900" y="1762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bg-BG"/>
          </a:p>
        </p:txBody>
      </p:sp>
      <p:pic>
        <p:nvPicPr>
          <p:cNvPr id="129030" name="Picture 6" descr="http://www.hospice-history.org.uk/susbea.jpg"/>
          <p:cNvPicPr>
            <a:picLocks noChangeAspect="1" noChangeArrowheads="1"/>
          </p:cNvPicPr>
          <p:nvPr/>
        </p:nvPicPr>
        <p:blipFill>
          <a:blip r:embed="rId5" r:link="rId6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2926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9031" name="Text Box 7"/>
          <p:cNvSpPr txBox="1">
            <a:spLocks noChangeArrowheads="1"/>
          </p:cNvSpPr>
          <p:nvPr/>
        </p:nvSpPr>
        <p:spPr bwMode="auto">
          <a:xfrm>
            <a:off x="1676400" y="5486400"/>
            <a:ext cx="6019800" cy="47625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1992 – </a:t>
            </a:r>
            <a:r>
              <a:rPr lang="bg-BG" b="1">
                <a:latin typeface="Times New Roman" pitchFamily="18" charset="0"/>
              </a:rPr>
              <a:t>Хоспис “Съсекс бийкън”, Брайтън</a:t>
            </a:r>
            <a:endParaRPr lang="en-GB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2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0052" name="Object 4"/>
          <p:cNvGraphicFramePr>
            <a:graphicFrameLocks noChangeAspect="1"/>
          </p:cNvGraphicFramePr>
          <p:nvPr/>
        </p:nvGraphicFramePr>
        <p:xfrm>
          <a:off x="685800" y="914400"/>
          <a:ext cx="77724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66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914400"/>
                        <a:ext cx="77724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2262188" y="175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bg-BG"/>
          </a:p>
        </p:txBody>
      </p:sp>
      <p:pic>
        <p:nvPicPr>
          <p:cNvPr id="130054" name="Picture 6" descr="http://www.hospice-history.org.uk/naomi.jpg"/>
          <p:cNvPicPr>
            <a:picLocks noChangeAspect="1" noChangeArrowheads="1"/>
          </p:cNvPicPr>
          <p:nvPr/>
        </p:nvPicPr>
        <p:blipFill>
          <a:blip r:embed="rId5" r:link="rId6">
            <a:lum bright="4000" contras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3434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0055" name="Text Box 7"/>
          <p:cNvSpPr txBox="1">
            <a:spLocks noChangeArrowheads="1"/>
          </p:cNvSpPr>
          <p:nvPr/>
        </p:nvSpPr>
        <p:spPr bwMode="auto">
          <a:xfrm>
            <a:off x="1905000" y="5181600"/>
            <a:ext cx="548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endParaRPr lang="bg-BG">
              <a:latin typeface="Times New Roman" pitchFamily="18" charset="0"/>
            </a:endParaRPr>
          </a:p>
        </p:txBody>
      </p:sp>
      <p:sp>
        <p:nvSpPr>
          <p:cNvPr id="130056" name="Text Box 8"/>
          <p:cNvSpPr txBox="1">
            <a:spLocks noChangeArrowheads="1"/>
          </p:cNvSpPr>
          <p:nvPr/>
        </p:nvSpPr>
        <p:spPr bwMode="auto">
          <a:xfrm>
            <a:off x="1524000" y="5527675"/>
            <a:ext cx="579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endParaRPr lang="bg-BG">
              <a:latin typeface="Times New Roman" pitchFamily="18" charset="0"/>
            </a:endParaRPr>
          </a:p>
        </p:txBody>
      </p:sp>
      <p:sp>
        <p:nvSpPr>
          <p:cNvPr id="130057" name="Text Box 9"/>
          <p:cNvSpPr txBox="1">
            <a:spLocks noChangeArrowheads="1"/>
          </p:cNvSpPr>
          <p:nvPr/>
        </p:nvSpPr>
        <p:spPr bwMode="auto">
          <a:xfrm>
            <a:off x="1143000" y="5105400"/>
            <a:ext cx="6934200" cy="47625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bg-BG" b="1">
                <a:latin typeface="Times New Roman" pitchFamily="18" charset="0"/>
              </a:rPr>
              <a:t>1997 –  Детски хоспис “Наоми хаус”, Уинчестър</a:t>
            </a:r>
            <a:endParaRPr lang="en-GB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3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30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026"/>
          <p:cNvSpPr>
            <a:spLocks noChangeArrowheads="1"/>
          </p:cNvSpPr>
          <p:nvPr/>
        </p:nvSpPr>
        <p:spPr bwMode="auto">
          <a:xfrm>
            <a:off x="1143000" y="928265"/>
            <a:ext cx="8001000" cy="545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l"/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Фази в развитието на </a:t>
            </a:r>
            <a:r>
              <a:rPr lang="bg-BG" sz="3200" b="1" dirty="0" err="1">
                <a:latin typeface="Times New Roman" pitchFamily="18" charset="0"/>
                <a:cs typeface="Times New Roman" pitchFamily="18" charset="0"/>
              </a:rPr>
              <a:t>палиативните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грижи:</a:t>
            </a:r>
          </a:p>
          <a:p>
            <a:pPr marL="457200" indent="-457200" algn="l">
              <a:buFontTx/>
              <a:buAutoNum type="arabicPeriod"/>
            </a:pPr>
            <a:r>
              <a:rPr lang="bg-BG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Ранна фаза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bg-BG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немедицински модел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3200" b="1" dirty="0" err="1">
                <a:latin typeface="Times New Roman" pitchFamily="18" charset="0"/>
                <a:cs typeface="Times New Roman" pitchFamily="18" charset="0"/>
              </a:rPr>
              <a:t>хосписи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като алтернатива на грижите за терминално болните. </a:t>
            </a:r>
            <a:r>
              <a:rPr lang="bg-BG" sz="3200" b="1" dirty="0" err="1">
                <a:latin typeface="Times New Roman" pitchFamily="18" charset="0"/>
                <a:cs typeface="Times New Roman" pitchFamily="18" charset="0"/>
              </a:rPr>
              <a:t>Хосписи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като самостоятелни институции или в дома на болния. </a:t>
            </a:r>
          </a:p>
          <a:p>
            <a:pPr marL="457200" indent="-457200" algn="l">
              <a:buFontTx/>
              <a:buAutoNum type="arabicPeriod"/>
            </a:pPr>
            <a:r>
              <a:rPr lang="bg-BG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Настоящата фаза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може да бъде наречена </a:t>
            </a:r>
            <a:r>
              <a:rPr lang="bg-BG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интегративен модел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– отделения за </a:t>
            </a:r>
            <a:r>
              <a:rPr lang="bg-BG" sz="3200" b="1" dirty="0" err="1">
                <a:latin typeface="Times New Roman" pitchFamily="18" charset="0"/>
                <a:cs typeface="Times New Roman" pitchFamily="18" charset="0"/>
              </a:rPr>
              <a:t>палиативни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грижи, екип за </a:t>
            </a:r>
            <a:r>
              <a:rPr lang="bg-BG" sz="3200" b="1" dirty="0" err="1">
                <a:latin typeface="Times New Roman" pitchFamily="18" charset="0"/>
                <a:cs typeface="Times New Roman" pitchFamily="18" charset="0"/>
              </a:rPr>
              <a:t>палиативни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грижи.</a:t>
            </a:r>
            <a:endParaRPr lang="bg-BG" sz="32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1116013" y="1009858"/>
            <a:ext cx="7875587" cy="5371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l">
              <a:tabLst>
                <a:tab pos="180975" algn="l"/>
                <a:tab pos="457200" algn="l"/>
              </a:tabLst>
            </a:pPr>
            <a:r>
              <a:rPr lang="bg-BG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Основни </a:t>
            </a:r>
            <a:r>
              <a:rPr lang="bg-BG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организационни форми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l">
              <a:tabLst>
                <a:tab pos="180975" algn="l"/>
                <a:tab pos="457200" algn="l"/>
              </a:tabLst>
            </a:pPr>
            <a:endParaRPr lang="bg-BG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eaLnBrk="0" hangingPunct="0">
              <a:lnSpc>
                <a:spcPct val="110000"/>
              </a:lnSpc>
              <a:buClr>
                <a:srgbClr val="FF0000"/>
              </a:buClr>
              <a:buFontTx/>
              <a:buAutoNum type="arabicPeriod"/>
              <a:tabLst>
                <a:tab pos="180975" algn="l"/>
                <a:tab pos="457200" algn="l"/>
              </a:tabLst>
            </a:pPr>
            <a:r>
              <a:rPr lang="bg-BG" sz="3200" b="1" dirty="0">
                <a:latin typeface="Times New Roman" pitchFamily="18" charset="0"/>
              </a:rPr>
              <a:t> </a:t>
            </a:r>
            <a:r>
              <a:rPr lang="bg-BG" sz="3200" b="1" dirty="0" err="1">
                <a:latin typeface="Times New Roman" pitchFamily="18" charset="0"/>
                <a:cs typeface="Times New Roman" pitchFamily="18" charset="0"/>
              </a:rPr>
              <a:t>Хоспис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в дома</a:t>
            </a:r>
          </a:p>
          <a:p>
            <a:pPr marL="457200" indent="-457200" algn="l" eaLnBrk="0" hangingPunct="0">
              <a:lnSpc>
                <a:spcPct val="110000"/>
              </a:lnSpc>
              <a:buClr>
                <a:srgbClr val="FF0000"/>
              </a:buClr>
              <a:buFontTx/>
              <a:buAutoNum type="arabicPeriod"/>
              <a:tabLst>
                <a:tab pos="180975" algn="l"/>
                <a:tab pos="457200" algn="l"/>
              </a:tabLst>
            </a:pPr>
            <a:r>
              <a:rPr lang="bg-BG" sz="3200" b="1" dirty="0">
                <a:latin typeface="Times New Roman" pitchFamily="18" charset="0"/>
              </a:rPr>
              <a:t> </a:t>
            </a:r>
            <a:r>
              <a:rPr lang="bg-BG" sz="3200" b="1" dirty="0" err="1">
                <a:latin typeface="Times New Roman" pitchFamily="18" charset="0"/>
                <a:cs typeface="Times New Roman" pitchFamily="18" charset="0"/>
              </a:rPr>
              <a:t>Хоспис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като самостоятелна институция с легла</a:t>
            </a:r>
          </a:p>
          <a:p>
            <a:pPr marL="457200" indent="-457200" algn="l" eaLnBrk="0" hangingPunct="0">
              <a:lnSpc>
                <a:spcPct val="110000"/>
              </a:lnSpc>
              <a:buClr>
                <a:srgbClr val="FF0000"/>
              </a:buClr>
              <a:buFontTx/>
              <a:buAutoNum type="arabicPeriod"/>
              <a:tabLst>
                <a:tab pos="180975" algn="l"/>
                <a:tab pos="457200" algn="l"/>
              </a:tabLst>
            </a:pPr>
            <a:r>
              <a:rPr lang="bg-BG" sz="3200" b="1" dirty="0">
                <a:latin typeface="Times New Roman" pitchFamily="18" charset="0"/>
              </a:rPr>
              <a:t> 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Дневен </a:t>
            </a:r>
            <a:r>
              <a:rPr lang="bg-BG" sz="3200" b="1" dirty="0" err="1">
                <a:latin typeface="Times New Roman" pitchFamily="18" charset="0"/>
                <a:cs typeface="Times New Roman" pitchFamily="18" charset="0"/>
              </a:rPr>
              <a:t>хоспис</a:t>
            </a:r>
            <a:endParaRPr lang="bg-BG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eaLnBrk="0" hangingPunct="0">
              <a:lnSpc>
                <a:spcPct val="110000"/>
              </a:lnSpc>
              <a:buClr>
                <a:srgbClr val="FF0000"/>
              </a:buClr>
              <a:buFontTx/>
              <a:buAutoNum type="arabicPeriod"/>
              <a:tabLst>
                <a:tab pos="180975" algn="l"/>
                <a:tab pos="457200" algn="l"/>
              </a:tabLst>
            </a:pPr>
            <a:r>
              <a:rPr lang="bg-BG" sz="3200" b="1" dirty="0">
                <a:latin typeface="Times New Roman" pitchFamily="18" charset="0"/>
              </a:rPr>
              <a:t> 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Болнично базирано специализирано отделение за </a:t>
            </a:r>
            <a:r>
              <a:rPr lang="bg-BG" sz="3200" b="1" dirty="0" err="1">
                <a:latin typeface="Times New Roman" pitchFamily="18" charset="0"/>
                <a:cs typeface="Times New Roman" pitchFamily="18" charset="0"/>
              </a:rPr>
              <a:t>палиативни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грижи</a:t>
            </a:r>
          </a:p>
          <a:p>
            <a:pPr marL="457200" indent="-457200" algn="l" eaLnBrk="0" hangingPunct="0">
              <a:lnSpc>
                <a:spcPct val="110000"/>
              </a:lnSpc>
              <a:buClr>
                <a:srgbClr val="FF0000"/>
              </a:buClr>
              <a:buFontTx/>
              <a:buAutoNum type="arabicPeriod"/>
              <a:tabLst>
                <a:tab pos="180975" algn="l"/>
                <a:tab pos="457200" algn="l"/>
              </a:tabLst>
            </a:pPr>
            <a:r>
              <a:rPr lang="bg-BG" sz="3200" b="1" dirty="0">
                <a:latin typeface="Times New Roman" pitchFamily="18" charset="0"/>
              </a:rPr>
              <a:t> 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Болничен екип за </a:t>
            </a:r>
            <a:r>
              <a:rPr lang="bg-BG" sz="3200" b="1" dirty="0" err="1">
                <a:latin typeface="Times New Roman" pitchFamily="18" charset="0"/>
                <a:cs typeface="Times New Roman" pitchFamily="18" charset="0"/>
              </a:rPr>
              <a:t>палиативни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грижи и борба с болката</a:t>
            </a:r>
            <a:endParaRPr lang="bg-BG" sz="32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219200" y="1275109"/>
            <a:ext cx="7772400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bg-BG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ИСТОРИЧЕСКО РАЗВИТИЕ</a:t>
            </a:r>
          </a:p>
          <a:p>
            <a:pPr algn="l"/>
            <a:endParaRPr lang="bg-BG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Tx/>
              <a:buChar char="•"/>
            </a:pP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Ранните </a:t>
            </a:r>
            <a:r>
              <a:rPr lang="bg-BG" sz="3200" b="1" dirty="0" err="1">
                <a:latin typeface="Times New Roman" pitchFamily="18" charset="0"/>
                <a:cs typeface="Times New Roman" pitchFamily="18" charset="0"/>
              </a:rPr>
              <a:t>хосписи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bg-BG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различни религиозни ордени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 - Ирландските сестри на милосърдието.</a:t>
            </a:r>
          </a:p>
          <a:p>
            <a:pPr algn="l">
              <a:buFontTx/>
              <a:buChar char="•"/>
            </a:pPr>
            <a:endParaRPr lang="bg-BG" sz="32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l">
              <a:buFontTx/>
              <a:buChar char="•"/>
            </a:pPr>
            <a:r>
              <a:rPr lang="bg-BG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bg-BG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Сесили</a:t>
            </a:r>
            <a:r>
              <a:rPr lang="bg-BG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bg-BG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Сондърс</a:t>
            </a:r>
            <a:r>
              <a:rPr lang="bg-BG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bg-BG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(1918 - 2005</a:t>
            </a:r>
            <a:r>
              <a:rPr lang="bg-BG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)</a:t>
            </a:r>
            <a:r>
              <a:rPr lang="bg-BG" sz="3200" b="1" dirty="0" smtClean="0">
                <a:latin typeface="Times New Roman" pitchFamily="18" charset="0"/>
              </a:rPr>
              <a:t> </a:t>
            </a:r>
            <a:endParaRPr lang="bg-BG" sz="3200" b="1" dirty="0">
              <a:latin typeface="Times New Roman" pitchFamily="18" charset="0"/>
            </a:endParaRPr>
          </a:p>
          <a:p>
            <a:pPr algn="l"/>
            <a:endParaRPr lang="bg-BG" sz="32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GB" sz="32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2" name="Object 2"/>
          <p:cNvGraphicFramePr>
            <a:graphicFrameLocks noGrp="1" noChangeAspect="1"/>
          </p:cNvGraphicFramePr>
          <p:nvPr>
            <p:ph/>
          </p:nvPr>
        </p:nvGraphicFramePr>
        <p:xfrm>
          <a:off x="685800" y="762000"/>
          <a:ext cx="83439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4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62000"/>
                        <a:ext cx="8343900" cy="518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2119313" y="1824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bg-BG"/>
          </a:p>
        </p:txBody>
      </p:sp>
      <p:pic>
        <p:nvPicPr>
          <p:cNvPr id="71684" name="Picture 4" descr="http://www.hospice-history.org.uk/damec.jpg"/>
          <p:cNvPicPr>
            <a:picLocks noChangeAspect="1" noChangeArrowheads="1"/>
          </p:cNvPicPr>
          <p:nvPr/>
        </p:nvPicPr>
        <p:blipFill>
          <a:blip r:embed="rId5" r:link="rId6">
            <a:lum bright="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04800"/>
            <a:ext cx="8001000" cy="5029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2362200" y="5715000"/>
            <a:ext cx="6096000" cy="78105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bg-BG" sz="4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Сесили</a:t>
            </a:r>
            <a:r>
              <a:rPr lang="bg-BG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4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Сондърс</a:t>
            </a:r>
            <a:endParaRPr lang="en-GB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393304" y="917848"/>
            <a:ext cx="7355160" cy="782960"/>
          </a:xfrm>
        </p:spPr>
        <p:txBody>
          <a:bodyPr/>
          <a:lstStyle/>
          <a:p>
            <a:pPr algn="ctr"/>
            <a:r>
              <a:rPr lang="bg-BG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СЕСИЛИ СОНДЪРС</a:t>
            </a:r>
            <a:endParaRPr lang="bg-BG" sz="3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259632" y="1916832"/>
            <a:ext cx="7772400" cy="4320480"/>
          </a:xfrm>
        </p:spPr>
        <p:txBody>
          <a:bodyPr/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1918 г. - дата на раждане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1938 г. - колеж “Света Ана”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1939 г. - болница “Свети Тома”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1945 г. - учи за социален работник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1947 г. - завръщане в “Свети Тома”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Среща с Давид </a:t>
            </a:r>
            <a:r>
              <a:rPr lang="bg-BG" sz="2400" b="1" dirty="0" err="1" smtClean="0">
                <a:latin typeface="Times New Roman" pitchFamily="18" charset="0"/>
                <a:cs typeface="Times New Roman" pitchFamily="18" charset="0"/>
              </a:rPr>
              <a:t>Тасма</a:t>
            </a: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Доброволка в “Свети Лука” и “Свети Йосиф”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Концепцията за “тоталната болка”</a:t>
            </a:r>
            <a:endParaRPr lang="en-GB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30723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610" name="Object 2"/>
          <p:cNvGraphicFramePr>
            <a:graphicFrameLocks noGrp="1" noChangeAspect="1"/>
          </p:cNvGraphicFramePr>
          <p:nvPr>
            <p:ph/>
          </p:nvPr>
        </p:nvGraphicFramePr>
        <p:xfrm>
          <a:off x="685800" y="762000"/>
          <a:ext cx="83439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2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62000"/>
                        <a:ext cx="8343900" cy="518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2947988" y="2586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bg-BG"/>
          </a:p>
        </p:txBody>
      </p:sp>
      <p:pic>
        <p:nvPicPr>
          <p:cNvPr id="68612" name="Picture 4" descr="http://www.hospice-history.org.uk/stjhack.jpg"/>
          <p:cNvPicPr>
            <a:picLocks noChangeAspect="1" noChangeArrowheads="1"/>
          </p:cNvPicPr>
          <p:nvPr/>
        </p:nvPicPr>
        <p:blipFill>
          <a:blip r:embed="rId5" r:link="rId6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60350"/>
            <a:ext cx="8001000" cy="43434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1752600" y="5334000"/>
            <a:ext cx="6934200" cy="6604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bg-BG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Хоспис “Свети Йосиф”, Лондон</a:t>
            </a:r>
            <a:endParaRPr lang="en-GB" sz="36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730" name="Object 2"/>
          <p:cNvGraphicFramePr>
            <a:graphicFrameLocks noGrp="1" noChangeAspect="1"/>
          </p:cNvGraphicFramePr>
          <p:nvPr>
            <p:ph/>
          </p:nvPr>
        </p:nvGraphicFramePr>
        <p:xfrm>
          <a:off x="685800" y="762000"/>
          <a:ext cx="83439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2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62000"/>
                        <a:ext cx="8343900" cy="518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2838450" y="1790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bg-BG"/>
          </a:p>
        </p:txBody>
      </p:sp>
      <p:pic>
        <p:nvPicPr>
          <p:cNvPr id="73732" name="Picture 4" descr="http://www.hospice-history.org.uk/stchris.jpg"/>
          <p:cNvPicPr>
            <a:picLocks noChangeAspect="1" noChangeArrowheads="1"/>
          </p:cNvPicPr>
          <p:nvPr/>
        </p:nvPicPr>
        <p:blipFill>
          <a:blip r:embed="rId5" r:link="rId6">
            <a:lum bright="4000" contrast="3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04800"/>
            <a:ext cx="8001000" cy="5029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1371600" y="5715000"/>
            <a:ext cx="7543800" cy="62865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bg-BG" sz="3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Хоспис “Свети Кристофър”, Лондон</a:t>
            </a:r>
            <a:endParaRPr lang="en-GB" sz="3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10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860" name="Object 4"/>
          <p:cNvGraphicFramePr>
            <a:graphicFrameLocks noChangeAspect="1"/>
          </p:cNvGraphicFramePr>
          <p:nvPr/>
        </p:nvGraphicFramePr>
        <p:xfrm>
          <a:off x="687388" y="781050"/>
          <a:ext cx="77724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72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781050"/>
                        <a:ext cx="77724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1487488" y="1414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bg-BG"/>
          </a:p>
        </p:txBody>
      </p:sp>
      <p:pic>
        <p:nvPicPr>
          <p:cNvPr id="121862" name="Picture 6" descr="http://www.hospice-history.org.uk/ptuck.jpg"/>
          <p:cNvPicPr>
            <a:picLocks noChangeAspect="1" noChangeArrowheads="1"/>
          </p:cNvPicPr>
          <p:nvPr/>
        </p:nvPicPr>
        <p:blipFill>
          <a:blip r:embed="rId5" r:link="rId6">
            <a:lum bright="10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68788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863" name="Text Box 7"/>
          <p:cNvSpPr txBox="1">
            <a:spLocks noChangeArrowheads="1"/>
          </p:cNvSpPr>
          <p:nvPr/>
        </p:nvSpPr>
        <p:spPr bwMode="auto">
          <a:xfrm>
            <a:off x="2268538" y="5229225"/>
            <a:ext cx="6019800" cy="47625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bg-BG" b="1">
                <a:latin typeface="Times New Roman" pitchFamily="18" charset="0"/>
              </a:rPr>
              <a:t>1979 – Хоспис “Филис Тъкуел”, Фарнхам</a:t>
            </a:r>
            <a:endParaRPr lang="en-GB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2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3" grpId="0" animBg="1"/>
    </p:bldLst>
  </p:timing>
</p:sld>
</file>

<file path=ppt/theme/theme1.xml><?xml version="1.0" encoding="utf-8"?>
<a:theme xmlns:a="http://schemas.openxmlformats.org/drawingml/2006/main" name="Sandstone">
  <a:themeElements>
    <a:clrScheme name="">
      <a:dk1>
        <a:srgbClr val="000000"/>
      </a:dk1>
      <a:lt1>
        <a:srgbClr val="FFFFCC"/>
      </a:lt1>
      <a:dk2>
        <a:srgbClr val="000000"/>
      </a:dk2>
      <a:lt2>
        <a:srgbClr val="333329"/>
      </a:lt2>
      <a:accent1>
        <a:srgbClr val="F1F0CF"/>
      </a:accent1>
      <a:accent2>
        <a:srgbClr val="E09142"/>
      </a:accent2>
      <a:accent3>
        <a:srgbClr val="FFFFE2"/>
      </a:accent3>
      <a:accent4>
        <a:srgbClr val="000000"/>
      </a:accent4>
      <a:accent5>
        <a:srgbClr val="F7F6E4"/>
      </a:accent5>
      <a:accent6>
        <a:srgbClr val="CB833B"/>
      </a:accent6>
      <a:hlink>
        <a:srgbClr val="AE4828"/>
      </a:hlink>
      <a:folHlink>
        <a:srgbClr val="6A6954"/>
      </a:folHlink>
    </a:clrScheme>
    <a:fontScheme name="Sandsto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ndstone 1">
        <a:dk1>
          <a:srgbClr val="333333"/>
        </a:dk1>
        <a:lt1>
          <a:srgbClr val="BAB9A0"/>
        </a:lt1>
        <a:dk2>
          <a:srgbClr val="000000"/>
        </a:dk2>
        <a:lt2>
          <a:srgbClr val="333329"/>
        </a:lt2>
        <a:accent1>
          <a:srgbClr val="F4F3D9"/>
        </a:accent1>
        <a:accent2>
          <a:srgbClr val="E09142"/>
        </a:accent2>
        <a:accent3>
          <a:srgbClr val="D9D9CD"/>
        </a:accent3>
        <a:accent4>
          <a:srgbClr val="2A2A2A"/>
        </a:accent4>
        <a:accent5>
          <a:srgbClr val="F8F8E9"/>
        </a:accent5>
        <a:accent6>
          <a:srgbClr val="CB833B"/>
        </a:accent6>
        <a:hlink>
          <a:srgbClr val="AE4828"/>
        </a:hlink>
        <a:folHlink>
          <a:srgbClr val="6A69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dstone 2">
        <a:dk1>
          <a:srgbClr val="333333"/>
        </a:dk1>
        <a:lt1>
          <a:srgbClr val="BDB9BF"/>
        </a:lt1>
        <a:dk2>
          <a:srgbClr val="000000"/>
        </a:dk2>
        <a:lt2>
          <a:srgbClr val="333329"/>
        </a:lt2>
        <a:accent1>
          <a:srgbClr val="F4F3D9"/>
        </a:accent1>
        <a:accent2>
          <a:srgbClr val="E09142"/>
        </a:accent2>
        <a:accent3>
          <a:srgbClr val="DBD9DC"/>
        </a:accent3>
        <a:accent4>
          <a:srgbClr val="2A2A2A"/>
        </a:accent4>
        <a:accent5>
          <a:srgbClr val="F8F8E9"/>
        </a:accent5>
        <a:accent6>
          <a:srgbClr val="CB833B"/>
        </a:accent6>
        <a:hlink>
          <a:srgbClr val="AE4828"/>
        </a:hlink>
        <a:folHlink>
          <a:srgbClr val="6A69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dstone 3">
        <a:dk1>
          <a:srgbClr val="3D3D3D"/>
        </a:dk1>
        <a:lt1>
          <a:srgbClr val="EAEAEA"/>
        </a:lt1>
        <a:dk2>
          <a:srgbClr val="000000"/>
        </a:dk2>
        <a:lt2>
          <a:srgbClr val="333333"/>
        </a:lt2>
        <a:accent1>
          <a:srgbClr val="FFFFFF"/>
        </a:accent1>
        <a:accent2>
          <a:srgbClr val="969696"/>
        </a:accent2>
        <a:accent3>
          <a:srgbClr val="F3F3F3"/>
        </a:accent3>
        <a:accent4>
          <a:srgbClr val="333333"/>
        </a:accent4>
        <a:accent5>
          <a:srgbClr val="FFFFFF"/>
        </a:accent5>
        <a:accent6>
          <a:srgbClr val="878787"/>
        </a:accent6>
        <a:hlink>
          <a:srgbClr val="4D4D4D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dstone 4">
        <a:dk1>
          <a:srgbClr val="333333"/>
        </a:dk1>
        <a:lt1>
          <a:srgbClr val="BAB9A0"/>
        </a:lt1>
        <a:dk2>
          <a:srgbClr val="000000"/>
        </a:dk2>
        <a:lt2>
          <a:srgbClr val="333329"/>
        </a:lt2>
        <a:accent1>
          <a:srgbClr val="F3F2D5"/>
        </a:accent1>
        <a:accent2>
          <a:srgbClr val="E09142"/>
        </a:accent2>
        <a:accent3>
          <a:srgbClr val="D9D9CD"/>
        </a:accent3>
        <a:accent4>
          <a:srgbClr val="2A2A2A"/>
        </a:accent4>
        <a:accent5>
          <a:srgbClr val="F8F7E7"/>
        </a:accent5>
        <a:accent6>
          <a:srgbClr val="CB833B"/>
        </a:accent6>
        <a:hlink>
          <a:srgbClr val="AE4828"/>
        </a:hlink>
        <a:folHlink>
          <a:srgbClr val="6A69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dstone 5">
        <a:dk1>
          <a:srgbClr val="333333"/>
        </a:dk1>
        <a:lt1>
          <a:srgbClr val="FFFF99"/>
        </a:lt1>
        <a:dk2>
          <a:srgbClr val="000000"/>
        </a:dk2>
        <a:lt2>
          <a:srgbClr val="333329"/>
        </a:lt2>
        <a:accent1>
          <a:srgbClr val="F3F2D5"/>
        </a:accent1>
        <a:accent2>
          <a:srgbClr val="E09142"/>
        </a:accent2>
        <a:accent3>
          <a:srgbClr val="FFFFCA"/>
        </a:accent3>
        <a:accent4>
          <a:srgbClr val="2A2A2A"/>
        </a:accent4>
        <a:accent5>
          <a:srgbClr val="F8F7E7"/>
        </a:accent5>
        <a:accent6>
          <a:srgbClr val="CB833B"/>
        </a:accent6>
        <a:hlink>
          <a:srgbClr val="AE4828"/>
        </a:hlink>
        <a:folHlink>
          <a:srgbClr val="6A69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dstone 6">
        <a:dk1>
          <a:srgbClr val="333333"/>
        </a:dk1>
        <a:lt1>
          <a:srgbClr val="FFFF99"/>
        </a:lt1>
        <a:dk2>
          <a:srgbClr val="000000"/>
        </a:dk2>
        <a:lt2>
          <a:srgbClr val="333329"/>
        </a:lt2>
        <a:accent1>
          <a:srgbClr val="F1F0CF"/>
        </a:accent1>
        <a:accent2>
          <a:srgbClr val="E09142"/>
        </a:accent2>
        <a:accent3>
          <a:srgbClr val="FFFFCA"/>
        </a:accent3>
        <a:accent4>
          <a:srgbClr val="2A2A2A"/>
        </a:accent4>
        <a:accent5>
          <a:srgbClr val="F7F6E4"/>
        </a:accent5>
        <a:accent6>
          <a:srgbClr val="CB833B"/>
        </a:accent6>
        <a:hlink>
          <a:srgbClr val="AE4828"/>
        </a:hlink>
        <a:folHlink>
          <a:srgbClr val="6A69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dstone 7">
        <a:dk1>
          <a:srgbClr val="333333"/>
        </a:dk1>
        <a:lt1>
          <a:srgbClr val="FFFFCC"/>
        </a:lt1>
        <a:dk2>
          <a:srgbClr val="000000"/>
        </a:dk2>
        <a:lt2>
          <a:srgbClr val="333329"/>
        </a:lt2>
        <a:accent1>
          <a:srgbClr val="F1F0CF"/>
        </a:accent1>
        <a:accent2>
          <a:srgbClr val="E09142"/>
        </a:accent2>
        <a:accent3>
          <a:srgbClr val="FFFFE2"/>
        </a:accent3>
        <a:accent4>
          <a:srgbClr val="2A2A2A"/>
        </a:accent4>
        <a:accent5>
          <a:srgbClr val="F7F6E4"/>
        </a:accent5>
        <a:accent6>
          <a:srgbClr val="CB833B"/>
        </a:accent6>
        <a:hlink>
          <a:srgbClr val="AE4828"/>
        </a:hlink>
        <a:folHlink>
          <a:srgbClr val="6A69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dstone 8">
        <a:dk1>
          <a:srgbClr val="3D3D3D"/>
        </a:dk1>
        <a:lt1>
          <a:srgbClr val="FFFFFF"/>
        </a:lt1>
        <a:dk2>
          <a:srgbClr val="000000"/>
        </a:dk2>
        <a:lt2>
          <a:srgbClr val="333333"/>
        </a:lt2>
        <a:accent1>
          <a:srgbClr val="FFFFFF"/>
        </a:accent1>
        <a:accent2>
          <a:srgbClr val="969696"/>
        </a:accent2>
        <a:accent3>
          <a:srgbClr val="FFFFFF"/>
        </a:accent3>
        <a:accent4>
          <a:srgbClr val="333333"/>
        </a:accent4>
        <a:accent5>
          <a:srgbClr val="FFFFFF"/>
        </a:accent5>
        <a:accent6>
          <a:srgbClr val="878787"/>
        </a:accent6>
        <a:hlink>
          <a:srgbClr val="4D4D4D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тема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тема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1058</TotalTime>
  <Words>280</Words>
  <Application>Microsoft Office PowerPoint</Application>
  <PresentationFormat>On-screen Show (4:3)</PresentationFormat>
  <Paragraphs>40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Sandstone</vt:lpstr>
      <vt:lpstr>Picture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СЕСИЛИ СОНДЪРС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Pleven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A.A</dc:creator>
  <cp:lastModifiedBy>mu-pleven</cp:lastModifiedBy>
  <cp:revision>105</cp:revision>
  <dcterms:created xsi:type="dcterms:W3CDTF">2001-09-13T18:18:23Z</dcterms:created>
  <dcterms:modified xsi:type="dcterms:W3CDTF">2013-05-13T15:55:08Z</dcterms:modified>
</cp:coreProperties>
</file>