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95" r:id="rId2"/>
    <p:sldId id="352" r:id="rId3"/>
    <p:sldId id="350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00FF00"/>
    <a:srgbClr val="66FF66"/>
    <a:srgbClr val="FF0000"/>
    <a:srgbClr val="FFFF00"/>
    <a:srgbClr val="FFFFFF"/>
    <a:srgbClr val="0099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773" autoAdjust="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2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87577B-2E5B-4DAE-BFDC-94AFC337668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596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A97B6F-089E-4382-BEF8-AAD21244BFE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361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31750" y="0"/>
            <a:ext cx="9178925" cy="6924675"/>
            <a:chOff x="-20" y="0"/>
            <a:chExt cx="5782" cy="4362"/>
          </a:xfrm>
        </p:grpSpPr>
        <p:sp>
          <p:nvSpPr>
            <p:cNvPr id="4099" name="Rectangle 3" descr="Stonbk"/>
            <p:cNvSpPr>
              <a:spLocks noChangeArrowheads="1"/>
            </p:cNvSpPr>
            <p:nvPr userDrawn="1"/>
          </p:nvSpPr>
          <p:spPr bwMode="white">
            <a:xfrm>
              <a:off x="-15" y="5"/>
              <a:ext cx="5775" cy="4311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4100" name="Rectangle 4"/>
            <p:cNvSpPr>
              <a:spLocks noChangeArrowheads="1"/>
            </p:cNvSpPr>
            <p:nvPr userDrawn="1"/>
          </p:nvSpPr>
          <p:spPr bwMode="ltGray">
            <a:xfrm>
              <a:off x="0" y="0"/>
              <a:ext cx="743" cy="4334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4101" name="Rectangle 5"/>
            <p:cNvSpPr>
              <a:spLocks noChangeArrowheads="1"/>
            </p:cNvSpPr>
            <p:nvPr userDrawn="1"/>
          </p:nvSpPr>
          <p:spPr bwMode="hidden">
            <a:xfrm>
              <a:off x="695" y="0"/>
              <a:ext cx="50" cy="43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pic>
          <p:nvPicPr>
            <p:cNvPr id="4102" name="Picture 6" descr="Astonbnr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63"/>
            <a:stretch>
              <a:fillRect/>
            </a:stretch>
          </p:blipFill>
          <p:spPr bwMode="gray">
            <a:xfrm>
              <a:off x="0" y="1705"/>
              <a:ext cx="5760" cy="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3" name="Rectangle 7"/>
            <p:cNvSpPr>
              <a:spLocks noChangeArrowheads="1"/>
            </p:cNvSpPr>
            <p:nvPr userDrawn="1"/>
          </p:nvSpPr>
          <p:spPr bwMode="hidden">
            <a:xfrm rot="5400000">
              <a:off x="3204" y="-396"/>
              <a:ext cx="47" cy="506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4104" name="Rectangle 8"/>
            <p:cNvSpPr>
              <a:spLocks noChangeArrowheads="1"/>
            </p:cNvSpPr>
            <p:nvPr userDrawn="1"/>
          </p:nvSpPr>
          <p:spPr bwMode="hidden">
            <a:xfrm rot="5400000">
              <a:off x="3204" y="-852"/>
              <a:ext cx="47" cy="50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hidden">
            <a:xfrm>
              <a:off x="-20" y="0"/>
              <a:ext cx="47" cy="434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4106" name="Line 10"/>
            <p:cNvSpPr>
              <a:spLocks noChangeShapeType="1"/>
            </p:cNvSpPr>
            <p:nvPr userDrawn="1"/>
          </p:nvSpPr>
          <p:spPr bwMode="auto">
            <a:xfrm>
              <a:off x="414" y="2118"/>
              <a:ext cx="28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4107" name="Line 11"/>
            <p:cNvSpPr>
              <a:spLocks noChangeShapeType="1"/>
            </p:cNvSpPr>
            <p:nvPr userDrawn="1"/>
          </p:nvSpPr>
          <p:spPr bwMode="auto">
            <a:xfrm flipV="1">
              <a:off x="27" y="2116"/>
              <a:ext cx="230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255" y="2115"/>
              <a:ext cx="65" cy="86"/>
            </a:xfrm>
            <a:custGeom>
              <a:avLst/>
              <a:gdLst>
                <a:gd name="T0" fmla="*/ 0 w 65"/>
                <a:gd name="T1" fmla="*/ 0 h 86"/>
                <a:gd name="T2" fmla="*/ 15 w 65"/>
                <a:gd name="T3" fmla="*/ 12 h 86"/>
                <a:gd name="T4" fmla="*/ 27 w 65"/>
                <a:gd name="T5" fmla="*/ 23 h 86"/>
                <a:gd name="T6" fmla="*/ 36 w 65"/>
                <a:gd name="T7" fmla="*/ 35 h 86"/>
                <a:gd name="T8" fmla="*/ 47 w 65"/>
                <a:gd name="T9" fmla="*/ 45 h 86"/>
                <a:gd name="T10" fmla="*/ 56 w 65"/>
                <a:gd name="T11" fmla="*/ 66 h 86"/>
                <a:gd name="T12" fmla="*/ 63 w 65"/>
                <a:gd name="T13" fmla="*/ 80 h 86"/>
                <a:gd name="T14" fmla="*/ 65 w 6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86">
                  <a:moveTo>
                    <a:pt x="0" y="0"/>
                  </a:moveTo>
                  <a:cubicBezTo>
                    <a:pt x="9" y="4"/>
                    <a:pt x="6" y="10"/>
                    <a:pt x="15" y="12"/>
                  </a:cubicBezTo>
                  <a:cubicBezTo>
                    <a:pt x="18" y="20"/>
                    <a:pt x="19" y="20"/>
                    <a:pt x="27" y="23"/>
                  </a:cubicBezTo>
                  <a:cubicBezTo>
                    <a:pt x="29" y="29"/>
                    <a:pt x="30" y="32"/>
                    <a:pt x="36" y="35"/>
                  </a:cubicBezTo>
                  <a:cubicBezTo>
                    <a:pt x="40" y="40"/>
                    <a:pt x="43" y="40"/>
                    <a:pt x="47" y="45"/>
                  </a:cubicBezTo>
                  <a:cubicBezTo>
                    <a:pt x="49" y="71"/>
                    <a:pt x="49" y="52"/>
                    <a:pt x="56" y="66"/>
                  </a:cubicBezTo>
                  <a:cubicBezTo>
                    <a:pt x="57" y="74"/>
                    <a:pt x="56" y="77"/>
                    <a:pt x="63" y="80"/>
                  </a:cubicBezTo>
                  <a:cubicBezTo>
                    <a:pt x="65" y="85"/>
                    <a:pt x="65" y="83"/>
                    <a:pt x="65" y="8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344" y="2118"/>
              <a:ext cx="71" cy="84"/>
            </a:xfrm>
            <a:custGeom>
              <a:avLst/>
              <a:gdLst>
                <a:gd name="T0" fmla="*/ 69 w 71"/>
                <a:gd name="T1" fmla="*/ 0 h 84"/>
                <a:gd name="T2" fmla="*/ 61 w 71"/>
                <a:gd name="T3" fmla="*/ 27 h 84"/>
                <a:gd name="T4" fmla="*/ 52 w 71"/>
                <a:gd name="T5" fmla="*/ 57 h 84"/>
                <a:gd name="T6" fmla="*/ 46 w 71"/>
                <a:gd name="T7" fmla="*/ 72 h 84"/>
                <a:gd name="T8" fmla="*/ 33 w 71"/>
                <a:gd name="T9" fmla="*/ 63 h 84"/>
                <a:gd name="T10" fmla="*/ 25 w 71"/>
                <a:gd name="T11" fmla="*/ 51 h 84"/>
                <a:gd name="T12" fmla="*/ 10 w 71"/>
                <a:gd name="T13" fmla="*/ 39 h 84"/>
                <a:gd name="T14" fmla="*/ 4 w 71"/>
                <a:gd name="T15" fmla="*/ 77 h 84"/>
                <a:gd name="T16" fmla="*/ 1 w 71"/>
                <a:gd name="T1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84">
                  <a:moveTo>
                    <a:pt x="69" y="0"/>
                  </a:moveTo>
                  <a:cubicBezTo>
                    <a:pt x="65" y="10"/>
                    <a:pt x="71" y="21"/>
                    <a:pt x="61" y="27"/>
                  </a:cubicBezTo>
                  <a:cubicBezTo>
                    <a:pt x="59" y="37"/>
                    <a:pt x="62" y="55"/>
                    <a:pt x="52" y="57"/>
                  </a:cubicBezTo>
                  <a:cubicBezTo>
                    <a:pt x="49" y="62"/>
                    <a:pt x="49" y="67"/>
                    <a:pt x="46" y="72"/>
                  </a:cubicBezTo>
                  <a:cubicBezTo>
                    <a:pt x="38" y="71"/>
                    <a:pt x="39" y="67"/>
                    <a:pt x="33" y="63"/>
                  </a:cubicBezTo>
                  <a:cubicBezTo>
                    <a:pt x="30" y="58"/>
                    <a:pt x="27" y="56"/>
                    <a:pt x="25" y="51"/>
                  </a:cubicBezTo>
                  <a:cubicBezTo>
                    <a:pt x="23" y="38"/>
                    <a:pt x="25" y="38"/>
                    <a:pt x="10" y="39"/>
                  </a:cubicBezTo>
                  <a:cubicBezTo>
                    <a:pt x="8" y="51"/>
                    <a:pt x="18" y="72"/>
                    <a:pt x="4" y="77"/>
                  </a:cubicBezTo>
                  <a:cubicBezTo>
                    <a:pt x="0" y="82"/>
                    <a:pt x="1" y="79"/>
                    <a:pt x="1" y="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</p:grpSp>
      <p:sp>
        <p:nvSpPr>
          <p:cNvPr id="4110" name="Rectangle 14"/>
          <p:cNvSpPr>
            <a:spLocks noGrp="1" noChangeArrowheads="1"/>
          </p:cNvSpPr>
          <p:nvPr>
            <p:ph type="ctrTitle"/>
          </p:nvPr>
        </p:nvSpPr>
        <p:spPr bwMode="auto">
          <a:xfrm>
            <a:off x="1244600" y="1247775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126206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700463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2946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76F5A4C-1393-4357-AB00-141C01DF6A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BDAAD-8D62-464B-A9D0-9EC9E264CD0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078039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886575" y="274638"/>
            <a:ext cx="2143125" cy="5821362"/>
          </a:xfrm>
          <a:prstGeom prst="rect">
            <a:avLst/>
          </a:prstGeo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76975" cy="5821362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483DC-D579-465C-B90E-07E67A1C7CA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418765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/>
          </p:nvPr>
        </p:nvSpPr>
        <p:spPr>
          <a:xfrm>
            <a:off x="457200" y="274638"/>
            <a:ext cx="8572500" cy="5821362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>
          <a:xfrm>
            <a:off x="1257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57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>
          <a:xfrm>
            <a:off x="71247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BE3450E-0907-4F55-9F67-5CFFB77B20C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901847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3D5FF-5A55-43AA-B3D0-416BA94D94F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73148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E7495-426A-4918-A1CA-FAF68CE0EEC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28542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2573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0AE4F-3DE2-4E48-BDC2-F0075C315CE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823628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8DAE5-C5B0-4015-849F-56C067D9A30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863544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6C35A-5ABD-45C0-A2AE-E64B6BD84B2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098504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80AE4-CBD8-463A-BE1A-EEF86220F4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389741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7D037-E675-4DE3-B791-B01E521242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294765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9DE99-C548-4CCF-9E30-11D22699354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137590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69113"/>
            <a:chOff x="0" y="0"/>
            <a:chExt cx="5760" cy="4327"/>
          </a:xfrm>
        </p:grpSpPr>
        <p:sp>
          <p:nvSpPr>
            <p:cNvPr id="3075" name="Rectangle 3"/>
            <p:cNvSpPr>
              <a:spLocks noChangeArrowheads="1"/>
            </p:cNvSpPr>
            <p:nvPr userDrawn="1"/>
          </p:nvSpPr>
          <p:spPr bwMode="ltGray">
            <a:xfrm>
              <a:off x="0" y="405"/>
              <a:ext cx="743" cy="3922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pic>
          <p:nvPicPr>
            <p:cNvPr id="3076" name="Picture 4" descr="Astonbnr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63"/>
            <a:stretch>
              <a:fillRect/>
            </a:stretch>
          </p:blipFill>
          <p:spPr bwMode="gray">
            <a:xfrm>
              <a:off x="0" y="0"/>
              <a:ext cx="5760" cy="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7" name="Rectangle 5"/>
            <p:cNvSpPr>
              <a:spLocks noChangeArrowheads="1"/>
            </p:cNvSpPr>
            <p:nvPr userDrawn="1"/>
          </p:nvSpPr>
          <p:spPr bwMode="white">
            <a:xfrm>
              <a:off x="704" y="181"/>
              <a:ext cx="5056" cy="3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3078" name="Rectangle 6" descr="Stonbk"/>
            <p:cNvSpPr>
              <a:spLocks noChangeArrowheads="1"/>
            </p:cNvSpPr>
            <p:nvPr userDrawn="1"/>
          </p:nvSpPr>
          <p:spPr bwMode="white">
            <a:xfrm>
              <a:off x="747" y="224"/>
              <a:ext cx="5013" cy="4092"/>
            </a:xfrm>
            <a:prstGeom prst="rect">
              <a:avLst/>
            </a:prstGeom>
            <a:blipFill dpi="0" rotWithShape="0">
              <a:blip r:embed="rId1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3079" name="Rectangle 7"/>
            <p:cNvSpPr>
              <a:spLocks noChangeArrowheads="1"/>
            </p:cNvSpPr>
            <p:nvPr userDrawn="1"/>
          </p:nvSpPr>
          <p:spPr bwMode="white">
            <a:xfrm>
              <a:off x="703" y="186"/>
              <a:ext cx="46" cy="413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3080" name="Line 8"/>
            <p:cNvSpPr>
              <a:spLocks noChangeShapeType="1"/>
            </p:cNvSpPr>
            <p:nvPr userDrawn="1"/>
          </p:nvSpPr>
          <p:spPr bwMode="hidden">
            <a:xfrm>
              <a:off x="0" y="415"/>
              <a:ext cx="257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3081" name="Line 9"/>
            <p:cNvSpPr>
              <a:spLocks noChangeShapeType="1"/>
            </p:cNvSpPr>
            <p:nvPr userDrawn="1"/>
          </p:nvSpPr>
          <p:spPr bwMode="hidden">
            <a:xfrm>
              <a:off x="421" y="412"/>
              <a:ext cx="28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308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7" cy="43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</p:grpSp>
      <p:sp>
        <p:nvSpPr>
          <p:cNvPr id="308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smtClean="0"/>
          </a:p>
          <a:p>
            <a:pPr lvl="1"/>
            <a:endParaRPr lang="en-GB" smtClean="0"/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 </a:t>
            </a:r>
            <a:endParaRPr lang="bg-BG" smtClean="0"/>
          </a:p>
          <a:p>
            <a:pPr lvl="4"/>
            <a:r>
              <a:rPr lang="en-GB" smtClean="0"/>
              <a:t>Second level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73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57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247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CC2F8C40-4C0E-4691-AC53-C18F18879DD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1117600" y="268288"/>
            <a:ext cx="8026400" cy="7461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1"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>
    <p:zoom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1295400" y="958850"/>
            <a:ext cx="76962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bg-BG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Хосписи съществуват в над </a:t>
            </a:r>
            <a:r>
              <a:rPr lang="bg-BG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bg-BG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страни</a:t>
            </a:r>
            <a:r>
              <a:rPr lang="bg-BG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от Африка, Азия, Австралия, Европа, Северна и Южна Америка. </a:t>
            </a:r>
            <a:r>
              <a:rPr lang="bg-BG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 тях 65% са развиващи се страни, 28% са развити и 7% са най-слабо развити.</a:t>
            </a:r>
            <a:r>
              <a:rPr lang="bg-BG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Броят палиативни програми по света е над 8000.</a:t>
            </a:r>
            <a:endParaRPr lang="bg-BG" sz="3600" b="1">
              <a:latin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Photo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Photo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8" y="0"/>
            <a:ext cx="5165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03" name="Picture 3" descr="Photo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0"/>
            <a:ext cx="5165726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bg-BG" sz="4000"/>
              <a:t>ХОСПИС В ЗАЛЦБУРГ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b="1">
                <a:solidFill>
                  <a:schemeClr val="accent2"/>
                </a:solidFill>
              </a:rPr>
              <a:t>АВСТРИЯ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HPIM24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HPIM24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1248" y="908720"/>
            <a:ext cx="8027987" cy="1800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g-BG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Класификация на страните в света според нивото им на развитие на </a:t>
            </a:r>
            <a:r>
              <a:rPr lang="bg-BG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палиативните</a:t>
            </a:r>
            <a:r>
              <a:rPr lang="bg-BG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грижи </a:t>
            </a: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1260475" y="2987823"/>
            <a:ext cx="7704138" cy="346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tx2"/>
              </a:buClr>
              <a:buFontTx/>
              <a:buAutoNum type="arabicPeriod"/>
            </a:pPr>
            <a:r>
              <a:rPr lang="bg-BG" sz="2600" b="1" dirty="0">
                <a:cs typeface="Arial" charset="0"/>
              </a:rPr>
              <a:t>Страни в процес на интеграция на </a:t>
            </a:r>
            <a:r>
              <a:rPr lang="bg-BG" sz="2600" b="1" dirty="0" err="1">
                <a:cs typeface="Arial" charset="0"/>
              </a:rPr>
              <a:t>палиативните</a:t>
            </a:r>
            <a:r>
              <a:rPr lang="bg-BG" sz="2600" b="1" dirty="0">
                <a:cs typeface="Arial" charset="0"/>
              </a:rPr>
              <a:t> грижи в здравната система; </a:t>
            </a:r>
          </a:p>
          <a:p>
            <a:pPr>
              <a:spcBef>
                <a:spcPct val="50000"/>
              </a:spcBef>
              <a:buClr>
                <a:schemeClr val="tx2"/>
              </a:buClr>
              <a:buFontTx/>
              <a:buAutoNum type="arabicPeriod"/>
            </a:pPr>
            <a:r>
              <a:rPr lang="bg-BG" sz="2600" b="1" dirty="0">
                <a:cs typeface="Arial" charset="0"/>
              </a:rPr>
              <a:t>Страни с локализирано предоставяне на </a:t>
            </a:r>
            <a:r>
              <a:rPr lang="bg-BG" sz="2600" b="1" dirty="0" err="1">
                <a:cs typeface="Arial" charset="0"/>
              </a:rPr>
              <a:t>хосписни</a:t>
            </a:r>
            <a:r>
              <a:rPr lang="bg-BG" sz="2600" b="1" dirty="0">
                <a:cs typeface="Arial" charset="0"/>
              </a:rPr>
              <a:t>/</a:t>
            </a:r>
            <a:r>
              <a:rPr lang="bg-BG" sz="2600" b="1" dirty="0" err="1">
                <a:cs typeface="Arial" charset="0"/>
              </a:rPr>
              <a:t>палиативни</a:t>
            </a:r>
            <a:r>
              <a:rPr lang="bg-BG" sz="2600" b="1" dirty="0">
                <a:cs typeface="Arial" charset="0"/>
              </a:rPr>
              <a:t> грижи;</a:t>
            </a:r>
          </a:p>
          <a:p>
            <a:pPr>
              <a:spcBef>
                <a:spcPct val="50000"/>
              </a:spcBef>
              <a:buClr>
                <a:schemeClr val="tx2"/>
              </a:buClr>
              <a:buFontTx/>
              <a:buAutoNum type="arabicPeriod"/>
            </a:pPr>
            <a:r>
              <a:rPr lang="bg-BG" sz="2600" b="1" dirty="0">
                <a:cs typeface="Arial" charset="0"/>
              </a:rPr>
              <a:t>Страни, изграждащи компетентност в областта; </a:t>
            </a:r>
          </a:p>
          <a:p>
            <a:pPr>
              <a:spcBef>
                <a:spcPct val="50000"/>
              </a:spcBef>
              <a:buClr>
                <a:schemeClr val="tx2"/>
              </a:buClr>
              <a:buFontTx/>
              <a:buAutoNum type="arabicPeriod"/>
            </a:pPr>
            <a:r>
              <a:rPr lang="bg-BG" sz="2600" b="1" dirty="0">
                <a:cs typeface="Arial" charset="0"/>
              </a:rPr>
              <a:t>Страни с неразвити </a:t>
            </a:r>
            <a:r>
              <a:rPr lang="bg-BG" sz="2600" b="1" dirty="0" err="1">
                <a:cs typeface="Arial" charset="0"/>
              </a:rPr>
              <a:t>палиативни</a:t>
            </a:r>
            <a:r>
              <a:rPr lang="bg-BG" sz="2600" b="1" dirty="0">
                <a:cs typeface="Arial" charset="0"/>
              </a:rPr>
              <a:t> дейности.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1187450" y="908720"/>
            <a:ext cx="7956550" cy="136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bg-BG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Класификация на страните в Европа според нивото им на развитие на </a:t>
            </a:r>
            <a:r>
              <a:rPr lang="bg-BG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палиативните</a:t>
            </a:r>
            <a:r>
              <a:rPr lang="bg-BG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грижи сравнено с това на Великобритания </a:t>
            </a: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1194709" y="2250058"/>
            <a:ext cx="3617913" cy="4563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bg-BG" sz="2000" b="1" u="sng" dirty="0">
                <a:solidFill>
                  <a:srgbClr val="FF0000"/>
                </a:solidFill>
                <a:latin typeface="Times New Roman" pitchFamily="18" charset="0"/>
              </a:rPr>
              <a:t>50-85%</a:t>
            </a:r>
            <a:r>
              <a:rPr lang="bg-BG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n"/>
            </a:pPr>
            <a:r>
              <a:rPr lang="bg-BG" sz="2000" b="1" dirty="0">
                <a:latin typeface="Times New Roman" pitchFamily="18" charset="0"/>
              </a:rPr>
              <a:t>Ирландия, 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n"/>
            </a:pPr>
            <a:r>
              <a:rPr lang="bg-BG" sz="2000" b="1" dirty="0">
                <a:latin typeface="Times New Roman" pitchFamily="18" charset="0"/>
              </a:rPr>
              <a:t>Швеция, 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n"/>
            </a:pPr>
            <a:r>
              <a:rPr lang="bg-BG" sz="2000" b="1" dirty="0">
                <a:latin typeface="Times New Roman" pitchFamily="18" charset="0"/>
              </a:rPr>
              <a:t>Холандия, 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n"/>
            </a:pPr>
            <a:r>
              <a:rPr lang="bg-BG" sz="2000" b="1" dirty="0">
                <a:latin typeface="Times New Roman" pitchFamily="18" charset="0"/>
              </a:rPr>
              <a:t>Полша, 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n"/>
            </a:pPr>
            <a:r>
              <a:rPr lang="bg-BG" sz="2000" b="1" dirty="0">
                <a:latin typeface="Times New Roman" pitchFamily="18" charset="0"/>
              </a:rPr>
              <a:t>Франция, 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n"/>
            </a:pPr>
            <a:r>
              <a:rPr lang="bg-BG" sz="2000" b="1" dirty="0">
                <a:latin typeface="Times New Roman" pitchFamily="18" charset="0"/>
              </a:rPr>
              <a:t>Испания, 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n"/>
            </a:pPr>
            <a:r>
              <a:rPr lang="bg-BG" sz="2000" b="1" dirty="0">
                <a:latin typeface="Times New Roman" pitchFamily="18" charset="0"/>
              </a:rPr>
              <a:t>Германия, 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n"/>
            </a:pPr>
            <a:r>
              <a:rPr lang="bg-BG" sz="2000" b="1" dirty="0">
                <a:latin typeface="Times New Roman" pitchFamily="18" charset="0"/>
              </a:rPr>
              <a:t>Белгия, 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n"/>
            </a:pPr>
            <a:r>
              <a:rPr lang="bg-BG" sz="2000" b="1" dirty="0">
                <a:latin typeface="Times New Roman" pitchFamily="18" charset="0"/>
              </a:rPr>
              <a:t>Люксембург, 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n"/>
            </a:pPr>
            <a:r>
              <a:rPr lang="bg-BG" sz="2000" b="1" dirty="0">
                <a:latin typeface="Times New Roman" pitchFamily="18" charset="0"/>
              </a:rPr>
              <a:t>Австрия, 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n"/>
            </a:pPr>
            <a:r>
              <a:rPr lang="bg-BG" sz="2000" b="1" dirty="0">
                <a:latin typeface="Times New Roman" pitchFamily="18" charset="0"/>
              </a:rPr>
              <a:t>Италия, 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n"/>
            </a:pPr>
            <a:r>
              <a:rPr lang="bg-BG" sz="2000" b="1" dirty="0">
                <a:latin typeface="Times New Roman" pitchFamily="18" charset="0"/>
              </a:rPr>
              <a:t>Дания, 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n"/>
            </a:pPr>
            <a:r>
              <a:rPr lang="bg-BG" sz="2000" b="1" dirty="0">
                <a:latin typeface="Times New Roman" pitchFamily="18" charset="0"/>
              </a:rPr>
              <a:t>Финландия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n"/>
            </a:pPr>
            <a:r>
              <a:rPr lang="bg-BG" sz="2000" b="1" dirty="0">
                <a:latin typeface="Times New Roman" pitchFamily="18" charset="0"/>
              </a:rPr>
              <a:t>Латвия. </a:t>
            </a:r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5348065" y="2204864"/>
            <a:ext cx="3617913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bg-BG" sz="2000" b="1" u="sng" dirty="0">
                <a:solidFill>
                  <a:srgbClr val="FF0000"/>
                </a:solidFill>
                <a:latin typeface="Times New Roman" pitchFamily="18" charset="0"/>
              </a:rPr>
              <a:t>25-50%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n"/>
            </a:pPr>
            <a:r>
              <a:rPr lang="bg-BG" sz="2000" b="1" dirty="0">
                <a:latin typeface="Times New Roman" pitchFamily="18" charset="0"/>
              </a:rPr>
              <a:t>Унгария, 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n"/>
            </a:pPr>
            <a:r>
              <a:rPr lang="bg-BG" sz="2000" b="1" dirty="0">
                <a:solidFill>
                  <a:srgbClr val="CC0000"/>
                </a:solidFill>
                <a:latin typeface="Times New Roman" pitchFamily="18" charset="0"/>
              </a:rPr>
              <a:t>България</a:t>
            </a:r>
            <a:r>
              <a:rPr lang="bg-BG" sz="2000" b="1" dirty="0">
                <a:latin typeface="Times New Roman" pitchFamily="18" charset="0"/>
              </a:rPr>
              <a:t>, 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n"/>
            </a:pPr>
            <a:r>
              <a:rPr lang="bg-BG" sz="2000" b="1" dirty="0">
                <a:latin typeface="Times New Roman" pitchFamily="18" charset="0"/>
              </a:rPr>
              <a:t>Чехия, 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n"/>
            </a:pPr>
            <a:r>
              <a:rPr lang="bg-BG" sz="2000" b="1" dirty="0">
                <a:latin typeface="Times New Roman" pitchFamily="18" charset="0"/>
              </a:rPr>
              <a:t>Словения, 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n"/>
            </a:pPr>
            <a:r>
              <a:rPr lang="bg-BG" sz="2000" b="1" dirty="0">
                <a:latin typeface="Times New Roman" pitchFamily="18" charset="0"/>
              </a:rPr>
              <a:t>Кипър, 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n"/>
            </a:pPr>
            <a:r>
              <a:rPr lang="bg-BG" sz="2000" b="1" dirty="0">
                <a:latin typeface="Times New Roman" pitchFamily="18" charset="0"/>
              </a:rPr>
              <a:t>Румъния, 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n"/>
            </a:pPr>
            <a:r>
              <a:rPr lang="bg-BG" sz="2000" b="1" dirty="0">
                <a:latin typeface="Times New Roman" pitchFamily="18" charset="0"/>
              </a:rPr>
              <a:t>Малта, 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n"/>
            </a:pPr>
            <a:r>
              <a:rPr lang="bg-BG" sz="2000" b="1" dirty="0">
                <a:latin typeface="Times New Roman" pitchFamily="18" charset="0"/>
              </a:rPr>
              <a:t>Гърция, 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n"/>
            </a:pPr>
            <a:r>
              <a:rPr lang="bg-BG" sz="2000" b="1" dirty="0">
                <a:latin typeface="Times New Roman" pitchFamily="18" charset="0"/>
              </a:rPr>
              <a:t>Португалия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n"/>
            </a:pPr>
            <a:r>
              <a:rPr lang="bg-BG" sz="2000" b="1" dirty="0">
                <a:latin typeface="Times New Roman" pitchFamily="18" charset="0"/>
              </a:rPr>
              <a:t>Словакия. 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n"/>
            </a:pPr>
            <a:endParaRPr lang="bg-BG" sz="2000" b="1" dirty="0">
              <a:latin typeface="Times New Roman" pitchFamily="18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bg-BG" sz="2000" b="1" dirty="0">
                <a:solidFill>
                  <a:srgbClr val="0000FF"/>
                </a:solidFill>
                <a:latin typeface="Times New Roman" pitchFamily="18" charset="0"/>
              </a:rPr>
              <a:t>Естония - едва 8% от британското развитие.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bg-BG" sz="3600"/>
              <a:t>ХОСПИС В ГЕРИАТРИЧНА БОЛНИЦА “СВЕТИ ЛУКА”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b="1">
                <a:solidFill>
                  <a:schemeClr val="accent2"/>
                </a:solidFill>
              </a:rPr>
              <a:t>БУКУРЕЩ, РУМЪНИЯ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Photo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Phot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Photo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641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507" name="Picture 3" descr="Photo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0"/>
            <a:ext cx="5165725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Photo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Photo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ndstone">
  <a:themeElements>
    <a:clrScheme name="">
      <a:dk1>
        <a:srgbClr val="000000"/>
      </a:dk1>
      <a:lt1>
        <a:srgbClr val="FFFFCC"/>
      </a:lt1>
      <a:dk2>
        <a:srgbClr val="000000"/>
      </a:dk2>
      <a:lt2>
        <a:srgbClr val="333329"/>
      </a:lt2>
      <a:accent1>
        <a:srgbClr val="F1F0CF"/>
      </a:accent1>
      <a:accent2>
        <a:srgbClr val="E09142"/>
      </a:accent2>
      <a:accent3>
        <a:srgbClr val="FFFFE2"/>
      </a:accent3>
      <a:accent4>
        <a:srgbClr val="000000"/>
      </a:accent4>
      <a:accent5>
        <a:srgbClr val="F7F6E4"/>
      </a:accent5>
      <a:accent6>
        <a:srgbClr val="CB833B"/>
      </a:accent6>
      <a:hlink>
        <a:srgbClr val="AE4828"/>
      </a:hlink>
      <a:folHlink>
        <a:srgbClr val="6A6954"/>
      </a:folHlink>
    </a:clrScheme>
    <a:fontScheme name="Sandsto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ndstone 1">
        <a:dk1>
          <a:srgbClr val="333333"/>
        </a:dk1>
        <a:lt1>
          <a:srgbClr val="BAB9A0"/>
        </a:lt1>
        <a:dk2>
          <a:srgbClr val="000000"/>
        </a:dk2>
        <a:lt2>
          <a:srgbClr val="333329"/>
        </a:lt2>
        <a:accent1>
          <a:srgbClr val="F4F3D9"/>
        </a:accent1>
        <a:accent2>
          <a:srgbClr val="E09142"/>
        </a:accent2>
        <a:accent3>
          <a:srgbClr val="D9D9CD"/>
        </a:accent3>
        <a:accent4>
          <a:srgbClr val="2A2A2A"/>
        </a:accent4>
        <a:accent5>
          <a:srgbClr val="F8F8E9"/>
        </a:accent5>
        <a:accent6>
          <a:srgbClr val="CB833B"/>
        </a:accent6>
        <a:hlink>
          <a:srgbClr val="AE4828"/>
        </a:hlink>
        <a:folHlink>
          <a:srgbClr val="6A69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ndstone 2">
        <a:dk1>
          <a:srgbClr val="333333"/>
        </a:dk1>
        <a:lt1>
          <a:srgbClr val="BDB9BF"/>
        </a:lt1>
        <a:dk2>
          <a:srgbClr val="000000"/>
        </a:dk2>
        <a:lt2>
          <a:srgbClr val="333329"/>
        </a:lt2>
        <a:accent1>
          <a:srgbClr val="F4F3D9"/>
        </a:accent1>
        <a:accent2>
          <a:srgbClr val="E09142"/>
        </a:accent2>
        <a:accent3>
          <a:srgbClr val="DBD9DC"/>
        </a:accent3>
        <a:accent4>
          <a:srgbClr val="2A2A2A"/>
        </a:accent4>
        <a:accent5>
          <a:srgbClr val="F8F8E9"/>
        </a:accent5>
        <a:accent6>
          <a:srgbClr val="CB833B"/>
        </a:accent6>
        <a:hlink>
          <a:srgbClr val="AE4828"/>
        </a:hlink>
        <a:folHlink>
          <a:srgbClr val="6A69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ndstone 3">
        <a:dk1>
          <a:srgbClr val="3D3D3D"/>
        </a:dk1>
        <a:lt1>
          <a:srgbClr val="EAEAEA"/>
        </a:lt1>
        <a:dk2>
          <a:srgbClr val="000000"/>
        </a:dk2>
        <a:lt2>
          <a:srgbClr val="333333"/>
        </a:lt2>
        <a:accent1>
          <a:srgbClr val="FFFFFF"/>
        </a:accent1>
        <a:accent2>
          <a:srgbClr val="969696"/>
        </a:accent2>
        <a:accent3>
          <a:srgbClr val="F3F3F3"/>
        </a:accent3>
        <a:accent4>
          <a:srgbClr val="333333"/>
        </a:accent4>
        <a:accent5>
          <a:srgbClr val="FFFFFF"/>
        </a:accent5>
        <a:accent6>
          <a:srgbClr val="878787"/>
        </a:accent6>
        <a:hlink>
          <a:srgbClr val="4D4D4D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ndstone 4">
        <a:dk1>
          <a:srgbClr val="333333"/>
        </a:dk1>
        <a:lt1>
          <a:srgbClr val="BAB9A0"/>
        </a:lt1>
        <a:dk2>
          <a:srgbClr val="000000"/>
        </a:dk2>
        <a:lt2>
          <a:srgbClr val="333329"/>
        </a:lt2>
        <a:accent1>
          <a:srgbClr val="F3F2D5"/>
        </a:accent1>
        <a:accent2>
          <a:srgbClr val="E09142"/>
        </a:accent2>
        <a:accent3>
          <a:srgbClr val="D9D9CD"/>
        </a:accent3>
        <a:accent4>
          <a:srgbClr val="2A2A2A"/>
        </a:accent4>
        <a:accent5>
          <a:srgbClr val="F8F7E7"/>
        </a:accent5>
        <a:accent6>
          <a:srgbClr val="CB833B"/>
        </a:accent6>
        <a:hlink>
          <a:srgbClr val="AE4828"/>
        </a:hlink>
        <a:folHlink>
          <a:srgbClr val="6A69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ndstone 5">
        <a:dk1>
          <a:srgbClr val="333333"/>
        </a:dk1>
        <a:lt1>
          <a:srgbClr val="FFFF99"/>
        </a:lt1>
        <a:dk2>
          <a:srgbClr val="000000"/>
        </a:dk2>
        <a:lt2>
          <a:srgbClr val="333329"/>
        </a:lt2>
        <a:accent1>
          <a:srgbClr val="F3F2D5"/>
        </a:accent1>
        <a:accent2>
          <a:srgbClr val="E09142"/>
        </a:accent2>
        <a:accent3>
          <a:srgbClr val="FFFFCA"/>
        </a:accent3>
        <a:accent4>
          <a:srgbClr val="2A2A2A"/>
        </a:accent4>
        <a:accent5>
          <a:srgbClr val="F8F7E7"/>
        </a:accent5>
        <a:accent6>
          <a:srgbClr val="CB833B"/>
        </a:accent6>
        <a:hlink>
          <a:srgbClr val="AE4828"/>
        </a:hlink>
        <a:folHlink>
          <a:srgbClr val="6A69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ndstone 6">
        <a:dk1>
          <a:srgbClr val="333333"/>
        </a:dk1>
        <a:lt1>
          <a:srgbClr val="FFFF99"/>
        </a:lt1>
        <a:dk2>
          <a:srgbClr val="000000"/>
        </a:dk2>
        <a:lt2>
          <a:srgbClr val="333329"/>
        </a:lt2>
        <a:accent1>
          <a:srgbClr val="F1F0CF"/>
        </a:accent1>
        <a:accent2>
          <a:srgbClr val="E09142"/>
        </a:accent2>
        <a:accent3>
          <a:srgbClr val="FFFFCA"/>
        </a:accent3>
        <a:accent4>
          <a:srgbClr val="2A2A2A"/>
        </a:accent4>
        <a:accent5>
          <a:srgbClr val="F7F6E4"/>
        </a:accent5>
        <a:accent6>
          <a:srgbClr val="CB833B"/>
        </a:accent6>
        <a:hlink>
          <a:srgbClr val="AE4828"/>
        </a:hlink>
        <a:folHlink>
          <a:srgbClr val="6A69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ndstone 7">
        <a:dk1>
          <a:srgbClr val="333333"/>
        </a:dk1>
        <a:lt1>
          <a:srgbClr val="FFFFCC"/>
        </a:lt1>
        <a:dk2>
          <a:srgbClr val="000000"/>
        </a:dk2>
        <a:lt2>
          <a:srgbClr val="333329"/>
        </a:lt2>
        <a:accent1>
          <a:srgbClr val="F1F0CF"/>
        </a:accent1>
        <a:accent2>
          <a:srgbClr val="E09142"/>
        </a:accent2>
        <a:accent3>
          <a:srgbClr val="FFFFE2"/>
        </a:accent3>
        <a:accent4>
          <a:srgbClr val="2A2A2A"/>
        </a:accent4>
        <a:accent5>
          <a:srgbClr val="F7F6E4"/>
        </a:accent5>
        <a:accent6>
          <a:srgbClr val="CB833B"/>
        </a:accent6>
        <a:hlink>
          <a:srgbClr val="AE4828"/>
        </a:hlink>
        <a:folHlink>
          <a:srgbClr val="6A69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ndstone 8">
        <a:dk1>
          <a:srgbClr val="3D3D3D"/>
        </a:dk1>
        <a:lt1>
          <a:srgbClr val="FFFFFF"/>
        </a:lt1>
        <a:dk2>
          <a:srgbClr val="000000"/>
        </a:dk2>
        <a:lt2>
          <a:srgbClr val="333333"/>
        </a:lt2>
        <a:accent1>
          <a:srgbClr val="FFFFFF"/>
        </a:accent1>
        <a:accent2>
          <a:srgbClr val="969696"/>
        </a:accent2>
        <a:accent3>
          <a:srgbClr val="FFFFFF"/>
        </a:accent3>
        <a:accent4>
          <a:srgbClr val="333333"/>
        </a:accent4>
        <a:accent5>
          <a:srgbClr val="FFFFFF"/>
        </a:accent5>
        <a:accent6>
          <a:srgbClr val="878787"/>
        </a:accent6>
        <a:hlink>
          <a:srgbClr val="4D4D4D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тема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тема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1058</TotalTime>
  <Words>187</Words>
  <Application>Microsoft Office PowerPoint</Application>
  <PresentationFormat>On-screen Show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Sandstone</vt:lpstr>
      <vt:lpstr>PowerPoint Presentation</vt:lpstr>
      <vt:lpstr>Класификация на страните в света според нивото им на развитие на палиативните грижи </vt:lpstr>
      <vt:lpstr>PowerPoint Presentation</vt:lpstr>
      <vt:lpstr>ХОСПИС В ГЕРИАТРИЧНА БОЛНИЦА “СВЕТИ ЛУКА”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ХОСПИС В ЗАЛЦБУРГ</vt:lpstr>
      <vt:lpstr>PowerPoint Presentation</vt:lpstr>
      <vt:lpstr>PowerPoint Presentation</vt:lpstr>
    </vt:vector>
  </TitlesOfParts>
  <Company>Pleven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A.A</dc:creator>
  <cp:lastModifiedBy>mu-pleven</cp:lastModifiedBy>
  <cp:revision>105</cp:revision>
  <dcterms:created xsi:type="dcterms:W3CDTF">2001-09-13T18:18:23Z</dcterms:created>
  <dcterms:modified xsi:type="dcterms:W3CDTF">2013-05-13T15:56:34Z</dcterms:modified>
</cp:coreProperties>
</file>