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1C126-6DDF-422E-998D-51499E7C185D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2C0221-89AB-44DE-9C31-B438293494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1C126-6DDF-422E-998D-51499E7C185D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2C0221-89AB-44DE-9C31-B438293494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1C126-6DDF-422E-998D-51499E7C185D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2C0221-89AB-44DE-9C31-B438293494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1C126-6DDF-422E-998D-51499E7C185D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2C0221-89AB-44DE-9C31-B438293494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1C126-6DDF-422E-998D-51499E7C185D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2C0221-89AB-44DE-9C31-B438293494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1C126-6DDF-422E-998D-51499E7C185D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2C0221-89AB-44DE-9C31-B438293494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1C126-6DDF-422E-998D-51499E7C185D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2C0221-89AB-44DE-9C31-B438293494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1C126-6DDF-422E-998D-51499E7C185D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2C0221-89AB-44DE-9C31-B438293494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1C126-6DDF-422E-998D-51499E7C185D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2C0221-89AB-44DE-9C31-B438293494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1C126-6DDF-422E-998D-51499E7C185D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2C0221-89AB-44DE-9C31-B438293494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1C126-6DDF-422E-998D-51499E7C185D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2C0221-89AB-44DE-9C31-B438293494C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441C126-6DDF-422E-998D-51499E7C185D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02C0221-89AB-44DE-9C31-B438293494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Цени и такси в здравеопазването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Проф. д-р Евгения Делчева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28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Класификации на цените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/>
              <a:t>Според</a:t>
            </a:r>
            <a:r>
              <a:rPr lang="ru-RU" sz="3600" b="1" dirty="0" smtClean="0"/>
              <a:t>  </a:t>
            </a:r>
            <a:r>
              <a:rPr lang="ru-RU" sz="3600" b="1" dirty="0" err="1"/>
              <a:t>обекта</a:t>
            </a:r>
            <a:r>
              <a:rPr lang="ru-RU" sz="3600" b="1" dirty="0"/>
              <a:t> на </a:t>
            </a:r>
            <a:r>
              <a:rPr lang="ru-RU" sz="3600" b="1" dirty="0" err="1"/>
              <a:t>ценообразуване</a:t>
            </a:r>
            <a:r>
              <a:rPr lang="ru-RU" sz="3600" dirty="0"/>
              <a:t> </a:t>
            </a:r>
            <a:endParaRPr lang="ru-RU" sz="3600" dirty="0" smtClean="0"/>
          </a:p>
          <a:p>
            <a:r>
              <a:rPr lang="ru-RU" sz="3600" b="1" dirty="0" err="1" smtClean="0"/>
              <a:t>Според</a:t>
            </a:r>
            <a:r>
              <a:rPr lang="ru-RU" sz="3600" b="1" dirty="0" smtClean="0"/>
              <a:t> </a:t>
            </a:r>
            <a:r>
              <a:rPr lang="ru-RU" sz="3600" b="1" dirty="0" err="1"/>
              <a:t>степента</a:t>
            </a:r>
            <a:r>
              <a:rPr lang="ru-RU" sz="3600" b="1" dirty="0"/>
              <a:t> на </a:t>
            </a:r>
            <a:r>
              <a:rPr lang="ru-RU" sz="3600" b="1" dirty="0" err="1"/>
              <a:t>външна</a:t>
            </a:r>
            <a:r>
              <a:rPr lang="ru-RU" sz="3600" b="1" dirty="0"/>
              <a:t> </a:t>
            </a:r>
            <a:r>
              <a:rPr lang="ru-RU" sz="3600" b="1" dirty="0" err="1" smtClean="0"/>
              <a:t>намеса</a:t>
            </a:r>
            <a:endParaRPr lang="ru-RU" sz="3600" b="1" dirty="0" smtClean="0"/>
          </a:p>
          <a:p>
            <a:r>
              <a:rPr lang="ru-RU" sz="3600" b="1" dirty="0" err="1" smtClean="0"/>
              <a:t>Според</a:t>
            </a:r>
            <a:r>
              <a:rPr lang="ru-RU" sz="3600" b="1" dirty="0" smtClean="0"/>
              <a:t> </a:t>
            </a:r>
            <a:r>
              <a:rPr lang="ru-RU" sz="3600" b="1" dirty="0" err="1"/>
              <a:t>това</a:t>
            </a:r>
            <a:r>
              <a:rPr lang="ru-RU" sz="3600" b="1" dirty="0"/>
              <a:t> кой </a:t>
            </a:r>
            <a:r>
              <a:rPr lang="ru-RU" sz="3600" b="1" dirty="0" err="1"/>
              <a:t>определя</a:t>
            </a:r>
            <a:r>
              <a:rPr lang="ru-RU" sz="3600" b="1" dirty="0"/>
              <a:t> </a:t>
            </a:r>
            <a:r>
              <a:rPr lang="ru-RU" sz="3600" b="1" dirty="0" err="1"/>
              <a:t>цената</a:t>
            </a:r>
            <a:r>
              <a:rPr lang="ru-RU" sz="3600" dirty="0"/>
              <a:t>:</a:t>
            </a:r>
            <a:endParaRPr lang="en-US" sz="3600" dirty="0"/>
          </a:p>
          <a:p>
            <a:r>
              <a:rPr lang="ru-RU" sz="3600" b="1" dirty="0" err="1" smtClean="0"/>
              <a:t>Според</a:t>
            </a:r>
            <a:r>
              <a:rPr lang="ru-RU" sz="3600" b="1" dirty="0" smtClean="0"/>
              <a:t> </a:t>
            </a:r>
            <a:r>
              <a:rPr lang="ru-RU" sz="3600" b="1" dirty="0" err="1"/>
              <a:t>това</a:t>
            </a:r>
            <a:r>
              <a:rPr lang="ru-RU" sz="3600" b="1" dirty="0"/>
              <a:t> кой плаща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4096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Методи за ценообразуване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4800" dirty="0" smtClean="0"/>
              <a:t>Разходни методи</a:t>
            </a:r>
          </a:p>
          <a:p>
            <a:pPr marL="0" indent="0">
              <a:buNone/>
            </a:pPr>
            <a:endParaRPr lang="bg-BG" sz="4800" dirty="0"/>
          </a:p>
          <a:p>
            <a:endParaRPr lang="bg-BG" sz="4800" dirty="0" smtClean="0"/>
          </a:p>
          <a:p>
            <a:r>
              <a:rPr lang="bg-BG" sz="4800" dirty="0" smtClean="0"/>
              <a:t>Пазарни методи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13009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Разходни методи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000" b="1" dirty="0" err="1"/>
              <a:t>Калкулативен</a:t>
            </a:r>
            <a:r>
              <a:rPr lang="ru-RU" sz="4000" b="1" dirty="0"/>
              <a:t> метод на </a:t>
            </a:r>
            <a:r>
              <a:rPr lang="ru-RU" sz="4000" b="1" dirty="0" err="1"/>
              <a:t>пълните</a:t>
            </a:r>
            <a:r>
              <a:rPr lang="ru-RU" sz="4000" b="1" dirty="0"/>
              <a:t> </a:t>
            </a:r>
            <a:r>
              <a:rPr lang="ru-RU" sz="4000" b="1" dirty="0" err="1"/>
              <a:t>разходи</a:t>
            </a:r>
            <a:r>
              <a:rPr lang="ru-RU" sz="4000" dirty="0"/>
              <a:t> </a:t>
            </a:r>
            <a:endParaRPr lang="ru-RU" sz="4000" dirty="0" smtClean="0"/>
          </a:p>
          <a:p>
            <a:r>
              <a:rPr lang="ru-RU" sz="4000" b="1" dirty="0" err="1" smtClean="0"/>
              <a:t>Нормативният</a:t>
            </a:r>
            <a:r>
              <a:rPr lang="ru-RU" sz="4000" b="1" dirty="0" smtClean="0"/>
              <a:t> метод</a:t>
            </a:r>
          </a:p>
          <a:p>
            <a:r>
              <a:rPr lang="ru-RU" sz="4000" b="1" dirty="0"/>
              <a:t>Метод на </a:t>
            </a:r>
            <a:r>
              <a:rPr lang="ru-RU" sz="4000" b="1" dirty="0" err="1"/>
              <a:t>преките</a:t>
            </a:r>
            <a:r>
              <a:rPr lang="ru-RU" sz="4000" b="1" dirty="0"/>
              <a:t> </a:t>
            </a:r>
            <a:r>
              <a:rPr lang="ru-RU" sz="4000" b="1" dirty="0" err="1"/>
              <a:t>разходи</a:t>
            </a:r>
            <a:r>
              <a:rPr lang="ru-RU" sz="4000" dirty="0"/>
              <a:t> </a:t>
            </a:r>
            <a:endParaRPr lang="ru-RU" sz="4000" dirty="0" smtClean="0"/>
          </a:p>
          <a:p>
            <a:r>
              <a:rPr lang="ru-RU" sz="4000" b="1" dirty="0" err="1"/>
              <a:t>Аналитичен</a:t>
            </a:r>
            <a:r>
              <a:rPr lang="ru-RU" sz="4000" b="1" dirty="0"/>
              <a:t> метод на </a:t>
            </a:r>
            <a:r>
              <a:rPr lang="ru-RU" sz="4000" b="1" dirty="0" err="1"/>
              <a:t>критичната</a:t>
            </a:r>
            <a:r>
              <a:rPr lang="ru-RU" sz="4000" b="1" dirty="0"/>
              <a:t> точка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1234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Пазарни методи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err="1"/>
              <a:t>Методи</a:t>
            </a:r>
            <a:r>
              <a:rPr lang="ru-RU" sz="4000" b="1" dirty="0"/>
              <a:t>, </a:t>
            </a:r>
            <a:r>
              <a:rPr lang="ru-RU" sz="4000" b="1" dirty="0" err="1"/>
              <a:t>отчитащи</a:t>
            </a:r>
            <a:r>
              <a:rPr lang="ru-RU" sz="4000" b="1" dirty="0"/>
              <a:t> цените на </a:t>
            </a:r>
            <a:r>
              <a:rPr lang="ru-RU" sz="4000" b="1" dirty="0" err="1"/>
              <a:t>конкурентите</a:t>
            </a:r>
            <a:r>
              <a:rPr lang="ru-RU" sz="4000" dirty="0"/>
              <a:t> </a:t>
            </a:r>
            <a:endParaRPr lang="ru-RU" sz="4000" dirty="0" smtClean="0"/>
          </a:p>
          <a:p>
            <a:r>
              <a:rPr lang="ru-RU" sz="4000" b="1" dirty="0" err="1"/>
              <a:t>Сравнително-аналитичен</a:t>
            </a:r>
            <a:r>
              <a:rPr lang="ru-RU" sz="4000" b="1" dirty="0"/>
              <a:t> метод</a:t>
            </a:r>
            <a:r>
              <a:rPr lang="ru-RU" sz="4000" dirty="0"/>
              <a:t> </a:t>
            </a:r>
            <a:endParaRPr lang="ru-RU" sz="4000" dirty="0" smtClean="0"/>
          </a:p>
          <a:p>
            <a:r>
              <a:rPr lang="ru-RU" sz="4000" b="1" dirty="0"/>
              <a:t>Метод на </a:t>
            </a:r>
            <a:r>
              <a:rPr lang="ru-RU" sz="4000" b="1" dirty="0" err="1"/>
              <a:t>относителните</a:t>
            </a:r>
            <a:r>
              <a:rPr lang="ru-RU" sz="4000" b="1" dirty="0"/>
              <a:t> цени</a:t>
            </a:r>
            <a:r>
              <a:rPr lang="ru-RU" sz="4000" dirty="0"/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5960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Дефиниране на таксите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Таксите</a:t>
            </a:r>
            <a:r>
              <a:rPr lang="ru-RU" dirty="0" smtClean="0"/>
              <a:t> </a:t>
            </a:r>
            <a:r>
              <a:rPr lang="ru-RU" dirty="0" err="1"/>
              <a:t>са</a:t>
            </a:r>
            <a:r>
              <a:rPr lang="ru-RU" dirty="0"/>
              <a:t> част от </a:t>
            </a:r>
            <a:r>
              <a:rPr lang="ru-RU" dirty="0" err="1"/>
              <a:t>публичната</a:t>
            </a:r>
            <a:r>
              <a:rPr lang="ru-RU" dirty="0"/>
              <a:t> </a:t>
            </a:r>
            <a:r>
              <a:rPr lang="ru-RU" dirty="0" err="1"/>
              <a:t>финансова</a:t>
            </a:r>
            <a:r>
              <a:rPr lang="ru-RU" dirty="0"/>
              <a:t> система. Втора </a:t>
            </a:r>
            <a:r>
              <a:rPr lang="ru-RU" dirty="0" err="1"/>
              <a:t>съществена</a:t>
            </a:r>
            <a:r>
              <a:rPr lang="ru-RU" dirty="0"/>
              <a:t> </a:t>
            </a:r>
            <a:r>
              <a:rPr lang="ru-RU" dirty="0" err="1"/>
              <a:t>отлика</a:t>
            </a:r>
            <a:r>
              <a:rPr lang="ru-RU" dirty="0"/>
              <a:t> от цените е, че </a:t>
            </a:r>
            <a:r>
              <a:rPr lang="ru-RU" dirty="0" err="1"/>
              <a:t>таксите</a:t>
            </a:r>
            <a:r>
              <a:rPr lang="ru-RU" dirty="0"/>
              <a:t> </a:t>
            </a:r>
            <a:r>
              <a:rPr lang="ru-RU" dirty="0" err="1"/>
              <a:t>обикновено</a:t>
            </a:r>
            <a:r>
              <a:rPr lang="ru-RU" dirty="0"/>
              <a:t> не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обвързани</a:t>
            </a:r>
            <a:r>
              <a:rPr lang="ru-RU" dirty="0"/>
              <a:t> с </a:t>
            </a:r>
            <a:r>
              <a:rPr lang="ru-RU" dirty="0" err="1"/>
              <a:t>производствените</a:t>
            </a:r>
            <a:r>
              <a:rPr lang="ru-RU" dirty="0"/>
              <a:t> </a:t>
            </a:r>
            <a:r>
              <a:rPr lang="ru-RU" dirty="0" err="1"/>
              <a:t>разходи</a:t>
            </a:r>
            <a:r>
              <a:rPr lang="ru-RU" dirty="0"/>
              <a:t> или с </a:t>
            </a:r>
            <a:r>
              <a:rPr lang="ru-RU" dirty="0" err="1"/>
              <a:t>пазарните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и </a:t>
            </a:r>
            <a:r>
              <a:rPr lang="ru-RU" dirty="0" err="1"/>
              <a:t>могат</a:t>
            </a:r>
            <a:r>
              <a:rPr lang="ru-RU" dirty="0"/>
              <a:t> да не </a:t>
            </a:r>
            <a:r>
              <a:rPr lang="ru-RU" dirty="0" err="1"/>
              <a:t>покриват</a:t>
            </a:r>
            <a:r>
              <a:rPr lang="ru-RU" dirty="0"/>
              <a:t> </a:t>
            </a:r>
            <a:r>
              <a:rPr lang="ru-RU" dirty="0" err="1"/>
              <a:t>пълната</a:t>
            </a:r>
            <a:r>
              <a:rPr lang="ru-RU" dirty="0"/>
              <a:t> </a:t>
            </a:r>
            <a:r>
              <a:rPr lang="ru-RU" dirty="0" err="1"/>
              <a:t>стойност</a:t>
            </a:r>
            <a:r>
              <a:rPr lang="ru-RU" dirty="0"/>
              <a:t> на </a:t>
            </a:r>
            <a:r>
              <a:rPr lang="ru-RU" dirty="0" err="1"/>
              <a:t>таксуваните</a:t>
            </a:r>
            <a:r>
              <a:rPr lang="ru-RU" dirty="0"/>
              <a:t> стоки и услуги.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98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Функции на таксите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hangingPunct="0"/>
            <a:r>
              <a:rPr lang="bg-BG" sz="4800" dirty="0" smtClean="0"/>
              <a:t>Фискална</a:t>
            </a:r>
          </a:p>
          <a:p>
            <a:pPr marL="0" lvl="0" indent="0" hangingPunct="0">
              <a:buNone/>
            </a:pPr>
            <a:endParaRPr lang="en-US" sz="4800" dirty="0"/>
          </a:p>
          <a:p>
            <a:pPr lvl="0" hangingPunct="0"/>
            <a:r>
              <a:rPr lang="bg-BG" sz="4800" dirty="0" smtClean="0"/>
              <a:t>Регулативна</a:t>
            </a:r>
          </a:p>
          <a:p>
            <a:pPr marL="0" lvl="0" indent="0" hangingPunct="0">
              <a:buNone/>
            </a:pPr>
            <a:endParaRPr lang="en-US" sz="4800" dirty="0"/>
          </a:p>
          <a:p>
            <a:pPr lvl="0" hangingPunct="0"/>
            <a:r>
              <a:rPr lang="bg-BG" sz="4800" dirty="0" smtClean="0"/>
              <a:t>Разпределителна</a:t>
            </a:r>
            <a:endParaRPr lang="en-US" sz="4800" dirty="0"/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61066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dirty="0" smtClean="0"/>
              <a:t>Видове такси в здравеопазването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 err="1" smtClean="0"/>
              <a:t>Митнически</a:t>
            </a:r>
            <a:endParaRPr lang="ru-RU" sz="4400" b="1" dirty="0" smtClean="0"/>
          </a:p>
          <a:p>
            <a:r>
              <a:rPr lang="ru-RU" sz="4400" b="1" dirty="0" err="1" smtClean="0"/>
              <a:t>Държавни</a:t>
            </a:r>
            <a:endParaRPr lang="ru-RU" sz="4400" b="1" dirty="0" smtClean="0"/>
          </a:p>
          <a:p>
            <a:r>
              <a:rPr lang="ru-RU" sz="4400" b="1" dirty="0" err="1" smtClean="0"/>
              <a:t>Местни</a:t>
            </a:r>
            <a:r>
              <a:rPr lang="ru-RU" sz="4400" b="1" dirty="0" smtClean="0"/>
              <a:t> </a:t>
            </a:r>
          </a:p>
          <a:p>
            <a:r>
              <a:rPr lang="ru-RU" sz="4400" b="1" dirty="0" smtClean="0"/>
              <a:t>Такси </a:t>
            </a:r>
            <a:r>
              <a:rPr lang="ru-RU" sz="4400" b="1" dirty="0"/>
              <a:t>по Закона за </a:t>
            </a:r>
            <a:r>
              <a:rPr lang="ru-RU" sz="4400" b="1" dirty="0" err="1"/>
              <a:t>здравното</a:t>
            </a:r>
            <a:r>
              <a:rPr lang="ru-RU" sz="4400" b="1" dirty="0"/>
              <a:t> </a:t>
            </a:r>
            <a:r>
              <a:rPr lang="ru-RU" sz="4400" b="1" dirty="0" err="1"/>
              <a:t>осигуряване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832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Дефиниция за цена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Цената</a:t>
            </a:r>
            <a:r>
              <a:rPr lang="ru-RU" dirty="0"/>
              <a:t> е </a:t>
            </a:r>
            <a:r>
              <a:rPr lang="ru-RU" dirty="0" err="1"/>
              <a:t>израз</a:t>
            </a:r>
            <a:r>
              <a:rPr lang="ru-RU" dirty="0"/>
              <a:t> на </a:t>
            </a:r>
            <a:r>
              <a:rPr lang="ru-RU" dirty="0" err="1"/>
              <a:t>стойността</a:t>
            </a:r>
            <a:r>
              <a:rPr lang="ru-RU" dirty="0"/>
              <a:t> на </a:t>
            </a:r>
            <a:r>
              <a:rPr lang="ru-RU" dirty="0" err="1"/>
              <a:t>стоките</a:t>
            </a:r>
            <a:r>
              <a:rPr lang="ru-RU" dirty="0"/>
              <a:t> и </a:t>
            </a:r>
            <a:r>
              <a:rPr lang="ru-RU" dirty="0" err="1"/>
              <a:t>услугите</a:t>
            </a:r>
            <a:r>
              <a:rPr lang="ru-RU" dirty="0"/>
              <a:t>, </a:t>
            </a:r>
            <a:r>
              <a:rPr lang="ru-RU" dirty="0" err="1"/>
              <a:t>които</a:t>
            </a:r>
            <a:r>
              <a:rPr lang="ru-RU" dirty="0"/>
              <a:t> се  </a:t>
            </a:r>
            <a:r>
              <a:rPr lang="ru-RU" dirty="0" err="1"/>
              <a:t>предлагат</a:t>
            </a:r>
            <a:r>
              <a:rPr lang="ru-RU" dirty="0"/>
              <a:t> на </a:t>
            </a:r>
            <a:r>
              <a:rPr lang="ru-RU" dirty="0" err="1"/>
              <a:t>пазара</a:t>
            </a:r>
            <a:r>
              <a:rPr lang="ru-RU" dirty="0"/>
              <a:t>. </a:t>
            </a:r>
            <a:r>
              <a:rPr lang="ru-RU" dirty="0" err="1"/>
              <a:t>Тя</a:t>
            </a:r>
            <a:r>
              <a:rPr lang="ru-RU" dirty="0"/>
              <a:t> </a:t>
            </a:r>
            <a:r>
              <a:rPr lang="ru-RU" dirty="0" err="1"/>
              <a:t>представлява</a:t>
            </a:r>
            <a:r>
              <a:rPr lang="ru-RU" dirty="0"/>
              <a:t> </a:t>
            </a:r>
            <a:r>
              <a:rPr lang="ru-RU" dirty="0" err="1"/>
              <a:t>обективизирана</a:t>
            </a:r>
            <a:r>
              <a:rPr lang="ru-RU" dirty="0"/>
              <a:t> </a:t>
            </a:r>
            <a:r>
              <a:rPr lang="ru-RU" dirty="0" err="1"/>
              <a:t>обществена</a:t>
            </a:r>
            <a:r>
              <a:rPr lang="ru-RU" dirty="0"/>
              <a:t> оценка за </a:t>
            </a:r>
            <a:r>
              <a:rPr lang="ru-RU" dirty="0" err="1"/>
              <a:t>полезността</a:t>
            </a:r>
            <a:r>
              <a:rPr lang="ru-RU" dirty="0"/>
              <a:t> на </a:t>
            </a:r>
            <a:r>
              <a:rPr lang="ru-RU" dirty="0" err="1"/>
              <a:t>пазарните</a:t>
            </a:r>
            <a:r>
              <a:rPr lang="ru-RU" dirty="0"/>
              <a:t> блага в </a:t>
            </a:r>
            <a:r>
              <a:rPr lang="ru-RU" dirty="0" err="1"/>
              <a:t>условията</a:t>
            </a:r>
            <a:r>
              <a:rPr lang="ru-RU" dirty="0"/>
              <a:t> на </a:t>
            </a:r>
            <a:r>
              <a:rPr lang="ru-RU" dirty="0" err="1"/>
              <a:t>относителната</a:t>
            </a:r>
            <a:r>
              <a:rPr lang="ru-RU" dirty="0"/>
              <a:t> </a:t>
            </a:r>
            <a:r>
              <a:rPr lang="ru-RU" dirty="0" err="1"/>
              <a:t>оскъдност</a:t>
            </a:r>
            <a:r>
              <a:rPr lang="ru-RU" dirty="0"/>
              <a:t> на </a:t>
            </a:r>
            <a:r>
              <a:rPr lang="ru-RU" dirty="0" err="1"/>
              <a:t>ресурсите</a:t>
            </a:r>
            <a:r>
              <a:rPr lang="ru-RU" dirty="0"/>
              <a:t> в сравнение с </a:t>
            </a:r>
            <a:r>
              <a:rPr lang="ru-RU" dirty="0" err="1"/>
              <a:t>потребностите</a:t>
            </a:r>
            <a:r>
              <a:rPr lang="ru-RU" dirty="0"/>
              <a:t> от </a:t>
            </a:r>
            <a:r>
              <a:rPr lang="ru-RU" dirty="0" err="1"/>
              <a:t>тях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90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dirty="0" smtClean="0"/>
              <a:t>Неокласическо разбиране за цената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Под </a:t>
            </a:r>
            <a:r>
              <a:rPr lang="ru-RU" dirty="0" err="1"/>
              <a:t>пазарна</a:t>
            </a:r>
            <a:r>
              <a:rPr lang="ru-RU" dirty="0"/>
              <a:t> цена се </a:t>
            </a:r>
            <a:r>
              <a:rPr lang="ru-RU" dirty="0" err="1"/>
              <a:t>разбира</a:t>
            </a:r>
            <a:r>
              <a:rPr lang="ru-RU" dirty="0"/>
              <a:t> </a:t>
            </a:r>
            <a:r>
              <a:rPr lang="ru-RU" dirty="0" err="1"/>
              <a:t>споразумение</a:t>
            </a:r>
            <a:r>
              <a:rPr lang="ru-RU" dirty="0"/>
              <a:t> между </a:t>
            </a:r>
            <a:r>
              <a:rPr lang="ru-RU" dirty="0" err="1"/>
              <a:t>продавач</a:t>
            </a:r>
            <a:r>
              <a:rPr lang="ru-RU" dirty="0"/>
              <a:t> и </a:t>
            </a:r>
            <a:r>
              <a:rPr lang="ru-RU" dirty="0" err="1"/>
              <a:t>купувач</a:t>
            </a:r>
            <a:r>
              <a:rPr lang="ru-RU" dirty="0"/>
              <a:t>. От </a:t>
            </a:r>
            <a:r>
              <a:rPr lang="ru-RU" dirty="0" err="1"/>
              <a:t>гледна</a:t>
            </a:r>
            <a:r>
              <a:rPr lang="ru-RU" dirty="0"/>
              <a:t> точка на даден </a:t>
            </a:r>
            <a:r>
              <a:rPr lang="ru-RU" dirty="0" err="1"/>
              <a:t>пазар</a:t>
            </a:r>
            <a:r>
              <a:rPr lang="ru-RU" dirty="0"/>
              <a:t>, </a:t>
            </a:r>
            <a:r>
              <a:rPr lang="ru-RU" dirty="0" err="1"/>
              <a:t>цената</a:t>
            </a:r>
            <a:r>
              <a:rPr lang="ru-RU" dirty="0"/>
              <a:t> при </a:t>
            </a:r>
            <a:r>
              <a:rPr lang="ru-RU" dirty="0" err="1"/>
              <a:t>неизменни</a:t>
            </a:r>
            <a:r>
              <a:rPr lang="ru-RU" dirty="0"/>
              <a:t> </a:t>
            </a:r>
            <a:r>
              <a:rPr lang="ru-RU" dirty="0" err="1"/>
              <a:t>други</a:t>
            </a:r>
            <a:r>
              <a:rPr lang="ru-RU" dirty="0"/>
              <a:t> условия и </a:t>
            </a:r>
            <a:r>
              <a:rPr lang="ru-RU" dirty="0" err="1"/>
              <a:t>външна</a:t>
            </a:r>
            <a:r>
              <a:rPr lang="ru-RU" dirty="0"/>
              <a:t> </a:t>
            </a:r>
            <a:r>
              <a:rPr lang="ru-RU" dirty="0" err="1"/>
              <a:t>ненамеса</a:t>
            </a:r>
            <a:r>
              <a:rPr lang="ru-RU" dirty="0"/>
              <a:t> </a:t>
            </a:r>
            <a:r>
              <a:rPr lang="ru-RU" dirty="0" err="1"/>
              <a:t>изразява</a:t>
            </a:r>
            <a:r>
              <a:rPr lang="ru-RU" dirty="0"/>
              <a:t> </a:t>
            </a:r>
            <a:r>
              <a:rPr lang="ru-RU" dirty="0" err="1"/>
              <a:t>степента</a:t>
            </a:r>
            <a:r>
              <a:rPr lang="ru-RU" dirty="0"/>
              <a:t> на равновесие между </a:t>
            </a:r>
            <a:r>
              <a:rPr lang="ru-RU" dirty="0" err="1"/>
              <a:t>търсенето</a:t>
            </a:r>
            <a:r>
              <a:rPr lang="ru-RU" dirty="0"/>
              <a:t> и </a:t>
            </a:r>
            <a:r>
              <a:rPr lang="ru-RU" dirty="0" err="1"/>
              <a:t>предлагането</a:t>
            </a:r>
            <a:r>
              <a:rPr lang="ru-RU" dirty="0"/>
              <a:t> на даден продукт. При </a:t>
            </a:r>
            <a:r>
              <a:rPr lang="ru-RU" dirty="0" err="1"/>
              <a:t>съвършената</a:t>
            </a:r>
            <a:r>
              <a:rPr lang="ru-RU" dirty="0"/>
              <a:t> конкуренция </a:t>
            </a:r>
            <a:r>
              <a:rPr lang="ru-RU" dirty="0" err="1"/>
              <a:t>пазарната</a:t>
            </a:r>
            <a:r>
              <a:rPr lang="ru-RU" dirty="0"/>
              <a:t> цена се </a:t>
            </a:r>
            <a:r>
              <a:rPr lang="ru-RU" dirty="0" err="1"/>
              <a:t>изравнява</a:t>
            </a:r>
            <a:r>
              <a:rPr lang="ru-RU" dirty="0"/>
              <a:t> с </a:t>
            </a:r>
            <a:r>
              <a:rPr lang="ru-RU" dirty="0" err="1"/>
              <a:t>пределните</a:t>
            </a:r>
            <a:r>
              <a:rPr lang="ru-RU" dirty="0"/>
              <a:t> </a:t>
            </a:r>
            <a:r>
              <a:rPr lang="ru-RU" dirty="0" err="1"/>
              <a:t>разходи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57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Необходимост от държавно регулиране на цените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/>
              <a:t>Държавното</a:t>
            </a:r>
            <a:r>
              <a:rPr lang="ru-RU" b="1" dirty="0"/>
              <a:t> </a:t>
            </a:r>
            <a:r>
              <a:rPr lang="ru-RU" b="1" dirty="0" err="1"/>
              <a:t>регулиране</a:t>
            </a:r>
            <a:r>
              <a:rPr lang="ru-RU" b="1" dirty="0"/>
              <a:t> на цените </a:t>
            </a:r>
            <a:r>
              <a:rPr lang="bg-BG" dirty="0"/>
              <a:t>в пазарната икономика</a:t>
            </a:r>
            <a:r>
              <a:rPr lang="bg-BG" b="1" dirty="0"/>
              <a:t> </a:t>
            </a:r>
            <a:r>
              <a:rPr lang="ru-RU" dirty="0" err="1"/>
              <a:t>няма</a:t>
            </a:r>
            <a:r>
              <a:rPr lang="ru-RU" dirty="0"/>
              <a:t> </a:t>
            </a:r>
            <a:r>
              <a:rPr lang="ru-RU" dirty="0" err="1"/>
              <a:t>нищо</a:t>
            </a:r>
            <a:r>
              <a:rPr lang="ru-RU" dirty="0"/>
              <a:t> </a:t>
            </a:r>
            <a:r>
              <a:rPr lang="ru-RU" dirty="0" err="1"/>
              <a:t>общо</a:t>
            </a:r>
            <a:r>
              <a:rPr lang="ru-RU" dirty="0"/>
              <a:t> с </a:t>
            </a:r>
            <a:r>
              <a:rPr lang="ru-RU" dirty="0" err="1"/>
              <a:t>централизираното</a:t>
            </a:r>
            <a:r>
              <a:rPr lang="ru-RU" dirty="0"/>
              <a:t> </a:t>
            </a:r>
            <a:r>
              <a:rPr lang="ru-RU" dirty="0" err="1"/>
              <a:t>ценообразуване</a:t>
            </a:r>
            <a:r>
              <a:rPr lang="ru-RU" dirty="0"/>
              <a:t> в </a:t>
            </a:r>
            <a:r>
              <a:rPr lang="ru-RU" dirty="0" err="1"/>
              <a:t>плановото</a:t>
            </a:r>
            <a:r>
              <a:rPr lang="ru-RU" dirty="0"/>
              <a:t> </a:t>
            </a:r>
            <a:r>
              <a:rPr lang="ru-RU" dirty="0" err="1"/>
              <a:t>стопанство</a:t>
            </a:r>
            <a:r>
              <a:rPr lang="ru-RU" b="1" dirty="0"/>
              <a:t>.</a:t>
            </a:r>
            <a:r>
              <a:rPr lang="ru-RU" dirty="0"/>
              <a:t> </a:t>
            </a:r>
            <a:r>
              <a:rPr lang="ru-RU" dirty="0" err="1"/>
              <a:t>Главната</a:t>
            </a:r>
            <a:r>
              <a:rPr lang="ru-RU" dirty="0"/>
              <a:t> </a:t>
            </a:r>
            <a:r>
              <a:rPr lang="ru-RU" dirty="0" err="1"/>
              <a:t>отлика</a:t>
            </a:r>
            <a:r>
              <a:rPr lang="ru-RU" dirty="0"/>
              <a:t> е в </a:t>
            </a:r>
            <a:r>
              <a:rPr lang="ru-RU" dirty="0" err="1"/>
              <a:t>това</a:t>
            </a:r>
            <a:r>
              <a:rPr lang="ru-RU" dirty="0"/>
              <a:t>, че </a:t>
            </a:r>
            <a:r>
              <a:rPr lang="ru-RU" dirty="0" err="1"/>
              <a:t>държавата</a:t>
            </a:r>
            <a:r>
              <a:rPr lang="ru-RU" dirty="0"/>
              <a:t> се </a:t>
            </a:r>
            <a:r>
              <a:rPr lang="ru-RU" dirty="0" err="1"/>
              <a:t>намесва</a:t>
            </a:r>
            <a:r>
              <a:rPr lang="ru-RU" dirty="0"/>
              <a:t> </a:t>
            </a:r>
            <a:r>
              <a:rPr lang="ru-RU" dirty="0" err="1"/>
              <a:t>предимно</a:t>
            </a:r>
            <a:r>
              <a:rPr lang="ru-RU" dirty="0"/>
              <a:t> по</a:t>
            </a:r>
            <a:r>
              <a:rPr lang="ru-RU" b="1" dirty="0"/>
              <a:t> </a:t>
            </a:r>
            <a:r>
              <a:rPr lang="ru-RU" b="1" dirty="0" err="1"/>
              <a:t>косвен</a:t>
            </a:r>
            <a:r>
              <a:rPr lang="ru-RU" b="1" dirty="0"/>
              <a:t> </a:t>
            </a:r>
            <a:r>
              <a:rPr lang="ru-RU" b="1" dirty="0" err="1"/>
              <a:t>път</a:t>
            </a:r>
            <a:r>
              <a:rPr lang="ru-RU" dirty="0"/>
              <a:t> (чрез </a:t>
            </a:r>
            <a:r>
              <a:rPr lang="ru-RU" dirty="0" err="1"/>
              <a:t>монетарни</a:t>
            </a:r>
            <a:r>
              <a:rPr lang="ru-RU" dirty="0"/>
              <a:t> и </a:t>
            </a:r>
            <a:r>
              <a:rPr lang="ru-RU" dirty="0" err="1"/>
              <a:t>фискални</a:t>
            </a:r>
            <a:r>
              <a:rPr lang="ru-RU" dirty="0"/>
              <a:t> </a:t>
            </a:r>
            <a:r>
              <a:rPr lang="ru-RU" dirty="0" err="1"/>
              <a:t>инструменти</a:t>
            </a:r>
            <a:r>
              <a:rPr lang="ru-RU" dirty="0"/>
              <a:t>) в </a:t>
            </a:r>
            <a:r>
              <a:rPr lang="ru-RU" dirty="0" err="1"/>
              <a:t>ценообразуването</a:t>
            </a:r>
            <a:r>
              <a:rPr lang="ru-RU" dirty="0"/>
              <a:t>. </a:t>
            </a:r>
            <a:r>
              <a:rPr lang="bg-BG" b="1" dirty="0"/>
              <a:t>Пряка намеса</a:t>
            </a:r>
            <a:r>
              <a:rPr lang="bg-BG" dirty="0"/>
              <a:t>, но </a:t>
            </a:r>
            <a:r>
              <a:rPr lang="bg-BG" b="1" dirty="0"/>
              <a:t>съобразена с пазара</a:t>
            </a:r>
            <a:r>
              <a:rPr lang="bg-BG" dirty="0"/>
              <a:t> се допуска само при цените на блага, задоволяващи базисни и важни потребности за обществото.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91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Основни функции на цените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hangingPunct="0">
              <a:buNone/>
            </a:pPr>
            <a:r>
              <a:rPr lang="ru-RU" dirty="0" err="1"/>
              <a:t>Основни</a:t>
            </a:r>
            <a:r>
              <a:rPr lang="ru-RU" dirty="0"/>
              <a:t> </a:t>
            </a:r>
            <a:r>
              <a:rPr lang="ru-RU" b="1" dirty="0"/>
              <a:t>функции</a:t>
            </a:r>
            <a:r>
              <a:rPr lang="ru-RU" dirty="0"/>
              <a:t> </a:t>
            </a:r>
            <a:r>
              <a:rPr lang="ru-RU" b="1" dirty="0"/>
              <a:t>на </a:t>
            </a:r>
            <a:r>
              <a:rPr lang="ru-RU" b="1" dirty="0" err="1"/>
              <a:t>цената</a:t>
            </a:r>
            <a:r>
              <a:rPr lang="ru-RU" dirty="0"/>
              <a:t>  в </a:t>
            </a:r>
            <a:r>
              <a:rPr lang="ru-RU" dirty="0" err="1"/>
              <a:t>условията</a:t>
            </a:r>
            <a:r>
              <a:rPr lang="ru-RU" dirty="0"/>
              <a:t> на </a:t>
            </a:r>
            <a:r>
              <a:rPr lang="ru-RU" dirty="0" err="1"/>
              <a:t>пазарно</a:t>
            </a:r>
            <a:r>
              <a:rPr lang="ru-RU" dirty="0"/>
              <a:t> </a:t>
            </a:r>
            <a:r>
              <a:rPr lang="ru-RU" dirty="0" err="1"/>
              <a:t>стопанство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:</a:t>
            </a:r>
            <a:endParaRPr lang="en-US" dirty="0"/>
          </a:p>
          <a:p>
            <a:pPr lvl="0" hangingPunct="0"/>
            <a:r>
              <a:rPr lang="ru-RU" b="1" dirty="0" err="1"/>
              <a:t>измервателна</a:t>
            </a:r>
            <a:r>
              <a:rPr lang="ru-RU" dirty="0"/>
              <a:t> - </a:t>
            </a:r>
            <a:r>
              <a:rPr lang="ru-RU" dirty="0" err="1"/>
              <a:t>измерва</a:t>
            </a:r>
            <a:r>
              <a:rPr lang="ru-RU" dirty="0"/>
              <a:t> </a:t>
            </a:r>
            <a:r>
              <a:rPr lang="ru-RU" dirty="0" err="1"/>
              <a:t>разходи</a:t>
            </a:r>
            <a:r>
              <a:rPr lang="ru-RU" dirty="0"/>
              <a:t> и </a:t>
            </a:r>
            <a:r>
              <a:rPr lang="ru-RU" dirty="0" err="1"/>
              <a:t>дава</a:t>
            </a:r>
            <a:r>
              <a:rPr lang="ru-RU" dirty="0"/>
              <a:t> </a:t>
            </a:r>
            <a:r>
              <a:rPr lang="ru-RU" dirty="0" err="1"/>
              <a:t>обществена</a:t>
            </a:r>
            <a:r>
              <a:rPr lang="ru-RU" dirty="0"/>
              <a:t> оценка на </a:t>
            </a:r>
            <a:r>
              <a:rPr lang="ru-RU" dirty="0" err="1"/>
              <a:t>резултати</a:t>
            </a:r>
            <a:endParaRPr lang="en-US" dirty="0"/>
          </a:p>
          <a:p>
            <a:pPr lvl="0" hangingPunct="0"/>
            <a:r>
              <a:rPr lang="en-US" b="1" dirty="0" err="1"/>
              <a:t>балансираща</a:t>
            </a:r>
            <a:r>
              <a:rPr lang="en-US" b="1" dirty="0"/>
              <a:t> </a:t>
            </a:r>
            <a:r>
              <a:rPr lang="en-US" b="1" dirty="0" err="1"/>
              <a:t>търсенето</a:t>
            </a:r>
            <a:r>
              <a:rPr lang="en-US" b="1" dirty="0"/>
              <a:t> и </a:t>
            </a:r>
            <a:r>
              <a:rPr lang="en-US" b="1" dirty="0" err="1"/>
              <a:t>предлагането</a:t>
            </a:r>
            <a:endParaRPr lang="en-US" dirty="0"/>
          </a:p>
          <a:p>
            <a:pPr lvl="0" hangingPunct="0"/>
            <a:r>
              <a:rPr lang="ru-RU" b="1" dirty="0" err="1"/>
              <a:t>възпроизводствена</a:t>
            </a:r>
            <a:r>
              <a:rPr lang="ru-RU" dirty="0"/>
              <a:t> - приходите от цените на </a:t>
            </a:r>
            <a:r>
              <a:rPr lang="ru-RU" dirty="0" err="1"/>
              <a:t>продадените</a:t>
            </a:r>
            <a:r>
              <a:rPr lang="ru-RU" dirty="0"/>
              <a:t> стоки и услуги служат за </a:t>
            </a:r>
            <a:r>
              <a:rPr lang="ru-RU" dirty="0" err="1"/>
              <a:t>компенсиране</a:t>
            </a:r>
            <a:r>
              <a:rPr lang="ru-RU" dirty="0"/>
              <a:t> на </a:t>
            </a:r>
            <a:r>
              <a:rPr lang="ru-RU" dirty="0" err="1"/>
              <a:t>вложените</a:t>
            </a:r>
            <a:r>
              <a:rPr lang="ru-RU" dirty="0"/>
              <a:t> </a:t>
            </a:r>
            <a:r>
              <a:rPr lang="ru-RU" dirty="0" err="1"/>
              <a:t>разходи</a:t>
            </a:r>
            <a:r>
              <a:rPr lang="ru-RU" dirty="0"/>
              <a:t> за производство, за </a:t>
            </a:r>
            <a:r>
              <a:rPr lang="ru-RU" dirty="0" err="1"/>
              <a:t>разширяване</a:t>
            </a:r>
            <a:r>
              <a:rPr lang="ru-RU" dirty="0"/>
              <a:t> на </a:t>
            </a:r>
            <a:r>
              <a:rPr lang="ru-RU" dirty="0" err="1"/>
              <a:t>производството</a:t>
            </a:r>
            <a:r>
              <a:rPr lang="ru-RU" dirty="0"/>
              <a:t> и </a:t>
            </a:r>
            <a:r>
              <a:rPr lang="ru-RU" dirty="0" err="1"/>
              <a:t>други</a:t>
            </a:r>
            <a:r>
              <a:rPr lang="ru-RU" dirty="0"/>
              <a:t> цели.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19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dirty="0">
                <a:effectLst/>
              </a:rPr>
              <a:t>Особености на цените в здравеопазването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b="1" dirty="0" err="1"/>
              <a:t>Дис</a:t>
            </a:r>
            <a:r>
              <a:rPr lang="ru-RU" b="1" dirty="0"/>
              <a:t>функции</a:t>
            </a:r>
            <a:r>
              <a:rPr lang="bg-BG" b="1" dirty="0"/>
              <a:t> на цените поради провала на свободния пазар в здравния </a:t>
            </a:r>
            <a:r>
              <a:rPr lang="bg-BG" b="1" dirty="0" smtClean="0"/>
              <a:t>сектор</a:t>
            </a:r>
          </a:p>
          <a:p>
            <a:r>
              <a:rPr lang="bg-BG" b="1" dirty="0"/>
              <a:t>Преобладават </a:t>
            </a:r>
            <a:r>
              <a:rPr lang="bg-BG" b="1" dirty="0" err="1"/>
              <a:t>квазипазарни</a:t>
            </a:r>
            <a:r>
              <a:rPr lang="bg-BG" b="1" dirty="0"/>
              <a:t> цени на здравните </a:t>
            </a:r>
            <a:r>
              <a:rPr lang="bg-BG" b="1" dirty="0" smtClean="0"/>
              <a:t>услуги</a:t>
            </a:r>
          </a:p>
          <a:p>
            <a:r>
              <a:rPr lang="bg-BG" b="1" dirty="0"/>
              <a:t>Приложение и на непазарни цени</a:t>
            </a:r>
            <a:endParaRPr lang="en-US" dirty="0"/>
          </a:p>
          <a:p>
            <a:r>
              <a:rPr lang="bg-BG" b="1" dirty="0"/>
              <a:t>Цената се заплаща изцяло или частично от трето </a:t>
            </a:r>
            <a:r>
              <a:rPr lang="bg-BG" b="1" dirty="0" smtClean="0"/>
              <a:t>звено</a:t>
            </a:r>
          </a:p>
          <a:p>
            <a:r>
              <a:rPr lang="bg-BG" b="1" dirty="0"/>
              <a:t>Споделяне на цената или стойността с пациента (</a:t>
            </a:r>
            <a:r>
              <a:rPr lang="en-US" b="1" dirty="0"/>
              <a:t>cost sharing</a:t>
            </a:r>
            <a:r>
              <a:rPr lang="bg-BG" b="1" dirty="0"/>
              <a:t>)</a:t>
            </a:r>
            <a:endParaRPr lang="en-US" dirty="0"/>
          </a:p>
          <a:p>
            <a:r>
              <a:rPr lang="bg-BG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80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Цели на споделяне на цената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hangingPunct="0"/>
            <a:r>
              <a:rPr lang="bg-BG" b="1" dirty="0"/>
              <a:t>Целите на споделянето на цената или стойността с пациентите</a:t>
            </a:r>
            <a:r>
              <a:rPr lang="bg-BG" dirty="0"/>
              <a:t> са </a:t>
            </a:r>
            <a:r>
              <a:rPr lang="ru-RU" dirty="0"/>
              <a:t>:</a:t>
            </a:r>
            <a:endParaRPr lang="en-US" dirty="0"/>
          </a:p>
          <a:p>
            <a:pPr lvl="0" hangingPunct="0"/>
            <a:r>
              <a:rPr lang="ru-RU" dirty="0"/>
              <a:t>за </a:t>
            </a:r>
            <a:r>
              <a:rPr lang="ru-RU" dirty="0" err="1"/>
              <a:t>възпитаване</a:t>
            </a:r>
            <a:r>
              <a:rPr lang="ru-RU" dirty="0"/>
              <a:t> на </a:t>
            </a:r>
            <a:r>
              <a:rPr lang="ru-RU" dirty="0" err="1"/>
              <a:t>отговорност</a:t>
            </a:r>
            <a:r>
              <a:rPr lang="ru-RU" dirty="0"/>
              <a:t> </a:t>
            </a:r>
            <a:r>
              <a:rPr lang="ru-RU" dirty="0" err="1"/>
              <a:t>към</a:t>
            </a:r>
            <a:r>
              <a:rPr lang="ru-RU" dirty="0"/>
              <a:t> </a:t>
            </a:r>
            <a:r>
              <a:rPr lang="ru-RU" dirty="0" err="1"/>
              <a:t>собственото</a:t>
            </a:r>
            <a:r>
              <a:rPr lang="ru-RU" dirty="0"/>
              <a:t> си </a:t>
            </a:r>
            <a:r>
              <a:rPr lang="ru-RU" dirty="0" err="1"/>
              <a:t>здраве</a:t>
            </a:r>
            <a:r>
              <a:rPr lang="ru-RU" dirty="0"/>
              <a:t> </a:t>
            </a:r>
            <a:endParaRPr lang="en-US" dirty="0"/>
          </a:p>
          <a:p>
            <a:pPr lvl="0" hangingPunct="0"/>
            <a:r>
              <a:rPr lang="ru-RU" dirty="0"/>
              <a:t>за </a:t>
            </a:r>
            <a:r>
              <a:rPr lang="ru-RU" dirty="0" err="1"/>
              <a:t>осъзнаване</a:t>
            </a:r>
            <a:r>
              <a:rPr lang="ru-RU" dirty="0"/>
              <a:t> и </a:t>
            </a:r>
            <a:r>
              <a:rPr lang="ru-RU" dirty="0" err="1"/>
              <a:t>оценяване</a:t>
            </a:r>
            <a:r>
              <a:rPr lang="ru-RU" dirty="0"/>
              <a:t> на </a:t>
            </a:r>
            <a:r>
              <a:rPr lang="ru-RU" dirty="0" err="1"/>
              <a:t>високата</a:t>
            </a:r>
            <a:r>
              <a:rPr lang="ru-RU" dirty="0"/>
              <a:t> </a:t>
            </a:r>
            <a:r>
              <a:rPr lang="ru-RU" dirty="0" err="1"/>
              <a:t>стойност</a:t>
            </a:r>
            <a:r>
              <a:rPr lang="ru-RU" dirty="0"/>
              <a:t> на </a:t>
            </a:r>
            <a:r>
              <a:rPr lang="ru-RU" dirty="0" err="1"/>
              <a:t>здравното</a:t>
            </a:r>
            <a:r>
              <a:rPr lang="ru-RU" dirty="0"/>
              <a:t> </a:t>
            </a:r>
            <a:r>
              <a:rPr lang="ru-RU" dirty="0" err="1"/>
              <a:t>обслужване</a:t>
            </a:r>
            <a:endParaRPr lang="en-US" dirty="0"/>
          </a:p>
          <a:p>
            <a:pPr lvl="0" hangingPunct="0"/>
            <a:r>
              <a:rPr lang="ru-RU" dirty="0"/>
              <a:t>за </a:t>
            </a:r>
            <a:r>
              <a:rPr lang="ru-RU" dirty="0" err="1"/>
              <a:t>регулиране</a:t>
            </a:r>
            <a:r>
              <a:rPr lang="ru-RU" dirty="0"/>
              <a:t> на </a:t>
            </a:r>
            <a:r>
              <a:rPr lang="ru-RU" dirty="0" err="1"/>
              <a:t>потреблението</a:t>
            </a:r>
            <a:r>
              <a:rPr lang="ru-RU" dirty="0"/>
              <a:t> </a:t>
            </a:r>
            <a:r>
              <a:rPr lang="ru-RU" dirty="0" err="1"/>
              <a:t>когато</a:t>
            </a:r>
            <a:r>
              <a:rPr lang="ru-RU" dirty="0"/>
              <a:t> </a:t>
            </a:r>
            <a:r>
              <a:rPr lang="ru-RU" dirty="0" err="1"/>
              <a:t>пациентите</a:t>
            </a:r>
            <a:r>
              <a:rPr lang="ru-RU" dirty="0"/>
              <a:t> </a:t>
            </a:r>
            <a:r>
              <a:rPr lang="ru-RU" dirty="0" err="1"/>
              <a:t>злоупотребяват</a:t>
            </a:r>
            <a:r>
              <a:rPr lang="ru-RU" dirty="0"/>
              <a:t> и </a:t>
            </a:r>
            <a:r>
              <a:rPr lang="ru-RU" dirty="0" err="1"/>
              <a:t>използват</a:t>
            </a:r>
            <a:r>
              <a:rPr lang="ru-RU" dirty="0"/>
              <a:t> </a:t>
            </a:r>
            <a:r>
              <a:rPr lang="ru-RU" dirty="0" err="1"/>
              <a:t>повече</a:t>
            </a:r>
            <a:r>
              <a:rPr lang="ru-RU" dirty="0"/>
              <a:t> </a:t>
            </a:r>
            <a:r>
              <a:rPr lang="ru-RU" dirty="0" err="1"/>
              <a:t>здравни</a:t>
            </a:r>
            <a:r>
              <a:rPr lang="ru-RU" dirty="0"/>
              <a:t> услуги </a:t>
            </a:r>
            <a:r>
              <a:rPr lang="ru-RU" dirty="0" err="1"/>
              <a:t>отколкото</a:t>
            </a:r>
            <a:r>
              <a:rPr lang="ru-RU" dirty="0"/>
              <a:t> </a:t>
            </a:r>
            <a:r>
              <a:rPr lang="ru-RU" dirty="0" err="1"/>
              <a:t>ако</a:t>
            </a:r>
            <a:r>
              <a:rPr lang="ru-RU" dirty="0"/>
              <a:t> </a:t>
            </a:r>
            <a:r>
              <a:rPr lang="ru-RU" dirty="0" err="1"/>
              <a:t>трябва</a:t>
            </a:r>
            <a:r>
              <a:rPr lang="ru-RU" dirty="0"/>
              <a:t> сами да </a:t>
            </a:r>
            <a:r>
              <a:rPr lang="ru-RU" dirty="0" err="1"/>
              <a:t>ги</a:t>
            </a:r>
            <a:r>
              <a:rPr lang="ru-RU" dirty="0"/>
              <a:t> </a:t>
            </a:r>
            <a:r>
              <a:rPr lang="ru-RU" dirty="0" err="1"/>
              <a:t>заплащат</a:t>
            </a:r>
            <a:r>
              <a:rPr lang="ru-RU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18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dirty="0" smtClean="0"/>
              <a:t>Форми на споделяне на цената с пациента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3600" dirty="0" smtClean="0"/>
              <a:t>Предварително </a:t>
            </a:r>
            <a:r>
              <a:rPr lang="bg-BG" sz="3600" dirty="0"/>
              <a:t>плащане (приспадане - </a:t>
            </a:r>
            <a:r>
              <a:rPr lang="en-US" sz="3600" dirty="0"/>
              <a:t>deductible) </a:t>
            </a:r>
            <a:endParaRPr lang="bg-BG" sz="3600" dirty="0" smtClean="0"/>
          </a:p>
          <a:p>
            <a:r>
              <a:rPr lang="bg-BG" sz="3600" dirty="0" smtClean="0"/>
              <a:t>Съвместно </a:t>
            </a:r>
            <a:r>
              <a:rPr lang="bg-BG" sz="3600" dirty="0"/>
              <a:t>плащане (</a:t>
            </a:r>
            <a:r>
              <a:rPr lang="en-US" sz="3600" dirty="0"/>
              <a:t>co-payment) </a:t>
            </a:r>
            <a:endParaRPr lang="bg-BG" sz="3600" dirty="0" smtClean="0"/>
          </a:p>
          <a:p>
            <a:r>
              <a:rPr lang="bg-BG" sz="3600" dirty="0"/>
              <a:t>Съвместно осигуряване (</a:t>
            </a:r>
            <a:r>
              <a:rPr lang="en-US" sz="3600" dirty="0"/>
              <a:t>co-insurance) </a:t>
            </a:r>
          </a:p>
          <a:p>
            <a:pPr marL="0" indent="0">
              <a:buNone/>
            </a:pPr>
            <a:endParaRPr lang="bg-BG" sz="36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99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Особености на регулиране на цените в здравеопазването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4000" b="1" dirty="0"/>
              <a:t>Доминира </a:t>
            </a:r>
            <a:r>
              <a:rPr lang="bg-BG" sz="4000" dirty="0"/>
              <a:t> </a:t>
            </a:r>
            <a:r>
              <a:rPr lang="bg-BG" sz="4000" b="1" dirty="0"/>
              <a:t>пряко държавно регулиране,  съобразено с </a:t>
            </a:r>
            <a:r>
              <a:rPr lang="bg-BG" sz="4000" b="1" dirty="0" smtClean="0"/>
              <a:t>пазара</a:t>
            </a:r>
          </a:p>
          <a:p>
            <a:r>
              <a:rPr lang="bg-BG" sz="4000" b="1" dirty="0"/>
              <a:t>Съсловно и здравно-осигурително регулиране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0644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37</TotalTime>
  <Words>500</Words>
  <Application>Microsoft Office PowerPoint</Application>
  <PresentationFormat>On-screen Show (4:3)</PresentationFormat>
  <Paragraphs>64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Aspect</vt:lpstr>
      <vt:lpstr>Цени и такси в здравеопазването</vt:lpstr>
      <vt:lpstr>Дефиниция за цена</vt:lpstr>
      <vt:lpstr>Неокласическо разбиране за цената</vt:lpstr>
      <vt:lpstr>Необходимост от държавно регулиране на цените</vt:lpstr>
      <vt:lpstr>Основни функции на цените</vt:lpstr>
      <vt:lpstr>Особености на цените в здравеопазването</vt:lpstr>
      <vt:lpstr>Цели на споделяне на цената</vt:lpstr>
      <vt:lpstr>Форми на споделяне на цената с пациента</vt:lpstr>
      <vt:lpstr>Особености на регулиране на цените в здравеопазването</vt:lpstr>
      <vt:lpstr>Класификации на цените</vt:lpstr>
      <vt:lpstr>Методи за ценообразуване</vt:lpstr>
      <vt:lpstr>Разходни методи</vt:lpstr>
      <vt:lpstr>Пазарни методи</vt:lpstr>
      <vt:lpstr>Дефиниране на таксите</vt:lpstr>
      <vt:lpstr>Функции на таксите</vt:lpstr>
      <vt:lpstr>Видове такси в здравеопазването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Цени и такси в здравеопазването</dc:title>
  <dc:creator>User</dc:creator>
  <cp:lastModifiedBy>User</cp:lastModifiedBy>
  <cp:revision>4</cp:revision>
  <dcterms:created xsi:type="dcterms:W3CDTF">2013-02-25T08:38:38Z</dcterms:created>
  <dcterms:modified xsi:type="dcterms:W3CDTF">2013-02-28T08:56:06Z</dcterms:modified>
</cp:coreProperties>
</file>