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2"/>
  </p:notesMasterIdLst>
  <p:handoutMasterIdLst>
    <p:handoutMasterId r:id="rId113"/>
  </p:handoutMasterIdLst>
  <p:sldIdLst>
    <p:sldId id="256" r:id="rId2"/>
    <p:sldId id="259" r:id="rId3"/>
    <p:sldId id="260" r:id="rId4"/>
    <p:sldId id="273" r:id="rId5"/>
    <p:sldId id="272" r:id="rId6"/>
    <p:sldId id="271" r:id="rId7"/>
    <p:sldId id="270" r:id="rId8"/>
    <p:sldId id="269" r:id="rId9"/>
    <p:sldId id="268" r:id="rId10"/>
    <p:sldId id="267" r:id="rId11"/>
    <p:sldId id="263" r:id="rId12"/>
    <p:sldId id="266" r:id="rId13"/>
    <p:sldId id="287" r:id="rId14"/>
    <p:sldId id="286" r:id="rId15"/>
    <p:sldId id="285" r:id="rId16"/>
    <p:sldId id="284" r:id="rId17"/>
    <p:sldId id="283" r:id="rId18"/>
    <p:sldId id="281" r:id="rId19"/>
    <p:sldId id="280" r:id="rId20"/>
    <p:sldId id="279" r:id="rId21"/>
    <p:sldId id="290" r:id="rId22"/>
    <p:sldId id="291" r:id="rId23"/>
    <p:sldId id="289" r:id="rId24"/>
    <p:sldId id="288" r:id="rId25"/>
    <p:sldId id="278" r:id="rId26"/>
    <p:sldId id="277" r:id="rId27"/>
    <p:sldId id="276" r:id="rId28"/>
    <p:sldId id="275" r:id="rId29"/>
    <p:sldId id="274" r:id="rId30"/>
    <p:sldId id="264" r:id="rId31"/>
    <p:sldId id="313" r:id="rId32"/>
    <p:sldId id="312" r:id="rId33"/>
    <p:sldId id="311" r:id="rId34"/>
    <p:sldId id="310" r:id="rId35"/>
    <p:sldId id="309" r:id="rId36"/>
    <p:sldId id="308" r:id="rId37"/>
    <p:sldId id="307" r:id="rId38"/>
    <p:sldId id="306" r:id="rId39"/>
    <p:sldId id="305" r:id="rId40"/>
    <p:sldId id="304" r:id="rId41"/>
    <p:sldId id="303" r:id="rId42"/>
    <p:sldId id="302" r:id="rId43"/>
    <p:sldId id="301" r:id="rId44"/>
    <p:sldId id="336" r:id="rId45"/>
    <p:sldId id="298" r:id="rId46"/>
    <p:sldId id="297" r:id="rId47"/>
    <p:sldId id="296" r:id="rId48"/>
    <p:sldId id="261" r:id="rId49"/>
    <p:sldId id="295" r:id="rId50"/>
    <p:sldId id="294" r:id="rId51"/>
    <p:sldId id="262" r:id="rId52"/>
    <p:sldId id="333" r:id="rId53"/>
    <p:sldId id="332" r:id="rId54"/>
    <p:sldId id="331" r:id="rId55"/>
    <p:sldId id="330" r:id="rId56"/>
    <p:sldId id="329" r:id="rId57"/>
    <p:sldId id="328" r:id="rId58"/>
    <p:sldId id="327" r:id="rId59"/>
    <p:sldId id="326" r:id="rId60"/>
    <p:sldId id="325" r:id="rId61"/>
    <p:sldId id="324" r:id="rId62"/>
    <p:sldId id="323" r:id="rId63"/>
    <p:sldId id="322" r:id="rId64"/>
    <p:sldId id="321" r:id="rId65"/>
    <p:sldId id="320" r:id="rId66"/>
    <p:sldId id="319" r:id="rId67"/>
    <p:sldId id="318" r:id="rId68"/>
    <p:sldId id="317" r:id="rId69"/>
    <p:sldId id="316" r:id="rId70"/>
    <p:sldId id="315" r:id="rId71"/>
    <p:sldId id="293" r:id="rId72"/>
    <p:sldId id="314" r:id="rId73"/>
    <p:sldId id="292" r:id="rId74"/>
    <p:sldId id="335" r:id="rId75"/>
    <p:sldId id="334" r:id="rId76"/>
    <p:sldId id="337" r:id="rId77"/>
    <p:sldId id="343" r:id="rId78"/>
    <p:sldId id="342" r:id="rId79"/>
    <p:sldId id="341" r:id="rId80"/>
    <p:sldId id="352" r:id="rId81"/>
    <p:sldId id="351" r:id="rId82"/>
    <p:sldId id="350" r:id="rId83"/>
    <p:sldId id="349" r:id="rId84"/>
    <p:sldId id="348" r:id="rId85"/>
    <p:sldId id="347" r:id="rId86"/>
    <p:sldId id="346" r:id="rId87"/>
    <p:sldId id="345" r:id="rId88"/>
    <p:sldId id="344" r:id="rId89"/>
    <p:sldId id="364" r:id="rId90"/>
    <p:sldId id="363" r:id="rId91"/>
    <p:sldId id="362" r:id="rId92"/>
    <p:sldId id="361" r:id="rId93"/>
    <p:sldId id="360" r:id="rId94"/>
    <p:sldId id="359" r:id="rId95"/>
    <p:sldId id="358" r:id="rId96"/>
    <p:sldId id="357" r:id="rId97"/>
    <p:sldId id="356" r:id="rId98"/>
    <p:sldId id="355" r:id="rId99"/>
    <p:sldId id="354" r:id="rId100"/>
    <p:sldId id="353" r:id="rId101"/>
    <p:sldId id="370" r:id="rId102"/>
    <p:sldId id="369" r:id="rId103"/>
    <p:sldId id="368" r:id="rId104"/>
    <p:sldId id="367" r:id="rId105"/>
    <p:sldId id="366" r:id="rId106"/>
    <p:sldId id="365" r:id="rId107"/>
    <p:sldId id="372" r:id="rId108"/>
    <p:sldId id="371" r:id="rId109"/>
    <p:sldId id="339" r:id="rId110"/>
    <p:sldId id="373" r:id="rId111"/>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84" autoAdjust="0"/>
    <p:restoredTop sz="99571" autoAdjust="0"/>
  </p:normalViewPr>
  <p:slideViewPr>
    <p:cSldViewPr>
      <p:cViewPr varScale="1">
        <p:scale>
          <a:sx n="92" d="100"/>
          <a:sy n="92" d="100"/>
        </p:scale>
        <p:origin x="-1062" y="-108"/>
      </p:cViewPr>
      <p:guideLst>
        <p:guide orient="horz" pos="2160"/>
        <p:guide pos="2880"/>
      </p:guideLst>
    </p:cSldViewPr>
  </p:slideViewPr>
  <p:notesTextViewPr>
    <p:cViewPr>
      <p:scale>
        <a:sx n="100" d="100"/>
        <a:sy n="100" d="100"/>
      </p:scale>
      <p:origin x="0" y="0"/>
    </p:cViewPr>
  </p:notesTextViewPr>
  <p:notesViewPr>
    <p:cSldViewPr>
      <p:cViewPr varScale="1">
        <p:scale>
          <a:sx n="70" d="100"/>
          <a:sy n="70" d="100"/>
        </p:scale>
        <p:origin x="-281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3D6B5BF-BDAC-4A6A-9A1B-78E6E4AD2AF0}" type="datetimeFigureOut">
              <a:rPr lang="bg-BG" smtClean="0"/>
              <a:pPr/>
              <a:t>01.12.2011 г.</a:t>
            </a:fld>
            <a:endParaRPr lang="bg-BG"/>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CF32EE-B818-475B-84CE-52C9A287B92D}" type="slidenum">
              <a:rPr lang="bg-BG" smtClean="0"/>
              <a:pPr/>
              <a:t>‹#›</a:t>
            </a:fld>
            <a:endParaRPr lang="bg-BG"/>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0F45D9-384C-41F4-A959-EDCDC6D69A7D}" type="datetimeFigureOut">
              <a:rPr lang="en-US" smtClean="0"/>
              <a:pPr/>
              <a:t>12/1/2011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14A6B5-D915-43CD-AE0A-A8C187FF388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Espace réservé de la date 3"/>
          <p:cNvSpPr>
            <a:spLocks noGrp="1"/>
          </p:cNvSpPr>
          <p:nvPr>
            <p:ph type="dt" sz="half" idx="10"/>
          </p:nvPr>
        </p:nvSpPr>
        <p:spPr/>
        <p:txBody>
          <a:bodyPr/>
          <a:lstStyle>
            <a:lvl1pPr>
              <a:defRPr/>
            </a:lvl1pPr>
          </a:lstStyle>
          <a:p>
            <a:pPr>
              <a:defRPr/>
            </a:pPr>
            <a:fld id="{019A2A89-E2DE-4AD3-9FB2-DBE0CAAF6945}" type="datetime1">
              <a:rPr lang="fr-FR" smtClean="0"/>
              <a:pPr>
                <a:defRPr/>
              </a:pPr>
              <a:t>01/12/2011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708001C-962D-4876-8641-3A02FD758768}" type="slidenum">
              <a:rPr lang="fr-FR"/>
              <a:pPr>
                <a:defRPr/>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lvl1pPr>
              <a:defRPr/>
            </a:lvl1pPr>
          </a:lstStyle>
          <a:p>
            <a:pPr>
              <a:defRPr/>
            </a:pPr>
            <a:fld id="{BCC46067-F686-4DB0-8E0A-6CF45ADFDF6F}" type="datetime1">
              <a:rPr lang="fr-FR" smtClean="0"/>
              <a:pPr>
                <a:defRPr/>
              </a:pPr>
              <a:t>01/12/2011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8BB7AD7-033D-4C08-AA82-D6994549337B}" type="slidenum">
              <a:rPr lang="fr-FR"/>
              <a:pPr>
                <a:defRP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lvl1pPr>
              <a:defRPr/>
            </a:lvl1pPr>
          </a:lstStyle>
          <a:p>
            <a:pPr>
              <a:defRPr/>
            </a:pPr>
            <a:fld id="{8D9B9691-0DEA-405F-A3B1-91018CB6C96D}" type="datetime1">
              <a:rPr lang="fr-FR" smtClean="0"/>
              <a:pPr>
                <a:defRPr/>
              </a:pPr>
              <a:t>01/12/2011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16EB111-182B-4405-AE01-07891974D79C}" type="slidenum">
              <a:rPr lang="fr-FR"/>
              <a:pPr>
                <a:defRP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lvl1pPr>
              <a:defRPr/>
            </a:lvl1pPr>
          </a:lstStyle>
          <a:p>
            <a:pPr>
              <a:defRPr/>
            </a:pPr>
            <a:fld id="{60675258-1260-41B5-A215-31EA73B3F24B}" type="datetime1">
              <a:rPr lang="fr-FR" smtClean="0"/>
              <a:pPr>
                <a:defRPr/>
              </a:pPr>
              <a:t>01/12/2011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F54943D-D225-4245-B681-9B65FA2E3E6B}" type="slidenum">
              <a:rPr lang="fr-FR"/>
              <a:pPr>
                <a:defRP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49D090E7-4B9A-4C81-A8A7-7505C8AA0D2E}" type="datetime1">
              <a:rPr lang="fr-FR" smtClean="0"/>
              <a:pPr>
                <a:defRPr/>
              </a:pPr>
              <a:t>01/12/2011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EFE5EDE-C3CB-43A8-AB34-2D3B266E75D6}" type="slidenum">
              <a:rPr lang="fr-FR"/>
              <a:pPr>
                <a:defRP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e la date 3"/>
          <p:cNvSpPr>
            <a:spLocks noGrp="1"/>
          </p:cNvSpPr>
          <p:nvPr>
            <p:ph type="dt" sz="half" idx="10"/>
          </p:nvPr>
        </p:nvSpPr>
        <p:spPr/>
        <p:txBody>
          <a:bodyPr/>
          <a:lstStyle>
            <a:lvl1pPr>
              <a:defRPr/>
            </a:lvl1pPr>
          </a:lstStyle>
          <a:p>
            <a:pPr>
              <a:defRPr/>
            </a:pPr>
            <a:fld id="{F015C2A0-2D1A-4B7B-AF92-8A67AC4AD274}" type="datetime1">
              <a:rPr lang="fr-FR" smtClean="0"/>
              <a:pPr>
                <a:defRPr/>
              </a:pPr>
              <a:t>01/12/2011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6AB661DE-EA42-4BF1-8434-D30A137407C8}" type="slidenum">
              <a:rPr lang="fr-FR"/>
              <a:pPr>
                <a:defRP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Espace réservé de la date 3"/>
          <p:cNvSpPr>
            <a:spLocks noGrp="1"/>
          </p:cNvSpPr>
          <p:nvPr>
            <p:ph type="dt" sz="half" idx="10"/>
          </p:nvPr>
        </p:nvSpPr>
        <p:spPr/>
        <p:txBody>
          <a:bodyPr/>
          <a:lstStyle>
            <a:lvl1pPr>
              <a:defRPr/>
            </a:lvl1pPr>
          </a:lstStyle>
          <a:p>
            <a:pPr>
              <a:defRPr/>
            </a:pPr>
            <a:fld id="{59EBC459-BEE0-402C-90AA-763FAB4E6F9B}" type="datetime1">
              <a:rPr lang="fr-FR" smtClean="0"/>
              <a:pPr>
                <a:defRPr/>
              </a:pPr>
              <a:t>01/12/2011</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A4D5DA87-A1D7-4754-A6A4-8CA2CA5150B1}" type="slidenum">
              <a:rPr lang="fr-FR"/>
              <a:pPr>
                <a:defRP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e la date 3"/>
          <p:cNvSpPr>
            <a:spLocks noGrp="1"/>
          </p:cNvSpPr>
          <p:nvPr>
            <p:ph type="dt" sz="half" idx="10"/>
          </p:nvPr>
        </p:nvSpPr>
        <p:spPr/>
        <p:txBody>
          <a:bodyPr/>
          <a:lstStyle>
            <a:lvl1pPr>
              <a:defRPr/>
            </a:lvl1pPr>
          </a:lstStyle>
          <a:p>
            <a:pPr>
              <a:defRPr/>
            </a:pPr>
            <a:fld id="{648DACCB-5768-4E1D-98F6-6730C360678A}" type="datetime1">
              <a:rPr lang="fr-FR" smtClean="0"/>
              <a:pPr>
                <a:defRPr/>
              </a:pPr>
              <a:t>01/12/2011</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51020D2B-B05F-4AC1-9502-9FB57C162918}" type="slidenum">
              <a:rPr lang="fr-FR"/>
              <a:pPr>
                <a:defRP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1B1A0B19-27C0-46BD-992D-13250FCE2E93}" type="datetime1">
              <a:rPr lang="fr-FR" smtClean="0"/>
              <a:pPr>
                <a:defRPr/>
              </a:pPr>
              <a:t>01/12/2011</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7183D271-A8EE-44C8-A649-05C9A12F4D44}" type="slidenum">
              <a:rPr lang="fr-FR"/>
              <a:pPr>
                <a:defRP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48A38D10-F084-425E-BB08-6B38ACE6B927}" type="datetime1">
              <a:rPr lang="fr-FR" smtClean="0"/>
              <a:pPr>
                <a:defRPr/>
              </a:pPr>
              <a:t>01/12/2011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77E1C103-383D-4716-A96D-F54F01FA9F8E}" type="slidenum">
              <a:rPr lang="fr-FR"/>
              <a:pPr>
                <a:defRP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C14CA045-A5CF-414A-BC66-9F52FD2D9F69}" type="datetime1">
              <a:rPr lang="fr-FR" smtClean="0"/>
              <a:pPr>
                <a:defRPr/>
              </a:pPr>
              <a:t>01/12/2011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F56FE35F-A37F-4283-A64C-B4D994FC9834}" type="slidenum">
              <a:rPr lang="fr-FR"/>
              <a:pPr>
                <a:defRP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378AC72-8DE3-41E4-8703-190A4CAB337E}" type="datetime1">
              <a:rPr lang="fr-FR" smtClean="0"/>
              <a:pPr>
                <a:defRPr/>
              </a:pPr>
              <a:t>01/12/2011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1887B516-6CAF-4132-A503-C244BACEE73D}"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Titre 3"/>
          <p:cNvSpPr>
            <a:spLocks noGrp="1"/>
          </p:cNvSpPr>
          <p:nvPr>
            <p:ph type="ctrTitle"/>
          </p:nvPr>
        </p:nvSpPr>
        <p:spPr>
          <a:xfrm>
            <a:off x="714375" y="4021138"/>
            <a:ext cx="7772400" cy="869950"/>
          </a:xfrm>
          <a:effectLst>
            <a:outerShdw blurRad="50800" dist="38100" dir="2700000" algn="tl" rotWithShape="0">
              <a:prstClr val="black">
                <a:alpha val="40000"/>
              </a:prstClr>
            </a:outerShdw>
          </a:effectLst>
        </p:spPr>
        <p:txBody>
          <a:bodyPr/>
          <a:lstStyle/>
          <a:p>
            <a:r>
              <a:rPr lang="bg-BG" sz="4000" b="1" dirty="0" smtClean="0">
                <a:solidFill>
                  <a:schemeClr val="bg1"/>
                </a:solidFill>
              </a:rPr>
              <a:t>МАРКЕТИНГ В ЗДРАВЕОПАЗВАНЕТО</a:t>
            </a:r>
            <a:endParaRPr lang="fr-FR" sz="4000" dirty="0" smtClean="0">
              <a:solidFill>
                <a:schemeClr val="bg1"/>
              </a:solidFill>
            </a:endParaRPr>
          </a:p>
        </p:txBody>
      </p:sp>
      <p:sp>
        <p:nvSpPr>
          <p:cNvPr id="2051" name="Sous-titre 4"/>
          <p:cNvSpPr>
            <a:spLocks noGrp="1"/>
          </p:cNvSpPr>
          <p:nvPr>
            <p:ph type="subTitle" idx="1"/>
          </p:nvPr>
        </p:nvSpPr>
        <p:spPr>
          <a:xfrm>
            <a:off x="1400175" y="5129361"/>
            <a:ext cx="6400800" cy="1323975"/>
          </a:xfrm>
          <a:effectLst>
            <a:outerShdw blurRad="50800" dist="38100" dir="2700000" algn="tl" rotWithShape="0">
              <a:prstClr val="black">
                <a:alpha val="40000"/>
              </a:prstClr>
            </a:outerShdw>
          </a:effectLst>
        </p:spPr>
        <p:txBody>
          <a:bodyPr/>
          <a:lstStyle/>
          <a:p>
            <a:pPr lvl="0"/>
            <a:r>
              <a:rPr lang="bg-BG" sz="2800" dirty="0" smtClean="0">
                <a:solidFill>
                  <a:schemeClr val="bg1">
                    <a:lumMod val="95000"/>
                  </a:schemeClr>
                </a:solidFill>
              </a:rPr>
              <a:t>Доц. Тони Веков д.м.н.</a:t>
            </a:r>
            <a:endParaRPr lang="en-US" sz="2800" dirty="0" smtClean="0">
              <a:solidFill>
                <a:schemeClr val="bg1">
                  <a:lumMod val="95000"/>
                </a:schemeClr>
              </a:solidFill>
            </a:endParaRPr>
          </a:p>
          <a:p>
            <a:r>
              <a:rPr lang="bg-BG" sz="2800" dirty="0" smtClean="0">
                <a:solidFill>
                  <a:schemeClr val="bg1"/>
                </a:solidFill>
              </a:rPr>
              <a:t>Медицински университет, Плевен</a:t>
            </a:r>
            <a:endParaRPr lang="fr-FR" sz="2800" dirty="0"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Основни понятия в маркетинга (7)</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Autofit/>
          </a:bodyPr>
          <a:lstStyle/>
          <a:p>
            <a:pPr>
              <a:lnSpc>
                <a:spcPts val="1800"/>
              </a:lnSpc>
              <a:buNone/>
            </a:pPr>
            <a:r>
              <a:rPr lang="bg-BG" sz="1700" dirty="0" smtClean="0">
                <a:solidFill>
                  <a:schemeClr val="tx2">
                    <a:lumMod val="60000"/>
                    <a:lumOff val="40000"/>
                  </a:schemeClr>
                </a:solidFill>
              </a:rPr>
              <a:t>9. </a:t>
            </a:r>
            <a:r>
              <a:rPr lang="bg-BG" sz="1700" b="1" dirty="0" smtClean="0">
                <a:solidFill>
                  <a:schemeClr val="tx2">
                    <a:lumMod val="60000"/>
                    <a:lumOff val="40000"/>
                  </a:schemeClr>
                </a:solidFill>
              </a:rPr>
              <a:t>Система за снабдяване </a:t>
            </a:r>
            <a:r>
              <a:rPr lang="bg-BG" sz="1700" dirty="0" smtClean="0">
                <a:solidFill>
                  <a:schemeClr val="tx2">
                    <a:lumMod val="60000"/>
                    <a:lumOff val="40000"/>
                  </a:schemeClr>
                </a:solidFill>
              </a:rPr>
              <a:t>– представлява верига на снабдяване със суровини и материали, необходими за производството на стоката или услугата, която се предоставя на потенциалните клиенти. Чрез системата за снабдяване всяка компания може да увеличава придобиваната стойност.</a:t>
            </a:r>
            <a:endParaRPr lang="en-US" sz="1700" dirty="0" smtClean="0">
              <a:solidFill>
                <a:schemeClr val="tx2">
                  <a:lumMod val="60000"/>
                  <a:lumOff val="40000"/>
                </a:schemeClr>
              </a:solidFill>
            </a:endParaRPr>
          </a:p>
          <a:p>
            <a:pPr>
              <a:lnSpc>
                <a:spcPts val="1800"/>
              </a:lnSpc>
              <a:buNone/>
            </a:pPr>
            <a:endParaRPr lang="bg-BG" sz="1700" dirty="0" smtClean="0">
              <a:solidFill>
                <a:schemeClr val="tx2">
                  <a:lumMod val="60000"/>
                  <a:lumOff val="40000"/>
                </a:schemeClr>
              </a:solidFill>
            </a:endParaRPr>
          </a:p>
          <a:p>
            <a:pPr>
              <a:lnSpc>
                <a:spcPts val="1800"/>
              </a:lnSpc>
              <a:buNone/>
            </a:pPr>
            <a:r>
              <a:rPr lang="bg-BG" sz="1700" dirty="0" smtClean="0">
                <a:solidFill>
                  <a:schemeClr val="tx2">
                    <a:lumMod val="60000"/>
                    <a:lumOff val="40000"/>
                  </a:schemeClr>
                </a:solidFill>
              </a:rPr>
              <a:t>10. </a:t>
            </a:r>
            <a:r>
              <a:rPr lang="bg-BG" sz="1700" b="1" dirty="0" smtClean="0">
                <a:solidFill>
                  <a:schemeClr val="tx2">
                    <a:lumMod val="60000"/>
                    <a:lumOff val="40000"/>
                  </a:schemeClr>
                </a:solidFill>
              </a:rPr>
              <a:t>Конкуренция</a:t>
            </a:r>
            <a:r>
              <a:rPr lang="bg-BG" sz="1700" dirty="0" smtClean="0">
                <a:solidFill>
                  <a:schemeClr val="tx2">
                    <a:lumMod val="60000"/>
                    <a:lumOff val="40000"/>
                  </a:schemeClr>
                </a:solidFill>
              </a:rPr>
              <a:t> – включва всички съществуващи и потенциално съперничещи си предложения и заместители, които даден купувач може да предпочете. Конкуренцията съществува на четири нива:</a:t>
            </a:r>
          </a:p>
          <a:p>
            <a:pPr>
              <a:lnSpc>
                <a:spcPts val="1800"/>
              </a:lnSpc>
              <a:buFontTx/>
              <a:buChar char="-"/>
            </a:pPr>
            <a:r>
              <a:rPr lang="bg-BG" sz="1700" dirty="0" smtClean="0">
                <a:solidFill>
                  <a:schemeClr val="tx2">
                    <a:lumMod val="60000"/>
                    <a:lumOff val="40000"/>
                  </a:schemeClr>
                </a:solidFill>
              </a:rPr>
              <a:t>Конкуренция на марките – включва всички подобни продукти, които се предлагат на същите целеви клиенти на сходни цени </a:t>
            </a:r>
          </a:p>
          <a:p>
            <a:pPr>
              <a:lnSpc>
                <a:spcPts val="1800"/>
              </a:lnSpc>
              <a:buFontTx/>
              <a:buChar char="-"/>
            </a:pPr>
            <a:r>
              <a:rPr lang="bg-BG" sz="1700" dirty="0" smtClean="0">
                <a:solidFill>
                  <a:schemeClr val="tx2">
                    <a:lumMod val="60000"/>
                    <a:lumOff val="40000"/>
                  </a:schemeClr>
                </a:solidFill>
              </a:rPr>
              <a:t>Браншовата конкуренция – обхваща всички производители, които произвеждат еднаква гама от продукти и услуги </a:t>
            </a:r>
          </a:p>
          <a:p>
            <a:pPr>
              <a:lnSpc>
                <a:spcPts val="1800"/>
              </a:lnSpc>
              <a:buFontTx/>
              <a:buChar char="-"/>
            </a:pPr>
            <a:r>
              <a:rPr lang="bg-BG" sz="1700" dirty="0" smtClean="0">
                <a:solidFill>
                  <a:schemeClr val="tx2">
                    <a:lumMod val="60000"/>
                    <a:lumOff val="40000"/>
                  </a:schemeClr>
                </a:solidFill>
              </a:rPr>
              <a:t>Конкуренция в сектора – обхваща всички производители, които произвеждат продукти и услуги с аналогично приложение </a:t>
            </a:r>
          </a:p>
          <a:p>
            <a:pPr>
              <a:lnSpc>
                <a:spcPts val="1800"/>
              </a:lnSpc>
              <a:buFontTx/>
              <a:buChar char="-"/>
            </a:pPr>
            <a:r>
              <a:rPr lang="bg-BG" sz="1700" dirty="0" smtClean="0">
                <a:solidFill>
                  <a:schemeClr val="tx2">
                    <a:lumMod val="60000"/>
                    <a:lumOff val="40000"/>
                  </a:schemeClr>
                </a:solidFill>
              </a:rPr>
              <a:t>Родова конкуренция – всички компании работещи в здравеопазването са конкуренти по отношение на усвояването на финансови средства.</a:t>
            </a:r>
          </a:p>
          <a:p>
            <a:pPr>
              <a:lnSpc>
                <a:spcPts val="1800"/>
              </a:lnSpc>
              <a:buNone/>
            </a:pPr>
            <a:endParaRPr lang="bg-BG" sz="1700" dirty="0" smtClean="0">
              <a:solidFill>
                <a:schemeClr val="tx2">
                  <a:lumMod val="60000"/>
                  <a:lumOff val="40000"/>
                </a:schemeClr>
              </a:solidFill>
            </a:endParaRPr>
          </a:p>
          <a:p>
            <a:pPr>
              <a:lnSpc>
                <a:spcPts val="1800"/>
              </a:lnSpc>
              <a:buFontTx/>
              <a:buChar char="-"/>
            </a:pPr>
            <a:endParaRPr lang="bg-BG" sz="1700" dirty="0" smtClean="0">
              <a:solidFill>
                <a:schemeClr val="tx2">
                  <a:lumMod val="60000"/>
                  <a:lumOff val="40000"/>
                </a:schemeClr>
              </a:solidFill>
            </a:endParaRPr>
          </a:p>
          <a:p>
            <a:pPr>
              <a:lnSpc>
                <a:spcPts val="1800"/>
              </a:lnSpc>
              <a:buFontTx/>
              <a:buChar char="-"/>
            </a:pPr>
            <a:endParaRPr lang="bg-BG" sz="1700" dirty="0" smtClean="0">
              <a:solidFill>
                <a:schemeClr val="tx2">
                  <a:lumMod val="60000"/>
                  <a:lumOff val="40000"/>
                </a:schemeClr>
              </a:solidFill>
            </a:endParaRPr>
          </a:p>
          <a:p>
            <a:pPr>
              <a:lnSpc>
                <a:spcPts val="1800"/>
              </a:lnSpc>
              <a:buFontTx/>
              <a:buChar char="-"/>
            </a:pPr>
            <a:endParaRPr lang="fr-FR" sz="17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10</a:t>
            </a:fld>
            <a:endParaRPr lang="fr-F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Перспективи на маркетинга в здравеопазването (2)</a:t>
            </a:r>
            <a:endParaRPr lang="fr-FR" sz="3200" dirty="0" smtClean="0">
              <a:solidFill>
                <a:schemeClr val="bg1"/>
              </a:solidFill>
            </a:endParaRPr>
          </a:p>
        </p:txBody>
      </p:sp>
      <p:sp>
        <p:nvSpPr>
          <p:cNvPr id="3075" name="Espace réservé du contenu 2"/>
          <p:cNvSpPr>
            <a:spLocks noGrp="1"/>
          </p:cNvSpPr>
          <p:nvPr>
            <p:ph idx="1"/>
          </p:nvPr>
        </p:nvSpPr>
        <p:spPr>
          <a:xfrm>
            <a:off x="285720" y="1857364"/>
            <a:ext cx="8572560" cy="4786346"/>
          </a:xfrm>
        </p:spPr>
        <p:txBody>
          <a:bodyPr>
            <a:noAutofit/>
          </a:bodyPr>
          <a:lstStyle/>
          <a:p>
            <a:pPr>
              <a:lnSpc>
                <a:spcPts val="2000"/>
              </a:lnSpc>
              <a:buNone/>
            </a:pPr>
            <a:r>
              <a:rPr lang="bg-BG" sz="1500" dirty="0" smtClean="0">
                <a:solidFill>
                  <a:schemeClr val="tx2">
                    <a:lumMod val="60000"/>
                    <a:lumOff val="40000"/>
                  </a:schemeClr>
                </a:solidFill>
              </a:rPr>
              <a:t>3. Бъдещето в развитието на здравеопазването ще се определя от шест фактора, които индивидуализират здравните услуги за пациента:</a:t>
            </a:r>
          </a:p>
          <a:p>
            <a:pPr>
              <a:lnSpc>
                <a:spcPts val="2000"/>
              </a:lnSpc>
              <a:buFontTx/>
              <a:buChar char="-"/>
            </a:pPr>
            <a:r>
              <a:rPr lang="bg-BG" sz="1500" dirty="0" smtClean="0">
                <a:solidFill>
                  <a:schemeClr val="tx2">
                    <a:lumMod val="60000"/>
                    <a:lumOff val="40000"/>
                  </a:schemeClr>
                </a:solidFill>
              </a:rPr>
              <a:t>Плащане въз основа на стимули. Фондовете спират да плащат на база обем, делегиран бюджет или капитация и преминават към плащане, базирано на терапевтични резултати за пациента</a:t>
            </a:r>
          </a:p>
          <a:p>
            <a:pPr>
              <a:lnSpc>
                <a:spcPts val="2000"/>
              </a:lnSpc>
              <a:buFontTx/>
              <a:buChar char="-"/>
            </a:pPr>
            <a:r>
              <a:rPr lang="bg-BG" sz="1500" dirty="0" smtClean="0">
                <a:solidFill>
                  <a:schemeClr val="tx2">
                    <a:lumMod val="60000"/>
                    <a:lumOff val="40000"/>
                  </a:schemeClr>
                </a:solidFill>
              </a:rPr>
              <a:t>Цялостни регулаторни реформи. Съвременните здравни реформи са целенасочени към промяна на начина, по които поведенческите, генетичните и медицинските фактори определят личните здравни разходи.</a:t>
            </a:r>
          </a:p>
          <a:p>
            <a:pPr>
              <a:lnSpc>
                <a:spcPts val="2000"/>
              </a:lnSpc>
              <a:buFontTx/>
              <a:buChar char="-"/>
            </a:pPr>
            <a:r>
              <a:rPr lang="bg-BG" sz="1500" dirty="0" smtClean="0">
                <a:solidFill>
                  <a:schemeClr val="tx2">
                    <a:lumMod val="60000"/>
                    <a:lumOff val="40000"/>
                  </a:schemeClr>
                </a:solidFill>
              </a:rPr>
              <a:t>Финансиране. Стратегическите цели се пренасочват от финансиране на лечение към финансиране на програми за профилактика и грижа за здравето.</a:t>
            </a:r>
          </a:p>
          <a:p>
            <a:pPr>
              <a:lnSpc>
                <a:spcPts val="2000"/>
              </a:lnSpc>
              <a:buFontTx/>
              <a:buChar char="-"/>
            </a:pPr>
            <a:r>
              <a:rPr lang="bg-BG" sz="1500" dirty="0" smtClean="0">
                <a:solidFill>
                  <a:schemeClr val="tx2">
                    <a:lumMod val="60000"/>
                    <a:lumOff val="40000"/>
                  </a:schemeClr>
                </a:solidFill>
              </a:rPr>
              <a:t>Комуникация с пациентите. Стратегически по важност въпрос, който има пряко взаимодействие с здравната образованост, удовлетворителната информираност и отговорността на пациента за собственото му здраве.</a:t>
            </a:r>
          </a:p>
          <a:p>
            <a:pPr>
              <a:lnSpc>
                <a:spcPts val="2000"/>
              </a:lnSpc>
              <a:buFontTx/>
              <a:buChar char="-"/>
            </a:pPr>
            <a:r>
              <a:rPr lang="bg-BG" sz="1500" dirty="0" smtClean="0">
                <a:solidFill>
                  <a:schemeClr val="tx2">
                    <a:lumMod val="60000"/>
                    <a:lumOff val="40000"/>
                  </a:schemeClr>
                </a:solidFill>
              </a:rPr>
              <a:t>Информационни технологии и електронни здравни досиета. Сигурното бъдещо развитие е преминаване на здравните системи от предимно хартиени здравни досиета, контролирани от медицинската индустрия, към предимно дигитални досиета, контролирани от пациентите.</a:t>
            </a:r>
          </a:p>
          <a:p>
            <a:pPr>
              <a:lnSpc>
                <a:spcPts val="2000"/>
              </a:lnSpc>
              <a:buFontTx/>
              <a:buChar char="-"/>
            </a:pPr>
            <a:r>
              <a:rPr lang="bg-BG" sz="1500" dirty="0" smtClean="0">
                <a:solidFill>
                  <a:schemeClr val="tx2">
                    <a:lumMod val="60000"/>
                    <a:lumOff val="40000"/>
                  </a:schemeClr>
                </a:solidFill>
              </a:rPr>
              <a:t>Персонал. Маркетинга в близкото бъдеще трябва да бъде съобразен с очакваните дефицити на здравни професионалисти при силното търсене на индивидуализирана грижа и лечение.</a:t>
            </a:r>
            <a:endParaRPr lang="fr-FR" sz="15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100</a:t>
            </a:fld>
            <a:endParaRPr lang="fr-F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Перспективи на маркетинга в здравеопазването (3)</a:t>
            </a:r>
            <a:endParaRPr lang="fr-FR" sz="3200" dirty="0" smtClean="0">
              <a:solidFill>
                <a:schemeClr val="bg1"/>
              </a:solidFill>
            </a:endParaRPr>
          </a:p>
        </p:txBody>
      </p:sp>
      <p:sp>
        <p:nvSpPr>
          <p:cNvPr id="3075" name="Espace réservé du contenu 2"/>
          <p:cNvSpPr>
            <a:spLocks noGrp="1"/>
          </p:cNvSpPr>
          <p:nvPr>
            <p:ph idx="1"/>
          </p:nvPr>
        </p:nvSpPr>
        <p:spPr>
          <a:xfrm>
            <a:off x="285720" y="1857364"/>
            <a:ext cx="8715436" cy="5000636"/>
          </a:xfrm>
        </p:spPr>
        <p:txBody>
          <a:bodyPr>
            <a:normAutofit fontScale="62500" lnSpcReduction="20000"/>
          </a:bodyPr>
          <a:lstStyle/>
          <a:p>
            <a:pPr>
              <a:lnSpc>
                <a:spcPts val="2400"/>
              </a:lnSpc>
              <a:buNone/>
            </a:pPr>
            <a:r>
              <a:rPr lang="bg-BG" sz="2400" dirty="0" smtClean="0">
                <a:solidFill>
                  <a:schemeClr val="tx2">
                    <a:lumMod val="60000"/>
                    <a:lumOff val="40000"/>
                  </a:schemeClr>
                </a:solidFill>
              </a:rPr>
              <a:t>4. Връзката на пациентите с бъдещите модели на здравни системи ще се промени в няколко аспекта:</a:t>
            </a:r>
          </a:p>
          <a:p>
            <a:pPr>
              <a:lnSpc>
                <a:spcPts val="2400"/>
              </a:lnSpc>
              <a:buFontTx/>
              <a:buChar char="-"/>
            </a:pPr>
            <a:r>
              <a:rPr lang="bg-BG" sz="2400" dirty="0" smtClean="0">
                <a:solidFill>
                  <a:schemeClr val="tx2">
                    <a:lumMod val="60000"/>
                    <a:lumOff val="40000"/>
                  </a:schemeClr>
                </a:solidFill>
              </a:rPr>
              <a:t>Потребителите търсят по-добра координация на здравните грижи, което предполага комплексни здравни услуги, предоставени от координирани медицински екипи.</a:t>
            </a:r>
          </a:p>
          <a:p>
            <a:pPr>
              <a:lnSpc>
                <a:spcPts val="2400"/>
              </a:lnSpc>
              <a:buFontTx/>
              <a:buChar char="-"/>
            </a:pPr>
            <a:r>
              <a:rPr lang="bg-BG" sz="2400" dirty="0" smtClean="0">
                <a:solidFill>
                  <a:schemeClr val="tx2">
                    <a:lumMod val="60000"/>
                    <a:lumOff val="40000"/>
                  </a:schemeClr>
                </a:solidFill>
              </a:rPr>
              <a:t>Хронично болните пациенти се нуждаят от помощ за самостоятелна навигация в здравната система. Затрудненият достъп до специализирана медицинска помощ се превръща в глобален проблем.</a:t>
            </a:r>
          </a:p>
          <a:p>
            <a:pPr>
              <a:lnSpc>
                <a:spcPts val="2400"/>
              </a:lnSpc>
              <a:buFontTx/>
              <a:buChar char="-"/>
            </a:pPr>
            <a:r>
              <a:rPr lang="bg-BG" sz="2400" dirty="0" smtClean="0">
                <a:solidFill>
                  <a:schemeClr val="tx2">
                    <a:lumMod val="60000"/>
                    <a:lumOff val="40000"/>
                  </a:schemeClr>
                </a:solidFill>
              </a:rPr>
              <a:t>Специализираната високотехнологична медицинска помощ ще има все по-голямо значение за маркетинга и потреблението на здравни услуги. Прогнозите са, че медицинският туризъм ще се увеличи и раздели на два основни сегмента – пациенти, които тъсят най-ниска цена и пациенти, които търсят иновация и стойност</a:t>
            </a:r>
          </a:p>
          <a:p>
            <a:pPr>
              <a:lnSpc>
                <a:spcPts val="2400"/>
              </a:lnSpc>
              <a:buFontTx/>
              <a:buChar char="-"/>
            </a:pPr>
            <a:r>
              <a:rPr lang="bg-BG" sz="2400" dirty="0" smtClean="0">
                <a:solidFill>
                  <a:schemeClr val="tx2">
                    <a:lumMod val="60000"/>
                    <a:lumOff val="40000"/>
                  </a:schemeClr>
                </a:solidFill>
              </a:rPr>
              <a:t>Електронни технологии за дистанционни грижи. Една от основните цели на бъдещата маркетингова комуникация ще бъде разширяване на достъпа до лечение в домовете на пациентите.</a:t>
            </a:r>
          </a:p>
          <a:p>
            <a:pPr>
              <a:lnSpc>
                <a:spcPts val="2400"/>
              </a:lnSpc>
              <a:buNone/>
            </a:pPr>
            <a:r>
              <a:rPr lang="bg-BG" sz="2400" dirty="0" smtClean="0">
                <a:solidFill>
                  <a:schemeClr val="tx2">
                    <a:lumMod val="60000"/>
                    <a:lumOff val="40000"/>
                  </a:schemeClr>
                </a:solidFill>
              </a:rPr>
              <a:t>Обобщение: Интелигентната здравна инфраструктура, съчетана с високите технологии в персонализираната медицина и разработването на иновативни медицински устройства, ще произведе средствата за изграждане на персонализирана, организирана около отделният пациент инфраструктура.</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101</a:t>
            </a:fld>
            <a:endParaRPr lang="fr-F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Приложение на електронните технологии в маркетинга на здравни услуги</a:t>
            </a:r>
            <a:endParaRPr lang="fr-FR" sz="3200" dirty="0" smtClean="0">
              <a:solidFill>
                <a:schemeClr val="bg1"/>
              </a:solidFill>
            </a:endParaRPr>
          </a:p>
        </p:txBody>
      </p:sp>
      <p:sp>
        <p:nvSpPr>
          <p:cNvPr id="3075" name="Espace réservé du contenu 2"/>
          <p:cNvSpPr>
            <a:spLocks noGrp="1"/>
          </p:cNvSpPr>
          <p:nvPr>
            <p:ph idx="1"/>
          </p:nvPr>
        </p:nvSpPr>
        <p:spPr>
          <a:xfrm>
            <a:off x="428596" y="1857364"/>
            <a:ext cx="8258204" cy="4786346"/>
          </a:xfrm>
        </p:spPr>
        <p:txBody>
          <a:bodyPr>
            <a:noAutofit/>
          </a:bodyPr>
          <a:lstStyle/>
          <a:p>
            <a:pPr>
              <a:lnSpc>
                <a:spcPts val="2400"/>
              </a:lnSpc>
              <a:buNone/>
            </a:pPr>
            <a:r>
              <a:rPr lang="bg-BG" sz="2000" dirty="0" smtClean="0">
                <a:solidFill>
                  <a:schemeClr val="tx2">
                    <a:lumMod val="60000"/>
                    <a:lumOff val="40000"/>
                  </a:schemeClr>
                </a:solidFill>
              </a:rPr>
              <a:t>В развитите икономически страни интернет мрежата е на път да замени, както семейният лекар, относно диагностични и терапевтични съвети, така и фармацевта, отностно закупуване на медикаменти с или без рецепта.</a:t>
            </a:r>
          </a:p>
          <a:p>
            <a:pPr>
              <a:lnSpc>
                <a:spcPts val="2400"/>
              </a:lnSpc>
              <a:buNone/>
            </a:pPr>
            <a:r>
              <a:rPr lang="bg-BG" sz="2000" dirty="0" smtClean="0">
                <a:solidFill>
                  <a:schemeClr val="tx2">
                    <a:lumMod val="60000"/>
                    <a:lumOff val="40000"/>
                  </a:schemeClr>
                </a:solidFill>
              </a:rPr>
              <a:t>Много от традиционните аптечни вериги, особено в САЩ, гледат на интернет като на нов маркетингов канал за продажба на фармацевтични продукти. </a:t>
            </a:r>
          </a:p>
          <a:p>
            <a:pPr>
              <a:lnSpc>
                <a:spcPts val="2400"/>
              </a:lnSpc>
              <a:buNone/>
            </a:pPr>
            <a:r>
              <a:rPr lang="bg-BG" sz="2000" dirty="0" smtClean="0">
                <a:solidFill>
                  <a:schemeClr val="tx2">
                    <a:lumMod val="60000"/>
                    <a:lumOff val="40000"/>
                  </a:schemeClr>
                </a:solidFill>
              </a:rPr>
              <a:t>Повечето онлайн – аптеки осигуряват консултации с онлайн – лекари и предлагат съвети по медицински и лекарствени въпроси, което в повечето случаи играе ролята на маркетингово средство.</a:t>
            </a:r>
          </a:p>
          <a:p>
            <a:pPr>
              <a:lnSpc>
                <a:spcPts val="2400"/>
              </a:lnSpc>
              <a:buNone/>
            </a:pPr>
            <a:r>
              <a:rPr lang="bg-BG" sz="2000" dirty="0" smtClean="0">
                <a:solidFill>
                  <a:schemeClr val="tx2">
                    <a:lumMod val="60000"/>
                    <a:lumOff val="40000"/>
                  </a:schemeClr>
                </a:solidFill>
              </a:rPr>
              <a:t>В Европа съществуват и онлайн – здравни сметки, които предлагат индивидуално складиране на здравни данни на пациент в защитен онлайн – склад. На практика това предствалява изграждане на индивидуално електронно здравно досие, което се управлява от пациента.</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102</a:t>
            </a:fld>
            <a:endParaRPr lang="fr-F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Приложение на електронните технологии в маркетинга на здравни услуги (2)</a:t>
            </a:r>
            <a:br>
              <a:rPr lang="bg-BG" sz="3200" dirty="0" smtClean="0">
                <a:solidFill>
                  <a:schemeClr val="bg1"/>
                </a:solidFill>
              </a:rPr>
            </a:br>
            <a:r>
              <a:rPr lang="bg-BG" sz="3200" dirty="0" smtClean="0">
                <a:solidFill>
                  <a:schemeClr val="bg1"/>
                </a:solidFill>
              </a:rPr>
              <a:t>Интегрирана информационна болнична система</a:t>
            </a:r>
            <a:endParaRPr lang="fr-FR" sz="3200" dirty="0" smtClean="0">
              <a:solidFill>
                <a:schemeClr val="bg1"/>
              </a:solidFill>
            </a:endParaRPr>
          </a:p>
        </p:txBody>
      </p:sp>
      <p:sp>
        <p:nvSpPr>
          <p:cNvPr id="3075" name="Espace réservé du contenu 2"/>
          <p:cNvSpPr>
            <a:spLocks noGrp="1"/>
          </p:cNvSpPr>
          <p:nvPr>
            <p:ph idx="1"/>
          </p:nvPr>
        </p:nvSpPr>
        <p:spPr>
          <a:xfrm>
            <a:off x="285720" y="1857364"/>
            <a:ext cx="8501122" cy="4857784"/>
          </a:xfrm>
        </p:spPr>
        <p:txBody>
          <a:bodyPr>
            <a:noAutofit/>
          </a:bodyPr>
          <a:lstStyle/>
          <a:p>
            <a:pPr>
              <a:lnSpc>
                <a:spcPts val="1800"/>
              </a:lnSpc>
              <a:buNone/>
            </a:pPr>
            <a:r>
              <a:rPr lang="bg-BG" sz="1500" dirty="0" smtClean="0">
                <a:solidFill>
                  <a:schemeClr val="tx2">
                    <a:lumMod val="60000"/>
                    <a:lumOff val="40000"/>
                  </a:schemeClr>
                </a:solidFill>
              </a:rPr>
              <a:t>Съвременните информационни системи съдържат няколко части:</a:t>
            </a:r>
          </a:p>
          <a:p>
            <a:pPr>
              <a:lnSpc>
                <a:spcPts val="1800"/>
              </a:lnSpc>
              <a:buFontTx/>
              <a:buChar char="-"/>
            </a:pPr>
            <a:r>
              <a:rPr lang="bg-BG" sz="1500" dirty="0" smtClean="0">
                <a:solidFill>
                  <a:schemeClr val="tx2">
                    <a:lumMod val="60000"/>
                    <a:lumOff val="40000"/>
                  </a:schemeClr>
                </a:solidFill>
              </a:rPr>
              <a:t>Медицинска част – отразява здравните услуги представени на пациента – планиране на посещението, диагностика, диагноза, симптоми, манипулации, операции, фармакологично лечение и т.н. Системата за образна диагностика е една от най-важните части, която влияе пряко върху ефективността</a:t>
            </a:r>
          </a:p>
          <a:p>
            <a:pPr>
              <a:lnSpc>
                <a:spcPts val="1800"/>
              </a:lnSpc>
              <a:buFontTx/>
              <a:buChar char="-"/>
            </a:pPr>
            <a:r>
              <a:rPr lang="bg-BG" sz="1500" dirty="0" smtClean="0">
                <a:solidFill>
                  <a:schemeClr val="tx2">
                    <a:lumMod val="60000"/>
                    <a:lumOff val="40000"/>
                  </a:schemeClr>
                </a:solidFill>
              </a:rPr>
              <a:t>Научно – изследователска част – включва обработка и управление на научни данни, както от болницата, така и от международни форуми и конгреси. Важна част за обучението е модула за аудио – видео конференции. Тази част на информационната система има пряко отношение върху обучението и квалификацията на медицинските специалисти</a:t>
            </a:r>
          </a:p>
          <a:p>
            <a:pPr>
              <a:lnSpc>
                <a:spcPts val="1800"/>
              </a:lnSpc>
              <a:buFontTx/>
              <a:buChar char="-"/>
            </a:pPr>
            <a:r>
              <a:rPr lang="bg-BG" sz="1500" dirty="0" smtClean="0">
                <a:solidFill>
                  <a:schemeClr val="tx2">
                    <a:lumMod val="60000"/>
                    <a:lumOff val="40000"/>
                  </a:schemeClr>
                </a:solidFill>
              </a:rPr>
              <a:t>Финансово – счетоводна част – включва всички данни необходими за управление на финансовите ресурси и проследяване на актуалните резултати, които са обект на баланса, отчета за приходи и разходи и отчета за паричните потоци.</a:t>
            </a:r>
          </a:p>
          <a:p>
            <a:pPr>
              <a:lnSpc>
                <a:spcPts val="1800"/>
              </a:lnSpc>
              <a:buFontTx/>
              <a:buChar char="-"/>
            </a:pPr>
            <a:r>
              <a:rPr lang="bg-BG" sz="1500" dirty="0" smtClean="0">
                <a:solidFill>
                  <a:schemeClr val="tx2">
                    <a:lumMod val="60000"/>
                    <a:lumOff val="40000"/>
                  </a:schemeClr>
                </a:solidFill>
              </a:rPr>
              <a:t>Административна част – включва управлението на персонала, работните графици и съпътстващите стопански дейности</a:t>
            </a:r>
          </a:p>
          <a:p>
            <a:pPr>
              <a:lnSpc>
                <a:spcPts val="1800"/>
              </a:lnSpc>
              <a:buFontTx/>
              <a:buChar char="-"/>
            </a:pPr>
            <a:r>
              <a:rPr lang="bg-BG" sz="1500" dirty="0" smtClean="0">
                <a:solidFill>
                  <a:schemeClr val="tx2">
                    <a:lumMod val="60000"/>
                    <a:lumOff val="40000"/>
                  </a:schemeClr>
                </a:solidFill>
              </a:rPr>
              <a:t>Отчетна част – комуникира в реално време с осигурителните дружества, относно покритието на пациентите, здравните пакети и искове за реимбурсация на извършените дейности</a:t>
            </a:r>
          </a:p>
          <a:p>
            <a:pPr>
              <a:lnSpc>
                <a:spcPts val="1800"/>
              </a:lnSpc>
              <a:buFontTx/>
              <a:buChar char="-"/>
            </a:pPr>
            <a:r>
              <a:rPr lang="bg-BG" sz="1500" dirty="0" smtClean="0">
                <a:solidFill>
                  <a:schemeClr val="tx2">
                    <a:lumMod val="60000"/>
                    <a:lumOff val="40000"/>
                  </a:schemeClr>
                </a:solidFill>
              </a:rPr>
              <a:t>Здравен портал – основен инструмент за маркетингова комуникация</a:t>
            </a:r>
            <a:endParaRPr lang="fr-FR" sz="15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103</a:t>
            </a:fld>
            <a:endParaRPr lang="fr-F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Приложение на електронните технологии в маркетинга на здравни услуги(3)</a:t>
            </a:r>
            <a:br>
              <a:rPr lang="bg-BG" sz="3200" dirty="0" smtClean="0">
                <a:solidFill>
                  <a:schemeClr val="bg1"/>
                </a:solidFill>
              </a:rPr>
            </a:br>
            <a:r>
              <a:rPr lang="bg-BG" sz="3200" dirty="0" smtClean="0">
                <a:solidFill>
                  <a:schemeClr val="bg1"/>
                </a:solidFill>
              </a:rPr>
              <a:t>Здравен интернет портал</a:t>
            </a:r>
            <a:endParaRPr lang="fr-FR" sz="3200" dirty="0" smtClean="0">
              <a:solidFill>
                <a:schemeClr val="bg1"/>
              </a:solidFill>
            </a:endParaRPr>
          </a:p>
        </p:txBody>
      </p:sp>
      <p:sp>
        <p:nvSpPr>
          <p:cNvPr id="3075" name="Espace réservé du contenu 2"/>
          <p:cNvSpPr>
            <a:spLocks noGrp="1"/>
          </p:cNvSpPr>
          <p:nvPr>
            <p:ph idx="1"/>
          </p:nvPr>
        </p:nvSpPr>
        <p:spPr>
          <a:xfrm>
            <a:off x="285720" y="2172780"/>
            <a:ext cx="8501122" cy="5000636"/>
          </a:xfrm>
        </p:spPr>
        <p:txBody>
          <a:bodyPr>
            <a:normAutofit/>
          </a:bodyPr>
          <a:lstStyle/>
          <a:p>
            <a:pPr>
              <a:lnSpc>
                <a:spcPts val="2000"/>
              </a:lnSpc>
              <a:buNone/>
            </a:pPr>
            <a:r>
              <a:rPr lang="bg-BG" sz="1500" dirty="0" smtClean="0">
                <a:solidFill>
                  <a:schemeClr val="tx2">
                    <a:lumMod val="60000"/>
                    <a:lumOff val="40000"/>
                  </a:schemeClr>
                </a:solidFill>
              </a:rPr>
              <a:t>Здравните портали стават все по-използвани от пациентите, като им позволяват да получават качествени и своевремнни здравни услуги.</a:t>
            </a:r>
          </a:p>
          <a:p>
            <a:pPr>
              <a:lnSpc>
                <a:spcPts val="2000"/>
              </a:lnSpc>
              <a:buNone/>
            </a:pPr>
            <a:r>
              <a:rPr lang="bg-BG" sz="1500" dirty="0" smtClean="0">
                <a:solidFill>
                  <a:schemeClr val="tx2">
                    <a:lumMod val="60000"/>
                    <a:lumOff val="40000"/>
                  </a:schemeClr>
                </a:solidFill>
              </a:rPr>
              <a:t>Здравните портали съдържат няколко важни части:</a:t>
            </a:r>
          </a:p>
          <a:p>
            <a:pPr>
              <a:lnSpc>
                <a:spcPts val="2000"/>
              </a:lnSpc>
              <a:buFontTx/>
              <a:buChar char="-"/>
            </a:pPr>
            <a:r>
              <a:rPr lang="bg-BG" sz="1500" dirty="0" smtClean="0">
                <a:solidFill>
                  <a:schemeClr val="tx2">
                    <a:lumMod val="60000"/>
                    <a:lumOff val="40000"/>
                  </a:schemeClr>
                </a:solidFill>
              </a:rPr>
              <a:t>Информационна част – включва в себе си здравните услуги, които предоставя болницата, информация за медицинските специалисти и тяхната квалификация, цените на здравните услуги, източниците на финансиране и нивата на реимбурсация.</a:t>
            </a:r>
          </a:p>
          <a:p>
            <a:pPr>
              <a:lnSpc>
                <a:spcPts val="2000"/>
              </a:lnSpc>
              <a:buFontTx/>
              <a:buChar char="-"/>
            </a:pPr>
            <a:r>
              <a:rPr lang="bg-BG" sz="1500" dirty="0" smtClean="0">
                <a:solidFill>
                  <a:schemeClr val="tx2">
                    <a:lumMod val="60000"/>
                    <a:lumOff val="40000"/>
                  </a:schemeClr>
                </a:solidFill>
              </a:rPr>
              <a:t>Диагностична част – осигурява достъп на пациентите до резултатите от собствените им изследвания</a:t>
            </a:r>
          </a:p>
          <a:p>
            <a:pPr>
              <a:lnSpc>
                <a:spcPts val="2000"/>
              </a:lnSpc>
              <a:buFontTx/>
              <a:buChar char="-"/>
            </a:pPr>
            <a:r>
              <a:rPr lang="bg-BG" sz="1500" dirty="0" smtClean="0">
                <a:solidFill>
                  <a:schemeClr val="tx2">
                    <a:lumMod val="60000"/>
                    <a:lumOff val="40000"/>
                  </a:schemeClr>
                </a:solidFill>
              </a:rPr>
              <a:t>Терапевтична част – осъществява връзката  между лекуващ лекар и пациент под формата на съобщения, обмен на аудио – визуални изображения и др.</a:t>
            </a:r>
          </a:p>
          <a:p>
            <a:pPr>
              <a:lnSpc>
                <a:spcPts val="2000"/>
              </a:lnSpc>
              <a:buFontTx/>
              <a:buChar char="-"/>
            </a:pPr>
            <a:r>
              <a:rPr lang="bg-BG" sz="1500" dirty="0" smtClean="0">
                <a:solidFill>
                  <a:schemeClr val="tx2">
                    <a:lumMod val="60000"/>
                    <a:lumOff val="40000"/>
                  </a:schemeClr>
                </a:solidFill>
              </a:rPr>
              <a:t>Социалноинтеграционен компонент – осигурява комуникацията между пациенти със сходни диагнози</a:t>
            </a:r>
          </a:p>
          <a:p>
            <a:pPr>
              <a:lnSpc>
                <a:spcPts val="2000"/>
              </a:lnSpc>
              <a:buFontTx/>
              <a:buChar char="-"/>
            </a:pPr>
            <a:r>
              <a:rPr lang="bg-BG" sz="1500" dirty="0" smtClean="0">
                <a:solidFill>
                  <a:schemeClr val="tx2">
                    <a:lumMod val="60000"/>
                    <a:lumOff val="40000"/>
                  </a:schemeClr>
                </a:solidFill>
              </a:rPr>
              <a:t>Маркетингова част -  включва разбираемо описание на заболяванията и терапевтичните подходи, квалификацията на здравните специалисти, техните научни постижения, медицинската апаратура, съвети за защита на правата на пациентите и др.</a:t>
            </a: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104</a:t>
            </a:fld>
            <a:endParaRPr lang="fr-F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Професионални умения за промоция на лекарствени продукти</a:t>
            </a:r>
            <a:endParaRPr lang="fr-FR" sz="3200" dirty="0" smtClean="0">
              <a:solidFill>
                <a:schemeClr val="bg1"/>
              </a:solidFill>
            </a:endParaRPr>
          </a:p>
        </p:txBody>
      </p:sp>
      <p:sp>
        <p:nvSpPr>
          <p:cNvPr id="3075" name="Espace réservé du contenu 2"/>
          <p:cNvSpPr>
            <a:spLocks noGrp="1"/>
          </p:cNvSpPr>
          <p:nvPr>
            <p:ph idx="1"/>
          </p:nvPr>
        </p:nvSpPr>
        <p:spPr>
          <a:xfrm>
            <a:off x="428596" y="1857364"/>
            <a:ext cx="8258204" cy="1787660"/>
          </a:xfrm>
        </p:spPr>
        <p:txBody>
          <a:bodyPr>
            <a:normAutofit/>
          </a:bodyPr>
          <a:lstStyle/>
          <a:p>
            <a:pPr>
              <a:lnSpc>
                <a:spcPts val="2000"/>
              </a:lnSpc>
              <a:buNone/>
            </a:pPr>
            <a:r>
              <a:rPr lang="bg-BG" sz="1500" dirty="0" smtClean="0">
                <a:solidFill>
                  <a:schemeClr val="tx2">
                    <a:lumMod val="60000"/>
                    <a:lumOff val="40000"/>
                  </a:schemeClr>
                </a:solidFill>
              </a:rPr>
              <a:t>Съвременният фармацевтичен пазар се характеризира със силно изострена конкуренция, образовани и знаещи клиенти, тежки нормативно регулирани пазарни условия и изключително амбициозни планове и цели. </a:t>
            </a:r>
          </a:p>
          <a:p>
            <a:pPr>
              <a:lnSpc>
                <a:spcPts val="2000"/>
              </a:lnSpc>
              <a:buNone/>
            </a:pPr>
            <a:r>
              <a:rPr lang="bg-BG" sz="1500" dirty="0" smtClean="0">
                <a:solidFill>
                  <a:schemeClr val="tx2">
                    <a:lumMod val="60000"/>
                    <a:lumOff val="40000"/>
                  </a:schemeClr>
                </a:solidFill>
              </a:rPr>
              <a:t>Основният начин за промоция на лекарствени продукти е чрез търговски екипи от медицински представители, а най-съществената част е комуникацията между представител и лекар.</a:t>
            </a:r>
          </a:p>
          <a:p>
            <a:pPr>
              <a:lnSpc>
                <a:spcPts val="2000"/>
              </a:lnSpc>
              <a:buNone/>
            </a:pPr>
            <a:r>
              <a:rPr lang="bg-BG" sz="1500" b="1" dirty="0" smtClean="0">
                <a:solidFill>
                  <a:schemeClr val="tx2">
                    <a:lumMod val="60000"/>
                    <a:lumOff val="40000"/>
                  </a:schemeClr>
                </a:solidFill>
              </a:rPr>
              <a:t>Комуникационни етапи при срещата медицински представител – лекар</a:t>
            </a: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105</a:t>
            </a:fld>
            <a:endParaRPr lang="fr-FR"/>
          </a:p>
        </p:txBody>
      </p:sp>
      <p:sp>
        <p:nvSpPr>
          <p:cNvPr id="13" name="Rounded Rectangle 12"/>
          <p:cNvSpPr/>
          <p:nvPr/>
        </p:nvSpPr>
        <p:spPr>
          <a:xfrm>
            <a:off x="539552" y="3717032"/>
            <a:ext cx="1512168"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1500" dirty="0" smtClean="0"/>
              <a:t>ОТВАРЯНЕ</a:t>
            </a:r>
            <a:endParaRPr lang="en-US" sz="1500" dirty="0"/>
          </a:p>
        </p:txBody>
      </p:sp>
      <p:sp>
        <p:nvSpPr>
          <p:cNvPr id="14" name="Rounded Rectangle 13"/>
          <p:cNvSpPr/>
          <p:nvPr/>
        </p:nvSpPr>
        <p:spPr>
          <a:xfrm>
            <a:off x="539552" y="4437112"/>
            <a:ext cx="1512168"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1500" dirty="0" smtClean="0"/>
              <a:t>ПРОБВАНЕ</a:t>
            </a:r>
            <a:endParaRPr lang="en-US" sz="1500" dirty="0"/>
          </a:p>
        </p:txBody>
      </p:sp>
      <p:sp>
        <p:nvSpPr>
          <p:cNvPr id="15" name="Rounded Rectangle 14"/>
          <p:cNvSpPr/>
          <p:nvPr/>
        </p:nvSpPr>
        <p:spPr>
          <a:xfrm>
            <a:off x="539552" y="5157192"/>
            <a:ext cx="1512168"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1500" dirty="0" smtClean="0"/>
              <a:t>ПОДКРЕПЯНЕ</a:t>
            </a:r>
            <a:endParaRPr lang="en-US" sz="1500" dirty="0"/>
          </a:p>
        </p:txBody>
      </p:sp>
      <p:sp>
        <p:nvSpPr>
          <p:cNvPr id="16" name="Rounded Rectangle 15"/>
          <p:cNvSpPr/>
          <p:nvPr/>
        </p:nvSpPr>
        <p:spPr>
          <a:xfrm>
            <a:off x="539552" y="5877272"/>
            <a:ext cx="1512168"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1500" dirty="0" smtClean="0"/>
              <a:t>ЗАТВАРЯНЕ</a:t>
            </a:r>
            <a:endParaRPr lang="en-US" sz="1500" dirty="0"/>
          </a:p>
        </p:txBody>
      </p:sp>
      <p:cxnSp>
        <p:nvCxnSpPr>
          <p:cNvPr id="19" name="Straight Connector 18"/>
          <p:cNvCxnSpPr/>
          <p:nvPr/>
        </p:nvCxnSpPr>
        <p:spPr>
          <a:xfrm>
            <a:off x="251520" y="4365104"/>
            <a:ext cx="82809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51520" y="5085184"/>
            <a:ext cx="82809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51520" y="5805264"/>
            <a:ext cx="8352928"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411760" y="4499828"/>
            <a:ext cx="6480720" cy="461665"/>
          </a:xfrm>
          <a:prstGeom prst="rect">
            <a:avLst/>
          </a:prstGeom>
          <a:noFill/>
        </p:spPr>
        <p:txBody>
          <a:bodyPr wrap="square" rtlCol="0">
            <a:spAutoFit/>
          </a:bodyPr>
          <a:lstStyle/>
          <a:p>
            <a:r>
              <a:rPr lang="en-GB" sz="1200" dirty="0" smtClean="0"/>
              <a:t>С </a:t>
            </a:r>
            <a:r>
              <a:rPr lang="en-GB" sz="1200" dirty="0" err="1" smtClean="0"/>
              <a:t>пробването</a:t>
            </a:r>
            <a:r>
              <a:rPr lang="en-GB" sz="1200" dirty="0" smtClean="0"/>
              <a:t> </a:t>
            </a:r>
            <a:r>
              <a:rPr lang="en-GB" sz="1200" dirty="0" err="1" smtClean="0"/>
              <a:t>медицинският</a:t>
            </a:r>
            <a:r>
              <a:rPr lang="en-GB" sz="1200" dirty="0" smtClean="0"/>
              <a:t> </a:t>
            </a:r>
            <a:r>
              <a:rPr lang="en-GB" sz="1200" dirty="0" err="1" smtClean="0"/>
              <a:t>търговски</a:t>
            </a:r>
            <a:r>
              <a:rPr lang="en-GB" sz="1200" dirty="0" smtClean="0"/>
              <a:t> </a:t>
            </a:r>
            <a:r>
              <a:rPr lang="en-GB" sz="1200" dirty="0" err="1" smtClean="0"/>
              <a:t>представител</a:t>
            </a:r>
            <a:r>
              <a:rPr lang="en-GB" sz="1200" dirty="0" smtClean="0"/>
              <a:t> </a:t>
            </a:r>
            <a:r>
              <a:rPr lang="en-GB" sz="1200" dirty="0" err="1" smtClean="0"/>
              <a:t>събира</a:t>
            </a:r>
            <a:r>
              <a:rPr lang="en-GB" sz="1200" dirty="0" smtClean="0"/>
              <a:t> </a:t>
            </a:r>
            <a:r>
              <a:rPr lang="en-GB" sz="1200" dirty="0" err="1" smtClean="0"/>
              <a:t>информация</a:t>
            </a:r>
            <a:r>
              <a:rPr lang="en-GB" sz="1200" dirty="0" smtClean="0"/>
              <a:t> </a:t>
            </a:r>
            <a:r>
              <a:rPr lang="en-GB" sz="1200" dirty="0" err="1" smtClean="0"/>
              <a:t>за</a:t>
            </a:r>
            <a:r>
              <a:rPr lang="en-GB" sz="1200" dirty="0" smtClean="0"/>
              <a:t> </a:t>
            </a:r>
            <a:r>
              <a:rPr lang="en-GB" sz="1200" dirty="0" err="1" smtClean="0"/>
              <a:t>нуждите</a:t>
            </a:r>
            <a:r>
              <a:rPr lang="en-GB" sz="1200" dirty="0" smtClean="0"/>
              <a:t> </a:t>
            </a:r>
            <a:r>
              <a:rPr lang="en-GB" sz="1200" dirty="0" err="1" smtClean="0"/>
              <a:t>на</a:t>
            </a:r>
            <a:r>
              <a:rPr lang="en-GB" sz="1200" dirty="0" smtClean="0"/>
              <a:t> </a:t>
            </a:r>
            <a:r>
              <a:rPr lang="en-GB" sz="1200" dirty="0" err="1" smtClean="0"/>
              <a:t>клиента</a:t>
            </a:r>
            <a:endParaRPr lang="en-US" sz="1200" dirty="0"/>
          </a:p>
        </p:txBody>
      </p:sp>
      <p:sp>
        <p:nvSpPr>
          <p:cNvPr id="29" name="TextBox 28"/>
          <p:cNvSpPr txBox="1"/>
          <p:nvPr/>
        </p:nvSpPr>
        <p:spPr>
          <a:xfrm>
            <a:off x="2411760" y="5158933"/>
            <a:ext cx="6480720" cy="646331"/>
          </a:xfrm>
          <a:prstGeom prst="rect">
            <a:avLst/>
          </a:prstGeom>
          <a:noFill/>
        </p:spPr>
        <p:txBody>
          <a:bodyPr wrap="square" rtlCol="0">
            <a:spAutoFit/>
          </a:bodyPr>
          <a:lstStyle/>
          <a:p>
            <a:r>
              <a:rPr lang="en-GB" sz="1200" dirty="0" smtClean="0"/>
              <a:t>С </a:t>
            </a:r>
            <a:r>
              <a:rPr lang="en-GB" sz="1200" dirty="0" err="1" smtClean="0"/>
              <a:t>подкрепянето</a:t>
            </a:r>
            <a:r>
              <a:rPr lang="en-GB" sz="1200" dirty="0" smtClean="0"/>
              <a:t> </a:t>
            </a:r>
            <a:r>
              <a:rPr lang="en-GB" sz="1200" dirty="0" err="1" smtClean="0"/>
              <a:t>медицинският</a:t>
            </a:r>
            <a:r>
              <a:rPr lang="en-GB" sz="1200" dirty="0" smtClean="0"/>
              <a:t> </a:t>
            </a:r>
            <a:r>
              <a:rPr lang="en-GB" sz="1200" dirty="0" err="1" smtClean="0"/>
              <a:t>представител</a:t>
            </a:r>
            <a:r>
              <a:rPr lang="en-GB" sz="1200" dirty="0" smtClean="0"/>
              <a:t> </a:t>
            </a:r>
            <a:r>
              <a:rPr lang="en-GB" sz="1200" dirty="0" err="1" smtClean="0"/>
              <a:t>представя</a:t>
            </a:r>
            <a:r>
              <a:rPr lang="en-GB" sz="1200" dirty="0" smtClean="0"/>
              <a:t> </a:t>
            </a:r>
            <a:r>
              <a:rPr lang="en-GB" sz="1200" dirty="0" err="1" smtClean="0"/>
              <a:t>информация</a:t>
            </a:r>
            <a:r>
              <a:rPr lang="en-GB" sz="1200" dirty="0" smtClean="0"/>
              <a:t> </a:t>
            </a:r>
            <a:r>
              <a:rPr lang="en-GB" sz="1200" dirty="0" err="1" smtClean="0"/>
              <a:t>за</a:t>
            </a:r>
            <a:r>
              <a:rPr lang="en-GB" sz="1200" dirty="0" smtClean="0"/>
              <a:t> </a:t>
            </a:r>
            <a:r>
              <a:rPr lang="en-GB" sz="1200" dirty="0" err="1" smtClean="0"/>
              <a:t>това</a:t>
            </a:r>
            <a:r>
              <a:rPr lang="en-GB" sz="1200" dirty="0" smtClean="0"/>
              <a:t> </a:t>
            </a:r>
            <a:r>
              <a:rPr lang="en-GB" sz="1200" dirty="0" err="1" smtClean="0"/>
              <a:t>как</a:t>
            </a:r>
            <a:r>
              <a:rPr lang="en-GB" sz="1200" dirty="0" smtClean="0"/>
              <a:t> </a:t>
            </a:r>
            <a:r>
              <a:rPr lang="en-GB" sz="1200" dirty="0" err="1" smtClean="0"/>
              <a:t>може</a:t>
            </a:r>
            <a:r>
              <a:rPr lang="en-GB" sz="1200" dirty="0" smtClean="0"/>
              <a:t> </a:t>
            </a:r>
            <a:r>
              <a:rPr lang="en-GB" sz="1200" dirty="0" err="1" smtClean="0"/>
              <a:t>да</a:t>
            </a:r>
            <a:r>
              <a:rPr lang="en-GB" sz="1200" dirty="0" smtClean="0"/>
              <a:t> </a:t>
            </a:r>
            <a:r>
              <a:rPr lang="en-GB" sz="1200" dirty="0" err="1" smtClean="0"/>
              <a:t>задоволи</a:t>
            </a:r>
            <a:r>
              <a:rPr lang="en-GB" sz="1200" dirty="0" smtClean="0"/>
              <a:t> </a:t>
            </a:r>
            <a:r>
              <a:rPr lang="en-GB" sz="1200" dirty="0" err="1" smtClean="0"/>
              <a:t>нуждите</a:t>
            </a:r>
            <a:r>
              <a:rPr lang="en-GB" sz="1200" dirty="0" smtClean="0"/>
              <a:t> </a:t>
            </a:r>
            <a:r>
              <a:rPr lang="en-GB" sz="1200" dirty="0" err="1" smtClean="0"/>
              <a:t>на</a:t>
            </a:r>
            <a:r>
              <a:rPr lang="en-GB" sz="1200" dirty="0" smtClean="0"/>
              <a:t> </a:t>
            </a:r>
            <a:r>
              <a:rPr lang="en-GB" sz="1200" dirty="0" err="1" smtClean="0"/>
              <a:t>лекаря</a:t>
            </a:r>
            <a:r>
              <a:rPr lang="en-GB" sz="1200" dirty="0" smtClean="0"/>
              <a:t>, </a:t>
            </a:r>
            <a:r>
              <a:rPr lang="en-GB" sz="1200" dirty="0" err="1" smtClean="0"/>
              <a:t>т.е</a:t>
            </a:r>
            <a:r>
              <a:rPr lang="en-GB" sz="1200" dirty="0" smtClean="0"/>
              <a:t>. </a:t>
            </a:r>
            <a:r>
              <a:rPr lang="en-GB" sz="1200" dirty="0" err="1" smtClean="0"/>
              <a:t>превръща</a:t>
            </a:r>
            <a:r>
              <a:rPr lang="en-GB" sz="1200" dirty="0" smtClean="0"/>
              <a:t> </a:t>
            </a:r>
            <a:r>
              <a:rPr lang="en-GB" sz="1200" dirty="0" err="1" smtClean="0"/>
              <a:t>конкурентните</a:t>
            </a:r>
            <a:r>
              <a:rPr lang="en-GB" sz="1200" dirty="0" smtClean="0"/>
              <a:t> </a:t>
            </a:r>
            <a:r>
              <a:rPr lang="en-GB" sz="1200" dirty="0" err="1" smtClean="0"/>
              <a:t>предимства</a:t>
            </a:r>
            <a:r>
              <a:rPr lang="en-GB" sz="1200" dirty="0" smtClean="0"/>
              <a:t> </a:t>
            </a:r>
            <a:r>
              <a:rPr lang="en-GB" sz="1200" dirty="0" err="1" smtClean="0"/>
              <a:t>на</a:t>
            </a:r>
            <a:r>
              <a:rPr lang="en-GB" sz="1200" dirty="0" smtClean="0"/>
              <a:t> </a:t>
            </a:r>
            <a:r>
              <a:rPr lang="en-GB" sz="1200" dirty="0" err="1" smtClean="0"/>
              <a:t>продукта</a:t>
            </a:r>
            <a:r>
              <a:rPr lang="en-GB" sz="1200" dirty="0" smtClean="0"/>
              <a:t> в </a:t>
            </a:r>
            <a:r>
              <a:rPr lang="en-GB" sz="1200" dirty="0" err="1" smtClean="0"/>
              <a:t>конкретни</a:t>
            </a:r>
            <a:r>
              <a:rPr lang="en-GB" sz="1200" dirty="0" smtClean="0"/>
              <a:t> </a:t>
            </a:r>
            <a:r>
              <a:rPr lang="en-GB" sz="1200" dirty="0" err="1" smtClean="0"/>
              <a:t>ползи</a:t>
            </a:r>
            <a:r>
              <a:rPr lang="en-GB" sz="1200" dirty="0" smtClean="0"/>
              <a:t>, </a:t>
            </a:r>
            <a:r>
              <a:rPr lang="en-GB" sz="1200" dirty="0" err="1" smtClean="0"/>
              <a:t>задоволяващи</a:t>
            </a:r>
            <a:r>
              <a:rPr lang="en-GB" sz="1200" dirty="0" smtClean="0"/>
              <a:t> </a:t>
            </a:r>
            <a:r>
              <a:rPr lang="en-GB" sz="1200" dirty="0" err="1" smtClean="0"/>
              <a:t>нуждите</a:t>
            </a:r>
            <a:r>
              <a:rPr lang="en-GB" sz="1200" dirty="0" smtClean="0"/>
              <a:t>.</a:t>
            </a:r>
            <a:endParaRPr lang="en-US" sz="1200" dirty="0"/>
          </a:p>
        </p:txBody>
      </p:sp>
      <p:sp>
        <p:nvSpPr>
          <p:cNvPr id="30" name="TextBox 29"/>
          <p:cNvSpPr txBox="1"/>
          <p:nvPr/>
        </p:nvSpPr>
        <p:spPr>
          <a:xfrm>
            <a:off x="2411760" y="5949280"/>
            <a:ext cx="6480720" cy="461665"/>
          </a:xfrm>
          <a:prstGeom prst="rect">
            <a:avLst/>
          </a:prstGeom>
          <a:noFill/>
        </p:spPr>
        <p:txBody>
          <a:bodyPr wrap="square" rtlCol="0">
            <a:spAutoFit/>
          </a:bodyPr>
          <a:lstStyle/>
          <a:p>
            <a:r>
              <a:rPr lang="en-GB" sz="1200" dirty="0" err="1" smtClean="0"/>
              <a:t>Със</a:t>
            </a:r>
            <a:r>
              <a:rPr lang="en-GB" sz="1200" dirty="0" smtClean="0"/>
              <a:t> </a:t>
            </a:r>
            <a:r>
              <a:rPr lang="en-GB" sz="1200" dirty="0" err="1" smtClean="0"/>
              <a:t>затварянето</a:t>
            </a:r>
            <a:r>
              <a:rPr lang="en-GB" sz="1200" dirty="0" smtClean="0"/>
              <a:t> </a:t>
            </a:r>
            <a:r>
              <a:rPr lang="en-GB" sz="1200" dirty="0" err="1" smtClean="0"/>
              <a:t>медицинският</a:t>
            </a:r>
            <a:r>
              <a:rPr lang="en-GB" sz="1200" dirty="0" smtClean="0"/>
              <a:t> </a:t>
            </a:r>
            <a:r>
              <a:rPr lang="en-GB" sz="1200" dirty="0" err="1" smtClean="0"/>
              <a:t>представител</a:t>
            </a:r>
            <a:r>
              <a:rPr lang="en-GB" sz="1200" dirty="0" smtClean="0"/>
              <a:t> </a:t>
            </a:r>
            <a:r>
              <a:rPr lang="en-GB" sz="1200" dirty="0" err="1" smtClean="0"/>
              <a:t>постига</a:t>
            </a:r>
            <a:r>
              <a:rPr lang="en-GB" sz="1200" dirty="0" smtClean="0"/>
              <a:t> </a:t>
            </a:r>
            <a:r>
              <a:rPr lang="en-GB" sz="1200" dirty="0" err="1" smtClean="0"/>
              <a:t>съгласие</a:t>
            </a:r>
            <a:r>
              <a:rPr lang="en-GB" sz="1200" dirty="0" smtClean="0"/>
              <a:t> </a:t>
            </a:r>
            <a:r>
              <a:rPr lang="en-GB" sz="1200" dirty="0" err="1" smtClean="0"/>
              <a:t>за</a:t>
            </a:r>
            <a:r>
              <a:rPr lang="en-GB" sz="1200" dirty="0" smtClean="0"/>
              <a:t> </a:t>
            </a:r>
            <a:r>
              <a:rPr lang="en-GB" sz="1200" dirty="0" err="1" smtClean="0"/>
              <a:t>подходящи</a:t>
            </a:r>
            <a:r>
              <a:rPr lang="en-GB" sz="1200" dirty="0" smtClean="0"/>
              <a:t> </a:t>
            </a:r>
            <a:r>
              <a:rPr lang="en-GB" sz="1200" dirty="0" err="1" smtClean="0"/>
              <a:t>следващи</a:t>
            </a:r>
            <a:r>
              <a:rPr lang="en-GB" sz="1200" dirty="0" smtClean="0"/>
              <a:t> </a:t>
            </a:r>
            <a:r>
              <a:rPr lang="en-GB" sz="1200" dirty="0" err="1" smtClean="0"/>
              <a:t>стъпки</a:t>
            </a:r>
            <a:r>
              <a:rPr lang="en-GB" sz="1200" dirty="0" smtClean="0"/>
              <a:t> </a:t>
            </a:r>
            <a:r>
              <a:rPr lang="en-GB" sz="1200" dirty="0" err="1" smtClean="0"/>
              <a:t>за</a:t>
            </a:r>
            <a:r>
              <a:rPr lang="en-GB" sz="1200" dirty="0" smtClean="0"/>
              <a:t> </a:t>
            </a:r>
            <a:r>
              <a:rPr lang="en-GB" sz="1200" dirty="0" err="1" smtClean="0"/>
              <a:t>изпълнение</a:t>
            </a:r>
            <a:r>
              <a:rPr lang="en-GB" sz="1200" dirty="0" smtClean="0"/>
              <a:t> </a:t>
            </a:r>
            <a:r>
              <a:rPr lang="en-GB" sz="1200" dirty="0" err="1" smtClean="0"/>
              <a:t>на</a:t>
            </a:r>
            <a:r>
              <a:rPr lang="en-GB" sz="1200" dirty="0" smtClean="0"/>
              <a:t> </a:t>
            </a:r>
            <a:r>
              <a:rPr lang="en-GB" sz="1200" dirty="0" err="1" smtClean="0"/>
              <a:t>взаимноизгодното</a:t>
            </a:r>
            <a:r>
              <a:rPr lang="en-GB" sz="1200" dirty="0" smtClean="0"/>
              <a:t> </a:t>
            </a:r>
            <a:r>
              <a:rPr lang="en-GB" sz="1200" dirty="0" err="1" smtClean="0"/>
              <a:t>решение</a:t>
            </a:r>
            <a:r>
              <a:rPr lang="en-GB" sz="1200" dirty="0" smtClean="0"/>
              <a:t>.</a:t>
            </a:r>
            <a:endParaRPr lang="en-US" sz="1200" dirty="0"/>
          </a:p>
        </p:txBody>
      </p:sp>
      <p:sp>
        <p:nvSpPr>
          <p:cNvPr id="31" name="TextBox 30"/>
          <p:cNvSpPr txBox="1"/>
          <p:nvPr/>
        </p:nvSpPr>
        <p:spPr>
          <a:xfrm>
            <a:off x="2411760" y="3717032"/>
            <a:ext cx="6480720" cy="646331"/>
          </a:xfrm>
          <a:prstGeom prst="rect">
            <a:avLst/>
          </a:prstGeom>
          <a:noFill/>
        </p:spPr>
        <p:txBody>
          <a:bodyPr wrap="square" rtlCol="0">
            <a:spAutoFit/>
          </a:bodyPr>
          <a:lstStyle/>
          <a:p>
            <a:r>
              <a:rPr lang="en-GB" sz="1200" dirty="0" smtClean="0"/>
              <a:t>С </a:t>
            </a:r>
            <a:r>
              <a:rPr lang="en-GB" sz="1200" dirty="0" err="1" smtClean="0"/>
              <a:t>отварянето</a:t>
            </a:r>
            <a:r>
              <a:rPr lang="en-GB" sz="1200" dirty="0" smtClean="0"/>
              <a:t> </a:t>
            </a:r>
            <a:r>
              <a:rPr lang="en-GB" sz="1200" dirty="0" err="1" smtClean="0"/>
              <a:t>медицинският</a:t>
            </a:r>
            <a:r>
              <a:rPr lang="en-GB" sz="1200" dirty="0" smtClean="0"/>
              <a:t> </a:t>
            </a:r>
            <a:r>
              <a:rPr lang="en-GB" sz="1200" dirty="0" err="1" smtClean="0"/>
              <a:t>представител</a:t>
            </a:r>
            <a:r>
              <a:rPr lang="en-GB" sz="1200" dirty="0" smtClean="0"/>
              <a:t> и </a:t>
            </a:r>
            <a:r>
              <a:rPr lang="en-GB" sz="1200" dirty="0" err="1" smtClean="0"/>
              <a:t>лекарят</a:t>
            </a:r>
            <a:r>
              <a:rPr lang="en-GB" sz="1200" dirty="0" smtClean="0"/>
              <a:t> </a:t>
            </a:r>
            <a:r>
              <a:rPr lang="en-GB" sz="1200" dirty="0" err="1" smtClean="0"/>
              <a:t>започват</a:t>
            </a:r>
            <a:r>
              <a:rPr lang="en-GB" sz="1200" dirty="0" smtClean="0"/>
              <a:t> </a:t>
            </a:r>
            <a:r>
              <a:rPr lang="en-GB" sz="1200" dirty="0" err="1" smtClean="0"/>
              <a:t>диалог</a:t>
            </a:r>
            <a:r>
              <a:rPr lang="en-GB" sz="1200" dirty="0" smtClean="0"/>
              <a:t>, </a:t>
            </a:r>
            <a:r>
              <a:rPr lang="en-GB" sz="1200" dirty="0" err="1" smtClean="0"/>
              <a:t>който</a:t>
            </a:r>
            <a:r>
              <a:rPr lang="en-GB" sz="1200" dirty="0" smtClean="0"/>
              <a:t> </a:t>
            </a:r>
            <a:r>
              <a:rPr lang="en-GB" sz="1200" dirty="0" err="1" smtClean="0"/>
              <a:t>предизвиква</a:t>
            </a:r>
            <a:r>
              <a:rPr lang="en-GB" sz="1200" dirty="0" smtClean="0"/>
              <a:t> </a:t>
            </a:r>
            <a:r>
              <a:rPr lang="en-GB" sz="1200" dirty="0" err="1" smtClean="0"/>
              <a:t>интерес</a:t>
            </a:r>
            <a:r>
              <a:rPr lang="en-GB" sz="1200" dirty="0" smtClean="0"/>
              <a:t> </a:t>
            </a:r>
            <a:r>
              <a:rPr lang="en-GB" sz="1200" dirty="0" err="1" smtClean="0"/>
              <a:t>към</a:t>
            </a:r>
            <a:r>
              <a:rPr lang="en-GB" sz="1200" dirty="0" smtClean="0"/>
              <a:t> </a:t>
            </a:r>
            <a:r>
              <a:rPr lang="en-GB" sz="1200" dirty="0" err="1" smtClean="0"/>
              <a:t>продуктите</a:t>
            </a:r>
            <a:r>
              <a:rPr lang="en-GB" sz="1200" dirty="0" smtClean="0"/>
              <a:t> и </a:t>
            </a:r>
            <a:r>
              <a:rPr lang="en-GB" sz="1200" dirty="0" err="1" smtClean="0"/>
              <a:t>услугите</a:t>
            </a:r>
            <a:r>
              <a:rPr lang="en-GB" sz="1200" dirty="0" smtClean="0"/>
              <a:t> и </a:t>
            </a:r>
            <a:r>
              <a:rPr lang="en-GB" sz="1200" dirty="0" err="1" smtClean="0"/>
              <a:t>постига</a:t>
            </a:r>
            <a:r>
              <a:rPr lang="en-GB" sz="1200" dirty="0" smtClean="0"/>
              <a:t> </a:t>
            </a:r>
            <a:r>
              <a:rPr lang="en-GB" sz="1200" dirty="0" err="1" smtClean="0"/>
              <a:t>съгласие</a:t>
            </a:r>
            <a:r>
              <a:rPr lang="en-GB" sz="1200" dirty="0" smtClean="0"/>
              <a:t> </a:t>
            </a:r>
            <a:r>
              <a:rPr lang="en-GB" sz="1200" dirty="0" err="1" smtClean="0"/>
              <a:t>за</a:t>
            </a:r>
            <a:r>
              <a:rPr lang="en-GB" sz="1200" dirty="0" smtClean="0"/>
              <a:t> </a:t>
            </a:r>
            <a:r>
              <a:rPr lang="en-GB" sz="1200" dirty="0" err="1" smtClean="0"/>
              <a:t>това</a:t>
            </a:r>
            <a:r>
              <a:rPr lang="en-GB" sz="1200" dirty="0" smtClean="0"/>
              <a:t> </a:t>
            </a:r>
            <a:r>
              <a:rPr lang="en-GB" sz="1200" dirty="0" err="1" smtClean="0"/>
              <a:t>какво</a:t>
            </a:r>
            <a:r>
              <a:rPr lang="en-GB" sz="1200" dirty="0" smtClean="0"/>
              <a:t> </a:t>
            </a:r>
            <a:r>
              <a:rPr lang="en-GB" sz="1200" dirty="0" err="1" smtClean="0"/>
              <a:t>ще</a:t>
            </a:r>
            <a:r>
              <a:rPr lang="en-GB" sz="1200" dirty="0" smtClean="0"/>
              <a:t> </a:t>
            </a:r>
            <a:r>
              <a:rPr lang="en-GB" sz="1200" dirty="0" err="1" smtClean="0"/>
              <a:t>се</a:t>
            </a:r>
            <a:r>
              <a:rPr lang="en-GB" sz="1200" dirty="0" smtClean="0"/>
              <a:t> </a:t>
            </a:r>
            <a:r>
              <a:rPr lang="en-GB" sz="1200" dirty="0" err="1" smtClean="0"/>
              <a:t>обсъжда</a:t>
            </a:r>
            <a:r>
              <a:rPr lang="en-GB" sz="1200" dirty="0" smtClean="0"/>
              <a:t> </a:t>
            </a:r>
            <a:r>
              <a:rPr lang="en-GB" sz="1200" dirty="0" err="1" smtClean="0"/>
              <a:t>по</a:t>
            </a:r>
            <a:r>
              <a:rPr lang="en-GB" sz="1200" dirty="0" smtClean="0"/>
              <a:t> </a:t>
            </a:r>
            <a:r>
              <a:rPr lang="en-GB" sz="1200" dirty="0" err="1" smtClean="0"/>
              <a:t>време</a:t>
            </a:r>
            <a:r>
              <a:rPr lang="en-GB" sz="1200" dirty="0" smtClean="0"/>
              <a:t> </a:t>
            </a:r>
            <a:r>
              <a:rPr lang="en-GB" sz="1200" dirty="0" err="1" smtClean="0"/>
              <a:t>на</a:t>
            </a:r>
            <a:r>
              <a:rPr lang="en-GB" sz="1200" dirty="0" smtClean="0"/>
              <a:t> </a:t>
            </a:r>
            <a:r>
              <a:rPr lang="en-GB" sz="1200" dirty="0" err="1" smtClean="0"/>
              <a:t>срещата</a:t>
            </a:r>
            <a:endParaRPr lang="en-US" sz="1200" dirty="0"/>
          </a:p>
        </p:txBody>
      </p:sp>
      <p:sp>
        <p:nvSpPr>
          <p:cNvPr id="32" name="Curved Right Arrow 31"/>
          <p:cNvSpPr/>
          <p:nvPr/>
        </p:nvSpPr>
        <p:spPr>
          <a:xfrm>
            <a:off x="107504" y="4005064"/>
            <a:ext cx="288032" cy="64807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Curved Right Arrow 34"/>
          <p:cNvSpPr/>
          <p:nvPr/>
        </p:nvSpPr>
        <p:spPr>
          <a:xfrm>
            <a:off x="107504" y="5517232"/>
            <a:ext cx="288032" cy="64807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Curved Right Arrow 35"/>
          <p:cNvSpPr/>
          <p:nvPr/>
        </p:nvSpPr>
        <p:spPr>
          <a:xfrm>
            <a:off x="107504" y="4725144"/>
            <a:ext cx="288032" cy="64807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Професионални умения за промоция на лекарствени продукти(2)</a:t>
            </a:r>
            <a:br>
              <a:rPr lang="bg-BG" sz="3200" dirty="0" smtClean="0">
                <a:solidFill>
                  <a:schemeClr val="bg1"/>
                </a:solidFill>
              </a:rPr>
            </a:br>
            <a:r>
              <a:rPr lang="bg-BG" sz="3200" dirty="0" smtClean="0">
                <a:solidFill>
                  <a:schemeClr val="bg1"/>
                </a:solidFill>
              </a:rPr>
              <a:t>Изследване на успешните маркетингови подходи</a:t>
            </a:r>
            <a:endParaRPr lang="fr-FR" sz="3200" dirty="0" smtClean="0">
              <a:solidFill>
                <a:schemeClr val="bg1"/>
              </a:solidFill>
            </a:endParaRPr>
          </a:p>
        </p:txBody>
      </p:sp>
      <p:sp>
        <p:nvSpPr>
          <p:cNvPr id="3075" name="Espace réservé du contenu 2"/>
          <p:cNvSpPr>
            <a:spLocks noGrp="1"/>
          </p:cNvSpPr>
          <p:nvPr>
            <p:ph idx="1"/>
          </p:nvPr>
        </p:nvSpPr>
        <p:spPr>
          <a:xfrm>
            <a:off x="428596" y="1857364"/>
            <a:ext cx="8258204" cy="4786346"/>
          </a:xfrm>
        </p:spPr>
        <p:txBody>
          <a:bodyPr>
            <a:noAutofit/>
          </a:bodyPr>
          <a:lstStyle/>
          <a:p>
            <a:pPr>
              <a:lnSpc>
                <a:spcPts val="2100"/>
              </a:lnSpc>
              <a:buNone/>
            </a:pPr>
            <a:r>
              <a:rPr lang="bg-BG" sz="2000" dirty="0" smtClean="0">
                <a:solidFill>
                  <a:schemeClr val="tx2">
                    <a:lumMod val="60000"/>
                    <a:lumOff val="40000"/>
                  </a:schemeClr>
                </a:solidFill>
              </a:rPr>
              <a:t>Продаването в конкурентната обективна обстановка изисква медицинските представители да променят начина, по който те продават, както и непрекъснато да усъвършенстват професионалните си умения.</a:t>
            </a:r>
          </a:p>
          <a:p>
            <a:pPr>
              <a:lnSpc>
                <a:spcPts val="2100"/>
              </a:lnSpc>
              <a:buNone/>
            </a:pPr>
            <a:r>
              <a:rPr lang="bg-BG" sz="2000" dirty="0" smtClean="0">
                <a:solidFill>
                  <a:schemeClr val="tx2">
                    <a:lumMod val="60000"/>
                    <a:lumOff val="40000"/>
                  </a:schemeClr>
                </a:solidFill>
              </a:rPr>
              <a:t>Някои от успешните подходи са:</a:t>
            </a:r>
          </a:p>
          <a:p>
            <a:pPr marL="457200" indent="-457200">
              <a:lnSpc>
                <a:spcPts val="2100"/>
              </a:lnSpc>
              <a:buAutoNum type="arabicPeriod"/>
            </a:pPr>
            <a:r>
              <a:rPr lang="bg-BG" sz="2000" dirty="0" smtClean="0">
                <a:solidFill>
                  <a:schemeClr val="tx2">
                    <a:lumMod val="60000"/>
                    <a:lumOff val="40000"/>
                  </a:schemeClr>
                </a:solidFill>
              </a:rPr>
              <a:t>Продават се стратегически решения в полза на клиента, а не продукти</a:t>
            </a:r>
          </a:p>
          <a:p>
            <a:pPr marL="457200" indent="-457200">
              <a:lnSpc>
                <a:spcPts val="2100"/>
              </a:lnSpc>
              <a:buAutoNum type="arabicPeriod"/>
            </a:pPr>
            <a:r>
              <a:rPr lang="bg-BG" sz="2000" dirty="0" smtClean="0">
                <a:solidFill>
                  <a:schemeClr val="tx2">
                    <a:lumMod val="60000"/>
                    <a:lumOff val="40000"/>
                  </a:schemeClr>
                </a:solidFill>
              </a:rPr>
              <a:t>Винаги трябва да се продава на клиенти, които са оторизирани да вземат решения. Следователно трябва да има предварително качествено маркетингово проучване на всеки клиент</a:t>
            </a:r>
          </a:p>
          <a:p>
            <a:pPr marL="457200" indent="-457200">
              <a:lnSpc>
                <a:spcPts val="2100"/>
              </a:lnSpc>
              <a:buAutoNum type="arabicPeriod"/>
            </a:pPr>
            <a:r>
              <a:rPr lang="bg-BG" sz="2000" dirty="0" smtClean="0">
                <a:solidFill>
                  <a:schemeClr val="tx2">
                    <a:lumMod val="60000"/>
                    <a:lumOff val="40000"/>
                  </a:schemeClr>
                </a:solidFill>
              </a:rPr>
              <a:t>Медицинският представител в очите на клиентите трябва да бъде доверен съветник и консултант, който демонстрира познания не само за продуктите, но и за здравеопазването като цяло</a:t>
            </a:r>
          </a:p>
          <a:p>
            <a:pPr marL="457200" indent="-457200">
              <a:lnSpc>
                <a:spcPts val="2100"/>
              </a:lnSpc>
              <a:buAutoNum type="arabicPeriod"/>
            </a:pPr>
            <a:r>
              <a:rPr lang="bg-BG" sz="2000" dirty="0" smtClean="0">
                <a:solidFill>
                  <a:schemeClr val="tx2">
                    <a:lumMod val="60000"/>
                    <a:lumOff val="40000"/>
                  </a:schemeClr>
                </a:solidFill>
              </a:rPr>
              <a:t>Медицинският представител трябва да бъде всеотдаен приятел, който е готов да преодолява препятствия, за да удовлетвори клиената си</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106</a:t>
            </a:fld>
            <a:endParaRPr lang="fr-F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Професионални умения за промоция на лекарствени продукти (3)</a:t>
            </a:r>
            <a:br>
              <a:rPr lang="bg-BG" sz="3200" dirty="0" smtClean="0">
                <a:solidFill>
                  <a:schemeClr val="bg1"/>
                </a:solidFill>
              </a:rPr>
            </a:br>
            <a:r>
              <a:rPr lang="bg-BG" sz="3200" dirty="0" smtClean="0">
                <a:solidFill>
                  <a:schemeClr val="bg1"/>
                </a:solidFill>
              </a:rPr>
              <a:t>Изследване на успешните търговски разговори</a:t>
            </a:r>
            <a:endParaRPr lang="fr-FR" sz="3200" dirty="0" smtClean="0">
              <a:solidFill>
                <a:schemeClr val="bg1"/>
              </a:solidFill>
            </a:endParaRPr>
          </a:p>
        </p:txBody>
      </p:sp>
      <p:sp>
        <p:nvSpPr>
          <p:cNvPr id="3075" name="Espace réservé du contenu 2"/>
          <p:cNvSpPr>
            <a:spLocks noGrp="1"/>
          </p:cNvSpPr>
          <p:nvPr>
            <p:ph idx="1"/>
          </p:nvPr>
        </p:nvSpPr>
        <p:spPr>
          <a:xfrm>
            <a:off x="428596" y="1857364"/>
            <a:ext cx="8258204" cy="4786346"/>
          </a:xfrm>
        </p:spPr>
        <p:txBody>
          <a:bodyPr>
            <a:normAutofit/>
          </a:bodyPr>
          <a:lstStyle/>
          <a:p>
            <a:pPr>
              <a:lnSpc>
                <a:spcPts val="2400"/>
              </a:lnSpc>
              <a:buNone/>
            </a:pPr>
            <a:r>
              <a:rPr lang="bg-BG" sz="2000" b="1" dirty="0" smtClean="0">
                <a:solidFill>
                  <a:schemeClr val="tx2">
                    <a:lumMod val="60000"/>
                    <a:lumOff val="40000"/>
                  </a:schemeClr>
                </a:solidFill>
              </a:rPr>
              <a:t>Успешен разговор </a:t>
            </a:r>
            <a:r>
              <a:rPr lang="bg-BG" sz="2000" dirty="0" smtClean="0">
                <a:solidFill>
                  <a:schemeClr val="tx2">
                    <a:lumMod val="60000"/>
                    <a:lumOff val="40000"/>
                  </a:schemeClr>
                </a:solidFill>
              </a:rPr>
              <a:t>– разговор, при който е направена продажба или лекарят се е ангажирал с действия, които е предложил медицинският представител.</a:t>
            </a:r>
          </a:p>
          <a:p>
            <a:pPr>
              <a:lnSpc>
                <a:spcPts val="2400"/>
              </a:lnSpc>
              <a:buNone/>
            </a:pPr>
            <a:r>
              <a:rPr lang="bg-BG" sz="2000" dirty="0" smtClean="0">
                <a:solidFill>
                  <a:schemeClr val="tx2">
                    <a:lumMod val="60000"/>
                    <a:lumOff val="40000"/>
                  </a:schemeClr>
                </a:solidFill>
              </a:rPr>
              <a:t>Успешният разговор почти винаги се свързва с:</a:t>
            </a:r>
          </a:p>
          <a:p>
            <a:pPr marL="457200" indent="-457200">
              <a:lnSpc>
                <a:spcPts val="2400"/>
              </a:lnSpc>
              <a:buAutoNum type="arabicPeriod"/>
            </a:pPr>
            <a:r>
              <a:rPr lang="bg-BG" sz="2000" dirty="0" smtClean="0">
                <a:solidFill>
                  <a:schemeClr val="tx2">
                    <a:lumMod val="60000"/>
                    <a:lumOff val="40000"/>
                  </a:schemeClr>
                </a:solidFill>
              </a:rPr>
              <a:t>Позитивно начало и ефективно използване на времето</a:t>
            </a:r>
          </a:p>
          <a:p>
            <a:pPr marL="457200" indent="-457200">
              <a:lnSpc>
                <a:spcPts val="2400"/>
              </a:lnSpc>
              <a:buAutoNum type="arabicPeriod"/>
            </a:pPr>
            <a:r>
              <a:rPr lang="bg-BG" sz="2000" dirty="0" smtClean="0">
                <a:solidFill>
                  <a:schemeClr val="tx2">
                    <a:lumMod val="60000"/>
                    <a:lumOff val="40000"/>
                  </a:schemeClr>
                </a:solidFill>
              </a:rPr>
              <a:t>Повече отворени проби за клиентските нужди, които окуражават клиента да участва в разговора</a:t>
            </a:r>
          </a:p>
          <a:p>
            <a:pPr marL="457200" indent="-457200">
              <a:lnSpc>
                <a:spcPts val="2400"/>
              </a:lnSpc>
              <a:buAutoNum type="arabicPeriod"/>
            </a:pPr>
            <a:r>
              <a:rPr lang="bg-BG" sz="2000" dirty="0" smtClean="0">
                <a:solidFill>
                  <a:schemeClr val="tx2">
                    <a:lumMod val="60000"/>
                    <a:lumOff val="40000"/>
                  </a:schemeClr>
                </a:solidFill>
              </a:rPr>
              <a:t>Повече признаване на нуждите на клиента, което демонстрира ангажимента на медицинския представител</a:t>
            </a:r>
          </a:p>
          <a:p>
            <a:pPr marL="457200" indent="-457200">
              <a:lnSpc>
                <a:spcPts val="2400"/>
              </a:lnSpc>
              <a:buAutoNum type="arabicPeriod"/>
            </a:pPr>
            <a:r>
              <a:rPr lang="bg-BG" sz="2000" dirty="0" smtClean="0">
                <a:solidFill>
                  <a:schemeClr val="tx2">
                    <a:lumMod val="60000"/>
                    <a:lumOff val="40000"/>
                  </a:schemeClr>
                </a:solidFill>
              </a:rPr>
              <a:t>Успешните разговори съдържат значително повече специфични ползи за клиента, които са описани от медицинския представител</a:t>
            </a:r>
          </a:p>
          <a:p>
            <a:pPr marL="457200" indent="-457200">
              <a:lnSpc>
                <a:spcPts val="2400"/>
              </a:lnSpc>
              <a:buAutoNum type="arabicPeriod"/>
            </a:pPr>
            <a:r>
              <a:rPr lang="bg-BG" sz="2000" dirty="0" smtClean="0">
                <a:solidFill>
                  <a:schemeClr val="tx2">
                    <a:lumMod val="60000"/>
                    <a:lumOff val="40000"/>
                  </a:schemeClr>
                </a:solidFill>
              </a:rPr>
              <a:t>Заключението на разговора трябва да се предхожда от преглед на приетите ползи и предлагане на последващи действия</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107</a:t>
            </a:fld>
            <a:endParaRPr lang="fr-F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normAutofit fontScale="90000"/>
          </a:bodyPr>
          <a:lstStyle/>
          <a:p>
            <a:r>
              <a:rPr lang="bg-BG" sz="3200" dirty="0" smtClean="0">
                <a:solidFill>
                  <a:schemeClr val="bg1"/>
                </a:solidFill>
              </a:rPr>
              <a:t>Професионални умения за промоция на лекарствени продукти (4)</a:t>
            </a:r>
            <a:br>
              <a:rPr lang="bg-BG" sz="3200" dirty="0" smtClean="0">
                <a:solidFill>
                  <a:schemeClr val="bg1"/>
                </a:solidFill>
              </a:rPr>
            </a:br>
            <a:r>
              <a:rPr lang="bg-BG" sz="3200" dirty="0" smtClean="0">
                <a:solidFill>
                  <a:schemeClr val="bg1"/>
                </a:solidFill>
              </a:rPr>
              <a:t>Изследване на ролята на медицинския представител</a:t>
            </a:r>
            <a:endParaRPr lang="fr-FR" sz="3200" dirty="0" smtClean="0">
              <a:solidFill>
                <a:schemeClr val="bg1"/>
              </a:solidFill>
            </a:endParaRPr>
          </a:p>
        </p:txBody>
      </p:sp>
      <p:sp>
        <p:nvSpPr>
          <p:cNvPr id="3075" name="Espace réservé du contenu 2"/>
          <p:cNvSpPr>
            <a:spLocks noGrp="1"/>
          </p:cNvSpPr>
          <p:nvPr>
            <p:ph idx="1"/>
          </p:nvPr>
        </p:nvSpPr>
        <p:spPr>
          <a:xfrm>
            <a:off x="428596" y="2071678"/>
            <a:ext cx="8258204" cy="4572032"/>
          </a:xfrm>
        </p:spPr>
        <p:txBody>
          <a:bodyPr>
            <a:normAutofit/>
          </a:bodyPr>
          <a:lstStyle/>
          <a:p>
            <a:pPr>
              <a:lnSpc>
                <a:spcPts val="2400"/>
              </a:lnSpc>
              <a:buNone/>
            </a:pPr>
            <a:r>
              <a:rPr lang="bg-BG" sz="2000" dirty="0" smtClean="0">
                <a:solidFill>
                  <a:schemeClr val="tx2">
                    <a:lumMod val="60000"/>
                    <a:lumOff val="40000"/>
                  </a:schemeClr>
                </a:solidFill>
              </a:rPr>
              <a:t>Високоефективните медицински представители обикновено се претворяват в следните роли:</a:t>
            </a:r>
          </a:p>
          <a:p>
            <a:pPr>
              <a:lnSpc>
                <a:spcPts val="2400"/>
              </a:lnSpc>
              <a:buNone/>
            </a:pPr>
            <a:endParaRPr lang="bg-BG" sz="2000" dirty="0" smtClean="0">
              <a:solidFill>
                <a:schemeClr val="tx2">
                  <a:lumMod val="60000"/>
                  <a:lumOff val="40000"/>
                </a:schemeClr>
              </a:solidFill>
            </a:endParaRPr>
          </a:p>
          <a:p>
            <a:pPr>
              <a:lnSpc>
                <a:spcPts val="2400"/>
              </a:lnSpc>
              <a:buFontTx/>
              <a:buChar char="-"/>
            </a:pPr>
            <a:r>
              <a:rPr lang="bg-BG" sz="2000" b="1" dirty="0" smtClean="0">
                <a:solidFill>
                  <a:schemeClr val="tx2">
                    <a:lumMod val="60000"/>
                    <a:lumOff val="40000"/>
                  </a:schemeClr>
                </a:solidFill>
              </a:rPr>
              <a:t>Дългосрочен съюзник </a:t>
            </a:r>
            <a:r>
              <a:rPr lang="bg-BG" sz="2000" dirty="0" smtClean="0">
                <a:solidFill>
                  <a:schemeClr val="tx2">
                    <a:lumMod val="60000"/>
                    <a:lumOff val="40000"/>
                  </a:schemeClr>
                </a:solidFill>
              </a:rPr>
              <a:t>– посветен е на клиентския успех.</a:t>
            </a:r>
          </a:p>
          <a:p>
            <a:pPr>
              <a:lnSpc>
                <a:spcPts val="2400"/>
              </a:lnSpc>
              <a:buFontTx/>
              <a:buChar char="-"/>
            </a:pPr>
            <a:endParaRPr lang="bg-BG" sz="2000" dirty="0" smtClean="0">
              <a:solidFill>
                <a:schemeClr val="tx2">
                  <a:lumMod val="60000"/>
                  <a:lumOff val="40000"/>
                </a:schemeClr>
              </a:solidFill>
            </a:endParaRPr>
          </a:p>
          <a:p>
            <a:pPr>
              <a:lnSpc>
                <a:spcPts val="2400"/>
              </a:lnSpc>
              <a:buFontTx/>
              <a:buChar char="-"/>
            </a:pPr>
            <a:r>
              <a:rPr lang="bg-BG" sz="2000" b="1" dirty="0" smtClean="0">
                <a:solidFill>
                  <a:schemeClr val="tx2">
                    <a:lumMod val="60000"/>
                    <a:lumOff val="40000"/>
                  </a:schemeClr>
                </a:solidFill>
              </a:rPr>
              <a:t>Бизнес консултант </a:t>
            </a:r>
            <a:r>
              <a:rPr lang="bg-BG" sz="2000" dirty="0" smtClean="0">
                <a:solidFill>
                  <a:schemeClr val="tx2">
                    <a:lumMod val="60000"/>
                    <a:lumOff val="40000"/>
                  </a:schemeClr>
                </a:solidFill>
              </a:rPr>
              <a:t>– помага на клиента да развива собствените си маркетингови и бизнес познания.</a:t>
            </a:r>
          </a:p>
          <a:p>
            <a:pPr>
              <a:lnSpc>
                <a:spcPts val="2400"/>
              </a:lnSpc>
              <a:buFontTx/>
              <a:buChar char="-"/>
            </a:pPr>
            <a:endParaRPr lang="bg-BG" sz="2000" dirty="0" smtClean="0">
              <a:solidFill>
                <a:schemeClr val="tx2">
                  <a:lumMod val="60000"/>
                  <a:lumOff val="40000"/>
                </a:schemeClr>
              </a:solidFill>
            </a:endParaRPr>
          </a:p>
          <a:p>
            <a:pPr>
              <a:lnSpc>
                <a:spcPts val="2400"/>
              </a:lnSpc>
              <a:buFontTx/>
              <a:buChar char="-"/>
            </a:pPr>
            <a:r>
              <a:rPr lang="bg-BG" sz="2000" b="1" dirty="0" smtClean="0">
                <a:solidFill>
                  <a:schemeClr val="tx2">
                    <a:lumMod val="60000"/>
                    <a:lumOff val="40000"/>
                  </a:schemeClr>
                </a:solidFill>
              </a:rPr>
              <a:t>Стратегически съветник </a:t>
            </a:r>
            <a:r>
              <a:rPr lang="bg-BG" sz="2000" dirty="0" smtClean="0">
                <a:solidFill>
                  <a:schemeClr val="tx2">
                    <a:lumMod val="60000"/>
                    <a:lumOff val="40000"/>
                  </a:schemeClr>
                </a:solidFill>
              </a:rPr>
              <a:t>– инициира и координира усилията за задоволяване на настоящите и бъдещи нужди на клиента.</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108</a:t>
            </a:fld>
            <a:endParaRPr lang="fr-F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Професионални умения за промоция на лекарствени продукти (5)</a:t>
            </a:r>
            <a:br>
              <a:rPr lang="bg-BG" sz="3200" dirty="0" smtClean="0">
                <a:solidFill>
                  <a:schemeClr val="bg1"/>
                </a:solidFill>
              </a:rPr>
            </a:br>
            <a:r>
              <a:rPr lang="bg-BG" sz="3200" dirty="0" smtClean="0">
                <a:solidFill>
                  <a:schemeClr val="bg1"/>
                </a:solidFill>
              </a:rPr>
              <a:t>Как се печели клиентската лоялност?</a:t>
            </a:r>
            <a:endParaRPr lang="fr-FR" sz="3200" dirty="0" smtClean="0">
              <a:solidFill>
                <a:schemeClr val="bg1"/>
              </a:solidFill>
            </a:endParaRPr>
          </a:p>
        </p:txBody>
      </p:sp>
      <p:sp>
        <p:nvSpPr>
          <p:cNvPr id="3075" name="Espace réservé du contenu 2"/>
          <p:cNvSpPr>
            <a:spLocks noGrp="1"/>
          </p:cNvSpPr>
          <p:nvPr>
            <p:ph idx="1"/>
          </p:nvPr>
        </p:nvSpPr>
        <p:spPr>
          <a:xfrm>
            <a:off x="428596" y="2000240"/>
            <a:ext cx="8258204" cy="4643470"/>
          </a:xfrm>
        </p:spPr>
        <p:txBody>
          <a:bodyPr>
            <a:normAutofit/>
          </a:bodyPr>
          <a:lstStyle/>
          <a:p>
            <a:pPr marL="457200" indent="-457200">
              <a:lnSpc>
                <a:spcPts val="2400"/>
              </a:lnSpc>
              <a:buAutoNum type="arabicPeriod"/>
            </a:pPr>
            <a:r>
              <a:rPr lang="bg-BG" sz="2000" dirty="0" smtClean="0">
                <a:solidFill>
                  <a:schemeClr val="tx2">
                    <a:lumMod val="60000"/>
                    <a:lumOff val="40000"/>
                  </a:schemeClr>
                </a:solidFill>
              </a:rPr>
              <a:t>Бизнес експертиза на медицинския представител и имидж на производителя</a:t>
            </a:r>
          </a:p>
          <a:p>
            <a:pPr marL="457200" indent="-457200">
              <a:lnSpc>
                <a:spcPts val="2400"/>
              </a:lnSpc>
              <a:buAutoNum type="arabicPeriod"/>
            </a:pPr>
            <a:r>
              <a:rPr lang="bg-BG" sz="2000" dirty="0" smtClean="0">
                <a:solidFill>
                  <a:schemeClr val="tx2">
                    <a:lumMod val="60000"/>
                    <a:lumOff val="40000"/>
                  </a:schemeClr>
                </a:solidFill>
              </a:rPr>
              <a:t>Посвещение на клиента, включващо възможността на медицинския представител да разрешава проблеми</a:t>
            </a:r>
          </a:p>
          <a:p>
            <a:pPr marL="457200" indent="-457200">
              <a:lnSpc>
                <a:spcPts val="2400"/>
              </a:lnSpc>
              <a:buAutoNum type="arabicPeriod"/>
            </a:pPr>
            <a:r>
              <a:rPr lang="bg-BG" sz="2000" dirty="0" smtClean="0">
                <a:solidFill>
                  <a:schemeClr val="tx2">
                    <a:lumMod val="60000"/>
                    <a:lumOff val="40000"/>
                  </a:schemeClr>
                </a:solidFill>
              </a:rPr>
              <a:t>Чувствителност на представителя по въпроси, свързани с цената, точността и стандартите по качеството</a:t>
            </a:r>
          </a:p>
          <a:p>
            <a:pPr marL="457200" indent="-457200">
              <a:lnSpc>
                <a:spcPts val="2400"/>
              </a:lnSpc>
              <a:buAutoNum type="arabicPeriod"/>
            </a:pPr>
            <a:r>
              <a:rPr lang="bg-BG" sz="2000" dirty="0" smtClean="0">
                <a:solidFill>
                  <a:schemeClr val="tx2">
                    <a:lumMod val="60000"/>
                    <a:lumOff val="40000"/>
                  </a:schemeClr>
                </a:solidFill>
              </a:rPr>
              <a:t>Маркетингова подкрепа за продукта и поддържане на постоянно високо продуктово качество</a:t>
            </a:r>
          </a:p>
          <a:p>
            <a:pPr marL="457200" indent="-457200">
              <a:lnSpc>
                <a:spcPts val="2400"/>
              </a:lnSpc>
              <a:buAutoNum type="arabicPeriod"/>
            </a:pPr>
            <a:r>
              <a:rPr lang="bg-BG" sz="2000" dirty="0" smtClean="0">
                <a:solidFill>
                  <a:schemeClr val="tx2">
                    <a:lumMod val="60000"/>
                    <a:lumOff val="40000"/>
                  </a:schemeClr>
                </a:solidFill>
              </a:rPr>
              <a:t>Надеждност и компетентност на медицинския представител</a:t>
            </a:r>
          </a:p>
          <a:p>
            <a:pPr marL="457200" indent="-457200">
              <a:lnSpc>
                <a:spcPts val="2400"/>
              </a:lnSpc>
              <a:buAutoNum type="arabicPeriod"/>
            </a:pPr>
            <a:r>
              <a:rPr lang="bg-BG" sz="2000" dirty="0" smtClean="0">
                <a:solidFill>
                  <a:schemeClr val="tx2">
                    <a:lumMod val="60000"/>
                    <a:lumOff val="40000"/>
                  </a:schemeClr>
                </a:solidFill>
              </a:rPr>
              <a:t>Непрекъснато потвърждаване на възможностите на компанията и ангажиментите на медицинския представител</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109</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Основни понятия в маркетинга (8)</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rmAutofit/>
          </a:bodyPr>
          <a:lstStyle/>
          <a:p>
            <a:pPr>
              <a:lnSpc>
                <a:spcPts val="2400"/>
              </a:lnSpc>
              <a:buNone/>
            </a:pPr>
            <a:r>
              <a:rPr lang="bg-BG" sz="2000" dirty="0" smtClean="0">
                <a:solidFill>
                  <a:schemeClr val="tx2">
                    <a:lumMod val="60000"/>
                    <a:lumOff val="40000"/>
                  </a:schemeClr>
                </a:solidFill>
              </a:rPr>
              <a:t>11. </a:t>
            </a:r>
            <a:r>
              <a:rPr lang="bg-BG" sz="2000" b="1" dirty="0" smtClean="0">
                <a:solidFill>
                  <a:schemeClr val="tx2">
                    <a:lumMod val="60000"/>
                    <a:lumOff val="40000"/>
                  </a:schemeClr>
                </a:solidFill>
              </a:rPr>
              <a:t>Маркетингова среда </a:t>
            </a:r>
            <a:r>
              <a:rPr lang="bg-BG" sz="2000" dirty="0" smtClean="0">
                <a:solidFill>
                  <a:schemeClr val="tx2">
                    <a:lumMod val="60000"/>
                    <a:lumOff val="40000"/>
                  </a:schemeClr>
                </a:solidFill>
              </a:rPr>
              <a:t>– разделя се на две основни области:</a:t>
            </a:r>
          </a:p>
          <a:p>
            <a:pPr>
              <a:lnSpc>
                <a:spcPts val="2400"/>
              </a:lnSpc>
              <a:buFontTx/>
              <a:buChar char="-"/>
            </a:pPr>
            <a:r>
              <a:rPr lang="bg-BG" sz="2000" dirty="0" smtClean="0">
                <a:solidFill>
                  <a:schemeClr val="tx2">
                    <a:lumMod val="60000"/>
                    <a:lumOff val="40000"/>
                  </a:schemeClr>
                </a:solidFill>
              </a:rPr>
              <a:t>Целева среда – включва непосредствено заетите с маркетинговите дейности – производство, дистрибуция, промоция, доставки, целеви клиенти, финансиращи институции</a:t>
            </a:r>
          </a:p>
          <a:p>
            <a:pPr>
              <a:lnSpc>
                <a:spcPts val="2400"/>
              </a:lnSpc>
              <a:buFontTx/>
              <a:buChar char="-"/>
            </a:pPr>
            <a:r>
              <a:rPr lang="bg-BG" sz="2000" dirty="0" smtClean="0">
                <a:solidFill>
                  <a:schemeClr val="tx2">
                    <a:lumMod val="60000"/>
                    <a:lumOff val="40000"/>
                  </a:schemeClr>
                </a:solidFill>
              </a:rPr>
              <a:t> Околна среда – състои се от шест основни компонента – демографска среда, икономическа среда, природна среда, технологична среда, политическа среда и социокултурна среда.</a:t>
            </a:r>
            <a:endParaRPr lang="en-US" sz="2000" dirty="0" smtClean="0">
              <a:solidFill>
                <a:schemeClr val="tx2">
                  <a:lumMod val="60000"/>
                  <a:lumOff val="40000"/>
                </a:schemeClr>
              </a:solidFill>
            </a:endParaRPr>
          </a:p>
          <a:p>
            <a:pPr>
              <a:lnSpc>
                <a:spcPts val="2400"/>
              </a:lnSpc>
              <a:buFontTx/>
              <a:buChar char="-"/>
            </a:pPr>
            <a:endParaRPr lang="bg-BG" sz="2000" dirty="0" smtClean="0">
              <a:solidFill>
                <a:schemeClr val="tx2">
                  <a:lumMod val="60000"/>
                  <a:lumOff val="40000"/>
                </a:schemeClr>
              </a:solidFill>
            </a:endParaRPr>
          </a:p>
          <a:p>
            <a:pPr>
              <a:lnSpc>
                <a:spcPts val="2400"/>
              </a:lnSpc>
              <a:buNone/>
            </a:pPr>
            <a:r>
              <a:rPr lang="bg-BG" sz="2000" dirty="0" smtClean="0">
                <a:solidFill>
                  <a:schemeClr val="tx2">
                    <a:lumMod val="60000"/>
                    <a:lumOff val="40000"/>
                  </a:schemeClr>
                </a:solidFill>
              </a:rPr>
              <a:t>Демографското развитие на застаряване на населението е основен фактор, влияещ върху разходите за медицински услуги и лекарствени продукти на съвременните здравни системи.</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11</a:t>
            </a:fld>
            <a:endParaRPr lang="fr-F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endParaRPr lang="fr-FR" sz="3200" dirty="0" smtClean="0">
              <a:solidFill>
                <a:schemeClr val="bg1"/>
              </a:solidFill>
            </a:endParaRPr>
          </a:p>
        </p:txBody>
      </p:sp>
      <p:sp>
        <p:nvSpPr>
          <p:cNvPr id="3075" name="Espace réservé du contenu 2"/>
          <p:cNvSpPr>
            <a:spLocks noGrp="1"/>
          </p:cNvSpPr>
          <p:nvPr>
            <p:ph idx="1"/>
          </p:nvPr>
        </p:nvSpPr>
        <p:spPr>
          <a:xfrm>
            <a:off x="428596" y="3861048"/>
            <a:ext cx="8258204" cy="792088"/>
          </a:xfrm>
        </p:spPr>
        <p:txBody>
          <a:bodyPr>
            <a:normAutofit/>
          </a:bodyPr>
          <a:lstStyle/>
          <a:p>
            <a:pPr algn="ctr">
              <a:lnSpc>
                <a:spcPts val="2400"/>
              </a:lnSpc>
              <a:buNone/>
            </a:pPr>
            <a:r>
              <a:rPr lang="bg-BG" sz="3600" b="1" dirty="0" smtClean="0">
                <a:solidFill>
                  <a:schemeClr val="tx2">
                    <a:lumMod val="60000"/>
                    <a:lumOff val="40000"/>
                  </a:schemeClr>
                </a:solidFill>
              </a:rPr>
              <a:t>Благодаря за вниманието</a:t>
            </a:r>
            <a:endParaRPr lang="fr-FR" sz="3600" b="1"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110</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Основни понятия в маркетинга (9)</a:t>
            </a:r>
            <a:endParaRPr lang="fr-FR" sz="3200" dirty="0" smtClean="0">
              <a:solidFill>
                <a:schemeClr val="bg1"/>
              </a:solidFill>
            </a:endParaRPr>
          </a:p>
        </p:txBody>
      </p:sp>
      <p:sp>
        <p:nvSpPr>
          <p:cNvPr id="3075" name="Espace réservé du contenu 2"/>
          <p:cNvSpPr>
            <a:spLocks noGrp="1"/>
          </p:cNvSpPr>
          <p:nvPr>
            <p:ph idx="1"/>
          </p:nvPr>
        </p:nvSpPr>
        <p:spPr>
          <a:xfrm>
            <a:off x="457200" y="1844824"/>
            <a:ext cx="8229600" cy="648072"/>
          </a:xfrm>
        </p:spPr>
        <p:txBody>
          <a:bodyPr/>
          <a:lstStyle/>
          <a:p>
            <a:pPr>
              <a:lnSpc>
                <a:spcPts val="2400"/>
              </a:lnSpc>
              <a:buNone/>
            </a:pPr>
            <a:r>
              <a:rPr lang="bg-BG" sz="2400" dirty="0" smtClean="0">
                <a:solidFill>
                  <a:schemeClr val="tx2">
                    <a:lumMod val="60000"/>
                    <a:lumOff val="40000"/>
                  </a:schemeClr>
                </a:solidFill>
              </a:rPr>
              <a:t>12. </a:t>
            </a:r>
            <a:r>
              <a:rPr lang="bg-BG" sz="2400" b="1" dirty="0" smtClean="0">
                <a:solidFill>
                  <a:schemeClr val="tx2">
                    <a:lumMod val="60000"/>
                    <a:lumOff val="40000"/>
                  </a:schemeClr>
                </a:solidFill>
              </a:rPr>
              <a:t>Маркетингов микс</a:t>
            </a:r>
          </a:p>
          <a:p>
            <a:pPr>
              <a:lnSpc>
                <a:spcPts val="2400"/>
              </a:lnSpc>
              <a:buNone/>
            </a:pPr>
            <a:endParaRPr lang="bg-BG" sz="2400" dirty="0" smtClean="0">
              <a:solidFill>
                <a:schemeClr val="tx2">
                  <a:lumMod val="60000"/>
                  <a:lumOff val="40000"/>
                </a:schemeClr>
              </a:solidFill>
            </a:endParaRPr>
          </a:p>
          <a:p>
            <a:pPr>
              <a:lnSpc>
                <a:spcPts val="2400"/>
              </a:lnSpc>
              <a:buNone/>
            </a:pP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12</a:t>
            </a:fld>
            <a:endParaRPr lang="fr-FR"/>
          </a:p>
        </p:txBody>
      </p:sp>
      <p:sp>
        <p:nvSpPr>
          <p:cNvPr id="104461"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104449" name="Group 1"/>
          <p:cNvGrpSpPr>
            <a:grpSpLocks noChangeAspect="1"/>
          </p:cNvGrpSpPr>
          <p:nvPr/>
        </p:nvGrpSpPr>
        <p:grpSpPr bwMode="auto">
          <a:xfrm>
            <a:off x="539552" y="2420888"/>
            <a:ext cx="7560840" cy="4229100"/>
            <a:chOff x="1424" y="1424"/>
            <a:chExt cx="9000" cy="6660"/>
          </a:xfrm>
          <a:noFill/>
        </p:grpSpPr>
        <p:sp>
          <p:nvSpPr>
            <p:cNvPr id="104460" name="AutoShape 12"/>
            <p:cNvSpPr>
              <a:spLocks noChangeAspect="1" noChangeArrowheads="1" noTextEdit="1"/>
            </p:cNvSpPr>
            <p:nvPr/>
          </p:nvSpPr>
          <p:spPr bwMode="auto">
            <a:xfrm>
              <a:off x="1424" y="1424"/>
              <a:ext cx="9000" cy="6660"/>
            </a:xfrm>
            <a:prstGeom prst="rect">
              <a:avLst/>
            </a:prstGeom>
            <a:grpFill/>
            <a:ln>
              <a:solidFill>
                <a:schemeClr val="accent1"/>
              </a:solidFill>
            </a:ln>
          </p:spPr>
          <p:txBody>
            <a:bodyPr vert="horz" wrap="square" lIns="91440" tIns="45720" rIns="91440" bIns="45720" numCol="1" anchor="t" anchorCtr="0" compatLnSpc="1">
              <a:prstTxWarp prst="textNoShape">
                <a:avLst/>
              </a:prstTxWarp>
            </a:bodyPr>
            <a:lstStyle/>
            <a:p>
              <a:endParaRPr lang="en-US"/>
            </a:p>
          </p:txBody>
        </p:sp>
        <p:sp>
          <p:nvSpPr>
            <p:cNvPr id="104459" name="Text Box 11"/>
            <p:cNvSpPr txBox="1">
              <a:spLocks noChangeArrowheads="1"/>
            </p:cNvSpPr>
            <p:nvPr/>
          </p:nvSpPr>
          <p:spPr bwMode="auto">
            <a:xfrm>
              <a:off x="1964" y="1604"/>
              <a:ext cx="8100" cy="540"/>
            </a:xfrm>
            <a:prstGeom prst="rect">
              <a:avLst/>
            </a:prstGeom>
            <a:grp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chemeClr val="tx1"/>
                  </a:solidFill>
                  <a:effectLst/>
                  <a:latin typeface="Arial" pitchFamily="34" charset="0"/>
                  <a:ea typeface="Times New Roman" pitchFamily="18" charset="0"/>
                </a:rPr>
                <a:t>Маркетингов микс</a:t>
              </a:r>
              <a:endParaRPr kumimoji="0" lang="en-GB" sz="1800" b="0" i="0" u="none" strike="noStrike" cap="none" normalizeH="0" baseline="0" smtClean="0">
                <a:ln>
                  <a:noFill/>
                </a:ln>
                <a:solidFill>
                  <a:schemeClr val="tx1"/>
                </a:solidFill>
                <a:effectLst/>
                <a:latin typeface="Arial" pitchFamily="34" charset="0"/>
              </a:endParaRPr>
            </a:p>
          </p:txBody>
        </p:sp>
        <p:sp>
          <p:nvSpPr>
            <p:cNvPr id="104458" name="Text Box 10"/>
            <p:cNvSpPr txBox="1">
              <a:spLocks noChangeArrowheads="1"/>
            </p:cNvSpPr>
            <p:nvPr/>
          </p:nvSpPr>
          <p:spPr bwMode="auto">
            <a:xfrm>
              <a:off x="1964" y="7184"/>
              <a:ext cx="8100" cy="540"/>
            </a:xfrm>
            <a:prstGeom prst="rect">
              <a:avLst/>
            </a:prstGeom>
            <a:grp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chemeClr val="tx1"/>
                  </a:solidFill>
                  <a:effectLst/>
                  <a:latin typeface="Arial" pitchFamily="34" charset="0"/>
                  <a:ea typeface="Times New Roman" pitchFamily="18" charset="0"/>
                </a:rPr>
                <a:t>Целеви пазарен сегмент</a:t>
              </a:r>
              <a:endParaRPr kumimoji="0" lang="en-GB" sz="1800" b="0" i="0" u="none" strike="noStrike" cap="none" normalizeH="0" baseline="0" smtClean="0">
                <a:ln>
                  <a:noFill/>
                </a:ln>
                <a:solidFill>
                  <a:schemeClr val="tx1"/>
                </a:solidFill>
                <a:effectLst/>
                <a:latin typeface="Arial" pitchFamily="34" charset="0"/>
              </a:endParaRPr>
            </a:p>
          </p:txBody>
        </p:sp>
        <p:sp>
          <p:nvSpPr>
            <p:cNvPr id="104457" name="Text Box 9"/>
            <p:cNvSpPr txBox="1">
              <a:spLocks noChangeArrowheads="1"/>
            </p:cNvSpPr>
            <p:nvPr/>
          </p:nvSpPr>
          <p:spPr bwMode="auto">
            <a:xfrm>
              <a:off x="2024" y="2324"/>
              <a:ext cx="1435" cy="4500"/>
            </a:xfrm>
            <a:prstGeom prst="rect">
              <a:avLst/>
            </a:prstGeom>
            <a:grp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imes New Roman" pitchFamily="18" charset="0"/>
                </a:rPr>
                <a:t>P1      </a:t>
              </a:r>
              <a:r>
                <a:rPr kumimoji="0" lang="en-GB" sz="1100" b="0" i="0" u="sng" strike="noStrike" cap="none" normalizeH="0" baseline="0" dirty="0" err="1" smtClean="0">
                  <a:ln>
                    <a:noFill/>
                  </a:ln>
                  <a:solidFill>
                    <a:schemeClr val="tx1"/>
                  </a:solidFill>
                  <a:effectLst/>
                  <a:latin typeface="Arial" pitchFamily="34" charset="0"/>
                  <a:ea typeface="Times New Roman" pitchFamily="18" charset="0"/>
                </a:rPr>
                <a:t>Продукт</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качество</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разнообразие</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дизайн</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марка</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опаковка</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размери</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n-GB" sz="800" b="0" i="0" u="none" strike="noStrike" cap="none" normalizeH="0" baseline="0" dirty="0" smtClean="0">
                <a:ln>
                  <a:noFill/>
                </a:ln>
                <a:solidFill>
                  <a:schemeClr val="tx1"/>
                </a:solidFill>
                <a:effectLst/>
                <a:latin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сервиз</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гаранции</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връщане</a:t>
              </a:r>
              <a:endParaRPr kumimoji="0" lang="en-GB" sz="1800" b="0" i="0" u="none" strike="noStrike" cap="none" normalizeH="0" baseline="0" dirty="0" smtClean="0">
                <a:ln>
                  <a:noFill/>
                </a:ln>
                <a:solidFill>
                  <a:schemeClr val="tx1"/>
                </a:solidFill>
                <a:effectLst/>
                <a:latin typeface="Arial" pitchFamily="34" charset="0"/>
              </a:endParaRPr>
            </a:p>
          </p:txBody>
        </p:sp>
        <p:sp>
          <p:nvSpPr>
            <p:cNvPr id="104456" name="Text Box 8"/>
            <p:cNvSpPr txBox="1">
              <a:spLocks noChangeArrowheads="1"/>
            </p:cNvSpPr>
            <p:nvPr/>
          </p:nvSpPr>
          <p:spPr bwMode="auto">
            <a:xfrm>
              <a:off x="3824" y="2324"/>
              <a:ext cx="1629" cy="4500"/>
            </a:xfrm>
            <a:prstGeom prst="rect">
              <a:avLst/>
            </a:prstGeom>
            <a:grp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rPr>
                <a:t>P2           </a:t>
              </a:r>
              <a:r>
                <a:rPr kumimoji="0" lang="en-US" sz="1100" b="0" i="0" u="none" strike="noStrike" cap="none" normalizeH="0" smtClean="0">
                  <a:ln>
                    <a:noFill/>
                  </a:ln>
                  <a:solidFill>
                    <a:schemeClr val="tx1"/>
                  </a:solidFill>
                  <a:effectLst/>
                  <a:latin typeface="Arial" pitchFamily="34" charset="0"/>
                  <a:ea typeface="Times New Roman" pitchFamily="18" charset="0"/>
                </a:rPr>
                <a:t> </a:t>
              </a:r>
              <a:r>
                <a:rPr kumimoji="0" lang="en-US" sz="1100" b="0" i="0" u="none" strike="noStrike" cap="none" normalizeH="0" baseline="0" smtClean="0">
                  <a:ln>
                    <a:noFill/>
                  </a:ln>
                  <a:solidFill>
                    <a:schemeClr val="tx1"/>
                  </a:solidFill>
                  <a:effectLst/>
                  <a:latin typeface="Arial" pitchFamily="34" charset="0"/>
                  <a:ea typeface="Times New Roman" pitchFamily="18" charset="0"/>
                </a:rPr>
                <a:t>   </a:t>
              </a:r>
              <a:r>
                <a:rPr kumimoji="0" lang="en-GB" sz="1100" b="0" i="0" u="sng" strike="noStrike" cap="none" normalizeH="0" baseline="0" dirty="0" err="1" smtClean="0">
                  <a:ln>
                    <a:noFill/>
                  </a:ln>
                  <a:solidFill>
                    <a:schemeClr val="tx1"/>
                  </a:solidFill>
                  <a:effectLst/>
                  <a:latin typeface="Arial" pitchFamily="34" charset="0"/>
                  <a:ea typeface="Times New Roman" pitchFamily="18" charset="0"/>
                </a:rPr>
                <a:t>Цена</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размер</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отстъпки</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намаления</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период</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на</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плащане</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кредитни</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условия</a:t>
              </a:r>
              <a:endParaRPr kumimoji="0" lang="en-GB" sz="1800" b="0" i="0" u="none" strike="noStrike" cap="none" normalizeH="0" baseline="0" dirty="0" smtClean="0">
                <a:ln>
                  <a:noFill/>
                </a:ln>
                <a:solidFill>
                  <a:schemeClr val="tx1"/>
                </a:solidFill>
                <a:effectLst/>
                <a:latin typeface="Arial" pitchFamily="34" charset="0"/>
              </a:endParaRPr>
            </a:p>
          </p:txBody>
        </p:sp>
        <p:sp>
          <p:nvSpPr>
            <p:cNvPr id="104455" name="Text Box 7"/>
            <p:cNvSpPr txBox="1">
              <a:spLocks noChangeArrowheads="1"/>
            </p:cNvSpPr>
            <p:nvPr/>
          </p:nvSpPr>
          <p:spPr bwMode="auto">
            <a:xfrm>
              <a:off x="5924" y="2324"/>
              <a:ext cx="1757" cy="4500"/>
            </a:xfrm>
            <a:prstGeom prst="rect">
              <a:avLst/>
            </a:prstGeom>
            <a:grp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imes New Roman" pitchFamily="18" charset="0"/>
                </a:rPr>
                <a:t>P3          </a:t>
              </a:r>
              <a:r>
                <a:rPr kumimoji="0" lang="en-US" sz="1100" b="0" i="0" u="sng"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sng" strike="noStrike" cap="none" normalizeH="0" baseline="0" dirty="0" err="1" smtClean="0">
                  <a:ln>
                    <a:noFill/>
                  </a:ln>
                  <a:solidFill>
                    <a:schemeClr val="tx1"/>
                  </a:solidFill>
                  <a:effectLst/>
                  <a:latin typeface="Arial" pitchFamily="34" charset="0"/>
                  <a:ea typeface="Times New Roman" pitchFamily="18" charset="0"/>
                </a:rPr>
                <a:t>Промоция</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продажби</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реклама</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търговски</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екип</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PR,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директен</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n-GB" sz="800" b="0" i="0" u="none" strike="noStrike" cap="none" normalizeH="0" baseline="0" dirty="0" smtClean="0">
                <a:ln>
                  <a:noFill/>
                </a:ln>
                <a:solidFill>
                  <a:schemeClr val="tx1"/>
                </a:solidFill>
                <a:effectLst/>
                <a:latin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маркетинг</a:t>
              </a:r>
              <a:endParaRPr kumimoji="0" lang="en-GB" sz="1800" b="0" i="0" u="none" strike="noStrike" cap="none" normalizeH="0" baseline="0" dirty="0" smtClean="0">
                <a:ln>
                  <a:noFill/>
                </a:ln>
                <a:solidFill>
                  <a:schemeClr val="tx1"/>
                </a:solidFill>
                <a:effectLst/>
                <a:latin typeface="Arial" pitchFamily="34" charset="0"/>
              </a:endParaRPr>
            </a:p>
          </p:txBody>
        </p:sp>
        <p:sp>
          <p:nvSpPr>
            <p:cNvPr id="104454" name="Text Box 6"/>
            <p:cNvSpPr txBox="1">
              <a:spLocks noChangeArrowheads="1"/>
            </p:cNvSpPr>
            <p:nvPr/>
          </p:nvSpPr>
          <p:spPr bwMode="auto">
            <a:xfrm>
              <a:off x="8110" y="2324"/>
              <a:ext cx="1714" cy="4500"/>
            </a:xfrm>
            <a:prstGeom prst="rect">
              <a:avLst/>
            </a:prstGeom>
            <a:grp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imes New Roman" pitchFamily="18" charset="0"/>
                </a:rPr>
                <a:t>P4          </a:t>
              </a:r>
              <a:r>
                <a:rPr kumimoji="0" lang="en-US" sz="1100" b="0" i="0" u="sng"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sng" strike="noStrike" cap="none" normalizeH="0" baseline="0" dirty="0" err="1" smtClean="0">
                  <a:ln>
                    <a:noFill/>
                  </a:ln>
                  <a:solidFill>
                    <a:schemeClr val="tx1"/>
                  </a:solidFill>
                  <a:effectLst/>
                  <a:latin typeface="Arial" pitchFamily="34" charset="0"/>
                  <a:ea typeface="Times New Roman" pitchFamily="18" charset="0"/>
                </a:rPr>
                <a:t>Пласмент</a:t>
              </a:r>
              <a:r>
                <a:rPr kumimoji="0" lang="bg-BG" sz="1100" b="0" i="0" u="sng"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канали</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покритие</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асортимент</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местоположение</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наличност</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транспорт</a:t>
              </a:r>
              <a:endParaRPr kumimoji="0" lang="en-GB" sz="1800" b="0" i="0" u="none" strike="noStrike" cap="none" normalizeH="0" baseline="0" dirty="0" smtClean="0">
                <a:ln>
                  <a:noFill/>
                </a:ln>
                <a:solidFill>
                  <a:schemeClr val="tx1"/>
                </a:solidFill>
                <a:effectLst/>
                <a:latin typeface="Arial" pitchFamily="34" charset="0"/>
              </a:endParaRPr>
            </a:p>
          </p:txBody>
        </p:sp>
        <p:sp>
          <p:nvSpPr>
            <p:cNvPr id="104453" name="Line 5"/>
            <p:cNvSpPr>
              <a:spLocks noChangeShapeType="1"/>
            </p:cNvSpPr>
            <p:nvPr/>
          </p:nvSpPr>
          <p:spPr bwMode="auto">
            <a:xfrm>
              <a:off x="3653" y="2144"/>
              <a:ext cx="0" cy="5040"/>
            </a:xfrm>
            <a:prstGeom prst="line">
              <a:avLst/>
            </a:prstGeom>
            <a:grpFill/>
            <a:ln w="9525">
              <a:solidFill>
                <a:schemeClr val="accent1"/>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04452" name="Line 4"/>
            <p:cNvSpPr>
              <a:spLocks noChangeShapeType="1"/>
            </p:cNvSpPr>
            <p:nvPr/>
          </p:nvSpPr>
          <p:spPr bwMode="auto">
            <a:xfrm>
              <a:off x="5709" y="2144"/>
              <a:ext cx="1" cy="5040"/>
            </a:xfrm>
            <a:prstGeom prst="line">
              <a:avLst/>
            </a:prstGeom>
            <a:grpFill/>
            <a:ln w="9525">
              <a:solidFill>
                <a:schemeClr val="accent1"/>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04451" name="Line 3"/>
            <p:cNvSpPr>
              <a:spLocks noChangeShapeType="1"/>
            </p:cNvSpPr>
            <p:nvPr/>
          </p:nvSpPr>
          <p:spPr bwMode="auto">
            <a:xfrm>
              <a:off x="7937" y="2144"/>
              <a:ext cx="1" cy="5040"/>
            </a:xfrm>
            <a:prstGeom prst="line">
              <a:avLst/>
            </a:prstGeom>
            <a:grpFill/>
            <a:ln w="9525">
              <a:solidFill>
                <a:schemeClr val="accent1"/>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04450" name="Line 2"/>
            <p:cNvSpPr>
              <a:spLocks noChangeShapeType="1"/>
            </p:cNvSpPr>
            <p:nvPr/>
          </p:nvSpPr>
          <p:spPr bwMode="auto">
            <a:xfrm>
              <a:off x="9994" y="2144"/>
              <a:ext cx="1" cy="5040"/>
            </a:xfrm>
            <a:prstGeom prst="line">
              <a:avLst/>
            </a:prstGeom>
            <a:grpFill/>
            <a:ln w="9525">
              <a:solidFill>
                <a:schemeClr val="accent1"/>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Стратегически маркетингови дейности</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buNone/>
            </a:pPr>
            <a:r>
              <a:rPr lang="bg-BG" sz="2000" dirty="0" smtClean="0">
                <a:solidFill>
                  <a:schemeClr val="tx2">
                    <a:lumMod val="60000"/>
                    <a:lumOff val="40000"/>
                  </a:schemeClr>
                </a:solidFill>
              </a:rPr>
              <a:t>Обхващат две основни дейности, които са първите етапи от всеки маркетингов процес:</a:t>
            </a:r>
          </a:p>
          <a:p>
            <a:pPr>
              <a:lnSpc>
                <a:spcPts val="2400"/>
              </a:lnSpc>
              <a:buFontTx/>
              <a:buChar char="-"/>
            </a:pPr>
            <a:r>
              <a:rPr lang="bg-BG" sz="2000" b="1" dirty="0" smtClean="0">
                <a:solidFill>
                  <a:schemeClr val="tx2">
                    <a:lumMod val="60000"/>
                    <a:lumOff val="40000"/>
                  </a:schemeClr>
                </a:solidFill>
              </a:rPr>
              <a:t>Проучване на пазара </a:t>
            </a:r>
            <a:r>
              <a:rPr lang="bg-BG" sz="2000" dirty="0" smtClean="0">
                <a:solidFill>
                  <a:schemeClr val="tx2">
                    <a:lumMod val="60000"/>
                    <a:lumOff val="40000"/>
                  </a:schemeClr>
                </a:solidFill>
              </a:rPr>
              <a:t>– включва внимателно проучване на пазарните възможности и изготвяне на бизнес план за тяхната реализация. Най-важно е точното прогнозиране дали очакваната печалба и възвращаемост на инвестициите отговарят на финансовите цели на компанията.</a:t>
            </a:r>
            <a:endParaRPr lang="en-US" sz="2000" dirty="0" smtClean="0">
              <a:solidFill>
                <a:schemeClr val="tx2">
                  <a:lumMod val="60000"/>
                  <a:lumOff val="40000"/>
                </a:schemeClr>
              </a:solidFill>
            </a:endParaRPr>
          </a:p>
          <a:p>
            <a:pPr>
              <a:lnSpc>
                <a:spcPts val="2400"/>
              </a:lnSpc>
              <a:buFontTx/>
              <a:buChar char="-"/>
            </a:pPr>
            <a:endParaRPr lang="bg-BG" sz="2000" dirty="0" smtClean="0">
              <a:solidFill>
                <a:schemeClr val="tx2">
                  <a:lumMod val="60000"/>
                  <a:lumOff val="40000"/>
                </a:schemeClr>
              </a:solidFill>
            </a:endParaRPr>
          </a:p>
          <a:p>
            <a:pPr>
              <a:lnSpc>
                <a:spcPts val="2400"/>
              </a:lnSpc>
              <a:buFontTx/>
              <a:buChar char="-"/>
            </a:pPr>
            <a:r>
              <a:rPr lang="bg-BG" sz="2000" dirty="0" smtClean="0">
                <a:solidFill>
                  <a:schemeClr val="tx2">
                    <a:lumMod val="60000"/>
                    <a:lumOff val="40000"/>
                  </a:schemeClr>
                </a:solidFill>
              </a:rPr>
              <a:t> </a:t>
            </a:r>
            <a:r>
              <a:rPr lang="bg-BG" sz="2000" b="1" dirty="0" smtClean="0">
                <a:solidFill>
                  <a:schemeClr val="tx2">
                    <a:lumMod val="60000"/>
                    <a:lumOff val="40000"/>
                  </a:schemeClr>
                </a:solidFill>
              </a:rPr>
              <a:t>Избор на позициониране </a:t>
            </a:r>
            <a:r>
              <a:rPr lang="bg-BG" sz="2000" dirty="0" smtClean="0">
                <a:solidFill>
                  <a:schemeClr val="tx2">
                    <a:lumMod val="60000"/>
                    <a:lumOff val="40000"/>
                  </a:schemeClr>
                </a:solidFill>
              </a:rPr>
              <a:t>– след проучването на пазара се определят отделните потребителски сегменти. След това производителят позиционира своите предложения (продукти и услуги), така че да изтъкне предимствата си пред съществуващите конкурентни предложения.</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Кога могат да бъдат открити пазарни възможности?</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buNone/>
            </a:pPr>
            <a:r>
              <a:rPr lang="bg-BG" sz="2400" dirty="0" smtClean="0">
                <a:solidFill>
                  <a:schemeClr val="tx2">
                    <a:lumMod val="60000"/>
                    <a:lumOff val="40000"/>
                  </a:schemeClr>
                </a:solidFill>
              </a:rPr>
              <a:t>Съществуват три основни ситуации, при които се предоставят нови пазарни възможности:</a:t>
            </a:r>
          </a:p>
          <a:p>
            <a:pPr>
              <a:lnSpc>
                <a:spcPts val="2400"/>
              </a:lnSpc>
              <a:buFontTx/>
              <a:buChar char="-"/>
            </a:pPr>
            <a:r>
              <a:rPr lang="bg-BG" sz="2400" dirty="0" smtClean="0">
                <a:solidFill>
                  <a:schemeClr val="tx2">
                    <a:lumMod val="60000"/>
                    <a:lumOff val="40000"/>
                  </a:schemeClr>
                </a:solidFill>
              </a:rPr>
              <a:t>Продуктов дефицит – съществуващ продукт, който е в недостатъчно количество на пазара.</a:t>
            </a:r>
            <a:endParaRPr lang="en-US" sz="2400" dirty="0" smtClean="0">
              <a:solidFill>
                <a:schemeClr val="tx2">
                  <a:lumMod val="60000"/>
                  <a:lumOff val="40000"/>
                </a:schemeClr>
              </a:solidFill>
            </a:endParaRPr>
          </a:p>
          <a:p>
            <a:pPr>
              <a:lnSpc>
                <a:spcPts val="2400"/>
              </a:lnSpc>
              <a:buFontTx/>
              <a:buChar char="-"/>
            </a:pPr>
            <a:endParaRPr lang="bg-BG" sz="2400" dirty="0" smtClean="0">
              <a:solidFill>
                <a:schemeClr val="tx2">
                  <a:lumMod val="60000"/>
                  <a:lumOff val="40000"/>
                </a:schemeClr>
              </a:solidFill>
            </a:endParaRPr>
          </a:p>
          <a:p>
            <a:pPr>
              <a:lnSpc>
                <a:spcPts val="2400"/>
              </a:lnSpc>
              <a:buFontTx/>
              <a:buChar char="-"/>
            </a:pPr>
            <a:r>
              <a:rPr lang="bg-BG" sz="2400" dirty="0" smtClean="0">
                <a:solidFill>
                  <a:schemeClr val="tx2">
                    <a:lumMod val="60000"/>
                    <a:lumOff val="40000"/>
                  </a:schemeClr>
                </a:solidFill>
              </a:rPr>
              <a:t> Усъвършенствана услуга – съществуващ продукт, който се доставя чрез нова форма на обслужване.</a:t>
            </a:r>
            <a:endParaRPr lang="en-US" sz="2400" dirty="0" smtClean="0">
              <a:solidFill>
                <a:schemeClr val="tx2">
                  <a:lumMod val="60000"/>
                  <a:lumOff val="40000"/>
                </a:schemeClr>
              </a:solidFill>
            </a:endParaRPr>
          </a:p>
          <a:p>
            <a:pPr>
              <a:lnSpc>
                <a:spcPts val="2400"/>
              </a:lnSpc>
              <a:buFontTx/>
              <a:buChar char="-"/>
            </a:pPr>
            <a:endParaRPr lang="bg-BG" sz="2400" dirty="0" smtClean="0">
              <a:solidFill>
                <a:schemeClr val="tx2">
                  <a:lumMod val="60000"/>
                  <a:lumOff val="40000"/>
                </a:schemeClr>
              </a:solidFill>
            </a:endParaRPr>
          </a:p>
          <a:p>
            <a:pPr>
              <a:lnSpc>
                <a:spcPts val="2400"/>
              </a:lnSpc>
              <a:buFontTx/>
              <a:buChar char="-"/>
            </a:pPr>
            <a:r>
              <a:rPr lang="bg-BG" sz="2400" dirty="0" smtClean="0">
                <a:solidFill>
                  <a:schemeClr val="tx2">
                    <a:lumMod val="60000"/>
                    <a:lumOff val="40000"/>
                  </a:schemeClr>
                </a:solidFill>
              </a:rPr>
              <a:t> Иновация – доставяне на пазара на абсолютно нов продукт или услуга.</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Как могат да бъдат открити пазарни възможности?</a:t>
            </a:r>
            <a:endParaRPr lang="fr-FR" sz="3200" dirty="0" smtClean="0">
              <a:solidFill>
                <a:schemeClr val="bg1"/>
              </a:solidFill>
            </a:endParaRPr>
          </a:p>
        </p:txBody>
      </p:sp>
      <p:sp>
        <p:nvSpPr>
          <p:cNvPr id="3075" name="Espace réservé du contenu 2"/>
          <p:cNvSpPr>
            <a:spLocks noGrp="1"/>
          </p:cNvSpPr>
          <p:nvPr>
            <p:ph idx="1"/>
          </p:nvPr>
        </p:nvSpPr>
        <p:spPr>
          <a:xfrm>
            <a:off x="457200" y="1988840"/>
            <a:ext cx="8229600" cy="4268788"/>
          </a:xfrm>
        </p:spPr>
        <p:txBody>
          <a:bodyPr/>
          <a:lstStyle/>
          <a:p>
            <a:pPr>
              <a:lnSpc>
                <a:spcPts val="2400"/>
              </a:lnSpc>
              <a:buNone/>
            </a:pPr>
            <a:r>
              <a:rPr lang="bg-BG" sz="2000" dirty="0" smtClean="0">
                <a:solidFill>
                  <a:schemeClr val="tx2">
                    <a:lumMod val="60000"/>
                    <a:lumOff val="40000"/>
                  </a:schemeClr>
                </a:solidFill>
              </a:rPr>
              <a:t>Съществуват три основни метода, изградени на обратна връзка с клиентите</a:t>
            </a:r>
          </a:p>
          <a:p>
            <a:pPr>
              <a:lnSpc>
                <a:spcPts val="2400"/>
              </a:lnSpc>
              <a:buFontTx/>
              <a:buChar char="-"/>
            </a:pPr>
            <a:r>
              <a:rPr lang="bg-BG" sz="2000" dirty="0" smtClean="0">
                <a:solidFill>
                  <a:schemeClr val="tx2">
                    <a:lumMod val="60000"/>
                    <a:lumOff val="40000"/>
                  </a:schemeClr>
                </a:solidFill>
              </a:rPr>
              <a:t>Метод за откриване на проблеми – анкетират се потребителите какви оплаквания имат и предложенията им за подобрение </a:t>
            </a:r>
            <a:endParaRPr lang="en-US" sz="2000" dirty="0" smtClean="0">
              <a:solidFill>
                <a:schemeClr val="tx2">
                  <a:lumMod val="60000"/>
                  <a:lumOff val="40000"/>
                </a:schemeClr>
              </a:solidFill>
            </a:endParaRPr>
          </a:p>
          <a:p>
            <a:pPr>
              <a:lnSpc>
                <a:spcPts val="2400"/>
              </a:lnSpc>
              <a:buFontTx/>
              <a:buChar char="-"/>
            </a:pPr>
            <a:endParaRPr lang="bg-BG" sz="2000" dirty="0" smtClean="0">
              <a:solidFill>
                <a:schemeClr val="tx2">
                  <a:lumMod val="60000"/>
                  <a:lumOff val="40000"/>
                </a:schemeClr>
              </a:solidFill>
            </a:endParaRPr>
          </a:p>
          <a:p>
            <a:pPr>
              <a:lnSpc>
                <a:spcPts val="2400"/>
              </a:lnSpc>
              <a:buFontTx/>
              <a:buChar char="-"/>
            </a:pPr>
            <a:r>
              <a:rPr lang="bg-BG" sz="2000" dirty="0" smtClean="0">
                <a:solidFill>
                  <a:schemeClr val="tx2">
                    <a:lumMod val="60000"/>
                    <a:lumOff val="40000"/>
                  </a:schemeClr>
                </a:solidFill>
              </a:rPr>
              <a:t> Метод на идеалния продукт – анкетира се целева група от клиенти, които описват представите си за идеалния вариант на използваните от тях продукти или услуги</a:t>
            </a:r>
            <a:endParaRPr lang="en-US" sz="2000" dirty="0" smtClean="0">
              <a:solidFill>
                <a:schemeClr val="tx2">
                  <a:lumMod val="60000"/>
                  <a:lumOff val="40000"/>
                </a:schemeClr>
              </a:solidFill>
            </a:endParaRPr>
          </a:p>
          <a:p>
            <a:pPr>
              <a:lnSpc>
                <a:spcPts val="2400"/>
              </a:lnSpc>
              <a:buFontTx/>
              <a:buChar char="-"/>
            </a:pPr>
            <a:endParaRPr lang="bg-BG" sz="2000" dirty="0" smtClean="0">
              <a:solidFill>
                <a:schemeClr val="tx2">
                  <a:lumMod val="60000"/>
                  <a:lumOff val="40000"/>
                </a:schemeClr>
              </a:solidFill>
            </a:endParaRPr>
          </a:p>
          <a:p>
            <a:pPr>
              <a:lnSpc>
                <a:spcPts val="2400"/>
              </a:lnSpc>
              <a:buFontTx/>
              <a:buChar char="-"/>
            </a:pPr>
            <a:r>
              <a:rPr lang="bg-BG" sz="2000" dirty="0" smtClean="0">
                <a:solidFill>
                  <a:schemeClr val="tx2">
                    <a:lumMod val="60000"/>
                    <a:lumOff val="40000"/>
                  </a:schemeClr>
                </a:solidFill>
              </a:rPr>
              <a:t> Метод на потребителската верига – от клиентите се изисква да опишат стъпка по стъпка как се снабдяват с продукта, как го използват и какво правят с него, след като преустановят употребата му. След това маркетинговите специалисти се стремят да усъвършенстват всяка стъпка.</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Разкриване на пазарни възможности чрез създаване на търсене</a:t>
            </a:r>
            <a:endParaRPr lang="fr-FR" sz="3200" dirty="0" smtClean="0">
              <a:solidFill>
                <a:schemeClr val="bg1"/>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16</a:t>
            </a:fld>
            <a:endParaRPr lang="fr-FR"/>
          </a:p>
        </p:txBody>
      </p:sp>
      <p:graphicFrame>
        <p:nvGraphicFramePr>
          <p:cNvPr id="6" name="Content Placeholder 5"/>
          <p:cNvGraphicFramePr>
            <a:graphicFrameLocks noGrp="1"/>
          </p:cNvGraphicFramePr>
          <p:nvPr>
            <p:ph idx="1"/>
          </p:nvPr>
        </p:nvGraphicFramePr>
        <p:xfrm>
          <a:off x="395536" y="2132856"/>
          <a:ext cx="7776864" cy="4525963"/>
        </p:xfrm>
        <a:graphic>
          <a:graphicData uri="http://schemas.openxmlformats.org/drawingml/2006/table">
            <a:tbl>
              <a:tblPr/>
              <a:tblGrid>
                <a:gridCol w="1007016"/>
                <a:gridCol w="1009208"/>
                <a:gridCol w="1944216"/>
                <a:gridCol w="1944216"/>
                <a:gridCol w="1872208"/>
              </a:tblGrid>
              <a:tr h="279111">
                <a:tc>
                  <a:txBody>
                    <a:bodyPr/>
                    <a:lstStyle/>
                    <a:p>
                      <a:pPr algn="just">
                        <a:spcAft>
                          <a:spcPts val="0"/>
                        </a:spcAft>
                      </a:pPr>
                      <a:endParaRPr lang="bg-BG" sz="900">
                        <a:latin typeface="Times New Roman"/>
                        <a:ea typeface="Times New Roman"/>
                        <a:cs typeface="Times New Roman"/>
                      </a:endParaRPr>
                    </a:p>
                  </a:txBody>
                  <a:tcPr marL="56030" marR="5603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w="6350" cap="flat" cmpd="sng" algn="ctr">
                      <a:solidFill>
                        <a:srgbClr val="000000"/>
                      </a:solidFill>
                      <a:prstDash val="solid"/>
                      <a:round/>
                      <a:headEnd type="none" w="med" len="med"/>
                      <a:tailEnd type="none" w="med" len="med"/>
                    </a:lnTlToBr>
                  </a:tcPr>
                </a:tc>
                <a:tc gridSpan="4">
                  <a:txBody>
                    <a:bodyPr/>
                    <a:lstStyle/>
                    <a:p>
                      <a:pPr algn="ctr">
                        <a:spcAft>
                          <a:spcPts val="0"/>
                        </a:spcAft>
                      </a:pPr>
                      <a:r>
                        <a:rPr lang="bg-BG" sz="900" b="1">
                          <a:latin typeface="Arial"/>
                          <a:ea typeface="Times New Roman"/>
                          <a:cs typeface="Times New Roman"/>
                        </a:rPr>
                        <a:t>Продукти</a:t>
                      </a:r>
                      <a:endParaRPr lang="en-US" sz="1000">
                        <a:latin typeface="Arial"/>
                        <a:ea typeface="Times New Roman"/>
                        <a:cs typeface="Times New Roman"/>
                      </a:endParaRPr>
                    </a:p>
                  </a:txBody>
                  <a:tcPr marL="56030" marR="5603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258360">
                <a:tc rowSpan="4">
                  <a:txBody>
                    <a:bodyPr/>
                    <a:lstStyle/>
                    <a:p>
                      <a:pPr marL="71755" marR="71755" algn="just">
                        <a:spcAft>
                          <a:spcPts val="0"/>
                        </a:spcAft>
                      </a:pPr>
                      <a:endParaRPr lang="bg-BG" sz="900">
                        <a:latin typeface="Arial"/>
                        <a:ea typeface="Times New Roman"/>
                        <a:cs typeface="Times New Roman"/>
                      </a:endParaRPr>
                    </a:p>
                    <a:p>
                      <a:pPr marL="71755" marR="71755" algn="ctr">
                        <a:spcAft>
                          <a:spcPts val="0"/>
                        </a:spcAft>
                      </a:pPr>
                      <a:r>
                        <a:rPr lang="bg-BG" sz="900" b="1">
                          <a:latin typeface="Arial"/>
                          <a:ea typeface="Times New Roman"/>
                          <a:cs typeface="Times New Roman"/>
                        </a:rPr>
                        <a:t>Пазари</a:t>
                      </a:r>
                      <a:endParaRPr lang="en-US" sz="1000">
                        <a:latin typeface="Arial"/>
                        <a:ea typeface="Times New Roman"/>
                        <a:cs typeface="Times New Roman"/>
                      </a:endParaRPr>
                    </a:p>
                  </a:txBody>
                  <a:tcPr marL="56030" marR="5603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bg-BG" sz="900">
                        <a:latin typeface="Arial"/>
                        <a:ea typeface="Times New Roman"/>
                        <a:cs typeface="Times New Roman"/>
                      </a:endParaRPr>
                    </a:p>
                  </a:txBody>
                  <a:tcPr marL="56030" marR="5603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w="6350" cap="flat" cmpd="sng" algn="ctr">
                      <a:solidFill>
                        <a:srgbClr val="000000"/>
                      </a:solidFill>
                      <a:prstDash val="solid"/>
                      <a:round/>
                      <a:headEnd type="none" w="med" len="med"/>
                      <a:tailEnd type="none" w="med" len="med"/>
                    </a:lnTlToBr>
                  </a:tcPr>
                </a:tc>
                <a:tc>
                  <a:txBody>
                    <a:bodyPr/>
                    <a:lstStyle/>
                    <a:p>
                      <a:pPr algn="ctr">
                        <a:spcAft>
                          <a:spcPts val="0"/>
                        </a:spcAft>
                      </a:pPr>
                      <a:r>
                        <a:rPr lang="bg-BG" sz="900">
                          <a:latin typeface="Arial"/>
                          <a:ea typeface="Times New Roman"/>
                          <a:cs typeface="Times New Roman"/>
                        </a:rPr>
                        <a:t>Съществуващи</a:t>
                      </a:r>
                      <a:endParaRPr lang="en-US" sz="1000">
                        <a:latin typeface="Arial"/>
                        <a:ea typeface="Times New Roman"/>
                        <a:cs typeface="Times New Roman"/>
                      </a:endParaRPr>
                    </a:p>
                  </a:txBody>
                  <a:tcPr marL="56030" marR="5603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900">
                          <a:latin typeface="Arial"/>
                          <a:ea typeface="Times New Roman"/>
                          <a:cs typeface="Times New Roman"/>
                        </a:rPr>
                        <a:t>Променени</a:t>
                      </a:r>
                      <a:endParaRPr lang="en-US" sz="1000">
                        <a:latin typeface="Arial"/>
                        <a:ea typeface="Times New Roman"/>
                        <a:cs typeface="Times New Roman"/>
                      </a:endParaRPr>
                    </a:p>
                  </a:txBody>
                  <a:tcPr marL="56030" marR="56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900">
                          <a:latin typeface="Arial"/>
                          <a:ea typeface="Times New Roman"/>
                          <a:cs typeface="Times New Roman"/>
                        </a:rPr>
                        <a:t>Нови</a:t>
                      </a:r>
                      <a:endParaRPr lang="en-US" sz="1000">
                        <a:latin typeface="Arial"/>
                        <a:ea typeface="Times New Roman"/>
                        <a:cs typeface="Times New Roman"/>
                      </a:endParaRPr>
                    </a:p>
                  </a:txBody>
                  <a:tcPr marL="56030" marR="56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2656">
                <a:tc vMerge="1">
                  <a:txBody>
                    <a:bodyPr/>
                    <a:lstStyle/>
                    <a:p>
                      <a:endParaRPr lang="en-US"/>
                    </a:p>
                  </a:txBody>
                  <a:tcPr/>
                </a:tc>
                <a:tc>
                  <a:txBody>
                    <a:bodyPr/>
                    <a:lstStyle/>
                    <a:p>
                      <a:pPr marL="71755" marR="71755" algn="ctr">
                        <a:spcAft>
                          <a:spcPts val="0"/>
                        </a:spcAft>
                      </a:pPr>
                      <a:r>
                        <a:rPr lang="bg-BG" sz="900">
                          <a:latin typeface="Arial"/>
                          <a:ea typeface="Times New Roman"/>
                          <a:cs typeface="Times New Roman"/>
                        </a:rPr>
                        <a:t>Съществуващи</a:t>
                      </a:r>
                      <a:endParaRPr lang="en-US" sz="1000">
                        <a:latin typeface="Arial"/>
                        <a:ea typeface="Times New Roman"/>
                        <a:cs typeface="Times New Roman"/>
                      </a:endParaRPr>
                    </a:p>
                  </a:txBody>
                  <a:tcPr marL="56030" marR="5603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900">
                          <a:latin typeface="Arial"/>
                          <a:ea typeface="Times New Roman"/>
                          <a:cs typeface="Times New Roman"/>
                        </a:rPr>
                        <a:t>Разширяване на пазарния дял – продаване на повече съществуващи продукти на съществуващите категории клиенти</a:t>
                      </a:r>
                      <a:endParaRPr lang="en-US" sz="1000">
                        <a:latin typeface="Arial"/>
                        <a:ea typeface="Times New Roman"/>
                        <a:cs typeface="Times New Roman"/>
                      </a:endParaRPr>
                    </a:p>
                  </a:txBody>
                  <a:tcPr marL="56030" marR="56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900">
                          <a:latin typeface="Arial"/>
                          <a:ea typeface="Times New Roman"/>
                          <a:cs typeface="Times New Roman"/>
                        </a:rPr>
                        <a:t>Модифициране на продуктите – промяна на съществуващи продукти и увеличаване на продажбите на съществуващи клиенти</a:t>
                      </a:r>
                      <a:endParaRPr lang="en-US" sz="1000">
                        <a:latin typeface="Arial"/>
                        <a:ea typeface="Times New Roman"/>
                        <a:cs typeface="Times New Roman"/>
                      </a:endParaRPr>
                    </a:p>
                  </a:txBody>
                  <a:tcPr marL="56030" marR="56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900">
                          <a:latin typeface="Arial"/>
                          <a:ea typeface="Times New Roman"/>
                          <a:cs typeface="Times New Roman"/>
                        </a:rPr>
                        <a:t>Разработване на нови продукти и продаване на съществуващи клиенти</a:t>
                      </a:r>
                      <a:endParaRPr lang="en-US" sz="1000">
                        <a:latin typeface="Arial"/>
                        <a:ea typeface="Times New Roman"/>
                        <a:cs typeface="Times New Roman"/>
                      </a:endParaRPr>
                    </a:p>
                  </a:txBody>
                  <a:tcPr marL="56030" marR="56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06579">
                <a:tc vMerge="1">
                  <a:txBody>
                    <a:bodyPr/>
                    <a:lstStyle/>
                    <a:p>
                      <a:endParaRPr lang="en-US"/>
                    </a:p>
                  </a:txBody>
                  <a:tcPr/>
                </a:tc>
                <a:tc>
                  <a:txBody>
                    <a:bodyPr/>
                    <a:lstStyle/>
                    <a:p>
                      <a:pPr marL="71755" marR="71755" algn="ctr">
                        <a:spcAft>
                          <a:spcPts val="0"/>
                        </a:spcAft>
                      </a:pPr>
                      <a:r>
                        <a:rPr lang="bg-BG" sz="900">
                          <a:latin typeface="Arial"/>
                          <a:ea typeface="Times New Roman"/>
                          <a:cs typeface="Times New Roman"/>
                        </a:rPr>
                        <a:t>Променени</a:t>
                      </a:r>
                      <a:endParaRPr lang="en-US" sz="1000">
                        <a:latin typeface="Arial"/>
                        <a:ea typeface="Times New Roman"/>
                        <a:cs typeface="Times New Roman"/>
                      </a:endParaRPr>
                    </a:p>
                  </a:txBody>
                  <a:tcPr marL="56030" marR="5603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900">
                          <a:latin typeface="Arial"/>
                          <a:ea typeface="Times New Roman"/>
                          <a:cs typeface="Times New Roman"/>
                        </a:rPr>
                        <a:t>Географско разширяване на пазарния дял – навлизане на съществуващи продукти на съществуващи категории клиенти, но в нови географски области.</a:t>
                      </a:r>
                      <a:endParaRPr lang="en-US" sz="1000">
                        <a:latin typeface="Arial"/>
                        <a:ea typeface="Times New Roman"/>
                        <a:cs typeface="Times New Roman"/>
                      </a:endParaRPr>
                    </a:p>
                  </a:txBody>
                  <a:tcPr marL="56030" marR="56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900">
                          <a:latin typeface="Arial"/>
                          <a:ea typeface="Times New Roman"/>
                          <a:cs typeface="Times New Roman"/>
                        </a:rPr>
                        <a:t>Предлагане и продажба на променени продукти на нови географски пазари</a:t>
                      </a:r>
                      <a:endParaRPr lang="en-US" sz="1000">
                        <a:latin typeface="Arial"/>
                        <a:ea typeface="Times New Roman"/>
                        <a:cs typeface="Times New Roman"/>
                      </a:endParaRPr>
                    </a:p>
                  </a:txBody>
                  <a:tcPr marL="56030" marR="56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900">
                          <a:latin typeface="Arial"/>
                          <a:ea typeface="Times New Roman"/>
                          <a:cs typeface="Times New Roman"/>
                        </a:rPr>
                        <a:t>Разработване на нови продукти, които ще бъдат предложени на съществуващи клиентски сегменти, но в нови географски територии.</a:t>
                      </a:r>
                      <a:endParaRPr lang="en-US" sz="1000">
                        <a:latin typeface="Arial"/>
                        <a:ea typeface="Times New Roman"/>
                        <a:cs typeface="Times New Roman"/>
                      </a:endParaRPr>
                    </a:p>
                  </a:txBody>
                  <a:tcPr marL="56030" marR="56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9257">
                <a:tc vMerge="1">
                  <a:txBody>
                    <a:bodyPr/>
                    <a:lstStyle/>
                    <a:p>
                      <a:endParaRPr lang="en-US"/>
                    </a:p>
                  </a:txBody>
                  <a:tcPr/>
                </a:tc>
                <a:tc>
                  <a:txBody>
                    <a:bodyPr/>
                    <a:lstStyle/>
                    <a:p>
                      <a:pPr marL="71755" marR="71755" algn="ctr">
                        <a:spcAft>
                          <a:spcPts val="0"/>
                        </a:spcAft>
                      </a:pPr>
                      <a:r>
                        <a:rPr lang="bg-BG" sz="900">
                          <a:latin typeface="Arial"/>
                          <a:ea typeface="Times New Roman"/>
                          <a:cs typeface="Times New Roman"/>
                        </a:rPr>
                        <a:t>Нови</a:t>
                      </a:r>
                      <a:endParaRPr lang="en-US" sz="1000">
                        <a:latin typeface="Arial"/>
                        <a:ea typeface="Times New Roman"/>
                        <a:cs typeface="Times New Roman"/>
                      </a:endParaRPr>
                    </a:p>
                  </a:txBody>
                  <a:tcPr marL="56030" marR="5603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900">
                          <a:latin typeface="Arial"/>
                          <a:ea typeface="Times New Roman"/>
                          <a:cs typeface="Times New Roman"/>
                        </a:rPr>
                        <a:t>Навлизане в нови пазарни сегменти – продажба на съществуващи продукти на нови клиентски сегменти.</a:t>
                      </a:r>
                      <a:endParaRPr lang="en-US" sz="1000">
                        <a:latin typeface="Arial"/>
                        <a:ea typeface="Times New Roman"/>
                        <a:cs typeface="Times New Roman"/>
                      </a:endParaRPr>
                    </a:p>
                  </a:txBody>
                  <a:tcPr marL="56030" marR="56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900">
                          <a:latin typeface="Arial"/>
                          <a:ea typeface="Times New Roman"/>
                          <a:cs typeface="Times New Roman"/>
                        </a:rPr>
                        <a:t>Предлагане и продажба на променени продукти на нови категории клиенти.</a:t>
                      </a:r>
                      <a:endParaRPr lang="en-US" sz="1000">
                        <a:latin typeface="Arial"/>
                        <a:ea typeface="Times New Roman"/>
                        <a:cs typeface="Times New Roman"/>
                      </a:endParaRPr>
                    </a:p>
                  </a:txBody>
                  <a:tcPr marL="56030" marR="56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900" dirty="0">
                          <a:latin typeface="Arial"/>
                          <a:ea typeface="Times New Roman"/>
                          <a:cs typeface="Times New Roman"/>
                        </a:rPr>
                        <a:t>Диверсификация – разработване на нови продукти за нови клиентски сегменти.</a:t>
                      </a:r>
                      <a:endParaRPr lang="en-US" sz="1000" dirty="0">
                        <a:latin typeface="Arial"/>
                        <a:ea typeface="Times New Roman"/>
                        <a:cs typeface="Times New Roman"/>
                      </a:endParaRPr>
                    </a:p>
                  </a:txBody>
                  <a:tcPr marL="56030" marR="56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0353" name="AutoShape 1"/>
          <p:cNvSpPr>
            <a:spLocks noChangeAspect="1" noChangeArrowheads="1"/>
          </p:cNvSpPr>
          <p:nvPr/>
        </p:nvSpPr>
        <p:spPr bwMode="auto">
          <a:xfrm>
            <a:off x="0" y="0"/>
            <a:ext cx="133350" cy="4762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Избор на позициониране </a:t>
            </a:r>
            <a:endParaRPr lang="fr-FR" sz="3200" dirty="0" smtClean="0">
              <a:solidFill>
                <a:schemeClr val="bg1"/>
              </a:solidFill>
            </a:endParaRPr>
          </a:p>
        </p:txBody>
      </p:sp>
      <p:sp>
        <p:nvSpPr>
          <p:cNvPr id="3075" name="Espace réservé du contenu 2"/>
          <p:cNvSpPr>
            <a:spLocks noGrp="1"/>
          </p:cNvSpPr>
          <p:nvPr>
            <p:ph idx="1"/>
          </p:nvPr>
        </p:nvSpPr>
        <p:spPr>
          <a:xfrm>
            <a:off x="251520" y="2089150"/>
            <a:ext cx="8640960" cy="4436194"/>
          </a:xfrm>
        </p:spPr>
        <p:txBody>
          <a:bodyPr>
            <a:normAutofit/>
          </a:bodyPr>
          <a:lstStyle/>
          <a:p>
            <a:pPr>
              <a:lnSpc>
                <a:spcPts val="2100"/>
              </a:lnSpc>
              <a:buNone/>
            </a:pPr>
            <a:r>
              <a:rPr lang="bg-BG" sz="2000" dirty="0" smtClean="0">
                <a:solidFill>
                  <a:schemeClr val="tx2">
                    <a:lumMod val="60000"/>
                    <a:lumOff val="40000"/>
                  </a:schemeClr>
                </a:solidFill>
              </a:rPr>
              <a:t>Представлява разработване на стойностно пазарно предложение</a:t>
            </a:r>
          </a:p>
          <a:p>
            <a:pPr>
              <a:lnSpc>
                <a:spcPts val="2100"/>
              </a:lnSpc>
              <a:buFontTx/>
              <a:buChar char="-"/>
            </a:pPr>
            <a:r>
              <a:rPr lang="bg-BG" sz="2000" dirty="0" smtClean="0">
                <a:solidFill>
                  <a:schemeClr val="tx2">
                    <a:lumMod val="60000"/>
                    <a:lumOff val="40000"/>
                  </a:schemeClr>
                </a:solidFill>
              </a:rPr>
              <a:t>Избор на широкообхватно позициониране. Най-общо съществуват три варианта – продуктово разнообразие, ниски цени или запълване на пазарна ниша. Печелившата стратегия е концентрация в едно от трите алтернативни направления.</a:t>
            </a:r>
          </a:p>
          <a:p>
            <a:pPr>
              <a:lnSpc>
                <a:spcPts val="2100"/>
              </a:lnSpc>
              <a:buFontTx/>
              <a:buChar char="-"/>
            </a:pPr>
            <a:r>
              <a:rPr lang="bg-BG" sz="2000" dirty="0" smtClean="0">
                <a:solidFill>
                  <a:schemeClr val="tx2">
                    <a:lumMod val="60000"/>
                    <a:lumOff val="40000"/>
                  </a:schemeClr>
                </a:solidFill>
              </a:rPr>
              <a:t> Избор на специфично позициониране. Съществуват едновременно алтернативни и допълващи се възможности – позициониране според определена характеристика, позициониране според употребата и приложението, позициониране спрямо потребителите, позициониране спрямо конкуренцията, позициониране според съотношението качество/ цена и други.</a:t>
            </a:r>
            <a:endParaRPr lang="en-US" sz="2000" dirty="0" smtClean="0">
              <a:solidFill>
                <a:schemeClr val="tx2">
                  <a:lumMod val="60000"/>
                  <a:lumOff val="40000"/>
                </a:schemeClr>
              </a:solidFill>
            </a:endParaRPr>
          </a:p>
          <a:p>
            <a:pPr>
              <a:lnSpc>
                <a:spcPts val="2100"/>
              </a:lnSpc>
              <a:buFontTx/>
              <a:buChar char="-"/>
            </a:pPr>
            <a:endParaRPr lang="bg-BG" sz="2000" dirty="0" smtClean="0">
              <a:solidFill>
                <a:schemeClr val="tx2">
                  <a:lumMod val="60000"/>
                  <a:lumOff val="40000"/>
                </a:schemeClr>
              </a:solidFill>
            </a:endParaRPr>
          </a:p>
          <a:p>
            <a:pPr>
              <a:lnSpc>
                <a:spcPts val="2100"/>
              </a:lnSpc>
              <a:buNone/>
            </a:pPr>
            <a:r>
              <a:rPr lang="bg-BG" sz="2000" b="1" dirty="0" smtClean="0">
                <a:solidFill>
                  <a:schemeClr val="tx2">
                    <a:lumMod val="60000"/>
                    <a:lumOff val="40000"/>
                  </a:schemeClr>
                </a:solidFill>
              </a:rPr>
              <a:t>Обобщено</a:t>
            </a:r>
            <a:r>
              <a:rPr lang="bg-BG" sz="2000" dirty="0" smtClean="0">
                <a:solidFill>
                  <a:schemeClr val="tx2">
                    <a:lumMod val="60000"/>
                    <a:lumOff val="40000"/>
                  </a:schemeClr>
                </a:solidFill>
              </a:rPr>
              <a:t>: Позиционирането винаги представлява изтъкване на определено предимство, което носи ползи за клиентите.</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17</a:t>
            </a:fld>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Избор на позициониране (2)</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buFontTx/>
              <a:buChar char="-"/>
            </a:pPr>
            <a:r>
              <a:rPr lang="bg-BG" sz="2000" dirty="0" smtClean="0">
                <a:solidFill>
                  <a:schemeClr val="tx2">
                    <a:lumMod val="60000"/>
                    <a:lumOff val="40000"/>
                  </a:schemeClr>
                </a:solidFill>
              </a:rPr>
              <a:t>Избор на стойностно позициониране. В тази категория също съществуват няколко алтернативни варианти:</a:t>
            </a:r>
          </a:p>
          <a:p>
            <a:pPr>
              <a:lnSpc>
                <a:spcPts val="2400"/>
              </a:lnSpc>
              <a:buNone/>
            </a:pPr>
            <a:r>
              <a:rPr lang="bg-BG" sz="2000" dirty="0" smtClean="0">
                <a:solidFill>
                  <a:schemeClr val="tx2">
                    <a:lumMod val="60000"/>
                    <a:lumOff val="40000"/>
                  </a:schemeClr>
                </a:solidFill>
              </a:rPr>
              <a:t>по-добър продукт за по-добра цена, по-добър продукт на същата цена, по-лош продукт на много по-ниска цена, по-добър продукт за по-ниска цена. </a:t>
            </a:r>
          </a:p>
          <a:p>
            <a:pPr>
              <a:lnSpc>
                <a:spcPts val="2400"/>
              </a:lnSpc>
              <a:buNone/>
            </a:pPr>
            <a:r>
              <a:rPr lang="bg-BG" sz="2000" dirty="0" smtClean="0">
                <a:solidFill>
                  <a:schemeClr val="tx2">
                    <a:lumMod val="60000"/>
                    <a:lumOff val="40000"/>
                  </a:schemeClr>
                </a:solidFill>
              </a:rPr>
              <a:t>Всеки модел на стойностно позициониране има различен целеви пазар.</a:t>
            </a:r>
            <a:endParaRPr lang="en-US" sz="2000" dirty="0" smtClean="0">
              <a:solidFill>
                <a:schemeClr val="tx2">
                  <a:lumMod val="60000"/>
                  <a:lumOff val="40000"/>
                </a:schemeClr>
              </a:solidFill>
            </a:endParaRPr>
          </a:p>
          <a:p>
            <a:pPr>
              <a:lnSpc>
                <a:spcPts val="2400"/>
              </a:lnSpc>
              <a:buNone/>
            </a:pPr>
            <a:endParaRPr lang="bg-BG" sz="2000" dirty="0" smtClean="0">
              <a:solidFill>
                <a:schemeClr val="tx2">
                  <a:lumMod val="60000"/>
                  <a:lumOff val="40000"/>
                </a:schemeClr>
              </a:solidFill>
            </a:endParaRPr>
          </a:p>
          <a:p>
            <a:pPr>
              <a:lnSpc>
                <a:spcPts val="2400"/>
              </a:lnSpc>
              <a:buNone/>
            </a:pPr>
            <a:r>
              <a:rPr lang="bg-BG" sz="2000" dirty="0" smtClean="0">
                <a:solidFill>
                  <a:schemeClr val="tx2">
                    <a:lumMod val="60000"/>
                    <a:lumOff val="40000"/>
                  </a:schemeClr>
                </a:solidFill>
              </a:rPr>
              <a:t>Общото стойностно предложение винаги трябва да бъде основано на потребителските предпочитания.</a:t>
            </a:r>
          </a:p>
          <a:p>
            <a:pPr>
              <a:lnSpc>
                <a:spcPts val="2400"/>
              </a:lnSpc>
              <a:buNone/>
            </a:pPr>
            <a:r>
              <a:rPr lang="bg-BG" sz="2000" dirty="0" smtClean="0">
                <a:solidFill>
                  <a:schemeClr val="tx2">
                    <a:lumMod val="60000"/>
                    <a:lumOff val="40000"/>
                  </a:schemeClr>
                </a:solidFill>
              </a:rPr>
              <a:t>Например стойностното предложение за лекарствен продукт включва – ефективност, бързо действие, цена, начин на приложение, удобство на лекарствената форма.</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Маркова идентичност</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buNone/>
            </a:pPr>
            <a:r>
              <a:rPr lang="bg-BG" sz="2000" dirty="0" smtClean="0">
                <a:solidFill>
                  <a:schemeClr val="tx2">
                    <a:lumMod val="60000"/>
                    <a:lumOff val="40000"/>
                  </a:schemeClr>
                </a:solidFill>
              </a:rPr>
              <a:t>Създаването на силна търговска марка е основна част от стратегическият маркетинг.</a:t>
            </a:r>
            <a:endParaRPr lang="en-US" sz="2000" dirty="0" smtClean="0">
              <a:solidFill>
                <a:schemeClr val="tx2">
                  <a:lumMod val="60000"/>
                  <a:lumOff val="40000"/>
                </a:schemeClr>
              </a:solidFill>
            </a:endParaRPr>
          </a:p>
          <a:p>
            <a:pPr>
              <a:lnSpc>
                <a:spcPts val="2400"/>
              </a:lnSpc>
              <a:buNone/>
            </a:pPr>
            <a:endParaRPr lang="bg-BG" sz="2000" dirty="0" smtClean="0">
              <a:solidFill>
                <a:schemeClr val="tx2">
                  <a:lumMod val="60000"/>
                  <a:lumOff val="40000"/>
                </a:schemeClr>
              </a:solidFill>
            </a:endParaRPr>
          </a:p>
          <a:p>
            <a:pPr>
              <a:lnSpc>
                <a:spcPts val="2400"/>
              </a:lnSpc>
              <a:buNone/>
            </a:pPr>
            <a:r>
              <a:rPr lang="bg-BG" sz="2000" dirty="0" smtClean="0">
                <a:solidFill>
                  <a:schemeClr val="tx2">
                    <a:lumMod val="60000"/>
                    <a:lumOff val="40000"/>
                  </a:schemeClr>
                </a:solidFill>
              </a:rPr>
              <a:t>Средствата за създаване на маркова идентичност включват собствено име, лозунг, цвят, символ и история.</a:t>
            </a:r>
            <a:endParaRPr lang="en-US" sz="2000" dirty="0" smtClean="0">
              <a:solidFill>
                <a:schemeClr val="tx2">
                  <a:lumMod val="60000"/>
                  <a:lumOff val="40000"/>
                </a:schemeClr>
              </a:solidFill>
            </a:endParaRPr>
          </a:p>
          <a:p>
            <a:pPr>
              <a:lnSpc>
                <a:spcPts val="2400"/>
              </a:lnSpc>
              <a:buNone/>
            </a:pPr>
            <a:endParaRPr lang="bg-BG" sz="2000" dirty="0" smtClean="0">
              <a:solidFill>
                <a:schemeClr val="tx2">
                  <a:lumMod val="60000"/>
                  <a:lumOff val="40000"/>
                </a:schemeClr>
              </a:solidFill>
            </a:endParaRPr>
          </a:p>
          <a:p>
            <a:pPr>
              <a:lnSpc>
                <a:spcPts val="2400"/>
              </a:lnSpc>
              <a:buNone/>
            </a:pPr>
            <a:r>
              <a:rPr lang="bg-BG" sz="2000" dirty="0" smtClean="0">
                <a:solidFill>
                  <a:schemeClr val="tx2">
                    <a:lumMod val="60000"/>
                    <a:lumOff val="40000"/>
                  </a:schemeClr>
                </a:solidFill>
              </a:rPr>
              <a:t>Ефективността на всяка търговка марка се измерва чрез специализирани социологически методи.</a:t>
            </a:r>
            <a:endParaRPr lang="en-US" sz="2000" dirty="0" smtClean="0">
              <a:solidFill>
                <a:schemeClr val="tx2">
                  <a:lumMod val="60000"/>
                  <a:lumOff val="40000"/>
                </a:schemeClr>
              </a:solidFill>
            </a:endParaRPr>
          </a:p>
          <a:p>
            <a:pPr>
              <a:lnSpc>
                <a:spcPts val="2400"/>
              </a:lnSpc>
              <a:buNone/>
            </a:pPr>
            <a:endParaRPr lang="bg-BG" sz="2000" dirty="0" smtClean="0">
              <a:solidFill>
                <a:schemeClr val="tx2">
                  <a:lumMod val="60000"/>
                  <a:lumOff val="40000"/>
                </a:schemeClr>
              </a:solidFill>
            </a:endParaRPr>
          </a:p>
          <a:p>
            <a:pPr>
              <a:lnSpc>
                <a:spcPts val="2400"/>
              </a:lnSpc>
              <a:buNone/>
            </a:pPr>
            <a:r>
              <a:rPr lang="bg-BG" sz="2000" dirty="0" smtClean="0">
                <a:solidFill>
                  <a:schemeClr val="tx2">
                    <a:lumMod val="60000"/>
                    <a:lumOff val="40000"/>
                  </a:schemeClr>
                </a:solidFill>
              </a:rPr>
              <a:t>Процесът на създаване на търговска марка не се ограничава само със създаването на имидж на марката, а включва управление на всяко съприкосновение между потребителите и марковата стока или услуга.</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Определение за маркетинг</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pPr>
            <a:r>
              <a:rPr lang="bg-BG" sz="2400" b="1" dirty="0" smtClean="0">
                <a:solidFill>
                  <a:schemeClr val="tx2">
                    <a:lumMod val="60000"/>
                    <a:lumOff val="40000"/>
                  </a:schemeClr>
                </a:solidFill>
              </a:rPr>
              <a:t>Американска асоциация за маркетинг </a:t>
            </a:r>
            <a:r>
              <a:rPr lang="bg-BG" sz="2400" dirty="0" smtClean="0">
                <a:solidFill>
                  <a:schemeClr val="tx2">
                    <a:lumMod val="60000"/>
                    <a:lumOff val="40000"/>
                  </a:schemeClr>
                </a:solidFill>
              </a:rPr>
              <a:t>– управлението на маркетинга е процес на планиране и изпълнение на концепция, ценообразуване, лансиране и разпределение на идеи, стоки и услуги, за да се създаде размяна на ценности, която ще задоволи индивидуалните и на организациите цели</a:t>
            </a:r>
          </a:p>
          <a:p>
            <a:pPr>
              <a:lnSpc>
                <a:spcPts val="2400"/>
              </a:lnSpc>
              <a:buNone/>
            </a:pPr>
            <a:endParaRPr lang="bg-BG" sz="2400" dirty="0" smtClean="0">
              <a:solidFill>
                <a:schemeClr val="tx2">
                  <a:lumMod val="60000"/>
                  <a:lumOff val="40000"/>
                </a:schemeClr>
              </a:solidFill>
            </a:endParaRPr>
          </a:p>
          <a:p>
            <a:pPr>
              <a:lnSpc>
                <a:spcPts val="2400"/>
              </a:lnSpc>
            </a:pPr>
            <a:r>
              <a:rPr lang="en-US" sz="2400" b="1" dirty="0" err="1" smtClean="0">
                <a:solidFill>
                  <a:schemeClr val="tx2">
                    <a:lumMod val="60000"/>
                    <a:lumOff val="40000"/>
                  </a:schemeClr>
                </a:solidFill>
              </a:rPr>
              <a:t>P.Drucker</a:t>
            </a:r>
            <a:r>
              <a:rPr lang="en-US" sz="2400" dirty="0" smtClean="0">
                <a:solidFill>
                  <a:schemeClr val="tx2">
                    <a:lumMod val="60000"/>
                    <a:lumOff val="40000"/>
                  </a:schemeClr>
                </a:solidFill>
              </a:rPr>
              <a:t> – </a:t>
            </a:r>
            <a:r>
              <a:rPr lang="bg-BG" sz="2400" dirty="0" smtClean="0">
                <a:solidFill>
                  <a:schemeClr val="tx2">
                    <a:lumMod val="60000"/>
                    <a:lumOff val="40000"/>
                  </a:schemeClr>
                </a:solidFill>
              </a:rPr>
              <a:t>целта на маркетинга е да разбере потребителя толкова добре, че продуктът и услугата да му паснат така, че сами да се продават.</a:t>
            </a:r>
          </a:p>
          <a:p>
            <a:pPr>
              <a:lnSpc>
                <a:spcPts val="2400"/>
              </a:lnSpc>
              <a:buNone/>
            </a:pPr>
            <a:endParaRPr lang="bg-BG" sz="2400" dirty="0" smtClean="0">
              <a:solidFill>
                <a:schemeClr val="tx2">
                  <a:lumMod val="60000"/>
                  <a:lumOff val="40000"/>
                </a:schemeClr>
              </a:solidFill>
            </a:endParaRPr>
          </a:p>
          <a:p>
            <a:pPr>
              <a:lnSpc>
                <a:spcPts val="2400"/>
              </a:lnSpc>
            </a:pPr>
            <a:r>
              <a:rPr lang="en-US" sz="2400" b="1" dirty="0" smtClean="0">
                <a:solidFill>
                  <a:schemeClr val="tx2">
                    <a:lumMod val="60000"/>
                    <a:lumOff val="40000"/>
                  </a:schemeClr>
                </a:solidFill>
              </a:rPr>
              <a:t>Ph. </a:t>
            </a:r>
            <a:r>
              <a:rPr lang="en-US" sz="2400" b="1" dirty="0" err="1" smtClean="0">
                <a:solidFill>
                  <a:schemeClr val="tx2">
                    <a:lumMod val="60000"/>
                    <a:lumOff val="40000"/>
                  </a:schemeClr>
                </a:solidFill>
              </a:rPr>
              <a:t>Kotler</a:t>
            </a:r>
            <a:r>
              <a:rPr lang="en-US" sz="2400" b="1" dirty="0" smtClean="0">
                <a:solidFill>
                  <a:schemeClr val="tx2">
                    <a:lumMod val="60000"/>
                    <a:lumOff val="40000"/>
                  </a:schemeClr>
                </a:solidFill>
              </a:rPr>
              <a:t> </a:t>
            </a:r>
            <a:r>
              <a:rPr lang="en-US" sz="2400" dirty="0" smtClean="0">
                <a:solidFill>
                  <a:schemeClr val="tx2">
                    <a:lumMod val="60000"/>
                    <a:lumOff val="40000"/>
                  </a:schemeClr>
                </a:solidFill>
              </a:rPr>
              <a:t>– </a:t>
            </a:r>
            <a:r>
              <a:rPr lang="bg-BG" sz="2400" dirty="0" smtClean="0">
                <a:solidFill>
                  <a:schemeClr val="tx2">
                    <a:lumMod val="60000"/>
                    <a:lumOff val="40000"/>
                  </a:schemeClr>
                </a:solidFill>
              </a:rPr>
              <a:t>маркетинга е доходоносно задоволяване на нуждите</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Тактически маркетингови дейности</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2996034"/>
          </a:xfrm>
        </p:spPr>
        <p:txBody>
          <a:bodyPr/>
          <a:lstStyle/>
          <a:p>
            <a:pPr>
              <a:lnSpc>
                <a:spcPts val="2400"/>
              </a:lnSpc>
              <a:buNone/>
            </a:pPr>
            <a:r>
              <a:rPr lang="bg-BG" sz="2000" dirty="0" smtClean="0">
                <a:solidFill>
                  <a:schemeClr val="tx2">
                    <a:lumMod val="60000"/>
                    <a:lumOff val="40000"/>
                  </a:schemeClr>
                </a:solidFill>
              </a:rPr>
              <a:t>През 1964г. </a:t>
            </a:r>
            <a:r>
              <a:rPr lang="en-US" sz="2000" dirty="0" smtClean="0">
                <a:solidFill>
                  <a:schemeClr val="tx2">
                    <a:lumMod val="60000"/>
                    <a:lumOff val="40000"/>
                  </a:schemeClr>
                </a:solidFill>
              </a:rPr>
              <a:t>Neil Borden </a:t>
            </a:r>
            <a:r>
              <a:rPr lang="bg-BG" sz="2000" dirty="0" smtClean="0">
                <a:solidFill>
                  <a:schemeClr val="tx2">
                    <a:lumMod val="60000"/>
                    <a:lumOff val="40000"/>
                  </a:schemeClr>
                </a:solidFill>
              </a:rPr>
              <a:t>въвежда теорията за маркетинговия микс.</a:t>
            </a:r>
          </a:p>
          <a:p>
            <a:pPr>
              <a:lnSpc>
                <a:spcPts val="2400"/>
              </a:lnSpc>
              <a:buNone/>
            </a:pPr>
            <a:r>
              <a:rPr lang="bg-BG" sz="2000" b="1" dirty="0" smtClean="0">
                <a:solidFill>
                  <a:schemeClr val="tx2">
                    <a:lumMod val="60000"/>
                    <a:lumOff val="40000"/>
                  </a:schemeClr>
                </a:solidFill>
              </a:rPr>
              <a:t>Модел на </a:t>
            </a:r>
            <a:r>
              <a:rPr lang="en-US" sz="2000" b="1" dirty="0" smtClean="0">
                <a:solidFill>
                  <a:schemeClr val="tx2">
                    <a:lumMod val="60000"/>
                    <a:lumOff val="40000"/>
                  </a:schemeClr>
                </a:solidFill>
              </a:rPr>
              <a:t>McCarthy (4</a:t>
            </a:r>
            <a:r>
              <a:rPr lang="bg-BG" sz="2000" b="1" dirty="0" smtClean="0">
                <a:solidFill>
                  <a:schemeClr val="tx2">
                    <a:lumMod val="60000"/>
                    <a:lumOff val="40000"/>
                  </a:schemeClr>
                </a:solidFill>
              </a:rPr>
              <a:t>Р</a:t>
            </a:r>
            <a:r>
              <a:rPr lang="en-US" sz="2000" b="1" dirty="0" smtClean="0">
                <a:solidFill>
                  <a:schemeClr val="tx2">
                    <a:lumMod val="60000"/>
                    <a:lumOff val="40000"/>
                  </a:schemeClr>
                </a:solidFill>
              </a:rPr>
              <a:t>) </a:t>
            </a:r>
            <a:r>
              <a:rPr lang="en-US" sz="2000" dirty="0" smtClean="0">
                <a:solidFill>
                  <a:schemeClr val="tx2">
                    <a:lumMod val="60000"/>
                    <a:lumOff val="40000"/>
                  </a:schemeClr>
                </a:solidFill>
              </a:rPr>
              <a:t>– </a:t>
            </a:r>
            <a:r>
              <a:rPr lang="bg-BG" sz="2000" dirty="0" smtClean="0">
                <a:solidFill>
                  <a:schemeClr val="tx2">
                    <a:lumMod val="60000"/>
                    <a:lumOff val="40000"/>
                  </a:schemeClr>
                </a:solidFill>
              </a:rPr>
              <a:t>включва маркетингови решения за продукта, цената, пласмента и промоцията.</a:t>
            </a:r>
          </a:p>
          <a:p>
            <a:pPr>
              <a:lnSpc>
                <a:spcPts val="2400"/>
              </a:lnSpc>
              <a:buNone/>
            </a:pPr>
            <a:r>
              <a:rPr lang="bg-BG" sz="2000" b="1" dirty="0" smtClean="0">
                <a:solidFill>
                  <a:schemeClr val="tx2">
                    <a:lumMod val="60000"/>
                    <a:lumOff val="40000"/>
                  </a:schemeClr>
                </a:solidFill>
              </a:rPr>
              <a:t>Модел на</a:t>
            </a:r>
            <a:r>
              <a:rPr lang="en-US" sz="2000" b="1" dirty="0" smtClean="0">
                <a:solidFill>
                  <a:schemeClr val="tx2">
                    <a:lumMod val="60000"/>
                    <a:lumOff val="40000"/>
                  </a:schemeClr>
                </a:solidFill>
              </a:rPr>
              <a:t> </a:t>
            </a:r>
            <a:r>
              <a:rPr lang="en-US" sz="2000" b="1" dirty="0" err="1" smtClean="0">
                <a:solidFill>
                  <a:schemeClr val="tx2">
                    <a:lumMod val="60000"/>
                    <a:lumOff val="40000"/>
                  </a:schemeClr>
                </a:solidFill>
              </a:rPr>
              <a:t>Kotler</a:t>
            </a:r>
            <a:r>
              <a:rPr lang="en-US" sz="2000" b="1" dirty="0" smtClean="0">
                <a:solidFill>
                  <a:schemeClr val="tx2">
                    <a:lumMod val="60000"/>
                    <a:lumOff val="40000"/>
                  </a:schemeClr>
                </a:solidFill>
              </a:rPr>
              <a:t> (6</a:t>
            </a:r>
            <a:r>
              <a:rPr lang="bg-BG" sz="2000" b="1" dirty="0" smtClean="0">
                <a:solidFill>
                  <a:schemeClr val="tx2">
                    <a:lumMod val="60000"/>
                    <a:lumOff val="40000"/>
                  </a:schemeClr>
                </a:solidFill>
              </a:rPr>
              <a:t>Р</a:t>
            </a:r>
            <a:r>
              <a:rPr lang="en-US" sz="2000" b="1" dirty="0" smtClean="0">
                <a:solidFill>
                  <a:schemeClr val="tx2">
                    <a:lumMod val="60000"/>
                    <a:lumOff val="40000"/>
                  </a:schemeClr>
                </a:solidFill>
              </a:rPr>
              <a:t>) </a:t>
            </a:r>
            <a:r>
              <a:rPr lang="en-US" sz="2000" dirty="0" smtClean="0">
                <a:solidFill>
                  <a:schemeClr val="tx2">
                    <a:lumMod val="60000"/>
                    <a:lumOff val="40000"/>
                  </a:schemeClr>
                </a:solidFill>
              </a:rPr>
              <a:t>– </a:t>
            </a:r>
            <a:r>
              <a:rPr lang="bg-BG" sz="2000" dirty="0" smtClean="0">
                <a:solidFill>
                  <a:schemeClr val="tx2">
                    <a:lumMod val="60000"/>
                    <a:lumOff val="40000"/>
                  </a:schemeClr>
                </a:solidFill>
              </a:rPr>
              <a:t>доусъвършенстван модел 4Р, към който се добавят политика и публично мнение в контекста на глобалният маркетинг, особено в социално значими сфери като здравеопазване и образование.</a:t>
            </a:r>
          </a:p>
          <a:p>
            <a:pPr>
              <a:lnSpc>
                <a:spcPts val="2400"/>
              </a:lnSpc>
              <a:buNone/>
            </a:pPr>
            <a:r>
              <a:rPr lang="bg-BG" sz="2000" b="1" dirty="0" smtClean="0">
                <a:solidFill>
                  <a:schemeClr val="tx2">
                    <a:lumMod val="60000"/>
                    <a:lumOff val="40000"/>
                  </a:schemeClr>
                </a:solidFill>
              </a:rPr>
              <a:t>Модел на </a:t>
            </a:r>
            <a:r>
              <a:rPr lang="en-US" sz="2000" b="1" dirty="0" err="1" smtClean="0">
                <a:solidFill>
                  <a:schemeClr val="tx2">
                    <a:lumMod val="60000"/>
                    <a:lumOff val="40000"/>
                  </a:schemeClr>
                </a:solidFill>
              </a:rPr>
              <a:t>Lauternborn</a:t>
            </a:r>
            <a:r>
              <a:rPr lang="en-US" sz="2000" b="1" dirty="0" smtClean="0">
                <a:solidFill>
                  <a:schemeClr val="tx2">
                    <a:lumMod val="60000"/>
                    <a:lumOff val="40000"/>
                  </a:schemeClr>
                </a:solidFill>
              </a:rPr>
              <a:t> (4</a:t>
            </a:r>
            <a:r>
              <a:rPr lang="bg-BG" sz="2000" b="1" dirty="0" smtClean="0">
                <a:solidFill>
                  <a:schemeClr val="tx2">
                    <a:lumMod val="60000"/>
                    <a:lumOff val="40000"/>
                  </a:schemeClr>
                </a:solidFill>
              </a:rPr>
              <a:t>С</a:t>
            </a:r>
            <a:r>
              <a:rPr lang="en-US" sz="2000" b="1" dirty="0" smtClean="0">
                <a:solidFill>
                  <a:schemeClr val="tx2">
                    <a:lumMod val="60000"/>
                    <a:lumOff val="40000"/>
                  </a:schemeClr>
                </a:solidFill>
              </a:rPr>
              <a:t>)</a:t>
            </a:r>
            <a:r>
              <a:rPr lang="en-US" sz="2000" dirty="0" smtClean="0">
                <a:solidFill>
                  <a:schemeClr val="tx2">
                    <a:lumMod val="60000"/>
                    <a:lumOff val="40000"/>
                  </a:schemeClr>
                </a:solidFill>
              </a:rPr>
              <a:t> – </a:t>
            </a:r>
            <a:r>
              <a:rPr lang="bg-BG" sz="2000" dirty="0" smtClean="0">
                <a:solidFill>
                  <a:schemeClr val="tx2">
                    <a:lumMod val="60000"/>
                    <a:lumOff val="40000"/>
                  </a:schemeClr>
                </a:solidFill>
              </a:rPr>
              <a:t>включва маркетингови решения от гледна точка на купувача.</a:t>
            </a:r>
          </a:p>
          <a:p>
            <a:pPr>
              <a:lnSpc>
                <a:spcPts val="2400"/>
              </a:lnSpc>
              <a:buNone/>
            </a:pPr>
            <a:endParaRPr lang="bg-BG"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20</a:t>
            </a:fld>
            <a:endParaRPr lang="fr-FR"/>
          </a:p>
        </p:txBody>
      </p:sp>
      <p:sp>
        <p:nvSpPr>
          <p:cNvPr id="96268" name="Line 12"/>
          <p:cNvSpPr>
            <a:spLocks noChangeShapeType="1"/>
          </p:cNvSpPr>
          <p:nvPr/>
        </p:nvSpPr>
        <p:spPr bwMode="auto">
          <a:xfrm>
            <a:off x="2915816" y="6093296"/>
            <a:ext cx="685800" cy="0"/>
          </a:xfrm>
          <a:prstGeom prst="line">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6267" name="Line 11"/>
          <p:cNvSpPr>
            <a:spLocks noChangeShapeType="1"/>
          </p:cNvSpPr>
          <p:nvPr/>
        </p:nvSpPr>
        <p:spPr bwMode="auto">
          <a:xfrm>
            <a:off x="2915816" y="5805264"/>
            <a:ext cx="685800" cy="0"/>
          </a:xfrm>
          <a:prstGeom prst="line">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6266" name="Line 10"/>
          <p:cNvSpPr>
            <a:spLocks noChangeShapeType="1"/>
          </p:cNvSpPr>
          <p:nvPr/>
        </p:nvSpPr>
        <p:spPr bwMode="auto">
          <a:xfrm>
            <a:off x="2915816" y="5229200"/>
            <a:ext cx="685800" cy="0"/>
          </a:xfrm>
          <a:prstGeom prst="line">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6269" name="Line 13"/>
          <p:cNvSpPr>
            <a:spLocks noChangeShapeType="1"/>
          </p:cNvSpPr>
          <p:nvPr/>
        </p:nvSpPr>
        <p:spPr bwMode="auto">
          <a:xfrm>
            <a:off x="2915816" y="5517232"/>
            <a:ext cx="685800" cy="0"/>
          </a:xfrm>
          <a:prstGeom prst="line">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6270"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6271" name="Rectangle 15"/>
          <p:cNvSpPr>
            <a:spLocks noChangeArrowheads="1"/>
          </p:cNvSpPr>
          <p:nvPr/>
        </p:nvSpPr>
        <p:spPr bwMode="auto">
          <a:xfrm>
            <a:off x="1475656" y="5085184"/>
            <a:ext cx="9144000" cy="5386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Продукт</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1" i="0" u="none" strike="noStrike" cap="none" normalizeH="0" baseline="0" dirty="0" smtClean="0">
                <a:ln>
                  <a:noFill/>
                </a:ln>
                <a:solidFill>
                  <a:schemeClr val="tx1"/>
                </a:solidFill>
                <a:effectLst/>
                <a:latin typeface="Arial" pitchFamily="34" charset="0"/>
                <a:ea typeface="Times New Roman" pitchFamily="18" charset="0"/>
              </a:rPr>
              <a:t>P</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roduct)  </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Решение</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на</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клиента</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a:t>
            </a:r>
            <a:r>
              <a:rPr kumimoji="0" lang="en-US" sz="1100" b="1" i="0" u="none" strike="noStrike" cap="none" normalizeH="0" baseline="0" dirty="0" smtClean="0">
                <a:ln>
                  <a:noFill/>
                </a:ln>
                <a:solidFill>
                  <a:schemeClr val="tx1"/>
                </a:solidFill>
                <a:effectLst/>
                <a:latin typeface="Arial" pitchFamily="34" charset="0"/>
                <a:ea typeface="Times New Roman" pitchFamily="18" charset="0"/>
              </a:rPr>
              <a:t>C</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ustomer solution)</a:t>
            </a:r>
            <a:endParaRPr kumimoji="0" lang="en-US" sz="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96272" name="Rectangle 16"/>
          <p:cNvSpPr>
            <a:spLocks noChangeArrowheads="1"/>
          </p:cNvSpPr>
          <p:nvPr/>
        </p:nvSpPr>
        <p:spPr bwMode="auto">
          <a:xfrm>
            <a:off x="1475656" y="5373216"/>
            <a:ext cx="6840760" cy="5386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Цена</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1" i="0" u="none" strike="noStrike" cap="none" normalizeH="0" baseline="0" dirty="0" smtClean="0">
                <a:ln>
                  <a:noFill/>
                </a:ln>
                <a:solidFill>
                  <a:schemeClr val="tx1"/>
                </a:solidFill>
                <a:effectLst/>
                <a:latin typeface="Arial" pitchFamily="34" charset="0"/>
                <a:ea typeface="Times New Roman" pitchFamily="18" charset="0"/>
              </a:rPr>
              <a:t>P</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rice)  </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Разходи</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на</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клиента</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a:t>
            </a:r>
            <a:r>
              <a:rPr kumimoji="0" lang="en-US" sz="1100" b="1" i="0" u="none" strike="noStrike" cap="none" normalizeH="0" baseline="0" dirty="0" smtClean="0">
                <a:ln>
                  <a:noFill/>
                </a:ln>
                <a:solidFill>
                  <a:schemeClr val="tx1"/>
                </a:solidFill>
                <a:effectLst/>
                <a:latin typeface="Arial" pitchFamily="34" charset="0"/>
                <a:ea typeface="Times New Roman" pitchFamily="18" charset="0"/>
              </a:rPr>
              <a:t>C</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ustomer cost)</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96273" name="Rectangle 17"/>
          <p:cNvSpPr>
            <a:spLocks noChangeArrowheads="1"/>
          </p:cNvSpPr>
          <p:nvPr/>
        </p:nvSpPr>
        <p:spPr bwMode="auto">
          <a:xfrm>
            <a:off x="1403648" y="5626695"/>
            <a:ext cx="8280920" cy="5386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Пласмент</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1" i="0" u="none" strike="noStrike" cap="none" normalizeH="0" baseline="0" dirty="0" smtClean="0">
                <a:ln>
                  <a:noFill/>
                </a:ln>
                <a:solidFill>
                  <a:schemeClr val="tx1"/>
                </a:solidFill>
                <a:effectLst/>
                <a:latin typeface="Arial" pitchFamily="34" charset="0"/>
                <a:ea typeface="Times New Roman" pitchFamily="18" charset="0"/>
              </a:rPr>
              <a:t>P</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lace)  </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Удобство</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a:t>
            </a:r>
            <a:r>
              <a:rPr kumimoji="0" lang="en-US" sz="1100" b="1" i="0" u="none" strike="noStrike" cap="none" normalizeH="0" baseline="0" dirty="0" smtClean="0">
                <a:ln>
                  <a:noFill/>
                </a:ln>
                <a:solidFill>
                  <a:schemeClr val="tx1"/>
                </a:solidFill>
                <a:effectLst/>
                <a:latin typeface="Arial" pitchFamily="34" charset="0"/>
                <a:ea typeface="Times New Roman" pitchFamily="18" charset="0"/>
              </a:rPr>
              <a:t>C</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onvenience)</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96274" name="Rectangle 18"/>
          <p:cNvSpPr>
            <a:spLocks noChangeArrowheads="1"/>
          </p:cNvSpPr>
          <p:nvPr/>
        </p:nvSpPr>
        <p:spPr bwMode="auto">
          <a:xfrm>
            <a:off x="1331640" y="5975702"/>
            <a:ext cx="7272808"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Промоция</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1" i="0" u="none" strike="noStrike" cap="none" normalizeH="0" baseline="0" dirty="0" smtClean="0">
                <a:ln>
                  <a:noFill/>
                </a:ln>
                <a:solidFill>
                  <a:schemeClr val="tx1"/>
                </a:solidFill>
                <a:effectLst/>
                <a:latin typeface="Arial" pitchFamily="34" charset="0"/>
                <a:ea typeface="Times New Roman" pitchFamily="18" charset="0"/>
              </a:rPr>
              <a:t>P</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romotion)  </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100" b="0" i="0" u="none" strike="noStrike" cap="none" normalizeH="0" baseline="0" dirty="0" err="1" smtClean="0">
                <a:ln>
                  <a:noFill/>
                </a:ln>
                <a:solidFill>
                  <a:schemeClr val="tx1"/>
                </a:solidFill>
                <a:effectLst/>
                <a:latin typeface="Arial" pitchFamily="34" charset="0"/>
                <a:ea typeface="Times New Roman" pitchFamily="18" charset="0"/>
              </a:rPr>
              <a:t>Комуникация</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a:t>
            </a:r>
            <a:r>
              <a:rPr kumimoji="0" lang="en-US" sz="1100" b="1" i="0" u="none" strike="noStrike" cap="none" normalizeH="0" baseline="0" dirty="0" smtClean="0">
                <a:ln>
                  <a:noFill/>
                </a:ln>
                <a:solidFill>
                  <a:schemeClr val="tx1"/>
                </a:solidFill>
                <a:effectLst/>
                <a:latin typeface="Arial" pitchFamily="34" charset="0"/>
                <a:ea typeface="Times New Roman" pitchFamily="18" charset="0"/>
              </a:rPr>
              <a:t>C</a:t>
            </a:r>
            <a:r>
              <a:rPr kumimoji="0" lang="en-US" sz="1100" b="0" i="0" u="none" strike="noStrike" cap="none" normalizeH="0" baseline="0" dirty="0" smtClean="0">
                <a:ln>
                  <a:noFill/>
                </a:ln>
                <a:solidFill>
                  <a:schemeClr val="tx1"/>
                </a:solidFill>
                <a:effectLst/>
                <a:latin typeface="Arial" pitchFamily="34" charset="0"/>
                <a:ea typeface="Times New Roman" pitchFamily="18" charset="0"/>
              </a:rPr>
              <a:t>ommunication)</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Продукт (</a:t>
            </a:r>
            <a:r>
              <a:rPr lang="en-US" sz="3200" dirty="0" smtClean="0">
                <a:solidFill>
                  <a:schemeClr val="bg1"/>
                </a:solidFill>
              </a:rPr>
              <a:t>Product)</a:t>
            </a:r>
            <a:endParaRPr lang="fr-FR" sz="3200" dirty="0" smtClean="0">
              <a:solidFill>
                <a:schemeClr val="bg1"/>
              </a:solidFill>
            </a:endParaRPr>
          </a:p>
        </p:txBody>
      </p:sp>
      <p:sp>
        <p:nvSpPr>
          <p:cNvPr id="3075" name="Espace réservé du contenu 2"/>
          <p:cNvSpPr>
            <a:spLocks noGrp="1"/>
          </p:cNvSpPr>
          <p:nvPr>
            <p:ph idx="1"/>
          </p:nvPr>
        </p:nvSpPr>
        <p:spPr>
          <a:xfrm>
            <a:off x="457200" y="1857364"/>
            <a:ext cx="8229600" cy="4714908"/>
          </a:xfrm>
        </p:spPr>
        <p:txBody>
          <a:bodyPr>
            <a:noAutofit/>
          </a:bodyPr>
          <a:lstStyle/>
          <a:p>
            <a:pPr>
              <a:lnSpc>
                <a:spcPts val="2100"/>
              </a:lnSpc>
              <a:buNone/>
            </a:pPr>
            <a:r>
              <a:rPr lang="bg-BG" sz="2000" dirty="0" smtClean="0">
                <a:solidFill>
                  <a:schemeClr val="tx2">
                    <a:lumMod val="60000"/>
                    <a:lumOff val="40000"/>
                  </a:schemeClr>
                </a:solidFill>
              </a:rPr>
              <a:t>Предлагането на продукти представлява основна част от всеки бизнес. Успешният маркетинг на масовите потребителски стоки, каквито са медицинските услуги и лекарствените продукти, изисква те да бъдат диференцирани в реален или психологически аспект.</a:t>
            </a:r>
          </a:p>
          <a:p>
            <a:pPr>
              <a:lnSpc>
                <a:spcPts val="2100"/>
              </a:lnSpc>
              <a:buNone/>
            </a:pPr>
            <a:r>
              <a:rPr lang="bg-BG" sz="2000" dirty="0" smtClean="0">
                <a:solidFill>
                  <a:schemeClr val="tx2">
                    <a:lumMod val="60000"/>
                    <a:lumOff val="40000"/>
                  </a:schemeClr>
                </a:solidFill>
              </a:rPr>
              <a:t>Диференциацията на генеричните лекарствени продукти</a:t>
            </a:r>
          </a:p>
          <a:p>
            <a:pPr>
              <a:lnSpc>
                <a:spcPts val="2100"/>
              </a:lnSpc>
              <a:buNone/>
            </a:pPr>
            <a:r>
              <a:rPr lang="bg-BG" sz="2000" dirty="0" smtClean="0">
                <a:solidFill>
                  <a:schemeClr val="tx2">
                    <a:lumMod val="60000"/>
                    <a:lumOff val="40000"/>
                  </a:schemeClr>
                </a:solidFill>
              </a:rPr>
              <a:t>(аналогични продукти със сходни цени) се основава на изграждането на силна търговска марка, което е диференциация в психологически аспект.</a:t>
            </a:r>
          </a:p>
          <a:p>
            <a:pPr>
              <a:lnSpc>
                <a:spcPts val="2100"/>
              </a:lnSpc>
              <a:buNone/>
            </a:pPr>
            <a:r>
              <a:rPr lang="bg-BG" sz="2000" dirty="0" smtClean="0">
                <a:solidFill>
                  <a:schemeClr val="tx2">
                    <a:lumMod val="60000"/>
                    <a:lumOff val="40000"/>
                  </a:schemeClr>
                </a:solidFill>
              </a:rPr>
              <a:t>Диференциацията на патентованите лекарствени продукти се основава на нови терапевтични качества, което е диференциация в реален аспект.</a:t>
            </a:r>
          </a:p>
          <a:p>
            <a:pPr>
              <a:lnSpc>
                <a:spcPts val="2100"/>
              </a:lnSpc>
              <a:buNone/>
            </a:pPr>
            <a:r>
              <a:rPr lang="bg-BG" sz="2000" dirty="0" smtClean="0">
                <a:solidFill>
                  <a:schemeClr val="tx2">
                    <a:lumMod val="60000"/>
                    <a:lumOff val="40000"/>
                  </a:schemeClr>
                </a:solidFill>
              </a:rPr>
              <a:t>Диференциацията на медицинските услуги се основава на авторитета и качествата на конкретния лекуващ лекар.</a:t>
            </a:r>
          </a:p>
          <a:p>
            <a:pPr>
              <a:lnSpc>
                <a:spcPts val="2100"/>
              </a:lnSpc>
              <a:buNone/>
            </a:pPr>
            <a:r>
              <a:rPr lang="bg-BG" sz="2000" dirty="0" smtClean="0">
                <a:solidFill>
                  <a:schemeClr val="tx2">
                    <a:lumMod val="60000"/>
                    <a:lumOff val="40000"/>
                  </a:schemeClr>
                </a:solidFill>
              </a:rPr>
              <a:t>Това също е диференциация в психологически аспект.</a:t>
            </a:r>
          </a:p>
          <a:p>
            <a:pPr>
              <a:lnSpc>
                <a:spcPts val="2100"/>
              </a:lnSpc>
              <a:buNone/>
            </a:pPr>
            <a:r>
              <a:rPr lang="bg-BG" sz="2000" dirty="0" smtClean="0">
                <a:solidFill>
                  <a:schemeClr val="tx2">
                    <a:lumMod val="60000"/>
                    <a:lumOff val="40000"/>
                  </a:schemeClr>
                </a:solidFill>
              </a:rPr>
              <a:t>Характеристиките и дизайна са двата най-ефективни белега, подлежащи на реална физическа диференциация.</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Цена (</a:t>
            </a:r>
            <a:r>
              <a:rPr lang="en-US" sz="3200" dirty="0" smtClean="0">
                <a:solidFill>
                  <a:schemeClr val="bg1"/>
                </a:solidFill>
              </a:rPr>
              <a:t>Price)</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Autofit/>
          </a:bodyPr>
          <a:lstStyle/>
          <a:p>
            <a:pPr>
              <a:lnSpc>
                <a:spcPts val="2200"/>
              </a:lnSpc>
              <a:buNone/>
            </a:pPr>
            <a:r>
              <a:rPr lang="bg-BG" sz="2000" dirty="0" smtClean="0">
                <a:solidFill>
                  <a:schemeClr val="tx2">
                    <a:lumMod val="60000"/>
                    <a:lumOff val="40000"/>
                  </a:schemeClr>
                </a:solidFill>
              </a:rPr>
              <a:t>Цената е единственият компонент от маркетинговия микс, който генерира приходи.</a:t>
            </a:r>
          </a:p>
          <a:p>
            <a:pPr>
              <a:lnSpc>
                <a:spcPts val="2200"/>
              </a:lnSpc>
              <a:buNone/>
            </a:pPr>
            <a:r>
              <a:rPr lang="bg-BG" sz="2000" dirty="0" smtClean="0">
                <a:solidFill>
                  <a:schemeClr val="tx2">
                    <a:lumMod val="60000"/>
                    <a:lumOff val="40000"/>
                  </a:schemeClr>
                </a:solidFill>
              </a:rPr>
              <a:t>Нивата на продуктовата диференциация и цена са правопропорционални. Съществуват два основни метода на ценообразуване:</a:t>
            </a:r>
          </a:p>
          <a:p>
            <a:pPr>
              <a:lnSpc>
                <a:spcPts val="2200"/>
              </a:lnSpc>
              <a:buFontTx/>
              <a:buChar char="-"/>
            </a:pPr>
            <a:r>
              <a:rPr lang="bg-BG" sz="2000" dirty="0" smtClean="0">
                <a:solidFill>
                  <a:schemeClr val="tx2">
                    <a:lumMod val="60000"/>
                    <a:lumOff val="40000"/>
                  </a:schemeClr>
                </a:solidFill>
              </a:rPr>
              <a:t>Формиране на цената на база на разходите – към определена себестойност се добавя определен процент печалба.</a:t>
            </a:r>
          </a:p>
          <a:p>
            <a:pPr>
              <a:lnSpc>
                <a:spcPts val="2200"/>
              </a:lnSpc>
              <a:buNone/>
            </a:pPr>
            <a:r>
              <a:rPr lang="bg-BG" sz="2000" dirty="0" smtClean="0">
                <a:solidFill>
                  <a:schemeClr val="tx2">
                    <a:lumMod val="60000"/>
                    <a:lumOff val="40000"/>
                  </a:schemeClr>
                </a:solidFill>
              </a:rPr>
              <a:t>В търговията на едро и дребно с лекарствени продукти това е широко използван метод на ценообразуване.</a:t>
            </a:r>
          </a:p>
          <a:p>
            <a:pPr>
              <a:lnSpc>
                <a:spcPts val="2200"/>
              </a:lnSpc>
              <a:buFontTx/>
              <a:buChar char="-"/>
            </a:pPr>
            <a:r>
              <a:rPr lang="bg-BG" sz="2000" dirty="0" smtClean="0">
                <a:solidFill>
                  <a:schemeClr val="tx2">
                    <a:lumMod val="60000"/>
                    <a:lumOff val="40000"/>
                  </a:schemeClr>
                </a:solidFill>
              </a:rPr>
              <a:t>Формиране на цената на база на стойността – този метод се прилага при ценообразуването на медицинските услуги.</a:t>
            </a:r>
          </a:p>
          <a:p>
            <a:pPr>
              <a:lnSpc>
                <a:spcPts val="2200"/>
              </a:lnSpc>
              <a:buNone/>
            </a:pPr>
            <a:r>
              <a:rPr lang="bg-BG" sz="2000" dirty="0" smtClean="0">
                <a:solidFill>
                  <a:schemeClr val="tx2">
                    <a:lumMod val="60000"/>
                    <a:lumOff val="40000"/>
                  </a:schemeClr>
                </a:solidFill>
              </a:rPr>
              <a:t>Цената по клинични пътеки е нормативно определена.</a:t>
            </a:r>
          </a:p>
          <a:p>
            <a:pPr>
              <a:lnSpc>
                <a:spcPts val="2200"/>
              </a:lnSpc>
              <a:buNone/>
            </a:pPr>
            <a:r>
              <a:rPr lang="bg-BG" sz="2000" dirty="0" smtClean="0">
                <a:solidFill>
                  <a:schemeClr val="tx2">
                    <a:lumMod val="60000"/>
                    <a:lumOff val="40000"/>
                  </a:schemeClr>
                </a:solidFill>
              </a:rPr>
              <a:t>Следователно здравните заведения увеличават печалбите си единствено чрез стремеж за намаляване на разходите.</a:t>
            </a:r>
          </a:p>
          <a:p>
            <a:pPr>
              <a:lnSpc>
                <a:spcPts val="2200"/>
              </a:lnSpc>
              <a:buNone/>
            </a:pP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22</a:t>
            </a:fld>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Пласмент (</a:t>
            </a:r>
            <a:r>
              <a:rPr lang="en-US" sz="3200" dirty="0" smtClean="0">
                <a:solidFill>
                  <a:schemeClr val="bg1"/>
                </a:solidFill>
              </a:rPr>
              <a:t>Place)</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Autofit/>
          </a:bodyPr>
          <a:lstStyle/>
          <a:p>
            <a:pPr>
              <a:lnSpc>
                <a:spcPts val="2200"/>
              </a:lnSpc>
              <a:buNone/>
            </a:pPr>
            <a:r>
              <a:rPr lang="bg-BG" sz="2000" dirty="0" smtClean="0">
                <a:solidFill>
                  <a:schemeClr val="tx2">
                    <a:lumMod val="60000"/>
                    <a:lumOff val="40000"/>
                  </a:schemeClr>
                </a:solidFill>
              </a:rPr>
              <a:t>Всяка компания трябва да избере пътя и начина за доставяне на продуктите си до целевия пазар. Най-общо съществуват две алтернативи – да ги продава директно или чрез посредник. </a:t>
            </a:r>
          </a:p>
          <a:p>
            <a:pPr>
              <a:lnSpc>
                <a:spcPts val="2200"/>
              </a:lnSpc>
              <a:buNone/>
            </a:pPr>
            <a:r>
              <a:rPr lang="bg-BG" sz="2000" dirty="0" smtClean="0">
                <a:solidFill>
                  <a:schemeClr val="tx2">
                    <a:lumMod val="60000"/>
                    <a:lumOff val="40000"/>
                  </a:schemeClr>
                </a:solidFill>
              </a:rPr>
              <a:t>Фармацевтичните производители имат нормативно определена пласментна верига от посредници – дистрибутори и аптеки.</a:t>
            </a:r>
          </a:p>
          <a:p>
            <a:pPr>
              <a:lnSpc>
                <a:spcPts val="2200"/>
              </a:lnSpc>
              <a:buNone/>
            </a:pPr>
            <a:r>
              <a:rPr lang="bg-BG" sz="2000" dirty="0" smtClean="0">
                <a:solidFill>
                  <a:schemeClr val="tx2">
                    <a:lumMod val="60000"/>
                    <a:lumOff val="40000"/>
                  </a:schemeClr>
                </a:solidFill>
              </a:rPr>
              <a:t>Медицинските услуги обикновено се продават директно – от лечебното заведение на пациента.</a:t>
            </a:r>
          </a:p>
          <a:p>
            <a:pPr>
              <a:lnSpc>
                <a:spcPts val="2200"/>
              </a:lnSpc>
              <a:buNone/>
            </a:pPr>
            <a:r>
              <a:rPr lang="bg-BG" sz="2000" dirty="0" smtClean="0">
                <a:solidFill>
                  <a:schemeClr val="tx2">
                    <a:lumMod val="60000"/>
                    <a:lumOff val="40000"/>
                  </a:schemeClr>
                </a:solidFill>
              </a:rPr>
              <a:t>Здравноосигурителните дружества могат да бъдат разглеждани и като директни продавачи на здравни пакети на целеви потенциални потребители, и като дистрибутори на медицински услуги на определени здравни заведения, с които имат сключени договори. Тази възможност за въздействие на осигурителните дружества както върху пациентите, така и върху продажбите на медицински услуги и лекарства ги прави основен маркетингов играч на здравния пазар.</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23</a:t>
            </a:fld>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Промоция (</a:t>
            </a:r>
            <a:r>
              <a:rPr lang="en-US" sz="3200" dirty="0" smtClean="0">
                <a:solidFill>
                  <a:schemeClr val="bg1"/>
                </a:solidFill>
              </a:rPr>
              <a:t>Promotion)</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buNone/>
            </a:pPr>
            <a:r>
              <a:rPr lang="bg-BG" sz="2000" dirty="0" smtClean="0">
                <a:solidFill>
                  <a:schemeClr val="tx2">
                    <a:lumMod val="60000"/>
                    <a:lumOff val="40000"/>
                  </a:schemeClr>
                </a:solidFill>
              </a:rPr>
              <a:t>Обхваща всички средства за комуникация, чрез които дадено послание достига до целевата потребитеска група.</a:t>
            </a:r>
          </a:p>
          <a:p>
            <a:pPr marL="457200" indent="-457200">
              <a:lnSpc>
                <a:spcPts val="2400"/>
              </a:lnSpc>
              <a:buAutoNum type="arabicPeriod"/>
            </a:pPr>
            <a:r>
              <a:rPr lang="bg-BG" sz="2000" b="1" dirty="0" smtClean="0">
                <a:solidFill>
                  <a:schemeClr val="tx2">
                    <a:lumMod val="60000"/>
                    <a:lumOff val="40000"/>
                  </a:schemeClr>
                </a:solidFill>
              </a:rPr>
              <a:t>Рекламна дейност</a:t>
            </a:r>
            <a:r>
              <a:rPr lang="bg-BG" sz="2000" dirty="0" smtClean="0">
                <a:solidFill>
                  <a:schemeClr val="tx2">
                    <a:lumMod val="60000"/>
                    <a:lumOff val="40000"/>
                  </a:schemeClr>
                </a:solidFill>
              </a:rPr>
              <a:t>. Представалява най-модерното и бързо средство за разпространение на информация за дадена компания или продукт.</a:t>
            </a:r>
          </a:p>
          <a:p>
            <a:pPr marL="457200" indent="-457200">
              <a:lnSpc>
                <a:spcPts val="2400"/>
              </a:lnSpc>
              <a:buNone/>
            </a:pPr>
            <a:r>
              <a:rPr lang="bg-BG" sz="2000" dirty="0" smtClean="0">
                <a:solidFill>
                  <a:schemeClr val="tx2">
                    <a:lumMod val="60000"/>
                    <a:lumOff val="40000"/>
                  </a:schemeClr>
                </a:solidFill>
              </a:rPr>
              <a:t>Основен проблем при използването на реклама е практическата невъзможност за изчисляване на възвращаемостта на рекламните инвестиции.</a:t>
            </a:r>
          </a:p>
          <a:p>
            <a:pPr marL="457200" indent="-457200">
              <a:lnSpc>
                <a:spcPts val="2400"/>
              </a:lnSpc>
              <a:buNone/>
            </a:pPr>
            <a:r>
              <a:rPr lang="bg-BG" sz="2000" dirty="0" smtClean="0">
                <a:solidFill>
                  <a:schemeClr val="tx2">
                    <a:lumMod val="60000"/>
                    <a:lumOff val="40000"/>
                  </a:schemeClr>
                </a:solidFill>
              </a:rPr>
              <a:t>Ефективността на рекламата се повишава, когато е насочена към строго определени целеви потребители.</a:t>
            </a:r>
          </a:p>
          <a:p>
            <a:pPr marL="457200" indent="-457200">
              <a:lnSpc>
                <a:spcPts val="2400"/>
              </a:lnSpc>
              <a:buNone/>
            </a:pPr>
            <a:r>
              <a:rPr lang="bg-BG" sz="2000" dirty="0" smtClean="0">
                <a:solidFill>
                  <a:schemeClr val="tx2">
                    <a:lumMod val="60000"/>
                    <a:lumOff val="40000"/>
                  </a:schemeClr>
                </a:solidFill>
              </a:rPr>
              <a:t>Рекламата насочена към пациентите на лекарствени продукти с рецепта в ЕС е нормативно забранена.</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24</a:t>
            </a:fld>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Промоция (2)</a:t>
            </a:r>
            <a:endParaRPr lang="fr-FR" sz="3200" dirty="0" smtClean="0">
              <a:solidFill>
                <a:schemeClr val="bg1"/>
              </a:solidFill>
            </a:endParaRPr>
          </a:p>
        </p:txBody>
      </p:sp>
      <p:sp>
        <p:nvSpPr>
          <p:cNvPr id="3075" name="Espace réservé du contenu 2"/>
          <p:cNvSpPr>
            <a:spLocks noGrp="1"/>
          </p:cNvSpPr>
          <p:nvPr>
            <p:ph idx="1"/>
          </p:nvPr>
        </p:nvSpPr>
        <p:spPr>
          <a:xfrm>
            <a:off x="683568" y="2420888"/>
            <a:ext cx="936104" cy="3456384"/>
          </a:xfrm>
        </p:spPr>
        <p:txBody>
          <a:bodyPr vert="vert270"/>
          <a:lstStyle/>
          <a:p>
            <a:pPr>
              <a:lnSpc>
                <a:spcPts val="2400"/>
              </a:lnSpc>
              <a:buNone/>
            </a:pPr>
            <a:r>
              <a:rPr lang="bg-BG" sz="2400" dirty="0" smtClean="0">
                <a:solidFill>
                  <a:schemeClr val="tx2">
                    <a:lumMod val="60000"/>
                    <a:lumOff val="40000"/>
                  </a:schemeClr>
                </a:solidFill>
              </a:rPr>
              <a:t>Рекламна структура – модел 5М</a:t>
            </a:r>
          </a:p>
          <a:p>
            <a:pPr>
              <a:lnSpc>
                <a:spcPts val="2400"/>
              </a:lnSpc>
            </a:pPr>
            <a:endParaRPr lang="bg-BG" sz="2400" dirty="0" smtClean="0">
              <a:solidFill>
                <a:schemeClr val="tx2">
                  <a:lumMod val="60000"/>
                  <a:lumOff val="40000"/>
                </a:schemeClr>
              </a:solidFill>
            </a:endParaRPr>
          </a:p>
          <a:p>
            <a:pPr>
              <a:lnSpc>
                <a:spcPts val="2400"/>
              </a:lnSpc>
              <a:buNone/>
            </a:pP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25</a:t>
            </a:fld>
            <a:endParaRPr lang="fr-FR"/>
          </a:p>
        </p:txBody>
      </p:sp>
      <p:sp>
        <p:nvSpPr>
          <p:cNvPr id="9114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91137" name="Group 1"/>
          <p:cNvGrpSpPr>
            <a:grpSpLocks noChangeAspect="1"/>
          </p:cNvGrpSpPr>
          <p:nvPr/>
        </p:nvGrpSpPr>
        <p:grpSpPr bwMode="auto">
          <a:xfrm>
            <a:off x="1470248" y="1889448"/>
            <a:ext cx="5334000" cy="4851920"/>
            <a:chOff x="3120" y="7305"/>
            <a:chExt cx="8400" cy="8593"/>
          </a:xfrm>
        </p:grpSpPr>
        <p:sp>
          <p:nvSpPr>
            <p:cNvPr id="91147" name="AutoShape 11"/>
            <p:cNvSpPr>
              <a:spLocks noChangeAspect="1" noChangeArrowheads="1" noTextEdit="1"/>
            </p:cNvSpPr>
            <p:nvPr/>
          </p:nvSpPr>
          <p:spPr bwMode="auto">
            <a:xfrm>
              <a:off x="3120" y="7305"/>
              <a:ext cx="8400" cy="8593"/>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1146" name="Text Box 10"/>
            <p:cNvSpPr txBox="1">
              <a:spLocks noChangeArrowheads="1"/>
            </p:cNvSpPr>
            <p:nvPr/>
          </p:nvSpPr>
          <p:spPr bwMode="auto">
            <a:xfrm>
              <a:off x="3840" y="7305"/>
              <a:ext cx="6840" cy="978"/>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rgbClr val="FF0000"/>
                  </a:solidFill>
                  <a:effectLst/>
                  <a:latin typeface="Arial" pitchFamily="34" charset="0"/>
                  <a:ea typeface="Times New Roman" pitchFamily="18" charset="0"/>
                </a:rPr>
                <a:t>M</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ission</a:t>
              </a:r>
              <a:r>
                <a:rPr kumimoji="0" lang="ru-RU"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bg-BG" sz="1100" b="0" i="0" u="none" strike="noStrike" cap="none" normalizeH="0" baseline="0" dirty="0" smtClean="0">
                  <a:ln>
                    <a:noFill/>
                  </a:ln>
                  <a:solidFill>
                    <a:schemeClr val="tx1"/>
                  </a:solidFill>
                  <a:effectLst/>
                  <a:latin typeface="Arial" pitchFamily="34" charset="0"/>
                  <a:ea typeface="Times New Roman" pitchFamily="18" charset="0"/>
                </a:rPr>
                <a:t>мисия</a:t>
              </a:r>
              <a:r>
                <a:rPr kumimoji="0" lang="ru-RU" sz="1100" b="0" i="0" u="none" strike="noStrike" cap="none" normalizeH="0" baseline="0" dirty="0" smtClean="0">
                  <a:ln>
                    <a:noFill/>
                  </a:ln>
                  <a:solidFill>
                    <a:schemeClr val="tx1"/>
                  </a:solidFill>
                  <a:effectLst/>
                  <a:latin typeface="Arial" pitchFamily="34" charset="0"/>
                  <a:ea typeface="Times New Roman" pitchFamily="18" charset="0"/>
                </a:rPr>
                <a:t>) –</a:t>
              </a:r>
              <a:r>
                <a:rPr kumimoji="0" lang="bg-BG" sz="1100" b="0" i="0" u="none" strike="noStrike" cap="none" normalizeH="0" baseline="0" dirty="0" smtClean="0">
                  <a:ln>
                    <a:noFill/>
                  </a:ln>
                  <a:solidFill>
                    <a:schemeClr val="tx1"/>
                  </a:solidFill>
                  <a:effectLst/>
                  <a:latin typeface="Arial" pitchFamily="34" charset="0"/>
                  <a:ea typeface="Times New Roman" pitchFamily="18" charset="0"/>
                </a:rPr>
                <a:t> целта на рекламата може да бъде: да информира, да убеди или да припомни</a:t>
              </a:r>
              <a:r>
                <a:rPr kumimoji="0" lang="ru-RU" sz="1100" b="0" i="0" u="none" strike="noStrike" cap="none" normalizeH="0" baseline="0" dirty="0" smtClean="0">
                  <a:ln>
                    <a:noFill/>
                  </a:ln>
                  <a:solidFill>
                    <a:schemeClr val="tx1"/>
                  </a:solidFill>
                  <a:effectLst/>
                  <a:latin typeface="Arial" pitchFamily="34" charset="0"/>
                  <a:ea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endParaRPr>
            </a:p>
          </p:txBody>
        </p:sp>
        <p:sp>
          <p:nvSpPr>
            <p:cNvPr id="91145" name="Text Box 9"/>
            <p:cNvSpPr txBox="1">
              <a:spLocks noChangeArrowheads="1"/>
            </p:cNvSpPr>
            <p:nvPr/>
          </p:nvSpPr>
          <p:spPr bwMode="auto">
            <a:xfrm>
              <a:off x="3840" y="8609"/>
              <a:ext cx="6840" cy="1141"/>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FF0000"/>
                  </a:solidFill>
                  <a:effectLst/>
                  <a:latin typeface="Arial" pitchFamily="34" charset="0"/>
                  <a:ea typeface="Times New Roman" pitchFamily="18" charset="0"/>
                </a:rPr>
                <a:t>M</a:t>
              </a:r>
              <a:r>
                <a:rPr kumimoji="0" lang="en-GB" sz="1100" b="0" i="0" u="none" strike="noStrike" cap="none" normalizeH="0" baseline="0" smtClean="0">
                  <a:ln>
                    <a:noFill/>
                  </a:ln>
                  <a:solidFill>
                    <a:schemeClr val="tx1"/>
                  </a:solidFill>
                  <a:effectLst/>
                  <a:latin typeface="Arial" pitchFamily="34" charset="0"/>
                  <a:ea typeface="Times New Roman" pitchFamily="18" charset="0"/>
                </a:rPr>
                <a:t>essage</a:t>
              </a:r>
              <a:r>
                <a:rPr kumimoji="0" lang="bg-BG" sz="1100" b="0" i="0" u="none" strike="noStrike" cap="none" normalizeH="0" baseline="0" smtClean="0">
                  <a:ln>
                    <a:noFill/>
                  </a:ln>
                  <a:solidFill>
                    <a:schemeClr val="tx1"/>
                  </a:solidFill>
                  <a:effectLst/>
                  <a:latin typeface="Arial" pitchFamily="34" charset="0"/>
                  <a:ea typeface="Times New Roman" pitchFamily="18" charset="0"/>
                </a:rPr>
                <a:t> (послание) – оформя се в резултат на предшестващи решения относно набелязания целеви пазар и стойностното предложение на марката </a:t>
              </a:r>
              <a:endParaRPr kumimoji="0" lang="bg-BG" sz="1800" b="0" i="0" u="none" strike="noStrike" cap="none" normalizeH="0" baseline="0" smtClean="0">
                <a:ln>
                  <a:noFill/>
                </a:ln>
                <a:solidFill>
                  <a:schemeClr val="tx1"/>
                </a:solidFill>
                <a:effectLst/>
                <a:latin typeface="Arial" pitchFamily="34" charset="0"/>
              </a:endParaRPr>
            </a:p>
          </p:txBody>
        </p:sp>
        <p:sp>
          <p:nvSpPr>
            <p:cNvPr id="91144" name="Text Box 8"/>
            <p:cNvSpPr txBox="1">
              <a:spLocks noChangeArrowheads="1"/>
            </p:cNvSpPr>
            <p:nvPr/>
          </p:nvSpPr>
          <p:spPr bwMode="auto">
            <a:xfrm>
              <a:off x="3840" y="10076"/>
              <a:ext cx="6840" cy="1630"/>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FF0000"/>
                  </a:solidFill>
                  <a:effectLst/>
                  <a:latin typeface="Arial" pitchFamily="34" charset="0"/>
                  <a:ea typeface="Times New Roman" pitchFamily="18" charset="0"/>
                </a:rPr>
                <a:t>M</a:t>
              </a:r>
              <a:r>
                <a:rPr kumimoji="0" lang="en-GB" sz="1100" b="0" i="0" u="none" strike="noStrike" cap="none" normalizeH="0" baseline="0" smtClean="0">
                  <a:ln>
                    <a:noFill/>
                  </a:ln>
                  <a:solidFill>
                    <a:schemeClr val="tx1"/>
                  </a:solidFill>
                  <a:effectLst/>
                  <a:latin typeface="Arial" pitchFamily="34" charset="0"/>
                  <a:ea typeface="Times New Roman" pitchFamily="18" charset="0"/>
                </a:rPr>
                <a:t>edia</a:t>
              </a:r>
              <a:r>
                <a:rPr kumimoji="0" lang="bg-BG" sz="1100" b="0" i="0" u="none" strike="noStrike" cap="none" normalizeH="0" baseline="0" smtClean="0">
                  <a:ln>
                    <a:noFill/>
                  </a:ln>
                  <a:solidFill>
                    <a:schemeClr val="tx1"/>
                  </a:solidFill>
                  <a:effectLst/>
                  <a:latin typeface="Arial" pitchFamily="34" charset="0"/>
                  <a:ea typeface="Times New Roman" pitchFamily="18" charset="0"/>
                </a:rPr>
                <a:t> (медия) -  решението за вида медия е пряко свързано с решението за оформяне на посланието. Начинът на представяне на едно послание е различен в телевизия, вестници, радио, списания, телефонно обаждане или е-</a:t>
              </a:r>
              <a:r>
                <a:rPr kumimoji="0" lang="en-GB" sz="1100" b="0" i="0" u="none" strike="noStrike" cap="none" normalizeH="0" baseline="0" smtClean="0">
                  <a:ln>
                    <a:noFill/>
                  </a:ln>
                  <a:solidFill>
                    <a:schemeClr val="tx1"/>
                  </a:solidFill>
                  <a:effectLst/>
                  <a:latin typeface="Arial" pitchFamily="34" charset="0"/>
                  <a:ea typeface="Times New Roman" pitchFamily="18" charset="0"/>
                </a:rPr>
                <a:t>mail</a:t>
              </a:r>
              <a:r>
                <a:rPr kumimoji="0" lang="ru-RU" sz="1100" b="0" i="0" u="none" strike="noStrike" cap="none" normalizeH="0" baseline="0" smtClean="0">
                  <a:ln>
                    <a:noFill/>
                  </a:ln>
                  <a:solidFill>
                    <a:schemeClr val="tx1"/>
                  </a:solidFill>
                  <a:effectLst/>
                  <a:latin typeface="Arial" pitchFamily="34" charset="0"/>
                  <a:ea typeface="Times New Roman" pitchFamily="18" charset="0"/>
                </a:rPr>
                <a:t>.</a:t>
              </a:r>
              <a:endParaRPr kumimoji="0" lang="ru-RU" sz="1800" b="0" i="0" u="none" strike="noStrike" cap="none" normalizeH="0" baseline="0" smtClean="0">
                <a:ln>
                  <a:noFill/>
                </a:ln>
                <a:solidFill>
                  <a:schemeClr val="tx1"/>
                </a:solidFill>
                <a:effectLst/>
                <a:latin typeface="Arial" pitchFamily="34" charset="0"/>
              </a:endParaRPr>
            </a:p>
          </p:txBody>
        </p:sp>
        <p:sp>
          <p:nvSpPr>
            <p:cNvPr id="91143" name="Text Box 7"/>
            <p:cNvSpPr txBox="1">
              <a:spLocks noChangeArrowheads="1"/>
            </p:cNvSpPr>
            <p:nvPr/>
          </p:nvSpPr>
          <p:spPr bwMode="auto">
            <a:xfrm>
              <a:off x="3840" y="12032"/>
              <a:ext cx="6840" cy="1630"/>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FF0000"/>
                  </a:solidFill>
                  <a:effectLst/>
                  <a:latin typeface="Arial" pitchFamily="34" charset="0"/>
                  <a:ea typeface="Times New Roman" pitchFamily="18" charset="0"/>
                </a:rPr>
                <a:t>M</a:t>
              </a:r>
              <a:r>
                <a:rPr kumimoji="0" lang="en-GB" sz="1100" b="0" i="0" u="none" strike="noStrike" cap="none" normalizeH="0" baseline="0" smtClean="0">
                  <a:ln>
                    <a:noFill/>
                  </a:ln>
                  <a:solidFill>
                    <a:schemeClr val="tx1"/>
                  </a:solidFill>
                  <a:effectLst/>
                  <a:latin typeface="Arial" pitchFamily="34" charset="0"/>
                  <a:ea typeface="Times New Roman" pitchFamily="18" charset="0"/>
                </a:rPr>
                <a:t>oney</a:t>
              </a:r>
              <a:r>
                <a:rPr kumimoji="0" lang="ru-RU" sz="1100" b="0" i="0" u="none" strike="noStrike" cap="none" normalizeH="0" baseline="0" smtClean="0">
                  <a:ln>
                    <a:noFill/>
                  </a:ln>
                  <a:solidFill>
                    <a:schemeClr val="tx1"/>
                  </a:solidFill>
                  <a:effectLst/>
                  <a:latin typeface="Arial" pitchFamily="34" charset="0"/>
                  <a:ea typeface="Times New Roman" pitchFamily="18" charset="0"/>
                </a:rPr>
                <a:t> (</a:t>
              </a:r>
              <a:r>
                <a:rPr kumimoji="0" lang="bg-BG" sz="1100" b="0" i="0" u="none" strike="noStrike" cap="none" normalizeH="0" baseline="0" smtClean="0">
                  <a:ln>
                    <a:noFill/>
                  </a:ln>
                  <a:solidFill>
                    <a:schemeClr val="tx1"/>
                  </a:solidFill>
                  <a:effectLst/>
                  <a:latin typeface="Arial" pitchFamily="34" charset="0"/>
                  <a:ea typeface="Times New Roman" pitchFamily="18" charset="0"/>
                </a:rPr>
                <a:t>пари</a:t>
              </a:r>
              <a:r>
                <a:rPr kumimoji="0" lang="ru-RU" sz="1100" b="0" i="0" u="none" strike="noStrike" cap="none" normalizeH="0" baseline="0" smtClean="0">
                  <a:ln>
                    <a:noFill/>
                  </a:ln>
                  <a:solidFill>
                    <a:schemeClr val="tx1"/>
                  </a:solidFill>
                  <a:effectLst/>
                  <a:latin typeface="Arial" pitchFamily="34" charset="0"/>
                  <a:ea typeface="Times New Roman" pitchFamily="18" charset="0"/>
                </a:rPr>
                <a:t>)</a:t>
              </a:r>
              <a:r>
                <a:rPr kumimoji="0" lang="bg-BG" sz="1100" b="0" i="0" u="none" strike="noStrike" cap="none" normalizeH="0" baseline="0" smtClean="0">
                  <a:ln>
                    <a:noFill/>
                  </a:ln>
                  <a:solidFill>
                    <a:schemeClr val="tx1"/>
                  </a:solidFill>
                  <a:effectLst/>
                  <a:latin typeface="Arial" pitchFamily="34" charset="0"/>
                  <a:ea typeface="Times New Roman" pitchFamily="18" charset="0"/>
                </a:rPr>
                <a:t> – решенията за разходи трябва да се вземат с голямо внимание. По-ефективно определяне на бюджет е на базата на цели и задачи, отколкото на база продажби през предходни периоди.</a:t>
              </a:r>
              <a:endParaRPr kumimoji="0" lang="bg-BG" sz="1800" b="0" i="0" u="none" strike="noStrike" cap="none" normalizeH="0" baseline="0" smtClean="0">
                <a:ln>
                  <a:noFill/>
                </a:ln>
                <a:solidFill>
                  <a:schemeClr val="tx1"/>
                </a:solidFill>
                <a:effectLst/>
                <a:latin typeface="Arial" pitchFamily="34" charset="0"/>
              </a:endParaRPr>
            </a:p>
          </p:txBody>
        </p:sp>
        <p:sp>
          <p:nvSpPr>
            <p:cNvPr id="91142" name="Line 6"/>
            <p:cNvSpPr>
              <a:spLocks noChangeShapeType="1"/>
            </p:cNvSpPr>
            <p:nvPr/>
          </p:nvSpPr>
          <p:spPr bwMode="auto">
            <a:xfrm>
              <a:off x="7200" y="8283"/>
              <a:ext cx="1" cy="32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1141" name="Line 5"/>
            <p:cNvSpPr>
              <a:spLocks noChangeShapeType="1"/>
            </p:cNvSpPr>
            <p:nvPr/>
          </p:nvSpPr>
          <p:spPr bwMode="auto">
            <a:xfrm>
              <a:off x="7200" y="9750"/>
              <a:ext cx="1" cy="32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1140" name="Line 4"/>
            <p:cNvSpPr>
              <a:spLocks noChangeShapeType="1"/>
            </p:cNvSpPr>
            <p:nvPr/>
          </p:nvSpPr>
          <p:spPr bwMode="auto">
            <a:xfrm>
              <a:off x="7200" y="11706"/>
              <a:ext cx="1" cy="32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1139" name="Line 3"/>
            <p:cNvSpPr>
              <a:spLocks noChangeShapeType="1"/>
            </p:cNvSpPr>
            <p:nvPr/>
          </p:nvSpPr>
          <p:spPr bwMode="auto">
            <a:xfrm>
              <a:off x="7200" y="13662"/>
              <a:ext cx="1" cy="32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1138" name="Text Box 2"/>
            <p:cNvSpPr txBox="1">
              <a:spLocks noChangeArrowheads="1"/>
            </p:cNvSpPr>
            <p:nvPr/>
          </p:nvSpPr>
          <p:spPr bwMode="auto">
            <a:xfrm>
              <a:off x="3840" y="13988"/>
              <a:ext cx="6840" cy="1440"/>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rgbClr val="FF0000"/>
                  </a:solidFill>
                  <a:effectLst/>
                  <a:latin typeface="Arial" pitchFamily="34" charset="0"/>
                  <a:ea typeface="Times New Roman" pitchFamily="18" charset="0"/>
                </a:rPr>
                <a:t>M</a:t>
              </a:r>
              <a:r>
                <a:rPr kumimoji="0" lang="en-GB" sz="1100" b="0" i="0" u="none" strike="noStrike" cap="none" normalizeH="0" baseline="0" dirty="0" smtClean="0">
                  <a:ln>
                    <a:noFill/>
                  </a:ln>
                  <a:solidFill>
                    <a:schemeClr val="tx1"/>
                  </a:solidFill>
                  <a:effectLst/>
                  <a:latin typeface="Arial" pitchFamily="34" charset="0"/>
                  <a:ea typeface="Times New Roman" pitchFamily="18" charset="0"/>
                </a:rPr>
                <a:t>easurement</a:t>
              </a:r>
              <a:r>
                <a:rPr kumimoji="0" lang="bg-BG" sz="1100" b="0" i="0" u="none" strike="noStrike" cap="none" normalizeH="0" baseline="0" dirty="0" smtClean="0">
                  <a:ln>
                    <a:noFill/>
                  </a:ln>
                  <a:solidFill>
                    <a:schemeClr val="tx1"/>
                  </a:solidFill>
                  <a:effectLst/>
                  <a:latin typeface="Arial" pitchFamily="34" charset="0"/>
                  <a:ea typeface="Times New Roman" pitchFamily="18" charset="0"/>
                </a:rPr>
                <a:t> (измерване) – често компаниите прибягват към измерване на запомнянето и разпознаването на марката. Ако е възможно, измерването на въздействието на рекламата върху продажбите, е най-достоверният метод. </a:t>
              </a:r>
              <a:endParaRPr kumimoji="0" lang="bg-BG" sz="1800" b="0" i="0" u="none" strike="noStrike" cap="none" normalizeH="0" baseline="0" dirty="0" smtClean="0">
                <a:ln>
                  <a:noFill/>
                </a:ln>
                <a:solidFill>
                  <a:schemeClr val="tx1"/>
                </a:solidFill>
                <a:effectLst/>
                <a:latin typeface="Arial" pitchFamily="34" charset="0"/>
              </a:endParaRPr>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Промоция (3)</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rmAutofit fontScale="70000" lnSpcReduction="20000"/>
          </a:bodyPr>
          <a:lstStyle/>
          <a:p>
            <a:pPr>
              <a:lnSpc>
                <a:spcPts val="2400"/>
              </a:lnSpc>
              <a:buNone/>
            </a:pPr>
            <a:r>
              <a:rPr lang="bg-BG" sz="2400" dirty="0" smtClean="0">
                <a:solidFill>
                  <a:schemeClr val="tx2">
                    <a:lumMod val="60000"/>
                    <a:lumOff val="40000"/>
                  </a:schemeClr>
                </a:solidFill>
              </a:rPr>
              <a:t>2. </a:t>
            </a:r>
            <a:r>
              <a:rPr lang="bg-BG" sz="2400" b="1" dirty="0" smtClean="0">
                <a:solidFill>
                  <a:schemeClr val="tx2">
                    <a:lumMod val="60000"/>
                    <a:lumOff val="40000"/>
                  </a:schemeClr>
                </a:solidFill>
              </a:rPr>
              <a:t>Търговски промоции</a:t>
            </a:r>
          </a:p>
          <a:p>
            <a:pPr>
              <a:lnSpc>
                <a:spcPts val="2400"/>
              </a:lnSpc>
              <a:buNone/>
            </a:pPr>
            <a:r>
              <a:rPr lang="bg-BG" sz="2400" dirty="0" smtClean="0">
                <a:solidFill>
                  <a:schemeClr val="tx2">
                    <a:lumMod val="60000"/>
                    <a:lumOff val="40000"/>
                  </a:schemeClr>
                </a:solidFill>
              </a:rPr>
              <a:t>Рекламата обикновено не води до бързи продажби, защото тя въздейства върху съзнанието, но не и върху поведението на клиентите.</a:t>
            </a:r>
          </a:p>
          <a:p>
            <a:pPr>
              <a:lnSpc>
                <a:spcPts val="2400"/>
              </a:lnSpc>
              <a:buNone/>
            </a:pPr>
            <a:r>
              <a:rPr lang="bg-BG" sz="2400" dirty="0" smtClean="0">
                <a:solidFill>
                  <a:schemeClr val="tx2">
                    <a:lumMod val="60000"/>
                    <a:lumOff val="40000"/>
                  </a:schemeClr>
                </a:solidFill>
              </a:rPr>
              <a:t>Търговските промоции са инструмент, който въздейства върху поведението.</a:t>
            </a:r>
          </a:p>
          <a:p>
            <a:pPr>
              <a:lnSpc>
                <a:spcPts val="2400"/>
              </a:lnSpc>
              <a:buNone/>
            </a:pPr>
            <a:r>
              <a:rPr lang="bg-BG" sz="2400" dirty="0" smtClean="0">
                <a:solidFill>
                  <a:schemeClr val="tx2">
                    <a:lumMod val="60000"/>
                    <a:lumOff val="40000"/>
                  </a:schemeClr>
                </a:solidFill>
              </a:rPr>
              <a:t>Търговската промоция представлява широкообхватен набор от стимули (ценови отстъпки, натурални рабати, бонуси, награди и др.), който мотивира клиентите да увеличават обема на покупките.</a:t>
            </a:r>
            <a:endParaRPr lang="en-US" sz="2400" dirty="0" smtClean="0">
              <a:solidFill>
                <a:schemeClr val="tx2">
                  <a:lumMod val="60000"/>
                  <a:lumOff val="40000"/>
                </a:schemeClr>
              </a:solidFill>
            </a:endParaRPr>
          </a:p>
          <a:p>
            <a:pPr>
              <a:lnSpc>
                <a:spcPts val="2400"/>
              </a:lnSpc>
              <a:buNone/>
            </a:pPr>
            <a:endParaRPr lang="bg-BG" sz="2400" dirty="0" smtClean="0">
              <a:solidFill>
                <a:schemeClr val="tx2">
                  <a:lumMod val="60000"/>
                  <a:lumOff val="40000"/>
                </a:schemeClr>
              </a:solidFill>
            </a:endParaRPr>
          </a:p>
          <a:p>
            <a:pPr>
              <a:lnSpc>
                <a:spcPts val="2400"/>
              </a:lnSpc>
              <a:buNone/>
            </a:pPr>
            <a:r>
              <a:rPr lang="bg-BG" sz="2400" dirty="0" smtClean="0">
                <a:solidFill>
                  <a:schemeClr val="tx2">
                    <a:lumMod val="60000"/>
                    <a:lumOff val="40000"/>
                  </a:schemeClr>
                </a:solidFill>
              </a:rPr>
              <a:t>Успехът на търговската промоция като средство за насърчаване на продажбите е гарантиран в случаите, когато компанията разполага с качествен, но слабо известен продукт. Промоциите стимулират потребителите да опитат продукта и по този начин клиетската база нараства.</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26</a:t>
            </a:fld>
            <a:endParaRPr lang="fr-F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Промоция (4)</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buNone/>
            </a:pPr>
            <a:r>
              <a:rPr lang="bg-BG" sz="2000" dirty="0" smtClean="0">
                <a:solidFill>
                  <a:schemeClr val="tx2">
                    <a:lumMod val="60000"/>
                    <a:lumOff val="40000"/>
                  </a:schemeClr>
                </a:solidFill>
              </a:rPr>
              <a:t>3. </a:t>
            </a:r>
            <a:r>
              <a:rPr lang="bg-BG" sz="2000" b="1" dirty="0" smtClean="0">
                <a:solidFill>
                  <a:schemeClr val="tx2">
                    <a:lumMod val="60000"/>
                    <a:lumOff val="40000"/>
                  </a:schemeClr>
                </a:solidFill>
              </a:rPr>
              <a:t>Връзки с обществеността (</a:t>
            </a:r>
            <a:r>
              <a:rPr lang="en-US" sz="2000" b="1" dirty="0" smtClean="0">
                <a:solidFill>
                  <a:schemeClr val="tx2">
                    <a:lumMod val="60000"/>
                    <a:lumOff val="40000"/>
                  </a:schemeClr>
                </a:solidFill>
              </a:rPr>
              <a:t>PR)</a:t>
            </a:r>
          </a:p>
          <a:p>
            <a:pPr>
              <a:lnSpc>
                <a:spcPts val="2400"/>
              </a:lnSpc>
              <a:buNone/>
            </a:pPr>
            <a:r>
              <a:rPr lang="bg-BG" sz="2000" dirty="0" smtClean="0">
                <a:solidFill>
                  <a:schemeClr val="tx2">
                    <a:lumMod val="60000"/>
                    <a:lumOff val="40000"/>
                  </a:schemeClr>
                </a:solidFill>
              </a:rPr>
              <a:t>Връзките с обществеността са изключително ефективни в социално значимите сфери, като здравеопазване и образование.</a:t>
            </a:r>
          </a:p>
          <a:p>
            <a:pPr>
              <a:lnSpc>
                <a:spcPts val="2400"/>
              </a:lnSpc>
              <a:buNone/>
            </a:pPr>
            <a:r>
              <a:rPr lang="bg-BG" sz="2000" dirty="0" smtClean="0">
                <a:solidFill>
                  <a:schemeClr val="tx2">
                    <a:lumMod val="60000"/>
                    <a:lumOff val="40000"/>
                  </a:schemeClr>
                </a:solidFill>
              </a:rPr>
              <a:t>Основната цел на </a:t>
            </a:r>
            <a:r>
              <a:rPr lang="en-US" sz="2000" dirty="0" smtClean="0">
                <a:solidFill>
                  <a:schemeClr val="tx2">
                    <a:lumMod val="60000"/>
                    <a:lumOff val="40000"/>
                  </a:schemeClr>
                </a:solidFill>
              </a:rPr>
              <a:t>PR</a:t>
            </a:r>
            <a:r>
              <a:rPr lang="bg-BG" sz="2000" dirty="0" smtClean="0">
                <a:solidFill>
                  <a:schemeClr val="tx2">
                    <a:lumMod val="60000"/>
                    <a:lumOff val="40000"/>
                  </a:schemeClr>
                </a:solidFill>
              </a:rPr>
              <a:t> е да се генерират творчески идеи, които да привличат положително внимание и да създават добра репутация на една организация.</a:t>
            </a:r>
          </a:p>
          <a:p>
            <a:pPr>
              <a:lnSpc>
                <a:spcPts val="2400"/>
              </a:lnSpc>
              <a:buNone/>
            </a:pPr>
            <a:r>
              <a:rPr lang="bg-BG" sz="2000" dirty="0" smtClean="0">
                <a:solidFill>
                  <a:schemeClr val="tx2">
                    <a:lumMod val="60000"/>
                    <a:lumOff val="40000"/>
                  </a:schemeClr>
                </a:solidFill>
              </a:rPr>
              <a:t>В нашето съвремие рекламата непрекъснато губи позициите си като средство, създаващо търговска марка, а търговските промоции надхвърлят оптималният си капацитет  и стават все по-трудно управляеми.</a:t>
            </a:r>
          </a:p>
          <a:p>
            <a:pPr>
              <a:lnSpc>
                <a:spcPts val="2400"/>
              </a:lnSpc>
              <a:buNone/>
            </a:pPr>
            <a:r>
              <a:rPr lang="bg-BG" sz="2000" dirty="0" smtClean="0">
                <a:solidFill>
                  <a:schemeClr val="tx2">
                    <a:lumMod val="60000"/>
                    <a:lumOff val="40000"/>
                  </a:schemeClr>
                </a:solidFill>
              </a:rPr>
              <a:t>Затова все повече компании използват потенциала на маркетинг връзките с обществеността ( </a:t>
            </a:r>
            <a:r>
              <a:rPr lang="en-US" sz="2000" dirty="0" smtClean="0">
                <a:solidFill>
                  <a:schemeClr val="tx2">
                    <a:lumMod val="60000"/>
                    <a:lumOff val="40000"/>
                  </a:schemeClr>
                </a:solidFill>
              </a:rPr>
              <a:t>MPR)</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27</a:t>
            </a:fld>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Промоция (5)</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03746"/>
          </a:xfrm>
        </p:spPr>
        <p:txBody>
          <a:bodyPr/>
          <a:lstStyle/>
          <a:p>
            <a:pPr>
              <a:lnSpc>
                <a:spcPts val="2400"/>
              </a:lnSpc>
              <a:buNone/>
            </a:pPr>
            <a:r>
              <a:rPr lang="en-US" sz="2400" dirty="0" smtClean="0">
                <a:solidFill>
                  <a:schemeClr val="tx2">
                    <a:lumMod val="60000"/>
                    <a:lumOff val="40000"/>
                  </a:schemeClr>
                </a:solidFill>
              </a:rPr>
              <a:t>MPR – </a:t>
            </a:r>
            <a:r>
              <a:rPr lang="bg-BG" sz="2400" dirty="0" smtClean="0">
                <a:solidFill>
                  <a:schemeClr val="tx2">
                    <a:lumMod val="60000"/>
                    <a:lumOff val="40000"/>
                  </a:schemeClr>
                </a:solidFill>
              </a:rPr>
              <a:t>модел </a:t>
            </a:r>
            <a:r>
              <a:rPr lang="en-US" sz="2400" dirty="0" smtClean="0">
                <a:solidFill>
                  <a:schemeClr val="tx2">
                    <a:lumMod val="60000"/>
                    <a:lumOff val="40000"/>
                  </a:schemeClr>
                </a:solidFill>
              </a:rPr>
              <a:t>PENCILS</a:t>
            </a:r>
            <a:endParaRPr lang="bg-BG" sz="2400" dirty="0" smtClean="0">
              <a:solidFill>
                <a:schemeClr val="tx2">
                  <a:lumMod val="60000"/>
                  <a:lumOff val="40000"/>
                </a:schemeClr>
              </a:solidFill>
            </a:endParaRPr>
          </a:p>
          <a:p>
            <a:pPr>
              <a:lnSpc>
                <a:spcPts val="2400"/>
              </a:lnSpc>
              <a:buNone/>
            </a:pPr>
            <a:endParaRPr lang="bg-BG"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28</a:t>
            </a:fld>
            <a:endParaRPr lang="fr-FR"/>
          </a:p>
        </p:txBody>
      </p:sp>
      <p:graphicFrame>
        <p:nvGraphicFramePr>
          <p:cNvPr id="5" name="Table 4"/>
          <p:cNvGraphicFramePr>
            <a:graphicFrameLocks noGrp="1"/>
          </p:cNvGraphicFramePr>
          <p:nvPr/>
        </p:nvGraphicFramePr>
        <p:xfrm>
          <a:off x="1547664" y="2492896"/>
          <a:ext cx="5869305" cy="3855720"/>
        </p:xfrm>
        <a:graphic>
          <a:graphicData uri="http://schemas.openxmlformats.org/drawingml/2006/table">
            <a:tbl>
              <a:tblPr/>
              <a:tblGrid>
                <a:gridCol w="5869305"/>
              </a:tblGrid>
              <a:tr h="0">
                <a:tc>
                  <a:txBody>
                    <a:bodyPr/>
                    <a:lstStyle/>
                    <a:p>
                      <a:pPr algn="just">
                        <a:spcAft>
                          <a:spcPts val="0"/>
                        </a:spcAft>
                      </a:pPr>
                      <a:r>
                        <a:rPr lang="en-GB" sz="1100" b="1">
                          <a:solidFill>
                            <a:srgbClr val="000000"/>
                          </a:solidFill>
                          <a:latin typeface="Arial"/>
                          <a:ea typeface="Times New Roman"/>
                        </a:rPr>
                        <a:t>P</a:t>
                      </a:r>
                      <a:r>
                        <a:rPr lang="en-GB" sz="1100">
                          <a:latin typeface="Arial"/>
                          <a:ea typeface="Times New Roman"/>
                        </a:rPr>
                        <a:t>ublications </a:t>
                      </a:r>
                      <a:r>
                        <a:rPr lang="bg-BG" sz="1100">
                          <a:latin typeface="Arial"/>
                          <a:ea typeface="Times New Roman"/>
                        </a:rPr>
                        <a:t>(публикации) – често използвано средство в здравеопазването, обвхащащо научни списания, годишни доклади, фармацевтични справочници и др.</a:t>
                      </a:r>
                      <a:endParaRPr lang="en-US" sz="1200">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endParaRPr lang="bg-BG" sz="1100">
                        <a:latin typeface="Arial"/>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en-GB" sz="1100" b="1">
                          <a:solidFill>
                            <a:srgbClr val="000000"/>
                          </a:solidFill>
                          <a:latin typeface="Arial"/>
                          <a:ea typeface="Times New Roman"/>
                        </a:rPr>
                        <a:t>E</a:t>
                      </a:r>
                      <a:r>
                        <a:rPr lang="en-GB" sz="1100">
                          <a:latin typeface="Arial"/>
                          <a:ea typeface="Times New Roman"/>
                        </a:rPr>
                        <a:t>vents </a:t>
                      </a:r>
                      <a:r>
                        <a:rPr lang="bg-BG" sz="1100">
                          <a:latin typeface="Arial"/>
                          <a:ea typeface="Times New Roman"/>
                        </a:rPr>
                        <a:t>(мероприятия) – международни и локални научни конгреси, лекции, изложения на медицинска апаратура, симпозиуми и др.</a:t>
                      </a:r>
                      <a:endParaRPr lang="en-US" sz="1200">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endParaRPr lang="bg-BG" sz="1100">
                        <a:latin typeface="Arial"/>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en-GB" sz="1100" b="1">
                          <a:solidFill>
                            <a:srgbClr val="000000"/>
                          </a:solidFill>
                          <a:latin typeface="Arial"/>
                          <a:ea typeface="Times New Roman"/>
                        </a:rPr>
                        <a:t>N</a:t>
                      </a:r>
                      <a:r>
                        <a:rPr lang="en-GB" sz="1100">
                          <a:latin typeface="Arial"/>
                          <a:ea typeface="Times New Roman"/>
                        </a:rPr>
                        <a:t>ews</a:t>
                      </a:r>
                      <a:r>
                        <a:rPr lang="bg-BG" sz="1100">
                          <a:latin typeface="Arial"/>
                          <a:ea typeface="Times New Roman"/>
                        </a:rPr>
                        <a:t> (новини) – благоприятни новини за продуктите, услугите, компанията и служителите й.</a:t>
                      </a:r>
                      <a:endParaRPr lang="en-US" sz="1200">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endParaRPr lang="bg-BG" sz="1100">
                        <a:latin typeface="Arial"/>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en-GB" sz="1100" b="1">
                          <a:solidFill>
                            <a:srgbClr val="000000"/>
                          </a:solidFill>
                          <a:latin typeface="Arial"/>
                          <a:ea typeface="Times New Roman"/>
                        </a:rPr>
                        <a:t>C</a:t>
                      </a:r>
                      <a:r>
                        <a:rPr lang="en-GB" sz="1100">
                          <a:latin typeface="Arial"/>
                          <a:ea typeface="Times New Roman"/>
                        </a:rPr>
                        <a:t>ommunity involvement activities </a:t>
                      </a:r>
                      <a:r>
                        <a:rPr lang="bg-BG" sz="1100">
                          <a:latin typeface="Arial"/>
                          <a:ea typeface="Times New Roman"/>
                        </a:rPr>
                        <a:t>(обществено значими дейности) – финансиране на здравни програми за социално слаби граждани, деца без родителски грижи, пациенти със затруднен достъп до здравни грижи и др.</a:t>
                      </a:r>
                      <a:endParaRPr lang="en-US" sz="1200">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endParaRPr lang="ru-RU" sz="1100">
                        <a:latin typeface="Arial"/>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en-GB" sz="1100" b="1">
                          <a:solidFill>
                            <a:srgbClr val="000000"/>
                          </a:solidFill>
                          <a:latin typeface="Arial"/>
                          <a:ea typeface="Times New Roman"/>
                        </a:rPr>
                        <a:t>I</a:t>
                      </a:r>
                      <a:r>
                        <a:rPr lang="en-GB" sz="1100">
                          <a:latin typeface="Arial"/>
                          <a:ea typeface="Times New Roman"/>
                        </a:rPr>
                        <a:t>dentity media </a:t>
                      </a:r>
                      <a:r>
                        <a:rPr lang="bg-BG" sz="1100">
                          <a:latin typeface="Arial"/>
                          <a:ea typeface="Times New Roman"/>
                        </a:rPr>
                        <a:t>(идентичност) – канцеларски принадлежности, визитни картички, фирмени униформи</a:t>
                      </a:r>
                      <a:endParaRPr lang="en-US" sz="1200">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endParaRPr lang="bg-BG" sz="1100">
                        <a:solidFill>
                          <a:srgbClr val="FF0000"/>
                        </a:solidFill>
                        <a:latin typeface="Arial"/>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en-GB" sz="1100" b="1">
                          <a:solidFill>
                            <a:srgbClr val="000000"/>
                          </a:solidFill>
                          <a:latin typeface="Arial"/>
                          <a:ea typeface="Times New Roman"/>
                        </a:rPr>
                        <a:t>L</a:t>
                      </a:r>
                      <a:r>
                        <a:rPr lang="en-GB" sz="1100">
                          <a:latin typeface="Arial"/>
                          <a:ea typeface="Times New Roman"/>
                        </a:rPr>
                        <a:t>obbying activity </a:t>
                      </a:r>
                      <a:r>
                        <a:rPr lang="bg-BG" sz="1100">
                          <a:latin typeface="Arial"/>
                          <a:ea typeface="Times New Roman"/>
                        </a:rPr>
                        <a:t>(лобитска дейност) – изключително важно средство в сектора на здравеопазването, където основната част от услугите и продуктите се реимбурсират от обществени фондове, управлявани чрез политически решения.</a:t>
                      </a:r>
                      <a:endParaRPr lang="en-US" sz="1200">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endParaRPr lang="bg-BG" sz="1100">
                        <a:solidFill>
                          <a:srgbClr val="FF0000"/>
                        </a:solidFill>
                        <a:latin typeface="Arial"/>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en-GB" sz="1100" b="1" dirty="0">
                          <a:solidFill>
                            <a:srgbClr val="000000"/>
                          </a:solidFill>
                          <a:latin typeface="Arial"/>
                          <a:ea typeface="Times New Roman"/>
                        </a:rPr>
                        <a:t>S</a:t>
                      </a:r>
                      <a:r>
                        <a:rPr lang="en-GB" sz="1100" dirty="0">
                          <a:latin typeface="Arial"/>
                          <a:ea typeface="Times New Roman"/>
                        </a:rPr>
                        <a:t>ocial responsibility activities </a:t>
                      </a:r>
                      <a:r>
                        <a:rPr lang="bg-BG" sz="1100" dirty="0">
                          <a:latin typeface="Arial"/>
                          <a:ea typeface="Times New Roman"/>
                        </a:rPr>
                        <a:t>(социално отговорни дейности) – създаване на репутация на социално ангажирана компания, която е от основно значение в социални сектори като здравеопазването.</a:t>
                      </a:r>
                      <a:endParaRPr lang="en-US" sz="1200" dirty="0">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Промоция (6)</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rmAutofit fontScale="70000" lnSpcReduction="20000"/>
          </a:bodyPr>
          <a:lstStyle/>
          <a:p>
            <a:pPr>
              <a:lnSpc>
                <a:spcPts val="2400"/>
              </a:lnSpc>
              <a:buNone/>
            </a:pPr>
            <a:r>
              <a:rPr lang="bg-BG" sz="2400" dirty="0" smtClean="0">
                <a:solidFill>
                  <a:schemeClr val="tx2">
                    <a:lumMod val="60000"/>
                    <a:lumOff val="40000"/>
                  </a:schemeClr>
                </a:solidFill>
              </a:rPr>
              <a:t>4. </a:t>
            </a:r>
            <a:r>
              <a:rPr lang="bg-BG" sz="2400" b="1" dirty="0" smtClean="0">
                <a:solidFill>
                  <a:schemeClr val="tx2">
                    <a:lumMod val="60000"/>
                    <a:lumOff val="40000"/>
                  </a:schemeClr>
                </a:solidFill>
              </a:rPr>
              <a:t>Търговски персонал</a:t>
            </a:r>
          </a:p>
          <a:p>
            <a:pPr>
              <a:lnSpc>
                <a:spcPts val="2400"/>
              </a:lnSpc>
              <a:buNone/>
            </a:pPr>
            <a:r>
              <a:rPr lang="bg-BG" sz="2400" dirty="0" smtClean="0">
                <a:solidFill>
                  <a:schemeClr val="tx2">
                    <a:lumMod val="60000"/>
                    <a:lumOff val="40000"/>
                  </a:schemeClr>
                </a:solidFill>
              </a:rPr>
              <a:t>Това е най-често използваното промоционално средство от компаниите, които произвеждат лекарства, медицински изделия и апаратура.</a:t>
            </a:r>
          </a:p>
          <a:p>
            <a:pPr>
              <a:lnSpc>
                <a:spcPts val="2400"/>
              </a:lnSpc>
              <a:buNone/>
            </a:pPr>
            <a:r>
              <a:rPr lang="bg-BG" sz="2400" dirty="0" smtClean="0">
                <a:solidFill>
                  <a:schemeClr val="tx2">
                    <a:lumMod val="60000"/>
                    <a:lumOff val="40000"/>
                  </a:schemeClr>
                </a:solidFill>
              </a:rPr>
              <a:t>Основното предимство на медицинските представители е, че те осъществяват лични контакти, срещи “лице в лице”, което е много по-ефективно от серия реклами, търговски промоции или директни пощенски съобщения.</a:t>
            </a:r>
          </a:p>
          <a:p>
            <a:pPr>
              <a:lnSpc>
                <a:spcPts val="2400"/>
              </a:lnSpc>
              <a:buNone/>
            </a:pPr>
            <a:r>
              <a:rPr lang="bg-BG" sz="2400" dirty="0" smtClean="0">
                <a:solidFill>
                  <a:schemeClr val="tx2">
                    <a:lumMod val="60000"/>
                    <a:lumOff val="40000"/>
                  </a:schemeClr>
                </a:solidFill>
              </a:rPr>
              <a:t>Недостатъкът на промоцията чрез медицински представители  е нейната много висока цена, основно поради квалифицирания и високо платен персонал.</a:t>
            </a:r>
          </a:p>
          <a:p>
            <a:pPr>
              <a:lnSpc>
                <a:spcPts val="2400"/>
              </a:lnSpc>
              <a:buNone/>
            </a:pPr>
            <a:r>
              <a:rPr lang="bg-BG" sz="2400" dirty="0" smtClean="0">
                <a:solidFill>
                  <a:schemeClr val="tx2">
                    <a:lumMod val="60000"/>
                    <a:lumOff val="40000"/>
                  </a:schemeClr>
                </a:solidFill>
              </a:rPr>
              <a:t>Значимостта на медицинските представители е несъмнена, но въпреки това компаниите непрекъснато търсят начин да намалят броя и влиянието им върху маркетинговата стратегия и тактика.</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29</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Какво може да се маркетира?</a:t>
            </a:r>
            <a:endParaRPr lang="fr-FR" sz="3200" dirty="0" smtClean="0">
              <a:solidFill>
                <a:schemeClr val="bg1"/>
              </a:solidFill>
            </a:endParaRPr>
          </a:p>
        </p:txBody>
      </p:sp>
      <p:sp>
        <p:nvSpPr>
          <p:cNvPr id="3075" name="Espace réservé du contenu 2"/>
          <p:cNvSpPr>
            <a:spLocks noGrp="1"/>
          </p:cNvSpPr>
          <p:nvPr>
            <p:ph idx="1"/>
          </p:nvPr>
        </p:nvSpPr>
        <p:spPr>
          <a:xfrm>
            <a:off x="457200" y="1885864"/>
            <a:ext cx="8229600" cy="4351448"/>
          </a:xfrm>
        </p:spPr>
        <p:txBody>
          <a:bodyPr>
            <a:noAutofit/>
          </a:bodyPr>
          <a:lstStyle/>
          <a:p>
            <a:pPr>
              <a:lnSpc>
                <a:spcPts val="1700"/>
              </a:lnSpc>
            </a:pPr>
            <a:r>
              <a:rPr lang="bg-BG" sz="1600" dirty="0" smtClean="0">
                <a:solidFill>
                  <a:schemeClr val="tx2">
                    <a:lumMod val="60000"/>
                    <a:lumOff val="40000"/>
                  </a:schemeClr>
                </a:solidFill>
              </a:rPr>
              <a:t> </a:t>
            </a:r>
            <a:r>
              <a:rPr lang="bg-BG" sz="1600" b="1" dirty="0" smtClean="0">
                <a:solidFill>
                  <a:schemeClr val="tx2">
                    <a:lumMod val="60000"/>
                    <a:lumOff val="40000"/>
                  </a:schemeClr>
                </a:solidFill>
              </a:rPr>
              <a:t>Стоки</a:t>
            </a:r>
            <a:r>
              <a:rPr lang="bg-BG" sz="1600" dirty="0" smtClean="0">
                <a:solidFill>
                  <a:schemeClr val="tx2">
                    <a:lumMod val="60000"/>
                    <a:lumOff val="40000"/>
                  </a:schemeClr>
                </a:solidFill>
              </a:rPr>
              <a:t>. Усвояват най-голямата част от ресурсите за производство и маркетинг</a:t>
            </a:r>
          </a:p>
          <a:p>
            <a:pPr>
              <a:lnSpc>
                <a:spcPts val="1700"/>
              </a:lnSpc>
            </a:pPr>
            <a:r>
              <a:rPr lang="bg-BG" sz="1600" b="1" dirty="0" smtClean="0">
                <a:solidFill>
                  <a:schemeClr val="tx2">
                    <a:lumMod val="60000"/>
                    <a:lumOff val="40000"/>
                  </a:schemeClr>
                </a:solidFill>
              </a:rPr>
              <a:t>Услуги</a:t>
            </a:r>
            <a:r>
              <a:rPr lang="bg-BG" sz="1600" dirty="0" smtClean="0">
                <a:solidFill>
                  <a:schemeClr val="tx2">
                    <a:lumMod val="60000"/>
                    <a:lumOff val="40000"/>
                  </a:schemeClr>
                </a:solidFill>
              </a:rPr>
              <a:t>. Относителният дял на предлаганите услуги ежегодно се увеличава</a:t>
            </a:r>
          </a:p>
          <a:p>
            <a:pPr>
              <a:lnSpc>
                <a:spcPts val="1700"/>
              </a:lnSpc>
            </a:pPr>
            <a:r>
              <a:rPr lang="bg-BG" sz="1600" dirty="0" smtClean="0">
                <a:solidFill>
                  <a:schemeClr val="tx2">
                    <a:lumMod val="60000"/>
                    <a:lumOff val="40000"/>
                  </a:schemeClr>
                </a:solidFill>
              </a:rPr>
              <a:t> </a:t>
            </a:r>
            <a:r>
              <a:rPr lang="bg-BG" sz="1600" b="1" dirty="0" smtClean="0">
                <a:solidFill>
                  <a:schemeClr val="tx2">
                    <a:lumMod val="60000"/>
                    <a:lumOff val="40000"/>
                  </a:schemeClr>
                </a:solidFill>
              </a:rPr>
              <a:t>Емоционални преживявания</a:t>
            </a:r>
            <a:r>
              <a:rPr lang="bg-BG" sz="1600" dirty="0" smtClean="0">
                <a:solidFill>
                  <a:schemeClr val="tx2">
                    <a:lumMod val="60000"/>
                    <a:lumOff val="40000"/>
                  </a:schemeClr>
                </a:solidFill>
              </a:rPr>
              <a:t>. В тази категория попадат киното, театъра и др.</a:t>
            </a:r>
          </a:p>
          <a:p>
            <a:pPr>
              <a:lnSpc>
                <a:spcPts val="1700"/>
              </a:lnSpc>
            </a:pPr>
            <a:r>
              <a:rPr lang="bg-BG" sz="1600" dirty="0" smtClean="0">
                <a:solidFill>
                  <a:schemeClr val="tx2">
                    <a:lumMod val="60000"/>
                    <a:lumOff val="40000"/>
                  </a:schemeClr>
                </a:solidFill>
              </a:rPr>
              <a:t> </a:t>
            </a:r>
            <a:r>
              <a:rPr lang="bg-BG" sz="1600" b="1" dirty="0" smtClean="0">
                <a:solidFill>
                  <a:schemeClr val="tx2">
                    <a:lumMod val="60000"/>
                    <a:lumOff val="40000"/>
                  </a:schemeClr>
                </a:solidFill>
              </a:rPr>
              <a:t>Събития</a:t>
            </a:r>
            <a:r>
              <a:rPr lang="bg-BG" sz="1600" dirty="0" smtClean="0">
                <a:solidFill>
                  <a:schemeClr val="tx2">
                    <a:lumMod val="60000"/>
                    <a:lumOff val="40000"/>
                  </a:schemeClr>
                </a:solidFill>
              </a:rPr>
              <a:t>. Периодично се маркетират научни конгреси, спортни състезания и др.</a:t>
            </a:r>
          </a:p>
          <a:p>
            <a:pPr>
              <a:lnSpc>
                <a:spcPts val="1700"/>
              </a:lnSpc>
            </a:pPr>
            <a:r>
              <a:rPr lang="bg-BG" sz="1600" b="1" dirty="0" smtClean="0">
                <a:solidFill>
                  <a:schemeClr val="tx2">
                    <a:lumMod val="60000"/>
                    <a:lumOff val="40000"/>
                  </a:schemeClr>
                </a:solidFill>
              </a:rPr>
              <a:t>Личности</a:t>
            </a:r>
            <a:r>
              <a:rPr lang="bg-BG" sz="1600" dirty="0" smtClean="0">
                <a:solidFill>
                  <a:schemeClr val="tx2">
                    <a:lumMod val="60000"/>
                    <a:lumOff val="40000"/>
                  </a:schemeClr>
                </a:solidFill>
              </a:rPr>
              <a:t>. В последните години маркетинга на прочути личности като лекари, музиканти, мениджъри и др. се превръща във все по-голям бизнес</a:t>
            </a:r>
          </a:p>
          <a:p>
            <a:pPr>
              <a:lnSpc>
                <a:spcPts val="1700"/>
              </a:lnSpc>
            </a:pPr>
            <a:r>
              <a:rPr lang="bg-BG" sz="1600" b="1" dirty="0" smtClean="0">
                <a:solidFill>
                  <a:schemeClr val="tx2">
                    <a:lumMod val="60000"/>
                    <a:lumOff val="40000"/>
                  </a:schemeClr>
                </a:solidFill>
              </a:rPr>
              <a:t>Места</a:t>
            </a:r>
            <a:r>
              <a:rPr lang="bg-BG" sz="1600" dirty="0" smtClean="0">
                <a:solidFill>
                  <a:schemeClr val="tx2">
                    <a:lumMod val="60000"/>
                    <a:lumOff val="40000"/>
                  </a:schemeClr>
                </a:solidFill>
              </a:rPr>
              <a:t>. Този маркентигов обект е от съществено значение за рекламата и продажбите на туристическия бизнес</a:t>
            </a:r>
          </a:p>
          <a:p>
            <a:pPr>
              <a:lnSpc>
                <a:spcPts val="1700"/>
              </a:lnSpc>
            </a:pPr>
            <a:r>
              <a:rPr lang="bg-BG" sz="1600" dirty="0" smtClean="0">
                <a:solidFill>
                  <a:schemeClr val="tx2">
                    <a:lumMod val="60000"/>
                    <a:lumOff val="40000"/>
                  </a:schemeClr>
                </a:solidFill>
              </a:rPr>
              <a:t> </a:t>
            </a:r>
            <a:r>
              <a:rPr lang="bg-BG" sz="1600" b="1" dirty="0" smtClean="0">
                <a:solidFill>
                  <a:schemeClr val="tx2">
                    <a:lumMod val="60000"/>
                    <a:lumOff val="40000"/>
                  </a:schemeClr>
                </a:solidFill>
              </a:rPr>
              <a:t>Собственост.</a:t>
            </a:r>
            <a:r>
              <a:rPr lang="bg-BG" sz="1600" dirty="0" smtClean="0">
                <a:solidFill>
                  <a:schemeClr val="tx2">
                    <a:lumMod val="60000"/>
                    <a:lumOff val="40000"/>
                  </a:schemeClr>
                </a:solidFill>
              </a:rPr>
              <a:t> Обикновено представлява акции и ценни книжа на компании, които се купуват и продават. Това изисква съответните маркетингови активности</a:t>
            </a:r>
          </a:p>
          <a:p>
            <a:pPr>
              <a:lnSpc>
                <a:spcPts val="1700"/>
              </a:lnSpc>
            </a:pPr>
            <a:r>
              <a:rPr lang="bg-BG" sz="1600" dirty="0" smtClean="0">
                <a:solidFill>
                  <a:schemeClr val="tx2">
                    <a:lumMod val="60000"/>
                    <a:lumOff val="40000"/>
                  </a:schemeClr>
                </a:solidFill>
              </a:rPr>
              <a:t> </a:t>
            </a:r>
            <a:r>
              <a:rPr lang="bg-BG" sz="1600" b="1" dirty="0" smtClean="0">
                <a:solidFill>
                  <a:schemeClr val="tx2">
                    <a:lumMod val="60000"/>
                    <a:lumOff val="40000"/>
                  </a:schemeClr>
                </a:solidFill>
              </a:rPr>
              <a:t>Организация.</a:t>
            </a:r>
            <a:r>
              <a:rPr lang="bg-BG" sz="1600" dirty="0" smtClean="0">
                <a:solidFill>
                  <a:schemeClr val="tx2">
                    <a:lumMod val="60000"/>
                    <a:lumOff val="40000"/>
                  </a:schemeClr>
                </a:solidFill>
              </a:rPr>
              <a:t> Всяка компания се стреми да изгради силен и положителен имидж в обществото. Това е основният път, по който се маркетират болнични медицински услуги</a:t>
            </a:r>
          </a:p>
          <a:p>
            <a:pPr>
              <a:lnSpc>
                <a:spcPts val="1700"/>
              </a:lnSpc>
            </a:pPr>
            <a:r>
              <a:rPr lang="bg-BG" sz="1600" b="1" dirty="0" smtClean="0">
                <a:solidFill>
                  <a:schemeClr val="tx2">
                    <a:lumMod val="60000"/>
                    <a:lumOff val="40000"/>
                  </a:schemeClr>
                </a:solidFill>
              </a:rPr>
              <a:t> Информация</a:t>
            </a:r>
            <a:r>
              <a:rPr lang="bg-BG" sz="1600" dirty="0" smtClean="0">
                <a:solidFill>
                  <a:schemeClr val="tx2">
                    <a:lumMod val="60000"/>
                    <a:lumOff val="40000"/>
                  </a:schemeClr>
                </a:solidFill>
              </a:rPr>
              <a:t>. Производството и разпространиението на  информация е една от най- големите индустрии – образование, медии, уебсайтове и др.</a:t>
            </a:r>
          </a:p>
          <a:p>
            <a:pPr>
              <a:lnSpc>
                <a:spcPts val="1700"/>
              </a:lnSpc>
            </a:pPr>
            <a:r>
              <a:rPr lang="bg-BG" sz="1600" b="1" dirty="0" smtClean="0">
                <a:solidFill>
                  <a:schemeClr val="tx2">
                    <a:lumMod val="60000"/>
                    <a:lumOff val="40000"/>
                  </a:schemeClr>
                </a:solidFill>
              </a:rPr>
              <a:t>Идеи</a:t>
            </a:r>
            <a:r>
              <a:rPr lang="bg-BG" sz="1600" dirty="0" smtClean="0">
                <a:solidFill>
                  <a:schemeClr val="tx2">
                    <a:lumMod val="60000"/>
                    <a:lumOff val="40000"/>
                  </a:schemeClr>
                </a:solidFill>
              </a:rPr>
              <a:t>. По принцип продуктите и услугите са платформи за предлагане на идеи и ползи , които задоволяват определени потребности</a:t>
            </a:r>
          </a:p>
          <a:p>
            <a:pPr>
              <a:lnSpc>
                <a:spcPts val="1700"/>
              </a:lnSpc>
            </a:pPr>
            <a:endParaRPr lang="bg-BG" sz="1600" dirty="0" smtClean="0">
              <a:solidFill>
                <a:schemeClr val="tx2">
                  <a:lumMod val="60000"/>
                  <a:lumOff val="40000"/>
                </a:schemeClr>
              </a:solidFill>
            </a:endParaRPr>
          </a:p>
          <a:p>
            <a:pPr>
              <a:lnSpc>
                <a:spcPts val="1700"/>
              </a:lnSpc>
            </a:pPr>
            <a:endParaRPr lang="bg-BG" sz="1600" dirty="0" smtClean="0">
              <a:solidFill>
                <a:schemeClr val="tx2">
                  <a:lumMod val="60000"/>
                  <a:lumOff val="40000"/>
                </a:schemeClr>
              </a:solidFill>
            </a:endParaRPr>
          </a:p>
          <a:p>
            <a:pPr>
              <a:lnSpc>
                <a:spcPts val="1700"/>
              </a:lnSpc>
            </a:pPr>
            <a:endParaRPr lang="bg-BG" sz="1600" dirty="0" smtClean="0">
              <a:solidFill>
                <a:schemeClr val="tx2">
                  <a:lumMod val="60000"/>
                  <a:lumOff val="40000"/>
                </a:schemeClr>
              </a:solidFill>
            </a:endParaRPr>
          </a:p>
          <a:p>
            <a:pPr>
              <a:lnSpc>
                <a:spcPts val="1700"/>
              </a:lnSpc>
            </a:pPr>
            <a:endParaRPr lang="bg-BG" sz="1600" dirty="0" smtClean="0">
              <a:solidFill>
                <a:schemeClr val="tx2">
                  <a:lumMod val="60000"/>
                  <a:lumOff val="40000"/>
                </a:schemeClr>
              </a:solidFill>
            </a:endParaRPr>
          </a:p>
          <a:p>
            <a:pPr>
              <a:lnSpc>
                <a:spcPts val="1700"/>
              </a:lnSpc>
            </a:pPr>
            <a:endParaRPr lang="bg-BG" sz="1600" dirty="0" smtClean="0">
              <a:solidFill>
                <a:schemeClr val="tx2">
                  <a:lumMod val="60000"/>
                  <a:lumOff val="40000"/>
                </a:schemeClr>
              </a:solidFill>
            </a:endParaRPr>
          </a:p>
          <a:p>
            <a:pPr>
              <a:lnSpc>
                <a:spcPts val="1700"/>
              </a:lnSpc>
            </a:pPr>
            <a:endParaRPr lang="fr-FR" sz="16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3</a:t>
            </a:fld>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normAutofit fontScale="90000"/>
          </a:bodyPr>
          <a:lstStyle/>
          <a:p>
            <a:r>
              <a:rPr lang="bg-BG" sz="3200" dirty="0" smtClean="0">
                <a:solidFill>
                  <a:schemeClr val="bg1"/>
                </a:solidFill>
              </a:rPr>
              <a:t>Промоция (7)</a:t>
            </a:r>
            <a:br>
              <a:rPr lang="bg-BG" sz="3200" dirty="0" smtClean="0">
                <a:solidFill>
                  <a:schemeClr val="bg1"/>
                </a:solidFill>
              </a:rPr>
            </a:br>
            <a:r>
              <a:rPr lang="bg-BG" sz="3200" dirty="0" smtClean="0">
                <a:solidFill>
                  <a:schemeClr val="bg1"/>
                </a:solidFill>
              </a:rPr>
              <a:t>Защо фармацевтичните компании се стремят да намаляват разходите за промоция чрез медицински представители?</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buNone/>
            </a:pPr>
            <a:r>
              <a:rPr lang="bg-BG" sz="2000" dirty="0" smtClean="0">
                <a:solidFill>
                  <a:schemeClr val="tx2">
                    <a:lumMod val="60000"/>
                    <a:lumOff val="40000"/>
                  </a:schemeClr>
                </a:solidFill>
              </a:rPr>
              <a:t>Известно е, че медицинските представители не могат да печелят лекарите само с “усмивка и костюм”. Личните качества не могат да компенсират често срещани явления, като високи цени или неподходящи търговски предложения. Лекарите, колкото и да харесват даден представител, са под непрекъснат натиск както от пациентите, така и  от търговските предложения на конкурентните производители. Медицинските представители, осъзнавайки сложната конкурентна обстановка, все повече продават “обратно”на свойте компании, като ги принуждават да правят все по-добри търговски предложения, които се продават лесно. По този начин ръста на промоционалните разходи става неуправляем и печалбите намаляват.</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30</a:t>
            </a:fld>
            <a:endParaRPr lang="fr-F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Промоция (8)</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rmAutofit fontScale="85000" lnSpcReduction="10000"/>
          </a:bodyPr>
          <a:lstStyle/>
          <a:p>
            <a:pPr>
              <a:lnSpc>
                <a:spcPts val="2400"/>
              </a:lnSpc>
              <a:buNone/>
            </a:pPr>
            <a:r>
              <a:rPr lang="bg-BG" sz="2400" dirty="0" smtClean="0">
                <a:solidFill>
                  <a:schemeClr val="tx2">
                    <a:lumMod val="60000"/>
                    <a:lumOff val="40000"/>
                  </a:schemeClr>
                </a:solidFill>
              </a:rPr>
              <a:t>5. </a:t>
            </a:r>
            <a:r>
              <a:rPr lang="bg-BG" sz="2400" b="1" dirty="0" smtClean="0">
                <a:solidFill>
                  <a:schemeClr val="tx2">
                    <a:lumMod val="60000"/>
                    <a:lumOff val="40000"/>
                  </a:schemeClr>
                </a:solidFill>
              </a:rPr>
              <a:t>Директен маркетинг</a:t>
            </a:r>
          </a:p>
          <a:p>
            <a:pPr>
              <a:lnSpc>
                <a:spcPts val="2400"/>
              </a:lnSpc>
              <a:buNone/>
            </a:pPr>
            <a:r>
              <a:rPr lang="bg-BG" sz="2400" dirty="0" smtClean="0">
                <a:solidFill>
                  <a:schemeClr val="tx2">
                    <a:lumMod val="60000"/>
                    <a:lumOff val="40000"/>
                  </a:schemeClr>
                </a:solidFill>
              </a:rPr>
              <a:t>Съвременните пазари се разделят на по-малки множества от целеви пазари, до които може да се  достига информационно чрез индивидуална комуникация с всеки клиент.</a:t>
            </a:r>
          </a:p>
          <a:p>
            <a:pPr>
              <a:lnSpc>
                <a:spcPts val="2400"/>
              </a:lnSpc>
              <a:buNone/>
            </a:pPr>
            <a:r>
              <a:rPr lang="bg-BG" sz="2400" dirty="0" smtClean="0">
                <a:solidFill>
                  <a:schemeClr val="tx2">
                    <a:lumMod val="60000"/>
                    <a:lumOff val="40000"/>
                  </a:schemeClr>
                </a:solidFill>
              </a:rPr>
              <a:t>За целта се използват възможностите на комукационни канали като интернет, директна поща, телефон и др. Например за включването на нов продукт в ПЛС за лечение на хипертония, всички кардиолози могат да получат </a:t>
            </a:r>
            <a:r>
              <a:rPr lang="en-US" sz="2400" dirty="0" smtClean="0">
                <a:solidFill>
                  <a:schemeClr val="tx2">
                    <a:lumMod val="60000"/>
                    <a:lumOff val="40000"/>
                  </a:schemeClr>
                </a:solidFill>
              </a:rPr>
              <a:t>SMS</a:t>
            </a:r>
            <a:r>
              <a:rPr lang="bg-BG" sz="2400" dirty="0" smtClean="0">
                <a:solidFill>
                  <a:schemeClr val="tx2">
                    <a:lumMod val="60000"/>
                    <a:lumOff val="40000"/>
                  </a:schemeClr>
                </a:solidFill>
              </a:rPr>
              <a:t> с кратка информация – търговска марка, генерично име, код по НЗОК, цена, реимбурсна стойност.</a:t>
            </a:r>
          </a:p>
          <a:p>
            <a:pPr>
              <a:lnSpc>
                <a:spcPts val="2400"/>
              </a:lnSpc>
              <a:buNone/>
            </a:pPr>
            <a:r>
              <a:rPr lang="bg-BG" sz="2400" dirty="0" smtClean="0">
                <a:solidFill>
                  <a:schemeClr val="tx2">
                    <a:lumMod val="60000"/>
                    <a:lumOff val="40000"/>
                  </a:schemeClr>
                </a:solidFill>
              </a:rPr>
              <a:t>За целта фармацевтичния производител трябва да притежава стройна и достоверна база данни с клиентите си и основни информационни параметри като име, телефон, </a:t>
            </a:r>
            <a:r>
              <a:rPr lang="en-US" sz="2400" dirty="0" smtClean="0">
                <a:solidFill>
                  <a:schemeClr val="tx2">
                    <a:lumMod val="60000"/>
                    <a:lumOff val="40000"/>
                  </a:schemeClr>
                </a:solidFill>
              </a:rPr>
              <a:t>e-mail,</a:t>
            </a:r>
            <a:r>
              <a:rPr lang="bg-BG" sz="2400" dirty="0" smtClean="0">
                <a:solidFill>
                  <a:schemeClr val="tx2">
                    <a:lumMod val="60000"/>
                    <a:lumOff val="40000"/>
                  </a:schemeClr>
                </a:solidFill>
              </a:rPr>
              <a:t>работно място и др.</a:t>
            </a:r>
          </a:p>
          <a:p>
            <a:pPr>
              <a:lnSpc>
                <a:spcPts val="2400"/>
              </a:lnSpc>
              <a:buNone/>
            </a:pP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31</a:t>
            </a:fld>
            <a:endParaRPr lang="fr-F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Промоция (9)</a:t>
            </a:r>
            <a:br>
              <a:rPr lang="bg-BG" sz="3200" dirty="0" smtClean="0">
                <a:solidFill>
                  <a:schemeClr val="bg1"/>
                </a:solidFill>
              </a:rPr>
            </a:br>
            <a:r>
              <a:rPr lang="bg-BG" sz="3200" dirty="0" smtClean="0">
                <a:solidFill>
                  <a:schemeClr val="bg1"/>
                </a:solidFill>
              </a:rPr>
              <a:t>Интегрирани маркетингови комуникации</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436194"/>
          </a:xfrm>
        </p:spPr>
        <p:txBody>
          <a:bodyPr/>
          <a:lstStyle/>
          <a:p>
            <a:pPr>
              <a:lnSpc>
                <a:spcPts val="2400"/>
              </a:lnSpc>
              <a:buNone/>
            </a:pPr>
            <a:r>
              <a:rPr lang="bg-BG" sz="2000" dirty="0" smtClean="0">
                <a:solidFill>
                  <a:schemeClr val="tx2">
                    <a:lumMod val="60000"/>
                    <a:lumOff val="40000"/>
                  </a:schemeClr>
                </a:solidFill>
              </a:rPr>
              <a:t>Управлението на интегрираните маркетингови комуникации представлява умението за избор на подходящ набор от промоционални средства, които трябва да се прилагат в единна стратегическа рамка.</a:t>
            </a:r>
          </a:p>
          <a:p>
            <a:pPr>
              <a:lnSpc>
                <a:spcPts val="2400"/>
              </a:lnSpc>
              <a:buNone/>
            </a:pPr>
            <a:r>
              <a:rPr lang="bg-BG" sz="2000" dirty="0" smtClean="0">
                <a:solidFill>
                  <a:schemeClr val="tx2">
                    <a:lumMod val="60000"/>
                    <a:lumOff val="40000"/>
                  </a:schemeClr>
                </a:solidFill>
              </a:rPr>
              <a:t>Избора на подходящия набор от промоционални средства се базира на познанията на компанията за мотивите, които стимулират потребителите да направят определена покупка.</a:t>
            </a:r>
          </a:p>
          <a:p>
            <a:pPr>
              <a:lnSpc>
                <a:spcPts val="2400"/>
              </a:lnSpc>
              <a:buNone/>
            </a:pPr>
            <a:r>
              <a:rPr lang="bg-BG" sz="2000" dirty="0" smtClean="0">
                <a:solidFill>
                  <a:schemeClr val="tx2">
                    <a:lumMod val="60000"/>
                    <a:lumOff val="40000"/>
                  </a:schemeClr>
                </a:solidFill>
              </a:rPr>
              <a:t>Мотивите, които стмулират лекарите да предписват определени лекарствени продукти са:</a:t>
            </a:r>
            <a:endParaRPr lang="en-US" sz="2000" dirty="0" smtClean="0">
              <a:solidFill>
                <a:schemeClr val="tx2">
                  <a:lumMod val="60000"/>
                  <a:lumOff val="40000"/>
                </a:schemeClr>
              </a:solidFill>
            </a:endParaRPr>
          </a:p>
          <a:p>
            <a:pPr>
              <a:lnSpc>
                <a:spcPts val="2400"/>
              </a:lnSpc>
              <a:buNone/>
            </a:pPr>
            <a:endParaRPr lang="bg-BG" sz="2000" dirty="0" smtClean="0">
              <a:solidFill>
                <a:schemeClr val="tx2">
                  <a:lumMod val="60000"/>
                  <a:lumOff val="40000"/>
                </a:schemeClr>
              </a:solidFill>
            </a:endParaRPr>
          </a:p>
          <a:p>
            <a:pPr marL="457200" indent="-457200">
              <a:lnSpc>
                <a:spcPts val="2400"/>
              </a:lnSpc>
              <a:buAutoNum type="arabicPeriod"/>
            </a:pPr>
            <a:r>
              <a:rPr lang="bg-BG" sz="2000" dirty="0" smtClean="0">
                <a:solidFill>
                  <a:schemeClr val="tx2">
                    <a:lumMod val="60000"/>
                    <a:lumOff val="40000"/>
                  </a:schemeClr>
                </a:solidFill>
              </a:rPr>
              <a:t>Оценка на качествата и цената на лекарствения продукт</a:t>
            </a:r>
          </a:p>
          <a:p>
            <a:pPr marL="457200" indent="-457200">
              <a:lnSpc>
                <a:spcPts val="2400"/>
              </a:lnSpc>
              <a:buAutoNum type="arabicPeriod"/>
            </a:pPr>
            <a:r>
              <a:rPr lang="bg-BG" sz="2000" dirty="0" smtClean="0">
                <a:solidFill>
                  <a:schemeClr val="tx2">
                    <a:lumMod val="60000"/>
                    <a:lumOff val="40000"/>
                  </a:schemeClr>
                </a:solidFill>
              </a:rPr>
              <a:t> Мнение за медицинския представител</a:t>
            </a:r>
          </a:p>
          <a:p>
            <a:pPr marL="457200" indent="-457200">
              <a:lnSpc>
                <a:spcPts val="2400"/>
              </a:lnSpc>
              <a:buAutoNum type="arabicPeriod"/>
            </a:pPr>
            <a:r>
              <a:rPr lang="bg-BG" sz="2000" dirty="0" smtClean="0">
                <a:solidFill>
                  <a:schemeClr val="tx2">
                    <a:lumMod val="60000"/>
                    <a:lumOff val="40000"/>
                  </a:schemeClr>
                </a:solidFill>
              </a:rPr>
              <a:t> Мнение за имиджа на фармацевтичния производител</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32</a:t>
            </a:fld>
            <a:endParaRPr lang="fr-F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normAutofit fontScale="90000"/>
          </a:bodyPr>
          <a:lstStyle/>
          <a:p>
            <a:pPr>
              <a:lnSpc>
                <a:spcPts val="3200"/>
              </a:lnSpc>
            </a:pPr>
            <a:r>
              <a:rPr lang="bg-BG" sz="3200" dirty="0" smtClean="0">
                <a:solidFill>
                  <a:schemeClr val="bg1"/>
                </a:solidFill>
              </a:rPr>
              <a:t>Промоция (10)</a:t>
            </a:r>
            <a:br>
              <a:rPr lang="bg-BG" sz="3200" dirty="0" smtClean="0">
                <a:solidFill>
                  <a:schemeClr val="bg1"/>
                </a:solidFill>
              </a:rPr>
            </a:br>
            <a:r>
              <a:rPr lang="bg-BG" sz="3200" dirty="0" smtClean="0">
                <a:solidFill>
                  <a:schemeClr val="bg1"/>
                </a:solidFill>
              </a:rPr>
              <a:t>Класификация на основните промоционални средства, използвани от фармацевтичните производители</a:t>
            </a:r>
            <a:endParaRPr lang="fr-FR" sz="3200" dirty="0" smtClean="0">
              <a:solidFill>
                <a:schemeClr val="bg1"/>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33</a:t>
            </a:fld>
            <a:endParaRPr lang="fr-FR"/>
          </a:p>
        </p:txBody>
      </p:sp>
      <p:graphicFrame>
        <p:nvGraphicFramePr>
          <p:cNvPr id="6" name="Table 5"/>
          <p:cNvGraphicFramePr>
            <a:graphicFrameLocks noGrp="1"/>
          </p:cNvGraphicFramePr>
          <p:nvPr/>
        </p:nvGraphicFramePr>
        <p:xfrm>
          <a:off x="395536" y="1988840"/>
          <a:ext cx="8424936" cy="4683760"/>
        </p:xfrm>
        <a:graphic>
          <a:graphicData uri="http://schemas.openxmlformats.org/drawingml/2006/table">
            <a:tbl>
              <a:tblPr firstRow="1" bandRow="1">
                <a:tableStyleId>{5C22544A-7EE6-4342-B048-85BDC9FD1C3A}</a:tableStyleId>
              </a:tblPr>
              <a:tblGrid>
                <a:gridCol w="4212468"/>
                <a:gridCol w="4212468"/>
              </a:tblGrid>
              <a:tr h="370840">
                <a:tc>
                  <a:txBody>
                    <a:bodyPr/>
                    <a:lstStyle/>
                    <a:p>
                      <a:pPr algn="just">
                        <a:spcAft>
                          <a:spcPts val="0"/>
                        </a:spcAft>
                      </a:pPr>
                      <a:r>
                        <a:rPr lang="bg-BG" sz="1400" dirty="0">
                          <a:latin typeface="Arial"/>
                          <a:ea typeface="Times New Roman"/>
                        </a:rPr>
                        <a:t>Критерии за оценка от лекаря </a:t>
                      </a:r>
                      <a:endParaRPr lang="en-US" sz="1400" dirty="0">
                        <a:latin typeface="Arial"/>
                        <a:ea typeface="Times New Roman"/>
                      </a:endParaRPr>
                    </a:p>
                  </a:txBody>
                  <a:tcPr marL="68580" marR="68580" marT="0" marB="0"/>
                </a:tc>
                <a:tc>
                  <a:txBody>
                    <a:bodyPr/>
                    <a:lstStyle/>
                    <a:p>
                      <a:pPr algn="just">
                        <a:spcAft>
                          <a:spcPts val="0"/>
                        </a:spcAft>
                      </a:pPr>
                      <a:r>
                        <a:rPr lang="bg-BG" sz="1400">
                          <a:latin typeface="Arial"/>
                          <a:ea typeface="Times New Roman"/>
                        </a:rPr>
                        <a:t>Промоционално средство</a:t>
                      </a:r>
                      <a:endParaRPr lang="en-US" sz="1400">
                        <a:latin typeface="Arial"/>
                        <a:ea typeface="Times New Roman"/>
                      </a:endParaRPr>
                    </a:p>
                  </a:txBody>
                  <a:tcPr marL="68580" marR="68580" marT="0" marB="0"/>
                </a:tc>
              </a:tr>
              <a:tr h="370840">
                <a:tc>
                  <a:txBody>
                    <a:bodyPr/>
                    <a:lstStyle/>
                    <a:p>
                      <a:pPr algn="just">
                        <a:spcAft>
                          <a:spcPts val="0"/>
                        </a:spcAft>
                      </a:pPr>
                      <a:r>
                        <a:rPr lang="bg-BG" sz="1400" b="1">
                          <a:latin typeface="Arial"/>
                          <a:ea typeface="Times New Roman"/>
                        </a:rPr>
                        <a:t>1. Оценка на лекарствения продукт</a:t>
                      </a:r>
                      <a:endParaRPr lang="en-US" sz="1400">
                        <a:latin typeface="Arial"/>
                        <a:ea typeface="Times New Roman"/>
                      </a:endParaRPr>
                    </a:p>
                  </a:txBody>
                  <a:tcPr marL="68580" marR="68580" marT="0" marB="0"/>
                </a:tc>
                <a:tc>
                  <a:txBody>
                    <a:bodyPr/>
                    <a:lstStyle/>
                    <a:p>
                      <a:pPr algn="just">
                        <a:spcAft>
                          <a:spcPts val="0"/>
                        </a:spcAft>
                      </a:pPr>
                      <a:r>
                        <a:rPr lang="bg-BG" sz="1400" b="1">
                          <a:latin typeface="Arial"/>
                          <a:ea typeface="Times New Roman"/>
                        </a:rPr>
                        <a:t>Продуктов мениджмънт</a:t>
                      </a:r>
                      <a:endParaRPr lang="en-US" sz="1400">
                        <a:latin typeface="Arial"/>
                        <a:ea typeface="Times New Roman"/>
                      </a:endParaRPr>
                    </a:p>
                  </a:txBody>
                  <a:tcPr marL="68580" marR="68580" marT="0" marB="0"/>
                </a:tc>
              </a:tr>
              <a:tr h="370840">
                <a:tc>
                  <a:txBody>
                    <a:bodyPr/>
                    <a:lstStyle/>
                    <a:p>
                      <a:pPr algn="just">
                        <a:spcAft>
                          <a:spcPts val="0"/>
                        </a:spcAft>
                      </a:pPr>
                      <a:r>
                        <a:rPr lang="bg-BG" sz="1400">
                          <a:latin typeface="Arial"/>
                          <a:ea typeface="Times New Roman"/>
                        </a:rPr>
                        <a:t>А. Ефективност</a:t>
                      </a:r>
                      <a:endParaRPr lang="en-US" sz="1400">
                        <a:latin typeface="Arial"/>
                        <a:ea typeface="Times New Roman"/>
                      </a:endParaRPr>
                    </a:p>
                    <a:p>
                      <a:pPr algn="just">
                        <a:spcAft>
                          <a:spcPts val="0"/>
                        </a:spcAft>
                      </a:pPr>
                      <a:r>
                        <a:rPr lang="bg-BG" sz="1400">
                          <a:latin typeface="Arial"/>
                          <a:ea typeface="Times New Roman"/>
                        </a:rPr>
                        <a:t>Б. Дозов режим</a:t>
                      </a:r>
                      <a:endParaRPr lang="en-US" sz="1400">
                        <a:latin typeface="Arial"/>
                        <a:ea typeface="Times New Roman"/>
                      </a:endParaRPr>
                    </a:p>
                    <a:p>
                      <a:pPr algn="just">
                        <a:spcAft>
                          <a:spcPts val="0"/>
                        </a:spcAft>
                      </a:pPr>
                      <a:r>
                        <a:rPr lang="bg-BG" sz="1400">
                          <a:latin typeface="Arial"/>
                          <a:ea typeface="Times New Roman"/>
                        </a:rPr>
                        <a:t>В. Нежелани лекарствени реакции</a:t>
                      </a:r>
                      <a:endParaRPr lang="en-US" sz="1400">
                        <a:latin typeface="Arial"/>
                        <a:ea typeface="Times New Roman"/>
                      </a:endParaRPr>
                    </a:p>
                    <a:p>
                      <a:pPr algn="just">
                        <a:spcAft>
                          <a:spcPts val="0"/>
                        </a:spcAft>
                      </a:pPr>
                      <a:r>
                        <a:rPr lang="bg-BG" sz="1400">
                          <a:latin typeface="Arial"/>
                          <a:ea typeface="Times New Roman"/>
                        </a:rPr>
                        <a:t>Г. Терапевтичен опит</a:t>
                      </a:r>
                      <a:endParaRPr lang="en-US" sz="1400">
                        <a:latin typeface="Arial"/>
                        <a:ea typeface="Times New Roman"/>
                      </a:endParaRPr>
                    </a:p>
                  </a:txBody>
                  <a:tcPr marL="68580" marR="68580" marT="0" marB="0"/>
                </a:tc>
                <a:tc>
                  <a:txBody>
                    <a:bodyPr/>
                    <a:lstStyle/>
                    <a:p>
                      <a:pPr algn="just">
                        <a:spcAft>
                          <a:spcPts val="0"/>
                        </a:spcAft>
                      </a:pPr>
                      <a:r>
                        <a:rPr lang="bg-BG" sz="1400">
                          <a:latin typeface="Arial"/>
                          <a:ea typeface="Times New Roman"/>
                        </a:rPr>
                        <a:t>Лекарствени мостри</a:t>
                      </a:r>
                      <a:endParaRPr lang="en-US" sz="1400">
                        <a:latin typeface="Arial"/>
                        <a:ea typeface="Times New Roman"/>
                      </a:endParaRPr>
                    </a:p>
                    <a:p>
                      <a:pPr algn="just">
                        <a:spcAft>
                          <a:spcPts val="0"/>
                        </a:spcAft>
                      </a:pPr>
                      <a:r>
                        <a:rPr lang="bg-BG" sz="1400">
                          <a:latin typeface="Arial"/>
                          <a:ea typeface="Times New Roman"/>
                        </a:rPr>
                        <a:t>Кратка характеристика, Статии в научни списания, Директни съобщения по пощата</a:t>
                      </a:r>
                      <a:endParaRPr lang="en-US" sz="1400">
                        <a:latin typeface="Arial"/>
                        <a:ea typeface="Times New Roman"/>
                      </a:endParaRPr>
                    </a:p>
                    <a:p>
                      <a:pPr algn="just">
                        <a:spcAft>
                          <a:spcPts val="0"/>
                        </a:spcAft>
                      </a:pPr>
                      <a:r>
                        <a:rPr lang="bg-BG" sz="1400">
                          <a:latin typeface="Arial"/>
                          <a:ea typeface="Times New Roman"/>
                        </a:rPr>
                        <a:t>Симпозиуми, конгреси</a:t>
                      </a:r>
                      <a:endParaRPr lang="en-US" sz="1400">
                        <a:latin typeface="Arial"/>
                        <a:ea typeface="Times New Roman"/>
                      </a:endParaRPr>
                    </a:p>
                  </a:txBody>
                  <a:tcPr marL="68580" marR="68580" marT="0" marB="0"/>
                </a:tc>
              </a:tr>
              <a:tr h="370840">
                <a:tc>
                  <a:txBody>
                    <a:bodyPr/>
                    <a:lstStyle/>
                    <a:p>
                      <a:pPr algn="just">
                        <a:spcAft>
                          <a:spcPts val="0"/>
                        </a:spcAft>
                      </a:pPr>
                      <a:r>
                        <a:rPr lang="bg-BG" sz="1400" b="1" dirty="0">
                          <a:latin typeface="Arial"/>
                          <a:ea typeface="Times New Roman"/>
                        </a:rPr>
                        <a:t>2. Медицински търговски представител</a:t>
                      </a:r>
                      <a:endParaRPr lang="en-US" sz="1400" dirty="0">
                        <a:latin typeface="Arial"/>
                        <a:ea typeface="Times New Roman"/>
                      </a:endParaRPr>
                    </a:p>
                  </a:txBody>
                  <a:tcPr marL="68580" marR="68580" marT="0" marB="0"/>
                </a:tc>
                <a:tc>
                  <a:txBody>
                    <a:bodyPr/>
                    <a:lstStyle/>
                    <a:p>
                      <a:pPr algn="just">
                        <a:spcAft>
                          <a:spcPts val="0"/>
                        </a:spcAft>
                      </a:pPr>
                      <a:r>
                        <a:rPr lang="bg-BG" sz="1400" b="1">
                          <a:latin typeface="Arial"/>
                          <a:ea typeface="Times New Roman"/>
                        </a:rPr>
                        <a:t>Мениджмънт на персонала и комуникацията</a:t>
                      </a:r>
                      <a:endParaRPr lang="en-US" sz="1400">
                        <a:latin typeface="Arial"/>
                        <a:ea typeface="Times New Roman"/>
                      </a:endParaRPr>
                    </a:p>
                  </a:txBody>
                  <a:tcPr marL="68580" marR="68580" marT="0" marB="0"/>
                </a:tc>
              </a:tr>
              <a:tr h="370840">
                <a:tc>
                  <a:txBody>
                    <a:bodyPr/>
                    <a:lstStyle/>
                    <a:p>
                      <a:pPr algn="just">
                        <a:spcAft>
                          <a:spcPts val="0"/>
                        </a:spcAft>
                      </a:pPr>
                      <a:r>
                        <a:rPr lang="bg-BG" sz="1400">
                          <a:latin typeface="Arial"/>
                          <a:ea typeface="Times New Roman"/>
                        </a:rPr>
                        <a:t>А. Знания</a:t>
                      </a:r>
                      <a:endParaRPr lang="en-US" sz="1400">
                        <a:latin typeface="Arial"/>
                        <a:ea typeface="Times New Roman"/>
                      </a:endParaRPr>
                    </a:p>
                    <a:p>
                      <a:pPr algn="just">
                        <a:spcAft>
                          <a:spcPts val="0"/>
                        </a:spcAft>
                      </a:pPr>
                      <a:r>
                        <a:rPr lang="bg-BG" sz="1400">
                          <a:latin typeface="Arial"/>
                          <a:ea typeface="Times New Roman"/>
                        </a:rPr>
                        <a:t>Б. Характер</a:t>
                      </a:r>
                      <a:endParaRPr lang="en-US" sz="1400">
                        <a:latin typeface="Arial"/>
                        <a:ea typeface="Times New Roman"/>
                      </a:endParaRPr>
                    </a:p>
                    <a:p>
                      <a:pPr algn="just">
                        <a:spcAft>
                          <a:spcPts val="0"/>
                        </a:spcAft>
                      </a:pPr>
                      <a:r>
                        <a:rPr lang="bg-BG" sz="1400">
                          <a:latin typeface="Arial"/>
                          <a:ea typeface="Times New Roman"/>
                        </a:rPr>
                        <a:t>В. Отзивчивост</a:t>
                      </a:r>
                      <a:endParaRPr lang="en-US" sz="1400">
                        <a:latin typeface="Arial"/>
                        <a:ea typeface="Times New Roman"/>
                      </a:endParaRPr>
                    </a:p>
                    <a:p>
                      <a:pPr algn="just">
                        <a:spcAft>
                          <a:spcPts val="0"/>
                        </a:spcAft>
                      </a:pPr>
                      <a:r>
                        <a:rPr lang="bg-BG" sz="1400">
                          <a:latin typeface="Arial"/>
                          <a:ea typeface="Times New Roman"/>
                        </a:rPr>
                        <a:t>Г. Симпатичност</a:t>
                      </a:r>
                      <a:endParaRPr lang="en-US" sz="1400">
                        <a:latin typeface="Arial"/>
                        <a:ea typeface="Times New Roman"/>
                      </a:endParaRPr>
                    </a:p>
                    <a:p>
                      <a:pPr algn="just">
                        <a:spcAft>
                          <a:spcPts val="0"/>
                        </a:spcAft>
                      </a:pPr>
                      <a:r>
                        <a:rPr lang="bg-BG" sz="1400">
                          <a:latin typeface="Arial"/>
                          <a:ea typeface="Times New Roman"/>
                        </a:rPr>
                        <a:t>Д. Специални умения</a:t>
                      </a:r>
                      <a:endParaRPr lang="en-US" sz="1400">
                        <a:latin typeface="Arial"/>
                        <a:ea typeface="Times New Roman"/>
                      </a:endParaRPr>
                    </a:p>
                  </a:txBody>
                  <a:tcPr marL="68580" marR="68580" marT="0" marB="0"/>
                </a:tc>
                <a:tc>
                  <a:txBody>
                    <a:bodyPr/>
                    <a:lstStyle/>
                    <a:p>
                      <a:pPr algn="just">
                        <a:spcAft>
                          <a:spcPts val="0"/>
                        </a:spcAft>
                      </a:pPr>
                      <a:r>
                        <a:rPr lang="bg-BG" sz="1400">
                          <a:latin typeface="Arial"/>
                          <a:ea typeface="Times New Roman"/>
                        </a:rPr>
                        <a:t>Подбор</a:t>
                      </a:r>
                      <a:endParaRPr lang="en-US" sz="1400">
                        <a:latin typeface="Arial"/>
                        <a:ea typeface="Times New Roman"/>
                      </a:endParaRPr>
                    </a:p>
                    <a:p>
                      <a:pPr algn="just">
                        <a:spcAft>
                          <a:spcPts val="0"/>
                        </a:spcAft>
                      </a:pPr>
                      <a:r>
                        <a:rPr lang="bg-BG" sz="1400">
                          <a:latin typeface="Arial"/>
                          <a:ea typeface="Times New Roman"/>
                        </a:rPr>
                        <a:t>Обучение</a:t>
                      </a:r>
                      <a:endParaRPr lang="en-US" sz="1400">
                        <a:latin typeface="Arial"/>
                        <a:ea typeface="Times New Roman"/>
                      </a:endParaRPr>
                    </a:p>
                    <a:p>
                      <a:pPr algn="just">
                        <a:spcAft>
                          <a:spcPts val="0"/>
                        </a:spcAft>
                      </a:pPr>
                      <a:r>
                        <a:rPr lang="bg-BG" sz="1400">
                          <a:latin typeface="Arial"/>
                          <a:ea typeface="Times New Roman"/>
                        </a:rPr>
                        <a:t>Забавление</a:t>
                      </a:r>
                      <a:endParaRPr lang="en-US" sz="1400">
                        <a:latin typeface="Arial"/>
                        <a:ea typeface="Times New Roman"/>
                      </a:endParaRPr>
                    </a:p>
                    <a:p>
                      <a:pPr algn="just">
                        <a:spcAft>
                          <a:spcPts val="0"/>
                        </a:spcAft>
                      </a:pPr>
                      <a:r>
                        <a:rPr lang="bg-BG" sz="1400">
                          <a:latin typeface="Arial"/>
                          <a:ea typeface="Times New Roman"/>
                        </a:rPr>
                        <a:t>Кариера</a:t>
                      </a:r>
                      <a:endParaRPr lang="en-US" sz="1400">
                        <a:latin typeface="Arial"/>
                        <a:ea typeface="Times New Roman"/>
                      </a:endParaRPr>
                    </a:p>
                  </a:txBody>
                  <a:tcPr marL="68580" marR="68580" marT="0" marB="0"/>
                </a:tc>
              </a:tr>
              <a:tr h="370840">
                <a:tc>
                  <a:txBody>
                    <a:bodyPr/>
                    <a:lstStyle/>
                    <a:p>
                      <a:pPr algn="just">
                        <a:spcAft>
                          <a:spcPts val="0"/>
                        </a:spcAft>
                      </a:pPr>
                      <a:r>
                        <a:rPr lang="bg-BG" sz="1400" b="1">
                          <a:latin typeface="Arial"/>
                          <a:ea typeface="Times New Roman"/>
                        </a:rPr>
                        <a:t>3. Фармацевтична компания</a:t>
                      </a:r>
                      <a:endParaRPr lang="en-US" sz="1400">
                        <a:latin typeface="Arial"/>
                        <a:ea typeface="Times New Roman"/>
                      </a:endParaRPr>
                    </a:p>
                  </a:txBody>
                  <a:tcPr marL="68580" marR="68580" marT="0" marB="0"/>
                </a:tc>
                <a:tc>
                  <a:txBody>
                    <a:bodyPr/>
                    <a:lstStyle/>
                    <a:p>
                      <a:pPr algn="just">
                        <a:spcAft>
                          <a:spcPts val="0"/>
                        </a:spcAft>
                      </a:pPr>
                      <a:r>
                        <a:rPr lang="bg-BG" sz="1400" b="1">
                          <a:latin typeface="Arial"/>
                          <a:ea typeface="Times New Roman"/>
                        </a:rPr>
                        <a:t>Мениджмънт на имиджа</a:t>
                      </a:r>
                      <a:endParaRPr lang="en-US" sz="1400">
                        <a:latin typeface="Arial"/>
                        <a:ea typeface="Times New Roman"/>
                      </a:endParaRPr>
                    </a:p>
                  </a:txBody>
                  <a:tcPr marL="68580" marR="68580" marT="0" marB="0"/>
                </a:tc>
              </a:tr>
              <a:tr h="370840">
                <a:tc>
                  <a:txBody>
                    <a:bodyPr/>
                    <a:lstStyle/>
                    <a:p>
                      <a:pPr algn="just">
                        <a:spcAft>
                          <a:spcPts val="0"/>
                        </a:spcAft>
                      </a:pPr>
                      <a:r>
                        <a:rPr lang="bg-BG" sz="1400">
                          <a:latin typeface="Arial"/>
                          <a:ea typeface="Times New Roman"/>
                        </a:rPr>
                        <a:t>А. Научни позиции</a:t>
                      </a:r>
                      <a:endParaRPr lang="en-US" sz="1400">
                        <a:latin typeface="Arial"/>
                        <a:ea typeface="Times New Roman"/>
                      </a:endParaRPr>
                    </a:p>
                    <a:p>
                      <a:pPr algn="just">
                        <a:spcAft>
                          <a:spcPts val="0"/>
                        </a:spcAft>
                      </a:pPr>
                      <a:r>
                        <a:rPr lang="bg-BG" sz="1400">
                          <a:latin typeface="Arial"/>
                          <a:ea typeface="Times New Roman"/>
                        </a:rPr>
                        <a:t>Б. Надеждност</a:t>
                      </a:r>
                      <a:endParaRPr lang="en-US" sz="1400">
                        <a:latin typeface="Arial"/>
                        <a:ea typeface="Times New Roman"/>
                      </a:endParaRPr>
                    </a:p>
                    <a:p>
                      <a:pPr algn="just">
                        <a:spcAft>
                          <a:spcPts val="0"/>
                        </a:spcAft>
                      </a:pPr>
                      <a:r>
                        <a:rPr lang="bg-BG" sz="1400">
                          <a:latin typeface="Arial"/>
                          <a:ea typeface="Times New Roman"/>
                        </a:rPr>
                        <a:t>В. Готовност за действие</a:t>
                      </a:r>
                      <a:endParaRPr lang="en-US" sz="1400">
                        <a:latin typeface="Arial"/>
                        <a:ea typeface="Times New Roman"/>
                      </a:endParaRPr>
                    </a:p>
                    <a:p>
                      <a:pPr algn="just">
                        <a:spcAft>
                          <a:spcPts val="0"/>
                        </a:spcAft>
                      </a:pPr>
                      <a:r>
                        <a:rPr lang="bg-BG" sz="1400">
                          <a:latin typeface="Arial"/>
                          <a:ea typeface="Times New Roman"/>
                        </a:rPr>
                        <a:t>Г. Имидж</a:t>
                      </a:r>
                      <a:endParaRPr lang="en-US" sz="1400">
                        <a:latin typeface="Arial"/>
                        <a:ea typeface="Times New Roman"/>
                      </a:endParaRPr>
                    </a:p>
                    <a:p>
                      <a:pPr algn="just">
                        <a:spcAft>
                          <a:spcPts val="0"/>
                        </a:spcAft>
                      </a:pPr>
                      <a:r>
                        <a:rPr lang="bg-BG" sz="1400">
                          <a:latin typeface="Arial"/>
                          <a:ea typeface="Times New Roman"/>
                        </a:rPr>
                        <a:t>Д. Мостри</a:t>
                      </a:r>
                      <a:endParaRPr lang="en-US" sz="1400">
                        <a:latin typeface="Arial"/>
                        <a:ea typeface="Times New Roman"/>
                      </a:endParaRPr>
                    </a:p>
                    <a:p>
                      <a:pPr algn="just">
                        <a:spcAft>
                          <a:spcPts val="0"/>
                        </a:spcAft>
                      </a:pPr>
                      <a:r>
                        <a:rPr lang="bg-BG" sz="1400">
                          <a:latin typeface="Arial"/>
                          <a:ea typeface="Times New Roman"/>
                        </a:rPr>
                        <a:t>Е. Експерти, терапевтични лидери</a:t>
                      </a:r>
                      <a:endParaRPr lang="en-US" sz="1400">
                        <a:latin typeface="Arial"/>
                        <a:ea typeface="Times New Roman"/>
                      </a:endParaRPr>
                    </a:p>
                  </a:txBody>
                  <a:tcPr marL="68580" marR="68580" marT="0" marB="0"/>
                </a:tc>
                <a:tc>
                  <a:txBody>
                    <a:bodyPr/>
                    <a:lstStyle/>
                    <a:p>
                      <a:pPr algn="just">
                        <a:spcAft>
                          <a:spcPts val="0"/>
                        </a:spcAft>
                      </a:pPr>
                      <a:r>
                        <a:rPr lang="bg-BG" sz="1400" dirty="0">
                          <a:latin typeface="Arial"/>
                          <a:ea typeface="Times New Roman"/>
                        </a:rPr>
                        <a:t>Статии и други научни публикации</a:t>
                      </a:r>
                      <a:endParaRPr lang="en-US" sz="1400" dirty="0">
                        <a:latin typeface="Arial"/>
                        <a:ea typeface="Times New Roman"/>
                      </a:endParaRPr>
                    </a:p>
                    <a:p>
                      <a:pPr algn="just">
                        <a:spcAft>
                          <a:spcPts val="0"/>
                        </a:spcAft>
                      </a:pPr>
                      <a:r>
                        <a:rPr lang="bg-BG" sz="1400" dirty="0">
                          <a:latin typeface="Arial"/>
                          <a:ea typeface="Times New Roman"/>
                        </a:rPr>
                        <a:t>Спонсорства на конгресни участия</a:t>
                      </a:r>
                      <a:endParaRPr lang="en-US" sz="1400" dirty="0">
                        <a:latin typeface="Arial"/>
                        <a:ea typeface="Times New Roman"/>
                      </a:endParaRPr>
                    </a:p>
                    <a:p>
                      <a:pPr algn="just">
                        <a:spcAft>
                          <a:spcPts val="0"/>
                        </a:spcAft>
                      </a:pPr>
                      <a:r>
                        <a:rPr lang="bg-BG" sz="1400" dirty="0">
                          <a:latin typeface="Arial"/>
                          <a:ea typeface="Times New Roman"/>
                        </a:rPr>
                        <a:t>Граждански дейности</a:t>
                      </a:r>
                      <a:endParaRPr lang="en-US" sz="1400" dirty="0">
                        <a:latin typeface="Arial"/>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Умения за привличане и задържане на клиенти</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rmAutofit/>
          </a:bodyPr>
          <a:lstStyle/>
          <a:p>
            <a:pPr>
              <a:lnSpc>
                <a:spcPts val="2400"/>
              </a:lnSpc>
              <a:buNone/>
            </a:pPr>
            <a:r>
              <a:rPr lang="bg-BG" sz="2000" dirty="0" smtClean="0">
                <a:solidFill>
                  <a:schemeClr val="tx2">
                    <a:lumMod val="60000"/>
                    <a:lumOff val="40000"/>
                  </a:schemeClr>
                </a:solidFill>
              </a:rPr>
              <a:t>Съвременният маркетингов фокус се измества от продукта към клиента.</a:t>
            </a:r>
          </a:p>
          <a:p>
            <a:pPr>
              <a:lnSpc>
                <a:spcPts val="2400"/>
              </a:lnSpc>
              <a:buNone/>
            </a:pPr>
            <a:r>
              <a:rPr lang="en-US" sz="2000" b="1" dirty="0" smtClean="0">
                <a:solidFill>
                  <a:schemeClr val="tx2">
                    <a:lumMod val="60000"/>
                    <a:lumOff val="40000"/>
                  </a:schemeClr>
                </a:solidFill>
              </a:rPr>
              <a:t>P. </a:t>
            </a:r>
            <a:r>
              <a:rPr lang="en-US" sz="2000" b="1" dirty="0" err="1" smtClean="0">
                <a:solidFill>
                  <a:schemeClr val="tx2">
                    <a:lumMod val="60000"/>
                    <a:lumOff val="40000"/>
                  </a:schemeClr>
                </a:solidFill>
              </a:rPr>
              <a:t>Drucker</a:t>
            </a:r>
            <a:r>
              <a:rPr lang="en-US" sz="2000" b="1" dirty="0" smtClean="0">
                <a:solidFill>
                  <a:schemeClr val="tx2">
                    <a:lumMod val="60000"/>
                    <a:lumOff val="40000"/>
                  </a:schemeClr>
                </a:solidFill>
              </a:rPr>
              <a:t> </a:t>
            </a:r>
            <a:r>
              <a:rPr lang="bg-BG" sz="2000" dirty="0" smtClean="0">
                <a:solidFill>
                  <a:schemeClr val="tx2">
                    <a:lumMod val="60000"/>
                    <a:lumOff val="40000"/>
                  </a:schemeClr>
                </a:solidFill>
              </a:rPr>
              <a:t>– Днес, единственият център на печалба е клиента.</a:t>
            </a:r>
          </a:p>
          <a:p>
            <a:pPr>
              <a:lnSpc>
                <a:spcPts val="2400"/>
              </a:lnSpc>
              <a:buNone/>
            </a:pPr>
            <a:r>
              <a:rPr lang="bg-BG" sz="2000" dirty="0" smtClean="0">
                <a:solidFill>
                  <a:schemeClr val="tx2">
                    <a:lumMod val="60000"/>
                    <a:lumOff val="40000"/>
                  </a:schemeClr>
                </a:solidFill>
              </a:rPr>
              <a:t>Доскоро маркетинговите специалисти смятаха, че способността да намираш нови клиенти е най-важното умение. Този стремеж обаче реализира и много маркетингови пропуски, свързани с намаляващо внимание към съществуващите стари клиенти.</a:t>
            </a:r>
            <a:endParaRPr lang="en-US" sz="2000" dirty="0" smtClean="0">
              <a:solidFill>
                <a:schemeClr val="tx2">
                  <a:lumMod val="60000"/>
                  <a:lumOff val="40000"/>
                </a:schemeClr>
              </a:solidFill>
            </a:endParaRPr>
          </a:p>
          <a:p>
            <a:pPr>
              <a:lnSpc>
                <a:spcPts val="2400"/>
              </a:lnSpc>
              <a:buNone/>
            </a:pPr>
            <a:endParaRPr lang="bg-BG" sz="2000" dirty="0" smtClean="0">
              <a:solidFill>
                <a:schemeClr val="tx2">
                  <a:lumMod val="60000"/>
                  <a:lumOff val="40000"/>
                </a:schemeClr>
              </a:solidFill>
            </a:endParaRPr>
          </a:p>
          <a:p>
            <a:pPr>
              <a:lnSpc>
                <a:spcPts val="2400"/>
              </a:lnSpc>
              <a:buNone/>
            </a:pPr>
            <a:r>
              <a:rPr lang="bg-BG" sz="2000" dirty="0" smtClean="0">
                <a:solidFill>
                  <a:schemeClr val="tx2">
                    <a:lumMod val="60000"/>
                    <a:lumOff val="40000"/>
                  </a:schemeClr>
                </a:solidFill>
              </a:rPr>
              <a:t>Днес, съвременните специалисти по маркетинг считат, че най-важната задача е първо да задържиш и след това да увеличиш броя на клиентите. Това разбиране е продиктувано от изводите от редица проучвания, че цената за спечелването на нов клиент е пет пъти по-висока, отколкото цената за задържането на постоянен клиент.</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34</a:t>
            </a:fld>
            <a:endParaRPr lang="fr-F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Намиране на потенциални клиенти</a:t>
            </a:r>
            <a:endParaRPr lang="fr-FR" sz="3200" dirty="0" smtClean="0">
              <a:solidFill>
                <a:schemeClr val="bg1"/>
              </a:solidFill>
            </a:endParaRPr>
          </a:p>
        </p:txBody>
      </p:sp>
      <p:sp>
        <p:nvSpPr>
          <p:cNvPr id="3075" name="Espace réservé du contenu 2"/>
          <p:cNvSpPr>
            <a:spLocks noGrp="1"/>
          </p:cNvSpPr>
          <p:nvPr>
            <p:ph idx="1"/>
          </p:nvPr>
        </p:nvSpPr>
        <p:spPr>
          <a:xfrm>
            <a:off x="179512" y="2089150"/>
            <a:ext cx="8712968" cy="4268788"/>
          </a:xfrm>
        </p:spPr>
        <p:txBody>
          <a:bodyPr>
            <a:noAutofit/>
          </a:bodyPr>
          <a:lstStyle/>
          <a:p>
            <a:pPr>
              <a:lnSpc>
                <a:spcPts val="2000"/>
              </a:lnSpc>
              <a:buNone/>
            </a:pPr>
            <a:r>
              <a:rPr lang="bg-BG" sz="2000" dirty="0" smtClean="0">
                <a:solidFill>
                  <a:schemeClr val="tx2">
                    <a:lumMod val="60000"/>
                    <a:lumOff val="40000"/>
                  </a:schemeClr>
                </a:solidFill>
              </a:rPr>
              <a:t>За съвременните конкурентни пазари е характерно, че съществува дефицит на клиенти, а не на продукти.</a:t>
            </a:r>
          </a:p>
          <a:p>
            <a:pPr>
              <a:lnSpc>
                <a:spcPts val="2000"/>
              </a:lnSpc>
              <a:buNone/>
            </a:pPr>
            <a:r>
              <a:rPr lang="bg-BG" sz="2000" dirty="0" smtClean="0">
                <a:solidFill>
                  <a:schemeClr val="tx2">
                    <a:lumMod val="60000"/>
                    <a:lumOff val="40000"/>
                  </a:schemeClr>
                </a:solidFill>
              </a:rPr>
              <a:t>За това компаниите отдават все по-голямо значение на откриването на потенциални клиенти чрез “събиране на насочващи белези”.</a:t>
            </a:r>
          </a:p>
          <a:p>
            <a:pPr marL="457200" indent="-457200">
              <a:lnSpc>
                <a:spcPts val="2000"/>
              </a:lnSpc>
              <a:buAutoNum type="arabicPeriod"/>
            </a:pPr>
            <a:r>
              <a:rPr lang="bg-BG" sz="2000" dirty="0" smtClean="0">
                <a:solidFill>
                  <a:schemeClr val="tx2">
                    <a:lumMod val="60000"/>
                    <a:lumOff val="40000"/>
                  </a:schemeClr>
                </a:solidFill>
              </a:rPr>
              <a:t>Определяне на целевия пазар. Например една компания произвежда </a:t>
            </a:r>
            <a:r>
              <a:rPr lang="en-US" sz="2000" dirty="0" err="1" smtClean="0">
                <a:solidFill>
                  <a:schemeClr val="tx2">
                    <a:lumMod val="60000"/>
                    <a:lumOff val="40000"/>
                  </a:schemeClr>
                </a:solidFill>
              </a:rPr>
              <a:t>Ramipril</a:t>
            </a:r>
            <a:r>
              <a:rPr lang="bg-BG" sz="2000" dirty="0" smtClean="0">
                <a:solidFill>
                  <a:schemeClr val="tx2">
                    <a:lumMod val="60000"/>
                    <a:lumOff val="40000"/>
                  </a:schemeClr>
                </a:solidFill>
              </a:rPr>
              <a:t> – лекарство за хипертония. Заболяването е срещано в 55% от мъжете над 60 годишна възраст. Това представлява пазар, в който трябва да се идентифицират потенциалните клиенти, които могат да платят лечението с </a:t>
            </a:r>
            <a:r>
              <a:rPr lang="en-US" sz="2000" dirty="0" err="1" smtClean="0">
                <a:solidFill>
                  <a:schemeClr val="tx2">
                    <a:lumMod val="60000"/>
                    <a:lumOff val="40000"/>
                  </a:schemeClr>
                </a:solidFill>
              </a:rPr>
              <a:t>Ramipril</a:t>
            </a:r>
            <a:r>
              <a:rPr lang="en-US" sz="2000" dirty="0" smtClean="0">
                <a:solidFill>
                  <a:schemeClr val="tx2">
                    <a:lumMod val="60000"/>
                    <a:lumOff val="40000"/>
                  </a:schemeClr>
                </a:solidFill>
              </a:rPr>
              <a:t>.</a:t>
            </a:r>
          </a:p>
          <a:p>
            <a:pPr marL="457200" indent="-457200">
              <a:lnSpc>
                <a:spcPts val="2000"/>
              </a:lnSpc>
              <a:buAutoNum type="arabicPeriod"/>
            </a:pPr>
            <a:r>
              <a:rPr lang="en-US" sz="2000" dirty="0" smtClean="0">
                <a:solidFill>
                  <a:schemeClr val="tx2">
                    <a:lumMod val="60000"/>
                    <a:lumOff val="40000"/>
                  </a:schemeClr>
                </a:solidFill>
              </a:rPr>
              <a:t> </a:t>
            </a:r>
            <a:r>
              <a:rPr lang="bg-BG" sz="2000" dirty="0" smtClean="0">
                <a:solidFill>
                  <a:schemeClr val="tx2">
                    <a:lumMod val="60000"/>
                    <a:lumOff val="40000"/>
                  </a:schemeClr>
                </a:solidFill>
              </a:rPr>
              <a:t>Откриване на насочващи белези чрез комуникационни средства. Например компанията може да изисква информация от НЗОК за адресите на лекарските практики, където се лекуват най-много хипертоници.</a:t>
            </a:r>
          </a:p>
          <a:p>
            <a:pPr marL="457200" indent="-457200">
              <a:lnSpc>
                <a:spcPts val="2000"/>
              </a:lnSpc>
              <a:buNone/>
            </a:pPr>
            <a:r>
              <a:rPr lang="bg-BG" sz="2000" dirty="0" smtClean="0">
                <a:solidFill>
                  <a:schemeClr val="tx2">
                    <a:lumMod val="60000"/>
                    <a:lumOff val="40000"/>
                  </a:schemeClr>
                </a:solidFill>
              </a:rPr>
              <a:t>3. Класифициране на насочващите белези. Много е важно компанията да прави разлика между потенциални и съмнителни клиенти. Следователно, групата на хипертониците  представлява целевия пазар от  съмнителни клиенти, но групата от хипертониците, които употребяват в момента АСЕ – инхибитори с цени над 10 лв. са групата от потенциални клиенти.</a:t>
            </a:r>
          </a:p>
          <a:p>
            <a:pPr marL="457200" indent="-457200">
              <a:lnSpc>
                <a:spcPts val="2000"/>
              </a:lnSpc>
              <a:buNone/>
            </a:pP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35</a:t>
            </a:fld>
            <a:endParaRPr lang="fr-F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Продаване на потенциални клиенти</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000"/>
              </a:lnSpc>
              <a:buNone/>
            </a:pPr>
            <a:r>
              <a:rPr lang="bg-BG" sz="2400" dirty="0" smtClean="0">
                <a:solidFill>
                  <a:schemeClr val="tx2">
                    <a:lumMod val="60000"/>
                    <a:lumOff val="40000"/>
                  </a:schemeClr>
                </a:solidFill>
              </a:rPr>
              <a:t>Въоръженият с насочващи белези търговец, вече може да посети най-силните потенциални клиенти.</a:t>
            </a:r>
          </a:p>
          <a:p>
            <a:pPr>
              <a:lnSpc>
                <a:spcPts val="2000"/>
              </a:lnSpc>
              <a:buNone/>
            </a:pPr>
            <a:r>
              <a:rPr lang="bg-BG" sz="2400" dirty="0" smtClean="0">
                <a:solidFill>
                  <a:schemeClr val="tx2">
                    <a:lumMod val="60000"/>
                    <a:lumOff val="40000"/>
                  </a:schemeClr>
                </a:solidFill>
              </a:rPr>
              <a:t>Съвременният комуникационен модел на поведение при среща с потенциални клиенти се изразява в: “ Повече слушай и по-малко говори”.</a:t>
            </a:r>
          </a:p>
          <a:p>
            <a:pPr>
              <a:lnSpc>
                <a:spcPts val="2000"/>
              </a:lnSpc>
              <a:buNone/>
            </a:pPr>
            <a:r>
              <a:rPr lang="bg-BG" sz="2400" dirty="0" smtClean="0">
                <a:solidFill>
                  <a:schemeClr val="tx2">
                    <a:lumMod val="60000"/>
                    <a:lumOff val="40000"/>
                  </a:schemeClr>
                </a:solidFill>
              </a:rPr>
              <a:t>Теорията за </a:t>
            </a:r>
            <a:r>
              <a:rPr lang="en-US" sz="2400" dirty="0" smtClean="0">
                <a:solidFill>
                  <a:schemeClr val="tx2">
                    <a:lumMod val="60000"/>
                    <a:lumOff val="40000"/>
                  </a:schemeClr>
                </a:solidFill>
              </a:rPr>
              <a:t>SPIN </a:t>
            </a:r>
            <a:r>
              <a:rPr lang="bg-BG" sz="2400" dirty="0" smtClean="0">
                <a:solidFill>
                  <a:schemeClr val="tx2">
                    <a:lumMod val="60000"/>
                    <a:lumOff val="40000"/>
                  </a:schemeClr>
                </a:solidFill>
              </a:rPr>
              <a:t>– модела се въвежда от </a:t>
            </a:r>
            <a:r>
              <a:rPr lang="en-US" sz="2400" dirty="0" smtClean="0">
                <a:solidFill>
                  <a:schemeClr val="tx2">
                    <a:lumMod val="60000"/>
                    <a:lumOff val="40000"/>
                  </a:schemeClr>
                </a:solidFill>
              </a:rPr>
              <a:t>Neil </a:t>
            </a:r>
            <a:r>
              <a:rPr lang="en-US" sz="2400" dirty="0" err="1" smtClean="0">
                <a:solidFill>
                  <a:schemeClr val="tx2">
                    <a:lumMod val="60000"/>
                    <a:lumOff val="40000"/>
                  </a:schemeClr>
                </a:solidFill>
              </a:rPr>
              <a:t>Rackman</a:t>
            </a:r>
            <a:r>
              <a:rPr lang="bg-BG" sz="2400" dirty="0" smtClean="0">
                <a:solidFill>
                  <a:schemeClr val="tx2">
                    <a:lumMod val="60000"/>
                    <a:lumOff val="40000"/>
                  </a:schemeClr>
                </a:solidFill>
              </a:rPr>
              <a:t> и включва ситуационни въпроси (</a:t>
            </a:r>
            <a:r>
              <a:rPr lang="en-US" sz="2400" dirty="0" smtClean="0">
                <a:solidFill>
                  <a:schemeClr val="tx2">
                    <a:lumMod val="60000"/>
                    <a:lumOff val="40000"/>
                  </a:schemeClr>
                </a:solidFill>
              </a:rPr>
              <a:t> Situation questions)</a:t>
            </a:r>
            <a:r>
              <a:rPr lang="bg-BG" sz="2400" dirty="0" smtClean="0">
                <a:solidFill>
                  <a:schemeClr val="tx2">
                    <a:lumMod val="60000"/>
                    <a:lumOff val="40000"/>
                  </a:schemeClr>
                </a:solidFill>
              </a:rPr>
              <a:t>, въпроси за проблемите (</a:t>
            </a:r>
            <a:r>
              <a:rPr lang="en-US" sz="2400" dirty="0" smtClean="0">
                <a:solidFill>
                  <a:schemeClr val="tx2">
                    <a:lumMod val="60000"/>
                    <a:lumOff val="40000"/>
                  </a:schemeClr>
                </a:solidFill>
              </a:rPr>
              <a:t>Problem questions),</a:t>
            </a:r>
            <a:r>
              <a:rPr lang="bg-BG" sz="2400" dirty="0" smtClean="0">
                <a:solidFill>
                  <a:schemeClr val="tx2">
                    <a:lumMod val="60000"/>
                    <a:lumOff val="40000"/>
                  </a:schemeClr>
                </a:solidFill>
              </a:rPr>
              <a:t> въпроси за последствията </a:t>
            </a:r>
            <a:r>
              <a:rPr lang="en-US" sz="2400" dirty="0" smtClean="0">
                <a:solidFill>
                  <a:schemeClr val="tx2">
                    <a:lumMod val="60000"/>
                    <a:lumOff val="40000"/>
                  </a:schemeClr>
                </a:solidFill>
              </a:rPr>
              <a:t>( Implication questions)</a:t>
            </a:r>
            <a:r>
              <a:rPr lang="bg-BG" sz="2400" dirty="0" smtClean="0">
                <a:solidFill>
                  <a:schemeClr val="tx2">
                    <a:lumMod val="60000"/>
                    <a:lumOff val="40000"/>
                  </a:schemeClr>
                </a:solidFill>
              </a:rPr>
              <a:t> и въпроси за ползата (</a:t>
            </a:r>
            <a:r>
              <a:rPr lang="en-US" sz="2400" dirty="0" smtClean="0">
                <a:solidFill>
                  <a:schemeClr val="tx2">
                    <a:lumMod val="60000"/>
                    <a:lumOff val="40000"/>
                  </a:schemeClr>
                </a:solidFill>
              </a:rPr>
              <a:t>Need-payoff questions).</a:t>
            </a:r>
          </a:p>
          <a:p>
            <a:pPr>
              <a:lnSpc>
                <a:spcPts val="2000"/>
              </a:lnSpc>
              <a:buNone/>
            </a:pPr>
            <a:endParaRPr lang="en-US" sz="2400" dirty="0" smtClean="0">
              <a:solidFill>
                <a:schemeClr val="tx2">
                  <a:lumMod val="60000"/>
                  <a:lumOff val="40000"/>
                </a:schemeClr>
              </a:solidFill>
            </a:endParaRPr>
          </a:p>
          <a:p>
            <a:pPr>
              <a:lnSpc>
                <a:spcPts val="2000"/>
              </a:lnSpc>
              <a:buNone/>
            </a:pPr>
            <a:r>
              <a:rPr lang="bg-BG" sz="2400" dirty="0" smtClean="0">
                <a:solidFill>
                  <a:schemeClr val="tx2">
                    <a:lumMod val="60000"/>
                    <a:lumOff val="40000"/>
                  </a:schemeClr>
                </a:solidFill>
              </a:rPr>
              <a:t>Теорията на </a:t>
            </a:r>
            <a:r>
              <a:rPr lang="en-US" sz="2400" dirty="0" smtClean="0">
                <a:solidFill>
                  <a:schemeClr val="tx2">
                    <a:lumMod val="60000"/>
                    <a:lumOff val="40000"/>
                  </a:schemeClr>
                </a:solidFill>
              </a:rPr>
              <a:t>SPIN – </a:t>
            </a:r>
            <a:r>
              <a:rPr lang="bg-BG" sz="2400" dirty="0" smtClean="0">
                <a:solidFill>
                  <a:schemeClr val="tx2">
                    <a:lumMod val="60000"/>
                    <a:lumOff val="40000"/>
                  </a:schemeClr>
                </a:solidFill>
              </a:rPr>
              <a:t>модела се основава на мнението, че за да бъде маркетингово успешна една компания тя трябва да продава </a:t>
            </a:r>
            <a:r>
              <a:rPr lang="bg-BG" sz="2400" b="1" dirty="0" smtClean="0">
                <a:solidFill>
                  <a:schemeClr val="tx2">
                    <a:lumMod val="60000"/>
                    <a:lumOff val="40000"/>
                  </a:schemeClr>
                </a:solidFill>
              </a:rPr>
              <a:t>способности и решения, а не продукти и услуги</a:t>
            </a:r>
            <a:r>
              <a:rPr lang="bg-BG" sz="2400" dirty="0" smtClean="0">
                <a:solidFill>
                  <a:schemeClr val="tx2">
                    <a:lumMod val="60000"/>
                    <a:lumOff val="40000"/>
                  </a:schemeClr>
                </a:solidFill>
              </a:rPr>
              <a:t>.</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36</a:t>
            </a:fld>
            <a:endParaRPr lang="fr-F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Продаване на потенциални клиенти (2)</a:t>
            </a:r>
            <a:br>
              <a:rPr lang="bg-BG" sz="3200" dirty="0" smtClean="0">
                <a:solidFill>
                  <a:schemeClr val="bg1"/>
                </a:solidFill>
              </a:rPr>
            </a:br>
            <a:r>
              <a:rPr lang="bg-BG" sz="3200" dirty="0" smtClean="0">
                <a:solidFill>
                  <a:schemeClr val="bg1"/>
                </a:solidFill>
              </a:rPr>
              <a:t>Модел за продажби </a:t>
            </a:r>
            <a:r>
              <a:rPr lang="en-US" sz="3200" dirty="0" smtClean="0">
                <a:solidFill>
                  <a:schemeClr val="bg1"/>
                </a:solidFill>
              </a:rPr>
              <a:t>SPIN</a:t>
            </a:r>
            <a:endParaRPr lang="fr-FR" sz="3200" dirty="0" smtClean="0">
              <a:solidFill>
                <a:schemeClr val="bg1"/>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37</a:t>
            </a:fld>
            <a:endParaRPr lang="fr-FR"/>
          </a:p>
        </p:txBody>
      </p:sp>
      <p:graphicFrame>
        <p:nvGraphicFramePr>
          <p:cNvPr id="6" name="Table 5"/>
          <p:cNvGraphicFramePr>
            <a:graphicFrameLocks noGrp="1"/>
          </p:cNvGraphicFramePr>
          <p:nvPr/>
        </p:nvGraphicFramePr>
        <p:xfrm>
          <a:off x="395536" y="2492896"/>
          <a:ext cx="7848872" cy="3456382"/>
        </p:xfrm>
        <a:graphic>
          <a:graphicData uri="http://schemas.openxmlformats.org/drawingml/2006/table">
            <a:tbl>
              <a:tblPr firstRow="1" bandRow="1">
                <a:tableStyleId>{5C22544A-7EE6-4342-B048-85BDC9FD1C3A}</a:tableStyleId>
              </a:tblPr>
              <a:tblGrid>
                <a:gridCol w="2736304"/>
                <a:gridCol w="5112568"/>
              </a:tblGrid>
              <a:tr h="522393">
                <a:tc>
                  <a:txBody>
                    <a:bodyPr/>
                    <a:lstStyle/>
                    <a:p>
                      <a:pPr algn="just">
                        <a:spcAft>
                          <a:spcPts val="0"/>
                        </a:spcAft>
                      </a:pPr>
                      <a:r>
                        <a:rPr lang="bg-BG" sz="1400" dirty="0">
                          <a:latin typeface="Arial"/>
                          <a:ea typeface="Times New Roman"/>
                        </a:rPr>
                        <a:t>Въпроси</a:t>
                      </a:r>
                      <a:endParaRPr lang="en-US" sz="1400" dirty="0">
                        <a:latin typeface="Arial"/>
                        <a:ea typeface="Times New Roman"/>
                      </a:endParaRPr>
                    </a:p>
                  </a:txBody>
                  <a:tcPr marL="68580" marR="68580" marT="0" marB="0"/>
                </a:tc>
                <a:tc>
                  <a:txBody>
                    <a:bodyPr/>
                    <a:lstStyle/>
                    <a:p>
                      <a:pPr algn="just">
                        <a:spcAft>
                          <a:spcPts val="0"/>
                        </a:spcAft>
                      </a:pPr>
                      <a:r>
                        <a:rPr lang="bg-BG" sz="1400" dirty="0">
                          <a:latin typeface="Arial"/>
                          <a:ea typeface="Times New Roman"/>
                        </a:rPr>
                        <a:t>Цели</a:t>
                      </a:r>
                      <a:endParaRPr lang="en-US" sz="1400" dirty="0">
                        <a:latin typeface="Arial"/>
                        <a:ea typeface="Times New Roman"/>
                      </a:endParaRPr>
                    </a:p>
                  </a:txBody>
                  <a:tcPr marL="68580" marR="68580" marT="0" marB="0"/>
                </a:tc>
              </a:tr>
              <a:tr h="522393">
                <a:tc>
                  <a:txBody>
                    <a:bodyPr/>
                    <a:lstStyle/>
                    <a:p>
                      <a:pPr algn="just">
                        <a:spcAft>
                          <a:spcPts val="0"/>
                        </a:spcAft>
                      </a:pPr>
                      <a:r>
                        <a:rPr lang="bg-BG" sz="1400">
                          <a:latin typeface="Arial"/>
                          <a:ea typeface="Times New Roman"/>
                        </a:rPr>
                        <a:t>Ситуационни въпроси</a:t>
                      </a:r>
                      <a:endParaRPr lang="en-US" sz="1400">
                        <a:latin typeface="Arial"/>
                        <a:ea typeface="Times New Roman"/>
                      </a:endParaRPr>
                    </a:p>
                  </a:txBody>
                  <a:tcPr marL="68580" marR="68580" marT="0" marB="0"/>
                </a:tc>
                <a:tc>
                  <a:txBody>
                    <a:bodyPr/>
                    <a:lstStyle/>
                    <a:p>
                      <a:pPr algn="just">
                        <a:spcAft>
                          <a:spcPts val="0"/>
                        </a:spcAft>
                      </a:pPr>
                      <a:r>
                        <a:rPr lang="bg-BG" sz="1400">
                          <a:latin typeface="Arial"/>
                          <a:ea typeface="Times New Roman"/>
                        </a:rPr>
                        <a:t>Служат за търсене на факти и изследване на настоящото положение на клиента.</a:t>
                      </a:r>
                      <a:endParaRPr lang="en-US" sz="1400">
                        <a:latin typeface="Arial"/>
                        <a:ea typeface="Times New Roman"/>
                      </a:endParaRPr>
                    </a:p>
                  </a:txBody>
                  <a:tcPr marL="68580" marR="68580" marT="0" marB="0"/>
                </a:tc>
              </a:tr>
              <a:tr h="1180752">
                <a:tc>
                  <a:txBody>
                    <a:bodyPr/>
                    <a:lstStyle/>
                    <a:p>
                      <a:pPr algn="just">
                        <a:spcAft>
                          <a:spcPts val="0"/>
                        </a:spcAft>
                      </a:pPr>
                      <a:r>
                        <a:rPr lang="bg-BG" sz="1400">
                          <a:latin typeface="Arial"/>
                          <a:ea typeface="Times New Roman"/>
                        </a:rPr>
                        <a:t>Въпроси за проблемите</a:t>
                      </a:r>
                      <a:endParaRPr lang="en-US" sz="1400">
                        <a:latin typeface="Arial"/>
                        <a:ea typeface="Times New Roman"/>
                      </a:endParaRPr>
                    </a:p>
                  </a:txBody>
                  <a:tcPr marL="68580" marR="68580" marT="0" marB="0"/>
                </a:tc>
                <a:tc>
                  <a:txBody>
                    <a:bodyPr/>
                    <a:lstStyle/>
                    <a:p>
                      <a:pPr algn="just">
                        <a:spcAft>
                          <a:spcPts val="0"/>
                        </a:spcAft>
                      </a:pPr>
                      <a:r>
                        <a:rPr lang="bg-BG" sz="1400">
                          <a:latin typeface="Arial"/>
                          <a:ea typeface="Times New Roman"/>
                        </a:rPr>
                        <a:t>Служат за разрешаване на проблеми, трудности и неудовлетвореност на клиента от настоящата ситуация, които могат да бъдат разрешени с предлаганите продукти и услуги.</a:t>
                      </a:r>
                      <a:endParaRPr lang="en-US" sz="1400">
                        <a:latin typeface="Arial"/>
                        <a:ea typeface="Times New Roman"/>
                      </a:endParaRPr>
                    </a:p>
                  </a:txBody>
                  <a:tcPr marL="68580" marR="68580" marT="0" marB="0"/>
                </a:tc>
              </a:tr>
              <a:tr h="708451">
                <a:tc>
                  <a:txBody>
                    <a:bodyPr/>
                    <a:lstStyle/>
                    <a:p>
                      <a:pPr algn="just">
                        <a:spcAft>
                          <a:spcPts val="0"/>
                        </a:spcAft>
                      </a:pPr>
                      <a:r>
                        <a:rPr lang="bg-BG" sz="1400">
                          <a:latin typeface="Arial"/>
                          <a:ea typeface="Times New Roman"/>
                        </a:rPr>
                        <a:t>Въпроси за последствията</a:t>
                      </a:r>
                      <a:endParaRPr lang="en-US" sz="1400">
                        <a:latin typeface="Arial"/>
                        <a:ea typeface="Times New Roman"/>
                      </a:endParaRPr>
                    </a:p>
                  </a:txBody>
                  <a:tcPr marL="68580" marR="68580" marT="0" marB="0"/>
                </a:tc>
                <a:tc>
                  <a:txBody>
                    <a:bodyPr/>
                    <a:lstStyle/>
                    <a:p>
                      <a:pPr algn="just">
                        <a:spcAft>
                          <a:spcPts val="0"/>
                        </a:spcAft>
                      </a:pPr>
                      <a:r>
                        <a:rPr lang="bg-BG" sz="1400">
                          <a:latin typeface="Arial"/>
                          <a:ea typeface="Times New Roman"/>
                        </a:rPr>
                        <a:t>Разкриват последиците или ефекта от проблемите, трудностите или неудовлетвореността на клиента.</a:t>
                      </a:r>
                      <a:endParaRPr lang="en-US" sz="1400">
                        <a:latin typeface="Arial"/>
                        <a:ea typeface="Times New Roman"/>
                      </a:endParaRPr>
                    </a:p>
                  </a:txBody>
                  <a:tcPr marL="68580" marR="68580" marT="0" marB="0"/>
                </a:tc>
              </a:tr>
              <a:tr h="522393">
                <a:tc>
                  <a:txBody>
                    <a:bodyPr/>
                    <a:lstStyle/>
                    <a:p>
                      <a:pPr algn="just">
                        <a:spcAft>
                          <a:spcPts val="0"/>
                        </a:spcAft>
                      </a:pPr>
                      <a:r>
                        <a:rPr lang="bg-BG" sz="1400">
                          <a:latin typeface="Arial"/>
                          <a:ea typeface="Times New Roman"/>
                        </a:rPr>
                        <a:t>Въпроси за ползата</a:t>
                      </a:r>
                      <a:endParaRPr lang="en-US" sz="1400">
                        <a:latin typeface="Arial"/>
                        <a:ea typeface="Times New Roman"/>
                      </a:endParaRPr>
                    </a:p>
                  </a:txBody>
                  <a:tcPr marL="68580" marR="68580" marT="0" marB="0"/>
                </a:tc>
                <a:tc>
                  <a:txBody>
                    <a:bodyPr/>
                    <a:lstStyle/>
                    <a:p>
                      <a:pPr algn="just">
                        <a:spcAft>
                          <a:spcPts val="0"/>
                        </a:spcAft>
                      </a:pPr>
                      <a:r>
                        <a:rPr lang="bg-BG" sz="1400" dirty="0">
                          <a:latin typeface="Arial"/>
                          <a:ea typeface="Times New Roman"/>
                        </a:rPr>
                        <a:t>Служат за разкриване на стойността и ползата от предложените решения.</a:t>
                      </a:r>
                      <a:endParaRPr lang="en-US" sz="1400" dirty="0">
                        <a:latin typeface="Arial"/>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Клиенти завинаги</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rmAutofit fontScale="85000" lnSpcReduction="10000"/>
          </a:bodyPr>
          <a:lstStyle/>
          <a:p>
            <a:pPr>
              <a:lnSpc>
                <a:spcPts val="2400"/>
              </a:lnSpc>
              <a:buNone/>
            </a:pPr>
            <a:r>
              <a:rPr lang="bg-BG" sz="2400" dirty="0" smtClean="0">
                <a:solidFill>
                  <a:schemeClr val="tx2">
                    <a:lumMod val="60000"/>
                    <a:lumOff val="40000"/>
                  </a:schemeClr>
                </a:solidFill>
              </a:rPr>
              <a:t>Ефективният маркетинг е фокусиран върху създаването на постоянни доходни клиенти.</a:t>
            </a:r>
          </a:p>
          <a:p>
            <a:pPr>
              <a:lnSpc>
                <a:spcPts val="2400"/>
              </a:lnSpc>
              <a:buNone/>
            </a:pPr>
            <a:r>
              <a:rPr lang="bg-BG" sz="2400" dirty="0" smtClean="0">
                <a:solidFill>
                  <a:schemeClr val="tx2">
                    <a:lumMod val="60000"/>
                    <a:lumOff val="40000"/>
                  </a:schemeClr>
                </a:solidFill>
              </a:rPr>
              <a:t>Стремежът към постоянно развитие на продажбите и лоялността на клиентите доведе до маркетингово понятие “дял от клента”, което представлява относителния дял от потенциала на всеки клиент, който се удовлетворява от един производител.</a:t>
            </a:r>
          </a:p>
          <a:p>
            <a:pPr>
              <a:lnSpc>
                <a:spcPts val="2400"/>
              </a:lnSpc>
              <a:buNone/>
            </a:pPr>
            <a:r>
              <a:rPr lang="bg-BG" sz="2400" dirty="0" smtClean="0">
                <a:solidFill>
                  <a:schemeClr val="tx2">
                    <a:lumMod val="60000"/>
                    <a:lumOff val="40000"/>
                  </a:schemeClr>
                </a:solidFill>
              </a:rPr>
              <a:t>Стремежът към увеличаване на дела от всеки клиент роди концепцията за “маркетинг по принципа на сходството”. Представлява комплект от продукти и услуги, които задоволяват нуждите на определена група клиенти. Например фармацевтичен производител, който произвежда продукти за лечение на кардиологични заболявания започва да произвежда и </a:t>
            </a:r>
            <a:r>
              <a:rPr lang="en-US" sz="2400" dirty="0" smtClean="0">
                <a:solidFill>
                  <a:schemeClr val="tx2">
                    <a:lumMod val="60000"/>
                    <a:lumOff val="40000"/>
                  </a:schemeClr>
                </a:solidFill>
              </a:rPr>
              <a:t>aspirin,</a:t>
            </a:r>
            <a:r>
              <a:rPr lang="bg-BG" sz="2400" dirty="0" smtClean="0">
                <a:solidFill>
                  <a:schemeClr val="tx2">
                    <a:lumMod val="60000"/>
                    <a:lumOff val="40000"/>
                  </a:schemeClr>
                </a:solidFill>
              </a:rPr>
              <a:t> защото се използва при лечение на исхемична болест на сърцето.</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38</a:t>
            </a:fld>
            <a:endParaRPr lang="fr-F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Видове маркетингови концепции</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Autofit/>
          </a:bodyPr>
          <a:lstStyle/>
          <a:p>
            <a:pPr>
              <a:lnSpc>
                <a:spcPts val="2200"/>
              </a:lnSpc>
              <a:buNone/>
            </a:pPr>
            <a:r>
              <a:rPr lang="bg-BG" sz="2000" dirty="0" smtClean="0">
                <a:solidFill>
                  <a:schemeClr val="tx2">
                    <a:lumMod val="60000"/>
                    <a:lumOff val="40000"/>
                  </a:schemeClr>
                </a:solidFill>
              </a:rPr>
              <a:t>Съществуват пет исторически възникнали и конкуриращи се маркетингови концепции:</a:t>
            </a:r>
          </a:p>
          <a:p>
            <a:pPr>
              <a:lnSpc>
                <a:spcPts val="2200"/>
              </a:lnSpc>
              <a:buFontTx/>
              <a:buChar char="-"/>
            </a:pPr>
            <a:r>
              <a:rPr lang="bg-BG" sz="2000" b="1" dirty="0" smtClean="0">
                <a:solidFill>
                  <a:schemeClr val="tx2">
                    <a:lumMod val="60000"/>
                    <a:lumOff val="40000"/>
                  </a:schemeClr>
                </a:solidFill>
              </a:rPr>
              <a:t>Производствена концепция</a:t>
            </a:r>
          </a:p>
          <a:p>
            <a:pPr>
              <a:lnSpc>
                <a:spcPts val="2200"/>
              </a:lnSpc>
              <a:buNone/>
            </a:pPr>
            <a:r>
              <a:rPr lang="bg-BG" sz="2000" dirty="0" smtClean="0">
                <a:solidFill>
                  <a:schemeClr val="tx2">
                    <a:lumMod val="60000"/>
                    <a:lumOff val="40000"/>
                  </a:schemeClr>
                </a:solidFill>
              </a:rPr>
              <a:t>Това е най-старата маркетингова концепция, която се основава на разбирането, че потребителя предпочита продукти, които са широко разпространени и не са скъпи.</a:t>
            </a:r>
          </a:p>
          <a:p>
            <a:pPr>
              <a:lnSpc>
                <a:spcPts val="2200"/>
              </a:lnSpc>
              <a:buNone/>
            </a:pPr>
            <a:r>
              <a:rPr lang="bg-BG" sz="2000" dirty="0" smtClean="0">
                <a:solidFill>
                  <a:schemeClr val="tx2">
                    <a:lumMod val="60000"/>
                    <a:lumOff val="40000"/>
                  </a:schemeClr>
                </a:solidFill>
              </a:rPr>
              <a:t>Управлението на маркетинга се фокусира върху постигането на висока производителност, ниски разходи и масова дистрибуция.</a:t>
            </a:r>
          </a:p>
          <a:p>
            <a:pPr>
              <a:lnSpc>
                <a:spcPts val="2200"/>
              </a:lnSpc>
              <a:buNone/>
            </a:pPr>
            <a:r>
              <a:rPr lang="bg-BG" sz="2000" dirty="0" smtClean="0">
                <a:solidFill>
                  <a:schemeClr val="tx2">
                    <a:lumMod val="60000"/>
                    <a:lumOff val="40000"/>
                  </a:schemeClr>
                </a:solidFill>
              </a:rPr>
              <a:t>Тази ориентация е подходяща за слабо развитите икономически страни, където потребителят е по-заинтересован да се сдобие със самия продукт, отколкото от неговите качества.</a:t>
            </a:r>
          </a:p>
          <a:p>
            <a:pPr>
              <a:lnSpc>
                <a:spcPts val="2200"/>
              </a:lnSpc>
              <a:buNone/>
            </a:pPr>
            <a:r>
              <a:rPr lang="bg-BG" sz="2000" dirty="0" smtClean="0">
                <a:solidFill>
                  <a:schemeClr val="tx2">
                    <a:lumMod val="60000"/>
                    <a:lumOff val="40000"/>
                  </a:schemeClr>
                </a:solidFill>
              </a:rPr>
              <a:t>Тази маркртингова концепция се прилага от производителите на генерични медикаменти, когато са насочени към големи пазарни сегменти – например антибиотици, лекарства за хипертония и др.</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39</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Основни понятия в маркетинга</a:t>
            </a:r>
            <a:br>
              <a:rPr lang="bg-BG" sz="3200" dirty="0" smtClean="0">
                <a:solidFill>
                  <a:schemeClr val="bg1"/>
                </a:solidFill>
              </a:rPr>
            </a:b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rmAutofit fontScale="70000" lnSpcReduction="20000"/>
          </a:bodyPr>
          <a:lstStyle/>
          <a:p>
            <a:pPr marL="457200" indent="-457200">
              <a:lnSpc>
                <a:spcPts val="2400"/>
              </a:lnSpc>
              <a:buAutoNum type="arabicPeriod"/>
            </a:pPr>
            <a:r>
              <a:rPr lang="bg-BG" sz="2400" b="1" dirty="0" smtClean="0">
                <a:solidFill>
                  <a:schemeClr val="tx2">
                    <a:lumMod val="60000"/>
                    <a:lumOff val="40000"/>
                  </a:schemeClr>
                </a:solidFill>
              </a:rPr>
              <a:t>Целеви пазари и сегменти</a:t>
            </a:r>
            <a:r>
              <a:rPr lang="bg-BG" sz="2400" dirty="0" smtClean="0">
                <a:solidFill>
                  <a:schemeClr val="tx2">
                    <a:lumMod val="60000"/>
                    <a:lumOff val="40000"/>
                  </a:schemeClr>
                </a:solidFill>
              </a:rPr>
              <a:t>.</a:t>
            </a:r>
          </a:p>
          <a:p>
            <a:pPr marL="457200" indent="-457200">
              <a:lnSpc>
                <a:spcPts val="2400"/>
              </a:lnSpc>
              <a:buNone/>
            </a:pPr>
            <a:r>
              <a:rPr lang="bg-BG" sz="2400" dirty="0" smtClean="0">
                <a:solidFill>
                  <a:schemeClr val="tx2">
                    <a:lumMod val="60000"/>
                    <a:lumOff val="40000"/>
                  </a:schemeClr>
                </a:solidFill>
              </a:rPr>
              <a:t>Както не съществува лекарство, което лекува всички болести, така не съществува и продукт или услуга, които задоволяват всички пазарни предпочитания. За това специалистите по маркетинг първо се занимават със </a:t>
            </a:r>
            <a:r>
              <a:rPr lang="bg-BG" sz="2400" b="1" dirty="0" smtClean="0">
                <a:solidFill>
                  <a:schemeClr val="tx2">
                    <a:lumMod val="60000"/>
                    <a:lumOff val="40000"/>
                  </a:schemeClr>
                </a:solidFill>
              </a:rPr>
              <a:t>сегментацията на пазара.</a:t>
            </a:r>
          </a:p>
          <a:p>
            <a:pPr marL="457200" indent="-457200">
              <a:lnSpc>
                <a:spcPts val="2400"/>
              </a:lnSpc>
              <a:buNone/>
            </a:pPr>
            <a:r>
              <a:rPr lang="bg-BG" sz="2400" dirty="0" smtClean="0">
                <a:solidFill>
                  <a:schemeClr val="tx2">
                    <a:lumMod val="60000"/>
                    <a:lumOff val="40000"/>
                  </a:schemeClr>
                </a:solidFill>
              </a:rPr>
              <a:t>Пазарните сегменти се определят като се изследват демографските, психологическите, професионалните и поведенческите различия в обществото. Всеки пазарен сегмент има сходни характеристики на клиентите в него и следователно техните предпочитания могат да бъдат удовлетворени с подходящ продукт. За този продукт пазарният сегмент се превръща в </a:t>
            </a:r>
            <a:r>
              <a:rPr lang="bg-BG" sz="2400" b="1" dirty="0" smtClean="0">
                <a:solidFill>
                  <a:schemeClr val="tx2">
                    <a:lumMod val="60000"/>
                    <a:lumOff val="40000"/>
                  </a:schemeClr>
                </a:solidFill>
              </a:rPr>
              <a:t>целеви пазар</a:t>
            </a:r>
            <a:r>
              <a:rPr lang="bg-BG" sz="2400" dirty="0" smtClean="0">
                <a:solidFill>
                  <a:schemeClr val="tx2">
                    <a:lumMod val="60000"/>
                    <a:lumOff val="40000"/>
                  </a:schemeClr>
                </a:solidFill>
              </a:rPr>
              <a:t>.</a:t>
            </a:r>
          </a:p>
          <a:p>
            <a:pPr marL="457200" indent="-457200">
              <a:lnSpc>
                <a:spcPts val="2400"/>
              </a:lnSpc>
              <a:buNone/>
            </a:pPr>
            <a:r>
              <a:rPr lang="bg-BG" sz="2400" dirty="0" smtClean="0">
                <a:solidFill>
                  <a:schemeClr val="tx2">
                    <a:lumMod val="60000"/>
                    <a:lumOff val="40000"/>
                  </a:schemeClr>
                </a:solidFill>
              </a:rPr>
              <a:t> Например: Компания, която произвежда </a:t>
            </a:r>
            <a:r>
              <a:rPr lang="en-US" sz="2400" dirty="0" err="1" smtClean="0">
                <a:solidFill>
                  <a:schemeClr val="tx2">
                    <a:lumMod val="60000"/>
                    <a:lumOff val="40000"/>
                  </a:schemeClr>
                </a:solidFill>
              </a:rPr>
              <a:t>Ramipril</a:t>
            </a:r>
            <a:r>
              <a:rPr lang="en-US" sz="2400" dirty="0" smtClean="0">
                <a:solidFill>
                  <a:schemeClr val="tx2">
                    <a:lumMod val="60000"/>
                    <a:lumOff val="40000"/>
                  </a:schemeClr>
                </a:solidFill>
              </a:rPr>
              <a:t> (</a:t>
            </a:r>
            <a:r>
              <a:rPr lang="bg-BG" sz="2400" dirty="0" smtClean="0">
                <a:solidFill>
                  <a:schemeClr val="tx2">
                    <a:lumMod val="60000"/>
                    <a:lumOff val="40000"/>
                  </a:schemeClr>
                </a:solidFill>
              </a:rPr>
              <a:t>АСЕ – инхибитор за лечение на хипертония). Лечението на хипертония се назначава от кардиолози. Следователно кардиолозите представляват целеви пазар за маркетинга на </a:t>
            </a:r>
            <a:r>
              <a:rPr lang="en-US" sz="2400" dirty="0" err="1" smtClean="0">
                <a:solidFill>
                  <a:schemeClr val="tx2">
                    <a:lumMod val="60000"/>
                    <a:lumOff val="40000"/>
                  </a:schemeClr>
                </a:solidFill>
              </a:rPr>
              <a:t>Ramipril</a:t>
            </a:r>
            <a:r>
              <a:rPr lang="en-US" sz="2400" dirty="0" smtClean="0">
                <a:solidFill>
                  <a:schemeClr val="tx2">
                    <a:lumMod val="60000"/>
                    <a:lumOff val="40000"/>
                  </a:schemeClr>
                </a:solidFill>
              </a:rPr>
              <a:t>.</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4</a:t>
            </a:fld>
            <a:endParaRPr lang="fr-F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Видове маркетингови концепции(2)</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Autofit/>
          </a:bodyPr>
          <a:lstStyle/>
          <a:p>
            <a:pPr>
              <a:lnSpc>
                <a:spcPts val="2400"/>
              </a:lnSpc>
              <a:buFontTx/>
              <a:buChar char="-"/>
            </a:pPr>
            <a:r>
              <a:rPr lang="bg-BG" sz="2000" b="1" dirty="0" smtClean="0">
                <a:solidFill>
                  <a:schemeClr val="tx2">
                    <a:lumMod val="60000"/>
                    <a:lumOff val="40000"/>
                  </a:schemeClr>
                </a:solidFill>
              </a:rPr>
              <a:t>Продуктова концепция</a:t>
            </a:r>
          </a:p>
          <a:p>
            <a:pPr>
              <a:lnSpc>
                <a:spcPts val="2400"/>
              </a:lnSpc>
              <a:buNone/>
            </a:pPr>
            <a:r>
              <a:rPr lang="bg-BG" sz="2000" dirty="0" smtClean="0">
                <a:solidFill>
                  <a:schemeClr val="tx2">
                    <a:lumMod val="60000"/>
                    <a:lumOff val="40000"/>
                  </a:schemeClr>
                </a:solidFill>
              </a:rPr>
              <a:t>Основната теза е, че потребителят предпочита продукта, които предлага най-високо качество, функционалност или има иновативни характеристики.</a:t>
            </a:r>
          </a:p>
          <a:p>
            <a:pPr>
              <a:lnSpc>
                <a:spcPts val="2400"/>
              </a:lnSpc>
              <a:buNone/>
            </a:pPr>
            <a:r>
              <a:rPr lang="bg-BG" sz="2000" dirty="0" smtClean="0">
                <a:solidFill>
                  <a:schemeClr val="tx2">
                    <a:lumMod val="60000"/>
                    <a:lumOff val="40000"/>
                  </a:schemeClr>
                </a:solidFill>
              </a:rPr>
              <a:t>Управлението на маркетинга се фокусира върху производството на превъзхождащи продукти и непрекъснатото им усъвършенстване.</a:t>
            </a:r>
          </a:p>
          <a:p>
            <a:pPr>
              <a:lnSpc>
                <a:spcPts val="2400"/>
              </a:lnSpc>
              <a:buNone/>
            </a:pPr>
            <a:r>
              <a:rPr lang="bg-BG" sz="2000" dirty="0" smtClean="0">
                <a:solidFill>
                  <a:schemeClr val="tx2">
                    <a:lumMod val="60000"/>
                    <a:lumOff val="40000"/>
                  </a:schemeClr>
                </a:solidFill>
              </a:rPr>
              <a:t>Подобна стратегия се прилага успешно от иновативните фармацевтични концерни, защото се основава на разбирането,че лекарите лесно могат да оценят качеството, ефективността и функционалността на лекарствените продукти и медицински изделия.</a:t>
            </a:r>
          </a:p>
          <a:p>
            <a:pPr>
              <a:lnSpc>
                <a:spcPts val="2400"/>
              </a:lnSpc>
              <a:buNone/>
            </a:pPr>
            <a:r>
              <a:rPr lang="bg-BG" sz="2000" dirty="0" smtClean="0">
                <a:solidFill>
                  <a:schemeClr val="tx2">
                    <a:lumMod val="60000"/>
                    <a:lumOff val="40000"/>
                  </a:schemeClr>
                </a:solidFill>
              </a:rPr>
              <a:t>Недостатък на тази коцепция е, че компаниите, фокусирани върху продукта, често проектират изделията си без да имат обратна информация от клиентите си.</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40</a:t>
            </a:fld>
            <a:endParaRPr lang="fr-F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Видове маркетингови концепции (3)</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Autofit/>
          </a:bodyPr>
          <a:lstStyle/>
          <a:p>
            <a:pPr>
              <a:lnSpc>
                <a:spcPts val="2400"/>
              </a:lnSpc>
              <a:buFontTx/>
              <a:buChar char="-"/>
            </a:pPr>
            <a:r>
              <a:rPr lang="bg-BG" sz="2000" b="1" dirty="0" smtClean="0">
                <a:solidFill>
                  <a:schemeClr val="tx2">
                    <a:lumMod val="60000"/>
                    <a:lumOff val="40000"/>
                  </a:schemeClr>
                </a:solidFill>
              </a:rPr>
              <a:t>Продажбена концепция</a:t>
            </a:r>
          </a:p>
          <a:p>
            <a:pPr>
              <a:lnSpc>
                <a:spcPts val="2400"/>
              </a:lnSpc>
              <a:buNone/>
            </a:pPr>
            <a:r>
              <a:rPr lang="bg-BG" sz="2000" dirty="0" smtClean="0">
                <a:solidFill>
                  <a:schemeClr val="tx2">
                    <a:lumMod val="60000"/>
                    <a:lumOff val="40000"/>
                  </a:schemeClr>
                </a:solidFill>
              </a:rPr>
              <a:t>Тази стратегия се основава на разбирането, че ефективният маркетинг зависи от агресивните усилия за промоции и продажби.</a:t>
            </a:r>
          </a:p>
          <a:p>
            <a:pPr>
              <a:lnSpc>
                <a:spcPts val="2400"/>
              </a:lnSpc>
              <a:buNone/>
            </a:pPr>
            <a:r>
              <a:rPr lang="bg-BG" sz="2000" dirty="0" smtClean="0">
                <a:solidFill>
                  <a:schemeClr val="tx2">
                    <a:lumMod val="60000"/>
                    <a:lumOff val="40000"/>
                  </a:schemeClr>
                </a:solidFill>
              </a:rPr>
              <a:t>Продажбената концепция почти винаги използва маркетинговият инструмент на търговските промоции и се прилага успешно при нетърсени продукти, при които клиента трябва да бъде “навит” да купува.</a:t>
            </a:r>
          </a:p>
          <a:p>
            <a:pPr>
              <a:lnSpc>
                <a:spcPts val="2400"/>
              </a:lnSpc>
              <a:buNone/>
            </a:pPr>
            <a:r>
              <a:rPr lang="bg-BG" sz="2000" dirty="0" smtClean="0">
                <a:solidFill>
                  <a:schemeClr val="tx2">
                    <a:lumMod val="60000"/>
                    <a:lumOff val="40000"/>
                  </a:schemeClr>
                </a:solidFill>
              </a:rPr>
              <a:t>В областта на здравеопазването се прилага от дистрибуторите на лекарствени продукти, които предлагат недиференцирани услуги и предпочитанията на клиента се ръководят единствено от търговски схеми и отстъпки.</a:t>
            </a:r>
          </a:p>
          <a:p>
            <a:pPr>
              <a:lnSpc>
                <a:spcPts val="2400"/>
              </a:lnSpc>
              <a:buNone/>
            </a:pPr>
            <a:r>
              <a:rPr lang="bg-BG" sz="2000" dirty="0" smtClean="0">
                <a:solidFill>
                  <a:schemeClr val="tx2">
                    <a:lumMod val="60000"/>
                    <a:lumOff val="40000"/>
                  </a:schemeClr>
                </a:solidFill>
              </a:rPr>
              <a:t>Маркетингът, които се основава на агресивно продаване, носи високи рискове, защото потребителите може да не харесат продукта или услугата.</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41</a:t>
            </a:fld>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Видове маркетингови концепции (4)</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buFontTx/>
              <a:buChar char="-"/>
            </a:pPr>
            <a:r>
              <a:rPr lang="bg-BG" sz="2000" b="1" dirty="0" smtClean="0">
                <a:solidFill>
                  <a:schemeClr val="tx2">
                    <a:lumMod val="60000"/>
                    <a:lumOff val="40000"/>
                  </a:schemeClr>
                </a:solidFill>
              </a:rPr>
              <a:t>Маркетингова концепция</a:t>
            </a:r>
          </a:p>
          <a:p>
            <a:pPr>
              <a:lnSpc>
                <a:spcPts val="2400"/>
              </a:lnSpc>
              <a:buNone/>
            </a:pPr>
            <a:r>
              <a:rPr lang="bg-BG" sz="2000" dirty="0" smtClean="0">
                <a:solidFill>
                  <a:schemeClr val="tx2">
                    <a:lumMod val="60000"/>
                    <a:lumOff val="40000"/>
                  </a:schemeClr>
                </a:solidFill>
              </a:rPr>
              <a:t>Основава се на разбирането, че компанията трябва да бъде по-ефективна от конкурентите си в създаването, доставянето и комуникирането на стойността, която получава клиента на избрания целеви пазар.</a:t>
            </a:r>
            <a:endParaRPr lang="en-US" sz="2000" dirty="0" smtClean="0">
              <a:solidFill>
                <a:schemeClr val="tx2">
                  <a:lumMod val="60000"/>
                  <a:lumOff val="40000"/>
                </a:schemeClr>
              </a:solidFill>
            </a:endParaRPr>
          </a:p>
          <a:p>
            <a:pPr>
              <a:lnSpc>
                <a:spcPts val="2400"/>
              </a:lnSpc>
              <a:buNone/>
            </a:pPr>
            <a:endParaRPr lang="bg-BG" sz="2000" dirty="0" smtClean="0">
              <a:solidFill>
                <a:schemeClr val="tx2">
                  <a:lumMod val="60000"/>
                  <a:lumOff val="40000"/>
                </a:schemeClr>
              </a:solidFill>
            </a:endParaRPr>
          </a:p>
          <a:p>
            <a:pPr>
              <a:lnSpc>
                <a:spcPts val="2400"/>
              </a:lnSpc>
              <a:buNone/>
            </a:pPr>
            <a:r>
              <a:rPr lang="bg-BG" sz="2000" dirty="0" smtClean="0">
                <a:solidFill>
                  <a:schemeClr val="tx2">
                    <a:lumMod val="60000"/>
                    <a:lumOff val="40000"/>
                  </a:schemeClr>
                </a:solidFill>
              </a:rPr>
              <a:t>Разликата между продаването и маркетинга е, че продаването е фокусирано върху нуждите на продавача, който се стреми да превърне продукта си в пари на всяка цена, докато маркетинга е фокусиран върху купувача, стремейки се да задоволи нуждите на клиента чрез определен продукт и по този начин да реализира печалба.</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42</a:t>
            </a:fld>
            <a:endParaRPr lang="fr-F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Видове маркетингови концепции (5)</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Autofit/>
          </a:bodyPr>
          <a:lstStyle/>
          <a:p>
            <a:pPr>
              <a:lnSpc>
                <a:spcPts val="2400"/>
              </a:lnSpc>
              <a:buFontTx/>
              <a:buChar char="-"/>
            </a:pPr>
            <a:r>
              <a:rPr lang="bg-BG" sz="2000" b="1" dirty="0" smtClean="0">
                <a:solidFill>
                  <a:schemeClr val="tx2">
                    <a:lumMod val="60000"/>
                    <a:lumOff val="40000"/>
                  </a:schemeClr>
                </a:solidFill>
              </a:rPr>
              <a:t>Социализирана маркетингова концепция</a:t>
            </a:r>
          </a:p>
          <a:p>
            <a:pPr>
              <a:lnSpc>
                <a:spcPts val="2400"/>
              </a:lnSpc>
              <a:buNone/>
            </a:pPr>
            <a:r>
              <a:rPr lang="bg-BG" sz="2000" dirty="0" smtClean="0">
                <a:solidFill>
                  <a:schemeClr val="tx2">
                    <a:lumMod val="60000"/>
                    <a:lumOff val="40000"/>
                  </a:schemeClr>
                </a:solidFill>
              </a:rPr>
              <a:t>Тази концепция е основана върху разбирането, че потребителските нужди, потребителските интереси и дългосрочното обществено благоденствие не трябва да бъдат в противоречие.</a:t>
            </a:r>
          </a:p>
          <a:p>
            <a:pPr>
              <a:lnSpc>
                <a:spcPts val="2400"/>
              </a:lnSpc>
              <a:buNone/>
            </a:pPr>
            <a:r>
              <a:rPr lang="bg-BG" sz="2000" dirty="0" smtClean="0">
                <a:solidFill>
                  <a:schemeClr val="tx2">
                    <a:lumMod val="60000"/>
                    <a:lumOff val="40000"/>
                  </a:schemeClr>
                </a:solidFill>
              </a:rPr>
              <a:t>Социализираната маркетингова концепция е особено важна за здравеопазването, където повечето медицински услуги и лекарства се заплащат с публични обществени фондове.</a:t>
            </a:r>
            <a:endParaRPr lang="en-US" sz="2000" dirty="0" smtClean="0">
              <a:solidFill>
                <a:schemeClr val="tx2">
                  <a:lumMod val="60000"/>
                  <a:lumOff val="40000"/>
                </a:schemeClr>
              </a:solidFill>
            </a:endParaRPr>
          </a:p>
          <a:p>
            <a:pPr>
              <a:lnSpc>
                <a:spcPts val="2400"/>
              </a:lnSpc>
              <a:buNone/>
            </a:pPr>
            <a:endParaRPr lang="en-US" sz="2000" dirty="0" smtClean="0">
              <a:solidFill>
                <a:schemeClr val="tx2">
                  <a:lumMod val="60000"/>
                  <a:lumOff val="40000"/>
                </a:schemeClr>
              </a:solidFill>
            </a:endParaRPr>
          </a:p>
          <a:p>
            <a:pPr>
              <a:lnSpc>
                <a:spcPts val="2400"/>
              </a:lnSpc>
              <a:buNone/>
            </a:pPr>
            <a:r>
              <a:rPr lang="bg-BG" sz="2000" dirty="0" smtClean="0">
                <a:solidFill>
                  <a:schemeClr val="tx2">
                    <a:lumMod val="60000"/>
                    <a:lumOff val="40000"/>
                  </a:schemeClr>
                </a:solidFill>
              </a:rPr>
              <a:t>Следователно в тази концепция маркетинговите специалисти са длъжни да включват в своите пазарни практики социални и етични съображения. Те трябва често да балансират противоречащите си цели и критерии за фирмена печалба, желанията на конкретния потребител и обществения интерес.</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43</a:t>
            </a:fld>
            <a:endParaRPr lang="fr-F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Управление на маркетинга</a:t>
            </a:r>
            <a:endParaRPr lang="fr-FR" sz="3200" dirty="0" smtClean="0">
              <a:solidFill>
                <a:schemeClr val="bg1"/>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44</a:t>
            </a:fld>
            <a:endParaRPr lang="fr-FR"/>
          </a:p>
        </p:txBody>
      </p:sp>
      <p:sp>
        <p:nvSpPr>
          <p:cNvPr id="6" name="Rectangle 5"/>
          <p:cNvSpPr/>
          <p:nvPr/>
        </p:nvSpPr>
        <p:spPr>
          <a:xfrm>
            <a:off x="611560" y="1988840"/>
            <a:ext cx="2016224"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smtClean="0"/>
              <a:t>Маркетингова  комуникация и управление на търговските екипи</a:t>
            </a:r>
            <a:endParaRPr lang="en-US" dirty="0"/>
          </a:p>
        </p:txBody>
      </p:sp>
      <p:sp>
        <p:nvSpPr>
          <p:cNvPr id="7" name="Rectangle 6"/>
          <p:cNvSpPr/>
          <p:nvPr/>
        </p:nvSpPr>
        <p:spPr>
          <a:xfrm>
            <a:off x="3347864" y="2060848"/>
            <a:ext cx="201622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smtClean="0"/>
              <a:t>Анализ на пазара и купувачите</a:t>
            </a:r>
            <a:endParaRPr lang="en-US" dirty="0"/>
          </a:p>
        </p:txBody>
      </p:sp>
      <p:sp>
        <p:nvSpPr>
          <p:cNvPr id="8" name="Rectangle 7"/>
          <p:cNvSpPr/>
          <p:nvPr/>
        </p:nvSpPr>
        <p:spPr>
          <a:xfrm>
            <a:off x="5868144" y="2060848"/>
            <a:ext cx="201622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smtClean="0"/>
              <a:t>Изследване на конкуренцията</a:t>
            </a:r>
            <a:endParaRPr lang="en-US" dirty="0"/>
          </a:p>
        </p:txBody>
      </p:sp>
      <p:sp>
        <p:nvSpPr>
          <p:cNvPr id="9" name="Rectangle 8"/>
          <p:cNvSpPr/>
          <p:nvPr/>
        </p:nvSpPr>
        <p:spPr>
          <a:xfrm>
            <a:off x="5868144" y="3501008"/>
            <a:ext cx="2016224"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smtClean="0"/>
              <a:t>Пазарно сегментиране  и избор на целеви пазари</a:t>
            </a:r>
            <a:endParaRPr lang="en-US" dirty="0"/>
          </a:p>
        </p:txBody>
      </p:sp>
      <p:sp>
        <p:nvSpPr>
          <p:cNvPr id="10" name="Rectangle 9"/>
          <p:cNvSpPr/>
          <p:nvPr/>
        </p:nvSpPr>
        <p:spPr>
          <a:xfrm>
            <a:off x="5868144" y="5373216"/>
            <a:ext cx="201622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smtClean="0"/>
              <a:t>Продуктово диференциране и позициониране</a:t>
            </a:r>
            <a:endParaRPr lang="en-US" dirty="0"/>
          </a:p>
        </p:txBody>
      </p:sp>
      <p:sp>
        <p:nvSpPr>
          <p:cNvPr id="11" name="Rectangle 10"/>
          <p:cNvSpPr/>
          <p:nvPr/>
        </p:nvSpPr>
        <p:spPr>
          <a:xfrm>
            <a:off x="3347864" y="5373216"/>
            <a:ext cx="2016224"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smtClean="0"/>
              <a:t>Управление на продуктите и търговските марки</a:t>
            </a:r>
            <a:endParaRPr lang="en-US" dirty="0"/>
          </a:p>
        </p:txBody>
      </p:sp>
      <p:sp>
        <p:nvSpPr>
          <p:cNvPr id="12" name="Rectangle 11"/>
          <p:cNvSpPr/>
          <p:nvPr/>
        </p:nvSpPr>
        <p:spPr>
          <a:xfrm>
            <a:off x="611560" y="5517232"/>
            <a:ext cx="201622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smtClean="0"/>
              <a:t>Управление на услугите</a:t>
            </a:r>
            <a:endParaRPr lang="en-US" dirty="0"/>
          </a:p>
        </p:txBody>
      </p:sp>
      <p:sp>
        <p:nvSpPr>
          <p:cNvPr id="13" name="Rectangle 12"/>
          <p:cNvSpPr/>
          <p:nvPr/>
        </p:nvSpPr>
        <p:spPr>
          <a:xfrm>
            <a:off x="611560" y="4725144"/>
            <a:ext cx="201622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smtClean="0"/>
              <a:t>Ценова стратегия</a:t>
            </a:r>
            <a:endParaRPr lang="en-US" dirty="0"/>
          </a:p>
        </p:txBody>
      </p:sp>
      <p:sp>
        <p:nvSpPr>
          <p:cNvPr id="14" name="Rectangle 13"/>
          <p:cNvSpPr/>
          <p:nvPr/>
        </p:nvSpPr>
        <p:spPr>
          <a:xfrm>
            <a:off x="611560" y="3429000"/>
            <a:ext cx="201622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smtClean="0"/>
              <a:t>Управление на търговията на едро и дребно</a:t>
            </a:r>
            <a:endParaRPr lang="en-US" dirty="0"/>
          </a:p>
        </p:txBody>
      </p:sp>
      <p:sp>
        <p:nvSpPr>
          <p:cNvPr id="22" name="Down Arrow 21"/>
          <p:cNvSpPr/>
          <p:nvPr/>
        </p:nvSpPr>
        <p:spPr>
          <a:xfrm>
            <a:off x="6876256" y="4653136"/>
            <a:ext cx="28803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own Arrow 22"/>
          <p:cNvSpPr/>
          <p:nvPr/>
        </p:nvSpPr>
        <p:spPr>
          <a:xfrm>
            <a:off x="6876256" y="3068960"/>
            <a:ext cx="21602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Arrow 23"/>
          <p:cNvSpPr/>
          <p:nvPr/>
        </p:nvSpPr>
        <p:spPr>
          <a:xfrm>
            <a:off x="2627784" y="2420888"/>
            <a:ext cx="720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Arrow 24"/>
          <p:cNvSpPr/>
          <p:nvPr/>
        </p:nvSpPr>
        <p:spPr>
          <a:xfrm>
            <a:off x="5364088" y="2420888"/>
            <a:ext cx="50405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Left Arrow 25"/>
          <p:cNvSpPr/>
          <p:nvPr/>
        </p:nvSpPr>
        <p:spPr>
          <a:xfrm>
            <a:off x="5364088" y="5805264"/>
            <a:ext cx="504056"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Left Arrow 26"/>
          <p:cNvSpPr/>
          <p:nvPr/>
        </p:nvSpPr>
        <p:spPr>
          <a:xfrm>
            <a:off x="2627784" y="5805264"/>
            <a:ext cx="720080"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Up Arrow 27"/>
          <p:cNvSpPr/>
          <p:nvPr/>
        </p:nvSpPr>
        <p:spPr>
          <a:xfrm>
            <a:off x="1475656" y="5229200"/>
            <a:ext cx="216024"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Up Arrow 28"/>
          <p:cNvSpPr/>
          <p:nvPr/>
        </p:nvSpPr>
        <p:spPr>
          <a:xfrm>
            <a:off x="1475656" y="4437112"/>
            <a:ext cx="216024"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Up Arrow 29"/>
          <p:cNvSpPr/>
          <p:nvPr/>
        </p:nvSpPr>
        <p:spPr>
          <a:xfrm>
            <a:off x="1475656" y="3140968"/>
            <a:ext cx="216024"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urved Down Arrow 30"/>
          <p:cNvSpPr/>
          <p:nvPr/>
        </p:nvSpPr>
        <p:spPr>
          <a:xfrm>
            <a:off x="3275856" y="3212976"/>
            <a:ext cx="2160240" cy="86409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Curved Down Arrow 31"/>
          <p:cNvSpPr/>
          <p:nvPr/>
        </p:nvSpPr>
        <p:spPr>
          <a:xfrm flipH="1" flipV="1">
            <a:off x="3203848" y="4365104"/>
            <a:ext cx="2160240" cy="86409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TextBox 32"/>
          <p:cNvSpPr txBox="1"/>
          <p:nvPr/>
        </p:nvSpPr>
        <p:spPr>
          <a:xfrm>
            <a:off x="3419872" y="3861048"/>
            <a:ext cx="1872208" cy="707886"/>
          </a:xfrm>
          <a:prstGeom prst="rect">
            <a:avLst/>
          </a:prstGeom>
          <a:noFill/>
        </p:spPr>
        <p:txBody>
          <a:bodyPr wrap="square" rtlCol="0">
            <a:spAutoFit/>
          </a:bodyPr>
          <a:lstStyle/>
          <a:p>
            <a:pPr algn="ctr"/>
            <a:r>
              <a:rPr lang="bg-BG" sz="2000" b="1" dirty="0" smtClean="0"/>
              <a:t>Маркетингов </a:t>
            </a:r>
          </a:p>
          <a:p>
            <a:pPr algn="ctr"/>
            <a:r>
              <a:rPr lang="bg-BG" sz="2000" b="1" dirty="0" smtClean="0"/>
              <a:t>цикъл</a:t>
            </a:r>
            <a:endParaRPr lang="en-US" sz="2000" b="1"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Анализ на пазара и купувачите</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buNone/>
            </a:pPr>
            <a:r>
              <a:rPr lang="bg-BG" sz="2000" dirty="0" smtClean="0">
                <a:solidFill>
                  <a:schemeClr val="tx2">
                    <a:lumMod val="60000"/>
                    <a:lumOff val="40000"/>
                  </a:schemeClr>
                </a:solidFill>
              </a:rPr>
              <a:t>Маркетинговите информационни системи във всяка конкурентноспособна компания се състоят от :</a:t>
            </a:r>
          </a:p>
          <a:p>
            <a:pPr>
              <a:lnSpc>
                <a:spcPts val="2400"/>
              </a:lnSpc>
              <a:buFontTx/>
              <a:buChar char="-"/>
            </a:pPr>
            <a:r>
              <a:rPr lang="bg-BG" sz="2000" dirty="0" smtClean="0">
                <a:solidFill>
                  <a:schemeClr val="tx2">
                    <a:lumMod val="60000"/>
                    <a:lumOff val="40000"/>
                  </a:schemeClr>
                </a:solidFill>
              </a:rPr>
              <a:t>Система за вътрешен архив</a:t>
            </a:r>
          </a:p>
          <a:p>
            <a:pPr>
              <a:lnSpc>
                <a:spcPts val="2400"/>
              </a:lnSpc>
              <a:buFontTx/>
              <a:buChar char="-"/>
            </a:pPr>
            <a:r>
              <a:rPr lang="bg-BG" sz="2000" dirty="0" smtClean="0">
                <a:solidFill>
                  <a:schemeClr val="tx2">
                    <a:lumMod val="60000"/>
                    <a:lumOff val="40000"/>
                  </a:schemeClr>
                </a:solidFill>
              </a:rPr>
              <a:t> Система за маркетингово разузнаване</a:t>
            </a:r>
          </a:p>
          <a:p>
            <a:pPr>
              <a:lnSpc>
                <a:spcPts val="2400"/>
              </a:lnSpc>
              <a:buFontTx/>
              <a:buChar char="-"/>
            </a:pPr>
            <a:r>
              <a:rPr lang="bg-BG" sz="2000" dirty="0" smtClean="0">
                <a:solidFill>
                  <a:schemeClr val="tx2">
                    <a:lumMod val="60000"/>
                    <a:lumOff val="40000"/>
                  </a:schemeClr>
                </a:solidFill>
              </a:rPr>
              <a:t> Маркетингови проучвания и анализи</a:t>
            </a:r>
          </a:p>
          <a:p>
            <a:pPr>
              <a:lnSpc>
                <a:spcPts val="2400"/>
              </a:lnSpc>
              <a:buFontTx/>
              <a:buChar char="-"/>
            </a:pPr>
            <a:r>
              <a:rPr lang="bg-BG" sz="2000" dirty="0" smtClean="0">
                <a:solidFill>
                  <a:schemeClr val="tx2">
                    <a:lumMod val="60000"/>
                    <a:lumOff val="40000"/>
                  </a:schemeClr>
                </a:solidFill>
              </a:rPr>
              <a:t> Система за вземане на маркетингови решения</a:t>
            </a:r>
          </a:p>
          <a:p>
            <a:pPr>
              <a:lnSpc>
                <a:spcPts val="2400"/>
              </a:lnSpc>
              <a:buFontTx/>
              <a:buChar char="-"/>
            </a:pPr>
            <a:endParaRPr lang="bg-BG" sz="2000" dirty="0" smtClean="0">
              <a:solidFill>
                <a:schemeClr val="tx2">
                  <a:lumMod val="60000"/>
                  <a:lumOff val="40000"/>
                </a:schemeClr>
              </a:solidFill>
            </a:endParaRPr>
          </a:p>
          <a:p>
            <a:pPr>
              <a:lnSpc>
                <a:spcPts val="2400"/>
              </a:lnSpc>
              <a:buNone/>
            </a:pPr>
            <a:r>
              <a:rPr lang="bg-BG" sz="2000" dirty="0" smtClean="0">
                <a:solidFill>
                  <a:schemeClr val="tx2">
                    <a:lumMod val="60000"/>
                    <a:lumOff val="40000"/>
                  </a:schemeClr>
                </a:solidFill>
              </a:rPr>
              <a:t>Маркетинговите информационни системи предоставят подробна информация за развитието на пазарите, предпочитанията и поведението на купувачите.</a:t>
            </a:r>
          </a:p>
          <a:p>
            <a:pPr>
              <a:lnSpc>
                <a:spcPts val="2400"/>
              </a:lnSpc>
              <a:buNone/>
            </a:pP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45</a:t>
            </a:fld>
            <a:endParaRPr lang="fr-F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Анализ на пазара и купувачите (2)</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Autofit/>
          </a:bodyPr>
          <a:lstStyle/>
          <a:p>
            <a:pPr>
              <a:lnSpc>
                <a:spcPts val="2100"/>
              </a:lnSpc>
              <a:buNone/>
            </a:pPr>
            <a:r>
              <a:rPr lang="bg-BG" sz="2000" b="1" dirty="0" smtClean="0">
                <a:solidFill>
                  <a:schemeClr val="tx2">
                    <a:lumMod val="60000"/>
                    <a:lumOff val="40000"/>
                  </a:schemeClr>
                </a:solidFill>
              </a:rPr>
              <a:t>Система за вътрешен архив</a:t>
            </a:r>
          </a:p>
          <a:p>
            <a:pPr>
              <a:lnSpc>
                <a:spcPts val="2100"/>
              </a:lnSpc>
              <a:buNone/>
            </a:pPr>
            <a:r>
              <a:rPr lang="bg-BG" sz="2000" dirty="0" smtClean="0">
                <a:solidFill>
                  <a:schemeClr val="tx2">
                    <a:lumMod val="60000"/>
                    <a:lumOff val="40000"/>
                  </a:schemeClr>
                </a:solidFill>
              </a:rPr>
              <a:t>Вътрешнофирмената информация за поръчки, продажби, цени, разходи, складови наличности, вземания и задължения е особено важна за разкриване на възможности и проблеми, които най-често се отнасят до две направления:</a:t>
            </a:r>
          </a:p>
          <a:p>
            <a:pPr>
              <a:lnSpc>
                <a:spcPts val="2100"/>
              </a:lnSpc>
              <a:buFontTx/>
              <a:buChar char="-"/>
            </a:pPr>
            <a:r>
              <a:rPr lang="bg-BG" sz="2000" dirty="0" smtClean="0">
                <a:solidFill>
                  <a:schemeClr val="tx2">
                    <a:lumMod val="60000"/>
                    <a:lumOff val="40000"/>
                  </a:schemeClr>
                </a:solidFill>
              </a:rPr>
              <a:t>Цикъл “ поръчки-плащане”. В съвременните конкурентни условия компаниите трябва бързо и точно да осъществяват приемането на поръчката, изпълнението, създаването на фактура, осчетоводяване и доставка. Електронните системи от типа “интранет” са необходимо условие за повишаване на скоростта, точността и производителността.</a:t>
            </a:r>
          </a:p>
          <a:p>
            <a:pPr>
              <a:lnSpc>
                <a:spcPts val="2100"/>
              </a:lnSpc>
              <a:buFontTx/>
              <a:buChar char="-"/>
            </a:pPr>
            <a:r>
              <a:rPr lang="bg-BG" sz="2000" dirty="0" smtClean="0">
                <a:solidFill>
                  <a:schemeClr val="tx2">
                    <a:lumMod val="60000"/>
                    <a:lumOff val="40000"/>
                  </a:schemeClr>
                </a:solidFill>
              </a:rPr>
              <a:t> Информационни системи за продажбите.</a:t>
            </a:r>
          </a:p>
          <a:p>
            <a:pPr>
              <a:lnSpc>
                <a:spcPts val="2100"/>
              </a:lnSpc>
              <a:buNone/>
            </a:pPr>
            <a:r>
              <a:rPr lang="bg-BG" sz="2000" dirty="0" smtClean="0">
                <a:solidFill>
                  <a:schemeClr val="tx2">
                    <a:lumMod val="60000"/>
                    <a:lumOff val="40000"/>
                  </a:schemeClr>
                </a:solidFill>
              </a:rPr>
              <a:t>Мениджърите отговарящи за маркетинга, се нуждаят от  отчети за текущите продажби в реално време. Това е важно условие за подобряване на адаптивността и ефективността на маркетинговите екипи и продажбите.</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46</a:t>
            </a:fld>
            <a:endParaRPr lang="fr-F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Анализ на пазара и купувачите (3)</a:t>
            </a:r>
            <a:endParaRPr lang="fr-FR" sz="3200" dirty="0" smtClean="0">
              <a:solidFill>
                <a:schemeClr val="bg1"/>
              </a:solidFill>
            </a:endParaRPr>
          </a:p>
        </p:txBody>
      </p:sp>
      <p:sp>
        <p:nvSpPr>
          <p:cNvPr id="3075" name="Espace réservé du contenu 2"/>
          <p:cNvSpPr>
            <a:spLocks noGrp="1"/>
          </p:cNvSpPr>
          <p:nvPr>
            <p:ph idx="1"/>
          </p:nvPr>
        </p:nvSpPr>
        <p:spPr>
          <a:xfrm>
            <a:off x="251520" y="1811576"/>
            <a:ext cx="8640960" cy="4857784"/>
          </a:xfrm>
        </p:spPr>
        <p:txBody>
          <a:bodyPr>
            <a:noAutofit/>
          </a:bodyPr>
          <a:lstStyle/>
          <a:p>
            <a:pPr>
              <a:lnSpc>
                <a:spcPts val="2000"/>
              </a:lnSpc>
              <a:buNone/>
            </a:pPr>
            <a:r>
              <a:rPr lang="bg-BG" sz="2000" b="1" dirty="0" smtClean="0">
                <a:solidFill>
                  <a:schemeClr val="tx2">
                    <a:lumMod val="60000"/>
                    <a:lumOff val="40000"/>
                  </a:schemeClr>
                </a:solidFill>
              </a:rPr>
              <a:t>Система за маркетингово разузнаване </a:t>
            </a:r>
          </a:p>
          <a:p>
            <a:pPr>
              <a:lnSpc>
                <a:spcPts val="2000"/>
              </a:lnSpc>
              <a:buNone/>
            </a:pPr>
            <a:r>
              <a:rPr lang="bg-BG" sz="2000" dirty="0" smtClean="0">
                <a:solidFill>
                  <a:schemeClr val="tx2">
                    <a:lumMod val="60000"/>
                    <a:lumOff val="40000"/>
                  </a:schemeClr>
                </a:solidFill>
              </a:rPr>
              <a:t>Представлява комплект от процедури и източници за придобиване на всекидневна информация за развитието на събитията в маркетинговата среда.</a:t>
            </a:r>
          </a:p>
          <a:p>
            <a:pPr>
              <a:lnSpc>
                <a:spcPts val="2000"/>
              </a:lnSpc>
              <a:buNone/>
            </a:pPr>
            <a:r>
              <a:rPr lang="bg-BG" sz="2000" dirty="0" smtClean="0">
                <a:solidFill>
                  <a:schemeClr val="tx2">
                    <a:lumMod val="60000"/>
                    <a:lumOff val="40000"/>
                  </a:schemeClr>
                </a:solidFill>
              </a:rPr>
              <a:t>Основните източници за разузнавателна информация са публикации, разговори с потребители, доставчици и дистрибутори, интернет и др. Могат да бъдат предприети няколко стъпки за подобряване на разузнавателната информация:</a:t>
            </a:r>
          </a:p>
          <a:p>
            <a:pPr>
              <a:lnSpc>
                <a:spcPts val="2000"/>
              </a:lnSpc>
              <a:buFontTx/>
              <a:buChar char="-"/>
            </a:pPr>
            <a:r>
              <a:rPr lang="bg-BG" sz="2000" dirty="0" smtClean="0">
                <a:solidFill>
                  <a:schemeClr val="tx2">
                    <a:lumMod val="60000"/>
                    <a:lumOff val="40000"/>
                  </a:schemeClr>
                </a:solidFill>
              </a:rPr>
              <a:t>Обучение и мотивация на търговските представители да докладват нова информация</a:t>
            </a:r>
          </a:p>
          <a:p>
            <a:pPr>
              <a:lnSpc>
                <a:spcPts val="2000"/>
              </a:lnSpc>
              <a:buFontTx/>
              <a:buChar char="-"/>
            </a:pPr>
            <a:r>
              <a:rPr lang="bg-BG" sz="2000" dirty="0" smtClean="0">
                <a:solidFill>
                  <a:schemeClr val="tx2">
                    <a:lumMod val="60000"/>
                    <a:lumOff val="40000"/>
                  </a:schemeClr>
                </a:solidFill>
              </a:rPr>
              <a:t> Компанията трябва да познава продуктите на конкурентите, да присъства на техни симпозиуми, да разговаря с персонала и дилърите, да следи счетоводните отчети и промоционалните активности</a:t>
            </a:r>
          </a:p>
          <a:p>
            <a:pPr>
              <a:lnSpc>
                <a:spcPts val="2000"/>
              </a:lnSpc>
              <a:buFontTx/>
              <a:buChar char="-"/>
            </a:pPr>
            <a:r>
              <a:rPr lang="bg-BG" sz="2000" dirty="0" smtClean="0">
                <a:solidFill>
                  <a:schemeClr val="tx2">
                    <a:lumMod val="60000"/>
                    <a:lumOff val="40000"/>
                  </a:schemeClr>
                </a:solidFill>
              </a:rPr>
              <a:t> Създаване на група потребители, които да дават съвети за нови продукти</a:t>
            </a:r>
          </a:p>
          <a:p>
            <a:pPr>
              <a:lnSpc>
                <a:spcPts val="2000"/>
              </a:lnSpc>
              <a:buFontTx/>
              <a:buChar char="-"/>
            </a:pPr>
            <a:r>
              <a:rPr lang="bg-BG" sz="2000" dirty="0" smtClean="0">
                <a:solidFill>
                  <a:schemeClr val="tx2">
                    <a:lumMod val="60000"/>
                    <a:lumOff val="40000"/>
                  </a:schemeClr>
                </a:solidFill>
              </a:rPr>
              <a:t> Купуване на информационни данни от външен доставчик – напр. </a:t>
            </a:r>
            <a:r>
              <a:rPr lang="en-US" sz="2000" dirty="0" smtClean="0">
                <a:solidFill>
                  <a:schemeClr val="tx2">
                    <a:lumMod val="60000"/>
                    <a:lumOff val="40000"/>
                  </a:schemeClr>
                </a:solidFill>
              </a:rPr>
              <a:t>IMS </a:t>
            </a:r>
            <a:r>
              <a:rPr lang="en-US" sz="2000" dirty="0" err="1" smtClean="0">
                <a:solidFill>
                  <a:schemeClr val="tx2">
                    <a:lumMod val="60000"/>
                    <a:lumOff val="40000"/>
                  </a:schemeClr>
                </a:solidFill>
              </a:rPr>
              <a:t>Healt</a:t>
            </a:r>
            <a:endParaRPr lang="en-US" sz="2000" dirty="0" smtClean="0">
              <a:solidFill>
                <a:schemeClr val="tx2">
                  <a:lumMod val="60000"/>
                  <a:lumOff val="40000"/>
                </a:schemeClr>
              </a:solidFill>
            </a:endParaRPr>
          </a:p>
          <a:p>
            <a:pPr>
              <a:lnSpc>
                <a:spcPts val="2000"/>
              </a:lnSpc>
              <a:buFontTx/>
              <a:buChar char="-"/>
            </a:pPr>
            <a:r>
              <a:rPr lang="en-US" sz="2000" dirty="0" smtClean="0">
                <a:solidFill>
                  <a:schemeClr val="tx2">
                    <a:lumMod val="60000"/>
                    <a:lumOff val="40000"/>
                  </a:schemeClr>
                </a:solidFill>
              </a:rPr>
              <a:t> </a:t>
            </a:r>
            <a:r>
              <a:rPr lang="bg-BG" sz="2000" dirty="0" smtClean="0">
                <a:solidFill>
                  <a:schemeClr val="tx2">
                    <a:lumMod val="60000"/>
                    <a:lumOff val="40000"/>
                  </a:schemeClr>
                </a:solidFill>
              </a:rPr>
              <a:t>Създаване на маркетингови информационни центрове, които разпространяват информация вътре в организацията.</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47</a:t>
            </a:fld>
            <a:endParaRPr lang="fr-F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Анализ на пазара и купувачите (4)</a:t>
            </a:r>
            <a:br>
              <a:rPr lang="bg-BG" sz="3200" dirty="0" smtClean="0">
                <a:solidFill>
                  <a:schemeClr val="bg1"/>
                </a:solidFill>
              </a:rPr>
            </a:br>
            <a:r>
              <a:rPr lang="bg-BG" sz="3200" dirty="0" smtClean="0">
                <a:solidFill>
                  <a:schemeClr val="bg1"/>
                </a:solidFill>
              </a:rPr>
              <a:t>Маркетингови проучвания</a:t>
            </a:r>
            <a:endParaRPr lang="fr-FR" sz="3200" dirty="0" smtClean="0">
              <a:solidFill>
                <a:schemeClr val="bg1"/>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48</a:t>
            </a:fld>
            <a:endParaRPr lang="fr-FR"/>
          </a:p>
        </p:txBody>
      </p:sp>
      <p:sp>
        <p:nvSpPr>
          <p:cNvPr id="66573"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66561" name="Group 1"/>
          <p:cNvGrpSpPr>
            <a:grpSpLocks noChangeAspect="1"/>
          </p:cNvGrpSpPr>
          <p:nvPr/>
        </p:nvGrpSpPr>
        <p:grpSpPr bwMode="auto">
          <a:xfrm>
            <a:off x="851587" y="2132856"/>
            <a:ext cx="7080786" cy="4248472"/>
            <a:chOff x="2205" y="5213"/>
            <a:chExt cx="7200" cy="4320"/>
          </a:xfrm>
        </p:grpSpPr>
        <p:sp>
          <p:nvSpPr>
            <p:cNvPr id="66572" name="AutoShape 12"/>
            <p:cNvSpPr>
              <a:spLocks noChangeAspect="1" noChangeArrowheads="1" noTextEdit="1"/>
            </p:cNvSpPr>
            <p:nvPr/>
          </p:nvSpPr>
          <p:spPr bwMode="auto">
            <a:xfrm>
              <a:off x="2205" y="5213"/>
              <a:ext cx="7200" cy="4320"/>
            </a:xfrm>
            <a:prstGeom prst="rect">
              <a:avLst/>
            </a:prstGeom>
            <a:noFill/>
          </p:spPr>
          <p:txBody>
            <a:bodyPr vert="horz" wrap="square" lIns="91440" tIns="45720" rIns="91440" bIns="45720" numCol="1" anchor="t" anchorCtr="0" compatLnSpc="1">
              <a:prstTxWarp prst="textNoShape">
                <a:avLst/>
              </a:prstTxWarp>
            </a:bodyPr>
            <a:lstStyle/>
            <a:p>
              <a:endParaRPr lang="en-US" sz="1400"/>
            </a:p>
          </p:txBody>
        </p:sp>
        <p:sp>
          <p:nvSpPr>
            <p:cNvPr id="66571" name="AutoShape 11"/>
            <p:cNvSpPr>
              <a:spLocks noChangeArrowheads="1"/>
            </p:cNvSpPr>
            <p:nvPr/>
          </p:nvSpPr>
          <p:spPr bwMode="auto">
            <a:xfrm>
              <a:off x="4653" y="5501"/>
              <a:ext cx="2160" cy="864"/>
            </a:xfrm>
            <a:prstGeom prst="roundRect">
              <a:avLst>
                <a:gd name="adj" fmla="val 16667"/>
              </a:avLst>
            </a:prstGeom>
            <a:solidFill>
              <a:schemeClr val="tx2">
                <a:lumMod val="60000"/>
                <a:lumOff val="4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smtClean="0">
                  <a:ln>
                    <a:noFill/>
                  </a:ln>
                  <a:solidFill>
                    <a:schemeClr val="bg1"/>
                  </a:solidFill>
                  <a:effectLst/>
                  <a:latin typeface="Arial" pitchFamily="34" charset="0"/>
                  <a:ea typeface="Times New Roman" pitchFamily="18" charset="0"/>
                </a:rPr>
                <a:t>Определяне</a:t>
              </a:r>
              <a:r>
                <a:rPr kumimoji="0" lang="en-GB" sz="1600" b="0" i="0" u="none" strike="noStrike" cap="none" normalizeH="0" baseline="0" dirty="0" smtClean="0">
                  <a:ln>
                    <a:noFill/>
                  </a:ln>
                  <a:solidFill>
                    <a:schemeClr val="bg1"/>
                  </a:solidFill>
                  <a:effectLst/>
                  <a:latin typeface="Arial" pitchFamily="34" charset="0"/>
                  <a:ea typeface="Times New Roman" pitchFamily="18" charset="0"/>
                </a:rPr>
                <a:t> </a:t>
              </a:r>
              <a:r>
                <a:rPr kumimoji="0" lang="en-GB" sz="1600" b="0" i="0" u="none" strike="noStrike" cap="none" normalizeH="0" baseline="0" dirty="0" err="1" smtClean="0">
                  <a:ln>
                    <a:noFill/>
                  </a:ln>
                  <a:solidFill>
                    <a:schemeClr val="bg1"/>
                  </a:solidFill>
                  <a:effectLst/>
                  <a:latin typeface="Arial" pitchFamily="34" charset="0"/>
                  <a:ea typeface="Times New Roman" pitchFamily="18" charset="0"/>
                </a:rPr>
                <a:t>на</a:t>
              </a:r>
              <a:r>
                <a:rPr kumimoji="0" lang="en-GB" sz="1600" b="0" i="0" u="none" strike="noStrike" cap="none" normalizeH="0" baseline="0" dirty="0" smtClean="0">
                  <a:ln>
                    <a:noFill/>
                  </a:ln>
                  <a:solidFill>
                    <a:schemeClr val="bg1"/>
                  </a:solidFill>
                  <a:effectLst/>
                  <a:latin typeface="Arial" pitchFamily="34" charset="0"/>
                  <a:ea typeface="Times New Roman" pitchFamily="18" charset="0"/>
                </a:rPr>
                <a:t> </a:t>
              </a:r>
              <a:r>
                <a:rPr kumimoji="0" lang="en-GB" sz="1600" b="0" i="0" u="none" strike="noStrike" cap="none" normalizeH="0" baseline="0" dirty="0" err="1" smtClean="0">
                  <a:ln>
                    <a:noFill/>
                  </a:ln>
                  <a:solidFill>
                    <a:schemeClr val="bg1"/>
                  </a:solidFill>
                  <a:effectLst/>
                  <a:latin typeface="Arial" pitchFamily="34" charset="0"/>
                  <a:ea typeface="Times New Roman" pitchFamily="18" charset="0"/>
                </a:rPr>
                <a:t>проблема</a:t>
              </a:r>
              <a:r>
                <a:rPr kumimoji="0" lang="en-GB" sz="1600" b="0" i="0" u="none" strike="noStrike" cap="none" normalizeH="0" baseline="0" dirty="0" smtClean="0">
                  <a:ln>
                    <a:noFill/>
                  </a:ln>
                  <a:solidFill>
                    <a:schemeClr val="bg1"/>
                  </a:solidFill>
                  <a:effectLst/>
                  <a:latin typeface="Arial" pitchFamily="34" charset="0"/>
                  <a:ea typeface="Times New Roman" pitchFamily="18" charset="0"/>
                </a:rPr>
                <a:t> и </a:t>
              </a:r>
              <a:r>
                <a:rPr kumimoji="0" lang="en-GB" sz="1600" b="0" i="0" u="none" strike="noStrike" cap="none" normalizeH="0" baseline="0" dirty="0" err="1" smtClean="0">
                  <a:ln>
                    <a:noFill/>
                  </a:ln>
                  <a:solidFill>
                    <a:schemeClr val="bg1"/>
                  </a:solidFill>
                  <a:effectLst/>
                  <a:latin typeface="Arial" pitchFamily="34" charset="0"/>
                  <a:ea typeface="Times New Roman" pitchFamily="18" charset="0"/>
                </a:rPr>
                <a:t>целите</a:t>
              </a:r>
              <a:r>
                <a:rPr kumimoji="0" lang="en-GB" sz="1600" b="0" i="0" u="none" strike="noStrike" cap="none" normalizeH="0" baseline="0" dirty="0" smtClean="0">
                  <a:ln>
                    <a:noFill/>
                  </a:ln>
                  <a:solidFill>
                    <a:schemeClr val="bg1"/>
                  </a:solidFill>
                  <a:effectLst/>
                  <a:latin typeface="Arial" pitchFamily="34" charset="0"/>
                  <a:ea typeface="Times New Roman" pitchFamily="18" charset="0"/>
                </a:rPr>
                <a:t> </a:t>
              </a:r>
              <a:r>
                <a:rPr kumimoji="0" lang="en-GB" sz="1600" b="0" i="0" u="none" strike="noStrike" cap="none" normalizeH="0" baseline="0" dirty="0" err="1" smtClean="0">
                  <a:ln>
                    <a:noFill/>
                  </a:ln>
                  <a:solidFill>
                    <a:schemeClr val="bg1"/>
                  </a:solidFill>
                  <a:effectLst/>
                  <a:latin typeface="Arial" pitchFamily="34" charset="0"/>
                  <a:ea typeface="Times New Roman" pitchFamily="18" charset="0"/>
                </a:rPr>
                <a:t>на</a:t>
              </a:r>
              <a:r>
                <a:rPr kumimoji="0" lang="en-GB" sz="1600" b="0" i="0" u="none" strike="noStrike" cap="none" normalizeH="0" baseline="0" dirty="0" smtClean="0">
                  <a:ln>
                    <a:noFill/>
                  </a:ln>
                  <a:solidFill>
                    <a:schemeClr val="bg1"/>
                  </a:solidFill>
                  <a:effectLst/>
                  <a:latin typeface="Arial" pitchFamily="34" charset="0"/>
                  <a:ea typeface="Times New Roman" pitchFamily="18" charset="0"/>
                </a:rPr>
                <a:t> </a:t>
              </a:r>
              <a:r>
                <a:rPr kumimoji="0" lang="en-GB" sz="1600" b="0" i="0" u="none" strike="noStrike" cap="none" normalizeH="0" baseline="0" dirty="0" err="1" smtClean="0">
                  <a:ln>
                    <a:noFill/>
                  </a:ln>
                  <a:solidFill>
                    <a:schemeClr val="bg1"/>
                  </a:solidFill>
                  <a:effectLst/>
                  <a:latin typeface="Arial" pitchFamily="34" charset="0"/>
                  <a:ea typeface="Times New Roman" pitchFamily="18" charset="0"/>
                </a:rPr>
                <a:t>проучването</a:t>
              </a:r>
              <a:endParaRPr kumimoji="0" lang="en-GB" sz="1600" b="0" i="0" u="none" strike="noStrike" cap="none" normalizeH="0" baseline="0" dirty="0" smtClean="0">
                <a:ln>
                  <a:noFill/>
                </a:ln>
                <a:solidFill>
                  <a:schemeClr val="bg1"/>
                </a:solidFill>
                <a:effectLst/>
                <a:latin typeface="Arial" pitchFamily="34" charset="0"/>
              </a:endParaRPr>
            </a:p>
          </p:txBody>
        </p:sp>
        <p:sp>
          <p:nvSpPr>
            <p:cNvPr id="66570" name="AutoShape 10"/>
            <p:cNvSpPr>
              <a:spLocks noChangeArrowheads="1"/>
            </p:cNvSpPr>
            <p:nvPr/>
          </p:nvSpPr>
          <p:spPr bwMode="auto">
            <a:xfrm>
              <a:off x="7245" y="6509"/>
              <a:ext cx="1872" cy="864"/>
            </a:xfrm>
            <a:prstGeom prst="roundRect">
              <a:avLst>
                <a:gd name="adj" fmla="val 16667"/>
              </a:avLst>
            </a:prstGeom>
            <a:solidFill>
              <a:schemeClr val="tx2">
                <a:lumMod val="60000"/>
                <a:lumOff val="4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Arial" pitchFamily="34" charset="0"/>
                  <a:ea typeface="Times New Roman" pitchFamily="18" charset="0"/>
                </a:rPr>
                <a:t>Разработване на план за проучването</a:t>
              </a:r>
              <a:endParaRPr kumimoji="0" lang="en-GB" sz="1600" b="0" i="0" u="none" strike="noStrike" cap="none" normalizeH="0" baseline="0" smtClean="0">
                <a:ln>
                  <a:noFill/>
                </a:ln>
                <a:solidFill>
                  <a:schemeClr val="bg1"/>
                </a:solidFill>
                <a:effectLst/>
                <a:latin typeface="Arial" pitchFamily="34" charset="0"/>
              </a:endParaRPr>
            </a:p>
          </p:txBody>
        </p:sp>
        <p:sp>
          <p:nvSpPr>
            <p:cNvPr id="66569" name="AutoShape 9"/>
            <p:cNvSpPr>
              <a:spLocks noChangeArrowheads="1"/>
            </p:cNvSpPr>
            <p:nvPr/>
          </p:nvSpPr>
          <p:spPr bwMode="auto">
            <a:xfrm>
              <a:off x="2349" y="6509"/>
              <a:ext cx="1872" cy="864"/>
            </a:xfrm>
            <a:prstGeom prst="roundRect">
              <a:avLst>
                <a:gd name="adj" fmla="val 16667"/>
              </a:avLst>
            </a:prstGeom>
            <a:solidFill>
              <a:schemeClr val="tx2">
                <a:lumMod val="60000"/>
                <a:lumOff val="4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smtClean="0">
                  <a:ln>
                    <a:noFill/>
                  </a:ln>
                  <a:solidFill>
                    <a:schemeClr val="bg1"/>
                  </a:solidFill>
                  <a:effectLst/>
                  <a:latin typeface="Arial" pitchFamily="34" charset="0"/>
                  <a:ea typeface="Times New Roman" pitchFamily="18" charset="0"/>
                </a:rPr>
                <a:t>Предоставяне</a:t>
              </a:r>
              <a:r>
                <a:rPr kumimoji="0" lang="en-GB" sz="1600" b="0" i="0" u="none" strike="noStrike" cap="none" normalizeH="0" baseline="0" dirty="0" smtClean="0">
                  <a:ln>
                    <a:noFill/>
                  </a:ln>
                  <a:solidFill>
                    <a:schemeClr val="bg1"/>
                  </a:solidFill>
                  <a:effectLst/>
                  <a:latin typeface="Arial" pitchFamily="34" charset="0"/>
                  <a:ea typeface="Times New Roman" pitchFamily="18" charset="0"/>
                </a:rPr>
                <a:t> </a:t>
              </a:r>
              <a:r>
                <a:rPr kumimoji="0" lang="en-GB" sz="1600" b="0" i="0" u="none" strike="noStrike" cap="none" normalizeH="0" baseline="0" dirty="0" err="1" smtClean="0">
                  <a:ln>
                    <a:noFill/>
                  </a:ln>
                  <a:solidFill>
                    <a:schemeClr val="bg1"/>
                  </a:solidFill>
                  <a:effectLst/>
                  <a:latin typeface="Arial" pitchFamily="34" charset="0"/>
                  <a:ea typeface="Times New Roman" pitchFamily="18" charset="0"/>
                </a:rPr>
                <a:t>на</a:t>
              </a:r>
              <a:r>
                <a:rPr kumimoji="0" lang="en-GB" sz="1600" b="0" i="0" u="none" strike="noStrike" cap="none" normalizeH="0" baseline="0" dirty="0" smtClean="0">
                  <a:ln>
                    <a:noFill/>
                  </a:ln>
                  <a:solidFill>
                    <a:schemeClr val="bg1"/>
                  </a:solidFill>
                  <a:effectLst/>
                  <a:latin typeface="Arial" pitchFamily="34" charset="0"/>
                  <a:ea typeface="Times New Roman" pitchFamily="18" charset="0"/>
                </a:rPr>
                <a:t> </a:t>
              </a:r>
              <a:r>
                <a:rPr kumimoji="0" lang="en-GB" sz="1600" b="0" i="0" u="none" strike="noStrike" cap="none" normalizeH="0" baseline="0" dirty="0" err="1" smtClean="0">
                  <a:ln>
                    <a:noFill/>
                  </a:ln>
                  <a:solidFill>
                    <a:schemeClr val="bg1"/>
                  </a:solidFill>
                  <a:effectLst/>
                  <a:latin typeface="Arial" pitchFamily="34" charset="0"/>
                  <a:ea typeface="Times New Roman" pitchFamily="18" charset="0"/>
                </a:rPr>
                <a:t>заключения</a:t>
              </a:r>
              <a:r>
                <a:rPr kumimoji="0" lang="en-GB" sz="1600" b="0" i="0" u="none" strike="noStrike" cap="none" normalizeH="0" baseline="0" dirty="0" smtClean="0">
                  <a:ln>
                    <a:noFill/>
                  </a:ln>
                  <a:solidFill>
                    <a:schemeClr val="bg1"/>
                  </a:solidFill>
                  <a:effectLst/>
                  <a:latin typeface="Arial" pitchFamily="34" charset="0"/>
                  <a:ea typeface="Times New Roman" pitchFamily="18" charset="0"/>
                </a:rPr>
                <a:t> и </a:t>
              </a:r>
              <a:r>
                <a:rPr kumimoji="0" lang="en-GB" sz="1600" b="0" i="0" u="none" strike="noStrike" cap="none" normalizeH="0" baseline="0" dirty="0" err="1" smtClean="0">
                  <a:ln>
                    <a:noFill/>
                  </a:ln>
                  <a:solidFill>
                    <a:schemeClr val="bg1"/>
                  </a:solidFill>
                  <a:effectLst/>
                  <a:latin typeface="Arial" pitchFamily="34" charset="0"/>
                  <a:ea typeface="Times New Roman" pitchFamily="18" charset="0"/>
                </a:rPr>
                <a:t>предложения</a:t>
              </a:r>
              <a:endParaRPr kumimoji="0" lang="en-GB" sz="1600" b="0" i="0" u="none" strike="noStrike" cap="none" normalizeH="0" baseline="0" dirty="0" smtClean="0">
                <a:ln>
                  <a:noFill/>
                </a:ln>
                <a:solidFill>
                  <a:schemeClr val="bg1"/>
                </a:solidFill>
                <a:effectLst/>
                <a:latin typeface="Arial" pitchFamily="34" charset="0"/>
              </a:endParaRPr>
            </a:p>
          </p:txBody>
        </p:sp>
        <p:sp>
          <p:nvSpPr>
            <p:cNvPr id="66568" name="AutoShape 8"/>
            <p:cNvSpPr>
              <a:spLocks noChangeArrowheads="1"/>
            </p:cNvSpPr>
            <p:nvPr/>
          </p:nvSpPr>
          <p:spPr bwMode="auto">
            <a:xfrm>
              <a:off x="6381" y="7949"/>
              <a:ext cx="1872" cy="864"/>
            </a:xfrm>
            <a:prstGeom prst="roundRect">
              <a:avLst>
                <a:gd name="adj" fmla="val 16667"/>
              </a:avLst>
            </a:prstGeom>
            <a:solidFill>
              <a:schemeClr val="tx2">
                <a:lumMod val="60000"/>
                <a:lumOff val="4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Arial" pitchFamily="34" charset="0"/>
                  <a:ea typeface="Times New Roman" pitchFamily="18" charset="0"/>
                </a:rPr>
                <a:t>Събиране на информация</a:t>
              </a:r>
              <a:endParaRPr kumimoji="0" lang="en-GB" sz="1600" b="0" i="0" u="none" strike="noStrike" cap="none" normalizeH="0" baseline="0" smtClean="0">
                <a:ln>
                  <a:noFill/>
                </a:ln>
                <a:solidFill>
                  <a:schemeClr val="bg1"/>
                </a:solidFill>
                <a:effectLst/>
                <a:latin typeface="Arial" pitchFamily="34" charset="0"/>
              </a:endParaRPr>
            </a:p>
          </p:txBody>
        </p:sp>
        <p:sp>
          <p:nvSpPr>
            <p:cNvPr id="66567" name="AutoShape 7"/>
            <p:cNvSpPr>
              <a:spLocks noChangeArrowheads="1"/>
            </p:cNvSpPr>
            <p:nvPr/>
          </p:nvSpPr>
          <p:spPr bwMode="auto">
            <a:xfrm>
              <a:off x="3213" y="7949"/>
              <a:ext cx="1872" cy="864"/>
            </a:xfrm>
            <a:prstGeom prst="roundRect">
              <a:avLst>
                <a:gd name="adj" fmla="val 16667"/>
              </a:avLst>
            </a:prstGeom>
            <a:solidFill>
              <a:schemeClr val="tx2">
                <a:lumMod val="60000"/>
                <a:lumOff val="4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smtClean="0">
                  <a:ln>
                    <a:noFill/>
                  </a:ln>
                  <a:solidFill>
                    <a:schemeClr val="bg1"/>
                  </a:solidFill>
                  <a:effectLst/>
                  <a:latin typeface="Arial" pitchFamily="34" charset="0"/>
                  <a:ea typeface="Times New Roman" pitchFamily="18" charset="0"/>
                </a:rPr>
                <a:t>Анализ</a:t>
              </a:r>
              <a:r>
                <a:rPr kumimoji="0" lang="en-GB" sz="1600" b="0" i="0" u="none" strike="noStrike" cap="none" normalizeH="0" baseline="0" dirty="0" smtClean="0">
                  <a:ln>
                    <a:noFill/>
                  </a:ln>
                  <a:solidFill>
                    <a:schemeClr val="bg1"/>
                  </a:solidFill>
                  <a:effectLst/>
                  <a:latin typeface="Arial" pitchFamily="34" charset="0"/>
                  <a:ea typeface="Times New Roman" pitchFamily="18" charset="0"/>
                </a:rPr>
                <a:t> </a:t>
              </a:r>
              <a:r>
                <a:rPr kumimoji="0" lang="en-GB" sz="1600" b="0" i="0" u="none" strike="noStrike" cap="none" normalizeH="0" baseline="0" dirty="0" err="1" smtClean="0">
                  <a:ln>
                    <a:noFill/>
                  </a:ln>
                  <a:solidFill>
                    <a:schemeClr val="bg1"/>
                  </a:solidFill>
                  <a:effectLst/>
                  <a:latin typeface="Arial" pitchFamily="34" charset="0"/>
                  <a:ea typeface="Times New Roman" pitchFamily="18" charset="0"/>
                </a:rPr>
                <a:t>на</a:t>
              </a:r>
              <a:r>
                <a:rPr kumimoji="0" lang="en-GB" sz="1600" b="0" i="0" u="none" strike="noStrike" cap="none" normalizeH="0" baseline="0" dirty="0" smtClean="0">
                  <a:ln>
                    <a:noFill/>
                  </a:ln>
                  <a:solidFill>
                    <a:schemeClr val="bg1"/>
                  </a:solidFill>
                  <a:effectLst/>
                  <a:latin typeface="Arial" pitchFamily="34" charset="0"/>
                  <a:ea typeface="Times New Roman" pitchFamily="18" charset="0"/>
                </a:rPr>
                <a:t> </a:t>
              </a:r>
              <a:r>
                <a:rPr kumimoji="0" lang="en-GB" sz="1600" b="0" i="0" u="none" strike="noStrike" cap="none" normalizeH="0" baseline="0" dirty="0" err="1" smtClean="0">
                  <a:ln>
                    <a:noFill/>
                  </a:ln>
                  <a:solidFill>
                    <a:schemeClr val="bg1"/>
                  </a:solidFill>
                  <a:effectLst/>
                  <a:latin typeface="Arial" pitchFamily="34" charset="0"/>
                  <a:ea typeface="Times New Roman" pitchFamily="18" charset="0"/>
                </a:rPr>
                <a:t>информацията</a:t>
              </a:r>
              <a:endParaRPr kumimoji="0" lang="en-GB" sz="1600" b="0" i="0" u="none" strike="noStrike" cap="none" normalizeH="0" baseline="0" dirty="0" smtClean="0">
                <a:ln>
                  <a:noFill/>
                </a:ln>
                <a:solidFill>
                  <a:schemeClr val="bg1"/>
                </a:solidFill>
                <a:effectLst/>
                <a:latin typeface="Arial" pitchFamily="34" charset="0"/>
              </a:endParaRPr>
            </a:p>
          </p:txBody>
        </p:sp>
        <p:sp>
          <p:nvSpPr>
            <p:cNvPr id="66566" name="Line 6"/>
            <p:cNvSpPr>
              <a:spLocks noChangeShapeType="1"/>
            </p:cNvSpPr>
            <p:nvPr/>
          </p:nvSpPr>
          <p:spPr bwMode="auto">
            <a:xfrm flipH="1">
              <a:off x="5085" y="8381"/>
              <a:ext cx="1296" cy="1"/>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66565" name="Line 5"/>
            <p:cNvSpPr>
              <a:spLocks noChangeShapeType="1"/>
            </p:cNvSpPr>
            <p:nvPr/>
          </p:nvSpPr>
          <p:spPr bwMode="auto">
            <a:xfrm>
              <a:off x="6813" y="5933"/>
              <a:ext cx="1296" cy="57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66564" name="Line 4"/>
            <p:cNvSpPr>
              <a:spLocks noChangeShapeType="1"/>
            </p:cNvSpPr>
            <p:nvPr/>
          </p:nvSpPr>
          <p:spPr bwMode="auto">
            <a:xfrm flipH="1">
              <a:off x="7245" y="7373"/>
              <a:ext cx="864" cy="57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66563" name="Line 3"/>
            <p:cNvSpPr>
              <a:spLocks noChangeShapeType="1"/>
            </p:cNvSpPr>
            <p:nvPr/>
          </p:nvSpPr>
          <p:spPr bwMode="auto">
            <a:xfrm flipH="1" flipV="1">
              <a:off x="3213" y="7373"/>
              <a:ext cx="1008" cy="57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66562" name="Line 2"/>
            <p:cNvSpPr>
              <a:spLocks noChangeShapeType="1"/>
            </p:cNvSpPr>
            <p:nvPr/>
          </p:nvSpPr>
          <p:spPr bwMode="auto">
            <a:xfrm flipV="1">
              <a:off x="3213" y="5933"/>
              <a:ext cx="1440" cy="57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gr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Анализ на пазара и купувачите (5)</a:t>
            </a:r>
            <a:br>
              <a:rPr lang="bg-BG" sz="3200" dirty="0" smtClean="0">
                <a:solidFill>
                  <a:schemeClr val="bg1"/>
                </a:solidFill>
              </a:rPr>
            </a:br>
            <a:r>
              <a:rPr lang="bg-BG" sz="3200" dirty="0" smtClean="0">
                <a:solidFill>
                  <a:schemeClr val="bg1"/>
                </a:solidFill>
              </a:rPr>
              <a:t>Методи за социологически маркетингови проучвания</a:t>
            </a:r>
            <a:endParaRPr lang="fr-FR" sz="3200" dirty="0" smtClean="0">
              <a:solidFill>
                <a:schemeClr val="bg1"/>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49</a:t>
            </a:fld>
            <a:endParaRPr lang="fr-FR"/>
          </a:p>
        </p:txBody>
      </p:sp>
      <p:graphicFrame>
        <p:nvGraphicFramePr>
          <p:cNvPr id="6" name="Table 5"/>
          <p:cNvGraphicFramePr>
            <a:graphicFrameLocks noGrp="1"/>
          </p:cNvGraphicFramePr>
          <p:nvPr/>
        </p:nvGraphicFramePr>
        <p:xfrm>
          <a:off x="395536" y="2276872"/>
          <a:ext cx="8280921" cy="4171928"/>
        </p:xfrm>
        <a:graphic>
          <a:graphicData uri="http://schemas.openxmlformats.org/drawingml/2006/table">
            <a:tbl>
              <a:tblPr firstRow="1" bandRow="1">
                <a:tableStyleId>{5C22544A-7EE6-4342-B048-85BDC9FD1C3A}</a:tableStyleId>
              </a:tblPr>
              <a:tblGrid>
                <a:gridCol w="1800200"/>
                <a:gridCol w="3528392"/>
                <a:gridCol w="2952329"/>
              </a:tblGrid>
              <a:tr h="480210">
                <a:tc>
                  <a:txBody>
                    <a:bodyPr/>
                    <a:lstStyle/>
                    <a:p>
                      <a:pPr algn="just">
                        <a:spcAft>
                          <a:spcPts val="0"/>
                        </a:spcAft>
                      </a:pPr>
                      <a:r>
                        <a:rPr lang="en-GB" sz="1200" dirty="0" err="1">
                          <a:latin typeface="Arial"/>
                          <a:ea typeface="Times New Roman"/>
                        </a:rPr>
                        <a:t>Метод</a:t>
                      </a:r>
                      <a:endParaRPr lang="en-US" sz="1200" dirty="0">
                        <a:latin typeface="Arial"/>
                        <a:ea typeface="Times New Roman"/>
                      </a:endParaRPr>
                    </a:p>
                  </a:txBody>
                  <a:tcPr marL="68580" marR="68580" marT="0" marB="0"/>
                </a:tc>
                <a:tc>
                  <a:txBody>
                    <a:bodyPr/>
                    <a:lstStyle/>
                    <a:p>
                      <a:pPr algn="just">
                        <a:spcAft>
                          <a:spcPts val="0"/>
                        </a:spcAft>
                      </a:pPr>
                      <a:r>
                        <a:rPr lang="en-GB" sz="1200">
                          <a:latin typeface="Arial"/>
                          <a:ea typeface="Times New Roman"/>
                        </a:rPr>
                        <a:t>Предимства</a:t>
                      </a:r>
                      <a:endParaRPr lang="en-US" sz="1200">
                        <a:latin typeface="Arial"/>
                        <a:ea typeface="Times New Roman"/>
                      </a:endParaRPr>
                    </a:p>
                  </a:txBody>
                  <a:tcPr marL="68580" marR="68580" marT="0" marB="0"/>
                </a:tc>
                <a:tc>
                  <a:txBody>
                    <a:bodyPr/>
                    <a:lstStyle/>
                    <a:p>
                      <a:pPr algn="just">
                        <a:spcAft>
                          <a:spcPts val="0"/>
                        </a:spcAft>
                      </a:pPr>
                      <a:r>
                        <a:rPr lang="en-GB" sz="1200">
                          <a:latin typeface="Arial"/>
                          <a:ea typeface="Times New Roman"/>
                        </a:rPr>
                        <a:t>Недостатъци</a:t>
                      </a:r>
                      <a:endParaRPr lang="en-US" sz="1200">
                        <a:latin typeface="Arial"/>
                        <a:ea typeface="Times New Roman"/>
                      </a:endParaRPr>
                    </a:p>
                  </a:txBody>
                  <a:tcPr marL="68580" marR="68580" marT="0" marB="0"/>
                </a:tc>
              </a:tr>
              <a:tr h="789386">
                <a:tc>
                  <a:txBody>
                    <a:bodyPr/>
                    <a:lstStyle/>
                    <a:p>
                      <a:pPr>
                        <a:spcAft>
                          <a:spcPts val="0"/>
                        </a:spcAft>
                      </a:pPr>
                      <a:r>
                        <a:rPr lang="en-GB" sz="1200">
                          <a:latin typeface="Arial"/>
                          <a:ea typeface="Times New Roman"/>
                        </a:rPr>
                        <a:t>Въпросник по пощата</a:t>
                      </a:r>
                      <a:endParaRPr lang="en-US" sz="1200">
                        <a:latin typeface="Arial"/>
                        <a:ea typeface="Times New Roman"/>
                      </a:endParaRPr>
                    </a:p>
                  </a:txBody>
                  <a:tcPr marL="68580" marR="68580" marT="0" marB="0"/>
                </a:tc>
                <a:tc>
                  <a:txBody>
                    <a:bodyPr/>
                    <a:lstStyle/>
                    <a:p>
                      <a:pPr>
                        <a:spcAft>
                          <a:spcPts val="0"/>
                        </a:spcAft>
                      </a:pPr>
                      <a:r>
                        <a:rPr lang="en-GB" sz="1200">
                          <a:latin typeface="Arial"/>
                          <a:ea typeface="Times New Roman"/>
                        </a:rPr>
                        <a:t>Възможност за достъп до хора, които не биха дали лични интервюта.</a:t>
                      </a:r>
                      <a:endParaRPr lang="en-US" sz="1200">
                        <a:latin typeface="Arial"/>
                        <a:ea typeface="Times New Roman"/>
                      </a:endParaRPr>
                    </a:p>
                    <a:p>
                      <a:pPr>
                        <a:spcAft>
                          <a:spcPts val="0"/>
                        </a:spcAft>
                      </a:pPr>
                      <a:r>
                        <a:rPr lang="en-GB" sz="1200">
                          <a:latin typeface="Arial"/>
                          <a:ea typeface="Times New Roman"/>
                        </a:rPr>
                        <a:t>Избягване на възможността за изкривяване на отговорите от интервюиращия.</a:t>
                      </a:r>
                      <a:endParaRPr lang="en-US" sz="1200">
                        <a:latin typeface="Arial"/>
                        <a:ea typeface="Times New Roman"/>
                      </a:endParaRPr>
                    </a:p>
                  </a:txBody>
                  <a:tcPr marL="68580" marR="68580" marT="0" marB="0"/>
                </a:tc>
                <a:tc>
                  <a:txBody>
                    <a:bodyPr/>
                    <a:lstStyle/>
                    <a:p>
                      <a:pPr>
                        <a:spcAft>
                          <a:spcPts val="0"/>
                        </a:spcAft>
                      </a:pPr>
                      <a:r>
                        <a:rPr lang="en-GB" sz="1200">
                          <a:latin typeface="Arial"/>
                          <a:ea typeface="Times New Roman"/>
                        </a:rPr>
                        <a:t>Процентът на отговорите е обикновено нисък и скоростта на отговаряне е бавна.</a:t>
                      </a:r>
                      <a:endParaRPr lang="en-US" sz="1200">
                        <a:latin typeface="Arial"/>
                        <a:ea typeface="Times New Roman"/>
                      </a:endParaRPr>
                    </a:p>
                  </a:txBody>
                  <a:tcPr marL="68580" marR="68580" marT="0" marB="0"/>
                </a:tc>
              </a:tr>
              <a:tr h="1184079">
                <a:tc>
                  <a:txBody>
                    <a:bodyPr/>
                    <a:lstStyle/>
                    <a:p>
                      <a:pPr>
                        <a:spcAft>
                          <a:spcPts val="0"/>
                        </a:spcAft>
                      </a:pPr>
                      <a:r>
                        <a:rPr lang="en-GB" sz="1200">
                          <a:latin typeface="Arial"/>
                          <a:ea typeface="Times New Roman"/>
                        </a:rPr>
                        <a:t>Телефонно интервю</a:t>
                      </a:r>
                      <a:endParaRPr lang="en-US" sz="1200">
                        <a:latin typeface="Arial"/>
                        <a:ea typeface="Times New Roman"/>
                      </a:endParaRPr>
                    </a:p>
                  </a:txBody>
                  <a:tcPr marL="68580" marR="68580" marT="0" marB="0"/>
                </a:tc>
                <a:tc>
                  <a:txBody>
                    <a:bodyPr/>
                    <a:lstStyle/>
                    <a:p>
                      <a:pPr>
                        <a:spcAft>
                          <a:spcPts val="0"/>
                        </a:spcAft>
                      </a:pPr>
                      <a:r>
                        <a:rPr lang="en-GB" sz="1200" dirty="0" err="1">
                          <a:latin typeface="Arial"/>
                          <a:ea typeface="Times New Roman"/>
                        </a:rPr>
                        <a:t>Възможност</a:t>
                      </a:r>
                      <a:r>
                        <a:rPr lang="en-GB" sz="1200" dirty="0">
                          <a:latin typeface="Arial"/>
                          <a:ea typeface="Times New Roman"/>
                        </a:rPr>
                        <a:t> </a:t>
                      </a:r>
                      <a:r>
                        <a:rPr lang="en-GB" sz="1200" dirty="0" err="1">
                          <a:latin typeface="Arial"/>
                          <a:ea typeface="Times New Roman"/>
                        </a:rPr>
                        <a:t>информацията</a:t>
                      </a:r>
                      <a:r>
                        <a:rPr lang="en-GB" sz="1200" dirty="0">
                          <a:latin typeface="Arial"/>
                          <a:ea typeface="Times New Roman"/>
                        </a:rPr>
                        <a:t> </a:t>
                      </a:r>
                      <a:r>
                        <a:rPr lang="en-GB" sz="1200" dirty="0" err="1">
                          <a:latin typeface="Arial"/>
                          <a:ea typeface="Times New Roman"/>
                        </a:rPr>
                        <a:t>да</a:t>
                      </a:r>
                      <a:r>
                        <a:rPr lang="en-GB" sz="1200" dirty="0">
                          <a:latin typeface="Arial"/>
                          <a:ea typeface="Times New Roman"/>
                        </a:rPr>
                        <a:t> </a:t>
                      </a:r>
                      <a:r>
                        <a:rPr lang="en-GB" sz="1200" dirty="0" err="1">
                          <a:latin typeface="Arial"/>
                          <a:ea typeface="Times New Roman"/>
                        </a:rPr>
                        <a:t>се</a:t>
                      </a:r>
                      <a:r>
                        <a:rPr lang="en-GB" sz="1200" dirty="0">
                          <a:latin typeface="Arial"/>
                          <a:ea typeface="Times New Roman"/>
                        </a:rPr>
                        <a:t> </a:t>
                      </a:r>
                      <a:r>
                        <a:rPr lang="en-GB" sz="1200" dirty="0" err="1">
                          <a:latin typeface="Arial"/>
                          <a:ea typeface="Times New Roman"/>
                        </a:rPr>
                        <a:t>събира</a:t>
                      </a:r>
                      <a:r>
                        <a:rPr lang="en-GB" sz="1200" dirty="0">
                          <a:latin typeface="Arial"/>
                          <a:ea typeface="Times New Roman"/>
                        </a:rPr>
                        <a:t> </a:t>
                      </a:r>
                      <a:r>
                        <a:rPr lang="en-GB" sz="1200" dirty="0" err="1">
                          <a:latin typeface="Arial"/>
                          <a:ea typeface="Times New Roman"/>
                        </a:rPr>
                        <a:t>бързо</a:t>
                      </a:r>
                      <a:r>
                        <a:rPr lang="en-GB" sz="1200" dirty="0">
                          <a:latin typeface="Arial"/>
                          <a:ea typeface="Times New Roman"/>
                        </a:rPr>
                        <a:t> и </a:t>
                      </a:r>
                      <a:r>
                        <a:rPr lang="en-GB" sz="1200" dirty="0" err="1">
                          <a:latin typeface="Arial"/>
                          <a:ea typeface="Times New Roman"/>
                        </a:rPr>
                        <a:t>да</a:t>
                      </a:r>
                      <a:r>
                        <a:rPr lang="en-GB" sz="1200" dirty="0">
                          <a:latin typeface="Arial"/>
                          <a:ea typeface="Times New Roman"/>
                        </a:rPr>
                        <a:t> </a:t>
                      </a:r>
                      <a:r>
                        <a:rPr lang="en-GB" sz="1200" dirty="0" err="1">
                          <a:latin typeface="Arial"/>
                          <a:ea typeface="Times New Roman"/>
                        </a:rPr>
                        <a:t>се</a:t>
                      </a:r>
                      <a:r>
                        <a:rPr lang="en-GB" sz="1200" dirty="0">
                          <a:latin typeface="Arial"/>
                          <a:ea typeface="Times New Roman"/>
                        </a:rPr>
                        <a:t> </a:t>
                      </a:r>
                      <a:r>
                        <a:rPr lang="en-GB" sz="1200" dirty="0" err="1">
                          <a:latin typeface="Arial"/>
                          <a:ea typeface="Times New Roman"/>
                        </a:rPr>
                        <a:t>разясняват</a:t>
                      </a:r>
                      <a:r>
                        <a:rPr lang="en-GB" sz="1200" dirty="0">
                          <a:latin typeface="Arial"/>
                          <a:ea typeface="Times New Roman"/>
                        </a:rPr>
                        <a:t> </a:t>
                      </a:r>
                      <a:r>
                        <a:rPr lang="en-GB" sz="1200" dirty="0" err="1">
                          <a:latin typeface="Arial"/>
                          <a:ea typeface="Times New Roman"/>
                        </a:rPr>
                        <a:t>въпросите</a:t>
                      </a:r>
                      <a:r>
                        <a:rPr lang="en-GB" sz="1200" dirty="0">
                          <a:latin typeface="Arial"/>
                          <a:ea typeface="Times New Roman"/>
                        </a:rPr>
                        <a:t>, </a:t>
                      </a:r>
                      <a:r>
                        <a:rPr lang="en-GB" sz="1200" dirty="0" err="1">
                          <a:latin typeface="Arial"/>
                          <a:ea typeface="Times New Roman"/>
                        </a:rPr>
                        <a:t>които</a:t>
                      </a:r>
                      <a:r>
                        <a:rPr lang="en-GB" sz="1200" dirty="0">
                          <a:latin typeface="Arial"/>
                          <a:ea typeface="Times New Roman"/>
                        </a:rPr>
                        <a:t> </a:t>
                      </a:r>
                      <a:r>
                        <a:rPr lang="en-GB" sz="1200" dirty="0" err="1">
                          <a:latin typeface="Arial"/>
                          <a:ea typeface="Times New Roman"/>
                        </a:rPr>
                        <a:t>респондентите</a:t>
                      </a:r>
                      <a:r>
                        <a:rPr lang="en-GB" sz="1200" dirty="0">
                          <a:latin typeface="Arial"/>
                          <a:ea typeface="Times New Roman"/>
                        </a:rPr>
                        <a:t> </a:t>
                      </a:r>
                      <a:r>
                        <a:rPr lang="en-GB" sz="1200" dirty="0" err="1">
                          <a:latin typeface="Arial"/>
                          <a:ea typeface="Times New Roman"/>
                        </a:rPr>
                        <a:t>не</a:t>
                      </a:r>
                      <a:r>
                        <a:rPr lang="en-GB" sz="1200" dirty="0">
                          <a:latin typeface="Arial"/>
                          <a:ea typeface="Times New Roman"/>
                        </a:rPr>
                        <a:t> </a:t>
                      </a:r>
                      <a:r>
                        <a:rPr lang="en-GB" sz="1200" dirty="0" err="1">
                          <a:latin typeface="Arial"/>
                          <a:ea typeface="Times New Roman"/>
                        </a:rPr>
                        <a:t>разбират</a:t>
                      </a:r>
                      <a:r>
                        <a:rPr lang="en-GB" sz="1200" dirty="0">
                          <a:latin typeface="Arial"/>
                          <a:ea typeface="Times New Roman"/>
                        </a:rPr>
                        <a:t>.</a:t>
                      </a:r>
                      <a:endParaRPr lang="en-US" sz="1200" dirty="0">
                        <a:latin typeface="Arial"/>
                        <a:ea typeface="Times New Roman"/>
                      </a:endParaRPr>
                    </a:p>
                    <a:p>
                      <a:pPr>
                        <a:spcAft>
                          <a:spcPts val="0"/>
                        </a:spcAft>
                      </a:pPr>
                      <a:r>
                        <a:rPr lang="en-GB" sz="1200" dirty="0" err="1">
                          <a:latin typeface="Arial"/>
                          <a:ea typeface="Times New Roman"/>
                        </a:rPr>
                        <a:t>Постигане</a:t>
                      </a:r>
                      <a:r>
                        <a:rPr lang="en-GB" sz="1200" dirty="0">
                          <a:latin typeface="Arial"/>
                          <a:ea typeface="Times New Roman"/>
                        </a:rPr>
                        <a:t> </a:t>
                      </a:r>
                      <a:r>
                        <a:rPr lang="en-GB" sz="1200" dirty="0" err="1">
                          <a:latin typeface="Arial"/>
                          <a:ea typeface="Times New Roman"/>
                        </a:rPr>
                        <a:t>на</a:t>
                      </a:r>
                      <a:r>
                        <a:rPr lang="en-GB" sz="1200" dirty="0">
                          <a:latin typeface="Arial"/>
                          <a:ea typeface="Times New Roman"/>
                        </a:rPr>
                        <a:t> </a:t>
                      </a:r>
                      <a:r>
                        <a:rPr lang="en-GB" sz="1200" dirty="0" err="1">
                          <a:latin typeface="Arial"/>
                          <a:ea typeface="Times New Roman"/>
                        </a:rPr>
                        <a:t>по-висок</a:t>
                      </a:r>
                      <a:r>
                        <a:rPr lang="en-GB" sz="1200" dirty="0">
                          <a:latin typeface="Arial"/>
                          <a:ea typeface="Times New Roman"/>
                        </a:rPr>
                        <a:t> </a:t>
                      </a:r>
                      <a:r>
                        <a:rPr lang="en-GB" sz="1200" dirty="0" err="1">
                          <a:latin typeface="Arial"/>
                          <a:ea typeface="Times New Roman"/>
                        </a:rPr>
                        <a:t>относителен</a:t>
                      </a:r>
                      <a:r>
                        <a:rPr lang="en-GB" sz="1200" dirty="0">
                          <a:latin typeface="Arial"/>
                          <a:ea typeface="Times New Roman"/>
                        </a:rPr>
                        <a:t> </a:t>
                      </a:r>
                      <a:r>
                        <a:rPr lang="en-GB" sz="1200" dirty="0" err="1">
                          <a:latin typeface="Arial"/>
                          <a:ea typeface="Times New Roman"/>
                        </a:rPr>
                        <a:t>дял</a:t>
                      </a:r>
                      <a:r>
                        <a:rPr lang="en-GB" sz="1200" dirty="0">
                          <a:latin typeface="Arial"/>
                          <a:ea typeface="Times New Roman"/>
                        </a:rPr>
                        <a:t> </a:t>
                      </a:r>
                      <a:r>
                        <a:rPr lang="en-GB" sz="1200" dirty="0" err="1">
                          <a:latin typeface="Arial"/>
                          <a:ea typeface="Times New Roman"/>
                        </a:rPr>
                        <a:t>на</a:t>
                      </a:r>
                      <a:r>
                        <a:rPr lang="en-GB" sz="1200" dirty="0">
                          <a:latin typeface="Arial"/>
                          <a:ea typeface="Times New Roman"/>
                        </a:rPr>
                        <a:t> </a:t>
                      </a:r>
                      <a:r>
                        <a:rPr lang="en-GB" sz="1200" dirty="0" err="1">
                          <a:latin typeface="Arial"/>
                          <a:ea typeface="Times New Roman"/>
                        </a:rPr>
                        <a:t>отговорилите</a:t>
                      </a:r>
                      <a:r>
                        <a:rPr lang="en-GB" sz="1200" dirty="0">
                          <a:latin typeface="Arial"/>
                          <a:ea typeface="Times New Roman"/>
                        </a:rPr>
                        <a:t> </a:t>
                      </a:r>
                      <a:r>
                        <a:rPr lang="en-GB" sz="1200" dirty="0" err="1">
                          <a:latin typeface="Arial"/>
                          <a:ea typeface="Times New Roman"/>
                        </a:rPr>
                        <a:t>лица</a:t>
                      </a:r>
                      <a:r>
                        <a:rPr lang="en-GB" sz="1200" dirty="0">
                          <a:latin typeface="Arial"/>
                          <a:ea typeface="Times New Roman"/>
                        </a:rPr>
                        <a:t>, </a:t>
                      </a:r>
                      <a:r>
                        <a:rPr lang="en-GB" sz="1200" dirty="0" err="1">
                          <a:latin typeface="Arial"/>
                          <a:ea typeface="Times New Roman"/>
                        </a:rPr>
                        <a:t>отколкото</a:t>
                      </a:r>
                      <a:r>
                        <a:rPr lang="en-GB" sz="1200" dirty="0">
                          <a:latin typeface="Arial"/>
                          <a:ea typeface="Times New Roman"/>
                        </a:rPr>
                        <a:t> </a:t>
                      </a:r>
                      <a:r>
                        <a:rPr lang="en-GB" sz="1200" dirty="0" err="1">
                          <a:latin typeface="Arial"/>
                          <a:ea typeface="Times New Roman"/>
                        </a:rPr>
                        <a:t>при</a:t>
                      </a:r>
                      <a:r>
                        <a:rPr lang="en-GB" sz="1200" dirty="0">
                          <a:latin typeface="Arial"/>
                          <a:ea typeface="Times New Roman"/>
                        </a:rPr>
                        <a:t> </a:t>
                      </a:r>
                      <a:r>
                        <a:rPr lang="en-GB" sz="1200" dirty="0" err="1">
                          <a:latin typeface="Arial"/>
                          <a:ea typeface="Times New Roman"/>
                        </a:rPr>
                        <a:t>въпросник</a:t>
                      </a:r>
                      <a:r>
                        <a:rPr lang="en-GB" sz="1200" dirty="0">
                          <a:latin typeface="Arial"/>
                          <a:ea typeface="Times New Roman"/>
                        </a:rPr>
                        <a:t> </a:t>
                      </a:r>
                      <a:r>
                        <a:rPr lang="en-GB" sz="1200" dirty="0" err="1">
                          <a:latin typeface="Arial"/>
                          <a:ea typeface="Times New Roman"/>
                        </a:rPr>
                        <a:t>по</a:t>
                      </a:r>
                      <a:r>
                        <a:rPr lang="en-GB" sz="1200" dirty="0">
                          <a:latin typeface="Arial"/>
                          <a:ea typeface="Times New Roman"/>
                        </a:rPr>
                        <a:t> </a:t>
                      </a:r>
                      <a:r>
                        <a:rPr lang="en-GB" sz="1200" dirty="0" err="1">
                          <a:latin typeface="Arial"/>
                          <a:ea typeface="Times New Roman"/>
                        </a:rPr>
                        <a:t>пощата</a:t>
                      </a:r>
                      <a:r>
                        <a:rPr lang="en-GB" sz="1200" dirty="0">
                          <a:latin typeface="Arial"/>
                          <a:ea typeface="Times New Roman"/>
                        </a:rPr>
                        <a:t>.</a:t>
                      </a:r>
                      <a:endParaRPr lang="en-US" sz="1200" dirty="0">
                        <a:latin typeface="Arial"/>
                        <a:ea typeface="Times New Roman"/>
                      </a:endParaRPr>
                    </a:p>
                  </a:txBody>
                  <a:tcPr marL="68580" marR="68580" marT="0" marB="0"/>
                </a:tc>
                <a:tc>
                  <a:txBody>
                    <a:bodyPr/>
                    <a:lstStyle/>
                    <a:p>
                      <a:pPr>
                        <a:spcAft>
                          <a:spcPts val="0"/>
                        </a:spcAft>
                      </a:pPr>
                      <a:r>
                        <a:rPr lang="en-GB" sz="1200">
                          <a:latin typeface="Arial"/>
                          <a:ea typeface="Times New Roman"/>
                        </a:rPr>
                        <a:t>Контактът се затруднява от подозрителността на респондентите.</a:t>
                      </a:r>
                      <a:endParaRPr lang="en-US" sz="1200">
                        <a:latin typeface="Arial"/>
                        <a:ea typeface="Times New Roman"/>
                      </a:endParaRPr>
                    </a:p>
                    <a:p>
                      <a:pPr>
                        <a:spcAft>
                          <a:spcPts val="0"/>
                        </a:spcAft>
                      </a:pPr>
                      <a:r>
                        <a:rPr lang="en-GB" sz="1200">
                          <a:latin typeface="Arial"/>
                          <a:ea typeface="Times New Roman"/>
                        </a:rPr>
                        <a:t>Интервютата трябва да бъдат кратки и не прекалено лични.</a:t>
                      </a:r>
                      <a:endParaRPr lang="en-US" sz="1200">
                        <a:latin typeface="Arial"/>
                        <a:ea typeface="Times New Roman"/>
                      </a:endParaRPr>
                    </a:p>
                  </a:txBody>
                  <a:tcPr marL="68580" marR="68580" marT="0" marB="0"/>
                </a:tc>
              </a:tr>
              <a:tr h="986733">
                <a:tc>
                  <a:txBody>
                    <a:bodyPr/>
                    <a:lstStyle/>
                    <a:p>
                      <a:pPr>
                        <a:spcAft>
                          <a:spcPts val="0"/>
                        </a:spcAft>
                      </a:pPr>
                      <a:r>
                        <a:rPr lang="en-GB" sz="1200">
                          <a:latin typeface="Arial"/>
                          <a:ea typeface="Times New Roman"/>
                        </a:rPr>
                        <a:t>Лично интервю</a:t>
                      </a:r>
                      <a:endParaRPr lang="en-US" sz="1200">
                        <a:latin typeface="Arial"/>
                        <a:ea typeface="Times New Roman"/>
                      </a:endParaRPr>
                    </a:p>
                  </a:txBody>
                  <a:tcPr marL="68580" marR="68580" marT="0" marB="0"/>
                </a:tc>
                <a:tc>
                  <a:txBody>
                    <a:bodyPr/>
                    <a:lstStyle/>
                    <a:p>
                      <a:pPr>
                        <a:spcAft>
                          <a:spcPts val="0"/>
                        </a:spcAft>
                      </a:pPr>
                      <a:r>
                        <a:rPr lang="en-GB" sz="1200">
                          <a:latin typeface="Arial"/>
                          <a:ea typeface="Times New Roman"/>
                        </a:rPr>
                        <a:t>Възможност да се зададат повече въпроси и да се запишат допълнителни наблюдения.</a:t>
                      </a:r>
                      <a:endParaRPr lang="en-US" sz="1200">
                        <a:latin typeface="Arial"/>
                        <a:ea typeface="Times New Roman"/>
                      </a:endParaRPr>
                    </a:p>
                  </a:txBody>
                  <a:tcPr marL="68580" marR="68580" marT="0" marB="0"/>
                </a:tc>
                <a:tc>
                  <a:txBody>
                    <a:bodyPr/>
                    <a:lstStyle/>
                    <a:p>
                      <a:pPr>
                        <a:spcAft>
                          <a:spcPts val="0"/>
                        </a:spcAft>
                      </a:pPr>
                      <a:r>
                        <a:rPr lang="en-GB" sz="1200">
                          <a:latin typeface="Arial"/>
                          <a:ea typeface="Times New Roman"/>
                        </a:rPr>
                        <a:t>Най-скъпият метод.</a:t>
                      </a:r>
                      <a:endParaRPr lang="en-US" sz="1200">
                        <a:latin typeface="Arial"/>
                        <a:ea typeface="Times New Roman"/>
                      </a:endParaRPr>
                    </a:p>
                    <a:p>
                      <a:pPr>
                        <a:spcAft>
                          <a:spcPts val="0"/>
                        </a:spcAft>
                      </a:pPr>
                      <a:r>
                        <a:rPr lang="en-GB" sz="1200">
                          <a:latin typeface="Arial"/>
                          <a:ea typeface="Times New Roman"/>
                        </a:rPr>
                        <a:t>Изисква повече ресурс за планиране и контрол.</a:t>
                      </a:r>
                      <a:endParaRPr lang="en-US" sz="1200">
                        <a:latin typeface="Arial"/>
                        <a:ea typeface="Times New Roman"/>
                      </a:endParaRPr>
                    </a:p>
                    <a:p>
                      <a:pPr>
                        <a:spcAft>
                          <a:spcPts val="0"/>
                        </a:spcAft>
                      </a:pPr>
                      <a:r>
                        <a:rPr lang="en-GB" sz="1200">
                          <a:latin typeface="Arial"/>
                          <a:ea typeface="Times New Roman"/>
                        </a:rPr>
                        <a:t>Влияние оказват изкривявания или пропуски на интервюиращия.</a:t>
                      </a:r>
                      <a:endParaRPr lang="en-US" sz="1200">
                        <a:latin typeface="Arial"/>
                        <a:ea typeface="Times New Roman"/>
                      </a:endParaRPr>
                    </a:p>
                  </a:txBody>
                  <a:tcPr marL="68580" marR="68580" marT="0" marB="0"/>
                </a:tc>
              </a:tr>
              <a:tr h="592040">
                <a:tc>
                  <a:txBody>
                    <a:bodyPr/>
                    <a:lstStyle/>
                    <a:p>
                      <a:pPr>
                        <a:spcAft>
                          <a:spcPts val="0"/>
                        </a:spcAft>
                      </a:pPr>
                      <a:r>
                        <a:rPr lang="en-GB" sz="1200">
                          <a:latin typeface="Arial"/>
                          <a:ea typeface="Times New Roman"/>
                        </a:rPr>
                        <a:t>Он-лайн интервю</a:t>
                      </a:r>
                      <a:endParaRPr lang="en-US" sz="1200">
                        <a:latin typeface="Arial"/>
                        <a:ea typeface="Times New Roman"/>
                      </a:endParaRPr>
                    </a:p>
                  </a:txBody>
                  <a:tcPr marL="68580" marR="68580" marT="0" marB="0"/>
                </a:tc>
                <a:tc>
                  <a:txBody>
                    <a:bodyPr/>
                    <a:lstStyle/>
                    <a:p>
                      <a:pPr>
                        <a:spcAft>
                          <a:spcPts val="0"/>
                        </a:spcAft>
                      </a:pPr>
                      <a:r>
                        <a:rPr lang="en-GB" sz="1200">
                          <a:latin typeface="Arial"/>
                          <a:ea typeface="Times New Roman"/>
                        </a:rPr>
                        <a:t>Възможност за бързо и лесно привличане и изследване на участниците.</a:t>
                      </a:r>
                      <a:endParaRPr lang="en-US" sz="1200">
                        <a:latin typeface="Arial"/>
                        <a:ea typeface="Times New Roman"/>
                      </a:endParaRPr>
                    </a:p>
                  </a:txBody>
                  <a:tcPr marL="68580" marR="68580" marT="0" marB="0"/>
                </a:tc>
                <a:tc>
                  <a:txBody>
                    <a:bodyPr/>
                    <a:lstStyle/>
                    <a:p>
                      <a:pPr>
                        <a:spcAft>
                          <a:spcPts val="0"/>
                        </a:spcAft>
                      </a:pPr>
                      <a:r>
                        <a:rPr lang="en-GB" sz="1200" dirty="0" err="1">
                          <a:latin typeface="Arial"/>
                          <a:ea typeface="Times New Roman"/>
                        </a:rPr>
                        <a:t>Данните</a:t>
                      </a:r>
                      <a:r>
                        <a:rPr lang="en-GB" sz="1200" dirty="0">
                          <a:latin typeface="Arial"/>
                          <a:ea typeface="Times New Roman"/>
                        </a:rPr>
                        <a:t> </a:t>
                      </a:r>
                      <a:r>
                        <a:rPr lang="en-GB" sz="1200" dirty="0" err="1">
                          <a:latin typeface="Arial"/>
                          <a:ea typeface="Times New Roman"/>
                        </a:rPr>
                        <a:t>могат</a:t>
                      </a:r>
                      <a:r>
                        <a:rPr lang="en-GB" sz="1200" dirty="0">
                          <a:latin typeface="Arial"/>
                          <a:ea typeface="Times New Roman"/>
                        </a:rPr>
                        <a:t> </a:t>
                      </a:r>
                      <a:r>
                        <a:rPr lang="en-GB" sz="1200" dirty="0" err="1">
                          <a:latin typeface="Arial"/>
                          <a:ea typeface="Times New Roman"/>
                        </a:rPr>
                        <a:t>да</a:t>
                      </a:r>
                      <a:r>
                        <a:rPr lang="en-GB" sz="1200" dirty="0">
                          <a:latin typeface="Arial"/>
                          <a:ea typeface="Times New Roman"/>
                        </a:rPr>
                        <a:t> </a:t>
                      </a:r>
                      <a:r>
                        <a:rPr lang="en-GB" sz="1200" dirty="0" err="1">
                          <a:latin typeface="Arial"/>
                          <a:ea typeface="Times New Roman"/>
                        </a:rPr>
                        <a:t>не</a:t>
                      </a:r>
                      <a:r>
                        <a:rPr lang="en-GB" sz="1200" dirty="0">
                          <a:latin typeface="Arial"/>
                          <a:ea typeface="Times New Roman"/>
                        </a:rPr>
                        <a:t> </a:t>
                      </a:r>
                      <a:r>
                        <a:rPr lang="en-GB" sz="1200" dirty="0" err="1">
                          <a:latin typeface="Arial"/>
                          <a:ea typeface="Times New Roman"/>
                        </a:rPr>
                        <a:t>бъдат</a:t>
                      </a:r>
                      <a:r>
                        <a:rPr lang="en-GB" sz="1200" dirty="0">
                          <a:latin typeface="Arial"/>
                          <a:ea typeface="Times New Roman"/>
                        </a:rPr>
                        <a:t> </a:t>
                      </a:r>
                      <a:r>
                        <a:rPr lang="en-GB" sz="1200" dirty="0" err="1">
                          <a:latin typeface="Arial"/>
                          <a:ea typeface="Times New Roman"/>
                        </a:rPr>
                        <a:t>представителни</a:t>
                      </a:r>
                      <a:r>
                        <a:rPr lang="en-GB" sz="1200" dirty="0">
                          <a:latin typeface="Arial"/>
                          <a:ea typeface="Times New Roman"/>
                        </a:rPr>
                        <a:t> </a:t>
                      </a:r>
                      <a:r>
                        <a:rPr lang="en-GB" sz="1200" dirty="0" err="1">
                          <a:latin typeface="Arial"/>
                          <a:ea typeface="Times New Roman"/>
                        </a:rPr>
                        <a:t>за</a:t>
                      </a:r>
                      <a:r>
                        <a:rPr lang="en-GB" sz="1200" dirty="0">
                          <a:latin typeface="Arial"/>
                          <a:ea typeface="Times New Roman"/>
                        </a:rPr>
                        <a:t> </a:t>
                      </a:r>
                      <a:r>
                        <a:rPr lang="en-GB" sz="1200" dirty="0" err="1">
                          <a:latin typeface="Arial"/>
                          <a:ea typeface="Times New Roman"/>
                        </a:rPr>
                        <a:t>целевата</a:t>
                      </a:r>
                      <a:r>
                        <a:rPr lang="en-GB" sz="1200" dirty="0">
                          <a:latin typeface="Arial"/>
                          <a:ea typeface="Times New Roman"/>
                        </a:rPr>
                        <a:t> </a:t>
                      </a:r>
                      <a:r>
                        <a:rPr lang="en-GB" sz="1200" dirty="0" err="1">
                          <a:latin typeface="Arial"/>
                          <a:ea typeface="Times New Roman"/>
                        </a:rPr>
                        <a:t>група</a:t>
                      </a:r>
                      <a:r>
                        <a:rPr lang="en-GB" sz="1200" dirty="0">
                          <a:latin typeface="Arial"/>
                          <a:ea typeface="Times New Roman"/>
                        </a:rPr>
                        <a:t>, </a:t>
                      </a:r>
                      <a:r>
                        <a:rPr lang="en-GB" sz="1200" dirty="0" err="1">
                          <a:latin typeface="Arial"/>
                          <a:ea typeface="Times New Roman"/>
                        </a:rPr>
                        <a:t>тъй</a:t>
                      </a:r>
                      <a:r>
                        <a:rPr lang="en-GB" sz="1200" dirty="0">
                          <a:latin typeface="Arial"/>
                          <a:ea typeface="Times New Roman"/>
                        </a:rPr>
                        <a:t> </a:t>
                      </a:r>
                      <a:r>
                        <a:rPr lang="en-GB" sz="1200" dirty="0" err="1">
                          <a:latin typeface="Arial"/>
                          <a:ea typeface="Times New Roman"/>
                        </a:rPr>
                        <a:t>като</a:t>
                      </a:r>
                      <a:r>
                        <a:rPr lang="en-GB" sz="1200" dirty="0">
                          <a:latin typeface="Arial"/>
                          <a:ea typeface="Times New Roman"/>
                        </a:rPr>
                        <a:t> </a:t>
                      </a:r>
                      <a:r>
                        <a:rPr lang="en-GB" sz="1200" dirty="0" err="1">
                          <a:latin typeface="Arial"/>
                          <a:ea typeface="Times New Roman"/>
                        </a:rPr>
                        <a:t>респондентите</a:t>
                      </a:r>
                      <a:r>
                        <a:rPr lang="en-GB" sz="1200" dirty="0">
                          <a:latin typeface="Arial"/>
                          <a:ea typeface="Times New Roman"/>
                        </a:rPr>
                        <a:t> </a:t>
                      </a:r>
                      <a:r>
                        <a:rPr lang="en-GB" sz="1200" dirty="0" err="1">
                          <a:latin typeface="Arial"/>
                          <a:ea typeface="Times New Roman"/>
                        </a:rPr>
                        <a:t>сами</a:t>
                      </a:r>
                      <a:r>
                        <a:rPr lang="en-GB" sz="1200" dirty="0">
                          <a:latin typeface="Arial"/>
                          <a:ea typeface="Times New Roman"/>
                        </a:rPr>
                        <a:t> </a:t>
                      </a:r>
                      <a:r>
                        <a:rPr lang="en-GB" sz="1200" dirty="0" err="1">
                          <a:latin typeface="Arial"/>
                          <a:ea typeface="Times New Roman"/>
                        </a:rPr>
                        <a:t>са</a:t>
                      </a:r>
                      <a:r>
                        <a:rPr lang="en-GB" sz="1200" dirty="0">
                          <a:latin typeface="Arial"/>
                          <a:ea typeface="Times New Roman"/>
                        </a:rPr>
                        <a:t> </a:t>
                      </a:r>
                      <a:r>
                        <a:rPr lang="en-GB" sz="1200" dirty="0" err="1">
                          <a:latin typeface="Arial"/>
                          <a:ea typeface="Times New Roman"/>
                        </a:rPr>
                        <a:t>се</a:t>
                      </a:r>
                      <a:r>
                        <a:rPr lang="en-GB" sz="1200" dirty="0">
                          <a:latin typeface="Arial"/>
                          <a:ea typeface="Times New Roman"/>
                        </a:rPr>
                        <a:t> </a:t>
                      </a:r>
                      <a:r>
                        <a:rPr lang="en-GB" sz="1200" dirty="0" err="1">
                          <a:latin typeface="Arial"/>
                          <a:ea typeface="Times New Roman"/>
                        </a:rPr>
                        <a:t>избрали</a:t>
                      </a:r>
                      <a:r>
                        <a:rPr lang="en-GB" sz="1200" dirty="0">
                          <a:latin typeface="Arial"/>
                          <a:ea typeface="Times New Roman"/>
                        </a:rPr>
                        <a:t>.</a:t>
                      </a:r>
                      <a:endParaRPr lang="en-US" sz="1200" dirty="0">
                        <a:latin typeface="Arial"/>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Основни понятия в маркетинга (2)</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rmAutofit/>
          </a:bodyPr>
          <a:lstStyle/>
          <a:p>
            <a:pPr>
              <a:lnSpc>
                <a:spcPts val="2400"/>
              </a:lnSpc>
              <a:buNone/>
            </a:pPr>
            <a:r>
              <a:rPr lang="bg-BG" sz="2000" dirty="0" smtClean="0">
                <a:solidFill>
                  <a:schemeClr val="tx2">
                    <a:lumMod val="60000"/>
                    <a:lumOff val="40000"/>
                  </a:schemeClr>
                </a:solidFill>
              </a:rPr>
              <a:t>2. </a:t>
            </a:r>
            <a:r>
              <a:rPr lang="bg-BG" sz="2000" b="1" dirty="0" smtClean="0">
                <a:solidFill>
                  <a:schemeClr val="tx2">
                    <a:lumMod val="60000"/>
                    <a:lumOff val="40000"/>
                  </a:schemeClr>
                </a:solidFill>
              </a:rPr>
              <a:t>Участници в маркетинговия процес</a:t>
            </a:r>
          </a:p>
          <a:p>
            <a:pPr>
              <a:lnSpc>
                <a:spcPts val="2400"/>
              </a:lnSpc>
              <a:buNone/>
            </a:pPr>
            <a:r>
              <a:rPr lang="bg-BG" sz="2000" dirty="0" smtClean="0">
                <a:solidFill>
                  <a:schemeClr val="tx2">
                    <a:lumMod val="60000"/>
                    <a:lumOff val="40000"/>
                  </a:schemeClr>
                </a:solidFill>
              </a:rPr>
              <a:t>Маркетинговия процес има два основни участника – </a:t>
            </a:r>
            <a:r>
              <a:rPr lang="bg-BG" sz="2000" b="1" dirty="0" smtClean="0">
                <a:solidFill>
                  <a:schemeClr val="tx2">
                    <a:lumMod val="60000"/>
                    <a:lumOff val="40000"/>
                  </a:schemeClr>
                </a:solidFill>
              </a:rPr>
              <a:t>продавачи</a:t>
            </a:r>
            <a:r>
              <a:rPr lang="bg-BG" sz="2000" dirty="0" smtClean="0">
                <a:solidFill>
                  <a:schemeClr val="tx2">
                    <a:lumMod val="60000"/>
                    <a:lumOff val="40000"/>
                  </a:schemeClr>
                </a:solidFill>
              </a:rPr>
              <a:t>     (маркетингови специалисти) и </a:t>
            </a:r>
            <a:r>
              <a:rPr lang="bg-BG" sz="2000" b="1" dirty="0" smtClean="0">
                <a:solidFill>
                  <a:schemeClr val="tx2">
                    <a:lumMod val="60000"/>
                    <a:lumOff val="40000"/>
                  </a:schemeClr>
                </a:solidFill>
              </a:rPr>
              <a:t>купувачи</a:t>
            </a:r>
            <a:r>
              <a:rPr lang="bg-BG" sz="2000" dirty="0" smtClean="0">
                <a:solidFill>
                  <a:schemeClr val="tx2">
                    <a:lumMod val="60000"/>
                    <a:lumOff val="40000"/>
                  </a:schemeClr>
                </a:solidFill>
              </a:rPr>
              <a:t> (потенциални клиенти)</a:t>
            </a:r>
          </a:p>
          <a:p>
            <a:pPr>
              <a:lnSpc>
                <a:spcPts val="2400"/>
              </a:lnSpc>
              <a:buNone/>
            </a:pPr>
            <a:r>
              <a:rPr lang="bg-BG" sz="2000" dirty="0" smtClean="0">
                <a:solidFill>
                  <a:schemeClr val="tx2">
                    <a:lumMod val="60000"/>
                    <a:lumOff val="40000"/>
                  </a:schemeClr>
                </a:solidFill>
              </a:rPr>
              <a:t>3. </a:t>
            </a:r>
            <a:r>
              <a:rPr lang="bg-BG" sz="2000" b="1" dirty="0" smtClean="0">
                <a:solidFill>
                  <a:schemeClr val="tx2">
                    <a:lumMod val="60000"/>
                    <a:lumOff val="40000"/>
                  </a:schemeClr>
                </a:solidFill>
              </a:rPr>
              <a:t>Потребности и търсене</a:t>
            </a:r>
          </a:p>
          <a:p>
            <a:pPr>
              <a:lnSpc>
                <a:spcPts val="2400"/>
              </a:lnSpc>
              <a:buNone/>
            </a:pPr>
            <a:r>
              <a:rPr lang="bg-BG" sz="2000" dirty="0" smtClean="0">
                <a:solidFill>
                  <a:schemeClr val="tx2">
                    <a:lumMod val="60000"/>
                    <a:lumOff val="40000"/>
                  </a:schemeClr>
                </a:solidFill>
              </a:rPr>
              <a:t>Добрият маркетингов специалист трябва да установи потребностите и търсенето на целевия пазар.</a:t>
            </a:r>
          </a:p>
          <a:p>
            <a:pPr>
              <a:lnSpc>
                <a:spcPts val="2400"/>
              </a:lnSpc>
              <a:buNone/>
            </a:pPr>
            <a:r>
              <a:rPr lang="bg-BG" sz="2000" b="1" dirty="0" smtClean="0">
                <a:solidFill>
                  <a:schemeClr val="tx2">
                    <a:lumMod val="60000"/>
                    <a:lumOff val="40000"/>
                  </a:schemeClr>
                </a:solidFill>
              </a:rPr>
              <a:t>Потребностите</a:t>
            </a:r>
            <a:r>
              <a:rPr lang="bg-BG" sz="2000" dirty="0" smtClean="0">
                <a:solidFill>
                  <a:schemeClr val="tx2">
                    <a:lumMod val="60000"/>
                    <a:lumOff val="40000"/>
                  </a:schemeClr>
                </a:solidFill>
              </a:rPr>
              <a:t> – представляват основни/човешки изисквания, свързани с начина на живот, професията, работното място и др. </a:t>
            </a:r>
          </a:p>
          <a:p>
            <a:pPr>
              <a:lnSpc>
                <a:spcPts val="2400"/>
              </a:lnSpc>
              <a:buNone/>
            </a:pPr>
            <a:r>
              <a:rPr lang="bg-BG" sz="2000" b="1" dirty="0" smtClean="0">
                <a:solidFill>
                  <a:schemeClr val="tx2">
                    <a:lumMod val="60000"/>
                    <a:lumOff val="40000"/>
                  </a:schemeClr>
                </a:solidFill>
              </a:rPr>
              <a:t>Търсенето</a:t>
            </a:r>
            <a:r>
              <a:rPr lang="bg-BG" sz="2000" dirty="0" smtClean="0">
                <a:solidFill>
                  <a:schemeClr val="tx2">
                    <a:lumMod val="60000"/>
                    <a:lumOff val="40000"/>
                  </a:schemeClr>
                </a:solidFill>
              </a:rPr>
              <a:t> – представлява желанието на клиента за задоволяване на потребностите чрез специфични продукти, комбинирано с </a:t>
            </a:r>
            <a:r>
              <a:rPr lang="bg-BG" sz="2000" b="1" dirty="0" smtClean="0">
                <a:solidFill>
                  <a:schemeClr val="tx2">
                    <a:lumMod val="60000"/>
                    <a:lumOff val="40000"/>
                  </a:schemeClr>
                </a:solidFill>
              </a:rPr>
              <a:t>възможност за плащане</a:t>
            </a:r>
            <a:r>
              <a:rPr lang="bg-BG" sz="2000" dirty="0" smtClean="0">
                <a:solidFill>
                  <a:schemeClr val="tx2">
                    <a:lumMod val="60000"/>
                    <a:lumOff val="40000"/>
                  </a:schemeClr>
                </a:solidFill>
              </a:rPr>
              <a:t>.</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5</a:t>
            </a:fld>
            <a:endParaRPr lang="fr-F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Анализ на пазара и купувачите (6)</a:t>
            </a:r>
            <a:br>
              <a:rPr lang="bg-BG" sz="3200" dirty="0" smtClean="0">
                <a:solidFill>
                  <a:schemeClr val="bg1"/>
                </a:solidFill>
              </a:rPr>
            </a:br>
            <a:r>
              <a:rPr lang="bg-BG" sz="3200" dirty="0" smtClean="0">
                <a:solidFill>
                  <a:schemeClr val="bg1"/>
                </a:solidFill>
              </a:rPr>
              <a:t>Система за вземане на маркетингови решения</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buNone/>
            </a:pPr>
            <a:r>
              <a:rPr lang="bg-BG" sz="2000" dirty="0" smtClean="0">
                <a:solidFill>
                  <a:schemeClr val="tx2">
                    <a:lumMod val="60000"/>
                    <a:lumOff val="40000"/>
                  </a:schemeClr>
                </a:solidFill>
              </a:rPr>
              <a:t>Представлява координиран сбор от данни, системи, инструменти и техники с поддържащите ги хардуер и софтуер, чрез които дадена организация събира и интерпретира информацията от бизнеса и от средата, като я превръща в база за маркетингови действия.</a:t>
            </a:r>
          </a:p>
          <a:p>
            <a:pPr>
              <a:lnSpc>
                <a:spcPts val="2400"/>
              </a:lnSpc>
              <a:buNone/>
            </a:pPr>
            <a:endParaRPr lang="bg-BG" sz="2000" dirty="0" smtClean="0">
              <a:solidFill>
                <a:schemeClr val="tx2">
                  <a:lumMod val="60000"/>
                  <a:lumOff val="40000"/>
                </a:schemeClr>
              </a:solidFill>
            </a:endParaRPr>
          </a:p>
          <a:p>
            <a:pPr>
              <a:lnSpc>
                <a:spcPts val="2400"/>
              </a:lnSpc>
              <a:buNone/>
            </a:pPr>
            <a:r>
              <a:rPr lang="bg-BG" sz="2000" dirty="0" smtClean="0">
                <a:solidFill>
                  <a:schemeClr val="tx2">
                    <a:lumMod val="60000"/>
                    <a:lumOff val="40000"/>
                  </a:schemeClr>
                </a:solidFill>
              </a:rPr>
              <a:t>В нашето съвремие съществуват редица софтуерни продукти, които моделират маркетинговите решения, изследователски проучвания, сегментиране на пазарите, ценообразуване, бюджетно проектиране, медиен анализ, планиране на дейността на търговските представители и др.</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50</a:t>
            </a:fld>
            <a:endParaRPr lang="fr-F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Изследване на конкуренцията</a:t>
            </a:r>
            <a:endParaRPr lang="fr-FR" sz="3200" dirty="0" smtClean="0">
              <a:solidFill>
                <a:schemeClr val="bg1"/>
              </a:solidFill>
            </a:endParaRPr>
          </a:p>
        </p:txBody>
      </p:sp>
      <p:sp>
        <p:nvSpPr>
          <p:cNvPr id="3075" name="Espace réservé du contenu 2"/>
          <p:cNvSpPr>
            <a:spLocks noGrp="1"/>
          </p:cNvSpPr>
          <p:nvPr>
            <p:ph idx="1"/>
          </p:nvPr>
        </p:nvSpPr>
        <p:spPr>
          <a:xfrm>
            <a:off x="457200" y="1988840"/>
            <a:ext cx="8229600" cy="1123826"/>
          </a:xfrm>
        </p:spPr>
        <p:txBody>
          <a:bodyPr/>
          <a:lstStyle/>
          <a:p>
            <a:pPr>
              <a:lnSpc>
                <a:spcPts val="2400"/>
              </a:lnSpc>
              <a:buNone/>
            </a:pPr>
            <a:r>
              <a:rPr lang="bg-BG" sz="2000" dirty="0" smtClean="0">
                <a:solidFill>
                  <a:schemeClr val="tx2">
                    <a:lumMod val="60000"/>
                    <a:lumOff val="40000"/>
                  </a:schemeClr>
                </a:solidFill>
              </a:rPr>
              <a:t>При анализа на кокуренцията се вземат под внимание пет фактора, които формират съществена дългосрочна привлекателност на един пазарен сегмент.</a:t>
            </a:r>
          </a:p>
          <a:p>
            <a:pPr>
              <a:lnSpc>
                <a:spcPts val="2400"/>
              </a:lnSpc>
              <a:buNone/>
            </a:pPr>
            <a:r>
              <a:rPr lang="bg-BG" sz="2000" dirty="0" smtClean="0">
                <a:solidFill>
                  <a:schemeClr val="tx2">
                    <a:lumMod val="60000"/>
                    <a:lumOff val="40000"/>
                  </a:schemeClr>
                </a:solidFill>
              </a:rPr>
              <a:t> </a:t>
            </a:r>
          </a:p>
          <a:p>
            <a:pPr>
              <a:lnSpc>
                <a:spcPts val="2400"/>
              </a:lnSpc>
              <a:buNone/>
            </a:pPr>
            <a:endParaRPr lang="bg-BG" sz="2000" dirty="0" smtClean="0">
              <a:solidFill>
                <a:schemeClr val="tx2">
                  <a:lumMod val="60000"/>
                  <a:lumOff val="40000"/>
                </a:schemeClr>
              </a:solidFill>
            </a:endParaRPr>
          </a:p>
          <a:p>
            <a:pPr>
              <a:lnSpc>
                <a:spcPts val="2400"/>
              </a:lnSpc>
              <a:buNone/>
            </a:pPr>
            <a:endParaRPr lang="bg-BG"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51</a:t>
            </a:fld>
            <a:endParaRPr lang="fr-FR"/>
          </a:p>
        </p:txBody>
      </p:sp>
      <p:sp>
        <p:nvSpPr>
          <p:cNvPr id="6349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63489" name="Group 1"/>
          <p:cNvGrpSpPr>
            <a:grpSpLocks noChangeAspect="1"/>
          </p:cNvGrpSpPr>
          <p:nvPr/>
        </p:nvGrpSpPr>
        <p:grpSpPr bwMode="auto">
          <a:xfrm>
            <a:off x="2097360" y="2924883"/>
            <a:ext cx="5957403" cy="3744477"/>
            <a:chOff x="2205" y="3148"/>
            <a:chExt cx="7412" cy="4899"/>
          </a:xfrm>
        </p:grpSpPr>
        <p:sp>
          <p:nvSpPr>
            <p:cNvPr id="63495" name="AutoShape 7"/>
            <p:cNvSpPr>
              <a:spLocks noChangeAspect="1" noChangeArrowheads="1" noTextEdit="1"/>
            </p:cNvSpPr>
            <p:nvPr/>
          </p:nvSpPr>
          <p:spPr bwMode="auto">
            <a:xfrm>
              <a:off x="2417" y="3148"/>
              <a:ext cx="7200" cy="4896"/>
            </a:xfrm>
            <a:prstGeom prst="rect">
              <a:avLst/>
            </a:prstGeom>
            <a:noFill/>
          </p:spPr>
          <p:txBody>
            <a:bodyPr vert="horz" wrap="square" lIns="91440" tIns="45720" rIns="91440" bIns="45720" numCol="1" anchor="t" anchorCtr="0" compatLnSpc="1">
              <a:prstTxWarp prst="textNoShape">
                <a:avLst/>
              </a:prstTxWarp>
            </a:bodyPr>
            <a:lstStyle/>
            <a:p>
              <a:endParaRPr lang="en-US" sz="1000"/>
            </a:p>
          </p:txBody>
        </p:sp>
        <p:sp>
          <p:nvSpPr>
            <p:cNvPr id="63494" name="AutoShape 6"/>
            <p:cNvSpPr>
              <a:spLocks noChangeArrowheads="1"/>
            </p:cNvSpPr>
            <p:nvPr/>
          </p:nvSpPr>
          <p:spPr bwMode="auto">
            <a:xfrm rot="10800000">
              <a:off x="4077" y="3151"/>
              <a:ext cx="3456" cy="1728"/>
            </a:xfrm>
            <a:prstGeom prst="triangle">
              <a:avLst>
                <a:gd name="adj" fmla="val 50000"/>
              </a:avLst>
            </a:prstGeom>
            <a:solidFill>
              <a:schemeClr val="tx2">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chemeClr val="bg1"/>
                </a:solidFill>
                <a:effectLst/>
                <a:latin typeface="Arial" pitchFamily="34" charset="0"/>
              </a:endParaRPr>
            </a:p>
          </p:txBody>
        </p:sp>
        <p:sp>
          <p:nvSpPr>
            <p:cNvPr id="63493" name="AutoShape 5"/>
            <p:cNvSpPr>
              <a:spLocks noChangeArrowheads="1"/>
            </p:cNvSpPr>
            <p:nvPr/>
          </p:nvSpPr>
          <p:spPr bwMode="auto">
            <a:xfrm rot="5400000">
              <a:off x="1341" y="4735"/>
              <a:ext cx="3456" cy="1728"/>
            </a:xfrm>
            <a:prstGeom prst="triangle">
              <a:avLst>
                <a:gd name="adj" fmla="val 50000"/>
              </a:avLst>
            </a:prstGeom>
            <a:solidFill>
              <a:schemeClr val="tx2">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err="1" smtClean="0">
                  <a:ln>
                    <a:noFill/>
                  </a:ln>
                  <a:solidFill>
                    <a:schemeClr val="bg1"/>
                  </a:solidFill>
                  <a:effectLst/>
                  <a:latin typeface="Arial" pitchFamily="34" charset="0"/>
                  <a:ea typeface="Times New Roman" pitchFamily="18" charset="0"/>
                </a:rPr>
                <a:t>Доставчици</a:t>
              </a:r>
              <a:endParaRPr kumimoji="0" lang="en-GB" sz="1000" b="0" i="0" u="none" strike="noStrike" cap="none" normalizeH="0" baseline="0" dirty="0" smtClean="0">
                <a:ln>
                  <a:noFill/>
                </a:ln>
                <a:solidFill>
                  <a:schemeClr val="bg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solidFill>
                  <a:effectLst/>
                  <a:latin typeface="Arial" pitchFamily="34" charset="0"/>
                  <a:ea typeface="Times New Roman" pitchFamily="18" charset="0"/>
                </a:rPr>
                <a:t>(</a:t>
              </a:r>
              <a:r>
                <a:rPr kumimoji="0" lang="en-GB" sz="1000" b="0" i="0" u="none" strike="noStrike" cap="none" normalizeH="0" baseline="0" dirty="0" err="1" smtClean="0">
                  <a:ln>
                    <a:noFill/>
                  </a:ln>
                  <a:solidFill>
                    <a:schemeClr val="bg1"/>
                  </a:solidFill>
                  <a:effectLst/>
                  <a:latin typeface="Arial" pitchFamily="34" charset="0"/>
                  <a:ea typeface="Times New Roman" pitchFamily="18" charset="0"/>
                </a:rPr>
                <a:t>сила</a:t>
              </a:r>
              <a:r>
                <a:rPr kumimoji="0" lang="en-GB" sz="1000" b="0" i="0" u="none" strike="noStrike" cap="none" normalizeH="0" baseline="0" dirty="0" smtClean="0">
                  <a:ln>
                    <a:noFill/>
                  </a:ln>
                  <a:solidFill>
                    <a:schemeClr val="bg1"/>
                  </a:solidFill>
                  <a:effectLst/>
                  <a:latin typeface="Arial" pitchFamily="34" charset="0"/>
                  <a:ea typeface="Times New Roman" pitchFamily="18" charset="0"/>
                </a:rPr>
                <a:t> </a:t>
              </a:r>
              <a:r>
                <a:rPr kumimoji="0" lang="en-GB" sz="1000" b="0" i="0" u="none" strike="noStrike" cap="none" normalizeH="0" baseline="0" dirty="0" err="1" smtClean="0">
                  <a:ln>
                    <a:noFill/>
                  </a:ln>
                  <a:solidFill>
                    <a:schemeClr val="bg1"/>
                  </a:solidFill>
                  <a:effectLst/>
                  <a:latin typeface="Arial" pitchFamily="34" charset="0"/>
                  <a:ea typeface="Times New Roman" pitchFamily="18" charset="0"/>
                </a:rPr>
                <a:t>на</a:t>
              </a:r>
              <a:r>
                <a:rPr kumimoji="0" lang="en-GB" sz="1000" b="0" i="0" u="none" strike="noStrike" cap="none" normalizeH="0" baseline="0" dirty="0" smtClean="0">
                  <a:ln>
                    <a:noFill/>
                  </a:ln>
                  <a:solidFill>
                    <a:schemeClr val="bg1"/>
                  </a:solidFill>
                  <a:effectLst/>
                  <a:latin typeface="Arial" pitchFamily="34" charset="0"/>
                  <a:ea typeface="Times New Roman" pitchFamily="18" charset="0"/>
                </a:rPr>
                <a:t> </a:t>
              </a:r>
              <a:r>
                <a:rPr kumimoji="0" lang="en-GB" sz="1000" b="0" i="0" u="none" strike="noStrike" cap="none" normalizeH="0" baseline="0" dirty="0" err="1" smtClean="0">
                  <a:ln>
                    <a:noFill/>
                  </a:ln>
                  <a:solidFill>
                    <a:schemeClr val="bg1"/>
                  </a:solidFill>
                  <a:effectLst/>
                  <a:latin typeface="Arial" pitchFamily="34" charset="0"/>
                  <a:ea typeface="Times New Roman" pitchFamily="18" charset="0"/>
                </a:rPr>
                <a:t>доставчиците</a:t>
              </a:r>
              <a:r>
                <a:rPr kumimoji="0" lang="en-GB" sz="1000" b="0" i="0" u="none" strike="noStrike" cap="none" normalizeH="0" baseline="0" dirty="0" smtClean="0">
                  <a:ln>
                    <a:noFill/>
                  </a:ln>
                  <a:solidFill>
                    <a:schemeClr val="bg1"/>
                  </a:solidFill>
                  <a:effectLst/>
                  <a:latin typeface="Arial" pitchFamily="34" charset="0"/>
                  <a:ea typeface="Times New Roman" pitchFamily="18" charset="0"/>
                </a:rPr>
                <a:t>)</a:t>
              </a:r>
              <a:endParaRPr kumimoji="0" lang="en-GB" sz="1000" b="0" i="0" u="none" strike="noStrike" cap="none" normalizeH="0" baseline="0" dirty="0" smtClean="0">
                <a:ln>
                  <a:noFill/>
                </a:ln>
                <a:solidFill>
                  <a:schemeClr val="bg1"/>
                </a:solidFill>
                <a:effectLst/>
                <a:latin typeface="Arial" pitchFamily="34" charset="0"/>
              </a:endParaRPr>
            </a:p>
          </p:txBody>
        </p:sp>
        <p:sp>
          <p:nvSpPr>
            <p:cNvPr id="63492" name="AutoShape 4"/>
            <p:cNvSpPr>
              <a:spLocks noChangeArrowheads="1"/>
            </p:cNvSpPr>
            <p:nvPr/>
          </p:nvSpPr>
          <p:spPr bwMode="auto">
            <a:xfrm rot="16200000">
              <a:off x="6813" y="4735"/>
              <a:ext cx="3456" cy="1728"/>
            </a:xfrm>
            <a:prstGeom prst="triangle">
              <a:avLst>
                <a:gd name="adj" fmla="val 50000"/>
              </a:avLst>
            </a:prstGeom>
            <a:solidFill>
              <a:schemeClr val="tx2">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err="1" smtClean="0">
                  <a:ln>
                    <a:noFill/>
                  </a:ln>
                  <a:solidFill>
                    <a:schemeClr val="bg1"/>
                  </a:solidFill>
                  <a:effectLst/>
                  <a:latin typeface="Arial" pitchFamily="34" charset="0"/>
                  <a:ea typeface="Times New Roman" pitchFamily="18" charset="0"/>
                </a:rPr>
                <a:t>Купувачи</a:t>
              </a:r>
              <a:endParaRPr kumimoji="0" lang="en-GB" sz="1000" b="0" i="0" u="none" strike="noStrike" cap="none" normalizeH="0" baseline="0" dirty="0" smtClean="0">
                <a:ln>
                  <a:noFill/>
                </a:ln>
                <a:solidFill>
                  <a:schemeClr val="bg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solidFill>
                  <a:effectLst/>
                  <a:latin typeface="Arial" pitchFamily="34" charset="0"/>
                  <a:ea typeface="Times New Roman" pitchFamily="18" charset="0"/>
                </a:rPr>
                <a:t>(</a:t>
              </a:r>
              <a:r>
                <a:rPr kumimoji="0" lang="en-GB" sz="1000" b="0" i="0" u="none" strike="noStrike" cap="none" normalizeH="0" baseline="0" dirty="0" err="1" smtClean="0">
                  <a:ln>
                    <a:noFill/>
                  </a:ln>
                  <a:solidFill>
                    <a:schemeClr val="bg1"/>
                  </a:solidFill>
                  <a:effectLst/>
                  <a:latin typeface="Arial" pitchFamily="34" charset="0"/>
                  <a:ea typeface="Times New Roman" pitchFamily="18" charset="0"/>
                </a:rPr>
                <a:t>сила</a:t>
              </a:r>
              <a:r>
                <a:rPr kumimoji="0" lang="en-GB" sz="1000" b="0" i="0" u="none" strike="noStrike" cap="none" normalizeH="0" baseline="0" dirty="0" smtClean="0">
                  <a:ln>
                    <a:noFill/>
                  </a:ln>
                  <a:solidFill>
                    <a:schemeClr val="bg1"/>
                  </a:solidFill>
                  <a:effectLst/>
                  <a:latin typeface="Arial" pitchFamily="34" charset="0"/>
                  <a:ea typeface="Times New Roman" pitchFamily="18" charset="0"/>
                </a:rPr>
                <a:t> </a:t>
              </a:r>
              <a:r>
                <a:rPr kumimoji="0" lang="en-GB" sz="1000" b="0" i="0" u="none" strike="noStrike" cap="none" normalizeH="0" baseline="0" dirty="0" err="1" smtClean="0">
                  <a:ln>
                    <a:noFill/>
                  </a:ln>
                  <a:solidFill>
                    <a:schemeClr val="bg1"/>
                  </a:solidFill>
                  <a:effectLst/>
                  <a:latin typeface="Arial" pitchFamily="34" charset="0"/>
                  <a:ea typeface="Times New Roman" pitchFamily="18" charset="0"/>
                </a:rPr>
                <a:t>на</a:t>
              </a:r>
              <a:r>
                <a:rPr kumimoji="0" lang="en-GB" sz="1000" b="0" i="0" u="none" strike="noStrike" cap="none" normalizeH="0" baseline="0" dirty="0" smtClean="0">
                  <a:ln>
                    <a:noFill/>
                  </a:ln>
                  <a:solidFill>
                    <a:schemeClr val="bg1"/>
                  </a:solidFill>
                  <a:effectLst/>
                  <a:latin typeface="Arial" pitchFamily="34" charset="0"/>
                  <a:ea typeface="Times New Roman" pitchFamily="18" charset="0"/>
                </a:rPr>
                <a:t> </a:t>
              </a:r>
              <a:r>
                <a:rPr kumimoji="0" lang="en-GB" sz="1000" b="0" i="0" u="none" strike="noStrike" cap="none" normalizeH="0" baseline="0" dirty="0" err="1" smtClean="0">
                  <a:ln>
                    <a:noFill/>
                  </a:ln>
                  <a:solidFill>
                    <a:schemeClr val="bg1"/>
                  </a:solidFill>
                  <a:effectLst/>
                  <a:latin typeface="Arial" pitchFamily="34" charset="0"/>
                  <a:ea typeface="Times New Roman" pitchFamily="18" charset="0"/>
                </a:rPr>
                <a:t>потребителите</a:t>
              </a:r>
              <a:r>
                <a:rPr kumimoji="0" lang="en-GB" sz="1000" b="0" i="0" u="none" strike="noStrike" cap="none" normalizeH="0" baseline="0" dirty="0" smtClean="0">
                  <a:ln>
                    <a:noFill/>
                  </a:ln>
                  <a:solidFill>
                    <a:schemeClr val="bg1"/>
                  </a:solidFill>
                  <a:effectLst/>
                  <a:latin typeface="Arial" pitchFamily="34" charset="0"/>
                  <a:ea typeface="Times New Roman" pitchFamily="18" charset="0"/>
                </a:rPr>
                <a:t>)</a:t>
              </a:r>
              <a:endParaRPr kumimoji="0" lang="en-GB" sz="1000" b="0" i="0" u="none" strike="noStrike" cap="none" normalizeH="0" baseline="0" dirty="0" smtClean="0">
                <a:ln>
                  <a:noFill/>
                </a:ln>
                <a:solidFill>
                  <a:schemeClr val="bg1"/>
                </a:solidFill>
                <a:effectLst/>
                <a:latin typeface="Arial" pitchFamily="34" charset="0"/>
              </a:endParaRPr>
            </a:p>
          </p:txBody>
        </p:sp>
        <p:sp>
          <p:nvSpPr>
            <p:cNvPr id="63491" name="AutoShape 3"/>
            <p:cNvSpPr>
              <a:spLocks noChangeArrowheads="1"/>
            </p:cNvSpPr>
            <p:nvPr/>
          </p:nvSpPr>
          <p:spPr bwMode="auto">
            <a:xfrm>
              <a:off x="4077" y="6319"/>
              <a:ext cx="3456" cy="1728"/>
            </a:xfrm>
            <a:prstGeom prst="triangle">
              <a:avLst>
                <a:gd name="adj" fmla="val 50000"/>
              </a:avLst>
            </a:prstGeom>
            <a:solidFill>
              <a:schemeClr val="tx2">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err="1" smtClean="0">
                  <a:ln>
                    <a:noFill/>
                  </a:ln>
                  <a:solidFill>
                    <a:schemeClr val="bg1"/>
                  </a:solidFill>
                  <a:effectLst/>
                  <a:latin typeface="Arial" pitchFamily="34" charset="0"/>
                  <a:ea typeface="Times New Roman" pitchFamily="18" charset="0"/>
                </a:rPr>
                <a:t>Заместители</a:t>
              </a:r>
              <a:endParaRPr kumimoji="0" lang="en-GB" sz="1000" b="0" i="0" u="none" strike="noStrike" cap="none" normalizeH="0" baseline="0" dirty="0" smtClean="0">
                <a:ln>
                  <a:noFill/>
                </a:ln>
                <a:solidFill>
                  <a:schemeClr val="bg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solidFill>
                  <a:effectLst/>
                  <a:latin typeface="Arial" pitchFamily="34" charset="0"/>
                  <a:ea typeface="Times New Roman" pitchFamily="18" charset="0"/>
                </a:rPr>
                <a:t>(</a:t>
              </a:r>
              <a:r>
                <a:rPr kumimoji="0" lang="en-GB" sz="1000" b="0" i="0" u="none" strike="noStrike" cap="none" normalizeH="0" baseline="0" dirty="0" err="1" smtClean="0">
                  <a:ln>
                    <a:noFill/>
                  </a:ln>
                  <a:solidFill>
                    <a:schemeClr val="bg1"/>
                  </a:solidFill>
                  <a:effectLst/>
                  <a:latin typeface="Arial" pitchFamily="34" charset="0"/>
                  <a:ea typeface="Times New Roman" pitchFamily="18" charset="0"/>
                </a:rPr>
                <a:t>заплаха</a:t>
              </a:r>
              <a:r>
                <a:rPr kumimoji="0" lang="en-GB" sz="1000" b="0" i="0" u="none" strike="noStrike" cap="none" normalizeH="0" baseline="0" dirty="0" smtClean="0">
                  <a:ln>
                    <a:noFill/>
                  </a:ln>
                  <a:solidFill>
                    <a:schemeClr val="bg1"/>
                  </a:solidFill>
                  <a:effectLst/>
                  <a:latin typeface="Arial" pitchFamily="34" charset="0"/>
                  <a:ea typeface="Times New Roman" pitchFamily="18" charset="0"/>
                </a:rPr>
                <a:t> </a:t>
              </a:r>
              <a:r>
                <a:rPr kumimoji="0" lang="en-GB" sz="1000" b="0" i="0" u="none" strike="noStrike" cap="none" normalizeH="0" baseline="0" dirty="0" err="1" smtClean="0">
                  <a:ln>
                    <a:noFill/>
                  </a:ln>
                  <a:solidFill>
                    <a:schemeClr val="bg1"/>
                  </a:solidFill>
                  <a:effectLst/>
                  <a:latin typeface="Arial" pitchFamily="34" charset="0"/>
                  <a:ea typeface="Times New Roman" pitchFamily="18" charset="0"/>
                </a:rPr>
                <a:t>от</a:t>
              </a:r>
              <a:r>
                <a:rPr kumimoji="0" lang="en-GB" sz="1000" b="0" i="0" u="none" strike="noStrike" cap="none" normalizeH="0" baseline="0" dirty="0" smtClean="0">
                  <a:ln>
                    <a:noFill/>
                  </a:ln>
                  <a:solidFill>
                    <a:schemeClr val="bg1"/>
                  </a:solidFill>
                  <a:effectLst/>
                  <a:latin typeface="Arial" pitchFamily="34" charset="0"/>
                  <a:ea typeface="Times New Roman" pitchFamily="18" charset="0"/>
                </a:rPr>
                <a:t> </a:t>
              </a:r>
              <a:r>
                <a:rPr kumimoji="0" lang="en-GB" sz="1000" b="0" i="0" u="none" strike="noStrike" cap="none" normalizeH="0" baseline="0" dirty="0" err="1" smtClean="0">
                  <a:ln>
                    <a:noFill/>
                  </a:ln>
                  <a:solidFill>
                    <a:schemeClr val="bg1"/>
                  </a:solidFill>
                  <a:effectLst/>
                  <a:latin typeface="Arial" pitchFamily="34" charset="0"/>
                  <a:ea typeface="Times New Roman" pitchFamily="18" charset="0"/>
                </a:rPr>
                <a:t>аналогични</a:t>
              </a:r>
              <a:r>
                <a:rPr kumimoji="0" lang="en-GB" sz="1000" b="0" i="0" u="none" strike="noStrike" cap="none" normalizeH="0" baseline="0" dirty="0" smtClean="0">
                  <a:ln>
                    <a:noFill/>
                  </a:ln>
                  <a:solidFill>
                    <a:schemeClr val="bg1"/>
                  </a:solidFill>
                  <a:effectLst/>
                  <a:latin typeface="Arial" pitchFamily="34" charset="0"/>
                  <a:ea typeface="Times New Roman" pitchFamily="18" charset="0"/>
                </a:rPr>
                <a:t> </a:t>
              </a:r>
              <a:r>
                <a:rPr kumimoji="0" lang="en-GB" sz="1000" b="0" i="0" u="none" strike="noStrike" cap="none" normalizeH="0" baseline="0" dirty="0" err="1" smtClean="0">
                  <a:ln>
                    <a:noFill/>
                  </a:ln>
                  <a:solidFill>
                    <a:schemeClr val="bg1"/>
                  </a:solidFill>
                  <a:effectLst/>
                  <a:latin typeface="Arial" pitchFamily="34" charset="0"/>
                  <a:ea typeface="Times New Roman" pitchFamily="18" charset="0"/>
                </a:rPr>
                <a:t>продукти</a:t>
              </a:r>
              <a:r>
                <a:rPr kumimoji="0" lang="en-GB" sz="1000" b="0" i="0" u="none" strike="noStrike" cap="none" normalizeH="0" baseline="0" dirty="0" smtClean="0">
                  <a:ln>
                    <a:noFill/>
                  </a:ln>
                  <a:solidFill>
                    <a:schemeClr val="bg1"/>
                  </a:solidFill>
                  <a:effectLst/>
                  <a:latin typeface="Arial" pitchFamily="34" charset="0"/>
                  <a:ea typeface="Times New Roman" pitchFamily="18" charset="0"/>
                </a:rPr>
                <a:t>)</a:t>
              </a:r>
              <a:endParaRPr kumimoji="0" lang="en-GB" sz="1000" b="0" i="0" u="none" strike="noStrike" cap="none" normalizeH="0" baseline="0" dirty="0" smtClean="0">
                <a:ln>
                  <a:noFill/>
                </a:ln>
                <a:solidFill>
                  <a:schemeClr val="bg1"/>
                </a:solidFill>
                <a:effectLst/>
                <a:latin typeface="Arial" pitchFamily="34" charset="0"/>
              </a:endParaRPr>
            </a:p>
          </p:txBody>
        </p:sp>
        <p:sp>
          <p:nvSpPr>
            <p:cNvPr id="63490" name="Rectangle 2"/>
            <p:cNvSpPr>
              <a:spLocks noChangeArrowheads="1"/>
            </p:cNvSpPr>
            <p:nvPr/>
          </p:nvSpPr>
          <p:spPr bwMode="auto">
            <a:xfrm>
              <a:off x="3933" y="4879"/>
              <a:ext cx="3744" cy="1440"/>
            </a:xfrm>
            <a:prstGeom prst="rect">
              <a:avLst/>
            </a:prstGeom>
            <a:solidFill>
              <a:schemeClr val="tx2">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bg-BG" sz="1200" b="1" i="0" u="none" strike="noStrike" cap="none" normalizeH="0" baseline="0" dirty="0" smtClean="0">
                <a:ln>
                  <a:noFill/>
                </a:ln>
                <a:solidFill>
                  <a:schemeClr val="bg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bg-BG" sz="1200" b="1" dirty="0" smtClean="0">
                <a:solidFill>
                  <a:schemeClr val="bg1"/>
                </a:solidFill>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err="1" smtClean="0">
                  <a:ln>
                    <a:noFill/>
                  </a:ln>
                  <a:solidFill>
                    <a:schemeClr val="bg1"/>
                  </a:solidFill>
                  <a:effectLst/>
                  <a:latin typeface="Arial" pitchFamily="34" charset="0"/>
                  <a:ea typeface="Times New Roman" pitchFamily="18" charset="0"/>
                </a:rPr>
                <a:t>Конкуренти</a:t>
              </a:r>
              <a:r>
                <a:rPr kumimoji="0" lang="en-GB" sz="1200" b="1" i="0" u="none" strike="noStrike" cap="none" normalizeH="0" baseline="0" dirty="0" smtClean="0">
                  <a:ln>
                    <a:noFill/>
                  </a:ln>
                  <a:solidFill>
                    <a:schemeClr val="bg1"/>
                  </a:solidFill>
                  <a:effectLst/>
                  <a:latin typeface="Arial" pitchFamily="34" charset="0"/>
                  <a:ea typeface="Times New Roman" pitchFamily="18" charset="0"/>
                </a:rPr>
                <a:t> в </a:t>
              </a:r>
              <a:r>
                <a:rPr kumimoji="0" lang="en-GB" sz="1200" b="1" i="0" u="none" strike="noStrike" cap="none" normalizeH="0" baseline="0" dirty="0" err="1" smtClean="0">
                  <a:ln>
                    <a:noFill/>
                  </a:ln>
                  <a:solidFill>
                    <a:schemeClr val="bg1"/>
                  </a:solidFill>
                  <a:effectLst/>
                  <a:latin typeface="Arial" pitchFamily="34" charset="0"/>
                  <a:ea typeface="Times New Roman" pitchFamily="18" charset="0"/>
                </a:rPr>
                <a:t>бранша</a:t>
              </a:r>
              <a:endParaRPr kumimoji="0" lang="en-GB" sz="1200" b="1" i="0" u="none" strike="noStrike" cap="none" normalizeH="0" baseline="0" dirty="0" smtClean="0">
                <a:ln>
                  <a:noFill/>
                </a:ln>
                <a:solidFill>
                  <a:schemeClr val="bg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Arial" pitchFamily="34" charset="0"/>
                  <a:ea typeface="Times New Roman" pitchFamily="18" charset="0"/>
                </a:rPr>
                <a:t>(</a:t>
              </a:r>
              <a:r>
                <a:rPr kumimoji="0" lang="en-GB" sz="1200" b="1" i="0" u="none" strike="noStrike" cap="none" normalizeH="0" baseline="0" dirty="0" err="1" smtClean="0">
                  <a:ln>
                    <a:noFill/>
                  </a:ln>
                  <a:solidFill>
                    <a:schemeClr val="bg1"/>
                  </a:solidFill>
                  <a:effectLst/>
                  <a:latin typeface="Arial" pitchFamily="34" charset="0"/>
                  <a:ea typeface="Times New Roman" pitchFamily="18" charset="0"/>
                </a:rPr>
                <a:t>съперничество</a:t>
              </a:r>
              <a:r>
                <a:rPr kumimoji="0" lang="en-GB" sz="1200" b="1" i="0" u="none" strike="noStrike" cap="none" normalizeH="0" baseline="0" dirty="0" smtClean="0">
                  <a:ln>
                    <a:noFill/>
                  </a:ln>
                  <a:solidFill>
                    <a:schemeClr val="bg1"/>
                  </a:solidFill>
                  <a:effectLst/>
                  <a:latin typeface="Arial" pitchFamily="34" charset="0"/>
                  <a:ea typeface="Times New Roman" pitchFamily="18" charset="0"/>
                </a:rPr>
                <a:t> в </a:t>
              </a:r>
              <a:r>
                <a:rPr kumimoji="0" lang="en-GB" sz="1200" b="1" i="0" u="none" strike="noStrike" cap="none" normalizeH="0" baseline="0" dirty="0" err="1" smtClean="0">
                  <a:ln>
                    <a:noFill/>
                  </a:ln>
                  <a:solidFill>
                    <a:schemeClr val="bg1"/>
                  </a:solidFill>
                  <a:effectLst/>
                  <a:latin typeface="Arial" pitchFamily="34" charset="0"/>
                  <a:ea typeface="Times New Roman" pitchFamily="18" charset="0"/>
                </a:rPr>
                <a:t>пазарния</a:t>
              </a:r>
              <a:r>
                <a:rPr kumimoji="0" lang="en-GB" sz="1200" b="1" i="0" u="none" strike="noStrike" cap="none" normalizeH="0" baseline="0" dirty="0" smtClean="0">
                  <a:ln>
                    <a:noFill/>
                  </a:ln>
                  <a:solidFill>
                    <a:schemeClr val="bg1"/>
                  </a:solidFill>
                  <a:effectLst/>
                  <a:latin typeface="Arial" pitchFamily="34" charset="0"/>
                  <a:ea typeface="Times New Roman" pitchFamily="18" charset="0"/>
                </a:rPr>
                <a:t> </a:t>
              </a:r>
              <a:r>
                <a:rPr kumimoji="0" lang="en-GB" sz="1200" b="1" i="0" u="none" strike="noStrike" cap="none" normalizeH="0" baseline="0" dirty="0" err="1" smtClean="0">
                  <a:ln>
                    <a:noFill/>
                  </a:ln>
                  <a:solidFill>
                    <a:schemeClr val="bg1"/>
                  </a:solidFill>
                  <a:effectLst/>
                  <a:latin typeface="Arial" pitchFamily="34" charset="0"/>
                  <a:ea typeface="Times New Roman" pitchFamily="18" charset="0"/>
                </a:rPr>
                <a:t>сегмент</a:t>
              </a:r>
              <a:r>
                <a:rPr kumimoji="0" lang="en-GB" sz="1200" b="1" i="0" u="none" strike="noStrike" cap="none" normalizeH="0" baseline="0" dirty="0" smtClean="0">
                  <a:ln>
                    <a:noFill/>
                  </a:ln>
                  <a:solidFill>
                    <a:schemeClr val="bg1"/>
                  </a:solidFill>
                  <a:effectLst/>
                  <a:latin typeface="Arial" pitchFamily="34" charset="0"/>
                  <a:ea typeface="Times New Roman" pitchFamily="18" charset="0"/>
                </a:rPr>
                <a:t>)</a:t>
              </a:r>
              <a:endParaRPr kumimoji="0" lang="en-GB" sz="1200" b="1" i="0" u="none" strike="noStrike" cap="none" normalizeH="0" baseline="0" dirty="0" smtClean="0">
                <a:ln>
                  <a:noFill/>
                </a:ln>
                <a:solidFill>
                  <a:schemeClr val="bg1"/>
                </a:solidFill>
                <a:effectLst/>
                <a:latin typeface="Arial" pitchFamily="34" charset="0"/>
              </a:endParaRPr>
            </a:p>
          </p:txBody>
        </p:sp>
      </p:grpSp>
      <p:sp>
        <p:nvSpPr>
          <p:cNvPr id="14" name="TextBox 13"/>
          <p:cNvSpPr txBox="1"/>
          <p:nvPr/>
        </p:nvSpPr>
        <p:spPr>
          <a:xfrm>
            <a:off x="4067944" y="3068960"/>
            <a:ext cx="1872208" cy="553998"/>
          </a:xfrm>
          <a:prstGeom prst="rect">
            <a:avLst/>
          </a:prstGeom>
          <a:noFill/>
        </p:spPr>
        <p:txBody>
          <a:bodyPr wrap="square" rtlCol="0">
            <a:spAutoFit/>
          </a:bodyPr>
          <a:lstStyle/>
          <a:p>
            <a:r>
              <a:rPr lang="en-GB" sz="1000" b="1" dirty="0" err="1" smtClean="0">
                <a:solidFill>
                  <a:schemeClr val="bg1"/>
                </a:solidFill>
              </a:rPr>
              <a:t>Потенциални</a:t>
            </a:r>
            <a:r>
              <a:rPr lang="en-GB" sz="1000" b="1" dirty="0" smtClean="0">
                <a:solidFill>
                  <a:schemeClr val="bg1"/>
                </a:solidFill>
              </a:rPr>
              <a:t> </a:t>
            </a:r>
            <a:r>
              <a:rPr lang="en-GB" sz="1000" b="1" dirty="0" err="1" smtClean="0">
                <a:solidFill>
                  <a:schemeClr val="bg1"/>
                </a:solidFill>
              </a:rPr>
              <a:t>нови</a:t>
            </a:r>
            <a:r>
              <a:rPr lang="en-GB" sz="1000" b="1" dirty="0" smtClean="0">
                <a:solidFill>
                  <a:schemeClr val="bg1"/>
                </a:solidFill>
              </a:rPr>
              <a:t> </a:t>
            </a:r>
            <a:r>
              <a:rPr lang="en-GB" sz="1000" b="1" dirty="0" err="1" smtClean="0">
                <a:solidFill>
                  <a:schemeClr val="bg1"/>
                </a:solidFill>
              </a:rPr>
              <a:t>играчи</a:t>
            </a:r>
            <a:endParaRPr lang="en-US" sz="1000" dirty="0" smtClean="0">
              <a:solidFill>
                <a:schemeClr val="bg1"/>
              </a:solidFill>
            </a:endParaRPr>
          </a:p>
          <a:p>
            <a:r>
              <a:rPr lang="en-GB" sz="1000" dirty="0" smtClean="0">
                <a:solidFill>
                  <a:schemeClr val="bg1"/>
                </a:solidFill>
              </a:rPr>
              <a:t>(</a:t>
            </a:r>
            <a:r>
              <a:rPr lang="en-GB" sz="1000" dirty="0" err="1" smtClean="0">
                <a:solidFill>
                  <a:schemeClr val="bg1"/>
                </a:solidFill>
              </a:rPr>
              <a:t>заплаха</a:t>
            </a:r>
            <a:r>
              <a:rPr lang="en-GB" sz="1000" dirty="0" smtClean="0">
                <a:solidFill>
                  <a:schemeClr val="bg1"/>
                </a:solidFill>
              </a:rPr>
              <a:t> </a:t>
            </a:r>
            <a:r>
              <a:rPr lang="en-GB" sz="1000" dirty="0" err="1" smtClean="0">
                <a:solidFill>
                  <a:schemeClr val="bg1"/>
                </a:solidFill>
              </a:rPr>
              <a:t>на</a:t>
            </a:r>
            <a:r>
              <a:rPr lang="en-GB" sz="1000" dirty="0" smtClean="0">
                <a:solidFill>
                  <a:schemeClr val="bg1"/>
                </a:solidFill>
              </a:rPr>
              <a:t> </a:t>
            </a:r>
            <a:r>
              <a:rPr lang="en-GB" sz="1000" dirty="0" err="1" smtClean="0">
                <a:solidFill>
                  <a:schemeClr val="bg1"/>
                </a:solidFill>
              </a:rPr>
              <a:t>мобилността</a:t>
            </a:r>
            <a:r>
              <a:rPr lang="en-GB" sz="1000" dirty="0" smtClean="0">
                <a:solidFill>
                  <a:schemeClr val="bg1"/>
                </a:solidFill>
              </a:rPr>
              <a:t>)</a:t>
            </a:r>
            <a:endParaRPr lang="en-US" sz="1000" dirty="0" smtClean="0">
              <a:solidFill>
                <a:schemeClr val="bg1"/>
              </a:solidFill>
            </a:endParaRPr>
          </a:p>
          <a:p>
            <a:endParaRPr lang="en-US" sz="1000" dirty="0">
              <a:solidFill>
                <a:schemeClr val="bg1"/>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Изследване на конкуренцията (2)</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979810"/>
          </a:xfrm>
        </p:spPr>
        <p:txBody>
          <a:bodyPr/>
          <a:lstStyle/>
          <a:p>
            <a:pPr>
              <a:lnSpc>
                <a:spcPts val="2400"/>
              </a:lnSpc>
              <a:buNone/>
            </a:pPr>
            <a:r>
              <a:rPr lang="bg-BG" sz="2000" dirty="0" smtClean="0">
                <a:solidFill>
                  <a:schemeClr val="tx2">
                    <a:lumMod val="60000"/>
                    <a:lumOff val="40000"/>
                  </a:schemeClr>
                </a:solidFill>
              </a:rPr>
              <a:t>Зависимост на маркетинговата доходност и входно-изходните бизнес бариери, които трябва да се имат предвид при анализа на потенциалните нови конкуренти</a:t>
            </a: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52</a:t>
            </a:fld>
            <a:endParaRPr lang="fr-FR"/>
          </a:p>
        </p:txBody>
      </p:sp>
      <p:graphicFrame>
        <p:nvGraphicFramePr>
          <p:cNvPr id="5" name="Table 4"/>
          <p:cNvGraphicFramePr>
            <a:graphicFrameLocks noGrp="1"/>
          </p:cNvGraphicFramePr>
          <p:nvPr/>
        </p:nvGraphicFramePr>
        <p:xfrm>
          <a:off x="636239" y="3212976"/>
          <a:ext cx="7392144" cy="3345298"/>
        </p:xfrm>
        <a:graphic>
          <a:graphicData uri="http://schemas.openxmlformats.org/drawingml/2006/table">
            <a:tbl>
              <a:tblPr/>
              <a:tblGrid>
                <a:gridCol w="465288"/>
                <a:gridCol w="1157537"/>
                <a:gridCol w="2859113"/>
                <a:gridCol w="2910206"/>
              </a:tblGrid>
              <a:tr h="1287516">
                <a:tc rowSpan="3">
                  <a:txBody>
                    <a:bodyPr/>
                    <a:lstStyle/>
                    <a:p>
                      <a:pPr marL="71755" marR="71755" algn="just">
                        <a:spcAft>
                          <a:spcPts val="0"/>
                        </a:spcAft>
                      </a:pPr>
                      <a:r>
                        <a:rPr lang="en-GB" sz="1400" b="1" u="sng" dirty="0" err="1">
                          <a:latin typeface="Arial"/>
                          <a:ea typeface="Times New Roman"/>
                        </a:rPr>
                        <a:t>Бариери</a:t>
                      </a:r>
                      <a:r>
                        <a:rPr lang="en-GB" sz="1400" b="1" u="sng" dirty="0">
                          <a:latin typeface="Arial"/>
                          <a:ea typeface="Times New Roman"/>
                        </a:rPr>
                        <a:t> </a:t>
                      </a:r>
                      <a:r>
                        <a:rPr lang="en-GB" sz="1400" b="1" u="sng" dirty="0" err="1">
                          <a:latin typeface="Arial"/>
                          <a:ea typeface="Times New Roman"/>
                        </a:rPr>
                        <a:t>на</a:t>
                      </a:r>
                      <a:r>
                        <a:rPr lang="en-GB" sz="1400" b="1" u="sng" dirty="0">
                          <a:latin typeface="Arial"/>
                          <a:ea typeface="Times New Roman"/>
                        </a:rPr>
                        <a:t> </a:t>
                      </a:r>
                      <a:r>
                        <a:rPr lang="en-GB" sz="1400" b="1" u="sng" dirty="0" err="1">
                          <a:latin typeface="Arial"/>
                          <a:ea typeface="Times New Roman"/>
                        </a:rPr>
                        <a:t>входа</a:t>
                      </a:r>
                      <a:endParaRPr lang="en-US" sz="1400" b="1" dirty="0">
                        <a:latin typeface="Arial"/>
                        <a:ea typeface="Times New Roman"/>
                      </a:endParaRPr>
                    </a:p>
                  </a:txBody>
                  <a:tcPr marL="50910" marR="50910" marT="0" marB="0" vert="vert270">
                    <a:lnL>
                      <a:noFill/>
                    </a:lnL>
                    <a:lnR>
                      <a:noFill/>
                    </a:lnR>
                    <a:lnT>
                      <a:noFill/>
                    </a:lnT>
                    <a:lnB>
                      <a:noFill/>
                    </a:lnB>
                  </a:tcPr>
                </a:tc>
                <a:tc>
                  <a:txBody>
                    <a:bodyPr/>
                    <a:lstStyle/>
                    <a:p>
                      <a:pPr marL="71755" marR="71755" algn="ctr">
                        <a:spcAft>
                          <a:spcPts val="0"/>
                        </a:spcAft>
                      </a:pPr>
                      <a:r>
                        <a:rPr lang="en-GB" sz="1400" b="1" dirty="0" err="1">
                          <a:latin typeface="Arial"/>
                          <a:ea typeface="Times New Roman"/>
                        </a:rPr>
                        <a:t>Ниски</a:t>
                      </a:r>
                      <a:endParaRPr lang="en-US" sz="1400" b="1" dirty="0">
                        <a:latin typeface="Arial"/>
                        <a:ea typeface="Times New Roman"/>
                      </a:endParaRPr>
                    </a:p>
                  </a:txBody>
                  <a:tcPr marL="50910" marR="50910" marT="0" marB="0" vert="vert27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400" b="1">
                          <a:latin typeface="Arial"/>
                          <a:ea typeface="Times New Roman"/>
                        </a:rPr>
                        <a:t>Ниски, но устойчиви доходи</a:t>
                      </a:r>
                      <a:endParaRPr lang="en-US" sz="1400" b="1">
                        <a:latin typeface="Arial"/>
                        <a:ea typeface="Times New Roman"/>
                      </a:endParaRPr>
                    </a:p>
                  </a:txBody>
                  <a:tcPr marL="50910" marR="509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b="1" dirty="0" err="1">
                          <a:latin typeface="Arial"/>
                          <a:ea typeface="Times New Roman"/>
                        </a:rPr>
                        <a:t>Ниски</a:t>
                      </a:r>
                      <a:r>
                        <a:rPr lang="en-GB" sz="1400" b="1" dirty="0">
                          <a:latin typeface="Arial"/>
                          <a:ea typeface="Times New Roman"/>
                        </a:rPr>
                        <a:t> и </a:t>
                      </a:r>
                      <a:r>
                        <a:rPr lang="en-GB" sz="1400" b="1" dirty="0" err="1">
                          <a:latin typeface="Arial"/>
                          <a:ea typeface="Times New Roman"/>
                        </a:rPr>
                        <a:t>рискови</a:t>
                      </a:r>
                      <a:r>
                        <a:rPr lang="en-GB" sz="1400" b="1" dirty="0">
                          <a:latin typeface="Arial"/>
                          <a:ea typeface="Times New Roman"/>
                        </a:rPr>
                        <a:t> </a:t>
                      </a:r>
                      <a:r>
                        <a:rPr lang="en-GB" sz="1400" b="1" dirty="0" err="1">
                          <a:latin typeface="Arial"/>
                          <a:ea typeface="Times New Roman"/>
                        </a:rPr>
                        <a:t>доходи</a:t>
                      </a:r>
                      <a:endParaRPr lang="en-US" sz="1400" b="1" dirty="0">
                        <a:latin typeface="Arial"/>
                        <a:ea typeface="Times New Roman"/>
                      </a:endParaRPr>
                    </a:p>
                  </a:txBody>
                  <a:tcPr marL="50910" marR="509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6144">
                <a:tc vMerge="1">
                  <a:txBody>
                    <a:bodyPr/>
                    <a:lstStyle/>
                    <a:p>
                      <a:endParaRPr lang="en-US"/>
                    </a:p>
                  </a:txBody>
                  <a:tcPr/>
                </a:tc>
                <a:tc>
                  <a:txBody>
                    <a:bodyPr/>
                    <a:lstStyle/>
                    <a:p>
                      <a:pPr marL="71755" marR="71755" algn="ctr">
                        <a:spcAft>
                          <a:spcPts val="0"/>
                        </a:spcAft>
                      </a:pPr>
                      <a:r>
                        <a:rPr lang="en-GB" sz="1400" b="1" dirty="0" err="1">
                          <a:latin typeface="Arial"/>
                          <a:ea typeface="Times New Roman"/>
                        </a:rPr>
                        <a:t>Високи</a:t>
                      </a:r>
                      <a:endParaRPr lang="en-US" sz="1400" b="1" dirty="0">
                        <a:latin typeface="Arial"/>
                        <a:ea typeface="Times New Roman"/>
                      </a:endParaRPr>
                    </a:p>
                  </a:txBody>
                  <a:tcPr marL="50910" marR="50910" marT="0" marB="0" vert="vert27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400" b="1">
                          <a:latin typeface="Arial"/>
                          <a:ea typeface="Times New Roman"/>
                        </a:rPr>
                        <a:t>Високи и устойчиви доходи</a:t>
                      </a:r>
                      <a:endParaRPr lang="en-US" sz="1400" b="1">
                        <a:latin typeface="Arial"/>
                        <a:ea typeface="Times New Roman"/>
                      </a:endParaRPr>
                    </a:p>
                  </a:txBody>
                  <a:tcPr marL="50910" marR="509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b="1">
                          <a:latin typeface="Arial"/>
                          <a:ea typeface="Times New Roman"/>
                        </a:rPr>
                        <a:t>Високи, но рискови доходи</a:t>
                      </a:r>
                      <a:endParaRPr lang="en-US" sz="1400" b="1">
                        <a:latin typeface="Arial"/>
                        <a:ea typeface="Times New Roman"/>
                      </a:endParaRPr>
                    </a:p>
                  </a:txBody>
                  <a:tcPr marL="50910" marR="509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US"/>
                    </a:p>
                  </a:txBody>
                  <a:tcPr/>
                </a:tc>
                <a:tc>
                  <a:txBody>
                    <a:bodyPr/>
                    <a:lstStyle/>
                    <a:p>
                      <a:endParaRPr lang="en-US" sz="1400" b="1"/>
                    </a:p>
                  </a:txBody>
                  <a:tcPr marL="50910" marR="50910" marT="0" marB="0">
                    <a:lnL>
                      <a:noFill/>
                    </a:lnL>
                    <a:lnR>
                      <a:noFill/>
                    </a:lnR>
                    <a:lnT>
                      <a:noFill/>
                    </a:lnT>
                    <a:lnB>
                      <a:noFill/>
                    </a:lnB>
                  </a:tcPr>
                </a:tc>
                <a:tc>
                  <a:txBody>
                    <a:bodyPr/>
                    <a:lstStyle/>
                    <a:p>
                      <a:pPr algn="ctr">
                        <a:spcAft>
                          <a:spcPts val="0"/>
                        </a:spcAft>
                      </a:pPr>
                      <a:r>
                        <a:rPr lang="en-GB" sz="1400" b="1">
                          <a:latin typeface="Arial"/>
                          <a:ea typeface="Times New Roman"/>
                        </a:rPr>
                        <a:t>Ниски</a:t>
                      </a:r>
                      <a:endParaRPr lang="en-US" sz="1400" b="1">
                        <a:latin typeface="Arial"/>
                        <a:ea typeface="Times New Roman"/>
                      </a:endParaRPr>
                    </a:p>
                  </a:txBody>
                  <a:tcPr marL="50910" marR="5091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GB" sz="1400" b="1">
                          <a:latin typeface="Arial"/>
                          <a:ea typeface="Times New Roman"/>
                        </a:rPr>
                        <a:t>Високи</a:t>
                      </a:r>
                      <a:endParaRPr lang="en-US" sz="1400" b="1">
                        <a:latin typeface="Arial"/>
                        <a:ea typeface="Times New Roman"/>
                      </a:endParaRPr>
                    </a:p>
                  </a:txBody>
                  <a:tcPr marL="50910" marR="50910" marT="0" marB="0" anchor="ctr">
                    <a:lnL>
                      <a:noFill/>
                    </a:lnL>
                    <a:lnR>
                      <a:noFill/>
                    </a:lnR>
                    <a:lnT w="12700" cap="flat" cmpd="sng" algn="ctr">
                      <a:solidFill>
                        <a:srgbClr val="000000"/>
                      </a:solidFill>
                      <a:prstDash val="solid"/>
                      <a:round/>
                      <a:headEnd type="none" w="med" len="med"/>
                      <a:tailEnd type="none" w="med" len="med"/>
                    </a:lnT>
                    <a:lnB>
                      <a:noFill/>
                    </a:lnB>
                  </a:tcPr>
                </a:tc>
              </a:tr>
              <a:tr h="548278">
                <a:tc>
                  <a:txBody>
                    <a:bodyPr/>
                    <a:lstStyle/>
                    <a:p>
                      <a:pPr algn="just">
                        <a:spcAft>
                          <a:spcPts val="0"/>
                        </a:spcAft>
                      </a:pPr>
                      <a:endParaRPr lang="en-GB" sz="1400" b="1">
                        <a:latin typeface="Arial"/>
                        <a:ea typeface="Times New Roman"/>
                      </a:endParaRPr>
                    </a:p>
                  </a:txBody>
                  <a:tcPr marL="50910" marR="50910" marT="0" marB="0">
                    <a:lnL>
                      <a:noFill/>
                    </a:lnL>
                    <a:lnR>
                      <a:noFill/>
                    </a:lnR>
                    <a:lnT>
                      <a:noFill/>
                    </a:lnT>
                    <a:lnB>
                      <a:noFill/>
                    </a:lnB>
                  </a:tcPr>
                </a:tc>
                <a:tc>
                  <a:txBody>
                    <a:bodyPr/>
                    <a:lstStyle/>
                    <a:p>
                      <a:pPr algn="just">
                        <a:spcAft>
                          <a:spcPts val="0"/>
                        </a:spcAft>
                      </a:pPr>
                      <a:endParaRPr lang="en-GB" sz="1400" b="1" dirty="0">
                        <a:latin typeface="Arial"/>
                        <a:ea typeface="Times New Roman"/>
                      </a:endParaRPr>
                    </a:p>
                  </a:txBody>
                  <a:tcPr marL="50910" marR="50910" marT="0" marB="0">
                    <a:lnL>
                      <a:noFill/>
                    </a:lnL>
                    <a:lnR>
                      <a:noFill/>
                    </a:lnR>
                    <a:lnT>
                      <a:noFill/>
                    </a:lnT>
                    <a:lnB>
                      <a:noFill/>
                    </a:lnB>
                  </a:tcPr>
                </a:tc>
                <a:tc gridSpan="2">
                  <a:txBody>
                    <a:bodyPr/>
                    <a:lstStyle/>
                    <a:p>
                      <a:pPr algn="ctr">
                        <a:spcAft>
                          <a:spcPts val="0"/>
                        </a:spcAft>
                      </a:pPr>
                      <a:r>
                        <a:rPr lang="en-GB" sz="1400" b="1" u="sng" dirty="0" err="1">
                          <a:latin typeface="Arial"/>
                          <a:ea typeface="Times New Roman"/>
                        </a:rPr>
                        <a:t>Бариери</a:t>
                      </a:r>
                      <a:r>
                        <a:rPr lang="en-GB" sz="1400" b="1" u="sng" dirty="0">
                          <a:latin typeface="Arial"/>
                          <a:ea typeface="Times New Roman"/>
                        </a:rPr>
                        <a:t> </a:t>
                      </a:r>
                      <a:r>
                        <a:rPr lang="en-GB" sz="1400" b="1" u="sng" dirty="0" err="1">
                          <a:latin typeface="Arial"/>
                          <a:ea typeface="Times New Roman"/>
                        </a:rPr>
                        <a:t>на</a:t>
                      </a:r>
                      <a:r>
                        <a:rPr lang="en-GB" sz="1400" b="1" u="sng" dirty="0">
                          <a:latin typeface="Arial"/>
                          <a:ea typeface="Times New Roman"/>
                        </a:rPr>
                        <a:t> </a:t>
                      </a:r>
                      <a:r>
                        <a:rPr lang="en-GB" sz="1400" b="1" u="sng" dirty="0" err="1">
                          <a:latin typeface="Arial"/>
                          <a:ea typeface="Times New Roman"/>
                        </a:rPr>
                        <a:t>изхода</a:t>
                      </a:r>
                      <a:endParaRPr lang="en-US" sz="1400" b="1" dirty="0">
                        <a:latin typeface="Arial"/>
                        <a:ea typeface="Times New Roman"/>
                      </a:endParaRPr>
                    </a:p>
                  </a:txBody>
                  <a:tcPr marL="50910" marR="50910" marT="0" marB="0">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Пазарно сегментиране и избор на целеви пазари</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1915914"/>
          </a:xfrm>
        </p:spPr>
        <p:txBody>
          <a:bodyPr/>
          <a:lstStyle/>
          <a:p>
            <a:pPr>
              <a:lnSpc>
                <a:spcPts val="2400"/>
              </a:lnSpc>
              <a:buNone/>
            </a:pPr>
            <a:r>
              <a:rPr lang="bg-BG" sz="2000" dirty="0" smtClean="0">
                <a:solidFill>
                  <a:schemeClr val="tx2">
                    <a:lumMod val="60000"/>
                    <a:lumOff val="40000"/>
                  </a:schemeClr>
                </a:solidFill>
              </a:rPr>
              <a:t> Основната цел на пазарното сегментиране е да се увеличат ефективността и точността на маркетинговите действия.</a:t>
            </a:r>
          </a:p>
          <a:p>
            <a:pPr>
              <a:lnSpc>
                <a:spcPts val="2400"/>
              </a:lnSpc>
              <a:buNone/>
            </a:pPr>
            <a:r>
              <a:rPr lang="bg-BG" sz="2000" dirty="0" smtClean="0">
                <a:solidFill>
                  <a:schemeClr val="tx2">
                    <a:lumMod val="60000"/>
                    <a:lumOff val="40000"/>
                  </a:schemeClr>
                </a:solidFill>
              </a:rPr>
              <a:t>Здравеопазването по своята същност представлява потребителски пазар.</a:t>
            </a:r>
          </a:p>
          <a:p>
            <a:pPr>
              <a:lnSpc>
                <a:spcPts val="2400"/>
              </a:lnSpc>
              <a:buNone/>
            </a:pPr>
            <a:r>
              <a:rPr lang="bg-BG" sz="2000" dirty="0" smtClean="0">
                <a:solidFill>
                  <a:schemeClr val="tx2">
                    <a:lumMod val="60000"/>
                    <a:lumOff val="40000"/>
                  </a:schemeClr>
                </a:solidFill>
              </a:rPr>
              <a:t>Сегментирането на  потребителскте пазари е специфично и се основава на характеристиките на потребителя и неговите реакции.</a:t>
            </a: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53</a:t>
            </a:fld>
            <a:endParaRPr lang="fr-FR"/>
          </a:p>
        </p:txBody>
      </p:sp>
      <p:graphicFrame>
        <p:nvGraphicFramePr>
          <p:cNvPr id="5" name="Table 4"/>
          <p:cNvGraphicFramePr>
            <a:graphicFrameLocks noGrp="1"/>
          </p:cNvGraphicFramePr>
          <p:nvPr/>
        </p:nvGraphicFramePr>
        <p:xfrm>
          <a:off x="755576" y="4057992"/>
          <a:ext cx="7776864" cy="2179320"/>
        </p:xfrm>
        <a:graphic>
          <a:graphicData uri="http://schemas.openxmlformats.org/drawingml/2006/table">
            <a:tbl>
              <a:tblPr firstRow="1" bandRow="1">
                <a:tableStyleId>{5C22544A-7EE6-4342-B048-85BDC9FD1C3A}</a:tableStyleId>
              </a:tblPr>
              <a:tblGrid>
                <a:gridCol w="2520280"/>
                <a:gridCol w="5256584"/>
              </a:tblGrid>
              <a:tr h="370840">
                <a:tc>
                  <a:txBody>
                    <a:bodyPr/>
                    <a:lstStyle/>
                    <a:p>
                      <a:pPr algn="just">
                        <a:spcAft>
                          <a:spcPts val="0"/>
                        </a:spcAft>
                      </a:pPr>
                      <a:r>
                        <a:rPr lang="ru-RU" sz="1400" dirty="0">
                          <a:latin typeface="Arial"/>
                          <a:ea typeface="Times New Roman"/>
                        </a:rPr>
                        <a:t>Параметри</a:t>
                      </a:r>
                      <a:endParaRPr lang="en-US" sz="1400" dirty="0">
                        <a:latin typeface="Arial"/>
                        <a:ea typeface="Times New Roman"/>
                      </a:endParaRPr>
                    </a:p>
                  </a:txBody>
                  <a:tcPr marL="68580" marR="68580" marT="0" marB="0"/>
                </a:tc>
                <a:tc>
                  <a:txBody>
                    <a:bodyPr/>
                    <a:lstStyle/>
                    <a:p>
                      <a:pPr algn="just">
                        <a:spcAft>
                          <a:spcPts val="0"/>
                        </a:spcAft>
                      </a:pPr>
                      <a:r>
                        <a:rPr lang="ru-RU" sz="1400">
                          <a:latin typeface="Arial"/>
                          <a:ea typeface="Times New Roman"/>
                        </a:rPr>
                        <a:t>Характеристика</a:t>
                      </a:r>
                      <a:endParaRPr lang="en-US" sz="1400">
                        <a:latin typeface="Arial"/>
                        <a:ea typeface="Times New Roman"/>
                      </a:endParaRPr>
                    </a:p>
                  </a:txBody>
                  <a:tcPr marL="68580" marR="68580" marT="0" marB="0"/>
                </a:tc>
              </a:tr>
              <a:tr h="370840">
                <a:tc>
                  <a:txBody>
                    <a:bodyPr/>
                    <a:lstStyle/>
                    <a:p>
                      <a:pPr algn="just">
                        <a:spcAft>
                          <a:spcPts val="0"/>
                        </a:spcAft>
                      </a:pPr>
                      <a:r>
                        <a:rPr lang="ru-RU" sz="1400">
                          <a:latin typeface="Arial"/>
                          <a:ea typeface="Times New Roman"/>
                        </a:rPr>
                        <a:t>Географски параметри</a:t>
                      </a:r>
                      <a:endParaRPr lang="en-US" sz="1400">
                        <a:latin typeface="Arial"/>
                        <a:ea typeface="Times New Roman"/>
                      </a:endParaRPr>
                    </a:p>
                  </a:txBody>
                  <a:tcPr marL="68580" marR="68580" marT="0" marB="0"/>
                </a:tc>
                <a:tc>
                  <a:txBody>
                    <a:bodyPr/>
                    <a:lstStyle/>
                    <a:p>
                      <a:pPr algn="just">
                        <a:spcAft>
                          <a:spcPts val="0"/>
                        </a:spcAft>
                      </a:pPr>
                      <a:r>
                        <a:rPr lang="ru-RU" sz="1400">
                          <a:latin typeface="Arial"/>
                          <a:ea typeface="Times New Roman"/>
                        </a:rPr>
                        <a:t>Регион, население, климат и др.</a:t>
                      </a:r>
                      <a:endParaRPr lang="en-US" sz="1400">
                        <a:latin typeface="Arial"/>
                        <a:ea typeface="Times New Roman"/>
                      </a:endParaRPr>
                    </a:p>
                  </a:txBody>
                  <a:tcPr marL="68580" marR="68580" marT="0" marB="0"/>
                </a:tc>
              </a:tr>
              <a:tr h="370840">
                <a:tc>
                  <a:txBody>
                    <a:bodyPr/>
                    <a:lstStyle/>
                    <a:p>
                      <a:pPr algn="just">
                        <a:spcAft>
                          <a:spcPts val="0"/>
                        </a:spcAft>
                      </a:pPr>
                      <a:r>
                        <a:rPr lang="ru-RU" sz="1400">
                          <a:latin typeface="Arial"/>
                          <a:ea typeface="Times New Roman"/>
                        </a:rPr>
                        <a:t>Демографски параметри</a:t>
                      </a:r>
                      <a:endParaRPr lang="en-US" sz="1400">
                        <a:latin typeface="Arial"/>
                        <a:ea typeface="Times New Roman"/>
                      </a:endParaRPr>
                    </a:p>
                  </a:txBody>
                  <a:tcPr marL="68580" marR="68580" marT="0" marB="0"/>
                </a:tc>
                <a:tc>
                  <a:txBody>
                    <a:bodyPr/>
                    <a:lstStyle/>
                    <a:p>
                      <a:pPr algn="just">
                        <a:spcAft>
                          <a:spcPts val="0"/>
                        </a:spcAft>
                      </a:pPr>
                      <a:r>
                        <a:rPr lang="ru-RU" sz="1400">
                          <a:latin typeface="Arial"/>
                          <a:ea typeface="Times New Roman"/>
                        </a:rPr>
                        <a:t>Възраст, пол, доходи, образование, религия, националност, смъртност, продължителност на живота и др.</a:t>
                      </a:r>
                      <a:endParaRPr lang="en-US" sz="1400">
                        <a:latin typeface="Arial"/>
                        <a:ea typeface="Times New Roman"/>
                      </a:endParaRPr>
                    </a:p>
                  </a:txBody>
                  <a:tcPr marL="68580" marR="68580" marT="0" marB="0"/>
                </a:tc>
              </a:tr>
              <a:tr h="370840">
                <a:tc>
                  <a:txBody>
                    <a:bodyPr/>
                    <a:lstStyle/>
                    <a:p>
                      <a:pPr algn="just">
                        <a:spcAft>
                          <a:spcPts val="0"/>
                        </a:spcAft>
                      </a:pPr>
                      <a:r>
                        <a:rPr lang="ru-RU" sz="1400">
                          <a:latin typeface="Arial"/>
                          <a:ea typeface="Times New Roman"/>
                        </a:rPr>
                        <a:t>Психографски параметри</a:t>
                      </a:r>
                      <a:endParaRPr lang="en-US" sz="1400">
                        <a:latin typeface="Arial"/>
                        <a:ea typeface="Times New Roman"/>
                      </a:endParaRPr>
                    </a:p>
                  </a:txBody>
                  <a:tcPr marL="68580" marR="68580" marT="0" marB="0"/>
                </a:tc>
                <a:tc>
                  <a:txBody>
                    <a:bodyPr/>
                    <a:lstStyle/>
                    <a:p>
                      <a:pPr algn="just">
                        <a:spcAft>
                          <a:spcPts val="0"/>
                        </a:spcAft>
                      </a:pPr>
                      <a:r>
                        <a:rPr lang="ru-RU" sz="1400">
                          <a:latin typeface="Arial"/>
                          <a:ea typeface="Times New Roman"/>
                        </a:rPr>
                        <a:t>Начин на живот, хранене, индивидуалност и др.</a:t>
                      </a:r>
                      <a:endParaRPr lang="en-US" sz="1400">
                        <a:latin typeface="Arial"/>
                        <a:ea typeface="Times New Roman"/>
                      </a:endParaRPr>
                    </a:p>
                  </a:txBody>
                  <a:tcPr marL="68580" marR="68580" marT="0" marB="0"/>
                </a:tc>
              </a:tr>
              <a:tr h="370840">
                <a:tc>
                  <a:txBody>
                    <a:bodyPr/>
                    <a:lstStyle/>
                    <a:p>
                      <a:pPr algn="just">
                        <a:spcAft>
                          <a:spcPts val="0"/>
                        </a:spcAft>
                      </a:pPr>
                      <a:r>
                        <a:rPr lang="ru-RU" sz="1400">
                          <a:latin typeface="Arial"/>
                          <a:ea typeface="Times New Roman"/>
                        </a:rPr>
                        <a:t>Поведенчески параметри</a:t>
                      </a:r>
                      <a:endParaRPr lang="en-US" sz="1400">
                        <a:latin typeface="Arial"/>
                        <a:ea typeface="Times New Roman"/>
                      </a:endParaRPr>
                    </a:p>
                  </a:txBody>
                  <a:tcPr marL="68580" marR="68580" marT="0" marB="0"/>
                </a:tc>
                <a:tc>
                  <a:txBody>
                    <a:bodyPr/>
                    <a:lstStyle/>
                    <a:p>
                      <a:pPr algn="just">
                        <a:spcAft>
                          <a:spcPts val="0"/>
                        </a:spcAft>
                      </a:pPr>
                      <a:r>
                        <a:rPr lang="ru-RU" sz="1400" dirty="0">
                          <a:latin typeface="Arial"/>
                          <a:ea typeface="Times New Roman"/>
                        </a:rPr>
                        <a:t>Статус на потребителя, търсени ползи от продукта, статус на потребителска лоялност, информираност, отношение към продукта или услугата</a:t>
                      </a:r>
                      <a:endParaRPr lang="en-US" sz="1400" dirty="0">
                        <a:latin typeface="Arial"/>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normAutofit fontScale="90000"/>
          </a:bodyPr>
          <a:lstStyle/>
          <a:p>
            <a:r>
              <a:rPr lang="bg-BG" sz="3200" dirty="0" smtClean="0">
                <a:solidFill>
                  <a:schemeClr val="bg1"/>
                </a:solidFill>
              </a:rPr>
              <a:t>Пазарно сегментиране и избор на целеви пазари (2)</a:t>
            </a:r>
            <a:br>
              <a:rPr lang="bg-BG" sz="3200" dirty="0" smtClean="0">
                <a:solidFill>
                  <a:schemeClr val="bg1"/>
                </a:solidFill>
              </a:rPr>
            </a:br>
            <a:r>
              <a:rPr lang="bg-BG" sz="3200" dirty="0" smtClean="0">
                <a:solidFill>
                  <a:schemeClr val="bg1"/>
                </a:solidFill>
              </a:rPr>
              <a:t>Начини за сегментиране на потребителските пазари</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508202"/>
          </a:xfrm>
        </p:spPr>
        <p:txBody>
          <a:bodyPr>
            <a:noAutofit/>
          </a:bodyPr>
          <a:lstStyle/>
          <a:p>
            <a:pPr>
              <a:lnSpc>
                <a:spcPts val="2100"/>
              </a:lnSpc>
              <a:buNone/>
            </a:pPr>
            <a:r>
              <a:rPr lang="bg-BG" sz="2000" b="1" dirty="0" smtClean="0">
                <a:solidFill>
                  <a:schemeClr val="tx2">
                    <a:lumMod val="60000"/>
                    <a:lumOff val="40000"/>
                  </a:schemeClr>
                </a:solidFill>
              </a:rPr>
              <a:t>Географско сегментиране </a:t>
            </a:r>
            <a:r>
              <a:rPr lang="bg-BG" sz="2000" dirty="0" smtClean="0">
                <a:solidFill>
                  <a:schemeClr val="tx2">
                    <a:lumMod val="60000"/>
                    <a:lumOff val="40000"/>
                  </a:schemeClr>
                </a:solidFill>
              </a:rPr>
              <a:t>– изисква пазара да се раздели на определени географски области, при които се анализират индувидуалните локални особености.</a:t>
            </a:r>
          </a:p>
          <a:p>
            <a:pPr>
              <a:lnSpc>
                <a:spcPts val="2100"/>
              </a:lnSpc>
              <a:buNone/>
            </a:pPr>
            <a:r>
              <a:rPr lang="bg-BG" sz="2000" b="1" dirty="0" smtClean="0">
                <a:solidFill>
                  <a:schemeClr val="tx2">
                    <a:lumMod val="60000"/>
                    <a:lumOff val="40000"/>
                  </a:schemeClr>
                </a:solidFill>
              </a:rPr>
              <a:t>Демографско сегментиране </a:t>
            </a:r>
            <a:r>
              <a:rPr lang="bg-BG" sz="2000" dirty="0" smtClean="0">
                <a:solidFill>
                  <a:schemeClr val="tx2">
                    <a:lumMod val="60000"/>
                    <a:lumOff val="40000"/>
                  </a:schemeClr>
                </a:solidFill>
              </a:rPr>
              <a:t>– това е най-популярният начин за елементарно сегментиране в здравеопазването, защото заболеваемостта и смъртността са в пряка връзка с демографските характеристики като възраст и пол.</a:t>
            </a:r>
          </a:p>
          <a:p>
            <a:pPr>
              <a:lnSpc>
                <a:spcPts val="2100"/>
              </a:lnSpc>
              <a:buNone/>
            </a:pPr>
            <a:r>
              <a:rPr lang="bg-BG" sz="2000" b="1" dirty="0" smtClean="0">
                <a:solidFill>
                  <a:schemeClr val="tx2">
                    <a:lumMod val="60000"/>
                    <a:lumOff val="40000"/>
                  </a:schemeClr>
                </a:solidFill>
              </a:rPr>
              <a:t>Психографско сегментиране </a:t>
            </a:r>
            <a:r>
              <a:rPr lang="bg-BG" sz="2000" dirty="0" smtClean="0">
                <a:solidFill>
                  <a:schemeClr val="tx2">
                    <a:lumMod val="60000"/>
                    <a:lumOff val="40000"/>
                  </a:schemeClr>
                </a:solidFill>
              </a:rPr>
              <a:t>– клиентите се разделят на различни групи въз основа на начина им на живот, индивидуалността, изповядваните ценности, религията и др.</a:t>
            </a:r>
          </a:p>
          <a:p>
            <a:pPr>
              <a:lnSpc>
                <a:spcPts val="2100"/>
              </a:lnSpc>
              <a:buNone/>
            </a:pPr>
            <a:r>
              <a:rPr lang="bg-BG" sz="2000" b="1" dirty="0" smtClean="0">
                <a:solidFill>
                  <a:schemeClr val="tx2">
                    <a:lumMod val="60000"/>
                    <a:lumOff val="40000"/>
                  </a:schemeClr>
                </a:solidFill>
              </a:rPr>
              <a:t>Поведенческо сегментиране </a:t>
            </a:r>
            <a:r>
              <a:rPr lang="bg-BG" sz="2000" dirty="0" smtClean="0">
                <a:solidFill>
                  <a:schemeClr val="tx2">
                    <a:lumMod val="60000"/>
                    <a:lumOff val="40000"/>
                  </a:schemeClr>
                </a:solidFill>
              </a:rPr>
              <a:t>– клиентите се разделят на групи въз основа на тяхното познание, отношение и начин на използване на определен продукт или услуга. Много от маркетинговите специалисти считат, че поведенческите променливи, като поводи, изгоди, степен на лоялност и др. са най-добрите отправни точки за конструиране на пазарните сегменти.</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54</a:t>
            </a:fld>
            <a:endParaRPr lang="fr-F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Продуктово диференциране и позициониране</a:t>
            </a:r>
            <a:endParaRPr lang="fr-FR" sz="3200" dirty="0" smtClean="0">
              <a:solidFill>
                <a:schemeClr val="bg1"/>
              </a:solidFill>
            </a:endParaRPr>
          </a:p>
        </p:txBody>
      </p:sp>
      <p:sp>
        <p:nvSpPr>
          <p:cNvPr id="3075" name="Espace réservé du contenu 2"/>
          <p:cNvSpPr>
            <a:spLocks noGrp="1"/>
          </p:cNvSpPr>
          <p:nvPr>
            <p:ph idx="1"/>
          </p:nvPr>
        </p:nvSpPr>
        <p:spPr>
          <a:xfrm>
            <a:off x="251520" y="1928802"/>
            <a:ext cx="8640960" cy="4643470"/>
          </a:xfrm>
        </p:spPr>
        <p:txBody>
          <a:bodyPr>
            <a:noAutofit/>
          </a:bodyPr>
          <a:lstStyle/>
          <a:p>
            <a:pPr>
              <a:lnSpc>
                <a:spcPts val="2000"/>
              </a:lnSpc>
              <a:buNone/>
            </a:pPr>
            <a:r>
              <a:rPr lang="bg-BG" sz="1400" dirty="0" smtClean="0">
                <a:solidFill>
                  <a:schemeClr val="tx2">
                    <a:lumMod val="60000"/>
                    <a:lumOff val="40000"/>
                  </a:schemeClr>
                </a:solidFill>
              </a:rPr>
              <a:t>Единственият път за дългосрочно поддържане и увеличаване на продажбите е непрекъснатото създаване на нови продукти.</a:t>
            </a:r>
          </a:p>
          <a:p>
            <a:pPr>
              <a:lnSpc>
                <a:spcPts val="2000"/>
              </a:lnSpc>
              <a:buNone/>
            </a:pPr>
            <a:r>
              <a:rPr lang="bg-BG" sz="1400" dirty="0" smtClean="0">
                <a:solidFill>
                  <a:schemeClr val="tx2">
                    <a:lumMod val="60000"/>
                    <a:lumOff val="40000"/>
                  </a:schemeClr>
                </a:solidFill>
              </a:rPr>
              <a:t>Съгласно съвременните маркетингови теории, съществуват шест категории нови продукти:</a:t>
            </a:r>
          </a:p>
          <a:p>
            <a:pPr>
              <a:lnSpc>
                <a:spcPts val="2000"/>
              </a:lnSpc>
              <a:buNone/>
            </a:pPr>
            <a:r>
              <a:rPr lang="bg-BG" sz="1400" b="1" dirty="0" smtClean="0">
                <a:solidFill>
                  <a:schemeClr val="tx2">
                    <a:lumMod val="60000"/>
                    <a:lumOff val="40000"/>
                  </a:schemeClr>
                </a:solidFill>
              </a:rPr>
              <a:t>Продукт – световна новост </a:t>
            </a:r>
            <a:r>
              <a:rPr lang="bg-BG" sz="1400" dirty="0" smtClean="0">
                <a:solidFill>
                  <a:schemeClr val="tx2">
                    <a:lumMod val="60000"/>
                    <a:lumOff val="40000"/>
                  </a:schemeClr>
                </a:solidFill>
              </a:rPr>
              <a:t>– представлява иновационен продукт, който създава изцяло нов пазар. Такива са иновативните лекарствени продукти, които имат уникален терапевтичен ефект.</a:t>
            </a:r>
          </a:p>
          <a:p>
            <a:pPr>
              <a:lnSpc>
                <a:spcPts val="2000"/>
              </a:lnSpc>
              <a:buNone/>
            </a:pPr>
            <a:r>
              <a:rPr lang="bg-BG" sz="1400" b="1" dirty="0" smtClean="0">
                <a:solidFill>
                  <a:schemeClr val="tx2">
                    <a:lumMod val="60000"/>
                    <a:lumOff val="40000"/>
                  </a:schemeClr>
                </a:solidFill>
              </a:rPr>
              <a:t>Нови продуктови гами </a:t>
            </a:r>
            <a:r>
              <a:rPr lang="bg-BG" sz="1400" dirty="0" smtClean="0">
                <a:solidFill>
                  <a:schemeClr val="tx2">
                    <a:lumMod val="60000"/>
                    <a:lumOff val="40000"/>
                  </a:schemeClr>
                </a:solidFill>
              </a:rPr>
              <a:t>– нови продукти, които предоставят възможността на компанията да навлиза на установени пазари за пръв път със своя търговска марка.</a:t>
            </a:r>
          </a:p>
          <a:p>
            <a:pPr>
              <a:lnSpc>
                <a:spcPts val="2000"/>
              </a:lnSpc>
              <a:buNone/>
            </a:pPr>
            <a:r>
              <a:rPr lang="bg-BG" sz="1400" b="1" dirty="0" smtClean="0">
                <a:solidFill>
                  <a:schemeClr val="tx2">
                    <a:lumMod val="60000"/>
                    <a:lumOff val="40000"/>
                  </a:schemeClr>
                </a:solidFill>
              </a:rPr>
              <a:t>Допълнение към съществуващите продуктови гами </a:t>
            </a:r>
            <a:r>
              <a:rPr lang="bg-BG" sz="1400" dirty="0" smtClean="0">
                <a:solidFill>
                  <a:schemeClr val="tx2">
                    <a:lumMod val="60000"/>
                    <a:lumOff val="40000"/>
                  </a:schemeClr>
                </a:solidFill>
              </a:rPr>
              <a:t>– нови продукти, които допълват установени продуктови гами – например инсулинови микстури в различни съотношения, които се използват при определена терапевтична стратегия</a:t>
            </a:r>
          </a:p>
          <a:p>
            <a:pPr>
              <a:lnSpc>
                <a:spcPts val="2000"/>
              </a:lnSpc>
              <a:buNone/>
            </a:pPr>
            <a:r>
              <a:rPr lang="bg-BG" sz="1400" b="1" dirty="0" smtClean="0">
                <a:solidFill>
                  <a:schemeClr val="tx2">
                    <a:lumMod val="60000"/>
                    <a:lumOff val="40000"/>
                  </a:schemeClr>
                </a:solidFill>
              </a:rPr>
              <a:t>Подобрения и преработки на съществуващи продукти </a:t>
            </a:r>
            <a:r>
              <a:rPr lang="bg-BG" sz="1400" dirty="0" smtClean="0">
                <a:solidFill>
                  <a:schemeClr val="tx2">
                    <a:lumMod val="60000"/>
                    <a:lumOff val="40000"/>
                  </a:schemeClr>
                </a:solidFill>
              </a:rPr>
              <a:t>– представляват подобрени продукти, които имат функционални или терапевтични предимства – напр. </a:t>
            </a:r>
            <a:r>
              <a:rPr lang="en-US" sz="1400" dirty="0" err="1" smtClean="0">
                <a:solidFill>
                  <a:schemeClr val="tx2">
                    <a:lumMod val="60000"/>
                    <a:lumOff val="40000"/>
                  </a:schemeClr>
                </a:solidFill>
              </a:rPr>
              <a:t>Rispolept</a:t>
            </a:r>
            <a:r>
              <a:rPr lang="en-US" sz="1400" dirty="0" smtClean="0">
                <a:solidFill>
                  <a:schemeClr val="tx2">
                    <a:lumMod val="60000"/>
                    <a:lumOff val="40000"/>
                  </a:schemeClr>
                </a:solidFill>
              </a:rPr>
              <a:t> </a:t>
            </a:r>
            <a:r>
              <a:rPr lang="en-US" sz="1400" dirty="0" err="1" smtClean="0">
                <a:solidFill>
                  <a:schemeClr val="tx2">
                    <a:lumMod val="60000"/>
                    <a:lumOff val="40000"/>
                  </a:schemeClr>
                </a:solidFill>
              </a:rPr>
              <a:t>tabl</a:t>
            </a:r>
            <a:r>
              <a:rPr lang="en-US" sz="1400" dirty="0" smtClean="0">
                <a:solidFill>
                  <a:schemeClr val="tx2">
                    <a:lumMod val="60000"/>
                    <a:lumOff val="40000"/>
                  </a:schemeClr>
                </a:solidFill>
              </a:rPr>
              <a:t> </a:t>
            </a:r>
            <a:r>
              <a:rPr lang="bg-BG" sz="1400" dirty="0" smtClean="0">
                <a:solidFill>
                  <a:schemeClr val="tx2">
                    <a:lumMod val="60000"/>
                    <a:lumOff val="40000"/>
                  </a:schemeClr>
                </a:solidFill>
              </a:rPr>
              <a:t>се превръща в </a:t>
            </a:r>
            <a:r>
              <a:rPr lang="en-US" sz="1400" dirty="0" err="1" smtClean="0">
                <a:solidFill>
                  <a:schemeClr val="tx2">
                    <a:lumMod val="60000"/>
                    <a:lumOff val="40000"/>
                  </a:schemeClr>
                </a:solidFill>
              </a:rPr>
              <a:t>Rispolept</a:t>
            </a:r>
            <a:r>
              <a:rPr lang="en-US" sz="1400" dirty="0" smtClean="0">
                <a:solidFill>
                  <a:schemeClr val="tx2">
                    <a:lumMod val="60000"/>
                    <a:lumOff val="40000"/>
                  </a:schemeClr>
                </a:solidFill>
              </a:rPr>
              <a:t> </a:t>
            </a:r>
            <a:r>
              <a:rPr lang="en-US" sz="1400" dirty="0" err="1" smtClean="0">
                <a:solidFill>
                  <a:schemeClr val="tx2">
                    <a:lumMod val="60000"/>
                    <a:lumOff val="40000"/>
                  </a:schemeClr>
                </a:solidFill>
              </a:rPr>
              <a:t>consta</a:t>
            </a:r>
            <a:r>
              <a:rPr lang="en-US" sz="1400" dirty="0" smtClean="0">
                <a:solidFill>
                  <a:schemeClr val="tx2">
                    <a:lumMod val="60000"/>
                    <a:lumOff val="40000"/>
                  </a:schemeClr>
                </a:solidFill>
              </a:rPr>
              <a:t> </a:t>
            </a:r>
            <a:r>
              <a:rPr lang="bg-BG" sz="1400" dirty="0" smtClean="0">
                <a:solidFill>
                  <a:schemeClr val="tx2">
                    <a:lumMod val="60000"/>
                    <a:lumOff val="40000"/>
                  </a:schemeClr>
                </a:solidFill>
              </a:rPr>
              <a:t>с еднократно дневно приложение.</a:t>
            </a:r>
          </a:p>
          <a:p>
            <a:pPr>
              <a:lnSpc>
                <a:spcPts val="2000"/>
              </a:lnSpc>
              <a:buNone/>
            </a:pPr>
            <a:r>
              <a:rPr lang="bg-BG" sz="1400" b="1" dirty="0" smtClean="0">
                <a:solidFill>
                  <a:schemeClr val="tx2">
                    <a:lumMod val="60000"/>
                    <a:lumOff val="40000"/>
                  </a:schemeClr>
                </a:solidFill>
              </a:rPr>
              <a:t>Препозициониране </a:t>
            </a:r>
            <a:r>
              <a:rPr lang="bg-BG" sz="1400" dirty="0" smtClean="0">
                <a:solidFill>
                  <a:schemeClr val="tx2">
                    <a:lumMod val="60000"/>
                    <a:lumOff val="40000"/>
                  </a:schemeClr>
                </a:solidFill>
              </a:rPr>
              <a:t>– съществуват продукти, които се насочват към нови пазари – напр. </a:t>
            </a:r>
            <a:r>
              <a:rPr lang="en-US" sz="1400" dirty="0" smtClean="0">
                <a:solidFill>
                  <a:schemeClr val="tx2">
                    <a:lumMod val="60000"/>
                    <a:lumOff val="40000"/>
                  </a:schemeClr>
                </a:solidFill>
              </a:rPr>
              <a:t>Aspirin  </a:t>
            </a:r>
            <a:r>
              <a:rPr lang="bg-BG" sz="1400" dirty="0" smtClean="0">
                <a:solidFill>
                  <a:schemeClr val="tx2">
                    <a:lumMod val="60000"/>
                    <a:lumOff val="40000"/>
                  </a:schemeClr>
                </a:solidFill>
              </a:rPr>
              <a:t> се препозиционира от лекарство за понижаване на температурата към лекарство, използвано за антиагрегантна терапия.</a:t>
            </a:r>
          </a:p>
          <a:p>
            <a:pPr>
              <a:lnSpc>
                <a:spcPts val="2000"/>
              </a:lnSpc>
              <a:buNone/>
            </a:pPr>
            <a:r>
              <a:rPr lang="bg-BG" sz="1400" b="1" dirty="0" smtClean="0">
                <a:solidFill>
                  <a:schemeClr val="tx2">
                    <a:lumMod val="60000"/>
                    <a:lumOff val="40000"/>
                  </a:schemeClr>
                </a:solidFill>
              </a:rPr>
              <a:t>Намаляване на цената </a:t>
            </a:r>
            <a:r>
              <a:rPr lang="bg-BG" sz="1400" dirty="0" smtClean="0">
                <a:solidFill>
                  <a:schemeClr val="tx2">
                    <a:lumMod val="60000"/>
                    <a:lumOff val="40000"/>
                  </a:schemeClr>
                </a:solidFill>
              </a:rPr>
              <a:t>– нови продукти, които имат същите качества,  но по-ниска цена  - напр. </a:t>
            </a:r>
            <a:r>
              <a:rPr lang="en-US" sz="1400" dirty="0" err="1" smtClean="0">
                <a:solidFill>
                  <a:schemeClr val="tx2">
                    <a:lumMod val="60000"/>
                    <a:lumOff val="40000"/>
                  </a:schemeClr>
                </a:solidFill>
              </a:rPr>
              <a:t>Plavix</a:t>
            </a:r>
            <a:r>
              <a:rPr lang="en-US" sz="1400" dirty="0" smtClean="0">
                <a:solidFill>
                  <a:schemeClr val="tx2">
                    <a:lumMod val="60000"/>
                    <a:lumOff val="40000"/>
                  </a:schemeClr>
                </a:solidFill>
              </a:rPr>
              <a:t> </a:t>
            </a:r>
            <a:r>
              <a:rPr lang="bg-BG" sz="1400" dirty="0" smtClean="0">
                <a:solidFill>
                  <a:schemeClr val="tx2">
                    <a:lumMod val="60000"/>
                    <a:lumOff val="40000"/>
                  </a:schemeClr>
                </a:solidFill>
              </a:rPr>
              <a:t>и </a:t>
            </a:r>
            <a:r>
              <a:rPr lang="en-US" sz="1400" dirty="0" err="1" smtClean="0">
                <a:solidFill>
                  <a:schemeClr val="tx2">
                    <a:lumMod val="60000"/>
                    <a:lumOff val="40000"/>
                  </a:schemeClr>
                </a:solidFill>
              </a:rPr>
              <a:t>Trombex</a:t>
            </a:r>
            <a:endParaRPr lang="fr-FR" sz="1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55</a:t>
            </a:fld>
            <a:endParaRPr lang="fr-F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Продуктово диференциране и позициониране (2)</a:t>
            </a:r>
            <a:endParaRPr lang="fr-FR" sz="3200" dirty="0" smtClean="0">
              <a:solidFill>
                <a:schemeClr val="bg1"/>
              </a:solidFill>
            </a:endParaRPr>
          </a:p>
        </p:txBody>
      </p:sp>
      <p:sp>
        <p:nvSpPr>
          <p:cNvPr id="3075" name="Espace réservé du contenu 2"/>
          <p:cNvSpPr>
            <a:spLocks noGrp="1"/>
          </p:cNvSpPr>
          <p:nvPr>
            <p:ph idx="1"/>
          </p:nvPr>
        </p:nvSpPr>
        <p:spPr>
          <a:xfrm>
            <a:off x="251520" y="1928802"/>
            <a:ext cx="8606760" cy="4786346"/>
          </a:xfrm>
        </p:spPr>
        <p:txBody>
          <a:bodyPr>
            <a:noAutofit/>
          </a:bodyPr>
          <a:lstStyle/>
          <a:p>
            <a:pPr>
              <a:lnSpc>
                <a:spcPts val="2400"/>
              </a:lnSpc>
              <a:buNone/>
            </a:pPr>
            <a:r>
              <a:rPr lang="bg-BG" sz="1500" b="1" dirty="0" smtClean="0">
                <a:solidFill>
                  <a:schemeClr val="tx2">
                    <a:lumMod val="60000"/>
                    <a:lumOff val="40000"/>
                  </a:schemeClr>
                </a:solidFill>
              </a:rPr>
              <a:t>Диференциацията</a:t>
            </a:r>
            <a:r>
              <a:rPr lang="bg-BG" sz="1500" dirty="0" smtClean="0">
                <a:solidFill>
                  <a:schemeClr val="tx2">
                    <a:lumMod val="60000"/>
                    <a:lumOff val="40000"/>
                  </a:schemeClr>
                </a:solidFill>
              </a:rPr>
              <a:t> предствлява проектиране и влагане на смислени разлики в един продукт, които да го отличава от предложенията на конкуренцията.</a:t>
            </a:r>
          </a:p>
          <a:p>
            <a:pPr>
              <a:lnSpc>
                <a:spcPts val="2400"/>
              </a:lnSpc>
              <a:buNone/>
            </a:pPr>
            <a:r>
              <a:rPr lang="bg-BG" sz="1500" dirty="0" smtClean="0">
                <a:solidFill>
                  <a:schemeClr val="tx2">
                    <a:lumMod val="60000"/>
                    <a:lumOff val="40000"/>
                  </a:schemeClr>
                </a:solidFill>
              </a:rPr>
              <a:t>Диференциацията може да се развива в пет направления:</a:t>
            </a:r>
          </a:p>
          <a:p>
            <a:pPr>
              <a:lnSpc>
                <a:spcPts val="2400"/>
              </a:lnSpc>
              <a:buNone/>
            </a:pPr>
            <a:r>
              <a:rPr lang="bg-BG" sz="1500" b="1" dirty="0" smtClean="0">
                <a:solidFill>
                  <a:schemeClr val="tx2">
                    <a:lumMod val="60000"/>
                    <a:lumOff val="40000"/>
                  </a:schemeClr>
                </a:solidFill>
              </a:rPr>
              <a:t>Диференциация на продукта </a:t>
            </a:r>
            <a:r>
              <a:rPr lang="bg-BG" sz="1500" dirty="0" smtClean="0">
                <a:solidFill>
                  <a:schemeClr val="tx2">
                    <a:lumMod val="60000"/>
                    <a:lumOff val="40000"/>
                  </a:schemeClr>
                </a:solidFill>
              </a:rPr>
              <a:t>– променливите величини на отличимост са свързани с форма, свойства, функционалност, трайност, надеждност и др.</a:t>
            </a:r>
          </a:p>
          <a:p>
            <a:pPr>
              <a:lnSpc>
                <a:spcPts val="2400"/>
              </a:lnSpc>
              <a:buNone/>
            </a:pPr>
            <a:r>
              <a:rPr lang="bg-BG" sz="1500" b="1" dirty="0" smtClean="0">
                <a:solidFill>
                  <a:schemeClr val="tx2">
                    <a:lumMod val="60000"/>
                    <a:lumOff val="40000"/>
                  </a:schemeClr>
                </a:solidFill>
              </a:rPr>
              <a:t>Диференциация на услугите </a:t>
            </a:r>
            <a:r>
              <a:rPr lang="bg-BG" sz="1500" dirty="0" smtClean="0">
                <a:solidFill>
                  <a:schemeClr val="tx2">
                    <a:lumMod val="60000"/>
                    <a:lumOff val="40000"/>
                  </a:schemeClr>
                </a:solidFill>
              </a:rPr>
              <a:t>– много често конкурентният успех се крие в добавянето на стойностни услуги към определен продукт – напр. удължен срок на гаранционна поддръжка на медицинска апаратура.</a:t>
            </a:r>
          </a:p>
          <a:p>
            <a:pPr>
              <a:lnSpc>
                <a:spcPts val="2400"/>
              </a:lnSpc>
              <a:buNone/>
            </a:pPr>
            <a:r>
              <a:rPr lang="bg-BG" sz="1500" b="1" dirty="0" smtClean="0">
                <a:solidFill>
                  <a:schemeClr val="tx2">
                    <a:lumMod val="60000"/>
                    <a:lumOff val="40000"/>
                  </a:schemeClr>
                </a:solidFill>
              </a:rPr>
              <a:t>Диференциация на персонала </a:t>
            </a:r>
            <a:r>
              <a:rPr lang="bg-BG" sz="1500" dirty="0" smtClean="0">
                <a:solidFill>
                  <a:schemeClr val="tx2">
                    <a:lumMod val="60000"/>
                    <a:lumOff val="40000"/>
                  </a:schemeClr>
                </a:solidFill>
              </a:rPr>
              <a:t>– всяка компания може да получи конкурентно предимство, ако притежава добре квалифициран и обучен персонал. Това е особено важно за здравните услуги и промоцията на лекарства.</a:t>
            </a:r>
          </a:p>
          <a:p>
            <a:pPr>
              <a:lnSpc>
                <a:spcPts val="2400"/>
              </a:lnSpc>
              <a:buNone/>
            </a:pPr>
            <a:r>
              <a:rPr lang="bg-BG" sz="1500" b="1" dirty="0" smtClean="0">
                <a:solidFill>
                  <a:schemeClr val="tx2">
                    <a:lumMod val="60000"/>
                    <a:lumOff val="40000"/>
                  </a:schemeClr>
                </a:solidFill>
              </a:rPr>
              <a:t>Диференциация на дистрибуционните канали </a:t>
            </a:r>
            <a:r>
              <a:rPr lang="bg-BG" sz="1500" dirty="0" smtClean="0">
                <a:solidFill>
                  <a:schemeClr val="tx2">
                    <a:lumMod val="60000"/>
                    <a:lumOff val="40000"/>
                  </a:schemeClr>
                </a:solidFill>
              </a:rPr>
              <a:t>– териториалното покритие, опита и функционалността на дистрибутора много често се явява конкурентно предимство</a:t>
            </a:r>
          </a:p>
          <a:p>
            <a:pPr>
              <a:lnSpc>
                <a:spcPts val="2400"/>
              </a:lnSpc>
              <a:buNone/>
            </a:pPr>
            <a:r>
              <a:rPr lang="bg-BG" sz="1500" b="1" dirty="0" smtClean="0">
                <a:solidFill>
                  <a:schemeClr val="tx2">
                    <a:lumMod val="60000"/>
                    <a:lumOff val="40000"/>
                  </a:schemeClr>
                </a:solidFill>
              </a:rPr>
              <a:t>Диференциация на имиджа </a:t>
            </a:r>
            <a:r>
              <a:rPr lang="bg-BG" sz="1500" dirty="0" smtClean="0">
                <a:solidFill>
                  <a:schemeClr val="tx2">
                    <a:lumMod val="60000"/>
                    <a:lumOff val="40000"/>
                  </a:schemeClr>
                </a:solidFill>
              </a:rPr>
              <a:t>– ефективният имидж утвърждава отличните черти на продукта и предложението за стойност.</a:t>
            </a:r>
            <a:endParaRPr lang="fr-FR" sz="15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56</a:t>
            </a:fld>
            <a:endParaRPr lang="fr-F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Управление на продуктите и търговските марки</a:t>
            </a:r>
            <a:endParaRPr lang="fr-FR" sz="3200" dirty="0" smtClean="0">
              <a:solidFill>
                <a:schemeClr val="bg1"/>
              </a:solidFill>
            </a:endParaRPr>
          </a:p>
        </p:txBody>
      </p:sp>
      <p:sp>
        <p:nvSpPr>
          <p:cNvPr id="3075" name="Espace réservé du contenu 2"/>
          <p:cNvSpPr>
            <a:spLocks noGrp="1"/>
          </p:cNvSpPr>
          <p:nvPr>
            <p:ph idx="1"/>
          </p:nvPr>
        </p:nvSpPr>
        <p:spPr>
          <a:xfrm>
            <a:off x="251520" y="2089150"/>
            <a:ext cx="8640960" cy="4268788"/>
          </a:xfrm>
        </p:spPr>
        <p:txBody>
          <a:bodyPr>
            <a:normAutofit fontScale="62500" lnSpcReduction="20000"/>
          </a:bodyPr>
          <a:lstStyle/>
          <a:p>
            <a:pPr>
              <a:lnSpc>
                <a:spcPts val="2400"/>
              </a:lnSpc>
              <a:buNone/>
            </a:pPr>
            <a:r>
              <a:rPr lang="bg-BG" sz="2400" dirty="0" smtClean="0">
                <a:solidFill>
                  <a:schemeClr val="tx2">
                    <a:lumMod val="60000"/>
                    <a:lumOff val="40000"/>
                  </a:schemeClr>
                </a:solidFill>
              </a:rPr>
              <a:t>Преди да се пристъпи към продуктово управление трябва да се направи предварителен обективен анализ по няколко показателя:</a:t>
            </a:r>
          </a:p>
          <a:p>
            <a:pPr>
              <a:lnSpc>
                <a:spcPts val="2400"/>
              </a:lnSpc>
              <a:buNone/>
            </a:pPr>
            <a:r>
              <a:rPr lang="bg-BG" sz="2400" b="1" dirty="0" smtClean="0">
                <a:solidFill>
                  <a:schemeClr val="tx2">
                    <a:lumMod val="60000"/>
                    <a:lumOff val="40000"/>
                  </a:schemeClr>
                </a:solidFill>
              </a:rPr>
              <a:t>Анализ на продуктовата гама </a:t>
            </a:r>
            <a:r>
              <a:rPr lang="bg-BG" sz="2400" dirty="0" smtClean="0">
                <a:solidFill>
                  <a:schemeClr val="tx2">
                    <a:lumMod val="60000"/>
                    <a:lumOff val="40000"/>
                  </a:schemeClr>
                </a:solidFill>
              </a:rPr>
              <a:t>– включва анализ на относителния дял на всеки продукт в общите продажби и печалби, предвидимият бъдещ потенциал за продажби и пазарният портрет на продукта, който изследва продуктовата конкурентноспособност и имидж пред клиентите.</a:t>
            </a:r>
          </a:p>
          <a:p>
            <a:pPr>
              <a:lnSpc>
                <a:spcPts val="2400"/>
              </a:lnSpc>
              <a:buNone/>
            </a:pPr>
            <a:r>
              <a:rPr lang="bg-BG" sz="2400" b="1" dirty="0" smtClean="0">
                <a:solidFill>
                  <a:schemeClr val="tx2">
                    <a:lumMod val="60000"/>
                    <a:lumOff val="40000"/>
                  </a:schemeClr>
                </a:solidFill>
              </a:rPr>
              <a:t>Дължина на продуктовата гама </a:t>
            </a:r>
            <a:r>
              <a:rPr lang="bg-BG" sz="2400" dirty="0" smtClean="0">
                <a:solidFill>
                  <a:schemeClr val="tx2">
                    <a:lumMod val="60000"/>
                    <a:lumOff val="40000"/>
                  </a:schemeClr>
                </a:solidFill>
              </a:rPr>
              <a:t>– фирмите, които се стремят към висок пазарен дял и ръст трябва да поддържат дълги продуктови гами. Продуктовата гама може да бъде удължена с нови продукти с допълнителни функционални или терапевтични качества или “разтеглена” с нови търговски марки с нови цени, които да задоволяват повече пазарни сегменти.</a:t>
            </a:r>
          </a:p>
          <a:p>
            <a:pPr>
              <a:lnSpc>
                <a:spcPts val="2400"/>
              </a:lnSpc>
              <a:buNone/>
            </a:pPr>
            <a:r>
              <a:rPr lang="bg-BG" sz="2400" b="1" dirty="0" smtClean="0">
                <a:solidFill>
                  <a:schemeClr val="tx2">
                    <a:lumMod val="60000"/>
                    <a:lumOff val="40000"/>
                  </a:schemeClr>
                </a:solidFill>
              </a:rPr>
              <a:t>Обособяване или съкращаване на продуктовата гама </a:t>
            </a:r>
            <a:r>
              <a:rPr lang="bg-BG" sz="2400" dirty="0" smtClean="0">
                <a:solidFill>
                  <a:schemeClr val="tx2">
                    <a:lumMod val="60000"/>
                    <a:lumOff val="40000"/>
                  </a:schemeClr>
                </a:solidFill>
              </a:rPr>
              <a:t>– обособени продукти обикновено са пазарните лидери (блокбастъри), които допринасят за основната част от дохода.</a:t>
            </a:r>
          </a:p>
          <a:p>
            <a:pPr>
              <a:lnSpc>
                <a:spcPts val="2400"/>
              </a:lnSpc>
              <a:buNone/>
            </a:pPr>
            <a:r>
              <a:rPr lang="bg-BG" sz="2400" dirty="0" smtClean="0">
                <a:solidFill>
                  <a:schemeClr val="tx2">
                    <a:lumMod val="60000"/>
                    <a:lumOff val="40000"/>
                  </a:schemeClr>
                </a:solidFill>
              </a:rPr>
              <a:t>Съкращаването на продуктовата гама чрез спиране на недоходоносните продукти е периодично явление, основано на липса на пазарно търсене или липса на производствен капацитет.</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57</a:t>
            </a:fld>
            <a:endParaRPr lang="fr-F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Управление на продуктите и търговските марки (2)</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buNone/>
            </a:pPr>
            <a:r>
              <a:rPr lang="bg-BG" sz="2000" dirty="0" smtClean="0">
                <a:solidFill>
                  <a:schemeClr val="tx2">
                    <a:lumMod val="60000"/>
                    <a:lumOff val="40000"/>
                  </a:schemeClr>
                </a:solidFill>
              </a:rPr>
              <a:t>Основен въпрос в продуктовата стратегия е управлението на търговските марки.</a:t>
            </a:r>
          </a:p>
          <a:p>
            <a:pPr>
              <a:lnSpc>
                <a:spcPts val="2400"/>
              </a:lnSpc>
              <a:buNone/>
            </a:pPr>
            <a:r>
              <a:rPr lang="bg-BG" sz="2000" dirty="0" smtClean="0">
                <a:solidFill>
                  <a:schemeClr val="tx2">
                    <a:lumMod val="60000"/>
                    <a:lumOff val="40000"/>
                  </a:schemeClr>
                </a:solidFill>
              </a:rPr>
              <a:t>Търговска марка е име, термин, знак, символ или дизайн, включително комбинация от всичко това, чиято цел е да идентифицира стоките или услугите на една компания и да ги отличи от тези на конкурентите.</a:t>
            </a:r>
          </a:p>
          <a:p>
            <a:pPr>
              <a:lnSpc>
                <a:spcPts val="2400"/>
              </a:lnSpc>
              <a:buNone/>
            </a:pPr>
            <a:endParaRPr lang="bg-BG" sz="2000" dirty="0" smtClean="0">
              <a:solidFill>
                <a:schemeClr val="tx2">
                  <a:lumMod val="60000"/>
                  <a:lumOff val="40000"/>
                </a:schemeClr>
              </a:solidFill>
            </a:endParaRPr>
          </a:p>
          <a:p>
            <a:pPr>
              <a:lnSpc>
                <a:spcPts val="2400"/>
              </a:lnSpc>
              <a:buNone/>
            </a:pPr>
            <a:r>
              <a:rPr lang="bg-BG" sz="2000" dirty="0" smtClean="0">
                <a:solidFill>
                  <a:schemeClr val="tx2">
                    <a:lumMod val="60000"/>
                    <a:lumOff val="40000"/>
                  </a:schemeClr>
                </a:solidFill>
              </a:rPr>
              <a:t>Способността за създаване, поддържане, защита и засилване на търговската марка е най-важното и най- отличителното умение на преуспелите маркетингови специалисти.</a:t>
            </a:r>
          </a:p>
          <a:p>
            <a:pPr>
              <a:lnSpc>
                <a:spcPts val="2400"/>
              </a:lnSpc>
              <a:buNone/>
            </a:pPr>
            <a:r>
              <a:rPr lang="bg-BG" sz="2000" dirty="0" smtClean="0">
                <a:solidFill>
                  <a:schemeClr val="tx2">
                    <a:lumMod val="60000"/>
                    <a:lumOff val="40000"/>
                  </a:schemeClr>
                </a:solidFill>
              </a:rPr>
              <a:t>Най-добрите марки в сектора на здравеопазването винаги внушават гаранция за качество.</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58</a:t>
            </a:fld>
            <a:endParaRPr lang="fr-F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Управление на продуктите и търговските марки (3)</a:t>
            </a:r>
            <a:br>
              <a:rPr lang="bg-BG" sz="3200" dirty="0" smtClean="0">
                <a:solidFill>
                  <a:schemeClr val="bg1"/>
                </a:solidFill>
              </a:rPr>
            </a:br>
            <a:r>
              <a:rPr lang="bg-BG" sz="3200" dirty="0" smtClean="0">
                <a:solidFill>
                  <a:schemeClr val="bg1"/>
                </a:solidFill>
              </a:rPr>
              <a:t>Йерархична класификация на търговските марки</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Autofit/>
          </a:bodyPr>
          <a:lstStyle/>
          <a:p>
            <a:pPr marL="457200" indent="-457200">
              <a:lnSpc>
                <a:spcPts val="2400"/>
              </a:lnSpc>
              <a:buAutoNum type="arabicPeriod"/>
            </a:pPr>
            <a:r>
              <a:rPr lang="bg-BG" sz="2000" dirty="0" smtClean="0">
                <a:solidFill>
                  <a:schemeClr val="tx2">
                    <a:lumMod val="60000"/>
                    <a:lumOff val="40000"/>
                  </a:schemeClr>
                </a:solidFill>
              </a:rPr>
              <a:t>Марка, която е непозната за повечето купувачи. В този случай купувачите са склонни лесно да я заменят с по-изгодно ценово предложение.</a:t>
            </a:r>
          </a:p>
          <a:p>
            <a:pPr marL="457200" indent="-457200">
              <a:lnSpc>
                <a:spcPts val="2400"/>
              </a:lnSpc>
              <a:buAutoNum type="arabicPeriod"/>
            </a:pPr>
            <a:r>
              <a:rPr lang="bg-BG" sz="2000" dirty="0" smtClean="0">
                <a:solidFill>
                  <a:schemeClr val="tx2">
                    <a:lumMod val="60000"/>
                    <a:lumOff val="40000"/>
                  </a:schemeClr>
                </a:solidFill>
              </a:rPr>
              <a:t> Марка, за която купувачите имат висока степен на осведоменост. В този случай потребителят е удовлетворен и няма да смени марката без основателна причина.</a:t>
            </a:r>
          </a:p>
          <a:p>
            <a:pPr marL="457200" indent="-457200">
              <a:lnSpc>
                <a:spcPts val="2400"/>
              </a:lnSpc>
              <a:buAutoNum type="arabicPeriod"/>
            </a:pPr>
            <a:r>
              <a:rPr lang="bg-BG" sz="2000" dirty="0" smtClean="0">
                <a:solidFill>
                  <a:schemeClr val="tx2">
                    <a:lumMod val="60000"/>
                    <a:lumOff val="40000"/>
                  </a:schemeClr>
                </a:solidFill>
              </a:rPr>
              <a:t> Марка с висока степен на приемливост. Потребителят е удовлетворен и осъзнава, че смяната на марката ще му коства допълнителни разходи.</a:t>
            </a:r>
          </a:p>
          <a:p>
            <a:pPr marL="457200" indent="-457200">
              <a:lnSpc>
                <a:spcPts val="2400"/>
              </a:lnSpc>
              <a:buAutoNum type="arabicPeriod"/>
            </a:pPr>
            <a:r>
              <a:rPr lang="bg-BG" sz="2000" dirty="0" smtClean="0">
                <a:solidFill>
                  <a:schemeClr val="tx2">
                    <a:lumMod val="60000"/>
                    <a:lumOff val="40000"/>
                  </a:schemeClr>
                </a:solidFill>
              </a:rPr>
              <a:t> Марка с висока степен на предпочитаност. В този случай потребителят цени дадена марка и я приема с приятелски чувства.</a:t>
            </a:r>
          </a:p>
          <a:p>
            <a:pPr marL="457200" indent="-457200">
              <a:lnSpc>
                <a:spcPts val="2400"/>
              </a:lnSpc>
              <a:buAutoNum type="arabicPeriod"/>
            </a:pPr>
            <a:r>
              <a:rPr lang="bg-BG" sz="2000" dirty="0" smtClean="0">
                <a:solidFill>
                  <a:schemeClr val="tx2">
                    <a:lumMod val="60000"/>
                    <a:lumOff val="40000"/>
                  </a:schemeClr>
                </a:solidFill>
              </a:rPr>
              <a:t> Марка с висока степен на лоялност. Това са случаите, при които потребителят е предан на марката.</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59</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Основни понятия на маркетинга (3)</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buNone/>
            </a:pPr>
            <a:r>
              <a:rPr lang="bg-BG" sz="2000" dirty="0" smtClean="0">
                <a:solidFill>
                  <a:schemeClr val="tx2">
                    <a:lumMod val="60000"/>
                    <a:lumOff val="40000"/>
                  </a:schemeClr>
                </a:solidFill>
              </a:rPr>
              <a:t>4. </a:t>
            </a:r>
            <a:r>
              <a:rPr lang="bg-BG" sz="2000" b="1" dirty="0" smtClean="0">
                <a:solidFill>
                  <a:schemeClr val="tx2">
                    <a:lumMod val="60000"/>
                    <a:lumOff val="40000"/>
                  </a:schemeClr>
                </a:solidFill>
              </a:rPr>
              <a:t>Продукт или услуга</a:t>
            </a:r>
            <a:r>
              <a:rPr lang="bg-BG" sz="2000" dirty="0" smtClean="0">
                <a:solidFill>
                  <a:schemeClr val="tx2">
                    <a:lumMod val="60000"/>
                    <a:lumOff val="40000"/>
                  </a:schemeClr>
                </a:solidFill>
              </a:rPr>
              <a:t>. Представлява всяко предложение, което може да задоволи определени потребности. Обикновено продуктите/услугите, за да бъдат разпознаваеми от клиентите, притежават </a:t>
            </a:r>
            <a:r>
              <a:rPr lang="bg-BG" sz="2000" b="1" dirty="0" smtClean="0">
                <a:solidFill>
                  <a:schemeClr val="tx2">
                    <a:lumMod val="60000"/>
                    <a:lumOff val="40000"/>
                  </a:schemeClr>
                </a:solidFill>
              </a:rPr>
              <a:t>търговска марка </a:t>
            </a:r>
            <a:r>
              <a:rPr lang="bg-BG" sz="2000" dirty="0" smtClean="0">
                <a:solidFill>
                  <a:schemeClr val="tx2">
                    <a:lumMod val="60000"/>
                    <a:lumOff val="40000"/>
                  </a:schemeClr>
                </a:solidFill>
              </a:rPr>
              <a:t>– представлява предложение от познат източник.</a:t>
            </a:r>
            <a:endParaRPr lang="en-US" sz="2000" dirty="0" smtClean="0">
              <a:solidFill>
                <a:schemeClr val="tx2">
                  <a:lumMod val="60000"/>
                  <a:lumOff val="40000"/>
                </a:schemeClr>
              </a:solidFill>
            </a:endParaRPr>
          </a:p>
          <a:p>
            <a:pPr>
              <a:lnSpc>
                <a:spcPts val="2400"/>
              </a:lnSpc>
              <a:buNone/>
            </a:pPr>
            <a:endParaRPr lang="bg-BG" sz="2000" dirty="0" smtClean="0">
              <a:solidFill>
                <a:schemeClr val="tx2">
                  <a:lumMod val="60000"/>
                  <a:lumOff val="40000"/>
                </a:schemeClr>
              </a:solidFill>
            </a:endParaRPr>
          </a:p>
          <a:p>
            <a:pPr>
              <a:lnSpc>
                <a:spcPts val="2400"/>
              </a:lnSpc>
              <a:buNone/>
            </a:pPr>
            <a:r>
              <a:rPr lang="bg-BG" sz="2000" dirty="0" smtClean="0">
                <a:solidFill>
                  <a:schemeClr val="tx2">
                    <a:lumMod val="60000"/>
                    <a:lumOff val="40000"/>
                  </a:schemeClr>
                </a:solidFill>
              </a:rPr>
              <a:t>Например промоцията на новият продукт “ Аналгин Хин” се основава на спомените за търговската марка “ Аналгин Хинин”.</a:t>
            </a:r>
          </a:p>
          <a:p>
            <a:pPr>
              <a:lnSpc>
                <a:spcPts val="2400"/>
              </a:lnSpc>
              <a:buNone/>
            </a:pPr>
            <a:r>
              <a:rPr lang="bg-BG" sz="2000" dirty="0" smtClean="0">
                <a:solidFill>
                  <a:schemeClr val="tx2">
                    <a:lumMod val="60000"/>
                    <a:lumOff val="40000"/>
                  </a:schemeClr>
                </a:solidFill>
              </a:rPr>
              <a:t> Всички компании се стремят да изградят силен и благоприятен имидж на търговските си марки.</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6</a:t>
            </a:fld>
            <a:endParaRPr lang="fr-F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Управление на продуктите и търговските марки </a:t>
            </a:r>
            <a:br>
              <a:rPr lang="bg-BG" sz="3200" dirty="0" smtClean="0">
                <a:solidFill>
                  <a:schemeClr val="bg1"/>
                </a:solidFill>
              </a:rPr>
            </a:br>
            <a:r>
              <a:rPr lang="bg-BG" sz="3200" dirty="0" smtClean="0">
                <a:solidFill>
                  <a:schemeClr val="bg1"/>
                </a:solidFill>
              </a:rPr>
              <a:t>(4)</a:t>
            </a:r>
            <a:br>
              <a:rPr lang="bg-BG" sz="3200" dirty="0" smtClean="0">
                <a:solidFill>
                  <a:schemeClr val="bg1"/>
                </a:solidFill>
              </a:rPr>
            </a:br>
            <a:endParaRPr lang="fr-FR" sz="3200" dirty="0" smtClean="0">
              <a:solidFill>
                <a:schemeClr val="bg1"/>
              </a:solidFill>
            </a:endParaRPr>
          </a:p>
        </p:txBody>
      </p:sp>
      <p:sp>
        <p:nvSpPr>
          <p:cNvPr id="3075" name="Espace réservé du contenu 2"/>
          <p:cNvSpPr>
            <a:spLocks noGrp="1"/>
          </p:cNvSpPr>
          <p:nvPr>
            <p:ph idx="1"/>
          </p:nvPr>
        </p:nvSpPr>
        <p:spPr>
          <a:xfrm>
            <a:off x="251520" y="1952762"/>
            <a:ext cx="8640960" cy="4500574"/>
          </a:xfrm>
        </p:spPr>
        <p:txBody>
          <a:bodyPr>
            <a:normAutofit fontScale="62500" lnSpcReduction="20000"/>
          </a:bodyPr>
          <a:lstStyle/>
          <a:p>
            <a:pPr>
              <a:lnSpc>
                <a:spcPts val="2400"/>
              </a:lnSpc>
              <a:buNone/>
            </a:pPr>
            <a:r>
              <a:rPr lang="bg-BG" sz="2400" dirty="0" smtClean="0">
                <a:solidFill>
                  <a:schemeClr val="tx2">
                    <a:lumMod val="60000"/>
                    <a:lumOff val="40000"/>
                  </a:schemeClr>
                </a:solidFill>
              </a:rPr>
              <a:t>Управлението на търговските марки изисква решение по следните въпроси:</a:t>
            </a:r>
          </a:p>
          <a:p>
            <a:pPr marL="457200" indent="-457200">
              <a:lnSpc>
                <a:spcPts val="2400"/>
              </a:lnSpc>
              <a:buAutoNum type="arabicPeriod"/>
            </a:pPr>
            <a:r>
              <a:rPr lang="bg-BG" sz="2400" b="1" dirty="0" smtClean="0">
                <a:solidFill>
                  <a:schemeClr val="tx2">
                    <a:lumMod val="60000"/>
                    <a:lumOff val="40000"/>
                  </a:schemeClr>
                </a:solidFill>
              </a:rPr>
              <a:t>Необходимо ли е разработване на търговска марка? </a:t>
            </a:r>
            <a:r>
              <a:rPr lang="bg-BG" sz="2400" dirty="0" smtClean="0">
                <a:solidFill>
                  <a:schemeClr val="tx2">
                    <a:lumMod val="60000"/>
                    <a:lumOff val="40000"/>
                  </a:schemeClr>
                </a:solidFill>
              </a:rPr>
              <a:t>Този въпрос стои винаги пред генеричната фармацевтична индустрия и често зависи от нормативната регулация на лекарските прескрипции.</a:t>
            </a:r>
          </a:p>
          <a:p>
            <a:pPr marL="457200" indent="-457200">
              <a:lnSpc>
                <a:spcPts val="2400"/>
              </a:lnSpc>
              <a:buAutoNum type="arabicPeriod"/>
            </a:pPr>
            <a:r>
              <a:rPr lang="bg-BG" sz="2400" dirty="0" smtClean="0">
                <a:solidFill>
                  <a:schemeClr val="tx2">
                    <a:lumMod val="60000"/>
                    <a:lumOff val="40000"/>
                  </a:schemeClr>
                </a:solidFill>
              </a:rPr>
              <a:t> </a:t>
            </a:r>
            <a:r>
              <a:rPr lang="bg-BG" sz="2400" b="1" dirty="0" smtClean="0">
                <a:solidFill>
                  <a:schemeClr val="tx2">
                    <a:lumMod val="60000"/>
                    <a:lumOff val="40000"/>
                  </a:schemeClr>
                </a:solidFill>
              </a:rPr>
              <a:t>Решения, отнасящи се до спонсора на марката. </a:t>
            </a:r>
            <a:r>
              <a:rPr lang="bg-BG" sz="2400" dirty="0" smtClean="0">
                <a:solidFill>
                  <a:schemeClr val="tx2">
                    <a:lumMod val="60000"/>
                    <a:lumOff val="40000"/>
                  </a:schemeClr>
                </a:solidFill>
              </a:rPr>
              <a:t>Един продукт може да бъде лансиран като марка на производителя, като марка на дистрибутора или като лицензирана марка. В конкурентното ни съвремие собствената търговска марка не е гаранция за успех, защото настоящите пазари се характеризират с </a:t>
            </a:r>
            <a:r>
              <a:rPr lang="bg-BG" sz="2400" b="1" dirty="0" smtClean="0">
                <a:solidFill>
                  <a:schemeClr val="tx2">
                    <a:lumMod val="60000"/>
                    <a:lumOff val="40000"/>
                  </a:schemeClr>
                </a:solidFill>
              </a:rPr>
              <a:t>“потребителски марков паритет” </a:t>
            </a:r>
            <a:r>
              <a:rPr lang="bg-BG" sz="2400" dirty="0" smtClean="0">
                <a:solidFill>
                  <a:schemeClr val="tx2">
                    <a:lumMod val="60000"/>
                    <a:lumOff val="40000"/>
                  </a:schemeClr>
                </a:solidFill>
              </a:rPr>
              <a:t>– потребителите избират група от приемливи марки на аналогични продукти и се спират на онази, която е в наличност.</a:t>
            </a:r>
          </a:p>
          <a:p>
            <a:pPr marL="457200" indent="-457200">
              <a:lnSpc>
                <a:spcPts val="2400"/>
              </a:lnSpc>
              <a:buAutoNum type="arabicPeriod"/>
            </a:pPr>
            <a:r>
              <a:rPr lang="bg-BG" sz="2400" dirty="0" smtClean="0">
                <a:solidFill>
                  <a:schemeClr val="tx2">
                    <a:lumMod val="60000"/>
                    <a:lumOff val="40000"/>
                  </a:schemeClr>
                </a:solidFill>
              </a:rPr>
              <a:t> </a:t>
            </a:r>
            <a:r>
              <a:rPr lang="bg-BG" sz="2400" b="1" dirty="0" smtClean="0">
                <a:solidFill>
                  <a:schemeClr val="tx2">
                    <a:lumMod val="60000"/>
                    <a:lumOff val="40000"/>
                  </a:schemeClr>
                </a:solidFill>
              </a:rPr>
              <a:t>Решения за избор на име на марката. </a:t>
            </a:r>
            <a:r>
              <a:rPr lang="bg-BG" sz="2400" dirty="0" smtClean="0">
                <a:solidFill>
                  <a:schemeClr val="tx2">
                    <a:lumMod val="60000"/>
                    <a:lumOff val="40000"/>
                  </a:schemeClr>
                </a:solidFill>
              </a:rPr>
              <a:t>Съществуват няколко стратегии – индивидуално им</a:t>
            </a:r>
            <a:r>
              <a:rPr lang="en-US" sz="2400" dirty="0" smtClean="0">
                <a:solidFill>
                  <a:schemeClr val="tx2">
                    <a:lumMod val="60000"/>
                    <a:lumOff val="40000"/>
                  </a:schemeClr>
                </a:solidFill>
              </a:rPr>
              <a:t>e (</a:t>
            </a:r>
            <a:r>
              <a:rPr lang="en-US" sz="2400" dirty="0" err="1" smtClean="0">
                <a:solidFill>
                  <a:schemeClr val="tx2">
                    <a:lumMod val="60000"/>
                    <a:lumOff val="40000"/>
                  </a:schemeClr>
                </a:solidFill>
              </a:rPr>
              <a:t>Analgin</a:t>
            </a:r>
            <a:r>
              <a:rPr lang="en-US" sz="2400" dirty="0" smtClean="0">
                <a:solidFill>
                  <a:schemeClr val="tx2">
                    <a:lumMod val="60000"/>
                    <a:lumOff val="40000"/>
                  </a:schemeClr>
                </a:solidFill>
              </a:rPr>
              <a:t>), </a:t>
            </a:r>
            <a:r>
              <a:rPr lang="bg-BG" sz="2400" dirty="0" smtClean="0">
                <a:solidFill>
                  <a:schemeClr val="tx2">
                    <a:lumMod val="60000"/>
                    <a:lumOff val="40000"/>
                  </a:schemeClr>
                </a:solidFill>
              </a:rPr>
              <a:t>отделни фамилни имена за всички продукти </a:t>
            </a:r>
            <a:r>
              <a:rPr lang="en-US" sz="2400" dirty="0" smtClean="0">
                <a:solidFill>
                  <a:schemeClr val="tx2">
                    <a:lumMod val="60000"/>
                    <a:lumOff val="40000"/>
                  </a:schemeClr>
                </a:solidFill>
              </a:rPr>
              <a:t>(</a:t>
            </a:r>
            <a:r>
              <a:rPr lang="en-US" sz="2400" dirty="0" err="1" smtClean="0">
                <a:solidFill>
                  <a:schemeClr val="tx2">
                    <a:lumMod val="60000"/>
                    <a:lumOff val="40000"/>
                  </a:schemeClr>
                </a:solidFill>
              </a:rPr>
              <a:t>Actahome</a:t>
            </a:r>
            <a:r>
              <a:rPr lang="en-US" sz="2400" dirty="0" smtClean="0">
                <a:solidFill>
                  <a:schemeClr val="tx2">
                    <a:lumMod val="60000"/>
                    <a:lumOff val="40000"/>
                  </a:schemeClr>
                </a:solidFill>
              </a:rPr>
              <a:t>)</a:t>
            </a:r>
            <a:r>
              <a:rPr lang="bg-BG" sz="2400" dirty="0" smtClean="0">
                <a:solidFill>
                  <a:schemeClr val="tx2">
                    <a:lumMod val="60000"/>
                    <a:lumOff val="40000"/>
                  </a:schemeClr>
                </a:solidFill>
              </a:rPr>
              <a:t>, запазена марка на компанията с отделни имена на продуктите (</a:t>
            </a:r>
            <a:r>
              <a:rPr lang="en-US" sz="2400" dirty="0" err="1" smtClean="0">
                <a:solidFill>
                  <a:schemeClr val="tx2">
                    <a:lumMod val="60000"/>
                    <a:lumOff val="40000"/>
                  </a:schemeClr>
                </a:solidFill>
              </a:rPr>
              <a:t>Enalapril</a:t>
            </a:r>
            <a:r>
              <a:rPr lang="en-US" sz="2400" dirty="0" smtClean="0">
                <a:solidFill>
                  <a:schemeClr val="tx2">
                    <a:lumMod val="60000"/>
                    <a:lumOff val="40000"/>
                  </a:schemeClr>
                </a:solidFill>
              </a:rPr>
              <a:t> </a:t>
            </a:r>
            <a:r>
              <a:rPr lang="bg-BG" sz="2400" dirty="0" smtClean="0">
                <a:solidFill>
                  <a:schemeClr val="tx2">
                    <a:lumMod val="60000"/>
                    <a:lumOff val="40000"/>
                  </a:schemeClr>
                </a:solidFill>
              </a:rPr>
              <a:t>– Чайкафарма), общи имена за фамилията (</a:t>
            </a:r>
            <a:r>
              <a:rPr lang="en-US" sz="2400" dirty="0" err="1" smtClean="0">
                <a:solidFill>
                  <a:schemeClr val="tx2">
                    <a:lumMod val="60000"/>
                    <a:lumOff val="40000"/>
                  </a:schemeClr>
                </a:solidFill>
              </a:rPr>
              <a:t>Bisogamma</a:t>
            </a:r>
            <a:r>
              <a:rPr lang="en-US" sz="2400" dirty="0" smtClean="0">
                <a:solidFill>
                  <a:schemeClr val="tx2">
                    <a:lumMod val="60000"/>
                    <a:lumOff val="40000"/>
                  </a:schemeClr>
                </a:solidFill>
              </a:rPr>
              <a:t>, </a:t>
            </a:r>
            <a:r>
              <a:rPr lang="en-US" sz="2400" dirty="0" err="1" smtClean="0">
                <a:solidFill>
                  <a:schemeClr val="tx2">
                    <a:lumMod val="60000"/>
                    <a:lumOff val="40000"/>
                  </a:schemeClr>
                </a:solidFill>
              </a:rPr>
              <a:t>Amlogamma</a:t>
            </a:r>
            <a:r>
              <a:rPr lang="en-US" sz="2400" dirty="0" smtClean="0">
                <a:solidFill>
                  <a:schemeClr val="tx2">
                    <a:lumMod val="60000"/>
                    <a:lumOff val="40000"/>
                  </a:schemeClr>
                </a:solidFill>
              </a:rPr>
              <a:t> </a:t>
            </a:r>
            <a:r>
              <a:rPr lang="bg-BG" sz="2400" dirty="0" smtClean="0">
                <a:solidFill>
                  <a:schemeClr val="tx2">
                    <a:lumMod val="60000"/>
                    <a:lumOff val="40000"/>
                  </a:schemeClr>
                </a:solidFill>
              </a:rPr>
              <a:t>и т.н)</a:t>
            </a:r>
            <a:endParaRPr lang="en-US"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60</a:t>
            </a:fld>
            <a:endParaRPr lang="fr-F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Управление на продуктите и търговските марки (5)</a:t>
            </a:r>
            <a:endParaRPr lang="fr-FR" sz="3200" dirty="0" smtClean="0">
              <a:solidFill>
                <a:schemeClr val="bg1"/>
              </a:solidFill>
            </a:endParaRPr>
          </a:p>
        </p:txBody>
      </p:sp>
      <p:sp>
        <p:nvSpPr>
          <p:cNvPr id="3075" name="Espace réservé du contenu 2"/>
          <p:cNvSpPr>
            <a:spLocks noGrp="1"/>
          </p:cNvSpPr>
          <p:nvPr>
            <p:ph idx="1"/>
          </p:nvPr>
        </p:nvSpPr>
        <p:spPr>
          <a:xfrm>
            <a:off x="251520" y="1785926"/>
            <a:ext cx="8640960" cy="4929222"/>
          </a:xfrm>
        </p:spPr>
        <p:txBody>
          <a:bodyPr>
            <a:normAutofit fontScale="62500" lnSpcReduction="20000"/>
          </a:bodyPr>
          <a:lstStyle/>
          <a:p>
            <a:pPr>
              <a:lnSpc>
                <a:spcPts val="2400"/>
              </a:lnSpc>
              <a:buNone/>
            </a:pPr>
            <a:r>
              <a:rPr lang="bg-BG" sz="2400" dirty="0" smtClean="0">
                <a:solidFill>
                  <a:schemeClr val="tx2">
                    <a:lumMod val="60000"/>
                    <a:lumOff val="40000"/>
                  </a:schemeClr>
                </a:solidFill>
              </a:rPr>
              <a:t>Стратегически възможности за управление на марките:</a:t>
            </a:r>
          </a:p>
          <a:p>
            <a:pPr marL="457200" indent="-457200">
              <a:lnSpc>
                <a:spcPts val="2400"/>
              </a:lnSpc>
              <a:buAutoNum type="arabicPeriod"/>
            </a:pPr>
            <a:r>
              <a:rPr lang="bg-BG" sz="2400" b="1" dirty="0" smtClean="0">
                <a:solidFill>
                  <a:schemeClr val="tx2">
                    <a:lumMod val="60000"/>
                    <a:lumOff val="40000"/>
                  </a:schemeClr>
                </a:solidFill>
              </a:rPr>
              <a:t>Разширение на гамата </a:t>
            </a:r>
            <a:r>
              <a:rPr lang="bg-BG" sz="2400" dirty="0" smtClean="0">
                <a:solidFill>
                  <a:schemeClr val="tx2">
                    <a:lumMod val="60000"/>
                    <a:lumOff val="40000"/>
                  </a:schemeClr>
                </a:solidFill>
              </a:rPr>
              <a:t>– въвеждат се допълнителни продукти под същото марково име - </a:t>
            </a:r>
            <a:r>
              <a:rPr lang="en-US" sz="2400" dirty="0" smtClean="0">
                <a:solidFill>
                  <a:schemeClr val="tx2">
                    <a:lumMod val="60000"/>
                    <a:lumOff val="40000"/>
                  </a:schemeClr>
                </a:solidFill>
              </a:rPr>
              <a:t> Aspirin Cardio (</a:t>
            </a:r>
            <a:r>
              <a:rPr lang="bg-BG" sz="2400" dirty="0" smtClean="0">
                <a:solidFill>
                  <a:schemeClr val="tx2">
                    <a:lumMod val="60000"/>
                    <a:lumOff val="40000"/>
                  </a:schemeClr>
                </a:solidFill>
              </a:rPr>
              <a:t>за сърдечно-съдова профлактика), </a:t>
            </a:r>
            <a:r>
              <a:rPr lang="en-US" sz="2400" dirty="0" smtClean="0">
                <a:solidFill>
                  <a:schemeClr val="tx2">
                    <a:lumMod val="60000"/>
                    <a:lumOff val="40000"/>
                  </a:schemeClr>
                </a:solidFill>
              </a:rPr>
              <a:t>Aspirin Direct </a:t>
            </a:r>
            <a:r>
              <a:rPr lang="bg-BG" sz="2400" dirty="0" smtClean="0">
                <a:solidFill>
                  <a:schemeClr val="tx2">
                    <a:lumMod val="60000"/>
                    <a:lumOff val="40000"/>
                  </a:schemeClr>
                </a:solidFill>
              </a:rPr>
              <a:t>(за дъвчене и бързо действие),</a:t>
            </a:r>
            <a:r>
              <a:rPr lang="en-US" sz="2400" dirty="0" smtClean="0">
                <a:solidFill>
                  <a:schemeClr val="tx2">
                    <a:lumMod val="60000"/>
                    <a:lumOff val="40000"/>
                  </a:schemeClr>
                </a:solidFill>
              </a:rPr>
              <a:t> Aspirin Protect </a:t>
            </a:r>
            <a:r>
              <a:rPr lang="bg-BG" sz="2400" dirty="0" smtClean="0">
                <a:solidFill>
                  <a:schemeClr val="tx2">
                    <a:lumMod val="60000"/>
                    <a:lumOff val="40000"/>
                  </a:schemeClr>
                </a:solidFill>
              </a:rPr>
              <a:t>(стомашно устойчиви таблетки)</a:t>
            </a:r>
          </a:p>
          <a:p>
            <a:pPr marL="457200" indent="-457200">
              <a:lnSpc>
                <a:spcPts val="2400"/>
              </a:lnSpc>
              <a:buAutoNum type="arabicPeriod"/>
            </a:pPr>
            <a:r>
              <a:rPr lang="bg-BG" sz="2400" dirty="0" smtClean="0">
                <a:solidFill>
                  <a:schemeClr val="tx2">
                    <a:lumMod val="60000"/>
                    <a:lumOff val="40000"/>
                  </a:schemeClr>
                </a:solidFill>
              </a:rPr>
              <a:t> </a:t>
            </a:r>
            <a:r>
              <a:rPr lang="bg-BG" sz="2400" b="1" dirty="0" smtClean="0">
                <a:solidFill>
                  <a:schemeClr val="tx2">
                    <a:lumMod val="60000"/>
                    <a:lumOff val="40000"/>
                  </a:schemeClr>
                </a:solidFill>
              </a:rPr>
              <a:t>Разширение на марката </a:t>
            </a:r>
            <a:r>
              <a:rPr lang="bg-BG" sz="2400" dirty="0" smtClean="0">
                <a:solidFill>
                  <a:schemeClr val="tx2">
                    <a:lumMod val="60000"/>
                    <a:lumOff val="40000"/>
                  </a:schemeClr>
                </a:solidFill>
              </a:rPr>
              <a:t>– въвеждат се нови продукти в други категории като се използва съществуващо име на марката – </a:t>
            </a:r>
            <a:r>
              <a:rPr lang="en-US" sz="2400" dirty="0" err="1" smtClean="0">
                <a:solidFill>
                  <a:schemeClr val="tx2">
                    <a:lumMod val="60000"/>
                    <a:lumOff val="40000"/>
                  </a:schemeClr>
                </a:solidFill>
              </a:rPr>
              <a:t>Bisogamma</a:t>
            </a:r>
            <a:r>
              <a:rPr lang="en-US" sz="2400" dirty="0" smtClean="0">
                <a:solidFill>
                  <a:schemeClr val="tx2">
                    <a:lumMod val="60000"/>
                    <a:lumOff val="40000"/>
                  </a:schemeClr>
                </a:solidFill>
              </a:rPr>
              <a:t> </a:t>
            </a:r>
            <a:r>
              <a:rPr lang="bg-BG" sz="2400" dirty="0" smtClean="0">
                <a:solidFill>
                  <a:schemeClr val="tx2">
                    <a:lumMod val="60000"/>
                    <a:lumOff val="40000"/>
                  </a:schemeClr>
                </a:solidFill>
              </a:rPr>
              <a:t>(</a:t>
            </a:r>
            <a:r>
              <a:rPr lang="el-GR" sz="2400" dirty="0" smtClean="0">
                <a:solidFill>
                  <a:schemeClr val="tx2">
                    <a:lumMod val="60000"/>
                    <a:lumOff val="40000"/>
                  </a:schemeClr>
                </a:solidFill>
              </a:rPr>
              <a:t>β</a:t>
            </a:r>
            <a:r>
              <a:rPr lang="bg-BG" sz="2400" dirty="0" smtClean="0">
                <a:solidFill>
                  <a:schemeClr val="tx2">
                    <a:lumMod val="60000"/>
                    <a:lumOff val="40000"/>
                  </a:schemeClr>
                </a:solidFill>
              </a:rPr>
              <a:t> – блокер), </a:t>
            </a:r>
            <a:r>
              <a:rPr lang="en-US" sz="2400" dirty="0" err="1" smtClean="0">
                <a:solidFill>
                  <a:schemeClr val="tx2">
                    <a:lumMod val="60000"/>
                    <a:lumOff val="40000"/>
                  </a:schemeClr>
                </a:solidFill>
              </a:rPr>
              <a:t>Lisigamma</a:t>
            </a:r>
            <a:r>
              <a:rPr lang="en-US" sz="2400" dirty="0" smtClean="0">
                <a:solidFill>
                  <a:schemeClr val="tx2">
                    <a:lumMod val="60000"/>
                    <a:lumOff val="40000"/>
                  </a:schemeClr>
                </a:solidFill>
              </a:rPr>
              <a:t> </a:t>
            </a:r>
            <a:r>
              <a:rPr lang="bg-BG" sz="2400" dirty="0" smtClean="0">
                <a:solidFill>
                  <a:schemeClr val="tx2">
                    <a:lumMod val="60000"/>
                    <a:lumOff val="40000"/>
                  </a:schemeClr>
                </a:solidFill>
              </a:rPr>
              <a:t>(АСЕ  - инхибитор), </a:t>
            </a:r>
            <a:r>
              <a:rPr lang="en-US" sz="2400" dirty="0" err="1" smtClean="0">
                <a:solidFill>
                  <a:schemeClr val="tx2">
                    <a:lumMod val="60000"/>
                    <a:lumOff val="40000"/>
                  </a:schemeClr>
                </a:solidFill>
              </a:rPr>
              <a:t>Amlogamma</a:t>
            </a:r>
            <a:r>
              <a:rPr lang="en-US" sz="2400" dirty="0" smtClean="0">
                <a:solidFill>
                  <a:schemeClr val="tx2">
                    <a:lumMod val="60000"/>
                    <a:lumOff val="40000"/>
                  </a:schemeClr>
                </a:solidFill>
              </a:rPr>
              <a:t> (</a:t>
            </a:r>
            <a:r>
              <a:rPr lang="bg-BG" sz="2400" dirty="0" smtClean="0">
                <a:solidFill>
                  <a:schemeClr val="tx2">
                    <a:lumMod val="60000"/>
                    <a:lumOff val="40000"/>
                  </a:schemeClr>
                </a:solidFill>
              </a:rPr>
              <a:t>калциев антагонист)</a:t>
            </a:r>
          </a:p>
          <a:p>
            <a:pPr marL="457200" indent="-457200">
              <a:lnSpc>
                <a:spcPts val="2400"/>
              </a:lnSpc>
              <a:buAutoNum type="arabicPeriod"/>
            </a:pPr>
            <a:r>
              <a:rPr lang="bg-BG" sz="2400" dirty="0" smtClean="0">
                <a:solidFill>
                  <a:schemeClr val="tx2">
                    <a:lumMod val="60000"/>
                    <a:lumOff val="40000"/>
                  </a:schemeClr>
                </a:solidFill>
              </a:rPr>
              <a:t> </a:t>
            </a:r>
            <a:r>
              <a:rPr lang="bg-BG" sz="2400" b="1" dirty="0" smtClean="0">
                <a:solidFill>
                  <a:schemeClr val="tx2">
                    <a:lumMod val="60000"/>
                    <a:lumOff val="40000"/>
                  </a:schemeClr>
                </a:solidFill>
              </a:rPr>
              <a:t>Множество марки </a:t>
            </a:r>
            <a:r>
              <a:rPr lang="bg-BG" sz="2400" dirty="0" smtClean="0">
                <a:solidFill>
                  <a:schemeClr val="tx2">
                    <a:lumMod val="60000"/>
                    <a:lumOff val="40000"/>
                  </a:schemeClr>
                </a:solidFill>
              </a:rPr>
              <a:t>– въвеждат се допълнителни търговски марки в същата продуктова категория, най-често поради ценова диференциация –</a:t>
            </a:r>
            <a:r>
              <a:rPr lang="en-US" sz="2400" dirty="0" err="1" smtClean="0">
                <a:solidFill>
                  <a:schemeClr val="tx2">
                    <a:lumMod val="60000"/>
                    <a:lumOff val="40000"/>
                  </a:schemeClr>
                </a:solidFill>
              </a:rPr>
              <a:t>Plavix</a:t>
            </a:r>
            <a:r>
              <a:rPr lang="en-US" sz="2400" dirty="0" smtClean="0">
                <a:solidFill>
                  <a:schemeClr val="tx2">
                    <a:lumMod val="60000"/>
                    <a:lumOff val="40000"/>
                  </a:schemeClr>
                </a:solidFill>
              </a:rPr>
              <a:t> (</a:t>
            </a:r>
            <a:r>
              <a:rPr lang="en-US" sz="2400" dirty="0" err="1" smtClean="0">
                <a:solidFill>
                  <a:schemeClr val="tx2">
                    <a:lumMod val="60000"/>
                    <a:lumOff val="40000"/>
                  </a:schemeClr>
                </a:solidFill>
              </a:rPr>
              <a:t>Clopidogrel</a:t>
            </a:r>
            <a:r>
              <a:rPr lang="en-US" sz="2400" dirty="0" smtClean="0">
                <a:solidFill>
                  <a:schemeClr val="tx2">
                    <a:lumMod val="60000"/>
                    <a:lumOff val="40000"/>
                  </a:schemeClr>
                </a:solidFill>
              </a:rPr>
              <a:t>), </a:t>
            </a:r>
            <a:r>
              <a:rPr lang="en-US" sz="2400" dirty="0" err="1" smtClean="0">
                <a:solidFill>
                  <a:schemeClr val="tx2">
                    <a:lumMod val="60000"/>
                    <a:lumOff val="40000"/>
                  </a:schemeClr>
                </a:solidFill>
              </a:rPr>
              <a:t>Trombex</a:t>
            </a:r>
            <a:r>
              <a:rPr lang="bg-BG" sz="2400" dirty="0" smtClean="0">
                <a:solidFill>
                  <a:schemeClr val="tx2">
                    <a:lumMod val="60000"/>
                    <a:lumOff val="40000"/>
                  </a:schemeClr>
                </a:solidFill>
              </a:rPr>
              <a:t> (</a:t>
            </a:r>
            <a:r>
              <a:rPr lang="fr-FR" sz="2400" dirty="0" err="1" smtClean="0">
                <a:solidFill>
                  <a:schemeClr val="tx2">
                    <a:lumMod val="60000"/>
                    <a:lumOff val="40000"/>
                  </a:schemeClr>
                </a:solidFill>
              </a:rPr>
              <a:t>Clopidogrel</a:t>
            </a:r>
            <a:r>
              <a:rPr lang="fr-FR" sz="2400" dirty="0" smtClean="0">
                <a:solidFill>
                  <a:schemeClr val="tx2">
                    <a:lumMod val="60000"/>
                    <a:lumOff val="40000"/>
                  </a:schemeClr>
                </a:solidFill>
              </a:rPr>
              <a:t>)</a:t>
            </a:r>
          </a:p>
          <a:p>
            <a:pPr marL="457200" indent="-457200">
              <a:lnSpc>
                <a:spcPts val="2400"/>
              </a:lnSpc>
              <a:buAutoNum type="arabicPeriod"/>
            </a:pPr>
            <a:r>
              <a:rPr lang="fr-FR" sz="2400" dirty="0" smtClean="0">
                <a:solidFill>
                  <a:schemeClr val="tx2">
                    <a:lumMod val="60000"/>
                    <a:lumOff val="40000"/>
                  </a:schemeClr>
                </a:solidFill>
              </a:rPr>
              <a:t> </a:t>
            </a:r>
            <a:r>
              <a:rPr lang="bg-BG" sz="2400" b="1" dirty="0" smtClean="0">
                <a:solidFill>
                  <a:schemeClr val="tx2">
                    <a:lumMod val="60000"/>
                    <a:lumOff val="40000"/>
                  </a:schemeClr>
                </a:solidFill>
              </a:rPr>
              <a:t>Нови марки </a:t>
            </a:r>
            <a:r>
              <a:rPr lang="bg-BG" sz="2400" dirty="0" smtClean="0">
                <a:solidFill>
                  <a:schemeClr val="tx2">
                    <a:lumMod val="60000"/>
                    <a:lumOff val="40000"/>
                  </a:schemeClr>
                </a:solidFill>
              </a:rPr>
              <a:t>– процеса на налагане на нови търговски марки е скъп и рискован по същият начин, както и въвеждането на нови продукти.</a:t>
            </a:r>
          </a:p>
          <a:p>
            <a:pPr marL="457200" indent="-457200">
              <a:lnSpc>
                <a:spcPts val="2400"/>
              </a:lnSpc>
              <a:buAutoNum type="arabicPeriod"/>
            </a:pPr>
            <a:r>
              <a:rPr lang="bg-BG" sz="2400" dirty="0" smtClean="0">
                <a:solidFill>
                  <a:schemeClr val="tx2">
                    <a:lumMod val="60000"/>
                    <a:lumOff val="40000"/>
                  </a:schemeClr>
                </a:solidFill>
              </a:rPr>
              <a:t> </a:t>
            </a:r>
            <a:r>
              <a:rPr lang="bg-BG" sz="2400" b="1" dirty="0" smtClean="0">
                <a:solidFill>
                  <a:schemeClr val="tx2">
                    <a:lumMod val="60000"/>
                    <a:lumOff val="40000"/>
                  </a:schemeClr>
                </a:solidFill>
              </a:rPr>
              <a:t>Съвместни марки </a:t>
            </a:r>
            <a:r>
              <a:rPr lang="bg-BG" sz="2400" dirty="0" smtClean="0">
                <a:solidFill>
                  <a:schemeClr val="tx2">
                    <a:lumMod val="60000"/>
                    <a:lumOff val="40000"/>
                  </a:schemeClr>
                </a:solidFill>
              </a:rPr>
              <a:t>– все по-често явление е появата на съвместни марки, при което две или повече известни марки се съчетават в една оферта. По този начин при лечението на редица заболявания се промотират “терапевтични решения”, които се състоят от няколко продукта.</a:t>
            </a:r>
            <a:endParaRPr lang="en-US"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61</a:t>
            </a:fld>
            <a:endParaRPr lang="fr-F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Управление на услугите</a:t>
            </a:r>
            <a:endParaRPr lang="fr-FR" sz="3200" dirty="0" smtClean="0">
              <a:solidFill>
                <a:schemeClr val="bg1"/>
              </a:solidFill>
            </a:endParaRPr>
          </a:p>
        </p:txBody>
      </p:sp>
      <p:sp>
        <p:nvSpPr>
          <p:cNvPr id="3075" name="Espace réservé du contenu 2"/>
          <p:cNvSpPr>
            <a:spLocks noGrp="1"/>
          </p:cNvSpPr>
          <p:nvPr>
            <p:ph idx="1"/>
          </p:nvPr>
        </p:nvSpPr>
        <p:spPr>
          <a:xfrm>
            <a:off x="251520" y="1785926"/>
            <a:ext cx="8640960" cy="4929198"/>
          </a:xfrm>
        </p:spPr>
        <p:txBody>
          <a:bodyPr>
            <a:normAutofit fontScale="62500" lnSpcReduction="20000"/>
          </a:bodyPr>
          <a:lstStyle/>
          <a:p>
            <a:pPr>
              <a:lnSpc>
                <a:spcPts val="2400"/>
              </a:lnSpc>
              <a:buNone/>
            </a:pPr>
            <a:r>
              <a:rPr lang="bg-BG" sz="2400" dirty="0" smtClean="0">
                <a:solidFill>
                  <a:schemeClr val="tx2">
                    <a:lumMod val="60000"/>
                    <a:lumOff val="40000"/>
                  </a:schemeClr>
                </a:solidFill>
              </a:rPr>
              <a:t>Услугите имат четири основни характеристики, които оказват силно влияние върху проектирането на маркетинговите активности:</a:t>
            </a:r>
          </a:p>
          <a:p>
            <a:pPr>
              <a:lnSpc>
                <a:spcPts val="2400"/>
              </a:lnSpc>
              <a:buNone/>
            </a:pPr>
            <a:r>
              <a:rPr lang="bg-BG" sz="2400" b="1" dirty="0" smtClean="0">
                <a:solidFill>
                  <a:schemeClr val="tx2">
                    <a:lumMod val="60000"/>
                    <a:lumOff val="40000"/>
                  </a:schemeClr>
                </a:solidFill>
              </a:rPr>
              <a:t>Неосезаемост</a:t>
            </a:r>
            <a:r>
              <a:rPr lang="bg-BG" sz="2400" dirty="0" smtClean="0">
                <a:solidFill>
                  <a:schemeClr val="tx2">
                    <a:lumMod val="60000"/>
                    <a:lumOff val="40000"/>
                  </a:schemeClr>
                </a:solidFill>
              </a:rPr>
              <a:t> – услугите не могат да бъдат видени, пипнати или пробвани преди да бъдат купени. За да се намали несигурността купувачите винаги търсят признаци или доказателства за качество. В здравеопазването пациентите често оценяват емоционално качеството - чрез отношението на лекарите към тях, оборудването, чистотата и др.</a:t>
            </a:r>
          </a:p>
          <a:p>
            <a:pPr>
              <a:lnSpc>
                <a:spcPts val="2400"/>
              </a:lnSpc>
              <a:buNone/>
            </a:pPr>
            <a:r>
              <a:rPr lang="bg-BG" sz="2400" b="1" dirty="0" smtClean="0">
                <a:solidFill>
                  <a:schemeClr val="tx2">
                    <a:lumMod val="60000"/>
                    <a:lumOff val="40000"/>
                  </a:schemeClr>
                </a:solidFill>
              </a:rPr>
              <a:t>Неделимост</a:t>
            </a:r>
            <a:r>
              <a:rPr lang="bg-BG" sz="2400" dirty="0" smtClean="0">
                <a:solidFill>
                  <a:schemeClr val="tx2">
                    <a:lumMod val="60000"/>
                    <a:lumOff val="40000"/>
                  </a:schemeClr>
                </a:solidFill>
              </a:rPr>
              <a:t> – услугите обикновено се предоставят и консумират едновременно за разлика от стоките. Освен това при провеждането на медицински преглед от лекар на пациент, взаимодействието и комуникацията между двата субекта, които присъстват в момента на производство и консумация на услугата е особена черта на маркетинга за здравни услуги, тъй като и лекарят, и пациента, влияят върху резултата.</a:t>
            </a:r>
          </a:p>
          <a:p>
            <a:pPr>
              <a:lnSpc>
                <a:spcPts val="2400"/>
              </a:lnSpc>
              <a:buNone/>
            </a:pPr>
            <a:r>
              <a:rPr lang="bg-BG" sz="2400" b="1" dirty="0" smtClean="0">
                <a:solidFill>
                  <a:schemeClr val="tx2">
                    <a:lumMod val="60000"/>
                    <a:lumOff val="40000"/>
                  </a:schemeClr>
                </a:solidFill>
              </a:rPr>
              <a:t>Променливост</a:t>
            </a:r>
            <a:r>
              <a:rPr lang="bg-BG" sz="2400" dirty="0" smtClean="0">
                <a:solidFill>
                  <a:schemeClr val="tx2">
                    <a:lumMod val="60000"/>
                    <a:lumOff val="40000"/>
                  </a:schemeClr>
                </a:solidFill>
              </a:rPr>
              <a:t> – услугите са силно променливи, защото зависят от това кой, кога и къде ги доставя.</a:t>
            </a:r>
          </a:p>
          <a:p>
            <a:pPr>
              <a:lnSpc>
                <a:spcPts val="2400"/>
              </a:lnSpc>
              <a:buNone/>
            </a:pPr>
            <a:r>
              <a:rPr lang="bg-BG" sz="2400" b="1" dirty="0" smtClean="0">
                <a:solidFill>
                  <a:schemeClr val="tx2">
                    <a:lumMod val="60000"/>
                    <a:lumOff val="40000"/>
                  </a:schemeClr>
                </a:solidFill>
              </a:rPr>
              <a:t>Зависимост</a:t>
            </a:r>
            <a:r>
              <a:rPr lang="bg-BG" sz="2400" dirty="0" smtClean="0">
                <a:solidFill>
                  <a:schemeClr val="tx2">
                    <a:lumMod val="60000"/>
                    <a:lumOff val="40000"/>
                  </a:schemeClr>
                </a:solidFill>
              </a:rPr>
              <a:t> – продажбата на услуга зависи изцяло от съвпадението по време и място на търсенето и предлагането. Разминаването на търсенето и предлагането в една или друга посока, препятства маркетинга на здравните услуги.</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62</a:t>
            </a:fld>
            <a:endParaRPr lang="fr-F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normAutofit fontScale="90000"/>
          </a:bodyPr>
          <a:lstStyle/>
          <a:p>
            <a:r>
              <a:rPr lang="bg-BG" sz="3200" dirty="0" smtClean="0">
                <a:solidFill>
                  <a:schemeClr val="bg1"/>
                </a:solidFill>
              </a:rPr>
              <a:t>Управление на услугите (2)</a:t>
            </a:r>
            <a:br>
              <a:rPr lang="bg-BG" sz="3200" dirty="0" smtClean="0">
                <a:solidFill>
                  <a:schemeClr val="bg1"/>
                </a:solidFill>
              </a:rPr>
            </a:br>
            <a:r>
              <a:rPr lang="bg-BG" sz="3200" dirty="0" smtClean="0">
                <a:solidFill>
                  <a:schemeClr val="bg1"/>
                </a:solidFill>
              </a:rPr>
              <a:t>Възможни подходи за подобряване на съотношението търсене/предлагане в здравеопазването</a:t>
            </a:r>
            <a:endParaRPr lang="fr-FR" sz="3200" dirty="0" smtClean="0">
              <a:solidFill>
                <a:schemeClr val="bg1"/>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63</a:t>
            </a:fld>
            <a:endParaRPr lang="fr-FR"/>
          </a:p>
        </p:txBody>
      </p:sp>
      <p:graphicFrame>
        <p:nvGraphicFramePr>
          <p:cNvPr id="6" name="Table 5"/>
          <p:cNvGraphicFramePr>
            <a:graphicFrameLocks noGrp="1"/>
          </p:cNvGraphicFramePr>
          <p:nvPr/>
        </p:nvGraphicFramePr>
        <p:xfrm>
          <a:off x="323528" y="2179280"/>
          <a:ext cx="8568952" cy="4282080"/>
        </p:xfrm>
        <a:graphic>
          <a:graphicData uri="http://schemas.openxmlformats.org/drawingml/2006/table">
            <a:tbl>
              <a:tblPr firstRow="1" bandRow="1">
                <a:tableStyleId>{5C22544A-7EE6-4342-B048-85BDC9FD1C3A}</a:tableStyleId>
              </a:tblPr>
              <a:tblGrid>
                <a:gridCol w="4104456"/>
                <a:gridCol w="4464496"/>
              </a:tblGrid>
              <a:tr h="414708">
                <a:tc>
                  <a:txBody>
                    <a:bodyPr/>
                    <a:lstStyle/>
                    <a:p>
                      <a:pPr algn="ctr">
                        <a:spcAft>
                          <a:spcPts val="0"/>
                        </a:spcAft>
                      </a:pPr>
                      <a:r>
                        <a:rPr lang="en-GB" sz="1100" b="1" spc="-20" dirty="0" err="1">
                          <a:latin typeface="Arial"/>
                          <a:ea typeface="Times New Roman"/>
                        </a:rPr>
                        <a:t>Стратегии</a:t>
                      </a:r>
                      <a:r>
                        <a:rPr lang="en-GB" sz="1100" b="1" spc="-20" dirty="0">
                          <a:latin typeface="Arial"/>
                          <a:ea typeface="Times New Roman"/>
                        </a:rPr>
                        <a:t>, </a:t>
                      </a:r>
                      <a:r>
                        <a:rPr lang="en-GB" sz="1100" b="1" spc="-20" dirty="0" err="1">
                          <a:latin typeface="Arial"/>
                          <a:ea typeface="Times New Roman"/>
                        </a:rPr>
                        <a:t>свързани</a:t>
                      </a:r>
                      <a:r>
                        <a:rPr lang="en-GB" sz="1100" b="1" spc="-20" dirty="0">
                          <a:latin typeface="Arial"/>
                          <a:ea typeface="Times New Roman"/>
                        </a:rPr>
                        <a:t> с </a:t>
                      </a:r>
                      <a:r>
                        <a:rPr lang="en-GB" sz="1100" b="1" spc="-20" dirty="0" err="1">
                          <a:latin typeface="Arial"/>
                          <a:ea typeface="Times New Roman"/>
                        </a:rPr>
                        <a:t>търсенето</a:t>
                      </a:r>
                      <a:endParaRPr lang="en-US" sz="1100" dirty="0">
                        <a:latin typeface="Arial"/>
                        <a:ea typeface="Times New Roman"/>
                      </a:endParaRPr>
                    </a:p>
                  </a:txBody>
                  <a:tcPr marL="68580" marR="68580" marT="0" marB="0"/>
                </a:tc>
                <a:tc>
                  <a:txBody>
                    <a:bodyPr/>
                    <a:lstStyle/>
                    <a:p>
                      <a:pPr algn="ctr">
                        <a:spcAft>
                          <a:spcPts val="0"/>
                        </a:spcAft>
                      </a:pPr>
                      <a:r>
                        <a:rPr lang="en-GB" sz="1100" b="1" spc="-20" dirty="0" err="1">
                          <a:latin typeface="Arial"/>
                          <a:ea typeface="Times New Roman"/>
                        </a:rPr>
                        <a:t>Стратегии</a:t>
                      </a:r>
                      <a:r>
                        <a:rPr lang="en-GB" sz="1100" b="1" spc="-20" dirty="0">
                          <a:latin typeface="Arial"/>
                          <a:ea typeface="Times New Roman"/>
                        </a:rPr>
                        <a:t>, </a:t>
                      </a:r>
                      <a:r>
                        <a:rPr lang="en-GB" sz="1100" b="1" spc="-20" dirty="0" err="1">
                          <a:latin typeface="Arial"/>
                          <a:ea typeface="Times New Roman"/>
                        </a:rPr>
                        <a:t>свързани</a:t>
                      </a:r>
                      <a:r>
                        <a:rPr lang="en-GB" sz="1100" b="1" spc="-20" dirty="0">
                          <a:latin typeface="Arial"/>
                          <a:ea typeface="Times New Roman"/>
                        </a:rPr>
                        <a:t> с </a:t>
                      </a:r>
                      <a:r>
                        <a:rPr lang="en-GB" sz="1100" b="1" spc="-20" dirty="0" err="1">
                          <a:latin typeface="Arial"/>
                          <a:ea typeface="Times New Roman"/>
                        </a:rPr>
                        <a:t>предлагането</a:t>
                      </a:r>
                      <a:endParaRPr lang="en-US" sz="1100" dirty="0">
                        <a:latin typeface="Arial"/>
                        <a:ea typeface="Times New Roman"/>
                      </a:endParaRPr>
                    </a:p>
                  </a:txBody>
                  <a:tcPr marL="68580" marR="68580" marT="0" marB="0"/>
                </a:tc>
              </a:tr>
              <a:tr h="690996">
                <a:tc>
                  <a:txBody>
                    <a:bodyPr/>
                    <a:lstStyle/>
                    <a:p>
                      <a:pPr algn="just">
                        <a:spcBef>
                          <a:spcPts val="600"/>
                        </a:spcBef>
                        <a:spcAft>
                          <a:spcPts val="700"/>
                        </a:spcAft>
                        <a:tabLst>
                          <a:tab pos="457200" algn="l"/>
                        </a:tabLst>
                      </a:pPr>
                      <a:r>
                        <a:rPr lang="en-GB" sz="1100" spc="-20" dirty="0" err="1">
                          <a:latin typeface="Arial"/>
                          <a:ea typeface="Times New Roman"/>
                        </a:rPr>
                        <a:t>Диференцирано</a:t>
                      </a:r>
                      <a:r>
                        <a:rPr lang="en-GB" sz="1100" spc="-20" dirty="0">
                          <a:latin typeface="Arial"/>
                          <a:ea typeface="Times New Roman"/>
                        </a:rPr>
                        <a:t> </a:t>
                      </a:r>
                      <a:r>
                        <a:rPr lang="en-GB" sz="1100" spc="-20" dirty="0" err="1">
                          <a:latin typeface="Arial"/>
                          <a:ea typeface="Times New Roman"/>
                        </a:rPr>
                        <a:t>ценообразуване</a:t>
                      </a:r>
                      <a:r>
                        <a:rPr lang="en-GB" sz="1100" spc="-20" dirty="0">
                          <a:latin typeface="Arial"/>
                          <a:ea typeface="Times New Roman"/>
                        </a:rPr>
                        <a:t> с </a:t>
                      </a:r>
                      <a:r>
                        <a:rPr lang="en-GB" sz="1100" spc="-20" dirty="0" err="1">
                          <a:latin typeface="Arial"/>
                          <a:ea typeface="Times New Roman"/>
                        </a:rPr>
                        <a:t>цел</a:t>
                      </a:r>
                      <a:r>
                        <a:rPr lang="en-GB" sz="1100" spc="-20" dirty="0">
                          <a:latin typeface="Arial"/>
                          <a:ea typeface="Times New Roman"/>
                        </a:rPr>
                        <a:t> </a:t>
                      </a:r>
                      <a:r>
                        <a:rPr lang="en-GB" sz="1100" spc="-20" dirty="0" err="1">
                          <a:latin typeface="Arial"/>
                          <a:ea typeface="Times New Roman"/>
                        </a:rPr>
                        <a:t>изместване</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търсенето</a:t>
                      </a:r>
                      <a:r>
                        <a:rPr lang="en-GB" sz="1100" spc="-20" dirty="0">
                          <a:latin typeface="Arial"/>
                          <a:ea typeface="Times New Roman"/>
                        </a:rPr>
                        <a:t> </a:t>
                      </a:r>
                      <a:r>
                        <a:rPr lang="en-GB" sz="1100" spc="-20" dirty="0" err="1">
                          <a:latin typeface="Arial"/>
                          <a:ea typeface="Times New Roman"/>
                        </a:rPr>
                        <a:t>от</a:t>
                      </a:r>
                      <a:r>
                        <a:rPr lang="en-GB" sz="1100" spc="-20" dirty="0">
                          <a:latin typeface="Arial"/>
                          <a:ea typeface="Times New Roman"/>
                        </a:rPr>
                        <a:t> </a:t>
                      </a:r>
                      <a:r>
                        <a:rPr lang="en-GB" sz="1100" spc="-20" dirty="0" err="1">
                          <a:latin typeface="Arial"/>
                          <a:ea typeface="Times New Roman"/>
                        </a:rPr>
                        <a:t>пикови</a:t>
                      </a:r>
                      <a:r>
                        <a:rPr lang="en-GB" sz="1100" spc="-20" dirty="0">
                          <a:latin typeface="Arial"/>
                          <a:ea typeface="Times New Roman"/>
                        </a:rPr>
                        <a:t> </a:t>
                      </a:r>
                      <a:r>
                        <a:rPr lang="en-GB" sz="1100" spc="-20" dirty="0" err="1">
                          <a:latin typeface="Arial"/>
                          <a:ea typeface="Times New Roman"/>
                        </a:rPr>
                        <a:t>към</a:t>
                      </a:r>
                      <a:r>
                        <a:rPr lang="en-GB" sz="1100" spc="-20" dirty="0">
                          <a:latin typeface="Arial"/>
                          <a:ea typeface="Times New Roman"/>
                        </a:rPr>
                        <a:t> </a:t>
                      </a:r>
                      <a:r>
                        <a:rPr lang="en-GB" sz="1100" spc="-20" dirty="0" err="1">
                          <a:latin typeface="Arial"/>
                          <a:ea typeface="Times New Roman"/>
                        </a:rPr>
                        <a:t>извън</a:t>
                      </a:r>
                      <a:r>
                        <a:rPr lang="en-GB" sz="1100" spc="-20" dirty="0">
                          <a:latin typeface="Arial"/>
                          <a:ea typeface="Times New Roman"/>
                        </a:rPr>
                        <a:t> </a:t>
                      </a:r>
                      <a:r>
                        <a:rPr lang="en-GB" sz="1100" spc="-20" dirty="0" err="1">
                          <a:latin typeface="Arial"/>
                          <a:ea typeface="Times New Roman"/>
                        </a:rPr>
                        <a:t>пикови</a:t>
                      </a:r>
                      <a:r>
                        <a:rPr lang="en-GB" sz="1100" spc="-20" dirty="0">
                          <a:latin typeface="Arial"/>
                          <a:ea typeface="Times New Roman"/>
                        </a:rPr>
                        <a:t> </a:t>
                      </a:r>
                      <a:r>
                        <a:rPr lang="en-GB" sz="1100" spc="-20" dirty="0" err="1">
                          <a:latin typeface="Arial"/>
                          <a:ea typeface="Times New Roman"/>
                        </a:rPr>
                        <a:t>периоди</a:t>
                      </a:r>
                      <a:r>
                        <a:rPr lang="en-GB" sz="1100" spc="-20" dirty="0">
                          <a:latin typeface="Arial"/>
                          <a:ea typeface="Times New Roman"/>
                        </a:rPr>
                        <a:t> – </a:t>
                      </a:r>
                      <a:r>
                        <a:rPr lang="en-GB" sz="1100" spc="-20" dirty="0" err="1">
                          <a:latin typeface="Arial"/>
                          <a:ea typeface="Times New Roman"/>
                        </a:rPr>
                        <a:t>например</a:t>
                      </a:r>
                      <a:r>
                        <a:rPr lang="en-GB" sz="1100" spc="-20" dirty="0">
                          <a:latin typeface="Arial"/>
                          <a:ea typeface="Times New Roman"/>
                        </a:rPr>
                        <a:t> </a:t>
                      </a:r>
                      <a:r>
                        <a:rPr lang="en-GB" sz="1100" spc="-20" dirty="0" err="1">
                          <a:latin typeface="Arial"/>
                          <a:ea typeface="Times New Roman"/>
                        </a:rPr>
                        <a:t>снабдяването</a:t>
                      </a:r>
                      <a:r>
                        <a:rPr lang="en-GB" sz="1100" spc="-20" dirty="0">
                          <a:latin typeface="Arial"/>
                          <a:ea typeface="Times New Roman"/>
                        </a:rPr>
                        <a:t> с </a:t>
                      </a:r>
                      <a:r>
                        <a:rPr lang="en-GB" sz="1100" spc="-20" dirty="0" err="1">
                          <a:latin typeface="Arial"/>
                          <a:ea typeface="Times New Roman"/>
                        </a:rPr>
                        <a:t>противогрипни</a:t>
                      </a:r>
                      <a:r>
                        <a:rPr lang="en-GB" sz="1100" spc="-20" dirty="0">
                          <a:latin typeface="Arial"/>
                          <a:ea typeface="Times New Roman"/>
                        </a:rPr>
                        <a:t> </a:t>
                      </a:r>
                      <a:r>
                        <a:rPr lang="en-GB" sz="1100" spc="-20" dirty="0" err="1">
                          <a:latin typeface="Arial"/>
                          <a:ea typeface="Times New Roman"/>
                        </a:rPr>
                        <a:t>ваксини</a:t>
                      </a:r>
                      <a:r>
                        <a:rPr lang="en-GB" sz="1100" spc="-20" dirty="0">
                          <a:latin typeface="Arial"/>
                          <a:ea typeface="Times New Roman"/>
                        </a:rPr>
                        <a:t> </a:t>
                      </a:r>
                      <a:r>
                        <a:rPr lang="en-GB" sz="1100" spc="-20" dirty="0" err="1">
                          <a:latin typeface="Arial"/>
                          <a:ea typeface="Times New Roman"/>
                        </a:rPr>
                        <a:t>през</a:t>
                      </a:r>
                      <a:r>
                        <a:rPr lang="en-GB" sz="1100" spc="-20" dirty="0">
                          <a:latin typeface="Arial"/>
                          <a:ea typeface="Times New Roman"/>
                        </a:rPr>
                        <a:t> </a:t>
                      </a:r>
                      <a:r>
                        <a:rPr lang="en-GB" sz="1100" spc="-20" dirty="0" err="1">
                          <a:latin typeface="Arial"/>
                          <a:ea typeface="Times New Roman"/>
                        </a:rPr>
                        <a:t>август</a:t>
                      </a:r>
                      <a:r>
                        <a:rPr lang="en-GB" sz="1100" spc="-20" dirty="0">
                          <a:latin typeface="Arial"/>
                          <a:ea typeface="Times New Roman"/>
                        </a:rPr>
                        <a:t> </a:t>
                      </a:r>
                      <a:r>
                        <a:rPr lang="en-GB" sz="1100" spc="-20" dirty="0" err="1">
                          <a:latin typeface="Arial"/>
                          <a:ea typeface="Times New Roman"/>
                        </a:rPr>
                        <a:t>винаги</a:t>
                      </a:r>
                      <a:r>
                        <a:rPr lang="en-GB" sz="1100" spc="-20" dirty="0">
                          <a:latin typeface="Arial"/>
                          <a:ea typeface="Times New Roman"/>
                        </a:rPr>
                        <a:t> е </a:t>
                      </a:r>
                      <a:r>
                        <a:rPr lang="en-GB" sz="1100" spc="-20" dirty="0" err="1">
                          <a:latin typeface="Arial"/>
                          <a:ea typeface="Times New Roman"/>
                        </a:rPr>
                        <a:t>при</a:t>
                      </a:r>
                      <a:r>
                        <a:rPr lang="en-GB" sz="1100" spc="-20" dirty="0">
                          <a:latin typeface="Arial"/>
                          <a:ea typeface="Times New Roman"/>
                        </a:rPr>
                        <a:t> </a:t>
                      </a:r>
                      <a:r>
                        <a:rPr lang="en-GB" sz="1100" spc="-20" dirty="0" err="1">
                          <a:latin typeface="Arial"/>
                          <a:ea typeface="Times New Roman"/>
                        </a:rPr>
                        <a:t>по-ниски</a:t>
                      </a:r>
                      <a:r>
                        <a:rPr lang="en-GB" sz="1100" spc="-20" dirty="0">
                          <a:latin typeface="Arial"/>
                          <a:ea typeface="Times New Roman"/>
                        </a:rPr>
                        <a:t> </a:t>
                      </a:r>
                      <a:r>
                        <a:rPr lang="en-GB" sz="1100" spc="-20" dirty="0" err="1">
                          <a:latin typeface="Arial"/>
                          <a:ea typeface="Times New Roman"/>
                        </a:rPr>
                        <a:t>цени</a:t>
                      </a:r>
                      <a:r>
                        <a:rPr lang="en-GB" sz="1100" spc="-20" dirty="0">
                          <a:latin typeface="Arial"/>
                          <a:ea typeface="Times New Roman"/>
                        </a:rPr>
                        <a:t>, </a:t>
                      </a:r>
                      <a:r>
                        <a:rPr lang="en-GB" sz="1100" spc="-20" dirty="0" err="1" smtClean="0">
                          <a:latin typeface="Arial"/>
                          <a:ea typeface="Times New Roman"/>
                        </a:rPr>
                        <a:t>отколкото</a:t>
                      </a:r>
                      <a:r>
                        <a:rPr lang="en-GB" sz="1100" spc="-20" dirty="0" smtClean="0">
                          <a:latin typeface="Arial"/>
                          <a:ea typeface="Times New Roman"/>
                        </a:rPr>
                        <a:t> </a:t>
                      </a:r>
                      <a:r>
                        <a:rPr lang="en-GB" sz="1100" spc="-20" dirty="0" err="1">
                          <a:latin typeface="Arial"/>
                          <a:ea typeface="Times New Roman"/>
                        </a:rPr>
                        <a:t>през</a:t>
                      </a:r>
                      <a:r>
                        <a:rPr lang="en-GB" sz="1100" spc="-20" dirty="0">
                          <a:latin typeface="Arial"/>
                          <a:ea typeface="Times New Roman"/>
                        </a:rPr>
                        <a:t> </a:t>
                      </a:r>
                      <a:r>
                        <a:rPr lang="en-GB" sz="1100" spc="-20" dirty="0" err="1">
                          <a:latin typeface="Arial"/>
                          <a:ea typeface="Times New Roman"/>
                        </a:rPr>
                        <a:t>октомври</a:t>
                      </a:r>
                      <a:endParaRPr lang="en-US" sz="1100" dirty="0">
                        <a:latin typeface="Arial"/>
                        <a:ea typeface="Times New Roman"/>
                      </a:endParaRPr>
                    </a:p>
                  </a:txBody>
                  <a:tcPr marL="68580" marR="68580" marT="0" marB="0">
                    <a:solidFill>
                      <a:schemeClr val="bg1"/>
                    </a:solidFill>
                  </a:tcPr>
                </a:tc>
                <a:tc>
                  <a:txBody>
                    <a:bodyPr/>
                    <a:lstStyle/>
                    <a:p>
                      <a:pPr algn="just">
                        <a:spcAft>
                          <a:spcPts val="400"/>
                        </a:spcAft>
                        <a:tabLst>
                          <a:tab pos="457200" algn="l"/>
                        </a:tabLst>
                      </a:pPr>
                      <a:r>
                        <a:rPr lang="en-GB" sz="1100" spc="-20" dirty="0" err="1">
                          <a:latin typeface="Arial"/>
                          <a:ea typeface="Times New Roman"/>
                        </a:rPr>
                        <a:t>Наемане</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персонал</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непълно</a:t>
                      </a:r>
                      <a:r>
                        <a:rPr lang="en-GB" sz="1100" spc="-20" dirty="0">
                          <a:latin typeface="Arial"/>
                          <a:ea typeface="Times New Roman"/>
                        </a:rPr>
                        <a:t> </a:t>
                      </a:r>
                      <a:r>
                        <a:rPr lang="en-GB" sz="1100" spc="-20" dirty="0" err="1">
                          <a:latin typeface="Arial"/>
                          <a:ea typeface="Times New Roman"/>
                        </a:rPr>
                        <a:t>работно</a:t>
                      </a:r>
                      <a:r>
                        <a:rPr lang="en-GB" sz="1100" spc="-20" dirty="0">
                          <a:latin typeface="Arial"/>
                          <a:ea typeface="Times New Roman"/>
                        </a:rPr>
                        <a:t> </a:t>
                      </a:r>
                      <a:r>
                        <a:rPr lang="en-GB" sz="1100" spc="-20" dirty="0" err="1">
                          <a:latin typeface="Arial"/>
                          <a:ea typeface="Times New Roman"/>
                        </a:rPr>
                        <a:t>време</a:t>
                      </a:r>
                      <a:r>
                        <a:rPr lang="en-GB" sz="1100" spc="-20" dirty="0">
                          <a:latin typeface="Arial"/>
                          <a:ea typeface="Times New Roman"/>
                        </a:rPr>
                        <a:t> </a:t>
                      </a:r>
                      <a:r>
                        <a:rPr lang="en-GB" sz="1100" spc="-20" dirty="0" err="1">
                          <a:latin typeface="Arial"/>
                          <a:ea typeface="Times New Roman"/>
                        </a:rPr>
                        <a:t>за</a:t>
                      </a:r>
                      <a:r>
                        <a:rPr lang="en-GB" sz="1100" spc="-20" dirty="0">
                          <a:latin typeface="Arial"/>
                          <a:ea typeface="Times New Roman"/>
                        </a:rPr>
                        <a:t> </a:t>
                      </a:r>
                      <a:r>
                        <a:rPr lang="en-GB" sz="1100" spc="-20" dirty="0" err="1">
                          <a:latin typeface="Arial"/>
                          <a:ea typeface="Times New Roman"/>
                        </a:rPr>
                        <a:t>посрещането</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търсенето</a:t>
                      </a:r>
                      <a:r>
                        <a:rPr lang="en-GB" sz="1100" spc="-20" dirty="0">
                          <a:latin typeface="Arial"/>
                          <a:ea typeface="Times New Roman"/>
                        </a:rPr>
                        <a:t> в </a:t>
                      </a:r>
                      <a:r>
                        <a:rPr lang="en-GB" sz="1100" spc="-20" dirty="0" err="1">
                          <a:latin typeface="Arial"/>
                          <a:ea typeface="Times New Roman"/>
                        </a:rPr>
                        <a:t>пикови</a:t>
                      </a:r>
                      <a:r>
                        <a:rPr lang="en-GB" sz="1100" spc="-20" dirty="0">
                          <a:latin typeface="Arial"/>
                          <a:ea typeface="Times New Roman"/>
                        </a:rPr>
                        <a:t> </a:t>
                      </a:r>
                      <a:r>
                        <a:rPr lang="en-GB" sz="1100" spc="-20" dirty="0" err="1">
                          <a:latin typeface="Arial"/>
                          <a:ea typeface="Times New Roman"/>
                        </a:rPr>
                        <a:t>периоди</a:t>
                      </a:r>
                      <a:r>
                        <a:rPr lang="en-GB" sz="1100" spc="-20" dirty="0">
                          <a:latin typeface="Arial"/>
                          <a:ea typeface="Times New Roman"/>
                        </a:rPr>
                        <a:t> – </a:t>
                      </a:r>
                      <a:r>
                        <a:rPr lang="en-GB" sz="1100" spc="-20" dirty="0" err="1">
                          <a:latin typeface="Arial"/>
                          <a:ea typeface="Times New Roman"/>
                        </a:rPr>
                        <a:t>много</a:t>
                      </a:r>
                      <a:r>
                        <a:rPr lang="en-GB" sz="1100" spc="-20" dirty="0">
                          <a:latin typeface="Arial"/>
                          <a:ea typeface="Times New Roman"/>
                        </a:rPr>
                        <a:t> </a:t>
                      </a:r>
                      <a:r>
                        <a:rPr lang="en-GB" sz="1100" spc="-20" dirty="0" err="1">
                          <a:latin typeface="Arial"/>
                          <a:ea typeface="Times New Roman"/>
                        </a:rPr>
                        <a:t>често</a:t>
                      </a:r>
                      <a:r>
                        <a:rPr lang="en-GB" sz="1100" spc="-20" dirty="0">
                          <a:latin typeface="Arial"/>
                          <a:ea typeface="Times New Roman"/>
                        </a:rPr>
                        <a:t> </a:t>
                      </a:r>
                      <a:r>
                        <a:rPr lang="en-GB" sz="1100" spc="-20" dirty="0" err="1">
                          <a:latin typeface="Arial"/>
                          <a:ea typeface="Times New Roman"/>
                        </a:rPr>
                        <a:t>фармацевтичните</a:t>
                      </a:r>
                      <a:r>
                        <a:rPr lang="en-GB" sz="1100" spc="-20" dirty="0">
                          <a:latin typeface="Arial"/>
                          <a:ea typeface="Times New Roman"/>
                        </a:rPr>
                        <a:t> </a:t>
                      </a:r>
                      <a:r>
                        <a:rPr lang="en-GB" sz="1100" spc="-20" dirty="0" err="1">
                          <a:latin typeface="Arial"/>
                          <a:ea typeface="Times New Roman"/>
                        </a:rPr>
                        <a:t>производители</a:t>
                      </a:r>
                      <a:r>
                        <a:rPr lang="en-GB" sz="1100" spc="-20" dirty="0">
                          <a:latin typeface="Arial"/>
                          <a:ea typeface="Times New Roman"/>
                        </a:rPr>
                        <a:t> </a:t>
                      </a:r>
                      <a:r>
                        <a:rPr lang="en-GB" sz="1100" spc="-20" dirty="0" err="1">
                          <a:latin typeface="Arial"/>
                          <a:ea typeface="Times New Roman"/>
                        </a:rPr>
                        <a:t>прибягват</a:t>
                      </a:r>
                      <a:r>
                        <a:rPr lang="en-GB" sz="1100" spc="-20" dirty="0">
                          <a:latin typeface="Arial"/>
                          <a:ea typeface="Times New Roman"/>
                        </a:rPr>
                        <a:t> </a:t>
                      </a:r>
                      <a:r>
                        <a:rPr lang="en-GB" sz="1100" spc="-20" dirty="0" err="1">
                          <a:latin typeface="Arial"/>
                          <a:ea typeface="Times New Roman"/>
                        </a:rPr>
                        <a:t>до</a:t>
                      </a:r>
                      <a:r>
                        <a:rPr lang="en-GB" sz="1100" spc="-20" dirty="0">
                          <a:latin typeface="Arial"/>
                          <a:ea typeface="Times New Roman"/>
                        </a:rPr>
                        <a:t> </a:t>
                      </a:r>
                      <a:r>
                        <a:rPr lang="en-GB" sz="1100" spc="-20" dirty="0" err="1" smtClean="0">
                          <a:latin typeface="Arial"/>
                          <a:ea typeface="Times New Roman"/>
                        </a:rPr>
                        <a:t>наемането</a:t>
                      </a:r>
                      <a:r>
                        <a:rPr lang="en-GB" sz="1100" spc="-20" dirty="0" smtClean="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медицински</a:t>
                      </a:r>
                      <a:r>
                        <a:rPr lang="en-GB" sz="1100" spc="-20" dirty="0">
                          <a:latin typeface="Arial"/>
                          <a:ea typeface="Times New Roman"/>
                        </a:rPr>
                        <a:t> </a:t>
                      </a:r>
                      <a:r>
                        <a:rPr lang="en-GB" sz="1100" spc="-20" dirty="0" err="1">
                          <a:latin typeface="Arial"/>
                          <a:ea typeface="Times New Roman"/>
                        </a:rPr>
                        <a:t>търговски</a:t>
                      </a:r>
                      <a:r>
                        <a:rPr lang="en-GB" sz="1100" spc="-20" dirty="0">
                          <a:latin typeface="Arial"/>
                          <a:ea typeface="Times New Roman"/>
                        </a:rPr>
                        <a:t> </a:t>
                      </a:r>
                      <a:r>
                        <a:rPr lang="en-GB" sz="1100" spc="-20" dirty="0" err="1">
                          <a:latin typeface="Arial"/>
                          <a:ea typeface="Times New Roman"/>
                        </a:rPr>
                        <a:t>представители</a:t>
                      </a:r>
                      <a:r>
                        <a:rPr lang="en-GB" sz="1100" spc="-20" dirty="0">
                          <a:latin typeface="Arial"/>
                          <a:ea typeface="Times New Roman"/>
                        </a:rPr>
                        <a:t> </a:t>
                      </a:r>
                      <a:r>
                        <a:rPr lang="en-GB" sz="1100" spc="-20" dirty="0" err="1">
                          <a:latin typeface="Arial"/>
                          <a:ea typeface="Times New Roman"/>
                        </a:rPr>
                        <a:t>при</a:t>
                      </a:r>
                      <a:r>
                        <a:rPr lang="en-GB" sz="1100" spc="-20" dirty="0">
                          <a:latin typeface="Arial"/>
                          <a:ea typeface="Times New Roman"/>
                        </a:rPr>
                        <a:t> 4-часов </a:t>
                      </a:r>
                      <a:r>
                        <a:rPr lang="en-GB" sz="1100" spc="-20" dirty="0" err="1">
                          <a:latin typeface="Arial"/>
                          <a:ea typeface="Times New Roman"/>
                        </a:rPr>
                        <a:t>режим</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работа</a:t>
                      </a:r>
                      <a:endParaRPr lang="en-US" sz="1100" dirty="0">
                        <a:latin typeface="Arial"/>
                        <a:ea typeface="Times New Roman"/>
                      </a:endParaRPr>
                    </a:p>
                  </a:txBody>
                  <a:tcPr marL="68580" marR="68580" marT="0" marB="0">
                    <a:solidFill>
                      <a:schemeClr val="tx2">
                        <a:lumMod val="40000"/>
                        <a:lumOff val="60000"/>
                      </a:schemeClr>
                    </a:solidFill>
                  </a:tcPr>
                </a:tc>
              </a:tr>
              <a:tr h="829416">
                <a:tc rowSpan="2">
                  <a:txBody>
                    <a:bodyPr/>
                    <a:lstStyle/>
                    <a:p>
                      <a:pPr algn="just">
                        <a:spcBef>
                          <a:spcPts val="600"/>
                        </a:spcBef>
                        <a:spcAft>
                          <a:spcPts val="700"/>
                        </a:spcAft>
                        <a:tabLst>
                          <a:tab pos="457200" algn="l"/>
                        </a:tabLst>
                      </a:pPr>
                      <a:r>
                        <a:rPr lang="en-GB" sz="1100" spc="-20" dirty="0" err="1">
                          <a:latin typeface="Arial"/>
                          <a:ea typeface="Times New Roman"/>
                        </a:rPr>
                        <a:t>Създаване</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извън</a:t>
                      </a:r>
                      <a:r>
                        <a:rPr lang="en-GB" sz="1100" spc="-20" dirty="0">
                          <a:latin typeface="Arial"/>
                          <a:ea typeface="Times New Roman"/>
                        </a:rPr>
                        <a:t> </a:t>
                      </a:r>
                      <a:r>
                        <a:rPr lang="en-GB" sz="1100" spc="-20" dirty="0" err="1">
                          <a:latin typeface="Arial"/>
                          <a:ea typeface="Times New Roman"/>
                        </a:rPr>
                        <a:t>пиково</a:t>
                      </a:r>
                      <a:r>
                        <a:rPr lang="en-GB" sz="1100" spc="-20" dirty="0">
                          <a:latin typeface="Arial"/>
                          <a:ea typeface="Times New Roman"/>
                        </a:rPr>
                        <a:t> </a:t>
                      </a:r>
                      <a:r>
                        <a:rPr lang="en-GB" sz="1100" spc="-20" dirty="0" err="1">
                          <a:latin typeface="Arial"/>
                          <a:ea typeface="Times New Roman"/>
                        </a:rPr>
                        <a:t>търсене</a:t>
                      </a:r>
                      <a:r>
                        <a:rPr lang="en-GB" sz="1100" spc="-20" dirty="0">
                          <a:latin typeface="Arial"/>
                          <a:ea typeface="Times New Roman"/>
                        </a:rPr>
                        <a:t>, </a:t>
                      </a:r>
                      <a:r>
                        <a:rPr lang="en-GB" sz="1100" spc="-20" dirty="0" err="1">
                          <a:latin typeface="Arial"/>
                          <a:ea typeface="Times New Roman"/>
                        </a:rPr>
                        <a:t>за</a:t>
                      </a:r>
                      <a:r>
                        <a:rPr lang="en-GB" sz="1100" spc="-20" dirty="0">
                          <a:latin typeface="Arial"/>
                          <a:ea typeface="Times New Roman"/>
                        </a:rPr>
                        <a:t> </a:t>
                      </a:r>
                      <a:r>
                        <a:rPr lang="en-GB" sz="1100" spc="-20" dirty="0" err="1">
                          <a:latin typeface="Arial"/>
                          <a:ea typeface="Times New Roman"/>
                        </a:rPr>
                        <a:t>да</a:t>
                      </a:r>
                      <a:r>
                        <a:rPr lang="en-GB" sz="1100" spc="-20" dirty="0">
                          <a:latin typeface="Arial"/>
                          <a:ea typeface="Times New Roman"/>
                        </a:rPr>
                        <a:t> </a:t>
                      </a:r>
                      <a:r>
                        <a:rPr lang="en-GB" sz="1100" spc="-20" dirty="0" err="1">
                          <a:latin typeface="Arial"/>
                          <a:ea typeface="Times New Roman"/>
                        </a:rPr>
                        <a:t>се</a:t>
                      </a:r>
                      <a:r>
                        <a:rPr lang="en-GB" sz="1100" spc="-20" dirty="0">
                          <a:latin typeface="Arial"/>
                          <a:ea typeface="Times New Roman"/>
                        </a:rPr>
                        <a:t> </a:t>
                      </a:r>
                      <a:r>
                        <a:rPr lang="en-GB" sz="1100" spc="-20" dirty="0" err="1" smtClean="0">
                          <a:latin typeface="Arial"/>
                          <a:ea typeface="Times New Roman"/>
                        </a:rPr>
                        <a:t>увеличат</a:t>
                      </a:r>
                      <a:r>
                        <a:rPr lang="en-GB" sz="1100" spc="-20" dirty="0" smtClean="0">
                          <a:latin typeface="Arial"/>
                          <a:ea typeface="Times New Roman"/>
                        </a:rPr>
                        <a:t> </a:t>
                      </a:r>
                      <a:r>
                        <a:rPr lang="en-GB" sz="1100" spc="-20" dirty="0" err="1">
                          <a:latin typeface="Arial"/>
                          <a:ea typeface="Times New Roman"/>
                        </a:rPr>
                        <a:t>продажбите</a:t>
                      </a:r>
                      <a:r>
                        <a:rPr lang="en-GB" sz="1100" spc="-20" dirty="0">
                          <a:latin typeface="Arial"/>
                          <a:ea typeface="Times New Roman"/>
                        </a:rPr>
                        <a:t> в </a:t>
                      </a:r>
                      <a:r>
                        <a:rPr lang="en-GB" sz="1100" spc="-20" dirty="0" err="1">
                          <a:latin typeface="Arial"/>
                          <a:ea typeface="Times New Roman"/>
                        </a:rPr>
                        <a:t>извън</a:t>
                      </a:r>
                      <a:r>
                        <a:rPr lang="en-GB" sz="1100" spc="-20" dirty="0">
                          <a:latin typeface="Arial"/>
                          <a:ea typeface="Times New Roman"/>
                        </a:rPr>
                        <a:t> </a:t>
                      </a:r>
                      <a:r>
                        <a:rPr lang="en-GB" sz="1100" spc="-20" dirty="0" err="1">
                          <a:latin typeface="Arial"/>
                          <a:ea typeface="Times New Roman"/>
                        </a:rPr>
                        <a:t>пикови</a:t>
                      </a:r>
                      <a:r>
                        <a:rPr lang="en-GB" sz="1100" spc="-20" dirty="0">
                          <a:latin typeface="Arial"/>
                          <a:ea typeface="Times New Roman"/>
                        </a:rPr>
                        <a:t> </a:t>
                      </a:r>
                      <a:r>
                        <a:rPr lang="en-GB" sz="1100" spc="-20" dirty="0" err="1">
                          <a:latin typeface="Arial"/>
                          <a:ea typeface="Times New Roman"/>
                        </a:rPr>
                        <a:t>периоди</a:t>
                      </a:r>
                      <a:r>
                        <a:rPr lang="en-GB" sz="1100" spc="-20" dirty="0">
                          <a:latin typeface="Arial"/>
                          <a:ea typeface="Times New Roman"/>
                        </a:rPr>
                        <a:t> – </a:t>
                      </a:r>
                      <a:r>
                        <a:rPr lang="en-GB" sz="1100" spc="-20" dirty="0" err="1" smtClean="0">
                          <a:latin typeface="Arial"/>
                          <a:ea typeface="Times New Roman"/>
                        </a:rPr>
                        <a:t>например</a:t>
                      </a:r>
                      <a:r>
                        <a:rPr lang="en-GB" sz="1100" spc="-20" dirty="0" smtClean="0">
                          <a:latin typeface="Arial"/>
                          <a:ea typeface="Times New Roman"/>
                        </a:rPr>
                        <a:t> </a:t>
                      </a:r>
                      <a:r>
                        <a:rPr lang="en-GB" sz="1100" spc="-20" dirty="0" err="1">
                          <a:latin typeface="Arial"/>
                          <a:ea typeface="Times New Roman"/>
                        </a:rPr>
                        <a:t>здравноосигурителните</a:t>
                      </a:r>
                      <a:r>
                        <a:rPr lang="en-GB" sz="1100" spc="-20" dirty="0">
                          <a:latin typeface="Arial"/>
                          <a:ea typeface="Times New Roman"/>
                        </a:rPr>
                        <a:t> </a:t>
                      </a:r>
                      <a:r>
                        <a:rPr lang="en-GB" sz="1100" spc="-20" dirty="0" err="1">
                          <a:latin typeface="Arial"/>
                          <a:ea typeface="Times New Roman"/>
                        </a:rPr>
                        <a:t>фондове</a:t>
                      </a:r>
                      <a:r>
                        <a:rPr lang="en-GB" sz="1100" spc="-20" dirty="0">
                          <a:latin typeface="Arial"/>
                          <a:ea typeface="Times New Roman"/>
                        </a:rPr>
                        <a:t> </a:t>
                      </a:r>
                      <a:r>
                        <a:rPr lang="en-GB" sz="1100" spc="-20" dirty="0" err="1">
                          <a:latin typeface="Arial"/>
                          <a:ea typeface="Times New Roman"/>
                        </a:rPr>
                        <a:t>стимулират</a:t>
                      </a:r>
                      <a:r>
                        <a:rPr lang="en-GB" sz="1100" spc="-20" dirty="0">
                          <a:latin typeface="Arial"/>
                          <a:ea typeface="Times New Roman"/>
                        </a:rPr>
                        <a:t> </a:t>
                      </a:r>
                      <a:r>
                        <a:rPr lang="en-GB" sz="1100" spc="-20" dirty="0" err="1" smtClean="0">
                          <a:latin typeface="Arial"/>
                          <a:ea typeface="Times New Roman"/>
                        </a:rPr>
                        <a:t>извършването</a:t>
                      </a:r>
                      <a:r>
                        <a:rPr lang="en-GB" sz="1100" spc="-20" dirty="0" smtClean="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профилактични</a:t>
                      </a:r>
                      <a:r>
                        <a:rPr lang="en-GB" sz="1100" spc="-20" dirty="0">
                          <a:latin typeface="Arial"/>
                          <a:ea typeface="Times New Roman"/>
                        </a:rPr>
                        <a:t> </a:t>
                      </a:r>
                      <a:r>
                        <a:rPr lang="en-GB" sz="1100" spc="-20" dirty="0" err="1">
                          <a:latin typeface="Arial"/>
                          <a:ea typeface="Times New Roman"/>
                        </a:rPr>
                        <a:t>прегледи</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smtClean="0">
                          <a:latin typeface="Arial"/>
                          <a:ea typeface="Times New Roman"/>
                        </a:rPr>
                        <a:t>осигурените</a:t>
                      </a:r>
                      <a:r>
                        <a:rPr lang="en-GB" sz="1100" spc="-20" dirty="0" smtClean="0">
                          <a:latin typeface="Arial"/>
                          <a:ea typeface="Times New Roman"/>
                        </a:rPr>
                        <a:t> </a:t>
                      </a:r>
                      <a:r>
                        <a:rPr lang="en-GB" sz="1100" spc="-20" dirty="0" err="1">
                          <a:latin typeface="Arial"/>
                          <a:ea typeface="Times New Roman"/>
                        </a:rPr>
                        <a:t>лица</a:t>
                      </a:r>
                      <a:r>
                        <a:rPr lang="en-GB" sz="1100" spc="-20" dirty="0">
                          <a:latin typeface="Arial"/>
                          <a:ea typeface="Times New Roman"/>
                        </a:rPr>
                        <a:t> </a:t>
                      </a:r>
                      <a:r>
                        <a:rPr lang="en-GB" sz="1100" spc="-20" dirty="0" err="1">
                          <a:latin typeface="Arial"/>
                          <a:ea typeface="Times New Roman"/>
                        </a:rPr>
                        <a:t>през</a:t>
                      </a:r>
                      <a:r>
                        <a:rPr lang="en-GB" sz="1100" spc="-20" dirty="0">
                          <a:latin typeface="Arial"/>
                          <a:ea typeface="Times New Roman"/>
                        </a:rPr>
                        <a:t> </a:t>
                      </a:r>
                      <a:r>
                        <a:rPr lang="en-GB" sz="1100" spc="-20" dirty="0" err="1">
                          <a:latin typeface="Arial"/>
                          <a:ea typeface="Times New Roman"/>
                        </a:rPr>
                        <a:t>летния</a:t>
                      </a:r>
                      <a:r>
                        <a:rPr lang="en-GB" sz="1100" spc="-20" dirty="0">
                          <a:latin typeface="Arial"/>
                          <a:ea typeface="Times New Roman"/>
                        </a:rPr>
                        <a:t> </a:t>
                      </a:r>
                      <a:r>
                        <a:rPr lang="en-GB" sz="1100" spc="-20" dirty="0" err="1">
                          <a:latin typeface="Arial"/>
                          <a:ea typeface="Times New Roman"/>
                        </a:rPr>
                        <a:t>сезон</a:t>
                      </a:r>
                      <a:r>
                        <a:rPr lang="en-GB" sz="1100" spc="-20" dirty="0">
                          <a:latin typeface="Arial"/>
                          <a:ea typeface="Times New Roman"/>
                        </a:rPr>
                        <a:t>, </a:t>
                      </a:r>
                      <a:r>
                        <a:rPr lang="en-GB" sz="1100" spc="-20" dirty="0" err="1">
                          <a:latin typeface="Arial"/>
                          <a:ea typeface="Times New Roman"/>
                        </a:rPr>
                        <a:t>когато</a:t>
                      </a:r>
                      <a:r>
                        <a:rPr lang="en-GB" sz="1100" spc="-20" dirty="0">
                          <a:latin typeface="Arial"/>
                          <a:ea typeface="Times New Roman"/>
                        </a:rPr>
                        <a:t> </a:t>
                      </a:r>
                      <a:r>
                        <a:rPr lang="en-GB" sz="1100" spc="-20" dirty="0" err="1">
                          <a:latin typeface="Arial"/>
                          <a:ea typeface="Times New Roman"/>
                        </a:rPr>
                        <a:t>търсенето</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медицински</a:t>
                      </a:r>
                      <a:r>
                        <a:rPr lang="en-GB" sz="1100" spc="-20" dirty="0">
                          <a:latin typeface="Arial"/>
                          <a:ea typeface="Times New Roman"/>
                        </a:rPr>
                        <a:t> </a:t>
                      </a:r>
                      <a:r>
                        <a:rPr lang="en-GB" sz="1100" spc="-20" dirty="0" err="1">
                          <a:latin typeface="Arial"/>
                          <a:ea typeface="Times New Roman"/>
                        </a:rPr>
                        <a:t>услуги</a:t>
                      </a:r>
                      <a:r>
                        <a:rPr lang="en-GB" sz="1100" spc="-20" dirty="0">
                          <a:latin typeface="Arial"/>
                          <a:ea typeface="Times New Roman"/>
                        </a:rPr>
                        <a:t> е </a:t>
                      </a:r>
                      <a:r>
                        <a:rPr lang="en-GB" sz="1100" spc="-20" dirty="0" err="1">
                          <a:latin typeface="Arial"/>
                          <a:ea typeface="Times New Roman"/>
                        </a:rPr>
                        <a:t>минимално</a:t>
                      </a:r>
                      <a:endParaRPr lang="en-US" sz="1100" dirty="0">
                        <a:latin typeface="Arial"/>
                        <a:ea typeface="Times New Roman"/>
                      </a:endParaRPr>
                    </a:p>
                  </a:txBody>
                  <a:tcPr marL="68580" marR="68580" marT="0" marB="0">
                    <a:solidFill>
                      <a:schemeClr val="tx2">
                        <a:lumMod val="40000"/>
                        <a:lumOff val="60000"/>
                      </a:schemeClr>
                    </a:solidFill>
                  </a:tcPr>
                </a:tc>
                <a:tc>
                  <a:txBody>
                    <a:bodyPr/>
                    <a:lstStyle/>
                    <a:p>
                      <a:pPr algn="just">
                        <a:spcAft>
                          <a:spcPts val="400"/>
                        </a:spcAft>
                        <a:tabLst>
                          <a:tab pos="457200" algn="l"/>
                        </a:tabLst>
                      </a:pPr>
                      <a:r>
                        <a:rPr lang="en-GB" sz="1100" spc="-20" dirty="0" err="1">
                          <a:latin typeface="Arial"/>
                          <a:ea typeface="Times New Roman"/>
                        </a:rPr>
                        <a:t>Въвеждане</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практики</a:t>
                      </a:r>
                      <a:r>
                        <a:rPr lang="en-GB" sz="1100" spc="-20" dirty="0">
                          <a:latin typeface="Arial"/>
                          <a:ea typeface="Times New Roman"/>
                        </a:rPr>
                        <a:t> </a:t>
                      </a:r>
                      <a:r>
                        <a:rPr lang="en-GB" sz="1100" spc="-20" dirty="0" err="1">
                          <a:latin typeface="Arial"/>
                          <a:ea typeface="Times New Roman"/>
                        </a:rPr>
                        <a:t>за</a:t>
                      </a:r>
                      <a:r>
                        <a:rPr lang="en-GB" sz="1100" spc="-20" dirty="0">
                          <a:latin typeface="Arial"/>
                          <a:ea typeface="Times New Roman"/>
                        </a:rPr>
                        <a:t> </a:t>
                      </a:r>
                      <a:r>
                        <a:rPr lang="en-GB" sz="1100" spc="-20" dirty="0" err="1">
                          <a:latin typeface="Arial"/>
                          <a:ea typeface="Times New Roman"/>
                        </a:rPr>
                        <a:t>ефикасна</a:t>
                      </a:r>
                      <a:r>
                        <a:rPr lang="en-GB" sz="1100" spc="-20" dirty="0">
                          <a:latin typeface="Arial"/>
                          <a:ea typeface="Times New Roman"/>
                        </a:rPr>
                        <a:t> </a:t>
                      </a:r>
                      <a:r>
                        <a:rPr lang="en-GB" sz="1100" spc="-20" dirty="0" err="1">
                          <a:latin typeface="Arial"/>
                          <a:ea typeface="Times New Roman"/>
                        </a:rPr>
                        <a:t>организация</a:t>
                      </a:r>
                      <a:r>
                        <a:rPr lang="en-GB" sz="1100" spc="-20" dirty="0">
                          <a:latin typeface="Arial"/>
                          <a:ea typeface="Times New Roman"/>
                        </a:rPr>
                        <a:t> в </a:t>
                      </a:r>
                      <a:r>
                        <a:rPr lang="en-GB" sz="1100" spc="-20" dirty="0" err="1">
                          <a:latin typeface="Arial"/>
                          <a:ea typeface="Times New Roman"/>
                        </a:rPr>
                        <a:t>пиковите</a:t>
                      </a:r>
                      <a:r>
                        <a:rPr lang="en-GB" sz="1100" spc="-20" dirty="0">
                          <a:latin typeface="Arial"/>
                          <a:ea typeface="Times New Roman"/>
                        </a:rPr>
                        <a:t> </a:t>
                      </a:r>
                      <a:r>
                        <a:rPr lang="en-GB" sz="1100" spc="-20" dirty="0" err="1">
                          <a:latin typeface="Arial"/>
                          <a:ea typeface="Times New Roman"/>
                        </a:rPr>
                        <a:t>периоди</a:t>
                      </a:r>
                      <a:r>
                        <a:rPr lang="en-GB" sz="1100" spc="-20" dirty="0">
                          <a:latin typeface="Arial"/>
                          <a:ea typeface="Times New Roman"/>
                        </a:rPr>
                        <a:t> – </a:t>
                      </a:r>
                      <a:r>
                        <a:rPr lang="en-GB" sz="1100" spc="-20" dirty="0" err="1">
                          <a:latin typeface="Arial"/>
                          <a:ea typeface="Times New Roman"/>
                        </a:rPr>
                        <a:t>например</a:t>
                      </a:r>
                      <a:r>
                        <a:rPr lang="en-GB" sz="1100" spc="-20" dirty="0">
                          <a:latin typeface="Arial"/>
                          <a:ea typeface="Times New Roman"/>
                        </a:rPr>
                        <a:t> </a:t>
                      </a:r>
                      <a:r>
                        <a:rPr lang="en-GB" sz="1100" spc="-20" dirty="0" err="1">
                          <a:latin typeface="Arial"/>
                          <a:ea typeface="Times New Roman"/>
                        </a:rPr>
                        <a:t>сестрите</a:t>
                      </a:r>
                      <a:r>
                        <a:rPr lang="en-GB" sz="1100" spc="-20" dirty="0">
                          <a:latin typeface="Arial"/>
                          <a:ea typeface="Times New Roman"/>
                        </a:rPr>
                        <a:t> и </a:t>
                      </a:r>
                      <a:r>
                        <a:rPr lang="en-GB" sz="1100" spc="-20" dirty="0" err="1">
                          <a:latin typeface="Arial"/>
                          <a:ea typeface="Times New Roman"/>
                        </a:rPr>
                        <a:t>санитарите</a:t>
                      </a:r>
                      <a:r>
                        <a:rPr lang="en-GB" sz="1100" spc="-20" dirty="0">
                          <a:latin typeface="Arial"/>
                          <a:ea typeface="Times New Roman"/>
                        </a:rPr>
                        <a:t> </a:t>
                      </a:r>
                      <a:r>
                        <a:rPr lang="en-GB" sz="1100" spc="-20" dirty="0" err="1">
                          <a:latin typeface="Arial"/>
                          <a:ea typeface="Times New Roman"/>
                        </a:rPr>
                        <a:t>често</a:t>
                      </a:r>
                      <a:r>
                        <a:rPr lang="en-GB" sz="1100" spc="-20" dirty="0">
                          <a:latin typeface="Arial"/>
                          <a:ea typeface="Times New Roman"/>
                        </a:rPr>
                        <a:t> </a:t>
                      </a:r>
                      <a:r>
                        <a:rPr lang="en-GB" sz="1100" spc="-20" dirty="0" err="1">
                          <a:latin typeface="Arial"/>
                          <a:ea typeface="Times New Roman"/>
                        </a:rPr>
                        <a:t>асистират</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лекарите</a:t>
                      </a:r>
                      <a:r>
                        <a:rPr lang="en-GB" sz="1100" spc="-20" dirty="0">
                          <a:latin typeface="Arial"/>
                          <a:ea typeface="Times New Roman"/>
                        </a:rPr>
                        <a:t> </a:t>
                      </a:r>
                      <a:r>
                        <a:rPr lang="en-GB" sz="1100" spc="-20" dirty="0" err="1">
                          <a:latin typeface="Arial"/>
                          <a:ea typeface="Times New Roman"/>
                        </a:rPr>
                        <a:t>при</a:t>
                      </a:r>
                      <a:r>
                        <a:rPr lang="en-GB" sz="1100" spc="-20" dirty="0">
                          <a:latin typeface="Arial"/>
                          <a:ea typeface="Times New Roman"/>
                        </a:rPr>
                        <a:t> </a:t>
                      </a:r>
                      <a:r>
                        <a:rPr lang="en-GB" sz="1100" spc="-20" dirty="0" err="1">
                          <a:latin typeface="Arial"/>
                          <a:ea typeface="Times New Roman"/>
                        </a:rPr>
                        <a:t>приема</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голям</a:t>
                      </a:r>
                      <a:r>
                        <a:rPr lang="en-GB" sz="1100" spc="-20" dirty="0">
                          <a:latin typeface="Arial"/>
                          <a:ea typeface="Times New Roman"/>
                        </a:rPr>
                        <a:t> </a:t>
                      </a:r>
                      <a:r>
                        <a:rPr lang="en-GB" sz="1100" spc="-20" dirty="0" err="1">
                          <a:latin typeface="Arial"/>
                          <a:ea typeface="Times New Roman"/>
                        </a:rPr>
                        <a:t>брой</a:t>
                      </a:r>
                      <a:r>
                        <a:rPr lang="en-GB" sz="1100" spc="-20" dirty="0">
                          <a:latin typeface="Arial"/>
                          <a:ea typeface="Times New Roman"/>
                        </a:rPr>
                        <a:t> </a:t>
                      </a:r>
                      <a:r>
                        <a:rPr lang="en-GB" sz="1100" spc="-20" dirty="0" err="1">
                          <a:latin typeface="Arial"/>
                          <a:ea typeface="Times New Roman"/>
                        </a:rPr>
                        <a:t>спешни</a:t>
                      </a:r>
                      <a:r>
                        <a:rPr lang="en-GB" sz="1100" spc="-20" dirty="0">
                          <a:latin typeface="Arial"/>
                          <a:ea typeface="Times New Roman"/>
                        </a:rPr>
                        <a:t> </a:t>
                      </a:r>
                      <a:r>
                        <a:rPr lang="en-GB" sz="1100" spc="-20" dirty="0" err="1">
                          <a:latin typeface="Arial"/>
                          <a:ea typeface="Times New Roman"/>
                        </a:rPr>
                        <a:t>пациенти</a:t>
                      </a:r>
                      <a:endParaRPr lang="en-US" sz="1100" dirty="0">
                        <a:latin typeface="Arial"/>
                        <a:ea typeface="Times New Roman"/>
                      </a:endParaRPr>
                    </a:p>
                  </a:txBody>
                  <a:tcPr marL="68580" marR="68580" marT="0" marB="0"/>
                </a:tc>
              </a:tr>
              <a:tr h="250704">
                <a:tc vMerge="1">
                  <a:txBody>
                    <a:bodyPr/>
                    <a:lstStyle/>
                    <a:p>
                      <a:endParaRPr lang="en-US"/>
                    </a:p>
                  </a:txBody>
                  <a:tcPr/>
                </a:tc>
                <a:tc rowSpan="2">
                  <a:txBody>
                    <a:bodyPr/>
                    <a:lstStyle/>
                    <a:p>
                      <a:pPr algn="just">
                        <a:spcAft>
                          <a:spcPts val="300"/>
                        </a:spcAft>
                        <a:tabLst>
                          <a:tab pos="457200" algn="l"/>
                        </a:tabLst>
                      </a:pPr>
                      <a:r>
                        <a:rPr lang="en-GB" sz="1100" spc="-20" dirty="0" err="1">
                          <a:latin typeface="Arial"/>
                          <a:ea typeface="Times New Roman"/>
                        </a:rPr>
                        <a:t>Увеличаване</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участието</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клиентите</a:t>
                      </a:r>
                      <a:r>
                        <a:rPr lang="en-GB" sz="1100" spc="-20" dirty="0">
                          <a:latin typeface="Arial"/>
                          <a:ea typeface="Times New Roman"/>
                        </a:rPr>
                        <a:t>, </a:t>
                      </a:r>
                      <a:r>
                        <a:rPr lang="en-GB" sz="1100" spc="-20" dirty="0" err="1">
                          <a:latin typeface="Arial"/>
                          <a:ea typeface="Times New Roman"/>
                        </a:rPr>
                        <a:t>за</a:t>
                      </a:r>
                      <a:r>
                        <a:rPr lang="en-GB" sz="1100" spc="-20" dirty="0">
                          <a:latin typeface="Arial"/>
                          <a:ea typeface="Times New Roman"/>
                        </a:rPr>
                        <a:t> </a:t>
                      </a:r>
                      <a:r>
                        <a:rPr lang="en-GB" sz="1100" spc="-20" dirty="0" err="1">
                          <a:latin typeface="Arial"/>
                          <a:ea typeface="Times New Roman"/>
                        </a:rPr>
                        <a:t>да</a:t>
                      </a:r>
                      <a:r>
                        <a:rPr lang="en-GB" sz="1100" spc="-20" dirty="0">
                          <a:latin typeface="Arial"/>
                          <a:ea typeface="Times New Roman"/>
                        </a:rPr>
                        <a:t> </a:t>
                      </a:r>
                      <a:r>
                        <a:rPr lang="en-GB" sz="1100" spc="-20" dirty="0" err="1">
                          <a:latin typeface="Arial"/>
                          <a:ea typeface="Times New Roman"/>
                        </a:rPr>
                        <a:t>се</a:t>
                      </a:r>
                      <a:r>
                        <a:rPr lang="en-GB" sz="1100" spc="-20" dirty="0">
                          <a:latin typeface="Arial"/>
                          <a:ea typeface="Times New Roman"/>
                        </a:rPr>
                        <a:t> </a:t>
                      </a:r>
                      <a:r>
                        <a:rPr lang="en-GB" sz="1100" spc="-20" dirty="0" err="1">
                          <a:latin typeface="Arial"/>
                          <a:ea typeface="Times New Roman"/>
                        </a:rPr>
                        <a:t>ускорят</a:t>
                      </a:r>
                      <a:r>
                        <a:rPr lang="en-GB" sz="1100" spc="-20" dirty="0">
                          <a:latin typeface="Arial"/>
                          <a:ea typeface="Times New Roman"/>
                        </a:rPr>
                        <a:t> и </a:t>
                      </a:r>
                      <a:r>
                        <a:rPr lang="en-GB" sz="1100" spc="-20" dirty="0" err="1">
                          <a:latin typeface="Arial"/>
                          <a:ea typeface="Times New Roman"/>
                        </a:rPr>
                        <a:t>облекчат</a:t>
                      </a:r>
                      <a:r>
                        <a:rPr lang="en-GB" sz="1100" spc="-20" dirty="0">
                          <a:latin typeface="Arial"/>
                          <a:ea typeface="Times New Roman"/>
                        </a:rPr>
                        <a:t> </a:t>
                      </a:r>
                      <a:r>
                        <a:rPr lang="en-GB" sz="1100" spc="-20" dirty="0" err="1">
                          <a:latin typeface="Arial"/>
                          <a:ea typeface="Times New Roman"/>
                        </a:rPr>
                        <a:t>транзакциите</a:t>
                      </a:r>
                      <a:r>
                        <a:rPr lang="en-GB" sz="1100" spc="-20" dirty="0">
                          <a:latin typeface="Arial"/>
                          <a:ea typeface="Times New Roman"/>
                        </a:rPr>
                        <a:t> – </a:t>
                      </a:r>
                      <a:r>
                        <a:rPr lang="en-GB" sz="1100" spc="-20" dirty="0" err="1">
                          <a:latin typeface="Arial"/>
                          <a:ea typeface="Times New Roman"/>
                        </a:rPr>
                        <a:t>например</a:t>
                      </a:r>
                      <a:r>
                        <a:rPr lang="en-GB" sz="1100" spc="-20" dirty="0">
                          <a:latin typeface="Arial"/>
                          <a:ea typeface="Times New Roman"/>
                        </a:rPr>
                        <a:t> </a:t>
                      </a:r>
                      <a:r>
                        <a:rPr lang="en-GB" sz="1100" spc="-20" dirty="0" err="1">
                          <a:latin typeface="Arial"/>
                          <a:ea typeface="Times New Roman"/>
                        </a:rPr>
                        <a:t>един</a:t>
                      </a:r>
                      <a:r>
                        <a:rPr lang="en-GB" sz="1100" spc="-20" dirty="0">
                          <a:latin typeface="Arial"/>
                          <a:ea typeface="Times New Roman"/>
                        </a:rPr>
                        <a:t> </a:t>
                      </a:r>
                      <a:r>
                        <a:rPr lang="en-GB" sz="1100" spc="-20" dirty="0" err="1">
                          <a:latin typeface="Arial"/>
                          <a:ea typeface="Times New Roman"/>
                        </a:rPr>
                        <a:t>дилър</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лекарствени</a:t>
                      </a:r>
                      <a:r>
                        <a:rPr lang="en-GB" sz="1100" spc="-20" dirty="0">
                          <a:latin typeface="Arial"/>
                          <a:ea typeface="Times New Roman"/>
                        </a:rPr>
                        <a:t> </a:t>
                      </a:r>
                      <a:r>
                        <a:rPr lang="en-GB" sz="1100" spc="-20" dirty="0" err="1">
                          <a:latin typeface="Arial"/>
                          <a:ea typeface="Times New Roman"/>
                        </a:rPr>
                        <a:t>продукти</a:t>
                      </a:r>
                      <a:r>
                        <a:rPr lang="en-GB" sz="1100" spc="-20" dirty="0">
                          <a:latin typeface="Arial"/>
                          <a:ea typeface="Times New Roman"/>
                        </a:rPr>
                        <a:t> </a:t>
                      </a:r>
                      <a:r>
                        <a:rPr lang="en-GB" sz="1100" spc="-20" dirty="0" err="1">
                          <a:latin typeface="Arial"/>
                          <a:ea typeface="Times New Roman"/>
                        </a:rPr>
                        <a:t>може</a:t>
                      </a:r>
                      <a:r>
                        <a:rPr lang="en-GB" sz="1100" spc="-20" dirty="0">
                          <a:latin typeface="Arial"/>
                          <a:ea typeface="Times New Roman"/>
                        </a:rPr>
                        <a:t> </a:t>
                      </a:r>
                      <a:r>
                        <a:rPr lang="en-GB" sz="1100" spc="-20" dirty="0" err="1">
                          <a:latin typeface="Arial"/>
                          <a:ea typeface="Times New Roman"/>
                        </a:rPr>
                        <a:t>да</a:t>
                      </a:r>
                      <a:r>
                        <a:rPr lang="en-GB" sz="1100" spc="-20" dirty="0">
                          <a:latin typeface="Arial"/>
                          <a:ea typeface="Times New Roman"/>
                        </a:rPr>
                        <a:t> </a:t>
                      </a:r>
                      <a:r>
                        <a:rPr lang="en-GB" sz="1100" spc="-20" dirty="0" err="1">
                          <a:latin typeface="Arial"/>
                          <a:ea typeface="Times New Roman"/>
                        </a:rPr>
                        <a:t>приеме</a:t>
                      </a:r>
                      <a:r>
                        <a:rPr lang="en-GB" sz="1100" spc="-20" dirty="0">
                          <a:latin typeface="Arial"/>
                          <a:ea typeface="Times New Roman"/>
                        </a:rPr>
                        <a:t> </a:t>
                      </a:r>
                      <a:r>
                        <a:rPr lang="en-GB" sz="1100" spc="-20" dirty="0" err="1">
                          <a:latin typeface="Arial"/>
                          <a:ea typeface="Times New Roman"/>
                        </a:rPr>
                        <a:t>една</a:t>
                      </a:r>
                      <a:r>
                        <a:rPr lang="en-GB" sz="1100" spc="-20" dirty="0">
                          <a:latin typeface="Arial"/>
                          <a:ea typeface="Times New Roman"/>
                        </a:rPr>
                        <a:t> </a:t>
                      </a:r>
                      <a:r>
                        <a:rPr lang="en-GB" sz="1100" spc="-20" dirty="0" err="1">
                          <a:latin typeface="Arial"/>
                          <a:ea typeface="Times New Roman"/>
                        </a:rPr>
                        <a:t>заявка</a:t>
                      </a:r>
                      <a:r>
                        <a:rPr lang="en-GB" sz="1100" spc="-20" dirty="0">
                          <a:latin typeface="Arial"/>
                          <a:ea typeface="Times New Roman"/>
                        </a:rPr>
                        <a:t> </a:t>
                      </a:r>
                      <a:r>
                        <a:rPr lang="en-GB" sz="1100" spc="-20" dirty="0" err="1">
                          <a:latin typeface="Arial"/>
                          <a:ea typeface="Times New Roman"/>
                        </a:rPr>
                        <a:t>от</a:t>
                      </a:r>
                      <a:r>
                        <a:rPr lang="en-GB" sz="1100" spc="-20" dirty="0">
                          <a:latin typeface="Arial"/>
                          <a:ea typeface="Times New Roman"/>
                        </a:rPr>
                        <a:t> </a:t>
                      </a:r>
                      <a:r>
                        <a:rPr lang="en-GB" sz="1100" spc="-20" dirty="0" err="1">
                          <a:latin typeface="Arial"/>
                          <a:ea typeface="Times New Roman"/>
                        </a:rPr>
                        <a:t>аптека</a:t>
                      </a:r>
                      <a:r>
                        <a:rPr lang="en-GB" sz="1100" spc="-20" dirty="0">
                          <a:latin typeface="Arial"/>
                          <a:ea typeface="Times New Roman"/>
                        </a:rPr>
                        <a:t> </a:t>
                      </a:r>
                      <a:r>
                        <a:rPr lang="en-GB" sz="1100" spc="-20" dirty="0" err="1">
                          <a:latin typeface="Arial"/>
                          <a:ea typeface="Times New Roman"/>
                        </a:rPr>
                        <a:t>по</a:t>
                      </a:r>
                      <a:r>
                        <a:rPr lang="en-GB" sz="1100" spc="-20" dirty="0">
                          <a:latin typeface="Arial"/>
                          <a:ea typeface="Times New Roman"/>
                        </a:rPr>
                        <a:t> </a:t>
                      </a:r>
                      <a:r>
                        <a:rPr lang="en-GB" sz="1100" spc="-20" dirty="0" err="1">
                          <a:latin typeface="Arial"/>
                          <a:ea typeface="Times New Roman"/>
                        </a:rPr>
                        <a:t>телефона</a:t>
                      </a:r>
                      <a:r>
                        <a:rPr lang="en-GB" sz="1100" spc="-20" dirty="0">
                          <a:latin typeface="Arial"/>
                          <a:ea typeface="Times New Roman"/>
                        </a:rPr>
                        <a:t> </a:t>
                      </a:r>
                      <a:r>
                        <a:rPr lang="en-GB" sz="1100" spc="-20" dirty="0" err="1">
                          <a:latin typeface="Arial"/>
                          <a:ea typeface="Times New Roman"/>
                        </a:rPr>
                        <a:t>за</a:t>
                      </a:r>
                      <a:r>
                        <a:rPr lang="en-GB" sz="1100" spc="-20" dirty="0">
                          <a:latin typeface="Arial"/>
                          <a:ea typeface="Times New Roman"/>
                        </a:rPr>
                        <a:t> 5 </a:t>
                      </a:r>
                      <a:r>
                        <a:rPr lang="en-US" sz="1100" spc="-20" dirty="0">
                          <a:latin typeface="Arial"/>
                          <a:ea typeface="Times New Roman"/>
                        </a:rPr>
                        <a:t>min</a:t>
                      </a:r>
                      <a:r>
                        <a:rPr lang="en-GB" sz="1100" spc="-20" dirty="0">
                          <a:latin typeface="Arial"/>
                          <a:ea typeface="Times New Roman"/>
                        </a:rPr>
                        <a:t> и </a:t>
                      </a:r>
                      <a:r>
                        <a:rPr lang="en-GB" sz="1100" spc="-20" dirty="0" err="1">
                          <a:latin typeface="Arial"/>
                          <a:ea typeface="Times New Roman"/>
                        </a:rPr>
                        <a:t>за</a:t>
                      </a:r>
                      <a:r>
                        <a:rPr lang="en-GB" sz="1100" spc="-20" dirty="0">
                          <a:latin typeface="Arial"/>
                          <a:ea typeface="Times New Roman"/>
                        </a:rPr>
                        <a:t> </a:t>
                      </a:r>
                      <a:r>
                        <a:rPr lang="en-GB" sz="1100" spc="-20" dirty="0" err="1">
                          <a:latin typeface="Arial"/>
                          <a:ea typeface="Times New Roman"/>
                        </a:rPr>
                        <a:t>същото</a:t>
                      </a:r>
                      <a:r>
                        <a:rPr lang="en-GB" sz="1100" spc="-20" dirty="0">
                          <a:latin typeface="Arial"/>
                          <a:ea typeface="Times New Roman"/>
                        </a:rPr>
                        <a:t> </a:t>
                      </a:r>
                      <a:r>
                        <a:rPr lang="en-GB" sz="1100" spc="-20" dirty="0" err="1">
                          <a:latin typeface="Arial"/>
                          <a:ea typeface="Times New Roman"/>
                        </a:rPr>
                        <a:t>време</a:t>
                      </a:r>
                      <a:r>
                        <a:rPr lang="en-GB" sz="1100" spc="-20" dirty="0">
                          <a:latin typeface="Arial"/>
                          <a:ea typeface="Times New Roman"/>
                        </a:rPr>
                        <a:t> </a:t>
                      </a:r>
                      <a:r>
                        <a:rPr lang="en-GB" sz="1100" spc="-20" dirty="0" err="1">
                          <a:latin typeface="Arial"/>
                          <a:ea typeface="Times New Roman"/>
                        </a:rPr>
                        <a:t>да</a:t>
                      </a:r>
                      <a:r>
                        <a:rPr lang="en-GB" sz="1100" spc="-20" dirty="0">
                          <a:latin typeface="Arial"/>
                          <a:ea typeface="Times New Roman"/>
                        </a:rPr>
                        <a:t> </a:t>
                      </a:r>
                      <a:r>
                        <a:rPr lang="en-GB" sz="1100" spc="-20" dirty="0" err="1">
                          <a:latin typeface="Arial"/>
                          <a:ea typeface="Times New Roman"/>
                        </a:rPr>
                        <a:t>обработи</a:t>
                      </a:r>
                      <a:r>
                        <a:rPr lang="en-GB" sz="1100" spc="-20" dirty="0">
                          <a:latin typeface="Arial"/>
                          <a:ea typeface="Times New Roman"/>
                        </a:rPr>
                        <a:t> 3 </a:t>
                      </a:r>
                      <a:r>
                        <a:rPr lang="en-GB" sz="1100" spc="-20" dirty="0" err="1">
                          <a:latin typeface="Arial"/>
                          <a:ea typeface="Times New Roman"/>
                        </a:rPr>
                        <a:t>заявки</a:t>
                      </a:r>
                      <a:r>
                        <a:rPr lang="en-GB" sz="1100" spc="-20" dirty="0">
                          <a:latin typeface="Arial"/>
                          <a:ea typeface="Times New Roman"/>
                        </a:rPr>
                        <a:t>, </a:t>
                      </a:r>
                      <a:r>
                        <a:rPr lang="en-GB" sz="1100" spc="-20" dirty="0" err="1">
                          <a:latin typeface="Arial"/>
                          <a:ea typeface="Times New Roman"/>
                        </a:rPr>
                        <a:t>ако</a:t>
                      </a:r>
                      <a:r>
                        <a:rPr lang="en-GB" sz="1100" spc="-20" dirty="0">
                          <a:latin typeface="Arial"/>
                          <a:ea typeface="Times New Roman"/>
                        </a:rPr>
                        <a:t> </a:t>
                      </a:r>
                      <a:r>
                        <a:rPr lang="en-GB" sz="1100" spc="-20" dirty="0" err="1">
                          <a:latin typeface="Arial"/>
                          <a:ea typeface="Times New Roman"/>
                        </a:rPr>
                        <a:t>са</a:t>
                      </a:r>
                      <a:r>
                        <a:rPr lang="en-GB" sz="1100" spc="-20" dirty="0">
                          <a:latin typeface="Arial"/>
                          <a:ea typeface="Times New Roman"/>
                        </a:rPr>
                        <a:t> </a:t>
                      </a:r>
                      <a:r>
                        <a:rPr lang="en-GB" sz="1100" spc="-20" dirty="0" err="1">
                          <a:latin typeface="Arial"/>
                          <a:ea typeface="Times New Roman"/>
                        </a:rPr>
                        <a:t>изпратени</a:t>
                      </a:r>
                      <a:r>
                        <a:rPr lang="en-GB" sz="1100" spc="-20" dirty="0">
                          <a:latin typeface="Arial"/>
                          <a:ea typeface="Times New Roman"/>
                        </a:rPr>
                        <a:t> </a:t>
                      </a:r>
                      <a:r>
                        <a:rPr lang="en-GB" sz="1100" spc="-20" dirty="0" err="1">
                          <a:latin typeface="Arial"/>
                          <a:ea typeface="Times New Roman"/>
                        </a:rPr>
                        <a:t>чрез</a:t>
                      </a:r>
                      <a:r>
                        <a:rPr lang="en-GB" sz="1100" spc="-20" dirty="0">
                          <a:latin typeface="Arial"/>
                          <a:ea typeface="Times New Roman"/>
                        </a:rPr>
                        <a:t> </a:t>
                      </a:r>
                      <a:r>
                        <a:rPr lang="en-GB" sz="1100" spc="-20" dirty="0" err="1">
                          <a:latin typeface="Arial"/>
                          <a:ea typeface="Times New Roman"/>
                        </a:rPr>
                        <a:t>електронна</a:t>
                      </a:r>
                      <a:r>
                        <a:rPr lang="en-GB" sz="1100" spc="-20" dirty="0">
                          <a:latin typeface="Arial"/>
                          <a:ea typeface="Times New Roman"/>
                        </a:rPr>
                        <a:t> </a:t>
                      </a:r>
                      <a:r>
                        <a:rPr lang="en-GB" sz="1100" spc="-20" dirty="0" err="1">
                          <a:latin typeface="Arial"/>
                          <a:ea typeface="Times New Roman"/>
                        </a:rPr>
                        <a:t>поща</a:t>
                      </a:r>
                      <a:endParaRPr lang="en-US" sz="1100" dirty="0">
                        <a:latin typeface="Arial"/>
                        <a:ea typeface="Times New Roman"/>
                      </a:endParaRPr>
                    </a:p>
                  </a:txBody>
                  <a:tcPr marL="68580" marR="68580" marT="0" marB="0">
                    <a:solidFill>
                      <a:schemeClr val="tx2">
                        <a:lumMod val="40000"/>
                        <a:lumOff val="60000"/>
                      </a:schemeClr>
                    </a:solidFill>
                  </a:tcPr>
                </a:tc>
              </a:tr>
              <a:tr h="414708">
                <a:tc rowSpan="2">
                  <a:txBody>
                    <a:bodyPr/>
                    <a:lstStyle/>
                    <a:p>
                      <a:pPr algn="just">
                        <a:spcBef>
                          <a:spcPts val="600"/>
                        </a:spcBef>
                        <a:spcAft>
                          <a:spcPts val="700"/>
                        </a:spcAft>
                        <a:tabLst>
                          <a:tab pos="457200" algn="l"/>
                        </a:tabLst>
                      </a:pPr>
                      <a:r>
                        <a:rPr lang="en-GB" sz="1100" spc="-20" dirty="0" err="1">
                          <a:latin typeface="Arial"/>
                          <a:ea typeface="Times New Roman"/>
                        </a:rPr>
                        <a:t>Разработване</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допълнителни</a:t>
                      </a:r>
                      <a:r>
                        <a:rPr lang="en-GB" sz="1100" spc="-20" dirty="0">
                          <a:latin typeface="Arial"/>
                          <a:ea typeface="Times New Roman"/>
                        </a:rPr>
                        <a:t> </a:t>
                      </a:r>
                      <a:r>
                        <a:rPr lang="en-GB" sz="1100" spc="-20" dirty="0" err="1">
                          <a:latin typeface="Arial"/>
                          <a:ea typeface="Times New Roman"/>
                        </a:rPr>
                        <a:t>услуги</a:t>
                      </a:r>
                      <a:r>
                        <a:rPr lang="en-GB" sz="1100" spc="-20" dirty="0">
                          <a:latin typeface="Arial"/>
                          <a:ea typeface="Times New Roman"/>
                        </a:rPr>
                        <a:t> </a:t>
                      </a:r>
                      <a:r>
                        <a:rPr lang="en-GB" sz="1100" spc="-20" dirty="0" err="1">
                          <a:latin typeface="Arial"/>
                          <a:ea typeface="Times New Roman"/>
                        </a:rPr>
                        <a:t>като</a:t>
                      </a:r>
                      <a:r>
                        <a:rPr lang="en-GB" sz="1100" spc="-20" dirty="0">
                          <a:latin typeface="Arial"/>
                          <a:ea typeface="Times New Roman"/>
                        </a:rPr>
                        <a:t> </a:t>
                      </a:r>
                      <a:r>
                        <a:rPr lang="en-GB" sz="1100" spc="-20" dirty="0" err="1" smtClean="0">
                          <a:latin typeface="Arial"/>
                          <a:ea typeface="Times New Roman"/>
                        </a:rPr>
                        <a:t>алтернатива</a:t>
                      </a:r>
                      <a:r>
                        <a:rPr lang="en-GB" sz="1100" spc="-20" dirty="0" smtClean="0">
                          <a:latin typeface="Arial"/>
                          <a:ea typeface="Times New Roman"/>
                        </a:rPr>
                        <a:t> </a:t>
                      </a:r>
                      <a:r>
                        <a:rPr lang="en-GB" sz="1100" spc="-20" dirty="0" err="1">
                          <a:latin typeface="Arial"/>
                          <a:ea typeface="Times New Roman"/>
                        </a:rPr>
                        <a:t>за</a:t>
                      </a:r>
                      <a:r>
                        <a:rPr lang="en-GB" sz="1100" spc="-20" dirty="0">
                          <a:latin typeface="Arial"/>
                          <a:ea typeface="Times New Roman"/>
                        </a:rPr>
                        <a:t> </a:t>
                      </a:r>
                      <a:r>
                        <a:rPr lang="en-GB" sz="1100" spc="-20" dirty="0" err="1">
                          <a:latin typeface="Arial"/>
                          <a:ea typeface="Times New Roman"/>
                        </a:rPr>
                        <a:t>клиентите</a:t>
                      </a:r>
                      <a:r>
                        <a:rPr lang="en-GB" sz="1100" spc="-20" dirty="0">
                          <a:latin typeface="Arial"/>
                          <a:ea typeface="Times New Roman"/>
                        </a:rPr>
                        <a:t> </a:t>
                      </a:r>
                      <a:r>
                        <a:rPr lang="en-GB" sz="1100" spc="-20" dirty="0" err="1">
                          <a:latin typeface="Arial"/>
                          <a:ea typeface="Times New Roman"/>
                        </a:rPr>
                        <a:t>през</a:t>
                      </a:r>
                      <a:r>
                        <a:rPr lang="en-GB" sz="1100" spc="-20" dirty="0">
                          <a:latin typeface="Arial"/>
                          <a:ea typeface="Times New Roman"/>
                        </a:rPr>
                        <a:t> </a:t>
                      </a:r>
                      <a:r>
                        <a:rPr lang="en-GB" sz="1100" spc="-20" dirty="0" err="1">
                          <a:latin typeface="Arial"/>
                          <a:ea typeface="Times New Roman"/>
                        </a:rPr>
                        <a:t>пикови</a:t>
                      </a:r>
                      <a:r>
                        <a:rPr lang="en-GB" sz="1100" spc="-20" dirty="0">
                          <a:latin typeface="Arial"/>
                          <a:ea typeface="Times New Roman"/>
                        </a:rPr>
                        <a:t> </a:t>
                      </a:r>
                      <a:r>
                        <a:rPr lang="en-GB" sz="1100" spc="-20" dirty="0" err="1">
                          <a:latin typeface="Arial"/>
                          <a:ea typeface="Times New Roman"/>
                        </a:rPr>
                        <a:t>периоди</a:t>
                      </a:r>
                      <a:r>
                        <a:rPr lang="en-GB" sz="1100" spc="-20" dirty="0">
                          <a:latin typeface="Arial"/>
                          <a:ea typeface="Times New Roman"/>
                        </a:rPr>
                        <a:t> – </a:t>
                      </a:r>
                      <a:r>
                        <a:rPr lang="en-GB" sz="1100" spc="-20" dirty="0" err="1">
                          <a:latin typeface="Arial"/>
                          <a:ea typeface="Times New Roman"/>
                        </a:rPr>
                        <a:t>например</a:t>
                      </a:r>
                      <a:r>
                        <a:rPr lang="en-GB" sz="1100" spc="-20" dirty="0">
                          <a:latin typeface="Arial"/>
                          <a:ea typeface="Times New Roman"/>
                        </a:rPr>
                        <a:t> </a:t>
                      </a:r>
                      <a:r>
                        <a:rPr lang="en-GB" sz="1100" spc="-20" dirty="0" err="1">
                          <a:latin typeface="Arial"/>
                          <a:ea typeface="Times New Roman"/>
                        </a:rPr>
                        <a:t>дистрибуторите</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лекарства</a:t>
                      </a:r>
                      <a:r>
                        <a:rPr lang="en-GB" sz="1100" spc="-20" dirty="0">
                          <a:latin typeface="Arial"/>
                          <a:ea typeface="Times New Roman"/>
                        </a:rPr>
                        <a:t> </a:t>
                      </a:r>
                      <a:r>
                        <a:rPr lang="en-GB" sz="1100" spc="-20" dirty="0" err="1">
                          <a:latin typeface="Arial"/>
                          <a:ea typeface="Times New Roman"/>
                        </a:rPr>
                        <a:t>работят</a:t>
                      </a:r>
                      <a:r>
                        <a:rPr lang="en-GB" sz="1100" spc="-20" dirty="0">
                          <a:latin typeface="Arial"/>
                          <a:ea typeface="Times New Roman"/>
                        </a:rPr>
                        <a:t> </a:t>
                      </a:r>
                      <a:r>
                        <a:rPr lang="en-GB" sz="1100" spc="-20" dirty="0" err="1">
                          <a:latin typeface="Arial"/>
                          <a:ea typeface="Times New Roman"/>
                        </a:rPr>
                        <a:t>при</a:t>
                      </a:r>
                      <a:r>
                        <a:rPr lang="en-GB" sz="1100" spc="-20" dirty="0">
                          <a:latin typeface="Arial"/>
                          <a:ea typeface="Times New Roman"/>
                        </a:rPr>
                        <a:t> 24 h </a:t>
                      </a:r>
                      <a:r>
                        <a:rPr lang="en-GB" sz="1100" spc="-20" dirty="0" err="1">
                          <a:latin typeface="Arial"/>
                          <a:ea typeface="Times New Roman"/>
                        </a:rPr>
                        <a:t>режим</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работа</a:t>
                      </a:r>
                      <a:r>
                        <a:rPr lang="en-GB" sz="1100" spc="-20" dirty="0">
                          <a:latin typeface="Arial"/>
                          <a:ea typeface="Times New Roman"/>
                        </a:rPr>
                        <a:t>, 7 </a:t>
                      </a:r>
                      <a:r>
                        <a:rPr lang="en-GB" sz="1100" spc="-20" dirty="0" err="1">
                          <a:latin typeface="Arial"/>
                          <a:ea typeface="Times New Roman"/>
                        </a:rPr>
                        <a:t>дни</a:t>
                      </a:r>
                      <a:r>
                        <a:rPr lang="en-GB" sz="1100" spc="-20" dirty="0">
                          <a:latin typeface="Arial"/>
                          <a:ea typeface="Times New Roman"/>
                        </a:rPr>
                        <a:t> в </a:t>
                      </a:r>
                      <a:r>
                        <a:rPr lang="en-GB" sz="1100" spc="-20" dirty="0" err="1">
                          <a:latin typeface="Arial"/>
                          <a:ea typeface="Times New Roman"/>
                        </a:rPr>
                        <a:t>седмицата</a:t>
                      </a:r>
                      <a:r>
                        <a:rPr lang="en-GB" sz="1100" spc="-20" dirty="0">
                          <a:latin typeface="Arial"/>
                          <a:ea typeface="Times New Roman"/>
                        </a:rPr>
                        <a:t>, в </a:t>
                      </a:r>
                      <a:r>
                        <a:rPr lang="en-GB" sz="1100" spc="-20" dirty="0" err="1">
                          <a:latin typeface="Arial"/>
                          <a:ea typeface="Times New Roman"/>
                        </a:rPr>
                        <a:t>период</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грипни</a:t>
                      </a:r>
                      <a:r>
                        <a:rPr lang="en-GB" sz="1100" spc="-20" dirty="0">
                          <a:latin typeface="Arial"/>
                          <a:ea typeface="Times New Roman"/>
                        </a:rPr>
                        <a:t> </a:t>
                      </a:r>
                      <a:r>
                        <a:rPr lang="en-GB" sz="1100" spc="-20" dirty="0" err="1">
                          <a:latin typeface="Arial"/>
                          <a:ea typeface="Times New Roman"/>
                        </a:rPr>
                        <a:t>епидемии</a:t>
                      </a:r>
                      <a:endParaRPr lang="en-US" sz="1100" dirty="0">
                        <a:latin typeface="Arial"/>
                        <a:ea typeface="Times New Roman"/>
                      </a:endParaRPr>
                    </a:p>
                  </a:txBody>
                  <a:tcPr marL="68580" marR="68580" marT="0" marB="0"/>
                </a:tc>
                <a:tc vMerge="1">
                  <a:txBody>
                    <a:bodyPr/>
                    <a:lstStyle/>
                    <a:p>
                      <a:endParaRPr lang="en-US"/>
                    </a:p>
                  </a:txBody>
                  <a:tcPr/>
                </a:tc>
              </a:tr>
              <a:tr h="273412">
                <a:tc vMerge="1">
                  <a:txBody>
                    <a:bodyPr/>
                    <a:lstStyle/>
                    <a:p>
                      <a:endParaRPr lang="en-US"/>
                    </a:p>
                  </a:txBody>
                  <a:tcPr/>
                </a:tc>
                <a:tc rowSpan="2">
                  <a:txBody>
                    <a:bodyPr/>
                    <a:lstStyle/>
                    <a:p>
                      <a:pPr algn="just">
                        <a:spcAft>
                          <a:spcPts val="300"/>
                        </a:spcAft>
                        <a:tabLst>
                          <a:tab pos="457200" algn="l"/>
                        </a:tabLst>
                      </a:pPr>
                      <a:r>
                        <a:rPr lang="en-GB" sz="1100" spc="-20" dirty="0" err="1">
                          <a:latin typeface="Arial"/>
                          <a:ea typeface="Times New Roman"/>
                        </a:rPr>
                        <a:t>Планиране</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възможности</a:t>
                      </a:r>
                      <a:r>
                        <a:rPr lang="en-GB" sz="1100" spc="-20" dirty="0">
                          <a:latin typeface="Arial"/>
                          <a:ea typeface="Times New Roman"/>
                        </a:rPr>
                        <a:t> </a:t>
                      </a:r>
                      <a:r>
                        <a:rPr lang="en-GB" sz="1100" spc="-20" dirty="0" err="1">
                          <a:latin typeface="Arial"/>
                          <a:ea typeface="Times New Roman"/>
                        </a:rPr>
                        <a:t>за</a:t>
                      </a:r>
                      <a:r>
                        <a:rPr lang="en-GB" sz="1100" spc="-20" dirty="0">
                          <a:latin typeface="Arial"/>
                          <a:ea typeface="Times New Roman"/>
                        </a:rPr>
                        <a:t> </a:t>
                      </a:r>
                      <a:r>
                        <a:rPr lang="en-GB" sz="1100" spc="-20" dirty="0" err="1">
                          <a:latin typeface="Arial"/>
                          <a:ea typeface="Times New Roman"/>
                        </a:rPr>
                        <a:t>бъдещо</a:t>
                      </a:r>
                      <a:r>
                        <a:rPr lang="en-GB" sz="1100" spc="-20" dirty="0">
                          <a:latin typeface="Arial"/>
                          <a:ea typeface="Times New Roman"/>
                        </a:rPr>
                        <a:t> </a:t>
                      </a:r>
                      <a:r>
                        <a:rPr lang="en-GB" sz="1100" spc="-20" dirty="0" err="1" smtClean="0">
                          <a:latin typeface="Arial"/>
                          <a:ea typeface="Times New Roman"/>
                        </a:rPr>
                        <a:t>разрастване</a:t>
                      </a:r>
                      <a:r>
                        <a:rPr lang="en-GB" sz="1100" spc="-20" dirty="0">
                          <a:latin typeface="Arial"/>
                          <a:ea typeface="Times New Roman"/>
                        </a:rPr>
                        <a:t>, </a:t>
                      </a:r>
                      <a:r>
                        <a:rPr lang="en-GB" sz="1100" spc="-20" dirty="0" err="1">
                          <a:latin typeface="Arial"/>
                          <a:ea typeface="Times New Roman"/>
                        </a:rPr>
                        <a:t>за</a:t>
                      </a:r>
                      <a:r>
                        <a:rPr lang="en-GB" sz="1100" spc="-20" dirty="0">
                          <a:latin typeface="Arial"/>
                          <a:ea typeface="Times New Roman"/>
                        </a:rPr>
                        <a:t> </a:t>
                      </a:r>
                      <a:r>
                        <a:rPr lang="en-GB" sz="1100" spc="-20" dirty="0" err="1">
                          <a:latin typeface="Arial"/>
                          <a:ea typeface="Times New Roman"/>
                        </a:rPr>
                        <a:t>да</a:t>
                      </a:r>
                      <a:r>
                        <a:rPr lang="en-GB" sz="1100" spc="-20" dirty="0">
                          <a:latin typeface="Arial"/>
                          <a:ea typeface="Times New Roman"/>
                        </a:rPr>
                        <a:t> </a:t>
                      </a:r>
                      <a:r>
                        <a:rPr lang="en-GB" sz="1100" spc="-20" dirty="0" err="1">
                          <a:latin typeface="Arial"/>
                          <a:ea typeface="Times New Roman"/>
                        </a:rPr>
                        <a:t>се</a:t>
                      </a:r>
                      <a:r>
                        <a:rPr lang="en-GB" sz="1100" spc="-20" dirty="0">
                          <a:latin typeface="Arial"/>
                          <a:ea typeface="Times New Roman"/>
                        </a:rPr>
                        <a:t> </a:t>
                      </a:r>
                      <a:r>
                        <a:rPr lang="en-GB" sz="1100" spc="-20" dirty="0" err="1">
                          <a:latin typeface="Arial"/>
                          <a:ea typeface="Times New Roman"/>
                        </a:rPr>
                        <a:t>увеличи</a:t>
                      </a:r>
                      <a:r>
                        <a:rPr lang="en-GB" sz="1100" spc="-20" dirty="0">
                          <a:latin typeface="Arial"/>
                          <a:ea typeface="Times New Roman"/>
                        </a:rPr>
                        <a:t> </a:t>
                      </a:r>
                      <a:r>
                        <a:rPr lang="en-GB" sz="1100" spc="-20" dirty="0" err="1">
                          <a:latin typeface="Arial"/>
                          <a:ea typeface="Times New Roman"/>
                        </a:rPr>
                        <a:t>предлагането</a:t>
                      </a:r>
                      <a:r>
                        <a:rPr lang="en-GB" sz="1100" spc="-20" dirty="0">
                          <a:latin typeface="Arial"/>
                          <a:ea typeface="Times New Roman"/>
                        </a:rPr>
                        <a:t> – </a:t>
                      </a:r>
                      <a:r>
                        <a:rPr lang="en-GB" sz="1100" spc="-20" dirty="0" err="1">
                          <a:latin typeface="Arial"/>
                          <a:ea typeface="Times New Roman"/>
                        </a:rPr>
                        <a:t>например</a:t>
                      </a:r>
                      <a:r>
                        <a:rPr lang="en-GB" sz="1100" spc="-20" dirty="0">
                          <a:latin typeface="Arial"/>
                          <a:ea typeface="Times New Roman"/>
                        </a:rPr>
                        <a:t> </a:t>
                      </a:r>
                      <a:r>
                        <a:rPr lang="en-GB" sz="1100" spc="-20" dirty="0" err="1">
                          <a:latin typeface="Arial"/>
                          <a:ea typeface="Times New Roman"/>
                        </a:rPr>
                        <a:t>един</a:t>
                      </a:r>
                      <a:r>
                        <a:rPr lang="en-GB" sz="1100" spc="-20" dirty="0">
                          <a:latin typeface="Arial"/>
                          <a:ea typeface="Times New Roman"/>
                        </a:rPr>
                        <a:t> </a:t>
                      </a:r>
                      <a:r>
                        <a:rPr lang="en-GB" sz="1100" spc="-20" dirty="0" err="1">
                          <a:latin typeface="Arial"/>
                          <a:ea typeface="Times New Roman"/>
                        </a:rPr>
                        <a:t>фармацевтичен</a:t>
                      </a:r>
                      <a:r>
                        <a:rPr lang="en-GB" sz="1100" spc="-20" dirty="0">
                          <a:latin typeface="Arial"/>
                          <a:ea typeface="Times New Roman"/>
                        </a:rPr>
                        <a:t> </a:t>
                      </a:r>
                      <a:r>
                        <a:rPr lang="en-GB" sz="1100" spc="-20" dirty="0" err="1">
                          <a:latin typeface="Arial"/>
                          <a:ea typeface="Times New Roman"/>
                        </a:rPr>
                        <a:t>производител</a:t>
                      </a:r>
                      <a:r>
                        <a:rPr lang="en-GB" sz="1100" spc="-20" dirty="0">
                          <a:latin typeface="Arial"/>
                          <a:ea typeface="Times New Roman"/>
                        </a:rPr>
                        <a:t> </a:t>
                      </a:r>
                      <a:r>
                        <a:rPr lang="en-GB" sz="1100" spc="-20" dirty="0" err="1">
                          <a:latin typeface="Arial"/>
                          <a:ea typeface="Times New Roman"/>
                        </a:rPr>
                        <a:t>може</a:t>
                      </a:r>
                      <a:r>
                        <a:rPr lang="en-GB" sz="1100" spc="-20" dirty="0">
                          <a:latin typeface="Arial"/>
                          <a:ea typeface="Times New Roman"/>
                        </a:rPr>
                        <a:t> </a:t>
                      </a:r>
                      <a:r>
                        <a:rPr lang="en-GB" sz="1100" spc="-20" dirty="0" err="1">
                          <a:latin typeface="Arial"/>
                          <a:ea typeface="Times New Roman"/>
                        </a:rPr>
                        <a:t>да</a:t>
                      </a:r>
                      <a:r>
                        <a:rPr lang="en-GB" sz="1100" spc="-20" dirty="0">
                          <a:latin typeface="Arial"/>
                          <a:ea typeface="Times New Roman"/>
                        </a:rPr>
                        <a:t> </a:t>
                      </a:r>
                      <a:r>
                        <a:rPr lang="en-GB" sz="1100" spc="-20" dirty="0" err="1">
                          <a:latin typeface="Arial"/>
                          <a:ea typeface="Times New Roman"/>
                        </a:rPr>
                        <a:t>планира</a:t>
                      </a:r>
                      <a:r>
                        <a:rPr lang="en-GB" sz="1100" spc="-20" dirty="0">
                          <a:latin typeface="Arial"/>
                          <a:ea typeface="Times New Roman"/>
                        </a:rPr>
                        <a:t> </a:t>
                      </a:r>
                      <a:r>
                        <a:rPr lang="en-GB" sz="1100" spc="-20" dirty="0" err="1">
                          <a:latin typeface="Arial"/>
                          <a:ea typeface="Times New Roman"/>
                        </a:rPr>
                        <a:t>разкриването</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нов</a:t>
                      </a:r>
                      <a:r>
                        <a:rPr lang="en-GB" sz="1100" spc="-20" dirty="0">
                          <a:latin typeface="Arial"/>
                          <a:ea typeface="Times New Roman"/>
                        </a:rPr>
                        <a:t> </a:t>
                      </a:r>
                      <a:r>
                        <a:rPr lang="en-GB" sz="1100" spc="-20" dirty="0" err="1">
                          <a:latin typeface="Arial"/>
                          <a:ea typeface="Times New Roman"/>
                        </a:rPr>
                        <a:t>производствен</a:t>
                      </a:r>
                      <a:r>
                        <a:rPr lang="en-GB" sz="1100" spc="-20" dirty="0">
                          <a:latin typeface="Arial"/>
                          <a:ea typeface="Times New Roman"/>
                        </a:rPr>
                        <a:t> </a:t>
                      </a:r>
                      <a:r>
                        <a:rPr lang="en-GB" sz="1100" spc="-20" dirty="0" err="1">
                          <a:latin typeface="Arial"/>
                          <a:ea typeface="Times New Roman"/>
                        </a:rPr>
                        <a:t>цех</a:t>
                      </a:r>
                      <a:r>
                        <a:rPr lang="en-GB" sz="1100" spc="-20" dirty="0">
                          <a:latin typeface="Arial"/>
                          <a:ea typeface="Times New Roman"/>
                        </a:rPr>
                        <a:t>, в </a:t>
                      </a:r>
                      <a:r>
                        <a:rPr lang="en-GB" sz="1100" spc="-20" dirty="0" err="1">
                          <a:latin typeface="Arial"/>
                          <a:ea typeface="Times New Roman"/>
                        </a:rPr>
                        <a:t>който</a:t>
                      </a:r>
                      <a:r>
                        <a:rPr lang="en-GB" sz="1100" spc="-20" dirty="0">
                          <a:latin typeface="Arial"/>
                          <a:ea typeface="Times New Roman"/>
                        </a:rPr>
                        <a:t> </a:t>
                      </a:r>
                      <a:r>
                        <a:rPr lang="en-GB" sz="1100" spc="-20" dirty="0" err="1">
                          <a:latin typeface="Arial"/>
                          <a:ea typeface="Times New Roman"/>
                        </a:rPr>
                        <a:t>ще</a:t>
                      </a:r>
                      <a:r>
                        <a:rPr lang="en-GB" sz="1100" spc="-20" dirty="0">
                          <a:latin typeface="Arial"/>
                          <a:ea typeface="Times New Roman"/>
                        </a:rPr>
                        <a:t> </a:t>
                      </a:r>
                      <a:r>
                        <a:rPr lang="en-GB" sz="1100" spc="-20" dirty="0" err="1">
                          <a:latin typeface="Arial"/>
                          <a:ea typeface="Times New Roman"/>
                        </a:rPr>
                        <a:t>се</a:t>
                      </a:r>
                      <a:r>
                        <a:rPr lang="en-GB" sz="1100" spc="-20" dirty="0">
                          <a:latin typeface="Arial"/>
                          <a:ea typeface="Times New Roman"/>
                        </a:rPr>
                        <a:t> </a:t>
                      </a:r>
                      <a:r>
                        <a:rPr lang="en-GB" sz="1100" spc="-20" dirty="0" err="1">
                          <a:latin typeface="Arial"/>
                          <a:ea typeface="Times New Roman"/>
                        </a:rPr>
                        <a:t>произвеждат</a:t>
                      </a:r>
                      <a:r>
                        <a:rPr lang="en-GB" sz="1100" spc="-20" dirty="0">
                          <a:latin typeface="Arial"/>
                          <a:ea typeface="Times New Roman"/>
                        </a:rPr>
                        <a:t> </a:t>
                      </a:r>
                      <a:r>
                        <a:rPr lang="en-GB" sz="1100" spc="-20" dirty="0" err="1">
                          <a:latin typeface="Arial"/>
                          <a:ea typeface="Times New Roman"/>
                        </a:rPr>
                        <a:t>регистрираните</a:t>
                      </a:r>
                      <a:r>
                        <a:rPr lang="en-GB" sz="1100" spc="-20" dirty="0">
                          <a:latin typeface="Arial"/>
                          <a:ea typeface="Times New Roman"/>
                        </a:rPr>
                        <a:t> в </a:t>
                      </a:r>
                      <a:r>
                        <a:rPr lang="en-GB" sz="1100" spc="-20" dirty="0" err="1">
                          <a:latin typeface="Arial"/>
                          <a:ea typeface="Times New Roman"/>
                        </a:rPr>
                        <a:t>бъдеще</a:t>
                      </a:r>
                      <a:r>
                        <a:rPr lang="en-GB" sz="1100" spc="-20" dirty="0">
                          <a:latin typeface="Arial"/>
                          <a:ea typeface="Times New Roman"/>
                        </a:rPr>
                        <a:t> </a:t>
                      </a:r>
                      <a:r>
                        <a:rPr lang="en-GB" sz="1100" spc="-20" dirty="0" err="1" smtClean="0">
                          <a:latin typeface="Arial"/>
                          <a:ea typeface="Times New Roman"/>
                        </a:rPr>
                        <a:t>лекарствени</a:t>
                      </a:r>
                      <a:r>
                        <a:rPr lang="en-GB" sz="1100" spc="-20" dirty="0" smtClean="0">
                          <a:latin typeface="Arial"/>
                          <a:ea typeface="Times New Roman"/>
                        </a:rPr>
                        <a:t> </a:t>
                      </a:r>
                      <a:r>
                        <a:rPr lang="en-GB" sz="1100" spc="-20" dirty="0" err="1">
                          <a:latin typeface="Arial"/>
                          <a:ea typeface="Times New Roman"/>
                        </a:rPr>
                        <a:t>продукти</a:t>
                      </a:r>
                      <a:endParaRPr lang="en-US" sz="1100" dirty="0">
                        <a:latin typeface="Arial"/>
                        <a:ea typeface="Times New Roman"/>
                      </a:endParaRPr>
                    </a:p>
                  </a:txBody>
                  <a:tcPr marL="68580" marR="68580" marT="0" marB="0">
                    <a:solidFill>
                      <a:schemeClr val="bg1"/>
                    </a:solidFill>
                  </a:tcPr>
                </a:tc>
              </a:tr>
              <a:tr h="414708">
                <a:tc rowSpan="2">
                  <a:txBody>
                    <a:bodyPr/>
                    <a:lstStyle/>
                    <a:p>
                      <a:pPr>
                        <a:spcAft>
                          <a:spcPts val="0"/>
                        </a:spcAft>
                      </a:pPr>
                      <a:r>
                        <a:rPr lang="en-GB" sz="1100" spc="-20" dirty="0" err="1">
                          <a:latin typeface="Arial"/>
                          <a:ea typeface="Times New Roman"/>
                        </a:rPr>
                        <a:t>Въвеждане</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резервационна</a:t>
                      </a:r>
                      <a:r>
                        <a:rPr lang="en-GB" sz="1100" spc="-20" dirty="0">
                          <a:latin typeface="Arial"/>
                          <a:ea typeface="Times New Roman"/>
                        </a:rPr>
                        <a:t> </a:t>
                      </a:r>
                      <a:r>
                        <a:rPr lang="en-GB" sz="1100" spc="-20" dirty="0" err="1">
                          <a:latin typeface="Arial"/>
                          <a:ea typeface="Times New Roman"/>
                        </a:rPr>
                        <a:t>система</a:t>
                      </a:r>
                      <a:r>
                        <a:rPr lang="en-GB" sz="1100" spc="-20" dirty="0">
                          <a:latin typeface="Arial"/>
                          <a:ea typeface="Times New Roman"/>
                        </a:rPr>
                        <a:t>, </a:t>
                      </a:r>
                      <a:r>
                        <a:rPr lang="en-GB" sz="1100" spc="-20" dirty="0" err="1">
                          <a:latin typeface="Arial"/>
                          <a:ea typeface="Times New Roman"/>
                        </a:rPr>
                        <a:t>за</a:t>
                      </a:r>
                      <a:r>
                        <a:rPr lang="en-GB" sz="1100" spc="-20" dirty="0">
                          <a:latin typeface="Arial"/>
                          <a:ea typeface="Times New Roman"/>
                        </a:rPr>
                        <a:t> </a:t>
                      </a:r>
                      <a:r>
                        <a:rPr lang="en-GB" sz="1100" spc="-20" dirty="0" err="1">
                          <a:latin typeface="Arial"/>
                          <a:ea typeface="Times New Roman"/>
                        </a:rPr>
                        <a:t>да</a:t>
                      </a:r>
                      <a:r>
                        <a:rPr lang="en-GB" sz="1100" spc="-20" dirty="0">
                          <a:latin typeface="Arial"/>
                          <a:ea typeface="Times New Roman"/>
                        </a:rPr>
                        <a:t> </a:t>
                      </a:r>
                      <a:r>
                        <a:rPr lang="en-GB" sz="1100" spc="-20" dirty="0" err="1">
                          <a:latin typeface="Arial"/>
                          <a:ea typeface="Times New Roman"/>
                        </a:rPr>
                        <a:t>се</a:t>
                      </a:r>
                      <a:r>
                        <a:rPr lang="en-GB" sz="1100" spc="-20" dirty="0">
                          <a:latin typeface="Arial"/>
                          <a:ea typeface="Times New Roman"/>
                        </a:rPr>
                        <a:t> </a:t>
                      </a:r>
                      <a:r>
                        <a:rPr lang="en-GB" sz="1100" spc="-20" dirty="0" err="1" smtClean="0">
                          <a:latin typeface="Arial"/>
                          <a:ea typeface="Times New Roman"/>
                        </a:rPr>
                        <a:t>управлява</a:t>
                      </a:r>
                      <a:r>
                        <a:rPr lang="en-GB" sz="1100" spc="-20" dirty="0" smtClean="0">
                          <a:latin typeface="Arial"/>
                          <a:ea typeface="Times New Roman"/>
                        </a:rPr>
                        <a:t> </a:t>
                      </a:r>
                      <a:r>
                        <a:rPr lang="en-GB" sz="1100" spc="-20" dirty="0" err="1">
                          <a:latin typeface="Arial"/>
                          <a:ea typeface="Times New Roman"/>
                        </a:rPr>
                        <a:t>системата</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търсене</a:t>
                      </a:r>
                      <a:r>
                        <a:rPr lang="en-GB" sz="1100" spc="-20" dirty="0">
                          <a:latin typeface="Arial"/>
                          <a:ea typeface="Times New Roman"/>
                        </a:rPr>
                        <a:t> – </a:t>
                      </a:r>
                      <a:r>
                        <a:rPr lang="en-GB" sz="1100" spc="-20" dirty="0" err="1">
                          <a:latin typeface="Arial"/>
                          <a:ea typeface="Times New Roman"/>
                        </a:rPr>
                        <a:t>например</a:t>
                      </a:r>
                      <a:r>
                        <a:rPr lang="en-GB" sz="1100" spc="-20" dirty="0">
                          <a:latin typeface="Arial"/>
                          <a:ea typeface="Times New Roman"/>
                        </a:rPr>
                        <a:t> </a:t>
                      </a:r>
                      <a:r>
                        <a:rPr lang="en-GB" sz="1100" spc="-20" dirty="0" err="1">
                          <a:latin typeface="Arial"/>
                          <a:ea typeface="Times New Roman"/>
                        </a:rPr>
                        <a:t>лечебните</a:t>
                      </a:r>
                      <a:r>
                        <a:rPr lang="en-GB" sz="1100" spc="-20" dirty="0">
                          <a:latin typeface="Arial"/>
                          <a:ea typeface="Times New Roman"/>
                        </a:rPr>
                        <a:t> </a:t>
                      </a:r>
                      <a:r>
                        <a:rPr lang="en-GB" sz="1100" spc="-20" dirty="0" err="1">
                          <a:latin typeface="Arial"/>
                          <a:ea typeface="Times New Roman"/>
                        </a:rPr>
                        <a:t>заведения</a:t>
                      </a:r>
                      <a:r>
                        <a:rPr lang="en-GB" sz="1100" spc="-20" dirty="0">
                          <a:latin typeface="Arial"/>
                          <a:ea typeface="Times New Roman"/>
                        </a:rPr>
                        <a:t> </a:t>
                      </a:r>
                      <a:r>
                        <a:rPr lang="en-GB" sz="1100" spc="-20" dirty="0" err="1">
                          <a:latin typeface="Arial"/>
                          <a:ea typeface="Times New Roman"/>
                        </a:rPr>
                        <a:t>за</a:t>
                      </a:r>
                      <a:r>
                        <a:rPr lang="en-GB" sz="1100" spc="-20" dirty="0">
                          <a:latin typeface="Arial"/>
                          <a:ea typeface="Times New Roman"/>
                        </a:rPr>
                        <a:t> </a:t>
                      </a:r>
                      <a:r>
                        <a:rPr lang="en-GB" sz="1100" spc="-20" dirty="0" err="1">
                          <a:latin typeface="Arial"/>
                          <a:ea typeface="Times New Roman"/>
                        </a:rPr>
                        <a:t>болнична</a:t>
                      </a:r>
                      <a:r>
                        <a:rPr lang="en-GB" sz="1100" spc="-20" dirty="0">
                          <a:latin typeface="Arial"/>
                          <a:ea typeface="Times New Roman"/>
                        </a:rPr>
                        <a:t> </a:t>
                      </a:r>
                      <a:r>
                        <a:rPr lang="en-GB" sz="1100" spc="-20" dirty="0" err="1">
                          <a:latin typeface="Arial"/>
                          <a:ea typeface="Times New Roman"/>
                        </a:rPr>
                        <a:t>помощ</a:t>
                      </a:r>
                      <a:r>
                        <a:rPr lang="en-GB" sz="1100" spc="-20" dirty="0">
                          <a:latin typeface="Arial"/>
                          <a:ea typeface="Times New Roman"/>
                        </a:rPr>
                        <a:t> в </a:t>
                      </a:r>
                      <a:r>
                        <a:rPr lang="en-GB" sz="1100" spc="-20" dirty="0" err="1">
                          <a:latin typeface="Arial"/>
                          <a:ea typeface="Times New Roman"/>
                        </a:rPr>
                        <a:t>България</a:t>
                      </a:r>
                      <a:r>
                        <a:rPr lang="en-GB" sz="1100" spc="-20" dirty="0">
                          <a:latin typeface="Arial"/>
                          <a:ea typeface="Times New Roman"/>
                        </a:rPr>
                        <a:t> </a:t>
                      </a:r>
                      <a:r>
                        <a:rPr lang="en-GB" sz="1100" spc="-20" dirty="0" err="1">
                          <a:latin typeface="Arial"/>
                          <a:ea typeface="Times New Roman"/>
                        </a:rPr>
                        <a:t>въведоха</a:t>
                      </a:r>
                      <a:r>
                        <a:rPr lang="en-GB" sz="1100" spc="-20" dirty="0">
                          <a:latin typeface="Arial"/>
                          <a:ea typeface="Times New Roman"/>
                        </a:rPr>
                        <a:t> </a:t>
                      </a:r>
                      <a:r>
                        <a:rPr lang="en-GB" sz="1100" spc="-20" dirty="0" err="1">
                          <a:latin typeface="Arial"/>
                          <a:ea typeface="Times New Roman"/>
                        </a:rPr>
                        <a:t>листа</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чакащи</a:t>
                      </a:r>
                      <a:r>
                        <a:rPr lang="en-GB" sz="1100" spc="-20" dirty="0">
                          <a:latin typeface="Arial"/>
                          <a:ea typeface="Times New Roman"/>
                        </a:rPr>
                        <a:t> </a:t>
                      </a:r>
                      <a:r>
                        <a:rPr lang="en-GB" sz="1100" spc="-20" dirty="0" err="1">
                          <a:latin typeface="Arial"/>
                          <a:ea typeface="Times New Roman"/>
                        </a:rPr>
                        <a:t>пациенти</a:t>
                      </a:r>
                      <a:r>
                        <a:rPr lang="en-GB" sz="1100" spc="-20" dirty="0">
                          <a:latin typeface="Arial"/>
                          <a:ea typeface="Times New Roman"/>
                        </a:rPr>
                        <a:t> </a:t>
                      </a:r>
                      <a:r>
                        <a:rPr lang="en-GB" sz="1100" spc="-20" dirty="0" err="1">
                          <a:latin typeface="Arial"/>
                          <a:ea typeface="Times New Roman"/>
                        </a:rPr>
                        <a:t>за</a:t>
                      </a:r>
                      <a:r>
                        <a:rPr lang="en-GB" sz="1100" spc="-20" dirty="0">
                          <a:latin typeface="Arial"/>
                          <a:ea typeface="Times New Roman"/>
                        </a:rPr>
                        <a:t> </a:t>
                      </a:r>
                      <a:r>
                        <a:rPr lang="en-GB" sz="1100" spc="-20" dirty="0" err="1">
                          <a:latin typeface="Arial"/>
                          <a:ea typeface="Times New Roman"/>
                        </a:rPr>
                        <a:t>планови</a:t>
                      </a:r>
                      <a:r>
                        <a:rPr lang="en-GB" sz="1100" spc="-20" dirty="0">
                          <a:latin typeface="Arial"/>
                          <a:ea typeface="Times New Roman"/>
                        </a:rPr>
                        <a:t> </a:t>
                      </a:r>
                      <a:r>
                        <a:rPr lang="en-GB" sz="1100" spc="-20" dirty="0" err="1">
                          <a:latin typeface="Arial"/>
                          <a:ea typeface="Times New Roman"/>
                        </a:rPr>
                        <a:t>операции</a:t>
                      </a:r>
                      <a:r>
                        <a:rPr lang="en-GB" sz="1100" spc="-20" dirty="0">
                          <a:latin typeface="Arial"/>
                          <a:ea typeface="Times New Roman"/>
                        </a:rPr>
                        <a:t>, </a:t>
                      </a:r>
                      <a:r>
                        <a:rPr lang="en-GB" sz="1100" spc="-20" dirty="0" err="1">
                          <a:latin typeface="Arial"/>
                          <a:ea typeface="Times New Roman"/>
                        </a:rPr>
                        <a:t>което</a:t>
                      </a:r>
                      <a:r>
                        <a:rPr lang="en-GB" sz="1100" spc="-20" dirty="0">
                          <a:latin typeface="Arial"/>
                          <a:ea typeface="Times New Roman"/>
                        </a:rPr>
                        <a:t> </a:t>
                      </a:r>
                      <a:r>
                        <a:rPr lang="en-GB" sz="1100" spc="-20" dirty="0" err="1">
                          <a:latin typeface="Arial"/>
                          <a:ea typeface="Times New Roman"/>
                        </a:rPr>
                        <a:t>беше</a:t>
                      </a:r>
                      <a:r>
                        <a:rPr lang="en-GB" sz="1100" spc="-20" dirty="0">
                          <a:latin typeface="Arial"/>
                          <a:ea typeface="Times New Roman"/>
                        </a:rPr>
                        <a:t> </a:t>
                      </a:r>
                      <a:r>
                        <a:rPr lang="en-GB" sz="1100" spc="-20" dirty="0" err="1">
                          <a:latin typeface="Arial"/>
                          <a:ea typeface="Times New Roman"/>
                        </a:rPr>
                        <a:t>резултат</a:t>
                      </a:r>
                      <a:r>
                        <a:rPr lang="en-GB" sz="1100" spc="-20" dirty="0">
                          <a:latin typeface="Arial"/>
                          <a:ea typeface="Times New Roman"/>
                        </a:rPr>
                        <a:t> </a:t>
                      </a:r>
                      <a:r>
                        <a:rPr lang="en-GB" sz="1100" spc="-20" dirty="0" err="1">
                          <a:latin typeface="Arial"/>
                          <a:ea typeface="Times New Roman"/>
                        </a:rPr>
                        <a:t>от</a:t>
                      </a:r>
                      <a:r>
                        <a:rPr lang="en-GB" sz="1100" spc="-20" dirty="0">
                          <a:latin typeface="Arial"/>
                          <a:ea typeface="Times New Roman"/>
                        </a:rPr>
                        <a:t> </a:t>
                      </a:r>
                      <a:r>
                        <a:rPr lang="en-GB" sz="1100" spc="-20" dirty="0" err="1">
                          <a:latin typeface="Arial"/>
                          <a:ea typeface="Times New Roman"/>
                        </a:rPr>
                        <a:t>недостатъчното</a:t>
                      </a:r>
                      <a:r>
                        <a:rPr lang="en-GB" sz="1100" spc="-20" dirty="0">
                          <a:latin typeface="Arial"/>
                          <a:ea typeface="Times New Roman"/>
                        </a:rPr>
                        <a:t> </a:t>
                      </a:r>
                      <a:r>
                        <a:rPr lang="en-GB" sz="1100" spc="-20" dirty="0" err="1">
                          <a:latin typeface="Arial"/>
                          <a:ea typeface="Times New Roman"/>
                        </a:rPr>
                        <a:t>финансиране</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системата</a:t>
                      </a:r>
                      <a:r>
                        <a:rPr lang="en-GB" sz="1100" spc="-20" dirty="0">
                          <a:latin typeface="Arial"/>
                          <a:ea typeface="Times New Roman"/>
                        </a:rPr>
                        <a:t> и </a:t>
                      </a:r>
                      <a:r>
                        <a:rPr lang="en-GB" sz="1100" spc="-20" dirty="0" err="1">
                          <a:latin typeface="Arial"/>
                          <a:ea typeface="Times New Roman"/>
                        </a:rPr>
                        <a:t>несполучливите</a:t>
                      </a:r>
                      <a:r>
                        <a:rPr lang="en-GB" sz="1100" spc="-20" dirty="0">
                          <a:latin typeface="Arial"/>
                          <a:ea typeface="Times New Roman"/>
                        </a:rPr>
                        <a:t> </a:t>
                      </a:r>
                      <a:r>
                        <a:rPr lang="en-GB" sz="1100" spc="-20" dirty="0" err="1">
                          <a:latin typeface="Arial"/>
                          <a:ea typeface="Times New Roman"/>
                        </a:rPr>
                        <a:t>опити</a:t>
                      </a:r>
                      <a:r>
                        <a:rPr lang="en-GB" sz="1100" spc="-20" dirty="0">
                          <a:latin typeface="Arial"/>
                          <a:ea typeface="Times New Roman"/>
                        </a:rPr>
                        <a:t> </a:t>
                      </a:r>
                      <a:r>
                        <a:rPr lang="en-GB" sz="1100" spc="-20" dirty="0" err="1">
                          <a:latin typeface="Arial"/>
                          <a:ea typeface="Times New Roman"/>
                        </a:rPr>
                        <a:t>за</a:t>
                      </a:r>
                      <a:r>
                        <a:rPr lang="en-GB" sz="1100" spc="-20" dirty="0">
                          <a:latin typeface="Arial"/>
                          <a:ea typeface="Times New Roman"/>
                        </a:rPr>
                        <a:t> </a:t>
                      </a:r>
                      <a:r>
                        <a:rPr lang="en-GB" sz="1100" spc="-20" dirty="0" err="1">
                          <a:latin typeface="Arial"/>
                          <a:ea typeface="Times New Roman"/>
                        </a:rPr>
                        <a:t>здравна</a:t>
                      </a:r>
                      <a:r>
                        <a:rPr lang="en-GB" sz="1100" spc="-20" dirty="0">
                          <a:latin typeface="Arial"/>
                          <a:ea typeface="Times New Roman"/>
                        </a:rPr>
                        <a:t> </a:t>
                      </a:r>
                      <a:r>
                        <a:rPr lang="en-GB" sz="1100" spc="-20" dirty="0" err="1">
                          <a:latin typeface="Arial"/>
                          <a:ea typeface="Times New Roman"/>
                        </a:rPr>
                        <a:t>реформа</a:t>
                      </a:r>
                      <a:r>
                        <a:rPr lang="en-GB" sz="1100" spc="-20" dirty="0">
                          <a:latin typeface="Arial"/>
                          <a:ea typeface="Times New Roman"/>
                        </a:rPr>
                        <a:t>.</a:t>
                      </a:r>
                      <a:endParaRPr lang="en-US" sz="1100" dirty="0">
                        <a:latin typeface="Arial"/>
                        <a:ea typeface="Times New Roman"/>
                      </a:endParaRPr>
                    </a:p>
                  </a:txBody>
                  <a:tcPr marL="68580" marR="68580" marT="0" marB="0">
                    <a:solidFill>
                      <a:schemeClr val="tx2">
                        <a:lumMod val="40000"/>
                        <a:lumOff val="60000"/>
                      </a:schemeClr>
                    </a:solidFill>
                  </a:tcPr>
                </a:tc>
                <a:tc vMerge="1">
                  <a:txBody>
                    <a:bodyPr/>
                    <a:lstStyle/>
                    <a:p>
                      <a:endParaRPr lang="en-US"/>
                    </a:p>
                  </a:txBody>
                  <a:tcPr/>
                </a:tc>
              </a:tr>
              <a:tr h="613541">
                <a:tc vMerge="1">
                  <a:txBody>
                    <a:bodyPr/>
                    <a:lstStyle/>
                    <a:p>
                      <a:endParaRPr lang="en-US"/>
                    </a:p>
                  </a:txBody>
                  <a:tcPr/>
                </a:tc>
                <a:tc>
                  <a:txBody>
                    <a:bodyPr/>
                    <a:lstStyle/>
                    <a:p>
                      <a:pPr>
                        <a:spcAft>
                          <a:spcPts val="0"/>
                        </a:spcAft>
                      </a:pPr>
                      <a:r>
                        <a:rPr lang="en-GB" sz="1100" spc="-20" dirty="0" err="1">
                          <a:latin typeface="Arial"/>
                          <a:ea typeface="Times New Roman"/>
                        </a:rPr>
                        <a:t>Преразпределение</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услугите</a:t>
                      </a:r>
                      <a:r>
                        <a:rPr lang="en-GB" sz="1100" spc="-20" dirty="0">
                          <a:latin typeface="Arial"/>
                          <a:ea typeface="Times New Roman"/>
                        </a:rPr>
                        <a:t> с </a:t>
                      </a:r>
                      <a:r>
                        <a:rPr lang="en-GB" sz="1100" spc="-20" dirty="0" err="1">
                          <a:latin typeface="Arial"/>
                          <a:ea typeface="Times New Roman"/>
                        </a:rPr>
                        <a:t>други</a:t>
                      </a:r>
                      <a:r>
                        <a:rPr lang="en-GB" sz="1100" spc="-20" dirty="0">
                          <a:latin typeface="Arial"/>
                          <a:ea typeface="Times New Roman"/>
                        </a:rPr>
                        <a:t> </a:t>
                      </a:r>
                      <a:r>
                        <a:rPr lang="en-GB" sz="1100" spc="-20" dirty="0" err="1">
                          <a:latin typeface="Arial"/>
                          <a:ea typeface="Times New Roman"/>
                        </a:rPr>
                        <a:t>доставчици</a:t>
                      </a:r>
                      <a:r>
                        <a:rPr lang="en-GB" sz="1100" spc="-20" dirty="0">
                          <a:latin typeface="Arial"/>
                          <a:ea typeface="Times New Roman"/>
                        </a:rPr>
                        <a:t>, </a:t>
                      </a:r>
                      <a:r>
                        <a:rPr lang="en-GB" sz="1100" spc="-20" dirty="0" err="1">
                          <a:latin typeface="Arial"/>
                          <a:ea typeface="Times New Roman"/>
                        </a:rPr>
                        <a:t>за</a:t>
                      </a:r>
                      <a:r>
                        <a:rPr lang="en-GB" sz="1100" spc="-20" dirty="0">
                          <a:latin typeface="Arial"/>
                          <a:ea typeface="Times New Roman"/>
                        </a:rPr>
                        <a:t> </a:t>
                      </a:r>
                      <a:r>
                        <a:rPr lang="en-GB" sz="1100" spc="-20" dirty="0" err="1">
                          <a:latin typeface="Arial"/>
                          <a:ea typeface="Times New Roman"/>
                        </a:rPr>
                        <a:t>да</a:t>
                      </a:r>
                      <a:r>
                        <a:rPr lang="en-GB" sz="1100" spc="-20" dirty="0">
                          <a:latin typeface="Arial"/>
                          <a:ea typeface="Times New Roman"/>
                        </a:rPr>
                        <a:t> </a:t>
                      </a:r>
                      <a:r>
                        <a:rPr lang="en-GB" sz="1100" spc="-20" dirty="0" err="1">
                          <a:latin typeface="Arial"/>
                          <a:ea typeface="Times New Roman"/>
                        </a:rPr>
                        <a:t>се</a:t>
                      </a:r>
                      <a:r>
                        <a:rPr lang="en-GB" sz="1100" spc="-20" dirty="0">
                          <a:latin typeface="Arial"/>
                          <a:ea typeface="Times New Roman"/>
                        </a:rPr>
                        <a:t> </a:t>
                      </a:r>
                      <a:r>
                        <a:rPr lang="en-GB" sz="1100" spc="-20" dirty="0" err="1">
                          <a:latin typeface="Arial"/>
                          <a:ea typeface="Times New Roman"/>
                        </a:rPr>
                        <a:t>справят</a:t>
                      </a:r>
                      <a:r>
                        <a:rPr lang="en-GB" sz="1100" spc="-20" dirty="0">
                          <a:latin typeface="Arial"/>
                          <a:ea typeface="Times New Roman"/>
                        </a:rPr>
                        <a:t> с </a:t>
                      </a:r>
                      <a:r>
                        <a:rPr lang="en-GB" sz="1100" spc="-20" dirty="0" err="1">
                          <a:latin typeface="Arial"/>
                          <a:ea typeface="Times New Roman"/>
                        </a:rPr>
                        <a:t>търсенето</a:t>
                      </a:r>
                      <a:r>
                        <a:rPr lang="en-GB" sz="1100" spc="-20" dirty="0">
                          <a:latin typeface="Arial"/>
                          <a:ea typeface="Times New Roman"/>
                        </a:rPr>
                        <a:t> – </a:t>
                      </a:r>
                      <a:r>
                        <a:rPr lang="en-GB" sz="1100" spc="-20" dirty="0" err="1">
                          <a:latin typeface="Arial"/>
                          <a:ea typeface="Times New Roman"/>
                        </a:rPr>
                        <a:t>болнични</a:t>
                      </a:r>
                      <a:r>
                        <a:rPr lang="en-GB" sz="1100" spc="-20" dirty="0">
                          <a:latin typeface="Arial"/>
                          <a:ea typeface="Times New Roman"/>
                        </a:rPr>
                        <a:t> </a:t>
                      </a:r>
                      <a:r>
                        <a:rPr lang="en-GB" sz="1100" spc="-20" dirty="0" err="1">
                          <a:latin typeface="Arial"/>
                          <a:ea typeface="Times New Roman"/>
                        </a:rPr>
                        <a:t>отделения</a:t>
                      </a:r>
                      <a:r>
                        <a:rPr lang="en-GB" sz="1100" spc="-20" dirty="0">
                          <a:latin typeface="Arial"/>
                          <a:ea typeface="Times New Roman"/>
                        </a:rPr>
                        <a:t> </a:t>
                      </a:r>
                      <a:r>
                        <a:rPr lang="en-GB" sz="1100" spc="-20" dirty="0" err="1">
                          <a:latin typeface="Arial"/>
                          <a:ea typeface="Times New Roman"/>
                        </a:rPr>
                        <a:t>могат</a:t>
                      </a:r>
                      <a:r>
                        <a:rPr lang="en-GB" sz="1100" spc="-20" dirty="0">
                          <a:latin typeface="Arial"/>
                          <a:ea typeface="Times New Roman"/>
                        </a:rPr>
                        <a:t> </a:t>
                      </a:r>
                      <a:r>
                        <a:rPr lang="en-GB" sz="1100" spc="-20" dirty="0" err="1">
                          <a:latin typeface="Arial"/>
                          <a:ea typeface="Times New Roman"/>
                        </a:rPr>
                        <a:t>да</a:t>
                      </a:r>
                      <a:r>
                        <a:rPr lang="en-GB" sz="1100" spc="-20" dirty="0">
                          <a:latin typeface="Arial"/>
                          <a:ea typeface="Times New Roman"/>
                        </a:rPr>
                        <a:t> </a:t>
                      </a:r>
                      <a:r>
                        <a:rPr lang="en-GB" sz="1100" spc="-20" dirty="0" err="1">
                          <a:latin typeface="Arial"/>
                          <a:ea typeface="Times New Roman"/>
                        </a:rPr>
                        <a:t>правят</a:t>
                      </a:r>
                      <a:r>
                        <a:rPr lang="en-GB" sz="1100" spc="-20" dirty="0">
                          <a:latin typeface="Arial"/>
                          <a:ea typeface="Times New Roman"/>
                        </a:rPr>
                        <a:t> </a:t>
                      </a:r>
                      <a:r>
                        <a:rPr lang="en-GB" sz="1100" spc="-20" dirty="0" err="1">
                          <a:latin typeface="Arial"/>
                          <a:ea typeface="Times New Roman"/>
                        </a:rPr>
                        <a:t>това</a:t>
                      </a:r>
                      <a:r>
                        <a:rPr lang="en-GB" sz="1100" spc="-20" dirty="0">
                          <a:latin typeface="Arial"/>
                          <a:ea typeface="Times New Roman"/>
                        </a:rPr>
                        <a:t>, </a:t>
                      </a:r>
                      <a:r>
                        <a:rPr lang="en-GB" sz="1100" spc="-20" dirty="0" err="1">
                          <a:latin typeface="Arial"/>
                          <a:ea typeface="Times New Roman"/>
                        </a:rPr>
                        <a:t>като</a:t>
                      </a:r>
                      <a:r>
                        <a:rPr lang="en-GB" sz="1100" spc="-20" dirty="0">
                          <a:latin typeface="Arial"/>
                          <a:ea typeface="Times New Roman"/>
                        </a:rPr>
                        <a:t> </a:t>
                      </a:r>
                      <a:r>
                        <a:rPr lang="en-GB" sz="1100" spc="-20" dirty="0" err="1">
                          <a:latin typeface="Arial"/>
                          <a:ea typeface="Times New Roman"/>
                        </a:rPr>
                        <a:t>си</a:t>
                      </a:r>
                      <a:r>
                        <a:rPr lang="en-GB" sz="1100" spc="-20" dirty="0">
                          <a:latin typeface="Arial"/>
                          <a:ea typeface="Times New Roman"/>
                        </a:rPr>
                        <a:t> </a:t>
                      </a:r>
                      <a:r>
                        <a:rPr lang="en-GB" sz="1100" spc="-20" dirty="0" err="1">
                          <a:latin typeface="Arial"/>
                          <a:ea typeface="Times New Roman"/>
                        </a:rPr>
                        <a:t>поделят</a:t>
                      </a:r>
                      <a:r>
                        <a:rPr lang="en-GB" sz="1100" spc="-20" dirty="0">
                          <a:latin typeface="Arial"/>
                          <a:ea typeface="Times New Roman"/>
                        </a:rPr>
                        <a:t> </a:t>
                      </a:r>
                      <a:r>
                        <a:rPr lang="en-GB" sz="1100" spc="-20" dirty="0" err="1">
                          <a:latin typeface="Arial"/>
                          <a:ea typeface="Times New Roman"/>
                        </a:rPr>
                        <a:t>разходите</a:t>
                      </a:r>
                      <a:r>
                        <a:rPr lang="en-GB" sz="1100" spc="-20" dirty="0">
                          <a:latin typeface="Arial"/>
                          <a:ea typeface="Times New Roman"/>
                        </a:rPr>
                        <a:t> </a:t>
                      </a:r>
                      <a:r>
                        <a:rPr lang="en-GB" sz="1100" spc="-20" dirty="0" err="1">
                          <a:latin typeface="Arial"/>
                          <a:ea typeface="Times New Roman"/>
                        </a:rPr>
                        <a:t>за</a:t>
                      </a:r>
                      <a:r>
                        <a:rPr lang="en-GB" sz="1100" spc="-20" dirty="0">
                          <a:latin typeface="Arial"/>
                          <a:ea typeface="Times New Roman"/>
                        </a:rPr>
                        <a:t> </a:t>
                      </a:r>
                      <a:r>
                        <a:rPr lang="en-GB" sz="1100" spc="-20" dirty="0" err="1">
                          <a:latin typeface="Arial"/>
                          <a:ea typeface="Times New Roman"/>
                        </a:rPr>
                        <a:t>покупка</a:t>
                      </a:r>
                      <a:r>
                        <a:rPr lang="en-GB" sz="1100" spc="-20" dirty="0">
                          <a:latin typeface="Arial"/>
                          <a:ea typeface="Times New Roman"/>
                        </a:rPr>
                        <a:t> </a:t>
                      </a:r>
                      <a:r>
                        <a:rPr lang="en-GB" sz="1100" spc="-20" dirty="0" err="1">
                          <a:latin typeface="Arial"/>
                          <a:ea typeface="Times New Roman"/>
                        </a:rPr>
                        <a:t>на</a:t>
                      </a:r>
                      <a:r>
                        <a:rPr lang="en-GB" sz="1100" spc="-20" dirty="0">
                          <a:latin typeface="Arial"/>
                          <a:ea typeface="Times New Roman"/>
                        </a:rPr>
                        <a:t> </a:t>
                      </a:r>
                      <a:r>
                        <a:rPr lang="en-GB" sz="1100" spc="-20" dirty="0" err="1">
                          <a:latin typeface="Arial"/>
                          <a:ea typeface="Times New Roman"/>
                        </a:rPr>
                        <a:t>медицинска</a:t>
                      </a:r>
                      <a:r>
                        <a:rPr lang="en-GB" sz="1100" spc="-20" dirty="0">
                          <a:latin typeface="Arial"/>
                          <a:ea typeface="Times New Roman"/>
                        </a:rPr>
                        <a:t> </a:t>
                      </a:r>
                      <a:r>
                        <a:rPr lang="en-GB" sz="1100" spc="-20" dirty="0" err="1">
                          <a:latin typeface="Arial"/>
                          <a:ea typeface="Times New Roman"/>
                        </a:rPr>
                        <a:t>апаратура</a:t>
                      </a:r>
                      <a:r>
                        <a:rPr lang="en-GB" sz="1100" spc="-20" dirty="0">
                          <a:latin typeface="Arial"/>
                          <a:ea typeface="Times New Roman"/>
                        </a:rPr>
                        <a:t> и </a:t>
                      </a:r>
                      <a:r>
                        <a:rPr lang="en-GB" sz="1100" spc="-20" dirty="0" err="1">
                          <a:latin typeface="Arial"/>
                          <a:ea typeface="Times New Roman"/>
                        </a:rPr>
                        <a:t>допълват</a:t>
                      </a:r>
                      <a:r>
                        <a:rPr lang="en-GB" sz="1100" spc="-20" dirty="0">
                          <a:latin typeface="Arial"/>
                          <a:ea typeface="Times New Roman"/>
                        </a:rPr>
                        <a:t> </a:t>
                      </a:r>
                      <a:r>
                        <a:rPr lang="en-GB" sz="1100" spc="-20" dirty="0" err="1">
                          <a:latin typeface="Arial"/>
                          <a:ea typeface="Times New Roman"/>
                        </a:rPr>
                        <a:t>взаимно</a:t>
                      </a:r>
                      <a:r>
                        <a:rPr lang="en-GB" sz="1100" spc="-20" dirty="0">
                          <a:latin typeface="Arial"/>
                          <a:ea typeface="Times New Roman"/>
                        </a:rPr>
                        <a:t> </a:t>
                      </a:r>
                      <a:r>
                        <a:rPr lang="en-GB" sz="1100" spc="-20" dirty="0" err="1">
                          <a:latin typeface="Arial"/>
                          <a:ea typeface="Times New Roman"/>
                        </a:rPr>
                        <a:t>графиците</a:t>
                      </a:r>
                      <a:r>
                        <a:rPr lang="en-GB" sz="1100" spc="-20" dirty="0">
                          <a:latin typeface="Arial"/>
                          <a:ea typeface="Times New Roman"/>
                        </a:rPr>
                        <a:t> </a:t>
                      </a:r>
                      <a:r>
                        <a:rPr lang="en-GB" sz="1100" spc="-20" dirty="0" err="1">
                          <a:latin typeface="Arial"/>
                          <a:ea typeface="Times New Roman"/>
                        </a:rPr>
                        <a:t>за</a:t>
                      </a:r>
                      <a:r>
                        <a:rPr lang="en-GB" sz="1100" spc="-20" dirty="0">
                          <a:latin typeface="Arial"/>
                          <a:ea typeface="Times New Roman"/>
                        </a:rPr>
                        <a:t> </a:t>
                      </a:r>
                      <a:r>
                        <a:rPr lang="en-GB" sz="1100" spc="-20" dirty="0" err="1">
                          <a:latin typeface="Arial"/>
                          <a:ea typeface="Times New Roman"/>
                        </a:rPr>
                        <a:t>използването</a:t>
                      </a:r>
                      <a:r>
                        <a:rPr lang="en-GB" sz="1100" spc="-20" dirty="0">
                          <a:latin typeface="Arial"/>
                          <a:ea typeface="Times New Roman"/>
                        </a:rPr>
                        <a:t> й</a:t>
                      </a:r>
                      <a:endParaRPr lang="en-US" sz="1100" dirty="0">
                        <a:latin typeface="Arial"/>
                        <a:ea typeface="Times New Roman"/>
                      </a:endParaRPr>
                    </a:p>
                  </a:txBody>
                  <a:tcPr marL="68580" marR="68580" marT="0" marB="0">
                    <a:solidFill>
                      <a:schemeClr val="tx2">
                        <a:lumMod val="40000"/>
                        <a:lumOff val="60000"/>
                      </a:schemeClr>
                    </a:solidFill>
                  </a:tcPr>
                </a:tc>
              </a:tr>
            </a:tbl>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Управление на услугите (3)</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rmAutofit fontScale="85000" lnSpcReduction="10000"/>
          </a:bodyPr>
          <a:lstStyle/>
          <a:p>
            <a:pPr>
              <a:lnSpc>
                <a:spcPts val="2400"/>
              </a:lnSpc>
              <a:buNone/>
            </a:pPr>
            <a:r>
              <a:rPr lang="bg-BG" sz="2400" dirty="0" smtClean="0">
                <a:solidFill>
                  <a:schemeClr val="tx2">
                    <a:lumMod val="60000"/>
                    <a:lumOff val="40000"/>
                  </a:schemeClr>
                </a:solidFill>
              </a:rPr>
              <a:t>Съгласно теорията на </a:t>
            </a:r>
            <a:r>
              <a:rPr lang="en-US" sz="2400" dirty="0" smtClean="0">
                <a:solidFill>
                  <a:schemeClr val="tx2">
                    <a:lumMod val="60000"/>
                    <a:lumOff val="40000"/>
                  </a:schemeClr>
                </a:solidFill>
              </a:rPr>
              <a:t>Booms </a:t>
            </a:r>
            <a:r>
              <a:rPr lang="bg-BG" sz="2400" dirty="0" smtClean="0">
                <a:solidFill>
                  <a:schemeClr val="tx2">
                    <a:lumMod val="60000"/>
                    <a:lumOff val="40000"/>
                  </a:schemeClr>
                </a:solidFill>
              </a:rPr>
              <a:t> и </a:t>
            </a:r>
            <a:r>
              <a:rPr lang="en-US" sz="2400" dirty="0" smtClean="0">
                <a:solidFill>
                  <a:schemeClr val="tx2">
                    <a:lumMod val="60000"/>
                    <a:lumOff val="40000"/>
                  </a:schemeClr>
                </a:solidFill>
              </a:rPr>
              <a:t> </a:t>
            </a:r>
            <a:r>
              <a:rPr lang="en-US" sz="2400" dirty="0" err="1" smtClean="0">
                <a:solidFill>
                  <a:schemeClr val="tx2">
                    <a:lumMod val="60000"/>
                    <a:lumOff val="40000"/>
                  </a:schemeClr>
                </a:solidFill>
              </a:rPr>
              <a:t>Bitner</a:t>
            </a:r>
            <a:r>
              <a:rPr lang="en-US" sz="2400" dirty="0" smtClean="0">
                <a:solidFill>
                  <a:schemeClr val="tx2">
                    <a:lumMod val="60000"/>
                    <a:lumOff val="40000"/>
                  </a:schemeClr>
                </a:solidFill>
              </a:rPr>
              <a:t>, </a:t>
            </a:r>
            <a:r>
              <a:rPr lang="bg-BG" sz="2400" dirty="0" smtClean="0">
                <a:solidFill>
                  <a:schemeClr val="tx2">
                    <a:lumMod val="60000"/>
                    <a:lumOff val="40000"/>
                  </a:schemeClr>
                </a:solidFill>
              </a:rPr>
              <a:t>маркетинговият микс за услуги се състои от 7Р</a:t>
            </a:r>
          </a:p>
          <a:p>
            <a:pPr marL="457200" indent="-457200">
              <a:lnSpc>
                <a:spcPts val="2400"/>
              </a:lnSpc>
              <a:buAutoNum type="arabicPeriod"/>
            </a:pPr>
            <a:r>
              <a:rPr lang="en-US" sz="2400" dirty="0" smtClean="0">
                <a:solidFill>
                  <a:schemeClr val="tx2">
                    <a:lumMod val="60000"/>
                    <a:lumOff val="40000"/>
                  </a:schemeClr>
                </a:solidFill>
              </a:rPr>
              <a:t>Product</a:t>
            </a:r>
            <a:r>
              <a:rPr lang="bg-BG" sz="2400" dirty="0" smtClean="0">
                <a:solidFill>
                  <a:schemeClr val="tx2">
                    <a:lumMod val="60000"/>
                    <a:lumOff val="40000"/>
                  </a:schemeClr>
                </a:solidFill>
              </a:rPr>
              <a:t> (продукт)</a:t>
            </a:r>
            <a:endParaRPr lang="en-US" sz="2400" dirty="0" smtClean="0">
              <a:solidFill>
                <a:schemeClr val="tx2">
                  <a:lumMod val="60000"/>
                  <a:lumOff val="40000"/>
                </a:schemeClr>
              </a:solidFill>
            </a:endParaRPr>
          </a:p>
          <a:p>
            <a:pPr marL="457200" indent="-457200">
              <a:lnSpc>
                <a:spcPts val="2400"/>
              </a:lnSpc>
              <a:buAutoNum type="arabicPeriod"/>
            </a:pPr>
            <a:r>
              <a:rPr lang="en-US" sz="2400" dirty="0" smtClean="0">
                <a:solidFill>
                  <a:schemeClr val="tx2">
                    <a:lumMod val="60000"/>
                    <a:lumOff val="40000"/>
                  </a:schemeClr>
                </a:solidFill>
              </a:rPr>
              <a:t> Price</a:t>
            </a:r>
            <a:r>
              <a:rPr lang="bg-BG" sz="2400" dirty="0" smtClean="0">
                <a:solidFill>
                  <a:schemeClr val="tx2">
                    <a:lumMod val="60000"/>
                    <a:lumOff val="40000"/>
                  </a:schemeClr>
                </a:solidFill>
              </a:rPr>
              <a:t> (цена)</a:t>
            </a:r>
            <a:endParaRPr lang="en-US" sz="2400" dirty="0" smtClean="0">
              <a:solidFill>
                <a:schemeClr val="tx2">
                  <a:lumMod val="60000"/>
                  <a:lumOff val="40000"/>
                </a:schemeClr>
              </a:solidFill>
            </a:endParaRPr>
          </a:p>
          <a:p>
            <a:pPr marL="457200" indent="-457200">
              <a:lnSpc>
                <a:spcPts val="2400"/>
              </a:lnSpc>
              <a:buAutoNum type="arabicPeriod"/>
            </a:pPr>
            <a:r>
              <a:rPr lang="en-US" sz="2400" dirty="0" smtClean="0">
                <a:solidFill>
                  <a:schemeClr val="tx2">
                    <a:lumMod val="60000"/>
                    <a:lumOff val="40000"/>
                  </a:schemeClr>
                </a:solidFill>
              </a:rPr>
              <a:t> Place</a:t>
            </a:r>
            <a:r>
              <a:rPr lang="bg-BG" sz="2400" dirty="0" smtClean="0">
                <a:solidFill>
                  <a:schemeClr val="tx2">
                    <a:lumMod val="60000"/>
                    <a:lumOff val="40000"/>
                  </a:schemeClr>
                </a:solidFill>
              </a:rPr>
              <a:t> (пласмент)</a:t>
            </a:r>
            <a:endParaRPr lang="en-US" sz="2400" dirty="0" smtClean="0">
              <a:solidFill>
                <a:schemeClr val="tx2">
                  <a:lumMod val="60000"/>
                  <a:lumOff val="40000"/>
                </a:schemeClr>
              </a:solidFill>
            </a:endParaRPr>
          </a:p>
          <a:p>
            <a:pPr marL="457200" indent="-457200">
              <a:lnSpc>
                <a:spcPts val="2400"/>
              </a:lnSpc>
              <a:buAutoNum type="arabicPeriod"/>
            </a:pPr>
            <a:r>
              <a:rPr lang="en-US" sz="2400" dirty="0" smtClean="0">
                <a:solidFill>
                  <a:schemeClr val="tx2">
                    <a:lumMod val="60000"/>
                    <a:lumOff val="40000"/>
                  </a:schemeClr>
                </a:solidFill>
              </a:rPr>
              <a:t> Promotion</a:t>
            </a:r>
            <a:r>
              <a:rPr lang="bg-BG" sz="2400" dirty="0" smtClean="0">
                <a:solidFill>
                  <a:schemeClr val="tx2">
                    <a:lumMod val="60000"/>
                    <a:lumOff val="40000"/>
                  </a:schemeClr>
                </a:solidFill>
              </a:rPr>
              <a:t> (промоция)</a:t>
            </a:r>
            <a:endParaRPr lang="en-US" sz="2400" dirty="0" smtClean="0">
              <a:solidFill>
                <a:schemeClr val="tx2">
                  <a:lumMod val="60000"/>
                  <a:lumOff val="40000"/>
                </a:schemeClr>
              </a:solidFill>
            </a:endParaRPr>
          </a:p>
          <a:p>
            <a:pPr marL="457200" indent="-457200">
              <a:lnSpc>
                <a:spcPts val="2400"/>
              </a:lnSpc>
              <a:buAutoNum type="arabicPeriod"/>
            </a:pPr>
            <a:r>
              <a:rPr lang="en-US" sz="2400" dirty="0" smtClean="0">
                <a:solidFill>
                  <a:schemeClr val="tx2">
                    <a:lumMod val="60000"/>
                    <a:lumOff val="40000"/>
                  </a:schemeClr>
                </a:solidFill>
              </a:rPr>
              <a:t> People</a:t>
            </a:r>
            <a:r>
              <a:rPr lang="bg-BG" sz="2400" dirty="0" smtClean="0">
                <a:solidFill>
                  <a:schemeClr val="tx2">
                    <a:lumMod val="60000"/>
                    <a:lumOff val="40000"/>
                  </a:schemeClr>
                </a:solidFill>
              </a:rPr>
              <a:t> (хора)</a:t>
            </a:r>
            <a:endParaRPr lang="en-US" sz="2400" dirty="0" smtClean="0">
              <a:solidFill>
                <a:schemeClr val="tx2">
                  <a:lumMod val="60000"/>
                  <a:lumOff val="40000"/>
                </a:schemeClr>
              </a:solidFill>
            </a:endParaRPr>
          </a:p>
          <a:p>
            <a:pPr marL="457200" indent="-457200">
              <a:lnSpc>
                <a:spcPts val="2400"/>
              </a:lnSpc>
              <a:buAutoNum type="arabicPeriod"/>
            </a:pPr>
            <a:r>
              <a:rPr lang="en-US" sz="2400" dirty="0" smtClean="0">
                <a:solidFill>
                  <a:schemeClr val="tx2">
                    <a:lumMod val="60000"/>
                    <a:lumOff val="40000"/>
                  </a:schemeClr>
                </a:solidFill>
              </a:rPr>
              <a:t> Physical</a:t>
            </a:r>
            <a:r>
              <a:rPr lang="bg-BG" sz="2400" dirty="0" smtClean="0">
                <a:solidFill>
                  <a:schemeClr val="tx2">
                    <a:lumMod val="60000"/>
                    <a:lumOff val="40000"/>
                  </a:schemeClr>
                </a:solidFill>
              </a:rPr>
              <a:t> </a:t>
            </a:r>
            <a:r>
              <a:rPr lang="en-US" sz="2400" dirty="0" smtClean="0">
                <a:solidFill>
                  <a:schemeClr val="tx2">
                    <a:lumMod val="60000"/>
                    <a:lumOff val="40000"/>
                  </a:schemeClr>
                </a:solidFill>
              </a:rPr>
              <a:t>evidence (</a:t>
            </a:r>
            <a:r>
              <a:rPr lang="bg-BG" sz="2400" dirty="0" smtClean="0">
                <a:solidFill>
                  <a:schemeClr val="tx2">
                    <a:lumMod val="60000"/>
                    <a:lumOff val="40000"/>
                  </a:schemeClr>
                </a:solidFill>
              </a:rPr>
              <a:t>физически доказателства)</a:t>
            </a:r>
            <a:endParaRPr lang="en-US" sz="2400" dirty="0" smtClean="0">
              <a:solidFill>
                <a:schemeClr val="tx2">
                  <a:lumMod val="60000"/>
                  <a:lumOff val="40000"/>
                </a:schemeClr>
              </a:solidFill>
            </a:endParaRPr>
          </a:p>
          <a:p>
            <a:pPr marL="457200" indent="-457200">
              <a:lnSpc>
                <a:spcPts val="2400"/>
              </a:lnSpc>
              <a:buAutoNum type="arabicPeriod"/>
            </a:pPr>
            <a:r>
              <a:rPr lang="en-US" sz="2400" dirty="0" smtClean="0">
                <a:solidFill>
                  <a:schemeClr val="tx2">
                    <a:lumMod val="60000"/>
                    <a:lumOff val="40000"/>
                  </a:schemeClr>
                </a:solidFill>
              </a:rPr>
              <a:t> Process</a:t>
            </a:r>
            <a:r>
              <a:rPr lang="bg-BG" sz="2400" dirty="0" smtClean="0">
                <a:solidFill>
                  <a:schemeClr val="tx2">
                    <a:lumMod val="60000"/>
                    <a:lumOff val="40000"/>
                  </a:schemeClr>
                </a:solidFill>
              </a:rPr>
              <a:t> (процес)</a:t>
            </a:r>
          </a:p>
          <a:p>
            <a:pPr marL="457200" indent="-457200">
              <a:lnSpc>
                <a:spcPts val="2400"/>
              </a:lnSpc>
              <a:buNone/>
            </a:pPr>
            <a:r>
              <a:rPr lang="bg-BG" sz="2400" dirty="0" smtClean="0">
                <a:solidFill>
                  <a:schemeClr val="tx2">
                    <a:lumMod val="60000"/>
                    <a:lumOff val="40000"/>
                  </a:schemeClr>
                </a:solidFill>
              </a:rPr>
              <a:t>Маркетингът на здравни услуги изисква не само външен, но и вътрешен, интерактивен маркетинг, включващ квалификацията на персонала и мотивирането му да обслужва по-добре пациентите.</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64</a:t>
            </a:fld>
            <a:endParaRPr lang="fr-F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Управление на услугите (4)</a:t>
            </a:r>
            <a:br>
              <a:rPr lang="bg-BG" sz="3200" dirty="0" smtClean="0">
                <a:solidFill>
                  <a:schemeClr val="bg1"/>
                </a:solidFill>
              </a:rPr>
            </a:br>
            <a:r>
              <a:rPr lang="bg-BG" sz="3200" dirty="0" smtClean="0">
                <a:solidFill>
                  <a:schemeClr val="bg1"/>
                </a:solidFill>
              </a:rPr>
              <a:t>Маркетингови взаимоотношения в лечебно заведение</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buNone/>
            </a:pPr>
            <a:r>
              <a:rPr lang="bg-BG" sz="2400" dirty="0" smtClean="0">
                <a:solidFill>
                  <a:schemeClr val="tx2">
                    <a:lumMod val="60000"/>
                    <a:lumOff val="40000"/>
                  </a:schemeClr>
                </a:solidFill>
              </a:rPr>
              <a:t>                                                   Болничен</a:t>
            </a:r>
          </a:p>
          <a:p>
            <a:pPr>
              <a:lnSpc>
                <a:spcPts val="2400"/>
              </a:lnSpc>
              <a:buNone/>
            </a:pPr>
            <a:r>
              <a:rPr lang="bg-BG" sz="2400" dirty="0" smtClean="0">
                <a:solidFill>
                  <a:schemeClr val="tx2">
                    <a:lumMod val="60000"/>
                    <a:lumOff val="40000"/>
                  </a:schemeClr>
                </a:solidFill>
              </a:rPr>
              <a:t>                                                мениджмънт</a:t>
            </a:r>
          </a:p>
          <a:p>
            <a:pPr>
              <a:lnSpc>
                <a:spcPts val="2400"/>
              </a:lnSpc>
              <a:buNone/>
            </a:pPr>
            <a:endParaRPr lang="bg-BG" sz="2400" dirty="0" smtClean="0">
              <a:solidFill>
                <a:schemeClr val="tx2">
                  <a:lumMod val="60000"/>
                  <a:lumOff val="40000"/>
                </a:schemeClr>
              </a:solidFill>
            </a:endParaRPr>
          </a:p>
          <a:p>
            <a:pPr>
              <a:lnSpc>
                <a:spcPts val="2400"/>
              </a:lnSpc>
              <a:buNone/>
            </a:pPr>
            <a:endParaRPr lang="bg-BG" sz="2400" dirty="0" smtClean="0">
              <a:solidFill>
                <a:schemeClr val="tx2">
                  <a:lumMod val="60000"/>
                  <a:lumOff val="40000"/>
                </a:schemeClr>
              </a:solidFill>
            </a:endParaRPr>
          </a:p>
          <a:p>
            <a:pPr>
              <a:lnSpc>
                <a:spcPts val="2400"/>
              </a:lnSpc>
              <a:buNone/>
            </a:pPr>
            <a:r>
              <a:rPr lang="bg-BG" sz="2400" dirty="0" smtClean="0">
                <a:solidFill>
                  <a:schemeClr val="tx2">
                    <a:lumMod val="60000"/>
                    <a:lumOff val="40000"/>
                  </a:schemeClr>
                </a:solidFill>
              </a:rPr>
              <a:t>Вътрешен маркетинг-                                  Външен маркетинг        </a:t>
            </a:r>
          </a:p>
          <a:p>
            <a:pPr>
              <a:lnSpc>
                <a:spcPts val="2400"/>
              </a:lnSpc>
              <a:buNone/>
            </a:pPr>
            <a:r>
              <a:rPr lang="bg-BG" sz="2400" dirty="0" smtClean="0">
                <a:solidFill>
                  <a:schemeClr val="tx2">
                    <a:lumMod val="60000"/>
                    <a:lumOff val="40000"/>
                  </a:schemeClr>
                </a:solidFill>
              </a:rPr>
              <a:t>Управление на </a:t>
            </a:r>
            <a:r>
              <a:rPr lang="en-US" sz="2400" dirty="0" smtClean="0">
                <a:solidFill>
                  <a:schemeClr val="tx2">
                    <a:lumMod val="60000"/>
                    <a:lumOff val="40000"/>
                  </a:schemeClr>
                </a:solidFill>
              </a:rPr>
              <a:t>HR</a:t>
            </a:r>
            <a:r>
              <a:rPr lang="bg-BG" sz="2400" dirty="0" smtClean="0">
                <a:solidFill>
                  <a:schemeClr val="tx2">
                    <a:lumMod val="60000"/>
                    <a:lumOff val="40000"/>
                  </a:schemeClr>
                </a:solidFill>
              </a:rPr>
              <a:t>                                             (модел 4Р)</a:t>
            </a:r>
            <a:endParaRPr lang="en-US" sz="2400" dirty="0" smtClean="0">
              <a:solidFill>
                <a:schemeClr val="tx2">
                  <a:lumMod val="60000"/>
                  <a:lumOff val="40000"/>
                </a:schemeClr>
              </a:solidFill>
            </a:endParaRPr>
          </a:p>
          <a:p>
            <a:pPr>
              <a:lnSpc>
                <a:spcPts val="2400"/>
              </a:lnSpc>
              <a:buNone/>
            </a:pPr>
            <a:r>
              <a:rPr lang="en-US" sz="2400" dirty="0" smtClean="0">
                <a:solidFill>
                  <a:schemeClr val="tx2">
                    <a:lumMod val="60000"/>
                    <a:lumOff val="40000"/>
                  </a:schemeClr>
                </a:solidFill>
              </a:rPr>
              <a:t>(</a:t>
            </a:r>
            <a:r>
              <a:rPr lang="bg-BG" sz="2400" dirty="0" smtClean="0">
                <a:solidFill>
                  <a:schemeClr val="tx2">
                    <a:lumMod val="60000"/>
                    <a:lumOff val="40000"/>
                  </a:schemeClr>
                </a:solidFill>
              </a:rPr>
              <a:t>модел на </a:t>
            </a:r>
            <a:r>
              <a:rPr lang="en-US" sz="2400" dirty="0" smtClean="0">
                <a:solidFill>
                  <a:schemeClr val="tx2">
                    <a:lumMod val="60000"/>
                    <a:lumOff val="40000"/>
                  </a:schemeClr>
                </a:solidFill>
              </a:rPr>
              <a:t>Maslow)</a:t>
            </a:r>
          </a:p>
          <a:p>
            <a:pPr>
              <a:lnSpc>
                <a:spcPts val="2400"/>
              </a:lnSpc>
              <a:buNone/>
            </a:pPr>
            <a:endParaRPr lang="en-US" sz="2400" dirty="0" smtClean="0">
              <a:solidFill>
                <a:schemeClr val="tx2">
                  <a:lumMod val="60000"/>
                  <a:lumOff val="40000"/>
                </a:schemeClr>
              </a:solidFill>
            </a:endParaRPr>
          </a:p>
          <a:p>
            <a:pPr>
              <a:lnSpc>
                <a:spcPts val="2400"/>
              </a:lnSpc>
              <a:buNone/>
            </a:pPr>
            <a:endParaRPr lang="en-US" sz="2400" dirty="0" smtClean="0">
              <a:solidFill>
                <a:schemeClr val="tx2">
                  <a:lumMod val="60000"/>
                  <a:lumOff val="40000"/>
                </a:schemeClr>
              </a:solidFill>
            </a:endParaRPr>
          </a:p>
          <a:p>
            <a:pPr>
              <a:lnSpc>
                <a:spcPts val="2400"/>
              </a:lnSpc>
              <a:buNone/>
            </a:pPr>
            <a:r>
              <a:rPr lang="bg-BG" sz="2400" dirty="0" smtClean="0">
                <a:solidFill>
                  <a:schemeClr val="tx2">
                    <a:lumMod val="60000"/>
                    <a:lumOff val="40000"/>
                  </a:schemeClr>
                </a:solidFill>
              </a:rPr>
              <a:t>Болничен              Интерактивен маркетинг              Пациенти</a:t>
            </a:r>
          </a:p>
          <a:p>
            <a:pPr>
              <a:lnSpc>
                <a:spcPts val="2400"/>
              </a:lnSpc>
              <a:buNone/>
            </a:pPr>
            <a:r>
              <a:rPr lang="bg-BG" sz="2400" dirty="0" smtClean="0">
                <a:solidFill>
                  <a:schemeClr val="tx2">
                    <a:lumMod val="60000"/>
                    <a:lumOff val="40000"/>
                  </a:schemeClr>
                </a:solidFill>
              </a:rPr>
              <a:t>персонал              (модел 7Р)</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65</a:t>
            </a:fld>
            <a:endParaRPr lang="fr-FR"/>
          </a:p>
        </p:txBody>
      </p:sp>
      <p:cxnSp>
        <p:nvCxnSpPr>
          <p:cNvPr id="11" name="Straight Connector 10"/>
          <p:cNvCxnSpPr/>
          <p:nvPr/>
        </p:nvCxnSpPr>
        <p:spPr>
          <a:xfrm rot="5400000">
            <a:off x="2393141" y="3107529"/>
            <a:ext cx="2214578" cy="18573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4429124" y="2928934"/>
            <a:ext cx="2214578" cy="22145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571736" y="5143512"/>
            <a:ext cx="40719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a:off x="2250265" y="3107529"/>
            <a:ext cx="2214578" cy="18573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6200000" flipH="1">
            <a:off x="4572000" y="2928934"/>
            <a:ext cx="2214578" cy="221457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2571736" y="5286388"/>
            <a:ext cx="407196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Управление на услугите (5)</a:t>
            </a:r>
            <a:br>
              <a:rPr lang="bg-BG" sz="3200" dirty="0" smtClean="0">
                <a:solidFill>
                  <a:schemeClr val="bg1"/>
                </a:solidFill>
              </a:rPr>
            </a:br>
            <a:r>
              <a:rPr lang="bg-BG" sz="3200" dirty="0" smtClean="0">
                <a:solidFill>
                  <a:schemeClr val="bg1"/>
                </a:solidFill>
              </a:rPr>
              <a:t>Управление на диференциацията на здравните услуги</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rmAutofit/>
          </a:bodyPr>
          <a:lstStyle/>
          <a:p>
            <a:pPr>
              <a:lnSpc>
                <a:spcPts val="2400"/>
              </a:lnSpc>
              <a:buNone/>
            </a:pPr>
            <a:r>
              <a:rPr lang="bg-BG" sz="2000" dirty="0" smtClean="0">
                <a:solidFill>
                  <a:schemeClr val="tx2">
                    <a:lumMod val="60000"/>
                    <a:lumOff val="40000"/>
                  </a:schemeClr>
                </a:solidFill>
              </a:rPr>
              <a:t> - Диференциация чрез стойностно пазарно предложение (оферта). Предложената здравна услуга може да съдържа иновативни черти – например безплатни изследвания за определяне на сърдечно-съдовия риск</a:t>
            </a:r>
          </a:p>
          <a:p>
            <a:pPr>
              <a:lnSpc>
                <a:spcPts val="2400"/>
              </a:lnSpc>
              <a:buNone/>
            </a:pPr>
            <a:endParaRPr lang="bg-BG" sz="2000" dirty="0" smtClean="0">
              <a:solidFill>
                <a:schemeClr val="tx2">
                  <a:lumMod val="60000"/>
                  <a:lumOff val="40000"/>
                </a:schemeClr>
              </a:solidFill>
            </a:endParaRPr>
          </a:p>
          <a:p>
            <a:pPr>
              <a:lnSpc>
                <a:spcPts val="2400"/>
              </a:lnSpc>
              <a:buFontTx/>
              <a:buChar char="-"/>
            </a:pPr>
            <a:r>
              <a:rPr lang="bg-BG" sz="2000" dirty="0" smtClean="0">
                <a:solidFill>
                  <a:schemeClr val="tx2">
                    <a:lumMod val="60000"/>
                    <a:lumOff val="40000"/>
                  </a:schemeClr>
                </a:solidFill>
              </a:rPr>
              <a:t>Диференциация чрез доставката. Една болница може да предложи по-качествени медицински услуги, като наема водещи специалисти в съответната терапевтична област. Това е основният маркетингов подход на лечебните заведения в ЕС.</a:t>
            </a:r>
          </a:p>
          <a:p>
            <a:pPr>
              <a:lnSpc>
                <a:spcPts val="2400"/>
              </a:lnSpc>
              <a:buFontTx/>
              <a:buChar char="-"/>
            </a:pPr>
            <a:r>
              <a:rPr lang="bg-BG" sz="2000" dirty="0" smtClean="0">
                <a:solidFill>
                  <a:schemeClr val="tx2">
                    <a:lumMod val="60000"/>
                    <a:lumOff val="40000"/>
                  </a:schemeClr>
                </a:solidFill>
              </a:rPr>
              <a:t> Диференциация чрез имиджа. Компаниите, които предлагат здравни услуги могат да диференцират имиджа си, като използват символи и марки, които рекламират. Това е основният маркетингов подход на лечебните заведения в САЩ.</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66</a:t>
            </a:fld>
            <a:endParaRPr lang="fr-F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Управление на услугите (6)</a:t>
            </a:r>
            <a:br>
              <a:rPr lang="bg-BG" sz="3200" dirty="0" smtClean="0">
                <a:solidFill>
                  <a:schemeClr val="bg1"/>
                </a:solidFill>
              </a:rPr>
            </a:br>
            <a:r>
              <a:rPr lang="bg-BG" sz="3200" dirty="0" smtClean="0">
                <a:solidFill>
                  <a:schemeClr val="bg1"/>
                </a:solidFill>
              </a:rPr>
              <a:t>Управление на качеството на здравните услуги</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buNone/>
            </a:pPr>
            <a:r>
              <a:rPr lang="bg-BG" sz="2000" dirty="0" smtClean="0">
                <a:solidFill>
                  <a:schemeClr val="tx2">
                    <a:lumMod val="60000"/>
                    <a:lumOff val="40000"/>
                  </a:schemeClr>
                </a:solidFill>
              </a:rPr>
              <a:t>Основна цел е предлаганото качество на здравните услуги да </a:t>
            </a:r>
            <a:r>
              <a:rPr lang="bg-BG" sz="2000" b="1" dirty="0" smtClean="0">
                <a:solidFill>
                  <a:schemeClr val="tx2">
                    <a:lumMod val="60000"/>
                    <a:lumOff val="40000"/>
                  </a:schemeClr>
                </a:solidFill>
              </a:rPr>
              <a:t>надхвърля очакванията на пациентите</a:t>
            </a:r>
            <a:r>
              <a:rPr lang="bg-BG" sz="2000" dirty="0" smtClean="0">
                <a:solidFill>
                  <a:schemeClr val="tx2">
                    <a:lumMod val="60000"/>
                    <a:lumOff val="40000"/>
                  </a:schemeClr>
                </a:solidFill>
              </a:rPr>
              <a:t>.</a:t>
            </a:r>
          </a:p>
          <a:p>
            <a:pPr>
              <a:lnSpc>
                <a:spcPts val="2400"/>
              </a:lnSpc>
              <a:buNone/>
            </a:pPr>
            <a:r>
              <a:rPr lang="bg-BG" sz="2000" dirty="0" smtClean="0">
                <a:solidFill>
                  <a:schemeClr val="tx2">
                    <a:lumMod val="60000"/>
                    <a:lumOff val="40000"/>
                  </a:schemeClr>
                </a:solidFill>
              </a:rPr>
              <a:t>След като получат медицинска услуга, пациентите сравняват видяното с очакваното. Очакванията определено се формират от минал опит, мнение на други пациенти или лични впечатления от други лечебни заведения.</a:t>
            </a:r>
          </a:p>
          <a:p>
            <a:pPr>
              <a:lnSpc>
                <a:spcPts val="2400"/>
              </a:lnSpc>
              <a:buNone/>
            </a:pPr>
            <a:endParaRPr lang="bg-BG" sz="2000" dirty="0" smtClean="0">
              <a:solidFill>
                <a:schemeClr val="tx2">
                  <a:lumMod val="60000"/>
                  <a:lumOff val="40000"/>
                </a:schemeClr>
              </a:solidFill>
            </a:endParaRPr>
          </a:p>
          <a:p>
            <a:pPr>
              <a:lnSpc>
                <a:spcPts val="2400"/>
              </a:lnSpc>
              <a:buNone/>
            </a:pPr>
            <a:r>
              <a:rPr lang="bg-BG" sz="2000" dirty="0" smtClean="0">
                <a:solidFill>
                  <a:schemeClr val="tx2">
                    <a:lumMod val="60000"/>
                    <a:lumOff val="40000"/>
                  </a:schemeClr>
                </a:solidFill>
              </a:rPr>
              <a:t>Ако качеството на медицинската услуга надхвърли очакванията на пациента, тогава в над 90% от случаите той е склонен да използва отново </a:t>
            </a:r>
            <a:r>
              <a:rPr lang="bg-BG" sz="2000" smtClean="0">
                <a:solidFill>
                  <a:schemeClr val="tx2">
                    <a:lumMod val="60000"/>
                    <a:lumOff val="40000"/>
                  </a:schemeClr>
                </a:solidFill>
              </a:rPr>
              <a:t>същият доставчик </a:t>
            </a:r>
            <a:r>
              <a:rPr lang="bg-BG" sz="2000" dirty="0" smtClean="0">
                <a:solidFill>
                  <a:schemeClr val="tx2">
                    <a:lumMod val="60000"/>
                    <a:lumOff val="40000"/>
                  </a:schemeClr>
                </a:solidFill>
              </a:rPr>
              <a:t>на медицинска услуга.</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67</a:t>
            </a:fld>
            <a:endParaRPr lang="fr-F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Управление на услугите (7)</a:t>
            </a:r>
            <a:br>
              <a:rPr lang="bg-BG" sz="3200" dirty="0" smtClean="0">
                <a:solidFill>
                  <a:schemeClr val="bg1"/>
                </a:solidFill>
              </a:rPr>
            </a:br>
            <a:r>
              <a:rPr lang="bg-BG" sz="3200" dirty="0" smtClean="0">
                <a:solidFill>
                  <a:schemeClr val="bg1"/>
                </a:solidFill>
              </a:rPr>
              <a:t>Управление на производителността на здравни услуги</a:t>
            </a:r>
            <a:endParaRPr lang="fr-FR" sz="3200" dirty="0" smtClean="0">
              <a:solidFill>
                <a:schemeClr val="bg1"/>
              </a:solidFill>
            </a:endParaRPr>
          </a:p>
        </p:txBody>
      </p:sp>
      <p:sp>
        <p:nvSpPr>
          <p:cNvPr id="3075" name="Espace réservé du contenu 2"/>
          <p:cNvSpPr>
            <a:spLocks noGrp="1"/>
          </p:cNvSpPr>
          <p:nvPr>
            <p:ph idx="1"/>
          </p:nvPr>
        </p:nvSpPr>
        <p:spPr>
          <a:xfrm>
            <a:off x="251520" y="1857364"/>
            <a:ext cx="8640960" cy="4714908"/>
          </a:xfrm>
        </p:spPr>
        <p:txBody>
          <a:bodyPr>
            <a:normAutofit fontScale="62500" lnSpcReduction="20000"/>
          </a:bodyPr>
          <a:lstStyle/>
          <a:p>
            <a:pPr>
              <a:lnSpc>
                <a:spcPts val="2400"/>
              </a:lnSpc>
              <a:buNone/>
            </a:pPr>
            <a:r>
              <a:rPr lang="bg-BG" sz="2400" dirty="0" smtClean="0">
                <a:solidFill>
                  <a:schemeClr val="tx2">
                    <a:lumMod val="60000"/>
                    <a:lumOff val="40000"/>
                  </a:schemeClr>
                </a:solidFill>
              </a:rPr>
              <a:t>Организациите в сферата на здравеопазването са подложени на огромен натиск да намаляват разходите и да увеличават приходите чрез увеличаване на производителността. Съществуват седем подхода:</a:t>
            </a:r>
          </a:p>
          <a:p>
            <a:pPr>
              <a:lnSpc>
                <a:spcPts val="2400"/>
              </a:lnSpc>
              <a:buFontTx/>
              <a:buChar char="-"/>
            </a:pPr>
            <a:r>
              <a:rPr lang="bg-BG" sz="2400" dirty="0" smtClean="0">
                <a:solidFill>
                  <a:schemeClr val="tx2">
                    <a:lumMod val="60000"/>
                    <a:lumOff val="40000"/>
                  </a:schemeClr>
                </a:solidFill>
              </a:rPr>
              <a:t>Повишаване на качеството на обслужване чрез по-добра селекция на персонала</a:t>
            </a:r>
          </a:p>
          <a:p>
            <a:pPr>
              <a:lnSpc>
                <a:spcPts val="2400"/>
              </a:lnSpc>
              <a:buFontTx/>
              <a:buChar char="-"/>
            </a:pPr>
            <a:r>
              <a:rPr lang="bg-BG" sz="2400" dirty="0" smtClean="0">
                <a:solidFill>
                  <a:schemeClr val="tx2">
                    <a:lumMod val="60000"/>
                    <a:lumOff val="40000"/>
                  </a:schemeClr>
                </a:solidFill>
              </a:rPr>
              <a:t> Увеличаване на количеството предоставени здравни услуги чрез отказ от известно качество</a:t>
            </a:r>
          </a:p>
          <a:p>
            <a:pPr>
              <a:lnSpc>
                <a:spcPts val="2400"/>
              </a:lnSpc>
              <a:buFontTx/>
              <a:buChar char="-"/>
            </a:pPr>
            <a:r>
              <a:rPr lang="bg-BG" sz="2400" dirty="0" smtClean="0">
                <a:solidFill>
                  <a:schemeClr val="tx2">
                    <a:lumMod val="60000"/>
                    <a:lumOff val="40000"/>
                  </a:schemeClr>
                </a:solidFill>
              </a:rPr>
              <a:t> Индивидуализиране на здравните услуги чрез допълнителни услуги</a:t>
            </a:r>
          </a:p>
          <a:p>
            <a:pPr>
              <a:lnSpc>
                <a:spcPts val="2400"/>
              </a:lnSpc>
              <a:buFontTx/>
              <a:buChar char="-"/>
            </a:pPr>
            <a:r>
              <a:rPr lang="bg-BG" sz="2400" dirty="0" smtClean="0">
                <a:solidFill>
                  <a:schemeClr val="tx2">
                    <a:lumMod val="60000"/>
                    <a:lumOff val="40000"/>
                  </a:schemeClr>
                </a:solidFill>
              </a:rPr>
              <a:t> Ликвидиране на необходимостта от дадена услуга, като се въвежда допълнително решение. Например поддържането на съвременната медицинска апаратура става основно чрез интернет и специален достъп, което е много по бързо и ефективно, отколкото разходите за ремонтни екипи на място.</a:t>
            </a:r>
          </a:p>
          <a:p>
            <a:pPr>
              <a:lnSpc>
                <a:spcPts val="2400"/>
              </a:lnSpc>
              <a:buFontTx/>
              <a:buChar char="-"/>
            </a:pPr>
            <a:r>
              <a:rPr lang="bg-BG" sz="2400" dirty="0" smtClean="0">
                <a:solidFill>
                  <a:schemeClr val="tx2">
                    <a:lumMod val="60000"/>
                    <a:lumOff val="40000"/>
                  </a:schemeClr>
                </a:solidFill>
              </a:rPr>
              <a:t> Стимулиране на клиентите да заменят собствения си труд чрез възлагане на доставчиците. Например водещите болници предлагат на пациентите да проследяват дистанционно здравословното им състояние и чрез грижи в дома, вместо пациента да ходи в болницата за контролни прегледи.</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68</a:t>
            </a:fld>
            <a:endParaRPr lang="fr-F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Ценова стратегия</a:t>
            </a:r>
            <a:endParaRPr lang="fr-FR" sz="3200" dirty="0" smtClean="0">
              <a:solidFill>
                <a:schemeClr val="bg1"/>
              </a:solidFill>
            </a:endParaRPr>
          </a:p>
        </p:txBody>
      </p:sp>
      <p:sp>
        <p:nvSpPr>
          <p:cNvPr id="3075" name="Espace réservé du contenu 2"/>
          <p:cNvSpPr>
            <a:spLocks noGrp="1"/>
          </p:cNvSpPr>
          <p:nvPr>
            <p:ph idx="1"/>
          </p:nvPr>
        </p:nvSpPr>
        <p:spPr>
          <a:xfrm>
            <a:off x="251520" y="2060848"/>
            <a:ext cx="4032448" cy="4536504"/>
          </a:xfrm>
        </p:spPr>
        <p:txBody>
          <a:bodyPr/>
          <a:lstStyle/>
          <a:p>
            <a:pPr>
              <a:lnSpc>
                <a:spcPts val="2400"/>
              </a:lnSpc>
              <a:buNone/>
            </a:pPr>
            <a:r>
              <a:rPr lang="bg-BG" sz="2000" dirty="0" smtClean="0">
                <a:solidFill>
                  <a:schemeClr val="tx2">
                    <a:lumMod val="60000"/>
                    <a:lumOff val="40000"/>
                  </a:schemeClr>
                </a:solidFill>
              </a:rPr>
              <a:t>Цената е единственият елемент от маркетинговия микс, който носи доходи. Освен това, цената е и най-гъвкавият и адаптивен компонент – тя може да се променя много бързо за разлика от характеристиките на продукта или дистрибуционните канали.</a:t>
            </a:r>
          </a:p>
          <a:p>
            <a:pPr>
              <a:lnSpc>
                <a:spcPts val="2400"/>
              </a:lnSpc>
              <a:buNone/>
            </a:pPr>
            <a:r>
              <a:rPr lang="bg-BG" sz="2000" u="sng" dirty="0" smtClean="0">
                <a:solidFill>
                  <a:schemeClr val="tx2">
                    <a:lumMod val="60000"/>
                    <a:lumOff val="40000"/>
                  </a:schemeClr>
                </a:solidFill>
              </a:rPr>
              <a:t>Процедура за определяне на цената</a:t>
            </a:r>
          </a:p>
          <a:p>
            <a:pPr>
              <a:lnSpc>
                <a:spcPts val="2400"/>
              </a:lnSpc>
              <a:buNone/>
            </a:pPr>
            <a:endParaRPr lang="bg-BG" sz="2000" dirty="0" smtClean="0">
              <a:solidFill>
                <a:schemeClr val="tx2">
                  <a:lumMod val="60000"/>
                  <a:lumOff val="40000"/>
                </a:schemeClr>
              </a:solidFill>
            </a:endParaRPr>
          </a:p>
          <a:p>
            <a:pPr>
              <a:lnSpc>
                <a:spcPts val="2400"/>
              </a:lnSpc>
              <a:buNone/>
            </a:pPr>
            <a:endParaRPr lang="bg-BG"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69</a:t>
            </a:fld>
            <a:endParaRPr lang="fr-FR"/>
          </a:p>
        </p:txBody>
      </p:sp>
      <p:sp>
        <p:nvSpPr>
          <p:cNvPr id="45070"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45057" name="Group 1"/>
          <p:cNvGrpSpPr>
            <a:grpSpLocks noChangeAspect="1"/>
          </p:cNvGrpSpPr>
          <p:nvPr/>
        </p:nvGrpSpPr>
        <p:grpSpPr bwMode="auto">
          <a:xfrm>
            <a:off x="3429000" y="2132856"/>
            <a:ext cx="5715000" cy="4171950"/>
            <a:chOff x="1417" y="1617"/>
            <a:chExt cx="9000" cy="6569"/>
          </a:xfrm>
        </p:grpSpPr>
        <p:sp>
          <p:nvSpPr>
            <p:cNvPr id="45069" name="AutoShape 13"/>
            <p:cNvSpPr>
              <a:spLocks noChangeAspect="1" noChangeArrowheads="1" noTextEdit="1"/>
            </p:cNvSpPr>
            <p:nvPr/>
          </p:nvSpPr>
          <p:spPr bwMode="auto">
            <a:xfrm>
              <a:off x="1417" y="1617"/>
              <a:ext cx="9000" cy="6569"/>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5068" name="Text Box 12"/>
            <p:cNvSpPr txBox="1">
              <a:spLocks noChangeArrowheads="1"/>
            </p:cNvSpPr>
            <p:nvPr/>
          </p:nvSpPr>
          <p:spPr bwMode="auto">
            <a:xfrm>
              <a:off x="3577" y="1777"/>
              <a:ext cx="4680" cy="540"/>
            </a:xfrm>
            <a:prstGeom prst="rect">
              <a:avLst/>
            </a:prstGeom>
            <a:solidFill>
              <a:schemeClr val="tx2">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ea typeface="Times New Roman" pitchFamily="18" charset="0"/>
                </a:rPr>
                <a:t>1. Избор на ценова цел</a:t>
              </a:r>
              <a:endParaRPr kumimoji="0" lang="en-GB" sz="1800" b="0" i="0" u="none" strike="noStrike" cap="none" normalizeH="0" baseline="0" smtClean="0">
                <a:ln>
                  <a:noFill/>
                </a:ln>
                <a:solidFill>
                  <a:schemeClr val="tx1"/>
                </a:solidFill>
                <a:effectLst/>
                <a:latin typeface="Arial" pitchFamily="34" charset="0"/>
              </a:endParaRPr>
            </a:p>
          </p:txBody>
        </p:sp>
        <p:sp>
          <p:nvSpPr>
            <p:cNvPr id="45067" name="Text Box 11"/>
            <p:cNvSpPr txBox="1">
              <a:spLocks noChangeArrowheads="1"/>
            </p:cNvSpPr>
            <p:nvPr/>
          </p:nvSpPr>
          <p:spPr bwMode="auto">
            <a:xfrm>
              <a:off x="3577" y="2857"/>
              <a:ext cx="4680" cy="540"/>
            </a:xfrm>
            <a:prstGeom prst="rect">
              <a:avLst/>
            </a:prstGeom>
            <a:solidFill>
              <a:schemeClr val="tx2">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ea typeface="Times New Roman" pitchFamily="18" charset="0"/>
                </a:rPr>
                <a:t>2. Определяне на търсенето</a:t>
              </a:r>
              <a:endParaRPr kumimoji="0" lang="en-GB" sz="1800" b="0" i="0" u="none" strike="noStrike" cap="none" normalizeH="0" baseline="0" smtClean="0">
                <a:ln>
                  <a:noFill/>
                </a:ln>
                <a:solidFill>
                  <a:schemeClr val="tx1"/>
                </a:solidFill>
                <a:effectLst/>
                <a:latin typeface="Arial" pitchFamily="34" charset="0"/>
              </a:endParaRPr>
            </a:p>
          </p:txBody>
        </p:sp>
        <p:sp>
          <p:nvSpPr>
            <p:cNvPr id="45066" name="Text Box 10"/>
            <p:cNvSpPr txBox="1">
              <a:spLocks noChangeArrowheads="1"/>
            </p:cNvSpPr>
            <p:nvPr/>
          </p:nvSpPr>
          <p:spPr bwMode="auto">
            <a:xfrm>
              <a:off x="3577" y="3937"/>
              <a:ext cx="4680" cy="540"/>
            </a:xfrm>
            <a:prstGeom prst="rect">
              <a:avLst/>
            </a:prstGeom>
            <a:solidFill>
              <a:schemeClr val="tx2">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ea typeface="Times New Roman" pitchFamily="18" charset="0"/>
                </a:rPr>
                <a:t>3. Оценка на разходите</a:t>
              </a:r>
              <a:endParaRPr kumimoji="0" lang="en-GB" sz="1800" b="0" i="0" u="none" strike="noStrike" cap="none" normalizeH="0" baseline="0" smtClean="0">
                <a:ln>
                  <a:noFill/>
                </a:ln>
                <a:solidFill>
                  <a:schemeClr val="tx1"/>
                </a:solidFill>
                <a:effectLst/>
                <a:latin typeface="Arial" pitchFamily="34" charset="0"/>
              </a:endParaRPr>
            </a:p>
          </p:txBody>
        </p:sp>
        <p:sp>
          <p:nvSpPr>
            <p:cNvPr id="45065" name="Text Box 9"/>
            <p:cNvSpPr txBox="1">
              <a:spLocks noChangeArrowheads="1"/>
            </p:cNvSpPr>
            <p:nvPr/>
          </p:nvSpPr>
          <p:spPr bwMode="auto">
            <a:xfrm>
              <a:off x="3577" y="5017"/>
              <a:ext cx="4680" cy="720"/>
            </a:xfrm>
            <a:prstGeom prst="rect">
              <a:avLst/>
            </a:prstGeom>
            <a:solidFill>
              <a:schemeClr val="tx2">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rPr>
                <a:t>4.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rPr>
                <a:t>Анализ</a:t>
              </a:r>
              <a:r>
                <a:rPr kumimoji="0" lang="en-GB"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rPr>
                <a:t>на</a:t>
              </a:r>
              <a:r>
                <a:rPr kumimoji="0" lang="en-GB"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rPr>
                <a:t>разходите</a:t>
              </a:r>
              <a:r>
                <a:rPr kumimoji="0" lang="en-GB"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rPr>
                <a:t>цените</a:t>
              </a:r>
              <a:r>
                <a:rPr kumimoji="0" lang="en-GB" sz="1200" b="0" i="0" u="none" strike="noStrike" cap="none" normalizeH="0" baseline="0" dirty="0" smtClean="0">
                  <a:ln>
                    <a:noFill/>
                  </a:ln>
                  <a:solidFill>
                    <a:schemeClr val="tx1"/>
                  </a:solidFill>
                  <a:effectLst/>
                  <a:latin typeface="Arial" pitchFamily="34" charset="0"/>
                  <a:ea typeface="Times New Roman" pitchFamily="18" charset="0"/>
                </a:rPr>
                <a:t> и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rPr>
                <a:t>конкурентните</a:t>
              </a:r>
              <a:r>
                <a:rPr kumimoji="0" lang="en-GB"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rPr>
                <a:t>пазарни</a:t>
              </a:r>
              <a:r>
                <a:rPr kumimoji="0" lang="en-GB"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rPr>
                <a:t>пред</a:t>
              </a:r>
              <a:r>
                <a:rPr kumimoji="0" lang="bg-BG" sz="1200" b="0" i="0" u="none" strike="noStrike" cap="none" normalizeH="0" baseline="0" dirty="0" smtClean="0">
                  <a:ln>
                    <a:noFill/>
                  </a:ln>
                  <a:solidFill>
                    <a:schemeClr val="tx1"/>
                  </a:solidFill>
                  <a:effectLst/>
                  <a:latin typeface="Arial" pitchFamily="34" charset="0"/>
                  <a:ea typeface="Times New Roman" pitchFamily="18" charset="0"/>
                </a:rPr>
                <a:t>л</a:t>
              </a:r>
              <a:r>
                <a:rPr kumimoji="0" lang="en-GB" sz="1200" b="0" i="0" u="none" strike="noStrike" cap="none" normalizeH="0" baseline="0" dirty="0" err="1" smtClean="0">
                  <a:ln>
                    <a:noFill/>
                  </a:ln>
                  <a:solidFill>
                    <a:schemeClr val="tx1"/>
                  </a:solidFill>
                  <a:effectLst/>
                  <a:latin typeface="Arial" pitchFamily="34" charset="0"/>
                  <a:ea typeface="Times New Roman" pitchFamily="18" charset="0"/>
                </a:rPr>
                <a:t>ожения</a:t>
              </a:r>
              <a:endParaRPr kumimoji="0" lang="en-GB" sz="1800" b="0" i="0" u="none" strike="noStrike" cap="none" normalizeH="0" baseline="0" dirty="0" smtClean="0">
                <a:ln>
                  <a:noFill/>
                </a:ln>
                <a:solidFill>
                  <a:schemeClr val="tx1"/>
                </a:solidFill>
                <a:effectLst/>
                <a:latin typeface="Arial" pitchFamily="34" charset="0"/>
              </a:endParaRPr>
            </a:p>
          </p:txBody>
        </p:sp>
        <p:sp>
          <p:nvSpPr>
            <p:cNvPr id="45064" name="Text Box 8"/>
            <p:cNvSpPr txBox="1">
              <a:spLocks noChangeArrowheads="1"/>
            </p:cNvSpPr>
            <p:nvPr/>
          </p:nvSpPr>
          <p:spPr bwMode="auto">
            <a:xfrm>
              <a:off x="3577" y="6277"/>
              <a:ext cx="4680" cy="540"/>
            </a:xfrm>
            <a:prstGeom prst="rect">
              <a:avLst/>
            </a:prstGeom>
            <a:solidFill>
              <a:schemeClr val="tx2">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ea typeface="Times New Roman" pitchFamily="18" charset="0"/>
                </a:rPr>
                <a:t>5. Избор на метод за ценообразуване</a:t>
              </a:r>
              <a:endParaRPr kumimoji="0" lang="en-GB" sz="1800" b="0" i="0" u="none" strike="noStrike" cap="none" normalizeH="0" baseline="0" smtClean="0">
                <a:ln>
                  <a:noFill/>
                </a:ln>
                <a:solidFill>
                  <a:schemeClr val="tx1"/>
                </a:solidFill>
                <a:effectLst/>
                <a:latin typeface="Arial" pitchFamily="34" charset="0"/>
              </a:endParaRPr>
            </a:p>
          </p:txBody>
        </p:sp>
        <p:sp>
          <p:nvSpPr>
            <p:cNvPr id="45063" name="Text Box 7"/>
            <p:cNvSpPr txBox="1">
              <a:spLocks noChangeArrowheads="1"/>
            </p:cNvSpPr>
            <p:nvPr/>
          </p:nvSpPr>
          <p:spPr bwMode="auto">
            <a:xfrm>
              <a:off x="3577" y="7357"/>
              <a:ext cx="4680" cy="540"/>
            </a:xfrm>
            <a:prstGeom prst="rect">
              <a:avLst/>
            </a:prstGeom>
            <a:solidFill>
              <a:schemeClr val="tx2">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ea typeface="Times New Roman" pitchFamily="18" charset="0"/>
                </a:rPr>
                <a:t>6. Приемане на крайната цена</a:t>
              </a:r>
              <a:endParaRPr kumimoji="0" lang="en-GB" sz="1800" b="0" i="0" u="none" strike="noStrike" cap="none" normalizeH="0" baseline="0" smtClean="0">
                <a:ln>
                  <a:noFill/>
                </a:ln>
                <a:solidFill>
                  <a:schemeClr val="tx1"/>
                </a:solidFill>
                <a:effectLst/>
                <a:latin typeface="Arial" pitchFamily="34" charset="0"/>
              </a:endParaRPr>
            </a:p>
          </p:txBody>
        </p:sp>
        <p:sp>
          <p:nvSpPr>
            <p:cNvPr id="45062" name="AutoShape 6"/>
            <p:cNvSpPr>
              <a:spLocks noChangeShapeType="1"/>
            </p:cNvSpPr>
            <p:nvPr/>
          </p:nvSpPr>
          <p:spPr bwMode="auto">
            <a:xfrm>
              <a:off x="5917" y="2317"/>
              <a:ext cx="1" cy="54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5061" name="AutoShape 5"/>
            <p:cNvSpPr>
              <a:spLocks noChangeShapeType="1"/>
            </p:cNvSpPr>
            <p:nvPr/>
          </p:nvSpPr>
          <p:spPr bwMode="auto">
            <a:xfrm>
              <a:off x="5917" y="3397"/>
              <a:ext cx="1" cy="54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5060" name="AutoShape 4"/>
            <p:cNvSpPr>
              <a:spLocks noChangeShapeType="1"/>
            </p:cNvSpPr>
            <p:nvPr/>
          </p:nvSpPr>
          <p:spPr bwMode="auto">
            <a:xfrm>
              <a:off x="5917" y="4477"/>
              <a:ext cx="1" cy="54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5059" name="AutoShape 3"/>
            <p:cNvSpPr>
              <a:spLocks noChangeShapeType="1"/>
            </p:cNvSpPr>
            <p:nvPr/>
          </p:nvSpPr>
          <p:spPr bwMode="auto">
            <a:xfrm>
              <a:off x="5917" y="5737"/>
              <a:ext cx="1" cy="54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5058" name="AutoShape 2"/>
            <p:cNvSpPr>
              <a:spLocks noChangeShapeType="1"/>
            </p:cNvSpPr>
            <p:nvPr/>
          </p:nvSpPr>
          <p:spPr bwMode="auto">
            <a:xfrm>
              <a:off x="5917" y="6817"/>
              <a:ext cx="1" cy="54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Основни понятия на маркетинга (4)</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rmAutofit fontScale="70000" lnSpcReduction="20000"/>
          </a:bodyPr>
          <a:lstStyle/>
          <a:p>
            <a:pPr>
              <a:lnSpc>
                <a:spcPts val="2400"/>
              </a:lnSpc>
              <a:buNone/>
            </a:pPr>
            <a:r>
              <a:rPr lang="bg-BG" sz="2400" dirty="0" smtClean="0">
                <a:solidFill>
                  <a:schemeClr val="tx2">
                    <a:lumMod val="60000"/>
                    <a:lumOff val="40000"/>
                  </a:schemeClr>
                </a:solidFill>
              </a:rPr>
              <a:t>5. </a:t>
            </a:r>
            <a:r>
              <a:rPr lang="bg-BG" sz="2400" b="1" dirty="0" smtClean="0">
                <a:solidFill>
                  <a:schemeClr val="tx2">
                    <a:lumMod val="60000"/>
                    <a:lumOff val="40000"/>
                  </a:schemeClr>
                </a:solidFill>
              </a:rPr>
              <a:t>Стойност и удовлетворение</a:t>
            </a:r>
            <a:r>
              <a:rPr lang="bg-BG" sz="2400" dirty="0" smtClean="0">
                <a:solidFill>
                  <a:schemeClr val="tx2">
                    <a:lumMod val="60000"/>
                    <a:lumOff val="40000"/>
                  </a:schemeClr>
                </a:solidFill>
              </a:rPr>
              <a:t>.</a:t>
            </a:r>
          </a:p>
          <a:p>
            <a:pPr>
              <a:lnSpc>
                <a:spcPts val="2400"/>
              </a:lnSpc>
              <a:buNone/>
            </a:pPr>
            <a:r>
              <a:rPr lang="bg-BG" sz="2400" b="1" dirty="0" smtClean="0">
                <a:solidFill>
                  <a:schemeClr val="tx2">
                    <a:lumMod val="60000"/>
                    <a:lumOff val="40000"/>
                  </a:schemeClr>
                </a:solidFill>
              </a:rPr>
              <a:t>Стойността</a:t>
            </a:r>
            <a:r>
              <a:rPr lang="bg-BG" sz="2400" dirty="0" smtClean="0">
                <a:solidFill>
                  <a:schemeClr val="tx2">
                    <a:lumMod val="60000"/>
                    <a:lumOff val="40000"/>
                  </a:schemeClr>
                </a:solidFill>
              </a:rPr>
              <a:t> се определя като съотношение на онова, което купувачът дава ( разходи на пари, време, енергия и др.) и това, което получава ( функционални и емоционални ползи)</a:t>
            </a:r>
          </a:p>
          <a:p>
            <a:pPr>
              <a:lnSpc>
                <a:spcPts val="2400"/>
              </a:lnSpc>
              <a:buNone/>
            </a:pPr>
            <a:r>
              <a:rPr lang="bg-BG" sz="2400" dirty="0" smtClean="0">
                <a:solidFill>
                  <a:schemeClr val="tx2">
                    <a:lumMod val="60000"/>
                    <a:lumOff val="40000"/>
                  </a:schemeClr>
                </a:solidFill>
              </a:rPr>
              <a:t>Успешните продукти и услуги носят на потенциалните си купувачи стойност и удовлетворение.</a:t>
            </a:r>
          </a:p>
          <a:p>
            <a:pPr>
              <a:lnSpc>
                <a:spcPts val="2400"/>
              </a:lnSpc>
              <a:buNone/>
            </a:pPr>
            <a:r>
              <a:rPr lang="bg-BG" sz="2400" dirty="0" smtClean="0">
                <a:solidFill>
                  <a:schemeClr val="tx2">
                    <a:lumMod val="60000"/>
                    <a:lumOff val="40000"/>
                  </a:schemeClr>
                </a:solidFill>
              </a:rPr>
              <a:t>6. </a:t>
            </a:r>
            <a:r>
              <a:rPr lang="bg-BG" sz="2400" b="1" dirty="0" smtClean="0">
                <a:solidFill>
                  <a:schemeClr val="tx2">
                    <a:lumMod val="60000"/>
                    <a:lumOff val="40000"/>
                  </a:schemeClr>
                </a:solidFill>
              </a:rPr>
              <a:t>Сделка</a:t>
            </a:r>
            <a:r>
              <a:rPr lang="bg-BG" sz="2400" dirty="0" smtClean="0">
                <a:solidFill>
                  <a:schemeClr val="tx2">
                    <a:lumMod val="60000"/>
                    <a:lumOff val="40000"/>
                  </a:schemeClr>
                </a:solidFill>
              </a:rPr>
              <a:t>. Представлява размяна на стойности и е основна част от маркетинговия процес. За да бъде възможна една сделка, трябва да са изпълнени следните условия – да има най-малко две страни ( продавач и купувач); всяка от страните да притежава нещо, което да представлява стойност за другата страна; всяка страна да има възможност да доставя стойността за другата страна; всяка страна да е свободна да вземе решение и всяка от страните да е убедена, че е подходящо да се договаря с другата страна.</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7</a:t>
            </a:fld>
            <a:endParaRPr lang="fr-F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Ценова стратегия (2)</a:t>
            </a:r>
            <a:br>
              <a:rPr lang="bg-BG" sz="3200" dirty="0" smtClean="0">
                <a:solidFill>
                  <a:schemeClr val="bg1"/>
                </a:solidFill>
              </a:rPr>
            </a:br>
            <a:r>
              <a:rPr lang="bg-BG" sz="3200" dirty="0" smtClean="0">
                <a:solidFill>
                  <a:schemeClr val="bg1"/>
                </a:solidFill>
              </a:rPr>
              <a:t>Избор на ценова цел</a:t>
            </a:r>
            <a:endParaRPr lang="fr-FR" sz="3200" dirty="0" smtClean="0">
              <a:solidFill>
                <a:schemeClr val="bg1"/>
              </a:solidFill>
            </a:endParaRPr>
          </a:p>
        </p:txBody>
      </p:sp>
      <p:sp>
        <p:nvSpPr>
          <p:cNvPr id="3075" name="Espace réservé du contenu 2"/>
          <p:cNvSpPr>
            <a:spLocks noGrp="1"/>
          </p:cNvSpPr>
          <p:nvPr>
            <p:ph idx="1"/>
          </p:nvPr>
        </p:nvSpPr>
        <p:spPr>
          <a:xfrm>
            <a:off x="457200" y="1881324"/>
            <a:ext cx="8229600" cy="4572012"/>
          </a:xfrm>
        </p:spPr>
        <p:txBody>
          <a:bodyPr>
            <a:noAutofit/>
          </a:bodyPr>
          <a:lstStyle/>
          <a:p>
            <a:pPr>
              <a:lnSpc>
                <a:spcPts val="2100"/>
              </a:lnSpc>
              <a:buNone/>
            </a:pPr>
            <a:r>
              <a:rPr lang="bg-BG" sz="1500" dirty="0" smtClean="0">
                <a:solidFill>
                  <a:schemeClr val="tx2">
                    <a:lumMod val="60000"/>
                    <a:lumOff val="40000"/>
                  </a:schemeClr>
                </a:solidFill>
              </a:rPr>
              <a:t>Ценовите цели могат да бъдат най-общо пет вида:</a:t>
            </a:r>
          </a:p>
          <a:p>
            <a:pPr>
              <a:lnSpc>
                <a:spcPts val="2100"/>
              </a:lnSpc>
              <a:buFontTx/>
              <a:buChar char="-"/>
            </a:pPr>
            <a:r>
              <a:rPr lang="bg-BG" sz="1500" dirty="0" smtClean="0">
                <a:solidFill>
                  <a:schemeClr val="tx2">
                    <a:lumMod val="60000"/>
                    <a:lumOff val="40000"/>
                  </a:schemeClr>
                </a:solidFill>
              </a:rPr>
              <a:t>Оцеляване. Краткосрочна цел, подходяща за компании, които страдат от свръхкапацитет, силна конкуренция или променящи се желания на клиентите. Цените обикновено покриват фиксирани или текущи разходи, за да може компанията да оцелее, въпреки липсата на печалба.</a:t>
            </a:r>
          </a:p>
          <a:p>
            <a:pPr>
              <a:lnSpc>
                <a:spcPts val="2100"/>
              </a:lnSpc>
              <a:buFontTx/>
              <a:buChar char="-"/>
            </a:pPr>
            <a:r>
              <a:rPr lang="bg-BG" sz="1500" dirty="0" smtClean="0">
                <a:solidFill>
                  <a:schemeClr val="tx2">
                    <a:lumMod val="60000"/>
                    <a:lumOff val="40000"/>
                  </a:schemeClr>
                </a:solidFill>
              </a:rPr>
              <a:t> Максимално текуща печалба. Гарантира високи парични приходи и бърза възвращаемост на инвестициите. Когато поставя ударението върху текущите печалби, компанията много често пренебрегва въздействието на други променливи величини и конкуренцията.</a:t>
            </a:r>
          </a:p>
          <a:p>
            <a:pPr>
              <a:lnSpc>
                <a:spcPts val="2100"/>
              </a:lnSpc>
              <a:buFontTx/>
              <a:buChar char="-"/>
            </a:pPr>
            <a:r>
              <a:rPr lang="bg-BG" sz="1500" dirty="0" smtClean="0">
                <a:solidFill>
                  <a:schemeClr val="tx2">
                    <a:lumMod val="60000"/>
                    <a:lumOff val="40000"/>
                  </a:schemeClr>
                </a:solidFill>
              </a:rPr>
              <a:t> Максимален пазарен дял. Тази стратегия се прилага от фирми, които са убедени, че по-големите продажби ще доведат до по-ниски разходи за единица продукция. Подобен подход е правилен, когато липсва продуктова диференциация и пазара е много чувствителен към цените.</a:t>
            </a:r>
          </a:p>
          <a:p>
            <a:pPr>
              <a:lnSpc>
                <a:spcPts val="2100"/>
              </a:lnSpc>
              <a:buFontTx/>
              <a:buChar char="-"/>
            </a:pPr>
            <a:r>
              <a:rPr lang="bg-BG" sz="1500" dirty="0" smtClean="0">
                <a:solidFill>
                  <a:schemeClr val="tx2">
                    <a:lumMod val="60000"/>
                    <a:lumOff val="40000"/>
                  </a:schemeClr>
                </a:solidFill>
              </a:rPr>
              <a:t> Максимално “обиране на пазарния каймак”. Стратегията е основана на много високи цени, които са насочени към определена клиентска ниша.</a:t>
            </a:r>
          </a:p>
          <a:p>
            <a:pPr>
              <a:lnSpc>
                <a:spcPts val="2100"/>
              </a:lnSpc>
              <a:buFontTx/>
              <a:buChar char="-"/>
            </a:pPr>
            <a:r>
              <a:rPr lang="bg-BG" sz="1500" dirty="0" smtClean="0">
                <a:solidFill>
                  <a:schemeClr val="tx2">
                    <a:lumMod val="60000"/>
                    <a:lumOff val="40000"/>
                  </a:schemeClr>
                </a:solidFill>
              </a:rPr>
              <a:t> Лидерство в качеството на продукта. Подобен подход включва първокачествени продукти на високи цени. В повечето случаи продуктите имат иновативни характеристики.</a:t>
            </a: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70</a:t>
            </a:fld>
            <a:endParaRPr lang="fr-F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Ценова стратегия (3)</a:t>
            </a:r>
            <a:br>
              <a:rPr lang="bg-BG" sz="3200" dirty="0" smtClean="0">
                <a:solidFill>
                  <a:schemeClr val="bg1"/>
                </a:solidFill>
              </a:rPr>
            </a:br>
            <a:r>
              <a:rPr lang="bg-BG" sz="3200" dirty="0" smtClean="0">
                <a:solidFill>
                  <a:schemeClr val="bg1"/>
                </a:solidFill>
              </a:rPr>
              <a:t>Определяне на търсенето</a:t>
            </a:r>
            <a:endParaRPr lang="fr-FR" sz="3200" dirty="0" smtClean="0">
              <a:solidFill>
                <a:schemeClr val="bg1"/>
              </a:solidFill>
            </a:endParaRPr>
          </a:p>
        </p:txBody>
      </p:sp>
      <p:sp>
        <p:nvSpPr>
          <p:cNvPr id="3075" name="Espace réservé du contenu 2"/>
          <p:cNvSpPr>
            <a:spLocks noGrp="1"/>
          </p:cNvSpPr>
          <p:nvPr>
            <p:ph idx="1"/>
          </p:nvPr>
        </p:nvSpPr>
        <p:spPr>
          <a:xfrm>
            <a:off x="251520" y="2089150"/>
            <a:ext cx="8640960" cy="4268788"/>
          </a:xfrm>
        </p:spPr>
        <p:txBody>
          <a:bodyPr>
            <a:noAutofit/>
          </a:bodyPr>
          <a:lstStyle/>
          <a:p>
            <a:pPr>
              <a:lnSpc>
                <a:spcPts val="2400"/>
              </a:lnSpc>
              <a:buNone/>
            </a:pPr>
            <a:r>
              <a:rPr lang="bg-BG" sz="1500" dirty="0" smtClean="0">
                <a:solidFill>
                  <a:schemeClr val="tx2">
                    <a:lumMod val="60000"/>
                    <a:lumOff val="40000"/>
                  </a:schemeClr>
                </a:solidFill>
              </a:rPr>
              <a:t>Всяка цена води до различно ниво на търсенето и следователно има различно въздействие върху маркетинговите цели на компанията.</a:t>
            </a:r>
          </a:p>
          <a:p>
            <a:pPr>
              <a:lnSpc>
                <a:spcPts val="2400"/>
              </a:lnSpc>
              <a:buNone/>
            </a:pPr>
            <a:r>
              <a:rPr lang="bg-BG" sz="1500" dirty="0" smtClean="0">
                <a:solidFill>
                  <a:schemeClr val="tx2">
                    <a:lumMod val="60000"/>
                    <a:lumOff val="40000"/>
                  </a:schemeClr>
                </a:solidFill>
              </a:rPr>
              <a:t>При анализа на зависимостта и съотношението на търсенето и предлагането могат да бъдат използвани три метода:</a:t>
            </a:r>
          </a:p>
          <a:p>
            <a:pPr>
              <a:lnSpc>
                <a:spcPts val="2400"/>
              </a:lnSpc>
              <a:buFontTx/>
              <a:buChar char="-"/>
            </a:pPr>
            <a:r>
              <a:rPr lang="bg-BG" sz="1500" dirty="0" smtClean="0">
                <a:solidFill>
                  <a:schemeClr val="tx2">
                    <a:lumMod val="60000"/>
                    <a:lumOff val="40000"/>
                  </a:schemeClr>
                </a:solidFill>
              </a:rPr>
              <a:t>Стратегически анализ на стари цени, продадени количества и други фактори, за да се установи взаимовръзката им.</a:t>
            </a:r>
          </a:p>
          <a:p>
            <a:pPr>
              <a:lnSpc>
                <a:spcPts val="2400"/>
              </a:lnSpc>
              <a:buFontTx/>
              <a:buChar char="-"/>
            </a:pPr>
            <a:r>
              <a:rPr lang="bg-BG" sz="1500" dirty="0" smtClean="0">
                <a:solidFill>
                  <a:schemeClr val="tx2">
                    <a:lumMod val="60000"/>
                    <a:lumOff val="40000"/>
                  </a:schemeClr>
                </a:solidFill>
              </a:rPr>
              <a:t> Модел на ценовите експерименти. Влкючва промени на различни цени в сходни територии и проследяване на влиянието им въхру търсенето и продажбите.</a:t>
            </a:r>
          </a:p>
          <a:p>
            <a:pPr>
              <a:lnSpc>
                <a:spcPts val="2400"/>
              </a:lnSpc>
              <a:buFontTx/>
              <a:buChar char="-"/>
            </a:pPr>
            <a:r>
              <a:rPr lang="bg-BG" sz="1500" dirty="0" smtClean="0">
                <a:solidFill>
                  <a:schemeClr val="tx2">
                    <a:lumMod val="60000"/>
                    <a:lumOff val="40000"/>
                  </a:schemeClr>
                </a:solidFill>
              </a:rPr>
              <a:t> Анкетен подход. Включва интервюиране на потенциални клиенти колко единици от продукта ще купят при различни ценови нива.</a:t>
            </a:r>
          </a:p>
          <a:p>
            <a:pPr>
              <a:lnSpc>
                <a:spcPts val="2400"/>
              </a:lnSpc>
              <a:buNone/>
            </a:pPr>
            <a:r>
              <a:rPr lang="bg-BG" sz="1500" dirty="0" smtClean="0">
                <a:solidFill>
                  <a:schemeClr val="tx2">
                    <a:lumMod val="60000"/>
                    <a:lumOff val="40000"/>
                  </a:schemeClr>
                </a:solidFill>
              </a:rPr>
              <a:t>Измерването на съотношението търсене/цена определя параметъра “ценова еластичност на търсенето”. Нееластичното търсене на продукта се определя от висока продуктова диференциация, непознаване от купувачите на аналогичните продукти или продукта се използва във връзка със закупени преди това активи.</a:t>
            </a: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71</a:t>
            </a:fld>
            <a:endParaRPr lang="fr-F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Ценова стратегия (4)</a:t>
            </a:r>
            <a:br>
              <a:rPr lang="bg-BG" sz="3200" dirty="0" smtClean="0">
                <a:solidFill>
                  <a:schemeClr val="bg1"/>
                </a:solidFill>
              </a:rPr>
            </a:br>
            <a:r>
              <a:rPr lang="bg-BG" sz="3200" dirty="0" smtClean="0">
                <a:solidFill>
                  <a:schemeClr val="bg1"/>
                </a:solidFill>
              </a:rPr>
              <a:t>Оценка на разходите</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Autofit/>
          </a:bodyPr>
          <a:lstStyle/>
          <a:p>
            <a:pPr>
              <a:lnSpc>
                <a:spcPts val="2100"/>
              </a:lnSpc>
              <a:buNone/>
            </a:pPr>
            <a:r>
              <a:rPr lang="bg-BG" sz="2000" dirty="0" smtClean="0">
                <a:solidFill>
                  <a:schemeClr val="tx2">
                    <a:lumMod val="60000"/>
                    <a:lumOff val="40000"/>
                  </a:schemeClr>
                </a:solidFill>
              </a:rPr>
              <a:t>Докато търсенето налага тавана на цените, то разходите определят пода на цените. Следователно всяка компания трябва да определи цена, която покрива разходите по производството, дистрибуцията и продажбата на продукта и да донесе достатъчна печалба за усилията и поетият риск.</a:t>
            </a:r>
          </a:p>
          <a:p>
            <a:pPr>
              <a:lnSpc>
                <a:spcPts val="2100"/>
              </a:lnSpc>
              <a:buNone/>
            </a:pPr>
            <a:r>
              <a:rPr lang="bg-BG" sz="2000" dirty="0" smtClean="0">
                <a:solidFill>
                  <a:schemeClr val="tx2">
                    <a:lumMod val="60000"/>
                    <a:lumOff val="40000"/>
                  </a:schemeClr>
                </a:solidFill>
              </a:rPr>
              <a:t>Разходите на всяка компания се разпределят на два вида – постоянни и променливи. Постоянните разходи са тези, които не се влияят от продажбите и печалбите – разходи за заплати, ток, вода, лихви и др. Променливите разходи варират в зависимост от нивото на производството и продажбите. Например това са разходите за суровини, материали, маркетинг.</a:t>
            </a:r>
          </a:p>
          <a:p>
            <a:pPr>
              <a:lnSpc>
                <a:spcPts val="2100"/>
              </a:lnSpc>
              <a:buNone/>
            </a:pPr>
            <a:r>
              <a:rPr lang="bg-BG" sz="2000" dirty="0" smtClean="0">
                <a:solidFill>
                  <a:schemeClr val="tx2">
                    <a:lumMod val="60000"/>
                    <a:lumOff val="40000"/>
                  </a:schemeClr>
                </a:solidFill>
              </a:rPr>
              <a:t>Общите разходи се състоят от сбора на постоянните и променливите разходи.</a:t>
            </a:r>
          </a:p>
          <a:p>
            <a:pPr>
              <a:lnSpc>
                <a:spcPts val="2100"/>
              </a:lnSpc>
              <a:buNone/>
            </a:pPr>
            <a:r>
              <a:rPr lang="bg-BG" sz="2000" dirty="0" smtClean="0">
                <a:solidFill>
                  <a:schemeClr val="tx2">
                    <a:lumMod val="60000"/>
                    <a:lumOff val="40000"/>
                  </a:schemeClr>
                </a:solidFill>
              </a:rPr>
              <a:t>Основният показател за контрол са средните разходи, които представляват отношение на общи разходи към обема готова продукция. Намаляването на средните разходи винаги води до подобряване на ефективността.</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72</a:t>
            </a:fld>
            <a:endParaRPr lang="fr-F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Управление на търговията на едро и дребно</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noAutofit/>
          </a:bodyPr>
          <a:lstStyle/>
          <a:p>
            <a:pPr>
              <a:lnSpc>
                <a:spcPts val="2400"/>
              </a:lnSpc>
              <a:buNone/>
            </a:pPr>
            <a:r>
              <a:rPr lang="bg-BG" sz="2000" dirty="0" smtClean="0">
                <a:solidFill>
                  <a:schemeClr val="tx2">
                    <a:lumMod val="60000"/>
                    <a:lumOff val="40000"/>
                  </a:schemeClr>
                </a:solidFill>
              </a:rPr>
              <a:t>Търговията на едро и дребно в лекарствения сектор са силно развити и регулирани браншове с оглед гарантиране на качеството и безопасността на лекарствените продукти и терапии.</a:t>
            </a:r>
          </a:p>
          <a:p>
            <a:pPr>
              <a:lnSpc>
                <a:spcPts val="2400"/>
              </a:lnSpc>
              <a:buNone/>
            </a:pPr>
            <a:r>
              <a:rPr lang="bg-BG" sz="2000" dirty="0" smtClean="0">
                <a:solidFill>
                  <a:schemeClr val="tx2">
                    <a:lumMod val="60000"/>
                    <a:lumOff val="40000"/>
                  </a:schemeClr>
                </a:solidFill>
              </a:rPr>
              <a:t>Търговията на дребно като определение включва всички дейности, които са свързани с продажбите на стоки или услуги на крайните потребители за лична нетърговска цел.</a:t>
            </a:r>
          </a:p>
          <a:p>
            <a:pPr>
              <a:lnSpc>
                <a:spcPts val="2400"/>
              </a:lnSpc>
              <a:buNone/>
            </a:pPr>
            <a:r>
              <a:rPr lang="bg-BG" sz="2000" dirty="0" smtClean="0">
                <a:solidFill>
                  <a:schemeClr val="tx2">
                    <a:lumMod val="60000"/>
                    <a:lumOff val="40000"/>
                  </a:schemeClr>
                </a:solidFill>
              </a:rPr>
              <a:t>Във фармацевтичният сектор взаимоотношенията между производител, дистрибутори и аптеки са строго рагламентирани, като на пациенти могат да продават медикаменти само аптеките, следователно само те са търговец на дребно.</a:t>
            </a:r>
          </a:p>
          <a:p>
            <a:pPr>
              <a:lnSpc>
                <a:spcPts val="2400"/>
              </a:lnSpc>
              <a:buNone/>
            </a:pPr>
            <a:r>
              <a:rPr lang="bg-BG" sz="2000" dirty="0" smtClean="0">
                <a:solidFill>
                  <a:schemeClr val="tx2">
                    <a:lumMod val="60000"/>
                    <a:lumOff val="40000"/>
                  </a:schemeClr>
                </a:solidFill>
              </a:rPr>
              <a:t>Браншът на фармацевтичните дистрибутори също е подложен на силен натиск през последните години, както от навлизането на електронната търговия и неспециализираните спедитори, така и от разкриването на регионални търговски клонове на самите производители.</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73</a:t>
            </a:fld>
            <a:endParaRPr lang="fr-F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Управление на търговията на едро и дребно (2)</a:t>
            </a:r>
            <a:br>
              <a:rPr lang="bg-BG" sz="3200" dirty="0" smtClean="0">
                <a:solidFill>
                  <a:schemeClr val="bg1"/>
                </a:solidFill>
              </a:rPr>
            </a:br>
            <a:r>
              <a:rPr lang="bg-BG" sz="3200" dirty="0" smtClean="0">
                <a:solidFill>
                  <a:schemeClr val="bg1"/>
                </a:solidFill>
              </a:rPr>
              <a:t>Търговия на дребно с лекарствени продукти</a:t>
            </a:r>
            <a:endParaRPr lang="fr-FR" sz="3200" dirty="0" smtClean="0">
              <a:solidFill>
                <a:schemeClr val="bg1"/>
              </a:solidFill>
            </a:endParaRPr>
          </a:p>
        </p:txBody>
      </p:sp>
      <p:sp>
        <p:nvSpPr>
          <p:cNvPr id="3075" name="Espace réservé du contenu 2"/>
          <p:cNvSpPr>
            <a:spLocks noGrp="1"/>
          </p:cNvSpPr>
          <p:nvPr>
            <p:ph idx="1"/>
          </p:nvPr>
        </p:nvSpPr>
        <p:spPr>
          <a:xfrm>
            <a:off x="285720" y="2000240"/>
            <a:ext cx="8401080" cy="4857760"/>
          </a:xfrm>
        </p:spPr>
        <p:txBody>
          <a:bodyPr>
            <a:noAutofit/>
          </a:bodyPr>
          <a:lstStyle/>
          <a:p>
            <a:pPr>
              <a:lnSpc>
                <a:spcPts val="1800"/>
              </a:lnSpc>
              <a:buNone/>
            </a:pPr>
            <a:r>
              <a:rPr lang="bg-BG" sz="1500" dirty="0" smtClean="0">
                <a:solidFill>
                  <a:schemeClr val="tx2">
                    <a:lumMod val="60000"/>
                    <a:lumOff val="40000"/>
                  </a:schemeClr>
                </a:solidFill>
              </a:rPr>
              <a:t>Силно конкурентната среда изисква умни маркетингови решения по следните въпроси:</a:t>
            </a:r>
          </a:p>
          <a:p>
            <a:pPr marL="457200" indent="-457200">
              <a:lnSpc>
                <a:spcPts val="1800"/>
              </a:lnSpc>
              <a:buAutoNum type="arabicPeriod"/>
            </a:pPr>
            <a:r>
              <a:rPr lang="bg-BG" sz="1500" dirty="0" smtClean="0">
                <a:solidFill>
                  <a:schemeClr val="tx2">
                    <a:lumMod val="60000"/>
                    <a:lumOff val="40000"/>
                  </a:schemeClr>
                </a:solidFill>
              </a:rPr>
              <a:t>Целеви пазар – най-добрите аптеки правят периодични маркетингови проучвания, за да са сигурни, че достигат до своите целеви клиенти и ги удовлетворяват</a:t>
            </a:r>
          </a:p>
          <a:p>
            <a:pPr marL="457200" indent="-457200">
              <a:lnSpc>
                <a:spcPts val="1800"/>
              </a:lnSpc>
              <a:buAutoNum type="arabicPeriod"/>
            </a:pPr>
            <a:r>
              <a:rPr lang="bg-BG" sz="1500" dirty="0" smtClean="0">
                <a:solidFill>
                  <a:schemeClr val="tx2">
                    <a:lumMod val="60000"/>
                    <a:lumOff val="40000"/>
                  </a:schemeClr>
                </a:solidFill>
              </a:rPr>
              <a:t> Асортимент на лекарствени продукти и снабдяване – фармацевта може да влияе на диференциацията на медикаментите без рецепта и на услугата по фармацевтичната консултация. Ефективното управление на складовата наличност трябва да се основава на пряката доходност от всеки продукт.</a:t>
            </a:r>
          </a:p>
          <a:p>
            <a:pPr marL="457200" indent="-457200">
              <a:lnSpc>
                <a:spcPts val="1800"/>
              </a:lnSpc>
              <a:buAutoNum type="arabicPeriod"/>
            </a:pPr>
            <a:r>
              <a:rPr lang="bg-BG" sz="1500" dirty="0" smtClean="0">
                <a:solidFill>
                  <a:schemeClr val="tx2">
                    <a:lumMod val="60000"/>
                    <a:lumOff val="40000"/>
                  </a:schemeClr>
                </a:solidFill>
              </a:rPr>
              <a:t> Услуги и атмосфера в аптеките. Съществуват няколко вида услуги, които могат да се продават в една аптека –предпродажбени услуги (поръчки и консултации по телефона, реклама, интериор,специализирани доставчици и др.), продажбени услуги (фармацевтична консултация) и помощни услуги (измерване на кръвно налягане, кредитни условия за кленти и др.)</a:t>
            </a:r>
          </a:p>
          <a:p>
            <a:pPr marL="457200" indent="-457200">
              <a:lnSpc>
                <a:spcPts val="1800"/>
              </a:lnSpc>
              <a:buAutoNum type="arabicPeriod"/>
            </a:pPr>
            <a:r>
              <a:rPr lang="bg-BG" sz="1500" dirty="0" smtClean="0">
                <a:solidFill>
                  <a:schemeClr val="tx2">
                    <a:lumMod val="60000"/>
                    <a:lumOff val="40000"/>
                  </a:schemeClr>
                </a:solidFill>
              </a:rPr>
              <a:t> Решения за цените. Ценообразуването е ключов фактор и трябва  да бъде съобразено с целевия пазар, структурата на услугите и конкуренцията.</a:t>
            </a:r>
          </a:p>
          <a:p>
            <a:pPr marL="457200" indent="-457200">
              <a:lnSpc>
                <a:spcPts val="1800"/>
              </a:lnSpc>
              <a:buAutoNum type="arabicPeriod"/>
            </a:pPr>
            <a:r>
              <a:rPr lang="bg-BG" sz="1500" dirty="0" smtClean="0">
                <a:solidFill>
                  <a:schemeClr val="tx2">
                    <a:lumMod val="60000"/>
                    <a:lumOff val="40000"/>
                  </a:schemeClr>
                </a:solidFill>
              </a:rPr>
              <a:t> Решения за промоциите. Важно е промоционалните инструменти да подкрепят и засилват имиджа на аптеката, които тя си е избрала да има., а не да му противоречат</a:t>
            </a:r>
          </a:p>
          <a:p>
            <a:pPr marL="457200" indent="-457200">
              <a:lnSpc>
                <a:spcPts val="1800"/>
              </a:lnSpc>
              <a:buAutoNum type="arabicPeriod"/>
            </a:pPr>
            <a:r>
              <a:rPr lang="bg-BG" sz="1500" dirty="0" smtClean="0">
                <a:solidFill>
                  <a:schemeClr val="tx2">
                    <a:lumMod val="60000"/>
                    <a:lumOff val="40000"/>
                  </a:schemeClr>
                </a:solidFill>
              </a:rPr>
              <a:t> Решения  за местоположеието. Трябва да се вземе след статистическо изследване на трафика, проучвания на навиците на клиентите и анализа на конкурентните обекти.</a:t>
            </a:r>
          </a:p>
          <a:p>
            <a:pPr marL="457200" indent="-457200">
              <a:lnSpc>
                <a:spcPts val="1800"/>
              </a:lnSpc>
              <a:buAutoNum type="arabicPeriod"/>
            </a:pPr>
            <a:endParaRPr lang="fr-FR" sz="15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74</a:t>
            </a:fld>
            <a:endParaRPr lang="fr-F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Управление на търговията на едро и дребно (3)</a:t>
            </a:r>
            <a:br>
              <a:rPr lang="bg-BG" sz="3200" dirty="0" smtClean="0">
                <a:solidFill>
                  <a:schemeClr val="bg1"/>
                </a:solidFill>
              </a:rPr>
            </a:br>
            <a:r>
              <a:rPr lang="bg-BG" sz="3200" dirty="0" smtClean="0">
                <a:solidFill>
                  <a:schemeClr val="bg1"/>
                </a:solidFill>
              </a:rPr>
              <a:t>Търговия на едро с лекарствени продукти</a:t>
            </a:r>
            <a:endParaRPr lang="fr-FR" sz="3200" dirty="0" smtClean="0">
              <a:solidFill>
                <a:schemeClr val="bg1"/>
              </a:solidFill>
            </a:endParaRPr>
          </a:p>
        </p:txBody>
      </p:sp>
      <p:sp>
        <p:nvSpPr>
          <p:cNvPr id="3075" name="Espace réservé du contenu 2"/>
          <p:cNvSpPr>
            <a:spLocks noGrp="1"/>
          </p:cNvSpPr>
          <p:nvPr>
            <p:ph idx="1"/>
          </p:nvPr>
        </p:nvSpPr>
        <p:spPr>
          <a:xfrm>
            <a:off x="251520" y="1857364"/>
            <a:ext cx="8640960" cy="4786346"/>
          </a:xfrm>
        </p:spPr>
        <p:txBody>
          <a:bodyPr>
            <a:noAutofit/>
          </a:bodyPr>
          <a:lstStyle/>
          <a:p>
            <a:pPr>
              <a:lnSpc>
                <a:spcPts val="2100"/>
              </a:lnSpc>
              <a:buNone/>
            </a:pPr>
            <a:r>
              <a:rPr lang="bg-BG" sz="1500" dirty="0" smtClean="0">
                <a:solidFill>
                  <a:schemeClr val="tx2">
                    <a:lumMod val="60000"/>
                    <a:lumOff val="40000"/>
                  </a:schemeClr>
                </a:solidFill>
              </a:rPr>
              <a:t>В дистрибуцията на лекарствени продукти се изискват същите маркетингови решения:</a:t>
            </a:r>
          </a:p>
          <a:p>
            <a:pPr marL="457200" indent="-457200">
              <a:lnSpc>
                <a:spcPts val="2100"/>
              </a:lnSpc>
              <a:buAutoNum type="arabicPeriod"/>
            </a:pPr>
            <a:r>
              <a:rPr lang="bg-BG" sz="1500" dirty="0" smtClean="0">
                <a:solidFill>
                  <a:schemeClr val="tx2">
                    <a:lumMod val="60000"/>
                    <a:lumOff val="40000"/>
                  </a:schemeClr>
                </a:solidFill>
              </a:rPr>
              <a:t>Целеви пазари. При определяне на целевите пазари дистрибуторите трябва да избират целева група клиенти (напр. болници или вериги аптеки), тип клиенти (напр. аптеки които работят с НЗОК), необходимост от услуга (напр. аптеки които се нуждаят от кредит)</a:t>
            </a:r>
          </a:p>
          <a:p>
            <a:pPr marL="457200" indent="-457200">
              <a:lnSpc>
                <a:spcPts val="2100"/>
              </a:lnSpc>
              <a:buAutoNum type="arabicPeriod"/>
            </a:pPr>
            <a:r>
              <a:rPr lang="bg-BG" sz="1500" dirty="0" smtClean="0">
                <a:solidFill>
                  <a:schemeClr val="tx2">
                    <a:lumMod val="60000"/>
                    <a:lumOff val="40000"/>
                  </a:schemeClr>
                </a:solidFill>
              </a:rPr>
              <a:t> Асортимент на лекарствени продукти и услуги. Необходимо е дистрибуторите да се ориентират към предлагането на продуктови гами на производители, от които печелят най-много.</a:t>
            </a:r>
          </a:p>
          <a:p>
            <a:pPr marL="457200" indent="-457200">
              <a:lnSpc>
                <a:spcPts val="2100"/>
              </a:lnSpc>
              <a:buAutoNum type="arabicPeriod"/>
            </a:pPr>
            <a:r>
              <a:rPr lang="bg-BG" sz="1500" dirty="0" smtClean="0">
                <a:solidFill>
                  <a:schemeClr val="tx2">
                    <a:lumMod val="60000"/>
                    <a:lumOff val="40000"/>
                  </a:schemeClr>
                </a:solidFill>
              </a:rPr>
              <a:t> Решение за цената. Надценките на дистрибуторите са нормативно регулирани, за това основната тактика за увеличаване на маржа на печалбата е договаряне на специални отстъпки с производителите на лекарства.</a:t>
            </a:r>
          </a:p>
          <a:p>
            <a:pPr marL="457200" indent="-457200">
              <a:lnSpc>
                <a:spcPts val="2100"/>
              </a:lnSpc>
              <a:buAutoNum type="arabicPeriod"/>
            </a:pPr>
            <a:r>
              <a:rPr lang="bg-BG" sz="1500" dirty="0" smtClean="0">
                <a:solidFill>
                  <a:schemeClr val="tx2">
                    <a:lumMod val="60000"/>
                    <a:lumOff val="40000"/>
                  </a:schemeClr>
                </a:solidFill>
              </a:rPr>
              <a:t> Решение за промоцията. Търговците на едро разчитат най-вече на търговските си екипи (дилъри), за да постигат маркетинговите си цели. Съществуват и продуктови промоции, чиито първоизточници са производителите на лекарства.</a:t>
            </a:r>
          </a:p>
          <a:p>
            <a:pPr marL="457200" indent="-457200">
              <a:lnSpc>
                <a:spcPts val="2100"/>
              </a:lnSpc>
              <a:buAutoNum type="arabicPeriod"/>
            </a:pPr>
            <a:r>
              <a:rPr lang="bg-BG" sz="1500" dirty="0" smtClean="0">
                <a:solidFill>
                  <a:schemeClr val="tx2">
                    <a:lumMod val="60000"/>
                    <a:lumOff val="40000"/>
                  </a:schemeClr>
                </a:solidFill>
              </a:rPr>
              <a:t> Решение за местоположение. Напредничавите търговци на едро с лекарства инвестират все по-малко в регионални складове, въвеждат нови технологии за поръчки по интернет и аутсорсват транспортните доставки на външни специализирани фирми, като се съсредоточават изцяло в комуникацията с клентите и установяване на нуждите им.</a:t>
            </a:r>
            <a:endParaRPr lang="fr-FR" sz="15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75</a:t>
            </a:fld>
            <a:endParaRPr lang="fr-F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Маркетингова комуникация и управление на търговските екипи</a:t>
            </a:r>
            <a:endParaRPr lang="fr-FR" sz="3200" dirty="0" smtClean="0">
              <a:solidFill>
                <a:schemeClr val="bg1"/>
              </a:solidFill>
            </a:endParaRPr>
          </a:p>
        </p:txBody>
      </p:sp>
      <p:sp>
        <p:nvSpPr>
          <p:cNvPr id="3075" name="Espace réservé du contenu 2"/>
          <p:cNvSpPr>
            <a:spLocks noGrp="1"/>
          </p:cNvSpPr>
          <p:nvPr>
            <p:ph idx="1"/>
          </p:nvPr>
        </p:nvSpPr>
        <p:spPr>
          <a:xfrm>
            <a:off x="428596" y="1928802"/>
            <a:ext cx="8258204" cy="4714908"/>
          </a:xfrm>
        </p:spPr>
        <p:txBody>
          <a:bodyPr>
            <a:normAutofit/>
          </a:bodyPr>
          <a:lstStyle/>
          <a:p>
            <a:pPr>
              <a:lnSpc>
                <a:spcPts val="2400"/>
              </a:lnSpc>
              <a:buNone/>
            </a:pPr>
            <a:r>
              <a:rPr lang="bg-BG" sz="2000" dirty="0" smtClean="0">
                <a:solidFill>
                  <a:schemeClr val="tx2">
                    <a:lumMod val="60000"/>
                    <a:lumOff val="40000"/>
                  </a:schemeClr>
                </a:solidFill>
              </a:rPr>
              <a:t>В съвременният маркетинг не по-малко важна е комуникацията с клиентите и обществото, отколкото самият продукт или услуга, които се предлагат.</a:t>
            </a:r>
          </a:p>
          <a:p>
            <a:pPr>
              <a:lnSpc>
                <a:spcPts val="2400"/>
              </a:lnSpc>
              <a:buNone/>
            </a:pPr>
            <a:r>
              <a:rPr lang="bg-BG" sz="2000" dirty="0" smtClean="0">
                <a:solidFill>
                  <a:schemeClr val="tx2">
                    <a:lumMod val="60000"/>
                    <a:lumOff val="40000"/>
                  </a:schemeClr>
                </a:solidFill>
              </a:rPr>
              <a:t>Структурата на маркетинговите комуникации се състои от реклама, връзки с обществеността, лично продаване, директен маркетинг и стимулиране на продажбите.</a:t>
            </a:r>
          </a:p>
          <a:p>
            <a:pPr>
              <a:lnSpc>
                <a:spcPts val="2400"/>
              </a:lnSpc>
              <a:buNone/>
            </a:pPr>
            <a:endParaRPr lang="bg-BG" sz="2000" dirty="0" smtClean="0">
              <a:solidFill>
                <a:schemeClr val="tx2">
                  <a:lumMod val="60000"/>
                  <a:lumOff val="40000"/>
                </a:schemeClr>
              </a:solidFill>
            </a:endParaRPr>
          </a:p>
          <a:p>
            <a:pPr>
              <a:lnSpc>
                <a:spcPts val="2400"/>
              </a:lnSpc>
              <a:buNone/>
            </a:pPr>
            <a:r>
              <a:rPr lang="bg-BG" sz="2000" dirty="0" smtClean="0">
                <a:solidFill>
                  <a:schemeClr val="tx2">
                    <a:lumMod val="60000"/>
                    <a:lumOff val="40000"/>
                  </a:schemeClr>
                </a:solidFill>
              </a:rPr>
              <a:t>За разработване на ефективна комуникационна програма трябва да бъдат изследвани следните етапи – идентифициране на целевата аудитория, определяне на комуникационните цели, съставяне на послание, избор на комуникациони канали, съставяне на бюджет за маркетингови комуникации, разработване и управление на комуникационната структура, измерване на резултатите и управление на интегрираните маркетингови комуникации.</a:t>
            </a: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76</a:t>
            </a:fld>
            <a:endParaRPr lang="fr-F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Маркетингова комуникация и управление на търговските екипи(2)</a:t>
            </a:r>
            <a:br>
              <a:rPr lang="bg-BG" sz="3200" dirty="0" smtClean="0">
                <a:solidFill>
                  <a:schemeClr val="bg1"/>
                </a:solidFill>
              </a:rPr>
            </a:br>
            <a:r>
              <a:rPr lang="bg-BG" sz="3200" dirty="0" smtClean="0">
                <a:solidFill>
                  <a:schemeClr val="bg1"/>
                </a:solidFill>
              </a:rPr>
              <a:t>Идентифициране на целевата аудитория</a:t>
            </a:r>
            <a:endParaRPr lang="fr-FR" sz="3200" dirty="0" smtClean="0">
              <a:solidFill>
                <a:schemeClr val="bg1"/>
              </a:solidFill>
            </a:endParaRPr>
          </a:p>
        </p:txBody>
      </p:sp>
      <p:sp>
        <p:nvSpPr>
          <p:cNvPr id="3075" name="Espace réservé du contenu 2"/>
          <p:cNvSpPr>
            <a:spLocks noGrp="1"/>
          </p:cNvSpPr>
          <p:nvPr>
            <p:ph idx="1"/>
          </p:nvPr>
        </p:nvSpPr>
        <p:spPr>
          <a:xfrm>
            <a:off x="428596" y="1857364"/>
            <a:ext cx="8258204" cy="4786346"/>
          </a:xfrm>
        </p:spPr>
        <p:txBody>
          <a:bodyPr>
            <a:noAutofit/>
          </a:bodyPr>
          <a:lstStyle/>
          <a:p>
            <a:pPr>
              <a:lnSpc>
                <a:spcPts val="2200"/>
              </a:lnSpc>
              <a:buNone/>
            </a:pPr>
            <a:r>
              <a:rPr lang="bg-BG" sz="2000" dirty="0" smtClean="0">
                <a:solidFill>
                  <a:schemeClr val="tx2">
                    <a:lumMod val="60000"/>
                    <a:lumOff val="40000"/>
                  </a:schemeClr>
                </a:solidFill>
              </a:rPr>
              <a:t>Особеността на фармацевтичният сектор е, че клиенти са пациентите, но целевата аудитория са лекарите, защото те вземат решение за съответната терапия.</a:t>
            </a:r>
          </a:p>
          <a:p>
            <a:pPr>
              <a:lnSpc>
                <a:spcPts val="2200"/>
              </a:lnSpc>
              <a:buNone/>
            </a:pPr>
            <a:r>
              <a:rPr lang="bg-BG" sz="2000" dirty="0" smtClean="0">
                <a:solidFill>
                  <a:schemeClr val="tx2">
                    <a:lumMod val="60000"/>
                    <a:lumOff val="40000"/>
                  </a:schemeClr>
                </a:solidFill>
              </a:rPr>
              <a:t>След определянето на целевата аудитория всяка компания трябва да оцени какъв е настоящият й имидж, този на продуктите и имиджа на конкурентите. Имиджа на лекарствените продукти и фармацевтичните производители оказва силно влияние върху продажбите в реимбурсните системи, в които се предписват рецепти с търговски марки, а не с генерични наименования, каквато е българската нормативна система.</a:t>
            </a:r>
          </a:p>
          <a:p>
            <a:pPr>
              <a:lnSpc>
                <a:spcPts val="2200"/>
              </a:lnSpc>
              <a:buNone/>
            </a:pPr>
            <a:r>
              <a:rPr lang="bg-BG" sz="2000" dirty="0" smtClean="0">
                <a:solidFill>
                  <a:schemeClr val="tx2">
                    <a:lumMod val="60000"/>
                    <a:lumOff val="40000"/>
                  </a:schemeClr>
                </a:solidFill>
              </a:rPr>
              <a:t>При оценка на имиджа специалистите по маркетинг проучват доколко целевата аудитория е запозната с продукта и след това провеждат анкета за мнението за него. Ако повечето респонденти имат неблагоприятно мнение, организацията трябва да преодолее проблема с негативния имидж, което изисква много работа и търпение, защото имиджът продължава да съществува дълго след промяната на компанията. </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77</a:t>
            </a:fld>
            <a:endParaRPr lang="fr-F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Маркетингова комуникация и управление на търговските екипи (3)</a:t>
            </a:r>
            <a:br>
              <a:rPr lang="bg-BG" sz="3200" dirty="0" smtClean="0">
                <a:solidFill>
                  <a:schemeClr val="bg1"/>
                </a:solidFill>
              </a:rPr>
            </a:br>
            <a:r>
              <a:rPr lang="bg-BG" sz="3200" dirty="0" smtClean="0">
                <a:solidFill>
                  <a:schemeClr val="bg1"/>
                </a:solidFill>
              </a:rPr>
              <a:t>Определяне на комуникационните цели</a:t>
            </a:r>
            <a:endParaRPr lang="fr-FR" sz="3200" dirty="0" smtClean="0">
              <a:solidFill>
                <a:schemeClr val="bg1"/>
              </a:solidFill>
            </a:endParaRPr>
          </a:p>
        </p:txBody>
      </p:sp>
      <p:sp>
        <p:nvSpPr>
          <p:cNvPr id="3075" name="Espace réservé du contenu 2"/>
          <p:cNvSpPr>
            <a:spLocks noGrp="1"/>
          </p:cNvSpPr>
          <p:nvPr>
            <p:ph idx="1"/>
          </p:nvPr>
        </p:nvSpPr>
        <p:spPr>
          <a:xfrm>
            <a:off x="428596" y="1857364"/>
            <a:ext cx="8258204" cy="5000636"/>
          </a:xfrm>
        </p:spPr>
        <p:txBody>
          <a:bodyPr>
            <a:normAutofit fontScale="62500" lnSpcReduction="20000"/>
          </a:bodyPr>
          <a:lstStyle/>
          <a:p>
            <a:pPr>
              <a:lnSpc>
                <a:spcPts val="2400"/>
              </a:lnSpc>
              <a:buNone/>
            </a:pPr>
            <a:r>
              <a:rPr lang="bg-BG" sz="2400" dirty="0" smtClean="0">
                <a:solidFill>
                  <a:schemeClr val="tx2">
                    <a:lumMod val="60000"/>
                    <a:lumOff val="40000"/>
                  </a:schemeClr>
                </a:solidFill>
              </a:rPr>
              <a:t>Целите на комуникацията с целевата аудитория могат да бъдат най-общо три вида – да предизвикат познавателна, въздействаща или поведенческа реакция в аудиторията.</a:t>
            </a:r>
          </a:p>
          <a:p>
            <a:pPr>
              <a:lnSpc>
                <a:spcPts val="2400"/>
              </a:lnSpc>
              <a:buNone/>
            </a:pPr>
            <a:r>
              <a:rPr lang="bg-BG" sz="2400" dirty="0" smtClean="0">
                <a:solidFill>
                  <a:schemeClr val="tx2">
                    <a:lumMod val="60000"/>
                    <a:lumOff val="40000"/>
                  </a:schemeClr>
                </a:solidFill>
              </a:rPr>
              <a:t>Редица проучвания доказват, че реакциите на целевата аудитория могат да имат различна последователност:</a:t>
            </a:r>
          </a:p>
          <a:p>
            <a:pPr>
              <a:lnSpc>
                <a:spcPts val="2400"/>
              </a:lnSpc>
              <a:buNone/>
            </a:pPr>
            <a:r>
              <a:rPr lang="bg-BG" sz="2400" b="1" dirty="0" smtClean="0">
                <a:solidFill>
                  <a:schemeClr val="tx2">
                    <a:lumMod val="60000"/>
                    <a:lumOff val="40000"/>
                  </a:schemeClr>
                </a:solidFill>
              </a:rPr>
              <a:t>Познавателна     Въздействаща     Поведенческа </a:t>
            </a:r>
            <a:r>
              <a:rPr lang="bg-BG" sz="2400" dirty="0" smtClean="0">
                <a:solidFill>
                  <a:schemeClr val="tx2">
                    <a:lumMod val="60000"/>
                    <a:lumOff val="40000"/>
                  </a:schemeClr>
                </a:solidFill>
              </a:rPr>
              <a:t>– тази последователност е подходяща, когато аудиторията е силно свързана с определен продукт, който има високо ниво на диференциация (напр. лекар и иноватовен медикамент)</a:t>
            </a:r>
          </a:p>
          <a:p>
            <a:pPr>
              <a:lnSpc>
                <a:spcPts val="2400"/>
              </a:lnSpc>
              <a:buNone/>
            </a:pPr>
            <a:r>
              <a:rPr lang="bg-BG" sz="2400" b="1" dirty="0" smtClean="0">
                <a:solidFill>
                  <a:schemeClr val="tx2">
                    <a:lumMod val="60000"/>
                    <a:lumOff val="40000"/>
                  </a:schemeClr>
                </a:solidFill>
              </a:rPr>
              <a:t>Поведенческа     Въздействаща     Познавателна </a:t>
            </a:r>
            <a:r>
              <a:rPr lang="bg-BG" sz="2400" dirty="0" smtClean="0">
                <a:solidFill>
                  <a:schemeClr val="tx2">
                    <a:lumMod val="60000"/>
                    <a:lumOff val="40000"/>
                  </a:schemeClr>
                </a:solidFill>
              </a:rPr>
              <a:t>– подходяща е за публика, свързана с продукт, който има малка диференциация. Такъв е случая на лекари и генерични лекарствени продукти. За това при промоцията на тези продукти е подходящо да се стратира направо с мостри и прескрипции на рецепти.</a:t>
            </a:r>
          </a:p>
          <a:p>
            <a:pPr>
              <a:lnSpc>
                <a:spcPts val="2400"/>
              </a:lnSpc>
              <a:buNone/>
            </a:pPr>
            <a:r>
              <a:rPr lang="bg-BG" sz="2400" b="1" dirty="0" smtClean="0">
                <a:solidFill>
                  <a:schemeClr val="tx2">
                    <a:lumMod val="60000"/>
                    <a:lumOff val="40000"/>
                  </a:schemeClr>
                </a:solidFill>
              </a:rPr>
              <a:t>Познавателна     Поведенческа     Въздействаща </a:t>
            </a:r>
            <a:r>
              <a:rPr lang="bg-BG" sz="2400" dirty="0" smtClean="0">
                <a:solidFill>
                  <a:schemeClr val="tx2">
                    <a:lumMod val="60000"/>
                    <a:lumOff val="40000"/>
                  </a:schemeClr>
                </a:solidFill>
              </a:rPr>
              <a:t>– тя е характерна за поведението на аудитория, която е слабо ангажирана и не вижда особена диференциация в категория продукти или услуги. Например, когато един клиент купува здравноосигурителен пакет, въздействието идва след като той пробва услугата.</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78</a:t>
            </a:fld>
            <a:endParaRPr lang="fr-FR"/>
          </a:p>
        </p:txBody>
      </p:sp>
      <p:cxnSp>
        <p:nvCxnSpPr>
          <p:cNvPr id="16" name="Straight Arrow Connector 15"/>
          <p:cNvCxnSpPr/>
          <p:nvPr/>
        </p:nvCxnSpPr>
        <p:spPr>
          <a:xfrm>
            <a:off x="1714480" y="3357562"/>
            <a:ext cx="1428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3071802" y="3357562"/>
            <a:ext cx="1428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714480" y="4357694"/>
            <a:ext cx="1428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071802" y="4357694"/>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1714480" y="5643578"/>
            <a:ext cx="1428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3071802" y="5643578"/>
            <a:ext cx="1428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Маркетингова комуникация и управление на търговските екипи(4)</a:t>
            </a:r>
            <a:br>
              <a:rPr lang="bg-BG" sz="3200" dirty="0" smtClean="0">
                <a:solidFill>
                  <a:schemeClr val="bg1"/>
                </a:solidFill>
              </a:rPr>
            </a:br>
            <a:r>
              <a:rPr lang="bg-BG" sz="3200" dirty="0" smtClean="0">
                <a:solidFill>
                  <a:schemeClr val="bg1"/>
                </a:solidFill>
              </a:rPr>
              <a:t>Съставяне на маркетинговото послание</a:t>
            </a:r>
            <a:endParaRPr lang="fr-FR" sz="3200" dirty="0" smtClean="0">
              <a:solidFill>
                <a:schemeClr val="bg1"/>
              </a:solidFill>
            </a:endParaRPr>
          </a:p>
        </p:txBody>
      </p:sp>
      <p:sp>
        <p:nvSpPr>
          <p:cNvPr id="3075" name="Espace réservé du contenu 2"/>
          <p:cNvSpPr>
            <a:spLocks noGrp="1"/>
          </p:cNvSpPr>
          <p:nvPr>
            <p:ph idx="1"/>
          </p:nvPr>
        </p:nvSpPr>
        <p:spPr>
          <a:xfrm>
            <a:off x="285720" y="1928802"/>
            <a:ext cx="8643998" cy="4786346"/>
          </a:xfrm>
        </p:spPr>
        <p:txBody>
          <a:bodyPr>
            <a:noAutofit/>
          </a:bodyPr>
          <a:lstStyle/>
          <a:p>
            <a:pPr>
              <a:lnSpc>
                <a:spcPts val="2000"/>
              </a:lnSpc>
              <a:buNone/>
            </a:pPr>
            <a:r>
              <a:rPr lang="bg-BG" sz="1500" dirty="0" smtClean="0">
                <a:solidFill>
                  <a:schemeClr val="tx2">
                    <a:lumMod val="60000"/>
                    <a:lumOff val="40000"/>
                  </a:schemeClr>
                </a:solidFill>
              </a:rPr>
              <a:t>Целта на посланието е да привлече внимание, да задържи интереса, да възбуди желание и да предизвика действие.</a:t>
            </a:r>
          </a:p>
          <a:p>
            <a:pPr>
              <a:lnSpc>
                <a:spcPts val="2000"/>
              </a:lnSpc>
              <a:buNone/>
            </a:pPr>
            <a:r>
              <a:rPr lang="bg-BG" sz="1500" dirty="0" smtClean="0">
                <a:solidFill>
                  <a:schemeClr val="tx2">
                    <a:lumMod val="60000"/>
                    <a:lumOff val="40000"/>
                  </a:schemeClr>
                </a:solidFill>
              </a:rPr>
              <a:t>Формулирането на правилно послание преминава през няколко етапа:</a:t>
            </a:r>
          </a:p>
          <a:p>
            <a:pPr>
              <a:lnSpc>
                <a:spcPts val="2000"/>
              </a:lnSpc>
              <a:buNone/>
            </a:pPr>
            <a:r>
              <a:rPr lang="bg-BG" sz="1500" b="1" dirty="0" smtClean="0">
                <a:solidFill>
                  <a:schemeClr val="tx2">
                    <a:lumMod val="60000"/>
                    <a:lumOff val="40000"/>
                  </a:schemeClr>
                </a:solidFill>
              </a:rPr>
              <a:t>Съдържание на посланието</a:t>
            </a:r>
            <a:r>
              <a:rPr lang="bg-BG" sz="1500" dirty="0" smtClean="0">
                <a:solidFill>
                  <a:schemeClr val="tx2">
                    <a:lumMod val="60000"/>
                    <a:lumOff val="40000"/>
                  </a:schemeClr>
                </a:solidFill>
              </a:rPr>
              <a:t>. Трябва да съдържа призив, тема, идея или уникално предложение за продажба. Призивите най-общо могат да бъдат рационални (фокусират се върху ползите за клиента от определен продукт или услуга), емоционални (стремят се да възбудят положителни емоции, които ще мотивират покупка) и морални призиви (насочени са към чувството за добро или лошо на публиката и се използват при редица социални каузи).</a:t>
            </a:r>
          </a:p>
          <a:p>
            <a:pPr>
              <a:lnSpc>
                <a:spcPts val="2000"/>
              </a:lnSpc>
              <a:buNone/>
            </a:pPr>
            <a:r>
              <a:rPr lang="bg-BG" sz="1500" b="1" dirty="0" smtClean="0">
                <a:solidFill>
                  <a:schemeClr val="tx2">
                    <a:lumMod val="60000"/>
                    <a:lumOff val="40000"/>
                  </a:schemeClr>
                </a:solidFill>
              </a:rPr>
              <a:t>Структура на посланието</a:t>
            </a:r>
            <a:r>
              <a:rPr lang="bg-BG" sz="1500" dirty="0" smtClean="0">
                <a:solidFill>
                  <a:schemeClr val="tx2">
                    <a:lumMod val="60000"/>
                    <a:lumOff val="40000"/>
                  </a:schemeClr>
                </a:solidFill>
              </a:rPr>
              <a:t>. Доказано е, че многостранните послания се разбират и приемат от по-образованата публика. Многостранното послание се приема за много по-обективно, ако е комбинирано от позитивни и негативни факти.</a:t>
            </a:r>
          </a:p>
          <a:p>
            <a:pPr>
              <a:lnSpc>
                <a:spcPts val="2000"/>
              </a:lnSpc>
              <a:buNone/>
            </a:pPr>
            <a:r>
              <a:rPr lang="bg-BG" sz="1500" b="1" dirty="0" smtClean="0">
                <a:solidFill>
                  <a:schemeClr val="tx2">
                    <a:lumMod val="60000"/>
                    <a:lumOff val="40000"/>
                  </a:schemeClr>
                </a:solidFill>
              </a:rPr>
              <a:t>Формат на посланието</a:t>
            </a:r>
            <a:r>
              <a:rPr lang="bg-BG" sz="1500" dirty="0" smtClean="0">
                <a:solidFill>
                  <a:schemeClr val="tx2">
                    <a:lumMod val="60000"/>
                    <a:lumOff val="40000"/>
                  </a:schemeClr>
                </a:solidFill>
              </a:rPr>
              <a:t>. Ефективният формат е пряко свързан с комуникационен канал. При печатната реклама от основно значение са заглавията, цвета и илюстрациите. При радиопослание трябва да се подбират думи, гласови качества и озвучаване. При телевизионни излъчвания от особена важност е езика на жестовете.</a:t>
            </a:r>
          </a:p>
          <a:p>
            <a:pPr>
              <a:lnSpc>
                <a:spcPts val="2000"/>
              </a:lnSpc>
              <a:buNone/>
            </a:pPr>
            <a:r>
              <a:rPr lang="bg-BG" sz="1500" b="1" dirty="0" smtClean="0">
                <a:solidFill>
                  <a:schemeClr val="tx2">
                    <a:lumMod val="60000"/>
                    <a:lumOff val="40000"/>
                  </a:schemeClr>
                </a:solidFill>
              </a:rPr>
              <a:t>Източник на посланието</a:t>
            </a:r>
            <a:r>
              <a:rPr lang="bg-BG" sz="1500" dirty="0" smtClean="0">
                <a:solidFill>
                  <a:schemeClr val="tx2">
                    <a:lumMod val="60000"/>
                    <a:lumOff val="40000"/>
                  </a:schemeClr>
                </a:solidFill>
              </a:rPr>
              <a:t>. Когато са отправени от привлекателни или популярни източници, посланията получават по-голямо внимание и отзвук.</a:t>
            </a: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79</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Основни понятия в маркетинга (5)</a:t>
            </a:r>
            <a:endParaRPr lang="fr-FR" sz="3200" dirty="0" smtClean="0">
              <a:solidFill>
                <a:schemeClr val="bg1"/>
              </a:solidFill>
            </a:endParaRPr>
          </a:p>
        </p:txBody>
      </p:sp>
      <p:sp>
        <p:nvSpPr>
          <p:cNvPr id="3075" name="Espace réservé du contenu 2"/>
          <p:cNvSpPr>
            <a:spLocks noGrp="1"/>
          </p:cNvSpPr>
          <p:nvPr>
            <p:ph idx="1"/>
          </p:nvPr>
        </p:nvSpPr>
        <p:spPr>
          <a:xfrm>
            <a:off x="457200" y="1916832"/>
            <a:ext cx="8229600" cy="4441106"/>
          </a:xfrm>
        </p:spPr>
        <p:txBody>
          <a:bodyPr>
            <a:normAutofit fontScale="92500"/>
          </a:bodyPr>
          <a:lstStyle/>
          <a:p>
            <a:pPr>
              <a:lnSpc>
                <a:spcPts val="2400"/>
              </a:lnSpc>
              <a:buNone/>
            </a:pPr>
            <a:r>
              <a:rPr lang="bg-BG" sz="2400" dirty="0" smtClean="0">
                <a:solidFill>
                  <a:schemeClr val="tx2">
                    <a:lumMod val="60000"/>
                    <a:lumOff val="40000"/>
                  </a:schemeClr>
                </a:solidFill>
              </a:rPr>
              <a:t>7. </a:t>
            </a:r>
            <a:r>
              <a:rPr lang="bg-BG" sz="2400" b="1" dirty="0" smtClean="0">
                <a:solidFill>
                  <a:schemeClr val="tx2">
                    <a:lumMod val="60000"/>
                    <a:lumOff val="40000"/>
                  </a:schemeClr>
                </a:solidFill>
              </a:rPr>
              <a:t>Маркетингови взаимоотношения</a:t>
            </a:r>
          </a:p>
          <a:p>
            <a:pPr>
              <a:lnSpc>
                <a:spcPts val="2400"/>
              </a:lnSpc>
              <a:buNone/>
            </a:pPr>
            <a:r>
              <a:rPr lang="bg-BG" sz="2400" b="1" dirty="0" smtClean="0">
                <a:solidFill>
                  <a:schemeClr val="tx2">
                    <a:lumMod val="60000"/>
                    <a:lumOff val="40000"/>
                  </a:schemeClr>
                </a:solidFill>
              </a:rPr>
              <a:t>Маркетингът на взаимоотношенията </a:t>
            </a:r>
            <a:r>
              <a:rPr lang="bg-BG" sz="2400" dirty="0" smtClean="0">
                <a:solidFill>
                  <a:schemeClr val="tx2">
                    <a:lumMod val="60000"/>
                    <a:lumOff val="40000"/>
                  </a:schemeClr>
                </a:solidFill>
              </a:rPr>
              <a:t>изгражда силни икономически, технически и социални връзки между страните. На тази основа се изграждат взаимоотношенията между лекар и медицински представител.</a:t>
            </a:r>
            <a:endParaRPr lang="en-US" sz="2400" dirty="0" smtClean="0">
              <a:solidFill>
                <a:schemeClr val="tx2">
                  <a:lumMod val="60000"/>
                  <a:lumOff val="40000"/>
                </a:schemeClr>
              </a:solidFill>
            </a:endParaRPr>
          </a:p>
          <a:p>
            <a:pPr>
              <a:lnSpc>
                <a:spcPts val="2400"/>
              </a:lnSpc>
              <a:buNone/>
            </a:pPr>
            <a:endParaRPr lang="bg-BG" sz="2400" dirty="0" smtClean="0">
              <a:solidFill>
                <a:schemeClr val="tx2">
                  <a:lumMod val="60000"/>
                  <a:lumOff val="40000"/>
                </a:schemeClr>
              </a:solidFill>
            </a:endParaRPr>
          </a:p>
          <a:p>
            <a:pPr>
              <a:lnSpc>
                <a:spcPts val="2400"/>
              </a:lnSpc>
              <a:buNone/>
            </a:pPr>
            <a:r>
              <a:rPr lang="bg-BG" sz="2400" dirty="0" smtClean="0">
                <a:solidFill>
                  <a:schemeClr val="tx2">
                    <a:lumMod val="60000"/>
                    <a:lumOff val="40000"/>
                  </a:schemeClr>
                </a:solidFill>
              </a:rPr>
              <a:t>Крайният резултат от маркетинга на взаимоотношенията е изграждането на уникален актив за всяка компания – маркетингова мрежа.</a:t>
            </a:r>
            <a:endParaRPr lang="en-US" sz="2400" dirty="0" smtClean="0">
              <a:solidFill>
                <a:schemeClr val="tx2">
                  <a:lumMod val="60000"/>
                  <a:lumOff val="40000"/>
                </a:schemeClr>
              </a:solidFill>
            </a:endParaRPr>
          </a:p>
          <a:p>
            <a:pPr>
              <a:lnSpc>
                <a:spcPts val="2400"/>
              </a:lnSpc>
              <a:buNone/>
            </a:pPr>
            <a:endParaRPr lang="bg-BG" sz="2400" dirty="0" smtClean="0">
              <a:solidFill>
                <a:schemeClr val="tx2">
                  <a:lumMod val="60000"/>
                  <a:lumOff val="40000"/>
                </a:schemeClr>
              </a:solidFill>
            </a:endParaRPr>
          </a:p>
          <a:p>
            <a:pPr>
              <a:lnSpc>
                <a:spcPts val="2400"/>
              </a:lnSpc>
              <a:buNone/>
            </a:pPr>
            <a:r>
              <a:rPr lang="bg-BG" sz="2400" dirty="0" smtClean="0">
                <a:solidFill>
                  <a:schemeClr val="tx2">
                    <a:lumMod val="60000"/>
                    <a:lumOff val="40000"/>
                  </a:schemeClr>
                </a:solidFill>
              </a:rPr>
              <a:t>Съвременното развитие на маркетинговите взаимоотношения видоизменя конкуренцията, която прераства  от конкуренция между продукти към конкуренция между маркетингови мрежи.</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8</a:t>
            </a:fld>
            <a:endParaRPr lang="fr-F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Маркетингова комуникация и управление на търговските екипи(5)</a:t>
            </a:r>
            <a:br>
              <a:rPr lang="bg-BG" sz="3200" dirty="0" smtClean="0">
                <a:solidFill>
                  <a:schemeClr val="bg1"/>
                </a:solidFill>
              </a:rPr>
            </a:br>
            <a:r>
              <a:rPr lang="bg-BG" sz="3200" dirty="0" smtClean="0">
                <a:solidFill>
                  <a:schemeClr val="bg1"/>
                </a:solidFill>
              </a:rPr>
              <a:t>Избор на комуникационни канали</a:t>
            </a:r>
            <a:endParaRPr lang="fr-FR" sz="3200" dirty="0" smtClean="0">
              <a:solidFill>
                <a:schemeClr val="bg1"/>
              </a:solidFill>
            </a:endParaRPr>
          </a:p>
        </p:txBody>
      </p:sp>
      <p:sp>
        <p:nvSpPr>
          <p:cNvPr id="3075" name="Espace réservé du contenu 2"/>
          <p:cNvSpPr>
            <a:spLocks noGrp="1"/>
          </p:cNvSpPr>
          <p:nvPr>
            <p:ph idx="1"/>
          </p:nvPr>
        </p:nvSpPr>
        <p:spPr>
          <a:xfrm>
            <a:off x="428596" y="1928802"/>
            <a:ext cx="8258204" cy="4643470"/>
          </a:xfrm>
        </p:spPr>
        <p:txBody>
          <a:bodyPr>
            <a:noAutofit/>
          </a:bodyPr>
          <a:lstStyle/>
          <a:p>
            <a:pPr>
              <a:lnSpc>
                <a:spcPts val="2100"/>
              </a:lnSpc>
              <a:buNone/>
            </a:pPr>
            <a:r>
              <a:rPr lang="bg-BG" sz="2000" dirty="0" smtClean="0">
                <a:solidFill>
                  <a:schemeClr val="tx2">
                    <a:lumMod val="60000"/>
                    <a:lumOff val="40000"/>
                  </a:schemeClr>
                </a:solidFill>
              </a:rPr>
              <a:t>Ефективността на всяко послание силно зависи от комуникационният канал. Видовете комуникационни канали могат да бъдат разделени на две основни групи:</a:t>
            </a:r>
          </a:p>
          <a:p>
            <a:pPr>
              <a:lnSpc>
                <a:spcPts val="2100"/>
              </a:lnSpc>
              <a:buNone/>
            </a:pPr>
            <a:r>
              <a:rPr lang="bg-BG" sz="2000" b="1" dirty="0" smtClean="0">
                <a:solidFill>
                  <a:schemeClr val="tx2">
                    <a:lumMod val="60000"/>
                    <a:lumOff val="40000"/>
                  </a:schemeClr>
                </a:solidFill>
              </a:rPr>
              <a:t>Лични комуникационни канали </a:t>
            </a:r>
            <a:r>
              <a:rPr lang="bg-BG" sz="2000" dirty="0" smtClean="0">
                <a:solidFill>
                  <a:schemeClr val="tx2">
                    <a:lumMod val="60000"/>
                    <a:lumOff val="40000"/>
                  </a:schemeClr>
                </a:solidFill>
              </a:rPr>
              <a:t>– включват комуникация “лице в лице”, телефонен разговор или електронна поща. Тези канали постигат ефективността си чрез възможностите за индивидуализиране на представянето и за получаване на обратна информация.</a:t>
            </a:r>
          </a:p>
          <a:p>
            <a:pPr>
              <a:lnSpc>
                <a:spcPts val="2100"/>
              </a:lnSpc>
              <a:buNone/>
            </a:pPr>
            <a:r>
              <a:rPr lang="bg-BG" sz="2000" b="1" dirty="0" smtClean="0">
                <a:solidFill>
                  <a:schemeClr val="tx2">
                    <a:lumMod val="60000"/>
                    <a:lumOff val="40000"/>
                  </a:schemeClr>
                </a:solidFill>
              </a:rPr>
              <a:t>Нелични комуникационни канали </a:t>
            </a:r>
            <a:r>
              <a:rPr lang="bg-BG" sz="2000" dirty="0" smtClean="0">
                <a:solidFill>
                  <a:schemeClr val="tx2">
                    <a:lumMod val="60000"/>
                    <a:lumOff val="40000"/>
                  </a:schemeClr>
                </a:solidFill>
              </a:rPr>
              <a:t>– включват различни видове медии – печатни, електронни, излъчващи (радио, телевизия) и изложбени (билбордове, постери). Като правило неличните послания преминават през платени комуникационни канали. В тази група нелични комуникационни средства могат да бъдат включени и атмосфера(околна среда, която засилва въздействието върху клиента – напр. в една болница е много важна чистотата и организацията на работа с пациентите) и събития (случки, предназначени да предадат дадено послание до целева аудитория – напр. специализирани научни конгреси в здравеопазването).</a:t>
            </a: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80</a:t>
            </a:fld>
            <a:endParaRPr lang="fr-F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normAutofit fontScale="90000"/>
          </a:bodyPr>
          <a:lstStyle/>
          <a:p>
            <a:r>
              <a:rPr lang="bg-BG" sz="3200" dirty="0" smtClean="0">
                <a:solidFill>
                  <a:schemeClr val="bg1"/>
                </a:solidFill>
              </a:rPr>
              <a:t>Маркетингова комуникация и управление на търговските екипи (6)</a:t>
            </a:r>
            <a:br>
              <a:rPr lang="bg-BG" sz="3200" dirty="0" smtClean="0">
                <a:solidFill>
                  <a:schemeClr val="bg1"/>
                </a:solidFill>
              </a:rPr>
            </a:br>
            <a:r>
              <a:rPr lang="bg-BG" sz="3200" dirty="0" smtClean="0">
                <a:solidFill>
                  <a:schemeClr val="bg1"/>
                </a:solidFill>
              </a:rPr>
              <a:t>Съставяне на бюджет за маркетингови комуникации</a:t>
            </a:r>
            <a:endParaRPr lang="fr-FR" sz="3200" dirty="0" smtClean="0">
              <a:solidFill>
                <a:schemeClr val="bg1"/>
              </a:solidFill>
            </a:endParaRPr>
          </a:p>
        </p:txBody>
      </p:sp>
      <p:sp>
        <p:nvSpPr>
          <p:cNvPr id="3075" name="Espace réservé du contenu 2"/>
          <p:cNvSpPr>
            <a:spLocks noGrp="1"/>
          </p:cNvSpPr>
          <p:nvPr>
            <p:ph idx="1"/>
          </p:nvPr>
        </p:nvSpPr>
        <p:spPr>
          <a:xfrm>
            <a:off x="214282" y="2027600"/>
            <a:ext cx="8643998" cy="4857784"/>
          </a:xfrm>
        </p:spPr>
        <p:txBody>
          <a:bodyPr>
            <a:noAutofit/>
          </a:bodyPr>
          <a:lstStyle/>
          <a:p>
            <a:pPr>
              <a:lnSpc>
                <a:spcPts val="1800"/>
              </a:lnSpc>
              <a:buNone/>
            </a:pPr>
            <a:r>
              <a:rPr lang="bg-BG" sz="1500" dirty="0" smtClean="0">
                <a:solidFill>
                  <a:schemeClr val="tx2">
                    <a:lumMod val="60000"/>
                    <a:lumOff val="40000"/>
                  </a:schemeClr>
                </a:solidFill>
              </a:rPr>
              <a:t>Браншовете и компаниите се различават много по това колко харчат за промоция и маркетинг – Разходите на иновативните фармацевтични компании за промоция се движат между 30% и 50% от приходите, докато производителите на генерични лекарства си позволяват да отделят между 5% и 10%. Разликите са толкова съществени поради големите различия в маржовете на печалбата.</a:t>
            </a:r>
          </a:p>
          <a:p>
            <a:pPr>
              <a:lnSpc>
                <a:spcPts val="1800"/>
              </a:lnSpc>
              <a:buNone/>
            </a:pPr>
            <a:r>
              <a:rPr lang="bg-BG" sz="1500" dirty="0" smtClean="0">
                <a:solidFill>
                  <a:schemeClr val="tx2">
                    <a:lumMod val="60000"/>
                    <a:lumOff val="40000"/>
                  </a:schemeClr>
                </a:solidFill>
              </a:rPr>
              <a:t>Съществуват четири метода за определянето на маркетинговите бюджети:</a:t>
            </a:r>
          </a:p>
          <a:p>
            <a:pPr>
              <a:lnSpc>
                <a:spcPts val="1800"/>
              </a:lnSpc>
              <a:buNone/>
            </a:pPr>
            <a:r>
              <a:rPr lang="bg-BG" sz="1500" b="1" dirty="0" smtClean="0">
                <a:solidFill>
                  <a:schemeClr val="tx2">
                    <a:lumMod val="60000"/>
                    <a:lumOff val="40000"/>
                  </a:schemeClr>
                </a:solidFill>
              </a:rPr>
              <a:t>Метод колкото можем да си позволим</a:t>
            </a:r>
            <a:r>
              <a:rPr lang="bg-BG" sz="1500" dirty="0" smtClean="0">
                <a:solidFill>
                  <a:schemeClr val="tx2">
                    <a:lumMod val="60000"/>
                    <a:lumOff val="40000"/>
                  </a:schemeClr>
                </a:solidFill>
              </a:rPr>
              <a:t>. Промоционалните бюджети се определят от личните преценки на мениджърите, като не се отчита ролята на промоцията като инвестиция и непосредственото й въздействие върху продажбите.</a:t>
            </a:r>
          </a:p>
          <a:p>
            <a:pPr>
              <a:lnSpc>
                <a:spcPts val="1800"/>
              </a:lnSpc>
              <a:buNone/>
            </a:pPr>
            <a:r>
              <a:rPr lang="bg-BG" sz="1500" b="1" dirty="0" smtClean="0">
                <a:solidFill>
                  <a:schemeClr val="tx2">
                    <a:lumMod val="60000"/>
                    <a:lumOff val="40000"/>
                  </a:schemeClr>
                </a:solidFill>
              </a:rPr>
              <a:t>Метод процент от продажбите</a:t>
            </a:r>
            <a:r>
              <a:rPr lang="bg-BG" sz="1500" dirty="0" smtClean="0">
                <a:solidFill>
                  <a:schemeClr val="tx2">
                    <a:lumMod val="60000"/>
                    <a:lumOff val="40000"/>
                  </a:schemeClr>
                </a:solidFill>
              </a:rPr>
              <a:t>. Често използвана тактика, при която промоционалните разходи са свързани с корпоративните продажби и печалби. Счетоводните предимства на този финансов подход са очевидни, но  основният недостатък е, че той разглежда продажбите като фактор, който определя промоциите, а маркетинговата действителност е обратна – промоциите са фактор, който определя продажбите.</a:t>
            </a:r>
          </a:p>
          <a:p>
            <a:pPr>
              <a:lnSpc>
                <a:spcPts val="1800"/>
              </a:lnSpc>
              <a:buNone/>
            </a:pPr>
            <a:r>
              <a:rPr lang="bg-BG" sz="1500" b="1" dirty="0" smtClean="0">
                <a:solidFill>
                  <a:schemeClr val="tx2">
                    <a:lumMod val="60000"/>
                    <a:lumOff val="40000"/>
                  </a:schemeClr>
                </a:solidFill>
              </a:rPr>
              <a:t>Метод на паритет с конкуренцията</a:t>
            </a:r>
            <a:r>
              <a:rPr lang="bg-BG" sz="1500" dirty="0" smtClean="0">
                <a:solidFill>
                  <a:schemeClr val="tx2">
                    <a:lumMod val="60000"/>
                    <a:lumOff val="40000"/>
                  </a:schemeClr>
                </a:solidFill>
              </a:rPr>
              <a:t>. Това е нелогичен метод, който се основава на това, че конкурентите знаят по-добре колко пари да харчат за промоция.</a:t>
            </a:r>
          </a:p>
          <a:p>
            <a:pPr>
              <a:lnSpc>
                <a:spcPts val="1800"/>
              </a:lnSpc>
              <a:buNone/>
            </a:pPr>
            <a:r>
              <a:rPr lang="bg-BG" sz="1500" b="1" dirty="0" smtClean="0">
                <a:solidFill>
                  <a:schemeClr val="tx2">
                    <a:lumMod val="60000"/>
                    <a:lumOff val="40000"/>
                  </a:schemeClr>
                </a:solidFill>
              </a:rPr>
              <a:t>Метод цели – задачи</a:t>
            </a:r>
            <a:r>
              <a:rPr lang="bg-BG" sz="1500" dirty="0" smtClean="0">
                <a:solidFill>
                  <a:schemeClr val="tx2">
                    <a:lumMod val="60000"/>
                    <a:lumOff val="40000"/>
                  </a:schemeClr>
                </a:solidFill>
              </a:rPr>
              <a:t>. Това е най-обективният метод, при който маркетинговите специалисти разработват промоционални бюджети, като дефинират спечифичните цели, определят задачите, които трябва да бъдат изпълнени за постигане на тези цели и правят оценка на средствата за изпълнението им.</a:t>
            </a:r>
            <a:endParaRPr lang="fr-FR" sz="15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81</a:t>
            </a:fld>
            <a:endParaRPr lang="fr-F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normAutofit fontScale="90000"/>
          </a:bodyPr>
          <a:lstStyle/>
          <a:p>
            <a:r>
              <a:rPr lang="bg-BG" sz="3200" dirty="0" smtClean="0">
                <a:solidFill>
                  <a:schemeClr val="bg1"/>
                </a:solidFill>
              </a:rPr>
              <a:t>Маркетингова комуникация и управление на търговските екипи (7)</a:t>
            </a:r>
            <a:br>
              <a:rPr lang="bg-BG" sz="3200" dirty="0" smtClean="0">
                <a:solidFill>
                  <a:schemeClr val="bg1"/>
                </a:solidFill>
              </a:rPr>
            </a:br>
            <a:r>
              <a:rPr lang="bg-BG" sz="3200" dirty="0" smtClean="0">
                <a:solidFill>
                  <a:schemeClr val="bg1"/>
                </a:solidFill>
              </a:rPr>
              <a:t>Разработване и управление на комуникационната структура</a:t>
            </a:r>
            <a:endParaRPr lang="fr-FR" sz="3200" dirty="0" smtClean="0">
              <a:solidFill>
                <a:schemeClr val="bg1"/>
              </a:solidFill>
            </a:endParaRPr>
          </a:p>
        </p:txBody>
      </p:sp>
      <p:sp>
        <p:nvSpPr>
          <p:cNvPr id="3075" name="Espace réservé du contenu 2"/>
          <p:cNvSpPr>
            <a:spLocks noGrp="1"/>
          </p:cNvSpPr>
          <p:nvPr>
            <p:ph idx="1"/>
          </p:nvPr>
        </p:nvSpPr>
        <p:spPr>
          <a:xfrm>
            <a:off x="285720" y="2000240"/>
            <a:ext cx="8572560" cy="4643470"/>
          </a:xfrm>
        </p:spPr>
        <p:txBody>
          <a:bodyPr>
            <a:noAutofit/>
          </a:bodyPr>
          <a:lstStyle/>
          <a:p>
            <a:pPr>
              <a:lnSpc>
                <a:spcPts val="2000"/>
              </a:lnSpc>
              <a:buNone/>
            </a:pPr>
            <a:r>
              <a:rPr lang="bg-BG" sz="1500" dirty="0" smtClean="0">
                <a:solidFill>
                  <a:schemeClr val="tx2">
                    <a:lumMod val="60000"/>
                    <a:lumOff val="40000"/>
                  </a:schemeClr>
                </a:solidFill>
              </a:rPr>
              <a:t>Решенията са свързани с разпределение на бюджета между петте промоционални инструмента:</a:t>
            </a:r>
          </a:p>
          <a:p>
            <a:pPr>
              <a:lnSpc>
                <a:spcPts val="2000"/>
              </a:lnSpc>
              <a:buNone/>
            </a:pPr>
            <a:r>
              <a:rPr lang="bg-BG" sz="1500" b="1" dirty="0" smtClean="0">
                <a:solidFill>
                  <a:schemeClr val="tx2">
                    <a:lumMod val="60000"/>
                    <a:lumOff val="40000"/>
                  </a:schemeClr>
                </a:solidFill>
              </a:rPr>
              <a:t>Реклама</a:t>
            </a:r>
            <a:r>
              <a:rPr lang="bg-BG" sz="1500" dirty="0" smtClean="0">
                <a:solidFill>
                  <a:schemeClr val="tx2">
                    <a:lumMod val="60000"/>
                    <a:lumOff val="40000"/>
                  </a:schemeClr>
                </a:solidFill>
              </a:rPr>
              <a:t> – използва се обикновено за създаване на дълготраен имидж или за предизвикване на бърза продажба.</a:t>
            </a:r>
          </a:p>
          <a:p>
            <a:pPr>
              <a:lnSpc>
                <a:spcPts val="2000"/>
              </a:lnSpc>
              <a:buNone/>
            </a:pPr>
            <a:r>
              <a:rPr lang="bg-BG" sz="1500" b="1" dirty="0" smtClean="0">
                <a:solidFill>
                  <a:schemeClr val="tx2">
                    <a:lumMod val="60000"/>
                    <a:lumOff val="40000"/>
                  </a:schemeClr>
                </a:solidFill>
              </a:rPr>
              <a:t>Стимулиране на продажбите </a:t>
            </a:r>
            <a:r>
              <a:rPr lang="bg-BG" sz="1500" dirty="0" smtClean="0">
                <a:solidFill>
                  <a:schemeClr val="tx2">
                    <a:lumMod val="60000"/>
                    <a:lumOff val="40000"/>
                  </a:schemeClr>
                </a:solidFill>
              </a:rPr>
              <a:t>– обикновено включват търговски промоции, които стимулират клиентите да пристъпят към покупката и се използват за постигане на краткосрочни цели.</a:t>
            </a:r>
          </a:p>
          <a:p>
            <a:pPr>
              <a:lnSpc>
                <a:spcPts val="2000"/>
              </a:lnSpc>
              <a:buNone/>
            </a:pPr>
            <a:r>
              <a:rPr lang="bg-BG" sz="1500" b="1" dirty="0" smtClean="0">
                <a:solidFill>
                  <a:schemeClr val="tx2">
                    <a:lumMod val="60000"/>
                    <a:lumOff val="40000"/>
                  </a:schemeClr>
                </a:solidFill>
              </a:rPr>
              <a:t>Връзки с обществеността </a:t>
            </a:r>
            <a:r>
              <a:rPr lang="bg-BG" sz="1500" dirty="0" smtClean="0">
                <a:solidFill>
                  <a:schemeClr val="tx2">
                    <a:lumMod val="60000"/>
                    <a:lumOff val="40000"/>
                  </a:schemeClr>
                </a:solidFill>
              </a:rPr>
              <a:t>– привлекателността на този промоционален инстумент се изгражда върху високо доверие (статии, интервюта, експертни мнения), дълбоко проникване (достига до потенциални купувачи, които избягват рекламите) и силна психология (придава се хуманен облик на определен продукт или услуга)</a:t>
            </a:r>
          </a:p>
          <a:p>
            <a:pPr>
              <a:lnSpc>
                <a:spcPts val="2000"/>
              </a:lnSpc>
              <a:buNone/>
            </a:pPr>
            <a:r>
              <a:rPr lang="bg-BG" sz="1500" b="1" dirty="0" smtClean="0">
                <a:solidFill>
                  <a:schemeClr val="tx2">
                    <a:lumMod val="60000"/>
                    <a:lumOff val="40000"/>
                  </a:schemeClr>
                </a:solidFill>
              </a:rPr>
              <a:t>Директен маркетинг </a:t>
            </a:r>
            <a:r>
              <a:rPr lang="bg-BG" sz="1500" dirty="0" smtClean="0">
                <a:solidFill>
                  <a:schemeClr val="tx2">
                    <a:lumMod val="60000"/>
                    <a:lumOff val="40000"/>
                  </a:schemeClr>
                </a:solidFill>
              </a:rPr>
              <a:t>– включва пряка поща, телефонен маркетинг и интернет маркетинг. Предимството е индивидуализирането на маркетинговите послания и възможността за обратна връзка.</a:t>
            </a:r>
          </a:p>
          <a:p>
            <a:pPr>
              <a:lnSpc>
                <a:spcPts val="2000"/>
              </a:lnSpc>
              <a:buNone/>
            </a:pPr>
            <a:r>
              <a:rPr lang="bg-BG" sz="1500" b="1" dirty="0" smtClean="0">
                <a:solidFill>
                  <a:schemeClr val="tx2">
                    <a:lumMod val="60000"/>
                    <a:lumOff val="40000"/>
                  </a:schemeClr>
                </a:solidFill>
              </a:rPr>
              <a:t>Лични продажби</a:t>
            </a:r>
            <a:r>
              <a:rPr lang="bg-BG" sz="1500" dirty="0" smtClean="0">
                <a:solidFill>
                  <a:schemeClr val="tx2">
                    <a:lumMod val="60000"/>
                    <a:lumOff val="40000"/>
                  </a:schemeClr>
                </a:solidFill>
              </a:rPr>
              <a:t> – осъществяват се от търговски  екипи и се основават на три основни предимства – личен контакт, възможност за развитие на личните взаимоотношения и възможност за въздействие върху реакциите на клиента, който се чувства до някаква степен обвързан и задължен в резултат на личните взаимоотношения.</a:t>
            </a:r>
            <a:endParaRPr lang="fr-FR" sz="15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82</a:t>
            </a:fld>
            <a:endParaRPr lang="fr-F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Маркетингова комуникация и управление на търговските екипи(8)</a:t>
            </a:r>
            <a:br>
              <a:rPr lang="bg-BG" sz="3200" dirty="0" smtClean="0">
                <a:solidFill>
                  <a:schemeClr val="bg1"/>
                </a:solidFill>
              </a:rPr>
            </a:br>
            <a:r>
              <a:rPr lang="bg-BG" sz="3200" dirty="0" smtClean="0">
                <a:solidFill>
                  <a:schemeClr val="bg1"/>
                </a:solidFill>
              </a:rPr>
              <a:t>Управление на търговските екипи</a:t>
            </a:r>
            <a:endParaRPr lang="fr-FR" sz="3200" dirty="0" smtClean="0">
              <a:solidFill>
                <a:schemeClr val="bg1"/>
              </a:solidFill>
            </a:endParaRPr>
          </a:p>
        </p:txBody>
      </p:sp>
      <p:sp>
        <p:nvSpPr>
          <p:cNvPr id="3075" name="Espace réservé du contenu 2"/>
          <p:cNvSpPr>
            <a:spLocks noGrp="1"/>
          </p:cNvSpPr>
          <p:nvPr>
            <p:ph idx="1"/>
          </p:nvPr>
        </p:nvSpPr>
        <p:spPr>
          <a:xfrm>
            <a:off x="142844" y="1785926"/>
            <a:ext cx="8786874" cy="5072074"/>
          </a:xfrm>
        </p:spPr>
        <p:txBody>
          <a:bodyPr>
            <a:noAutofit/>
          </a:bodyPr>
          <a:lstStyle/>
          <a:p>
            <a:pPr>
              <a:lnSpc>
                <a:spcPts val="2000"/>
              </a:lnSpc>
              <a:buNone/>
            </a:pPr>
            <a:r>
              <a:rPr lang="bg-BG" sz="1500" dirty="0" smtClean="0">
                <a:solidFill>
                  <a:schemeClr val="tx2">
                    <a:lumMod val="60000"/>
                    <a:lumOff val="40000"/>
                  </a:schemeClr>
                </a:solidFill>
              </a:rPr>
              <a:t>Управлението на търговски представители съвпада като етапи с управлението на човешките ресурси:</a:t>
            </a:r>
          </a:p>
          <a:p>
            <a:pPr marL="457200" indent="-457200">
              <a:lnSpc>
                <a:spcPts val="2000"/>
              </a:lnSpc>
              <a:buAutoNum type="arabicPeriod"/>
            </a:pPr>
            <a:r>
              <a:rPr lang="bg-BG" sz="1500" b="1" dirty="0" smtClean="0">
                <a:solidFill>
                  <a:schemeClr val="tx2">
                    <a:lumMod val="60000"/>
                    <a:lumOff val="40000"/>
                  </a:schemeClr>
                </a:solidFill>
              </a:rPr>
              <a:t>Привличане и подбор на търговски представители</a:t>
            </a:r>
            <a:r>
              <a:rPr lang="bg-BG" sz="1500" dirty="0" smtClean="0">
                <a:solidFill>
                  <a:schemeClr val="tx2">
                    <a:lumMod val="60000"/>
                    <a:lumOff val="40000"/>
                  </a:schemeClr>
                </a:solidFill>
              </a:rPr>
              <a:t>. Повечето лекари предпочитат честни, надеждни, добре осведомени и услужливи медицински представители. Поредица от проучвания на клиентски мнения и маркетингови резултати стигат до заключението, че най-добрите търговски представители демонстрират готовност да рискуват, имат силно чувство за мисията си, притежават склонност към решаване на проблемите, грижовни са към клиентите и планират внимателно.</a:t>
            </a:r>
          </a:p>
          <a:p>
            <a:pPr marL="457200" indent="-457200">
              <a:lnSpc>
                <a:spcPts val="2000"/>
              </a:lnSpc>
              <a:buAutoNum type="arabicPeriod"/>
            </a:pPr>
            <a:r>
              <a:rPr lang="bg-BG" sz="1500" dirty="0" smtClean="0">
                <a:solidFill>
                  <a:schemeClr val="tx2">
                    <a:lumMod val="60000"/>
                    <a:lumOff val="40000"/>
                  </a:schemeClr>
                </a:solidFill>
              </a:rPr>
              <a:t> </a:t>
            </a:r>
            <a:r>
              <a:rPr lang="bg-BG" sz="1500" b="1" dirty="0" smtClean="0">
                <a:solidFill>
                  <a:schemeClr val="tx2">
                    <a:lumMod val="60000"/>
                    <a:lumOff val="40000"/>
                  </a:schemeClr>
                </a:solidFill>
              </a:rPr>
              <a:t>Обучение на търговските представители</a:t>
            </a:r>
            <a:r>
              <a:rPr lang="bg-BG" sz="1500" dirty="0" smtClean="0">
                <a:solidFill>
                  <a:schemeClr val="tx2">
                    <a:lumMod val="60000"/>
                    <a:lumOff val="40000"/>
                  </a:schemeClr>
                </a:solidFill>
              </a:rPr>
              <a:t>. Днешните клиенти очакват търговските представители да имат дълбоки познания за продукта, да предлагат идеи за подобряване на дейността на клиента, да бъдат ефикасни и надеждни. Компаниите използват обучението за да помогнат на представителите да опознаят компанията и да се индентифицират с нея, да опознаят продуктите на компанията, да разберат характеристиките на клиентите и конкурентите, да правят ефективни търговски представяния и да вникнат в процедурите и отговорностите по продажбите.</a:t>
            </a:r>
          </a:p>
          <a:p>
            <a:pPr marL="457200" indent="-457200">
              <a:lnSpc>
                <a:spcPts val="2000"/>
              </a:lnSpc>
              <a:buAutoNum type="arabicPeriod"/>
            </a:pPr>
            <a:r>
              <a:rPr lang="bg-BG" sz="1500" dirty="0" smtClean="0">
                <a:solidFill>
                  <a:schemeClr val="tx2">
                    <a:lumMod val="60000"/>
                    <a:lumOff val="40000"/>
                  </a:schemeClr>
                </a:solidFill>
              </a:rPr>
              <a:t> </a:t>
            </a:r>
            <a:r>
              <a:rPr lang="bg-BG" sz="1500" b="1" dirty="0" smtClean="0">
                <a:solidFill>
                  <a:schemeClr val="tx2">
                    <a:lumMod val="60000"/>
                    <a:lumOff val="40000"/>
                  </a:schemeClr>
                </a:solidFill>
              </a:rPr>
              <a:t>Контрол на търговски представители</a:t>
            </a:r>
            <a:r>
              <a:rPr lang="bg-BG" sz="1500" dirty="0" smtClean="0">
                <a:solidFill>
                  <a:schemeClr val="tx2">
                    <a:lumMod val="60000"/>
                    <a:lumOff val="40000"/>
                  </a:schemeClr>
                </a:solidFill>
              </a:rPr>
              <a:t>. Най-често се контролират няколко показателя – норми за посещения на настоящи клиенти, норми за посещения на потенциални клиенти и ефективно използване на времето.</a:t>
            </a:r>
          </a:p>
          <a:p>
            <a:pPr marL="457200" indent="-457200">
              <a:lnSpc>
                <a:spcPts val="2000"/>
              </a:lnSpc>
              <a:buAutoNum type="arabicPeriod"/>
            </a:pPr>
            <a:r>
              <a:rPr lang="bg-BG" sz="1500" dirty="0" smtClean="0">
                <a:solidFill>
                  <a:schemeClr val="tx2">
                    <a:lumMod val="60000"/>
                    <a:lumOff val="40000"/>
                  </a:schemeClr>
                </a:solidFill>
              </a:rPr>
              <a:t> </a:t>
            </a:r>
            <a:r>
              <a:rPr lang="bg-BG" sz="1500" b="1" dirty="0" smtClean="0">
                <a:solidFill>
                  <a:schemeClr val="tx2">
                    <a:lumMod val="60000"/>
                    <a:lumOff val="40000"/>
                  </a:schemeClr>
                </a:solidFill>
              </a:rPr>
              <a:t>Мотивиране на търговски представители</a:t>
            </a:r>
            <a:r>
              <a:rPr lang="bg-BG" sz="1500" dirty="0" smtClean="0">
                <a:solidFill>
                  <a:schemeClr val="tx2">
                    <a:lumMod val="60000"/>
                    <a:lumOff val="40000"/>
                  </a:schemeClr>
                </a:solidFill>
              </a:rPr>
              <a:t>. Ефективният алгоритъм включва следните етапи – усилия, изпълнение, по-високо възнаграждение и по-високо удовлетворение.</a:t>
            </a:r>
            <a:endParaRPr lang="fr-FR" sz="15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83</a:t>
            </a:fld>
            <a:endParaRPr lang="fr-F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Маркетингово производство при кризисни ситуации</a:t>
            </a:r>
            <a:endParaRPr lang="fr-FR" sz="3200" dirty="0" smtClean="0">
              <a:solidFill>
                <a:schemeClr val="bg1"/>
              </a:solidFill>
            </a:endParaRPr>
          </a:p>
        </p:txBody>
      </p:sp>
      <p:sp>
        <p:nvSpPr>
          <p:cNvPr id="3075" name="Espace réservé du contenu 2"/>
          <p:cNvSpPr>
            <a:spLocks noGrp="1"/>
          </p:cNvSpPr>
          <p:nvPr>
            <p:ph idx="1"/>
          </p:nvPr>
        </p:nvSpPr>
        <p:spPr>
          <a:xfrm>
            <a:off x="428596" y="2000240"/>
            <a:ext cx="8258204" cy="4572032"/>
          </a:xfrm>
        </p:spPr>
        <p:txBody>
          <a:bodyPr>
            <a:normAutofit fontScale="70000" lnSpcReduction="20000"/>
          </a:bodyPr>
          <a:lstStyle/>
          <a:p>
            <a:pPr>
              <a:lnSpc>
                <a:spcPts val="2400"/>
              </a:lnSpc>
              <a:buNone/>
            </a:pPr>
            <a:r>
              <a:rPr lang="bg-BG" sz="2400" dirty="0" smtClean="0">
                <a:solidFill>
                  <a:schemeClr val="tx2">
                    <a:lumMod val="60000"/>
                    <a:lumOff val="40000"/>
                  </a:schemeClr>
                </a:solidFill>
              </a:rPr>
              <a:t>Икономическите кризи обикновено изискват различни маркетингови решения, които се отнасят до няколко важни въпроса:</a:t>
            </a:r>
          </a:p>
          <a:p>
            <a:pPr marL="457200" indent="-457200">
              <a:lnSpc>
                <a:spcPts val="2400"/>
              </a:lnSpc>
              <a:buAutoNum type="arabicPeriod"/>
            </a:pPr>
            <a:r>
              <a:rPr lang="bg-BG" sz="2400" dirty="0" smtClean="0">
                <a:solidFill>
                  <a:schemeClr val="tx2">
                    <a:lumMod val="60000"/>
                    <a:lumOff val="40000"/>
                  </a:schemeClr>
                </a:solidFill>
              </a:rPr>
              <a:t>Промяна на нуждите на клиентите – при всяка крисизна ситуация страхът на клиентите от бъдещето е трудно преодолим и силно влияе на поведението им. Следователно компаниите трябва да се фокусират върху предложения, които се характеризират с ниска степен на риск.</a:t>
            </a:r>
          </a:p>
          <a:p>
            <a:pPr marL="457200" indent="-457200">
              <a:lnSpc>
                <a:spcPts val="2400"/>
              </a:lnSpc>
              <a:buAutoNum type="arabicPeriod"/>
            </a:pPr>
            <a:r>
              <a:rPr lang="bg-BG" sz="2400" dirty="0" smtClean="0">
                <a:solidFill>
                  <a:schemeClr val="tx2">
                    <a:lumMod val="60000"/>
                    <a:lumOff val="40000"/>
                  </a:schemeClr>
                </a:solidFill>
              </a:rPr>
              <a:t> Действия за подобряване на продажбите – мениджърите трябва да се фокусират върху основният ограничаващ фактор на кризата – свитото потребление и продажби. За да се подобрят продажбите трябва да се имат предвид ефективността и производителността.</a:t>
            </a:r>
          </a:p>
          <a:p>
            <a:pPr marL="457200" indent="-457200">
              <a:lnSpc>
                <a:spcPts val="2400"/>
              </a:lnSpc>
              <a:buAutoNum type="arabicPeriod"/>
            </a:pPr>
            <a:r>
              <a:rPr lang="bg-BG" sz="2400" dirty="0" smtClean="0">
                <a:solidFill>
                  <a:schemeClr val="tx2">
                    <a:lumMod val="60000"/>
                    <a:lumOff val="40000"/>
                  </a:schemeClr>
                </a:solidFill>
              </a:rPr>
              <a:t> Управление на цените – по време на криза предлагането надвишава значително търсенето, като води до неблагоприятно определяне на цените и конкурентните резултати. Следователно най-правилният подход е комбиниран – намаляване на предлагането и разумно намаляване на цените, ако това е неизбежно.</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84</a:t>
            </a:fld>
            <a:endParaRPr lang="fr-F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normAutofit fontScale="90000"/>
          </a:bodyPr>
          <a:lstStyle/>
          <a:p>
            <a:r>
              <a:rPr lang="bg-BG" sz="3200" dirty="0" smtClean="0">
                <a:solidFill>
                  <a:schemeClr val="bg1"/>
                </a:solidFill>
              </a:rPr>
              <a:t>Маркетингово производство при кризисни ситуации(2)</a:t>
            </a:r>
            <a:br>
              <a:rPr lang="bg-BG" sz="3200" dirty="0" smtClean="0">
                <a:solidFill>
                  <a:schemeClr val="bg1"/>
                </a:solidFill>
              </a:rPr>
            </a:br>
            <a:r>
              <a:rPr lang="bg-BG" sz="3200" dirty="0" smtClean="0">
                <a:solidFill>
                  <a:schemeClr val="bg1"/>
                </a:solidFill>
              </a:rPr>
              <a:t>Основни подходи за преодоляване на съпротивата на клиентите и чувството им за несигурност</a:t>
            </a:r>
            <a:endParaRPr lang="fr-FR" sz="3200" dirty="0" smtClean="0">
              <a:solidFill>
                <a:schemeClr val="bg1"/>
              </a:solidFill>
            </a:endParaRPr>
          </a:p>
        </p:txBody>
      </p:sp>
      <p:sp>
        <p:nvSpPr>
          <p:cNvPr id="3075" name="Espace réservé du contenu 2"/>
          <p:cNvSpPr>
            <a:spLocks noGrp="1"/>
          </p:cNvSpPr>
          <p:nvPr>
            <p:ph idx="1"/>
          </p:nvPr>
        </p:nvSpPr>
        <p:spPr>
          <a:xfrm>
            <a:off x="428596" y="1857364"/>
            <a:ext cx="8258204" cy="4786346"/>
          </a:xfrm>
        </p:spPr>
        <p:txBody>
          <a:bodyPr>
            <a:noAutofit/>
          </a:bodyPr>
          <a:lstStyle/>
          <a:p>
            <a:pPr marL="457200" indent="-457200">
              <a:lnSpc>
                <a:spcPts val="2000"/>
              </a:lnSpc>
              <a:buAutoNum type="arabicPeriod"/>
            </a:pPr>
            <a:r>
              <a:rPr lang="bg-BG" sz="1500" dirty="0" smtClean="0">
                <a:solidFill>
                  <a:schemeClr val="tx2">
                    <a:lumMod val="60000"/>
                    <a:lumOff val="40000"/>
                  </a:schemeClr>
                </a:solidFill>
              </a:rPr>
              <a:t>Предлагане на гаранции с по-дълъг срок </a:t>
            </a:r>
          </a:p>
          <a:p>
            <a:pPr marL="457200" indent="-457200">
              <a:lnSpc>
                <a:spcPts val="2000"/>
              </a:lnSpc>
              <a:buAutoNum type="arabicPeriod"/>
            </a:pPr>
            <a:r>
              <a:rPr lang="bg-BG" sz="1500" dirty="0" smtClean="0">
                <a:solidFill>
                  <a:schemeClr val="tx2">
                    <a:lumMod val="60000"/>
                    <a:lumOff val="40000"/>
                  </a:schemeClr>
                </a:solidFill>
              </a:rPr>
              <a:t>Предлагане на пробни срокове за машини и оборудване</a:t>
            </a:r>
          </a:p>
          <a:p>
            <a:pPr marL="457200" indent="-457200">
              <a:lnSpc>
                <a:spcPts val="2000"/>
              </a:lnSpc>
              <a:buAutoNum type="arabicPeriod"/>
            </a:pPr>
            <a:r>
              <a:rPr lang="bg-BG" sz="1500" dirty="0" smtClean="0">
                <a:solidFill>
                  <a:schemeClr val="tx2">
                    <a:lumMod val="60000"/>
                    <a:lumOff val="40000"/>
                  </a:schemeClr>
                </a:solidFill>
              </a:rPr>
              <a:t>Предлагане на плащания, базирани на успешни резултати</a:t>
            </a:r>
          </a:p>
          <a:p>
            <a:pPr marL="457200" indent="-457200">
              <a:lnSpc>
                <a:spcPts val="2000"/>
              </a:lnSpc>
              <a:buAutoNum type="arabicPeriod"/>
            </a:pPr>
            <a:r>
              <a:rPr lang="bg-BG" sz="1500" dirty="0" smtClean="0">
                <a:solidFill>
                  <a:schemeClr val="tx2">
                    <a:lumMod val="60000"/>
                    <a:lumOff val="40000"/>
                  </a:schemeClr>
                </a:solidFill>
              </a:rPr>
              <a:t>Промоция на осезаеми ползи – например предлагане на индивидуален здравноосигурителен пакет, съобразен с моментни терапевтични нужди</a:t>
            </a:r>
          </a:p>
          <a:p>
            <a:pPr marL="457200" indent="-457200">
              <a:lnSpc>
                <a:spcPts val="2000"/>
              </a:lnSpc>
              <a:buAutoNum type="arabicPeriod"/>
            </a:pPr>
            <a:r>
              <a:rPr lang="bg-BG" sz="1500" dirty="0" smtClean="0">
                <a:solidFill>
                  <a:schemeClr val="tx2">
                    <a:lumMod val="60000"/>
                    <a:lumOff val="40000"/>
                  </a:schemeClr>
                </a:solidFill>
              </a:rPr>
              <a:t>Предлагане и приемане на бартерни сделки – равностойна продуктова размяна </a:t>
            </a:r>
          </a:p>
          <a:p>
            <a:pPr marL="457200" indent="-457200">
              <a:lnSpc>
                <a:spcPts val="2000"/>
              </a:lnSpc>
              <a:buAutoNum type="arabicPeriod"/>
            </a:pPr>
            <a:r>
              <a:rPr lang="bg-BG" sz="1500" dirty="0" smtClean="0">
                <a:solidFill>
                  <a:schemeClr val="tx2">
                    <a:lumMod val="60000"/>
                    <a:lumOff val="40000"/>
                  </a:schemeClr>
                </a:solidFill>
              </a:rPr>
              <a:t>Привличане на клиенти от по-слабите конкуренти с предложения, които конкурентите не могат да си позволят</a:t>
            </a:r>
          </a:p>
          <a:p>
            <a:pPr marL="457200" indent="-457200">
              <a:lnSpc>
                <a:spcPts val="2000"/>
              </a:lnSpc>
              <a:buAutoNum type="arabicPeriod"/>
            </a:pPr>
            <a:r>
              <a:rPr lang="bg-BG" sz="1500" dirty="0" smtClean="0">
                <a:solidFill>
                  <a:schemeClr val="tx2">
                    <a:lumMod val="60000"/>
                    <a:lumOff val="40000"/>
                  </a:schemeClr>
                </a:solidFill>
              </a:rPr>
              <a:t>Управление на собствените финансови ресурси с цел постигане на маркетингови резултати. Силно рестриктивните условия за кредитиране са една от най-жестоките и бързи последици от кризата. В този момент компаниите, които предложат разсрочено плащане на доходоносните си клиенти ще успеят в голяма степен да гарантират маркетинговото си бъдеще.</a:t>
            </a:r>
          </a:p>
          <a:p>
            <a:pPr marL="457200" indent="-457200">
              <a:lnSpc>
                <a:spcPts val="2000"/>
              </a:lnSpc>
              <a:buAutoNum type="arabicPeriod"/>
            </a:pPr>
            <a:r>
              <a:rPr lang="bg-BG" sz="1500" dirty="0" smtClean="0">
                <a:solidFill>
                  <a:schemeClr val="tx2">
                    <a:lumMod val="60000"/>
                    <a:lumOff val="40000"/>
                  </a:schemeClr>
                </a:solidFill>
              </a:rPr>
              <a:t>Разработване на нови бизнес модели – творчески настроените компании се възползват от неизбежните промени в статуквото по време на кризи и обикновено постигат успехи, ако разумно управляват риска.</a:t>
            </a:r>
            <a:endParaRPr lang="fr-FR" sz="15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85</a:t>
            </a:fld>
            <a:endParaRPr lang="fr-F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normAutofit fontScale="90000"/>
          </a:bodyPr>
          <a:lstStyle/>
          <a:p>
            <a:r>
              <a:rPr lang="bg-BG" sz="3200" dirty="0" smtClean="0">
                <a:solidFill>
                  <a:schemeClr val="bg1"/>
                </a:solidFill>
              </a:rPr>
              <a:t>Маркетингово ръководство при кризисни ситуации(3)</a:t>
            </a:r>
            <a:br>
              <a:rPr lang="bg-BG" sz="3200" dirty="0" smtClean="0">
                <a:solidFill>
                  <a:schemeClr val="bg1"/>
                </a:solidFill>
              </a:rPr>
            </a:br>
            <a:r>
              <a:rPr lang="bg-BG" sz="3200" dirty="0" smtClean="0">
                <a:solidFill>
                  <a:schemeClr val="bg1"/>
                </a:solidFill>
              </a:rPr>
              <a:t>Подходящи действия за подобряване на продажбите</a:t>
            </a:r>
            <a:endParaRPr lang="fr-FR" sz="3200" dirty="0" smtClean="0">
              <a:solidFill>
                <a:schemeClr val="bg1"/>
              </a:solidFill>
            </a:endParaRPr>
          </a:p>
        </p:txBody>
      </p:sp>
      <p:sp>
        <p:nvSpPr>
          <p:cNvPr id="3075" name="Espace réservé du contenu 2"/>
          <p:cNvSpPr>
            <a:spLocks noGrp="1"/>
          </p:cNvSpPr>
          <p:nvPr>
            <p:ph idx="1"/>
          </p:nvPr>
        </p:nvSpPr>
        <p:spPr>
          <a:xfrm>
            <a:off x="428596" y="1857364"/>
            <a:ext cx="8258204" cy="4786346"/>
          </a:xfrm>
        </p:spPr>
        <p:txBody>
          <a:bodyPr>
            <a:noAutofit/>
          </a:bodyPr>
          <a:lstStyle/>
          <a:p>
            <a:pPr marL="457200" indent="-457200">
              <a:lnSpc>
                <a:spcPts val="2000"/>
              </a:lnSpc>
              <a:buAutoNum type="arabicPeriod"/>
            </a:pPr>
            <a:r>
              <a:rPr lang="bg-BG" sz="1500" dirty="0" smtClean="0">
                <a:solidFill>
                  <a:schemeClr val="tx2">
                    <a:lumMod val="60000"/>
                    <a:lumOff val="40000"/>
                  </a:schemeClr>
                </a:solidFill>
              </a:rPr>
              <a:t>Бързи решения за запазване на ефективността на продажбите (приходи от продажби/разходи) – обикновено е резултат от прецизно селективно увеличаване/намаляване на разходите за различни дейности свързани с продажбите</a:t>
            </a:r>
          </a:p>
          <a:p>
            <a:pPr marL="457200" indent="-457200">
              <a:lnSpc>
                <a:spcPts val="2000"/>
              </a:lnSpc>
              <a:buAutoNum type="arabicPeriod"/>
            </a:pPr>
            <a:r>
              <a:rPr lang="bg-BG" sz="1500" dirty="0" smtClean="0">
                <a:solidFill>
                  <a:schemeClr val="tx2">
                    <a:lumMod val="60000"/>
                    <a:lumOff val="40000"/>
                  </a:schemeClr>
                </a:solidFill>
              </a:rPr>
              <a:t>Увеличаване на най-същественото време за продажби</a:t>
            </a:r>
          </a:p>
          <a:p>
            <a:pPr marL="457200" indent="-457200">
              <a:lnSpc>
                <a:spcPts val="2000"/>
              </a:lnSpc>
              <a:buAutoNum type="arabicPeriod"/>
            </a:pPr>
            <a:r>
              <a:rPr lang="bg-BG" sz="1500" dirty="0" smtClean="0">
                <a:solidFill>
                  <a:schemeClr val="tx2">
                    <a:lumMod val="60000"/>
                    <a:lumOff val="40000"/>
                  </a:schemeClr>
                </a:solidFill>
              </a:rPr>
              <a:t>Избирателни посещения на клиентите</a:t>
            </a:r>
          </a:p>
          <a:p>
            <a:pPr marL="457200" indent="-457200">
              <a:lnSpc>
                <a:spcPts val="2000"/>
              </a:lnSpc>
              <a:buAutoNum type="arabicPeriod"/>
            </a:pPr>
            <a:r>
              <a:rPr lang="bg-BG" sz="1500" dirty="0" smtClean="0">
                <a:solidFill>
                  <a:schemeClr val="tx2">
                    <a:lumMod val="60000"/>
                    <a:lumOff val="40000"/>
                  </a:schemeClr>
                </a:solidFill>
              </a:rPr>
              <a:t>Усилване на директните продажби, които не зависят от посредници</a:t>
            </a:r>
          </a:p>
          <a:p>
            <a:pPr marL="457200" indent="-457200">
              <a:lnSpc>
                <a:spcPts val="2000"/>
              </a:lnSpc>
              <a:buAutoNum type="arabicPeriod"/>
            </a:pPr>
            <a:r>
              <a:rPr lang="bg-BG" sz="1500" dirty="0" smtClean="0">
                <a:solidFill>
                  <a:schemeClr val="tx2">
                    <a:lumMod val="60000"/>
                    <a:lumOff val="40000"/>
                  </a:schemeClr>
                </a:solidFill>
              </a:rPr>
              <a:t>Навлизане на нови потребителски сегменти на съществуващи клиенти, базирано на усвояване на по-голям пазарен дял от потенциала на настоящите клиенти</a:t>
            </a:r>
          </a:p>
          <a:p>
            <a:pPr marL="457200" indent="-457200">
              <a:lnSpc>
                <a:spcPts val="2000"/>
              </a:lnSpc>
              <a:buAutoNum type="arabicPeriod"/>
            </a:pPr>
            <a:r>
              <a:rPr lang="bg-BG" sz="1500" dirty="0" smtClean="0">
                <a:solidFill>
                  <a:schemeClr val="tx2">
                    <a:lumMod val="60000"/>
                    <a:lumOff val="40000"/>
                  </a:schemeClr>
                </a:solidFill>
              </a:rPr>
              <a:t>Предлагане на специални стимули на персонала, който се занимава с продажбите</a:t>
            </a:r>
          </a:p>
          <a:p>
            <a:pPr marL="457200" indent="-457200">
              <a:lnSpc>
                <a:spcPts val="2000"/>
              </a:lnSpc>
              <a:buAutoNum type="arabicPeriod"/>
            </a:pPr>
            <a:r>
              <a:rPr lang="bg-BG" sz="1500" dirty="0" smtClean="0">
                <a:solidFill>
                  <a:schemeClr val="tx2">
                    <a:lumMod val="60000"/>
                    <a:lumOff val="40000"/>
                  </a:schemeClr>
                </a:solidFill>
              </a:rPr>
              <a:t>Пренасочване на вътрешен персонал към продажбите</a:t>
            </a:r>
          </a:p>
          <a:p>
            <a:pPr marL="457200" indent="-457200">
              <a:lnSpc>
                <a:spcPts val="2000"/>
              </a:lnSpc>
              <a:buAutoNum type="arabicPeriod"/>
            </a:pPr>
            <a:r>
              <a:rPr lang="bg-BG" sz="1500" dirty="0" smtClean="0">
                <a:solidFill>
                  <a:schemeClr val="tx2">
                    <a:lumMod val="60000"/>
                    <a:lumOff val="40000"/>
                  </a:schemeClr>
                </a:solidFill>
              </a:rPr>
              <a:t>Привличане на търговски представители от конкурентите</a:t>
            </a:r>
          </a:p>
          <a:p>
            <a:pPr marL="457200" indent="-457200">
              <a:lnSpc>
                <a:spcPts val="2000"/>
              </a:lnSpc>
              <a:buAutoNum type="arabicPeriod"/>
            </a:pPr>
            <a:r>
              <a:rPr lang="bg-BG" sz="1500" dirty="0" smtClean="0">
                <a:solidFill>
                  <a:schemeClr val="tx2">
                    <a:lumMod val="60000"/>
                    <a:lumOff val="40000"/>
                  </a:schemeClr>
                </a:solidFill>
              </a:rPr>
              <a:t>Мобилизиране на най-добрите търговски практики. Базира се на анализ на тактиките на най-добрите търговски представители, който се превръща в основа на систематизирана програма от семинари и обучение за останалия персонал по продажбите</a:t>
            </a:r>
          </a:p>
          <a:p>
            <a:pPr marL="457200" indent="-457200">
              <a:lnSpc>
                <a:spcPts val="2000"/>
              </a:lnSpc>
              <a:buAutoNum type="arabicPeriod"/>
            </a:pPr>
            <a:r>
              <a:rPr lang="bg-BG" sz="1500" dirty="0" smtClean="0">
                <a:solidFill>
                  <a:schemeClr val="tx2">
                    <a:lumMod val="60000"/>
                    <a:lumOff val="40000"/>
                  </a:schemeClr>
                </a:solidFill>
              </a:rPr>
              <a:t>Увеличаване на продажбите на допълнителни продукти на вече установени клиенти</a:t>
            </a:r>
          </a:p>
          <a:p>
            <a:pPr marL="457200" indent="-457200">
              <a:lnSpc>
                <a:spcPts val="2000"/>
              </a:lnSpc>
              <a:buAutoNum type="arabicPeriod"/>
            </a:pPr>
            <a:r>
              <a:rPr lang="bg-BG" sz="1500" dirty="0" smtClean="0">
                <a:solidFill>
                  <a:schemeClr val="tx2">
                    <a:lumMod val="60000"/>
                    <a:lumOff val="40000"/>
                  </a:schemeClr>
                </a:solidFill>
              </a:rPr>
              <a:t>Разширяване на портфолиото на продажбите с нови продукти и услуги</a:t>
            </a:r>
            <a:endParaRPr lang="fr-FR" sz="15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86</a:t>
            </a:fld>
            <a:endParaRPr lang="fr-F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Маркетингово ръководство при кризисни ситуации(4)</a:t>
            </a:r>
            <a:br>
              <a:rPr lang="bg-BG" sz="3200" dirty="0" smtClean="0">
                <a:solidFill>
                  <a:schemeClr val="bg1"/>
                </a:solidFill>
              </a:rPr>
            </a:br>
            <a:r>
              <a:rPr lang="bg-BG" sz="3200" dirty="0" smtClean="0">
                <a:solidFill>
                  <a:schemeClr val="bg1"/>
                </a:solidFill>
              </a:rPr>
              <a:t>Подходи за ефективно управление на цените</a:t>
            </a:r>
            <a:endParaRPr lang="fr-FR" sz="3200" dirty="0" smtClean="0">
              <a:solidFill>
                <a:schemeClr val="bg1"/>
              </a:solidFill>
            </a:endParaRPr>
          </a:p>
        </p:txBody>
      </p:sp>
      <p:sp>
        <p:nvSpPr>
          <p:cNvPr id="3075" name="Espace réservé du contenu 2"/>
          <p:cNvSpPr>
            <a:spLocks noGrp="1"/>
          </p:cNvSpPr>
          <p:nvPr>
            <p:ph idx="1"/>
          </p:nvPr>
        </p:nvSpPr>
        <p:spPr>
          <a:xfrm>
            <a:off x="428596" y="1857364"/>
            <a:ext cx="8258204" cy="4786346"/>
          </a:xfrm>
        </p:spPr>
        <p:txBody>
          <a:bodyPr>
            <a:noAutofit/>
          </a:bodyPr>
          <a:lstStyle/>
          <a:p>
            <a:pPr marL="457200" indent="-457200">
              <a:lnSpc>
                <a:spcPts val="2400"/>
              </a:lnSpc>
              <a:buAutoNum type="arabicPeriod"/>
            </a:pPr>
            <a:r>
              <a:rPr lang="bg-BG" sz="1500" dirty="0" smtClean="0">
                <a:solidFill>
                  <a:schemeClr val="tx2">
                    <a:lumMod val="60000"/>
                    <a:lumOff val="40000"/>
                  </a:schemeClr>
                </a:solidFill>
              </a:rPr>
              <a:t>Намаляване на обема на продажбите, което вреди по-малко на печалбата, отколкото намаляването на цените. По този начин се </a:t>
            </a:r>
            <a:r>
              <a:rPr lang="bg-BG" sz="1500" smtClean="0">
                <a:solidFill>
                  <a:schemeClr val="tx2">
                    <a:lumMod val="60000"/>
                    <a:lumOff val="40000"/>
                  </a:schemeClr>
                </a:solidFill>
              </a:rPr>
              <a:t>съкращават производствените </a:t>
            </a:r>
            <a:r>
              <a:rPr lang="bg-BG" sz="1500" dirty="0" smtClean="0">
                <a:solidFill>
                  <a:schemeClr val="tx2">
                    <a:lumMod val="60000"/>
                    <a:lumOff val="40000"/>
                  </a:schemeClr>
                </a:solidFill>
              </a:rPr>
              <a:t>разходи.</a:t>
            </a:r>
          </a:p>
          <a:p>
            <a:pPr marL="457200" indent="-457200">
              <a:lnSpc>
                <a:spcPts val="2400"/>
              </a:lnSpc>
              <a:buAutoNum type="arabicPeriod"/>
            </a:pPr>
            <a:r>
              <a:rPr lang="bg-BG" sz="1500" dirty="0" smtClean="0">
                <a:solidFill>
                  <a:schemeClr val="tx2">
                    <a:lumMod val="60000"/>
                    <a:lumOff val="40000"/>
                  </a:schemeClr>
                </a:solidFill>
              </a:rPr>
              <a:t>Разумно намаляване на цените само в случай, когато е неизбежно</a:t>
            </a:r>
          </a:p>
          <a:p>
            <a:pPr marL="457200" indent="-457200">
              <a:lnSpc>
                <a:spcPts val="2400"/>
              </a:lnSpc>
              <a:buAutoNum type="arabicPeriod"/>
            </a:pPr>
            <a:r>
              <a:rPr lang="bg-BG" sz="1500" dirty="0" smtClean="0">
                <a:solidFill>
                  <a:schemeClr val="tx2">
                    <a:lumMod val="60000"/>
                    <a:lumOff val="40000"/>
                  </a:schemeClr>
                </a:solidFill>
              </a:rPr>
              <a:t>Предоставяне на натурални вместо на финансови отстъпки, защото компанията постига по-висока рентабилност на сделките</a:t>
            </a:r>
          </a:p>
          <a:p>
            <a:pPr marL="457200" indent="-457200">
              <a:lnSpc>
                <a:spcPts val="2400"/>
              </a:lnSpc>
              <a:buAutoNum type="arabicPeriod"/>
            </a:pPr>
            <a:r>
              <a:rPr lang="bg-BG" sz="1500" dirty="0" smtClean="0">
                <a:solidFill>
                  <a:schemeClr val="tx2">
                    <a:lumMod val="60000"/>
                    <a:lumOff val="40000"/>
                  </a:schemeClr>
                </a:solidFill>
              </a:rPr>
              <a:t>Използване на нелинейно ценообразуване (цената плавно намалява при закупуване на повече бройки) и пакетна цена (обща цена за неделим пакет от няколко продукта)</a:t>
            </a:r>
          </a:p>
          <a:p>
            <a:pPr marL="457200" indent="-457200">
              <a:lnSpc>
                <a:spcPts val="2400"/>
              </a:lnSpc>
              <a:buAutoNum type="arabicPeriod"/>
            </a:pPr>
            <a:r>
              <a:rPr lang="bg-BG" sz="1500" dirty="0" smtClean="0">
                <a:solidFill>
                  <a:schemeClr val="tx2">
                    <a:lumMod val="60000"/>
                    <a:lumOff val="40000"/>
                  </a:schemeClr>
                </a:solidFill>
              </a:rPr>
              <a:t>Защита на цените с всички сили и средства, което включва по-добра подготовка при договарянето на цените, количествено изражение на ползите за потребителя, по-задълбочени познания за веригата на стойността на клиента и засилен мониторинг на реализираните цени</a:t>
            </a:r>
          </a:p>
          <a:p>
            <a:pPr marL="457200" indent="-457200">
              <a:lnSpc>
                <a:spcPts val="2400"/>
              </a:lnSpc>
              <a:buAutoNum type="arabicPeriod"/>
            </a:pPr>
            <a:r>
              <a:rPr lang="bg-BG" sz="1500" dirty="0" smtClean="0">
                <a:solidFill>
                  <a:schemeClr val="tx2">
                    <a:lumMod val="60000"/>
                    <a:lumOff val="40000"/>
                  </a:schemeClr>
                </a:solidFill>
              </a:rPr>
              <a:t>Повишаване на цените при всяка възможност. Обикновено се използват възможностите на широка продуктова гама, множество ценови параметри или комплексни условия</a:t>
            </a:r>
          </a:p>
          <a:p>
            <a:pPr marL="457200" indent="-457200">
              <a:lnSpc>
                <a:spcPts val="2400"/>
              </a:lnSpc>
              <a:buAutoNum type="arabicPeriod"/>
            </a:pPr>
            <a:r>
              <a:rPr lang="bg-BG" sz="1500" dirty="0" smtClean="0">
                <a:solidFill>
                  <a:schemeClr val="tx2">
                    <a:lumMod val="60000"/>
                    <a:lumOff val="40000"/>
                  </a:schemeClr>
                </a:solidFill>
              </a:rPr>
              <a:t>Прекратяване на възможните комбинации от намаления</a:t>
            </a:r>
          </a:p>
          <a:p>
            <a:pPr marL="457200" indent="-457200">
              <a:lnSpc>
                <a:spcPts val="2400"/>
              </a:lnSpc>
              <a:buAutoNum type="arabicPeriod"/>
            </a:pPr>
            <a:r>
              <a:rPr lang="bg-BG" sz="1500" dirty="0" smtClean="0">
                <a:solidFill>
                  <a:schemeClr val="tx2">
                    <a:lumMod val="60000"/>
                    <a:lumOff val="40000"/>
                  </a:schemeClr>
                </a:solidFill>
              </a:rPr>
              <a:t>Ценообрауване отделно на включените услуги</a:t>
            </a:r>
            <a:endParaRPr lang="fr-FR" sz="15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87</a:t>
            </a:fld>
            <a:endParaRPr lang="fr-F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Еволюция на маркетинга и бъдещи перспективи</a:t>
            </a:r>
            <a:endParaRPr lang="fr-FR" sz="3200" dirty="0" smtClean="0">
              <a:solidFill>
                <a:schemeClr val="bg1"/>
              </a:solidFill>
            </a:endParaRPr>
          </a:p>
        </p:txBody>
      </p:sp>
      <p:sp>
        <p:nvSpPr>
          <p:cNvPr id="3075" name="Espace réservé du contenu 2"/>
          <p:cNvSpPr>
            <a:spLocks noGrp="1"/>
          </p:cNvSpPr>
          <p:nvPr>
            <p:ph idx="1"/>
          </p:nvPr>
        </p:nvSpPr>
        <p:spPr>
          <a:xfrm>
            <a:off x="428596" y="1857364"/>
            <a:ext cx="8258204" cy="4786346"/>
          </a:xfrm>
        </p:spPr>
        <p:txBody>
          <a:bodyPr>
            <a:normAutofit fontScale="62500" lnSpcReduction="20000"/>
          </a:bodyPr>
          <a:lstStyle/>
          <a:p>
            <a:pPr>
              <a:lnSpc>
                <a:spcPts val="2400"/>
              </a:lnSpc>
              <a:buNone/>
            </a:pPr>
            <a:r>
              <a:rPr lang="bg-BG" sz="2400" dirty="0" smtClean="0">
                <a:solidFill>
                  <a:schemeClr val="tx2">
                    <a:lumMod val="60000"/>
                    <a:lumOff val="40000"/>
                  </a:schemeClr>
                </a:solidFill>
              </a:rPr>
              <a:t>Постигането на маркетингови успехи в нашето съвремие е по-трудно от всякога поради следните причини:</a:t>
            </a:r>
          </a:p>
          <a:p>
            <a:pPr>
              <a:lnSpc>
                <a:spcPts val="2400"/>
              </a:lnSpc>
              <a:buFontTx/>
              <a:buChar char="-"/>
            </a:pPr>
            <a:r>
              <a:rPr lang="bg-BG" sz="2400" dirty="0" smtClean="0">
                <a:solidFill>
                  <a:schemeClr val="tx2">
                    <a:lumMod val="60000"/>
                    <a:lumOff val="40000"/>
                  </a:schemeClr>
                </a:solidFill>
              </a:rPr>
              <a:t>При потребителските стоки концентрацията на дистрибуцията се увеличава значително. Следователно влиянието на дистрибуторите върху производителите нараства значително, което позволява на търговците да диктуват исканите от тях отстъпки и промоции</a:t>
            </a:r>
          </a:p>
          <a:p>
            <a:pPr>
              <a:lnSpc>
                <a:spcPts val="2400"/>
              </a:lnSpc>
              <a:buFontTx/>
              <a:buChar char="-"/>
            </a:pPr>
            <a:r>
              <a:rPr lang="bg-BG" sz="2400" dirty="0" smtClean="0">
                <a:solidFill>
                  <a:schemeClr val="tx2">
                    <a:lumMod val="60000"/>
                    <a:lumOff val="40000"/>
                  </a:schemeClr>
                </a:solidFill>
              </a:rPr>
              <a:t>Броят на конкурентите намалява, но броят на продаваните марки лавинообразно се увеличава. Това изисква прецизно адаптиране на продуктите към определени клиентски сегменти и тяхното ефективно позициониране и диференциране.</a:t>
            </a:r>
          </a:p>
          <a:p>
            <a:pPr>
              <a:lnSpc>
                <a:spcPts val="2400"/>
              </a:lnSpc>
              <a:buFontTx/>
              <a:buChar char="-"/>
            </a:pPr>
            <a:r>
              <a:rPr lang="bg-BG" sz="2400" dirty="0" smtClean="0">
                <a:solidFill>
                  <a:schemeClr val="tx2">
                    <a:lumMod val="60000"/>
                    <a:lumOff val="40000"/>
                  </a:schemeClr>
                </a:solidFill>
              </a:rPr>
              <a:t>Жизненият цикъл на продуктите е значително намален. Това се определя, както от непрекъснатата регистрация на нови търговски марки, така и от готовността на потребителите да опитват новите продукти, които се промотират и рекламират.</a:t>
            </a:r>
          </a:p>
          <a:p>
            <a:pPr>
              <a:lnSpc>
                <a:spcPts val="2400"/>
              </a:lnSpc>
              <a:buFontTx/>
              <a:buChar char="-"/>
            </a:pPr>
            <a:r>
              <a:rPr lang="bg-BG" sz="2400" dirty="0" smtClean="0">
                <a:solidFill>
                  <a:schemeClr val="tx2">
                    <a:lumMod val="60000"/>
                    <a:lumOff val="40000"/>
                  </a:schemeClr>
                </a:solidFill>
              </a:rPr>
              <a:t>Продуктовите маркетингови стратегии са ориентирани към директно превземане на пазарните ниши на конкурентите, вместо да се фокусират върху усъвършенстване и диференциране чрез продуктови предимства.</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88</a:t>
            </a:fld>
            <a:endParaRPr lang="fr-F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Еволюция на маркетинга и бъдещи перспективи (2)</a:t>
            </a:r>
            <a:endParaRPr lang="fr-FR" sz="3200" dirty="0" smtClean="0">
              <a:solidFill>
                <a:schemeClr val="bg1"/>
              </a:solidFill>
            </a:endParaRPr>
          </a:p>
        </p:txBody>
      </p:sp>
      <p:sp>
        <p:nvSpPr>
          <p:cNvPr id="3075" name="Espace réservé du contenu 2"/>
          <p:cNvSpPr>
            <a:spLocks noGrp="1"/>
          </p:cNvSpPr>
          <p:nvPr>
            <p:ph idx="1"/>
          </p:nvPr>
        </p:nvSpPr>
        <p:spPr>
          <a:xfrm>
            <a:off x="285720" y="1928802"/>
            <a:ext cx="8572560" cy="4786346"/>
          </a:xfrm>
        </p:spPr>
        <p:txBody>
          <a:bodyPr>
            <a:noAutofit/>
          </a:bodyPr>
          <a:lstStyle/>
          <a:p>
            <a:pPr>
              <a:lnSpc>
                <a:spcPts val="2100"/>
              </a:lnSpc>
              <a:buFontTx/>
              <a:buChar char="-"/>
            </a:pPr>
            <a:r>
              <a:rPr lang="bg-BG" sz="1500" dirty="0" smtClean="0">
                <a:solidFill>
                  <a:schemeClr val="tx2">
                    <a:lumMod val="60000"/>
                    <a:lumOff val="40000"/>
                  </a:schemeClr>
                </a:solidFill>
              </a:rPr>
              <a:t>Дигиталните технологии предизвикват революция във всички пазари, защото ускоряват навлизането на пазарите на нови продукти и марки</a:t>
            </a:r>
          </a:p>
          <a:p>
            <a:pPr>
              <a:lnSpc>
                <a:spcPts val="2100"/>
              </a:lnSpc>
              <a:buFontTx/>
              <a:buChar char="-"/>
            </a:pPr>
            <a:r>
              <a:rPr lang="bg-BG" sz="1500" dirty="0" smtClean="0">
                <a:solidFill>
                  <a:schemeClr val="tx2">
                    <a:lumMod val="60000"/>
                    <a:lumOff val="40000"/>
                  </a:schemeClr>
                </a:solidFill>
              </a:rPr>
              <a:t>Количеството патенти и запазени марки се увеличава, което е обективно доказателство за увеличената пазарна конкурентност</a:t>
            </a:r>
          </a:p>
          <a:p>
            <a:pPr>
              <a:lnSpc>
                <a:spcPts val="2100"/>
              </a:lnSpc>
              <a:buFontTx/>
              <a:buChar char="-"/>
            </a:pPr>
            <a:r>
              <a:rPr lang="bg-BG" sz="1500" dirty="0" smtClean="0">
                <a:solidFill>
                  <a:schemeClr val="tx2">
                    <a:lumMod val="60000"/>
                    <a:lumOff val="40000"/>
                  </a:schemeClr>
                </a:solidFill>
              </a:rPr>
              <a:t>Броят варианти на определен продукт също се увеличава извънредно много. Това явление се наблюдава в генеричната фармацевтична индустрия, където един медикамент може да бъде открит на пазара с десетки търговски марки</a:t>
            </a:r>
          </a:p>
          <a:p>
            <a:pPr>
              <a:lnSpc>
                <a:spcPts val="2100"/>
              </a:lnSpc>
              <a:buFontTx/>
              <a:buChar char="-"/>
            </a:pPr>
            <a:r>
              <a:rPr lang="bg-BG" sz="1500" dirty="0" smtClean="0">
                <a:solidFill>
                  <a:schemeClr val="tx2">
                    <a:lumMod val="60000"/>
                    <a:lumOff val="40000"/>
                  </a:schemeClr>
                </a:solidFill>
              </a:rPr>
              <a:t>Всички пазари се характеризират с хиперфрагментираност. Това е резултат от непрекъснато жалание на компаниите да диференцират продуктите и създават все повече пазарни сегменти и ниши. В крайна сметка очакваните последствия са индивидуално разработени продукти и специфичен маркетинг</a:t>
            </a:r>
          </a:p>
          <a:p>
            <a:pPr>
              <a:lnSpc>
                <a:spcPts val="2100"/>
              </a:lnSpc>
              <a:buFontTx/>
              <a:buChar char="-"/>
            </a:pPr>
            <a:r>
              <a:rPr lang="bg-BG" sz="1500" dirty="0" smtClean="0">
                <a:solidFill>
                  <a:schemeClr val="tx2">
                    <a:lumMod val="60000"/>
                    <a:lumOff val="40000"/>
                  </a:schemeClr>
                </a:solidFill>
              </a:rPr>
              <a:t>Силно рекламно насищане, което води до рязко понижаване на ефективността на този промоционален инструмент</a:t>
            </a:r>
          </a:p>
          <a:p>
            <a:pPr>
              <a:lnSpc>
                <a:spcPts val="2100"/>
              </a:lnSpc>
              <a:buFontTx/>
              <a:buChar char="-"/>
            </a:pPr>
            <a:r>
              <a:rPr lang="bg-BG" sz="1500" dirty="0" smtClean="0">
                <a:solidFill>
                  <a:schemeClr val="tx2">
                    <a:lumMod val="60000"/>
                    <a:lumOff val="40000"/>
                  </a:schemeClr>
                </a:solidFill>
              </a:rPr>
              <a:t>Намалена способност да се печели място в съзнанието на клиента. Основен проблем  представлява привличането на вниманието. В много от проучванията маркетинговите специалисти са стигнали до изводите, че клиентите пренебрегват търговските послания.</a:t>
            </a:r>
          </a:p>
          <a:p>
            <a:pPr>
              <a:lnSpc>
                <a:spcPts val="2100"/>
              </a:lnSpc>
              <a:buNone/>
            </a:pPr>
            <a:r>
              <a:rPr lang="bg-BG" sz="1500" b="1" dirty="0" smtClean="0">
                <a:solidFill>
                  <a:schemeClr val="tx2">
                    <a:lumMod val="60000"/>
                    <a:lumOff val="40000"/>
                  </a:schemeClr>
                </a:solidFill>
              </a:rPr>
              <a:t>“Клиента гледа без да вижда и слуша без да чува”</a:t>
            </a:r>
            <a:endParaRPr lang="fr-FR" sz="1500" b="1"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89</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Основни понятия в маркетинга (6)</a:t>
            </a:r>
            <a:endParaRPr lang="fr-FR" sz="3200" dirty="0" smtClean="0">
              <a:solidFill>
                <a:schemeClr val="bg1"/>
              </a:solidFill>
            </a:endParaRPr>
          </a:p>
        </p:txBody>
      </p:sp>
      <p:sp>
        <p:nvSpPr>
          <p:cNvPr id="3075" name="Espace réservé du contenu 2"/>
          <p:cNvSpPr>
            <a:spLocks noGrp="1"/>
          </p:cNvSpPr>
          <p:nvPr>
            <p:ph idx="1"/>
          </p:nvPr>
        </p:nvSpPr>
        <p:spPr>
          <a:xfrm>
            <a:off x="457200" y="2089150"/>
            <a:ext cx="8229600" cy="4268788"/>
          </a:xfrm>
        </p:spPr>
        <p:txBody>
          <a:bodyPr/>
          <a:lstStyle/>
          <a:p>
            <a:pPr>
              <a:lnSpc>
                <a:spcPts val="2400"/>
              </a:lnSpc>
              <a:buNone/>
            </a:pPr>
            <a:r>
              <a:rPr lang="bg-BG" sz="2200" dirty="0" smtClean="0">
                <a:solidFill>
                  <a:schemeClr val="tx2">
                    <a:lumMod val="60000"/>
                    <a:lumOff val="40000"/>
                  </a:schemeClr>
                </a:solidFill>
              </a:rPr>
              <a:t>8. </a:t>
            </a:r>
            <a:r>
              <a:rPr lang="bg-BG" sz="2200" b="1" dirty="0" smtClean="0">
                <a:solidFill>
                  <a:schemeClr val="tx2">
                    <a:lumMod val="60000"/>
                    <a:lumOff val="40000"/>
                  </a:schemeClr>
                </a:solidFill>
              </a:rPr>
              <a:t>Маркетингови канали</a:t>
            </a:r>
            <a:r>
              <a:rPr lang="bg-BG" sz="2200" dirty="0" smtClean="0">
                <a:solidFill>
                  <a:schemeClr val="tx2">
                    <a:lumMod val="60000"/>
                    <a:lumOff val="40000"/>
                  </a:schemeClr>
                </a:solidFill>
              </a:rPr>
              <a:t>.</a:t>
            </a:r>
          </a:p>
          <a:p>
            <a:pPr>
              <a:lnSpc>
                <a:spcPts val="2400"/>
              </a:lnSpc>
              <a:buNone/>
            </a:pPr>
            <a:r>
              <a:rPr lang="bg-BG" sz="2200" dirty="0" smtClean="0">
                <a:solidFill>
                  <a:schemeClr val="tx2">
                    <a:lumMod val="60000"/>
                    <a:lumOff val="40000"/>
                  </a:schemeClr>
                </a:solidFill>
              </a:rPr>
              <a:t>За да достигне целевия пазар всеки продавач може да използва три вида маркетингови канали:</a:t>
            </a:r>
          </a:p>
          <a:p>
            <a:pPr>
              <a:lnSpc>
                <a:spcPts val="2400"/>
              </a:lnSpc>
              <a:buFontTx/>
              <a:buChar char="-"/>
            </a:pPr>
            <a:r>
              <a:rPr lang="bg-BG" sz="2200" b="1" dirty="0" smtClean="0">
                <a:solidFill>
                  <a:schemeClr val="tx2">
                    <a:lumMod val="60000"/>
                    <a:lumOff val="40000"/>
                  </a:schemeClr>
                </a:solidFill>
              </a:rPr>
              <a:t>Комуникационен канал </a:t>
            </a:r>
            <a:r>
              <a:rPr lang="bg-BG" sz="2200" dirty="0" smtClean="0">
                <a:solidFill>
                  <a:schemeClr val="tx2">
                    <a:lumMod val="60000"/>
                    <a:lumOff val="40000"/>
                  </a:schemeClr>
                </a:solidFill>
              </a:rPr>
              <a:t>– предава и получава информация и послания от и до целевите купувачи. Комуникационните канали могат да бъдат монологови       (реклами, медии) и диалогови (електронна поща, телефон и др.)</a:t>
            </a:r>
          </a:p>
          <a:p>
            <a:pPr>
              <a:lnSpc>
                <a:spcPts val="2400"/>
              </a:lnSpc>
              <a:buFontTx/>
              <a:buChar char="-"/>
            </a:pPr>
            <a:r>
              <a:rPr lang="bg-BG" sz="2200" dirty="0" smtClean="0">
                <a:solidFill>
                  <a:schemeClr val="tx2">
                    <a:lumMod val="60000"/>
                    <a:lumOff val="40000"/>
                  </a:schemeClr>
                </a:solidFill>
              </a:rPr>
              <a:t> </a:t>
            </a:r>
            <a:r>
              <a:rPr lang="bg-BG" sz="2200" b="1" dirty="0" smtClean="0">
                <a:solidFill>
                  <a:schemeClr val="tx2">
                    <a:lumMod val="60000"/>
                    <a:lumOff val="40000"/>
                  </a:schemeClr>
                </a:solidFill>
              </a:rPr>
              <a:t>Дистрибуционен канал </a:t>
            </a:r>
            <a:r>
              <a:rPr lang="bg-BG" sz="2200" dirty="0" smtClean="0">
                <a:solidFill>
                  <a:schemeClr val="tx2">
                    <a:lumMod val="60000"/>
                    <a:lumOff val="40000"/>
                  </a:schemeClr>
                </a:solidFill>
              </a:rPr>
              <a:t>– чрез него продавачът доставя до купувачът стоката или услугата.</a:t>
            </a:r>
          </a:p>
          <a:p>
            <a:pPr>
              <a:lnSpc>
                <a:spcPts val="2400"/>
              </a:lnSpc>
              <a:buFontTx/>
              <a:buChar char="-"/>
            </a:pPr>
            <a:r>
              <a:rPr lang="bg-BG" sz="2200" dirty="0" smtClean="0">
                <a:solidFill>
                  <a:schemeClr val="tx2">
                    <a:lumMod val="60000"/>
                    <a:lumOff val="40000"/>
                  </a:schemeClr>
                </a:solidFill>
              </a:rPr>
              <a:t> </a:t>
            </a:r>
            <a:r>
              <a:rPr lang="bg-BG" sz="2200" b="1" dirty="0" smtClean="0">
                <a:solidFill>
                  <a:schemeClr val="tx2">
                    <a:lumMod val="60000"/>
                    <a:lumOff val="40000"/>
                  </a:schemeClr>
                </a:solidFill>
              </a:rPr>
              <a:t>Канал за продажба </a:t>
            </a:r>
            <a:r>
              <a:rPr lang="bg-BG" sz="2200" dirty="0" smtClean="0">
                <a:solidFill>
                  <a:schemeClr val="tx2">
                    <a:lumMod val="60000"/>
                    <a:lumOff val="40000"/>
                  </a:schemeClr>
                </a:solidFill>
              </a:rPr>
              <a:t>– включва банки, застрахователни и лизингови компании, които улесняват реализирането на сделките.</a:t>
            </a:r>
            <a:endParaRPr lang="fr-FR" sz="22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9</a:t>
            </a:fld>
            <a:endParaRPr lang="fr-F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Еволюция на маркетинга и бъдещи перспективи (3)</a:t>
            </a:r>
            <a:endParaRPr lang="fr-FR" sz="3200" dirty="0" smtClean="0">
              <a:solidFill>
                <a:schemeClr val="bg1"/>
              </a:solidFill>
            </a:endParaRPr>
          </a:p>
        </p:txBody>
      </p:sp>
      <p:sp>
        <p:nvSpPr>
          <p:cNvPr id="3075" name="Espace réservé du contenu 2"/>
          <p:cNvSpPr>
            <a:spLocks noGrp="1"/>
          </p:cNvSpPr>
          <p:nvPr>
            <p:ph idx="1"/>
          </p:nvPr>
        </p:nvSpPr>
        <p:spPr>
          <a:xfrm>
            <a:off x="179512" y="1916832"/>
            <a:ext cx="8640960" cy="4248472"/>
          </a:xfrm>
        </p:spPr>
        <p:txBody>
          <a:bodyPr>
            <a:noAutofit/>
          </a:bodyPr>
          <a:lstStyle/>
          <a:p>
            <a:pPr>
              <a:lnSpc>
                <a:spcPts val="2000"/>
              </a:lnSpc>
              <a:buNone/>
            </a:pPr>
            <a:r>
              <a:rPr lang="bg-BG" sz="1500" dirty="0" smtClean="0">
                <a:solidFill>
                  <a:schemeClr val="tx2">
                    <a:lumMod val="60000"/>
                    <a:lumOff val="40000"/>
                  </a:schemeClr>
                </a:solidFill>
              </a:rPr>
              <a:t>В сложната съвременна обстановка специалистите препоръчват на всяка цена компанията, която се стреми да се развива, да се фокусира върху </a:t>
            </a:r>
            <a:r>
              <a:rPr lang="bg-BG" sz="1500" b="1" dirty="0" smtClean="0">
                <a:solidFill>
                  <a:schemeClr val="tx2">
                    <a:lumMod val="60000"/>
                    <a:lumOff val="40000"/>
                  </a:schemeClr>
                </a:solidFill>
              </a:rPr>
              <a:t>маркетинговите иновации</a:t>
            </a:r>
            <a:r>
              <a:rPr lang="bg-BG" sz="1500" dirty="0" smtClean="0">
                <a:solidFill>
                  <a:schemeClr val="tx2">
                    <a:lumMod val="60000"/>
                    <a:lumOff val="40000"/>
                  </a:schemeClr>
                </a:solidFill>
              </a:rPr>
              <a:t>.</a:t>
            </a:r>
          </a:p>
          <a:p>
            <a:pPr>
              <a:lnSpc>
                <a:spcPts val="2000"/>
              </a:lnSpc>
              <a:buNone/>
            </a:pPr>
            <a:r>
              <a:rPr lang="bg-BG" sz="1500" b="1" dirty="0" smtClean="0">
                <a:solidFill>
                  <a:schemeClr val="tx2">
                    <a:lumMod val="60000"/>
                    <a:lumOff val="40000"/>
                  </a:schemeClr>
                </a:solidFill>
              </a:rPr>
              <a:t>Иновации, основани на модулацията </a:t>
            </a:r>
            <a:r>
              <a:rPr lang="bg-BG" sz="1500" dirty="0" smtClean="0">
                <a:solidFill>
                  <a:schemeClr val="tx2">
                    <a:lumMod val="60000"/>
                    <a:lumOff val="40000"/>
                  </a:schemeClr>
                </a:solidFill>
              </a:rPr>
              <a:t>– представляват промени на някаква основна характеристика на продукта – напр. </a:t>
            </a:r>
            <a:r>
              <a:rPr lang="en-US" sz="1500" dirty="0" err="1" smtClean="0">
                <a:solidFill>
                  <a:schemeClr val="tx2">
                    <a:lumMod val="60000"/>
                    <a:lumOff val="40000"/>
                  </a:schemeClr>
                </a:solidFill>
              </a:rPr>
              <a:t>Metoprolol</a:t>
            </a:r>
            <a:r>
              <a:rPr lang="en-US" sz="1500" dirty="0" smtClean="0">
                <a:solidFill>
                  <a:schemeClr val="tx2">
                    <a:lumMod val="60000"/>
                    <a:lumOff val="40000"/>
                  </a:schemeClr>
                </a:solidFill>
              </a:rPr>
              <a:t> </a:t>
            </a:r>
            <a:r>
              <a:rPr lang="en-US" sz="1500" dirty="0" err="1" smtClean="0">
                <a:solidFill>
                  <a:schemeClr val="tx2">
                    <a:lumMod val="60000"/>
                    <a:lumOff val="40000"/>
                  </a:schemeClr>
                </a:solidFill>
              </a:rPr>
              <a:t>tartarat</a:t>
            </a:r>
            <a:r>
              <a:rPr lang="en-US" sz="1500" dirty="0" smtClean="0">
                <a:solidFill>
                  <a:schemeClr val="tx2">
                    <a:lumMod val="60000"/>
                    <a:lumOff val="40000"/>
                  </a:schemeClr>
                </a:solidFill>
              </a:rPr>
              <a:t> </a:t>
            </a:r>
            <a:r>
              <a:rPr lang="bg-BG" sz="1500" dirty="0" smtClean="0">
                <a:solidFill>
                  <a:schemeClr val="tx2">
                    <a:lumMod val="60000"/>
                    <a:lumOff val="40000"/>
                  </a:schemeClr>
                </a:solidFill>
              </a:rPr>
              <a:t>се приема два пъти дневно, докато </a:t>
            </a:r>
            <a:r>
              <a:rPr lang="en-US" sz="1500" dirty="0" err="1" smtClean="0">
                <a:solidFill>
                  <a:schemeClr val="tx2">
                    <a:lumMod val="60000"/>
                    <a:lumOff val="40000"/>
                  </a:schemeClr>
                </a:solidFill>
              </a:rPr>
              <a:t>Metoprolol</a:t>
            </a:r>
            <a:r>
              <a:rPr lang="en-US" sz="1500" dirty="0" smtClean="0">
                <a:solidFill>
                  <a:schemeClr val="tx2">
                    <a:lumMod val="60000"/>
                    <a:lumOff val="40000"/>
                  </a:schemeClr>
                </a:solidFill>
              </a:rPr>
              <a:t> </a:t>
            </a:r>
            <a:r>
              <a:rPr lang="en-US" sz="1500" dirty="0" err="1" smtClean="0">
                <a:solidFill>
                  <a:schemeClr val="tx2">
                    <a:lumMod val="60000"/>
                    <a:lumOff val="40000"/>
                  </a:schemeClr>
                </a:solidFill>
              </a:rPr>
              <a:t>succinat</a:t>
            </a:r>
            <a:r>
              <a:rPr lang="en-US" sz="1500" dirty="0" smtClean="0">
                <a:solidFill>
                  <a:schemeClr val="tx2">
                    <a:lumMod val="60000"/>
                    <a:lumOff val="40000"/>
                  </a:schemeClr>
                </a:solidFill>
              </a:rPr>
              <a:t> - </a:t>
            </a:r>
            <a:r>
              <a:rPr lang="bg-BG" sz="1500" dirty="0" smtClean="0">
                <a:solidFill>
                  <a:schemeClr val="tx2">
                    <a:lumMod val="60000"/>
                    <a:lumOff val="40000"/>
                  </a:schemeClr>
                </a:solidFill>
              </a:rPr>
              <a:t> веднъж дневно.</a:t>
            </a:r>
          </a:p>
          <a:p>
            <a:pPr>
              <a:lnSpc>
                <a:spcPts val="2000"/>
              </a:lnSpc>
              <a:buNone/>
            </a:pPr>
            <a:r>
              <a:rPr lang="bg-BG" sz="1500" b="1" dirty="0" smtClean="0">
                <a:solidFill>
                  <a:schemeClr val="tx2">
                    <a:lumMod val="60000"/>
                    <a:lumOff val="40000"/>
                  </a:schemeClr>
                </a:solidFill>
              </a:rPr>
              <a:t>Иновации, свързани с размера </a:t>
            </a:r>
            <a:r>
              <a:rPr lang="bg-BG" sz="1500" dirty="0" smtClean="0">
                <a:solidFill>
                  <a:schemeClr val="tx2">
                    <a:lumMod val="60000"/>
                    <a:lumOff val="40000"/>
                  </a:schemeClr>
                </a:solidFill>
              </a:rPr>
              <a:t>– отнасят се до размера без да се променят функционалните качества – напр. преносим ехокардиограф.</a:t>
            </a:r>
          </a:p>
          <a:p>
            <a:pPr>
              <a:lnSpc>
                <a:spcPts val="2000"/>
              </a:lnSpc>
              <a:buNone/>
            </a:pPr>
            <a:r>
              <a:rPr lang="bg-BG" sz="1500" b="1" dirty="0" smtClean="0">
                <a:solidFill>
                  <a:schemeClr val="tx2">
                    <a:lumMod val="60000"/>
                    <a:lumOff val="40000"/>
                  </a:schemeClr>
                </a:solidFill>
              </a:rPr>
              <a:t>Иновации, базирани на опаковката </a:t>
            </a:r>
            <a:r>
              <a:rPr lang="bg-BG" sz="1500" dirty="0" smtClean="0">
                <a:solidFill>
                  <a:schemeClr val="tx2">
                    <a:lumMod val="60000"/>
                    <a:lumOff val="40000"/>
                  </a:schemeClr>
                </a:solidFill>
              </a:rPr>
              <a:t>– начинът, по който един продукт се пакетира, може да промени възприеманата полза – напр. иновативен дозов инхалатор </a:t>
            </a:r>
            <a:r>
              <a:rPr lang="en-US" sz="1500" dirty="0" err="1" smtClean="0">
                <a:solidFill>
                  <a:schemeClr val="tx2">
                    <a:lumMod val="60000"/>
                    <a:lumOff val="40000"/>
                  </a:schemeClr>
                </a:solidFill>
              </a:rPr>
              <a:t>Symbicort</a:t>
            </a:r>
            <a:endParaRPr lang="bg-BG" sz="1500" dirty="0" smtClean="0">
              <a:solidFill>
                <a:schemeClr val="tx2">
                  <a:lumMod val="60000"/>
                  <a:lumOff val="40000"/>
                </a:schemeClr>
              </a:solidFill>
            </a:endParaRPr>
          </a:p>
          <a:p>
            <a:pPr>
              <a:lnSpc>
                <a:spcPts val="2000"/>
              </a:lnSpc>
              <a:buNone/>
            </a:pPr>
            <a:r>
              <a:rPr lang="bg-BG" sz="1500" b="1" dirty="0" smtClean="0">
                <a:solidFill>
                  <a:schemeClr val="tx2">
                    <a:lumMod val="60000"/>
                    <a:lumOff val="40000"/>
                  </a:schemeClr>
                </a:solidFill>
              </a:rPr>
              <a:t>Иновации, отнасящи се до дизайна </a:t>
            </a:r>
            <a:r>
              <a:rPr lang="bg-BG" sz="1500" dirty="0" smtClean="0">
                <a:solidFill>
                  <a:schemeClr val="tx2">
                    <a:lumMod val="60000"/>
                    <a:lumOff val="40000"/>
                  </a:schemeClr>
                </a:solidFill>
              </a:rPr>
              <a:t>– често използван подход от фармацевтичните призводители, които през няколко годишен период променят вторичната опаковка на медикаментите</a:t>
            </a:r>
          </a:p>
          <a:p>
            <a:pPr>
              <a:lnSpc>
                <a:spcPts val="2000"/>
              </a:lnSpc>
              <a:buNone/>
            </a:pPr>
            <a:r>
              <a:rPr lang="bg-BG" sz="1500" b="1" dirty="0" smtClean="0">
                <a:solidFill>
                  <a:schemeClr val="tx2">
                    <a:lumMod val="60000"/>
                    <a:lumOff val="40000"/>
                  </a:schemeClr>
                </a:solidFill>
              </a:rPr>
              <a:t>Иновации, основаващи се на допълнителни решения </a:t>
            </a:r>
            <a:r>
              <a:rPr lang="bg-BG" sz="1500" dirty="0" smtClean="0">
                <a:solidFill>
                  <a:schemeClr val="tx2">
                    <a:lumMod val="60000"/>
                    <a:lumOff val="40000"/>
                  </a:schemeClr>
                </a:solidFill>
              </a:rPr>
              <a:t>– включват добяване на допълнителна полза (напр. диуретик) към основният продукт (напр. АСЕ-инхибитор). Така възникват комбинираните лекарствени продукти.</a:t>
            </a:r>
          </a:p>
          <a:p>
            <a:pPr>
              <a:lnSpc>
                <a:spcPts val="2000"/>
              </a:lnSpc>
              <a:buNone/>
            </a:pPr>
            <a:r>
              <a:rPr lang="bg-BG" sz="1500" b="1" dirty="0" smtClean="0">
                <a:solidFill>
                  <a:schemeClr val="tx2">
                    <a:lumMod val="60000"/>
                    <a:lumOff val="40000"/>
                  </a:schemeClr>
                </a:solidFill>
              </a:rPr>
              <a:t>Иновации за намаляване на усилията </a:t>
            </a:r>
            <a:r>
              <a:rPr lang="bg-BG" sz="1500" dirty="0" smtClean="0">
                <a:solidFill>
                  <a:schemeClr val="tx2">
                    <a:lumMod val="60000"/>
                    <a:lumOff val="40000"/>
                  </a:schemeClr>
                </a:solidFill>
              </a:rPr>
              <a:t>– основават се на уравнението</a:t>
            </a:r>
            <a:endParaRPr lang="en-US" sz="1500" dirty="0" smtClean="0">
              <a:solidFill>
                <a:schemeClr val="tx2">
                  <a:lumMod val="60000"/>
                  <a:lumOff val="40000"/>
                </a:schemeClr>
              </a:solidFill>
            </a:endParaRPr>
          </a:p>
          <a:p>
            <a:pPr>
              <a:lnSpc>
                <a:spcPts val="2000"/>
              </a:lnSpc>
              <a:buNone/>
            </a:pPr>
            <a:endParaRPr lang="bg-BG" sz="15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90</a:t>
            </a:fld>
            <a:endParaRPr lang="fr-FR" dirty="0"/>
          </a:p>
        </p:txBody>
      </p:sp>
      <p:sp>
        <p:nvSpPr>
          <p:cNvPr id="5" name="Flowchart: Process 4"/>
          <p:cNvSpPr/>
          <p:nvPr/>
        </p:nvSpPr>
        <p:spPr>
          <a:xfrm>
            <a:off x="6012160" y="5805264"/>
            <a:ext cx="1080120" cy="36004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smtClean="0"/>
              <a:t>Стойност</a:t>
            </a:r>
            <a:endParaRPr lang="en-US" dirty="0"/>
          </a:p>
        </p:txBody>
      </p:sp>
      <p:sp>
        <p:nvSpPr>
          <p:cNvPr id="8" name="Equal 7"/>
          <p:cNvSpPr/>
          <p:nvPr/>
        </p:nvSpPr>
        <p:spPr>
          <a:xfrm>
            <a:off x="7380312" y="5805264"/>
            <a:ext cx="360040" cy="36004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Minus 8"/>
          <p:cNvSpPr/>
          <p:nvPr/>
        </p:nvSpPr>
        <p:spPr>
          <a:xfrm>
            <a:off x="7560840" y="5949280"/>
            <a:ext cx="1475656" cy="72008"/>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Process 9"/>
          <p:cNvSpPr/>
          <p:nvPr/>
        </p:nvSpPr>
        <p:spPr>
          <a:xfrm>
            <a:off x="7812360" y="5517232"/>
            <a:ext cx="1008112" cy="36004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smtClean="0"/>
              <a:t>Полза</a:t>
            </a:r>
            <a:endParaRPr lang="en-US" dirty="0"/>
          </a:p>
        </p:txBody>
      </p:sp>
      <p:sp>
        <p:nvSpPr>
          <p:cNvPr id="11" name="Flowchart: Process 10"/>
          <p:cNvSpPr/>
          <p:nvPr/>
        </p:nvSpPr>
        <p:spPr>
          <a:xfrm>
            <a:off x="7812360" y="6093296"/>
            <a:ext cx="1008112" cy="36004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smtClean="0"/>
              <a:t>Усилие</a:t>
            </a:r>
            <a:endParaRPr lang="en-US" dirty="0"/>
          </a:p>
        </p:txBody>
      </p:sp>
      <p:sp>
        <p:nvSpPr>
          <p:cNvPr id="15" name="Up Arrow 14"/>
          <p:cNvSpPr/>
          <p:nvPr/>
        </p:nvSpPr>
        <p:spPr>
          <a:xfrm>
            <a:off x="7164288" y="5805264"/>
            <a:ext cx="144016" cy="3600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259632" y="6093297"/>
            <a:ext cx="5688632" cy="1061829"/>
          </a:xfrm>
          <a:prstGeom prst="rect">
            <a:avLst/>
          </a:prstGeom>
          <a:noFill/>
        </p:spPr>
        <p:txBody>
          <a:bodyPr wrap="square" rtlCol="0">
            <a:spAutoFit/>
          </a:bodyPr>
          <a:lstStyle/>
          <a:p>
            <a:r>
              <a:rPr lang="bg-BG" sz="1500" i="1" dirty="0" smtClean="0">
                <a:solidFill>
                  <a:schemeClr val="tx2">
                    <a:lumMod val="60000"/>
                    <a:lumOff val="40000"/>
                  </a:schemeClr>
                </a:solidFill>
              </a:rPr>
              <a:t>Например предлагане на кредитни условия от производителите на медицинска апаратура, което намалява тежестта на инвестиционните  разходи.</a:t>
            </a:r>
          </a:p>
          <a:p>
            <a:endParaRPr lang="en-US" i="1" dirty="0"/>
          </a:p>
        </p:txBody>
      </p:sp>
      <p:sp>
        <p:nvSpPr>
          <p:cNvPr id="17" name="Down Arrow 16"/>
          <p:cNvSpPr/>
          <p:nvPr/>
        </p:nvSpPr>
        <p:spPr>
          <a:xfrm>
            <a:off x="8892480" y="6093296"/>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Вертикален и хоризонтален маркетинг</a:t>
            </a:r>
            <a:endParaRPr lang="fr-FR" sz="3200" dirty="0" smtClean="0">
              <a:solidFill>
                <a:schemeClr val="bg1"/>
              </a:solidFill>
            </a:endParaRPr>
          </a:p>
        </p:txBody>
      </p:sp>
      <p:sp>
        <p:nvSpPr>
          <p:cNvPr id="3075" name="Espace réservé du contenu 2"/>
          <p:cNvSpPr>
            <a:spLocks noGrp="1"/>
          </p:cNvSpPr>
          <p:nvPr>
            <p:ph idx="1"/>
          </p:nvPr>
        </p:nvSpPr>
        <p:spPr>
          <a:xfrm>
            <a:off x="428596" y="1857364"/>
            <a:ext cx="8258204" cy="4786346"/>
          </a:xfrm>
        </p:spPr>
        <p:txBody>
          <a:bodyPr>
            <a:normAutofit fontScale="77500" lnSpcReduction="20000"/>
          </a:bodyPr>
          <a:lstStyle/>
          <a:p>
            <a:pPr>
              <a:lnSpc>
                <a:spcPts val="2400"/>
              </a:lnSpc>
              <a:buNone/>
            </a:pPr>
            <a:r>
              <a:rPr lang="bg-BG" sz="2400" b="1" dirty="0" smtClean="0">
                <a:solidFill>
                  <a:schemeClr val="tx2">
                    <a:lumMod val="60000"/>
                    <a:lumOff val="40000"/>
                  </a:schemeClr>
                </a:solidFill>
              </a:rPr>
              <a:t>Вертикален (класически) маркетинг </a:t>
            </a:r>
            <a:r>
              <a:rPr lang="bg-BG" sz="2400" dirty="0" smtClean="0">
                <a:solidFill>
                  <a:schemeClr val="tx2">
                    <a:lumMod val="60000"/>
                    <a:lumOff val="40000"/>
                  </a:schemeClr>
                </a:solidFill>
              </a:rPr>
              <a:t>– работи в определен пазар, като прилага сегментиране и позициониране, развивайки настоящият продукт или услуга, за да създаде търсени продуктови разновидности.</a:t>
            </a:r>
          </a:p>
          <a:p>
            <a:pPr>
              <a:lnSpc>
                <a:spcPts val="2400"/>
              </a:lnSpc>
              <a:buNone/>
            </a:pPr>
            <a:r>
              <a:rPr lang="bg-BG" sz="2400" b="1" dirty="0" smtClean="0">
                <a:solidFill>
                  <a:schemeClr val="tx2">
                    <a:lumMod val="60000"/>
                    <a:lumOff val="40000"/>
                  </a:schemeClr>
                </a:solidFill>
              </a:rPr>
              <a:t>Хоризонтален (латерален) маркетинг </a:t>
            </a:r>
            <a:r>
              <a:rPr lang="bg-BG" sz="2400" dirty="0" smtClean="0">
                <a:solidFill>
                  <a:schemeClr val="tx2">
                    <a:lumMod val="60000"/>
                    <a:lumOff val="40000"/>
                  </a:schemeClr>
                </a:solidFill>
              </a:rPr>
              <a:t>– тръгва от конкретно фокусирано мислене към глобални разсъждения чрез по-изследователски и творчески подходи.</a:t>
            </a:r>
          </a:p>
          <a:p>
            <a:pPr>
              <a:lnSpc>
                <a:spcPts val="2400"/>
              </a:lnSpc>
              <a:buNone/>
            </a:pPr>
            <a:r>
              <a:rPr lang="bg-BG" sz="2400" dirty="0" smtClean="0">
                <a:solidFill>
                  <a:schemeClr val="tx2">
                    <a:lumMod val="60000"/>
                    <a:lumOff val="40000"/>
                  </a:schemeClr>
                </a:solidFill>
              </a:rPr>
              <a:t>Пример за вертикален маркетинг – развитие на комбинирани лекарствени продукти</a:t>
            </a:r>
          </a:p>
          <a:p>
            <a:pPr>
              <a:lnSpc>
                <a:spcPts val="2400"/>
              </a:lnSpc>
              <a:buNone/>
            </a:pPr>
            <a:r>
              <a:rPr lang="bg-BG" sz="2400" dirty="0" smtClean="0">
                <a:solidFill>
                  <a:schemeClr val="tx2">
                    <a:lumMod val="60000"/>
                    <a:lumOff val="40000"/>
                  </a:schemeClr>
                </a:solidFill>
              </a:rPr>
              <a:t>Пример за хоризонтален маркетинг – развитие на нова терапевтична индикация на настоящ лекарствен продукт</a:t>
            </a:r>
          </a:p>
          <a:p>
            <a:pPr>
              <a:lnSpc>
                <a:spcPts val="2400"/>
              </a:lnSpc>
              <a:buNone/>
            </a:pPr>
            <a:r>
              <a:rPr lang="bg-BG" sz="2400" dirty="0" smtClean="0">
                <a:solidFill>
                  <a:schemeClr val="tx2">
                    <a:lumMod val="60000"/>
                    <a:lumOff val="40000"/>
                  </a:schemeClr>
                </a:solidFill>
              </a:rPr>
              <a:t>Вертикалният и хоризонталният маркетинг се допълват и не си противоречат</a:t>
            </a:r>
          </a:p>
          <a:p>
            <a:pPr>
              <a:lnSpc>
                <a:spcPts val="2400"/>
              </a:lnSpc>
              <a:buNone/>
            </a:pPr>
            <a:r>
              <a:rPr lang="en-US" sz="2400" b="1" dirty="0" smtClean="0">
                <a:solidFill>
                  <a:schemeClr val="tx2">
                    <a:lumMod val="60000"/>
                    <a:lumOff val="40000"/>
                  </a:schemeClr>
                </a:solidFill>
              </a:rPr>
              <a:t>De Bono </a:t>
            </a:r>
            <a:r>
              <a:rPr lang="bg-BG" sz="2400" dirty="0" smtClean="0">
                <a:solidFill>
                  <a:schemeClr val="tx2">
                    <a:lumMod val="60000"/>
                    <a:lumOff val="40000"/>
                  </a:schemeClr>
                </a:solidFill>
              </a:rPr>
              <a:t>– Вертикалният маркетингов процес следва пазара като си избира подходящи пазарни сегменти, докато харизонталния маркетинг ги създава.</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91</a:t>
            </a:fld>
            <a:endParaRPr lang="fr-F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Вертикален и хоризонтален маркетинг (2)</a:t>
            </a:r>
            <a:br>
              <a:rPr lang="bg-BG" sz="3200" dirty="0" smtClean="0">
                <a:solidFill>
                  <a:schemeClr val="bg1"/>
                </a:solidFill>
              </a:rPr>
            </a:br>
            <a:r>
              <a:rPr lang="bg-BG" sz="3200" dirty="0" smtClean="0">
                <a:solidFill>
                  <a:schemeClr val="bg1"/>
                </a:solidFill>
              </a:rPr>
              <a:t>Сравнителни характеристики</a:t>
            </a:r>
            <a:endParaRPr lang="fr-FR" sz="3200" dirty="0" smtClean="0">
              <a:solidFill>
                <a:schemeClr val="bg1"/>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92</a:t>
            </a:fld>
            <a:endParaRPr lang="fr-FR"/>
          </a:p>
        </p:txBody>
      </p:sp>
      <p:graphicFrame>
        <p:nvGraphicFramePr>
          <p:cNvPr id="5" name="Table 4"/>
          <p:cNvGraphicFramePr>
            <a:graphicFrameLocks noGrp="1"/>
          </p:cNvGraphicFramePr>
          <p:nvPr/>
        </p:nvGraphicFramePr>
        <p:xfrm>
          <a:off x="251520" y="2204864"/>
          <a:ext cx="8640960" cy="4485640"/>
        </p:xfrm>
        <a:graphic>
          <a:graphicData uri="http://schemas.openxmlformats.org/drawingml/2006/table">
            <a:tbl>
              <a:tblPr firstRow="1" bandRow="1">
                <a:tableStyleId>{5C22544A-7EE6-4342-B048-85BDC9FD1C3A}</a:tableStyleId>
              </a:tblPr>
              <a:tblGrid>
                <a:gridCol w="4320480"/>
                <a:gridCol w="4320480"/>
              </a:tblGrid>
              <a:tr h="370840">
                <a:tc>
                  <a:txBody>
                    <a:bodyPr/>
                    <a:lstStyle/>
                    <a:p>
                      <a:pPr algn="l">
                        <a:spcAft>
                          <a:spcPts val="0"/>
                        </a:spcAft>
                      </a:pPr>
                      <a:r>
                        <a:rPr lang="en-GB" sz="1500" b="1" dirty="0" err="1">
                          <a:latin typeface="Arial"/>
                          <a:ea typeface="Times New Roman"/>
                        </a:rPr>
                        <a:t>Вертикален</a:t>
                      </a:r>
                      <a:r>
                        <a:rPr lang="en-GB" sz="1500" b="1" dirty="0">
                          <a:latin typeface="Arial"/>
                          <a:ea typeface="Times New Roman"/>
                        </a:rPr>
                        <a:t> </a:t>
                      </a:r>
                      <a:r>
                        <a:rPr lang="en-GB" sz="1500" b="1" dirty="0" err="1">
                          <a:latin typeface="Arial"/>
                          <a:ea typeface="Times New Roman"/>
                        </a:rPr>
                        <a:t>маркетинг</a:t>
                      </a:r>
                      <a:endParaRPr lang="en-US" sz="1500" dirty="0">
                        <a:latin typeface="Arial"/>
                        <a:ea typeface="Times New Roman"/>
                      </a:endParaRPr>
                    </a:p>
                  </a:txBody>
                  <a:tcPr marL="68580" marR="68580" marT="0" marB="0"/>
                </a:tc>
                <a:tc>
                  <a:txBody>
                    <a:bodyPr/>
                    <a:lstStyle/>
                    <a:p>
                      <a:pPr algn="l">
                        <a:spcAft>
                          <a:spcPts val="0"/>
                        </a:spcAft>
                      </a:pPr>
                      <a:r>
                        <a:rPr lang="en-GB" sz="1500" b="1">
                          <a:latin typeface="Arial"/>
                          <a:ea typeface="Times New Roman"/>
                        </a:rPr>
                        <a:t>Хоризонтален маркетинг</a:t>
                      </a:r>
                      <a:endParaRPr lang="en-US" sz="1500">
                        <a:latin typeface="Arial"/>
                        <a:ea typeface="Times New Roman"/>
                      </a:endParaRPr>
                    </a:p>
                  </a:txBody>
                  <a:tcPr marL="68580" marR="68580" marT="0" marB="0"/>
                </a:tc>
              </a:tr>
              <a:tr h="370840">
                <a:tc>
                  <a:txBody>
                    <a:bodyPr/>
                    <a:lstStyle/>
                    <a:p>
                      <a:pPr algn="l">
                        <a:spcAft>
                          <a:spcPts val="0"/>
                        </a:spcAft>
                      </a:pPr>
                      <a:r>
                        <a:rPr lang="en-GB" sz="1500">
                          <a:latin typeface="Arial"/>
                          <a:ea typeface="Times New Roman"/>
                        </a:rPr>
                        <a:t>Създава идеи за разширяване размера на даден пазар</a:t>
                      </a:r>
                      <a:endParaRPr lang="en-US" sz="1500">
                        <a:latin typeface="Arial"/>
                        <a:ea typeface="Times New Roman"/>
                      </a:endParaRPr>
                    </a:p>
                  </a:txBody>
                  <a:tcPr marL="68580" marR="68580" marT="0" marB="0"/>
                </a:tc>
                <a:tc>
                  <a:txBody>
                    <a:bodyPr/>
                    <a:lstStyle/>
                    <a:p>
                      <a:pPr algn="l">
                        <a:spcAft>
                          <a:spcPts val="0"/>
                        </a:spcAft>
                      </a:pPr>
                      <a:r>
                        <a:rPr lang="en-GB" sz="1500">
                          <a:latin typeface="Arial"/>
                          <a:ea typeface="Times New Roman"/>
                        </a:rPr>
                        <a:t>Латерален продукт може да преструктурира пазара чрез създаване на нови категории или подкатегории</a:t>
                      </a:r>
                      <a:endParaRPr lang="en-US" sz="1500">
                        <a:latin typeface="Arial"/>
                        <a:ea typeface="Times New Roman"/>
                      </a:endParaRPr>
                    </a:p>
                  </a:txBody>
                  <a:tcPr marL="68580" marR="68580" marT="0" marB="0"/>
                </a:tc>
              </a:tr>
              <a:tr h="370840">
                <a:tc>
                  <a:txBody>
                    <a:bodyPr/>
                    <a:lstStyle/>
                    <a:p>
                      <a:pPr algn="l">
                        <a:spcAft>
                          <a:spcPts val="0"/>
                        </a:spcAft>
                      </a:pPr>
                      <a:r>
                        <a:rPr lang="en-GB" sz="1500">
                          <a:latin typeface="Arial"/>
                          <a:ea typeface="Times New Roman"/>
                        </a:rPr>
                        <a:t>Помага да се превърнат потенциални клиенти в настоящи клиенти в рамките на определен пазар</a:t>
                      </a:r>
                      <a:endParaRPr lang="en-US" sz="1500">
                        <a:latin typeface="Arial"/>
                        <a:ea typeface="Times New Roman"/>
                      </a:endParaRPr>
                    </a:p>
                  </a:txBody>
                  <a:tcPr marL="68580" marR="68580" marT="0" marB="0"/>
                </a:tc>
                <a:tc>
                  <a:txBody>
                    <a:bodyPr/>
                    <a:lstStyle/>
                    <a:p>
                      <a:pPr algn="l">
                        <a:spcAft>
                          <a:spcPts val="0"/>
                        </a:spcAft>
                      </a:pPr>
                      <a:r>
                        <a:rPr lang="en-GB" sz="1500">
                          <a:latin typeface="Arial"/>
                          <a:ea typeface="Times New Roman"/>
                        </a:rPr>
                        <a:t>Латералният продукт може да намали обемите на другите продукти в даден пазар</a:t>
                      </a:r>
                      <a:endParaRPr lang="en-US" sz="1500">
                        <a:latin typeface="Arial"/>
                        <a:ea typeface="Times New Roman"/>
                      </a:endParaRPr>
                    </a:p>
                  </a:txBody>
                  <a:tcPr marL="68580" marR="68580" marT="0" marB="0"/>
                </a:tc>
              </a:tr>
              <a:tr h="370840">
                <a:tc>
                  <a:txBody>
                    <a:bodyPr/>
                    <a:lstStyle/>
                    <a:p>
                      <a:pPr algn="l">
                        <a:spcAft>
                          <a:spcPts val="0"/>
                        </a:spcAft>
                      </a:pPr>
                      <a:r>
                        <a:rPr lang="en-GB" sz="1500">
                          <a:latin typeface="Arial"/>
                          <a:ea typeface="Times New Roman"/>
                        </a:rPr>
                        <a:t>Позволява присъствието </a:t>
                      </a:r>
                      <a:r>
                        <a:rPr lang="bg-BG" sz="1500">
                          <a:latin typeface="Arial"/>
                          <a:ea typeface="Times New Roman"/>
                        </a:rPr>
                        <a:t>на продукта </a:t>
                      </a:r>
                      <a:r>
                        <a:rPr lang="en-GB" sz="1500">
                          <a:latin typeface="Arial"/>
                          <a:ea typeface="Times New Roman"/>
                        </a:rPr>
                        <a:t>във всички възможни ситуации в рамките на настоящия пазар</a:t>
                      </a:r>
                      <a:endParaRPr lang="en-US" sz="1500">
                        <a:latin typeface="Arial"/>
                        <a:ea typeface="Times New Roman"/>
                      </a:endParaRPr>
                    </a:p>
                  </a:txBody>
                  <a:tcPr marL="68580" marR="68580" marT="0" marB="0"/>
                </a:tc>
                <a:tc>
                  <a:txBody>
                    <a:bodyPr/>
                    <a:lstStyle/>
                    <a:p>
                      <a:pPr algn="l">
                        <a:spcAft>
                          <a:spcPts val="0"/>
                        </a:spcAft>
                      </a:pPr>
                      <a:r>
                        <a:rPr lang="en-GB" sz="1500">
                          <a:latin typeface="Arial"/>
                          <a:ea typeface="Times New Roman"/>
                        </a:rPr>
                        <a:t>Възможни са случаи, когато латералният продукт създава нов обем пазар без да намалява обемите на продажби на другите продукти. Това са случаите, когато се създава нова категория пазарно търсене</a:t>
                      </a:r>
                      <a:endParaRPr lang="en-US" sz="1500">
                        <a:latin typeface="Arial"/>
                        <a:ea typeface="Times New Roman"/>
                      </a:endParaRPr>
                    </a:p>
                  </a:txBody>
                  <a:tcPr marL="68580" marR="68580" marT="0" marB="0"/>
                </a:tc>
              </a:tr>
              <a:tr h="370840">
                <a:tc>
                  <a:txBody>
                    <a:bodyPr/>
                    <a:lstStyle/>
                    <a:p>
                      <a:pPr algn="l">
                        <a:spcAft>
                          <a:spcPts val="0"/>
                        </a:spcAft>
                      </a:pPr>
                      <a:r>
                        <a:rPr lang="en-GB" sz="1500">
                          <a:latin typeface="Arial"/>
                          <a:ea typeface="Times New Roman"/>
                        </a:rPr>
                        <a:t>Помага при увеличаване на насищането за постигане на максимално ниво в определен пазар</a:t>
                      </a:r>
                      <a:endParaRPr lang="en-US" sz="1500">
                        <a:latin typeface="Arial"/>
                        <a:ea typeface="Times New Roman"/>
                      </a:endParaRPr>
                    </a:p>
                  </a:txBody>
                  <a:tcPr marL="68580" marR="68580" marT="0" marB="0"/>
                </a:tc>
                <a:tc rowSpan="2">
                  <a:txBody>
                    <a:bodyPr/>
                    <a:lstStyle/>
                    <a:p>
                      <a:pPr algn="l">
                        <a:spcAft>
                          <a:spcPts val="0"/>
                        </a:spcAft>
                      </a:pPr>
                      <a:r>
                        <a:rPr lang="en-GB" sz="1500" dirty="0" err="1">
                          <a:latin typeface="Arial"/>
                          <a:ea typeface="Times New Roman"/>
                        </a:rPr>
                        <a:t>Ако</a:t>
                      </a:r>
                      <a:r>
                        <a:rPr lang="en-GB" sz="1500" dirty="0">
                          <a:latin typeface="Arial"/>
                          <a:ea typeface="Times New Roman"/>
                        </a:rPr>
                        <a:t> </a:t>
                      </a:r>
                      <a:r>
                        <a:rPr lang="en-GB" sz="1500" dirty="0" err="1">
                          <a:latin typeface="Arial"/>
                          <a:ea typeface="Times New Roman"/>
                        </a:rPr>
                        <a:t>продажбите</a:t>
                      </a:r>
                      <a:r>
                        <a:rPr lang="en-GB" sz="1500" dirty="0">
                          <a:latin typeface="Arial"/>
                          <a:ea typeface="Times New Roman"/>
                        </a:rPr>
                        <a:t> </a:t>
                      </a:r>
                      <a:r>
                        <a:rPr lang="en-GB" sz="1500" dirty="0" err="1">
                          <a:latin typeface="Arial"/>
                          <a:ea typeface="Times New Roman"/>
                        </a:rPr>
                        <a:t>не</a:t>
                      </a:r>
                      <a:r>
                        <a:rPr lang="en-GB" sz="1500" dirty="0">
                          <a:latin typeface="Arial"/>
                          <a:ea typeface="Times New Roman"/>
                        </a:rPr>
                        <a:t> </a:t>
                      </a:r>
                      <a:r>
                        <a:rPr lang="en-GB" sz="1500" dirty="0" err="1">
                          <a:latin typeface="Arial"/>
                          <a:ea typeface="Times New Roman"/>
                        </a:rPr>
                        <a:t>са</a:t>
                      </a:r>
                      <a:r>
                        <a:rPr lang="en-GB" sz="1500" dirty="0">
                          <a:latin typeface="Arial"/>
                          <a:ea typeface="Times New Roman"/>
                        </a:rPr>
                        <a:t> </a:t>
                      </a:r>
                      <a:r>
                        <a:rPr lang="en-GB" sz="1500" dirty="0" err="1">
                          <a:latin typeface="Arial"/>
                          <a:ea typeface="Times New Roman"/>
                        </a:rPr>
                        <a:t>нови</a:t>
                      </a:r>
                      <a:r>
                        <a:rPr lang="en-GB" sz="1500" dirty="0">
                          <a:latin typeface="Arial"/>
                          <a:ea typeface="Times New Roman"/>
                        </a:rPr>
                        <a:t>, </a:t>
                      </a:r>
                      <a:r>
                        <a:rPr lang="en-GB" sz="1500" dirty="0" err="1">
                          <a:latin typeface="Arial"/>
                          <a:ea typeface="Times New Roman"/>
                        </a:rPr>
                        <a:t>латералният</a:t>
                      </a:r>
                      <a:r>
                        <a:rPr lang="en-GB" sz="1500" dirty="0">
                          <a:latin typeface="Arial"/>
                          <a:ea typeface="Times New Roman"/>
                        </a:rPr>
                        <a:t> </a:t>
                      </a:r>
                      <a:r>
                        <a:rPr lang="en-GB" sz="1500" dirty="0" err="1">
                          <a:latin typeface="Arial"/>
                          <a:ea typeface="Times New Roman"/>
                        </a:rPr>
                        <a:t>продукт</a:t>
                      </a:r>
                      <a:r>
                        <a:rPr lang="en-GB" sz="1500" dirty="0">
                          <a:latin typeface="Arial"/>
                          <a:ea typeface="Times New Roman"/>
                        </a:rPr>
                        <a:t> </a:t>
                      </a:r>
                      <a:r>
                        <a:rPr lang="en-GB" sz="1500" dirty="0" err="1">
                          <a:latin typeface="Arial"/>
                          <a:ea typeface="Times New Roman"/>
                        </a:rPr>
                        <a:t>може</a:t>
                      </a:r>
                      <a:r>
                        <a:rPr lang="en-GB" sz="1500" dirty="0">
                          <a:latin typeface="Arial"/>
                          <a:ea typeface="Times New Roman"/>
                        </a:rPr>
                        <a:t> </a:t>
                      </a:r>
                      <a:r>
                        <a:rPr lang="en-GB" sz="1500" dirty="0" err="1">
                          <a:latin typeface="Arial"/>
                          <a:ea typeface="Times New Roman"/>
                        </a:rPr>
                        <a:t>да</a:t>
                      </a:r>
                      <a:r>
                        <a:rPr lang="en-GB" sz="1500" dirty="0">
                          <a:latin typeface="Arial"/>
                          <a:ea typeface="Times New Roman"/>
                        </a:rPr>
                        <a:t> </a:t>
                      </a:r>
                      <a:r>
                        <a:rPr lang="en-GB" sz="1500" dirty="0" err="1">
                          <a:latin typeface="Arial"/>
                          <a:ea typeface="Times New Roman"/>
                        </a:rPr>
                        <a:t>намали</a:t>
                      </a:r>
                      <a:r>
                        <a:rPr lang="en-GB" sz="1500" dirty="0">
                          <a:latin typeface="Arial"/>
                          <a:ea typeface="Times New Roman"/>
                        </a:rPr>
                        <a:t> </a:t>
                      </a:r>
                      <a:r>
                        <a:rPr lang="en-GB" sz="1500" dirty="0" err="1">
                          <a:latin typeface="Arial"/>
                          <a:ea typeface="Times New Roman"/>
                        </a:rPr>
                        <a:t>обемите</a:t>
                      </a:r>
                      <a:r>
                        <a:rPr lang="en-GB" sz="1500" dirty="0">
                          <a:latin typeface="Arial"/>
                          <a:ea typeface="Times New Roman"/>
                        </a:rPr>
                        <a:t> в </a:t>
                      </a:r>
                      <a:r>
                        <a:rPr lang="en-GB" sz="1500" dirty="0" err="1">
                          <a:latin typeface="Arial"/>
                          <a:ea typeface="Times New Roman"/>
                        </a:rPr>
                        <a:t>няколко</a:t>
                      </a:r>
                      <a:r>
                        <a:rPr lang="en-GB" sz="1500" dirty="0">
                          <a:latin typeface="Arial"/>
                          <a:ea typeface="Times New Roman"/>
                        </a:rPr>
                        <a:t> </a:t>
                      </a:r>
                      <a:r>
                        <a:rPr lang="en-GB" sz="1500" dirty="0" err="1" smtClean="0">
                          <a:latin typeface="Arial"/>
                          <a:ea typeface="Times New Roman"/>
                        </a:rPr>
                        <a:t>категории</a:t>
                      </a:r>
                      <a:r>
                        <a:rPr lang="bg-BG" sz="1500" baseline="0" dirty="0" smtClean="0">
                          <a:latin typeface="Arial"/>
                          <a:ea typeface="Times New Roman"/>
                        </a:rPr>
                        <a:t> </a:t>
                      </a:r>
                      <a:r>
                        <a:rPr lang="en-GB" sz="1500" dirty="0" smtClean="0">
                          <a:latin typeface="Arial"/>
                          <a:ea typeface="Times New Roman"/>
                        </a:rPr>
                        <a:t>–</a:t>
                      </a:r>
                      <a:r>
                        <a:rPr lang="bg-BG" sz="1500" dirty="0" smtClean="0">
                          <a:latin typeface="Arial"/>
                          <a:ea typeface="Times New Roman"/>
                        </a:rPr>
                        <a:t> </a:t>
                      </a:r>
                      <a:r>
                        <a:rPr lang="en-GB" sz="1500" dirty="0" err="1" smtClean="0">
                          <a:latin typeface="Arial"/>
                          <a:ea typeface="Times New Roman"/>
                        </a:rPr>
                        <a:t>напр</a:t>
                      </a:r>
                      <a:r>
                        <a:rPr lang="en-GB" sz="1500" dirty="0">
                          <a:latin typeface="Arial"/>
                          <a:ea typeface="Times New Roman"/>
                        </a:rPr>
                        <a:t>. </a:t>
                      </a:r>
                      <a:r>
                        <a:rPr lang="en-GB" sz="1500" dirty="0" err="1">
                          <a:latin typeface="Arial"/>
                          <a:ea typeface="Times New Roman"/>
                        </a:rPr>
                        <a:t>мултивитамините</a:t>
                      </a:r>
                      <a:r>
                        <a:rPr lang="en-GB" sz="1500" dirty="0">
                          <a:latin typeface="Arial"/>
                          <a:ea typeface="Times New Roman"/>
                        </a:rPr>
                        <a:t> „</a:t>
                      </a:r>
                      <a:r>
                        <a:rPr lang="en-GB" sz="1500" dirty="0" err="1" smtClean="0">
                          <a:latin typeface="Arial"/>
                          <a:ea typeface="Times New Roman"/>
                        </a:rPr>
                        <a:t>Марсианци</a:t>
                      </a:r>
                      <a:r>
                        <a:rPr lang="en-GB" sz="1500" dirty="0">
                          <a:latin typeface="Arial"/>
                          <a:ea typeface="Times New Roman"/>
                        </a:rPr>
                        <a:t>” </a:t>
                      </a:r>
                      <a:r>
                        <a:rPr lang="en-GB" sz="1500" dirty="0" err="1">
                          <a:latin typeface="Arial"/>
                          <a:ea typeface="Times New Roman"/>
                        </a:rPr>
                        <a:t>могат</a:t>
                      </a:r>
                      <a:r>
                        <a:rPr lang="en-GB" sz="1500" dirty="0">
                          <a:latin typeface="Arial"/>
                          <a:ea typeface="Times New Roman"/>
                        </a:rPr>
                        <a:t> </a:t>
                      </a:r>
                      <a:r>
                        <a:rPr lang="en-GB" sz="1500" dirty="0" err="1">
                          <a:solidFill>
                            <a:srgbClr val="000000"/>
                          </a:solidFill>
                          <a:latin typeface="Arial"/>
                          <a:ea typeface="Times New Roman"/>
                        </a:rPr>
                        <a:t>да</a:t>
                      </a:r>
                      <a:r>
                        <a:rPr lang="en-GB" sz="1500" dirty="0">
                          <a:solidFill>
                            <a:srgbClr val="000000"/>
                          </a:solidFill>
                          <a:latin typeface="Arial"/>
                          <a:ea typeface="Times New Roman"/>
                        </a:rPr>
                        <a:t> </a:t>
                      </a:r>
                      <a:r>
                        <a:rPr lang="en-GB" sz="1500" dirty="0" err="1">
                          <a:solidFill>
                            <a:srgbClr val="000000"/>
                          </a:solidFill>
                          <a:latin typeface="Arial"/>
                          <a:ea typeface="Times New Roman"/>
                        </a:rPr>
                        <a:t>повлияят</a:t>
                      </a:r>
                      <a:r>
                        <a:rPr lang="en-GB" sz="1500" dirty="0">
                          <a:solidFill>
                            <a:srgbClr val="FF0000"/>
                          </a:solidFill>
                          <a:latin typeface="Arial"/>
                          <a:ea typeface="Times New Roman"/>
                        </a:rPr>
                        <a:t> </a:t>
                      </a:r>
                      <a:r>
                        <a:rPr lang="en-GB" sz="1500" dirty="0" err="1">
                          <a:latin typeface="Arial"/>
                          <a:ea typeface="Times New Roman"/>
                        </a:rPr>
                        <a:t>както</a:t>
                      </a:r>
                      <a:r>
                        <a:rPr lang="en-GB" sz="1500" dirty="0">
                          <a:latin typeface="Arial"/>
                          <a:ea typeface="Times New Roman"/>
                        </a:rPr>
                        <a:t> </a:t>
                      </a:r>
                      <a:r>
                        <a:rPr lang="en-GB" sz="1500" dirty="0" err="1">
                          <a:latin typeface="Arial"/>
                          <a:ea typeface="Times New Roman"/>
                        </a:rPr>
                        <a:t>на</a:t>
                      </a:r>
                      <a:r>
                        <a:rPr lang="en-GB" sz="1500" dirty="0">
                          <a:latin typeface="Arial"/>
                          <a:ea typeface="Times New Roman"/>
                        </a:rPr>
                        <a:t> </a:t>
                      </a:r>
                      <a:r>
                        <a:rPr lang="en-GB" sz="1500" dirty="0" err="1">
                          <a:latin typeface="Arial"/>
                          <a:ea typeface="Times New Roman"/>
                        </a:rPr>
                        <a:t>пазара</a:t>
                      </a:r>
                      <a:r>
                        <a:rPr lang="en-GB" sz="1500" dirty="0">
                          <a:latin typeface="Arial"/>
                          <a:ea typeface="Times New Roman"/>
                        </a:rPr>
                        <a:t> </a:t>
                      </a:r>
                      <a:r>
                        <a:rPr lang="en-GB" sz="1500" dirty="0" err="1">
                          <a:latin typeface="Arial"/>
                          <a:ea typeface="Times New Roman"/>
                        </a:rPr>
                        <a:t>на</a:t>
                      </a:r>
                      <a:r>
                        <a:rPr lang="en-GB" sz="1500" dirty="0">
                          <a:latin typeface="Arial"/>
                          <a:ea typeface="Times New Roman"/>
                        </a:rPr>
                        <a:t> </a:t>
                      </a:r>
                      <a:r>
                        <a:rPr lang="en-GB" sz="1500" dirty="0" err="1">
                          <a:latin typeface="Arial"/>
                          <a:ea typeface="Times New Roman"/>
                        </a:rPr>
                        <a:t>имуностимулатори</a:t>
                      </a:r>
                      <a:r>
                        <a:rPr lang="en-GB" sz="1500" dirty="0">
                          <a:latin typeface="Arial"/>
                          <a:ea typeface="Times New Roman"/>
                        </a:rPr>
                        <a:t>, </a:t>
                      </a:r>
                      <a:r>
                        <a:rPr lang="en-GB" sz="1500" dirty="0" err="1">
                          <a:latin typeface="Arial"/>
                          <a:ea typeface="Times New Roman"/>
                        </a:rPr>
                        <a:t>прилагащи</a:t>
                      </a:r>
                      <a:r>
                        <a:rPr lang="en-GB" sz="1500" dirty="0">
                          <a:latin typeface="Arial"/>
                          <a:ea typeface="Times New Roman"/>
                        </a:rPr>
                        <a:t> </a:t>
                      </a:r>
                      <a:r>
                        <a:rPr lang="en-GB" sz="1500" dirty="0" err="1">
                          <a:latin typeface="Arial"/>
                          <a:ea typeface="Times New Roman"/>
                        </a:rPr>
                        <a:t>се</a:t>
                      </a:r>
                      <a:r>
                        <a:rPr lang="en-GB" sz="1500" dirty="0">
                          <a:latin typeface="Arial"/>
                          <a:ea typeface="Times New Roman"/>
                        </a:rPr>
                        <a:t> </a:t>
                      </a:r>
                      <a:r>
                        <a:rPr lang="en-GB" sz="1500" dirty="0" err="1">
                          <a:latin typeface="Arial"/>
                          <a:ea typeface="Times New Roman"/>
                        </a:rPr>
                        <a:t>през</a:t>
                      </a:r>
                      <a:r>
                        <a:rPr lang="en-GB" sz="1500" dirty="0">
                          <a:latin typeface="Arial"/>
                          <a:ea typeface="Times New Roman"/>
                        </a:rPr>
                        <a:t> </a:t>
                      </a:r>
                      <a:r>
                        <a:rPr lang="en-GB" sz="1500" dirty="0" err="1" smtClean="0">
                          <a:latin typeface="Arial"/>
                          <a:ea typeface="Times New Roman"/>
                        </a:rPr>
                        <a:t>есенно-земния</a:t>
                      </a:r>
                      <a:r>
                        <a:rPr lang="en-GB" sz="1500" dirty="0" smtClean="0">
                          <a:latin typeface="Arial"/>
                          <a:ea typeface="Times New Roman"/>
                        </a:rPr>
                        <a:t> </a:t>
                      </a:r>
                      <a:r>
                        <a:rPr lang="en-GB" sz="1500" dirty="0" err="1">
                          <a:latin typeface="Arial"/>
                          <a:ea typeface="Times New Roman"/>
                        </a:rPr>
                        <a:t>сезон</a:t>
                      </a:r>
                      <a:r>
                        <a:rPr lang="en-GB" sz="1500" dirty="0">
                          <a:latin typeface="Arial"/>
                          <a:ea typeface="Times New Roman"/>
                        </a:rPr>
                        <a:t>, </a:t>
                      </a:r>
                      <a:r>
                        <a:rPr lang="en-GB" sz="1500" dirty="0" err="1">
                          <a:latin typeface="Arial"/>
                          <a:ea typeface="Times New Roman"/>
                        </a:rPr>
                        <a:t>така</a:t>
                      </a:r>
                      <a:r>
                        <a:rPr lang="en-GB" sz="1500" dirty="0">
                          <a:latin typeface="Arial"/>
                          <a:ea typeface="Times New Roman"/>
                        </a:rPr>
                        <a:t> и </a:t>
                      </a:r>
                      <a:r>
                        <a:rPr lang="en-GB" sz="1500" dirty="0" err="1">
                          <a:latin typeface="Arial"/>
                          <a:ea typeface="Times New Roman"/>
                        </a:rPr>
                        <a:t>на</a:t>
                      </a:r>
                      <a:r>
                        <a:rPr lang="en-GB" sz="1500" dirty="0">
                          <a:latin typeface="Arial"/>
                          <a:ea typeface="Times New Roman"/>
                        </a:rPr>
                        <a:t> </a:t>
                      </a:r>
                      <a:r>
                        <a:rPr lang="en-GB" sz="1500" dirty="0" err="1">
                          <a:latin typeface="Arial"/>
                          <a:ea typeface="Times New Roman"/>
                        </a:rPr>
                        <a:t>пазара</a:t>
                      </a:r>
                      <a:r>
                        <a:rPr lang="en-GB" sz="1500" dirty="0">
                          <a:latin typeface="Arial"/>
                          <a:ea typeface="Times New Roman"/>
                        </a:rPr>
                        <a:t> </a:t>
                      </a:r>
                      <a:r>
                        <a:rPr lang="en-GB" sz="1500" dirty="0" err="1">
                          <a:latin typeface="Arial"/>
                          <a:ea typeface="Times New Roman"/>
                        </a:rPr>
                        <a:t>на</a:t>
                      </a:r>
                      <a:r>
                        <a:rPr lang="en-GB" sz="1500" dirty="0">
                          <a:latin typeface="Arial"/>
                          <a:ea typeface="Times New Roman"/>
                        </a:rPr>
                        <a:t> </a:t>
                      </a:r>
                      <a:r>
                        <a:rPr lang="en-GB" sz="1500" dirty="0" err="1" smtClean="0">
                          <a:latin typeface="Arial"/>
                          <a:ea typeface="Times New Roman"/>
                        </a:rPr>
                        <a:t>витамини</a:t>
                      </a:r>
                      <a:r>
                        <a:rPr lang="en-GB" sz="1500" dirty="0">
                          <a:latin typeface="Arial"/>
                          <a:ea typeface="Times New Roman"/>
                        </a:rPr>
                        <a:t>.</a:t>
                      </a:r>
                      <a:endParaRPr lang="en-US" sz="1500" dirty="0">
                        <a:latin typeface="Arial"/>
                        <a:ea typeface="Times New Roman"/>
                      </a:endParaRPr>
                    </a:p>
                  </a:txBody>
                  <a:tcPr marL="68580" marR="68580" marT="0" marB="0"/>
                </a:tc>
              </a:tr>
              <a:tr h="370840">
                <a:tc>
                  <a:txBody>
                    <a:bodyPr/>
                    <a:lstStyle/>
                    <a:p>
                      <a:pPr algn="l">
                        <a:spcAft>
                          <a:spcPts val="0"/>
                        </a:spcAft>
                      </a:pPr>
                      <a:r>
                        <a:rPr lang="en-GB" sz="1500" dirty="0" err="1">
                          <a:latin typeface="Arial"/>
                          <a:ea typeface="Times New Roman"/>
                        </a:rPr>
                        <a:t>Позвол</a:t>
                      </a:r>
                      <a:r>
                        <a:rPr lang="bg-BG" sz="1500" dirty="0">
                          <a:latin typeface="Arial"/>
                          <a:ea typeface="Times New Roman"/>
                        </a:rPr>
                        <a:t>я</a:t>
                      </a:r>
                      <a:r>
                        <a:rPr lang="en-GB" sz="1500" dirty="0" err="1">
                          <a:latin typeface="Arial"/>
                          <a:ea typeface="Times New Roman"/>
                        </a:rPr>
                        <a:t>ва</a:t>
                      </a:r>
                      <a:r>
                        <a:rPr lang="en-GB" sz="1500" dirty="0">
                          <a:latin typeface="Arial"/>
                          <a:ea typeface="Times New Roman"/>
                        </a:rPr>
                        <a:t> </a:t>
                      </a:r>
                      <a:r>
                        <a:rPr lang="en-GB" sz="1500" dirty="0" err="1">
                          <a:latin typeface="Arial"/>
                          <a:ea typeface="Times New Roman"/>
                        </a:rPr>
                        <a:t>откриване</a:t>
                      </a:r>
                      <a:r>
                        <a:rPr lang="en-GB" sz="1500" dirty="0">
                          <a:latin typeface="Arial"/>
                          <a:ea typeface="Times New Roman"/>
                        </a:rPr>
                        <a:t> </a:t>
                      </a:r>
                      <a:r>
                        <a:rPr lang="en-GB" sz="1500" dirty="0" err="1">
                          <a:latin typeface="Arial"/>
                          <a:ea typeface="Times New Roman"/>
                        </a:rPr>
                        <a:t>на</a:t>
                      </a:r>
                      <a:r>
                        <a:rPr lang="en-GB" sz="1500" dirty="0">
                          <a:latin typeface="Arial"/>
                          <a:ea typeface="Times New Roman"/>
                        </a:rPr>
                        <a:t> </a:t>
                      </a:r>
                      <a:r>
                        <a:rPr lang="en-GB" sz="1500" dirty="0" err="1">
                          <a:latin typeface="Arial"/>
                          <a:ea typeface="Times New Roman"/>
                        </a:rPr>
                        <a:t>нови</a:t>
                      </a:r>
                      <a:r>
                        <a:rPr lang="en-GB" sz="1500" dirty="0">
                          <a:latin typeface="Arial"/>
                          <a:ea typeface="Times New Roman"/>
                        </a:rPr>
                        <a:t> </a:t>
                      </a:r>
                      <a:r>
                        <a:rPr lang="en-GB" sz="1500" dirty="0" err="1">
                          <a:latin typeface="Arial"/>
                          <a:ea typeface="Times New Roman"/>
                        </a:rPr>
                        <a:t>възможности</a:t>
                      </a:r>
                      <a:r>
                        <a:rPr lang="en-GB" sz="1500" dirty="0">
                          <a:latin typeface="Arial"/>
                          <a:ea typeface="Times New Roman"/>
                        </a:rPr>
                        <a:t> </a:t>
                      </a:r>
                      <a:r>
                        <a:rPr lang="en-GB" sz="1500" dirty="0" err="1">
                          <a:latin typeface="Arial"/>
                          <a:ea typeface="Times New Roman"/>
                        </a:rPr>
                        <a:t>за</a:t>
                      </a:r>
                      <a:r>
                        <a:rPr lang="en-GB" sz="1500" dirty="0">
                          <a:latin typeface="Arial"/>
                          <a:ea typeface="Times New Roman"/>
                        </a:rPr>
                        <a:t> </a:t>
                      </a:r>
                      <a:r>
                        <a:rPr lang="en-GB" sz="1500" dirty="0" err="1">
                          <a:latin typeface="Arial"/>
                          <a:ea typeface="Times New Roman"/>
                        </a:rPr>
                        <a:t>позициониране</a:t>
                      </a:r>
                      <a:r>
                        <a:rPr lang="en-GB" sz="1500" dirty="0">
                          <a:latin typeface="Arial"/>
                          <a:ea typeface="Times New Roman"/>
                        </a:rPr>
                        <a:t> в </a:t>
                      </a:r>
                      <a:r>
                        <a:rPr lang="en-GB" sz="1500" dirty="0" err="1">
                          <a:latin typeface="Arial"/>
                          <a:ea typeface="Times New Roman"/>
                        </a:rPr>
                        <a:t>пазара</a:t>
                      </a:r>
                      <a:r>
                        <a:rPr lang="en-GB" sz="1500" dirty="0">
                          <a:latin typeface="Arial"/>
                          <a:ea typeface="Times New Roman"/>
                        </a:rPr>
                        <a:t> </a:t>
                      </a:r>
                      <a:r>
                        <a:rPr lang="en-GB" sz="1500" dirty="0" err="1">
                          <a:latin typeface="Arial"/>
                          <a:ea typeface="Times New Roman"/>
                        </a:rPr>
                        <a:t>на</a:t>
                      </a:r>
                      <a:r>
                        <a:rPr lang="en-GB" sz="1500" dirty="0">
                          <a:latin typeface="Arial"/>
                          <a:ea typeface="Times New Roman"/>
                        </a:rPr>
                        <a:t> </a:t>
                      </a:r>
                      <a:r>
                        <a:rPr lang="en-GB" sz="1500" dirty="0" err="1">
                          <a:latin typeface="Arial"/>
                          <a:ea typeface="Times New Roman"/>
                        </a:rPr>
                        <a:t>продукта</a:t>
                      </a:r>
                      <a:r>
                        <a:rPr lang="en-GB" sz="1500" dirty="0">
                          <a:latin typeface="Arial"/>
                          <a:ea typeface="Times New Roman"/>
                        </a:rPr>
                        <a:t> </a:t>
                      </a:r>
                      <a:r>
                        <a:rPr lang="en-GB" sz="1500" dirty="0" err="1">
                          <a:latin typeface="Arial"/>
                          <a:ea typeface="Times New Roman"/>
                        </a:rPr>
                        <a:t>или</a:t>
                      </a:r>
                      <a:r>
                        <a:rPr lang="en-GB" sz="1500" dirty="0">
                          <a:latin typeface="Arial"/>
                          <a:ea typeface="Times New Roman"/>
                        </a:rPr>
                        <a:t> </a:t>
                      </a:r>
                      <a:r>
                        <a:rPr lang="en-GB" sz="1500" dirty="0" err="1">
                          <a:latin typeface="Arial"/>
                          <a:ea typeface="Times New Roman"/>
                        </a:rPr>
                        <a:t>услугата</a:t>
                      </a:r>
                      <a:endParaRPr lang="en-US" sz="1500" dirty="0">
                        <a:latin typeface="Arial"/>
                        <a:ea typeface="Times New Roman"/>
                      </a:endParaRPr>
                    </a:p>
                  </a:txBody>
                  <a:tcPr marL="68580" marR="68580" marT="0" marB="0"/>
                </a:tc>
                <a:tc v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Вертикален и хоризонтален маркетинг (3)</a:t>
            </a:r>
            <a:br>
              <a:rPr lang="bg-BG" sz="3200" dirty="0" smtClean="0">
                <a:solidFill>
                  <a:schemeClr val="bg1"/>
                </a:solidFill>
              </a:rPr>
            </a:br>
            <a:r>
              <a:rPr lang="bg-BG" sz="3200" dirty="0" smtClean="0">
                <a:solidFill>
                  <a:schemeClr val="bg1"/>
                </a:solidFill>
              </a:rPr>
              <a:t>Възможности за ефективно приложение</a:t>
            </a:r>
            <a:endParaRPr lang="fr-FR" sz="3200" dirty="0" smtClean="0">
              <a:solidFill>
                <a:schemeClr val="bg1"/>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93</a:t>
            </a:fld>
            <a:endParaRPr lang="fr-FR"/>
          </a:p>
        </p:txBody>
      </p:sp>
      <p:graphicFrame>
        <p:nvGraphicFramePr>
          <p:cNvPr id="6" name="Table 5"/>
          <p:cNvGraphicFramePr>
            <a:graphicFrameLocks noGrp="1"/>
          </p:cNvGraphicFramePr>
          <p:nvPr/>
        </p:nvGraphicFramePr>
        <p:xfrm>
          <a:off x="251520" y="2204864"/>
          <a:ext cx="8496944" cy="3784600"/>
        </p:xfrm>
        <a:graphic>
          <a:graphicData uri="http://schemas.openxmlformats.org/drawingml/2006/table">
            <a:tbl>
              <a:tblPr firstRow="1" bandRow="1">
                <a:tableStyleId>{5C22544A-7EE6-4342-B048-85BDC9FD1C3A}</a:tableStyleId>
              </a:tblPr>
              <a:tblGrid>
                <a:gridCol w="4248472"/>
                <a:gridCol w="4248472"/>
              </a:tblGrid>
              <a:tr h="370840">
                <a:tc>
                  <a:txBody>
                    <a:bodyPr/>
                    <a:lstStyle/>
                    <a:p>
                      <a:pPr algn="ctr">
                        <a:spcAft>
                          <a:spcPts val="0"/>
                        </a:spcAft>
                      </a:pPr>
                      <a:r>
                        <a:rPr lang="en-GB" sz="1400" b="1" dirty="0" err="1">
                          <a:latin typeface="Arial"/>
                          <a:ea typeface="Times New Roman"/>
                        </a:rPr>
                        <a:t>Вертикален</a:t>
                      </a:r>
                      <a:r>
                        <a:rPr lang="en-GB" sz="1400" b="1" dirty="0">
                          <a:latin typeface="Arial"/>
                          <a:ea typeface="Times New Roman"/>
                        </a:rPr>
                        <a:t> </a:t>
                      </a:r>
                      <a:r>
                        <a:rPr lang="en-GB" sz="1400" b="1" dirty="0" err="1">
                          <a:latin typeface="Arial"/>
                          <a:ea typeface="Times New Roman"/>
                        </a:rPr>
                        <a:t>маркетинг</a:t>
                      </a:r>
                      <a:endParaRPr lang="en-US" sz="1400" dirty="0">
                        <a:latin typeface="Arial"/>
                        <a:ea typeface="Times New Roman"/>
                      </a:endParaRPr>
                    </a:p>
                  </a:txBody>
                  <a:tcPr marL="68580" marR="68580" marT="0" marB="0"/>
                </a:tc>
                <a:tc>
                  <a:txBody>
                    <a:bodyPr/>
                    <a:lstStyle/>
                    <a:p>
                      <a:pPr algn="ctr">
                        <a:spcAft>
                          <a:spcPts val="0"/>
                        </a:spcAft>
                      </a:pPr>
                      <a:r>
                        <a:rPr lang="en-GB" sz="1400" b="1">
                          <a:latin typeface="Arial"/>
                          <a:ea typeface="Times New Roman"/>
                        </a:rPr>
                        <a:t>Хоризонтален маркетинг</a:t>
                      </a:r>
                      <a:endParaRPr lang="en-US" sz="1400">
                        <a:latin typeface="Arial"/>
                        <a:ea typeface="Times New Roman"/>
                      </a:endParaRPr>
                    </a:p>
                  </a:txBody>
                  <a:tcPr marL="68580" marR="68580" marT="0" marB="0"/>
                </a:tc>
              </a:tr>
              <a:tr h="370840">
                <a:tc>
                  <a:txBody>
                    <a:bodyPr/>
                    <a:lstStyle/>
                    <a:p>
                      <a:pPr algn="just">
                        <a:spcAft>
                          <a:spcPts val="0"/>
                        </a:spcAft>
                      </a:pPr>
                      <a:r>
                        <a:rPr lang="bg-BG" sz="1400">
                          <a:latin typeface="Arial"/>
                          <a:ea typeface="Times New Roman"/>
                        </a:rPr>
                        <a:t>По-подходящ за нови пазари, които са в ранен стадий на развитие</a:t>
                      </a:r>
                      <a:endParaRPr lang="en-US" sz="1400">
                        <a:latin typeface="Arial"/>
                        <a:ea typeface="Times New Roman"/>
                      </a:endParaRPr>
                    </a:p>
                  </a:txBody>
                  <a:tcPr marL="68580" marR="68580" marT="0" marB="0"/>
                </a:tc>
                <a:tc>
                  <a:txBody>
                    <a:bodyPr/>
                    <a:lstStyle/>
                    <a:p>
                      <a:pPr algn="just">
                        <a:spcAft>
                          <a:spcPts val="0"/>
                        </a:spcAft>
                      </a:pPr>
                      <a:r>
                        <a:rPr lang="bg-BG" sz="1400">
                          <a:latin typeface="Arial"/>
                          <a:ea typeface="Times New Roman"/>
                        </a:rPr>
                        <a:t>По-подходящ за наситени пазари, където липсва ръст.</a:t>
                      </a:r>
                      <a:endParaRPr lang="en-US" sz="1400">
                        <a:latin typeface="Arial"/>
                        <a:ea typeface="Times New Roman"/>
                      </a:endParaRPr>
                    </a:p>
                  </a:txBody>
                  <a:tcPr marL="68580" marR="68580" marT="0" marB="0"/>
                </a:tc>
              </a:tr>
              <a:tr h="370840">
                <a:tc>
                  <a:txBody>
                    <a:bodyPr/>
                    <a:lstStyle/>
                    <a:p>
                      <a:pPr algn="just">
                        <a:spcAft>
                          <a:spcPts val="0"/>
                        </a:spcAft>
                      </a:pPr>
                      <a:r>
                        <a:rPr lang="bg-BG" sz="1400">
                          <a:latin typeface="Arial"/>
                          <a:ea typeface="Times New Roman"/>
                        </a:rPr>
                        <a:t>За развиващи се пазари и за разширяването им чрез вариации и превръщането на потенциалните клиенти в реални потребители</a:t>
                      </a:r>
                      <a:endParaRPr lang="en-US" sz="1400">
                        <a:latin typeface="Arial"/>
                        <a:ea typeface="Times New Roman"/>
                      </a:endParaRPr>
                    </a:p>
                  </a:txBody>
                  <a:tcPr marL="68580" marR="68580" marT="0" marB="0"/>
                </a:tc>
                <a:tc>
                  <a:txBody>
                    <a:bodyPr/>
                    <a:lstStyle/>
                    <a:p>
                      <a:pPr algn="just">
                        <a:spcAft>
                          <a:spcPts val="0"/>
                        </a:spcAft>
                      </a:pPr>
                      <a:r>
                        <a:rPr lang="bg-BG" sz="1400">
                          <a:latin typeface="Arial"/>
                          <a:ea typeface="Times New Roman"/>
                        </a:rPr>
                        <a:t>За създаване на нови категории и пазари, за достигане до нови целеви групи и за разкриване на нови начини на използване</a:t>
                      </a:r>
                      <a:endParaRPr lang="en-US" sz="1400">
                        <a:latin typeface="Arial"/>
                        <a:ea typeface="Times New Roman"/>
                      </a:endParaRPr>
                    </a:p>
                  </a:txBody>
                  <a:tcPr marL="68580" marR="68580" marT="0" marB="0"/>
                </a:tc>
              </a:tr>
              <a:tr h="370840">
                <a:tc>
                  <a:txBody>
                    <a:bodyPr/>
                    <a:lstStyle/>
                    <a:p>
                      <a:pPr algn="just">
                        <a:spcAft>
                          <a:spcPts val="0"/>
                        </a:spcAft>
                      </a:pPr>
                      <a:r>
                        <a:rPr lang="bg-BG" sz="1400">
                          <a:latin typeface="Arial"/>
                          <a:ea typeface="Times New Roman"/>
                        </a:rPr>
                        <a:t>При по-малко рискова маркетингова философия</a:t>
                      </a:r>
                      <a:endParaRPr lang="en-US" sz="1400">
                        <a:latin typeface="Arial"/>
                        <a:ea typeface="Times New Roman"/>
                      </a:endParaRPr>
                    </a:p>
                  </a:txBody>
                  <a:tcPr marL="68580" marR="68580" marT="0" marB="0"/>
                </a:tc>
                <a:tc>
                  <a:txBody>
                    <a:bodyPr/>
                    <a:lstStyle/>
                    <a:p>
                      <a:pPr algn="just">
                        <a:spcAft>
                          <a:spcPts val="0"/>
                        </a:spcAft>
                      </a:pPr>
                      <a:r>
                        <a:rPr lang="bg-BG" sz="1400">
                          <a:latin typeface="Arial"/>
                          <a:ea typeface="Times New Roman"/>
                        </a:rPr>
                        <a:t>При маркетингова философия, използваща по-голям риск</a:t>
                      </a:r>
                      <a:endParaRPr lang="en-US" sz="1400">
                        <a:latin typeface="Arial"/>
                        <a:ea typeface="Times New Roman"/>
                      </a:endParaRPr>
                    </a:p>
                  </a:txBody>
                  <a:tcPr marL="68580" marR="68580" marT="0" marB="0"/>
                </a:tc>
              </a:tr>
              <a:tr h="370840">
                <a:tc>
                  <a:txBody>
                    <a:bodyPr/>
                    <a:lstStyle/>
                    <a:p>
                      <a:pPr algn="just">
                        <a:spcAft>
                          <a:spcPts val="0"/>
                        </a:spcAft>
                      </a:pPr>
                      <a:r>
                        <a:rPr lang="bg-BG" sz="1400">
                          <a:latin typeface="Arial"/>
                          <a:ea typeface="Times New Roman"/>
                        </a:rPr>
                        <a:t>При наличие на малко ресурси</a:t>
                      </a:r>
                      <a:endParaRPr lang="en-US" sz="1400">
                        <a:latin typeface="Arial"/>
                        <a:ea typeface="Times New Roman"/>
                      </a:endParaRPr>
                    </a:p>
                  </a:txBody>
                  <a:tcPr marL="68580" marR="68580" marT="0" marB="0"/>
                </a:tc>
                <a:tc>
                  <a:txBody>
                    <a:bodyPr/>
                    <a:lstStyle/>
                    <a:p>
                      <a:pPr algn="just">
                        <a:spcAft>
                          <a:spcPts val="0"/>
                        </a:spcAft>
                      </a:pPr>
                      <a:r>
                        <a:rPr lang="bg-BG" sz="1400">
                          <a:latin typeface="Arial"/>
                          <a:ea typeface="Times New Roman"/>
                        </a:rPr>
                        <a:t>При наличие на повече ресурси и търпение за възвращаемостта на инвестициите</a:t>
                      </a:r>
                      <a:endParaRPr lang="en-US" sz="1400">
                        <a:latin typeface="Arial"/>
                        <a:ea typeface="Times New Roman"/>
                      </a:endParaRPr>
                    </a:p>
                  </a:txBody>
                  <a:tcPr marL="68580" marR="68580" marT="0" marB="0"/>
                </a:tc>
              </a:tr>
              <a:tr h="370840">
                <a:tc>
                  <a:txBody>
                    <a:bodyPr/>
                    <a:lstStyle/>
                    <a:p>
                      <a:pPr algn="just">
                        <a:spcAft>
                          <a:spcPts val="0"/>
                        </a:spcAft>
                      </a:pPr>
                      <a:r>
                        <a:rPr lang="bg-BG" sz="1400">
                          <a:latin typeface="Arial"/>
                          <a:ea typeface="Times New Roman"/>
                        </a:rPr>
                        <a:t>Когато трябва да се постигне сигурен, дори и нисък обем на продажбите</a:t>
                      </a:r>
                      <a:endParaRPr lang="en-US" sz="1400">
                        <a:latin typeface="Arial"/>
                        <a:ea typeface="Times New Roman"/>
                      </a:endParaRPr>
                    </a:p>
                  </a:txBody>
                  <a:tcPr marL="68580" marR="68580" marT="0" marB="0"/>
                </a:tc>
                <a:tc>
                  <a:txBody>
                    <a:bodyPr/>
                    <a:lstStyle/>
                    <a:p>
                      <a:pPr algn="just">
                        <a:spcAft>
                          <a:spcPts val="0"/>
                        </a:spcAft>
                      </a:pPr>
                      <a:r>
                        <a:rPr lang="bg-BG" sz="1400">
                          <a:latin typeface="Arial"/>
                          <a:ea typeface="Times New Roman"/>
                        </a:rPr>
                        <a:t>Когато съществува стремеж за постигане на висок обем продажби</a:t>
                      </a:r>
                      <a:endParaRPr lang="en-US" sz="1400">
                        <a:latin typeface="Arial"/>
                        <a:ea typeface="Times New Roman"/>
                      </a:endParaRPr>
                    </a:p>
                  </a:txBody>
                  <a:tcPr marL="68580" marR="68580" marT="0" marB="0"/>
                </a:tc>
              </a:tr>
              <a:tr h="370840">
                <a:tc>
                  <a:txBody>
                    <a:bodyPr/>
                    <a:lstStyle/>
                    <a:p>
                      <a:pPr algn="just">
                        <a:spcAft>
                          <a:spcPts val="0"/>
                        </a:spcAft>
                      </a:pPr>
                      <a:r>
                        <a:rPr lang="bg-BG" sz="1400">
                          <a:latin typeface="Arial"/>
                          <a:ea typeface="Times New Roman"/>
                        </a:rPr>
                        <a:t>За защита на пазари чрез тяхната фрагментация, което ги прави по-малко привлекателни за нови играчи</a:t>
                      </a:r>
                      <a:endParaRPr lang="en-US" sz="1400">
                        <a:latin typeface="Arial"/>
                        <a:ea typeface="Times New Roman"/>
                      </a:endParaRPr>
                    </a:p>
                  </a:txBody>
                  <a:tcPr marL="68580" marR="68580" marT="0" marB="0"/>
                </a:tc>
                <a:tc>
                  <a:txBody>
                    <a:bodyPr/>
                    <a:lstStyle/>
                    <a:p>
                      <a:pPr algn="just">
                        <a:spcAft>
                          <a:spcPts val="0"/>
                        </a:spcAft>
                      </a:pPr>
                      <a:r>
                        <a:rPr lang="bg-BG" sz="1400">
                          <a:latin typeface="Arial"/>
                          <a:ea typeface="Times New Roman"/>
                        </a:rPr>
                        <a:t>За атака на пазари, в които се предлагат стандартни продукти</a:t>
                      </a:r>
                      <a:endParaRPr lang="en-US" sz="1400">
                        <a:latin typeface="Arial"/>
                        <a:ea typeface="Times New Roman"/>
                      </a:endParaRPr>
                    </a:p>
                  </a:txBody>
                  <a:tcPr marL="68580" marR="68580" marT="0" marB="0"/>
                </a:tc>
              </a:tr>
              <a:tr h="370840">
                <a:tc>
                  <a:txBody>
                    <a:bodyPr/>
                    <a:lstStyle/>
                    <a:p>
                      <a:pPr algn="just">
                        <a:spcAft>
                          <a:spcPts val="0"/>
                        </a:spcAft>
                      </a:pPr>
                      <a:r>
                        <a:rPr lang="bg-BG" sz="1400">
                          <a:latin typeface="Arial"/>
                          <a:ea typeface="Times New Roman"/>
                        </a:rPr>
                        <a:t>Когато иновациите са свързани с маркетинговата мисия и цел</a:t>
                      </a:r>
                      <a:endParaRPr lang="en-US" sz="1400">
                        <a:latin typeface="Arial"/>
                        <a:ea typeface="Times New Roman"/>
                      </a:endParaRPr>
                    </a:p>
                  </a:txBody>
                  <a:tcPr marL="68580" marR="68580" marT="0" marB="0"/>
                </a:tc>
                <a:tc>
                  <a:txBody>
                    <a:bodyPr/>
                    <a:lstStyle/>
                    <a:p>
                      <a:pPr algn="just">
                        <a:spcAft>
                          <a:spcPts val="0"/>
                        </a:spcAft>
                      </a:pPr>
                      <a:r>
                        <a:rPr lang="bg-BG" sz="1400" dirty="0">
                          <a:latin typeface="Arial"/>
                          <a:ea typeface="Times New Roman"/>
                        </a:rPr>
                        <a:t>Когато е необходимо предефиниране на мисията и целите</a:t>
                      </a:r>
                      <a:endParaRPr lang="en-US" sz="1400" dirty="0">
                        <a:latin typeface="Arial"/>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Контрол на маркетинговите резултати</a:t>
            </a:r>
            <a:endParaRPr lang="fr-FR" sz="3200" dirty="0" smtClean="0">
              <a:solidFill>
                <a:schemeClr val="bg1"/>
              </a:solidFill>
            </a:endParaRPr>
          </a:p>
        </p:txBody>
      </p:sp>
      <p:sp>
        <p:nvSpPr>
          <p:cNvPr id="3075" name="Espace réservé du contenu 2"/>
          <p:cNvSpPr>
            <a:spLocks noGrp="1"/>
          </p:cNvSpPr>
          <p:nvPr>
            <p:ph idx="1"/>
          </p:nvPr>
        </p:nvSpPr>
        <p:spPr>
          <a:xfrm>
            <a:off x="428596" y="2143116"/>
            <a:ext cx="8258204" cy="4500594"/>
          </a:xfrm>
        </p:spPr>
        <p:txBody>
          <a:bodyPr>
            <a:normAutofit/>
          </a:bodyPr>
          <a:lstStyle/>
          <a:p>
            <a:pPr>
              <a:lnSpc>
                <a:spcPts val="2400"/>
              </a:lnSpc>
              <a:buNone/>
            </a:pPr>
            <a:r>
              <a:rPr lang="bg-BG" sz="2000" dirty="0" smtClean="0">
                <a:solidFill>
                  <a:schemeClr val="tx2">
                    <a:lumMod val="60000"/>
                    <a:lumOff val="40000"/>
                  </a:schemeClr>
                </a:solidFill>
              </a:rPr>
              <a:t>Това е последният етап от управленският маркетингов цикъл, който е от решаващо значение за ефективността на целия маркетингов процес.</a:t>
            </a:r>
          </a:p>
          <a:p>
            <a:pPr>
              <a:lnSpc>
                <a:spcPts val="2400"/>
              </a:lnSpc>
              <a:buNone/>
            </a:pPr>
            <a:r>
              <a:rPr lang="bg-BG" sz="2000" dirty="0" smtClean="0">
                <a:solidFill>
                  <a:schemeClr val="tx2">
                    <a:lumMod val="60000"/>
                    <a:lumOff val="40000"/>
                  </a:schemeClr>
                </a:solidFill>
              </a:rPr>
              <a:t>Контрола и анализа на маркетинговите резултати представлява фундаментална част от процеса на маркетингово планиране, което определя и цикличността на управлението на маркетинга.</a:t>
            </a:r>
          </a:p>
          <a:p>
            <a:pPr>
              <a:lnSpc>
                <a:spcPts val="2400"/>
              </a:lnSpc>
              <a:buNone/>
            </a:pPr>
            <a:endParaRPr lang="bg-BG" sz="2000" dirty="0" smtClean="0">
              <a:solidFill>
                <a:schemeClr val="tx2">
                  <a:lumMod val="60000"/>
                  <a:lumOff val="40000"/>
                </a:schemeClr>
              </a:solidFill>
            </a:endParaRPr>
          </a:p>
          <a:p>
            <a:pPr>
              <a:lnSpc>
                <a:spcPts val="2400"/>
              </a:lnSpc>
              <a:buNone/>
            </a:pPr>
            <a:r>
              <a:rPr lang="bg-BG" sz="2000" dirty="0" smtClean="0">
                <a:solidFill>
                  <a:schemeClr val="tx2">
                    <a:lumMod val="60000"/>
                    <a:lumOff val="40000"/>
                  </a:schemeClr>
                </a:solidFill>
              </a:rPr>
              <a:t>Маркетинговият контрол взема предвид както вътрешни, така и външни влияния върху маркетинговото планиране, както и преразглеждане на самия план.</a:t>
            </a:r>
            <a:endParaRPr lang="fr-FR" sz="20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94</a:t>
            </a:fld>
            <a:endParaRPr lang="fr-F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normAutofit fontScale="90000"/>
          </a:bodyPr>
          <a:lstStyle/>
          <a:p>
            <a:r>
              <a:rPr lang="bg-BG" sz="3200" dirty="0" smtClean="0">
                <a:solidFill>
                  <a:schemeClr val="bg1"/>
                </a:solidFill>
              </a:rPr>
              <a:t>Контрол на маркетинговите резултати (2)</a:t>
            </a:r>
            <a:br>
              <a:rPr lang="bg-BG" sz="3200" dirty="0" smtClean="0">
                <a:solidFill>
                  <a:schemeClr val="bg1"/>
                </a:solidFill>
              </a:rPr>
            </a:br>
            <a:r>
              <a:rPr lang="bg-BG" sz="3200" dirty="0" smtClean="0">
                <a:solidFill>
                  <a:schemeClr val="bg1"/>
                </a:solidFill>
              </a:rPr>
              <a:t>Модел на контрол и оценка на резултатите чрез точкови карти</a:t>
            </a:r>
            <a:endParaRPr lang="fr-FR" sz="3200" dirty="0" smtClean="0">
              <a:solidFill>
                <a:schemeClr val="bg1"/>
              </a:solidFill>
            </a:endParaRPr>
          </a:p>
        </p:txBody>
      </p:sp>
      <p:sp>
        <p:nvSpPr>
          <p:cNvPr id="3075" name="Espace réservé du contenu 2"/>
          <p:cNvSpPr>
            <a:spLocks noGrp="1"/>
          </p:cNvSpPr>
          <p:nvPr>
            <p:ph idx="1"/>
          </p:nvPr>
        </p:nvSpPr>
        <p:spPr>
          <a:xfrm>
            <a:off x="428596" y="1857364"/>
            <a:ext cx="8258204" cy="4786346"/>
          </a:xfrm>
        </p:spPr>
        <p:txBody>
          <a:bodyPr>
            <a:normAutofit fontScale="70000" lnSpcReduction="20000"/>
          </a:bodyPr>
          <a:lstStyle/>
          <a:p>
            <a:pPr>
              <a:lnSpc>
                <a:spcPts val="2400"/>
              </a:lnSpc>
              <a:buNone/>
            </a:pPr>
            <a:r>
              <a:rPr lang="bg-BG" sz="2400" b="1" dirty="0" smtClean="0">
                <a:solidFill>
                  <a:schemeClr val="tx2">
                    <a:lumMod val="60000"/>
                    <a:lumOff val="40000"/>
                  </a:schemeClr>
                </a:solidFill>
              </a:rPr>
              <a:t>Финансова карта </a:t>
            </a:r>
            <a:r>
              <a:rPr lang="bg-BG" sz="2400" dirty="0" smtClean="0">
                <a:solidFill>
                  <a:schemeClr val="tx2">
                    <a:lumMod val="60000"/>
                    <a:lumOff val="40000"/>
                  </a:schemeClr>
                </a:solidFill>
              </a:rPr>
              <a:t>– основните параметри се основават на данните от отчетите за приходи и разходи – приходи от продажби, себестойност на продадените стоки, производствени и маркетингови разходи, възвращаемост от продажбите и др.</a:t>
            </a:r>
          </a:p>
          <a:p>
            <a:pPr>
              <a:lnSpc>
                <a:spcPts val="2400"/>
              </a:lnSpc>
              <a:buNone/>
            </a:pPr>
            <a:r>
              <a:rPr lang="bg-BG" sz="2400" b="1" dirty="0" smtClean="0">
                <a:solidFill>
                  <a:schemeClr val="tx2">
                    <a:lumMod val="60000"/>
                    <a:lumOff val="40000"/>
                  </a:schemeClr>
                </a:solidFill>
              </a:rPr>
              <a:t>Маркетингова карта </a:t>
            </a:r>
            <a:r>
              <a:rPr lang="bg-BG" sz="2400" dirty="0" smtClean="0">
                <a:solidFill>
                  <a:schemeClr val="tx2">
                    <a:lumMod val="60000"/>
                    <a:lumOff val="40000"/>
                  </a:schemeClr>
                </a:solidFill>
              </a:rPr>
              <a:t>– съдържа няколко основни параметъра като количествено нарастване на пазара, количествено нарастване на продажбите, ниво на задържане на клиентите, нови клиенти, неудовлетворени клиенти, пазарен дял и др.</a:t>
            </a:r>
          </a:p>
          <a:p>
            <a:pPr>
              <a:lnSpc>
                <a:spcPts val="2400"/>
              </a:lnSpc>
              <a:buNone/>
            </a:pPr>
            <a:r>
              <a:rPr lang="bg-BG" sz="2400" b="1" dirty="0" smtClean="0">
                <a:solidFill>
                  <a:schemeClr val="tx2">
                    <a:lumMod val="60000"/>
                    <a:lumOff val="40000"/>
                  </a:schemeClr>
                </a:solidFill>
              </a:rPr>
              <a:t>Карта за хората, свързани с компанията </a:t>
            </a:r>
            <a:r>
              <a:rPr lang="bg-BG" sz="2400" dirty="0" smtClean="0">
                <a:solidFill>
                  <a:schemeClr val="tx2">
                    <a:lumMod val="60000"/>
                    <a:lumOff val="40000"/>
                  </a:schemeClr>
                </a:solidFill>
              </a:rPr>
              <a:t>– най-важният аргумент е, че компанията трябва да задоволява не само своите собственици, но и хората, които зависят от нея – служители, доставчици, дистрибутори и цялото общество. Последното е много съществен и деликатен въпрос особено за компании в сектора на здравеопазване, който по принцип е натоварен с обществени свръхочаквания.</a:t>
            </a:r>
          </a:p>
          <a:p>
            <a:pPr>
              <a:lnSpc>
                <a:spcPts val="2400"/>
              </a:lnSpc>
              <a:buNone/>
            </a:pPr>
            <a:r>
              <a:rPr lang="bg-BG" sz="2400" dirty="0" smtClean="0">
                <a:solidFill>
                  <a:schemeClr val="tx2">
                    <a:lumMod val="60000"/>
                    <a:lumOff val="40000"/>
                  </a:schemeClr>
                </a:solidFill>
              </a:rPr>
              <a:t>Балансираната карта създава условия за установяване на подходящи и равностойни взаимоотношения между отделните партньори и компанията.</a:t>
            </a: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95</a:t>
            </a:fld>
            <a:endParaRPr lang="fr-F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Контрол на маркетинговите резултати (3)</a:t>
            </a:r>
            <a:br>
              <a:rPr lang="bg-BG" sz="3200" dirty="0" smtClean="0">
                <a:solidFill>
                  <a:schemeClr val="bg1"/>
                </a:solidFill>
              </a:rPr>
            </a:br>
            <a:r>
              <a:rPr lang="bg-BG" sz="3200" dirty="0" smtClean="0">
                <a:solidFill>
                  <a:schemeClr val="bg1"/>
                </a:solidFill>
              </a:rPr>
              <a:t>Модел за контрол и оценка на резултатите чрез маркетингов одит</a:t>
            </a:r>
            <a:endParaRPr lang="fr-FR" sz="3200" dirty="0" smtClean="0">
              <a:solidFill>
                <a:schemeClr val="bg1"/>
              </a:solidFill>
            </a:endParaRPr>
          </a:p>
        </p:txBody>
      </p:sp>
      <p:sp>
        <p:nvSpPr>
          <p:cNvPr id="3075" name="Espace réservé du contenu 2"/>
          <p:cNvSpPr>
            <a:spLocks noGrp="1"/>
          </p:cNvSpPr>
          <p:nvPr>
            <p:ph idx="1"/>
          </p:nvPr>
        </p:nvSpPr>
        <p:spPr>
          <a:xfrm>
            <a:off x="285720" y="1857364"/>
            <a:ext cx="8572560" cy="4786346"/>
          </a:xfrm>
        </p:spPr>
        <p:txBody>
          <a:bodyPr>
            <a:noAutofit/>
          </a:bodyPr>
          <a:lstStyle/>
          <a:p>
            <a:pPr>
              <a:lnSpc>
                <a:spcPts val="2000"/>
              </a:lnSpc>
              <a:buNone/>
            </a:pPr>
            <a:r>
              <a:rPr lang="bg-BG" sz="1500" b="1" dirty="0" smtClean="0">
                <a:solidFill>
                  <a:schemeClr val="tx2">
                    <a:lumMod val="60000"/>
                    <a:lumOff val="40000"/>
                  </a:schemeClr>
                </a:solidFill>
              </a:rPr>
              <a:t>Анализ на маркетинговото обкръжение </a:t>
            </a:r>
            <a:r>
              <a:rPr lang="bg-BG" sz="1500" dirty="0" smtClean="0">
                <a:solidFill>
                  <a:schemeClr val="tx2">
                    <a:lumMod val="60000"/>
                    <a:lumOff val="40000"/>
                  </a:schemeClr>
                </a:solidFill>
              </a:rPr>
              <a:t>– разделя се на макрообкръжение (демографски, икономически, политически, технологични, културни и други показатели) и микрообкръжение (пазари, клиенти, конкуренти, дистрибутори, доставчици, партньори)</a:t>
            </a:r>
          </a:p>
          <a:p>
            <a:pPr>
              <a:lnSpc>
                <a:spcPts val="2000"/>
              </a:lnSpc>
              <a:buNone/>
            </a:pPr>
            <a:r>
              <a:rPr lang="bg-BG" sz="1500" b="1" dirty="0" smtClean="0">
                <a:solidFill>
                  <a:schemeClr val="tx2">
                    <a:lumMod val="60000"/>
                    <a:lumOff val="40000"/>
                  </a:schemeClr>
                </a:solidFill>
              </a:rPr>
              <a:t>Анализ на маркетинговата стратегия </a:t>
            </a:r>
            <a:r>
              <a:rPr lang="bg-BG" sz="1500" dirty="0" smtClean="0">
                <a:solidFill>
                  <a:schemeClr val="tx2">
                    <a:lumMod val="60000"/>
                    <a:lumOff val="40000"/>
                  </a:schemeClr>
                </a:solidFill>
              </a:rPr>
              <a:t>– бизнес мисия, маркетингови цели и стратегия (профилирани целеви сегменти, ефективно позициониране, планиране на маркетинговият микс)</a:t>
            </a:r>
          </a:p>
          <a:p>
            <a:pPr>
              <a:lnSpc>
                <a:spcPts val="2000"/>
              </a:lnSpc>
              <a:buNone/>
            </a:pPr>
            <a:r>
              <a:rPr lang="bg-BG" sz="1500" b="1" dirty="0" smtClean="0">
                <a:solidFill>
                  <a:schemeClr val="tx2">
                    <a:lumMod val="60000"/>
                    <a:lumOff val="40000"/>
                  </a:schemeClr>
                </a:solidFill>
              </a:rPr>
              <a:t>Одит на маркетинговата организация </a:t>
            </a:r>
            <a:r>
              <a:rPr lang="bg-BG" sz="1500" dirty="0" smtClean="0">
                <a:solidFill>
                  <a:schemeClr val="tx2">
                    <a:lumMod val="60000"/>
                    <a:lumOff val="40000"/>
                  </a:schemeClr>
                </a:solidFill>
              </a:rPr>
              <a:t>– параметрите, които подлежат на проверка са маркетинговата структура, функционалната ефективност и нивото на взаимодействие между маркетинга, снабдяването, научно-развойната дейност, счетоводството, правния отдел.</a:t>
            </a:r>
          </a:p>
          <a:p>
            <a:pPr>
              <a:lnSpc>
                <a:spcPts val="2000"/>
              </a:lnSpc>
              <a:buNone/>
            </a:pPr>
            <a:r>
              <a:rPr lang="bg-BG" sz="1500" b="1" dirty="0" smtClean="0">
                <a:solidFill>
                  <a:schemeClr val="tx2">
                    <a:lumMod val="60000"/>
                    <a:lumOff val="40000"/>
                  </a:schemeClr>
                </a:solidFill>
              </a:rPr>
              <a:t>Анализ на маркетинговата система </a:t>
            </a:r>
            <a:r>
              <a:rPr lang="bg-BG" sz="1500" dirty="0" smtClean="0">
                <a:solidFill>
                  <a:schemeClr val="tx2">
                    <a:lumMod val="60000"/>
                    <a:lumOff val="40000"/>
                  </a:schemeClr>
                </a:solidFill>
              </a:rPr>
              <a:t>– оценяват се методите за анализ на пазара и прогнозите за продажбите, системата за планиране, подходите за откриване на нови пазарни ниши, доходността от клиентите и каналите за дистрибуция, системата за маркетинговия конторл и развитието на иновациите.</a:t>
            </a:r>
          </a:p>
          <a:p>
            <a:pPr>
              <a:lnSpc>
                <a:spcPts val="2000"/>
              </a:lnSpc>
              <a:buNone/>
            </a:pPr>
            <a:r>
              <a:rPr lang="bg-BG" sz="1500" b="1" dirty="0" smtClean="0">
                <a:solidFill>
                  <a:schemeClr val="tx2">
                    <a:lumMod val="60000"/>
                    <a:lumOff val="40000"/>
                  </a:schemeClr>
                </a:solidFill>
              </a:rPr>
              <a:t>Анализ на маркетинговата ефективност </a:t>
            </a:r>
            <a:r>
              <a:rPr lang="bg-BG" sz="1500" dirty="0" smtClean="0">
                <a:solidFill>
                  <a:schemeClr val="tx2">
                    <a:lumMod val="60000"/>
                    <a:lumOff val="40000"/>
                  </a:schemeClr>
                </a:solidFill>
              </a:rPr>
              <a:t>– предствлява финансов анализ на източниците на печалба (клиенти, продукти, региони) и финансовта целесъобразност на маркетинговите разходи</a:t>
            </a:r>
          </a:p>
          <a:p>
            <a:pPr>
              <a:lnSpc>
                <a:spcPts val="2000"/>
              </a:lnSpc>
              <a:buNone/>
            </a:pPr>
            <a:r>
              <a:rPr lang="bg-BG" sz="1500" b="1" dirty="0" smtClean="0">
                <a:solidFill>
                  <a:schemeClr val="tx2">
                    <a:lumMod val="60000"/>
                    <a:lumOff val="40000"/>
                  </a:schemeClr>
                </a:solidFill>
              </a:rPr>
              <a:t>Анализ на маркетинговите функции </a:t>
            </a:r>
            <a:r>
              <a:rPr lang="bg-BG" sz="1500" dirty="0" smtClean="0">
                <a:solidFill>
                  <a:schemeClr val="tx2">
                    <a:lumMod val="60000"/>
                    <a:lumOff val="40000"/>
                  </a:schemeClr>
                </a:solidFill>
              </a:rPr>
              <a:t>– продукти, ценообразуване, дистрибуция, реклама, промоции, връзки с обществеността, директен маркетинг и търговски потенциал.</a:t>
            </a:r>
            <a:endParaRPr lang="fr-FR" sz="15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96</a:t>
            </a:fld>
            <a:endParaRPr lang="fr-F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Маркетинг за здравни услуги</a:t>
            </a:r>
            <a:endParaRPr lang="fr-FR" sz="3200" dirty="0" smtClean="0">
              <a:solidFill>
                <a:schemeClr val="bg1"/>
              </a:solidFill>
            </a:endParaRPr>
          </a:p>
        </p:txBody>
      </p:sp>
      <p:sp>
        <p:nvSpPr>
          <p:cNvPr id="3075" name="Espace réservé du contenu 2"/>
          <p:cNvSpPr>
            <a:spLocks noGrp="1"/>
          </p:cNvSpPr>
          <p:nvPr>
            <p:ph idx="1"/>
          </p:nvPr>
        </p:nvSpPr>
        <p:spPr>
          <a:xfrm>
            <a:off x="428596" y="1916832"/>
            <a:ext cx="8258204" cy="4572032"/>
          </a:xfrm>
        </p:spPr>
        <p:txBody>
          <a:bodyPr>
            <a:noAutofit/>
          </a:bodyPr>
          <a:lstStyle/>
          <a:p>
            <a:pPr>
              <a:lnSpc>
                <a:spcPts val="2400"/>
              </a:lnSpc>
              <a:buNone/>
            </a:pPr>
            <a:r>
              <a:rPr lang="bg-BG" sz="2000" dirty="0" smtClean="0">
                <a:solidFill>
                  <a:schemeClr val="tx2">
                    <a:lumMod val="60000"/>
                    <a:lumOff val="40000"/>
                  </a:schemeClr>
                </a:solidFill>
              </a:rPr>
              <a:t>Продавачите на здравни услуги често срещат големи проблеми при убеждаването на пациентите в ползите, които те ще получат, най-малкото защото здравните услуги не могат да бъдат предварително пробвани. </a:t>
            </a:r>
          </a:p>
          <a:p>
            <a:pPr>
              <a:lnSpc>
                <a:spcPts val="2400"/>
              </a:lnSpc>
              <a:buNone/>
            </a:pPr>
            <a:r>
              <a:rPr lang="bg-BG" sz="2000" dirty="0" smtClean="0">
                <a:solidFill>
                  <a:schemeClr val="tx2">
                    <a:lumMod val="60000"/>
                    <a:lumOff val="40000"/>
                  </a:schemeClr>
                </a:solidFill>
              </a:rPr>
              <a:t>Следователно доставчиците на здравни услуги, по същество от маркетингова гледна точка, </a:t>
            </a:r>
            <a:r>
              <a:rPr lang="bg-BG" sz="2000" b="1" dirty="0" smtClean="0">
                <a:solidFill>
                  <a:schemeClr val="tx2">
                    <a:lumMod val="60000"/>
                    <a:lumOff val="40000"/>
                  </a:schemeClr>
                </a:solidFill>
              </a:rPr>
              <a:t>продават обещания за удовлетворение</a:t>
            </a:r>
            <a:r>
              <a:rPr lang="bg-BG" sz="2000" dirty="0" smtClean="0">
                <a:solidFill>
                  <a:schemeClr val="tx2">
                    <a:lumMod val="60000"/>
                    <a:lumOff val="40000"/>
                  </a:schemeClr>
                </a:solidFill>
              </a:rPr>
              <a:t>.</a:t>
            </a:r>
          </a:p>
          <a:p>
            <a:pPr>
              <a:lnSpc>
                <a:spcPts val="2400"/>
              </a:lnSpc>
              <a:buNone/>
            </a:pPr>
            <a:r>
              <a:rPr lang="bg-BG" sz="2000" dirty="0" smtClean="0">
                <a:solidFill>
                  <a:schemeClr val="tx2">
                    <a:lumMod val="60000"/>
                    <a:lumOff val="40000"/>
                  </a:schemeClr>
                </a:solidFill>
              </a:rPr>
              <a:t>Най-популярният начин за промоция на здравни услуги е независимо обективно мнение на познат пациент, който вече е ползвал здравните услуги.</a:t>
            </a:r>
          </a:p>
          <a:p>
            <a:pPr>
              <a:lnSpc>
                <a:spcPts val="2400"/>
              </a:lnSpc>
              <a:buNone/>
            </a:pPr>
            <a:r>
              <a:rPr lang="bg-BG" sz="2000" dirty="0" smtClean="0">
                <a:solidFill>
                  <a:schemeClr val="tx2">
                    <a:lumMod val="60000"/>
                    <a:lumOff val="40000"/>
                  </a:schemeClr>
                </a:solidFill>
              </a:rPr>
              <a:t>Изследванията на пациентските мнения и тяхното влияние сочат, че позитивното мнение повлиява 4-5 потенциални клиента, докато негативното мнение повлиява 11-12 потенциални клиента.</a:t>
            </a:r>
          </a:p>
          <a:p>
            <a:pPr>
              <a:lnSpc>
                <a:spcPts val="2400"/>
              </a:lnSpc>
              <a:buNone/>
            </a:pPr>
            <a:r>
              <a:rPr lang="bg-BG" sz="2000" dirty="0" smtClean="0">
                <a:solidFill>
                  <a:schemeClr val="tx2">
                    <a:lumMod val="60000"/>
                    <a:lumOff val="40000"/>
                  </a:schemeClr>
                </a:solidFill>
              </a:rPr>
              <a:t>Тези факти доказват, че реномето на едно лечебно заведение и доверието на пациентите се изграждат трудно и разрушават много по-лесно и бързо.</a:t>
            </a: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97</a:t>
            </a:fld>
            <a:endParaRPr lang="fr-F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Маркетинг на здравни услуги (2)</a:t>
            </a:r>
            <a:br>
              <a:rPr lang="bg-BG" sz="3200" dirty="0" smtClean="0">
                <a:solidFill>
                  <a:schemeClr val="bg1"/>
                </a:solidFill>
              </a:rPr>
            </a:br>
            <a:r>
              <a:rPr lang="bg-BG" sz="3200" dirty="0" smtClean="0">
                <a:solidFill>
                  <a:schemeClr val="bg1"/>
                </a:solidFill>
              </a:rPr>
              <a:t>Как се купуват и продават обещания?</a:t>
            </a:r>
            <a:endParaRPr lang="fr-FR" sz="3200" dirty="0" smtClean="0">
              <a:solidFill>
                <a:schemeClr val="bg1"/>
              </a:solidFill>
            </a:endParaRPr>
          </a:p>
        </p:txBody>
      </p:sp>
      <p:sp>
        <p:nvSpPr>
          <p:cNvPr id="3075" name="Espace réservé du contenu 2"/>
          <p:cNvSpPr>
            <a:spLocks noGrp="1"/>
          </p:cNvSpPr>
          <p:nvPr>
            <p:ph idx="1"/>
          </p:nvPr>
        </p:nvSpPr>
        <p:spPr>
          <a:xfrm>
            <a:off x="428596" y="1857364"/>
            <a:ext cx="8258204" cy="4786346"/>
          </a:xfrm>
        </p:spPr>
        <p:txBody>
          <a:bodyPr>
            <a:normAutofit fontScale="70000" lnSpcReduction="20000"/>
          </a:bodyPr>
          <a:lstStyle/>
          <a:p>
            <a:pPr>
              <a:lnSpc>
                <a:spcPts val="2400"/>
              </a:lnSpc>
              <a:buNone/>
            </a:pPr>
            <a:r>
              <a:rPr lang="bg-BG" sz="2400" b="1" dirty="0" smtClean="0">
                <a:solidFill>
                  <a:schemeClr val="tx2">
                    <a:lumMod val="60000"/>
                    <a:lumOff val="40000"/>
                  </a:schemeClr>
                </a:solidFill>
              </a:rPr>
              <a:t>Основен принцип </a:t>
            </a:r>
            <a:r>
              <a:rPr lang="bg-BG" sz="2400" dirty="0" smtClean="0">
                <a:solidFill>
                  <a:schemeClr val="tx2">
                    <a:lumMod val="60000"/>
                    <a:lumOff val="40000"/>
                  </a:schemeClr>
                </a:solidFill>
              </a:rPr>
              <a:t>: Хората използват външността, за да  правят изводи за реалността.</a:t>
            </a:r>
          </a:p>
          <a:p>
            <a:pPr>
              <a:lnSpc>
                <a:spcPts val="2400"/>
              </a:lnSpc>
              <a:buNone/>
            </a:pPr>
            <a:r>
              <a:rPr lang="bg-BG" sz="2400" dirty="0" smtClean="0">
                <a:solidFill>
                  <a:schemeClr val="tx2">
                    <a:lumMod val="60000"/>
                    <a:lumOff val="40000"/>
                  </a:schemeClr>
                </a:solidFill>
              </a:rPr>
              <a:t>Следователно продажбата на обещания е свързана с тяхното визуализиране, като метафорите и сравненията се превръщат в заместници на материалността.</a:t>
            </a:r>
          </a:p>
          <a:p>
            <a:pPr>
              <a:lnSpc>
                <a:spcPts val="2400"/>
              </a:lnSpc>
              <a:buNone/>
            </a:pPr>
            <a:r>
              <a:rPr lang="bg-BG" sz="2400" dirty="0" smtClean="0">
                <a:solidFill>
                  <a:schemeClr val="tx2">
                    <a:lumMod val="60000"/>
                    <a:lumOff val="40000"/>
                  </a:schemeClr>
                </a:solidFill>
              </a:rPr>
              <a:t>Множество маркетингови проучвания установяват повсеместна зависимост – колкото по-малко материален е основният продукт ( напр. лекарски преглед), толкова по-силно и упорито оценката за него се оформя от матералната опаковка (външен вид на лекаря и кабинета, начина на комуникация между лекаря и пациента, чистотата и др.)</a:t>
            </a:r>
          </a:p>
          <a:p>
            <a:pPr>
              <a:lnSpc>
                <a:spcPts val="2400"/>
              </a:lnSpc>
              <a:buNone/>
            </a:pPr>
            <a:r>
              <a:rPr lang="bg-BG" sz="2400" dirty="0" smtClean="0">
                <a:solidFill>
                  <a:schemeClr val="tx2">
                    <a:lumMod val="60000"/>
                    <a:lumOff val="40000"/>
                  </a:schemeClr>
                </a:solidFill>
              </a:rPr>
              <a:t>Следователно психологическите взаимоотношения между лекаря и пациента във всички случаи са важни.</a:t>
            </a:r>
          </a:p>
          <a:p>
            <a:pPr>
              <a:lnSpc>
                <a:spcPts val="2400"/>
              </a:lnSpc>
              <a:buNone/>
            </a:pPr>
            <a:r>
              <a:rPr lang="bg-BG" sz="2400" dirty="0" smtClean="0">
                <a:solidFill>
                  <a:schemeClr val="tx2">
                    <a:lumMod val="60000"/>
                    <a:lumOff val="40000"/>
                  </a:schemeClr>
                </a:solidFill>
              </a:rPr>
              <a:t>Важността на този извод се потвърждава  и от факта, че продукта “лекарски преглед” зависи от лекаря при своето производство и при начина на доставка. Колкото       по – човекоемък  е един продукт, толкова повече място има за лична преценка, особеност, грешка или забавяне.</a:t>
            </a:r>
            <a:endParaRPr lang="fr-FR"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98</a:t>
            </a:fld>
            <a:endParaRPr lang="fr-F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title"/>
          </p:nvPr>
        </p:nvSpPr>
        <p:spPr>
          <a:xfrm>
            <a:off x="179512" y="116632"/>
            <a:ext cx="8784976" cy="1301006"/>
          </a:xfrm>
        </p:spPr>
        <p:txBody>
          <a:bodyPr/>
          <a:lstStyle/>
          <a:p>
            <a:r>
              <a:rPr lang="bg-BG" sz="3200" dirty="0" smtClean="0">
                <a:solidFill>
                  <a:schemeClr val="bg1"/>
                </a:solidFill>
              </a:rPr>
              <a:t>Перспективи на маркетинга в здравеопазването</a:t>
            </a:r>
            <a:endParaRPr lang="fr-FR" sz="3200" dirty="0" smtClean="0">
              <a:solidFill>
                <a:schemeClr val="bg1"/>
              </a:solidFill>
            </a:endParaRPr>
          </a:p>
        </p:txBody>
      </p:sp>
      <p:sp>
        <p:nvSpPr>
          <p:cNvPr id="3075" name="Espace réservé du contenu 2"/>
          <p:cNvSpPr>
            <a:spLocks noGrp="1"/>
          </p:cNvSpPr>
          <p:nvPr>
            <p:ph idx="1"/>
          </p:nvPr>
        </p:nvSpPr>
        <p:spPr>
          <a:xfrm>
            <a:off x="285720" y="1857364"/>
            <a:ext cx="8572560" cy="4786346"/>
          </a:xfrm>
        </p:spPr>
        <p:txBody>
          <a:bodyPr>
            <a:noAutofit/>
          </a:bodyPr>
          <a:lstStyle/>
          <a:p>
            <a:pPr>
              <a:lnSpc>
                <a:spcPts val="2100"/>
              </a:lnSpc>
              <a:buNone/>
            </a:pPr>
            <a:r>
              <a:rPr lang="bg-BG" sz="1500" dirty="0" smtClean="0">
                <a:solidFill>
                  <a:schemeClr val="tx2">
                    <a:lumMod val="60000"/>
                    <a:lumOff val="40000"/>
                  </a:schemeClr>
                </a:solidFill>
              </a:rPr>
              <a:t>Бъдещите перспективи за развитие на здравеопазването задължително трябва да залегнат в съвременните маркетингови стратегии.</a:t>
            </a:r>
          </a:p>
          <a:p>
            <a:pPr marL="457200" indent="-457200">
              <a:lnSpc>
                <a:spcPts val="2100"/>
              </a:lnSpc>
              <a:buAutoNum type="arabicPeriod"/>
            </a:pPr>
            <a:r>
              <a:rPr lang="bg-BG" sz="1500" dirty="0" smtClean="0">
                <a:solidFill>
                  <a:schemeClr val="tx2">
                    <a:lumMod val="60000"/>
                    <a:lumOff val="40000"/>
                  </a:schemeClr>
                </a:solidFill>
              </a:rPr>
              <a:t>Лечението в бъдеще ще бъде прецизно индивидуализирано спрямо отделният пациент. Медицинските услуги, плащането, резултатите и стимулите ще зависят от различията в нуждите и предпочитанията на пациентите.</a:t>
            </a:r>
          </a:p>
          <a:p>
            <a:pPr marL="457200" indent="-457200">
              <a:lnSpc>
                <a:spcPts val="2100"/>
              </a:lnSpc>
              <a:buAutoNum type="arabicPeriod"/>
            </a:pPr>
            <a:r>
              <a:rPr lang="bg-BG" sz="1500" dirty="0" smtClean="0">
                <a:solidFill>
                  <a:schemeClr val="tx2">
                    <a:lumMod val="60000"/>
                    <a:lumOff val="40000"/>
                  </a:schemeClr>
                </a:solidFill>
              </a:rPr>
              <a:t>Терапевтичните стандарти се променят изключително бързо и обемът на предлаганите медицински услуги се увеличава неконтролируемо.</a:t>
            </a:r>
          </a:p>
          <a:p>
            <a:pPr marL="457200" indent="-457200">
              <a:lnSpc>
                <a:spcPts val="2100"/>
              </a:lnSpc>
              <a:buNone/>
            </a:pPr>
            <a:r>
              <a:rPr lang="bg-BG" sz="1500" dirty="0" smtClean="0">
                <a:solidFill>
                  <a:schemeClr val="tx2">
                    <a:lumMod val="60000"/>
                    <a:lumOff val="40000"/>
                  </a:schemeClr>
                </a:solidFill>
              </a:rPr>
              <a:t>Предстоящите здравни реформи трябва да се справят с три проблема:</a:t>
            </a:r>
          </a:p>
          <a:p>
            <a:pPr marL="457200" indent="-457200">
              <a:lnSpc>
                <a:spcPts val="2100"/>
              </a:lnSpc>
              <a:buFontTx/>
              <a:buChar char="-"/>
            </a:pPr>
            <a:r>
              <a:rPr lang="bg-BG" sz="1500" dirty="0" smtClean="0">
                <a:solidFill>
                  <a:schemeClr val="tx2">
                    <a:lumMod val="60000"/>
                    <a:lumOff val="40000"/>
                  </a:schemeClr>
                </a:solidFill>
              </a:rPr>
              <a:t>Хронични заболявания. Успешните маркетингови иновации трябва да бъдат съобразени с рекордният ръст на хроничните заболявания и застаряването на населението</a:t>
            </a:r>
          </a:p>
          <a:p>
            <a:pPr marL="457200" indent="-457200">
              <a:lnSpc>
                <a:spcPts val="2100"/>
              </a:lnSpc>
              <a:buFontTx/>
              <a:buChar char="-"/>
            </a:pPr>
            <a:r>
              <a:rPr lang="bg-BG" sz="1500" dirty="0" smtClean="0">
                <a:solidFill>
                  <a:schemeClr val="tx2">
                    <a:lumMod val="60000"/>
                    <a:lumOff val="40000"/>
                  </a:schemeClr>
                </a:solidFill>
              </a:rPr>
              <a:t>Информационни технологии. Дигитализацията води здравеопазването към нова ера на масово прецизиране на услугите. Това е предпоставка и за бъдещо повсеместно дигитализиране на тактическите маркетингови дейности </a:t>
            </a:r>
          </a:p>
          <a:p>
            <a:pPr marL="457200" indent="-457200">
              <a:lnSpc>
                <a:spcPts val="2100"/>
              </a:lnSpc>
              <a:buFontTx/>
              <a:buChar char="-"/>
            </a:pPr>
            <a:r>
              <a:rPr lang="bg-BG" sz="1500" dirty="0" smtClean="0">
                <a:solidFill>
                  <a:schemeClr val="tx2">
                    <a:lumMod val="60000"/>
                    <a:lumOff val="40000"/>
                  </a:schemeClr>
                </a:solidFill>
              </a:rPr>
              <a:t>Анализ на комплексните въздействия върху здравето. Маркетинговата стратегия трябва да бъде съобразена с поведенческите, генетичните и социално – икономическите фактори, които влияят върху здравеопазването.</a:t>
            </a:r>
            <a:endParaRPr lang="fr-FR" sz="15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pPr>
              <a:defRPr/>
            </a:pPr>
            <a:fld id="{1F54943D-D225-4245-B681-9B65FA2E3E6B}" type="slidenum">
              <a:rPr lang="fr-FR" smtClean="0"/>
              <a:pPr>
                <a:defRPr/>
              </a:pPr>
              <a:t>99</a:t>
            </a:fld>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9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2322</TotalTime>
  <Words>14328</Words>
  <Application>Microsoft Office PowerPoint</Application>
  <PresentationFormat>On-screen Show (4:3)</PresentationFormat>
  <Paragraphs>959</Paragraphs>
  <Slides>110</Slides>
  <Notes>0</Notes>
  <HiddenSlides>0</HiddenSlides>
  <MMClips>0</MMClips>
  <ScaleCrop>false</ScaleCrop>
  <HeadingPairs>
    <vt:vector size="4" baseType="variant">
      <vt:variant>
        <vt:lpstr>Theme</vt:lpstr>
      </vt:variant>
      <vt:variant>
        <vt:i4>1</vt:i4>
      </vt:variant>
      <vt:variant>
        <vt:lpstr>Slide Titles</vt:lpstr>
      </vt:variant>
      <vt:variant>
        <vt:i4>110</vt:i4>
      </vt:variant>
    </vt:vector>
  </HeadingPairs>
  <TitlesOfParts>
    <vt:vector size="111" baseType="lpstr">
      <vt:lpstr>98</vt:lpstr>
      <vt:lpstr>МАРКЕТИНГ В ЗДРАВЕОПАЗВАНЕТО</vt:lpstr>
      <vt:lpstr>Определение за маркетинг</vt:lpstr>
      <vt:lpstr>Какво може да се маркетира?</vt:lpstr>
      <vt:lpstr>Основни понятия в маркетинга </vt:lpstr>
      <vt:lpstr>Основни понятия в маркетинга (2)</vt:lpstr>
      <vt:lpstr>Основни понятия на маркетинга (3)</vt:lpstr>
      <vt:lpstr>Основни понятия на маркетинга (4)</vt:lpstr>
      <vt:lpstr>Основни понятия в маркетинга (5)</vt:lpstr>
      <vt:lpstr>Основни понятия в маркетинга (6)</vt:lpstr>
      <vt:lpstr>Основни понятия в маркетинга (7)</vt:lpstr>
      <vt:lpstr>Основни понятия в маркетинга (8)</vt:lpstr>
      <vt:lpstr>Основни понятия в маркетинга (9)</vt:lpstr>
      <vt:lpstr>Стратегически маркетингови дейности</vt:lpstr>
      <vt:lpstr>Кога могат да бъдат открити пазарни възможности?</vt:lpstr>
      <vt:lpstr>Как могат да бъдат открити пазарни възможности?</vt:lpstr>
      <vt:lpstr>Разкриване на пазарни възможности чрез създаване на търсене</vt:lpstr>
      <vt:lpstr>Избор на позициониране </vt:lpstr>
      <vt:lpstr>Избор на позициониране (2)</vt:lpstr>
      <vt:lpstr>Маркова идентичност</vt:lpstr>
      <vt:lpstr>Тактически маркетингови дейности</vt:lpstr>
      <vt:lpstr>Продукт (Product)</vt:lpstr>
      <vt:lpstr>Цена (Price)</vt:lpstr>
      <vt:lpstr>Пласмент (Place)</vt:lpstr>
      <vt:lpstr>Промоция (Promotion)</vt:lpstr>
      <vt:lpstr>Промоция (2)</vt:lpstr>
      <vt:lpstr>Промоция (3)</vt:lpstr>
      <vt:lpstr>Промоция (4)</vt:lpstr>
      <vt:lpstr>Промоция (5)</vt:lpstr>
      <vt:lpstr>Промоция (6)</vt:lpstr>
      <vt:lpstr>Промоция (7) Защо фармацевтичните компании се стремят да намаляват разходите за промоция чрез медицински представители?</vt:lpstr>
      <vt:lpstr>Промоция (8)</vt:lpstr>
      <vt:lpstr>Промоция (9) Интегрирани маркетингови комуникации</vt:lpstr>
      <vt:lpstr>Промоция (10) Класификация на основните промоционални средства, използвани от фармацевтичните производители</vt:lpstr>
      <vt:lpstr>Умения за привличане и задържане на клиенти</vt:lpstr>
      <vt:lpstr>Намиране на потенциални клиенти</vt:lpstr>
      <vt:lpstr>Продаване на потенциални клиенти</vt:lpstr>
      <vt:lpstr>Продаване на потенциални клиенти (2) Модел за продажби SPIN</vt:lpstr>
      <vt:lpstr>Клиенти завинаги</vt:lpstr>
      <vt:lpstr>Видове маркетингови концепции</vt:lpstr>
      <vt:lpstr>Видове маркетингови концепции(2)</vt:lpstr>
      <vt:lpstr>Видове маркетингови концепции (3)</vt:lpstr>
      <vt:lpstr>Видове маркетингови концепции (4)</vt:lpstr>
      <vt:lpstr>Видове маркетингови концепции (5)</vt:lpstr>
      <vt:lpstr>Управление на маркетинга</vt:lpstr>
      <vt:lpstr>Анализ на пазара и купувачите</vt:lpstr>
      <vt:lpstr>Анализ на пазара и купувачите (2)</vt:lpstr>
      <vt:lpstr>Анализ на пазара и купувачите (3)</vt:lpstr>
      <vt:lpstr>Анализ на пазара и купувачите (4) Маркетингови проучвания</vt:lpstr>
      <vt:lpstr>Анализ на пазара и купувачите (5) Методи за социологически маркетингови проучвания</vt:lpstr>
      <vt:lpstr>Анализ на пазара и купувачите (6) Система за вземане на маркетингови решения</vt:lpstr>
      <vt:lpstr>Изследване на конкуренцията</vt:lpstr>
      <vt:lpstr>Изследване на конкуренцията (2)</vt:lpstr>
      <vt:lpstr>Пазарно сегментиране и избор на целеви пазари</vt:lpstr>
      <vt:lpstr>Пазарно сегментиране и избор на целеви пазари (2) Начини за сегментиране на потребителските пазари</vt:lpstr>
      <vt:lpstr>Продуктово диференциране и позициониране</vt:lpstr>
      <vt:lpstr>Продуктово диференциране и позициониране (2)</vt:lpstr>
      <vt:lpstr>Управление на продуктите и търговските марки</vt:lpstr>
      <vt:lpstr>Управление на продуктите и търговските марки (2)</vt:lpstr>
      <vt:lpstr>Управление на продуктите и търговските марки (3) Йерархична класификация на търговските марки</vt:lpstr>
      <vt:lpstr>Управление на продуктите и търговските марки  (4) </vt:lpstr>
      <vt:lpstr>Управление на продуктите и търговските марки (5)</vt:lpstr>
      <vt:lpstr>Управление на услугите</vt:lpstr>
      <vt:lpstr>Управление на услугите (2) Възможни подходи за подобряване на съотношението търсене/предлагане в здравеопазването</vt:lpstr>
      <vt:lpstr>Управление на услугите (3)</vt:lpstr>
      <vt:lpstr>Управление на услугите (4) Маркетингови взаимоотношения в лечебно заведение</vt:lpstr>
      <vt:lpstr>Управление на услугите (5) Управление на диференциацията на здравните услуги</vt:lpstr>
      <vt:lpstr>Управление на услугите (6) Управление на качеството на здравните услуги</vt:lpstr>
      <vt:lpstr>Управление на услугите (7) Управление на производителността на здравни услуги</vt:lpstr>
      <vt:lpstr>Ценова стратегия</vt:lpstr>
      <vt:lpstr>Ценова стратегия (2) Избор на ценова цел</vt:lpstr>
      <vt:lpstr>Ценова стратегия (3) Определяне на търсенето</vt:lpstr>
      <vt:lpstr>Ценова стратегия (4) Оценка на разходите</vt:lpstr>
      <vt:lpstr>Управление на търговията на едро и дребно</vt:lpstr>
      <vt:lpstr>Управление на търговията на едро и дребно (2) Търговия на дребно с лекарствени продукти</vt:lpstr>
      <vt:lpstr>Управление на търговията на едро и дребно (3) Търговия на едро с лекарствени продукти</vt:lpstr>
      <vt:lpstr>Маркетингова комуникация и управление на търговските екипи</vt:lpstr>
      <vt:lpstr>Маркетингова комуникация и управление на търговските екипи(2) Идентифициране на целевата аудитория</vt:lpstr>
      <vt:lpstr>Маркетингова комуникация и управление на търговските екипи (3) Определяне на комуникационните цели</vt:lpstr>
      <vt:lpstr>Маркетингова комуникация и управление на търговските екипи(4) Съставяне на маркетинговото послание</vt:lpstr>
      <vt:lpstr>Маркетингова комуникация и управление на търговските екипи(5) Избор на комуникационни канали</vt:lpstr>
      <vt:lpstr>Маркетингова комуникация и управление на търговските екипи (6) Съставяне на бюджет за маркетингови комуникации</vt:lpstr>
      <vt:lpstr>Маркетингова комуникация и управление на търговските екипи (7) Разработване и управление на комуникационната структура</vt:lpstr>
      <vt:lpstr>Маркетингова комуникация и управление на търговските екипи(8) Управление на търговските екипи</vt:lpstr>
      <vt:lpstr>Маркетингово производство при кризисни ситуации</vt:lpstr>
      <vt:lpstr>Маркетингово производство при кризисни ситуации(2) Основни подходи за преодоляване на съпротивата на клиентите и чувството им за несигурност</vt:lpstr>
      <vt:lpstr>Маркетингово ръководство при кризисни ситуации(3) Подходящи действия за подобряване на продажбите</vt:lpstr>
      <vt:lpstr>Маркетингово ръководство при кризисни ситуации(4) Подходи за ефективно управление на цените</vt:lpstr>
      <vt:lpstr>Еволюция на маркетинга и бъдещи перспективи</vt:lpstr>
      <vt:lpstr>Еволюция на маркетинга и бъдещи перспективи (2)</vt:lpstr>
      <vt:lpstr>Еволюция на маркетинга и бъдещи перспективи (3)</vt:lpstr>
      <vt:lpstr>Вертикален и хоризонтален маркетинг</vt:lpstr>
      <vt:lpstr>Вертикален и хоризонтален маркетинг (2) Сравнителни характеристики</vt:lpstr>
      <vt:lpstr>Вертикален и хоризонтален маркетинг (3) Възможности за ефективно приложение</vt:lpstr>
      <vt:lpstr>Контрол на маркетинговите резултати</vt:lpstr>
      <vt:lpstr>Контрол на маркетинговите резултати (2) Модел на контрол и оценка на резултатите чрез точкови карти</vt:lpstr>
      <vt:lpstr>Контрол на маркетинговите резултати (3) Модел за контрол и оценка на резултатите чрез маркетингов одит</vt:lpstr>
      <vt:lpstr>Маркетинг за здравни услуги</vt:lpstr>
      <vt:lpstr>Маркетинг на здравни услуги (2) Как се купуват и продават обещания?</vt:lpstr>
      <vt:lpstr>Перспективи на маркетинга в здравеопазването</vt:lpstr>
      <vt:lpstr>Перспективи на маркетинга в здравеопазването (2)</vt:lpstr>
      <vt:lpstr>Перспективи на маркетинга в здравеопазването (3)</vt:lpstr>
      <vt:lpstr>Приложение на електронните технологии в маркетинга на здравни услуги</vt:lpstr>
      <vt:lpstr>Приложение на електронните технологии в маркетинга на здравни услуги (2) Интегрирана информационна болнична система</vt:lpstr>
      <vt:lpstr>Приложение на електронните технологии в маркетинга на здравни услуги(3) Здравен интернет портал</vt:lpstr>
      <vt:lpstr>Професионални умения за промоция на лекарствени продукти</vt:lpstr>
      <vt:lpstr>Професионални умения за промоция на лекарствени продукти(2) Изследване на успешните маркетингови подходи</vt:lpstr>
      <vt:lpstr>Професионални умения за промоция на лекарствени продукти (3) Изследване на успешните търговски разговори</vt:lpstr>
      <vt:lpstr>Професионални умения за промоция на лекарствени продукти (4) Изследване на ролята на медицинския представител</vt:lpstr>
      <vt:lpstr>Професионални умения за промоция на лекарствени продукти (5) Как се печели клиентската лоялност?</vt:lpstr>
      <vt:lpstr>Slide 110</vt:lpstr>
    </vt:vector>
  </TitlesOfParts>
  <Company>CL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МАРКЕТИНГ В ЗДРАВЕОПАЗВАНЕТО</dc:title>
  <dc:creator>nomercy</dc:creator>
  <cp:lastModifiedBy>nomercy</cp:lastModifiedBy>
  <cp:revision>317</cp:revision>
  <dcterms:created xsi:type="dcterms:W3CDTF">2011-11-17T10:02:27Z</dcterms:created>
  <dcterms:modified xsi:type="dcterms:W3CDTF">2011-12-01T15:09:25Z</dcterms:modified>
</cp:coreProperties>
</file>