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93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9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7"/>
  </p:notesMasterIdLst>
  <p:handoutMasterIdLst>
    <p:handoutMasterId r:id="rId9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87" r:id="rId10"/>
    <p:sldId id="286" r:id="rId11"/>
    <p:sldId id="285" r:id="rId12"/>
    <p:sldId id="284" r:id="rId13"/>
    <p:sldId id="283" r:id="rId14"/>
    <p:sldId id="282" r:id="rId15"/>
    <p:sldId id="281" r:id="rId16"/>
    <p:sldId id="280" r:id="rId17"/>
    <p:sldId id="279" r:id="rId18"/>
    <p:sldId id="278" r:id="rId19"/>
    <p:sldId id="277" r:id="rId20"/>
    <p:sldId id="276" r:id="rId21"/>
    <p:sldId id="275" r:id="rId22"/>
    <p:sldId id="274" r:id="rId23"/>
    <p:sldId id="273" r:id="rId24"/>
    <p:sldId id="272" r:id="rId25"/>
    <p:sldId id="271" r:id="rId26"/>
    <p:sldId id="270" r:id="rId27"/>
    <p:sldId id="269" r:id="rId28"/>
    <p:sldId id="268" r:id="rId29"/>
    <p:sldId id="267" r:id="rId30"/>
    <p:sldId id="266" r:id="rId31"/>
    <p:sldId id="265" r:id="rId32"/>
    <p:sldId id="264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13" r:id="rId52"/>
    <p:sldId id="312" r:id="rId53"/>
    <p:sldId id="311" r:id="rId54"/>
    <p:sldId id="310" r:id="rId55"/>
    <p:sldId id="306" r:id="rId56"/>
    <p:sldId id="309" r:id="rId57"/>
    <p:sldId id="308" r:id="rId58"/>
    <p:sldId id="307" r:id="rId59"/>
    <p:sldId id="335" r:id="rId60"/>
    <p:sldId id="350" r:id="rId61"/>
    <p:sldId id="360" r:id="rId62"/>
    <p:sldId id="385" r:id="rId63"/>
    <p:sldId id="384" r:id="rId64"/>
    <p:sldId id="383" r:id="rId65"/>
    <p:sldId id="382" r:id="rId66"/>
    <p:sldId id="381" r:id="rId67"/>
    <p:sldId id="380" r:id="rId68"/>
    <p:sldId id="379" r:id="rId69"/>
    <p:sldId id="378" r:id="rId70"/>
    <p:sldId id="377" r:id="rId71"/>
    <p:sldId id="376" r:id="rId72"/>
    <p:sldId id="375" r:id="rId73"/>
    <p:sldId id="374" r:id="rId74"/>
    <p:sldId id="373" r:id="rId75"/>
    <p:sldId id="372" r:id="rId76"/>
    <p:sldId id="371" r:id="rId77"/>
    <p:sldId id="370" r:id="rId78"/>
    <p:sldId id="369" r:id="rId79"/>
    <p:sldId id="368" r:id="rId80"/>
    <p:sldId id="367" r:id="rId81"/>
    <p:sldId id="366" r:id="rId82"/>
    <p:sldId id="365" r:id="rId83"/>
    <p:sldId id="364" r:id="rId84"/>
    <p:sldId id="363" r:id="rId85"/>
    <p:sldId id="362" r:id="rId86"/>
    <p:sldId id="361" r:id="rId87"/>
    <p:sldId id="359" r:id="rId88"/>
    <p:sldId id="358" r:id="rId89"/>
    <p:sldId id="357" r:id="rId90"/>
    <p:sldId id="356" r:id="rId91"/>
    <p:sldId id="355" r:id="rId92"/>
    <p:sldId id="354" r:id="rId93"/>
    <p:sldId id="353" r:id="rId94"/>
    <p:sldId id="352" r:id="rId95"/>
    <p:sldId id="386" r:id="rId96"/>
  </p:sldIdLst>
  <p:sldSz cx="9144000" cy="6858000" type="screen4x3"/>
  <p:notesSz cx="6784975" cy="985678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D330"/>
    <a:srgbClr val="00CC00"/>
    <a:srgbClr val="0C7CD2"/>
    <a:srgbClr val="1F7EE7"/>
    <a:srgbClr val="AE1517"/>
    <a:srgbClr val="CC0000"/>
    <a:srgbClr val="758C3A"/>
    <a:srgbClr val="344B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660"/>
  </p:normalViewPr>
  <p:slideViewPr>
    <p:cSldViewPr>
      <p:cViewPr varScale="1">
        <p:scale>
          <a:sx n="41" d="100"/>
          <a:sy n="41" d="100"/>
        </p:scale>
        <p:origin x="-6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presProps" Target="presProps.xml"/><Relationship Id="rId10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0155" cy="492840"/>
          </a:xfrm>
          <a:prstGeom prst="rect">
            <a:avLst/>
          </a:prstGeom>
        </p:spPr>
        <p:txBody>
          <a:bodyPr vert="horz" lIns="91506" tIns="45753" rIns="91506" bIns="4575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3251" y="0"/>
            <a:ext cx="2940155" cy="492840"/>
          </a:xfrm>
          <a:prstGeom prst="rect">
            <a:avLst/>
          </a:prstGeom>
        </p:spPr>
        <p:txBody>
          <a:bodyPr vert="horz" lIns="91506" tIns="45753" rIns="91506" bIns="45753" rtlCol="0"/>
          <a:lstStyle>
            <a:lvl1pPr algn="r">
              <a:defRPr sz="1200"/>
            </a:lvl1pPr>
          </a:lstStyle>
          <a:p>
            <a:fld id="{F5222FE4-3123-4D84-A66D-C35EF50D6D54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62240"/>
            <a:ext cx="2940155" cy="492840"/>
          </a:xfrm>
          <a:prstGeom prst="rect">
            <a:avLst/>
          </a:prstGeom>
        </p:spPr>
        <p:txBody>
          <a:bodyPr vert="horz" lIns="91506" tIns="45753" rIns="91506" bIns="45753" rtlCol="0" anchor="b"/>
          <a:lstStyle>
            <a:lvl1pPr algn="l">
              <a:defRPr sz="1200"/>
            </a:lvl1pPr>
          </a:lstStyle>
          <a:p>
            <a:r>
              <a:rPr lang="bg-BG" smtClean="0"/>
              <a:t>фф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3251" y="9362240"/>
            <a:ext cx="2940155" cy="492840"/>
          </a:xfrm>
          <a:prstGeom prst="rect">
            <a:avLst/>
          </a:prstGeom>
        </p:spPr>
        <p:txBody>
          <a:bodyPr vert="horz" lIns="91506" tIns="45753" rIns="91506" bIns="45753" rtlCol="0" anchor="b"/>
          <a:lstStyle>
            <a:lvl1pPr algn="r">
              <a:defRPr sz="1200"/>
            </a:lvl1pPr>
          </a:lstStyle>
          <a:p>
            <a:fld id="{30C7E885-0239-4E0B-B14C-F28A1BBAC3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88117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0155" cy="492840"/>
          </a:xfrm>
          <a:prstGeom prst="rect">
            <a:avLst/>
          </a:prstGeom>
        </p:spPr>
        <p:txBody>
          <a:bodyPr vert="horz" lIns="91506" tIns="45753" rIns="91506" bIns="4575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3251" y="0"/>
            <a:ext cx="2940155" cy="492840"/>
          </a:xfrm>
          <a:prstGeom prst="rect">
            <a:avLst/>
          </a:prstGeom>
        </p:spPr>
        <p:txBody>
          <a:bodyPr vert="horz" lIns="91506" tIns="45753" rIns="91506" bIns="45753" rtlCol="0"/>
          <a:lstStyle>
            <a:lvl1pPr algn="r">
              <a:defRPr sz="1200"/>
            </a:lvl1pPr>
          </a:lstStyle>
          <a:p>
            <a:fld id="{0D5694A1-C775-402A-A761-6FCA1CB7AE12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8688" y="739775"/>
            <a:ext cx="4927600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06" tIns="45753" rIns="91506" bIns="4575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8498" y="4681976"/>
            <a:ext cx="5427980" cy="4435555"/>
          </a:xfrm>
          <a:prstGeom prst="rect">
            <a:avLst/>
          </a:prstGeom>
        </p:spPr>
        <p:txBody>
          <a:bodyPr vert="horz" lIns="91506" tIns="45753" rIns="91506" bIns="4575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62240"/>
            <a:ext cx="2940155" cy="492840"/>
          </a:xfrm>
          <a:prstGeom prst="rect">
            <a:avLst/>
          </a:prstGeom>
        </p:spPr>
        <p:txBody>
          <a:bodyPr vert="horz" lIns="91506" tIns="45753" rIns="91506" bIns="45753" rtlCol="0" anchor="b"/>
          <a:lstStyle>
            <a:lvl1pPr algn="l">
              <a:defRPr sz="1200"/>
            </a:lvl1pPr>
          </a:lstStyle>
          <a:p>
            <a:r>
              <a:rPr lang="bg-BG" smtClean="0"/>
              <a:t>фф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3251" y="9362240"/>
            <a:ext cx="2940155" cy="492840"/>
          </a:xfrm>
          <a:prstGeom prst="rect">
            <a:avLst/>
          </a:prstGeom>
        </p:spPr>
        <p:txBody>
          <a:bodyPr vert="horz" lIns="91506" tIns="45753" rIns="91506" bIns="45753" rtlCol="0" anchor="b"/>
          <a:lstStyle>
            <a:lvl1pPr algn="r">
              <a:defRPr sz="1200"/>
            </a:lvl1pPr>
          </a:lstStyle>
          <a:p>
            <a:fld id="{7F1F1423-6ABC-4AA4-A8D7-194CA7B855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75565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styles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" name="Text Box 28"/>
          <p:cNvSpPr txBox="1">
            <a:spLocks noChangeArrowheads="1"/>
          </p:cNvSpPr>
          <p:nvPr userDrawn="1"/>
        </p:nvSpPr>
        <p:spPr bwMode="auto">
          <a:xfrm>
            <a:off x="3348038" y="6237288"/>
            <a:ext cx="2457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>
                <a:hlinkClick r:id="rId13"/>
              </a:rPr>
              <a:t>Powerpoint Templates</a:t>
            </a:r>
            <a:endParaRPr lang="fr-FR"/>
          </a:p>
        </p:txBody>
      </p:sp>
      <p:pic>
        <p:nvPicPr>
          <p:cNvPr id="1051" name="Picture 27" descr="h gfhf kuymmkl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7962900" y="6375400"/>
            <a:ext cx="1073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bg1"/>
                </a:solidFill>
              </a:rPr>
              <a:t>Page </a:t>
            </a:r>
            <a:fld id="{9B429FA9-B4E1-4FD2-AE64-8BCF1E11C5BE}" type="slidenum">
              <a:rPr lang="fr-FR" b="1">
                <a:solidFill>
                  <a:schemeClr val="bg1"/>
                </a:solidFill>
              </a:rPr>
              <a:pPr/>
              <a:t>‹#›</a:t>
            </a:fld>
            <a:endParaRPr lang="fr-FR" b="1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werpointstyles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3348038" y="6237288"/>
            <a:ext cx="2457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>
                <a:hlinkClick r:id="rId3"/>
              </a:rPr>
              <a:t>Powerpoint Templates</a:t>
            </a:r>
            <a:endParaRPr lang="fr-FR"/>
          </a:p>
        </p:txBody>
      </p:sp>
      <p:pic>
        <p:nvPicPr>
          <p:cNvPr id="2070" name="Picture 22" descr=" jhgjguuy iy$^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691680" y="2924944"/>
            <a:ext cx="7416824" cy="1348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180000" rIns="180000" bIns="180000">
            <a:spAutoFit/>
          </a:bodyPr>
          <a:lstStyle/>
          <a:p>
            <a:pPr algn="r"/>
            <a:r>
              <a:rPr lang="bg-BG" sz="3600" b="1" dirty="0" smtClean="0">
                <a:solidFill>
                  <a:schemeClr val="bg1"/>
                </a:solidFill>
                <a:latin typeface="Verdana" pitchFamily="34" charset="0"/>
              </a:rPr>
              <a:t>Връзки с обществеността</a:t>
            </a:r>
            <a:endParaRPr lang="fr-FR" sz="3600" b="1" dirty="0">
              <a:solidFill>
                <a:schemeClr val="bg1"/>
              </a:solidFill>
              <a:latin typeface="Verdana" pitchFamily="34" charset="0"/>
            </a:endParaRPr>
          </a:p>
          <a:p>
            <a:pPr algn="r"/>
            <a:r>
              <a:rPr lang="bg-BG" sz="2800" b="1" i="1" dirty="0" smtClean="0">
                <a:solidFill>
                  <a:schemeClr val="bg1"/>
                </a:solidFill>
                <a:latin typeface="Verdana" pitchFamily="34" charset="0"/>
              </a:rPr>
              <a:t>Доц. Тони Веков д.м.н</a:t>
            </a:r>
            <a:endParaRPr lang="fr-FR" sz="28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-27384"/>
            <a:ext cx="871366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PR </a:t>
            </a:r>
            <a:r>
              <a:rPr lang="bg-BG" sz="2800" b="1" dirty="0" smtClean="0">
                <a:solidFill>
                  <a:schemeClr val="bg1"/>
                </a:solidFill>
              </a:rPr>
              <a:t>и маркетингови комуникации в здравеопазването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bg-BG" sz="2800" b="1" dirty="0" smtClean="0">
                <a:solidFill>
                  <a:schemeClr val="bg1"/>
                </a:solidFill>
              </a:rPr>
              <a:t>(2)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23528" y="1270000"/>
            <a:ext cx="7704137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Нуждата от по-балансирана и равностойна комуникация е осезаема, защото здравните послания са сложни и информативно натоварени. По тази причина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 </a:t>
            </a: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здравеопазването е успешен, когато има успешна обратна връзка.</a:t>
            </a:r>
          </a:p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Това всъщност е и една от основните роли на връзките с обществеността в здравните комуникации.</a:t>
            </a:r>
          </a:p>
          <a:p>
            <a:pPr algn="just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 </a:t>
            </a: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има за цел да прецени изцяло гледната точка на пациента, както и неговите ценности.</a:t>
            </a:r>
          </a:p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Поради факта, че маркетинговите комуникации в България са единствено теоретични програми в някои университети, състоянието на комуникацията лекар-пациент и удовлетворението на пациентите са на изключително ниско ниво. Това е причината за тежкото обществено разочарование от здравните реформи в България.</a:t>
            </a:r>
            <a:endParaRPr lang="fr-F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-27384"/>
            <a:ext cx="871366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bg-BG" sz="2800" b="1" dirty="0" smtClean="0">
                <a:solidFill>
                  <a:schemeClr val="bg1"/>
                </a:solidFill>
              </a:rPr>
              <a:t>Видове комуникация в една здравна организация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23528" y="1270000"/>
            <a:ext cx="7704137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algn="just"/>
            <a:r>
              <a:rPr lang="bg-BG" sz="2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Мениджърска комуникация </a:t>
            </a: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има за цел повлияване на определени публики – външни (обществена група пациенти) и вътрешни (групи от персонала)</a:t>
            </a:r>
          </a:p>
          <a:p>
            <a:pPr algn="just"/>
            <a:r>
              <a:rPr lang="bg-BG" sz="2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Маркетингова комуникация </a:t>
            </a: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има за цел постигане на продажби на здравни услуги и продукти.</a:t>
            </a:r>
          </a:p>
          <a:p>
            <a:pPr algn="just"/>
            <a:r>
              <a:rPr lang="bg-BG" sz="2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Ораганизационна комуникация</a:t>
            </a: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обхваща тези сегменти от публиките,  с които организацията има някакви взаимоотношения -  доставчици, пациенти, инвеститори и др.</a:t>
            </a:r>
          </a:p>
          <a:p>
            <a:pPr algn="just"/>
            <a:endParaRPr lang="bg-BG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Основните видове корпоративна комуникация се реализират почти винаги чрез вътрешни собствени медии – фирмени списания, брошури, отчети за медицински и финансови резултати, монографии, научни конгреси и други.</a:t>
            </a:r>
            <a:endParaRPr lang="fr-F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115888"/>
            <a:ext cx="87136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bg-BG" sz="2800" b="1" dirty="0" smtClean="0">
                <a:solidFill>
                  <a:schemeClr val="bg1"/>
                </a:solidFill>
              </a:rPr>
              <a:t>Характеристики на постижимите </a:t>
            </a:r>
            <a:r>
              <a:rPr lang="en-US" sz="2800" b="1" dirty="0" smtClean="0">
                <a:solidFill>
                  <a:schemeClr val="bg1"/>
                </a:solidFill>
              </a:rPr>
              <a:t>PR </a:t>
            </a:r>
            <a:r>
              <a:rPr lang="bg-BG" sz="2800" b="1" dirty="0" smtClean="0">
                <a:solidFill>
                  <a:schemeClr val="bg1"/>
                </a:solidFill>
              </a:rPr>
              <a:t>цели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23528" y="1270000"/>
            <a:ext cx="7704137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algn="ctr"/>
            <a:r>
              <a:rPr lang="bg-BG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Модел 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SMART</a:t>
            </a:r>
          </a:p>
          <a:p>
            <a:pPr algn="just"/>
            <a:endParaRPr lang="bg-BG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Постижимите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 </a:t>
            </a: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цели трябва да бъдат:</a:t>
            </a:r>
          </a:p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lvl="1" algn="just"/>
            <a:r>
              <a:rPr 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Specific 		(</a:t>
            </a:r>
            <a:r>
              <a:rPr lang="bg-BG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Специфични</a:t>
            </a:r>
            <a:r>
              <a:rPr 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 algn="just"/>
            <a:r>
              <a:rPr 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Measurable</a:t>
            </a:r>
            <a:r>
              <a:rPr lang="bg-BG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(Измерими)</a:t>
            </a:r>
            <a:endParaRPr lang="en-US" sz="2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Achievable</a:t>
            </a:r>
            <a:r>
              <a:rPr lang="bg-BG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(Постижими)</a:t>
            </a:r>
            <a:endParaRPr lang="en-US" sz="2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Realistic</a:t>
            </a:r>
            <a:r>
              <a:rPr lang="bg-BG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(Реалистични)</a:t>
            </a:r>
            <a:endParaRPr lang="en-US" sz="2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Timed</a:t>
            </a:r>
            <a:r>
              <a:rPr lang="bg-BG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(Ограничени във времето)</a:t>
            </a:r>
          </a:p>
          <a:p>
            <a:pPr algn="just"/>
            <a:endParaRPr lang="bg-BG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Докато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 </a:t>
            </a: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целите не отговорят на посочените характеристики, те остават само добри намерения.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/>
            <a:endParaRPr lang="bg-BG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F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-27384"/>
            <a:ext cx="871366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bg-BG" sz="2800" b="1" dirty="0" smtClean="0">
                <a:solidFill>
                  <a:schemeClr val="bg1"/>
                </a:solidFill>
              </a:rPr>
              <a:t>Функции на съвременните </a:t>
            </a:r>
            <a:r>
              <a:rPr lang="en-US" sz="2800" b="1" dirty="0" smtClean="0">
                <a:solidFill>
                  <a:schemeClr val="bg1"/>
                </a:solidFill>
              </a:rPr>
              <a:t>PR </a:t>
            </a:r>
            <a:r>
              <a:rPr lang="bg-BG" sz="2800" b="1" dirty="0" smtClean="0">
                <a:solidFill>
                  <a:schemeClr val="bg1"/>
                </a:solidFill>
              </a:rPr>
              <a:t>специалисти в здравната организация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23528" y="1052736"/>
            <a:ext cx="8568952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algn="just">
              <a:buFont typeface="Arial" pitchFamily="34" charset="0"/>
              <a:buChar char="•"/>
            </a:pP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 са в течение на всички събития, събирайки информация от много хора вътре и извън здравната организация</a:t>
            </a:r>
          </a:p>
          <a:p>
            <a:pPr algn="just">
              <a:buFont typeface="Arial" pitchFamily="34" charset="0"/>
              <a:buChar char="•"/>
            </a:pP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 са умели слушатели, които лесно общуват с всякакви публики и преодоляват организационната йерархия</a:t>
            </a:r>
          </a:p>
          <a:p>
            <a:pPr algn="just">
              <a:buFont typeface="Arial" pitchFamily="34" charset="0"/>
              <a:buChar char="•"/>
            </a:pP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Извън организацията изграждат контакти с лидери на мнение, журналисти, пациенти и техните организации, роднини на пациенти, доставчици, здравноосигурителни фондове</a:t>
            </a:r>
          </a:p>
          <a:p>
            <a:pPr algn="just">
              <a:buFont typeface="Arial" pitchFamily="34" charset="0"/>
              <a:buChar char="•"/>
            </a:pP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комуникацията с всички публики те играят ролята на “посланици” на здравната организация</a:t>
            </a:r>
          </a:p>
          <a:p>
            <a:pPr algn="just">
              <a:buFont typeface="Arial" pitchFamily="34" charset="0"/>
              <a:buChar char="•"/>
            </a:pP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Предпремат и извършват формални изследвания, за да се уверят в достоверността на статистическите данни или придобият ценна информация</a:t>
            </a:r>
          </a:p>
          <a:p>
            <a:pPr algn="just">
              <a:buFont typeface="Arial" pitchFamily="34" charset="0"/>
              <a:buChar char="•"/>
            </a:pP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Най-често използваните техники за събиране на информация са проучвания, дълбочинни интервюта, фокус-групи и качествени проучвания.</a:t>
            </a:r>
            <a:endParaRPr lang="fr-F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115888"/>
            <a:ext cx="87136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bg-BG" sz="2800" b="1" dirty="0" smtClean="0">
                <a:solidFill>
                  <a:schemeClr val="bg1"/>
                </a:solidFill>
              </a:rPr>
              <a:t>Основни видове </a:t>
            </a:r>
            <a:r>
              <a:rPr lang="en-US" sz="2800" b="1" dirty="0" smtClean="0">
                <a:solidFill>
                  <a:schemeClr val="bg1"/>
                </a:solidFill>
              </a:rPr>
              <a:t>PR </a:t>
            </a:r>
            <a:r>
              <a:rPr lang="bg-BG" sz="2800" b="1" dirty="0" smtClean="0">
                <a:solidFill>
                  <a:schemeClr val="bg1"/>
                </a:solidFill>
              </a:rPr>
              <a:t>стратегии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23528" y="1270000"/>
            <a:ext cx="7704137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algn="just"/>
            <a:r>
              <a:rPr lang="bg-BG" sz="2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Креативна стратегия </a:t>
            </a: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развива имиджа и репутацията на здравната организация</a:t>
            </a:r>
          </a:p>
          <a:p>
            <a:pPr algn="just"/>
            <a:endParaRPr lang="bg-BG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bg-BG" sz="2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Обширна стратегия </a:t>
            </a: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увеличава конкурентните маркетингови предимства и публичното представяне</a:t>
            </a:r>
          </a:p>
          <a:p>
            <a:pPr algn="just"/>
            <a:endParaRPr lang="bg-BG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bg-BG" sz="2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Адаптивна стратегия </a:t>
            </a: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извлича максимална полза от определена ситуация и изгражда и утвърждава ценности</a:t>
            </a:r>
          </a:p>
          <a:p>
            <a:pPr algn="just"/>
            <a:endParaRPr lang="bg-BG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bg-BG" sz="2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Защитна стратегия - </a:t>
            </a: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противодейства на негативните кампании и враждебността</a:t>
            </a:r>
            <a:endParaRPr lang="fr-F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115888"/>
            <a:ext cx="87136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bg-BG" sz="2800" b="1" dirty="0" smtClean="0">
                <a:solidFill>
                  <a:schemeClr val="bg1"/>
                </a:solidFill>
              </a:rPr>
              <a:t>Структура на </a:t>
            </a:r>
            <a:r>
              <a:rPr lang="en-US" sz="2800" b="1" dirty="0" smtClean="0">
                <a:solidFill>
                  <a:schemeClr val="bg1"/>
                </a:solidFill>
              </a:rPr>
              <a:t>PR</a:t>
            </a:r>
            <a:r>
              <a:rPr lang="bg-BG" sz="2800" b="1" dirty="0" smtClean="0">
                <a:solidFill>
                  <a:schemeClr val="bg1"/>
                </a:solidFill>
              </a:rPr>
              <a:t> стратегията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23528" y="1270000"/>
            <a:ext cx="7704137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marL="457200" indent="-457200" algn="just">
              <a:buAutoNum type="arabicPeriod"/>
            </a:pP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Определяне на визията и мисията на организацията</a:t>
            </a:r>
          </a:p>
          <a:p>
            <a:pPr marL="457200" indent="-457200" algn="just">
              <a:buAutoNum type="arabicPeriod"/>
            </a:pP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Вътрешно оценяване  - описание на компетенциите, възможностите и конкурентните предимства</a:t>
            </a:r>
          </a:p>
          <a:p>
            <a:pPr marL="457200" indent="-457200" algn="just">
              <a:buAutoNum type="arabicPeriod"/>
            </a:pP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Външно изследване – опознаване на оперативната околна среда</a:t>
            </a:r>
          </a:p>
          <a:p>
            <a:pPr marL="457200" indent="-457200" algn="just">
              <a:buAutoNum type="arabicPeriod"/>
            </a:pP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Конкуренти – включва подробен конкурентен анализ</a:t>
            </a:r>
          </a:p>
          <a:p>
            <a:pPr marL="457200" indent="-457200" algn="just">
              <a:buAutoNum type="arabicPeriod"/>
            </a:pP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Възможности – идентифицират се чрез съпоставяне на вътрешни и външни данни</a:t>
            </a:r>
          </a:p>
          <a:p>
            <a:pPr marL="457200" indent="-457200" algn="just">
              <a:buAutoNum type="arabicPeriod"/>
            </a:pP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Опции, които могат да удовлетворят мисията и визията </a:t>
            </a:r>
          </a:p>
          <a:p>
            <a:pPr marL="457200" indent="-457200" algn="just">
              <a:buAutoNum type="arabicPeriod"/>
            </a:pP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Дългосрочни цели, съпоставими с избраните опции</a:t>
            </a:r>
          </a:p>
          <a:p>
            <a:pPr marL="457200" indent="-457200" algn="just">
              <a:buAutoNum type="arabicPeriod"/>
            </a:pP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Стратегия, необходима за изпълнението на опциите</a:t>
            </a:r>
          </a:p>
          <a:p>
            <a:pPr marL="457200" indent="-457200" algn="just">
              <a:buAutoNum type="arabicPeriod"/>
            </a:pP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Краткосрочни задачи за точно определяне и постигане на измерими цели</a:t>
            </a:r>
          </a:p>
          <a:p>
            <a:pPr marL="457200" indent="-457200" algn="just">
              <a:buAutoNum type="arabicPeriod"/>
            </a:pP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Краткосрочни подстратегии в подкрепа на основната стратегия</a:t>
            </a:r>
            <a:endParaRPr lang="fr-F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115888"/>
            <a:ext cx="87136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bg-BG" sz="2800" b="1" dirty="0" smtClean="0">
                <a:solidFill>
                  <a:schemeClr val="bg1"/>
                </a:solidFill>
              </a:rPr>
              <a:t>Исторически аспекти на </a:t>
            </a:r>
            <a:r>
              <a:rPr lang="en-US" sz="2800" b="1" dirty="0" smtClean="0">
                <a:solidFill>
                  <a:schemeClr val="bg1"/>
                </a:solidFill>
              </a:rPr>
              <a:t>PR</a:t>
            </a:r>
            <a:r>
              <a:rPr lang="bg-BG" sz="2800" b="1" dirty="0" smtClean="0">
                <a:solidFill>
                  <a:schemeClr val="bg1"/>
                </a:solidFill>
              </a:rPr>
              <a:t> теорията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23528" y="1270000"/>
            <a:ext cx="7704137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Исторически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 </a:t>
            </a: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възниква в началото на 20-ти век в САЩ, когато представители на големия бизнес наемат специалисти, които да защитават интересите и монопола им, както от журналистите, които изнасят в пресата скандални истории, така и от правителството, което се стреми да регулира бизнеса с нормативни актове.</a:t>
            </a:r>
          </a:p>
          <a:p>
            <a:pPr algn="just"/>
            <a:endParaRPr lang="bg-BG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годините на Първата световна война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</a:t>
            </a: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 САЩ са се ограничавали до публична пропаганда, създавана да влияе върху обществото. По това време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</a:t>
            </a: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професията се определя само като убеждаване.</a:t>
            </a:r>
          </a:p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годините на Втората световна война разбиранията за медийно въздействие в САЩ се задълбочават като се появяват термини като двустепенна комуникация и взаимоотношения.</a:t>
            </a:r>
            <a:endParaRPr lang="fr-F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115888"/>
            <a:ext cx="87136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bg-BG" sz="2800" b="1" dirty="0" smtClean="0">
                <a:solidFill>
                  <a:schemeClr val="bg1"/>
                </a:solidFill>
              </a:rPr>
              <a:t>Исторически аспекти на </a:t>
            </a:r>
            <a:r>
              <a:rPr lang="en-US" sz="2800" b="1" dirty="0" smtClean="0">
                <a:solidFill>
                  <a:schemeClr val="bg1"/>
                </a:solidFill>
              </a:rPr>
              <a:t>PR</a:t>
            </a:r>
            <a:r>
              <a:rPr lang="bg-BG" sz="2800" b="1" dirty="0" smtClean="0">
                <a:solidFill>
                  <a:schemeClr val="bg1"/>
                </a:solidFill>
              </a:rPr>
              <a:t> теорията (2)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23528" y="1052736"/>
            <a:ext cx="8568952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Основателят на съвременния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 </a:t>
            </a: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Harwood Childs </a:t>
            </a: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още през 1940 г. формулира прогресивна за времето си теория:</a:t>
            </a:r>
          </a:p>
          <a:p>
            <a:pPr algn="just"/>
            <a:endParaRPr lang="bg-BG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bg-BG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“Основната цел на </a:t>
            </a:r>
            <a:r>
              <a:rPr 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</a:t>
            </a:r>
            <a:r>
              <a:rPr lang="bg-BG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дейността е да се съгласуват или приспособяват спрямо интересите на публиките аспектите на нашето лично и корпоративно поведение, които имат социално значение”.</a:t>
            </a:r>
          </a:p>
          <a:p>
            <a:pPr algn="just"/>
            <a:endParaRPr lang="bg-BG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bg-BG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Съвременна дефиниция за 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PR:</a:t>
            </a:r>
          </a:p>
          <a:p>
            <a:pPr algn="just"/>
            <a:r>
              <a:rPr 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“PR</a:t>
            </a:r>
            <a:r>
              <a:rPr lang="bg-BG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е функция на управлението, чрез която се оценяват социалните нагласи, определят се политиката и действията на един индивид или организация в съответствие с обществения интерес, планира се и се изпълнява програма за действие с цел спечелване на общественото разбиране  и одобрение</a:t>
            </a:r>
            <a:r>
              <a:rPr 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bg-BG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fr-FR" sz="2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115888"/>
            <a:ext cx="87136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bg-BG" sz="2800" b="1" dirty="0" smtClean="0">
                <a:solidFill>
                  <a:schemeClr val="bg1"/>
                </a:solidFill>
              </a:rPr>
              <a:t>Професионални функции на </a:t>
            </a:r>
            <a:r>
              <a:rPr lang="en-US" sz="2800" b="1" dirty="0" smtClean="0">
                <a:solidFill>
                  <a:schemeClr val="bg1"/>
                </a:solidFill>
              </a:rPr>
              <a:t>PR </a:t>
            </a:r>
            <a:r>
              <a:rPr lang="bg-BG" sz="2800" b="1" dirty="0" smtClean="0">
                <a:solidFill>
                  <a:schemeClr val="bg1"/>
                </a:solidFill>
              </a:rPr>
              <a:t>дейността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23528" y="764704"/>
            <a:ext cx="8640960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marL="457200" indent="-457200" algn="just">
              <a:buAutoNum type="arabicPeriod"/>
            </a:pPr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Подготвя, планира и изпълнява програма, подкрепяща мениджърските решения</a:t>
            </a:r>
          </a:p>
          <a:p>
            <a:pPr marL="457200" indent="-457200" algn="just">
              <a:buAutoNum type="arabicPeriod"/>
            </a:pPr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Отговаря за взаимоотношенията между организацията и нейните  заинтересовани публики</a:t>
            </a:r>
          </a:p>
          <a:p>
            <a:pPr marL="457200" indent="-457200" algn="just">
              <a:buAutoNum type="arabicPeriod"/>
            </a:pPr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Следи за познанията, мненията и нагласите както на външните, така и на вътрешните публики</a:t>
            </a:r>
          </a:p>
          <a:p>
            <a:pPr marL="457200" indent="-457200" algn="just">
              <a:buAutoNum type="arabicPeriod"/>
            </a:pPr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Анализира влиянието на политиката и дейността на организацията върху заинтересованите публики</a:t>
            </a:r>
          </a:p>
          <a:p>
            <a:pPr marL="457200" indent="-457200" algn="just">
              <a:buAutoNum type="arabicPeriod"/>
            </a:pPr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Идентифицира политики, процедури и действия, които са в конфликт с интересите на публиката</a:t>
            </a:r>
          </a:p>
          <a:p>
            <a:pPr marL="457200" indent="-457200" algn="just">
              <a:buAutoNum type="arabicPeriod"/>
            </a:pPr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Съветва мениджърския екип за промяна в политиката, функциите и действията на организацията, за да бъдат полезни както за организацията, така и за публиките</a:t>
            </a:r>
          </a:p>
          <a:p>
            <a:pPr marL="457200" indent="-457200" algn="just">
              <a:buAutoNum type="arabicPeriod"/>
            </a:pPr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Изгражда и поддържа двустепенна комуникация между организацията и нейните публики</a:t>
            </a:r>
          </a:p>
          <a:p>
            <a:pPr marL="457200" indent="-457200" algn="just">
              <a:buAutoNum type="arabicPeriod"/>
            </a:pPr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Постига измерими промени в познанията, мненията, нагласите и поведението на вътрешните и външни публики</a:t>
            </a:r>
          </a:p>
          <a:p>
            <a:pPr marL="457200" indent="-457200" algn="just">
              <a:buAutoNum type="arabicPeriod"/>
            </a:pPr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Установява и развива взаимоотношенията между организацията и нейните публики</a:t>
            </a:r>
          </a:p>
          <a:p>
            <a:pPr algn="just"/>
            <a:endParaRPr lang="fr-FR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115888"/>
            <a:ext cx="87136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bg-BG" sz="2800" b="1" dirty="0" smtClean="0">
                <a:solidFill>
                  <a:schemeClr val="bg1"/>
                </a:solidFill>
              </a:rPr>
              <a:t>Каква е разликата между </a:t>
            </a:r>
            <a:r>
              <a:rPr lang="en-US" sz="2800" b="1" dirty="0" smtClean="0">
                <a:solidFill>
                  <a:schemeClr val="bg1"/>
                </a:solidFill>
              </a:rPr>
              <a:t>PR </a:t>
            </a:r>
            <a:r>
              <a:rPr lang="bg-BG" sz="2800" b="1" dirty="0" smtClean="0">
                <a:solidFill>
                  <a:schemeClr val="bg1"/>
                </a:solidFill>
              </a:rPr>
              <a:t>и маркетинг?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23528" y="1270000"/>
            <a:ext cx="8568952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Съществуват остарели схващания, че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</a:t>
            </a: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стимулира покупките и удовлетворението на клиентите чрез достоверна комуникация. Следователно маркетинга и връзките с обществеността не винаги се различават в практиката, но на теория могат концептуално да се разделят и да се обясни връзката между тях.</a:t>
            </a:r>
          </a:p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Човешките желания и потребности са основополагащи в маркетинга. Те се превръщат в търсене на определени стоки и услуги, които маркетинговите специалисти предлагат и по този начин удовлетворяват желанията на клиентите. Последният етап се реализира чрез размяна на стойности – най-често продукти срещу пари.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Подобна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размяна на стойности в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 </a:t>
            </a: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липсва.</a:t>
            </a:r>
          </a:p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Следователно маркетинга създава условия за взаимоотношения благодарение на които се разменят стойности. В същото време публичността на продукта, репутацията на компанията и взаимоотношенията с медиите подкрепят маркетинга.</a:t>
            </a:r>
            <a:endParaRPr lang="fr-F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115888"/>
            <a:ext cx="87136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bg-BG" sz="2800" b="1" dirty="0" smtClean="0">
                <a:solidFill>
                  <a:schemeClr val="bg1"/>
                </a:solidFill>
              </a:rPr>
              <a:t>Дефиниция на връзки с обществеността (</a:t>
            </a:r>
            <a:r>
              <a:rPr lang="en-US" sz="2800" b="1" dirty="0" smtClean="0">
                <a:solidFill>
                  <a:schemeClr val="bg1"/>
                </a:solidFill>
              </a:rPr>
              <a:t>PR</a:t>
            </a:r>
            <a:r>
              <a:rPr lang="bg-BG" sz="2800" b="1" dirty="0" smtClean="0">
                <a:solidFill>
                  <a:schemeClr val="bg1"/>
                </a:solidFill>
              </a:rPr>
              <a:t>)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23528" y="1270000"/>
            <a:ext cx="7704137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algn="just"/>
            <a:r>
              <a:rPr lang="bg-BG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Управление на комуникациите между организацията и нейните публики </a:t>
            </a:r>
          </a:p>
          <a:p>
            <a:pPr algn="just"/>
            <a:endParaRPr lang="bg-BG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Връзките с обществеността са изключително важни за здравеопазването, защото в този сектор</a:t>
            </a:r>
            <a:r>
              <a:rPr lang="bg-BG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“публиката” </a:t>
            </a: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обхваща буквално цялото общество – настоящи и потенциални пациенти, медицинско съсловие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работодатели, правителства.</a:t>
            </a:r>
            <a:b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bg-BG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Усилията на връзките с обществеността се основават на комуникация с публиките, които могат да участват в постигането на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 </a:t>
            </a: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целите и задачите, както и с публиките, които имат силата  да възпрепятстват или да навредят на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 </a:t>
            </a: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целите и задачите.</a:t>
            </a:r>
            <a:endParaRPr lang="fr-FR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115888"/>
            <a:ext cx="87136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bg-BG" sz="2800" b="1" dirty="0" smtClean="0">
                <a:solidFill>
                  <a:schemeClr val="bg1"/>
                </a:solidFill>
              </a:rPr>
              <a:t>Съвременни </a:t>
            </a:r>
            <a:r>
              <a:rPr lang="en-US" sz="2800" b="1" dirty="0" smtClean="0">
                <a:solidFill>
                  <a:schemeClr val="bg1"/>
                </a:solidFill>
              </a:rPr>
              <a:t>PR </a:t>
            </a:r>
            <a:r>
              <a:rPr lang="bg-BG" sz="2800" b="1" dirty="0" smtClean="0">
                <a:solidFill>
                  <a:schemeClr val="bg1"/>
                </a:solidFill>
              </a:rPr>
              <a:t>дейности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23528" y="836712"/>
            <a:ext cx="8640960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algn="ctr"/>
            <a:r>
              <a:rPr lang="bg-BG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Вътрешни взаимоотношения</a:t>
            </a:r>
          </a:p>
          <a:p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Вътрешните отношения са специализирана част от връзките с обществеността, която изгражда и поддържа взаимоизгодни отношения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между мениджъри и служители, първостепенни за всяка здравна организация.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 </a:t>
            </a:r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специалистите планират и реализират програми за вътрешни комуникации, чиято цел е да информират и мотивират служителите, както и да промотират корпоративната култура.</a:t>
            </a:r>
          </a:p>
          <a:p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Два са основните фактори, които променят позитивно комуникацията със служителите и увеличават уважението на мениджърите:</a:t>
            </a:r>
          </a:p>
          <a:p>
            <a:pPr marL="457200" indent="-457200">
              <a:buAutoNum type="arabicPeriod"/>
            </a:pPr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Ефективната човешка интерактивна комуникация в здравната организация стимулира разбирателството, работата в екип и стремежа за постигане на най-високи резултати</a:t>
            </a:r>
          </a:p>
          <a:p>
            <a:pPr marL="457200" indent="-457200">
              <a:buAutoNum type="arabicPeriod"/>
            </a:pPr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Изградената мениджърска комуникационна мрежа прави всеки ръководител на клиника, отделение или сектор, отговорен за ефективната комуникация на своите подчинени</a:t>
            </a:r>
            <a:endParaRPr lang="bg-B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Вътрешната комуникация се изгражда върху интернет, интранет, бюлетини, инструкции, доклади и др.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115888"/>
            <a:ext cx="87136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bg-BG" sz="2800" b="1" dirty="0" smtClean="0">
                <a:solidFill>
                  <a:schemeClr val="bg1"/>
                </a:solidFill>
              </a:rPr>
              <a:t>Съвременни </a:t>
            </a:r>
            <a:r>
              <a:rPr lang="en-US" sz="2800" b="1" dirty="0" smtClean="0">
                <a:solidFill>
                  <a:schemeClr val="bg1"/>
                </a:solidFill>
              </a:rPr>
              <a:t>PR</a:t>
            </a:r>
            <a:r>
              <a:rPr lang="bg-BG" sz="2800" b="1" dirty="0" smtClean="0">
                <a:solidFill>
                  <a:schemeClr val="bg1"/>
                </a:solidFill>
              </a:rPr>
              <a:t> дейности (2)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23528" y="980728"/>
            <a:ext cx="8640960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algn="ctr"/>
            <a:r>
              <a:rPr lang="bg-BG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Публичност</a:t>
            </a:r>
          </a:p>
          <a:p>
            <a:pPr algn="ctr"/>
            <a:endParaRPr lang="bg-BG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Голяма част от новините и информацията, която се излъчва в медийното пространство е резултат на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 </a:t>
            </a: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източници.</a:t>
            </a:r>
          </a:p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 правило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</a:t>
            </a: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специалистите разпространяват това, което смятат за стойностна новина и очакват журналистите да използват информацията- това представлява публичността.</a:t>
            </a:r>
          </a:p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 този начин в съзнанието на публиката информацията е достоверна, защото източника е медията, а не заинтересована компания.</a:t>
            </a:r>
          </a:p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 да създаде публичност,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</a:t>
            </a: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специалистът трябва да знае какво ще привлече вниманието на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медиите, да открие интересна гледна точка, да напише новина и да подготви допълнителна информация във вид, удобен  за ползване от различните медии.</a:t>
            </a:r>
          </a:p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Изключително важно е източникът на информацията предварително да е спечелил доверието на медията и журналистите.</a:t>
            </a:r>
            <a:endParaRPr lang="fr-F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115888"/>
            <a:ext cx="87136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bg-BG" sz="2800" b="1" dirty="0" smtClean="0">
                <a:solidFill>
                  <a:schemeClr val="bg1"/>
                </a:solidFill>
              </a:rPr>
              <a:t>Съвременни </a:t>
            </a:r>
            <a:r>
              <a:rPr lang="en-US" sz="2800" b="1" dirty="0" smtClean="0">
                <a:solidFill>
                  <a:schemeClr val="bg1"/>
                </a:solidFill>
              </a:rPr>
              <a:t>PR</a:t>
            </a:r>
            <a:r>
              <a:rPr lang="bg-BG" sz="2800" b="1" dirty="0" smtClean="0">
                <a:solidFill>
                  <a:schemeClr val="bg1"/>
                </a:solidFill>
              </a:rPr>
              <a:t> дейности (3)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23528" y="980728"/>
            <a:ext cx="7704137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algn="ctr"/>
            <a:r>
              <a:rPr lang="bg-BG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Реклама</a:t>
            </a:r>
          </a:p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Докато при публичността източникът не може да контролира съобщението, то възложителят на рекламата има пълното право да контролира съдържанието, мястото и времето на излъчване на информацията, защото той плаща на медията.</a:t>
            </a:r>
          </a:p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Следователно рекламата дава на източника контрол върху огласяването.</a:t>
            </a:r>
          </a:p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Връзките с обществеността използват рекламата за достигане до  публики, които са различни от целевите групи на потребителите в маркетинга.</a:t>
            </a:r>
            <a:r>
              <a:rPr lang="bg-BG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този случай целта на рекламата не е да предизвика промени в поведението на реципиентите с цел покупка, а да предизвика промени в разбирането и нагласите по отношение на определен проблем или кауза – например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</a:t>
            </a: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програмата на БНТ за използване на хартиени торби за покупки вместо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PVC</a:t>
            </a: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торби с цел опазване на околната среда.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115888"/>
            <a:ext cx="87136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bg-BG" sz="2800" b="1" dirty="0" smtClean="0">
                <a:solidFill>
                  <a:schemeClr val="bg1"/>
                </a:solidFill>
              </a:rPr>
              <a:t>Съвременни </a:t>
            </a:r>
            <a:r>
              <a:rPr lang="en-US" sz="2800" b="1" dirty="0" smtClean="0">
                <a:solidFill>
                  <a:schemeClr val="bg1"/>
                </a:solidFill>
              </a:rPr>
              <a:t>PR</a:t>
            </a:r>
            <a:r>
              <a:rPr lang="bg-BG" sz="2800" b="1" dirty="0" smtClean="0">
                <a:solidFill>
                  <a:schemeClr val="bg1"/>
                </a:solidFill>
              </a:rPr>
              <a:t> дейности (4)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23528" y="1270000"/>
            <a:ext cx="7704137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algn="ctr"/>
            <a:r>
              <a:rPr lang="bg-BG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Прес-агентство</a:t>
            </a:r>
          </a:p>
          <a:p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Прес-агентство е дейност по създаване на новини и събития, които да привличат вниманието на медиите и да предизвикват интереса на публиките.</a:t>
            </a:r>
          </a:p>
          <a:p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Подходът на прес-агентите се основава на теорията за определяне на количествените приоритети. Според тази теория количеството медийно отразяване определя относителната значимост на новината и колко хора ще й обърнат внимание.</a:t>
            </a:r>
          </a:p>
          <a:p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Според някои прес-агенти дори не е задължително медийното отразяване да бъде положително.</a:t>
            </a:r>
          </a:p>
          <a:p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Прес-агенството намира основно приложение в политиката и браншове като туризъм, изкуство и спорт.</a:t>
            </a:r>
          </a:p>
          <a:p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 е популярно приложение в здравеопазването.</a:t>
            </a:r>
          </a:p>
          <a:p>
            <a:endParaRPr lang="bg-BG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115888"/>
            <a:ext cx="87136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bg-BG" sz="2800" b="1" dirty="0" smtClean="0">
                <a:solidFill>
                  <a:schemeClr val="bg1"/>
                </a:solidFill>
              </a:rPr>
              <a:t>Съвременни </a:t>
            </a:r>
            <a:r>
              <a:rPr lang="en-US" sz="2800" b="1" dirty="0" smtClean="0">
                <a:solidFill>
                  <a:schemeClr val="bg1"/>
                </a:solidFill>
              </a:rPr>
              <a:t>PR</a:t>
            </a:r>
            <a:r>
              <a:rPr lang="bg-BG" sz="2800" b="1" dirty="0" smtClean="0">
                <a:solidFill>
                  <a:schemeClr val="bg1"/>
                </a:solidFill>
              </a:rPr>
              <a:t> дейности (5)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23528" y="1270000"/>
            <a:ext cx="7704137" cy="4535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algn="ctr"/>
            <a:r>
              <a:rPr lang="bg-BG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Пъблик афеърс (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</a:t>
            </a:r>
            <a:r>
              <a:rPr lang="bg-BG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Това понятие често се използва като синоним на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PR,</a:t>
            </a: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но по своята същност то е тази част от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</a:t>
            </a: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която се занимава с публична политика, гражданска позиция и комуникация с държавните институции.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 </a:t>
            </a: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буквално значи “публични дела” и представлява в основата си обществено политическа комуникация.</a:t>
            </a:r>
          </a:p>
          <a:p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Имайки предвид, че в световен мащаб 50%-70% от разходите за здравеопазване се изплащат от публични фондове, то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 </a:t>
            </a: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става много важна част от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</a:t>
            </a: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за здравните организации.</a:t>
            </a:r>
          </a:p>
          <a:p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Специалистите по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</a:t>
            </a: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играят роля на свързващо звено с правителството, стимулират развитието на определени здравни сектори и комуникират с политическите партии във връзка с намеренията им за здравни реформи.</a:t>
            </a:r>
            <a:endParaRPr lang="fr-F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115888"/>
            <a:ext cx="87136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bg-BG" sz="2800" b="1" dirty="0" smtClean="0">
                <a:solidFill>
                  <a:schemeClr val="bg1"/>
                </a:solidFill>
              </a:rPr>
              <a:t>Съвременни </a:t>
            </a:r>
            <a:r>
              <a:rPr lang="en-US" sz="2800" b="1" dirty="0" smtClean="0">
                <a:solidFill>
                  <a:schemeClr val="bg1"/>
                </a:solidFill>
              </a:rPr>
              <a:t>PR</a:t>
            </a:r>
            <a:r>
              <a:rPr lang="bg-BG" sz="2800" b="1" dirty="0" smtClean="0">
                <a:solidFill>
                  <a:schemeClr val="bg1"/>
                </a:solidFill>
              </a:rPr>
              <a:t> дейности (6)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23528" y="1270000"/>
            <a:ext cx="7704137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algn="ctr"/>
            <a:r>
              <a:rPr lang="bg-BG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Лобизъм</a:t>
            </a:r>
          </a:p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Лобизма е тясно специализирана дейност на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</a:t>
            </a: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която се опитва да влияе върху законодателните и регулативните решения на правителството.</a:t>
            </a:r>
          </a:p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здравеопазването в България лобизмът е все още зараждаща се функция на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</a:t>
            </a: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и най-често се реализира чрез пациентски организации, които се финансират основно от фармацевтичната индустрия.</a:t>
            </a:r>
          </a:p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Друга форма на реализиране на лобизъм е създаване на институти и други неправителствени организации от бивши членове на правителството, чрез които се осъществява влияние върху здравнополитическите намерения и решения.</a:t>
            </a:r>
            <a:endParaRPr lang="fr-F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115888"/>
            <a:ext cx="87136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bg-BG" sz="2800" b="1" dirty="0" smtClean="0">
                <a:solidFill>
                  <a:schemeClr val="bg1"/>
                </a:solidFill>
              </a:rPr>
              <a:t>Съвременни </a:t>
            </a:r>
            <a:r>
              <a:rPr lang="en-US" sz="2800" b="1" dirty="0" smtClean="0">
                <a:solidFill>
                  <a:schemeClr val="bg1"/>
                </a:solidFill>
              </a:rPr>
              <a:t>PR</a:t>
            </a:r>
            <a:r>
              <a:rPr lang="bg-BG" sz="2800" b="1" dirty="0" smtClean="0">
                <a:solidFill>
                  <a:schemeClr val="bg1"/>
                </a:solidFill>
              </a:rPr>
              <a:t> дейности (7)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23528" y="1052736"/>
            <a:ext cx="8568952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algn="ctr"/>
            <a:r>
              <a:rPr lang="bg-BG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Управление на резултатите</a:t>
            </a:r>
          </a:p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Управлението на резултатите представлява проактивен процес на предвиждане, определяне, оценяване и реагиране спрямо резултатите от обществената политика, които могат да повлияят на взаимоотношенията на организацията с нейните публики.</a:t>
            </a:r>
          </a:p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Концепцията за управление на резултатите се състои от два основни елемента:</a:t>
            </a:r>
          </a:p>
          <a:p>
            <a:pPr lvl="1" algn="just">
              <a:buFont typeface="Arial" pitchFamily="34" charset="0"/>
              <a:buChar char="•"/>
            </a:pP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Ранно прогнозиране на резултата с потенциално влияние върху организацията</a:t>
            </a:r>
          </a:p>
          <a:p>
            <a:pPr lvl="1" algn="just">
              <a:buFont typeface="Arial" pitchFamily="34" charset="0"/>
              <a:buChar char="•"/>
            </a:pP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Стратегически отговор, който да смекчи или да извлече полза от последствията</a:t>
            </a:r>
          </a:p>
          <a:p>
            <a:pPr algn="just">
              <a:buFont typeface="Arial" pitchFamily="34" charset="0"/>
              <a:buChar char="•"/>
            </a:pPr>
            <a:endParaRPr lang="bg-BG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Следователно управлението се опитва да установи тенденциите в мисленето на обществото, така че организацията да може да им отговори преди да са се превърнали в сериозни конфликти.</a:t>
            </a:r>
            <a:endParaRPr lang="fr-F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115888"/>
            <a:ext cx="87136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bg-BG" sz="2800" b="1" dirty="0" smtClean="0">
                <a:solidFill>
                  <a:schemeClr val="bg1"/>
                </a:solidFill>
              </a:rPr>
              <a:t>Комуникация и обществено мнение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23528" y="1270000"/>
            <a:ext cx="7704137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algn="just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 </a:t>
            </a: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комуникацията има няколко основни цели:</a:t>
            </a:r>
          </a:p>
          <a:p>
            <a:pPr marL="457200" indent="-457200" algn="just">
              <a:buAutoNum type="arabicPeriod"/>
            </a:pP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Да привлече вниманието на целевата публика</a:t>
            </a:r>
          </a:p>
          <a:p>
            <a:pPr marL="457200" indent="-457200" algn="just">
              <a:buAutoNum type="arabicPeriod"/>
            </a:pP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Да се стимулира интереса към съдържанието на комуникацията</a:t>
            </a:r>
          </a:p>
          <a:p>
            <a:pPr marL="457200" indent="-457200" algn="just">
              <a:buAutoNum type="arabicPeriod"/>
            </a:pP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Да се провокира намерение и желание за действие</a:t>
            </a:r>
          </a:p>
          <a:p>
            <a:pPr marL="457200" indent="-457200" algn="just">
              <a:buAutoNum type="arabicPeriod"/>
            </a:pP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Да се насочат в желаната посока онези, които ще предприемат действие</a:t>
            </a:r>
          </a:p>
          <a:p>
            <a:pPr marL="457200" indent="-457200" algn="just"/>
            <a:endParaRPr lang="bg-BG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нашето съвремие масовите комуникации са се превърнали в глобален феномен, както и общественото мнение – във важен фактор. Последното е особенно важно за социални сфери като здравеопазването.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115888"/>
            <a:ext cx="87136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bg-BG" sz="2800" b="1" dirty="0" smtClean="0">
                <a:solidFill>
                  <a:schemeClr val="bg1"/>
                </a:solidFill>
              </a:rPr>
              <a:t>Комуникационни фази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23528" y="1270000"/>
            <a:ext cx="7704137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marL="457200" indent="-457200" algn="just">
              <a:buAutoNum type="arabicPeriod"/>
            </a:pP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Информиране. Включва четири етапа:</a:t>
            </a:r>
          </a:p>
          <a:p>
            <a:pPr marL="914400" lvl="1" indent="-457200" algn="just">
              <a:buFont typeface="Arial" pitchFamily="34" charset="0"/>
              <a:buChar char="•"/>
            </a:pP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Привличане на вниманието върху обекта на комуникация</a:t>
            </a:r>
          </a:p>
          <a:p>
            <a:pPr marL="914400" lvl="1" indent="-457200" algn="just">
              <a:buFont typeface="Arial" pitchFamily="34" charset="0"/>
              <a:buChar char="•"/>
            </a:pP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Приемане на съобщението</a:t>
            </a:r>
          </a:p>
          <a:p>
            <a:pPr marL="914400" lvl="1" indent="-457200" algn="just">
              <a:buFont typeface="Arial" pitchFamily="34" charset="0"/>
              <a:buChar char="•"/>
            </a:pP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Постигане на желаната интерпретация на съобщението</a:t>
            </a:r>
          </a:p>
          <a:p>
            <a:pPr marL="914400" lvl="1" indent="-457200" algn="just">
              <a:buFont typeface="Arial" pitchFamily="34" charset="0"/>
              <a:buChar char="•"/>
            </a:pP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Запомняне на съобщението с цел по-късно приложение</a:t>
            </a:r>
          </a:p>
          <a:p>
            <a:pPr marL="914400" lvl="1" indent="-457200" algn="just"/>
            <a:endParaRPr lang="bg-BG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Инструктиране. </a:t>
            </a:r>
          </a:p>
          <a:p>
            <a:pPr marL="457200" indent="-457200"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Стимулира към активно натрупване на знания и опит.</a:t>
            </a:r>
          </a:p>
          <a:p>
            <a:pPr marL="457200" indent="-457200" algn="just"/>
            <a:endParaRPr lang="bg-BG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	Убеждаване.</a:t>
            </a:r>
          </a:p>
          <a:p>
            <a:pPr marL="457200" indent="-457200"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Към обикновеното научаване се добавя стъпка за приемане на промяната, следователно се налага желанието и гледната точка на източника на комуникацията.</a:t>
            </a:r>
            <a:endParaRPr lang="fr-F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115888"/>
            <a:ext cx="87136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bg-BG" sz="2800" b="1" dirty="0" smtClean="0">
                <a:solidFill>
                  <a:schemeClr val="bg1"/>
                </a:solidFill>
              </a:rPr>
              <a:t>Елементи на комуникационният процес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23528" y="1270000"/>
            <a:ext cx="8568952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algn="ctr"/>
            <a:r>
              <a:rPr lang="bg-BG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Източник</a:t>
            </a:r>
          </a:p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Характеристиките на източника на събитието оказват влияние върху получателя при първоначалното възприемане, но нямат съществен дългосрочен ефект.</a:t>
            </a:r>
          </a:p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Например един лекар ще приеме едно съобщение за много по-достоверно, ако източникът е водещ специалист в терапевтичната област, отколкото ако е медицински представител.</a:t>
            </a:r>
          </a:p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Съгласно редица изследвания достоверността на източника увеличава стойността на информацията и съответно убеждението на получателя.</a:t>
            </a:r>
          </a:p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Мултиплицирането на три характеристики на източника – възприемане, надеждност и експертност – придават тежест на съобщението и гарантират успеха на фазите “инструктиране” и “убеждаване”. Тези умения са много по-лесно постижими в комуникацията “лекар </a:t>
            </a: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пациент”, отколкото в комуникацията “медицински представител </a:t>
            </a: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лекар”, когато съдържанието на съобщението и в двата случая е едно и също – диагноза и терапия.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115888"/>
            <a:ext cx="87136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bg-BG" sz="2800" b="1" dirty="0" smtClean="0">
                <a:solidFill>
                  <a:schemeClr val="bg1"/>
                </a:solidFill>
              </a:rPr>
              <a:t>Цели на </a:t>
            </a:r>
            <a:r>
              <a:rPr lang="en-US" sz="2800" b="1" dirty="0" smtClean="0">
                <a:solidFill>
                  <a:schemeClr val="bg1"/>
                </a:solidFill>
              </a:rPr>
              <a:t>PR </a:t>
            </a:r>
            <a:r>
              <a:rPr lang="bg-BG" sz="2800" b="1" dirty="0" smtClean="0">
                <a:solidFill>
                  <a:schemeClr val="bg1"/>
                </a:solidFill>
              </a:rPr>
              <a:t>в здравеопазването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23528" y="1270000"/>
            <a:ext cx="7704137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Основната маркетингова цел на връзките с обществеността в здравеопазването е поддържането на активна обратна връзка с пациентите. Много често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 </a:t>
            </a: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достига  до прозрения, които лесно могат да се превърнат в конкурентно предимство.</a:t>
            </a:r>
            <a:b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Болниците, които са лидери в медицинските услуги, имат специално разработени системи за проследяване на удовлетворението на пациентите.</a:t>
            </a:r>
          </a:p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Много често, поради погрешни мениджърски разбирания, се допускат неправилни цели, като се предполага, че връзките с обществеността могат да прикрият недостатъците и лошите терапевтични резултати от здравните услуги. Всичко това е невъзможно и всеки здравен мениджър, който разчита да продава некачествени здравни услуги чрез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</a:t>
            </a: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е обречен на провал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fr-F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115888"/>
            <a:ext cx="87136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bg-BG" sz="2800" b="1" dirty="0" smtClean="0">
                <a:solidFill>
                  <a:schemeClr val="bg1"/>
                </a:solidFill>
              </a:rPr>
              <a:t>Елементи на комуникационният процес (2)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23528" y="692696"/>
            <a:ext cx="8568952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algn="ctr"/>
            <a:r>
              <a:rPr lang="bg-BG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Съобщение</a:t>
            </a:r>
          </a:p>
          <a:p>
            <a:pPr algn="just"/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Изследователите доказват, че значението на едно съобщение се определя от хората, а не от думите, защото различните  хора интерпретират по различен начин едно и също съобщение.</a:t>
            </a:r>
          </a:p>
          <a:p>
            <a:pPr algn="just"/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Съществуват четири различни подхода за спечелване на съгласие в хода на комуникацията;</a:t>
            </a:r>
          </a:p>
          <a:p>
            <a:pPr algn="just">
              <a:buFont typeface="Arial" pitchFamily="34" charset="0"/>
              <a:buChar char="•"/>
            </a:pPr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Санкционираща стратегия – използват се стимули, контролирани от източника на съобщението. Това е най-често използваната стратегия за постигане на съгласие от медицинските представители на фармацевтичните производители.</a:t>
            </a:r>
          </a:p>
          <a:p>
            <a:pPr algn="just">
              <a:buFont typeface="Arial" pitchFamily="34" charset="0"/>
              <a:buChar char="•"/>
            </a:pPr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Алтруистична стратегия – подканя получателя да съдейства или помогне на източника – например професор по медицина изготвя и изнася презентация за медикаментите на фармацевтичен производител</a:t>
            </a:r>
          </a:p>
          <a:p>
            <a:pPr algn="just">
              <a:buFont typeface="Arial" pitchFamily="34" charset="0"/>
              <a:buChar char="•"/>
            </a:pPr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Аргументирана стратегия – състои се от директни искания (без мотивация за искането), аргументирани искания (дават се една или повече причини за търсеното съгласие) и загатвания (описват се обстоятелства, от които получателят трябва да си направи желаните изводи)</a:t>
            </a:r>
          </a:p>
          <a:p>
            <a:pPr algn="just">
              <a:buFont typeface="Arial" pitchFamily="34" charset="0"/>
              <a:buChar char="•"/>
            </a:pPr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Измамна стратегия – представя ситуацията в невярна светлина, дава лъжливи обяснения или обещава награди, за които източникът няма правомощия.</a:t>
            </a:r>
          </a:p>
          <a:p>
            <a:pPr lvl="1" algn="just">
              <a:buFont typeface="Arial" pitchFamily="34" charset="0"/>
              <a:buChar char="•"/>
            </a:pPr>
            <a:endParaRPr lang="bg-B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115888"/>
            <a:ext cx="87136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bg-BG" sz="2800" b="1" dirty="0" smtClean="0">
                <a:solidFill>
                  <a:schemeClr val="bg1"/>
                </a:solidFill>
              </a:rPr>
              <a:t>Елементи на комуникационният процес (3)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23528" y="1270000"/>
            <a:ext cx="7704137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algn="ctr"/>
            <a:r>
              <a:rPr lang="bg-BG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Средство (канал)</a:t>
            </a:r>
          </a:p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Въпреки съвременните технологии, не трябва да се забравят изводите от стотици научни изследвания в областта на комуникациите – </a:t>
            </a:r>
            <a:r>
              <a:rPr lang="bg-BG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междуличностната комуникация “лице в лице” е най-правилна, с най-силно влияние и предпочитан метод за обмяна на информация.</a:t>
            </a:r>
          </a:p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Причините за това са, че междуличностната комуникация осигурява възможност за възприемане чрез повече от едно сетиво (слух, зрение, нюх), както и непосредствена обратна връзка.</a:t>
            </a:r>
          </a:p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Важно е да се знае, че изборът на правилните средства за комуникация (интернет, телевизия, радио, вестници, специализирани издания, телефон и т.н.) изисква познаването на техните възможности и медийните ефекти.</a:t>
            </a:r>
            <a:endParaRPr lang="fr-F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115888"/>
            <a:ext cx="87136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bg-BG" sz="2800" b="1" dirty="0" smtClean="0">
                <a:solidFill>
                  <a:schemeClr val="bg1"/>
                </a:solidFill>
              </a:rPr>
              <a:t>Елементи на комуникационният процес (4)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23528" y="980728"/>
            <a:ext cx="8568952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algn="ctr"/>
            <a:r>
              <a:rPr lang="bg-BG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Получател (реципиент на съобщението)</a:t>
            </a:r>
          </a:p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 да бъде успешна, всяка комуникация трябва да бъде правилно позиционирана към специфично дефинираните публики.</a:t>
            </a:r>
          </a:p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Реципиенти, които са силно обвързани с определена компания или продукти, почти не могат да бъдат повлияни от съобщения, които представят противоположна на тяхната позиция – например национални консултанти, които деситилетия са маркетингово таргетирани от иновативни фармацевтични производители, не могат да бъдат убедени в концепцията на генеричната фармацевтична индустрия.</a:t>
            </a:r>
          </a:p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 друга страна получатели със слабо самочувствие и усещане за социална незадоволеност се влияят много повече от убеждаващи съобщения, отколкото хора с високо самочувствие и безразлични към околните.</a:t>
            </a:r>
          </a:p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резултат на тези изводи генеричните фармацевтични производители предпочитат да позиционират маркетинговата си комуникация в сегмента на извънболничната помощ - ОПЛ</a:t>
            </a:r>
            <a:endParaRPr lang="fr-F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115888"/>
            <a:ext cx="87136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bg-BG" sz="2800" b="1" dirty="0" smtClean="0">
                <a:solidFill>
                  <a:schemeClr val="bg1"/>
                </a:solidFill>
              </a:rPr>
              <a:t>Елементи на комуникационният процес (5)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23528" y="1270000"/>
            <a:ext cx="7704137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algn="ctr"/>
            <a:r>
              <a:rPr lang="bg-BG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Контекст на взаимоотношенията</a:t>
            </a:r>
          </a:p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Всяка комуникация се осъществява в контекста на взаимоотношенията – близки, интимни, конкурентни, конфликтни и цялото разнообразие от възможни комбинации.</a:t>
            </a:r>
          </a:p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Взаимоотношенията оказват много силно влияние на комуникацията и затова невербалното поведение играе съществена роля – докосването предполага интимност, усмивката- симпатия, а погледът засилва вниманието на другите прояви на невербално поведение.</a:t>
            </a:r>
          </a:p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Следователно разбирането и възприемането на комуникационния процес изисква не само изясняване на взаимоотношенията между комуникаторите, но и на широкия социален контакт, в който се осъществява комуникацията.</a:t>
            </a:r>
            <a:endParaRPr lang="fr-F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115888"/>
            <a:ext cx="87136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bg-BG" sz="2800" b="1" dirty="0" smtClean="0">
                <a:solidFill>
                  <a:schemeClr val="bg1"/>
                </a:solidFill>
              </a:rPr>
              <a:t>Елементи на комуникационният процес (6)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23528" y="1270000"/>
            <a:ext cx="7704137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algn="ctr"/>
            <a:r>
              <a:rPr lang="bg-BG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Социална околна среда</a:t>
            </a:r>
          </a:p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Комуникацията и социалната обстановка си влияят взаимно. Комуникацията в определена социална група представлява сложен реципрочен процес, в който комуникаторите се опитват да информират, инструктират или убеждават (в контекста на техните взаимоотношения и социални обстоятелства).</a:t>
            </a:r>
          </a:p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Комумикацията в група зависи също така от природата на групата (формална, неформална, професионална, експериментална и др.), от характеристиките на нейните членове, размера, структурата и поставените цели.</a:t>
            </a:r>
            <a:endParaRPr lang="fr-F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115888"/>
            <a:ext cx="87136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bg-BG" sz="2800" b="1" dirty="0" smtClean="0">
                <a:solidFill>
                  <a:schemeClr val="bg1"/>
                </a:solidFill>
              </a:rPr>
              <a:t>Управление на общественото мнение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23528" y="1270000"/>
            <a:ext cx="7704137" cy="1870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Основоположник на теорията за общественото мнение и неговото управление е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W. Lippmann (</a:t>
            </a: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1927 г.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bg-BG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bg-BG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Роля на медиите  за формиране на общественото мнение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(модел на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Lippmann</a:t>
            </a: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33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71600" y="3429000"/>
            <a:ext cx="2160240" cy="72008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Сцена на действие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012160" y="3429000"/>
            <a:ext cx="2160240" cy="72008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Възприемане на действието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491880" y="5013176"/>
            <a:ext cx="2160240" cy="72008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Отговор, базиран на възприятието</a:t>
            </a:r>
            <a:endParaRPr lang="en-US" dirty="0"/>
          </a:p>
        </p:txBody>
      </p:sp>
      <p:sp>
        <p:nvSpPr>
          <p:cNvPr id="9" name="Pentagon 8"/>
          <p:cNvSpPr/>
          <p:nvPr/>
        </p:nvSpPr>
        <p:spPr>
          <a:xfrm>
            <a:off x="3203848" y="3789040"/>
            <a:ext cx="2736304" cy="21602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entagon 9"/>
          <p:cNvSpPr/>
          <p:nvPr/>
        </p:nvSpPr>
        <p:spPr>
          <a:xfrm rot="8320693">
            <a:off x="5505276" y="4765544"/>
            <a:ext cx="1728192" cy="206893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entagon 10"/>
          <p:cNvSpPr/>
          <p:nvPr/>
        </p:nvSpPr>
        <p:spPr>
          <a:xfrm rot="13130426">
            <a:off x="1817858" y="4719282"/>
            <a:ext cx="1728192" cy="206893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067944" y="3429000"/>
            <a:ext cx="854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dirty="0" smtClean="0"/>
              <a:t>медия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115888"/>
            <a:ext cx="87136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bg-BG" sz="2800" b="1" dirty="0" smtClean="0">
                <a:solidFill>
                  <a:schemeClr val="bg1"/>
                </a:solidFill>
              </a:rPr>
              <a:t>Управление на общественото мнение</a:t>
            </a:r>
            <a:r>
              <a:rPr lang="en-US" sz="2800" b="1" dirty="0" smtClean="0">
                <a:solidFill>
                  <a:schemeClr val="bg1"/>
                </a:solidFill>
              </a:rPr>
              <a:t> (2)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23528" y="1270000"/>
            <a:ext cx="7704137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algn="just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Mc Combs</a:t>
            </a: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Shaw </a:t>
            </a: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доразвиват теорията и формулират понятието </a:t>
            </a:r>
            <a:r>
              <a:rPr lang="bg-BG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“определяне на приоритетите”</a:t>
            </a: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(1972 г.)</a:t>
            </a:r>
          </a:p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 разделят възприятията на индивида на две части – това, което всеки индивид знае (познание) и това което всеки индивид чувства и смята за правилно (предразположение)</a:t>
            </a:r>
          </a:p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Теорията за определяне на приоритетите предполага, че средствата за масова комуникация имат съществено влияние върху нивото на познанието, но не влияят върху предразположението пряко.</a:t>
            </a:r>
          </a:p>
          <a:p>
            <a:pPr algn="just"/>
            <a:endParaRPr lang="bg-BG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Следователно масовата комуникация може да повлияе върху общественото мнение чрез увеличаване на вниманието върху определен въпрос и представяне на позицията по въпроса на други  хора или групи (независими трети страни).</a:t>
            </a:r>
            <a:endParaRPr lang="fr-F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115888"/>
            <a:ext cx="87136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bg-BG" sz="2800" b="1" dirty="0" smtClean="0">
                <a:solidFill>
                  <a:schemeClr val="bg1"/>
                </a:solidFill>
              </a:rPr>
              <a:t>Управление на общественото мнение</a:t>
            </a:r>
            <a:r>
              <a:rPr lang="en-US" sz="2800" b="1" dirty="0" smtClean="0">
                <a:solidFill>
                  <a:schemeClr val="bg1"/>
                </a:solidFill>
              </a:rPr>
              <a:t> (</a:t>
            </a:r>
            <a:r>
              <a:rPr lang="bg-BG" sz="2800" b="1" dirty="0" smtClean="0">
                <a:solidFill>
                  <a:schemeClr val="bg1"/>
                </a:solidFill>
              </a:rPr>
              <a:t>3</a:t>
            </a:r>
            <a:r>
              <a:rPr lang="en-US" sz="2800" b="1" dirty="0" smtClean="0">
                <a:solidFill>
                  <a:schemeClr val="bg1"/>
                </a:solidFill>
              </a:rPr>
              <a:t>)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23528" y="1270000"/>
            <a:ext cx="7704137" cy="1222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algn="just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 Fleur </a:t>
            </a: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Ball-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Rokeach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(1982 </a:t>
            </a: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г.) публикуват своя социокултурен модел на убеждаване и  управление на общественото мнение</a:t>
            </a:r>
            <a:endParaRPr lang="fr-F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251520" y="4437112"/>
            <a:ext cx="7704137" cy="1222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Двамата изследователи за пръв път формулират и теорията за </a:t>
            </a:r>
            <a:r>
              <a:rPr lang="bg-BG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“спиралата на мълчанието” </a:t>
            </a: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индивидите, които смятат, че тяхното мнение е в противоречие с мнението на мнозинството, предпочитат да мълчат по този въпрос.</a:t>
            </a:r>
            <a:endParaRPr lang="fr-F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23528" y="3573016"/>
            <a:ext cx="3240360" cy="8640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Определяне (или промяна) на социокултурния процес на групата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23528" y="2492896"/>
            <a:ext cx="2160240" cy="64807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Убеждаващо съобщение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148064" y="2492896"/>
            <a:ext cx="3888432" cy="64807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Постигане на промяна в насоките на откритото поведение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572000" y="3573016"/>
            <a:ext cx="4464496" cy="8640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Формиране (или промяна) на определенията за социалноприемливо поведение на членовете на групата</a:t>
            </a:r>
            <a:endParaRPr lang="en-US" dirty="0"/>
          </a:p>
        </p:txBody>
      </p:sp>
      <p:sp>
        <p:nvSpPr>
          <p:cNvPr id="17" name="Down Arrow 16"/>
          <p:cNvSpPr/>
          <p:nvPr/>
        </p:nvSpPr>
        <p:spPr>
          <a:xfrm>
            <a:off x="1619672" y="3140968"/>
            <a:ext cx="216024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 flipV="1">
            <a:off x="7092280" y="3140968"/>
            <a:ext cx="216024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>
            <a:off x="3563888" y="3933056"/>
            <a:ext cx="100811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-27384"/>
            <a:ext cx="871366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bg-BG" sz="2800" b="1" dirty="0" smtClean="0">
                <a:solidFill>
                  <a:schemeClr val="bg1"/>
                </a:solidFill>
              </a:rPr>
              <a:t>Взаимоотношенията в колектива като част от </a:t>
            </a:r>
            <a:r>
              <a:rPr lang="en-US" sz="2800" b="1" dirty="0" smtClean="0">
                <a:solidFill>
                  <a:schemeClr val="bg1"/>
                </a:solidFill>
              </a:rPr>
              <a:t>PR</a:t>
            </a:r>
            <a:r>
              <a:rPr lang="bg-BG" sz="2800" b="1" dirty="0" smtClean="0">
                <a:solidFill>
                  <a:schemeClr val="bg1"/>
                </a:solidFill>
              </a:rPr>
              <a:t> 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23528" y="1270000"/>
            <a:ext cx="7704137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Необходимостта от координация и посредничество при работа със служителите поставя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</a:t>
            </a: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специалистите с техните комуникационни умения в центъра на управлението на вътрешните взаимоотношения.</a:t>
            </a:r>
          </a:p>
          <a:p>
            <a:pPr algn="just"/>
            <a:endParaRPr lang="bg-BG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Изследванията на редица автори стигат до извода, че ефективната комуникация със служителите се изгражда единствено в климат на доверие.</a:t>
            </a:r>
          </a:p>
          <a:p>
            <a:pPr algn="just"/>
            <a:endParaRPr lang="bg-BG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Изграждането на работния климат е изцяло мениджърска функция и осигуряването му е част от формалната корпоративна политика.</a:t>
            </a:r>
          </a:p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Най-често използваните начини за вътрешна комуникация са публикации за служители, бюлетини, формална кореспонденция (заповеди, инструкции), лични срещи, комуникация лице в лице.</a:t>
            </a:r>
            <a:endParaRPr lang="fr-F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-27384"/>
            <a:ext cx="871366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bg-BG" sz="2800" b="1" dirty="0" smtClean="0">
                <a:solidFill>
                  <a:schemeClr val="bg1"/>
                </a:solidFill>
              </a:rPr>
              <a:t>Взаимоотношенията в колектива като част от </a:t>
            </a:r>
            <a:r>
              <a:rPr lang="en-US" sz="2800" b="1" dirty="0" smtClean="0">
                <a:solidFill>
                  <a:schemeClr val="bg1"/>
                </a:solidFill>
              </a:rPr>
              <a:t>PR</a:t>
            </a:r>
            <a:r>
              <a:rPr lang="bg-BG" sz="2800" b="1" dirty="0" smtClean="0">
                <a:solidFill>
                  <a:schemeClr val="bg1"/>
                </a:solidFill>
              </a:rPr>
              <a:t> (2)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23528" y="764704"/>
            <a:ext cx="8568952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Редица изследователи доказват пряката връзка на вътрешните комуникации, мениджърската философия и корпоративната култура.</a:t>
            </a:r>
          </a:p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Съществуват два типа мениджърска философия:</a:t>
            </a:r>
          </a:p>
          <a:p>
            <a:pPr algn="just"/>
            <a:r>
              <a:rPr lang="bg-BG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Асиметрична философия</a:t>
            </a:r>
          </a:p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Фокусира се върху целите на организацията – подходяща е за силно конкурентна бизнес среда. Съгласно асиметричната философия властта за вземане на решение е в ръцете на организацията и не се споделя с публиките.</a:t>
            </a:r>
          </a:p>
          <a:p>
            <a:pPr algn="just"/>
            <a:r>
              <a:rPr lang="bg-BG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Симетрична философия</a:t>
            </a:r>
          </a:p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Организацията е ориентирана освен към себе си и към задоволяване на интересите на стратегическите публики. За това намеренията и целите се преосмислят съобразно желанията на публиките.</a:t>
            </a:r>
          </a:p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Логичен резултат от тази философия е да се стигне до промяна и в двете страни, участващи във взаимоотношенията, което е доказателство за равнопоставеността на организацията и нейните публики. Тази философия е подходяща за държавно регулирани компании и бизнеси.</a:t>
            </a:r>
            <a:endParaRPr lang="fr-F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-45387"/>
            <a:ext cx="871366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bg-BG" sz="2800" b="1" dirty="0" smtClean="0">
                <a:solidFill>
                  <a:schemeClr val="bg1"/>
                </a:solidFill>
              </a:rPr>
              <a:t>Основни понятия в </a:t>
            </a:r>
            <a:r>
              <a:rPr lang="en-US" sz="2800" b="1" dirty="0" smtClean="0">
                <a:solidFill>
                  <a:schemeClr val="bg1"/>
                </a:solidFill>
              </a:rPr>
              <a:t>PR, </a:t>
            </a:r>
            <a:r>
              <a:rPr lang="bg-BG" sz="2800" b="1" dirty="0" smtClean="0">
                <a:solidFill>
                  <a:schemeClr val="bg1"/>
                </a:solidFill>
              </a:rPr>
              <a:t>свързани с приложение в здравеопазването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23528" y="980728"/>
            <a:ext cx="8568952" cy="4608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Почти винаги болничните мениджъри считат, че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</a:t>
            </a: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са полезни за тяхната дейност, защото манипулират нагласата и мненията на пациентите. Най-вероятно това мнение произтича от факта, че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</a:t>
            </a: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има свойството да влияе върху нагласата и поведението на хората. Това разбиране е неправилно, защото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 </a:t>
            </a: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търси доброволно, а не манипулативно одобрение. Доброволното одобрение единствено ще повлияе положително на нагласите и поведението на публиките.</a:t>
            </a:r>
          </a:p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Друго основно понятие в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PR, </a:t>
            </a: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което също предизвиква редица погрешни разбирания, е  имиджът.</a:t>
            </a:r>
          </a:p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Повечето хора възприемат имиджът като противоположност на реалността. Това е неправилно най-малкото, защото реалността е субективна и има много лица, докато имиджа е един. Имиджа на една здравна организация е комбиниран резултат от всички натрупани впечатления, от виждането за дадено име, от наблюдаването на поведението, от слушането или четенето за здравните дейности и от всички други материални свидетелства.</a:t>
            </a:r>
            <a:endParaRPr lang="fr-F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-27384"/>
            <a:ext cx="871366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bg-BG" sz="2800" b="1" dirty="0" smtClean="0">
                <a:solidFill>
                  <a:schemeClr val="bg1"/>
                </a:solidFill>
              </a:rPr>
              <a:t>Взаимоотношенията в колектива като част от </a:t>
            </a:r>
            <a:r>
              <a:rPr lang="en-US" sz="2800" b="1" dirty="0" smtClean="0">
                <a:solidFill>
                  <a:schemeClr val="bg1"/>
                </a:solidFill>
              </a:rPr>
              <a:t>PR</a:t>
            </a:r>
            <a:r>
              <a:rPr lang="bg-BG" sz="2800" b="1" dirty="0" smtClean="0">
                <a:solidFill>
                  <a:schemeClr val="bg1"/>
                </a:solidFill>
              </a:rPr>
              <a:t> (3)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23528" y="765596"/>
            <a:ext cx="8568952" cy="5111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Корпоративната философия определя вида организационна култура.</a:t>
            </a:r>
          </a:p>
          <a:p>
            <a:pPr algn="just"/>
            <a:endParaRPr lang="bg-BG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bg-BG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Авторитарна организационна култура </a:t>
            </a: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определя се от асиметричната философия. Комуникационния процес е структуриран и формален със строга йерархия при вземане на решение. Управленският процес е централизиран, а мнението на средните и по-ниските нива не се взима под внимание. Ролята на диалога и обратната връзка е много малка в организациите с авторитарна структура. Информацията се свежда еднопосочно от мениджмънта към по-ниските нива най-често чрез формални комуникационни инструменти – заповеди и инструкции.</a:t>
            </a:r>
          </a:p>
          <a:p>
            <a:pPr algn="just"/>
            <a:r>
              <a:rPr lang="bg-BG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Групова организационна култура </a:t>
            </a: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определя се от симетричната философия. В този случай най-важни са диалогът и мнението на двете страни. Работата в екип е ценена, набляга се на колектива, а не на индивида. Груповата организационна култура е подходяща за управлението на болница. Груповите организации по-лесно постигат споделяне на ценностите и целите в сравнение с авторитарните организации.</a:t>
            </a:r>
            <a:endParaRPr lang="fr-F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-27384"/>
            <a:ext cx="871366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bg-BG" sz="2800" b="1" dirty="0" smtClean="0">
                <a:solidFill>
                  <a:schemeClr val="bg1"/>
                </a:solidFill>
              </a:rPr>
              <a:t>Взаимоотношенията в колектива като част от </a:t>
            </a:r>
            <a:r>
              <a:rPr lang="en-US" sz="2800" b="1" dirty="0" smtClean="0">
                <a:solidFill>
                  <a:schemeClr val="bg1"/>
                </a:solidFill>
              </a:rPr>
              <a:t>PR</a:t>
            </a:r>
            <a:r>
              <a:rPr lang="bg-BG" sz="2800" b="1" dirty="0" smtClean="0">
                <a:solidFill>
                  <a:schemeClr val="bg1"/>
                </a:solidFill>
              </a:rPr>
              <a:t> (4)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0" y="764704"/>
            <a:ext cx="9144000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algn="ctr"/>
            <a:r>
              <a:rPr lang="bg-BG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Цели на вътрешната комуникация</a:t>
            </a:r>
          </a:p>
          <a:p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Най-често тя се използва за да се запознаят служителите с:</a:t>
            </a:r>
          </a:p>
          <a:p>
            <a:pPr marL="457200" indent="-457200">
              <a:buAutoNum type="arabicPeriod"/>
            </a:pPr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Визията на организацията. Представя бъдещите цели в най-общ план и дава отговор на въпроса – Защо съществува организацията и какво иска да постигне? Ако служителите споделят обща визия и ясно дефинирани цели, организацията може да взема по-ефективни стратегически решения.</a:t>
            </a:r>
          </a:p>
          <a:p>
            <a:pPr marL="457200" indent="-457200">
              <a:buAutoNum type="arabicPeriod"/>
            </a:pPr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Мисията на организацията. Представлява по-практическа проекция на целите, структура та и стратегията на организацията, предимствата пред конкурентите, отговорностите пред обществото, отношението към служителите и етичните приоритети.</a:t>
            </a:r>
          </a:p>
          <a:p>
            <a:pPr marL="457200" indent="-457200">
              <a:buAutoNum type="arabicPeriod"/>
            </a:pPr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Фирмени документи. Организационната политика и процедури могат да бъдат комуникирани по различни канали със служителите. Най-често използваните документи са “наръчник на служителя” (политики на организацията, специфична нормативна база, процедури, права и отговорности, бюрократични канали) и “етичен кодекс” (организационни ценности, приоритети и обществена отговорност)</a:t>
            </a:r>
          </a:p>
          <a:p>
            <a:pPr marL="457200" indent="-457200">
              <a:buAutoNum type="arabicPeriod"/>
            </a:pPr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Обучителни материали. Използват се за социализирането на новите служители и приобщаването им към културата на организацията.</a:t>
            </a:r>
            <a:endParaRPr lang="fr-FR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-27384"/>
            <a:ext cx="871366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bg-BG" sz="2800" b="1" dirty="0" smtClean="0">
                <a:solidFill>
                  <a:schemeClr val="bg1"/>
                </a:solidFill>
              </a:rPr>
              <a:t>Взаимоотношенията в колектива като част от </a:t>
            </a:r>
            <a:r>
              <a:rPr lang="en-US" sz="2800" b="1" dirty="0" smtClean="0">
                <a:solidFill>
                  <a:schemeClr val="bg1"/>
                </a:solidFill>
              </a:rPr>
              <a:t>PR</a:t>
            </a:r>
            <a:r>
              <a:rPr lang="bg-BG" sz="2800" b="1" dirty="0" smtClean="0">
                <a:solidFill>
                  <a:schemeClr val="bg1"/>
                </a:solidFill>
              </a:rPr>
              <a:t> (5)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0" y="692696"/>
            <a:ext cx="8964488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algn="ctr"/>
            <a:r>
              <a:rPr lang="bg-BG" sz="1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Канали за формална писмена вътрешна комуникация</a:t>
            </a:r>
          </a:p>
          <a:p>
            <a:pPr marL="457200" indent="-457200" algn="just">
              <a:buAutoNum type="arabicPeriod"/>
            </a:pPr>
            <a:r>
              <a:rPr lang="bg-BG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Публикации за служители. Използват се основно да мотивират служителите да изпълняват стандартите по качеството, да оценяват по достойнство клиничните постижения и индивидуалните успехи и да създават двустепенна комуникация.</a:t>
            </a:r>
          </a:p>
          <a:p>
            <a:pPr marL="457200" indent="-457200" algn="just">
              <a:buAutoNum type="arabicPeriod"/>
            </a:pPr>
            <a:r>
              <a:rPr lang="bg-BG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Бюлетини. Това е най-често използваната форма за периодични издания, в които се публикува актуална информация за мениджърските инициативи, социални програми, семинари за служители и др.</a:t>
            </a:r>
          </a:p>
          <a:p>
            <a:pPr marL="457200" indent="-457200" algn="just">
              <a:buAutoNum type="arabicPeriod"/>
            </a:pPr>
            <a:r>
              <a:rPr lang="bg-BG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Писма. Традиционните писма се възприемат като по-официални и лични комуникационни канали, като с това се предизвиква по-голямо внимание от страна на получателя.</a:t>
            </a:r>
          </a:p>
          <a:p>
            <a:pPr marL="457200" indent="-457200" algn="just">
              <a:buAutoNum type="arabicPeriod"/>
            </a:pPr>
            <a:r>
              <a:rPr lang="bg-BG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Рекламни бланки. Използват се основно за разпространение на кратки истории, свързани с организацията.</a:t>
            </a:r>
          </a:p>
          <a:p>
            <a:pPr marL="457200" indent="-457200" algn="just">
              <a:buAutoNum type="arabicPeriod"/>
            </a:pPr>
            <a:r>
              <a:rPr lang="bg-BG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Издадени доклади, обръщения и речи. По този начин служителите могат да  следят събитията и да разполагат с информация, която  да споделят в своите общности – семейства, приятелски кръгове и др.</a:t>
            </a:r>
          </a:p>
          <a:p>
            <a:pPr marL="457200" indent="-457200" algn="just">
              <a:buAutoNum type="arabicPeriod"/>
            </a:pPr>
            <a:r>
              <a:rPr lang="bg-BG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Информационни табла. Този вид медия широко се използва в лечебните заведения и носи информация за специалисти, работно време, цени на услугите и др.</a:t>
            </a:r>
          </a:p>
          <a:p>
            <a:pPr marL="457200" indent="-457200" algn="just">
              <a:buAutoNum type="arabicPeriod"/>
            </a:pPr>
            <a:r>
              <a:rPr lang="bg-BG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Интранет. Представлява затворена електронна информационна система за двустепенна комуникация с вътрешните публики.</a:t>
            </a:r>
            <a:endParaRPr lang="fr-FR" sz="17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-27384"/>
            <a:ext cx="871366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bg-BG" sz="2800" b="1" dirty="0" smtClean="0">
                <a:solidFill>
                  <a:schemeClr val="bg1"/>
                </a:solidFill>
              </a:rPr>
              <a:t>Взаимоотношенията в колектива като част от </a:t>
            </a:r>
            <a:r>
              <a:rPr lang="en-US" sz="2800" b="1" dirty="0" smtClean="0">
                <a:solidFill>
                  <a:schemeClr val="bg1"/>
                </a:solidFill>
              </a:rPr>
              <a:t>PR</a:t>
            </a:r>
            <a:r>
              <a:rPr lang="bg-BG" sz="2800" b="1" dirty="0" smtClean="0">
                <a:solidFill>
                  <a:schemeClr val="bg1"/>
                </a:solidFill>
              </a:rPr>
              <a:t> (6)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23528" y="908720"/>
            <a:ext cx="7704137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algn="ctr"/>
            <a:r>
              <a:rPr lang="bg-BG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Канали за формална вербална вътрешна комуникация</a:t>
            </a:r>
            <a:endParaRPr lang="bg-B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Гореща телефонна линия. В годините на съвременна глобализация този канал се използва и за вътрешна комуникация, като служителите се обаждат да споделят безпокойства и да подават анонимни сигнали за измами.</a:t>
            </a:r>
          </a:p>
          <a:p>
            <a:pPr marL="457200" indent="-457200" algn="just">
              <a:buAutoNum type="arabicPeriod"/>
            </a:pPr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Срещи, оперативки и телеконференции. Най-важното предимство е възможността за моментална двустепенна комуникация и сплотяването на колектива.</a:t>
            </a:r>
          </a:p>
          <a:p>
            <a:pPr marL="457200" indent="-457200" algn="just">
              <a:buAutoNum type="arabicPeriod"/>
            </a:pPr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Видеоматериали и филми. Целите обикновено са свързани с продажби,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обучение на персонала или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PR. </a:t>
            </a:r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Използват се за развитие на благоприятни нагласи и мотивация. Имат комуникационни предимства, защото съчетават взаимодействието на образа, звука, движението, цветовете и музиката.</a:t>
            </a:r>
          </a:p>
          <a:p>
            <a:pPr marL="457200" indent="-457200" algn="just">
              <a:buAutoNum type="arabicPeriod"/>
            </a:pPr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Дисплеи. Всяка съвременна болница има приемна зала и рецепция, където има място за поставяне на важна информация. Дисплеите поддържат организационната култура и идентичността сред вътрешните публики и информират и образоват външните публики.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-27384"/>
            <a:ext cx="871366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bg-BG" sz="2800" b="1" dirty="0" smtClean="0">
                <a:solidFill>
                  <a:schemeClr val="bg1"/>
                </a:solidFill>
              </a:rPr>
              <a:t>Комуникацията с външните медии – същността на </a:t>
            </a:r>
            <a:r>
              <a:rPr lang="en-US" sz="2800" b="1" dirty="0" smtClean="0">
                <a:solidFill>
                  <a:schemeClr val="bg1"/>
                </a:solidFill>
              </a:rPr>
              <a:t>PR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23528" y="1270000"/>
            <a:ext cx="7704137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algn="ctr"/>
            <a:r>
              <a:rPr lang="bg-BG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Видове външни медии</a:t>
            </a:r>
          </a:p>
          <a:p>
            <a:pPr marL="457200" indent="-457200" algn="just">
              <a:buAutoNum type="arabicPeriod"/>
            </a:pPr>
            <a:r>
              <a:rPr lang="bg-BG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Интернет</a:t>
            </a:r>
          </a:p>
          <a:p>
            <a:pPr marL="457200" indent="-457200"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Едно от  най-големите предимства на интернет като канал за комуникация в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</a:t>
            </a: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е възможността за осъществяването на директна връзка с определени целеви публики, като се заобикалят журналистическите и традиционите новинарски медии.</a:t>
            </a:r>
          </a:p>
          <a:p>
            <a:pPr marL="457200" indent="-457200"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Новите дигитални технологии налагат интерактивна комуникация, която е основен фактор за изграждане и поддържане на взаимоотношенията между всяка организация и нейните публики.</a:t>
            </a:r>
          </a:p>
          <a:p>
            <a:pPr marL="457200" indent="-457200"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 трябва да се забравя обаче, че все още през първото десетилетие на 21 век традиционните медии продължават да имат водеща роля.</a:t>
            </a:r>
          </a:p>
          <a:p>
            <a:pPr marL="457200" indent="-457200" algn="just"/>
            <a:endParaRPr lang="fr-F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-27384"/>
            <a:ext cx="871366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bg-BG" sz="2800" b="1" dirty="0" smtClean="0">
                <a:solidFill>
                  <a:schemeClr val="bg1"/>
                </a:solidFill>
              </a:rPr>
              <a:t>Комуникацията с външните медии – същността на </a:t>
            </a:r>
            <a:r>
              <a:rPr lang="en-US" sz="2800" b="1" dirty="0" smtClean="0">
                <a:solidFill>
                  <a:schemeClr val="bg1"/>
                </a:solidFill>
              </a:rPr>
              <a:t>PR</a:t>
            </a:r>
            <a:r>
              <a:rPr lang="bg-BG" sz="2800" b="1" dirty="0" smtClean="0">
                <a:solidFill>
                  <a:schemeClr val="bg1"/>
                </a:solidFill>
              </a:rPr>
              <a:t> (2)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23528" y="836712"/>
            <a:ext cx="8568952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algn="just"/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bg-BG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Вестници</a:t>
            </a:r>
          </a:p>
          <a:p>
            <a:pPr algn="just"/>
            <a:endParaRPr lang="bg-B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Поредица от проучвания за влиянието върху публичното мнение стигат до изводите, че вестниците са движеща сила в обществото.</a:t>
            </a:r>
          </a:p>
          <a:p>
            <a:pPr algn="just"/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Изследователите считат, че силата на пресата идва от факта, че тя разпространява информация и предлага теми, които са важни за публиките, защото са с правилно определени приоритети спрямо интересите на читателите. Видове читатели:</a:t>
            </a:r>
          </a:p>
          <a:p>
            <a:pPr algn="just">
              <a:buFont typeface="Arial" pitchFamily="34" charset="0"/>
              <a:buChar char="•"/>
            </a:pPr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Инструментални читатели – използват полезната информация за своето ежедневие, която се разпространява от вестниците.</a:t>
            </a:r>
          </a:p>
          <a:p>
            <a:pPr algn="just">
              <a:buFont typeface="Arial" pitchFamily="34" charset="0"/>
              <a:buChar char="•"/>
            </a:pPr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Създатели на мнение – читатели, които получават от вестниците съвети и насоки за формиране и затвърждаване на мнение</a:t>
            </a:r>
          </a:p>
          <a:p>
            <a:pPr algn="just">
              <a:buFont typeface="Arial" pitchFamily="34" charset="0"/>
              <a:buChar char="•"/>
            </a:pPr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Релаксиращи читатели – за тях самото четене е удоволствие и те не търсят други ползи, освен забавление</a:t>
            </a:r>
          </a:p>
          <a:p>
            <a:pPr algn="just">
              <a:buFont typeface="Arial" pitchFamily="34" charset="0"/>
              <a:buChar char="•"/>
            </a:pPr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Егоусилватели – използват информацията от пресата, за да впечатляват другите и да усилват собственото си его</a:t>
            </a:r>
          </a:p>
          <a:p>
            <a:pPr algn="just">
              <a:buFont typeface="Arial" pitchFamily="34" charset="0"/>
              <a:buChar char="•"/>
            </a:pPr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Скенер – прочитат цялата информация в пресата, но тя няма влияние за да формира мнението им</a:t>
            </a:r>
            <a:endParaRPr lang="fr-FR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-27384"/>
            <a:ext cx="871366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bg-BG" sz="2800" b="1" dirty="0" smtClean="0">
                <a:solidFill>
                  <a:schemeClr val="bg1"/>
                </a:solidFill>
              </a:rPr>
              <a:t>Комуникацията с външните медии – същността на </a:t>
            </a:r>
            <a:r>
              <a:rPr lang="en-US" sz="2800" b="1" dirty="0" smtClean="0">
                <a:solidFill>
                  <a:schemeClr val="bg1"/>
                </a:solidFill>
              </a:rPr>
              <a:t>PR</a:t>
            </a:r>
            <a:r>
              <a:rPr lang="bg-BG" sz="2800" b="1" dirty="0" smtClean="0">
                <a:solidFill>
                  <a:schemeClr val="bg1"/>
                </a:solidFill>
              </a:rPr>
              <a:t> (3)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23528" y="1270000"/>
            <a:ext cx="7704137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algn="just"/>
            <a:r>
              <a:rPr lang="bg-BG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Информационни агенции</a:t>
            </a:r>
          </a:p>
          <a:p>
            <a:pPr algn="just"/>
            <a:endParaRPr lang="bg-BG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Това са организации, които разпространяват икономически изгодно и ефективно информационни материали и методи.</a:t>
            </a:r>
          </a:p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Следователно те представляват структурна информационна мрежа, която достига до читателите на вестниците, радиослушателите и телевизионните зрители в цялата страна.</a:t>
            </a:r>
          </a:p>
          <a:p>
            <a:pPr algn="just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</a:t>
            </a: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специалистите използват информационните агенции за предаване на всякакъв вид информация, защото те предлагат бързо и едновременно разпространение до всички медии.</a:t>
            </a:r>
          </a:p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Най-голямата информационна агенция “Асошиейтед прес”, създадена в Ню Йорк през 1848 г. и до днес има абонати 17 000 медии от 121 страни.</a:t>
            </a:r>
            <a:endParaRPr lang="fr-F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-27384"/>
            <a:ext cx="871366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bg-BG" sz="2800" b="1" dirty="0" smtClean="0">
                <a:solidFill>
                  <a:schemeClr val="bg1"/>
                </a:solidFill>
              </a:rPr>
              <a:t>Комуникацията с външните медии – същността на </a:t>
            </a:r>
            <a:r>
              <a:rPr lang="en-US" sz="2800" b="1" dirty="0" smtClean="0">
                <a:solidFill>
                  <a:schemeClr val="bg1"/>
                </a:solidFill>
              </a:rPr>
              <a:t>PR</a:t>
            </a:r>
            <a:r>
              <a:rPr lang="bg-BG" sz="2800" b="1" dirty="0" smtClean="0">
                <a:solidFill>
                  <a:schemeClr val="bg1"/>
                </a:solidFill>
              </a:rPr>
              <a:t> (4)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23528" y="764704"/>
            <a:ext cx="7704137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algn="just"/>
            <a:r>
              <a:rPr lang="bg-BG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Списания</a:t>
            </a:r>
          </a:p>
          <a:p>
            <a:pPr algn="just"/>
            <a:endParaRPr lang="bg-BG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Представляват ефективни специализирани канали за комуникация с тясно дефинирани аудитории. Първото списание в света е “Дженерал магазин” на Бенджамин Франклин през 1741 г. </a:t>
            </a:r>
          </a:p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областта на медицината съвременните световни лидери, които публикуват резултати и анализи от научни изследвания са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Lancet, New England Journal of Medicine, Circulation</a:t>
            </a: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и др. Специфичността на научните издания се състои в това, че публикациите са свързани с научното развитие и хабилитация на кадрите чрез въведена система за количествено и качествено измерване на научния принос на публикациите и академичното признание на трудовете чрез измерване на броя цитати от други автори, наречена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impact factor.</a:t>
            </a:r>
          </a:p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Другата основна характеристика на списанията е, че те предлагат по-трайна информация от вестниците.</a:t>
            </a:r>
            <a:endParaRPr lang="fr-F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-27384"/>
            <a:ext cx="8713663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bg-BG" sz="2800" b="1" dirty="0" smtClean="0">
                <a:solidFill>
                  <a:schemeClr val="bg1"/>
                </a:solidFill>
              </a:rPr>
              <a:t>Комуникацията с външните медии – същността на </a:t>
            </a:r>
            <a:r>
              <a:rPr lang="en-US" sz="2800" b="1" dirty="0" smtClean="0">
                <a:solidFill>
                  <a:schemeClr val="bg1"/>
                </a:solidFill>
              </a:rPr>
              <a:t>PR</a:t>
            </a:r>
            <a:r>
              <a:rPr lang="bg-BG" sz="2800" b="1" dirty="0" smtClean="0">
                <a:solidFill>
                  <a:schemeClr val="bg1"/>
                </a:solidFill>
              </a:rPr>
              <a:t> (5)</a:t>
            </a:r>
            <a:endParaRPr lang="fr-FR" sz="2800" b="1" dirty="0" smtClean="0">
              <a:solidFill>
                <a:schemeClr val="bg1"/>
              </a:solidFill>
            </a:endParaRPr>
          </a:p>
          <a:p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23528" y="764704"/>
            <a:ext cx="7704137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algn="just"/>
            <a:r>
              <a:rPr lang="bg-BG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5. Радио </a:t>
            </a:r>
          </a:p>
          <a:p>
            <a:pPr algn="just"/>
            <a:endParaRPr lang="bg-BG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Въпреки негативните прогнози за радиото след появата на телевизията и по-късно на интернет, то и до днес играе важна роля в публичната информационна система.</a:t>
            </a:r>
          </a:p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Основното предимство на радиото е неговата мобилност и колкото съвременното общество става по-мобилно, толкова то повече слуша радио.</a:t>
            </a:r>
          </a:p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Повечето проучвания сочат, че всеки човек слуша радио средно 3 часа на ден, като почти половината хора слушат радио в колите си.</a:t>
            </a:r>
          </a:p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Въпреки, че радиото се възприема като средство за масова комуникация то притежава и качествата на директна персонална комуникация, защото използва основно говорната реч.</a:t>
            </a:r>
          </a:p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Предаванията с обажданията на слушателите днес играят съществена роля</a:t>
            </a:r>
            <a:r>
              <a:rPr lang="bg-BG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 определяне на публичните приоритети и при осигуряване на форум за публични дебати.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-27384"/>
            <a:ext cx="871366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bg-BG" sz="2800" b="1" dirty="0" smtClean="0">
                <a:solidFill>
                  <a:schemeClr val="bg1"/>
                </a:solidFill>
              </a:rPr>
              <a:t>Комуникацията с външните медии – същността на </a:t>
            </a:r>
            <a:r>
              <a:rPr lang="en-US" sz="2800" b="1" dirty="0" smtClean="0">
                <a:solidFill>
                  <a:schemeClr val="bg1"/>
                </a:solidFill>
              </a:rPr>
              <a:t>PR</a:t>
            </a:r>
            <a:r>
              <a:rPr lang="bg-BG" sz="2800" b="1" dirty="0" smtClean="0">
                <a:solidFill>
                  <a:schemeClr val="bg1"/>
                </a:solidFill>
              </a:rPr>
              <a:t> (6)</a:t>
            </a:r>
            <a:endParaRPr lang="fr-FR" sz="2800" b="1" dirty="0" smtClean="0">
              <a:solidFill>
                <a:schemeClr val="bg1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23528" y="980728"/>
            <a:ext cx="8496944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algn="just"/>
            <a:r>
              <a:rPr lang="bg-BG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6. Телевизия </a:t>
            </a:r>
          </a:p>
          <a:p>
            <a:pPr algn="just"/>
            <a:endParaRPr lang="bg-B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Телевизията е комуникационния  феномен на изминалия 20-ти век. Телевизията притежава неизмерим потенциал, защото използва средствата на печатното слово, говорната реч, движещите се образи, цветовете, музиката и звуковите ефекти, съчетани в едно съобщение</a:t>
            </a:r>
          </a:p>
          <a:p>
            <a:pPr algn="just"/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Голямото доверие, с което се приемат телевизионните канали и фактът, че са основен източник на информация, сериозно безпокоят изследователите, защото времевите ограничения и доминирането на опростени драматични картини, неизбежно води до изопачаване на информацията и манипулация на новините.</a:t>
            </a:r>
          </a:p>
          <a:p>
            <a:pPr algn="just"/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Поради ограниченото време и големия стрес, излъчването на корпоративни новинарски видеосъобщения е изключително затруднено. За да бъдат реализирани корпоративни новини трбва да се спазят някои прости правила – не трябва да се използват суперлативи, не трябва да се вкючва представяне на продукти, съобщението трябва да съдържа стойностна новина, не трябва да се използват специални ефекти и не трябва да се смесва естествен звук с дикторски глас.</a:t>
            </a:r>
            <a:endParaRPr lang="fr-FR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-45387"/>
            <a:ext cx="871366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bg-BG" sz="2800" b="1" dirty="0" smtClean="0">
                <a:solidFill>
                  <a:schemeClr val="bg1"/>
                </a:solidFill>
              </a:rPr>
              <a:t>Основни понятия в </a:t>
            </a:r>
            <a:r>
              <a:rPr lang="en-US" sz="2800" b="1" dirty="0" smtClean="0">
                <a:solidFill>
                  <a:schemeClr val="bg1"/>
                </a:solidFill>
              </a:rPr>
              <a:t>PR, </a:t>
            </a:r>
            <a:r>
              <a:rPr lang="bg-BG" sz="2800" b="1" dirty="0" smtClean="0">
                <a:solidFill>
                  <a:schemeClr val="bg1"/>
                </a:solidFill>
              </a:rPr>
              <a:t>свързани с приложение в здравеопазването (2)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23528" y="1270000"/>
            <a:ext cx="7704137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Имиджа носи най-голямо удовлетворение, когато отговаря на реалността. Следователно в сектора на здравеопазването имиджът и идентичността са най-важни за успешното развитие на връзките с обществеността.</a:t>
            </a:r>
          </a:p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докато пациентите възприемат имиджа, здравните мениджъри трябва да се занимават с идентичността – тя представлява сбор от всички начини, по които една здравна организация се идентифицира по пътя към желания от нея имидж.</a:t>
            </a:r>
          </a:p>
          <a:p>
            <a:pPr algn="just"/>
            <a:endParaRPr lang="bg-BG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Важно е да се знае, че идентичността не се създава само с визуални елементи – лога, символи, униформи и др. В здравните заведения от основно значение е как медицинският персонал се отнася с пациентите, качеството на комуникацията и самата корпоративна култура.</a:t>
            </a:r>
            <a:endParaRPr lang="fr-F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115888"/>
            <a:ext cx="87136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bg-BG" sz="2800" b="1" dirty="0" smtClean="0">
                <a:solidFill>
                  <a:schemeClr val="bg1"/>
                </a:solidFill>
              </a:rPr>
              <a:t>Роля на </a:t>
            </a:r>
            <a:r>
              <a:rPr lang="en-US" sz="2800" b="1" dirty="0" smtClean="0">
                <a:solidFill>
                  <a:schemeClr val="bg1"/>
                </a:solidFill>
              </a:rPr>
              <a:t>PR </a:t>
            </a:r>
            <a:r>
              <a:rPr lang="bg-BG" sz="2800" b="1" dirty="0" smtClean="0">
                <a:solidFill>
                  <a:schemeClr val="bg1"/>
                </a:solidFill>
              </a:rPr>
              <a:t>в комуникацията с журналистите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23528" y="4222328"/>
            <a:ext cx="7704137" cy="1438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Посочената посредническа роля е изключително трудна за изпълнение, защото мениджърите по природа са подозрителни към медиите точно толкова, колкото и журналистите към хората, които интервюират.</a:t>
            </a:r>
            <a:endParaRPr lang="fr-F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nip Single Corner Rectangle 5"/>
          <p:cNvSpPr/>
          <p:nvPr/>
        </p:nvSpPr>
        <p:spPr>
          <a:xfrm>
            <a:off x="323528" y="1628800"/>
            <a:ext cx="2088232" cy="864096"/>
          </a:xfrm>
          <a:prstGeom prst="snip1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dirty="0" smtClean="0"/>
              <a:t>Организация</a:t>
            </a:r>
            <a:endParaRPr lang="en-US" b="1" dirty="0"/>
          </a:p>
        </p:txBody>
      </p:sp>
      <p:sp>
        <p:nvSpPr>
          <p:cNvPr id="7" name="Snip Single Corner Rectangle 6"/>
          <p:cNvSpPr/>
          <p:nvPr/>
        </p:nvSpPr>
        <p:spPr>
          <a:xfrm>
            <a:off x="3131840" y="1628800"/>
            <a:ext cx="2880320" cy="864096"/>
          </a:xfrm>
          <a:prstGeom prst="snip1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dirty="0" smtClean="0"/>
              <a:t>Специалист по връзки с обществеността</a:t>
            </a:r>
            <a:endParaRPr lang="en-US" b="1" dirty="0"/>
          </a:p>
        </p:txBody>
      </p:sp>
      <p:sp>
        <p:nvSpPr>
          <p:cNvPr id="8" name="Snip Single Corner Rectangle 7"/>
          <p:cNvSpPr/>
          <p:nvPr/>
        </p:nvSpPr>
        <p:spPr>
          <a:xfrm>
            <a:off x="6732240" y="1628800"/>
            <a:ext cx="2088232" cy="864096"/>
          </a:xfrm>
          <a:prstGeom prst="snip1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dirty="0" smtClean="0"/>
              <a:t>Медия</a:t>
            </a:r>
            <a:endParaRPr lang="en-US" b="1" dirty="0"/>
          </a:p>
        </p:txBody>
      </p:sp>
      <p:sp>
        <p:nvSpPr>
          <p:cNvPr id="9" name="Right Arrow 8"/>
          <p:cNvSpPr/>
          <p:nvPr/>
        </p:nvSpPr>
        <p:spPr>
          <a:xfrm>
            <a:off x="2483768" y="1916832"/>
            <a:ext cx="57606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flipV="1">
            <a:off x="6084168" y="1916832"/>
            <a:ext cx="576064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10800000">
            <a:off x="2483768" y="2132856"/>
            <a:ext cx="57606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 rot="10800000">
            <a:off x="6084168" y="2132856"/>
            <a:ext cx="57606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Bent-Up Arrow 20"/>
          <p:cNvSpPr/>
          <p:nvPr/>
        </p:nvSpPr>
        <p:spPr>
          <a:xfrm flipH="1">
            <a:off x="864096" y="2492896"/>
            <a:ext cx="2915816" cy="1224136"/>
          </a:xfrm>
          <a:prstGeom prst="bentUpArrow">
            <a:avLst>
              <a:gd name="adj1" fmla="val 9620"/>
              <a:gd name="adj2" fmla="val 15232"/>
              <a:gd name="adj3" fmla="val 259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Bent-Up Arrow 21"/>
          <p:cNvSpPr/>
          <p:nvPr/>
        </p:nvSpPr>
        <p:spPr>
          <a:xfrm>
            <a:off x="4932040" y="2492896"/>
            <a:ext cx="2952328" cy="1224136"/>
          </a:xfrm>
          <a:prstGeom prst="bentUpArrow">
            <a:avLst>
              <a:gd name="adj1" fmla="val 9620"/>
              <a:gd name="adj2" fmla="val 15232"/>
              <a:gd name="adj3" fmla="val 259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Multiply 22"/>
          <p:cNvSpPr/>
          <p:nvPr/>
        </p:nvSpPr>
        <p:spPr>
          <a:xfrm>
            <a:off x="3779912" y="3068960"/>
            <a:ext cx="1152128" cy="108012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835696" y="2852936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b="1" dirty="0" smtClean="0">
                <a:solidFill>
                  <a:schemeClr val="accent3"/>
                </a:solidFill>
              </a:rPr>
              <a:t>Нежелана и неефективна комуникация</a:t>
            </a:r>
            <a:endParaRPr lang="en-US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-45387"/>
            <a:ext cx="871366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bg-BG" sz="2800" b="1" dirty="0" smtClean="0">
                <a:solidFill>
                  <a:schemeClr val="bg1"/>
                </a:solidFill>
              </a:rPr>
              <a:t>Очаквани резултати от неуправляваната комуникация между мениджъри и журналисти</a:t>
            </a:r>
            <a:endParaRPr lang="fr-FR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95536" y="1196754"/>
          <a:ext cx="8424936" cy="3936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2468"/>
                <a:gridCol w="4212468"/>
              </a:tblGrid>
              <a:tr h="576062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bg-BG" sz="1800" b="1" dirty="0">
                          <a:latin typeface="Arial"/>
                          <a:ea typeface="Times New Roman"/>
                          <a:cs typeface="Times New Roman"/>
                        </a:rPr>
                        <a:t>Мнения на мениджъри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bg-BG" sz="1800" b="1" dirty="0">
                          <a:latin typeface="Arial"/>
                          <a:ea typeface="Times New Roman"/>
                          <a:cs typeface="Times New Roman"/>
                        </a:rPr>
                        <a:t>Мнения на журналисти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672074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bg-BG" sz="1800" dirty="0">
                          <a:latin typeface="Arial"/>
                          <a:ea typeface="Times New Roman"/>
                          <a:cs typeface="Times New Roman"/>
                        </a:rPr>
                        <a:t>1. Пресата винаги превръща нещата в </a:t>
                      </a:r>
                      <a:r>
                        <a:rPr lang="bg-BG" sz="1800" dirty="0" smtClean="0">
                          <a:latin typeface="Arial"/>
                          <a:ea typeface="Times New Roman"/>
                          <a:cs typeface="Times New Roman"/>
                        </a:rPr>
                        <a:t>сензации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bg-BG" sz="1800" dirty="0">
                          <a:latin typeface="Arial"/>
                          <a:ea typeface="Times New Roman"/>
                          <a:cs typeface="Times New Roman"/>
                        </a:rPr>
                        <a:t>1. Тази организация никога не казва истината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72074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bg-BG" sz="1800" dirty="0">
                          <a:latin typeface="Arial"/>
                          <a:ea typeface="Times New Roman"/>
                          <a:cs typeface="Times New Roman"/>
                        </a:rPr>
                        <a:t>2. Журналистите никога не разбират и не казват правилно нещата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latin typeface="Arial"/>
                          <a:ea typeface="Times New Roman"/>
                          <a:cs typeface="Times New Roman"/>
                        </a:rPr>
                        <a:t>2. Не ни разрешават да говорим с мениджмънта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72074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bg-BG" sz="1800" dirty="0">
                          <a:latin typeface="Arial"/>
                          <a:ea typeface="Times New Roman"/>
                          <a:cs typeface="Times New Roman"/>
                        </a:rPr>
                        <a:t>3. Аз не съм казвал това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bg-BG" sz="1800" dirty="0">
                          <a:latin typeface="Arial"/>
                          <a:ea typeface="Times New Roman"/>
                          <a:cs typeface="Times New Roman"/>
                        </a:rPr>
                        <a:t>3. Получаваме само PR истории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72074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latin typeface="Arial"/>
                          <a:ea typeface="Times New Roman"/>
                          <a:cs typeface="Times New Roman"/>
                        </a:rPr>
                        <a:t>4. Журналистите изваждат думите от контекста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latin typeface="Arial"/>
                          <a:ea typeface="Times New Roman"/>
                          <a:cs typeface="Times New Roman"/>
                        </a:rPr>
                        <a:t>4. Оставам с усещането, че те крият нещо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72074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bg-BG" sz="1800" dirty="0">
                          <a:latin typeface="Arial"/>
                          <a:ea typeface="Times New Roman"/>
                          <a:cs typeface="Times New Roman"/>
                        </a:rPr>
                        <a:t>5. Обръщат нещата така, че да покажат тяхната история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bg-BG" sz="1800" dirty="0">
                          <a:latin typeface="Arial"/>
                          <a:ea typeface="Times New Roman"/>
                          <a:cs typeface="Times New Roman"/>
                        </a:rPr>
                        <a:t>5. Тяхната гледна точка е необективна и става само за реклама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-27384"/>
            <a:ext cx="871366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PR </a:t>
            </a:r>
            <a:r>
              <a:rPr lang="bg-BG" sz="2800" b="1" dirty="0" smtClean="0">
                <a:solidFill>
                  <a:schemeClr val="bg1"/>
                </a:solidFill>
              </a:rPr>
              <a:t>правила за ефективни комуникации с журналисти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23528" y="1053628"/>
            <a:ext cx="8568952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marL="457200" indent="-457200" algn="just">
              <a:buAutoNum type="arabicPeriod"/>
            </a:pPr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Фактите трябва да се излагат честно и обективно. Редуването на добри и лоши новини в едно съобщение повишава неговата обективност. Когато някои факти не трябва да се публикуват, тогава премълчаването е препоръчително пред лъжата.</a:t>
            </a:r>
          </a:p>
          <a:p>
            <a:pPr marL="457200" indent="-457200" algn="just">
              <a:buAutoNum type="arabicPeriod"/>
            </a:pPr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Защита на журналистическата инициатива. Ако даден журналист разкрие различна гледна точка и поиска допълнителна информация, тогава историята  му принадлежи. В този случай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</a:t>
            </a:r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специалиста не трябва да предоставя историята на други медии.</a:t>
            </a:r>
          </a:p>
          <a:p>
            <a:pPr marL="457200" indent="-457200" algn="just">
              <a:buAutoNum type="arabicPeriod"/>
            </a:pPr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Най-бързият и сигурен начин да се спечели подкрепата на журналистите е да им се осигуряват нови, интересни и навременни истории. Затова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 </a:t>
            </a:r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специалистите трябва да са достъпни за журналистите денонощно.</a:t>
            </a:r>
          </a:p>
          <a:p>
            <a:pPr marL="457200" indent="-457200" algn="just">
              <a:buAutoNum type="arabicPeriod"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</a:t>
            </a:r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специалиста не трябва да изпада в ситуация, в която да се моли или заплашва. Нищо не може да ядоса повече журналистите, техните редактори и новинарските директори, от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 </a:t>
            </a:r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специалист или мениджър, който се моли за отразяването на дадено събитие или се оплаква от начина, по който е отразено.</a:t>
            </a:r>
          </a:p>
          <a:p>
            <a:pPr algn="just"/>
            <a:endParaRPr lang="bg-B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FR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-45387"/>
            <a:ext cx="871366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PR </a:t>
            </a:r>
            <a:r>
              <a:rPr lang="bg-BG" sz="2800" b="1" dirty="0" smtClean="0">
                <a:solidFill>
                  <a:schemeClr val="bg1"/>
                </a:solidFill>
              </a:rPr>
              <a:t>правила за ефективни комуникации с журналисти (2)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23528" y="1270000"/>
            <a:ext cx="7704137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marL="457200" indent="-457200"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5. Никога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</a:t>
            </a: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специалистите не трябва да искат от журналистите потулване на определена история. За журналистите това е груба обида и злоупотреба със свободата на словото.</a:t>
            </a:r>
          </a:p>
          <a:p>
            <a:pPr marL="457200" indent="-457200" algn="just">
              <a:buAutoNum type="arabicPeriod" startAt="6"/>
            </a:pP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Медиите не трябва да се засипват с информация – това е контрапродуктивно. Съществуват няколко прости съвета:</a:t>
            </a:r>
          </a:p>
          <a:p>
            <a:pPr marL="457200" indent="-457200" algn="just"/>
            <a:endParaRPr lang="bg-BG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 algn="just">
              <a:buFont typeface="Arial" pitchFamily="34" charset="0"/>
              <a:buChar char="•"/>
            </a:pP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Придържайте се към това, което журналистите считат за новина</a:t>
            </a:r>
          </a:p>
          <a:p>
            <a:pPr marL="914400" lvl="1" indent="-457200" algn="just">
              <a:buFont typeface="Arial" pitchFamily="34" charset="0"/>
              <a:buChar char="•"/>
            </a:pP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Поддържайте винаги актуален списък с ресорните журналисти в медиите.</a:t>
            </a:r>
          </a:p>
          <a:p>
            <a:pPr marL="914400" lvl="1" indent="-457200" algn="just">
              <a:buFont typeface="Arial" pitchFamily="34" charset="0"/>
              <a:buChar char="•"/>
            </a:pP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Изпращайте съобщенията само на ресорните журналисти в медиите.</a:t>
            </a:r>
          </a:p>
          <a:p>
            <a:pPr marL="914400" lvl="1" indent="-457200" algn="just">
              <a:buFont typeface="Arial" pitchFamily="34" charset="0"/>
              <a:buChar char="•"/>
            </a:pPr>
            <a:endParaRPr lang="bg-BG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 startAt="6"/>
            </a:pPr>
            <a:endParaRPr lang="bg-BG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/>
            <a:endParaRPr lang="bg-BG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F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115888"/>
            <a:ext cx="87136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bg-BG" sz="2800" b="1" dirty="0" smtClean="0">
                <a:solidFill>
                  <a:schemeClr val="bg1"/>
                </a:solidFill>
              </a:rPr>
              <a:t>Управление на връзките с обществеността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23528" y="1053628"/>
            <a:ext cx="8568952" cy="4823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Основоположник на теорията за управлението на публичната комуникация  е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Edward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Bernays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(1935</a:t>
            </a: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г.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Неговият управленски модел включва следните елементи;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bg-BG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Формулиране на целите</a:t>
            </a: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Винаги трябва да се изхожда от позицията, при която интересите на организацията и обществото съвпадат.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bg-BG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Анализ на отношението на публиката към организацията </a:t>
            </a: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анализа обхваща оценка на отношението на публиката към продуктите услугите на организацията, както и действията на компанията, които й влияят върху това отношение.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bg-BG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Интерпретиране на данните от анализа </a:t>
            </a: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на база изводите от анализираните данни се определя проблема и подхода към него.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bg-BG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Използване на средствата за разпространение на информация </a:t>
            </a: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реализацията на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 </a:t>
            </a: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програмата трябва да се осъществи с всички възможни средства като се придържа към принципите на последователност и продължителност.</a:t>
            </a:r>
            <a:endParaRPr lang="fr-F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115888"/>
            <a:ext cx="87136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bg-BG" sz="2800" b="1" dirty="0" smtClean="0">
                <a:solidFill>
                  <a:schemeClr val="bg1"/>
                </a:solidFill>
              </a:rPr>
              <a:t>Управление на връзките с обществеността (2)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23528" y="764704"/>
            <a:ext cx="7704137" cy="71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Съвременен управленски процес на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</a:t>
            </a:r>
            <a:endParaRPr lang="fr-F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2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75" name="Rectangle 35"/>
          <p:cNvSpPr>
            <a:spLocks noChangeArrowheads="1"/>
          </p:cNvSpPr>
          <p:nvPr/>
        </p:nvSpPr>
        <p:spPr bwMode="auto">
          <a:xfrm>
            <a:off x="0" y="3308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07504" y="2924944"/>
            <a:ext cx="2592288" cy="122413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dirty="0" smtClean="0"/>
              <a:t>Оценяване на програмата</a:t>
            </a:r>
            <a:endParaRPr lang="en-US" b="1" dirty="0"/>
          </a:p>
        </p:txBody>
      </p:sp>
      <p:sp>
        <p:nvSpPr>
          <p:cNvPr id="29" name="Rectangle 28"/>
          <p:cNvSpPr/>
          <p:nvPr/>
        </p:nvSpPr>
        <p:spPr>
          <a:xfrm>
            <a:off x="3275856" y="4509120"/>
            <a:ext cx="2592288" cy="122413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dirty="0" smtClean="0"/>
              <a:t>Действия и комуникация</a:t>
            </a:r>
            <a:endParaRPr lang="en-US" b="1" dirty="0"/>
          </a:p>
        </p:txBody>
      </p:sp>
      <p:sp>
        <p:nvSpPr>
          <p:cNvPr id="30" name="Rectangle 29"/>
          <p:cNvSpPr/>
          <p:nvPr/>
        </p:nvSpPr>
        <p:spPr>
          <a:xfrm>
            <a:off x="3275856" y="1340768"/>
            <a:ext cx="2592288" cy="122413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dirty="0" smtClean="0"/>
              <a:t>Определяне на </a:t>
            </a:r>
            <a:r>
              <a:rPr lang="en-US" b="1" dirty="0" smtClean="0"/>
              <a:t>PR </a:t>
            </a:r>
            <a:r>
              <a:rPr lang="bg-BG" b="1" dirty="0" smtClean="0"/>
              <a:t>проблемите</a:t>
            </a:r>
            <a:endParaRPr lang="en-US" b="1" dirty="0"/>
          </a:p>
        </p:txBody>
      </p:sp>
      <p:sp>
        <p:nvSpPr>
          <p:cNvPr id="31" name="Rectangle 30"/>
          <p:cNvSpPr/>
          <p:nvPr/>
        </p:nvSpPr>
        <p:spPr>
          <a:xfrm>
            <a:off x="6444208" y="2924944"/>
            <a:ext cx="2592288" cy="122413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dirty="0" smtClean="0"/>
              <a:t>Планиране и програмиране</a:t>
            </a:r>
            <a:endParaRPr lang="en-US" b="1" dirty="0"/>
          </a:p>
        </p:txBody>
      </p:sp>
      <p:cxnSp>
        <p:nvCxnSpPr>
          <p:cNvPr id="33" name="Straight Arrow Connector 32"/>
          <p:cNvCxnSpPr>
            <a:stCxn id="28" idx="0"/>
            <a:endCxn id="30" idx="1"/>
          </p:cNvCxnSpPr>
          <p:nvPr/>
        </p:nvCxnSpPr>
        <p:spPr>
          <a:xfrm flipV="1">
            <a:off x="1403648" y="1952836"/>
            <a:ext cx="1872208" cy="97210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30" idx="3"/>
            <a:endCxn id="31" idx="0"/>
          </p:cNvCxnSpPr>
          <p:nvPr/>
        </p:nvCxnSpPr>
        <p:spPr>
          <a:xfrm>
            <a:off x="5868144" y="1952836"/>
            <a:ext cx="1872208" cy="97210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1" idx="2"/>
            <a:endCxn id="29" idx="3"/>
          </p:cNvCxnSpPr>
          <p:nvPr/>
        </p:nvCxnSpPr>
        <p:spPr>
          <a:xfrm flipH="1">
            <a:off x="5868144" y="4149080"/>
            <a:ext cx="1872208" cy="97210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29" idx="1"/>
            <a:endCxn id="28" idx="2"/>
          </p:cNvCxnSpPr>
          <p:nvPr/>
        </p:nvCxnSpPr>
        <p:spPr>
          <a:xfrm flipH="1" flipV="1">
            <a:off x="1403648" y="4149080"/>
            <a:ext cx="1872208" cy="97210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30" idx="2"/>
            <a:endCxn id="29" idx="0"/>
          </p:cNvCxnSpPr>
          <p:nvPr/>
        </p:nvCxnSpPr>
        <p:spPr>
          <a:xfrm>
            <a:off x="4572000" y="2564904"/>
            <a:ext cx="0" cy="1944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28" idx="3"/>
            <a:endCxn id="31" idx="1"/>
          </p:cNvCxnSpPr>
          <p:nvPr/>
        </p:nvCxnSpPr>
        <p:spPr>
          <a:xfrm>
            <a:off x="2699792" y="3537012"/>
            <a:ext cx="37444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959566" y="1979548"/>
            <a:ext cx="1380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dirty="0" smtClean="0">
                <a:solidFill>
                  <a:schemeClr val="accent3"/>
                </a:solidFill>
              </a:rPr>
              <a:t>Оценяване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588224" y="1916832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dirty="0" smtClean="0">
                <a:solidFill>
                  <a:schemeClr val="accent3"/>
                </a:solidFill>
              </a:rPr>
              <a:t>Ситуационен анализ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945205" y="4725144"/>
            <a:ext cx="1466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dirty="0" smtClean="0">
                <a:solidFill>
                  <a:schemeClr val="accent3"/>
                </a:solidFill>
              </a:rPr>
              <a:t>Реализация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6804248" y="4715852"/>
            <a:ext cx="1278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dirty="0" smtClean="0">
                <a:solidFill>
                  <a:schemeClr val="accent3"/>
                </a:solidFill>
              </a:rPr>
              <a:t>Стратегия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2627784" y="2833772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400" dirty="0" smtClean="0">
                <a:solidFill>
                  <a:schemeClr val="accent3"/>
                </a:solidFill>
              </a:rPr>
              <a:t>Как го направихме и какво постигнахме?</a:t>
            </a:r>
            <a:endParaRPr lang="en-US" sz="1400" dirty="0">
              <a:solidFill>
                <a:schemeClr val="accent3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4860032" y="2852936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400" dirty="0" smtClean="0">
                <a:solidFill>
                  <a:schemeClr val="accent3"/>
                </a:solidFill>
              </a:rPr>
              <a:t>Какво става в момента?</a:t>
            </a:r>
            <a:endParaRPr lang="en-US" sz="1400" dirty="0">
              <a:solidFill>
                <a:schemeClr val="accent3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2987824" y="3841884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400" dirty="0" smtClean="0">
                <a:solidFill>
                  <a:schemeClr val="accent3"/>
                </a:solidFill>
              </a:rPr>
              <a:t>Как и кога да го направим?</a:t>
            </a:r>
            <a:endParaRPr lang="en-US" sz="1400" dirty="0">
              <a:solidFill>
                <a:schemeClr val="accent3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4716016" y="3841884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400" dirty="0" smtClean="0">
                <a:solidFill>
                  <a:schemeClr val="accent3"/>
                </a:solidFill>
              </a:rPr>
              <a:t>Какво трябва да направим?</a:t>
            </a:r>
            <a:endParaRPr lang="en-US" sz="140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115888"/>
            <a:ext cx="87136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bg-BG" sz="2800" b="1" dirty="0" smtClean="0">
                <a:solidFill>
                  <a:schemeClr val="bg1"/>
                </a:solidFill>
              </a:rPr>
              <a:t>Управление на връзките с обществеността (3)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23528" y="1270000"/>
            <a:ext cx="7704137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marL="457200" indent="-457200" algn="just">
              <a:buAutoNum type="arabicPeriod"/>
            </a:pPr>
            <a:r>
              <a:rPr lang="bg-BG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Дефиниране на проблемите и възможностите</a:t>
            </a: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Включва изследване и наблюдение на знанията, нагласите и поведението на хората, които имат някакво отношение към действието и политиката на организацията.</a:t>
            </a:r>
          </a:p>
          <a:p>
            <a:pPr marL="457200" indent="-457200" algn="just">
              <a:buAutoNum type="arabicPeriod"/>
            </a:pPr>
            <a:r>
              <a:rPr lang="bg-BG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Планиране и програмиране</a:t>
            </a: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Вземат се обосновани решения за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</a:t>
            </a: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програмите, публиката, целите, действията, комуникационната стратегия, тактиките и задачите.</a:t>
            </a:r>
          </a:p>
          <a:p>
            <a:pPr marL="457200" indent="-457200" algn="just">
              <a:buAutoNum type="arabicPeriod"/>
            </a:pPr>
            <a:r>
              <a:rPr lang="bg-BG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Предприемане на действия и комуникация</a:t>
            </a: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Включва изпълнение на програмата, осъществяване на комуникация и реализиране на целите, които са индивидуално определени за всяка публика.</a:t>
            </a:r>
          </a:p>
          <a:p>
            <a:pPr marL="457200" indent="-457200" algn="just">
              <a:buAutoNum type="arabicPeriod"/>
            </a:pPr>
            <a:r>
              <a:rPr lang="bg-BG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Оценка на 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</a:t>
            </a:r>
            <a:r>
              <a:rPr lang="bg-BG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програмата. </a:t>
            </a: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Включва оценка на всички предходни етапи – подготовката, изпълнението и резултатите.</a:t>
            </a:r>
            <a:endParaRPr lang="fr-F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115888"/>
            <a:ext cx="87136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bg-BG" sz="2800" b="1" dirty="0" smtClean="0">
                <a:solidFill>
                  <a:schemeClr val="bg1"/>
                </a:solidFill>
              </a:rPr>
              <a:t>Анализиране и определяне на </a:t>
            </a:r>
            <a:r>
              <a:rPr lang="en-US" sz="2800" b="1" dirty="0" smtClean="0">
                <a:solidFill>
                  <a:schemeClr val="bg1"/>
                </a:solidFill>
              </a:rPr>
              <a:t>PR </a:t>
            </a:r>
            <a:r>
              <a:rPr lang="bg-BG" sz="2800" b="1" dirty="0" smtClean="0">
                <a:solidFill>
                  <a:schemeClr val="bg1"/>
                </a:solidFill>
              </a:rPr>
              <a:t>проблемите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23528" y="836712"/>
            <a:ext cx="7704137" cy="646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algn="just"/>
            <a:r>
              <a:rPr lang="bg-BG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Ситуационнен анализ</a:t>
            </a:r>
            <a:endParaRPr lang="fr-FR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1520" y="1397000"/>
          <a:ext cx="8640960" cy="481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360"/>
                <a:gridCol w="540060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bg-BG" sz="1400" b="1" dirty="0">
                          <a:latin typeface="Arial"/>
                          <a:ea typeface="Times New Roman"/>
                          <a:cs typeface="Times New Roman"/>
                        </a:rPr>
                        <a:t>Вътрешни фактори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bg-BG" sz="1400" b="1">
                          <a:latin typeface="Arial"/>
                          <a:ea typeface="Times New Roman"/>
                          <a:cs typeface="Times New Roman"/>
                        </a:rPr>
                        <a:t>Външни фактори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bg-BG" sz="1400" dirty="0">
                          <a:latin typeface="Arial"/>
                          <a:ea typeface="Times New Roman"/>
                          <a:cs typeface="Times New Roman"/>
                        </a:rPr>
                        <a:t>1. Формулиране на мисията на организацията, вътрешни норми, история и структура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bg-BG" sz="1400" dirty="0">
                          <a:latin typeface="Arial"/>
                          <a:ea typeface="Times New Roman"/>
                          <a:cs typeface="Times New Roman"/>
                        </a:rPr>
                        <a:t>2. Описание и история на програмите, продуктите и услугите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bg-BG" sz="1400" dirty="0">
                          <a:latin typeface="Arial"/>
                          <a:ea typeface="Times New Roman"/>
                          <a:cs typeface="Times New Roman"/>
                        </a:rPr>
                        <a:t>3. Статистика на ресурсите, бюджета, състава, продажбите и печалбите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bg-BG" sz="1400" dirty="0">
                          <a:latin typeface="Arial"/>
                          <a:ea typeface="Times New Roman"/>
                          <a:cs typeface="Times New Roman"/>
                        </a:rPr>
                        <a:t>4. Формулиране на политиката и процедурите, имащи отношение към проблемната ситуация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bg-BG" sz="1400" dirty="0">
                          <a:latin typeface="Arial"/>
                          <a:ea typeface="Times New Roman"/>
                          <a:cs typeface="Times New Roman"/>
                        </a:rPr>
                        <a:t>5. Основни изявления на ключовите служители за ситуацията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bg-BG" sz="1400" dirty="0">
                          <a:latin typeface="Arial"/>
                          <a:ea typeface="Times New Roman"/>
                          <a:cs typeface="Times New Roman"/>
                        </a:rPr>
                        <a:t>6. Описание на подходите на организацията за справяне с текущите проблеми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bg-BG" sz="1400" dirty="0">
                          <a:latin typeface="Arial"/>
                          <a:ea typeface="Times New Roman"/>
                          <a:cs typeface="Times New Roman"/>
                        </a:rPr>
                        <a:t>7. Списък и характеристика на организационните вътрешни специални групи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bg-BG" sz="1400" dirty="0">
                          <a:latin typeface="Arial"/>
                          <a:ea typeface="Times New Roman"/>
                          <a:cs typeface="Times New Roman"/>
                        </a:rPr>
                        <a:t>8. Списък на медиите в организацията – двустепенен поток за комуникация с вътрешните групи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bg-BG" sz="1400" dirty="0">
                          <a:latin typeface="Arial"/>
                          <a:ea typeface="Times New Roman"/>
                          <a:cs typeface="Times New Roman"/>
                        </a:rPr>
                        <a:t>1. Анализ на материалите, появили се в медиите – вестници, списания, специализирани бюлетини, радиопредавания, телевизионно покритие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bg-BG" sz="1400" dirty="0">
                          <a:latin typeface="Arial"/>
                          <a:ea typeface="Times New Roman"/>
                          <a:cs typeface="Times New Roman"/>
                        </a:rPr>
                        <a:t>2. Списък на медии, репортери и журналисти, отговарящи за новините и статиите, свързани с проблема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bg-BG" sz="1400" dirty="0">
                          <a:latin typeface="Arial"/>
                          <a:ea typeface="Times New Roman"/>
                          <a:cs typeface="Times New Roman"/>
                        </a:rPr>
                        <a:t>3. Основна информация за групите и хората, които имат позиция по проблема, споделят грижите на организацията и проявяват интерес, включително контролираните медии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bg-BG" sz="1400" dirty="0">
                          <a:latin typeface="Arial"/>
                          <a:ea typeface="Times New Roman"/>
                          <a:cs typeface="Times New Roman"/>
                        </a:rPr>
                        <a:t>4. Списък и основна информация за групите и хората, които се противопоставят на организацията, оценка на интересите им и позициите по проблемната ситуация, включително неконтролираните медии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bg-BG" sz="1400" dirty="0">
                          <a:latin typeface="Arial"/>
                          <a:ea typeface="Times New Roman"/>
                          <a:cs typeface="Times New Roman"/>
                        </a:rPr>
                        <a:t>5. Оценка на резултатите от изследване на общественото мнение, имащи отношение към организацията и проблемната ситуация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bg-BG" sz="1400" dirty="0">
                          <a:latin typeface="Arial"/>
                          <a:ea typeface="Times New Roman"/>
                          <a:cs typeface="Times New Roman"/>
                        </a:rPr>
                        <a:t>6. Списък на държавните агенции, законодателни и други органи с регулаторна и законодателна власт, въздействащи на организацията и проблема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bg-BG" sz="1400" dirty="0">
                          <a:latin typeface="Arial"/>
                          <a:ea typeface="Times New Roman"/>
                          <a:cs typeface="Times New Roman"/>
                        </a:rPr>
                        <a:t>7. Анализ на регулативните норми, закони, референдуми, законопроекти, официални публикации и отчети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bg-BG" sz="1400" dirty="0">
                          <a:latin typeface="Arial"/>
                          <a:ea typeface="Times New Roman"/>
                          <a:cs typeface="Times New Roman"/>
                        </a:rPr>
                        <a:t>8. Анализ на публикуваните изследвания и теми, имащи отношение към проблемната ситуация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115888"/>
            <a:ext cx="907370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bg-BG" sz="2800" b="1" dirty="0" smtClean="0">
                <a:solidFill>
                  <a:schemeClr val="bg1"/>
                </a:solidFill>
              </a:rPr>
              <a:t>Анализиране и определяне на </a:t>
            </a:r>
            <a:r>
              <a:rPr lang="en-US" sz="2800" b="1" dirty="0" smtClean="0">
                <a:solidFill>
                  <a:schemeClr val="bg1"/>
                </a:solidFill>
              </a:rPr>
              <a:t>PR </a:t>
            </a:r>
            <a:r>
              <a:rPr lang="bg-BG" sz="2800" b="1" dirty="0" smtClean="0">
                <a:solidFill>
                  <a:schemeClr val="bg1"/>
                </a:solidFill>
              </a:rPr>
              <a:t>проблемите (2)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95536" y="692696"/>
            <a:ext cx="8568952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algn="just"/>
            <a:r>
              <a:rPr lang="bg-BG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Методи:</a:t>
            </a:r>
          </a:p>
          <a:p>
            <a:pPr marL="457200" indent="-457200" algn="just">
              <a:buAutoNum type="arabicPeriod"/>
            </a:pPr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Неформални методи</a:t>
            </a:r>
          </a:p>
          <a:p>
            <a:pPr marL="914400" lvl="1" indent="-457200" algn="just">
              <a:buFont typeface="Arial" pitchFamily="34" charset="0"/>
              <a:buChar char="•"/>
            </a:pPr>
            <a:r>
              <a:rPr lang="bg-BG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Лични контакти </a:t>
            </a:r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обратната връзка при персонална комуникация е важна</a:t>
            </a:r>
          </a:p>
          <a:p>
            <a:pPr marL="914400" lvl="1" indent="-457200" algn="just">
              <a:buFont typeface="Arial" pitchFamily="34" charset="0"/>
              <a:buChar char="•"/>
            </a:pPr>
            <a:r>
              <a:rPr lang="bg-BG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Ключови фигури </a:t>
            </a:r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селектирано се интервюират експерти в определена област</a:t>
            </a:r>
          </a:p>
          <a:p>
            <a:pPr marL="914400" lvl="1" indent="-457200" algn="just">
              <a:buFont typeface="Arial" pitchFamily="34" charset="0"/>
              <a:buChar char="•"/>
            </a:pPr>
            <a:r>
              <a:rPr lang="bg-BG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Фокус-групи</a:t>
            </a:r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строго структурираните фокус-групи с фиксиране на техните реакции и мнение чрез видеозапис се използват често както от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</a:t>
            </a:r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така и в маркетинга при изследване на потенциалните клиенти.</a:t>
            </a:r>
          </a:p>
          <a:p>
            <a:pPr marL="914400" lvl="1" indent="-457200" algn="just">
              <a:buFont typeface="Arial" pitchFamily="34" charset="0"/>
              <a:buChar char="•"/>
            </a:pPr>
            <a:r>
              <a:rPr lang="bg-BG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Консултативни бордове </a:t>
            </a:r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намират приложение при подготовката на дългосрочни програми и решаване на стратегически проблеми</a:t>
            </a:r>
          </a:p>
          <a:p>
            <a:pPr marL="914400" lvl="1" indent="-457200" algn="just">
              <a:buFont typeface="Arial" pitchFamily="34" charset="0"/>
              <a:buChar char="•"/>
            </a:pPr>
            <a:r>
              <a:rPr lang="bg-BG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Обществен защитник (омбудсман) </a:t>
            </a:r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съвременното значение на тази структура се фокусира върху проблемите на вътрешните публики на една организация.</a:t>
            </a:r>
          </a:p>
          <a:p>
            <a:pPr marL="914400" lvl="1" indent="-457200" algn="just">
              <a:buFont typeface="Arial" pitchFamily="34" charset="0"/>
              <a:buChar char="•"/>
            </a:pPr>
            <a:r>
              <a:rPr lang="bg-BG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Анализ на телефонни линии </a:t>
            </a:r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“горещите” телефонни линии осъществяват действителна обратна връзка за наблюдение на интересите и поведението на различни публики</a:t>
            </a:r>
          </a:p>
          <a:p>
            <a:pPr marL="914400" lvl="1" indent="-457200" algn="just">
              <a:buFont typeface="Arial" pitchFamily="34" charset="0"/>
              <a:buChar char="•"/>
            </a:pPr>
            <a:r>
              <a:rPr lang="bg-BG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Анализ на пощата </a:t>
            </a:r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кореспонденцията със специалните групи показва  сферите на одобрение или неодобрение на компанията.</a:t>
            </a:r>
          </a:p>
          <a:p>
            <a:pPr marL="914400" lvl="1" indent="-457200" algn="just">
              <a:buFont typeface="Arial" pitchFamily="34" charset="0"/>
              <a:buChar char="•"/>
            </a:pPr>
            <a:r>
              <a:rPr lang="bg-BG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Онлайн източници </a:t>
            </a:r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 </a:t>
            </a:r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специалистите трябва внимателно да следят интернет пространството, за да предотвратяват евентуални “киберкризи”.</a:t>
            </a:r>
          </a:p>
          <a:p>
            <a:pPr marL="914400" lvl="1" indent="-457200" algn="just">
              <a:buFont typeface="Arial" pitchFamily="34" charset="0"/>
              <a:buChar char="•"/>
            </a:pPr>
            <a:endParaRPr lang="bg-B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 algn="just">
              <a:buFont typeface="Arial" pitchFamily="34" charset="0"/>
              <a:buChar char="•"/>
            </a:pPr>
            <a:endParaRPr lang="fr-FR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115888"/>
            <a:ext cx="907370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bg-BG" sz="2800" b="1" dirty="0" smtClean="0">
                <a:solidFill>
                  <a:schemeClr val="bg1"/>
                </a:solidFill>
              </a:rPr>
              <a:t>Анализиране и определяне на </a:t>
            </a:r>
            <a:r>
              <a:rPr lang="en-US" sz="2800" b="1" dirty="0" smtClean="0">
                <a:solidFill>
                  <a:schemeClr val="bg1"/>
                </a:solidFill>
              </a:rPr>
              <a:t>PR </a:t>
            </a:r>
            <a:r>
              <a:rPr lang="bg-BG" sz="2800" b="1" dirty="0" smtClean="0">
                <a:solidFill>
                  <a:schemeClr val="bg1"/>
                </a:solidFill>
              </a:rPr>
              <a:t>проблемите (3)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23528" y="764704"/>
            <a:ext cx="7704137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marL="457200" indent="-457200"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Формални методи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bg-BG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Вторичен анализ и онлайн бази данни</a:t>
            </a: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вторичният анализ използва резултати и данни, обработени от някой друг, често за други цели.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bg-BG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Контент анализ </a:t>
            </a: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преставлява съвкупност от приложени системни процедури за обективно определяне и анализ на действително съобщеното в медиите. Основната цел на метода е да показва какво точно е побликувано или излъчено като съдържание, без да анализира кой и как го е прочел или чул.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bg-BG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Изследвания на общественото мнение </a:t>
            </a: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най-често се използват анкети по пощата или лично интервю. Един от най-важните аспекти на персоналното интервю е, че интервюиращият може да повлияе върху получаването на информацията. Затова обучението и тренировката на провеждащия интервютата са от съществено значение за обективността на резултатите.</a:t>
            </a:r>
            <a:endParaRPr lang="fr-F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-45387"/>
            <a:ext cx="871366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bg-BG" sz="2800" b="1" dirty="0" smtClean="0">
                <a:solidFill>
                  <a:schemeClr val="bg1"/>
                </a:solidFill>
              </a:rPr>
              <a:t>Основни понятия в </a:t>
            </a:r>
            <a:r>
              <a:rPr lang="en-US" sz="2800" b="1" dirty="0" smtClean="0">
                <a:solidFill>
                  <a:schemeClr val="bg1"/>
                </a:solidFill>
              </a:rPr>
              <a:t>PR, </a:t>
            </a:r>
            <a:r>
              <a:rPr lang="bg-BG" sz="2800" b="1" dirty="0" smtClean="0">
                <a:solidFill>
                  <a:schemeClr val="bg1"/>
                </a:solidFill>
              </a:rPr>
              <a:t>свързани с приложение в здравеопазването (3)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23528" y="1270000"/>
            <a:ext cx="7704137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Имиджът и репутацията на здравната организация много често се използват  и разбират като синоними.</a:t>
            </a:r>
          </a:p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Репутацията подобно на имиджа се основава на цялостните впечатления  натрупани от страна на пациентите, но съществува една основна разлика – репутацията се формира на база личен опит, докато имиджа се основава на убеждения създадени от разстояние.</a:t>
            </a:r>
          </a:p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Често в практиката една здравна организация има несъответстващи си имидж и репутация. Винаги тези несъответствия трябва да бъдат внимателно изследвани и отстранявани, за да разчита организацията на бъдещи маркетингови успехи.</a:t>
            </a:r>
          </a:p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Основната роля на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 </a:t>
            </a: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 да изгражда и защитава репутацията на здравната организация. Имиджа не е изключителна функция на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</a:t>
            </a: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защото той може да съществува както без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PR, </a:t>
            </a: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така и без репутация.</a:t>
            </a:r>
            <a:endParaRPr lang="fr-F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115888"/>
            <a:ext cx="87136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bg-BG" sz="2800" b="1" dirty="0" smtClean="0">
                <a:solidFill>
                  <a:schemeClr val="bg1"/>
                </a:solidFill>
              </a:rPr>
              <a:t>Планиране на </a:t>
            </a:r>
            <a:r>
              <a:rPr lang="en-US" sz="2800" b="1" dirty="0" smtClean="0">
                <a:solidFill>
                  <a:schemeClr val="bg1"/>
                </a:solidFill>
              </a:rPr>
              <a:t>PR </a:t>
            </a:r>
            <a:r>
              <a:rPr lang="bg-BG" sz="2800" b="1" dirty="0" smtClean="0">
                <a:solidFill>
                  <a:schemeClr val="bg1"/>
                </a:solidFill>
              </a:rPr>
              <a:t>програмата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23528" y="1270000"/>
            <a:ext cx="7704137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Надеждните данни, осигурени от изследването и анализа на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</a:t>
            </a: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проблемите, са основата на стратегическото планиране и постигане на ефективни връзки с обществеността.</a:t>
            </a:r>
          </a:p>
          <a:p>
            <a:pPr algn="just"/>
            <a:endParaRPr lang="bg-BG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Стратегическото планиране на връзките с обществеността включва вземане на решения за определяне на програмните цели и задачи, изграждане на съответните политики и правила за действие и селектиране на подходящи стратегии.</a:t>
            </a:r>
          </a:p>
          <a:p>
            <a:pPr algn="just"/>
            <a:endParaRPr lang="bg-BG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Ключов елемент е подборът на стратегии, за да могат да се реализират и обезпечават съответните резултати.</a:t>
            </a:r>
          </a:p>
          <a:p>
            <a:pPr marL="457200" indent="-457200" algn="just"/>
            <a:endParaRPr lang="fr-F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115888"/>
            <a:ext cx="87136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bg-BG" sz="2800" b="1" dirty="0" smtClean="0">
                <a:solidFill>
                  <a:schemeClr val="bg1"/>
                </a:solidFill>
              </a:rPr>
              <a:t>Планиране на </a:t>
            </a:r>
            <a:r>
              <a:rPr lang="en-US" sz="2800" b="1" dirty="0" smtClean="0">
                <a:solidFill>
                  <a:schemeClr val="bg1"/>
                </a:solidFill>
              </a:rPr>
              <a:t>PR </a:t>
            </a:r>
            <a:r>
              <a:rPr lang="bg-BG" sz="2800" b="1" dirty="0" smtClean="0">
                <a:solidFill>
                  <a:schemeClr val="bg1"/>
                </a:solidFill>
              </a:rPr>
              <a:t>програмата</a:t>
            </a:r>
            <a:r>
              <a:rPr lang="bg-BG" sz="2800" b="1" dirty="0">
                <a:solidFill>
                  <a:schemeClr val="bg1"/>
                </a:solidFill>
              </a:rPr>
              <a:t> </a:t>
            </a:r>
            <a:r>
              <a:rPr lang="bg-BG" sz="2800" b="1" dirty="0" smtClean="0">
                <a:solidFill>
                  <a:schemeClr val="bg1"/>
                </a:solidFill>
              </a:rPr>
              <a:t>(2)</a:t>
            </a:r>
            <a:endParaRPr lang="fr-FR" sz="2800" b="1" dirty="0" smtClean="0">
              <a:solidFill>
                <a:schemeClr val="bg1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23528" y="764704"/>
            <a:ext cx="8568952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algn="ctr"/>
            <a:r>
              <a:rPr lang="bg-BG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Етапи :</a:t>
            </a:r>
          </a:p>
          <a:p>
            <a:pPr algn="just"/>
            <a:endParaRPr lang="bg-B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Определяне на мисията на организацията в съответната сфера</a:t>
            </a:r>
          </a:p>
          <a:p>
            <a:pPr marL="457200" indent="-457200" algn="just">
              <a:buAutoNum type="arabicPeriod"/>
            </a:pPr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Определяне на важните цели в отделните направления, от които зависи къде да се инвестират време, енергия и финансови средства</a:t>
            </a:r>
          </a:p>
          <a:p>
            <a:pPr marL="457200" indent="-457200" algn="just">
              <a:buAutoNum type="arabicPeriod"/>
            </a:pPr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Точно идентифициране на индикаторите за ефективност. Трябва да се определят измеримите фактори, чрез които ще се докаже степента на постигане на целите</a:t>
            </a:r>
          </a:p>
          <a:p>
            <a:pPr marL="457200" indent="-457200" algn="just">
              <a:buAutoNum type="arabicPeriod"/>
            </a:pPr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Поставяне на индивидуалните задачи и отговорности</a:t>
            </a:r>
          </a:p>
          <a:p>
            <a:pPr marL="457200" indent="-457200" algn="just">
              <a:buAutoNum type="arabicPeriod"/>
            </a:pPr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Подготовка на план за действие. Експерименталният план трябва да бъде тестван за потребности, интереси и приоритети</a:t>
            </a:r>
          </a:p>
          <a:p>
            <a:pPr marL="457200" indent="-457200" algn="just">
              <a:buAutoNum type="arabicPeriod"/>
            </a:pPr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Осигуряване на контрол върху ефективността при изпълнението на задачите</a:t>
            </a:r>
          </a:p>
          <a:p>
            <a:pPr marL="457200" indent="-457200" algn="just">
              <a:buAutoNum type="arabicPeriod"/>
            </a:pPr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Определяне на организационната структура и комуникации, чрез които ще се постигне разбиране и ефективно изпълнение</a:t>
            </a:r>
          </a:p>
          <a:p>
            <a:pPr marL="457200" indent="-457200" algn="just">
              <a:buAutoNum type="arabicPeriod"/>
            </a:pPr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Осигуряване на съгласие сред всички ключови специалисти по отношение на потребности, които могат да възникнат при отделните действия, избора на подход и хора, и др.</a:t>
            </a:r>
          </a:p>
          <a:p>
            <a:pPr marL="457200" indent="-457200" algn="just"/>
            <a:endParaRPr lang="fr-FR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-27384"/>
            <a:ext cx="871366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bg-BG" sz="2800" b="1" dirty="0" smtClean="0">
                <a:solidFill>
                  <a:schemeClr val="bg1"/>
                </a:solidFill>
              </a:rPr>
              <a:t>Предприемане на действия по реализиране на </a:t>
            </a:r>
            <a:r>
              <a:rPr lang="en-US" sz="2800" b="1" dirty="0" smtClean="0">
                <a:solidFill>
                  <a:schemeClr val="bg1"/>
                </a:solidFill>
              </a:rPr>
              <a:t>PR </a:t>
            </a:r>
            <a:r>
              <a:rPr lang="bg-BG" sz="2800" b="1" dirty="0" smtClean="0">
                <a:solidFill>
                  <a:schemeClr val="bg1"/>
                </a:solidFill>
              </a:rPr>
              <a:t>програмата 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23528" y="764704"/>
            <a:ext cx="8568952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Реализацията на планираната стратегия включва действия и комуникация. </a:t>
            </a:r>
          </a:p>
          <a:p>
            <a:pPr algn="ctr"/>
            <a:r>
              <a:rPr lang="bg-BG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Действията като компонент на реализацията на 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 </a:t>
            </a:r>
            <a:r>
              <a:rPr lang="bg-BG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програмата:</a:t>
            </a:r>
          </a:p>
          <a:p>
            <a:pPr marL="457200" indent="-457200" algn="just">
              <a:buAutoNum type="arabicPeriod"/>
            </a:pPr>
            <a:r>
              <a:rPr lang="bg-BG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Отзивчиви и отговорни действия.</a:t>
            </a:r>
          </a:p>
          <a:p>
            <a:pPr marL="457200" indent="-457200"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Обикновено представляват коригиращи действия, които елиминират източника на проблема.</a:t>
            </a:r>
          </a:p>
          <a:p>
            <a:pPr marL="457200" indent="-457200" algn="just"/>
            <a:endParaRPr lang="bg-BG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	</a:t>
            </a:r>
            <a:r>
              <a:rPr lang="bg-BG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Координиране на действията и комуникациите. </a:t>
            </a:r>
          </a:p>
          <a:p>
            <a:pPr marL="457200" indent="-457200"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Комуникационните усилия трябва да бъдат подкрепени от координирани действия. Съгласно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D.Elting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(2005) </a:t>
            </a: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“не можеш да се измъкнеш от една ситуация само с приказки, ако си се вкарал в нея с действия”.</a:t>
            </a:r>
          </a:p>
          <a:p>
            <a:pPr marL="457200" indent="-457200" algn="just"/>
            <a:endParaRPr lang="bg-BG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	</a:t>
            </a:r>
            <a:r>
              <a:rPr lang="bg-BG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Действията като отворена система.</a:t>
            </a:r>
          </a:p>
          <a:p>
            <a:pPr marL="457200" indent="-457200"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Коригиращите действия служат на общия интерес на организацията и нейните публики. Следователно действията често включват промени в политиката на организацията, нейните процедури, продукти, услуги и поведение.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-27384"/>
            <a:ext cx="871366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bg-BG" sz="2800" b="1" dirty="0" smtClean="0">
                <a:solidFill>
                  <a:schemeClr val="bg1"/>
                </a:solidFill>
              </a:rPr>
              <a:t>Предприемане на действия по реализиране на </a:t>
            </a:r>
            <a:r>
              <a:rPr lang="en-US" sz="2800" b="1" dirty="0" smtClean="0">
                <a:solidFill>
                  <a:schemeClr val="bg1"/>
                </a:solidFill>
              </a:rPr>
              <a:t>PR </a:t>
            </a:r>
            <a:r>
              <a:rPr lang="bg-BG" sz="2800" b="1" dirty="0" smtClean="0">
                <a:solidFill>
                  <a:schemeClr val="bg1"/>
                </a:solidFill>
              </a:rPr>
              <a:t>програмата (2) 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23528" y="764704"/>
            <a:ext cx="8820472" cy="4967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algn="ctr"/>
            <a:r>
              <a:rPr lang="bg-BG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Комуникацията като елемент на </a:t>
            </a:r>
            <a:r>
              <a:rPr lang="en-US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 </a:t>
            </a:r>
            <a:r>
              <a:rPr lang="bg-BG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програмата</a:t>
            </a:r>
          </a:p>
          <a:p>
            <a:pPr marL="457200" indent="-457200" algn="just">
              <a:buAutoNum type="arabicPeriod"/>
            </a:pPr>
            <a:r>
              <a:rPr lang="bg-BG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Съставяне на съобщението. </a:t>
            </a:r>
            <a:r>
              <a:rPr lang="bg-BG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Съществуват два вида съобщения – до целевата публика и до медиите.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bg-BG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Съобщение до целевата публика трябва да включва няколко подхода, които сближават позициите на организацията и публиката:</a:t>
            </a:r>
          </a:p>
          <a:p>
            <a:pPr marL="914400" lvl="1" indent="-457200" algn="just">
              <a:buFont typeface="Courier New" pitchFamily="49" charset="0"/>
              <a:buChar char="o"/>
            </a:pPr>
            <a:r>
              <a:rPr lang="bg-BG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Използване на медия, чиято позиция е най-близка до аудиторията.</a:t>
            </a:r>
          </a:p>
          <a:p>
            <a:pPr marL="914400" lvl="1" indent="-457200" algn="just">
              <a:buFont typeface="Courier New" pitchFamily="49" charset="0"/>
              <a:buChar char="o"/>
            </a:pPr>
            <a:r>
              <a:rPr lang="bg-BG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Позицията на организацията трябва да бъде изразена през призмата на интересите на аудиторията.</a:t>
            </a:r>
          </a:p>
          <a:p>
            <a:pPr marL="914400" lvl="1" indent="-457200" algn="just">
              <a:buFont typeface="Courier New" pitchFamily="49" charset="0"/>
              <a:buChar char="o"/>
            </a:pPr>
            <a:r>
              <a:rPr lang="bg-BG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Съобщението трябва да се идентифицира с аудиторията с подходяща лексика.</a:t>
            </a:r>
          </a:p>
          <a:p>
            <a:pPr marL="914400" lvl="1" indent="-457200" algn="just">
              <a:buFont typeface="Courier New" pitchFamily="49" charset="0"/>
              <a:buChar char="o"/>
            </a:pPr>
            <a:r>
              <a:rPr lang="bg-BG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Формулировката на съобщението трябва да съчетава нуждите на организацията и публиката.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bg-BG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Съобщението до медиите трябва да се съобразява с няколко фактора, по които медиите оценяват </a:t>
            </a: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 </a:t>
            </a:r>
            <a:r>
              <a:rPr lang="bg-BG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съобщенията:</a:t>
            </a:r>
          </a:p>
          <a:p>
            <a:pPr marL="914400" lvl="1" indent="-457200" algn="just">
              <a:buFont typeface="Courier New" pitchFamily="49" charset="0"/>
              <a:buChar char="o"/>
            </a:pPr>
            <a:r>
              <a:rPr lang="bg-BG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Влияние. Отчита се броя на засегнатите хора и сериозността на последствията.</a:t>
            </a:r>
          </a:p>
          <a:p>
            <a:pPr marL="914400" lvl="1" indent="-457200" algn="just">
              <a:buFont typeface="Courier New" pitchFamily="49" charset="0"/>
              <a:buChar char="o"/>
            </a:pPr>
            <a:r>
              <a:rPr lang="bg-BG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Близост. Определя се дистанцията между аудиторията  и проблема.</a:t>
            </a:r>
          </a:p>
          <a:p>
            <a:pPr marL="914400" lvl="1" indent="-457200" algn="just">
              <a:buFont typeface="Courier New" pitchFamily="49" charset="0"/>
              <a:buChar char="o"/>
            </a:pPr>
            <a:r>
              <a:rPr lang="bg-BG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Своевременност. Важно е новината да бъде прясна и актуална.</a:t>
            </a:r>
          </a:p>
          <a:p>
            <a:pPr marL="914400" lvl="1" indent="-457200" algn="just">
              <a:buFont typeface="Courier New" pitchFamily="49" charset="0"/>
              <a:buChar char="o"/>
            </a:pPr>
            <a:r>
              <a:rPr lang="bg-BG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Известност. Желателно е </a:t>
            </a: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</a:t>
            </a:r>
            <a:r>
              <a:rPr lang="bg-BG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съобщението да бъде представено от известна личност.</a:t>
            </a:r>
          </a:p>
          <a:p>
            <a:pPr marL="914400" lvl="1" indent="-457200" algn="just">
              <a:buFont typeface="Courier New" pitchFamily="49" charset="0"/>
              <a:buChar char="o"/>
            </a:pPr>
            <a:r>
              <a:rPr lang="bg-BG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Новост. Ценни са съобщенията, които съдържат новост, оригиналност, неочакваност.</a:t>
            </a:r>
          </a:p>
          <a:p>
            <a:pPr marL="914400" lvl="1" indent="-457200" algn="just">
              <a:buFont typeface="Courier New" pitchFamily="49" charset="0"/>
              <a:buChar char="o"/>
            </a:pPr>
            <a:r>
              <a:rPr lang="bg-BG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Конфликт. Конфликтността е важен фактор в съобщенията, който привлича обществения интерес.</a:t>
            </a:r>
          </a:p>
          <a:p>
            <a:pPr marL="914400" lvl="1" indent="-457200" algn="just">
              <a:buFont typeface="Courier New" pitchFamily="49" charset="0"/>
              <a:buChar char="o"/>
            </a:pPr>
            <a:endParaRPr lang="bg-BG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 algn="just">
              <a:buFont typeface="Arial" pitchFamily="34" charset="0"/>
              <a:buChar char="•"/>
            </a:pPr>
            <a:endParaRPr lang="bg-BG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/>
            <a:endParaRPr lang="fr-FR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-27384"/>
            <a:ext cx="871366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bg-BG" sz="2800" b="1" dirty="0" smtClean="0">
                <a:solidFill>
                  <a:schemeClr val="bg1"/>
                </a:solidFill>
              </a:rPr>
              <a:t>Предприемане на действия по реализиране на </a:t>
            </a:r>
            <a:r>
              <a:rPr lang="en-US" sz="2800" b="1" dirty="0" smtClean="0">
                <a:solidFill>
                  <a:schemeClr val="bg1"/>
                </a:solidFill>
              </a:rPr>
              <a:t>PR </a:t>
            </a:r>
            <a:r>
              <a:rPr lang="bg-BG" sz="2800" b="1" dirty="0" smtClean="0">
                <a:solidFill>
                  <a:schemeClr val="bg1"/>
                </a:solidFill>
              </a:rPr>
              <a:t>програмата (3)  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23528" y="764704"/>
            <a:ext cx="8820472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algn="just"/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bg-BG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Разпространяване на съобщението:</a:t>
            </a:r>
          </a:p>
          <a:p>
            <a:pPr algn="just">
              <a:buFont typeface="Arial" pitchFamily="34" charset="0"/>
              <a:buChar char="•"/>
            </a:pPr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Теория  за концентричното разпространение на съобщенията на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E.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Raper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Съгласно тази теория идеите проникват бавно в цялата публика чрез процес, много сходен на осмозата. Степента на възприемане трансформира реципиентите през следните последователни етапи – инертна публика, активна публика, малки разпространители на идеи, големи разпространители на идеи, велики учени, велики мислители.</a:t>
            </a:r>
          </a:p>
          <a:p>
            <a:pPr algn="just">
              <a:buFont typeface="Arial" pitchFamily="34" charset="0"/>
              <a:buChar char="•"/>
            </a:pPr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Теория за комуникационните бариери на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Lippmann.</a:t>
            </a:r>
          </a:p>
          <a:p>
            <a:pPr algn="just"/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Съгласно тази теория възприемането на идеи зависи от личните характеристики на реципиентите, които включват множество бариери – страх от предстоящи промени, невъзможност за възприемане на сложни съобщения, склонност за изопачаване на информацията, цензура и др.</a:t>
            </a:r>
          </a:p>
          <a:p>
            <a:pPr algn="just">
              <a:buFont typeface="Arial" pitchFamily="34" charset="0"/>
              <a:buChar char="•"/>
            </a:pPr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Теория за регулаторите на степента на усвояване на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G.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Galup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Съгласно тази теория, съществуват редица фактори, които влияят на усвояването на информация – ниво на удовлетворение на съществуващите  потребности, съществуване на силни интереси, противоречащи на предлаганата промяна, възможността да се визуализира и демонстрира, комуникацията с утвърдените вече идеи, сложността на идеята и др.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bg-B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/>
            <a:endParaRPr lang="fr-FR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-27384"/>
            <a:ext cx="871366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bg-BG" sz="2800" b="1" dirty="0" smtClean="0">
                <a:solidFill>
                  <a:schemeClr val="bg1"/>
                </a:solidFill>
              </a:rPr>
              <a:t>Предприемане на действия по реализиране на </a:t>
            </a:r>
            <a:r>
              <a:rPr lang="en-US" sz="2800" b="1" dirty="0" smtClean="0">
                <a:solidFill>
                  <a:schemeClr val="bg1"/>
                </a:solidFill>
              </a:rPr>
              <a:t>PR </a:t>
            </a:r>
            <a:r>
              <a:rPr lang="bg-BG" sz="2800" b="1" dirty="0" smtClean="0">
                <a:solidFill>
                  <a:schemeClr val="bg1"/>
                </a:solidFill>
              </a:rPr>
              <a:t>програмата (4) 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23528" y="764704"/>
            <a:ext cx="7704137" cy="646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algn="just"/>
            <a:r>
              <a:rPr lang="bg-BG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Етапи на приемането на информация, съгласно 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E. Rogers</a:t>
            </a:r>
            <a:endParaRPr lang="bg-BG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/>
            <a:endParaRPr lang="fr-F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187624" y="1340768"/>
            <a:ext cx="6696744" cy="8640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I. </a:t>
            </a:r>
            <a:r>
              <a:rPr lang="bg-BG" dirty="0" smtClean="0"/>
              <a:t>Познание. Процес, при който индивидите научават за иновацията и някои разбират същността й.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187624" y="2492896"/>
            <a:ext cx="6696744" cy="8640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II. </a:t>
            </a:r>
            <a:r>
              <a:rPr lang="bg-BG" dirty="0" smtClean="0"/>
              <a:t>Убеждаване. Тези, които имат вероятност да приемат иновацията, проявяват интерес. Те търсят допълнителна информация.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1187624" y="3645024"/>
            <a:ext cx="6696744" cy="8640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III. </a:t>
            </a:r>
            <a:r>
              <a:rPr lang="bg-BG" dirty="0" smtClean="0"/>
              <a:t>Решение. Тези които имат вероятност да приемат иновацията, решават дали да я приемат, след като претеглят достойнствата й.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1187624" y="4797152"/>
            <a:ext cx="6696744" cy="8640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IV. </a:t>
            </a:r>
            <a:r>
              <a:rPr lang="bg-BG" dirty="0" smtClean="0"/>
              <a:t>Изпълнение. Тези които са решили да пробват иновацията, я прилагат предпазливо в практиката. Те проявяват интерес към начина на използване.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1187624" y="5949280"/>
            <a:ext cx="6696744" cy="8640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V. </a:t>
            </a:r>
            <a:r>
              <a:rPr lang="bg-BG" dirty="0" smtClean="0"/>
              <a:t>Потвърждение. След пробването, приемането или се засилва, или решението се преразглежда на базата на оценяването.</a:t>
            </a:r>
            <a:endParaRPr lang="en-US" dirty="0"/>
          </a:p>
        </p:txBody>
      </p:sp>
      <p:sp>
        <p:nvSpPr>
          <p:cNvPr id="13" name="Down Arrow 12"/>
          <p:cNvSpPr/>
          <p:nvPr/>
        </p:nvSpPr>
        <p:spPr>
          <a:xfrm>
            <a:off x="3851920" y="2204864"/>
            <a:ext cx="576064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3851920" y="3356992"/>
            <a:ext cx="576064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3851920" y="4509120"/>
            <a:ext cx="576064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3851920" y="5661248"/>
            <a:ext cx="576064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-27384"/>
            <a:ext cx="871366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bg-BG" sz="2800" b="1" dirty="0" smtClean="0">
                <a:solidFill>
                  <a:schemeClr val="bg1"/>
                </a:solidFill>
              </a:rPr>
              <a:t>Предприемане на действия по реализиране на </a:t>
            </a:r>
            <a:r>
              <a:rPr lang="en-US" sz="2800" b="1" dirty="0" smtClean="0">
                <a:solidFill>
                  <a:schemeClr val="bg1"/>
                </a:solidFill>
              </a:rPr>
              <a:t>PR </a:t>
            </a:r>
            <a:r>
              <a:rPr lang="bg-BG" sz="2800" b="1" dirty="0" smtClean="0">
                <a:solidFill>
                  <a:schemeClr val="bg1"/>
                </a:solidFill>
              </a:rPr>
              <a:t>програмата (5) 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23528" y="836712"/>
            <a:ext cx="7704137" cy="646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algn="just"/>
            <a:r>
              <a:rPr lang="bg-BG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Комуникационен модел в 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 </a:t>
            </a:r>
            <a:r>
              <a:rPr lang="bg-BG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модел 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bg-BG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/>
            <a:endParaRPr lang="fr-FR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23528" y="1397000"/>
          <a:ext cx="8568952" cy="37828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7056784"/>
              </a:tblGrid>
              <a:tr h="219754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2162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8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redibility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latin typeface="Arial"/>
                          <a:ea typeface="Times New Roman"/>
                          <a:cs typeface="Times New Roman"/>
                        </a:rPr>
                        <a:t>Правдоподобност. Комуникацията е възможна, когато е установен климат на доверие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9227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8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ontext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latin typeface="Arial"/>
                          <a:ea typeface="Times New Roman"/>
                          <a:cs typeface="Times New Roman"/>
                        </a:rPr>
                        <a:t>Контекст. Комуникацията трябва да бъде в корелация с реалността в околната среда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0571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8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ontent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latin typeface="Arial"/>
                          <a:ea typeface="Times New Roman"/>
                          <a:cs typeface="Times New Roman"/>
                        </a:rPr>
                        <a:t>Съдържание. Съобщението трябва да означава нещо за получателите и да е съвместимо с тяхната ценностна система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0571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8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larity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latin typeface="Arial"/>
                          <a:ea typeface="Times New Roman"/>
                          <a:cs typeface="Times New Roman"/>
                        </a:rPr>
                        <a:t>Яснота. Сложната материя трябва да се трансформира в ясни и прости теми, символи и стереотипи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0762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8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ontinuity and</a:t>
                      </a:r>
                      <a:b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consistency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latin typeface="Arial"/>
                          <a:ea typeface="Times New Roman"/>
                          <a:cs typeface="Times New Roman"/>
                        </a:rPr>
                        <a:t>Продължителност и устойчивост. Всяка история трябва да бъде последователна. Повторението с изменения е част от убеждаването и обучението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0571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8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hannels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latin typeface="Arial"/>
                          <a:ea typeface="Times New Roman"/>
                          <a:cs typeface="Times New Roman"/>
                        </a:rPr>
                        <a:t>Канали. Трябва да се използват установени канали за комуникация, които получателите използват и уважават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59263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8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apability </a:t>
                      </a:r>
                      <a:r>
                        <a:rPr lang="bg-BG" sz="1400" dirty="0"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bg-BG" sz="1400" dirty="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of the</a:t>
                      </a:r>
                      <a:b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audience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latin typeface="Arial"/>
                          <a:ea typeface="Times New Roman"/>
                          <a:cs typeface="Times New Roman"/>
                        </a:rPr>
                        <a:t>Способност на аудиторията. Ефективната комуникация винаги се съобразява с възможностите на публиката – грамотност, познания, навици, достъпност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115888"/>
            <a:ext cx="87136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bg-BG" sz="2800" b="1" dirty="0" smtClean="0">
                <a:solidFill>
                  <a:schemeClr val="bg1"/>
                </a:solidFill>
              </a:rPr>
              <a:t>Оценка на резултатите от </a:t>
            </a:r>
            <a:r>
              <a:rPr lang="en-US" sz="2800" b="1" dirty="0" smtClean="0">
                <a:solidFill>
                  <a:schemeClr val="bg1"/>
                </a:solidFill>
              </a:rPr>
              <a:t>PR </a:t>
            </a:r>
            <a:r>
              <a:rPr lang="bg-BG" sz="2800" b="1" dirty="0" smtClean="0">
                <a:solidFill>
                  <a:schemeClr val="bg1"/>
                </a:solidFill>
              </a:rPr>
              <a:t>програмата 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23528" y="908720"/>
            <a:ext cx="8820472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algn="ctr"/>
            <a:r>
              <a:rPr lang="bg-BG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Теория за оценка на 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 </a:t>
            </a:r>
            <a:r>
              <a:rPr lang="bg-BG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резултатите на 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Rossi, Freeman (1993</a:t>
            </a:r>
            <a:r>
              <a:rPr lang="bg-BG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г.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endPara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Концептуализация и определяне на програмата. Одитират се следните показатели:</a:t>
            </a:r>
          </a:p>
          <a:p>
            <a:pPr marL="914400" lvl="1" indent="-457200" algn="just">
              <a:buFont typeface="Arial" pitchFamily="34" charset="0"/>
              <a:buChar char="•"/>
            </a:pPr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Какви са степента и разпространението на целевия проблем?</a:t>
            </a:r>
          </a:p>
          <a:p>
            <a:pPr marL="914400" lvl="1" indent="-457200" algn="just">
              <a:buFont typeface="Arial" pitchFamily="34" charset="0"/>
              <a:buChar char="•"/>
            </a:pPr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Определена ли е последователна и логична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</a:t>
            </a:r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програма в съответствие с целите?</a:t>
            </a:r>
          </a:p>
          <a:p>
            <a:pPr marL="914400" lvl="1" indent="-457200" algn="just">
              <a:buFont typeface="Arial" pitchFamily="34" charset="0"/>
              <a:buChar char="•"/>
            </a:pPr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Какви са планираните разходи и какво е тяхното съотношение към приходите?</a:t>
            </a:r>
          </a:p>
          <a:p>
            <a:pPr marL="457200" indent="-457200" algn="just">
              <a:buAutoNum type="arabicPeriod" startAt="2"/>
            </a:pPr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Постоянно наблюдение и контрол на реализацията на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 </a:t>
            </a:r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програмата</a:t>
            </a:r>
          </a:p>
          <a:p>
            <a:pPr marL="914400" lvl="1" indent="-457200" algn="just">
              <a:buFont typeface="Arial" pitchFamily="34" charset="0"/>
              <a:buChar char="•"/>
            </a:pPr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Достигат ли посланията до целевата публика?</a:t>
            </a:r>
          </a:p>
          <a:p>
            <a:pPr marL="914400" lvl="1" indent="-457200" algn="just">
              <a:buFont typeface="Arial" pitchFamily="34" charset="0"/>
              <a:buChar char="•"/>
            </a:pPr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Изпълнява ли се планираната структура на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 </a:t>
            </a:r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програмата?</a:t>
            </a:r>
          </a:p>
          <a:p>
            <a:pPr marL="457200" indent="-457200" algn="just">
              <a:buAutoNum type="arabicPeriod" startAt="3"/>
            </a:pPr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Оценяване на програмата по отношение на въздействие и ефикасност.</a:t>
            </a:r>
          </a:p>
          <a:p>
            <a:pPr marL="914400" lvl="1" indent="-457200" algn="just">
              <a:buFont typeface="Arial" pitchFamily="34" charset="0"/>
              <a:buChar char="•"/>
            </a:pPr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Ефективна ли е програмата за постигане на поставените цели?</a:t>
            </a:r>
          </a:p>
          <a:p>
            <a:pPr marL="914400" lvl="1" indent="-457200" algn="just">
              <a:buFont typeface="Arial" pitchFamily="34" charset="0"/>
              <a:buChar char="•"/>
            </a:pPr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Съществуват ли ефекти, които не са планирани?</a:t>
            </a:r>
          </a:p>
          <a:p>
            <a:pPr marL="914400" lvl="1" indent="-457200" algn="just">
              <a:buFont typeface="Arial" pitchFamily="34" charset="0"/>
              <a:buChar char="•"/>
            </a:pPr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Какви са разходите и приходите от програмата?</a:t>
            </a:r>
          </a:p>
          <a:p>
            <a:pPr marL="914400" lvl="1" indent="-457200" algn="just">
              <a:buFont typeface="Arial" pitchFamily="34" charset="0"/>
              <a:buChar char="•"/>
            </a:pPr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Използвани ли са ефективно наличните ресурси?</a:t>
            </a:r>
          </a:p>
          <a:p>
            <a:pPr marL="457200" indent="-457200" algn="just"/>
            <a:endParaRPr lang="bg-B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/>
            <a:endParaRPr lang="fr-FR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115888"/>
            <a:ext cx="87136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bg-BG" sz="2800" b="1" dirty="0" smtClean="0">
                <a:solidFill>
                  <a:schemeClr val="bg1"/>
                </a:solidFill>
              </a:rPr>
              <a:t>Оценка на резултатите от </a:t>
            </a:r>
            <a:r>
              <a:rPr lang="en-US" sz="2800" b="1" dirty="0" smtClean="0">
                <a:solidFill>
                  <a:schemeClr val="bg1"/>
                </a:solidFill>
              </a:rPr>
              <a:t>PR </a:t>
            </a:r>
            <a:r>
              <a:rPr lang="bg-BG" sz="2800" b="1" dirty="0" smtClean="0">
                <a:solidFill>
                  <a:schemeClr val="bg1"/>
                </a:solidFill>
              </a:rPr>
              <a:t>програмата </a:t>
            </a:r>
            <a:r>
              <a:rPr lang="fr-FR" sz="2800" b="1" dirty="0" smtClean="0">
                <a:solidFill>
                  <a:schemeClr val="bg1"/>
                </a:solidFill>
              </a:rPr>
              <a:t>(2)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23528" y="765944"/>
            <a:ext cx="7704137" cy="790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algn="just"/>
            <a:r>
              <a:rPr lang="bg-BG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Теория за 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 </a:t>
            </a:r>
            <a:r>
              <a:rPr lang="bg-BG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одит – модел на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Cutlip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Center, Broom</a:t>
            </a:r>
            <a:endParaRPr lang="bg-BG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/>
            <a:endParaRPr lang="fr-FR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95536" y="1340768"/>
          <a:ext cx="8424936" cy="4392494"/>
        </p:xfrm>
        <a:graphic>
          <a:graphicData uri="http://schemas.openxmlformats.org/drawingml/2006/table">
            <a:tbl>
              <a:tblPr/>
              <a:tblGrid>
                <a:gridCol w="1090882"/>
                <a:gridCol w="7186001"/>
                <a:gridCol w="148053"/>
              </a:tblGrid>
              <a:tr h="190978">
                <a:tc rowSpan="5">
                  <a:txBody>
                    <a:bodyPr/>
                    <a:lstStyle/>
                    <a:p>
                      <a:pPr marL="71755" marR="71755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Подготовка</a:t>
                      </a:r>
                      <a:endParaRPr lang="en-US" sz="1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953" marR="40953" marT="0" marB="0" vert="vert270" anchor="ctr">
                    <a:lnL w="127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bg-BG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953" marR="40953" marT="0" marB="0" anchor="ctr">
                    <a:lnL w="127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bg-BG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953" marR="40953" marT="0" marB="0" anchor="ctr">
                    <a:lnL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819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Адекватност на данните и предварителната информация, която се използва за основа при създаването на програмата</a:t>
                      </a:r>
                      <a:endParaRPr lang="en-US" sz="14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953" marR="40953" marT="0" marB="0" anchor="ctr">
                    <a:lnL w="127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bg-BG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953" marR="40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09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Целесъобразност на съобщението и съдържанието на събитията</a:t>
                      </a:r>
                      <a:endParaRPr lang="en-US" sz="14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953" marR="40953" marT="0" marB="0" anchor="ctr">
                    <a:lnL w="127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bg-BG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953" marR="40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09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Качество на съобщението и представянето на събитията</a:t>
                      </a:r>
                      <a:endParaRPr lang="en-US" sz="14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953" marR="40953" marT="0" marB="0" anchor="ctr">
                    <a:lnL w="127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bg-BG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953" marR="40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09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bg-BG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953" marR="40953" marT="0" marB="0" anchor="ctr">
                    <a:lnL w="127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bg-BG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953" marR="40953" marT="0" marB="0" anchor="ctr">
                    <a:lnL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0978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bg-BG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953" marR="40953" marT="0" marB="0" vert="vert27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bg-BG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953" marR="4095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bg-BG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953" marR="4095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0978">
                <a:tc rowSpan="6">
                  <a:txBody>
                    <a:bodyPr/>
                    <a:lstStyle/>
                    <a:p>
                      <a:pPr marL="71755" marR="71755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Реализация</a:t>
                      </a:r>
                      <a:endParaRPr lang="en-US" sz="14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953" marR="40953" marT="0" marB="0" vert="vert270" anchor="ctr">
                    <a:lnL w="127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bg-BG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953" marR="4095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bg-BG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953" marR="40953" marT="0" marB="0" anchor="ctr">
                    <a:lnL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09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Брой на изпратените съобщения до медиите и генериране на събития</a:t>
                      </a:r>
                      <a:endParaRPr lang="en-US" sz="14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953" marR="40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9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Брой на огласените и публикувани съобщения и реализирани прояви</a:t>
                      </a:r>
                      <a:endParaRPr lang="en-US" sz="14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953" marR="40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9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Брой на хората, които получават съобщението или научават за дейността</a:t>
                      </a:r>
                      <a:endParaRPr lang="en-US" sz="14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953" marR="40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19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Брой на хората, които присъстват при огласяване на съобщението или на дадена проява</a:t>
                      </a:r>
                      <a:endParaRPr lang="en-US" sz="14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953" marR="40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9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bg-BG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953" marR="4095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978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bg-BG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953" marR="40953" marT="0" marB="0" vert="vert27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bg-BG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953" marR="4095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bg-BG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953" marR="4095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0978">
                <a:tc rowSpan="8">
                  <a:txBody>
                    <a:bodyPr/>
                    <a:lstStyle/>
                    <a:p>
                      <a:pPr marL="71755" marR="71755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Въздействия и ефекти</a:t>
                      </a:r>
                      <a:endParaRPr lang="en-US" sz="1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953" marR="40953" marT="0" marB="0" vert="vert270" anchor="ctr">
                    <a:lnL w="127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bg-BG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953" marR="4095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8"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bg-BG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953" marR="40953" marT="0" marB="0" anchor="ctr">
                    <a:lnL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09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Брой на хората, които научават съдържанието на съобщението</a:t>
                      </a:r>
                      <a:endParaRPr lang="en-US" sz="14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953" marR="40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9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Брой на хората, които променят мнението си</a:t>
                      </a:r>
                      <a:endParaRPr lang="en-US" sz="1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953" marR="40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9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Брой на хората, които променят нагласите си</a:t>
                      </a:r>
                      <a:endParaRPr lang="en-US" sz="1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953" marR="40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9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Брой на хората, които имат желаното поведение</a:t>
                      </a:r>
                      <a:endParaRPr lang="en-US" sz="1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953" marR="40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9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Брой на хората, които повтарят определено поведение</a:t>
                      </a:r>
                      <a:endParaRPr lang="en-US" sz="1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953" marR="40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9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 социални и културни промени</a:t>
                      </a:r>
                      <a:endParaRPr lang="en-US" sz="1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953" marR="40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9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bg-BG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953" marR="4095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Down Arrow 7"/>
          <p:cNvSpPr/>
          <p:nvPr/>
        </p:nvSpPr>
        <p:spPr>
          <a:xfrm>
            <a:off x="4355976" y="2348880"/>
            <a:ext cx="432048" cy="504056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4355976" y="3861048"/>
            <a:ext cx="432048" cy="504056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115888"/>
            <a:ext cx="87136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bg-BG" sz="2800" b="1" dirty="0" smtClean="0">
                <a:solidFill>
                  <a:schemeClr val="bg1"/>
                </a:solidFill>
              </a:rPr>
              <a:t>Оценка на резултатите от </a:t>
            </a:r>
            <a:r>
              <a:rPr lang="en-US" sz="2800" b="1" dirty="0" smtClean="0">
                <a:solidFill>
                  <a:schemeClr val="bg1"/>
                </a:solidFill>
              </a:rPr>
              <a:t>PR </a:t>
            </a:r>
            <a:r>
              <a:rPr lang="bg-BG" sz="2800" b="1" dirty="0" smtClean="0">
                <a:solidFill>
                  <a:schemeClr val="bg1"/>
                </a:solidFill>
              </a:rPr>
              <a:t>програмата </a:t>
            </a:r>
            <a:r>
              <a:rPr lang="fr-FR" sz="2800" b="1" dirty="0" smtClean="0">
                <a:solidFill>
                  <a:schemeClr val="bg1"/>
                </a:solidFill>
              </a:rPr>
              <a:t>(3)</a:t>
            </a:r>
            <a:r>
              <a:rPr lang="bg-BG" sz="2800" b="1" dirty="0" smtClean="0">
                <a:solidFill>
                  <a:schemeClr val="bg1"/>
                </a:solidFill>
              </a:rPr>
              <a:t> 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23528" y="836712"/>
            <a:ext cx="7704137" cy="71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algn="just"/>
            <a:r>
              <a:rPr lang="bg-BG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Теория за измерване на резултатите на 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Mc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Namara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(2007</a:t>
            </a:r>
            <a:r>
              <a:rPr lang="bg-BG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г.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bg-BG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/>
            <a:endParaRPr lang="fr-FR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6385" name="Object 1"/>
          <p:cNvGraphicFramePr>
            <a:graphicFrameLocks noChangeAspect="1"/>
          </p:cNvGraphicFramePr>
          <p:nvPr/>
        </p:nvGraphicFramePr>
        <p:xfrm>
          <a:off x="0" y="1484785"/>
          <a:ext cx="9144000" cy="540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6" name="CorelDRAW" r:id="rId4" imgW="10019160" imgH="7705800" progId="CorelDRAW.Graphic.14">
                  <p:embed/>
                </p:oleObj>
              </mc:Choice>
              <mc:Fallback>
                <p:oleObj name="CorelDRAW" r:id="rId4" imgW="10019160" imgH="7705800" progId="CorelDRAW.Graphic.1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484785"/>
                        <a:ext cx="9144000" cy="5400600"/>
                      </a:xfrm>
                      <a:prstGeom prst="rect">
                        <a:avLst/>
                      </a:prstGeom>
                      <a:solidFill>
                        <a:srgbClr val="99CCFF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-45387"/>
            <a:ext cx="871366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bg-BG" sz="2800" b="1" dirty="0" smtClean="0">
                <a:solidFill>
                  <a:schemeClr val="bg1"/>
                </a:solidFill>
              </a:rPr>
              <a:t>Основни понятия в </a:t>
            </a:r>
            <a:r>
              <a:rPr lang="en-US" sz="2800" b="1" dirty="0" smtClean="0">
                <a:solidFill>
                  <a:schemeClr val="bg1"/>
                </a:solidFill>
              </a:rPr>
              <a:t>PR, </a:t>
            </a:r>
            <a:r>
              <a:rPr lang="bg-BG" sz="2800" b="1" dirty="0" smtClean="0">
                <a:solidFill>
                  <a:schemeClr val="bg1"/>
                </a:solidFill>
              </a:rPr>
              <a:t>свързани с приложение в здравеопазването (4)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23528" y="1053628"/>
            <a:ext cx="8568952" cy="4823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algn="just"/>
            <a:r>
              <a:rPr lang="bg-BG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Възможно ли е </a:t>
            </a:r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 </a:t>
            </a:r>
            <a:r>
              <a:rPr lang="bg-BG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да замести маркетинговите програми в здравеопазването?</a:t>
            </a:r>
          </a:p>
          <a:p>
            <a:pPr marL="457200" indent="-457200" algn="just">
              <a:buAutoNum type="arabicPeriod"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 </a:t>
            </a: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 невъзможно да замести маркетинга и промоцията, когато става въпрос за продажба на здравни стоки – лекарствени продукти, медицинска апаратура, но може да въздейства благоприятно върху продажбите, ако правилно се съчетае с другите промоционални активности.</a:t>
            </a:r>
          </a:p>
          <a:p>
            <a:pPr marL="457200" indent="-457200" algn="just">
              <a:buAutoNum type="arabicPeriod"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 </a:t>
            </a: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може да замести до известна степен маркетинга на здравни услуги, когато например става въпрос за новосъздадени болнични заведения. Този подход може да бъде успешен само в началото и когато в сегмента навлизат “големи играчи”, тогава скъпоструващият маркетинг е неизбежен.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Следователно концентрирането единствено върху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</a:t>
            </a: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и изключването на останалите маркетингови комуникациии не е мъдро мениджърско решение.</a:t>
            </a:r>
          </a:p>
          <a:p>
            <a:pPr marL="457200" indent="-457200" algn="just">
              <a:buAutoNum type="arabicPeriod"/>
            </a:pPr>
            <a:endParaRPr lang="bg-BG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115888"/>
            <a:ext cx="87136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bg-BG" sz="2800" b="1" dirty="0" smtClean="0">
                <a:solidFill>
                  <a:schemeClr val="bg1"/>
                </a:solidFill>
              </a:rPr>
              <a:t>Управление на медийния имидж 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23528" y="1270000"/>
            <a:ext cx="7704137" cy="4607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algn="just"/>
            <a:r>
              <a:rPr lang="bg-BG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Медиен имидж – </a:t>
            </a: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представата за определена личност, организация, продукт или дейност, изградена в мислите и съзнанието на хората, с помоща на технологиите на връзките с обществеността и най-вече с възможностите на масовите комуникации.</a:t>
            </a:r>
          </a:p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Изграждането на публичния имидж чрез методите на масовите комуникации предполага формирането на устойчиви вярвания и нагласи към личността, компанията и нейните продукти.</a:t>
            </a:r>
          </a:p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Съгласно някои изследователи (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Ph.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Kotler</a:t>
            </a: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имиджът притежава свое собствено съществуване, превръща се в отделна ценност и се използва в подходящи случаи с цел подобряване на маркетинговите резултати.</a:t>
            </a:r>
          </a:p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здравеопазването, което основно представлява сфера на медицински услуги, имиджът на лекарите и лечебното заведение е от решаващо значение за маркетинга.</a:t>
            </a:r>
          </a:p>
          <a:p>
            <a:pPr marL="457200" indent="-457200" algn="just"/>
            <a:endParaRPr lang="fr-F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115888"/>
            <a:ext cx="87136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bg-BG" sz="2800" b="1" dirty="0" smtClean="0">
                <a:solidFill>
                  <a:schemeClr val="bg1"/>
                </a:solidFill>
              </a:rPr>
              <a:t>Управление на медийния имидж (2)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23528" y="837952"/>
            <a:ext cx="8640960" cy="5039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algn="just"/>
            <a:r>
              <a:rPr lang="bg-BG" sz="1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Алгоритъм за постигане на положителни публични представи</a:t>
            </a:r>
          </a:p>
          <a:p>
            <a:pPr marL="457200" indent="-457200" algn="just">
              <a:buAutoNum type="arabicPeriod"/>
            </a:pPr>
            <a:r>
              <a:rPr lang="bg-BG" sz="1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Медия планиране на публичния образ: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bg-BG" sz="1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Селекция на медиите</a:t>
            </a:r>
            <a:r>
              <a:rPr lang="bg-BG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Необходимо е създаване на взаимодействие между типа, характера и особеностите на личността (организацията) и профила, насочеността и влиянието на съответната медия.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bg-BG" sz="1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Определяне на темите и акцентите.</a:t>
            </a:r>
            <a:r>
              <a:rPr lang="bg-BG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Водещи критерии са социалната значимост на темите, реалният интерес на целевите публики и ресурсът на натрупан положителен опит и ценности, чрез които да изпъкне дадената публикация.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bg-BG" sz="1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Изясняване на автора на информацията. </a:t>
            </a:r>
            <a:r>
              <a:rPr lang="bg-BG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Правилно подбраният комуникатор улеснява възприемането на информацията от целевата публика.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bg-BG" sz="1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Определяне на сроковете за публикуване и излъчване на информация за имиджовия обект. </a:t>
            </a:r>
            <a:r>
              <a:rPr lang="bg-BG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Изработването на медиен календар зависи както от сроковете на медийната кампания, така и от възможностите на средствата за масова комуникация.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bg-BG" sz="1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Изработване на финансов план. </a:t>
            </a:r>
            <a:r>
              <a:rPr lang="bg-BG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 формиране на бюджета основно значение има, да ли ще се използват контролирани или не контролирани медии.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bg-BG" sz="1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Оценка на рискови ситуации и непредвидени събития. </a:t>
            </a:r>
            <a:r>
              <a:rPr lang="bg-BG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Непредвидените събития обикновено са негативни и са свързани с публикуването на дискредитираща информация.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bg-BG" sz="17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/>
            <a:endParaRPr lang="fr-FR" sz="17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115888"/>
            <a:ext cx="871366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bg-BG" sz="2800" b="1" dirty="0" smtClean="0">
                <a:solidFill>
                  <a:schemeClr val="bg1"/>
                </a:solidFill>
              </a:rPr>
              <a:t>Управление на медийния имидж (3)</a:t>
            </a:r>
            <a:endParaRPr lang="fr-FR" sz="2800" b="1" dirty="0" smtClean="0">
              <a:solidFill>
                <a:schemeClr val="bg1"/>
              </a:solidFill>
            </a:endParaRPr>
          </a:p>
          <a:p>
            <a:r>
              <a:rPr lang="bg-BG" sz="2800" b="1" dirty="0" smtClean="0">
                <a:solidFill>
                  <a:schemeClr val="bg1"/>
                </a:solidFill>
              </a:rPr>
              <a:t> 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23528" y="764704"/>
            <a:ext cx="7704137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algn="just"/>
            <a:r>
              <a:rPr lang="bg-BG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Изграждане на медийния имидж</a:t>
            </a:r>
          </a:p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Формирането и изграждането на имиджа е резултат на добре обмислен, целенасочен, последователен и много често  бавен процес. Имиджа никога не е константна величина и за това се нуждае от непрекъснато управление. Веднъж конструиран, той се захранва с информация, съдържаща данни, факти и митове, които подсилват, поддържат или отслабват първоначалното масово впечатление. Този тип информационен и комуникационен  мениджмънт е сложна система, която включва аналитични, синтетични, технологични и други елементи.</a:t>
            </a:r>
            <a:endParaRPr lang="bg-BG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bg-BG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науката за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 </a:t>
            </a: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маркетинговите комуникации е отделено подобаващо място на триединството:</a:t>
            </a:r>
          </a:p>
          <a:p>
            <a:pPr algn="just"/>
            <a:endParaRPr lang="bg-BG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bg-BG" sz="22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имидж – престижна реклама – корпоративна култура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115888"/>
            <a:ext cx="871366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bg-BG" sz="2800" b="1" dirty="0" smtClean="0">
                <a:solidFill>
                  <a:schemeClr val="bg1"/>
                </a:solidFill>
              </a:rPr>
              <a:t>Управление на медийния имидж (4)</a:t>
            </a:r>
            <a:endParaRPr lang="fr-FR" sz="2800" b="1" dirty="0" smtClean="0">
              <a:solidFill>
                <a:schemeClr val="bg1"/>
              </a:solidFill>
            </a:endParaRPr>
          </a:p>
          <a:p>
            <a:r>
              <a:rPr lang="bg-BG" sz="2800" b="1" dirty="0" smtClean="0">
                <a:solidFill>
                  <a:schemeClr val="bg1"/>
                </a:solidFill>
              </a:rPr>
              <a:t> 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23528" y="1270000"/>
            <a:ext cx="7704137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algn="just"/>
            <a:r>
              <a:rPr lang="bg-BG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Управление и контрол на медийния имидж</a:t>
            </a:r>
          </a:p>
          <a:p>
            <a:pPr algn="just"/>
            <a:endParaRPr lang="bg-BG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методи за повишаване на позитивите – правилно имиджово позициониране спрямо целевата аудитория, издигане на имиджа чрез постигане на нови победи и заличаване на спомените от предишни загуби, индивидуализиране на имиджа с цел разграничаване от конкурентите.</a:t>
            </a:r>
          </a:p>
          <a:p>
            <a:pPr algn="just"/>
            <a:endParaRPr lang="bg-BG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методи за понижаване на негативите – неутрализиране на антирекламата още в зародиш, използване на контра реклама чрез поставяне под съмнение действията на конкурентите по един професионален и коректен начин.</a:t>
            </a:r>
            <a:endParaRPr lang="fr-F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115888"/>
            <a:ext cx="87136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bg-BG" sz="2800" b="1" dirty="0" smtClean="0">
                <a:solidFill>
                  <a:schemeClr val="bg1"/>
                </a:solidFill>
              </a:rPr>
              <a:t>Управление на медийния имидж (5) 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23528" y="764704"/>
            <a:ext cx="8820472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algn="just"/>
            <a:r>
              <a:rPr lang="bg-BG" sz="1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Фактори които влияят върху медийния имидж</a:t>
            </a:r>
            <a:r>
              <a:rPr lang="bg-BG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 algn="just">
              <a:buAutoNum type="arabicPeriod"/>
            </a:pPr>
            <a:r>
              <a:rPr lang="bg-BG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Печеливша комуникационна стратегия. Необходимо е да се аргументират и изтъкнат уникалността в характера, поведението и стила на лансираната чрез медиите личност (организация)</a:t>
            </a:r>
          </a:p>
          <a:p>
            <a:pPr marL="457200" indent="-457200" algn="just">
              <a:buAutoNum type="arabicPeriod"/>
            </a:pPr>
            <a:r>
              <a:rPr lang="bg-BG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Правилен избор  на медийни канали. Различните канали предлагат различни предимства – печатни медии (трайно запаметяване, многократно възприемане), радио (бързина в достигането до аудиторията), телевизия (силно емоционално влияние).</a:t>
            </a:r>
          </a:p>
          <a:p>
            <a:pPr marL="457200" indent="-457200" algn="just">
              <a:buAutoNum type="arabicPeriod"/>
            </a:pPr>
            <a:r>
              <a:rPr lang="bg-BG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Адекватно медийно присъствие – разсъжденията трябва да се представят от гледна точка на обществото, винаги в интервюто трябва да има новина, най-важните фактори и данни се представят в началото на изложението и никога не се влиза в спорове с журналисти.</a:t>
            </a:r>
          </a:p>
          <a:p>
            <a:pPr marL="457200" indent="-457200" algn="just">
              <a:buAutoNum type="arabicPeriod"/>
            </a:pPr>
            <a:r>
              <a:rPr lang="bg-BG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Задоволяване на информационните потребности на аудиторията чрез образование, информация или развлечение</a:t>
            </a:r>
          </a:p>
          <a:p>
            <a:pPr marL="457200" indent="-457200" algn="just">
              <a:buAutoNum type="arabicPeriod"/>
            </a:pPr>
            <a:r>
              <a:rPr lang="bg-BG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Мониторинг на въздействията на околната среда. Задължително е мониторирането и анализирането на паралелните конкурентни имиджови стратегии и </a:t>
            </a:r>
            <a:r>
              <a:rPr lang="en-US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 </a:t>
            </a:r>
            <a:r>
              <a:rPr lang="bg-BG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кампании.</a:t>
            </a:r>
          </a:p>
          <a:p>
            <a:pPr marL="457200" indent="-457200" algn="just">
              <a:buAutoNum type="arabicPeriod"/>
            </a:pPr>
            <a:r>
              <a:rPr lang="bg-BG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Мониторинг на обратната връзка. Това е финалната фаза на комуникацията, измерваща мнението, настроенията, ефекта и промяната в поведението на целевата публика.</a:t>
            </a:r>
          </a:p>
          <a:p>
            <a:pPr marL="457200" indent="-457200" algn="just">
              <a:buAutoNum type="arabicPeriod"/>
            </a:pPr>
            <a:endParaRPr lang="bg-BG" sz="17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endParaRPr lang="bg-BG" sz="17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/>
            <a:endParaRPr lang="fr-FR" sz="17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115888"/>
            <a:ext cx="87136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bg-BG" sz="2800" b="1" dirty="0" smtClean="0">
                <a:solidFill>
                  <a:schemeClr val="bg1"/>
                </a:solidFill>
              </a:rPr>
              <a:t>Приложение на </a:t>
            </a:r>
            <a:r>
              <a:rPr lang="en-US" sz="2800" b="1" dirty="0" smtClean="0">
                <a:solidFill>
                  <a:schemeClr val="bg1"/>
                </a:solidFill>
              </a:rPr>
              <a:t>PR </a:t>
            </a:r>
            <a:r>
              <a:rPr lang="bg-BG" sz="2800" b="1" dirty="0" smtClean="0">
                <a:solidFill>
                  <a:schemeClr val="bg1"/>
                </a:solidFill>
              </a:rPr>
              <a:t>в периоди на кризи 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23528" y="1270000"/>
            <a:ext cx="8820472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algn="just"/>
            <a:r>
              <a:rPr lang="bg-BG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Комуникационни грешки в периоди на кризи</a:t>
            </a:r>
          </a:p>
          <a:p>
            <a:pPr algn="just"/>
            <a:endParaRPr lang="bg-BG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Нерешителност. Възприема се от публиката като безпорядък, некомпетентност или липса на достатъчно подготовка</a:t>
            </a:r>
          </a:p>
          <a:p>
            <a:pPr algn="just">
              <a:buFont typeface="Wingdings" pitchFamily="2" charset="2"/>
              <a:buChar char="Ø"/>
            </a:pP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Объркване. Води до формиране на възприятия за нечестност и безчувствие.</a:t>
            </a:r>
          </a:p>
          <a:p>
            <a:pPr algn="just">
              <a:buFont typeface="Wingdings" pitchFamily="2" charset="2"/>
              <a:buChar char="Ø"/>
            </a:pP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Отплата. Засилва се напрежението и излишно се интензифицират емоциите.</a:t>
            </a:r>
          </a:p>
          <a:p>
            <a:pPr algn="just">
              <a:buFont typeface="Wingdings" pitchFamily="2" charset="2"/>
              <a:buChar char="Ø"/>
            </a:pP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Уклончивост. Възприема се като стремеж за прикриване или подмяна на истината.</a:t>
            </a:r>
          </a:p>
          <a:p>
            <a:pPr algn="just">
              <a:buFont typeface="Wingdings" pitchFamily="2" charset="2"/>
              <a:buChar char="Ø"/>
            </a:pP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Авторитарност. Публиката става по-уязвима от еднолични решения, особено когато не решават собствените им проблеми</a:t>
            </a:r>
          </a:p>
          <a:p>
            <a:pPr algn="just">
              <a:buFont typeface="Wingdings" pitchFamily="2" charset="2"/>
              <a:buChar char="Ø"/>
            </a:pP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Конфронтация. Желателно е да се избягва, защото на засегнатите се дава възможност за право на отговор</a:t>
            </a:r>
            <a:endParaRPr lang="fr-F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115888"/>
            <a:ext cx="87136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bg-BG" sz="2800" b="1" dirty="0" smtClean="0">
                <a:solidFill>
                  <a:schemeClr val="bg1"/>
                </a:solidFill>
              </a:rPr>
              <a:t>Приложение на </a:t>
            </a:r>
            <a:r>
              <a:rPr lang="en-US" sz="2800" b="1" dirty="0" smtClean="0">
                <a:solidFill>
                  <a:schemeClr val="bg1"/>
                </a:solidFill>
              </a:rPr>
              <a:t>PR </a:t>
            </a:r>
            <a:r>
              <a:rPr lang="bg-BG" sz="2800" b="1" dirty="0" smtClean="0">
                <a:solidFill>
                  <a:schemeClr val="bg1"/>
                </a:solidFill>
              </a:rPr>
              <a:t>в периоди на кризи (2) 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23528" y="1270000"/>
            <a:ext cx="8820472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algn="just"/>
            <a:r>
              <a:rPr lang="bg-BG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Алгоритъм за кризисни ситуации на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Cutlip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Center, Broom</a:t>
            </a:r>
          </a:p>
          <a:p>
            <a:pPr marL="457200" indent="-457200" algn="just">
              <a:buAutoNum type="arabicPeriod"/>
            </a:pP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Да се извести публиката за съставения кризисен план и се изгради екип по кризисно управление.</a:t>
            </a:r>
          </a:p>
          <a:p>
            <a:pPr marL="457200" indent="-457200" algn="just">
              <a:buAutoNum type="arabicPeriod"/>
            </a:pP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Да се запознаят мениджърите със същността на кризисния план</a:t>
            </a:r>
          </a:p>
          <a:p>
            <a:pPr marL="457200" indent="-457200" algn="just">
              <a:buAutoNum type="arabicPeriod"/>
            </a:pP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Да бъде избран предварително и трениран специален говорител</a:t>
            </a:r>
          </a:p>
          <a:p>
            <a:pPr marL="457200" indent="-457200" algn="just">
              <a:buAutoNum type="arabicPeriod"/>
            </a:pP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Да се подготви информационен център за медиите и за тяхното надеждно обслужване</a:t>
            </a:r>
          </a:p>
          <a:p>
            <a:pPr marL="457200" indent="-457200" algn="just">
              <a:buAutoNum type="arabicPeriod"/>
            </a:pP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Да се прояви активност в комуникацията с медиите и да се разкаже цялата история</a:t>
            </a:r>
          </a:p>
          <a:p>
            <a:pPr marL="457200" indent="-457200" algn="just">
              <a:buAutoNum type="arabicPeriod"/>
            </a:pP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Да се покаже загриженост на организацията за станалия инцидент и особено – съпричастност към пострадалите от него</a:t>
            </a:r>
          </a:p>
          <a:p>
            <a:pPr marL="457200" indent="-457200" algn="just">
              <a:buAutoNum type="arabicPeriod"/>
            </a:pP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Да се създаде денонощно отворена телефонна линия, на която дежурен служител да дава информация на всеки, който се интересува от проблема</a:t>
            </a:r>
          </a:p>
          <a:p>
            <a:pPr marL="457200" indent="-457200" algn="just">
              <a:buAutoNum type="arabicPeriod"/>
            </a:pPr>
            <a:endParaRPr lang="bg-BG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/>
            <a:endParaRPr lang="fr-F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115888"/>
            <a:ext cx="87136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bg-BG" sz="2800" b="1" dirty="0" smtClean="0">
                <a:solidFill>
                  <a:schemeClr val="bg1"/>
                </a:solidFill>
              </a:rPr>
              <a:t>Маркетинг и връзки с обществеността 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23528" y="1270000"/>
            <a:ext cx="7704137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Маркетинговите комуникации представляват допирната точка между науките за маркетинга и връзките с обществеността.</a:t>
            </a:r>
          </a:p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съвременният маркетинг комуникацията с клиентите и обществото е не по-малко важна, отколкото самият продукт или услуга, които се предлагат.</a:t>
            </a:r>
          </a:p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Структурата на маркетинговите комуникации се състои от реклама, връзки с обществеността, лично продаване, директен маркетинг и стимулиране на продажбите.</a:t>
            </a:r>
          </a:p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Етапите на маркетинговите комуникации са: идентифициране на целевата аудитория, определяне на комуникационните цели, съставяне на посланията, избор на комуникационните канали, съставяне на бюджет за маркетингови комуникации, управление на комуникационната структура и измерване на резултатите. </a:t>
            </a:r>
          </a:p>
          <a:p>
            <a:pPr marL="457200" indent="-457200" algn="just"/>
            <a:endParaRPr lang="fr-F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-27384"/>
            <a:ext cx="871366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bg-BG" sz="2800" b="1" dirty="0" smtClean="0">
                <a:solidFill>
                  <a:schemeClr val="bg1"/>
                </a:solidFill>
              </a:rPr>
              <a:t>Етапи в управлението на маркетинговите комуникации 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23528" y="836712"/>
            <a:ext cx="7704137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algn="ctr"/>
            <a:r>
              <a:rPr lang="bg-BG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Идентифициране на целевата аудитория</a:t>
            </a:r>
          </a:p>
          <a:p>
            <a:pPr algn="just"/>
            <a:endParaRPr lang="bg-BG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Представлява групата от потенциалните клиенти, настоящите клиенти и групите влияещи върху решенията на клиентите.</a:t>
            </a:r>
          </a:p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Например в здравеопазването клиенти са пациентите, но лекарите са тези, които вземат решение за съответната терапия.</a:t>
            </a:r>
          </a:p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След определянето на целевата аудитория компанията трябва да оцени какъв е настоящият й имидж, какъв е имиджът на продуктите й и какъв е на конкурентите й.</a:t>
            </a:r>
          </a:p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Имиджът в маркетинга и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 </a:t>
            </a: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 особено важен, защото клиентите възприемат продуктите и услугите на определена компания, пречупено през призмата на представите им.</a:t>
            </a:r>
          </a:p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Единствено силно разубеждаваща информация и то поднесена по подходящ начин, може да породи съмнение относно правдивостта на представите им.</a:t>
            </a:r>
          </a:p>
          <a:p>
            <a:pPr marL="457200" indent="-457200" algn="just"/>
            <a:endParaRPr lang="fr-F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-27384"/>
            <a:ext cx="871366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bg-BG" sz="2800" b="1" dirty="0" smtClean="0">
                <a:solidFill>
                  <a:schemeClr val="bg1"/>
                </a:solidFill>
              </a:rPr>
              <a:t>Етапи в управлението на маркетинговите комуникации (2) 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23528" y="764704"/>
            <a:ext cx="7704137" cy="2735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algn="ctr"/>
            <a:r>
              <a:rPr lang="bg-BG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Определяне на комуникационните цели</a:t>
            </a:r>
          </a:p>
          <a:p>
            <a:pPr algn="just"/>
            <a:endParaRPr lang="bg-BG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След като знаят каква е целевата аудитория, специалистите по маркетингови комуникации трябва да решат каква реакция от целевата аудитория се стремят да постигнат.</a:t>
            </a:r>
          </a:p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Комуникационния модел най-често включва следната последователност:</a:t>
            </a:r>
          </a:p>
          <a:p>
            <a:pPr algn="just"/>
            <a:endParaRPr lang="bg-BG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bg-BG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/>
            <a:endParaRPr lang="fr-F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75928" y="4509120"/>
            <a:ext cx="7704137" cy="862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Разбирането на последователността и логиката на комуникационния модел е пряко свързана с неговото планиране.</a:t>
            </a:r>
          </a:p>
          <a:p>
            <a:pPr algn="just"/>
            <a:endParaRPr lang="bg-BG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bg-BG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/>
            <a:endParaRPr lang="fr-F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nip Diagonal Corner Rectangle 5"/>
          <p:cNvSpPr/>
          <p:nvPr/>
        </p:nvSpPr>
        <p:spPr>
          <a:xfrm>
            <a:off x="251520" y="3429000"/>
            <a:ext cx="2520280" cy="792088"/>
          </a:xfrm>
          <a:prstGeom prst="snip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Познавателен етап </a:t>
            </a:r>
          </a:p>
          <a:p>
            <a:pPr algn="ctr"/>
            <a:r>
              <a:rPr lang="bg-BG" dirty="0" smtClean="0"/>
              <a:t>(показване, възприемане)</a:t>
            </a:r>
            <a:endParaRPr lang="en-US" dirty="0"/>
          </a:p>
        </p:txBody>
      </p:sp>
      <p:sp>
        <p:nvSpPr>
          <p:cNvPr id="7" name="Snip Diagonal Corner Rectangle 6"/>
          <p:cNvSpPr/>
          <p:nvPr/>
        </p:nvSpPr>
        <p:spPr>
          <a:xfrm>
            <a:off x="3275856" y="3429000"/>
            <a:ext cx="2592288" cy="792088"/>
          </a:xfrm>
          <a:prstGeom prst="snip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Въздействащ етап (отношение, намерение)</a:t>
            </a:r>
            <a:endParaRPr lang="en-US" dirty="0"/>
          </a:p>
        </p:txBody>
      </p:sp>
      <p:sp>
        <p:nvSpPr>
          <p:cNvPr id="8" name="Snip Diagonal Corner Rectangle 7"/>
          <p:cNvSpPr/>
          <p:nvPr/>
        </p:nvSpPr>
        <p:spPr>
          <a:xfrm>
            <a:off x="6372200" y="3429000"/>
            <a:ext cx="2592288" cy="792088"/>
          </a:xfrm>
          <a:prstGeom prst="snip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Поведенчески етап</a:t>
            </a:r>
          </a:p>
          <a:p>
            <a:pPr algn="ctr"/>
            <a:r>
              <a:rPr lang="bg-BG" dirty="0" smtClean="0"/>
              <a:t>(действие)</a:t>
            </a:r>
            <a:endParaRPr lang="en-US" dirty="0"/>
          </a:p>
        </p:txBody>
      </p:sp>
      <p:sp>
        <p:nvSpPr>
          <p:cNvPr id="9" name="Striped Right Arrow 8"/>
          <p:cNvSpPr/>
          <p:nvPr/>
        </p:nvSpPr>
        <p:spPr>
          <a:xfrm>
            <a:off x="2771800" y="3645024"/>
            <a:ext cx="504056" cy="28803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triped Right Arrow 9"/>
          <p:cNvSpPr/>
          <p:nvPr/>
        </p:nvSpPr>
        <p:spPr>
          <a:xfrm>
            <a:off x="5868144" y="3645024"/>
            <a:ext cx="504056" cy="28803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115888"/>
            <a:ext cx="87136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bg-BG" sz="2800" b="1" dirty="0" smtClean="0">
                <a:solidFill>
                  <a:schemeClr val="bg1"/>
                </a:solidFill>
              </a:rPr>
              <a:t>Основни функции на </a:t>
            </a:r>
            <a:r>
              <a:rPr lang="en-US" sz="2800" b="1" dirty="0" smtClean="0">
                <a:solidFill>
                  <a:schemeClr val="bg1"/>
                </a:solidFill>
              </a:rPr>
              <a:t>PR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23528" y="1270000"/>
            <a:ext cx="7704137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marL="457200" indent="-457200" algn="just">
              <a:buAutoNum type="arabicPeriod"/>
            </a:pP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Подпомага рабирането на човешкото поведение, което е изключително важно както за работата с клиентите, така и за управлението на човешките ресурси</a:t>
            </a:r>
          </a:p>
          <a:p>
            <a:pPr marL="457200" indent="-457200" algn="just">
              <a:buAutoNum type="arabicPeriod"/>
            </a:pPr>
            <a:endParaRPr lang="bg-BG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Предвижда бъдещи тенденции и техните последствия</a:t>
            </a:r>
          </a:p>
          <a:p>
            <a:pPr marL="457200" indent="-457200" algn="just">
              <a:buAutoNum type="arabicPeriod"/>
            </a:pPr>
            <a:endParaRPr lang="bg-BG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Хармонизира конфликтите между частните и обществените интереси</a:t>
            </a:r>
          </a:p>
          <a:p>
            <a:pPr marL="457200" indent="-457200" algn="just">
              <a:buAutoNum type="arabicPeriod"/>
            </a:pPr>
            <a:endParaRPr lang="bg-BG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Генерира благосклонност вътре и извън здравната организация</a:t>
            </a:r>
          </a:p>
          <a:p>
            <a:pPr marL="457200" indent="-457200" algn="just">
              <a:buAutoNum type="arabicPeriod"/>
            </a:pPr>
            <a:endParaRPr lang="bg-BG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Избягва неразбирателствата и споровете</a:t>
            </a:r>
          </a:p>
          <a:p>
            <a:pPr marL="457200" indent="-457200" algn="just">
              <a:buAutoNum type="arabicPeriod"/>
            </a:pPr>
            <a:endParaRPr lang="bg-BG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Промотира позитивната корпоративна култура</a:t>
            </a:r>
            <a:endParaRPr lang="fr-F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-27384"/>
            <a:ext cx="871366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bg-BG" sz="2800" b="1" dirty="0" smtClean="0">
                <a:solidFill>
                  <a:schemeClr val="bg1"/>
                </a:solidFill>
              </a:rPr>
              <a:t>Етапи в управлението на маркетинговите комуникации (3)  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23528" y="909612"/>
            <a:ext cx="8820472" cy="489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algn="ctr"/>
            <a:r>
              <a:rPr lang="bg-BG" sz="1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Съставяне на посланието</a:t>
            </a:r>
          </a:p>
          <a:p>
            <a:pPr algn="just"/>
            <a:r>
              <a:rPr lang="bg-BG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Формирането на ефективно послание съдържа четири етапа:</a:t>
            </a:r>
          </a:p>
          <a:p>
            <a:pPr marL="457200" indent="-457200" algn="just">
              <a:buAutoNum type="arabicPeriod"/>
            </a:pPr>
            <a:r>
              <a:rPr lang="bg-BG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Съдържание на посланието. За целите на маркетинговите комуникации, то трябва да съдържа призив, тема, идея или уникално предложение за продажба. В здравеопазването посланията най-често съдържат призиви, които могат да бъдат рационални, емоционални или морални.</a:t>
            </a:r>
          </a:p>
          <a:p>
            <a:pPr marL="457200" indent="-457200" algn="just">
              <a:buAutoNum type="arabicPeriod"/>
            </a:pPr>
            <a:r>
              <a:rPr lang="bg-BG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Структура на съобщението. Важен елемент, който наравно със съдържанието влияе силно върху ефективността на посланието. Доказано е, че сложните послания по принцип се възприемат за по-обективни и са подходящи за по-образована публика.</a:t>
            </a:r>
          </a:p>
          <a:p>
            <a:pPr marL="457200" indent="-457200" algn="just">
              <a:buAutoNum type="arabicPeriod"/>
            </a:pPr>
            <a:r>
              <a:rPr lang="bg-BG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Формат на посланието. Въздействащият формат е в пряка взаимовръзка с комуникационния канал. При печатни медии от основно значение са заглавието, цветът и илюстрациите. При радиопосланието трябва да се подбират думите, гласовите качества и озвучаването. При телевизионните медии трябва да се планират освен тези елементи и жестовете.</a:t>
            </a:r>
          </a:p>
          <a:p>
            <a:pPr marL="457200" indent="-457200" algn="just">
              <a:buAutoNum type="arabicPeriod"/>
            </a:pPr>
            <a:r>
              <a:rPr lang="bg-BG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Източник на посланието. Когато са отправени от привлекателни и популярни източници, посланията получават по-голямо внимание и отзвук. Затова в здравеопазването често се използват послания от именити професори по медицина.</a:t>
            </a:r>
          </a:p>
          <a:p>
            <a:pPr marL="457200" indent="-457200" algn="just"/>
            <a:endParaRPr lang="fr-FR" sz="17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-27384"/>
            <a:ext cx="871366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bg-BG" sz="2800" b="1" dirty="0" smtClean="0">
                <a:solidFill>
                  <a:schemeClr val="bg1"/>
                </a:solidFill>
              </a:rPr>
              <a:t>Етапи в управлението на маркетинговите комуникации (4)  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23528" y="1270000"/>
            <a:ext cx="7704137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algn="ctr"/>
            <a:r>
              <a:rPr lang="bg-BG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Избор на комуникационни канали</a:t>
            </a:r>
          </a:p>
          <a:p>
            <a:pPr algn="just"/>
            <a:endParaRPr lang="bg-BG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 гледна точка на маркетинговите комуникации средствата и каналите могат да бъдат разделяни на две групи:</a:t>
            </a:r>
          </a:p>
          <a:p>
            <a:pPr marL="457200" indent="-457200" algn="just">
              <a:buAutoNum type="arabicPeriod"/>
            </a:pP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Лични комуникационни канали. Включват лична комуникация чрез телефон, интернет, поща и др. Тези канали постигат ефективността си чрез възможностите си за индивидуализиране на представянето и получаване на обратна връзка.</a:t>
            </a:r>
          </a:p>
          <a:p>
            <a:pPr marL="457200" indent="-457200" algn="just">
              <a:buAutoNum type="arabicPeriod"/>
            </a:pP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Нелични комуникационни канали. Тук се включват всички видове медии за масова комуникация (вестници, радио, телевизия) и възможностите на връзките с обществеността (реклами, търговски промоции и др.)</a:t>
            </a:r>
          </a:p>
          <a:p>
            <a:pPr marL="457200" indent="-457200" algn="just"/>
            <a:endParaRPr lang="fr-F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-27384"/>
            <a:ext cx="871366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bg-BG" sz="2800" b="1" dirty="0" smtClean="0">
                <a:solidFill>
                  <a:schemeClr val="bg1"/>
                </a:solidFill>
              </a:rPr>
              <a:t>Етапи в управлението на маркетинговите комуникации (5)  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23528" y="837604"/>
            <a:ext cx="8820472" cy="489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algn="ctr"/>
            <a:r>
              <a:rPr lang="bg-BG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Съставяне на бюджет за маркетингови комуникации</a:t>
            </a:r>
          </a:p>
          <a:p>
            <a:pPr algn="just"/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Съществуват четири метода за определяне на бюджети за маркетингови комуникации.</a:t>
            </a:r>
          </a:p>
          <a:p>
            <a:pPr marL="457200" indent="-457200" algn="just">
              <a:buAutoNum type="arabicPeriod"/>
            </a:pPr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Метод “</a:t>
            </a:r>
            <a:r>
              <a:rPr lang="bg-BG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колко можем да си позволим</a:t>
            </a:r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”. Много компании определят промоционалните си бюджети чрез субективни мениджърски решения. Този метод не отчита ролята на промоцията като инвестиция и непосредственото й въздействие върху обема на продажбите.</a:t>
            </a:r>
          </a:p>
          <a:p>
            <a:pPr marL="457200" indent="-457200" algn="just">
              <a:buAutoNum type="arabicPeriod"/>
            </a:pPr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Метод </a:t>
            </a:r>
            <a:r>
              <a:rPr lang="bg-BG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“процент от продажбите”.</a:t>
            </a:r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Методът насърчава взаимната обвързаност между промоционална цена, продажна цена и печалба на един продукт. Недостатък е, че продажбите се определят като фактор влияещ на промоцията, докато логичната действителност е обратна.</a:t>
            </a:r>
          </a:p>
          <a:p>
            <a:pPr marL="457200" indent="-457200" algn="just">
              <a:buAutoNum type="arabicPeriod"/>
            </a:pPr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Метод </a:t>
            </a:r>
            <a:r>
              <a:rPr lang="bg-BG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“паритет с конкуренцията”</a:t>
            </a:r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нелогичен метод, който се основава на това, че конкурентите знаят по-добре колко пари трябва да бъдат харчени за промоция.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Метод  </a:t>
            </a:r>
            <a:r>
              <a:rPr lang="bg-BG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“цели -  задачи”.</a:t>
            </a:r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Специалистите по маркетингови комуникации разработват промоционалните бюджети като дефинират специфичните цели и задачи. Този метод има редица предимства и на практика се прилага от всички мултинационални компании в здравеопазването.</a:t>
            </a:r>
            <a:endParaRPr lang="bg-BG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endParaRPr lang="bg-BG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/>
            <a:endParaRPr lang="fr-FR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-27384"/>
            <a:ext cx="871366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bg-BG" sz="2800" b="1" dirty="0" smtClean="0">
                <a:solidFill>
                  <a:schemeClr val="bg1"/>
                </a:solidFill>
              </a:rPr>
              <a:t>Етапи в управлението на маркетинговите комуникации (6) 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0" y="764704"/>
            <a:ext cx="9144000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algn="ctr"/>
            <a:r>
              <a:rPr lang="bg-BG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Разработване и управление на комуникационната структура</a:t>
            </a:r>
          </a:p>
          <a:p>
            <a:pPr algn="just"/>
            <a:r>
              <a:rPr lang="bg-BG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След определяне на бюджета той трябва да бъде разпределен сред петте компонента на интегрираните маркетингови комумикации:</a:t>
            </a:r>
          </a:p>
          <a:p>
            <a:pPr marL="457200" indent="-457200" algn="just">
              <a:buAutoNum type="arabicPeriod"/>
            </a:pPr>
            <a:r>
              <a:rPr lang="bg-BG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Реклама. Може да се използва за изграждане на дълготраен имидж или да предизвика бърза продажба.</a:t>
            </a:r>
          </a:p>
          <a:p>
            <a:pPr marL="457200" indent="-457200" algn="just">
              <a:buAutoNum type="arabicPeriod"/>
            </a:pPr>
            <a:r>
              <a:rPr lang="bg-BG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Стимулиране на продажбите. Този метод предлага три основни предимства – комуникация (привлича вниманието чрез предимствата на продукта), стимул (включва отстъпки в цената) и покана (съдържа ясна покана клиента да се включи в сделката веднага).</a:t>
            </a:r>
          </a:p>
          <a:p>
            <a:pPr marL="457200" indent="-457200" algn="just">
              <a:buAutoNum type="arabicPeriod"/>
            </a:pPr>
            <a:r>
              <a:rPr lang="bg-BG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Връзки с обществеността. Привлекателността на </a:t>
            </a: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 </a:t>
            </a:r>
            <a:r>
              <a:rPr lang="bg-BG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като промоционален инструмент се основава на три фактора – високо доверие (статиите се приемат с по-високо доверие от рекламата), дълбоко проникване (достига до купувачи, които избягват рекламата и промоциите) и силна психология (</a:t>
            </a: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</a:t>
            </a:r>
            <a:r>
              <a:rPr lang="bg-BG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може да придаде силно хуманен или драматичен образ на определена компания или продукт).</a:t>
            </a:r>
          </a:p>
          <a:p>
            <a:pPr marL="457200" indent="-457200" algn="just">
              <a:buAutoNum type="arabicPeriod"/>
            </a:pPr>
            <a:r>
              <a:rPr lang="bg-BG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Директен маркетинг. За да се постигне ефективност трябва да се съобразят някои особености – посланието е публично и индивидуално насочено, посланието трябва да съдържа нова и актуална информация, посланието е интерактивно и трябва да се променя в зависимост от реакцията на клиента</a:t>
            </a:r>
          </a:p>
          <a:p>
            <a:pPr marL="457200" indent="-457200" algn="just">
              <a:buAutoNum type="arabicPeriod"/>
            </a:pPr>
            <a:r>
              <a:rPr lang="bg-BG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Лични продажби. Осъществяват се от търговски екипи и имат три основни предимства – личен контакт, развитие на човешките взаимоотношения, контрол върху реакцията на копувача, който се чувства до някаква степен обвързан, поради това, че е изслушал продавача.</a:t>
            </a:r>
            <a:endParaRPr lang="fr-FR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-27384"/>
            <a:ext cx="871366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bg-BG" sz="2800" b="1" dirty="0" smtClean="0">
                <a:solidFill>
                  <a:schemeClr val="bg1"/>
                </a:solidFill>
              </a:rPr>
              <a:t>Етапи в управлението на маркетинговите комуникации (7) 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23528" y="1270000"/>
            <a:ext cx="7704137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algn="ctr"/>
            <a:r>
              <a:rPr lang="bg-BG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Измерване на резултатите</a:t>
            </a:r>
          </a:p>
          <a:p>
            <a:pPr algn="just"/>
            <a:endParaRPr lang="bg-BG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Използват се няколко метода:</a:t>
            </a:r>
          </a:p>
          <a:p>
            <a:pPr algn="just"/>
            <a:endParaRPr lang="bg-BG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Анкета на клиентите от целевата аудитория</a:t>
            </a:r>
          </a:p>
          <a:p>
            <a:pPr marL="457200" indent="-457200" algn="just">
              <a:buAutoNum type="arabicPeriod"/>
            </a:pPr>
            <a:endParaRPr lang="bg-BG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Измерване на поведението на клиентите</a:t>
            </a:r>
          </a:p>
          <a:p>
            <a:pPr marL="457200" indent="-457200" algn="just">
              <a:buAutoNum type="arabicPeriod"/>
            </a:pPr>
            <a:endParaRPr lang="bg-BG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Измерване на впечатлението от продукта чрез анализ на повтаряемите покупки.</a:t>
            </a:r>
          </a:p>
          <a:p>
            <a:pPr marL="457200" indent="-457200" algn="just"/>
            <a:endParaRPr lang="fr-F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115888"/>
            <a:ext cx="87136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bg-BG" sz="2800" b="1" dirty="0" smtClean="0">
                <a:solidFill>
                  <a:schemeClr val="bg1"/>
                </a:solidFill>
              </a:rPr>
              <a:t>Интегрирани маркетингови комуникации 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23528" y="764704"/>
            <a:ext cx="7704137" cy="646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algn="ctr"/>
            <a:r>
              <a:rPr lang="bg-BG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Комуникационни платформи за контакт с потребители</a:t>
            </a:r>
          </a:p>
          <a:p>
            <a:pPr marL="457200" indent="-457200" algn="just"/>
            <a:endParaRPr lang="fr-F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1520" y="1397000"/>
          <a:ext cx="8640960" cy="460232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28192"/>
                <a:gridCol w="1728192"/>
                <a:gridCol w="1728192"/>
                <a:gridCol w="1728192"/>
                <a:gridCol w="1728192"/>
              </a:tblGrid>
              <a:tr h="3073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dirty="0"/>
                        <a:t>Връзки </a:t>
                      </a:r>
                      <a:br>
                        <a:rPr lang="bg-BG" sz="1000" dirty="0"/>
                      </a:br>
                      <a:r>
                        <a:rPr lang="bg-BG" sz="1000" dirty="0"/>
                        <a:t>с обществеността (</a:t>
                      </a:r>
                      <a:r>
                        <a:rPr lang="en-US" sz="1000" dirty="0"/>
                        <a:t>PR</a:t>
                      </a:r>
                      <a:r>
                        <a:rPr lang="bg-BG" sz="1000" dirty="0"/>
                        <a:t>)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/>
                        <a:t>Рекламиране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/>
                        <a:t>Стимулиране </a:t>
                      </a:r>
                      <a:br>
                        <a:rPr lang="bg-BG" sz="1000"/>
                      </a:br>
                      <a:r>
                        <a:rPr lang="bg-BG" sz="1000"/>
                        <a:t>на продажбите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/>
                        <a:t>Лично продаване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/>
                        <a:t>Директен маркетинг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73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/>
                        <a:t>Комплект материали за пресата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000"/>
                        <a:t>Печатни издания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000"/>
                        <a:t>Състезания, игри, конкурси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000" dirty="0"/>
                        <a:t>Презентации с цел продажба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000"/>
                        <a:t>Каталози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10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/>
                        <a:t>Представяне на видеоновини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000"/>
                        <a:t>Електронни медии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000" dirty="0"/>
                        <a:t>Премии </a:t>
                      </a:r>
                      <a:br>
                        <a:rPr lang="bg-BG" sz="1000" dirty="0"/>
                      </a:br>
                      <a:r>
                        <a:rPr lang="bg-BG" sz="1000" dirty="0"/>
                        <a:t>и подаръци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000" dirty="0"/>
                        <a:t>Демонстрации </a:t>
                      </a:r>
                      <a:br>
                        <a:rPr lang="bg-BG" sz="1000" dirty="0"/>
                      </a:br>
                      <a:r>
                        <a:rPr lang="bg-BG" sz="1000" dirty="0"/>
                        <a:t>и сбирки с цел продажба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000"/>
                        <a:t>Материали </a:t>
                      </a:r>
                      <a:br>
                        <a:rPr lang="bg-BG" sz="1000"/>
                      </a:br>
                      <a:r>
                        <a:rPr lang="bg-BG" sz="1000"/>
                        <a:t>и брошури, изпращани </a:t>
                      </a:r>
                      <a:br>
                        <a:rPr lang="bg-BG" sz="1000"/>
                      </a:br>
                      <a:r>
                        <a:rPr lang="bg-BG" sz="1000"/>
                        <a:t>по пощата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73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/>
                        <a:t>Доклади и речи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000"/>
                        <a:t>Онлайн издания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000" dirty="0"/>
                        <a:t>Дегустиране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000" dirty="0"/>
                        <a:t>Конгресни щандове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000"/>
                        <a:t>Телемеркетинг </a:t>
                      </a:r>
                      <a:br>
                        <a:rPr lang="bg-BG" sz="1000"/>
                      </a:br>
                      <a:r>
                        <a:rPr lang="bg-BG" sz="1000"/>
                        <a:t>и продажби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73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/>
                        <a:t>Семинари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000"/>
                        <a:t>Опаковки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000" dirty="0"/>
                        <a:t>Панаири и изложби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000" dirty="0"/>
                        <a:t>Стимулиращи програми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000" dirty="0"/>
                        <a:t>Електронно пазаруване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73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dirty="0"/>
                        <a:t>Годишни </a:t>
                      </a:r>
                      <a:r>
                        <a:rPr lang="bg-BG" sz="1000" dirty="0" smtClean="0"/>
                        <a:t>одиторски </a:t>
                      </a:r>
                      <a:r>
                        <a:rPr lang="bg-BG" sz="1000" dirty="0"/>
                        <a:t>доклади, </a:t>
                      </a:r>
                      <a:r>
                        <a:rPr lang="bg-BG" sz="1000" dirty="0" smtClean="0"/>
                        <a:t>отчети </a:t>
                      </a:r>
                      <a:r>
                        <a:rPr lang="bg-BG" sz="1000" dirty="0"/>
                        <a:t>и баланси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000" dirty="0"/>
                        <a:t>Филми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000" dirty="0"/>
                        <a:t>Демонстрации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000" dirty="0"/>
                        <a:t>Панаири и изложби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000" dirty="0"/>
                        <a:t>Телевизионно пазаруване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73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dirty="0"/>
                        <a:t>Спонсорство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000"/>
                        <a:t>Брошури </a:t>
                      </a:r>
                      <a:br>
                        <a:rPr lang="bg-BG" sz="1000"/>
                      </a:br>
                      <a:r>
                        <a:rPr lang="bg-BG" sz="1000"/>
                        <a:t>и листовки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000" dirty="0"/>
                        <a:t>Купони за намаление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000" dirty="0"/>
                        <a:t>Индивидуални клиентски </a:t>
                      </a:r>
                      <a:r>
                        <a:rPr lang="bg-BG" sz="1000" dirty="0" smtClean="0"/>
                        <a:t>програми </a:t>
                      </a:r>
                      <a:r>
                        <a:rPr lang="bg-BG" sz="1000" dirty="0"/>
                        <a:t>за бонуси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000" dirty="0"/>
                        <a:t>Факс поща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73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dirty="0"/>
                        <a:t>Научни публикации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000"/>
                        <a:t>Справочници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000" dirty="0"/>
                        <a:t>Рабати и отстъпки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bg-BG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000" dirty="0"/>
                        <a:t>Електронна поща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73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dirty="0"/>
                        <a:t>Връзки с местната общественост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000"/>
                        <a:t>Билбордове </a:t>
                      </a:r>
                      <a:br>
                        <a:rPr lang="bg-BG" sz="1000"/>
                      </a:br>
                      <a:r>
                        <a:rPr lang="bg-BG" sz="1000"/>
                        <a:t>и постери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000" dirty="0"/>
                        <a:t>Нисколихвено кредитиране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bg-BG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000" dirty="0"/>
                        <a:t>Гласова поща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73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dirty="0"/>
                        <a:t>Лобиране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000"/>
                        <a:t>Излагани знаци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000" dirty="0"/>
                        <a:t>Отстъпки при </a:t>
                      </a:r>
                      <a:r>
                        <a:rPr lang="bg-BG" sz="1000" dirty="0" smtClean="0"/>
                        <a:t>обратно </a:t>
                      </a:r>
                      <a:r>
                        <a:rPr lang="bg-BG" sz="1000" dirty="0"/>
                        <a:t>изкупуване на стари модели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bg-BG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bg-BG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73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dirty="0"/>
                        <a:t>Медийно </a:t>
                      </a:r>
                      <a:r>
                        <a:rPr lang="bg-BG" sz="1000" dirty="0" smtClean="0"/>
                        <a:t>идентифициране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000"/>
                        <a:t>Изложби в точките на пазаруване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000" dirty="0"/>
                        <a:t>Продължаващи или сезонни програми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bg-BG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bg-BG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73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dirty="0"/>
                        <a:t>Специални събития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000"/>
                        <a:t>Аудиовизуални материали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bg-BG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bg-BG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bg-BG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73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bg-BG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000"/>
                        <a:t>Символи и лого 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bg-BG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bg-BG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bg-BG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73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bg-BG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000" dirty="0"/>
                        <a:t>Уебстраници и банери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bg-BG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bg-BG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bg-BG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115888"/>
            <a:ext cx="87136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bg-BG" sz="2800" b="1" dirty="0" smtClean="0">
                <a:solidFill>
                  <a:schemeClr val="bg1"/>
                </a:solidFill>
              </a:rPr>
              <a:t>Интегрирани маркетингови комуникации (2) 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23528" y="692696"/>
            <a:ext cx="7704137" cy="646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algn="ctr"/>
            <a:r>
              <a:rPr lang="bg-BG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Стратегия на рекламната кампания</a:t>
            </a:r>
          </a:p>
        </p:txBody>
      </p:sp>
      <p:grpSp>
        <p:nvGrpSpPr>
          <p:cNvPr id="169986" name="Group 2"/>
          <p:cNvGrpSpPr>
            <a:grpSpLocks/>
          </p:cNvGrpSpPr>
          <p:nvPr/>
        </p:nvGrpSpPr>
        <p:grpSpPr bwMode="auto">
          <a:xfrm>
            <a:off x="323528" y="1412776"/>
            <a:ext cx="8568952" cy="5256467"/>
            <a:chOff x="1778" y="5428"/>
            <a:chExt cx="7770" cy="6215"/>
          </a:xfrm>
        </p:grpSpPr>
        <p:grpSp>
          <p:nvGrpSpPr>
            <p:cNvPr id="169987" name="Group 3"/>
            <p:cNvGrpSpPr>
              <a:grpSpLocks/>
            </p:cNvGrpSpPr>
            <p:nvPr/>
          </p:nvGrpSpPr>
          <p:grpSpPr bwMode="auto">
            <a:xfrm>
              <a:off x="1778" y="5428"/>
              <a:ext cx="7770" cy="6215"/>
              <a:chOff x="1778" y="5428"/>
              <a:chExt cx="7770" cy="6215"/>
            </a:xfrm>
          </p:grpSpPr>
          <p:grpSp>
            <p:nvGrpSpPr>
              <p:cNvPr id="169988" name="Group 4"/>
              <p:cNvGrpSpPr>
                <a:grpSpLocks/>
              </p:cNvGrpSpPr>
              <p:nvPr/>
            </p:nvGrpSpPr>
            <p:grpSpPr bwMode="auto">
              <a:xfrm>
                <a:off x="7918" y="7468"/>
                <a:ext cx="1630" cy="1621"/>
                <a:chOff x="7977" y="12397"/>
                <a:chExt cx="1630" cy="1621"/>
              </a:xfrm>
            </p:grpSpPr>
            <p:sp>
              <p:nvSpPr>
                <p:cNvPr id="169989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7987" y="12397"/>
                  <a:ext cx="1620" cy="1621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200" b="1" i="0" u="none" strike="noStrike" cap="none" normalizeH="0" baseline="0" dirty="0" err="1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 Narrow" pitchFamily="34" charset="0"/>
                    </a:rPr>
                    <a:t>Резултати</a:t>
                  </a:r>
                  <a:endParaRPr kumimoji="0" lang="en-US" sz="12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Narrow" pitchFamily="34" charset="0"/>
                  </a:endParaRP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ts val="40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 Narrow" pitchFamily="34" charset="0"/>
                    </a:rPr>
                    <a:t>- </a:t>
                  </a:r>
                  <a:r>
                    <a:rPr kumimoji="0" lang="en-US" sz="1200" b="0" i="0" u="none" strike="noStrike" cap="none" normalizeH="0" baseline="0" dirty="0" err="1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 Narrow" pitchFamily="34" charset="0"/>
                    </a:rPr>
                    <a:t>Въздействие</a:t>
                  </a:r>
                  <a:r>
                    <a:rPr kumimoji="0" lang="en-US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 Narrow" pitchFamily="34" charset="0"/>
                    </a:rPr>
                    <a:t> </a:t>
                  </a:r>
                  <a:r>
                    <a:rPr kumimoji="0" lang="en-US" sz="1200" b="0" i="0" u="none" strike="noStrike" cap="none" normalizeH="0" baseline="0" dirty="0" err="1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 Narrow" pitchFamily="34" charset="0"/>
                    </a:rPr>
                    <a:t>на</a:t>
                  </a:r>
                  <a:r>
                    <a:rPr kumimoji="0" lang="en-US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 Narrow" pitchFamily="34" charset="0"/>
                    </a:rPr>
                    <a:t> </a:t>
                  </a:r>
                  <a:r>
                    <a:rPr kumimoji="0" lang="en-US" sz="1200" b="0" i="0" u="none" strike="noStrike" cap="none" normalizeH="0" baseline="0" dirty="0" err="1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 Narrow" pitchFamily="34" charset="0"/>
                    </a:rPr>
                    <a:t>комуникациите</a:t>
                  </a:r>
                  <a:endPara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Narrow" pitchFamily="34" charset="0"/>
                  </a:endParaRP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 Narrow" pitchFamily="34" charset="0"/>
                    </a:rPr>
                    <a:t>- </a:t>
                  </a:r>
                  <a:r>
                    <a:rPr kumimoji="0" lang="en-US" sz="1200" b="0" i="0" u="none" strike="noStrike" cap="none" normalizeH="0" baseline="0" dirty="0" err="1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 Narrow" pitchFamily="34" charset="0"/>
                    </a:rPr>
                    <a:t>Въздействие</a:t>
                  </a:r>
                  <a:r>
                    <a:rPr kumimoji="0" lang="en-US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 Narrow" pitchFamily="34" charset="0"/>
                    </a:rPr>
                    <a:t> </a:t>
                  </a:r>
                  <a:r>
                    <a:rPr kumimoji="0" lang="en-US" sz="1200" b="0" i="0" u="none" strike="noStrike" cap="none" normalizeH="0" baseline="0" dirty="0" err="1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 Narrow" pitchFamily="34" charset="0"/>
                    </a:rPr>
                    <a:t>върху</a:t>
                  </a:r>
                  <a:r>
                    <a:rPr kumimoji="0" lang="en-US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 Narrow" pitchFamily="34" charset="0"/>
                    </a:rPr>
                    <a:t> </a:t>
                  </a:r>
                  <a:r>
                    <a:rPr kumimoji="0" lang="en-US" sz="1200" b="0" i="0" u="none" strike="noStrike" cap="none" normalizeH="0" baseline="0" dirty="0" err="1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 Narrow" pitchFamily="34" charset="0"/>
                    </a:rPr>
                    <a:t>продажбите</a:t>
                  </a:r>
                  <a:endPara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169990" name="Line 6"/>
                <p:cNvSpPr>
                  <a:spLocks noChangeShapeType="1"/>
                </p:cNvSpPr>
                <p:nvPr/>
              </p:nvSpPr>
              <p:spPr bwMode="auto">
                <a:xfrm>
                  <a:off x="7977" y="12747"/>
                  <a:ext cx="162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200"/>
                </a:p>
              </p:txBody>
            </p:sp>
          </p:grpSp>
          <p:grpSp>
            <p:nvGrpSpPr>
              <p:cNvPr id="169991" name="Group 7"/>
              <p:cNvGrpSpPr>
                <a:grpSpLocks/>
              </p:cNvGrpSpPr>
              <p:nvPr/>
            </p:nvGrpSpPr>
            <p:grpSpPr bwMode="auto">
              <a:xfrm>
                <a:off x="5708" y="5428"/>
                <a:ext cx="1650" cy="6215"/>
                <a:chOff x="5727" y="10227"/>
                <a:chExt cx="1650" cy="6215"/>
              </a:xfrm>
            </p:grpSpPr>
            <p:grpSp>
              <p:nvGrpSpPr>
                <p:cNvPr id="169992" name="Group 8"/>
                <p:cNvGrpSpPr>
                  <a:grpSpLocks/>
                </p:cNvGrpSpPr>
                <p:nvPr/>
              </p:nvGrpSpPr>
              <p:grpSpPr bwMode="auto">
                <a:xfrm>
                  <a:off x="5727" y="10227"/>
                  <a:ext cx="1630" cy="2700"/>
                  <a:chOff x="5727" y="10227"/>
                  <a:chExt cx="1630" cy="2700"/>
                </a:xfrm>
              </p:grpSpPr>
              <p:sp>
                <p:nvSpPr>
                  <p:cNvPr id="169993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737" y="10227"/>
                    <a:ext cx="1620" cy="2700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ts val="30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rPr>
                      <a:t>Послание</a:t>
                    </a:r>
                  </a:p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ts val="30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rPr>
                      <a:t>- Създаване на послание</a:t>
                    </a:r>
                  </a:p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ts val="30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rPr>
                      <a:t>- Оценка на варианти и избор на послание</a:t>
                    </a:r>
                  </a:p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ts val="30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rPr>
                      <a:t>- Осъществяване на посланието</a:t>
                    </a:r>
                  </a:p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ts val="30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rPr>
                      <a:t>- Преглед на социалната отговорност</a:t>
                    </a:r>
                    <a:endParaRPr kumimoji="0" 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169994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5727" y="10627"/>
                    <a:ext cx="162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200"/>
                  </a:p>
                </p:txBody>
              </p:sp>
            </p:grpSp>
            <p:grpSp>
              <p:nvGrpSpPr>
                <p:cNvPr id="169995" name="Group 11"/>
                <p:cNvGrpSpPr>
                  <a:grpSpLocks/>
                </p:cNvGrpSpPr>
                <p:nvPr/>
              </p:nvGrpSpPr>
              <p:grpSpPr bwMode="auto">
                <a:xfrm>
                  <a:off x="5757" y="13117"/>
                  <a:ext cx="1620" cy="3325"/>
                  <a:chOff x="5757" y="13117"/>
                  <a:chExt cx="1620" cy="3325"/>
                </a:xfrm>
              </p:grpSpPr>
              <p:sp>
                <p:nvSpPr>
                  <p:cNvPr id="169996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757" y="13117"/>
                    <a:ext cx="1620" cy="3325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200" b="1" i="0" u="none" strike="noStrike" cap="none" normalizeH="0" baseline="0" dirty="0" err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rPr>
                      <a:t>Медии</a:t>
                    </a:r>
                    <a:endParaRPr kumimoji="0" lang="en-US" sz="12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 Narrow" pitchFamily="34" charset="0"/>
                    </a:endParaRPr>
                  </a:p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ts val="30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rPr>
                      <a:t>- </a:t>
                    </a:r>
                    <a:r>
                      <a:rPr kumimoji="0" lang="en-US" sz="1200" b="0" i="0" u="none" strike="noStrike" cap="none" normalizeH="0" baseline="0" dirty="0" err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rPr>
                      <a:t>Обхват</a:t>
                    </a:r>
                    <a:r>
                      <a: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rPr>
                      <a:t>, </a:t>
                    </a:r>
                    <a:r>
                      <a:rPr kumimoji="0" lang="en-US" sz="1200" b="0" i="0" u="none" strike="noStrike" cap="none" normalizeH="0" baseline="0" dirty="0" err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rPr>
                      <a:t>честота</a:t>
                    </a:r>
                    <a:r>
                      <a: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rPr>
                      <a:t>, </a:t>
                    </a:r>
                    <a:r>
                      <a:rPr kumimoji="0" lang="en-US" sz="1200" b="0" i="0" u="none" strike="noStrike" cap="none" normalizeH="0" baseline="0" dirty="0" err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rPr>
                      <a:t>въздействие</a:t>
                    </a:r>
                    <a:endParaRPr kumimoji="0" lang="en-US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 Narrow" pitchFamily="34" charset="0"/>
                    </a:endParaRPr>
                  </a:p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rPr>
                      <a:t>- </a:t>
                    </a:r>
                    <a:r>
                      <a:rPr kumimoji="0" lang="en-US" sz="1200" b="0" i="0" u="none" strike="noStrike" cap="none" normalizeH="0" baseline="0" dirty="0" err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rPr>
                      <a:t>Основни</a:t>
                    </a:r>
                    <a:r>
                      <a: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rPr>
                      <a:t> </a:t>
                    </a:r>
                    <a:r>
                      <a:rPr kumimoji="0" lang="en-US" sz="1200" b="0" i="0" u="none" strike="noStrike" cap="none" normalizeH="0" baseline="0" dirty="0" err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rPr>
                      <a:t>видове</a:t>
                    </a:r>
                    <a:r>
                      <a: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rPr>
                      <a:t> </a:t>
                    </a:r>
                    <a:r>
                      <a:rPr kumimoji="0" lang="en-US" sz="1200" b="0" i="0" u="none" strike="noStrike" cap="none" normalizeH="0" baseline="0" dirty="0" err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rPr>
                      <a:t>медии</a:t>
                    </a:r>
                    <a:endParaRPr kumimoji="0" lang="en-US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 Narrow" pitchFamily="34" charset="0"/>
                    </a:endParaRPr>
                  </a:p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rPr>
                      <a:t>- </a:t>
                    </a:r>
                    <a:r>
                      <a:rPr kumimoji="0" lang="en-US" sz="1200" b="0" i="0" u="none" strike="noStrike" cap="none" normalizeH="0" baseline="0" dirty="0" err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rPr>
                      <a:t>Специфични</a:t>
                    </a:r>
                    <a:r>
                      <a: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rPr>
                      <a:t> </a:t>
                    </a:r>
                    <a:r>
                      <a:rPr kumimoji="0" lang="en-US" sz="1200" b="0" i="0" u="none" strike="noStrike" cap="none" normalizeH="0" baseline="0" dirty="0" err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rPr>
                      <a:t>медийни</a:t>
                    </a:r>
                    <a:r>
                      <a: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rPr>
                      <a:t> </a:t>
                    </a:r>
                    <a:r>
                      <a:rPr kumimoji="0" lang="en-US" sz="1200" b="0" i="0" u="none" strike="noStrike" cap="none" normalizeH="0" baseline="0" dirty="0" err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rPr>
                      <a:t>носители</a:t>
                    </a:r>
                    <a:endParaRPr kumimoji="0" lang="en-US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 Narrow" pitchFamily="34" charset="0"/>
                    </a:endParaRPr>
                  </a:p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rPr>
                      <a:t>- </a:t>
                    </a:r>
                    <a:r>
                      <a:rPr kumimoji="0" lang="en-US" sz="1200" b="0" i="0" u="none" strike="noStrike" cap="none" normalizeH="0" baseline="0" dirty="0" err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rPr>
                      <a:t>Използване</a:t>
                    </a:r>
                    <a:r>
                      <a: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rPr>
                      <a:t> </a:t>
                    </a:r>
                    <a:r>
                      <a:rPr kumimoji="0" lang="en-US" sz="1200" b="0" i="0" u="none" strike="noStrike" cap="none" normalizeH="0" baseline="0" dirty="0" err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rPr>
                      <a:t>на</a:t>
                    </a:r>
                    <a:r>
                      <a: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rPr>
                      <a:t> </a:t>
                    </a:r>
                    <a:r>
                      <a:rPr kumimoji="0" lang="en-US" sz="1200" b="0" i="0" u="none" strike="noStrike" cap="none" normalizeH="0" baseline="0" dirty="0" err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rPr>
                      <a:t>медиите</a:t>
                    </a:r>
                    <a:r>
                      <a: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rPr>
                      <a:t> </a:t>
                    </a:r>
                    <a:r>
                      <a:rPr kumimoji="0" lang="en-US" sz="1200" b="0" i="0" u="none" strike="noStrike" cap="none" normalizeH="0" baseline="0" dirty="0" err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rPr>
                      <a:t>във</a:t>
                    </a:r>
                    <a:r>
                      <a: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rPr>
                      <a:t> </a:t>
                    </a:r>
                    <a:r>
                      <a:rPr kumimoji="0" lang="en-US" sz="1200" b="0" i="0" u="none" strike="noStrike" cap="none" normalizeH="0" baseline="0" dirty="0" err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rPr>
                      <a:t>времето</a:t>
                    </a:r>
                    <a:endParaRPr kumimoji="0" lang="en-US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 Narrow" pitchFamily="34" charset="0"/>
                    </a:endParaRPr>
                  </a:p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rPr>
                      <a:t>- </a:t>
                    </a:r>
                    <a:r>
                      <a:rPr kumimoji="0" lang="en-US" sz="1200" b="0" i="0" u="none" strike="noStrike" cap="none" normalizeH="0" baseline="0" dirty="0" err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rPr>
                      <a:t>Разпределение</a:t>
                    </a:r>
                    <a:r>
                      <a: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rPr>
                      <a:t> </a:t>
                    </a:r>
                    <a:r>
                      <a:rPr kumimoji="0" lang="en-US" sz="1200" b="0" i="0" u="none" strike="noStrike" cap="none" normalizeH="0" baseline="0" dirty="0" err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rPr>
                      <a:t>на</a:t>
                    </a:r>
                    <a:r>
                      <a: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rPr>
                      <a:t> </a:t>
                    </a:r>
                    <a:r>
                      <a:rPr kumimoji="0" lang="en-US" sz="1200" b="0" i="0" u="none" strike="noStrike" cap="none" normalizeH="0" baseline="0" dirty="0" err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rPr>
                      <a:t>медиите</a:t>
                    </a:r>
                    <a:r>
                      <a: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rPr>
                      <a:t> </a:t>
                    </a:r>
                    <a:r>
                      <a:rPr kumimoji="0" lang="en-US" sz="1200" b="0" i="0" u="none" strike="noStrike" cap="none" normalizeH="0" baseline="0" dirty="0" err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rPr>
                      <a:t>по</a:t>
                    </a:r>
                    <a:r>
                      <a: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rPr>
                      <a:t> </a:t>
                    </a:r>
                    <a:r>
                      <a:rPr kumimoji="0" lang="en-US" sz="1200" b="0" i="0" u="none" strike="noStrike" cap="none" normalizeH="0" baseline="0" dirty="0" err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rPr>
                      <a:t>географски</a:t>
                    </a:r>
                    <a:r>
                      <a: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rPr>
                      <a:t> </a:t>
                    </a:r>
                    <a:r>
                      <a:rPr kumimoji="0" lang="en-US" sz="1200" b="0" i="0" u="none" strike="noStrike" cap="none" normalizeH="0" baseline="0" dirty="0" err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rPr>
                      <a:t>принцип</a:t>
                    </a:r>
                    <a:endParaRPr kumimoji="0" lang="en-US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169997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5757" y="13447"/>
                    <a:ext cx="162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200"/>
                  </a:p>
                </p:txBody>
              </p:sp>
            </p:grpSp>
          </p:grpSp>
          <p:grpSp>
            <p:nvGrpSpPr>
              <p:cNvPr id="169998" name="Group 14"/>
              <p:cNvGrpSpPr>
                <a:grpSpLocks/>
              </p:cNvGrpSpPr>
              <p:nvPr/>
            </p:nvGrpSpPr>
            <p:grpSpPr bwMode="auto">
              <a:xfrm>
                <a:off x="1778" y="7688"/>
                <a:ext cx="1452" cy="1260"/>
                <a:chOff x="1837" y="11497"/>
                <a:chExt cx="1452" cy="1260"/>
              </a:xfrm>
            </p:grpSpPr>
            <p:sp>
              <p:nvSpPr>
                <p:cNvPr id="169999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1849" y="11497"/>
                  <a:ext cx="1440" cy="126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2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 Narrow" pitchFamily="34" charset="0"/>
                    </a:rPr>
                    <a:t>Мисия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ts val="40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 Narrow" pitchFamily="34" charset="0"/>
                    </a:rPr>
                    <a:t>- Цели на продажбите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 Narrow" pitchFamily="34" charset="0"/>
                    </a:rPr>
                    <a:t>- Цели на рекламата</a:t>
                  </a:r>
                  <a:endPara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170000" name="Line 16"/>
                <p:cNvSpPr>
                  <a:spLocks noChangeShapeType="1"/>
                </p:cNvSpPr>
                <p:nvPr/>
              </p:nvSpPr>
              <p:spPr bwMode="auto">
                <a:xfrm>
                  <a:off x="1837" y="11847"/>
                  <a:ext cx="14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200"/>
                </a:p>
              </p:txBody>
            </p:sp>
          </p:grpSp>
          <p:grpSp>
            <p:nvGrpSpPr>
              <p:cNvPr id="170001" name="Group 17"/>
              <p:cNvGrpSpPr>
                <a:grpSpLocks/>
              </p:cNvGrpSpPr>
              <p:nvPr/>
            </p:nvGrpSpPr>
            <p:grpSpPr bwMode="auto">
              <a:xfrm>
                <a:off x="3578" y="6698"/>
                <a:ext cx="1460" cy="3583"/>
                <a:chOff x="3497" y="10757"/>
                <a:chExt cx="1460" cy="3455"/>
              </a:xfrm>
            </p:grpSpPr>
            <p:sp>
              <p:nvSpPr>
                <p:cNvPr id="170002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517" y="10757"/>
                  <a:ext cx="1440" cy="345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200" b="1" i="0" u="none" strike="noStrike" cap="none" normalizeH="0" baseline="0" dirty="0" err="1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 Narrow" pitchFamily="34" charset="0"/>
                    </a:rPr>
                    <a:t>Бюджет</a:t>
                  </a:r>
                  <a:endParaRPr kumimoji="0" lang="en-US" sz="12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Narrow" pitchFamily="34" charset="0"/>
                  </a:endParaRP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ts val="30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200" b="0" i="0" u="none" strike="noStrike" cap="none" normalizeH="0" baseline="0" dirty="0" err="1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 Narrow" pitchFamily="34" charset="0"/>
                    </a:rPr>
                    <a:t>Фактори</a:t>
                  </a:r>
                  <a:r>
                    <a:rPr kumimoji="0" lang="en-US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 Narrow" pitchFamily="34" charset="0"/>
                    </a:rPr>
                    <a:t>, </a:t>
                  </a:r>
                  <a:r>
                    <a:rPr kumimoji="0" lang="en-US" sz="1200" b="0" i="0" u="none" strike="noStrike" cap="none" normalizeH="0" baseline="0" dirty="0" err="1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 Narrow" pitchFamily="34" charset="0"/>
                    </a:rPr>
                    <a:t>които</a:t>
                  </a:r>
                  <a:r>
                    <a:rPr kumimoji="0" lang="en-US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 Narrow" pitchFamily="34" charset="0"/>
                    </a:rPr>
                    <a:t> </a:t>
                  </a:r>
                  <a:r>
                    <a:rPr kumimoji="0" lang="en-US" sz="1200" b="0" i="0" u="none" strike="noStrike" cap="none" normalizeH="0" baseline="0" dirty="0" err="1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 Narrow" pitchFamily="34" charset="0"/>
                    </a:rPr>
                    <a:t>трябва</a:t>
                  </a:r>
                  <a:r>
                    <a:rPr kumimoji="0" lang="en-US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 Narrow" pitchFamily="34" charset="0"/>
                    </a:rPr>
                    <a:t> </a:t>
                  </a:r>
                  <a:r>
                    <a:rPr kumimoji="0" lang="en-US" sz="1200" b="0" i="0" u="none" strike="noStrike" cap="none" normalizeH="0" baseline="0" dirty="0" err="1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 Narrow" pitchFamily="34" charset="0"/>
                    </a:rPr>
                    <a:t>да</a:t>
                  </a:r>
                  <a:r>
                    <a:rPr kumimoji="0" lang="en-US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 Narrow" pitchFamily="34" charset="0"/>
                    </a:rPr>
                    <a:t> </a:t>
                  </a:r>
                  <a:r>
                    <a:rPr kumimoji="0" lang="en-US" sz="1200" b="0" i="0" u="none" strike="noStrike" cap="none" normalizeH="0" baseline="0" dirty="0" err="1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 Narrow" pitchFamily="34" charset="0"/>
                    </a:rPr>
                    <a:t>се</a:t>
                  </a:r>
                  <a:r>
                    <a:rPr kumimoji="0" lang="en-US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 Narrow" pitchFamily="34" charset="0"/>
                    </a:rPr>
                    <a:t> </a:t>
                  </a:r>
                  <a:r>
                    <a:rPr kumimoji="0" lang="en-US" sz="1200" b="0" i="0" u="none" strike="noStrike" cap="none" normalizeH="0" baseline="0" dirty="0" err="1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 Narrow" pitchFamily="34" charset="0"/>
                    </a:rPr>
                    <a:t>съобразяват</a:t>
                  </a:r>
                  <a:r>
                    <a:rPr kumimoji="0" lang="en-US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 Narrow" pitchFamily="34" charset="0"/>
                    </a:rPr>
                    <a:t>: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 Narrow" pitchFamily="34" charset="0"/>
                    </a:rPr>
                    <a:t>- </a:t>
                  </a:r>
                  <a:r>
                    <a:rPr kumimoji="0" lang="en-US" sz="1200" b="0" i="0" u="none" strike="noStrike" cap="none" normalizeH="0" baseline="0" dirty="0" err="1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 Narrow" pitchFamily="34" charset="0"/>
                    </a:rPr>
                    <a:t>Етап</a:t>
                  </a:r>
                  <a:r>
                    <a:rPr kumimoji="0" lang="en-US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 Narrow" pitchFamily="34" charset="0"/>
                    </a:rPr>
                    <a:t> </a:t>
                  </a:r>
                  <a:r>
                    <a:rPr kumimoji="0" lang="en-US" sz="1200" b="0" i="0" u="none" strike="noStrike" cap="none" normalizeH="0" baseline="0" dirty="0" err="1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 Narrow" pitchFamily="34" charset="0"/>
                    </a:rPr>
                    <a:t>от</a:t>
                  </a:r>
                  <a:r>
                    <a:rPr kumimoji="0" lang="en-US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 Narrow" pitchFamily="34" charset="0"/>
                    </a:rPr>
                    <a:t> </a:t>
                  </a:r>
                  <a:r>
                    <a:rPr kumimoji="0" lang="en-US" sz="1200" b="0" i="0" u="none" strike="noStrike" cap="none" normalizeH="0" baseline="0" dirty="0" err="1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 Narrow" pitchFamily="34" charset="0"/>
                    </a:rPr>
                    <a:t>жизнения</a:t>
                  </a:r>
                  <a:r>
                    <a:rPr kumimoji="0" lang="en-US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 Narrow" pitchFamily="34" charset="0"/>
                    </a:rPr>
                    <a:t> </a:t>
                  </a:r>
                  <a:r>
                    <a:rPr kumimoji="0" lang="en-US" sz="1200" b="0" i="0" u="none" strike="noStrike" cap="none" normalizeH="0" baseline="0" dirty="0" err="1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 Narrow" pitchFamily="34" charset="0"/>
                    </a:rPr>
                    <a:t>цикъл</a:t>
                  </a:r>
                  <a:r>
                    <a:rPr kumimoji="0" lang="en-US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 Narrow" pitchFamily="34" charset="0"/>
                    </a:rPr>
                    <a:t> </a:t>
                  </a:r>
                  <a:r>
                    <a:rPr kumimoji="0" lang="en-US" sz="1200" b="0" i="0" u="none" strike="noStrike" cap="none" normalizeH="0" baseline="0" dirty="0" err="1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 Narrow" pitchFamily="34" charset="0"/>
                    </a:rPr>
                    <a:t>на</a:t>
                  </a:r>
                  <a:r>
                    <a:rPr kumimoji="0" lang="en-US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 Narrow" pitchFamily="34" charset="0"/>
                    </a:rPr>
                    <a:t> </a:t>
                  </a:r>
                  <a:r>
                    <a:rPr kumimoji="0" lang="en-US" sz="1200" b="0" i="0" u="none" strike="noStrike" cap="none" normalizeH="0" baseline="0" dirty="0" err="1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 Narrow" pitchFamily="34" charset="0"/>
                    </a:rPr>
                    <a:t>продукта</a:t>
                  </a:r>
                  <a:endPara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Narrow" pitchFamily="34" charset="0"/>
                  </a:endParaRP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 Narrow" pitchFamily="34" charset="0"/>
                    </a:rPr>
                    <a:t>- </a:t>
                  </a:r>
                  <a:r>
                    <a:rPr kumimoji="0" lang="en-US" sz="1200" b="0" i="0" u="none" strike="noStrike" cap="none" normalizeH="0" baseline="0" dirty="0" err="1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 Narrow" pitchFamily="34" charset="0"/>
                    </a:rPr>
                    <a:t>Пазарен</a:t>
                  </a:r>
                  <a:r>
                    <a:rPr kumimoji="0" lang="en-US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 Narrow" pitchFamily="34" charset="0"/>
                    </a:rPr>
                    <a:t> </a:t>
                  </a:r>
                  <a:r>
                    <a:rPr kumimoji="0" lang="en-US" sz="1200" b="0" i="0" u="none" strike="noStrike" cap="none" normalizeH="0" baseline="0" dirty="0" err="1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 Narrow" pitchFamily="34" charset="0"/>
                    </a:rPr>
                    <a:t>дял</a:t>
                  </a:r>
                  <a:r>
                    <a:rPr kumimoji="0" lang="en-US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 Narrow" pitchFamily="34" charset="0"/>
                    </a:rPr>
                    <a:t> и </a:t>
                  </a:r>
                  <a:r>
                    <a:rPr kumimoji="0" lang="en-US" sz="1200" b="0" i="0" u="none" strike="noStrike" cap="none" normalizeH="0" baseline="0" dirty="0" err="1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 Narrow" pitchFamily="34" charset="0"/>
                    </a:rPr>
                    <a:t>потребителска</a:t>
                  </a:r>
                  <a:r>
                    <a:rPr kumimoji="0" lang="en-US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 Narrow" pitchFamily="34" charset="0"/>
                    </a:rPr>
                    <a:t> </a:t>
                  </a:r>
                  <a:r>
                    <a:rPr kumimoji="0" lang="en-US" sz="1200" b="0" i="0" u="none" strike="noStrike" cap="none" normalizeH="0" baseline="0" dirty="0" err="1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 Narrow" pitchFamily="34" charset="0"/>
                    </a:rPr>
                    <a:t>база</a:t>
                  </a:r>
                  <a:endPara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Narrow" pitchFamily="34" charset="0"/>
                  </a:endParaRP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 Narrow" pitchFamily="34" charset="0"/>
                    </a:rPr>
                    <a:t>- </a:t>
                  </a:r>
                  <a:r>
                    <a:rPr kumimoji="0" lang="en-US" sz="1200" b="0" i="0" u="none" strike="noStrike" cap="none" normalizeH="0" baseline="0" dirty="0" err="1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 Narrow" pitchFamily="34" charset="0"/>
                    </a:rPr>
                    <a:t>Конкуренция</a:t>
                  </a:r>
                  <a:endPara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Narrow" pitchFamily="34" charset="0"/>
                  </a:endParaRP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 Narrow" pitchFamily="34" charset="0"/>
                    </a:rPr>
                    <a:t>- </a:t>
                  </a:r>
                  <a:r>
                    <a:rPr kumimoji="0" lang="en-US" sz="1200" b="0" i="0" u="none" strike="noStrike" cap="none" normalizeH="0" baseline="0" dirty="0" err="1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 Narrow" pitchFamily="34" charset="0"/>
                    </a:rPr>
                    <a:t>Честота</a:t>
                  </a:r>
                  <a:r>
                    <a:rPr kumimoji="0" lang="en-US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 Narrow" pitchFamily="34" charset="0"/>
                    </a:rPr>
                    <a:t> </a:t>
                  </a:r>
                  <a:r>
                    <a:rPr kumimoji="0" lang="en-US" sz="1200" b="0" i="0" u="none" strike="noStrike" cap="none" normalizeH="0" baseline="0" dirty="0" err="1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 Narrow" pitchFamily="34" charset="0"/>
                    </a:rPr>
                    <a:t>на</a:t>
                  </a:r>
                  <a:r>
                    <a:rPr kumimoji="0" lang="en-US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 Narrow" pitchFamily="34" charset="0"/>
                    </a:rPr>
                    <a:t> </a:t>
                  </a:r>
                  <a:r>
                    <a:rPr kumimoji="0" lang="en-US" sz="1200" b="0" i="0" u="none" strike="noStrike" cap="none" normalizeH="0" baseline="0" dirty="0" err="1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 Narrow" pitchFamily="34" charset="0"/>
                    </a:rPr>
                    <a:t>рекламата</a:t>
                  </a:r>
                  <a:endPara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Narrow" pitchFamily="34" charset="0"/>
                  </a:endParaRP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 Narrow" pitchFamily="34" charset="0"/>
                    </a:rPr>
                    <a:t>- </a:t>
                  </a:r>
                  <a:r>
                    <a:rPr kumimoji="0" lang="en-US" sz="1200" b="0" i="0" u="none" strike="noStrike" cap="none" normalizeH="0" baseline="0" dirty="0" err="1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 Narrow" pitchFamily="34" charset="0"/>
                    </a:rPr>
                    <a:t>Заместимост</a:t>
                  </a:r>
                  <a:r>
                    <a:rPr kumimoji="0" lang="en-US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 Narrow" pitchFamily="34" charset="0"/>
                    </a:rPr>
                    <a:t> </a:t>
                  </a:r>
                  <a:r>
                    <a:rPr kumimoji="0" lang="en-US" sz="1200" b="0" i="0" u="none" strike="noStrike" cap="none" normalizeH="0" baseline="0" dirty="0" err="1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 Narrow" pitchFamily="34" charset="0"/>
                    </a:rPr>
                    <a:t>на</a:t>
                  </a:r>
                  <a:r>
                    <a:rPr kumimoji="0" lang="en-US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 Narrow" pitchFamily="34" charset="0"/>
                    </a:rPr>
                    <a:t> </a:t>
                  </a:r>
                  <a:r>
                    <a:rPr kumimoji="0" lang="en-US" sz="1200" b="0" i="0" u="none" strike="noStrike" cap="none" normalizeH="0" baseline="0" dirty="0" err="1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 Narrow" pitchFamily="34" charset="0"/>
                    </a:rPr>
                    <a:t>продукта</a:t>
                  </a:r>
                  <a:endPara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170003" name="Line 19"/>
                <p:cNvSpPr>
                  <a:spLocks noChangeShapeType="1"/>
                </p:cNvSpPr>
                <p:nvPr/>
              </p:nvSpPr>
              <p:spPr bwMode="auto">
                <a:xfrm>
                  <a:off x="3497" y="11087"/>
                  <a:ext cx="14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200"/>
                </a:p>
              </p:txBody>
            </p:sp>
          </p:grpSp>
        </p:grpSp>
        <p:grpSp>
          <p:nvGrpSpPr>
            <p:cNvPr id="170004" name="Group 20"/>
            <p:cNvGrpSpPr>
              <a:grpSpLocks/>
            </p:cNvGrpSpPr>
            <p:nvPr/>
          </p:nvGrpSpPr>
          <p:grpSpPr bwMode="auto">
            <a:xfrm>
              <a:off x="3248" y="6588"/>
              <a:ext cx="4676" cy="3440"/>
              <a:chOff x="3248" y="6588"/>
              <a:chExt cx="4676" cy="3440"/>
            </a:xfrm>
          </p:grpSpPr>
          <p:sp>
            <p:nvSpPr>
              <p:cNvPr id="170005" name="Line 21"/>
              <p:cNvSpPr>
                <a:spLocks noChangeShapeType="1"/>
              </p:cNvSpPr>
              <p:nvPr/>
            </p:nvSpPr>
            <p:spPr bwMode="auto">
              <a:xfrm>
                <a:off x="7648" y="6588"/>
                <a:ext cx="0" cy="34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/>
              </a:p>
            </p:txBody>
          </p:sp>
          <p:sp>
            <p:nvSpPr>
              <p:cNvPr id="170006" name="Line 22"/>
              <p:cNvSpPr>
                <a:spLocks noChangeShapeType="1"/>
              </p:cNvSpPr>
              <p:nvPr/>
            </p:nvSpPr>
            <p:spPr bwMode="auto">
              <a:xfrm>
                <a:off x="3248" y="8338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/>
              </a:p>
            </p:txBody>
          </p:sp>
          <p:sp>
            <p:nvSpPr>
              <p:cNvPr id="170007" name="Line 23"/>
              <p:cNvSpPr>
                <a:spLocks noChangeShapeType="1"/>
              </p:cNvSpPr>
              <p:nvPr/>
            </p:nvSpPr>
            <p:spPr bwMode="auto">
              <a:xfrm>
                <a:off x="5038" y="8308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/>
              </a:p>
            </p:txBody>
          </p:sp>
          <p:sp>
            <p:nvSpPr>
              <p:cNvPr id="170008" name="Line 24"/>
              <p:cNvSpPr>
                <a:spLocks noChangeShapeType="1"/>
              </p:cNvSpPr>
              <p:nvPr/>
            </p:nvSpPr>
            <p:spPr bwMode="auto">
              <a:xfrm>
                <a:off x="5388" y="6608"/>
                <a:ext cx="0" cy="34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/>
              </a:p>
            </p:txBody>
          </p:sp>
          <p:sp>
            <p:nvSpPr>
              <p:cNvPr id="170009" name="Line 25"/>
              <p:cNvSpPr>
                <a:spLocks noChangeShapeType="1"/>
              </p:cNvSpPr>
              <p:nvPr/>
            </p:nvSpPr>
            <p:spPr bwMode="auto">
              <a:xfrm>
                <a:off x="5388" y="6608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/>
              </a:p>
            </p:txBody>
          </p:sp>
          <p:sp>
            <p:nvSpPr>
              <p:cNvPr id="170010" name="Line 26"/>
              <p:cNvSpPr>
                <a:spLocks noChangeShapeType="1"/>
              </p:cNvSpPr>
              <p:nvPr/>
            </p:nvSpPr>
            <p:spPr bwMode="auto">
              <a:xfrm>
                <a:off x="5388" y="10028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/>
              </a:p>
            </p:txBody>
          </p:sp>
          <p:sp>
            <p:nvSpPr>
              <p:cNvPr id="170011" name="Line 27"/>
              <p:cNvSpPr>
                <a:spLocks noChangeShapeType="1"/>
              </p:cNvSpPr>
              <p:nvPr/>
            </p:nvSpPr>
            <p:spPr bwMode="auto">
              <a:xfrm>
                <a:off x="7358" y="10018"/>
                <a:ext cx="28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/>
              </a:p>
            </p:txBody>
          </p:sp>
          <p:sp>
            <p:nvSpPr>
              <p:cNvPr id="170012" name="Line 28"/>
              <p:cNvSpPr>
                <a:spLocks noChangeShapeType="1"/>
              </p:cNvSpPr>
              <p:nvPr/>
            </p:nvSpPr>
            <p:spPr bwMode="auto">
              <a:xfrm>
                <a:off x="7348" y="6588"/>
                <a:ext cx="28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/>
              </a:p>
            </p:txBody>
          </p:sp>
          <p:sp>
            <p:nvSpPr>
              <p:cNvPr id="170013" name="Line 29"/>
              <p:cNvSpPr>
                <a:spLocks noChangeShapeType="1"/>
              </p:cNvSpPr>
              <p:nvPr/>
            </p:nvSpPr>
            <p:spPr bwMode="auto">
              <a:xfrm>
                <a:off x="7641" y="8288"/>
                <a:ext cx="28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115888"/>
            <a:ext cx="87136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bg-BG" sz="2800" b="1" dirty="0" smtClean="0">
                <a:solidFill>
                  <a:schemeClr val="bg1"/>
                </a:solidFill>
              </a:rPr>
              <a:t>Интегрирани маркетингови комуникации (</a:t>
            </a:r>
            <a:r>
              <a:rPr lang="en-US" sz="2800" b="1" dirty="0" smtClean="0">
                <a:solidFill>
                  <a:schemeClr val="bg1"/>
                </a:solidFill>
              </a:rPr>
              <a:t>3</a:t>
            </a:r>
            <a:r>
              <a:rPr lang="bg-BG" sz="2800" b="1" dirty="0" smtClean="0">
                <a:solidFill>
                  <a:schemeClr val="bg1"/>
                </a:solidFill>
              </a:rPr>
              <a:t>) 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23528" y="836712"/>
            <a:ext cx="7704137" cy="646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algn="ctr"/>
            <a:r>
              <a:rPr lang="bg-BG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Предимства и недостатъци на рекламните медийни канали</a:t>
            </a:r>
            <a:endParaRPr lang="fr-FR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1520" y="1397000"/>
          <a:ext cx="8712969" cy="45974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40160"/>
                <a:gridCol w="3816424"/>
                <a:gridCol w="3456385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dirty="0"/>
                        <a:t>Медия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/>
                        <a:t>Предимства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/>
                        <a:t>Недостатъци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/>
                        <a:t>Вестници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dirty="0"/>
                        <a:t>Висока достоверност, </a:t>
                      </a:r>
                      <a:r>
                        <a:rPr lang="bg-BG" sz="1200" dirty="0" smtClean="0"/>
                        <a:t>възможност </a:t>
                      </a:r>
                      <a:r>
                        <a:rPr lang="bg-BG" sz="1200" dirty="0"/>
                        <a:t>за препрочитане, гъвкавост, навременност, добро покритие на </a:t>
                      </a:r>
                      <a:r>
                        <a:rPr lang="bg-BG" sz="1200" dirty="0" smtClean="0"/>
                        <a:t>локалния </a:t>
                      </a:r>
                      <a:r>
                        <a:rPr lang="bg-BG" sz="1200" dirty="0"/>
                        <a:t>пазар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dirty="0"/>
                        <a:t>Къс живот, нискокачествен печат, липса на </a:t>
                      </a:r>
                      <a:r>
                        <a:rPr lang="bg-BG" sz="1200" dirty="0" smtClean="0"/>
                        <a:t>препредаване </a:t>
                      </a:r>
                      <a:r>
                        <a:rPr lang="bg-BG" sz="1200" dirty="0"/>
                        <a:t>от ръка на ръка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/>
                        <a:t>Телевизия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dirty="0"/>
                        <a:t>Съчетава картина, звук и движение, силно </a:t>
                      </a:r>
                      <a:r>
                        <a:rPr lang="bg-BG" sz="1200" dirty="0" smtClean="0"/>
                        <a:t>емоционално </a:t>
                      </a:r>
                      <a:r>
                        <a:rPr lang="bg-BG" sz="1200" dirty="0"/>
                        <a:t>въздействие, висока степен на </a:t>
                      </a:r>
                      <a:r>
                        <a:rPr lang="bg-BG" sz="1200" dirty="0" smtClean="0"/>
                        <a:t>внимание</a:t>
                      </a:r>
                      <a:r>
                        <a:rPr lang="bg-BG" sz="1200" dirty="0"/>
                        <a:t>, голям обсег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dirty="0"/>
                        <a:t>Висока цена, бързо </a:t>
                      </a:r>
                      <a:r>
                        <a:rPr lang="bg-BG" sz="1200" dirty="0" smtClean="0"/>
                        <a:t>преминаване</a:t>
                      </a:r>
                      <a:r>
                        <a:rPr lang="bg-BG" sz="1200" dirty="0"/>
                        <a:t>, малка </a:t>
                      </a:r>
                      <a:r>
                        <a:rPr lang="bg-BG" sz="1200" dirty="0" smtClean="0"/>
                        <a:t>селективност </a:t>
                      </a:r>
                      <a:r>
                        <a:rPr lang="bg-BG" sz="1200" dirty="0"/>
                        <a:t>на аудиторията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/>
                        <a:t>Директна поща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dirty="0"/>
                        <a:t>Селективност на аудиторията, гъвкавост, персонализиране, няма конкуренция на други реклами в същата медия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dirty="0"/>
                        <a:t>Сравнително висока цена, имидж на пощенски боклук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/>
                        <a:t>Радио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dirty="0"/>
                        <a:t>Масово използване, висока географска и демографска селективност, ниска цена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dirty="0"/>
                        <a:t>Само аудиопредставяне, ниска степен на внимание, бързо преминаване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/>
                        <a:t>Списания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dirty="0"/>
                        <a:t>Висока географска и </a:t>
                      </a:r>
                      <a:r>
                        <a:rPr lang="bg-BG" sz="1200" dirty="0" smtClean="0"/>
                        <a:t>демографска </a:t>
                      </a:r>
                      <a:r>
                        <a:rPr lang="bg-BG" sz="1200" dirty="0"/>
                        <a:t>селективност, </a:t>
                      </a:r>
                      <a:r>
                        <a:rPr lang="bg-BG" sz="1200" dirty="0" smtClean="0"/>
                        <a:t>достоверност </a:t>
                      </a:r>
                      <a:r>
                        <a:rPr lang="bg-BG" sz="1200" dirty="0"/>
                        <a:t>и престиж, </a:t>
                      </a:r>
                      <a:r>
                        <a:rPr lang="bg-BG" sz="1200" dirty="0" smtClean="0"/>
                        <a:t>висококачествен </a:t>
                      </a:r>
                      <a:r>
                        <a:rPr lang="bg-BG" sz="1200" dirty="0"/>
                        <a:t>печат, дълъг живот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dirty="0"/>
                        <a:t>Дълъг срок на </a:t>
                      </a:r>
                      <a:r>
                        <a:rPr lang="bg-BG" sz="1200" dirty="0" smtClean="0"/>
                        <a:t>предварителна </a:t>
                      </a:r>
                      <a:r>
                        <a:rPr lang="bg-BG" sz="1200" dirty="0"/>
                        <a:t>заявка, няма </a:t>
                      </a:r>
                      <a:r>
                        <a:rPr lang="bg-BG" sz="1200" dirty="0" smtClean="0"/>
                        <a:t>гаранции </a:t>
                      </a:r>
                      <a:r>
                        <a:rPr lang="bg-BG" sz="1200" dirty="0"/>
                        <a:t>за мястото на </a:t>
                      </a:r>
                      <a:r>
                        <a:rPr lang="bg-BG" sz="1200" dirty="0" smtClean="0"/>
                        <a:t>рекламата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/>
                        <a:t>Бюлетини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dirty="0"/>
                        <a:t>Много висока селективност и пълен контрол, </a:t>
                      </a:r>
                      <a:r>
                        <a:rPr lang="bg-BG" sz="1200" dirty="0" smtClean="0"/>
                        <a:t>интерактивни </a:t>
                      </a:r>
                      <a:r>
                        <a:rPr lang="bg-BG" sz="1200" dirty="0"/>
                        <a:t>възможности, сравнително ниска цена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dirty="0"/>
                        <a:t>Неуправляемост на </a:t>
                      </a:r>
                      <a:r>
                        <a:rPr lang="bg-BG" sz="1200" dirty="0" smtClean="0"/>
                        <a:t>разходите</a:t>
                      </a:r>
                      <a:r>
                        <a:rPr lang="bg-BG" sz="1200" dirty="0"/>
                        <a:t>, поради пряката зависимост от тиража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/>
                        <a:t>Брошури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dirty="0"/>
                        <a:t>Гъвкавост, пълен контрол, емоционалност на посланието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dirty="0"/>
                        <a:t>Свръхпродукцията също може да доведе до много високи разходи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/>
                        <a:t>Телефон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dirty="0"/>
                        <a:t>Висока достъпност, </a:t>
                      </a:r>
                      <a:r>
                        <a:rPr lang="bg-BG" sz="1200" dirty="0" smtClean="0"/>
                        <a:t>възможност </a:t>
                      </a:r>
                      <a:r>
                        <a:rPr lang="bg-BG" sz="1200" dirty="0"/>
                        <a:t>за личен контакт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dirty="0"/>
                        <a:t>Сравнително високи разходи за трудова заетост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/>
                        <a:t>Интернет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dirty="0"/>
                        <a:t>Висока селективност, </a:t>
                      </a:r>
                      <a:r>
                        <a:rPr lang="bg-BG" sz="1200" dirty="0" smtClean="0"/>
                        <a:t>интерактивни </a:t>
                      </a:r>
                      <a:r>
                        <a:rPr lang="bg-BG" sz="1200" dirty="0"/>
                        <a:t>възможности, сравнително ниска цена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dirty="0"/>
                        <a:t>Сравнително нова медия с малък брой ползватели в някои страни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115888"/>
            <a:ext cx="87136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bg-BG" sz="2800" b="1" dirty="0" smtClean="0">
                <a:solidFill>
                  <a:schemeClr val="bg1"/>
                </a:solidFill>
              </a:rPr>
              <a:t>Интегрирани маркетингови комуникации (</a:t>
            </a:r>
            <a:r>
              <a:rPr lang="en-US" sz="2800" b="1" dirty="0" smtClean="0">
                <a:solidFill>
                  <a:schemeClr val="bg1"/>
                </a:solidFill>
              </a:rPr>
              <a:t>4</a:t>
            </a:r>
            <a:r>
              <a:rPr lang="bg-BG" sz="2800" b="1" dirty="0" smtClean="0">
                <a:solidFill>
                  <a:schemeClr val="bg1"/>
                </a:solidFill>
              </a:rPr>
              <a:t>) 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23528" y="908720"/>
            <a:ext cx="7704137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algn="ctr"/>
            <a:r>
              <a:rPr lang="bg-BG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Стратегия за стимулиране на продажбите</a:t>
            </a:r>
          </a:p>
          <a:p>
            <a:pPr algn="ctr"/>
            <a:endParaRPr lang="bg-BG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Докато рекламата предлага причина нещо да се купи, промоционалните продажби предлагат подбуди за покупка. Те могат да бъдат няколко вида:</a:t>
            </a:r>
          </a:p>
          <a:p>
            <a:pPr algn="just">
              <a:buFont typeface="Wingdings" pitchFamily="2" charset="2"/>
              <a:buChar char="Ø"/>
            </a:pP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Потребителски промоции – мостри, отстъпки, награди и др.</a:t>
            </a:r>
          </a:p>
          <a:p>
            <a:pPr algn="just">
              <a:buFont typeface="Wingdings" pitchFamily="2" charset="2"/>
              <a:buChar char="Ø"/>
            </a:pP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Търговски промоции – намаление на цената, отстъпки за реклама или промоционални пакети с отстъпки за закупуване на количества.</a:t>
            </a:r>
          </a:p>
          <a:p>
            <a:pPr algn="just">
              <a:buFont typeface="Wingdings" pitchFamily="2" charset="2"/>
              <a:buChar char="Ø"/>
            </a:pP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Промоции за търговските екипи – бонуси за търговските представители, участие в изложби и конгреси и др.</a:t>
            </a:r>
          </a:p>
          <a:p>
            <a:pPr algn="just"/>
            <a:endParaRPr lang="bg-BG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съвременните промоционални подходи бюджетите за стимулиране на продажбите и връзките с обществеността вземат превес над бюджетите за реклама.</a:t>
            </a:r>
          </a:p>
          <a:p>
            <a:pPr marL="457200" indent="-457200" algn="just"/>
            <a:endParaRPr lang="fr-F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115888"/>
            <a:ext cx="87136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bg-BG" sz="2800" b="1" dirty="0" smtClean="0">
                <a:solidFill>
                  <a:schemeClr val="bg1"/>
                </a:solidFill>
              </a:rPr>
              <a:t>Интегрирани маркетингови комуникации (5) 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23528" y="980728"/>
            <a:ext cx="8352928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algn="just"/>
            <a:r>
              <a:rPr lang="bg-BG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Цели на промоционалните продажби:</a:t>
            </a:r>
          </a:p>
          <a:p>
            <a:pPr algn="just">
              <a:buFont typeface="Courier New" pitchFamily="49" charset="0"/>
              <a:buChar char="o"/>
            </a:pP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Привличане на нови клиенти</a:t>
            </a:r>
          </a:p>
          <a:p>
            <a:pPr algn="just">
              <a:buFont typeface="Courier New" pitchFamily="49" charset="0"/>
              <a:buChar char="o"/>
            </a:pP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Стимулиране и награждаване на лоялните клиенти</a:t>
            </a:r>
          </a:p>
          <a:p>
            <a:pPr algn="just">
              <a:buFont typeface="Courier New" pitchFamily="49" charset="0"/>
              <a:buChar char="o"/>
            </a:pP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Увеличаване на броя повторни покупки, които ще направят </a:t>
            </a:r>
            <a:r>
              <a:rPr lang="bg-BG" sz="2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нередовните купувачи</a:t>
            </a: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Courier New" pitchFamily="49" charset="0"/>
              <a:buChar char="o"/>
            </a:pPr>
            <a:endParaRPr lang="bg-BG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Основният недостатък на промоционалните продажби е, че те привличат клиентите, които често сменят марката и търсят главно по-ниска цена.</a:t>
            </a:r>
          </a:p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Стимулирането на продажбите, използвано на пазари с голяма сходност на марките, води до силна реакция в краткосрочен план, но и до слабо дългосрочно увеличение на пазарния дял. На пазарите на силно диференцираните марки обаче стимулирането на продажбите може да промени постоянно дяловото пазарно съотношение.</a:t>
            </a:r>
          </a:p>
          <a:p>
            <a:pPr marL="457200" indent="-457200" algn="just"/>
            <a:endParaRPr lang="fr-F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-45387"/>
            <a:ext cx="871366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PR </a:t>
            </a:r>
            <a:r>
              <a:rPr lang="bg-BG" sz="2800" b="1" dirty="0" smtClean="0">
                <a:solidFill>
                  <a:schemeClr val="bg1"/>
                </a:solidFill>
              </a:rPr>
              <a:t>и маркетингови комуникации в здравеопазването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23528" y="1270000"/>
            <a:ext cx="7704137" cy="862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Връзките с обществеността и маркетинговите комуникации в здравеопазването са в неразривно взаимодействие.</a:t>
            </a:r>
            <a:endParaRPr lang="fr-F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396255" y="2204864"/>
            <a:ext cx="7704137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Когато обратната връзка е слаба, тогава комуникационният процес е двустепенен и асиметричен, защото е налице дисбаланс. Лекарите винаги доминират от позицията на образование, професионални знания и умения, докато пациентът по принцип е уплашен и в безизходица в резултат на заболяването.</a:t>
            </a:r>
          </a:p>
          <a:p>
            <a:pPr algn="just"/>
            <a:endParaRPr lang="bg-BG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резултат на това комуникацията между лекари и пациенти винаги е асиметрична като пациента е в по-слабата позиция.</a:t>
            </a:r>
            <a:endParaRPr lang="fr-F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63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115888"/>
            <a:ext cx="87136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bg-BG" sz="2800" b="1" dirty="0" smtClean="0">
                <a:solidFill>
                  <a:schemeClr val="bg1"/>
                </a:solidFill>
              </a:rPr>
              <a:t>Интегрирани маркетингови комуникации (6) 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23528" y="764704"/>
            <a:ext cx="7704137" cy="646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algn="ctr"/>
            <a:r>
              <a:rPr lang="bg-BG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Видове потребителски промоции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23528" y="1397000"/>
          <a:ext cx="8568952" cy="48209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88232"/>
                <a:gridCol w="648072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/>
                        <a:t>Инструмент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/>
                        <a:t>Същност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bg-BG" sz="1200"/>
                        <a:t>Мостри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bg-BG" sz="1200"/>
                        <a:t>Предлага се безплатно известно количество от продукта или услугата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bg-BG" sz="1200"/>
                        <a:t>Купони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bg-BG" sz="1200"/>
                        <a:t>Сертификати, предлагащи обявено намаление при покупката на определен продукт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bg-BG" sz="1200"/>
                        <a:t>Реимбурсация на част от стойността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bg-BG" sz="1200"/>
                        <a:t>Намаление на цената чрез възстановяване от производителя на част от стойността на покупката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bg-BG" sz="1200"/>
                        <a:t>Ценови пакети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bg-BG" sz="1200"/>
                        <a:t>Намаление на цената при покупка на по-голям обем или предварително обявена комбинация от продукти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bg-BG" sz="1200"/>
                        <a:t>Премии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bg-BG" sz="1200"/>
                        <a:t>Стоки, предлагани на ниски цени или безплатно, за да се стимулира покупката на определен продукт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bg-BG" sz="1200"/>
                        <a:t>Награди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bg-BG" sz="1200"/>
                        <a:t>Дават шанс на потребителите да спечелят пари, пътувания или стоки, ако са закупили определени продукти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bg-BG" sz="1200"/>
                        <a:t>Безплатни проби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bg-BG" sz="1200"/>
                        <a:t>Поканват се потенциални купувачи да пробват безплатно продукта с надеждата, че ще го купят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bg-BG" sz="1200"/>
                        <a:t>Фирмени награди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bg-BG" sz="1200"/>
                        <a:t>В пари или точки, дадени като награда от името на определен продавач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bg-BG" sz="1200"/>
                        <a:t>Гаранции за продукта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bg-BG" sz="1200"/>
                        <a:t>Изрични обещания от страна на продавача, че ще ремонтира безплатно продукта и поддържа експлоатацията му за определен период от време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bg-BG" sz="1200"/>
                        <a:t>Съвместни промоции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bg-BG" sz="1200"/>
                        <a:t>Две или повече компании обединяват усилията си при предоставянето на потребителски промоции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bg-BG" sz="1200"/>
                        <a:t>Кръстосани промоции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bg-BG" sz="1200"/>
                        <a:t>Използва се дадена марка, за да се рекламира друга, неконкурираща се марка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bg-BG" sz="1200"/>
                        <a:t>Изложби и демонстрации в точките на продажба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/>
                        <a:t>Демонстрации в точките на продажба, които обикновено са свързани с предоставянето на подарък при извършването на покупка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115888"/>
            <a:ext cx="87136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bg-BG" sz="2800" b="1" dirty="0" smtClean="0">
                <a:solidFill>
                  <a:schemeClr val="bg1"/>
                </a:solidFill>
              </a:rPr>
              <a:t>Интегрирани маркетингови комуникации (7) 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23528" y="1270000"/>
            <a:ext cx="7704137" cy="4535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algn="ctr"/>
            <a:r>
              <a:rPr lang="bg-BG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Стратегия за връзки с обществеността</a:t>
            </a:r>
          </a:p>
          <a:p>
            <a:pPr algn="ctr"/>
            <a:endParaRPr lang="bg-BG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 </a:t>
            </a: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отделите обобщено извършват пет основни функции:</a:t>
            </a:r>
          </a:p>
          <a:p>
            <a:pPr algn="just">
              <a:buFont typeface="Courier New" pitchFamily="49" charset="0"/>
              <a:buChar char="o"/>
            </a:pP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Връзки с медиите с цел предоставяне на новини и информация за организацията във възможно най-положителна светлина.</a:t>
            </a:r>
          </a:p>
          <a:p>
            <a:pPr algn="just">
              <a:buFont typeface="Courier New" pitchFamily="49" charset="0"/>
              <a:buChar char="o"/>
            </a:pP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Разгласяване на качествата на определен продукт и превъзходството му над конкурентите.</a:t>
            </a:r>
          </a:p>
          <a:p>
            <a:pPr algn="just">
              <a:buFont typeface="Courier New" pitchFamily="49" charset="0"/>
              <a:buChar char="o"/>
            </a:pP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Корпоративна комуникация. Подпомагане на разбирателството и подкрепата на организацията чрез вътрешни и външни информационни канали.</a:t>
            </a:r>
          </a:p>
          <a:p>
            <a:pPr algn="just">
              <a:buFont typeface="Courier New" pitchFamily="49" charset="0"/>
              <a:buChar char="o"/>
            </a:pP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Лобиране. Взаимодействие със законодатели и държавни служители относно нормативната регулация и законотворчеството</a:t>
            </a:r>
          </a:p>
          <a:p>
            <a:pPr algn="just">
              <a:buFont typeface="Courier New" pitchFamily="49" charset="0"/>
              <a:buChar char="o"/>
            </a:pP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Юридически съвети. Представляват съвети към мениджмънта относно публични теми, позицията и имиджа на компанията.</a:t>
            </a:r>
          </a:p>
          <a:p>
            <a:pPr marL="457200" indent="-457200" algn="just"/>
            <a:endParaRPr lang="fr-F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115888"/>
            <a:ext cx="87136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bg-BG" sz="2800" b="1" dirty="0" smtClean="0">
                <a:solidFill>
                  <a:schemeClr val="bg1"/>
                </a:solidFill>
              </a:rPr>
              <a:t>Интегрирани маркетингови комуникации (8) 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23528" y="1270000"/>
            <a:ext cx="7704137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algn="ctr"/>
            <a:r>
              <a:rPr lang="bg-BG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Цели на маркетинг връзките с обществеността 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(MPR)</a:t>
            </a:r>
            <a:endParaRPr lang="bg-BG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bg-BG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Подпомага лансирането на нови продукти</a:t>
            </a:r>
          </a:p>
          <a:p>
            <a:pPr marL="457200" indent="-457200" algn="just">
              <a:buAutoNum type="arabicPeriod"/>
            </a:pPr>
            <a:endParaRPr lang="bg-BG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Подпомага препозиционирането на зрял продукт</a:t>
            </a:r>
          </a:p>
          <a:p>
            <a:pPr marL="457200" indent="-457200" algn="just">
              <a:buAutoNum type="arabicPeriod"/>
            </a:pPr>
            <a:endParaRPr lang="bg-BG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Предизвиква интерес към продуктовата категория</a:t>
            </a:r>
          </a:p>
          <a:p>
            <a:pPr marL="457200" indent="-457200" algn="just">
              <a:buAutoNum type="arabicPeriod"/>
            </a:pPr>
            <a:endParaRPr lang="bg-BG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Оказва влияние върху конкурентни целеви продукти</a:t>
            </a:r>
          </a:p>
          <a:p>
            <a:pPr marL="457200" indent="-457200" algn="just">
              <a:buAutoNum type="arabicPeriod"/>
            </a:pPr>
            <a:endParaRPr lang="bg-BG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Защитава продукти, които са имали проблеми с имиджа</a:t>
            </a:r>
          </a:p>
          <a:p>
            <a:pPr marL="457200" indent="-457200" algn="just">
              <a:buAutoNum type="arabicPeriod"/>
            </a:pPr>
            <a:endParaRPr lang="bg-BG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Изгражда корпоративния имидж по начин, който се отразява благоприятно на продуктите</a:t>
            </a:r>
          </a:p>
          <a:p>
            <a:pPr marL="457200" indent="-457200" algn="just"/>
            <a:endParaRPr lang="fr-F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115888"/>
            <a:ext cx="87136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bg-BG" sz="2800" b="1" dirty="0" smtClean="0">
                <a:solidFill>
                  <a:schemeClr val="bg1"/>
                </a:solidFill>
              </a:rPr>
              <a:t>Интегрирани маркетингови комуникации (9) 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23528" y="764704"/>
            <a:ext cx="7704137" cy="646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marL="457200" indent="-457200" algn="ctr"/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MPR  - </a:t>
            </a:r>
            <a:r>
              <a:rPr lang="bg-BG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оперативен модел 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PENCILS</a:t>
            </a:r>
            <a:endParaRPr lang="fr-FR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71600" y="1340772"/>
          <a:ext cx="7200800" cy="4636207"/>
        </p:xfrm>
        <a:graphic>
          <a:graphicData uri="http://schemas.openxmlformats.org/drawingml/2006/table">
            <a:tbl>
              <a:tblPr/>
              <a:tblGrid>
                <a:gridCol w="126936"/>
                <a:gridCol w="6843201"/>
                <a:gridCol w="230663"/>
              </a:tblGrid>
              <a:tr h="163334">
                <a:tc gridSpan="3">
                  <a:txBody>
                    <a:bodyPr/>
                    <a:lstStyle/>
                    <a:p>
                      <a:pPr marL="1329055" marR="71755" indent="-1257300" algn="ctr"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030" marR="41030" marT="0" marB="0">
                    <a:lnL w="381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9172">
                <a:tc rowSpan="13">
                  <a:txBody>
                    <a:bodyPr/>
                    <a:lstStyle/>
                    <a:p>
                      <a:pPr marL="1257300" indent="-1257300" algn="just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030" marR="41030" marT="0" marB="0">
                    <a:lnL w="381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ublications </a:t>
                      </a:r>
                      <a:r>
                        <a:rPr lang="bg-BG" sz="1200">
                          <a:latin typeface="Arial"/>
                          <a:ea typeface="Times New Roman"/>
                          <a:cs typeface="Times New Roman"/>
                        </a:rPr>
                        <a:t>(публикации) – често използвано средство в здравеопазването, обхващащо научни списания, годишни доклади, фармацевтични справочници и др.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030" marR="41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 rowSpan="13">
                  <a:txBody>
                    <a:bodyPr/>
                    <a:lstStyle/>
                    <a:p>
                      <a:pPr marL="1329055" marR="71755" indent="-1257300" algn="ctr">
                        <a:spcAft>
                          <a:spcPts val="0"/>
                        </a:spcAft>
                      </a:pPr>
                      <a:r>
                        <a:rPr lang="bg-BG" sz="1200" b="1">
                          <a:latin typeface="Arial"/>
                          <a:ea typeface="Times New Roman"/>
                          <a:cs typeface="Times New Roman"/>
                        </a:rPr>
                        <a:t>МАРКЕТИНГ ВРЪЗКИ С ОБЩЕСТВЕНОСТТА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030" marR="41030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1905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↕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030" marR="41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94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vents</a:t>
                      </a: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g-BG" sz="1200">
                          <a:latin typeface="Arial"/>
                          <a:ea typeface="Times New Roman"/>
                          <a:cs typeface="Times New Roman"/>
                        </a:rPr>
                        <a:t>(мероприятия) – международни и локални научни конгреси, лекции, изложения на медицинска апаратура, симпозиуми и други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030" marR="41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↕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030" marR="41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94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ews</a:t>
                      </a: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g-BG" sz="1200">
                          <a:latin typeface="Arial"/>
                          <a:ea typeface="Times New Roman"/>
                          <a:cs typeface="Times New Roman"/>
                        </a:rPr>
                        <a:t>(новини) – благоприятни новини за продуктите, услугите, компанията и служителите ù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030" marR="41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↕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030" marR="41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988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ommunity</a:t>
                      </a: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involvement</a:t>
                      </a: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activities</a:t>
                      </a: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g-BG" sz="1200" dirty="0">
                          <a:latin typeface="Arial"/>
                          <a:ea typeface="Times New Roman"/>
                          <a:cs typeface="Times New Roman"/>
                        </a:rPr>
                        <a:t>(общественозначими дейности) – финансиране на здравни програми за деца без родителски грижи, социалнослаби граждани, пациенти със затруднен достъп до здравни грижи и др.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030" marR="41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↕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030" marR="41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94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dentity</a:t>
                      </a: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media</a:t>
                      </a: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g-BG" sz="1200">
                          <a:latin typeface="Arial"/>
                          <a:ea typeface="Times New Roman"/>
                          <a:cs typeface="Times New Roman"/>
                        </a:rPr>
                        <a:t>(идентичност) – канцеларски принадлежности, визитни картички, фирмени униформи, фирмено лого и др.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030" marR="41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↕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030" marR="41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988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</a:t>
                      </a: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obbying</a:t>
                      </a: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activity</a:t>
                      </a: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g-BG" sz="1200">
                          <a:latin typeface="Arial"/>
                          <a:ea typeface="Times New Roman"/>
                          <a:cs typeface="Times New Roman"/>
                        </a:rPr>
                        <a:t>(лобистка дейност) – важно средство в здравеопазването, където основната част от продуктите и услугите се реимбурсират от обществени фондове, управлявани с политически решения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030" marR="41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↕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030" marR="41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91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ocial responsibility activities</a:t>
                      </a: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g-BG" sz="1200">
                          <a:latin typeface="Arial"/>
                          <a:ea typeface="Times New Roman"/>
                          <a:cs typeface="Times New Roman"/>
                        </a:rPr>
                        <a:t>(социално отговорни дейности) – създаване на репутация на социално ангажирана компания в сектора на здравеопазването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030" marR="410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3334">
                <a:tc gridSpan="3">
                  <a:txBody>
                    <a:bodyPr/>
                    <a:lstStyle/>
                    <a:p>
                      <a:pPr marL="1028700" indent="-1028700" algn="just"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030" marR="41030" marT="0" marB="0">
                    <a:lnL w="381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115888"/>
            <a:ext cx="87136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bg-BG" sz="2800" b="1" dirty="0" smtClean="0">
                <a:solidFill>
                  <a:schemeClr val="bg1"/>
                </a:solidFill>
              </a:rPr>
              <a:t>Заключение 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23528" y="1270000"/>
            <a:ext cx="7704137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здравеопазването като най-социален бранш в голяма степен връзките с обществеността и маркетинговите комуникации се припокриват, тъй като всички граждани могат да бъдат разгледани и като потенциални клиенти (пациенти или осигурени лица.)</a:t>
            </a:r>
          </a:p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Освен това, чрез инструментите на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</a:t>
            </a:r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на публиката се обясняват актуални процеси като болезнените здравни реформи, комуникира се с външната и вътрешна професионална общност, управляват се взаимоотношенията с медиите и се изгражда имиджа на всяка здравна организация и медицинските специалисти в нея.</a:t>
            </a:r>
          </a:p>
          <a:p>
            <a:pPr algn="just"/>
            <a:r>
              <a:rPr lang="bg-BG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Всички тези фактори определят широките възможности за приложение на връзките с обществеността в здравеопазването.</a:t>
            </a:r>
          </a:p>
          <a:p>
            <a:pPr marL="457200" indent="-457200" algn="just"/>
            <a:endParaRPr lang="fr-F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0" y="2708920"/>
            <a:ext cx="9144000" cy="71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algn="ctr"/>
            <a:r>
              <a:rPr lang="bg-BG" sz="3800" b="1" spc="300" dirty="0" smtClean="0">
                <a:solidFill>
                  <a:schemeClr val="bg1"/>
                </a:solidFill>
                <a:effectLst>
                  <a:outerShdw blurRad="139700" dist="304800" dir="2700000" sx="102000" sy="102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БЛАГОДАРЯ  ЗА  ВНИМАНИЕТО</a:t>
            </a:r>
          </a:p>
          <a:p>
            <a:pPr marL="457200" indent="-457200" algn="ctr"/>
            <a:endParaRPr lang="fr-FR" sz="3800" b="1" spc="300" dirty="0">
              <a:solidFill>
                <a:schemeClr val="bg1"/>
              </a:solidFill>
              <a:effectLst>
                <a:outerShdw blurRad="139700" dist="304800" dir="2700000" sx="102000" sy="102000" algn="tl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1866</TotalTime>
  <Words>11155</Words>
  <Application>Microsoft Office PowerPoint</Application>
  <PresentationFormat>On-screen Show (4:3)</PresentationFormat>
  <Paragraphs>854</Paragraphs>
  <Slides>95</Slides>
  <Notes>95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95</vt:i4>
      </vt:variant>
    </vt:vector>
  </HeadingPairs>
  <TitlesOfParts>
    <vt:vector size="97" baseType="lpstr">
      <vt:lpstr>Modèle par défaut</vt:lpstr>
      <vt:lpstr>CorelDRAW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Multiple White Arrows</dc:title>
  <dc:creator>www.powerpointstyles.com</dc:creator>
  <dc:description>Image credit to FreeDigitalPhotos.net </dc:description>
  <cp:lastModifiedBy>Admin</cp:lastModifiedBy>
  <cp:revision>319</cp:revision>
  <dcterms:created xsi:type="dcterms:W3CDTF">2009-03-23T15:23:24Z</dcterms:created>
  <dcterms:modified xsi:type="dcterms:W3CDTF">2013-09-23T17:58:39Z</dcterms:modified>
</cp:coreProperties>
</file>