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20"/>
  </p:notesMasterIdLst>
  <p:sldIdLst>
    <p:sldId id="256" r:id="rId2"/>
    <p:sldId id="257" r:id="rId3"/>
    <p:sldId id="258" r:id="rId4"/>
    <p:sldId id="271" r:id="rId5"/>
    <p:sldId id="272" r:id="rId6"/>
    <p:sldId id="273" r:id="rId7"/>
    <p:sldId id="274" r:id="rId8"/>
    <p:sldId id="260" r:id="rId9"/>
    <p:sldId id="259" r:id="rId10"/>
    <p:sldId id="261" r:id="rId11"/>
    <p:sldId id="263" r:id="rId12"/>
    <p:sldId id="275" r:id="rId13"/>
    <p:sldId id="262" r:id="rId14"/>
    <p:sldId id="264" r:id="rId15"/>
    <p:sldId id="265" r:id="rId16"/>
    <p:sldId id="268" r:id="rId17"/>
    <p:sldId id="266" r:id="rId18"/>
    <p:sldId id="267" r:id="rId19"/>
  </p:sldIdLst>
  <p:sldSz cx="9144000" cy="6858000" type="screen4x3"/>
  <p:notesSz cx="6858000" cy="9144000"/>
  <p:defaultTextStyle>
    <a:defPPr>
      <a:defRPr lang="bg-BG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5Pnv5LItAbLnUJGOOiHgpA==" hashData="tHVdCaYsYevuOjr4oOoGpYLVfk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3" autoAdjust="0"/>
    <p:restoredTop sz="94660"/>
  </p:normalViewPr>
  <p:slideViewPr>
    <p:cSldViewPr>
      <p:cViewPr>
        <p:scale>
          <a:sx n="50" d="100"/>
          <a:sy n="50" d="100"/>
        </p:scale>
        <p:origin x="-2166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bg-BG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g-BG" smtClean="0"/>
              <a:t>Click to edit Master text styles</a:t>
            </a:r>
          </a:p>
          <a:p>
            <a:pPr lvl="1"/>
            <a:r>
              <a:rPr lang="bg-BG" smtClean="0"/>
              <a:t>Second level</a:t>
            </a:r>
          </a:p>
          <a:p>
            <a:pPr lvl="2"/>
            <a:r>
              <a:rPr lang="bg-BG" smtClean="0"/>
              <a:t>Third level</a:t>
            </a:r>
          </a:p>
          <a:p>
            <a:pPr lvl="3"/>
            <a:r>
              <a:rPr lang="bg-BG" smtClean="0"/>
              <a:t>Fourth level</a:t>
            </a:r>
          </a:p>
          <a:p>
            <a:pPr lvl="4"/>
            <a:r>
              <a:rPr lang="bg-BG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bg-BG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4BC94B-C61C-4DB7-98CF-475590F79949}" type="slidenum">
              <a:rPr lang="bg-BG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53526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E61DB-CC30-4062-AE44-66E25E494291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DB856-C9EF-4D35-96DD-26C1ADC0385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DCAC6-3581-4EBC-AE9B-E1EAE3249C34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1DDA8-C93A-4C91-86B8-F44F2D3C0F3B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09401-DEFD-4D60-A149-D68341BC91CA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92642-4C35-4806-9C0D-297BA9D5B729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84B3C-002F-43E1-AC40-FF982F2AE425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3B858-AF31-4A53-924A-37A9F7EF636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F608A-A89B-4597-8B82-6AB6C022EEA9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0CB9-7B1B-4E33-8ECE-14495865142E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0838-9406-495B-A459-C7D6239DB14B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4E687-7C43-419D-9CC2-CDCD48BB8528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F0667-5013-4527-BA1D-EB9185564BED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174652-A9CF-4611-88E6-1EA44670711F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4997A-4E36-4EAC-94D9-94B5D61381AF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2A985-F47F-470B-A2D8-FDFA6568A354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A9FE1-E9FA-4A63-A9CE-D26696F4AFB0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C4C23-4075-4F31-8EC0-9EDC1424A4EA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bg-BG" smtClean="0"/>
              <a:t>Щракнете върху иконата, за да добавите картина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8EE4C-2398-4888-A6DA-4A134261ADAE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7748-BF03-4DFA-8DA6-EBF4EFAB554D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38C8D4D-95B5-4415-A31C-8015D0493C88}" type="datetime1">
              <a:rPr lang="bg-BG" smtClean="0"/>
              <a:pPr/>
              <a:t>13.5.2013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3D28AA-48DC-41A4-B14E-52DE6FAAF68E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19" y="308248"/>
            <a:ext cx="8208963" cy="1752600"/>
          </a:xfrm>
        </p:spPr>
        <p:txBody>
          <a:bodyPr/>
          <a:lstStyle/>
          <a:p>
            <a:pPr algn="ctr"/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ДЕБАТЪТ КОЛБЕРГ - ГИЛИГАН: ЕТИКА НА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СПРАВЕДЛИВОСТТА СРЕЩУ </a:t>
            </a:r>
            <a:r>
              <a:rPr lang="bg-BG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</a:t>
            </a:r>
            <a:r>
              <a:rPr lang="bg-BG" sz="3600" b="1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НА ГРИЖИТЕ </a:t>
            </a:r>
            <a:endParaRPr lang="bg-BG" sz="3600" b="1" i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177734" y="5733256"/>
            <a:ext cx="47885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i="1" dirty="0" smtClean="0"/>
              <a:t>Доц. д-р Силвия </a:t>
            </a:r>
            <a:r>
              <a:rPr lang="bg-BG" i="1" dirty="0" err="1" smtClean="0"/>
              <a:t>Александрова-Янкуловска</a:t>
            </a:r>
            <a:endParaRPr lang="bg-BG" i="1" dirty="0"/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063" y="2133699"/>
            <a:ext cx="2536825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4613" y="2132856"/>
            <a:ext cx="2617787" cy="33115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ОТГОВОРИ НА КОЛБЕРГ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16224"/>
            <a:ext cx="8229600" cy="3845024"/>
          </a:xfrm>
        </p:spPr>
        <p:txBody>
          <a:bodyPr/>
          <a:lstStyle/>
          <a:p>
            <a:r>
              <a:rPr lang="bg-BG" sz="2400" dirty="0"/>
              <a:t>Половите разлики в отговорите са следствие не на методологични грешки, а на различните социални роли на мъжете и жените.</a:t>
            </a:r>
          </a:p>
          <a:p>
            <a:r>
              <a:rPr lang="bg-BG" sz="2400" dirty="0" err="1"/>
              <a:t>Колберг</a:t>
            </a:r>
            <a:r>
              <a:rPr lang="bg-BG" sz="2400" dirty="0"/>
              <a:t> не отрича емоционалният компонент в човешкото поведение, но гледа на емоциите като на неуместни за моралността. Истински моралният деятел е същество независимо от конкретни връзки и обстоятелства в живота.</a:t>
            </a:r>
          </a:p>
          <a:p>
            <a:endParaRPr lang="bg-BG" sz="2400" dirty="0"/>
          </a:p>
          <a:p>
            <a:endParaRPr lang="bg-BG" sz="2400" dirty="0"/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73F-C6C6-4919-BD84-C6E2F71C1763}" type="slidenum">
              <a:rPr lang="bg-BG"/>
              <a:pPr/>
              <a:t>10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1"/>
      <p:bldP spid="30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ГИЛИГАН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dirty="0"/>
              <a:t>3 проучвания</a:t>
            </a:r>
          </a:p>
          <a:p>
            <a:pPr lvl="1"/>
            <a:r>
              <a:rPr lang="bg-BG" sz="2400" dirty="0"/>
              <a:t>Мъже и жени на различна възраст</a:t>
            </a:r>
          </a:p>
          <a:p>
            <a:pPr lvl="1"/>
            <a:r>
              <a:rPr lang="bg-BG" sz="2400" dirty="0"/>
              <a:t>Студенти от курс по морално развитие</a:t>
            </a:r>
          </a:p>
          <a:p>
            <a:pPr lvl="1"/>
            <a:r>
              <a:rPr lang="bg-BG" sz="2400" dirty="0"/>
              <a:t>Жени, проучване върху аборта</a:t>
            </a:r>
          </a:p>
          <a:p>
            <a:r>
              <a:rPr lang="bg-BG" sz="2400" dirty="0">
                <a:solidFill>
                  <a:srgbClr val="C00000"/>
                </a:solidFill>
              </a:rPr>
              <a:t>Собствен модел на морално развитие в три нива в йерархичен порядък</a:t>
            </a:r>
          </a:p>
          <a:p>
            <a:r>
              <a:rPr lang="bg-BG" sz="2400" dirty="0"/>
              <a:t>Прогресивното морално развитие води до поддържане на личен интегритет и грижа за себе си без пренебрегване на другите, с които индивида има взаимоотношения.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F71AD-F20F-4CB3-A5DB-025A3460062C}" type="slidenum">
              <a:rPr lang="bg-BG"/>
              <a:pPr/>
              <a:t>11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12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Гилиган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457200" y="1384315"/>
            <a:ext cx="82296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I. </a:t>
            </a:r>
            <a:r>
              <a:rPr lang="bg-BG" sz="2000" b="1" i="1" dirty="0" err="1">
                <a:solidFill>
                  <a:srgbClr val="C00000"/>
                </a:solidFill>
              </a:rPr>
              <a:t>Пре-конвенционално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загриженост за собственото оцеляване, егоистично чувство.</a:t>
            </a:r>
          </a:p>
          <a:p>
            <a:pPr hangingPunct="0"/>
            <a:r>
              <a:rPr lang="bg-BG" sz="2000" b="1" i="1" dirty="0">
                <a:solidFill>
                  <a:srgbClr val="C00000"/>
                </a:solidFill>
              </a:rPr>
              <a:t>II. 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централна роля има грижата за другите понякога изразявана в саможертва. За да поддържа взаимоотношенията, индивида поема отговорност за другите, има желание да им помага в трудни обстоятелства и се опитва да задоволява нуждите им. Грижата за близкото човешко същество се смята за нещо добро.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III. Пост-конвенционално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е способен да вижда взаимозависимостта с околните и грижата е автономно избран принцип. Експлоатирането или използването на другия за егоистични мотиви се осъжда. Отговорността и грижите са базирани на действителни знания за конкретни ситуации, за особеностите на въвлечените лица, техните връзки и собствена ситуация.</a:t>
            </a:r>
          </a:p>
        </p:txBody>
      </p:sp>
    </p:spTree>
    <p:extLst>
      <p:ext uri="{BB962C8B-B14F-4D97-AF65-F5344CB8AC3E}">
        <p14:creationId xmlns:p14="http://schemas.microsoft.com/office/powerpoint/2010/main" val="379687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ГРИЖИТЕ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Всеки човек винаги държи в ръцете си известна част от живота на другия. Всекидневно човек зависи от околните и те зависят от него, така че се формира сложна мрежа от взаимна зависимост. 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Напрежение и разрив в мрежата от връзки между въвлечените индивиди.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Разкриване на разбирането на позицията на всеки въвлечен; изследване на конкретните обстоятелства.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3F29B-46F7-47EA-942B-6E41D6D96524}" type="slidenum">
              <a:rPr lang="bg-BG"/>
              <a:pPr/>
              <a:t>13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19249"/>
            <a:ext cx="8218488" cy="1425575"/>
          </a:xfrm>
        </p:spPr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ОТЛИЧИТЕЛНИ ХАРАКТЕРИСТИКИ НА ЕТИКАТА НА ГРИЖИТЕ ОТ ЕТИКАТА НА СПРАВЕДЛИВОСТТА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95488"/>
            <a:ext cx="8229600" cy="40259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bg-BG" sz="2400" dirty="0"/>
              <a:t>Различни морални концепции – отговорност и взаимоотношения, а не права и правила.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Моралността е обвързана с конкретни обстоятелства, а не е абстрактна.</a:t>
            </a:r>
          </a:p>
          <a:p>
            <a:pPr marL="609600" indent="-609600">
              <a:lnSpc>
                <a:spcPct val="80000"/>
              </a:lnSpc>
              <a:buFont typeface="Wingdings" pitchFamily="2" charset="2"/>
              <a:buNone/>
            </a:pPr>
            <a:endParaRPr lang="bg-BG" sz="2400" dirty="0"/>
          </a:p>
          <a:p>
            <a:pPr marL="609600" indent="-609600">
              <a:lnSpc>
                <a:spcPct val="80000"/>
              </a:lnSpc>
            </a:pPr>
            <a:r>
              <a:rPr lang="bg-BG" sz="2400" dirty="0"/>
              <a:t>Тази моралност най-добре се обяснява не като набор от принципи, а като дейност, дейността по оказване на грижи. Моралността не е базирана на универсални, абстрактни принципи, а на ежедневни преживявания и морални проблеми на реални хора в техния ежедневен живот.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D8EE-D2C1-48EB-89A1-7E8986EE1F07}" type="slidenum">
              <a:rPr lang="bg-BG"/>
              <a:pPr/>
              <a:t>14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176463"/>
            <a:ext cx="8229600" cy="3484562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bg-BG" sz="2800"/>
              <a:t>Дебатът между етиката на справедливостта и етиката на грижите не може да бъде разрешен чрез предпочитане на една от двете теории. По-скоро е необходимо да се търсят пътища за взимане под внимание и на двете перспективи.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A3BA8-D7D5-4419-B677-DD23ABB03453}" type="slidenum">
              <a:rPr lang="bg-BG"/>
              <a:pPr/>
              <a:t>15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/>
      <p:bldP spid="35843" grpId="0" build="p"/>
      <p:bldP spid="35843" grpI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73238"/>
            <a:ext cx="8229600" cy="4098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Според </a:t>
            </a:r>
            <a:r>
              <a:rPr lang="en-US" sz="2600"/>
              <a:t>Lawrence Blum</a:t>
            </a:r>
            <a:r>
              <a:rPr lang="bg-BG" sz="2600"/>
              <a:t> ориентацията към грижите и към справедливостта трябва да бъдат възприемани като предпоставки една за друга. </a:t>
            </a:r>
          </a:p>
          <a:p>
            <a:pPr>
              <a:lnSpc>
                <a:spcPct val="90000"/>
              </a:lnSpc>
            </a:pPr>
            <a:r>
              <a:rPr lang="bg-BG" sz="2600"/>
              <a:t>Знанието на универсалния принцип е недостатъчно за отговор на въпроса как и кога принципа трябва да бъде приложен на практика. </a:t>
            </a:r>
          </a:p>
          <a:p>
            <a:pPr>
              <a:lnSpc>
                <a:spcPct val="90000"/>
              </a:lnSpc>
            </a:pPr>
            <a:r>
              <a:rPr lang="bg-BG" sz="2600"/>
              <a:t>Подходящото приложение на универсалния принцип в точния момент изисква да се обърне внимание на специфичния контекст.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633EB-3E19-4B24-A14C-B6ABBA4FC703}" type="slidenum">
              <a:rPr lang="bg-BG"/>
              <a:pPr/>
              <a:t>16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nimBg="1"/>
      <p:bldP spid="389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bg-BG" sz="2600"/>
              <a:t>От една страна, не съществува приложение на принципи без съобразяване с контекста. </a:t>
            </a:r>
          </a:p>
          <a:p>
            <a:pPr>
              <a:lnSpc>
                <a:spcPct val="90000"/>
              </a:lnSpc>
            </a:pPr>
            <a:r>
              <a:rPr lang="bg-BG" sz="2600"/>
              <a:t>От друга страна, идеите за добро, които са вкоренени в определена традиция, рядко са напълно откъснати от по-универсалните принципи, правила и норми. </a:t>
            </a:r>
          </a:p>
          <a:p>
            <a:pPr>
              <a:lnSpc>
                <a:spcPct val="90000"/>
              </a:lnSpc>
            </a:pPr>
            <a:r>
              <a:rPr lang="bg-BG" sz="2600"/>
              <a:t>Принципите, правилата и нормите са създадени от хора, които с възвишено убеждение са опитвали да защитят действията си. Така че те са продукт на опитни хора и добре установени традиции.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F8C8CA-4D30-4480-9FB1-077F32D5EBBF}" type="slidenum">
              <a:rPr lang="bg-BG"/>
              <a:pPr/>
              <a:t>17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animBg="1"/>
      <p:bldP spid="3686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ctr"/>
            <a:r>
              <a:rPr lang="bg-BG" sz="3400" i="1">
                <a:effectLst>
                  <a:outerShdw blurRad="38100" dist="38100" dir="2700000" algn="tl">
                    <a:srgbClr val="C0C0C0"/>
                  </a:outerShdw>
                </a:effectLst>
              </a:rPr>
              <a:t>КЪМ ИНТЕГРИРАНЕ НА ДВЕТЕ ТЕОРИИ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600"/>
              <a:t>Клиничната практика по никакъв начин не бива да бъде разглеждана като набор от етични принципи, правила и норми. </a:t>
            </a:r>
          </a:p>
          <a:p>
            <a:r>
              <a:rPr lang="bg-BG" sz="2600"/>
              <a:t>Приложението на универсални етични принципи трябва да се обвързва с конкретната ситуация.</a:t>
            </a:r>
          </a:p>
          <a:p>
            <a:r>
              <a:rPr lang="bg-BG" sz="2600"/>
              <a:t> Дали е постигнато етично отговорно поведение ще зависи до голяма степен от динамичното взаимодействие между етичните принципи, правила и норми и конкретната ситуация.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9B621-B4BA-4883-AD42-896237E2284D}" type="slidenum">
              <a:rPr lang="bg-BG"/>
              <a:pPr/>
              <a:t>18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animBg="1"/>
      <p:bldP spid="3789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bg-BG" dirty="0"/>
              <a:t>През втората половина на </a:t>
            </a:r>
            <a:r>
              <a:rPr lang="en-US" dirty="0" smtClean="0"/>
              <a:t>XX-</a:t>
            </a:r>
            <a:r>
              <a:rPr lang="bg-BG" dirty="0" smtClean="0"/>
              <a:t>ти </a:t>
            </a:r>
            <a:r>
              <a:rPr lang="bg-BG" dirty="0"/>
              <a:t>век се разгаря дебат между американските психолози </a:t>
            </a:r>
            <a:r>
              <a:rPr lang="bg-BG" dirty="0" err="1"/>
              <a:t>Колберг</a:t>
            </a:r>
            <a:r>
              <a:rPr lang="bg-BG" dirty="0"/>
              <a:t> и </a:t>
            </a:r>
            <a:r>
              <a:rPr lang="bg-BG" dirty="0" err="1"/>
              <a:t>Гилиган</a:t>
            </a:r>
            <a:r>
              <a:rPr lang="bg-BG" dirty="0"/>
              <a:t>, известен още като дебат „справедливост срещу грижи”, който оказва влияние върху теоретичното развитие на сестринската етика.</a:t>
            </a:r>
          </a:p>
          <a:p>
            <a:pPr>
              <a:buFont typeface="Wingdings" pitchFamily="2" charset="2"/>
              <a:buNone/>
            </a:pPr>
            <a:endParaRPr lang="bg-BG" dirty="0"/>
          </a:p>
        </p:txBody>
      </p:sp>
      <p:sp>
        <p:nvSpPr>
          <p:cNvPr id="4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3D7-5794-46E8-8B99-B4B475E5B48F}" type="slidenum">
              <a:rPr lang="bg-BG"/>
              <a:pPr/>
              <a:t>2</a:t>
            </a:fld>
            <a:endParaRPr lang="bg-BG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sz="34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ЕМПИРИЧНИ ПРОУЧВАНИЯ НА КОЛБЕРГ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400" dirty="0"/>
              <a:t>75 ученици на възраст 10 – 16 години.</a:t>
            </a:r>
          </a:p>
          <a:p>
            <a:r>
              <a:rPr lang="bg-BG" dirty="0" smtClean="0"/>
              <a:t>И</a:t>
            </a:r>
            <a:r>
              <a:rPr lang="bg-BG" sz="2400" dirty="0" smtClean="0"/>
              <a:t>нтервю </a:t>
            </a:r>
            <a:r>
              <a:rPr lang="bg-BG" sz="2400" dirty="0"/>
              <a:t>за оценка на индивидуалното разсъждаване в хипотетични етични дилеми на всеки 3 години.</a:t>
            </a:r>
          </a:p>
          <a:p>
            <a:r>
              <a:rPr lang="bg-BG" sz="2400" dirty="0"/>
              <a:t>6 универсални фази на морално развитие, 3 нива на организация.</a:t>
            </a:r>
          </a:p>
          <a:p>
            <a:r>
              <a:rPr lang="bg-BG" sz="2400" dirty="0" smtClean="0"/>
              <a:t>Всяко </a:t>
            </a:r>
            <a:r>
              <a:rPr lang="bg-BG" sz="2400" dirty="0"/>
              <a:t>човешко поведение може да бъде обяснено на базата на една доминираща фаза. </a:t>
            </a:r>
          </a:p>
          <a:p>
            <a:r>
              <a:rPr lang="bg-BG" sz="2400" dirty="0" smtClean="0"/>
              <a:t>Различните </a:t>
            </a:r>
            <a:r>
              <a:rPr lang="bg-BG" sz="2400" dirty="0"/>
              <a:t>фази следват една след друга в един и същ ред и никоя не може да бъде пропусната. </a:t>
            </a:r>
          </a:p>
          <a:p>
            <a:r>
              <a:rPr lang="bg-BG" dirty="0"/>
              <a:t>В</a:t>
            </a:r>
            <a:r>
              <a:rPr lang="bg-BG" sz="2400" dirty="0" smtClean="0"/>
              <a:t>сяка </a:t>
            </a:r>
            <a:r>
              <a:rPr lang="bg-BG" sz="2400" dirty="0"/>
              <a:t>следваща фаза е по-сложна, диференцирана и всеобхватна от предходната.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544FF-2FA9-42DE-BF82-753799B8097E}" type="slidenum">
              <a:rPr lang="bg-BG"/>
              <a:pPr/>
              <a:t>3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</p:spPr>
        <p:txBody>
          <a:bodyPr>
            <a:noAutofit/>
          </a:bodyPr>
          <a:lstStyle/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 1981 г.</a:t>
            </a:r>
            <a:endParaRPr lang="bg-BG" sz="2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4</a:t>
            </a:fld>
            <a:endParaRPr lang="bg-BG"/>
          </a:p>
        </p:txBody>
      </p:sp>
      <p:pic>
        <p:nvPicPr>
          <p:cNvPr id="5" name="Картина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25" y="1556792"/>
            <a:ext cx="7363750" cy="446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013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развитие</a:t>
            </a:r>
            <a:endParaRPr lang="bg-BG" sz="2800" dirty="0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05926-FAAF-4BF8-B2B4-1FEE30557F7F}" type="slidenum">
              <a:rPr lang="bg-BG" smtClean="0"/>
              <a:pPr/>
              <a:t>5</a:t>
            </a:fld>
            <a:endParaRPr lang="bg-BG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395536" y="1556792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bg-BG" dirty="0"/>
          </a:p>
        </p:txBody>
      </p:sp>
      <p:sp>
        <p:nvSpPr>
          <p:cNvPr id="6" name="Текстово поле 5"/>
          <p:cNvSpPr txBox="1"/>
          <p:nvPr/>
        </p:nvSpPr>
        <p:spPr>
          <a:xfrm>
            <a:off x="395536" y="1895341"/>
            <a:ext cx="828092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Преконвенционално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деца под 10 годишна възраст. Те оправдават действията си и взимат решения въз основа на последствията от действията: наказания или похвала.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Първа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 err="1">
                <a:solidFill>
                  <a:srgbClr val="C00000"/>
                </a:solidFill>
              </a:rPr>
              <a:t>хетерономна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(</a:t>
            </a:r>
            <a:r>
              <a:rPr lang="bg-BG" sz="2000" dirty="0" err="1"/>
              <a:t>хетерономност</a:t>
            </a:r>
            <a:r>
              <a:rPr lang="bg-BG" sz="2000" dirty="0"/>
              <a:t> – зависимост от чужди закони, неавтономност) </a:t>
            </a:r>
            <a:r>
              <a:rPr lang="bg-BG" sz="2000" b="1" i="1" dirty="0">
                <a:solidFill>
                  <a:srgbClr val="C00000"/>
                </a:solidFill>
              </a:rPr>
              <a:t>моралност</a:t>
            </a:r>
            <a:r>
              <a:rPr lang="bg-BG" sz="2000" dirty="0"/>
              <a:t> - дали действието е добро или не се определя от физическите последствия за индивида. Не може да става дума за разбиране и уважение към моралния ред, който установява правилата.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Втора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инструментална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действията се базират на наивен егоизъм с намек за </a:t>
            </a:r>
            <a:r>
              <a:rPr lang="bg-BG" sz="2000" dirty="0" err="1"/>
              <a:t>реципрочност</a:t>
            </a:r>
            <a:r>
              <a:rPr lang="bg-BG" sz="2000" dirty="0"/>
              <a:t>. Децата са склонни да правят услуги, ако получат нещо в замяна.</a:t>
            </a:r>
          </a:p>
        </p:txBody>
      </p:sp>
    </p:spTree>
    <p:extLst>
      <p:ext uri="{BB962C8B-B14F-4D97-AF65-F5344CB8AC3E}">
        <p14:creationId xmlns:p14="http://schemas.microsoft.com/office/powerpoint/2010/main" val="2278593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6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611560" y="1412776"/>
            <a:ext cx="80752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>
                <a:solidFill>
                  <a:srgbClr val="C00000"/>
                </a:solidFill>
              </a:rPr>
              <a:t>Конвенционално ниво</a:t>
            </a:r>
            <a:r>
              <a:rPr lang="bg-BG" sz="2000" dirty="0"/>
              <a:t> – между 10 и 13 годишна възраст. Реализирането на очакванията на семейството или групата се смята за ценно само по себе си независимо от директните последствия. Индивидът подчинява собствените си нужди на гледната точка и нуждите на групата. По този начин </a:t>
            </a:r>
            <a:r>
              <a:rPr lang="bg-BG" sz="2000" dirty="0" err="1"/>
              <a:t>индивидитът</a:t>
            </a:r>
            <a:r>
              <a:rPr lang="bg-BG" sz="2000" dirty="0"/>
              <a:t> се изтъква като член на групата.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Трета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„добро момче”/”добро момиче” – </a:t>
            </a:r>
            <a:r>
              <a:rPr lang="bg-BG" sz="2000" b="1" i="1" dirty="0">
                <a:solidFill>
                  <a:srgbClr val="C00000"/>
                </a:solidFill>
              </a:rPr>
              <a:t>взаимна моралност</a:t>
            </a:r>
            <a:r>
              <a:rPr lang="bg-BG" sz="2000" dirty="0"/>
              <a:t>. Детето се насочва според желанията и очакванията на близките.</a:t>
            </a:r>
          </a:p>
          <a:p>
            <a:r>
              <a:rPr lang="bg-BG" sz="2000" b="1" i="1" dirty="0">
                <a:solidFill>
                  <a:srgbClr val="C00000"/>
                </a:solidFill>
              </a:rPr>
              <a:t>Четвърта фаза</a:t>
            </a:r>
            <a:r>
              <a:rPr lang="bg-BG" sz="2000" dirty="0">
                <a:solidFill>
                  <a:srgbClr val="C00000"/>
                </a:solidFill>
              </a:rPr>
              <a:t> – </a:t>
            </a:r>
            <a:r>
              <a:rPr lang="bg-BG" sz="2000" b="1" i="1" dirty="0">
                <a:solidFill>
                  <a:srgbClr val="C00000"/>
                </a:solidFill>
              </a:rPr>
              <a:t>социално системна моралност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- индивида възприема, че доброто поведение се състои в изпълнението на задълженията му. В тази фаза авторитета се уважава и  индивида спазва обществения ред заради самия него. Задълженията към обществото и закона доминират над лоялността към приятелите и групата. Справедливостта е еквивалентна на това, което допринася за обществото като цяло.</a:t>
            </a:r>
          </a:p>
        </p:txBody>
      </p:sp>
    </p:spTree>
    <p:extLst>
      <p:ext uri="{BB962C8B-B14F-4D97-AF65-F5344CB8AC3E}">
        <p14:creationId xmlns:p14="http://schemas.microsoft.com/office/powerpoint/2010/main" val="3216109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Контейнер за номер на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A40B5-8ED4-400A-AFFF-470CE4F0E2F1}" type="slidenum">
              <a:rPr lang="bg-BG" smtClean="0"/>
              <a:pPr/>
              <a:t>7</a:t>
            </a:fld>
            <a:endParaRPr lang="bg-BG"/>
          </a:p>
        </p:txBody>
      </p:sp>
      <p:sp>
        <p:nvSpPr>
          <p:cNvPr id="4" name="Заглавие 1"/>
          <p:cNvSpPr txBox="1">
            <a:spLocks/>
          </p:cNvSpPr>
          <p:nvPr/>
        </p:nvSpPr>
        <p:spPr>
          <a:xfrm>
            <a:off x="457200" y="533400"/>
            <a:ext cx="8229600" cy="73536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Модел на </a:t>
            </a:r>
            <a:r>
              <a:rPr lang="bg-BG" sz="28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Колберг</a:t>
            </a:r>
            <a:r>
              <a:rPr lang="bg-BG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морално развитие</a:t>
            </a:r>
            <a:endParaRPr lang="bg-BG" sz="2800" dirty="0"/>
          </a:p>
        </p:txBody>
      </p:sp>
      <p:sp>
        <p:nvSpPr>
          <p:cNvPr id="5" name="Текстово поле 4"/>
          <p:cNvSpPr txBox="1"/>
          <p:nvPr/>
        </p:nvSpPr>
        <p:spPr>
          <a:xfrm>
            <a:off x="251520" y="1124744"/>
            <a:ext cx="864096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bg-BG" sz="2000" b="1" dirty="0">
                <a:solidFill>
                  <a:srgbClr val="C00000"/>
                </a:solidFill>
              </a:rPr>
              <a:t>III.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b="1" i="1" dirty="0" err="1">
                <a:solidFill>
                  <a:srgbClr val="C00000"/>
                </a:solidFill>
              </a:rPr>
              <a:t>Постконвенционално</a:t>
            </a:r>
            <a:r>
              <a:rPr lang="bg-BG" sz="2000" b="1" i="1" dirty="0">
                <a:solidFill>
                  <a:srgbClr val="C00000"/>
                </a:solidFill>
              </a:rPr>
              <a:t> ниво (принципно мислене)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на около 20-годишна възраст. Ясен опит за определяне на етичните ценности и принципи, които са валидни и приложими независимо от авторитета на групите или лицата, които спазват тези принципи и независимо от собствената идентификация с тези групи. На това ниво личните етични принципи произлизащи от личната вътрешна свобода излизат на повърхността.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Пета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индивидите ръководят поведението си по посока на </a:t>
            </a:r>
            <a:r>
              <a:rPr lang="bg-BG" sz="2000" b="1" i="1" dirty="0">
                <a:solidFill>
                  <a:srgbClr val="C00000"/>
                </a:solidFill>
              </a:rPr>
              <a:t>социални контракти</a:t>
            </a:r>
            <a:r>
              <a:rPr lang="bg-BG" sz="2000" dirty="0"/>
              <a:t>, които са продукт на свободен консенсус. Търси се максимално доброто за най-голяма група хора, общият интерес.</a:t>
            </a:r>
          </a:p>
          <a:p>
            <a:pPr lvl="0" fontAlgn="auto" hangingPunct="1"/>
            <a:r>
              <a:rPr lang="bg-BG" sz="2000" b="1" i="1" dirty="0">
                <a:solidFill>
                  <a:srgbClr val="C00000"/>
                </a:solidFill>
              </a:rPr>
              <a:t>Шеста фаза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– индивидът преценява дали дадено действие е добро, когато то е в съответствие с етичните принципи, които сам е избрал. Отнасянето към външни фактори се отхвърля, включително и насоченост към социален контракт. Централни са такива </a:t>
            </a:r>
            <a:r>
              <a:rPr lang="bg-BG" sz="2000" b="1" i="1" dirty="0">
                <a:solidFill>
                  <a:srgbClr val="C00000"/>
                </a:solidFill>
              </a:rPr>
              <a:t>универсални принципи</a:t>
            </a:r>
            <a:r>
              <a:rPr lang="bg-BG" sz="2000" dirty="0">
                <a:solidFill>
                  <a:srgbClr val="C00000"/>
                </a:solidFill>
              </a:rPr>
              <a:t> </a:t>
            </a:r>
            <a:r>
              <a:rPr lang="bg-BG" sz="2000" dirty="0"/>
              <a:t>като справедливост, </a:t>
            </a:r>
            <a:r>
              <a:rPr lang="bg-BG" sz="2000" dirty="0" err="1"/>
              <a:t>реципрочност</a:t>
            </a:r>
            <a:r>
              <a:rPr lang="bg-BG" sz="2000" dirty="0"/>
              <a:t>, равенство и уважение. За </a:t>
            </a:r>
            <a:r>
              <a:rPr lang="bg-BG" sz="2000" dirty="0" err="1"/>
              <a:t>Колберг</a:t>
            </a:r>
            <a:r>
              <a:rPr lang="bg-BG" sz="2000" dirty="0"/>
              <a:t> универсалният принцип на справедливостта е най-висш</a:t>
            </a:r>
            <a:r>
              <a:rPr lang="bg-BG" sz="2000" dirty="0" smtClean="0"/>
              <a:t>.</a:t>
            </a:r>
            <a:endParaRPr lang="bg-BG" sz="2000" dirty="0"/>
          </a:p>
        </p:txBody>
      </p:sp>
    </p:spTree>
    <p:extLst>
      <p:ext uri="{BB962C8B-B14F-4D97-AF65-F5344CB8AC3E}">
        <p14:creationId xmlns:p14="http://schemas.microsoft.com/office/powerpoint/2010/main" val="159183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КРИТИКИ НА ГИЛИГАН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60240"/>
            <a:ext cx="8229600" cy="3701008"/>
          </a:xfrm>
        </p:spPr>
        <p:txBody>
          <a:bodyPr/>
          <a:lstStyle/>
          <a:p>
            <a:r>
              <a:rPr lang="bg-BG" sz="2400" dirty="0" err="1"/>
              <a:t>Колберг</a:t>
            </a:r>
            <a:r>
              <a:rPr lang="bg-BG" sz="2400" dirty="0"/>
              <a:t> използва преди всичко мъжка идея за справедливост.</a:t>
            </a:r>
          </a:p>
          <a:p>
            <a:r>
              <a:rPr lang="bg-BG" sz="2400" dirty="0"/>
              <a:t>Не представя адекватно моралността на жените.</a:t>
            </a:r>
          </a:p>
          <a:p>
            <a:r>
              <a:rPr lang="bg-BG" sz="2400" dirty="0"/>
              <a:t>Човекът зависи от околните и разбира себе си чрез връзките с другите.</a:t>
            </a:r>
          </a:p>
          <a:p>
            <a:r>
              <a:rPr lang="bg-BG" sz="2400" dirty="0"/>
              <a:t>Не се обръща внимание на емоционалния компонент в човешкото поведение.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1B23F-9397-466D-BE11-9A9D4CC7B801}" type="slidenum">
              <a:rPr lang="bg-BG"/>
              <a:pPr/>
              <a:t>8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i="1">
                <a:effectLst>
                  <a:outerShdw blurRad="38100" dist="38100" dir="2700000" algn="tl">
                    <a:srgbClr val="C0C0C0"/>
                  </a:outerShdw>
                </a:effectLst>
              </a:rPr>
              <a:t>ЕТИКА НА СПРАВЕДЛИВОСТТА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bg-BG" sz="2400" b="1" i="1"/>
              <a:t>Човек</a:t>
            </a:r>
            <a:r>
              <a:rPr lang="bg-BG" sz="2400"/>
              <a:t>: автономен индивид, независим, изолиран, без история.</a:t>
            </a:r>
          </a:p>
          <a:p>
            <a:r>
              <a:rPr lang="bg-BG" sz="2400" b="1" i="1"/>
              <a:t>Общество</a:t>
            </a:r>
            <a:r>
              <a:rPr lang="bg-BG" sz="2400"/>
              <a:t>: контракт между автономни индивиди, всеки от които има своя собствена идея за хубав живот и се опитва да я реализира чрез индивидуален план.</a:t>
            </a:r>
          </a:p>
          <a:p>
            <a:r>
              <a:rPr lang="bg-BG" sz="2400" b="1" i="1"/>
              <a:t>Етични проблеми</a:t>
            </a:r>
            <a:r>
              <a:rPr lang="bg-BG" sz="2400"/>
              <a:t>:  конфликт на интереси, права и задължения на индивидите. </a:t>
            </a:r>
          </a:p>
          <a:p>
            <a:r>
              <a:rPr lang="bg-BG" sz="2400" b="1" i="1"/>
              <a:t>Разрешаване</a:t>
            </a:r>
            <a:r>
              <a:rPr lang="bg-BG" sz="2400"/>
              <a:t>: отнасяне до абстрактни, безпристрастни и универсални принципи, правила и норми. </a:t>
            </a:r>
          </a:p>
        </p:txBody>
      </p:sp>
      <p:sp>
        <p:nvSpPr>
          <p:cNvPr id="5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A779-25F2-4CF7-A6AA-9E89F99E0621}" type="slidenum">
              <a:rPr lang="bg-BG"/>
              <a:pPr/>
              <a:t>9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Чистота">
  <a:themeElements>
    <a:clrScheme name="Чистота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класик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Чистот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495</TotalTime>
  <Words>1347</Words>
  <Application>Microsoft Office PowerPoint</Application>
  <PresentationFormat>Презентация на цял екран (4:3)</PresentationFormat>
  <Paragraphs>88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18</vt:i4>
      </vt:variant>
    </vt:vector>
  </HeadingPairs>
  <TitlesOfParts>
    <vt:vector size="19" baseType="lpstr">
      <vt:lpstr>Чистота</vt:lpstr>
      <vt:lpstr>Презентация на PowerPoint</vt:lpstr>
      <vt:lpstr>Презентация на PowerPoint</vt:lpstr>
      <vt:lpstr>ЕМПИРИЧНИ ПРОУЧВАНИЯ НА КОЛБЕРГ</vt:lpstr>
      <vt:lpstr>Модел на Колберг за морално развитие 1981 г.</vt:lpstr>
      <vt:lpstr>Модел на Колберг за морално развитие</vt:lpstr>
      <vt:lpstr>Презентация на PowerPoint</vt:lpstr>
      <vt:lpstr>Презентация на PowerPoint</vt:lpstr>
      <vt:lpstr>КРИТИКИ НА ГИЛИГАН</vt:lpstr>
      <vt:lpstr>ЕТИКА НА СПРАВЕДЛИВОСТТА</vt:lpstr>
      <vt:lpstr>ОТГОВОРИ НА КОЛБЕРГ</vt:lpstr>
      <vt:lpstr>ЕМПИРИЧНИ ПРОУЧВАНИЯ НА ГИЛИГАН</vt:lpstr>
      <vt:lpstr>Презентация на PowerPoint</vt:lpstr>
      <vt:lpstr>ЕТИКА НА ГРИЖИТЕ</vt:lpstr>
      <vt:lpstr>ОТЛИЧИТЕЛНИ ХАРАКТЕРИСТИКИ НА ЕТИКАТА НА ГРИЖИТЕ ОТ ЕТИКАТА НА СПРАВЕДЛИВОСТТА</vt:lpstr>
      <vt:lpstr>КЪМ ИНТЕГРИРАНЕ НА ДВЕТЕ ТЕОРИИ</vt:lpstr>
      <vt:lpstr>КЪМ ИНТЕГРИРАНЕ НА ДВЕТЕ ТЕОРИИ</vt:lpstr>
      <vt:lpstr>КЪМ ИНТЕГРИРАНЕ НА ДВЕТЕ ТЕОРИИ</vt:lpstr>
      <vt:lpstr>КЪМ ИНТЕГРИРАНЕ НА ДВЕТЕ ТЕОРИИ</vt:lpstr>
    </vt:vector>
  </TitlesOfParts>
  <Company>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SILVIA</dc:creator>
  <cp:lastModifiedBy>Student</cp:lastModifiedBy>
  <cp:revision>31</cp:revision>
  <dcterms:created xsi:type="dcterms:W3CDTF">2004-10-11T15:04:55Z</dcterms:created>
  <dcterms:modified xsi:type="dcterms:W3CDTF">2013-05-13T06:49:54Z</dcterms:modified>
</cp:coreProperties>
</file>