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bg-BG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modifyVerifier cryptProviderType="rsaFull" cryptAlgorithmClass="hash" cryptAlgorithmType="typeAny" cryptAlgorithmSid="4" spinCount="100000" saltData="8dukdDiM9WaK12uzZE/rPQ==" hashData="3Q305S8/zm6E9CiLgykmxLeqiTI=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горния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3" name="Контейнер за 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D22B4B-7BB0-4B88-8F47-797B3B8DF185}" type="datetimeFigureOut">
              <a:rPr lang="bg-BG" smtClean="0"/>
              <a:t>13.5.2013 г.</a:t>
            </a:fld>
            <a:endParaRPr lang="bg-BG"/>
          </a:p>
        </p:txBody>
      </p:sp>
      <p:sp>
        <p:nvSpPr>
          <p:cNvPr id="4" name="Контейнер за изображение на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bg-BG"/>
          </a:p>
        </p:txBody>
      </p:sp>
      <p:sp>
        <p:nvSpPr>
          <p:cNvPr id="5" name="Контейнер за бележ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C491FA-310A-436C-A702-78A3A781B9E1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7723489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Заглавен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2"/>
          <p:cNvGrpSpPr>
            <a:grpSpLocks/>
          </p:cNvGrpSpPr>
          <p:nvPr/>
        </p:nvGrpSpPr>
        <p:grpSpPr bwMode="auto">
          <a:xfrm>
            <a:off x="0" y="0"/>
            <a:ext cx="9159875" cy="6858000"/>
            <a:chOff x="0" y="0"/>
            <a:chExt cx="5770" cy="4320"/>
          </a:xfrm>
        </p:grpSpPr>
        <p:sp>
          <p:nvSpPr>
            <p:cNvPr id="5123" name="Rectangle 3"/>
            <p:cNvSpPr>
              <a:spLocks noChangeArrowheads="1"/>
            </p:cNvSpPr>
            <p:nvPr userDrawn="1"/>
          </p:nvSpPr>
          <p:spPr bwMode="hidden">
            <a:xfrm>
              <a:off x="5232" y="1"/>
              <a:ext cx="528" cy="4319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tint val="94118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bg-BG"/>
            </a:p>
          </p:txBody>
        </p:sp>
        <p:sp>
          <p:nvSpPr>
            <p:cNvPr id="5124" name="Rectangle 4"/>
            <p:cNvSpPr>
              <a:spLocks noChangeArrowheads="1"/>
            </p:cNvSpPr>
            <p:nvPr userDrawn="1"/>
          </p:nvSpPr>
          <p:spPr bwMode="hidden">
            <a:xfrm>
              <a:off x="1056" y="0"/>
              <a:ext cx="192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bg-BG"/>
            </a:p>
          </p:txBody>
        </p:sp>
        <p:sp>
          <p:nvSpPr>
            <p:cNvPr id="5125" name="Rectangle 5"/>
            <p:cNvSpPr>
              <a:spLocks noChangeArrowheads="1"/>
            </p:cNvSpPr>
            <p:nvPr userDrawn="1"/>
          </p:nvSpPr>
          <p:spPr bwMode="hidden">
            <a:xfrm>
              <a:off x="1728" y="0"/>
              <a:ext cx="432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bg-BG"/>
            </a:p>
          </p:txBody>
        </p:sp>
        <p:sp>
          <p:nvSpPr>
            <p:cNvPr id="5126" name="Rectangle 6"/>
            <p:cNvSpPr>
              <a:spLocks noChangeArrowheads="1"/>
            </p:cNvSpPr>
            <p:nvPr userDrawn="1"/>
          </p:nvSpPr>
          <p:spPr bwMode="hidden">
            <a:xfrm>
              <a:off x="2256" y="0"/>
              <a:ext cx="240" cy="432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bg-BG"/>
            </a:p>
          </p:txBody>
        </p:sp>
        <p:sp>
          <p:nvSpPr>
            <p:cNvPr id="5127" name="Rectangle 7"/>
            <p:cNvSpPr>
              <a:spLocks noChangeArrowheads="1"/>
            </p:cNvSpPr>
            <p:nvPr userDrawn="1"/>
          </p:nvSpPr>
          <p:spPr bwMode="hidden">
            <a:xfrm>
              <a:off x="1344" y="0"/>
              <a:ext cx="38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bg-BG"/>
            </a:p>
          </p:txBody>
        </p:sp>
        <p:sp>
          <p:nvSpPr>
            <p:cNvPr id="5128" name="Rectangle 8"/>
            <p:cNvSpPr>
              <a:spLocks noChangeArrowheads="1"/>
            </p:cNvSpPr>
            <p:nvPr userDrawn="1"/>
          </p:nvSpPr>
          <p:spPr bwMode="hidden">
            <a:xfrm>
              <a:off x="480" y="0"/>
              <a:ext cx="576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bg-BG"/>
            </a:p>
          </p:txBody>
        </p:sp>
        <p:sp>
          <p:nvSpPr>
            <p:cNvPr id="5129" name="Rectangle 9"/>
            <p:cNvSpPr>
              <a:spLocks noChangeArrowheads="1"/>
            </p:cNvSpPr>
            <p:nvPr userDrawn="1"/>
          </p:nvSpPr>
          <p:spPr bwMode="hidden">
            <a:xfrm>
              <a:off x="288" y="0"/>
              <a:ext cx="19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8470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bg-BG"/>
            </a:p>
          </p:txBody>
        </p:sp>
        <p:sp>
          <p:nvSpPr>
            <p:cNvPr id="5130" name="Rectangle 10"/>
            <p:cNvSpPr>
              <a:spLocks noChangeArrowheads="1"/>
            </p:cNvSpPr>
            <p:nvPr userDrawn="1"/>
          </p:nvSpPr>
          <p:spPr bwMode="hidden">
            <a:xfrm>
              <a:off x="0" y="0"/>
              <a:ext cx="288" cy="4320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bg-BG"/>
            </a:p>
          </p:txBody>
        </p:sp>
        <p:sp>
          <p:nvSpPr>
            <p:cNvPr id="5131" name="Rectangle 11"/>
            <p:cNvSpPr>
              <a:spLocks noChangeArrowheads="1"/>
            </p:cNvSpPr>
            <p:nvPr userDrawn="1"/>
          </p:nvSpPr>
          <p:spPr bwMode="hidden">
            <a:xfrm>
              <a:off x="2160" y="0"/>
              <a:ext cx="240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bg-BG"/>
            </a:p>
          </p:txBody>
        </p:sp>
        <p:sp>
          <p:nvSpPr>
            <p:cNvPr id="5132" name="Rectangle 12"/>
            <p:cNvSpPr>
              <a:spLocks noChangeArrowheads="1"/>
            </p:cNvSpPr>
            <p:nvPr userDrawn="1"/>
          </p:nvSpPr>
          <p:spPr bwMode="hidden">
            <a:xfrm>
              <a:off x="2784" y="0"/>
              <a:ext cx="528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bg-BG"/>
            </a:p>
          </p:txBody>
        </p:sp>
        <p:sp>
          <p:nvSpPr>
            <p:cNvPr id="5133" name="Rectangle 13"/>
            <p:cNvSpPr>
              <a:spLocks noChangeArrowheads="1"/>
            </p:cNvSpPr>
            <p:nvPr userDrawn="1"/>
          </p:nvSpPr>
          <p:spPr bwMode="hidden">
            <a:xfrm>
              <a:off x="1248" y="0"/>
              <a:ext cx="144" cy="432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bg-BG"/>
            </a:p>
          </p:txBody>
        </p:sp>
        <p:sp>
          <p:nvSpPr>
            <p:cNvPr id="5134" name="Rectangle 14"/>
            <p:cNvSpPr>
              <a:spLocks noChangeArrowheads="1"/>
            </p:cNvSpPr>
            <p:nvPr userDrawn="1"/>
          </p:nvSpPr>
          <p:spPr bwMode="hidden">
            <a:xfrm>
              <a:off x="3300" y="0"/>
              <a:ext cx="252" cy="432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bg-BG"/>
            </a:p>
          </p:txBody>
        </p:sp>
        <p:sp>
          <p:nvSpPr>
            <p:cNvPr id="5135" name="Rectangle 15"/>
            <p:cNvSpPr>
              <a:spLocks noChangeArrowheads="1"/>
            </p:cNvSpPr>
            <p:nvPr userDrawn="1"/>
          </p:nvSpPr>
          <p:spPr bwMode="hidden">
            <a:xfrm>
              <a:off x="4656" y="0"/>
              <a:ext cx="14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96863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bg-BG"/>
            </a:p>
          </p:txBody>
        </p:sp>
        <p:sp>
          <p:nvSpPr>
            <p:cNvPr id="5136" name="Rectangle 16"/>
            <p:cNvSpPr>
              <a:spLocks noChangeArrowheads="1"/>
            </p:cNvSpPr>
            <p:nvPr userDrawn="1"/>
          </p:nvSpPr>
          <p:spPr bwMode="hidden">
            <a:xfrm>
              <a:off x="4608" y="0"/>
              <a:ext cx="67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bg-BG"/>
            </a:p>
          </p:txBody>
        </p:sp>
        <p:sp>
          <p:nvSpPr>
            <p:cNvPr id="5137" name="Rectangle 17"/>
            <p:cNvSpPr>
              <a:spLocks noChangeArrowheads="1"/>
            </p:cNvSpPr>
            <p:nvPr userDrawn="1"/>
          </p:nvSpPr>
          <p:spPr bwMode="hidden">
            <a:xfrm>
              <a:off x="3504" y="0"/>
              <a:ext cx="62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bg-BG"/>
            </a:p>
          </p:txBody>
        </p:sp>
        <p:sp>
          <p:nvSpPr>
            <p:cNvPr id="5138" name="Rectangle 18"/>
            <p:cNvSpPr>
              <a:spLocks noChangeArrowheads="1"/>
            </p:cNvSpPr>
            <p:nvPr userDrawn="1"/>
          </p:nvSpPr>
          <p:spPr bwMode="hidden">
            <a:xfrm>
              <a:off x="3840" y="0"/>
              <a:ext cx="528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bg-BG"/>
            </a:p>
          </p:txBody>
        </p:sp>
        <p:sp>
          <p:nvSpPr>
            <p:cNvPr id="5139" name="Rectangle 19"/>
            <p:cNvSpPr>
              <a:spLocks noChangeArrowheads="1"/>
            </p:cNvSpPr>
            <p:nvPr userDrawn="1"/>
          </p:nvSpPr>
          <p:spPr bwMode="hidden">
            <a:xfrm>
              <a:off x="4368" y="0"/>
              <a:ext cx="240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96863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bg-BG"/>
            </a:p>
          </p:txBody>
        </p:sp>
        <p:sp>
          <p:nvSpPr>
            <p:cNvPr id="5140" name="Rectangle 20"/>
            <p:cNvSpPr>
              <a:spLocks noChangeArrowheads="1"/>
            </p:cNvSpPr>
            <p:nvPr userDrawn="1"/>
          </p:nvSpPr>
          <p:spPr bwMode="hidden">
            <a:xfrm>
              <a:off x="2680" y="0"/>
              <a:ext cx="15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bg-BG"/>
            </a:p>
          </p:txBody>
        </p:sp>
        <p:sp>
          <p:nvSpPr>
            <p:cNvPr id="5141" name="Rectangle 21"/>
            <p:cNvSpPr>
              <a:spLocks noChangeArrowheads="1"/>
            </p:cNvSpPr>
            <p:nvPr userDrawn="1"/>
          </p:nvSpPr>
          <p:spPr bwMode="hidden">
            <a:xfrm>
              <a:off x="2366" y="0"/>
              <a:ext cx="336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bg-BG"/>
            </a:p>
          </p:txBody>
        </p:sp>
        <p:sp>
          <p:nvSpPr>
            <p:cNvPr id="5142" name="Freeform 22"/>
            <p:cNvSpPr>
              <a:spLocks/>
            </p:cNvSpPr>
            <p:nvPr userDrawn="1"/>
          </p:nvSpPr>
          <p:spPr bwMode="hidden">
            <a:xfrm>
              <a:off x="1" y="3875"/>
              <a:ext cx="5760" cy="445"/>
            </a:xfrm>
            <a:custGeom>
              <a:avLst/>
              <a:gdLst>
                <a:gd name="T0" fmla="*/ 5700 w 5760"/>
                <a:gd name="T1" fmla="*/ 86 h 445"/>
                <a:gd name="T2" fmla="*/ 5508 w 5760"/>
                <a:gd name="T3" fmla="*/ 86 h 445"/>
                <a:gd name="T4" fmla="*/ 5454 w 5760"/>
                <a:gd name="T5" fmla="*/ 76 h 445"/>
                <a:gd name="T6" fmla="*/ 5448 w 5760"/>
                <a:gd name="T7" fmla="*/ 65 h 445"/>
                <a:gd name="T8" fmla="*/ 5442 w 5760"/>
                <a:gd name="T9" fmla="*/ 44 h 445"/>
                <a:gd name="T10" fmla="*/ 5414 w 5760"/>
                <a:gd name="T11" fmla="*/ 18 h 445"/>
                <a:gd name="T12" fmla="*/ 5332 w 5760"/>
                <a:gd name="T13" fmla="*/ 7 h 445"/>
                <a:gd name="T14" fmla="*/ 5051 w 5760"/>
                <a:gd name="T15" fmla="*/ 22 h 445"/>
                <a:gd name="T16" fmla="*/ 4986 w 5760"/>
                <a:gd name="T17" fmla="*/ 55 h 445"/>
                <a:gd name="T18" fmla="*/ 4854 w 5760"/>
                <a:gd name="T19" fmla="*/ 102 h 445"/>
                <a:gd name="T20" fmla="*/ 4740 w 5760"/>
                <a:gd name="T21" fmla="*/ 112 h 445"/>
                <a:gd name="T22" fmla="*/ 4662 w 5760"/>
                <a:gd name="T23" fmla="*/ 91 h 445"/>
                <a:gd name="T24" fmla="*/ 4598 w 5760"/>
                <a:gd name="T25" fmla="*/ 25 h 445"/>
                <a:gd name="T26" fmla="*/ 4514 w 5760"/>
                <a:gd name="T27" fmla="*/ 9 h 445"/>
                <a:gd name="T28" fmla="*/ 4410 w 5760"/>
                <a:gd name="T29" fmla="*/ 39 h 445"/>
                <a:gd name="T30" fmla="*/ 4236 w 5760"/>
                <a:gd name="T31" fmla="*/ 81 h 445"/>
                <a:gd name="T32" fmla="*/ 4020 w 5760"/>
                <a:gd name="T33" fmla="*/ 102 h 445"/>
                <a:gd name="T34" fmla="*/ 3810 w 5760"/>
                <a:gd name="T35" fmla="*/ 102 h 445"/>
                <a:gd name="T36" fmla="*/ 3654 w 5760"/>
                <a:gd name="T37" fmla="*/ 76 h 445"/>
                <a:gd name="T38" fmla="*/ 3594 w 5760"/>
                <a:gd name="T39" fmla="*/ 50 h 445"/>
                <a:gd name="T40" fmla="*/ 3528 w 5760"/>
                <a:gd name="T41" fmla="*/ 44 h 445"/>
                <a:gd name="T42" fmla="*/ 3480 w 5760"/>
                <a:gd name="T43" fmla="*/ 55 h 445"/>
                <a:gd name="T44" fmla="*/ 3420 w 5760"/>
                <a:gd name="T45" fmla="*/ 76 h 445"/>
                <a:gd name="T46" fmla="*/ 3048 w 5760"/>
                <a:gd name="T47" fmla="*/ 112 h 445"/>
                <a:gd name="T48" fmla="*/ 2844 w 5760"/>
                <a:gd name="T49" fmla="*/ 128 h 445"/>
                <a:gd name="T50" fmla="*/ 2742 w 5760"/>
                <a:gd name="T51" fmla="*/ 117 h 445"/>
                <a:gd name="T52" fmla="*/ 2710 w 5760"/>
                <a:gd name="T53" fmla="*/ 56 h 445"/>
                <a:gd name="T54" fmla="*/ 2658 w 5760"/>
                <a:gd name="T55" fmla="*/ 50 h 445"/>
                <a:gd name="T56" fmla="*/ 2558 w 5760"/>
                <a:gd name="T57" fmla="*/ 95 h 445"/>
                <a:gd name="T58" fmla="*/ 2444 w 5760"/>
                <a:gd name="T59" fmla="*/ 109 h 445"/>
                <a:gd name="T60" fmla="*/ 2322 w 5760"/>
                <a:gd name="T61" fmla="*/ 91 h 445"/>
                <a:gd name="T62" fmla="*/ 2274 w 5760"/>
                <a:gd name="T63" fmla="*/ 70 h 445"/>
                <a:gd name="T64" fmla="*/ 2185 w 5760"/>
                <a:gd name="T65" fmla="*/ 3 h 445"/>
                <a:gd name="T66" fmla="*/ 2048 w 5760"/>
                <a:gd name="T67" fmla="*/ 64 h 445"/>
                <a:gd name="T68" fmla="*/ 1794 w 5760"/>
                <a:gd name="T69" fmla="*/ 102 h 445"/>
                <a:gd name="T70" fmla="*/ 1560 w 5760"/>
                <a:gd name="T71" fmla="*/ 91 h 445"/>
                <a:gd name="T72" fmla="*/ 1482 w 5760"/>
                <a:gd name="T73" fmla="*/ 76 h 445"/>
                <a:gd name="T74" fmla="*/ 1428 w 5760"/>
                <a:gd name="T75" fmla="*/ 50 h 445"/>
                <a:gd name="T76" fmla="*/ 1374 w 5760"/>
                <a:gd name="T77" fmla="*/ 44 h 445"/>
                <a:gd name="T78" fmla="*/ 1308 w 5760"/>
                <a:gd name="T79" fmla="*/ 55 h 445"/>
                <a:gd name="T80" fmla="*/ 1140 w 5760"/>
                <a:gd name="T81" fmla="*/ 107 h 445"/>
                <a:gd name="T82" fmla="*/ 948 w 5760"/>
                <a:gd name="T83" fmla="*/ 143 h 445"/>
                <a:gd name="T84" fmla="*/ 708 w 5760"/>
                <a:gd name="T85" fmla="*/ 138 h 445"/>
                <a:gd name="T86" fmla="*/ 534 w 5760"/>
                <a:gd name="T87" fmla="*/ 96 h 445"/>
                <a:gd name="T88" fmla="*/ 444 w 5760"/>
                <a:gd name="T89" fmla="*/ 55 h 445"/>
                <a:gd name="T90" fmla="*/ 396 w 5760"/>
                <a:gd name="T91" fmla="*/ 34 h 445"/>
                <a:gd name="T92" fmla="*/ 378 w 5760"/>
                <a:gd name="T93" fmla="*/ 39 h 445"/>
                <a:gd name="T94" fmla="*/ 342 w 5760"/>
                <a:gd name="T95" fmla="*/ 70 h 445"/>
                <a:gd name="T96" fmla="*/ 288 w 5760"/>
                <a:gd name="T97" fmla="*/ 96 h 445"/>
                <a:gd name="T98" fmla="*/ 192 w 5760"/>
                <a:gd name="T99" fmla="*/ 112 h 445"/>
                <a:gd name="T100" fmla="*/ 90 w 5760"/>
                <a:gd name="T101" fmla="*/ 112 h 445"/>
                <a:gd name="T102" fmla="*/ 0 w 5760"/>
                <a:gd name="T103" fmla="*/ 96 h 445"/>
                <a:gd name="T104" fmla="*/ 5760 w 5760"/>
                <a:gd name="T105" fmla="*/ 445 h 4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5760" h="445">
                  <a:moveTo>
                    <a:pt x="5760" y="445"/>
                  </a:moveTo>
                  <a:lnTo>
                    <a:pt x="5760" y="76"/>
                  </a:lnTo>
                  <a:lnTo>
                    <a:pt x="5730" y="81"/>
                  </a:lnTo>
                  <a:lnTo>
                    <a:pt x="5700" y="86"/>
                  </a:lnTo>
                  <a:lnTo>
                    <a:pt x="5646" y="91"/>
                  </a:lnTo>
                  <a:lnTo>
                    <a:pt x="5592" y="91"/>
                  </a:lnTo>
                  <a:lnTo>
                    <a:pt x="5544" y="91"/>
                  </a:lnTo>
                  <a:lnTo>
                    <a:pt x="5508" y="86"/>
                  </a:lnTo>
                  <a:lnTo>
                    <a:pt x="5490" y="86"/>
                  </a:lnTo>
                  <a:lnTo>
                    <a:pt x="5478" y="81"/>
                  </a:lnTo>
                  <a:lnTo>
                    <a:pt x="5466" y="76"/>
                  </a:lnTo>
                  <a:lnTo>
                    <a:pt x="5454" y="76"/>
                  </a:lnTo>
                  <a:lnTo>
                    <a:pt x="5454" y="70"/>
                  </a:lnTo>
                  <a:lnTo>
                    <a:pt x="5454" y="70"/>
                  </a:lnTo>
                  <a:lnTo>
                    <a:pt x="5448" y="70"/>
                  </a:lnTo>
                  <a:lnTo>
                    <a:pt x="5448" y="65"/>
                  </a:lnTo>
                  <a:lnTo>
                    <a:pt x="5448" y="60"/>
                  </a:lnTo>
                  <a:lnTo>
                    <a:pt x="5448" y="55"/>
                  </a:lnTo>
                  <a:lnTo>
                    <a:pt x="5442" y="50"/>
                  </a:lnTo>
                  <a:lnTo>
                    <a:pt x="5442" y="44"/>
                  </a:lnTo>
                  <a:lnTo>
                    <a:pt x="5436" y="39"/>
                  </a:lnTo>
                  <a:lnTo>
                    <a:pt x="5424" y="34"/>
                  </a:lnTo>
                  <a:lnTo>
                    <a:pt x="5418" y="29"/>
                  </a:lnTo>
                  <a:lnTo>
                    <a:pt x="5414" y="18"/>
                  </a:lnTo>
                  <a:lnTo>
                    <a:pt x="5401" y="16"/>
                  </a:lnTo>
                  <a:lnTo>
                    <a:pt x="5386" y="10"/>
                  </a:lnTo>
                  <a:lnTo>
                    <a:pt x="5368" y="7"/>
                  </a:lnTo>
                  <a:lnTo>
                    <a:pt x="5332" y="7"/>
                  </a:lnTo>
                  <a:lnTo>
                    <a:pt x="5246" y="10"/>
                  </a:lnTo>
                  <a:lnTo>
                    <a:pt x="5144" y="7"/>
                  </a:lnTo>
                  <a:lnTo>
                    <a:pt x="5090" y="16"/>
                  </a:lnTo>
                  <a:lnTo>
                    <a:pt x="5051" y="22"/>
                  </a:lnTo>
                  <a:lnTo>
                    <a:pt x="5036" y="30"/>
                  </a:lnTo>
                  <a:lnTo>
                    <a:pt x="5022" y="39"/>
                  </a:lnTo>
                  <a:lnTo>
                    <a:pt x="5010" y="44"/>
                  </a:lnTo>
                  <a:lnTo>
                    <a:pt x="4986" y="55"/>
                  </a:lnTo>
                  <a:lnTo>
                    <a:pt x="4950" y="70"/>
                  </a:lnTo>
                  <a:lnTo>
                    <a:pt x="4920" y="86"/>
                  </a:lnTo>
                  <a:lnTo>
                    <a:pt x="4884" y="96"/>
                  </a:lnTo>
                  <a:lnTo>
                    <a:pt x="4854" y="102"/>
                  </a:lnTo>
                  <a:lnTo>
                    <a:pt x="4824" y="107"/>
                  </a:lnTo>
                  <a:lnTo>
                    <a:pt x="4794" y="112"/>
                  </a:lnTo>
                  <a:lnTo>
                    <a:pt x="4764" y="112"/>
                  </a:lnTo>
                  <a:lnTo>
                    <a:pt x="4740" y="112"/>
                  </a:lnTo>
                  <a:lnTo>
                    <a:pt x="4716" y="107"/>
                  </a:lnTo>
                  <a:lnTo>
                    <a:pt x="4698" y="102"/>
                  </a:lnTo>
                  <a:lnTo>
                    <a:pt x="4674" y="96"/>
                  </a:lnTo>
                  <a:lnTo>
                    <a:pt x="4662" y="91"/>
                  </a:lnTo>
                  <a:lnTo>
                    <a:pt x="4644" y="86"/>
                  </a:lnTo>
                  <a:lnTo>
                    <a:pt x="4631" y="66"/>
                  </a:lnTo>
                  <a:lnTo>
                    <a:pt x="4617" y="42"/>
                  </a:lnTo>
                  <a:lnTo>
                    <a:pt x="4598" y="25"/>
                  </a:lnTo>
                  <a:lnTo>
                    <a:pt x="4584" y="13"/>
                  </a:lnTo>
                  <a:lnTo>
                    <a:pt x="4565" y="4"/>
                  </a:lnTo>
                  <a:lnTo>
                    <a:pt x="4535" y="3"/>
                  </a:lnTo>
                  <a:lnTo>
                    <a:pt x="4514" y="9"/>
                  </a:lnTo>
                  <a:lnTo>
                    <a:pt x="4494" y="18"/>
                  </a:lnTo>
                  <a:lnTo>
                    <a:pt x="4471" y="23"/>
                  </a:lnTo>
                  <a:lnTo>
                    <a:pt x="4440" y="29"/>
                  </a:lnTo>
                  <a:lnTo>
                    <a:pt x="4410" y="39"/>
                  </a:lnTo>
                  <a:lnTo>
                    <a:pt x="4374" y="50"/>
                  </a:lnTo>
                  <a:lnTo>
                    <a:pt x="4332" y="60"/>
                  </a:lnTo>
                  <a:lnTo>
                    <a:pt x="4284" y="76"/>
                  </a:lnTo>
                  <a:lnTo>
                    <a:pt x="4236" y="81"/>
                  </a:lnTo>
                  <a:lnTo>
                    <a:pt x="4183" y="91"/>
                  </a:lnTo>
                  <a:lnTo>
                    <a:pt x="4128" y="96"/>
                  </a:lnTo>
                  <a:lnTo>
                    <a:pt x="4074" y="102"/>
                  </a:lnTo>
                  <a:lnTo>
                    <a:pt x="4020" y="102"/>
                  </a:lnTo>
                  <a:lnTo>
                    <a:pt x="3966" y="102"/>
                  </a:lnTo>
                  <a:lnTo>
                    <a:pt x="3912" y="102"/>
                  </a:lnTo>
                  <a:lnTo>
                    <a:pt x="3858" y="102"/>
                  </a:lnTo>
                  <a:lnTo>
                    <a:pt x="3810" y="102"/>
                  </a:lnTo>
                  <a:lnTo>
                    <a:pt x="3762" y="96"/>
                  </a:lnTo>
                  <a:lnTo>
                    <a:pt x="3726" y="91"/>
                  </a:lnTo>
                  <a:lnTo>
                    <a:pt x="3684" y="81"/>
                  </a:lnTo>
                  <a:lnTo>
                    <a:pt x="3654" y="76"/>
                  </a:lnTo>
                  <a:lnTo>
                    <a:pt x="3642" y="70"/>
                  </a:lnTo>
                  <a:lnTo>
                    <a:pt x="3630" y="65"/>
                  </a:lnTo>
                  <a:lnTo>
                    <a:pt x="3612" y="60"/>
                  </a:lnTo>
                  <a:lnTo>
                    <a:pt x="3594" y="50"/>
                  </a:lnTo>
                  <a:lnTo>
                    <a:pt x="3576" y="50"/>
                  </a:lnTo>
                  <a:lnTo>
                    <a:pt x="3558" y="44"/>
                  </a:lnTo>
                  <a:lnTo>
                    <a:pt x="3540" y="44"/>
                  </a:lnTo>
                  <a:lnTo>
                    <a:pt x="3528" y="44"/>
                  </a:lnTo>
                  <a:lnTo>
                    <a:pt x="3516" y="50"/>
                  </a:lnTo>
                  <a:lnTo>
                    <a:pt x="3504" y="50"/>
                  </a:lnTo>
                  <a:lnTo>
                    <a:pt x="3492" y="55"/>
                  </a:lnTo>
                  <a:lnTo>
                    <a:pt x="3480" y="55"/>
                  </a:lnTo>
                  <a:lnTo>
                    <a:pt x="3468" y="65"/>
                  </a:lnTo>
                  <a:lnTo>
                    <a:pt x="3456" y="70"/>
                  </a:lnTo>
                  <a:lnTo>
                    <a:pt x="3450" y="70"/>
                  </a:lnTo>
                  <a:lnTo>
                    <a:pt x="3420" y="76"/>
                  </a:lnTo>
                  <a:lnTo>
                    <a:pt x="3330" y="81"/>
                  </a:lnTo>
                  <a:lnTo>
                    <a:pt x="3204" y="91"/>
                  </a:lnTo>
                  <a:lnTo>
                    <a:pt x="3126" y="102"/>
                  </a:lnTo>
                  <a:lnTo>
                    <a:pt x="3048" y="112"/>
                  </a:lnTo>
                  <a:lnTo>
                    <a:pt x="2970" y="123"/>
                  </a:lnTo>
                  <a:lnTo>
                    <a:pt x="2904" y="128"/>
                  </a:lnTo>
                  <a:lnTo>
                    <a:pt x="2868" y="128"/>
                  </a:lnTo>
                  <a:lnTo>
                    <a:pt x="2844" y="128"/>
                  </a:lnTo>
                  <a:lnTo>
                    <a:pt x="2814" y="128"/>
                  </a:lnTo>
                  <a:lnTo>
                    <a:pt x="2790" y="128"/>
                  </a:lnTo>
                  <a:lnTo>
                    <a:pt x="2766" y="123"/>
                  </a:lnTo>
                  <a:lnTo>
                    <a:pt x="2742" y="117"/>
                  </a:lnTo>
                  <a:lnTo>
                    <a:pt x="2724" y="112"/>
                  </a:lnTo>
                  <a:lnTo>
                    <a:pt x="2706" y="107"/>
                  </a:lnTo>
                  <a:lnTo>
                    <a:pt x="2704" y="83"/>
                  </a:lnTo>
                  <a:lnTo>
                    <a:pt x="2710" y="56"/>
                  </a:lnTo>
                  <a:lnTo>
                    <a:pt x="2710" y="36"/>
                  </a:lnTo>
                  <a:lnTo>
                    <a:pt x="2696" y="25"/>
                  </a:lnTo>
                  <a:lnTo>
                    <a:pt x="2672" y="36"/>
                  </a:lnTo>
                  <a:lnTo>
                    <a:pt x="2658" y="50"/>
                  </a:lnTo>
                  <a:lnTo>
                    <a:pt x="2638" y="60"/>
                  </a:lnTo>
                  <a:lnTo>
                    <a:pt x="2614" y="76"/>
                  </a:lnTo>
                  <a:lnTo>
                    <a:pt x="2590" y="84"/>
                  </a:lnTo>
                  <a:lnTo>
                    <a:pt x="2558" y="95"/>
                  </a:lnTo>
                  <a:lnTo>
                    <a:pt x="2536" y="98"/>
                  </a:lnTo>
                  <a:lnTo>
                    <a:pt x="2508" y="102"/>
                  </a:lnTo>
                  <a:lnTo>
                    <a:pt x="2478" y="105"/>
                  </a:lnTo>
                  <a:lnTo>
                    <a:pt x="2444" y="109"/>
                  </a:lnTo>
                  <a:lnTo>
                    <a:pt x="2410" y="110"/>
                  </a:lnTo>
                  <a:lnTo>
                    <a:pt x="2374" y="107"/>
                  </a:lnTo>
                  <a:lnTo>
                    <a:pt x="2348" y="103"/>
                  </a:lnTo>
                  <a:lnTo>
                    <a:pt x="2322" y="91"/>
                  </a:lnTo>
                  <a:lnTo>
                    <a:pt x="2304" y="86"/>
                  </a:lnTo>
                  <a:lnTo>
                    <a:pt x="2292" y="81"/>
                  </a:lnTo>
                  <a:lnTo>
                    <a:pt x="2286" y="76"/>
                  </a:lnTo>
                  <a:lnTo>
                    <a:pt x="2274" y="70"/>
                  </a:lnTo>
                  <a:lnTo>
                    <a:pt x="2268" y="65"/>
                  </a:lnTo>
                  <a:lnTo>
                    <a:pt x="2246" y="18"/>
                  </a:lnTo>
                  <a:lnTo>
                    <a:pt x="2224" y="0"/>
                  </a:lnTo>
                  <a:lnTo>
                    <a:pt x="2185" y="3"/>
                  </a:lnTo>
                  <a:lnTo>
                    <a:pt x="2156" y="16"/>
                  </a:lnTo>
                  <a:lnTo>
                    <a:pt x="2126" y="22"/>
                  </a:lnTo>
                  <a:lnTo>
                    <a:pt x="2081" y="49"/>
                  </a:lnTo>
                  <a:lnTo>
                    <a:pt x="2048" y="64"/>
                  </a:lnTo>
                  <a:lnTo>
                    <a:pt x="2018" y="76"/>
                  </a:lnTo>
                  <a:lnTo>
                    <a:pt x="1986" y="96"/>
                  </a:lnTo>
                  <a:lnTo>
                    <a:pt x="1896" y="102"/>
                  </a:lnTo>
                  <a:lnTo>
                    <a:pt x="1794" y="102"/>
                  </a:lnTo>
                  <a:lnTo>
                    <a:pt x="1692" y="102"/>
                  </a:lnTo>
                  <a:lnTo>
                    <a:pt x="1644" y="102"/>
                  </a:lnTo>
                  <a:lnTo>
                    <a:pt x="1602" y="96"/>
                  </a:lnTo>
                  <a:lnTo>
                    <a:pt x="1560" y="91"/>
                  </a:lnTo>
                  <a:lnTo>
                    <a:pt x="1524" y="86"/>
                  </a:lnTo>
                  <a:lnTo>
                    <a:pt x="1506" y="86"/>
                  </a:lnTo>
                  <a:lnTo>
                    <a:pt x="1494" y="81"/>
                  </a:lnTo>
                  <a:lnTo>
                    <a:pt x="1482" y="76"/>
                  </a:lnTo>
                  <a:lnTo>
                    <a:pt x="1476" y="70"/>
                  </a:lnTo>
                  <a:lnTo>
                    <a:pt x="1458" y="65"/>
                  </a:lnTo>
                  <a:lnTo>
                    <a:pt x="1440" y="55"/>
                  </a:lnTo>
                  <a:lnTo>
                    <a:pt x="1428" y="50"/>
                  </a:lnTo>
                  <a:lnTo>
                    <a:pt x="1410" y="50"/>
                  </a:lnTo>
                  <a:lnTo>
                    <a:pt x="1398" y="44"/>
                  </a:lnTo>
                  <a:lnTo>
                    <a:pt x="1386" y="44"/>
                  </a:lnTo>
                  <a:lnTo>
                    <a:pt x="1374" y="44"/>
                  </a:lnTo>
                  <a:lnTo>
                    <a:pt x="1356" y="44"/>
                  </a:lnTo>
                  <a:lnTo>
                    <a:pt x="1344" y="44"/>
                  </a:lnTo>
                  <a:lnTo>
                    <a:pt x="1332" y="50"/>
                  </a:lnTo>
                  <a:lnTo>
                    <a:pt x="1308" y="55"/>
                  </a:lnTo>
                  <a:lnTo>
                    <a:pt x="1260" y="70"/>
                  </a:lnTo>
                  <a:lnTo>
                    <a:pt x="1218" y="86"/>
                  </a:lnTo>
                  <a:lnTo>
                    <a:pt x="1176" y="96"/>
                  </a:lnTo>
                  <a:lnTo>
                    <a:pt x="1140" y="107"/>
                  </a:lnTo>
                  <a:lnTo>
                    <a:pt x="1098" y="117"/>
                  </a:lnTo>
                  <a:lnTo>
                    <a:pt x="1062" y="128"/>
                  </a:lnTo>
                  <a:lnTo>
                    <a:pt x="1020" y="133"/>
                  </a:lnTo>
                  <a:lnTo>
                    <a:pt x="948" y="143"/>
                  </a:lnTo>
                  <a:lnTo>
                    <a:pt x="882" y="149"/>
                  </a:lnTo>
                  <a:lnTo>
                    <a:pt x="822" y="149"/>
                  </a:lnTo>
                  <a:lnTo>
                    <a:pt x="762" y="143"/>
                  </a:lnTo>
                  <a:lnTo>
                    <a:pt x="708" y="138"/>
                  </a:lnTo>
                  <a:lnTo>
                    <a:pt x="654" y="128"/>
                  </a:lnTo>
                  <a:lnTo>
                    <a:pt x="612" y="117"/>
                  </a:lnTo>
                  <a:lnTo>
                    <a:pt x="570" y="107"/>
                  </a:lnTo>
                  <a:lnTo>
                    <a:pt x="534" y="96"/>
                  </a:lnTo>
                  <a:lnTo>
                    <a:pt x="504" y="86"/>
                  </a:lnTo>
                  <a:lnTo>
                    <a:pt x="480" y="76"/>
                  </a:lnTo>
                  <a:lnTo>
                    <a:pt x="462" y="65"/>
                  </a:lnTo>
                  <a:lnTo>
                    <a:pt x="444" y="55"/>
                  </a:lnTo>
                  <a:lnTo>
                    <a:pt x="426" y="44"/>
                  </a:lnTo>
                  <a:lnTo>
                    <a:pt x="408" y="34"/>
                  </a:lnTo>
                  <a:lnTo>
                    <a:pt x="402" y="34"/>
                  </a:lnTo>
                  <a:lnTo>
                    <a:pt x="396" y="34"/>
                  </a:lnTo>
                  <a:lnTo>
                    <a:pt x="390" y="34"/>
                  </a:lnTo>
                  <a:lnTo>
                    <a:pt x="390" y="34"/>
                  </a:lnTo>
                  <a:lnTo>
                    <a:pt x="384" y="34"/>
                  </a:lnTo>
                  <a:lnTo>
                    <a:pt x="378" y="39"/>
                  </a:lnTo>
                  <a:lnTo>
                    <a:pt x="372" y="44"/>
                  </a:lnTo>
                  <a:lnTo>
                    <a:pt x="360" y="55"/>
                  </a:lnTo>
                  <a:lnTo>
                    <a:pt x="348" y="65"/>
                  </a:lnTo>
                  <a:lnTo>
                    <a:pt x="342" y="70"/>
                  </a:lnTo>
                  <a:lnTo>
                    <a:pt x="336" y="76"/>
                  </a:lnTo>
                  <a:lnTo>
                    <a:pt x="324" y="86"/>
                  </a:lnTo>
                  <a:lnTo>
                    <a:pt x="306" y="91"/>
                  </a:lnTo>
                  <a:lnTo>
                    <a:pt x="288" y="96"/>
                  </a:lnTo>
                  <a:lnTo>
                    <a:pt x="264" y="102"/>
                  </a:lnTo>
                  <a:lnTo>
                    <a:pt x="240" y="107"/>
                  </a:lnTo>
                  <a:lnTo>
                    <a:pt x="216" y="112"/>
                  </a:lnTo>
                  <a:lnTo>
                    <a:pt x="192" y="112"/>
                  </a:lnTo>
                  <a:lnTo>
                    <a:pt x="168" y="117"/>
                  </a:lnTo>
                  <a:lnTo>
                    <a:pt x="145" y="117"/>
                  </a:lnTo>
                  <a:lnTo>
                    <a:pt x="120" y="117"/>
                  </a:lnTo>
                  <a:lnTo>
                    <a:pt x="90" y="112"/>
                  </a:lnTo>
                  <a:lnTo>
                    <a:pt x="66" y="112"/>
                  </a:lnTo>
                  <a:lnTo>
                    <a:pt x="42" y="107"/>
                  </a:lnTo>
                  <a:lnTo>
                    <a:pt x="24" y="102"/>
                  </a:lnTo>
                  <a:lnTo>
                    <a:pt x="0" y="96"/>
                  </a:lnTo>
                  <a:lnTo>
                    <a:pt x="0" y="445"/>
                  </a:lnTo>
                  <a:lnTo>
                    <a:pt x="5760" y="445"/>
                  </a:lnTo>
                  <a:lnTo>
                    <a:pt x="5760" y="445"/>
                  </a:lnTo>
                  <a:lnTo>
                    <a:pt x="5760" y="445"/>
                  </a:lnTo>
                </a:path>
              </a:pathLst>
            </a:custGeom>
            <a:solidFill>
              <a:schemeClr val="accent2">
                <a:alpha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11E8C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bg-BG"/>
            </a:p>
          </p:txBody>
        </p:sp>
        <p:sp>
          <p:nvSpPr>
            <p:cNvPr id="5143" name="Freeform 23"/>
            <p:cNvSpPr>
              <a:spLocks/>
            </p:cNvSpPr>
            <p:nvPr userDrawn="1"/>
          </p:nvSpPr>
          <p:spPr bwMode="hidden">
            <a:xfrm>
              <a:off x="0" y="3867"/>
              <a:ext cx="5770" cy="174"/>
            </a:xfrm>
            <a:custGeom>
              <a:avLst/>
              <a:gdLst>
                <a:gd name="T0" fmla="*/ 4993 w 5770"/>
                <a:gd name="T1" fmla="*/ 66 h 174"/>
                <a:gd name="T2" fmla="*/ 4771 w 5770"/>
                <a:gd name="T3" fmla="*/ 132 h 174"/>
                <a:gd name="T4" fmla="*/ 4640 w 5770"/>
                <a:gd name="T5" fmla="*/ 96 h 174"/>
                <a:gd name="T6" fmla="*/ 4598 w 5770"/>
                <a:gd name="T7" fmla="*/ 36 h 174"/>
                <a:gd name="T8" fmla="*/ 4478 w 5770"/>
                <a:gd name="T9" fmla="*/ 30 h 174"/>
                <a:gd name="T10" fmla="*/ 4186 w 5770"/>
                <a:gd name="T11" fmla="*/ 108 h 174"/>
                <a:gd name="T12" fmla="*/ 3815 w 5770"/>
                <a:gd name="T13" fmla="*/ 120 h 174"/>
                <a:gd name="T14" fmla="*/ 3617 w 5770"/>
                <a:gd name="T15" fmla="*/ 72 h 174"/>
                <a:gd name="T16" fmla="*/ 3510 w 5770"/>
                <a:gd name="T17" fmla="*/ 60 h 174"/>
                <a:gd name="T18" fmla="*/ 3336 w 5770"/>
                <a:gd name="T19" fmla="*/ 96 h 174"/>
                <a:gd name="T20" fmla="*/ 2846 w 5770"/>
                <a:gd name="T21" fmla="*/ 150 h 174"/>
                <a:gd name="T22" fmla="*/ 2703 w 5770"/>
                <a:gd name="T23" fmla="*/ 96 h 174"/>
                <a:gd name="T24" fmla="*/ 2619 w 5770"/>
                <a:gd name="T25" fmla="*/ 90 h 174"/>
                <a:gd name="T26" fmla="*/ 2416 w 5770"/>
                <a:gd name="T27" fmla="*/ 132 h 174"/>
                <a:gd name="T28" fmla="*/ 2278 w 5770"/>
                <a:gd name="T29" fmla="*/ 84 h 174"/>
                <a:gd name="T30" fmla="*/ 2151 w 5770"/>
                <a:gd name="T31" fmla="*/ 36 h 174"/>
                <a:gd name="T32" fmla="*/ 1947 w 5770"/>
                <a:gd name="T33" fmla="*/ 120 h 174"/>
                <a:gd name="T34" fmla="*/ 1525 w 5770"/>
                <a:gd name="T35" fmla="*/ 102 h 174"/>
                <a:gd name="T36" fmla="*/ 1429 w 5770"/>
                <a:gd name="T37" fmla="*/ 60 h 174"/>
                <a:gd name="T38" fmla="*/ 1333 w 5770"/>
                <a:gd name="T39" fmla="*/ 60 h 174"/>
                <a:gd name="T40" fmla="*/ 1058 w 5770"/>
                <a:gd name="T41" fmla="*/ 150 h 174"/>
                <a:gd name="T42" fmla="*/ 652 w 5770"/>
                <a:gd name="T43" fmla="*/ 150 h 174"/>
                <a:gd name="T44" fmla="*/ 442 w 5770"/>
                <a:gd name="T45" fmla="*/ 66 h 174"/>
                <a:gd name="T46" fmla="*/ 377 w 5770"/>
                <a:gd name="T47" fmla="*/ 48 h 174"/>
                <a:gd name="T48" fmla="*/ 305 w 5770"/>
                <a:gd name="T49" fmla="*/ 108 h 174"/>
                <a:gd name="T50" fmla="*/ 144 w 5770"/>
                <a:gd name="T51" fmla="*/ 138 h 174"/>
                <a:gd name="T52" fmla="*/ 0 w 5770"/>
                <a:gd name="T53" fmla="*/ 96 h 174"/>
                <a:gd name="T54" fmla="*/ 167 w 5770"/>
                <a:gd name="T55" fmla="*/ 120 h 174"/>
                <a:gd name="T56" fmla="*/ 323 w 5770"/>
                <a:gd name="T57" fmla="*/ 84 h 174"/>
                <a:gd name="T58" fmla="*/ 383 w 5770"/>
                <a:gd name="T59" fmla="*/ 24 h 174"/>
                <a:gd name="T60" fmla="*/ 460 w 5770"/>
                <a:gd name="T61" fmla="*/ 60 h 174"/>
                <a:gd name="T62" fmla="*/ 706 w 5770"/>
                <a:gd name="T63" fmla="*/ 144 h 174"/>
                <a:gd name="T64" fmla="*/ 1100 w 5770"/>
                <a:gd name="T65" fmla="*/ 120 h 174"/>
                <a:gd name="T66" fmla="*/ 1345 w 5770"/>
                <a:gd name="T67" fmla="*/ 36 h 174"/>
                <a:gd name="T68" fmla="*/ 1441 w 5770"/>
                <a:gd name="T69" fmla="*/ 48 h 174"/>
                <a:gd name="T70" fmla="*/ 1561 w 5770"/>
                <a:gd name="T71" fmla="*/ 90 h 174"/>
                <a:gd name="T72" fmla="*/ 1971 w 5770"/>
                <a:gd name="T73" fmla="*/ 96 h 174"/>
                <a:gd name="T74" fmla="*/ 2235 w 5770"/>
                <a:gd name="T75" fmla="*/ 3 h 174"/>
                <a:gd name="T76" fmla="*/ 2350 w 5770"/>
                <a:gd name="T77" fmla="*/ 102 h 174"/>
                <a:gd name="T78" fmla="*/ 2559 w 5770"/>
                <a:gd name="T79" fmla="*/ 96 h 174"/>
                <a:gd name="T80" fmla="*/ 2715 w 5770"/>
                <a:gd name="T81" fmla="*/ 24 h 174"/>
                <a:gd name="T82" fmla="*/ 2792 w 5770"/>
                <a:gd name="T83" fmla="*/ 132 h 174"/>
                <a:gd name="T84" fmla="*/ 3127 w 5770"/>
                <a:gd name="T85" fmla="*/ 102 h 174"/>
                <a:gd name="T86" fmla="*/ 3486 w 5770"/>
                <a:gd name="T87" fmla="*/ 48 h 174"/>
                <a:gd name="T88" fmla="*/ 3582 w 5770"/>
                <a:gd name="T89" fmla="*/ 42 h 174"/>
                <a:gd name="T90" fmla="*/ 3731 w 5770"/>
                <a:gd name="T91" fmla="*/ 90 h 174"/>
                <a:gd name="T92" fmla="*/ 4078 w 5770"/>
                <a:gd name="T93" fmla="*/ 102 h 174"/>
                <a:gd name="T94" fmla="*/ 4419 w 5770"/>
                <a:gd name="T95" fmla="*/ 30 h 174"/>
                <a:gd name="T96" fmla="*/ 4574 w 5770"/>
                <a:gd name="T97" fmla="*/ 6 h 174"/>
                <a:gd name="T98" fmla="*/ 4628 w 5770"/>
                <a:gd name="T99" fmla="*/ 60 h 174"/>
                <a:gd name="T100" fmla="*/ 4724 w 5770"/>
                <a:gd name="T101" fmla="*/ 108 h 174"/>
                <a:gd name="T102" fmla="*/ 4927 w 5770"/>
                <a:gd name="T103" fmla="*/ 84 h 174"/>
                <a:gd name="T104" fmla="*/ 5118 w 5770"/>
                <a:gd name="T105" fmla="*/ 14 h 174"/>
                <a:gd name="T106" fmla="*/ 5280 w 5770"/>
                <a:gd name="T107" fmla="*/ 9 h 174"/>
                <a:gd name="T108" fmla="*/ 5453 w 5770"/>
                <a:gd name="T109" fmla="*/ 36 h 174"/>
                <a:gd name="T110" fmla="*/ 5465 w 5770"/>
                <a:gd name="T111" fmla="*/ 72 h 174"/>
                <a:gd name="T112" fmla="*/ 5656 w 5770"/>
                <a:gd name="T113" fmla="*/ 90 h 174"/>
                <a:gd name="T114" fmla="*/ 5710 w 5770"/>
                <a:gd name="T115" fmla="*/ 102 h 174"/>
                <a:gd name="T116" fmla="*/ 5477 w 5770"/>
                <a:gd name="T117" fmla="*/ 90 h 174"/>
                <a:gd name="T118" fmla="*/ 5453 w 5770"/>
                <a:gd name="T119" fmla="*/ 60 h 174"/>
                <a:gd name="T120" fmla="*/ 5393 w 5770"/>
                <a:gd name="T121" fmla="*/ 30 h 174"/>
                <a:gd name="T122" fmla="*/ 5219 w 5770"/>
                <a:gd name="T123" fmla="*/ 24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5770" h="174">
                  <a:moveTo>
                    <a:pt x="5151" y="24"/>
                  </a:moveTo>
                  <a:lnTo>
                    <a:pt x="5127" y="26"/>
                  </a:lnTo>
                  <a:lnTo>
                    <a:pt x="5082" y="30"/>
                  </a:lnTo>
                  <a:lnTo>
                    <a:pt x="5049" y="38"/>
                  </a:lnTo>
                  <a:lnTo>
                    <a:pt x="5029" y="48"/>
                  </a:lnTo>
                  <a:lnTo>
                    <a:pt x="5017" y="54"/>
                  </a:lnTo>
                  <a:lnTo>
                    <a:pt x="4993" y="66"/>
                  </a:lnTo>
                  <a:lnTo>
                    <a:pt x="4957" y="84"/>
                  </a:lnTo>
                  <a:lnTo>
                    <a:pt x="4927" y="102"/>
                  </a:lnTo>
                  <a:lnTo>
                    <a:pt x="4891" y="114"/>
                  </a:lnTo>
                  <a:lnTo>
                    <a:pt x="4861" y="120"/>
                  </a:lnTo>
                  <a:lnTo>
                    <a:pt x="4831" y="126"/>
                  </a:lnTo>
                  <a:lnTo>
                    <a:pt x="4801" y="132"/>
                  </a:lnTo>
                  <a:lnTo>
                    <a:pt x="4771" y="132"/>
                  </a:lnTo>
                  <a:lnTo>
                    <a:pt x="4748" y="132"/>
                  </a:lnTo>
                  <a:lnTo>
                    <a:pt x="4724" y="126"/>
                  </a:lnTo>
                  <a:lnTo>
                    <a:pt x="4706" y="120"/>
                  </a:lnTo>
                  <a:lnTo>
                    <a:pt x="4682" y="114"/>
                  </a:lnTo>
                  <a:lnTo>
                    <a:pt x="4670" y="108"/>
                  </a:lnTo>
                  <a:lnTo>
                    <a:pt x="4652" y="102"/>
                  </a:lnTo>
                  <a:lnTo>
                    <a:pt x="4640" y="96"/>
                  </a:lnTo>
                  <a:lnTo>
                    <a:pt x="4634" y="84"/>
                  </a:lnTo>
                  <a:lnTo>
                    <a:pt x="4628" y="78"/>
                  </a:lnTo>
                  <a:lnTo>
                    <a:pt x="4622" y="66"/>
                  </a:lnTo>
                  <a:lnTo>
                    <a:pt x="4616" y="54"/>
                  </a:lnTo>
                  <a:lnTo>
                    <a:pt x="4610" y="48"/>
                  </a:lnTo>
                  <a:lnTo>
                    <a:pt x="4604" y="42"/>
                  </a:lnTo>
                  <a:lnTo>
                    <a:pt x="4598" y="36"/>
                  </a:lnTo>
                  <a:lnTo>
                    <a:pt x="4586" y="30"/>
                  </a:lnTo>
                  <a:lnTo>
                    <a:pt x="4574" y="24"/>
                  </a:lnTo>
                  <a:lnTo>
                    <a:pt x="4562" y="18"/>
                  </a:lnTo>
                  <a:lnTo>
                    <a:pt x="4544" y="18"/>
                  </a:lnTo>
                  <a:lnTo>
                    <a:pt x="4526" y="18"/>
                  </a:lnTo>
                  <a:lnTo>
                    <a:pt x="4502" y="24"/>
                  </a:lnTo>
                  <a:lnTo>
                    <a:pt x="4478" y="30"/>
                  </a:lnTo>
                  <a:lnTo>
                    <a:pt x="4449" y="36"/>
                  </a:lnTo>
                  <a:lnTo>
                    <a:pt x="4419" y="48"/>
                  </a:lnTo>
                  <a:lnTo>
                    <a:pt x="4383" y="60"/>
                  </a:lnTo>
                  <a:lnTo>
                    <a:pt x="4341" y="72"/>
                  </a:lnTo>
                  <a:lnTo>
                    <a:pt x="4287" y="90"/>
                  </a:lnTo>
                  <a:lnTo>
                    <a:pt x="4239" y="96"/>
                  </a:lnTo>
                  <a:lnTo>
                    <a:pt x="4186" y="108"/>
                  </a:lnTo>
                  <a:lnTo>
                    <a:pt x="4132" y="114"/>
                  </a:lnTo>
                  <a:lnTo>
                    <a:pt x="4078" y="120"/>
                  </a:lnTo>
                  <a:lnTo>
                    <a:pt x="4024" y="120"/>
                  </a:lnTo>
                  <a:lnTo>
                    <a:pt x="3970" y="120"/>
                  </a:lnTo>
                  <a:lnTo>
                    <a:pt x="3916" y="120"/>
                  </a:lnTo>
                  <a:lnTo>
                    <a:pt x="3863" y="120"/>
                  </a:lnTo>
                  <a:lnTo>
                    <a:pt x="3815" y="120"/>
                  </a:lnTo>
                  <a:lnTo>
                    <a:pt x="3767" y="114"/>
                  </a:lnTo>
                  <a:lnTo>
                    <a:pt x="3731" y="108"/>
                  </a:lnTo>
                  <a:lnTo>
                    <a:pt x="3689" y="96"/>
                  </a:lnTo>
                  <a:lnTo>
                    <a:pt x="3659" y="90"/>
                  </a:lnTo>
                  <a:lnTo>
                    <a:pt x="3647" y="84"/>
                  </a:lnTo>
                  <a:lnTo>
                    <a:pt x="3635" y="78"/>
                  </a:lnTo>
                  <a:lnTo>
                    <a:pt x="3617" y="72"/>
                  </a:lnTo>
                  <a:lnTo>
                    <a:pt x="3600" y="60"/>
                  </a:lnTo>
                  <a:lnTo>
                    <a:pt x="3582" y="60"/>
                  </a:lnTo>
                  <a:lnTo>
                    <a:pt x="3564" y="54"/>
                  </a:lnTo>
                  <a:lnTo>
                    <a:pt x="3546" y="54"/>
                  </a:lnTo>
                  <a:lnTo>
                    <a:pt x="3534" y="54"/>
                  </a:lnTo>
                  <a:lnTo>
                    <a:pt x="3522" y="60"/>
                  </a:lnTo>
                  <a:lnTo>
                    <a:pt x="3510" y="60"/>
                  </a:lnTo>
                  <a:lnTo>
                    <a:pt x="3498" y="66"/>
                  </a:lnTo>
                  <a:lnTo>
                    <a:pt x="3486" y="66"/>
                  </a:lnTo>
                  <a:lnTo>
                    <a:pt x="3474" y="78"/>
                  </a:lnTo>
                  <a:lnTo>
                    <a:pt x="3462" y="84"/>
                  </a:lnTo>
                  <a:lnTo>
                    <a:pt x="3456" y="84"/>
                  </a:lnTo>
                  <a:lnTo>
                    <a:pt x="3426" y="90"/>
                  </a:lnTo>
                  <a:lnTo>
                    <a:pt x="3336" y="96"/>
                  </a:lnTo>
                  <a:lnTo>
                    <a:pt x="3205" y="108"/>
                  </a:lnTo>
                  <a:lnTo>
                    <a:pt x="3127" y="120"/>
                  </a:lnTo>
                  <a:lnTo>
                    <a:pt x="3049" y="132"/>
                  </a:lnTo>
                  <a:lnTo>
                    <a:pt x="2972" y="144"/>
                  </a:lnTo>
                  <a:lnTo>
                    <a:pt x="2906" y="150"/>
                  </a:lnTo>
                  <a:lnTo>
                    <a:pt x="2870" y="150"/>
                  </a:lnTo>
                  <a:lnTo>
                    <a:pt x="2846" y="150"/>
                  </a:lnTo>
                  <a:lnTo>
                    <a:pt x="2816" y="150"/>
                  </a:lnTo>
                  <a:lnTo>
                    <a:pt x="2792" y="150"/>
                  </a:lnTo>
                  <a:lnTo>
                    <a:pt x="2768" y="144"/>
                  </a:lnTo>
                  <a:lnTo>
                    <a:pt x="2744" y="138"/>
                  </a:lnTo>
                  <a:lnTo>
                    <a:pt x="2727" y="132"/>
                  </a:lnTo>
                  <a:lnTo>
                    <a:pt x="2709" y="126"/>
                  </a:lnTo>
                  <a:lnTo>
                    <a:pt x="2703" y="96"/>
                  </a:lnTo>
                  <a:lnTo>
                    <a:pt x="2703" y="78"/>
                  </a:lnTo>
                  <a:lnTo>
                    <a:pt x="2709" y="42"/>
                  </a:lnTo>
                  <a:lnTo>
                    <a:pt x="2697" y="36"/>
                  </a:lnTo>
                  <a:lnTo>
                    <a:pt x="2673" y="42"/>
                  </a:lnTo>
                  <a:lnTo>
                    <a:pt x="2661" y="60"/>
                  </a:lnTo>
                  <a:lnTo>
                    <a:pt x="2643" y="72"/>
                  </a:lnTo>
                  <a:lnTo>
                    <a:pt x="2619" y="90"/>
                  </a:lnTo>
                  <a:lnTo>
                    <a:pt x="2595" y="102"/>
                  </a:lnTo>
                  <a:lnTo>
                    <a:pt x="2559" y="114"/>
                  </a:lnTo>
                  <a:lnTo>
                    <a:pt x="2541" y="114"/>
                  </a:lnTo>
                  <a:lnTo>
                    <a:pt x="2511" y="120"/>
                  </a:lnTo>
                  <a:lnTo>
                    <a:pt x="2481" y="126"/>
                  </a:lnTo>
                  <a:lnTo>
                    <a:pt x="2446" y="126"/>
                  </a:lnTo>
                  <a:lnTo>
                    <a:pt x="2416" y="132"/>
                  </a:lnTo>
                  <a:lnTo>
                    <a:pt x="2380" y="126"/>
                  </a:lnTo>
                  <a:lnTo>
                    <a:pt x="2350" y="120"/>
                  </a:lnTo>
                  <a:lnTo>
                    <a:pt x="2326" y="108"/>
                  </a:lnTo>
                  <a:lnTo>
                    <a:pt x="2308" y="102"/>
                  </a:lnTo>
                  <a:lnTo>
                    <a:pt x="2296" y="96"/>
                  </a:lnTo>
                  <a:lnTo>
                    <a:pt x="2290" y="90"/>
                  </a:lnTo>
                  <a:lnTo>
                    <a:pt x="2278" y="84"/>
                  </a:lnTo>
                  <a:lnTo>
                    <a:pt x="2272" y="78"/>
                  </a:lnTo>
                  <a:lnTo>
                    <a:pt x="2250" y="57"/>
                  </a:lnTo>
                  <a:lnTo>
                    <a:pt x="2243" y="35"/>
                  </a:lnTo>
                  <a:lnTo>
                    <a:pt x="2228" y="18"/>
                  </a:lnTo>
                  <a:lnTo>
                    <a:pt x="2208" y="18"/>
                  </a:lnTo>
                  <a:lnTo>
                    <a:pt x="2172" y="24"/>
                  </a:lnTo>
                  <a:lnTo>
                    <a:pt x="2151" y="36"/>
                  </a:lnTo>
                  <a:lnTo>
                    <a:pt x="2127" y="51"/>
                  </a:lnTo>
                  <a:lnTo>
                    <a:pt x="2097" y="60"/>
                  </a:lnTo>
                  <a:lnTo>
                    <a:pt x="2073" y="72"/>
                  </a:lnTo>
                  <a:lnTo>
                    <a:pt x="2046" y="87"/>
                  </a:lnTo>
                  <a:lnTo>
                    <a:pt x="2007" y="102"/>
                  </a:lnTo>
                  <a:lnTo>
                    <a:pt x="1977" y="114"/>
                  </a:lnTo>
                  <a:lnTo>
                    <a:pt x="1947" y="120"/>
                  </a:lnTo>
                  <a:lnTo>
                    <a:pt x="1895" y="120"/>
                  </a:lnTo>
                  <a:lnTo>
                    <a:pt x="1794" y="120"/>
                  </a:lnTo>
                  <a:lnTo>
                    <a:pt x="1692" y="120"/>
                  </a:lnTo>
                  <a:lnTo>
                    <a:pt x="1644" y="120"/>
                  </a:lnTo>
                  <a:lnTo>
                    <a:pt x="1602" y="114"/>
                  </a:lnTo>
                  <a:lnTo>
                    <a:pt x="1561" y="108"/>
                  </a:lnTo>
                  <a:lnTo>
                    <a:pt x="1525" y="102"/>
                  </a:lnTo>
                  <a:lnTo>
                    <a:pt x="1507" y="102"/>
                  </a:lnTo>
                  <a:lnTo>
                    <a:pt x="1495" y="96"/>
                  </a:lnTo>
                  <a:lnTo>
                    <a:pt x="1483" y="90"/>
                  </a:lnTo>
                  <a:lnTo>
                    <a:pt x="1477" y="84"/>
                  </a:lnTo>
                  <a:lnTo>
                    <a:pt x="1459" y="78"/>
                  </a:lnTo>
                  <a:lnTo>
                    <a:pt x="1441" y="66"/>
                  </a:lnTo>
                  <a:lnTo>
                    <a:pt x="1429" y="60"/>
                  </a:lnTo>
                  <a:lnTo>
                    <a:pt x="1411" y="60"/>
                  </a:lnTo>
                  <a:lnTo>
                    <a:pt x="1399" y="54"/>
                  </a:lnTo>
                  <a:lnTo>
                    <a:pt x="1387" y="54"/>
                  </a:lnTo>
                  <a:lnTo>
                    <a:pt x="1375" y="54"/>
                  </a:lnTo>
                  <a:lnTo>
                    <a:pt x="1357" y="54"/>
                  </a:lnTo>
                  <a:lnTo>
                    <a:pt x="1345" y="54"/>
                  </a:lnTo>
                  <a:lnTo>
                    <a:pt x="1333" y="60"/>
                  </a:lnTo>
                  <a:lnTo>
                    <a:pt x="1309" y="66"/>
                  </a:lnTo>
                  <a:lnTo>
                    <a:pt x="1262" y="84"/>
                  </a:lnTo>
                  <a:lnTo>
                    <a:pt x="1220" y="102"/>
                  </a:lnTo>
                  <a:lnTo>
                    <a:pt x="1178" y="114"/>
                  </a:lnTo>
                  <a:lnTo>
                    <a:pt x="1142" y="126"/>
                  </a:lnTo>
                  <a:lnTo>
                    <a:pt x="1100" y="138"/>
                  </a:lnTo>
                  <a:lnTo>
                    <a:pt x="1058" y="150"/>
                  </a:lnTo>
                  <a:lnTo>
                    <a:pt x="1016" y="156"/>
                  </a:lnTo>
                  <a:lnTo>
                    <a:pt x="945" y="168"/>
                  </a:lnTo>
                  <a:lnTo>
                    <a:pt x="879" y="174"/>
                  </a:lnTo>
                  <a:lnTo>
                    <a:pt x="819" y="174"/>
                  </a:lnTo>
                  <a:lnTo>
                    <a:pt x="759" y="168"/>
                  </a:lnTo>
                  <a:lnTo>
                    <a:pt x="706" y="162"/>
                  </a:lnTo>
                  <a:lnTo>
                    <a:pt x="652" y="150"/>
                  </a:lnTo>
                  <a:lnTo>
                    <a:pt x="610" y="138"/>
                  </a:lnTo>
                  <a:lnTo>
                    <a:pt x="568" y="126"/>
                  </a:lnTo>
                  <a:lnTo>
                    <a:pt x="532" y="114"/>
                  </a:lnTo>
                  <a:lnTo>
                    <a:pt x="502" y="102"/>
                  </a:lnTo>
                  <a:lnTo>
                    <a:pt x="478" y="90"/>
                  </a:lnTo>
                  <a:lnTo>
                    <a:pt x="460" y="78"/>
                  </a:lnTo>
                  <a:lnTo>
                    <a:pt x="442" y="66"/>
                  </a:lnTo>
                  <a:lnTo>
                    <a:pt x="425" y="54"/>
                  </a:lnTo>
                  <a:lnTo>
                    <a:pt x="407" y="42"/>
                  </a:lnTo>
                  <a:lnTo>
                    <a:pt x="401" y="42"/>
                  </a:lnTo>
                  <a:lnTo>
                    <a:pt x="395" y="42"/>
                  </a:lnTo>
                  <a:lnTo>
                    <a:pt x="389" y="42"/>
                  </a:lnTo>
                  <a:lnTo>
                    <a:pt x="383" y="42"/>
                  </a:lnTo>
                  <a:lnTo>
                    <a:pt x="377" y="48"/>
                  </a:lnTo>
                  <a:lnTo>
                    <a:pt x="371" y="54"/>
                  </a:lnTo>
                  <a:lnTo>
                    <a:pt x="359" y="66"/>
                  </a:lnTo>
                  <a:lnTo>
                    <a:pt x="347" y="78"/>
                  </a:lnTo>
                  <a:lnTo>
                    <a:pt x="341" y="84"/>
                  </a:lnTo>
                  <a:lnTo>
                    <a:pt x="335" y="90"/>
                  </a:lnTo>
                  <a:lnTo>
                    <a:pt x="323" y="102"/>
                  </a:lnTo>
                  <a:lnTo>
                    <a:pt x="305" y="108"/>
                  </a:lnTo>
                  <a:lnTo>
                    <a:pt x="287" y="114"/>
                  </a:lnTo>
                  <a:lnTo>
                    <a:pt x="263" y="120"/>
                  </a:lnTo>
                  <a:lnTo>
                    <a:pt x="239" y="126"/>
                  </a:lnTo>
                  <a:lnTo>
                    <a:pt x="215" y="132"/>
                  </a:lnTo>
                  <a:lnTo>
                    <a:pt x="191" y="132"/>
                  </a:lnTo>
                  <a:lnTo>
                    <a:pt x="167" y="138"/>
                  </a:lnTo>
                  <a:lnTo>
                    <a:pt x="144" y="138"/>
                  </a:lnTo>
                  <a:lnTo>
                    <a:pt x="120" y="138"/>
                  </a:lnTo>
                  <a:lnTo>
                    <a:pt x="90" y="132"/>
                  </a:lnTo>
                  <a:lnTo>
                    <a:pt x="66" y="132"/>
                  </a:lnTo>
                  <a:lnTo>
                    <a:pt x="42" y="126"/>
                  </a:lnTo>
                  <a:lnTo>
                    <a:pt x="24" y="120"/>
                  </a:lnTo>
                  <a:lnTo>
                    <a:pt x="0" y="114"/>
                  </a:lnTo>
                  <a:lnTo>
                    <a:pt x="0" y="96"/>
                  </a:lnTo>
                  <a:lnTo>
                    <a:pt x="24" y="102"/>
                  </a:lnTo>
                  <a:lnTo>
                    <a:pt x="42" y="108"/>
                  </a:lnTo>
                  <a:lnTo>
                    <a:pt x="66" y="114"/>
                  </a:lnTo>
                  <a:lnTo>
                    <a:pt x="90" y="114"/>
                  </a:lnTo>
                  <a:lnTo>
                    <a:pt x="120" y="120"/>
                  </a:lnTo>
                  <a:lnTo>
                    <a:pt x="144" y="120"/>
                  </a:lnTo>
                  <a:lnTo>
                    <a:pt x="167" y="120"/>
                  </a:lnTo>
                  <a:lnTo>
                    <a:pt x="191" y="114"/>
                  </a:lnTo>
                  <a:lnTo>
                    <a:pt x="215" y="114"/>
                  </a:lnTo>
                  <a:lnTo>
                    <a:pt x="239" y="108"/>
                  </a:lnTo>
                  <a:lnTo>
                    <a:pt x="263" y="102"/>
                  </a:lnTo>
                  <a:lnTo>
                    <a:pt x="287" y="96"/>
                  </a:lnTo>
                  <a:lnTo>
                    <a:pt x="305" y="90"/>
                  </a:lnTo>
                  <a:lnTo>
                    <a:pt x="323" y="84"/>
                  </a:lnTo>
                  <a:lnTo>
                    <a:pt x="335" y="72"/>
                  </a:lnTo>
                  <a:lnTo>
                    <a:pt x="341" y="66"/>
                  </a:lnTo>
                  <a:lnTo>
                    <a:pt x="347" y="60"/>
                  </a:lnTo>
                  <a:lnTo>
                    <a:pt x="359" y="48"/>
                  </a:lnTo>
                  <a:lnTo>
                    <a:pt x="371" y="36"/>
                  </a:lnTo>
                  <a:lnTo>
                    <a:pt x="377" y="30"/>
                  </a:lnTo>
                  <a:lnTo>
                    <a:pt x="383" y="24"/>
                  </a:lnTo>
                  <a:lnTo>
                    <a:pt x="389" y="24"/>
                  </a:lnTo>
                  <a:lnTo>
                    <a:pt x="395" y="24"/>
                  </a:lnTo>
                  <a:lnTo>
                    <a:pt x="401" y="24"/>
                  </a:lnTo>
                  <a:lnTo>
                    <a:pt x="407" y="24"/>
                  </a:lnTo>
                  <a:lnTo>
                    <a:pt x="425" y="36"/>
                  </a:lnTo>
                  <a:lnTo>
                    <a:pt x="442" y="48"/>
                  </a:lnTo>
                  <a:lnTo>
                    <a:pt x="460" y="60"/>
                  </a:lnTo>
                  <a:lnTo>
                    <a:pt x="478" y="72"/>
                  </a:lnTo>
                  <a:lnTo>
                    <a:pt x="502" y="84"/>
                  </a:lnTo>
                  <a:lnTo>
                    <a:pt x="532" y="96"/>
                  </a:lnTo>
                  <a:lnTo>
                    <a:pt x="568" y="108"/>
                  </a:lnTo>
                  <a:lnTo>
                    <a:pt x="610" y="120"/>
                  </a:lnTo>
                  <a:lnTo>
                    <a:pt x="652" y="132"/>
                  </a:lnTo>
                  <a:lnTo>
                    <a:pt x="706" y="144"/>
                  </a:lnTo>
                  <a:lnTo>
                    <a:pt x="759" y="150"/>
                  </a:lnTo>
                  <a:lnTo>
                    <a:pt x="819" y="156"/>
                  </a:lnTo>
                  <a:lnTo>
                    <a:pt x="879" y="156"/>
                  </a:lnTo>
                  <a:lnTo>
                    <a:pt x="945" y="150"/>
                  </a:lnTo>
                  <a:lnTo>
                    <a:pt x="1016" y="138"/>
                  </a:lnTo>
                  <a:lnTo>
                    <a:pt x="1058" y="132"/>
                  </a:lnTo>
                  <a:lnTo>
                    <a:pt x="1100" y="120"/>
                  </a:lnTo>
                  <a:lnTo>
                    <a:pt x="1142" y="108"/>
                  </a:lnTo>
                  <a:lnTo>
                    <a:pt x="1178" y="96"/>
                  </a:lnTo>
                  <a:lnTo>
                    <a:pt x="1220" y="84"/>
                  </a:lnTo>
                  <a:lnTo>
                    <a:pt x="1262" y="66"/>
                  </a:lnTo>
                  <a:lnTo>
                    <a:pt x="1309" y="48"/>
                  </a:lnTo>
                  <a:lnTo>
                    <a:pt x="1333" y="42"/>
                  </a:lnTo>
                  <a:lnTo>
                    <a:pt x="1345" y="36"/>
                  </a:lnTo>
                  <a:lnTo>
                    <a:pt x="1357" y="36"/>
                  </a:lnTo>
                  <a:lnTo>
                    <a:pt x="1375" y="36"/>
                  </a:lnTo>
                  <a:lnTo>
                    <a:pt x="1387" y="36"/>
                  </a:lnTo>
                  <a:lnTo>
                    <a:pt x="1399" y="36"/>
                  </a:lnTo>
                  <a:lnTo>
                    <a:pt x="1411" y="42"/>
                  </a:lnTo>
                  <a:lnTo>
                    <a:pt x="1429" y="42"/>
                  </a:lnTo>
                  <a:lnTo>
                    <a:pt x="1441" y="48"/>
                  </a:lnTo>
                  <a:lnTo>
                    <a:pt x="1459" y="60"/>
                  </a:lnTo>
                  <a:lnTo>
                    <a:pt x="1477" y="66"/>
                  </a:lnTo>
                  <a:lnTo>
                    <a:pt x="1483" y="72"/>
                  </a:lnTo>
                  <a:lnTo>
                    <a:pt x="1495" y="78"/>
                  </a:lnTo>
                  <a:lnTo>
                    <a:pt x="1507" y="84"/>
                  </a:lnTo>
                  <a:lnTo>
                    <a:pt x="1525" y="84"/>
                  </a:lnTo>
                  <a:lnTo>
                    <a:pt x="1561" y="90"/>
                  </a:lnTo>
                  <a:lnTo>
                    <a:pt x="1602" y="96"/>
                  </a:lnTo>
                  <a:lnTo>
                    <a:pt x="1644" y="102"/>
                  </a:lnTo>
                  <a:lnTo>
                    <a:pt x="1692" y="102"/>
                  </a:lnTo>
                  <a:lnTo>
                    <a:pt x="1794" y="102"/>
                  </a:lnTo>
                  <a:lnTo>
                    <a:pt x="1895" y="102"/>
                  </a:lnTo>
                  <a:lnTo>
                    <a:pt x="1938" y="102"/>
                  </a:lnTo>
                  <a:lnTo>
                    <a:pt x="1971" y="96"/>
                  </a:lnTo>
                  <a:lnTo>
                    <a:pt x="2019" y="77"/>
                  </a:lnTo>
                  <a:lnTo>
                    <a:pt x="2063" y="57"/>
                  </a:lnTo>
                  <a:lnTo>
                    <a:pt x="2111" y="38"/>
                  </a:lnTo>
                  <a:lnTo>
                    <a:pt x="2145" y="18"/>
                  </a:lnTo>
                  <a:lnTo>
                    <a:pt x="2172" y="9"/>
                  </a:lnTo>
                  <a:lnTo>
                    <a:pt x="2202" y="0"/>
                  </a:lnTo>
                  <a:lnTo>
                    <a:pt x="2235" y="3"/>
                  </a:lnTo>
                  <a:lnTo>
                    <a:pt x="2250" y="24"/>
                  </a:lnTo>
                  <a:lnTo>
                    <a:pt x="2262" y="51"/>
                  </a:lnTo>
                  <a:lnTo>
                    <a:pt x="2290" y="72"/>
                  </a:lnTo>
                  <a:lnTo>
                    <a:pt x="2296" y="78"/>
                  </a:lnTo>
                  <a:lnTo>
                    <a:pt x="2308" y="84"/>
                  </a:lnTo>
                  <a:lnTo>
                    <a:pt x="2326" y="90"/>
                  </a:lnTo>
                  <a:lnTo>
                    <a:pt x="2350" y="102"/>
                  </a:lnTo>
                  <a:lnTo>
                    <a:pt x="2380" y="108"/>
                  </a:lnTo>
                  <a:lnTo>
                    <a:pt x="2416" y="114"/>
                  </a:lnTo>
                  <a:lnTo>
                    <a:pt x="2446" y="108"/>
                  </a:lnTo>
                  <a:lnTo>
                    <a:pt x="2481" y="108"/>
                  </a:lnTo>
                  <a:lnTo>
                    <a:pt x="2511" y="102"/>
                  </a:lnTo>
                  <a:lnTo>
                    <a:pt x="2541" y="96"/>
                  </a:lnTo>
                  <a:lnTo>
                    <a:pt x="2559" y="96"/>
                  </a:lnTo>
                  <a:lnTo>
                    <a:pt x="2595" y="84"/>
                  </a:lnTo>
                  <a:lnTo>
                    <a:pt x="2619" y="72"/>
                  </a:lnTo>
                  <a:lnTo>
                    <a:pt x="2643" y="54"/>
                  </a:lnTo>
                  <a:lnTo>
                    <a:pt x="2661" y="42"/>
                  </a:lnTo>
                  <a:lnTo>
                    <a:pt x="2673" y="24"/>
                  </a:lnTo>
                  <a:lnTo>
                    <a:pt x="2697" y="18"/>
                  </a:lnTo>
                  <a:lnTo>
                    <a:pt x="2715" y="24"/>
                  </a:lnTo>
                  <a:lnTo>
                    <a:pt x="2715" y="48"/>
                  </a:lnTo>
                  <a:lnTo>
                    <a:pt x="2709" y="78"/>
                  </a:lnTo>
                  <a:lnTo>
                    <a:pt x="2709" y="108"/>
                  </a:lnTo>
                  <a:lnTo>
                    <a:pt x="2727" y="114"/>
                  </a:lnTo>
                  <a:lnTo>
                    <a:pt x="2744" y="120"/>
                  </a:lnTo>
                  <a:lnTo>
                    <a:pt x="2768" y="126"/>
                  </a:lnTo>
                  <a:lnTo>
                    <a:pt x="2792" y="132"/>
                  </a:lnTo>
                  <a:lnTo>
                    <a:pt x="2816" y="132"/>
                  </a:lnTo>
                  <a:lnTo>
                    <a:pt x="2846" y="132"/>
                  </a:lnTo>
                  <a:lnTo>
                    <a:pt x="2870" y="132"/>
                  </a:lnTo>
                  <a:lnTo>
                    <a:pt x="2906" y="132"/>
                  </a:lnTo>
                  <a:lnTo>
                    <a:pt x="2972" y="126"/>
                  </a:lnTo>
                  <a:lnTo>
                    <a:pt x="3049" y="114"/>
                  </a:lnTo>
                  <a:lnTo>
                    <a:pt x="3127" y="102"/>
                  </a:lnTo>
                  <a:lnTo>
                    <a:pt x="3205" y="90"/>
                  </a:lnTo>
                  <a:lnTo>
                    <a:pt x="3336" y="78"/>
                  </a:lnTo>
                  <a:lnTo>
                    <a:pt x="3426" y="72"/>
                  </a:lnTo>
                  <a:lnTo>
                    <a:pt x="3456" y="66"/>
                  </a:lnTo>
                  <a:lnTo>
                    <a:pt x="3462" y="66"/>
                  </a:lnTo>
                  <a:lnTo>
                    <a:pt x="3474" y="60"/>
                  </a:lnTo>
                  <a:lnTo>
                    <a:pt x="3486" y="48"/>
                  </a:lnTo>
                  <a:lnTo>
                    <a:pt x="3498" y="48"/>
                  </a:lnTo>
                  <a:lnTo>
                    <a:pt x="3510" y="42"/>
                  </a:lnTo>
                  <a:lnTo>
                    <a:pt x="3522" y="42"/>
                  </a:lnTo>
                  <a:lnTo>
                    <a:pt x="3534" y="36"/>
                  </a:lnTo>
                  <a:lnTo>
                    <a:pt x="3546" y="36"/>
                  </a:lnTo>
                  <a:lnTo>
                    <a:pt x="3564" y="36"/>
                  </a:lnTo>
                  <a:lnTo>
                    <a:pt x="3582" y="42"/>
                  </a:lnTo>
                  <a:lnTo>
                    <a:pt x="3600" y="42"/>
                  </a:lnTo>
                  <a:lnTo>
                    <a:pt x="3617" y="54"/>
                  </a:lnTo>
                  <a:lnTo>
                    <a:pt x="3635" y="60"/>
                  </a:lnTo>
                  <a:lnTo>
                    <a:pt x="3647" y="66"/>
                  </a:lnTo>
                  <a:lnTo>
                    <a:pt x="3659" y="72"/>
                  </a:lnTo>
                  <a:lnTo>
                    <a:pt x="3689" y="78"/>
                  </a:lnTo>
                  <a:lnTo>
                    <a:pt x="3731" y="90"/>
                  </a:lnTo>
                  <a:lnTo>
                    <a:pt x="3767" y="96"/>
                  </a:lnTo>
                  <a:lnTo>
                    <a:pt x="3815" y="102"/>
                  </a:lnTo>
                  <a:lnTo>
                    <a:pt x="3863" y="102"/>
                  </a:lnTo>
                  <a:lnTo>
                    <a:pt x="3916" y="102"/>
                  </a:lnTo>
                  <a:lnTo>
                    <a:pt x="3970" y="102"/>
                  </a:lnTo>
                  <a:lnTo>
                    <a:pt x="4024" y="102"/>
                  </a:lnTo>
                  <a:lnTo>
                    <a:pt x="4078" y="102"/>
                  </a:lnTo>
                  <a:lnTo>
                    <a:pt x="4132" y="96"/>
                  </a:lnTo>
                  <a:lnTo>
                    <a:pt x="4186" y="90"/>
                  </a:lnTo>
                  <a:lnTo>
                    <a:pt x="4239" y="78"/>
                  </a:lnTo>
                  <a:lnTo>
                    <a:pt x="4287" y="72"/>
                  </a:lnTo>
                  <a:lnTo>
                    <a:pt x="4341" y="54"/>
                  </a:lnTo>
                  <a:lnTo>
                    <a:pt x="4383" y="42"/>
                  </a:lnTo>
                  <a:lnTo>
                    <a:pt x="4419" y="30"/>
                  </a:lnTo>
                  <a:lnTo>
                    <a:pt x="4449" y="18"/>
                  </a:lnTo>
                  <a:lnTo>
                    <a:pt x="4478" y="12"/>
                  </a:lnTo>
                  <a:lnTo>
                    <a:pt x="4502" y="6"/>
                  </a:lnTo>
                  <a:lnTo>
                    <a:pt x="4526" y="0"/>
                  </a:lnTo>
                  <a:lnTo>
                    <a:pt x="4544" y="0"/>
                  </a:lnTo>
                  <a:lnTo>
                    <a:pt x="4562" y="0"/>
                  </a:lnTo>
                  <a:lnTo>
                    <a:pt x="4574" y="6"/>
                  </a:lnTo>
                  <a:lnTo>
                    <a:pt x="4586" y="12"/>
                  </a:lnTo>
                  <a:lnTo>
                    <a:pt x="4598" y="18"/>
                  </a:lnTo>
                  <a:lnTo>
                    <a:pt x="4604" y="24"/>
                  </a:lnTo>
                  <a:lnTo>
                    <a:pt x="4610" y="30"/>
                  </a:lnTo>
                  <a:lnTo>
                    <a:pt x="4616" y="36"/>
                  </a:lnTo>
                  <a:lnTo>
                    <a:pt x="4622" y="48"/>
                  </a:lnTo>
                  <a:lnTo>
                    <a:pt x="4628" y="60"/>
                  </a:lnTo>
                  <a:lnTo>
                    <a:pt x="4634" y="66"/>
                  </a:lnTo>
                  <a:lnTo>
                    <a:pt x="4640" y="78"/>
                  </a:lnTo>
                  <a:lnTo>
                    <a:pt x="4652" y="84"/>
                  </a:lnTo>
                  <a:lnTo>
                    <a:pt x="4670" y="90"/>
                  </a:lnTo>
                  <a:lnTo>
                    <a:pt x="4682" y="96"/>
                  </a:lnTo>
                  <a:lnTo>
                    <a:pt x="4706" y="102"/>
                  </a:lnTo>
                  <a:lnTo>
                    <a:pt x="4724" y="108"/>
                  </a:lnTo>
                  <a:lnTo>
                    <a:pt x="4748" y="114"/>
                  </a:lnTo>
                  <a:lnTo>
                    <a:pt x="4771" y="114"/>
                  </a:lnTo>
                  <a:lnTo>
                    <a:pt x="4801" y="114"/>
                  </a:lnTo>
                  <a:lnTo>
                    <a:pt x="4831" y="108"/>
                  </a:lnTo>
                  <a:lnTo>
                    <a:pt x="4861" y="102"/>
                  </a:lnTo>
                  <a:lnTo>
                    <a:pt x="4891" y="96"/>
                  </a:lnTo>
                  <a:lnTo>
                    <a:pt x="4927" y="84"/>
                  </a:lnTo>
                  <a:lnTo>
                    <a:pt x="4957" y="66"/>
                  </a:lnTo>
                  <a:lnTo>
                    <a:pt x="4993" y="48"/>
                  </a:lnTo>
                  <a:lnTo>
                    <a:pt x="5017" y="36"/>
                  </a:lnTo>
                  <a:lnTo>
                    <a:pt x="5029" y="30"/>
                  </a:lnTo>
                  <a:lnTo>
                    <a:pt x="5061" y="24"/>
                  </a:lnTo>
                  <a:lnTo>
                    <a:pt x="5091" y="17"/>
                  </a:lnTo>
                  <a:lnTo>
                    <a:pt x="5118" y="14"/>
                  </a:lnTo>
                  <a:lnTo>
                    <a:pt x="5145" y="9"/>
                  </a:lnTo>
                  <a:lnTo>
                    <a:pt x="5175" y="9"/>
                  </a:lnTo>
                  <a:lnTo>
                    <a:pt x="5199" y="8"/>
                  </a:lnTo>
                  <a:lnTo>
                    <a:pt x="5219" y="9"/>
                  </a:lnTo>
                  <a:lnTo>
                    <a:pt x="5238" y="9"/>
                  </a:lnTo>
                  <a:lnTo>
                    <a:pt x="5258" y="11"/>
                  </a:lnTo>
                  <a:lnTo>
                    <a:pt x="5280" y="9"/>
                  </a:lnTo>
                  <a:lnTo>
                    <a:pt x="5304" y="11"/>
                  </a:lnTo>
                  <a:lnTo>
                    <a:pt x="5327" y="8"/>
                  </a:lnTo>
                  <a:lnTo>
                    <a:pt x="5351" y="8"/>
                  </a:lnTo>
                  <a:lnTo>
                    <a:pt x="5390" y="9"/>
                  </a:lnTo>
                  <a:lnTo>
                    <a:pt x="5435" y="24"/>
                  </a:lnTo>
                  <a:lnTo>
                    <a:pt x="5447" y="30"/>
                  </a:lnTo>
                  <a:lnTo>
                    <a:pt x="5453" y="36"/>
                  </a:lnTo>
                  <a:lnTo>
                    <a:pt x="5453" y="42"/>
                  </a:lnTo>
                  <a:lnTo>
                    <a:pt x="5459" y="48"/>
                  </a:lnTo>
                  <a:lnTo>
                    <a:pt x="5459" y="54"/>
                  </a:lnTo>
                  <a:lnTo>
                    <a:pt x="5459" y="60"/>
                  </a:lnTo>
                  <a:lnTo>
                    <a:pt x="5459" y="66"/>
                  </a:lnTo>
                  <a:lnTo>
                    <a:pt x="5465" y="66"/>
                  </a:lnTo>
                  <a:lnTo>
                    <a:pt x="5465" y="72"/>
                  </a:lnTo>
                  <a:lnTo>
                    <a:pt x="5477" y="72"/>
                  </a:lnTo>
                  <a:lnTo>
                    <a:pt x="5489" y="78"/>
                  </a:lnTo>
                  <a:lnTo>
                    <a:pt x="5501" y="84"/>
                  </a:lnTo>
                  <a:lnTo>
                    <a:pt x="5519" y="84"/>
                  </a:lnTo>
                  <a:lnTo>
                    <a:pt x="5555" y="90"/>
                  </a:lnTo>
                  <a:lnTo>
                    <a:pt x="5603" y="90"/>
                  </a:lnTo>
                  <a:lnTo>
                    <a:pt x="5656" y="90"/>
                  </a:lnTo>
                  <a:lnTo>
                    <a:pt x="5710" y="84"/>
                  </a:lnTo>
                  <a:lnTo>
                    <a:pt x="5740" y="78"/>
                  </a:lnTo>
                  <a:lnTo>
                    <a:pt x="5770" y="72"/>
                  </a:lnTo>
                  <a:lnTo>
                    <a:pt x="5770" y="90"/>
                  </a:lnTo>
                  <a:lnTo>
                    <a:pt x="5770" y="90"/>
                  </a:lnTo>
                  <a:lnTo>
                    <a:pt x="5740" y="96"/>
                  </a:lnTo>
                  <a:lnTo>
                    <a:pt x="5710" y="102"/>
                  </a:lnTo>
                  <a:lnTo>
                    <a:pt x="5656" y="108"/>
                  </a:lnTo>
                  <a:lnTo>
                    <a:pt x="5603" y="108"/>
                  </a:lnTo>
                  <a:lnTo>
                    <a:pt x="5555" y="108"/>
                  </a:lnTo>
                  <a:lnTo>
                    <a:pt x="5519" y="102"/>
                  </a:lnTo>
                  <a:lnTo>
                    <a:pt x="5501" y="102"/>
                  </a:lnTo>
                  <a:lnTo>
                    <a:pt x="5489" y="96"/>
                  </a:lnTo>
                  <a:lnTo>
                    <a:pt x="5477" y="90"/>
                  </a:lnTo>
                  <a:lnTo>
                    <a:pt x="5465" y="90"/>
                  </a:lnTo>
                  <a:lnTo>
                    <a:pt x="5465" y="84"/>
                  </a:lnTo>
                  <a:lnTo>
                    <a:pt x="5459" y="84"/>
                  </a:lnTo>
                  <a:lnTo>
                    <a:pt x="5459" y="78"/>
                  </a:lnTo>
                  <a:lnTo>
                    <a:pt x="5459" y="72"/>
                  </a:lnTo>
                  <a:lnTo>
                    <a:pt x="5459" y="66"/>
                  </a:lnTo>
                  <a:lnTo>
                    <a:pt x="5453" y="60"/>
                  </a:lnTo>
                  <a:lnTo>
                    <a:pt x="5453" y="54"/>
                  </a:lnTo>
                  <a:lnTo>
                    <a:pt x="5447" y="48"/>
                  </a:lnTo>
                  <a:lnTo>
                    <a:pt x="5435" y="42"/>
                  </a:lnTo>
                  <a:lnTo>
                    <a:pt x="5429" y="36"/>
                  </a:lnTo>
                  <a:lnTo>
                    <a:pt x="5423" y="36"/>
                  </a:lnTo>
                  <a:lnTo>
                    <a:pt x="5405" y="30"/>
                  </a:lnTo>
                  <a:lnTo>
                    <a:pt x="5393" y="30"/>
                  </a:lnTo>
                  <a:lnTo>
                    <a:pt x="5370" y="23"/>
                  </a:lnTo>
                  <a:lnTo>
                    <a:pt x="5346" y="24"/>
                  </a:lnTo>
                  <a:lnTo>
                    <a:pt x="5325" y="27"/>
                  </a:lnTo>
                  <a:lnTo>
                    <a:pt x="5298" y="29"/>
                  </a:lnTo>
                  <a:lnTo>
                    <a:pt x="5270" y="29"/>
                  </a:lnTo>
                  <a:lnTo>
                    <a:pt x="5247" y="26"/>
                  </a:lnTo>
                  <a:lnTo>
                    <a:pt x="5219" y="24"/>
                  </a:lnTo>
                  <a:lnTo>
                    <a:pt x="5199" y="21"/>
                  </a:lnTo>
                  <a:lnTo>
                    <a:pt x="5174" y="24"/>
                  </a:lnTo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accent2">
                    <a:gamma/>
                    <a:tint val="96863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bg-BG"/>
            </a:p>
          </p:txBody>
        </p:sp>
      </p:grpSp>
      <p:sp>
        <p:nvSpPr>
          <p:cNvPr id="5144" name="Rectangle 24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00200"/>
            <a:ext cx="7772400" cy="1828800"/>
          </a:xfrm>
        </p:spPr>
        <p:txBody>
          <a:bodyPr/>
          <a:lstStyle>
            <a:lvl1pPr>
              <a:defRPr sz="4800"/>
            </a:lvl1pPr>
          </a:lstStyle>
          <a:p>
            <a:pPr lvl="0"/>
            <a:r>
              <a:rPr lang="bg-BG" noProof="0" smtClean="0"/>
              <a:t>Click to edit Master title style</a:t>
            </a:r>
          </a:p>
        </p:txBody>
      </p:sp>
      <p:sp>
        <p:nvSpPr>
          <p:cNvPr id="5145" name="Rectangle 2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bg-BG" noProof="0" smtClean="0"/>
              <a:t>Click to edit Master subtitle style</a:t>
            </a:r>
          </a:p>
        </p:txBody>
      </p:sp>
      <p:sp>
        <p:nvSpPr>
          <p:cNvPr id="5146" name="Rectangle 26"/>
          <p:cNvSpPr>
            <a:spLocks noGrp="1" noChangeArrowheads="1"/>
          </p:cNvSpPr>
          <p:nvPr>
            <p:ph type="dt" sz="quarter" idx="2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bg-BG"/>
          </a:p>
        </p:txBody>
      </p:sp>
      <p:sp>
        <p:nvSpPr>
          <p:cNvPr id="5147" name="Rectangle 27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bg-BG"/>
          </a:p>
        </p:txBody>
      </p:sp>
      <p:sp>
        <p:nvSpPr>
          <p:cNvPr id="5148" name="Rectangle 28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B5FF86DC-EB63-47FF-8964-A96BC9BD6100}" type="slidenum">
              <a:rPr lang="bg-BG"/>
              <a:pPr/>
              <a:t>‹#›</a:t>
            </a:fld>
            <a:endParaRPr lang="bg-BG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лавие и вертикален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bg-BG"/>
          </a:p>
        </p:txBody>
      </p:sp>
      <p:sp>
        <p:nvSpPr>
          <p:cNvPr id="3" name="Контейнер за вертикален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4" name="Контейнер за долния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bg-BG"/>
          </a:p>
        </p:txBody>
      </p:sp>
      <p:sp>
        <p:nvSpPr>
          <p:cNvPr id="5" name="Контейнер за номер на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77692B9-F6FD-4FAE-A9D8-F3CB9EC4335A}" type="slidenum">
              <a:rPr lang="bg-BG"/>
              <a:pPr/>
              <a:t>‹#›</a:t>
            </a:fld>
            <a:endParaRPr lang="bg-BG"/>
          </a:p>
        </p:txBody>
      </p:sp>
      <p:sp>
        <p:nvSpPr>
          <p:cNvPr id="6" name="Контейнер за дата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4783853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но заглавие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но заглавие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bg-BG" smtClean="0"/>
              <a:t>Редакт. стил загл. образец</a:t>
            </a:r>
            <a:endParaRPr lang="bg-BG"/>
          </a:p>
        </p:txBody>
      </p:sp>
      <p:sp>
        <p:nvSpPr>
          <p:cNvPr id="3" name="Контейнер за вертикален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4" name="Контейнер за долния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bg-BG"/>
          </a:p>
        </p:txBody>
      </p:sp>
      <p:sp>
        <p:nvSpPr>
          <p:cNvPr id="5" name="Контейнер за номер на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060BBB8-6B36-4709-BFD8-40349DEE6C9F}" type="slidenum">
              <a:rPr lang="bg-BG"/>
              <a:pPr/>
              <a:t>‹#›</a:t>
            </a:fld>
            <a:endParaRPr lang="bg-BG"/>
          </a:p>
        </p:txBody>
      </p:sp>
      <p:sp>
        <p:nvSpPr>
          <p:cNvPr id="6" name="Контейнер за дата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1614168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лавие и съдържа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4" name="Контейнер за долния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bg-BG"/>
          </a:p>
        </p:txBody>
      </p:sp>
      <p:sp>
        <p:nvSpPr>
          <p:cNvPr id="5" name="Контейнер за номер на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498F803-AB70-4D90-8444-0FF8F19B82D2}" type="slidenum">
              <a:rPr lang="bg-BG"/>
              <a:pPr/>
              <a:t>‹#›</a:t>
            </a:fld>
            <a:endParaRPr lang="bg-BG"/>
          </a:p>
        </p:txBody>
      </p:sp>
      <p:sp>
        <p:nvSpPr>
          <p:cNvPr id="6" name="Контейнер за дата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1958897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лавка на секц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bg-BG" smtClean="0"/>
              <a:t>Редакт. стил загл. образец</a:t>
            </a:r>
            <a:endParaRPr lang="bg-BG"/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4" name="Контейнер за долния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bg-BG"/>
          </a:p>
        </p:txBody>
      </p:sp>
      <p:sp>
        <p:nvSpPr>
          <p:cNvPr id="5" name="Контейнер за номер на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5B2A6E9-F3AF-4989-852A-A22EC1CA63E3}" type="slidenum">
              <a:rPr lang="bg-BG"/>
              <a:pPr/>
              <a:t>‹#›</a:t>
            </a:fld>
            <a:endParaRPr lang="bg-BG"/>
          </a:p>
        </p:txBody>
      </p:sp>
      <p:sp>
        <p:nvSpPr>
          <p:cNvPr id="6" name="Контейнер за дата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0260130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е съдържа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4" name="Контейнер за съдържани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F453A84-EE0C-4B11-A034-7BDC9AB7E8CC}" type="slidenum">
              <a:rPr lang="bg-BG"/>
              <a:pPr/>
              <a:t>‹#›</a:t>
            </a:fld>
            <a:endParaRPr lang="bg-BG"/>
          </a:p>
        </p:txBody>
      </p:sp>
      <p:sp>
        <p:nvSpPr>
          <p:cNvPr id="7" name="Контейнер за дата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687400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bg-BG" smtClean="0"/>
              <a:t>Редакт. стил загл. образец</a:t>
            </a:r>
            <a:endParaRPr lang="bg-BG"/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4" name="Контейнер за съдържани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5" name="Текстов контейне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6" name="Контейнер за съдържани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7" name="Контейнер за долния колонтитул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bg-BG"/>
          </a:p>
        </p:txBody>
      </p:sp>
      <p:sp>
        <p:nvSpPr>
          <p:cNvPr id="8" name="Контейнер за номер на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DE1184A-2CF1-474A-95D9-68C2D8F831C5}" type="slidenum">
              <a:rPr lang="bg-BG"/>
              <a:pPr/>
              <a:t>‹#›</a:t>
            </a:fld>
            <a:endParaRPr lang="bg-BG"/>
          </a:p>
        </p:txBody>
      </p:sp>
      <p:sp>
        <p:nvSpPr>
          <p:cNvPr id="9" name="Контейнер за дата 8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474789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Само заглав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bg-BG"/>
          </a:p>
        </p:txBody>
      </p:sp>
      <p:sp>
        <p:nvSpPr>
          <p:cNvPr id="3" name="Контейнер за долния колонтитул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bg-BG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D0E01B2-D752-4BA9-AB26-20069A00B01E}" type="slidenum">
              <a:rPr lang="bg-BG"/>
              <a:pPr/>
              <a:t>‹#›</a:t>
            </a:fld>
            <a:endParaRPr lang="bg-BG"/>
          </a:p>
        </p:txBody>
      </p:sp>
      <p:sp>
        <p:nvSpPr>
          <p:cNvPr id="5" name="Контейнер за дата 4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401611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разе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долния колонтитул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bg-BG"/>
          </a:p>
        </p:txBody>
      </p:sp>
      <p:sp>
        <p:nvSpPr>
          <p:cNvPr id="3" name="Контейнер за номер на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2EE71FA-C828-4D78-8CDB-5E4EADD4EF04}" type="slidenum">
              <a:rPr lang="bg-BG"/>
              <a:pPr/>
              <a:t>‹#›</a:t>
            </a:fld>
            <a:endParaRPr lang="bg-BG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80640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Съдържание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bg-BG" smtClean="0"/>
              <a:t>Редакт. стил загл. образец</a:t>
            </a:r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4" name="Текстов контейне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173BC46-ECEE-434F-A609-501455FF71D9}" type="slidenum">
              <a:rPr lang="bg-BG"/>
              <a:pPr/>
              <a:t>‹#›</a:t>
            </a:fld>
            <a:endParaRPr lang="bg-BG"/>
          </a:p>
        </p:txBody>
      </p:sp>
      <p:sp>
        <p:nvSpPr>
          <p:cNvPr id="7" name="Контейнер за дата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3651285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Картина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bg-BG" smtClean="0"/>
              <a:t>Редакт. стил загл. образец</a:t>
            </a:r>
            <a:endParaRPr lang="bg-BG"/>
          </a:p>
        </p:txBody>
      </p:sp>
      <p:sp>
        <p:nvSpPr>
          <p:cNvPr id="3" name="Контейнер за картина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bg-BG"/>
          </a:p>
        </p:txBody>
      </p:sp>
      <p:sp>
        <p:nvSpPr>
          <p:cNvPr id="4" name="Текстов контейне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BD72AB3-1795-4528-B46A-94CF941D3382}" type="slidenum">
              <a:rPr lang="bg-BG"/>
              <a:pPr/>
              <a:t>‹#›</a:t>
            </a:fld>
            <a:endParaRPr lang="bg-BG"/>
          </a:p>
        </p:txBody>
      </p:sp>
      <p:sp>
        <p:nvSpPr>
          <p:cNvPr id="7" name="Контейнер за дата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367177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2"/>
          <p:cNvGrpSpPr>
            <a:grpSpLocks/>
          </p:cNvGrpSpPr>
          <p:nvPr/>
        </p:nvGrpSpPr>
        <p:grpSpPr bwMode="auto">
          <a:xfrm>
            <a:off x="0" y="0"/>
            <a:ext cx="9159875" cy="6858000"/>
            <a:chOff x="0" y="0"/>
            <a:chExt cx="5770" cy="4320"/>
          </a:xfrm>
        </p:grpSpPr>
        <p:sp>
          <p:nvSpPr>
            <p:cNvPr id="4099" name="Rectangle 3"/>
            <p:cNvSpPr>
              <a:spLocks noChangeArrowheads="1"/>
            </p:cNvSpPr>
            <p:nvPr userDrawn="1"/>
          </p:nvSpPr>
          <p:spPr bwMode="hidden">
            <a:xfrm>
              <a:off x="5232" y="1"/>
              <a:ext cx="528" cy="4319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tint val="94118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bg-BG"/>
            </a:p>
          </p:txBody>
        </p:sp>
        <p:sp>
          <p:nvSpPr>
            <p:cNvPr id="4100" name="Rectangle 4"/>
            <p:cNvSpPr>
              <a:spLocks noChangeArrowheads="1"/>
            </p:cNvSpPr>
            <p:nvPr userDrawn="1"/>
          </p:nvSpPr>
          <p:spPr bwMode="hidden">
            <a:xfrm>
              <a:off x="1056" y="0"/>
              <a:ext cx="192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bg-BG"/>
            </a:p>
          </p:txBody>
        </p:sp>
        <p:sp>
          <p:nvSpPr>
            <p:cNvPr id="4101" name="Rectangle 5"/>
            <p:cNvSpPr>
              <a:spLocks noChangeArrowheads="1"/>
            </p:cNvSpPr>
            <p:nvPr userDrawn="1"/>
          </p:nvSpPr>
          <p:spPr bwMode="hidden">
            <a:xfrm>
              <a:off x="1728" y="0"/>
              <a:ext cx="432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bg-BG"/>
            </a:p>
          </p:txBody>
        </p:sp>
        <p:sp>
          <p:nvSpPr>
            <p:cNvPr id="4102" name="Rectangle 6"/>
            <p:cNvSpPr>
              <a:spLocks noChangeArrowheads="1"/>
            </p:cNvSpPr>
            <p:nvPr userDrawn="1"/>
          </p:nvSpPr>
          <p:spPr bwMode="hidden">
            <a:xfrm>
              <a:off x="2256" y="0"/>
              <a:ext cx="240" cy="432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bg-BG"/>
            </a:p>
          </p:txBody>
        </p:sp>
        <p:sp>
          <p:nvSpPr>
            <p:cNvPr id="4103" name="Rectangle 7"/>
            <p:cNvSpPr>
              <a:spLocks noChangeArrowheads="1"/>
            </p:cNvSpPr>
            <p:nvPr userDrawn="1"/>
          </p:nvSpPr>
          <p:spPr bwMode="hidden">
            <a:xfrm>
              <a:off x="1344" y="0"/>
              <a:ext cx="38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bg-BG"/>
            </a:p>
          </p:txBody>
        </p:sp>
        <p:sp>
          <p:nvSpPr>
            <p:cNvPr id="4104" name="Rectangle 8"/>
            <p:cNvSpPr>
              <a:spLocks noChangeArrowheads="1"/>
            </p:cNvSpPr>
            <p:nvPr userDrawn="1"/>
          </p:nvSpPr>
          <p:spPr bwMode="hidden">
            <a:xfrm>
              <a:off x="480" y="0"/>
              <a:ext cx="576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bg-BG"/>
            </a:p>
          </p:txBody>
        </p:sp>
        <p:sp>
          <p:nvSpPr>
            <p:cNvPr id="4105" name="Rectangle 9"/>
            <p:cNvSpPr>
              <a:spLocks noChangeArrowheads="1"/>
            </p:cNvSpPr>
            <p:nvPr userDrawn="1"/>
          </p:nvSpPr>
          <p:spPr bwMode="hidden">
            <a:xfrm>
              <a:off x="288" y="0"/>
              <a:ext cx="19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8470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bg-BG"/>
            </a:p>
          </p:txBody>
        </p:sp>
        <p:sp>
          <p:nvSpPr>
            <p:cNvPr id="4106" name="Rectangle 10"/>
            <p:cNvSpPr>
              <a:spLocks noChangeArrowheads="1"/>
            </p:cNvSpPr>
            <p:nvPr userDrawn="1"/>
          </p:nvSpPr>
          <p:spPr bwMode="hidden">
            <a:xfrm>
              <a:off x="0" y="0"/>
              <a:ext cx="288" cy="4320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bg-BG"/>
            </a:p>
          </p:txBody>
        </p:sp>
        <p:sp>
          <p:nvSpPr>
            <p:cNvPr id="4107" name="Rectangle 11"/>
            <p:cNvSpPr>
              <a:spLocks noChangeArrowheads="1"/>
            </p:cNvSpPr>
            <p:nvPr userDrawn="1"/>
          </p:nvSpPr>
          <p:spPr bwMode="hidden">
            <a:xfrm>
              <a:off x="2160" y="0"/>
              <a:ext cx="240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bg-BG"/>
            </a:p>
          </p:txBody>
        </p:sp>
        <p:sp>
          <p:nvSpPr>
            <p:cNvPr id="4108" name="Rectangle 12"/>
            <p:cNvSpPr>
              <a:spLocks noChangeArrowheads="1"/>
            </p:cNvSpPr>
            <p:nvPr userDrawn="1"/>
          </p:nvSpPr>
          <p:spPr bwMode="hidden">
            <a:xfrm>
              <a:off x="2784" y="0"/>
              <a:ext cx="528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bg-BG"/>
            </a:p>
          </p:txBody>
        </p:sp>
        <p:sp>
          <p:nvSpPr>
            <p:cNvPr id="4109" name="Rectangle 13"/>
            <p:cNvSpPr>
              <a:spLocks noChangeArrowheads="1"/>
            </p:cNvSpPr>
            <p:nvPr userDrawn="1"/>
          </p:nvSpPr>
          <p:spPr bwMode="hidden">
            <a:xfrm>
              <a:off x="1248" y="0"/>
              <a:ext cx="144" cy="432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bg-BG"/>
            </a:p>
          </p:txBody>
        </p:sp>
        <p:sp>
          <p:nvSpPr>
            <p:cNvPr id="4110" name="Rectangle 14"/>
            <p:cNvSpPr>
              <a:spLocks noChangeArrowheads="1"/>
            </p:cNvSpPr>
            <p:nvPr userDrawn="1"/>
          </p:nvSpPr>
          <p:spPr bwMode="hidden">
            <a:xfrm>
              <a:off x="3300" y="0"/>
              <a:ext cx="252" cy="432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bg-BG"/>
            </a:p>
          </p:txBody>
        </p:sp>
        <p:sp>
          <p:nvSpPr>
            <p:cNvPr id="4111" name="Rectangle 15"/>
            <p:cNvSpPr>
              <a:spLocks noChangeArrowheads="1"/>
            </p:cNvSpPr>
            <p:nvPr userDrawn="1"/>
          </p:nvSpPr>
          <p:spPr bwMode="hidden">
            <a:xfrm>
              <a:off x="4656" y="0"/>
              <a:ext cx="14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96863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bg-BG"/>
            </a:p>
          </p:txBody>
        </p:sp>
        <p:sp>
          <p:nvSpPr>
            <p:cNvPr id="4112" name="Rectangle 16"/>
            <p:cNvSpPr>
              <a:spLocks noChangeArrowheads="1"/>
            </p:cNvSpPr>
            <p:nvPr userDrawn="1"/>
          </p:nvSpPr>
          <p:spPr bwMode="hidden">
            <a:xfrm>
              <a:off x="4608" y="0"/>
              <a:ext cx="67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bg-BG"/>
            </a:p>
          </p:txBody>
        </p:sp>
        <p:sp>
          <p:nvSpPr>
            <p:cNvPr id="4113" name="Rectangle 17"/>
            <p:cNvSpPr>
              <a:spLocks noChangeArrowheads="1"/>
            </p:cNvSpPr>
            <p:nvPr userDrawn="1"/>
          </p:nvSpPr>
          <p:spPr bwMode="hidden">
            <a:xfrm>
              <a:off x="3504" y="0"/>
              <a:ext cx="62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bg-BG"/>
            </a:p>
          </p:txBody>
        </p:sp>
        <p:sp>
          <p:nvSpPr>
            <p:cNvPr id="4114" name="Rectangle 18"/>
            <p:cNvSpPr>
              <a:spLocks noChangeArrowheads="1"/>
            </p:cNvSpPr>
            <p:nvPr userDrawn="1"/>
          </p:nvSpPr>
          <p:spPr bwMode="hidden">
            <a:xfrm>
              <a:off x="3840" y="0"/>
              <a:ext cx="528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bg-BG"/>
            </a:p>
          </p:txBody>
        </p:sp>
        <p:sp>
          <p:nvSpPr>
            <p:cNvPr id="4115" name="Rectangle 19"/>
            <p:cNvSpPr>
              <a:spLocks noChangeArrowheads="1"/>
            </p:cNvSpPr>
            <p:nvPr userDrawn="1"/>
          </p:nvSpPr>
          <p:spPr bwMode="hidden">
            <a:xfrm>
              <a:off x="4368" y="0"/>
              <a:ext cx="240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96863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bg-BG"/>
            </a:p>
          </p:txBody>
        </p:sp>
        <p:sp>
          <p:nvSpPr>
            <p:cNvPr id="4116" name="Rectangle 20"/>
            <p:cNvSpPr>
              <a:spLocks noChangeArrowheads="1"/>
            </p:cNvSpPr>
            <p:nvPr userDrawn="1"/>
          </p:nvSpPr>
          <p:spPr bwMode="hidden">
            <a:xfrm>
              <a:off x="2680" y="0"/>
              <a:ext cx="15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bg-BG"/>
            </a:p>
          </p:txBody>
        </p:sp>
        <p:sp>
          <p:nvSpPr>
            <p:cNvPr id="4117" name="Rectangle 21"/>
            <p:cNvSpPr>
              <a:spLocks noChangeArrowheads="1"/>
            </p:cNvSpPr>
            <p:nvPr userDrawn="1"/>
          </p:nvSpPr>
          <p:spPr bwMode="hidden">
            <a:xfrm>
              <a:off x="2366" y="0"/>
              <a:ext cx="336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bg-BG"/>
            </a:p>
          </p:txBody>
        </p:sp>
        <p:sp>
          <p:nvSpPr>
            <p:cNvPr id="4118" name="Freeform 22"/>
            <p:cNvSpPr>
              <a:spLocks/>
            </p:cNvSpPr>
            <p:nvPr userDrawn="1"/>
          </p:nvSpPr>
          <p:spPr bwMode="hidden">
            <a:xfrm>
              <a:off x="1" y="3875"/>
              <a:ext cx="5760" cy="445"/>
            </a:xfrm>
            <a:custGeom>
              <a:avLst/>
              <a:gdLst>
                <a:gd name="T0" fmla="*/ 5700 w 5760"/>
                <a:gd name="T1" fmla="*/ 86 h 445"/>
                <a:gd name="T2" fmla="*/ 5508 w 5760"/>
                <a:gd name="T3" fmla="*/ 86 h 445"/>
                <a:gd name="T4" fmla="*/ 5454 w 5760"/>
                <a:gd name="T5" fmla="*/ 76 h 445"/>
                <a:gd name="T6" fmla="*/ 5448 w 5760"/>
                <a:gd name="T7" fmla="*/ 65 h 445"/>
                <a:gd name="T8" fmla="*/ 5442 w 5760"/>
                <a:gd name="T9" fmla="*/ 44 h 445"/>
                <a:gd name="T10" fmla="*/ 5414 w 5760"/>
                <a:gd name="T11" fmla="*/ 18 h 445"/>
                <a:gd name="T12" fmla="*/ 5332 w 5760"/>
                <a:gd name="T13" fmla="*/ 7 h 445"/>
                <a:gd name="T14" fmla="*/ 5051 w 5760"/>
                <a:gd name="T15" fmla="*/ 22 h 445"/>
                <a:gd name="T16" fmla="*/ 4986 w 5760"/>
                <a:gd name="T17" fmla="*/ 55 h 445"/>
                <a:gd name="T18" fmla="*/ 4854 w 5760"/>
                <a:gd name="T19" fmla="*/ 102 h 445"/>
                <a:gd name="T20" fmla="*/ 4740 w 5760"/>
                <a:gd name="T21" fmla="*/ 112 h 445"/>
                <a:gd name="T22" fmla="*/ 4662 w 5760"/>
                <a:gd name="T23" fmla="*/ 91 h 445"/>
                <a:gd name="T24" fmla="*/ 4598 w 5760"/>
                <a:gd name="T25" fmla="*/ 25 h 445"/>
                <a:gd name="T26" fmla="*/ 4514 w 5760"/>
                <a:gd name="T27" fmla="*/ 9 h 445"/>
                <a:gd name="T28" fmla="*/ 4410 w 5760"/>
                <a:gd name="T29" fmla="*/ 39 h 445"/>
                <a:gd name="T30" fmla="*/ 4236 w 5760"/>
                <a:gd name="T31" fmla="*/ 81 h 445"/>
                <a:gd name="T32" fmla="*/ 4020 w 5760"/>
                <a:gd name="T33" fmla="*/ 102 h 445"/>
                <a:gd name="T34" fmla="*/ 3810 w 5760"/>
                <a:gd name="T35" fmla="*/ 102 h 445"/>
                <a:gd name="T36" fmla="*/ 3654 w 5760"/>
                <a:gd name="T37" fmla="*/ 76 h 445"/>
                <a:gd name="T38" fmla="*/ 3594 w 5760"/>
                <a:gd name="T39" fmla="*/ 50 h 445"/>
                <a:gd name="T40" fmla="*/ 3528 w 5760"/>
                <a:gd name="T41" fmla="*/ 44 h 445"/>
                <a:gd name="T42" fmla="*/ 3480 w 5760"/>
                <a:gd name="T43" fmla="*/ 55 h 445"/>
                <a:gd name="T44" fmla="*/ 3420 w 5760"/>
                <a:gd name="T45" fmla="*/ 76 h 445"/>
                <a:gd name="T46" fmla="*/ 3048 w 5760"/>
                <a:gd name="T47" fmla="*/ 112 h 445"/>
                <a:gd name="T48" fmla="*/ 2844 w 5760"/>
                <a:gd name="T49" fmla="*/ 128 h 445"/>
                <a:gd name="T50" fmla="*/ 2742 w 5760"/>
                <a:gd name="T51" fmla="*/ 117 h 445"/>
                <a:gd name="T52" fmla="*/ 2710 w 5760"/>
                <a:gd name="T53" fmla="*/ 56 h 445"/>
                <a:gd name="T54" fmla="*/ 2658 w 5760"/>
                <a:gd name="T55" fmla="*/ 50 h 445"/>
                <a:gd name="T56" fmla="*/ 2558 w 5760"/>
                <a:gd name="T57" fmla="*/ 95 h 445"/>
                <a:gd name="T58" fmla="*/ 2444 w 5760"/>
                <a:gd name="T59" fmla="*/ 109 h 445"/>
                <a:gd name="T60" fmla="*/ 2322 w 5760"/>
                <a:gd name="T61" fmla="*/ 91 h 445"/>
                <a:gd name="T62" fmla="*/ 2274 w 5760"/>
                <a:gd name="T63" fmla="*/ 70 h 445"/>
                <a:gd name="T64" fmla="*/ 2185 w 5760"/>
                <a:gd name="T65" fmla="*/ 3 h 445"/>
                <a:gd name="T66" fmla="*/ 2048 w 5760"/>
                <a:gd name="T67" fmla="*/ 64 h 445"/>
                <a:gd name="T68" fmla="*/ 1794 w 5760"/>
                <a:gd name="T69" fmla="*/ 102 h 445"/>
                <a:gd name="T70" fmla="*/ 1560 w 5760"/>
                <a:gd name="T71" fmla="*/ 91 h 445"/>
                <a:gd name="T72" fmla="*/ 1482 w 5760"/>
                <a:gd name="T73" fmla="*/ 76 h 445"/>
                <a:gd name="T74" fmla="*/ 1428 w 5760"/>
                <a:gd name="T75" fmla="*/ 50 h 445"/>
                <a:gd name="T76" fmla="*/ 1374 w 5760"/>
                <a:gd name="T77" fmla="*/ 44 h 445"/>
                <a:gd name="T78" fmla="*/ 1308 w 5760"/>
                <a:gd name="T79" fmla="*/ 55 h 445"/>
                <a:gd name="T80" fmla="*/ 1140 w 5760"/>
                <a:gd name="T81" fmla="*/ 107 h 445"/>
                <a:gd name="T82" fmla="*/ 948 w 5760"/>
                <a:gd name="T83" fmla="*/ 143 h 445"/>
                <a:gd name="T84" fmla="*/ 708 w 5760"/>
                <a:gd name="T85" fmla="*/ 138 h 445"/>
                <a:gd name="T86" fmla="*/ 534 w 5760"/>
                <a:gd name="T87" fmla="*/ 96 h 445"/>
                <a:gd name="T88" fmla="*/ 444 w 5760"/>
                <a:gd name="T89" fmla="*/ 55 h 445"/>
                <a:gd name="T90" fmla="*/ 396 w 5760"/>
                <a:gd name="T91" fmla="*/ 34 h 445"/>
                <a:gd name="T92" fmla="*/ 378 w 5760"/>
                <a:gd name="T93" fmla="*/ 39 h 445"/>
                <a:gd name="T94" fmla="*/ 342 w 5760"/>
                <a:gd name="T95" fmla="*/ 70 h 445"/>
                <a:gd name="T96" fmla="*/ 288 w 5760"/>
                <a:gd name="T97" fmla="*/ 96 h 445"/>
                <a:gd name="T98" fmla="*/ 192 w 5760"/>
                <a:gd name="T99" fmla="*/ 112 h 445"/>
                <a:gd name="T100" fmla="*/ 90 w 5760"/>
                <a:gd name="T101" fmla="*/ 112 h 445"/>
                <a:gd name="T102" fmla="*/ 0 w 5760"/>
                <a:gd name="T103" fmla="*/ 96 h 445"/>
                <a:gd name="T104" fmla="*/ 5760 w 5760"/>
                <a:gd name="T105" fmla="*/ 445 h 4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5760" h="445">
                  <a:moveTo>
                    <a:pt x="5760" y="445"/>
                  </a:moveTo>
                  <a:lnTo>
                    <a:pt x="5760" y="76"/>
                  </a:lnTo>
                  <a:lnTo>
                    <a:pt x="5730" y="81"/>
                  </a:lnTo>
                  <a:lnTo>
                    <a:pt x="5700" y="86"/>
                  </a:lnTo>
                  <a:lnTo>
                    <a:pt x="5646" y="91"/>
                  </a:lnTo>
                  <a:lnTo>
                    <a:pt x="5592" y="91"/>
                  </a:lnTo>
                  <a:lnTo>
                    <a:pt x="5544" y="91"/>
                  </a:lnTo>
                  <a:lnTo>
                    <a:pt x="5508" y="86"/>
                  </a:lnTo>
                  <a:lnTo>
                    <a:pt x="5490" y="86"/>
                  </a:lnTo>
                  <a:lnTo>
                    <a:pt x="5478" y="81"/>
                  </a:lnTo>
                  <a:lnTo>
                    <a:pt x="5466" y="76"/>
                  </a:lnTo>
                  <a:lnTo>
                    <a:pt x="5454" y="76"/>
                  </a:lnTo>
                  <a:lnTo>
                    <a:pt x="5454" y="70"/>
                  </a:lnTo>
                  <a:lnTo>
                    <a:pt x="5454" y="70"/>
                  </a:lnTo>
                  <a:lnTo>
                    <a:pt x="5448" y="70"/>
                  </a:lnTo>
                  <a:lnTo>
                    <a:pt x="5448" y="65"/>
                  </a:lnTo>
                  <a:lnTo>
                    <a:pt x="5448" y="60"/>
                  </a:lnTo>
                  <a:lnTo>
                    <a:pt x="5448" y="55"/>
                  </a:lnTo>
                  <a:lnTo>
                    <a:pt x="5442" y="50"/>
                  </a:lnTo>
                  <a:lnTo>
                    <a:pt x="5442" y="44"/>
                  </a:lnTo>
                  <a:lnTo>
                    <a:pt x="5436" y="39"/>
                  </a:lnTo>
                  <a:lnTo>
                    <a:pt x="5424" y="34"/>
                  </a:lnTo>
                  <a:lnTo>
                    <a:pt x="5418" y="29"/>
                  </a:lnTo>
                  <a:lnTo>
                    <a:pt x="5414" y="18"/>
                  </a:lnTo>
                  <a:lnTo>
                    <a:pt x="5401" y="16"/>
                  </a:lnTo>
                  <a:lnTo>
                    <a:pt x="5386" y="10"/>
                  </a:lnTo>
                  <a:lnTo>
                    <a:pt x="5368" y="7"/>
                  </a:lnTo>
                  <a:lnTo>
                    <a:pt x="5332" y="7"/>
                  </a:lnTo>
                  <a:lnTo>
                    <a:pt x="5246" y="10"/>
                  </a:lnTo>
                  <a:lnTo>
                    <a:pt x="5144" y="7"/>
                  </a:lnTo>
                  <a:lnTo>
                    <a:pt x="5090" y="16"/>
                  </a:lnTo>
                  <a:lnTo>
                    <a:pt x="5051" y="22"/>
                  </a:lnTo>
                  <a:lnTo>
                    <a:pt x="5036" y="30"/>
                  </a:lnTo>
                  <a:lnTo>
                    <a:pt x="5022" y="39"/>
                  </a:lnTo>
                  <a:lnTo>
                    <a:pt x="5010" y="44"/>
                  </a:lnTo>
                  <a:lnTo>
                    <a:pt x="4986" y="55"/>
                  </a:lnTo>
                  <a:lnTo>
                    <a:pt x="4950" y="70"/>
                  </a:lnTo>
                  <a:lnTo>
                    <a:pt x="4920" y="86"/>
                  </a:lnTo>
                  <a:lnTo>
                    <a:pt x="4884" y="96"/>
                  </a:lnTo>
                  <a:lnTo>
                    <a:pt x="4854" y="102"/>
                  </a:lnTo>
                  <a:lnTo>
                    <a:pt x="4824" y="107"/>
                  </a:lnTo>
                  <a:lnTo>
                    <a:pt x="4794" y="112"/>
                  </a:lnTo>
                  <a:lnTo>
                    <a:pt x="4764" y="112"/>
                  </a:lnTo>
                  <a:lnTo>
                    <a:pt x="4740" y="112"/>
                  </a:lnTo>
                  <a:lnTo>
                    <a:pt x="4716" y="107"/>
                  </a:lnTo>
                  <a:lnTo>
                    <a:pt x="4698" y="102"/>
                  </a:lnTo>
                  <a:lnTo>
                    <a:pt x="4674" y="96"/>
                  </a:lnTo>
                  <a:lnTo>
                    <a:pt x="4662" y="91"/>
                  </a:lnTo>
                  <a:lnTo>
                    <a:pt x="4644" y="86"/>
                  </a:lnTo>
                  <a:lnTo>
                    <a:pt x="4631" y="66"/>
                  </a:lnTo>
                  <a:lnTo>
                    <a:pt x="4617" y="42"/>
                  </a:lnTo>
                  <a:lnTo>
                    <a:pt x="4598" y="25"/>
                  </a:lnTo>
                  <a:lnTo>
                    <a:pt x="4584" y="13"/>
                  </a:lnTo>
                  <a:lnTo>
                    <a:pt x="4565" y="4"/>
                  </a:lnTo>
                  <a:lnTo>
                    <a:pt x="4535" y="3"/>
                  </a:lnTo>
                  <a:lnTo>
                    <a:pt x="4514" y="9"/>
                  </a:lnTo>
                  <a:lnTo>
                    <a:pt x="4494" y="18"/>
                  </a:lnTo>
                  <a:lnTo>
                    <a:pt x="4471" y="23"/>
                  </a:lnTo>
                  <a:lnTo>
                    <a:pt x="4440" y="29"/>
                  </a:lnTo>
                  <a:lnTo>
                    <a:pt x="4410" y="39"/>
                  </a:lnTo>
                  <a:lnTo>
                    <a:pt x="4374" y="50"/>
                  </a:lnTo>
                  <a:lnTo>
                    <a:pt x="4332" y="60"/>
                  </a:lnTo>
                  <a:lnTo>
                    <a:pt x="4284" y="76"/>
                  </a:lnTo>
                  <a:lnTo>
                    <a:pt x="4236" y="81"/>
                  </a:lnTo>
                  <a:lnTo>
                    <a:pt x="4183" y="91"/>
                  </a:lnTo>
                  <a:lnTo>
                    <a:pt x="4128" y="96"/>
                  </a:lnTo>
                  <a:lnTo>
                    <a:pt x="4074" y="102"/>
                  </a:lnTo>
                  <a:lnTo>
                    <a:pt x="4020" y="102"/>
                  </a:lnTo>
                  <a:lnTo>
                    <a:pt x="3966" y="102"/>
                  </a:lnTo>
                  <a:lnTo>
                    <a:pt x="3912" y="102"/>
                  </a:lnTo>
                  <a:lnTo>
                    <a:pt x="3858" y="102"/>
                  </a:lnTo>
                  <a:lnTo>
                    <a:pt x="3810" y="102"/>
                  </a:lnTo>
                  <a:lnTo>
                    <a:pt x="3762" y="96"/>
                  </a:lnTo>
                  <a:lnTo>
                    <a:pt x="3726" y="91"/>
                  </a:lnTo>
                  <a:lnTo>
                    <a:pt x="3684" y="81"/>
                  </a:lnTo>
                  <a:lnTo>
                    <a:pt x="3654" y="76"/>
                  </a:lnTo>
                  <a:lnTo>
                    <a:pt x="3642" y="70"/>
                  </a:lnTo>
                  <a:lnTo>
                    <a:pt x="3630" y="65"/>
                  </a:lnTo>
                  <a:lnTo>
                    <a:pt x="3612" y="60"/>
                  </a:lnTo>
                  <a:lnTo>
                    <a:pt x="3594" y="50"/>
                  </a:lnTo>
                  <a:lnTo>
                    <a:pt x="3576" y="50"/>
                  </a:lnTo>
                  <a:lnTo>
                    <a:pt x="3558" y="44"/>
                  </a:lnTo>
                  <a:lnTo>
                    <a:pt x="3540" y="44"/>
                  </a:lnTo>
                  <a:lnTo>
                    <a:pt x="3528" y="44"/>
                  </a:lnTo>
                  <a:lnTo>
                    <a:pt x="3516" y="50"/>
                  </a:lnTo>
                  <a:lnTo>
                    <a:pt x="3504" y="50"/>
                  </a:lnTo>
                  <a:lnTo>
                    <a:pt x="3492" y="55"/>
                  </a:lnTo>
                  <a:lnTo>
                    <a:pt x="3480" y="55"/>
                  </a:lnTo>
                  <a:lnTo>
                    <a:pt x="3468" y="65"/>
                  </a:lnTo>
                  <a:lnTo>
                    <a:pt x="3456" y="70"/>
                  </a:lnTo>
                  <a:lnTo>
                    <a:pt x="3450" y="70"/>
                  </a:lnTo>
                  <a:lnTo>
                    <a:pt x="3420" y="76"/>
                  </a:lnTo>
                  <a:lnTo>
                    <a:pt x="3330" y="81"/>
                  </a:lnTo>
                  <a:lnTo>
                    <a:pt x="3204" y="91"/>
                  </a:lnTo>
                  <a:lnTo>
                    <a:pt x="3126" y="102"/>
                  </a:lnTo>
                  <a:lnTo>
                    <a:pt x="3048" y="112"/>
                  </a:lnTo>
                  <a:lnTo>
                    <a:pt x="2970" y="123"/>
                  </a:lnTo>
                  <a:lnTo>
                    <a:pt x="2904" y="128"/>
                  </a:lnTo>
                  <a:lnTo>
                    <a:pt x="2868" y="128"/>
                  </a:lnTo>
                  <a:lnTo>
                    <a:pt x="2844" y="128"/>
                  </a:lnTo>
                  <a:lnTo>
                    <a:pt x="2814" y="128"/>
                  </a:lnTo>
                  <a:lnTo>
                    <a:pt x="2790" y="128"/>
                  </a:lnTo>
                  <a:lnTo>
                    <a:pt x="2766" y="123"/>
                  </a:lnTo>
                  <a:lnTo>
                    <a:pt x="2742" y="117"/>
                  </a:lnTo>
                  <a:lnTo>
                    <a:pt x="2724" y="112"/>
                  </a:lnTo>
                  <a:lnTo>
                    <a:pt x="2706" y="107"/>
                  </a:lnTo>
                  <a:lnTo>
                    <a:pt x="2704" y="83"/>
                  </a:lnTo>
                  <a:lnTo>
                    <a:pt x="2710" y="56"/>
                  </a:lnTo>
                  <a:lnTo>
                    <a:pt x="2710" y="36"/>
                  </a:lnTo>
                  <a:lnTo>
                    <a:pt x="2696" y="25"/>
                  </a:lnTo>
                  <a:lnTo>
                    <a:pt x="2672" y="36"/>
                  </a:lnTo>
                  <a:lnTo>
                    <a:pt x="2658" y="50"/>
                  </a:lnTo>
                  <a:lnTo>
                    <a:pt x="2638" y="60"/>
                  </a:lnTo>
                  <a:lnTo>
                    <a:pt x="2614" y="76"/>
                  </a:lnTo>
                  <a:lnTo>
                    <a:pt x="2590" y="84"/>
                  </a:lnTo>
                  <a:lnTo>
                    <a:pt x="2558" y="95"/>
                  </a:lnTo>
                  <a:lnTo>
                    <a:pt x="2536" y="98"/>
                  </a:lnTo>
                  <a:lnTo>
                    <a:pt x="2508" y="102"/>
                  </a:lnTo>
                  <a:lnTo>
                    <a:pt x="2478" y="105"/>
                  </a:lnTo>
                  <a:lnTo>
                    <a:pt x="2444" y="109"/>
                  </a:lnTo>
                  <a:lnTo>
                    <a:pt x="2410" y="110"/>
                  </a:lnTo>
                  <a:lnTo>
                    <a:pt x="2374" y="107"/>
                  </a:lnTo>
                  <a:lnTo>
                    <a:pt x="2348" y="103"/>
                  </a:lnTo>
                  <a:lnTo>
                    <a:pt x="2322" y="91"/>
                  </a:lnTo>
                  <a:lnTo>
                    <a:pt x="2304" y="86"/>
                  </a:lnTo>
                  <a:lnTo>
                    <a:pt x="2292" y="81"/>
                  </a:lnTo>
                  <a:lnTo>
                    <a:pt x="2286" y="76"/>
                  </a:lnTo>
                  <a:lnTo>
                    <a:pt x="2274" y="70"/>
                  </a:lnTo>
                  <a:lnTo>
                    <a:pt x="2268" y="65"/>
                  </a:lnTo>
                  <a:lnTo>
                    <a:pt x="2246" y="18"/>
                  </a:lnTo>
                  <a:lnTo>
                    <a:pt x="2224" y="0"/>
                  </a:lnTo>
                  <a:lnTo>
                    <a:pt x="2185" y="3"/>
                  </a:lnTo>
                  <a:lnTo>
                    <a:pt x="2156" y="16"/>
                  </a:lnTo>
                  <a:lnTo>
                    <a:pt x="2126" y="22"/>
                  </a:lnTo>
                  <a:lnTo>
                    <a:pt x="2081" y="49"/>
                  </a:lnTo>
                  <a:lnTo>
                    <a:pt x="2048" y="64"/>
                  </a:lnTo>
                  <a:lnTo>
                    <a:pt x="2018" y="76"/>
                  </a:lnTo>
                  <a:lnTo>
                    <a:pt x="1986" y="96"/>
                  </a:lnTo>
                  <a:lnTo>
                    <a:pt x="1896" y="102"/>
                  </a:lnTo>
                  <a:lnTo>
                    <a:pt x="1794" y="102"/>
                  </a:lnTo>
                  <a:lnTo>
                    <a:pt x="1692" y="102"/>
                  </a:lnTo>
                  <a:lnTo>
                    <a:pt x="1644" y="102"/>
                  </a:lnTo>
                  <a:lnTo>
                    <a:pt x="1602" y="96"/>
                  </a:lnTo>
                  <a:lnTo>
                    <a:pt x="1560" y="91"/>
                  </a:lnTo>
                  <a:lnTo>
                    <a:pt x="1524" y="86"/>
                  </a:lnTo>
                  <a:lnTo>
                    <a:pt x="1506" y="86"/>
                  </a:lnTo>
                  <a:lnTo>
                    <a:pt x="1494" y="81"/>
                  </a:lnTo>
                  <a:lnTo>
                    <a:pt x="1482" y="76"/>
                  </a:lnTo>
                  <a:lnTo>
                    <a:pt x="1476" y="70"/>
                  </a:lnTo>
                  <a:lnTo>
                    <a:pt x="1458" y="65"/>
                  </a:lnTo>
                  <a:lnTo>
                    <a:pt x="1440" y="55"/>
                  </a:lnTo>
                  <a:lnTo>
                    <a:pt x="1428" y="50"/>
                  </a:lnTo>
                  <a:lnTo>
                    <a:pt x="1410" y="50"/>
                  </a:lnTo>
                  <a:lnTo>
                    <a:pt x="1398" y="44"/>
                  </a:lnTo>
                  <a:lnTo>
                    <a:pt x="1386" y="44"/>
                  </a:lnTo>
                  <a:lnTo>
                    <a:pt x="1374" y="44"/>
                  </a:lnTo>
                  <a:lnTo>
                    <a:pt x="1356" y="44"/>
                  </a:lnTo>
                  <a:lnTo>
                    <a:pt x="1344" y="44"/>
                  </a:lnTo>
                  <a:lnTo>
                    <a:pt x="1332" y="50"/>
                  </a:lnTo>
                  <a:lnTo>
                    <a:pt x="1308" y="55"/>
                  </a:lnTo>
                  <a:lnTo>
                    <a:pt x="1260" y="70"/>
                  </a:lnTo>
                  <a:lnTo>
                    <a:pt x="1218" y="86"/>
                  </a:lnTo>
                  <a:lnTo>
                    <a:pt x="1176" y="96"/>
                  </a:lnTo>
                  <a:lnTo>
                    <a:pt x="1140" y="107"/>
                  </a:lnTo>
                  <a:lnTo>
                    <a:pt x="1098" y="117"/>
                  </a:lnTo>
                  <a:lnTo>
                    <a:pt x="1062" y="128"/>
                  </a:lnTo>
                  <a:lnTo>
                    <a:pt x="1020" y="133"/>
                  </a:lnTo>
                  <a:lnTo>
                    <a:pt x="948" y="143"/>
                  </a:lnTo>
                  <a:lnTo>
                    <a:pt x="882" y="149"/>
                  </a:lnTo>
                  <a:lnTo>
                    <a:pt x="822" y="149"/>
                  </a:lnTo>
                  <a:lnTo>
                    <a:pt x="762" y="143"/>
                  </a:lnTo>
                  <a:lnTo>
                    <a:pt x="708" y="138"/>
                  </a:lnTo>
                  <a:lnTo>
                    <a:pt x="654" y="128"/>
                  </a:lnTo>
                  <a:lnTo>
                    <a:pt x="612" y="117"/>
                  </a:lnTo>
                  <a:lnTo>
                    <a:pt x="570" y="107"/>
                  </a:lnTo>
                  <a:lnTo>
                    <a:pt x="534" y="96"/>
                  </a:lnTo>
                  <a:lnTo>
                    <a:pt x="504" y="86"/>
                  </a:lnTo>
                  <a:lnTo>
                    <a:pt x="480" y="76"/>
                  </a:lnTo>
                  <a:lnTo>
                    <a:pt x="462" y="65"/>
                  </a:lnTo>
                  <a:lnTo>
                    <a:pt x="444" y="55"/>
                  </a:lnTo>
                  <a:lnTo>
                    <a:pt x="426" y="44"/>
                  </a:lnTo>
                  <a:lnTo>
                    <a:pt x="408" y="34"/>
                  </a:lnTo>
                  <a:lnTo>
                    <a:pt x="402" y="34"/>
                  </a:lnTo>
                  <a:lnTo>
                    <a:pt x="396" y="34"/>
                  </a:lnTo>
                  <a:lnTo>
                    <a:pt x="390" y="34"/>
                  </a:lnTo>
                  <a:lnTo>
                    <a:pt x="390" y="34"/>
                  </a:lnTo>
                  <a:lnTo>
                    <a:pt x="384" y="34"/>
                  </a:lnTo>
                  <a:lnTo>
                    <a:pt x="378" y="39"/>
                  </a:lnTo>
                  <a:lnTo>
                    <a:pt x="372" y="44"/>
                  </a:lnTo>
                  <a:lnTo>
                    <a:pt x="360" y="55"/>
                  </a:lnTo>
                  <a:lnTo>
                    <a:pt x="348" y="65"/>
                  </a:lnTo>
                  <a:lnTo>
                    <a:pt x="342" y="70"/>
                  </a:lnTo>
                  <a:lnTo>
                    <a:pt x="336" y="76"/>
                  </a:lnTo>
                  <a:lnTo>
                    <a:pt x="324" y="86"/>
                  </a:lnTo>
                  <a:lnTo>
                    <a:pt x="306" y="91"/>
                  </a:lnTo>
                  <a:lnTo>
                    <a:pt x="288" y="96"/>
                  </a:lnTo>
                  <a:lnTo>
                    <a:pt x="264" y="102"/>
                  </a:lnTo>
                  <a:lnTo>
                    <a:pt x="240" y="107"/>
                  </a:lnTo>
                  <a:lnTo>
                    <a:pt x="216" y="112"/>
                  </a:lnTo>
                  <a:lnTo>
                    <a:pt x="192" y="112"/>
                  </a:lnTo>
                  <a:lnTo>
                    <a:pt x="168" y="117"/>
                  </a:lnTo>
                  <a:lnTo>
                    <a:pt x="145" y="117"/>
                  </a:lnTo>
                  <a:lnTo>
                    <a:pt x="120" y="117"/>
                  </a:lnTo>
                  <a:lnTo>
                    <a:pt x="90" y="112"/>
                  </a:lnTo>
                  <a:lnTo>
                    <a:pt x="66" y="112"/>
                  </a:lnTo>
                  <a:lnTo>
                    <a:pt x="42" y="107"/>
                  </a:lnTo>
                  <a:lnTo>
                    <a:pt x="24" y="102"/>
                  </a:lnTo>
                  <a:lnTo>
                    <a:pt x="0" y="96"/>
                  </a:lnTo>
                  <a:lnTo>
                    <a:pt x="0" y="445"/>
                  </a:lnTo>
                  <a:lnTo>
                    <a:pt x="5760" y="445"/>
                  </a:lnTo>
                  <a:lnTo>
                    <a:pt x="5760" y="445"/>
                  </a:lnTo>
                  <a:lnTo>
                    <a:pt x="5760" y="445"/>
                  </a:lnTo>
                </a:path>
              </a:pathLst>
            </a:custGeom>
            <a:solidFill>
              <a:schemeClr val="accent2">
                <a:alpha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11E8C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bg-BG"/>
            </a:p>
          </p:txBody>
        </p:sp>
        <p:sp>
          <p:nvSpPr>
            <p:cNvPr id="4119" name="Freeform 23"/>
            <p:cNvSpPr>
              <a:spLocks/>
            </p:cNvSpPr>
            <p:nvPr userDrawn="1"/>
          </p:nvSpPr>
          <p:spPr bwMode="hidden">
            <a:xfrm>
              <a:off x="0" y="3867"/>
              <a:ext cx="5770" cy="174"/>
            </a:xfrm>
            <a:custGeom>
              <a:avLst/>
              <a:gdLst>
                <a:gd name="T0" fmla="*/ 4993 w 5770"/>
                <a:gd name="T1" fmla="*/ 66 h 174"/>
                <a:gd name="T2" fmla="*/ 4771 w 5770"/>
                <a:gd name="T3" fmla="*/ 132 h 174"/>
                <a:gd name="T4" fmla="*/ 4640 w 5770"/>
                <a:gd name="T5" fmla="*/ 96 h 174"/>
                <a:gd name="T6" fmla="*/ 4598 w 5770"/>
                <a:gd name="T7" fmla="*/ 36 h 174"/>
                <a:gd name="T8" fmla="*/ 4478 w 5770"/>
                <a:gd name="T9" fmla="*/ 30 h 174"/>
                <a:gd name="T10" fmla="*/ 4186 w 5770"/>
                <a:gd name="T11" fmla="*/ 108 h 174"/>
                <a:gd name="T12" fmla="*/ 3815 w 5770"/>
                <a:gd name="T13" fmla="*/ 120 h 174"/>
                <a:gd name="T14" fmla="*/ 3617 w 5770"/>
                <a:gd name="T15" fmla="*/ 72 h 174"/>
                <a:gd name="T16" fmla="*/ 3510 w 5770"/>
                <a:gd name="T17" fmla="*/ 60 h 174"/>
                <a:gd name="T18" fmla="*/ 3336 w 5770"/>
                <a:gd name="T19" fmla="*/ 96 h 174"/>
                <a:gd name="T20" fmla="*/ 2846 w 5770"/>
                <a:gd name="T21" fmla="*/ 150 h 174"/>
                <a:gd name="T22" fmla="*/ 2703 w 5770"/>
                <a:gd name="T23" fmla="*/ 96 h 174"/>
                <a:gd name="T24" fmla="*/ 2619 w 5770"/>
                <a:gd name="T25" fmla="*/ 90 h 174"/>
                <a:gd name="T26" fmla="*/ 2416 w 5770"/>
                <a:gd name="T27" fmla="*/ 132 h 174"/>
                <a:gd name="T28" fmla="*/ 2278 w 5770"/>
                <a:gd name="T29" fmla="*/ 84 h 174"/>
                <a:gd name="T30" fmla="*/ 2151 w 5770"/>
                <a:gd name="T31" fmla="*/ 36 h 174"/>
                <a:gd name="T32" fmla="*/ 1947 w 5770"/>
                <a:gd name="T33" fmla="*/ 120 h 174"/>
                <a:gd name="T34" fmla="*/ 1525 w 5770"/>
                <a:gd name="T35" fmla="*/ 102 h 174"/>
                <a:gd name="T36" fmla="*/ 1429 w 5770"/>
                <a:gd name="T37" fmla="*/ 60 h 174"/>
                <a:gd name="T38" fmla="*/ 1333 w 5770"/>
                <a:gd name="T39" fmla="*/ 60 h 174"/>
                <a:gd name="T40" fmla="*/ 1058 w 5770"/>
                <a:gd name="T41" fmla="*/ 150 h 174"/>
                <a:gd name="T42" fmla="*/ 652 w 5770"/>
                <a:gd name="T43" fmla="*/ 150 h 174"/>
                <a:gd name="T44" fmla="*/ 442 w 5770"/>
                <a:gd name="T45" fmla="*/ 66 h 174"/>
                <a:gd name="T46" fmla="*/ 377 w 5770"/>
                <a:gd name="T47" fmla="*/ 48 h 174"/>
                <a:gd name="T48" fmla="*/ 305 w 5770"/>
                <a:gd name="T49" fmla="*/ 108 h 174"/>
                <a:gd name="T50" fmla="*/ 144 w 5770"/>
                <a:gd name="T51" fmla="*/ 138 h 174"/>
                <a:gd name="T52" fmla="*/ 0 w 5770"/>
                <a:gd name="T53" fmla="*/ 96 h 174"/>
                <a:gd name="T54" fmla="*/ 167 w 5770"/>
                <a:gd name="T55" fmla="*/ 120 h 174"/>
                <a:gd name="T56" fmla="*/ 323 w 5770"/>
                <a:gd name="T57" fmla="*/ 84 h 174"/>
                <a:gd name="T58" fmla="*/ 383 w 5770"/>
                <a:gd name="T59" fmla="*/ 24 h 174"/>
                <a:gd name="T60" fmla="*/ 460 w 5770"/>
                <a:gd name="T61" fmla="*/ 60 h 174"/>
                <a:gd name="T62" fmla="*/ 706 w 5770"/>
                <a:gd name="T63" fmla="*/ 144 h 174"/>
                <a:gd name="T64" fmla="*/ 1100 w 5770"/>
                <a:gd name="T65" fmla="*/ 120 h 174"/>
                <a:gd name="T66" fmla="*/ 1345 w 5770"/>
                <a:gd name="T67" fmla="*/ 36 h 174"/>
                <a:gd name="T68" fmla="*/ 1441 w 5770"/>
                <a:gd name="T69" fmla="*/ 48 h 174"/>
                <a:gd name="T70" fmla="*/ 1561 w 5770"/>
                <a:gd name="T71" fmla="*/ 90 h 174"/>
                <a:gd name="T72" fmla="*/ 1971 w 5770"/>
                <a:gd name="T73" fmla="*/ 96 h 174"/>
                <a:gd name="T74" fmla="*/ 2235 w 5770"/>
                <a:gd name="T75" fmla="*/ 3 h 174"/>
                <a:gd name="T76" fmla="*/ 2350 w 5770"/>
                <a:gd name="T77" fmla="*/ 102 h 174"/>
                <a:gd name="T78" fmla="*/ 2559 w 5770"/>
                <a:gd name="T79" fmla="*/ 96 h 174"/>
                <a:gd name="T80" fmla="*/ 2715 w 5770"/>
                <a:gd name="T81" fmla="*/ 24 h 174"/>
                <a:gd name="T82" fmla="*/ 2792 w 5770"/>
                <a:gd name="T83" fmla="*/ 132 h 174"/>
                <a:gd name="T84" fmla="*/ 3127 w 5770"/>
                <a:gd name="T85" fmla="*/ 102 h 174"/>
                <a:gd name="T86" fmla="*/ 3486 w 5770"/>
                <a:gd name="T87" fmla="*/ 48 h 174"/>
                <a:gd name="T88" fmla="*/ 3582 w 5770"/>
                <a:gd name="T89" fmla="*/ 42 h 174"/>
                <a:gd name="T90" fmla="*/ 3731 w 5770"/>
                <a:gd name="T91" fmla="*/ 90 h 174"/>
                <a:gd name="T92" fmla="*/ 4078 w 5770"/>
                <a:gd name="T93" fmla="*/ 102 h 174"/>
                <a:gd name="T94" fmla="*/ 4419 w 5770"/>
                <a:gd name="T95" fmla="*/ 30 h 174"/>
                <a:gd name="T96" fmla="*/ 4574 w 5770"/>
                <a:gd name="T97" fmla="*/ 6 h 174"/>
                <a:gd name="T98" fmla="*/ 4628 w 5770"/>
                <a:gd name="T99" fmla="*/ 60 h 174"/>
                <a:gd name="T100" fmla="*/ 4724 w 5770"/>
                <a:gd name="T101" fmla="*/ 108 h 174"/>
                <a:gd name="T102" fmla="*/ 4927 w 5770"/>
                <a:gd name="T103" fmla="*/ 84 h 174"/>
                <a:gd name="T104" fmla="*/ 5118 w 5770"/>
                <a:gd name="T105" fmla="*/ 14 h 174"/>
                <a:gd name="T106" fmla="*/ 5280 w 5770"/>
                <a:gd name="T107" fmla="*/ 9 h 174"/>
                <a:gd name="T108" fmla="*/ 5453 w 5770"/>
                <a:gd name="T109" fmla="*/ 36 h 174"/>
                <a:gd name="T110" fmla="*/ 5465 w 5770"/>
                <a:gd name="T111" fmla="*/ 72 h 174"/>
                <a:gd name="T112" fmla="*/ 5656 w 5770"/>
                <a:gd name="T113" fmla="*/ 90 h 174"/>
                <a:gd name="T114" fmla="*/ 5710 w 5770"/>
                <a:gd name="T115" fmla="*/ 102 h 174"/>
                <a:gd name="T116" fmla="*/ 5477 w 5770"/>
                <a:gd name="T117" fmla="*/ 90 h 174"/>
                <a:gd name="T118" fmla="*/ 5453 w 5770"/>
                <a:gd name="T119" fmla="*/ 60 h 174"/>
                <a:gd name="T120" fmla="*/ 5393 w 5770"/>
                <a:gd name="T121" fmla="*/ 30 h 174"/>
                <a:gd name="T122" fmla="*/ 5219 w 5770"/>
                <a:gd name="T123" fmla="*/ 24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5770" h="174">
                  <a:moveTo>
                    <a:pt x="5151" y="24"/>
                  </a:moveTo>
                  <a:lnTo>
                    <a:pt x="5127" y="26"/>
                  </a:lnTo>
                  <a:lnTo>
                    <a:pt x="5082" y="30"/>
                  </a:lnTo>
                  <a:lnTo>
                    <a:pt x="5049" y="38"/>
                  </a:lnTo>
                  <a:lnTo>
                    <a:pt x="5029" y="48"/>
                  </a:lnTo>
                  <a:lnTo>
                    <a:pt x="5017" y="54"/>
                  </a:lnTo>
                  <a:lnTo>
                    <a:pt x="4993" y="66"/>
                  </a:lnTo>
                  <a:lnTo>
                    <a:pt x="4957" y="84"/>
                  </a:lnTo>
                  <a:lnTo>
                    <a:pt x="4927" y="102"/>
                  </a:lnTo>
                  <a:lnTo>
                    <a:pt x="4891" y="114"/>
                  </a:lnTo>
                  <a:lnTo>
                    <a:pt x="4861" y="120"/>
                  </a:lnTo>
                  <a:lnTo>
                    <a:pt x="4831" y="126"/>
                  </a:lnTo>
                  <a:lnTo>
                    <a:pt x="4801" y="132"/>
                  </a:lnTo>
                  <a:lnTo>
                    <a:pt x="4771" y="132"/>
                  </a:lnTo>
                  <a:lnTo>
                    <a:pt x="4748" y="132"/>
                  </a:lnTo>
                  <a:lnTo>
                    <a:pt x="4724" y="126"/>
                  </a:lnTo>
                  <a:lnTo>
                    <a:pt x="4706" y="120"/>
                  </a:lnTo>
                  <a:lnTo>
                    <a:pt x="4682" y="114"/>
                  </a:lnTo>
                  <a:lnTo>
                    <a:pt x="4670" y="108"/>
                  </a:lnTo>
                  <a:lnTo>
                    <a:pt x="4652" y="102"/>
                  </a:lnTo>
                  <a:lnTo>
                    <a:pt x="4640" y="96"/>
                  </a:lnTo>
                  <a:lnTo>
                    <a:pt x="4634" y="84"/>
                  </a:lnTo>
                  <a:lnTo>
                    <a:pt x="4628" y="78"/>
                  </a:lnTo>
                  <a:lnTo>
                    <a:pt x="4622" y="66"/>
                  </a:lnTo>
                  <a:lnTo>
                    <a:pt x="4616" y="54"/>
                  </a:lnTo>
                  <a:lnTo>
                    <a:pt x="4610" y="48"/>
                  </a:lnTo>
                  <a:lnTo>
                    <a:pt x="4604" y="42"/>
                  </a:lnTo>
                  <a:lnTo>
                    <a:pt x="4598" y="36"/>
                  </a:lnTo>
                  <a:lnTo>
                    <a:pt x="4586" y="30"/>
                  </a:lnTo>
                  <a:lnTo>
                    <a:pt x="4574" y="24"/>
                  </a:lnTo>
                  <a:lnTo>
                    <a:pt x="4562" y="18"/>
                  </a:lnTo>
                  <a:lnTo>
                    <a:pt x="4544" y="18"/>
                  </a:lnTo>
                  <a:lnTo>
                    <a:pt x="4526" y="18"/>
                  </a:lnTo>
                  <a:lnTo>
                    <a:pt x="4502" y="24"/>
                  </a:lnTo>
                  <a:lnTo>
                    <a:pt x="4478" y="30"/>
                  </a:lnTo>
                  <a:lnTo>
                    <a:pt x="4449" y="36"/>
                  </a:lnTo>
                  <a:lnTo>
                    <a:pt x="4419" y="48"/>
                  </a:lnTo>
                  <a:lnTo>
                    <a:pt x="4383" y="60"/>
                  </a:lnTo>
                  <a:lnTo>
                    <a:pt x="4341" y="72"/>
                  </a:lnTo>
                  <a:lnTo>
                    <a:pt x="4287" y="90"/>
                  </a:lnTo>
                  <a:lnTo>
                    <a:pt x="4239" y="96"/>
                  </a:lnTo>
                  <a:lnTo>
                    <a:pt x="4186" y="108"/>
                  </a:lnTo>
                  <a:lnTo>
                    <a:pt x="4132" y="114"/>
                  </a:lnTo>
                  <a:lnTo>
                    <a:pt x="4078" y="120"/>
                  </a:lnTo>
                  <a:lnTo>
                    <a:pt x="4024" y="120"/>
                  </a:lnTo>
                  <a:lnTo>
                    <a:pt x="3970" y="120"/>
                  </a:lnTo>
                  <a:lnTo>
                    <a:pt x="3916" y="120"/>
                  </a:lnTo>
                  <a:lnTo>
                    <a:pt x="3863" y="120"/>
                  </a:lnTo>
                  <a:lnTo>
                    <a:pt x="3815" y="120"/>
                  </a:lnTo>
                  <a:lnTo>
                    <a:pt x="3767" y="114"/>
                  </a:lnTo>
                  <a:lnTo>
                    <a:pt x="3731" y="108"/>
                  </a:lnTo>
                  <a:lnTo>
                    <a:pt x="3689" y="96"/>
                  </a:lnTo>
                  <a:lnTo>
                    <a:pt x="3659" y="90"/>
                  </a:lnTo>
                  <a:lnTo>
                    <a:pt x="3647" y="84"/>
                  </a:lnTo>
                  <a:lnTo>
                    <a:pt x="3635" y="78"/>
                  </a:lnTo>
                  <a:lnTo>
                    <a:pt x="3617" y="72"/>
                  </a:lnTo>
                  <a:lnTo>
                    <a:pt x="3600" y="60"/>
                  </a:lnTo>
                  <a:lnTo>
                    <a:pt x="3582" y="60"/>
                  </a:lnTo>
                  <a:lnTo>
                    <a:pt x="3564" y="54"/>
                  </a:lnTo>
                  <a:lnTo>
                    <a:pt x="3546" y="54"/>
                  </a:lnTo>
                  <a:lnTo>
                    <a:pt x="3534" y="54"/>
                  </a:lnTo>
                  <a:lnTo>
                    <a:pt x="3522" y="60"/>
                  </a:lnTo>
                  <a:lnTo>
                    <a:pt x="3510" y="60"/>
                  </a:lnTo>
                  <a:lnTo>
                    <a:pt x="3498" y="66"/>
                  </a:lnTo>
                  <a:lnTo>
                    <a:pt x="3486" y="66"/>
                  </a:lnTo>
                  <a:lnTo>
                    <a:pt x="3474" y="78"/>
                  </a:lnTo>
                  <a:lnTo>
                    <a:pt x="3462" y="84"/>
                  </a:lnTo>
                  <a:lnTo>
                    <a:pt x="3456" y="84"/>
                  </a:lnTo>
                  <a:lnTo>
                    <a:pt x="3426" y="90"/>
                  </a:lnTo>
                  <a:lnTo>
                    <a:pt x="3336" y="96"/>
                  </a:lnTo>
                  <a:lnTo>
                    <a:pt x="3205" y="108"/>
                  </a:lnTo>
                  <a:lnTo>
                    <a:pt x="3127" y="120"/>
                  </a:lnTo>
                  <a:lnTo>
                    <a:pt x="3049" y="132"/>
                  </a:lnTo>
                  <a:lnTo>
                    <a:pt x="2972" y="144"/>
                  </a:lnTo>
                  <a:lnTo>
                    <a:pt x="2906" y="150"/>
                  </a:lnTo>
                  <a:lnTo>
                    <a:pt x="2870" y="150"/>
                  </a:lnTo>
                  <a:lnTo>
                    <a:pt x="2846" y="150"/>
                  </a:lnTo>
                  <a:lnTo>
                    <a:pt x="2816" y="150"/>
                  </a:lnTo>
                  <a:lnTo>
                    <a:pt x="2792" y="150"/>
                  </a:lnTo>
                  <a:lnTo>
                    <a:pt x="2768" y="144"/>
                  </a:lnTo>
                  <a:lnTo>
                    <a:pt x="2744" y="138"/>
                  </a:lnTo>
                  <a:lnTo>
                    <a:pt x="2727" y="132"/>
                  </a:lnTo>
                  <a:lnTo>
                    <a:pt x="2709" y="126"/>
                  </a:lnTo>
                  <a:lnTo>
                    <a:pt x="2703" y="96"/>
                  </a:lnTo>
                  <a:lnTo>
                    <a:pt x="2703" y="78"/>
                  </a:lnTo>
                  <a:lnTo>
                    <a:pt x="2709" y="42"/>
                  </a:lnTo>
                  <a:lnTo>
                    <a:pt x="2697" y="36"/>
                  </a:lnTo>
                  <a:lnTo>
                    <a:pt x="2673" y="42"/>
                  </a:lnTo>
                  <a:lnTo>
                    <a:pt x="2661" y="60"/>
                  </a:lnTo>
                  <a:lnTo>
                    <a:pt x="2643" y="72"/>
                  </a:lnTo>
                  <a:lnTo>
                    <a:pt x="2619" y="90"/>
                  </a:lnTo>
                  <a:lnTo>
                    <a:pt x="2595" y="102"/>
                  </a:lnTo>
                  <a:lnTo>
                    <a:pt x="2559" y="114"/>
                  </a:lnTo>
                  <a:lnTo>
                    <a:pt x="2541" y="114"/>
                  </a:lnTo>
                  <a:lnTo>
                    <a:pt x="2511" y="120"/>
                  </a:lnTo>
                  <a:lnTo>
                    <a:pt x="2481" y="126"/>
                  </a:lnTo>
                  <a:lnTo>
                    <a:pt x="2446" y="126"/>
                  </a:lnTo>
                  <a:lnTo>
                    <a:pt x="2416" y="132"/>
                  </a:lnTo>
                  <a:lnTo>
                    <a:pt x="2380" y="126"/>
                  </a:lnTo>
                  <a:lnTo>
                    <a:pt x="2350" y="120"/>
                  </a:lnTo>
                  <a:lnTo>
                    <a:pt x="2326" y="108"/>
                  </a:lnTo>
                  <a:lnTo>
                    <a:pt x="2308" y="102"/>
                  </a:lnTo>
                  <a:lnTo>
                    <a:pt x="2296" y="96"/>
                  </a:lnTo>
                  <a:lnTo>
                    <a:pt x="2290" y="90"/>
                  </a:lnTo>
                  <a:lnTo>
                    <a:pt x="2278" y="84"/>
                  </a:lnTo>
                  <a:lnTo>
                    <a:pt x="2272" y="78"/>
                  </a:lnTo>
                  <a:lnTo>
                    <a:pt x="2250" y="57"/>
                  </a:lnTo>
                  <a:lnTo>
                    <a:pt x="2243" y="35"/>
                  </a:lnTo>
                  <a:lnTo>
                    <a:pt x="2228" y="18"/>
                  </a:lnTo>
                  <a:lnTo>
                    <a:pt x="2208" y="18"/>
                  </a:lnTo>
                  <a:lnTo>
                    <a:pt x="2172" y="24"/>
                  </a:lnTo>
                  <a:lnTo>
                    <a:pt x="2151" y="36"/>
                  </a:lnTo>
                  <a:lnTo>
                    <a:pt x="2127" y="51"/>
                  </a:lnTo>
                  <a:lnTo>
                    <a:pt x="2097" y="60"/>
                  </a:lnTo>
                  <a:lnTo>
                    <a:pt x="2073" y="72"/>
                  </a:lnTo>
                  <a:lnTo>
                    <a:pt x="2046" y="87"/>
                  </a:lnTo>
                  <a:lnTo>
                    <a:pt x="2007" y="102"/>
                  </a:lnTo>
                  <a:lnTo>
                    <a:pt x="1977" y="114"/>
                  </a:lnTo>
                  <a:lnTo>
                    <a:pt x="1947" y="120"/>
                  </a:lnTo>
                  <a:lnTo>
                    <a:pt x="1895" y="120"/>
                  </a:lnTo>
                  <a:lnTo>
                    <a:pt x="1794" y="120"/>
                  </a:lnTo>
                  <a:lnTo>
                    <a:pt x="1692" y="120"/>
                  </a:lnTo>
                  <a:lnTo>
                    <a:pt x="1644" y="120"/>
                  </a:lnTo>
                  <a:lnTo>
                    <a:pt x="1602" y="114"/>
                  </a:lnTo>
                  <a:lnTo>
                    <a:pt x="1561" y="108"/>
                  </a:lnTo>
                  <a:lnTo>
                    <a:pt x="1525" y="102"/>
                  </a:lnTo>
                  <a:lnTo>
                    <a:pt x="1507" y="102"/>
                  </a:lnTo>
                  <a:lnTo>
                    <a:pt x="1495" y="96"/>
                  </a:lnTo>
                  <a:lnTo>
                    <a:pt x="1483" y="90"/>
                  </a:lnTo>
                  <a:lnTo>
                    <a:pt x="1477" y="84"/>
                  </a:lnTo>
                  <a:lnTo>
                    <a:pt x="1459" y="78"/>
                  </a:lnTo>
                  <a:lnTo>
                    <a:pt x="1441" y="66"/>
                  </a:lnTo>
                  <a:lnTo>
                    <a:pt x="1429" y="60"/>
                  </a:lnTo>
                  <a:lnTo>
                    <a:pt x="1411" y="60"/>
                  </a:lnTo>
                  <a:lnTo>
                    <a:pt x="1399" y="54"/>
                  </a:lnTo>
                  <a:lnTo>
                    <a:pt x="1387" y="54"/>
                  </a:lnTo>
                  <a:lnTo>
                    <a:pt x="1375" y="54"/>
                  </a:lnTo>
                  <a:lnTo>
                    <a:pt x="1357" y="54"/>
                  </a:lnTo>
                  <a:lnTo>
                    <a:pt x="1345" y="54"/>
                  </a:lnTo>
                  <a:lnTo>
                    <a:pt x="1333" y="60"/>
                  </a:lnTo>
                  <a:lnTo>
                    <a:pt x="1309" y="66"/>
                  </a:lnTo>
                  <a:lnTo>
                    <a:pt x="1262" y="84"/>
                  </a:lnTo>
                  <a:lnTo>
                    <a:pt x="1220" y="102"/>
                  </a:lnTo>
                  <a:lnTo>
                    <a:pt x="1178" y="114"/>
                  </a:lnTo>
                  <a:lnTo>
                    <a:pt x="1142" y="126"/>
                  </a:lnTo>
                  <a:lnTo>
                    <a:pt x="1100" y="138"/>
                  </a:lnTo>
                  <a:lnTo>
                    <a:pt x="1058" y="150"/>
                  </a:lnTo>
                  <a:lnTo>
                    <a:pt x="1016" y="156"/>
                  </a:lnTo>
                  <a:lnTo>
                    <a:pt x="945" y="168"/>
                  </a:lnTo>
                  <a:lnTo>
                    <a:pt x="879" y="174"/>
                  </a:lnTo>
                  <a:lnTo>
                    <a:pt x="819" y="174"/>
                  </a:lnTo>
                  <a:lnTo>
                    <a:pt x="759" y="168"/>
                  </a:lnTo>
                  <a:lnTo>
                    <a:pt x="706" y="162"/>
                  </a:lnTo>
                  <a:lnTo>
                    <a:pt x="652" y="150"/>
                  </a:lnTo>
                  <a:lnTo>
                    <a:pt x="610" y="138"/>
                  </a:lnTo>
                  <a:lnTo>
                    <a:pt x="568" y="126"/>
                  </a:lnTo>
                  <a:lnTo>
                    <a:pt x="532" y="114"/>
                  </a:lnTo>
                  <a:lnTo>
                    <a:pt x="502" y="102"/>
                  </a:lnTo>
                  <a:lnTo>
                    <a:pt x="478" y="90"/>
                  </a:lnTo>
                  <a:lnTo>
                    <a:pt x="460" y="78"/>
                  </a:lnTo>
                  <a:lnTo>
                    <a:pt x="442" y="66"/>
                  </a:lnTo>
                  <a:lnTo>
                    <a:pt x="425" y="54"/>
                  </a:lnTo>
                  <a:lnTo>
                    <a:pt x="407" y="42"/>
                  </a:lnTo>
                  <a:lnTo>
                    <a:pt x="401" y="42"/>
                  </a:lnTo>
                  <a:lnTo>
                    <a:pt x="395" y="42"/>
                  </a:lnTo>
                  <a:lnTo>
                    <a:pt x="389" y="42"/>
                  </a:lnTo>
                  <a:lnTo>
                    <a:pt x="383" y="42"/>
                  </a:lnTo>
                  <a:lnTo>
                    <a:pt x="377" y="48"/>
                  </a:lnTo>
                  <a:lnTo>
                    <a:pt x="371" y="54"/>
                  </a:lnTo>
                  <a:lnTo>
                    <a:pt x="359" y="66"/>
                  </a:lnTo>
                  <a:lnTo>
                    <a:pt x="347" y="78"/>
                  </a:lnTo>
                  <a:lnTo>
                    <a:pt x="341" y="84"/>
                  </a:lnTo>
                  <a:lnTo>
                    <a:pt x="335" y="90"/>
                  </a:lnTo>
                  <a:lnTo>
                    <a:pt x="323" y="102"/>
                  </a:lnTo>
                  <a:lnTo>
                    <a:pt x="305" y="108"/>
                  </a:lnTo>
                  <a:lnTo>
                    <a:pt x="287" y="114"/>
                  </a:lnTo>
                  <a:lnTo>
                    <a:pt x="263" y="120"/>
                  </a:lnTo>
                  <a:lnTo>
                    <a:pt x="239" y="126"/>
                  </a:lnTo>
                  <a:lnTo>
                    <a:pt x="215" y="132"/>
                  </a:lnTo>
                  <a:lnTo>
                    <a:pt x="191" y="132"/>
                  </a:lnTo>
                  <a:lnTo>
                    <a:pt x="167" y="138"/>
                  </a:lnTo>
                  <a:lnTo>
                    <a:pt x="144" y="138"/>
                  </a:lnTo>
                  <a:lnTo>
                    <a:pt x="120" y="138"/>
                  </a:lnTo>
                  <a:lnTo>
                    <a:pt x="90" y="132"/>
                  </a:lnTo>
                  <a:lnTo>
                    <a:pt x="66" y="132"/>
                  </a:lnTo>
                  <a:lnTo>
                    <a:pt x="42" y="126"/>
                  </a:lnTo>
                  <a:lnTo>
                    <a:pt x="24" y="120"/>
                  </a:lnTo>
                  <a:lnTo>
                    <a:pt x="0" y="114"/>
                  </a:lnTo>
                  <a:lnTo>
                    <a:pt x="0" y="96"/>
                  </a:lnTo>
                  <a:lnTo>
                    <a:pt x="24" y="102"/>
                  </a:lnTo>
                  <a:lnTo>
                    <a:pt x="42" y="108"/>
                  </a:lnTo>
                  <a:lnTo>
                    <a:pt x="66" y="114"/>
                  </a:lnTo>
                  <a:lnTo>
                    <a:pt x="90" y="114"/>
                  </a:lnTo>
                  <a:lnTo>
                    <a:pt x="120" y="120"/>
                  </a:lnTo>
                  <a:lnTo>
                    <a:pt x="144" y="120"/>
                  </a:lnTo>
                  <a:lnTo>
                    <a:pt x="167" y="120"/>
                  </a:lnTo>
                  <a:lnTo>
                    <a:pt x="191" y="114"/>
                  </a:lnTo>
                  <a:lnTo>
                    <a:pt x="215" y="114"/>
                  </a:lnTo>
                  <a:lnTo>
                    <a:pt x="239" y="108"/>
                  </a:lnTo>
                  <a:lnTo>
                    <a:pt x="263" y="102"/>
                  </a:lnTo>
                  <a:lnTo>
                    <a:pt x="287" y="96"/>
                  </a:lnTo>
                  <a:lnTo>
                    <a:pt x="305" y="90"/>
                  </a:lnTo>
                  <a:lnTo>
                    <a:pt x="323" y="84"/>
                  </a:lnTo>
                  <a:lnTo>
                    <a:pt x="335" y="72"/>
                  </a:lnTo>
                  <a:lnTo>
                    <a:pt x="341" y="66"/>
                  </a:lnTo>
                  <a:lnTo>
                    <a:pt x="347" y="60"/>
                  </a:lnTo>
                  <a:lnTo>
                    <a:pt x="359" y="48"/>
                  </a:lnTo>
                  <a:lnTo>
                    <a:pt x="371" y="36"/>
                  </a:lnTo>
                  <a:lnTo>
                    <a:pt x="377" y="30"/>
                  </a:lnTo>
                  <a:lnTo>
                    <a:pt x="383" y="24"/>
                  </a:lnTo>
                  <a:lnTo>
                    <a:pt x="389" y="24"/>
                  </a:lnTo>
                  <a:lnTo>
                    <a:pt x="395" y="24"/>
                  </a:lnTo>
                  <a:lnTo>
                    <a:pt x="401" y="24"/>
                  </a:lnTo>
                  <a:lnTo>
                    <a:pt x="407" y="24"/>
                  </a:lnTo>
                  <a:lnTo>
                    <a:pt x="425" y="36"/>
                  </a:lnTo>
                  <a:lnTo>
                    <a:pt x="442" y="48"/>
                  </a:lnTo>
                  <a:lnTo>
                    <a:pt x="460" y="60"/>
                  </a:lnTo>
                  <a:lnTo>
                    <a:pt x="478" y="72"/>
                  </a:lnTo>
                  <a:lnTo>
                    <a:pt x="502" y="84"/>
                  </a:lnTo>
                  <a:lnTo>
                    <a:pt x="532" y="96"/>
                  </a:lnTo>
                  <a:lnTo>
                    <a:pt x="568" y="108"/>
                  </a:lnTo>
                  <a:lnTo>
                    <a:pt x="610" y="120"/>
                  </a:lnTo>
                  <a:lnTo>
                    <a:pt x="652" y="132"/>
                  </a:lnTo>
                  <a:lnTo>
                    <a:pt x="706" y="144"/>
                  </a:lnTo>
                  <a:lnTo>
                    <a:pt x="759" y="150"/>
                  </a:lnTo>
                  <a:lnTo>
                    <a:pt x="819" y="156"/>
                  </a:lnTo>
                  <a:lnTo>
                    <a:pt x="879" y="156"/>
                  </a:lnTo>
                  <a:lnTo>
                    <a:pt x="945" y="150"/>
                  </a:lnTo>
                  <a:lnTo>
                    <a:pt x="1016" y="138"/>
                  </a:lnTo>
                  <a:lnTo>
                    <a:pt x="1058" y="132"/>
                  </a:lnTo>
                  <a:lnTo>
                    <a:pt x="1100" y="120"/>
                  </a:lnTo>
                  <a:lnTo>
                    <a:pt x="1142" y="108"/>
                  </a:lnTo>
                  <a:lnTo>
                    <a:pt x="1178" y="96"/>
                  </a:lnTo>
                  <a:lnTo>
                    <a:pt x="1220" y="84"/>
                  </a:lnTo>
                  <a:lnTo>
                    <a:pt x="1262" y="66"/>
                  </a:lnTo>
                  <a:lnTo>
                    <a:pt x="1309" y="48"/>
                  </a:lnTo>
                  <a:lnTo>
                    <a:pt x="1333" y="42"/>
                  </a:lnTo>
                  <a:lnTo>
                    <a:pt x="1345" y="36"/>
                  </a:lnTo>
                  <a:lnTo>
                    <a:pt x="1357" y="36"/>
                  </a:lnTo>
                  <a:lnTo>
                    <a:pt x="1375" y="36"/>
                  </a:lnTo>
                  <a:lnTo>
                    <a:pt x="1387" y="36"/>
                  </a:lnTo>
                  <a:lnTo>
                    <a:pt x="1399" y="36"/>
                  </a:lnTo>
                  <a:lnTo>
                    <a:pt x="1411" y="42"/>
                  </a:lnTo>
                  <a:lnTo>
                    <a:pt x="1429" y="42"/>
                  </a:lnTo>
                  <a:lnTo>
                    <a:pt x="1441" y="48"/>
                  </a:lnTo>
                  <a:lnTo>
                    <a:pt x="1459" y="60"/>
                  </a:lnTo>
                  <a:lnTo>
                    <a:pt x="1477" y="66"/>
                  </a:lnTo>
                  <a:lnTo>
                    <a:pt x="1483" y="72"/>
                  </a:lnTo>
                  <a:lnTo>
                    <a:pt x="1495" y="78"/>
                  </a:lnTo>
                  <a:lnTo>
                    <a:pt x="1507" y="84"/>
                  </a:lnTo>
                  <a:lnTo>
                    <a:pt x="1525" y="84"/>
                  </a:lnTo>
                  <a:lnTo>
                    <a:pt x="1561" y="90"/>
                  </a:lnTo>
                  <a:lnTo>
                    <a:pt x="1602" y="96"/>
                  </a:lnTo>
                  <a:lnTo>
                    <a:pt x="1644" y="102"/>
                  </a:lnTo>
                  <a:lnTo>
                    <a:pt x="1692" y="102"/>
                  </a:lnTo>
                  <a:lnTo>
                    <a:pt x="1794" y="102"/>
                  </a:lnTo>
                  <a:lnTo>
                    <a:pt x="1895" y="102"/>
                  </a:lnTo>
                  <a:lnTo>
                    <a:pt x="1938" y="102"/>
                  </a:lnTo>
                  <a:lnTo>
                    <a:pt x="1971" y="96"/>
                  </a:lnTo>
                  <a:lnTo>
                    <a:pt x="2019" y="77"/>
                  </a:lnTo>
                  <a:lnTo>
                    <a:pt x="2063" y="57"/>
                  </a:lnTo>
                  <a:lnTo>
                    <a:pt x="2111" y="38"/>
                  </a:lnTo>
                  <a:lnTo>
                    <a:pt x="2145" y="18"/>
                  </a:lnTo>
                  <a:lnTo>
                    <a:pt x="2172" y="9"/>
                  </a:lnTo>
                  <a:lnTo>
                    <a:pt x="2202" y="0"/>
                  </a:lnTo>
                  <a:lnTo>
                    <a:pt x="2235" y="3"/>
                  </a:lnTo>
                  <a:lnTo>
                    <a:pt x="2250" y="24"/>
                  </a:lnTo>
                  <a:lnTo>
                    <a:pt x="2262" y="51"/>
                  </a:lnTo>
                  <a:lnTo>
                    <a:pt x="2290" y="72"/>
                  </a:lnTo>
                  <a:lnTo>
                    <a:pt x="2296" y="78"/>
                  </a:lnTo>
                  <a:lnTo>
                    <a:pt x="2308" y="84"/>
                  </a:lnTo>
                  <a:lnTo>
                    <a:pt x="2326" y="90"/>
                  </a:lnTo>
                  <a:lnTo>
                    <a:pt x="2350" y="102"/>
                  </a:lnTo>
                  <a:lnTo>
                    <a:pt x="2380" y="108"/>
                  </a:lnTo>
                  <a:lnTo>
                    <a:pt x="2416" y="114"/>
                  </a:lnTo>
                  <a:lnTo>
                    <a:pt x="2446" y="108"/>
                  </a:lnTo>
                  <a:lnTo>
                    <a:pt x="2481" y="108"/>
                  </a:lnTo>
                  <a:lnTo>
                    <a:pt x="2511" y="102"/>
                  </a:lnTo>
                  <a:lnTo>
                    <a:pt x="2541" y="96"/>
                  </a:lnTo>
                  <a:lnTo>
                    <a:pt x="2559" y="96"/>
                  </a:lnTo>
                  <a:lnTo>
                    <a:pt x="2595" y="84"/>
                  </a:lnTo>
                  <a:lnTo>
                    <a:pt x="2619" y="72"/>
                  </a:lnTo>
                  <a:lnTo>
                    <a:pt x="2643" y="54"/>
                  </a:lnTo>
                  <a:lnTo>
                    <a:pt x="2661" y="42"/>
                  </a:lnTo>
                  <a:lnTo>
                    <a:pt x="2673" y="24"/>
                  </a:lnTo>
                  <a:lnTo>
                    <a:pt x="2697" y="18"/>
                  </a:lnTo>
                  <a:lnTo>
                    <a:pt x="2715" y="24"/>
                  </a:lnTo>
                  <a:lnTo>
                    <a:pt x="2715" y="48"/>
                  </a:lnTo>
                  <a:lnTo>
                    <a:pt x="2709" y="78"/>
                  </a:lnTo>
                  <a:lnTo>
                    <a:pt x="2709" y="108"/>
                  </a:lnTo>
                  <a:lnTo>
                    <a:pt x="2727" y="114"/>
                  </a:lnTo>
                  <a:lnTo>
                    <a:pt x="2744" y="120"/>
                  </a:lnTo>
                  <a:lnTo>
                    <a:pt x="2768" y="126"/>
                  </a:lnTo>
                  <a:lnTo>
                    <a:pt x="2792" y="132"/>
                  </a:lnTo>
                  <a:lnTo>
                    <a:pt x="2816" y="132"/>
                  </a:lnTo>
                  <a:lnTo>
                    <a:pt x="2846" y="132"/>
                  </a:lnTo>
                  <a:lnTo>
                    <a:pt x="2870" y="132"/>
                  </a:lnTo>
                  <a:lnTo>
                    <a:pt x="2906" y="132"/>
                  </a:lnTo>
                  <a:lnTo>
                    <a:pt x="2972" y="126"/>
                  </a:lnTo>
                  <a:lnTo>
                    <a:pt x="3049" y="114"/>
                  </a:lnTo>
                  <a:lnTo>
                    <a:pt x="3127" y="102"/>
                  </a:lnTo>
                  <a:lnTo>
                    <a:pt x="3205" y="90"/>
                  </a:lnTo>
                  <a:lnTo>
                    <a:pt x="3336" y="78"/>
                  </a:lnTo>
                  <a:lnTo>
                    <a:pt x="3426" y="72"/>
                  </a:lnTo>
                  <a:lnTo>
                    <a:pt x="3456" y="66"/>
                  </a:lnTo>
                  <a:lnTo>
                    <a:pt x="3462" y="66"/>
                  </a:lnTo>
                  <a:lnTo>
                    <a:pt x="3474" y="60"/>
                  </a:lnTo>
                  <a:lnTo>
                    <a:pt x="3486" y="48"/>
                  </a:lnTo>
                  <a:lnTo>
                    <a:pt x="3498" y="48"/>
                  </a:lnTo>
                  <a:lnTo>
                    <a:pt x="3510" y="42"/>
                  </a:lnTo>
                  <a:lnTo>
                    <a:pt x="3522" y="42"/>
                  </a:lnTo>
                  <a:lnTo>
                    <a:pt x="3534" y="36"/>
                  </a:lnTo>
                  <a:lnTo>
                    <a:pt x="3546" y="36"/>
                  </a:lnTo>
                  <a:lnTo>
                    <a:pt x="3564" y="36"/>
                  </a:lnTo>
                  <a:lnTo>
                    <a:pt x="3582" y="42"/>
                  </a:lnTo>
                  <a:lnTo>
                    <a:pt x="3600" y="42"/>
                  </a:lnTo>
                  <a:lnTo>
                    <a:pt x="3617" y="54"/>
                  </a:lnTo>
                  <a:lnTo>
                    <a:pt x="3635" y="60"/>
                  </a:lnTo>
                  <a:lnTo>
                    <a:pt x="3647" y="66"/>
                  </a:lnTo>
                  <a:lnTo>
                    <a:pt x="3659" y="72"/>
                  </a:lnTo>
                  <a:lnTo>
                    <a:pt x="3689" y="78"/>
                  </a:lnTo>
                  <a:lnTo>
                    <a:pt x="3731" y="90"/>
                  </a:lnTo>
                  <a:lnTo>
                    <a:pt x="3767" y="96"/>
                  </a:lnTo>
                  <a:lnTo>
                    <a:pt x="3815" y="102"/>
                  </a:lnTo>
                  <a:lnTo>
                    <a:pt x="3863" y="102"/>
                  </a:lnTo>
                  <a:lnTo>
                    <a:pt x="3916" y="102"/>
                  </a:lnTo>
                  <a:lnTo>
                    <a:pt x="3970" y="102"/>
                  </a:lnTo>
                  <a:lnTo>
                    <a:pt x="4024" y="102"/>
                  </a:lnTo>
                  <a:lnTo>
                    <a:pt x="4078" y="102"/>
                  </a:lnTo>
                  <a:lnTo>
                    <a:pt x="4132" y="96"/>
                  </a:lnTo>
                  <a:lnTo>
                    <a:pt x="4186" y="90"/>
                  </a:lnTo>
                  <a:lnTo>
                    <a:pt x="4239" y="78"/>
                  </a:lnTo>
                  <a:lnTo>
                    <a:pt x="4287" y="72"/>
                  </a:lnTo>
                  <a:lnTo>
                    <a:pt x="4341" y="54"/>
                  </a:lnTo>
                  <a:lnTo>
                    <a:pt x="4383" y="42"/>
                  </a:lnTo>
                  <a:lnTo>
                    <a:pt x="4419" y="30"/>
                  </a:lnTo>
                  <a:lnTo>
                    <a:pt x="4449" y="18"/>
                  </a:lnTo>
                  <a:lnTo>
                    <a:pt x="4478" y="12"/>
                  </a:lnTo>
                  <a:lnTo>
                    <a:pt x="4502" y="6"/>
                  </a:lnTo>
                  <a:lnTo>
                    <a:pt x="4526" y="0"/>
                  </a:lnTo>
                  <a:lnTo>
                    <a:pt x="4544" y="0"/>
                  </a:lnTo>
                  <a:lnTo>
                    <a:pt x="4562" y="0"/>
                  </a:lnTo>
                  <a:lnTo>
                    <a:pt x="4574" y="6"/>
                  </a:lnTo>
                  <a:lnTo>
                    <a:pt x="4586" y="12"/>
                  </a:lnTo>
                  <a:lnTo>
                    <a:pt x="4598" y="18"/>
                  </a:lnTo>
                  <a:lnTo>
                    <a:pt x="4604" y="24"/>
                  </a:lnTo>
                  <a:lnTo>
                    <a:pt x="4610" y="30"/>
                  </a:lnTo>
                  <a:lnTo>
                    <a:pt x="4616" y="36"/>
                  </a:lnTo>
                  <a:lnTo>
                    <a:pt x="4622" y="48"/>
                  </a:lnTo>
                  <a:lnTo>
                    <a:pt x="4628" y="60"/>
                  </a:lnTo>
                  <a:lnTo>
                    <a:pt x="4634" y="66"/>
                  </a:lnTo>
                  <a:lnTo>
                    <a:pt x="4640" y="78"/>
                  </a:lnTo>
                  <a:lnTo>
                    <a:pt x="4652" y="84"/>
                  </a:lnTo>
                  <a:lnTo>
                    <a:pt x="4670" y="90"/>
                  </a:lnTo>
                  <a:lnTo>
                    <a:pt x="4682" y="96"/>
                  </a:lnTo>
                  <a:lnTo>
                    <a:pt x="4706" y="102"/>
                  </a:lnTo>
                  <a:lnTo>
                    <a:pt x="4724" y="108"/>
                  </a:lnTo>
                  <a:lnTo>
                    <a:pt x="4748" y="114"/>
                  </a:lnTo>
                  <a:lnTo>
                    <a:pt x="4771" y="114"/>
                  </a:lnTo>
                  <a:lnTo>
                    <a:pt x="4801" y="114"/>
                  </a:lnTo>
                  <a:lnTo>
                    <a:pt x="4831" y="108"/>
                  </a:lnTo>
                  <a:lnTo>
                    <a:pt x="4861" y="102"/>
                  </a:lnTo>
                  <a:lnTo>
                    <a:pt x="4891" y="96"/>
                  </a:lnTo>
                  <a:lnTo>
                    <a:pt x="4927" y="84"/>
                  </a:lnTo>
                  <a:lnTo>
                    <a:pt x="4957" y="66"/>
                  </a:lnTo>
                  <a:lnTo>
                    <a:pt x="4993" y="48"/>
                  </a:lnTo>
                  <a:lnTo>
                    <a:pt x="5017" y="36"/>
                  </a:lnTo>
                  <a:lnTo>
                    <a:pt x="5029" y="30"/>
                  </a:lnTo>
                  <a:lnTo>
                    <a:pt x="5061" y="24"/>
                  </a:lnTo>
                  <a:lnTo>
                    <a:pt x="5091" y="17"/>
                  </a:lnTo>
                  <a:lnTo>
                    <a:pt x="5118" y="14"/>
                  </a:lnTo>
                  <a:lnTo>
                    <a:pt x="5145" y="9"/>
                  </a:lnTo>
                  <a:lnTo>
                    <a:pt x="5175" y="9"/>
                  </a:lnTo>
                  <a:lnTo>
                    <a:pt x="5199" y="8"/>
                  </a:lnTo>
                  <a:lnTo>
                    <a:pt x="5219" y="9"/>
                  </a:lnTo>
                  <a:lnTo>
                    <a:pt x="5238" y="9"/>
                  </a:lnTo>
                  <a:lnTo>
                    <a:pt x="5258" y="11"/>
                  </a:lnTo>
                  <a:lnTo>
                    <a:pt x="5280" y="9"/>
                  </a:lnTo>
                  <a:lnTo>
                    <a:pt x="5304" y="11"/>
                  </a:lnTo>
                  <a:lnTo>
                    <a:pt x="5327" y="8"/>
                  </a:lnTo>
                  <a:lnTo>
                    <a:pt x="5351" y="8"/>
                  </a:lnTo>
                  <a:lnTo>
                    <a:pt x="5390" y="9"/>
                  </a:lnTo>
                  <a:lnTo>
                    <a:pt x="5435" y="24"/>
                  </a:lnTo>
                  <a:lnTo>
                    <a:pt x="5447" y="30"/>
                  </a:lnTo>
                  <a:lnTo>
                    <a:pt x="5453" y="36"/>
                  </a:lnTo>
                  <a:lnTo>
                    <a:pt x="5453" y="42"/>
                  </a:lnTo>
                  <a:lnTo>
                    <a:pt x="5459" y="48"/>
                  </a:lnTo>
                  <a:lnTo>
                    <a:pt x="5459" y="54"/>
                  </a:lnTo>
                  <a:lnTo>
                    <a:pt x="5459" y="60"/>
                  </a:lnTo>
                  <a:lnTo>
                    <a:pt x="5459" y="66"/>
                  </a:lnTo>
                  <a:lnTo>
                    <a:pt x="5465" y="66"/>
                  </a:lnTo>
                  <a:lnTo>
                    <a:pt x="5465" y="72"/>
                  </a:lnTo>
                  <a:lnTo>
                    <a:pt x="5477" y="72"/>
                  </a:lnTo>
                  <a:lnTo>
                    <a:pt x="5489" y="78"/>
                  </a:lnTo>
                  <a:lnTo>
                    <a:pt x="5501" y="84"/>
                  </a:lnTo>
                  <a:lnTo>
                    <a:pt x="5519" y="84"/>
                  </a:lnTo>
                  <a:lnTo>
                    <a:pt x="5555" y="90"/>
                  </a:lnTo>
                  <a:lnTo>
                    <a:pt x="5603" y="90"/>
                  </a:lnTo>
                  <a:lnTo>
                    <a:pt x="5656" y="90"/>
                  </a:lnTo>
                  <a:lnTo>
                    <a:pt x="5710" y="84"/>
                  </a:lnTo>
                  <a:lnTo>
                    <a:pt x="5740" y="78"/>
                  </a:lnTo>
                  <a:lnTo>
                    <a:pt x="5770" y="72"/>
                  </a:lnTo>
                  <a:lnTo>
                    <a:pt x="5770" y="90"/>
                  </a:lnTo>
                  <a:lnTo>
                    <a:pt x="5770" y="90"/>
                  </a:lnTo>
                  <a:lnTo>
                    <a:pt x="5740" y="96"/>
                  </a:lnTo>
                  <a:lnTo>
                    <a:pt x="5710" y="102"/>
                  </a:lnTo>
                  <a:lnTo>
                    <a:pt x="5656" y="108"/>
                  </a:lnTo>
                  <a:lnTo>
                    <a:pt x="5603" y="108"/>
                  </a:lnTo>
                  <a:lnTo>
                    <a:pt x="5555" y="108"/>
                  </a:lnTo>
                  <a:lnTo>
                    <a:pt x="5519" y="102"/>
                  </a:lnTo>
                  <a:lnTo>
                    <a:pt x="5501" y="102"/>
                  </a:lnTo>
                  <a:lnTo>
                    <a:pt x="5489" y="96"/>
                  </a:lnTo>
                  <a:lnTo>
                    <a:pt x="5477" y="90"/>
                  </a:lnTo>
                  <a:lnTo>
                    <a:pt x="5465" y="90"/>
                  </a:lnTo>
                  <a:lnTo>
                    <a:pt x="5465" y="84"/>
                  </a:lnTo>
                  <a:lnTo>
                    <a:pt x="5459" y="84"/>
                  </a:lnTo>
                  <a:lnTo>
                    <a:pt x="5459" y="78"/>
                  </a:lnTo>
                  <a:lnTo>
                    <a:pt x="5459" y="72"/>
                  </a:lnTo>
                  <a:lnTo>
                    <a:pt x="5459" y="66"/>
                  </a:lnTo>
                  <a:lnTo>
                    <a:pt x="5453" y="60"/>
                  </a:lnTo>
                  <a:lnTo>
                    <a:pt x="5453" y="54"/>
                  </a:lnTo>
                  <a:lnTo>
                    <a:pt x="5447" y="48"/>
                  </a:lnTo>
                  <a:lnTo>
                    <a:pt x="5435" y="42"/>
                  </a:lnTo>
                  <a:lnTo>
                    <a:pt x="5429" y="36"/>
                  </a:lnTo>
                  <a:lnTo>
                    <a:pt x="5423" y="36"/>
                  </a:lnTo>
                  <a:lnTo>
                    <a:pt x="5405" y="30"/>
                  </a:lnTo>
                  <a:lnTo>
                    <a:pt x="5393" y="30"/>
                  </a:lnTo>
                  <a:lnTo>
                    <a:pt x="5370" y="23"/>
                  </a:lnTo>
                  <a:lnTo>
                    <a:pt x="5346" y="24"/>
                  </a:lnTo>
                  <a:lnTo>
                    <a:pt x="5325" y="27"/>
                  </a:lnTo>
                  <a:lnTo>
                    <a:pt x="5298" y="29"/>
                  </a:lnTo>
                  <a:lnTo>
                    <a:pt x="5270" y="29"/>
                  </a:lnTo>
                  <a:lnTo>
                    <a:pt x="5247" y="26"/>
                  </a:lnTo>
                  <a:lnTo>
                    <a:pt x="5219" y="24"/>
                  </a:lnTo>
                  <a:lnTo>
                    <a:pt x="5199" y="21"/>
                  </a:lnTo>
                  <a:lnTo>
                    <a:pt x="5174" y="24"/>
                  </a:lnTo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accent2">
                    <a:gamma/>
                    <a:tint val="96863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bg-BG"/>
            </a:p>
          </p:txBody>
        </p:sp>
      </p:grpSp>
      <p:sp>
        <p:nvSpPr>
          <p:cNvPr id="4120" name="Rectangle 2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bg-BG" smtClean="0"/>
              <a:t>Click to edit Master title style</a:t>
            </a:r>
          </a:p>
        </p:txBody>
      </p:sp>
      <p:sp>
        <p:nvSpPr>
          <p:cNvPr id="4121" name="Rectangle 2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bg-BG" smtClean="0"/>
              <a:t>Click to edit Master text styles</a:t>
            </a:r>
          </a:p>
          <a:p>
            <a:pPr lvl="1"/>
            <a:r>
              <a:rPr lang="bg-BG" smtClean="0"/>
              <a:t>Second level</a:t>
            </a:r>
          </a:p>
          <a:p>
            <a:pPr lvl="2"/>
            <a:r>
              <a:rPr lang="bg-BG" smtClean="0"/>
              <a:t>Third level</a:t>
            </a:r>
          </a:p>
          <a:p>
            <a:pPr lvl="3"/>
            <a:r>
              <a:rPr lang="bg-BG" smtClean="0"/>
              <a:t>Fourth level</a:t>
            </a:r>
          </a:p>
          <a:p>
            <a:pPr lvl="4"/>
            <a:r>
              <a:rPr lang="bg-BG" smtClean="0"/>
              <a:t>Fifth level</a:t>
            </a:r>
          </a:p>
        </p:txBody>
      </p:sp>
      <p:sp>
        <p:nvSpPr>
          <p:cNvPr id="4122" name="Rectangle 2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bg-BG"/>
          </a:p>
        </p:txBody>
      </p:sp>
      <p:sp>
        <p:nvSpPr>
          <p:cNvPr id="4123" name="Rectangle 2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4C7B277E-672B-4650-9CCC-582CFA0B1086}" type="slidenum">
              <a:rPr lang="bg-BG"/>
              <a:pPr/>
              <a:t>‹#›</a:t>
            </a:fld>
            <a:endParaRPr lang="bg-BG"/>
          </a:p>
        </p:txBody>
      </p:sp>
      <p:sp>
        <p:nvSpPr>
          <p:cNvPr id="4124" name="Rectangle 2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bg-BG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l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bg-BG" sz="4000"/>
              <a:t>РАЖДАНЕТО НА БИОЕТИКАТА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4213" y="4797425"/>
            <a:ext cx="7920037" cy="841375"/>
          </a:xfrm>
        </p:spPr>
        <p:txBody>
          <a:bodyPr/>
          <a:lstStyle/>
          <a:p>
            <a:r>
              <a:rPr lang="bg-BG" sz="2400" i="1"/>
              <a:t>Доц. Д-р С. Александрова-Янкуловска</a:t>
            </a:r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1908175" y="1412875"/>
            <a:ext cx="547211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bg-BG" sz="32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Албърт Р. Джонсън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/>
          <a:lstStyle/>
          <a:p>
            <a:pPr algn="ctr"/>
            <a:r>
              <a:rPr lang="bg-BG" sz="3200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Избрани моменти</a:t>
            </a:r>
          </a:p>
        </p:txBody>
      </p:sp>
      <p:sp>
        <p:nvSpPr>
          <p:cNvPr id="3" name="Текстово поле 2"/>
          <p:cNvSpPr txBox="1"/>
          <p:nvPr/>
        </p:nvSpPr>
        <p:spPr>
          <a:xfrm>
            <a:off x="457200" y="1628800"/>
            <a:ext cx="7931224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2000" dirty="0" smtClean="0">
                <a:latin typeface="Arial" pitchFamily="34" charset="0"/>
                <a:cs typeface="Arial" pitchFamily="34" charset="0"/>
              </a:rPr>
              <a:t>„Една комисия към Медицинския институт в </a:t>
            </a:r>
            <a:r>
              <a:rPr lang="bg-BG" sz="2000" dirty="0" err="1" smtClean="0">
                <a:latin typeface="Arial" pitchFamily="34" charset="0"/>
                <a:cs typeface="Arial" pitchFamily="34" charset="0"/>
              </a:rPr>
              <a:t>Харвард</a:t>
            </a:r>
            <a:r>
              <a:rPr lang="bg-BG" sz="2000" dirty="0" smtClean="0">
                <a:latin typeface="Arial" pitchFamily="34" charset="0"/>
                <a:cs typeface="Arial" pitchFamily="34" charset="0"/>
              </a:rPr>
              <a:t> година по-рано беше предложила дефиниция на понятието „мозъчна смърт“ и Медицинския институт към Калифорнийския университет в Сан Франсиско беше съставило собствена комисия, която да я обсъди. Ако се стигнеше до решение, че е най-подходяща, то тя щеше да бъде използвана в новата програма на университета за </a:t>
            </a:r>
            <a:r>
              <a:rPr lang="bg-BG" sz="2000" dirty="0" err="1" smtClean="0">
                <a:latin typeface="Arial" pitchFamily="34" charset="0"/>
                <a:cs typeface="Arial" pitchFamily="34" charset="0"/>
              </a:rPr>
              <a:t>траснплантация</a:t>
            </a:r>
            <a:r>
              <a:rPr lang="bg-BG" sz="2000" dirty="0" smtClean="0">
                <a:latin typeface="Arial" pitchFamily="34" charset="0"/>
                <a:cs typeface="Arial" pitchFamily="34" charset="0"/>
              </a:rPr>
              <a:t> на бъбреци. Беше ми зададен въпросът: бих ли се включил в комисията като консултант? Съгласих се с готовност (която се дължеше основно на невежеството ми) и през следващата година участвах във вечерните срещи на малка група лекари, където научих много за неврологията и трансплантирането на органи, както и за концептуалната мъгла, в която тънеше края на човешкия живот.“</a:t>
            </a:r>
            <a:endParaRPr lang="bg-BG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2EE71FA-C828-4D78-8CDB-5E4EADD4EF04}" type="slidenum">
              <a:rPr lang="bg-BG" smtClean="0"/>
              <a:pPr/>
              <a:t>10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6050338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/>
          <a:lstStyle/>
          <a:p>
            <a:pPr algn="ctr"/>
            <a:r>
              <a:rPr lang="bg-BG" sz="3200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Избрани моменти</a:t>
            </a:r>
          </a:p>
        </p:txBody>
      </p:sp>
      <p:sp>
        <p:nvSpPr>
          <p:cNvPr id="3" name="Текстово поле 2"/>
          <p:cNvSpPr txBox="1"/>
          <p:nvPr/>
        </p:nvSpPr>
        <p:spPr>
          <a:xfrm>
            <a:off x="457200" y="1268760"/>
            <a:ext cx="807524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2000" dirty="0" smtClean="0">
                <a:latin typeface="Arial" pitchFamily="34" charset="0"/>
                <a:cs typeface="Arial" pitchFamily="34" charset="0"/>
              </a:rPr>
              <a:t>„Стажът ми при доктор </a:t>
            </a:r>
            <a:r>
              <a:rPr lang="bg-BG" sz="2000" dirty="0" err="1" smtClean="0">
                <a:latin typeface="Arial" pitchFamily="34" charset="0"/>
                <a:cs typeface="Arial" pitchFamily="34" charset="0"/>
              </a:rPr>
              <a:t>Макегни</a:t>
            </a:r>
            <a:r>
              <a:rPr lang="bg-BG" sz="2000" dirty="0" smtClean="0">
                <a:latin typeface="Arial" pitchFamily="34" charset="0"/>
                <a:cs typeface="Arial" pitchFamily="34" charset="0"/>
              </a:rPr>
              <a:t> в отделенията на </a:t>
            </a:r>
            <a:r>
              <a:rPr lang="bg-BG" sz="2000" dirty="0" err="1" smtClean="0">
                <a:latin typeface="Arial" pitchFamily="34" charset="0"/>
                <a:cs typeface="Arial" pitchFamily="34" charset="0"/>
              </a:rPr>
              <a:t>иейлската</a:t>
            </a:r>
            <a:r>
              <a:rPr lang="bg-BG" sz="2000" dirty="0" smtClean="0">
                <a:latin typeface="Arial" pitchFamily="34" charset="0"/>
                <a:cs typeface="Arial" pitchFamily="34" charset="0"/>
              </a:rPr>
              <a:t> болница ‚Ню </a:t>
            </a:r>
            <a:r>
              <a:rPr lang="bg-BG" sz="2000" dirty="0" err="1" smtClean="0">
                <a:latin typeface="Arial" pitchFamily="34" charset="0"/>
                <a:cs typeface="Arial" pitchFamily="34" charset="0"/>
              </a:rPr>
              <a:t>Хейвън</a:t>
            </a:r>
            <a:r>
              <a:rPr lang="bg-BG" sz="2000" dirty="0" smtClean="0">
                <a:latin typeface="Arial" pitchFamily="34" charset="0"/>
                <a:cs typeface="Arial" pitchFamily="34" charset="0"/>
              </a:rPr>
              <a:t>“, както и участието ми в комисията на Калифорнийския университет в Сан Франсиско, поставиха началото на моята трансформация от </a:t>
            </a:r>
            <a:r>
              <a:rPr lang="bg-BG" sz="2000" dirty="0" err="1" smtClean="0">
                <a:latin typeface="Arial" pitchFamily="34" charset="0"/>
                <a:cs typeface="Arial" pitchFamily="34" charset="0"/>
              </a:rPr>
              <a:t>етик</a:t>
            </a:r>
            <a:r>
              <a:rPr lang="bg-BG" sz="2000" dirty="0" smtClean="0">
                <a:latin typeface="Arial" pitchFamily="34" charset="0"/>
                <a:cs typeface="Arial" pitchFamily="34" charset="0"/>
              </a:rPr>
              <a:t> в </a:t>
            </a:r>
            <a:r>
              <a:rPr lang="bg-BG" sz="2000" dirty="0" err="1" smtClean="0">
                <a:latin typeface="Arial" pitchFamily="34" charset="0"/>
                <a:cs typeface="Arial" pitchFamily="34" charset="0"/>
              </a:rPr>
              <a:t>биоетик</a:t>
            </a:r>
            <a:r>
              <a:rPr lang="bg-BG" sz="2000" dirty="0" smtClean="0">
                <a:latin typeface="Arial" pitchFamily="34" charset="0"/>
                <a:cs typeface="Arial" pitchFamily="34" charset="0"/>
              </a:rPr>
              <a:t>. Този процес завърши през пролетта на 1972г., когато се сдобих със собствена титла и заплата.</a:t>
            </a:r>
          </a:p>
          <a:p>
            <a:endParaRPr lang="bg-BG" sz="2000" dirty="0">
              <a:latin typeface="Arial" pitchFamily="34" charset="0"/>
              <a:cs typeface="Arial" pitchFamily="34" charset="0"/>
            </a:endParaRPr>
          </a:p>
          <a:p>
            <a:r>
              <a:rPr lang="bg-BG" sz="2000" dirty="0" smtClean="0">
                <a:latin typeface="Arial" pitchFamily="34" charset="0"/>
                <a:cs typeface="Arial" pitchFamily="34" charset="0"/>
              </a:rPr>
              <a:t>…. В края на годината Декана на Медицинския факултет, доктор </a:t>
            </a:r>
            <a:r>
              <a:rPr lang="bg-BG" sz="2000" dirty="0" err="1" smtClean="0">
                <a:latin typeface="Arial" pitchFamily="34" charset="0"/>
                <a:cs typeface="Arial" pitchFamily="34" charset="0"/>
              </a:rPr>
              <a:t>Джулийс</a:t>
            </a:r>
            <a:r>
              <a:rPr lang="bg-BG" sz="2000" dirty="0" smtClean="0">
                <a:latin typeface="Arial" pitchFamily="34" charset="0"/>
                <a:cs typeface="Arial" pitchFamily="34" charset="0"/>
              </a:rPr>
              <a:t> Р. </a:t>
            </a:r>
            <a:r>
              <a:rPr lang="bg-BG" sz="2000" dirty="0" err="1" smtClean="0">
                <a:latin typeface="Arial" pitchFamily="34" charset="0"/>
                <a:cs typeface="Arial" pitchFamily="34" charset="0"/>
              </a:rPr>
              <a:t>Кревънс</a:t>
            </a:r>
            <a:r>
              <a:rPr lang="bg-BG" sz="2000" dirty="0" smtClean="0">
                <a:latin typeface="Arial" pitchFamily="34" charset="0"/>
                <a:cs typeface="Arial" pitchFamily="34" charset="0"/>
              </a:rPr>
              <a:t> ми предложи място на извънреден доцент по </a:t>
            </a:r>
            <a:r>
              <a:rPr lang="bg-BG" sz="2000" dirty="0" err="1" smtClean="0">
                <a:latin typeface="Arial" pitchFamily="34" charset="0"/>
                <a:cs typeface="Arial" pitchFamily="34" charset="0"/>
              </a:rPr>
              <a:t>биоетика</a:t>
            </a:r>
            <a:r>
              <a:rPr lang="bg-BG" sz="2000" dirty="0" smtClean="0">
                <a:latin typeface="Arial" pitchFamily="34" charset="0"/>
                <a:cs typeface="Arial" pitchFamily="34" charset="0"/>
              </a:rPr>
              <a:t>. Това означаваше да се превърна в странна птица. Само още един </a:t>
            </a:r>
            <a:r>
              <a:rPr lang="bg-BG" sz="2000" dirty="0" err="1" smtClean="0">
                <a:latin typeface="Arial" pitchFamily="34" charset="0"/>
                <a:cs typeface="Arial" pitchFamily="34" charset="0"/>
              </a:rPr>
              <a:t>етик</a:t>
            </a:r>
            <a:r>
              <a:rPr lang="bg-BG" sz="2000" dirty="0" smtClean="0">
                <a:latin typeface="Arial" pitchFamily="34" charset="0"/>
                <a:cs typeface="Arial" pitchFamily="34" charset="0"/>
              </a:rPr>
              <a:t> беше получил назначение в медицински факултет: </a:t>
            </a:r>
            <a:r>
              <a:rPr lang="bg-BG" sz="2000" dirty="0" err="1" smtClean="0">
                <a:latin typeface="Arial" pitchFamily="34" charset="0"/>
                <a:cs typeface="Arial" pitchFamily="34" charset="0"/>
              </a:rPr>
              <a:t>Данър</a:t>
            </a:r>
            <a:r>
              <a:rPr lang="bg-BG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bg-BG" sz="2000" dirty="0" err="1" smtClean="0">
                <a:latin typeface="Arial" pitchFamily="34" charset="0"/>
                <a:cs typeface="Arial" pitchFamily="34" charset="0"/>
              </a:rPr>
              <a:t>Клузър</a:t>
            </a:r>
            <a:r>
              <a:rPr lang="bg-BG" sz="2000" dirty="0" smtClean="0">
                <a:latin typeface="Arial" pitchFamily="34" charset="0"/>
                <a:cs typeface="Arial" pitchFamily="34" charset="0"/>
              </a:rPr>
              <a:t>, който работеше в Медицинския институт „</a:t>
            </a:r>
            <a:r>
              <a:rPr lang="bg-BG" sz="2000" dirty="0" err="1" smtClean="0">
                <a:latin typeface="Arial" pitchFamily="34" charset="0"/>
                <a:cs typeface="Arial" pitchFamily="34" charset="0"/>
              </a:rPr>
              <a:t>Хърши</a:t>
            </a:r>
            <a:r>
              <a:rPr lang="bg-BG" sz="2000" dirty="0" smtClean="0">
                <a:latin typeface="Arial" pitchFamily="34" charset="0"/>
                <a:cs typeface="Arial" pitchFamily="34" charset="0"/>
              </a:rPr>
              <a:t>“ към Университета на Пенсилвания. </a:t>
            </a:r>
            <a:r>
              <a:rPr lang="bg-BG" sz="2000" dirty="0" err="1" smtClean="0">
                <a:latin typeface="Arial" pitchFamily="34" charset="0"/>
                <a:cs typeface="Arial" pitchFamily="34" charset="0"/>
              </a:rPr>
              <a:t>Биоетиката</a:t>
            </a:r>
            <a:r>
              <a:rPr lang="bg-BG" sz="2000" dirty="0" smtClean="0">
                <a:latin typeface="Arial" pitchFamily="34" charset="0"/>
                <a:cs typeface="Arial" pitchFamily="34" charset="0"/>
              </a:rPr>
              <a:t> все още не съществуваше като отделна научна област. Нямаше учебни планове, а наличните източници бяха повече от оскъдни. Самата дума „</a:t>
            </a:r>
            <a:r>
              <a:rPr lang="bg-BG" sz="2000" dirty="0" err="1" smtClean="0">
                <a:latin typeface="Arial" pitchFamily="34" charset="0"/>
                <a:cs typeface="Arial" pitchFamily="34" charset="0"/>
              </a:rPr>
              <a:t>биоетика</a:t>
            </a:r>
            <a:r>
              <a:rPr lang="bg-BG" sz="2000" dirty="0" smtClean="0">
                <a:latin typeface="Arial" pitchFamily="34" charset="0"/>
                <a:cs typeface="Arial" pitchFamily="34" charset="0"/>
              </a:rPr>
              <a:t>“ предизвикваше объркване.</a:t>
            </a:r>
            <a:endParaRPr lang="bg-BG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2EE71FA-C828-4D78-8CDB-5E4EADD4EF04}" type="slidenum">
              <a:rPr lang="bg-BG" smtClean="0"/>
              <a:pPr/>
              <a:t>11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3644547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/>
          <a:lstStyle/>
          <a:p>
            <a:pPr algn="ctr"/>
            <a:r>
              <a:rPr lang="bg-BG" sz="3200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Избрани моменти</a:t>
            </a:r>
          </a:p>
        </p:txBody>
      </p:sp>
      <p:sp>
        <p:nvSpPr>
          <p:cNvPr id="3" name="Текстово поле 2"/>
          <p:cNvSpPr txBox="1"/>
          <p:nvPr/>
        </p:nvSpPr>
        <p:spPr>
          <a:xfrm>
            <a:off x="539552" y="1916832"/>
            <a:ext cx="7776864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2000" dirty="0" smtClean="0">
                <a:latin typeface="Arial" pitchFamily="34" charset="0"/>
                <a:cs typeface="Arial" pitchFamily="34" charset="0"/>
              </a:rPr>
              <a:t>„Задачата ми в Калифорнийския университет на Сан Франсиско беше не да предам на студентите фактите и методите на една съществуваща наука, а да създам неяо ново, което би заслужило уважението на учените и признанието на обществеността. Поех по път, който след няколко години щеше да ме отведе до постоянно място във факултета на едно от водещите медицински училища в света. </a:t>
            </a:r>
          </a:p>
          <a:p>
            <a:r>
              <a:rPr lang="bg-BG" sz="2800" i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Станах </a:t>
            </a:r>
            <a:r>
              <a:rPr lang="bg-BG" sz="2800" i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биоетик</a:t>
            </a:r>
            <a:r>
              <a:rPr lang="bg-BG" sz="2800" i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тъкмо тогава, когато се раждаше самата </a:t>
            </a:r>
            <a:r>
              <a:rPr lang="bg-BG" sz="2800" i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биоетика</a:t>
            </a:r>
            <a:r>
              <a:rPr lang="bg-BG" sz="2000" dirty="0" smtClean="0">
                <a:latin typeface="Arial" pitchFamily="34" charset="0"/>
                <a:cs typeface="Arial" pitchFamily="34" charset="0"/>
              </a:rPr>
              <a:t>.“</a:t>
            </a:r>
            <a:endParaRPr lang="bg-BG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2EE71FA-C828-4D78-8CDB-5E4EADD4EF04}" type="slidenum">
              <a:rPr lang="bg-BG" smtClean="0"/>
              <a:pPr/>
              <a:t>12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6334366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/>
          <a:lstStyle/>
          <a:p>
            <a:pPr algn="ctr"/>
            <a:r>
              <a:rPr lang="bg-BG" sz="3200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Избрани моменти</a:t>
            </a:r>
          </a:p>
        </p:txBody>
      </p:sp>
      <p:sp>
        <p:nvSpPr>
          <p:cNvPr id="3" name="Текстово поле 2"/>
          <p:cNvSpPr txBox="1"/>
          <p:nvPr/>
        </p:nvSpPr>
        <p:spPr>
          <a:xfrm>
            <a:off x="457200" y="1628800"/>
            <a:ext cx="82296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2000" dirty="0" smtClean="0">
                <a:latin typeface="Arial" pitchFamily="34" charset="0"/>
                <a:cs typeface="Arial" pitchFamily="34" charset="0"/>
              </a:rPr>
              <a:t>„Първите </a:t>
            </a:r>
            <a:r>
              <a:rPr lang="bg-BG" sz="2000" dirty="0" err="1" smtClean="0">
                <a:latin typeface="Arial" pitchFamily="34" charset="0"/>
                <a:cs typeface="Arial" pitchFamily="34" charset="0"/>
              </a:rPr>
              <a:t>биоетици</a:t>
            </a:r>
            <a:r>
              <a:rPr lang="bg-BG" sz="2000" dirty="0" smtClean="0">
                <a:latin typeface="Arial" pitchFamily="34" charset="0"/>
                <a:cs typeface="Arial" pitchFamily="34" charset="0"/>
              </a:rPr>
              <a:t> добре осъзнават невъзможността на поставената пред тях задача. Започвайки обсъждания с други заинтересовани от подобни въпроси, те осъзнават, че с всеки нов въпрос навлизат в непозната територия. </a:t>
            </a:r>
            <a:r>
              <a:rPr lang="bg-BG" sz="2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Философите</a:t>
            </a:r>
            <a:r>
              <a:rPr lang="bg-BG" sz="2000" dirty="0" smtClean="0">
                <a:latin typeface="Arial" pitchFamily="34" charset="0"/>
                <a:cs typeface="Arial" pitchFamily="34" charset="0"/>
              </a:rPr>
              <a:t> откриват, че нивото на абстрактност, типично за тяхната дисциплина, е твърде високо в сравнение с проблемите, поставени от практикуващите лекари и учени. </a:t>
            </a:r>
            <a:r>
              <a:rPr lang="bg-BG" sz="2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Теолозите</a:t>
            </a:r>
            <a:r>
              <a:rPr lang="bg-BG" sz="2000" dirty="0" smtClean="0">
                <a:latin typeface="Arial" pitchFamily="34" charset="0"/>
                <a:cs typeface="Arial" pitchFamily="34" charset="0"/>
              </a:rPr>
              <a:t> усещат, че </a:t>
            </a:r>
            <a:r>
              <a:rPr lang="bg-BG" sz="2000" dirty="0" err="1" smtClean="0">
                <a:latin typeface="Arial" pitchFamily="34" charset="0"/>
                <a:cs typeface="Arial" pitchFamily="34" charset="0"/>
              </a:rPr>
              <a:t>доктриналните</a:t>
            </a:r>
            <a:r>
              <a:rPr lang="bg-BG" sz="2000" dirty="0" smtClean="0">
                <a:latin typeface="Arial" pitchFamily="34" charset="0"/>
                <a:cs typeface="Arial" pitchFamily="34" charset="0"/>
              </a:rPr>
              <a:t> допускания, от които изхожда тяхната дисциплина, не са приемливи за всички, които имат отношение към </a:t>
            </a:r>
            <a:r>
              <a:rPr lang="bg-BG" sz="2000" dirty="0" err="1" smtClean="0">
                <a:latin typeface="Arial" pitchFamily="34" charset="0"/>
                <a:cs typeface="Arial" pitchFamily="34" charset="0"/>
              </a:rPr>
              <a:t>биоетическите</a:t>
            </a:r>
            <a:r>
              <a:rPr lang="bg-BG" sz="2000" dirty="0" smtClean="0">
                <a:latin typeface="Arial" pitchFamily="34" charset="0"/>
                <a:cs typeface="Arial" pitchFamily="34" charset="0"/>
              </a:rPr>
              <a:t> дилеми. </a:t>
            </a:r>
            <a:r>
              <a:rPr lang="bg-BG" sz="2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Социолозите</a:t>
            </a:r>
            <a:r>
              <a:rPr lang="bg-BG" sz="2000" dirty="0" smtClean="0">
                <a:latin typeface="Arial" pitchFamily="34" charset="0"/>
                <a:cs typeface="Arial" pitchFamily="34" charset="0"/>
              </a:rPr>
              <a:t> разбират, че дескриптивните възможности на тяхната дисциплина не помагат за запълване на нормативните празнини. </a:t>
            </a:r>
            <a:r>
              <a:rPr lang="bg-BG" sz="2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Учените и лекарите </a:t>
            </a:r>
            <a:r>
              <a:rPr lang="bg-BG" sz="2000" dirty="0" smtClean="0">
                <a:latin typeface="Arial" pitchFamily="34" charset="0"/>
                <a:cs typeface="Arial" pitchFamily="34" charset="0"/>
              </a:rPr>
              <a:t>не са в състояние да се дистанцират от твърде субективната си ценностна система. Затова е почти невъзможно да си представим нова дисциплина, която да обединява всички.“</a:t>
            </a:r>
            <a:endParaRPr lang="bg-BG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2EE71FA-C828-4D78-8CDB-5E4EADD4EF04}" type="slidenum">
              <a:rPr lang="bg-BG" smtClean="0"/>
              <a:pPr/>
              <a:t>13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852650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/>
          <a:lstStyle/>
          <a:p>
            <a:pPr algn="ctr"/>
            <a:r>
              <a:rPr lang="bg-BG" sz="3200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Избрани моменти</a:t>
            </a:r>
          </a:p>
        </p:txBody>
      </p:sp>
      <p:sp>
        <p:nvSpPr>
          <p:cNvPr id="3" name="Текстово поле 2"/>
          <p:cNvSpPr txBox="1"/>
          <p:nvPr/>
        </p:nvSpPr>
        <p:spPr>
          <a:xfrm>
            <a:off x="457200" y="1340768"/>
            <a:ext cx="8003232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2000" dirty="0" smtClean="0">
                <a:latin typeface="Arial" pitchFamily="34" charset="0"/>
                <a:cs typeface="Arial" pitchFamily="34" charset="0"/>
              </a:rPr>
              <a:t>„Първите </a:t>
            </a:r>
            <a:r>
              <a:rPr lang="bg-BG" sz="2000" dirty="0" err="1" smtClean="0">
                <a:latin typeface="Arial" pitchFamily="34" charset="0"/>
                <a:cs typeface="Arial" pitchFamily="34" charset="0"/>
              </a:rPr>
              <a:t>биоетици</a:t>
            </a:r>
            <a:r>
              <a:rPr lang="bg-BG" sz="2000" dirty="0" smtClean="0">
                <a:latin typeface="Arial" pitchFamily="34" charset="0"/>
                <a:cs typeface="Arial" pitchFamily="34" charset="0"/>
              </a:rPr>
              <a:t> обаче не се обезкуражават. Макар всеки от тях да има определена научна подготовка, формирала трудно преодолими мисловни навици, те се опитват да се отърсят от по-шовинистичните от тях. Теолозите минимизират позоваването на Писанието и други </a:t>
            </a:r>
            <a:r>
              <a:rPr lang="bg-BG" sz="2000" dirty="0" err="1" smtClean="0">
                <a:latin typeface="Arial" pitchFamily="34" charset="0"/>
                <a:cs typeface="Arial" pitchFamily="34" charset="0"/>
              </a:rPr>
              <a:t>доктринални</a:t>
            </a:r>
            <a:r>
              <a:rPr lang="bg-BG" sz="2000" dirty="0" smtClean="0">
                <a:latin typeface="Arial" pitchFamily="34" charset="0"/>
                <a:cs typeface="Arial" pitchFamily="34" charset="0"/>
              </a:rPr>
              <a:t> източници, стремейки се да преведат своето познание на </a:t>
            </a:r>
            <a:r>
              <a:rPr lang="bg-BG" sz="2000" dirty="0" err="1" smtClean="0">
                <a:latin typeface="Arial" pitchFamily="34" charset="0"/>
                <a:cs typeface="Arial" pitchFamily="34" charset="0"/>
              </a:rPr>
              <a:t>икуменически</a:t>
            </a:r>
            <a:r>
              <a:rPr lang="bg-BG" sz="2000" dirty="0" smtClean="0">
                <a:latin typeface="Arial" pitchFamily="34" charset="0"/>
                <a:cs typeface="Arial" pitchFamily="34" charset="0"/>
              </a:rPr>
              <a:t> език. Философите вече не са така загадъчни и изоставят разредения въздух на </a:t>
            </a:r>
            <a:r>
              <a:rPr lang="bg-BG" sz="2000" dirty="0" err="1" smtClean="0">
                <a:latin typeface="Arial" pitchFamily="34" charset="0"/>
                <a:cs typeface="Arial" pitchFamily="34" charset="0"/>
              </a:rPr>
              <a:t>деонтологическите</a:t>
            </a:r>
            <a:r>
              <a:rPr lang="bg-BG" sz="2000" dirty="0" smtClean="0">
                <a:latin typeface="Arial" pitchFamily="34" charset="0"/>
                <a:cs typeface="Arial" pitchFamily="34" charset="0"/>
              </a:rPr>
              <a:t> и телеологичните теории, за да се приземят в света на етическите разсъждения на не-философите. Лекарите и учените отварят съзнанието си за „меките“ данни, пренебрегвани до то </a:t>
            </a:r>
            <a:r>
              <a:rPr lang="bg-BG" sz="2000" dirty="0" err="1" smtClean="0">
                <a:latin typeface="Arial" pitchFamily="34" charset="0"/>
                <a:cs typeface="Arial" pitchFamily="34" charset="0"/>
              </a:rPr>
              <a:t>зи</a:t>
            </a:r>
            <a:r>
              <a:rPr lang="bg-BG" sz="2000" dirty="0" smtClean="0">
                <a:latin typeface="Arial" pitchFamily="34" charset="0"/>
                <a:cs typeface="Arial" pitchFamily="34" charset="0"/>
              </a:rPr>
              <a:t> момент. Тези първи несигурни стъпки, с които </a:t>
            </a:r>
            <a:r>
              <a:rPr lang="bg-BG" sz="2000" dirty="0" err="1" smtClean="0">
                <a:latin typeface="Arial" pitchFamily="34" charset="0"/>
                <a:cs typeface="Arial" pitchFamily="34" charset="0"/>
              </a:rPr>
              <a:t>биоетиците</a:t>
            </a:r>
            <a:r>
              <a:rPr lang="bg-BG" sz="2000" dirty="0" smtClean="0">
                <a:latin typeface="Arial" pitchFamily="34" charset="0"/>
                <a:cs typeface="Arial" pitchFamily="34" charset="0"/>
              </a:rPr>
              <a:t> прекрачват границите на познатите светове на техните дисциплини, ги повеждат по начертания от </a:t>
            </a:r>
            <a:r>
              <a:rPr lang="bg-BG" sz="2000" dirty="0" err="1" smtClean="0">
                <a:latin typeface="Arial" pitchFamily="34" charset="0"/>
                <a:cs typeface="Arial" pitchFamily="34" charset="0"/>
              </a:rPr>
              <a:t>Калахан</a:t>
            </a:r>
            <a:r>
              <a:rPr lang="bg-BG" sz="2000" dirty="0" smtClean="0">
                <a:latin typeface="Arial" pitchFamily="34" charset="0"/>
                <a:cs typeface="Arial" pitchFamily="34" charset="0"/>
              </a:rPr>
              <a:t> път: в търсене на теория, формулиране на принципи и определяне на методи за взимане на решения.“ </a:t>
            </a:r>
            <a:endParaRPr lang="bg-BG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2EE71FA-C828-4D78-8CDB-5E4EADD4EF04}" type="slidenum">
              <a:rPr lang="bg-BG" smtClean="0"/>
              <a:pPr/>
              <a:t>14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2059536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номер на слайда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2EE71FA-C828-4D78-8CDB-5E4EADD4EF04}" type="slidenum">
              <a:rPr lang="bg-BG" smtClean="0"/>
              <a:pPr/>
              <a:t>15</a:t>
            </a:fld>
            <a:endParaRPr lang="bg-BG"/>
          </a:p>
        </p:txBody>
      </p:sp>
      <p:sp>
        <p:nvSpPr>
          <p:cNvPr id="3" name="Закръглен правоъгълник 2"/>
          <p:cNvSpPr/>
          <p:nvPr/>
        </p:nvSpPr>
        <p:spPr>
          <a:xfrm>
            <a:off x="323528" y="260648"/>
            <a:ext cx="3456384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g-BG" dirty="0" smtClean="0"/>
              <a:t>Големите въпроси на съвестта: Медицинската етика преди </a:t>
            </a:r>
            <a:r>
              <a:rPr lang="bg-BG" dirty="0" err="1" smtClean="0"/>
              <a:t>биоетиката</a:t>
            </a:r>
            <a:endParaRPr lang="bg-BG" dirty="0"/>
          </a:p>
        </p:txBody>
      </p:sp>
      <p:sp>
        <p:nvSpPr>
          <p:cNvPr id="4" name="Закръглен правоъгълник 3"/>
          <p:cNvSpPr/>
          <p:nvPr/>
        </p:nvSpPr>
        <p:spPr>
          <a:xfrm>
            <a:off x="323528" y="1268760"/>
            <a:ext cx="3456384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g-BG" dirty="0" smtClean="0"/>
              <a:t>Теолозите: преоткриване на традицията</a:t>
            </a:r>
            <a:endParaRPr lang="bg-BG" dirty="0"/>
          </a:p>
        </p:txBody>
      </p:sp>
      <p:sp>
        <p:nvSpPr>
          <p:cNvPr id="5" name="Закръглен правоъгълник 4"/>
          <p:cNvSpPr/>
          <p:nvPr/>
        </p:nvSpPr>
        <p:spPr>
          <a:xfrm>
            <a:off x="323528" y="2276872"/>
            <a:ext cx="3456384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g-BG" dirty="0" smtClean="0"/>
              <a:t>Философите: изясняване на понятията</a:t>
            </a:r>
            <a:endParaRPr lang="bg-BG" dirty="0"/>
          </a:p>
        </p:txBody>
      </p:sp>
      <p:sp>
        <p:nvSpPr>
          <p:cNvPr id="6" name="Закръглен правоъгълник 5"/>
          <p:cNvSpPr/>
          <p:nvPr/>
        </p:nvSpPr>
        <p:spPr>
          <a:xfrm>
            <a:off x="323528" y="3356992"/>
            <a:ext cx="3456384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g-BG" dirty="0" err="1" smtClean="0"/>
              <a:t>Биоетическите</a:t>
            </a:r>
            <a:r>
              <a:rPr lang="bg-BG" dirty="0" smtClean="0"/>
              <a:t> комисии</a:t>
            </a:r>
            <a:endParaRPr lang="bg-BG" dirty="0"/>
          </a:p>
        </p:txBody>
      </p:sp>
      <p:sp>
        <p:nvSpPr>
          <p:cNvPr id="7" name="Закръглен правоъгълник 6"/>
          <p:cNvSpPr/>
          <p:nvPr/>
        </p:nvSpPr>
        <p:spPr>
          <a:xfrm>
            <a:off x="5004048" y="260648"/>
            <a:ext cx="3456384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g-BG" dirty="0" smtClean="0"/>
              <a:t>Опасни експерименти: етика на научните изследвания върху хора</a:t>
            </a:r>
            <a:endParaRPr lang="bg-BG" dirty="0"/>
          </a:p>
        </p:txBody>
      </p:sp>
      <p:sp>
        <p:nvSpPr>
          <p:cNvPr id="8" name="Закръглен правоъгълник 7"/>
          <p:cNvSpPr/>
          <p:nvPr/>
        </p:nvSpPr>
        <p:spPr>
          <a:xfrm>
            <a:off x="5004048" y="1268760"/>
            <a:ext cx="3456384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g-BG" dirty="0" smtClean="0"/>
              <a:t>Модифициране на живота: генетика и етика</a:t>
            </a:r>
            <a:endParaRPr lang="bg-BG" dirty="0"/>
          </a:p>
        </p:txBody>
      </p:sp>
      <p:sp>
        <p:nvSpPr>
          <p:cNvPr id="9" name="Закръглен правоъгълник 8"/>
          <p:cNvSpPr/>
          <p:nvPr/>
        </p:nvSpPr>
        <p:spPr>
          <a:xfrm>
            <a:off x="5004048" y="2276872"/>
            <a:ext cx="3456384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g-BG" dirty="0" smtClean="0"/>
              <a:t>Чудото на модерната медицина: етика на трансплантацията</a:t>
            </a:r>
            <a:endParaRPr lang="bg-BG" dirty="0"/>
          </a:p>
        </p:txBody>
      </p:sp>
      <p:sp>
        <p:nvSpPr>
          <p:cNvPr id="10" name="Закръглен правоъгълник 9"/>
          <p:cNvSpPr/>
          <p:nvPr/>
        </p:nvSpPr>
        <p:spPr>
          <a:xfrm>
            <a:off x="5004048" y="3356992"/>
            <a:ext cx="3456384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g-BG" dirty="0" smtClean="0"/>
              <a:t>Кой трябва да живее? </a:t>
            </a:r>
          </a:p>
          <a:p>
            <a:pPr algn="ctr"/>
            <a:r>
              <a:rPr lang="bg-BG" dirty="0" smtClean="0"/>
              <a:t>Кой трябва да умре?</a:t>
            </a:r>
            <a:endParaRPr lang="bg-BG" dirty="0"/>
          </a:p>
        </p:txBody>
      </p:sp>
      <p:sp>
        <p:nvSpPr>
          <p:cNvPr id="11" name="Закръглен правоъгълник 10"/>
          <p:cNvSpPr/>
          <p:nvPr/>
        </p:nvSpPr>
        <p:spPr>
          <a:xfrm>
            <a:off x="5004048" y="4365104"/>
            <a:ext cx="3456384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g-BG" dirty="0" smtClean="0"/>
              <a:t>Прекрасният нов свят: </a:t>
            </a:r>
          </a:p>
          <a:p>
            <a:pPr algn="ctr"/>
            <a:r>
              <a:rPr lang="bg-BG" dirty="0" smtClean="0"/>
              <a:t>етика на човешкото възпроизводство</a:t>
            </a:r>
            <a:endParaRPr lang="bg-BG" dirty="0"/>
          </a:p>
        </p:txBody>
      </p:sp>
      <p:sp>
        <p:nvSpPr>
          <p:cNvPr id="12" name="Закръглен правоъгълник 11"/>
          <p:cNvSpPr/>
          <p:nvPr/>
        </p:nvSpPr>
        <p:spPr>
          <a:xfrm>
            <a:off x="2555776" y="764704"/>
            <a:ext cx="3456384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g-BG" dirty="0" err="1" smtClean="0"/>
              <a:t>Биоетиката</a:t>
            </a:r>
            <a:r>
              <a:rPr lang="bg-BG" dirty="0" smtClean="0"/>
              <a:t> като научна дисциплина</a:t>
            </a:r>
            <a:endParaRPr lang="bg-BG" dirty="0"/>
          </a:p>
        </p:txBody>
      </p:sp>
      <p:sp>
        <p:nvSpPr>
          <p:cNvPr id="13" name="Закръглен правоъгълник 12"/>
          <p:cNvSpPr/>
          <p:nvPr/>
        </p:nvSpPr>
        <p:spPr>
          <a:xfrm>
            <a:off x="2555776" y="1772816"/>
            <a:ext cx="3456384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g-BG" dirty="0" err="1" smtClean="0"/>
              <a:t>Биоетическите</a:t>
            </a:r>
            <a:r>
              <a:rPr lang="bg-BG" dirty="0" smtClean="0"/>
              <a:t> дебати</a:t>
            </a:r>
            <a:endParaRPr lang="bg-BG" dirty="0"/>
          </a:p>
        </p:txBody>
      </p:sp>
      <p:sp>
        <p:nvSpPr>
          <p:cNvPr id="14" name="Закръглен правоъгълник 13"/>
          <p:cNvSpPr/>
          <p:nvPr/>
        </p:nvSpPr>
        <p:spPr>
          <a:xfrm>
            <a:off x="2555776" y="2852936"/>
            <a:ext cx="3456384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g-BG" dirty="0" err="1" smtClean="0"/>
              <a:t>Биоетиката</a:t>
            </a:r>
            <a:r>
              <a:rPr lang="bg-BG" dirty="0" smtClean="0"/>
              <a:t>: </a:t>
            </a:r>
          </a:p>
          <a:p>
            <a:pPr algn="ctr"/>
            <a:r>
              <a:rPr lang="bg-BG" dirty="0" smtClean="0"/>
              <a:t>в Америка и по света</a:t>
            </a:r>
            <a:endParaRPr lang="bg-BG" dirty="0"/>
          </a:p>
        </p:txBody>
      </p:sp>
      <p:sp>
        <p:nvSpPr>
          <p:cNvPr id="18" name="Петно 2 17"/>
          <p:cNvSpPr/>
          <p:nvPr/>
        </p:nvSpPr>
        <p:spPr>
          <a:xfrm>
            <a:off x="1115616" y="260648"/>
            <a:ext cx="6696744" cy="5400600"/>
          </a:xfrm>
          <a:prstGeom prst="irregularSeal2">
            <a:avLst/>
          </a:prstGeom>
          <a:gradFill flip="none" rotWithShape="1">
            <a:gsLst>
              <a:gs pos="9000">
                <a:schemeClr val="accent2"/>
              </a:gs>
              <a:gs pos="50000">
                <a:schemeClr val="accent1">
                  <a:tint val="44500"/>
                  <a:satMod val="160000"/>
                </a:schemeClr>
              </a:gs>
              <a:gs pos="91000">
                <a:schemeClr val="accent5">
                  <a:lumMod val="2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effectLst>
            <a:glow rad="63500">
              <a:schemeClr val="accent2">
                <a:satMod val="175000"/>
                <a:alpha val="40000"/>
              </a:schemeClr>
            </a:glow>
            <a:innerShdw blurRad="825500" dir="13500000">
              <a:prstClr val="black">
                <a:alpha val="50000"/>
              </a:prstClr>
            </a:innerShdw>
          </a:effectLst>
          <a:scene3d>
            <a:camera prst="isometricOffAxis1Right">
              <a:rot lat="600000" lon="2100000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g-BG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РАЖДАНЕТО НА БИОЕТИКАТА</a:t>
            </a:r>
            <a:endParaRPr lang="bg-BG" sz="28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99072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noFill/>
          <a:ln cap="rnd">
            <a:solidFill>
              <a:schemeClr val="tx2"/>
            </a:solidFill>
            <a:prstDash val="sysDot"/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bg-BG" sz="2000"/>
              <a:t>Албърт Джонсън </a:t>
            </a:r>
            <a:r>
              <a:rPr lang="bg-BG" sz="2000">
                <a:solidFill>
                  <a:schemeClr val="tx1"/>
                </a:solidFill>
                <a:effectLst/>
              </a:rPr>
              <a:t>е един от първите биоетици назначени в Медицинското училище на Калифорнийския университет в Сан Франциско със задачата да създаде програма по биоетика.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24300" y="1557338"/>
            <a:ext cx="4762500" cy="3810000"/>
          </a:xfrm>
          <a:noFill/>
          <a:ln cap="rnd">
            <a:solidFill>
              <a:schemeClr val="tx2"/>
            </a:solidFill>
            <a:prstDash val="sysDot"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  <a:buClr>
                <a:schemeClr val="tx2"/>
              </a:buClr>
              <a:buFont typeface="Wingdings" pitchFamily="2" charset="2"/>
              <a:buChar char="q"/>
            </a:pPr>
            <a:r>
              <a:rPr lang="bg-BG" sz="2000"/>
              <a:t>Албърт Джонсън е почетен професор по Етика в медицината към Университета Вашингтон.</a:t>
            </a:r>
          </a:p>
          <a:p>
            <a:pPr>
              <a:lnSpc>
                <a:spcPct val="90000"/>
              </a:lnSpc>
              <a:buClr>
                <a:schemeClr val="tx2"/>
              </a:buClr>
              <a:buFont typeface="Wingdings" pitchFamily="2" charset="2"/>
              <a:buChar char="q"/>
            </a:pPr>
            <a:r>
              <a:rPr lang="bg-BG" sz="2000"/>
              <a:t>Ръководил е катедрата по История на медицината и етика от 1987 до 1999г.</a:t>
            </a:r>
          </a:p>
          <a:p>
            <a:pPr>
              <a:lnSpc>
                <a:spcPct val="90000"/>
              </a:lnSpc>
              <a:buClr>
                <a:schemeClr val="tx2"/>
              </a:buClr>
              <a:buFont typeface="Wingdings" pitchFamily="2" charset="2"/>
              <a:buChar char="q"/>
            </a:pPr>
            <a:r>
              <a:rPr lang="bg-BG" sz="2000"/>
              <a:t>Понастоящем е съ-директор на Програмата за медицина и човешки ценности в Калифорнийския Тихоокеански Медицински център в Сан Франциско.</a:t>
            </a:r>
          </a:p>
        </p:txBody>
      </p:sp>
      <p:pic>
        <p:nvPicPr>
          <p:cNvPr id="6148" name="Picture 4" descr="jonsen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1700213"/>
            <a:ext cx="2940050" cy="3527425"/>
          </a:xfrm>
          <a:prstGeom prst="rect">
            <a:avLst/>
          </a:prstGeom>
          <a:noFill/>
          <a:ln w="9525" cap="rnd">
            <a:solidFill>
              <a:schemeClr val="tx2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446088" y="5516563"/>
            <a:ext cx="8229600" cy="1139825"/>
          </a:xfrm>
          <a:prstGeom prst="rect">
            <a:avLst/>
          </a:prstGeom>
          <a:noFill/>
          <a:ln w="9525" cap="rnd">
            <a:solidFill>
              <a:schemeClr val="tx2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/>
          <a:lstStyle/>
          <a:p>
            <a:r>
              <a:rPr lang="bg-BG" sz="20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Албърт Джонсън </a:t>
            </a:r>
            <a:r>
              <a:rPr lang="bg-BG" sz="2000"/>
              <a:t>е пионер и в “клиничната етика”, при която биоетиците влизат в ролята на консултанти при вземането на клинични решения за грижите за пациента.</a:t>
            </a:r>
          </a:p>
        </p:txBody>
      </p:sp>
      <p:sp>
        <p:nvSpPr>
          <p:cNvPr id="2" name="Контейнер за номер на слайда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498F803-AB70-4D90-8444-0FF8F19B82D2}" type="slidenum">
              <a:rPr lang="bg-BG" smtClean="0"/>
              <a:pPr/>
              <a:t>2</a:t>
            </a:fld>
            <a:endParaRPr lang="bg-BG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2" name="Picture 4" descr="The birth of bioethic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3" y="117475"/>
            <a:ext cx="2060576" cy="3095625"/>
          </a:xfrm>
          <a:prstGeom prst="rect">
            <a:avLst/>
          </a:prstGeom>
          <a:noFill/>
          <a:ln w="9525" cap="rnd">
            <a:solidFill>
              <a:schemeClr val="tx2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3" name="Picture 5" descr="Раждането на биоетиката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9763" y="3716338"/>
            <a:ext cx="2190750" cy="3095625"/>
          </a:xfrm>
          <a:prstGeom prst="rect">
            <a:avLst/>
          </a:prstGeom>
          <a:noFill/>
          <a:ln w="9525" cap="rnd">
            <a:solidFill>
              <a:schemeClr val="tx2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1979613" y="404664"/>
            <a:ext cx="5113337" cy="5883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bg-BG" sz="2000" b="1" i="1" dirty="0">
                <a:latin typeface="Arial" charset="0"/>
              </a:rPr>
              <a:t>Раждането на </a:t>
            </a:r>
            <a:r>
              <a:rPr lang="bg-BG" sz="2000" b="1" i="1" dirty="0" err="1">
                <a:latin typeface="Arial" charset="0"/>
              </a:rPr>
              <a:t>биоетиката</a:t>
            </a:r>
            <a:r>
              <a:rPr lang="bg-BG" sz="2000" b="1" i="1" dirty="0">
                <a:latin typeface="Arial" charset="0"/>
              </a:rPr>
              <a:t> </a:t>
            </a:r>
            <a:r>
              <a:rPr lang="bg-BG" sz="2000" dirty="0">
                <a:latin typeface="Arial" charset="0"/>
              </a:rPr>
              <a:t>на</a:t>
            </a:r>
            <a:r>
              <a:rPr lang="bg-BG" sz="2000" i="1" dirty="0">
                <a:latin typeface="Arial" charset="0"/>
              </a:rPr>
              <a:t> </a:t>
            </a:r>
            <a:r>
              <a:rPr lang="bg-BG" sz="2000" dirty="0" err="1">
                <a:latin typeface="Arial" charset="0"/>
              </a:rPr>
              <a:t>Албърт</a:t>
            </a:r>
            <a:r>
              <a:rPr lang="bg-BG" sz="2000" dirty="0">
                <a:latin typeface="Arial" charset="0"/>
              </a:rPr>
              <a:t> Р. Джонсън описва увлекателно като роман, с хумор и енциклопедично изобилие, възникването на </a:t>
            </a:r>
            <a:r>
              <a:rPr lang="bg-BG" sz="2000" dirty="0" err="1">
                <a:latin typeface="Arial" charset="0"/>
              </a:rPr>
              <a:t>биоетиката</a:t>
            </a:r>
            <a:r>
              <a:rPr lang="bg-BG" sz="2000" dirty="0">
                <a:latin typeface="Arial" charset="0"/>
              </a:rPr>
              <a:t> като поле на мислене, говорене и действие. Разказът на Джонсън представя развитието на </a:t>
            </a:r>
            <a:r>
              <a:rPr lang="bg-BG" sz="2000" dirty="0" err="1">
                <a:latin typeface="Arial" charset="0"/>
              </a:rPr>
              <a:t>биоетиката</a:t>
            </a:r>
            <a:r>
              <a:rPr lang="bg-BG" sz="2000" dirty="0">
                <a:latin typeface="Arial" charset="0"/>
              </a:rPr>
              <a:t> в САЩ, подбудено в голяма степен от академичните и обществени дискусии върху проблеми, свързани с медицинските експерименти и защитата на участниците в тях, с напредъка на генетиката и възникването</a:t>
            </a:r>
            <a:r>
              <a:rPr lang="bg-BG" sz="20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bg-BG" sz="2000" dirty="0">
                <a:latin typeface="Arial" charset="0"/>
              </a:rPr>
              <a:t>на </a:t>
            </a:r>
            <a:r>
              <a:rPr lang="bg-BG" sz="2000" dirty="0" err="1">
                <a:latin typeface="Arial" charset="0"/>
              </a:rPr>
              <a:t>трансплантанционната</a:t>
            </a:r>
            <a:r>
              <a:rPr lang="bg-BG" sz="2000" dirty="0">
                <a:latin typeface="Arial" charset="0"/>
              </a:rPr>
              <a:t> медицина,  проблемите около поддържането на живота и настъпването на смъртта, както и тези, които съпровождат новите възможности на репродуктивната медицина. </a:t>
            </a:r>
          </a:p>
        </p:txBody>
      </p:sp>
      <p:sp>
        <p:nvSpPr>
          <p:cNvPr id="2" name="Контейнер за номер на слайда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2EE71FA-C828-4D78-8CDB-5E4EADD4EF04}" type="slidenum">
              <a:rPr lang="bg-BG" smtClean="0"/>
              <a:pPr/>
              <a:t>3</a:t>
            </a:fld>
            <a:endParaRPr lang="bg-BG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bg-BG" sz="3200" i="1">
                <a:latin typeface="Arial" charset="0"/>
              </a:rPr>
              <a:t>Избрани моменти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bg-BG" sz="2400" i="1">
                <a:latin typeface="Arial" charset="0"/>
              </a:rPr>
              <a:t>“Роден съм през 1931 г. в Сан Франциско и подобно на много други момчета от католически семейства, израснали по онова време, бях убеден, че съм призван да стана свещеник. Постъпих в семинарията на Обществото на Иисус (йесуитите), когато бях на осемнадесет, и през следващите тринадесет години получих прекрасно класическо образование. Четях книги на латински, гръцки и английски, изучавах древната, средновековната и съвременната философия, малко наука и много теология.” </a:t>
            </a:r>
          </a:p>
        </p:txBody>
      </p:sp>
      <p:sp>
        <p:nvSpPr>
          <p:cNvPr id="2" name="Контейнер за номер на слайда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498F803-AB70-4D90-8444-0FF8F19B82D2}" type="slidenum">
              <a:rPr lang="bg-BG" smtClean="0"/>
              <a:pPr/>
              <a:t>4</a:t>
            </a:fld>
            <a:endParaRPr lang="bg-BG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/>
          <a:lstStyle/>
          <a:p>
            <a:pPr algn="ctr"/>
            <a:r>
              <a:rPr lang="bg-BG" sz="32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Избрани моменти</a:t>
            </a:r>
          </a:p>
        </p:txBody>
      </p: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395288" y="1916113"/>
            <a:ext cx="8280400" cy="410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bg-BG" sz="2400" i="1">
                <a:latin typeface="Arial" charset="0"/>
              </a:rPr>
              <a:t>“След като получих магистърска степен по философия благодарение на изследванията ми върху Аристотел, Тома от Аквино и Маритен, преподавах философия в продължение на три години в йезуитския колеж към Университета “Лойола” в Лос Анжелис. След това изучавах теология и когато бях ръкоположен за свещеник, моите наставници приеха молбата ми да изучавам религиозна етика. През 1964г. започна докторантурата ми във Факултета по религиозни изследвания към Университета в Иейл.” </a:t>
            </a:r>
          </a:p>
        </p:txBody>
      </p:sp>
      <p:sp>
        <p:nvSpPr>
          <p:cNvPr id="2" name="Контейнер за номер на слайда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2EE71FA-C828-4D78-8CDB-5E4EADD4EF04}" type="slidenum">
              <a:rPr lang="bg-BG" smtClean="0"/>
              <a:pPr/>
              <a:t>5</a:t>
            </a:fld>
            <a:endParaRPr lang="bg-BG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/>
          <a:lstStyle/>
          <a:p>
            <a:pPr algn="ctr"/>
            <a:r>
              <a:rPr lang="bg-BG" sz="3200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Избрани моменти</a:t>
            </a:r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539750" y="1484313"/>
            <a:ext cx="7561263" cy="44012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bg-BG" sz="2000" i="1" dirty="0">
                <a:latin typeface="Arial" charset="0"/>
              </a:rPr>
              <a:t>“Две случайни срещи ме насочиха към формиращата се </a:t>
            </a:r>
            <a:r>
              <a:rPr lang="bg-BG" sz="2000" i="1" dirty="0" err="1">
                <a:latin typeface="Arial" charset="0"/>
              </a:rPr>
              <a:t>биоетика</a:t>
            </a:r>
            <a:r>
              <a:rPr lang="bg-BG" sz="2000" i="1" dirty="0">
                <a:latin typeface="Arial" charset="0"/>
              </a:rPr>
              <a:t>. Първата бе в един майски ден на 1967г., когато беше защитата на докторската ми дисертация в департамента за следдипломна квалификация в </a:t>
            </a:r>
            <a:r>
              <a:rPr lang="bg-BG" sz="2000" i="1" dirty="0" err="1">
                <a:latin typeface="Arial" charset="0"/>
              </a:rPr>
              <a:t>Иейл</a:t>
            </a:r>
            <a:r>
              <a:rPr lang="bg-BG" sz="2000" i="1" dirty="0">
                <a:latin typeface="Arial" charset="0"/>
              </a:rPr>
              <a:t>. Когато излизах на улицата, обзет от чувство на облекчение, срещнах свой приятел, </a:t>
            </a:r>
            <a:r>
              <a:rPr lang="bg-BG" sz="2000" i="1" dirty="0" smtClean="0">
                <a:latin typeface="Arial" charset="0"/>
              </a:rPr>
              <a:t>Патрик </a:t>
            </a:r>
            <a:r>
              <a:rPr lang="bg-BG" sz="2000" i="1" dirty="0" err="1" smtClean="0">
                <a:latin typeface="Arial" charset="0"/>
              </a:rPr>
              <a:t>Макегни</a:t>
            </a:r>
            <a:r>
              <a:rPr lang="bg-BG" sz="2000" i="1" dirty="0" smtClean="0">
                <a:latin typeface="Arial" charset="0"/>
              </a:rPr>
              <a:t>, завеждащ службата за психиатрично консултиране към болницата „Ню </a:t>
            </a:r>
            <a:r>
              <a:rPr lang="bg-BG" sz="2000" i="1" dirty="0" err="1" smtClean="0">
                <a:latin typeface="Arial" charset="0"/>
              </a:rPr>
              <a:t>Хайвън</a:t>
            </a:r>
            <a:r>
              <a:rPr lang="bg-BG" sz="2000" i="1" dirty="0" smtClean="0">
                <a:latin typeface="Arial" charset="0"/>
              </a:rPr>
              <a:t>“ в </a:t>
            </a:r>
            <a:r>
              <a:rPr lang="bg-BG" sz="2000" i="1" dirty="0" err="1" smtClean="0">
                <a:latin typeface="Arial" charset="0"/>
              </a:rPr>
              <a:t>Иейл</a:t>
            </a:r>
            <a:r>
              <a:rPr lang="bg-BG" sz="2000" i="1" dirty="0" smtClean="0">
                <a:latin typeface="Arial" charset="0"/>
              </a:rPr>
              <a:t>. Той ме покани на обяд, за да отпразнуваме заедно края на мъките си. Докато се хранехме, </a:t>
            </a:r>
            <a:r>
              <a:rPr lang="bg-BG" sz="2000" i="1" dirty="0" err="1" smtClean="0">
                <a:latin typeface="Arial" charset="0"/>
              </a:rPr>
              <a:t>Макегни</a:t>
            </a:r>
            <a:r>
              <a:rPr lang="bg-BG" sz="2000" i="1" dirty="0" smtClean="0">
                <a:latin typeface="Arial" charset="0"/>
              </a:rPr>
              <a:t> каза: </a:t>
            </a:r>
            <a:r>
              <a:rPr lang="bg-BG" sz="2000" i="1" dirty="0" smtClean="0">
                <a:solidFill>
                  <a:schemeClr val="tx2"/>
                </a:solidFill>
                <a:latin typeface="Arial" charset="0"/>
              </a:rPr>
              <a:t>„Толкова дълго си се занимавал с четене и писане на текстове, подхождал си към етиката като теоретик. Защо не дойдеш някой път в болницата, за да ти покажа как изглеждат истинските етически проблеми?“</a:t>
            </a:r>
            <a:endParaRPr lang="bg-BG" sz="2000" i="1" dirty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2" name="Контейнер за номер на слайда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2EE71FA-C828-4D78-8CDB-5E4EADD4EF04}" type="slidenum">
              <a:rPr lang="bg-BG" smtClean="0"/>
              <a:pPr/>
              <a:t>6</a:t>
            </a:fld>
            <a:endParaRPr lang="bg-BG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/>
          <a:lstStyle/>
          <a:p>
            <a:pPr algn="ctr"/>
            <a:r>
              <a:rPr lang="bg-BG" sz="3200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Избрани моменти</a:t>
            </a:r>
          </a:p>
        </p:txBody>
      </p:sp>
      <p:sp>
        <p:nvSpPr>
          <p:cNvPr id="3" name="Текстово поле 2"/>
          <p:cNvSpPr txBox="1"/>
          <p:nvPr/>
        </p:nvSpPr>
        <p:spPr>
          <a:xfrm>
            <a:off x="539552" y="1417638"/>
            <a:ext cx="7776864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2000" dirty="0" smtClean="0">
                <a:latin typeface="Arial" pitchFamily="34" charset="0"/>
                <a:cs typeface="Arial" pitchFamily="34" charset="0"/>
              </a:rPr>
              <a:t>„Приех поканата му и през следващите два месеца бях негов стажант. Наскоро той беше срещнал нов етически проблем, невъзниквал до този момент: някои пациенти, чиито живот се поддържаше с хронична </a:t>
            </a:r>
            <a:r>
              <a:rPr lang="bg-BG" sz="2000" dirty="0" err="1" smtClean="0">
                <a:latin typeface="Arial" pitchFamily="34" charset="0"/>
                <a:cs typeface="Arial" pitchFamily="34" charset="0"/>
              </a:rPr>
              <a:t>хемодиализа</a:t>
            </a:r>
            <a:r>
              <a:rPr lang="bg-BG" sz="2000" dirty="0" smtClean="0">
                <a:latin typeface="Arial" pitchFamily="34" charset="0"/>
                <a:cs typeface="Arial" pitchFamily="34" charset="0"/>
              </a:rPr>
              <a:t>, искаха лекарите „да изключат машината“, да бъдат оставени да умрат. Той и други негови колеги, натъкнали се на същия проблем, се питаха дали подобно решение би могло да бъде разглеждано като самоубийство и съответно дали лекарят, приел да го осъществи, се превръща в съучастник. В качеството си на психиатър </a:t>
            </a:r>
            <a:r>
              <a:rPr lang="bg-BG" sz="2000" dirty="0" err="1" smtClean="0">
                <a:latin typeface="Arial" pitchFamily="34" charset="0"/>
                <a:cs typeface="Arial" pitchFamily="34" charset="0"/>
              </a:rPr>
              <a:t>Макегни</a:t>
            </a:r>
            <a:r>
              <a:rPr lang="bg-BG" sz="2000" dirty="0" smtClean="0">
                <a:latin typeface="Arial" pitchFamily="34" charset="0"/>
                <a:cs typeface="Arial" pitchFamily="34" charset="0"/>
              </a:rPr>
              <a:t> се опитваше да разбере дали „</a:t>
            </a:r>
            <a:r>
              <a:rPr lang="bg-BG" sz="2000" dirty="0" err="1" smtClean="0">
                <a:latin typeface="Arial" pitchFamily="34" charset="0"/>
                <a:cs typeface="Arial" pitchFamily="34" charset="0"/>
              </a:rPr>
              <a:t>диализните</a:t>
            </a:r>
            <a:r>
              <a:rPr lang="bg-BG" sz="2000" dirty="0" smtClean="0">
                <a:latin typeface="Arial" pitchFamily="34" charset="0"/>
                <a:cs typeface="Arial" pitchFamily="34" charset="0"/>
              </a:rPr>
              <a:t> самоубийства“ също като останалите са знак за някаква патология или поради новостта на хроничното поддържане на живота трябва да бъдат анализирани по друг начин.“ </a:t>
            </a:r>
            <a:endParaRPr lang="bg-BG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2EE71FA-C828-4D78-8CDB-5E4EADD4EF04}" type="slidenum">
              <a:rPr lang="bg-BG" smtClean="0"/>
              <a:pPr/>
              <a:t>7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0715204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/>
          <a:lstStyle/>
          <a:p>
            <a:pPr algn="ctr"/>
            <a:r>
              <a:rPr lang="bg-BG" sz="3200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Избрани моменти</a:t>
            </a:r>
          </a:p>
        </p:txBody>
      </p:sp>
      <p:sp>
        <p:nvSpPr>
          <p:cNvPr id="3" name="Текстово поле 2"/>
          <p:cNvSpPr txBox="1"/>
          <p:nvPr/>
        </p:nvSpPr>
        <p:spPr>
          <a:xfrm>
            <a:off x="611560" y="1443548"/>
            <a:ext cx="777686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2000" dirty="0" smtClean="0">
                <a:latin typeface="Arial" pitchFamily="34" charset="0"/>
                <a:cs typeface="Arial" pitchFamily="34" charset="0"/>
              </a:rPr>
              <a:t>„Той ми обясни проблема и ме помоли да помисля върху него. В резултат на това открих, че в последно време се появяват статии, разглеждащи етическите проблеми на хроничната </a:t>
            </a:r>
            <a:r>
              <a:rPr lang="bg-BG" sz="2000" dirty="0" err="1" smtClean="0">
                <a:latin typeface="Arial" pitchFamily="34" charset="0"/>
                <a:cs typeface="Arial" pitchFamily="34" charset="0"/>
              </a:rPr>
              <a:t>хемодиализа</a:t>
            </a:r>
            <a:r>
              <a:rPr lang="bg-BG" sz="2000" dirty="0" smtClean="0">
                <a:latin typeface="Arial" pitchFamily="34" charset="0"/>
                <a:cs typeface="Arial" pitchFamily="34" charset="0"/>
              </a:rPr>
              <a:t>. Тогава нямах дори и идея, че двадесет и пет години по-късно ще бъда член на медицинския факултет, в който за първи път се въведе хроничната </a:t>
            </a:r>
            <a:r>
              <a:rPr lang="bg-BG" sz="2000" dirty="0" err="1" smtClean="0">
                <a:latin typeface="Arial" pitchFamily="34" charset="0"/>
                <a:cs typeface="Arial" pitchFamily="34" charset="0"/>
              </a:rPr>
              <a:t>хемодиализа</a:t>
            </a:r>
            <a:r>
              <a:rPr lang="bg-BG" sz="2000" dirty="0" smtClean="0">
                <a:latin typeface="Arial" pitchFamily="34" charset="0"/>
                <a:cs typeface="Arial" pitchFamily="34" charset="0"/>
              </a:rPr>
              <a:t>, както и приятел с нейния откривател, доктор </a:t>
            </a:r>
            <a:r>
              <a:rPr lang="bg-BG" sz="2000" dirty="0" err="1" smtClean="0">
                <a:latin typeface="Arial" pitchFamily="34" charset="0"/>
                <a:cs typeface="Arial" pitchFamily="34" charset="0"/>
              </a:rPr>
              <a:t>Белдинг</a:t>
            </a:r>
            <a:r>
              <a:rPr lang="bg-BG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bg-BG" sz="2000" dirty="0" err="1" smtClean="0">
                <a:latin typeface="Arial" pitchFamily="34" charset="0"/>
                <a:cs typeface="Arial" pitchFamily="34" charset="0"/>
              </a:rPr>
              <a:t>Скрибнър</a:t>
            </a:r>
            <a:r>
              <a:rPr lang="bg-BG" sz="2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bg-BG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bg-BG" sz="2000" dirty="0" smtClean="0">
                <a:latin typeface="Arial" pitchFamily="34" charset="0"/>
                <a:cs typeface="Arial" pitchFamily="34" charset="0"/>
              </a:rPr>
              <a:t>…. Година по-късно получих назначение като преподавател по морална теология и философска етика в Университета в Сан Франсиско. Там нова случайна среща възроди интереса ми към медицинската етика.“</a:t>
            </a:r>
            <a:endParaRPr lang="bg-BG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2EE71FA-C828-4D78-8CDB-5E4EADD4EF04}" type="slidenum">
              <a:rPr lang="bg-BG" smtClean="0"/>
              <a:pPr/>
              <a:t>8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5919237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/>
          <a:lstStyle/>
          <a:p>
            <a:pPr algn="ctr"/>
            <a:r>
              <a:rPr lang="bg-BG" sz="3200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Избрани моменти</a:t>
            </a:r>
          </a:p>
        </p:txBody>
      </p:sp>
      <p:sp>
        <p:nvSpPr>
          <p:cNvPr id="3" name="Текстово поле 2"/>
          <p:cNvSpPr txBox="1"/>
          <p:nvPr/>
        </p:nvSpPr>
        <p:spPr>
          <a:xfrm>
            <a:off x="457200" y="1916832"/>
            <a:ext cx="807524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2000" dirty="0" smtClean="0">
                <a:latin typeface="Arial" pitchFamily="34" charset="0"/>
                <a:cs typeface="Arial" pitchFamily="34" charset="0"/>
              </a:rPr>
              <a:t>„През 1969г. по време на една вечеря се срещнах с доктор </a:t>
            </a:r>
            <a:r>
              <a:rPr lang="bg-BG" sz="2000" dirty="0" err="1" smtClean="0">
                <a:latin typeface="Arial" pitchFamily="34" charset="0"/>
                <a:cs typeface="Arial" pitchFamily="34" charset="0"/>
              </a:rPr>
              <a:t>Енгълбърт</a:t>
            </a:r>
            <a:r>
              <a:rPr lang="bg-BG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bg-BG" sz="2000" dirty="0" err="1" smtClean="0">
                <a:latin typeface="Arial" pitchFamily="34" charset="0"/>
                <a:cs typeface="Arial" pitchFamily="34" charset="0"/>
              </a:rPr>
              <a:t>Дънфи</a:t>
            </a:r>
            <a:r>
              <a:rPr lang="bg-BG" sz="2000" dirty="0" smtClean="0">
                <a:latin typeface="Arial" pitchFamily="34" charset="0"/>
                <a:cs typeface="Arial" pitchFamily="34" charset="0"/>
              </a:rPr>
              <a:t>, завеждащ катедрата по хирургия към Калифорнийския университет в Сан </a:t>
            </a:r>
            <a:r>
              <a:rPr lang="bg-BG" sz="2000" dirty="0" err="1" smtClean="0">
                <a:latin typeface="Arial" pitchFamily="34" charset="0"/>
                <a:cs typeface="Arial" pitchFamily="34" charset="0"/>
              </a:rPr>
              <a:t>Франциско</a:t>
            </a:r>
            <a:r>
              <a:rPr lang="bg-BG" sz="2000" dirty="0" smtClean="0">
                <a:latin typeface="Arial" pitchFamily="34" charset="0"/>
                <a:cs typeface="Arial" pitchFamily="34" charset="0"/>
              </a:rPr>
              <a:t>. Доктор </a:t>
            </a:r>
            <a:r>
              <a:rPr lang="bg-BG" sz="2000" dirty="0" err="1" smtClean="0">
                <a:latin typeface="Arial" pitchFamily="34" charset="0"/>
                <a:cs typeface="Arial" pitchFamily="34" charset="0"/>
              </a:rPr>
              <a:t>Дънфи</a:t>
            </a:r>
            <a:r>
              <a:rPr lang="bg-BG" sz="2000" dirty="0" smtClean="0">
                <a:latin typeface="Arial" pitchFamily="34" charset="0"/>
                <a:cs typeface="Arial" pitchFamily="34" charset="0"/>
              </a:rPr>
              <a:t> ме попита с какво се занимавам и когато аз отговорих, че преподавам етика в Университета на Сан Франсиско, той възкликна: „Страхотно! В медицината имаме сериозен етически проблем – как се дефинира смъртта?“ Когато отговорих, че ако изобщо има отговор на този въпрос, то той би трябвало да бъде осигурен от самите лекари, той отвърна, че все по-честите трансплантации на органи правят наложително преразглеждането на критериите, по които се констатира състояние на смърт.“</a:t>
            </a:r>
            <a:endParaRPr lang="bg-BG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2EE71FA-C828-4D78-8CDB-5E4EADD4EF04}" type="slidenum">
              <a:rPr lang="bg-BG" smtClean="0"/>
              <a:pPr/>
              <a:t>9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3806173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rtain Call">
  <a:themeElements>
    <a:clrScheme name="Curtain Call 1">
      <a:dk1>
        <a:srgbClr val="602000"/>
      </a:dk1>
      <a:lt1>
        <a:srgbClr val="FFFFFF"/>
      </a:lt1>
      <a:dk2>
        <a:srgbClr val="800000"/>
      </a:dk2>
      <a:lt2>
        <a:srgbClr val="FFFFCC"/>
      </a:lt2>
      <a:accent1>
        <a:srgbClr val="FF3300"/>
      </a:accent1>
      <a:accent2>
        <a:srgbClr val="000000"/>
      </a:accent2>
      <a:accent3>
        <a:srgbClr val="C0AAAA"/>
      </a:accent3>
      <a:accent4>
        <a:srgbClr val="DADADA"/>
      </a:accent4>
      <a:accent5>
        <a:srgbClr val="FFADAA"/>
      </a:accent5>
      <a:accent6>
        <a:srgbClr val="000000"/>
      </a:accent6>
      <a:hlink>
        <a:srgbClr val="EBF25A"/>
      </a:hlink>
      <a:folHlink>
        <a:srgbClr val="F2AA68"/>
      </a:folHlink>
    </a:clrScheme>
    <a:fontScheme name="Curtain Call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О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rtain Call 1">
        <a:dk1>
          <a:srgbClr val="602000"/>
        </a:dk1>
        <a:lt1>
          <a:srgbClr val="FFFFFF"/>
        </a:lt1>
        <a:dk2>
          <a:srgbClr val="800000"/>
        </a:dk2>
        <a:lt2>
          <a:srgbClr val="FFFFCC"/>
        </a:lt2>
        <a:accent1>
          <a:srgbClr val="FF3300"/>
        </a:accent1>
        <a:accent2>
          <a:srgbClr val="000000"/>
        </a:accent2>
        <a:accent3>
          <a:srgbClr val="C0AAAA"/>
        </a:accent3>
        <a:accent4>
          <a:srgbClr val="DADADA"/>
        </a:accent4>
        <a:accent5>
          <a:srgbClr val="FFADAA"/>
        </a:accent5>
        <a:accent6>
          <a:srgbClr val="000000"/>
        </a:accent6>
        <a:hlink>
          <a:srgbClr val="EBF25A"/>
        </a:hlink>
        <a:folHlink>
          <a:srgbClr val="F2AA6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rtain Call 2">
        <a:dk1>
          <a:srgbClr val="000066"/>
        </a:dk1>
        <a:lt1>
          <a:srgbClr val="FFFFFF"/>
        </a:lt1>
        <a:dk2>
          <a:srgbClr val="000099"/>
        </a:dk2>
        <a:lt2>
          <a:srgbClr val="D8F6F8"/>
        </a:lt2>
        <a:accent1>
          <a:srgbClr val="0099FF"/>
        </a:accent1>
        <a:accent2>
          <a:srgbClr val="00003A"/>
        </a:accent2>
        <a:accent3>
          <a:srgbClr val="AAAACA"/>
        </a:accent3>
        <a:accent4>
          <a:srgbClr val="DADADA"/>
        </a:accent4>
        <a:accent5>
          <a:srgbClr val="AACAFF"/>
        </a:accent5>
        <a:accent6>
          <a:srgbClr val="000034"/>
        </a:accent6>
        <a:hlink>
          <a:srgbClr val="DDD925"/>
        </a:hlink>
        <a:folHlink>
          <a:srgbClr val="72C67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rtain Call 3">
        <a:dk1>
          <a:srgbClr val="4C3D57"/>
        </a:dk1>
        <a:lt1>
          <a:srgbClr val="FFFFFF"/>
        </a:lt1>
        <a:dk2>
          <a:srgbClr val="660066"/>
        </a:dk2>
        <a:lt2>
          <a:srgbClr val="FDFBE3"/>
        </a:lt2>
        <a:accent1>
          <a:srgbClr val="976C9E"/>
        </a:accent1>
        <a:accent2>
          <a:srgbClr val="1E1822"/>
        </a:accent2>
        <a:accent3>
          <a:srgbClr val="B8AAB8"/>
        </a:accent3>
        <a:accent4>
          <a:srgbClr val="DADADA"/>
        </a:accent4>
        <a:accent5>
          <a:srgbClr val="C9BACC"/>
        </a:accent5>
        <a:accent6>
          <a:srgbClr val="1A151E"/>
        </a:accent6>
        <a:hlink>
          <a:srgbClr val="D8C460"/>
        </a:hlink>
        <a:folHlink>
          <a:srgbClr val="C3C2B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rtain Call 4">
        <a:dk1>
          <a:srgbClr val="334D3F"/>
        </a:dk1>
        <a:lt1>
          <a:srgbClr val="FFFFFF"/>
        </a:lt1>
        <a:dk2>
          <a:srgbClr val="008000"/>
        </a:dk2>
        <a:lt2>
          <a:srgbClr val="D3F1DB"/>
        </a:lt2>
        <a:accent1>
          <a:srgbClr val="4A6D84"/>
        </a:accent1>
        <a:accent2>
          <a:srgbClr val="213329"/>
        </a:accent2>
        <a:accent3>
          <a:srgbClr val="AAC0AA"/>
        </a:accent3>
        <a:accent4>
          <a:srgbClr val="DADADA"/>
        </a:accent4>
        <a:accent5>
          <a:srgbClr val="B1BAC2"/>
        </a:accent5>
        <a:accent6>
          <a:srgbClr val="1D2D24"/>
        </a:accent6>
        <a:hlink>
          <a:srgbClr val="F0B100"/>
        </a:hlink>
        <a:folHlink>
          <a:srgbClr val="C3710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rtain Call 5">
        <a:dk1>
          <a:srgbClr val="566858"/>
        </a:dk1>
        <a:lt1>
          <a:srgbClr val="FFFFFF"/>
        </a:lt1>
        <a:dk2>
          <a:srgbClr val="6D8771"/>
        </a:dk2>
        <a:lt2>
          <a:srgbClr val="ECECB2"/>
        </a:lt2>
        <a:accent1>
          <a:srgbClr val="76A571"/>
        </a:accent1>
        <a:accent2>
          <a:srgbClr val="465648"/>
        </a:accent2>
        <a:accent3>
          <a:srgbClr val="BAC3BB"/>
        </a:accent3>
        <a:accent4>
          <a:srgbClr val="DADADA"/>
        </a:accent4>
        <a:accent5>
          <a:srgbClr val="BDCFBB"/>
        </a:accent5>
        <a:accent6>
          <a:srgbClr val="3F4D40"/>
        </a:accent6>
        <a:hlink>
          <a:srgbClr val="FFDC0B"/>
        </a:hlink>
        <a:folHlink>
          <a:srgbClr val="FC991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rtain Call 6">
        <a:dk1>
          <a:srgbClr val="0A6866"/>
        </a:dk1>
        <a:lt1>
          <a:srgbClr val="FFFFFF"/>
        </a:lt1>
        <a:dk2>
          <a:srgbClr val="0D8784"/>
        </a:dk2>
        <a:lt2>
          <a:srgbClr val="B8DEC6"/>
        </a:lt2>
        <a:accent1>
          <a:srgbClr val="3C7652"/>
        </a:accent1>
        <a:accent2>
          <a:srgbClr val="005250"/>
        </a:accent2>
        <a:accent3>
          <a:srgbClr val="AAC3C2"/>
        </a:accent3>
        <a:accent4>
          <a:srgbClr val="DADADA"/>
        </a:accent4>
        <a:accent5>
          <a:srgbClr val="AFBDB3"/>
        </a:accent5>
        <a:accent6>
          <a:srgbClr val="004948"/>
        </a:accent6>
        <a:hlink>
          <a:srgbClr val="00E0A5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rtain Call 7">
        <a:dk1>
          <a:srgbClr val="50688C"/>
        </a:dk1>
        <a:lt1>
          <a:srgbClr val="FFFFFF"/>
        </a:lt1>
        <a:dk2>
          <a:srgbClr val="6E87AC"/>
        </a:dk2>
        <a:lt2>
          <a:srgbClr val="FFFFFF"/>
        </a:lt2>
        <a:accent1>
          <a:srgbClr val="376EA5"/>
        </a:accent1>
        <a:accent2>
          <a:srgbClr val="445876"/>
        </a:accent2>
        <a:accent3>
          <a:srgbClr val="BAC3D2"/>
        </a:accent3>
        <a:accent4>
          <a:srgbClr val="DADADA"/>
        </a:accent4>
        <a:accent5>
          <a:srgbClr val="AEBACF"/>
        </a:accent5>
        <a:accent6>
          <a:srgbClr val="3D4F6A"/>
        </a:accent6>
        <a:hlink>
          <a:srgbClr val="66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rtain Call 8">
        <a:dk1>
          <a:srgbClr val="000000"/>
        </a:dk1>
        <a:lt1>
          <a:srgbClr val="DDDCC5"/>
        </a:lt1>
        <a:dk2>
          <a:srgbClr val="000000"/>
        </a:dk2>
        <a:lt2>
          <a:srgbClr val="C9C6A5"/>
        </a:lt2>
        <a:accent1>
          <a:srgbClr val="C0C0C0"/>
        </a:accent1>
        <a:accent2>
          <a:srgbClr val="B0AC90"/>
        </a:accent2>
        <a:accent3>
          <a:srgbClr val="EBEBDF"/>
        </a:accent3>
        <a:accent4>
          <a:srgbClr val="000000"/>
        </a:accent4>
        <a:accent5>
          <a:srgbClr val="DCDCDC"/>
        </a:accent5>
        <a:accent6>
          <a:srgbClr val="9F9B82"/>
        </a:accent6>
        <a:hlink>
          <a:srgbClr val="666699"/>
        </a:hlink>
        <a:folHlink>
          <a:srgbClr val="905C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rtain Call 9">
        <a:dk1>
          <a:srgbClr val="000000"/>
        </a:dk1>
        <a:lt1>
          <a:srgbClr val="FFFFFF"/>
        </a:lt1>
        <a:dk2>
          <a:srgbClr val="000099"/>
        </a:dk2>
        <a:lt2>
          <a:srgbClr val="DDDDDD"/>
        </a:lt2>
        <a:accent1>
          <a:srgbClr val="C6D4D4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DFE6E6"/>
        </a:accent5>
        <a:accent6>
          <a:srgbClr val="AEAEAE"/>
        </a:accent6>
        <a:hlink>
          <a:srgbClr val="6600FF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тема">
  <a:themeElements>
    <a:clrScheme name="О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О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О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Curtain Call</Template>
  <TotalTime>252</TotalTime>
  <Words>1585</Words>
  <Application>Microsoft Office PowerPoint</Application>
  <PresentationFormat>Презентация на цял екран (4:3)</PresentationFormat>
  <Paragraphs>66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Заглавия на слайдовете</vt:lpstr>
      </vt:variant>
      <vt:variant>
        <vt:i4>15</vt:i4>
      </vt:variant>
    </vt:vector>
  </HeadingPairs>
  <TitlesOfParts>
    <vt:vector size="16" baseType="lpstr">
      <vt:lpstr>Curtain Call</vt:lpstr>
      <vt:lpstr>РАЖДАНЕТО НА БИОЕТИКАТА</vt:lpstr>
      <vt:lpstr>Албърт Джонсън е един от първите биоетици назначени в Медицинското училище на Калифорнийския университет в Сан Франциско със задачата да създаде програма по биоетика.</vt:lpstr>
      <vt:lpstr>Презентация на PowerPoint</vt:lpstr>
      <vt:lpstr>Избрани моменти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РАЖДАНЕТО НА БИОЕТИКАТА</dc:title>
  <dc:creator>User</dc:creator>
  <cp:lastModifiedBy>Student</cp:lastModifiedBy>
  <cp:revision>20</cp:revision>
  <dcterms:created xsi:type="dcterms:W3CDTF">2013-05-08T05:44:32Z</dcterms:created>
  <dcterms:modified xsi:type="dcterms:W3CDTF">2013-05-13T06:52:34Z</dcterms:modified>
</cp:coreProperties>
</file>