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 id="2147483711" r:id="rId2"/>
  </p:sldMasterIdLst>
  <p:notesMasterIdLst>
    <p:notesMasterId r:id="rId116"/>
  </p:notesMasterIdLst>
  <p:sldIdLst>
    <p:sldId id="352" r:id="rId3"/>
    <p:sldId id="256" r:id="rId4"/>
    <p:sldId id="257" r:id="rId5"/>
    <p:sldId id="258" r:id="rId6"/>
    <p:sldId id="260" r:id="rId7"/>
    <p:sldId id="350" r:id="rId8"/>
    <p:sldId id="264" r:id="rId9"/>
    <p:sldId id="265" r:id="rId10"/>
    <p:sldId id="266" r:id="rId11"/>
    <p:sldId id="267" r:id="rId12"/>
    <p:sldId id="268" r:id="rId13"/>
    <p:sldId id="269" r:id="rId14"/>
    <p:sldId id="272" r:id="rId15"/>
    <p:sldId id="273" r:id="rId16"/>
    <p:sldId id="274" r:id="rId17"/>
    <p:sldId id="275" r:id="rId18"/>
    <p:sldId id="276" r:id="rId19"/>
    <p:sldId id="278" r:id="rId20"/>
    <p:sldId id="279" r:id="rId21"/>
    <p:sldId id="281" r:id="rId22"/>
    <p:sldId id="271" r:id="rId23"/>
    <p:sldId id="282" r:id="rId24"/>
    <p:sldId id="307" r:id="rId25"/>
    <p:sldId id="308" r:id="rId26"/>
    <p:sldId id="309" r:id="rId27"/>
    <p:sldId id="310" r:id="rId28"/>
    <p:sldId id="311" r:id="rId29"/>
    <p:sldId id="351" r:id="rId30"/>
    <p:sldId id="314" r:id="rId31"/>
    <p:sldId id="313" r:id="rId32"/>
    <p:sldId id="312" r:id="rId33"/>
    <p:sldId id="284" r:id="rId34"/>
    <p:sldId id="315" r:id="rId35"/>
    <p:sldId id="316" r:id="rId36"/>
    <p:sldId id="285" r:id="rId37"/>
    <p:sldId id="286" r:id="rId38"/>
    <p:sldId id="287" r:id="rId39"/>
    <p:sldId id="293" r:id="rId40"/>
    <p:sldId id="294" r:id="rId41"/>
    <p:sldId id="295" r:id="rId42"/>
    <p:sldId id="298" r:id="rId43"/>
    <p:sldId id="299" r:id="rId44"/>
    <p:sldId id="300" r:id="rId45"/>
    <p:sldId id="301" r:id="rId46"/>
    <p:sldId id="302" r:id="rId47"/>
    <p:sldId id="303" r:id="rId48"/>
    <p:sldId id="317" r:id="rId49"/>
    <p:sldId id="318" r:id="rId50"/>
    <p:sldId id="319" r:id="rId51"/>
    <p:sldId id="323" r:id="rId52"/>
    <p:sldId id="324" r:id="rId53"/>
    <p:sldId id="321" r:id="rId54"/>
    <p:sldId id="353" r:id="rId55"/>
    <p:sldId id="354" r:id="rId56"/>
    <p:sldId id="355" r:id="rId57"/>
    <p:sldId id="356" r:id="rId58"/>
    <p:sldId id="357" r:id="rId59"/>
    <p:sldId id="358" r:id="rId60"/>
    <p:sldId id="359" r:id="rId61"/>
    <p:sldId id="360" r:id="rId62"/>
    <p:sldId id="361" r:id="rId63"/>
    <p:sldId id="362" r:id="rId64"/>
    <p:sldId id="363" r:id="rId65"/>
    <p:sldId id="364" r:id="rId66"/>
    <p:sldId id="365" r:id="rId67"/>
    <p:sldId id="366" r:id="rId68"/>
    <p:sldId id="367" r:id="rId69"/>
    <p:sldId id="368" r:id="rId70"/>
    <p:sldId id="369" r:id="rId71"/>
    <p:sldId id="370" r:id="rId72"/>
    <p:sldId id="371" r:id="rId73"/>
    <p:sldId id="372" r:id="rId74"/>
    <p:sldId id="373" r:id="rId75"/>
    <p:sldId id="374" r:id="rId76"/>
    <p:sldId id="375" r:id="rId77"/>
    <p:sldId id="376" r:id="rId78"/>
    <p:sldId id="377" r:id="rId79"/>
    <p:sldId id="378" r:id="rId80"/>
    <p:sldId id="379" r:id="rId81"/>
    <p:sldId id="380" r:id="rId82"/>
    <p:sldId id="381" r:id="rId83"/>
    <p:sldId id="382" r:id="rId84"/>
    <p:sldId id="383" r:id="rId85"/>
    <p:sldId id="384" r:id="rId86"/>
    <p:sldId id="385" r:id="rId87"/>
    <p:sldId id="386" r:id="rId88"/>
    <p:sldId id="387" r:id="rId89"/>
    <p:sldId id="388" r:id="rId90"/>
    <p:sldId id="389" r:id="rId91"/>
    <p:sldId id="390" r:id="rId92"/>
    <p:sldId id="391" r:id="rId93"/>
    <p:sldId id="392" r:id="rId94"/>
    <p:sldId id="393" r:id="rId95"/>
    <p:sldId id="394" r:id="rId96"/>
    <p:sldId id="395" r:id="rId97"/>
    <p:sldId id="396" r:id="rId98"/>
    <p:sldId id="397" r:id="rId99"/>
    <p:sldId id="398" r:id="rId100"/>
    <p:sldId id="399" r:id="rId101"/>
    <p:sldId id="400" r:id="rId102"/>
    <p:sldId id="401" r:id="rId103"/>
    <p:sldId id="402" r:id="rId104"/>
    <p:sldId id="403" r:id="rId105"/>
    <p:sldId id="406" r:id="rId106"/>
    <p:sldId id="407" r:id="rId107"/>
    <p:sldId id="408" r:id="rId108"/>
    <p:sldId id="409" r:id="rId109"/>
    <p:sldId id="410" r:id="rId110"/>
    <p:sldId id="411" r:id="rId111"/>
    <p:sldId id="412" r:id="rId112"/>
    <p:sldId id="413" r:id="rId113"/>
    <p:sldId id="414" r:id="rId114"/>
    <p:sldId id="415" r:id="rId11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66"/>
    <a:srgbClr val="66FF33"/>
    <a:srgbClr val="FFFF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73" d="100"/>
          <a:sy n="73" d="100"/>
        </p:scale>
        <p:origin x="-39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presProps" Target="presProps.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102" Type="http://schemas.openxmlformats.org/officeDocument/2006/relationships/slide" Target="slides/slide100.xml"/><Relationship Id="rId110" Type="http://schemas.openxmlformats.org/officeDocument/2006/relationships/slide" Target="slides/slide108.xml"/><Relationship Id="rId115" Type="http://schemas.openxmlformats.org/officeDocument/2006/relationships/slide" Target="slides/slide113.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13" Type="http://schemas.openxmlformats.org/officeDocument/2006/relationships/slide" Target="slides/slide111.xml"/><Relationship Id="rId118"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slide" Target="slides/slide106.xml"/><Relationship Id="rId116"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slide" Target="slides/slide10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slide" Target="slides/slide112.xml"/><Relationship Id="rId119" Type="http://schemas.openxmlformats.org/officeDocument/2006/relationships/theme" Target="theme/theme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bg-BG" altLang="en-US"/>
          </a:p>
        </p:txBody>
      </p:sp>
      <p:sp>
        <p:nvSpPr>
          <p:cNvPr id="16998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bg-BG" altLang="en-US"/>
          </a:p>
        </p:txBody>
      </p:sp>
      <p:sp>
        <p:nvSpPr>
          <p:cNvPr id="1699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6998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bg-BG" altLang="en-US" smtClean="0"/>
              <a:t>Щракнете, за да редактирате стиловете на текста в образеца</a:t>
            </a:r>
          </a:p>
          <a:p>
            <a:pPr lvl="1"/>
            <a:r>
              <a:rPr lang="bg-BG" altLang="en-US" smtClean="0"/>
              <a:t>Второ ниво</a:t>
            </a:r>
          </a:p>
          <a:p>
            <a:pPr lvl="2"/>
            <a:r>
              <a:rPr lang="bg-BG" altLang="en-US" smtClean="0"/>
              <a:t>Трето ниво</a:t>
            </a:r>
          </a:p>
          <a:p>
            <a:pPr lvl="3"/>
            <a:r>
              <a:rPr lang="bg-BG" altLang="en-US" smtClean="0"/>
              <a:t>Четвърто ниво</a:t>
            </a:r>
          </a:p>
          <a:p>
            <a:pPr lvl="4"/>
            <a:r>
              <a:rPr lang="bg-BG" altLang="en-US" smtClean="0"/>
              <a:t>Пето ниво</a:t>
            </a:r>
          </a:p>
        </p:txBody>
      </p:sp>
      <p:sp>
        <p:nvSpPr>
          <p:cNvPr id="16999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bg-BG" altLang="en-US"/>
          </a:p>
        </p:txBody>
      </p:sp>
      <p:sp>
        <p:nvSpPr>
          <p:cNvPr id="16999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1D3E4B21-05E7-4C16-9C2A-66A128F14D64}" type="slidenum">
              <a:rPr lang="bg-BG" altLang="en-US"/>
              <a:pPr/>
              <a:t>‹#›</a:t>
            </a:fld>
            <a:endParaRPr lang="bg-BG" altLang="en-US"/>
          </a:p>
        </p:txBody>
      </p:sp>
    </p:spTree>
    <p:extLst>
      <p:ext uri="{BB962C8B-B14F-4D97-AF65-F5344CB8AC3E}">
        <p14:creationId xmlns:p14="http://schemas.microsoft.com/office/powerpoint/2010/main" val="22890889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DCA952-F008-4926-BD90-0B9FB45A34FD}" type="slidenum">
              <a:rPr lang="en-US" altLang="en-US" smtClean="0">
                <a:solidFill>
                  <a:prstClr val="black"/>
                </a:solidFill>
              </a:rPr>
              <a:pPr/>
              <a:t>68</a:t>
            </a:fld>
            <a:endParaRPr lang="en-US" altLang="en-US">
              <a:solidFill>
                <a:prstClr val="black"/>
              </a:solidFill>
            </a:endParaRPr>
          </a:p>
        </p:txBody>
      </p:sp>
    </p:spTree>
    <p:extLst>
      <p:ext uri="{BB962C8B-B14F-4D97-AF65-F5344CB8AC3E}">
        <p14:creationId xmlns:p14="http://schemas.microsoft.com/office/powerpoint/2010/main" val="9043405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146" name="Group 2"/>
          <p:cNvGrpSpPr>
            <a:grpSpLocks/>
          </p:cNvGrpSpPr>
          <p:nvPr/>
        </p:nvGrpSpPr>
        <p:grpSpPr bwMode="auto">
          <a:xfrm>
            <a:off x="0" y="0"/>
            <a:ext cx="1828800" cy="6856413"/>
            <a:chOff x="0" y="0"/>
            <a:chExt cx="1152" cy="4319"/>
          </a:xfrm>
        </p:grpSpPr>
        <p:sp>
          <p:nvSpPr>
            <p:cNvPr id="6147" name="Rectangle 3"/>
            <p:cNvSpPr>
              <a:spLocks noChangeArrowheads="1"/>
            </p:cNvSpPr>
            <p:nvPr/>
          </p:nvSpPr>
          <p:spPr bwMode="auto">
            <a:xfrm>
              <a:off x="0" y="0"/>
              <a:ext cx="1152" cy="1026"/>
            </a:xfrm>
            <a:prstGeom prst="rect">
              <a:avLst/>
            </a:prstGeom>
            <a:gradFill rotWithShape="0">
              <a:gsLst>
                <a:gs pos="0">
                  <a:schemeClr val="bg2"/>
                </a:gs>
                <a:gs pos="100000">
                  <a:schemeClr val="accent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pPr>
                <a:spcBef>
                  <a:spcPct val="50000"/>
                </a:spcBef>
              </a:pPr>
              <a:endParaRPr lang="en-US" altLang="en-US" sz="2400">
                <a:solidFill>
                  <a:srgbClr val="EAEAEA"/>
                </a:solidFill>
              </a:endParaRPr>
            </a:p>
          </p:txBody>
        </p:sp>
        <p:sp>
          <p:nvSpPr>
            <p:cNvPr id="6148" name="Rectangle 4"/>
            <p:cNvSpPr>
              <a:spLocks noChangeArrowheads="1"/>
            </p:cNvSpPr>
            <p:nvPr/>
          </p:nvSpPr>
          <p:spPr bwMode="auto">
            <a:xfrm>
              <a:off x="0" y="2400"/>
              <a:ext cx="1152" cy="1919"/>
            </a:xfrm>
            <a:prstGeom prst="rect">
              <a:avLst/>
            </a:prstGeom>
            <a:gradFill rotWithShape="0">
              <a:gsLst>
                <a:gs pos="0">
                  <a:schemeClr val="accent1"/>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pPr>
                <a:spcBef>
                  <a:spcPct val="50000"/>
                </a:spcBef>
              </a:pPr>
              <a:endParaRPr lang="en-US" altLang="en-US" sz="2400">
                <a:solidFill>
                  <a:srgbClr val="EAEAEA"/>
                </a:solidFill>
              </a:endParaRPr>
            </a:p>
          </p:txBody>
        </p:sp>
        <p:pic>
          <p:nvPicPr>
            <p:cNvPr id="6149" name="Picture 5"/>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28"/>
              <a:ext cx="1152" cy="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sp>
        <p:nvSpPr>
          <p:cNvPr id="6150" name="Rectangle 6"/>
          <p:cNvSpPr>
            <a:spLocks noGrp="1" noChangeArrowheads="1"/>
          </p:cNvSpPr>
          <p:nvPr>
            <p:ph type="ctrTitle" sz="quarter"/>
          </p:nvPr>
        </p:nvSpPr>
        <p:spPr>
          <a:xfrm>
            <a:off x="1905000" y="1676400"/>
            <a:ext cx="6934200" cy="2116138"/>
          </a:xfrm>
        </p:spPr>
        <p:txBody>
          <a:bodyPr/>
          <a:lstStyle>
            <a:lvl1pPr>
              <a:defRPr/>
            </a:lvl1pPr>
          </a:lstStyle>
          <a:p>
            <a:pPr lvl="0"/>
            <a:r>
              <a:rPr lang="en-US" altLang="en-US" noProof="0" smtClean="0"/>
              <a:t>Click to edit Master title style</a:t>
            </a:r>
          </a:p>
        </p:txBody>
      </p:sp>
      <p:sp>
        <p:nvSpPr>
          <p:cNvPr id="6151" name="Rectangle 7"/>
          <p:cNvSpPr>
            <a:spLocks noGrp="1" noChangeArrowheads="1"/>
          </p:cNvSpPr>
          <p:nvPr>
            <p:ph type="subTitle" sz="quarter" idx="1"/>
          </p:nvPr>
        </p:nvSpPr>
        <p:spPr>
          <a:xfrm>
            <a:off x="1911350" y="3968750"/>
            <a:ext cx="6400800" cy="1752600"/>
          </a:xfrm>
        </p:spPr>
        <p:txBody>
          <a:bodyPr/>
          <a:lstStyle>
            <a:lvl1pPr marL="0" indent="0">
              <a:buFont typeface="Symbol" pitchFamily="18" charset="2"/>
              <a:buNone/>
              <a:defRPr/>
            </a:lvl1pPr>
          </a:lstStyle>
          <a:p>
            <a:pPr lvl="0"/>
            <a:r>
              <a:rPr lang="en-US" altLang="en-US" noProof="0" smtClean="0"/>
              <a:t>Click to edit Master subtitle style</a:t>
            </a:r>
          </a:p>
        </p:txBody>
      </p:sp>
      <p:sp>
        <p:nvSpPr>
          <p:cNvPr id="6152" name="Rectangle 8"/>
          <p:cNvSpPr>
            <a:spLocks noGrp="1" noChangeArrowheads="1"/>
          </p:cNvSpPr>
          <p:nvPr>
            <p:ph type="dt" sz="quarter" idx="2"/>
          </p:nvPr>
        </p:nvSpPr>
        <p:spPr>
          <a:xfrm>
            <a:off x="1828800" y="6400800"/>
            <a:ext cx="1905000" cy="457200"/>
          </a:xfrm>
        </p:spPr>
        <p:txBody>
          <a:bodyPr/>
          <a:lstStyle>
            <a:lvl1pPr>
              <a:defRPr/>
            </a:lvl1pPr>
          </a:lstStyle>
          <a:p>
            <a:fld id="{14A58BE8-F97C-447B-9C97-B3810B6F8B8B}" type="datetime1">
              <a:rPr lang="bg-BG" altLang="en-US" smtClean="0">
                <a:solidFill>
                  <a:srgbClr val="EAEAEA"/>
                </a:solidFill>
              </a:rPr>
              <a:pPr/>
              <a:t>24.10.2016 г.</a:t>
            </a:fld>
            <a:endParaRPr lang="en-US" altLang="en-US">
              <a:solidFill>
                <a:srgbClr val="EAEAEA"/>
              </a:solidFill>
            </a:endParaRPr>
          </a:p>
        </p:txBody>
      </p:sp>
      <p:sp>
        <p:nvSpPr>
          <p:cNvPr id="6153" name="Rectangle 9"/>
          <p:cNvSpPr>
            <a:spLocks noGrp="1" noChangeArrowheads="1"/>
          </p:cNvSpPr>
          <p:nvPr>
            <p:ph type="ftr" sz="quarter" idx="3"/>
          </p:nvPr>
        </p:nvSpPr>
        <p:spPr>
          <a:xfrm>
            <a:off x="3962400" y="6400800"/>
            <a:ext cx="2895600" cy="457200"/>
          </a:xfrm>
        </p:spPr>
        <p:txBody>
          <a:bodyPr/>
          <a:lstStyle>
            <a:lvl1pPr>
              <a:defRPr/>
            </a:lvl1pPr>
          </a:lstStyle>
          <a:p>
            <a:endParaRPr lang="en-US" altLang="en-US">
              <a:solidFill>
                <a:srgbClr val="EAEAEA"/>
              </a:solidFill>
            </a:endParaRPr>
          </a:p>
        </p:txBody>
      </p:sp>
      <p:sp>
        <p:nvSpPr>
          <p:cNvPr id="6154" name="Rectangle 10"/>
          <p:cNvSpPr>
            <a:spLocks noGrp="1" noChangeArrowheads="1"/>
          </p:cNvSpPr>
          <p:nvPr>
            <p:ph type="sldNum" sz="quarter" idx="4"/>
          </p:nvPr>
        </p:nvSpPr>
        <p:spPr/>
        <p:txBody>
          <a:bodyPr/>
          <a:lstStyle>
            <a:lvl1pPr>
              <a:defRPr/>
            </a:lvl1pPr>
          </a:lstStyle>
          <a:p>
            <a:fld id="{C75B8CA7-174B-4920-BF76-A9B2B4FCCBEA}" type="slidenum">
              <a:rPr lang="en-US" altLang="en-US">
                <a:solidFill>
                  <a:srgbClr val="EAEAEA"/>
                </a:solidFill>
              </a:rPr>
              <a:pPr/>
              <a:t>‹#›</a:t>
            </a:fld>
            <a:endParaRPr lang="en-US" altLang="en-US">
              <a:solidFill>
                <a:srgbClr val="EAEAEA"/>
              </a:solidFill>
            </a:endParaRPr>
          </a:p>
        </p:txBody>
      </p:sp>
    </p:spTree>
    <p:extLst>
      <p:ext uri="{BB962C8B-B14F-4D97-AF65-F5344CB8AC3E}">
        <p14:creationId xmlns:p14="http://schemas.microsoft.com/office/powerpoint/2010/main" val="1837935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2BA80EC-0752-4B55-A8F5-F28DB8E7E16F}" type="datetime1">
              <a:rPr lang="bg-BG" altLang="en-US" smtClean="0">
                <a:solidFill>
                  <a:srgbClr val="EAEAEA"/>
                </a:solidFill>
              </a:rPr>
              <a:pPr/>
              <a:t>24.10.2016 г.</a:t>
            </a:fld>
            <a:endParaRPr lang="en-US" altLang="en-US">
              <a:solidFill>
                <a:srgbClr val="EAEAEA"/>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EAEAEA"/>
              </a:solidFill>
            </a:endParaRPr>
          </a:p>
        </p:txBody>
      </p:sp>
      <p:sp>
        <p:nvSpPr>
          <p:cNvPr id="6" name="Slide Number Placeholder 5"/>
          <p:cNvSpPr>
            <a:spLocks noGrp="1"/>
          </p:cNvSpPr>
          <p:nvPr>
            <p:ph type="sldNum" sz="quarter" idx="12"/>
          </p:nvPr>
        </p:nvSpPr>
        <p:spPr/>
        <p:txBody>
          <a:bodyPr/>
          <a:lstStyle>
            <a:lvl1pPr>
              <a:defRPr/>
            </a:lvl1pPr>
          </a:lstStyle>
          <a:p>
            <a:fld id="{F4BD881D-577C-47B4-ABC9-586C947E5934}" type="slidenum">
              <a:rPr lang="en-US" altLang="en-US">
                <a:solidFill>
                  <a:srgbClr val="EAEAEA"/>
                </a:solidFill>
              </a:rPr>
              <a:pPr/>
              <a:t>‹#›</a:t>
            </a:fld>
            <a:endParaRPr lang="en-US" altLang="en-US">
              <a:solidFill>
                <a:srgbClr val="EAEAEA"/>
              </a:solidFill>
            </a:endParaRPr>
          </a:p>
        </p:txBody>
      </p:sp>
    </p:spTree>
    <p:extLst>
      <p:ext uri="{BB962C8B-B14F-4D97-AF65-F5344CB8AC3E}">
        <p14:creationId xmlns:p14="http://schemas.microsoft.com/office/powerpoint/2010/main" val="2840244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48500" y="304800"/>
            <a:ext cx="19431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304800"/>
            <a:ext cx="56769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AAD8DFF-DAD3-4CD4-AC14-9F004211EDFA}" type="datetime1">
              <a:rPr lang="bg-BG" altLang="en-US" smtClean="0">
                <a:solidFill>
                  <a:srgbClr val="EAEAEA"/>
                </a:solidFill>
              </a:rPr>
              <a:pPr/>
              <a:t>24.10.2016 г.</a:t>
            </a:fld>
            <a:endParaRPr lang="en-US" altLang="en-US">
              <a:solidFill>
                <a:srgbClr val="EAEAEA"/>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EAEAEA"/>
              </a:solidFill>
            </a:endParaRPr>
          </a:p>
        </p:txBody>
      </p:sp>
      <p:sp>
        <p:nvSpPr>
          <p:cNvPr id="6" name="Slide Number Placeholder 5"/>
          <p:cNvSpPr>
            <a:spLocks noGrp="1"/>
          </p:cNvSpPr>
          <p:nvPr>
            <p:ph type="sldNum" sz="quarter" idx="12"/>
          </p:nvPr>
        </p:nvSpPr>
        <p:spPr/>
        <p:txBody>
          <a:bodyPr/>
          <a:lstStyle>
            <a:lvl1pPr>
              <a:defRPr/>
            </a:lvl1pPr>
          </a:lstStyle>
          <a:p>
            <a:fld id="{D2A81108-E92A-47EF-98DC-1A082F76950D}" type="slidenum">
              <a:rPr lang="en-US" altLang="en-US">
                <a:solidFill>
                  <a:srgbClr val="EAEAEA"/>
                </a:solidFill>
              </a:rPr>
              <a:pPr/>
              <a:t>‹#›</a:t>
            </a:fld>
            <a:endParaRPr lang="en-US" altLang="en-US">
              <a:solidFill>
                <a:srgbClr val="EAEAEA"/>
              </a:solidFill>
            </a:endParaRPr>
          </a:p>
        </p:txBody>
      </p:sp>
    </p:spTree>
    <p:extLst>
      <p:ext uri="{BB962C8B-B14F-4D97-AF65-F5344CB8AC3E}">
        <p14:creationId xmlns:p14="http://schemas.microsoft.com/office/powerpoint/2010/main" val="36582073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74D325-5C91-4400-9DCF-439CA456FB77}" type="datetime1">
              <a:rPr lang="bg-BG" altLang="en-US" smtClean="0"/>
              <a:t>24.10.2016 г.</a:t>
            </a:fld>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B905FDD2-49E0-4B58-85A0-4CCA5AAF8444}" type="slidenum">
              <a:rPr lang="en-US" altLang="en-US" smtClean="0"/>
              <a:pPr/>
              <a:t>‹#›</a:t>
            </a:fld>
            <a:endParaRPr lang="en-US" altLang="en-US"/>
          </a:p>
        </p:txBody>
      </p:sp>
    </p:spTree>
    <p:extLst>
      <p:ext uri="{BB962C8B-B14F-4D97-AF65-F5344CB8AC3E}">
        <p14:creationId xmlns:p14="http://schemas.microsoft.com/office/powerpoint/2010/main" val="29253620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184BB2-C805-48A6-8AF1-C326345922BC}" type="datetime1">
              <a:rPr lang="bg-BG" altLang="en-US" smtClean="0"/>
              <a:t>24.10.2016 г.</a:t>
            </a:fld>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014E5955-B569-490A-9AD0-6CD2DD356C45}" type="slidenum">
              <a:rPr lang="en-US" altLang="en-US" smtClean="0"/>
              <a:pPr/>
              <a:t>‹#›</a:t>
            </a:fld>
            <a:endParaRPr lang="en-US" altLang="en-US"/>
          </a:p>
        </p:txBody>
      </p:sp>
    </p:spTree>
    <p:extLst>
      <p:ext uri="{BB962C8B-B14F-4D97-AF65-F5344CB8AC3E}">
        <p14:creationId xmlns:p14="http://schemas.microsoft.com/office/powerpoint/2010/main" val="23738263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3F065B-104B-41C7-A8A0-A82722C2D8D6}" type="datetime1">
              <a:rPr lang="bg-BG" altLang="en-US" smtClean="0"/>
              <a:t>24.10.2016 г.</a:t>
            </a:fld>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06DECDFD-1DC4-4A60-B509-A67EB3476BC8}" type="slidenum">
              <a:rPr lang="en-US" altLang="en-US" smtClean="0"/>
              <a:pPr/>
              <a:t>‹#›</a:t>
            </a:fld>
            <a:endParaRPr lang="en-US" altLang="en-US"/>
          </a:p>
        </p:txBody>
      </p:sp>
    </p:spTree>
    <p:extLst>
      <p:ext uri="{BB962C8B-B14F-4D97-AF65-F5344CB8AC3E}">
        <p14:creationId xmlns:p14="http://schemas.microsoft.com/office/powerpoint/2010/main" val="956351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B476C7-572D-4654-9117-EF75E8B7E34A}" type="datetime1">
              <a:rPr lang="bg-BG" altLang="en-US" smtClean="0"/>
              <a:t>24.10.2016 г.</a:t>
            </a:fld>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9D0F0A01-5877-48C2-998C-02BF8A216146}" type="slidenum">
              <a:rPr lang="en-US" altLang="en-US" smtClean="0"/>
              <a:pPr/>
              <a:t>‹#›</a:t>
            </a:fld>
            <a:endParaRPr lang="en-US" altLang="en-US"/>
          </a:p>
        </p:txBody>
      </p:sp>
    </p:spTree>
    <p:extLst>
      <p:ext uri="{BB962C8B-B14F-4D97-AF65-F5344CB8AC3E}">
        <p14:creationId xmlns:p14="http://schemas.microsoft.com/office/powerpoint/2010/main" val="27083042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BD2FD7-C6ED-48AB-BD7C-B3C313030C7D}" type="datetime1">
              <a:rPr lang="bg-BG" altLang="en-US" smtClean="0"/>
              <a:t>24.10.2016 г.</a:t>
            </a:fld>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D38D8B62-C088-4B30-82B5-7083F38D4BA1}" type="slidenum">
              <a:rPr lang="en-US" altLang="en-US" smtClean="0"/>
              <a:pPr/>
              <a:t>‹#›</a:t>
            </a:fld>
            <a:endParaRPr lang="en-US" altLang="en-US"/>
          </a:p>
        </p:txBody>
      </p:sp>
    </p:spTree>
    <p:extLst>
      <p:ext uri="{BB962C8B-B14F-4D97-AF65-F5344CB8AC3E}">
        <p14:creationId xmlns:p14="http://schemas.microsoft.com/office/powerpoint/2010/main" val="15637169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60C6F3-56C6-4241-9F9B-865E40D51C07}" type="datetime1">
              <a:rPr lang="bg-BG" altLang="en-US" smtClean="0"/>
              <a:t>24.10.2016 г.</a:t>
            </a:fld>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10D7DFAD-5B8C-49A6-AE65-2771608A23AA}" type="slidenum">
              <a:rPr lang="en-US" altLang="en-US" smtClean="0"/>
              <a:pPr/>
              <a:t>‹#›</a:t>
            </a:fld>
            <a:endParaRPr lang="en-US" altLang="en-US"/>
          </a:p>
        </p:txBody>
      </p:sp>
    </p:spTree>
    <p:extLst>
      <p:ext uri="{BB962C8B-B14F-4D97-AF65-F5344CB8AC3E}">
        <p14:creationId xmlns:p14="http://schemas.microsoft.com/office/powerpoint/2010/main" val="9638871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64F294-F7CC-44CC-A53F-1FB62E570A7C}" type="datetime1">
              <a:rPr lang="bg-BG" altLang="en-US" smtClean="0"/>
              <a:t>24.10.2016 г.</a:t>
            </a:fld>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F56B819D-08AA-419A-9FA8-4518820919F7}" type="slidenum">
              <a:rPr lang="en-US" altLang="en-US" smtClean="0"/>
              <a:pPr/>
              <a:t>‹#›</a:t>
            </a:fld>
            <a:endParaRPr lang="en-US" altLang="en-US"/>
          </a:p>
        </p:txBody>
      </p:sp>
    </p:spTree>
    <p:extLst>
      <p:ext uri="{BB962C8B-B14F-4D97-AF65-F5344CB8AC3E}">
        <p14:creationId xmlns:p14="http://schemas.microsoft.com/office/powerpoint/2010/main" val="21916195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655019-0FD4-45F1-9BEF-1F74D13429FF}" type="datetime1">
              <a:rPr lang="bg-BG" altLang="en-US" smtClean="0"/>
              <a:t>24.10.2016 г.</a:t>
            </a:fld>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6AB1BBCB-CADE-440D-A538-F90A58F65BCE}" type="slidenum">
              <a:rPr lang="en-US" altLang="en-US" smtClean="0"/>
              <a:pPr/>
              <a:t>‹#›</a:t>
            </a:fld>
            <a:endParaRPr lang="en-US" altLang="en-US"/>
          </a:p>
        </p:txBody>
      </p:sp>
    </p:spTree>
    <p:extLst>
      <p:ext uri="{BB962C8B-B14F-4D97-AF65-F5344CB8AC3E}">
        <p14:creationId xmlns:p14="http://schemas.microsoft.com/office/powerpoint/2010/main" val="3044692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1FAB275-AF7E-48D0-8B47-E3AF723607AF}" type="datetime1">
              <a:rPr lang="bg-BG" altLang="en-US" smtClean="0">
                <a:solidFill>
                  <a:srgbClr val="EAEAEA"/>
                </a:solidFill>
              </a:rPr>
              <a:pPr/>
              <a:t>24.10.2016 г.</a:t>
            </a:fld>
            <a:endParaRPr lang="en-US" altLang="en-US">
              <a:solidFill>
                <a:srgbClr val="EAEAEA"/>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EAEAEA"/>
              </a:solidFill>
            </a:endParaRPr>
          </a:p>
        </p:txBody>
      </p:sp>
      <p:sp>
        <p:nvSpPr>
          <p:cNvPr id="6" name="Slide Number Placeholder 5"/>
          <p:cNvSpPr>
            <a:spLocks noGrp="1"/>
          </p:cNvSpPr>
          <p:nvPr>
            <p:ph type="sldNum" sz="quarter" idx="12"/>
          </p:nvPr>
        </p:nvSpPr>
        <p:spPr/>
        <p:txBody>
          <a:bodyPr/>
          <a:lstStyle>
            <a:lvl1pPr>
              <a:defRPr/>
            </a:lvl1pPr>
          </a:lstStyle>
          <a:p>
            <a:fld id="{12AD5B84-E66E-4058-B35D-ADCC995DD55D}" type="slidenum">
              <a:rPr lang="en-US" altLang="en-US">
                <a:solidFill>
                  <a:srgbClr val="EAEAEA"/>
                </a:solidFill>
              </a:rPr>
              <a:pPr/>
              <a:t>‹#›</a:t>
            </a:fld>
            <a:endParaRPr lang="en-US" altLang="en-US">
              <a:solidFill>
                <a:srgbClr val="EAEAEA"/>
              </a:solidFill>
            </a:endParaRPr>
          </a:p>
        </p:txBody>
      </p:sp>
    </p:spTree>
    <p:extLst>
      <p:ext uri="{BB962C8B-B14F-4D97-AF65-F5344CB8AC3E}">
        <p14:creationId xmlns:p14="http://schemas.microsoft.com/office/powerpoint/2010/main" val="35283333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BC066C-4DAC-4226-97FF-546D9C9B01C1}" type="datetime1">
              <a:rPr lang="bg-BG" altLang="en-US" smtClean="0"/>
              <a:t>24.10.2016 г.</a:t>
            </a:fld>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9584EA93-DF81-4A4C-B13F-1341D1FAD18B}" type="slidenum">
              <a:rPr lang="en-US" altLang="en-US" smtClean="0"/>
              <a:pPr/>
              <a:t>‹#›</a:t>
            </a:fld>
            <a:endParaRPr lang="en-US" altLang="en-US"/>
          </a:p>
        </p:txBody>
      </p:sp>
    </p:spTree>
    <p:extLst>
      <p:ext uri="{BB962C8B-B14F-4D97-AF65-F5344CB8AC3E}">
        <p14:creationId xmlns:p14="http://schemas.microsoft.com/office/powerpoint/2010/main" val="37823364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72437F-8A87-4D25-88B5-066B2D350B44}" type="datetime1">
              <a:rPr lang="bg-BG" altLang="en-US" smtClean="0"/>
              <a:t>24.10.2016 г.</a:t>
            </a:fld>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CFBEA039-6735-4092-9682-58ACF63B1AFB}" type="slidenum">
              <a:rPr lang="en-US" altLang="en-US" smtClean="0"/>
              <a:pPr/>
              <a:t>‹#›</a:t>
            </a:fld>
            <a:endParaRPr lang="en-US" altLang="en-US"/>
          </a:p>
        </p:txBody>
      </p:sp>
    </p:spTree>
    <p:extLst>
      <p:ext uri="{BB962C8B-B14F-4D97-AF65-F5344CB8AC3E}">
        <p14:creationId xmlns:p14="http://schemas.microsoft.com/office/powerpoint/2010/main" val="11390199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AB698D-F8CE-436B-834F-87B79875979F}" type="datetime1">
              <a:rPr lang="bg-BG" altLang="en-US" smtClean="0"/>
              <a:t>24.10.2016 г.</a:t>
            </a:fld>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2F662365-D283-4B50-8194-A106619DEA40}" type="slidenum">
              <a:rPr lang="en-US" altLang="en-US" smtClean="0"/>
              <a:pPr/>
              <a:t>‹#›</a:t>
            </a:fld>
            <a:endParaRPr lang="en-US" altLang="en-US"/>
          </a:p>
        </p:txBody>
      </p:sp>
    </p:spTree>
    <p:extLst>
      <p:ext uri="{BB962C8B-B14F-4D97-AF65-F5344CB8AC3E}">
        <p14:creationId xmlns:p14="http://schemas.microsoft.com/office/powerpoint/2010/main" val="3416359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ACB87691-602B-495A-A9BD-965A6F16F5A3}" type="datetime1">
              <a:rPr lang="bg-BG" altLang="en-US" smtClean="0">
                <a:solidFill>
                  <a:srgbClr val="EAEAEA"/>
                </a:solidFill>
              </a:rPr>
              <a:pPr/>
              <a:t>24.10.2016 г.</a:t>
            </a:fld>
            <a:endParaRPr lang="en-US" altLang="en-US">
              <a:solidFill>
                <a:srgbClr val="EAEAEA"/>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EAEAEA"/>
              </a:solidFill>
            </a:endParaRPr>
          </a:p>
        </p:txBody>
      </p:sp>
      <p:sp>
        <p:nvSpPr>
          <p:cNvPr id="6" name="Slide Number Placeholder 5"/>
          <p:cNvSpPr>
            <a:spLocks noGrp="1"/>
          </p:cNvSpPr>
          <p:nvPr>
            <p:ph type="sldNum" sz="quarter" idx="12"/>
          </p:nvPr>
        </p:nvSpPr>
        <p:spPr/>
        <p:txBody>
          <a:bodyPr/>
          <a:lstStyle>
            <a:lvl1pPr>
              <a:defRPr/>
            </a:lvl1pPr>
          </a:lstStyle>
          <a:p>
            <a:fld id="{8EED452D-BB7F-42D0-8F89-3E642D085174}" type="slidenum">
              <a:rPr lang="en-US" altLang="en-US">
                <a:solidFill>
                  <a:srgbClr val="EAEAEA"/>
                </a:solidFill>
              </a:rPr>
              <a:pPr/>
              <a:t>‹#›</a:t>
            </a:fld>
            <a:endParaRPr lang="en-US" altLang="en-US">
              <a:solidFill>
                <a:srgbClr val="EAEAEA"/>
              </a:solidFill>
            </a:endParaRPr>
          </a:p>
        </p:txBody>
      </p:sp>
    </p:spTree>
    <p:extLst>
      <p:ext uri="{BB962C8B-B14F-4D97-AF65-F5344CB8AC3E}">
        <p14:creationId xmlns:p14="http://schemas.microsoft.com/office/powerpoint/2010/main" val="1066668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19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816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2DE63682-FD2E-40D7-80E2-7837BA972400}" type="datetime1">
              <a:rPr lang="bg-BG" altLang="en-US" smtClean="0">
                <a:solidFill>
                  <a:srgbClr val="EAEAEA"/>
                </a:solidFill>
              </a:rPr>
              <a:pPr/>
              <a:t>24.10.2016 г.</a:t>
            </a:fld>
            <a:endParaRPr lang="en-US" altLang="en-US">
              <a:solidFill>
                <a:srgbClr val="EAEAEA"/>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EAEAEA"/>
              </a:solidFill>
            </a:endParaRPr>
          </a:p>
        </p:txBody>
      </p:sp>
      <p:sp>
        <p:nvSpPr>
          <p:cNvPr id="7" name="Slide Number Placeholder 6"/>
          <p:cNvSpPr>
            <a:spLocks noGrp="1"/>
          </p:cNvSpPr>
          <p:nvPr>
            <p:ph type="sldNum" sz="quarter" idx="12"/>
          </p:nvPr>
        </p:nvSpPr>
        <p:spPr/>
        <p:txBody>
          <a:bodyPr/>
          <a:lstStyle>
            <a:lvl1pPr>
              <a:defRPr/>
            </a:lvl1pPr>
          </a:lstStyle>
          <a:p>
            <a:fld id="{7C1EEB8B-547E-4190-8225-25AD692B2D1B}" type="slidenum">
              <a:rPr lang="en-US" altLang="en-US">
                <a:solidFill>
                  <a:srgbClr val="EAEAEA"/>
                </a:solidFill>
              </a:rPr>
              <a:pPr/>
              <a:t>‹#›</a:t>
            </a:fld>
            <a:endParaRPr lang="en-US" altLang="en-US">
              <a:solidFill>
                <a:srgbClr val="EAEAEA"/>
              </a:solidFill>
            </a:endParaRPr>
          </a:p>
        </p:txBody>
      </p:sp>
    </p:spTree>
    <p:extLst>
      <p:ext uri="{BB962C8B-B14F-4D97-AF65-F5344CB8AC3E}">
        <p14:creationId xmlns:p14="http://schemas.microsoft.com/office/powerpoint/2010/main" val="4192768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74621740-73EF-4948-9FEF-650E54377882}" type="datetime1">
              <a:rPr lang="bg-BG" altLang="en-US" smtClean="0">
                <a:solidFill>
                  <a:srgbClr val="EAEAEA"/>
                </a:solidFill>
              </a:rPr>
              <a:pPr/>
              <a:t>24.10.2016 г.</a:t>
            </a:fld>
            <a:endParaRPr lang="en-US" altLang="en-US">
              <a:solidFill>
                <a:srgbClr val="EAEAEA"/>
              </a:solidFill>
            </a:endParaRPr>
          </a:p>
        </p:txBody>
      </p:sp>
      <p:sp>
        <p:nvSpPr>
          <p:cNvPr id="8" name="Footer Placeholder 7"/>
          <p:cNvSpPr>
            <a:spLocks noGrp="1"/>
          </p:cNvSpPr>
          <p:nvPr>
            <p:ph type="ftr" sz="quarter" idx="11"/>
          </p:nvPr>
        </p:nvSpPr>
        <p:spPr/>
        <p:txBody>
          <a:bodyPr/>
          <a:lstStyle>
            <a:lvl1pPr>
              <a:defRPr/>
            </a:lvl1pPr>
          </a:lstStyle>
          <a:p>
            <a:endParaRPr lang="en-US" altLang="en-US">
              <a:solidFill>
                <a:srgbClr val="EAEAEA"/>
              </a:solidFill>
            </a:endParaRPr>
          </a:p>
        </p:txBody>
      </p:sp>
      <p:sp>
        <p:nvSpPr>
          <p:cNvPr id="9" name="Slide Number Placeholder 8"/>
          <p:cNvSpPr>
            <a:spLocks noGrp="1"/>
          </p:cNvSpPr>
          <p:nvPr>
            <p:ph type="sldNum" sz="quarter" idx="12"/>
          </p:nvPr>
        </p:nvSpPr>
        <p:spPr/>
        <p:txBody>
          <a:bodyPr/>
          <a:lstStyle>
            <a:lvl1pPr>
              <a:defRPr/>
            </a:lvl1pPr>
          </a:lstStyle>
          <a:p>
            <a:fld id="{5D0E5ABF-9A58-4262-8AD9-528B9B9C2E1A}" type="slidenum">
              <a:rPr lang="en-US" altLang="en-US">
                <a:solidFill>
                  <a:srgbClr val="EAEAEA"/>
                </a:solidFill>
              </a:rPr>
              <a:pPr/>
              <a:t>‹#›</a:t>
            </a:fld>
            <a:endParaRPr lang="en-US" altLang="en-US">
              <a:solidFill>
                <a:srgbClr val="EAEAEA"/>
              </a:solidFill>
            </a:endParaRPr>
          </a:p>
        </p:txBody>
      </p:sp>
    </p:spTree>
    <p:extLst>
      <p:ext uri="{BB962C8B-B14F-4D97-AF65-F5344CB8AC3E}">
        <p14:creationId xmlns:p14="http://schemas.microsoft.com/office/powerpoint/2010/main" val="1661992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337C394E-45F3-4FDD-8D87-B676060AE161}" type="datetime1">
              <a:rPr lang="bg-BG" altLang="en-US" smtClean="0">
                <a:solidFill>
                  <a:srgbClr val="EAEAEA"/>
                </a:solidFill>
              </a:rPr>
              <a:pPr/>
              <a:t>24.10.2016 г.</a:t>
            </a:fld>
            <a:endParaRPr lang="en-US" altLang="en-US">
              <a:solidFill>
                <a:srgbClr val="EAEAEA"/>
              </a:solidFill>
            </a:endParaRPr>
          </a:p>
        </p:txBody>
      </p:sp>
      <p:sp>
        <p:nvSpPr>
          <p:cNvPr id="4" name="Footer Placeholder 3"/>
          <p:cNvSpPr>
            <a:spLocks noGrp="1"/>
          </p:cNvSpPr>
          <p:nvPr>
            <p:ph type="ftr" sz="quarter" idx="11"/>
          </p:nvPr>
        </p:nvSpPr>
        <p:spPr/>
        <p:txBody>
          <a:bodyPr/>
          <a:lstStyle>
            <a:lvl1pPr>
              <a:defRPr/>
            </a:lvl1pPr>
          </a:lstStyle>
          <a:p>
            <a:endParaRPr lang="en-US" altLang="en-US">
              <a:solidFill>
                <a:srgbClr val="EAEAEA"/>
              </a:solidFill>
            </a:endParaRPr>
          </a:p>
        </p:txBody>
      </p:sp>
      <p:sp>
        <p:nvSpPr>
          <p:cNvPr id="5" name="Slide Number Placeholder 4"/>
          <p:cNvSpPr>
            <a:spLocks noGrp="1"/>
          </p:cNvSpPr>
          <p:nvPr>
            <p:ph type="sldNum" sz="quarter" idx="12"/>
          </p:nvPr>
        </p:nvSpPr>
        <p:spPr/>
        <p:txBody>
          <a:bodyPr/>
          <a:lstStyle>
            <a:lvl1pPr>
              <a:defRPr/>
            </a:lvl1pPr>
          </a:lstStyle>
          <a:p>
            <a:fld id="{7BE27C09-234C-46AF-AB61-963172C7817F}" type="slidenum">
              <a:rPr lang="en-US" altLang="en-US">
                <a:solidFill>
                  <a:srgbClr val="EAEAEA"/>
                </a:solidFill>
              </a:rPr>
              <a:pPr/>
              <a:t>‹#›</a:t>
            </a:fld>
            <a:endParaRPr lang="en-US" altLang="en-US">
              <a:solidFill>
                <a:srgbClr val="EAEAEA"/>
              </a:solidFill>
            </a:endParaRPr>
          </a:p>
        </p:txBody>
      </p:sp>
    </p:spTree>
    <p:extLst>
      <p:ext uri="{BB962C8B-B14F-4D97-AF65-F5344CB8AC3E}">
        <p14:creationId xmlns:p14="http://schemas.microsoft.com/office/powerpoint/2010/main" val="1002903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C3883911-3C00-4F4E-A69D-5051333DB611}" type="datetime1">
              <a:rPr lang="bg-BG" altLang="en-US" smtClean="0">
                <a:solidFill>
                  <a:srgbClr val="EAEAEA"/>
                </a:solidFill>
              </a:rPr>
              <a:pPr/>
              <a:t>24.10.2016 г.</a:t>
            </a:fld>
            <a:endParaRPr lang="en-US" altLang="en-US">
              <a:solidFill>
                <a:srgbClr val="EAEAEA"/>
              </a:solidFill>
            </a:endParaRPr>
          </a:p>
        </p:txBody>
      </p:sp>
      <p:sp>
        <p:nvSpPr>
          <p:cNvPr id="3" name="Footer Placeholder 2"/>
          <p:cNvSpPr>
            <a:spLocks noGrp="1"/>
          </p:cNvSpPr>
          <p:nvPr>
            <p:ph type="ftr" sz="quarter" idx="11"/>
          </p:nvPr>
        </p:nvSpPr>
        <p:spPr/>
        <p:txBody>
          <a:bodyPr/>
          <a:lstStyle>
            <a:lvl1pPr>
              <a:defRPr/>
            </a:lvl1pPr>
          </a:lstStyle>
          <a:p>
            <a:endParaRPr lang="en-US" altLang="en-US">
              <a:solidFill>
                <a:srgbClr val="EAEAEA"/>
              </a:solidFill>
            </a:endParaRPr>
          </a:p>
        </p:txBody>
      </p:sp>
      <p:sp>
        <p:nvSpPr>
          <p:cNvPr id="4" name="Slide Number Placeholder 3"/>
          <p:cNvSpPr>
            <a:spLocks noGrp="1"/>
          </p:cNvSpPr>
          <p:nvPr>
            <p:ph type="sldNum" sz="quarter" idx="12"/>
          </p:nvPr>
        </p:nvSpPr>
        <p:spPr/>
        <p:txBody>
          <a:bodyPr/>
          <a:lstStyle>
            <a:lvl1pPr>
              <a:defRPr/>
            </a:lvl1pPr>
          </a:lstStyle>
          <a:p>
            <a:fld id="{D4C5A1A6-04EB-42DA-901C-D49A6096A4B5}" type="slidenum">
              <a:rPr lang="en-US" altLang="en-US">
                <a:solidFill>
                  <a:srgbClr val="EAEAEA"/>
                </a:solidFill>
              </a:rPr>
              <a:pPr/>
              <a:t>‹#›</a:t>
            </a:fld>
            <a:endParaRPr lang="en-US" altLang="en-US">
              <a:solidFill>
                <a:srgbClr val="EAEAEA"/>
              </a:solidFill>
            </a:endParaRPr>
          </a:p>
        </p:txBody>
      </p:sp>
    </p:spTree>
    <p:extLst>
      <p:ext uri="{BB962C8B-B14F-4D97-AF65-F5344CB8AC3E}">
        <p14:creationId xmlns:p14="http://schemas.microsoft.com/office/powerpoint/2010/main" val="4004397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A99FAE57-C10F-4124-BF58-F4F2F95B1777}" type="datetime1">
              <a:rPr lang="bg-BG" altLang="en-US" smtClean="0">
                <a:solidFill>
                  <a:srgbClr val="EAEAEA"/>
                </a:solidFill>
              </a:rPr>
              <a:pPr/>
              <a:t>24.10.2016 г.</a:t>
            </a:fld>
            <a:endParaRPr lang="en-US" altLang="en-US">
              <a:solidFill>
                <a:srgbClr val="EAEAEA"/>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EAEAEA"/>
              </a:solidFill>
            </a:endParaRPr>
          </a:p>
        </p:txBody>
      </p:sp>
      <p:sp>
        <p:nvSpPr>
          <p:cNvPr id="7" name="Slide Number Placeholder 6"/>
          <p:cNvSpPr>
            <a:spLocks noGrp="1"/>
          </p:cNvSpPr>
          <p:nvPr>
            <p:ph type="sldNum" sz="quarter" idx="12"/>
          </p:nvPr>
        </p:nvSpPr>
        <p:spPr/>
        <p:txBody>
          <a:bodyPr/>
          <a:lstStyle>
            <a:lvl1pPr>
              <a:defRPr/>
            </a:lvl1pPr>
          </a:lstStyle>
          <a:p>
            <a:fld id="{EF561EDF-D9AE-4B03-AB85-072555FEF539}" type="slidenum">
              <a:rPr lang="en-US" altLang="en-US">
                <a:solidFill>
                  <a:srgbClr val="EAEAEA"/>
                </a:solidFill>
              </a:rPr>
              <a:pPr/>
              <a:t>‹#›</a:t>
            </a:fld>
            <a:endParaRPr lang="en-US" altLang="en-US">
              <a:solidFill>
                <a:srgbClr val="EAEAEA"/>
              </a:solidFill>
            </a:endParaRPr>
          </a:p>
        </p:txBody>
      </p:sp>
    </p:spTree>
    <p:extLst>
      <p:ext uri="{BB962C8B-B14F-4D97-AF65-F5344CB8AC3E}">
        <p14:creationId xmlns:p14="http://schemas.microsoft.com/office/powerpoint/2010/main" val="1296933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02132CA9-2482-4E2E-82BB-374FD9A0086E}" type="datetime1">
              <a:rPr lang="bg-BG" altLang="en-US" smtClean="0">
                <a:solidFill>
                  <a:srgbClr val="EAEAEA"/>
                </a:solidFill>
              </a:rPr>
              <a:pPr/>
              <a:t>24.10.2016 г.</a:t>
            </a:fld>
            <a:endParaRPr lang="en-US" altLang="en-US">
              <a:solidFill>
                <a:srgbClr val="EAEAEA"/>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EAEAEA"/>
              </a:solidFill>
            </a:endParaRPr>
          </a:p>
        </p:txBody>
      </p:sp>
      <p:sp>
        <p:nvSpPr>
          <p:cNvPr id="7" name="Slide Number Placeholder 6"/>
          <p:cNvSpPr>
            <a:spLocks noGrp="1"/>
          </p:cNvSpPr>
          <p:nvPr>
            <p:ph type="sldNum" sz="quarter" idx="12"/>
          </p:nvPr>
        </p:nvSpPr>
        <p:spPr/>
        <p:txBody>
          <a:bodyPr/>
          <a:lstStyle>
            <a:lvl1pPr>
              <a:defRPr/>
            </a:lvl1pPr>
          </a:lstStyle>
          <a:p>
            <a:fld id="{D81CD4C1-1B62-4320-98BD-6F4E0FEC08EA}" type="slidenum">
              <a:rPr lang="en-US" altLang="en-US">
                <a:solidFill>
                  <a:srgbClr val="EAEAEA"/>
                </a:solidFill>
              </a:rPr>
              <a:pPr/>
              <a:t>‹#›</a:t>
            </a:fld>
            <a:endParaRPr lang="en-US" altLang="en-US">
              <a:solidFill>
                <a:srgbClr val="EAEAEA"/>
              </a:solidFill>
            </a:endParaRPr>
          </a:p>
        </p:txBody>
      </p:sp>
    </p:spTree>
    <p:extLst>
      <p:ext uri="{BB962C8B-B14F-4D97-AF65-F5344CB8AC3E}">
        <p14:creationId xmlns:p14="http://schemas.microsoft.com/office/powerpoint/2010/main" val="1846700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FFFF"/>
        </a:solidFill>
        <a:effectLst/>
      </p:bgPr>
    </p:bg>
    <p:spTree>
      <p:nvGrpSpPr>
        <p:cNvPr id="1" name=""/>
        <p:cNvGrpSpPr/>
        <p:nvPr/>
      </p:nvGrpSpPr>
      <p:grpSpPr>
        <a:xfrm>
          <a:off x="0" y="0"/>
          <a:ext cx="0" cy="0"/>
          <a:chOff x="0" y="0"/>
          <a:chExt cx="0" cy="0"/>
        </a:xfrm>
      </p:grpSpPr>
      <p:grpSp>
        <p:nvGrpSpPr>
          <p:cNvPr id="5122" name="Group 2"/>
          <p:cNvGrpSpPr>
            <a:grpSpLocks/>
          </p:cNvGrpSpPr>
          <p:nvPr/>
        </p:nvGrpSpPr>
        <p:grpSpPr bwMode="auto">
          <a:xfrm>
            <a:off x="0" y="0"/>
            <a:ext cx="1143000" cy="6856413"/>
            <a:chOff x="0" y="0"/>
            <a:chExt cx="720" cy="4319"/>
          </a:xfrm>
        </p:grpSpPr>
        <p:sp>
          <p:nvSpPr>
            <p:cNvPr id="5123" name="Rectangle 3"/>
            <p:cNvSpPr>
              <a:spLocks noChangeArrowheads="1"/>
            </p:cNvSpPr>
            <p:nvPr/>
          </p:nvSpPr>
          <p:spPr bwMode="auto">
            <a:xfrm>
              <a:off x="0" y="0"/>
              <a:ext cx="720" cy="336"/>
            </a:xfrm>
            <a:prstGeom prst="rect">
              <a:avLst/>
            </a:prstGeom>
            <a:gradFill rotWithShape="0">
              <a:gsLst>
                <a:gs pos="0">
                  <a:schemeClr val="bg2"/>
                </a:gs>
                <a:gs pos="100000">
                  <a:schemeClr val="accent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pPr>
                <a:spcBef>
                  <a:spcPct val="50000"/>
                </a:spcBef>
              </a:pPr>
              <a:endParaRPr lang="en-US" altLang="en-US" sz="2400">
                <a:solidFill>
                  <a:srgbClr val="EAEAEA"/>
                </a:solidFill>
              </a:endParaRPr>
            </a:p>
          </p:txBody>
        </p:sp>
        <p:sp>
          <p:nvSpPr>
            <p:cNvPr id="5124" name="Rectangle 4"/>
            <p:cNvSpPr>
              <a:spLocks noChangeArrowheads="1"/>
            </p:cNvSpPr>
            <p:nvPr/>
          </p:nvSpPr>
          <p:spPr bwMode="auto">
            <a:xfrm>
              <a:off x="0" y="2016"/>
              <a:ext cx="720" cy="2303"/>
            </a:xfrm>
            <a:prstGeom prst="rect">
              <a:avLst/>
            </a:prstGeom>
            <a:gradFill rotWithShape="0">
              <a:gsLst>
                <a:gs pos="0">
                  <a:schemeClr val="accent1"/>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pPr>
                <a:spcBef>
                  <a:spcPct val="50000"/>
                </a:spcBef>
              </a:pPr>
              <a:endParaRPr lang="en-US" altLang="en-US" sz="2400">
                <a:solidFill>
                  <a:srgbClr val="EAEAEA"/>
                </a:solidFill>
              </a:endParaRPr>
            </a:p>
          </p:txBody>
        </p:sp>
        <p:pic>
          <p:nvPicPr>
            <p:cNvPr id="5125" name="Picture 5"/>
            <p:cNvPicPr>
              <a:picLocks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312"/>
              <a:ext cx="720" cy="1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sp>
        <p:nvSpPr>
          <p:cNvPr id="5126" name="Rectangle 6"/>
          <p:cNvSpPr>
            <a:spLocks noGrp="1" noChangeArrowheads="1"/>
          </p:cNvSpPr>
          <p:nvPr>
            <p:ph type="title"/>
          </p:nvPr>
        </p:nvSpPr>
        <p:spPr bwMode="auto">
          <a:xfrm>
            <a:off x="1219200" y="304800"/>
            <a:ext cx="7772400" cy="120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5127" name="Rectangle 7"/>
          <p:cNvSpPr>
            <a:spLocks noGrp="1" noChangeArrowheads="1"/>
          </p:cNvSpPr>
          <p:nvPr>
            <p:ph type="body" idx="1"/>
          </p:nvPr>
        </p:nvSpPr>
        <p:spPr bwMode="auto">
          <a:xfrm>
            <a:off x="1219200" y="1600200"/>
            <a:ext cx="77724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8" name="Rectangle 8"/>
          <p:cNvSpPr>
            <a:spLocks noGrp="1" noChangeArrowheads="1"/>
          </p:cNvSpPr>
          <p:nvPr>
            <p:ph type="dt" sz="half" idx="2"/>
          </p:nvPr>
        </p:nvSpPr>
        <p:spPr bwMode="auto">
          <a:xfrm>
            <a:off x="11430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lvl1pPr>
          </a:lstStyle>
          <a:p>
            <a:pPr eaLnBrk="1" hangingPunct="1"/>
            <a:fld id="{C4700C0C-163F-4E76-B4DF-11F8103DAA1D}" type="datetime1">
              <a:rPr lang="bg-BG" altLang="en-US" smtClean="0">
                <a:solidFill>
                  <a:srgbClr val="EAEAEA"/>
                </a:solidFill>
              </a:rPr>
              <a:pPr eaLnBrk="1" hangingPunct="1"/>
              <a:t>24.10.2016 г.</a:t>
            </a:fld>
            <a:endParaRPr lang="en-US" altLang="en-US">
              <a:solidFill>
                <a:srgbClr val="EAEAEA"/>
              </a:solidFill>
            </a:endParaRPr>
          </a:p>
        </p:txBody>
      </p:sp>
      <p:sp>
        <p:nvSpPr>
          <p:cNvPr id="5129" name="Rectangle 9"/>
          <p:cNvSpPr>
            <a:spLocks noGrp="1" noChangeArrowheads="1"/>
          </p:cNvSpPr>
          <p:nvPr>
            <p:ph type="ftr" sz="quarter" idx="3"/>
          </p:nvPr>
        </p:nvSpPr>
        <p:spPr bwMode="auto">
          <a:xfrm>
            <a:off x="3581400" y="64008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lvl1pPr>
          </a:lstStyle>
          <a:p>
            <a:pPr eaLnBrk="1" hangingPunct="1"/>
            <a:endParaRPr lang="en-US" altLang="en-US">
              <a:solidFill>
                <a:srgbClr val="EAEAEA"/>
              </a:solidFill>
            </a:endParaRPr>
          </a:p>
        </p:txBody>
      </p:sp>
      <p:sp>
        <p:nvSpPr>
          <p:cNvPr id="5130" name="Rectangle 10"/>
          <p:cNvSpPr>
            <a:spLocks noGrp="1" noChangeArrowheads="1"/>
          </p:cNvSpPr>
          <p:nvPr>
            <p:ph type="sldNum" sz="quarter" idx="4"/>
          </p:nvPr>
        </p:nvSpPr>
        <p:spPr bwMode="auto">
          <a:xfrm>
            <a:off x="72390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lvl1pPr>
          </a:lstStyle>
          <a:p>
            <a:pPr eaLnBrk="1" hangingPunct="1"/>
            <a:fld id="{AC2E5E47-D5B9-4BB6-9D49-1FE57BC2A0A6}" type="slidenum">
              <a:rPr lang="en-US" altLang="en-US">
                <a:solidFill>
                  <a:srgbClr val="EAEAEA"/>
                </a:solidFill>
              </a:rPr>
              <a:pPr eaLnBrk="1" hangingPunct="1"/>
              <a:t>‹#›</a:t>
            </a:fld>
            <a:endParaRPr lang="en-US" altLang="en-US">
              <a:solidFill>
                <a:srgbClr val="EAEAEA"/>
              </a:solidFill>
            </a:endParaRPr>
          </a:p>
        </p:txBody>
      </p:sp>
    </p:spTree>
    <p:extLst>
      <p:ext uri="{BB962C8B-B14F-4D97-AF65-F5344CB8AC3E}">
        <p14:creationId xmlns:p14="http://schemas.microsoft.com/office/powerpoint/2010/main" val="194739440"/>
      </p:ext>
    </p:extLst>
  </p:cSld>
  <p:clrMap bg1="dk2" tx1="lt1" bg2="dk1" tx2="lt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hf hdr="0" ftr="0"/>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lr>
          <a:schemeClr val="tx2"/>
        </a:buClr>
        <a:buSzPct val="90000"/>
        <a:buFont typeface="Symbol" pitchFamily="18" charset="2"/>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CF0CE6-2168-47AC-A2E9-F02C033E3246}" type="datetime1">
              <a:rPr lang="bg-BG" altLang="en-US" smtClean="0"/>
              <a:t>24.10.2016 г.</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584391-9078-4016-86E4-3B3C6B72B1C9}" type="slidenum">
              <a:rPr lang="en-US" altLang="en-US" smtClean="0"/>
              <a:pPr/>
              <a:t>‹#›</a:t>
            </a:fld>
            <a:endParaRPr lang="en-US" altLang="en-US"/>
          </a:p>
        </p:txBody>
      </p:sp>
    </p:spTree>
    <p:extLst>
      <p:ext uri="{BB962C8B-B14F-4D97-AF65-F5344CB8AC3E}">
        <p14:creationId xmlns:p14="http://schemas.microsoft.com/office/powerpoint/2010/main" val="2508076929"/>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2"/>
            <a:ext cx="8229600" cy="3836988"/>
          </a:xfrm>
        </p:spPr>
        <p:txBody>
          <a:bodyPr/>
          <a:lstStyle/>
          <a:p>
            <a:r>
              <a:rPr lang="bg-BG" dirty="0" smtClean="0"/>
              <a:t>Глава 1. </a:t>
            </a:r>
            <a:br>
              <a:rPr lang="bg-BG" dirty="0" smtClean="0"/>
            </a:br>
            <a:r>
              <a:rPr lang="bg-BG" dirty="0" smtClean="0"/>
              <a:t/>
            </a:r>
            <a:br>
              <a:rPr lang="bg-BG" dirty="0" smtClean="0"/>
            </a:br>
            <a:r>
              <a:rPr lang="bg-BG" sz="4800" b="1" dirty="0" smtClean="0">
                <a:solidFill>
                  <a:srgbClr val="C00000"/>
                </a:solidFill>
                <a:effectLst>
                  <a:outerShdw blurRad="38100" dist="38100" dir="2700000" algn="tl">
                    <a:srgbClr val="000000">
                      <a:alpha val="43137"/>
                    </a:srgbClr>
                  </a:outerShdw>
                </a:effectLst>
              </a:rPr>
              <a:t>ТЕОРЕТИЧНИ ОСНОВИ НА УПРАВЛЕНИЕТО</a:t>
            </a:r>
            <a:endParaRPr lang="en-US" sz="4800" b="1" dirty="0">
              <a:solidFill>
                <a:srgbClr val="C00000"/>
              </a:solidFill>
              <a:effectLst>
                <a:outerShdw blurRad="38100" dist="38100" dir="2700000" algn="tl">
                  <a:srgbClr val="000000">
                    <a:alpha val="43137"/>
                  </a:srgbClr>
                </a:outerShdw>
              </a:effectLst>
            </a:endParaRPr>
          </a:p>
        </p:txBody>
      </p:sp>
      <p:sp>
        <p:nvSpPr>
          <p:cNvPr id="3" name="Date Placeholder 2"/>
          <p:cNvSpPr>
            <a:spLocks noGrp="1"/>
          </p:cNvSpPr>
          <p:nvPr>
            <p:ph type="dt" sz="half" idx="10"/>
          </p:nvPr>
        </p:nvSpPr>
        <p:spPr/>
        <p:txBody>
          <a:bodyPr/>
          <a:lstStyle/>
          <a:p>
            <a:fld id="{8360C6F3-56C6-4241-9F9B-865E40D51C07}" type="datetime1">
              <a:rPr lang="bg-BG" altLang="en-US" smtClean="0"/>
              <a:t>24.10.2016 г.</a:t>
            </a:fld>
            <a:endParaRPr lang="en-US" altLang="en-US"/>
          </a:p>
        </p:txBody>
      </p:sp>
      <p:sp>
        <p:nvSpPr>
          <p:cNvPr id="4" name="Slide Number Placeholder 3"/>
          <p:cNvSpPr>
            <a:spLocks noGrp="1"/>
          </p:cNvSpPr>
          <p:nvPr>
            <p:ph type="sldNum" sz="quarter" idx="12"/>
          </p:nvPr>
        </p:nvSpPr>
        <p:spPr/>
        <p:txBody>
          <a:bodyPr/>
          <a:lstStyle/>
          <a:p>
            <a:fld id="{10D7DFAD-5B8C-49A6-AE65-2771608A23AA}" type="slidenum">
              <a:rPr lang="en-US" altLang="en-US" smtClean="0"/>
              <a:pPr/>
              <a:t>1</a:t>
            </a:fld>
            <a:endParaRPr lang="en-US" altLang="en-US"/>
          </a:p>
        </p:txBody>
      </p:sp>
    </p:spTree>
    <p:extLst>
      <p:ext uri="{BB962C8B-B14F-4D97-AF65-F5344CB8AC3E}">
        <p14:creationId xmlns:p14="http://schemas.microsoft.com/office/powerpoint/2010/main" val="19161544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04800" y="304800"/>
            <a:ext cx="8382000" cy="5791200"/>
          </a:xfrm>
        </p:spPr>
        <p:txBody>
          <a:bodyPr/>
          <a:lstStyle/>
          <a:p>
            <a:r>
              <a:rPr lang="bg-BG" altLang="en-US" dirty="0">
                <a:cs typeface="Times New Roman" pitchFamily="18" charset="0"/>
              </a:rPr>
              <a:t>Лидерството представлява съществена част от ефективния мениджмънт, но обратното не е вярно: не е необходимо да си мениджър, за да бъдеш добър лидер.</a:t>
            </a:r>
            <a:r>
              <a:rPr lang="bg-BG" altLang="en-US" sz="3600" dirty="0">
                <a:cs typeface="Times New Roman" pitchFamily="18" charset="0"/>
              </a:rPr>
              <a:t> </a:t>
            </a:r>
            <a:endParaRPr lang="en-US" altLang="en-US" sz="3600" dirty="0">
              <a:cs typeface="Times New Roman" pitchFamily="18" charset="0"/>
            </a:endParaRPr>
          </a:p>
        </p:txBody>
      </p:sp>
      <p:sp>
        <p:nvSpPr>
          <p:cNvPr id="2" name="Date Placeholder 1"/>
          <p:cNvSpPr>
            <a:spLocks noGrp="1"/>
          </p:cNvSpPr>
          <p:nvPr>
            <p:ph type="dt" sz="half" idx="10"/>
          </p:nvPr>
        </p:nvSpPr>
        <p:spPr/>
        <p:txBody>
          <a:bodyPr/>
          <a:lstStyle/>
          <a:p>
            <a:fld id="{CFD2D19A-E4AD-4509-931B-DFB5DF255AD8}"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ED14D4FB-897B-404C-847F-35F6B39F26BD}" type="slidenum">
              <a:rPr lang="en-US" altLang="en-US"/>
              <a:pPr/>
              <a:t>10</a:t>
            </a:fld>
            <a:endParaRPr lang="en-US" altLang="en-US"/>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898A777E-6216-4E67-BAE1-04E1DE223749}" type="slidenum">
              <a:rPr lang="en-US" altLang="en-US">
                <a:solidFill>
                  <a:srgbClr val="EAEAEA"/>
                </a:solidFill>
              </a:rPr>
              <a:pPr/>
              <a:t>100</a:t>
            </a:fld>
            <a:endParaRPr lang="en-US" altLang="en-US">
              <a:solidFill>
                <a:srgbClr val="EAEAEA"/>
              </a:solidFill>
            </a:endParaRPr>
          </a:p>
        </p:txBody>
      </p:sp>
      <p:sp>
        <p:nvSpPr>
          <p:cNvPr id="86018" name="Rectangle 2"/>
          <p:cNvSpPr>
            <a:spLocks noGrp="1" noChangeArrowheads="1"/>
          </p:cNvSpPr>
          <p:nvPr>
            <p:ph type="title"/>
          </p:nvPr>
        </p:nvSpPr>
        <p:spPr>
          <a:xfrm>
            <a:off x="1676400" y="304800"/>
            <a:ext cx="6858000" cy="5068888"/>
          </a:xfrm>
        </p:spPr>
        <p:txBody>
          <a:bodyPr/>
          <a:lstStyle/>
          <a:p>
            <a:r>
              <a:rPr lang="bg-BG" altLang="en-US" sz="2800">
                <a:solidFill>
                  <a:schemeClr val="bg2"/>
                </a:solidFill>
                <a:latin typeface="Symbol" pitchFamily="18" charset="2"/>
                <a:cs typeface="Times New Roman" pitchFamily="18" charset="0"/>
              </a:rPr>
              <a:t>Þ</a:t>
            </a:r>
            <a:r>
              <a:rPr lang="bg-BG" altLang="en-US" sz="2800">
                <a:solidFill>
                  <a:schemeClr val="bg2"/>
                </a:solidFill>
                <a:cs typeface="Times New Roman" pitchFamily="18" charset="0"/>
              </a:rPr>
              <a:t>    </a:t>
            </a:r>
            <a:r>
              <a:rPr lang="bg-BG" altLang="en-US" sz="2800" b="1">
                <a:solidFill>
                  <a:srgbClr val="CC3300"/>
                </a:solidFill>
                <a:cs typeface="Times New Roman" pitchFamily="18" charset="0"/>
              </a:rPr>
              <a:t>Изход </a:t>
            </a:r>
            <a:r>
              <a:rPr lang="bg-BG" altLang="en-US" sz="2800">
                <a:solidFill>
                  <a:schemeClr val="bg2"/>
                </a:solidFill>
                <a:cs typeface="Times New Roman" pitchFamily="18" charset="0"/>
              </a:rPr>
              <a:t>– продукти и услуги, печалби и загуби, развитие и удовлетвореност на персонала и други крайни елементи, произведени от организацията.</a:t>
            </a:r>
            <a:br>
              <a:rPr lang="bg-BG" altLang="en-US" sz="2800">
                <a:solidFill>
                  <a:schemeClr val="bg2"/>
                </a:solidFill>
                <a:cs typeface="Times New Roman" pitchFamily="18" charset="0"/>
              </a:rPr>
            </a:br>
            <a:r>
              <a:rPr lang="bg-BG" altLang="en-US" sz="2800">
                <a:solidFill>
                  <a:schemeClr val="bg2"/>
                </a:solidFill>
                <a:cs typeface="Times New Roman" pitchFamily="18" charset="0"/>
              </a:rPr>
              <a:t/>
            </a:r>
            <a:br>
              <a:rPr lang="bg-BG" altLang="en-US" sz="2800">
                <a:solidFill>
                  <a:schemeClr val="bg2"/>
                </a:solidFill>
                <a:cs typeface="Times New Roman" pitchFamily="18" charset="0"/>
              </a:rPr>
            </a:br>
            <a:r>
              <a:rPr lang="bg-BG" altLang="en-US" sz="2800">
                <a:solidFill>
                  <a:schemeClr val="bg2"/>
                </a:solidFill>
                <a:latin typeface="Symbol" pitchFamily="18" charset="2"/>
                <a:cs typeface="Times New Roman" pitchFamily="18" charset="0"/>
              </a:rPr>
              <a:t>Þ</a:t>
            </a:r>
            <a:r>
              <a:rPr lang="bg-BG" altLang="en-US" sz="2800">
                <a:solidFill>
                  <a:schemeClr val="bg2"/>
                </a:solidFill>
                <a:cs typeface="Times New Roman" pitchFamily="18" charset="0"/>
              </a:rPr>
              <a:t>    </a:t>
            </a:r>
            <a:r>
              <a:rPr lang="bg-BG" altLang="en-US" sz="2800" b="1">
                <a:solidFill>
                  <a:srgbClr val="CC3300"/>
                </a:solidFill>
                <a:cs typeface="Times New Roman" pitchFamily="18" charset="0"/>
              </a:rPr>
              <a:t>Обратна връзка</a:t>
            </a:r>
            <a:r>
              <a:rPr lang="bg-BG" altLang="en-US" sz="2800">
                <a:solidFill>
                  <a:schemeClr val="bg2"/>
                </a:solidFill>
                <a:cs typeface="Times New Roman" pitchFamily="18" charset="0"/>
              </a:rPr>
              <a:t> - информация за резултатите и организационния статус по отношение на външната среда.</a:t>
            </a:r>
            <a:endParaRPr lang="en-US" altLang="en-US" sz="2800">
              <a:solidFill>
                <a:schemeClr val="bg2"/>
              </a:solidFill>
              <a:cs typeface="Times New Roman" pitchFamily="18" charset="0"/>
            </a:endParaRPr>
          </a:p>
        </p:txBody>
      </p:sp>
      <p:sp>
        <p:nvSpPr>
          <p:cNvPr id="2" name="Date Placeholder 1"/>
          <p:cNvSpPr>
            <a:spLocks noGrp="1"/>
          </p:cNvSpPr>
          <p:nvPr>
            <p:ph type="dt" sz="half" idx="10"/>
          </p:nvPr>
        </p:nvSpPr>
        <p:spPr/>
        <p:txBody>
          <a:bodyPr/>
          <a:lstStyle/>
          <a:p>
            <a:fld id="{1D8F7D2A-C8A1-4B80-B071-983622B7DB2A}"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4098298053"/>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B89BA6BE-95BC-4B7A-A1C1-A0D31BB2016F}" type="slidenum">
              <a:rPr lang="en-US" altLang="en-US">
                <a:solidFill>
                  <a:srgbClr val="EAEAEA"/>
                </a:solidFill>
              </a:rPr>
              <a:pPr/>
              <a:t>101</a:t>
            </a:fld>
            <a:endParaRPr lang="en-US" altLang="en-US">
              <a:solidFill>
                <a:srgbClr val="EAEAEA"/>
              </a:solidFill>
            </a:endParaRPr>
          </a:p>
        </p:txBody>
      </p:sp>
      <p:sp>
        <p:nvSpPr>
          <p:cNvPr id="52226" name="Rectangle 2"/>
          <p:cNvSpPr>
            <a:spLocks noGrp="1" noChangeArrowheads="1"/>
          </p:cNvSpPr>
          <p:nvPr>
            <p:ph type="title"/>
          </p:nvPr>
        </p:nvSpPr>
        <p:spPr>
          <a:xfrm>
            <a:off x="1676400" y="304800"/>
            <a:ext cx="6934200" cy="6324600"/>
          </a:xfrm>
        </p:spPr>
        <p:txBody>
          <a:bodyPr/>
          <a:lstStyle/>
          <a:p>
            <a:pPr algn="ctr"/>
            <a:r>
              <a:rPr lang="bg-BG" altLang="en-US" sz="3600">
                <a:solidFill>
                  <a:schemeClr val="bg2"/>
                </a:solidFill>
                <a:cs typeface="Times New Roman" pitchFamily="18" charset="0"/>
              </a:rPr>
              <a:t>Основното в тази теория е, че частите </a:t>
            </a:r>
            <a:r>
              <a:rPr lang="bg-BG" altLang="en-US" sz="3600">
                <a:solidFill>
                  <a:schemeClr val="bg2"/>
                </a:solidFill>
              </a:rPr>
              <a:t>на системата </a:t>
            </a:r>
            <a:r>
              <a:rPr lang="bg-BG" altLang="en-US" sz="3600">
                <a:solidFill>
                  <a:schemeClr val="bg2"/>
                </a:solidFill>
                <a:cs typeface="Times New Roman" pitchFamily="18" charset="0"/>
              </a:rPr>
              <a:t>са взаимозависими. Ако някоя от тях отсъства или функционира неправилно, то и цялата система ще функционира неправилно. Въздействието върху един елемент от системата и промяната в него или неговото поведение, води до изменения в поведението и на други елементи</a:t>
            </a:r>
            <a:r>
              <a:rPr lang="bg-BG" altLang="en-US" sz="3600">
                <a:solidFill>
                  <a:schemeClr val="bg2"/>
                </a:solidFill>
              </a:rPr>
              <a:t>.</a:t>
            </a:r>
            <a:r>
              <a:rPr lang="bg-BG" altLang="en-US" sz="3200">
                <a:cs typeface="Times New Roman" pitchFamily="18" charset="0"/>
              </a:rPr>
              <a:t> </a:t>
            </a:r>
            <a:endParaRPr lang="en-US" altLang="en-US" sz="3200">
              <a:cs typeface="Times New Roman" pitchFamily="18" charset="0"/>
            </a:endParaRPr>
          </a:p>
        </p:txBody>
      </p:sp>
      <p:sp>
        <p:nvSpPr>
          <p:cNvPr id="2" name="Date Placeholder 1"/>
          <p:cNvSpPr>
            <a:spLocks noGrp="1"/>
          </p:cNvSpPr>
          <p:nvPr>
            <p:ph type="dt" sz="half" idx="10"/>
          </p:nvPr>
        </p:nvSpPr>
        <p:spPr/>
        <p:txBody>
          <a:bodyPr/>
          <a:lstStyle/>
          <a:p>
            <a:fld id="{AD75450E-A7C4-4DCC-B535-8B246854FB6B}"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1074555908"/>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7442D42B-98A0-4A32-B653-1A588D18D201}" type="slidenum">
              <a:rPr lang="en-US" altLang="en-US">
                <a:solidFill>
                  <a:srgbClr val="EAEAEA"/>
                </a:solidFill>
              </a:rPr>
              <a:pPr/>
              <a:t>102</a:t>
            </a:fld>
            <a:endParaRPr lang="en-US" altLang="en-US">
              <a:solidFill>
                <a:srgbClr val="EAEAEA"/>
              </a:solidFill>
            </a:endParaRPr>
          </a:p>
        </p:txBody>
      </p:sp>
      <p:sp>
        <p:nvSpPr>
          <p:cNvPr id="53250" name="Rectangle 2"/>
          <p:cNvSpPr>
            <a:spLocks noGrp="1" noChangeArrowheads="1"/>
          </p:cNvSpPr>
          <p:nvPr>
            <p:ph type="title"/>
          </p:nvPr>
        </p:nvSpPr>
        <p:spPr>
          <a:xfrm>
            <a:off x="1676400" y="304800"/>
            <a:ext cx="6934200" cy="6553200"/>
          </a:xfrm>
        </p:spPr>
        <p:txBody>
          <a:bodyPr/>
          <a:lstStyle/>
          <a:p>
            <a:pPr algn="ctr"/>
            <a:r>
              <a:rPr lang="bg-BG" altLang="en-US">
                <a:solidFill>
                  <a:schemeClr val="bg2"/>
                </a:solidFill>
                <a:cs typeface="Times New Roman" pitchFamily="18" charset="0"/>
              </a:rPr>
              <a:t>Предимство на системния подход е</a:t>
            </a:r>
            <a:r>
              <a:rPr lang="bg-BG" altLang="en-US">
                <a:solidFill>
                  <a:schemeClr val="bg2"/>
                </a:solidFill>
              </a:rPr>
              <a:t> в това</a:t>
            </a:r>
            <a:r>
              <a:rPr lang="bg-BG" altLang="en-US">
                <a:solidFill>
                  <a:schemeClr val="bg2"/>
                </a:solidFill>
                <a:cs typeface="Times New Roman" pitchFamily="18" charset="0"/>
              </a:rPr>
              <a:t>, че организацията (системата) може да се анализира на различни нива</a:t>
            </a:r>
            <a:r>
              <a:rPr lang="bg-BG" altLang="en-US">
                <a:solidFill>
                  <a:schemeClr val="bg2"/>
                </a:solidFill>
              </a:rPr>
              <a:t> и да се проследява взаимодействието й</a:t>
            </a:r>
            <a:r>
              <a:rPr lang="bg-BG" altLang="en-US">
                <a:solidFill>
                  <a:schemeClr val="bg2"/>
                </a:solidFill>
                <a:cs typeface="Times New Roman" pitchFamily="18" charset="0"/>
              </a:rPr>
              <a:t> с външната среда.</a:t>
            </a:r>
            <a:br>
              <a:rPr lang="bg-BG" altLang="en-US">
                <a:solidFill>
                  <a:schemeClr val="bg2"/>
                </a:solidFill>
                <a:cs typeface="Times New Roman" pitchFamily="18" charset="0"/>
              </a:rPr>
            </a:br>
            <a:endParaRPr lang="en-US" altLang="en-US">
              <a:solidFill>
                <a:schemeClr val="bg2"/>
              </a:solidFill>
              <a:cs typeface="Times New Roman" pitchFamily="18" charset="0"/>
            </a:endParaRPr>
          </a:p>
        </p:txBody>
      </p:sp>
      <p:sp>
        <p:nvSpPr>
          <p:cNvPr id="2" name="Date Placeholder 1"/>
          <p:cNvSpPr>
            <a:spLocks noGrp="1"/>
          </p:cNvSpPr>
          <p:nvPr>
            <p:ph type="dt" sz="half" idx="10"/>
          </p:nvPr>
        </p:nvSpPr>
        <p:spPr/>
        <p:txBody>
          <a:bodyPr/>
          <a:lstStyle/>
          <a:p>
            <a:fld id="{7C968383-3E5F-42E1-B9DB-F186CB2C1619}"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4235005722"/>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50BB05BE-0810-4181-9118-C6945C56C1D8}" type="slidenum">
              <a:rPr lang="en-US" altLang="en-US">
                <a:solidFill>
                  <a:srgbClr val="EAEAEA"/>
                </a:solidFill>
              </a:rPr>
              <a:pPr/>
              <a:t>103</a:t>
            </a:fld>
            <a:endParaRPr lang="en-US" altLang="en-US">
              <a:solidFill>
                <a:srgbClr val="EAEAEA"/>
              </a:solidFill>
            </a:endParaRPr>
          </a:p>
        </p:txBody>
      </p:sp>
      <p:sp>
        <p:nvSpPr>
          <p:cNvPr id="54274" name="Rectangle 2"/>
          <p:cNvSpPr>
            <a:spLocks noGrp="1" noChangeArrowheads="1"/>
          </p:cNvSpPr>
          <p:nvPr>
            <p:ph type="title"/>
          </p:nvPr>
        </p:nvSpPr>
        <p:spPr>
          <a:xfrm>
            <a:off x="1600200" y="304800"/>
            <a:ext cx="7010400" cy="6003925"/>
          </a:xfrm>
        </p:spPr>
        <p:txBody>
          <a:bodyPr/>
          <a:lstStyle/>
          <a:p>
            <a:pPr algn="ctr"/>
            <a:r>
              <a:rPr lang="bg-BG" altLang="en-US" sz="3600" b="1">
                <a:solidFill>
                  <a:srgbClr val="CC3300"/>
                </a:solidFill>
                <a:cs typeface="Times New Roman" pitchFamily="18" charset="0"/>
              </a:rPr>
              <a:t>СИТУАЦИОННА ТЕОРИЯ</a:t>
            </a:r>
            <a:r>
              <a:rPr lang="bg-BG" altLang="en-US" sz="3600" b="1">
                <a:solidFill>
                  <a:schemeClr val="bg2"/>
                </a:solidFill>
              </a:rPr>
              <a:t/>
            </a:r>
            <a:br>
              <a:rPr lang="bg-BG" altLang="en-US" sz="3600" b="1">
                <a:solidFill>
                  <a:schemeClr val="bg2"/>
                </a:solidFill>
              </a:rPr>
            </a:br>
            <a:r>
              <a:rPr lang="bg-BG" altLang="en-US" sz="3600" b="1">
                <a:solidFill>
                  <a:schemeClr val="bg2"/>
                </a:solidFill>
              </a:rPr>
              <a:t/>
            </a:r>
            <a:br>
              <a:rPr lang="bg-BG" altLang="en-US" sz="3600" b="1">
                <a:solidFill>
                  <a:schemeClr val="bg2"/>
                </a:solidFill>
              </a:rPr>
            </a:br>
            <a:r>
              <a:rPr lang="bg-BG" altLang="en-US" sz="3200">
                <a:solidFill>
                  <a:schemeClr val="bg2"/>
                </a:solidFill>
                <a:cs typeface="Times New Roman" pitchFamily="18" charset="0"/>
              </a:rPr>
              <a:t>Известна още като </a:t>
            </a:r>
            <a:r>
              <a:rPr lang="bg-BG" altLang="en-US" sz="3200" b="1">
                <a:solidFill>
                  <a:srgbClr val="CC3300"/>
                </a:solidFill>
                <a:cs typeface="Times New Roman" pitchFamily="18" charset="0"/>
              </a:rPr>
              <a:t>Ситуационен подход или Теория на контингенцията</a:t>
            </a:r>
            <a:r>
              <a:rPr lang="bg-BG" altLang="en-US" sz="3200">
                <a:solidFill>
                  <a:srgbClr val="CC3300"/>
                </a:solidFill>
                <a:cs typeface="Times New Roman" pitchFamily="18" charset="0"/>
              </a:rPr>
              <a:t>.</a:t>
            </a:r>
            <a:r>
              <a:rPr lang="bg-BG" altLang="en-US" sz="3200">
                <a:solidFill>
                  <a:schemeClr val="bg2"/>
                </a:solidFill>
                <a:cs typeface="Times New Roman" pitchFamily="18" charset="0"/>
              </a:rPr>
              <a:t> Тя се опитва да обвърже определени ситуации с конкретно поведение на управляващите, при прилагането на което целите на организацията ще бъдат постигнати най-ефективно.</a:t>
            </a:r>
            <a:r>
              <a:rPr lang="bg-BG" altLang="en-US" sz="3200">
                <a:cs typeface="Times New Roman" pitchFamily="18" charset="0"/>
              </a:rPr>
              <a:t> </a:t>
            </a:r>
            <a:endParaRPr lang="en-US" altLang="en-US" sz="3200">
              <a:cs typeface="Times New Roman" pitchFamily="18" charset="0"/>
            </a:endParaRPr>
          </a:p>
        </p:txBody>
      </p:sp>
      <p:sp>
        <p:nvSpPr>
          <p:cNvPr id="2" name="Date Placeholder 1"/>
          <p:cNvSpPr>
            <a:spLocks noGrp="1"/>
          </p:cNvSpPr>
          <p:nvPr>
            <p:ph type="dt" sz="half" idx="10"/>
          </p:nvPr>
        </p:nvSpPr>
        <p:spPr/>
        <p:txBody>
          <a:bodyPr/>
          <a:lstStyle/>
          <a:p>
            <a:fld id="{B22C68B4-E33D-4F12-A9C0-C7DDA2EB1CBC}"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2004469052"/>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5C6CCE63-2378-4829-B9E6-F91AF8DC4DFE}" type="slidenum">
              <a:rPr lang="en-US" altLang="en-US">
                <a:solidFill>
                  <a:srgbClr val="EAEAEA"/>
                </a:solidFill>
              </a:rPr>
              <a:pPr/>
              <a:t>104</a:t>
            </a:fld>
            <a:endParaRPr lang="en-US" altLang="en-US">
              <a:solidFill>
                <a:srgbClr val="EAEAEA"/>
              </a:solidFill>
            </a:endParaRPr>
          </a:p>
        </p:txBody>
      </p:sp>
      <p:sp>
        <p:nvSpPr>
          <p:cNvPr id="57346" name="Rectangle 2"/>
          <p:cNvSpPr>
            <a:spLocks noGrp="1" noChangeArrowheads="1"/>
          </p:cNvSpPr>
          <p:nvPr>
            <p:ph type="title"/>
          </p:nvPr>
        </p:nvSpPr>
        <p:spPr>
          <a:xfrm>
            <a:off x="1600200" y="304800"/>
            <a:ext cx="7010400" cy="6324600"/>
          </a:xfrm>
        </p:spPr>
        <p:txBody>
          <a:bodyPr/>
          <a:lstStyle/>
          <a:p>
            <a:pPr algn="ctr"/>
            <a:r>
              <a:rPr lang="bg-BG" altLang="en-US" sz="3600">
                <a:solidFill>
                  <a:schemeClr val="bg2"/>
                </a:solidFill>
                <a:cs typeface="Times New Roman" pitchFamily="18" charset="0"/>
              </a:rPr>
              <a:t>При този подход всяка мениджърска ситуация се разглежда отделно, като се вземат под внимание редица външни и вътрешни фактори. Фокусира се върху действието, което най-добре приляга на ситуацията.</a:t>
            </a:r>
            <a:r>
              <a:rPr lang="bg-BG" altLang="en-US" sz="3600">
                <a:cs typeface="Times New Roman" pitchFamily="18" charset="0"/>
              </a:rPr>
              <a:t> </a:t>
            </a:r>
            <a:r>
              <a:rPr lang="bg-BG" altLang="en-US" sz="3600"/>
              <a:t/>
            </a:r>
            <a:br>
              <a:rPr lang="bg-BG" altLang="en-US" sz="3600"/>
            </a:br>
            <a:endParaRPr lang="en-US" altLang="en-US" sz="3600">
              <a:latin typeface="HebarU" pitchFamily="2" charset="0"/>
              <a:cs typeface="Times New Roman" pitchFamily="18" charset="0"/>
            </a:endParaRPr>
          </a:p>
        </p:txBody>
      </p:sp>
      <p:sp>
        <p:nvSpPr>
          <p:cNvPr id="2" name="Date Placeholder 1"/>
          <p:cNvSpPr>
            <a:spLocks noGrp="1"/>
          </p:cNvSpPr>
          <p:nvPr>
            <p:ph type="dt" sz="half" idx="10"/>
          </p:nvPr>
        </p:nvSpPr>
        <p:spPr/>
        <p:txBody>
          <a:bodyPr/>
          <a:lstStyle/>
          <a:p>
            <a:fld id="{C3308D78-C47F-4CD9-AC16-3DCE8542AE6F}"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4000753973"/>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78B06E81-724A-4AF4-94E7-2E60C0070097}" type="slidenum">
              <a:rPr lang="en-US" altLang="en-US">
                <a:solidFill>
                  <a:srgbClr val="EAEAEA"/>
                </a:solidFill>
              </a:rPr>
              <a:pPr/>
              <a:t>105</a:t>
            </a:fld>
            <a:endParaRPr lang="en-US" altLang="en-US">
              <a:solidFill>
                <a:srgbClr val="EAEAEA"/>
              </a:solidFill>
            </a:endParaRPr>
          </a:p>
        </p:txBody>
      </p:sp>
      <p:sp>
        <p:nvSpPr>
          <p:cNvPr id="61442" name="Rectangle 2"/>
          <p:cNvSpPr>
            <a:spLocks noGrp="1" noChangeArrowheads="1"/>
          </p:cNvSpPr>
          <p:nvPr>
            <p:ph type="title"/>
          </p:nvPr>
        </p:nvSpPr>
        <p:spPr>
          <a:xfrm>
            <a:off x="1676400" y="304800"/>
            <a:ext cx="6934200" cy="5932488"/>
          </a:xfrm>
        </p:spPr>
        <p:txBody>
          <a:bodyPr/>
          <a:lstStyle/>
          <a:p>
            <a:pPr algn="ctr"/>
            <a:r>
              <a:rPr lang="bg-BG" altLang="en-US" sz="2800" b="1">
                <a:solidFill>
                  <a:srgbClr val="CC3300"/>
                </a:solidFill>
                <a:cs typeface="Times New Roman" pitchFamily="18" charset="0"/>
              </a:rPr>
              <a:t>ТЕОРИЯ НА ОРГАНИЗАЦИОННИЯ ХУМАНИЗЪМ</a:t>
            </a:r>
            <a:r>
              <a:rPr lang="bg-BG" altLang="en-US" sz="2800" b="1">
                <a:solidFill>
                  <a:schemeClr val="bg2"/>
                </a:solidFill>
                <a:cs typeface="Times New Roman" pitchFamily="18" charset="0"/>
              </a:rPr>
              <a:t> </a:t>
            </a:r>
            <a:r>
              <a:rPr lang="bg-BG" altLang="en-US" sz="2800" b="1">
                <a:solidFill>
                  <a:schemeClr val="bg2"/>
                </a:solidFill>
              </a:rPr>
              <a:t/>
            </a:r>
            <a:br>
              <a:rPr lang="bg-BG" altLang="en-US" sz="2800" b="1">
                <a:solidFill>
                  <a:schemeClr val="bg2"/>
                </a:solidFill>
              </a:rPr>
            </a:br>
            <a:r>
              <a:rPr lang="bg-BG" altLang="en-US" sz="3200">
                <a:solidFill>
                  <a:schemeClr val="bg2"/>
                </a:solidFill>
                <a:cs typeface="Times New Roman" pitchFamily="18" charset="0"/>
              </a:rPr>
              <a:t>Според тази теория индивидите имат нужда да използват </a:t>
            </a:r>
            <a:r>
              <a:rPr lang="bg-BG" altLang="en-US" sz="3200">
                <a:solidFill>
                  <a:schemeClr val="bg2"/>
                </a:solidFill>
              </a:rPr>
              <a:t>своя</a:t>
            </a:r>
            <a:r>
              <a:rPr lang="bg-BG" altLang="en-US" sz="3200">
                <a:solidFill>
                  <a:schemeClr val="bg2"/>
                </a:solidFill>
                <a:cs typeface="Times New Roman" pitchFamily="18" charset="0"/>
              </a:rPr>
              <a:t> капацитет и творчески умения.</a:t>
            </a:r>
            <a:r>
              <a:rPr lang="bg-BG" altLang="en-US" sz="3200">
                <a:solidFill>
                  <a:schemeClr val="bg2"/>
                </a:solidFill>
              </a:rPr>
              <a:t> Гл</a:t>
            </a:r>
            <a:r>
              <a:rPr lang="bg-BG" altLang="en-US" sz="3200">
                <a:solidFill>
                  <a:schemeClr val="bg2"/>
                </a:solidFill>
                <a:cs typeface="Times New Roman" pitchFamily="18" charset="0"/>
              </a:rPr>
              <a:t>авната цел </a:t>
            </a:r>
            <a:r>
              <a:rPr lang="bg-BG" altLang="en-US" sz="3200">
                <a:solidFill>
                  <a:schemeClr val="bg2"/>
                </a:solidFill>
              </a:rPr>
              <a:t>е</a:t>
            </a:r>
            <a:r>
              <a:rPr lang="bg-BG" altLang="en-US" sz="3200">
                <a:solidFill>
                  <a:schemeClr val="bg2"/>
                </a:solidFill>
                <a:cs typeface="Times New Roman" pitchFamily="18" charset="0"/>
              </a:rPr>
              <a:t> да </a:t>
            </a:r>
            <a:r>
              <a:rPr lang="bg-BG" altLang="en-US" sz="3200">
                <a:solidFill>
                  <a:schemeClr val="bg2"/>
                </a:solidFill>
              </a:rPr>
              <a:t>се </a:t>
            </a:r>
            <a:r>
              <a:rPr lang="bg-BG" altLang="en-US" sz="3200">
                <a:solidFill>
                  <a:schemeClr val="bg2"/>
                </a:solidFill>
                <a:cs typeface="Times New Roman" pitchFamily="18" charset="0"/>
              </a:rPr>
              <a:t>елиминират ненужните правила, стриктно проектираните длъжности и  надзирателски подходи. </a:t>
            </a:r>
            <a:r>
              <a:rPr lang="bg-BG" altLang="en-US" sz="3200">
                <a:solidFill>
                  <a:schemeClr val="bg2"/>
                </a:solidFill>
              </a:rPr>
              <a:t>Н</a:t>
            </a:r>
            <a:r>
              <a:rPr lang="bg-BG" altLang="en-US" sz="3200">
                <a:solidFill>
                  <a:schemeClr val="bg2"/>
                </a:solidFill>
                <a:cs typeface="Times New Roman" pitchFamily="18" charset="0"/>
              </a:rPr>
              <a:t>а служителите трябва да се дава по-голяма свобода, което води до по-голяма удовлетвореност от работата.</a:t>
            </a:r>
            <a:endParaRPr lang="en-US" altLang="en-US" sz="3200">
              <a:solidFill>
                <a:schemeClr val="bg2"/>
              </a:solidFill>
              <a:latin typeface="HebarU" pitchFamily="2" charset="0"/>
              <a:cs typeface="Times New Roman" pitchFamily="18" charset="0"/>
            </a:endParaRPr>
          </a:p>
        </p:txBody>
      </p:sp>
      <p:sp>
        <p:nvSpPr>
          <p:cNvPr id="2" name="Date Placeholder 1"/>
          <p:cNvSpPr>
            <a:spLocks noGrp="1"/>
          </p:cNvSpPr>
          <p:nvPr>
            <p:ph type="dt" sz="half" idx="10"/>
          </p:nvPr>
        </p:nvSpPr>
        <p:spPr/>
        <p:txBody>
          <a:bodyPr/>
          <a:lstStyle/>
          <a:p>
            <a:fld id="{981D20CF-FF79-466B-A883-357BE65E7813}"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1043785942"/>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B5BCEC37-E12A-4822-93BA-9B0772AB8DE1}" type="slidenum">
              <a:rPr lang="en-US" altLang="en-US">
                <a:solidFill>
                  <a:srgbClr val="EAEAEA"/>
                </a:solidFill>
              </a:rPr>
              <a:pPr/>
              <a:t>106</a:t>
            </a:fld>
            <a:endParaRPr lang="en-US" altLang="en-US">
              <a:solidFill>
                <a:srgbClr val="EAEAEA"/>
              </a:solidFill>
            </a:endParaRPr>
          </a:p>
        </p:txBody>
      </p:sp>
      <p:sp>
        <p:nvSpPr>
          <p:cNvPr id="62466" name="Rectangle 2"/>
          <p:cNvSpPr>
            <a:spLocks noGrp="1" noChangeArrowheads="1"/>
          </p:cNvSpPr>
          <p:nvPr>
            <p:ph type="title"/>
          </p:nvPr>
        </p:nvSpPr>
        <p:spPr>
          <a:xfrm>
            <a:off x="1331913" y="304800"/>
            <a:ext cx="7812087" cy="6172200"/>
          </a:xfrm>
        </p:spPr>
        <p:txBody>
          <a:bodyPr/>
          <a:lstStyle/>
          <a:p>
            <a:r>
              <a:rPr lang="bg-BG" altLang="en-US" sz="3200" dirty="0">
                <a:solidFill>
                  <a:schemeClr val="bg2"/>
                </a:solidFill>
              </a:rPr>
              <a:t>Привържениците на теорията с</a:t>
            </a:r>
            <a:r>
              <a:rPr lang="bg-BG" altLang="en-US" sz="3200" dirty="0">
                <a:solidFill>
                  <a:schemeClr val="bg2"/>
                </a:solidFill>
                <a:cs typeface="Times New Roman" pitchFamily="18" charset="0"/>
              </a:rPr>
              <a:t>мятат, че най-добрата роля за мениджъра е да </a:t>
            </a:r>
            <a:r>
              <a:rPr lang="bg-BG" altLang="en-US" sz="3200" dirty="0">
                <a:solidFill>
                  <a:schemeClr val="bg2"/>
                </a:solidFill>
              </a:rPr>
              <a:t>насърчава </a:t>
            </a:r>
            <a:r>
              <a:rPr lang="bg-BG" altLang="en-US" sz="3200" dirty="0">
                <a:solidFill>
                  <a:schemeClr val="bg2"/>
                </a:solidFill>
                <a:cs typeface="Times New Roman" pitchFamily="18" charset="0"/>
              </a:rPr>
              <a:t>служителите с поставяне на нови задачи, да развива тяхното умение да вземат решения и да им позволява да търсят отговорности. </a:t>
            </a:r>
            <a:r>
              <a:rPr lang="bg-BG" altLang="en-US" sz="3200" dirty="0">
                <a:solidFill>
                  <a:schemeClr val="bg2"/>
                </a:solidFill>
              </a:rPr>
              <a:t>Водеща е </a:t>
            </a:r>
            <a:r>
              <a:rPr lang="bg-BG" altLang="en-US" sz="3200" dirty="0">
                <a:solidFill>
                  <a:schemeClr val="bg2"/>
                </a:solidFill>
                <a:cs typeface="Times New Roman" pitchFamily="18" charset="0"/>
              </a:rPr>
              <a:t>вътрешната мотивация на работника, докато класиците и </a:t>
            </a:r>
            <a:r>
              <a:rPr lang="bg-BG" altLang="en-US" sz="3200" dirty="0" err="1">
                <a:solidFill>
                  <a:schemeClr val="bg2"/>
                </a:solidFill>
                <a:cs typeface="Times New Roman" pitchFamily="18" charset="0"/>
              </a:rPr>
              <a:t>неокласиците</a:t>
            </a:r>
            <a:r>
              <a:rPr lang="bg-BG" altLang="en-US" sz="3200" dirty="0">
                <a:solidFill>
                  <a:schemeClr val="bg2"/>
                </a:solidFill>
                <a:cs typeface="Times New Roman" pitchFamily="18" charset="0"/>
              </a:rPr>
              <a:t> мениджъри разчитат на външните въздействия </a:t>
            </a:r>
            <a:r>
              <a:rPr lang="bg-BG" altLang="en-US" sz="3200" dirty="0">
                <a:solidFill>
                  <a:schemeClr val="bg2"/>
                </a:solidFill>
              </a:rPr>
              <a:t>(</a:t>
            </a:r>
            <a:r>
              <a:rPr lang="bg-BG" altLang="en-US" sz="3200" dirty="0">
                <a:solidFill>
                  <a:schemeClr val="bg2"/>
                </a:solidFill>
                <a:cs typeface="Times New Roman" pitchFamily="18" charset="0"/>
              </a:rPr>
              <a:t>социална приемливост и възнаграждения от организацията</a:t>
            </a:r>
            <a:r>
              <a:rPr lang="bg-BG" altLang="en-US" sz="3200" dirty="0">
                <a:solidFill>
                  <a:schemeClr val="bg2"/>
                </a:solidFill>
              </a:rPr>
              <a:t>)</a:t>
            </a:r>
            <a:r>
              <a:rPr lang="bg-BG" altLang="en-US" sz="3200" dirty="0">
                <a:solidFill>
                  <a:schemeClr val="bg2"/>
                </a:solidFill>
                <a:cs typeface="Times New Roman" pitchFamily="18" charset="0"/>
              </a:rPr>
              <a:t> </a:t>
            </a:r>
            <a:r>
              <a:rPr lang="bg-BG" altLang="en-US" sz="3200" dirty="0">
                <a:solidFill>
                  <a:schemeClr val="bg2"/>
                </a:solidFill>
              </a:rPr>
              <a:t>за</a:t>
            </a:r>
            <a:r>
              <a:rPr lang="bg-BG" altLang="en-US" sz="3200" dirty="0">
                <a:solidFill>
                  <a:schemeClr val="bg2"/>
                </a:solidFill>
                <a:cs typeface="Times New Roman" pitchFamily="18" charset="0"/>
              </a:rPr>
              <a:t> насърчава</a:t>
            </a:r>
            <a:r>
              <a:rPr lang="bg-BG" altLang="en-US" sz="3200" dirty="0">
                <a:solidFill>
                  <a:schemeClr val="bg2"/>
                </a:solidFill>
              </a:rPr>
              <a:t>не </a:t>
            </a:r>
            <a:r>
              <a:rPr lang="bg-BG" altLang="en-US" sz="3200" dirty="0">
                <a:solidFill>
                  <a:schemeClr val="bg2"/>
                </a:solidFill>
                <a:cs typeface="Times New Roman" pitchFamily="18" charset="0"/>
              </a:rPr>
              <a:t>труда на работника.</a:t>
            </a:r>
            <a:r>
              <a:rPr lang="en-US" altLang="en-US" sz="3200" dirty="0"/>
              <a:t> </a:t>
            </a:r>
          </a:p>
        </p:txBody>
      </p:sp>
      <p:sp>
        <p:nvSpPr>
          <p:cNvPr id="2" name="Date Placeholder 1"/>
          <p:cNvSpPr>
            <a:spLocks noGrp="1"/>
          </p:cNvSpPr>
          <p:nvPr>
            <p:ph type="dt" sz="half" idx="10"/>
          </p:nvPr>
        </p:nvSpPr>
        <p:spPr/>
        <p:txBody>
          <a:bodyPr/>
          <a:lstStyle/>
          <a:p>
            <a:fld id="{3C316300-7E95-4064-969E-5668D3B8CD9D}"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560378451"/>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778E5104-3537-413C-A44C-ED0547CD0309}" type="slidenum">
              <a:rPr lang="en-US" altLang="en-US">
                <a:solidFill>
                  <a:srgbClr val="EAEAEA"/>
                </a:solidFill>
              </a:rPr>
              <a:pPr/>
              <a:t>107</a:t>
            </a:fld>
            <a:endParaRPr lang="en-US" altLang="en-US">
              <a:solidFill>
                <a:srgbClr val="EAEAEA"/>
              </a:solidFill>
            </a:endParaRPr>
          </a:p>
        </p:txBody>
      </p:sp>
      <p:sp>
        <p:nvSpPr>
          <p:cNvPr id="64514" name="Rectangle 2"/>
          <p:cNvSpPr>
            <a:spLocks noGrp="1" noChangeArrowheads="1"/>
          </p:cNvSpPr>
          <p:nvPr>
            <p:ph type="title"/>
          </p:nvPr>
        </p:nvSpPr>
        <p:spPr>
          <a:xfrm>
            <a:off x="1258888" y="476250"/>
            <a:ext cx="7504112" cy="5905500"/>
          </a:xfrm>
        </p:spPr>
        <p:txBody>
          <a:bodyPr/>
          <a:lstStyle/>
          <a:p>
            <a:r>
              <a:rPr lang="bg-BG" altLang="en-US" sz="3200" b="1" i="1" dirty="0">
                <a:solidFill>
                  <a:schemeClr val="bg2"/>
                </a:solidFill>
                <a:cs typeface="Times New Roman" pitchFamily="18" charset="0"/>
              </a:rPr>
              <a:t>Качества на ефективния мениджър</a:t>
            </a:r>
            <a:r>
              <a:rPr lang="bg-BG" altLang="en-US" sz="3200" i="1" dirty="0">
                <a:solidFill>
                  <a:schemeClr val="bg2"/>
                </a:solidFill>
              </a:rPr>
              <a:t/>
            </a:r>
            <a:br>
              <a:rPr lang="bg-BG" altLang="en-US" sz="3200" i="1" dirty="0">
                <a:solidFill>
                  <a:schemeClr val="bg2"/>
                </a:solidFill>
              </a:rPr>
            </a:br>
            <a:r>
              <a:rPr lang="bg-BG" altLang="en-US" sz="3200" i="1" dirty="0">
                <a:solidFill>
                  <a:schemeClr val="bg2"/>
                </a:solidFill>
                <a:cs typeface="Times New Roman" pitchFamily="18" charset="0"/>
              </a:rPr>
              <a:t/>
            </a:r>
            <a:br>
              <a:rPr lang="bg-BG" altLang="en-US" sz="3200" i="1" dirty="0">
                <a:solidFill>
                  <a:schemeClr val="bg2"/>
                </a:solidFill>
                <a:cs typeface="Times New Roman" pitchFamily="18" charset="0"/>
              </a:rPr>
            </a:br>
            <a:r>
              <a:rPr lang="bg-BG" altLang="en-US" sz="3600" dirty="0">
                <a:solidFill>
                  <a:schemeClr val="bg2"/>
                </a:solidFill>
              </a:rPr>
              <a:t>- </a:t>
            </a:r>
            <a:r>
              <a:rPr lang="bg-BG" altLang="en-US" sz="3200" dirty="0">
                <a:solidFill>
                  <a:schemeClr val="bg2"/>
                </a:solidFill>
                <a:cs typeface="Times New Roman" pitchFamily="18" charset="0"/>
              </a:rPr>
              <a:t>Умения за добра комуникация, вземане на решения и решаване на проблеми</a:t>
            </a:r>
            <a:r>
              <a:rPr lang="bg-BG" altLang="en-US" sz="3200" dirty="0">
                <a:solidFill>
                  <a:schemeClr val="bg2"/>
                </a:solidFill>
              </a:rPr>
              <a:t>;</a:t>
            </a:r>
            <a:r>
              <a:rPr lang="bg-BG" altLang="en-US" sz="3200" dirty="0">
                <a:solidFill>
                  <a:schemeClr val="bg2"/>
                </a:solidFill>
                <a:cs typeface="Times New Roman" pitchFamily="18" charset="0"/>
              </a:rPr>
              <a:t/>
            </a:r>
            <a:br>
              <a:rPr lang="bg-BG" altLang="en-US" sz="3200" dirty="0">
                <a:solidFill>
                  <a:schemeClr val="bg2"/>
                </a:solidFill>
                <a:cs typeface="Times New Roman" pitchFamily="18" charset="0"/>
              </a:rPr>
            </a:br>
            <a:r>
              <a:rPr lang="bg-BG" altLang="en-US" sz="3200" dirty="0">
                <a:solidFill>
                  <a:schemeClr val="bg2"/>
                </a:solidFill>
              </a:rPr>
              <a:t/>
            </a:r>
            <a:br>
              <a:rPr lang="bg-BG" altLang="en-US" sz="3200" dirty="0">
                <a:solidFill>
                  <a:schemeClr val="bg2"/>
                </a:solidFill>
              </a:rPr>
            </a:br>
            <a:r>
              <a:rPr lang="bg-BG" altLang="en-US" sz="3200" dirty="0">
                <a:solidFill>
                  <a:schemeClr val="bg2"/>
                </a:solidFill>
              </a:rPr>
              <a:t>- </a:t>
            </a:r>
            <a:r>
              <a:rPr lang="bg-BG" altLang="en-US" sz="3200" dirty="0">
                <a:solidFill>
                  <a:schemeClr val="bg2"/>
                </a:solidFill>
                <a:cs typeface="Times New Roman" pitchFamily="18" charset="0"/>
              </a:rPr>
              <a:t>Пълно разбиране на такива процеси като мотивация, оценка на дейността, обезпечаване на качеството и </a:t>
            </a:r>
            <a:r>
              <a:rPr lang="bg-BG" altLang="en-US" sz="3200" dirty="0">
                <a:solidFill>
                  <a:schemeClr val="bg2"/>
                </a:solidFill>
              </a:rPr>
              <a:t>др.;</a:t>
            </a:r>
            <a:r>
              <a:rPr lang="bg-BG" altLang="en-US" sz="3200" dirty="0">
                <a:solidFill>
                  <a:schemeClr val="bg2"/>
                </a:solidFill>
                <a:cs typeface="Times New Roman" pitchFamily="18" charset="0"/>
              </a:rPr>
              <a:t/>
            </a:r>
            <a:br>
              <a:rPr lang="bg-BG" altLang="en-US" sz="3200" dirty="0">
                <a:solidFill>
                  <a:schemeClr val="bg2"/>
                </a:solidFill>
                <a:cs typeface="Times New Roman" pitchFamily="18" charset="0"/>
              </a:rPr>
            </a:br>
            <a:r>
              <a:rPr lang="bg-BG" altLang="en-US" sz="3200" dirty="0">
                <a:solidFill>
                  <a:schemeClr val="bg2"/>
                </a:solidFill>
              </a:rPr>
              <a:t/>
            </a:r>
            <a:br>
              <a:rPr lang="bg-BG" altLang="en-US" sz="3200" dirty="0">
                <a:solidFill>
                  <a:schemeClr val="bg2"/>
                </a:solidFill>
              </a:rPr>
            </a:br>
            <a:r>
              <a:rPr lang="bg-BG" altLang="en-US" sz="3200" dirty="0">
                <a:solidFill>
                  <a:schemeClr val="bg2"/>
                </a:solidFill>
              </a:rPr>
              <a:t>- </a:t>
            </a:r>
            <a:r>
              <a:rPr lang="bg-BG" altLang="en-US" sz="3200" dirty="0">
                <a:solidFill>
                  <a:schemeClr val="bg2"/>
                </a:solidFill>
                <a:cs typeface="Times New Roman" pitchFamily="18" charset="0"/>
              </a:rPr>
              <a:t>Прозорливост за предвиждане и планиране на бъдещето;</a:t>
            </a:r>
            <a:br>
              <a:rPr lang="bg-BG" altLang="en-US" sz="3200" dirty="0">
                <a:solidFill>
                  <a:schemeClr val="bg2"/>
                </a:solidFill>
                <a:cs typeface="Times New Roman" pitchFamily="18" charset="0"/>
              </a:rPr>
            </a:br>
            <a:r>
              <a:rPr lang="bg-BG" altLang="en-US" sz="2400" dirty="0">
                <a:cs typeface="Times New Roman" pitchFamily="18" charset="0"/>
              </a:rPr>
              <a:t> </a:t>
            </a:r>
            <a:endParaRPr lang="en-US" altLang="en-US" sz="2400" dirty="0">
              <a:cs typeface="Times New Roman" pitchFamily="18" charset="0"/>
            </a:endParaRPr>
          </a:p>
        </p:txBody>
      </p:sp>
      <p:sp>
        <p:nvSpPr>
          <p:cNvPr id="2" name="Date Placeholder 1"/>
          <p:cNvSpPr>
            <a:spLocks noGrp="1"/>
          </p:cNvSpPr>
          <p:nvPr>
            <p:ph type="dt" sz="half" idx="10"/>
          </p:nvPr>
        </p:nvSpPr>
        <p:spPr/>
        <p:txBody>
          <a:bodyPr/>
          <a:lstStyle/>
          <a:p>
            <a:fld id="{C103F709-C5C7-4D48-9E8C-DA0395CB953D}"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4201010323"/>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6884C706-8B2F-4412-A92A-016AB291FE3F}" type="slidenum">
              <a:rPr lang="en-US" altLang="en-US">
                <a:solidFill>
                  <a:srgbClr val="EAEAEA"/>
                </a:solidFill>
              </a:rPr>
              <a:pPr/>
              <a:t>108</a:t>
            </a:fld>
            <a:endParaRPr lang="en-US" altLang="en-US">
              <a:solidFill>
                <a:srgbClr val="EAEAEA"/>
              </a:solidFill>
            </a:endParaRPr>
          </a:p>
        </p:txBody>
      </p:sp>
      <p:sp>
        <p:nvSpPr>
          <p:cNvPr id="65538" name="Rectangle 2"/>
          <p:cNvSpPr>
            <a:spLocks noGrp="1" noChangeArrowheads="1"/>
          </p:cNvSpPr>
          <p:nvPr>
            <p:ph type="title"/>
          </p:nvPr>
        </p:nvSpPr>
        <p:spPr>
          <a:xfrm>
            <a:off x="1258888" y="304800"/>
            <a:ext cx="7504112" cy="6553200"/>
          </a:xfrm>
        </p:spPr>
        <p:txBody>
          <a:bodyPr/>
          <a:lstStyle/>
          <a:p>
            <a:pPr>
              <a:buFontTx/>
              <a:buChar char="-"/>
            </a:pPr>
            <a:r>
              <a:rPr lang="en-US" altLang="en-US" sz="3200" dirty="0" smtClean="0">
                <a:solidFill>
                  <a:schemeClr val="bg2"/>
                </a:solidFill>
                <a:cs typeface="Times New Roman" pitchFamily="18" charset="0"/>
              </a:rPr>
              <a:t> </a:t>
            </a:r>
            <a:r>
              <a:rPr lang="bg-BG" altLang="en-US" sz="3200" dirty="0" smtClean="0">
                <a:solidFill>
                  <a:schemeClr val="bg2"/>
                </a:solidFill>
                <a:cs typeface="Times New Roman" pitchFamily="18" charset="0"/>
              </a:rPr>
              <a:t>Способност </a:t>
            </a:r>
            <a:r>
              <a:rPr lang="bg-BG" altLang="en-US" sz="3200" dirty="0">
                <a:solidFill>
                  <a:schemeClr val="bg2"/>
                </a:solidFill>
                <a:cs typeface="Times New Roman" pitchFamily="18" charset="0"/>
              </a:rPr>
              <a:t>за балансиране на понякога противоречащи си цели, като например поддържане на съвършенство в работата в рамките на времеви и бюджетни ограничения</a:t>
            </a:r>
            <a:r>
              <a:rPr lang="bg-BG" altLang="en-US" sz="3200" dirty="0">
                <a:solidFill>
                  <a:schemeClr val="bg2"/>
                </a:solidFill>
              </a:rPr>
              <a:t>; </a:t>
            </a:r>
            <a:br>
              <a:rPr lang="bg-BG" altLang="en-US" sz="3200" dirty="0">
                <a:solidFill>
                  <a:schemeClr val="bg2"/>
                </a:solidFill>
              </a:rPr>
            </a:br>
            <a:r>
              <a:rPr lang="bg-BG" altLang="en-US" sz="3200" dirty="0">
                <a:solidFill>
                  <a:schemeClr val="bg2"/>
                </a:solidFill>
                <a:cs typeface="Times New Roman" pitchFamily="18" charset="0"/>
              </a:rPr>
              <a:t/>
            </a:r>
            <a:br>
              <a:rPr lang="bg-BG" altLang="en-US" sz="3200" dirty="0">
                <a:solidFill>
                  <a:schemeClr val="bg2"/>
                </a:solidFill>
                <a:cs typeface="Times New Roman" pitchFamily="18" charset="0"/>
              </a:rPr>
            </a:br>
            <a:r>
              <a:rPr lang="bg-BG" altLang="en-US" sz="3200" dirty="0">
                <a:solidFill>
                  <a:schemeClr val="bg2"/>
                </a:solidFill>
              </a:rPr>
              <a:t>- </a:t>
            </a:r>
            <a:r>
              <a:rPr lang="bg-BG" altLang="en-US" sz="3200" dirty="0">
                <a:solidFill>
                  <a:schemeClr val="bg2"/>
                </a:solidFill>
                <a:cs typeface="Times New Roman" pitchFamily="18" charset="0"/>
              </a:rPr>
              <a:t>Доверие в персонала и използване на умения за групова динамика за постигане на целите на организацията</a:t>
            </a:r>
            <a:r>
              <a:rPr lang="bg-BG" altLang="en-US" sz="3200" dirty="0">
                <a:solidFill>
                  <a:schemeClr val="bg2"/>
                </a:solidFill>
              </a:rPr>
              <a:t>;</a:t>
            </a:r>
            <a:r>
              <a:rPr lang="bg-BG" altLang="en-US" sz="3200" dirty="0">
                <a:solidFill>
                  <a:schemeClr val="bg2"/>
                </a:solidFill>
                <a:cs typeface="Times New Roman" pitchFamily="18" charset="0"/>
              </a:rPr>
              <a:t/>
            </a:r>
            <a:br>
              <a:rPr lang="bg-BG" altLang="en-US" sz="3200" dirty="0">
                <a:solidFill>
                  <a:schemeClr val="bg2"/>
                </a:solidFill>
                <a:cs typeface="Times New Roman" pitchFamily="18" charset="0"/>
              </a:rPr>
            </a:br>
            <a:r>
              <a:rPr lang="bg-BG" altLang="en-US" sz="3200" dirty="0">
                <a:solidFill>
                  <a:schemeClr val="bg2"/>
                </a:solidFill>
              </a:rPr>
              <a:t/>
            </a:r>
            <a:br>
              <a:rPr lang="bg-BG" altLang="en-US" sz="3200" dirty="0">
                <a:solidFill>
                  <a:schemeClr val="bg2"/>
                </a:solidFill>
              </a:rPr>
            </a:br>
            <a:r>
              <a:rPr lang="bg-BG" altLang="en-US" sz="3200" dirty="0">
                <a:solidFill>
                  <a:schemeClr val="bg2"/>
                </a:solidFill>
              </a:rPr>
              <a:t>- </a:t>
            </a:r>
            <a:r>
              <a:rPr lang="bg-BG" altLang="en-US" sz="3200" dirty="0">
                <a:solidFill>
                  <a:schemeClr val="bg2"/>
                </a:solidFill>
                <a:cs typeface="Times New Roman" pitchFamily="18" charset="0"/>
              </a:rPr>
              <a:t>Загриженост за работата и за добри</a:t>
            </a:r>
            <a:r>
              <a:rPr lang="bg-BG" altLang="en-US" sz="3200" dirty="0">
                <a:solidFill>
                  <a:schemeClr val="bg2"/>
                </a:solidFill>
              </a:rPr>
              <a:t>те</a:t>
            </a:r>
            <a:r>
              <a:rPr lang="bg-BG" altLang="en-US" sz="3200" dirty="0">
                <a:solidFill>
                  <a:schemeClr val="bg2"/>
                </a:solidFill>
                <a:cs typeface="Times New Roman" pitchFamily="18" charset="0"/>
              </a:rPr>
              <a:t> взаимоотношения на персонала.</a:t>
            </a:r>
            <a:br>
              <a:rPr lang="bg-BG" altLang="en-US" sz="3200" dirty="0">
                <a:solidFill>
                  <a:schemeClr val="bg2"/>
                </a:solidFill>
                <a:cs typeface="Times New Roman" pitchFamily="18" charset="0"/>
              </a:rPr>
            </a:br>
            <a:endParaRPr lang="en-US" altLang="en-US" sz="3200" dirty="0">
              <a:solidFill>
                <a:schemeClr val="bg2"/>
              </a:solidFill>
              <a:cs typeface="Times New Roman" pitchFamily="18" charset="0"/>
            </a:endParaRPr>
          </a:p>
        </p:txBody>
      </p:sp>
      <p:sp>
        <p:nvSpPr>
          <p:cNvPr id="2" name="Date Placeholder 1"/>
          <p:cNvSpPr>
            <a:spLocks noGrp="1"/>
          </p:cNvSpPr>
          <p:nvPr>
            <p:ph type="dt" sz="half" idx="10"/>
          </p:nvPr>
        </p:nvSpPr>
        <p:spPr/>
        <p:txBody>
          <a:bodyPr/>
          <a:lstStyle/>
          <a:p>
            <a:fld id="{BC20488A-A336-4B55-85D6-0871D5B11FB1}"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4094934723"/>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92B85DF1-5EFF-4158-A47C-14856967EA96}" type="slidenum">
              <a:rPr lang="en-US" altLang="en-US">
                <a:solidFill>
                  <a:srgbClr val="EAEAEA"/>
                </a:solidFill>
              </a:rPr>
              <a:pPr/>
              <a:t>109</a:t>
            </a:fld>
            <a:endParaRPr lang="en-US" altLang="en-US" dirty="0">
              <a:solidFill>
                <a:srgbClr val="EAEAEA"/>
              </a:solidFill>
            </a:endParaRPr>
          </a:p>
        </p:txBody>
      </p:sp>
      <p:sp>
        <p:nvSpPr>
          <p:cNvPr id="77826" name="Rectangle 2"/>
          <p:cNvSpPr>
            <a:spLocks noGrp="1" noChangeArrowheads="1"/>
          </p:cNvSpPr>
          <p:nvPr>
            <p:ph type="title"/>
          </p:nvPr>
        </p:nvSpPr>
        <p:spPr>
          <a:xfrm>
            <a:off x="1331913" y="304800"/>
            <a:ext cx="7632575" cy="6076528"/>
          </a:xfrm>
        </p:spPr>
        <p:txBody>
          <a:bodyPr/>
          <a:lstStyle/>
          <a:p>
            <a:pPr>
              <a:lnSpc>
                <a:spcPct val="130000"/>
              </a:lnSpc>
            </a:pPr>
            <a:r>
              <a:rPr lang="bg-BG" altLang="en-US" sz="3200" b="1" i="1" dirty="0">
                <a:solidFill>
                  <a:srgbClr val="CC3300"/>
                </a:solidFill>
                <a:cs typeface="Times New Roman" pitchFamily="18" charset="0"/>
              </a:rPr>
              <a:t>Стадии на развитие на </a:t>
            </a:r>
            <a:r>
              <a:rPr lang="bg-BG" altLang="en-US" sz="3200" b="1" i="1" dirty="0" smtClean="0">
                <a:solidFill>
                  <a:srgbClr val="CC3300"/>
                </a:solidFill>
                <a:cs typeface="Times New Roman" pitchFamily="18" charset="0"/>
              </a:rPr>
              <a:t>мениджър</a:t>
            </a:r>
            <a:r>
              <a:rPr lang="en-US" altLang="en-US" sz="3200" b="1" i="1" dirty="0" smtClean="0">
                <a:solidFill>
                  <a:srgbClr val="CC3300"/>
                </a:solidFill>
                <a:cs typeface="Times New Roman" pitchFamily="18" charset="0"/>
              </a:rPr>
              <a:t>a</a:t>
            </a:r>
            <a:r>
              <a:rPr lang="bg-BG" altLang="en-US" sz="2800" dirty="0">
                <a:solidFill>
                  <a:schemeClr val="bg2"/>
                </a:solidFill>
                <a:cs typeface="Times New Roman" pitchFamily="18" charset="0"/>
              </a:rPr>
              <a:t/>
            </a:r>
            <a:br>
              <a:rPr lang="bg-BG" altLang="en-US" sz="2800" dirty="0">
                <a:solidFill>
                  <a:schemeClr val="bg2"/>
                </a:solidFill>
                <a:cs typeface="Times New Roman" pitchFamily="18" charset="0"/>
              </a:rPr>
            </a:br>
            <a:r>
              <a:rPr lang="bg-BG" altLang="en-US" sz="2800" dirty="0">
                <a:solidFill>
                  <a:schemeClr val="bg2"/>
                </a:solidFill>
                <a:cs typeface="Times New Roman" pitchFamily="18" charset="0"/>
              </a:rPr>
              <a:t>Могат да се наблюдават универсални стадии на </a:t>
            </a:r>
            <a:r>
              <a:rPr lang="bg-BG" altLang="en-US" sz="2800" dirty="0">
                <a:solidFill>
                  <a:schemeClr val="bg2"/>
                </a:solidFill>
              </a:rPr>
              <a:t>изграждане </a:t>
            </a:r>
            <a:r>
              <a:rPr lang="bg-BG" altLang="en-US" sz="2800" dirty="0">
                <a:solidFill>
                  <a:schemeClr val="bg2"/>
                </a:solidFill>
                <a:cs typeface="Times New Roman" pitchFamily="18" charset="0"/>
              </a:rPr>
              <a:t>на ролите, подобни на тези при индивидуалното развитие и израстване. </a:t>
            </a:r>
            <a:r>
              <a:rPr lang="bg-BG" altLang="en-US" sz="2800" dirty="0">
                <a:solidFill>
                  <a:schemeClr val="bg2"/>
                </a:solidFill>
              </a:rPr>
              <a:t/>
            </a:r>
            <a:br>
              <a:rPr lang="bg-BG" altLang="en-US" sz="2800" dirty="0">
                <a:solidFill>
                  <a:schemeClr val="bg2"/>
                </a:solidFill>
              </a:rPr>
            </a:br>
            <a:r>
              <a:rPr lang="bg-BG" altLang="en-US" sz="2800" dirty="0">
                <a:solidFill>
                  <a:schemeClr val="bg2"/>
                </a:solidFill>
                <a:cs typeface="Times New Roman" pitchFamily="18" charset="0"/>
              </a:rPr>
              <a:t>Всеки стадий п</a:t>
            </a:r>
            <a:r>
              <a:rPr lang="bg-BG" altLang="en-US" sz="2800" dirty="0">
                <a:solidFill>
                  <a:schemeClr val="bg2"/>
                </a:solidFill>
              </a:rPr>
              <a:t>оставя</a:t>
            </a:r>
            <a:r>
              <a:rPr lang="bg-BG" altLang="en-US" sz="2800" dirty="0">
                <a:solidFill>
                  <a:schemeClr val="bg2"/>
                </a:solidFill>
                <a:cs typeface="Times New Roman" pitchFamily="18" charset="0"/>
              </a:rPr>
              <a:t> критични задачи, с които </a:t>
            </a:r>
            <a:r>
              <a:rPr lang="bg-BG" altLang="en-US" sz="2800" dirty="0" smtClean="0">
                <a:solidFill>
                  <a:schemeClr val="bg2"/>
                </a:solidFill>
                <a:cs typeface="Times New Roman" pitchFamily="18" charset="0"/>
              </a:rPr>
              <a:t>мениджърът </a:t>
            </a:r>
            <a:r>
              <a:rPr lang="bg-BG" altLang="en-US" sz="2800" dirty="0">
                <a:solidFill>
                  <a:schemeClr val="bg2"/>
                </a:solidFill>
                <a:cs typeface="Times New Roman" pitchFamily="18" charset="0"/>
              </a:rPr>
              <a:t>трябва да се справи преди да премине към следващия стадий. Всеки стадий е отделен, но </a:t>
            </a:r>
            <a:r>
              <a:rPr lang="bg-BG" altLang="en-US" sz="2800" dirty="0">
                <a:solidFill>
                  <a:schemeClr val="bg2"/>
                </a:solidFill>
              </a:rPr>
              <a:t>г</a:t>
            </a:r>
            <a:r>
              <a:rPr lang="bg-BG" altLang="en-US" sz="2800" dirty="0">
                <a:solidFill>
                  <a:schemeClr val="bg2"/>
                </a:solidFill>
                <a:cs typeface="Times New Roman" pitchFamily="18" charset="0"/>
              </a:rPr>
              <a:t>раниците не са ясно очертани и това позволява регресия към предходен стадий в ситуация на  стрес.</a:t>
            </a:r>
            <a:r>
              <a:rPr lang="bg-BG" altLang="en-US" sz="2800" dirty="0">
                <a:cs typeface="Times New Roman" pitchFamily="18" charset="0"/>
              </a:rPr>
              <a:t> </a:t>
            </a:r>
            <a:endParaRPr lang="en-US" altLang="en-US" sz="2800" dirty="0">
              <a:cs typeface="Times New Roman" pitchFamily="18" charset="0"/>
            </a:endParaRPr>
          </a:p>
        </p:txBody>
      </p:sp>
      <p:sp>
        <p:nvSpPr>
          <p:cNvPr id="2" name="Date Placeholder 1"/>
          <p:cNvSpPr>
            <a:spLocks noGrp="1"/>
          </p:cNvSpPr>
          <p:nvPr>
            <p:ph type="dt" sz="half" idx="10"/>
          </p:nvPr>
        </p:nvSpPr>
        <p:spPr/>
        <p:txBody>
          <a:bodyPr/>
          <a:lstStyle/>
          <a:p>
            <a:fld id="{AC36D12A-0077-470E-AC70-464DCCCFA977}"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9564340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447800" y="304800"/>
            <a:ext cx="7315200" cy="6248400"/>
          </a:xfrm>
        </p:spPr>
        <p:txBody>
          <a:bodyPr/>
          <a:lstStyle/>
          <a:p>
            <a:r>
              <a:rPr lang="bg-BG" altLang="en-US" sz="2800" b="0">
                <a:cs typeface="Times New Roman" pitchFamily="18" charset="0"/>
              </a:rPr>
              <a:t/>
            </a:r>
            <a:br>
              <a:rPr lang="bg-BG" altLang="en-US" sz="2800" b="0">
                <a:cs typeface="Times New Roman" pitchFamily="18" charset="0"/>
              </a:rPr>
            </a:br>
            <a:endParaRPr lang="en-US" altLang="en-US" sz="2400" b="0">
              <a:cs typeface="Times New Roman" pitchFamily="18" charset="0"/>
            </a:endParaRPr>
          </a:p>
        </p:txBody>
      </p:sp>
      <p:sp>
        <p:nvSpPr>
          <p:cNvPr id="2" name="Date Placeholder 1"/>
          <p:cNvSpPr>
            <a:spLocks noGrp="1"/>
          </p:cNvSpPr>
          <p:nvPr>
            <p:ph type="dt" sz="half" idx="10"/>
          </p:nvPr>
        </p:nvSpPr>
        <p:spPr/>
        <p:txBody>
          <a:bodyPr/>
          <a:lstStyle/>
          <a:p>
            <a:fld id="{0EC4AD69-B144-4A5B-9CD5-5EF074A278DF}" type="datetime1">
              <a:rPr lang="bg-BG" altLang="en-US" smtClean="0"/>
              <a:t>24.10.2016 г.</a:t>
            </a:fld>
            <a:endParaRPr lang="en-US" altLang="en-US"/>
          </a:p>
        </p:txBody>
      </p:sp>
      <p:sp>
        <p:nvSpPr>
          <p:cNvPr id="17" name="Slide Number Placeholder 4"/>
          <p:cNvSpPr>
            <a:spLocks noGrp="1"/>
          </p:cNvSpPr>
          <p:nvPr>
            <p:ph type="sldNum" sz="quarter" idx="12"/>
          </p:nvPr>
        </p:nvSpPr>
        <p:spPr/>
        <p:txBody>
          <a:bodyPr/>
          <a:lstStyle/>
          <a:p>
            <a:fld id="{87FE575A-2747-4807-AB55-2AECFAE5B23D}" type="slidenum">
              <a:rPr lang="en-US" altLang="en-US"/>
              <a:pPr/>
              <a:t>11</a:t>
            </a:fld>
            <a:endParaRPr lang="en-US" altLang="en-US"/>
          </a:p>
        </p:txBody>
      </p:sp>
      <p:graphicFrame>
        <p:nvGraphicFramePr>
          <p:cNvPr id="42037" name="Group 53"/>
          <p:cNvGraphicFramePr>
            <a:graphicFrameLocks noGrp="1"/>
          </p:cNvGraphicFramePr>
          <p:nvPr>
            <p:extLst>
              <p:ext uri="{D42A27DB-BD31-4B8C-83A1-F6EECF244321}">
                <p14:modId xmlns:p14="http://schemas.microsoft.com/office/powerpoint/2010/main" val="1031405104"/>
              </p:ext>
            </p:extLst>
          </p:nvPr>
        </p:nvGraphicFramePr>
        <p:xfrm>
          <a:off x="304800" y="533400"/>
          <a:ext cx="8458200" cy="5791200"/>
        </p:xfrm>
        <a:graphic>
          <a:graphicData uri="http://schemas.openxmlformats.org/drawingml/2006/table">
            <a:tbl>
              <a:tblPr/>
              <a:tblGrid>
                <a:gridCol w="4229100"/>
                <a:gridCol w="4229100"/>
              </a:tblGrid>
              <a:tr h="682625">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bg-BG" altLang="en-US" sz="2800" b="1" i="0" u="none" strike="noStrike" cap="none" normalizeH="0" baseline="0" dirty="0" smtClean="0">
                          <a:ln>
                            <a:noFill/>
                          </a:ln>
                          <a:solidFill>
                            <a:srgbClr val="FF0000"/>
                          </a:solidFill>
                          <a:effectLst/>
                          <a:latin typeface="Times New Roman" pitchFamily="18" charset="0"/>
                          <a:cs typeface="Times New Roman" pitchFamily="18" charset="0"/>
                        </a:rPr>
                        <a:t>Лидерство</a:t>
                      </a:r>
                      <a:r>
                        <a:rPr kumimoji="0" lang="en-US" altLang="en-US" sz="2800" b="1" i="0" u="none" strike="noStrike" cap="none" normalizeH="0" baseline="0" dirty="0" smtClean="0">
                          <a:ln>
                            <a:noFill/>
                          </a:ln>
                          <a:solidFill>
                            <a:srgbClr val="FF0000"/>
                          </a:solidFill>
                          <a:effectLst/>
                          <a:latin typeface="Times New Roman" pitchFamily="18" charset="0"/>
                        </a:rPr>
                        <a:t> </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bg-BG" altLang="en-US" sz="2800" b="1" i="0" u="none" strike="noStrike" cap="none" normalizeH="0" baseline="0" dirty="0" smtClean="0">
                          <a:ln>
                            <a:noFill/>
                          </a:ln>
                          <a:solidFill>
                            <a:srgbClr val="FF0000"/>
                          </a:solidFill>
                          <a:effectLst/>
                          <a:latin typeface="Times New Roman" pitchFamily="18" charset="0"/>
                          <a:cs typeface="Times New Roman" pitchFamily="18" charset="0"/>
                        </a:rPr>
                        <a:t>Мениджмънт</a:t>
                      </a:r>
                      <a:r>
                        <a:rPr kumimoji="0" lang="en-US" altLang="en-US" sz="2800" b="1" i="0" u="none" strike="noStrike" cap="none" normalizeH="0" baseline="0" dirty="0" smtClean="0">
                          <a:ln>
                            <a:noFill/>
                          </a:ln>
                          <a:solidFill>
                            <a:srgbClr val="FF0000"/>
                          </a:solidFill>
                          <a:effectLst/>
                          <a:latin typeface="Times New Roman" pitchFamily="18" charset="0"/>
                        </a:rPr>
                        <a:t>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5108575">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just"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bg-BG" altLang="en-US" sz="2400" b="0" i="0" u="none" strike="noStrike" cap="none" normalizeH="0" baseline="0" dirty="0" smtClean="0">
                          <a:ln>
                            <a:noFill/>
                          </a:ln>
                          <a:solidFill>
                            <a:srgbClr val="000000"/>
                          </a:solidFill>
                          <a:effectLst/>
                          <a:latin typeface="Times New Roman" pitchFamily="18" charset="0"/>
                          <a:cs typeface="Times New Roman" pitchFamily="18" charset="0"/>
                        </a:rPr>
                        <a:t>Основано на влияние</a:t>
                      </a:r>
                    </a:p>
                    <a:p>
                      <a:pPr marL="0" marR="0" lvl="0" indent="0" algn="l" defTabSz="914400" rtl="0" eaLnBrk="1" fontAlgn="base" latinLnBrk="0" hangingPunct="1">
                        <a:lnSpc>
                          <a:spcPct val="70000"/>
                        </a:lnSpc>
                        <a:spcBef>
                          <a:spcPct val="20000"/>
                        </a:spcBef>
                        <a:spcAft>
                          <a:spcPct val="0"/>
                        </a:spcAft>
                        <a:buClr>
                          <a:schemeClr val="hlink"/>
                        </a:buClr>
                        <a:buSzPct val="60000"/>
                        <a:buFont typeface="Wingdings" pitchFamily="2" charset="2"/>
                        <a:buNone/>
                        <a:tabLst/>
                      </a:pPr>
                      <a:endParaRPr kumimoji="0" lang="bg-BG" altLang="en-US" sz="2400" b="0" i="0" u="none" strike="noStrike" cap="none" normalizeH="0" baseline="0" dirty="0" smtClean="0">
                        <a:ln>
                          <a:noFill/>
                        </a:ln>
                        <a:solidFill>
                          <a:srgbClr val="000000"/>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bg-BG" altLang="en-US" sz="2400" b="0" i="0" u="none" strike="noStrike" cap="none" normalizeH="0" baseline="0" dirty="0" smtClean="0">
                          <a:ln>
                            <a:noFill/>
                          </a:ln>
                          <a:solidFill>
                            <a:srgbClr val="000000"/>
                          </a:solidFill>
                          <a:effectLst/>
                          <a:latin typeface="Times New Roman" pitchFamily="18" charset="0"/>
                          <a:cs typeface="Times New Roman" pitchFamily="18" charset="0"/>
                        </a:rPr>
                        <a:t>Неофициално избиране</a:t>
                      </a:r>
                    </a:p>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endParaRPr kumimoji="0" lang="bg-BG" altLang="en-US" sz="2400" b="0" i="0" u="none" strike="noStrike" cap="none" normalizeH="0" baseline="0" dirty="0" smtClean="0">
                        <a:ln>
                          <a:noFill/>
                        </a:ln>
                        <a:solidFill>
                          <a:srgbClr val="000000"/>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bg-BG" altLang="en-US" sz="2400" b="0" i="0" u="none" strike="noStrike" cap="none" normalizeH="0" baseline="0" dirty="0" smtClean="0">
                          <a:ln>
                            <a:noFill/>
                          </a:ln>
                          <a:solidFill>
                            <a:srgbClr val="000000"/>
                          </a:solidFill>
                          <a:effectLst/>
                          <a:latin typeface="Times New Roman" pitchFamily="18" charset="0"/>
                          <a:cs typeface="Times New Roman" pitchFamily="18" charset="0"/>
                        </a:rPr>
                        <a:t>Опира се на </a:t>
                      </a:r>
                      <a:r>
                        <a:rPr kumimoji="0" lang="bg-BG" altLang="en-US" sz="2400" b="0" i="0" u="none" strike="noStrike" cap="none" normalizeH="0" baseline="0" dirty="0" smtClean="0">
                          <a:ln>
                            <a:noFill/>
                          </a:ln>
                          <a:solidFill>
                            <a:srgbClr val="000000"/>
                          </a:solidFill>
                          <a:effectLst/>
                          <a:latin typeface="Times New Roman" pitchFamily="18" charset="0"/>
                        </a:rPr>
                        <a:t>завоювана </a:t>
                      </a:r>
                      <a:r>
                        <a:rPr kumimoji="0" lang="bg-BG" altLang="en-US" sz="2400" b="0" i="0" u="none" strike="noStrike" cap="none" normalizeH="0" baseline="0" dirty="0" smtClean="0">
                          <a:ln>
                            <a:noFill/>
                          </a:ln>
                          <a:solidFill>
                            <a:srgbClr val="000000"/>
                          </a:solidFill>
                          <a:effectLst/>
                          <a:latin typeface="Times New Roman" pitchFamily="18" charset="0"/>
                          <a:cs typeface="Times New Roman" pitchFamily="18" charset="0"/>
                        </a:rPr>
                        <a:t>позиция</a:t>
                      </a:r>
                    </a:p>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endParaRPr kumimoji="0" lang="bg-BG" altLang="en-US" sz="24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0" algn="l" defTabSz="914400" rtl="0" eaLnBrk="1" fontAlgn="base" latinLnBrk="0" hangingPunct="1">
                        <a:lnSpc>
                          <a:spcPct val="110000"/>
                        </a:lnSpc>
                        <a:spcBef>
                          <a:spcPct val="20000"/>
                        </a:spcBef>
                        <a:spcAft>
                          <a:spcPct val="0"/>
                        </a:spcAft>
                        <a:buClr>
                          <a:schemeClr val="hlink"/>
                        </a:buClr>
                        <a:buSzPct val="60000"/>
                        <a:buFont typeface="Wingdings" pitchFamily="2" charset="2"/>
                        <a:buNone/>
                        <a:tabLst/>
                      </a:pPr>
                      <a:r>
                        <a:rPr kumimoji="0" lang="bg-BG" altLang="en-US" sz="2400" b="0" i="0" u="none" strike="noStrike" cap="none" normalizeH="0" baseline="0" dirty="0" smtClean="0">
                          <a:ln>
                            <a:noFill/>
                          </a:ln>
                          <a:solidFill>
                            <a:srgbClr val="000000"/>
                          </a:solidFill>
                          <a:effectLst/>
                          <a:latin typeface="Times New Roman" pitchFamily="18" charset="0"/>
                          <a:cs typeface="Times New Roman" pitchFamily="18" charset="0"/>
                        </a:rPr>
                        <a:t>Представлява част от ролята на всяка сестра</a:t>
                      </a:r>
                    </a:p>
                    <a:p>
                      <a:pPr marL="0" marR="0" lvl="0" indent="0" algn="l" defTabSz="914400" rtl="0" eaLnBrk="1" fontAlgn="base" latinLnBrk="0" hangingPunct="1">
                        <a:lnSpc>
                          <a:spcPct val="130000"/>
                        </a:lnSpc>
                        <a:spcBef>
                          <a:spcPct val="20000"/>
                        </a:spcBef>
                        <a:spcAft>
                          <a:spcPct val="0"/>
                        </a:spcAft>
                        <a:buClr>
                          <a:schemeClr val="hlink"/>
                        </a:buClr>
                        <a:buSzPct val="60000"/>
                        <a:buFont typeface="Wingdings" pitchFamily="2" charset="2"/>
                        <a:buNone/>
                        <a:tabLst/>
                      </a:pPr>
                      <a:endParaRPr kumimoji="0" lang="bg-BG" altLang="en-US" sz="2400" b="0" i="0" u="none" strike="noStrike" cap="none" normalizeH="0" baseline="0" dirty="0" smtClean="0">
                        <a:ln>
                          <a:noFill/>
                        </a:ln>
                        <a:solidFill>
                          <a:srgbClr val="000000"/>
                        </a:solidFill>
                        <a:effectLst/>
                        <a:latin typeface="Times New Roman" pitchFamily="18" charset="0"/>
                      </a:endParaRPr>
                    </a:p>
                    <a:p>
                      <a:pPr marL="0" marR="0" lvl="0" indent="0" algn="l" defTabSz="914400" rtl="0" eaLnBrk="1" fontAlgn="base" latinLnBrk="0" hangingPunct="1">
                        <a:lnSpc>
                          <a:spcPct val="110000"/>
                        </a:lnSpc>
                        <a:spcBef>
                          <a:spcPct val="20000"/>
                        </a:spcBef>
                        <a:spcAft>
                          <a:spcPct val="0"/>
                        </a:spcAft>
                        <a:buClr>
                          <a:schemeClr val="hlink"/>
                        </a:buClr>
                        <a:buSzPct val="60000"/>
                        <a:buFont typeface="Wingdings" pitchFamily="2" charset="2"/>
                        <a:buNone/>
                        <a:tabLst/>
                      </a:pPr>
                      <a:r>
                        <a:rPr kumimoji="0" lang="bg-BG" altLang="en-US" sz="2400" b="0" i="0" u="none" strike="noStrike" cap="none" normalizeH="0" baseline="0" dirty="0" smtClean="0">
                          <a:ln>
                            <a:noFill/>
                          </a:ln>
                          <a:solidFill>
                            <a:srgbClr val="000000"/>
                          </a:solidFill>
                          <a:effectLst/>
                          <a:latin typeface="Times New Roman" pitchFamily="18" charset="0"/>
                          <a:cs typeface="Times New Roman" pitchFamily="18" charset="0"/>
                        </a:rPr>
                        <a:t>Независимо от мениджмънта</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altLang="en-US" sz="2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just"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bg-BG" altLang="en-US" sz="2400" b="0" i="0" u="none" strike="noStrike" cap="none" normalizeH="0" baseline="0" dirty="0" smtClean="0">
                          <a:ln>
                            <a:noFill/>
                          </a:ln>
                          <a:solidFill>
                            <a:srgbClr val="000000"/>
                          </a:solidFill>
                          <a:effectLst/>
                          <a:latin typeface="Times New Roman" pitchFamily="18" charset="0"/>
                          <a:cs typeface="Times New Roman" pitchFamily="18" charset="0"/>
                        </a:rPr>
                        <a:t>Основа</a:t>
                      </a:r>
                      <a:r>
                        <a:rPr kumimoji="0" lang="bg-BG" altLang="en-US" sz="2400" b="0" i="0" u="none" strike="noStrike" cap="none" normalizeH="0" baseline="0" dirty="0" smtClean="0">
                          <a:ln>
                            <a:noFill/>
                          </a:ln>
                          <a:solidFill>
                            <a:srgbClr val="000000"/>
                          </a:solidFill>
                          <a:effectLst/>
                          <a:latin typeface="Times New Roman" pitchFamily="18" charset="0"/>
                        </a:rPr>
                        <a:t>н</a:t>
                      </a:r>
                      <a:r>
                        <a:rPr kumimoji="0" lang="bg-BG" altLang="en-US" sz="2400" b="0" i="0" u="none" strike="noStrike" cap="none" normalizeH="0" baseline="0" dirty="0" smtClean="0">
                          <a:ln>
                            <a:noFill/>
                          </a:ln>
                          <a:solidFill>
                            <a:srgbClr val="000000"/>
                          </a:solidFill>
                          <a:effectLst/>
                          <a:latin typeface="Times New Roman" pitchFamily="18" charset="0"/>
                          <a:cs typeface="Times New Roman" pitchFamily="18" charset="0"/>
                        </a:rPr>
                        <a:t> на власт и влияние</a:t>
                      </a:r>
                    </a:p>
                    <a:p>
                      <a:pPr marL="0" marR="0" lvl="0" indent="0" algn="l" defTabSz="914400" rtl="0" eaLnBrk="1" fontAlgn="base" latinLnBrk="0" hangingPunct="1">
                        <a:lnSpc>
                          <a:spcPct val="70000"/>
                        </a:lnSpc>
                        <a:spcBef>
                          <a:spcPct val="20000"/>
                        </a:spcBef>
                        <a:spcAft>
                          <a:spcPct val="0"/>
                        </a:spcAft>
                        <a:buClr>
                          <a:schemeClr val="hlink"/>
                        </a:buClr>
                        <a:buSzPct val="60000"/>
                        <a:buFont typeface="Wingdings" pitchFamily="2" charset="2"/>
                        <a:buNone/>
                        <a:tabLst/>
                      </a:pPr>
                      <a:endParaRPr kumimoji="0" lang="bg-BG" altLang="en-US" sz="24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bg-BG" altLang="en-US" sz="2400" b="0" i="0" u="none" strike="noStrike" cap="none" normalizeH="0" baseline="0" dirty="0" smtClean="0">
                          <a:ln>
                            <a:noFill/>
                          </a:ln>
                          <a:solidFill>
                            <a:srgbClr val="000000"/>
                          </a:solidFill>
                          <a:effectLst/>
                          <a:latin typeface="Times New Roman" pitchFamily="18" charset="0"/>
                          <a:cs typeface="Times New Roman" pitchFamily="18" charset="0"/>
                        </a:rPr>
                        <a:t>Официално определена позиция</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bg-BG" altLang="en-US" sz="2400" b="0" i="0" u="none" strike="noStrike" cap="none" normalizeH="0" baseline="0" dirty="0" smtClean="0">
                          <a:ln>
                            <a:noFill/>
                          </a:ln>
                          <a:solidFill>
                            <a:srgbClr val="000000"/>
                          </a:solidFill>
                          <a:effectLst/>
                          <a:latin typeface="Times New Roman" pitchFamily="18" charset="0"/>
                          <a:cs typeface="Times New Roman" pitchFamily="18" charset="0"/>
                        </a:rPr>
                        <a:t>Опира се на назначаване (номиниране)</a:t>
                      </a:r>
                    </a:p>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endParaRPr kumimoji="0" lang="bg-BG" altLang="en-US" sz="24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bg-BG" altLang="en-US" sz="2400" b="0" i="0" u="none" strike="noStrike" cap="none" normalizeH="0" baseline="0" dirty="0" smtClean="0">
                          <a:ln>
                            <a:noFill/>
                          </a:ln>
                          <a:solidFill>
                            <a:srgbClr val="000000"/>
                          </a:solidFill>
                          <a:effectLst/>
                          <a:latin typeface="Times New Roman" pitchFamily="18" charset="0"/>
                          <a:cs typeface="Times New Roman" pitchFamily="18" charset="0"/>
                        </a:rPr>
                        <a:t>Обикновено отговаря за бюджети, наемане и освобождаване на лица</a:t>
                      </a:r>
                    </a:p>
                    <a:p>
                      <a:pPr marL="0" marR="0" lvl="0" indent="0" algn="l" defTabSz="914400" rtl="0" eaLnBrk="1" fontAlgn="base" latinLnBrk="0" hangingPunct="1">
                        <a:lnSpc>
                          <a:spcPct val="60000"/>
                        </a:lnSpc>
                        <a:spcBef>
                          <a:spcPct val="20000"/>
                        </a:spcBef>
                        <a:spcAft>
                          <a:spcPct val="0"/>
                        </a:spcAft>
                        <a:buClr>
                          <a:schemeClr val="hlink"/>
                        </a:buClr>
                        <a:buSzPct val="60000"/>
                        <a:buFont typeface="Wingdings" pitchFamily="2" charset="2"/>
                        <a:buNone/>
                        <a:tabLst/>
                      </a:pPr>
                      <a:endParaRPr kumimoji="0" lang="bg-BG" altLang="en-US" sz="24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bg-BG" altLang="en-US" sz="2400" b="0" i="0" u="none" strike="noStrike" cap="none" normalizeH="0" baseline="0" dirty="0" smtClean="0">
                          <a:ln>
                            <a:noFill/>
                          </a:ln>
                          <a:solidFill>
                            <a:srgbClr val="000000"/>
                          </a:solidFill>
                          <a:effectLst/>
                          <a:latin typeface="Times New Roman" pitchFamily="18" charset="0"/>
                          <a:cs typeface="Times New Roman" pitchFamily="18" charset="0"/>
                        </a:rPr>
                        <a:t>Подобрява се чрез ефективни лидерски умения</a:t>
                      </a:r>
                      <a:r>
                        <a:rPr kumimoji="0" lang="en-US" altLang="en-US" sz="2400" b="0" i="0" u="none" strike="noStrike" cap="none" normalizeH="0" baseline="0" dirty="0" smtClean="0">
                          <a:ln>
                            <a:noFill/>
                          </a:ln>
                          <a:solidFill>
                            <a:srgbClr val="000000"/>
                          </a:solidFill>
                          <a:effectLst/>
                          <a:latin typeface="Times New Roman" pitchFamily="18"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lumMod val="95000"/>
                      </a:schemeClr>
                    </a:solidFill>
                  </a:tcPr>
                </a:tc>
              </a:tr>
            </a:tbl>
          </a:graphicData>
        </a:graphic>
      </p:graphicFrame>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3"/>
          <p:cNvSpPr>
            <a:spLocks noGrp="1"/>
          </p:cNvSpPr>
          <p:nvPr>
            <p:ph type="sldNum" sz="quarter" idx="12"/>
          </p:nvPr>
        </p:nvSpPr>
        <p:spPr/>
        <p:txBody>
          <a:bodyPr/>
          <a:lstStyle/>
          <a:p>
            <a:fld id="{67BACF7B-1E57-421A-91CA-8FE0B7E39938}" type="slidenum">
              <a:rPr lang="en-US" altLang="en-US">
                <a:solidFill>
                  <a:srgbClr val="EAEAEA"/>
                </a:solidFill>
              </a:rPr>
              <a:pPr/>
              <a:t>110</a:t>
            </a:fld>
            <a:endParaRPr lang="en-US" altLang="en-US">
              <a:solidFill>
                <a:srgbClr val="EAEAEA"/>
              </a:solidFill>
            </a:endParaRPr>
          </a:p>
        </p:txBody>
      </p:sp>
      <p:graphicFrame>
        <p:nvGraphicFramePr>
          <p:cNvPr id="78867" name="Group 19"/>
          <p:cNvGraphicFramePr>
            <a:graphicFrameLocks noGrp="1"/>
          </p:cNvGraphicFramePr>
          <p:nvPr/>
        </p:nvGraphicFramePr>
        <p:xfrm>
          <a:off x="1258888" y="381000"/>
          <a:ext cx="7580312" cy="6303264"/>
        </p:xfrm>
        <a:graphic>
          <a:graphicData uri="http://schemas.openxmlformats.org/drawingml/2006/table">
            <a:tbl>
              <a:tblPr/>
              <a:tblGrid>
                <a:gridCol w="2017712"/>
                <a:gridCol w="2374900"/>
                <a:gridCol w="3187700"/>
              </a:tblGrid>
              <a:tr h="874713">
                <a:tc>
                  <a:txBody>
                    <a:bodyPr/>
                    <a:lstStyle>
                      <a:lvl1pPr>
                        <a:spcBef>
                          <a:spcPct val="20000"/>
                        </a:spcBef>
                        <a:buClr>
                          <a:schemeClr val="tx2"/>
                        </a:buClr>
                        <a:buSzPct val="90000"/>
                        <a:buFont typeface="Symbol" pitchFamily="18" charset="2"/>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bg-BG" altLang="en-US" sz="2800" b="1" i="0" u="none" strike="noStrike" cap="none" normalizeH="0" baseline="0" smtClean="0">
                          <a:ln>
                            <a:noFill/>
                          </a:ln>
                          <a:solidFill>
                            <a:schemeClr val="bg2"/>
                          </a:solidFill>
                          <a:effectLst/>
                          <a:latin typeface="Times New Roman" pitchFamily="18" charset="0"/>
                          <a:cs typeface="Times New Roman" pitchFamily="18" charset="0"/>
                        </a:rPr>
                        <a:t>Стади</a:t>
                      </a:r>
                      <a:r>
                        <a:rPr kumimoji="0" lang="bg-BG" altLang="en-US" sz="2800" b="1" i="0" u="none" strike="noStrike" cap="none" normalizeH="0" baseline="0" smtClean="0">
                          <a:ln>
                            <a:noFill/>
                          </a:ln>
                          <a:solidFill>
                            <a:schemeClr val="bg2"/>
                          </a:solidFill>
                          <a:effectLst/>
                          <a:latin typeface="Times New Roman" pitchFamily="18" charset="0"/>
                        </a:rPr>
                        <a:t>й</a:t>
                      </a:r>
                      <a:r>
                        <a:rPr kumimoji="0" lang="bg-BG" altLang="en-US" sz="2800" b="1" i="0" u="none" strike="noStrike" cap="none" normalizeH="0" baseline="0" smtClean="0">
                          <a:ln>
                            <a:noFill/>
                          </a:ln>
                          <a:solidFill>
                            <a:schemeClr val="bg2"/>
                          </a:solidFill>
                          <a:effectLst/>
                          <a:latin typeface="Times New Roman" pitchFamily="18" charset="0"/>
                          <a:cs typeface="Times New Roman" pitchFamily="18" charset="0"/>
                        </a:rPr>
                        <a:t> на развитие</a:t>
                      </a:r>
                      <a:r>
                        <a:rPr kumimoji="0" lang="en-US" altLang="en-US" sz="2800" b="0" i="0" u="none" strike="noStrike" cap="none" normalizeH="0" baseline="0" smtClean="0">
                          <a:ln>
                            <a:noFill/>
                          </a:ln>
                          <a:solidFill>
                            <a:schemeClr val="bg2"/>
                          </a:solidFill>
                          <a:effectLst/>
                          <a:latin typeface="Times New Roman" pitchFamily="18" charset="0"/>
                        </a:rPr>
                        <a:t> </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tx2"/>
                        </a:buClr>
                        <a:buSzPct val="90000"/>
                        <a:buFont typeface="Symbol" pitchFamily="18" charset="2"/>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bg-BG" altLang="en-US" sz="2800" b="1" i="0" u="none" strike="noStrike" cap="none" normalizeH="0" baseline="0" smtClean="0">
                          <a:ln>
                            <a:noFill/>
                          </a:ln>
                          <a:solidFill>
                            <a:schemeClr val="bg2"/>
                          </a:solidFill>
                          <a:effectLst/>
                          <a:latin typeface="Times New Roman" pitchFamily="18" charset="0"/>
                        </a:rPr>
                        <a:t>Задачи</a:t>
                      </a:r>
                      <a:r>
                        <a:rPr kumimoji="0" lang="bg-BG" altLang="en-US" sz="2800" b="1" i="0" u="none" strike="noStrike" cap="none" normalizeH="0" baseline="0" smtClean="0">
                          <a:ln>
                            <a:noFill/>
                          </a:ln>
                          <a:solidFill>
                            <a:schemeClr val="bg2"/>
                          </a:solidFill>
                          <a:effectLst/>
                          <a:latin typeface="Times New Roman" pitchFamily="18" charset="0"/>
                          <a:cs typeface="Times New Roman" pitchFamily="18" charset="0"/>
                        </a:rPr>
                        <a:t> на развитие</a:t>
                      </a:r>
                      <a:r>
                        <a:rPr kumimoji="0" lang="bg-BG" altLang="en-US" sz="2800" b="1" i="0" u="none" strike="noStrike" cap="none" normalizeH="0" baseline="0" smtClean="0">
                          <a:ln>
                            <a:noFill/>
                          </a:ln>
                          <a:solidFill>
                            <a:schemeClr val="bg2"/>
                          </a:solidFill>
                          <a:effectLst/>
                          <a:latin typeface="Times New Roman" pitchFamily="18" charset="0"/>
                        </a:rPr>
                        <a:t>то</a:t>
                      </a:r>
                      <a:r>
                        <a:rPr kumimoji="0" lang="en-US" altLang="en-US" sz="2800" b="0" i="0" u="none" strike="noStrike" cap="none" normalizeH="0" baseline="0" smtClean="0">
                          <a:ln>
                            <a:noFill/>
                          </a:ln>
                          <a:solidFill>
                            <a:schemeClr val="bg2"/>
                          </a:solidFill>
                          <a:effectLst/>
                          <a:latin typeface="Times New Roman" pitchFamily="18"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tx2"/>
                        </a:buClr>
                        <a:buSzPct val="90000"/>
                        <a:buFont typeface="Symbol" pitchFamily="18" charset="2"/>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bg-BG" altLang="en-US" sz="2800" b="1" i="0" u="none" strike="noStrike" cap="none" normalizeH="0" baseline="0" smtClean="0">
                          <a:ln>
                            <a:noFill/>
                          </a:ln>
                          <a:solidFill>
                            <a:schemeClr val="bg2"/>
                          </a:solidFill>
                          <a:effectLst/>
                          <a:latin typeface="Times New Roman" pitchFamily="18" charset="0"/>
                          <a:cs typeface="Times New Roman" pitchFamily="18" charset="0"/>
                        </a:rPr>
                        <a:t>Поведенчески характеристики</a:t>
                      </a:r>
                      <a:r>
                        <a:rPr kumimoji="0" lang="en-US" altLang="en-US" sz="2800" b="0" i="0" u="none" strike="noStrike" cap="none" normalizeH="0" baseline="0" smtClean="0">
                          <a:ln>
                            <a:noFill/>
                          </a:ln>
                          <a:solidFill>
                            <a:schemeClr val="bg2"/>
                          </a:solidFill>
                          <a:effectLst/>
                          <a:latin typeface="Times New Roman" pitchFamily="18" charset="0"/>
                        </a:rPr>
                        <a:t>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73488">
                <a:tc>
                  <a:txBody>
                    <a:bodyPr/>
                    <a:lstStyle>
                      <a:lvl1pPr>
                        <a:spcBef>
                          <a:spcPct val="20000"/>
                        </a:spcBef>
                        <a:buClr>
                          <a:schemeClr val="tx2"/>
                        </a:buClr>
                        <a:buSzPct val="90000"/>
                        <a:buFont typeface="Symbol" pitchFamily="18" charset="2"/>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bg-BG" altLang="en-US" sz="3200" b="0" i="0" u="none" strike="noStrike" cap="none" normalizeH="0" baseline="0" smtClean="0">
                          <a:ln>
                            <a:noFill/>
                          </a:ln>
                          <a:solidFill>
                            <a:schemeClr val="bg2"/>
                          </a:solidFill>
                          <a:effectLst/>
                          <a:latin typeface="Times New Roman" pitchFamily="18" charset="0"/>
                          <a:cs typeface="Times New Roman" pitchFamily="18" charset="0"/>
                        </a:rPr>
                        <a:t>Детство</a:t>
                      </a:r>
                      <a:r>
                        <a:rPr kumimoji="0" lang="en-US" altLang="en-US" sz="3200" b="0" i="0" u="none" strike="noStrike" cap="none" normalizeH="0" baseline="0" smtClean="0">
                          <a:ln>
                            <a:noFill/>
                          </a:ln>
                          <a:solidFill>
                            <a:schemeClr val="bg2"/>
                          </a:solidFill>
                          <a:effectLst/>
                          <a:latin typeface="Times New Roman" pitchFamily="18" charset="0"/>
                        </a:rPr>
                        <a:t> </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tx2"/>
                        </a:buClr>
                        <a:buSzPct val="90000"/>
                        <a:buFont typeface="Symbol" pitchFamily="18" charset="2"/>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bg-BG" altLang="en-US" sz="3200" b="0" i="0" u="none" strike="noStrike" cap="none" normalizeH="0" baseline="0" smtClean="0">
                          <a:ln>
                            <a:noFill/>
                          </a:ln>
                          <a:solidFill>
                            <a:schemeClr val="bg2"/>
                          </a:solidFill>
                          <a:effectLst/>
                          <a:latin typeface="Times New Roman" pitchFamily="18" charset="0"/>
                          <a:cs typeface="Times New Roman" pitchFamily="18" charset="0"/>
                        </a:rPr>
                        <a:t>Овладяване на умение как да </a:t>
                      </a:r>
                      <a:endParaRPr kumimoji="0" lang="en-US" altLang="en-US" sz="3200" b="0" i="0" u="none" strike="noStrike" cap="none" normalizeH="0" baseline="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tx2"/>
                        </a:buClr>
                        <a:buSzPct val="90000"/>
                        <a:buFont typeface="Symbol" pitchFamily="18" charset="2"/>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just"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bg-BG" altLang="en-US" sz="3200" b="0" i="0" u="none" strike="noStrike" cap="none" normalizeH="0" baseline="0" smtClean="0">
                          <a:ln>
                            <a:noFill/>
                          </a:ln>
                          <a:solidFill>
                            <a:schemeClr val="bg2"/>
                          </a:solidFill>
                          <a:effectLst/>
                          <a:latin typeface="Times New Roman" pitchFamily="18" charset="0"/>
                        </a:rPr>
                        <a:t>- </a:t>
                      </a:r>
                      <a:r>
                        <a:rPr kumimoji="0" lang="bg-BG" altLang="en-US" sz="3200" b="0" i="0" u="none" strike="noStrike" cap="none" normalizeH="0" baseline="0" smtClean="0">
                          <a:ln>
                            <a:noFill/>
                          </a:ln>
                          <a:solidFill>
                            <a:schemeClr val="bg2"/>
                          </a:solidFill>
                          <a:effectLst/>
                          <a:latin typeface="Times New Roman" pitchFamily="18" charset="0"/>
                          <a:cs typeface="Times New Roman" pitchFamily="18" charset="0"/>
                        </a:rPr>
                        <a:t>Зависимост</a:t>
                      </a:r>
                    </a:p>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bg-BG" altLang="en-US" sz="3200" b="0" i="0" u="none" strike="noStrike" cap="none" normalizeH="0" baseline="0" smtClean="0">
                          <a:ln>
                            <a:noFill/>
                          </a:ln>
                          <a:solidFill>
                            <a:schemeClr val="bg2"/>
                          </a:solidFill>
                          <a:effectLst/>
                          <a:latin typeface="Times New Roman" pitchFamily="18" charset="0"/>
                          <a:cs typeface="Times New Roman" pitchFamily="18" charset="0"/>
                        </a:rPr>
                        <a:t>-</a:t>
                      </a:r>
                      <a:r>
                        <a:rPr kumimoji="0" lang="bg-BG" altLang="en-US" sz="3200" b="0" i="0" u="none" strike="noStrike" cap="none" normalizeH="0" baseline="0" smtClean="0">
                          <a:ln>
                            <a:noFill/>
                          </a:ln>
                          <a:solidFill>
                            <a:schemeClr val="bg2"/>
                          </a:solidFill>
                          <a:effectLst/>
                          <a:latin typeface="Times New Roman" pitchFamily="18" charset="0"/>
                        </a:rPr>
                        <a:t> </a:t>
                      </a:r>
                      <a:r>
                        <a:rPr kumimoji="0" lang="bg-BG" altLang="en-US" sz="3200" b="0" i="0" u="none" strike="noStrike" cap="none" normalizeH="0" baseline="0" smtClean="0">
                          <a:ln>
                            <a:noFill/>
                          </a:ln>
                          <a:solidFill>
                            <a:schemeClr val="bg2"/>
                          </a:solidFill>
                          <a:effectLst/>
                          <a:latin typeface="Times New Roman" pitchFamily="18" charset="0"/>
                          <a:cs typeface="Times New Roman" pitchFamily="18" charset="0"/>
                        </a:rPr>
                        <a:t>Нужда</a:t>
                      </a:r>
                      <a:r>
                        <a:rPr kumimoji="0" lang="bg-BG" altLang="en-US" sz="3200" b="0" i="0" u="none" strike="noStrike" cap="none" normalizeH="0" baseline="0" smtClean="0">
                          <a:ln>
                            <a:noFill/>
                          </a:ln>
                          <a:solidFill>
                            <a:schemeClr val="bg2"/>
                          </a:solidFill>
                          <a:effectLst/>
                          <a:latin typeface="Times New Roman" pitchFamily="18" charset="0"/>
                        </a:rPr>
                        <a:t> </a:t>
                      </a:r>
                      <a:r>
                        <a:rPr kumimoji="0" lang="bg-BG" altLang="en-US" sz="3200" b="0" i="0" u="none" strike="noStrike" cap="none" normalizeH="0" baseline="0" smtClean="0">
                          <a:ln>
                            <a:noFill/>
                          </a:ln>
                          <a:solidFill>
                            <a:schemeClr val="bg2"/>
                          </a:solidFill>
                          <a:effectLst/>
                          <a:latin typeface="Times New Roman" pitchFamily="18" charset="0"/>
                          <a:cs typeface="Times New Roman" pitchFamily="18" charset="0"/>
                        </a:rPr>
                        <a:t>от подкрепа и насочване</a:t>
                      </a:r>
                    </a:p>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bg-BG" altLang="en-US" sz="3200" b="0" i="0" u="none" strike="noStrike" cap="none" normalizeH="0" baseline="0" smtClean="0">
                          <a:ln>
                            <a:noFill/>
                          </a:ln>
                          <a:solidFill>
                            <a:schemeClr val="bg2"/>
                          </a:solidFill>
                          <a:effectLst/>
                          <a:latin typeface="Times New Roman" pitchFamily="18" charset="0"/>
                          <a:cs typeface="Times New Roman" pitchFamily="18" charset="0"/>
                        </a:rPr>
                        <a:t>-</a:t>
                      </a:r>
                      <a:r>
                        <a:rPr kumimoji="0" lang="bg-BG" altLang="en-US" sz="3200" b="0" i="0" u="none" strike="noStrike" cap="none" normalizeH="0" baseline="0" smtClean="0">
                          <a:ln>
                            <a:noFill/>
                          </a:ln>
                          <a:solidFill>
                            <a:schemeClr val="bg2"/>
                          </a:solidFill>
                          <a:effectLst/>
                          <a:latin typeface="Times New Roman" pitchFamily="18" charset="0"/>
                        </a:rPr>
                        <a:t> </a:t>
                      </a:r>
                      <a:r>
                        <a:rPr kumimoji="0" lang="bg-BG" altLang="en-US" sz="3200" b="0" i="0" u="none" strike="noStrike" cap="none" normalizeH="0" baseline="0" smtClean="0">
                          <a:ln>
                            <a:noFill/>
                          </a:ln>
                          <a:solidFill>
                            <a:schemeClr val="bg2"/>
                          </a:solidFill>
                          <a:effectLst/>
                          <a:latin typeface="Times New Roman" pitchFamily="18" charset="0"/>
                          <a:cs typeface="Times New Roman" pitchFamily="18" charset="0"/>
                        </a:rPr>
                        <a:t>Пасивност с минимална независимост</a:t>
                      </a:r>
                    </a:p>
                    <a:p>
                      <a:pPr marL="0" marR="0" lvl="0" indent="0" algn="just"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bg-BG" altLang="en-US" sz="3200" b="0" i="0" u="none" strike="noStrike" cap="none" normalizeH="0" baseline="0" smtClean="0">
                          <a:ln>
                            <a:noFill/>
                          </a:ln>
                          <a:solidFill>
                            <a:schemeClr val="bg2"/>
                          </a:solidFill>
                          <a:effectLst/>
                          <a:latin typeface="Times New Roman" pitchFamily="18" charset="0"/>
                          <a:cs typeface="Times New Roman" pitchFamily="18" charset="0"/>
                        </a:rPr>
                        <a:t>-Трудност, казвайки “не”</a:t>
                      </a:r>
                    </a:p>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endParaRPr kumimoji="0" lang="en-US" altLang="en-US" sz="3200" b="0" i="0" u="none" strike="noStrike" cap="none" normalizeH="0" baseline="0" smtClean="0">
                        <a:ln>
                          <a:noFill/>
                        </a:ln>
                        <a:solidFill>
                          <a:schemeClr val="bg2"/>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fld id="{38743525-CFE3-4026-B134-3B918778A5E8}"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98735983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3"/>
          <p:cNvSpPr>
            <a:spLocks noGrp="1"/>
          </p:cNvSpPr>
          <p:nvPr>
            <p:ph type="sldNum" sz="quarter" idx="12"/>
          </p:nvPr>
        </p:nvSpPr>
        <p:spPr/>
        <p:txBody>
          <a:bodyPr/>
          <a:lstStyle/>
          <a:p>
            <a:fld id="{8AEC1DB9-90FE-4763-AE87-88AC20664B8C}" type="slidenum">
              <a:rPr lang="en-US" altLang="en-US">
                <a:solidFill>
                  <a:srgbClr val="EAEAEA"/>
                </a:solidFill>
              </a:rPr>
              <a:pPr/>
              <a:t>111</a:t>
            </a:fld>
            <a:endParaRPr lang="en-US" altLang="en-US">
              <a:solidFill>
                <a:srgbClr val="EAEAEA"/>
              </a:solidFill>
            </a:endParaRPr>
          </a:p>
        </p:txBody>
      </p:sp>
      <p:graphicFrame>
        <p:nvGraphicFramePr>
          <p:cNvPr id="79891" name="Group 19"/>
          <p:cNvGraphicFramePr>
            <a:graphicFrameLocks noGrp="1"/>
          </p:cNvGraphicFramePr>
          <p:nvPr/>
        </p:nvGraphicFramePr>
        <p:xfrm>
          <a:off x="1187450" y="476250"/>
          <a:ext cx="7777163" cy="5943601"/>
        </p:xfrm>
        <a:graphic>
          <a:graphicData uri="http://schemas.openxmlformats.org/drawingml/2006/table">
            <a:tbl>
              <a:tblPr/>
              <a:tblGrid>
                <a:gridCol w="2144713"/>
                <a:gridCol w="2143125"/>
                <a:gridCol w="3489325"/>
              </a:tblGrid>
              <a:tr h="1131888">
                <a:tc>
                  <a:txBody>
                    <a:bodyPr/>
                    <a:lstStyle>
                      <a:lvl1pPr>
                        <a:spcBef>
                          <a:spcPct val="20000"/>
                        </a:spcBef>
                        <a:buClr>
                          <a:schemeClr val="tx2"/>
                        </a:buClr>
                        <a:buSzPct val="90000"/>
                        <a:buFont typeface="Symbol" pitchFamily="18" charset="2"/>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bg-BG" altLang="en-US" sz="2800" b="1" i="0" u="none" strike="noStrike" cap="none" normalizeH="0" baseline="0" smtClean="0">
                          <a:ln>
                            <a:noFill/>
                          </a:ln>
                          <a:solidFill>
                            <a:schemeClr val="bg2"/>
                          </a:solidFill>
                          <a:effectLst/>
                          <a:latin typeface="Times New Roman" pitchFamily="18" charset="0"/>
                          <a:cs typeface="Times New Roman" pitchFamily="18" charset="0"/>
                        </a:rPr>
                        <a:t>Стади</a:t>
                      </a:r>
                      <a:r>
                        <a:rPr kumimoji="0" lang="bg-BG" altLang="en-US" sz="2800" b="1" i="0" u="none" strike="noStrike" cap="none" normalizeH="0" baseline="0" smtClean="0">
                          <a:ln>
                            <a:noFill/>
                          </a:ln>
                          <a:solidFill>
                            <a:schemeClr val="bg2"/>
                          </a:solidFill>
                          <a:effectLst/>
                          <a:latin typeface="Times New Roman" pitchFamily="18" charset="0"/>
                        </a:rPr>
                        <a:t>й</a:t>
                      </a:r>
                      <a:r>
                        <a:rPr kumimoji="0" lang="bg-BG" altLang="en-US" sz="2800" b="1" i="0" u="none" strike="noStrike" cap="none" normalizeH="0" baseline="0" smtClean="0">
                          <a:ln>
                            <a:noFill/>
                          </a:ln>
                          <a:solidFill>
                            <a:schemeClr val="bg2"/>
                          </a:solidFill>
                          <a:effectLst/>
                          <a:latin typeface="Times New Roman" pitchFamily="18" charset="0"/>
                          <a:cs typeface="Times New Roman" pitchFamily="18" charset="0"/>
                        </a:rPr>
                        <a:t> на развитие</a:t>
                      </a:r>
                      <a:endParaRPr kumimoji="0" lang="en-US" altLang="en-US" sz="2800" b="1" i="0" u="none" strike="noStrike" cap="none" normalizeH="0" baseline="0" smtClean="0">
                        <a:ln>
                          <a:noFill/>
                        </a:ln>
                        <a:solidFill>
                          <a:schemeClr val="bg2"/>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tx2"/>
                        </a:buClr>
                        <a:buSzPct val="90000"/>
                        <a:buFont typeface="Symbol" pitchFamily="18" charset="2"/>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bg-BG" altLang="en-US" sz="2800" b="1" i="0" u="none" strike="noStrike" cap="none" normalizeH="0" baseline="0" smtClean="0">
                          <a:ln>
                            <a:noFill/>
                          </a:ln>
                          <a:solidFill>
                            <a:schemeClr val="bg2"/>
                          </a:solidFill>
                          <a:effectLst/>
                          <a:latin typeface="Times New Roman" pitchFamily="18" charset="0"/>
                        </a:rPr>
                        <a:t>Задачи</a:t>
                      </a:r>
                      <a:r>
                        <a:rPr kumimoji="0" lang="bg-BG" altLang="en-US" sz="2800" b="1" i="0" u="none" strike="noStrike" cap="none" normalizeH="0" baseline="0" smtClean="0">
                          <a:ln>
                            <a:noFill/>
                          </a:ln>
                          <a:solidFill>
                            <a:schemeClr val="bg2"/>
                          </a:solidFill>
                          <a:effectLst/>
                          <a:latin typeface="Times New Roman" pitchFamily="18" charset="0"/>
                          <a:cs typeface="Times New Roman" pitchFamily="18" charset="0"/>
                        </a:rPr>
                        <a:t> на развитие</a:t>
                      </a:r>
                      <a:r>
                        <a:rPr kumimoji="0" lang="bg-BG" altLang="en-US" sz="2800" b="1" i="0" u="none" strike="noStrike" cap="none" normalizeH="0" baseline="0" smtClean="0">
                          <a:ln>
                            <a:noFill/>
                          </a:ln>
                          <a:solidFill>
                            <a:schemeClr val="bg2"/>
                          </a:solidFill>
                          <a:effectLst/>
                          <a:latin typeface="Times New Roman" pitchFamily="18" charset="0"/>
                        </a:rPr>
                        <a:t>то</a:t>
                      </a:r>
                      <a:endParaRPr kumimoji="0" lang="en-US" altLang="en-US" sz="2800" b="1" i="0" u="none" strike="noStrike" cap="none" normalizeH="0" baseline="0" smtClean="0">
                        <a:ln>
                          <a:noFill/>
                        </a:ln>
                        <a:solidFill>
                          <a:schemeClr val="bg2"/>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tx2"/>
                        </a:buClr>
                        <a:buSzPct val="90000"/>
                        <a:buFont typeface="Symbol" pitchFamily="18" charset="2"/>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bg-BG" altLang="en-US" sz="2800" b="1" i="0" u="none" strike="noStrike" cap="none" normalizeH="0" baseline="0" smtClean="0">
                          <a:ln>
                            <a:noFill/>
                          </a:ln>
                          <a:solidFill>
                            <a:schemeClr val="bg2"/>
                          </a:solidFill>
                          <a:effectLst/>
                          <a:latin typeface="Times New Roman" pitchFamily="18" charset="0"/>
                          <a:cs typeface="Times New Roman" pitchFamily="18" charset="0"/>
                        </a:rPr>
                        <a:t>Поведенчески характеристики</a:t>
                      </a:r>
                      <a:endParaRPr kumimoji="0" lang="en-US" altLang="en-US" sz="2800" b="1" i="0" u="none" strike="noStrike" cap="none" normalizeH="0" baseline="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1713">
                <a:tc>
                  <a:txBody>
                    <a:bodyPr/>
                    <a:lstStyle>
                      <a:lvl1pPr>
                        <a:spcBef>
                          <a:spcPct val="20000"/>
                        </a:spcBef>
                        <a:buClr>
                          <a:schemeClr val="tx2"/>
                        </a:buClr>
                        <a:buSzPct val="90000"/>
                        <a:buFont typeface="Symbol" pitchFamily="18" charset="2"/>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bg-BG" altLang="en-US" sz="2800" b="0" i="0" u="none" strike="noStrike" cap="none" normalizeH="0" baseline="0" smtClean="0">
                          <a:ln>
                            <a:noFill/>
                          </a:ln>
                          <a:solidFill>
                            <a:schemeClr val="bg2"/>
                          </a:solidFill>
                          <a:effectLst/>
                          <a:latin typeface="Times New Roman" pitchFamily="18" charset="0"/>
                          <a:cs typeface="Times New Roman" pitchFamily="18" charset="0"/>
                        </a:rPr>
                        <a:t>Юношество</a:t>
                      </a:r>
                      <a:r>
                        <a:rPr kumimoji="0" lang="en-US" altLang="en-US" sz="2800" b="0" i="0" u="none" strike="noStrike" cap="none" normalizeH="0" baseline="0" smtClean="0">
                          <a:ln>
                            <a:noFill/>
                          </a:ln>
                          <a:solidFill>
                            <a:schemeClr val="bg2"/>
                          </a:solidFill>
                          <a:effectLst/>
                          <a:latin typeface="Times New Roman" pitchFamily="18" charset="0"/>
                        </a:rPr>
                        <a:t> </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tx2"/>
                        </a:buClr>
                        <a:buSzPct val="90000"/>
                        <a:buFont typeface="Symbol" pitchFamily="18" charset="2"/>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bg-BG" altLang="en-US" sz="2800" b="0" i="0" u="none" strike="noStrike" cap="none" normalizeH="0" baseline="0" smtClean="0">
                          <a:ln>
                            <a:noFill/>
                          </a:ln>
                          <a:solidFill>
                            <a:schemeClr val="bg2"/>
                          </a:solidFill>
                          <a:effectLst/>
                          <a:latin typeface="Times New Roman" pitchFamily="18" charset="0"/>
                          <a:cs typeface="Times New Roman" pitchFamily="18" charset="0"/>
                        </a:rPr>
                        <a:t>Борба за идентичност</a:t>
                      </a:r>
                      <a:r>
                        <a:rPr kumimoji="0" lang="en-US" altLang="en-US" sz="2800" b="0" i="0" u="none" strike="noStrike" cap="none" normalizeH="0" baseline="0" smtClean="0">
                          <a:ln>
                            <a:noFill/>
                          </a:ln>
                          <a:solidFill>
                            <a:schemeClr val="bg2"/>
                          </a:solidFill>
                          <a:effectLst/>
                          <a:latin typeface="Times New Roman" pitchFamily="18"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tx2"/>
                        </a:buClr>
                        <a:buSzPct val="90000"/>
                        <a:buFont typeface="Symbol" pitchFamily="18" charset="2"/>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bg-BG" altLang="en-US" sz="2800" b="0" i="0" u="none" strike="noStrike" cap="none" normalizeH="0" baseline="0" smtClean="0">
                          <a:ln>
                            <a:noFill/>
                          </a:ln>
                          <a:solidFill>
                            <a:schemeClr val="bg2"/>
                          </a:solidFill>
                          <a:effectLst/>
                          <a:latin typeface="Times New Roman" pitchFamily="18" charset="0"/>
                        </a:rPr>
                        <a:t>- </a:t>
                      </a:r>
                      <a:r>
                        <a:rPr kumimoji="0" lang="bg-BG" altLang="en-US" sz="2800" b="0" i="0" u="none" strike="noStrike" cap="none" normalizeH="0" baseline="0" smtClean="0">
                          <a:ln>
                            <a:noFill/>
                          </a:ln>
                          <a:solidFill>
                            <a:schemeClr val="bg2"/>
                          </a:solidFill>
                          <a:effectLst/>
                          <a:latin typeface="Times New Roman" pitchFamily="18" charset="0"/>
                          <a:cs typeface="Times New Roman" pitchFamily="18" charset="0"/>
                        </a:rPr>
                        <a:t>Заучаване и експериментиране на нови подходи</a:t>
                      </a:r>
                    </a:p>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bg-BG" altLang="en-US" sz="2800" b="0" i="0" u="none" strike="noStrike" cap="none" normalizeH="0" baseline="0" smtClean="0">
                          <a:ln>
                            <a:noFill/>
                          </a:ln>
                          <a:solidFill>
                            <a:schemeClr val="bg2"/>
                          </a:solidFill>
                          <a:effectLst/>
                          <a:latin typeface="Times New Roman" pitchFamily="18" charset="0"/>
                          <a:cs typeface="Times New Roman" pitchFamily="18" charset="0"/>
                        </a:rPr>
                        <a:t>- Нужда от съгласие на група от равнопоставени членове</a:t>
                      </a:r>
                    </a:p>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bg-BG" altLang="en-US" sz="2800" b="0" i="0" u="none" strike="noStrike" cap="none" normalizeH="0" baseline="0" smtClean="0">
                          <a:ln>
                            <a:noFill/>
                          </a:ln>
                          <a:solidFill>
                            <a:schemeClr val="bg2"/>
                          </a:solidFill>
                          <a:effectLst/>
                          <a:latin typeface="Times New Roman" pitchFamily="18" charset="0"/>
                          <a:cs typeface="Times New Roman" pitchFamily="18" charset="0"/>
                        </a:rPr>
                        <a:t>- Непостоянно и противоречиво поведение</a:t>
                      </a:r>
                      <a:r>
                        <a:rPr kumimoji="0" lang="en-US" altLang="en-US" sz="2800" b="0" i="0" u="none" strike="noStrike" cap="none" normalizeH="0" baseline="0" smtClean="0">
                          <a:ln>
                            <a:noFill/>
                          </a:ln>
                          <a:solidFill>
                            <a:schemeClr val="bg2"/>
                          </a:solidFill>
                          <a:effectLst/>
                          <a:latin typeface="Times New Roman" pitchFamily="18" charset="0"/>
                        </a:rPr>
                        <a:t>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fld id="{F5C30892-A69B-42E3-BFB3-91937B075933}"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152669683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3"/>
          <p:cNvSpPr>
            <a:spLocks noGrp="1"/>
          </p:cNvSpPr>
          <p:nvPr>
            <p:ph type="sldNum" sz="quarter" idx="12"/>
          </p:nvPr>
        </p:nvSpPr>
        <p:spPr/>
        <p:txBody>
          <a:bodyPr/>
          <a:lstStyle/>
          <a:p>
            <a:fld id="{DC3B5EC3-0930-42DA-89A6-22C61B06AD7B}" type="slidenum">
              <a:rPr lang="en-US" altLang="en-US">
                <a:solidFill>
                  <a:srgbClr val="EAEAEA"/>
                </a:solidFill>
              </a:rPr>
              <a:pPr/>
              <a:t>112</a:t>
            </a:fld>
            <a:endParaRPr lang="en-US" altLang="en-US">
              <a:solidFill>
                <a:srgbClr val="EAEAEA"/>
              </a:solidFill>
            </a:endParaRPr>
          </a:p>
        </p:txBody>
      </p:sp>
      <p:graphicFrame>
        <p:nvGraphicFramePr>
          <p:cNvPr id="80922" name="Group 26"/>
          <p:cNvGraphicFramePr>
            <a:graphicFrameLocks noGrp="1"/>
          </p:cNvGraphicFramePr>
          <p:nvPr/>
        </p:nvGraphicFramePr>
        <p:xfrm>
          <a:off x="1187450" y="333375"/>
          <a:ext cx="7575550" cy="6242304"/>
        </p:xfrm>
        <a:graphic>
          <a:graphicData uri="http://schemas.openxmlformats.org/drawingml/2006/table">
            <a:tbl>
              <a:tblPr/>
              <a:tblGrid>
                <a:gridCol w="2089150"/>
                <a:gridCol w="2214563"/>
                <a:gridCol w="3271837"/>
              </a:tblGrid>
              <a:tr h="941388">
                <a:tc>
                  <a:txBody>
                    <a:bodyPr/>
                    <a:lstStyle>
                      <a:lvl1pPr>
                        <a:spcBef>
                          <a:spcPct val="20000"/>
                        </a:spcBef>
                        <a:buClr>
                          <a:schemeClr val="tx2"/>
                        </a:buClr>
                        <a:buSzPct val="90000"/>
                        <a:buFont typeface="Symbol" pitchFamily="18" charset="2"/>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bg-BG" altLang="en-US" sz="2800" b="1" i="0" u="none" strike="noStrike" cap="none" normalizeH="0" baseline="0" smtClean="0">
                          <a:ln>
                            <a:noFill/>
                          </a:ln>
                          <a:solidFill>
                            <a:schemeClr val="bg2"/>
                          </a:solidFill>
                          <a:effectLst/>
                          <a:latin typeface="Times New Roman" pitchFamily="18" charset="0"/>
                          <a:cs typeface="Times New Roman" pitchFamily="18" charset="0"/>
                        </a:rPr>
                        <a:t>Стади</a:t>
                      </a:r>
                      <a:r>
                        <a:rPr kumimoji="0" lang="bg-BG" altLang="en-US" sz="2800" b="1" i="0" u="none" strike="noStrike" cap="none" normalizeH="0" baseline="0" smtClean="0">
                          <a:ln>
                            <a:noFill/>
                          </a:ln>
                          <a:solidFill>
                            <a:schemeClr val="bg2"/>
                          </a:solidFill>
                          <a:effectLst/>
                          <a:latin typeface="Times New Roman" pitchFamily="18" charset="0"/>
                        </a:rPr>
                        <a:t>й</a:t>
                      </a:r>
                      <a:r>
                        <a:rPr kumimoji="0" lang="bg-BG" altLang="en-US" sz="2800" b="1" i="0" u="none" strike="noStrike" cap="none" normalizeH="0" baseline="0" smtClean="0">
                          <a:ln>
                            <a:noFill/>
                          </a:ln>
                          <a:solidFill>
                            <a:schemeClr val="bg2"/>
                          </a:solidFill>
                          <a:effectLst/>
                          <a:latin typeface="Times New Roman" pitchFamily="18" charset="0"/>
                          <a:cs typeface="Times New Roman" pitchFamily="18" charset="0"/>
                        </a:rPr>
                        <a:t> на развитие</a:t>
                      </a:r>
                      <a:r>
                        <a:rPr kumimoji="0" lang="en-US" altLang="en-US" sz="2800" b="0" i="0" u="none" strike="noStrike" cap="none" normalizeH="0" baseline="0" smtClean="0">
                          <a:ln>
                            <a:noFill/>
                          </a:ln>
                          <a:solidFill>
                            <a:schemeClr val="bg2"/>
                          </a:solidFill>
                          <a:effectLst/>
                          <a:latin typeface="Times New Roman" pitchFamily="18" charset="0"/>
                        </a:rPr>
                        <a:t> </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tx2"/>
                        </a:buClr>
                        <a:buSzPct val="90000"/>
                        <a:buFont typeface="Symbol" pitchFamily="18" charset="2"/>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bg-BG" altLang="en-US" sz="2800" b="1" i="0" u="none" strike="noStrike" cap="none" normalizeH="0" baseline="0" smtClean="0">
                          <a:ln>
                            <a:noFill/>
                          </a:ln>
                          <a:solidFill>
                            <a:schemeClr val="bg2"/>
                          </a:solidFill>
                          <a:effectLst/>
                          <a:latin typeface="Times New Roman" pitchFamily="18" charset="0"/>
                          <a:cs typeface="Times New Roman" pitchFamily="18" charset="0"/>
                        </a:rPr>
                        <a:t>Задачи на развитието</a:t>
                      </a:r>
                      <a:r>
                        <a:rPr kumimoji="0" lang="en-US" altLang="en-US" sz="2800" b="0" i="0" u="none" strike="noStrike" cap="none" normalizeH="0" baseline="0" smtClean="0">
                          <a:ln>
                            <a:noFill/>
                          </a:ln>
                          <a:solidFill>
                            <a:schemeClr val="bg2"/>
                          </a:solidFill>
                          <a:effectLst/>
                          <a:latin typeface="Times New Roman" pitchFamily="18"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tx2"/>
                        </a:buClr>
                        <a:buSzPct val="90000"/>
                        <a:buFont typeface="Symbol" pitchFamily="18" charset="2"/>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bg-BG" altLang="en-US" sz="2800" b="1" i="0" u="none" strike="noStrike" cap="none" normalizeH="0" baseline="0" smtClean="0">
                          <a:ln>
                            <a:noFill/>
                          </a:ln>
                          <a:solidFill>
                            <a:schemeClr val="bg2"/>
                          </a:solidFill>
                          <a:effectLst/>
                          <a:latin typeface="Times New Roman" pitchFamily="18" charset="0"/>
                          <a:cs typeface="Times New Roman" pitchFamily="18" charset="0"/>
                        </a:rPr>
                        <a:t>Поведенчески характеристики</a:t>
                      </a:r>
                      <a:r>
                        <a:rPr kumimoji="0" lang="en-US" altLang="en-US" sz="2800" b="0" i="0" u="none" strike="noStrike" cap="none" normalizeH="0" baseline="0" smtClean="0">
                          <a:ln>
                            <a:noFill/>
                          </a:ln>
                          <a:solidFill>
                            <a:schemeClr val="bg2"/>
                          </a:solidFill>
                          <a:effectLst/>
                          <a:latin typeface="Times New Roman" pitchFamily="18" charset="0"/>
                        </a:rPr>
                        <a:t>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276600">
                <a:tc>
                  <a:txBody>
                    <a:bodyPr/>
                    <a:lstStyle>
                      <a:lvl1pPr>
                        <a:spcBef>
                          <a:spcPct val="20000"/>
                        </a:spcBef>
                        <a:buClr>
                          <a:schemeClr val="tx2"/>
                        </a:buClr>
                        <a:buSzPct val="90000"/>
                        <a:buFont typeface="Symbol" pitchFamily="18" charset="2"/>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bg-BG" altLang="en-US" sz="2800" b="0" i="0" u="none" strike="noStrike" cap="none" normalizeH="0" baseline="0" smtClean="0">
                          <a:ln>
                            <a:noFill/>
                          </a:ln>
                          <a:solidFill>
                            <a:schemeClr val="bg2"/>
                          </a:solidFill>
                          <a:effectLst/>
                          <a:latin typeface="Times New Roman" pitchFamily="18" charset="0"/>
                          <a:cs typeface="Times New Roman" pitchFamily="18" charset="0"/>
                        </a:rPr>
                        <a:t>Зряла възраст</a:t>
                      </a:r>
                      <a:r>
                        <a:rPr kumimoji="0" lang="en-US" altLang="en-US" sz="2800" b="0" i="0" u="none" strike="noStrike" cap="none" normalizeH="0" baseline="0" smtClean="0">
                          <a:ln>
                            <a:noFill/>
                          </a:ln>
                          <a:solidFill>
                            <a:schemeClr val="bg2"/>
                          </a:solidFill>
                          <a:effectLst/>
                          <a:latin typeface="Times New Roman" pitchFamily="18" charset="0"/>
                        </a:rPr>
                        <a:t> </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tx2"/>
                        </a:buClr>
                        <a:buSzPct val="90000"/>
                        <a:buFont typeface="Symbol" pitchFamily="18" charset="2"/>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bg-BG" altLang="en-US" sz="2800" b="0" i="0" u="none" strike="noStrike" cap="none" normalizeH="0" baseline="0" smtClean="0">
                          <a:ln>
                            <a:noFill/>
                          </a:ln>
                          <a:solidFill>
                            <a:schemeClr val="bg2"/>
                          </a:solidFill>
                          <a:effectLst/>
                          <a:latin typeface="Times New Roman" pitchFamily="18" charset="0"/>
                          <a:cs typeface="Times New Roman" pitchFamily="18" charset="0"/>
                        </a:rPr>
                        <a:t>Интеграция на </a:t>
                      </a:r>
                      <a:r>
                        <a:rPr kumimoji="0" lang="bg-BG" altLang="en-US" sz="2800" b="0" i="0" u="none" strike="noStrike" cap="none" normalizeH="0" baseline="0" smtClean="0">
                          <a:ln>
                            <a:noFill/>
                          </a:ln>
                          <a:solidFill>
                            <a:schemeClr val="bg2"/>
                          </a:solidFill>
                          <a:effectLst/>
                          <a:latin typeface="Times New Roman" pitchFamily="18" charset="0"/>
                        </a:rPr>
                        <a:t>чертите на </a:t>
                      </a:r>
                      <a:r>
                        <a:rPr kumimoji="0" lang="bg-BG" altLang="en-US" sz="2800" b="0" i="0" u="none" strike="noStrike" cap="none" normalizeH="0" baseline="0" smtClean="0">
                          <a:ln>
                            <a:noFill/>
                          </a:ln>
                          <a:solidFill>
                            <a:schemeClr val="bg2"/>
                          </a:solidFill>
                          <a:effectLst/>
                          <a:latin typeface="Times New Roman" pitchFamily="18" charset="0"/>
                          <a:cs typeface="Times New Roman" pitchFamily="18" charset="0"/>
                        </a:rPr>
                        <a:t>личност и характер</a:t>
                      </a:r>
                      <a:r>
                        <a:rPr kumimoji="0" lang="en-US" altLang="en-US" sz="2800" b="0" i="0" u="none" strike="noStrike" cap="none" normalizeH="0" baseline="0" smtClean="0">
                          <a:ln>
                            <a:noFill/>
                          </a:ln>
                          <a:solidFill>
                            <a:schemeClr val="bg2"/>
                          </a:solidFill>
                          <a:effectLst/>
                          <a:latin typeface="Times New Roman" pitchFamily="18"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tx2"/>
                        </a:buClr>
                        <a:buSzPct val="90000"/>
                        <a:buFont typeface="Symbol" pitchFamily="18" charset="2"/>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80000"/>
                        </a:lnSpc>
                        <a:spcBef>
                          <a:spcPct val="20000"/>
                        </a:spcBef>
                        <a:spcAft>
                          <a:spcPct val="0"/>
                        </a:spcAft>
                        <a:buClr>
                          <a:schemeClr val="tx2"/>
                        </a:buClr>
                        <a:buSzPct val="90000"/>
                        <a:buFont typeface="Symbol" pitchFamily="18" charset="2"/>
                        <a:buNone/>
                        <a:tabLst/>
                      </a:pPr>
                      <a:r>
                        <a:rPr kumimoji="0" lang="bg-BG" altLang="en-US" sz="2800" b="0" i="0" u="none" strike="noStrike" cap="none" normalizeH="0" baseline="0" smtClean="0">
                          <a:ln>
                            <a:noFill/>
                          </a:ln>
                          <a:solidFill>
                            <a:schemeClr val="bg2"/>
                          </a:solidFill>
                          <a:effectLst/>
                          <a:latin typeface="Times New Roman" pitchFamily="18" charset="0"/>
                          <a:cs typeface="Times New Roman" pitchFamily="18" charset="0"/>
                        </a:rPr>
                        <a:t>-</a:t>
                      </a:r>
                      <a:r>
                        <a:rPr kumimoji="0" lang="bg-BG" altLang="en-US" sz="2800" b="0" i="0" u="none" strike="noStrike" cap="none" normalizeH="0" baseline="0" smtClean="0">
                          <a:ln>
                            <a:noFill/>
                          </a:ln>
                          <a:solidFill>
                            <a:schemeClr val="bg2"/>
                          </a:solidFill>
                          <a:effectLst/>
                          <a:latin typeface="Times New Roman" pitchFamily="18" charset="0"/>
                        </a:rPr>
                        <a:t> </a:t>
                      </a:r>
                      <a:r>
                        <a:rPr kumimoji="0" lang="bg-BG" altLang="en-US" sz="2800" b="0" i="0" u="none" strike="noStrike" cap="none" normalizeH="0" baseline="0" smtClean="0">
                          <a:ln>
                            <a:noFill/>
                          </a:ln>
                          <a:solidFill>
                            <a:schemeClr val="bg2"/>
                          </a:solidFill>
                          <a:effectLst/>
                          <a:latin typeface="Times New Roman" pitchFamily="18" charset="0"/>
                          <a:cs typeface="Times New Roman" pitchFamily="18" charset="0"/>
                        </a:rPr>
                        <a:t>Развива свой ефективен стил на мениджмънт</a:t>
                      </a:r>
                    </a:p>
                    <a:p>
                      <a:pPr marL="0" marR="0" lvl="0" indent="0" algn="l" defTabSz="914400" rtl="0" eaLnBrk="1" fontAlgn="base" latinLnBrk="0" hangingPunct="1">
                        <a:lnSpc>
                          <a:spcPct val="80000"/>
                        </a:lnSpc>
                        <a:spcBef>
                          <a:spcPct val="20000"/>
                        </a:spcBef>
                        <a:spcAft>
                          <a:spcPct val="0"/>
                        </a:spcAft>
                        <a:buClr>
                          <a:schemeClr val="tx2"/>
                        </a:buClr>
                        <a:buSzPct val="90000"/>
                        <a:buFont typeface="Symbol" pitchFamily="18" charset="2"/>
                        <a:buNone/>
                        <a:tabLst/>
                      </a:pPr>
                      <a:r>
                        <a:rPr kumimoji="0" lang="bg-BG" altLang="en-US" sz="2800" b="0" i="0" u="none" strike="noStrike" cap="none" normalizeH="0" baseline="0" smtClean="0">
                          <a:ln>
                            <a:noFill/>
                          </a:ln>
                          <a:solidFill>
                            <a:schemeClr val="bg2"/>
                          </a:solidFill>
                          <a:effectLst/>
                          <a:latin typeface="Times New Roman" pitchFamily="18" charset="0"/>
                          <a:cs typeface="Times New Roman" pitchFamily="18" charset="0"/>
                        </a:rPr>
                        <a:t>-</a:t>
                      </a:r>
                      <a:r>
                        <a:rPr kumimoji="0" lang="bg-BG" altLang="en-US" sz="2800" b="0" i="0" u="none" strike="noStrike" cap="none" normalizeH="0" baseline="0" smtClean="0">
                          <a:ln>
                            <a:noFill/>
                          </a:ln>
                          <a:solidFill>
                            <a:schemeClr val="bg2"/>
                          </a:solidFill>
                          <a:effectLst/>
                          <a:latin typeface="Times New Roman" pitchFamily="18" charset="0"/>
                        </a:rPr>
                        <a:t> </a:t>
                      </a:r>
                      <a:r>
                        <a:rPr kumimoji="0" lang="bg-BG" altLang="en-US" sz="2800" b="0" i="0" u="none" strike="noStrike" cap="none" normalizeH="0" baseline="0" smtClean="0">
                          <a:ln>
                            <a:noFill/>
                          </a:ln>
                          <a:solidFill>
                            <a:schemeClr val="bg2"/>
                          </a:solidFill>
                          <a:effectLst/>
                          <a:latin typeface="Times New Roman" pitchFamily="18" charset="0"/>
                          <a:cs typeface="Times New Roman" pitchFamily="18" charset="0"/>
                        </a:rPr>
                        <a:t>Способен да идентифицира силни</a:t>
                      </a:r>
                      <a:r>
                        <a:rPr kumimoji="0" lang="bg-BG" altLang="en-US" sz="2800" b="0" i="0" u="none" strike="noStrike" cap="none" normalizeH="0" baseline="0" smtClean="0">
                          <a:ln>
                            <a:noFill/>
                          </a:ln>
                          <a:solidFill>
                            <a:schemeClr val="bg2"/>
                          </a:solidFill>
                          <a:effectLst/>
                          <a:latin typeface="Times New Roman" pitchFamily="18" charset="0"/>
                        </a:rPr>
                        <a:t>те</a:t>
                      </a:r>
                      <a:r>
                        <a:rPr kumimoji="0" lang="bg-BG" altLang="en-US" sz="2800" b="0" i="0" u="none" strike="noStrike" cap="none" normalizeH="0" baseline="0" smtClean="0">
                          <a:ln>
                            <a:noFill/>
                          </a:ln>
                          <a:solidFill>
                            <a:schemeClr val="bg2"/>
                          </a:solidFill>
                          <a:effectLst/>
                          <a:latin typeface="Times New Roman" pitchFamily="18" charset="0"/>
                          <a:cs typeface="Times New Roman" pitchFamily="18" charset="0"/>
                        </a:rPr>
                        <a:t>  и слаби</a:t>
                      </a:r>
                      <a:r>
                        <a:rPr kumimoji="0" lang="bg-BG" altLang="en-US" sz="2800" b="0" i="0" u="none" strike="noStrike" cap="none" normalizeH="0" baseline="0" smtClean="0">
                          <a:ln>
                            <a:noFill/>
                          </a:ln>
                          <a:solidFill>
                            <a:schemeClr val="bg2"/>
                          </a:solidFill>
                          <a:effectLst/>
                          <a:latin typeface="Times New Roman" pitchFamily="18" charset="0"/>
                        </a:rPr>
                        <a:t>те си</a:t>
                      </a:r>
                      <a:r>
                        <a:rPr kumimoji="0" lang="bg-BG" altLang="en-US" sz="2800" b="0" i="0" u="none" strike="noStrike" cap="none" normalizeH="0" baseline="0" smtClean="0">
                          <a:ln>
                            <a:noFill/>
                          </a:ln>
                          <a:solidFill>
                            <a:schemeClr val="bg2"/>
                          </a:solidFill>
                          <a:effectLst/>
                          <a:latin typeface="Times New Roman" pitchFamily="18" charset="0"/>
                          <a:cs typeface="Times New Roman" pitchFamily="18" charset="0"/>
                        </a:rPr>
                        <a:t> страни и ограничения</a:t>
                      </a:r>
                    </a:p>
                    <a:p>
                      <a:pPr marL="0" marR="0" lvl="0" indent="0" algn="l" defTabSz="914400" rtl="0" eaLnBrk="1" fontAlgn="base" latinLnBrk="0" hangingPunct="1">
                        <a:lnSpc>
                          <a:spcPct val="80000"/>
                        </a:lnSpc>
                        <a:spcBef>
                          <a:spcPct val="20000"/>
                        </a:spcBef>
                        <a:spcAft>
                          <a:spcPct val="0"/>
                        </a:spcAft>
                        <a:buClr>
                          <a:schemeClr val="tx2"/>
                        </a:buClr>
                        <a:buSzPct val="90000"/>
                        <a:buFont typeface="Symbol" pitchFamily="18" charset="2"/>
                        <a:buNone/>
                        <a:tabLst/>
                      </a:pPr>
                      <a:r>
                        <a:rPr kumimoji="0" lang="bg-BG" altLang="en-US" sz="2800" b="0" i="0" u="none" strike="noStrike" cap="none" normalizeH="0" baseline="0" smtClean="0">
                          <a:ln>
                            <a:noFill/>
                          </a:ln>
                          <a:solidFill>
                            <a:schemeClr val="bg2"/>
                          </a:solidFill>
                          <a:effectLst/>
                          <a:latin typeface="Times New Roman" pitchFamily="18" charset="0"/>
                          <a:cs typeface="Times New Roman" pitchFamily="18" charset="0"/>
                        </a:rPr>
                        <a:t>- Отворен към нови идеи</a:t>
                      </a:r>
                    </a:p>
                    <a:p>
                      <a:pPr marL="0" marR="0" lvl="0" indent="0" algn="l" defTabSz="914400" rtl="0" eaLnBrk="1" fontAlgn="base" latinLnBrk="0" hangingPunct="1">
                        <a:lnSpc>
                          <a:spcPct val="80000"/>
                        </a:lnSpc>
                        <a:spcBef>
                          <a:spcPct val="20000"/>
                        </a:spcBef>
                        <a:spcAft>
                          <a:spcPct val="0"/>
                        </a:spcAft>
                        <a:buClr>
                          <a:schemeClr val="tx2"/>
                        </a:buClr>
                        <a:buSzPct val="90000"/>
                        <a:buFont typeface="Symbol" pitchFamily="18" charset="2"/>
                        <a:buNone/>
                        <a:tabLst/>
                      </a:pPr>
                      <a:r>
                        <a:rPr kumimoji="0" lang="bg-BG" altLang="en-US" sz="2800" b="0" i="0" u="none" strike="noStrike" cap="none" normalizeH="0" baseline="0" smtClean="0">
                          <a:ln>
                            <a:noFill/>
                          </a:ln>
                          <a:solidFill>
                            <a:schemeClr val="bg2"/>
                          </a:solidFill>
                          <a:effectLst/>
                          <a:latin typeface="Times New Roman" pitchFamily="18" charset="0"/>
                          <a:cs typeface="Times New Roman" pitchFamily="18" charset="0"/>
                        </a:rPr>
                        <a:t>-</a:t>
                      </a:r>
                      <a:r>
                        <a:rPr kumimoji="0" lang="bg-BG" altLang="en-US" sz="2800" b="0" i="0" u="none" strike="noStrike" cap="none" normalizeH="0" baseline="0" smtClean="0">
                          <a:ln>
                            <a:noFill/>
                          </a:ln>
                          <a:solidFill>
                            <a:schemeClr val="bg2"/>
                          </a:solidFill>
                          <a:effectLst/>
                          <a:latin typeface="Times New Roman" pitchFamily="18" charset="0"/>
                        </a:rPr>
                        <a:t> У</a:t>
                      </a:r>
                      <a:r>
                        <a:rPr kumimoji="0" lang="bg-BG" altLang="en-US" sz="2800" b="0" i="0" u="none" strike="noStrike" cap="none" normalizeH="0" baseline="0" smtClean="0">
                          <a:ln>
                            <a:noFill/>
                          </a:ln>
                          <a:solidFill>
                            <a:schemeClr val="bg2"/>
                          </a:solidFill>
                          <a:effectLst/>
                          <a:latin typeface="Times New Roman" pitchFamily="18" charset="0"/>
                          <a:cs typeface="Times New Roman" pitchFamily="18" charset="0"/>
                        </a:rPr>
                        <a:t>стойчиво поведение</a:t>
                      </a:r>
                    </a:p>
                    <a:p>
                      <a:pPr marL="0" marR="0" lvl="0" indent="0" algn="l" defTabSz="914400" rtl="0" eaLnBrk="1" fontAlgn="base" latinLnBrk="0" hangingPunct="1">
                        <a:lnSpc>
                          <a:spcPct val="80000"/>
                        </a:lnSpc>
                        <a:spcBef>
                          <a:spcPct val="20000"/>
                        </a:spcBef>
                        <a:spcAft>
                          <a:spcPct val="0"/>
                        </a:spcAft>
                        <a:buClr>
                          <a:schemeClr val="tx2"/>
                        </a:buClr>
                        <a:buSzPct val="90000"/>
                        <a:buFont typeface="Symbol" pitchFamily="18" charset="2"/>
                        <a:buNone/>
                        <a:tabLst/>
                      </a:pPr>
                      <a:r>
                        <a:rPr kumimoji="0" lang="bg-BG" altLang="en-US" sz="2800" b="0" i="0" u="none" strike="noStrike" cap="none" normalizeH="0" baseline="0" smtClean="0">
                          <a:ln>
                            <a:noFill/>
                          </a:ln>
                          <a:solidFill>
                            <a:schemeClr val="bg2"/>
                          </a:solidFill>
                          <a:effectLst/>
                          <a:latin typeface="Times New Roman" pitchFamily="18" charset="0"/>
                          <a:cs typeface="Times New Roman" pitchFamily="18" charset="0"/>
                        </a:rPr>
                        <a:t>- Отговорен</a:t>
                      </a:r>
                    </a:p>
                    <a:p>
                      <a:pPr marL="0" marR="0" lvl="0" indent="0" algn="l" defTabSz="914400" rtl="0" eaLnBrk="1" fontAlgn="base" latinLnBrk="0" hangingPunct="1">
                        <a:lnSpc>
                          <a:spcPct val="80000"/>
                        </a:lnSpc>
                        <a:spcBef>
                          <a:spcPct val="20000"/>
                        </a:spcBef>
                        <a:spcAft>
                          <a:spcPct val="0"/>
                        </a:spcAft>
                        <a:buClr>
                          <a:schemeClr val="tx2"/>
                        </a:buClr>
                        <a:buSzPct val="90000"/>
                        <a:buFont typeface="Symbol" pitchFamily="18" charset="2"/>
                        <a:buNone/>
                        <a:tabLst/>
                      </a:pPr>
                      <a:r>
                        <a:rPr kumimoji="0" lang="bg-BG" altLang="en-US" sz="2800" b="0" i="0" u="none" strike="noStrike" cap="none" normalizeH="0" baseline="0" smtClean="0">
                          <a:ln>
                            <a:noFill/>
                          </a:ln>
                          <a:solidFill>
                            <a:schemeClr val="bg2"/>
                          </a:solidFill>
                          <a:effectLst/>
                          <a:latin typeface="Times New Roman" pitchFamily="18" charset="0"/>
                        </a:rPr>
                        <a:t>- </a:t>
                      </a:r>
                      <a:r>
                        <a:rPr kumimoji="0" lang="bg-BG" altLang="en-US" sz="2800" b="0" i="0" u="none" strike="noStrike" cap="none" normalizeH="0" baseline="0" smtClean="0">
                          <a:ln>
                            <a:noFill/>
                          </a:ln>
                          <a:solidFill>
                            <a:schemeClr val="bg2"/>
                          </a:solidFill>
                          <a:effectLst/>
                          <a:latin typeface="Times New Roman" pitchFamily="18" charset="0"/>
                          <a:cs typeface="Times New Roman" pitchFamily="18" charset="0"/>
                        </a:rPr>
                        <a:t>Реалистичен</a:t>
                      </a:r>
                      <a:endParaRPr kumimoji="0" lang="en-US" altLang="en-US" sz="2800" b="0" i="0" u="none" strike="noStrike" cap="none" normalizeH="0" baseline="0" smtClean="0">
                        <a:ln>
                          <a:noFill/>
                        </a:ln>
                        <a:solidFill>
                          <a:schemeClr val="bg2"/>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fld id="{88CEC003-C388-47AA-808D-48AA24FC7A6B}"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2219536366"/>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3"/>
          <p:cNvSpPr>
            <a:spLocks noGrp="1"/>
          </p:cNvSpPr>
          <p:nvPr>
            <p:ph type="sldNum" sz="quarter" idx="12"/>
          </p:nvPr>
        </p:nvSpPr>
        <p:spPr/>
        <p:txBody>
          <a:bodyPr/>
          <a:lstStyle/>
          <a:p>
            <a:fld id="{915E70B1-8D1C-4C5C-8D74-F97C1E631441}" type="slidenum">
              <a:rPr lang="en-US" altLang="en-US">
                <a:solidFill>
                  <a:srgbClr val="EAEAEA"/>
                </a:solidFill>
              </a:rPr>
              <a:pPr/>
              <a:t>113</a:t>
            </a:fld>
            <a:endParaRPr lang="en-US" altLang="en-US">
              <a:solidFill>
                <a:srgbClr val="EAEAEA"/>
              </a:solidFill>
            </a:endParaRPr>
          </a:p>
        </p:txBody>
      </p:sp>
      <p:graphicFrame>
        <p:nvGraphicFramePr>
          <p:cNvPr id="81940" name="Group 20"/>
          <p:cNvGraphicFramePr>
            <a:graphicFrameLocks noGrp="1"/>
          </p:cNvGraphicFramePr>
          <p:nvPr/>
        </p:nvGraphicFramePr>
        <p:xfrm>
          <a:off x="1331913" y="446088"/>
          <a:ext cx="7507287" cy="6411913"/>
        </p:xfrm>
        <a:graphic>
          <a:graphicData uri="http://schemas.openxmlformats.org/drawingml/2006/table">
            <a:tbl>
              <a:tblPr/>
              <a:tblGrid>
                <a:gridCol w="2592387"/>
                <a:gridCol w="2262188"/>
                <a:gridCol w="2652712"/>
              </a:tblGrid>
              <a:tr h="1208088">
                <a:tc>
                  <a:txBody>
                    <a:bodyPr/>
                    <a:lstStyle>
                      <a:lvl1pPr>
                        <a:spcBef>
                          <a:spcPct val="20000"/>
                        </a:spcBef>
                        <a:buClr>
                          <a:schemeClr val="tx2"/>
                        </a:buClr>
                        <a:buSzPct val="90000"/>
                        <a:buFont typeface="Symbol" pitchFamily="18" charset="2"/>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bg-BG" altLang="en-US" sz="2800" b="1" i="0" u="none" strike="noStrike" cap="none" normalizeH="0" baseline="0" smtClean="0">
                          <a:ln>
                            <a:noFill/>
                          </a:ln>
                          <a:solidFill>
                            <a:schemeClr val="bg2"/>
                          </a:solidFill>
                          <a:effectLst/>
                          <a:latin typeface="Times New Roman" pitchFamily="18" charset="0"/>
                          <a:cs typeface="Times New Roman" pitchFamily="18" charset="0"/>
                        </a:rPr>
                        <a:t>Стади</a:t>
                      </a:r>
                      <a:r>
                        <a:rPr kumimoji="0" lang="bg-BG" altLang="en-US" sz="2800" b="1" i="0" u="none" strike="noStrike" cap="none" normalizeH="0" baseline="0" smtClean="0">
                          <a:ln>
                            <a:noFill/>
                          </a:ln>
                          <a:solidFill>
                            <a:schemeClr val="bg2"/>
                          </a:solidFill>
                          <a:effectLst/>
                          <a:latin typeface="Times New Roman" pitchFamily="18" charset="0"/>
                        </a:rPr>
                        <a:t>й</a:t>
                      </a:r>
                      <a:r>
                        <a:rPr kumimoji="0" lang="bg-BG" altLang="en-US" sz="2800" b="1" i="0" u="none" strike="noStrike" cap="none" normalizeH="0" baseline="0" smtClean="0">
                          <a:ln>
                            <a:noFill/>
                          </a:ln>
                          <a:solidFill>
                            <a:schemeClr val="bg2"/>
                          </a:solidFill>
                          <a:effectLst/>
                          <a:latin typeface="Times New Roman" pitchFamily="18" charset="0"/>
                          <a:cs typeface="Times New Roman" pitchFamily="18" charset="0"/>
                        </a:rPr>
                        <a:t> на развитие</a:t>
                      </a:r>
                      <a:endParaRPr kumimoji="0" lang="en-US" altLang="en-US" sz="2800" b="1" i="0" u="none" strike="noStrike" cap="none" normalizeH="0" baseline="0" smtClean="0">
                        <a:ln>
                          <a:noFill/>
                        </a:ln>
                        <a:solidFill>
                          <a:schemeClr val="bg2"/>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tx2"/>
                        </a:buClr>
                        <a:buSzPct val="90000"/>
                        <a:buFont typeface="Symbol" pitchFamily="18" charset="2"/>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bg-BG" altLang="en-US" sz="2800" b="1" i="0" u="none" strike="noStrike" cap="none" normalizeH="0" baseline="0" smtClean="0">
                          <a:ln>
                            <a:noFill/>
                          </a:ln>
                          <a:solidFill>
                            <a:schemeClr val="bg2"/>
                          </a:solidFill>
                          <a:effectLst/>
                          <a:latin typeface="Times New Roman" pitchFamily="18" charset="0"/>
                          <a:cs typeface="Times New Roman" pitchFamily="18" charset="0"/>
                        </a:rPr>
                        <a:t>Задачи на развитието</a:t>
                      </a:r>
                      <a:endParaRPr kumimoji="0" lang="en-US" altLang="en-US" sz="2800" b="1" i="0" u="none" strike="noStrike" cap="none" normalizeH="0" baseline="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tx2"/>
                        </a:buClr>
                        <a:buSzPct val="90000"/>
                        <a:buFont typeface="Symbol" pitchFamily="18" charset="2"/>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bg-BG" altLang="en-US" sz="2800" b="1" i="0" u="none" strike="noStrike" cap="none" normalizeH="0" baseline="0" smtClean="0">
                          <a:ln>
                            <a:noFill/>
                          </a:ln>
                          <a:solidFill>
                            <a:schemeClr val="bg2"/>
                          </a:solidFill>
                          <a:effectLst/>
                          <a:latin typeface="Times New Roman" pitchFamily="18" charset="0"/>
                          <a:cs typeface="Times New Roman" pitchFamily="18" charset="0"/>
                        </a:rPr>
                        <a:t>Поведенчески характеристики</a:t>
                      </a:r>
                      <a:endParaRPr kumimoji="0" lang="en-US" altLang="en-US" sz="2800" b="1" i="0" u="none" strike="noStrike" cap="none" normalizeH="0" baseline="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040313">
                <a:tc>
                  <a:txBody>
                    <a:bodyPr/>
                    <a:lstStyle>
                      <a:lvl1pPr>
                        <a:spcBef>
                          <a:spcPct val="20000"/>
                        </a:spcBef>
                        <a:buClr>
                          <a:schemeClr val="tx2"/>
                        </a:buClr>
                        <a:buSzPct val="90000"/>
                        <a:buFont typeface="Symbol" pitchFamily="18" charset="2"/>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bg-BG" altLang="en-US" sz="3200" b="0" i="0" u="none" strike="noStrike" cap="none" normalizeH="0" baseline="0" smtClean="0">
                          <a:ln>
                            <a:noFill/>
                          </a:ln>
                          <a:solidFill>
                            <a:schemeClr val="bg2"/>
                          </a:solidFill>
                          <a:effectLst/>
                          <a:latin typeface="Times New Roman" pitchFamily="18" charset="0"/>
                        </a:rPr>
                        <a:t>Напреднала</a:t>
                      </a:r>
                      <a:r>
                        <a:rPr kumimoji="0" lang="bg-BG" altLang="en-US" sz="3200" b="0" i="0" u="none" strike="noStrike" cap="none" normalizeH="0" baseline="0" smtClean="0">
                          <a:ln>
                            <a:noFill/>
                          </a:ln>
                          <a:solidFill>
                            <a:schemeClr val="bg2"/>
                          </a:solidFill>
                          <a:effectLst/>
                          <a:latin typeface="Times New Roman" pitchFamily="18" charset="0"/>
                          <a:cs typeface="Times New Roman" pitchFamily="18" charset="0"/>
                        </a:rPr>
                        <a:t> възраст</a:t>
                      </a:r>
                      <a:r>
                        <a:rPr kumimoji="0" lang="en-US" altLang="en-US" sz="3200" b="0" i="0" u="none" strike="noStrike" cap="none" normalizeH="0" baseline="0" smtClean="0">
                          <a:ln>
                            <a:noFill/>
                          </a:ln>
                          <a:solidFill>
                            <a:schemeClr val="bg2"/>
                          </a:solidFill>
                          <a:effectLst/>
                          <a:latin typeface="Times New Roman" pitchFamily="18" charset="0"/>
                        </a:rPr>
                        <a:t> </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tx2"/>
                        </a:buClr>
                        <a:buSzPct val="90000"/>
                        <a:buFont typeface="Symbol" pitchFamily="18" charset="2"/>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bg-BG" altLang="en-US" sz="3200" b="0" i="0" u="none" strike="noStrike" cap="none" normalizeH="0" baseline="0" smtClean="0">
                          <a:ln>
                            <a:noFill/>
                          </a:ln>
                          <a:solidFill>
                            <a:schemeClr val="bg2"/>
                          </a:solidFill>
                          <a:effectLst/>
                          <a:latin typeface="Times New Roman" pitchFamily="18" charset="0"/>
                          <a:cs typeface="Times New Roman" pitchFamily="18" charset="0"/>
                        </a:rPr>
                        <a:t>Цялостност и разум </a:t>
                      </a:r>
                      <a:endParaRPr kumimoji="0" lang="en-US" altLang="en-US" sz="3200" b="0" i="0" u="none" strike="noStrike" cap="none" normalizeH="0" baseline="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tx2"/>
                        </a:buClr>
                        <a:buSzPct val="90000"/>
                        <a:buFont typeface="Symbol" pitchFamily="18" charset="2"/>
                        <a:defRPr sz="2800">
                          <a:solidFill>
                            <a:schemeClr val="tx1"/>
                          </a:solidFill>
                          <a:latin typeface="Times New Roman" pitchFamily="18" charset="0"/>
                        </a:defRPr>
                      </a:lvl1pPr>
                      <a:lvl2pPr>
                        <a:spcBef>
                          <a:spcPct val="20000"/>
                        </a:spcBef>
                        <a:defRPr sz="2400">
                          <a:solidFill>
                            <a:schemeClr val="tx1"/>
                          </a:solidFill>
                          <a:latin typeface="Times New Roman" pitchFamily="18" charset="0"/>
                        </a:defRPr>
                      </a:lvl2pPr>
                      <a:lvl3pPr>
                        <a:spcBef>
                          <a:spcPct val="20000"/>
                        </a:spcBef>
                        <a:defRPr sz="2000">
                          <a:solidFill>
                            <a:schemeClr val="tx1"/>
                          </a:solidFill>
                          <a:latin typeface="Times New Roman" pitchFamily="18" charset="0"/>
                        </a:defRPr>
                      </a:lvl3pPr>
                      <a:lvl4pPr>
                        <a:spcBef>
                          <a:spcPct val="20000"/>
                        </a:spcBef>
                        <a:defRPr>
                          <a:solidFill>
                            <a:schemeClr val="tx1"/>
                          </a:solidFill>
                          <a:latin typeface="Times New Roman" pitchFamily="18" charset="0"/>
                        </a:defRPr>
                      </a:lvl4pPr>
                      <a:lvl5pPr>
                        <a:spcBef>
                          <a:spcPct val="20000"/>
                        </a:spcBef>
                        <a:defRPr>
                          <a:solidFill>
                            <a:schemeClr val="tx1"/>
                          </a:solidFill>
                          <a:latin typeface="Times New Roman" pitchFamily="18" charset="0"/>
                        </a:defRPr>
                      </a:lvl5pPr>
                      <a:lvl6pPr fontAlgn="base">
                        <a:spcBef>
                          <a:spcPct val="20000"/>
                        </a:spcBef>
                        <a:spcAft>
                          <a:spcPct val="0"/>
                        </a:spcAft>
                        <a:defRPr>
                          <a:solidFill>
                            <a:schemeClr val="tx1"/>
                          </a:solidFill>
                          <a:latin typeface="Times New Roman" pitchFamily="18" charset="0"/>
                        </a:defRPr>
                      </a:lvl6pPr>
                      <a:lvl7pPr fontAlgn="base">
                        <a:spcBef>
                          <a:spcPct val="20000"/>
                        </a:spcBef>
                        <a:spcAft>
                          <a:spcPct val="0"/>
                        </a:spcAft>
                        <a:defRPr>
                          <a:solidFill>
                            <a:schemeClr val="tx1"/>
                          </a:solidFill>
                          <a:latin typeface="Times New Roman" pitchFamily="18" charset="0"/>
                        </a:defRPr>
                      </a:lvl7pPr>
                      <a:lvl8pPr fontAlgn="base">
                        <a:spcBef>
                          <a:spcPct val="20000"/>
                        </a:spcBef>
                        <a:spcAft>
                          <a:spcPct val="0"/>
                        </a:spcAft>
                        <a:defRPr>
                          <a:solidFill>
                            <a:schemeClr val="tx1"/>
                          </a:solidFill>
                          <a:latin typeface="Times New Roman" pitchFamily="18" charset="0"/>
                        </a:defRPr>
                      </a:lvl8pPr>
                      <a:lvl9pPr fontAlgn="base">
                        <a:spcBef>
                          <a:spcPct val="20000"/>
                        </a:spcBef>
                        <a:spcAft>
                          <a:spcPct val="0"/>
                        </a:spcAft>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bg-BG" altLang="en-US" sz="3200" b="0" i="0" u="none" strike="noStrike" cap="none" normalizeH="0" baseline="0" smtClean="0">
                          <a:ln>
                            <a:noFill/>
                          </a:ln>
                          <a:solidFill>
                            <a:schemeClr val="bg2"/>
                          </a:solidFill>
                          <a:effectLst/>
                          <a:latin typeface="Times New Roman" pitchFamily="18" charset="0"/>
                        </a:rPr>
                        <a:t>- </a:t>
                      </a:r>
                      <a:r>
                        <a:rPr kumimoji="0" lang="bg-BG" altLang="en-US" sz="3200" b="0" i="0" u="none" strike="noStrike" cap="none" normalizeH="0" baseline="0" smtClean="0">
                          <a:ln>
                            <a:noFill/>
                          </a:ln>
                          <a:solidFill>
                            <a:schemeClr val="bg2"/>
                          </a:solidFill>
                          <a:effectLst/>
                          <a:latin typeface="Times New Roman" pitchFamily="18" charset="0"/>
                          <a:cs typeface="Times New Roman" pitchFamily="18" charset="0"/>
                        </a:rPr>
                        <a:t>Връщане към спомени в миналото</a:t>
                      </a:r>
                    </a:p>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bg-BG" altLang="en-US" sz="3200" b="0" i="0" u="none" strike="noStrike" cap="none" normalizeH="0" baseline="0" smtClean="0">
                          <a:ln>
                            <a:noFill/>
                          </a:ln>
                          <a:solidFill>
                            <a:schemeClr val="bg2"/>
                          </a:solidFill>
                          <a:effectLst/>
                          <a:latin typeface="Times New Roman" pitchFamily="18" charset="0"/>
                          <a:cs typeface="Times New Roman" pitchFamily="18" charset="0"/>
                        </a:rPr>
                        <a:t>- Спокоен</a:t>
                      </a:r>
                    </a:p>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bg-BG" altLang="en-US" sz="3200" b="0" i="0" u="none" strike="noStrike" cap="none" normalizeH="0" baseline="0" smtClean="0">
                          <a:ln>
                            <a:noFill/>
                          </a:ln>
                          <a:solidFill>
                            <a:schemeClr val="bg2"/>
                          </a:solidFill>
                          <a:effectLst/>
                          <a:latin typeface="Times New Roman" pitchFamily="18" charset="0"/>
                          <a:cs typeface="Times New Roman" pitchFamily="18" charset="0"/>
                        </a:rPr>
                        <a:t>- Зрял</a:t>
                      </a:r>
                    </a:p>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bg-BG" altLang="en-US" sz="3200" b="0" i="0" u="none" strike="noStrike" cap="none" normalizeH="0" baseline="0" smtClean="0">
                          <a:ln>
                            <a:noFill/>
                          </a:ln>
                          <a:solidFill>
                            <a:schemeClr val="bg2"/>
                          </a:solidFill>
                          <a:effectLst/>
                          <a:latin typeface="Times New Roman" pitchFamily="18" charset="0"/>
                          <a:cs typeface="Times New Roman" pitchFamily="18" charset="0"/>
                        </a:rPr>
                        <a:t>- Източник на подкрепа и насочване на другите</a:t>
                      </a:r>
                      <a:r>
                        <a:rPr kumimoji="0" lang="en-US" altLang="en-US" sz="3200" b="0" i="0" u="none" strike="noStrike" cap="none" normalizeH="0" baseline="0" smtClean="0">
                          <a:ln>
                            <a:noFill/>
                          </a:ln>
                          <a:solidFill>
                            <a:schemeClr val="bg2"/>
                          </a:solidFill>
                          <a:effectLst/>
                          <a:latin typeface="Times New Roman" pitchFamily="18" charset="0"/>
                        </a:rPr>
                        <a:t>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fld id="{37BAD00F-0215-44CC-B0D6-6DA6AA14E987}"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2281480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381000" y="304800"/>
            <a:ext cx="8305800" cy="5257800"/>
          </a:xfrm>
        </p:spPr>
        <p:txBody>
          <a:bodyPr/>
          <a:lstStyle/>
          <a:p>
            <a:r>
              <a:rPr lang="bg-BG" altLang="en-US" sz="5400" dirty="0">
                <a:solidFill>
                  <a:srgbClr val="C00000"/>
                </a:solidFill>
                <a:cs typeface="Times New Roman" pitchFamily="18" charset="0"/>
              </a:rPr>
              <a:t>Кое прави дадено лице лидер?</a:t>
            </a:r>
            <a:br>
              <a:rPr lang="bg-BG" altLang="en-US" sz="5400" dirty="0">
                <a:solidFill>
                  <a:srgbClr val="C00000"/>
                </a:solidFill>
                <a:cs typeface="Times New Roman" pitchFamily="18" charset="0"/>
              </a:rPr>
            </a:br>
            <a:endParaRPr lang="en-US" altLang="en-US" sz="5400" dirty="0">
              <a:solidFill>
                <a:srgbClr val="C00000"/>
              </a:solidFill>
              <a:cs typeface="Times New Roman" pitchFamily="18" charset="0"/>
            </a:endParaRPr>
          </a:p>
        </p:txBody>
      </p:sp>
      <p:sp>
        <p:nvSpPr>
          <p:cNvPr id="2" name="Date Placeholder 1"/>
          <p:cNvSpPr>
            <a:spLocks noGrp="1"/>
          </p:cNvSpPr>
          <p:nvPr>
            <p:ph type="dt" sz="half" idx="10"/>
          </p:nvPr>
        </p:nvSpPr>
        <p:spPr/>
        <p:txBody>
          <a:bodyPr/>
          <a:lstStyle/>
          <a:p>
            <a:fld id="{7F5E49B9-F435-44B7-91AA-199FA1191B67}"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B71CA7D9-087D-47DF-A010-3A258674F393}" type="slidenum">
              <a:rPr lang="en-US" altLang="en-US"/>
              <a:pPr/>
              <a:t>12</a:t>
            </a:fld>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304800" y="304800"/>
            <a:ext cx="8458200" cy="5486400"/>
          </a:xfrm>
        </p:spPr>
        <p:txBody>
          <a:bodyPr/>
          <a:lstStyle/>
          <a:p>
            <a:r>
              <a:rPr lang="bg-BG" altLang="en-US" sz="4000" dirty="0">
                <a:cs typeface="Times New Roman" pitchFamily="18" charset="0"/>
              </a:rPr>
              <a:t>Ролята на лидерството в дадена организация е да осигури достигане на целите на организацията, съдействайки </a:t>
            </a:r>
            <a:r>
              <a:rPr lang="bg-BG" altLang="en-US" sz="4000" dirty="0" smtClean="0">
                <a:cs typeface="Times New Roman" pitchFamily="18" charset="0"/>
              </a:rPr>
              <a:t>за </a:t>
            </a:r>
            <a:r>
              <a:rPr lang="bg-BG" altLang="en-US" sz="4000" dirty="0">
                <a:cs typeface="Times New Roman" pitchFamily="18" charset="0"/>
              </a:rPr>
              <a:t>изграждане на здравословни взаимоотношения между членовете на </a:t>
            </a:r>
            <a:r>
              <a:rPr lang="bg-BG" altLang="en-US" sz="4000" dirty="0" smtClean="0">
                <a:cs typeface="Times New Roman" pitchFamily="18" charset="0"/>
              </a:rPr>
              <a:t>групата</a:t>
            </a:r>
            <a:r>
              <a:rPr lang="en-US" altLang="en-US" sz="4000" dirty="0" smtClean="0">
                <a:cs typeface="Times New Roman" pitchFamily="18" charset="0"/>
              </a:rPr>
              <a:t>.</a:t>
            </a:r>
            <a:r>
              <a:rPr lang="bg-BG" altLang="en-US" sz="4000" dirty="0" smtClean="0">
                <a:cs typeface="Times New Roman" pitchFamily="18" charset="0"/>
              </a:rPr>
              <a:t> </a:t>
            </a:r>
            <a:endParaRPr lang="en-US" altLang="en-US" sz="4000" dirty="0">
              <a:cs typeface="Times New Roman" pitchFamily="18" charset="0"/>
            </a:endParaRPr>
          </a:p>
        </p:txBody>
      </p:sp>
      <p:sp>
        <p:nvSpPr>
          <p:cNvPr id="2" name="Date Placeholder 1"/>
          <p:cNvSpPr>
            <a:spLocks noGrp="1"/>
          </p:cNvSpPr>
          <p:nvPr>
            <p:ph type="dt" sz="half" idx="10"/>
          </p:nvPr>
        </p:nvSpPr>
        <p:spPr/>
        <p:txBody>
          <a:bodyPr/>
          <a:lstStyle/>
          <a:p>
            <a:fld id="{2371AB29-2AFB-4720-B991-C1F8196A8B11}"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02FEC79E-C916-4E3A-A65C-5B0F853CE5D6}" type="slidenum">
              <a:rPr lang="en-US" altLang="en-US"/>
              <a:pPr/>
              <a:t>13</a:t>
            </a:fld>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381000" y="304800"/>
            <a:ext cx="8382000" cy="6324600"/>
          </a:xfrm>
        </p:spPr>
        <p:txBody>
          <a:bodyPr/>
          <a:lstStyle/>
          <a:p>
            <a:pPr>
              <a:lnSpc>
                <a:spcPct val="140000"/>
              </a:lnSpc>
            </a:pPr>
            <a:r>
              <a:rPr lang="bg-BG" altLang="en-US" sz="4000" dirty="0">
                <a:cs typeface="Times New Roman" pitchFamily="18" charset="0"/>
              </a:rPr>
              <a:t>Ролята на мениджмънта в рамките на дадена организация е да осигури достигане на целите на организацията чрез планиране, организиране, управление и контрол.</a:t>
            </a:r>
            <a:br>
              <a:rPr lang="bg-BG" altLang="en-US" sz="4000" dirty="0">
                <a:cs typeface="Times New Roman" pitchFamily="18" charset="0"/>
              </a:rPr>
            </a:br>
            <a:endParaRPr lang="en-US" altLang="en-US" sz="4000" dirty="0">
              <a:cs typeface="Times New Roman" pitchFamily="18" charset="0"/>
            </a:endParaRPr>
          </a:p>
        </p:txBody>
      </p:sp>
      <p:sp>
        <p:nvSpPr>
          <p:cNvPr id="2" name="Date Placeholder 1"/>
          <p:cNvSpPr>
            <a:spLocks noGrp="1"/>
          </p:cNvSpPr>
          <p:nvPr>
            <p:ph type="dt" sz="half" idx="10"/>
          </p:nvPr>
        </p:nvSpPr>
        <p:spPr/>
        <p:txBody>
          <a:bodyPr/>
          <a:lstStyle/>
          <a:p>
            <a:fld id="{18572CA8-12A3-4F9C-9BD5-2D91EBB4BD60}"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5FE0B2F4-487A-43FE-846A-7F1E72A9A60A}" type="slidenum">
              <a:rPr lang="en-US" altLang="en-US"/>
              <a:pPr/>
              <a:t>14</a:t>
            </a:fld>
            <a:endParaRPr lang="en-US"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304800" y="304800"/>
            <a:ext cx="8458200" cy="5943600"/>
          </a:xfrm>
        </p:spPr>
        <p:txBody>
          <a:bodyPr>
            <a:normAutofit fontScale="90000"/>
          </a:bodyPr>
          <a:lstStyle/>
          <a:p>
            <a:pPr>
              <a:lnSpc>
                <a:spcPct val="120000"/>
              </a:lnSpc>
            </a:pPr>
            <a:r>
              <a:rPr lang="bg-BG" altLang="en-US" sz="4000" dirty="0">
                <a:cs typeface="Times New Roman" pitchFamily="18" charset="0"/>
              </a:rPr>
              <a:t>Ролите на лидера и мениджъра са различни, но </a:t>
            </a:r>
            <a:r>
              <a:rPr lang="bg-BG" altLang="en-US" sz="4000" dirty="0"/>
              <a:t>те </a:t>
            </a:r>
            <a:r>
              <a:rPr lang="bg-BG" altLang="en-US" sz="4000" dirty="0">
                <a:cs typeface="Times New Roman" pitchFamily="18" charset="0"/>
              </a:rPr>
              <a:t>могат </a:t>
            </a:r>
            <a:r>
              <a:rPr lang="bg-BG" altLang="en-US" sz="4000" dirty="0"/>
              <a:t>да </a:t>
            </a:r>
            <a:r>
              <a:rPr lang="bg-BG" altLang="en-US" sz="4000" dirty="0">
                <a:cs typeface="Times New Roman" pitchFamily="18" charset="0"/>
              </a:rPr>
              <a:t>се</a:t>
            </a:r>
            <a:r>
              <a:rPr lang="bg-BG" altLang="en-US" sz="4000" dirty="0"/>
              <a:t> </a:t>
            </a:r>
            <a:r>
              <a:rPr lang="bg-BG" altLang="en-US" sz="4000" dirty="0">
                <a:cs typeface="Times New Roman" pitchFamily="18" charset="0"/>
              </a:rPr>
              <a:t>препокриват</a:t>
            </a:r>
            <a:r>
              <a:rPr lang="bg-BG" altLang="en-US" sz="4000" dirty="0"/>
              <a:t> и</a:t>
            </a:r>
            <a:r>
              <a:rPr lang="bg-BG" altLang="en-US" sz="4000" dirty="0">
                <a:cs typeface="Times New Roman" pitchFamily="18" charset="0"/>
              </a:rPr>
              <a:t> да включват:</a:t>
            </a:r>
            <a:br>
              <a:rPr lang="bg-BG" altLang="en-US" sz="4000" dirty="0">
                <a:cs typeface="Times New Roman" pitchFamily="18" charset="0"/>
              </a:rPr>
            </a:br>
            <a:r>
              <a:rPr lang="bg-BG" altLang="en-US" sz="4000" dirty="0"/>
              <a:t>- </a:t>
            </a:r>
            <a:r>
              <a:rPr lang="bg-BG" altLang="en-US" sz="4000" dirty="0">
                <a:cs typeface="Times New Roman" pitchFamily="18" charset="0"/>
              </a:rPr>
              <a:t>защитник на </a:t>
            </a:r>
            <a:r>
              <a:rPr lang="bg-BG" altLang="en-US" sz="4000" dirty="0" smtClean="0">
                <a:cs typeface="Times New Roman" pitchFamily="18" charset="0"/>
              </a:rPr>
              <a:t>клиента</a:t>
            </a:r>
            <a:r>
              <a:rPr lang="en-US" altLang="en-US" sz="4000" dirty="0" smtClean="0">
                <a:cs typeface="Times New Roman" pitchFamily="18" charset="0"/>
              </a:rPr>
              <a:t>;</a:t>
            </a:r>
            <a:r>
              <a:rPr lang="bg-BG" altLang="en-US" sz="4000" dirty="0">
                <a:cs typeface="Times New Roman" pitchFamily="18" charset="0"/>
              </a:rPr>
              <a:t/>
            </a:r>
            <a:br>
              <a:rPr lang="bg-BG" altLang="en-US" sz="4000" dirty="0">
                <a:cs typeface="Times New Roman" pitchFamily="18" charset="0"/>
              </a:rPr>
            </a:br>
            <a:r>
              <a:rPr lang="bg-BG" altLang="en-US" sz="4000" dirty="0"/>
              <a:t>- </a:t>
            </a:r>
            <a:r>
              <a:rPr lang="bg-BG" altLang="en-US" sz="4000" dirty="0">
                <a:cs typeface="Times New Roman" pitchFamily="18" charset="0"/>
              </a:rPr>
              <a:t>вземащ </a:t>
            </a:r>
            <a:r>
              <a:rPr lang="bg-BG" altLang="en-US" sz="4000" dirty="0" smtClean="0">
                <a:cs typeface="Times New Roman" pitchFamily="18" charset="0"/>
              </a:rPr>
              <a:t>решения</a:t>
            </a:r>
            <a:r>
              <a:rPr lang="en-US" altLang="en-US" sz="4000" dirty="0" smtClean="0">
                <a:cs typeface="Times New Roman" pitchFamily="18" charset="0"/>
              </a:rPr>
              <a:t>;</a:t>
            </a:r>
            <a:r>
              <a:rPr lang="bg-BG" altLang="en-US" sz="4000" dirty="0">
                <a:cs typeface="Times New Roman" pitchFamily="18" charset="0"/>
              </a:rPr>
              <a:t/>
            </a:r>
            <a:br>
              <a:rPr lang="bg-BG" altLang="en-US" sz="4000" dirty="0">
                <a:cs typeface="Times New Roman" pitchFamily="18" charset="0"/>
              </a:rPr>
            </a:br>
            <a:r>
              <a:rPr lang="bg-BG" altLang="en-US" sz="4000" dirty="0"/>
              <a:t>- </a:t>
            </a:r>
            <a:r>
              <a:rPr lang="bg-BG" altLang="en-US" sz="4000" dirty="0" smtClean="0">
                <a:cs typeface="Times New Roman" pitchFamily="18" charset="0"/>
              </a:rPr>
              <a:t>възпитател</a:t>
            </a:r>
            <a:r>
              <a:rPr lang="en-US" altLang="en-US" sz="4000" dirty="0" smtClean="0">
                <a:cs typeface="Times New Roman" pitchFamily="18" charset="0"/>
              </a:rPr>
              <a:t>;</a:t>
            </a:r>
            <a:r>
              <a:rPr lang="bg-BG" altLang="en-US" sz="4000" dirty="0">
                <a:cs typeface="Times New Roman" pitchFamily="18" charset="0"/>
              </a:rPr>
              <a:t/>
            </a:r>
            <a:br>
              <a:rPr lang="bg-BG" altLang="en-US" sz="4000" dirty="0">
                <a:cs typeface="Times New Roman" pitchFamily="18" charset="0"/>
              </a:rPr>
            </a:br>
            <a:r>
              <a:rPr lang="bg-BG" altLang="en-US" sz="4000" dirty="0"/>
              <a:t>- </a:t>
            </a:r>
            <a:r>
              <a:rPr lang="bg-BG" altLang="en-US" sz="4000" dirty="0">
                <a:cs typeface="Times New Roman" pitchFamily="18" charset="0"/>
              </a:rPr>
              <a:t>агент на </a:t>
            </a:r>
            <a:r>
              <a:rPr lang="bg-BG" altLang="en-US" sz="4000" dirty="0" smtClean="0">
                <a:cs typeface="Times New Roman" pitchFamily="18" charset="0"/>
              </a:rPr>
              <a:t>промяната</a:t>
            </a:r>
            <a:r>
              <a:rPr lang="en-US" altLang="en-US" sz="4000" dirty="0" smtClean="0">
                <a:cs typeface="Times New Roman" pitchFamily="18" charset="0"/>
              </a:rPr>
              <a:t>;</a:t>
            </a:r>
            <a:r>
              <a:rPr lang="bg-BG" altLang="en-US" sz="4000" dirty="0">
                <a:cs typeface="Times New Roman" pitchFamily="18" charset="0"/>
              </a:rPr>
              <a:t/>
            </a:r>
            <a:br>
              <a:rPr lang="bg-BG" altLang="en-US" sz="4000" dirty="0">
                <a:cs typeface="Times New Roman" pitchFamily="18" charset="0"/>
              </a:rPr>
            </a:br>
            <a:r>
              <a:rPr lang="bg-BG" altLang="en-US" sz="4000" dirty="0"/>
              <a:t>- </a:t>
            </a:r>
            <a:r>
              <a:rPr lang="bg-BG" altLang="en-US" sz="4000" dirty="0" smtClean="0">
                <a:cs typeface="Times New Roman" pitchFamily="18" charset="0"/>
              </a:rPr>
              <a:t>съветник</a:t>
            </a:r>
            <a:r>
              <a:rPr lang="en-US" altLang="en-US" sz="4000" dirty="0" smtClean="0">
                <a:cs typeface="Times New Roman" pitchFamily="18" charset="0"/>
              </a:rPr>
              <a:t>.</a:t>
            </a:r>
            <a:r>
              <a:rPr lang="bg-BG" altLang="en-US" sz="4000" dirty="0">
                <a:cs typeface="Times New Roman" pitchFamily="18" charset="0"/>
              </a:rPr>
              <a:t/>
            </a:r>
            <a:br>
              <a:rPr lang="bg-BG" altLang="en-US" sz="4000" dirty="0">
                <a:cs typeface="Times New Roman" pitchFamily="18" charset="0"/>
              </a:rPr>
            </a:br>
            <a:endParaRPr lang="en-US" altLang="en-US" sz="4000" dirty="0">
              <a:cs typeface="Times New Roman" pitchFamily="18" charset="0"/>
            </a:endParaRPr>
          </a:p>
        </p:txBody>
      </p:sp>
      <p:sp>
        <p:nvSpPr>
          <p:cNvPr id="2" name="Date Placeholder 1"/>
          <p:cNvSpPr>
            <a:spLocks noGrp="1"/>
          </p:cNvSpPr>
          <p:nvPr>
            <p:ph type="dt" sz="half" idx="10"/>
          </p:nvPr>
        </p:nvSpPr>
        <p:spPr/>
        <p:txBody>
          <a:bodyPr/>
          <a:lstStyle/>
          <a:p>
            <a:fld id="{7C97F860-26C2-4CBF-93DD-D734153E7374}"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6239F55A-1BC4-4F1C-A3E2-DABD9992EA77}" type="slidenum">
              <a:rPr lang="en-US" altLang="en-US"/>
              <a:pPr/>
              <a:t>15</a:t>
            </a:fld>
            <a:endParaRPr lang="en-US"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304800"/>
            <a:ext cx="8305800" cy="5715000"/>
          </a:xfrm>
        </p:spPr>
        <p:txBody>
          <a:bodyPr/>
          <a:lstStyle/>
          <a:p>
            <a:r>
              <a:rPr lang="bg-BG" altLang="en-US" sz="4800" b="1" dirty="0">
                <a:solidFill>
                  <a:srgbClr val="C00000"/>
                </a:solidFill>
                <a:cs typeface="Times New Roman" pitchFamily="18" charset="0"/>
              </a:rPr>
              <a:t>ТЕОРИИ ЗА ЛИДЕРСТВО И СТИЛОВЕ НА ЛИДЕРСТВО</a:t>
            </a:r>
            <a:endParaRPr lang="en-US" altLang="en-US" sz="4800" b="1" dirty="0">
              <a:solidFill>
                <a:srgbClr val="C00000"/>
              </a:solidFill>
            </a:endParaRPr>
          </a:p>
        </p:txBody>
      </p:sp>
      <p:sp>
        <p:nvSpPr>
          <p:cNvPr id="2" name="Date Placeholder 1"/>
          <p:cNvSpPr>
            <a:spLocks noGrp="1"/>
          </p:cNvSpPr>
          <p:nvPr>
            <p:ph type="dt" sz="half" idx="10"/>
          </p:nvPr>
        </p:nvSpPr>
        <p:spPr/>
        <p:txBody>
          <a:bodyPr/>
          <a:lstStyle/>
          <a:p>
            <a:fld id="{DA94227A-F56B-48DD-89CB-7E86AFE02555}"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43031A0C-E35A-43E1-8C52-F9D509B7440C}" type="slidenum">
              <a:rPr lang="en-US" altLang="en-US"/>
              <a:pPr/>
              <a:t>16</a:t>
            </a:fld>
            <a:endParaRPr lang="en-US"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304800" y="304800"/>
            <a:ext cx="8458200" cy="5638800"/>
          </a:xfrm>
        </p:spPr>
        <p:txBody>
          <a:bodyPr>
            <a:normAutofit fontScale="90000"/>
          </a:bodyPr>
          <a:lstStyle/>
          <a:p>
            <a:pPr algn="l">
              <a:lnSpc>
                <a:spcPct val="150000"/>
              </a:lnSpc>
            </a:pPr>
            <a:r>
              <a:rPr lang="bg-BG" altLang="en-US" sz="4000" dirty="0"/>
              <a:t/>
            </a:r>
            <a:br>
              <a:rPr lang="bg-BG" altLang="en-US" sz="4000" dirty="0"/>
            </a:br>
            <a:r>
              <a:rPr lang="bg-BG" altLang="en-US" sz="4000" dirty="0">
                <a:solidFill>
                  <a:srgbClr val="FFFFFF"/>
                </a:solidFill>
              </a:rPr>
              <a:t>Т</a:t>
            </a:r>
            <a:r>
              <a:rPr lang="bg-BG" altLang="en-US" sz="4000" dirty="0">
                <a:solidFill>
                  <a:srgbClr val="FFFFFF"/>
                </a:solidFill>
                <a:cs typeface="Times New Roman" pitchFamily="18" charset="0"/>
              </a:rPr>
              <a:t>еориите за лидерство</a:t>
            </a:r>
            <a:r>
              <a:rPr lang="bg-BG" altLang="en-US" sz="4000" dirty="0">
                <a:solidFill>
                  <a:srgbClr val="FFFFFF"/>
                </a:solidFill>
              </a:rPr>
              <a:t>то</a:t>
            </a:r>
            <a:r>
              <a:rPr lang="bg-BG" altLang="en-US" sz="4000" dirty="0">
                <a:solidFill>
                  <a:srgbClr val="FFFFFF"/>
                </a:solidFill>
                <a:cs typeface="Times New Roman" pitchFamily="18" charset="0"/>
              </a:rPr>
              <a:t> и мениджмънт</a:t>
            </a:r>
            <a:r>
              <a:rPr lang="bg-BG" altLang="en-US" sz="4000" dirty="0">
                <a:solidFill>
                  <a:srgbClr val="FFFFFF"/>
                </a:solidFill>
              </a:rPr>
              <a:t>а</a:t>
            </a:r>
            <a:r>
              <a:rPr lang="bg-BG" altLang="en-US" sz="4000" dirty="0">
                <a:solidFill>
                  <a:srgbClr val="FFFFFF"/>
                </a:solidFill>
                <a:cs typeface="Times New Roman" pitchFamily="18" charset="0"/>
              </a:rPr>
              <a:t> се опитват да опишат и обяснят</a:t>
            </a:r>
            <a:r>
              <a:rPr lang="bg-BG" altLang="en-US" sz="4000" dirty="0">
                <a:solidFill>
                  <a:srgbClr val="FFFFFF"/>
                </a:solidFill>
              </a:rPr>
              <a:t>:</a:t>
            </a:r>
            <a:br>
              <a:rPr lang="bg-BG" altLang="en-US" sz="4000" dirty="0">
                <a:solidFill>
                  <a:srgbClr val="FFFFFF"/>
                </a:solidFill>
              </a:rPr>
            </a:br>
            <a:r>
              <a:rPr lang="bg-BG" altLang="en-US" sz="4000" dirty="0"/>
              <a:t>- </a:t>
            </a:r>
            <a:r>
              <a:rPr lang="bg-BG" altLang="en-US" sz="3600" dirty="0">
                <a:cs typeface="Times New Roman" pitchFamily="18" charset="0"/>
              </a:rPr>
              <a:t>кой е лидер или мениджър, </a:t>
            </a:r>
            <a:r>
              <a:rPr lang="bg-BG" altLang="en-US" sz="3600" dirty="0"/>
              <a:t/>
            </a:r>
            <a:br>
              <a:rPr lang="bg-BG" altLang="en-US" sz="3600" dirty="0"/>
            </a:br>
            <a:r>
              <a:rPr lang="bg-BG" altLang="en-US" sz="3600" dirty="0"/>
              <a:t>- </a:t>
            </a:r>
            <a:r>
              <a:rPr lang="bg-BG" altLang="en-US" sz="3600" dirty="0">
                <a:cs typeface="Times New Roman" pitchFamily="18" charset="0"/>
              </a:rPr>
              <a:t>какво прави лидерът или мениджърът,</a:t>
            </a:r>
            <a:r>
              <a:rPr lang="bg-BG" altLang="en-US" sz="3600" dirty="0"/>
              <a:t/>
            </a:r>
            <a:br>
              <a:rPr lang="bg-BG" altLang="en-US" sz="3600" dirty="0"/>
            </a:br>
            <a:r>
              <a:rPr lang="bg-BG" altLang="en-US" sz="3600" dirty="0"/>
              <a:t>- </a:t>
            </a:r>
            <a:r>
              <a:rPr lang="bg-BG" altLang="en-US" sz="3600" dirty="0">
                <a:cs typeface="Times New Roman" pitchFamily="18" charset="0"/>
              </a:rPr>
              <a:t>при какви условия или чрез какво поведение даден лидер или мениджър може да реши проблемите и да достигне </a:t>
            </a:r>
            <a:r>
              <a:rPr lang="bg-BG" altLang="en-US" sz="3600" dirty="0" smtClean="0">
                <a:cs typeface="Times New Roman" pitchFamily="18" charset="0"/>
              </a:rPr>
              <a:t>целите</a:t>
            </a:r>
            <a:r>
              <a:rPr lang="en-US" altLang="en-US" sz="3600" dirty="0" smtClean="0">
                <a:cs typeface="Times New Roman" pitchFamily="18" charset="0"/>
              </a:rPr>
              <a:t>.</a:t>
            </a:r>
            <a:br>
              <a:rPr lang="en-US" altLang="en-US" sz="3600" dirty="0" smtClean="0">
                <a:cs typeface="Times New Roman" pitchFamily="18" charset="0"/>
              </a:rPr>
            </a:br>
            <a:r>
              <a:rPr lang="en-US" altLang="en-US" sz="3600" dirty="0">
                <a:cs typeface="Times New Roman" pitchFamily="18" charset="0"/>
              </a:rPr>
              <a:t/>
            </a:r>
            <a:br>
              <a:rPr lang="en-US" altLang="en-US" sz="3600" dirty="0">
                <a:cs typeface="Times New Roman" pitchFamily="18" charset="0"/>
              </a:rPr>
            </a:br>
            <a:r>
              <a:rPr lang="bg-BG" altLang="en-US" sz="3600" dirty="0">
                <a:cs typeface="Times New Roman" pitchFamily="18" charset="0"/>
              </a:rPr>
              <a:t/>
            </a:r>
            <a:br>
              <a:rPr lang="bg-BG" altLang="en-US" sz="3600" dirty="0">
                <a:cs typeface="Times New Roman" pitchFamily="18" charset="0"/>
              </a:rPr>
            </a:br>
            <a:r>
              <a:rPr lang="bg-BG" altLang="en-US" sz="2800" dirty="0">
                <a:cs typeface="Times New Roman" pitchFamily="18" charset="0"/>
              </a:rPr>
              <a:t/>
            </a:r>
            <a:br>
              <a:rPr lang="bg-BG" altLang="en-US" sz="2800" dirty="0">
                <a:cs typeface="Times New Roman" pitchFamily="18" charset="0"/>
              </a:rPr>
            </a:br>
            <a:endParaRPr lang="en-US" altLang="en-US" sz="2800" dirty="0">
              <a:cs typeface="Times New Roman" pitchFamily="18" charset="0"/>
            </a:endParaRPr>
          </a:p>
        </p:txBody>
      </p:sp>
      <p:sp>
        <p:nvSpPr>
          <p:cNvPr id="2" name="Date Placeholder 1"/>
          <p:cNvSpPr>
            <a:spLocks noGrp="1"/>
          </p:cNvSpPr>
          <p:nvPr>
            <p:ph type="dt" sz="half" idx="10"/>
          </p:nvPr>
        </p:nvSpPr>
        <p:spPr/>
        <p:txBody>
          <a:bodyPr/>
          <a:lstStyle/>
          <a:p>
            <a:fld id="{0B7C7804-EC10-4AB5-9214-8737BC172FF1}"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25429604-D5FA-4CA3-A6E4-5F857A258483}" type="slidenum">
              <a:rPr lang="en-US" altLang="en-US"/>
              <a:pPr/>
              <a:t>17</a:t>
            </a:fld>
            <a:endParaRPr lang="en-US"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81000" y="304800"/>
            <a:ext cx="8382000" cy="5867400"/>
          </a:xfrm>
        </p:spPr>
        <p:txBody>
          <a:bodyPr/>
          <a:lstStyle/>
          <a:p>
            <a:r>
              <a:rPr lang="bg-BG" altLang="en-US" b="1" dirty="0">
                <a:solidFill>
                  <a:srgbClr val="C00000"/>
                </a:solidFill>
                <a:cs typeface="Times New Roman" pitchFamily="18" charset="0"/>
              </a:rPr>
              <a:t>Теория за “Великия човек”</a:t>
            </a:r>
            <a:br>
              <a:rPr lang="bg-BG" altLang="en-US" b="1" dirty="0">
                <a:solidFill>
                  <a:srgbClr val="C00000"/>
                </a:solidFill>
                <a:cs typeface="Times New Roman" pitchFamily="18" charset="0"/>
              </a:rPr>
            </a:br>
            <a:r>
              <a:rPr lang="bg-BG" altLang="en-US" dirty="0">
                <a:solidFill>
                  <a:schemeClr val="tx1"/>
                </a:solidFill>
              </a:rPr>
              <a:t/>
            </a:r>
            <a:br>
              <a:rPr lang="bg-BG" altLang="en-US" dirty="0">
                <a:solidFill>
                  <a:schemeClr val="tx1"/>
                </a:solidFill>
              </a:rPr>
            </a:br>
            <a:r>
              <a:rPr lang="bg-BG" altLang="en-US" sz="3600" dirty="0"/>
              <a:t>Това е</a:t>
            </a:r>
            <a:r>
              <a:rPr lang="bg-BG" altLang="en-US" sz="3600" dirty="0">
                <a:cs typeface="Times New Roman" pitchFamily="18" charset="0"/>
              </a:rPr>
              <a:t> една от най-старите теории за лидерство</a:t>
            </a:r>
            <a:r>
              <a:rPr lang="bg-BG" altLang="en-US" sz="3600" dirty="0"/>
              <a:t>.</a:t>
            </a:r>
            <a:r>
              <a:rPr lang="bg-BG" altLang="en-US" sz="3600" dirty="0">
                <a:cs typeface="Times New Roman" pitchFamily="18" charset="0"/>
              </a:rPr>
              <a:t/>
            </a:r>
            <a:br>
              <a:rPr lang="bg-BG" altLang="en-US" sz="3600" dirty="0">
                <a:cs typeface="Times New Roman" pitchFamily="18" charset="0"/>
              </a:rPr>
            </a:br>
            <a:r>
              <a:rPr lang="bg-BG" altLang="en-US" sz="3600" dirty="0"/>
              <a:t/>
            </a:r>
            <a:br>
              <a:rPr lang="bg-BG" altLang="en-US" sz="3600" dirty="0"/>
            </a:br>
            <a:r>
              <a:rPr lang="bg-BG" altLang="en-US" sz="3600" dirty="0"/>
              <a:t>О</a:t>
            </a:r>
            <a:r>
              <a:rPr lang="bg-BG" altLang="en-US" sz="3600" dirty="0">
                <a:cs typeface="Times New Roman" pitchFamily="18" charset="0"/>
              </a:rPr>
              <a:t>пира на вярването, че един добър лидер притежава специфични </a:t>
            </a:r>
            <a:r>
              <a:rPr lang="bg-BG" altLang="en-US" sz="3600" dirty="0" err="1">
                <a:cs typeface="Times New Roman" pitchFamily="18" charset="0"/>
              </a:rPr>
              <a:t>личностови</a:t>
            </a:r>
            <a:r>
              <a:rPr lang="bg-BG" altLang="en-US" sz="3600" dirty="0">
                <a:cs typeface="Times New Roman" pitchFamily="18" charset="0"/>
              </a:rPr>
              <a:t> характеристики, които го отличават от другите</a:t>
            </a:r>
            <a:r>
              <a:rPr lang="bg-BG" altLang="en-US" sz="3600" dirty="0"/>
              <a:t>.</a:t>
            </a:r>
            <a:r>
              <a:rPr lang="bg-BG" altLang="en-US" sz="3600" dirty="0">
                <a:cs typeface="Times New Roman" pitchFamily="18" charset="0"/>
              </a:rPr>
              <a:t/>
            </a:r>
            <a:br>
              <a:rPr lang="bg-BG" altLang="en-US" sz="3600" dirty="0">
                <a:cs typeface="Times New Roman" pitchFamily="18" charset="0"/>
              </a:rPr>
            </a:br>
            <a:endParaRPr lang="en-US" altLang="en-US" sz="3600" dirty="0">
              <a:cs typeface="Times New Roman" pitchFamily="18" charset="0"/>
            </a:endParaRPr>
          </a:p>
        </p:txBody>
      </p:sp>
      <p:sp>
        <p:nvSpPr>
          <p:cNvPr id="2" name="Date Placeholder 1"/>
          <p:cNvSpPr>
            <a:spLocks noGrp="1"/>
          </p:cNvSpPr>
          <p:nvPr>
            <p:ph type="dt" sz="half" idx="10"/>
          </p:nvPr>
        </p:nvSpPr>
        <p:spPr/>
        <p:txBody>
          <a:bodyPr/>
          <a:lstStyle/>
          <a:p>
            <a:fld id="{61D70509-4063-45BD-9A27-DC5D06494DD3}"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0073D8CB-E31E-4D8E-BAA3-4082EAA6A185}" type="slidenum">
              <a:rPr lang="en-US" altLang="en-US"/>
              <a:pPr/>
              <a:t>18</a:t>
            </a:fld>
            <a:endParaRPr lang="en-US"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304800" y="304800"/>
            <a:ext cx="8458200" cy="6019800"/>
          </a:xfrm>
        </p:spPr>
        <p:txBody>
          <a:bodyPr/>
          <a:lstStyle/>
          <a:p>
            <a:pPr>
              <a:lnSpc>
                <a:spcPct val="120000"/>
              </a:lnSpc>
            </a:pPr>
            <a:r>
              <a:rPr lang="bg-BG" altLang="en-US" sz="3200" dirty="0">
                <a:cs typeface="Times New Roman" pitchFamily="18" charset="0"/>
              </a:rPr>
              <a:t>Теорията за “великия човек” постулира че някои лица са “родени да бъдат лидери”, </a:t>
            </a:r>
            <a:r>
              <a:rPr lang="bg-BG" altLang="en-US" sz="3200" dirty="0"/>
              <a:t>т.е. лидерс</a:t>
            </a:r>
            <a:r>
              <a:rPr lang="bg-BG" altLang="en-US" sz="3200" dirty="0">
                <a:cs typeface="Times New Roman" pitchFamily="18" charset="0"/>
              </a:rPr>
              <a:t>твото е наследено качество и не може да се научи или усвои</a:t>
            </a:r>
            <a:r>
              <a:rPr lang="bg-BG" altLang="en-US" sz="3200" dirty="0"/>
              <a:t>. </a:t>
            </a:r>
            <a:br>
              <a:rPr lang="bg-BG" altLang="en-US" sz="3200" dirty="0"/>
            </a:br>
            <a:r>
              <a:rPr lang="bg-BG" altLang="en-US" sz="3200" dirty="0">
                <a:cs typeface="Times New Roman" pitchFamily="18" charset="0"/>
              </a:rPr>
              <a:t/>
            </a:r>
            <a:br>
              <a:rPr lang="bg-BG" altLang="en-US" sz="3200" dirty="0">
                <a:cs typeface="Times New Roman" pitchFamily="18" charset="0"/>
              </a:rPr>
            </a:br>
            <a:r>
              <a:rPr lang="bg-BG" altLang="en-US" sz="3200" dirty="0">
                <a:cs typeface="Times New Roman" pitchFamily="18" charset="0"/>
              </a:rPr>
              <a:t>Според тази теория </a:t>
            </a:r>
            <a:r>
              <a:rPr lang="bg-BG" altLang="en-US" sz="3200" dirty="0" smtClean="0">
                <a:cs typeface="Times New Roman" pitchFamily="18" charset="0"/>
              </a:rPr>
              <a:t>ефективният лидер </a:t>
            </a:r>
            <a:r>
              <a:rPr lang="bg-BG" altLang="en-US" sz="3200" dirty="0">
                <a:cs typeface="Times New Roman" pitchFamily="18" charset="0"/>
              </a:rPr>
              <a:t>в дадена ситуация ще бъде ефективен </a:t>
            </a:r>
            <a:r>
              <a:rPr lang="bg-BG" altLang="en-US" sz="3200" dirty="0" smtClean="0">
                <a:cs typeface="Times New Roman" pitchFamily="18" charset="0"/>
              </a:rPr>
              <a:t>и във </a:t>
            </a:r>
            <a:r>
              <a:rPr lang="bg-BG" altLang="en-US" sz="3200" dirty="0">
                <a:cs typeface="Times New Roman" pitchFamily="18" charset="0"/>
              </a:rPr>
              <a:t>всяка </a:t>
            </a:r>
            <a:r>
              <a:rPr lang="bg-BG" altLang="en-US" sz="3200" dirty="0"/>
              <a:t>друга </a:t>
            </a:r>
            <a:r>
              <a:rPr lang="bg-BG" altLang="en-US" sz="3200" dirty="0">
                <a:cs typeface="Times New Roman" pitchFamily="18" charset="0"/>
              </a:rPr>
              <a:t>ситуация и </a:t>
            </a:r>
            <a:r>
              <a:rPr lang="bg-BG" altLang="en-US" sz="3200" dirty="0"/>
              <a:t>ще</a:t>
            </a:r>
            <a:r>
              <a:rPr lang="bg-BG" altLang="en-US" sz="3200" dirty="0">
                <a:cs typeface="Times New Roman" pitchFamily="18" charset="0"/>
              </a:rPr>
              <a:t> упражнява контрол върху всички аспекти на дадена </a:t>
            </a:r>
            <a:r>
              <a:rPr lang="bg-BG" altLang="en-US" sz="3200" dirty="0" smtClean="0">
                <a:cs typeface="Times New Roman" pitchFamily="18" charset="0"/>
              </a:rPr>
              <a:t>ситуация</a:t>
            </a:r>
            <a:r>
              <a:rPr lang="en-US" altLang="en-US" sz="3200" dirty="0" smtClean="0">
                <a:cs typeface="Times New Roman" pitchFamily="18" charset="0"/>
              </a:rPr>
              <a:t>.</a:t>
            </a:r>
            <a:r>
              <a:rPr lang="bg-BG" altLang="en-US" sz="3200" dirty="0">
                <a:cs typeface="Times New Roman" pitchFamily="18" charset="0"/>
              </a:rPr>
              <a:t/>
            </a:r>
            <a:br>
              <a:rPr lang="bg-BG" altLang="en-US" sz="3200" dirty="0">
                <a:cs typeface="Times New Roman" pitchFamily="18" charset="0"/>
              </a:rPr>
            </a:br>
            <a:endParaRPr lang="en-US" altLang="en-US" sz="3200" dirty="0">
              <a:cs typeface="Times New Roman" pitchFamily="18" charset="0"/>
            </a:endParaRPr>
          </a:p>
        </p:txBody>
      </p:sp>
      <p:sp>
        <p:nvSpPr>
          <p:cNvPr id="2" name="Date Placeholder 1"/>
          <p:cNvSpPr>
            <a:spLocks noGrp="1"/>
          </p:cNvSpPr>
          <p:nvPr>
            <p:ph type="dt" sz="half" idx="10"/>
          </p:nvPr>
        </p:nvSpPr>
        <p:spPr/>
        <p:txBody>
          <a:bodyPr/>
          <a:lstStyle/>
          <a:p>
            <a:fld id="{4730D0F7-54B2-4C91-9501-1CBDEB97E856}"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D49D1CFA-E380-4AA7-93CD-B6FFD973D0E2}" type="slidenum">
              <a:rPr lang="en-US" altLang="en-US"/>
              <a:pPr/>
              <a:t>19</a:t>
            </a:fld>
            <a:endParaRPr lang="en-US"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304800"/>
            <a:ext cx="8382000" cy="6248400"/>
          </a:xfrm>
        </p:spPr>
        <p:txBody>
          <a:bodyPr/>
          <a:lstStyle/>
          <a:p>
            <a:pPr>
              <a:lnSpc>
                <a:spcPct val="130000"/>
              </a:lnSpc>
            </a:pPr>
            <a:r>
              <a:rPr lang="bg-BG" altLang="en-US" sz="4000" b="1" dirty="0" smtClean="0">
                <a:solidFill>
                  <a:srgbClr val="C00000"/>
                </a:solidFill>
                <a:cs typeface="Times New Roman" pitchFamily="18" charset="0"/>
              </a:rPr>
              <a:t>ЛИДЕРСТВО И МЕНИДЖМЪНТ </a:t>
            </a:r>
            <a:endParaRPr lang="en-US" altLang="en-US" sz="4000" b="1" dirty="0">
              <a:solidFill>
                <a:srgbClr val="C00000"/>
              </a:solidFill>
            </a:endParaRPr>
          </a:p>
        </p:txBody>
      </p:sp>
      <p:sp>
        <p:nvSpPr>
          <p:cNvPr id="2" name="Date Placeholder 1"/>
          <p:cNvSpPr>
            <a:spLocks noGrp="1"/>
          </p:cNvSpPr>
          <p:nvPr>
            <p:ph type="dt" sz="half" idx="10"/>
          </p:nvPr>
        </p:nvSpPr>
        <p:spPr/>
        <p:txBody>
          <a:bodyPr/>
          <a:lstStyle/>
          <a:p>
            <a:fld id="{56F1F188-E4A5-4CA1-BE57-3A6D762C2AD9}"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423FE9DD-A2C9-46F4-AB61-549F42D06BC6}"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304800" y="304800"/>
            <a:ext cx="8458200" cy="5943600"/>
          </a:xfrm>
        </p:spPr>
        <p:txBody>
          <a:bodyPr/>
          <a:lstStyle/>
          <a:p>
            <a:r>
              <a:rPr lang="bg-BG" altLang="en-US" sz="4000" b="1" i="1" dirty="0">
                <a:solidFill>
                  <a:srgbClr val="C00000"/>
                </a:solidFill>
                <a:cs typeface="Times New Roman" pitchFamily="18" charset="0"/>
              </a:rPr>
              <a:t>Теория за “характерните черти”</a:t>
            </a:r>
            <a:br>
              <a:rPr lang="bg-BG" altLang="en-US" sz="4000" b="1" i="1" dirty="0">
                <a:solidFill>
                  <a:srgbClr val="C00000"/>
                </a:solidFill>
                <a:cs typeface="Times New Roman" pitchFamily="18" charset="0"/>
              </a:rPr>
            </a:br>
            <a:r>
              <a:rPr lang="bg-BG" altLang="en-US" dirty="0">
                <a:solidFill>
                  <a:schemeClr val="tx1"/>
                </a:solidFill>
                <a:cs typeface="Times New Roman" pitchFamily="18" charset="0"/>
              </a:rPr>
              <a:t/>
            </a:r>
            <a:br>
              <a:rPr lang="bg-BG" altLang="en-US" dirty="0">
                <a:solidFill>
                  <a:schemeClr val="tx1"/>
                </a:solidFill>
                <a:cs typeface="Times New Roman" pitchFamily="18" charset="0"/>
              </a:rPr>
            </a:br>
            <a:r>
              <a:rPr lang="bg-BG" altLang="en-US" sz="4000" dirty="0">
                <a:cs typeface="Times New Roman" pitchFamily="18" charset="0"/>
              </a:rPr>
              <a:t>Т</a:t>
            </a:r>
            <a:r>
              <a:rPr lang="bg-BG" altLang="en-US" sz="4000" dirty="0"/>
              <a:t>я </a:t>
            </a:r>
            <a:r>
              <a:rPr lang="bg-BG" altLang="en-US" sz="4000" dirty="0">
                <a:cs typeface="Times New Roman" pitchFamily="18" charset="0"/>
              </a:rPr>
              <a:t>се опира главно на теорията за “Великия човек”, различавайки се </a:t>
            </a:r>
            <a:r>
              <a:rPr lang="bg-BG" altLang="en-US" sz="4000" dirty="0"/>
              <a:t>от нея </a:t>
            </a:r>
            <a:r>
              <a:rPr lang="bg-BG" altLang="en-US" sz="4000" dirty="0">
                <a:cs typeface="Times New Roman" pitchFamily="18" charset="0"/>
              </a:rPr>
              <a:t>по това, че лидерските качества могат да бъдат определени и след това да бъдат усвоени от другите</a:t>
            </a:r>
            <a:r>
              <a:rPr lang="bg-BG" altLang="en-US" sz="4000" dirty="0"/>
              <a:t>.</a:t>
            </a:r>
            <a:r>
              <a:rPr lang="bg-BG" altLang="en-US" dirty="0">
                <a:cs typeface="Times New Roman" pitchFamily="18" charset="0"/>
              </a:rPr>
              <a:t/>
            </a:r>
            <a:br>
              <a:rPr lang="bg-BG" altLang="en-US" dirty="0">
                <a:cs typeface="Times New Roman" pitchFamily="18" charset="0"/>
              </a:rPr>
            </a:br>
            <a:endParaRPr lang="en-US" altLang="en-US" dirty="0">
              <a:cs typeface="Times New Roman" pitchFamily="18" charset="0"/>
            </a:endParaRPr>
          </a:p>
        </p:txBody>
      </p:sp>
      <p:sp>
        <p:nvSpPr>
          <p:cNvPr id="2" name="Date Placeholder 1"/>
          <p:cNvSpPr>
            <a:spLocks noGrp="1"/>
          </p:cNvSpPr>
          <p:nvPr>
            <p:ph type="dt" sz="half" idx="10"/>
          </p:nvPr>
        </p:nvSpPr>
        <p:spPr/>
        <p:txBody>
          <a:bodyPr/>
          <a:lstStyle/>
          <a:p>
            <a:fld id="{E604E805-EEE6-43D6-8391-89D167F27D9B}"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67AEC1AA-ABE5-44A0-9C3B-F1D82DA01878}" type="slidenum">
              <a:rPr lang="en-US" altLang="en-US"/>
              <a:pPr/>
              <a:t>20</a:t>
            </a:fld>
            <a:endParaRPr lang="en-US"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381000" y="304800"/>
            <a:ext cx="8305800" cy="5638800"/>
          </a:xfrm>
        </p:spPr>
        <p:txBody>
          <a:bodyPr/>
          <a:lstStyle/>
          <a:p>
            <a:r>
              <a:rPr lang="bg-BG" altLang="en-US" sz="3600" dirty="0">
                <a:cs typeface="Times New Roman" pitchFamily="18" charset="0"/>
              </a:rPr>
              <a:t>Теорията за “характерните черти” идентифицира черти на личността, </a:t>
            </a:r>
            <a:r>
              <a:rPr lang="bg-BG" altLang="en-US" sz="3600" dirty="0"/>
              <a:t>такива като </a:t>
            </a:r>
            <a:r>
              <a:rPr lang="bg-BG" altLang="en-US" sz="3600" dirty="0">
                <a:cs typeface="Times New Roman" pitchFamily="18" charset="0"/>
              </a:rPr>
              <a:t>интелигентност, познания, умения, енергичност и ентусиазъм, инициатива, самоувереност, търпение, постоянство и емпатия, които са съществени за лидерството</a:t>
            </a:r>
            <a:r>
              <a:rPr lang="bg-BG" altLang="en-US" sz="3600" dirty="0"/>
              <a:t>.</a:t>
            </a:r>
            <a:r>
              <a:rPr lang="bg-BG" altLang="en-US" sz="3200" dirty="0">
                <a:cs typeface="Times New Roman" pitchFamily="18" charset="0"/>
              </a:rPr>
              <a:t/>
            </a:r>
            <a:br>
              <a:rPr lang="bg-BG" altLang="en-US" sz="3200" dirty="0">
                <a:cs typeface="Times New Roman" pitchFamily="18" charset="0"/>
              </a:rPr>
            </a:br>
            <a:endParaRPr lang="en-US" altLang="en-US" sz="3200" dirty="0">
              <a:cs typeface="Times New Roman" pitchFamily="18" charset="0"/>
            </a:endParaRPr>
          </a:p>
        </p:txBody>
      </p:sp>
      <p:sp>
        <p:nvSpPr>
          <p:cNvPr id="2" name="Date Placeholder 1"/>
          <p:cNvSpPr>
            <a:spLocks noGrp="1"/>
          </p:cNvSpPr>
          <p:nvPr>
            <p:ph type="dt" sz="half" idx="10"/>
          </p:nvPr>
        </p:nvSpPr>
        <p:spPr/>
        <p:txBody>
          <a:bodyPr/>
          <a:lstStyle/>
          <a:p>
            <a:fld id="{160C1C92-32E9-4532-B6D4-0124E9F499E4}"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7FAFA784-7096-47B3-B303-EFB8BBF36DDB}" type="slidenum">
              <a:rPr lang="en-US" altLang="en-US"/>
              <a:pPr/>
              <a:t>21</a:t>
            </a:fld>
            <a:endParaRPr lang="en-US"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304800" y="304800"/>
            <a:ext cx="8382000" cy="6019800"/>
          </a:xfrm>
        </p:spPr>
        <p:txBody>
          <a:bodyPr/>
          <a:lstStyle/>
          <a:p>
            <a:pPr>
              <a:lnSpc>
                <a:spcPct val="120000"/>
              </a:lnSpc>
            </a:pPr>
            <a:r>
              <a:rPr lang="bg-BG" altLang="en-US" sz="2800" dirty="0"/>
              <a:t>Тази теория</a:t>
            </a:r>
            <a:r>
              <a:rPr lang="bg-BG" altLang="en-US" sz="2800" dirty="0">
                <a:cs typeface="Times New Roman" pitchFamily="18" charset="0"/>
              </a:rPr>
              <a:t> е била основа за по-голямата част от изследователската дейност до 1940</a:t>
            </a:r>
            <a:r>
              <a:rPr lang="bg-BG" altLang="en-US" sz="2800" dirty="0"/>
              <a:t> г.</a:t>
            </a:r>
            <a:r>
              <a:rPr lang="bg-BG" altLang="en-US" sz="2800" dirty="0">
                <a:cs typeface="Times New Roman" pitchFamily="18" charset="0"/>
              </a:rPr>
              <a:t>, но след това тя се дискредитира значително</a:t>
            </a:r>
            <a:r>
              <a:rPr lang="bg-BG" altLang="en-US" sz="2800" dirty="0"/>
              <a:t>.</a:t>
            </a:r>
            <a:r>
              <a:rPr lang="bg-BG" altLang="en-US" sz="2800" dirty="0">
                <a:cs typeface="Times New Roman" pitchFamily="18" charset="0"/>
              </a:rPr>
              <a:t/>
            </a:r>
            <a:br>
              <a:rPr lang="bg-BG" altLang="en-US" sz="2800" dirty="0">
                <a:cs typeface="Times New Roman" pitchFamily="18" charset="0"/>
              </a:rPr>
            </a:br>
            <a:r>
              <a:rPr lang="bg-BG" altLang="en-US" sz="2800" dirty="0" smtClean="0">
                <a:cs typeface="Times New Roman" pitchFamily="18" charset="0"/>
              </a:rPr>
              <a:t>През </a:t>
            </a:r>
            <a:r>
              <a:rPr lang="bg-BG" altLang="en-US" sz="2800" dirty="0">
                <a:cs typeface="Times New Roman" pitchFamily="18" charset="0"/>
              </a:rPr>
              <a:t>последните десетилетия стават явни </a:t>
            </a:r>
            <a:r>
              <a:rPr lang="bg-BG" altLang="en-US" sz="2800" dirty="0"/>
              <a:t>нейните </a:t>
            </a:r>
            <a:r>
              <a:rPr lang="bg-BG" altLang="en-US" sz="2800" dirty="0">
                <a:cs typeface="Times New Roman" pitchFamily="18" charset="0"/>
              </a:rPr>
              <a:t>недостатъци</a:t>
            </a:r>
            <a:r>
              <a:rPr lang="bg-BG" altLang="en-US" sz="2800" dirty="0"/>
              <a:t> - “х</a:t>
            </a:r>
            <a:r>
              <a:rPr lang="bg-BG" altLang="en-US" sz="2800" dirty="0">
                <a:cs typeface="Times New Roman" pitchFamily="18" charset="0"/>
              </a:rPr>
              <a:t>арактерни</a:t>
            </a:r>
            <a:r>
              <a:rPr lang="bg-BG" altLang="en-US" sz="2800" dirty="0"/>
              <a:t>те</a:t>
            </a:r>
            <a:r>
              <a:rPr lang="bg-BG" altLang="en-US" sz="2800" dirty="0">
                <a:cs typeface="Times New Roman" pitchFamily="18" charset="0"/>
              </a:rPr>
              <a:t> черти</a:t>
            </a:r>
            <a:r>
              <a:rPr lang="bg-BG" altLang="en-US" sz="2800" dirty="0"/>
              <a:t>”</a:t>
            </a:r>
            <a:r>
              <a:rPr lang="bg-BG" altLang="en-US" sz="2800" dirty="0">
                <a:cs typeface="Times New Roman" pitchFamily="18" charset="0"/>
              </a:rPr>
              <a:t> се оказват трудни за ясно идентифициране и не </a:t>
            </a:r>
            <a:r>
              <a:rPr lang="bg-BG" altLang="en-US" sz="2800" dirty="0"/>
              <a:t>особено </a:t>
            </a:r>
            <a:r>
              <a:rPr lang="bg-BG" altLang="en-US" sz="2800" dirty="0">
                <a:cs typeface="Times New Roman" pitchFamily="18" charset="0"/>
              </a:rPr>
              <a:t>полезни за предсказване на лидерските способности на дадено лице. Проучвания върху успешно реализирали се лидери </a:t>
            </a:r>
            <a:r>
              <a:rPr lang="bg-BG" altLang="en-US" sz="2800" dirty="0"/>
              <a:t>показват</a:t>
            </a:r>
            <a:r>
              <a:rPr lang="bg-BG" altLang="en-US" sz="2800" dirty="0">
                <a:cs typeface="Times New Roman" pitchFamily="18" charset="0"/>
              </a:rPr>
              <a:t>, че </a:t>
            </a:r>
            <a:r>
              <a:rPr lang="bg-BG" altLang="en-US" sz="2800" dirty="0"/>
              <a:t>повечето </a:t>
            </a:r>
            <a:r>
              <a:rPr lang="bg-BG" altLang="en-US" sz="2800" dirty="0">
                <a:cs typeface="Times New Roman" pitchFamily="18" charset="0"/>
              </a:rPr>
              <a:t>притежават само някои от </a:t>
            </a:r>
            <a:r>
              <a:rPr lang="bg-BG" altLang="en-US" sz="2800" dirty="0"/>
              <a:t>тези </a:t>
            </a:r>
            <a:r>
              <a:rPr lang="bg-BG" altLang="en-US" sz="2800" dirty="0">
                <a:cs typeface="Times New Roman" pitchFamily="18" charset="0"/>
              </a:rPr>
              <a:t>“</a:t>
            </a:r>
            <a:r>
              <a:rPr lang="bg-BG" altLang="en-US" sz="2800" dirty="0"/>
              <a:t>характерни</a:t>
            </a:r>
            <a:r>
              <a:rPr lang="bg-BG" altLang="en-US" sz="2800" dirty="0">
                <a:cs typeface="Times New Roman" pitchFamily="18" charset="0"/>
              </a:rPr>
              <a:t>” лидерски черти</a:t>
            </a:r>
            <a:r>
              <a:rPr lang="bg-BG" altLang="en-US" sz="2800" dirty="0" smtClean="0"/>
              <a:t>.</a:t>
            </a:r>
            <a:endParaRPr lang="en-US" altLang="en-US" sz="2800" dirty="0">
              <a:cs typeface="Times New Roman" pitchFamily="18" charset="0"/>
            </a:endParaRPr>
          </a:p>
        </p:txBody>
      </p:sp>
      <p:sp>
        <p:nvSpPr>
          <p:cNvPr id="2" name="Date Placeholder 1"/>
          <p:cNvSpPr>
            <a:spLocks noGrp="1"/>
          </p:cNvSpPr>
          <p:nvPr>
            <p:ph type="dt" sz="half" idx="10"/>
          </p:nvPr>
        </p:nvSpPr>
        <p:spPr/>
        <p:txBody>
          <a:bodyPr/>
          <a:lstStyle/>
          <a:p>
            <a:fld id="{4579788A-8FA5-423F-8B76-FF2AA1CEBD4D}"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B9276897-0F1A-49EB-9FF0-9890D16F07A5}" type="slidenum">
              <a:rPr lang="en-US" altLang="en-US"/>
              <a:pPr/>
              <a:t>22</a:t>
            </a:fld>
            <a:endParaRPr lang="en-US"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381000" y="304800"/>
            <a:ext cx="8382000" cy="6096000"/>
          </a:xfrm>
        </p:spPr>
        <p:txBody>
          <a:bodyPr/>
          <a:lstStyle/>
          <a:p>
            <a:pPr>
              <a:lnSpc>
                <a:spcPct val="90000"/>
              </a:lnSpc>
            </a:pPr>
            <a:r>
              <a:rPr lang="bg-BG" altLang="en-US" b="1" i="1" dirty="0">
                <a:solidFill>
                  <a:srgbClr val="C00000"/>
                </a:solidFill>
                <a:cs typeface="Times New Roman" pitchFamily="18" charset="0"/>
              </a:rPr>
              <a:t>Поведенчески теории</a:t>
            </a:r>
            <a:r>
              <a:rPr lang="bg-BG" altLang="en-US" b="1" dirty="0">
                <a:solidFill>
                  <a:srgbClr val="C00000"/>
                </a:solidFill>
                <a:cs typeface="Times New Roman" pitchFamily="18" charset="0"/>
              </a:rPr>
              <a:t/>
            </a:r>
            <a:br>
              <a:rPr lang="bg-BG" altLang="en-US" b="1" dirty="0">
                <a:solidFill>
                  <a:srgbClr val="C00000"/>
                </a:solidFill>
                <a:cs typeface="Times New Roman" pitchFamily="18" charset="0"/>
              </a:rPr>
            </a:br>
            <a:r>
              <a:rPr lang="bg-BG" altLang="en-US" sz="3600" b="1" u="sng" dirty="0">
                <a:solidFill>
                  <a:srgbClr val="C00000"/>
                </a:solidFill>
                <a:cs typeface="Times New Roman" pitchFamily="18" charset="0"/>
              </a:rPr>
              <a:t/>
            </a:r>
            <a:br>
              <a:rPr lang="bg-BG" altLang="en-US" sz="3600" b="1" u="sng" dirty="0">
                <a:solidFill>
                  <a:srgbClr val="C00000"/>
                </a:solidFill>
                <a:cs typeface="Times New Roman" pitchFamily="18" charset="0"/>
              </a:rPr>
            </a:br>
            <a:r>
              <a:rPr lang="bg-BG" altLang="en-US" sz="3600" dirty="0">
                <a:cs typeface="Times New Roman" pitchFamily="18" charset="0"/>
              </a:rPr>
              <a:t>	</a:t>
            </a:r>
            <a:r>
              <a:rPr lang="bg-BG" altLang="en-US" sz="3600" dirty="0"/>
              <a:t>Т</a:t>
            </a:r>
            <a:r>
              <a:rPr lang="bg-BG" altLang="en-US" sz="3600" dirty="0">
                <a:cs typeface="Times New Roman" pitchFamily="18" charset="0"/>
              </a:rPr>
              <a:t>еориите за </a:t>
            </a:r>
            <a:r>
              <a:rPr lang="bg-BG" altLang="en-US" sz="3600" dirty="0"/>
              <a:t>характерните</a:t>
            </a:r>
            <a:r>
              <a:rPr lang="bg-BG" altLang="en-US" sz="3600" dirty="0">
                <a:cs typeface="Times New Roman" pitchFamily="18" charset="0"/>
              </a:rPr>
              <a:t> черти се занимават с това </a:t>
            </a:r>
            <a:r>
              <a:rPr lang="bg-BG" altLang="en-US" sz="3600" b="0" dirty="0">
                <a:cs typeface="Times New Roman" pitchFamily="18" charset="0"/>
              </a:rPr>
              <a:t>какво </a:t>
            </a:r>
            <a:r>
              <a:rPr lang="bg-BG" altLang="en-US" sz="3600" b="0" i="1" dirty="0">
                <a:solidFill>
                  <a:srgbClr val="FF0000"/>
                </a:solidFill>
                <a:cs typeface="Times New Roman" pitchFamily="18" charset="0"/>
              </a:rPr>
              <a:t>представлява лидерът</a:t>
            </a:r>
            <a:r>
              <a:rPr lang="bg-BG" altLang="en-US" sz="3600" i="1" dirty="0">
                <a:solidFill>
                  <a:srgbClr val="FF0000"/>
                </a:solidFill>
                <a:cs typeface="Times New Roman" pitchFamily="18" charset="0"/>
              </a:rPr>
              <a:t>,</a:t>
            </a:r>
            <a:r>
              <a:rPr lang="bg-BG" altLang="en-US" sz="3600" dirty="0">
                <a:cs typeface="Times New Roman" pitchFamily="18" charset="0"/>
              </a:rPr>
              <a:t> </a:t>
            </a:r>
            <a:r>
              <a:rPr lang="bg-BG" altLang="en-US" sz="3600" dirty="0"/>
              <a:t>докато</a:t>
            </a:r>
            <a:r>
              <a:rPr lang="bg-BG" altLang="en-US" sz="3600" dirty="0">
                <a:cs typeface="Times New Roman" pitchFamily="18" charset="0"/>
              </a:rPr>
              <a:t> поведенческите теории се отнасят до това </a:t>
            </a:r>
            <a:r>
              <a:rPr lang="bg-BG" altLang="en-US" sz="3600" b="0" i="1" dirty="0">
                <a:cs typeface="Times New Roman" pitchFamily="18" charset="0"/>
              </a:rPr>
              <a:t>какво прави лидерът</a:t>
            </a:r>
            <a:r>
              <a:rPr lang="bg-BG" altLang="en-US" sz="3600" b="0" dirty="0">
                <a:cs typeface="Times New Roman" pitchFamily="18" charset="0"/>
              </a:rPr>
              <a:t>. </a:t>
            </a:r>
            <a:r>
              <a:rPr lang="bg-BG" altLang="en-US" sz="3600" b="0" dirty="0"/>
              <a:t/>
            </a:r>
            <a:br>
              <a:rPr lang="bg-BG" altLang="en-US" sz="3600" b="0" dirty="0"/>
            </a:br>
            <a:r>
              <a:rPr lang="bg-BG" altLang="en-US" sz="3600" b="0" dirty="0" smtClean="0"/>
              <a:t>Според </a:t>
            </a:r>
            <a:r>
              <a:rPr lang="bg-BG" altLang="en-US" sz="3600" b="0" dirty="0"/>
              <a:t>е</a:t>
            </a:r>
            <a:r>
              <a:rPr lang="bg-BG" altLang="en-US" sz="3600" dirty="0">
                <a:cs typeface="Times New Roman" pitchFamily="18" charset="0"/>
              </a:rPr>
              <a:t>дна от най-влиятелните поведенчески теории </a:t>
            </a:r>
            <a:r>
              <a:rPr lang="bg-BG" altLang="en-US" sz="3600" dirty="0"/>
              <a:t>съществуват</a:t>
            </a:r>
            <a:r>
              <a:rPr lang="bg-BG" altLang="en-US" sz="3600" dirty="0">
                <a:cs typeface="Times New Roman" pitchFamily="18" charset="0"/>
              </a:rPr>
              <a:t> </a:t>
            </a:r>
            <a:r>
              <a:rPr lang="bg-BG" altLang="en-US" sz="3600" dirty="0"/>
              <a:t>три основни </a:t>
            </a:r>
            <a:r>
              <a:rPr lang="bg-BG" altLang="en-US" sz="3600" b="0" dirty="0">
                <a:cs typeface="Times New Roman" pitchFamily="18" charset="0"/>
              </a:rPr>
              <a:t>стила на лидерство</a:t>
            </a:r>
            <a:r>
              <a:rPr lang="bg-BG" altLang="en-US" sz="3600" b="0" dirty="0"/>
              <a:t>: </a:t>
            </a:r>
            <a:r>
              <a:rPr lang="bg-BG" altLang="en-US" sz="3600" b="0" i="1" dirty="0">
                <a:solidFill>
                  <a:srgbClr val="FF0000"/>
                </a:solidFill>
              </a:rPr>
              <a:t>авторитарен, демократичен и стил на ненамеса.</a:t>
            </a:r>
            <a:endParaRPr lang="en-US" altLang="en-US" sz="3600" i="1" dirty="0">
              <a:solidFill>
                <a:srgbClr val="FF0000"/>
              </a:solidFill>
              <a:cs typeface="Times New Roman" pitchFamily="18" charset="0"/>
            </a:endParaRPr>
          </a:p>
        </p:txBody>
      </p:sp>
      <p:sp>
        <p:nvSpPr>
          <p:cNvPr id="2" name="Date Placeholder 1"/>
          <p:cNvSpPr>
            <a:spLocks noGrp="1"/>
          </p:cNvSpPr>
          <p:nvPr>
            <p:ph type="dt" sz="half" idx="10"/>
          </p:nvPr>
        </p:nvSpPr>
        <p:spPr/>
        <p:txBody>
          <a:bodyPr/>
          <a:lstStyle/>
          <a:p>
            <a:fld id="{CBAB4E39-CD41-40B3-BCA1-B8C306C1DBCA}"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5287C455-05E8-4E40-870E-170E24C52DBF}" type="slidenum">
              <a:rPr lang="en-US" altLang="en-US"/>
              <a:pPr/>
              <a:t>23</a:t>
            </a:fld>
            <a:endParaRPr lang="en-US"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381000" y="304800"/>
            <a:ext cx="8382000" cy="5867400"/>
          </a:xfrm>
        </p:spPr>
        <p:txBody>
          <a:bodyPr>
            <a:normAutofit fontScale="90000"/>
          </a:bodyPr>
          <a:lstStyle/>
          <a:p>
            <a:r>
              <a:rPr lang="bg-BG" altLang="en-US" sz="3600" i="1" dirty="0">
                <a:solidFill>
                  <a:srgbClr val="FF0000"/>
                </a:solidFill>
                <a:cs typeface="Times New Roman" pitchFamily="18" charset="0"/>
              </a:rPr>
              <a:t>Авторитарен (</a:t>
            </a:r>
            <a:r>
              <a:rPr lang="bg-BG" altLang="en-US" sz="3600" i="1" dirty="0" err="1">
                <a:solidFill>
                  <a:srgbClr val="FF0000"/>
                </a:solidFill>
                <a:cs typeface="Times New Roman" pitchFamily="18" charset="0"/>
              </a:rPr>
              <a:t>автократичен</a:t>
            </a:r>
            <a:r>
              <a:rPr lang="bg-BG" altLang="en-US" sz="3600" i="1" dirty="0">
                <a:solidFill>
                  <a:srgbClr val="FF0000"/>
                </a:solidFill>
                <a:cs typeface="Times New Roman" pitchFamily="18" charset="0"/>
              </a:rPr>
              <a:t>, директивен, контролиращ)</a:t>
            </a:r>
            <a:r>
              <a:rPr lang="bg-BG" altLang="en-US" sz="3600" i="1" dirty="0">
                <a:solidFill>
                  <a:srgbClr val="FF0000"/>
                </a:solidFill>
              </a:rPr>
              <a:t> стил</a:t>
            </a:r>
            <a:r>
              <a:rPr lang="bg-BG" altLang="en-US" sz="3600" b="0" dirty="0">
                <a:solidFill>
                  <a:srgbClr val="FF0000"/>
                </a:solidFill>
                <a:cs typeface="Times New Roman" pitchFamily="18" charset="0"/>
              </a:rPr>
              <a:t> </a:t>
            </a:r>
            <a:r>
              <a:rPr lang="bg-BG" altLang="en-US" sz="3600" dirty="0">
                <a:cs typeface="Times New Roman" pitchFamily="18" charset="0"/>
              </a:rPr>
              <a:t>	</a:t>
            </a:r>
            <a:r>
              <a:rPr lang="en-US" altLang="en-US" sz="3600" dirty="0" smtClean="0">
                <a:cs typeface="Times New Roman" pitchFamily="18" charset="0"/>
              </a:rPr>
              <a:t/>
            </a:r>
            <a:br>
              <a:rPr lang="en-US" altLang="en-US" sz="3600" dirty="0" smtClean="0">
                <a:cs typeface="Times New Roman" pitchFamily="18" charset="0"/>
              </a:rPr>
            </a:br>
            <a:r>
              <a:rPr lang="bg-BG" altLang="en-US" sz="3200" dirty="0" smtClean="0">
                <a:cs typeface="Times New Roman" pitchFamily="18" charset="0"/>
              </a:rPr>
              <a:t>Авторитарният </a:t>
            </a:r>
            <a:r>
              <a:rPr lang="bg-BG" altLang="en-US" sz="3200" dirty="0">
                <a:cs typeface="Times New Roman" pitchFamily="18" charset="0"/>
              </a:rPr>
              <a:t>лидер дава заповеди, взема решения за групата като цяло и поема по-голямата част от отговорността за последиците. Въпреки че това е един ефективен начин за управление на нещата, този стил обикновено потъпква творчеството и може да потиска мотивацията. </a:t>
            </a:r>
            <a:r>
              <a:rPr lang="bg-BG" altLang="en-US" sz="3200" dirty="0"/>
              <a:t>	</a:t>
            </a:r>
            <a:r>
              <a:rPr lang="bg-BG" altLang="en-US" sz="3200" i="1" dirty="0">
                <a:solidFill>
                  <a:srgbClr val="FF0000"/>
                </a:solidFill>
                <a:cs typeface="Times New Roman" pitchFamily="18" charset="0"/>
              </a:rPr>
              <a:t>Авторитарното лидерство</a:t>
            </a:r>
            <a:r>
              <a:rPr lang="bg-BG" altLang="en-US" sz="3200" dirty="0">
                <a:solidFill>
                  <a:srgbClr val="FF0000"/>
                </a:solidFill>
                <a:cs typeface="Times New Roman" pitchFamily="18" charset="0"/>
              </a:rPr>
              <a:t> може да бъде </a:t>
            </a:r>
            <a:r>
              <a:rPr lang="bg-BG" altLang="en-US" sz="3200" dirty="0">
                <a:solidFill>
                  <a:srgbClr val="FF0000"/>
                </a:solidFill>
              </a:rPr>
              <a:t>от </a:t>
            </a:r>
            <a:r>
              <a:rPr lang="bg-BG" altLang="en-US" sz="3200" i="1" dirty="0">
                <a:solidFill>
                  <a:srgbClr val="FF0000"/>
                </a:solidFill>
                <a:cs typeface="Times New Roman" pitchFamily="18" charset="0"/>
              </a:rPr>
              <a:t>силно дискриминационен </a:t>
            </a:r>
            <a:r>
              <a:rPr lang="bg-BG" altLang="en-US" sz="3200" i="1" dirty="0">
                <a:solidFill>
                  <a:srgbClr val="FF0000"/>
                </a:solidFill>
              </a:rPr>
              <a:t>тип </a:t>
            </a:r>
            <a:r>
              <a:rPr lang="bg-BG" altLang="en-US" sz="3200" i="1" dirty="0">
                <a:solidFill>
                  <a:srgbClr val="FF0000"/>
                </a:solidFill>
                <a:cs typeface="Times New Roman" pitchFamily="18" charset="0"/>
              </a:rPr>
              <a:t>или доброкачествен</a:t>
            </a:r>
            <a:r>
              <a:rPr lang="bg-BG" altLang="en-US" sz="3200" i="1" dirty="0">
                <a:solidFill>
                  <a:srgbClr val="FF0000"/>
                </a:solidFill>
              </a:rPr>
              <a:t> тип</a:t>
            </a:r>
            <a:r>
              <a:rPr lang="bg-BG" altLang="en-US" sz="3200" dirty="0" smtClean="0">
                <a:solidFill>
                  <a:srgbClr val="FF0000"/>
                </a:solidFill>
                <a:cs typeface="Times New Roman" pitchFamily="18" charset="0"/>
              </a:rPr>
              <a:t>.</a:t>
            </a:r>
            <a:r>
              <a:rPr lang="bg-BG" altLang="en-US" sz="3600" b="0" dirty="0" smtClean="0">
                <a:cs typeface="Times New Roman" pitchFamily="18" charset="0"/>
              </a:rPr>
              <a:t> </a:t>
            </a:r>
            <a:endParaRPr lang="en-US" altLang="en-US" sz="3600" b="0" dirty="0">
              <a:cs typeface="Times New Roman" pitchFamily="18" charset="0"/>
            </a:endParaRPr>
          </a:p>
        </p:txBody>
      </p:sp>
      <p:sp>
        <p:nvSpPr>
          <p:cNvPr id="2" name="Date Placeholder 1"/>
          <p:cNvSpPr>
            <a:spLocks noGrp="1"/>
          </p:cNvSpPr>
          <p:nvPr>
            <p:ph type="dt" sz="half" idx="10"/>
          </p:nvPr>
        </p:nvSpPr>
        <p:spPr/>
        <p:txBody>
          <a:bodyPr/>
          <a:lstStyle/>
          <a:p>
            <a:fld id="{2F90B2DC-F283-4928-9EA0-173409A98541}"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F16A5D18-9D18-4DAC-9648-26BCBBF4BFC8}" type="slidenum">
              <a:rPr lang="en-US" altLang="en-US"/>
              <a:pPr/>
              <a:t>24</a:t>
            </a:fld>
            <a:endParaRPr lang="en-US"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04800" y="304800"/>
            <a:ext cx="8534400" cy="6096000"/>
          </a:xfrm>
        </p:spPr>
        <p:txBody>
          <a:bodyPr>
            <a:normAutofit/>
          </a:bodyPr>
          <a:lstStyle/>
          <a:p>
            <a:pPr>
              <a:lnSpc>
                <a:spcPct val="120000"/>
              </a:lnSpc>
            </a:pPr>
            <a:r>
              <a:rPr lang="bg-BG" altLang="en-US" sz="3600" i="1" dirty="0">
                <a:solidFill>
                  <a:srgbClr val="FF0000"/>
                </a:solidFill>
                <a:cs typeface="Times New Roman" pitchFamily="18" charset="0"/>
              </a:rPr>
              <a:t>Демократичен </a:t>
            </a:r>
            <a:r>
              <a:rPr lang="bg-BG" altLang="en-US" sz="3600" i="1" dirty="0">
                <a:solidFill>
                  <a:srgbClr val="FF0000"/>
                </a:solidFill>
              </a:rPr>
              <a:t> стил</a:t>
            </a:r>
            <a:br>
              <a:rPr lang="bg-BG" altLang="en-US" sz="3600" i="1" dirty="0">
                <a:solidFill>
                  <a:srgbClr val="FF0000"/>
                </a:solidFill>
              </a:rPr>
            </a:br>
            <a:r>
              <a:rPr lang="bg-BG" altLang="en-US" sz="2800" dirty="0">
                <a:cs typeface="Times New Roman" pitchFamily="18" charset="0"/>
              </a:rPr>
              <a:t>В противоположност на </a:t>
            </a:r>
            <a:r>
              <a:rPr lang="bg-BG" altLang="en-US" sz="2800" dirty="0" err="1">
                <a:cs typeface="Times New Roman" pitchFamily="18" charset="0"/>
              </a:rPr>
              <a:t>автократичния</a:t>
            </a:r>
            <a:r>
              <a:rPr lang="bg-BG" altLang="en-US" sz="2800" dirty="0">
                <a:cs typeface="Times New Roman" pitchFamily="18" charset="0"/>
              </a:rPr>
              <a:t>, демократичният лидер споделя планирането, вземането на решения и отговорността за резултатите с другите членове на групата. Въпреки че това е често по-неефективен начин за предвижване на нещата, този стил е по-гъвкав и има по-голяма веро</a:t>
            </a:r>
            <a:r>
              <a:rPr lang="bg-BG" altLang="en-US" sz="2800" dirty="0"/>
              <a:t>я</a:t>
            </a:r>
            <a:r>
              <a:rPr lang="bg-BG" altLang="en-US" sz="2800" dirty="0">
                <a:cs typeface="Times New Roman" pitchFamily="18" charset="0"/>
              </a:rPr>
              <a:t>тност да стимулира мотивацията и творчеството</a:t>
            </a:r>
            <a:r>
              <a:rPr lang="bg-BG" altLang="en-US" sz="2800" dirty="0"/>
              <a:t>, тъй като в управлението </a:t>
            </a:r>
            <a:r>
              <a:rPr lang="bg-BG" altLang="en-US" sz="2800" b="0" dirty="0">
                <a:cs typeface="Times New Roman" pitchFamily="18" charset="0"/>
              </a:rPr>
              <a:t>вземат участие всички заинтересовани</a:t>
            </a:r>
            <a:r>
              <a:rPr lang="bg-BG" altLang="en-US" sz="2800" dirty="0">
                <a:cs typeface="Times New Roman" pitchFamily="18" charset="0"/>
              </a:rPr>
              <a:t>. За демократичния лидер е характерно повече направляването на дейността, отколкото контрол</a:t>
            </a:r>
            <a:r>
              <a:rPr lang="bg-BG" altLang="en-US" sz="2800" dirty="0" smtClean="0">
                <a:cs typeface="Times New Roman" pitchFamily="18" charset="0"/>
              </a:rPr>
              <a:t>.</a:t>
            </a:r>
            <a:endParaRPr lang="en-US" altLang="en-US" sz="2800" dirty="0">
              <a:cs typeface="Times New Roman" pitchFamily="18" charset="0"/>
            </a:endParaRPr>
          </a:p>
        </p:txBody>
      </p:sp>
      <p:sp>
        <p:nvSpPr>
          <p:cNvPr id="2" name="Date Placeholder 1"/>
          <p:cNvSpPr>
            <a:spLocks noGrp="1"/>
          </p:cNvSpPr>
          <p:nvPr>
            <p:ph type="dt" sz="half" idx="10"/>
          </p:nvPr>
        </p:nvSpPr>
        <p:spPr/>
        <p:txBody>
          <a:bodyPr/>
          <a:lstStyle/>
          <a:p>
            <a:fld id="{C7BD8933-F49B-44F7-949F-F7DE37487031}"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0C9CCABA-B76C-47ED-85AA-DC15FE7ABD60}" type="slidenum">
              <a:rPr lang="en-US" altLang="en-US"/>
              <a:pPr/>
              <a:t>25</a:t>
            </a:fld>
            <a:endParaRPr lang="en-US"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228600" y="304800"/>
            <a:ext cx="8534400" cy="5638800"/>
          </a:xfrm>
        </p:spPr>
        <p:txBody>
          <a:bodyPr>
            <a:normAutofit fontScale="90000"/>
          </a:bodyPr>
          <a:lstStyle/>
          <a:p>
            <a:pPr>
              <a:lnSpc>
                <a:spcPct val="130000"/>
              </a:lnSpc>
            </a:pPr>
            <a:r>
              <a:rPr lang="bg-BG" altLang="en-US" sz="3600" dirty="0">
                <a:solidFill>
                  <a:srgbClr val="FF0000"/>
                </a:solidFill>
                <a:cs typeface="Times New Roman" pitchFamily="18" charset="0"/>
              </a:rPr>
              <a:t>Стил на </a:t>
            </a:r>
            <a:r>
              <a:rPr lang="bg-BG" altLang="en-US" sz="3600" dirty="0" smtClean="0">
                <a:solidFill>
                  <a:srgbClr val="FF0000"/>
                </a:solidFill>
                <a:cs typeface="Times New Roman" pitchFamily="18" charset="0"/>
              </a:rPr>
              <a:t>ненамеса</a:t>
            </a:r>
            <a:r>
              <a:rPr lang="en-US" altLang="en-US" sz="3600" dirty="0" smtClean="0">
                <a:solidFill>
                  <a:srgbClr val="FF0000"/>
                </a:solidFill>
                <a:cs typeface="Times New Roman" pitchFamily="18" charset="0"/>
              </a:rPr>
              <a:t> (</a:t>
            </a:r>
            <a:r>
              <a:rPr lang="bg-BG" altLang="en-US" sz="2800" dirty="0" smtClean="0">
                <a:solidFill>
                  <a:srgbClr val="FF0000"/>
                </a:solidFill>
                <a:cs typeface="Times New Roman" pitchFamily="18" charset="0"/>
              </a:rPr>
              <a:t>разрешителен</a:t>
            </a:r>
            <a:r>
              <a:rPr lang="bg-BG" altLang="en-US" sz="2800" dirty="0">
                <a:solidFill>
                  <a:srgbClr val="FF0000"/>
                </a:solidFill>
                <a:cs typeface="Times New Roman" pitchFamily="18" charset="0"/>
              </a:rPr>
              <a:t>, недирективен</a:t>
            </a:r>
            <a:r>
              <a:rPr lang="bg-BG" altLang="en-US" sz="2800" dirty="0">
                <a:solidFill>
                  <a:srgbClr val="FF0000"/>
                </a:solidFill>
              </a:rPr>
              <a:t> </a:t>
            </a:r>
            <a:r>
              <a:rPr lang="bg-BG" altLang="en-US" sz="2800" dirty="0" smtClean="0">
                <a:solidFill>
                  <a:srgbClr val="FF0000"/>
                </a:solidFill>
              </a:rPr>
              <a:t>стил</a:t>
            </a:r>
            <a:r>
              <a:rPr lang="en-US" altLang="en-US" sz="2800" dirty="0" smtClean="0">
                <a:solidFill>
                  <a:srgbClr val="FF0000"/>
                </a:solidFill>
              </a:rPr>
              <a:t>)</a:t>
            </a:r>
            <a:br>
              <a:rPr lang="en-US" altLang="en-US" sz="2800" dirty="0" smtClean="0">
                <a:solidFill>
                  <a:srgbClr val="FF0000"/>
                </a:solidFill>
              </a:rPr>
            </a:br>
            <a:r>
              <a:rPr lang="bg-BG" altLang="en-US" sz="2800" b="0" dirty="0" smtClean="0">
                <a:cs typeface="Times New Roman" pitchFamily="18" charset="0"/>
              </a:rPr>
              <a:t> </a:t>
            </a:r>
            <a:r>
              <a:rPr lang="bg-BG" altLang="en-US" sz="2800" dirty="0">
                <a:cs typeface="Times New Roman" pitchFamily="18" charset="0"/>
              </a:rPr>
              <a:t>Такъв лидер оставя нещата да се развиват от само себе си, твърде малко се занимава с планиране и вземане на решения и не насърчава другите да правят това. </a:t>
            </a:r>
            <a:r>
              <a:rPr lang="bg-BG" altLang="en-US" sz="2800" dirty="0"/>
              <a:t>Х</a:t>
            </a:r>
            <a:r>
              <a:rPr lang="bg-BG" altLang="en-US" sz="2800" dirty="0">
                <a:cs typeface="Times New Roman" pitchFamily="18" charset="0"/>
              </a:rPr>
              <a:t>ората </a:t>
            </a:r>
            <a:r>
              <a:rPr lang="bg-BG" altLang="en-US" sz="2800" dirty="0"/>
              <a:t>често</a:t>
            </a:r>
            <a:r>
              <a:rPr lang="bg-BG" altLang="en-US" sz="2800" dirty="0">
                <a:cs typeface="Times New Roman" pitchFamily="18" charset="0"/>
              </a:rPr>
              <a:t> се чувстват объркани от това, че нямат  цел, </a:t>
            </a:r>
            <a:r>
              <a:rPr lang="bg-BG" altLang="en-US" sz="2800" dirty="0"/>
              <a:t>р</a:t>
            </a:r>
            <a:r>
              <a:rPr lang="bg-BG" altLang="en-US" sz="2800" dirty="0">
                <a:cs typeface="Times New Roman" pitchFamily="18" charset="0"/>
              </a:rPr>
              <a:t>ъководство</a:t>
            </a:r>
            <a:r>
              <a:rPr lang="bg-BG" altLang="en-US" sz="2800" dirty="0"/>
              <a:t> и</a:t>
            </a:r>
            <a:r>
              <a:rPr lang="bg-BG" altLang="en-US" sz="2800" dirty="0">
                <a:cs typeface="Times New Roman" pitchFamily="18" charset="0"/>
              </a:rPr>
              <a:t> управление. Някои </a:t>
            </a:r>
            <a:r>
              <a:rPr lang="bg-BG" altLang="en-US" sz="2800" dirty="0"/>
              <a:t>з</a:t>
            </a:r>
            <a:r>
              <a:rPr lang="bg-BG" altLang="en-US" sz="2800" dirty="0">
                <a:cs typeface="Times New Roman" pitchFamily="18" charset="0"/>
              </a:rPr>
              <a:t>рели индивиди харесват такъв лидерски стил на ненамеса, защото те </a:t>
            </a:r>
            <a:r>
              <a:rPr lang="bg-BG" altLang="en-US" sz="2800" dirty="0"/>
              <a:t>не </a:t>
            </a:r>
            <a:r>
              <a:rPr lang="bg-BG" altLang="en-US" sz="2800" dirty="0">
                <a:cs typeface="Times New Roman" pitchFamily="18" charset="0"/>
              </a:rPr>
              <a:t>се нуждаят от ръководене. Повечето хора, обаче, се чувстват объркани при такъв вид лидерство.</a:t>
            </a:r>
            <a:br>
              <a:rPr lang="bg-BG" altLang="en-US" sz="2800" dirty="0">
                <a:cs typeface="Times New Roman" pitchFamily="18" charset="0"/>
              </a:rPr>
            </a:br>
            <a:endParaRPr lang="en-US" altLang="en-US" sz="2800" dirty="0">
              <a:cs typeface="Times New Roman" pitchFamily="18" charset="0"/>
            </a:endParaRPr>
          </a:p>
        </p:txBody>
      </p:sp>
      <p:sp>
        <p:nvSpPr>
          <p:cNvPr id="2" name="Date Placeholder 1"/>
          <p:cNvSpPr>
            <a:spLocks noGrp="1"/>
          </p:cNvSpPr>
          <p:nvPr>
            <p:ph type="dt" sz="half" idx="10"/>
          </p:nvPr>
        </p:nvSpPr>
        <p:spPr/>
        <p:txBody>
          <a:bodyPr/>
          <a:lstStyle/>
          <a:p>
            <a:fld id="{71C5C486-89DC-4CFE-A7AB-E2E7967BF388}"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A4CC53C4-B601-4BAE-960C-957B2CA58ECC}" type="slidenum">
              <a:rPr lang="en-US" altLang="en-US"/>
              <a:pPr/>
              <a:t>26</a:t>
            </a:fld>
            <a:endParaRPr lang="en-US" alt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304800" y="304800"/>
            <a:ext cx="8458200" cy="6553200"/>
          </a:xfrm>
        </p:spPr>
        <p:txBody>
          <a:bodyPr>
            <a:normAutofit fontScale="90000"/>
          </a:bodyPr>
          <a:lstStyle/>
          <a:p>
            <a:pPr>
              <a:lnSpc>
                <a:spcPct val="130000"/>
              </a:lnSpc>
            </a:pPr>
            <a:r>
              <a:rPr lang="bg-BG" altLang="en-US" sz="3200" dirty="0">
                <a:cs typeface="Times New Roman" pitchFamily="18" charset="0"/>
              </a:rPr>
              <a:t>Друго важно разграничение в стила на лидерство е това между ударението, което се поставя върху </a:t>
            </a:r>
            <a:r>
              <a:rPr lang="bg-BG" altLang="en-US" sz="3200" b="0" i="1" dirty="0">
                <a:solidFill>
                  <a:srgbClr val="FF0000"/>
                </a:solidFill>
                <a:cs typeface="Times New Roman" pitchFamily="18" charset="0"/>
              </a:rPr>
              <a:t>изпълнението на задачата</a:t>
            </a:r>
            <a:r>
              <a:rPr lang="bg-BG" altLang="en-US" sz="3200" b="0" i="1" dirty="0">
                <a:solidFill>
                  <a:srgbClr val="FF0000"/>
                </a:solidFill>
              </a:rPr>
              <a:t> </a:t>
            </a:r>
            <a:r>
              <a:rPr lang="bg-BG" altLang="en-US" sz="3200" dirty="0">
                <a:solidFill>
                  <a:srgbClr val="FF0000"/>
                </a:solidFill>
              </a:rPr>
              <a:t>и </a:t>
            </a:r>
            <a:r>
              <a:rPr lang="bg-BG" altLang="en-US" sz="3200" b="0" i="1" dirty="0">
                <a:solidFill>
                  <a:srgbClr val="FF0000"/>
                </a:solidFill>
                <a:cs typeface="Times New Roman" pitchFamily="18" charset="0"/>
              </a:rPr>
              <a:t>взаимоотношенията между хората</a:t>
            </a:r>
            <a:r>
              <a:rPr lang="bg-BG" altLang="en-US" sz="3200" dirty="0">
                <a:solidFill>
                  <a:srgbClr val="FF0000"/>
                </a:solidFill>
                <a:cs typeface="Times New Roman" pitchFamily="18" charset="0"/>
              </a:rPr>
              <a:t>, </a:t>
            </a:r>
            <a:r>
              <a:rPr lang="bg-BG" altLang="en-US" sz="3200" dirty="0">
                <a:cs typeface="Times New Roman" pitchFamily="18" charset="0"/>
              </a:rPr>
              <a:t>които работят заедно. </a:t>
            </a:r>
            <a:r>
              <a:rPr lang="bg-BG" altLang="en-US" sz="3200" dirty="0"/>
              <a:t/>
            </a:r>
            <a:br>
              <a:rPr lang="bg-BG" altLang="en-US" sz="3200" dirty="0"/>
            </a:br>
            <a:r>
              <a:rPr lang="bg-BG" altLang="en-US" sz="3200" dirty="0"/>
              <a:t>Лидерският стил се представя върху двумерна решетка </a:t>
            </a:r>
            <a:r>
              <a:rPr lang="en-US" altLang="en-US" sz="3200" dirty="0" smtClean="0"/>
              <a:t>(</a:t>
            </a:r>
            <a:r>
              <a:rPr lang="bg-BG" altLang="en-US" sz="3200" dirty="0" smtClean="0"/>
              <a:t>решетка на Блейк и </a:t>
            </a:r>
            <a:r>
              <a:rPr lang="bg-BG" altLang="en-US" sz="3200" dirty="0" err="1" smtClean="0"/>
              <a:t>Мутън</a:t>
            </a:r>
            <a:r>
              <a:rPr lang="bg-BG" altLang="en-US" sz="3200" dirty="0" smtClean="0"/>
              <a:t>) </a:t>
            </a:r>
            <a:br>
              <a:rPr lang="bg-BG" altLang="en-US" sz="3200" dirty="0" smtClean="0"/>
            </a:br>
            <a:r>
              <a:rPr lang="bg-BG" altLang="en-US" sz="3200" dirty="0" smtClean="0"/>
              <a:t>по </a:t>
            </a:r>
            <a:r>
              <a:rPr lang="bg-BG" altLang="en-US" sz="3200" dirty="0"/>
              <a:t>скала от 1 до 9:</a:t>
            </a:r>
            <a:br>
              <a:rPr lang="bg-BG" altLang="en-US" sz="3200" dirty="0"/>
            </a:br>
            <a:r>
              <a:rPr lang="bg-BG" altLang="en-US" sz="3200" dirty="0">
                <a:solidFill>
                  <a:srgbClr val="FF0000"/>
                </a:solidFill>
              </a:rPr>
              <a:t>- “грижа за човека” и</a:t>
            </a:r>
            <a:br>
              <a:rPr lang="bg-BG" altLang="en-US" sz="3200" dirty="0">
                <a:solidFill>
                  <a:srgbClr val="FF0000"/>
                </a:solidFill>
              </a:rPr>
            </a:br>
            <a:r>
              <a:rPr lang="bg-BG" altLang="en-US" sz="3200" dirty="0">
                <a:solidFill>
                  <a:srgbClr val="FF0000"/>
                </a:solidFill>
              </a:rPr>
              <a:t>- “грижа за производството”.</a:t>
            </a:r>
            <a:br>
              <a:rPr lang="bg-BG" altLang="en-US" sz="3200" dirty="0">
                <a:solidFill>
                  <a:srgbClr val="FF0000"/>
                </a:solidFill>
              </a:rPr>
            </a:br>
            <a:r>
              <a:rPr lang="bg-BG" altLang="en-US" sz="3200" dirty="0"/>
              <a:t/>
            </a:r>
            <a:br>
              <a:rPr lang="bg-BG" altLang="en-US" sz="3200" dirty="0"/>
            </a:br>
            <a:endParaRPr lang="en-US" altLang="en-US" sz="3200" dirty="0">
              <a:cs typeface="Times New Roman" pitchFamily="18" charset="0"/>
            </a:endParaRPr>
          </a:p>
        </p:txBody>
      </p:sp>
      <p:sp>
        <p:nvSpPr>
          <p:cNvPr id="2" name="Date Placeholder 1"/>
          <p:cNvSpPr>
            <a:spLocks noGrp="1"/>
          </p:cNvSpPr>
          <p:nvPr>
            <p:ph type="dt" sz="half" idx="10"/>
          </p:nvPr>
        </p:nvSpPr>
        <p:spPr/>
        <p:txBody>
          <a:bodyPr/>
          <a:lstStyle/>
          <a:p>
            <a:fld id="{7CD4BDB8-D3BC-4B32-A4AE-FCBB7B3BCE1F}"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8AC9B8A9-52E5-4C5F-A227-38C2617F2947}" type="slidenum">
              <a:rPr lang="en-US" altLang="en-US"/>
              <a:pPr/>
              <a:t>27</a:t>
            </a:fld>
            <a:endParaRPr lang="en-US"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57FACD-C365-4732-A87D-C0ED0DB20C02}" type="datetime1">
              <a:rPr lang="bg-BG" altLang="en-US" smtClean="0"/>
              <a:t>24.10.2016 г.</a:t>
            </a:fld>
            <a:endParaRPr lang="en-US" altLang="en-US"/>
          </a:p>
        </p:txBody>
      </p:sp>
      <p:sp>
        <p:nvSpPr>
          <p:cNvPr id="147" name="Slide Number Placeholder 3"/>
          <p:cNvSpPr>
            <a:spLocks noGrp="1"/>
          </p:cNvSpPr>
          <p:nvPr>
            <p:ph type="sldNum" sz="quarter" idx="12"/>
          </p:nvPr>
        </p:nvSpPr>
        <p:spPr/>
        <p:txBody>
          <a:bodyPr/>
          <a:lstStyle/>
          <a:p>
            <a:fld id="{DD31BABF-59C8-45A8-B11B-ECD1A2D2DA08}" type="slidenum">
              <a:rPr lang="en-US" altLang="en-US"/>
              <a:pPr/>
              <a:t>28</a:t>
            </a:fld>
            <a:endParaRPr lang="en-US" altLang="en-US"/>
          </a:p>
        </p:txBody>
      </p:sp>
      <p:sp>
        <p:nvSpPr>
          <p:cNvPr id="173061" name="Line 5"/>
          <p:cNvSpPr>
            <a:spLocks noChangeShapeType="1"/>
          </p:cNvSpPr>
          <p:nvPr/>
        </p:nvSpPr>
        <p:spPr bwMode="auto">
          <a:xfrm flipV="1">
            <a:off x="3871913" y="-466725"/>
            <a:ext cx="0" cy="10287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3060" name="Line 4"/>
          <p:cNvSpPr>
            <a:spLocks noChangeShapeType="1"/>
          </p:cNvSpPr>
          <p:nvPr/>
        </p:nvSpPr>
        <p:spPr bwMode="auto">
          <a:xfrm flipV="1">
            <a:off x="4970463" y="6407150"/>
            <a:ext cx="217170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3063" name="Rectangle 7"/>
          <p:cNvSpPr>
            <a:spLocks noChangeArrowheads="1"/>
          </p:cNvSpPr>
          <p:nvPr/>
        </p:nvSpPr>
        <p:spPr bwMode="auto">
          <a:xfrm>
            <a:off x="1176338" y="1116013"/>
            <a:ext cx="2889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173170" name="Rectangle 114"/>
          <p:cNvSpPr>
            <a:spLocks noChangeArrowheads="1"/>
          </p:cNvSpPr>
          <p:nvPr/>
        </p:nvSpPr>
        <p:spPr bwMode="auto">
          <a:xfrm>
            <a:off x="1176338" y="1116013"/>
            <a:ext cx="3968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aphicFrame>
        <p:nvGraphicFramePr>
          <p:cNvPr id="173823" name="Group 767"/>
          <p:cNvGraphicFramePr>
            <a:graphicFrameLocks noGrp="1"/>
          </p:cNvGraphicFramePr>
          <p:nvPr>
            <p:extLst>
              <p:ext uri="{D42A27DB-BD31-4B8C-83A1-F6EECF244321}">
                <p14:modId xmlns:p14="http://schemas.microsoft.com/office/powerpoint/2010/main" val="1073364390"/>
              </p:ext>
            </p:extLst>
          </p:nvPr>
        </p:nvGraphicFramePr>
        <p:xfrm>
          <a:off x="457200" y="381000"/>
          <a:ext cx="8229600" cy="6026148"/>
        </p:xfrm>
        <a:graphic>
          <a:graphicData uri="http://schemas.openxmlformats.org/drawingml/2006/table">
            <a:tbl>
              <a:tblPr/>
              <a:tblGrid>
                <a:gridCol w="534988"/>
                <a:gridCol w="536575"/>
                <a:gridCol w="534987"/>
                <a:gridCol w="736600"/>
                <a:gridCol w="735013"/>
                <a:gridCol w="736600"/>
                <a:gridCol w="735012"/>
                <a:gridCol w="736600"/>
                <a:gridCol w="735013"/>
                <a:gridCol w="736600"/>
                <a:gridCol w="735012"/>
                <a:gridCol w="736600"/>
              </a:tblGrid>
              <a:tr h="502179">
                <a:tc rowSpan="9">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000000"/>
                          </a:solidFill>
                          <a:effectLst/>
                          <a:latin typeface="Times New Roman" pitchFamily="18" charset="0"/>
                          <a:cs typeface="Times New Roman" pitchFamily="18" charset="0"/>
                        </a:rPr>
                        <a:t>Загриженост за хората</a:t>
                      </a:r>
                      <a:endParaRPr kumimoji="0" lang="bg-BG" altLang="en-US" sz="2000" b="0" i="0" u="none" strike="noStrike" cap="none" normalizeH="0" baseline="0" dirty="0" smtClean="0">
                        <a:ln>
                          <a:noFill/>
                        </a:ln>
                        <a:solidFill>
                          <a:srgbClr val="000000"/>
                        </a:solidFill>
                        <a:effectLst/>
                        <a:latin typeface="Times New Roman" pitchFamily="18" charset="0"/>
                      </a:endParaRPr>
                    </a:p>
                  </a:txBody>
                  <a:tcPr vert="vert270" anchor="ctr" horzOverflow="overflow">
                    <a:lnL cap="flat">
                      <a:noFill/>
                    </a:lnL>
                    <a:lnR>
                      <a:noFill/>
                    </a:lnR>
                    <a:lnT cap="flat">
                      <a:noFill/>
                    </a:lnT>
                    <a:lnB>
                      <a:noFill/>
                    </a:lnB>
                    <a:lnTlToBr>
                      <a:noFill/>
                    </a:lnTlToBr>
                    <a:lnBlToTr>
                      <a:noFill/>
                    </a:lnBlToTr>
                    <a:solidFill>
                      <a:schemeClr val="tx2">
                        <a:lumMod val="60000"/>
                        <a:lumOff val="40000"/>
                      </a:schemeClr>
                    </a:solidFill>
                  </a:tcPr>
                </a:tc>
                <a:tc rowSpan="9">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000000"/>
                          </a:solidFill>
                          <a:effectLst/>
                          <a:latin typeface="Times New Roman" pitchFamily="18" charset="0"/>
                          <a:cs typeface="Times New Roman" pitchFamily="18" charset="0"/>
                        </a:rPr>
                        <a:t>Ниска                                             Висока</a:t>
                      </a:r>
                    </a:p>
                  </a:txBody>
                  <a:tcPr vert="vert270" horzOverflow="overflow">
                    <a:lnL>
                      <a:noFill/>
                    </a:lnL>
                    <a:lnR w="12700" cap="flat" cmpd="sng" algn="ctr">
                      <a:solidFill>
                        <a:srgbClr val="000000"/>
                      </a:solidFill>
                      <a:prstDash val="solid"/>
                      <a:round/>
                      <a:headEnd type="none" w="sm" len="sm"/>
                      <a:tailEnd type="none" w="sm" len="sm"/>
                    </a:lnR>
                    <a:lnT cap="flat">
                      <a:noFill/>
                    </a:lnT>
                    <a:lnB>
                      <a:noFill/>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000000"/>
                          </a:solidFill>
                          <a:effectLst/>
                          <a:latin typeface="Times New Roman" pitchFamily="18" charset="0"/>
                          <a:cs typeface="Times New Roman" pitchFamily="18" charset="0"/>
                        </a:rPr>
                        <a:t>9</a:t>
                      </a:r>
                      <a:endParaRPr kumimoji="0" lang="bg-BG" altLang="en-US" sz="2000" b="0" i="0" u="none" strike="noStrike" cap="none" normalizeH="0" baseline="0" dirty="0" smtClean="0">
                        <a:ln>
                          <a:noFill/>
                        </a:ln>
                        <a:solidFill>
                          <a:srgbClr val="000000"/>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000000"/>
                          </a:solidFill>
                          <a:effectLst/>
                          <a:latin typeface="Times New Roman" pitchFamily="18" charset="0"/>
                          <a:cs typeface="Times New Roman" pitchFamily="18" charset="0"/>
                        </a:rPr>
                        <a:t>1х9</a:t>
                      </a:r>
                      <a:endParaRPr kumimoji="0" lang="bg-BG" altLang="en-US" sz="2000" b="0" i="0" u="none" strike="noStrike" cap="none" normalizeH="0" baseline="0" dirty="0" smtClean="0">
                        <a:ln>
                          <a:noFill/>
                        </a:ln>
                        <a:solidFill>
                          <a:srgbClr val="000000"/>
                        </a:solidFill>
                        <a:effectLst/>
                        <a:latin typeface="Times New Roman" pitchFamily="18"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rgbClr val="000000"/>
                          </a:solidFill>
                          <a:effectLst/>
                          <a:latin typeface="Times New Roman" pitchFamily="18" charset="0"/>
                          <a:cs typeface="Times New Roman" pitchFamily="18" charset="0"/>
                        </a:rPr>
                        <a:t>9х9</a:t>
                      </a:r>
                      <a:endParaRPr kumimoji="0" lang="bg-BG" altLang="en-US" sz="2000" b="0" i="0" u="none" strike="noStrike" cap="none" normalizeH="0" baseline="0" smtClean="0">
                        <a:ln>
                          <a:noFill/>
                        </a:ln>
                        <a:solidFill>
                          <a:srgbClr val="000000"/>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r>
              <a:tr h="502179">
                <a:tc vMerge="1">
                  <a:txBody>
                    <a:bodyPr/>
                    <a:lstStyle/>
                    <a:p>
                      <a:endParaRPr lang="en-US"/>
                    </a:p>
                  </a:txBody>
                  <a:tcPr/>
                </a:tc>
                <a:tc vMerge="1">
                  <a:txBody>
                    <a:bodyPr/>
                    <a:lstStyle/>
                    <a:p>
                      <a:endParaRPr lang="en-US"/>
                    </a:p>
                  </a:txBody>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000000"/>
                          </a:solidFill>
                          <a:effectLst/>
                          <a:latin typeface="Times New Roman" pitchFamily="18" charset="0"/>
                          <a:cs typeface="Times New Roman" pitchFamily="18" charset="0"/>
                        </a:rPr>
                        <a:t>8</a:t>
                      </a:r>
                      <a:endParaRPr kumimoji="0" lang="bg-BG" altLang="en-US" sz="2000" b="0" i="0" u="none" strike="noStrike" cap="none" normalizeH="0" baseline="0" dirty="0" smtClean="0">
                        <a:ln>
                          <a:noFill/>
                        </a:ln>
                        <a:solidFill>
                          <a:srgbClr val="000000"/>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r>
              <a:tr h="502179">
                <a:tc vMerge="1">
                  <a:txBody>
                    <a:bodyPr/>
                    <a:lstStyle/>
                    <a:p>
                      <a:endParaRPr lang="en-US"/>
                    </a:p>
                  </a:txBody>
                  <a:tcPr/>
                </a:tc>
                <a:tc vMerge="1">
                  <a:txBody>
                    <a:bodyPr/>
                    <a:lstStyle/>
                    <a:p>
                      <a:endParaRPr lang="en-US"/>
                    </a:p>
                  </a:txBody>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000000"/>
                          </a:solidFill>
                          <a:effectLst/>
                          <a:latin typeface="Times New Roman" pitchFamily="18" charset="0"/>
                          <a:cs typeface="Times New Roman" pitchFamily="18" charset="0"/>
                        </a:rPr>
                        <a:t>7</a:t>
                      </a:r>
                      <a:endParaRPr kumimoji="0" lang="bg-BG" altLang="en-US" sz="2000" b="0" i="0" u="none" strike="noStrike" cap="none" normalizeH="0" baseline="0" dirty="0" smtClean="0">
                        <a:ln>
                          <a:noFill/>
                        </a:ln>
                        <a:solidFill>
                          <a:srgbClr val="000000"/>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r>
              <a:tr h="502179">
                <a:tc vMerge="1">
                  <a:txBody>
                    <a:bodyPr/>
                    <a:lstStyle/>
                    <a:p>
                      <a:endParaRPr lang="en-US"/>
                    </a:p>
                  </a:txBody>
                  <a:tcPr/>
                </a:tc>
                <a:tc vMerge="1">
                  <a:txBody>
                    <a:bodyPr/>
                    <a:lstStyle/>
                    <a:p>
                      <a:endParaRPr lang="en-US"/>
                    </a:p>
                  </a:txBody>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000000"/>
                          </a:solidFill>
                          <a:effectLst/>
                          <a:latin typeface="Times New Roman" pitchFamily="18" charset="0"/>
                          <a:cs typeface="Times New Roman" pitchFamily="18" charset="0"/>
                        </a:rPr>
                        <a:t>6</a:t>
                      </a:r>
                      <a:endParaRPr kumimoji="0" lang="bg-BG" altLang="en-US" sz="2000" b="0" i="0" u="none" strike="noStrike" cap="none" normalizeH="0" baseline="0" dirty="0" smtClean="0">
                        <a:ln>
                          <a:noFill/>
                        </a:ln>
                        <a:solidFill>
                          <a:srgbClr val="000000"/>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r>
              <a:tr h="502179">
                <a:tc vMerge="1">
                  <a:txBody>
                    <a:bodyPr/>
                    <a:lstStyle/>
                    <a:p>
                      <a:endParaRPr lang="en-US"/>
                    </a:p>
                  </a:txBody>
                  <a:tcPr/>
                </a:tc>
                <a:tc vMerge="1">
                  <a:txBody>
                    <a:bodyPr/>
                    <a:lstStyle/>
                    <a:p>
                      <a:endParaRPr lang="en-US"/>
                    </a:p>
                  </a:txBody>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000000"/>
                          </a:solidFill>
                          <a:effectLst/>
                          <a:latin typeface="Times New Roman" pitchFamily="18" charset="0"/>
                          <a:cs typeface="Times New Roman" pitchFamily="18" charset="0"/>
                        </a:rPr>
                        <a:t>5</a:t>
                      </a:r>
                      <a:endParaRPr kumimoji="0" lang="bg-BG" altLang="en-US" sz="2000" b="0" i="0" u="none" strike="noStrike" cap="none" normalizeH="0" baseline="0" dirty="0" smtClean="0">
                        <a:ln>
                          <a:noFill/>
                        </a:ln>
                        <a:solidFill>
                          <a:srgbClr val="000000"/>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rgbClr val="000000"/>
                          </a:solidFill>
                          <a:effectLst/>
                          <a:latin typeface="Times New Roman" pitchFamily="18" charset="0"/>
                          <a:cs typeface="Times New Roman" pitchFamily="18" charset="0"/>
                        </a:rPr>
                        <a:t>5х5</a:t>
                      </a:r>
                      <a:endParaRPr kumimoji="0" lang="bg-BG" altLang="en-US" sz="2000" b="0" i="0" u="none" strike="noStrike" cap="none" normalizeH="0" baseline="0" smtClean="0">
                        <a:ln>
                          <a:noFill/>
                        </a:ln>
                        <a:solidFill>
                          <a:srgbClr val="000000"/>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r>
              <a:tr h="502179">
                <a:tc vMerge="1">
                  <a:txBody>
                    <a:bodyPr/>
                    <a:lstStyle/>
                    <a:p>
                      <a:endParaRPr lang="en-US"/>
                    </a:p>
                  </a:txBody>
                  <a:tcPr/>
                </a:tc>
                <a:tc vMerge="1">
                  <a:txBody>
                    <a:bodyPr/>
                    <a:lstStyle/>
                    <a:p>
                      <a:endParaRPr lang="en-US"/>
                    </a:p>
                  </a:txBody>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000000"/>
                          </a:solidFill>
                          <a:effectLst/>
                          <a:latin typeface="Times New Roman" pitchFamily="18" charset="0"/>
                          <a:cs typeface="Times New Roman" pitchFamily="18" charset="0"/>
                        </a:rPr>
                        <a:t>4</a:t>
                      </a:r>
                      <a:endParaRPr kumimoji="0" lang="bg-BG" altLang="en-US" sz="2000" b="0" i="0" u="none" strike="noStrike" cap="none" normalizeH="0" baseline="0" dirty="0" smtClean="0">
                        <a:ln>
                          <a:noFill/>
                        </a:ln>
                        <a:solidFill>
                          <a:srgbClr val="000000"/>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r>
              <a:tr h="502179">
                <a:tc vMerge="1">
                  <a:txBody>
                    <a:bodyPr/>
                    <a:lstStyle/>
                    <a:p>
                      <a:endParaRPr lang="en-US"/>
                    </a:p>
                  </a:txBody>
                  <a:tcPr/>
                </a:tc>
                <a:tc vMerge="1">
                  <a:txBody>
                    <a:bodyPr/>
                    <a:lstStyle/>
                    <a:p>
                      <a:endParaRPr lang="en-US"/>
                    </a:p>
                  </a:txBody>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000000"/>
                          </a:solidFill>
                          <a:effectLst/>
                          <a:latin typeface="Times New Roman" pitchFamily="18" charset="0"/>
                          <a:cs typeface="Times New Roman" pitchFamily="18" charset="0"/>
                        </a:rPr>
                        <a:t>3</a:t>
                      </a:r>
                      <a:endParaRPr kumimoji="0" lang="bg-BG" altLang="en-US" sz="2000" b="0" i="0" u="none" strike="noStrike" cap="none" normalizeH="0" baseline="0" dirty="0" smtClean="0">
                        <a:ln>
                          <a:noFill/>
                        </a:ln>
                        <a:solidFill>
                          <a:srgbClr val="000000"/>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r>
              <a:tr h="502179">
                <a:tc vMerge="1">
                  <a:txBody>
                    <a:bodyPr/>
                    <a:lstStyle/>
                    <a:p>
                      <a:endParaRPr lang="en-US"/>
                    </a:p>
                  </a:txBody>
                  <a:tcPr/>
                </a:tc>
                <a:tc vMerge="1">
                  <a:txBody>
                    <a:bodyPr/>
                    <a:lstStyle/>
                    <a:p>
                      <a:endParaRPr lang="en-US"/>
                    </a:p>
                  </a:txBody>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000000"/>
                          </a:solidFill>
                          <a:effectLst/>
                          <a:latin typeface="Times New Roman" pitchFamily="18" charset="0"/>
                          <a:cs typeface="Times New Roman" pitchFamily="18" charset="0"/>
                        </a:rPr>
                        <a:t>2</a:t>
                      </a:r>
                      <a:endParaRPr kumimoji="0" lang="bg-BG" altLang="en-US" sz="2000" b="0" i="0" u="none" strike="noStrike" cap="none" normalizeH="0" baseline="0" dirty="0" smtClean="0">
                        <a:ln>
                          <a:noFill/>
                        </a:ln>
                        <a:solidFill>
                          <a:srgbClr val="000000"/>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r>
              <a:tr h="502179">
                <a:tc vMerge="1">
                  <a:txBody>
                    <a:bodyPr/>
                    <a:lstStyle/>
                    <a:p>
                      <a:endParaRPr lang="en-US"/>
                    </a:p>
                  </a:txBody>
                  <a:tcPr/>
                </a:tc>
                <a:tc vMerge="1">
                  <a:txBody>
                    <a:bodyPr/>
                    <a:lstStyle/>
                    <a:p>
                      <a:endParaRPr lang="en-US"/>
                    </a:p>
                  </a:txBody>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000000"/>
                          </a:solidFill>
                          <a:effectLst/>
                          <a:latin typeface="Times New Roman" pitchFamily="18" charset="0"/>
                          <a:cs typeface="Times New Roman" pitchFamily="18" charset="0"/>
                        </a:rPr>
                        <a:t>1</a:t>
                      </a:r>
                      <a:endParaRPr kumimoji="0" lang="bg-BG" altLang="en-US" sz="2000" b="0" i="0" u="none" strike="noStrike" cap="none" normalizeH="0" baseline="0" dirty="0" smtClean="0">
                        <a:ln>
                          <a:noFill/>
                        </a:ln>
                        <a:solidFill>
                          <a:srgbClr val="000000"/>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smtClean="0">
                          <a:ln>
                            <a:noFill/>
                          </a:ln>
                          <a:solidFill>
                            <a:srgbClr val="000000"/>
                          </a:solidFill>
                          <a:effectLst/>
                          <a:latin typeface="Times New Roman" pitchFamily="18" charset="0"/>
                          <a:cs typeface="Times New Roman" pitchFamily="18" charset="0"/>
                        </a:rPr>
                        <a:t>1х1</a:t>
                      </a:r>
                      <a:endParaRPr kumimoji="0" lang="bg-BG" altLang="en-US" sz="2000" b="0" i="0" u="none" strike="noStrike" cap="none" normalizeH="0" baseline="0" smtClean="0">
                        <a:ln>
                          <a:noFill/>
                        </a:ln>
                        <a:solidFill>
                          <a:srgbClr val="000000"/>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000000"/>
                          </a:solidFill>
                          <a:effectLst/>
                          <a:latin typeface="Times New Roman" pitchFamily="18" charset="0"/>
                          <a:cs typeface="Times New Roman" pitchFamily="18" charset="0"/>
                        </a:rPr>
                        <a:t>9х1</a:t>
                      </a:r>
                      <a:endParaRPr kumimoji="0" lang="bg-BG" altLang="en-US" sz="2000" b="0" i="0" u="none" strike="noStrike" cap="none" normalizeH="0" baseline="0" dirty="0" smtClean="0">
                        <a:ln>
                          <a:noFill/>
                        </a:ln>
                        <a:solidFill>
                          <a:srgbClr val="000000"/>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r>
              <a:tr h="502179">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dirty="0" smtClean="0">
                        <a:ln>
                          <a:noFill/>
                        </a:ln>
                        <a:solidFill>
                          <a:srgbClr val="000000"/>
                        </a:solidFill>
                        <a:effectLst>
                          <a:outerShdw blurRad="38100" dist="38100" dir="2700000" algn="tl">
                            <a:srgbClr val="000000"/>
                          </a:outerShdw>
                        </a:effectLst>
                        <a:latin typeface="Times New Roman" pitchFamily="18" charset="0"/>
                      </a:endParaRPr>
                    </a:p>
                  </a:txBody>
                  <a:tcPr anchor="ctr" horzOverflow="overflow">
                    <a:lnL cap="flat">
                      <a:noFill/>
                    </a:lnL>
                    <a:lnR>
                      <a:noFill/>
                    </a:lnR>
                    <a:lnT>
                      <a:noFill/>
                    </a:lnT>
                    <a:lnB>
                      <a:noFill/>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dirty="0" smtClean="0">
                        <a:ln>
                          <a:noFill/>
                        </a:ln>
                        <a:solidFill>
                          <a:srgbClr val="000000"/>
                        </a:solidFill>
                        <a:effectLst>
                          <a:outerShdw blurRad="38100" dist="38100" dir="2700000" algn="tl">
                            <a:srgbClr val="000000"/>
                          </a:outerShdw>
                        </a:effectLst>
                        <a:latin typeface="Times New Roman" pitchFamily="18" charset="0"/>
                      </a:endParaRPr>
                    </a:p>
                  </a:txBody>
                  <a:tcPr vert="vert270" anchor="ctr" horzOverflow="overflow">
                    <a:lnL>
                      <a:noFill/>
                    </a:lnL>
                    <a:lnR>
                      <a:noFill/>
                    </a:lnR>
                    <a:lnT>
                      <a:noFill/>
                    </a:lnT>
                    <a:lnB>
                      <a:noFill/>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anchor="ctr" horzOverflow="overflow">
                    <a:lnL>
                      <a:noFill/>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a:noFill/>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000000"/>
                          </a:solidFill>
                          <a:effectLst/>
                          <a:latin typeface="Times New Roman" pitchFamily="18" charset="0"/>
                          <a:cs typeface="Times New Roman" pitchFamily="18" charset="0"/>
                        </a:rPr>
                        <a:t>1</a:t>
                      </a:r>
                      <a:endParaRPr kumimoji="0" lang="bg-BG" altLang="en-US" sz="2000" b="0" i="0" u="none" strike="noStrike" cap="none" normalizeH="0" baseline="0" dirty="0" smtClean="0">
                        <a:ln>
                          <a:noFill/>
                        </a:ln>
                        <a:solidFill>
                          <a:srgbClr val="000000"/>
                        </a:solidFill>
                        <a:effectLst/>
                        <a:latin typeface="Times New Roman" pitchFamily="18"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000000"/>
                          </a:solidFill>
                          <a:effectLst/>
                          <a:latin typeface="Times New Roman" pitchFamily="18" charset="0"/>
                          <a:cs typeface="Times New Roman" pitchFamily="18" charset="0"/>
                        </a:rPr>
                        <a:t>2</a:t>
                      </a:r>
                      <a:endParaRPr kumimoji="0" lang="bg-BG" altLang="en-US" sz="2000" b="0" i="0" u="none" strike="noStrike" cap="none" normalizeH="0" baseline="0" dirty="0" smtClean="0">
                        <a:ln>
                          <a:noFill/>
                        </a:ln>
                        <a:solidFill>
                          <a:srgbClr val="000000"/>
                        </a:solidFill>
                        <a:effectLst/>
                        <a:latin typeface="Times New Roman" pitchFamily="18"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000000"/>
                          </a:solidFill>
                          <a:effectLst/>
                          <a:latin typeface="Times New Roman" pitchFamily="18" charset="0"/>
                          <a:cs typeface="Times New Roman" pitchFamily="18" charset="0"/>
                        </a:rPr>
                        <a:t>3</a:t>
                      </a:r>
                      <a:endParaRPr kumimoji="0" lang="bg-BG" altLang="en-US" sz="2000" b="0" i="0" u="none" strike="noStrike" cap="none" normalizeH="0" baseline="0" dirty="0" smtClean="0">
                        <a:ln>
                          <a:noFill/>
                        </a:ln>
                        <a:solidFill>
                          <a:srgbClr val="000000"/>
                        </a:solidFill>
                        <a:effectLst/>
                        <a:latin typeface="Times New Roman" pitchFamily="18"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000000"/>
                          </a:solidFill>
                          <a:effectLst/>
                          <a:latin typeface="Times New Roman" pitchFamily="18" charset="0"/>
                          <a:cs typeface="Times New Roman" pitchFamily="18" charset="0"/>
                        </a:rPr>
                        <a:t>4</a:t>
                      </a:r>
                      <a:endParaRPr kumimoji="0" lang="bg-BG" altLang="en-US" sz="2000" b="0" i="0" u="none" strike="noStrike" cap="none" normalizeH="0" baseline="0" dirty="0" smtClean="0">
                        <a:ln>
                          <a:noFill/>
                        </a:ln>
                        <a:solidFill>
                          <a:srgbClr val="000000"/>
                        </a:solidFill>
                        <a:effectLst/>
                        <a:latin typeface="Times New Roman" pitchFamily="18"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000000"/>
                          </a:solidFill>
                          <a:effectLst/>
                          <a:latin typeface="Times New Roman" pitchFamily="18" charset="0"/>
                          <a:cs typeface="Times New Roman" pitchFamily="18" charset="0"/>
                        </a:rPr>
                        <a:t>5</a:t>
                      </a:r>
                      <a:endParaRPr kumimoji="0" lang="bg-BG" altLang="en-US" sz="2000" b="0" i="0" u="none" strike="noStrike" cap="none" normalizeH="0" baseline="0" dirty="0" smtClean="0">
                        <a:ln>
                          <a:noFill/>
                        </a:ln>
                        <a:solidFill>
                          <a:srgbClr val="000000"/>
                        </a:solidFill>
                        <a:effectLst/>
                        <a:latin typeface="Times New Roman" pitchFamily="18"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000000"/>
                          </a:solidFill>
                          <a:effectLst/>
                          <a:latin typeface="Times New Roman" pitchFamily="18" charset="0"/>
                          <a:cs typeface="Times New Roman" pitchFamily="18" charset="0"/>
                        </a:rPr>
                        <a:t>6</a:t>
                      </a:r>
                      <a:endParaRPr kumimoji="0" lang="bg-BG" altLang="en-US" sz="2000" b="0" i="0" u="none" strike="noStrike" cap="none" normalizeH="0" baseline="0" dirty="0" smtClean="0">
                        <a:ln>
                          <a:noFill/>
                        </a:ln>
                        <a:solidFill>
                          <a:srgbClr val="000000"/>
                        </a:solidFill>
                        <a:effectLst/>
                        <a:latin typeface="Times New Roman" pitchFamily="18"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000000"/>
                          </a:solidFill>
                          <a:effectLst/>
                          <a:latin typeface="Times New Roman" pitchFamily="18" charset="0"/>
                          <a:cs typeface="Times New Roman" pitchFamily="18" charset="0"/>
                        </a:rPr>
                        <a:t>7</a:t>
                      </a:r>
                      <a:endParaRPr kumimoji="0" lang="bg-BG" altLang="en-US" sz="2000" b="0" i="0" u="none" strike="noStrike" cap="none" normalizeH="0" baseline="0" dirty="0" smtClean="0">
                        <a:ln>
                          <a:noFill/>
                        </a:ln>
                        <a:solidFill>
                          <a:srgbClr val="000000"/>
                        </a:solidFill>
                        <a:effectLst/>
                        <a:latin typeface="Times New Roman" pitchFamily="18"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000000"/>
                          </a:solidFill>
                          <a:effectLst/>
                          <a:latin typeface="Times New Roman" pitchFamily="18" charset="0"/>
                          <a:cs typeface="Times New Roman" pitchFamily="18" charset="0"/>
                        </a:rPr>
                        <a:t>8</a:t>
                      </a:r>
                      <a:endParaRPr kumimoji="0" lang="bg-BG" altLang="en-US" sz="2000" b="0" i="0" u="none" strike="noStrike" cap="none" normalizeH="0" baseline="0" dirty="0" smtClean="0">
                        <a:ln>
                          <a:noFill/>
                        </a:ln>
                        <a:solidFill>
                          <a:srgbClr val="000000"/>
                        </a:solidFill>
                        <a:effectLst/>
                        <a:latin typeface="Times New Roman" pitchFamily="18"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000000"/>
                          </a:solidFill>
                          <a:effectLst/>
                          <a:latin typeface="Times New Roman" pitchFamily="18" charset="0"/>
                          <a:cs typeface="Times New Roman" pitchFamily="18" charset="0"/>
                        </a:rPr>
                        <a:t>9</a:t>
                      </a:r>
                      <a:endParaRPr kumimoji="0" lang="bg-BG" altLang="en-US" sz="2000" b="0" i="0" u="none" strike="noStrike" cap="none" normalizeH="0" baseline="0" dirty="0" smtClean="0">
                        <a:ln>
                          <a:noFill/>
                        </a:ln>
                        <a:solidFill>
                          <a:srgbClr val="000000"/>
                        </a:solidFill>
                        <a:effectLst/>
                        <a:latin typeface="Times New Roman" pitchFamily="18"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60000"/>
                        <a:lumOff val="40000"/>
                      </a:schemeClr>
                    </a:solidFill>
                  </a:tcPr>
                </a:tc>
              </a:tr>
              <a:tr h="502179">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cap="flat">
                      <a:noFill/>
                    </a:lnL>
                    <a:lnR>
                      <a:noFill/>
                    </a:lnR>
                    <a:lnT>
                      <a:noFill/>
                    </a:lnT>
                    <a:lnB>
                      <a:noFill/>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a:noFill/>
                    </a:lnL>
                    <a:lnR>
                      <a:noFill/>
                    </a:lnR>
                    <a:lnT>
                      <a:noFill/>
                    </a:lnT>
                    <a:lnB>
                      <a:noFill/>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a:noFill/>
                    </a:lnL>
                    <a:lnR>
                      <a:noFill/>
                    </a:lnR>
                    <a:lnT>
                      <a:noFill/>
                    </a:lnT>
                    <a:lnB>
                      <a:noFill/>
                    </a:lnB>
                    <a:lnTlToBr>
                      <a:noFill/>
                    </a:lnTlToBr>
                    <a:lnBlToTr>
                      <a:noFill/>
                    </a:lnBlToTr>
                    <a:solidFill>
                      <a:schemeClr val="tx2">
                        <a:lumMod val="60000"/>
                        <a:lumOff val="40000"/>
                      </a:schemeClr>
                    </a:solidFill>
                  </a:tcPr>
                </a:tc>
                <a:tc gridSpan="9">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000000"/>
                          </a:solidFill>
                          <a:effectLst/>
                          <a:latin typeface="Times New Roman" pitchFamily="18" charset="0"/>
                          <a:cs typeface="Times New Roman" pitchFamily="18" charset="0"/>
                        </a:rPr>
                        <a:t>Ниска                                                                            Висока</a:t>
                      </a:r>
                      <a:endParaRPr kumimoji="0" lang="bg-BG" altLang="en-US" sz="2000" b="0" i="0" u="none" strike="noStrike" cap="none" normalizeH="0" baseline="0" dirty="0" smtClean="0">
                        <a:ln>
                          <a:noFill/>
                        </a:ln>
                        <a:solidFill>
                          <a:srgbClr val="000000"/>
                        </a:solidFill>
                        <a:effectLst/>
                        <a:latin typeface="Times New Roman" pitchFamily="18" charset="0"/>
                      </a:endParaRPr>
                    </a:p>
                  </a:txBody>
                  <a:tcPr horzOverflow="overflow">
                    <a:lnL>
                      <a:noFill/>
                    </a:lnL>
                    <a:lnR cap="flat">
                      <a:noFill/>
                    </a:lnR>
                    <a:lnT w="12700" cap="flat" cmpd="sng" algn="ctr">
                      <a:solidFill>
                        <a:srgbClr val="000000"/>
                      </a:solidFill>
                      <a:prstDash val="solid"/>
                      <a:round/>
                      <a:headEnd type="none" w="sm" len="sm"/>
                      <a:tailEnd type="none" w="sm" len="sm"/>
                    </a:lnT>
                    <a:lnB>
                      <a:noFill/>
                    </a:lnB>
                    <a:lnTlToBr>
                      <a:noFill/>
                    </a:lnTlToBr>
                    <a:lnBlToTr>
                      <a:noFill/>
                    </a:lnBlToTr>
                    <a:solidFill>
                      <a:schemeClr val="tx2">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02179">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cap="flat">
                      <a:noFill/>
                    </a:lnL>
                    <a:lnR>
                      <a:noFill/>
                    </a:lnR>
                    <a:lnT>
                      <a:noFill/>
                    </a:lnT>
                    <a:lnB cap="flat">
                      <a:noFill/>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a:noFill/>
                    </a:lnL>
                    <a:lnR>
                      <a:noFill/>
                    </a:lnR>
                    <a:lnT>
                      <a:noFill/>
                    </a:lnT>
                    <a:lnB cap="flat">
                      <a:noFill/>
                    </a:lnB>
                    <a:lnTlToBr>
                      <a:noFill/>
                    </a:lnTlToBr>
                    <a:lnBlToTr>
                      <a:noFill/>
                    </a:lnBlToTr>
                    <a:solidFill>
                      <a:schemeClr val="tx2">
                        <a:lumMod val="60000"/>
                        <a:lumOff val="4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bg-BG" alt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a:noFill/>
                    </a:lnL>
                    <a:lnR>
                      <a:noFill/>
                    </a:lnR>
                    <a:lnT>
                      <a:noFill/>
                    </a:lnT>
                    <a:lnB cap="flat">
                      <a:noFill/>
                    </a:lnB>
                    <a:lnTlToBr>
                      <a:noFill/>
                    </a:lnTlToBr>
                    <a:lnBlToTr>
                      <a:noFill/>
                    </a:lnBlToTr>
                    <a:solidFill>
                      <a:schemeClr val="tx2">
                        <a:lumMod val="60000"/>
                        <a:lumOff val="40000"/>
                      </a:schemeClr>
                    </a:solidFill>
                  </a:tcPr>
                </a:tc>
                <a:tc gridSpan="9">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Times New Roman" pitchFamily="18" charset="0"/>
                        </a:defRPr>
                      </a:lvl1pPr>
                      <a:lvl2pPr>
                        <a:spcBef>
                          <a:spcPct val="20000"/>
                        </a:spcBef>
                        <a:buClr>
                          <a:schemeClr val="tx2"/>
                        </a:buClr>
                        <a:buSzPct val="60000"/>
                        <a:buFont typeface="Wingdings" pitchFamily="2" charset="2"/>
                        <a:defRPr sz="2400">
                          <a:solidFill>
                            <a:schemeClr val="tx1"/>
                          </a:solidFill>
                          <a:effectLst>
                            <a:outerShdw blurRad="38100" dist="38100" dir="2700000" algn="tl">
                              <a:srgbClr val="000000"/>
                            </a:outerShdw>
                          </a:effectLst>
                          <a:latin typeface="Times New Roman" pitchFamily="18" charset="0"/>
                        </a:defRPr>
                      </a:lvl2pPr>
                      <a:lvl3pPr>
                        <a:spcBef>
                          <a:spcPct val="20000"/>
                        </a:spcBef>
                        <a:buClr>
                          <a:schemeClr val="folHlink"/>
                        </a:buClr>
                        <a:buSzPct val="60000"/>
                        <a:buFont typeface="Wingdings" pitchFamily="2" charset="2"/>
                        <a:defRPr sz="2000">
                          <a:solidFill>
                            <a:schemeClr val="tx1"/>
                          </a:solidFill>
                          <a:effectLst>
                            <a:outerShdw blurRad="38100" dist="38100" dir="2700000" algn="tl">
                              <a:srgbClr val="000000"/>
                            </a:outerShdw>
                          </a:effectLst>
                          <a:latin typeface="Times New Roman" pitchFamily="18" charset="0"/>
                        </a:defRPr>
                      </a:lvl3pPr>
                      <a:lvl4pPr>
                        <a:spcBef>
                          <a:spcPct val="20000"/>
                        </a:spcBef>
                        <a:buClr>
                          <a:schemeClr val="tx1"/>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4pPr>
                      <a:lvl5pPr>
                        <a:spcBef>
                          <a:spcPct val="20000"/>
                        </a:spcBef>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5pPr>
                      <a:lvl6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6pPr>
                      <a:lvl7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7pPr>
                      <a:lvl8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8pPr>
                      <a:lvl9pPr fontAlgn="base">
                        <a:spcBef>
                          <a:spcPct val="20000"/>
                        </a:spcBef>
                        <a:spcAft>
                          <a:spcPct val="0"/>
                        </a:spcAft>
                        <a:buClr>
                          <a:schemeClr val="hlink"/>
                        </a:buClr>
                        <a:buSzPct val="60000"/>
                        <a:buFont typeface="Wingdings" pitchFamily="2" charset="2"/>
                        <a:defRPr>
                          <a:solidFill>
                            <a:schemeClr val="tx1"/>
                          </a:solidFill>
                          <a:effectLst>
                            <a:outerShdw blurRad="38100" dist="38100" dir="2700000" algn="tl">
                              <a:srgbClr val="000000"/>
                            </a:outerShdw>
                          </a:effectLst>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000" b="1" i="0" u="none" strike="noStrike" cap="none" normalizeH="0" baseline="0" dirty="0" smtClean="0">
                          <a:ln>
                            <a:noFill/>
                          </a:ln>
                          <a:solidFill>
                            <a:srgbClr val="000000"/>
                          </a:solidFill>
                          <a:effectLst/>
                          <a:latin typeface="Times New Roman" pitchFamily="18" charset="0"/>
                          <a:cs typeface="Times New Roman" pitchFamily="18" charset="0"/>
                        </a:rPr>
                        <a:t>Загриженост за резултатите</a:t>
                      </a:r>
                      <a:endParaRPr kumimoji="0" lang="bg-BG" altLang="en-US" sz="2000" b="0" i="0" u="none" strike="noStrike" cap="none" normalizeH="0" baseline="0" dirty="0" smtClean="0">
                        <a:ln>
                          <a:noFill/>
                        </a:ln>
                        <a:solidFill>
                          <a:srgbClr val="000000"/>
                        </a:solidFill>
                        <a:effectLst/>
                        <a:latin typeface="Times New Roman" pitchFamily="18" charset="0"/>
                      </a:endParaRPr>
                    </a:p>
                  </a:txBody>
                  <a:tcPr anchor="ctr" horzOverflow="overflow">
                    <a:lnL>
                      <a:noFill/>
                    </a:lnL>
                    <a:lnR cap="flat">
                      <a:noFill/>
                    </a:lnR>
                    <a:lnT>
                      <a:noFill/>
                    </a:lnT>
                    <a:lnB cap="flat">
                      <a:noFill/>
                    </a:lnB>
                    <a:lnTlToBr>
                      <a:noFill/>
                    </a:lnTlToBr>
                    <a:lnBlToTr>
                      <a:noFill/>
                    </a:lnBlToTr>
                    <a:solidFill>
                      <a:schemeClr val="tx2">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228600" y="304800"/>
            <a:ext cx="8458200" cy="5791200"/>
          </a:xfrm>
        </p:spPr>
        <p:txBody>
          <a:bodyPr>
            <a:normAutofit fontScale="90000"/>
          </a:bodyPr>
          <a:lstStyle/>
          <a:p>
            <a:pPr algn="l">
              <a:lnSpc>
                <a:spcPct val="80000"/>
              </a:lnSpc>
            </a:pPr>
            <a:r>
              <a:rPr lang="bg-BG" altLang="en-US" sz="3600" dirty="0"/>
              <a:t>По такъв начин се оформят </a:t>
            </a:r>
            <a:r>
              <a:rPr lang="bg-BG" altLang="en-US" sz="3600" b="0" i="1" dirty="0">
                <a:solidFill>
                  <a:srgbClr val="FFFFFF"/>
                </a:solidFill>
              </a:rPr>
              <a:t>5 стила:</a:t>
            </a:r>
            <a:br>
              <a:rPr lang="bg-BG" altLang="en-US" sz="3600" b="0" i="1" dirty="0">
                <a:solidFill>
                  <a:srgbClr val="FFFFFF"/>
                </a:solidFill>
              </a:rPr>
            </a:br>
            <a:r>
              <a:rPr lang="bg-BG" altLang="en-US" sz="3600" b="0" i="1" dirty="0">
                <a:solidFill>
                  <a:srgbClr val="FFFFFF"/>
                </a:solidFill>
              </a:rPr>
              <a:t/>
            </a:r>
            <a:br>
              <a:rPr lang="bg-BG" altLang="en-US" sz="3600" b="0" i="1" dirty="0">
                <a:solidFill>
                  <a:srgbClr val="FFFFFF"/>
                </a:solidFill>
              </a:rPr>
            </a:br>
            <a:r>
              <a:rPr lang="bg-BG" altLang="en-US" sz="3600" dirty="0"/>
              <a:t>1.1- минимални грижи за хората и за 	качеството на работата; </a:t>
            </a:r>
            <a:br>
              <a:rPr lang="bg-BG" altLang="en-US" sz="3600" dirty="0"/>
            </a:br>
            <a:r>
              <a:rPr lang="bg-BG" altLang="en-US" sz="3600" dirty="0"/>
              <a:t/>
            </a:r>
            <a:br>
              <a:rPr lang="bg-BG" altLang="en-US" sz="3600" dirty="0"/>
            </a:br>
            <a:r>
              <a:rPr lang="bg-BG" altLang="en-US" sz="3600" dirty="0"/>
              <a:t>1.9 – концентрация върху отношенията</a:t>
            </a:r>
            <a:br>
              <a:rPr lang="bg-BG" altLang="en-US" sz="3600" dirty="0"/>
            </a:br>
            <a:r>
              <a:rPr lang="bg-BG" altLang="en-US" sz="3600" dirty="0"/>
              <a:t>  </a:t>
            </a:r>
            <a:br>
              <a:rPr lang="bg-BG" altLang="en-US" sz="3600" dirty="0"/>
            </a:br>
            <a:r>
              <a:rPr lang="bg-BG" altLang="en-US" sz="3600" dirty="0"/>
              <a:t>9.1	- ориентация към задачата;</a:t>
            </a:r>
            <a:br>
              <a:rPr lang="bg-BG" altLang="en-US" sz="3600" dirty="0"/>
            </a:br>
            <a:r>
              <a:rPr lang="bg-BG" altLang="en-US" sz="3600" dirty="0"/>
              <a:t/>
            </a:r>
            <a:br>
              <a:rPr lang="bg-BG" altLang="en-US" sz="3600" dirty="0"/>
            </a:br>
            <a:r>
              <a:rPr lang="bg-BG" altLang="en-US" sz="3600" dirty="0"/>
              <a:t>5.5 	– средата на пътя;</a:t>
            </a:r>
            <a:br>
              <a:rPr lang="bg-BG" altLang="en-US" sz="3600" dirty="0"/>
            </a:br>
            <a:r>
              <a:rPr lang="bg-BG" altLang="en-US" sz="3600" dirty="0"/>
              <a:t/>
            </a:r>
            <a:br>
              <a:rPr lang="bg-BG" altLang="en-US" sz="3600" dirty="0"/>
            </a:br>
            <a:r>
              <a:rPr lang="bg-BG" altLang="en-US" sz="3600" dirty="0"/>
              <a:t>9.9	- грижа за производството и за 	морала</a:t>
            </a:r>
            <a:endParaRPr lang="en-US" altLang="en-US" sz="3600" dirty="0"/>
          </a:p>
        </p:txBody>
      </p:sp>
      <p:sp>
        <p:nvSpPr>
          <p:cNvPr id="2" name="Date Placeholder 1"/>
          <p:cNvSpPr>
            <a:spLocks noGrp="1"/>
          </p:cNvSpPr>
          <p:nvPr>
            <p:ph type="dt" sz="half" idx="10"/>
          </p:nvPr>
        </p:nvSpPr>
        <p:spPr/>
        <p:txBody>
          <a:bodyPr/>
          <a:lstStyle/>
          <a:p>
            <a:fld id="{69A91B97-B0C4-46B4-BB4E-A8EA28F1AC38}"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86D9C6D0-0196-40DC-93BC-9DDC815F207E}" type="slidenum">
              <a:rPr lang="en-US" altLang="en-US"/>
              <a:pPr/>
              <a:t>29</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33400" y="304800"/>
            <a:ext cx="8229600" cy="5638800"/>
          </a:xfrm>
        </p:spPr>
        <p:txBody>
          <a:bodyPr/>
          <a:lstStyle/>
          <a:p>
            <a:pPr>
              <a:lnSpc>
                <a:spcPct val="110000"/>
              </a:lnSpc>
            </a:pPr>
            <a:r>
              <a:rPr lang="bg-BG" altLang="en-US" b="0" i="1" dirty="0">
                <a:solidFill>
                  <a:schemeClr val="tx1"/>
                </a:solidFill>
              </a:rPr>
              <a:t>И</a:t>
            </a:r>
            <a:r>
              <a:rPr lang="bg-BG" altLang="en-US" b="0" i="1" dirty="0">
                <a:solidFill>
                  <a:schemeClr val="tx1"/>
                </a:solidFill>
                <a:cs typeface="Times New Roman" pitchFamily="18" charset="0"/>
              </a:rPr>
              <a:t>зучаването на лидерството и мениджмънта</a:t>
            </a:r>
            <a:r>
              <a:rPr lang="bg-BG" altLang="en-US" dirty="0">
                <a:cs typeface="Times New Roman" pitchFamily="18" charset="0"/>
              </a:rPr>
              <a:t> представлява в своята същност </a:t>
            </a:r>
            <a:r>
              <a:rPr lang="bg-BG" altLang="en-US" b="0" i="1" dirty="0">
                <a:solidFill>
                  <a:schemeClr val="tx1"/>
                </a:solidFill>
                <a:cs typeface="Times New Roman" pitchFamily="18" charset="0"/>
              </a:rPr>
              <a:t>изучаване на това как да се работи с другите хора.</a:t>
            </a:r>
            <a:r>
              <a:rPr lang="bg-BG" altLang="en-US" dirty="0">
                <a:cs typeface="Times New Roman" pitchFamily="18" charset="0"/>
              </a:rPr>
              <a:t> </a:t>
            </a:r>
            <a:r>
              <a:rPr lang="bg-BG" altLang="en-US" sz="3200" dirty="0"/>
              <a:t/>
            </a:r>
            <a:br>
              <a:rPr lang="bg-BG" altLang="en-US" sz="3200" dirty="0"/>
            </a:br>
            <a:endParaRPr lang="en-US" altLang="en-US" sz="2800" dirty="0">
              <a:cs typeface="Times New Roman" pitchFamily="18" charset="0"/>
            </a:endParaRPr>
          </a:p>
        </p:txBody>
      </p:sp>
      <p:sp>
        <p:nvSpPr>
          <p:cNvPr id="2" name="Date Placeholder 1"/>
          <p:cNvSpPr>
            <a:spLocks noGrp="1"/>
          </p:cNvSpPr>
          <p:nvPr>
            <p:ph type="dt" sz="half" idx="10"/>
          </p:nvPr>
        </p:nvSpPr>
        <p:spPr/>
        <p:txBody>
          <a:bodyPr/>
          <a:lstStyle/>
          <a:p>
            <a:fld id="{FEF64A98-BC3C-49EE-BE9F-C8B00406DDEB}"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310A4E9F-C4F6-4FA4-BA76-800CD72A7848}" type="slidenum">
              <a:rPr lang="en-US" altLang="en-US"/>
              <a:pPr/>
              <a:t>3</a:t>
            </a:fld>
            <a:endParaRPr lang="en-US" alt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228600" y="304800"/>
            <a:ext cx="8458200" cy="6019800"/>
          </a:xfrm>
        </p:spPr>
        <p:txBody>
          <a:bodyPr/>
          <a:lstStyle/>
          <a:p>
            <a:pPr>
              <a:lnSpc>
                <a:spcPct val="120000"/>
              </a:lnSpc>
            </a:pPr>
            <a:r>
              <a:rPr lang="bg-BG" altLang="en-US" sz="3600" dirty="0"/>
              <a:t>Следователно, н</a:t>
            </a:r>
            <a:r>
              <a:rPr lang="bg-BG" altLang="en-US" sz="3600" dirty="0">
                <a:cs typeface="Times New Roman" pitchFamily="18" charset="0"/>
              </a:rPr>
              <a:t>якои лидери акцентират върху </a:t>
            </a:r>
            <a:r>
              <a:rPr lang="bg-BG" altLang="en-US" sz="3600" dirty="0"/>
              <a:t>изпълнението на </a:t>
            </a:r>
            <a:r>
              <a:rPr lang="bg-BG" altLang="en-US" sz="3600" dirty="0">
                <a:cs typeface="Times New Roman" pitchFamily="18" charset="0"/>
              </a:rPr>
              <a:t>задачата (напр., поддържане на работното място на сестрата чисто и подредено) и не оценяват това, че междуличностните отношения (напр., отношението на лекарите към сестрите и обратно) има</a:t>
            </a:r>
            <a:r>
              <a:rPr lang="bg-BG" altLang="en-US" sz="3600" dirty="0"/>
              <a:t>т</a:t>
            </a:r>
            <a:r>
              <a:rPr lang="bg-BG" altLang="en-US" sz="3600" dirty="0">
                <a:cs typeface="Times New Roman" pitchFamily="18" charset="0"/>
              </a:rPr>
              <a:t> значително отражение върху морала и мотиваци</a:t>
            </a:r>
            <a:r>
              <a:rPr lang="bg-BG" altLang="en-US" sz="3600" dirty="0"/>
              <a:t>я</a:t>
            </a:r>
            <a:r>
              <a:rPr lang="bg-BG" altLang="en-US" sz="3600" dirty="0">
                <a:cs typeface="Times New Roman" pitchFamily="18" charset="0"/>
              </a:rPr>
              <a:t>та на работещите.</a:t>
            </a:r>
            <a:endParaRPr lang="en-US" altLang="en-US" sz="3600" dirty="0">
              <a:cs typeface="Times New Roman" pitchFamily="18" charset="0"/>
            </a:endParaRPr>
          </a:p>
        </p:txBody>
      </p:sp>
      <p:sp>
        <p:nvSpPr>
          <p:cNvPr id="2" name="Date Placeholder 1"/>
          <p:cNvSpPr>
            <a:spLocks noGrp="1"/>
          </p:cNvSpPr>
          <p:nvPr>
            <p:ph type="dt" sz="half" idx="10"/>
          </p:nvPr>
        </p:nvSpPr>
        <p:spPr/>
        <p:txBody>
          <a:bodyPr/>
          <a:lstStyle/>
          <a:p>
            <a:fld id="{752938C1-17E9-4703-B210-F1BB4B51D47C}"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BDB99E20-6EB0-4235-A58D-DB5AA39386E6}" type="slidenum">
              <a:rPr lang="en-US" altLang="en-US"/>
              <a:pPr/>
              <a:t>30</a:t>
            </a:fld>
            <a:endParaRPr lang="en-US" alt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304800" y="304800"/>
            <a:ext cx="8458200" cy="5867400"/>
          </a:xfrm>
        </p:spPr>
        <p:txBody>
          <a:bodyPr>
            <a:normAutofit/>
          </a:bodyPr>
          <a:lstStyle/>
          <a:p>
            <a:r>
              <a:rPr lang="bg-BG" altLang="en-US" sz="3600" dirty="0">
                <a:cs typeface="Times New Roman" pitchFamily="18" charset="0"/>
              </a:rPr>
              <a:t>Други лидери фокусират в</a:t>
            </a:r>
            <a:r>
              <a:rPr lang="bg-BG" altLang="en-US" sz="3600" dirty="0"/>
              <a:t>ъ</a:t>
            </a:r>
            <a:r>
              <a:rPr lang="bg-BG" altLang="en-US" sz="3600" dirty="0">
                <a:cs typeface="Times New Roman" pitchFamily="18" charset="0"/>
              </a:rPr>
              <a:t>рху междуличностните аспекти и игнорират качеството на извършваната работа, стига хората да се разбират добре помежду си. </a:t>
            </a:r>
            <a:r>
              <a:rPr lang="bg-BG" altLang="en-US" sz="3600" dirty="0"/>
              <a:t/>
            </a:r>
            <a:br>
              <a:rPr lang="bg-BG" altLang="en-US" sz="3600" dirty="0"/>
            </a:br>
            <a:r>
              <a:rPr lang="bg-BG" altLang="en-US" sz="3600" dirty="0"/>
              <a:t/>
            </a:r>
            <a:br>
              <a:rPr lang="bg-BG" altLang="en-US" sz="3600" dirty="0"/>
            </a:br>
            <a:r>
              <a:rPr lang="bg-BG" altLang="en-US" sz="3600" dirty="0">
                <a:cs typeface="Times New Roman" pitchFamily="18" charset="0"/>
              </a:rPr>
              <a:t>Ефективният лидер е в състояние да балансира двете неща</a:t>
            </a:r>
            <a:r>
              <a:rPr lang="bg-BG" altLang="en-US" sz="3600" dirty="0"/>
              <a:t> – </a:t>
            </a:r>
            <a:r>
              <a:rPr lang="bg-BG" altLang="en-US" sz="3600" dirty="0">
                <a:cs typeface="Times New Roman" pitchFamily="18" charset="0"/>
              </a:rPr>
              <a:t>гарантира</a:t>
            </a:r>
            <a:r>
              <a:rPr lang="bg-BG" altLang="en-US" sz="3600" dirty="0"/>
              <a:t>на на</a:t>
            </a:r>
            <a:r>
              <a:rPr lang="bg-BG" altLang="en-US" sz="3600" dirty="0">
                <a:cs typeface="Times New Roman" pitchFamily="18" charset="0"/>
              </a:rPr>
              <a:t> изпълнението на задачите и поддържане на добри </a:t>
            </a:r>
            <a:r>
              <a:rPr lang="bg-BG" altLang="en-US" sz="3600" dirty="0"/>
              <a:t>о</a:t>
            </a:r>
            <a:r>
              <a:rPr lang="bg-BG" altLang="en-US" sz="3600" dirty="0">
                <a:cs typeface="Times New Roman" pitchFamily="18" charset="0"/>
              </a:rPr>
              <a:t>тношения между работещите заедно</a:t>
            </a:r>
            <a:r>
              <a:rPr lang="bg-BG" altLang="en-US" sz="3600" dirty="0" smtClean="0">
                <a:cs typeface="Times New Roman" pitchFamily="18" charset="0"/>
              </a:rPr>
              <a:t>.</a:t>
            </a:r>
            <a:endParaRPr lang="en-US" altLang="en-US" sz="3600" dirty="0">
              <a:cs typeface="Times New Roman" pitchFamily="18" charset="0"/>
            </a:endParaRPr>
          </a:p>
        </p:txBody>
      </p:sp>
      <p:sp>
        <p:nvSpPr>
          <p:cNvPr id="2" name="Date Placeholder 1"/>
          <p:cNvSpPr>
            <a:spLocks noGrp="1"/>
          </p:cNvSpPr>
          <p:nvPr>
            <p:ph type="dt" sz="half" idx="10"/>
          </p:nvPr>
        </p:nvSpPr>
        <p:spPr/>
        <p:txBody>
          <a:bodyPr/>
          <a:lstStyle/>
          <a:p>
            <a:fld id="{E420D0A8-F4E6-4C15-A457-1E9EFBEAB8DC}"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0E43D934-E220-42AE-8815-105E2C0A2A17}" type="slidenum">
              <a:rPr lang="en-US" altLang="en-US"/>
              <a:pPr/>
              <a:t>31</a:t>
            </a:fld>
            <a:endParaRPr lang="en-US" alt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304800" y="304800"/>
            <a:ext cx="8458200" cy="5638800"/>
          </a:xfrm>
        </p:spPr>
        <p:txBody>
          <a:bodyPr>
            <a:normAutofit fontScale="90000"/>
          </a:bodyPr>
          <a:lstStyle/>
          <a:p>
            <a:pPr>
              <a:lnSpc>
                <a:spcPct val="90000"/>
              </a:lnSpc>
            </a:pPr>
            <a:r>
              <a:rPr lang="bg-BG" altLang="en-US" b="1" i="1" dirty="0">
                <a:solidFill>
                  <a:srgbClr val="C00000"/>
                </a:solidFill>
                <a:cs typeface="Times New Roman" pitchFamily="18" charset="0"/>
              </a:rPr>
              <a:t>Ситуационн</a:t>
            </a:r>
            <a:r>
              <a:rPr lang="bg-BG" altLang="en-US" b="1" i="1" dirty="0">
                <a:solidFill>
                  <a:srgbClr val="C00000"/>
                </a:solidFill>
              </a:rPr>
              <a:t>и</a:t>
            </a:r>
            <a:r>
              <a:rPr lang="bg-BG" altLang="en-US" b="1" i="1" dirty="0">
                <a:solidFill>
                  <a:srgbClr val="C00000"/>
                </a:solidFill>
                <a:cs typeface="Times New Roman" pitchFamily="18" charset="0"/>
              </a:rPr>
              <a:t> теори</a:t>
            </a:r>
            <a:r>
              <a:rPr lang="bg-BG" altLang="en-US" b="1" i="1" dirty="0">
                <a:solidFill>
                  <a:srgbClr val="C00000"/>
                </a:solidFill>
              </a:rPr>
              <a:t>и</a:t>
            </a:r>
            <a:r>
              <a:rPr lang="bg-BG" altLang="en-US" b="1" dirty="0">
                <a:solidFill>
                  <a:srgbClr val="C00000"/>
                </a:solidFill>
                <a:cs typeface="Times New Roman" pitchFamily="18" charset="0"/>
              </a:rPr>
              <a:t/>
            </a:r>
            <a:br>
              <a:rPr lang="bg-BG" altLang="en-US" b="1" dirty="0">
                <a:solidFill>
                  <a:srgbClr val="C00000"/>
                </a:solidFill>
                <a:cs typeface="Times New Roman" pitchFamily="18" charset="0"/>
              </a:rPr>
            </a:br>
            <a:r>
              <a:rPr lang="bg-BG" altLang="en-US" dirty="0">
                <a:cs typeface="Times New Roman" pitchFamily="18" charset="0"/>
              </a:rPr>
              <a:t/>
            </a:r>
            <a:br>
              <a:rPr lang="bg-BG" altLang="en-US" dirty="0">
                <a:cs typeface="Times New Roman" pitchFamily="18" charset="0"/>
              </a:rPr>
            </a:br>
            <a:r>
              <a:rPr lang="bg-BG" altLang="en-US" sz="4000" dirty="0">
                <a:cs typeface="Times New Roman" pitchFamily="18" charset="0"/>
              </a:rPr>
              <a:t>Ситуационн</a:t>
            </a:r>
            <a:r>
              <a:rPr lang="bg-BG" altLang="en-US" sz="4000" dirty="0"/>
              <a:t>ите</a:t>
            </a:r>
            <a:r>
              <a:rPr lang="bg-BG" altLang="en-US" sz="4000" dirty="0">
                <a:cs typeface="Times New Roman" pitchFamily="18" charset="0"/>
              </a:rPr>
              <a:t> теори</a:t>
            </a:r>
            <a:r>
              <a:rPr lang="bg-BG" altLang="en-US" sz="4000" dirty="0"/>
              <a:t>и възникват като продължение на </a:t>
            </a:r>
            <a:r>
              <a:rPr lang="bg-BG" altLang="en-US" sz="4000" dirty="0">
                <a:cs typeface="Times New Roman" pitchFamily="18" charset="0"/>
              </a:rPr>
              <a:t>теорията за “характерните черти”</a:t>
            </a:r>
            <a:r>
              <a:rPr lang="bg-BG" altLang="en-US" sz="4000" dirty="0"/>
              <a:t> и на поведенческите теории</a:t>
            </a:r>
            <a:r>
              <a:rPr lang="bg-BG" altLang="en-US" sz="4000" dirty="0">
                <a:cs typeface="Times New Roman" pitchFamily="18" charset="0"/>
              </a:rPr>
              <a:t>, твърдейки че съществените черти за един лидер варират и се определят от конкретната ситуация</a:t>
            </a:r>
            <a:r>
              <a:rPr lang="bg-BG" altLang="en-US" sz="4000" dirty="0"/>
              <a:t>.</a:t>
            </a:r>
            <a:r>
              <a:rPr lang="bg-BG" altLang="en-US" sz="4000" dirty="0">
                <a:cs typeface="Times New Roman" pitchFamily="18" charset="0"/>
              </a:rPr>
              <a:t/>
            </a:r>
            <a:br>
              <a:rPr lang="bg-BG" altLang="en-US" sz="4000" dirty="0">
                <a:cs typeface="Times New Roman" pitchFamily="18" charset="0"/>
              </a:rPr>
            </a:br>
            <a:endParaRPr lang="en-US" altLang="en-US" sz="4000" dirty="0">
              <a:cs typeface="Times New Roman" pitchFamily="18" charset="0"/>
            </a:endParaRPr>
          </a:p>
        </p:txBody>
      </p:sp>
      <p:sp>
        <p:nvSpPr>
          <p:cNvPr id="2" name="Date Placeholder 1"/>
          <p:cNvSpPr>
            <a:spLocks noGrp="1"/>
          </p:cNvSpPr>
          <p:nvPr>
            <p:ph type="dt" sz="half" idx="10"/>
          </p:nvPr>
        </p:nvSpPr>
        <p:spPr/>
        <p:txBody>
          <a:bodyPr/>
          <a:lstStyle/>
          <a:p>
            <a:fld id="{0C3EC537-545C-41AF-AD22-ABC3058344E6}"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6FBF8875-F43F-47EF-A76B-40D0E9F34F7C}" type="slidenum">
              <a:rPr lang="en-US" altLang="en-US"/>
              <a:pPr/>
              <a:t>32</a:t>
            </a:fld>
            <a:endParaRPr lang="en-US" alt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228600" y="304800"/>
            <a:ext cx="8534400" cy="5791200"/>
          </a:xfrm>
        </p:spPr>
        <p:txBody>
          <a:bodyPr/>
          <a:lstStyle/>
          <a:p>
            <a:pPr>
              <a:lnSpc>
                <a:spcPct val="140000"/>
              </a:lnSpc>
            </a:pPr>
            <a:r>
              <a:rPr lang="bg-BG" altLang="en-US" sz="3200" dirty="0"/>
              <a:t>С</a:t>
            </a:r>
            <a:r>
              <a:rPr lang="bg-BG" altLang="en-US" sz="3200" dirty="0">
                <a:cs typeface="Times New Roman" pitchFamily="18" charset="0"/>
              </a:rPr>
              <a:t>итуационни</a:t>
            </a:r>
            <a:r>
              <a:rPr lang="bg-BG" altLang="en-US" sz="3200" dirty="0"/>
              <a:t>те</a:t>
            </a:r>
            <a:r>
              <a:rPr lang="bg-BG" altLang="en-US" sz="3200" dirty="0">
                <a:cs typeface="Times New Roman" pitchFamily="18" charset="0"/>
              </a:rPr>
              <a:t> теории признават сложността на работните ситуации и насърчават лидера да взема под внимание редица фактори, когато реш</a:t>
            </a:r>
            <a:r>
              <a:rPr lang="bg-BG" altLang="en-US" sz="3200" dirty="0"/>
              <a:t>а</a:t>
            </a:r>
            <a:r>
              <a:rPr lang="bg-BG" altLang="en-US" sz="3200" dirty="0">
                <a:cs typeface="Times New Roman" pitchFamily="18" charset="0"/>
              </a:rPr>
              <a:t>ва какво действие да приеме. Един от най-важните ситуационни фактори е </a:t>
            </a:r>
            <a:r>
              <a:rPr lang="bg-BG" altLang="en-US" sz="3200" b="0" i="1" dirty="0">
                <a:cs typeface="Times New Roman" pitchFamily="18" charset="0"/>
              </a:rPr>
              <a:t>типът на организацията</a:t>
            </a:r>
            <a:r>
              <a:rPr lang="bg-BG" altLang="en-US" sz="3200" dirty="0">
                <a:cs typeface="Times New Roman" pitchFamily="18" charset="0"/>
              </a:rPr>
              <a:t>, в която работи </a:t>
            </a:r>
            <a:r>
              <a:rPr lang="bg-BG" altLang="en-US" sz="3200" dirty="0" smtClean="0">
                <a:cs typeface="Times New Roman" pitchFamily="18" charset="0"/>
              </a:rPr>
              <a:t>лидерът. </a:t>
            </a:r>
            <a:br>
              <a:rPr lang="bg-BG" altLang="en-US" sz="3200" dirty="0" smtClean="0">
                <a:cs typeface="Times New Roman" pitchFamily="18" charset="0"/>
              </a:rPr>
            </a:br>
            <a:endParaRPr lang="en-US" altLang="en-US" sz="3200" dirty="0">
              <a:cs typeface="Times New Roman" pitchFamily="18" charset="0"/>
            </a:endParaRPr>
          </a:p>
        </p:txBody>
      </p:sp>
      <p:sp>
        <p:nvSpPr>
          <p:cNvPr id="2" name="Date Placeholder 1"/>
          <p:cNvSpPr>
            <a:spLocks noGrp="1"/>
          </p:cNvSpPr>
          <p:nvPr>
            <p:ph type="dt" sz="half" idx="10"/>
          </p:nvPr>
        </p:nvSpPr>
        <p:spPr/>
        <p:txBody>
          <a:bodyPr/>
          <a:lstStyle/>
          <a:p>
            <a:fld id="{C4C2935F-2D1C-47D2-B44C-B0EC1314C734}"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2CD91A6A-84A1-40C9-BF68-B21326566B68}" type="slidenum">
              <a:rPr lang="en-US" altLang="en-US"/>
              <a:pPr/>
              <a:t>33</a:t>
            </a:fld>
            <a:endParaRPr lang="en-US" alt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304800" y="304800"/>
            <a:ext cx="8382000" cy="5867400"/>
          </a:xfrm>
        </p:spPr>
        <p:txBody>
          <a:bodyPr>
            <a:normAutofit/>
          </a:bodyPr>
          <a:lstStyle/>
          <a:p>
            <a:pPr>
              <a:lnSpc>
                <a:spcPct val="120000"/>
              </a:lnSpc>
            </a:pPr>
            <a:r>
              <a:rPr lang="bg-BG" altLang="en-US" sz="3200" dirty="0">
                <a:cs typeface="Times New Roman" pitchFamily="18" charset="0"/>
              </a:rPr>
              <a:t>Всяка сит</a:t>
            </a:r>
            <a:r>
              <a:rPr lang="bg-BG" altLang="en-US" sz="3200" dirty="0"/>
              <a:t>у</a:t>
            </a:r>
            <a:r>
              <a:rPr lang="bg-BG" altLang="en-US" sz="3200" dirty="0">
                <a:cs typeface="Times New Roman" pitchFamily="18" charset="0"/>
              </a:rPr>
              <a:t>ация може да бъде различна. Дадена промяна, която се приветства от една група лица, може да бъде ненавиждана от друга група. Ситуационните теории за лидерството подчертават значимостта на осъзнаването на всички фактори, които влияят върху определена група хора в конкретна среда, включително вида на използвания лидерски подход</a:t>
            </a:r>
            <a:r>
              <a:rPr lang="bg-BG" altLang="en-US" sz="3200" dirty="0" smtClean="0">
                <a:cs typeface="Times New Roman" pitchFamily="18" charset="0"/>
              </a:rPr>
              <a:t>.</a:t>
            </a:r>
            <a:r>
              <a:rPr lang="en-US" altLang="en-US" sz="3200" dirty="0" smtClean="0"/>
              <a:t> </a:t>
            </a:r>
            <a:endParaRPr lang="en-US" altLang="en-US" sz="3200" dirty="0"/>
          </a:p>
        </p:txBody>
      </p:sp>
      <p:sp>
        <p:nvSpPr>
          <p:cNvPr id="2" name="Date Placeholder 1"/>
          <p:cNvSpPr>
            <a:spLocks noGrp="1"/>
          </p:cNvSpPr>
          <p:nvPr>
            <p:ph type="dt" sz="half" idx="10"/>
          </p:nvPr>
        </p:nvSpPr>
        <p:spPr/>
        <p:txBody>
          <a:bodyPr/>
          <a:lstStyle/>
          <a:p>
            <a:fld id="{2A52E338-63FD-466C-97CF-5F5939297154}"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34842DFC-803A-453F-8F42-92F7BCFB6D37}" type="slidenum">
              <a:rPr lang="en-US" altLang="en-US"/>
              <a:pPr/>
              <a:t>34</a:t>
            </a:fld>
            <a:endParaRPr lang="en-US" alt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304800" y="304800"/>
            <a:ext cx="8458200" cy="5867400"/>
          </a:xfrm>
        </p:spPr>
        <p:txBody>
          <a:bodyPr>
            <a:normAutofit fontScale="90000"/>
          </a:bodyPr>
          <a:lstStyle/>
          <a:p>
            <a:pPr>
              <a:lnSpc>
                <a:spcPct val="130000"/>
              </a:lnSpc>
            </a:pPr>
            <a:r>
              <a:rPr lang="bg-BG" altLang="en-US" dirty="0">
                <a:cs typeface="Times New Roman" pitchFamily="18" charset="0"/>
              </a:rPr>
              <a:t>Опирайки се на ситуацията, ефективният лидер възприема определен подходящ стил на лидерство, който придава особено значение на някои черти и отслабва значението на други</a:t>
            </a:r>
            <a:r>
              <a:rPr lang="en-US" altLang="en-US" dirty="0"/>
              <a:t> </a:t>
            </a:r>
            <a:r>
              <a:rPr lang="bg-BG" altLang="en-US" dirty="0"/>
              <a:t>черти.</a:t>
            </a:r>
            <a:endParaRPr lang="en-US" altLang="en-US" dirty="0"/>
          </a:p>
        </p:txBody>
      </p:sp>
      <p:sp>
        <p:nvSpPr>
          <p:cNvPr id="2" name="Date Placeholder 1"/>
          <p:cNvSpPr>
            <a:spLocks noGrp="1"/>
          </p:cNvSpPr>
          <p:nvPr>
            <p:ph type="dt" sz="half" idx="10"/>
          </p:nvPr>
        </p:nvSpPr>
        <p:spPr/>
        <p:txBody>
          <a:bodyPr/>
          <a:lstStyle/>
          <a:p>
            <a:fld id="{AD17AE7C-DB8F-41B4-ADAD-D4940B003CE9}"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A6010A3C-8DD9-49D0-A5C8-619A546293C8}" type="slidenum">
              <a:rPr lang="en-US" altLang="en-US"/>
              <a:pPr/>
              <a:t>35</a:t>
            </a:fld>
            <a:endParaRPr lang="en-US" alt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381000" y="304800"/>
            <a:ext cx="8458200" cy="6096000"/>
          </a:xfrm>
        </p:spPr>
        <p:txBody>
          <a:bodyPr>
            <a:normAutofit/>
          </a:bodyPr>
          <a:lstStyle/>
          <a:p>
            <a:pPr algn="l">
              <a:lnSpc>
                <a:spcPct val="110000"/>
              </a:lnSpc>
            </a:pPr>
            <a:r>
              <a:rPr lang="bg-BG" altLang="en-US" sz="3200" dirty="0">
                <a:cs typeface="Times New Roman" pitchFamily="18" charset="0"/>
              </a:rPr>
              <a:t>Ситуационната теория разглежда </a:t>
            </a:r>
            <a:r>
              <a:rPr lang="bg-BG" altLang="en-US" sz="3200" i="1" dirty="0">
                <a:solidFill>
                  <a:srgbClr val="FF0000"/>
                </a:solidFill>
                <a:cs typeface="Times New Roman" pitchFamily="18" charset="0"/>
              </a:rPr>
              <a:t>четири основни елемента на дадена ситуация</a:t>
            </a:r>
            <a:r>
              <a:rPr lang="bg-BG" altLang="en-US" sz="3200" dirty="0">
                <a:solidFill>
                  <a:srgbClr val="FF0000"/>
                </a:solidFill>
                <a:cs typeface="Times New Roman" pitchFamily="18" charset="0"/>
              </a:rPr>
              <a:t>: </a:t>
            </a:r>
            <a:r>
              <a:rPr lang="bg-BG" altLang="en-US" sz="3200" dirty="0"/>
              <a:t/>
            </a:r>
            <a:br>
              <a:rPr lang="bg-BG" altLang="en-US" sz="3200" dirty="0"/>
            </a:br>
            <a:r>
              <a:rPr lang="bg-BG" altLang="en-US" sz="3200" dirty="0">
                <a:solidFill>
                  <a:srgbClr val="FF0000"/>
                </a:solidFill>
              </a:rPr>
              <a:t>- </a:t>
            </a:r>
            <a:r>
              <a:rPr lang="bg-BG" altLang="en-US" sz="3200" i="1" dirty="0">
                <a:solidFill>
                  <a:srgbClr val="FF0000"/>
                </a:solidFill>
                <a:cs typeface="Times New Roman" pitchFamily="18" charset="0"/>
              </a:rPr>
              <a:t>организацията</a:t>
            </a:r>
            <a:r>
              <a:rPr lang="bg-BG" altLang="en-US" sz="3200" b="0" i="1" dirty="0">
                <a:solidFill>
                  <a:srgbClr val="FF0000"/>
                </a:solidFill>
                <a:cs typeface="Times New Roman" pitchFamily="18" charset="0"/>
              </a:rPr>
              <a:t> </a:t>
            </a:r>
            <a:r>
              <a:rPr lang="bg-BG" altLang="en-US" sz="3200" dirty="0">
                <a:cs typeface="Times New Roman" pitchFamily="18" charset="0"/>
              </a:rPr>
              <a:t>(размер, структура и цел на обстановката)</a:t>
            </a:r>
            <a:r>
              <a:rPr lang="bg-BG" altLang="en-US" sz="3200" dirty="0"/>
              <a:t>;</a:t>
            </a:r>
            <a:r>
              <a:rPr lang="bg-BG" altLang="en-US" sz="3200" dirty="0">
                <a:cs typeface="Times New Roman" pitchFamily="18" charset="0"/>
              </a:rPr>
              <a:t> </a:t>
            </a:r>
            <a:r>
              <a:rPr lang="bg-BG" altLang="en-US" sz="3200" dirty="0"/>
              <a:t/>
            </a:r>
            <a:br>
              <a:rPr lang="bg-BG" altLang="en-US" sz="3200" dirty="0"/>
            </a:br>
            <a:r>
              <a:rPr lang="bg-BG" altLang="en-US" sz="3200" dirty="0">
                <a:solidFill>
                  <a:srgbClr val="FF0000"/>
                </a:solidFill>
              </a:rPr>
              <a:t>- </a:t>
            </a:r>
            <a:r>
              <a:rPr lang="bg-BG" altLang="en-US" sz="3200" i="1" dirty="0">
                <a:solidFill>
                  <a:srgbClr val="FF0000"/>
                </a:solidFill>
                <a:cs typeface="Times New Roman" pitchFamily="18" charset="0"/>
              </a:rPr>
              <a:t>климата</a:t>
            </a:r>
            <a:r>
              <a:rPr lang="bg-BG" altLang="en-US" sz="3200" dirty="0">
                <a:solidFill>
                  <a:srgbClr val="FF0000"/>
                </a:solidFill>
                <a:cs typeface="Times New Roman" pitchFamily="18" charset="0"/>
              </a:rPr>
              <a:t> </a:t>
            </a:r>
            <a:r>
              <a:rPr lang="bg-BG" altLang="en-US" sz="3200" dirty="0">
                <a:cs typeface="Times New Roman" pitchFamily="18" charset="0"/>
              </a:rPr>
              <a:t>(атмосферата </a:t>
            </a:r>
            <a:r>
              <a:rPr lang="bg-BG" altLang="en-US" sz="3200" dirty="0"/>
              <a:t>в</a:t>
            </a:r>
            <a:r>
              <a:rPr lang="bg-BG" altLang="en-US" sz="3200" dirty="0">
                <a:cs typeface="Times New Roman" pitchFamily="18" charset="0"/>
              </a:rPr>
              <a:t> </a:t>
            </a:r>
            <a:r>
              <a:rPr lang="bg-BG" altLang="en-US" sz="3200" dirty="0" smtClean="0">
                <a:cs typeface="Times New Roman" pitchFamily="18" charset="0"/>
              </a:rPr>
              <a:t>организацията - </a:t>
            </a:r>
            <a:r>
              <a:rPr lang="bg-BG" altLang="en-US" sz="3200" dirty="0">
                <a:cs typeface="Times New Roman" pitchFamily="18" charset="0"/>
              </a:rPr>
              <a:t>подкрепяща или неподкрепяща)</a:t>
            </a:r>
            <a:r>
              <a:rPr lang="bg-BG" altLang="en-US" sz="3200" dirty="0"/>
              <a:t>;</a:t>
            </a:r>
            <a:r>
              <a:rPr lang="bg-BG" altLang="en-US" sz="3200" dirty="0">
                <a:cs typeface="Times New Roman" pitchFamily="18" charset="0"/>
              </a:rPr>
              <a:t> </a:t>
            </a:r>
            <a:r>
              <a:rPr lang="bg-BG" altLang="en-US" sz="3200" dirty="0"/>
              <a:t/>
            </a:r>
            <a:br>
              <a:rPr lang="bg-BG" altLang="en-US" sz="3200" dirty="0"/>
            </a:br>
            <a:r>
              <a:rPr lang="bg-BG" altLang="en-US" sz="3200" dirty="0">
                <a:solidFill>
                  <a:srgbClr val="FF0000"/>
                </a:solidFill>
              </a:rPr>
              <a:t>- </a:t>
            </a:r>
            <a:r>
              <a:rPr lang="bg-BG" altLang="en-US" sz="3200" i="1" dirty="0">
                <a:solidFill>
                  <a:srgbClr val="FF0000"/>
                </a:solidFill>
                <a:cs typeface="Times New Roman" pitchFamily="18" charset="0"/>
              </a:rPr>
              <a:t>характеристиките на лидера</a:t>
            </a:r>
            <a:r>
              <a:rPr lang="bg-BG" altLang="en-US" sz="3200" dirty="0">
                <a:solidFill>
                  <a:srgbClr val="FF0000"/>
                </a:solidFill>
                <a:cs typeface="Times New Roman" pitchFamily="18" charset="0"/>
              </a:rPr>
              <a:t> </a:t>
            </a:r>
            <a:r>
              <a:rPr lang="bg-BG" altLang="en-US" sz="3200" dirty="0">
                <a:cs typeface="Times New Roman" pitchFamily="18" charset="0"/>
              </a:rPr>
              <a:t>(сила, власт и влияние)</a:t>
            </a:r>
            <a:r>
              <a:rPr lang="bg-BG" altLang="en-US" sz="3200" dirty="0"/>
              <a:t>;</a:t>
            </a:r>
            <a:r>
              <a:rPr lang="bg-BG" altLang="en-US" sz="3200" dirty="0">
                <a:cs typeface="Times New Roman" pitchFamily="18" charset="0"/>
              </a:rPr>
              <a:t> </a:t>
            </a:r>
            <a:r>
              <a:rPr lang="bg-BG" altLang="en-US" sz="3200" dirty="0"/>
              <a:t/>
            </a:r>
            <a:br>
              <a:rPr lang="bg-BG" altLang="en-US" sz="3200" dirty="0"/>
            </a:br>
            <a:r>
              <a:rPr lang="bg-BG" altLang="en-US" sz="3200" dirty="0">
                <a:solidFill>
                  <a:srgbClr val="FF0000"/>
                </a:solidFill>
              </a:rPr>
              <a:t>- </a:t>
            </a:r>
            <a:r>
              <a:rPr lang="bg-BG" altLang="en-US" sz="3200" i="1" dirty="0">
                <a:solidFill>
                  <a:srgbClr val="FF0000"/>
                </a:solidFill>
                <a:cs typeface="Times New Roman" pitchFamily="18" charset="0"/>
              </a:rPr>
              <a:t>характеристики на последователите</a:t>
            </a:r>
            <a:r>
              <a:rPr lang="bg-BG" altLang="en-US" sz="3200" dirty="0">
                <a:solidFill>
                  <a:srgbClr val="FF0000"/>
                </a:solidFill>
                <a:cs typeface="Times New Roman" pitchFamily="18" charset="0"/>
              </a:rPr>
              <a:t> </a:t>
            </a:r>
            <a:r>
              <a:rPr lang="bg-BG" altLang="en-US" sz="3200" dirty="0">
                <a:cs typeface="Times New Roman" pitchFamily="18" charset="0"/>
              </a:rPr>
              <a:t>(познания, </a:t>
            </a:r>
            <a:r>
              <a:rPr lang="bg-BG" altLang="en-US" sz="3200" dirty="0" err="1" smtClean="0"/>
              <a:t>отдаденост</a:t>
            </a:r>
            <a:r>
              <a:rPr lang="bg-BG" altLang="en-US" sz="3200" dirty="0" smtClean="0"/>
              <a:t>,</a:t>
            </a:r>
            <a:r>
              <a:rPr lang="bg-BG" altLang="en-US" sz="3200" dirty="0" smtClean="0">
                <a:cs typeface="Times New Roman" pitchFamily="18" charset="0"/>
              </a:rPr>
              <a:t>  толерантност)</a:t>
            </a:r>
            <a:r>
              <a:rPr lang="bg-BG" altLang="en-US" sz="3200" dirty="0" smtClean="0"/>
              <a:t>.</a:t>
            </a:r>
            <a:r>
              <a:rPr lang="bg-BG" altLang="en-US" sz="3200" dirty="0">
                <a:cs typeface="Times New Roman" pitchFamily="18" charset="0"/>
              </a:rPr>
              <a:t/>
            </a:r>
            <a:br>
              <a:rPr lang="bg-BG" altLang="en-US" sz="3200" dirty="0">
                <a:cs typeface="Times New Roman" pitchFamily="18" charset="0"/>
              </a:rPr>
            </a:br>
            <a:endParaRPr lang="en-US" altLang="en-US" sz="3200" dirty="0">
              <a:cs typeface="Times New Roman" pitchFamily="18" charset="0"/>
            </a:endParaRPr>
          </a:p>
        </p:txBody>
      </p:sp>
      <p:sp>
        <p:nvSpPr>
          <p:cNvPr id="2" name="Date Placeholder 1"/>
          <p:cNvSpPr>
            <a:spLocks noGrp="1"/>
          </p:cNvSpPr>
          <p:nvPr>
            <p:ph type="dt" sz="half" idx="10"/>
          </p:nvPr>
        </p:nvSpPr>
        <p:spPr/>
        <p:txBody>
          <a:bodyPr/>
          <a:lstStyle/>
          <a:p>
            <a:fld id="{826809F7-A56B-4F98-824D-699AC36B55B7}"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8DB69C56-7F73-4475-ACBA-7A71C90187E3}" type="slidenum">
              <a:rPr lang="en-US" altLang="en-US"/>
              <a:pPr/>
              <a:t>36</a:t>
            </a:fld>
            <a:endParaRPr lang="en-US" alt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304800" y="304800"/>
            <a:ext cx="8458200" cy="6019800"/>
          </a:xfrm>
        </p:spPr>
        <p:txBody>
          <a:bodyPr>
            <a:noAutofit/>
          </a:bodyPr>
          <a:lstStyle/>
          <a:p>
            <a:pPr algn="l"/>
            <a:r>
              <a:rPr lang="bg-BG" altLang="en-US" sz="2800" dirty="0">
                <a:cs typeface="Times New Roman" pitchFamily="18" charset="0"/>
              </a:rPr>
              <a:t>Лидерът анализира </a:t>
            </a:r>
            <a:r>
              <a:rPr lang="bg-BG" altLang="en-US" sz="2800" dirty="0"/>
              <a:t>посочените </a:t>
            </a:r>
            <a:r>
              <a:rPr lang="bg-BG" altLang="en-US" sz="2800" dirty="0" smtClean="0">
                <a:cs typeface="Times New Roman" pitchFamily="18" charset="0"/>
              </a:rPr>
              <a:t>елементи и </a:t>
            </a:r>
            <a:r>
              <a:rPr lang="bg-BG" altLang="en-US" sz="2800" dirty="0">
                <a:cs typeface="Times New Roman" pitchFamily="18" charset="0"/>
              </a:rPr>
              <a:t>избира подходящ стил на лидерство</a:t>
            </a:r>
            <a:r>
              <a:rPr lang="bg-BG" altLang="en-US" sz="2800" dirty="0" smtClean="0"/>
              <a:t>.</a:t>
            </a:r>
            <a:br>
              <a:rPr lang="bg-BG" altLang="en-US" sz="2800" dirty="0" smtClean="0"/>
            </a:br>
            <a:r>
              <a:rPr lang="bg-BG" altLang="en-US" sz="2800" dirty="0" smtClean="0"/>
              <a:t/>
            </a:r>
            <a:br>
              <a:rPr lang="bg-BG" altLang="en-US" sz="2800" dirty="0" smtClean="0"/>
            </a:br>
            <a:r>
              <a:rPr lang="bg-BG" altLang="en-US" sz="2800" dirty="0" smtClean="0"/>
              <a:t>1. </a:t>
            </a:r>
            <a:r>
              <a:rPr lang="bg-BG" altLang="en-US" sz="2800" dirty="0" smtClean="0">
                <a:cs typeface="Times New Roman" pitchFamily="18" charset="0"/>
              </a:rPr>
              <a:t>В </a:t>
            </a:r>
            <a:r>
              <a:rPr lang="bg-BG" altLang="en-US" sz="2800" dirty="0">
                <a:cs typeface="Times New Roman" pitchFamily="18" charset="0"/>
              </a:rPr>
              <a:t>кризисна ситуация или ситуация, в която последователите имат малко или никакви </a:t>
            </a:r>
            <a:r>
              <a:rPr lang="bg-BG" altLang="en-US" sz="2800" dirty="0" smtClean="0">
                <a:cs typeface="Times New Roman" pitchFamily="18" charset="0"/>
              </a:rPr>
              <a:t>познания, </a:t>
            </a:r>
            <a:r>
              <a:rPr lang="bg-BG" altLang="en-US" sz="2800" i="1" dirty="0" err="1">
                <a:effectLst>
                  <a:outerShdw blurRad="38100" dist="38100" dir="2700000" algn="tl">
                    <a:srgbClr val="000000">
                      <a:alpha val="43137"/>
                    </a:srgbClr>
                  </a:outerShdw>
                </a:effectLst>
                <a:cs typeface="Times New Roman" pitchFamily="18" charset="0"/>
              </a:rPr>
              <a:t>автократичният</a:t>
            </a:r>
            <a:r>
              <a:rPr lang="bg-BG" altLang="en-US" sz="2800" i="1" dirty="0">
                <a:effectLst>
                  <a:outerShdw blurRad="38100" dist="38100" dir="2700000" algn="tl">
                    <a:srgbClr val="000000">
                      <a:alpha val="43137"/>
                    </a:srgbClr>
                  </a:outerShdw>
                </a:effectLst>
                <a:cs typeface="Times New Roman" pitchFamily="18" charset="0"/>
              </a:rPr>
              <a:t> стил </a:t>
            </a:r>
            <a:r>
              <a:rPr lang="bg-BG" altLang="en-US" sz="2800" i="1" dirty="0" smtClean="0">
                <a:effectLst>
                  <a:outerShdw blurRad="38100" dist="38100" dir="2700000" algn="tl">
                    <a:srgbClr val="000000">
                      <a:alpha val="43137"/>
                    </a:srgbClr>
                  </a:outerShdw>
                </a:effectLst>
                <a:cs typeface="Times New Roman" pitchFamily="18" charset="0"/>
              </a:rPr>
              <a:t>е </a:t>
            </a:r>
            <a:r>
              <a:rPr lang="bg-BG" altLang="en-US" sz="2800" i="1" dirty="0" smtClean="0">
                <a:effectLst>
                  <a:outerShdw blurRad="38100" dist="38100" dir="2700000" algn="tl">
                    <a:srgbClr val="000000">
                      <a:alpha val="43137"/>
                    </a:srgbClr>
                  </a:outerShdw>
                </a:effectLst>
              </a:rPr>
              <a:t>най-</a:t>
            </a:r>
            <a:r>
              <a:rPr lang="bg-BG" altLang="en-US" sz="2800" i="1" dirty="0" smtClean="0">
                <a:effectLst>
                  <a:outerShdw blurRad="38100" dist="38100" dir="2700000" algn="tl">
                    <a:srgbClr val="000000">
                      <a:alpha val="43137"/>
                    </a:srgbClr>
                  </a:outerShdw>
                </a:effectLst>
                <a:cs typeface="Times New Roman" pitchFamily="18" charset="0"/>
              </a:rPr>
              <a:t>подходящ.</a:t>
            </a:r>
            <a:br>
              <a:rPr lang="bg-BG" altLang="en-US" sz="2800" i="1" dirty="0" smtClean="0">
                <a:effectLst>
                  <a:outerShdw blurRad="38100" dist="38100" dir="2700000" algn="tl">
                    <a:srgbClr val="000000">
                      <a:alpha val="43137"/>
                    </a:srgbClr>
                  </a:outerShdw>
                </a:effectLst>
                <a:cs typeface="Times New Roman" pitchFamily="18" charset="0"/>
              </a:rPr>
            </a:br>
            <a:r>
              <a:rPr lang="bg-BG" altLang="en-US" sz="2800" i="1" dirty="0" smtClean="0">
                <a:effectLst>
                  <a:outerShdw blurRad="38100" dist="38100" dir="2700000" algn="tl">
                    <a:srgbClr val="000000">
                      <a:alpha val="43137"/>
                    </a:srgbClr>
                  </a:outerShdw>
                </a:effectLst>
                <a:cs typeface="Times New Roman" pitchFamily="18" charset="0"/>
              </a:rPr>
              <a:t/>
            </a:r>
            <a:br>
              <a:rPr lang="bg-BG" altLang="en-US" sz="2800" i="1" dirty="0" smtClean="0">
                <a:effectLst>
                  <a:outerShdw blurRad="38100" dist="38100" dir="2700000" algn="tl">
                    <a:srgbClr val="000000">
                      <a:alpha val="43137"/>
                    </a:srgbClr>
                  </a:outerShdw>
                </a:effectLst>
                <a:cs typeface="Times New Roman" pitchFamily="18" charset="0"/>
              </a:rPr>
            </a:br>
            <a:r>
              <a:rPr lang="bg-BG" altLang="en-US" sz="2800" dirty="0" smtClean="0">
                <a:effectLst>
                  <a:outerShdw blurRad="38100" dist="38100" dir="2700000" algn="tl">
                    <a:srgbClr val="000000">
                      <a:alpha val="43137"/>
                    </a:srgbClr>
                  </a:outerShdw>
                </a:effectLst>
                <a:cs typeface="Times New Roman" pitchFamily="18" charset="0"/>
              </a:rPr>
              <a:t>2.</a:t>
            </a:r>
            <a:r>
              <a:rPr lang="bg-BG" altLang="en-US" sz="2800" i="1" dirty="0" smtClean="0">
                <a:effectLst>
                  <a:outerShdw blurRad="38100" dist="38100" dir="2700000" algn="tl">
                    <a:srgbClr val="000000">
                      <a:alpha val="43137"/>
                    </a:srgbClr>
                  </a:outerShdw>
                </a:effectLst>
                <a:cs typeface="Times New Roman" pitchFamily="18" charset="0"/>
              </a:rPr>
              <a:t> </a:t>
            </a:r>
            <a:r>
              <a:rPr lang="bg-BG" altLang="en-US" sz="2800" dirty="0" smtClean="0">
                <a:cs typeface="Times New Roman" pitchFamily="18" charset="0"/>
              </a:rPr>
              <a:t>Ситуация</a:t>
            </a:r>
            <a:r>
              <a:rPr lang="bg-BG" altLang="en-US" sz="2800" dirty="0">
                <a:cs typeface="Times New Roman" pitchFamily="18" charset="0"/>
              </a:rPr>
              <a:t>, която изисква принос и сътрудничество на групата, </a:t>
            </a:r>
            <a:r>
              <a:rPr lang="bg-BG" altLang="en-US" sz="2800" dirty="0" smtClean="0">
                <a:cs typeface="Times New Roman" pitchFamily="18" charset="0"/>
              </a:rPr>
              <a:t>налага </a:t>
            </a:r>
            <a:r>
              <a:rPr lang="bg-BG" altLang="en-US" sz="2800" b="1" i="1" dirty="0" smtClean="0">
                <a:effectLst>
                  <a:outerShdw blurRad="38100" dist="38100" dir="2700000" algn="tl">
                    <a:srgbClr val="000000">
                      <a:alpha val="43137"/>
                    </a:srgbClr>
                  </a:outerShdw>
                </a:effectLst>
                <a:cs typeface="Times New Roman" pitchFamily="18" charset="0"/>
              </a:rPr>
              <a:t>демократичен стил</a:t>
            </a:r>
            <a:r>
              <a:rPr lang="bg-BG" altLang="en-US" sz="2800" b="1" dirty="0" smtClean="0">
                <a:effectLst>
                  <a:outerShdw blurRad="38100" dist="38100" dir="2700000" algn="tl">
                    <a:srgbClr val="000000">
                      <a:alpha val="43137"/>
                    </a:srgbClr>
                  </a:outerShdw>
                </a:effectLst>
                <a:cs typeface="Times New Roman" pitchFamily="18" charset="0"/>
              </a:rPr>
              <a:t>. </a:t>
            </a:r>
            <a:br>
              <a:rPr lang="bg-BG" altLang="en-US" sz="2800" b="1" dirty="0" smtClean="0">
                <a:effectLst>
                  <a:outerShdw blurRad="38100" dist="38100" dir="2700000" algn="tl">
                    <a:srgbClr val="000000">
                      <a:alpha val="43137"/>
                    </a:srgbClr>
                  </a:outerShdw>
                </a:effectLst>
                <a:cs typeface="Times New Roman" pitchFamily="18" charset="0"/>
              </a:rPr>
            </a:br>
            <a:r>
              <a:rPr lang="bg-BG" altLang="en-US" sz="2800" b="1" dirty="0" smtClean="0">
                <a:effectLst>
                  <a:outerShdw blurRad="38100" dist="38100" dir="2700000" algn="tl">
                    <a:srgbClr val="000000">
                      <a:alpha val="43137"/>
                    </a:srgbClr>
                  </a:outerShdw>
                </a:effectLst>
                <a:cs typeface="Times New Roman" pitchFamily="18" charset="0"/>
              </a:rPr>
              <a:t/>
            </a:r>
            <a:br>
              <a:rPr lang="bg-BG" altLang="en-US" sz="2800" b="1" dirty="0" smtClean="0">
                <a:effectLst>
                  <a:outerShdw blurRad="38100" dist="38100" dir="2700000" algn="tl">
                    <a:srgbClr val="000000">
                      <a:alpha val="43137"/>
                    </a:srgbClr>
                  </a:outerShdw>
                </a:effectLst>
                <a:cs typeface="Times New Roman" pitchFamily="18" charset="0"/>
              </a:rPr>
            </a:br>
            <a:r>
              <a:rPr lang="bg-BG" altLang="en-US" sz="2800" dirty="0" smtClean="0">
                <a:effectLst>
                  <a:outerShdw blurRad="38100" dist="38100" dir="2700000" algn="tl">
                    <a:srgbClr val="000000">
                      <a:alpha val="43137"/>
                    </a:srgbClr>
                  </a:outerShdw>
                </a:effectLst>
                <a:cs typeface="Times New Roman" pitchFamily="18" charset="0"/>
              </a:rPr>
              <a:t>3. </a:t>
            </a:r>
            <a:r>
              <a:rPr lang="bg-BG" altLang="en-US" sz="2800" dirty="0" smtClean="0">
                <a:cs typeface="Times New Roman" pitchFamily="18" charset="0"/>
              </a:rPr>
              <a:t>В </a:t>
            </a:r>
            <a:r>
              <a:rPr lang="bg-BG" altLang="en-US" sz="2800" dirty="0">
                <a:cs typeface="Times New Roman" pitchFamily="18" charset="0"/>
              </a:rPr>
              <a:t>ситуация, когато членовете на групата са високо мотивирани, самоуправляващи се професионалисти, които не се нуждаят от надзираване, </a:t>
            </a:r>
            <a:r>
              <a:rPr lang="bg-BG" altLang="en-US" sz="2800" b="1" i="1" dirty="0">
                <a:cs typeface="Times New Roman" pitchFamily="18" charset="0"/>
              </a:rPr>
              <a:t>стилът на ненамеса</a:t>
            </a:r>
            <a:r>
              <a:rPr lang="bg-BG" altLang="en-US" sz="2800" b="1" dirty="0">
                <a:cs typeface="Times New Roman" pitchFamily="18" charset="0"/>
              </a:rPr>
              <a:t> </a:t>
            </a:r>
            <a:r>
              <a:rPr lang="bg-BG" altLang="en-US" sz="2800" b="1" dirty="0" smtClean="0">
                <a:cs typeface="Times New Roman" pitchFamily="18" charset="0"/>
              </a:rPr>
              <a:t>е </a:t>
            </a:r>
            <a:r>
              <a:rPr lang="bg-BG" altLang="en-US" sz="2800" b="1" dirty="0">
                <a:cs typeface="Times New Roman" pitchFamily="18" charset="0"/>
              </a:rPr>
              <a:t>най-подходящ</a:t>
            </a:r>
            <a:r>
              <a:rPr lang="bg-BG" altLang="en-US" sz="2800" b="1" dirty="0" smtClean="0"/>
              <a:t>.</a:t>
            </a:r>
            <a:endParaRPr lang="en-US" altLang="en-US" sz="2800" b="1" dirty="0">
              <a:cs typeface="Times New Roman" pitchFamily="18" charset="0"/>
            </a:endParaRPr>
          </a:p>
        </p:txBody>
      </p:sp>
      <p:sp>
        <p:nvSpPr>
          <p:cNvPr id="2" name="Date Placeholder 1"/>
          <p:cNvSpPr>
            <a:spLocks noGrp="1"/>
          </p:cNvSpPr>
          <p:nvPr>
            <p:ph type="dt" sz="half" idx="10"/>
          </p:nvPr>
        </p:nvSpPr>
        <p:spPr/>
        <p:txBody>
          <a:bodyPr/>
          <a:lstStyle/>
          <a:p>
            <a:fld id="{79B4AAE8-6B2F-4B69-9645-1D727B1914AF}"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280ABC84-9837-4636-BD0F-618C0E8599D3}" type="slidenum">
              <a:rPr lang="en-US" altLang="en-US"/>
              <a:pPr/>
              <a:t>37</a:t>
            </a:fld>
            <a:endParaRPr lang="en-US" alt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228600" y="304800"/>
            <a:ext cx="8534400" cy="5943600"/>
          </a:xfrm>
        </p:spPr>
        <p:txBody>
          <a:bodyPr>
            <a:normAutofit/>
          </a:bodyPr>
          <a:lstStyle/>
          <a:p>
            <a:pPr>
              <a:lnSpc>
                <a:spcPct val="90000"/>
              </a:lnSpc>
            </a:pPr>
            <a:r>
              <a:rPr lang="bg-BG" altLang="en-US" sz="4000" b="0" i="1" dirty="0">
                <a:solidFill>
                  <a:srgbClr val="FFFFFF"/>
                </a:solidFill>
              </a:rPr>
              <a:t/>
            </a:r>
            <a:br>
              <a:rPr lang="bg-BG" altLang="en-US" sz="4000" b="0" i="1" dirty="0">
                <a:solidFill>
                  <a:srgbClr val="FFFFFF"/>
                </a:solidFill>
              </a:rPr>
            </a:br>
            <a:r>
              <a:rPr lang="bg-BG" altLang="en-US" sz="4000" b="1" i="1" dirty="0">
                <a:solidFill>
                  <a:srgbClr val="FF0000"/>
                </a:solidFill>
                <a:cs typeface="Times New Roman" pitchFamily="18" charset="0"/>
              </a:rPr>
              <a:t>Теория на взаимодействието</a:t>
            </a:r>
            <a:r>
              <a:rPr lang="bg-BG" altLang="en-US" b="1" dirty="0">
                <a:cs typeface="Times New Roman" pitchFamily="18" charset="0"/>
              </a:rPr>
              <a:t/>
            </a:r>
            <a:br>
              <a:rPr lang="bg-BG" altLang="en-US" b="1" dirty="0">
                <a:cs typeface="Times New Roman" pitchFamily="18" charset="0"/>
              </a:rPr>
            </a:br>
            <a:r>
              <a:rPr lang="bg-BG" altLang="en-US" dirty="0">
                <a:cs typeface="Times New Roman" pitchFamily="18" charset="0"/>
              </a:rPr>
              <a:t/>
            </a:r>
            <a:br>
              <a:rPr lang="bg-BG" altLang="en-US" dirty="0">
                <a:cs typeface="Times New Roman" pitchFamily="18" charset="0"/>
              </a:rPr>
            </a:br>
            <a:r>
              <a:rPr lang="bg-BG" altLang="en-US" sz="3600" dirty="0">
                <a:cs typeface="Times New Roman" pitchFamily="18" charset="0"/>
              </a:rPr>
              <a:t>Теорията за чертите на “Великия човек” и ситуационната теория не предсказват кои видове лидерско поведение са най-ефективни при специфични обстоятелства</a:t>
            </a:r>
            <a:r>
              <a:rPr lang="bg-BG" altLang="en-US" sz="3600" dirty="0"/>
              <a:t>. </a:t>
            </a:r>
            <a:r>
              <a:rPr lang="bg-BG" altLang="en-US" sz="3600" dirty="0">
                <a:cs typeface="Times New Roman" pitchFamily="18" charset="0"/>
              </a:rPr>
              <a:t>Загрижеността за измерване на ефективността на лидерството поражда нов подход - теория на взаимодействието</a:t>
            </a:r>
            <a:r>
              <a:rPr lang="bg-BG" altLang="en-US" sz="3600" dirty="0" smtClean="0"/>
              <a:t>.</a:t>
            </a:r>
            <a:endParaRPr lang="en-US" altLang="en-US" sz="3600" dirty="0">
              <a:cs typeface="Times New Roman" pitchFamily="18" charset="0"/>
            </a:endParaRPr>
          </a:p>
        </p:txBody>
      </p:sp>
      <p:sp>
        <p:nvSpPr>
          <p:cNvPr id="2" name="Date Placeholder 1"/>
          <p:cNvSpPr>
            <a:spLocks noGrp="1"/>
          </p:cNvSpPr>
          <p:nvPr>
            <p:ph type="dt" sz="half" idx="10"/>
          </p:nvPr>
        </p:nvSpPr>
        <p:spPr/>
        <p:txBody>
          <a:bodyPr/>
          <a:lstStyle/>
          <a:p>
            <a:fld id="{9798B5D8-543E-437D-9357-0B80623BA355}"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68F5AD0E-722E-4B56-BC02-F5A3EEACD343}" type="slidenum">
              <a:rPr lang="en-US" altLang="en-US"/>
              <a:pPr/>
              <a:t>38</a:t>
            </a:fld>
            <a:endParaRPr lang="en-US" alt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304800" y="304800"/>
            <a:ext cx="8534400" cy="5943600"/>
          </a:xfrm>
        </p:spPr>
        <p:txBody>
          <a:bodyPr/>
          <a:lstStyle/>
          <a:p>
            <a:r>
              <a:rPr lang="bg-BG" altLang="en-US" sz="3200" dirty="0"/>
              <a:t>Т</a:t>
            </a:r>
            <a:r>
              <a:rPr lang="bg-BG" altLang="en-US" sz="3200" dirty="0">
                <a:cs typeface="Times New Roman" pitchFamily="18" charset="0"/>
              </a:rPr>
              <a:t>ази теория свързва ефективността на лидерството с високи групови работни постижения</a:t>
            </a:r>
            <a:r>
              <a:rPr lang="bg-BG" altLang="en-US" sz="3200" dirty="0"/>
              <a:t> и </a:t>
            </a:r>
            <a:r>
              <a:rPr lang="bg-BG" altLang="en-US" sz="3200" dirty="0">
                <a:cs typeface="Times New Roman" pitchFamily="18" charset="0"/>
              </a:rPr>
              <a:t>действа като теория за лидерство и мениджмънт</a:t>
            </a:r>
            <a:r>
              <a:rPr lang="bg-BG" altLang="en-US" sz="3200" dirty="0"/>
              <a:t>.</a:t>
            </a:r>
            <a:r>
              <a:rPr lang="bg-BG" altLang="en-US" sz="3200" dirty="0">
                <a:cs typeface="Times New Roman" pitchFamily="18" charset="0"/>
              </a:rPr>
              <a:t/>
            </a:r>
            <a:br>
              <a:rPr lang="bg-BG" altLang="en-US" sz="3200" dirty="0">
                <a:cs typeface="Times New Roman" pitchFamily="18" charset="0"/>
              </a:rPr>
            </a:br>
            <a:r>
              <a:rPr lang="bg-BG" altLang="en-US" sz="3200" dirty="0"/>
              <a:t/>
            </a:r>
            <a:br>
              <a:rPr lang="bg-BG" altLang="en-US" sz="3200" dirty="0"/>
            </a:br>
            <a:r>
              <a:rPr lang="bg-BG" altLang="en-US" sz="3200" dirty="0">
                <a:cs typeface="Times New Roman" pitchFamily="18" charset="0"/>
              </a:rPr>
              <a:t>Един от най-полезните </a:t>
            </a:r>
            <a:r>
              <a:rPr lang="bg-BG" altLang="en-US" sz="3200" dirty="0" smtClean="0">
                <a:cs typeface="Times New Roman" pitchFamily="18" charset="0"/>
              </a:rPr>
              <a:t>е </a:t>
            </a:r>
            <a:r>
              <a:rPr lang="bg-BG" altLang="en-US" sz="3200" dirty="0">
                <a:cs typeface="Times New Roman" pitchFamily="18" charset="0"/>
              </a:rPr>
              <a:t>триизмерният модел за ефективност на лидерството,</a:t>
            </a:r>
            <a:r>
              <a:rPr lang="bg-BG" altLang="en-US" sz="3200" dirty="0"/>
              <a:t> </a:t>
            </a:r>
            <a:r>
              <a:rPr lang="bg-BG" altLang="en-US" sz="3200" dirty="0">
                <a:cs typeface="Times New Roman" pitchFamily="18" charset="0"/>
              </a:rPr>
              <a:t>който фокусира върху три области: </a:t>
            </a:r>
            <a:r>
              <a:rPr lang="bg-BG" altLang="en-US" sz="3200" dirty="0"/>
              <a:t/>
            </a:r>
            <a:br>
              <a:rPr lang="bg-BG" altLang="en-US" sz="3200" dirty="0"/>
            </a:br>
            <a:r>
              <a:rPr lang="bg-BG" altLang="en-US" sz="3200" dirty="0"/>
              <a:t>- </a:t>
            </a:r>
            <a:r>
              <a:rPr lang="bg-BG" altLang="en-US" sz="3200" i="1" dirty="0" smtClean="0">
                <a:cs typeface="Times New Roman" pitchFamily="18" charset="0"/>
              </a:rPr>
              <a:t>поведението </a:t>
            </a:r>
            <a:r>
              <a:rPr lang="bg-BG" altLang="en-US" sz="3200" i="1" dirty="0">
                <a:cs typeface="Times New Roman" pitchFamily="18" charset="0"/>
              </a:rPr>
              <a:t>на лидера, </a:t>
            </a:r>
            <a:r>
              <a:rPr lang="bg-BG" altLang="en-US" sz="3200" i="1" dirty="0"/>
              <a:t/>
            </a:r>
            <a:br>
              <a:rPr lang="bg-BG" altLang="en-US" sz="3200" i="1" dirty="0"/>
            </a:br>
            <a:r>
              <a:rPr lang="bg-BG" altLang="en-US" sz="3200" i="1" dirty="0"/>
              <a:t>- </a:t>
            </a:r>
            <a:r>
              <a:rPr lang="bg-BG" altLang="en-US" sz="3200" i="1" dirty="0" smtClean="0">
                <a:cs typeface="Times New Roman" pitchFamily="18" charset="0"/>
              </a:rPr>
              <a:t>зрялостта </a:t>
            </a:r>
            <a:r>
              <a:rPr lang="bg-BG" altLang="en-US" sz="3200" i="1" dirty="0">
                <a:cs typeface="Times New Roman" pitchFamily="18" charset="0"/>
              </a:rPr>
              <a:t>на групата и </a:t>
            </a:r>
            <a:r>
              <a:rPr lang="bg-BG" altLang="en-US" sz="3200" i="1" dirty="0"/>
              <a:t/>
            </a:r>
            <a:br>
              <a:rPr lang="bg-BG" altLang="en-US" sz="3200" i="1" dirty="0"/>
            </a:br>
            <a:r>
              <a:rPr lang="bg-BG" altLang="en-US" sz="3200" i="1" dirty="0"/>
              <a:t>- </a:t>
            </a:r>
            <a:r>
              <a:rPr lang="bg-BG" altLang="en-US" sz="3200" i="1" dirty="0" smtClean="0">
                <a:cs typeface="Times New Roman" pitchFamily="18" charset="0"/>
              </a:rPr>
              <a:t>ефективността </a:t>
            </a:r>
            <a:r>
              <a:rPr lang="bg-BG" altLang="en-US" sz="3200" i="1" dirty="0">
                <a:cs typeface="Times New Roman" pitchFamily="18" charset="0"/>
              </a:rPr>
              <a:t>на лидера</a:t>
            </a:r>
            <a:r>
              <a:rPr lang="bg-BG" altLang="en-US" sz="3200" i="1" dirty="0" smtClean="0"/>
              <a:t>.</a:t>
            </a:r>
            <a:endParaRPr lang="en-US" altLang="en-US" sz="3200" i="1" dirty="0">
              <a:cs typeface="Times New Roman" pitchFamily="18" charset="0"/>
            </a:endParaRPr>
          </a:p>
        </p:txBody>
      </p:sp>
      <p:sp>
        <p:nvSpPr>
          <p:cNvPr id="2" name="Date Placeholder 1"/>
          <p:cNvSpPr>
            <a:spLocks noGrp="1"/>
          </p:cNvSpPr>
          <p:nvPr>
            <p:ph type="dt" sz="half" idx="10"/>
          </p:nvPr>
        </p:nvSpPr>
        <p:spPr/>
        <p:txBody>
          <a:bodyPr/>
          <a:lstStyle/>
          <a:p>
            <a:fld id="{42EF6D36-CE47-4988-8814-791112865A41}"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CAFE1BC4-BD31-4082-8034-7638AA645827}" type="slidenum">
              <a:rPr lang="en-US" altLang="en-US"/>
              <a:pPr/>
              <a:t>39</a:t>
            </a:fld>
            <a:endParaRPr lang="en-US"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026"/>
          <p:cNvSpPr>
            <a:spLocks noGrp="1" noChangeArrowheads="1"/>
          </p:cNvSpPr>
          <p:nvPr>
            <p:ph type="title"/>
          </p:nvPr>
        </p:nvSpPr>
        <p:spPr>
          <a:xfrm>
            <a:off x="0" y="0"/>
            <a:ext cx="9144000" cy="6248400"/>
          </a:xfrm>
        </p:spPr>
        <p:txBody>
          <a:bodyPr/>
          <a:lstStyle/>
          <a:p>
            <a:pPr>
              <a:lnSpc>
                <a:spcPct val="70000"/>
              </a:lnSpc>
            </a:pPr>
            <a:r>
              <a:rPr lang="bg-BG" altLang="en-US" sz="3600" b="0" dirty="0">
                <a:solidFill>
                  <a:srgbClr val="FF0000"/>
                </a:solidFill>
                <a:cs typeface="Times New Roman" pitchFamily="18" charset="0"/>
              </a:rPr>
              <a:t>Различие между лидерство и мениджмънт</a:t>
            </a:r>
            <a:r>
              <a:rPr lang="en-US" altLang="en-US" sz="3600" dirty="0">
                <a:solidFill>
                  <a:srgbClr val="FF0000"/>
                </a:solidFill>
              </a:rPr>
              <a:t> </a:t>
            </a:r>
            <a:r>
              <a:rPr lang="en-US" altLang="en-US" sz="3600" dirty="0"/>
              <a:t/>
            </a:r>
            <a:br>
              <a:rPr lang="en-US" altLang="en-US" sz="3600" dirty="0"/>
            </a:br>
            <a:r>
              <a:rPr lang="en-US" altLang="en-US" sz="3600" dirty="0"/>
              <a:t/>
            </a:r>
            <a:br>
              <a:rPr lang="en-US" altLang="en-US" sz="3600" dirty="0"/>
            </a:br>
            <a:r>
              <a:rPr lang="bg-BG" altLang="en-US" sz="3600" b="0" i="1" dirty="0">
                <a:solidFill>
                  <a:srgbClr val="FF0000"/>
                </a:solidFill>
                <a:cs typeface="Times New Roman" pitchFamily="18" charset="0"/>
              </a:rPr>
              <a:t>Лидерство</a:t>
            </a:r>
            <a:r>
              <a:rPr lang="bg-BG" altLang="en-US" sz="3600" b="0" i="1" dirty="0">
                <a:solidFill>
                  <a:srgbClr val="FF0000"/>
                </a:solidFill>
              </a:rPr>
              <a:t>то</a:t>
            </a:r>
            <a:r>
              <a:rPr lang="bg-BG" altLang="en-US" sz="3600" dirty="0">
                <a:cs typeface="Times New Roman" pitchFamily="18" charset="0"/>
              </a:rPr>
              <a:t> </a:t>
            </a:r>
            <a:r>
              <a:rPr lang="bg-BG" altLang="en-US" sz="3600" dirty="0">
                <a:solidFill>
                  <a:schemeClr val="tx1"/>
                </a:solidFill>
              </a:rPr>
              <a:t>е</a:t>
            </a:r>
            <a:r>
              <a:rPr lang="bg-BG" altLang="en-US" sz="3600" dirty="0">
                <a:solidFill>
                  <a:schemeClr val="tx1"/>
                </a:solidFill>
                <a:cs typeface="Times New Roman" pitchFamily="18" charset="0"/>
              </a:rPr>
              <a:t> </a:t>
            </a:r>
            <a:r>
              <a:rPr lang="bg-BG" altLang="en-US" sz="3600" b="0" i="1" dirty="0">
                <a:solidFill>
                  <a:schemeClr val="tx1"/>
                </a:solidFill>
                <a:cs typeface="Times New Roman" pitchFamily="18" charset="0"/>
              </a:rPr>
              <a:t>способност за оказване на влияние на други хора</a:t>
            </a:r>
            <a:r>
              <a:rPr lang="bg-BG" altLang="en-US" sz="3600" dirty="0">
                <a:solidFill>
                  <a:schemeClr val="tx1"/>
                </a:solidFill>
                <a:cs typeface="Times New Roman" pitchFamily="18" charset="0"/>
              </a:rPr>
              <a:t>. </a:t>
            </a:r>
            <a:r>
              <a:rPr lang="en-US" altLang="en-US" sz="3600" dirty="0">
                <a:solidFill>
                  <a:schemeClr val="tx1"/>
                </a:solidFill>
                <a:cs typeface="Times New Roman" pitchFamily="18" charset="0"/>
              </a:rPr>
              <a:t/>
            </a:r>
            <a:br>
              <a:rPr lang="en-US" altLang="en-US" sz="3600" dirty="0">
                <a:solidFill>
                  <a:schemeClr val="tx1"/>
                </a:solidFill>
                <a:cs typeface="Times New Roman" pitchFamily="18" charset="0"/>
              </a:rPr>
            </a:br>
            <a:r>
              <a:rPr lang="bg-BG" altLang="en-US" sz="3600" dirty="0"/>
              <a:t/>
            </a:r>
            <a:br>
              <a:rPr lang="bg-BG" altLang="en-US" sz="3600" dirty="0"/>
            </a:br>
            <a:r>
              <a:rPr lang="bg-BG" altLang="en-US" sz="3600" b="0" i="1" dirty="0">
                <a:solidFill>
                  <a:srgbClr val="FF0000"/>
                </a:solidFill>
              </a:rPr>
              <a:t>Л</a:t>
            </a:r>
            <a:r>
              <a:rPr lang="bg-BG" altLang="en-US" sz="3600" b="0" i="1" dirty="0">
                <a:solidFill>
                  <a:srgbClr val="FF0000"/>
                </a:solidFill>
                <a:cs typeface="Times New Roman" pitchFamily="18" charset="0"/>
              </a:rPr>
              <a:t>идерството</a:t>
            </a:r>
            <a:r>
              <a:rPr lang="bg-BG" altLang="en-US" sz="3600" b="0" i="1" dirty="0">
                <a:solidFill>
                  <a:schemeClr val="tx1"/>
                </a:solidFill>
                <a:cs typeface="Times New Roman" pitchFamily="18" charset="0"/>
              </a:rPr>
              <a:t> е процес на повлияване на индивиди или групи за изпълнение на определени цели в конкретна </a:t>
            </a:r>
            <a:r>
              <a:rPr lang="bg-BG" altLang="en-US" sz="3600" b="0" i="1" dirty="0" err="1">
                <a:solidFill>
                  <a:schemeClr val="tx1"/>
                </a:solidFill>
                <a:cs typeface="Times New Roman" pitchFamily="18" charset="0"/>
              </a:rPr>
              <a:t>ситуиация</a:t>
            </a:r>
            <a:r>
              <a:rPr lang="bg-BG" altLang="en-US" sz="3600" b="0" i="1" dirty="0"/>
              <a:t>.</a:t>
            </a:r>
            <a:r>
              <a:rPr lang="en-US" altLang="en-US" sz="3600" dirty="0">
                <a:cs typeface="Times New Roman" pitchFamily="18" charset="0"/>
              </a:rPr>
              <a:t> </a:t>
            </a:r>
            <a:r>
              <a:rPr lang="bg-BG" altLang="en-US" sz="3600" dirty="0"/>
              <a:t/>
            </a:r>
            <a:br>
              <a:rPr lang="bg-BG" altLang="en-US" sz="3600" dirty="0"/>
            </a:br>
            <a:r>
              <a:rPr lang="bg-BG" altLang="en-US" sz="3600" dirty="0"/>
              <a:t/>
            </a:r>
            <a:br>
              <a:rPr lang="bg-BG" altLang="en-US" sz="3600" dirty="0"/>
            </a:br>
            <a:r>
              <a:rPr lang="bg-BG" altLang="en-US" sz="3600" b="0" i="1" dirty="0">
                <a:solidFill>
                  <a:srgbClr val="FF0000"/>
                </a:solidFill>
              </a:rPr>
              <a:t>Л</a:t>
            </a:r>
            <a:r>
              <a:rPr lang="bg-BG" altLang="en-US" sz="3600" b="0" i="1" dirty="0">
                <a:solidFill>
                  <a:srgbClr val="FF0000"/>
                </a:solidFill>
                <a:cs typeface="Times New Roman" pitchFamily="18" charset="0"/>
              </a:rPr>
              <a:t>идерството</a:t>
            </a:r>
            <a:r>
              <a:rPr lang="bg-BG" altLang="en-US" sz="3600" dirty="0">
                <a:cs typeface="Times New Roman" pitchFamily="18" charset="0"/>
              </a:rPr>
              <a:t> </a:t>
            </a:r>
            <a:r>
              <a:rPr lang="bg-BG" altLang="en-US" sz="3600" b="0" i="1" dirty="0">
                <a:solidFill>
                  <a:schemeClr val="tx1"/>
                </a:solidFill>
              </a:rPr>
              <a:t>е</a:t>
            </a:r>
            <a:r>
              <a:rPr lang="bg-BG" altLang="en-US" sz="3600" b="0" i="1" dirty="0">
                <a:solidFill>
                  <a:schemeClr val="tx1"/>
                </a:solidFill>
                <a:cs typeface="Times New Roman" pitchFamily="18" charset="0"/>
              </a:rPr>
              <a:t> изкуство</a:t>
            </a:r>
            <a:r>
              <a:rPr lang="bg-BG" altLang="en-US" sz="3600" b="0" i="1" dirty="0">
                <a:solidFill>
                  <a:schemeClr val="tx1"/>
                </a:solidFill>
              </a:rPr>
              <a:t>,</a:t>
            </a:r>
            <a:r>
              <a:rPr lang="bg-BG" altLang="en-US" sz="3600" dirty="0">
                <a:solidFill>
                  <a:schemeClr val="tx1"/>
                </a:solidFill>
                <a:cs typeface="Times New Roman" pitchFamily="18" charset="0"/>
              </a:rPr>
              <a:t> </a:t>
            </a:r>
            <a:r>
              <a:rPr lang="bg-BG" altLang="en-US" sz="3600" b="0" i="1" dirty="0">
                <a:solidFill>
                  <a:schemeClr val="tx1"/>
                </a:solidFill>
                <a:cs typeface="Times New Roman" pitchFamily="18" charset="0"/>
              </a:rPr>
              <a:t>освобождаващо хората да правят каквото се изисква от тях по възможно най-ефективен и човешки начин</a:t>
            </a:r>
            <a:r>
              <a:rPr lang="bg-BG" altLang="en-US" sz="3200" b="0" i="1" dirty="0" smtClean="0">
                <a:solidFill>
                  <a:schemeClr val="tx1"/>
                </a:solidFill>
              </a:rPr>
              <a:t>.</a:t>
            </a:r>
            <a:r>
              <a:rPr lang="en-US" altLang="en-US" dirty="0" smtClean="0">
                <a:cs typeface="Times New Roman" pitchFamily="18" charset="0"/>
              </a:rPr>
              <a:t> </a:t>
            </a:r>
            <a:endParaRPr lang="en-US" altLang="en-US" dirty="0">
              <a:cs typeface="Times New Roman" pitchFamily="18" charset="0"/>
            </a:endParaRPr>
          </a:p>
        </p:txBody>
      </p:sp>
      <p:sp>
        <p:nvSpPr>
          <p:cNvPr id="2" name="Date Placeholder 1"/>
          <p:cNvSpPr>
            <a:spLocks noGrp="1"/>
          </p:cNvSpPr>
          <p:nvPr>
            <p:ph type="dt" sz="half" idx="10"/>
          </p:nvPr>
        </p:nvSpPr>
        <p:spPr/>
        <p:txBody>
          <a:bodyPr/>
          <a:lstStyle/>
          <a:p>
            <a:fld id="{6FB90A2E-634F-4F1F-9D42-FFD4DD0BC427}"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781E3E8A-47F4-47BB-9346-1254AD75F662}" type="slidenum">
              <a:rPr lang="en-US" altLang="en-US"/>
              <a:pPr/>
              <a:t>4</a:t>
            </a:fld>
            <a:endParaRPr lang="en-US" alt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304800" y="304800"/>
            <a:ext cx="8458200" cy="5791200"/>
          </a:xfrm>
        </p:spPr>
        <p:txBody>
          <a:bodyPr>
            <a:normAutofit fontScale="90000"/>
          </a:bodyPr>
          <a:lstStyle/>
          <a:p>
            <a:pPr algn="l">
              <a:lnSpc>
                <a:spcPct val="110000"/>
              </a:lnSpc>
            </a:pPr>
            <a:r>
              <a:rPr lang="bg-BG" altLang="en-US" sz="3600" dirty="0">
                <a:cs typeface="Times New Roman" pitchFamily="18" charset="0"/>
              </a:rPr>
              <a:t/>
            </a:r>
            <a:br>
              <a:rPr lang="bg-BG" altLang="en-US" sz="3600" dirty="0">
                <a:cs typeface="Times New Roman" pitchFamily="18" charset="0"/>
              </a:rPr>
            </a:br>
            <a:r>
              <a:rPr lang="bg-BG" altLang="en-US" sz="3600" dirty="0" smtClean="0">
                <a:solidFill>
                  <a:srgbClr val="FF0000"/>
                </a:solidFill>
                <a:cs typeface="Times New Roman" pitchFamily="18" charset="0"/>
              </a:rPr>
              <a:t>П</a:t>
            </a:r>
            <a:r>
              <a:rPr lang="bg-BG" altLang="en-US" sz="3100" dirty="0" smtClean="0">
                <a:solidFill>
                  <a:srgbClr val="FF0000"/>
                </a:solidFill>
                <a:cs typeface="Times New Roman" pitchFamily="18" charset="0"/>
              </a:rPr>
              <a:t>оведението </a:t>
            </a:r>
            <a:r>
              <a:rPr lang="bg-BG" altLang="en-US" sz="3100" dirty="0">
                <a:solidFill>
                  <a:srgbClr val="FF0000"/>
                </a:solidFill>
                <a:cs typeface="Times New Roman" pitchFamily="18" charset="0"/>
              </a:rPr>
              <a:t>на лидера </a:t>
            </a:r>
            <a:r>
              <a:rPr lang="bg-BG" altLang="en-US" sz="3100" dirty="0">
                <a:cs typeface="Times New Roman" pitchFamily="18" charset="0"/>
              </a:rPr>
              <a:t>трябва да се основава на </a:t>
            </a:r>
            <a:r>
              <a:rPr lang="bg-BG" altLang="en-US" sz="3100" i="1" dirty="0">
                <a:solidFill>
                  <a:srgbClr val="FF0000"/>
                </a:solidFill>
                <a:cs typeface="Times New Roman" pitchFamily="18" charset="0"/>
              </a:rPr>
              <a:t>зрелостта на </a:t>
            </a:r>
            <a:r>
              <a:rPr lang="bg-BG" altLang="en-US" sz="3100" i="1" dirty="0" smtClean="0">
                <a:solidFill>
                  <a:srgbClr val="FF0000"/>
                </a:solidFill>
                <a:cs typeface="Times New Roman" pitchFamily="18" charset="0"/>
              </a:rPr>
              <a:t>групата, </a:t>
            </a:r>
            <a:r>
              <a:rPr lang="bg-BG" altLang="en-US" sz="3100" i="1" dirty="0" smtClean="0">
                <a:cs typeface="Times New Roman" pitchFamily="18" charset="0"/>
              </a:rPr>
              <a:t>която </a:t>
            </a:r>
            <a:r>
              <a:rPr lang="bg-BG" altLang="en-US" sz="3100" dirty="0" smtClean="0">
                <a:cs typeface="Times New Roman" pitchFamily="18" charset="0"/>
              </a:rPr>
              <a:t>включва:</a:t>
            </a:r>
            <a:br>
              <a:rPr lang="bg-BG" altLang="en-US" sz="3100" dirty="0" smtClean="0">
                <a:cs typeface="Times New Roman" pitchFamily="18" charset="0"/>
              </a:rPr>
            </a:br>
            <a:r>
              <a:rPr lang="bg-BG" altLang="en-US" sz="3100" dirty="0">
                <a:cs typeface="Times New Roman" pitchFamily="18" charset="0"/>
              </a:rPr>
              <a:t>-</a:t>
            </a:r>
            <a:r>
              <a:rPr lang="bg-BG" altLang="en-US" sz="3100" dirty="0" smtClean="0">
                <a:cs typeface="Times New Roman" pitchFamily="18" charset="0"/>
              </a:rPr>
              <a:t> </a:t>
            </a:r>
            <a:r>
              <a:rPr lang="bg-BG" altLang="en-US" sz="3100" dirty="0">
                <a:solidFill>
                  <a:srgbClr val="FF0000"/>
                </a:solidFill>
                <a:cs typeface="Times New Roman" pitchFamily="18" charset="0"/>
              </a:rPr>
              <a:t>ангажираност</a:t>
            </a:r>
            <a:r>
              <a:rPr lang="bg-BG" altLang="en-US" sz="3100" dirty="0">
                <a:cs typeface="Times New Roman" pitchFamily="18" charset="0"/>
              </a:rPr>
              <a:t> (дефинирана като доверие и мотивация) и </a:t>
            </a:r>
            <a:r>
              <a:rPr lang="bg-BG" altLang="en-US" sz="3100" dirty="0" smtClean="0">
                <a:cs typeface="Times New Roman" pitchFamily="18" charset="0"/>
              </a:rPr>
              <a:t/>
            </a:r>
            <a:br>
              <a:rPr lang="bg-BG" altLang="en-US" sz="3100" dirty="0" smtClean="0">
                <a:cs typeface="Times New Roman" pitchFamily="18" charset="0"/>
              </a:rPr>
            </a:br>
            <a:r>
              <a:rPr lang="bg-BG" altLang="en-US" sz="3100" dirty="0" smtClean="0">
                <a:cs typeface="Times New Roman" pitchFamily="18" charset="0"/>
              </a:rPr>
              <a:t>- </a:t>
            </a:r>
            <a:r>
              <a:rPr lang="bg-BG" altLang="en-US" sz="3100" dirty="0" smtClean="0">
                <a:solidFill>
                  <a:srgbClr val="FF0000"/>
                </a:solidFill>
                <a:cs typeface="Times New Roman" pitchFamily="18" charset="0"/>
              </a:rPr>
              <a:t>компетентност</a:t>
            </a:r>
            <a:r>
              <a:rPr lang="bg-BG" altLang="en-US" sz="3100" dirty="0" smtClean="0">
                <a:cs typeface="Times New Roman" pitchFamily="18" charset="0"/>
              </a:rPr>
              <a:t> </a:t>
            </a:r>
            <a:r>
              <a:rPr lang="bg-BG" altLang="en-US" sz="3100" dirty="0">
                <a:cs typeface="Times New Roman" pitchFamily="18" charset="0"/>
              </a:rPr>
              <a:t>(дефинирана като знания и технически умения) за извършване на изисквани задачи</a:t>
            </a:r>
            <a:r>
              <a:rPr lang="bg-BG" altLang="en-US" sz="3100" dirty="0"/>
              <a:t>.</a:t>
            </a:r>
            <a:r>
              <a:rPr lang="en-US" altLang="en-US" sz="3100" dirty="0" smtClean="0">
                <a:solidFill>
                  <a:srgbClr val="FF0000"/>
                </a:solidFill>
              </a:rPr>
              <a:t> </a:t>
            </a:r>
            <a:r>
              <a:rPr lang="bg-BG" altLang="en-US" sz="3100" dirty="0" smtClean="0">
                <a:solidFill>
                  <a:srgbClr val="FF0000"/>
                </a:solidFill>
              </a:rPr>
              <a:t/>
            </a:r>
            <a:br>
              <a:rPr lang="bg-BG" altLang="en-US" sz="3100" dirty="0" smtClean="0">
                <a:solidFill>
                  <a:srgbClr val="FF0000"/>
                </a:solidFill>
              </a:rPr>
            </a:br>
            <a:r>
              <a:rPr lang="bg-BG" altLang="en-US" sz="3100" i="1" dirty="0">
                <a:solidFill>
                  <a:srgbClr val="FF0000"/>
                </a:solidFill>
                <a:cs typeface="Times New Roman" pitchFamily="18" charset="0"/>
              </a:rPr>
              <a:t>Ефективността на лидера</a:t>
            </a:r>
            <a:r>
              <a:rPr lang="bg-BG" altLang="en-US" sz="3100" dirty="0">
                <a:solidFill>
                  <a:srgbClr val="FF0000"/>
                </a:solidFill>
                <a:cs typeface="Times New Roman" pitchFamily="18" charset="0"/>
              </a:rPr>
              <a:t> </a:t>
            </a:r>
            <a:r>
              <a:rPr lang="bg-BG" altLang="en-US" sz="3100" dirty="0">
                <a:cs typeface="Times New Roman" pitchFamily="18" charset="0"/>
              </a:rPr>
              <a:t>се измерва чрез възприятията на лидера и възприятията на групата относно стила на лидера, гъвкавостта и цялостната ефективност</a:t>
            </a:r>
            <a:r>
              <a:rPr lang="bg-BG" altLang="en-US" sz="3100" dirty="0"/>
              <a:t>.</a:t>
            </a:r>
            <a:r>
              <a:rPr lang="bg-BG" altLang="en-US" sz="3600" dirty="0">
                <a:cs typeface="Times New Roman" pitchFamily="18" charset="0"/>
              </a:rPr>
              <a:t/>
            </a:r>
            <a:br>
              <a:rPr lang="bg-BG" altLang="en-US" sz="3600" dirty="0">
                <a:cs typeface="Times New Roman" pitchFamily="18" charset="0"/>
              </a:rPr>
            </a:br>
            <a:endParaRPr lang="en-US" altLang="en-US" sz="3600" dirty="0">
              <a:solidFill>
                <a:srgbClr val="FF0000"/>
              </a:solidFill>
            </a:endParaRPr>
          </a:p>
        </p:txBody>
      </p:sp>
      <p:sp>
        <p:nvSpPr>
          <p:cNvPr id="2" name="Date Placeholder 1"/>
          <p:cNvSpPr>
            <a:spLocks noGrp="1"/>
          </p:cNvSpPr>
          <p:nvPr>
            <p:ph type="dt" sz="half" idx="10"/>
          </p:nvPr>
        </p:nvSpPr>
        <p:spPr/>
        <p:txBody>
          <a:bodyPr/>
          <a:lstStyle/>
          <a:p>
            <a:fld id="{F7F46508-3BBF-4439-8EB6-1814582CACF1}"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41270870-E427-4954-B4E2-6BEBF1A3F1BA}" type="slidenum">
              <a:rPr lang="en-US" altLang="en-US"/>
              <a:pPr/>
              <a:t>40</a:t>
            </a:fld>
            <a:endParaRPr lang="en-US" alt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304800" y="304800"/>
            <a:ext cx="8458200" cy="6019800"/>
          </a:xfrm>
        </p:spPr>
        <p:txBody>
          <a:bodyPr>
            <a:normAutofit/>
          </a:bodyPr>
          <a:lstStyle/>
          <a:p>
            <a:pPr algn="l">
              <a:lnSpc>
                <a:spcPct val="110000"/>
              </a:lnSpc>
            </a:pPr>
            <a:r>
              <a:rPr lang="bg-BG" altLang="en-US" sz="3200" b="1" i="1" dirty="0">
                <a:solidFill>
                  <a:srgbClr val="FF0000"/>
                </a:solidFill>
                <a:cs typeface="Times New Roman" pitchFamily="18" charset="0"/>
              </a:rPr>
              <a:t>Четири типа поведение на лидера</a:t>
            </a:r>
            <a:r>
              <a:rPr lang="bg-BG" altLang="en-US" sz="3200" b="1" dirty="0">
                <a:solidFill>
                  <a:srgbClr val="FF0000"/>
                </a:solidFill>
              </a:rPr>
              <a:t/>
            </a:r>
            <a:br>
              <a:rPr lang="bg-BG" altLang="en-US" sz="3200" b="1" dirty="0">
                <a:solidFill>
                  <a:srgbClr val="FF0000"/>
                </a:solidFill>
              </a:rPr>
            </a:br>
            <a:r>
              <a:rPr lang="bg-BG" altLang="en-US" sz="2800" dirty="0">
                <a:solidFill>
                  <a:srgbClr val="FF0000"/>
                </a:solidFill>
              </a:rPr>
              <a:t>- </a:t>
            </a:r>
            <a:r>
              <a:rPr lang="bg-BG" altLang="en-US" sz="2800" i="1" dirty="0">
                <a:solidFill>
                  <a:srgbClr val="FF0000"/>
                </a:solidFill>
                <a:cs typeface="Times New Roman" pitchFamily="18" charset="0"/>
              </a:rPr>
              <a:t>директивно поведение </a:t>
            </a:r>
            <a:r>
              <a:rPr lang="bg-BG" altLang="en-US" sz="2800" dirty="0">
                <a:cs typeface="Times New Roman" pitchFamily="18" charset="0"/>
              </a:rPr>
              <a:t>(подходящо за член на групата с ниска компетентност и висока ангажираност)</a:t>
            </a:r>
            <a:r>
              <a:rPr lang="bg-BG" altLang="en-US" sz="2800" dirty="0"/>
              <a:t>;</a:t>
            </a:r>
            <a:br>
              <a:rPr lang="bg-BG" altLang="en-US" sz="2800" dirty="0"/>
            </a:br>
            <a:r>
              <a:rPr lang="bg-BG" altLang="en-US" sz="2800" dirty="0">
                <a:solidFill>
                  <a:srgbClr val="FF0000"/>
                </a:solidFill>
              </a:rPr>
              <a:t>-</a:t>
            </a:r>
            <a:r>
              <a:rPr lang="bg-BG" altLang="en-US" sz="2800" dirty="0">
                <a:solidFill>
                  <a:srgbClr val="FF0000"/>
                </a:solidFill>
                <a:cs typeface="Times New Roman" pitchFamily="18" charset="0"/>
              </a:rPr>
              <a:t> </a:t>
            </a:r>
            <a:r>
              <a:rPr lang="bg-BG" altLang="en-US" sz="2800" i="1" dirty="0">
                <a:solidFill>
                  <a:srgbClr val="FF0000"/>
                </a:solidFill>
                <a:cs typeface="Times New Roman" pitchFamily="18" charset="0"/>
              </a:rPr>
              <a:t>инструкторско поведение</a:t>
            </a:r>
            <a:r>
              <a:rPr lang="bg-BG" altLang="en-US" sz="2800" dirty="0">
                <a:solidFill>
                  <a:srgbClr val="FF0000"/>
                </a:solidFill>
                <a:cs typeface="Times New Roman" pitchFamily="18" charset="0"/>
              </a:rPr>
              <a:t> </a:t>
            </a:r>
            <a:r>
              <a:rPr lang="bg-BG" altLang="en-US" sz="2800" dirty="0">
                <a:cs typeface="Times New Roman" pitchFamily="18" charset="0"/>
              </a:rPr>
              <a:t>(подходящо за член на група, който притежава известна компетентност и ниска ангажираност)</a:t>
            </a:r>
            <a:r>
              <a:rPr lang="bg-BG" altLang="en-US" sz="2800" dirty="0"/>
              <a:t>;</a:t>
            </a:r>
            <a:br>
              <a:rPr lang="bg-BG" altLang="en-US" sz="2800" dirty="0"/>
            </a:br>
            <a:r>
              <a:rPr lang="bg-BG" altLang="en-US" sz="2800" dirty="0">
                <a:solidFill>
                  <a:srgbClr val="FF0000"/>
                </a:solidFill>
              </a:rPr>
              <a:t>-</a:t>
            </a:r>
            <a:r>
              <a:rPr lang="bg-BG" altLang="en-US" sz="2800" dirty="0">
                <a:solidFill>
                  <a:srgbClr val="FF0000"/>
                </a:solidFill>
                <a:cs typeface="Times New Roman" pitchFamily="18" charset="0"/>
              </a:rPr>
              <a:t> </a:t>
            </a:r>
            <a:r>
              <a:rPr lang="bg-BG" altLang="en-US" sz="2800" i="1" dirty="0">
                <a:solidFill>
                  <a:srgbClr val="FF0000"/>
                </a:solidFill>
                <a:cs typeface="Times New Roman" pitchFamily="18" charset="0"/>
              </a:rPr>
              <a:t>подкрепящо поведение</a:t>
            </a:r>
            <a:r>
              <a:rPr lang="bg-BG" altLang="en-US" sz="2800" dirty="0">
                <a:solidFill>
                  <a:srgbClr val="FF0000"/>
                </a:solidFill>
                <a:cs typeface="Times New Roman" pitchFamily="18" charset="0"/>
              </a:rPr>
              <a:t> </a:t>
            </a:r>
            <a:r>
              <a:rPr lang="bg-BG" altLang="en-US" sz="2800" dirty="0">
                <a:cs typeface="Times New Roman" pitchFamily="18" charset="0"/>
              </a:rPr>
              <a:t>(подходящо за член на група</a:t>
            </a:r>
            <a:r>
              <a:rPr lang="bg-BG" altLang="en-US" sz="2800" dirty="0"/>
              <a:t>та с</a:t>
            </a:r>
            <a:r>
              <a:rPr lang="bg-BG" altLang="en-US" sz="2800" dirty="0">
                <a:cs typeface="Times New Roman" pitchFamily="18" charset="0"/>
              </a:rPr>
              <a:t> висока компетентност и променлива ангажираност)</a:t>
            </a:r>
            <a:r>
              <a:rPr lang="bg-BG" altLang="en-US" sz="2800" dirty="0"/>
              <a:t>;</a:t>
            </a:r>
            <a:br>
              <a:rPr lang="bg-BG" altLang="en-US" sz="2800" dirty="0"/>
            </a:br>
            <a:r>
              <a:rPr lang="bg-BG" altLang="en-US" sz="2800" dirty="0">
                <a:solidFill>
                  <a:srgbClr val="FF0000"/>
                </a:solidFill>
              </a:rPr>
              <a:t>-</a:t>
            </a:r>
            <a:r>
              <a:rPr lang="bg-BG" altLang="en-US" sz="2800" dirty="0">
                <a:solidFill>
                  <a:srgbClr val="FF0000"/>
                </a:solidFill>
                <a:cs typeface="Times New Roman" pitchFamily="18" charset="0"/>
              </a:rPr>
              <a:t> </a:t>
            </a:r>
            <a:r>
              <a:rPr lang="bg-BG" altLang="en-US" sz="2800" i="1" dirty="0">
                <a:solidFill>
                  <a:srgbClr val="FF0000"/>
                </a:solidFill>
                <a:cs typeface="Times New Roman" pitchFamily="18" charset="0"/>
              </a:rPr>
              <a:t>делегиращо поведение</a:t>
            </a:r>
            <a:r>
              <a:rPr lang="bg-BG" altLang="en-US" sz="2800" i="1" dirty="0">
                <a:solidFill>
                  <a:srgbClr val="FF0000"/>
                </a:solidFill>
              </a:rPr>
              <a:t> </a:t>
            </a:r>
            <a:r>
              <a:rPr lang="bg-BG" altLang="en-US" sz="2800" dirty="0">
                <a:cs typeface="Times New Roman" pitchFamily="18" charset="0"/>
              </a:rPr>
              <a:t>(подходящо за член на група с висока компетентност и висока ангажираност</a:t>
            </a:r>
            <a:r>
              <a:rPr lang="bg-BG" altLang="en-US" sz="2800" dirty="0" smtClean="0">
                <a:cs typeface="Times New Roman" pitchFamily="18" charset="0"/>
              </a:rPr>
              <a:t>).</a:t>
            </a:r>
            <a:endParaRPr lang="en-US" altLang="en-US" sz="2800" dirty="0">
              <a:cs typeface="Times New Roman" pitchFamily="18" charset="0"/>
            </a:endParaRPr>
          </a:p>
        </p:txBody>
      </p:sp>
      <p:sp>
        <p:nvSpPr>
          <p:cNvPr id="2" name="Date Placeholder 1"/>
          <p:cNvSpPr>
            <a:spLocks noGrp="1"/>
          </p:cNvSpPr>
          <p:nvPr>
            <p:ph type="dt" sz="half" idx="10"/>
          </p:nvPr>
        </p:nvSpPr>
        <p:spPr/>
        <p:txBody>
          <a:bodyPr/>
          <a:lstStyle/>
          <a:p>
            <a:fld id="{C4086117-80F4-4F6E-A336-0BBE8679655B}"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EED8A9D4-05A0-452C-8830-6C56F467225A}" type="slidenum">
              <a:rPr lang="en-US" altLang="en-US"/>
              <a:pPr/>
              <a:t>41</a:t>
            </a:fld>
            <a:endParaRPr lang="en-US" alt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304800" y="304800"/>
            <a:ext cx="8534400" cy="6553200"/>
          </a:xfrm>
        </p:spPr>
        <p:txBody>
          <a:bodyPr/>
          <a:lstStyle/>
          <a:p>
            <a:pPr>
              <a:lnSpc>
                <a:spcPct val="140000"/>
              </a:lnSpc>
            </a:pPr>
            <a:r>
              <a:rPr lang="bg-BG" altLang="en-US" sz="4000" dirty="0">
                <a:cs typeface="Times New Roman" pitchFamily="18" charset="0"/>
              </a:rPr>
              <a:t>Според триизмерния модел ефективността на лидерството зависи от избора и прилагането на </a:t>
            </a:r>
            <a:r>
              <a:rPr lang="bg-BG" altLang="en-US" sz="4000" dirty="0">
                <a:solidFill>
                  <a:schemeClr val="tx1"/>
                </a:solidFill>
                <a:cs typeface="Times New Roman" pitchFamily="18" charset="0"/>
              </a:rPr>
              <a:t>лидерски стил, съответстващ на задачата, ситуацията и нивото на зрялост на групата</a:t>
            </a:r>
            <a:r>
              <a:rPr lang="bg-BG" altLang="en-US" sz="4000" dirty="0">
                <a:solidFill>
                  <a:schemeClr val="tx1"/>
                </a:solidFill>
              </a:rPr>
              <a:t>.</a:t>
            </a:r>
            <a:r>
              <a:rPr lang="bg-BG" altLang="en-US" sz="4000" dirty="0">
                <a:solidFill>
                  <a:schemeClr val="tx1"/>
                </a:solidFill>
                <a:cs typeface="Times New Roman" pitchFamily="18" charset="0"/>
              </a:rPr>
              <a:t/>
            </a:r>
            <a:br>
              <a:rPr lang="bg-BG" altLang="en-US" sz="4000" dirty="0">
                <a:solidFill>
                  <a:schemeClr val="tx1"/>
                </a:solidFill>
                <a:cs typeface="Times New Roman" pitchFamily="18" charset="0"/>
              </a:rPr>
            </a:br>
            <a:endParaRPr lang="en-US" altLang="en-US" sz="4000" dirty="0">
              <a:solidFill>
                <a:schemeClr val="tx1"/>
              </a:solidFill>
              <a:cs typeface="Times New Roman" pitchFamily="18" charset="0"/>
            </a:endParaRPr>
          </a:p>
        </p:txBody>
      </p:sp>
      <p:sp>
        <p:nvSpPr>
          <p:cNvPr id="2" name="Date Placeholder 1"/>
          <p:cNvSpPr>
            <a:spLocks noGrp="1"/>
          </p:cNvSpPr>
          <p:nvPr>
            <p:ph type="dt" sz="half" idx="10"/>
          </p:nvPr>
        </p:nvSpPr>
        <p:spPr/>
        <p:txBody>
          <a:bodyPr/>
          <a:lstStyle/>
          <a:p>
            <a:fld id="{B5318B18-BCB8-4A74-9481-7CD1929D9E97}"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F2178287-12C4-40AF-BA43-ADB80817F528}" type="slidenum">
              <a:rPr lang="en-US" altLang="en-US"/>
              <a:pPr/>
              <a:t>42</a:t>
            </a:fld>
            <a:endParaRPr lang="en-US" alt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304800" y="304800"/>
            <a:ext cx="8458200" cy="5943600"/>
          </a:xfrm>
        </p:spPr>
        <p:txBody>
          <a:bodyPr>
            <a:normAutofit fontScale="90000"/>
          </a:bodyPr>
          <a:lstStyle/>
          <a:p>
            <a:pPr algn="l">
              <a:lnSpc>
                <a:spcPct val="140000"/>
              </a:lnSpc>
            </a:pPr>
            <a:r>
              <a:rPr lang="bg-BG" altLang="en-US" sz="4000" dirty="0">
                <a:cs typeface="Times New Roman" pitchFamily="18" charset="0"/>
              </a:rPr>
              <a:t>От този модел се очертават </a:t>
            </a:r>
            <a:r>
              <a:rPr lang="bg-BG" altLang="en-US" sz="4000" b="1" i="1" dirty="0">
                <a:solidFill>
                  <a:srgbClr val="FF0000"/>
                </a:solidFill>
                <a:cs typeface="Times New Roman" pitchFamily="18" charset="0"/>
              </a:rPr>
              <a:t>четири основни стила на лидерство</a:t>
            </a:r>
            <a:r>
              <a:rPr lang="bg-BG" altLang="en-US" sz="4000" b="1" i="1" dirty="0" smtClean="0">
                <a:solidFill>
                  <a:srgbClr val="FF0000"/>
                </a:solidFill>
                <a:cs typeface="Times New Roman" pitchFamily="18" charset="0"/>
              </a:rPr>
              <a:t>:</a:t>
            </a:r>
            <a:br>
              <a:rPr lang="bg-BG" altLang="en-US" sz="4000" b="1" i="1" dirty="0" smtClean="0">
                <a:solidFill>
                  <a:srgbClr val="FF0000"/>
                </a:solidFill>
                <a:cs typeface="Times New Roman" pitchFamily="18" charset="0"/>
              </a:rPr>
            </a:br>
            <a:r>
              <a:rPr lang="bg-BG" altLang="en-US" sz="4000" b="1" dirty="0" smtClean="0">
                <a:solidFill>
                  <a:srgbClr val="FF0000"/>
                </a:solidFill>
                <a:cs typeface="Times New Roman" pitchFamily="18" charset="0"/>
              </a:rPr>
              <a:t> </a:t>
            </a:r>
            <a:r>
              <a:rPr lang="bg-BG" altLang="en-US" sz="4000" b="1" dirty="0">
                <a:solidFill>
                  <a:srgbClr val="FF0000"/>
                </a:solidFill>
              </a:rPr>
              <a:t/>
            </a:r>
            <a:br>
              <a:rPr lang="bg-BG" altLang="en-US" sz="4000" b="1" dirty="0">
                <a:solidFill>
                  <a:srgbClr val="FF0000"/>
                </a:solidFill>
              </a:rPr>
            </a:br>
            <a:r>
              <a:rPr lang="bg-BG" altLang="en-US" sz="4000" i="1" dirty="0">
                <a:solidFill>
                  <a:srgbClr val="FF0000"/>
                </a:solidFill>
              </a:rPr>
              <a:t>1. </a:t>
            </a:r>
            <a:r>
              <a:rPr lang="bg-BG" altLang="en-US" sz="4000" i="1" dirty="0">
                <a:solidFill>
                  <a:srgbClr val="FF0000"/>
                </a:solidFill>
                <a:cs typeface="Times New Roman" pitchFamily="18" charset="0"/>
              </a:rPr>
              <a:t>силно директивен и слабо подкрепящ стил</a:t>
            </a:r>
            <a:r>
              <a:rPr lang="bg-BG" altLang="en-US" sz="4000" i="1" dirty="0">
                <a:cs typeface="Times New Roman" pitchFamily="18" charset="0"/>
              </a:rPr>
              <a:t>,</a:t>
            </a:r>
            <a:r>
              <a:rPr lang="bg-BG" altLang="en-US" sz="4000" dirty="0">
                <a:cs typeface="Times New Roman" pitchFamily="18" charset="0"/>
              </a:rPr>
              <a:t> характеризиращ се с директивно поведение, чрез което лидерът надзирава изпълнението на задачата</a:t>
            </a:r>
            <a:r>
              <a:rPr lang="bg-BG" altLang="en-US" sz="4000" dirty="0" smtClean="0">
                <a:cs typeface="Times New Roman" pitchFamily="18" charset="0"/>
              </a:rPr>
              <a:t>;</a:t>
            </a:r>
            <a:endParaRPr lang="en-US" altLang="en-US" sz="4000" dirty="0">
              <a:cs typeface="Times New Roman" pitchFamily="18" charset="0"/>
            </a:endParaRPr>
          </a:p>
        </p:txBody>
      </p:sp>
      <p:sp>
        <p:nvSpPr>
          <p:cNvPr id="2" name="Date Placeholder 1"/>
          <p:cNvSpPr>
            <a:spLocks noGrp="1"/>
          </p:cNvSpPr>
          <p:nvPr>
            <p:ph type="dt" sz="half" idx="10"/>
          </p:nvPr>
        </p:nvSpPr>
        <p:spPr/>
        <p:txBody>
          <a:bodyPr/>
          <a:lstStyle/>
          <a:p>
            <a:fld id="{A6B2D525-B62A-486E-B973-A797BB0C46E8}"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C8CFEE93-210B-4D28-BAC9-2628979C55AD}" type="slidenum">
              <a:rPr lang="en-US" altLang="en-US"/>
              <a:pPr/>
              <a:t>43</a:t>
            </a:fld>
            <a:endParaRPr lang="en-US" alt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152400" y="304800"/>
            <a:ext cx="8915400" cy="5562600"/>
          </a:xfrm>
        </p:spPr>
        <p:txBody>
          <a:bodyPr/>
          <a:lstStyle/>
          <a:p>
            <a:pPr algn="l"/>
            <a:r>
              <a:rPr lang="bg-BG" altLang="en-US" sz="4000" i="1" dirty="0">
                <a:solidFill>
                  <a:srgbClr val="FF0000"/>
                </a:solidFill>
              </a:rPr>
              <a:t>2. </a:t>
            </a:r>
            <a:r>
              <a:rPr lang="bg-BG" altLang="en-US" sz="4000" i="1" dirty="0">
                <a:solidFill>
                  <a:srgbClr val="FF0000"/>
                </a:solidFill>
                <a:cs typeface="Times New Roman" pitchFamily="18" charset="0"/>
              </a:rPr>
              <a:t>силно директивен и силно подкрепящ стил, </a:t>
            </a:r>
            <a:r>
              <a:rPr lang="bg-BG" altLang="en-US" sz="4000" dirty="0">
                <a:cs typeface="Times New Roman" pitchFamily="18" charset="0"/>
              </a:rPr>
              <a:t>характеризиращ се с</a:t>
            </a:r>
            <a:r>
              <a:rPr lang="bg-BG" altLang="en-US" sz="4000" i="1" dirty="0">
                <a:cs typeface="Times New Roman" pitchFamily="18" charset="0"/>
              </a:rPr>
              <a:t> </a:t>
            </a:r>
            <a:r>
              <a:rPr lang="bg-BG" altLang="en-US" sz="4000" dirty="0">
                <a:cs typeface="Times New Roman" pitchFamily="18" charset="0"/>
              </a:rPr>
              <a:t>инструкторско поведение, при което лидерът следи отблизо изпълнението на задачата и също така подкрепя дейността чрез похвала, изслушване и подпомагане;</a:t>
            </a:r>
            <a:r>
              <a:rPr lang="bg-BG" altLang="en-US" dirty="0">
                <a:cs typeface="Times New Roman" pitchFamily="18" charset="0"/>
              </a:rPr>
              <a:t> </a:t>
            </a:r>
            <a:endParaRPr lang="en-US" altLang="en-US" dirty="0">
              <a:cs typeface="Times New Roman" pitchFamily="18" charset="0"/>
            </a:endParaRPr>
          </a:p>
        </p:txBody>
      </p:sp>
      <p:sp>
        <p:nvSpPr>
          <p:cNvPr id="2" name="Date Placeholder 1"/>
          <p:cNvSpPr>
            <a:spLocks noGrp="1"/>
          </p:cNvSpPr>
          <p:nvPr>
            <p:ph type="dt" sz="half" idx="10"/>
          </p:nvPr>
        </p:nvSpPr>
        <p:spPr/>
        <p:txBody>
          <a:bodyPr/>
          <a:lstStyle/>
          <a:p>
            <a:fld id="{88C2E251-6A26-4F4E-9B2A-103132F1B827}"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80AC46A9-E8F0-4EFB-A12B-067B220A9B47}" type="slidenum">
              <a:rPr lang="en-US" altLang="en-US"/>
              <a:pPr/>
              <a:t>44</a:t>
            </a:fld>
            <a:endParaRPr lang="en-US" alt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228600" y="304800"/>
            <a:ext cx="8534400" cy="5943600"/>
          </a:xfrm>
        </p:spPr>
        <p:txBody>
          <a:bodyPr>
            <a:normAutofit fontScale="90000"/>
          </a:bodyPr>
          <a:lstStyle/>
          <a:p>
            <a:pPr algn="l">
              <a:lnSpc>
                <a:spcPct val="110000"/>
              </a:lnSpc>
            </a:pPr>
            <a:r>
              <a:rPr lang="bg-BG" altLang="en-US" i="1" dirty="0">
                <a:solidFill>
                  <a:srgbClr val="FF0000"/>
                </a:solidFill>
              </a:rPr>
              <a:t>3. </a:t>
            </a:r>
            <a:r>
              <a:rPr lang="bg-BG" altLang="en-US" i="1" dirty="0">
                <a:solidFill>
                  <a:srgbClr val="FF0000"/>
                </a:solidFill>
                <a:cs typeface="Times New Roman" pitchFamily="18" charset="0"/>
              </a:rPr>
              <a:t>силно подкрепящ и слабо директивен</a:t>
            </a:r>
            <a:r>
              <a:rPr lang="bg-BG" altLang="en-US" i="1" dirty="0" smtClean="0">
                <a:solidFill>
                  <a:schemeClr val="tx1"/>
                </a:solidFill>
                <a:cs typeface="Times New Roman" pitchFamily="18" charset="0"/>
              </a:rPr>
              <a:t>, </a:t>
            </a:r>
            <a:r>
              <a:rPr lang="bg-BG" altLang="en-US" dirty="0" smtClean="0">
                <a:cs typeface="Times New Roman" pitchFamily="18" charset="0"/>
              </a:rPr>
              <a:t>характеризиращ </a:t>
            </a:r>
            <a:r>
              <a:rPr lang="bg-BG" altLang="en-US" dirty="0">
                <a:cs typeface="Times New Roman" pitchFamily="18" charset="0"/>
              </a:rPr>
              <a:t>се с подкрепящо поведение, чрез което лидерът облекчава и насърчава напредъка на членовете на групата по отношение изпълнението на задачата</a:t>
            </a:r>
            <a:r>
              <a:rPr lang="bg-BG" altLang="en-US" dirty="0" smtClean="0">
                <a:cs typeface="Times New Roman" pitchFamily="18" charset="0"/>
              </a:rPr>
              <a:t>;</a:t>
            </a:r>
            <a:endParaRPr lang="en-US" altLang="en-US" dirty="0">
              <a:cs typeface="Times New Roman" pitchFamily="18" charset="0"/>
            </a:endParaRPr>
          </a:p>
        </p:txBody>
      </p:sp>
      <p:sp>
        <p:nvSpPr>
          <p:cNvPr id="2" name="Date Placeholder 1"/>
          <p:cNvSpPr>
            <a:spLocks noGrp="1"/>
          </p:cNvSpPr>
          <p:nvPr>
            <p:ph type="dt" sz="half" idx="10"/>
          </p:nvPr>
        </p:nvSpPr>
        <p:spPr/>
        <p:txBody>
          <a:bodyPr/>
          <a:lstStyle/>
          <a:p>
            <a:fld id="{BA90D3F2-0953-433D-8205-FA500CB210AB}"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464B6FD1-8F34-45D5-82EE-1F5F8ED5AAD5}" type="slidenum">
              <a:rPr lang="en-US" altLang="en-US"/>
              <a:pPr/>
              <a:t>45</a:t>
            </a:fld>
            <a:endParaRPr lang="en-US" alt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304800" y="304800"/>
            <a:ext cx="8534400" cy="5791200"/>
          </a:xfrm>
        </p:spPr>
        <p:txBody>
          <a:bodyPr>
            <a:normAutofit fontScale="90000"/>
          </a:bodyPr>
          <a:lstStyle/>
          <a:p>
            <a:pPr algn="l">
              <a:lnSpc>
                <a:spcPct val="120000"/>
              </a:lnSpc>
            </a:pPr>
            <a:r>
              <a:rPr lang="bg-BG" altLang="en-US" i="1" dirty="0">
                <a:solidFill>
                  <a:srgbClr val="FF0000"/>
                </a:solidFill>
              </a:rPr>
              <a:t>4. </a:t>
            </a:r>
            <a:r>
              <a:rPr lang="bg-BG" altLang="en-US" i="1" dirty="0">
                <a:solidFill>
                  <a:srgbClr val="FF0000"/>
                </a:solidFill>
                <a:cs typeface="Times New Roman" pitchFamily="18" charset="0"/>
              </a:rPr>
              <a:t>слабо подкрепящ и слабо директивен стил, </a:t>
            </a:r>
            <a:r>
              <a:rPr lang="bg-BG" altLang="en-US" dirty="0">
                <a:cs typeface="Times New Roman" pitchFamily="18" charset="0"/>
              </a:rPr>
              <a:t>характеризиращ се с делегиращо поведение, при което лидерът позволява на членовете на групата да вземат свои собствени решения</a:t>
            </a:r>
            <a:r>
              <a:rPr lang="bg-BG" altLang="en-US" dirty="0" smtClean="0"/>
              <a:t>.</a:t>
            </a:r>
            <a:br>
              <a:rPr lang="bg-BG" altLang="en-US" dirty="0" smtClean="0"/>
            </a:br>
            <a:endParaRPr lang="en-US" altLang="en-US" dirty="0">
              <a:cs typeface="Times New Roman" pitchFamily="18" charset="0"/>
            </a:endParaRPr>
          </a:p>
        </p:txBody>
      </p:sp>
      <p:sp>
        <p:nvSpPr>
          <p:cNvPr id="2" name="Date Placeholder 1"/>
          <p:cNvSpPr>
            <a:spLocks noGrp="1"/>
          </p:cNvSpPr>
          <p:nvPr>
            <p:ph type="dt" sz="half" idx="10"/>
          </p:nvPr>
        </p:nvSpPr>
        <p:spPr/>
        <p:txBody>
          <a:bodyPr/>
          <a:lstStyle/>
          <a:p>
            <a:fld id="{7F20FE35-A53D-4881-AD88-310D6ADC8B05}"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930110CD-A38F-4051-9E5F-B79347D8C147}" type="slidenum">
              <a:rPr lang="en-US" altLang="en-US"/>
              <a:pPr/>
              <a:t>46</a:t>
            </a:fld>
            <a:endParaRPr lang="en-US" alt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304800" y="304800"/>
            <a:ext cx="8458200" cy="5943600"/>
          </a:xfrm>
        </p:spPr>
        <p:txBody>
          <a:bodyPr/>
          <a:lstStyle/>
          <a:p>
            <a:pPr>
              <a:lnSpc>
                <a:spcPct val="120000"/>
              </a:lnSpc>
            </a:pPr>
            <a:r>
              <a:rPr lang="bg-BG" altLang="en-US" i="1" dirty="0">
                <a:solidFill>
                  <a:srgbClr val="C00000"/>
                </a:solidFill>
                <a:cs typeface="Times New Roman" pitchFamily="18" charset="0"/>
              </a:rPr>
              <a:t>Трансформационно лидерство</a:t>
            </a:r>
            <a:r>
              <a:rPr lang="bg-BG" altLang="en-US" b="0" i="1" dirty="0">
                <a:solidFill>
                  <a:schemeClr val="tx1"/>
                </a:solidFill>
                <a:cs typeface="Times New Roman" pitchFamily="18" charset="0"/>
              </a:rPr>
              <a:t/>
            </a:r>
            <a:br>
              <a:rPr lang="bg-BG" altLang="en-US" b="0" i="1" dirty="0">
                <a:solidFill>
                  <a:schemeClr val="tx1"/>
                </a:solidFill>
                <a:cs typeface="Times New Roman" pitchFamily="18" charset="0"/>
              </a:rPr>
            </a:br>
            <a:r>
              <a:rPr lang="bg-BG" altLang="en-US" sz="3200" dirty="0" smtClean="0">
                <a:cs typeface="Times New Roman" pitchFamily="18" charset="0"/>
              </a:rPr>
              <a:t>Въпреки </a:t>
            </a:r>
            <a:r>
              <a:rPr lang="bg-BG" altLang="en-US" sz="3200" dirty="0">
                <a:cs typeface="Times New Roman" pitchFamily="18" charset="0"/>
              </a:rPr>
              <a:t>че ситуационните теории </a:t>
            </a:r>
            <a:r>
              <a:rPr lang="bg-BG" altLang="en-US" sz="3200" dirty="0"/>
              <a:t>п</a:t>
            </a:r>
            <a:r>
              <a:rPr lang="bg-BG" altLang="en-US" sz="3200" dirty="0">
                <a:cs typeface="Times New Roman" pitchFamily="18" charset="0"/>
              </a:rPr>
              <a:t>ризнава</a:t>
            </a:r>
            <a:r>
              <a:rPr lang="bg-BG" altLang="en-US" sz="3200" dirty="0"/>
              <a:t>т</a:t>
            </a:r>
            <a:r>
              <a:rPr lang="bg-BG" altLang="en-US" sz="3200" dirty="0">
                <a:cs typeface="Times New Roman" pitchFamily="18" charset="0"/>
              </a:rPr>
              <a:t> колко сложен </a:t>
            </a:r>
            <a:r>
              <a:rPr lang="bg-BG" altLang="en-US" sz="3200" dirty="0"/>
              <a:t>е </a:t>
            </a:r>
            <a:r>
              <a:rPr lang="bg-BG" altLang="en-US" sz="3200" dirty="0">
                <a:cs typeface="Times New Roman" pitchFamily="18" charset="0"/>
              </a:rPr>
              <a:t>процесът на повлияване на другите, </a:t>
            </a:r>
            <a:r>
              <a:rPr lang="bg-BG" altLang="en-US" sz="3200" dirty="0"/>
              <a:t>те не</a:t>
            </a:r>
            <a:r>
              <a:rPr lang="bg-BG" altLang="en-US" sz="3200" dirty="0">
                <a:cs typeface="Times New Roman" pitchFamily="18" charset="0"/>
              </a:rPr>
              <a:t> отделя</a:t>
            </a:r>
            <a:r>
              <a:rPr lang="bg-BG" altLang="en-US" sz="3200" dirty="0"/>
              <a:t>т</a:t>
            </a:r>
            <a:r>
              <a:rPr lang="bg-BG" altLang="en-US" sz="3200" dirty="0">
                <a:cs typeface="Times New Roman" pitchFamily="18" charset="0"/>
              </a:rPr>
              <a:t> достатъчно внимание на знач</a:t>
            </a:r>
            <a:r>
              <a:rPr lang="bg-BG" altLang="en-US" sz="3200" dirty="0"/>
              <a:t>имостта</a:t>
            </a:r>
            <a:r>
              <a:rPr lang="bg-BG" altLang="en-US" sz="3200" dirty="0">
                <a:cs typeface="Times New Roman" pitchFamily="18" charset="0"/>
              </a:rPr>
              <a:t>, </a:t>
            </a:r>
            <a:r>
              <a:rPr lang="bg-BG" altLang="en-US" sz="3200" dirty="0"/>
              <a:t>на </a:t>
            </a:r>
            <a:r>
              <a:rPr lang="bg-BG" altLang="en-US" sz="3200" dirty="0">
                <a:cs typeface="Times New Roman" pitchFamily="18" charset="0"/>
              </a:rPr>
              <a:t>вдъхновението (импулса) и </a:t>
            </a:r>
            <a:r>
              <a:rPr lang="bg-BG" altLang="en-US" sz="3200" dirty="0"/>
              <a:t>на </a:t>
            </a:r>
            <a:r>
              <a:rPr lang="bg-BG" altLang="en-US" sz="3200" dirty="0">
                <a:cs typeface="Times New Roman" pitchFamily="18" charset="0"/>
              </a:rPr>
              <a:t>проникновението </a:t>
            </a:r>
            <a:r>
              <a:rPr lang="bg-BG" altLang="en-US" sz="3200" dirty="0"/>
              <a:t>при извършването на конкретна дейност. </a:t>
            </a:r>
            <a:r>
              <a:rPr lang="bg-BG" altLang="en-US" sz="3200" dirty="0">
                <a:cs typeface="Times New Roman" pitchFamily="18" charset="0"/>
              </a:rPr>
              <a:t> </a:t>
            </a:r>
            <a:r>
              <a:rPr lang="bg-BG" altLang="en-US" sz="3200" dirty="0"/>
              <a:t>Тран</a:t>
            </a:r>
            <a:r>
              <a:rPr lang="bg-BG" altLang="en-US" sz="3200" dirty="0">
                <a:cs typeface="Times New Roman" pitchFamily="18" charset="0"/>
              </a:rPr>
              <a:t>сформационното лидерс</a:t>
            </a:r>
            <a:r>
              <a:rPr lang="bg-BG" altLang="en-US" sz="3200" dirty="0"/>
              <a:t>т</a:t>
            </a:r>
            <a:r>
              <a:rPr lang="bg-BG" altLang="en-US" sz="3200" dirty="0">
                <a:cs typeface="Times New Roman" pitchFamily="18" charset="0"/>
              </a:rPr>
              <a:t>во</a:t>
            </a:r>
            <a:r>
              <a:rPr lang="bg-BG" altLang="en-US" sz="3200" dirty="0"/>
              <a:t> се опира именно на тези </a:t>
            </a:r>
            <a:r>
              <a:rPr lang="bg-BG" altLang="en-US" sz="3200" dirty="0">
                <a:cs typeface="Times New Roman" pitchFamily="18" charset="0"/>
              </a:rPr>
              <a:t>черти</a:t>
            </a:r>
            <a:r>
              <a:rPr lang="bg-BG" altLang="en-US" sz="3200" dirty="0" smtClean="0"/>
              <a:t>.</a:t>
            </a:r>
            <a:endParaRPr lang="en-US" altLang="en-US" sz="3200" b="0" i="1" dirty="0">
              <a:cs typeface="Times New Roman" pitchFamily="18" charset="0"/>
            </a:endParaRPr>
          </a:p>
        </p:txBody>
      </p:sp>
      <p:sp>
        <p:nvSpPr>
          <p:cNvPr id="2" name="Date Placeholder 1"/>
          <p:cNvSpPr>
            <a:spLocks noGrp="1"/>
          </p:cNvSpPr>
          <p:nvPr>
            <p:ph type="dt" sz="half" idx="10"/>
          </p:nvPr>
        </p:nvSpPr>
        <p:spPr/>
        <p:txBody>
          <a:bodyPr/>
          <a:lstStyle/>
          <a:p>
            <a:fld id="{88CACFE3-E06B-4824-BB6A-9E25C2AA00AD}"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CF324C6E-11EE-4D08-A5F5-BE36C3882448}" type="slidenum">
              <a:rPr lang="en-US" altLang="en-US"/>
              <a:pPr/>
              <a:t>47</a:t>
            </a:fld>
            <a:endParaRPr lang="en-US" alt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304800" y="304800"/>
            <a:ext cx="8534400" cy="5943600"/>
          </a:xfrm>
        </p:spPr>
        <p:txBody>
          <a:bodyPr/>
          <a:lstStyle/>
          <a:p>
            <a:pPr>
              <a:lnSpc>
                <a:spcPct val="120000"/>
              </a:lnSpc>
            </a:pPr>
            <a:r>
              <a:rPr lang="bg-BG" altLang="en-US" sz="3600" dirty="0">
                <a:cs typeface="Times New Roman" pitchFamily="18" charset="0"/>
              </a:rPr>
              <a:t>Съгласно трансформационната теория за лидерството, хората имат нужда от чувство за мисия, която отива по-далече от добрите взаимоотношения или </a:t>
            </a:r>
            <a:r>
              <a:rPr lang="bg-BG" altLang="en-US" sz="3600" dirty="0"/>
              <a:t>от </a:t>
            </a:r>
            <a:r>
              <a:rPr lang="bg-BG" altLang="en-US" sz="3600" dirty="0">
                <a:cs typeface="Times New Roman" pitchFamily="18" charset="0"/>
              </a:rPr>
              <a:t>подходящото възнаграждение за добре извършената работа. </a:t>
            </a:r>
            <a:r>
              <a:rPr lang="bg-BG" altLang="en-US" sz="3600" dirty="0"/>
              <a:t/>
            </a:r>
            <a:br>
              <a:rPr lang="bg-BG" altLang="en-US" sz="3600" dirty="0"/>
            </a:br>
            <a:endParaRPr lang="en-US" altLang="en-US" sz="3600" dirty="0">
              <a:cs typeface="Times New Roman" pitchFamily="18" charset="0"/>
            </a:endParaRPr>
          </a:p>
        </p:txBody>
      </p:sp>
      <p:sp>
        <p:nvSpPr>
          <p:cNvPr id="2" name="Date Placeholder 1"/>
          <p:cNvSpPr>
            <a:spLocks noGrp="1"/>
          </p:cNvSpPr>
          <p:nvPr>
            <p:ph type="dt" sz="half" idx="10"/>
          </p:nvPr>
        </p:nvSpPr>
        <p:spPr/>
        <p:txBody>
          <a:bodyPr/>
          <a:lstStyle/>
          <a:p>
            <a:fld id="{D6AA257D-D895-41BB-B7A8-4B0DCA3C3736}"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6011B8A3-BB2D-43CA-8CA8-6B48ECF19642}" type="slidenum">
              <a:rPr lang="en-US" altLang="en-US"/>
              <a:pPr/>
              <a:t>48</a:t>
            </a:fld>
            <a:endParaRPr lang="en-US" alt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304800" y="304800"/>
            <a:ext cx="8458200" cy="6019800"/>
          </a:xfrm>
        </p:spPr>
        <p:txBody>
          <a:bodyPr/>
          <a:lstStyle/>
          <a:p>
            <a:pPr>
              <a:lnSpc>
                <a:spcPct val="110000"/>
              </a:lnSpc>
            </a:pPr>
            <a:r>
              <a:rPr lang="bg-BG" altLang="en-US" sz="3600" dirty="0">
                <a:cs typeface="Times New Roman" pitchFamily="18" charset="0"/>
              </a:rPr>
              <a:t>Полагането на грижи за хората, болни или здрави, представлява целта на </a:t>
            </a:r>
            <a:r>
              <a:rPr lang="bg-BG" altLang="en-US" sz="3600" dirty="0" smtClean="0">
                <a:cs typeface="Times New Roman" pitchFamily="18" charset="0"/>
              </a:rPr>
              <a:t>здравните грижи, </a:t>
            </a:r>
            <a:r>
              <a:rPr lang="bg-BG" altLang="en-US" sz="3600" dirty="0"/>
              <a:t>тъй като б</a:t>
            </a:r>
            <a:r>
              <a:rPr lang="bg-BG" altLang="en-US" sz="3600" dirty="0">
                <a:cs typeface="Times New Roman" pitchFamily="18" charset="0"/>
              </a:rPr>
              <a:t>олшинството </a:t>
            </a:r>
            <a:r>
              <a:rPr lang="bg-BG" altLang="en-US" sz="3600" dirty="0" smtClean="0">
                <a:cs typeface="Times New Roman" pitchFamily="18" charset="0"/>
              </a:rPr>
              <a:t>представители на тези професии са ги избрали, </a:t>
            </a:r>
            <a:r>
              <a:rPr lang="bg-BG" altLang="en-US" sz="3600" dirty="0">
                <a:cs typeface="Times New Roman" pitchFamily="18" charset="0"/>
              </a:rPr>
              <a:t>за да правят нещо добро за човечеството. Това е </a:t>
            </a:r>
            <a:r>
              <a:rPr lang="bg-BG" altLang="en-US" sz="3600" i="1" dirty="0">
                <a:solidFill>
                  <a:schemeClr val="tx1"/>
                </a:solidFill>
                <a:cs typeface="Times New Roman" pitchFamily="18" charset="0"/>
              </a:rPr>
              <a:t>проникновение</a:t>
            </a:r>
            <a:r>
              <a:rPr lang="bg-BG" altLang="en-US" sz="3600" i="1" dirty="0">
                <a:solidFill>
                  <a:schemeClr val="tx1"/>
                </a:solidFill>
              </a:rPr>
              <a:t>то</a:t>
            </a:r>
            <a:r>
              <a:rPr lang="bg-BG" altLang="en-US" sz="3600" dirty="0">
                <a:solidFill>
                  <a:schemeClr val="tx1"/>
                </a:solidFill>
                <a:cs typeface="Times New Roman" pitchFamily="18" charset="0"/>
              </a:rPr>
              <a:t> </a:t>
            </a:r>
            <a:r>
              <a:rPr lang="bg-BG" altLang="en-US" sz="3600" dirty="0">
                <a:cs typeface="Times New Roman" pitchFamily="18" charset="0"/>
              </a:rPr>
              <a:t>и целта на лидерството </a:t>
            </a:r>
            <a:r>
              <a:rPr lang="bg-BG" altLang="en-US" sz="3600" dirty="0" smtClean="0">
                <a:cs typeface="Times New Roman" pitchFamily="18" charset="0"/>
              </a:rPr>
              <a:t>е </a:t>
            </a:r>
            <a:r>
              <a:rPr lang="bg-BG" altLang="en-US" sz="3600" dirty="0">
                <a:cs typeface="Times New Roman" pitchFamily="18" charset="0"/>
              </a:rPr>
              <a:t>да </a:t>
            </a:r>
            <a:r>
              <a:rPr lang="bg-BG" altLang="en-US" sz="3600" dirty="0" smtClean="0">
                <a:cs typeface="Times New Roman" pitchFamily="18" charset="0"/>
              </a:rPr>
              <a:t>ги насочва към </a:t>
            </a:r>
            <a:r>
              <a:rPr lang="bg-BG" altLang="en-US" sz="3600" dirty="0">
                <a:cs typeface="Times New Roman" pitchFamily="18" charset="0"/>
              </a:rPr>
              <a:t>постигане на това проникновение</a:t>
            </a:r>
            <a:r>
              <a:rPr lang="bg-BG" altLang="en-US" sz="3600" dirty="0" smtClean="0">
                <a:cs typeface="Times New Roman" pitchFamily="18" charset="0"/>
              </a:rPr>
              <a:t>.</a:t>
            </a:r>
            <a:endParaRPr lang="en-US" altLang="en-US" sz="3600" dirty="0">
              <a:cs typeface="Times New Roman" pitchFamily="18" charset="0"/>
            </a:endParaRPr>
          </a:p>
        </p:txBody>
      </p:sp>
      <p:sp>
        <p:nvSpPr>
          <p:cNvPr id="2" name="Date Placeholder 1"/>
          <p:cNvSpPr>
            <a:spLocks noGrp="1"/>
          </p:cNvSpPr>
          <p:nvPr>
            <p:ph type="dt" sz="half" idx="10"/>
          </p:nvPr>
        </p:nvSpPr>
        <p:spPr/>
        <p:txBody>
          <a:bodyPr/>
          <a:lstStyle/>
          <a:p>
            <a:fld id="{F083EAF6-45EF-4B89-AB9C-E22FEE5ED013}"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20A0D65B-0302-4C66-9398-7F3AC984401F}" type="slidenum">
              <a:rPr lang="en-US" altLang="en-US"/>
              <a:pPr/>
              <a:t>49</a:t>
            </a:fld>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04800" y="304800"/>
            <a:ext cx="8458200" cy="5943600"/>
          </a:xfrm>
        </p:spPr>
        <p:txBody>
          <a:bodyPr/>
          <a:lstStyle/>
          <a:p>
            <a:pPr>
              <a:lnSpc>
                <a:spcPct val="120000"/>
              </a:lnSpc>
            </a:pPr>
            <a:r>
              <a:rPr lang="bg-BG" altLang="en-US" sz="3600" i="1" dirty="0">
                <a:solidFill>
                  <a:srgbClr val="FF0000"/>
                </a:solidFill>
              </a:rPr>
              <a:t>Мениджмънтът</a:t>
            </a:r>
            <a:r>
              <a:rPr lang="bg-BG" altLang="en-US" sz="3600" i="1" dirty="0">
                <a:solidFill>
                  <a:schemeClr val="tx1"/>
                </a:solidFill>
              </a:rPr>
              <a:t> </a:t>
            </a:r>
            <a:r>
              <a:rPr lang="bg-BG" altLang="en-US" sz="3600" i="1" dirty="0"/>
              <a:t>е процес на координиране и оказване на влияние върху подчинените да работят за постигане на целите на организацията посредством интегриране на ресурси чрез планиране, организиране, координиране и </a:t>
            </a:r>
            <a:r>
              <a:rPr lang="bg-BG" altLang="en-US" sz="3600" i="1" dirty="0" smtClean="0"/>
              <a:t>контрол. </a:t>
            </a:r>
            <a:endParaRPr lang="en-US" altLang="en-US" sz="3600" dirty="0"/>
          </a:p>
        </p:txBody>
      </p:sp>
      <p:sp>
        <p:nvSpPr>
          <p:cNvPr id="2" name="Date Placeholder 1"/>
          <p:cNvSpPr>
            <a:spLocks noGrp="1"/>
          </p:cNvSpPr>
          <p:nvPr>
            <p:ph type="dt" sz="half" idx="10"/>
          </p:nvPr>
        </p:nvSpPr>
        <p:spPr/>
        <p:txBody>
          <a:bodyPr/>
          <a:lstStyle/>
          <a:p>
            <a:fld id="{384C7A02-2215-432B-BDF8-0E4EBAF36D7B}"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49D1C394-C728-4CE5-B106-614E37E3C99F}" type="slidenum">
              <a:rPr lang="en-US" altLang="en-US"/>
              <a:pPr/>
              <a:t>5</a:t>
            </a:fld>
            <a:endParaRPr lang="en-US" alt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228600" y="304800"/>
            <a:ext cx="8458200" cy="5867400"/>
          </a:xfrm>
        </p:spPr>
        <p:txBody>
          <a:bodyPr>
            <a:normAutofit fontScale="90000"/>
          </a:bodyPr>
          <a:lstStyle/>
          <a:p>
            <a:r>
              <a:rPr lang="bg-BG" altLang="en-US" i="1" dirty="0">
                <a:solidFill>
                  <a:schemeClr val="tx1"/>
                </a:solidFill>
              </a:rPr>
              <a:t>Заключение</a:t>
            </a:r>
            <a:r>
              <a:rPr lang="bg-BG" altLang="en-US" i="1" dirty="0">
                <a:solidFill>
                  <a:srgbClr val="FFFF00"/>
                </a:solidFill>
              </a:rPr>
              <a:t/>
            </a:r>
            <a:br>
              <a:rPr lang="bg-BG" altLang="en-US" i="1" dirty="0">
                <a:solidFill>
                  <a:srgbClr val="FFFF00"/>
                </a:solidFill>
              </a:rPr>
            </a:br>
            <a:r>
              <a:rPr lang="bg-BG" altLang="en-US" sz="3200" i="1" dirty="0">
                <a:solidFill>
                  <a:schemeClr val="tx1"/>
                </a:solidFill>
                <a:cs typeface="Times New Roman" pitchFamily="18" charset="0"/>
              </a:rPr>
              <a:t>Лидерството</a:t>
            </a:r>
            <a:r>
              <a:rPr lang="bg-BG" altLang="en-US" sz="3200" dirty="0">
                <a:cs typeface="Times New Roman" pitchFamily="18" charset="0"/>
              </a:rPr>
              <a:t> </a:t>
            </a:r>
            <a:r>
              <a:rPr lang="bg-BG" altLang="en-US" sz="3200" dirty="0" smtClean="0">
                <a:cs typeface="Times New Roman" pitchFamily="18" charset="0"/>
              </a:rPr>
              <a:t>е </a:t>
            </a:r>
            <a:r>
              <a:rPr lang="bg-BG" altLang="en-US" sz="3200" dirty="0">
                <a:cs typeface="Times New Roman" pitchFamily="18" charset="0"/>
              </a:rPr>
              <a:t>междуличностен процес, включващ </a:t>
            </a:r>
            <a:r>
              <a:rPr lang="bg-BG" altLang="en-US" sz="3200" dirty="0"/>
              <a:t>оказване на </a:t>
            </a:r>
            <a:r>
              <a:rPr lang="bg-BG" altLang="en-US" sz="3200" dirty="0">
                <a:cs typeface="Times New Roman" pitchFamily="18" charset="0"/>
              </a:rPr>
              <a:t>влияние и моделиране на роли, който вдъхновява хората към достигане на лични и групови цели.</a:t>
            </a:r>
            <a:br>
              <a:rPr lang="bg-BG" altLang="en-US" sz="3200" dirty="0">
                <a:cs typeface="Times New Roman" pitchFamily="18" charset="0"/>
              </a:rPr>
            </a:br>
            <a:r>
              <a:rPr lang="bg-BG" altLang="en-US" sz="3200" dirty="0"/>
              <a:t/>
            </a:r>
            <a:br>
              <a:rPr lang="bg-BG" altLang="en-US" sz="3200" dirty="0"/>
            </a:br>
            <a:r>
              <a:rPr lang="bg-BG" altLang="en-US" sz="3200" i="1" dirty="0">
                <a:solidFill>
                  <a:schemeClr val="tx1"/>
                </a:solidFill>
                <a:cs typeface="Times New Roman" pitchFamily="18" charset="0"/>
              </a:rPr>
              <a:t>Лидерството</a:t>
            </a:r>
            <a:r>
              <a:rPr lang="bg-BG" altLang="en-US" sz="3200" dirty="0">
                <a:cs typeface="Times New Roman" pitchFamily="18" charset="0"/>
              </a:rPr>
              <a:t> е научно поведение.</a:t>
            </a:r>
            <a:r>
              <a:rPr lang="bg-BG" altLang="en-US" sz="3200" dirty="0"/>
              <a:t/>
            </a:r>
            <a:br>
              <a:rPr lang="bg-BG" altLang="en-US" sz="3200" dirty="0"/>
            </a:br>
            <a:r>
              <a:rPr lang="bg-BG" altLang="en-US" sz="3200" dirty="0">
                <a:cs typeface="Times New Roman" pitchFamily="18" charset="0"/>
              </a:rPr>
              <a:t/>
            </a:r>
            <a:br>
              <a:rPr lang="bg-BG" altLang="en-US" sz="3200" dirty="0">
                <a:cs typeface="Times New Roman" pitchFamily="18" charset="0"/>
              </a:rPr>
            </a:br>
            <a:r>
              <a:rPr lang="bg-BG" altLang="en-US" sz="3200" i="1" dirty="0">
                <a:solidFill>
                  <a:schemeClr val="tx1"/>
                </a:solidFill>
                <a:cs typeface="Times New Roman" pitchFamily="18" charset="0"/>
              </a:rPr>
              <a:t>Ефективното лидерство</a:t>
            </a:r>
            <a:r>
              <a:rPr lang="bg-BG" altLang="en-US" sz="3200" dirty="0">
                <a:solidFill>
                  <a:schemeClr val="tx1"/>
                </a:solidFill>
                <a:cs typeface="Times New Roman" pitchFamily="18" charset="0"/>
              </a:rPr>
              <a:t> </a:t>
            </a:r>
            <a:r>
              <a:rPr lang="bg-BG" altLang="en-US" sz="3200" dirty="0">
                <a:cs typeface="Times New Roman" pitchFamily="18" charset="0"/>
              </a:rPr>
              <a:t>изисква пълно разбиране на ситуационната и групова динамика.</a:t>
            </a:r>
            <a:br>
              <a:rPr lang="bg-BG" altLang="en-US" sz="3200" dirty="0">
                <a:cs typeface="Times New Roman" pitchFamily="18" charset="0"/>
              </a:rPr>
            </a:br>
            <a:endParaRPr lang="en-US" altLang="en-US" sz="2400" dirty="0">
              <a:cs typeface="Times New Roman" pitchFamily="18" charset="0"/>
            </a:endParaRPr>
          </a:p>
        </p:txBody>
      </p:sp>
      <p:sp>
        <p:nvSpPr>
          <p:cNvPr id="2" name="Date Placeholder 1"/>
          <p:cNvSpPr>
            <a:spLocks noGrp="1"/>
          </p:cNvSpPr>
          <p:nvPr>
            <p:ph type="dt" sz="half" idx="10"/>
          </p:nvPr>
        </p:nvSpPr>
        <p:spPr/>
        <p:txBody>
          <a:bodyPr/>
          <a:lstStyle/>
          <a:p>
            <a:fld id="{1692BA9C-921C-43D7-8255-017866BF4758}"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3B0A06E9-CD3D-4D34-BEB0-47A13F977117}" type="slidenum">
              <a:rPr lang="en-US" altLang="en-US"/>
              <a:pPr/>
              <a:t>50</a:t>
            </a:fld>
            <a:endParaRPr lang="en-US" alt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381000" y="304800"/>
            <a:ext cx="8382000" cy="5867400"/>
          </a:xfrm>
        </p:spPr>
        <p:txBody>
          <a:bodyPr>
            <a:normAutofit fontScale="90000"/>
          </a:bodyPr>
          <a:lstStyle/>
          <a:p>
            <a:pPr>
              <a:lnSpc>
                <a:spcPct val="130000"/>
              </a:lnSpc>
            </a:pPr>
            <a:r>
              <a:rPr lang="bg-BG" altLang="en-US" sz="3600" i="1" dirty="0">
                <a:solidFill>
                  <a:schemeClr val="tx1"/>
                </a:solidFill>
                <a:cs typeface="Times New Roman" pitchFamily="18" charset="0"/>
              </a:rPr>
              <a:t>Лидерството</a:t>
            </a:r>
            <a:r>
              <a:rPr lang="bg-BG" altLang="en-US" sz="3600" dirty="0">
                <a:cs typeface="Times New Roman" pitchFamily="18" charset="0"/>
              </a:rPr>
              <a:t> е динамичен процес, който се адаптира към различни обстоятелства.</a:t>
            </a:r>
            <a:br>
              <a:rPr lang="bg-BG" altLang="en-US" sz="3600" dirty="0">
                <a:cs typeface="Times New Roman" pitchFamily="18" charset="0"/>
              </a:rPr>
            </a:br>
            <a:r>
              <a:rPr lang="bg-BG" altLang="en-US" sz="3600" dirty="0"/>
              <a:t/>
            </a:r>
            <a:br>
              <a:rPr lang="bg-BG" altLang="en-US" sz="3600" dirty="0"/>
            </a:br>
            <a:r>
              <a:rPr lang="bg-BG" altLang="en-US" sz="3600" i="1" dirty="0">
                <a:solidFill>
                  <a:schemeClr val="tx1"/>
                </a:solidFill>
                <a:cs typeface="Times New Roman" pitchFamily="18" charset="0"/>
              </a:rPr>
              <a:t>Ефективният лидер</a:t>
            </a:r>
            <a:r>
              <a:rPr lang="bg-BG" altLang="en-US" sz="3600" dirty="0">
                <a:solidFill>
                  <a:schemeClr val="tx1"/>
                </a:solidFill>
                <a:cs typeface="Times New Roman" pitchFamily="18" charset="0"/>
              </a:rPr>
              <a:t> </a:t>
            </a:r>
            <a:r>
              <a:rPr lang="bg-BG" altLang="en-US" sz="3600" dirty="0">
                <a:cs typeface="Times New Roman" pitchFamily="18" charset="0"/>
              </a:rPr>
              <a:t>може да оцени дадена ситуация и да определи най-подходящото действие за достигане на целите на групата и организацията.</a:t>
            </a:r>
            <a:br>
              <a:rPr lang="bg-BG" altLang="en-US" sz="3600" dirty="0">
                <a:cs typeface="Times New Roman" pitchFamily="18" charset="0"/>
              </a:rPr>
            </a:br>
            <a:endParaRPr lang="en-US" altLang="en-US" sz="3600" dirty="0">
              <a:cs typeface="Times New Roman" pitchFamily="18" charset="0"/>
            </a:endParaRPr>
          </a:p>
        </p:txBody>
      </p:sp>
      <p:sp>
        <p:nvSpPr>
          <p:cNvPr id="2" name="Date Placeholder 1"/>
          <p:cNvSpPr>
            <a:spLocks noGrp="1"/>
          </p:cNvSpPr>
          <p:nvPr>
            <p:ph type="dt" sz="half" idx="10"/>
          </p:nvPr>
        </p:nvSpPr>
        <p:spPr/>
        <p:txBody>
          <a:bodyPr/>
          <a:lstStyle/>
          <a:p>
            <a:fld id="{AADF020A-0252-44D6-A933-0478E1F96449}"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ABCC227F-EAB1-4143-880B-90B3F5C4EAFE}" type="slidenum">
              <a:rPr lang="en-US" altLang="en-US"/>
              <a:pPr/>
              <a:t>51</a:t>
            </a:fld>
            <a:endParaRPr lang="en-US" alt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304800" y="304800"/>
            <a:ext cx="8458200" cy="5943600"/>
          </a:xfrm>
        </p:spPr>
        <p:txBody>
          <a:bodyPr>
            <a:normAutofit fontScale="90000"/>
          </a:bodyPr>
          <a:lstStyle/>
          <a:p>
            <a:pPr>
              <a:lnSpc>
                <a:spcPct val="90000"/>
              </a:lnSpc>
            </a:pPr>
            <a:r>
              <a:rPr lang="bg-BG" altLang="en-US" sz="3600" b="1" i="1" dirty="0">
                <a:solidFill>
                  <a:srgbClr val="FF0000"/>
                </a:solidFill>
                <a:cs typeface="Times New Roman" pitchFamily="18" charset="0"/>
              </a:rPr>
              <a:t>Качества на ефективния лидер</a:t>
            </a:r>
            <a:r>
              <a:rPr lang="bg-BG" altLang="en-US" sz="3600" b="1" dirty="0">
                <a:cs typeface="Times New Roman" pitchFamily="18" charset="0"/>
              </a:rPr>
              <a:t/>
            </a:r>
            <a:br>
              <a:rPr lang="bg-BG" altLang="en-US" sz="3600" b="1" dirty="0">
                <a:cs typeface="Times New Roman" pitchFamily="18" charset="0"/>
              </a:rPr>
            </a:br>
            <a:r>
              <a:rPr lang="bg-BG" altLang="en-US" sz="3600" dirty="0"/>
              <a:t>- </a:t>
            </a:r>
            <a:r>
              <a:rPr lang="bg-BG" altLang="en-US" sz="3200" dirty="0"/>
              <a:t>ч</a:t>
            </a:r>
            <a:r>
              <a:rPr lang="bg-BG" altLang="en-US" sz="3200" dirty="0">
                <a:cs typeface="Times New Roman" pitchFamily="18" charset="0"/>
              </a:rPr>
              <a:t>естност и почтеност, </a:t>
            </a:r>
            <a:r>
              <a:rPr lang="bg-BG" altLang="en-US" sz="3200" dirty="0"/>
              <a:t/>
            </a:r>
            <a:br>
              <a:rPr lang="bg-BG" altLang="en-US" sz="3200" dirty="0"/>
            </a:br>
            <a:r>
              <a:rPr lang="bg-BG" altLang="en-US" sz="3200" dirty="0"/>
              <a:t>- </a:t>
            </a:r>
            <a:r>
              <a:rPr lang="bg-BG" altLang="en-US" sz="3200" dirty="0">
                <a:cs typeface="Times New Roman" pitchFamily="18" charset="0"/>
              </a:rPr>
              <a:t>решителност, </a:t>
            </a:r>
            <a:r>
              <a:rPr lang="bg-BG" altLang="en-US" sz="3200" dirty="0"/>
              <a:t/>
            </a:r>
            <a:br>
              <a:rPr lang="bg-BG" altLang="en-US" sz="3200" dirty="0"/>
            </a:br>
            <a:r>
              <a:rPr lang="bg-BG" altLang="en-US" sz="3200" dirty="0"/>
              <a:t>- </a:t>
            </a:r>
            <a:r>
              <a:rPr lang="bg-BG" altLang="en-US" sz="3200" dirty="0">
                <a:cs typeface="Times New Roman" pitchFamily="18" charset="0"/>
              </a:rPr>
              <a:t>инициативност, </a:t>
            </a:r>
            <a:r>
              <a:rPr lang="bg-BG" altLang="en-US" sz="3200" dirty="0"/>
              <a:t/>
            </a:r>
            <a:br>
              <a:rPr lang="bg-BG" altLang="en-US" sz="3200" dirty="0"/>
            </a:br>
            <a:r>
              <a:rPr lang="bg-BG" altLang="en-US" sz="3200" dirty="0"/>
              <a:t>- </a:t>
            </a:r>
            <a:r>
              <a:rPr lang="bg-BG" altLang="en-US" sz="3200" dirty="0">
                <a:cs typeface="Times New Roman" pitchFamily="18" charset="0"/>
              </a:rPr>
              <a:t>енергичност, </a:t>
            </a:r>
            <a:r>
              <a:rPr lang="bg-BG" altLang="en-US" sz="3200" dirty="0"/>
              <a:t/>
            </a:r>
            <a:br>
              <a:rPr lang="bg-BG" altLang="en-US" sz="3200" dirty="0"/>
            </a:br>
            <a:r>
              <a:rPr lang="bg-BG" altLang="en-US" sz="3200" dirty="0"/>
              <a:t>- </a:t>
            </a:r>
            <a:r>
              <a:rPr lang="bg-BG" altLang="en-US" sz="3200" dirty="0">
                <a:cs typeface="Times New Roman" pitchFamily="18" charset="0"/>
              </a:rPr>
              <a:t>оптимизъм, </a:t>
            </a:r>
            <a:r>
              <a:rPr lang="bg-BG" altLang="en-US" sz="3200" dirty="0"/>
              <a:t/>
            </a:r>
            <a:br>
              <a:rPr lang="bg-BG" altLang="en-US" sz="3200" dirty="0"/>
            </a:br>
            <a:r>
              <a:rPr lang="bg-BG" altLang="en-US" sz="3200" dirty="0"/>
              <a:t>- </a:t>
            </a:r>
            <a:r>
              <a:rPr lang="bg-BG" altLang="en-US" sz="3200" dirty="0">
                <a:cs typeface="Times New Roman" pitchFamily="18" charset="0"/>
              </a:rPr>
              <a:t>настойчивост и упоритост,</a:t>
            </a:r>
            <a:r>
              <a:rPr lang="bg-BG" altLang="en-US" sz="3200" dirty="0"/>
              <a:t/>
            </a:r>
            <a:br>
              <a:rPr lang="bg-BG" altLang="en-US" sz="3200" dirty="0"/>
            </a:br>
            <a:r>
              <a:rPr lang="bg-BG" altLang="en-US" sz="3200" dirty="0"/>
              <a:t>-</a:t>
            </a:r>
            <a:r>
              <a:rPr lang="bg-BG" altLang="en-US" sz="3200" dirty="0">
                <a:cs typeface="Times New Roman" pitchFamily="18" charset="0"/>
              </a:rPr>
              <a:t> уравновесеност, </a:t>
            </a:r>
            <a:r>
              <a:rPr lang="bg-BG" altLang="en-US" sz="3200" dirty="0"/>
              <a:t/>
            </a:r>
            <a:br>
              <a:rPr lang="bg-BG" altLang="en-US" sz="3200" dirty="0"/>
            </a:br>
            <a:r>
              <a:rPr lang="bg-BG" altLang="en-US" sz="3200" dirty="0"/>
              <a:t>- </a:t>
            </a:r>
            <a:r>
              <a:rPr lang="bg-BG" altLang="en-US" sz="3200" dirty="0">
                <a:cs typeface="Times New Roman" pitchFamily="18" charset="0"/>
              </a:rPr>
              <a:t>способност за справяне със стрес </a:t>
            </a:r>
            <a:r>
              <a:rPr lang="bg-BG" altLang="en-US" sz="3200" dirty="0"/>
              <a:t/>
            </a:r>
            <a:br>
              <a:rPr lang="bg-BG" altLang="en-US" sz="3200" dirty="0"/>
            </a:br>
            <a:r>
              <a:rPr lang="bg-BG" altLang="en-US" sz="3200" dirty="0"/>
              <a:t>-</a:t>
            </a:r>
            <a:r>
              <a:rPr lang="bg-BG" altLang="en-US" sz="3200" dirty="0">
                <a:cs typeface="Times New Roman" pitchFamily="18" charset="0"/>
              </a:rPr>
              <a:t> самосъзнание </a:t>
            </a:r>
            <a:r>
              <a:rPr lang="bg-BG" altLang="en-US" sz="3200" b="1" dirty="0"/>
              <a:t/>
            </a:r>
            <a:br>
              <a:rPr lang="bg-BG" altLang="en-US" sz="3200" b="1" dirty="0"/>
            </a:br>
            <a:r>
              <a:rPr lang="bg-BG" altLang="en-US" sz="3200" dirty="0"/>
              <a:t/>
            </a:r>
            <a:br>
              <a:rPr lang="bg-BG" altLang="en-US" sz="3200" dirty="0"/>
            </a:br>
            <a:r>
              <a:rPr lang="bg-BG" altLang="en-US" sz="2800" dirty="0"/>
              <a:t>Т</a:t>
            </a:r>
            <a:r>
              <a:rPr lang="bg-BG" altLang="en-US" sz="2800" dirty="0">
                <a:cs typeface="Times New Roman" pitchFamily="18" charset="0"/>
              </a:rPr>
              <a:t>ова са </a:t>
            </a:r>
            <a:r>
              <a:rPr lang="bg-BG" altLang="en-US" sz="2800" dirty="0"/>
              <a:t>водещите</a:t>
            </a:r>
            <a:r>
              <a:rPr lang="bg-BG" altLang="en-US" sz="2800" dirty="0">
                <a:cs typeface="Times New Roman" pitchFamily="18" charset="0"/>
              </a:rPr>
              <a:t> качества, които </a:t>
            </a:r>
            <a:r>
              <a:rPr lang="bg-BG" altLang="en-US" sz="2800" dirty="0" smtClean="0">
                <a:cs typeface="Times New Roman" pitchFamily="18" charset="0"/>
              </a:rPr>
              <a:t>здравните професионалисти, </a:t>
            </a:r>
            <a:r>
              <a:rPr lang="bg-BG" altLang="en-US" sz="2800" dirty="0">
                <a:cs typeface="Times New Roman" pitchFamily="18" charset="0"/>
              </a:rPr>
              <a:t>желаещи да бъдат ефективни лидери, трябва да развиват у себе си.</a:t>
            </a:r>
            <a:br>
              <a:rPr lang="bg-BG" altLang="en-US" sz="2800" dirty="0">
                <a:cs typeface="Times New Roman" pitchFamily="18" charset="0"/>
              </a:rPr>
            </a:br>
            <a:endParaRPr lang="en-US" altLang="en-US" sz="2800" dirty="0">
              <a:cs typeface="Times New Roman" pitchFamily="18" charset="0"/>
            </a:endParaRPr>
          </a:p>
        </p:txBody>
      </p:sp>
      <p:sp>
        <p:nvSpPr>
          <p:cNvPr id="2" name="Date Placeholder 1"/>
          <p:cNvSpPr>
            <a:spLocks noGrp="1"/>
          </p:cNvSpPr>
          <p:nvPr>
            <p:ph type="dt" sz="half" idx="10"/>
          </p:nvPr>
        </p:nvSpPr>
        <p:spPr/>
        <p:txBody>
          <a:bodyPr/>
          <a:lstStyle/>
          <a:p>
            <a:fld id="{FDD678CC-4C43-4CF5-B9CE-8EDA157FED65}"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AF49EBCB-9AF7-4A95-884D-D4A76FC2E0B5}" type="slidenum">
              <a:rPr lang="en-US" altLang="en-US"/>
              <a:pPr/>
              <a:t>52</a:t>
            </a:fld>
            <a:endParaRPr lang="en-US" alt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E62460C9-321D-4AE4-AC80-E374D4F7E4FB}" type="slidenum">
              <a:rPr lang="en-US" altLang="en-US">
                <a:solidFill>
                  <a:srgbClr val="200B5B"/>
                </a:solidFill>
              </a:rPr>
              <a:pPr/>
              <a:t>53</a:t>
            </a:fld>
            <a:endParaRPr lang="en-US" altLang="en-US" dirty="0">
              <a:solidFill>
                <a:srgbClr val="200B5B"/>
              </a:solidFill>
            </a:endParaRPr>
          </a:p>
        </p:txBody>
      </p:sp>
      <p:sp>
        <p:nvSpPr>
          <p:cNvPr id="2050" name="Rectangle 2"/>
          <p:cNvSpPr>
            <a:spLocks noGrp="1" noChangeArrowheads="1"/>
          </p:cNvSpPr>
          <p:nvPr>
            <p:ph type="title"/>
          </p:nvPr>
        </p:nvSpPr>
        <p:spPr>
          <a:xfrm>
            <a:off x="1524000" y="304800"/>
            <a:ext cx="7162800" cy="6248400"/>
          </a:xfrm>
        </p:spPr>
        <p:txBody>
          <a:bodyPr/>
          <a:lstStyle/>
          <a:p>
            <a:pPr algn="ctr">
              <a:lnSpc>
                <a:spcPct val="110000"/>
              </a:lnSpc>
            </a:pPr>
            <a:r>
              <a:rPr lang="bg-BG" altLang="en-US" b="1" dirty="0" smtClean="0">
                <a:solidFill>
                  <a:schemeClr val="bg2"/>
                </a:solidFill>
                <a:cs typeface="Times New Roman" pitchFamily="18" charset="0"/>
              </a:rPr>
              <a:t>СПЕЦИФИЧНИ ТЕОРИИ ЗА МЕНИДЖМЪНТ</a:t>
            </a:r>
            <a:r>
              <a:rPr lang="bg-BG" altLang="en-US" dirty="0">
                <a:cs typeface="Times New Roman" pitchFamily="18" charset="0"/>
              </a:rPr>
              <a:t/>
            </a:r>
            <a:br>
              <a:rPr lang="bg-BG" altLang="en-US" dirty="0">
                <a:cs typeface="Times New Roman" pitchFamily="18" charset="0"/>
              </a:rPr>
            </a:br>
            <a:endParaRPr lang="en-US" altLang="en-US" dirty="0">
              <a:cs typeface="Times New Roman" pitchFamily="18" charset="0"/>
            </a:endParaRPr>
          </a:p>
        </p:txBody>
      </p:sp>
      <p:sp>
        <p:nvSpPr>
          <p:cNvPr id="2" name="Date Placeholder 1"/>
          <p:cNvSpPr>
            <a:spLocks noGrp="1"/>
          </p:cNvSpPr>
          <p:nvPr>
            <p:ph type="dt" sz="half" idx="10"/>
          </p:nvPr>
        </p:nvSpPr>
        <p:spPr/>
        <p:txBody>
          <a:bodyPr/>
          <a:lstStyle/>
          <a:p>
            <a:fld id="{E62F9B99-2F0A-4ED6-BAC8-BB3EA21E759B}" type="datetime1">
              <a:rPr lang="bg-BG" altLang="en-US" smtClean="0">
                <a:solidFill>
                  <a:srgbClr val="200B5B"/>
                </a:solidFill>
              </a:rPr>
              <a:pPr/>
              <a:t>24.10.2016 г.</a:t>
            </a:fld>
            <a:endParaRPr lang="en-US" altLang="en-US" dirty="0">
              <a:solidFill>
                <a:srgbClr val="200B5B"/>
              </a:solidFill>
            </a:endParaRPr>
          </a:p>
        </p:txBody>
      </p:sp>
    </p:spTree>
    <p:extLst>
      <p:ext uri="{BB962C8B-B14F-4D97-AF65-F5344CB8AC3E}">
        <p14:creationId xmlns:p14="http://schemas.microsoft.com/office/powerpoint/2010/main" val="330485420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A7034CF5-638D-41E7-A0CD-1E96542B3A10}" type="slidenum">
              <a:rPr lang="en-US" altLang="en-US">
                <a:solidFill>
                  <a:srgbClr val="EAEAEA"/>
                </a:solidFill>
              </a:rPr>
              <a:pPr/>
              <a:t>54</a:t>
            </a:fld>
            <a:endParaRPr lang="en-US" altLang="en-US">
              <a:solidFill>
                <a:srgbClr val="EAEAEA"/>
              </a:solidFill>
            </a:endParaRPr>
          </a:p>
        </p:txBody>
      </p:sp>
      <p:sp>
        <p:nvSpPr>
          <p:cNvPr id="7170" name="Rectangle 2"/>
          <p:cNvSpPr>
            <a:spLocks noGrp="1" noChangeArrowheads="1"/>
          </p:cNvSpPr>
          <p:nvPr>
            <p:ph type="title"/>
          </p:nvPr>
        </p:nvSpPr>
        <p:spPr>
          <a:xfrm>
            <a:off x="1524000" y="304800"/>
            <a:ext cx="7086600" cy="6553200"/>
          </a:xfrm>
        </p:spPr>
        <p:txBody>
          <a:bodyPr/>
          <a:lstStyle/>
          <a:p>
            <a:pPr algn="ctr"/>
            <a:r>
              <a:rPr lang="bg-BG" altLang="en-US" sz="2800" b="1">
                <a:solidFill>
                  <a:schemeClr val="bg2"/>
                </a:solidFill>
                <a:cs typeface="Times New Roman" pitchFamily="18" charset="0"/>
              </a:rPr>
              <a:t>ПРЕДИСТОРИЯ</a:t>
            </a:r>
            <a:r>
              <a:rPr lang="en-US" altLang="en-US" sz="2800" b="1">
                <a:solidFill>
                  <a:schemeClr val="bg2"/>
                </a:solidFill>
                <a:cs typeface="Times New Roman" pitchFamily="18" charset="0"/>
              </a:rPr>
              <a:t/>
            </a:r>
            <a:br>
              <a:rPr lang="en-US" altLang="en-US" sz="2800" b="1">
                <a:solidFill>
                  <a:schemeClr val="bg2"/>
                </a:solidFill>
                <a:cs typeface="Times New Roman" pitchFamily="18" charset="0"/>
              </a:rPr>
            </a:br>
            <a:r>
              <a:rPr lang="bg-BG" altLang="en-US" sz="2800">
                <a:solidFill>
                  <a:schemeClr val="bg2"/>
                </a:solidFill>
                <a:cs typeface="Times New Roman" pitchFamily="18" charset="0"/>
              </a:rPr>
              <a:t>На практика управление съществува още от времето на първите организации. Най-ранните свидетелства за това се отнасят за периода около 6000-5000г.пр. н. е. Дори праисторическите хора са живеели в организирани групи, а това предполага и наличието на някаква форма на управление. </a:t>
            </a:r>
            <a:r>
              <a:rPr lang="en-US" altLang="en-US" sz="2800">
                <a:solidFill>
                  <a:schemeClr val="bg2"/>
                </a:solidFill>
                <a:cs typeface="Times New Roman" pitchFamily="18" charset="0"/>
              </a:rPr>
              <a:t/>
            </a:r>
            <a:br>
              <a:rPr lang="en-US" altLang="en-US" sz="2800">
                <a:solidFill>
                  <a:schemeClr val="bg2"/>
                </a:solidFill>
                <a:cs typeface="Times New Roman" pitchFamily="18" charset="0"/>
              </a:rPr>
            </a:br>
            <a:r>
              <a:rPr lang="bg-BG" altLang="en-US" sz="2800">
                <a:solidFill>
                  <a:schemeClr val="bg2"/>
                </a:solidFill>
                <a:cs typeface="Times New Roman" pitchFamily="18" charset="0"/>
              </a:rPr>
              <a:t>В историята има примери за организации, които са запазили своята форма и начини на управление с хилядолетия</a:t>
            </a:r>
            <a:r>
              <a:rPr lang="en-US" altLang="en-US" sz="2800">
                <a:solidFill>
                  <a:schemeClr val="bg2"/>
                </a:solidFill>
                <a:cs typeface="Times New Roman" pitchFamily="18" charset="0"/>
              </a:rPr>
              <a:t> - </a:t>
            </a:r>
            <a:r>
              <a:rPr lang="bg-BG" altLang="en-US" sz="2800">
                <a:solidFill>
                  <a:schemeClr val="bg2"/>
                </a:solidFill>
              </a:rPr>
              <a:t>например</a:t>
            </a:r>
            <a:r>
              <a:rPr lang="bg-BG" altLang="en-US" sz="2800">
                <a:solidFill>
                  <a:schemeClr val="bg2"/>
                </a:solidFill>
                <a:cs typeface="Times New Roman" pitchFamily="18" charset="0"/>
              </a:rPr>
              <a:t> Римокатолическата църква, чиято проста структура е останала непроменена от създаването й до днес. </a:t>
            </a:r>
            <a:br>
              <a:rPr lang="bg-BG" altLang="en-US" sz="2800">
                <a:solidFill>
                  <a:schemeClr val="bg2"/>
                </a:solidFill>
                <a:cs typeface="Times New Roman" pitchFamily="18" charset="0"/>
              </a:rPr>
            </a:br>
            <a:endParaRPr lang="en-US" altLang="en-US" sz="2800">
              <a:solidFill>
                <a:schemeClr val="bg2"/>
              </a:solidFill>
              <a:cs typeface="Times New Roman" pitchFamily="18" charset="0"/>
            </a:endParaRPr>
          </a:p>
        </p:txBody>
      </p:sp>
      <p:sp>
        <p:nvSpPr>
          <p:cNvPr id="2" name="Date Placeholder 1"/>
          <p:cNvSpPr>
            <a:spLocks noGrp="1"/>
          </p:cNvSpPr>
          <p:nvPr>
            <p:ph type="dt" sz="half" idx="10"/>
          </p:nvPr>
        </p:nvSpPr>
        <p:spPr/>
        <p:txBody>
          <a:bodyPr/>
          <a:lstStyle/>
          <a:p>
            <a:fld id="{FEA44F80-5FCF-4ED6-ACE1-99D4F2DB2E47}"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179770029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8823F027-5BF7-449C-BA86-63F503829A04}" type="slidenum">
              <a:rPr lang="en-US" altLang="en-US">
                <a:solidFill>
                  <a:srgbClr val="EAEAEA"/>
                </a:solidFill>
              </a:rPr>
              <a:pPr/>
              <a:t>55</a:t>
            </a:fld>
            <a:endParaRPr lang="en-US" altLang="en-US">
              <a:solidFill>
                <a:srgbClr val="EAEAEA"/>
              </a:solidFill>
            </a:endParaRPr>
          </a:p>
        </p:txBody>
      </p:sp>
      <p:sp>
        <p:nvSpPr>
          <p:cNvPr id="1026" name="Rectangle 2"/>
          <p:cNvSpPr>
            <a:spLocks noGrp="1" noChangeArrowheads="1"/>
          </p:cNvSpPr>
          <p:nvPr>
            <p:ph type="title"/>
          </p:nvPr>
        </p:nvSpPr>
        <p:spPr>
          <a:xfrm>
            <a:off x="1600200" y="304800"/>
            <a:ext cx="7162800" cy="6553200"/>
          </a:xfrm>
        </p:spPr>
        <p:txBody>
          <a:bodyPr/>
          <a:lstStyle/>
          <a:p>
            <a:pPr algn="ctr"/>
            <a:r>
              <a:rPr lang="bg-BG" altLang="en-US" sz="3600">
                <a:solidFill>
                  <a:schemeClr val="bg2"/>
                </a:solidFill>
                <a:cs typeface="Times New Roman" pitchFamily="18" charset="0"/>
              </a:rPr>
              <a:t>Още през 16-ти век </a:t>
            </a:r>
            <a:r>
              <a:rPr lang="bg-BG" altLang="en-US" sz="3600" b="1">
                <a:solidFill>
                  <a:schemeClr val="bg2"/>
                </a:solidFill>
                <a:cs typeface="Times New Roman" pitchFamily="18" charset="0"/>
              </a:rPr>
              <a:t>Макиавели </a:t>
            </a:r>
            <a:r>
              <a:rPr lang="bg-BG" altLang="en-US" sz="3600" b="1">
                <a:solidFill>
                  <a:schemeClr val="bg2"/>
                </a:solidFill>
              </a:rPr>
              <a:t>(</a:t>
            </a:r>
            <a:r>
              <a:rPr lang="bg-BG" altLang="en-US" sz="3600">
                <a:solidFill>
                  <a:schemeClr val="bg2"/>
                </a:solidFill>
                <a:cs typeface="Times New Roman" pitchFamily="18" charset="0"/>
              </a:rPr>
              <a:t>италиански мислител</a:t>
            </a:r>
            <a:r>
              <a:rPr lang="bg-BG" altLang="en-US" sz="3600">
                <a:solidFill>
                  <a:schemeClr val="bg2"/>
                </a:solidFill>
              </a:rPr>
              <a:t>)</a:t>
            </a:r>
            <a:r>
              <a:rPr lang="bg-BG" altLang="en-US" sz="3600">
                <a:solidFill>
                  <a:schemeClr val="bg2"/>
                </a:solidFill>
                <a:cs typeface="Times New Roman" pitchFamily="18" charset="0"/>
              </a:rPr>
              <a:t> е написал </a:t>
            </a:r>
            <a:r>
              <a:rPr lang="bg-BG" altLang="en-US" sz="3600">
                <a:solidFill>
                  <a:schemeClr val="bg2"/>
                </a:solidFill>
              </a:rPr>
              <a:t>книгата </a:t>
            </a:r>
            <a:r>
              <a:rPr lang="bg-BG" altLang="en-US" sz="3600">
                <a:solidFill>
                  <a:schemeClr val="bg2"/>
                </a:solidFill>
                <a:cs typeface="Times New Roman" pitchFamily="18" charset="0"/>
              </a:rPr>
              <a:t>“Принцът”</a:t>
            </a:r>
            <a:r>
              <a:rPr lang="bg-BG" altLang="en-US" sz="3600">
                <a:solidFill>
                  <a:schemeClr val="bg2"/>
                </a:solidFill>
              </a:rPr>
              <a:t>, в която </a:t>
            </a:r>
            <a:r>
              <a:rPr lang="bg-BG" altLang="en-US" sz="3600">
                <a:solidFill>
                  <a:schemeClr val="bg2"/>
                </a:solidFill>
                <a:cs typeface="Times New Roman" pitchFamily="18" charset="0"/>
              </a:rPr>
              <a:t>предлага два основни подхода</a:t>
            </a:r>
            <a:r>
              <a:rPr lang="bg-BG" altLang="en-US" sz="3600">
                <a:solidFill>
                  <a:schemeClr val="bg2"/>
                </a:solidFill>
              </a:rPr>
              <a:t> за </a:t>
            </a:r>
            <a:r>
              <a:rPr lang="bg-BG" altLang="en-US" sz="3600">
                <a:solidFill>
                  <a:schemeClr val="bg2"/>
                </a:solidFill>
                <a:cs typeface="Times New Roman" pitchFamily="18" charset="0"/>
              </a:rPr>
              <a:t>действ</a:t>
            </a:r>
            <a:r>
              <a:rPr lang="bg-BG" altLang="en-US" sz="3600">
                <a:solidFill>
                  <a:schemeClr val="bg2"/>
                </a:solidFill>
              </a:rPr>
              <a:t>ие на</a:t>
            </a:r>
            <a:r>
              <a:rPr lang="bg-BG" altLang="en-US" sz="3600">
                <a:solidFill>
                  <a:schemeClr val="bg2"/>
                </a:solidFill>
                <a:cs typeface="Times New Roman" pitchFamily="18" charset="0"/>
              </a:rPr>
              <a:t> добрия принц или лидер: “подход на любовта”</a:t>
            </a:r>
            <a:r>
              <a:rPr lang="bg-BG" altLang="en-US" sz="3600">
                <a:solidFill>
                  <a:schemeClr val="bg2"/>
                </a:solidFill>
              </a:rPr>
              <a:t> </a:t>
            </a:r>
            <a:r>
              <a:rPr lang="bg-BG" altLang="en-US" sz="3600">
                <a:solidFill>
                  <a:schemeClr val="bg2"/>
                </a:solidFill>
                <a:cs typeface="Times New Roman" pitchFamily="18" charset="0"/>
              </a:rPr>
              <a:t>като основа за лидерството или администриране</a:t>
            </a:r>
            <a:r>
              <a:rPr lang="bg-BG" altLang="en-US" sz="3600">
                <a:solidFill>
                  <a:schemeClr val="bg2"/>
                </a:solidFill>
              </a:rPr>
              <a:t> и </a:t>
            </a:r>
            <a:r>
              <a:rPr lang="bg-BG" altLang="en-US" sz="3600">
                <a:solidFill>
                  <a:schemeClr val="bg2"/>
                </a:solidFill>
                <a:cs typeface="Times New Roman" pitchFamily="18" charset="0"/>
              </a:rPr>
              <a:t>управл</a:t>
            </a:r>
            <a:r>
              <a:rPr lang="bg-BG" altLang="en-US" sz="3600">
                <a:solidFill>
                  <a:schemeClr val="bg2"/>
                </a:solidFill>
              </a:rPr>
              <a:t>ение</a:t>
            </a:r>
            <a:r>
              <a:rPr lang="bg-BG" altLang="en-US" sz="3600">
                <a:solidFill>
                  <a:schemeClr val="bg2"/>
                </a:solidFill>
                <a:cs typeface="Times New Roman" pitchFamily="18" charset="0"/>
              </a:rPr>
              <a:t> чрез страх.</a:t>
            </a:r>
            <a:r>
              <a:rPr lang="en-US" altLang="en-US" sz="3200"/>
              <a:t> </a:t>
            </a:r>
          </a:p>
        </p:txBody>
      </p:sp>
      <p:sp>
        <p:nvSpPr>
          <p:cNvPr id="2" name="Date Placeholder 1"/>
          <p:cNvSpPr>
            <a:spLocks noGrp="1"/>
          </p:cNvSpPr>
          <p:nvPr>
            <p:ph type="dt" sz="half" idx="10"/>
          </p:nvPr>
        </p:nvSpPr>
        <p:spPr/>
        <p:txBody>
          <a:bodyPr/>
          <a:lstStyle/>
          <a:p>
            <a:fld id="{FA3CB4E2-FC2C-468E-9444-F33D43ABB001}"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122551699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566A6DE8-40EE-4F6B-BE92-5AE6C91E0772}" type="slidenum">
              <a:rPr lang="en-US" altLang="en-US">
                <a:solidFill>
                  <a:srgbClr val="EAEAEA"/>
                </a:solidFill>
              </a:rPr>
              <a:pPr/>
              <a:t>56</a:t>
            </a:fld>
            <a:endParaRPr lang="en-US" altLang="en-US">
              <a:solidFill>
                <a:srgbClr val="EAEAEA"/>
              </a:solidFill>
            </a:endParaRPr>
          </a:p>
        </p:txBody>
      </p:sp>
      <p:sp>
        <p:nvSpPr>
          <p:cNvPr id="8194" name="Rectangle 2"/>
          <p:cNvSpPr>
            <a:spLocks noGrp="1" noChangeArrowheads="1"/>
          </p:cNvSpPr>
          <p:nvPr>
            <p:ph type="title"/>
          </p:nvPr>
        </p:nvSpPr>
        <p:spPr>
          <a:xfrm>
            <a:off x="1524000" y="304800"/>
            <a:ext cx="7162800" cy="6553200"/>
          </a:xfrm>
        </p:spPr>
        <p:txBody>
          <a:bodyPr/>
          <a:lstStyle/>
          <a:p>
            <a:pPr algn="ctr"/>
            <a:r>
              <a:rPr lang="bg-BG" altLang="en-US" sz="4000">
                <a:solidFill>
                  <a:schemeClr val="bg2"/>
                </a:solidFill>
                <a:cs typeface="Times New Roman" pitchFamily="18" charset="0"/>
              </a:rPr>
              <a:t>Макар и да е старо като света, управлението като самостоятелна научна дисциплина се обособява едва в началото на 20-ти век. В средата и края на 19-ти век се правят първите опити да се погледне на управлението като самостоятелна дейност.</a:t>
            </a:r>
            <a:r>
              <a:rPr lang="bg-BG" altLang="en-US" sz="3600">
                <a:cs typeface="Times New Roman" pitchFamily="18" charset="0"/>
              </a:rPr>
              <a:t> </a:t>
            </a:r>
            <a:endParaRPr lang="en-US" altLang="en-US" sz="3600">
              <a:cs typeface="Times New Roman" pitchFamily="18" charset="0"/>
            </a:endParaRPr>
          </a:p>
        </p:txBody>
      </p:sp>
      <p:sp>
        <p:nvSpPr>
          <p:cNvPr id="2" name="Date Placeholder 1"/>
          <p:cNvSpPr>
            <a:spLocks noGrp="1"/>
          </p:cNvSpPr>
          <p:nvPr>
            <p:ph type="dt" sz="half" idx="10"/>
          </p:nvPr>
        </p:nvSpPr>
        <p:spPr/>
        <p:txBody>
          <a:bodyPr/>
          <a:lstStyle/>
          <a:p>
            <a:fld id="{778A0383-8FBC-4897-985F-782EB59BD7E0}"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381041205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6C240E14-6736-41EC-9BED-74DA2AE3CBEA}" type="slidenum">
              <a:rPr lang="en-US" altLang="en-US">
                <a:solidFill>
                  <a:srgbClr val="EAEAEA"/>
                </a:solidFill>
              </a:rPr>
              <a:pPr/>
              <a:t>57</a:t>
            </a:fld>
            <a:endParaRPr lang="en-US" altLang="en-US">
              <a:solidFill>
                <a:srgbClr val="EAEAEA"/>
              </a:solidFill>
            </a:endParaRPr>
          </a:p>
        </p:txBody>
      </p:sp>
      <p:sp>
        <p:nvSpPr>
          <p:cNvPr id="9218" name="Rectangle 2"/>
          <p:cNvSpPr>
            <a:spLocks noGrp="1" noChangeArrowheads="1"/>
          </p:cNvSpPr>
          <p:nvPr>
            <p:ph type="title"/>
          </p:nvPr>
        </p:nvSpPr>
        <p:spPr>
          <a:xfrm>
            <a:off x="1447800" y="304800"/>
            <a:ext cx="7315200" cy="6553200"/>
          </a:xfrm>
        </p:spPr>
        <p:txBody>
          <a:bodyPr/>
          <a:lstStyle/>
          <a:p>
            <a:pPr algn="ctr"/>
            <a:r>
              <a:rPr lang="bg-BG" altLang="en-US" sz="3200" dirty="0">
                <a:solidFill>
                  <a:schemeClr val="bg2"/>
                </a:solidFill>
                <a:cs typeface="Times New Roman" pitchFamily="18" charset="0"/>
              </a:rPr>
              <a:t>Сред </a:t>
            </a:r>
            <a:r>
              <a:rPr lang="bg-BG" altLang="en-US" sz="3200" dirty="0" err="1" smtClean="0">
                <a:solidFill>
                  <a:schemeClr val="bg2"/>
                </a:solidFill>
                <a:cs typeface="Times New Roman" pitchFamily="18" charset="0"/>
              </a:rPr>
              <a:t>предкласиците</a:t>
            </a:r>
            <a:r>
              <a:rPr lang="bg-BG" altLang="en-US" sz="3200" dirty="0" smtClean="0">
                <a:solidFill>
                  <a:schemeClr val="bg2"/>
                </a:solidFill>
                <a:cs typeface="Times New Roman" pitchFamily="18" charset="0"/>
              </a:rPr>
              <a:t> </a:t>
            </a:r>
            <a:r>
              <a:rPr lang="bg-BG" altLang="en-US" sz="3200" dirty="0">
                <a:solidFill>
                  <a:schemeClr val="bg2"/>
                </a:solidFill>
                <a:cs typeface="Times New Roman" pitchFamily="18" charset="0"/>
              </a:rPr>
              <a:t>на теорията за управлението е </a:t>
            </a:r>
            <a:r>
              <a:rPr lang="bg-BG" altLang="en-US" sz="3200" b="1" dirty="0">
                <a:solidFill>
                  <a:srgbClr val="C00000"/>
                </a:solidFill>
                <a:cs typeface="Times New Roman" pitchFamily="18" charset="0"/>
              </a:rPr>
              <a:t>Робърт Оуен </a:t>
            </a:r>
            <a:r>
              <a:rPr lang="bg-BG" altLang="en-US" sz="3200" dirty="0">
                <a:solidFill>
                  <a:schemeClr val="bg2"/>
                </a:solidFill>
                <a:cs typeface="Times New Roman" pitchFamily="18" charset="0"/>
              </a:rPr>
              <a:t>- английски предприемач, посветил се на проблема за достигане целите на организацията с помощта на други хора. </a:t>
            </a:r>
            <a:r>
              <a:rPr lang="en-US" altLang="en-US" sz="3200" dirty="0">
                <a:solidFill>
                  <a:schemeClr val="bg2"/>
                </a:solidFill>
                <a:cs typeface="Times New Roman" pitchFamily="18" charset="0"/>
              </a:rPr>
              <a:t/>
            </a:r>
            <a:br>
              <a:rPr lang="en-US" altLang="en-US" sz="3200" dirty="0">
                <a:solidFill>
                  <a:schemeClr val="bg2"/>
                </a:solidFill>
                <a:cs typeface="Times New Roman" pitchFamily="18" charset="0"/>
              </a:rPr>
            </a:br>
            <a:r>
              <a:rPr lang="bg-BG" altLang="en-US" sz="3200" dirty="0">
                <a:solidFill>
                  <a:schemeClr val="bg2"/>
                </a:solidFill>
                <a:cs typeface="Times New Roman" pitchFamily="18" charset="0"/>
              </a:rPr>
              <a:t>Той предоставил на своите работници прилични жилища, подобрил условията на труд, разработил </a:t>
            </a:r>
            <a:r>
              <a:rPr lang="bg-BG" altLang="en-US" sz="3200" dirty="0">
                <a:solidFill>
                  <a:schemeClr val="bg2"/>
                </a:solidFill>
              </a:rPr>
              <a:t>справедлива </a:t>
            </a:r>
            <a:r>
              <a:rPr lang="bg-BG" altLang="en-US" sz="3200" dirty="0">
                <a:solidFill>
                  <a:schemeClr val="bg2"/>
                </a:solidFill>
                <a:cs typeface="Times New Roman" pitchFamily="18" charset="0"/>
              </a:rPr>
              <a:t>система за </a:t>
            </a:r>
            <a:r>
              <a:rPr lang="bg-BG" altLang="en-US" sz="3200" dirty="0">
                <a:solidFill>
                  <a:schemeClr val="bg2"/>
                </a:solidFill>
              </a:rPr>
              <a:t>оценка</a:t>
            </a:r>
            <a:r>
              <a:rPr lang="bg-BG" altLang="en-US" sz="3200" dirty="0">
                <a:solidFill>
                  <a:schemeClr val="bg2"/>
                </a:solidFill>
                <a:cs typeface="Times New Roman" pitchFamily="18" charset="0"/>
              </a:rPr>
              <a:t> на труда на работниците</a:t>
            </a:r>
            <a:r>
              <a:rPr lang="bg-BG" altLang="en-US" sz="3200" dirty="0">
                <a:solidFill>
                  <a:schemeClr val="bg2"/>
                </a:solidFill>
              </a:rPr>
              <a:t>.</a:t>
            </a:r>
            <a:br>
              <a:rPr lang="bg-BG" altLang="en-US" sz="3200" dirty="0">
                <a:solidFill>
                  <a:schemeClr val="bg2"/>
                </a:solidFill>
              </a:rPr>
            </a:br>
            <a:r>
              <a:rPr lang="bg-BG" altLang="en-US" sz="3200" dirty="0">
                <a:solidFill>
                  <a:schemeClr val="bg2"/>
                </a:solidFill>
                <a:cs typeface="Times New Roman" pitchFamily="18" charset="0"/>
              </a:rPr>
              <a:t> Тези реформи, новаторски за своето време, са уникален пробив в представата за ролята и дейността на ръководителя.</a:t>
            </a:r>
            <a:r>
              <a:rPr lang="bg-BG" altLang="en-US" sz="3200" dirty="0">
                <a:cs typeface="Times New Roman" pitchFamily="18" charset="0"/>
              </a:rPr>
              <a:t> </a:t>
            </a:r>
            <a:br>
              <a:rPr lang="bg-BG" altLang="en-US" sz="3200" dirty="0">
                <a:cs typeface="Times New Roman" pitchFamily="18" charset="0"/>
              </a:rPr>
            </a:br>
            <a:endParaRPr lang="en-US" altLang="en-US" sz="3200" dirty="0">
              <a:cs typeface="Times New Roman" pitchFamily="18" charset="0"/>
            </a:endParaRPr>
          </a:p>
        </p:txBody>
      </p:sp>
      <p:sp>
        <p:nvSpPr>
          <p:cNvPr id="2" name="Date Placeholder 1"/>
          <p:cNvSpPr>
            <a:spLocks noGrp="1"/>
          </p:cNvSpPr>
          <p:nvPr>
            <p:ph type="dt" sz="half" idx="10"/>
          </p:nvPr>
        </p:nvSpPr>
        <p:spPr/>
        <p:txBody>
          <a:bodyPr/>
          <a:lstStyle/>
          <a:p>
            <a:fld id="{A6D42906-7556-492D-932E-5866B23E39FF}"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195091331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CD66997E-E27D-4F4E-B8B4-C4C9FC56A7AA}" type="slidenum">
              <a:rPr lang="en-US" altLang="en-US">
                <a:solidFill>
                  <a:srgbClr val="EAEAEA"/>
                </a:solidFill>
              </a:rPr>
              <a:pPr/>
              <a:t>58</a:t>
            </a:fld>
            <a:endParaRPr lang="en-US" altLang="en-US">
              <a:solidFill>
                <a:srgbClr val="EAEAEA"/>
              </a:solidFill>
            </a:endParaRPr>
          </a:p>
        </p:txBody>
      </p:sp>
      <p:sp>
        <p:nvSpPr>
          <p:cNvPr id="10242" name="Rectangle 2"/>
          <p:cNvSpPr>
            <a:spLocks noGrp="1" noChangeArrowheads="1"/>
          </p:cNvSpPr>
          <p:nvPr>
            <p:ph type="title"/>
          </p:nvPr>
        </p:nvSpPr>
        <p:spPr>
          <a:xfrm>
            <a:off x="1524000" y="304800"/>
            <a:ext cx="7162800" cy="6324600"/>
          </a:xfrm>
        </p:spPr>
        <p:txBody>
          <a:bodyPr/>
          <a:lstStyle/>
          <a:p>
            <a:pPr algn="ctr"/>
            <a:r>
              <a:rPr lang="bg-BG" altLang="en-US" sz="4000" b="1">
                <a:solidFill>
                  <a:schemeClr val="bg2"/>
                </a:solidFill>
                <a:cs typeface="Times New Roman" pitchFamily="18" charset="0"/>
              </a:rPr>
              <a:t>В теорията на мениджмънта са се обособили три основни школи: </a:t>
            </a:r>
            <a:r>
              <a:rPr lang="bg-BG" altLang="en-US" sz="4000" b="1">
                <a:solidFill>
                  <a:schemeClr val="bg2"/>
                </a:solidFill>
              </a:rPr>
              <a:t/>
            </a:r>
            <a:br>
              <a:rPr lang="bg-BG" altLang="en-US" sz="4000" b="1">
                <a:solidFill>
                  <a:schemeClr val="bg2"/>
                </a:solidFill>
              </a:rPr>
            </a:br>
            <a:r>
              <a:rPr lang="bg-BG" altLang="en-US" b="1">
                <a:solidFill>
                  <a:srgbClr val="CC3300"/>
                </a:solidFill>
                <a:cs typeface="Times New Roman" pitchFamily="18" charset="0"/>
              </a:rPr>
              <a:t>„Класическа", „Човешките отношения"  „Организационно поведение".</a:t>
            </a:r>
            <a:r>
              <a:rPr lang="bg-BG" altLang="en-US">
                <a:cs typeface="Times New Roman" pitchFamily="18" charset="0"/>
              </a:rPr>
              <a:t> </a:t>
            </a:r>
            <a:endParaRPr lang="en-US" altLang="en-US">
              <a:cs typeface="Times New Roman" pitchFamily="18" charset="0"/>
            </a:endParaRPr>
          </a:p>
        </p:txBody>
      </p:sp>
      <p:sp>
        <p:nvSpPr>
          <p:cNvPr id="2" name="Date Placeholder 1"/>
          <p:cNvSpPr>
            <a:spLocks noGrp="1"/>
          </p:cNvSpPr>
          <p:nvPr>
            <p:ph type="dt" sz="half" idx="10"/>
          </p:nvPr>
        </p:nvSpPr>
        <p:spPr/>
        <p:txBody>
          <a:bodyPr/>
          <a:lstStyle/>
          <a:p>
            <a:fld id="{9E2E9491-FA78-4CC1-ADF9-61E1B7A234F9}"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401946850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C54EC20E-7517-4A52-A583-3D1F2B462779}" type="slidenum">
              <a:rPr lang="en-US" altLang="en-US">
                <a:solidFill>
                  <a:srgbClr val="EAEAEA"/>
                </a:solidFill>
              </a:rPr>
              <a:pPr/>
              <a:t>59</a:t>
            </a:fld>
            <a:endParaRPr lang="en-US" altLang="en-US">
              <a:solidFill>
                <a:srgbClr val="EAEAEA"/>
              </a:solidFill>
            </a:endParaRPr>
          </a:p>
        </p:txBody>
      </p:sp>
      <p:sp>
        <p:nvSpPr>
          <p:cNvPr id="11266" name="Rectangle 2"/>
          <p:cNvSpPr>
            <a:spLocks noGrp="1" noChangeArrowheads="1"/>
          </p:cNvSpPr>
          <p:nvPr>
            <p:ph type="title"/>
          </p:nvPr>
        </p:nvSpPr>
        <p:spPr>
          <a:xfrm>
            <a:off x="1600200" y="304800"/>
            <a:ext cx="7086600" cy="6324600"/>
          </a:xfrm>
        </p:spPr>
        <p:txBody>
          <a:bodyPr/>
          <a:lstStyle/>
          <a:p>
            <a:r>
              <a:rPr lang="bg-BG" altLang="en-US" sz="3600" b="1">
                <a:solidFill>
                  <a:schemeClr val="bg2"/>
                </a:solidFill>
                <a:cs typeface="Times New Roman" pitchFamily="18" charset="0"/>
              </a:rPr>
              <a:t>Класическа</a:t>
            </a:r>
            <a:r>
              <a:rPr lang="bg-BG" altLang="en-US" sz="3600" b="1">
                <a:solidFill>
                  <a:schemeClr val="bg2"/>
                </a:solidFill>
              </a:rPr>
              <a:t>та</a:t>
            </a:r>
            <a:r>
              <a:rPr lang="bg-BG" altLang="en-US" sz="3600" b="1">
                <a:solidFill>
                  <a:schemeClr val="bg2"/>
                </a:solidFill>
                <a:cs typeface="Times New Roman" pitchFamily="18" charset="0"/>
              </a:rPr>
              <a:t> школа или школа на икономически рационалния човек</a:t>
            </a:r>
            <a:r>
              <a:rPr lang="bg-BG" altLang="en-US" sz="3600">
                <a:solidFill>
                  <a:schemeClr val="bg2"/>
                </a:solidFill>
                <a:cs typeface="Times New Roman" pitchFamily="18" charset="0"/>
              </a:rPr>
              <a:t> включва:</a:t>
            </a:r>
            <a:br>
              <a:rPr lang="bg-BG" altLang="en-US" sz="3600">
                <a:solidFill>
                  <a:schemeClr val="bg2"/>
                </a:solidFill>
                <a:cs typeface="Times New Roman" pitchFamily="18" charset="0"/>
              </a:rPr>
            </a:br>
            <a:r>
              <a:rPr lang="bg-BG" altLang="en-US" sz="3600">
                <a:cs typeface="Times New Roman" pitchFamily="18" charset="0"/>
              </a:rPr>
              <a:t>· </a:t>
            </a:r>
            <a:r>
              <a:rPr lang="bg-BG" altLang="en-US" sz="3600" b="1">
                <a:solidFill>
                  <a:srgbClr val="FF3300"/>
                </a:solidFill>
                <a:cs typeface="Times New Roman" pitchFamily="18" charset="0"/>
              </a:rPr>
              <a:t>Научен мениджмънт</a:t>
            </a:r>
            <a:r>
              <a:rPr lang="bg-BG" altLang="en-US" sz="3600">
                <a:cs typeface="Times New Roman" pitchFamily="18" charset="0"/>
              </a:rPr>
              <a:t> </a:t>
            </a:r>
            <a:r>
              <a:rPr lang="bg-BG" altLang="en-US" sz="3600">
                <a:solidFill>
                  <a:schemeClr val="bg2"/>
                </a:solidFill>
                <a:cs typeface="Times New Roman" pitchFamily="18" charset="0"/>
              </a:rPr>
              <a:t>/</a:t>
            </a:r>
            <a:r>
              <a:rPr lang="bg-BG" altLang="en-US" sz="3600">
                <a:solidFill>
                  <a:schemeClr val="bg2"/>
                </a:solidFill>
              </a:rPr>
              <a:t>как н</a:t>
            </a:r>
            <a:r>
              <a:rPr lang="bg-BG" altLang="en-US" sz="3600">
                <a:solidFill>
                  <a:schemeClr val="bg2"/>
                </a:solidFill>
                <a:cs typeface="Times New Roman" pitchFamily="18" charset="0"/>
              </a:rPr>
              <a:t>ай-доб</a:t>
            </a:r>
            <a:r>
              <a:rPr lang="bg-BG" altLang="en-US" sz="3600">
                <a:solidFill>
                  <a:schemeClr val="bg2"/>
                </a:solidFill>
              </a:rPr>
              <a:t>ре</a:t>
            </a:r>
            <a:r>
              <a:rPr lang="bg-BG" altLang="en-US" sz="3600">
                <a:solidFill>
                  <a:schemeClr val="bg2"/>
                </a:solidFill>
                <a:cs typeface="Times New Roman" pitchFamily="18" charset="0"/>
              </a:rPr>
              <a:t> да се върши всяка работа/;</a:t>
            </a:r>
            <a:br>
              <a:rPr lang="bg-BG" altLang="en-US" sz="3600">
                <a:solidFill>
                  <a:schemeClr val="bg2"/>
                </a:solidFill>
                <a:cs typeface="Times New Roman" pitchFamily="18" charset="0"/>
              </a:rPr>
            </a:br>
            <a:r>
              <a:rPr lang="bg-BG" altLang="en-US" sz="3600">
                <a:cs typeface="Times New Roman" pitchFamily="18" charset="0"/>
              </a:rPr>
              <a:t>· </a:t>
            </a:r>
            <a:r>
              <a:rPr lang="bg-BG" altLang="en-US" sz="3600" b="1">
                <a:solidFill>
                  <a:srgbClr val="FF3300"/>
                </a:solidFill>
                <a:cs typeface="Times New Roman" pitchFamily="18" charset="0"/>
              </a:rPr>
              <a:t>Административни принципи</a:t>
            </a:r>
            <a:r>
              <a:rPr lang="bg-BG" altLang="en-US" sz="3600">
                <a:cs typeface="Times New Roman" pitchFamily="18" charset="0"/>
              </a:rPr>
              <a:t> </a:t>
            </a:r>
            <a:r>
              <a:rPr lang="bg-BG" altLang="en-US" sz="3600">
                <a:solidFill>
                  <a:schemeClr val="bg2"/>
                </a:solidFill>
                <a:cs typeface="Times New Roman" pitchFamily="18" charset="0"/>
              </a:rPr>
              <a:t>/</a:t>
            </a:r>
            <a:r>
              <a:rPr lang="bg-BG" altLang="en-US" sz="3600">
                <a:solidFill>
                  <a:schemeClr val="bg2"/>
                </a:solidFill>
              </a:rPr>
              <a:t>как </a:t>
            </a:r>
            <a:r>
              <a:rPr lang="bg-BG" altLang="en-US" sz="3600">
                <a:solidFill>
                  <a:schemeClr val="bg2"/>
                </a:solidFill>
                <a:cs typeface="Times New Roman" pitchFamily="18" charset="0"/>
              </a:rPr>
              <a:t>най-добр</a:t>
            </a:r>
            <a:r>
              <a:rPr lang="bg-BG" altLang="en-US" sz="3600">
                <a:solidFill>
                  <a:schemeClr val="bg2"/>
                </a:solidFill>
              </a:rPr>
              <a:t>е</a:t>
            </a:r>
            <a:r>
              <a:rPr lang="bg-BG" altLang="en-US" sz="3600">
                <a:solidFill>
                  <a:schemeClr val="bg2"/>
                </a:solidFill>
                <a:cs typeface="Times New Roman" pitchFamily="18" charset="0"/>
              </a:rPr>
              <a:t> да се устро</a:t>
            </a:r>
            <a:r>
              <a:rPr lang="bg-BG" altLang="en-US" sz="3600">
                <a:solidFill>
                  <a:schemeClr val="bg2"/>
                </a:solidFill>
              </a:rPr>
              <a:t>и</a:t>
            </a:r>
            <a:r>
              <a:rPr lang="bg-BG" altLang="en-US" sz="3600">
                <a:solidFill>
                  <a:schemeClr val="bg2"/>
                </a:solidFill>
                <a:cs typeface="Times New Roman" pitchFamily="18" charset="0"/>
              </a:rPr>
              <a:t> организация</a:t>
            </a:r>
            <a:r>
              <a:rPr lang="bg-BG" altLang="en-US" sz="3600">
                <a:solidFill>
                  <a:schemeClr val="bg2"/>
                </a:solidFill>
              </a:rPr>
              <a:t>та</a:t>
            </a:r>
            <a:r>
              <a:rPr lang="bg-BG" altLang="en-US" sz="3600">
                <a:solidFill>
                  <a:schemeClr val="bg2"/>
                </a:solidFill>
                <a:cs typeface="Times New Roman" pitchFamily="18" charset="0"/>
              </a:rPr>
              <a:t>/;</a:t>
            </a:r>
            <a:r>
              <a:rPr lang="bg-BG" altLang="en-US" sz="3600">
                <a:cs typeface="Times New Roman" pitchFamily="18" charset="0"/>
              </a:rPr>
              <a:t/>
            </a:r>
            <a:br>
              <a:rPr lang="bg-BG" altLang="en-US" sz="3600">
                <a:cs typeface="Times New Roman" pitchFamily="18" charset="0"/>
              </a:rPr>
            </a:br>
            <a:r>
              <a:rPr lang="bg-BG" altLang="en-US" sz="3600">
                <a:cs typeface="Times New Roman" pitchFamily="18" charset="0"/>
              </a:rPr>
              <a:t>· </a:t>
            </a:r>
            <a:r>
              <a:rPr lang="bg-BG" altLang="en-US" sz="3600" b="1">
                <a:solidFill>
                  <a:srgbClr val="FF3300"/>
                </a:solidFill>
                <a:cs typeface="Times New Roman" pitchFamily="18" charset="0"/>
              </a:rPr>
              <a:t>Бюрократична организация</a:t>
            </a:r>
            <a:r>
              <a:rPr lang="bg-BG" altLang="en-US" sz="3600">
                <a:cs typeface="Times New Roman" pitchFamily="18" charset="0"/>
              </a:rPr>
              <a:t> </a:t>
            </a:r>
            <a:r>
              <a:rPr lang="bg-BG" altLang="en-US" sz="3600">
                <a:solidFill>
                  <a:schemeClr val="bg2"/>
                </a:solidFill>
                <a:cs typeface="Times New Roman" pitchFamily="18" charset="0"/>
              </a:rPr>
              <a:t>/рационален организационен ред/.</a:t>
            </a:r>
            <a:br>
              <a:rPr lang="bg-BG" altLang="en-US" sz="3600">
                <a:solidFill>
                  <a:schemeClr val="bg2"/>
                </a:solidFill>
                <a:cs typeface="Times New Roman" pitchFamily="18" charset="0"/>
              </a:rPr>
            </a:br>
            <a:endParaRPr lang="en-US" altLang="en-US" sz="3600">
              <a:solidFill>
                <a:schemeClr val="bg2"/>
              </a:solidFill>
              <a:cs typeface="Times New Roman" pitchFamily="18" charset="0"/>
            </a:endParaRPr>
          </a:p>
        </p:txBody>
      </p:sp>
      <p:sp>
        <p:nvSpPr>
          <p:cNvPr id="2" name="Date Placeholder 1"/>
          <p:cNvSpPr>
            <a:spLocks noGrp="1"/>
          </p:cNvSpPr>
          <p:nvPr>
            <p:ph type="dt" sz="half" idx="10"/>
          </p:nvPr>
        </p:nvSpPr>
        <p:spPr/>
        <p:txBody>
          <a:bodyPr/>
          <a:lstStyle/>
          <a:p>
            <a:fld id="{7095B51C-83DB-4DE7-9782-9C4DCBE8C379}"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14021256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2" name="Rectangle 4"/>
          <p:cNvSpPr>
            <a:spLocks noGrp="1" noChangeArrowheads="1"/>
          </p:cNvSpPr>
          <p:nvPr>
            <p:ph type="title"/>
          </p:nvPr>
        </p:nvSpPr>
        <p:spPr>
          <a:xfrm>
            <a:off x="457200" y="277813"/>
            <a:ext cx="8229600" cy="5818187"/>
          </a:xfrm>
        </p:spPr>
        <p:txBody>
          <a:bodyPr/>
          <a:lstStyle/>
          <a:p>
            <a:r>
              <a:rPr lang="bg-BG" altLang="en-US" dirty="0"/>
              <a:t>Лидерът фокусира усилията си върху хората, а мениджърът – върху системите и структурите. </a:t>
            </a:r>
            <a:br>
              <a:rPr lang="bg-BG" altLang="en-US" dirty="0"/>
            </a:br>
            <a:r>
              <a:rPr lang="bg-BG" altLang="en-US" dirty="0"/>
              <a:t/>
            </a:r>
            <a:br>
              <a:rPr lang="bg-BG" altLang="en-US" dirty="0"/>
            </a:br>
            <a:r>
              <a:rPr lang="bg-BG" altLang="en-US" dirty="0"/>
              <a:t>Лидерът е </a:t>
            </a:r>
            <a:r>
              <a:rPr lang="bg-BG" altLang="en-US" dirty="0" err="1"/>
              <a:t>иноватор</a:t>
            </a:r>
            <a:r>
              <a:rPr lang="bg-BG" altLang="en-US" dirty="0"/>
              <a:t>, а мениджърът е повече администратор. </a:t>
            </a:r>
          </a:p>
        </p:txBody>
      </p:sp>
      <p:sp>
        <p:nvSpPr>
          <p:cNvPr id="2" name="Date Placeholder 1"/>
          <p:cNvSpPr>
            <a:spLocks noGrp="1"/>
          </p:cNvSpPr>
          <p:nvPr>
            <p:ph type="dt" sz="half" idx="10"/>
          </p:nvPr>
        </p:nvSpPr>
        <p:spPr/>
        <p:txBody>
          <a:bodyPr/>
          <a:lstStyle/>
          <a:p>
            <a:fld id="{254F2FCD-2E76-410A-B1A6-F0A19A0DC3D9}"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D050E29B-5CE4-4ED5-B4E9-684314549B66}" type="slidenum">
              <a:rPr lang="en-US" altLang="en-US"/>
              <a:pPr/>
              <a:t>6</a:t>
            </a:fld>
            <a:endParaRPr lang="en-US" alt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750671C1-9E91-4518-B035-9409122A3859}" type="slidenum">
              <a:rPr lang="en-US" altLang="en-US">
                <a:solidFill>
                  <a:srgbClr val="EAEAEA"/>
                </a:solidFill>
              </a:rPr>
              <a:pPr/>
              <a:t>60</a:t>
            </a:fld>
            <a:endParaRPr lang="en-US" altLang="en-US">
              <a:solidFill>
                <a:srgbClr val="EAEAEA"/>
              </a:solidFill>
            </a:endParaRPr>
          </a:p>
        </p:txBody>
      </p:sp>
      <p:sp>
        <p:nvSpPr>
          <p:cNvPr id="12290" name="Rectangle 2"/>
          <p:cNvSpPr>
            <a:spLocks noGrp="1" noChangeArrowheads="1"/>
          </p:cNvSpPr>
          <p:nvPr>
            <p:ph type="title"/>
          </p:nvPr>
        </p:nvSpPr>
        <p:spPr>
          <a:xfrm>
            <a:off x="1524000" y="304800"/>
            <a:ext cx="7086600" cy="6324600"/>
          </a:xfrm>
        </p:spPr>
        <p:txBody>
          <a:bodyPr/>
          <a:lstStyle/>
          <a:p>
            <a:pPr algn="ctr"/>
            <a:r>
              <a:rPr lang="bg-BG" altLang="en-US" sz="4000">
                <a:solidFill>
                  <a:schemeClr val="bg2"/>
                </a:solidFill>
                <a:cs typeface="Times New Roman" pitchFamily="18" charset="0"/>
              </a:rPr>
              <a:t>Доминиращата характеристика за трите клона е акцентът върху икономическата рационалност на мениджмънта и организацията, която се фокусира върху отделния служител по време на работа.</a:t>
            </a:r>
            <a:r>
              <a:rPr lang="bg-BG" altLang="en-US">
                <a:cs typeface="Times New Roman" pitchFamily="18" charset="0"/>
              </a:rPr>
              <a:t> </a:t>
            </a:r>
            <a:endParaRPr lang="en-US" altLang="en-US">
              <a:cs typeface="Times New Roman" pitchFamily="18" charset="0"/>
            </a:endParaRPr>
          </a:p>
        </p:txBody>
      </p:sp>
      <p:sp>
        <p:nvSpPr>
          <p:cNvPr id="2" name="Date Placeholder 1"/>
          <p:cNvSpPr>
            <a:spLocks noGrp="1"/>
          </p:cNvSpPr>
          <p:nvPr>
            <p:ph type="dt" sz="half" idx="10"/>
          </p:nvPr>
        </p:nvSpPr>
        <p:spPr/>
        <p:txBody>
          <a:bodyPr/>
          <a:lstStyle/>
          <a:p>
            <a:fld id="{DA178CBF-0CD3-427E-8748-EB30D409FF8E}"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309514255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5CFDA3F1-E727-4B09-B8CA-515E6C0C3346}" type="slidenum">
              <a:rPr lang="en-US" altLang="en-US">
                <a:solidFill>
                  <a:srgbClr val="EAEAEA"/>
                </a:solidFill>
              </a:rPr>
              <a:pPr/>
              <a:t>61</a:t>
            </a:fld>
            <a:endParaRPr lang="en-US" altLang="en-US">
              <a:solidFill>
                <a:srgbClr val="EAEAEA"/>
              </a:solidFill>
            </a:endParaRPr>
          </a:p>
        </p:txBody>
      </p:sp>
      <p:sp>
        <p:nvSpPr>
          <p:cNvPr id="13314" name="Rectangle 2"/>
          <p:cNvSpPr>
            <a:spLocks noGrp="1" noChangeArrowheads="1"/>
          </p:cNvSpPr>
          <p:nvPr>
            <p:ph type="title"/>
          </p:nvPr>
        </p:nvSpPr>
        <p:spPr>
          <a:xfrm>
            <a:off x="1524000" y="304800"/>
            <a:ext cx="7162800" cy="6172200"/>
          </a:xfrm>
        </p:spPr>
        <p:txBody>
          <a:bodyPr/>
          <a:lstStyle/>
          <a:p>
            <a:pPr algn="ctr"/>
            <a:r>
              <a:rPr lang="bg-BG" altLang="en-US" sz="4000">
                <a:solidFill>
                  <a:schemeClr val="bg2"/>
                </a:solidFill>
                <a:cs typeface="Times New Roman" pitchFamily="18" charset="0"/>
              </a:rPr>
              <a:t>Постановката на класическата теория за </a:t>
            </a:r>
            <a:r>
              <a:rPr lang="bg-BG" altLang="en-US" sz="4000">
                <a:solidFill>
                  <a:srgbClr val="CC3300"/>
                </a:solidFill>
                <a:cs typeface="Times New Roman" pitchFamily="18" charset="0"/>
              </a:rPr>
              <a:t>икономически рационалния човек</a:t>
            </a:r>
            <a:r>
              <a:rPr lang="bg-BG" altLang="en-US" sz="4000">
                <a:solidFill>
                  <a:schemeClr val="bg2"/>
                </a:solidFill>
                <a:cs typeface="Times New Roman" pitchFamily="18" charset="0"/>
              </a:rPr>
              <a:t> се явява продължение на идеите на Адам Смит, според които хората избират този начин на действие, който максимализира тяхната икономическа изгода.</a:t>
            </a:r>
            <a:r>
              <a:rPr lang="bg-BG" altLang="en-US">
                <a:solidFill>
                  <a:schemeClr val="bg2"/>
                </a:solidFill>
                <a:cs typeface="Times New Roman" pitchFamily="18" charset="0"/>
              </a:rPr>
              <a:t> </a:t>
            </a:r>
            <a:br>
              <a:rPr lang="bg-BG" altLang="en-US">
                <a:solidFill>
                  <a:schemeClr val="bg2"/>
                </a:solidFill>
                <a:cs typeface="Times New Roman" pitchFamily="18" charset="0"/>
              </a:rPr>
            </a:br>
            <a:endParaRPr lang="en-US" altLang="en-US">
              <a:solidFill>
                <a:schemeClr val="bg2"/>
              </a:solidFill>
              <a:cs typeface="Times New Roman" pitchFamily="18" charset="0"/>
            </a:endParaRPr>
          </a:p>
        </p:txBody>
      </p:sp>
      <p:sp>
        <p:nvSpPr>
          <p:cNvPr id="2" name="Date Placeholder 1"/>
          <p:cNvSpPr>
            <a:spLocks noGrp="1"/>
          </p:cNvSpPr>
          <p:nvPr>
            <p:ph type="dt" sz="half" idx="10"/>
          </p:nvPr>
        </p:nvSpPr>
        <p:spPr/>
        <p:txBody>
          <a:bodyPr/>
          <a:lstStyle/>
          <a:p>
            <a:fld id="{36A7D057-1D6B-4031-B0FE-A13FCD83649D}"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384840065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0689C39D-D870-43AB-BE72-66E7D028ED26}" type="slidenum">
              <a:rPr lang="en-US" altLang="en-US">
                <a:solidFill>
                  <a:srgbClr val="EAEAEA"/>
                </a:solidFill>
              </a:rPr>
              <a:pPr/>
              <a:t>62</a:t>
            </a:fld>
            <a:endParaRPr lang="en-US" altLang="en-US">
              <a:solidFill>
                <a:srgbClr val="EAEAEA"/>
              </a:solidFill>
            </a:endParaRPr>
          </a:p>
        </p:txBody>
      </p:sp>
      <p:sp>
        <p:nvSpPr>
          <p:cNvPr id="14338" name="Rectangle 2"/>
          <p:cNvSpPr>
            <a:spLocks noGrp="1" noChangeArrowheads="1"/>
          </p:cNvSpPr>
          <p:nvPr>
            <p:ph type="title"/>
          </p:nvPr>
        </p:nvSpPr>
        <p:spPr>
          <a:xfrm>
            <a:off x="1524000" y="304800"/>
            <a:ext cx="7162800" cy="6553200"/>
          </a:xfrm>
        </p:spPr>
        <p:txBody>
          <a:bodyPr/>
          <a:lstStyle/>
          <a:p>
            <a:pPr algn="ctr">
              <a:lnSpc>
                <a:spcPct val="130000"/>
              </a:lnSpc>
            </a:pPr>
            <a:r>
              <a:rPr lang="bg-BG" altLang="en-US" sz="4000" b="1" dirty="0">
                <a:solidFill>
                  <a:srgbClr val="CC3300"/>
                </a:solidFill>
                <a:cs typeface="Times New Roman" pitchFamily="18" charset="0"/>
              </a:rPr>
              <a:t>Научният мениджмънт</a:t>
            </a:r>
            <a:r>
              <a:rPr lang="bg-BG" altLang="en-US" sz="4000" b="1" dirty="0">
                <a:solidFill>
                  <a:schemeClr val="bg2"/>
                </a:solidFill>
                <a:cs typeface="Times New Roman" pitchFamily="18" charset="0"/>
              </a:rPr>
              <a:t> </a:t>
            </a:r>
            <a:r>
              <a:rPr lang="bg-BG" altLang="en-US" sz="4000" dirty="0">
                <a:solidFill>
                  <a:schemeClr val="bg2"/>
                </a:solidFill>
                <a:cs typeface="Times New Roman" pitchFamily="18" charset="0"/>
              </a:rPr>
              <a:t>се свързва с името на </a:t>
            </a:r>
            <a:r>
              <a:rPr lang="bg-BG" altLang="en-US" sz="4000" b="1" dirty="0">
                <a:solidFill>
                  <a:srgbClr val="CC3300"/>
                </a:solidFill>
                <a:cs typeface="Times New Roman" pitchFamily="18" charset="0"/>
              </a:rPr>
              <a:t>Фредерик </a:t>
            </a:r>
            <a:r>
              <a:rPr lang="bg-BG" altLang="en-US" sz="4000" b="1" dirty="0" err="1">
                <a:solidFill>
                  <a:srgbClr val="CC3300"/>
                </a:solidFill>
                <a:cs typeface="Times New Roman" pitchFamily="18" charset="0"/>
              </a:rPr>
              <a:t>Тейлър</a:t>
            </a:r>
            <a:r>
              <a:rPr lang="bg-BG" altLang="en-US" sz="4000" dirty="0">
                <a:solidFill>
                  <a:schemeClr val="bg2"/>
                </a:solidFill>
                <a:cs typeface="Times New Roman" pitchFamily="18" charset="0"/>
              </a:rPr>
              <a:t> (</a:t>
            </a:r>
            <a:r>
              <a:rPr lang="bg-BG" altLang="en-US" sz="4000" dirty="0" smtClean="0">
                <a:solidFill>
                  <a:schemeClr val="bg2"/>
                </a:solidFill>
                <a:cs typeface="Times New Roman" pitchFamily="18" charset="0"/>
              </a:rPr>
              <a:t>1856-1915 г</a:t>
            </a:r>
            <a:r>
              <a:rPr lang="bg-BG" altLang="en-US" sz="4000" dirty="0">
                <a:solidFill>
                  <a:schemeClr val="bg2"/>
                </a:solidFill>
                <a:cs typeface="Times New Roman" pitchFamily="18" charset="0"/>
              </a:rPr>
              <a:t>.). Той въвежда термина „научно управление" като под това разбира организация на труда.</a:t>
            </a:r>
            <a:r>
              <a:rPr lang="bg-BG" altLang="en-US" sz="4000" dirty="0">
                <a:cs typeface="Times New Roman" pitchFamily="18" charset="0"/>
              </a:rPr>
              <a:t> </a:t>
            </a:r>
            <a:endParaRPr lang="en-US" altLang="en-US" dirty="0">
              <a:cs typeface="Times New Roman" pitchFamily="18" charset="0"/>
            </a:endParaRPr>
          </a:p>
        </p:txBody>
      </p:sp>
      <p:sp>
        <p:nvSpPr>
          <p:cNvPr id="2" name="Date Placeholder 1"/>
          <p:cNvSpPr>
            <a:spLocks noGrp="1"/>
          </p:cNvSpPr>
          <p:nvPr>
            <p:ph type="dt" sz="half" idx="10"/>
          </p:nvPr>
        </p:nvSpPr>
        <p:spPr/>
        <p:txBody>
          <a:bodyPr/>
          <a:lstStyle/>
          <a:p>
            <a:fld id="{1C990F7B-CD98-4C73-A3F6-269233F8B7C2}"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366436967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F37924A4-AF02-4B9D-9906-852E16638DF5}" type="slidenum">
              <a:rPr lang="en-US" altLang="en-US">
                <a:solidFill>
                  <a:srgbClr val="EAEAEA"/>
                </a:solidFill>
              </a:rPr>
              <a:pPr/>
              <a:t>63</a:t>
            </a:fld>
            <a:endParaRPr lang="en-US" altLang="en-US">
              <a:solidFill>
                <a:srgbClr val="EAEAEA"/>
              </a:solidFill>
            </a:endParaRPr>
          </a:p>
        </p:txBody>
      </p:sp>
      <p:sp>
        <p:nvSpPr>
          <p:cNvPr id="15362" name="Rectangle 2"/>
          <p:cNvSpPr>
            <a:spLocks noGrp="1" noChangeArrowheads="1"/>
          </p:cNvSpPr>
          <p:nvPr>
            <p:ph type="title"/>
          </p:nvPr>
        </p:nvSpPr>
        <p:spPr>
          <a:xfrm>
            <a:off x="1600200" y="304800"/>
            <a:ext cx="7086600" cy="6553200"/>
          </a:xfrm>
        </p:spPr>
        <p:txBody>
          <a:bodyPr/>
          <a:lstStyle/>
          <a:p>
            <a:pPr algn="ctr"/>
            <a:r>
              <a:rPr lang="bg-BG" altLang="en-US" sz="3200">
                <a:solidFill>
                  <a:schemeClr val="bg2"/>
                </a:solidFill>
                <a:cs typeface="Times New Roman" pitchFamily="18" charset="0"/>
              </a:rPr>
              <a:t>Книгата </a:t>
            </a:r>
            <a:r>
              <a:rPr lang="bg-BG" altLang="en-US" sz="4000">
                <a:solidFill>
                  <a:schemeClr val="bg2"/>
                </a:solidFill>
                <a:cs typeface="Times New Roman" pitchFamily="18" charset="0"/>
              </a:rPr>
              <a:t>на Фредерик Тейлър </a:t>
            </a:r>
            <a:r>
              <a:rPr lang="bg-BG" altLang="en-US" sz="3200">
                <a:solidFill>
                  <a:schemeClr val="bg2"/>
                </a:solidFill>
                <a:cs typeface="Times New Roman" pitchFamily="18" charset="0"/>
              </a:rPr>
              <a:t>„Принципи на научното управление" </a:t>
            </a:r>
            <a:r>
              <a:rPr lang="bg-BG" altLang="en-US" sz="3200">
                <a:solidFill>
                  <a:schemeClr val="bg2"/>
                </a:solidFill>
              </a:rPr>
              <a:t>е</a:t>
            </a:r>
            <a:r>
              <a:rPr lang="bg-BG" altLang="en-US" sz="3200">
                <a:solidFill>
                  <a:schemeClr val="bg2"/>
                </a:solidFill>
                <a:cs typeface="Times New Roman" pitchFamily="18" charset="0"/>
              </a:rPr>
              <a:t> първата с</a:t>
            </a:r>
            <a:r>
              <a:rPr lang="bg-BG" altLang="en-US" sz="3200">
                <a:solidFill>
                  <a:schemeClr val="bg2"/>
                </a:solidFill>
              </a:rPr>
              <a:t>олидна</a:t>
            </a:r>
            <a:r>
              <a:rPr lang="bg-BG" altLang="en-US" sz="3200">
                <a:solidFill>
                  <a:schemeClr val="bg2"/>
                </a:solidFill>
                <a:cs typeface="Times New Roman" pitchFamily="18" charset="0"/>
              </a:rPr>
              <a:t> научна публикация </a:t>
            </a:r>
            <a:r>
              <a:rPr lang="bg-BG" altLang="en-US" sz="3200">
                <a:solidFill>
                  <a:schemeClr val="bg2"/>
                </a:solidFill>
              </a:rPr>
              <a:t>по</a:t>
            </a:r>
            <a:r>
              <a:rPr lang="bg-BG" altLang="en-US" sz="3200">
                <a:solidFill>
                  <a:schemeClr val="bg2"/>
                </a:solidFill>
                <a:cs typeface="Times New Roman" pitchFamily="18" charset="0"/>
              </a:rPr>
              <a:t> мениджмънт. Чрез хронометричен анализ на отделните операции </a:t>
            </a:r>
            <a:r>
              <a:rPr lang="bg-BG" altLang="en-US" sz="3200">
                <a:solidFill>
                  <a:schemeClr val="bg2"/>
                </a:solidFill>
              </a:rPr>
              <a:t>той</a:t>
            </a:r>
            <a:r>
              <a:rPr lang="bg-BG" altLang="en-US" sz="3200">
                <a:solidFill>
                  <a:schemeClr val="bg2"/>
                </a:solidFill>
                <a:cs typeface="Times New Roman" pitchFamily="18" charset="0"/>
              </a:rPr>
              <a:t> въвежда функционалното разделение на труда. По-късно се развива идеята за функционална специализация като се обособяват функциите планиране, организиране, разпореждане и контрол.</a:t>
            </a:r>
            <a:br>
              <a:rPr lang="bg-BG" altLang="en-US" sz="3200">
                <a:solidFill>
                  <a:schemeClr val="bg2"/>
                </a:solidFill>
                <a:cs typeface="Times New Roman" pitchFamily="18" charset="0"/>
              </a:rPr>
            </a:br>
            <a:endParaRPr lang="en-US" altLang="en-US" sz="3200">
              <a:solidFill>
                <a:schemeClr val="bg2"/>
              </a:solidFill>
              <a:cs typeface="Times New Roman" pitchFamily="18" charset="0"/>
            </a:endParaRPr>
          </a:p>
        </p:txBody>
      </p:sp>
      <p:sp>
        <p:nvSpPr>
          <p:cNvPr id="2" name="Date Placeholder 1"/>
          <p:cNvSpPr>
            <a:spLocks noGrp="1"/>
          </p:cNvSpPr>
          <p:nvPr>
            <p:ph type="dt" sz="half" idx="10"/>
          </p:nvPr>
        </p:nvSpPr>
        <p:spPr/>
        <p:txBody>
          <a:bodyPr/>
          <a:lstStyle/>
          <a:p>
            <a:fld id="{8AB02627-B60E-4180-9D6B-B2763C19755F}"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299872924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BC4B6B50-BC8B-4BCC-BABF-1B13498A45AB}" type="slidenum">
              <a:rPr lang="en-US" altLang="en-US">
                <a:solidFill>
                  <a:srgbClr val="EAEAEA"/>
                </a:solidFill>
              </a:rPr>
              <a:pPr/>
              <a:t>64</a:t>
            </a:fld>
            <a:endParaRPr lang="en-US" altLang="en-US">
              <a:solidFill>
                <a:srgbClr val="EAEAEA"/>
              </a:solidFill>
            </a:endParaRPr>
          </a:p>
        </p:txBody>
      </p:sp>
      <p:sp>
        <p:nvSpPr>
          <p:cNvPr id="16386" name="Rectangle 2"/>
          <p:cNvSpPr>
            <a:spLocks noGrp="1" noChangeArrowheads="1"/>
          </p:cNvSpPr>
          <p:nvPr>
            <p:ph type="title"/>
          </p:nvPr>
        </p:nvSpPr>
        <p:spPr>
          <a:xfrm>
            <a:off x="1524000" y="304800"/>
            <a:ext cx="7162800" cy="6553200"/>
          </a:xfrm>
        </p:spPr>
        <p:txBody>
          <a:bodyPr/>
          <a:lstStyle/>
          <a:p>
            <a:pPr algn="ctr"/>
            <a:r>
              <a:rPr lang="bg-BG" altLang="en-US" sz="4000" b="1">
                <a:solidFill>
                  <a:srgbClr val="CC3300"/>
                </a:solidFill>
              </a:rPr>
              <a:t>Школата на н</a:t>
            </a:r>
            <a:r>
              <a:rPr lang="bg-BG" altLang="en-US" sz="4000" b="1">
                <a:solidFill>
                  <a:srgbClr val="CC3300"/>
                </a:solidFill>
                <a:cs typeface="Times New Roman" pitchFamily="18" charset="0"/>
              </a:rPr>
              <a:t>аучния мениджмънт</a:t>
            </a:r>
            <a:r>
              <a:rPr lang="bg-BG" altLang="en-US" sz="4000">
                <a:solidFill>
                  <a:schemeClr val="bg2"/>
                </a:solidFill>
                <a:cs typeface="Times New Roman" pitchFamily="18" charset="0"/>
              </a:rPr>
              <a:t> </a:t>
            </a:r>
            <a:r>
              <a:rPr lang="bg-BG" altLang="en-US" sz="4000">
                <a:solidFill>
                  <a:schemeClr val="bg2"/>
                </a:solidFill>
              </a:rPr>
              <a:t>разглежда </a:t>
            </a:r>
            <a:r>
              <a:rPr lang="bg-BG" altLang="en-US" sz="4000">
                <a:solidFill>
                  <a:schemeClr val="bg2"/>
                </a:solidFill>
                <a:cs typeface="Times New Roman" pitchFamily="18" charset="0"/>
              </a:rPr>
              <a:t>работник</a:t>
            </a:r>
            <a:r>
              <a:rPr lang="bg-BG" altLang="en-US" sz="4000">
                <a:solidFill>
                  <a:schemeClr val="bg2"/>
                </a:solidFill>
              </a:rPr>
              <a:t>а</a:t>
            </a:r>
            <a:r>
              <a:rPr lang="bg-BG" altLang="en-US" sz="4000">
                <a:solidFill>
                  <a:schemeClr val="bg2"/>
                </a:solidFill>
                <a:cs typeface="Times New Roman" pitchFamily="18" charset="0"/>
              </a:rPr>
              <a:t> като „икономически човек“</a:t>
            </a:r>
            <a:r>
              <a:rPr lang="bg-BG" altLang="en-US" sz="4000">
                <a:solidFill>
                  <a:schemeClr val="bg2"/>
                </a:solidFill>
              </a:rPr>
              <a:t>, т.е. </a:t>
            </a:r>
            <a:r>
              <a:rPr lang="bg-BG" altLang="en-US" sz="4000">
                <a:solidFill>
                  <a:schemeClr val="bg2"/>
                </a:solidFill>
                <a:cs typeface="Times New Roman" pitchFamily="18" charset="0"/>
              </a:rPr>
              <a:t>смята се, че хората ще работят по-добре, ако им се заплаща </a:t>
            </a:r>
            <a:r>
              <a:rPr lang="bg-BG" altLang="en-US" sz="4000">
                <a:solidFill>
                  <a:schemeClr val="bg2"/>
                </a:solidFill>
              </a:rPr>
              <a:t>добре</a:t>
            </a:r>
            <a:r>
              <a:rPr lang="bg-BG" altLang="en-US" sz="4000">
                <a:solidFill>
                  <a:schemeClr val="bg2"/>
                </a:solidFill>
                <a:cs typeface="Times New Roman" pitchFamily="18" charset="0"/>
              </a:rPr>
              <a:t>. Определят се реално изпълними </a:t>
            </a:r>
            <a:r>
              <a:rPr lang="bg-BG" altLang="en-US" sz="4000">
                <a:solidFill>
                  <a:schemeClr val="bg2"/>
                </a:solidFill>
              </a:rPr>
              <a:t>п</a:t>
            </a:r>
            <a:r>
              <a:rPr lang="bg-BG" altLang="en-US" sz="4000">
                <a:solidFill>
                  <a:schemeClr val="bg2"/>
                </a:solidFill>
                <a:cs typeface="Times New Roman" pitchFamily="18" charset="0"/>
              </a:rPr>
              <a:t>роизводствени норми</a:t>
            </a:r>
            <a:r>
              <a:rPr lang="bg-BG" altLang="en-US" sz="4000">
                <a:solidFill>
                  <a:schemeClr val="bg2"/>
                </a:solidFill>
              </a:rPr>
              <a:t> и</a:t>
            </a:r>
            <a:r>
              <a:rPr lang="bg-BG" altLang="en-US" sz="4000">
                <a:solidFill>
                  <a:schemeClr val="bg2"/>
                </a:solidFill>
                <a:cs typeface="Times New Roman" pitchFamily="18" charset="0"/>
              </a:rPr>
              <a:t> се заплаща допълнително при тяхното преизпълнение. </a:t>
            </a:r>
            <a:br>
              <a:rPr lang="bg-BG" altLang="en-US" sz="4000">
                <a:solidFill>
                  <a:schemeClr val="bg2"/>
                </a:solidFill>
                <a:cs typeface="Times New Roman" pitchFamily="18" charset="0"/>
              </a:rPr>
            </a:br>
            <a:endParaRPr lang="en-US" altLang="en-US" sz="4000">
              <a:solidFill>
                <a:schemeClr val="bg2"/>
              </a:solidFill>
              <a:cs typeface="Times New Roman" pitchFamily="18" charset="0"/>
            </a:endParaRPr>
          </a:p>
        </p:txBody>
      </p:sp>
      <p:sp>
        <p:nvSpPr>
          <p:cNvPr id="2" name="Date Placeholder 1"/>
          <p:cNvSpPr>
            <a:spLocks noGrp="1"/>
          </p:cNvSpPr>
          <p:nvPr>
            <p:ph type="dt" sz="half" idx="10"/>
          </p:nvPr>
        </p:nvSpPr>
        <p:spPr/>
        <p:txBody>
          <a:bodyPr/>
          <a:lstStyle/>
          <a:p>
            <a:fld id="{2DA5A378-1870-4F84-A2C3-6430D79FAE09}"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383834934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3FF554B6-1F8B-4E5A-B731-36498049E9CF}" type="slidenum">
              <a:rPr lang="en-US" altLang="en-US">
                <a:solidFill>
                  <a:srgbClr val="EAEAEA"/>
                </a:solidFill>
              </a:rPr>
              <a:pPr/>
              <a:t>65</a:t>
            </a:fld>
            <a:endParaRPr lang="en-US" altLang="en-US">
              <a:solidFill>
                <a:srgbClr val="EAEAEA"/>
              </a:solidFill>
            </a:endParaRPr>
          </a:p>
        </p:txBody>
      </p:sp>
      <p:sp>
        <p:nvSpPr>
          <p:cNvPr id="17410" name="Rectangle 2"/>
          <p:cNvSpPr>
            <a:spLocks noGrp="1" noChangeArrowheads="1"/>
          </p:cNvSpPr>
          <p:nvPr>
            <p:ph type="title"/>
          </p:nvPr>
        </p:nvSpPr>
        <p:spPr>
          <a:xfrm>
            <a:off x="1600200" y="304800"/>
            <a:ext cx="7010400" cy="6324600"/>
          </a:xfrm>
        </p:spPr>
        <p:txBody>
          <a:bodyPr/>
          <a:lstStyle/>
          <a:p>
            <a:r>
              <a:rPr lang="bg-BG" altLang="en-US" sz="3600" b="1">
                <a:solidFill>
                  <a:schemeClr val="bg2"/>
                </a:solidFill>
                <a:cs typeface="Times New Roman" pitchFamily="18" charset="0"/>
              </a:rPr>
              <a:t>Основните идеи на </a:t>
            </a:r>
            <a:r>
              <a:rPr lang="bg-BG" altLang="en-US" sz="3600" b="1">
                <a:solidFill>
                  <a:schemeClr val="bg2"/>
                </a:solidFill>
              </a:rPr>
              <a:t>Тейлъ</a:t>
            </a:r>
            <a:r>
              <a:rPr lang="bg-BG" altLang="en-US" sz="3600" b="1">
                <a:solidFill>
                  <a:schemeClr val="bg2"/>
                </a:solidFill>
                <a:cs typeface="Times New Roman" pitchFamily="18" charset="0"/>
              </a:rPr>
              <a:t>р се свеждат до 4 основни области:</a:t>
            </a:r>
            <a:br>
              <a:rPr lang="bg-BG" altLang="en-US" sz="3600" b="1">
                <a:solidFill>
                  <a:schemeClr val="bg2"/>
                </a:solidFill>
                <a:cs typeface="Times New Roman" pitchFamily="18" charset="0"/>
              </a:rPr>
            </a:br>
            <a:r>
              <a:rPr lang="bg-BG" altLang="en-US" sz="3600">
                <a:solidFill>
                  <a:schemeClr val="bg2"/>
                </a:solidFill>
                <a:latin typeface="Symbol" pitchFamily="18" charset="2"/>
                <a:cs typeface="Times New Roman" pitchFamily="18" charset="0"/>
              </a:rPr>
              <a:t>Þ</a:t>
            </a:r>
            <a:r>
              <a:rPr lang="bg-BG" altLang="en-US" sz="3600">
                <a:solidFill>
                  <a:schemeClr val="bg2"/>
                </a:solidFill>
                <a:cs typeface="Times New Roman" pitchFamily="18" charset="0"/>
              </a:rPr>
              <a:t>    Работата на всяко лице трябва да бъде раздробявана на елементи и всеки елемент да бъде определян по научен път.</a:t>
            </a:r>
            <a:r>
              <a:rPr lang="en-US" altLang="en-US" sz="3600">
                <a:solidFill>
                  <a:schemeClr val="bg2"/>
                </a:solidFill>
                <a:latin typeface="HebarU" pitchFamily="2" charset="0"/>
                <a:cs typeface="Times New Roman" pitchFamily="18" charset="0"/>
              </a:rPr>
              <a:t/>
            </a:r>
            <a:br>
              <a:rPr lang="en-US" altLang="en-US" sz="3600">
                <a:solidFill>
                  <a:schemeClr val="bg2"/>
                </a:solidFill>
                <a:latin typeface="HebarU" pitchFamily="2" charset="0"/>
                <a:cs typeface="Times New Roman" pitchFamily="18" charset="0"/>
              </a:rPr>
            </a:br>
            <a:r>
              <a:rPr lang="bg-BG" altLang="en-US" sz="3600">
                <a:solidFill>
                  <a:schemeClr val="bg2"/>
                </a:solidFill>
                <a:latin typeface="Symbol" pitchFamily="18" charset="2"/>
                <a:cs typeface="Times New Roman" pitchFamily="18" charset="0"/>
              </a:rPr>
              <a:t>Þ</a:t>
            </a:r>
            <a:r>
              <a:rPr lang="bg-BG" altLang="en-US" sz="3600">
                <a:solidFill>
                  <a:schemeClr val="bg2"/>
                </a:solidFill>
                <a:cs typeface="Times New Roman" pitchFamily="18" charset="0"/>
              </a:rPr>
              <a:t>    Работниците да бъдат избирани по научни критерии и обучавани да извършват работата по проектирания начин.</a:t>
            </a:r>
            <a:r>
              <a:rPr lang="en-US" altLang="en-US" sz="3600">
                <a:solidFill>
                  <a:schemeClr val="bg2"/>
                </a:solidFill>
                <a:latin typeface="HebarU" pitchFamily="2" charset="0"/>
                <a:cs typeface="Times New Roman" pitchFamily="18" charset="0"/>
              </a:rPr>
              <a:t/>
            </a:r>
            <a:br>
              <a:rPr lang="en-US" altLang="en-US" sz="3600">
                <a:solidFill>
                  <a:schemeClr val="bg2"/>
                </a:solidFill>
                <a:latin typeface="HebarU" pitchFamily="2" charset="0"/>
                <a:cs typeface="Times New Roman" pitchFamily="18" charset="0"/>
              </a:rPr>
            </a:br>
            <a:endParaRPr lang="en-US" altLang="en-US" sz="3600">
              <a:solidFill>
                <a:schemeClr val="bg2"/>
              </a:solidFill>
              <a:latin typeface="HebarU" pitchFamily="2" charset="0"/>
              <a:cs typeface="Times New Roman" pitchFamily="18" charset="0"/>
            </a:endParaRPr>
          </a:p>
        </p:txBody>
      </p:sp>
      <p:sp>
        <p:nvSpPr>
          <p:cNvPr id="2" name="Date Placeholder 1"/>
          <p:cNvSpPr>
            <a:spLocks noGrp="1"/>
          </p:cNvSpPr>
          <p:nvPr>
            <p:ph type="dt" sz="half" idx="10"/>
          </p:nvPr>
        </p:nvSpPr>
        <p:spPr/>
        <p:txBody>
          <a:bodyPr/>
          <a:lstStyle/>
          <a:p>
            <a:fld id="{E6240B79-96C4-4A5A-A6BB-DFEA05342ED4}"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180924613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6998116B-BDC0-4B5E-A8FD-3C6DCF51AA15}" type="slidenum">
              <a:rPr lang="en-US" altLang="en-US">
                <a:solidFill>
                  <a:srgbClr val="EAEAEA"/>
                </a:solidFill>
              </a:rPr>
              <a:pPr/>
              <a:t>66</a:t>
            </a:fld>
            <a:endParaRPr lang="en-US" altLang="en-US">
              <a:solidFill>
                <a:srgbClr val="EAEAEA"/>
              </a:solidFill>
            </a:endParaRPr>
          </a:p>
        </p:txBody>
      </p:sp>
      <p:sp>
        <p:nvSpPr>
          <p:cNvPr id="18434" name="Rectangle 2"/>
          <p:cNvSpPr>
            <a:spLocks noGrp="1" noChangeArrowheads="1"/>
          </p:cNvSpPr>
          <p:nvPr>
            <p:ph type="title"/>
          </p:nvPr>
        </p:nvSpPr>
        <p:spPr>
          <a:xfrm>
            <a:off x="1524000" y="304800"/>
            <a:ext cx="7162800" cy="6553200"/>
          </a:xfrm>
        </p:spPr>
        <p:txBody>
          <a:bodyPr/>
          <a:lstStyle/>
          <a:p>
            <a:r>
              <a:rPr lang="bg-BG" altLang="en-US" sz="3600">
                <a:solidFill>
                  <a:schemeClr val="bg2"/>
                </a:solidFill>
                <a:latin typeface="Symbol" pitchFamily="18" charset="2"/>
                <a:cs typeface="Times New Roman" pitchFamily="18" charset="0"/>
              </a:rPr>
              <a:t>Þ</a:t>
            </a:r>
            <a:r>
              <a:rPr lang="bg-BG" altLang="en-US" sz="3600">
                <a:solidFill>
                  <a:schemeClr val="bg2"/>
                </a:solidFill>
                <a:cs typeface="Times New Roman" pitchFamily="18" charset="0"/>
              </a:rPr>
              <a:t>    Трябва да има добро сътрудничество между мениджърите и работниците.</a:t>
            </a:r>
            <a:r>
              <a:rPr lang="en-US" altLang="en-US" sz="3600">
                <a:solidFill>
                  <a:schemeClr val="bg2"/>
                </a:solidFill>
                <a:latin typeface="HebarU" pitchFamily="2" charset="0"/>
                <a:cs typeface="Times New Roman" pitchFamily="18" charset="0"/>
              </a:rPr>
              <a:t/>
            </a:r>
            <a:br>
              <a:rPr lang="en-US" altLang="en-US" sz="3600">
                <a:solidFill>
                  <a:schemeClr val="bg2"/>
                </a:solidFill>
                <a:latin typeface="HebarU" pitchFamily="2" charset="0"/>
                <a:cs typeface="Times New Roman" pitchFamily="18" charset="0"/>
              </a:rPr>
            </a:br>
            <a:r>
              <a:rPr lang="bg-BG" altLang="en-US" sz="3600">
                <a:solidFill>
                  <a:schemeClr val="bg2"/>
                </a:solidFill>
                <a:latin typeface="Symbol" pitchFamily="18" charset="2"/>
                <a:cs typeface="Times New Roman" pitchFamily="18" charset="0"/>
              </a:rPr>
              <a:t>Þ</a:t>
            </a:r>
            <a:r>
              <a:rPr lang="bg-BG" altLang="en-US" sz="3600">
                <a:solidFill>
                  <a:schemeClr val="bg2"/>
                </a:solidFill>
                <a:cs typeface="Times New Roman" pitchFamily="18" charset="0"/>
              </a:rPr>
              <a:t>    Трябва да има разделение на труда между мениджъри и работници</a:t>
            </a:r>
            <a:r>
              <a:rPr lang="bg-BG" altLang="en-US" sz="3600">
                <a:solidFill>
                  <a:schemeClr val="bg2"/>
                </a:solidFill>
              </a:rPr>
              <a:t>, като м</a:t>
            </a:r>
            <a:r>
              <a:rPr lang="bg-BG" altLang="en-US" sz="3600">
                <a:solidFill>
                  <a:schemeClr val="bg2"/>
                </a:solidFill>
                <a:cs typeface="Times New Roman" pitchFamily="18" charset="0"/>
              </a:rPr>
              <a:t>ениджърите поемат надзора и инструкции</a:t>
            </a:r>
            <a:r>
              <a:rPr lang="bg-BG" altLang="en-US" sz="3600">
                <a:solidFill>
                  <a:schemeClr val="bg2"/>
                </a:solidFill>
              </a:rPr>
              <a:t>те, а р</a:t>
            </a:r>
            <a:r>
              <a:rPr lang="bg-BG" altLang="en-US" sz="3600">
                <a:solidFill>
                  <a:schemeClr val="bg2"/>
                </a:solidFill>
                <a:cs typeface="Times New Roman" pitchFamily="18" charset="0"/>
              </a:rPr>
              <a:t>аботниците трябва да са свободни да извършват самата работа.</a:t>
            </a:r>
            <a:r>
              <a:rPr lang="en-US" altLang="en-US" sz="3600">
                <a:solidFill>
                  <a:schemeClr val="bg2"/>
                </a:solidFill>
                <a:latin typeface="HebarU" pitchFamily="2" charset="0"/>
                <a:cs typeface="Times New Roman" pitchFamily="18" charset="0"/>
              </a:rPr>
              <a:t/>
            </a:r>
            <a:br>
              <a:rPr lang="en-US" altLang="en-US" sz="3600">
                <a:solidFill>
                  <a:schemeClr val="bg2"/>
                </a:solidFill>
                <a:latin typeface="HebarU" pitchFamily="2" charset="0"/>
                <a:cs typeface="Times New Roman" pitchFamily="18" charset="0"/>
              </a:rPr>
            </a:br>
            <a:endParaRPr lang="en-US" altLang="en-US" sz="3600">
              <a:solidFill>
                <a:schemeClr val="bg2"/>
              </a:solidFill>
              <a:latin typeface="HebarU" pitchFamily="2" charset="0"/>
              <a:cs typeface="Times New Roman" pitchFamily="18" charset="0"/>
            </a:endParaRPr>
          </a:p>
        </p:txBody>
      </p:sp>
      <p:sp>
        <p:nvSpPr>
          <p:cNvPr id="2" name="Date Placeholder 1"/>
          <p:cNvSpPr>
            <a:spLocks noGrp="1"/>
          </p:cNvSpPr>
          <p:nvPr>
            <p:ph type="dt" sz="half" idx="10"/>
          </p:nvPr>
        </p:nvSpPr>
        <p:spPr/>
        <p:txBody>
          <a:bodyPr/>
          <a:lstStyle/>
          <a:p>
            <a:fld id="{FD2FB70F-D447-4F43-A102-7E2B025544C5}"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321170546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A41E37C6-D279-47D5-ABD6-785F9A7EBDC2}" type="slidenum">
              <a:rPr lang="en-US" altLang="en-US">
                <a:solidFill>
                  <a:srgbClr val="EAEAEA"/>
                </a:solidFill>
              </a:rPr>
              <a:pPr/>
              <a:t>67</a:t>
            </a:fld>
            <a:endParaRPr lang="en-US" altLang="en-US">
              <a:solidFill>
                <a:srgbClr val="EAEAEA"/>
              </a:solidFill>
            </a:endParaRPr>
          </a:p>
        </p:txBody>
      </p:sp>
      <p:sp>
        <p:nvSpPr>
          <p:cNvPr id="19458" name="Rectangle 2"/>
          <p:cNvSpPr>
            <a:spLocks noGrp="1" noChangeArrowheads="1"/>
          </p:cNvSpPr>
          <p:nvPr>
            <p:ph type="title"/>
          </p:nvPr>
        </p:nvSpPr>
        <p:spPr>
          <a:xfrm>
            <a:off x="1600200" y="304800"/>
            <a:ext cx="7010400" cy="6324600"/>
          </a:xfrm>
        </p:spPr>
        <p:txBody>
          <a:bodyPr/>
          <a:lstStyle/>
          <a:p>
            <a:pPr algn="ctr"/>
            <a:r>
              <a:rPr lang="bg-BG" altLang="en-US" sz="4000">
                <a:solidFill>
                  <a:schemeClr val="bg2"/>
                </a:solidFill>
                <a:cs typeface="Times New Roman" pitchFamily="18" charset="0"/>
              </a:rPr>
              <a:t>Тейлър и неговите последователи разбират ролята на морално-психологическите средства за поощрение: справедливо</a:t>
            </a:r>
            <a:r>
              <a:rPr lang="bg-BG" altLang="en-US" sz="4000">
                <a:solidFill>
                  <a:schemeClr val="bg2"/>
                </a:solidFill>
              </a:rPr>
              <a:t>ст при  </a:t>
            </a:r>
            <a:r>
              <a:rPr lang="bg-BG" altLang="en-US" sz="4000">
                <a:solidFill>
                  <a:schemeClr val="bg2"/>
                </a:solidFill>
                <a:cs typeface="Times New Roman" pitchFamily="18" charset="0"/>
              </a:rPr>
              <a:t>възнаграждение</a:t>
            </a:r>
            <a:r>
              <a:rPr lang="bg-BG" altLang="en-US" sz="4000">
                <a:solidFill>
                  <a:schemeClr val="bg2"/>
                </a:solidFill>
              </a:rPr>
              <a:t>то</a:t>
            </a:r>
            <a:r>
              <a:rPr lang="bg-BG" altLang="en-US" sz="4000">
                <a:solidFill>
                  <a:schemeClr val="bg2"/>
                </a:solidFill>
                <a:cs typeface="Times New Roman" pitchFamily="18" charset="0"/>
              </a:rPr>
              <a:t>, запазване на личното достойнство и др., но основното си остава системата за материално стимулиране.</a:t>
            </a:r>
            <a:br>
              <a:rPr lang="bg-BG" altLang="en-US" sz="4000">
                <a:solidFill>
                  <a:schemeClr val="bg2"/>
                </a:solidFill>
                <a:cs typeface="Times New Roman" pitchFamily="18" charset="0"/>
              </a:rPr>
            </a:br>
            <a:endParaRPr lang="en-US" altLang="en-US" sz="4000">
              <a:solidFill>
                <a:schemeClr val="bg2"/>
              </a:solidFill>
              <a:cs typeface="Times New Roman" pitchFamily="18" charset="0"/>
            </a:endParaRPr>
          </a:p>
        </p:txBody>
      </p:sp>
      <p:sp>
        <p:nvSpPr>
          <p:cNvPr id="2" name="Date Placeholder 1"/>
          <p:cNvSpPr>
            <a:spLocks noGrp="1"/>
          </p:cNvSpPr>
          <p:nvPr>
            <p:ph type="dt" sz="half" idx="10"/>
          </p:nvPr>
        </p:nvSpPr>
        <p:spPr/>
        <p:txBody>
          <a:bodyPr/>
          <a:lstStyle/>
          <a:p>
            <a:fld id="{C4BA4767-B3F0-4469-AC8B-FA81910FEC1C}"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354786775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D7D9E7E6-07B6-4462-910B-7B27D5963420}" type="slidenum">
              <a:rPr lang="en-US" altLang="en-US">
                <a:solidFill>
                  <a:srgbClr val="EAEAEA"/>
                </a:solidFill>
              </a:rPr>
              <a:pPr/>
              <a:t>68</a:t>
            </a:fld>
            <a:endParaRPr lang="en-US" altLang="en-US">
              <a:solidFill>
                <a:srgbClr val="EAEAEA"/>
              </a:solidFill>
            </a:endParaRPr>
          </a:p>
        </p:txBody>
      </p:sp>
      <p:sp>
        <p:nvSpPr>
          <p:cNvPr id="20482" name="Rectangle 2"/>
          <p:cNvSpPr>
            <a:spLocks noGrp="1" noChangeArrowheads="1"/>
          </p:cNvSpPr>
          <p:nvPr>
            <p:ph type="title"/>
          </p:nvPr>
        </p:nvSpPr>
        <p:spPr>
          <a:xfrm>
            <a:off x="1524000" y="304800"/>
            <a:ext cx="7162800" cy="6553200"/>
          </a:xfrm>
        </p:spPr>
        <p:txBody>
          <a:bodyPr/>
          <a:lstStyle/>
          <a:p>
            <a:pPr algn="ctr"/>
            <a:r>
              <a:rPr lang="bg-BG" altLang="en-US" b="1" dirty="0">
                <a:solidFill>
                  <a:srgbClr val="CC3300"/>
                </a:solidFill>
                <a:cs typeface="Times New Roman" pitchFamily="18" charset="0"/>
              </a:rPr>
              <a:t>АДМИНИСТРАТИВЕН МЕНИДЖМЪНТ.</a:t>
            </a:r>
            <a:r>
              <a:rPr lang="bg-BG" altLang="en-US" b="1" dirty="0">
                <a:solidFill>
                  <a:schemeClr val="bg2"/>
                </a:solidFill>
                <a:cs typeface="Times New Roman" pitchFamily="18" charset="0"/>
              </a:rPr>
              <a:t> Т</a:t>
            </a:r>
            <a:r>
              <a:rPr lang="bg-BG" altLang="en-US" dirty="0">
                <a:solidFill>
                  <a:schemeClr val="bg2"/>
                </a:solidFill>
                <a:cs typeface="Times New Roman" pitchFamily="18" charset="0"/>
              </a:rPr>
              <a:t>еоретик на това направление е френският индустриалец </a:t>
            </a:r>
            <a:r>
              <a:rPr lang="bg-BG" altLang="en-US" dirty="0">
                <a:solidFill>
                  <a:srgbClr val="C00000"/>
                </a:solidFill>
                <a:cs typeface="Times New Roman" pitchFamily="18" charset="0"/>
              </a:rPr>
              <a:t>Анри </a:t>
            </a:r>
            <a:r>
              <a:rPr lang="bg-BG" altLang="en-US" dirty="0" err="1">
                <a:solidFill>
                  <a:srgbClr val="C00000"/>
                </a:solidFill>
                <a:cs typeface="Times New Roman" pitchFamily="18" charset="0"/>
              </a:rPr>
              <a:t>Файол</a:t>
            </a:r>
            <a:r>
              <a:rPr lang="bg-BG" altLang="en-US" dirty="0">
                <a:solidFill>
                  <a:srgbClr val="C00000"/>
                </a:solidFill>
                <a:cs typeface="Times New Roman" pitchFamily="18" charset="0"/>
              </a:rPr>
              <a:t>. </a:t>
            </a:r>
            <a:r>
              <a:rPr lang="bg-BG" altLang="en-US" b="1" dirty="0">
                <a:solidFill>
                  <a:schemeClr val="bg2"/>
                </a:solidFill>
                <a:cs typeface="Times New Roman" pitchFamily="18" charset="0"/>
              </a:rPr>
              <a:t>А</a:t>
            </a:r>
            <a:r>
              <a:rPr lang="bg-BG" altLang="en-US" dirty="0">
                <a:solidFill>
                  <a:schemeClr val="bg2"/>
                </a:solidFill>
                <a:cs typeface="Times New Roman" pitchFamily="18" charset="0"/>
              </a:rPr>
              <a:t>кцентира върху “</a:t>
            </a:r>
            <a:r>
              <a:rPr lang="bg-BG" altLang="en-US" b="1" dirty="0" smtClean="0">
                <a:solidFill>
                  <a:schemeClr val="bg2"/>
                </a:solidFill>
                <a:cs typeface="Times New Roman" pitchFamily="18" charset="0"/>
              </a:rPr>
              <a:t>най-добрия </a:t>
            </a:r>
            <a:r>
              <a:rPr lang="bg-BG" altLang="en-US" b="1" dirty="0">
                <a:solidFill>
                  <a:schemeClr val="bg2"/>
                </a:solidFill>
                <a:cs typeface="Times New Roman" pitchFamily="18" charset="0"/>
              </a:rPr>
              <a:t>начин” за ръководство на </a:t>
            </a:r>
            <a:r>
              <a:rPr lang="bg-BG" altLang="en-US" b="1" dirty="0">
                <a:solidFill>
                  <a:schemeClr val="bg2"/>
                </a:solidFill>
              </a:rPr>
              <a:t>о</a:t>
            </a:r>
            <a:r>
              <a:rPr lang="bg-BG" altLang="en-US" b="1" dirty="0">
                <a:solidFill>
                  <a:schemeClr val="bg2"/>
                </a:solidFill>
                <a:cs typeface="Times New Roman" pitchFamily="18" charset="0"/>
              </a:rPr>
              <a:t>рганизацията.</a:t>
            </a:r>
            <a:r>
              <a:rPr lang="bg-BG" altLang="en-US" b="1" dirty="0">
                <a:cs typeface="Times New Roman" pitchFamily="18" charset="0"/>
              </a:rPr>
              <a:t> </a:t>
            </a:r>
            <a:endParaRPr lang="en-US" altLang="en-US" b="1" dirty="0">
              <a:cs typeface="Times New Roman" pitchFamily="18" charset="0"/>
            </a:endParaRPr>
          </a:p>
        </p:txBody>
      </p:sp>
      <p:sp>
        <p:nvSpPr>
          <p:cNvPr id="2" name="Date Placeholder 1"/>
          <p:cNvSpPr>
            <a:spLocks noGrp="1"/>
          </p:cNvSpPr>
          <p:nvPr>
            <p:ph type="dt" sz="half" idx="10"/>
          </p:nvPr>
        </p:nvSpPr>
        <p:spPr/>
        <p:txBody>
          <a:bodyPr/>
          <a:lstStyle/>
          <a:p>
            <a:fld id="{1AED19ED-D33C-4563-BE95-5A3BAA77FD85}" type="datetime1">
              <a:rPr lang="bg-BG" altLang="en-US" smtClean="0">
                <a:solidFill>
                  <a:srgbClr val="200B5B"/>
                </a:solidFill>
              </a:rPr>
              <a:pPr/>
              <a:t>24.10.2016 г.</a:t>
            </a:fld>
            <a:endParaRPr lang="en-US" altLang="en-US" dirty="0">
              <a:solidFill>
                <a:srgbClr val="200B5B"/>
              </a:solidFill>
            </a:endParaRPr>
          </a:p>
        </p:txBody>
      </p:sp>
    </p:spTree>
    <p:extLst>
      <p:ext uri="{BB962C8B-B14F-4D97-AF65-F5344CB8AC3E}">
        <p14:creationId xmlns:p14="http://schemas.microsoft.com/office/powerpoint/2010/main" val="392441080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3A275386-DDD8-411C-A089-05AA426A3745}" type="slidenum">
              <a:rPr lang="en-US" altLang="en-US">
                <a:solidFill>
                  <a:srgbClr val="EAEAEA"/>
                </a:solidFill>
              </a:rPr>
              <a:pPr/>
              <a:t>69</a:t>
            </a:fld>
            <a:endParaRPr lang="en-US" altLang="en-US">
              <a:solidFill>
                <a:srgbClr val="EAEAEA"/>
              </a:solidFill>
            </a:endParaRPr>
          </a:p>
        </p:txBody>
      </p:sp>
      <p:sp>
        <p:nvSpPr>
          <p:cNvPr id="21506" name="Rectangle 2"/>
          <p:cNvSpPr>
            <a:spLocks noGrp="1" noChangeArrowheads="1"/>
          </p:cNvSpPr>
          <p:nvPr>
            <p:ph type="title"/>
          </p:nvPr>
        </p:nvSpPr>
        <p:spPr>
          <a:xfrm>
            <a:off x="1524000" y="304800"/>
            <a:ext cx="7239000" cy="6553200"/>
          </a:xfrm>
        </p:spPr>
        <p:txBody>
          <a:bodyPr/>
          <a:lstStyle/>
          <a:p>
            <a:pPr algn="ctr"/>
            <a:r>
              <a:rPr lang="bg-BG" altLang="en-US" sz="4000">
                <a:solidFill>
                  <a:schemeClr val="bg2"/>
                </a:solidFill>
                <a:cs typeface="Times New Roman" pitchFamily="18" charset="0"/>
              </a:rPr>
              <a:t>Докато научният мениджмънт се занимава главно със задачите на ниво на работника, Файол насочва внимание</a:t>
            </a:r>
            <a:r>
              <a:rPr lang="bg-BG" altLang="en-US" sz="4000">
                <a:solidFill>
                  <a:schemeClr val="bg2"/>
                </a:solidFill>
              </a:rPr>
              <a:t>то си </a:t>
            </a:r>
            <a:r>
              <a:rPr lang="bg-BG" altLang="en-US" sz="4000">
                <a:solidFill>
                  <a:schemeClr val="bg2"/>
                </a:solidFill>
                <a:cs typeface="Times New Roman" pitchFamily="18" charset="0"/>
              </a:rPr>
              <a:t>върху мениджърските нива и организацията като цяло</a:t>
            </a:r>
            <a:r>
              <a:rPr lang="bg-BG" altLang="en-US" sz="4000">
                <a:solidFill>
                  <a:schemeClr val="bg2"/>
                </a:solidFill>
              </a:rPr>
              <a:t>. </a:t>
            </a:r>
            <a:br>
              <a:rPr lang="bg-BG" altLang="en-US" sz="4000">
                <a:solidFill>
                  <a:schemeClr val="bg2"/>
                </a:solidFill>
              </a:rPr>
            </a:br>
            <a:r>
              <a:rPr lang="bg-BG" altLang="en-US" sz="4000">
                <a:solidFill>
                  <a:schemeClr val="bg2"/>
                </a:solidFill>
              </a:rPr>
              <a:t>Той</a:t>
            </a:r>
            <a:r>
              <a:rPr lang="bg-BG" altLang="en-US" sz="4000">
                <a:solidFill>
                  <a:schemeClr val="bg2"/>
                </a:solidFill>
                <a:cs typeface="Times New Roman" pitchFamily="18" charset="0"/>
              </a:rPr>
              <a:t> разделя мениджмънта на 5 дейности: планиране, организиране, командване, координиране и контрол.</a:t>
            </a:r>
            <a:r>
              <a:rPr lang="bg-BG" altLang="en-US" sz="4000">
                <a:cs typeface="Times New Roman" pitchFamily="18" charset="0"/>
              </a:rPr>
              <a:t> </a:t>
            </a:r>
            <a:endParaRPr lang="en-US" altLang="en-US" sz="4000">
              <a:latin typeface="HebarU" pitchFamily="2" charset="0"/>
              <a:cs typeface="Times New Roman" pitchFamily="18" charset="0"/>
            </a:endParaRPr>
          </a:p>
        </p:txBody>
      </p:sp>
      <p:sp>
        <p:nvSpPr>
          <p:cNvPr id="2" name="Date Placeholder 1"/>
          <p:cNvSpPr>
            <a:spLocks noGrp="1"/>
          </p:cNvSpPr>
          <p:nvPr>
            <p:ph type="dt" sz="half" idx="10"/>
          </p:nvPr>
        </p:nvSpPr>
        <p:spPr/>
        <p:txBody>
          <a:bodyPr/>
          <a:lstStyle/>
          <a:p>
            <a:fld id="{86B74BC0-56AC-4568-AE7A-6F208482A6AB}"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39920480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04800" y="304800"/>
            <a:ext cx="8458200" cy="5943600"/>
          </a:xfrm>
        </p:spPr>
        <p:txBody>
          <a:bodyPr>
            <a:normAutofit fontScale="90000"/>
          </a:bodyPr>
          <a:lstStyle/>
          <a:p>
            <a:pPr>
              <a:lnSpc>
                <a:spcPct val="90000"/>
              </a:lnSpc>
            </a:pPr>
            <a:r>
              <a:rPr lang="bg-BG" altLang="en-US" sz="3600" i="1" dirty="0">
                <a:solidFill>
                  <a:srgbClr val="FF0000"/>
                </a:solidFill>
                <a:cs typeface="Times New Roman" pitchFamily="18" charset="0"/>
              </a:rPr>
              <a:t>Термините “лидерство” и “мениджмънт” не са синоними.</a:t>
            </a:r>
            <a:r>
              <a:rPr lang="bg-BG" altLang="en-US" sz="3600" b="0" i="1" dirty="0">
                <a:solidFill>
                  <a:srgbClr val="FF0000"/>
                </a:solidFill>
              </a:rPr>
              <a:t/>
            </a:r>
            <a:br>
              <a:rPr lang="bg-BG" altLang="en-US" sz="3600" b="0" i="1" dirty="0">
                <a:solidFill>
                  <a:srgbClr val="FF0000"/>
                </a:solidFill>
              </a:rPr>
            </a:br>
            <a:r>
              <a:rPr lang="bg-BG" altLang="en-US" sz="3600" b="0" i="1" dirty="0">
                <a:solidFill>
                  <a:schemeClr val="tx1"/>
                </a:solidFill>
              </a:rPr>
              <a:t/>
            </a:r>
            <a:br>
              <a:rPr lang="bg-BG" altLang="en-US" sz="3600" b="0" i="1" dirty="0">
                <a:solidFill>
                  <a:schemeClr val="tx1"/>
                </a:solidFill>
              </a:rPr>
            </a:br>
            <a:r>
              <a:rPr lang="bg-BG" altLang="en-US" sz="3600" dirty="0">
                <a:cs typeface="Times New Roman" pitchFamily="18" charset="0"/>
              </a:rPr>
              <a:t> </a:t>
            </a:r>
            <a:r>
              <a:rPr lang="bg-BG" altLang="en-US" sz="3200" dirty="0">
                <a:cs typeface="Times New Roman" pitchFamily="18" charset="0"/>
              </a:rPr>
              <a:t>Лидерът използва специфични умения за насърчаване на работата на другите.</a:t>
            </a:r>
            <a:r>
              <a:rPr lang="bg-BG" altLang="en-US" sz="3200" dirty="0"/>
              <a:t/>
            </a:r>
            <a:br>
              <a:rPr lang="bg-BG" altLang="en-US" sz="3200" dirty="0"/>
            </a:br>
            <a:r>
              <a:rPr lang="bg-BG" altLang="en-US" sz="3200" dirty="0">
                <a:cs typeface="Times New Roman" pitchFamily="18" charset="0"/>
              </a:rPr>
              <a:t/>
            </a:r>
            <a:br>
              <a:rPr lang="bg-BG" altLang="en-US" sz="3200" dirty="0">
                <a:cs typeface="Times New Roman" pitchFamily="18" charset="0"/>
              </a:rPr>
            </a:br>
            <a:r>
              <a:rPr lang="bg-BG" altLang="en-US" sz="3200" dirty="0">
                <a:cs typeface="Times New Roman" pitchFamily="18" charset="0"/>
              </a:rPr>
              <a:t>	Мениджърът координира работата на другите.</a:t>
            </a:r>
            <a:br>
              <a:rPr lang="bg-BG" altLang="en-US" sz="3200" dirty="0">
                <a:cs typeface="Times New Roman" pitchFamily="18" charset="0"/>
              </a:rPr>
            </a:br>
            <a:r>
              <a:rPr lang="bg-BG" altLang="en-US" sz="3200" dirty="0"/>
              <a:t/>
            </a:r>
            <a:br>
              <a:rPr lang="bg-BG" altLang="en-US" sz="3200" dirty="0"/>
            </a:br>
            <a:r>
              <a:rPr lang="bg-BG" altLang="en-US" sz="3200" dirty="0">
                <a:cs typeface="Times New Roman" pitchFamily="18" charset="0"/>
              </a:rPr>
              <a:t>	Не всички лидери са непременно мениджъри</a:t>
            </a:r>
            <a:r>
              <a:rPr lang="bg-BG" altLang="en-US" sz="3200" dirty="0"/>
              <a:t> и н</a:t>
            </a:r>
            <a:r>
              <a:rPr lang="bg-BG" altLang="en-US" sz="3200" dirty="0">
                <a:cs typeface="Times New Roman" pitchFamily="18" charset="0"/>
              </a:rPr>
              <a:t>е всички мениджъри са непременно лидери.</a:t>
            </a:r>
            <a:br>
              <a:rPr lang="bg-BG" altLang="en-US" sz="3200" dirty="0">
                <a:cs typeface="Times New Roman" pitchFamily="18" charset="0"/>
              </a:rPr>
            </a:br>
            <a:endParaRPr lang="en-US" altLang="en-US" sz="3200" dirty="0">
              <a:cs typeface="Times New Roman" pitchFamily="18" charset="0"/>
            </a:endParaRPr>
          </a:p>
        </p:txBody>
      </p:sp>
      <p:sp>
        <p:nvSpPr>
          <p:cNvPr id="2" name="Date Placeholder 1"/>
          <p:cNvSpPr>
            <a:spLocks noGrp="1"/>
          </p:cNvSpPr>
          <p:nvPr>
            <p:ph type="dt" sz="half" idx="10"/>
          </p:nvPr>
        </p:nvSpPr>
        <p:spPr/>
        <p:txBody>
          <a:bodyPr/>
          <a:lstStyle/>
          <a:p>
            <a:fld id="{5B8C47B8-D078-4948-9A60-1C1B88F34650}"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A8CF70C8-7CD6-4B2D-89A8-40B65A0A04E5}" type="slidenum">
              <a:rPr lang="en-US" altLang="en-US"/>
              <a:pPr/>
              <a:t>7</a:t>
            </a:fld>
            <a:endParaRPr lang="en-US" alt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3F80E0C5-67ED-4330-BED7-B19C85037FAE}" type="slidenum">
              <a:rPr lang="en-US" altLang="en-US">
                <a:solidFill>
                  <a:srgbClr val="EAEAEA"/>
                </a:solidFill>
              </a:rPr>
              <a:pPr/>
              <a:t>70</a:t>
            </a:fld>
            <a:endParaRPr lang="en-US" altLang="en-US">
              <a:solidFill>
                <a:srgbClr val="EAEAEA"/>
              </a:solidFill>
            </a:endParaRPr>
          </a:p>
        </p:txBody>
      </p:sp>
      <p:sp>
        <p:nvSpPr>
          <p:cNvPr id="22530" name="Rectangle 2"/>
          <p:cNvSpPr>
            <a:spLocks noGrp="1" noChangeArrowheads="1"/>
          </p:cNvSpPr>
          <p:nvPr>
            <p:ph type="title"/>
          </p:nvPr>
        </p:nvSpPr>
        <p:spPr>
          <a:xfrm>
            <a:off x="1524000" y="304800"/>
            <a:ext cx="7086600" cy="6172200"/>
          </a:xfrm>
        </p:spPr>
        <p:txBody>
          <a:bodyPr/>
          <a:lstStyle/>
          <a:p>
            <a:pPr algn="ctr"/>
            <a:r>
              <a:rPr lang="bg-BG" altLang="en-US" b="1">
                <a:solidFill>
                  <a:srgbClr val="CC3300"/>
                </a:solidFill>
                <a:cs typeface="Times New Roman" pitchFamily="18" charset="0"/>
              </a:rPr>
              <a:t>Файол </a:t>
            </a:r>
            <a:r>
              <a:rPr lang="bg-BG" altLang="en-US">
                <a:solidFill>
                  <a:schemeClr val="bg2"/>
                </a:solidFill>
                <a:cs typeface="Times New Roman" pitchFamily="18" charset="0"/>
              </a:rPr>
              <a:t>разработва списък от </a:t>
            </a:r>
            <a:r>
              <a:rPr lang="bg-BG" altLang="en-US">
                <a:solidFill>
                  <a:srgbClr val="CC3300"/>
                </a:solidFill>
                <a:cs typeface="Times New Roman" pitchFamily="18" charset="0"/>
              </a:rPr>
              <a:t>14 мениджърски принципа</a:t>
            </a:r>
            <a:r>
              <a:rPr lang="bg-BG" altLang="en-US">
                <a:solidFill>
                  <a:schemeClr val="bg2"/>
                </a:solidFill>
                <a:cs typeface="Times New Roman" pitchFamily="18" charset="0"/>
              </a:rPr>
              <a:t> за постигане на добра организация: </a:t>
            </a:r>
            <a:r>
              <a:rPr lang="en-US" altLang="en-US">
                <a:solidFill>
                  <a:schemeClr val="bg2"/>
                </a:solidFill>
                <a:latin typeface="HebarU" pitchFamily="2" charset="0"/>
                <a:cs typeface="Times New Roman" pitchFamily="18" charset="0"/>
              </a:rPr>
              <a:t/>
            </a:r>
            <a:br>
              <a:rPr lang="en-US" altLang="en-US">
                <a:solidFill>
                  <a:schemeClr val="bg2"/>
                </a:solidFill>
                <a:latin typeface="HebarU" pitchFamily="2" charset="0"/>
                <a:cs typeface="Times New Roman" pitchFamily="18" charset="0"/>
              </a:rPr>
            </a:br>
            <a:endParaRPr lang="en-US" altLang="en-US">
              <a:solidFill>
                <a:schemeClr val="bg2"/>
              </a:solidFill>
              <a:latin typeface="HebarU" pitchFamily="2" charset="0"/>
              <a:cs typeface="Times New Roman" pitchFamily="18" charset="0"/>
            </a:endParaRPr>
          </a:p>
        </p:txBody>
      </p:sp>
      <p:sp>
        <p:nvSpPr>
          <p:cNvPr id="2" name="Date Placeholder 1"/>
          <p:cNvSpPr>
            <a:spLocks noGrp="1"/>
          </p:cNvSpPr>
          <p:nvPr>
            <p:ph type="dt" sz="half" idx="10"/>
          </p:nvPr>
        </p:nvSpPr>
        <p:spPr/>
        <p:txBody>
          <a:bodyPr/>
          <a:lstStyle/>
          <a:p>
            <a:fld id="{3AA063F8-7189-4012-8402-F7A150B9D968}"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149124380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D7B98F13-30B6-41FF-B5AB-A71C629479FB}" type="slidenum">
              <a:rPr lang="en-US" altLang="en-US">
                <a:solidFill>
                  <a:srgbClr val="EAEAEA"/>
                </a:solidFill>
              </a:rPr>
              <a:pPr/>
              <a:t>71</a:t>
            </a:fld>
            <a:endParaRPr lang="en-US" altLang="en-US">
              <a:solidFill>
                <a:srgbClr val="EAEAEA"/>
              </a:solidFill>
            </a:endParaRPr>
          </a:p>
        </p:txBody>
      </p:sp>
      <p:sp>
        <p:nvSpPr>
          <p:cNvPr id="23554" name="Rectangle 2"/>
          <p:cNvSpPr>
            <a:spLocks noGrp="1" noChangeArrowheads="1"/>
          </p:cNvSpPr>
          <p:nvPr>
            <p:ph type="title"/>
          </p:nvPr>
        </p:nvSpPr>
        <p:spPr>
          <a:xfrm>
            <a:off x="1600200" y="0"/>
            <a:ext cx="7010400" cy="6381750"/>
          </a:xfrm>
        </p:spPr>
        <p:txBody>
          <a:bodyPr/>
          <a:lstStyle/>
          <a:p>
            <a:pPr>
              <a:lnSpc>
                <a:spcPct val="130000"/>
              </a:lnSpc>
            </a:pPr>
            <a:r>
              <a:rPr lang="bg-BG" altLang="en-US" sz="3600" b="1">
                <a:solidFill>
                  <a:schemeClr val="bg2"/>
                </a:solidFill>
                <a:cs typeface="Times New Roman" pitchFamily="18" charset="0"/>
              </a:rPr>
              <a:t>1.  </a:t>
            </a:r>
            <a:r>
              <a:rPr lang="bg-BG" altLang="en-US" sz="3600" b="1" i="1">
                <a:solidFill>
                  <a:schemeClr val="bg2"/>
                </a:solidFill>
                <a:cs typeface="Times New Roman" pitchFamily="18" charset="0"/>
              </a:rPr>
              <a:t>Разделение на труда</a:t>
            </a:r>
            <a:r>
              <a:rPr lang="bg-BG" altLang="en-US" sz="3600" b="1" i="1">
                <a:solidFill>
                  <a:schemeClr val="bg2"/>
                </a:solidFill>
              </a:rPr>
              <a:t/>
            </a:r>
            <a:br>
              <a:rPr lang="bg-BG" altLang="en-US" sz="3600" b="1" i="1">
                <a:solidFill>
                  <a:schemeClr val="bg2"/>
                </a:solidFill>
              </a:rPr>
            </a:br>
            <a:r>
              <a:rPr lang="bg-BG" altLang="en-US" sz="3600" b="1">
                <a:solidFill>
                  <a:schemeClr val="bg2"/>
                </a:solidFill>
                <a:cs typeface="Times New Roman" pitchFamily="18" charset="0"/>
              </a:rPr>
              <a:t>2.  </a:t>
            </a:r>
            <a:r>
              <a:rPr lang="bg-BG" altLang="en-US" sz="3600" b="1" i="1">
                <a:solidFill>
                  <a:schemeClr val="bg2"/>
                </a:solidFill>
                <a:cs typeface="Times New Roman" pitchFamily="18" charset="0"/>
              </a:rPr>
              <a:t>Власт</a:t>
            </a:r>
            <a:r>
              <a:rPr lang="bg-BG" altLang="en-US" sz="3600" b="1">
                <a:solidFill>
                  <a:schemeClr val="bg2"/>
                </a:solidFill>
                <a:cs typeface="Times New Roman" pitchFamily="18" charset="0"/>
              </a:rPr>
              <a:t> - формална и лична </a:t>
            </a:r>
            <a:r>
              <a:rPr lang="bg-BG" altLang="en-US" sz="3600" b="1">
                <a:solidFill>
                  <a:schemeClr val="bg2"/>
                </a:solidFill>
              </a:rPr>
              <a:t>3</a:t>
            </a:r>
            <a:r>
              <a:rPr lang="bg-BG" altLang="en-US" sz="3600" b="1">
                <a:solidFill>
                  <a:schemeClr val="bg2"/>
                </a:solidFill>
                <a:cs typeface="Times New Roman" pitchFamily="18" charset="0"/>
              </a:rPr>
              <a:t>. </a:t>
            </a:r>
            <a:r>
              <a:rPr lang="bg-BG" altLang="en-US" sz="3600" b="1" i="1">
                <a:solidFill>
                  <a:schemeClr val="bg2"/>
                </a:solidFill>
                <a:cs typeface="Times New Roman" pitchFamily="18" charset="0"/>
              </a:rPr>
              <a:t>Дисциплина</a:t>
            </a:r>
            <a:r>
              <a:rPr lang="bg-BG" altLang="en-US" sz="3600" b="1">
                <a:solidFill>
                  <a:schemeClr val="bg2"/>
                </a:solidFill>
                <a:cs typeface="Times New Roman" pitchFamily="18" charset="0"/>
              </a:rPr>
              <a:t> </a:t>
            </a:r>
            <a:r>
              <a:rPr lang="bg-BG" altLang="en-US" sz="3600" b="1">
                <a:solidFill>
                  <a:schemeClr val="bg2"/>
                </a:solidFill>
              </a:rPr>
              <a:t/>
            </a:r>
            <a:br>
              <a:rPr lang="bg-BG" altLang="en-US" sz="3600" b="1">
                <a:solidFill>
                  <a:schemeClr val="bg2"/>
                </a:solidFill>
              </a:rPr>
            </a:br>
            <a:r>
              <a:rPr lang="bg-BG" altLang="en-US" sz="3600" b="1">
                <a:solidFill>
                  <a:schemeClr val="bg2"/>
                </a:solidFill>
              </a:rPr>
              <a:t>4</a:t>
            </a:r>
            <a:r>
              <a:rPr lang="bg-BG" altLang="en-US" sz="3600" b="1">
                <a:solidFill>
                  <a:schemeClr val="bg2"/>
                </a:solidFill>
                <a:cs typeface="Times New Roman" pitchFamily="18" charset="0"/>
              </a:rPr>
              <a:t>. </a:t>
            </a:r>
            <a:r>
              <a:rPr lang="bg-BG" altLang="en-US" sz="3600" b="1" i="1">
                <a:solidFill>
                  <a:schemeClr val="bg2"/>
                </a:solidFill>
                <a:cs typeface="Times New Roman" pitchFamily="18" charset="0"/>
              </a:rPr>
              <a:t>Единоначалие</a:t>
            </a:r>
            <a:r>
              <a:rPr lang="bg-BG" altLang="en-US" sz="3600" b="1">
                <a:solidFill>
                  <a:schemeClr val="bg2"/>
                </a:solidFill>
                <a:cs typeface="Times New Roman" pitchFamily="18" charset="0"/>
              </a:rPr>
              <a:t> </a:t>
            </a:r>
            <a:r>
              <a:rPr lang="bg-BG" altLang="en-US" sz="3600" b="1">
                <a:solidFill>
                  <a:schemeClr val="bg2"/>
                </a:solidFill>
              </a:rPr>
              <a:t/>
            </a:r>
            <a:br>
              <a:rPr lang="bg-BG" altLang="en-US" sz="3600" b="1">
                <a:solidFill>
                  <a:schemeClr val="bg2"/>
                </a:solidFill>
              </a:rPr>
            </a:br>
            <a:r>
              <a:rPr lang="bg-BG" altLang="en-US" sz="3600" b="1">
                <a:solidFill>
                  <a:schemeClr val="bg2"/>
                </a:solidFill>
              </a:rPr>
              <a:t>5</a:t>
            </a:r>
            <a:r>
              <a:rPr lang="bg-BG" altLang="en-US" sz="3600" b="1">
                <a:solidFill>
                  <a:schemeClr val="bg2"/>
                </a:solidFill>
                <a:cs typeface="Times New Roman" pitchFamily="18" charset="0"/>
              </a:rPr>
              <a:t>.  </a:t>
            </a:r>
            <a:r>
              <a:rPr lang="bg-BG" altLang="en-US" sz="3600" b="1" i="1">
                <a:solidFill>
                  <a:schemeClr val="bg2"/>
                </a:solidFill>
                <a:cs typeface="Times New Roman" pitchFamily="18" charset="0"/>
              </a:rPr>
              <a:t>Единство на целта </a:t>
            </a:r>
            <a:r>
              <a:rPr lang="bg-BG" altLang="en-US" sz="3600" b="1">
                <a:solidFill>
                  <a:schemeClr val="bg2"/>
                </a:solidFill>
              </a:rPr>
              <a:t>6</a:t>
            </a:r>
            <a:r>
              <a:rPr lang="bg-BG" altLang="en-US" sz="3600" b="1">
                <a:solidFill>
                  <a:schemeClr val="bg2"/>
                </a:solidFill>
                <a:cs typeface="Times New Roman" pitchFamily="18" charset="0"/>
              </a:rPr>
              <a:t>.  </a:t>
            </a:r>
            <a:r>
              <a:rPr lang="bg-BG" altLang="en-US" sz="3600" b="1" i="1">
                <a:solidFill>
                  <a:schemeClr val="bg2"/>
                </a:solidFill>
                <a:cs typeface="Times New Roman" pitchFamily="18" charset="0"/>
              </a:rPr>
              <a:t>Подчиняване личните </a:t>
            </a:r>
            <a:r>
              <a:rPr lang="bg-BG" altLang="en-US" sz="3600" b="1" i="1">
                <a:solidFill>
                  <a:schemeClr val="bg2"/>
                </a:solidFill>
              </a:rPr>
              <a:t>     	</a:t>
            </a:r>
            <a:r>
              <a:rPr lang="bg-BG" altLang="en-US" sz="3600" b="1" i="1">
                <a:solidFill>
                  <a:schemeClr val="bg2"/>
                </a:solidFill>
                <a:cs typeface="Times New Roman" pitchFamily="18" charset="0"/>
              </a:rPr>
              <a:t>интереси на общите</a:t>
            </a:r>
            <a:r>
              <a:rPr lang="bg-BG" altLang="en-US" sz="3600" b="1">
                <a:solidFill>
                  <a:schemeClr val="bg2"/>
                </a:solidFill>
                <a:cs typeface="Times New Roman" pitchFamily="18" charset="0"/>
              </a:rPr>
              <a:t/>
            </a:r>
            <a:br>
              <a:rPr lang="bg-BG" altLang="en-US" sz="3600" b="1">
                <a:solidFill>
                  <a:schemeClr val="bg2"/>
                </a:solidFill>
                <a:cs typeface="Times New Roman" pitchFamily="18" charset="0"/>
              </a:rPr>
            </a:br>
            <a:r>
              <a:rPr lang="bg-BG" altLang="en-US" sz="3600" b="1">
                <a:solidFill>
                  <a:schemeClr val="bg2"/>
                </a:solidFill>
              </a:rPr>
              <a:t>7</a:t>
            </a:r>
            <a:r>
              <a:rPr lang="bg-BG" altLang="en-US" sz="3600" b="1">
                <a:solidFill>
                  <a:schemeClr val="bg2"/>
                </a:solidFill>
                <a:cs typeface="Times New Roman" pitchFamily="18" charset="0"/>
              </a:rPr>
              <a:t>. </a:t>
            </a:r>
            <a:r>
              <a:rPr lang="bg-BG" altLang="en-US" sz="3600" b="1">
                <a:solidFill>
                  <a:schemeClr val="bg2"/>
                </a:solidFill>
              </a:rPr>
              <a:t> </a:t>
            </a:r>
            <a:r>
              <a:rPr lang="bg-BG" altLang="en-US" sz="3600" b="1" i="1">
                <a:solidFill>
                  <a:schemeClr val="bg2"/>
                </a:solidFill>
                <a:cs typeface="Times New Roman" pitchFamily="18" charset="0"/>
              </a:rPr>
              <a:t>Възнаграждение </a:t>
            </a:r>
            <a:r>
              <a:rPr lang="bg-BG" altLang="en-US" sz="3600" b="1">
                <a:solidFill>
                  <a:schemeClr val="bg2"/>
                </a:solidFill>
              </a:rPr>
              <a:t/>
            </a:r>
            <a:br>
              <a:rPr lang="bg-BG" altLang="en-US" sz="3600" b="1">
                <a:solidFill>
                  <a:schemeClr val="bg2"/>
                </a:solidFill>
              </a:rPr>
            </a:br>
            <a:r>
              <a:rPr lang="bg-BG" altLang="en-US" sz="3600" b="1">
                <a:solidFill>
                  <a:schemeClr val="bg2"/>
                </a:solidFill>
              </a:rPr>
              <a:t>8. </a:t>
            </a:r>
            <a:r>
              <a:rPr lang="bg-BG" altLang="en-US" sz="3600" b="1" i="1">
                <a:solidFill>
                  <a:schemeClr val="bg2"/>
                </a:solidFill>
                <a:cs typeface="Times New Roman" pitchFamily="18" charset="0"/>
              </a:rPr>
              <a:t>Централизация</a:t>
            </a:r>
            <a:endParaRPr lang="en-US" altLang="en-US" sz="3600" b="1" i="1">
              <a:solidFill>
                <a:schemeClr val="bg2"/>
              </a:solidFill>
              <a:cs typeface="Times New Roman" pitchFamily="18" charset="0"/>
            </a:endParaRPr>
          </a:p>
        </p:txBody>
      </p:sp>
      <p:sp>
        <p:nvSpPr>
          <p:cNvPr id="2" name="Date Placeholder 1"/>
          <p:cNvSpPr>
            <a:spLocks noGrp="1"/>
          </p:cNvSpPr>
          <p:nvPr>
            <p:ph type="dt" sz="half" idx="10"/>
          </p:nvPr>
        </p:nvSpPr>
        <p:spPr/>
        <p:txBody>
          <a:bodyPr/>
          <a:lstStyle/>
          <a:p>
            <a:fld id="{74AF95B8-6EA6-41CE-82A2-D4835BF51FD6}"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106649267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C1E01585-B766-4A98-B814-D61DA79C509A}" type="slidenum">
              <a:rPr lang="en-US" altLang="en-US">
                <a:solidFill>
                  <a:srgbClr val="EAEAEA"/>
                </a:solidFill>
              </a:rPr>
              <a:pPr/>
              <a:t>72</a:t>
            </a:fld>
            <a:endParaRPr lang="en-US" altLang="en-US">
              <a:solidFill>
                <a:srgbClr val="EAEAEA"/>
              </a:solidFill>
            </a:endParaRPr>
          </a:p>
        </p:txBody>
      </p:sp>
      <p:sp>
        <p:nvSpPr>
          <p:cNvPr id="24578" name="Rectangle 2"/>
          <p:cNvSpPr>
            <a:spLocks noGrp="1" noChangeArrowheads="1"/>
          </p:cNvSpPr>
          <p:nvPr>
            <p:ph type="title"/>
          </p:nvPr>
        </p:nvSpPr>
        <p:spPr>
          <a:xfrm>
            <a:off x="1676400" y="304800"/>
            <a:ext cx="6934200" cy="5356225"/>
          </a:xfrm>
        </p:spPr>
        <p:txBody>
          <a:bodyPr/>
          <a:lstStyle/>
          <a:p>
            <a:pPr>
              <a:lnSpc>
                <a:spcPct val="130000"/>
              </a:lnSpc>
            </a:pPr>
            <a:r>
              <a:rPr lang="bg-BG" altLang="en-US" sz="3600" b="1">
                <a:solidFill>
                  <a:schemeClr val="bg2"/>
                </a:solidFill>
              </a:rPr>
              <a:t>9</a:t>
            </a:r>
            <a:r>
              <a:rPr lang="bg-BG" altLang="en-US" sz="3600" b="1">
                <a:solidFill>
                  <a:schemeClr val="bg2"/>
                </a:solidFill>
                <a:cs typeface="Times New Roman" pitchFamily="18" charset="0"/>
              </a:rPr>
              <a:t>. </a:t>
            </a:r>
            <a:r>
              <a:rPr lang="bg-BG" altLang="en-US" sz="3600" b="1">
                <a:solidFill>
                  <a:schemeClr val="bg2"/>
                </a:solidFill>
              </a:rPr>
              <a:t>  </a:t>
            </a:r>
            <a:r>
              <a:rPr lang="bg-BG" altLang="en-US" sz="3600" b="1" i="1">
                <a:solidFill>
                  <a:schemeClr val="bg2"/>
                </a:solidFill>
                <a:cs typeface="Times New Roman" pitchFamily="18" charset="0"/>
              </a:rPr>
              <a:t>Йерархична верига</a:t>
            </a:r>
            <a:r>
              <a:rPr lang="bg-BG" altLang="en-US" sz="3600" b="1" i="1">
                <a:solidFill>
                  <a:schemeClr val="bg2"/>
                </a:solidFill>
              </a:rPr>
              <a:t/>
            </a:r>
            <a:br>
              <a:rPr lang="bg-BG" altLang="en-US" sz="3600" b="1" i="1">
                <a:solidFill>
                  <a:schemeClr val="bg2"/>
                </a:solidFill>
              </a:rPr>
            </a:br>
            <a:r>
              <a:rPr lang="bg-BG" altLang="en-US" sz="3600" b="1">
                <a:solidFill>
                  <a:schemeClr val="bg2"/>
                </a:solidFill>
              </a:rPr>
              <a:t>10</a:t>
            </a:r>
            <a:r>
              <a:rPr lang="bg-BG" altLang="en-US" sz="3600" b="1">
                <a:solidFill>
                  <a:schemeClr val="bg2"/>
                </a:solidFill>
                <a:cs typeface="Times New Roman" pitchFamily="18" charset="0"/>
              </a:rPr>
              <a:t>. </a:t>
            </a:r>
            <a:r>
              <a:rPr lang="bg-BG" altLang="en-US" sz="3600" b="1" i="1">
                <a:solidFill>
                  <a:schemeClr val="bg2"/>
                </a:solidFill>
                <a:cs typeface="Times New Roman" pitchFamily="18" charset="0"/>
              </a:rPr>
              <a:t>Ред </a:t>
            </a:r>
            <a:r>
              <a:rPr lang="bg-BG" altLang="en-US" sz="3600" b="1" i="1">
                <a:solidFill>
                  <a:schemeClr val="bg2"/>
                </a:solidFill>
              </a:rPr>
              <a:t/>
            </a:r>
            <a:br>
              <a:rPr lang="bg-BG" altLang="en-US" sz="3600" b="1" i="1">
                <a:solidFill>
                  <a:schemeClr val="bg2"/>
                </a:solidFill>
              </a:rPr>
            </a:br>
            <a:r>
              <a:rPr lang="bg-BG" altLang="en-US" sz="3600" b="1">
                <a:solidFill>
                  <a:schemeClr val="bg2"/>
                </a:solidFill>
              </a:rPr>
              <a:t>11</a:t>
            </a:r>
            <a:r>
              <a:rPr lang="bg-BG" altLang="en-US" sz="3600" b="1">
                <a:solidFill>
                  <a:schemeClr val="bg2"/>
                </a:solidFill>
                <a:cs typeface="Times New Roman" pitchFamily="18" charset="0"/>
              </a:rPr>
              <a:t>.   </a:t>
            </a:r>
            <a:r>
              <a:rPr lang="bg-BG" altLang="en-US" sz="3600" b="1" i="1">
                <a:solidFill>
                  <a:schemeClr val="bg2"/>
                </a:solidFill>
                <a:cs typeface="Times New Roman" pitchFamily="18" charset="0"/>
              </a:rPr>
              <a:t>Справедливост </a:t>
            </a:r>
            <a:r>
              <a:rPr lang="bg-BG" altLang="en-US" sz="3600" b="1">
                <a:solidFill>
                  <a:schemeClr val="bg2"/>
                </a:solidFill>
              </a:rPr>
              <a:t>12</a:t>
            </a:r>
            <a:r>
              <a:rPr lang="bg-BG" altLang="en-US" sz="3600" b="1">
                <a:solidFill>
                  <a:schemeClr val="bg2"/>
                </a:solidFill>
                <a:cs typeface="Times New Roman" pitchFamily="18" charset="0"/>
              </a:rPr>
              <a:t>.  </a:t>
            </a:r>
            <a:r>
              <a:rPr lang="bg-BG" altLang="en-US" sz="3600" b="1" i="1">
                <a:solidFill>
                  <a:schemeClr val="bg2"/>
                </a:solidFill>
                <a:cs typeface="Times New Roman" pitchFamily="18" charset="0"/>
              </a:rPr>
              <a:t>Стабилност на работното място</a:t>
            </a:r>
            <a:r>
              <a:rPr lang="bg-BG" altLang="en-US" sz="3600" b="1">
                <a:solidFill>
                  <a:schemeClr val="bg2"/>
                </a:solidFill>
                <a:cs typeface="Times New Roman" pitchFamily="18" charset="0"/>
              </a:rPr>
              <a:t/>
            </a:r>
            <a:br>
              <a:rPr lang="bg-BG" altLang="en-US" sz="3600" b="1">
                <a:solidFill>
                  <a:schemeClr val="bg2"/>
                </a:solidFill>
                <a:cs typeface="Times New Roman" pitchFamily="18" charset="0"/>
              </a:rPr>
            </a:br>
            <a:r>
              <a:rPr lang="bg-BG" altLang="en-US" sz="3600" b="1">
                <a:solidFill>
                  <a:schemeClr val="bg2"/>
                </a:solidFill>
              </a:rPr>
              <a:t>13</a:t>
            </a:r>
            <a:r>
              <a:rPr lang="bg-BG" altLang="en-US" sz="3600" b="1">
                <a:solidFill>
                  <a:schemeClr val="bg2"/>
                </a:solidFill>
                <a:cs typeface="Times New Roman" pitchFamily="18" charset="0"/>
              </a:rPr>
              <a:t>. </a:t>
            </a:r>
            <a:r>
              <a:rPr lang="bg-BG" altLang="en-US" sz="3600" b="1">
                <a:solidFill>
                  <a:schemeClr val="bg2"/>
                </a:solidFill>
              </a:rPr>
              <a:t> </a:t>
            </a:r>
            <a:r>
              <a:rPr lang="bg-BG" altLang="en-US" sz="3600" b="1" i="1">
                <a:solidFill>
                  <a:schemeClr val="bg2"/>
                </a:solidFill>
                <a:cs typeface="Times New Roman" pitchFamily="18" charset="0"/>
              </a:rPr>
              <a:t>Инициатива </a:t>
            </a:r>
            <a:r>
              <a:rPr lang="bg-BG" altLang="en-US" sz="3600" b="1" i="1">
                <a:solidFill>
                  <a:schemeClr val="bg2"/>
                </a:solidFill>
              </a:rPr>
              <a:t/>
            </a:r>
            <a:br>
              <a:rPr lang="bg-BG" altLang="en-US" sz="3600" b="1" i="1">
                <a:solidFill>
                  <a:schemeClr val="bg2"/>
                </a:solidFill>
              </a:rPr>
            </a:br>
            <a:r>
              <a:rPr lang="bg-BG" altLang="en-US" sz="3600" b="1" i="1">
                <a:solidFill>
                  <a:schemeClr val="bg2"/>
                </a:solidFill>
              </a:rPr>
              <a:t>14.  </a:t>
            </a:r>
            <a:r>
              <a:rPr lang="bg-BG" altLang="en-US" sz="3600" b="1" i="1">
                <a:solidFill>
                  <a:schemeClr val="bg2"/>
                </a:solidFill>
                <a:cs typeface="Times New Roman" pitchFamily="18" charset="0"/>
              </a:rPr>
              <a:t>Корпоративен дух</a:t>
            </a:r>
            <a:r>
              <a:rPr lang="bg-BG" altLang="en-US" sz="3600" b="1" i="1">
                <a:cs typeface="Times New Roman" pitchFamily="18" charset="0"/>
              </a:rPr>
              <a:t> </a:t>
            </a:r>
            <a:endParaRPr lang="en-US" altLang="en-US" sz="3600" b="1" i="1">
              <a:cs typeface="Times New Roman" pitchFamily="18" charset="0"/>
            </a:endParaRPr>
          </a:p>
        </p:txBody>
      </p:sp>
      <p:sp>
        <p:nvSpPr>
          <p:cNvPr id="2" name="Date Placeholder 1"/>
          <p:cNvSpPr>
            <a:spLocks noGrp="1"/>
          </p:cNvSpPr>
          <p:nvPr>
            <p:ph type="dt" sz="half" idx="10"/>
          </p:nvPr>
        </p:nvSpPr>
        <p:spPr/>
        <p:txBody>
          <a:bodyPr/>
          <a:lstStyle/>
          <a:p>
            <a:fld id="{593F4C5B-6E8B-4701-BE1D-665A57C15ECF}"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282056031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21976CE1-D180-4039-9F7C-9913E5967EB0}" type="slidenum">
              <a:rPr lang="en-US" altLang="en-US">
                <a:solidFill>
                  <a:srgbClr val="EAEAEA"/>
                </a:solidFill>
              </a:rPr>
              <a:pPr/>
              <a:t>73</a:t>
            </a:fld>
            <a:endParaRPr lang="en-US" altLang="en-US">
              <a:solidFill>
                <a:srgbClr val="EAEAEA"/>
              </a:solidFill>
            </a:endParaRPr>
          </a:p>
        </p:txBody>
      </p:sp>
      <p:sp>
        <p:nvSpPr>
          <p:cNvPr id="25602" name="Rectangle 2"/>
          <p:cNvSpPr>
            <a:spLocks noGrp="1" noChangeArrowheads="1"/>
          </p:cNvSpPr>
          <p:nvPr>
            <p:ph type="title"/>
          </p:nvPr>
        </p:nvSpPr>
        <p:spPr>
          <a:xfrm>
            <a:off x="1258888" y="304800"/>
            <a:ext cx="7885112" cy="6324600"/>
          </a:xfrm>
        </p:spPr>
        <p:txBody>
          <a:bodyPr/>
          <a:lstStyle/>
          <a:p>
            <a:pPr algn="ctr"/>
            <a:r>
              <a:rPr lang="bg-BG" altLang="en-US" sz="4000" b="1">
                <a:solidFill>
                  <a:srgbClr val="CC3300"/>
                </a:solidFill>
                <a:cs typeface="Times New Roman" pitchFamily="18" charset="0"/>
              </a:rPr>
              <a:t>БЮРОКРАТИЧЕН МЕНИДЖМЪНТ</a:t>
            </a:r>
            <a:r>
              <a:rPr lang="bg-BG" altLang="en-US" sz="4000" b="1"/>
              <a:t/>
            </a:r>
            <a:br>
              <a:rPr lang="bg-BG" altLang="en-US" sz="4000" b="1"/>
            </a:br>
            <a:r>
              <a:rPr lang="bg-BG" altLang="en-US" sz="4000" b="1">
                <a:cs typeface="Times New Roman" pitchFamily="18" charset="0"/>
              </a:rPr>
              <a:t> </a:t>
            </a:r>
            <a:r>
              <a:rPr lang="en-US" altLang="en-US" sz="4000" b="1"/>
              <a:t/>
            </a:r>
            <a:br>
              <a:rPr lang="en-US" altLang="en-US" sz="4000" b="1"/>
            </a:br>
            <a:r>
              <a:rPr lang="bg-BG" altLang="en-US" sz="4000" b="1">
                <a:solidFill>
                  <a:schemeClr val="bg2"/>
                </a:solidFill>
              </a:rPr>
              <a:t>Н</a:t>
            </a:r>
            <a:r>
              <a:rPr lang="bg-BG" altLang="en-US" sz="4000" b="1">
                <a:solidFill>
                  <a:schemeClr val="bg2"/>
                </a:solidFill>
                <a:cs typeface="Times New Roman" pitchFamily="18" charset="0"/>
              </a:rPr>
              <a:t>егов създател е немският социолог </a:t>
            </a:r>
            <a:r>
              <a:rPr lang="bg-BG" altLang="en-US" sz="4000" b="1">
                <a:solidFill>
                  <a:srgbClr val="FF3300"/>
                </a:solidFill>
                <a:cs typeface="Times New Roman" pitchFamily="18" charset="0"/>
              </a:rPr>
              <a:t>Макс Вебер</a:t>
            </a:r>
            <a:r>
              <a:rPr lang="bg-BG" altLang="en-US" sz="4000" b="1">
                <a:solidFill>
                  <a:schemeClr val="bg2"/>
                </a:solidFill>
                <a:cs typeface="Times New Roman" pitchFamily="18" charset="0"/>
              </a:rPr>
              <a:t> (1864 - 1920г.).</a:t>
            </a:r>
            <a:r>
              <a:rPr lang="bg-BG" altLang="en-US" sz="3200" b="1">
                <a:cs typeface="Times New Roman" pitchFamily="18" charset="0"/>
              </a:rPr>
              <a:t> </a:t>
            </a:r>
            <a:endParaRPr lang="en-US" altLang="en-US" sz="3200" b="1">
              <a:cs typeface="Times New Roman" pitchFamily="18" charset="0"/>
            </a:endParaRPr>
          </a:p>
        </p:txBody>
      </p:sp>
      <p:sp>
        <p:nvSpPr>
          <p:cNvPr id="2" name="Date Placeholder 1"/>
          <p:cNvSpPr>
            <a:spLocks noGrp="1"/>
          </p:cNvSpPr>
          <p:nvPr>
            <p:ph type="dt" sz="half" idx="10"/>
          </p:nvPr>
        </p:nvSpPr>
        <p:spPr/>
        <p:txBody>
          <a:bodyPr/>
          <a:lstStyle/>
          <a:p>
            <a:fld id="{A6235194-78F9-49A4-AD64-1D3E18324749}"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299171860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4C843752-3CCC-44F1-B8E8-30A86244A435}" type="slidenum">
              <a:rPr lang="en-US" altLang="en-US">
                <a:solidFill>
                  <a:srgbClr val="EAEAEA"/>
                </a:solidFill>
              </a:rPr>
              <a:pPr/>
              <a:t>74</a:t>
            </a:fld>
            <a:endParaRPr lang="en-US" altLang="en-US">
              <a:solidFill>
                <a:srgbClr val="EAEAEA"/>
              </a:solidFill>
            </a:endParaRPr>
          </a:p>
        </p:txBody>
      </p:sp>
      <p:sp>
        <p:nvSpPr>
          <p:cNvPr id="26626" name="Rectangle 2"/>
          <p:cNvSpPr>
            <a:spLocks noGrp="1" noChangeArrowheads="1"/>
          </p:cNvSpPr>
          <p:nvPr>
            <p:ph type="title"/>
          </p:nvPr>
        </p:nvSpPr>
        <p:spPr>
          <a:xfrm>
            <a:off x="1524000" y="304800"/>
            <a:ext cx="7162800" cy="6553200"/>
          </a:xfrm>
        </p:spPr>
        <p:txBody>
          <a:bodyPr/>
          <a:lstStyle/>
          <a:p>
            <a:pPr algn="ctr"/>
            <a:r>
              <a:rPr lang="bg-BG" altLang="en-US">
                <a:solidFill>
                  <a:schemeClr val="bg2"/>
                </a:solidFill>
                <a:cs typeface="Times New Roman" pitchFamily="18" charset="0"/>
              </a:rPr>
              <a:t>Под „бюрократична" Вебер разбира </a:t>
            </a:r>
            <a:r>
              <a:rPr lang="bg-BG" altLang="en-US" b="1">
                <a:solidFill>
                  <a:srgbClr val="CC3300"/>
                </a:solidFill>
                <a:cs typeface="Times New Roman" pitchFamily="18" charset="0"/>
              </a:rPr>
              <a:t>рационална организация.</a:t>
            </a:r>
            <a:r>
              <a:rPr lang="bg-BG" altLang="en-US" b="1">
                <a:solidFill>
                  <a:schemeClr val="bg2"/>
                </a:solidFill>
                <a:cs typeface="Times New Roman" pitchFamily="18" charset="0"/>
              </a:rPr>
              <a:t> </a:t>
            </a:r>
            <a:r>
              <a:rPr lang="bg-BG" altLang="en-US" b="1">
                <a:solidFill>
                  <a:schemeClr val="bg2"/>
                </a:solidFill>
              </a:rPr>
              <a:t/>
            </a:r>
            <a:br>
              <a:rPr lang="bg-BG" altLang="en-US" b="1">
                <a:solidFill>
                  <a:schemeClr val="bg2"/>
                </a:solidFill>
              </a:rPr>
            </a:br>
            <a:r>
              <a:rPr lang="bg-BG" altLang="en-US">
                <a:solidFill>
                  <a:schemeClr val="bg2"/>
                </a:solidFill>
              </a:rPr>
              <a:t/>
            </a:r>
            <a:br>
              <a:rPr lang="bg-BG" altLang="en-US">
                <a:solidFill>
                  <a:schemeClr val="bg2"/>
                </a:solidFill>
              </a:rPr>
            </a:br>
            <a:r>
              <a:rPr lang="bg-BG" altLang="en-US" b="1">
                <a:solidFill>
                  <a:srgbClr val="CC3300"/>
                </a:solidFill>
                <a:cs typeface="Times New Roman" pitchFamily="18" charset="0"/>
              </a:rPr>
              <a:t>Основните характеристики на „идеалната бюрокрация"</a:t>
            </a:r>
            <a:r>
              <a:rPr lang="bg-BG" altLang="en-US">
                <a:solidFill>
                  <a:schemeClr val="bg2"/>
                </a:solidFill>
                <a:cs typeface="Times New Roman" pitchFamily="18" charset="0"/>
              </a:rPr>
              <a:t> с</a:t>
            </a:r>
            <a:r>
              <a:rPr lang="bg-BG" altLang="en-US">
                <a:solidFill>
                  <a:schemeClr val="bg2"/>
                </a:solidFill>
              </a:rPr>
              <a:t>поред Вебер с</a:t>
            </a:r>
            <a:r>
              <a:rPr lang="bg-BG" altLang="en-US">
                <a:solidFill>
                  <a:schemeClr val="bg2"/>
                </a:solidFill>
                <a:cs typeface="Times New Roman" pitchFamily="18" charset="0"/>
              </a:rPr>
              <a:t>а следните:</a:t>
            </a:r>
            <a:br>
              <a:rPr lang="bg-BG" altLang="en-US">
                <a:solidFill>
                  <a:schemeClr val="bg2"/>
                </a:solidFill>
                <a:cs typeface="Times New Roman" pitchFamily="18" charset="0"/>
              </a:rPr>
            </a:br>
            <a:endParaRPr lang="en-US" altLang="en-US">
              <a:solidFill>
                <a:schemeClr val="bg2"/>
              </a:solidFill>
              <a:cs typeface="Times New Roman" pitchFamily="18" charset="0"/>
            </a:endParaRPr>
          </a:p>
        </p:txBody>
      </p:sp>
      <p:sp>
        <p:nvSpPr>
          <p:cNvPr id="2" name="Date Placeholder 1"/>
          <p:cNvSpPr>
            <a:spLocks noGrp="1"/>
          </p:cNvSpPr>
          <p:nvPr>
            <p:ph type="dt" sz="half" idx="10"/>
          </p:nvPr>
        </p:nvSpPr>
        <p:spPr/>
        <p:txBody>
          <a:bodyPr/>
          <a:lstStyle/>
          <a:p>
            <a:fld id="{BDAC5914-4B19-4DE5-B96F-9DDDF3B11C09}"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351751295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6582CEDB-8F0B-4FFA-82C7-972FCD5E1141}" type="slidenum">
              <a:rPr lang="en-US" altLang="en-US">
                <a:solidFill>
                  <a:srgbClr val="EAEAEA"/>
                </a:solidFill>
              </a:rPr>
              <a:pPr/>
              <a:t>75</a:t>
            </a:fld>
            <a:endParaRPr lang="en-US" altLang="en-US">
              <a:solidFill>
                <a:srgbClr val="EAEAEA"/>
              </a:solidFill>
            </a:endParaRPr>
          </a:p>
        </p:txBody>
      </p:sp>
      <p:sp>
        <p:nvSpPr>
          <p:cNvPr id="27650" name="Rectangle 2"/>
          <p:cNvSpPr>
            <a:spLocks noGrp="1" noChangeArrowheads="1"/>
          </p:cNvSpPr>
          <p:nvPr>
            <p:ph type="title"/>
          </p:nvPr>
        </p:nvSpPr>
        <p:spPr>
          <a:xfrm>
            <a:off x="1331913" y="0"/>
            <a:ext cx="7812087" cy="6381750"/>
          </a:xfrm>
        </p:spPr>
        <p:txBody>
          <a:bodyPr/>
          <a:lstStyle/>
          <a:p>
            <a:r>
              <a:rPr lang="bg-BG" altLang="en-US" sz="3200" b="1">
                <a:solidFill>
                  <a:srgbClr val="CC3300"/>
                </a:solidFill>
                <a:cs typeface="Times New Roman" pitchFamily="18" charset="0"/>
              </a:rPr>
              <a:t>1. </a:t>
            </a:r>
            <a:r>
              <a:rPr lang="bg-BG" altLang="en-US" sz="3200" b="1" i="1">
                <a:solidFill>
                  <a:srgbClr val="CC3300"/>
                </a:solidFill>
                <a:cs typeface="Times New Roman" pitchFamily="18" charset="0"/>
              </a:rPr>
              <a:t>Специализация на труда</a:t>
            </a:r>
            <a:r>
              <a:rPr lang="bg-BG" altLang="en-US" sz="3200" i="1">
                <a:solidFill>
                  <a:schemeClr val="bg2"/>
                </a:solidFill>
                <a:cs typeface="Times New Roman" pitchFamily="18" charset="0"/>
              </a:rPr>
              <a:t> -</a:t>
            </a:r>
            <a:r>
              <a:rPr lang="bg-BG" altLang="en-US" sz="3200">
                <a:solidFill>
                  <a:schemeClr val="bg2"/>
                </a:solidFill>
                <a:cs typeface="Times New Roman" pitchFamily="18" charset="0"/>
              </a:rPr>
              <a:t> работата е разделена на рутинни, конкретно определени задачи, служителите знаят какво точно се очаква от тях и се концентрират само върху това, постигайки максимална производителност и компетентност.</a:t>
            </a:r>
            <a:br>
              <a:rPr lang="bg-BG" altLang="en-US" sz="3200">
                <a:solidFill>
                  <a:schemeClr val="bg2"/>
                </a:solidFill>
                <a:cs typeface="Times New Roman" pitchFamily="18" charset="0"/>
              </a:rPr>
            </a:br>
            <a:r>
              <a:rPr lang="bg-BG" altLang="en-US" sz="3200" b="1">
                <a:solidFill>
                  <a:srgbClr val="CC3300"/>
                </a:solidFill>
                <a:cs typeface="Times New Roman" pitchFamily="18" charset="0"/>
              </a:rPr>
              <a:t>2. </a:t>
            </a:r>
            <a:r>
              <a:rPr lang="bg-BG" altLang="en-US" sz="3200" b="1" i="1">
                <a:solidFill>
                  <a:srgbClr val="CC3300"/>
                </a:solidFill>
                <a:cs typeface="Times New Roman" pitchFamily="18" charset="0"/>
              </a:rPr>
              <a:t>Формални правила и процедури</a:t>
            </a:r>
            <a:r>
              <a:rPr lang="bg-BG" altLang="en-US" sz="3200" i="1">
                <a:solidFill>
                  <a:srgbClr val="CC3300"/>
                </a:solidFill>
                <a:cs typeface="Times New Roman" pitchFamily="18" charset="0"/>
              </a:rPr>
              <a:t> -</a:t>
            </a:r>
            <a:r>
              <a:rPr lang="bg-BG" altLang="en-US" sz="3200">
                <a:solidFill>
                  <a:schemeClr val="bg2"/>
                </a:solidFill>
                <a:cs typeface="Times New Roman" pitchFamily="18" charset="0"/>
              </a:rPr>
              <a:t> писмени правила и процедури със задължителен характер, описващи необходимото поведение за всички служители.</a:t>
            </a:r>
            <a:br>
              <a:rPr lang="bg-BG" altLang="en-US" sz="3200">
                <a:solidFill>
                  <a:schemeClr val="bg2"/>
                </a:solidFill>
                <a:cs typeface="Times New Roman" pitchFamily="18" charset="0"/>
              </a:rPr>
            </a:br>
            <a:endParaRPr lang="en-US" altLang="en-US" sz="3200">
              <a:solidFill>
                <a:schemeClr val="bg2"/>
              </a:solidFill>
              <a:cs typeface="Times New Roman" pitchFamily="18" charset="0"/>
            </a:endParaRPr>
          </a:p>
        </p:txBody>
      </p:sp>
      <p:sp>
        <p:nvSpPr>
          <p:cNvPr id="2" name="Date Placeholder 1"/>
          <p:cNvSpPr>
            <a:spLocks noGrp="1"/>
          </p:cNvSpPr>
          <p:nvPr>
            <p:ph type="dt" sz="half" idx="10"/>
          </p:nvPr>
        </p:nvSpPr>
        <p:spPr/>
        <p:txBody>
          <a:bodyPr/>
          <a:lstStyle/>
          <a:p>
            <a:fld id="{A14E181C-A12B-4DBF-ADDE-DFB9132C816C}"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67117064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9DB08E8B-3B7E-47EE-950B-AC6FE1378397}" type="slidenum">
              <a:rPr lang="en-US" altLang="en-US">
                <a:solidFill>
                  <a:srgbClr val="EAEAEA"/>
                </a:solidFill>
              </a:rPr>
              <a:pPr/>
              <a:t>76</a:t>
            </a:fld>
            <a:endParaRPr lang="en-US" altLang="en-US">
              <a:solidFill>
                <a:srgbClr val="EAEAEA"/>
              </a:solidFill>
            </a:endParaRPr>
          </a:p>
        </p:txBody>
      </p:sp>
      <p:sp>
        <p:nvSpPr>
          <p:cNvPr id="28674" name="Rectangle 2"/>
          <p:cNvSpPr>
            <a:spLocks noGrp="1" noChangeArrowheads="1"/>
          </p:cNvSpPr>
          <p:nvPr>
            <p:ph type="title"/>
          </p:nvPr>
        </p:nvSpPr>
        <p:spPr>
          <a:xfrm>
            <a:off x="1403350" y="304800"/>
            <a:ext cx="7740650" cy="6076950"/>
          </a:xfrm>
        </p:spPr>
        <p:txBody>
          <a:bodyPr/>
          <a:lstStyle/>
          <a:p>
            <a:r>
              <a:rPr lang="bg-BG" altLang="en-US" sz="3200" b="1">
                <a:solidFill>
                  <a:srgbClr val="CC3300"/>
                </a:solidFill>
                <a:cs typeface="Times New Roman" pitchFamily="18" charset="0"/>
              </a:rPr>
              <a:t>3. </a:t>
            </a:r>
            <a:r>
              <a:rPr lang="bg-BG" altLang="en-US" sz="3200" b="1" i="1">
                <a:solidFill>
                  <a:srgbClr val="CC3300"/>
                </a:solidFill>
                <a:cs typeface="Times New Roman" pitchFamily="18" charset="0"/>
              </a:rPr>
              <a:t>Безличност</a:t>
            </a:r>
            <a:r>
              <a:rPr lang="bg-BG" altLang="en-US" sz="3200" i="1">
                <a:solidFill>
                  <a:schemeClr val="bg2"/>
                </a:solidFill>
                <a:cs typeface="Times New Roman" pitchFamily="18" charset="0"/>
              </a:rPr>
              <a:t> -</a:t>
            </a:r>
            <a:r>
              <a:rPr lang="bg-BG" altLang="en-US" sz="3200">
                <a:solidFill>
                  <a:schemeClr val="bg2"/>
                </a:solidFill>
                <a:cs typeface="Times New Roman" pitchFamily="18" charset="0"/>
              </a:rPr>
              <a:t> правилата, процедурите и наказанията са еднакви и не зависят от лични особености и предпочитания. </a:t>
            </a:r>
            <a:br>
              <a:rPr lang="bg-BG" altLang="en-US" sz="3200">
                <a:solidFill>
                  <a:schemeClr val="bg2"/>
                </a:solidFill>
                <a:cs typeface="Times New Roman" pitchFamily="18" charset="0"/>
              </a:rPr>
            </a:br>
            <a:r>
              <a:rPr lang="bg-BG" altLang="en-US" sz="3200" b="1">
                <a:solidFill>
                  <a:srgbClr val="CC3300"/>
                </a:solidFill>
                <a:cs typeface="Times New Roman" pitchFamily="18" charset="0"/>
              </a:rPr>
              <a:t>4. </a:t>
            </a:r>
            <a:r>
              <a:rPr lang="bg-BG" altLang="en-US" sz="3200" b="1" i="1">
                <a:solidFill>
                  <a:srgbClr val="CC3300"/>
                </a:solidFill>
                <a:cs typeface="Times New Roman" pitchFamily="18" charset="0"/>
              </a:rPr>
              <a:t>Строго определена йерархия</a:t>
            </a:r>
            <a:r>
              <a:rPr lang="bg-BG" altLang="en-US" sz="3200" i="1">
                <a:solidFill>
                  <a:srgbClr val="CC3300"/>
                </a:solidFill>
                <a:cs typeface="Times New Roman" pitchFamily="18" charset="0"/>
              </a:rPr>
              <a:t> -</a:t>
            </a:r>
            <a:r>
              <a:rPr lang="bg-BG" altLang="en-US" sz="3200">
                <a:solidFill>
                  <a:schemeClr val="bg2"/>
                </a:solidFill>
                <a:cs typeface="Times New Roman" pitchFamily="18" charset="0"/>
              </a:rPr>
              <a:t> много нива с внимателно определени връзки на подчинение и контрол между тях и разпределени отговорности за конкретните действия.</a:t>
            </a:r>
            <a:br>
              <a:rPr lang="bg-BG" altLang="en-US" sz="3200">
                <a:solidFill>
                  <a:schemeClr val="bg2"/>
                </a:solidFill>
                <a:cs typeface="Times New Roman" pitchFamily="18" charset="0"/>
              </a:rPr>
            </a:br>
            <a:r>
              <a:rPr lang="bg-BG" altLang="en-US" sz="3200" b="1">
                <a:solidFill>
                  <a:srgbClr val="CC3300"/>
                </a:solidFill>
                <a:cs typeface="Times New Roman" pitchFamily="18" charset="0"/>
              </a:rPr>
              <a:t>5. </a:t>
            </a:r>
            <a:r>
              <a:rPr lang="bg-BG" altLang="en-US" sz="3200" b="1" i="1">
                <a:solidFill>
                  <a:srgbClr val="CC3300"/>
                </a:solidFill>
                <a:cs typeface="Times New Roman" pitchFamily="18" charset="0"/>
              </a:rPr>
              <a:t>Повишение на базата на заслугите</a:t>
            </a:r>
            <a:r>
              <a:rPr lang="bg-BG" altLang="en-US" sz="3200" i="1">
                <a:solidFill>
                  <a:schemeClr val="bg2"/>
                </a:solidFill>
                <a:cs typeface="Times New Roman" pitchFamily="18" charset="0"/>
              </a:rPr>
              <a:t> -</a:t>
            </a:r>
            <a:r>
              <a:rPr lang="bg-BG" altLang="en-US" sz="3200">
                <a:solidFill>
                  <a:schemeClr val="bg2"/>
                </a:solidFill>
                <a:cs typeface="Times New Roman" pitchFamily="18" charset="0"/>
              </a:rPr>
              <a:t> подбор и професионално издигане </a:t>
            </a:r>
            <a:r>
              <a:rPr lang="bg-BG" altLang="en-US" sz="3200">
                <a:solidFill>
                  <a:schemeClr val="bg2"/>
                </a:solidFill>
              </a:rPr>
              <a:t>на </a:t>
            </a:r>
            <a:r>
              <a:rPr lang="bg-BG" altLang="en-US" sz="3200">
                <a:solidFill>
                  <a:schemeClr val="bg2"/>
                </a:solidFill>
                <a:cs typeface="Times New Roman" pitchFamily="18" charset="0"/>
              </a:rPr>
              <a:t> персонала на базата на квалификацията и справянето с работата.</a:t>
            </a:r>
            <a:r>
              <a:rPr lang="bg-BG" altLang="en-US" sz="2400">
                <a:solidFill>
                  <a:schemeClr val="bg2"/>
                </a:solidFill>
                <a:cs typeface="Times New Roman" pitchFamily="18" charset="0"/>
              </a:rPr>
              <a:t/>
            </a:r>
            <a:br>
              <a:rPr lang="bg-BG" altLang="en-US" sz="2400">
                <a:solidFill>
                  <a:schemeClr val="bg2"/>
                </a:solidFill>
                <a:cs typeface="Times New Roman" pitchFamily="18" charset="0"/>
              </a:rPr>
            </a:br>
            <a:endParaRPr lang="en-US" altLang="en-US" sz="2400">
              <a:solidFill>
                <a:schemeClr val="bg2"/>
              </a:solidFill>
              <a:cs typeface="Times New Roman" pitchFamily="18" charset="0"/>
            </a:endParaRPr>
          </a:p>
        </p:txBody>
      </p:sp>
      <p:sp>
        <p:nvSpPr>
          <p:cNvPr id="2" name="Date Placeholder 1"/>
          <p:cNvSpPr>
            <a:spLocks noGrp="1"/>
          </p:cNvSpPr>
          <p:nvPr>
            <p:ph type="dt" sz="half" idx="10"/>
          </p:nvPr>
        </p:nvSpPr>
        <p:spPr/>
        <p:txBody>
          <a:bodyPr/>
          <a:lstStyle/>
          <a:p>
            <a:fld id="{293E9AB1-8AD3-49F9-9AE9-5FC5996DBA4A}"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72360020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5EFD1326-2068-4EC4-B563-BC96F9BCDDF2}" type="slidenum">
              <a:rPr lang="en-US" altLang="en-US">
                <a:solidFill>
                  <a:srgbClr val="EAEAEA"/>
                </a:solidFill>
              </a:rPr>
              <a:pPr/>
              <a:t>77</a:t>
            </a:fld>
            <a:endParaRPr lang="en-US" altLang="en-US">
              <a:solidFill>
                <a:srgbClr val="EAEAEA"/>
              </a:solidFill>
            </a:endParaRPr>
          </a:p>
        </p:txBody>
      </p:sp>
      <p:sp>
        <p:nvSpPr>
          <p:cNvPr id="29698" name="Rectangle 2"/>
          <p:cNvSpPr>
            <a:spLocks noGrp="1" noChangeArrowheads="1"/>
          </p:cNvSpPr>
          <p:nvPr>
            <p:ph type="title"/>
          </p:nvPr>
        </p:nvSpPr>
        <p:spPr>
          <a:xfrm>
            <a:off x="1600200" y="304800"/>
            <a:ext cx="7086600" cy="4995863"/>
          </a:xfrm>
        </p:spPr>
        <p:txBody>
          <a:bodyPr/>
          <a:lstStyle/>
          <a:p>
            <a:pPr algn="ctr"/>
            <a:r>
              <a:rPr lang="bg-BG" altLang="en-US" b="1">
                <a:solidFill>
                  <a:srgbClr val="CC3300"/>
                </a:solidFill>
                <a:cs typeface="Times New Roman" pitchFamily="18" charset="0"/>
              </a:rPr>
              <a:t>ШКОЛА НА </a:t>
            </a:r>
            <a:r>
              <a:rPr lang="bg-BG" altLang="en-US" b="1">
                <a:solidFill>
                  <a:srgbClr val="CC3300"/>
                </a:solidFill>
              </a:rPr>
              <a:t>ЧО</a:t>
            </a:r>
            <a:r>
              <a:rPr lang="bg-BG" altLang="en-US" b="1">
                <a:solidFill>
                  <a:srgbClr val="CC3300"/>
                </a:solidFill>
                <a:cs typeface="Times New Roman" pitchFamily="18" charset="0"/>
              </a:rPr>
              <a:t>ВЕШКИТЕ ОТНОШЕНИЯ </a:t>
            </a:r>
            <a:r>
              <a:rPr lang="bg-BG" altLang="en-US" b="1">
                <a:solidFill>
                  <a:srgbClr val="CC3300"/>
                </a:solidFill>
              </a:rPr>
              <a:t/>
            </a:r>
            <a:br>
              <a:rPr lang="bg-BG" altLang="en-US" b="1">
                <a:solidFill>
                  <a:srgbClr val="CC3300"/>
                </a:solidFill>
              </a:rPr>
            </a:br>
            <a:r>
              <a:rPr lang="bg-BG" altLang="en-US" b="1"/>
              <a:t/>
            </a:r>
            <a:br>
              <a:rPr lang="bg-BG" altLang="en-US" b="1"/>
            </a:br>
            <a:endParaRPr lang="en-US" altLang="en-US" b="1">
              <a:cs typeface="Times New Roman" pitchFamily="18" charset="0"/>
            </a:endParaRPr>
          </a:p>
        </p:txBody>
      </p:sp>
      <p:sp>
        <p:nvSpPr>
          <p:cNvPr id="2" name="Date Placeholder 1"/>
          <p:cNvSpPr>
            <a:spLocks noGrp="1"/>
          </p:cNvSpPr>
          <p:nvPr>
            <p:ph type="dt" sz="half" idx="10"/>
          </p:nvPr>
        </p:nvSpPr>
        <p:spPr/>
        <p:txBody>
          <a:bodyPr/>
          <a:lstStyle/>
          <a:p>
            <a:fld id="{CE678A3C-3131-4E1B-A4BC-240CEEA7E565}"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34155193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046B3574-8964-4605-A156-B40ED5D9B318}" type="slidenum">
              <a:rPr lang="en-US" altLang="en-US">
                <a:solidFill>
                  <a:srgbClr val="EAEAEA"/>
                </a:solidFill>
              </a:rPr>
              <a:pPr/>
              <a:t>78</a:t>
            </a:fld>
            <a:endParaRPr lang="en-US" altLang="en-US">
              <a:solidFill>
                <a:srgbClr val="EAEAEA"/>
              </a:solidFill>
            </a:endParaRPr>
          </a:p>
        </p:txBody>
      </p:sp>
      <p:sp>
        <p:nvSpPr>
          <p:cNvPr id="30722" name="Rectangle 2"/>
          <p:cNvSpPr>
            <a:spLocks noGrp="1" noChangeArrowheads="1"/>
          </p:cNvSpPr>
          <p:nvPr>
            <p:ph type="title"/>
          </p:nvPr>
        </p:nvSpPr>
        <p:spPr>
          <a:xfrm>
            <a:off x="1219200" y="304800"/>
            <a:ext cx="7467600" cy="6553200"/>
          </a:xfrm>
        </p:spPr>
        <p:txBody>
          <a:bodyPr/>
          <a:lstStyle/>
          <a:p>
            <a:pPr algn="ctr"/>
            <a:r>
              <a:rPr lang="bg-BG" altLang="en-US" sz="4000" b="1">
                <a:solidFill>
                  <a:schemeClr val="bg2"/>
                </a:solidFill>
                <a:cs typeface="Times New Roman" pitchFamily="18" charset="0"/>
              </a:rPr>
              <a:t>Школата на човешките отношения се опира на постиженията на психологията като наука.</a:t>
            </a:r>
            <a:r>
              <a:rPr lang="bg-BG" altLang="en-US" sz="4000">
                <a:solidFill>
                  <a:schemeClr val="bg2"/>
                </a:solidFill>
                <a:cs typeface="Times New Roman" pitchFamily="18" charset="0"/>
              </a:rPr>
              <a:t> </a:t>
            </a:r>
            <a:r>
              <a:rPr lang="bg-BG" altLang="en-US" sz="4000" b="1">
                <a:solidFill>
                  <a:schemeClr val="bg2"/>
                </a:solidFill>
                <a:cs typeface="Times New Roman" pitchFamily="18" charset="0"/>
              </a:rPr>
              <a:t>Развитието </a:t>
            </a:r>
            <a:r>
              <a:rPr lang="bg-BG" altLang="en-US" sz="4000" b="1">
                <a:solidFill>
                  <a:schemeClr val="bg2"/>
                </a:solidFill>
              </a:rPr>
              <a:t>й </a:t>
            </a:r>
            <a:r>
              <a:rPr lang="bg-BG" altLang="en-US" sz="4000" b="1">
                <a:solidFill>
                  <a:schemeClr val="bg2"/>
                </a:solidFill>
                <a:cs typeface="Times New Roman" pitchFamily="18" charset="0"/>
              </a:rPr>
              <a:t>се свързва с </a:t>
            </a:r>
            <a:r>
              <a:rPr lang="bg-BG" altLang="en-US" sz="4000" b="1">
                <a:solidFill>
                  <a:schemeClr val="bg2"/>
                </a:solidFill>
              </a:rPr>
              <a:t>имената на</a:t>
            </a:r>
            <a:br>
              <a:rPr lang="bg-BG" altLang="en-US" sz="4000" b="1">
                <a:solidFill>
                  <a:schemeClr val="bg2"/>
                </a:solidFill>
              </a:rPr>
            </a:br>
            <a:r>
              <a:rPr lang="bg-BG" altLang="en-US" sz="4000" b="1">
                <a:solidFill>
                  <a:schemeClr val="bg2"/>
                </a:solidFill>
                <a:cs typeface="Times New Roman" pitchFamily="18" charset="0"/>
              </a:rPr>
              <a:t> </a:t>
            </a:r>
            <a:r>
              <a:rPr lang="bg-BG" altLang="en-US" sz="4000" b="1">
                <a:solidFill>
                  <a:srgbClr val="FF3300"/>
                </a:solidFill>
                <a:cs typeface="Times New Roman" pitchFamily="18" charset="0"/>
              </a:rPr>
              <a:t>Мери Фолет (18</a:t>
            </a:r>
            <a:r>
              <a:rPr lang="bg-BG" altLang="en-US" sz="4000" b="1">
                <a:solidFill>
                  <a:srgbClr val="FF3300"/>
                </a:solidFill>
              </a:rPr>
              <a:t>6</a:t>
            </a:r>
            <a:r>
              <a:rPr lang="bg-BG" altLang="en-US" sz="4000" b="1">
                <a:solidFill>
                  <a:srgbClr val="FF3300"/>
                </a:solidFill>
                <a:cs typeface="Times New Roman" pitchFamily="18" charset="0"/>
              </a:rPr>
              <a:t>8-1933</a:t>
            </a:r>
            <a:r>
              <a:rPr lang="en-US" altLang="en-US" sz="4000" b="1">
                <a:solidFill>
                  <a:srgbClr val="FF3300"/>
                </a:solidFill>
                <a:cs typeface="Times New Roman" pitchFamily="18" charset="0"/>
              </a:rPr>
              <a:t> </a:t>
            </a:r>
            <a:r>
              <a:rPr lang="bg-BG" altLang="en-US" sz="4000" b="1">
                <a:solidFill>
                  <a:srgbClr val="FF3300"/>
                </a:solidFill>
                <a:cs typeface="Times New Roman" pitchFamily="18" charset="0"/>
              </a:rPr>
              <a:t>г.) и Джордж Мейо (1880-1949</a:t>
            </a:r>
            <a:r>
              <a:rPr lang="en-US" altLang="en-US" sz="4000" b="1">
                <a:solidFill>
                  <a:srgbClr val="FF3300"/>
                </a:solidFill>
                <a:cs typeface="Times New Roman" pitchFamily="18" charset="0"/>
              </a:rPr>
              <a:t> </a:t>
            </a:r>
            <a:r>
              <a:rPr lang="bg-BG" altLang="en-US" sz="4000" b="1">
                <a:solidFill>
                  <a:srgbClr val="FF3300"/>
                </a:solidFill>
                <a:cs typeface="Times New Roman" pitchFamily="18" charset="0"/>
              </a:rPr>
              <a:t>г.</a:t>
            </a:r>
            <a:r>
              <a:rPr lang="en-US" altLang="en-US" sz="4000" b="1">
                <a:solidFill>
                  <a:srgbClr val="FF3300"/>
                </a:solidFill>
                <a:cs typeface="Times New Roman" pitchFamily="18" charset="0"/>
              </a:rPr>
              <a:t>).</a:t>
            </a:r>
            <a:r>
              <a:rPr lang="bg-BG" altLang="en-US" b="1">
                <a:cs typeface="Times New Roman" pitchFamily="18" charset="0"/>
              </a:rPr>
              <a:t> </a:t>
            </a:r>
            <a:endParaRPr lang="en-US" altLang="en-US" b="1">
              <a:cs typeface="Times New Roman" pitchFamily="18" charset="0"/>
            </a:endParaRPr>
          </a:p>
        </p:txBody>
      </p:sp>
      <p:sp>
        <p:nvSpPr>
          <p:cNvPr id="2" name="Date Placeholder 1"/>
          <p:cNvSpPr>
            <a:spLocks noGrp="1"/>
          </p:cNvSpPr>
          <p:nvPr>
            <p:ph type="dt" sz="half" idx="10"/>
          </p:nvPr>
        </p:nvSpPr>
        <p:spPr/>
        <p:txBody>
          <a:bodyPr/>
          <a:lstStyle/>
          <a:p>
            <a:fld id="{5A5BCF36-02D8-4BCB-B472-B017B3A89619}"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221078645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D0FF1211-00FB-4847-8BA0-2C571D9B8732}" type="slidenum">
              <a:rPr lang="en-US" altLang="en-US">
                <a:solidFill>
                  <a:srgbClr val="EAEAEA"/>
                </a:solidFill>
              </a:rPr>
              <a:pPr/>
              <a:t>79</a:t>
            </a:fld>
            <a:endParaRPr lang="en-US" altLang="en-US">
              <a:solidFill>
                <a:srgbClr val="EAEAEA"/>
              </a:solidFill>
            </a:endParaRPr>
          </a:p>
        </p:txBody>
      </p:sp>
      <p:sp>
        <p:nvSpPr>
          <p:cNvPr id="31746" name="Rectangle 2"/>
          <p:cNvSpPr>
            <a:spLocks noGrp="1" noChangeArrowheads="1"/>
          </p:cNvSpPr>
          <p:nvPr>
            <p:ph type="title"/>
          </p:nvPr>
        </p:nvSpPr>
        <p:spPr>
          <a:xfrm>
            <a:off x="1600200" y="304800"/>
            <a:ext cx="7010400" cy="6553200"/>
          </a:xfrm>
        </p:spPr>
        <p:txBody>
          <a:bodyPr/>
          <a:lstStyle/>
          <a:p>
            <a:pPr algn="ctr"/>
            <a:r>
              <a:rPr lang="en-US" altLang="en-US" sz="3200" b="1">
                <a:solidFill>
                  <a:srgbClr val="FF3300"/>
                </a:solidFill>
                <a:cs typeface="Times New Roman" pitchFamily="18" charset="0"/>
              </a:rPr>
              <a:t>Мери</a:t>
            </a:r>
            <a:r>
              <a:rPr lang="bg-BG" altLang="en-US" sz="3200" b="1">
                <a:solidFill>
                  <a:srgbClr val="FF3300"/>
                </a:solidFill>
                <a:cs typeface="Times New Roman" pitchFamily="18" charset="0"/>
              </a:rPr>
              <a:t> Фолет</a:t>
            </a:r>
            <a:r>
              <a:rPr lang="bg-BG" altLang="en-US" sz="3200">
                <a:solidFill>
                  <a:schemeClr val="bg2"/>
                </a:solidFill>
                <a:cs typeface="Times New Roman" pitchFamily="18" charset="0"/>
              </a:rPr>
              <a:t> </a:t>
            </a:r>
            <a:r>
              <a:rPr lang="bg-BG" altLang="en-US" sz="3200">
                <a:solidFill>
                  <a:schemeClr val="bg2"/>
                </a:solidFill>
              </a:rPr>
              <a:t>разглежда </a:t>
            </a:r>
            <a:r>
              <a:rPr lang="bg-BG" altLang="en-US" sz="3200">
                <a:solidFill>
                  <a:schemeClr val="bg2"/>
                </a:solidFill>
                <a:cs typeface="Times New Roman" pitchFamily="18" charset="0"/>
              </a:rPr>
              <a:t>групите в организацията и смята, че поведението на членовете на една организация до голяма степен се определя от групите, към които те принадлежат. </a:t>
            </a:r>
            <a:r>
              <a:rPr lang="bg-BG" altLang="en-US" sz="3200">
                <a:solidFill>
                  <a:schemeClr val="bg2"/>
                </a:solidFill>
              </a:rPr>
              <a:t/>
            </a:r>
            <a:br>
              <a:rPr lang="bg-BG" altLang="en-US" sz="3200">
                <a:solidFill>
                  <a:schemeClr val="bg2"/>
                </a:solidFill>
              </a:rPr>
            </a:br>
            <a:r>
              <a:rPr lang="bg-BG" altLang="en-US" sz="3200">
                <a:solidFill>
                  <a:schemeClr val="bg2"/>
                </a:solidFill>
                <a:cs typeface="Times New Roman" pitchFamily="18" charset="0"/>
              </a:rPr>
              <a:t>Групите могат да осъществяват контрол върху поведението на своите членове. </a:t>
            </a:r>
            <a:r>
              <a:rPr lang="bg-BG" altLang="en-US" sz="3200">
                <a:solidFill>
                  <a:schemeClr val="bg2"/>
                </a:solidFill>
              </a:rPr>
              <a:t>Следователно, </a:t>
            </a:r>
            <a:r>
              <a:rPr lang="bg-BG" altLang="en-US" sz="3200">
                <a:solidFill>
                  <a:schemeClr val="bg2"/>
                </a:solidFill>
                <a:cs typeface="Times New Roman" pitchFamily="18" charset="0"/>
              </a:rPr>
              <a:t>постигането на целите на организацията може да стане по-ефективно и лесно чрез постигане на груповите цели.</a:t>
            </a:r>
            <a:br>
              <a:rPr lang="bg-BG" altLang="en-US" sz="3200">
                <a:solidFill>
                  <a:schemeClr val="bg2"/>
                </a:solidFill>
                <a:cs typeface="Times New Roman" pitchFamily="18" charset="0"/>
              </a:rPr>
            </a:br>
            <a:endParaRPr lang="en-US" altLang="en-US" sz="3200">
              <a:solidFill>
                <a:schemeClr val="bg2"/>
              </a:solidFill>
              <a:cs typeface="Times New Roman" pitchFamily="18" charset="0"/>
            </a:endParaRPr>
          </a:p>
        </p:txBody>
      </p:sp>
      <p:sp>
        <p:nvSpPr>
          <p:cNvPr id="2" name="Date Placeholder 1"/>
          <p:cNvSpPr>
            <a:spLocks noGrp="1"/>
          </p:cNvSpPr>
          <p:nvPr>
            <p:ph type="dt" sz="half" idx="10"/>
          </p:nvPr>
        </p:nvSpPr>
        <p:spPr/>
        <p:txBody>
          <a:bodyPr/>
          <a:lstStyle/>
          <a:p>
            <a:fld id="{3F94247F-5289-497C-963E-8047DB1097E7}"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20171995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04800" y="304800"/>
            <a:ext cx="8458200" cy="5943600"/>
          </a:xfrm>
        </p:spPr>
        <p:txBody>
          <a:bodyPr/>
          <a:lstStyle/>
          <a:p>
            <a:r>
              <a:rPr lang="bg-BG" altLang="en-US" sz="4000" dirty="0">
                <a:solidFill>
                  <a:srgbClr val="FF0000"/>
                </a:solidFill>
                <a:cs typeface="Times New Roman" pitchFamily="18" charset="0"/>
              </a:rPr>
              <a:t>Фундаментални различия между лидери и мениджъри</a:t>
            </a:r>
            <a:r>
              <a:rPr lang="bg-BG" altLang="en-US" sz="4000" dirty="0"/>
              <a:t/>
            </a:r>
            <a:br>
              <a:rPr lang="bg-BG" altLang="en-US" sz="4000" dirty="0"/>
            </a:br>
            <a:r>
              <a:rPr lang="bg-BG" altLang="en-US" sz="4000" dirty="0">
                <a:cs typeface="Times New Roman" pitchFamily="18" charset="0"/>
              </a:rPr>
              <a:t/>
            </a:r>
            <a:br>
              <a:rPr lang="bg-BG" altLang="en-US" sz="4000" dirty="0">
                <a:cs typeface="Times New Roman" pitchFamily="18" charset="0"/>
              </a:rPr>
            </a:br>
            <a:r>
              <a:rPr lang="bg-BG" altLang="en-US" sz="3200" dirty="0">
                <a:cs typeface="Times New Roman" pitchFamily="18" charset="0"/>
              </a:rPr>
              <a:t>1. </a:t>
            </a:r>
            <a:r>
              <a:rPr lang="bg-BG" altLang="en-US" sz="4000" dirty="0">
                <a:cs typeface="Times New Roman" pitchFamily="18" charset="0"/>
              </a:rPr>
              <a:t>      </a:t>
            </a:r>
            <a:r>
              <a:rPr lang="bg-BG" altLang="en-US" sz="3200" dirty="0"/>
              <a:t>М</a:t>
            </a:r>
            <a:r>
              <a:rPr lang="bg-BG" altLang="en-US" sz="3200" dirty="0">
                <a:cs typeface="Times New Roman" pitchFamily="18" charset="0"/>
              </a:rPr>
              <a:t>ениджърите имат официална власт да направляват </a:t>
            </a:r>
            <a:r>
              <a:rPr lang="bg-BG" altLang="en-US" sz="3200" dirty="0"/>
              <a:t>дейността</a:t>
            </a:r>
            <a:r>
              <a:rPr lang="bg-BG" altLang="en-US" sz="3200" dirty="0">
                <a:cs typeface="Times New Roman" pitchFamily="18" charset="0"/>
              </a:rPr>
              <a:t> на дадена група работещи</a:t>
            </a:r>
            <a:r>
              <a:rPr lang="bg-BG" altLang="en-US" sz="3200" dirty="0"/>
              <a:t>.</a:t>
            </a:r>
            <a:r>
              <a:rPr lang="bg-BG" altLang="en-US" sz="3200" dirty="0">
                <a:cs typeface="Times New Roman" pitchFamily="18" charset="0"/>
              </a:rPr>
              <a:t/>
            </a:r>
            <a:br>
              <a:rPr lang="bg-BG" altLang="en-US" sz="3200" dirty="0">
                <a:cs typeface="Times New Roman" pitchFamily="18" charset="0"/>
              </a:rPr>
            </a:br>
            <a:r>
              <a:rPr lang="bg-BG" altLang="en-US" sz="3200" dirty="0"/>
              <a:t/>
            </a:r>
            <a:br>
              <a:rPr lang="bg-BG" altLang="en-US" sz="3200" dirty="0"/>
            </a:br>
            <a:r>
              <a:rPr lang="bg-BG" altLang="en-US" sz="3200" dirty="0">
                <a:cs typeface="Times New Roman" pitchFamily="18" charset="0"/>
              </a:rPr>
              <a:t>2.       </a:t>
            </a:r>
            <a:r>
              <a:rPr lang="bg-BG" altLang="en-US" sz="3200" dirty="0"/>
              <a:t>М</a:t>
            </a:r>
            <a:r>
              <a:rPr lang="bg-BG" altLang="en-US" sz="3200" dirty="0">
                <a:cs typeface="Times New Roman" pitchFamily="18" charset="0"/>
              </a:rPr>
              <a:t>ениджърите са официално отговорни за качеството и цената на тази </a:t>
            </a:r>
            <a:r>
              <a:rPr lang="bg-BG" altLang="en-US" sz="3200" dirty="0"/>
              <a:t>дейност</a:t>
            </a:r>
            <a:r>
              <a:rPr lang="bg-BG" altLang="en-US" sz="3200" dirty="0">
                <a:cs typeface="Times New Roman" pitchFamily="18" charset="0"/>
              </a:rPr>
              <a:t>.</a:t>
            </a:r>
            <a:br>
              <a:rPr lang="bg-BG" altLang="en-US" sz="3200" dirty="0">
                <a:cs typeface="Times New Roman" pitchFamily="18" charset="0"/>
              </a:rPr>
            </a:br>
            <a:endParaRPr lang="en-US" altLang="en-US" sz="3200" dirty="0">
              <a:cs typeface="Times New Roman" pitchFamily="18" charset="0"/>
            </a:endParaRPr>
          </a:p>
        </p:txBody>
      </p:sp>
      <p:sp>
        <p:nvSpPr>
          <p:cNvPr id="2" name="Date Placeholder 1"/>
          <p:cNvSpPr>
            <a:spLocks noGrp="1"/>
          </p:cNvSpPr>
          <p:nvPr>
            <p:ph type="dt" sz="half" idx="10"/>
          </p:nvPr>
        </p:nvSpPr>
        <p:spPr/>
        <p:txBody>
          <a:bodyPr/>
          <a:lstStyle/>
          <a:p>
            <a:fld id="{B9E8E388-953B-49C2-990E-25FF2C5D11C9}"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CE1EC83E-4410-4C44-A3F9-7654DC931C03}" type="slidenum">
              <a:rPr lang="en-US" altLang="en-US"/>
              <a:pPr/>
              <a:t>8</a:t>
            </a:fld>
            <a:endParaRPr lang="en-US" altLang="en-US"/>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3ACAA2AC-120E-46A3-88FC-8DB597D4CB88}" type="slidenum">
              <a:rPr lang="en-US" altLang="en-US">
                <a:solidFill>
                  <a:srgbClr val="EAEAEA"/>
                </a:solidFill>
              </a:rPr>
              <a:pPr/>
              <a:t>80</a:t>
            </a:fld>
            <a:endParaRPr lang="en-US" altLang="en-US">
              <a:solidFill>
                <a:srgbClr val="EAEAEA"/>
              </a:solidFill>
            </a:endParaRPr>
          </a:p>
        </p:txBody>
      </p:sp>
      <p:sp>
        <p:nvSpPr>
          <p:cNvPr id="32770" name="Rectangle 2"/>
          <p:cNvSpPr>
            <a:spLocks noGrp="1" noChangeArrowheads="1"/>
          </p:cNvSpPr>
          <p:nvPr>
            <p:ph type="title"/>
          </p:nvPr>
        </p:nvSpPr>
        <p:spPr>
          <a:xfrm>
            <a:off x="1676400" y="304800"/>
            <a:ext cx="6934200" cy="6553200"/>
          </a:xfrm>
        </p:spPr>
        <p:txBody>
          <a:bodyPr/>
          <a:lstStyle/>
          <a:p>
            <a:pPr algn="ctr"/>
            <a:r>
              <a:rPr lang="bg-BG" altLang="en-US" sz="2800" b="1">
                <a:solidFill>
                  <a:schemeClr val="bg2"/>
                </a:solidFill>
                <a:cs typeface="Times New Roman" pitchFamily="18" charset="0"/>
              </a:rPr>
              <a:t>Фолет </a:t>
            </a:r>
            <a:r>
              <a:rPr lang="bg-BG" altLang="en-US" sz="2800">
                <a:solidFill>
                  <a:schemeClr val="bg2"/>
                </a:solidFill>
                <a:cs typeface="Times New Roman" pitchFamily="18" charset="0"/>
              </a:rPr>
              <a:t>изследва връзките между властта и лидерството.  </a:t>
            </a:r>
            <a:r>
              <a:rPr lang="bg-BG" altLang="en-US" sz="2800">
                <a:solidFill>
                  <a:schemeClr val="bg2"/>
                </a:solidFill>
              </a:rPr>
              <a:t>Тя разглежда в</a:t>
            </a:r>
            <a:r>
              <a:rPr lang="bg-BG" altLang="en-US" sz="2800">
                <a:solidFill>
                  <a:schemeClr val="bg2"/>
                </a:solidFill>
                <a:cs typeface="Times New Roman" pitchFamily="18" charset="0"/>
              </a:rPr>
              <a:t>ластта </a:t>
            </a:r>
            <a:r>
              <a:rPr lang="bg-BG" altLang="en-US" sz="2800">
                <a:solidFill>
                  <a:schemeClr val="bg2"/>
                </a:solidFill>
              </a:rPr>
              <a:t>като</a:t>
            </a:r>
            <a:r>
              <a:rPr lang="bg-BG" altLang="en-US" sz="2800">
                <a:solidFill>
                  <a:schemeClr val="bg2"/>
                </a:solidFill>
                <a:cs typeface="Times New Roman" pitchFamily="18" charset="0"/>
              </a:rPr>
              <a:t> способност да влияеш и променяш. Фолет счита, че всеки трябва да притежава толкова власт, колкото се изисква за изпълняваните от него функции. </a:t>
            </a:r>
            <a:r>
              <a:rPr lang="bg-BG" altLang="en-US" sz="2800">
                <a:solidFill>
                  <a:schemeClr val="bg2"/>
                </a:solidFill>
              </a:rPr>
              <a:t>Властта не</a:t>
            </a:r>
            <a:r>
              <a:rPr lang="bg-BG" altLang="en-US" sz="2800">
                <a:solidFill>
                  <a:schemeClr val="bg2"/>
                </a:solidFill>
                <a:cs typeface="Times New Roman" pitchFamily="18" charset="0"/>
              </a:rPr>
              <a:t> трябва да зависи от предварително определена йерархия на постовете и не може да се делегира. Заповедите трябва да са деперсонализирани, т.е. да не носят личен характер. Те по-скоро трябва да посочват способ за извършване на нещата по най-добрия начин, нещо като „правила на играта" според конкретната ситуация.</a:t>
            </a:r>
            <a:r>
              <a:rPr lang="bg-BG" altLang="en-US" sz="2000">
                <a:cs typeface="Times New Roman" pitchFamily="18" charset="0"/>
              </a:rPr>
              <a:t> </a:t>
            </a:r>
            <a:endParaRPr lang="en-US" altLang="en-US" sz="2000"/>
          </a:p>
        </p:txBody>
      </p:sp>
      <p:sp>
        <p:nvSpPr>
          <p:cNvPr id="2" name="Date Placeholder 1"/>
          <p:cNvSpPr>
            <a:spLocks noGrp="1"/>
          </p:cNvSpPr>
          <p:nvPr>
            <p:ph type="dt" sz="half" idx="10"/>
          </p:nvPr>
        </p:nvSpPr>
        <p:spPr/>
        <p:txBody>
          <a:bodyPr/>
          <a:lstStyle/>
          <a:p>
            <a:fld id="{C60EB0A6-592A-4975-8C5E-1A9385F73425}"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678611067"/>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21111BEA-A85D-46B5-A389-A3245B1ECDFE}" type="slidenum">
              <a:rPr lang="en-US" altLang="en-US">
                <a:solidFill>
                  <a:srgbClr val="EAEAEA"/>
                </a:solidFill>
              </a:rPr>
              <a:pPr/>
              <a:t>81</a:t>
            </a:fld>
            <a:endParaRPr lang="en-US" altLang="en-US">
              <a:solidFill>
                <a:srgbClr val="EAEAEA"/>
              </a:solidFill>
            </a:endParaRPr>
          </a:p>
        </p:txBody>
      </p:sp>
      <p:sp>
        <p:nvSpPr>
          <p:cNvPr id="33794" name="Rectangle 2"/>
          <p:cNvSpPr>
            <a:spLocks noGrp="1" noChangeArrowheads="1"/>
          </p:cNvSpPr>
          <p:nvPr>
            <p:ph type="title"/>
          </p:nvPr>
        </p:nvSpPr>
        <p:spPr>
          <a:xfrm>
            <a:off x="1600200" y="304800"/>
            <a:ext cx="7010400" cy="6553200"/>
          </a:xfrm>
        </p:spPr>
        <p:txBody>
          <a:bodyPr/>
          <a:lstStyle/>
          <a:p>
            <a:pPr algn="ctr"/>
            <a:r>
              <a:rPr lang="bg-BG" altLang="en-US" sz="3600">
                <a:solidFill>
                  <a:schemeClr val="bg2"/>
                </a:solidFill>
                <a:cs typeface="Times New Roman" pitchFamily="18" charset="0"/>
              </a:rPr>
              <a:t>Школата „Човешките отношения" се свързва тясно и с името на </a:t>
            </a:r>
            <a:r>
              <a:rPr lang="bg-BG" altLang="en-US" sz="3600" b="1">
                <a:solidFill>
                  <a:srgbClr val="FF3300"/>
                </a:solidFill>
                <a:cs typeface="Times New Roman" pitchFamily="18" charset="0"/>
              </a:rPr>
              <a:t>Джордж Мейо</a:t>
            </a:r>
            <a:r>
              <a:rPr lang="bg-BG" altLang="en-US" sz="3600">
                <a:solidFill>
                  <a:schemeClr val="bg2"/>
                </a:solidFill>
                <a:cs typeface="Times New Roman" pitchFamily="18" charset="0"/>
              </a:rPr>
              <a:t> и </a:t>
            </a:r>
            <a:r>
              <a:rPr lang="bg-BG" altLang="en-US" sz="3600" b="1">
                <a:solidFill>
                  <a:srgbClr val="FF3300"/>
                </a:solidFill>
                <a:cs typeface="Times New Roman" pitchFamily="18" charset="0"/>
              </a:rPr>
              <a:t>„Хоуторнските" експерименти</a:t>
            </a:r>
            <a:r>
              <a:rPr lang="bg-BG" altLang="en-US" sz="3600">
                <a:solidFill>
                  <a:srgbClr val="FF3300"/>
                </a:solidFill>
              </a:rPr>
              <a:t>.</a:t>
            </a:r>
            <a:r>
              <a:rPr lang="bg-BG" altLang="en-US" sz="3600">
                <a:solidFill>
                  <a:schemeClr val="bg2"/>
                </a:solidFill>
              </a:rPr>
              <a:t> </a:t>
            </a:r>
            <a:br>
              <a:rPr lang="bg-BG" altLang="en-US" sz="3600">
                <a:solidFill>
                  <a:schemeClr val="bg2"/>
                </a:solidFill>
              </a:rPr>
            </a:br>
            <a:r>
              <a:rPr lang="bg-BG" altLang="en-US" sz="3600">
                <a:solidFill>
                  <a:schemeClr val="bg2"/>
                </a:solidFill>
                <a:cs typeface="Times New Roman" pitchFamily="18" charset="0"/>
              </a:rPr>
              <a:t>Целта на изследването е била да се изучат факторите, влияещи върху производителността на труда. Те поставят основата и на теорията за „Организационното поведение".</a:t>
            </a:r>
            <a:br>
              <a:rPr lang="bg-BG" altLang="en-US" sz="3600">
                <a:solidFill>
                  <a:schemeClr val="bg2"/>
                </a:solidFill>
                <a:cs typeface="Times New Roman" pitchFamily="18" charset="0"/>
              </a:rPr>
            </a:br>
            <a:endParaRPr lang="en-US" altLang="en-US" sz="3600">
              <a:solidFill>
                <a:schemeClr val="bg2"/>
              </a:solidFill>
              <a:cs typeface="Times New Roman" pitchFamily="18" charset="0"/>
            </a:endParaRPr>
          </a:p>
        </p:txBody>
      </p:sp>
      <p:sp>
        <p:nvSpPr>
          <p:cNvPr id="2" name="Date Placeholder 1"/>
          <p:cNvSpPr>
            <a:spLocks noGrp="1"/>
          </p:cNvSpPr>
          <p:nvPr>
            <p:ph type="dt" sz="half" idx="10"/>
          </p:nvPr>
        </p:nvSpPr>
        <p:spPr/>
        <p:txBody>
          <a:bodyPr/>
          <a:lstStyle/>
          <a:p>
            <a:fld id="{456950FE-7370-46C2-B8BA-033533BF8D05}"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426535193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BAD6842A-C417-40CE-A8D9-31A799A01C14}" type="slidenum">
              <a:rPr lang="en-US" altLang="en-US">
                <a:solidFill>
                  <a:srgbClr val="EAEAEA"/>
                </a:solidFill>
              </a:rPr>
              <a:pPr/>
              <a:t>82</a:t>
            </a:fld>
            <a:endParaRPr lang="en-US" altLang="en-US">
              <a:solidFill>
                <a:srgbClr val="EAEAEA"/>
              </a:solidFill>
            </a:endParaRPr>
          </a:p>
        </p:txBody>
      </p:sp>
      <p:sp>
        <p:nvSpPr>
          <p:cNvPr id="34818" name="Rectangle 2"/>
          <p:cNvSpPr>
            <a:spLocks noGrp="1" noChangeArrowheads="1"/>
          </p:cNvSpPr>
          <p:nvPr>
            <p:ph type="title"/>
          </p:nvPr>
        </p:nvSpPr>
        <p:spPr>
          <a:xfrm>
            <a:off x="1524000" y="304800"/>
            <a:ext cx="7162800" cy="6553200"/>
          </a:xfrm>
        </p:spPr>
        <p:txBody>
          <a:bodyPr/>
          <a:lstStyle/>
          <a:p>
            <a:pPr algn="ctr"/>
            <a:r>
              <a:rPr lang="bg-BG" altLang="en-US" b="1">
                <a:solidFill>
                  <a:srgbClr val="CC3300"/>
                </a:solidFill>
                <a:cs typeface="Times New Roman" pitchFamily="18" charset="0"/>
              </a:rPr>
              <a:t>ШКОЛА</a:t>
            </a:r>
            <a:r>
              <a:rPr lang="bg-BG" altLang="en-US" b="1">
                <a:solidFill>
                  <a:srgbClr val="CC3300"/>
                </a:solidFill>
              </a:rPr>
              <a:t> НА</a:t>
            </a:r>
            <a:r>
              <a:rPr lang="bg-BG" altLang="en-US" b="1">
                <a:solidFill>
                  <a:srgbClr val="CC3300"/>
                </a:solidFill>
                <a:cs typeface="Times New Roman" pitchFamily="18" charset="0"/>
              </a:rPr>
              <a:t> ОРГАНИЗАЦИОННО</a:t>
            </a:r>
            <a:r>
              <a:rPr lang="bg-BG" altLang="en-US" b="1">
                <a:solidFill>
                  <a:srgbClr val="CC3300"/>
                </a:solidFill>
              </a:rPr>
              <a:t>ТО</a:t>
            </a:r>
            <a:r>
              <a:rPr lang="bg-BG" altLang="en-US" b="1">
                <a:solidFill>
                  <a:srgbClr val="CC3300"/>
                </a:solidFill>
                <a:cs typeface="Times New Roman" pitchFamily="18" charset="0"/>
              </a:rPr>
              <a:t> ПОВЕДЕНИЕ</a:t>
            </a:r>
            <a:r>
              <a:rPr lang="bg-BG" altLang="en-US" b="1">
                <a:cs typeface="Times New Roman" pitchFamily="18" charset="0"/>
              </a:rPr>
              <a:t> </a:t>
            </a:r>
            <a:endParaRPr lang="en-US" altLang="en-US" b="1">
              <a:cs typeface="Times New Roman" pitchFamily="18" charset="0"/>
            </a:endParaRPr>
          </a:p>
        </p:txBody>
      </p:sp>
      <p:sp>
        <p:nvSpPr>
          <p:cNvPr id="2" name="Date Placeholder 1"/>
          <p:cNvSpPr>
            <a:spLocks noGrp="1"/>
          </p:cNvSpPr>
          <p:nvPr>
            <p:ph type="dt" sz="half" idx="10"/>
          </p:nvPr>
        </p:nvSpPr>
        <p:spPr/>
        <p:txBody>
          <a:bodyPr/>
          <a:lstStyle/>
          <a:p>
            <a:fld id="{20D6AB17-22AC-4D2D-BDDC-2B17364223AF}"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100032263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5258B950-66EF-4972-9B59-FE988CD6BBAC}" type="slidenum">
              <a:rPr lang="en-US" altLang="en-US">
                <a:solidFill>
                  <a:srgbClr val="EAEAEA"/>
                </a:solidFill>
              </a:rPr>
              <a:pPr/>
              <a:t>83</a:t>
            </a:fld>
            <a:endParaRPr lang="en-US" altLang="en-US">
              <a:solidFill>
                <a:srgbClr val="EAEAEA"/>
              </a:solidFill>
            </a:endParaRPr>
          </a:p>
        </p:txBody>
      </p:sp>
      <p:sp>
        <p:nvSpPr>
          <p:cNvPr id="35842" name="Rectangle 2"/>
          <p:cNvSpPr>
            <a:spLocks noGrp="1" noChangeArrowheads="1"/>
          </p:cNvSpPr>
          <p:nvPr>
            <p:ph type="title"/>
          </p:nvPr>
        </p:nvSpPr>
        <p:spPr>
          <a:xfrm>
            <a:off x="1600200" y="304800"/>
            <a:ext cx="7010400" cy="6553200"/>
          </a:xfrm>
        </p:spPr>
        <p:txBody>
          <a:bodyPr/>
          <a:lstStyle/>
          <a:p>
            <a:pPr algn="ctr"/>
            <a:r>
              <a:rPr lang="bg-BG" altLang="en-US" sz="3200">
                <a:solidFill>
                  <a:schemeClr val="bg2"/>
                </a:solidFill>
                <a:cs typeface="Times New Roman" pitchFamily="18" charset="0"/>
              </a:rPr>
              <a:t>Представителите </a:t>
            </a:r>
            <a:r>
              <a:rPr lang="bg-BG" altLang="en-US" sz="3200">
                <a:solidFill>
                  <a:schemeClr val="bg2"/>
                </a:solidFill>
              </a:rPr>
              <a:t>й</a:t>
            </a:r>
            <a:r>
              <a:rPr lang="bg-BG" altLang="en-US" sz="3200">
                <a:solidFill>
                  <a:schemeClr val="bg2"/>
                </a:solidFill>
                <a:cs typeface="Times New Roman" pitchFamily="18" charset="0"/>
              </a:rPr>
              <a:t> продължават идеите на школата на “човешките отношения”, като изучават различни аспекти на социалното взаимодействие, мотивацията, характера на властта и авторитета, организационната структура, комуникацията, лидерството, измененията в съдържанието на работата и качествата на трудовия живот. Усилията се насочват преди всичко към методите за организация на междуличностните отношения.</a:t>
            </a:r>
            <a:r>
              <a:rPr lang="bg-BG" altLang="en-US" sz="3200">
                <a:cs typeface="Times New Roman" pitchFamily="18" charset="0"/>
              </a:rPr>
              <a:t/>
            </a:r>
            <a:br>
              <a:rPr lang="bg-BG" altLang="en-US" sz="3200">
                <a:cs typeface="Times New Roman" pitchFamily="18" charset="0"/>
              </a:rPr>
            </a:br>
            <a:endParaRPr lang="en-US" altLang="en-US" sz="3200">
              <a:cs typeface="Times New Roman" pitchFamily="18" charset="0"/>
            </a:endParaRPr>
          </a:p>
        </p:txBody>
      </p:sp>
      <p:sp>
        <p:nvSpPr>
          <p:cNvPr id="2" name="Date Placeholder 1"/>
          <p:cNvSpPr>
            <a:spLocks noGrp="1"/>
          </p:cNvSpPr>
          <p:nvPr>
            <p:ph type="dt" sz="half" idx="10"/>
          </p:nvPr>
        </p:nvSpPr>
        <p:spPr/>
        <p:txBody>
          <a:bodyPr/>
          <a:lstStyle/>
          <a:p>
            <a:fld id="{E1F2D97A-9538-4455-B27F-F33B925DD598}"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397870827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876C3DC6-7C3B-4961-9291-E5BF54CC6917}" type="slidenum">
              <a:rPr lang="en-US" altLang="en-US">
                <a:solidFill>
                  <a:srgbClr val="EAEAEA"/>
                </a:solidFill>
              </a:rPr>
              <a:pPr/>
              <a:t>84</a:t>
            </a:fld>
            <a:endParaRPr lang="en-US" altLang="en-US">
              <a:solidFill>
                <a:srgbClr val="EAEAEA"/>
              </a:solidFill>
            </a:endParaRPr>
          </a:p>
        </p:txBody>
      </p:sp>
      <p:sp>
        <p:nvSpPr>
          <p:cNvPr id="36866" name="Rectangle 2"/>
          <p:cNvSpPr>
            <a:spLocks noGrp="1" noChangeArrowheads="1"/>
          </p:cNvSpPr>
          <p:nvPr>
            <p:ph type="title"/>
          </p:nvPr>
        </p:nvSpPr>
        <p:spPr>
          <a:xfrm>
            <a:off x="1600200" y="304800"/>
            <a:ext cx="7010400" cy="5932488"/>
          </a:xfrm>
        </p:spPr>
        <p:txBody>
          <a:bodyPr/>
          <a:lstStyle/>
          <a:p>
            <a:pPr algn="ctr"/>
            <a:r>
              <a:rPr lang="bg-BG" altLang="en-US">
                <a:solidFill>
                  <a:schemeClr val="bg2"/>
                </a:solidFill>
                <a:cs typeface="Times New Roman" pitchFamily="18" charset="0"/>
              </a:rPr>
              <a:t>Школата „Организационно поведение" има много представители, работили в различни области, но обединени около включването на </a:t>
            </a:r>
            <a:r>
              <a:rPr lang="bg-BG" altLang="en-US" b="1">
                <a:solidFill>
                  <a:schemeClr val="bg2"/>
                </a:solidFill>
                <a:cs typeface="Times New Roman" pitchFamily="18" charset="0"/>
              </a:rPr>
              <a:t>поведенчески аспекти при анализа на организацията.</a:t>
            </a:r>
            <a:r>
              <a:rPr lang="bg-BG" altLang="en-US">
                <a:cs typeface="Times New Roman" pitchFamily="18" charset="0"/>
              </a:rPr>
              <a:t> </a:t>
            </a:r>
            <a:endParaRPr lang="en-US" altLang="en-US">
              <a:cs typeface="Times New Roman" pitchFamily="18" charset="0"/>
            </a:endParaRPr>
          </a:p>
        </p:txBody>
      </p:sp>
      <p:sp>
        <p:nvSpPr>
          <p:cNvPr id="2" name="Date Placeholder 1"/>
          <p:cNvSpPr>
            <a:spLocks noGrp="1"/>
          </p:cNvSpPr>
          <p:nvPr>
            <p:ph type="dt" sz="half" idx="10"/>
          </p:nvPr>
        </p:nvSpPr>
        <p:spPr/>
        <p:txBody>
          <a:bodyPr/>
          <a:lstStyle/>
          <a:p>
            <a:fld id="{EA0D19BF-3D7A-4CC0-B1AA-C1D8EF022B4B}"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390485267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99DC317F-06D7-4190-AA49-62F3AE6EB504}" type="slidenum">
              <a:rPr lang="en-US" altLang="en-US">
                <a:solidFill>
                  <a:srgbClr val="EAEAEA"/>
                </a:solidFill>
              </a:rPr>
              <a:pPr/>
              <a:t>85</a:t>
            </a:fld>
            <a:endParaRPr lang="en-US" altLang="en-US">
              <a:solidFill>
                <a:srgbClr val="EAEAEA"/>
              </a:solidFill>
            </a:endParaRPr>
          </a:p>
        </p:txBody>
      </p:sp>
      <p:sp>
        <p:nvSpPr>
          <p:cNvPr id="37890" name="Rectangle 2"/>
          <p:cNvSpPr>
            <a:spLocks noGrp="1" noChangeArrowheads="1"/>
          </p:cNvSpPr>
          <p:nvPr>
            <p:ph type="title"/>
          </p:nvPr>
        </p:nvSpPr>
        <p:spPr>
          <a:xfrm>
            <a:off x="1600200" y="304800"/>
            <a:ext cx="7010400" cy="6076950"/>
          </a:xfrm>
        </p:spPr>
        <p:txBody>
          <a:bodyPr/>
          <a:lstStyle/>
          <a:p>
            <a:r>
              <a:rPr lang="bg-BG" altLang="en-US" sz="3200">
                <a:solidFill>
                  <a:schemeClr val="bg2"/>
                </a:solidFill>
                <a:cs typeface="Times New Roman" pitchFamily="18" charset="0"/>
              </a:rPr>
              <a:t>Представители на тази школа са:</a:t>
            </a:r>
            <a:br>
              <a:rPr lang="bg-BG" altLang="en-US" sz="3200">
                <a:solidFill>
                  <a:schemeClr val="bg2"/>
                </a:solidFill>
                <a:cs typeface="Times New Roman" pitchFamily="18" charset="0"/>
              </a:rPr>
            </a:br>
            <a:r>
              <a:rPr lang="bg-BG" altLang="en-US" sz="3200">
                <a:solidFill>
                  <a:schemeClr val="bg2"/>
                </a:solidFill>
                <a:cs typeface="Times New Roman" pitchFamily="18" charset="0"/>
              </a:rPr>
              <a:t> </a:t>
            </a:r>
            <a:r>
              <a:rPr lang="bg-BG" altLang="en-US" sz="3200">
                <a:solidFill>
                  <a:schemeClr val="bg2"/>
                </a:solidFill>
              </a:rPr>
              <a:t/>
            </a:r>
            <a:br>
              <a:rPr lang="bg-BG" altLang="en-US" sz="3200">
                <a:solidFill>
                  <a:schemeClr val="bg2"/>
                </a:solidFill>
              </a:rPr>
            </a:br>
            <a:r>
              <a:rPr lang="bg-BG" altLang="en-US" sz="3200">
                <a:solidFill>
                  <a:schemeClr val="bg2"/>
                </a:solidFill>
              </a:rPr>
              <a:t>- </a:t>
            </a:r>
            <a:r>
              <a:rPr lang="bg-BG" altLang="en-US" sz="3200" b="1">
                <a:solidFill>
                  <a:srgbClr val="FF3300"/>
                </a:solidFill>
                <a:cs typeface="Times New Roman" pitchFamily="18" charset="0"/>
              </a:rPr>
              <a:t>Честър Бърнард</a:t>
            </a:r>
            <a:r>
              <a:rPr lang="bg-BG" altLang="en-US" sz="3200">
                <a:solidFill>
                  <a:schemeClr val="bg2"/>
                </a:solidFill>
                <a:cs typeface="Times New Roman" pitchFamily="18" charset="0"/>
              </a:rPr>
              <a:t> (1886-1961г.)</a:t>
            </a:r>
            <a:r>
              <a:rPr lang="bg-BG" altLang="en-US" sz="3200">
                <a:solidFill>
                  <a:schemeClr val="bg2"/>
                </a:solidFill>
              </a:rPr>
              <a:t> – занимава се с </a:t>
            </a:r>
            <a:r>
              <a:rPr lang="bg-BG" altLang="en-US" sz="3200">
                <a:solidFill>
                  <a:schemeClr val="bg2"/>
                </a:solidFill>
                <a:cs typeface="Times New Roman" pitchFamily="18" charset="0"/>
              </a:rPr>
              <a:t>основни характеристики на формалната и неформалната организация</a:t>
            </a:r>
            <a:r>
              <a:rPr lang="bg-BG" altLang="en-US" sz="3200">
                <a:solidFill>
                  <a:schemeClr val="bg2"/>
                </a:solidFill>
              </a:rPr>
              <a:t> и </a:t>
            </a:r>
            <a:r>
              <a:rPr lang="bg-BG" altLang="en-US" sz="3200">
                <a:solidFill>
                  <a:schemeClr val="bg2"/>
                </a:solidFill>
                <a:cs typeface="Times New Roman" pitchFamily="18" charset="0"/>
              </a:rPr>
              <a:t>изследван</a:t>
            </a:r>
            <a:r>
              <a:rPr lang="bg-BG" altLang="en-US" sz="3200">
                <a:solidFill>
                  <a:schemeClr val="bg2"/>
                </a:solidFill>
              </a:rPr>
              <a:t>ия</a:t>
            </a:r>
            <a:r>
              <a:rPr lang="bg-BG" altLang="en-US" sz="3200">
                <a:solidFill>
                  <a:schemeClr val="bg2"/>
                </a:solidFill>
                <a:cs typeface="Times New Roman" pitchFamily="18" charset="0"/>
              </a:rPr>
              <a:t> върху властта;</a:t>
            </a:r>
            <a:br>
              <a:rPr lang="bg-BG" altLang="en-US" sz="3200">
                <a:solidFill>
                  <a:schemeClr val="bg2"/>
                </a:solidFill>
                <a:cs typeface="Times New Roman" pitchFamily="18" charset="0"/>
              </a:rPr>
            </a:br>
            <a:r>
              <a:rPr lang="bg-BG" altLang="en-US" sz="3200">
                <a:solidFill>
                  <a:schemeClr val="bg2"/>
                </a:solidFill>
                <a:cs typeface="Times New Roman" pitchFamily="18" charset="0"/>
              </a:rPr>
              <a:t> </a:t>
            </a:r>
            <a:r>
              <a:rPr lang="bg-BG" altLang="en-US" sz="3200">
                <a:solidFill>
                  <a:schemeClr val="bg2"/>
                </a:solidFill>
              </a:rPr>
              <a:t/>
            </a:r>
            <a:br>
              <a:rPr lang="bg-BG" altLang="en-US" sz="3200">
                <a:solidFill>
                  <a:schemeClr val="bg2"/>
                </a:solidFill>
              </a:rPr>
            </a:br>
            <a:r>
              <a:rPr lang="bg-BG" altLang="en-US" sz="3200">
                <a:solidFill>
                  <a:schemeClr val="bg2"/>
                </a:solidFill>
              </a:rPr>
              <a:t>- </a:t>
            </a:r>
            <a:r>
              <a:rPr lang="bg-BG" altLang="en-US" sz="3200" b="1">
                <a:solidFill>
                  <a:srgbClr val="FF3300"/>
                </a:solidFill>
                <a:cs typeface="Times New Roman" pitchFamily="18" charset="0"/>
              </a:rPr>
              <a:t>Абрахам Маслоу</a:t>
            </a:r>
            <a:r>
              <a:rPr lang="bg-BG" altLang="en-US" sz="3200">
                <a:solidFill>
                  <a:schemeClr val="bg2"/>
                </a:solidFill>
                <a:cs typeface="Times New Roman" pitchFamily="18" charset="0"/>
              </a:rPr>
              <a:t> (1908-1970г.) - психолог, автор на една от най-популярните теории за мотивацията;</a:t>
            </a:r>
            <a:endParaRPr lang="en-US" altLang="en-US" sz="3200">
              <a:solidFill>
                <a:schemeClr val="bg2"/>
              </a:solidFill>
              <a:cs typeface="Times New Roman" pitchFamily="18" charset="0"/>
            </a:endParaRPr>
          </a:p>
        </p:txBody>
      </p:sp>
      <p:sp>
        <p:nvSpPr>
          <p:cNvPr id="2" name="Date Placeholder 1"/>
          <p:cNvSpPr>
            <a:spLocks noGrp="1"/>
          </p:cNvSpPr>
          <p:nvPr>
            <p:ph type="dt" sz="half" idx="10"/>
          </p:nvPr>
        </p:nvSpPr>
        <p:spPr/>
        <p:txBody>
          <a:bodyPr/>
          <a:lstStyle/>
          <a:p>
            <a:fld id="{F35BF8B0-94C6-4D1B-A9D4-87FB51640A4A}"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349728784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05E7838C-2DA9-4AAF-8884-8B836971F228}" type="slidenum">
              <a:rPr lang="en-US" altLang="en-US">
                <a:solidFill>
                  <a:srgbClr val="EAEAEA"/>
                </a:solidFill>
              </a:rPr>
              <a:pPr/>
              <a:t>86</a:t>
            </a:fld>
            <a:endParaRPr lang="en-US" altLang="en-US">
              <a:solidFill>
                <a:srgbClr val="EAEAEA"/>
              </a:solidFill>
            </a:endParaRPr>
          </a:p>
        </p:txBody>
      </p:sp>
      <p:sp>
        <p:nvSpPr>
          <p:cNvPr id="84994" name="Rectangle 2"/>
          <p:cNvSpPr>
            <a:spLocks noGrp="1" noChangeArrowheads="1"/>
          </p:cNvSpPr>
          <p:nvPr>
            <p:ph type="title"/>
          </p:nvPr>
        </p:nvSpPr>
        <p:spPr>
          <a:xfrm>
            <a:off x="1600200" y="304800"/>
            <a:ext cx="7364413" cy="6148388"/>
          </a:xfrm>
        </p:spPr>
        <p:txBody>
          <a:bodyPr/>
          <a:lstStyle/>
          <a:p>
            <a:pPr>
              <a:lnSpc>
                <a:spcPct val="90000"/>
              </a:lnSpc>
              <a:buFontTx/>
              <a:buChar char="-"/>
            </a:pPr>
            <a:r>
              <a:rPr lang="bg-BG" altLang="en-US" sz="3200" b="1">
                <a:solidFill>
                  <a:srgbClr val="FF3300"/>
                </a:solidFill>
                <a:cs typeface="Times New Roman" pitchFamily="18" charset="0"/>
              </a:rPr>
              <a:t>Фредерик Хърцбърг</a:t>
            </a:r>
            <a:r>
              <a:rPr lang="bg-BG" altLang="en-US" sz="3200">
                <a:solidFill>
                  <a:schemeClr val="bg2"/>
                </a:solidFill>
                <a:cs typeface="Times New Roman" pitchFamily="18" charset="0"/>
              </a:rPr>
              <a:t> (теория за мотивация)</a:t>
            </a:r>
            <a:r>
              <a:rPr lang="bg-BG" altLang="en-US" sz="3200">
                <a:solidFill>
                  <a:schemeClr val="bg2"/>
                </a:solidFill>
              </a:rPr>
              <a:t>;</a:t>
            </a:r>
            <a:r>
              <a:rPr lang="bg-BG" altLang="en-US" sz="3200">
                <a:solidFill>
                  <a:schemeClr val="bg2"/>
                </a:solidFill>
                <a:cs typeface="Times New Roman" pitchFamily="18" charset="0"/>
              </a:rPr>
              <a:t> </a:t>
            </a:r>
            <a:r>
              <a:rPr lang="en-US" altLang="en-US" sz="3200">
                <a:solidFill>
                  <a:schemeClr val="bg2"/>
                </a:solidFill>
                <a:cs typeface="Times New Roman" pitchFamily="18" charset="0"/>
              </a:rPr>
              <a:t/>
            </a:r>
            <a:br>
              <a:rPr lang="en-US" altLang="en-US" sz="3200">
                <a:solidFill>
                  <a:schemeClr val="bg2"/>
                </a:solidFill>
                <a:cs typeface="Times New Roman" pitchFamily="18" charset="0"/>
              </a:rPr>
            </a:br>
            <a:r>
              <a:rPr lang="en-US" altLang="en-US" sz="3200">
                <a:solidFill>
                  <a:schemeClr val="bg2"/>
                </a:solidFill>
                <a:cs typeface="Times New Roman" pitchFamily="18" charset="0"/>
              </a:rPr>
              <a:t/>
            </a:r>
            <a:br>
              <a:rPr lang="en-US" altLang="en-US" sz="3200">
                <a:solidFill>
                  <a:schemeClr val="bg2"/>
                </a:solidFill>
                <a:cs typeface="Times New Roman" pitchFamily="18" charset="0"/>
              </a:rPr>
            </a:br>
            <a:r>
              <a:rPr lang="bg-BG" altLang="en-US" sz="3200">
                <a:solidFill>
                  <a:schemeClr val="bg2"/>
                </a:solidFill>
              </a:rPr>
              <a:t>- </a:t>
            </a:r>
            <a:r>
              <a:rPr lang="bg-BG" altLang="en-US" sz="3200" b="1">
                <a:solidFill>
                  <a:srgbClr val="FF3300"/>
                </a:solidFill>
                <a:cs typeface="Times New Roman" pitchFamily="18" charset="0"/>
              </a:rPr>
              <a:t>Рансис Ликерт</a:t>
            </a:r>
            <a:r>
              <a:rPr lang="bg-BG" altLang="en-US" sz="3200">
                <a:solidFill>
                  <a:schemeClr val="bg2"/>
                </a:solidFill>
                <a:cs typeface="Times New Roman" pitchFamily="18" charset="0"/>
              </a:rPr>
              <a:t> (теория за лидерство)</a:t>
            </a:r>
            <a:r>
              <a:rPr lang="bg-BG" altLang="en-US" sz="3200">
                <a:solidFill>
                  <a:schemeClr val="bg2"/>
                </a:solidFill>
              </a:rPr>
              <a:t>;</a:t>
            </a:r>
            <a:br>
              <a:rPr lang="bg-BG" altLang="en-US" sz="3200">
                <a:solidFill>
                  <a:schemeClr val="bg2"/>
                </a:solidFill>
              </a:rPr>
            </a:br>
            <a:r>
              <a:rPr lang="bg-BG" altLang="en-US" sz="3200">
                <a:solidFill>
                  <a:schemeClr val="bg2"/>
                </a:solidFill>
              </a:rPr>
              <a:t> </a:t>
            </a:r>
            <a:br>
              <a:rPr lang="bg-BG" altLang="en-US" sz="3200">
                <a:solidFill>
                  <a:schemeClr val="bg2"/>
                </a:solidFill>
              </a:rPr>
            </a:br>
            <a:r>
              <a:rPr lang="bg-BG" altLang="en-US" sz="3200">
                <a:solidFill>
                  <a:schemeClr val="bg2"/>
                </a:solidFill>
              </a:rPr>
              <a:t>- </a:t>
            </a:r>
            <a:r>
              <a:rPr lang="bg-BG" altLang="en-US" sz="3200" b="1">
                <a:solidFill>
                  <a:srgbClr val="FF3300"/>
                </a:solidFill>
                <a:cs typeface="Times New Roman" pitchFamily="18" charset="0"/>
              </a:rPr>
              <a:t>Курт Левин</a:t>
            </a:r>
            <a:r>
              <a:rPr lang="bg-BG" altLang="en-US" sz="3200">
                <a:solidFill>
                  <a:schemeClr val="bg2"/>
                </a:solidFill>
                <a:cs typeface="Times New Roman" pitchFamily="18" charset="0"/>
              </a:rPr>
              <a:t> (теория за груповата динамика);</a:t>
            </a:r>
            <a:br>
              <a:rPr lang="bg-BG" altLang="en-US" sz="3200">
                <a:solidFill>
                  <a:schemeClr val="bg2"/>
                </a:solidFill>
                <a:cs typeface="Times New Roman" pitchFamily="18" charset="0"/>
              </a:rPr>
            </a:br>
            <a:r>
              <a:rPr lang="bg-BG" altLang="en-US" sz="3200">
                <a:solidFill>
                  <a:schemeClr val="bg2"/>
                </a:solidFill>
                <a:cs typeface="Times New Roman" pitchFamily="18" charset="0"/>
              </a:rPr>
              <a:t> </a:t>
            </a:r>
            <a:r>
              <a:rPr lang="bg-BG" altLang="en-US" sz="3200">
                <a:solidFill>
                  <a:schemeClr val="bg2"/>
                </a:solidFill>
              </a:rPr>
              <a:t/>
            </a:r>
            <a:br>
              <a:rPr lang="bg-BG" altLang="en-US" sz="3200">
                <a:solidFill>
                  <a:schemeClr val="bg2"/>
                </a:solidFill>
              </a:rPr>
            </a:br>
            <a:r>
              <a:rPr lang="bg-BG" altLang="en-US" sz="3200">
                <a:solidFill>
                  <a:schemeClr val="bg2"/>
                </a:solidFill>
              </a:rPr>
              <a:t>- </a:t>
            </a:r>
            <a:r>
              <a:rPr lang="bg-BG" altLang="en-US" sz="3200" b="1">
                <a:solidFill>
                  <a:srgbClr val="FF3300"/>
                </a:solidFill>
                <a:cs typeface="Times New Roman" pitchFamily="18" charset="0"/>
              </a:rPr>
              <a:t>Якоб Морено</a:t>
            </a:r>
            <a:r>
              <a:rPr lang="bg-BG" altLang="en-US" sz="3200">
                <a:solidFill>
                  <a:schemeClr val="bg2"/>
                </a:solidFill>
                <a:cs typeface="Times New Roman" pitchFamily="18" charset="0"/>
              </a:rPr>
              <a:t> (поведение на групите);</a:t>
            </a:r>
            <a:br>
              <a:rPr lang="bg-BG" altLang="en-US" sz="3200">
                <a:solidFill>
                  <a:schemeClr val="bg2"/>
                </a:solidFill>
                <a:cs typeface="Times New Roman" pitchFamily="18" charset="0"/>
              </a:rPr>
            </a:br>
            <a:r>
              <a:rPr lang="bg-BG" altLang="en-US" sz="3200">
                <a:solidFill>
                  <a:schemeClr val="bg2"/>
                </a:solidFill>
                <a:cs typeface="Times New Roman" pitchFamily="18" charset="0"/>
              </a:rPr>
              <a:t> </a:t>
            </a:r>
            <a:r>
              <a:rPr lang="bg-BG" altLang="en-US" sz="3200">
                <a:solidFill>
                  <a:schemeClr val="bg2"/>
                </a:solidFill>
              </a:rPr>
              <a:t/>
            </a:r>
            <a:br>
              <a:rPr lang="bg-BG" altLang="en-US" sz="3200">
                <a:solidFill>
                  <a:schemeClr val="bg2"/>
                </a:solidFill>
              </a:rPr>
            </a:br>
            <a:r>
              <a:rPr lang="bg-BG" altLang="en-US" sz="3200">
                <a:solidFill>
                  <a:schemeClr val="bg2"/>
                </a:solidFill>
              </a:rPr>
              <a:t>- </a:t>
            </a:r>
            <a:r>
              <a:rPr lang="bg-BG" altLang="en-US" sz="3200" b="1">
                <a:solidFill>
                  <a:srgbClr val="FF3300"/>
                </a:solidFill>
                <a:cs typeface="Times New Roman" pitchFamily="18" charset="0"/>
              </a:rPr>
              <a:t>Виктор Вру</a:t>
            </a:r>
            <a:r>
              <a:rPr lang="bg-BG" altLang="en-US" sz="3200" b="1">
                <a:solidFill>
                  <a:srgbClr val="FF3300"/>
                </a:solidFill>
              </a:rPr>
              <a:t>у</a:t>
            </a:r>
            <a:r>
              <a:rPr lang="bg-BG" altLang="en-US" sz="3200" b="1">
                <a:solidFill>
                  <a:srgbClr val="FF3300"/>
                </a:solidFill>
                <a:cs typeface="Times New Roman" pitchFamily="18" charset="0"/>
              </a:rPr>
              <a:t>м</a:t>
            </a:r>
            <a:r>
              <a:rPr lang="bg-BG" altLang="en-US" sz="3200">
                <a:solidFill>
                  <a:schemeClr val="bg2"/>
                </a:solidFill>
                <a:cs typeface="Times New Roman" pitchFamily="18" charset="0"/>
              </a:rPr>
              <a:t> (</a:t>
            </a:r>
            <a:r>
              <a:rPr lang="bg-BG" altLang="en-US" sz="3200">
                <a:solidFill>
                  <a:schemeClr val="bg2"/>
                </a:solidFill>
              </a:rPr>
              <a:t>теория за</a:t>
            </a:r>
            <a:r>
              <a:rPr lang="bg-BG" altLang="en-US" sz="3200">
                <a:solidFill>
                  <a:schemeClr val="bg2"/>
                </a:solidFill>
                <a:cs typeface="Times New Roman" pitchFamily="18" charset="0"/>
              </a:rPr>
              <a:t> мотивация)</a:t>
            </a:r>
            <a:r>
              <a:rPr lang="bg-BG" altLang="en-US" sz="3200">
                <a:solidFill>
                  <a:schemeClr val="bg2"/>
                </a:solidFill>
              </a:rPr>
              <a:t> и др.</a:t>
            </a:r>
            <a:endParaRPr lang="en-US" altLang="en-US" sz="3200">
              <a:solidFill>
                <a:schemeClr val="bg2"/>
              </a:solidFill>
              <a:cs typeface="Times New Roman" pitchFamily="18" charset="0"/>
            </a:endParaRPr>
          </a:p>
        </p:txBody>
      </p:sp>
      <p:sp>
        <p:nvSpPr>
          <p:cNvPr id="2" name="Date Placeholder 1"/>
          <p:cNvSpPr>
            <a:spLocks noGrp="1"/>
          </p:cNvSpPr>
          <p:nvPr>
            <p:ph type="dt" sz="half" idx="10"/>
          </p:nvPr>
        </p:nvSpPr>
        <p:spPr/>
        <p:txBody>
          <a:bodyPr/>
          <a:lstStyle/>
          <a:p>
            <a:fld id="{8C8A1D94-1062-4A24-B5F9-6CDC73A7927B}"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416878388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DBB7C162-DFE3-415A-9969-CA069AD6E88F}" type="slidenum">
              <a:rPr lang="en-US" altLang="en-US">
                <a:solidFill>
                  <a:srgbClr val="EAEAEA"/>
                </a:solidFill>
              </a:rPr>
              <a:pPr/>
              <a:t>87</a:t>
            </a:fld>
            <a:endParaRPr lang="en-US" altLang="en-US">
              <a:solidFill>
                <a:srgbClr val="EAEAEA"/>
              </a:solidFill>
            </a:endParaRPr>
          </a:p>
        </p:txBody>
      </p:sp>
      <p:sp>
        <p:nvSpPr>
          <p:cNvPr id="38914" name="Rectangle 2"/>
          <p:cNvSpPr>
            <a:spLocks noGrp="1" noChangeArrowheads="1"/>
          </p:cNvSpPr>
          <p:nvPr>
            <p:ph type="title"/>
          </p:nvPr>
        </p:nvSpPr>
        <p:spPr>
          <a:xfrm>
            <a:off x="1600200" y="304800"/>
            <a:ext cx="7086600" cy="6553200"/>
          </a:xfrm>
        </p:spPr>
        <p:txBody>
          <a:bodyPr/>
          <a:lstStyle/>
          <a:p>
            <a:pPr algn="ctr"/>
            <a:r>
              <a:rPr lang="bg-BG" altLang="en-US">
                <a:solidFill>
                  <a:schemeClr val="bg2"/>
                </a:solidFill>
                <a:cs typeface="Times New Roman" pitchFamily="18" charset="0"/>
              </a:rPr>
              <a:t>Интересни са идеите на </a:t>
            </a:r>
            <a:r>
              <a:rPr lang="bg-BG" altLang="en-US" b="1">
                <a:solidFill>
                  <a:srgbClr val="CC3300"/>
                </a:solidFill>
                <a:cs typeface="Times New Roman" pitchFamily="18" charset="0"/>
              </a:rPr>
              <a:t>Крис Аргирис</a:t>
            </a:r>
            <a:r>
              <a:rPr lang="bg-BG" altLang="en-US">
                <a:solidFill>
                  <a:schemeClr val="bg2"/>
                </a:solidFill>
                <a:cs typeface="Times New Roman" pitchFamily="18" charset="0"/>
              </a:rPr>
              <a:t> изследва взаимодействието между индивида и организацията в неговата т. нар. „</a:t>
            </a:r>
            <a:r>
              <a:rPr lang="bg-BG" altLang="en-US" b="1">
                <a:solidFill>
                  <a:schemeClr val="bg2"/>
                </a:solidFill>
                <a:cs typeface="Times New Roman" pitchFamily="18" charset="0"/>
              </a:rPr>
              <a:t>теория на несъвместимостта</a:t>
            </a:r>
            <a:r>
              <a:rPr lang="bg-BG" altLang="en-US">
                <a:solidFill>
                  <a:schemeClr val="bg2"/>
                </a:solidFill>
                <a:cs typeface="Times New Roman" pitchFamily="18" charset="0"/>
              </a:rPr>
              <a:t>".</a:t>
            </a:r>
            <a:r>
              <a:rPr lang="bg-BG" altLang="en-US">
                <a:cs typeface="Times New Roman" pitchFamily="18" charset="0"/>
              </a:rPr>
              <a:t> </a:t>
            </a:r>
            <a:endParaRPr lang="en-US" altLang="en-US">
              <a:cs typeface="Times New Roman" pitchFamily="18" charset="0"/>
            </a:endParaRPr>
          </a:p>
        </p:txBody>
      </p:sp>
      <p:sp>
        <p:nvSpPr>
          <p:cNvPr id="2" name="Date Placeholder 1"/>
          <p:cNvSpPr>
            <a:spLocks noGrp="1"/>
          </p:cNvSpPr>
          <p:nvPr>
            <p:ph type="dt" sz="half" idx="10"/>
          </p:nvPr>
        </p:nvSpPr>
        <p:spPr/>
        <p:txBody>
          <a:bodyPr/>
          <a:lstStyle/>
          <a:p>
            <a:fld id="{EC2DBE70-8E6E-4D7C-A697-27CD7463443B}"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309199793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221A27DB-BBC8-4CF9-A83C-6F35FD7B6B90}" type="slidenum">
              <a:rPr lang="en-US" altLang="en-US">
                <a:solidFill>
                  <a:srgbClr val="EAEAEA"/>
                </a:solidFill>
              </a:rPr>
              <a:pPr/>
              <a:t>88</a:t>
            </a:fld>
            <a:endParaRPr lang="en-US" altLang="en-US">
              <a:solidFill>
                <a:srgbClr val="EAEAEA"/>
              </a:solidFill>
            </a:endParaRPr>
          </a:p>
        </p:txBody>
      </p:sp>
      <p:sp>
        <p:nvSpPr>
          <p:cNvPr id="39938" name="Rectangle 2"/>
          <p:cNvSpPr>
            <a:spLocks noGrp="1" noChangeArrowheads="1"/>
          </p:cNvSpPr>
          <p:nvPr>
            <p:ph type="title"/>
          </p:nvPr>
        </p:nvSpPr>
        <p:spPr>
          <a:xfrm>
            <a:off x="1524000" y="304800"/>
            <a:ext cx="7086600" cy="6324600"/>
          </a:xfrm>
        </p:spPr>
        <p:txBody>
          <a:bodyPr/>
          <a:lstStyle/>
          <a:p>
            <a:pPr algn="ctr"/>
            <a:r>
              <a:rPr lang="bg-BG" altLang="en-US" sz="3200">
                <a:solidFill>
                  <a:schemeClr val="bg2"/>
                </a:solidFill>
                <a:cs typeface="Times New Roman" pitchFamily="18" charset="0"/>
              </a:rPr>
              <a:t>Според него съществува несъвместимост между потребностите на зрялата личност и изискванията на формалната организация. Индивидът е независим и действен, а организацията налага зависимост и пасивност, в резултат на което се появяват разочарование и конфликти и хората реагират на това чрез създаване на неформални структури, които стимулират и оформят определени навици и адаптивно поведение.</a:t>
            </a:r>
            <a:r>
              <a:rPr lang="bg-BG" altLang="en-US" sz="3200">
                <a:cs typeface="Times New Roman" pitchFamily="18" charset="0"/>
              </a:rPr>
              <a:t> </a:t>
            </a:r>
            <a:endParaRPr lang="en-US" altLang="en-US" sz="3200">
              <a:cs typeface="Times New Roman" pitchFamily="18" charset="0"/>
            </a:endParaRPr>
          </a:p>
        </p:txBody>
      </p:sp>
      <p:sp>
        <p:nvSpPr>
          <p:cNvPr id="2" name="Date Placeholder 1"/>
          <p:cNvSpPr>
            <a:spLocks noGrp="1"/>
          </p:cNvSpPr>
          <p:nvPr>
            <p:ph type="dt" sz="half" idx="10"/>
          </p:nvPr>
        </p:nvSpPr>
        <p:spPr/>
        <p:txBody>
          <a:bodyPr/>
          <a:lstStyle/>
          <a:p>
            <a:fld id="{07753631-23EA-4871-A7A6-765B860F8A32}"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318624699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8DFF8148-B3AB-4F4D-81FA-56E0421D22CD}" type="slidenum">
              <a:rPr lang="en-US" altLang="en-US">
                <a:solidFill>
                  <a:srgbClr val="EAEAEA"/>
                </a:solidFill>
              </a:rPr>
              <a:pPr/>
              <a:t>89</a:t>
            </a:fld>
            <a:endParaRPr lang="en-US" altLang="en-US">
              <a:solidFill>
                <a:srgbClr val="EAEAEA"/>
              </a:solidFill>
            </a:endParaRPr>
          </a:p>
        </p:txBody>
      </p:sp>
      <p:sp>
        <p:nvSpPr>
          <p:cNvPr id="40962" name="Rectangle 2"/>
          <p:cNvSpPr>
            <a:spLocks noGrp="1" noChangeArrowheads="1"/>
          </p:cNvSpPr>
          <p:nvPr>
            <p:ph type="title"/>
          </p:nvPr>
        </p:nvSpPr>
        <p:spPr>
          <a:xfrm>
            <a:off x="1547813" y="260350"/>
            <a:ext cx="7427912" cy="6324600"/>
          </a:xfrm>
        </p:spPr>
        <p:txBody>
          <a:bodyPr/>
          <a:lstStyle/>
          <a:p>
            <a:pPr algn="ctr"/>
            <a:r>
              <a:rPr lang="bg-BG" altLang="en-US" sz="3600" b="1">
                <a:solidFill>
                  <a:schemeClr val="bg2"/>
                </a:solidFill>
                <a:cs typeface="Times New Roman" pitchFamily="18" charset="0"/>
              </a:rPr>
              <a:t>Ефективността на управлението</a:t>
            </a:r>
            <a:r>
              <a:rPr lang="bg-BG" altLang="en-US" sz="3600">
                <a:solidFill>
                  <a:schemeClr val="bg2"/>
                </a:solidFill>
                <a:cs typeface="Times New Roman" pitchFamily="18" charset="0"/>
              </a:rPr>
              <a:t> е в пряка зависимост от съвместимостта между формалната и неформална структура на организацията. Организацията може да модифицира индивида, а индивидът, посредством неформални дейности, може да модифицира формалната организация.</a:t>
            </a:r>
            <a:r>
              <a:rPr lang="en-US" altLang="en-US" sz="3600"/>
              <a:t> </a:t>
            </a:r>
          </a:p>
        </p:txBody>
      </p:sp>
      <p:sp>
        <p:nvSpPr>
          <p:cNvPr id="2" name="Date Placeholder 1"/>
          <p:cNvSpPr>
            <a:spLocks noGrp="1"/>
          </p:cNvSpPr>
          <p:nvPr>
            <p:ph type="dt" sz="half" idx="10"/>
          </p:nvPr>
        </p:nvSpPr>
        <p:spPr/>
        <p:txBody>
          <a:bodyPr/>
          <a:lstStyle/>
          <a:p>
            <a:fld id="{8984A8CE-3CCF-403A-BC8B-18572A24DF72}"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33673774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04800" y="304800"/>
            <a:ext cx="8458200" cy="5791200"/>
          </a:xfrm>
        </p:spPr>
        <p:txBody>
          <a:bodyPr/>
          <a:lstStyle/>
          <a:p>
            <a:r>
              <a:rPr lang="bg-BG" altLang="en-US" dirty="0">
                <a:cs typeface="Times New Roman" pitchFamily="18" charset="0"/>
              </a:rPr>
              <a:t>Нито едно от тези условия не е необходимо, за да бъде дадено лице лидер. </a:t>
            </a:r>
            <a:r>
              <a:rPr lang="bg-BG" altLang="en-US" dirty="0"/>
              <a:t/>
            </a:r>
            <a:br>
              <a:rPr lang="bg-BG" altLang="en-US" dirty="0"/>
            </a:br>
            <a:r>
              <a:rPr lang="bg-BG" altLang="en-US" dirty="0"/>
              <a:t/>
            </a:r>
            <a:br>
              <a:rPr lang="bg-BG" altLang="en-US" dirty="0"/>
            </a:br>
            <a:r>
              <a:rPr lang="bg-BG" altLang="en-US" dirty="0">
                <a:cs typeface="Times New Roman" pitchFamily="18" charset="0"/>
              </a:rPr>
              <a:t>От друга страна, ефективният мениджър наистина трябва да бъде и добър лидер.</a:t>
            </a:r>
            <a:br>
              <a:rPr lang="bg-BG" altLang="en-US" dirty="0">
                <a:cs typeface="Times New Roman" pitchFamily="18" charset="0"/>
              </a:rPr>
            </a:br>
            <a:endParaRPr lang="en-US" altLang="en-US" dirty="0">
              <a:cs typeface="Times New Roman" pitchFamily="18" charset="0"/>
            </a:endParaRPr>
          </a:p>
        </p:txBody>
      </p:sp>
      <p:sp>
        <p:nvSpPr>
          <p:cNvPr id="2" name="Date Placeholder 1"/>
          <p:cNvSpPr>
            <a:spLocks noGrp="1"/>
          </p:cNvSpPr>
          <p:nvPr>
            <p:ph type="dt" sz="half" idx="10"/>
          </p:nvPr>
        </p:nvSpPr>
        <p:spPr/>
        <p:txBody>
          <a:bodyPr/>
          <a:lstStyle/>
          <a:p>
            <a:fld id="{AF943774-416F-481A-A09C-0359A8FA8120}" type="datetime1">
              <a:rPr lang="bg-BG" altLang="en-US" smtClean="0"/>
              <a:t>24.10.2016 г.</a:t>
            </a:fld>
            <a:endParaRPr lang="en-US" altLang="en-US"/>
          </a:p>
        </p:txBody>
      </p:sp>
      <p:sp>
        <p:nvSpPr>
          <p:cNvPr id="5" name="Slide Number Placeholder 4"/>
          <p:cNvSpPr>
            <a:spLocks noGrp="1"/>
          </p:cNvSpPr>
          <p:nvPr>
            <p:ph type="sldNum" sz="quarter" idx="12"/>
          </p:nvPr>
        </p:nvSpPr>
        <p:spPr/>
        <p:txBody>
          <a:bodyPr/>
          <a:lstStyle/>
          <a:p>
            <a:fld id="{EB6D7726-7645-47E3-81B1-2668B7194AA8}" type="slidenum">
              <a:rPr lang="en-US" altLang="en-US"/>
              <a:pPr/>
              <a:t>9</a:t>
            </a:fld>
            <a:endParaRPr lang="en-US" alt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ABDDB71B-DE15-468C-A34C-078936B1DC96}" type="slidenum">
              <a:rPr lang="en-US" altLang="en-US">
                <a:solidFill>
                  <a:srgbClr val="EAEAEA"/>
                </a:solidFill>
              </a:rPr>
              <a:pPr/>
              <a:t>90</a:t>
            </a:fld>
            <a:endParaRPr lang="en-US" altLang="en-US">
              <a:solidFill>
                <a:srgbClr val="EAEAEA"/>
              </a:solidFill>
            </a:endParaRPr>
          </a:p>
        </p:txBody>
      </p:sp>
      <p:sp>
        <p:nvSpPr>
          <p:cNvPr id="41986" name="Rectangle 2"/>
          <p:cNvSpPr>
            <a:spLocks noGrp="1" noChangeArrowheads="1"/>
          </p:cNvSpPr>
          <p:nvPr>
            <p:ph type="title"/>
          </p:nvPr>
        </p:nvSpPr>
        <p:spPr>
          <a:xfrm>
            <a:off x="1600200" y="304800"/>
            <a:ext cx="7010400" cy="5861050"/>
          </a:xfrm>
        </p:spPr>
        <p:txBody>
          <a:bodyPr/>
          <a:lstStyle/>
          <a:p>
            <a:pPr algn="ctr"/>
            <a:r>
              <a:rPr lang="bg-BG" altLang="en-US" b="1">
                <a:solidFill>
                  <a:srgbClr val="CC3300"/>
                </a:solidFill>
                <a:cs typeface="Times New Roman" pitchFamily="18" charset="0"/>
              </a:rPr>
              <a:t>Дъглас МакГрегър</a:t>
            </a:r>
            <a:r>
              <a:rPr lang="bg-BG" altLang="en-US">
                <a:solidFill>
                  <a:schemeClr val="bg2"/>
                </a:solidFill>
                <a:cs typeface="Times New Roman" pitchFamily="18" charset="0"/>
              </a:rPr>
              <a:t> (1906-1964г.) е автор на популярните теории „X" и „У", основаващи се на </a:t>
            </a:r>
            <a:r>
              <a:rPr lang="bg-BG" altLang="en-US">
                <a:solidFill>
                  <a:schemeClr val="bg2"/>
                </a:solidFill>
              </a:rPr>
              <a:t>два </a:t>
            </a:r>
            <a:r>
              <a:rPr lang="bg-BG" altLang="en-US">
                <a:solidFill>
                  <a:schemeClr val="bg2"/>
                </a:solidFill>
                <a:cs typeface="Times New Roman" pitchFamily="18" charset="0"/>
              </a:rPr>
              <a:t>коренно различни подходи, които мениджърите могат да използват в процеса на управление.</a:t>
            </a:r>
            <a:endParaRPr lang="en-US" altLang="en-US">
              <a:solidFill>
                <a:schemeClr val="bg2"/>
              </a:solidFill>
              <a:cs typeface="Times New Roman" pitchFamily="18" charset="0"/>
            </a:endParaRPr>
          </a:p>
        </p:txBody>
      </p:sp>
      <p:sp>
        <p:nvSpPr>
          <p:cNvPr id="2" name="Date Placeholder 1"/>
          <p:cNvSpPr>
            <a:spLocks noGrp="1"/>
          </p:cNvSpPr>
          <p:nvPr>
            <p:ph type="dt" sz="half" idx="10"/>
          </p:nvPr>
        </p:nvSpPr>
        <p:spPr/>
        <p:txBody>
          <a:bodyPr/>
          <a:lstStyle/>
          <a:p>
            <a:fld id="{0D224A4A-C0CD-4198-9A9C-9E276D3C4392}"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1800065247"/>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1895EB99-D7D3-4FF9-ABD7-ED2EE3F3DA69}" type="slidenum">
              <a:rPr lang="en-US" altLang="en-US">
                <a:solidFill>
                  <a:srgbClr val="EAEAEA"/>
                </a:solidFill>
              </a:rPr>
              <a:pPr/>
              <a:t>91</a:t>
            </a:fld>
            <a:endParaRPr lang="en-US" altLang="en-US">
              <a:solidFill>
                <a:srgbClr val="EAEAEA"/>
              </a:solidFill>
            </a:endParaRPr>
          </a:p>
        </p:txBody>
      </p:sp>
      <p:sp>
        <p:nvSpPr>
          <p:cNvPr id="43010" name="Rectangle 2"/>
          <p:cNvSpPr>
            <a:spLocks noGrp="1" noChangeArrowheads="1"/>
          </p:cNvSpPr>
          <p:nvPr>
            <p:ph type="title"/>
          </p:nvPr>
        </p:nvSpPr>
        <p:spPr>
          <a:xfrm>
            <a:off x="1676400" y="304800"/>
            <a:ext cx="6934200" cy="6553200"/>
          </a:xfrm>
        </p:spPr>
        <p:txBody>
          <a:bodyPr/>
          <a:lstStyle/>
          <a:p>
            <a:pPr algn="ctr"/>
            <a:r>
              <a:rPr lang="bg-BG" altLang="en-US" sz="4000" b="1">
                <a:solidFill>
                  <a:srgbClr val="CC3300"/>
                </a:solidFill>
                <a:cs typeface="Times New Roman" pitchFamily="18" charset="0"/>
              </a:rPr>
              <a:t>ТЕОРИЯ “Х“</a:t>
            </a:r>
            <a:r>
              <a:rPr lang="bg-BG" altLang="en-US" sz="4000" b="1">
                <a:solidFill>
                  <a:srgbClr val="CC3300"/>
                </a:solidFill>
              </a:rPr>
              <a:t/>
            </a:r>
            <a:br>
              <a:rPr lang="bg-BG" altLang="en-US" sz="4000" b="1">
                <a:solidFill>
                  <a:srgbClr val="CC3300"/>
                </a:solidFill>
              </a:rPr>
            </a:br>
            <a:r>
              <a:rPr lang="bg-BG" altLang="en-US" sz="3200">
                <a:solidFill>
                  <a:schemeClr val="bg2"/>
                </a:solidFill>
                <a:cs typeface="Times New Roman" pitchFamily="18" charset="0"/>
              </a:rPr>
              <a:t>Средният човек не обича труда и се стреми да го избягва. Повечето хора се нуждаят да бъдат принуждавани, контролирани, да им се заповядва и да бъдат заплашвани с наказания, за да работят за постигането на организационните цели. Средният човек иска да бъде командван, бяга от отговорност, има ниски амбиции и търси преди всичко сигурност.</a:t>
            </a:r>
            <a:endParaRPr lang="en-US" altLang="en-US" sz="3200">
              <a:solidFill>
                <a:schemeClr val="bg2"/>
              </a:solidFill>
              <a:cs typeface="Times New Roman" pitchFamily="18" charset="0"/>
            </a:endParaRPr>
          </a:p>
        </p:txBody>
      </p:sp>
      <p:sp>
        <p:nvSpPr>
          <p:cNvPr id="2" name="Date Placeholder 1"/>
          <p:cNvSpPr>
            <a:spLocks noGrp="1"/>
          </p:cNvSpPr>
          <p:nvPr>
            <p:ph type="dt" sz="half" idx="10"/>
          </p:nvPr>
        </p:nvSpPr>
        <p:spPr/>
        <p:txBody>
          <a:bodyPr/>
          <a:lstStyle/>
          <a:p>
            <a:fld id="{967B927C-1CF8-40F2-82DA-FD24713687BD}"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334435656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3383D961-A619-4734-95D6-2A4A50B2652C}" type="slidenum">
              <a:rPr lang="en-US" altLang="en-US">
                <a:solidFill>
                  <a:srgbClr val="EAEAEA"/>
                </a:solidFill>
              </a:rPr>
              <a:pPr/>
              <a:t>92</a:t>
            </a:fld>
            <a:endParaRPr lang="en-US" altLang="en-US">
              <a:solidFill>
                <a:srgbClr val="EAEAEA"/>
              </a:solidFill>
            </a:endParaRPr>
          </a:p>
        </p:txBody>
      </p:sp>
      <p:sp>
        <p:nvSpPr>
          <p:cNvPr id="44034" name="Rectangle 2"/>
          <p:cNvSpPr>
            <a:spLocks noGrp="1" noChangeArrowheads="1"/>
          </p:cNvSpPr>
          <p:nvPr>
            <p:ph type="title"/>
          </p:nvPr>
        </p:nvSpPr>
        <p:spPr>
          <a:xfrm>
            <a:off x="1600200" y="304800"/>
            <a:ext cx="7010400" cy="6553200"/>
          </a:xfrm>
        </p:spPr>
        <p:txBody>
          <a:bodyPr/>
          <a:lstStyle/>
          <a:p>
            <a:pPr algn="ctr"/>
            <a:r>
              <a:rPr lang="bg-BG" altLang="en-US" sz="3600">
                <a:solidFill>
                  <a:schemeClr val="bg2"/>
                </a:solidFill>
                <a:cs typeface="Times New Roman" pitchFamily="18" charset="0"/>
              </a:rPr>
              <a:t>При този модел има строго разделение между изпълнители и управляващи. Дейностите са твърдо регламентирани, упражнява се тотален контрол чрез заповеди и нареждания, преобладават наказанията. Когато се използват стимули, те са предимно икономически.</a:t>
            </a:r>
            <a:r>
              <a:rPr lang="en-US" altLang="en-US" sz="3600"/>
              <a:t> </a:t>
            </a:r>
          </a:p>
        </p:txBody>
      </p:sp>
      <p:sp>
        <p:nvSpPr>
          <p:cNvPr id="2" name="Date Placeholder 1"/>
          <p:cNvSpPr>
            <a:spLocks noGrp="1"/>
          </p:cNvSpPr>
          <p:nvPr>
            <p:ph type="dt" sz="half" idx="10"/>
          </p:nvPr>
        </p:nvSpPr>
        <p:spPr/>
        <p:txBody>
          <a:bodyPr/>
          <a:lstStyle/>
          <a:p>
            <a:fld id="{A2AADF58-3022-430E-910F-B2EF8F2B2E01}"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634140403"/>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FDA338B0-E8FC-453E-963A-6741F198AF07}" type="slidenum">
              <a:rPr lang="en-US" altLang="en-US">
                <a:solidFill>
                  <a:srgbClr val="EAEAEA"/>
                </a:solidFill>
              </a:rPr>
              <a:pPr/>
              <a:t>93</a:t>
            </a:fld>
            <a:endParaRPr lang="en-US" altLang="en-US">
              <a:solidFill>
                <a:srgbClr val="EAEAEA"/>
              </a:solidFill>
            </a:endParaRPr>
          </a:p>
        </p:txBody>
      </p:sp>
      <p:sp>
        <p:nvSpPr>
          <p:cNvPr id="45058" name="Rectangle 2"/>
          <p:cNvSpPr>
            <a:spLocks noGrp="1" noChangeArrowheads="1"/>
          </p:cNvSpPr>
          <p:nvPr>
            <p:ph type="title"/>
          </p:nvPr>
        </p:nvSpPr>
        <p:spPr>
          <a:xfrm>
            <a:off x="1600200" y="0"/>
            <a:ext cx="7010400" cy="6092825"/>
          </a:xfrm>
        </p:spPr>
        <p:txBody>
          <a:bodyPr/>
          <a:lstStyle/>
          <a:p>
            <a:pPr algn="ctr"/>
            <a:r>
              <a:rPr lang="bg-BG" altLang="en-US" b="1">
                <a:solidFill>
                  <a:srgbClr val="CC3300"/>
                </a:solidFill>
                <a:cs typeface="Times New Roman" pitchFamily="18" charset="0"/>
              </a:rPr>
              <a:t>ТЕОРИЯ „У“</a:t>
            </a:r>
            <a:r>
              <a:rPr lang="bg-BG" altLang="en-US" b="1">
                <a:solidFill>
                  <a:srgbClr val="CC3300"/>
                </a:solidFill>
              </a:rPr>
              <a:t/>
            </a:r>
            <a:br>
              <a:rPr lang="bg-BG" altLang="en-US" b="1">
                <a:solidFill>
                  <a:srgbClr val="CC3300"/>
                </a:solidFill>
              </a:rPr>
            </a:br>
            <a:r>
              <a:rPr lang="bg-BG" altLang="en-US">
                <a:solidFill>
                  <a:schemeClr val="bg2"/>
                </a:solidFill>
                <a:cs typeface="Times New Roman" pitchFamily="18" charset="0"/>
              </a:rPr>
              <a:t>Повечето хора не мразят труда. Те са инициативни, енергични и честолюбиви по природа. Стремят се да задоволяват освен материалните, и духовните си потребности.</a:t>
            </a:r>
            <a:r>
              <a:rPr lang="bg-BG" altLang="en-US">
                <a:cs typeface="Times New Roman" pitchFamily="18" charset="0"/>
              </a:rPr>
              <a:t> </a:t>
            </a:r>
            <a:endParaRPr lang="en-US" altLang="en-US">
              <a:cs typeface="Times New Roman" pitchFamily="18" charset="0"/>
            </a:endParaRPr>
          </a:p>
        </p:txBody>
      </p:sp>
      <p:sp>
        <p:nvSpPr>
          <p:cNvPr id="2" name="Date Placeholder 1"/>
          <p:cNvSpPr>
            <a:spLocks noGrp="1"/>
          </p:cNvSpPr>
          <p:nvPr>
            <p:ph type="dt" sz="half" idx="10"/>
          </p:nvPr>
        </p:nvSpPr>
        <p:spPr/>
        <p:txBody>
          <a:bodyPr/>
          <a:lstStyle/>
          <a:p>
            <a:fld id="{D8DD4EAD-73C6-4F15-98B2-6DF2E17E7736}"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1401783931"/>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AA2E6DB4-59A8-4DDD-9285-AD8DF6386935}" type="slidenum">
              <a:rPr lang="en-US" altLang="en-US">
                <a:solidFill>
                  <a:srgbClr val="EAEAEA"/>
                </a:solidFill>
              </a:rPr>
              <a:pPr/>
              <a:t>94</a:t>
            </a:fld>
            <a:endParaRPr lang="en-US" altLang="en-US">
              <a:solidFill>
                <a:srgbClr val="EAEAEA"/>
              </a:solidFill>
            </a:endParaRPr>
          </a:p>
        </p:txBody>
      </p:sp>
      <p:sp>
        <p:nvSpPr>
          <p:cNvPr id="46082" name="Rectangle 2"/>
          <p:cNvSpPr>
            <a:spLocks noGrp="1" noChangeArrowheads="1"/>
          </p:cNvSpPr>
          <p:nvPr>
            <p:ph type="title"/>
          </p:nvPr>
        </p:nvSpPr>
        <p:spPr>
          <a:xfrm>
            <a:off x="1187450" y="304800"/>
            <a:ext cx="7956550" cy="6076950"/>
          </a:xfrm>
        </p:spPr>
        <p:txBody>
          <a:bodyPr/>
          <a:lstStyle/>
          <a:p>
            <a:pPr algn="ctr"/>
            <a:r>
              <a:rPr lang="bg-BG" altLang="en-US" sz="3600">
                <a:solidFill>
                  <a:schemeClr val="bg2"/>
                </a:solidFill>
                <a:cs typeface="Times New Roman" pitchFamily="18" charset="0"/>
              </a:rPr>
              <a:t>Вземането на решения и поемането на отговорности им е вътрешно присъщо. Управлението трябва да им даде възможност да развият тези си способности. Хората упражняват самоуправление и самоконтрол за достигане целите на организацията. Много хора притежават творчески способности и са склонни към новаторство.</a:t>
            </a:r>
            <a:r>
              <a:rPr lang="bg-BG" altLang="en-US" sz="3600">
                <a:cs typeface="Times New Roman" pitchFamily="18" charset="0"/>
              </a:rPr>
              <a:t> </a:t>
            </a:r>
            <a:endParaRPr lang="en-US" altLang="en-US" sz="3600">
              <a:cs typeface="Times New Roman" pitchFamily="18" charset="0"/>
            </a:endParaRPr>
          </a:p>
        </p:txBody>
      </p:sp>
      <p:sp>
        <p:nvSpPr>
          <p:cNvPr id="2" name="Date Placeholder 1"/>
          <p:cNvSpPr>
            <a:spLocks noGrp="1"/>
          </p:cNvSpPr>
          <p:nvPr>
            <p:ph type="dt" sz="half" idx="10"/>
          </p:nvPr>
        </p:nvSpPr>
        <p:spPr/>
        <p:txBody>
          <a:bodyPr/>
          <a:lstStyle/>
          <a:p>
            <a:fld id="{35EEEDB1-51FD-4884-B220-7C921682DED1}"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978583258"/>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60DD3FE4-E9F1-4681-8CC2-CD3A98A559BC}" type="slidenum">
              <a:rPr lang="en-US" altLang="en-US">
                <a:solidFill>
                  <a:srgbClr val="EAEAEA"/>
                </a:solidFill>
              </a:rPr>
              <a:pPr/>
              <a:t>95</a:t>
            </a:fld>
            <a:endParaRPr lang="en-US" altLang="en-US">
              <a:solidFill>
                <a:srgbClr val="EAEAEA"/>
              </a:solidFill>
            </a:endParaRPr>
          </a:p>
        </p:txBody>
      </p:sp>
      <p:sp>
        <p:nvSpPr>
          <p:cNvPr id="47106" name="Rectangle 2"/>
          <p:cNvSpPr>
            <a:spLocks noGrp="1" noChangeArrowheads="1"/>
          </p:cNvSpPr>
          <p:nvPr>
            <p:ph type="title"/>
          </p:nvPr>
        </p:nvSpPr>
        <p:spPr>
          <a:xfrm>
            <a:off x="1331913" y="381000"/>
            <a:ext cx="7812087" cy="5640388"/>
          </a:xfrm>
        </p:spPr>
        <p:txBody>
          <a:bodyPr/>
          <a:lstStyle/>
          <a:p>
            <a:pPr algn="ctr"/>
            <a:r>
              <a:rPr lang="bg-BG" altLang="en-US" sz="3600">
                <a:solidFill>
                  <a:schemeClr val="bg2"/>
                </a:solidFill>
                <a:cs typeface="Times New Roman" pitchFamily="18" charset="0"/>
              </a:rPr>
              <a:t>Най-важна задача на мениджърите е да дадат възможност за разкриване способностите на персонала. </a:t>
            </a:r>
            <a:r>
              <a:rPr lang="bg-BG" altLang="en-US" sz="3600">
                <a:solidFill>
                  <a:schemeClr val="bg2"/>
                </a:solidFill>
              </a:rPr>
              <a:t/>
            </a:r>
            <a:br>
              <a:rPr lang="bg-BG" altLang="en-US" sz="3600">
                <a:solidFill>
                  <a:schemeClr val="bg2"/>
                </a:solidFill>
              </a:rPr>
            </a:br>
            <a:r>
              <a:rPr lang="bg-BG" altLang="en-US" sz="3600">
                <a:solidFill>
                  <a:schemeClr val="bg2"/>
                </a:solidFill>
                <a:cs typeface="Times New Roman" pitchFamily="18" charset="0"/>
              </a:rPr>
              <a:t>В управлението трябва да се използват стимулите, а не контролът и принудата, при това богатство от психологически, социални и други стимули, а не само икономически и да се създават условия за творчество.</a:t>
            </a:r>
            <a:r>
              <a:rPr lang="en-US" altLang="en-US" sz="3600"/>
              <a:t> </a:t>
            </a:r>
          </a:p>
        </p:txBody>
      </p:sp>
      <p:sp>
        <p:nvSpPr>
          <p:cNvPr id="2" name="Date Placeholder 1"/>
          <p:cNvSpPr>
            <a:spLocks noGrp="1"/>
          </p:cNvSpPr>
          <p:nvPr>
            <p:ph type="dt" sz="half" idx="10"/>
          </p:nvPr>
        </p:nvSpPr>
        <p:spPr/>
        <p:txBody>
          <a:bodyPr/>
          <a:lstStyle/>
          <a:p>
            <a:fld id="{202A9364-CB48-4193-B7D7-985C86A08C81}"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335545201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38140F60-6CBA-49FD-BEDC-906AB901AB57}" type="slidenum">
              <a:rPr lang="en-US" altLang="en-US">
                <a:solidFill>
                  <a:srgbClr val="EAEAEA"/>
                </a:solidFill>
              </a:rPr>
              <a:pPr/>
              <a:t>96</a:t>
            </a:fld>
            <a:endParaRPr lang="en-US" altLang="en-US">
              <a:solidFill>
                <a:srgbClr val="EAEAEA"/>
              </a:solidFill>
            </a:endParaRPr>
          </a:p>
        </p:txBody>
      </p:sp>
      <p:sp>
        <p:nvSpPr>
          <p:cNvPr id="48130" name="Rectangle 2"/>
          <p:cNvSpPr>
            <a:spLocks noGrp="1" noChangeArrowheads="1"/>
          </p:cNvSpPr>
          <p:nvPr>
            <p:ph type="title"/>
          </p:nvPr>
        </p:nvSpPr>
        <p:spPr>
          <a:xfrm>
            <a:off x="1403350" y="304800"/>
            <a:ext cx="7561263" cy="6148388"/>
          </a:xfrm>
        </p:spPr>
        <p:txBody>
          <a:bodyPr/>
          <a:lstStyle/>
          <a:p>
            <a:pPr algn="ctr">
              <a:lnSpc>
                <a:spcPct val="90000"/>
              </a:lnSpc>
            </a:pPr>
            <a:r>
              <a:rPr lang="bg-BG" altLang="en-US" sz="3600" b="1">
                <a:solidFill>
                  <a:srgbClr val="CC3300"/>
                </a:solidFill>
                <a:cs typeface="Times New Roman" pitchFamily="18" charset="0"/>
              </a:rPr>
              <a:t>СЪВРЕМЕННИ ТЕОРИИ</a:t>
            </a:r>
            <a:r>
              <a:rPr lang="bg-BG" altLang="en-US" sz="3600" b="1">
                <a:solidFill>
                  <a:schemeClr val="bg2"/>
                </a:solidFill>
                <a:cs typeface="Times New Roman" pitchFamily="18" charset="0"/>
              </a:rPr>
              <a:t> </a:t>
            </a:r>
            <a:r>
              <a:rPr lang="bg-BG" altLang="en-US" sz="3600" b="1">
                <a:solidFill>
                  <a:schemeClr val="bg2"/>
                </a:solidFill>
              </a:rPr>
              <a:t/>
            </a:r>
            <a:br>
              <a:rPr lang="bg-BG" altLang="en-US" sz="3600" b="1">
                <a:solidFill>
                  <a:schemeClr val="bg2"/>
                </a:solidFill>
              </a:rPr>
            </a:br>
            <a:r>
              <a:rPr lang="bg-BG" altLang="en-US" sz="3600" b="1">
                <a:solidFill>
                  <a:schemeClr val="bg2"/>
                </a:solidFill>
              </a:rPr>
              <a:t/>
            </a:r>
            <a:br>
              <a:rPr lang="bg-BG" altLang="en-US" sz="3600" b="1">
                <a:solidFill>
                  <a:schemeClr val="bg2"/>
                </a:solidFill>
              </a:rPr>
            </a:br>
            <a:r>
              <a:rPr lang="bg-BG" altLang="en-US" sz="3200">
                <a:solidFill>
                  <a:schemeClr val="bg2"/>
                </a:solidFill>
                <a:cs typeface="Times New Roman" pitchFamily="18" charset="0"/>
              </a:rPr>
              <a:t>Освен представените три основни школи, през последните десетилетия възникнаха множество нови теории и подходи в мениджмънта като</a:t>
            </a:r>
            <a:r>
              <a:rPr lang="bg-BG" altLang="en-US" sz="3200">
                <a:solidFill>
                  <a:schemeClr val="bg2"/>
                </a:solidFill>
              </a:rPr>
              <a:t>:</a:t>
            </a:r>
            <a:r>
              <a:rPr lang="en-US" altLang="en-US" sz="3200">
                <a:solidFill>
                  <a:schemeClr val="bg2"/>
                </a:solidFill>
              </a:rPr>
              <a:t/>
            </a:r>
            <a:br>
              <a:rPr lang="en-US" altLang="en-US" sz="3200">
                <a:solidFill>
                  <a:schemeClr val="bg2"/>
                </a:solidFill>
              </a:rPr>
            </a:br>
            <a:r>
              <a:rPr lang="bg-BG" altLang="en-US" sz="3600">
                <a:solidFill>
                  <a:schemeClr val="bg2"/>
                </a:solidFill>
                <a:cs typeface="Times New Roman" pitchFamily="18" charset="0"/>
              </a:rPr>
              <a:t> </a:t>
            </a:r>
            <a:r>
              <a:rPr lang="bg-BG" altLang="en-US" sz="3600">
                <a:solidFill>
                  <a:schemeClr val="bg2"/>
                </a:solidFill>
              </a:rPr>
              <a:t/>
            </a:r>
            <a:br>
              <a:rPr lang="bg-BG" altLang="en-US" sz="3600">
                <a:solidFill>
                  <a:schemeClr val="bg2"/>
                </a:solidFill>
              </a:rPr>
            </a:br>
            <a:r>
              <a:rPr lang="bg-BG" altLang="en-US" sz="3600">
                <a:solidFill>
                  <a:srgbClr val="CC3300"/>
                </a:solidFill>
              </a:rPr>
              <a:t>- </a:t>
            </a:r>
            <a:r>
              <a:rPr lang="bg-BG" altLang="en-US" sz="3600" b="1">
                <a:solidFill>
                  <a:srgbClr val="CC3300"/>
                </a:solidFill>
                <a:cs typeface="Times New Roman" pitchFamily="18" charset="0"/>
              </a:rPr>
              <a:t>Теория за системите, </a:t>
            </a:r>
            <a:r>
              <a:rPr lang="bg-BG" altLang="en-US" sz="3600" b="1">
                <a:solidFill>
                  <a:srgbClr val="CC3300"/>
                </a:solidFill>
              </a:rPr>
              <a:t/>
            </a:r>
            <a:br>
              <a:rPr lang="bg-BG" altLang="en-US" sz="3600" b="1">
                <a:solidFill>
                  <a:srgbClr val="CC3300"/>
                </a:solidFill>
              </a:rPr>
            </a:br>
            <a:r>
              <a:rPr lang="bg-BG" altLang="en-US" sz="3600" b="1">
                <a:solidFill>
                  <a:srgbClr val="CC3300"/>
                </a:solidFill>
              </a:rPr>
              <a:t>- </a:t>
            </a:r>
            <a:r>
              <a:rPr lang="bg-BG" altLang="en-US" sz="3600" b="1">
                <a:solidFill>
                  <a:srgbClr val="CC3300"/>
                </a:solidFill>
                <a:cs typeface="Times New Roman" pitchFamily="18" charset="0"/>
              </a:rPr>
              <a:t>Ситуационната теория, </a:t>
            </a:r>
            <a:r>
              <a:rPr lang="bg-BG" altLang="en-US" sz="3600" b="1">
                <a:solidFill>
                  <a:srgbClr val="CC3300"/>
                </a:solidFill>
              </a:rPr>
              <a:t/>
            </a:r>
            <a:br>
              <a:rPr lang="bg-BG" altLang="en-US" sz="3600" b="1">
                <a:solidFill>
                  <a:srgbClr val="CC3300"/>
                </a:solidFill>
              </a:rPr>
            </a:br>
            <a:r>
              <a:rPr lang="bg-BG" altLang="en-US" sz="3600" b="1">
                <a:solidFill>
                  <a:srgbClr val="CC3300"/>
                </a:solidFill>
              </a:rPr>
              <a:t>- </a:t>
            </a:r>
            <a:r>
              <a:rPr lang="bg-BG" altLang="en-US" sz="3600" b="1">
                <a:solidFill>
                  <a:srgbClr val="CC3300"/>
                </a:solidFill>
                <a:cs typeface="Times New Roman" pitchFamily="18" charset="0"/>
              </a:rPr>
              <a:t>Теория „Z", </a:t>
            </a:r>
            <a:r>
              <a:rPr lang="bg-BG" altLang="en-US" sz="3600" b="1">
                <a:solidFill>
                  <a:srgbClr val="CC3300"/>
                </a:solidFill>
              </a:rPr>
              <a:t/>
            </a:r>
            <a:br>
              <a:rPr lang="bg-BG" altLang="en-US" sz="3600" b="1">
                <a:solidFill>
                  <a:srgbClr val="CC3300"/>
                </a:solidFill>
              </a:rPr>
            </a:br>
            <a:r>
              <a:rPr lang="bg-BG" altLang="en-US" sz="3600" b="1">
                <a:solidFill>
                  <a:srgbClr val="CC3300"/>
                </a:solidFill>
              </a:rPr>
              <a:t>- </a:t>
            </a:r>
            <a:r>
              <a:rPr lang="bg-BG" altLang="en-US" sz="3600" b="1">
                <a:solidFill>
                  <a:srgbClr val="CC3300"/>
                </a:solidFill>
                <a:cs typeface="Times New Roman" pitchFamily="18" charset="0"/>
              </a:rPr>
              <a:t>Теория на организационния хуманизъм.</a:t>
            </a:r>
            <a:br>
              <a:rPr lang="bg-BG" altLang="en-US" sz="3600" b="1">
                <a:solidFill>
                  <a:srgbClr val="CC3300"/>
                </a:solidFill>
                <a:cs typeface="Times New Roman" pitchFamily="18" charset="0"/>
              </a:rPr>
            </a:br>
            <a:endParaRPr lang="en-US" altLang="en-US" sz="3600" b="1">
              <a:solidFill>
                <a:srgbClr val="CC3300"/>
              </a:solidFill>
              <a:cs typeface="Times New Roman" pitchFamily="18" charset="0"/>
            </a:endParaRPr>
          </a:p>
        </p:txBody>
      </p:sp>
      <p:sp>
        <p:nvSpPr>
          <p:cNvPr id="2" name="Date Placeholder 1"/>
          <p:cNvSpPr>
            <a:spLocks noGrp="1"/>
          </p:cNvSpPr>
          <p:nvPr>
            <p:ph type="dt" sz="half" idx="10"/>
          </p:nvPr>
        </p:nvSpPr>
        <p:spPr/>
        <p:txBody>
          <a:bodyPr/>
          <a:lstStyle/>
          <a:p>
            <a:fld id="{04E2F143-CE19-4D65-9700-09553CA02DCF}"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2214800545"/>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29C8B857-B0A1-47F6-BCDB-30859532C1CB}" type="slidenum">
              <a:rPr lang="en-US" altLang="en-US">
                <a:solidFill>
                  <a:srgbClr val="EAEAEA"/>
                </a:solidFill>
              </a:rPr>
              <a:pPr/>
              <a:t>97</a:t>
            </a:fld>
            <a:endParaRPr lang="en-US" altLang="en-US">
              <a:solidFill>
                <a:srgbClr val="EAEAEA"/>
              </a:solidFill>
            </a:endParaRPr>
          </a:p>
        </p:txBody>
      </p:sp>
      <p:sp>
        <p:nvSpPr>
          <p:cNvPr id="49154" name="Rectangle 2"/>
          <p:cNvSpPr>
            <a:spLocks noGrp="1" noChangeArrowheads="1"/>
          </p:cNvSpPr>
          <p:nvPr>
            <p:ph type="title"/>
          </p:nvPr>
        </p:nvSpPr>
        <p:spPr>
          <a:xfrm>
            <a:off x="1619250" y="549275"/>
            <a:ext cx="6934200" cy="5670550"/>
          </a:xfrm>
        </p:spPr>
        <p:txBody>
          <a:bodyPr/>
          <a:lstStyle/>
          <a:p>
            <a:pPr algn="ctr"/>
            <a:r>
              <a:rPr lang="bg-BG" altLang="en-US" sz="4000" b="1">
                <a:solidFill>
                  <a:srgbClr val="CC3300"/>
                </a:solidFill>
                <a:cs typeface="Times New Roman" pitchFamily="18" charset="0"/>
              </a:rPr>
              <a:t>ТЕОРИЯ ЗА СИСТЕМИТЕ</a:t>
            </a:r>
            <a:r>
              <a:rPr lang="bg-BG" altLang="en-US" b="1">
                <a:solidFill>
                  <a:schemeClr val="bg2"/>
                </a:solidFill>
                <a:cs typeface="Times New Roman" pitchFamily="18" charset="0"/>
              </a:rPr>
              <a:t> </a:t>
            </a:r>
            <a:r>
              <a:rPr lang="bg-BG" altLang="en-US" b="1">
                <a:solidFill>
                  <a:schemeClr val="bg2"/>
                </a:solidFill>
              </a:rPr>
              <a:t/>
            </a:r>
            <a:br>
              <a:rPr lang="bg-BG" altLang="en-US" b="1">
                <a:solidFill>
                  <a:schemeClr val="bg2"/>
                </a:solidFill>
              </a:rPr>
            </a:br>
            <a:r>
              <a:rPr lang="bg-BG" altLang="en-US" b="1">
                <a:solidFill>
                  <a:schemeClr val="bg2"/>
                </a:solidFill>
              </a:rPr>
              <a:t/>
            </a:r>
            <a:br>
              <a:rPr lang="bg-BG" altLang="en-US" b="1">
                <a:solidFill>
                  <a:schemeClr val="bg2"/>
                </a:solidFill>
              </a:rPr>
            </a:br>
            <a:r>
              <a:rPr lang="bg-BG" altLang="en-US" sz="3600">
                <a:solidFill>
                  <a:schemeClr val="bg2"/>
                </a:solidFill>
                <a:cs typeface="Times New Roman" pitchFamily="18" charset="0"/>
              </a:rPr>
              <a:t>Известна е още като </a:t>
            </a:r>
            <a:r>
              <a:rPr lang="bg-BG" altLang="en-US" sz="3600">
                <a:solidFill>
                  <a:schemeClr val="bg2"/>
                </a:solidFill>
              </a:rPr>
              <a:t>“</a:t>
            </a:r>
            <a:r>
              <a:rPr lang="bg-BG" altLang="en-US" sz="3600">
                <a:solidFill>
                  <a:schemeClr val="bg2"/>
                </a:solidFill>
                <a:cs typeface="Times New Roman" pitchFamily="18" charset="0"/>
              </a:rPr>
              <a:t>Системен подход</a:t>
            </a:r>
            <a:r>
              <a:rPr lang="bg-BG" altLang="en-US" sz="3600">
                <a:solidFill>
                  <a:schemeClr val="bg2"/>
                </a:solidFill>
              </a:rPr>
              <a:t>”</a:t>
            </a:r>
            <a:r>
              <a:rPr lang="bg-BG" altLang="en-US" sz="3600">
                <a:solidFill>
                  <a:schemeClr val="bg2"/>
                </a:solidFill>
                <a:cs typeface="Times New Roman" pitchFamily="18" charset="0"/>
              </a:rPr>
              <a:t>. Това не е набор от знания, ръководства или принципи за управление, а „начин на мислене" по отношение на организацията и нейното управление.</a:t>
            </a:r>
            <a:r>
              <a:rPr lang="bg-BG" altLang="en-US">
                <a:cs typeface="Times New Roman" pitchFamily="18" charset="0"/>
              </a:rPr>
              <a:t> </a:t>
            </a:r>
            <a:endParaRPr lang="en-US" altLang="en-US">
              <a:cs typeface="Times New Roman" pitchFamily="18" charset="0"/>
            </a:endParaRPr>
          </a:p>
        </p:txBody>
      </p:sp>
      <p:sp>
        <p:nvSpPr>
          <p:cNvPr id="2" name="Date Placeholder 1"/>
          <p:cNvSpPr>
            <a:spLocks noGrp="1"/>
          </p:cNvSpPr>
          <p:nvPr>
            <p:ph type="dt" sz="half" idx="10"/>
          </p:nvPr>
        </p:nvSpPr>
        <p:spPr/>
        <p:txBody>
          <a:bodyPr/>
          <a:lstStyle/>
          <a:p>
            <a:fld id="{E72370E9-F0FF-4AB7-B8A7-CBE26D1B3530}"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3308558736"/>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663AA2C8-0127-4D72-9DCC-6E761E41819A}" type="slidenum">
              <a:rPr lang="en-US" altLang="en-US">
                <a:solidFill>
                  <a:srgbClr val="EAEAEA"/>
                </a:solidFill>
              </a:rPr>
              <a:pPr/>
              <a:t>98</a:t>
            </a:fld>
            <a:endParaRPr lang="en-US" altLang="en-US">
              <a:solidFill>
                <a:srgbClr val="EAEAEA"/>
              </a:solidFill>
            </a:endParaRPr>
          </a:p>
        </p:txBody>
      </p:sp>
      <p:sp>
        <p:nvSpPr>
          <p:cNvPr id="50178" name="Rectangle 2"/>
          <p:cNvSpPr>
            <a:spLocks noGrp="1" noChangeArrowheads="1"/>
          </p:cNvSpPr>
          <p:nvPr>
            <p:ph type="title"/>
          </p:nvPr>
        </p:nvSpPr>
        <p:spPr>
          <a:xfrm>
            <a:off x="1600200" y="304800"/>
            <a:ext cx="7010400" cy="5500688"/>
          </a:xfrm>
        </p:spPr>
        <p:txBody>
          <a:bodyPr/>
          <a:lstStyle/>
          <a:p>
            <a:pPr algn="ctr"/>
            <a:r>
              <a:rPr lang="bg-BG" altLang="en-US" b="1" i="1">
                <a:solidFill>
                  <a:srgbClr val="CC3300"/>
                </a:solidFill>
                <a:cs typeface="Times New Roman" pitchFamily="18" charset="0"/>
              </a:rPr>
              <a:t>Системата</a:t>
            </a:r>
            <a:r>
              <a:rPr lang="bg-BG" altLang="en-US" b="1" i="1">
                <a:solidFill>
                  <a:schemeClr val="bg2"/>
                </a:solidFill>
                <a:cs typeface="Times New Roman" pitchFamily="18" charset="0"/>
              </a:rPr>
              <a:t> </a:t>
            </a:r>
            <a:r>
              <a:rPr lang="bg-BG" altLang="en-US" i="1">
                <a:solidFill>
                  <a:schemeClr val="bg2"/>
                </a:solidFill>
                <a:cs typeface="Times New Roman" pitchFamily="18" charset="0"/>
              </a:rPr>
              <a:t>представлява група от взаимосвързани части, която действа като едно цяло, за постигане на общите цели; всяка </a:t>
            </a:r>
            <a:r>
              <a:rPr lang="bg-BG" altLang="en-US" i="1">
                <a:solidFill>
                  <a:schemeClr val="bg2"/>
                </a:solidFill>
              </a:rPr>
              <a:t>част </a:t>
            </a:r>
            <a:r>
              <a:rPr lang="bg-BG" altLang="en-US" i="1">
                <a:solidFill>
                  <a:schemeClr val="bg2"/>
                </a:solidFill>
                <a:cs typeface="Times New Roman" pitchFamily="18" charset="0"/>
              </a:rPr>
              <a:t>има сво</a:t>
            </a:r>
            <a:r>
              <a:rPr lang="bg-BG" altLang="en-US" i="1">
                <a:solidFill>
                  <a:schemeClr val="bg2"/>
                </a:solidFill>
              </a:rPr>
              <a:t>й</a:t>
            </a:r>
            <a:r>
              <a:rPr lang="bg-BG" altLang="en-US" i="1">
                <a:solidFill>
                  <a:schemeClr val="bg2"/>
                </a:solidFill>
                <a:cs typeface="Times New Roman" pitchFamily="18" charset="0"/>
              </a:rPr>
              <a:t> принос в цялото.</a:t>
            </a:r>
            <a:r>
              <a:rPr lang="bg-BG" altLang="en-US">
                <a:solidFill>
                  <a:schemeClr val="bg2"/>
                </a:solidFill>
                <a:cs typeface="Times New Roman" pitchFamily="18" charset="0"/>
              </a:rPr>
              <a:t/>
            </a:r>
            <a:br>
              <a:rPr lang="bg-BG" altLang="en-US">
                <a:solidFill>
                  <a:schemeClr val="bg2"/>
                </a:solidFill>
                <a:cs typeface="Times New Roman" pitchFamily="18" charset="0"/>
              </a:rPr>
            </a:br>
            <a:endParaRPr lang="en-US" altLang="en-US">
              <a:solidFill>
                <a:schemeClr val="bg2"/>
              </a:solidFill>
              <a:cs typeface="Times New Roman" pitchFamily="18" charset="0"/>
            </a:endParaRPr>
          </a:p>
        </p:txBody>
      </p:sp>
      <p:sp>
        <p:nvSpPr>
          <p:cNvPr id="2" name="Date Placeholder 1"/>
          <p:cNvSpPr>
            <a:spLocks noGrp="1"/>
          </p:cNvSpPr>
          <p:nvPr>
            <p:ph type="dt" sz="half" idx="10"/>
          </p:nvPr>
        </p:nvSpPr>
        <p:spPr/>
        <p:txBody>
          <a:bodyPr/>
          <a:lstStyle/>
          <a:p>
            <a:fld id="{FC96B584-B003-4D35-97A3-470FF6F53462}"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44592727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BDD997B9-3F2B-4F46-90E8-4D096F8D1EB6}" type="slidenum">
              <a:rPr lang="en-US" altLang="en-US">
                <a:solidFill>
                  <a:srgbClr val="EAEAEA"/>
                </a:solidFill>
              </a:rPr>
              <a:pPr/>
              <a:t>99</a:t>
            </a:fld>
            <a:endParaRPr lang="en-US" altLang="en-US">
              <a:solidFill>
                <a:srgbClr val="EAEAEA"/>
              </a:solidFill>
            </a:endParaRPr>
          </a:p>
        </p:txBody>
      </p:sp>
      <p:sp>
        <p:nvSpPr>
          <p:cNvPr id="51202" name="Rectangle 2"/>
          <p:cNvSpPr>
            <a:spLocks noGrp="1" noChangeArrowheads="1"/>
          </p:cNvSpPr>
          <p:nvPr>
            <p:ph type="title"/>
          </p:nvPr>
        </p:nvSpPr>
        <p:spPr>
          <a:xfrm>
            <a:off x="1676400" y="304800"/>
            <a:ext cx="6858000" cy="5932488"/>
          </a:xfrm>
        </p:spPr>
        <p:txBody>
          <a:bodyPr/>
          <a:lstStyle/>
          <a:p>
            <a:r>
              <a:rPr lang="bg-BG" altLang="en-US" sz="2800">
                <a:solidFill>
                  <a:schemeClr val="bg2"/>
                </a:solidFill>
                <a:cs typeface="Times New Roman" pitchFamily="18" charset="0"/>
              </a:rPr>
              <a:t>Всяка една система има </a:t>
            </a:r>
            <a:r>
              <a:rPr lang="bg-BG" altLang="en-US" sz="2800" b="1">
                <a:solidFill>
                  <a:srgbClr val="CC3300"/>
                </a:solidFill>
                <a:cs typeface="Times New Roman" pitchFamily="18" charset="0"/>
              </a:rPr>
              <a:t>4 основни елемента:</a:t>
            </a:r>
            <a:br>
              <a:rPr lang="bg-BG" altLang="en-US" sz="2800" b="1">
                <a:solidFill>
                  <a:srgbClr val="CC3300"/>
                </a:solidFill>
                <a:cs typeface="Times New Roman" pitchFamily="18" charset="0"/>
              </a:rPr>
            </a:br>
            <a:r>
              <a:rPr lang="bg-BG" altLang="en-US" sz="2800">
                <a:solidFill>
                  <a:schemeClr val="bg2"/>
                </a:solidFill>
                <a:cs typeface="Times New Roman" pitchFamily="18" charset="0"/>
              </a:rPr>
              <a:t>                                                                                                                                                                       </a:t>
            </a:r>
            <a:br>
              <a:rPr lang="bg-BG" altLang="en-US" sz="2800">
                <a:solidFill>
                  <a:schemeClr val="bg2"/>
                </a:solidFill>
                <a:cs typeface="Times New Roman" pitchFamily="18" charset="0"/>
              </a:rPr>
            </a:br>
            <a:r>
              <a:rPr lang="bg-BG" altLang="en-US" sz="2800">
                <a:solidFill>
                  <a:schemeClr val="bg2"/>
                </a:solidFill>
                <a:latin typeface="Symbol" pitchFamily="18" charset="2"/>
                <a:cs typeface="Times New Roman" pitchFamily="18" charset="0"/>
              </a:rPr>
              <a:t>Þ</a:t>
            </a:r>
            <a:r>
              <a:rPr lang="bg-BG" altLang="en-US" sz="2800">
                <a:solidFill>
                  <a:schemeClr val="bg2"/>
                </a:solidFill>
                <a:cs typeface="Times New Roman" pitchFamily="18" charset="0"/>
              </a:rPr>
              <a:t>    </a:t>
            </a:r>
            <a:r>
              <a:rPr lang="bg-BG" altLang="en-US" sz="2800" b="1">
                <a:solidFill>
                  <a:srgbClr val="CC3300"/>
                </a:solidFill>
                <a:cs typeface="Times New Roman" pitchFamily="18" charset="0"/>
              </a:rPr>
              <a:t>Вход на системата</a:t>
            </a:r>
            <a:r>
              <a:rPr lang="bg-BG" altLang="en-US" sz="2800">
                <a:solidFill>
                  <a:schemeClr val="bg2"/>
                </a:solidFill>
                <a:cs typeface="Times New Roman" pitchFamily="18" charset="0"/>
              </a:rPr>
              <a:t> - това са различни човешки, материални, финансови и информационни ресурси.</a:t>
            </a:r>
            <a:br>
              <a:rPr lang="bg-BG" altLang="en-US" sz="2800">
                <a:solidFill>
                  <a:schemeClr val="bg2"/>
                </a:solidFill>
                <a:cs typeface="Times New Roman" pitchFamily="18" charset="0"/>
              </a:rPr>
            </a:br>
            <a:r>
              <a:rPr lang="bg-BG" altLang="en-US" sz="2800">
                <a:solidFill>
                  <a:schemeClr val="bg2"/>
                </a:solidFill>
                <a:cs typeface="Times New Roman" pitchFamily="18" charset="0"/>
              </a:rPr>
              <a:t/>
            </a:r>
            <a:br>
              <a:rPr lang="bg-BG" altLang="en-US" sz="2800">
                <a:solidFill>
                  <a:schemeClr val="bg2"/>
                </a:solidFill>
                <a:cs typeface="Times New Roman" pitchFamily="18" charset="0"/>
              </a:rPr>
            </a:br>
            <a:r>
              <a:rPr lang="bg-BG" altLang="en-US" sz="2800">
                <a:solidFill>
                  <a:schemeClr val="bg2"/>
                </a:solidFill>
                <a:latin typeface="Symbol" pitchFamily="18" charset="2"/>
                <a:cs typeface="Times New Roman" pitchFamily="18" charset="0"/>
              </a:rPr>
              <a:t>Þ</a:t>
            </a:r>
            <a:r>
              <a:rPr lang="bg-BG" altLang="en-US" sz="2800">
                <a:solidFill>
                  <a:schemeClr val="bg2"/>
                </a:solidFill>
                <a:cs typeface="Times New Roman" pitchFamily="18" charset="0"/>
              </a:rPr>
              <a:t>    </a:t>
            </a:r>
            <a:r>
              <a:rPr lang="bg-BG" altLang="en-US" sz="2800" b="1">
                <a:solidFill>
                  <a:srgbClr val="CC3300"/>
                </a:solidFill>
                <a:cs typeface="Times New Roman" pitchFamily="18" charset="0"/>
              </a:rPr>
              <a:t>Преобразуване</a:t>
            </a:r>
            <a:r>
              <a:rPr lang="bg-BG" altLang="en-US" sz="2800">
                <a:solidFill>
                  <a:schemeClr val="bg2"/>
                </a:solidFill>
                <a:cs typeface="Times New Roman" pitchFamily="18" charset="0"/>
              </a:rPr>
              <a:t> (мениджърски технологии) – планиране, организиране, мотивиране, контролиране, т.е. усилията, </a:t>
            </a:r>
            <a:r>
              <a:rPr lang="bg-BG" altLang="en-US" sz="2800">
                <a:solidFill>
                  <a:schemeClr val="bg2"/>
                </a:solidFill>
              </a:rPr>
              <a:t>чрез които </a:t>
            </a:r>
            <a:r>
              <a:rPr lang="bg-BG" altLang="en-US" sz="2800">
                <a:solidFill>
                  <a:schemeClr val="bg2"/>
                </a:solidFill>
                <a:cs typeface="Times New Roman" pitchFamily="18" charset="0"/>
              </a:rPr>
              <a:t>ресурсите на входа се прев</a:t>
            </a:r>
            <a:r>
              <a:rPr lang="bg-BG" altLang="en-US" sz="2800">
                <a:solidFill>
                  <a:schemeClr val="bg2"/>
                </a:solidFill>
              </a:rPr>
              <a:t>ръщ</a:t>
            </a:r>
            <a:r>
              <a:rPr lang="bg-BG" altLang="en-US" sz="2800">
                <a:solidFill>
                  <a:schemeClr val="bg2"/>
                </a:solidFill>
                <a:cs typeface="Times New Roman" pitchFamily="18" charset="0"/>
              </a:rPr>
              <a:t>ат в изход.</a:t>
            </a:r>
            <a:endParaRPr lang="en-US" altLang="en-US" sz="2800">
              <a:solidFill>
                <a:schemeClr val="bg2"/>
              </a:solidFill>
              <a:cs typeface="Times New Roman" pitchFamily="18" charset="0"/>
            </a:endParaRPr>
          </a:p>
        </p:txBody>
      </p:sp>
      <p:sp>
        <p:nvSpPr>
          <p:cNvPr id="2" name="Date Placeholder 1"/>
          <p:cNvSpPr>
            <a:spLocks noGrp="1"/>
          </p:cNvSpPr>
          <p:nvPr>
            <p:ph type="dt" sz="half" idx="10"/>
          </p:nvPr>
        </p:nvSpPr>
        <p:spPr/>
        <p:txBody>
          <a:bodyPr/>
          <a:lstStyle/>
          <a:p>
            <a:fld id="{20681D64-CBBB-4309-8F0A-A7201E454C36}" type="datetime1">
              <a:rPr lang="bg-BG" altLang="en-US" smtClean="0">
                <a:solidFill>
                  <a:srgbClr val="EAEAEA"/>
                </a:solidFill>
              </a:rPr>
              <a:pPr/>
              <a:t>24.10.2016 г.</a:t>
            </a:fld>
            <a:endParaRPr lang="en-US" altLang="en-US">
              <a:solidFill>
                <a:srgbClr val="EAEAEA"/>
              </a:solidFill>
            </a:endParaRPr>
          </a:p>
        </p:txBody>
      </p:sp>
    </p:spTree>
    <p:extLst>
      <p:ext uri="{BB962C8B-B14F-4D97-AF65-F5344CB8AC3E}">
        <p14:creationId xmlns:p14="http://schemas.microsoft.com/office/powerpoint/2010/main" val="1949934294"/>
      </p:ext>
    </p:extLst>
  </p:cSld>
  <p:clrMapOvr>
    <a:masterClrMapping/>
  </p:clrMapOvr>
  <p:timing>
    <p:tnLst>
      <p:par>
        <p:cTn id="1" dur="indefinite" restart="never" nodeType="tmRoot"/>
      </p:par>
    </p:tnLst>
  </p:timing>
</p:sld>
</file>

<file path=ppt/theme/theme1.xml><?xml version="1.0" encoding="utf-8"?>
<a:theme xmlns:a="http://schemas.openxmlformats.org/drawingml/2006/main" name="Lock And Key">
  <a:themeElements>
    <a:clrScheme name="Lock And Key 1">
      <a:dk1>
        <a:srgbClr val="200B5B"/>
      </a:dk1>
      <a:lt1>
        <a:srgbClr val="EAEAEA"/>
      </a:lt1>
      <a:dk2>
        <a:srgbClr val="6600FF"/>
      </a:dk2>
      <a:lt2>
        <a:srgbClr val="FFCC66"/>
      </a:lt2>
      <a:accent1>
        <a:srgbClr val="EEB00B"/>
      </a:accent1>
      <a:accent2>
        <a:srgbClr val="6600CC"/>
      </a:accent2>
      <a:accent3>
        <a:srgbClr val="B8AAFF"/>
      </a:accent3>
      <a:accent4>
        <a:srgbClr val="C8C8C8"/>
      </a:accent4>
      <a:accent5>
        <a:srgbClr val="F5D4AA"/>
      </a:accent5>
      <a:accent6>
        <a:srgbClr val="5C00B9"/>
      </a:accent6>
      <a:hlink>
        <a:srgbClr val="FF33CC"/>
      </a:hlink>
      <a:folHlink>
        <a:srgbClr val="CC99FF"/>
      </a:folHlink>
    </a:clrScheme>
    <a:fontScheme name="Lock And Key">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ock And Key 1">
        <a:dk1>
          <a:srgbClr val="200B5B"/>
        </a:dk1>
        <a:lt1>
          <a:srgbClr val="EAEAEA"/>
        </a:lt1>
        <a:dk2>
          <a:srgbClr val="6600FF"/>
        </a:dk2>
        <a:lt2>
          <a:srgbClr val="FFCC66"/>
        </a:lt2>
        <a:accent1>
          <a:srgbClr val="EEB00B"/>
        </a:accent1>
        <a:accent2>
          <a:srgbClr val="6600CC"/>
        </a:accent2>
        <a:accent3>
          <a:srgbClr val="B8AAFF"/>
        </a:accent3>
        <a:accent4>
          <a:srgbClr val="C8C8C8"/>
        </a:accent4>
        <a:accent5>
          <a:srgbClr val="F5D4AA"/>
        </a:accent5>
        <a:accent6>
          <a:srgbClr val="5C00B9"/>
        </a:accent6>
        <a:hlink>
          <a:srgbClr val="FF33CC"/>
        </a:hlink>
        <a:folHlink>
          <a:srgbClr val="CC99FF"/>
        </a:folHlink>
      </a:clrScheme>
      <a:clrMap bg1="dk2" tx1="lt1" bg2="dk1" tx2="lt2" accent1="accent1" accent2="accent2" accent3="accent3" accent4="accent4" accent5="accent5" accent6="accent6" hlink="hlink" folHlink="folHlink"/>
    </a:extraClrScheme>
    <a:extraClrScheme>
      <a:clrScheme name="Lock And Key 2">
        <a:dk1>
          <a:srgbClr val="393939"/>
        </a:dk1>
        <a:lt1>
          <a:srgbClr val="FFFFFF"/>
        </a:lt1>
        <a:dk2>
          <a:srgbClr val="6600CC"/>
        </a:dk2>
        <a:lt2>
          <a:srgbClr val="CCCCFF"/>
        </a:lt2>
        <a:accent1>
          <a:srgbClr val="F9D87E"/>
        </a:accent1>
        <a:accent2>
          <a:srgbClr val="FFCCCC"/>
        </a:accent2>
        <a:accent3>
          <a:srgbClr val="FFFFFF"/>
        </a:accent3>
        <a:accent4>
          <a:srgbClr val="2F2F2F"/>
        </a:accent4>
        <a:accent5>
          <a:srgbClr val="FBE9C0"/>
        </a:accent5>
        <a:accent6>
          <a:srgbClr val="E7B9B9"/>
        </a:accent6>
        <a:hlink>
          <a:srgbClr val="FFCCFF"/>
        </a:hlink>
        <a:folHlink>
          <a:srgbClr val="99CCFF"/>
        </a:folHlink>
      </a:clrScheme>
      <a:clrMap bg1="lt1" tx1="dk1" bg2="lt2" tx2="dk2" accent1="accent1" accent2="accent2" accent3="accent3" accent4="accent4" accent5="accent5" accent6="accent6" hlink="hlink" folHlink="folHlink"/>
    </a:extraClrScheme>
    <a:extraClrScheme>
      <a:clrScheme name="Lock And Key 3">
        <a:dk1>
          <a:srgbClr val="000000"/>
        </a:dk1>
        <a:lt1>
          <a:srgbClr val="FFFFFF"/>
        </a:lt1>
        <a:dk2>
          <a:srgbClr val="000000"/>
        </a:dk2>
        <a:lt2>
          <a:srgbClr val="FFFFFF"/>
        </a:lt2>
        <a:accent1>
          <a:srgbClr val="CBCBCB"/>
        </a:accent1>
        <a:accent2>
          <a:srgbClr val="5F5F5F"/>
        </a:accent2>
        <a:accent3>
          <a:srgbClr val="FFFFFF"/>
        </a:accent3>
        <a:accent4>
          <a:srgbClr val="000000"/>
        </a:accent4>
        <a:accent5>
          <a:srgbClr val="E2E2E2"/>
        </a:accent5>
        <a:accent6>
          <a:srgbClr val="555555"/>
        </a:accent6>
        <a:hlink>
          <a:srgbClr val="969696"/>
        </a:hlink>
        <a:folHlink>
          <a:srgbClr val="EAEAEA"/>
        </a:folHlink>
      </a:clrScheme>
      <a:clrMap bg1="lt1" tx1="dk1" bg2="lt2" tx2="dk2" accent1="accent1" accent2="accent2" accent3="accent3" accent4="accent4" accent5="accent5" accent6="accent6" hlink="hlink" folHlink="folHlink"/>
    </a:extraClrScheme>
    <a:extraClrScheme>
      <a:clrScheme name="Lock And Key 4">
        <a:dk1>
          <a:srgbClr val="330000"/>
        </a:dk1>
        <a:lt1>
          <a:srgbClr val="FFFFCC"/>
        </a:lt1>
        <a:dk2>
          <a:srgbClr val="000000"/>
        </a:dk2>
        <a:lt2>
          <a:srgbClr val="FFCC00"/>
        </a:lt2>
        <a:accent1>
          <a:srgbClr val="FF9900"/>
        </a:accent1>
        <a:accent2>
          <a:srgbClr val="330099"/>
        </a:accent2>
        <a:accent3>
          <a:srgbClr val="AAAAAA"/>
        </a:accent3>
        <a:accent4>
          <a:srgbClr val="DADAAE"/>
        </a:accent4>
        <a:accent5>
          <a:srgbClr val="FFCAAA"/>
        </a:accent5>
        <a:accent6>
          <a:srgbClr val="2D008A"/>
        </a:accent6>
        <a:hlink>
          <a:srgbClr val="FF6633"/>
        </a:hlink>
        <a:folHlink>
          <a:srgbClr val="669900"/>
        </a:folHlink>
      </a:clrScheme>
      <a:clrMap bg1="dk2" tx1="lt1" bg2="dk1" tx2="lt2" accent1="accent1" accent2="accent2" accent3="accent3" accent4="accent4" accent5="accent5" accent6="accent6" hlink="hlink" folHlink="folHlink"/>
    </a:extraClrScheme>
    <a:extraClrScheme>
      <a:clrScheme name="Lock And Key 5">
        <a:dk1>
          <a:srgbClr val="333300"/>
        </a:dk1>
        <a:lt1>
          <a:srgbClr val="DDDDDD"/>
        </a:lt1>
        <a:dk2>
          <a:srgbClr val="996600"/>
        </a:dk2>
        <a:lt2>
          <a:srgbClr val="FFCC66"/>
        </a:lt2>
        <a:accent1>
          <a:srgbClr val="EEB00B"/>
        </a:accent1>
        <a:accent2>
          <a:srgbClr val="330099"/>
        </a:accent2>
        <a:accent3>
          <a:srgbClr val="CAB8AA"/>
        </a:accent3>
        <a:accent4>
          <a:srgbClr val="BDBDBD"/>
        </a:accent4>
        <a:accent5>
          <a:srgbClr val="F5D4AA"/>
        </a:accent5>
        <a:accent6>
          <a:srgbClr val="2D008A"/>
        </a:accent6>
        <a:hlink>
          <a:srgbClr val="FF6633"/>
        </a:hlink>
        <a:folHlink>
          <a:srgbClr val="CC9900"/>
        </a:folHlink>
      </a:clrScheme>
      <a:clrMap bg1="dk2" tx1="lt1" bg2="dk1" tx2="lt2" accent1="accent1" accent2="accent2" accent3="accent3" accent4="accent4" accent5="accent5" accent6="accent6" hlink="hlink" folHlink="folHlink"/>
    </a:extraClrScheme>
    <a:extraClrScheme>
      <a:clrScheme name="Lock And Key 6">
        <a:dk1>
          <a:srgbClr val="003300"/>
        </a:dk1>
        <a:lt1>
          <a:srgbClr val="FFFFCC"/>
        </a:lt1>
        <a:dk2>
          <a:srgbClr val="999933"/>
        </a:dk2>
        <a:lt2>
          <a:srgbClr val="FFFF66"/>
        </a:lt2>
        <a:accent1>
          <a:srgbClr val="CC9900"/>
        </a:accent1>
        <a:accent2>
          <a:srgbClr val="330099"/>
        </a:accent2>
        <a:accent3>
          <a:srgbClr val="CACAAD"/>
        </a:accent3>
        <a:accent4>
          <a:srgbClr val="DADAAE"/>
        </a:accent4>
        <a:accent5>
          <a:srgbClr val="E2CAAA"/>
        </a:accent5>
        <a:accent6>
          <a:srgbClr val="2D008A"/>
        </a:accent6>
        <a:hlink>
          <a:srgbClr val="FF9900"/>
        </a:hlink>
        <a:folHlink>
          <a:srgbClr val="FF66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Maple</Template>
  <TotalTime>898</TotalTime>
  <Words>2606</Words>
  <Application>Microsoft Office PowerPoint</Application>
  <PresentationFormat>On-screen Show (4:3)</PresentationFormat>
  <Paragraphs>418</Paragraphs>
  <Slides>113</Slides>
  <Notes>1</Notes>
  <HiddenSlides>0</HiddenSlides>
  <MMClips>0</MMClips>
  <ScaleCrop>false</ScaleCrop>
  <HeadingPairs>
    <vt:vector size="4" baseType="variant">
      <vt:variant>
        <vt:lpstr>Theme</vt:lpstr>
      </vt:variant>
      <vt:variant>
        <vt:i4>2</vt:i4>
      </vt:variant>
      <vt:variant>
        <vt:lpstr>Slide Titles</vt:lpstr>
      </vt:variant>
      <vt:variant>
        <vt:i4>113</vt:i4>
      </vt:variant>
    </vt:vector>
  </HeadingPairs>
  <TitlesOfParts>
    <vt:vector size="115" baseType="lpstr">
      <vt:lpstr>Lock And Key</vt:lpstr>
      <vt:lpstr>Office Theme</vt:lpstr>
      <vt:lpstr>Глава 1.   ТЕОРЕТИЧНИ ОСНОВИ НА УПРАВЛЕНИЕТО</vt:lpstr>
      <vt:lpstr>ЛИДЕРСТВО И МЕНИДЖМЪНТ </vt:lpstr>
      <vt:lpstr>Изучаването на лидерството и мениджмънта представлява в своята същност изучаване на това как да се работи с другите хора.  </vt:lpstr>
      <vt:lpstr>Различие между лидерство и мениджмънт   Лидерството е способност за оказване на влияние на други хора.   Лидерството е процес на повлияване на индивиди или групи за изпълнение на определени цели в конкретна ситуиация.   Лидерството е изкуство, освобождаващо хората да правят каквото се изисква от тях по възможно най-ефективен и човешки начин. </vt:lpstr>
      <vt:lpstr>Мениджмънтът е процес на координиране и оказване на влияние върху подчинените да работят за постигане на целите на организацията посредством интегриране на ресурси чрез планиране, организиране, координиране и контрол. </vt:lpstr>
      <vt:lpstr>Лидерът фокусира усилията си върху хората, а мениджърът – върху системите и структурите.   Лидерът е иноватор, а мениджърът е повече администратор. </vt:lpstr>
      <vt:lpstr>Термините “лидерство” и “мениджмънт” не са синоними.   Лидерът използва специфични умения за насърчаване на работата на другите.   Мениджърът координира работата на другите.   Не всички лидери са непременно мениджъри и не всички мениджъри са непременно лидери. </vt:lpstr>
      <vt:lpstr>Фундаментални различия между лидери и мениджъри  1.       Мениджърите имат официална власт да направляват дейността на дадена група работещи.  2.       Мениджърите са официално отговорни за качеството и цената на тази дейност. </vt:lpstr>
      <vt:lpstr>Нито едно от тези условия не е необходимо, за да бъде дадено лице лидер.   От друга страна, ефективният мениджър наистина трябва да бъде и добър лидер. </vt:lpstr>
      <vt:lpstr>Лидерството представлява съществена част от ефективния мениджмънт, но обратното не е вярно: не е необходимо да си мениджър, за да бъдеш добър лидер. </vt:lpstr>
      <vt:lpstr> </vt:lpstr>
      <vt:lpstr>Кое прави дадено лице лидер? </vt:lpstr>
      <vt:lpstr>Ролята на лидерството в дадена организация е да осигури достигане на целите на организацията, съдействайки за изграждане на здравословни взаимоотношения между членовете на групата. </vt:lpstr>
      <vt:lpstr>Ролята на мениджмънта в рамките на дадена организация е да осигури достигане на целите на организацията чрез планиране, организиране, управление и контрол. </vt:lpstr>
      <vt:lpstr>Ролите на лидера и мениджъра са различни, но те могат да се препокриват и да включват: - защитник на клиента; - вземащ решения; - възпитател; - агент на промяната; - съветник. </vt:lpstr>
      <vt:lpstr>ТЕОРИИ ЗА ЛИДЕРСТВО И СТИЛОВЕ НА ЛИДЕРСТВО</vt:lpstr>
      <vt:lpstr> Теориите за лидерството и мениджмънта се опитват да опишат и обяснят: - кой е лидер или мениджър,  - какво прави лидерът или мениджърът, - при какви условия или чрез какво поведение даден лидер или мениджър може да реши проблемите и да достигне целите.    </vt:lpstr>
      <vt:lpstr>Теория за “Великия човек”  Това е една от най-старите теории за лидерство.  Опира на вярването, че един добър лидер притежава специфични личностови характеристики, които го отличават от другите. </vt:lpstr>
      <vt:lpstr>Теорията за “великия човек” постулира че някои лица са “родени да бъдат лидери”, т.е. лидерството е наследено качество и не може да се научи или усвои.   Според тази теория ефективният лидер в дадена ситуация ще бъде ефективен и във всяка друга ситуация и ще упражнява контрол върху всички аспекти на дадена ситуация. </vt:lpstr>
      <vt:lpstr>Теория за “характерните черти”  Тя се опира главно на теорията за “Великия човек”, различавайки се от нея по това, че лидерските качества могат да бъдат определени и след това да бъдат усвоени от другите. </vt:lpstr>
      <vt:lpstr>Теорията за “характерните черти” идентифицира черти на личността, такива като интелигентност, познания, умения, енергичност и ентусиазъм, инициатива, самоувереност, търпение, постоянство и емпатия, които са съществени за лидерството. </vt:lpstr>
      <vt:lpstr>Тази теория е била основа за по-голямата част от изследователската дейност до 1940 г., но след това тя се дискредитира значително. През последните десетилетия стават явни нейните недостатъци - “характерните черти” се оказват трудни за ясно идентифициране и не особено полезни за предсказване на лидерските способности на дадено лице. Проучвания върху успешно реализирали се лидери показват, че повечето притежават само някои от тези “характерни” лидерски черти.</vt:lpstr>
      <vt:lpstr>Поведенчески теории   Теориите за характерните черти се занимават с това какво представлява лидерът, докато поведенческите теории се отнасят до това какво прави лидерът.  Според една от най-влиятелните поведенчески теории съществуват три основни стила на лидерство: авторитарен, демократичен и стил на ненамеса.</vt:lpstr>
      <vt:lpstr>Авторитарен (автократичен, директивен, контролиращ) стил   Авторитарният лидер дава заповеди, взема решения за групата като цяло и поема по-голямата част от отговорността за последиците. Въпреки че това е един ефективен начин за управление на нещата, този стил обикновено потъпква творчеството и може да потиска мотивацията.  Авторитарното лидерство може да бъде от силно дискриминационен тип или доброкачествен тип. </vt:lpstr>
      <vt:lpstr>Демократичен  стил В противоположност на автократичния, демократичният лидер споделя планирането, вземането на решения и отговорността за резултатите с другите членове на групата. Въпреки че това е често по-неефективен начин за предвижване на нещата, този стил е по-гъвкав и има по-голяма вероятност да стимулира мотивацията и творчеството, тъй като в управлението вземат участие всички заинтересовани. За демократичния лидер е характерно повече направляването на дейността, отколкото контрол.</vt:lpstr>
      <vt:lpstr>Стил на ненамеса (разрешителен, недирективен стил)  Такъв лидер оставя нещата да се развиват от само себе си, твърде малко се занимава с планиране и вземане на решения и не насърчава другите да правят това. Хората често се чувстват объркани от това, че нямат  цел, ръководство и управление. Някои зрели индивиди харесват такъв лидерски стил на ненамеса, защото те не се нуждаят от ръководене. Повечето хора, обаче, се чувстват объркани при такъв вид лидерство. </vt:lpstr>
      <vt:lpstr>Друго важно разграничение в стила на лидерство е това между ударението, което се поставя върху изпълнението на задачата и взаимоотношенията между хората, които работят заедно.  Лидерският стил се представя върху двумерна решетка (решетка на Блейк и Мутън)  по скала от 1 до 9: - “грижа за човека” и - “грижа за производството”.  </vt:lpstr>
      <vt:lpstr>PowerPoint Presentation</vt:lpstr>
      <vt:lpstr>По такъв начин се оформят 5 стила:  1.1- минимални грижи за хората и за  качеството на работата;   1.9 – концентрация върху отношенията    9.1 - ориентация към задачата;  5.5  – средата на пътя;  9.9 - грижа за производството и за  морала</vt:lpstr>
      <vt:lpstr>Следователно, някои лидери акцентират върху изпълнението на задачата (напр., поддържане на работното място на сестрата чисто и подредено) и не оценяват това, че междуличностните отношения (напр., отношението на лекарите към сестрите и обратно) имат значително отражение върху морала и мотивацията на работещите.</vt:lpstr>
      <vt:lpstr>Други лидери фокусират върху междуличностните аспекти и игнорират качеството на извършваната работа, стига хората да се разбират добре помежду си.   Ефективният лидер е в състояние да балансира двете неща – гарантирана на изпълнението на задачите и поддържане на добри отношения между работещите заедно.</vt:lpstr>
      <vt:lpstr>Ситуационни теории  Ситуационните теории възникват като продължение на теорията за “характерните черти” и на поведенческите теории, твърдейки че съществените черти за един лидер варират и се определят от конкретната ситуация. </vt:lpstr>
      <vt:lpstr>Ситуационните теории признават сложността на работните ситуации и насърчават лидера да взема под внимание редица фактори, когато решава какво действие да приеме. Един от най-важните ситуационни фактори е типът на организацията, в която работи лидерът.  </vt:lpstr>
      <vt:lpstr>Всяка ситуация може да бъде различна. Дадена промяна, която се приветства от една група лица, може да бъде ненавиждана от друга група. Ситуационните теории за лидерството подчертават значимостта на осъзнаването на всички фактори, които влияят върху определена група хора в конкретна среда, включително вида на използвания лидерски подход. </vt:lpstr>
      <vt:lpstr>Опирайки се на ситуацията, ефективният лидер възприема определен подходящ стил на лидерство, който придава особено значение на някои черти и отслабва значението на други черти.</vt:lpstr>
      <vt:lpstr>Ситуационната теория разглежда четири основни елемента на дадена ситуация:  - организацията (размер, структура и цел на обстановката);  - климата (атмосферата в организацията - подкрепяща или неподкрепяща);  - характеристиките на лидера (сила, власт и влияние);  - характеристики на последователите (познания, отдаденост,  толерантност). </vt:lpstr>
      <vt:lpstr>Лидерът анализира посочените елементи и избира подходящ стил на лидерство.  1. В кризисна ситуация или ситуация, в която последователите имат малко или никакви познания, автократичният стил е най-подходящ.  2. Ситуация, която изисква принос и сътрудничество на групата, налага демократичен стил.   3. В ситуация, когато членовете на групата са високо мотивирани, самоуправляващи се професионалисти, които не се нуждаят от надзираване, стилът на ненамеса е най-подходящ.</vt:lpstr>
      <vt:lpstr> Теория на взаимодействието  Теорията за чертите на “Великия човек” и ситуационната теория не предсказват кои видове лидерско поведение са най-ефективни при специфични обстоятелства. Загрижеността за измерване на ефективността на лидерството поражда нов подход - теория на взаимодействието.</vt:lpstr>
      <vt:lpstr>Тази теория свързва ефективността на лидерството с високи групови работни постижения и действа като теория за лидерство и мениджмънт.  Един от най-полезните е триизмерният модел за ефективност на лидерството, който фокусира върху три области:  - поведението на лидера,  - зрялостта на групата и  - ефективността на лидера.</vt:lpstr>
      <vt:lpstr> Поведението на лидера трябва да се основава на зрелостта на групата, която включва: - ангажираност (дефинирана като доверие и мотивация) и  - компетентност (дефинирана като знания и технически умения) за извършване на изисквани задачи.  Ефективността на лидера се измерва чрез възприятията на лидера и възприятията на групата относно стила на лидера, гъвкавостта и цялостната ефективност. </vt:lpstr>
      <vt:lpstr>Четири типа поведение на лидера - директивно поведение (подходящо за член на групата с ниска компетентност и висока ангажираност); - инструкторско поведение (подходящо за член на група, който притежава известна компетентност и ниска ангажираност); - подкрепящо поведение (подходящо за член на групата с висока компетентност и променлива ангажираност); - делегиращо поведение (подходящо за член на група с висока компетентност и висока ангажираност).</vt:lpstr>
      <vt:lpstr>Според триизмерния модел ефективността на лидерството зависи от избора и прилагането на лидерски стил, съответстващ на задачата, ситуацията и нивото на зрялост на групата. </vt:lpstr>
      <vt:lpstr>От този модел се очертават четири основни стила на лидерство:   1. силно директивен и слабо подкрепящ стил, характеризиращ се с директивно поведение, чрез което лидерът надзирава изпълнението на задачата;</vt:lpstr>
      <vt:lpstr>2. силно директивен и силно подкрепящ стил, характеризиращ се с инструкторско поведение, при което лидерът следи отблизо изпълнението на задачата и също така подкрепя дейността чрез похвала, изслушване и подпомагане; </vt:lpstr>
      <vt:lpstr>3. силно подкрепящ и слабо директивен, характеризиращ се с подкрепящо поведение, чрез което лидерът облекчава и насърчава напредъка на членовете на групата по отношение изпълнението на задачата;</vt:lpstr>
      <vt:lpstr>4. слабо подкрепящ и слабо директивен стил, характеризиращ се с делегиращо поведение, при което лидерът позволява на членовете на групата да вземат свои собствени решения. </vt:lpstr>
      <vt:lpstr>Трансформационно лидерство Въпреки че ситуационните теории признават колко сложен е процесът на повлияване на другите, те не отделят достатъчно внимание на значимостта, на вдъхновението (импулса) и на проникновението при извършването на конкретна дейност.  Трансформационното лидерство се опира именно на тези черти.</vt:lpstr>
      <vt:lpstr>Съгласно трансформационната теория за лидерството, хората имат нужда от чувство за мисия, която отива по-далече от добрите взаимоотношения или от подходящото възнаграждение за добре извършената работа.  </vt:lpstr>
      <vt:lpstr>Полагането на грижи за хората, болни или здрави, представлява целта на здравните грижи, тъй като болшинството представители на тези професии са ги избрали, за да правят нещо добро за човечеството. Това е проникновението и целта на лидерството е да ги насочва към постигане на това проникновение.</vt:lpstr>
      <vt:lpstr>Заключение Лидерството е междуличностен процес, включващ оказване на влияние и моделиране на роли, който вдъхновява хората към достигане на лични и групови цели.  Лидерството е научно поведение.  Ефективното лидерство изисква пълно разбиране на ситуационната и групова динамика. </vt:lpstr>
      <vt:lpstr>Лидерството е динамичен процес, който се адаптира към различни обстоятелства.  Ефективният лидер може да оцени дадена ситуация и да определи най-подходящото действие за достигане на целите на групата и организацията. </vt:lpstr>
      <vt:lpstr>Качества на ефективния лидер - честност и почтеност,  - решителност,  - инициативност,  - енергичност,  - оптимизъм,  - настойчивост и упоритост, - уравновесеност,  - способност за справяне със стрес  - самосъзнание   Това са водещите качества, които здравните професионалисти, желаещи да бъдат ефективни лидери, трябва да развиват у себе си. </vt:lpstr>
      <vt:lpstr>СПЕЦИФИЧНИ ТЕОРИИ ЗА МЕНИДЖМЪНТ </vt:lpstr>
      <vt:lpstr>ПРЕДИСТОРИЯ На практика управление съществува още от времето на първите организации. Най-ранните свидетелства за това се отнасят за периода около 6000-5000г.пр. н. е. Дори праисторическите хора са живеели в организирани групи, а това предполага и наличието на някаква форма на управление.  В историята има примери за организации, които са запазили своята форма и начини на управление с хилядолетия - например Римокатолическата църква, чиято проста структура е останала непроменена от създаването й до днес.  </vt:lpstr>
      <vt:lpstr>Още през 16-ти век Макиавели (италиански мислител) е написал книгата “Принцът”, в която предлага два основни подхода за действие на добрия принц или лидер: “подход на любовта” като основа за лидерството или администриране и управление чрез страх. </vt:lpstr>
      <vt:lpstr>Макар и да е старо като света, управлението като самостоятелна научна дисциплина се обособява едва в началото на 20-ти век. В средата и края на 19-ти век се правят първите опити да се погледне на управлението като самостоятелна дейност. </vt:lpstr>
      <vt:lpstr>Сред предкласиците на теорията за управлението е Робърт Оуен - английски предприемач, посветил се на проблема за достигане целите на организацията с помощта на други хора.  Той предоставил на своите работници прилични жилища, подобрил условията на труд, разработил справедлива система за оценка на труда на работниците.  Тези реформи, новаторски за своето време, са уникален пробив в представата за ролята и дейността на ръководителя.  </vt:lpstr>
      <vt:lpstr>В теорията на мениджмънта са се обособили три основни школи:  „Класическа", „Човешките отношения"  „Организационно поведение". </vt:lpstr>
      <vt:lpstr>Класическата школа или школа на икономически рационалния човек включва: · Научен мениджмънт /как най-добре да се върши всяка работа/; · Административни принципи /как най-добре да се устрои организацията/; · Бюрократична организация /рационален организационен ред/. </vt:lpstr>
      <vt:lpstr>Доминиращата характеристика за трите клона е акцентът върху икономическата рационалност на мениджмънта и организацията, която се фокусира върху отделния служител по време на работа. </vt:lpstr>
      <vt:lpstr>Постановката на класическата теория за икономически рационалния човек се явява продължение на идеите на Адам Смит, според които хората избират този начин на действие, който максимализира тяхната икономическа изгода.  </vt:lpstr>
      <vt:lpstr>Научният мениджмънт се свързва с името на Фредерик Тейлър (1856-1915 г.). Той въвежда термина „научно управление" като под това разбира организация на труда. </vt:lpstr>
      <vt:lpstr>Книгата на Фредерик Тейлър „Принципи на научното управление" е първата солидна научна публикация по мениджмънт. Чрез хронометричен анализ на отделните операции той въвежда функционалното разделение на труда. По-късно се развива идеята за функционална специализация като се обособяват функциите планиране, организиране, разпореждане и контрол. </vt:lpstr>
      <vt:lpstr>Школата на научния мениджмънт разглежда работника като „икономически човек“, т.е. смята се, че хората ще работят по-добре, ако им се заплаща добре. Определят се реално изпълними производствени норми и се заплаща допълнително при тяхното преизпълнение.  </vt:lpstr>
      <vt:lpstr>Основните идеи на Тейлър се свеждат до 4 основни области: Þ    Работата на всяко лице трябва да бъде раздробявана на елементи и всеки елемент да бъде определян по научен път. Þ    Работниците да бъдат избирани по научни критерии и обучавани да извършват работата по проектирания начин. </vt:lpstr>
      <vt:lpstr>Þ    Трябва да има добро сътрудничество между мениджърите и работниците. Þ    Трябва да има разделение на труда между мениджъри и работници, като мениджърите поемат надзора и инструкциите, а работниците трябва да са свободни да извършват самата работа. </vt:lpstr>
      <vt:lpstr>Тейлър и неговите последователи разбират ролята на морално-психологическите средства за поощрение: справедливост при  възнаграждението, запазване на личното достойнство и др., но основното си остава системата за материално стимулиране. </vt:lpstr>
      <vt:lpstr>АДМИНИСТРАТИВЕН МЕНИДЖМЪНТ. Теоретик на това направление е френският индустриалец Анри Файол. Акцентира върху “най-добрия начин” за ръководство на организацията. </vt:lpstr>
      <vt:lpstr>Докато научният мениджмънт се занимава главно със задачите на ниво на работника, Файол насочва вниманието си върху мениджърските нива и организацията като цяло.  Той разделя мениджмънта на 5 дейности: планиране, организиране, командване, координиране и контрол. </vt:lpstr>
      <vt:lpstr>Файол разработва списък от 14 мениджърски принципа за постигане на добра организация:  </vt:lpstr>
      <vt:lpstr>1.  Разделение на труда 2.  Власт - формална и лична 3. Дисциплина  4. Единоначалие  5.  Единство на целта 6.  Подчиняване личните       интереси на общите 7.  Възнаграждение  8. Централизация</vt:lpstr>
      <vt:lpstr>9.   Йерархична верига 10. Ред  11.   Справедливост 12.  Стабилност на работното място 13.  Инициатива  14.  Корпоративен дух </vt:lpstr>
      <vt:lpstr>БЮРОКРАТИЧЕН МЕНИДЖМЪНТ   Негов създател е немският социолог Макс Вебер (1864 - 1920г.). </vt:lpstr>
      <vt:lpstr>Под „бюрократична" Вебер разбира рационална организация.   Основните характеристики на „идеалната бюрокрация" според Вебер са следните: </vt:lpstr>
      <vt:lpstr>1. Специализация на труда - работата е разделена на рутинни, конкретно определени задачи, служителите знаят какво точно се очаква от тях и се концентрират само върху това, постигайки максимална производителност и компетентност. 2. Формални правила и процедури - писмени правила и процедури със задължителен характер, описващи необходимото поведение за всички служители. </vt:lpstr>
      <vt:lpstr>3. Безличност - правилата, процедурите и наказанията са еднакви и не зависят от лични особености и предпочитания.  4. Строго определена йерархия - много нива с внимателно определени връзки на подчинение и контрол между тях и разпределени отговорности за конкретните действия. 5. Повишение на базата на заслугите - подбор и професионално издигане на  персонала на базата на квалификацията и справянето с работата. </vt:lpstr>
      <vt:lpstr>ШКОЛА НА ЧОВЕШКИТЕ ОТНОШЕНИЯ   </vt:lpstr>
      <vt:lpstr>Школата на човешките отношения се опира на постиженията на психологията като наука. Развитието й се свързва с имената на  Мери Фолет (1868-1933 г.) и Джордж Мейо (1880-1949 г.). </vt:lpstr>
      <vt:lpstr>Мери Фолет разглежда групите в организацията и смята, че поведението на членовете на една организация до голяма степен се определя от групите, към които те принадлежат.  Групите могат да осъществяват контрол върху поведението на своите членове. Следователно, постигането на целите на организацията може да стане по-ефективно и лесно чрез постигане на груповите цели. </vt:lpstr>
      <vt:lpstr>Фолет изследва връзките между властта и лидерството.  Тя разглежда властта като способност да влияеш и променяш. Фолет счита, че всеки трябва да притежава толкова власт, колкото се изисква за изпълняваните от него функции. Властта не трябва да зависи от предварително определена йерархия на постовете и не може да се делегира. Заповедите трябва да са деперсонализирани, т.е. да не носят личен характер. Те по-скоро трябва да посочват способ за извършване на нещата по най-добрия начин, нещо като „правила на играта" според конкретната ситуация. </vt:lpstr>
      <vt:lpstr>Школата „Човешките отношения" се свързва тясно и с името на Джордж Мейо и „Хоуторнските" експерименти.  Целта на изследването е била да се изучат факторите, влияещи върху производителността на труда. Те поставят основата и на теорията за „Организационното поведение". </vt:lpstr>
      <vt:lpstr>ШКОЛА НА ОРГАНИЗАЦИОННОТО ПОВЕДЕНИЕ </vt:lpstr>
      <vt:lpstr>Представителите й продължават идеите на школата на “човешките отношения”, като изучават различни аспекти на социалното взаимодействие, мотивацията, характера на властта и авторитета, организационната структура, комуникацията, лидерството, измененията в съдържанието на работата и качествата на трудовия живот. Усилията се насочват преди всичко към методите за организация на междуличностните отношения. </vt:lpstr>
      <vt:lpstr>Школата „Организационно поведение" има много представители, работили в различни области, но обединени около включването на поведенчески аспекти при анализа на организацията. </vt:lpstr>
      <vt:lpstr>Представители на тази школа са:   - Честър Бърнард (1886-1961г.) – занимава се с основни характеристики на формалната и неформалната организация и изследвания върху властта;   - Абрахам Маслоу (1908-1970г.) - психолог, автор на една от най-популярните теории за мотивацията;</vt:lpstr>
      <vt:lpstr>Фредерик Хърцбърг (теория за мотивация);   - Рансис Ликерт (теория за лидерство);   - Курт Левин (теория за груповата динамика);   - Якоб Морено (поведение на групите);   - Виктор Вруум (теория за мотивация) и др.</vt:lpstr>
      <vt:lpstr>Интересни са идеите на Крис Аргирис изследва взаимодействието между индивида и организацията в неговата т. нар. „теория на несъвместимостта". </vt:lpstr>
      <vt:lpstr>Според него съществува несъвместимост между потребностите на зрялата личност и изискванията на формалната организация. Индивидът е независим и действен, а организацията налага зависимост и пасивност, в резултат на което се появяват разочарование и конфликти и хората реагират на това чрез създаване на неформални структури, които стимулират и оформят определени навици и адаптивно поведение. </vt:lpstr>
      <vt:lpstr>Ефективността на управлението е в пряка зависимост от съвместимостта между формалната и неформална структура на организацията. Организацията може да модифицира индивида, а индивидът, посредством неформални дейности, може да модифицира формалната организация. </vt:lpstr>
      <vt:lpstr>Дъглас МакГрегър (1906-1964г.) е автор на популярните теории „X" и „У", основаващи се на два коренно различни подходи, които мениджърите могат да използват в процеса на управление.</vt:lpstr>
      <vt:lpstr>ТЕОРИЯ “Х“ Средният човек не обича труда и се стреми да го избягва. Повечето хора се нуждаят да бъдат принуждавани, контролирани, да им се заповядва и да бъдат заплашвани с наказания, за да работят за постигането на организационните цели. Средният човек иска да бъде командван, бяга от отговорност, има ниски амбиции и търси преди всичко сигурност.</vt:lpstr>
      <vt:lpstr>При този модел има строго разделение между изпълнители и управляващи. Дейностите са твърдо регламентирани, упражнява се тотален контрол чрез заповеди и нареждания, преобладават наказанията. Когато се използват стимули, те са предимно икономически. </vt:lpstr>
      <vt:lpstr>ТЕОРИЯ „У“ Повечето хора не мразят труда. Те са инициативни, енергични и честолюбиви по природа. Стремят се да задоволяват освен материалните, и духовните си потребности. </vt:lpstr>
      <vt:lpstr>Вземането на решения и поемането на отговорности им е вътрешно присъщо. Управлението трябва да им даде възможност да развият тези си способности. Хората упражняват самоуправление и самоконтрол за достигане целите на организацията. Много хора притежават творчески способности и са склонни към новаторство. </vt:lpstr>
      <vt:lpstr>Най-важна задача на мениджърите е да дадат възможност за разкриване способностите на персонала.  В управлението трябва да се използват стимулите, а не контролът и принудата, при това богатство от психологически, социални и други стимули, а не само икономически и да се създават условия за творчество. </vt:lpstr>
      <vt:lpstr>СЪВРЕМЕННИ ТЕОРИИ   Освен представените три основни школи, през последните десетилетия възникнаха множество нови теории и подходи в мениджмънта като:   - Теория за системите,  - Ситуационната теория,  - Теория „Z",  - Теория на организационния хуманизъм. </vt:lpstr>
      <vt:lpstr>ТЕОРИЯ ЗА СИСТЕМИТЕ   Известна е още като “Системен подход”. Това не е набор от знания, ръководства или принципи за управление, а „начин на мислене" по отношение на организацията и нейното управление. </vt:lpstr>
      <vt:lpstr>Системата представлява група от взаимосвързани части, която действа като едно цяло, за постигане на общите цели; всяка част има свой принос в цялото. </vt:lpstr>
      <vt:lpstr>Всяка една система има 4 основни елемента:                                                                                                                                                                         Þ    Вход на системата - това са различни човешки, материални, финансови и информационни ресурси.  Þ    Преобразуване (мениджърски технологии) – планиране, организиране, мотивиране, контролиране, т.е. усилията, чрез които ресурсите на входа се превръщат в изход.</vt:lpstr>
      <vt:lpstr>Þ    Изход – продукти и услуги, печалби и загуби, развитие и удовлетвореност на персонала и други крайни елементи, произведени от организацията.  Þ    Обратна връзка - информация за резултатите и организационния статус по отношение на външната среда.</vt:lpstr>
      <vt:lpstr>Основното в тази теория е, че частите на системата са взаимозависими. Ако някоя от тях отсъства или функционира неправилно, то и цялата система ще функционира неправилно. Въздействието върху един елемент от системата и промяната в него или неговото поведение, води до изменения в поведението и на други елементи. </vt:lpstr>
      <vt:lpstr>Предимство на системния подход е в това, че организацията (системата) може да се анализира на различни нива и да се проследява взаимодействието й с външната среда. </vt:lpstr>
      <vt:lpstr>СИТУАЦИОННА ТЕОРИЯ  Известна още като Ситуационен подход или Теория на контингенцията. Тя се опитва да обвърже определени ситуации с конкретно поведение на управляващите, при прилагането на което целите на организацията ще бъдат постигнати най-ефективно. </vt:lpstr>
      <vt:lpstr>При този подход всяка мениджърска ситуация се разглежда отделно, като се вземат под внимание редица външни и вътрешни фактори. Фокусира се върху действието, което най-добре приляга на ситуацията.  </vt:lpstr>
      <vt:lpstr>ТЕОРИЯ НА ОРГАНИЗАЦИОННИЯ ХУМАНИЗЪМ  Според тази теория индивидите имат нужда да използват своя капацитет и творчески умения. Главната цел е да се елиминират ненужните правила, стриктно проектираните длъжности и  надзирателски подходи. На служителите трябва да се дава по-голяма свобода, което води до по-голяма удовлетвореност от работата.</vt:lpstr>
      <vt:lpstr>Привържениците на теорията смятат, че най-добрата роля за мениджъра е да насърчава служителите с поставяне на нови задачи, да развива тяхното умение да вземат решения и да им позволява да търсят отговорности. Водеща е вътрешната мотивация на работника, докато класиците и неокласиците мениджъри разчитат на външните въздействия (социална приемливост и възнаграждения от организацията) за насърчаване труда на работника. </vt:lpstr>
      <vt:lpstr>Качества на ефективния мениджър  - Умения за добра комуникация, вземане на решения и решаване на проблеми;  - Пълно разбиране на такива процеси като мотивация, оценка на дейността, обезпечаване на качеството и др.;  - Прозорливост за предвиждане и планиране на бъдещето;  </vt:lpstr>
      <vt:lpstr> Способност за балансиране на понякога противоречащи си цели, като например поддържане на съвършенство в работата в рамките на времеви и бюджетни ограничения;   - Доверие в персонала и използване на умения за групова динамика за постигане на целите на организацията;  - Загриженост за работата и за добрите взаимоотношения на персонала. </vt:lpstr>
      <vt:lpstr>Стадии на развитие на мениджърa Могат да се наблюдават универсални стадии на изграждане на ролите, подобни на тези при индивидуалното развитие и израстване.  Всеки стадий поставя критични задачи, с които мениджърът трябва да се справи преди да премине към следващия стадий. Всеки стадий е отделен, но границите не са ясно очертани и това позволява регресия към предходен стадий в ситуация на  стрес. </vt:lpstr>
      <vt:lpstr>PowerPoint Presentation</vt:lpstr>
      <vt:lpstr>PowerPoint Presentation</vt:lpstr>
      <vt:lpstr>PowerPoint Presentation</vt:lpstr>
      <vt:lpstr>PowerPoint Presentation</vt:lpstr>
    </vt:vector>
  </TitlesOfParts>
  <Company>Private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ЛИДЕРСТВО И МЕНИДЖМЪНТ</dc:title>
  <dc:creator>Gena Grancharova</dc:creator>
  <cp:lastModifiedBy>Admin</cp:lastModifiedBy>
  <cp:revision>99</cp:revision>
  <cp:lastPrinted>1601-01-01T00:00:00Z</cp:lastPrinted>
  <dcterms:created xsi:type="dcterms:W3CDTF">2003-03-06T15:30:08Z</dcterms:created>
  <dcterms:modified xsi:type="dcterms:W3CDTF">2016-10-24T08:12:03Z</dcterms:modified>
</cp:coreProperties>
</file>