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66"/>
  </p:notesMasterIdLst>
  <p:sldIdLst>
    <p:sldId id="285" r:id="rId2"/>
    <p:sldId id="286" r:id="rId3"/>
    <p:sldId id="287" r:id="rId4"/>
    <p:sldId id="288" r:id="rId5"/>
    <p:sldId id="289" r:id="rId6"/>
    <p:sldId id="290" r:id="rId7"/>
    <p:sldId id="291" r:id="rId8"/>
    <p:sldId id="292" r:id="rId9"/>
    <p:sldId id="293" r:id="rId10"/>
    <p:sldId id="294" r:id="rId11"/>
    <p:sldId id="295" r:id="rId12"/>
    <p:sldId id="297" r:id="rId13"/>
    <p:sldId id="298" r:id="rId14"/>
    <p:sldId id="301" r:id="rId15"/>
    <p:sldId id="302" r:id="rId16"/>
    <p:sldId id="304" r:id="rId17"/>
    <p:sldId id="305" r:id="rId18"/>
    <p:sldId id="306" r:id="rId19"/>
    <p:sldId id="315" r:id="rId20"/>
    <p:sldId id="316" r:id="rId21"/>
    <p:sldId id="317" r:id="rId22"/>
    <p:sldId id="318" r:id="rId23"/>
    <p:sldId id="319" r:id="rId24"/>
    <p:sldId id="360" r:id="rId25"/>
    <p:sldId id="361" r:id="rId26"/>
    <p:sldId id="362" r:id="rId27"/>
    <p:sldId id="363" r:id="rId28"/>
    <p:sldId id="364" r:id="rId29"/>
    <p:sldId id="365" r:id="rId30"/>
    <p:sldId id="366" r:id="rId31"/>
    <p:sldId id="320" r:id="rId32"/>
    <p:sldId id="321" r:id="rId33"/>
    <p:sldId id="323" r:id="rId34"/>
    <p:sldId id="326" r:id="rId35"/>
    <p:sldId id="329" r:id="rId36"/>
    <p:sldId id="332" r:id="rId37"/>
    <p:sldId id="337" r:id="rId38"/>
    <p:sldId id="339" r:id="rId39"/>
    <p:sldId id="340" r:id="rId40"/>
    <p:sldId id="341" r:id="rId41"/>
    <p:sldId id="343" r:id="rId42"/>
    <p:sldId id="344" r:id="rId43"/>
    <p:sldId id="345" r:id="rId44"/>
    <p:sldId id="346" r:id="rId45"/>
    <p:sldId id="350" r:id="rId46"/>
    <p:sldId id="352" r:id="rId47"/>
    <p:sldId id="278" r:id="rId48"/>
    <p:sldId id="277" r:id="rId49"/>
    <p:sldId id="275" r:id="rId50"/>
    <p:sldId id="274" r:id="rId51"/>
    <p:sldId id="273" r:id="rId52"/>
    <p:sldId id="358" r:id="rId53"/>
    <p:sldId id="284" r:id="rId54"/>
    <p:sldId id="265" r:id="rId55"/>
    <p:sldId id="261" r:id="rId56"/>
    <p:sldId id="367" r:id="rId57"/>
    <p:sldId id="368" r:id="rId58"/>
    <p:sldId id="369" r:id="rId59"/>
    <p:sldId id="371" r:id="rId60"/>
    <p:sldId id="377" r:id="rId61"/>
    <p:sldId id="372" r:id="rId62"/>
    <p:sldId id="373" r:id="rId63"/>
    <p:sldId id="374" r:id="rId64"/>
    <p:sldId id="379" r:id="rId65"/>
  </p:sldIdLst>
  <p:sldSz cx="9144000" cy="6858000" type="screen4x3"/>
  <p:notesSz cx="6858000" cy="9144000"/>
  <p:defaultTextStyle>
    <a:defPPr>
      <a:defRPr lang="bg-BG"/>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2F0"/>
    <a:srgbClr val="1E07A5"/>
    <a:srgbClr val="242802"/>
    <a:srgbClr val="FDD613"/>
    <a:srgbClr val="3926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2385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238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85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85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2385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28D14521-10B9-4A62-9D81-747D7C25C106}" type="slidenum">
              <a:rPr lang="en-US" altLang="en-US"/>
              <a:pPr/>
              <a:t>‹#›</a:t>
            </a:fld>
            <a:endParaRPr lang="en-US" altLang="en-US"/>
          </a:p>
        </p:txBody>
      </p:sp>
    </p:spTree>
    <p:extLst>
      <p:ext uri="{BB962C8B-B14F-4D97-AF65-F5344CB8AC3E}">
        <p14:creationId xmlns:p14="http://schemas.microsoft.com/office/powerpoint/2010/main" val="31201188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7570" name="Group 2"/>
          <p:cNvGrpSpPr>
            <a:grpSpLocks/>
          </p:cNvGrpSpPr>
          <p:nvPr/>
        </p:nvGrpSpPr>
        <p:grpSpPr bwMode="auto">
          <a:xfrm>
            <a:off x="1658938" y="1600200"/>
            <a:ext cx="6837362" cy="3200400"/>
            <a:chOff x="1045" y="1008"/>
            <a:chExt cx="4307" cy="2016"/>
          </a:xfrm>
        </p:grpSpPr>
        <p:sp>
          <p:nvSpPr>
            <p:cNvPr id="237571" name="Oval 3"/>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2" name="Oval 4"/>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3"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4" name="Oval 6"/>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5" name="Oval 7"/>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7576"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grpSp>
      <p:sp>
        <p:nvSpPr>
          <p:cNvPr id="237577" name="Rectangle 9"/>
          <p:cNvSpPr>
            <a:spLocks noGrp="1" noChangeArrowheads="1"/>
          </p:cNvSpPr>
          <p:nvPr>
            <p:ph type="dt" sz="half" idx="2"/>
          </p:nvPr>
        </p:nvSpPr>
        <p:spPr/>
        <p:txBody>
          <a:bodyPr/>
          <a:lstStyle>
            <a:lvl1pPr>
              <a:defRPr/>
            </a:lvl1pPr>
          </a:lstStyle>
          <a:p>
            <a:fld id="{3CCFE563-F5FD-467E-BB87-8261F4FC1B17}" type="datetime1">
              <a:rPr lang="bg-BG" altLang="en-US" smtClean="0"/>
              <a:t>16.10.2016 г.</a:t>
            </a:fld>
            <a:endParaRPr lang="en-US" altLang="en-US"/>
          </a:p>
        </p:txBody>
      </p:sp>
      <p:sp>
        <p:nvSpPr>
          <p:cNvPr id="237578" name="Rectangle 10"/>
          <p:cNvSpPr>
            <a:spLocks noGrp="1" noChangeArrowheads="1"/>
          </p:cNvSpPr>
          <p:nvPr>
            <p:ph type="ftr" sz="quarter" idx="3"/>
          </p:nvPr>
        </p:nvSpPr>
        <p:spPr/>
        <p:txBody>
          <a:bodyPr/>
          <a:lstStyle>
            <a:lvl1pPr>
              <a:defRPr/>
            </a:lvl1pPr>
          </a:lstStyle>
          <a:p>
            <a:endParaRPr lang="en-US" altLang="en-US"/>
          </a:p>
        </p:txBody>
      </p:sp>
      <p:sp>
        <p:nvSpPr>
          <p:cNvPr id="237579" name="Rectangle 11"/>
          <p:cNvSpPr>
            <a:spLocks noGrp="1" noChangeArrowheads="1"/>
          </p:cNvSpPr>
          <p:nvPr>
            <p:ph type="sldNum" sz="quarter" idx="4"/>
          </p:nvPr>
        </p:nvSpPr>
        <p:spPr/>
        <p:txBody>
          <a:bodyPr/>
          <a:lstStyle>
            <a:lvl1pPr>
              <a:defRPr/>
            </a:lvl1pPr>
          </a:lstStyle>
          <a:p>
            <a:fld id="{D910B65C-3DE3-425B-A213-1C3AAF892D57}" type="slidenum">
              <a:rPr lang="en-US" altLang="en-US"/>
              <a:pPr/>
              <a:t>‹#›</a:t>
            </a:fld>
            <a:endParaRPr lang="en-US" altLang="en-US"/>
          </a:p>
        </p:txBody>
      </p:sp>
      <p:sp>
        <p:nvSpPr>
          <p:cNvPr id="237580"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en-US" altLang="en-US" noProof="0" smtClean="0"/>
              <a:t>Click to edit Master title style</a:t>
            </a:r>
          </a:p>
        </p:txBody>
      </p:sp>
      <p:sp>
        <p:nvSpPr>
          <p:cNvPr id="23758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en-US" altLang="en-US" noProof="0" smtClean="0"/>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F8A3925-1FB6-454D-8501-0CD6948E8BA9}" type="datetime1">
              <a:rPr lang="bg-BG" altLang="en-US" smtClean="0"/>
              <a:t>16.10.2016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8A21351-031A-431F-8443-7DDD0ACD02D1}" type="slidenum">
              <a:rPr lang="en-US" altLang="en-US"/>
              <a:pPr/>
              <a:t>‹#›</a:t>
            </a:fld>
            <a:endParaRPr lang="en-US" altLang="en-US"/>
          </a:p>
        </p:txBody>
      </p:sp>
    </p:spTree>
    <p:extLst>
      <p:ext uri="{BB962C8B-B14F-4D97-AF65-F5344CB8AC3E}">
        <p14:creationId xmlns:p14="http://schemas.microsoft.com/office/powerpoint/2010/main" val="3688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8776F16-54B0-45AD-AF12-1E5DBC261CCB}" type="datetime1">
              <a:rPr lang="bg-BG" altLang="en-US" smtClean="0"/>
              <a:t>16.10.2016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041625-9C87-43A1-8E31-100CF736CBD0}" type="slidenum">
              <a:rPr lang="en-US" altLang="en-US"/>
              <a:pPr/>
              <a:t>‹#›</a:t>
            </a:fld>
            <a:endParaRPr lang="en-US" altLang="en-US"/>
          </a:p>
        </p:txBody>
      </p:sp>
    </p:spTree>
    <p:extLst>
      <p:ext uri="{BB962C8B-B14F-4D97-AF65-F5344CB8AC3E}">
        <p14:creationId xmlns:p14="http://schemas.microsoft.com/office/powerpoint/2010/main" val="4054542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2B47F72-979D-4999-B5AE-4187F8D9DA54}" type="datetime1">
              <a:rPr lang="bg-BG" altLang="en-US" smtClean="0"/>
              <a:t>16.10.2016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3353FE-BDF4-40F0-A1B8-8DD51B93FEFC}" type="slidenum">
              <a:rPr lang="en-US" altLang="en-US"/>
              <a:pPr/>
              <a:t>‹#›</a:t>
            </a:fld>
            <a:endParaRPr lang="en-US" altLang="en-US"/>
          </a:p>
        </p:txBody>
      </p:sp>
    </p:spTree>
    <p:extLst>
      <p:ext uri="{BB962C8B-B14F-4D97-AF65-F5344CB8AC3E}">
        <p14:creationId xmlns:p14="http://schemas.microsoft.com/office/powerpoint/2010/main" val="317871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D7A23A3-4D2F-4F05-B84E-DDF54D3E96F7}" type="datetime1">
              <a:rPr lang="bg-BG" altLang="en-US" smtClean="0"/>
              <a:t>16.10.2016 г.</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BF3E598-DF46-4C0E-916A-5E8B31BB952B}" type="slidenum">
              <a:rPr lang="en-US" altLang="en-US"/>
              <a:pPr/>
              <a:t>‹#›</a:t>
            </a:fld>
            <a:endParaRPr lang="en-US" altLang="en-US"/>
          </a:p>
        </p:txBody>
      </p:sp>
    </p:spTree>
    <p:extLst>
      <p:ext uri="{BB962C8B-B14F-4D97-AF65-F5344CB8AC3E}">
        <p14:creationId xmlns:p14="http://schemas.microsoft.com/office/powerpoint/2010/main" val="1349903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1E320BB-EC73-4282-BAD9-D9C8CD6C3D67}" type="datetime1">
              <a:rPr lang="bg-BG" altLang="en-US" smtClean="0"/>
              <a:t>16.10.2016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0CEE2F4-EF1A-4020-A29B-A8706B378BEB}" type="slidenum">
              <a:rPr lang="en-US" altLang="en-US"/>
              <a:pPr/>
              <a:t>‹#›</a:t>
            </a:fld>
            <a:endParaRPr lang="en-US" altLang="en-US"/>
          </a:p>
        </p:txBody>
      </p:sp>
    </p:spTree>
    <p:extLst>
      <p:ext uri="{BB962C8B-B14F-4D97-AF65-F5344CB8AC3E}">
        <p14:creationId xmlns:p14="http://schemas.microsoft.com/office/powerpoint/2010/main" val="153722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AAF59203-3012-47F3-B762-F1A72365FBCE}" type="datetime1">
              <a:rPr lang="bg-BG" altLang="en-US" smtClean="0"/>
              <a:t>16.10.2016 г.</a:t>
            </a:fld>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95A12DF-C5E4-4A94-9483-3A45F4DC8D7B}" type="slidenum">
              <a:rPr lang="en-US" altLang="en-US"/>
              <a:pPr/>
              <a:t>‹#›</a:t>
            </a:fld>
            <a:endParaRPr lang="en-US" altLang="en-US"/>
          </a:p>
        </p:txBody>
      </p:sp>
    </p:spTree>
    <p:extLst>
      <p:ext uri="{BB962C8B-B14F-4D97-AF65-F5344CB8AC3E}">
        <p14:creationId xmlns:p14="http://schemas.microsoft.com/office/powerpoint/2010/main" val="307975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369CB2F-CC2F-4FE3-A667-B96891935CA6}" type="datetime1">
              <a:rPr lang="bg-BG" altLang="en-US" smtClean="0"/>
              <a:t>16.10.2016 г.</a:t>
            </a:fld>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F8693FA-4BCF-4D2C-AC88-4ADD88334C9B}" type="slidenum">
              <a:rPr lang="en-US" altLang="en-US"/>
              <a:pPr/>
              <a:t>‹#›</a:t>
            </a:fld>
            <a:endParaRPr lang="en-US" altLang="en-US"/>
          </a:p>
        </p:txBody>
      </p:sp>
    </p:spTree>
    <p:extLst>
      <p:ext uri="{BB962C8B-B14F-4D97-AF65-F5344CB8AC3E}">
        <p14:creationId xmlns:p14="http://schemas.microsoft.com/office/powerpoint/2010/main" val="3595367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35FDA70-D01B-4472-BFAF-C331DD5DE471}" type="datetime1">
              <a:rPr lang="bg-BG" altLang="en-US" smtClean="0"/>
              <a:t>16.10.2016 г.</a:t>
            </a:fld>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212CB2C-3904-4A0A-9FCD-0889AEDE8227}" type="slidenum">
              <a:rPr lang="en-US" altLang="en-US"/>
              <a:pPr/>
              <a:t>‹#›</a:t>
            </a:fld>
            <a:endParaRPr lang="en-US" altLang="en-US"/>
          </a:p>
        </p:txBody>
      </p:sp>
    </p:spTree>
    <p:extLst>
      <p:ext uri="{BB962C8B-B14F-4D97-AF65-F5344CB8AC3E}">
        <p14:creationId xmlns:p14="http://schemas.microsoft.com/office/powerpoint/2010/main" val="1877698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6572CA4-FF2B-4482-A811-434B1B72D92B}" type="datetime1">
              <a:rPr lang="bg-BG" altLang="en-US" smtClean="0"/>
              <a:t>16.10.2016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A95A404-7851-4818-B001-B4AFAB39F45A}" type="slidenum">
              <a:rPr lang="en-US" altLang="en-US"/>
              <a:pPr/>
              <a:t>‹#›</a:t>
            </a:fld>
            <a:endParaRPr lang="en-US" altLang="en-US"/>
          </a:p>
        </p:txBody>
      </p:sp>
    </p:spTree>
    <p:extLst>
      <p:ext uri="{BB962C8B-B14F-4D97-AF65-F5344CB8AC3E}">
        <p14:creationId xmlns:p14="http://schemas.microsoft.com/office/powerpoint/2010/main" val="114708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A7D7F5D-9EE6-4F04-B029-BF7EB9160629}" type="datetime1">
              <a:rPr lang="bg-BG" altLang="en-US" smtClean="0"/>
              <a:t>16.10.2016 г.</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799D870-81DB-49BA-B372-CC8A70349B17}" type="slidenum">
              <a:rPr lang="en-US" altLang="en-US"/>
              <a:pPr/>
              <a:t>‹#›</a:t>
            </a:fld>
            <a:endParaRPr lang="en-US" altLang="en-US"/>
          </a:p>
        </p:txBody>
      </p:sp>
    </p:spTree>
    <p:extLst>
      <p:ext uri="{BB962C8B-B14F-4D97-AF65-F5344CB8AC3E}">
        <p14:creationId xmlns:p14="http://schemas.microsoft.com/office/powerpoint/2010/main" val="89827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6546" name="Group 2"/>
          <p:cNvGrpSpPr>
            <a:grpSpLocks/>
          </p:cNvGrpSpPr>
          <p:nvPr/>
        </p:nvGrpSpPr>
        <p:grpSpPr bwMode="auto">
          <a:xfrm>
            <a:off x="1071563" y="304800"/>
            <a:ext cx="7615237" cy="1106488"/>
            <a:chOff x="675" y="192"/>
            <a:chExt cx="4797" cy="697"/>
          </a:xfrm>
        </p:grpSpPr>
        <p:sp>
          <p:nvSpPr>
            <p:cNvPr id="236547" name="Oval 3"/>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48" name="Oval 4"/>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49" name="Oval 5"/>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5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sp>
          <p:nvSpPr>
            <p:cNvPr id="23655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sz="2400">
                <a:latin typeface="Times New Roman" pitchFamily="18" charset="0"/>
              </a:endParaRPr>
            </a:p>
          </p:txBody>
        </p:sp>
      </p:grpSp>
      <p:sp>
        <p:nvSpPr>
          <p:cNvPr id="236552" name="Rectangle 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6553" name="Rectangle 9"/>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C8070D51-9048-47A6-989A-86B62991749A}" type="datetime1">
              <a:rPr lang="bg-BG" altLang="en-US" smtClean="0"/>
              <a:t>16.10.2016 г.</a:t>
            </a:fld>
            <a:endParaRPr lang="en-US" altLang="en-US"/>
          </a:p>
        </p:txBody>
      </p:sp>
      <p:sp>
        <p:nvSpPr>
          <p:cNvPr id="236554"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236555" name="Rectangle 11"/>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0B781623-0868-4752-AF75-33FE4849A181}" type="slidenum">
              <a:rPr lang="en-US" altLang="en-US"/>
              <a:pPr/>
              <a:t>‹#›</a:t>
            </a:fld>
            <a:endParaRPr lang="en-US" altLang="en-US"/>
          </a:p>
        </p:txBody>
      </p:sp>
      <p:sp>
        <p:nvSpPr>
          <p:cNvPr id="236556" name="Rectangle 1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iming>
    <p:tnLst>
      <p:par>
        <p:cTn id="1" dur="indefinite" restart="never" nodeType="tmRoot"/>
      </p:par>
    </p:tnLst>
  </p:timing>
  <p:hf hdr="0" ftr="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itchFamily="34" charset="0"/>
        </a:defRPr>
      </a:lvl2pPr>
      <a:lvl3pPr algn="l" rtl="0" fontAlgn="base">
        <a:spcBef>
          <a:spcPct val="0"/>
        </a:spcBef>
        <a:spcAft>
          <a:spcPct val="0"/>
        </a:spcAft>
        <a:defRPr sz="3800">
          <a:solidFill>
            <a:schemeClr val="tx2"/>
          </a:solidFill>
          <a:latin typeface="Arial" pitchFamily="34" charset="0"/>
        </a:defRPr>
      </a:lvl3pPr>
      <a:lvl4pPr algn="l" rtl="0" fontAlgn="base">
        <a:spcBef>
          <a:spcPct val="0"/>
        </a:spcBef>
        <a:spcAft>
          <a:spcPct val="0"/>
        </a:spcAft>
        <a:defRPr sz="3800">
          <a:solidFill>
            <a:schemeClr val="tx2"/>
          </a:solidFill>
          <a:latin typeface="Arial" pitchFamily="34" charset="0"/>
        </a:defRPr>
      </a:lvl4pPr>
      <a:lvl5pPr algn="l" rtl="0" fontAlgn="base">
        <a:spcBef>
          <a:spcPct val="0"/>
        </a:spcBef>
        <a:spcAft>
          <a:spcPct val="0"/>
        </a:spcAft>
        <a:defRPr sz="3800">
          <a:solidFill>
            <a:schemeClr val="tx2"/>
          </a:solidFill>
          <a:latin typeface="Arial" pitchFamily="34" charset="0"/>
        </a:defRPr>
      </a:lvl5pPr>
      <a:lvl6pPr marL="457200" algn="l" rtl="0" fontAlgn="base">
        <a:spcBef>
          <a:spcPct val="0"/>
        </a:spcBef>
        <a:spcAft>
          <a:spcPct val="0"/>
        </a:spcAft>
        <a:defRPr sz="3800">
          <a:solidFill>
            <a:schemeClr val="tx2"/>
          </a:solidFill>
          <a:latin typeface="Arial" pitchFamily="34" charset="0"/>
        </a:defRPr>
      </a:lvl6pPr>
      <a:lvl7pPr marL="914400" algn="l" rtl="0" fontAlgn="base">
        <a:spcBef>
          <a:spcPct val="0"/>
        </a:spcBef>
        <a:spcAft>
          <a:spcPct val="0"/>
        </a:spcAft>
        <a:defRPr sz="3800">
          <a:solidFill>
            <a:schemeClr val="tx2"/>
          </a:solidFill>
          <a:latin typeface="Arial" pitchFamily="34" charset="0"/>
        </a:defRPr>
      </a:lvl7pPr>
      <a:lvl8pPr marL="1371600" algn="l" rtl="0" fontAlgn="base">
        <a:spcBef>
          <a:spcPct val="0"/>
        </a:spcBef>
        <a:spcAft>
          <a:spcPct val="0"/>
        </a:spcAft>
        <a:defRPr sz="3800">
          <a:solidFill>
            <a:schemeClr val="tx2"/>
          </a:solidFill>
          <a:latin typeface="Arial" pitchFamily="34" charset="0"/>
        </a:defRPr>
      </a:lvl8pPr>
      <a:lvl9pPr marL="1828800" algn="l" rtl="0" fontAlgn="base">
        <a:spcBef>
          <a:spcPct val="0"/>
        </a:spcBef>
        <a:spcAft>
          <a:spcPct val="0"/>
        </a:spcAft>
        <a:defRPr sz="3800">
          <a:solidFill>
            <a:schemeClr val="tx2"/>
          </a:solidFill>
          <a:latin typeface="Arial" pitchFamily="34"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C0DDF9-F3EE-42D7-BADE-96B789766C3E}" type="slidenum">
              <a:rPr lang="en-US" altLang="en-US"/>
              <a:pPr/>
              <a:t>1</a:t>
            </a:fld>
            <a:endParaRPr lang="en-US" altLang="en-US"/>
          </a:p>
        </p:txBody>
      </p:sp>
      <p:sp>
        <p:nvSpPr>
          <p:cNvPr id="67588" name="Rectangle 4"/>
          <p:cNvSpPr>
            <a:spLocks noGrp="1" noChangeArrowheads="1"/>
          </p:cNvSpPr>
          <p:nvPr>
            <p:ph type="title"/>
          </p:nvPr>
        </p:nvSpPr>
        <p:spPr>
          <a:xfrm>
            <a:off x="457200" y="277813"/>
            <a:ext cx="8229600" cy="6391275"/>
          </a:xfrm>
        </p:spPr>
        <p:txBody>
          <a:bodyPr/>
          <a:lstStyle/>
          <a:p>
            <a:pPr algn="ctr">
              <a:lnSpc>
                <a:spcPct val="130000"/>
              </a:lnSpc>
            </a:pPr>
            <a:r>
              <a:rPr lang="bg-BG" altLang="en-US" sz="4200" b="1" dirty="0">
                <a:solidFill>
                  <a:srgbClr val="1E07A5"/>
                </a:solidFill>
                <a:effectLst>
                  <a:outerShdw blurRad="38100" dist="38100" dir="2700000" algn="tl">
                    <a:srgbClr val="C0C0C0"/>
                  </a:outerShdw>
                </a:effectLst>
              </a:rPr>
              <a:t>УПРАВЛЕНИЕ НА ЧОВЕШКИТЕ РЕСУРСИ</a:t>
            </a:r>
            <a:r>
              <a:rPr lang="bg-BG" altLang="en-US" sz="4200" b="1" dirty="0">
                <a:effectLst>
                  <a:outerShdw blurRad="38100" dist="38100" dir="2700000" algn="tl">
                    <a:srgbClr val="C0C0C0"/>
                  </a:outerShdw>
                </a:effectLst>
              </a:rPr>
              <a:t/>
            </a:r>
            <a:br>
              <a:rPr lang="bg-BG" altLang="en-US" sz="4200" b="1" dirty="0">
                <a:effectLst>
                  <a:outerShdw blurRad="38100" dist="38100" dir="2700000" algn="tl">
                    <a:srgbClr val="C0C0C0"/>
                  </a:outerShdw>
                </a:effectLst>
              </a:rPr>
            </a:br>
            <a:r>
              <a:rPr lang="bg-BG" altLang="en-US" sz="4200" b="1" dirty="0">
                <a:effectLst>
                  <a:outerShdw blurRad="38100" dist="38100" dir="2700000" algn="tl">
                    <a:srgbClr val="C0C0C0"/>
                  </a:outerShdw>
                </a:effectLst>
              </a:rPr>
              <a:t/>
            </a:r>
            <a:br>
              <a:rPr lang="bg-BG" altLang="en-US" sz="4200" b="1" dirty="0">
                <a:effectLst>
                  <a:outerShdw blurRad="38100" dist="38100" dir="2700000" algn="tl">
                    <a:srgbClr val="C0C0C0"/>
                  </a:outerShdw>
                </a:effectLst>
              </a:rPr>
            </a:br>
            <a:r>
              <a:rPr lang="bg-BG" altLang="en-US" dirty="0">
                <a:solidFill>
                  <a:srgbClr val="3926C8"/>
                </a:solidFill>
              </a:rPr>
              <a:t> </a:t>
            </a:r>
            <a:r>
              <a:rPr lang="bg-BG" altLang="en-US" b="1" dirty="0">
                <a:solidFill>
                  <a:srgbClr val="1E07A5"/>
                </a:solidFill>
                <a:effectLst>
                  <a:outerShdw blurRad="38100" dist="38100" dir="2700000" algn="tl">
                    <a:srgbClr val="C0C0C0"/>
                  </a:outerShdw>
                </a:effectLst>
              </a:rPr>
              <a:t>ПОДБОР НА ПЕРСОНАЛА</a:t>
            </a:r>
            <a:br>
              <a:rPr lang="bg-BG" altLang="en-US" b="1" dirty="0">
                <a:solidFill>
                  <a:srgbClr val="1E07A5"/>
                </a:solidFill>
                <a:effectLst>
                  <a:outerShdw blurRad="38100" dist="38100" dir="2700000" algn="tl">
                    <a:srgbClr val="C0C0C0"/>
                  </a:outerShdw>
                </a:effectLst>
              </a:rPr>
            </a:br>
            <a:r>
              <a:rPr lang="bg-BG" altLang="en-US" b="1" dirty="0">
                <a:solidFill>
                  <a:srgbClr val="1E07A5"/>
                </a:solidFill>
                <a:effectLst>
                  <a:outerShdw blurRad="38100" dist="38100" dir="2700000" algn="tl">
                    <a:srgbClr val="C0C0C0"/>
                  </a:outerShdw>
                </a:effectLst>
              </a:rPr>
              <a:t/>
            </a:r>
            <a:br>
              <a:rPr lang="bg-BG" altLang="en-US" b="1" dirty="0">
                <a:solidFill>
                  <a:srgbClr val="1E07A5"/>
                </a:solidFill>
                <a:effectLst>
                  <a:outerShdw blurRad="38100" dist="38100" dir="2700000" algn="tl">
                    <a:srgbClr val="C0C0C0"/>
                  </a:outerShdw>
                </a:effectLst>
              </a:rPr>
            </a:br>
            <a:endParaRPr lang="bg-BG" altLang="en-US" b="1" dirty="0">
              <a:solidFill>
                <a:srgbClr val="1E07A5"/>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F7D46F3-6C0F-414C-93B1-2E97356AEF8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BC58362-F720-490E-8CBD-C658D24CFFE9}" type="slidenum">
              <a:rPr lang="en-US" altLang="en-US"/>
              <a:pPr/>
              <a:t>10</a:t>
            </a:fld>
            <a:endParaRPr lang="en-US" altLang="en-US"/>
          </a:p>
        </p:txBody>
      </p:sp>
      <p:sp>
        <p:nvSpPr>
          <p:cNvPr id="86020" name="Rectangle 4"/>
          <p:cNvSpPr>
            <a:spLocks noGrp="1" noChangeArrowheads="1"/>
          </p:cNvSpPr>
          <p:nvPr>
            <p:ph type="title"/>
          </p:nvPr>
        </p:nvSpPr>
        <p:spPr>
          <a:xfrm>
            <a:off x="457200" y="277813"/>
            <a:ext cx="8229600" cy="6319837"/>
          </a:xfrm>
        </p:spPr>
        <p:txBody>
          <a:bodyPr/>
          <a:lstStyle/>
          <a:p>
            <a:pPr marL="838200" indent="-838200"/>
            <a:r>
              <a:rPr lang="bg-BG" altLang="en-US"/>
              <a:t> </a:t>
            </a:r>
            <a:r>
              <a:rPr lang="en-US" altLang="en-US" b="1" u="sng">
                <a:solidFill>
                  <a:srgbClr val="1E07A5"/>
                </a:solidFill>
              </a:rPr>
              <a:t>6. </a:t>
            </a:r>
            <a:r>
              <a:rPr lang="bg-BG" altLang="en-US" b="1" i="1" u="sng">
                <a:solidFill>
                  <a:srgbClr val="1E07A5"/>
                </a:solidFill>
              </a:rPr>
              <a:t>Развитие на програма за обучение на персонала</a:t>
            </a:r>
            <a:r>
              <a:rPr lang="bg-BG" altLang="en-US" b="1" i="1">
                <a:solidFill>
                  <a:srgbClr val="1E07A5"/>
                </a:solidFill>
              </a:rPr>
              <a:t>,</a:t>
            </a:r>
            <a:r>
              <a:rPr lang="bg-BG" altLang="en-US"/>
              <a:t> </a:t>
            </a:r>
            <a:r>
              <a:rPr lang="bg-BG" altLang="en-US" b="1"/>
              <a:t>която да подпомогне работещите за постигане целите на организацията.</a:t>
            </a:r>
          </a:p>
        </p:txBody>
      </p:sp>
      <p:sp>
        <p:nvSpPr>
          <p:cNvPr id="2" name="Date Placeholder 1"/>
          <p:cNvSpPr>
            <a:spLocks noGrp="1"/>
          </p:cNvSpPr>
          <p:nvPr>
            <p:ph type="dt" sz="half" idx="10"/>
          </p:nvPr>
        </p:nvSpPr>
        <p:spPr/>
        <p:txBody>
          <a:bodyPr/>
          <a:lstStyle/>
          <a:p>
            <a:fld id="{F15B87B7-AD99-455F-A60F-69E8252DCD01}"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226AD86-E31C-438A-B2C8-F3A524EEE499}" type="slidenum">
              <a:rPr lang="en-US" altLang="en-US"/>
              <a:pPr/>
              <a:t>11</a:t>
            </a:fld>
            <a:endParaRPr lang="en-US" altLang="en-US"/>
          </a:p>
        </p:txBody>
      </p:sp>
      <p:sp>
        <p:nvSpPr>
          <p:cNvPr id="88068" name="Rectangle 4"/>
          <p:cNvSpPr>
            <a:spLocks noGrp="1" noChangeArrowheads="1"/>
          </p:cNvSpPr>
          <p:nvPr>
            <p:ph type="title"/>
          </p:nvPr>
        </p:nvSpPr>
        <p:spPr>
          <a:xfrm>
            <a:off x="457200" y="277813"/>
            <a:ext cx="8229600" cy="6103937"/>
          </a:xfrm>
        </p:spPr>
        <p:txBody>
          <a:bodyPr/>
          <a:lstStyle/>
          <a:p>
            <a:pPr algn="ctr"/>
            <a:r>
              <a:rPr lang="bg-BG" altLang="en-US" b="1" dirty="0">
                <a:solidFill>
                  <a:srgbClr val="1E07A5"/>
                </a:solidFill>
                <a:effectLst>
                  <a:outerShdw blurRad="38100" dist="38100" dir="2700000" algn="tl">
                    <a:srgbClr val="C0C0C0"/>
                  </a:outerShdw>
                </a:effectLst>
              </a:rPr>
              <a:t>ПЛАНИРАНЕ НА </a:t>
            </a:r>
            <a:r>
              <a:rPr lang="bg-BG" altLang="en-US" b="1" dirty="0" smtClean="0">
                <a:solidFill>
                  <a:srgbClr val="1E07A5"/>
                </a:solidFill>
                <a:effectLst>
                  <a:outerShdw blurRad="38100" dist="38100" dir="2700000" algn="tl">
                    <a:srgbClr val="C0C0C0"/>
                  </a:outerShdw>
                </a:effectLst>
              </a:rPr>
              <a:t>ПЕРСОНАЛА</a:t>
            </a:r>
            <a:r>
              <a:rPr lang="en-US" altLang="en-US" b="1" dirty="0" smtClean="0">
                <a:solidFill>
                  <a:srgbClr val="1E07A5"/>
                </a:solidFill>
                <a:effectLst>
                  <a:outerShdw blurRad="38100" dist="38100" dir="2700000" algn="tl">
                    <a:srgbClr val="C0C0C0"/>
                  </a:outerShdw>
                </a:effectLst>
              </a:rPr>
              <a:t/>
            </a:r>
            <a:br>
              <a:rPr lang="en-US" altLang="en-US" b="1" dirty="0" smtClean="0">
                <a:solidFill>
                  <a:srgbClr val="1E07A5"/>
                </a:solidFill>
                <a:effectLst>
                  <a:outerShdw blurRad="38100" dist="38100" dir="2700000" algn="tl">
                    <a:srgbClr val="C0C0C0"/>
                  </a:outerShdw>
                </a:effectLst>
              </a:rPr>
            </a:br>
            <a:r>
              <a:rPr lang="bg-BG" altLang="en-US" sz="4000" b="1" dirty="0"/>
              <a:t>Внимателното предвиждане на нуждите от персонал </a:t>
            </a:r>
            <a:r>
              <a:rPr lang="en-US" altLang="en-US" sz="4000" b="1" dirty="0" smtClean="0"/>
              <a:t>e </a:t>
            </a:r>
            <a:r>
              <a:rPr lang="bg-BG" altLang="en-US" sz="4000" b="1" dirty="0" smtClean="0"/>
              <a:t>ценно </a:t>
            </a:r>
            <a:r>
              <a:rPr lang="bg-BG" altLang="en-US" sz="4000" b="1" dirty="0"/>
              <a:t>мениджърско умение, тъй като то позволява </a:t>
            </a:r>
            <a:r>
              <a:rPr lang="bg-BG" altLang="en-US" sz="4000" b="1" dirty="0" smtClean="0"/>
              <a:t>да се избегнат </a:t>
            </a:r>
            <a:r>
              <a:rPr lang="bg-BG" altLang="en-US" sz="4000" b="1" dirty="0"/>
              <a:t>кризисните моменти в обезпечаването с персонал</a:t>
            </a:r>
            <a:r>
              <a:rPr lang="bg-BG" altLang="en-US" sz="4000" b="1" dirty="0" smtClean="0"/>
              <a:t>.</a:t>
            </a:r>
            <a:r>
              <a:rPr lang="bg-BG" altLang="en-US" sz="4000" b="1" dirty="0"/>
              <a:t> Ръководителят </a:t>
            </a:r>
            <a:r>
              <a:rPr lang="bg-BG" altLang="en-US" sz="4000" i="1" u="sng" dirty="0"/>
              <a:t>трябва да познава и да знае:</a:t>
            </a:r>
            <a:endParaRPr lang="bg-BG" altLang="en-US" b="1" dirty="0">
              <a:solidFill>
                <a:srgbClr val="1E07A5"/>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1EEBF107-0167-41CC-BB19-8EC47E94CD50}"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411D9E-4EAB-4E69-857C-B1BE070B1084}" type="slidenum">
              <a:rPr lang="en-US" altLang="en-US"/>
              <a:pPr/>
              <a:t>12</a:t>
            </a:fld>
            <a:endParaRPr lang="en-US" altLang="en-US"/>
          </a:p>
        </p:txBody>
      </p:sp>
      <p:sp>
        <p:nvSpPr>
          <p:cNvPr id="92164" name="Rectangle 4"/>
          <p:cNvSpPr>
            <a:spLocks noGrp="1" noChangeArrowheads="1"/>
          </p:cNvSpPr>
          <p:nvPr>
            <p:ph type="title"/>
          </p:nvPr>
        </p:nvSpPr>
        <p:spPr>
          <a:xfrm>
            <a:off x="457200" y="277813"/>
            <a:ext cx="8229600" cy="5887491"/>
          </a:xfrm>
        </p:spPr>
        <p:txBody>
          <a:bodyPr/>
          <a:lstStyle/>
          <a:p>
            <a:r>
              <a:rPr lang="en-US" altLang="en-US" sz="3600" b="1" dirty="0"/>
              <a:t>- </a:t>
            </a:r>
            <a:r>
              <a:rPr lang="bg-BG" altLang="en-US" sz="3600" b="1" dirty="0"/>
              <a:t>възможните източници на </a:t>
            </a:r>
            <a:r>
              <a:rPr lang="bg-BG" altLang="en-US" sz="3600" b="1" dirty="0" smtClean="0"/>
              <a:t>постъпване на </a:t>
            </a:r>
            <a:r>
              <a:rPr lang="bg-BG" altLang="en-US" sz="3600" b="1" dirty="0"/>
              <a:t>здравен персонал;</a:t>
            </a:r>
            <a:br>
              <a:rPr lang="bg-BG" altLang="en-US" sz="3600" b="1" dirty="0"/>
            </a:br>
            <a:r>
              <a:rPr lang="en-US" altLang="en-US" sz="3600" b="1" dirty="0"/>
              <a:t>- </a:t>
            </a:r>
            <a:r>
              <a:rPr lang="bg-BG" altLang="en-US" sz="3600" b="1" dirty="0"/>
              <a:t>колко студенти се подготвят в </a:t>
            </a:r>
            <a:r>
              <a:rPr lang="bg-BG" altLang="en-US" sz="3600" b="1" dirty="0" smtClean="0"/>
              <a:t>близките университети и колежи</a:t>
            </a:r>
            <a:r>
              <a:rPr lang="bg-BG" altLang="en-US" sz="3600" b="1" dirty="0"/>
              <a:t>;</a:t>
            </a:r>
            <a:br>
              <a:rPr lang="bg-BG" altLang="en-US" sz="3600" b="1" dirty="0"/>
            </a:br>
            <a:r>
              <a:rPr lang="en-US" altLang="en-US" sz="3600" b="1" dirty="0"/>
              <a:t>- </a:t>
            </a:r>
            <a:r>
              <a:rPr lang="bg-BG" altLang="en-US" sz="3600" b="1" dirty="0"/>
              <a:t>обичайната продължителност на заетост на </a:t>
            </a:r>
            <a:r>
              <a:rPr lang="bg-BG" altLang="en-US" sz="3600" b="1" dirty="0" err="1"/>
              <a:t>новонаетите</a:t>
            </a:r>
            <a:r>
              <a:rPr lang="bg-BG" altLang="en-US" sz="3600" b="1" dirty="0"/>
              <a:t> лица;</a:t>
            </a:r>
            <a:br>
              <a:rPr lang="bg-BG" altLang="en-US" sz="3600" b="1" dirty="0"/>
            </a:br>
            <a:r>
              <a:rPr lang="en-US" altLang="en-US" sz="3600" b="1" dirty="0"/>
              <a:t>- </a:t>
            </a:r>
            <a:r>
              <a:rPr lang="bg-BG" altLang="en-US" sz="3600" b="1" dirty="0"/>
              <a:t>пиковите периоди на напускане на персонала;</a:t>
            </a:r>
            <a:br>
              <a:rPr lang="bg-BG" altLang="en-US" sz="3600" b="1" dirty="0"/>
            </a:br>
            <a:r>
              <a:rPr lang="en-US" altLang="en-US" sz="3600" b="1" dirty="0"/>
              <a:t>- </a:t>
            </a:r>
            <a:r>
              <a:rPr lang="bg-BG" altLang="en-US" sz="3600" b="1" dirty="0"/>
              <a:t>периодите с най-г</a:t>
            </a:r>
            <a:r>
              <a:rPr lang="en-US" altLang="en-US" sz="3600" b="1" dirty="0"/>
              <a:t>o</a:t>
            </a:r>
            <a:r>
              <a:rPr lang="bg-BG" altLang="en-US" sz="3600" b="1" dirty="0" err="1"/>
              <a:t>лям</a:t>
            </a:r>
            <a:r>
              <a:rPr lang="bg-BG" altLang="en-US" sz="3600" b="1" dirty="0"/>
              <a:t> брой пациенти и др.</a:t>
            </a:r>
          </a:p>
        </p:txBody>
      </p:sp>
      <p:sp>
        <p:nvSpPr>
          <p:cNvPr id="2" name="Date Placeholder 1"/>
          <p:cNvSpPr>
            <a:spLocks noGrp="1"/>
          </p:cNvSpPr>
          <p:nvPr>
            <p:ph type="dt" sz="half" idx="10"/>
          </p:nvPr>
        </p:nvSpPr>
        <p:spPr/>
        <p:txBody>
          <a:bodyPr/>
          <a:lstStyle/>
          <a:p>
            <a:fld id="{357BC73C-A338-440C-B84F-AA303A3BECD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6605993-77BC-4B9E-AF00-DF5D6CA44653}" type="slidenum">
              <a:rPr lang="en-US" altLang="en-US"/>
              <a:pPr/>
              <a:t>13</a:t>
            </a:fld>
            <a:endParaRPr lang="en-US" altLang="en-US"/>
          </a:p>
        </p:txBody>
      </p:sp>
      <p:sp>
        <p:nvSpPr>
          <p:cNvPr id="94212" name="Rectangle 4"/>
          <p:cNvSpPr>
            <a:spLocks noGrp="1" noChangeArrowheads="1"/>
          </p:cNvSpPr>
          <p:nvPr>
            <p:ph type="title"/>
          </p:nvPr>
        </p:nvSpPr>
        <p:spPr>
          <a:xfrm>
            <a:off x="457200" y="277813"/>
            <a:ext cx="8229600" cy="6319837"/>
          </a:xfrm>
        </p:spPr>
        <p:txBody>
          <a:bodyPr/>
          <a:lstStyle/>
          <a:p>
            <a:pPr algn="ctr"/>
            <a:r>
              <a:rPr lang="bg-BG" altLang="en-US" b="1" dirty="0">
                <a:solidFill>
                  <a:srgbClr val="1E07A5"/>
                </a:solidFill>
                <a:effectLst>
                  <a:outerShdw blurRad="38100" dist="38100" dir="2700000" algn="tl">
                    <a:srgbClr val="C0C0C0"/>
                  </a:outerShdw>
                </a:effectLst>
              </a:rPr>
              <a:t>НАБИРАНЕ НА </a:t>
            </a:r>
            <a:r>
              <a:rPr lang="bg-BG" altLang="en-US" b="1" dirty="0" smtClean="0">
                <a:solidFill>
                  <a:srgbClr val="1E07A5"/>
                </a:solidFill>
                <a:effectLst>
                  <a:outerShdw blurRad="38100" dist="38100" dir="2700000" algn="tl">
                    <a:srgbClr val="C0C0C0"/>
                  </a:outerShdw>
                </a:effectLst>
              </a:rPr>
              <a:t>ПЕРСОНАЛА</a:t>
            </a:r>
            <a:br>
              <a:rPr lang="bg-BG" altLang="en-US" b="1" dirty="0" smtClean="0">
                <a:solidFill>
                  <a:srgbClr val="1E07A5"/>
                </a:solidFill>
                <a:effectLst>
                  <a:outerShdw blurRad="38100" dist="38100" dir="2700000" algn="tl">
                    <a:srgbClr val="C0C0C0"/>
                  </a:outerShdw>
                </a:effectLst>
              </a:rPr>
            </a:br>
            <a:r>
              <a:rPr lang="bg-BG" altLang="en-US" b="1" dirty="0" smtClean="0">
                <a:solidFill>
                  <a:srgbClr val="1E07A5"/>
                </a:solidFill>
                <a:effectLst>
                  <a:outerShdw blurRad="38100" dist="38100" dir="2700000" algn="tl">
                    <a:srgbClr val="C0C0C0"/>
                  </a:outerShdw>
                </a:effectLst>
              </a:rPr>
              <a:t/>
            </a:r>
            <a:br>
              <a:rPr lang="bg-BG" altLang="en-US" b="1" dirty="0" smtClean="0">
                <a:solidFill>
                  <a:srgbClr val="1E07A5"/>
                </a:solidFill>
                <a:effectLst>
                  <a:outerShdw blurRad="38100" dist="38100" dir="2700000" algn="tl">
                    <a:srgbClr val="C0C0C0"/>
                  </a:outerShdw>
                </a:effectLst>
              </a:rPr>
            </a:br>
            <a:r>
              <a:rPr lang="bg-BG" altLang="en-US" b="1" dirty="0" smtClean="0">
                <a:solidFill>
                  <a:srgbClr val="242802"/>
                </a:solidFill>
                <a:effectLst>
                  <a:outerShdw blurRad="38100" dist="38100" dir="2700000" algn="tl">
                    <a:srgbClr val="C0C0C0"/>
                  </a:outerShdw>
                </a:effectLst>
              </a:rPr>
              <a:t>Това е</a:t>
            </a:r>
            <a:r>
              <a:rPr lang="bg-BG" altLang="en-US" b="1" dirty="0" smtClean="0">
                <a:solidFill>
                  <a:srgbClr val="1E07A5"/>
                </a:solidFill>
                <a:effectLst>
                  <a:outerShdw blurRad="38100" dist="38100" dir="2700000" algn="tl">
                    <a:srgbClr val="C0C0C0"/>
                  </a:outerShdw>
                </a:effectLst>
              </a:rPr>
              <a:t> </a:t>
            </a:r>
            <a:r>
              <a:rPr lang="bg-BG" altLang="en-US" b="1" dirty="0" smtClean="0"/>
              <a:t>процес </a:t>
            </a:r>
            <a:r>
              <a:rPr lang="bg-BG" altLang="en-US" b="1" dirty="0"/>
              <a:t>на активно издирване или привличане на кандидати за съществуващи работни </a:t>
            </a:r>
            <a:r>
              <a:rPr lang="bg-BG" altLang="en-US" b="1" dirty="0" smtClean="0"/>
              <a:t>места, в който </a:t>
            </a:r>
            <a:r>
              <a:rPr lang="bg-BG" altLang="en-US" b="1" dirty="0"/>
              <a:t>могат да се използват</a:t>
            </a:r>
            <a:r>
              <a:rPr lang="bg-BG" altLang="en-US" dirty="0"/>
              <a:t> </a:t>
            </a:r>
            <a:r>
              <a:rPr lang="bg-BG" altLang="en-US" b="1" i="1" u="sng" dirty="0">
                <a:solidFill>
                  <a:srgbClr val="1E07A5"/>
                </a:solidFill>
              </a:rPr>
              <a:t>различни стратегии</a:t>
            </a:r>
            <a:r>
              <a:rPr lang="bg-BG" altLang="en-US" b="1" i="1" u="sng" dirty="0" smtClean="0">
                <a:solidFill>
                  <a:srgbClr val="1E07A5"/>
                </a:solidFill>
              </a:rPr>
              <a:t>:</a:t>
            </a:r>
            <a:r>
              <a:rPr lang="bg-BG" altLang="en-US" dirty="0" smtClean="0"/>
              <a:t> </a:t>
            </a:r>
            <a:r>
              <a:rPr lang="bg-BG" altLang="en-US" b="1" dirty="0" smtClean="0">
                <a:solidFill>
                  <a:srgbClr val="1E07A5"/>
                </a:solidFill>
                <a:effectLst>
                  <a:outerShdw blurRad="38100" dist="38100" dir="2700000" algn="tl">
                    <a:srgbClr val="C0C0C0"/>
                  </a:outerShdw>
                </a:effectLst>
              </a:rPr>
              <a:t/>
            </a:r>
            <a:br>
              <a:rPr lang="bg-BG" altLang="en-US" b="1" dirty="0" smtClean="0">
                <a:solidFill>
                  <a:srgbClr val="1E07A5"/>
                </a:solidFill>
                <a:effectLst>
                  <a:outerShdw blurRad="38100" dist="38100" dir="2700000" algn="tl">
                    <a:srgbClr val="C0C0C0"/>
                  </a:outerShdw>
                </a:effectLst>
              </a:rPr>
            </a:br>
            <a:r>
              <a:rPr lang="bg-BG" altLang="en-US" b="1" dirty="0" smtClean="0">
                <a:solidFill>
                  <a:srgbClr val="1E07A5"/>
                </a:solidFill>
                <a:effectLst>
                  <a:outerShdw blurRad="38100" dist="38100" dir="2700000" algn="tl">
                    <a:srgbClr val="C0C0C0"/>
                  </a:outerShdw>
                </a:effectLst>
              </a:rPr>
              <a:t/>
            </a:r>
            <a:br>
              <a:rPr lang="bg-BG" altLang="en-US" b="1" dirty="0" smtClean="0">
                <a:solidFill>
                  <a:srgbClr val="1E07A5"/>
                </a:solidFill>
                <a:effectLst>
                  <a:outerShdw blurRad="38100" dist="38100" dir="2700000" algn="tl">
                    <a:srgbClr val="C0C0C0"/>
                  </a:outerShdw>
                </a:effectLst>
              </a:rPr>
            </a:br>
            <a:r>
              <a:rPr lang="bg-BG" altLang="en-US" b="1" dirty="0" smtClean="0">
                <a:solidFill>
                  <a:srgbClr val="1E07A5"/>
                </a:solidFill>
                <a:effectLst>
                  <a:outerShdw blurRad="38100" dist="38100" dir="2700000" algn="tl">
                    <a:srgbClr val="C0C0C0"/>
                  </a:outerShdw>
                </a:effectLst>
              </a:rPr>
              <a:t/>
            </a:r>
            <a:br>
              <a:rPr lang="bg-BG" altLang="en-US" b="1" dirty="0" smtClean="0">
                <a:solidFill>
                  <a:srgbClr val="1E07A5"/>
                </a:solidFill>
                <a:effectLst>
                  <a:outerShdw blurRad="38100" dist="38100" dir="2700000" algn="tl">
                    <a:srgbClr val="C0C0C0"/>
                  </a:outerShdw>
                </a:effectLst>
              </a:rPr>
            </a:br>
            <a:endParaRPr lang="bg-BG" altLang="en-US" b="1" dirty="0">
              <a:solidFill>
                <a:srgbClr val="1E07A5"/>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805DC223-B385-4029-A0F0-F68FDC42151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3BDB69E-6210-4AB7-9706-4ED2DF33B446}" type="slidenum">
              <a:rPr lang="en-US" altLang="en-US"/>
              <a:pPr/>
              <a:t>14</a:t>
            </a:fld>
            <a:endParaRPr lang="en-US" altLang="en-US"/>
          </a:p>
        </p:txBody>
      </p:sp>
      <p:sp>
        <p:nvSpPr>
          <p:cNvPr id="100356" name="Rectangle 4"/>
          <p:cNvSpPr>
            <a:spLocks noGrp="1" noChangeArrowheads="1"/>
          </p:cNvSpPr>
          <p:nvPr>
            <p:ph type="title"/>
          </p:nvPr>
        </p:nvSpPr>
        <p:spPr>
          <a:xfrm>
            <a:off x="457200" y="277813"/>
            <a:ext cx="8229600" cy="6391275"/>
          </a:xfrm>
        </p:spPr>
        <p:txBody>
          <a:bodyPr/>
          <a:lstStyle/>
          <a:p>
            <a:pPr>
              <a:buFontTx/>
              <a:buChar char="-"/>
            </a:pPr>
            <a:r>
              <a:rPr lang="bg-BG" altLang="en-US" sz="3400" dirty="0"/>
              <a:t> </a:t>
            </a:r>
            <a:r>
              <a:rPr lang="bg-BG" altLang="en-US" sz="3400" b="1" dirty="0"/>
              <a:t>обяви в местни вестници и професионални организации; </a:t>
            </a:r>
            <a:br>
              <a:rPr lang="bg-BG" altLang="en-US" sz="3400" b="1" dirty="0"/>
            </a:br>
            <a:r>
              <a:rPr lang="bg-BG" altLang="en-US" sz="3400" b="1" dirty="0"/>
              <a:t/>
            </a:r>
            <a:br>
              <a:rPr lang="bg-BG" altLang="en-US" sz="3400" b="1" dirty="0"/>
            </a:br>
            <a:r>
              <a:rPr lang="bg-BG" altLang="en-US" sz="3400" b="1" dirty="0"/>
              <a:t> - разпространение на информация в най-близко разположените медицински университети и колежи; </a:t>
            </a:r>
            <a:br>
              <a:rPr lang="bg-BG" altLang="en-US" sz="3400" b="1" dirty="0"/>
            </a:br>
            <a:r>
              <a:rPr lang="bg-BG" altLang="en-US" sz="3400" b="1" dirty="0"/>
              <a:t/>
            </a:r>
            <a:br>
              <a:rPr lang="bg-BG" altLang="en-US" sz="3400" b="1" dirty="0"/>
            </a:br>
            <a:r>
              <a:rPr lang="bg-BG" altLang="en-US" sz="3400" b="1" dirty="0"/>
              <a:t>- обяви в национални професионални списания, които обаче отнемат повече време и са по-скъпи;</a:t>
            </a:r>
          </a:p>
        </p:txBody>
      </p:sp>
      <p:sp>
        <p:nvSpPr>
          <p:cNvPr id="2" name="Date Placeholder 1"/>
          <p:cNvSpPr>
            <a:spLocks noGrp="1"/>
          </p:cNvSpPr>
          <p:nvPr>
            <p:ph type="dt" sz="half" idx="10"/>
          </p:nvPr>
        </p:nvSpPr>
        <p:spPr/>
        <p:txBody>
          <a:bodyPr/>
          <a:lstStyle/>
          <a:p>
            <a:fld id="{BEC27058-8978-4B5F-A840-FF73EB19D2E3}"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24CBF6A-F664-40FB-8F90-584F2949D64E}" type="slidenum">
              <a:rPr lang="en-US" altLang="en-US"/>
              <a:pPr/>
              <a:t>15</a:t>
            </a:fld>
            <a:endParaRPr lang="en-US" altLang="en-US"/>
          </a:p>
        </p:txBody>
      </p:sp>
      <p:sp>
        <p:nvSpPr>
          <p:cNvPr id="102404" name="Rectangle 4"/>
          <p:cNvSpPr>
            <a:spLocks noGrp="1" noChangeArrowheads="1"/>
          </p:cNvSpPr>
          <p:nvPr>
            <p:ph type="title"/>
          </p:nvPr>
        </p:nvSpPr>
        <p:spPr>
          <a:xfrm>
            <a:off x="395288" y="333375"/>
            <a:ext cx="8229600" cy="5903937"/>
          </a:xfrm>
        </p:spPr>
        <p:txBody>
          <a:bodyPr/>
          <a:lstStyle/>
          <a:p>
            <a:pPr>
              <a:buFontTx/>
              <a:buChar char="-"/>
            </a:pPr>
            <a:r>
              <a:rPr lang="bg-BG" altLang="en-US" sz="3400" b="1" dirty="0"/>
              <a:t> използване на по-евтини средства като устна информация, препоръки от страна на собствения удовлетворен от работата персонал, отворени врати за здравните професионалисти от общността и др.;</a:t>
            </a:r>
            <a:br>
              <a:rPr lang="bg-BG" altLang="en-US" sz="3400" b="1" dirty="0"/>
            </a:br>
            <a:r>
              <a:rPr lang="bg-BG" altLang="en-US" sz="3400" b="1" dirty="0"/>
              <a:t/>
            </a:r>
            <a:br>
              <a:rPr lang="bg-BG" altLang="en-US" sz="3400" b="1" dirty="0"/>
            </a:br>
            <a:r>
              <a:rPr lang="bg-BG" altLang="en-US" sz="3400" b="1" dirty="0"/>
              <a:t> </a:t>
            </a:r>
            <a:r>
              <a:rPr lang="en-US" altLang="en-US" sz="3400" b="1" dirty="0"/>
              <a:t>- </a:t>
            </a:r>
            <a:r>
              <a:rPr lang="bg-BG" altLang="en-US" sz="3400" b="1" dirty="0"/>
              <a:t>участие в „Дни на кариерата</a:t>
            </a:r>
            <a:r>
              <a:rPr lang="bg-BG" altLang="en-US" sz="3400" b="1" dirty="0" smtClean="0"/>
              <a:t>” в </a:t>
            </a:r>
            <a:r>
              <a:rPr lang="bg-BG" altLang="en-US" sz="3400" b="1" dirty="0"/>
              <a:t>близките медицински университети </a:t>
            </a:r>
            <a:r>
              <a:rPr lang="bg-BG" altLang="en-US" sz="3400" b="1" dirty="0" smtClean="0"/>
              <a:t>и колежи</a:t>
            </a:r>
            <a:r>
              <a:rPr lang="bg-BG" altLang="en-US" sz="3400" b="1" dirty="0"/>
              <a:t>;</a:t>
            </a:r>
          </a:p>
        </p:txBody>
      </p:sp>
      <p:sp>
        <p:nvSpPr>
          <p:cNvPr id="2" name="Date Placeholder 1"/>
          <p:cNvSpPr>
            <a:spLocks noGrp="1"/>
          </p:cNvSpPr>
          <p:nvPr>
            <p:ph type="dt" sz="half" idx="10"/>
          </p:nvPr>
        </p:nvSpPr>
        <p:spPr/>
        <p:txBody>
          <a:bodyPr/>
          <a:lstStyle/>
          <a:p>
            <a:fld id="{4B19F97E-4E17-40A1-B195-8B84C9F4C493}"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CEE5A6A-E9CC-443C-8EC4-AB2BD8BC2084}" type="slidenum">
              <a:rPr lang="en-US" altLang="en-US"/>
              <a:pPr/>
              <a:t>16</a:t>
            </a:fld>
            <a:endParaRPr lang="en-US" altLang="en-US"/>
          </a:p>
        </p:txBody>
      </p:sp>
      <p:sp>
        <p:nvSpPr>
          <p:cNvPr id="106500" name="Rectangle 4"/>
          <p:cNvSpPr>
            <a:spLocks noGrp="1" noChangeArrowheads="1"/>
          </p:cNvSpPr>
          <p:nvPr>
            <p:ph type="title"/>
          </p:nvPr>
        </p:nvSpPr>
        <p:spPr>
          <a:xfrm>
            <a:off x="468313" y="260350"/>
            <a:ext cx="8229600" cy="6337300"/>
          </a:xfrm>
        </p:spPr>
        <p:txBody>
          <a:bodyPr/>
          <a:lstStyle/>
          <a:p>
            <a:pPr>
              <a:lnSpc>
                <a:spcPct val="120000"/>
              </a:lnSpc>
              <a:buFontTx/>
              <a:buChar char="-"/>
            </a:pPr>
            <a:r>
              <a:rPr lang="bg-BG" altLang="en-US" sz="2800" b="1" dirty="0"/>
              <a:t> </a:t>
            </a:r>
            <a:r>
              <a:rPr lang="bg-BG" altLang="en-US" sz="3200" b="1" dirty="0"/>
              <a:t>разпространение на печатни материали (ръчно или по пощата) в отговор на запитвания за работни места; тези материали следва да съдържат информация за философията на организацията, заплащането и други ползи, данни за общността, която дадената организация обслужва, името на</a:t>
            </a:r>
            <a:r>
              <a:rPr lang="bg-BG" altLang="en-US" sz="3200" dirty="0"/>
              <a:t> </a:t>
            </a:r>
            <a:r>
              <a:rPr lang="bg-BG" altLang="en-US" sz="3200" b="1" dirty="0"/>
              <a:t>лицето за контакт и др.</a:t>
            </a:r>
            <a:br>
              <a:rPr lang="bg-BG" altLang="en-US" sz="3200" b="1" dirty="0"/>
            </a:br>
            <a:endParaRPr lang="bg-BG" altLang="en-US" sz="3200" dirty="0"/>
          </a:p>
        </p:txBody>
      </p:sp>
      <p:sp>
        <p:nvSpPr>
          <p:cNvPr id="2" name="Date Placeholder 1"/>
          <p:cNvSpPr>
            <a:spLocks noGrp="1"/>
          </p:cNvSpPr>
          <p:nvPr>
            <p:ph type="dt" sz="half" idx="10"/>
          </p:nvPr>
        </p:nvSpPr>
        <p:spPr/>
        <p:txBody>
          <a:bodyPr/>
          <a:lstStyle/>
          <a:p>
            <a:fld id="{BF3022AF-6A00-4769-9FC3-194E00F595AC}"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D3B748-AD6A-4799-91BD-1F74764814AA}" type="slidenum">
              <a:rPr lang="en-US" altLang="en-US"/>
              <a:pPr/>
              <a:t>17</a:t>
            </a:fld>
            <a:endParaRPr lang="en-US" altLang="en-US"/>
          </a:p>
        </p:txBody>
      </p:sp>
      <p:sp>
        <p:nvSpPr>
          <p:cNvPr id="110596" name="Rectangle 4"/>
          <p:cNvSpPr>
            <a:spLocks noGrp="1" noChangeArrowheads="1"/>
          </p:cNvSpPr>
          <p:nvPr>
            <p:ph type="title"/>
          </p:nvPr>
        </p:nvSpPr>
        <p:spPr>
          <a:xfrm>
            <a:off x="457200" y="277813"/>
            <a:ext cx="8229600" cy="6391275"/>
          </a:xfrm>
        </p:spPr>
        <p:txBody>
          <a:bodyPr/>
          <a:lstStyle/>
          <a:p>
            <a:pPr algn="ctr"/>
            <a:r>
              <a:rPr lang="bg-BG" altLang="en-US" sz="4800" b="1">
                <a:solidFill>
                  <a:srgbClr val="1E07A5"/>
                </a:solidFill>
                <a:effectLst>
                  <a:outerShdw blurRad="38100" dist="38100" dir="2700000" algn="tl">
                    <a:srgbClr val="C0C0C0"/>
                  </a:outerShdw>
                </a:effectLst>
              </a:rPr>
              <a:t>ИНТЕРВЮИРАНЕ</a:t>
            </a:r>
          </a:p>
        </p:txBody>
      </p:sp>
      <p:sp>
        <p:nvSpPr>
          <p:cNvPr id="2" name="Date Placeholder 1"/>
          <p:cNvSpPr>
            <a:spLocks noGrp="1"/>
          </p:cNvSpPr>
          <p:nvPr>
            <p:ph type="dt" sz="half" idx="10"/>
          </p:nvPr>
        </p:nvSpPr>
        <p:spPr/>
        <p:txBody>
          <a:bodyPr/>
          <a:lstStyle/>
          <a:p>
            <a:fld id="{9B95A372-F8C9-410B-A619-BE242B9EA2AF}"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FBCEA19-86CE-4084-83D7-3CD01C5C1E72}" type="slidenum">
              <a:rPr lang="en-US" altLang="en-US"/>
              <a:pPr/>
              <a:t>18</a:t>
            </a:fld>
            <a:endParaRPr lang="en-US" altLang="en-US"/>
          </a:p>
        </p:txBody>
      </p:sp>
      <p:sp>
        <p:nvSpPr>
          <p:cNvPr id="112644" name="Rectangle 4"/>
          <p:cNvSpPr>
            <a:spLocks noGrp="1" noChangeArrowheads="1"/>
          </p:cNvSpPr>
          <p:nvPr>
            <p:ph type="title"/>
          </p:nvPr>
        </p:nvSpPr>
        <p:spPr>
          <a:xfrm>
            <a:off x="457200" y="277813"/>
            <a:ext cx="8229600" cy="6319837"/>
          </a:xfrm>
        </p:spPr>
        <p:txBody>
          <a:bodyPr/>
          <a:lstStyle/>
          <a:p>
            <a:r>
              <a:rPr lang="bg-BG" altLang="en-US" sz="3400" b="1" i="1" u="sng">
                <a:solidFill>
                  <a:srgbClr val="1E07A5"/>
                </a:solidFill>
                <a:effectLst>
                  <a:outerShdw blurRad="38100" dist="38100" dir="2700000" algn="tl">
                    <a:srgbClr val="C0C0C0"/>
                  </a:outerShdw>
                </a:effectLst>
              </a:rPr>
              <a:t>Интервюто</a:t>
            </a:r>
            <a:r>
              <a:rPr lang="bg-BG" altLang="en-US" sz="3400" b="1">
                <a:solidFill>
                  <a:srgbClr val="1E07A5"/>
                </a:solidFill>
                <a:effectLst>
                  <a:outerShdw blurRad="38100" dist="38100" dir="2700000" algn="tl">
                    <a:srgbClr val="C0C0C0"/>
                  </a:outerShdw>
                </a:effectLst>
              </a:rPr>
              <a:t> </a:t>
            </a:r>
            <a:r>
              <a:rPr lang="bg-BG" altLang="en-US" sz="3400" b="1"/>
              <a:t>остава единственият най-често използван подход в процеса на наемане на персонал. </a:t>
            </a:r>
            <a:br>
              <a:rPr lang="bg-BG" altLang="en-US" sz="3400" b="1"/>
            </a:br>
            <a:r>
              <a:rPr lang="bg-BG" altLang="en-US" sz="3400" b="1"/>
              <a:t/>
            </a:r>
            <a:br>
              <a:rPr lang="bg-BG" altLang="en-US" sz="3400" b="1"/>
            </a:br>
            <a:r>
              <a:rPr lang="bg-BG" altLang="en-US" sz="3400" b="1"/>
              <a:t>То</a:t>
            </a:r>
            <a:r>
              <a:rPr lang="bg-BG" altLang="en-US" sz="3400"/>
              <a:t> </a:t>
            </a:r>
            <a:r>
              <a:rPr lang="bg-BG" altLang="en-US" sz="3400" b="1"/>
              <a:t>представлява среща за набиране на информация между индивид, кандидатстващ за дадена длъжност и член на дадена организация, извършващ набирането на персонал.</a:t>
            </a:r>
            <a:r>
              <a:rPr lang="bg-BG" altLang="en-US" sz="3400"/>
              <a:t> </a:t>
            </a:r>
          </a:p>
        </p:txBody>
      </p:sp>
      <p:sp>
        <p:nvSpPr>
          <p:cNvPr id="2" name="Date Placeholder 1"/>
          <p:cNvSpPr>
            <a:spLocks noGrp="1"/>
          </p:cNvSpPr>
          <p:nvPr>
            <p:ph type="dt" sz="half" idx="10"/>
          </p:nvPr>
        </p:nvSpPr>
        <p:spPr/>
        <p:txBody>
          <a:bodyPr/>
          <a:lstStyle/>
          <a:p>
            <a:fld id="{0629371C-46CA-4E9C-8BAC-AEDC38ABEEDF}"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662C4A3-3AE4-48C2-B880-2F40DFF4E09F}" type="slidenum">
              <a:rPr lang="en-US" altLang="en-US"/>
              <a:pPr/>
              <a:t>19</a:t>
            </a:fld>
            <a:endParaRPr lang="en-US" altLang="en-US"/>
          </a:p>
        </p:txBody>
      </p:sp>
      <p:sp>
        <p:nvSpPr>
          <p:cNvPr id="131076" name="Rectangle 4"/>
          <p:cNvSpPr>
            <a:spLocks noGrp="1" noChangeArrowheads="1"/>
          </p:cNvSpPr>
          <p:nvPr>
            <p:ph type="title"/>
          </p:nvPr>
        </p:nvSpPr>
        <p:spPr>
          <a:xfrm>
            <a:off x="468313" y="333375"/>
            <a:ext cx="8229600" cy="5759921"/>
          </a:xfrm>
        </p:spPr>
        <p:txBody>
          <a:bodyPr/>
          <a:lstStyle/>
          <a:p>
            <a:r>
              <a:rPr lang="bg-BG" altLang="en-US" b="1" i="1" u="sng" dirty="0">
                <a:solidFill>
                  <a:srgbClr val="1E07A5"/>
                </a:solidFill>
                <a:effectLst>
                  <a:outerShdw blurRad="38100" dist="38100" dir="2700000" algn="tl">
                    <a:srgbClr val="C0C0C0"/>
                  </a:outerShdw>
                </a:effectLst>
              </a:rPr>
              <a:t>Чрез интервюто се постигат 3 основни цели на подбора:</a:t>
            </a:r>
            <a:br>
              <a:rPr lang="bg-BG" altLang="en-US" b="1" i="1" u="sng" dirty="0">
                <a:solidFill>
                  <a:srgbClr val="1E07A5"/>
                </a:solidFill>
                <a:effectLst>
                  <a:outerShdw blurRad="38100" dist="38100" dir="2700000" algn="tl">
                    <a:srgbClr val="C0C0C0"/>
                  </a:outerShdw>
                </a:effectLst>
              </a:rPr>
            </a:br>
            <a:r>
              <a:rPr lang="bg-BG" altLang="en-US" i="1" u="sng" dirty="0"/>
              <a:t/>
            </a:r>
            <a:br>
              <a:rPr lang="bg-BG" altLang="en-US" i="1" u="sng" dirty="0"/>
            </a:br>
            <a:r>
              <a:rPr lang="en-US" altLang="en-US" b="1" dirty="0"/>
              <a:t>1. </a:t>
            </a:r>
            <a:r>
              <a:rPr lang="bg-BG" altLang="en-US" b="1" dirty="0"/>
              <a:t>Интервюто се стреми да извлече достатъчно информация за определяне на пригодността на кандидата за наличната </a:t>
            </a:r>
            <a:r>
              <a:rPr lang="bg-BG" altLang="en-US" b="1" dirty="0" smtClean="0"/>
              <a:t>длъжност.</a:t>
            </a:r>
            <a:endParaRPr lang="bg-BG" altLang="en-US" b="1" dirty="0"/>
          </a:p>
        </p:txBody>
      </p:sp>
      <p:sp>
        <p:nvSpPr>
          <p:cNvPr id="2" name="Date Placeholder 1"/>
          <p:cNvSpPr>
            <a:spLocks noGrp="1"/>
          </p:cNvSpPr>
          <p:nvPr>
            <p:ph type="dt" sz="half" idx="10"/>
          </p:nvPr>
        </p:nvSpPr>
        <p:spPr/>
        <p:txBody>
          <a:bodyPr/>
          <a:lstStyle/>
          <a:p>
            <a:fld id="{62B4C505-D529-40DE-86DD-D58563BAE77C}"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1CE8D84-8BA3-41F7-A05F-21851A4B2DCE}" type="slidenum">
              <a:rPr lang="en-US" altLang="en-US"/>
              <a:pPr/>
              <a:t>2</a:t>
            </a:fld>
            <a:endParaRPr lang="en-US" altLang="en-US"/>
          </a:p>
        </p:txBody>
      </p:sp>
      <p:sp>
        <p:nvSpPr>
          <p:cNvPr id="69636" name="Rectangle 4"/>
          <p:cNvSpPr>
            <a:spLocks noGrp="1" noChangeArrowheads="1"/>
          </p:cNvSpPr>
          <p:nvPr>
            <p:ph type="title"/>
          </p:nvPr>
        </p:nvSpPr>
        <p:spPr>
          <a:xfrm>
            <a:off x="457200" y="277813"/>
            <a:ext cx="8229600" cy="6391275"/>
          </a:xfrm>
        </p:spPr>
        <p:txBody>
          <a:bodyPr/>
          <a:lstStyle/>
          <a:p>
            <a:r>
              <a:rPr lang="bg-BG" altLang="en-US" b="1" i="1" u="sng">
                <a:solidFill>
                  <a:srgbClr val="1E07A5"/>
                </a:solidFill>
                <a:effectLst>
                  <a:outerShdw blurRad="38100" dist="38100" dir="2700000" algn="tl">
                    <a:srgbClr val="C0C0C0"/>
                  </a:outerShdw>
                </a:effectLst>
              </a:rPr>
              <a:t>Управлението на човешките ресурси /УЧР/</a:t>
            </a:r>
            <a:r>
              <a:rPr lang="bg-BG" altLang="en-US"/>
              <a:t> представлява процес на постигане на целите на организацията чрез привличане, подбор, задържане, освобождаване от работа, развитие и целесъобразно използване на човешките ресурси в организацията. </a:t>
            </a:r>
          </a:p>
        </p:txBody>
      </p:sp>
      <p:sp>
        <p:nvSpPr>
          <p:cNvPr id="2" name="Date Placeholder 1"/>
          <p:cNvSpPr>
            <a:spLocks noGrp="1"/>
          </p:cNvSpPr>
          <p:nvPr>
            <p:ph type="dt" sz="half" idx="10"/>
          </p:nvPr>
        </p:nvSpPr>
        <p:spPr/>
        <p:txBody>
          <a:bodyPr/>
          <a:lstStyle/>
          <a:p>
            <a:fld id="{017E4BDF-D781-4849-8A4B-B6BB0AB6449C}"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4006AA-6A79-4DD6-B4B1-2A65A156AEF6}" type="slidenum">
              <a:rPr lang="en-US" altLang="en-US"/>
              <a:pPr/>
              <a:t>20</a:t>
            </a:fld>
            <a:endParaRPr lang="en-US" altLang="en-US"/>
          </a:p>
        </p:txBody>
      </p:sp>
      <p:sp>
        <p:nvSpPr>
          <p:cNvPr id="133124" name="Rectangle 4"/>
          <p:cNvSpPr>
            <a:spLocks noGrp="1" noChangeArrowheads="1"/>
          </p:cNvSpPr>
          <p:nvPr>
            <p:ph type="title"/>
          </p:nvPr>
        </p:nvSpPr>
        <p:spPr>
          <a:xfrm>
            <a:off x="457200" y="277813"/>
            <a:ext cx="8229600" cy="5815483"/>
          </a:xfrm>
        </p:spPr>
        <p:txBody>
          <a:bodyPr/>
          <a:lstStyle/>
          <a:p>
            <a:r>
              <a:rPr lang="en-US" altLang="en-US" sz="3200" b="1" dirty="0"/>
              <a:t>2. </a:t>
            </a:r>
            <a:r>
              <a:rPr lang="bg-BG" altLang="en-US" sz="3200" b="1" dirty="0"/>
              <a:t>Кандидатът извлича необходимата информация за вземане на разумно решение за приемане на работата в случай че тя бъде </a:t>
            </a:r>
            <a:r>
              <a:rPr lang="bg-BG" altLang="en-US" sz="3200" b="1" dirty="0" smtClean="0"/>
              <a:t>предложена.</a:t>
            </a:r>
            <a:r>
              <a:rPr lang="bg-BG" altLang="en-US" sz="3200" b="1" dirty="0"/>
              <a:t/>
            </a:r>
            <a:br>
              <a:rPr lang="bg-BG" altLang="en-US" sz="3200" b="1" dirty="0"/>
            </a:br>
            <a:r>
              <a:rPr lang="bg-BG" altLang="en-US" sz="3200" b="1" dirty="0"/>
              <a:t/>
            </a:r>
            <a:br>
              <a:rPr lang="bg-BG" altLang="en-US" sz="3200" b="1" dirty="0"/>
            </a:br>
            <a:r>
              <a:rPr lang="en-US" altLang="en-US" sz="3200" b="1" dirty="0"/>
              <a:t>3. </a:t>
            </a:r>
            <a:r>
              <a:rPr lang="bg-BG" altLang="en-US" sz="3200" b="1" dirty="0"/>
              <a:t>Интервюиращият се стреми да води интервюто по такъв начин, че независимо от резултата от интервюто, кандидатът да продължи да уважава и да е доброжелателен към организацията.</a:t>
            </a:r>
            <a:r>
              <a:rPr lang="bg-BG" altLang="en-US" sz="3200" dirty="0"/>
              <a:t> </a:t>
            </a:r>
          </a:p>
        </p:txBody>
      </p:sp>
      <p:sp>
        <p:nvSpPr>
          <p:cNvPr id="2" name="Date Placeholder 1"/>
          <p:cNvSpPr>
            <a:spLocks noGrp="1"/>
          </p:cNvSpPr>
          <p:nvPr>
            <p:ph type="dt" sz="half" idx="10"/>
          </p:nvPr>
        </p:nvSpPr>
        <p:spPr/>
        <p:txBody>
          <a:bodyPr/>
          <a:lstStyle/>
          <a:p>
            <a:fld id="{60360BFC-888F-46F7-B829-5AC2B1D976BA}"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A8EE722-CD90-4E3B-BB3D-08429C106DB9}" type="slidenum">
              <a:rPr lang="en-US" altLang="en-US"/>
              <a:pPr/>
              <a:t>21</a:t>
            </a:fld>
            <a:endParaRPr lang="en-US" altLang="en-US"/>
          </a:p>
        </p:txBody>
      </p:sp>
      <p:sp>
        <p:nvSpPr>
          <p:cNvPr id="135172" name="Rectangle 4"/>
          <p:cNvSpPr>
            <a:spLocks noGrp="1" noChangeArrowheads="1"/>
          </p:cNvSpPr>
          <p:nvPr>
            <p:ph type="title"/>
          </p:nvPr>
        </p:nvSpPr>
        <p:spPr>
          <a:xfrm>
            <a:off x="457200" y="277813"/>
            <a:ext cx="8229600" cy="5527451"/>
          </a:xfrm>
        </p:spPr>
        <p:txBody>
          <a:bodyPr/>
          <a:lstStyle/>
          <a:p>
            <a:pPr>
              <a:lnSpc>
                <a:spcPct val="150000"/>
              </a:lnSpc>
            </a:pPr>
            <a:r>
              <a:rPr lang="bg-BG" altLang="en-US" b="1" dirty="0">
                <a:solidFill>
                  <a:srgbClr val="1E07A5"/>
                </a:solidFill>
                <a:effectLst>
                  <a:outerShdw blurRad="38100" dist="38100" dir="2700000" algn="tl">
                    <a:srgbClr val="C0C0C0"/>
                  </a:outerShdw>
                </a:effectLst>
              </a:rPr>
              <a:t>ИНТЕРВЮТО </a:t>
            </a:r>
            <a:r>
              <a:rPr lang="bg-BG" altLang="en-US" b="1" dirty="0">
                <a:effectLst>
                  <a:outerShdw blurRad="38100" dist="38100" dir="2700000" algn="tl">
                    <a:srgbClr val="C0C0C0"/>
                  </a:outerShdw>
                </a:effectLst>
              </a:rPr>
              <a:t/>
            </a:r>
            <a:br>
              <a:rPr lang="bg-BG" altLang="en-US" b="1" dirty="0">
                <a:effectLst>
                  <a:outerShdw blurRad="38100" dist="38100" dir="2700000" algn="tl">
                    <a:srgbClr val="C0C0C0"/>
                  </a:outerShdw>
                </a:effectLst>
              </a:rPr>
            </a:br>
            <a:r>
              <a:rPr lang="bg-BG" altLang="en-US" dirty="0"/>
              <a:t>може да бъде:</a:t>
            </a:r>
            <a:br>
              <a:rPr lang="bg-BG" altLang="en-US" dirty="0"/>
            </a:br>
            <a:r>
              <a:rPr lang="bg-BG" altLang="en-US" b="1" dirty="0">
                <a:solidFill>
                  <a:srgbClr val="1E07A5"/>
                </a:solidFill>
                <a:effectLst>
                  <a:outerShdw blurRad="38100" dist="38100" dir="2700000" algn="tl">
                    <a:srgbClr val="C0C0C0"/>
                  </a:outerShdw>
                </a:effectLst>
              </a:rPr>
              <a:t>-</a:t>
            </a:r>
            <a:r>
              <a:rPr lang="bg-BG" altLang="en-US" dirty="0"/>
              <a:t>  </a:t>
            </a:r>
            <a:r>
              <a:rPr lang="bg-BG" altLang="en-US" b="1" i="1" u="sng" dirty="0">
                <a:solidFill>
                  <a:srgbClr val="1E07A5"/>
                </a:solidFill>
                <a:effectLst>
                  <a:outerShdw blurRad="38100" dist="38100" dir="2700000" algn="tl">
                    <a:srgbClr val="C0C0C0"/>
                  </a:outerShdw>
                </a:effectLst>
              </a:rPr>
              <a:t>НЕСТРУКТУРИРАНО </a:t>
            </a:r>
            <a:br>
              <a:rPr lang="bg-BG" altLang="en-US" b="1" i="1" u="sng" dirty="0">
                <a:solidFill>
                  <a:srgbClr val="1E07A5"/>
                </a:solidFill>
                <a:effectLst>
                  <a:outerShdw blurRad="38100" dist="38100" dir="2700000" algn="tl">
                    <a:srgbClr val="C0C0C0"/>
                  </a:outerShdw>
                </a:effectLst>
              </a:rPr>
            </a:br>
            <a:r>
              <a:rPr lang="bg-BG" altLang="en-US" b="1" i="1" u="sng" dirty="0">
                <a:solidFill>
                  <a:srgbClr val="1E07A5"/>
                </a:solidFill>
                <a:effectLst>
                  <a:outerShdw blurRad="38100" dist="38100" dir="2700000" algn="tl">
                    <a:srgbClr val="C0C0C0"/>
                  </a:outerShdw>
                </a:effectLst>
              </a:rPr>
              <a:t>- СТРУКТУРИРАНО</a:t>
            </a:r>
          </a:p>
        </p:txBody>
      </p:sp>
      <p:sp>
        <p:nvSpPr>
          <p:cNvPr id="2" name="Date Placeholder 1"/>
          <p:cNvSpPr>
            <a:spLocks noGrp="1"/>
          </p:cNvSpPr>
          <p:nvPr>
            <p:ph type="dt" sz="half" idx="10"/>
          </p:nvPr>
        </p:nvSpPr>
        <p:spPr/>
        <p:txBody>
          <a:bodyPr/>
          <a:lstStyle/>
          <a:p>
            <a:fld id="{6F2232FD-7A5D-432A-AA58-B2AC93793053}"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1C3938-2646-4247-82C6-C2C18DED860C}" type="slidenum">
              <a:rPr lang="en-US" altLang="en-US"/>
              <a:pPr/>
              <a:t>22</a:t>
            </a:fld>
            <a:endParaRPr lang="en-US" altLang="en-US"/>
          </a:p>
        </p:txBody>
      </p:sp>
      <p:sp>
        <p:nvSpPr>
          <p:cNvPr id="137220" name="Rectangle 4"/>
          <p:cNvSpPr>
            <a:spLocks noGrp="1" noChangeArrowheads="1"/>
          </p:cNvSpPr>
          <p:nvPr>
            <p:ph type="title"/>
          </p:nvPr>
        </p:nvSpPr>
        <p:spPr>
          <a:xfrm>
            <a:off x="457200" y="277813"/>
            <a:ext cx="8229600" cy="5743475"/>
          </a:xfrm>
        </p:spPr>
        <p:txBody>
          <a:bodyPr/>
          <a:lstStyle/>
          <a:p>
            <a:r>
              <a:rPr lang="bg-BG" altLang="en-US" sz="3200" b="1" i="1" u="sng" dirty="0">
                <a:solidFill>
                  <a:srgbClr val="1E07A5"/>
                </a:solidFill>
                <a:effectLst>
                  <a:outerShdw blurRad="38100" dist="38100" dir="2700000" algn="tl">
                    <a:srgbClr val="C0C0C0"/>
                  </a:outerShdw>
                </a:effectLst>
              </a:rPr>
              <a:t>НЕСТРУКТУРИРАНОТО ИНТЕРВЮ</a:t>
            </a:r>
            <a:r>
              <a:rPr lang="bg-BG" altLang="en-US" b="1" i="1" u="sng" dirty="0">
                <a:solidFill>
                  <a:srgbClr val="1E07A5"/>
                </a:solidFill>
                <a:effectLst>
                  <a:outerShdw blurRad="38100" dist="38100" dir="2700000" algn="tl">
                    <a:srgbClr val="C0C0C0"/>
                  </a:outerShdw>
                </a:effectLst>
              </a:rPr>
              <a:t/>
            </a:r>
            <a:br>
              <a:rPr lang="bg-BG" altLang="en-US" b="1" i="1" u="sng" dirty="0">
                <a:solidFill>
                  <a:srgbClr val="1E07A5"/>
                </a:solidFill>
                <a:effectLst>
                  <a:outerShdw blurRad="38100" dist="38100" dir="2700000" algn="tl">
                    <a:srgbClr val="C0C0C0"/>
                  </a:outerShdw>
                </a:effectLst>
              </a:rPr>
            </a:br>
            <a:r>
              <a:rPr lang="bg-BG" altLang="en-US" b="1" dirty="0"/>
              <a:t>- не изисква особено планиране;</a:t>
            </a:r>
            <a:br>
              <a:rPr lang="bg-BG" altLang="en-US" b="1" dirty="0"/>
            </a:br>
            <a:r>
              <a:rPr lang="bg-BG" altLang="en-US" b="1" dirty="0"/>
              <a:t>- въпросите не се подготвят предварително; </a:t>
            </a:r>
            <a:br>
              <a:rPr lang="bg-BG" altLang="en-US" b="1" dirty="0"/>
            </a:br>
            <a:r>
              <a:rPr lang="bg-BG" altLang="en-US" b="1" dirty="0"/>
              <a:t>- интервюиращият често говори повече от кандидата.</a:t>
            </a:r>
          </a:p>
        </p:txBody>
      </p:sp>
      <p:sp>
        <p:nvSpPr>
          <p:cNvPr id="2" name="Date Placeholder 1"/>
          <p:cNvSpPr>
            <a:spLocks noGrp="1"/>
          </p:cNvSpPr>
          <p:nvPr>
            <p:ph type="dt" sz="half" idx="10"/>
          </p:nvPr>
        </p:nvSpPr>
        <p:spPr/>
        <p:txBody>
          <a:bodyPr/>
          <a:lstStyle/>
          <a:p>
            <a:fld id="{F573854F-540C-4AB1-8FD5-92852763D242}"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33EFB6E-8E05-485B-8CC0-D747B84A2C93}" type="slidenum">
              <a:rPr lang="en-US" altLang="en-US"/>
              <a:pPr/>
              <a:t>23</a:t>
            </a:fld>
            <a:endParaRPr lang="en-US" altLang="en-US"/>
          </a:p>
        </p:txBody>
      </p:sp>
      <p:sp>
        <p:nvSpPr>
          <p:cNvPr id="139268" name="Rectangle 4"/>
          <p:cNvSpPr>
            <a:spLocks noGrp="1" noChangeArrowheads="1"/>
          </p:cNvSpPr>
          <p:nvPr>
            <p:ph type="title"/>
          </p:nvPr>
        </p:nvSpPr>
        <p:spPr>
          <a:xfrm>
            <a:off x="457200" y="277813"/>
            <a:ext cx="8229600" cy="6391275"/>
          </a:xfrm>
        </p:spPr>
        <p:txBody>
          <a:bodyPr/>
          <a:lstStyle/>
          <a:p>
            <a:r>
              <a:rPr lang="bg-BG" altLang="en-US" sz="3200" b="1" i="1" u="sng">
                <a:solidFill>
                  <a:srgbClr val="1E07A5"/>
                </a:solidFill>
                <a:effectLst>
                  <a:outerShdw blurRad="38100" dist="38100" dir="2700000" algn="tl">
                    <a:srgbClr val="C0C0C0"/>
                  </a:outerShdw>
                </a:effectLst>
              </a:rPr>
              <a:t>СТРУКТУРИРАНОТО ИНТЕРВЮ:</a:t>
            </a:r>
            <a:r>
              <a:rPr lang="bg-BG" altLang="en-US" sz="3000"/>
              <a:t> </a:t>
            </a:r>
            <a:br>
              <a:rPr lang="bg-BG" altLang="en-US" sz="3000"/>
            </a:br>
            <a:r>
              <a:rPr lang="bg-BG" altLang="en-US" sz="3000"/>
              <a:t>- </a:t>
            </a:r>
            <a:r>
              <a:rPr lang="bg-BG" altLang="en-US" sz="3000" b="1"/>
              <a:t>изисква повече време за планиране;</a:t>
            </a:r>
            <a:br>
              <a:rPr lang="bg-BG" altLang="en-US" sz="3000" b="1"/>
            </a:br>
            <a:r>
              <a:rPr lang="bg-BG" altLang="en-US" sz="3000" b="1"/>
              <a:t>- въпросите се разработват предварително така, че да отразяват специфичните изисквания за работата;</a:t>
            </a:r>
            <a:br>
              <a:rPr lang="bg-BG" altLang="en-US" sz="3000" b="1"/>
            </a:br>
            <a:r>
              <a:rPr lang="bg-BG" altLang="en-US" sz="3000" b="1"/>
              <a:t>- трябва да бъде предложена информация за изискваните умения и качества, да бъдат получена информация за опита на кандидата и да бъде определено желанието или мотивацията му за извършване на работата.</a:t>
            </a:r>
          </a:p>
        </p:txBody>
      </p:sp>
      <p:sp>
        <p:nvSpPr>
          <p:cNvPr id="2" name="Date Placeholder 1"/>
          <p:cNvSpPr>
            <a:spLocks noGrp="1"/>
          </p:cNvSpPr>
          <p:nvPr>
            <p:ph type="dt" sz="half" idx="10"/>
          </p:nvPr>
        </p:nvSpPr>
        <p:spPr/>
        <p:txBody>
          <a:bodyPr/>
          <a:lstStyle/>
          <a:p>
            <a:fld id="{ECEAA68E-5180-49E7-9EE2-5F7CF7807DFC}"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1EC7925-87A0-48B9-92F0-0D14618C3891}" type="slidenum">
              <a:rPr lang="en-US" altLang="en-US"/>
              <a:pPr/>
              <a:t>24</a:t>
            </a:fld>
            <a:endParaRPr lang="en-US" altLang="en-US"/>
          </a:p>
        </p:txBody>
      </p:sp>
      <p:sp>
        <p:nvSpPr>
          <p:cNvPr id="240642" name="Rectangle 2"/>
          <p:cNvSpPr>
            <a:spLocks noGrp="1" noChangeArrowheads="1"/>
          </p:cNvSpPr>
          <p:nvPr>
            <p:ph type="title"/>
          </p:nvPr>
        </p:nvSpPr>
        <p:spPr>
          <a:xfrm>
            <a:off x="457200" y="277813"/>
            <a:ext cx="8229600" cy="6319837"/>
          </a:xfrm>
        </p:spPr>
        <p:txBody>
          <a:bodyPr/>
          <a:lstStyle/>
          <a:p>
            <a:pPr algn="ctr"/>
            <a:r>
              <a:rPr lang="bg-BG" altLang="en-US" b="1">
                <a:solidFill>
                  <a:srgbClr val="1E07A5"/>
                </a:solidFill>
                <a:effectLst>
                  <a:outerShdw blurRad="38100" dist="38100" dir="2700000" algn="tl">
                    <a:srgbClr val="C0C0C0"/>
                  </a:outerShdw>
                </a:effectLst>
              </a:rPr>
              <a:t>ОСНОВНИ НЕОБХОДИМИ УМЕНИЯ ЗА ИНТЕРВЮИРАНЕ</a:t>
            </a:r>
            <a:r>
              <a:rPr lang="bg-BG" altLang="en-US"/>
              <a:t> </a:t>
            </a:r>
          </a:p>
        </p:txBody>
      </p:sp>
      <p:sp>
        <p:nvSpPr>
          <p:cNvPr id="2" name="Date Placeholder 1"/>
          <p:cNvSpPr>
            <a:spLocks noGrp="1"/>
          </p:cNvSpPr>
          <p:nvPr>
            <p:ph type="dt" sz="half" idx="10"/>
          </p:nvPr>
        </p:nvSpPr>
        <p:spPr/>
        <p:txBody>
          <a:bodyPr/>
          <a:lstStyle/>
          <a:p>
            <a:fld id="{0E99034C-5336-4E0A-B1B0-2188D2143BC1}"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98EF41E-D59D-4A38-9E65-E263AD2E38D3}" type="slidenum">
              <a:rPr lang="en-US" altLang="en-US"/>
              <a:pPr/>
              <a:t>25</a:t>
            </a:fld>
            <a:endParaRPr lang="en-US" altLang="en-US"/>
          </a:p>
        </p:txBody>
      </p:sp>
      <p:sp>
        <p:nvSpPr>
          <p:cNvPr id="241666" name="Rectangle 2"/>
          <p:cNvSpPr>
            <a:spLocks noGrp="1" noChangeArrowheads="1"/>
          </p:cNvSpPr>
          <p:nvPr>
            <p:ph type="title"/>
          </p:nvPr>
        </p:nvSpPr>
        <p:spPr>
          <a:xfrm>
            <a:off x="457200" y="277813"/>
            <a:ext cx="8229600" cy="5959499"/>
          </a:xfrm>
        </p:spPr>
        <p:txBody>
          <a:bodyPr/>
          <a:lstStyle/>
          <a:p>
            <a:pPr indent="-838200"/>
            <a:r>
              <a:rPr lang="en-US" altLang="en-US" sz="3400" b="1" i="1" u="sng" dirty="0">
                <a:solidFill>
                  <a:srgbClr val="1E07A5"/>
                </a:solidFill>
                <a:effectLst>
                  <a:outerShdw blurRad="38100" dist="38100" dir="2700000" algn="tl">
                    <a:srgbClr val="C0C0C0"/>
                  </a:outerShdw>
                </a:effectLst>
              </a:rPr>
              <a:t>1. </a:t>
            </a:r>
            <a:r>
              <a:rPr lang="bg-BG" altLang="en-US" sz="3400" b="1" i="1" u="sng" dirty="0">
                <a:solidFill>
                  <a:srgbClr val="1E07A5"/>
                </a:solidFill>
                <a:effectLst>
                  <a:outerShdw blurRad="38100" dist="38100" dir="2700000" algn="tl">
                    <a:srgbClr val="C0C0C0"/>
                  </a:outerShdw>
                </a:effectLst>
              </a:rPr>
              <a:t>Планиране на интервюто</a:t>
            </a:r>
            <a:r>
              <a:rPr lang="bg-BG" altLang="en-US" sz="3400" dirty="0"/>
              <a:t> – </a:t>
            </a:r>
            <a:r>
              <a:rPr lang="bg-BG" altLang="en-US" sz="3400" b="1" dirty="0"/>
              <a:t>запознаване с формуляра за кандидатстване, с изискванията за работата и областите, които трябва да бъдат обхванати при интервюто; планиране и организиране на въпросите, отнасящи се до работата и кандидата; подготовка на спокойна обстановка, без прекъсвания.</a:t>
            </a:r>
          </a:p>
        </p:txBody>
      </p:sp>
      <p:sp>
        <p:nvSpPr>
          <p:cNvPr id="2" name="Date Placeholder 1"/>
          <p:cNvSpPr>
            <a:spLocks noGrp="1"/>
          </p:cNvSpPr>
          <p:nvPr>
            <p:ph type="dt" sz="half" idx="10"/>
          </p:nvPr>
        </p:nvSpPr>
        <p:spPr/>
        <p:txBody>
          <a:bodyPr/>
          <a:lstStyle/>
          <a:p>
            <a:fld id="{9335E24A-1A92-4381-86D7-339E211FDD09}"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63D6861-6410-4ADE-B3C9-EC1BEAF83371}" type="slidenum">
              <a:rPr lang="en-US" altLang="en-US"/>
              <a:pPr/>
              <a:t>26</a:t>
            </a:fld>
            <a:endParaRPr lang="en-US" altLang="en-US"/>
          </a:p>
        </p:txBody>
      </p:sp>
      <p:sp>
        <p:nvSpPr>
          <p:cNvPr id="242690" name="Rectangle 2"/>
          <p:cNvSpPr>
            <a:spLocks noGrp="1" noChangeArrowheads="1"/>
          </p:cNvSpPr>
          <p:nvPr>
            <p:ph type="title"/>
          </p:nvPr>
        </p:nvSpPr>
        <p:spPr>
          <a:xfrm>
            <a:off x="457200" y="277813"/>
            <a:ext cx="8229600" cy="6391275"/>
          </a:xfrm>
        </p:spPr>
        <p:txBody>
          <a:bodyPr/>
          <a:lstStyle/>
          <a:p>
            <a:pPr indent="-838200"/>
            <a:r>
              <a:rPr lang="en-US" altLang="en-US" b="1" i="1" u="sng" dirty="0" smtClean="0">
                <a:solidFill>
                  <a:srgbClr val="1E07A5"/>
                </a:solidFill>
                <a:effectLst>
                  <a:outerShdw blurRad="38100" dist="38100" dir="2700000" algn="tl">
                    <a:srgbClr val="C0C0C0"/>
                  </a:outerShdw>
                </a:effectLst>
              </a:rPr>
              <a:t>2</a:t>
            </a:r>
            <a:r>
              <a:rPr lang="en-US" altLang="en-US" b="1" i="1" u="sng" dirty="0">
                <a:solidFill>
                  <a:srgbClr val="1E07A5"/>
                </a:solidFill>
                <a:effectLst>
                  <a:outerShdw blurRad="38100" dist="38100" dir="2700000" algn="tl">
                    <a:srgbClr val="C0C0C0"/>
                  </a:outerShdw>
                </a:effectLst>
              </a:rPr>
              <a:t>. </a:t>
            </a:r>
            <a:r>
              <a:rPr lang="bg-BG" altLang="en-US" b="1" i="1" u="sng" dirty="0">
                <a:solidFill>
                  <a:srgbClr val="1E07A5"/>
                </a:solidFill>
                <a:effectLst>
                  <a:outerShdw blurRad="38100" dist="38100" dir="2700000" algn="tl">
                    <a:srgbClr val="C0C0C0"/>
                  </a:outerShdw>
                </a:effectLst>
              </a:rPr>
              <a:t>Представяне на интервюиращия</a:t>
            </a:r>
            <a:r>
              <a:rPr lang="bg-BG" altLang="en-US" dirty="0"/>
              <a:t> – </a:t>
            </a:r>
            <a:r>
              <a:rPr lang="bg-BG" altLang="en-US" b="1" dirty="0"/>
              <a:t>интервюиращият прави впечатление на кандидата и като индивид, и като представител на организацията – чрез тона на гласа, контакта с очите, външния вид, позата и жестовете.</a:t>
            </a:r>
          </a:p>
        </p:txBody>
      </p:sp>
      <p:sp>
        <p:nvSpPr>
          <p:cNvPr id="2" name="Date Placeholder 1"/>
          <p:cNvSpPr>
            <a:spLocks noGrp="1"/>
          </p:cNvSpPr>
          <p:nvPr>
            <p:ph type="dt" sz="half" idx="10"/>
          </p:nvPr>
        </p:nvSpPr>
        <p:spPr/>
        <p:txBody>
          <a:bodyPr/>
          <a:lstStyle/>
          <a:p>
            <a:fld id="{6FF91063-2F4E-4C40-B516-E421A084990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A6446C9-C7E2-4CF7-8822-8D9C183032ED}" type="slidenum">
              <a:rPr lang="en-US" altLang="en-US"/>
              <a:pPr/>
              <a:t>27</a:t>
            </a:fld>
            <a:endParaRPr lang="en-US" altLang="en-US"/>
          </a:p>
        </p:txBody>
      </p:sp>
      <p:sp>
        <p:nvSpPr>
          <p:cNvPr id="243714" name="Rectangle 2"/>
          <p:cNvSpPr>
            <a:spLocks noGrp="1" noChangeArrowheads="1"/>
          </p:cNvSpPr>
          <p:nvPr>
            <p:ph type="title"/>
          </p:nvPr>
        </p:nvSpPr>
        <p:spPr>
          <a:xfrm>
            <a:off x="457200" y="277813"/>
            <a:ext cx="8229600" cy="5959499"/>
          </a:xfrm>
        </p:spPr>
        <p:txBody>
          <a:bodyPr/>
          <a:lstStyle/>
          <a:p>
            <a:pPr indent="-838200"/>
            <a:r>
              <a:rPr lang="en-US" altLang="en-US" b="1" i="1" u="sng" dirty="0">
                <a:solidFill>
                  <a:srgbClr val="1E07A5"/>
                </a:solidFill>
                <a:effectLst>
                  <a:outerShdw blurRad="38100" dist="38100" dir="2700000" algn="tl">
                    <a:srgbClr val="C0C0C0"/>
                  </a:outerShdw>
                </a:effectLst>
              </a:rPr>
              <a:t>3. </a:t>
            </a:r>
            <a:r>
              <a:rPr lang="bg-BG" altLang="en-US" b="1" i="1" u="sng" dirty="0">
                <a:solidFill>
                  <a:srgbClr val="1E07A5"/>
                </a:solidFill>
                <a:effectLst>
                  <a:outerShdw blurRad="38100" dist="38100" dir="2700000" algn="tl">
                    <a:srgbClr val="C0C0C0"/>
                  </a:outerShdw>
                </a:effectLst>
              </a:rPr>
              <a:t>Отговаряне на кандидата</a:t>
            </a:r>
            <a:r>
              <a:rPr lang="bg-BG" altLang="en-US" dirty="0"/>
              <a:t> – </a:t>
            </a:r>
            <a:r>
              <a:rPr lang="bg-BG" altLang="en-US" b="1" dirty="0"/>
              <a:t>следене на чувствата на кандидата, реагиране по подходящ начин на </a:t>
            </a:r>
            <a:r>
              <a:rPr lang="bg-BG" altLang="en-US" b="1" dirty="0" err="1"/>
              <a:t>коментарии</a:t>
            </a:r>
            <a:r>
              <a:rPr lang="bg-BG" altLang="en-US" b="1" dirty="0"/>
              <a:t>, въпроси и невербално поведение на кандидата, поддържане на интерес у кандидата, насърчаване на топла атмосфера и доверие, насърчаване и похвали.</a:t>
            </a:r>
            <a:r>
              <a:rPr lang="bg-BG" altLang="en-US" dirty="0"/>
              <a:t> </a:t>
            </a:r>
          </a:p>
        </p:txBody>
      </p:sp>
      <p:sp>
        <p:nvSpPr>
          <p:cNvPr id="2" name="Date Placeholder 1"/>
          <p:cNvSpPr>
            <a:spLocks noGrp="1"/>
          </p:cNvSpPr>
          <p:nvPr>
            <p:ph type="dt" sz="half" idx="10"/>
          </p:nvPr>
        </p:nvSpPr>
        <p:spPr/>
        <p:txBody>
          <a:bodyPr/>
          <a:lstStyle/>
          <a:p>
            <a:fld id="{27FB6D31-E20B-4279-BF27-F7A06F9CB99A}"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A72A22E-F3F6-4CA2-8BFC-0E089C14AD86}" type="slidenum">
              <a:rPr lang="en-US" altLang="en-US"/>
              <a:pPr/>
              <a:t>28</a:t>
            </a:fld>
            <a:endParaRPr lang="en-US" altLang="en-US"/>
          </a:p>
        </p:txBody>
      </p:sp>
      <p:sp>
        <p:nvSpPr>
          <p:cNvPr id="244738" name="Rectangle 2"/>
          <p:cNvSpPr>
            <a:spLocks noGrp="1" noChangeArrowheads="1"/>
          </p:cNvSpPr>
          <p:nvPr>
            <p:ph type="title"/>
          </p:nvPr>
        </p:nvSpPr>
        <p:spPr>
          <a:xfrm>
            <a:off x="457200" y="277813"/>
            <a:ext cx="8229600" cy="6319837"/>
          </a:xfrm>
        </p:spPr>
        <p:txBody>
          <a:bodyPr/>
          <a:lstStyle/>
          <a:p>
            <a:pPr indent="-838200"/>
            <a:r>
              <a:rPr lang="en-US" altLang="en-US" b="1" i="1" u="sng" dirty="0">
                <a:solidFill>
                  <a:srgbClr val="1E07A5"/>
                </a:solidFill>
                <a:effectLst>
                  <a:outerShdw blurRad="38100" dist="38100" dir="2700000" algn="tl">
                    <a:srgbClr val="C0C0C0"/>
                  </a:outerShdw>
                </a:effectLst>
              </a:rPr>
              <a:t>4. </a:t>
            </a:r>
            <a:r>
              <a:rPr lang="bg-BG" altLang="en-US" b="1" i="1" u="sng" dirty="0">
                <a:solidFill>
                  <a:srgbClr val="1E07A5"/>
                </a:solidFill>
                <a:effectLst>
                  <a:outerShdw blurRad="38100" dist="38100" dir="2700000" algn="tl">
                    <a:srgbClr val="C0C0C0"/>
                  </a:outerShdw>
                </a:effectLst>
              </a:rPr>
              <a:t>Събиране на информация</a:t>
            </a:r>
            <a:r>
              <a:rPr lang="bg-BG" altLang="en-US" dirty="0"/>
              <a:t> – </a:t>
            </a:r>
            <a:r>
              <a:rPr lang="bg-BG" altLang="en-US" b="1" dirty="0"/>
              <a:t>използване на подходящи техники за задаване на въпроси и извличане на уместна информация, проучване на непълни отговори и проблемни области и поддържане на атмосфера на доверие.</a:t>
            </a:r>
          </a:p>
        </p:txBody>
      </p:sp>
      <p:sp>
        <p:nvSpPr>
          <p:cNvPr id="2" name="Date Placeholder 1"/>
          <p:cNvSpPr>
            <a:spLocks noGrp="1"/>
          </p:cNvSpPr>
          <p:nvPr>
            <p:ph type="dt" sz="half" idx="10"/>
          </p:nvPr>
        </p:nvSpPr>
        <p:spPr/>
        <p:txBody>
          <a:bodyPr/>
          <a:lstStyle/>
          <a:p>
            <a:fld id="{F006789D-FC8A-48E1-9EBD-A80B595C05BF}"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C2179F2-6B03-423E-9A2C-4C581265A0EE}" type="slidenum">
              <a:rPr lang="en-US" altLang="en-US"/>
              <a:pPr/>
              <a:t>29</a:t>
            </a:fld>
            <a:endParaRPr lang="en-US" altLang="en-US"/>
          </a:p>
        </p:txBody>
      </p:sp>
      <p:sp>
        <p:nvSpPr>
          <p:cNvPr id="245762" name="Rectangle 2"/>
          <p:cNvSpPr>
            <a:spLocks noGrp="1" noChangeArrowheads="1"/>
          </p:cNvSpPr>
          <p:nvPr>
            <p:ph type="title"/>
          </p:nvPr>
        </p:nvSpPr>
        <p:spPr>
          <a:xfrm>
            <a:off x="457200" y="277813"/>
            <a:ext cx="8229600" cy="5887491"/>
          </a:xfrm>
        </p:spPr>
        <p:txBody>
          <a:bodyPr/>
          <a:lstStyle/>
          <a:p>
            <a:pPr indent="-838200"/>
            <a:r>
              <a:rPr lang="en-US" altLang="en-US" sz="3200" b="1" i="1" u="sng" dirty="0">
                <a:solidFill>
                  <a:srgbClr val="1E07A5"/>
                </a:solidFill>
              </a:rPr>
              <a:t>5. </a:t>
            </a:r>
            <a:r>
              <a:rPr lang="bg-BG" altLang="en-US" sz="3200" b="1" i="1" u="sng" dirty="0">
                <a:solidFill>
                  <a:srgbClr val="1E07A5"/>
                </a:solidFill>
              </a:rPr>
              <a:t>Предоставяне на информация</a:t>
            </a:r>
            <a:r>
              <a:rPr lang="bg-BG" altLang="en-US" dirty="0"/>
              <a:t> – </a:t>
            </a:r>
            <a:r>
              <a:rPr lang="bg-BG" altLang="en-US" b="1" dirty="0"/>
              <a:t>предаване на подходяща и точна информация за институцията и наличните работни места, за които кандидатът би бил приет, отговор на всеки зададен въпрос от кандидата.</a:t>
            </a:r>
          </a:p>
        </p:txBody>
      </p:sp>
      <p:sp>
        <p:nvSpPr>
          <p:cNvPr id="2" name="Date Placeholder 1"/>
          <p:cNvSpPr>
            <a:spLocks noGrp="1"/>
          </p:cNvSpPr>
          <p:nvPr>
            <p:ph type="dt" sz="half" idx="10"/>
          </p:nvPr>
        </p:nvSpPr>
        <p:spPr/>
        <p:txBody>
          <a:bodyPr/>
          <a:lstStyle/>
          <a:p>
            <a:fld id="{17E2390E-C4F6-4EE4-B9F8-B474ACD747F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9AC32FA-441F-4EDF-9D49-0A8FC7214ADE}" type="slidenum">
              <a:rPr lang="en-US" altLang="en-US"/>
              <a:pPr/>
              <a:t>3</a:t>
            </a:fld>
            <a:endParaRPr lang="en-US" altLang="en-US"/>
          </a:p>
        </p:txBody>
      </p:sp>
      <p:sp>
        <p:nvSpPr>
          <p:cNvPr id="71684" name="Rectangle 4"/>
          <p:cNvSpPr>
            <a:spLocks noGrp="1" noChangeArrowheads="1"/>
          </p:cNvSpPr>
          <p:nvPr>
            <p:ph type="title"/>
          </p:nvPr>
        </p:nvSpPr>
        <p:spPr>
          <a:xfrm>
            <a:off x="457200" y="277813"/>
            <a:ext cx="8229600" cy="6391275"/>
          </a:xfrm>
        </p:spPr>
        <p:txBody>
          <a:bodyPr/>
          <a:lstStyle/>
          <a:p>
            <a:r>
              <a:rPr lang="bg-BG" altLang="en-US" i="1" u="sng">
                <a:solidFill>
                  <a:srgbClr val="1E07A5"/>
                </a:solidFill>
              </a:rPr>
              <a:t>Отговорности по осигуряването на персонал преди наемането му</a:t>
            </a:r>
            <a:r>
              <a:rPr lang="bg-BG" altLang="en-US"/>
              <a:t/>
            </a:r>
            <a:br>
              <a:rPr lang="bg-BG" altLang="en-US"/>
            </a:br>
            <a:r>
              <a:rPr lang="bg-BG" altLang="en-US"/>
              <a:t/>
            </a:r>
            <a:br>
              <a:rPr lang="bg-BG" altLang="en-US"/>
            </a:br>
            <a:r>
              <a:rPr lang="bg-BG" altLang="en-US" b="1"/>
              <a:t>Осигуряването на персонал е третата фаза на мениджърския процес, в която мениджърът привлича, подбира, ориентира и насърчава развитието на персонала за постигане целите на организацията </a:t>
            </a:r>
            <a:r>
              <a:rPr lang="bg-BG" altLang="en-US" sz="2500" b="1"/>
              <a:t>(</a:t>
            </a:r>
            <a:r>
              <a:rPr lang="en-US" altLang="en-US" sz="2500" b="1"/>
              <a:t>Marriner</a:t>
            </a:r>
            <a:r>
              <a:rPr lang="ru-RU" altLang="en-US" sz="2500" b="1"/>
              <a:t>-</a:t>
            </a:r>
            <a:r>
              <a:rPr lang="en-US" altLang="en-US" sz="2500" b="1"/>
              <a:t>Tomey</a:t>
            </a:r>
            <a:r>
              <a:rPr lang="ru-RU" altLang="en-US" sz="2500" b="1"/>
              <a:t>, 1992).</a:t>
            </a:r>
            <a:r>
              <a:rPr lang="ru-RU" altLang="en-US"/>
              <a:t> </a:t>
            </a:r>
            <a:endParaRPr lang="bg-BG" altLang="en-US"/>
          </a:p>
        </p:txBody>
      </p:sp>
      <p:sp>
        <p:nvSpPr>
          <p:cNvPr id="2" name="Date Placeholder 1"/>
          <p:cNvSpPr>
            <a:spLocks noGrp="1"/>
          </p:cNvSpPr>
          <p:nvPr>
            <p:ph type="dt" sz="half" idx="10"/>
          </p:nvPr>
        </p:nvSpPr>
        <p:spPr/>
        <p:txBody>
          <a:bodyPr/>
          <a:lstStyle/>
          <a:p>
            <a:fld id="{2DF69BED-2274-49AD-92C0-9F8AAC88A3A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D672942-19D0-49DC-ACAB-A174F05CFFC1}" type="slidenum">
              <a:rPr lang="en-US" altLang="en-US"/>
              <a:pPr/>
              <a:t>30</a:t>
            </a:fld>
            <a:endParaRPr lang="en-US" altLang="en-US"/>
          </a:p>
        </p:txBody>
      </p:sp>
      <p:sp>
        <p:nvSpPr>
          <p:cNvPr id="246786" name="Rectangle 2"/>
          <p:cNvSpPr>
            <a:spLocks noGrp="1" noChangeArrowheads="1"/>
          </p:cNvSpPr>
          <p:nvPr>
            <p:ph type="title"/>
          </p:nvPr>
        </p:nvSpPr>
        <p:spPr>
          <a:xfrm>
            <a:off x="457200" y="277813"/>
            <a:ext cx="8229600" cy="5815483"/>
          </a:xfrm>
        </p:spPr>
        <p:txBody>
          <a:bodyPr/>
          <a:lstStyle/>
          <a:p>
            <a:pPr indent="-838200"/>
            <a:r>
              <a:rPr lang="en-US" altLang="en-US" sz="3200" b="1" i="1" u="sng" dirty="0">
                <a:solidFill>
                  <a:srgbClr val="1E07A5"/>
                </a:solidFill>
                <a:effectLst>
                  <a:outerShdw blurRad="38100" dist="38100" dir="2700000" algn="tl">
                    <a:srgbClr val="C0C0C0"/>
                  </a:outerShdw>
                </a:effectLst>
              </a:rPr>
              <a:t>6. </a:t>
            </a:r>
            <a:r>
              <a:rPr lang="bg-BG" altLang="en-US" sz="3200" b="1" i="1" u="sng" dirty="0">
                <a:solidFill>
                  <a:srgbClr val="1E07A5"/>
                </a:solidFill>
                <a:effectLst>
                  <a:outerShdw blurRad="38100" dist="38100" dir="2700000" algn="tl">
                    <a:srgbClr val="C0C0C0"/>
                  </a:outerShdw>
                </a:effectLst>
              </a:rPr>
              <a:t>Обработване на информацията</a:t>
            </a:r>
            <a:r>
              <a:rPr lang="bg-BG" altLang="en-US" dirty="0"/>
              <a:t> </a:t>
            </a:r>
            <a:r>
              <a:rPr lang="bg-BG" altLang="en-US" b="1" dirty="0"/>
              <a:t>– обобщаване и анализ на информацията за вземане на крайно решение, идентифициране на личностните характеристики и обсъждането им в контекста на изискванията за работата.</a:t>
            </a:r>
          </a:p>
        </p:txBody>
      </p:sp>
      <p:sp>
        <p:nvSpPr>
          <p:cNvPr id="2" name="Date Placeholder 1"/>
          <p:cNvSpPr>
            <a:spLocks noGrp="1"/>
          </p:cNvSpPr>
          <p:nvPr>
            <p:ph type="dt" sz="half" idx="10"/>
          </p:nvPr>
        </p:nvSpPr>
        <p:spPr/>
        <p:txBody>
          <a:bodyPr/>
          <a:lstStyle/>
          <a:p>
            <a:fld id="{B6EC4433-1FE7-4A68-890B-45B12ADD6697}"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26FCAF4-38C6-4631-A29A-640899962AC3}" type="slidenum">
              <a:rPr lang="en-US" altLang="en-US"/>
              <a:pPr/>
              <a:t>31</a:t>
            </a:fld>
            <a:endParaRPr lang="en-US" altLang="en-US"/>
          </a:p>
        </p:txBody>
      </p:sp>
      <p:sp>
        <p:nvSpPr>
          <p:cNvPr id="141316" name="Rectangle 4"/>
          <p:cNvSpPr>
            <a:spLocks noGrp="1" noChangeArrowheads="1"/>
          </p:cNvSpPr>
          <p:nvPr>
            <p:ph type="title"/>
          </p:nvPr>
        </p:nvSpPr>
        <p:spPr>
          <a:xfrm>
            <a:off x="457200" y="277813"/>
            <a:ext cx="8229600" cy="6464300"/>
          </a:xfrm>
        </p:spPr>
        <p:txBody>
          <a:bodyPr/>
          <a:lstStyle/>
          <a:p>
            <a:pPr>
              <a:lnSpc>
                <a:spcPct val="110000"/>
              </a:lnSpc>
            </a:pPr>
            <a:r>
              <a:rPr lang="bg-BG" altLang="en-US" b="1">
                <a:solidFill>
                  <a:srgbClr val="1E07A5"/>
                </a:solidFill>
                <a:effectLst>
                  <a:outerShdw blurRad="38100" dist="38100" dir="2700000" algn="tl">
                    <a:srgbClr val="C0C0C0"/>
                  </a:outerShdw>
                </a:effectLst>
              </a:rPr>
              <a:t>ОГРАНИЧЕНИЯ НА ИНТЕРВЮТО</a:t>
            </a:r>
            <a:r>
              <a:rPr lang="bg-BG" altLang="en-US"/>
              <a:t> </a:t>
            </a:r>
          </a:p>
        </p:txBody>
      </p:sp>
      <p:sp>
        <p:nvSpPr>
          <p:cNvPr id="2" name="Date Placeholder 1"/>
          <p:cNvSpPr>
            <a:spLocks noGrp="1"/>
          </p:cNvSpPr>
          <p:nvPr>
            <p:ph type="dt" sz="half" idx="10"/>
          </p:nvPr>
        </p:nvSpPr>
        <p:spPr/>
        <p:txBody>
          <a:bodyPr/>
          <a:lstStyle/>
          <a:p>
            <a:fld id="{2E946727-CABB-4CA2-962E-D9480B8688B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A175743-0BE2-4BF0-937A-95C45DFE665B}" type="slidenum">
              <a:rPr lang="en-US" altLang="en-US"/>
              <a:pPr/>
              <a:t>32</a:t>
            </a:fld>
            <a:endParaRPr lang="en-US" altLang="en-US"/>
          </a:p>
        </p:txBody>
      </p:sp>
      <p:sp>
        <p:nvSpPr>
          <p:cNvPr id="143364" name="Rectangle 4"/>
          <p:cNvSpPr>
            <a:spLocks noGrp="1" noChangeArrowheads="1"/>
          </p:cNvSpPr>
          <p:nvPr>
            <p:ph type="title"/>
          </p:nvPr>
        </p:nvSpPr>
        <p:spPr>
          <a:xfrm>
            <a:off x="457200" y="277813"/>
            <a:ext cx="8229600" cy="5887491"/>
          </a:xfrm>
        </p:spPr>
        <p:txBody>
          <a:bodyPr/>
          <a:lstStyle/>
          <a:p>
            <a:r>
              <a:rPr lang="bg-BG" altLang="en-US" i="1" u="sng" dirty="0">
                <a:solidFill>
                  <a:srgbClr val="1E07A5"/>
                </a:solidFill>
              </a:rPr>
              <a:t>Основният дефект на интервюто е неговата субективност.</a:t>
            </a:r>
            <a:r>
              <a:rPr lang="bg-BG" altLang="en-US" dirty="0">
                <a:solidFill>
                  <a:srgbClr val="1E07A5"/>
                </a:solidFill>
              </a:rPr>
              <a:t> </a:t>
            </a:r>
            <a:r>
              <a:rPr lang="en-US" altLang="en-US" dirty="0">
                <a:solidFill>
                  <a:srgbClr val="1E07A5"/>
                </a:solidFill>
              </a:rPr>
              <a:t/>
            </a:r>
            <a:br>
              <a:rPr lang="en-US" altLang="en-US" dirty="0">
                <a:solidFill>
                  <a:srgbClr val="1E07A5"/>
                </a:solidFill>
              </a:rPr>
            </a:br>
            <a:r>
              <a:rPr lang="bg-BG" altLang="en-US" sz="2900" dirty="0"/>
              <a:t>- </a:t>
            </a:r>
            <a:r>
              <a:rPr lang="bg-BG" altLang="en-US" sz="2900" b="1" dirty="0" smtClean="0"/>
              <a:t>То </a:t>
            </a:r>
            <a:r>
              <a:rPr lang="bg-BG" altLang="en-US" sz="2900" b="1" dirty="0"/>
              <a:t>изисква от интервюиращия да използва съждения, преценки и да се опира на своите ценности при вземане на решения на основата на кратко общуване с кандидата в една неестествена ситуация.</a:t>
            </a:r>
            <a:br>
              <a:rPr lang="bg-BG" altLang="en-US" sz="2900" b="1" dirty="0"/>
            </a:br>
            <a:r>
              <a:rPr lang="bg-BG" altLang="en-US" dirty="0"/>
              <a:t>- </a:t>
            </a:r>
            <a:r>
              <a:rPr lang="bg-BG" altLang="en-US" sz="2900" b="1" dirty="0"/>
              <a:t>Кандидатът, от своя страна, </a:t>
            </a:r>
            <a:r>
              <a:rPr lang="bg-BG" altLang="en-US" sz="2900" b="1" dirty="0" smtClean="0"/>
              <a:t>се опитва </a:t>
            </a:r>
            <a:r>
              <a:rPr lang="bg-BG" altLang="en-US" sz="2900" b="1" dirty="0"/>
              <a:t>да създаде приятно </a:t>
            </a:r>
            <a:r>
              <a:rPr lang="bg-BG" altLang="en-US" sz="2900" b="1" dirty="0" smtClean="0"/>
              <a:t>впечатление и </a:t>
            </a:r>
            <a:r>
              <a:rPr lang="bg-BG" altLang="en-US" sz="2900" b="1" dirty="0"/>
              <a:t>може </a:t>
            </a:r>
            <a:r>
              <a:rPr lang="bg-BG" altLang="en-US" sz="2900" b="1" dirty="0" smtClean="0"/>
              <a:t>да </a:t>
            </a:r>
            <a:r>
              <a:rPr lang="bg-BG" altLang="en-US" sz="2900" b="1" dirty="0"/>
              <a:t>бъде повлиян от </a:t>
            </a:r>
            <a:r>
              <a:rPr lang="bg-BG" altLang="en-US" sz="2900" b="1" dirty="0" smtClean="0"/>
              <a:t>интервюиращия</a:t>
            </a:r>
            <a:r>
              <a:rPr lang="bg-BG" altLang="en-US" sz="2900" b="1" dirty="0"/>
              <a:t>.</a:t>
            </a:r>
          </a:p>
        </p:txBody>
      </p:sp>
      <p:sp>
        <p:nvSpPr>
          <p:cNvPr id="2" name="Date Placeholder 1"/>
          <p:cNvSpPr>
            <a:spLocks noGrp="1"/>
          </p:cNvSpPr>
          <p:nvPr>
            <p:ph type="dt" sz="half" idx="10"/>
          </p:nvPr>
        </p:nvSpPr>
        <p:spPr/>
        <p:txBody>
          <a:bodyPr/>
          <a:lstStyle/>
          <a:p>
            <a:fld id="{D9FFD760-84F4-43C9-A7F8-9B45B450ED5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F3CF66-6BA7-4E31-B9B8-BAA0053BFED7}" type="slidenum">
              <a:rPr lang="en-US" altLang="en-US"/>
              <a:pPr/>
              <a:t>33</a:t>
            </a:fld>
            <a:endParaRPr lang="en-US" altLang="en-US"/>
          </a:p>
        </p:txBody>
      </p:sp>
      <p:sp>
        <p:nvSpPr>
          <p:cNvPr id="147460" name="Rectangle 4"/>
          <p:cNvSpPr>
            <a:spLocks noGrp="1" noChangeArrowheads="1"/>
          </p:cNvSpPr>
          <p:nvPr>
            <p:ph type="title"/>
          </p:nvPr>
        </p:nvSpPr>
        <p:spPr>
          <a:xfrm>
            <a:off x="457200" y="277813"/>
            <a:ext cx="8229600" cy="5887491"/>
          </a:xfrm>
        </p:spPr>
        <p:txBody>
          <a:bodyPr/>
          <a:lstStyle/>
          <a:p>
            <a:pPr>
              <a:lnSpc>
                <a:spcPct val="110000"/>
              </a:lnSpc>
            </a:pPr>
            <a:r>
              <a:rPr lang="bg-BG" altLang="en-US" sz="2400" b="1" dirty="0">
                <a:solidFill>
                  <a:srgbClr val="1E07A5"/>
                </a:solidFill>
              </a:rPr>
              <a:t>ОБЩОПРИЕТИ СА СЛЕДНИТЕ ОГРАНИЧЕНИЯ НА ИНТЕРВЮТО</a:t>
            </a:r>
            <a:r>
              <a:rPr lang="bg-BG" altLang="en-US" sz="2400" b="1" dirty="0" smtClean="0">
                <a:solidFill>
                  <a:srgbClr val="1E07A5"/>
                </a:solidFill>
              </a:rPr>
              <a:t>:</a:t>
            </a:r>
            <a:br>
              <a:rPr lang="bg-BG" altLang="en-US" sz="2400" b="1" dirty="0" smtClean="0">
                <a:solidFill>
                  <a:srgbClr val="1E07A5"/>
                </a:solidFill>
              </a:rPr>
            </a:br>
            <a:r>
              <a:rPr lang="bg-BG" altLang="en-US" sz="2400" b="1" dirty="0" smtClean="0">
                <a:solidFill>
                  <a:srgbClr val="1E07A5"/>
                </a:solidFill>
              </a:rPr>
              <a:t/>
            </a:r>
            <a:br>
              <a:rPr lang="bg-BG" altLang="en-US" sz="2400" b="1" dirty="0" smtClean="0">
                <a:solidFill>
                  <a:srgbClr val="1E07A5"/>
                </a:solidFill>
              </a:rPr>
            </a:br>
            <a:r>
              <a:rPr lang="bg-BG" altLang="en-US" sz="2400" b="1" dirty="0"/>
              <a:t>1. Ако двама интервюиращи провеждат неструктурирано интервю с един и същ кандидат, техните оценки няма да си съответстват и надеждността на такова интервю е много ниска.</a:t>
            </a:r>
            <a:br>
              <a:rPr lang="bg-BG" altLang="en-US" sz="2400" b="1" dirty="0"/>
            </a:br>
            <a:r>
              <a:rPr lang="bg-BG" altLang="en-US" sz="2400" b="1" dirty="0"/>
              <a:t/>
            </a:r>
            <a:br>
              <a:rPr lang="bg-BG" altLang="en-US" sz="2400" b="1" dirty="0"/>
            </a:br>
            <a:r>
              <a:rPr lang="bg-BG" altLang="en-US" sz="2400" b="1" dirty="0"/>
              <a:t> 2. Ако двама интервюиращи провеждат структурирано интервю с един и същ кандидат, надеждността на такова интервю е задоволителна, тъй като и двамата използват един и същ формат.</a:t>
            </a:r>
            <a:endParaRPr lang="bg-BG" altLang="en-US" sz="2400" dirty="0">
              <a:solidFill>
                <a:srgbClr val="1E07A5"/>
              </a:solidFill>
            </a:endParaRPr>
          </a:p>
        </p:txBody>
      </p:sp>
      <p:sp>
        <p:nvSpPr>
          <p:cNvPr id="2" name="Date Placeholder 1"/>
          <p:cNvSpPr>
            <a:spLocks noGrp="1"/>
          </p:cNvSpPr>
          <p:nvPr>
            <p:ph type="dt" sz="half" idx="10"/>
          </p:nvPr>
        </p:nvSpPr>
        <p:spPr/>
        <p:txBody>
          <a:bodyPr/>
          <a:lstStyle/>
          <a:p>
            <a:fld id="{D7B312C0-5C47-420E-A7C4-08125EA4AB7D}"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3540228-EE30-4F48-924B-2009D4105549}" type="slidenum">
              <a:rPr lang="en-US" altLang="en-US"/>
              <a:pPr/>
              <a:t>34</a:t>
            </a:fld>
            <a:endParaRPr lang="en-US" altLang="en-US"/>
          </a:p>
        </p:txBody>
      </p:sp>
      <p:sp>
        <p:nvSpPr>
          <p:cNvPr id="153604" name="Rectangle 4"/>
          <p:cNvSpPr>
            <a:spLocks noGrp="1" noChangeArrowheads="1"/>
          </p:cNvSpPr>
          <p:nvPr>
            <p:ph type="title"/>
          </p:nvPr>
        </p:nvSpPr>
        <p:spPr>
          <a:xfrm>
            <a:off x="457200" y="277813"/>
            <a:ext cx="8435280" cy="5887491"/>
          </a:xfrm>
        </p:spPr>
        <p:txBody>
          <a:bodyPr/>
          <a:lstStyle/>
          <a:p>
            <a:pPr indent="-838200"/>
            <a:r>
              <a:rPr lang="bg-BG" altLang="en-US" sz="2400" b="1" dirty="0" smtClean="0"/>
              <a:t>3</a:t>
            </a:r>
            <a:r>
              <a:rPr lang="bg-BG" altLang="en-US" sz="2400" b="1" dirty="0"/>
              <a:t>. Структурираното интервю има по-висока валидност, т.е. то е по-добре предсказва възможностите на кандидата за извършване на работата, отколкото неструктурираното интервю.</a:t>
            </a:r>
            <a:br>
              <a:rPr lang="bg-BG" altLang="en-US" sz="2400" b="1" dirty="0"/>
            </a:br>
            <a:r>
              <a:rPr lang="bg-BG" altLang="en-US" sz="2400" b="1" dirty="0"/>
              <a:t/>
            </a:r>
            <a:br>
              <a:rPr lang="bg-BG" altLang="en-US" sz="2400" b="1" dirty="0"/>
            </a:br>
            <a:r>
              <a:rPr lang="bg-BG" altLang="en-US" sz="2400" b="1" dirty="0"/>
              <a:t>4. Високите оценки при интервюто не винаги са свързани с </a:t>
            </a:r>
            <a:r>
              <a:rPr lang="bg-BG" altLang="en-US" sz="2400" b="1" dirty="0" err="1"/>
              <a:t>последващо</a:t>
            </a:r>
            <a:r>
              <a:rPr lang="bg-BG" altLang="en-US" sz="2400" b="1" dirty="0"/>
              <a:t> високо ниво на извършване на работата.</a:t>
            </a:r>
            <a:br>
              <a:rPr lang="bg-BG" altLang="en-US" sz="2400" b="1" dirty="0"/>
            </a:br>
            <a:r>
              <a:rPr lang="bg-BG" altLang="en-US" sz="2400" b="1" dirty="0"/>
              <a:t/>
            </a:r>
            <a:br>
              <a:rPr lang="bg-BG" altLang="en-US" sz="2400" b="1" dirty="0"/>
            </a:br>
            <a:r>
              <a:rPr lang="bg-BG" altLang="en-US" sz="2400" b="1" dirty="0"/>
              <a:t>5. Валидността на интервюто нараства при екипен подход</a:t>
            </a:r>
            <a:r>
              <a:rPr lang="bg-BG" altLang="en-US" sz="2400" b="1" dirty="0" smtClean="0"/>
              <a:t>.</a:t>
            </a:r>
            <a:br>
              <a:rPr lang="bg-BG" altLang="en-US" sz="2400" b="1" dirty="0" smtClean="0"/>
            </a:br>
            <a:r>
              <a:rPr lang="bg-BG" altLang="en-US" sz="2400" b="1" dirty="0"/>
              <a:t/>
            </a:r>
            <a:br>
              <a:rPr lang="bg-BG" altLang="en-US" sz="2400" b="1" dirty="0"/>
            </a:br>
            <a:r>
              <a:rPr lang="bg-BG" altLang="en-US" sz="2400" b="1" dirty="0"/>
              <a:t>6. Отношението на </a:t>
            </a:r>
            <a:r>
              <a:rPr lang="bg-BG" altLang="en-US" sz="2400" b="1" dirty="0" smtClean="0"/>
              <a:t>интервюиращия </a:t>
            </a:r>
            <a:r>
              <a:rPr lang="bg-BG" altLang="en-US" sz="2400" b="1" dirty="0"/>
              <a:t>влияе силно върху оценяването на кандидатите. </a:t>
            </a:r>
            <a:r>
              <a:rPr lang="bg-BG" altLang="en-US" sz="2400" b="1" dirty="0" smtClean="0"/>
              <a:t>Субективността</a:t>
            </a:r>
            <a:r>
              <a:rPr lang="bg-BG" altLang="en-US" sz="2400" b="1" dirty="0"/>
              <a:t>, </a:t>
            </a:r>
            <a:r>
              <a:rPr lang="bg-BG" altLang="en-US" sz="2400" b="1" dirty="0" smtClean="0"/>
              <a:t>не </a:t>
            </a:r>
            <a:r>
              <a:rPr lang="bg-BG" altLang="en-US" sz="2400" b="1" dirty="0"/>
              <a:t>може да бъде елиминирана напълно</a:t>
            </a:r>
            <a:r>
              <a:rPr lang="bg-BG" altLang="en-US" sz="2400" b="1" dirty="0" smtClean="0"/>
              <a:t>.</a:t>
            </a:r>
            <a:r>
              <a:rPr lang="bg-BG" altLang="en-US" sz="3400" dirty="0" smtClean="0"/>
              <a:t> </a:t>
            </a:r>
            <a:endParaRPr lang="bg-BG" altLang="en-US" sz="3400" dirty="0"/>
          </a:p>
        </p:txBody>
      </p:sp>
      <p:sp>
        <p:nvSpPr>
          <p:cNvPr id="2" name="Date Placeholder 1"/>
          <p:cNvSpPr>
            <a:spLocks noGrp="1"/>
          </p:cNvSpPr>
          <p:nvPr>
            <p:ph type="dt" sz="half" idx="10"/>
          </p:nvPr>
        </p:nvSpPr>
        <p:spPr/>
        <p:txBody>
          <a:bodyPr/>
          <a:lstStyle/>
          <a:p>
            <a:fld id="{CBC2987A-865D-4A62-88ED-197D9E69A8A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6DD0D1-5B2C-46B5-BAC4-1273F2130080}" type="slidenum">
              <a:rPr lang="en-US" altLang="en-US"/>
              <a:pPr/>
              <a:t>35</a:t>
            </a:fld>
            <a:endParaRPr lang="en-US" altLang="en-US"/>
          </a:p>
        </p:txBody>
      </p:sp>
      <p:sp>
        <p:nvSpPr>
          <p:cNvPr id="159748" name="Rectangle 4"/>
          <p:cNvSpPr>
            <a:spLocks noGrp="1" noChangeArrowheads="1"/>
          </p:cNvSpPr>
          <p:nvPr>
            <p:ph type="title"/>
          </p:nvPr>
        </p:nvSpPr>
        <p:spPr>
          <a:xfrm>
            <a:off x="457200" y="277813"/>
            <a:ext cx="8229600" cy="6391275"/>
          </a:xfrm>
        </p:spPr>
        <p:txBody>
          <a:bodyPr/>
          <a:lstStyle/>
          <a:p>
            <a:pPr indent="-838200"/>
            <a:r>
              <a:rPr lang="bg-BG" altLang="en-US" sz="2400" b="1" dirty="0" smtClean="0"/>
              <a:t>7</a:t>
            </a:r>
            <a:r>
              <a:rPr lang="bg-BG" altLang="en-US" sz="2400" b="1" dirty="0"/>
              <a:t>. Интервюиращият се влияе повече от неблагоприятната, отколкото от благоприятната информация. </a:t>
            </a:r>
            <a:br>
              <a:rPr lang="bg-BG" altLang="en-US" sz="2400" b="1" dirty="0"/>
            </a:br>
            <a:r>
              <a:rPr lang="bg-BG" altLang="en-US" sz="2400" b="1" dirty="0"/>
              <a:t/>
            </a:r>
            <a:br>
              <a:rPr lang="bg-BG" altLang="en-US" sz="2400" b="1" dirty="0"/>
            </a:br>
            <a:r>
              <a:rPr lang="bg-BG" altLang="en-US" sz="2400" b="1" dirty="0"/>
              <a:t> 8. Интервюиращите лица вземат решения за кандидатите много рано  – често още в първите няколко минути на интервюто.</a:t>
            </a:r>
            <a:br>
              <a:rPr lang="bg-BG" altLang="en-US" sz="2400" b="1" dirty="0"/>
            </a:br>
            <a:r>
              <a:rPr lang="bg-BG" altLang="en-US" sz="2400" b="1" dirty="0"/>
              <a:t/>
            </a:r>
            <a:br>
              <a:rPr lang="bg-BG" altLang="en-US" sz="2400" b="1" dirty="0"/>
            </a:br>
            <a:r>
              <a:rPr lang="bg-BG" altLang="en-US" sz="2400" b="1" dirty="0"/>
              <a:t> 9. При неструктурирано интервю интервюиращият говори повече, а при структурираното интервю той заема около 50% от </a:t>
            </a:r>
            <a:r>
              <a:rPr lang="bg-BG" altLang="en-US" sz="2900" b="1" dirty="0"/>
              <a:t>говоренето.</a:t>
            </a:r>
          </a:p>
        </p:txBody>
      </p:sp>
      <p:sp>
        <p:nvSpPr>
          <p:cNvPr id="2" name="Date Placeholder 1"/>
          <p:cNvSpPr>
            <a:spLocks noGrp="1"/>
          </p:cNvSpPr>
          <p:nvPr>
            <p:ph type="dt" sz="half" idx="10"/>
          </p:nvPr>
        </p:nvSpPr>
        <p:spPr/>
        <p:txBody>
          <a:bodyPr/>
          <a:lstStyle/>
          <a:p>
            <a:fld id="{FB29F564-AE0D-4DFA-8905-EF3524EA5DA2}"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E52560F-78A4-4F27-9DFA-BDC9D72AF222}" type="slidenum">
              <a:rPr lang="en-US" altLang="en-US"/>
              <a:pPr/>
              <a:t>36</a:t>
            </a:fld>
            <a:endParaRPr lang="en-US" altLang="en-US"/>
          </a:p>
        </p:txBody>
      </p:sp>
      <p:sp>
        <p:nvSpPr>
          <p:cNvPr id="165892" name="Rectangle 4"/>
          <p:cNvSpPr>
            <a:spLocks noGrp="1" noChangeArrowheads="1"/>
          </p:cNvSpPr>
          <p:nvPr>
            <p:ph type="title"/>
          </p:nvPr>
        </p:nvSpPr>
        <p:spPr>
          <a:xfrm>
            <a:off x="457200" y="277813"/>
            <a:ext cx="8229600" cy="5959499"/>
          </a:xfrm>
        </p:spPr>
        <p:txBody>
          <a:bodyPr/>
          <a:lstStyle/>
          <a:p>
            <a:pPr>
              <a:lnSpc>
                <a:spcPct val="120000"/>
              </a:lnSpc>
            </a:pPr>
            <a:r>
              <a:rPr lang="bg-BG" altLang="en-US" sz="2400" b="1" dirty="0">
                <a:solidFill>
                  <a:srgbClr val="3926C8"/>
                </a:solidFill>
                <a:effectLst>
                  <a:outerShdw blurRad="38100" dist="38100" dir="2700000" algn="tl">
                    <a:srgbClr val="C0C0C0"/>
                  </a:outerShdw>
                </a:effectLst>
              </a:rPr>
              <a:t>ПРЕОДОЛЯВАНЕ НА ОГРАНИЧЕНИЯТА НА </a:t>
            </a:r>
            <a:r>
              <a:rPr lang="bg-BG" altLang="en-US" sz="2400" b="1" dirty="0" smtClean="0">
                <a:solidFill>
                  <a:srgbClr val="3926C8"/>
                </a:solidFill>
                <a:effectLst>
                  <a:outerShdw blurRad="38100" dist="38100" dir="2700000" algn="tl">
                    <a:srgbClr val="C0C0C0"/>
                  </a:outerShdw>
                </a:effectLst>
              </a:rPr>
              <a:t>ИНТЕРВЮТО</a:t>
            </a:r>
            <a:br>
              <a:rPr lang="bg-BG" altLang="en-US" sz="2400" b="1" dirty="0" smtClean="0">
                <a:solidFill>
                  <a:srgbClr val="3926C8"/>
                </a:solidFill>
                <a:effectLst>
                  <a:outerShdw blurRad="38100" dist="38100" dir="2700000" algn="tl">
                    <a:srgbClr val="C0C0C0"/>
                  </a:outerShdw>
                </a:effectLst>
              </a:rPr>
            </a:br>
            <a:r>
              <a:rPr lang="bg-BG" altLang="en-US" sz="2400" b="1" dirty="0" smtClean="0">
                <a:solidFill>
                  <a:srgbClr val="3926C8"/>
                </a:solidFill>
                <a:effectLst>
                  <a:outerShdw blurRad="38100" dist="38100" dir="2700000" algn="tl">
                    <a:srgbClr val="C0C0C0"/>
                  </a:outerShdw>
                </a:effectLst>
              </a:rPr>
              <a:t/>
            </a:r>
            <a:br>
              <a:rPr lang="bg-BG" altLang="en-US" sz="2400" b="1" dirty="0" smtClean="0">
                <a:solidFill>
                  <a:srgbClr val="3926C8"/>
                </a:solidFill>
                <a:effectLst>
                  <a:outerShdw blurRad="38100" dist="38100" dir="2700000" algn="tl">
                    <a:srgbClr val="C0C0C0"/>
                  </a:outerShdw>
                </a:effectLst>
              </a:rPr>
            </a:br>
            <a:r>
              <a:rPr lang="bg-BG" altLang="en-US" sz="2400" b="1" dirty="0" smtClean="0"/>
              <a:t>1</a:t>
            </a:r>
            <a:r>
              <a:rPr lang="bg-BG" altLang="en-US" sz="2400" b="1" dirty="0"/>
              <a:t>. Използване на екипен подход.</a:t>
            </a:r>
            <a:br>
              <a:rPr lang="bg-BG" altLang="en-US" sz="2400" b="1" dirty="0"/>
            </a:br>
            <a:r>
              <a:rPr lang="bg-BG" altLang="en-US" sz="2400" b="1" dirty="0"/>
              <a:t/>
            </a:r>
            <a:br>
              <a:rPr lang="bg-BG" altLang="en-US" sz="2400" b="1" dirty="0"/>
            </a:br>
            <a:r>
              <a:rPr lang="bg-BG" altLang="en-US" sz="2400" b="1" dirty="0"/>
              <a:t>2. Разработване на структурирано интервю за всяка длъжност.  </a:t>
            </a:r>
            <a:br>
              <a:rPr lang="bg-BG" altLang="en-US" sz="2400" b="1" dirty="0"/>
            </a:br>
            <a:r>
              <a:rPr lang="bg-BG" altLang="en-US" sz="2400" b="1" dirty="0"/>
              <a:t/>
            </a:r>
            <a:br>
              <a:rPr lang="bg-BG" altLang="en-US" sz="2400" b="1" dirty="0"/>
            </a:br>
            <a:r>
              <a:rPr lang="bg-BG" altLang="en-US" sz="2400" b="1" dirty="0"/>
              <a:t>3. Използване на сценарии за определяне способността за вземане на решения. За всяка категория работещи трябва да се разработват специфични казуси – напр. за </a:t>
            </a:r>
            <a:r>
              <a:rPr lang="bg-BG" altLang="en-US" sz="2400" b="1" dirty="0" err="1"/>
              <a:t>новозавършили</a:t>
            </a:r>
            <a:r>
              <a:rPr lang="bg-BG" altLang="en-US" sz="2400" b="1" dirty="0"/>
              <a:t> сестри, за медицински секретари, за сестри в отделения за интензивни грижи и т.н.</a:t>
            </a:r>
            <a:r>
              <a:rPr lang="bg-BG" altLang="en-US" sz="2400" dirty="0"/>
              <a:t> </a:t>
            </a:r>
            <a:endParaRPr lang="bg-BG" altLang="en-US" sz="2400" b="1" dirty="0">
              <a:solidFill>
                <a:srgbClr val="3926C8"/>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986BFA6-3F41-409C-84DD-807A85F5EF5B}"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9EDF0B9-46CB-44EF-910A-E868BBE5B99F}" type="slidenum">
              <a:rPr lang="en-US" altLang="en-US"/>
              <a:pPr/>
              <a:t>37</a:t>
            </a:fld>
            <a:endParaRPr lang="en-US" altLang="en-US"/>
          </a:p>
        </p:txBody>
      </p:sp>
      <p:sp>
        <p:nvSpPr>
          <p:cNvPr id="174084" name="Rectangle 4"/>
          <p:cNvSpPr>
            <a:spLocks noGrp="1" noChangeArrowheads="1"/>
          </p:cNvSpPr>
          <p:nvPr>
            <p:ph type="title"/>
          </p:nvPr>
        </p:nvSpPr>
        <p:spPr>
          <a:xfrm>
            <a:off x="457200" y="277813"/>
            <a:ext cx="8229600" cy="5383435"/>
          </a:xfrm>
        </p:spPr>
        <p:txBody>
          <a:bodyPr/>
          <a:lstStyle/>
          <a:p>
            <a:r>
              <a:rPr lang="bg-BG" altLang="en-US" sz="2400" b="1" dirty="0"/>
              <a:t>4. Провеждане на многократно интервю. Често се предлага кандидатите да бъдат интервюирани повече от един път. За постигане на най-добра ефективност кандидатите трябва да бъдат интервюирани в различни дни, тъй като всеки може да има „добър” или „лош”ден.</a:t>
            </a:r>
            <a:r>
              <a:rPr lang="bg-BG" altLang="en-US" sz="2400" dirty="0"/>
              <a:t> </a:t>
            </a:r>
            <a:r>
              <a:rPr lang="bg-BG" altLang="en-US" sz="2400" dirty="0" smtClean="0"/>
              <a:t/>
            </a:r>
            <a:br>
              <a:rPr lang="bg-BG" altLang="en-US" sz="2400" dirty="0" smtClean="0"/>
            </a:br>
            <a:r>
              <a:rPr lang="bg-BG" altLang="en-US" sz="2400" dirty="0" smtClean="0"/>
              <a:t/>
            </a:r>
            <a:br>
              <a:rPr lang="bg-BG" altLang="en-US" sz="2400" dirty="0" smtClean="0"/>
            </a:br>
            <a:r>
              <a:rPr lang="bg-BG" altLang="en-US" sz="2400" b="1" dirty="0" smtClean="0"/>
              <a:t>5</a:t>
            </a:r>
            <a:r>
              <a:rPr lang="bg-BG" altLang="en-US" sz="2400" b="1" dirty="0"/>
              <a:t>. Провеждане на обучение по техниките за ефективно интервюиране. Обучението трябва да бъде фокусирано върху уменията за комуникация и съвети по планиране, провеждане и контролиране на интервюто</a:t>
            </a:r>
            <a:r>
              <a:rPr lang="bg-BG" altLang="en-US" sz="2400" b="1" dirty="0" smtClean="0"/>
              <a:t>.</a:t>
            </a:r>
            <a:endParaRPr lang="bg-BG" altLang="en-US" sz="2400" dirty="0"/>
          </a:p>
        </p:txBody>
      </p:sp>
      <p:sp>
        <p:nvSpPr>
          <p:cNvPr id="2" name="Date Placeholder 1"/>
          <p:cNvSpPr>
            <a:spLocks noGrp="1"/>
          </p:cNvSpPr>
          <p:nvPr>
            <p:ph type="dt" sz="half" idx="10"/>
          </p:nvPr>
        </p:nvSpPr>
        <p:spPr/>
        <p:txBody>
          <a:bodyPr/>
          <a:lstStyle/>
          <a:p>
            <a:fld id="{AF5C3CA2-3F3E-4EE1-B855-8D6B169FC81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4009098-37BA-4A2E-A4C0-83D010EDCC76}" type="slidenum">
              <a:rPr lang="en-US" altLang="en-US"/>
              <a:pPr/>
              <a:t>38</a:t>
            </a:fld>
            <a:endParaRPr lang="en-US" altLang="en-US"/>
          </a:p>
        </p:txBody>
      </p:sp>
      <p:sp>
        <p:nvSpPr>
          <p:cNvPr id="178180" name="Rectangle 4"/>
          <p:cNvSpPr>
            <a:spLocks noGrp="1" noChangeArrowheads="1"/>
          </p:cNvSpPr>
          <p:nvPr>
            <p:ph type="title"/>
          </p:nvPr>
        </p:nvSpPr>
        <p:spPr>
          <a:xfrm>
            <a:off x="457200" y="277813"/>
            <a:ext cx="8229600" cy="6391275"/>
          </a:xfrm>
        </p:spPr>
        <p:txBody>
          <a:bodyPr/>
          <a:lstStyle/>
          <a:p>
            <a:pPr algn="ctr">
              <a:lnSpc>
                <a:spcPct val="130000"/>
              </a:lnSpc>
            </a:pPr>
            <a:r>
              <a:rPr lang="bg-BG" altLang="en-US" sz="3200" b="1">
                <a:solidFill>
                  <a:srgbClr val="1E07A5"/>
                </a:solidFill>
                <a:effectLst>
                  <a:outerShdw blurRad="38100" dist="38100" dir="2700000" algn="tl">
                    <a:srgbClr val="C0C0C0"/>
                  </a:outerShdw>
                </a:effectLst>
              </a:rPr>
              <a:t>ПЛАНИРАНЕ, ПРОВЕЖДАНЕ И КОНТРОЛИРАНЕ НА ИНТЕРВЮТО</a:t>
            </a:r>
          </a:p>
        </p:txBody>
      </p:sp>
      <p:sp>
        <p:nvSpPr>
          <p:cNvPr id="2" name="Date Placeholder 1"/>
          <p:cNvSpPr>
            <a:spLocks noGrp="1"/>
          </p:cNvSpPr>
          <p:nvPr>
            <p:ph type="dt" sz="half" idx="10"/>
          </p:nvPr>
        </p:nvSpPr>
        <p:spPr/>
        <p:txBody>
          <a:bodyPr/>
          <a:lstStyle/>
          <a:p>
            <a:fld id="{21E6CB26-8BCF-4075-9865-2B64780CC75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451AA11-FA52-4993-9CE4-332452BD20C7}" type="slidenum">
              <a:rPr lang="en-US" altLang="en-US"/>
              <a:pPr/>
              <a:t>39</a:t>
            </a:fld>
            <a:endParaRPr lang="en-US" altLang="en-US"/>
          </a:p>
        </p:txBody>
      </p:sp>
      <p:sp>
        <p:nvSpPr>
          <p:cNvPr id="180228" name="Rectangle 4"/>
          <p:cNvSpPr>
            <a:spLocks noGrp="1" noChangeArrowheads="1"/>
          </p:cNvSpPr>
          <p:nvPr>
            <p:ph type="title"/>
          </p:nvPr>
        </p:nvSpPr>
        <p:spPr>
          <a:xfrm>
            <a:off x="457200" y="277813"/>
            <a:ext cx="8229600" cy="6246812"/>
          </a:xfrm>
        </p:spPr>
        <p:txBody>
          <a:bodyPr/>
          <a:lstStyle/>
          <a:p>
            <a:r>
              <a:rPr lang="bg-BG" altLang="en-US" i="1" u="sng">
                <a:solidFill>
                  <a:srgbClr val="1E07A5"/>
                </a:solidFill>
              </a:rPr>
              <a:t>Конкретни препоръки към интервюиращия:</a:t>
            </a:r>
            <a:br>
              <a:rPr lang="bg-BG" altLang="en-US" i="1" u="sng">
                <a:solidFill>
                  <a:srgbClr val="1E07A5"/>
                </a:solidFill>
              </a:rPr>
            </a:br>
            <a:r>
              <a:rPr lang="bg-BG" altLang="en-US">
                <a:solidFill>
                  <a:srgbClr val="1E07A5"/>
                </a:solidFill>
              </a:rPr>
              <a:t/>
            </a:r>
            <a:br>
              <a:rPr lang="bg-BG" altLang="en-US">
                <a:solidFill>
                  <a:srgbClr val="1E07A5"/>
                </a:solidFill>
              </a:rPr>
            </a:br>
            <a:r>
              <a:rPr lang="bg-BG" altLang="en-US" sz="2900" b="1"/>
              <a:t>1. Представи се и поздрави кандидата.</a:t>
            </a:r>
            <a:br>
              <a:rPr lang="bg-BG" altLang="en-US" sz="2900" b="1"/>
            </a:br>
            <a:r>
              <a:rPr lang="bg-BG" altLang="en-US" sz="2900" b="1"/>
              <a:t/>
            </a:r>
            <a:br>
              <a:rPr lang="bg-BG" altLang="en-US" sz="2900" b="1"/>
            </a:br>
            <a:r>
              <a:rPr lang="bg-BG" altLang="en-US" sz="2900" b="1"/>
              <a:t>2. Направи кратко изложение за организацията/компанията и наличните свободни места.</a:t>
            </a:r>
            <a:br>
              <a:rPr lang="bg-BG" altLang="en-US" sz="2900" b="1"/>
            </a:br>
            <a:r>
              <a:rPr lang="bg-BG" altLang="en-US" sz="2900" b="1"/>
              <a:t/>
            </a:r>
            <a:br>
              <a:rPr lang="bg-BG" altLang="en-US" sz="2900" b="1"/>
            </a:br>
            <a:r>
              <a:rPr lang="bg-BG" altLang="en-US" sz="2900" b="1"/>
              <a:t>3. Опиши длъжността, за която кандидатства лицето.</a:t>
            </a:r>
            <a:br>
              <a:rPr lang="bg-BG" altLang="en-US" sz="2900" b="1"/>
            </a:br>
            <a:endParaRPr lang="bg-BG" altLang="en-US" sz="2900" b="1"/>
          </a:p>
        </p:txBody>
      </p:sp>
      <p:sp>
        <p:nvSpPr>
          <p:cNvPr id="2" name="Date Placeholder 1"/>
          <p:cNvSpPr>
            <a:spLocks noGrp="1"/>
          </p:cNvSpPr>
          <p:nvPr>
            <p:ph type="dt" sz="half" idx="10"/>
          </p:nvPr>
        </p:nvSpPr>
        <p:spPr/>
        <p:txBody>
          <a:bodyPr/>
          <a:lstStyle/>
          <a:p>
            <a:fld id="{74B85246-E8BA-4BAB-9188-550991388E1F}"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D6B1306-7274-4D8C-9260-4C6CF6FD76DD}" type="slidenum">
              <a:rPr lang="en-US" altLang="en-US"/>
              <a:pPr/>
              <a:t>4</a:t>
            </a:fld>
            <a:endParaRPr lang="en-US" altLang="en-US"/>
          </a:p>
        </p:txBody>
      </p:sp>
      <p:sp>
        <p:nvSpPr>
          <p:cNvPr id="73732" name="Rectangle 4"/>
          <p:cNvSpPr>
            <a:spLocks noGrp="1" noChangeArrowheads="1"/>
          </p:cNvSpPr>
          <p:nvPr>
            <p:ph type="title"/>
          </p:nvPr>
        </p:nvSpPr>
        <p:spPr>
          <a:xfrm>
            <a:off x="457200" y="277813"/>
            <a:ext cx="8229600" cy="6319837"/>
          </a:xfrm>
        </p:spPr>
        <p:txBody>
          <a:bodyPr/>
          <a:lstStyle/>
          <a:p>
            <a:r>
              <a:rPr lang="bg-BG" altLang="en-US" b="1"/>
              <a:t>Могат да се диференцират следните</a:t>
            </a:r>
            <a:r>
              <a:rPr lang="bg-BG" altLang="en-US"/>
              <a:t> </a:t>
            </a:r>
            <a:r>
              <a:rPr lang="bg-BG" altLang="en-US" b="1" i="1">
                <a:solidFill>
                  <a:srgbClr val="1E07A5"/>
                </a:solidFill>
              </a:rPr>
              <a:t>предварителни стъпки</a:t>
            </a:r>
            <a:r>
              <a:rPr lang="bg-BG" altLang="en-US"/>
              <a:t> </a:t>
            </a:r>
            <a:r>
              <a:rPr lang="bg-BG" altLang="en-US" b="1"/>
              <a:t>в отговорностите по осигуряването с персонал:</a:t>
            </a:r>
          </a:p>
        </p:txBody>
      </p:sp>
      <p:sp>
        <p:nvSpPr>
          <p:cNvPr id="2" name="Date Placeholder 1"/>
          <p:cNvSpPr>
            <a:spLocks noGrp="1"/>
          </p:cNvSpPr>
          <p:nvPr>
            <p:ph type="dt" sz="half" idx="10"/>
          </p:nvPr>
        </p:nvSpPr>
        <p:spPr/>
        <p:txBody>
          <a:bodyPr/>
          <a:lstStyle/>
          <a:p>
            <a:fld id="{C5B794BD-C926-4385-81E0-A98B7E5DE35C}"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8896688-FBA2-41E9-9106-14ABD7E2F597}" type="slidenum">
              <a:rPr lang="en-US" altLang="en-US"/>
              <a:pPr/>
              <a:t>40</a:t>
            </a:fld>
            <a:endParaRPr lang="en-US" altLang="en-US"/>
          </a:p>
        </p:txBody>
      </p:sp>
      <p:sp>
        <p:nvSpPr>
          <p:cNvPr id="182276" name="Rectangle 4"/>
          <p:cNvSpPr>
            <a:spLocks noGrp="1" noChangeArrowheads="1"/>
          </p:cNvSpPr>
          <p:nvPr>
            <p:ph type="title"/>
          </p:nvPr>
        </p:nvSpPr>
        <p:spPr>
          <a:xfrm>
            <a:off x="457200" y="277813"/>
            <a:ext cx="8229600" cy="6319837"/>
          </a:xfrm>
        </p:spPr>
        <p:txBody>
          <a:bodyPr/>
          <a:lstStyle/>
          <a:p>
            <a:r>
              <a:rPr lang="bg-BG" altLang="en-US" sz="2900" b="1"/>
              <a:t/>
            </a:r>
            <a:br>
              <a:rPr lang="bg-BG" altLang="en-US" sz="2900" b="1"/>
            </a:br>
            <a:r>
              <a:rPr lang="bg-BG" altLang="en-US" sz="2900" b="1"/>
              <a:t>4. Обсъди информацията в молбата за кандидатстване и изясни или допълни информацията, ако е необходимо.</a:t>
            </a:r>
            <a:br>
              <a:rPr lang="bg-BG" altLang="en-US" sz="2900" b="1"/>
            </a:br>
            <a:r>
              <a:rPr lang="bg-BG" altLang="en-US" sz="2900" b="1"/>
              <a:t/>
            </a:r>
            <a:br>
              <a:rPr lang="bg-BG" altLang="en-US" sz="2900" b="1"/>
            </a:br>
            <a:r>
              <a:rPr lang="bg-BG" altLang="en-US" sz="2900" b="1"/>
              <a:t>5. Дискутирай квалификациите на кандидата и продължи с въпросите от структурираното интервю. </a:t>
            </a:r>
            <a:br>
              <a:rPr lang="bg-BG" altLang="en-US" sz="2900" b="1"/>
            </a:br>
            <a:r>
              <a:rPr lang="bg-BG" altLang="en-US" sz="2900" b="1"/>
              <a:t/>
            </a:r>
            <a:br>
              <a:rPr lang="bg-BG" altLang="en-US" sz="2900" b="1"/>
            </a:br>
            <a:r>
              <a:rPr lang="bg-BG" altLang="en-US" sz="2900" b="1"/>
              <a:t>6. Ако кандидатът изглежда квалифициран, обсъждай длъжността и организацията по-нататък.</a:t>
            </a:r>
          </a:p>
        </p:txBody>
      </p:sp>
      <p:sp>
        <p:nvSpPr>
          <p:cNvPr id="2" name="Date Placeholder 1"/>
          <p:cNvSpPr>
            <a:spLocks noGrp="1"/>
          </p:cNvSpPr>
          <p:nvPr>
            <p:ph type="dt" sz="half" idx="10"/>
          </p:nvPr>
        </p:nvSpPr>
        <p:spPr/>
        <p:txBody>
          <a:bodyPr/>
          <a:lstStyle/>
          <a:p>
            <a:fld id="{8BF23FDB-9ACF-4DE8-BDB2-E8BFB80387F1}"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B815DBF-01CF-48B9-AB72-2104DEE041EC}" type="slidenum">
              <a:rPr lang="en-US" altLang="en-US"/>
              <a:pPr/>
              <a:t>41</a:t>
            </a:fld>
            <a:endParaRPr lang="en-US" altLang="en-US"/>
          </a:p>
        </p:txBody>
      </p:sp>
      <p:sp>
        <p:nvSpPr>
          <p:cNvPr id="186372" name="Rectangle 4"/>
          <p:cNvSpPr>
            <a:spLocks noGrp="1" noChangeArrowheads="1"/>
          </p:cNvSpPr>
          <p:nvPr>
            <p:ph type="title"/>
          </p:nvPr>
        </p:nvSpPr>
        <p:spPr>
          <a:xfrm>
            <a:off x="457200" y="277813"/>
            <a:ext cx="8229600" cy="6246812"/>
          </a:xfrm>
        </p:spPr>
        <p:txBody>
          <a:bodyPr/>
          <a:lstStyle/>
          <a:p>
            <a:r>
              <a:rPr lang="bg-BG" altLang="en-US" sz="3400" b="1"/>
              <a:t>7. Обясни последващите процедури за наемане на работа, например дните за физикални изследвания и постъпване на работа. Ако кандидатът не бъде нает веднага, обясни му кога и как той ще бъде уведомен за резултатите от интервюто.</a:t>
            </a:r>
            <a:br>
              <a:rPr lang="bg-BG" altLang="en-US" sz="3400" b="1"/>
            </a:br>
            <a:r>
              <a:rPr lang="bg-BG" altLang="en-US" sz="3400" b="1"/>
              <a:t/>
            </a:r>
            <a:br>
              <a:rPr lang="bg-BG" altLang="en-US" sz="3400" b="1"/>
            </a:br>
            <a:r>
              <a:rPr lang="bg-BG" altLang="en-US" sz="3400" b="1"/>
              <a:t>8. Приключи интервюто по подходящ начин.</a:t>
            </a:r>
          </a:p>
        </p:txBody>
      </p:sp>
      <p:sp>
        <p:nvSpPr>
          <p:cNvPr id="2" name="Date Placeholder 1"/>
          <p:cNvSpPr>
            <a:spLocks noGrp="1"/>
          </p:cNvSpPr>
          <p:nvPr>
            <p:ph type="dt" sz="half" idx="10"/>
          </p:nvPr>
        </p:nvSpPr>
        <p:spPr/>
        <p:txBody>
          <a:bodyPr/>
          <a:lstStyle/>
          <a:p>
            <a:fld id="{7A00EE2E-A39B-4A47-B0A6-E5B9879B90A3}"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84F5F10-9E68-41E4-9499-BEB919F1AA72}" type="slidenum">
              <a:rPr lang="en-US" altLang="en-US"/>
              <a:pPr/>
              <a:t>42</a:t>
            </a:fld>
            <a:endParaRPr lang="en-US" altLang="en-US"/>
          </a:p>
        </p:txBody>
      </p:sp>
      <p:sp>
        <p:nvSpPr>
          <p:cNvPr id="188420" name="Rectangle 4"/>
          <p:cNvSpPr>
            <a:spLocks noGrp="1" noChangeArrowheads="1"/>
          </p:cNvSpPr>
          <p:nvPr>
            <p:ph type="title"/>
          </p:nvPr>
        </p:nvSpPr>
        <p:spPr>
          <a:xfrm>
            <a:off x="457200" y="277813"/>
            <a:ext cx="8229600" cy="6319837"/>
          </a:xfrm>
        </p:spPr>
        <p:txBody>
          <a:bodyPr/>
          <a:lstStyle/>
          <a:p>
            <a:r>
              <a:rPr lang="bg-BG" altLang="en-US" dirty="0"/>
              <a:t>Постигането на целите на интервюто зависи в голяма степен от </a:t>
            </a:r>
            <a:r>
              <a:rPr lang="bg-BG" altLang="en-US" i="1" u="sng" dirty="0">
                <a:solidFill>
                  <a:srgbClr val="1302F0"/>
                </a:solidFill>
              </a:rPr>
              <a:t>начина на задаване на въпросите и поведението на интервюиращия по време на интервюто.</a:t>
            </a:r>
            <a:r>
              <a:rPr lang="bg-BG" altLang="en-US" dirty="0">
                <a:solidFill>
                  <a:srgbClr val="1302F0"/>
                </a:solidFill>
              </a:rPr>
              <a:t> </a:t>
            </a:r>
          </a:p>
        </p:txBody>
      </p:sp>
      <p:sp>
        <p:nvSpPr>
          <p:cNvPr id="2" name="Date Placeholder 1"/>
          <p:cNvSpPr>
            <a:spLocks noGrp="1"/>
          </p:cNvSpPr>
          <p:nvPr>
            <p:ph type="dt" sz="half" idx="10"/>
          </p:nvPr>
        </p:nvSpPr>
        <p:spPr/>
        <p:txBody>
          <a:bodyPr/>
          <a:lstStyle/>
          <a:p>
            <a:fld id="{7362254E-D20C-4706-AF71-4D66C8C95C60}"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2739D-77FB-4D87-B859-439348F67530}" type="slidenum">
              <a:rPr lang="en-US" altLang="en-US"/>
              <a:pPr/>
              <a:t>43</a:t>
            </a:fld>
            <a:endParaRPr lang="en-US" altLang="en-US"/>
          </a:p>
        </p:txBody>
      </p:sp>
      <p:sp>
        <p:nvSpPr>
          <p:cNvPr id="190468" name="Rectangle 4"/>
          <p:cNvSpPr>
            <a:spLocks noGrp="1" noChangeArrowheads="1"/>
          </p:cNvSpPr>
          <p:nvPr>
            <p:ph type="title"/>
          </p:nvPr>
        </p:nvSpPr>
        <p:spPr>
          <a:xfrm>
            <a:off x="457200" y="277813"/>
            <a:ext cx="8229600" cy="6319837"/>
          </a:xfrm>
        </p:spPr>
        <p:txBody>
          <a:bodyPr/>
          <a:lstStyle/>
          <a:p>
            <a:r>
              <a:rPr lang="bg-BG" altLang="en-US" sz="2400" b="1" i="1" u="sng" dirty="0">
                <a:solidFill>
                  <a:srgbClr val="1E07A5"/>
                </a:solidFill>
              </a:rPr>
              <a:t>Препоръки относно задаването на въпроси: </a:t>
            </a:r>
            <a:br>
              <a:rPr lang="bg-BG" altLang="en-US" sz="2400" b="1" i="1" u="sng" dirty="0">
                <a:solidFill>
                  <a:srgbClr val="1E07A5"/>
                </a:solidFill>
              </a:rPr>
            </a:br>
            <a:r>
              <a:rPr lang="bg-BG" altLang="en-US" dirty="0"/>
              <a:t/>
            </a:r>
            <a:br>
              <a:rPr lang="bg-BG" altLang="en-US" dirty="0"/>
            </a:br>
            <a:r>
              <a:rPr lang="bg-BG" altLang="en-US" sz="2400" b="1" dirty="0"/>
              <a:t>1. Задавай само въпроси, свързани с работата.</a:t>
            </a:r>
            <a:br>
              <a:rPr lang="bg-BG" altLang="en-US" sz="2400" b="1" dirty="0"/>
            </a:br>
            <a:r>
              <a:rPr lang="bg-BG" altLang="en-US" sz="2400" b="1" dirty="0"/>
              <a:t/>
            </a:r>
            <a:br>
              <a:rPr lang="bg-BG" altLang="en-US" sz="2400" b="1" dirty="0"/>
            </a:br>
            <a:r>
              <a:rPr lang="bg-BG" altLang="en-US" sz="2400" b="1" dirty="0"/>
              <a:t>2. Използвай открити въпроси, които изискват конкретни отговори, а не само отговори „да” или „не”.</a:t>
            </a:r>
            <a:br>
              <a:rPr lang="bg-BG" altLang="en-US" sz="2400" b="1" dirty="0"/>
            </a:br>
            <a:r>
              <a:rPr lang="bg-BG" altLang="en-US" sz="2400" b="1" dirty="0"/>
              <a:t/>
            </a:r>
            <a:br>
              <a:rPr lang="bg-BG" altLang="en-US" sz="2400" b="1" dirty="0"/>
            </a:br>
            <a:r>
              <a:rPr lang="bg-BG" altLang="en-US" sz="2400" b="1" dirty="0"/>
              <a:t> 3. Прави пауза от няколко секунди след като кандидатът видимо е приключил с отговора си, преди да зададеш следващия въпрос. </a:t>
            </a:r>
            <a:r>
              <a:rPr lang="bg-BG" altLang="en-US" sz="2400" b="1" dirty="0"/>
              <a:t/>
            </a:r>
            <a:br>
              <a:rPr lang="bg-BG" altLang="en-US" sz="2400" b="1" dirty="0"/>
            </a:br>
            <a:r>
              <a:rPr lang="bg-BG" altLang="en-US" sz="2400" b="1" dirty="0" smtClean="0"/>
              <a:t/>
            </a:r>
            <a:br>
              <a:rPr lang="bg-BG" altLang="en-US" sz="2400" b="1" dirty="0" smtClean="0"/>
            </a:br>
            <a:r>
              <a:rPr lang="bg-BG" altLang="en-US" sz="2400" b="1" dirty="0" smtClean="0"/>
              <a:t>4</a:t>
            </a:r>
            <a:r>
              <a:rPr lang="bg-BG" altLang="en-US" sz="2400" b="1" dirty="0"/>
              <a:t>. Връщай се отново към темите от интервюто, по които кандидатът предоставя малко информация.</a:t>
            </a:r>
            <a:br>
              <a:rPr lang="bg-BG" altLang="en-US" sz="2400" b="1" dirty="0"/>
            </a:br>
            <a:endParaRPr lang="bg-BG" altLang="en-US" sz="2400" b="1" dirty="0"/>
          </a:p>
        </p:txBody>
      </p:sp>
      <p:sp>
        <p:nvSpPr>
          <p:cNvPr id="2" name="Date Placeholder 1"/>
          <p:cNvSpPr>
            <a:spLocks noGrp="1"/>
          </p:cNvSpPr>
          <p:nvPr>
            <p:ph type="dt" sz="half" idx="10"/>
          </p:nvPr>
        </p:nvSpPr>
        <p:spPr/>
        <p:txBody>
          <a:bodyPr/>
          <a:lstStyle/>
          <a:p>
            <a:fld id="{B2B51FDF-D658-4A0E-8F90-1C8B7F45DDE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105B2A8-EA2E-4779-97B9-8D4A57BF21F2}" type="slidenum">
              <a:rPr lang="en-US" altLang="en-US"/>
              <a:pPr/>
              <a:t>44</a:t>
            </a:fld>
            <a:endParaRPr lang="en-US" altLang="en-US"/>
          </a:p>
        </p:txBody>
      </p:sp>
      <p:sp>
        <p:nvSpPr>
          <p:cNvPr id="192516" name="Rectangle 4"/>
          <p:cNvSpPr>
            <a:spLocks noGrp="1" noChangeArrowheads="1"/>
          </p:cNvSpPr>
          <p:nvPr>
            <p:ph type="title"/>
          </p:nvPr>
        </p:nvSpPr>
        <p:spPr>
          <a:xfrm>
            <a:off x="468313" y="260350"/>
            <a:ext cx="8229600" cy="5976962"/>
          </a:xfrm>
        </p:spPr>
        <p:txBody>
          <a:bodyPr/>
          <a:lstStyle/>
          <a:p>
            <a:pPr indent="-838200"/>
            <a:r>
              <a:rPr lang="bg-BG" altLang="en-US" sz="3000" b="1" dirty="0"/>
              <a:t>	</a:t>
            </a:r>
            <a:br>
              <a:rPr lang="bg-BG" altLang="en-US" sz="3000" b="1" dirty="0"/>
            </a:br>
            <a:r>
              <a:rPr lang="bg-BG" altLang="en-US" sz="2800" b="1" dirty="0"/>
              <a:t/>
            </a:r>
            <a:br>
              <a:rPr lang="bg-BG" altLang="en-US" sz="2800" b="1" dirty="0"/>
            </a:br>
            <a:r>
              <a:rPr lang="bg-BG" altLang="en-US" sz="2800" b="1" dirty="0"/>
              <a:t>5. Не задавай повече от един въпрос едновременно.</a:t>
            </a:r>
            <a:br>
              <a:rPr lang="bg-BG" altLang="en-US" sz="2800" b="1" dirty="0"/>
            </a:br>
            <a:r>
              <a:rPr lang="bg-BG" altLang="en-US" sz="2800" b="1" dirty="0"/>
              <a:t/>
            </a:r>
            <a:br>
              <a:rPr lang="bg-BG" altLang="en-US" sz="2800" b="1" dirty="0"/>
            </a:br>
            <a:r>
              <a:rPr lang="bg-BG" altLang="en-US" sz="2800" b="1" dirty="0"/>
              <a:t>6. Формулирай повторно част от отговора на кандидата, ако е необходимо доразвиване на въпроса</a:t>
            </a:r>
            <a:r>
              <a:rPr lang="bg-BG" altLang="en-US" sz="2800" b="1" dirty="0"/>
              <a:t>.</a:t>
            </a:r>
            <a:br>
              <a:rPr lang="bg-BG" altLang="en-US" sz="2800" b="1" dirty="0"/>
            </a:br>
            <a:r>
              <a:rPr lang="bg-BG" altLang="en-US" sz="2800" b="1" dirty="0" smtClean="0"/>
              <a:t/>
            </a:r>
            <a:br>
              <a:rPr lang="bg-BG" altLang="en-US" sz="2800" b="1" dirty="0" smtClean="0"/>
            </a:br>
            <a:r>
              <a:rPr lang="bg-BG" altLang="en-US" sz="2800" b="1" dirty="0" smtClean="0"/>
              <a:t>7</a:t>
            </a:r>
            <a:r>
              <a:rPr lang="bg-BG" altLang="en-US" sz="2800" b="1" dirty="0"/>
              <a:t>. Задавай въпросите ясно, но не подсказвай вербално или невербално правилния отговор. </a:t>
            </a:r>
            <a:br>
              <a:rPr lang="bg-BG" altLang="en-US" sz="2800" b="1" dirty="0"/>
            </a:br>
            <a:r>
              <a:rPr lang="bg-BG" altLang="en-US" sz="2800" b="1" dirty="0"/>
              <a:t/>
            </a:r>
            <a:br>
              <a:rPr lang="bg-BG" altLang="en-US" sz="2800" b="1" dirty="0"/>
            </a:br>
            <a:r>
              <a:rPr lang="bg-BG" altLang="en-US" sz="2800" b="1" dirty="0"/>
              <a:t>8. Винаги показвай интерес към отговорите на </a:t>
            </a:r>
            <a:r>
              <a:rPr lang="bg-BG" altLang="en-US" sz="2800" b="1" dirty="0" smtClean="0"/>
              <a:t>кандидата, не прекъсвай, не критикувай </a:t>
            </a:r>
            <a:r>
              <a:rPr lang="bg-BG" altLang="en-US" sz="2800" b="1" dirty="0"/>
              <a:t>казаното от </a:t>
            </a:r>
            <a:r>
              <a:rPr lang="bg-BG" altLang="en-US" sz="2800" b="1" dirty="0" smtClean="0"/>
              <a:t>него, не изразявай </a:t>
            </a:r>
            <a:r>
              <a:rPr lang="bg-BG" altLang="en-US" sz="2800" b="1" dirty="0"/>
              <a:t>нетърпение.</a:t>
            </a:r>
            <a:br>
              <a:rPr lang="bg-BG" altLang="en-US" sz="2800" b="1" dirty="0"/>
            </a:br>
            <a:r>
              <a:rPr lang="bg-BG" altLang="en-US" sz="2800" b="1" dirty="0"/>
              <a:t/>
            </a:r>
            <a:br>
              <a:rPr lang="bg-BG" altLang="en-US" sz="2800" b="1" dirty="0"/>
            </a:br>
            <a:endParaRPr lang="bg-BG" altLang="en-US" sz="2800" b="1" dirty="0"/>
          </a:p>
        </p:txBody>
      </p:sp>
      <p:sp>
        <p:nvSpPr>
          <p:cNvPr id="2" name="Date Placeholder 1"/>
          <p:cNvSpPr>
            <a:spLocks noGrp="1"/>
          </p:cNvSpPr>
          <p:nvPr>
            <p:ph type="dt" sz="half" idx="10"/>
          </p:nvPr>
        </p:nvSpPr>
        <p:spPr/>
        <p:txBody>
          <a:bodyPr/>
          <a:lstStyle/>
          <a:p>
            <a:fld id="{2B0DECC1-3A9C-4060-811D-F938D8B2039F}"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B01840-7E69-4B18-BCD6-17A93C289B84}" type="slidenum">
              <a:rPr lang="en-US" altLang="en-US"/>
              <a:pPr/>
              <a:t>45</a:t>
            </a:fld>
            <a:endParaRPr lang="en-US" altLang="en-US"/>
          </a:p>
        </p:txBody>
      </p:sp>
      <p:sp>
        <p:nvSpPr>
          <p:cNvPr id="200708" name="Rectangle 4"/>
          <p:cNvSpPr>
            <a:spLocks noGrp="1" noChangeArrowheads="1"/>
          </p:cNvSpPr>
          <p:nvPr>
            <p:ph type="title"/>
          </p:nvPr>
        </p:nvSpPr>
        <p:spPr>
          <a:xfrm>
            <a:off x="457200" y="277813"/>
            <a:ext cx="8229600" cy="5455443"/>
          </a:xfrm>
        </p:spPr>
        <p:txBody>
          <a:bodyPr/>
          <a:lstStyle/>
          <a:p>
            <a:pPr indent="-838200"/>
            <a:r>
              <a:rPr lang="bg-BG" altLang="en-US" sz="2400" b="1" dirty="0" smtClean="0"/>
              <a:t>9</a:t>
            </a:r>
            <a:r>
              <a:rPr lang="bg-BG" altLang="en-US" sz="2400" b="1" dirty="0"/>
              <a:t>. Използвай подходящ език. Избягвай терминология или език, които карат кандидатите да чувстват, че с тях се говори опростено или твърде сложно</a:t>
            </a:r>
            <a:r>
              <a:rPr lang="bg-BG" altLang="en-US" sz="2400" b="1" dirty="0" smtClean="0"/>
              <a:t>.</a:t>
            </a:r>
            <a:br>
              <a:rPr lang="bg-BG" altLang="en-US" sz="2400" b="1" dirty="0" smtClean="0"/>
            </a:br>
            <a:r>
              <a:rPr lang="bg-BG" altLang="en-US" sz="2400" b="1" dirty="0"/>
              <a:t/>
            </a:r>
            <a:br>
              <a:rPr lang="bg-BG" altLang="en-US" sz="2400" b="1" dirty="0"/>
            </a:br>
            <a:r>
              <a:rPr lang="bg-BG" altLang="en-US" sz="2400" b="1" dirty="0"/>
              <a:t>10. Всички въпроси във формата за кандидатстване и задавани по време на интервюто трябва да имат специфична цел. </a:t>
            </a:r>
            <a:br>
              <a:rPr lang="bg-BG" altLang="en-US" sz="2400" b="1" dirty="0"/>
            </a:br>
            <a:r>
              <a:rPr lang="bg-BG" altLang="en-US" sz="2400" b="1" dirty="0"/>
              <a:t/>
            </a:r>
            <a:br>
              <a:rPr lang="bg-BG" altLang="en-US" sz="2400" b="1" dirty="0"/>
            </a:br>
            <a:r>
              <a:rPr lang="bg-BG" altLang="en-US" sz="2400" b="1" dirty="0"/>
              <a:t>11. При всяко интервю трябва да се водят писмени записи</a:t>
            </a:r>
            <a:r>
              <a:rPr lang="bg-BG" altLang="en-US" sz="2400" b="1" dirty="0" smtClean="0"/>
              <a:t>.</a:t>
            </a:r>
            <a:endParaRPr lang="bg-BG" altLang="en-US" sz="2400" b="1" dirty="0"/>
          </a:p>
        </p:txBody>
      </p:sp>
      <p:sp>
        <p:nvSpPr>
          <p:cNvPr id="2" name="Date Placeholder 1"/>
          <p:cNvSpPr>
            <a:spLocks noGrp="1"/>
          </p:cNvSpPr>
          <p:nvPr>
            <p:ph type="dt" sz="half" idx="10"/>
          </p:nvPr>
        </p:nvSpPr>
        <p:spPr/>
        <p:txBody>
          <a:bodyPr/>
          <a:lstStyle/>
          <a:p>
            <a:fld id="{4E0A1A11-B2A7-44C5-A07F-D2560BB1E0D2}"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8470514-1B55-4F5A-BBC0-1C7AAB178C28}" type="slidenum">
              <a:rPr lang="en-US" altLang="en-US"/>
              <a:pPr/>
              <a:t>46</a:t>
            </a:fld>
            <a:endParaRPr lang="en-US" altLang="en-US"/>
          </a:p>
        </p:txBody>
      </p:sp>
      <p:sp>
        <p:nvSpPr>
          <p:cNvPr id="204804" name="Rectangle 4"/>
          <p:cNvSpPr>
            <a:spLocks noGrp="1" noChangeArrowheads="1"/>
          </p:cNvSpPr>
          <p:nvPr>
            <p:ph type="title"/>
          </p:nvPr>
        </p:nvSpPr>
        <p:spPr>
          <a:xfrm>
            <a:off x="457200" y="277813"/>
            <a:ext cx="8229600" cy="6391275"/>
          </a:xfrm>
        </p:spPr>
        <p:txBody>
          <a:bodyPr/>
          <a:lstStyle/>
          <a:p>
            <a:r>
              <a:rPr lang="bg-BG" altLang="en-US" sz="2500" b="1" dirty="0" smtClean="0"/>
              <a:t>12. </a:t>
            </a:r>
            <a:r>
              <a:rPr lang="bg-BG" altLang="en-US" sz="2500" b="1" dirty="0" smtClean="0"/>
              <a:t>Обикновено </a:t>
            </a:r>
            <a:r>
              <a:rPr lang="bg-BG" altLang="en-US" sz="2500" b="1" dirty="0"/>
              <a:t>на кандидатите не се предлага работа в края на първото интервю, освен ако те не са високо квалифицирани и пазарът на работна сила е твърде затруднен</a:t>
            </a:r>
            <a:r>
              <a:rPr lang="bg-BG" altLang="en-US" sz="2500" b="1" dirty="0" smtClean="0"/>
              <a:t>.</a:t>
            </a:r>
            <a:br>
              <a:rPr lang="bg-BG" altLang="en-US" sz="2500" b="1" dirty="0" smtClean="0"/>
            </a:br>
            <a:r>
              <a:rPr lang="bg-BG" altLang="en-US" sz="2500" b="1" dirty="0" smtClean="0"/>
              <a:t/>
            </a:r>
            <a:br>
              <a:rPr lang="bg-BG" altLang="en-US" sz="2500" b="1" dirty="0" smtClean="0"/>
            </a:br>
            <a:r>
              <a:rPr lang="bg-BG" altLang="en-US" sz="2500" b="1" dirty="0" smtClean="0"/>
              <a:t>13. Когато </a:t>
            </a:r>
            <a:r>
              <a:rPr lang="bg-BG" altLang="en-US" sz="2500" b="1" dirty="0"/>
              <a:t>кандидатът не е достатъчно квалифициран, </a:t>
            </a:r>
            <a:r>
              <a:rPr lang="bg-BG" altLang="en-US" sz="2500" b="1" dirty="0" smtClean="0"/>
              <a:t>прояви тактичност, не давай </a:t>
            </a:r>
            <a:r>
              <a:rPr lang="bg-BG" altLang="en-US" sz="2500" b="1" dirty="0"/>
              <a:t>напразна надежда, а </a:t>
            </a:r>
            <a:r>
              <a:rPr lang="bg-BG" altLang="en-US" sz="2500" b="1" dirty="0" smtClean="0"/>
              <a:t>го посъветвай как би могъл да подобри квалификацията си за евентуално повторно кандидатстване.</a:t>
            </a:r>
            <a:br>
              <a:rPr lang="bg-BG" altLang="en-US" sz="2500" b="1" dirty="0" smtClean="0"/>
            </a:br>
            <a:r>
              <a:rPr lang="bg-BG" altLang="en-US" sz="3400" dirty="0" smtClean="0"/>
              <a:t> </a:t>
            </a:r>
            <a:r>
              <a:rPr lang="bg-BG" altLang="en-US" sz="3400" dirty="0"/>
              <a:t/>
            </a:r>
            <a:br>
              <a:rPr lang="bg-BG" altLang="en-US" sz="3400" dirty="0"/>
            </a:br>
            <a:endParaRPr lang="bg-BG" altLang="en-US" sz="3400" dirty="0"/>
          </a:p>
        </p:txBody>
      </p:sp>
      <p:sp>
        <p:nvSpPr>
          <p:cNvPr id="2" name="Date Placeholder 1"/>
          <p:cNvSpPr>
            <a:spLocks noGrp="1"/>
          </p:cNvSpPr>
          <p:nvPr>
            <p:ph type="dt" sz="half" idx="10"/>
          </p:nvPr>
        </p:nvSpPr>
        <p:spPr/>
        <p:txBody>
          <a:bodyPr/>
          <a:lstStyle/>
          <a:p>
            <a:fld id="{ECF99574-F7F8-46BA-BD26-4EF932AC3F72}"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CDDAC7B-68AB-4416-9100-8F2042EB1B7D}" type="slidenum">
              <a:rPr lang="en-US" altLang="en-US"/>
              <a:pPr/>
              <a:t>47</a:t>
            </a:fld>
            <a:endParaRPr lang="en-US" altLang="en-US"/>
          </a:p>
        </p:txBody>
      </p:sp>
      <p:sp>
        <p:nvSpPr>
          <p:cNvPr id="53252" name="Rectangle 4"/>
          <p:cNvSpPr>
            <a:spLocks noGrp="1" noChangeArrowheads="1"/>
          </p:cNvSpPr>
          <p:nvPr>
            <p:ph type="title"/>
          </p:nvPr>
        </p:nvSpPr>
        <p:spPr>
          <a:xfrm>
            <a:off x="457200" y="277813"/>
            <a:ext cx="8229600" cy="5959499"/>
          </a:xfrm>
        </p:spPr>
        <p:txBody>
          <a:bodyPr/>
          <a:lstStyle/>
          <a:p>
            <a:r>
              <a:rPr lang="bg-BG" altLang="en-US" sz="3200" b="1" i="1" u="sng" dirty="0">
                <a:solidFill>
                  <a:srgbClr val="1E07A5"/>
                </a:solidFill>
                <a:effectLst>
                  <a:outerShdw blurRad="38100" dist="38100" dir="2700000" algn="tl">
                    <a:srgbClr val="C0C0C0"/>
                  </a:outerShdw>
                </a:effectLst>
              </a:rPr>
              <a:t>ОЦЕНКА НА ИНТЕРВЮТО</a:t>
            </a:r>
            <a:br>
              <a:rPr lang="bg-BG" altLang="en-US" sz="3200" b="1" i="1" u="sng" dirty="0">
                <a:solidFill>
                  <a:srgbClr val="1E07A5"/>
                </a:solidFill>
                <a:effectLst>
                  <a:outerShdw blurRad="38100" dist="38100" dir="2700000" algn="tl">
                    <a:srgbClr val="C0C0C0"/>
                  </a:outerShdw>
                </a:effectLst>
              </a:rPr>
            </a:br>
            <a:r>
              <a:rPr lang="bg-BG" altLang="en-US" sz="2500" dirty="0"/>
              <a:t>	</a:t>
            </a:r>
            <a:br>
              <a:rPr lang="bg-BG" altLang="en-US" sz="2500" dirty="0"/>
            </a:br>
            <a:r>
              <a:rPr lang="bg-BG" altLang="en-US" sz="2500" dirty="0" smtClean="0"/>
              <a:t>1. </a:t>
            </a:r>
            <a:r>
              <a:rPr lang="bg-BG" altLang="en-US" sz="2500" b="1" dirty="0" smtClean="0"/>
              <a:t>Интервюиращите </a:t>
            </a:r>
            <a:r>
              <a:rPr lang="bg-BG" altLang="en-US" sz="2500" b="1" dirty="0"/>
              <a:t>трябва да планират време за оценка на резултатите от интервюирането</a:t>
            </a:r>
            <a:r>
              <a:rPr lang="bg-BG" altLang="en-US" sz="2500" b="1" dirty="0" smtClean="0"/>
              <a:t>.</a:t>
            </a:r>
            <a:br>
              <a:rPr lang="bg-BG" altLang="en-US" sz="2500" b="1" dirty="0" smtClean="0"/>
            </a:br>
            <a:r>
              <a:rPr lang="bg-BG" altLang="en-US" sz="2500" b="1" dirty="0" smtClean="0"/>
              <a:t> </a:t>
            </a:r>
            <a:r>
              <a:rPr lang="bg-BG" altLang="en-US" sz="2500" b="1" dirty="0"/>
              <a:t/>
            </a:r>
            <a:br>
              <a:rPr lang="bg-BG" altLang="en-US" sz="2500" b="1" dirty="0"/>
            </a:br>
            <a:r>
              <a:rPr lang="bg-BG" altLang="en-US" sz="2500" b="1" dirty="0" smtClean="0"/>
              <a:t>2. </a:t>
            </a:r>
            <a:r>
              <a:rPr lang="bg-BG" altLang="en-US" sz="2500" b="1" dirty="0" smtClean="0"/>
              <a:t>Записките </a:t>
            </a:r>
            <a:r>
              <a:rPr lang="bg-BG" altLang="en-US" sz="2500" b="1" dirty="0"/>
              <a:t>трябва да се прегледат, допълнят и разширят непосредствено след интервюто. </a:t>
            </a:r>
            <a:br>
              <a:rPr lang="bg-BG" altLang="en-US" sz="2500" b="1" dirty="0"/>
            </a:br>
            <a:r>
              <a:rPr lang="bg-BG" altLang="en-US" sz="2500" b="1" dirty="0"/>
              <a:t/>
            </a:r>
            <a:br>
              <a:rPr lang="bg-BG" altLang="en-US" sz="2500" b="1" dirty="0"/>
            </a:br>
            <a:r>
              <a:rPr lang="bg-BG" altLang="en-US" sz="2500" b="1" dirty="0" smtClean="0"/>
              <a:t>3. </a:t>
            </a:r>
            <a:r>
              <a:rPr lang="bg-BG" altLang="en-US" sz="2500" b="1" dirty="0" smtClean="0"/>
              <a:t>Добре </a:t>
            </a:r>
            <a:r>
              <a:rPr lang="bg-BG" altLang="en-US" sz="2500" b="1" dirty="0"/>
              <a:t>е да се използва специален формуляр за </a:t>
            </a:r>
            <a:r>
              <a:rPr lang="bg-BG" altLang="en-US" sz="2500" b="1" dirty="0" smtClean="0"/>
              <a:t>оценка, </a:t>
            </a:r>
            <a:r>
              <a:rPr lang="bg-BG" altLang="en-US" sz="2500" b="1" dirty="0"/>
              <a:t>в </a:t>
            </a:r>
            <a:r>
              <a:rPr lang="bg-BG" altLang="en-US" sz="2500" b="1" dirty="0" smtClean="0"/>
              <a:t>който </a:t>
            </a:r>
            <a:r>
              <a:rPr lang="bg-BG" altLang="en-US" sz="2500" b="1" dirty="0"/>
              <a:t>последният въпрос да съдържа препоръка “за” или “против” наемането на лицето. При отговора на този въпрос </a:t>
            </a:r>
            <a:r>
              <a:rPr lang="bg-BG" altLang="en-US" sz="2500" b="1" dirty="0" smtClean="0"/>
              <a:t>да </a:t>
            </a:r>
            <a:r>
              <a:rPr lang="bg-BG" altLang="en-US" sz="2500" b="1" dirty="0"/>
              <a:t>се отдава тежест на </a:t>
            </a:r>
            <a:r>
              <a:rPr lang="bg-BG" altLang="en-US" sz="2500" b="1" dirty="0" smtClean="0"/>
              <a:t>изискванията </a:t>
            </a:r>
            <a:r>
              <a:rPr lang="bg-BG" altLang="en-US" sz="2500" b="1" dirty="0"/>
              <a:t>за самата работа и </a:t>
            </a:r>
            <a:r>
              <a:rPr lang="bg-BG" altLang="en-US" sz="2500" b="1" dirty="0" smtClean="0"/>
              <a:t>на намаляване до </a:t>
            </a:r>
            <a:r>
              <a:rPr lang="bg-BG" altLang="en-US" sz="2500" b="1" dirty="0"/>
              <a:t>минимум на субективността.</a:t>
            </a:r>
            <a:r>
              <a:rPr lang="bg-BG" altLang="en-US" sz="2500" dirty="0"/>
              <a:t> </a:t>
            </a:r>
          </a:p>
        </p:txBody>
      </p:sp>
      <p:sp>
        <p:nvSpPr>
          <p:cNvPr id="2" name="Date Placeholder 1"/>
          <p:cNvSpPr>
            <a:spLocks noGrp="1"/>
          </p:cNvSpPr>
          <p:nvPr>
            <p:ph type="dt" sz="half" idx="10"/>
          </p:nvPr>
        </p:nvSpPr>
        <p:spPr/>
        <p:txBody>
          <a:bodyPr/>
          <a:lstStyle/>
          <a:p>
            <a:fld id="{104FA92A-74DD-4C6E-8B84-A97F380C37A0}"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1919EDC-B278-478E-833D-EB44A5DD1571}" type="slidenum">
              <a:rPr lang="en-US" altLang="en-US"/>
              <a:pPr/>
              <a:t>48</a:t>
            </a:fld>
            <a:endParaRPr lang="en-US" altLang="en-US"/>
          </a:p>
        </p:txBody>
      </p:sp>
      <p:sp>
        <p:nvSpPr>
          <p:cNvPr id="51204" name="Rectangle 4"/>
          <p:cNvSpPr>
            <a:spLocks noGrp="1" noChangeArrowheads="1"/>
          </p:cNvSpPr>
          <p:nvPr>
            <p:ph type="title"/>
          </p:nvPr>
        </p:nvSpPr>
        <p:spPr>
          <a:xfrm>
            <a:off x="457200" y="277813"/>
            <a:ext cx="8229600" cy="5815483"/>
          </a:xfrm>
        </p:spPr>
        <p:txBody>
          <a:bodyPr/>
          <a:lstStyle/>
          <a:p>
            <a:r>
              <a:rPr lang="bg-BG" altLang="en-US" sz="2800" b="1" i="1" dirty="0">
                <a:solidFill>
                  <a:srgbClr val="1E07A5"/>
                </a:solidFill>
                <a:effectLst>
                  <a:outerShdw blurRad="38100" dist="38100" dir="2700000" algn="tl">
                    <a:srgbClr val="C0C0C0"/>
                  </a:outerShdw>
                </a:effectLst>
              </a:rPr>
              <a:t>ПРАВНИ АСПЕКТИ НА ИНТЕРВЮИРАНЕТО</a:t>
            </a:r>
            <a:r>
              <a:rPr lang="bg-BG" altLang="en-US" sz="2800" i="1" dirty="0"/>
              <a:t/>
            </a:r>
            <a:br>
              <a:rPr lang="bg-BG" altLang="en-US" sz="2800" i="1" dirty="0"/>
            </a:br>
            <a:r>
              <a:rPr lang="bg-BG" altLang="en-US" sz="2800" i="1" dirty="0" smtClean="0"/>
              <a:t>	</a:t>
            </a:r>
            <a:r>
              <a:rPr lang="bg-BG" altLang="en-US" sz="2400" b="1" dirty="0" smtClean="0"/>
              <a:t>Формулярите </a:t>
            </a:r>
            <a:r>
              <a:rPr lang="bg-BG" altLang="en-US" sz="2400" b="1" dirty="0"/>
              <a:t>за кандидатстване не трябва да съдържат въпроси, които нарушават различни нормативни актове. Нещо повече – мениджърите трябва да избягват незаконни питания по време на самото интервю</a:t>
            </a:r>
            <a:r>
              <a:rPr lang="bg-BG" altLang="en-US" sz="2400" b="1" dirty="0"/>
              <a:t>.</a:t>
            </a:r>
            <a:br>
              <a:rPr lang="bg-BG" altLang="en-US" sz="2400" b="1" dirty="0"/>
            </a:br>
            <a:r>
              <a:rPr lang="bg-BG" altLang="en-US" sz="2400" b="1" dirty="0" smtClean="0"/>
              <a:t>	В </a:t>
            </a:r>
            <a:r>
              <a:rPr lang="bg-BG" altLang="en-US" sz="2400" b="1" dirty="0"/>
              <a:t>много страни се </a:t>
            </a:r>
            <a:r>
              <a:rPr lang="bg-BG" altLang="en-US" sz="2400" b="1" dirty="0" smtClean="0"/>
              <a:t>считат недопустими </a:t>
            </a:r>
            <a:r>
              <a:rPr lang="bg-BG" altLang="en-US" sz="2400" b="1" dirty="0"/>
              <a:t>въпроси за възраст, брачно състояние, брой деца, раса, сексуални предпочитания, финансово или кредитно състояние, национален произход или религия. </a:t>
            </a:r>
            <a:br>
              <a:rPr lang="bg-BG" altLang="en-US" sz="2400" b="1" dirty="0"/>
            </a:br>
            <a:r>
              <a:rPr lang="bg-BG" altLang="en-US" sz="2400" b="1" dirty="0" smtClean="0"/>
              <a:t>	В други </a:t>
            </a:r>
            <a:r>
              <a:rPr lang="bg-BG" altLang="en-US" sz="2400" b="1" dirty="0"/>
              <a:t>страни е забранено задаване на въпроси на жените </a:t>
            </a:r>
            <a:r>
              <a:rPr lang="bg-BG" altLang="en-US" sz="2400" b="1" dirty="0" smtClean="0"/>
              <a:t>за </a:t>
            </a:r>
            <a:r>
              <a:rPr lang="bg-BG" altLang="en-US" sz="2400" b="1" dirty="0"/>
              <a:t>техните репродуктивни способности и отношение към семейното планиране.</a:t>
            </a:r>
            <a:r>
              <a:rPr lang="bg-BG" altLang="en-US" sz="2400" dirty="0"/>
              <a:t> </a:t>
            </a:r>
            <a:r>
              <a:rPr lang="bg-BG" altLang="en-US" sz="2400" dirty="0" smtClean="0"/>
              <a:t> </a:t>
            </a:r>
            <a:endParaRPr lang="bg-BG" altLang="en-US" sz="2400" dirty="0"/>
          </a:p>
        </p:txBody>
      </p:sp>
      <p:sp>
        <p:nvSpPr>
          <p:cNvPr id="2" name="Date Placeholder 1"/>
          <p:cNvSpPr>
            <a:spLocks noGrp="1"/>
          </p:cNvSpPr>
          <p:nvPr>
            <p:ph type="dt" sz="half" idx="10"/>
          </p:nvPr>
        </p:nvSpPr>
        <p:spPr/>
        <p:txBody>
          <a:bodyPr/>
          <a:lstStyle/>
          <a:p>
            <a:fld id="{3869353C-01E5-4B80-8FE0-E159FF686206}"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3064648-22E7-4465-B2B0-83631725B034}" type="slidenum">
              <a:rPr lang="en-US" altLang="en-US"/>
              <a:pPr/>
              <a:t>49</a:t>
            </a:fld>
            <a:endParaRPr lang="en-US" altLang="en-US"/>
          </a:p>
        </p:txBody>
      </p:sp>
      <p:sp>
        <p:nvSpPr>
          <p:cNvPr id="47108" name="Rectangle 4"/>
          <p:cNvSpPr>
            <a:spLocks noGrp="1" noChangeArrowheads="1"/>
          </p:cNvSpPr>
          <p:nvPr>
            <p:ph type="title"/>
          </p:nvPr>
        </p:nvSpPr>
        <p:spPr>
          <a:xfrm>
            <a:off x="457200" y="277813"/>
            <a:ext cx="8229600" cy="5743475"/>
          </a:xfrm>
        </p:spPr>
        <p:txBody>
          <a:bodyPr/>
          <a:lstStyle/>
          <a:p>
            <a:pPr>
              <a:lnSpc>
                <a:spcPct val="114000"/>
              </a:lnSpc>
            </a:pPr>
            <a:r>
              <a:rPr lang="bg-BG" altLang="en-US" sz="3200" b="1" i="1" u="sng" dirty="0">
                <a:solidFill>
                  <a:srgbClr val="1E07A5"/>
                </a:solidFill>
                <a:effectLst>
                  <a:outerShdw blurRad="38100" dist="38100" dir="2700000" algn="tl">
                    <a:srgbClr val="C0C0C0"/>
                  </a:outerShdw>
                </a:effectLst>
              </a:rPr>
              <a:t>ПОДБОР НА ПЕРСОНАЛА</a:t>
            </a:r>
            <a:br>
              <a:rPr lang="bg-BG" altLang="en-US" sz="3200" b="1" i="1" u="sng" dirty="0">
                <a:solidFill>
                  <a:srgbClr val="1E07A5"/>
                </a:solidFill>
                <a:effectLst>
                  <a:outerShdw blurRad="38100" dist="38100" dir="2700000" algn="tl">
                    <a:srgbClr val="C0C0C0"/>
                  </a:outerShdw>
                </a:effectLst>
              </a:rPr>
            </a:br>
            <a:r>
              <a:rPr lang="bg-BG" altLang="en-US" sz="2500" dirty="0"/>
              <a:t>	</a:t>
            </a:r>
            <a:br>
              <a:rPr lang="bg-BG" altLang="en-US" sz="2500" dirty="0"/>
            </a:br>
            <a:r>
              <a:rPr lang="bg-BG" altLang="en-US" sz="2500" b="1" i="1" u="sng" dirty="0">
                <a:solidFill>
                  <a:srgbClr val="1E07A5"/>
                </a:solidFill>
                <a:effectLst>
                  <a:outerShdw blurRad="38100" dist="38100" dir="2700000" algn="tl">
                    <a:srgbClr val="C0C0C0"/>
                  </a:outerShdw>
                </a:effectLst>
              </a:rPr>
              <a:t>Подборът </a:t>
            </a:r>
            <a:r>
              <a:rPr lang="bg-BG" altLang="en-US" sz="2500" b="1" dirty="0"/>
              <a:t>представлява </a:t>
            </a:r>
            <a:r>
              <a:rPr lang="bg-BG" altLang="en-US" sz="2500" b="1" dirty="0" smtClean="0"/>
              <a:t>труден и изключително отговорен процес </a:t>
            </a:r>
            <a:r>
              <a:rPr lang="bg-BG" altLang="en-US" sz="2500" b="1" dirty="0"/>
              <a:t>на избор на най-квалифицирания </a:t>
            </a:r>
            <a:r>
              <a:rPr lang="bg-BG" altLang="en-US" sz="2500" b="1" dirty="0" smtClean="0"/>
              <a:t>кандидат </a:t>
            </a:r>
            <a:r>
              <a:rPr lang="bg-BG" altLang="en-US" sz="2500" b="1" dirty="0"/>
              <a:t>за конкретна работа или </a:t>
            </a:r>
            <a:r>
              <a:rPr lang="bg-BG" altLang="en-US" sz="2500" b="1" dirty="0" smtClean="0"/>
              <a:t>длъжност, тъй като мениджърът </a:t>
            </a:r>
            <a:r>
              <a:rPr lang="bg-BG" altLang="en-US" sz="2500" b="1" dirty="0"/>
              <a:t>трябва да избере не само най-квалифицирания индивид</a:t>
            </a:r>
            <a:r>
              <a:rPr lang="bg-BG" altLang="en-US" sz="2500" b="1" dirty="0" smtClean="0"/>
              <a:t>, </a:t>
            </a:r>
            <a:r>
              <a:rPr lang="bg-BG" altLang="en-US" sz="2500" b="1" dirty="0"/>
              <a:t>но и да предвиди </a:t>
            </a:r>
            <a:r>
              <a:rPr lang="bg-BG" altLang="en-US" sz="2500" b="1" dirty="0" smtClean="0"/>
              <a:t>неговата бъдеща успешна работа, </a:t>
            </a:r>
            <a:r>
              <a:rPr lang="bg-BG" altLang="en-US" sz="2500" b="1" dirty="0"/>
              <a:t>изхождайки </a:t>
            </a:r>
            <a:r>
              <a:rPr lang="bg-BG" altLang="en-US" sz="2500" b="1" dirty="0" smtClean="0"/>
              <a:t>само от </a:t>
            </a:r>
            <a:r>
              <a:rPr lang="bg-BG" altLang="en-US" sz="2500" b="1" dirty="0"/>
              <a:t>формуляра за кандидатстване, от невинаги обективни препоръки и няколко минути разговор с кандидата</a:t>
            </a:r>
            <a:r>
              <a:rPr lang="bg-BG" altLang="en-US" sz="2500" b="1" dirty="0" smtClean="0"/>
              <a:t>.</a:t>
            </a:r>
            <a:endParaRPr lang="bg-BG" altLang="en-US" sz="2500" dirty="0"/>
          </a:p>
        </p:txBody>
      </p:sp>
      <p:sp>
        <p:nvSpPr>
          <p:cNvPr id="2" name="Date Placeholder 1"/>
          <p:cNvSpPr>
            <a:spLocks noGrp="1"/>
          </p:cNvSpPr>
          <p:nvPr>
            <p:ph type="dt" sz="half" idx="10"/>
          </p:nvPr>
        </p:nvSpPr>
        <p:spPr/>
        <p:txBody>
          <a:bodyPr/>
          <a:lstStyle/>
          <a:p>
            <a:fld id="{B00C0138-9F5E-4E22-A81C-A69A589B6129}"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CC72F3B-AA67-4872-94F7-1359ACA6EECE}" type="slidenum">
              <a:rPr lang="en-US" altLang="en-US"/>
              <a:pPr/>
              <a:t>5</a:t>
            </a:fld>
            <a:endParaRPr lang="en-US" altLang="en-US"/>
          </a:p>
        </p:txBody>
      </p:sp>
      <p:sp>
        <p:nvSpPr>
          <p:cNvPr id="75780" name="Rectangle 4"/>
          <p:cNvSpPr>
            <a:spLocks noGrp="1" noChangeArrowheads="1"/>
          </p:cNvSpPr>
          <p:nvPr>
            <p:ph type="title"/>
          </p:nvPr>
        </p:nvSpPr>
        <p:spPr>
          <a:xfrm>
            <a:off x="457200" y="277813"/>
            <a:ext cx="8229600" cy="6246812"/>
          </a:xfrm>
        </p:spPr>
        <p:txBody>
          <a:bodyPr/>
          <a:lstStyle/>
          <a:p>
            <a:pPr marL="838200" indent="-838200"/>
            <a:r>
              <a:rPr lang="en-US" altLang="en-US" sz="3400" b="1" i="1" u="sng">
                <a:solidFill>
                  <a:srgbClr val="1E07A5"/>
                </a:solidFill>
              </a:rPr>
              <a:t>1. </a:t>
            </a:r>
            <a:r>
              <a:rPr lang="bg-BG" altLang="en-US" sz="3400" b="1" i="1" u="sng">
                <a:solidFill>
                  <a:srgbClr val="1E07A5"/>
                </a:solidFill>
              </a:rPr>
              <a:t>Определяне на броя и видовете персонал</a:t>
            </a:r>
            <a:r>
              <a:rPr lang="bg-BG" altLang="en-US" sz="3400" b="1">
                <a:solidFill>
                  <a:srgbClr val="1E07A5"/>
                </a:solidFill>
              </a:rPr>
              <a:t>,</a:t>
            </a:r>
            <a:r>
              <a:rPr lang="bg-BG" altLang="en-US" sz="3400"/>
              <a:t> </a:t>
            </a:r>
            <a:r>
              <a:rPr lang="bg-BG" altLang="en-US" sz="3400" b="1"/>
              <a:t>необходим за изпълнение на философията на здравната организация, за удовлетворяване на планираните финансови отговорности и за осъществяване на избраната система на грижи за пациента.</a:t>
            </a:r>
          </a:p>
        </p:txBody>
      </p:sp>
      <p:sp>
        <p:nvSpPr>
          <p:cNvPr id="2" name="Date Placeholder 1"/>
          <p:cNvSpPr>
            <a:spLocks noGrp="1"/>
          </p:cNvSpPr>
          <p:nvPr>
            <p:ph type="dt" sz="half" idx="10"/>
          </p:nvPr>
        </p:nvSpPr>
        <p:spPr/>
        <p:txBody>
          <a:bodyPr/>
          <a:lstStyle/>
          <a:p>
            <a:fld id="{7C5894D3-945C-45EC-8218-6FE37390BE8D}"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27484A7-4866-4B29-8C6B-4032520B6133}" type="slidenum">
              <a:rPr lang="en-US" altLang="en-US"/>
              <a:pPr/>
              <a:t>50</a:t>
            </a:fld>
            <a:endParaRPr lang="en-US" altLang="en-US"/>
          </a:p>
        </p:txBody>
      </p:sp>
      <p:sp>
        <p:nvSpPr>
          <p:cNvPr id="45060" name="Rectangle 4"/>
          <p:cNvSpPr>
            <a:spLocks noGrp="1" noChangeArrowheads="1"/>
          </p:cNvSpPr>
          <p:nvPr>
            <p:ph type="title"/>
          </p:nvPr>
        </p:nvSpPr>
        <p:spPr>
          <a:xfrm>
            <a:off x="457200" y="277813"/>
            <a:ext cx="8229600" cy="5887491"/>
          </a:xfrm>
        </p:spPr>
        <p:txBody>
          <a:bodyPr/>
          <a:lstStyle/>
          <a:p>
            <a:r>
              <a:rPr lang="bg-BG" altLang="en-US" sz="2900" b="1" dirty="0"/>
              <a:t/>
            </a:r>
            <a:br>
              <a:rPr lang="bg-BG" altLang="en-US" sz="2900" b="1" dirty="0"/>
            </a:br>
            <a:r>
              <a:rPr lang="bg-BG" altLang="en-US" sz="2900" b="1" dirty="0" smtClean="0"/>
              <a:t>1. </a:t>
            </a:r>
            <a:r>
              <a:rPr lang="bg-BG" altLang="en-US" sz="2400" b="1" dirty="0" smtClean="0"/>
              <a:t>Внимателно </a:t>
            </a:r>
            <a:r>
              <a:rPr lang="bg-BG" altLang="en-US" sz="2400" b="1" dirty="0"/>
              <a:t>трябва да се подходи към изискванията за образование и към препоръките за всеки вид </a:t>
            </a:r>
            <a:r>
              <a:rPr lang="bg-BG" altLang="en-US" sz="2400" b="1" dirty="0" smtClean="0"/>
              <a:t>работа.</a:t>
            </a:r>
            <a:br>
              <a:rPr lang="bg-BG" altLang="en-US" sz="2400" b="1" dirty="0" smtClean="0"/>
            </a:br>
            <a:r>
              <a:rPr lang="bg-BG" altLang="en-US" sz="2400" b="1" dirty="0" smtClean="0"/>
              <a:t/>
            </a:r>
            <a:br>
              <a:rPr lang="bg-BG" altLang="en-US" sz="2400" b="1" dirty="0" smtClean="0"/>
            </a:br>
            <a:r>
              <a:rPr lang="bg-BG" altLang="en-US" sz="2400" b="1" dirty="0" smtClean="0"/>
              <a:t>2. </a:t>
            </a:r>
            <a:r>
              <a:rPr lang="bg-BG" altLang="en-US" sz="2400" b="1" dirty="0" smtClean="0"/>
              <a:t>Ако </a:t>
            </a:r>
            <a:r>
              <a:rPr lang="bg-BG" altLang="en-US" sz="2400" b="1" dirty="0"/>
              <a:t>изискванията за дадена длъжност са твърде строги, тя може да остане </a:t>
            </a:r>
            <a:r>
              <a:rPr lang="bg-BG" altLang="en-US" sz="2400" b="1" dirty="0" smtClean="0"/>
              <a:t>незаета. </a:t>
            </a:r>
            <a:r>
              <a:rPr lang="bg-BG" altLang="en-US" sz="2400" b="1" dirty="0"/>
              <a:t>Поради това много организации определят списък от предпочитани критерии за дадена длъжност и втори списък с минимални критерии.</a:t>
            </a:r>
            <a:r>
              <a:rPr lang="bg-BG" altLang="en-US" sz="2400" dirty="0"/>
              <a:t> </a:t>
            </a:r>
            <a:br>
              <a:rPr lang="bg-BG" altLang="en-US" sz="2400" dirty="0"/>
            </a:br>
            <a:r>
              <a:rPr lang="bg-BG" altLang="en-US" sz="2400" dirty="0"/>
              <a:t/>
            </a:r>
            <a:br>
              <a:rPr lang="bg-BG" altLang="en-US" sz="2400" dirty="0"/>
            </a:br>
            <a:r>
              <a:rPr lang="bg-BG" altLang="en-US" sz="2400" dirty="0"/>
              <a:t> </a:t>
            </a:r>
            <a:r>
              <a:rPr lang="bg-BG" altLang="en-US" sz="2400" b="1" dirty="0" smtClean="0"/>
              <a:t>3. Често </a:t>
            </a:r>
            <a:r>
              <a:rPr lang="bg-BG" altLang="en-US" sz="2400" b="1" dirty="0"/>
              <a:t>организациите възприемат заместване на някои критерии – напр., дадена длъжност изисква </a:t>
            </a:r>
            <a:r>
              <a:rPr lang="bg-BG" altLang="en-US" sz="2400" b="1" dirty="0" smtClean="0"/>
              <a:t>бакалавърска, </a:t>
            </a:r>
            <a:r>
              <a:rPr lang="bg-BG" altLang="en-US" sz="2400" b="1" dirty="0"/>
              <a:t>но се предпочита магистърска степен или пък 5 години </a:t>
            </a:r>
            <a:r>
              <a:rPr lang="bg-BG" altLang="en-US" sz="2400" b="1" dirty="0" smtClean="0"/>
              <a:t>професионален </a:t>
            </a:r>
            <a:r>
              <a:rPr lang="bg-BG" altLang="en-US" sz="2400" b="1" dirty="0"/>
              <a:t>стаж </a:t>
            </a:r>
            <a:r>
              <a:rPr lang="bg-BG" altLang="en-US" sz="2400" b="1" dirty="0" smtClean="0"/>
              <a:t>да </a:t>
            </a:r>
            <a:r>
              <a:rPr lang="bg-BG" altLang="en-US" sz="2400" b="1" dirty="0"/>
              <a:t>бъде заместен с магистърска степен.</a:t>
            </a:r>
            <a:r>
              <a:rPr lang="bg-BG" altLang="en-US" sz="2400" b="1" dirty="0" smtClean="0"/>
              <a:t> </a:t>
            </a:r>
            <a:r>
              <a:rPr lang="bg-BG" altLang="en-US" sz="2400" dirty="0" smtClean="0"/>
              <a:t> </a:t>
            </a:r>
            <a:r>
              <a:rPr lang="bg-BG" altLang="en-US" sz="2900" b="1" dirty="0"/>
              <a:t/>
            </a:r>
            <a:br>
              <a:rPr lang="bg-BG" altLang="en-US" sz="2900" b="1" dirty="0"/>
            </a:br>
            <a:endParaRPr lang="bg-BG" altLang="en-US" sz="2900" b="1" dirty="0"/>
          </a:p>
        </p:txBody>
      </p:sp>
      <p:sp>
        <p:nvSpPr>
          <p:cNvPr id="2" name="Date Placeholder 1"/>
          <p:cNvSpPr>
            <a:spLocks noGrp="1"/>
          </p:cNvSpPr>
          <p:nvPr>
            <p:ph type="dt" sz="half" idx="10"/>
          </p:nvPr>
        </p:nvSpPr>
        <p:spPr/>
        <p:txBody>
          <a:bodyPr/>
          <a:lstStyle/>
          <a:p>
            <a:fld id="{9B4AB862-E4DC-4DAA-A318-4EBF99F6E9EE}"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60B9844-2C77-4C89-9778-EF583F54B850}" type="slidenum">
              <a:rPr lang="en-US" altLang="en-US"/>
              <a:pPr/>
              <a:t>51</a:t>
            </a:fld>
            <a:endParaRPr lang="en-US" altLang="en-US"/>
          </a:p>
        </p:txBody>
      </p:sp>
      <p:sp>
        <p:nvSpPr>
          <p:cNvPr id="43012" name="Rectangle 4"/>
          <p:cNvSpPr>
            <a:spLocks noGrp="1" noChangeArrowheads="1"/>
          </p:cNvSpPr>
          <p:nvPr>
            <p:ph type="title"/>
          </p:nvPr>
        </p:nvSpPr>
        <p:spPr>
          <a:xfrm>
            <a:off x="457200" y="277813"/>
            <a:ext cx="8229600" cy="5599459"/>
          </a:xfrm>
        </p:spPr>
        <p:txBody>
          <a:bodyPr/>
          <a:lstStyle/>
          <a:p>
            <a:pPr>
              <a:lnSpc>
                <a:spcPct val="90000"/>
              </a:lnSpc>
            </a:pPr>
            <a:r>
              <a:rPr lang="bg-BG" altLang="en-US" sz="2400" b="1" dirty="0" smtClean="0"/>
              <a:t>4. Внимателно </a:t>
            </a:r>
            <a:r>
              <a:rPr lang="bg-BG" altLang="en-US" sz="2400" b="1" dirty="0"/>
              <a:t>трябва да се изучават формулярите за кандидатстване, за да се установи дали те са пълни и дали кандидатът е квалифициран за длъжността.</a:t>
            </a:r>
            <a:r>
              <a:rPr lang="bg-BG" altLang="en-US" sz="2400" dirty="0"/>
              <a:t> </a:t>
            </a:r>
            <a:br>
              <a:rPr lang="bg-BG" altLang="en-US" sz="2400" dirty="0"/>
            </a:br>
            <a:r>
              <a:rPr lang="bg-BG" altLang="en-US" sz="2400" dirty="0"/>
              <a:t/>
            </a:r>
            <a:br>
              <a:rPr lang="bg-BG" altLang="en-US" sz="2400" dirty="0"/>
            </a:br>
            <a:r>
              <a:rPr lang="bg-BG" altLang="en-US" sz="2400" b="1" dirty="0" smtClean="0"/>
              <a:t>5. В </a:t>
            </a:r>
            <a:r>
              <a:rPr lang="bg-BG" altLang="en-US" sz="2400" b="1" dirty="0"/>
              <a:t>условията на конкурентен пазар на </a:t>
            </a:r>
            <a:r>
              <a:rPr lang="bg-BG" altLang="en-US" sz="2400" b="1" dirty="0" smtClean="0"/>
              <a:t>работната </a:t>
            </a:r>
            <a:r>
              <a:rPr lang="bg-BG" altLang="en-US" sz="2400" b="1" dirty="0"/>
              <a:t>сила данните за академично ниво и професионален опит трябва задължително да се сверяват със съответните институции и професионални организации преди да се предложи работа на даден кандидат</a:t>
            </a:r>
            <a:r>
              <a:rPr lang="bg-BG" altLang="en-US" sz="2400" b="1" dirty="0"/>
              <a:t>.</a:t>
            </a:r>
            <a:br>
              <a:rPr lang="bg-BG" altLang="en-US" sz="2400" b="1" dirty="0"/>
            </a:br>
            <a:r>
              <a:rPr lang="bg-BG" altLang="en-US" sz="2400" b="1" dirty="0" smtClean="0"/>
              <a:t/>
            </a:r>
            <a:br>
              <a:rPr lang="bg-BG" altLang="en-US" sz="2400" b="1" dirty="0" smtClean="0"/>
            </a:br>
            <a:r>
              <a:rPr lang="bg-BG" altLang="en-US" sz="2400" b="1" dirty="0" smtClean="0"/>
              <a:t>6. Тази </a:t>
            </a:r>
            <a:r>
              <a:rPr lang="bg-BG" altLang="en-US" sz="2400" b="1" dirty="0"/>
              <a:t>информация </a:t>
            </a:r>
            <a:r>
              <a:rPr lang="bg-BG" altLang="en-US" sz="2400" b="1" dirty="0" smtClean="0"/>
              <a:t>трябва да се </a:t>
            </a:r>
            <a:r>
              <a:rPr lang="bg-BG" altLang="en-US" sz="2400" b="1" dirty="0"/>
              <a:t>допълва от изискваните препоръки от предишни работодатели и се проверяват данните за професионалния опит.</a:t>
            </a:r>
            <a:r>
              <a:rPr lang="bg-BG" altLang="en-US" sz="2400" dirty="0"/>
              <a:t> </a:t>
            </a:r>
            <a:endParaRPr lang="bg-BG" altLang="en-US" sz="2400" dirty="0"/>
          </a:p>
        </p:txBody>
      </p:sp>
      <p:sp>
        <p:nvSpPr>
          <p:cNvPr id="2" name="Date Placeholder 1"/>
          <p:cNvSpPr>
            <a:spLocks noGrp="1"/>
          </p:cNvSpPr>
          <p:nvPr>
            <p:ph type="dt" sz="half" idx="10"/>
          </p:nvPr>
        </p:nvSpPr>
        <p:spPr/>
        <p:txBody>
          <a:bodyPr/>
          <a:lstStyle/>
          <a:p>
            <a:fld id="{4C3D307A-A084-47F7-BE15-BC3FA76F4C1D}"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5CCA5AA-717E-4C74-BF8B-F6DFF05D78BA}" type="slidenum">
              <a:rPr lang="en-US" altLang="en-US"/>
              <a:pPr/>
              <a:t>52</a:t>
            </a:fld>
            <a:endParaRPr lang="en-US" altLang="en-US"/>
          </a:p>
        </p:txBody>
      </p:sp>
      <p:sp>
        <p:nvSpPr>
          <p:cNvPr id="217092" name="Rectangle 4"/>
          <p:cNvSpPr>
            <a:spLocks noGrp="1" noChangeArrowheads="1"/>
          </p:cNvSpPr>
          <p:nvPr>
            <p:ph type="title"/>
          </p:nvPr>
        </p:nvSpPr>
        <p:spPr>
          <a:xfrm>
            <a:off x="457200" y="277813"/>
            <a:ext cx="8229600" cy="5887491"/>
          </a:xfrm>
        </p:spPr>
        <p:txBody>
          <a:bodyPr/>
          <a:lstStyle/>
          <a:p>
            <a:r>
              <a:rPr lang="bg-BG" altLang="en-US" sz="2400" b="1" dirty="0" smtClean="0"/>
              <a:t>7</a:t>
            </a:r>
            <a:r>
              <a:rPr lang="bg-BG" altLang="en-US" sz="2400" b="1" dirty="0"/>
              <a:t>. </a:t>
            </a:r>
            <a:r>
              <a:rPr lang="bg-BG" altLang="en-US" sz="2400" b="1" dirty="0" smtClean="0"/>
              <a:t>Мениджърът трябва да </a:t>
            </a:r>
            <a:r>
              <a:rPr lang="bg-BG" altLang="en-US" sz="2400" b="1" dirty="0"/>
              <a:t>се вглежда и да изучава критично </a:t>
            </a:r>
            <a:r>
              <a:rPr lang="en-US" altLang="en-US" sz="2400" b="1" dirty="0" smtClean="0"/>
              <a:t>CV</a:t>
            </a:r>
            <a:r>
              <a:rPr lang="bg-BG" altLang="en-US" sz="2400" b="1" dirty="0" smtClean="0"/>
              <a:t>-то на кандидата. </a:t>
            </a:r>
            <a:r>
              <a:rPr lang="ru-RU" altLang="en-US" sz="2400" b="1" dirty="0" err="1" smtClean="0"/>
              <a:t>Докато</a:t>
            </a:r>
            <a:r>
              <a:rPr lang="ru-RU" altLang="en-US" sz="2400" b="1" dirty="0" smtClean="0"/>
              <a:t> </a:t>
            </a:r>
            <a:r>
              <a:rPr lang="bg-BG" altLang="en-US" sz="2400" b="1" dirty="0"/>
              <a:t>формулярът се проектира от работодателя и отразява нуждите на организацията, то </a:t>
            </a:r>
            <a:r>
              <a:rPr lang="en-US" altLang="en-US" sz="2400" b="1" dirty="0" smtClean="0"/>
              <a:t>CV</a:t>
            </a:r>
            <a:r>
              <a:rPr lang="bg-BG" altLang="en-US" sz="2400" b="1" dirty="0" smtClean="0"/>
              <a:t>-то </a:t>
            </a:r>
            <a:r>
              <a:rPr lang="bg-BG" altLang="en-US" sz="2400" b="1" dirty="0"/>
              <a:t>се създава от </a:t>
            </a:r>
            <a:r>
              <a:rPr lang="bg-BG" altLang="en-US" sz="2400" b="1" dirty="0" smtClean="0"/>
              <a:t>кандидата, отразява </a:t>
            </a:r>
            <a:r>
              <a:rPr lang="bg-BG" altLang="en-US" sz="2400" b="1" dirty="0"/>
              <a:t>неговите ценности, умения и </a:t>
            </a:r>
            <a:r>
              <a:rPr lang="bg-BG" altLang="en-US" sz="2400" b="1" dirty="0" smtClean="0"/>
              <a:t>интереси и обикновено </a:t>
            </a:r>
            <a:r>
              <a:rPr lang="bg-BG" altLang="en-US" sz="2400" b="1" dirty="0"/>
              <a:t>всеки кандидат обобщава данните за образованието си и за професионалния си опит във възможно най-добра светлина. </a:t>
            </a:r>
            <a:r>
              <a:rPr lang="bg-BG" altLang="en-US" sz="2400" b="1" dirty="0" smtClean="0"/>
              <a:t/>
            </a:r>
            <a:br>
              <a:rPr lang="bg-BG" altLang="en-US" sz="2400" b="1" dirty="0" smtClean="0"/>
            </a:br>
            <a:r>
              <a:rPr lang="bg-BG" altLang="en-US" sz="2400" b="1" dirty="0" smtClean="0"/>
              <a:t/>
            </a:r>
            <a:br>
              <a:rPr lang="bg-BG" altLang="en-US" sz="2400" b="1" dirty="0" smtClean="0"/>
            </a:br>
            <a:r>
              <a:rPr lang="bg-BG" altLang="en-US" sz="2400" b="1" dirty="0" smtClean="0"/>
              <a:t>8</a:t>
            </a:r>
            <a:r>
              <a:rPr lang="bg-BG" altLang="en-US" sz="2400" b="1" dirty="0"/>
              <a:t>. Когато длъжността изисква конкретни </a:t>
            </a:r>
            <a:r>
              <a:rPr lang="bg-BG" altLang="en-US" sz="2400" b="1" dirty="0" smtClean="0"/>
              <a:t>способности, </a:t>
            </a:r>
            <a:r>
              <a:rPr lang="bg-BG" altLang="en-US" sz="2400" b="1" dirty="0"/>
              <a:t>може да се използва </a:t>
            </a:r>
            <a:r>
              <a:rPr lang="bg-BG" altLang="en-US" sz="2400" b="1" i="1" u="sng" dirty="0">
                <a:solidFill>
                  <a:srgbClr val="3926C8"/>
                </a:solidFill>
              </a:rPr>
              <a:t>тестване на кандидатите</a:t>
            </a:r>
            <a:r>
              <a:rPr lang="bg-BG" altLang="en-US" sz="2400" b="1" dirty="0"/>
              <a:t> преди наемане на работа. В здравните организации </a:t>
            </a:r>
            <a:r>
              <a:rPr lang="bg-BG" altLang="en-US" sz="2400" b="1" dirty="0" smtClean="0"/>
              <a:t>то </a:t>
            </a:r>
            <a:r>
              <a:rPr lang="bg-BG" altLang="en-US" sz="2400" b="1" dirty="0"/>
              <a:t>по-често се прилага след наемане на </a:t>
            </a:r>
            <a:r>
              <a:rPr lang="bg-BG" altLang="en-US" sz="2400" b="1" dirty="0" smtClean="0"/>
              <a:t>работа </a:t>
            </a:r>
            <a:r>
              <a:rPr lang="bg-BG" altLang="en-US" sz="2400" b="1" dirty="0"/>
              <a:t>за </a:t>
            </a:r>
            <a:r>
              <a:rPr lang="bg-BG" altLang="en-US" sz="2400" b="1" dirty="0" smtClean="0"/>
              <a:t>определяне </a:t>
            </a:r>
            <a:r>
              <a:rPr lang="bg-BG" altLang="en-US" sz="2400" b="1" dirty="0"/>
              <a:t>образователните потребности и пропуските в уменията, към които да бъде насочено продължителното обучение</a:t>
            </a:r>
            <a:r>
              <a:rPr lang="bg-BG" altLang="en-US" sz="2400" dirty="0"/>
              <a:t>.</a:t>
            </a:r>
            <a:endParaRPr lang="bg-BG" altLang="en-US" sz="2400" b="1" dirty="0"/>
          </a:p>
        </p:txBody>
      </p:sp>
      <p:sp>
        <p:nvSpPr>
          <p:cNvPr id="2" name="Date Placeholder 1"/>
          <p:cNvSpPr>
            <a:spLocks noGrp="1"/>
          </p:cNvSpPr>
          <p:nvPr>
            <p:ph type="dt" sz="half" idx="10"/>
          </p:nvPr>
        </p:nvSpPr>
        <p:spPr/>
        <p:txBody>
          <a:bodyPr/>
          <a:lstStyle/>
          <a:p>
            <a:fld id="{14794AD8-EB03-4604-A34E-B87E7497B4C8}"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E970C6-14DD-4A1F-9034-9345A7125B3C}" type="slidenum">
              <a:rPr lang="en-US" altLang="en-US"/>
              <a:pPr/>
              <a:t>53</a:t>
            </a:fld>
            <a:endParaRPr lang="en-US" altLang="en-US"/>
          </a:p>
        </p:txBody>
      </p:sp>
      <p:sp>
        <p:nvSpPr>
          <p:cNvPr id="65540" name="Rectangle 4"/>
          <p:cNvSpPr>
            <a:spLocks noGrp="1" noChangeArrowheads="1"/>
          </p:cNvSpPr>
          <p:nvPr>
            <p:ph type="title"/>
          </p:nvPr>
        </p:nvSpPr>
        <p:spPr>
          <a:xfrm>
            <a:off x="457200" y="277813"/>
            <a:ext cx="8229600" cy="5527451"/>
          </a:xfrm>
        </p:spPr>
        <p:txBody>
          <a:bodyPr/>
          <a:lstStyle/>
          <a:p>
            <a:r>
              <a:rPr lang="bg-BG" altLang="en-US" sz="2400" b="1" dirty="0" smtClean="0"/>
              <a:t>9. При </a:t>
            </a:r>
            <a:r>
              <a:rPr lang="bg-BG" altLang="en-US" sz="2400" b="1" dirty="0"/>
              <a:t>наемане на кандидатите обикновено се изисква медицинско изследване, което определя дали кандидатът удовлетворява изискванията за дадена специфична работа и разкрива физическото състояние на лицето в този момент. Тези изследвания трябва да бъдат за сметка на работодателя.</a:t>
            </a:r>
            <a:br>
              <a:rPr lang="bg-BG" altLang="en-US" sz="2400" b="1" dirty="0"/>
            </a:br>
            <a:r>
              <a:rPr lang="bg-BG" altLang="en-US" sz="2400" dirty="0"/>
              <a:t/>
            </a:r>
            <a:br>
              <a:rPr lang="bg-BG" altLang="en-US" sz="2400" dirty="0"/>
            </a:br>
            <a:r>
              <a:rPr lang="bg-BG" altLang="en-US" sz="2400" b="1" dirty="0" smtClean="0"/>
              <a:t>10. </a:t>
            </a:r>
            <a:r>
              <a:rPr lang="bg-BG" altLang="en-US" sz="2400" b="1" dirty="0" smtClean="0"/>
              <a:t>Понякога </a:t>
            </a:r>
            <a:r>
              <a:rPr lang="bg-BG" altLang="en-US" sz="2400" b="1" dirty="0"/>
              <a:t>мениджърите запълват длъжности с вътрешни кандидати. В такива случаи организацията трябва да има разработени конкретни критерии за трансфер и промоция на работещите.</a:t>
            </a:r>
            <a:endParaRPr lang="bg-BG" altLang="en-US" sz="2400" dirty="0"/>
          </a:p>
        </p:txBody>
      </p:sp>
      <p:sp>
        <p:nvSpPr>
          <p:cNvPr id="2" name="Date Placeholder 1"/>
          <p:cNvSpPr>
            <a:spLocks noGrp="1"/>
          </p:cNvSpPr>
          <p:nvPr>
            <p:ph type="dt" sz="half" idx="10"/>
          </p:nvPr>
        </p:nvSpPr>
        <p:spPr/>
        <p:txBody>
          <a:bodyPr/>
          <a:lstStyle/>
          <a:p>
            <a:fld id="{C93BF546-9C0B-42DA-92F7-A8936DE62913}"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0C83E743-A0D7-45CF-BB53-D4BE383115AA}" type="slidenum">
              <a:rPr lang="en-US" altLang="en-US"/>
              <a:pPr/>
              <a:t>54</a:t>
            </a:fld>
            <a:endParaRPr lang="en-US" altLang="en-US"/>
          </a:p>
        </p:txBody>
      </p:sp>
      <p:sp>
        <p:nvSpPr>
          <p:cNvPr id="24580" name="Rectangle 4"/>
          <p:cNvSpPr>
            <a:spLocks noGrp="1" noChangeArrowheads="1"/>
          </p:cNvSpPr>
          <p:nvPr>
            <p:ph type="title"/>
          </p:nvPr>
        </p:nvSpPr>
        <p:spPr>
          <a:xfrm>
            <a:off x="457200" y="277813"/>
            <a:ext cx="8229600" cy="5815483"/>
          </a:xfrm>
        </p:spPr>
        <p:txBody>
          <a:bodyPr/>
          <a:lstStyle/>
          <a:p>
            <a:r>
              <a:rPr lang="bg-BG" altLang="en-US" sz="3200" b="1" i="1" u="sng" dirty="0" err="1">
                <a:solidFill>
                  <a:srgbClr val="1E07A5"/>
                </a:solidFill>
              </a:rPr>
              <a:t>ФИНАЛИЗИРАНЕТО</a:t>
            </a:r>
            <a:r>
              <a:rPr lang="bg-BG" altLang="en-US" sz="3200" b="1" i="1" u="sng" dirty="0">
                <a:solidFill>
                  <a:srgbClr val="1E07A5"/>
                </a:solidFill>
              </a:rPr>
              <a:t> НА ПОДБОРА</a:t>
            </a:r>
            <a:r>
              <a:rPr lang="bg-BG" altLang="en-US" sz="3200" dirty="0"/>
              <a:t> </a:t>
            </a:r>
            <a:r>
              <a:rPr lang="bg-BG" altLang="en-US" sz="2400" b="1" dirty="0"/>
              <a:t>включва следните заключителни стъпки</a:t>
            </a:r>
            <a:r>
              <a:rPr lang="bg-BG" altLang="en-US" sz="2400" b="1" dirty="0" smtClean="0"/>
              <a:t>:</a:t>
            </a:r>
            <a:br>
              <a:rPr lang="bg-BG" altLang="en-US" sz="2400" b="1" dirty="0" smtClean="0"/>
            </a:br>
            <a:r>
              <a:rPr lang="bg-BG" altLang="en-US" sz="2400" b="1" dirty="0"/>
              <a:t/>
            </a:r>
            <a:br>
              <a:rPr lang="bg-BG" altLang="en-US" sz="2400" b="1" dirty="0"/>
            </a:br>
            <a:r>
              <a:rPr lang="bg-BG" altLang="en-US" sz="2400" b="1" dirty="0"/>
              <a:t>1. Довършване на интервюто с всички кандидати, изказване на благодарност за тяхното кандидатстване и информиране кога могат да очакват уведомяване за решение.</a:t>
            </a:r>
            <a:r>
              <a:rPr lang="bg-BG" altLang="en-US" sz="2400" dirty="0"/>
              <a:t> </a:t>
            </a:r>
            <a:r>
              <a:rPr lang="bg-BG" altLang="en-US" sz="2400" dirty="0" smtClean="0"/>
              <a:t/>
            </a:r>
            <a:br>
              <a:rPr lang="bg-BG" altLang="en-US" sz="2400" dirty="0" smtClean="0"/>
            </a:br>
            <a:r>
              <a:rPr lang="bg-BG" altLang="en-US" sz="2400" dirty="0" smtClean="0"/>
              <a:t/>
            </a:r>
            <a:br>
              <a:rPr lang="bg-BG" altLang="en-US" sz="2400" dirty="0" smtClean="0"/>
            </a:br>
            <a:r>
              <a:rPr lang="bg-BG" altLang="en-US" sz="2400" b="1" dirty="0" smtClean="0"/>
              <a:t>2</a:t>
            </a:r>
            <a:r>
              <a:rPr lang="bg-BG" altLang="en-US" sz="2400" b="1" dirty="0"/>
              <a:t>. Кандидатите, на които не се предлага работа, трябва да бъдат уведомени навреме писмено за тяхното елиминиране, като се посочат конкретните причини </a:t>
            </a:r>
            <a:r>
              <a:rPr lang="bg-BG" altLang="en-US" sz="2400" b="1" dirty="0" smtClean="0"/>
              <a:t>(</a:t>
            </a:r>
            <a:r>
              <a:rPr lang="bg-BG" altLang="en-US" sz="2400" b="1" dirty="0"/>
              <a:t>напр. недостатъчно образование или професионален стаж) и дали техните молби ще се задържат за възможно по-късно наемане или те трябва да кандидатстват отново в бъдеще</a:t>
            </a:r>
            <a:r>
              <a:rPr lang="bg-BG" altLang="en-US" sz="2400" b="1" dirty="0" smtClean="0"/>
              <a:t>.</a:t>
            </a:r>
            <a:r>
              <a:rPr lang="bg-BG" altLang="en-US" sz="2400" b="1" dirty="0" smtClean="0"/>
              <a:t/>
            </a:r>
            <a:br>
              <a:rPr lang="bg-BG" altLang="en-US" sz="2400" b="1" dirty="0" smtClean="0"/>
            </a:br>
            <a:endParaRPr lang="bg-BG" altLang="en-US" sz="2400" b="1" dirty="0"/>
          </a:p>
        </p:txBody>
      </p:sp>
      <p:sp>
        <p:nvSpPr>
          <p:cNvPr id="24581" name="Rectangle 5"/>
          <p:cNvSpPr>
            <a:spLocks noChangeArrowheads="1"/>
          </p:cNvSpPr>
          <p:nvPr/>
        </p:nvSpPr>
        <p:spPr bwMode="auto">
          <a:xfrm>
            <a:off x="-4086225" y="32448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 eaLnBrk="1" hangingPunct="1"/>
            <a:endParaRPr lang="en-US" altLang="en-US">
              <a:latin typeface="Times New Roman" pitchFamily="18" charset="0"/>
            </a:endParaRPr>
          </a:p>
        </p:txBody>
      </p:sp>
      <p:sp>
        <p:nvSpPr>
          <p:cNvPr id="2" name="Date Placeholder 1"/>
          <p:cNvSpPr>
            <a:spLocks noGrp="1"/>
          </p:cNvSpPr>
          <p:nvPr>
            <p:ph type="dt" sz="half" idx="10"/>
          </p:nvPr>
        </p:nvSpPr>
        <p:spPr/>
        <p:txBody>
          <a:bodyPr/>
          <a:lstStyle/>
          <a:p>
            <a:fld id="{521A926F-C4AD-4829-AE64-0B3B1D54FDAD}"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7E0C050-2676-48A7-8384-EEDA0ED55C24}" type="slidenum">
              <a:rPr lang="en-US" altLang="en-US"/>
              <a:pPr/>
              <a:t>55</a:t>
            </a:fld>
            <a:endParaRPr lang="en-US" altLang="en-US"/>
          </a:p>
        </p:txBody>
      </p:sp>
      <p:sp>
        <p:nvSpPr>
          <p:cNvPr id="16388" name="Rectangle 4"/>
          <p:cNvSpPr>
            <a:spLocks noGrp="1" noChangeArrowheads="1"/>
          </p:cNvSpPr>
          <p:nvPr>
            <p:ph type="title"/>
          </p:nvPr>
        </p:nvSpPr>
        <p:spPr>
          <a:xfrm>
            <a:off x="457200" y="277813"/>
            <a:ext cx="8229600" cy="6246812"/>
          </a:xfrm>
        </p:spPr>
        <p:txBody>
          <a:bodyPr/>
          <a:lstStyle/>
          <a:p>
            <a:r>
              <a:rPr lang="bg-BG" altLang="en-US" sz="2400" b="1" dirty="0"/>
              <a:t>3. Кандидатите, на които се предлага работа, трябва да бъдат информирани писмено за облагите, заплатата и работното място. Това предотвратява по-късни недоразумения относно обещаното им от сестрата-мениджър или интервюиращия.</a:t>
            </a:r>
            <a:br>
              <a:rPr lang="bg-BG" altLang="en-US" sz="2400" b="1" dirty="0"/>
            </a:br>
            <a:r>
              <a:rPr lang="bg-BG" altLang="en-US" sz="2400" b="1" dirty="0"/>
              <a:t/>
            </a:r>
            <a:br>
              <a:rPr lang="bg-BG" altLang="en-US" sz="2400" b="1" dirty="0"/>
            </a:br>
            <a:r>
              <a:rPr lang="bg-BG" altLang="en-US" sz="2400" b="1" dirty="0"/>
              <a:t> 4. Кандидатите, които приемат предложенията за работа, трябва да бъдат информирани относно процедурите преди постъпване (напр. медицински преглед) и за датата на явяване на работа</a:t>
            </a:r>
            <a:r>
              <a:rPr lang="bg-BG" altLang="en-US" sz="2400" b="1" dirty="0" smtClean="0"/>
              <a:t>. Те трябва </a:t>
            </a:r>
            <a:r>
              <a:rPr lang="bg-BG" altLang="en-US" sz="2400" b="1" dirty="0"/>
              <a:t>да потвърдят писмено намерението </a:t>
            </a:r>
            <a:r>
              <a:rPr lang="bg-BG" altLang="en-US" sz="2400" b="1" dirty="0" smtClean="0"/>
              <a:t>си </a:t>
            </a:r>
            <a:r>
              <a:rPr lang="bg-BG" altLang="en-US" sz="2400" b="1" dirty="0"/>
              <a:t>за приемане на длъжността</a:t>
            </a:r>
            <a:r>
              <a:rPr lang="en-US" altLang="en-US" sz="2400" b="1" dirty="0"/>
              <a:t>.</a:t>
            </a:r>
            <a:r>
              <a:rPr lang="bg-BG" altLang="en-US" sz="2400" b="1" dirty="0"/>
              <a:t/>
            </a:r>
            <a:br>
              <a:rPr lang="bg-BG" altLang="en-US" sz="2400" b="1" dirty="0"/>
            </a:br>
            <a:endParaRPr lang="bg-BG" altLang="en-US" sz="2400" b="1" dirty="0"/>
          </a:p>
        </p:txBody>
      </p:sp>
      <p:sp>
        <p:nvSpPr>
          <p:cNvPr id="2" name="Date Placeholder 1"/>
          <p:cNvSpPr>
            <a:spLocks noGrp="1"/>
          </p:cNvSpPr>
          <p:nvPr>
            <p:ph type="dt" sz="half" idx="10"/>
          </p:nvPr>
        </p:nvSpPr>
        <p:spPr/>
        <p:txBody>
          <a:bodyPr/>
          <a:lstStyle/>
          <a:p>
            <a:fld id="{C4FF9CB7-8A21-46E3-BDAD-BDEC7A216C3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algn="ctr"/>
            <a:r>
              <a:rPr lang="bg-BG" b="1" dirty="0">
                <a:solidFill>
                  <a:srgbClr val="FF0000"/>
                </a:solidFill>
              </a:rPr>
              <a:t>Длъжностна характеристика</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56</a:t>
            </a:fld>
            <a:endParaRPr lang="en-US" altLang="en-US"/>
          </a:p>
        </p:txBody>
      </p:sp>
      <p:sp>
        <p:nvSpPr>
          <p:cNvPr id="4" name="Date Placeholder 3"/>
          <p:cNvSpPr>
            <a:spLocks noGrp="1"/>
          </p:cNvSpPr>
          <p:nvPr>
            <p:ph type="dt" sz="half" idx="10"/>
          </p:nvPr>
        </p:nvSpPr>
        <p:spPr/>
        <p:txBody>
          <a:bodyPr/>
          <a:lstStyle/>
          <a:p>
            <a:fld id="{5F854F8E-FDF2-460A-B23D-0D4D7425EF1D}" type="datetime1">
              <a:rPr lang="bg-BG" altLang="en-US" smtClean="0"/>
              <a:t>16.10.2016 г.</a:t>
            </a:fld>
            <a:endParaRPr lang="en-US" altLang="en-US"/>
          </a:p>
        </p:txBody>
      </p:sp>
    </p:spTree>
    <p:extLst>
      <p:ext uri="{BB962C8B-B14F-4D97-AF65-F5344CB8AC3E}">
        <p14:creationId xmlns:p14="http://schemas.microsoft.com/office/powerpoint/2010/main" val="33415562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890666"/>
          </a:xfrm>
        </p:spPr>
        <p:txBody>
          <a:bodyPr/>
          <a:lstStyle/>
          <a:p>
            <a:pPr>
              <a:spcBef>
                <a:spcPts val="600"/>
              </a:spcBef>
            </a:pPr>
            <a:r>
              <a:rPr lang="bg-BG" sz="2800" dirty="0"/>
              <a:t>За да се избегнат </a:t>
            </a:r>
            <a:r>
              <a:rPr lang="bg-BG" sz="2800" dirty="0" smtClean="0"/>
              <a:t>недоразуменията </a:t>
            </a:r>
            <a:r>
              <a:rPr lang="bg-BG" sz="2800" dirty="0"/>
              <a:t>за всяка длъжност трябва да има </a:t>
            </a:r>
            <a:r>
              <a:rPr lang="bg-BG" sz="2800" b="1" i="1" dirty="0"/>
              <a:t>длъжностна характеристика</a:t>
            </a:r>
            <a:r>
              <a:rPr lang="bg-BG" sz="2800" dirty="0"/>
              <a:t>, която включва 2 елемента</a:t>
            </a:r>
            <a:r>
              <a:rPr lang="bg-BG" sz="2800" dirty="0" smtClean="0"/>
              <a:t>:</a:t>
            </a:r>
            <a:r>
              <a:rPr lang="en-US" sz="2800" dirty="0" smtClean="0"/>
              <a:t/>
            </a:r>
            <a:br>
              <a:rPr lang="en-US" sz="2800" dirty="0" smtClean="0"/>
            </a:br>
            <a:r>
              <a:rPr lang="en-US" sz="2800" dirty="0"/>
              <a:t/>
            </a:r>
            <a:br>
              <a:rPr lang="en-US" sz="2800" dirty="0"/>
            </a:br>
            <a:r>
              <a:rPr lang="bg-BG" sz="2800" b="1" i="1" dirty="0"/>
              <a:t>1. Длъжност</a:t>
            </a:r>
            <a:r>
              <a:rPr lang="bg-BG" sz="2800" dirty="0"/>
              <a:t> - професионална дейност, която изисква определен обем знания, умения и съответно поведение, които могат да бъдат описани като характерни черти за тази дейност</a:t>
            </a:r>
            <a:r>
              <a:rPr lang="bg-BG" sz="2800" dirty="0" smtClean="0"/>
              <a:t>.</a:t>
            </a:r>
            <a:r>
              <a:rPr lang="en-US" sz="2800" dirty="0" smtClean="0"/>
              <a:t/>
            </a:r>
            <a:br>
              <a:rPr lang="en-US" sz="2800" dirty="0" smtClean="0"/>
            </a:br>
            <a:r>
              <a:rPr lang="bg-BG" sz="2800" dirty="0" smtClean="0"/>
              <a:t> </a:t>
            </a:r>
            <a:r>
              <a:rPr lang="en-US" sz="2800" dirty="0"/>
              <a:t/>
            </a:r>
            <a:br>
              <a:rPr lang="en-US" sz="2800" dirty="0"/>
            </a:br>
            <a:r>
              <a:rPr lang="bg-BG" sz="2800" b="1" i="1" dirty="0"/>
              <a:t>2. Работно място</a:t>
            </a:r>
            <a:r>
              <a:rPr lang="bg-BG" sz="2800" dirty="0"/>
              <a:t> - специфичната трудова работна ситуация, в която попада лицето. Работното място съществува независимо от лицето, което го заема. </a:t>
            </a:r>
            <a:r>
              <a:rPr lang="en-US" sz="2800" dirty="0"/>
              <a:t/>
            </a:r>
            <a:br>
              <a:rPr lang="en-US" sz="2800" dirty="0"/>
            </a:br>
            <a:endParaRPr lang="en-US" sz="28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57</a:t>
            </a:fld>
            <a:endParaRPr lang="en-US" altLang="en-US"/>
          </a:p>
        </p:txBody>
      </p:sp>
      <p:sp>
        <p:nvSpPr>
          <p:cNvPr id="4" name="Date Placeholder 3"/>
          <p:cNvSpPr>
            <a:spLocks noGrp="1"/>
          </p:cNvSpPr>
          <p:nvPr>
            <p:ph type="dt" sz="half" idx="10"/>
          </p:nvPr>
        </p:nvSpPr>
        <p:spPr/>
        <p:txBody>
          <a:bodyPr/>
          <a:lstStyle/>
          <a:p>
            <a:fld id="{F7EED4CB-7B6F-4FD4-87B6-8D69565DE16C}" type="datetime1">
              <a:rPr lang="bg-BG" altLang="en-US" smtClean="0"/>
              <a:t>16.10.2016 г.</a:t>
            </a:fld>
            <a:endParaRPr lang="en-US" altLang="en-US"/>
          </a:p>
        </p:txBody>
      </p:sp>
    </p:spTree>
    <p:extLst>
      <p:ext uri="{BB962C8B-B14F-4D97-AF65-F5344CB8AC3E}">
        <p14:creationId xmlns:p14="http://schemas.microsoft.com/office/powerpoint/2010/main" val="25014038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6120680"/>
          </a:xfrm>
        </p:spPr>
        <p:txBody>
          <a:bodyPr/>
          <a:lstStyle/>
          <a:p>
            <a:pPr>
              <a:spcBef>
                <a:spcPts val="1200"/>
              </a:spcBef>
            </a:pPr>
            <a:r>
              <a:rPr lang="bg-BG" sz="2800" b="1" i="1" dirty="0"/>
              <a:t>Работното място </a:t>
            </a:r>
            <a:r>
              <a:rPr lang="bg-BG" sz="2800" b="1" i="1" dirty="0" smtClean="0"/>
              <a:t>се характеризира с:</a:t>
            </a:r>
            <a:r>
              <a:rPr lang="en-US" sz="2800" b="1" i="1" dirty="0" smtClean="0"/>
              <a:t/>
            </a:r>
            <a:br>
              <a:rPr lang="en-US" sz="2800" b="1" i="1" dirty="0" smtClean="0"/>
            </a:br>
            <a:r>
              <a:rPr lang="bg-BG" sz="2800" b="1" i="1" dirty="0" smtClean="0"/>
              <a:t> </a:t>
            </a:r>
            <a:r>
              <a:rPr lang="en-US" sz="2800" dirty="0"/>
              <a:t/>
            </a:r>
            <a:br>
              <a:rPr lang="en-US" sz="2800" dirty="0"/>
            </a:br>
            <a:r>
              <a:rPr lang="en-US" sz="2400" i="1" dirty="0" smtClean="0"/>
              <a:t>1.</a:t>
            </a:r>
            <a:r>
              <a:rPr lang="en-US" sz="2400" dirty="0" smtClean="0"/>
              <a:t> </a:t>
            </a:r>
            <a:r>
              <a:rPr lang="bg-BG" sz="2400" b="1" i="1" dirty="0" err="1" smtClean="0"/>
              <a:t>Комплексност</a:t>
            </a:r>
            <a:r>
              <a:rPr lang="bg-BG" sz="2400" i="1" dirty="0"/>
              <a:t>, </a:t>
            </a:r>
            <a:r>
              <a:rPr lang="bg-BG" sz="2400" dirty="0"/>
              <a:t>която включва</a:t>
            </a:r>
            <a:r>
              <a:rPr lang="bg-BG" sz="2400" dirty="0" smtClean="0"/>
              <a:t>:</a:t>
            </a:r>
            <a:r>
              <a:rPr lang="en-US" sz="2400" dirty="0" smtClean="0"/>
              <a:t/>
            </a:r>
            <a:br>
              <a:rPr lang="en-US" sz="2400" dirty="0" smtClean="0"/>
            </a:br>
            <a:r>
              <a:rPr lang="en-US" sz="2400" dirty="0" smtClean="0"/>
              <a:t>- </a:t>
            </a:r>
            <a:r>
              <a:rPr lang="bg-BG" sz="2400" b="1" dirty="0" smtClean="0"/>
              <a:t>професионални </a:t>
            </a:r>
            <a:r>
              <a:rPr lang="bg-BG" sz="2400" b="1" dirty="0"/>
              <a:t>изисквания (компетенции) -</a:t>
            </a:r>
            <a:r>
              <a:rPr lang="bg-BG" sz="2400" dirty="0"/>
              <a:t> необходимите познания, умения, които се изискват за упражняване на професията на конкретното работно място</a:t>
            </a:r>
            <a:r>
              <a:rPr lang="bg-BG" sz="2400" dirty="0" smtClean="0"/>
              <a:t>;</a:t>
            </a:r>
            <a:r>
              <a:rPr lang="en-US" sz="2400" dirty="0" smtClean="0"/>
              <a:t/>
            </a:r>
            <a:br>
              <a:rPr lang="en-US" sz="2400" dirty="0" smtClean="0"/>
            </a:br>
            <a:r>
              <a:rPr lang="en-US" sz="2400" dirty="0" smtClean="0"/>
              <a:t>- </a:t>
            </a:r>
            <a:r>
              <a:rPr lang="bg-BG" sz="2400" b="1" dirty="0" smtClean="0"/>
              <a:t>междуличностните </a:t>
            </a:r>
            <a:r>
              <a:rPr lang="bg-BG" sz="2400" b="1" dirty="0"/>
              <a:t>отношения</a:t>
            </a:r>
            <a:r>
              <a:rPr lang="bg-BG" sz="2400" dirty="0"/>
              <a:t> (взаимодействието с колектива и колегите) - възможността лицето да осигурява сътрудничество с лицата на други работни места</a:t>
            </a:r>
            <a:r>
              <a:rPr lang="bg-BG" sz="2400" dirty="0" smtClean="0"/>
              <a:t>.</a:t>
            </a:r>
            <a:br>
              <a:rPr lang="bg-BG" sz="2400" dirty="0" smtClean="0"/>
            </a:br>
            <a:r>
              <a:rPr lang="bg-BG" sz="2400" b="1" i="1" dirty="0"/>
              <a:t>2. Отговорност</a:t>
            </a:r>
            <a:r>
              <a:rPr lang="bg-BG" sz="2400" i="1" dirty="0"/>
              <a:t>,</a:t>
            </a:r>
            <a:r>
              <a:rPr lang="bg-BG" sz="2400" dirty="0"/>
              <a:t> която включва:</a:t>
            </a:r>
            <a:r>
              <a:rPr lang="en-US" sz="2400" dirty="0"/>
              <a:t/>
            </a:r>
            <a:br>
              <a:rPr lang="en-US" sz="2400" dirty="0"/>
            </a:br>
            <a:r>
              <a:rPr lang="en-US" sz="2400" dirty="0" smtClean="0"/>
              <a:t>- </a:t>
            </a:r>
            <a:r>
              <a:rPr lang="bg-BG" sz="2400" b="1" dirty="0"/>
              <a:t>икономическа значимост</a:t>
            </a:r>
            <a:r>
              <a:rPr lang="bg-BG" sz="2400" dirty="0"/>
              <a:t> - отговорност по отношение на управление на материалните ресурси;</a:t>
            </a:r>
            <a:r>
              <a:rPr lang="en-US" sz="2400" dirty="0"/>
              <a:t/>
            </a:r>
            <a:br>
              <a:rPr lang="en-US" sz="2400" dirty="0"/>
            </a:br>
            <a:r>
              <a:rPr lang="en-US" sz="2400" dirty="0" smtClean="0"/>
              <a:t>- </a:t>
            </a:r>
            <a:r>
              <a:rPr lang="bg-BG" sz="2400" b="1" dirty="0"/>
              <a:t>степен на автономност - </a:t>
            </a:r>
            <a:r>
              <a:rPr lang="bg-BG" sz="2400" dirty="0"/>
              <a:t>отговорност за вземане на самостоятелно решение.</a:t>
            </a:r>
            <a:r>
              <a:rPr lang="en-US" sz="2400" dirty="0"/>
              <a:t/>
            </a:r>
            <a:br>
              <a:rPr lang="en-US" sz="2400" dirty="0"/>
            </a:br>
            <a:endParaRPr lang="en-US" sz="24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58</a:t>
            </a:fld>
            <a:endParaRPr lang="en-US" altLang="en-US"/>
          </a:p>
        </p:txBody>
      </p:sp>
      <p:sp>
        <p:nvSpPr>
          <p:cNvPr id="4" name="Date Placeholder 3"/>
          <p:cNvSpPr>
            <a:spLocks noGrp="1"/>
          </p:cNvSpPr>
          <p:nvPr>
            <p:ph type="dt" sz="half" idx="10"/>
          </p:nvPr>
        </p:nvSpPr>
        <p:spPr/>
        <p:txBody>
          <a:bodyPr/>
          <a:lstStyle/>
          <a:p>
            <a:fld id="{D3E8215A-9CDB-4001-B103-3C945242804C}" type="datetime1">
              <a:rPr lang="bg-BG" altLang="en-US" smtClean="0"/>
              <a:t>16.10.2016 г.</a:t>
            </a:fld>
            <a:endParaRPr lang="en-US" altLang="en-US"/>
          </a:p>
        </p:txBody>
      </p:sp>
    </p:spTree>
    <p:extLst>
      <p:ext uri="{BB962C8B-B14F-4D97-AF65-F5344CB8AC3E}">
        <p14:creationId xmlns:p14="http://schemas.microsoft.com/office/powerpoint/2010/main" val="4888428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dirty="0"/>
              <a:t>За да се изготви длъжностна характеристика е необходимо да се направи </a:t>
            </a:r>
            <a:r>
              <a:rPr lang="bg-BG" b="1" i="1" dirty="0"/>
              <a:t>анализ на работното място и спецификация на </a:t>
            </a:r>
            <a:r>
              <a:rPr lang="bg-BG" b="1" i="1" dirty="0" smtClean="0"/>
              <a:t>длъжността</a:t>
            </a:r>
            <a:r>
              <a:rPr lang="en-US" b="1" i="1" dirty="0" smtClean="0"/>
              <a:t>.</a:t>
            </a: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59</a:t>
            </a:fld>
            <a:endParaRPr lang="en-US" altLang="en-US"/>
          </a:p>
        </p:txBody>
      </p:sp>
      <p:sp>
        <p:nvSpPr>
          <p:cNvPr id="4" name="Date Placeholder 3"/>
          <p:cNvSpPr>
            <a:spLocks noGrp="1"/>
          </p:cNvSpPr>
          <p:nvPr>
            <p:ph type="dt" sz="half" idx="10"/>
          </p:nvPr>
        </p:nvSpPr>
        <p:spPr/>
        <p:txBody>
          <a:bodyPr/>
          <a:lstStyle/>
          <a:p>
            <a:fld id="{0F2AF25E-9BA7-4887-B72A-3528352EDE58}" type="datetime1">
              <a:rPr lang="bg-BG" altLang="en-US" smtClean="0"/>
              <a:t>16.10.2016 г.</a:t>
            </a:fld>
            <a:endParaRPr lang="en-US" altLang="en-US"/>
          </a:p>
        </p:txBody>
      </p:sp>
    </p:spTree>
    <p:extLst>
      <p:ext uri="{BB962C8B-B14F-4D97-AF65-F5344CB8AC3E}">
        <p14:creationId xmlns:p14="http://schemas.microsoft.com/office/powerpoint/2010/main" val="1246255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B73CD83-19FD-4863-98FE-7961B990130F}" type="slidenum">
              <a:rPr lang="en-US" altLang="en-US"/>
              <a:pPr/>
              <a:t>6</a:t>
            </a:fld>
            <a:endParaRPr lang="en-US" altLang="en-US"/>
          </a:p>
        </p:txBody>
      </p:sp>
      <p:sp>
        <p:nvSpPr>
          <p:cNvPr id="77828" name="Rectangle 4"/>
          <p:cNvSpPr>
            <a:spLocks noGrp="1" noChangeArrowheads="1"/>
          </p:cNvSpPr>
          <p:nvPr>
            <p:ph type="title"/>
          </p:nvPr>
        </p:nvSpPr>
        <p:spPr>
          <a:xfrm>
            <a:off x="457200" y="277813"/>
            <a:ext cx="8229600" cy="6319837"/>
          </a:xfrm>
        </p:spPr>
        <p:txBody>
          <a:bodyPr/>
          <a:lstStyle/>
          <a:p>
            <a:pPr marL="838200" indent="-838200"/>
            <a:r>
              <a:rPr lang="en-US" altLang="en-US" b="1" i="1" u="sng">
                <a:solidFill>
                  <a:srgbClr val="1E07A5"/>
                </a:solidFill>
              </a:rPr>
              <a:t>2. </a:t>
            </a:r>
            <a:r>
              <a:rPr lang="bg-BG" altLang="en-US" b="1" i="1" u="sng">
                <a:solidFill>
                  <a:srgbClr val="1E07A5"/>
                </a:solidFill>
              </a:rPr>
              <a:t>Привличане, интервюиране, подбор и назначаване на персонала</a:t>
            </a:r>
            <a:r>
              <a:rPr lang="bg-BG" altLang="en-US" i="1"/>
              <a:t> </a:t>
            </a:r>
            <a:r>
              <a:rPr lang="bg-BG" altLang="en-US" b="1"/>
              <a:t>на основата на</a:t>
            </a:r>
            <a:r>
              <a:rPr lang="bg-BG" altLang="en-US" b="1" i="1"/>
              <a:t> </a:t>
            </a:r>
            <a:r>
              <a:rPr lang="bg-BG" altLang="en-US" b="1"/>
              <a:t>стандартите за работа, установени в длъжностната характеристика.</a:t>
            </a:r>
          </a:p>
        </p:txBody>
      </p:sp>
      <p:sp>
        <p:nvSpPr>
          <p:cNvPr id="2" name="Date Placeholder 1"/>
          <p:cNvSpPr>
            <a:spLocks noGrp="1"/>
          </p:cNvSpPr>
          <p:nvPr>
            <p:ph type="dt" sz="half" idx="10"/>
          </p:nvPr>
        </p:nvSpPr>
        <p:spPr/>
        <p:txBody>
          <a:bodyPr/>
          <a:lstStyle/>
          <a:p>
            <a:fld id="{C17DD3F3-A6ED-4EEA-BDE8-5ED402C75534}"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212CB2C-3904-4A0A-9FCD-0889AEDE8227}" type="slidenum">
              <a:rPr lang="en-US" altLang="en-US" smtClean="0"/>
              <a:pPr/>
              <a:t>60</a:t>
            </a:fld>
            <a:endParaRPr lang="en-US"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978862055"/>
              </p:ext>
            </p:extLst>
          </p:nvPr>
        </p:nvGraphicFramePr>
        <p:xfrm>
          <a:off x="827584" y="794832"/>
          <a:ext cx="7644774" cy="5590542"/>
        </p:xfrm>
        <a:graphic>
          <a:graphicData uri="http://schemas.openxmlformats.org/presentationml/2006/ole">
            <mc:AlternateContent xmlns:mc="http://schemas.openxmlformats.org/markup-compatibility/2006">
              <mc:Choice xmlns:v="urn:schemas-microsoft-com:vml" Requires="v">
                <p:oleObj spid="_x0000_s1037" r:id="rId3" imgW="5098997" imgH="3793067" progId="Visio.Drawing.11">
                  <p:embed/>
                </p:oleObj>
              </mc:Choice>
              <mc:Fallback>
                <p:oleObj r:id="rId3" imgW="5098997" imgH="3793067"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794832"/>
                        <a:ext cx="7644774" cy="5590542"/>
                      </a:xfrm>
                      <a:prstGeom prst="rect">
                        <a:avLst/>
                      </a:prstGeom>
                      <a:noFill/>
                    </p:spPr>
                  </p:pic>
                </p:oleObj>
              </mc:Fallback>
            </mc:AlternateContent>
          </a:graphicData>
        </a:graphic>
      </p:graphicFrame>
      <p:sp>
        <p:nvSpPr>
          <p:cNvPr id="5" name="Date Placeholder 4"/>
          <p:cNvSpPr>
            <a:spLocks noGrp="1"/>
          </p:cNvSpPr>
          <p:nvPr>
            <p:ph type="dt" sz="half" idx="10"/>
          </p:nvPr>
        </p:nvSpPr>
        <p:spPr/>
        <p:txBody>
          <a:bodyPr/>
          <a:lstStyle/>
          <a:p>
            <a:fld id="{956EA080-5129-45F1-9BDA-09F3666F04DE}" type="datetime1">
              <a:rPr lang="bg-BG" altLang="en-US" smtClean="0"/>
              <a:t>16.10.2016 г.</a:t>
            </a:fld>
            <a:endParaRPr lang="en-US" altLang="en-US"/>
          </a:p>
        </p:txBody>
      </p:sp>
    </p:spTree>
    <p:extLst>
      <p:ext uri="{BB962C8B-B14F-4D97-AF65-F5344CB8AC3E}">
        <p14:creationId xmlns:p14="http://schemas.microsoft.com/office/powerpoint/2010/main" val="10692504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746650"/>
          </a:xfrm>
        </p:spPr>
        <p:txBody>
          <a:bodyPr/>
          <a:lstStyle/>
          <a:p>
            <a:r>
              <a:rPr lang="bg-BG" sz="2400" b="1" i="1" dirty="0" smtClean="0"/>
              <a:t>1. Анализът </a:t>
            </a:r>
            <a:r>
              <a:rPr lang="bg-BG" sz="2400" b="1" i="1" dirty="0"/>
              <a:t>на работното място</a:t>
            </a:r>
            <a:r>
              <a:rPr lang="bg-BG" sz="2400" dirty="0"/>
              <a:t> се прави за незаето работно място и включва проучване на условията, при които се изпълняват задълженията на това работно място, като се отчита</a:t>
            </a:r>
            <a:r>
              <a:rPr lang="bg-BG" sz="2400" dirty="0" smtClean="0"/>
              <a:t>:</a:t>
            </a:r>
            <a:br>
              <a:rPr lang="bg-BG" sz="2400" dirty="0" smtClean="0"/>
            </a:br>
            <a:r>
              <a:rPr lang="en-US" sz="2400" dirty="0"/>
              <a:t/>
            </a:r>
            <a:br>
              <a:rPr lang="en-US" sz="2400" dirty="0"/>
            </a:br>
            <a:r>
              <a:rPr lang="en-US" sz="2400" dirty="0" smtClean="0"/>
              <a:t>- </a:t>
            </a:r>
            <a:r>
              <a:rPr lang="bg-BG" sz="2400" b="1" i="1" dirty="0" smtClean="0"/>
              <a:t>материалният </a:t>
            </a:r>
            <a:r>
              <a:rPr lang="bg-BG" sz="2400" b="1" i="1" dirty="0"/>
              <a:t>фактор</a:t>
            </a:r>
            <a:r>
              <a:rPr lang="bg-BG" sz="2400" b="1" dirty="0"/>
              <a:t> - </a:t>
            </a:r>
            <a:r>
              <a:rPr lang="bg-BG" sz="2400" dirty="0"/>
              <a:t>условията на самото работно място (осветеност, запрашеност, оборудване и др</a:t>
            </a:r>
            <a:r>
              <a:rPr lang="bg-BG" sz="2400" dirty="0" smtClean="0"/>
              <a:t>.);</a:t>
            </a:r>
            <a:br>
              <a:rPr lang="bg-BG" sz="2400" dirty="0" smtClean="0"/>
            </a:br>
            <a:r>
              <a:rPr lang="en-US" sz="2400" dirty="0"/>
              <a:t/>
            </a:r>
            <a:br>
              <a:rPr lang="en-US" sz="2400" dirty="0"/>
            </a:br>
            <a:r>
              <a:rPr lang="en-US" sz="2400" dirty="0" smtClean="0"/>
              <a:t>- </a:t>
            </a:r>
            <a:r>
              <a:rPr lang="bg-BG" sz="2400" b="1" i="1" dirty="0" smtClean="0"/>
              <a:t>човешкият </a:t>
            </a:r>
            <a:r>
              <a:rPr lang="bg-BG" sz="2400" b="1" i="1" dirty="0"/>
              <a:t>фактор</a:t>
            </a:r>
            <a:r>
              <a:rPr lang="bg-BG" sz="2400" dirty="0"/>
              <a:t> - на какви условия трябва да отговаря дадената личност, която ще заема тази длъжност (психични, етични, морални</a:t>
            </a:r>
            <a:r>
              <a:rPr lang="bg-BG" sz="2400" dirty="0" smtClean="0"/>
              <a:t>).</a:t>
            </a:r>
            <a:endParaRPr lang="en-US" sz="32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61</a:t>
            </a:fld>
            <a:endParaRPr lang="en-US" altLang="en-US"/>
          </a:p>
        </p:txBody>
      </p:sp>
      <p:sp>
        <p:nvSpPr>
          <p:cNvPr id="4" name="Date Placeholder 3"/>
          <p:cNvSpPr>
            <a:spLocks noGrp="1"/>
          </p:cNvSpPr>
          <p:nvPr>
            <p:ph type="dt" sz="half" idx="10"/>
          </p:nvPr>
        </p:nvSpPr>
        <p:spPr/>
        <p:txBody>
          <a:bodyPr/>
          <a:lstStyle/>
          <a:p>
            <a:fld id="{61B4F754-E8F5-4189-AF3D-4C4466A00915}" type="datetime1">
              <a:rPr lang="bg-BG" altLang="en-US" smtClean="0"/>
              <a:t>16.10.2016 г.</a:t>
            </a:fld>
            <a:endParaRPr lang="en-US" altLang="en-US"/>
          </a:p>
        </p:txBody>
      </p:sp>
    </p:spTree>
    <p:extLst>
      <p:ext uri="{BB962C8B-B14F-4D97-AF65-F5344CB8AC3E}">
        <p14:creationId xmlns:p14="http://schemas.microsoft.com/office/powerpoint/2010/main" val="40883535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lvl="0"/>
            <a:r>
              <a:rPr lang="bg-BG" sz="2400" b="1" i="1" dirty="0"/>
              <a:t>2.</a:t>
            </a:r>
            <a:r>
              <a:rPr lang="bg-BG" sz="2400" dirty="0"/>
              <a:t> </a:t>
            </a:r>
            <a:r>
              <a:rPr lang="bg-BG" sz="2400" b="1" i="1" dirty="0"/>
              <a:t>Спецификацията </a:t>
            </a:r>
            <a:r>
              <a:rPr lang="bg-BG" sz="2400" dirty="0"/>
              <a:t>отчита и описва основните задължения, които трябва да изпълнява лицето, заемайки конкретното работно място. Тя се изработва най-лесно с т.нар. диаграма за изработване на длъжностна характеристика, която съдържа: </a:t>
            </a:r>
            <a:r>
              <a:rPr lang="bg-BG" sz="2400" dirty="0" smtClean="0"/>
              <a:t/>
            </a:r>
            <a:br>
              <a:rPr lang="bg-BG" sz="2400" dirty="0" smtClean="0"/>
            </a:br>
            <a:r>
              <a:rPr lang="bg-BG" sz="2400" dirty="0"/>
              <a:t/>
            </a:r>
            <a:br>
              <a:rPr lang="bg-BG" sz="2400" dirty="0"/>
            </a:br>
            <a:r>
              <a:rPr lang="en-US" sz="2400" dirty="0" smtClean="0"/>
              <a:t>- </a:t>
            </a:r>
            <a:r>
              <a:rPr lang="bg-BG" sz="2400" dirty="0" smtClean="0"/>
              <a:t>списък </a:t>
            </a:r>
            <a:r>
              <a:rPr lang="bg-BG" sz="2400" dirty="0"/>
              <a:t>на дейностите (изброяване на всички дейности в дадено отделение или звено); </a:t>
            </a:r>
            <a:r>
              <a:rPr lang="en-US" sz="2400" dirty="0" smtClean="0"/>
              <a:t/>
            </a:r>
            <a:br>
              <a:rPr lang="en-US" sz="2400" dirty="0" smtClean="0"/>
            </a:br>
            <a:r>
              <a:rPr lang="en-US" sz="2400" dirty="0"/>
              <a:t/>
            </a:r>
            <a:br>
              <a:rPr lang="en-US" sz="2400" dirty="0"/>
            </a:br>
            <a:r>
              <a:rPr lang="en-US" sz="2400" dirty="0" smtClean="0"/>
              <a:t>- </a:t>
            </a:r>
            <a:r>
              <a:rPr lang="bg-BG" sz="2400" dirty="0" smtClean="0"/>
              <a:t>групиране </a:t>
            </a:r>
            <a:r>
              <a:rPr lang="bg-BG" sz="2400" dirty="0"/>
              <a:t>на дейностите</a:t>
            </a:r>
            <a:r>
              <a:rPr lang="bg-BG" sz="2400" dirty="0" smtClean="0"/>
              <a:t>;</a:t>
            </a:r>
            <a:r>
              <a:rPr lang="en-US" sz="2400" dirty="0" smtClean="0"/>
              <a:t/>
            </a:r>
            <a:br>
              <a:rPr lang="en-US" sz="2400" dirty="0" smtClean="0"/>
            </a:br>
            <a:r>
              <a:rPr lang="bg-BG" sz="2400" dirty="0" smtClean="0"/>
              <a:t> </a:t>
            </a:r>
            <a:r>
              <a:rPr lang="en-US" sz="2400" dirty="0"/>
              <a:t/>
            </a:r>
            <a:br>
              <a:rPr lang="en-US" sz="2400" dirty="0"/>
            </a:br>
            <a:r>
              <a:rPr lang="en-US" sz="2400" dirty="0" smtClean="0"/>
              <a:t>- </a:t>
            </a:r>
            <a:r>
              <a:rPr lang="bg-BG" sz="2400" dirty="0" smtClean="0"/>
              <a:t>посочване </a:t>
            </a:r>
            <a:r>
              <a:rPr lang="bg-BG" sz="2400" dirty="0"/>
              <a:t>на дейностите, които ще се извършват от конкретна категория персонал (лекар, началник отделение/клиника, старша медицинска сестра, медицинска сестра, </a:t>
            </a:r>
            <a:r>
              <a:rPr lang="bg-BG" sz="2400" dirty="0" smtClean="0"/>
              <a:t>санитар).</a:t>
            </a:r>
            <a:r>
              <a:rPr lang="en-US" sz="2400" b="1" dirty="0"/>
              <a:t/>
            </a:r>
            <a:br>
              <a:rPr lang="en-US" sz="2400" b="1" dirty="0"/>
            </a:br>
            <a:endParaRPr lang="en-US" sz="2400" b="1"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62</a:t>
            </a:fld>
            <a:endParaRPr lang="en-US" altLang="en-US"/>
          </a:p>
        </p:txBody>
      </p:sp>
      <p:sp>
        <p:nvSpPr>
          <p:cNvPr id="4" name="Date Placeholder 3"/>
          <p:cNvSpPr>
            <a:spLocks noGrp="1"/>
          </p:cNvSpPr>
          <p:nvPr>
            <p:ph type="dt" sz="half" idx="10"/>
          </p:nvPr>
        </p:nvSpPr>
        <p:spPr/>
        <p:txBody>
          <a:bodyPr/>
          <a:lstStyle/>
          <a:p>
            <a:fld id="{674B718A-5888-4DA7-A378-0DE06C9F9E6C}" type="datetime1">
              <a:rPr lang="bg-BG" altLang="en-US" smtClean="0"/>
              <a:t>16.10.2016 г.</a:t>
            </a:fld>
            <a:endParaRPr lang="en-US" altLang="en-US"/>
          </a:p>
        </p:txBody>
      </p:sp>
    </p:spTree>
    <p:extLst>
      <p:ext uri="{BB962C8B-B14F-4D97-AF65-F5344CB8AC3E}">
        <p14:creationId xmlns:p14="http://schemas.microsoft.com/office/powerpoint/2010/main" val="30076484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r>
              <a:rPr lang="bg-BG" b="1" dirty="0">
                <a:solidFill>
                  <a:srgbClr val="FF0000"/>
                </a:solidFill>
              </a:rPr>
              <a:t>Структура на длъжностната </a:t>
            </a:r>
            <a:r>
              <a:rPr lang="bg-BG" b="1" dirty="0" smtClean="0">
                <a:solidFill>
                  <a:srgbClr val="FF0000"/>
                </a:solidFill>
              </a:rPr>
              <a:t>характеристика</a:t>
            </a:r>
            <a:br>
              <a:rPr lang="bg-BG" b="1" dirty="0" smtClean="0">
                <a:solidFill>
                  <a:srgbClr val="FF0000"/>
                </a:solidFill>
              </a:rPr>
            </a:br>
            <a:r>
              <a:rPr lang="bg-BG" b="1" dirty="0" smtClean="0">
                <a:solidFill>
                  <a:srgbClr val="FF0000"/>
                </a:solidFill>
              </a:rPr>
              <a:t/>
            </a:r>
            <a:br>
              <a:rPr lang="bg-BG" b="1" dirty="0" smtClean="0">
                <a:solidFill>
                  <a:srgbClr val="FF0000"/>
                </a:solidFill>
              </a:rPr>
            </a:br>
            <a:r>
              <a:rPr lang="bg-BG" sz="2400" b="1" i="1" dirty="0"/>
              <a:t>I част - Точно название на длъжността</a:t>
            </a:r>
            <a:r>
              <a:rPr lang="bg-BG" sz="2400" dirty="0"/>
              <a:t> </a:t>
            </a:r>
            <a:r>
              <a:rPr lang="bg-BG" sz="2400" b="1" i="1" dirty="0"/>
              <a:t>и работното място</a:t>
            </a:r>
            <a:r>
              <a:rPr lang="bg-BG" sz="2400" dirty="0"/>
              <a:t>, т.е. структурата, в която се намира (болничното заведение, отделението и т.н.); </a:t>
            </a:r>
            <a:br>
              <a:rPr lang="bg-BG" sz="2400" dirty="0"/>
            </a:br>
            <a:r>
              <a:rPr lang="bg-BG" sz="2400" dirty="0"/>
              <a:t/>
            </a:r>
            <a:br>
              <a:rPr lang="bg-BG" sz="2400" dirty="0"/>
            </a:br>
            <a:r>
              <a:rPr lang="bg-BG" sz="2400" b="1" i="1" dirty="0"/>
              <a:t>II част - Обхват на задълженията - </a:t>
            </a:r>
            <a:r>
              <a:rPr lang="bg-BG" sz="2400" dirty="0"/>
              <a:t>описание на работното място и конкретно на заеманата длъжност (работно време, функции на заеманата длъжност, задължения, взаимоотношения на работното място с други специалисти, вредности и др</a:t>
            </a:r>
            <a:r>
              <a:rPr lang="bg-BG" sz="2400" dirty="0" smtClean="0"/>
              <a:t>.</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63</a:t>
            </a:fld>
            <a:endParaRPr lang="en-US" altLang="en-US"/>
          </a:p>
        </p:txBody>
      </p:sp>
      <p:sp>
        <p:nvSpPr>
          <p:cNvPr id="4" name="Date Placeholder 3"/>
          <p:cNvSpPr>
            <a:spLocks noGrp="1"/>
          </p:cNvSpPr>
          <p:nvPr>
            <p:ph type="dt" sz="half" idx="10"/>
          </p:nvPr>
        </p:nvSpPr>
        <p:spPr/>
        <p:txBody>
          <a:bodyPr/>
          <a:lstStyle/>
          <a:p>
            <a:fld id="{C579A6FE-7F45-4502-A790-B23260A0787D}" type="datetime1">
              <a:rPr lang="bg-BG" altLang="en-US" smtClean="0"/>
              <a:t>16.10.2016 г.</a:t>
            </a:fld>
            <a:endParaRPr lang="en-US" altLang="en-US"/>
          </a:p>
        </p:txBody>
      </p:sp>
    </p:spTree>
    <p:extLst>
      <p:ext uri="{BB962C8B-B14F-4D97-AF65-F5344CB8AC3E}">
        <p14:creationId xmlns:p14="http://schemas.microsoft.com/office/powerpoint/2010/main" val="29624704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5818658"/>
          </a:xfrm>
        </p:spPr>
        <p:txBody>
          <a:bodyPr/>
          <a:lstStyle/>
          <a:p>
            <a:r>
              <a:rPr lang="bg-BG" sz="2800" dirty="0"/>
              <a:t>Длъжностната характеристика се разработва при създаване на всяко ново работно място или когато няма такава за работни места, създадени в по-ранен период. </a:t>
            </a:r>
            <a:r>
              <a:rPr lang="bg-BG" sz="2800" dirty="0" smtClean="0"/>
              <a:t>Тя трябва </a:t>
            </a:r>
            <a:r>
              <a:rPr lang="bg-BG" sz="2800" dirty="0"/>
              <a:t>има дата, година, утвърждавам (подпис на лицето и печат на заведението). Трябва да се посочи кой е разработил длъжностната характеристика и срока на действието й. </a:t>
            </a:r>
            <a:r>
              <a:rPr lang="bg-BG" sz="2800" dirty="0" smtClean="0"/>
              <a:t/>
            </a:r>
            <a:br>
              <a:rPr lang="bg-BG" sz="2800" dirty="0" smtClean="0"/>
            </a:br>
            <a:r>
              <a:rPr lang="bg-BG" sz="2800" dirty="0" smtClean="0"/>
              <a:t/>
            </a:r>
            <a:br>
              <a:rPr lang="bg-BG" sz="2800" dirty="0" smtClean="0"/>
            </a:br>
            <a:r>
              <a:rPr lang="bg-BG" sz="2800" dirty="0" smtClean="0"/>
              <a:t>Длъжностните </a:t>
            </a:r>
            <a:r>
              <a:rPr lang="bg-BG" sz="2800" dirty="0"/>
              <a:t>характеристики се актуализират на всеки 3-5 години и при акредитация на болничните заведения</a:t>
            </a:r>
            <a:r>
              <a:rPr lang="bg-BG" sz="2800" dirty="0" smtClean="0"/>
              <a:t>.</a:t>
            </a:r>
            <a:endParaRPr lang="en-US" sz="2800" dirty="0"/>
          </a:p>
        </p:txBody>
      </p:sp>
      <p:sp>
        <p:nvSpPr>
          <p:cNvPr id="3" name="Slide Number Placeholder 2"/>
          <p:cNvSpPr>
            <a:spLocks noGrp="1"/>
          </p:cNvSpPr>
          <p:nvPr>
            <p:ph type="sldNum" sz="quarter" idx="12"/>
          </p:nvPr>
        </p:nvSpPr>
        <p:spPr/>
        <p:txBody>
          <a:bodyPr/>
          <a:lstStyle/>
          <a:p>
            <a:fld id="{AF8693FA-4BCF-4D2C-AC88-4ADD88334C9B}" type="slidenum">
              <a:rPr lang="en-US" altLang="en-US" smtClean="0"/>
              <a:pPr/>
              <a:t>64</a:t>
            </a:fld>
            <a:endParaRPr lang="en-US" altLang="en-US"/>
          </a:p>
        </p:txBody>
      </p:sp>
      <p:sp>
        <p:nvSpPr>
          <p:cNvPr id="4" name="Date Placeholder 3"/>
          <p:cNvSpPr>
            <a:spLocks noGrp="1"/>
          </p:cNvSpPr>
          <p:nvPr>
            <p:ph type="dt" sz="half" idx="10"/>
          </p:nvPr>
        </p:nvSpPr>
        <p:spPr/>
        <p:txBody>
          <a:bodyPr/>
          <a:lstStyle/>
          <a:p>
            <a:fld id="{F40A09D3-83A3-403D-9D6E-F14B85C68EE0}" type="datetime1">
              <a:rPr lang="bg-BG" altLang="en-US" smtClean="0"/>
              <a:t>16.10.2016 г.</a:t>
            </a:fld>
            <a:endParaRPr lang="en-US" altLang="en-US"/>
          </a:p>
        </p:txBody>
      </p:sp>
    </p:spTree>
    <p:extLst>
      <p:ext uri="{BB962C8B-B14F-4D97-AF65-F5344CB8AC3E}">
        <p14:creationId xmlns:p14="http://schemas.microsoft.com/office/powerpoint/2010/main" val="1701548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DCFAD18-51D3-4AE0-B2A4-E608C7F20F26}" type="slidenum">
              <a:rPr lang="en-US" altLang="en-US"/>
              <a:pPr/>
              <a:t>7</a:t>
            </a:fld>
            <a:endParaRPr lang="en-US" altLang="en-US"/>
          </a:p>
        </p:txBody>
      </p:sp>
      <p:sp>
        <p:nvSpPr>
          <p:cNvPr id="79876" name="Rectangle 4"/>
          <p:cNvSpPr>
            <a:spLocks noGrp="1" noChangeArrowheads="1"/>
          </p:cNvSpPr>
          <p:nvPr>
            <p:ph type="title"/>
          </p:nvPr>
        </p:nvSpPr>
        <p:spPr>
          <a:xfrm>
            <a:off x="457200" y="277813"/>
            <a:ext cx="8229600" cy="6319837"/>
          </a:xfrm>
        </p:spPr>
        <p:txBody>
          <a:bodyPr/>
          <a:lstStyle/>
          <a:p>
            <a:pPr marL="838200" indent="-838200"/>
            <a:r>
              <a:rPr lang="en-US" altLang="en-US" b="1" i="1" u="sng">
                <a:solidFill>
                  <a:srgbClr val="1E07A5"/>
                </a:solidFill>
              </a:rPr>
              <a:t>3. </a:t>
            </a:r>
            <a:r>
              <a:rPr lang="bg-BG" altLang="en-US" b="1" i="1" u="sng">
                <a:solidFill>
                  <a:srgbClr val="1E07A5"/>
                </a:solidFill>
              </a:rPr>
              <a:t>Въвеждане в длъжността и ориентация</a:t>
            </a:r>
            <a:r>
              <a:rPr lang="bg-BG" altLang="en-US" i="1"/>
              <a:t> </a:t>
            </a:r>
            <a:r>
              <a:rPr lang="bg-BG" altLang="en-US" b="1"/>
              <a:t>на новоназначените работници чрез използване на ресурсите на организацията.</a:t>
            </a:r>
          </a:p>
        </p:txBody>
      </p:sp>
      <p:sp>
        <p:nvSpPr>
          <p:cNvPr id="2" name="Date Placeholder 1"/>
          <p:cNvSpPr>
            <a:spLocks noGrp="1"/>
          </p:cNvSpPr>
          <p:nvPr>
            <p:ph type="dt" sz="half" idx="10"/>
          </p:nvPr>
        </p:nvSpPr>
        <p:spPr/>
        <p:txBody>
          <a:bodyPr/>
          <a:lstStyle/>
          <a:p>
            <a:fld id="{4B3E8A9E-4134-497A-A76C-0C85B90AA1E8}"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D0E8F01-E493-4FBD-95A3-5A1563D1E492}" type="slidenum">
              <a:rPr lang="en-US" altLang="en-US"/>
              <a:pPr/>
              <a:t>8</a:t>
            </a:fld>
            <a:endParaRPr lang="en-US" altLang="en-US"/>
          </a:p>
        </p:txBody>
      </p:sp>
      <p:sp>
        <p:nvSpPr>
          <p:cNvPr id="81924" name="Rectangle 4"/>
          <p:cNvSpPr>
            <a:spLocks noGrp="1" noChangeArrowheads="1"/>
          </p:cNvSpPr>
          <p:nvPr>
            <p:ph type="title"/>
          </p:nvPr>
        </p:nvSpPr>
        <p:spPr>
          <a:xfrm>
            <a:off x="457200" y="277813"/>
            <a:ext cx="8229600" cy="6391275"/>
          </a:xfrm>
        </p:spPr>
        <p:txBody>
          <a:bodyPr/>
          <a:lstStyle/>
          <a:p>
            <a:pPr marL="838200" indent="-838200"/>
            <a:r>
              <a:rPr lang="en-US" altLang="en-US" b="1" i="1" u="sng">
                <a:solidFill>
                  <a:srgbClr val="1E07A5"/>
                </a:solidFill>
              </a:rPr>
              <a:t>4. </a:t>
            </a:r>
            <a:r>
              <a:rPr lang="bg-BG" altLang="en-US" b="1" i="1" u="sng">
                <a:solidFill>
                  <a:srgbClr val="1E07A5"/>
                </a:solidFill>
              </a:rPr>
              <a:t>Адекватна социализация</a:t>
            </a:r>
            <a:r>
              <a:rPr lang="bg-BG" altLang="en-US" i="1"/>
              <a:t> </a:t>
            </a:r>
            <a:r>
              <a:rPr lang="bg-BG" altLang="en-US" b="1"/>
              <a:t>на всяко наето лице спрямо ценностите на организацията и нормите на звеното.</a:t>
            </a:r>
          </a:p>
        </p:txBody>
      </p:sp>
      <p:sp>
        <p:nvSpPr>
          <p:cNvPr id="2" name="Date Placeholder 1"/>
          <p:cNvSpPr>
            <a:spLocks noGrp="1"/>
          </p:cNvSpPr>
          <p:nvPr>
            <p:ph type="dt" sz="half" idx="10"/>
          </p:nvPr>
        </p:nvSpPr>
        <p:spPr/>
        <p:txBody>
          <a:bodyPr/>
          <a:lstStyle/>
          <a:p>
            <a:fld id="{112C25D6-CDF1-4B55-9CD2-58A674896C15}"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50468D5-BBC0-4B44-BC5F-87E798C08AAF}" type="slidenum">
              <a:rPr lang="en-US" altLang="en-US"/>
              <a:pPr/>
              <a:t>9</a:t>
            </a:fld>
            <a:endParaRPr lang="en-US" altLang="en-US"/>
          </a:p>
        </p:txBody>
      </p:sp>
      <p:sp>
        <p:nvSpPr>
          <p:cNvPr id="83972" name="Rectangle 4"/>
          <p:cNvSpPr>
            <a:spLocks noGrp="1" noChangeArrowheads="1"/>
          </p:cNvSpPr>
          <p:nvPr>
            <p:ph type="title"/>
          </p:nvPr>
        </p:nvSpPr>
        <p:spPr>
          <a:xfrm>
            <a:off x="457200" y="277813"/>
            <a:ext cx="8229600" cy="6103937"/>
          </a:xfrm>
        </p:spPr>
        <p:txBody>
          <a:bodyPr/>
          <a:lstStyle/>
          <a:p>
            <a:pPr marL="838200" indent="-838200"/>
            <a:r>
              <a:rPr lang="en-US" altLang="en-US" b="1" i="1" u="sng">
                <a:solidFill>
                  <a:srgbClr val="1E07A5"/>
                </a:solidFill>
              </a:rPr>
              <a:t>5. </a:t>
            </a:r>
            <a:r>
              <a:rPr lang="bg-BG" altLang="en-US" b="1" i="1" u="sng">
                <a:solidFill>
                  <a:srgbClr val="1E07A5"/>
                </a:solidFill>
              </a:rPr>
              <a:t>Творческо и гъвкаво планиране на работните графици</a:t>
            </a:r>
            <a:r>
              <a:rPr lang="bg-BG" altLang="en-US" i="1"/>
              <a:t> </a:t>
            </a:r>
            <a:r>
              <a:rPr lang="bg-BG" altLang="en-US" b="1"/>
              <a:t>на основата на нуждите от здравни грижи с цел увеличаване на продуктивността и задържането на работното място.</a:t>
            </a:r>
          </a:p>
        </p:txBody>
      </p:sp>
      <p:sp>
        <p:nvSpPr>
          <p:cNvPr id="2" name="Date Placeholder 1"/>
          <p:cNvSpPr>
            <a:spLocks noGrp="1"/>
          </p:cNvSpPr>
          <p:nvPr>
            <p:ph type="dt" sz="half" idx="10"/>
          </p:nvPr>
        </p:nvSpPr>
        <p:spPr/>
        <p:txBody>
          <a:bodyPr/>
          <a:lstStyle/>
          <a:p>
            <a:fld id="{F51B5FA0-5D44-4B45-B50C-021A9D8B9114}" type="datetime1">
              <a:rPr lang="bg-BG" altLang="en-US" smtClean="0"/>
              <a:t>16.10.2016 г.</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628</TotalTime>
  <Words>1329</Words>
  <Application>Microsoft Office PowerPoint</Application>
  <PresentationFormat>On-screen Show (4:3)</PresentationFormat>
  <Paragraphs>191</Paragraphs>
  <Slides>64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Watermark</vt:lpstr>
      <vt:lpstr>Visio.Drawing.11</vt:lpstr>
      <vt:lpstr>УПРАВЛЕНИЕ НА ЧОВЕШКИТЕ РЕСУРСИ   ПОДБОР НА ПЕРСОНАЛА  </vt:lpstr>
      <vt:lpstr>Управлението на човешките ресурси /УЧР/ представлява процес на постигане на целите на организацията чрез привличане, подбор, задържане, освобождаване от работа, развитие и целесъобразно използване на човешките ресурси в организацията. </vt:lpstr>
      <vt:lpstr>Отговорности по осигуряването на персонал преди наемането му  Осигуряването на персонал е третата фаза на мениджърския процес, в която мениджърът привлича, подбира, ориентира и насърчава развитието на персонала за постигане целите на организацията (Marriner-Tomey, 1992). </vt:lpstr>
      <vt:lpstr>Могат да се диференцират следните предварителни стъпки в отговорностите по осигуряването с персонал:</vt:lpstr>
      <vt:lpstr>1. Определяне на броя и видовете персонал, необходим за изпълнение на философията на здравната организация, за удовлетворяване на планираните финансови отговорности и за осъществяване на избраната система на грижи за пациента.</vt:lpstr>
      <vt:lpstr>2. Привличане, интервюиране, подбор и назначаване на персонала на основата на стандартите за работа, установени в длъжностната характеристика.</vt:lpstr>
      <vt:lpstr>3. Въвеждане в длъжността и ориентация на новоназначените работници чрез използване на ресурсите на организацията.</vt:lpstr>
      <vt:lpstr>4. Адекватна социализация на всяко наето лице спрямо ценностите на организацията и нормите на звеното.</vt:lpstr>
      <vt:lpstr>5. Творческо и гъвкаво планиране на работните графици на основата на нуждите от здравни грижи с цел увеличаване на продуктивността и задържането на работното място.</vt:lpstr>
      <vt:lpstr> 6. Развитие на програма за обучение на персонала, която да подпомогне работещите за постигане целите на организацията.</vt:lpstr>
      <vt:lpstr>ПЛАНИРАНЕ НА ПЕРСОНАЛА Внимателното предвиждане на нуждите от персонал e ценно мениджърско умение, тъй като то позволява да се избегнат кризисните моменти в обезпечаването с персонал. Ръководителят трябва да познава и да знае:</vt:lpstr>
      <vt:lpstr>- възможните източници на постъпване на здравен персонал; - колко студенти се подготвят в близките университети и колежи; - обичайната продължителност на заетост на новонаетите лица; - пиковите периоди на напускане на персонала; - периодите с най-гoлям брой пациенти и др.</vt:lpstr>
      <vt:lpstr>НАБИРАНЕ НА ПЕРСОНАЛА  Това е процес на активно издирване или привличане на кандидати за съществуващи работни места, в който могат да се използват различни стратегии:    </vt:lpstr>
      <vt:lpstr> обяви в местни вестници и професионални организации;    - разпространение на информация в най-близко разположените медицински университети и колежи;   - обяви в национални професионални списания, които обаче отнемат повече време и са по-скъпи;</vt:lpstr>
      <vt:lpstr> използване на по-евтини средства като устна информация, препоръки от страна на собствения удовлетворен от работата персонал, отворени врати за здравните професионалисти от общността и др.;   - участие в „Дни на кариерата” в близките медицински университети и колежи;</vt:lpstr>
      <vt:lpstr> разпространение на печатни материали (ръчно или по пощата) в отговор на запитвания за работни места; тези материали следва да съдържат информация за философията на организацията, заплащането и други ползи, данни за общността, която дадената организация обслужва, името на лицето за контакт и др. </vt:lpstr>
      <vt:lpstr>ИНТЕРВЮИРАНЕ</vt:lpstr>
      <vt:lpstr>Интервюто остава единственият най-често използван подход в процеса на наемане на персонал.   То представлява среща за набиране на информация между индивид, кандидатстващ за дадена длъжност и член на дадена организация, извършващ набирането на персонал. </vt:lpstr>
      <vt:lpstr>Чрез интервюто се постигат 3 основни цели на подбора:  1. Интервюто се стреми да извлече достатъчно информация за определяне на пригодността на кандидата за наличната длъжност.</vt:lpstr>
      <vt:lpstr>2. Кандидатът извлича необходимата информация за вземане на разумно решение за приемане на работата в случай че тя бъде предложена.  3. Интервюиращият се стреми да води интервюто по такъв начин, че независимо от резултата от интервюто, кандидатът да продължи да уважава и да е доброжелателен към организацията. </vt:lpstr>
      <vt:lpstr>ИНТЕРВЮТО  може да бъде: -  НЕСТРУКТУРИРАНО  - СТРУКТУРИРАНО</vt:lpstr>
      <vt:lpstr>НЕСТРУКТУРИРАНОТО ИНТЕРВЮ - не изисква особено планиране; - въпросите не се подготвят предварително;  - интервюиращият често говори повече от кандидата.</vt:lpstr>
      <vt:lpstr>СТРУКТУРИРАНОТО ИНТЕРВЮ:  - изисква повече време за планиране; - въпросите се разработват предварително така, че да отразяват специфичните изисквания за работата; - трябва да бъде предложена информация за изискваните умения и качества, да бъдат получена информация за опита на кандидата и да бъде определено желанието или мотивацията му за извършване на работата.</vt:lpstr>
      <vt:lpstr>ОСНОВНИ НЕОБХОДИМИ УМЕНИЯ ЗА ИНТЕРВЮИРАНЕ </vt:lpstr>
      <vt:lpstr>1. Планиране на интервюто – запознаване с формуляра за кандидатстване, с изискванията за работата и областите, които трябва да бъдат обхванати при интервюто; планиране и организиране на въпросите, отнасящи се до работата и кандидата; подготовка на спокойна обстановка, без прекъсвания.</vt:lpstr>
      <vt:lpstr>2. Представяне на интервюиращия – интервюиращият прави впечатление на кандидата и като индивид, и като представител на организацията – чрез тона на гласа, контакта с очите, външния вид, позата и жестовете.</vt:lpstr>
      <vt:lpstr>3. Отговаряне на кандидата – следене на чувствата на кандидата, реагиране по подходящ начин на коментарии, въпроси и невербално поведение на кандидата, поддържане на интерес у кандидата, насърчаване на топла атмосфера и доверие, насърчаване и похвали. </vt:lpstr>
      <vt:lpstr>4. Събиране на информация – използване на подходящи техники за задаване на въпроси и извличане на уместна информация, проучване на непълни отговори и проблемни области и поддържане на атмосфера на доверие.</vt:lpstr>
      <vt:lpstr>5. Предоставяне на информация – предаване на подходяща и точна информация за институцията и наличните работни места, за които кандидатът би бил приет, отговор на всеки зададен въпрос от кандидата.</vt:lpstr>
      <vt:lpstr>6. Обработване на информацията – обобщаване и анализ на информацията за вземане на крайно решение, идентифициране на личностните характеристики и обсъждането им в контекста на изискванията за работата.</vt:lpstr>
      <vt:lpstr>ОГРАНИЧЕНИЯ НА ИНТЕРВЮТО </vt:lpstr>
      <vt:lpstr>Основният дефект на интервюто е неговата субективност.  - То изисква от интервюиращия да използва съждения, преценки и да се опира на своите ценности при вземане на решения на основата на кратко общуване с кандидата в една неестествена ситуация. - Кандидатът, от своя страна, се опитва да създаде приятно впечатление и може да бъде повлиян от интервюиращия.</vt:lpstr>
      <vt:lpstr>ОБЩОПРИЕТИ СА СЛЕДНИТЕ ОГРАНИЧЕНИЯ НА ИНТЕРВЮТО:  1. Ако двама интервюиращи провеждат неструктурирано интервю с един и същ кандидат, техните оценки няма да си съответстват и надеждността на такова интервю е много ниска.   2. Ако двама интервюиращи провеждат структурирано интервю с един и същ кандидат, надеждността на такова интервю е задоволителна, тъй като и двамата използват един и същ формат.</vt:lpstr>
      <vt:lpstr>3. Структурираното интервю има по-висока валидност, т.е. то е по-добре предсказва възможностите на кандидата за извършване на работата, отколкото неструктурираното интервю.  4. Високите оценки при интервюто не винаги са свързани с последващо високо ниво на извършване на работата.  5. Валидността на интервюто нараства при екипен подход.  6. Отношението на интервюиращия влияе силно върху оценяването на кандидатите. Субективността, не може да бъде елиминирана напълно. </vt:lpstr>
      <vt:lpstr>7. Интервюиращият се влияе повече от неблагоприятната, отколкото от благоприятната информация.    8. Интервюиращите лица вземат решения за кандидатите много рано  – често още в първите няколко минути на интервюто.   9. При неструктурирано интервю интервюиращият говори повече, а при структурираното интервю той заема около 50% от говоренето.</vt:lpstr>
      <vt:lpstr>ПРЕОДОЛЯВАНЕ НА ОГРАНИЧЕНИЯТА НА ИНТЕРВЮТО  1. Използване на екипен подход.  2. Разработване на структурирано интервю за всяка длъжност.    3. Използване на сценарии за определяне способността за вземане на решения. За всяка категория работещи трябва да се разработват специфични казуси – напр. за новозавършили сестри, за медицински секретари, за сестри в отделения за интензивни грижи и т.н. </vt:lpstr>
      <vt:lpstr>4. Провеждане на многократно интервю. Често се предлага кандидатите да бъдат интервюирани повече от един път. За постигане на най-добра ефективност кандидатите трябва да бъдат интервюирани в различни дни, тъй като всеки може да има „добър” или „лош”ден.   5. Провеждане на обучение по техниките за ефективно интервюиране. Обучението трябва да бъде фокусирано върху уменията за комуникация и съвети по планиране, провеждане и контролиране на интервюто.</vt:lpstr>
      <vt:lpstr>ПЛАНИРАНЕ, ПРОВЕЖДАНЕ И КОНТРОЛИРАНЕ НА ИНТЕРВЮТО</vt:lpstr>
      <vt:lpstr>Конкретни препоръки към интервюиращия:  1. Представи се и поздрави кандидата.  2. Направи кратко изложение за организацията/компанията и наличните свободни места.  3. Опиши длъжността, за която кандидатства лицето. </vt:lpstr>
      <vt:lpstr> 4. Обсъди информацията в молбата за кандидатстване и изясни или допълни информацията, ако е необходимо.  5. Дискутирай квалификациите на кандидата и продължи с въпросите от структурираното интервю.   6. Ако кандидатът изглежда квалифициран, обсъждай длъжността и организацията по-нататък.</vt:lpstr>
      <vt:lpstr>7. Обясни последващите процедури за наемане на работа, например дните за физикални изследвания и постъпване на работа. Ако кандидатът не бъде нает веднага, обясни му кога и как той ще бъде уведомен за резултатите от интервюто.  8. Приключи интервюто по подходящ начин.</vt:lpstr>
      <vt:lpstr>Постигането на целите на интервюто зависи в голяма степен от начина на задаване на въпросите и поведението на интервюиращия по време на интервюто. </vt:lpstr>
      <vt:lpstr>Препоръки относно задаването на въпроси:   1. Задавай само въпроси, свързани с работата.  2. Използвай открити въпроси, които изискват конкретни отговори, а не само отговори „да” или „не”.   3. Прави пауза от няколко секунди след като кандидатът видимо е приключил с отговора си, преди да зададеш следващия въпрос.   4. Връщай се отново към темите от интервюто, по които кандидатът предоставя малко информация. </vt:lpstr>
      <vt:lpstr>   5. Не задавай повече от един въпрос едновременно.  6. Формулирай повторно част от отговора на кандидата, ако е необходимо доразвиване на въпроса.  7. Задавай въпросите ясно, но не подсказвай вербално или невербално правилния отговор.   8. Винаги показвай интерес към отговорите на кандидата, не прекъсвай, не критикувай казаното от него, не изразявай нетърпение.  </vt:lpstr>
      <vt:lpstr>9. Използвай подходящ език. Избягвай терминология или език, които карат кандидатите да чувстват, че с тях се говори опростено или твърде сложно.  10. Всички въпроси във формата за кандидатстване и задавани по време на интервюто трябва да имат специфична цел.   11. При всяко интервю трябва да се водят писмени записи.</vt:lpstr>
      <vt:lpstr>12. Обикновено на кандидатите не се предлага работа в края на първото интервю, освен ако те не са високо квалифицирани и пазарът на работна сила е твърде затруднен.  13. Когато кандидатът не е достатъчно квалифициран, прояви тактичност, не давай напразна надежда, а го посъветвай как би могъл да подобри квалификацията си за евентуално повторно кандидатстване.   </vt:lpstr>
      <vt:lpstr>ОЦЕНКА НА ИНТЕРВЮТО   1. Интервюиращите трябва да планират време за оценка на резултатите от интервюирането.   2. Записките трябва да се прегледат, допълнят и разширят непосредствено след интервюто.   3. Добре е да се използва специален формуляр за оценка, в който последният въпрос да съдържа препоръка “за” или “против” наемането на лицето. При отговора на този въпрос да се отдава тежест на изискванията за самата работа и на намаляване до минимум на субективността. </vt:lpstr>
      <vt:lpstr>ПРАВНИ АСПЕКТИ НА ИНТЕРВЮИРАНЕТО  Формулярите за кандидатстване не трябва да съдържат въпроси, които нарушават различни нормативни актове. Нещо повече – мениджърите трябва да избягват незаконни питания по време на самото интервю.  В много страни се считат недопустими въпроси за възраст, брачно състояние, брой деца, раса, сексуални предпочитания, финансово или кредитно състояние, национален произход или религия.   В други страни е забранено задаване на въпроси на жените за техните репродуктивни способности и отношение към семейното планиране.  </vt:lpstr>
      <vt:lpstr>ПОДБОР НА ПЕРСОНАЛА   Подборът представлява труден и изключително отговорен процес на избор на най-квалифицирания кандидат за конкретна работа или длъжност, тъй като мениджърът трябва да избере не само най-квалифицирания индивид, но и да предвиди неговата бъдеща успешна работа, изхождайки само от формуляра за кандидатстване, от невинаги обективни препоръки и няколко минути разговор с кандидата.</vt:lpstr>
      <vt:lpstr> 1. Внимателно трябва да се подходи към изискванията за образование и към препоръките за всеки вид работа.  2. Ако изискванията за дадена длъжност са твърде строги, тя може да остане незаета. Поради това много организации определят списък от предпочитани критерии за дадена длъжност и втори списък с минимални критерии.    3. Често организациите възприемат заместване на някои критерии – напр., дадена длъжност изисква бакалавърска, но се предпочита магистърска степен или пък 5 години професионален стаж да бъде заместен с магистърска степен.   </vt:lpstr>
      <vt:lpstr>4. Внимателно трябва да се изучават формулярите за кандидатстване, за да се установи дали те са пълни и дали кандидатът е квалифициран за длъжността.   5. В условията на конкурентен пазар на работната сила данните за академично ниво и професионален опит трябва задължително да се сверяват със съответните институции и професионални организации преди да се предложи работа на даден кандидат.  6. Тази информация трябва да се допълва от изискваните препоръки от предишни работодатели и се проверяват данните за професионалния опит. </vt:lpstr>
      <vt:lpstr>7. Мениджърът трябва да се вглежда и да изучава критично CV-то на кандидата. Докато формулярът се проектира от работодателя и отразява нуждите на организацията, то CV-то се създава от кандидата, отразява неговите ценности, умения и интереси и обикновено всеки кандидат обобщава данните за образованието си и за професионалния си опит във възможно най-добра светлина.   8. Когато длъжността изисква конкретни способности, може да се използва тестване на кандидатите преди наемане на работа. В здравните организации то по-често се прилага след наемане на работа за определяне образователните потребности и пропуските в уменията, към които да бъде насочено продължителното обучение.</vt:lpstr>
      <vt:lpstr>9. При наемане на кандидатите обикновено се изисква медицинско изследване, което определя дали кандидатът удовлетворява изискванията за дадена специфична работа и разкрива физическото състояние на лицето в този момент. Тези изследвания трябва да бъдат за сметка на работодателя.  10. Понякога мениджърите запълват длъжности с вътрешни кандидати. В такива случаи организацията трябва да има разработени конкретни критерии за трансфер и промоция на работещите.</vt:lpstr>
      <vt:lpstr>ФИНАЛИЗИРАНЕТО НА ПОДБОРА включва следните заключителни стъпки:  1. Довършване на интервюто с всички кандидати, изказване на благодарност за тяхното кандидатстване и информиране кога могат да очакват уведомяване за решение.   2. Кандидатите, на които не се предлага работа, трябва да бъдат уведомени навреме писмено за тяхното елиминиране, като се посочат конкретните причини (напр. недостатъчно образование или професионален стаж) и дали техните молби ще се задържат за възможно по-късно наемане или те трябва да кандидатстват отново в бъдеще. </vt:lpstr>
      <vt:lpstr>3. Кандидатите, на които се предлага работа, трябва да бъдат информирани писмено за облагите, заплатата и работното място. Това предотвратява по-късни недоразумения относно обещаното им от сестрата-мениджър или интервюиращия.   4. Кандидатите, които приемат предложенията за работа, трябва да бъдат информирани относно процедурите преди постъпване (напр. медицински преглед) и за датата на явяване на работа. Те трябва да потвърдят писмено намерението си за приемане на длъжността. </vt:lpstr>
      <vt:lpstr>Длъжностна характеристика </vt:lpstr>
      <vt:lpstr>За да се избегнат недоразуменията за всяка длъжност трябва да има длъжностна характеристика, която включва 2 елемента:  1. Длъжност - професионална дейност, която изисква определен обем знания, умения и съответно поведение, които могат да бъдат описани като характерни черти за тази дейност.   2. Работно място - специфичната трудова работна ситуация, в която попада лицето. Работното място съществува независимо от лицето, което го заема.  </vt:lpstr>
      <vt:lpstr>Работното място се характеризира с:   1. Комплексност, която включва: - професионални изисквания (компетенции) - необходимите познания, умения, които се изискват за упражняване на професията на конкретното работно място; - междуличностните отношения (взаимодействието с колектива и колегите) - възможността лицето да осигурява сътрудничество с лицата на други работни места. 2. Отговорност, която включва: - икономическа значимост - отговорност по отношение на управление на материалните ресурси; - степен на автономност - отговорност за вземане на самостоятелно решение. </vt:lpstr>
      <vt:lpstr>За да се изготви длъжностна характеристика е необходимо да се направи анализ на работното място и спецификация на длъжността.</vt:lpstr>
      <vt:lpstr>PowerPoint Presentation</vt:lpstr>
      <vt:lpstr>1. Анализът на работното място се прави за незаето работно място и включва проучване на условията, при които се изпълняват задълженията на това работно място, като се отчита:  - материалният фактор - условията на самото работно място (осветеност, запрашеност, оборудване и др.);  - човешкият фактор - на какви условия трябва да отговаря дадената личност, която ще заема тази длъжност (психични, етични, морални).</vt:lpstr>
      <vt:lpstr>2. Спецификацията отчита и описва основните задължения, които трябва да изпълнява лицето, заемайки конкретното работно място. Тя се изработва най-лесно с т.нар. диаграма за изработване на длъжностна характеристика, която съдържа:   - списък на дейностите (изброяване на всички дейности в дадено отделение или звено);   - групиране на дейностите;   - посочване на дейностите, които ще се извършват от конкретна категория персонал (лекар, началник отделение/клиника, старша медицинска сестра, медицинска сестра, санитар). </vt:lpstr>
      <vt:lpstr>Структура на длъжностната характеристика  I част - Точно название на длъжността и работното място, т.е. структурата, в която се намира (болничното заведение, отделението и т.н.);   II част - Обхват на задълженията - описание на работното място и конкретно на заеманата длъжност (работно време, функции на заеманата длъжност, задължения, взаимоотношения на работното място с други специалисти, вредности и др. </vt:lpstr>
      <vt:lpstr>Длъжностната характеристика се разработва при създаване на всяко ново работно място или когато няма такава за работни места, създадени в по-ранен период. Тя трябва има дата, година, утвърждавам (подпис на лицето и печат на заведението). Трябва да се посочи кой е разработил длъжностната характеристика и срока на действието й.   Длъжностните характеристики се актуализират на всеки 3-5 години и при акредитация на болничните заведения.</vt:lpstr>
    </vt:vector>
  </TitlesOfParts>
  <Company>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User</cp:lastModifiedBy>
  <cp:revision>95</cp:revision>
  <dcterms:created xsi:type="dcterms:W3CDTF">2004-09-12T14:12:15Z</dcterms:created>
  <dcterms:modified xsi:type="dcterms:W3CDTF">2016-10-16T16:06:18Z</dcterms:modified>
</cp:coreProperties>
</file>