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85"/>
  </p:notesMasterIdLst>
  <p:sldIdLst>
    <p:sldId id="295" r:id="rId2"/>
    <p:sldId id="296" r:id="rId3"/>
    <p:sldId id="256" r:id="rId4"/>
    <p:sldId id="297" r:id="rId5"/>
    <p:sldId id="257" r:id="rId6"/>
    <p:sldId id="258" r:id="rId7"/>
    <p:sldId id="259" r:id="rId8"/>
    <p:sldId id="260" r:id="rId9"/>
    <p:sldId id="262" r:id="rId10"/>
    <p:sldId id="264" r:id="rId11"/>
    <p:sldId id="265" r:id="rId12"/>
    <p:sldId id="266" r:id="rId13"/>
    <p:sldId id="268" r:id="rId14"/>
    <p:sldId id="269" r:id="rId15"/>
    <p:sldId id="271" r:id="rId16"/>
    <p:sldId id="273" r:id="rId17"/>
    <p:sldId id="274" r:id="rId18"/>
    <p:sldId id="275" r:id="rId19"/>
    <p:sldId id="278" r:id="rId20"/>
    <p:sldId id="281" r:id="rId21"/>
    <p:sldId id="298" r:id="rId22"/>
    <p:sldId id="304" r:id="rId23"/>
    <p:sldId id="303" r:id="rId24"/>
    <p:sldId id="302" r:id="rId25"/>
    <p:sldId id="301" r:id="rId26"/>
    <p:sldId id="300" r:id="rId27"/>
    <p:sldId id="306" r:id="rId28"/>
    <p:sldId id="305" r:id="rId29"/>
    <p:sldId id="299" r:id="rId30"/>
    <p:sldId id="309" r:id="rId31"/>
    <p:sldId id="308" r:id="rId32"/>
    <p:sldId id="307" r:id="rId33"/>
    <p:sldId id="310" r:id="rId34"/>
    <p:sldId id="325" r:id="rId35"/>
    <p:sldId id="324" r:id="rId36"/>
    <p:sldId id="323" r:id="rId37"/>
    <p:sldId id="322" r:id="rId38"/>
    <p:sldId id="321" r:id="rId39"/>
    <p:sldId id="320" r:id="rId40"/>
    <p:sldId id="319" r:id="rId41"/>
    <p:sldId id="326" r:id="rId42"/>
    <p:sldId id="318" r:id="rId43"/>
    <p:sldId id="317" r:id="rId44"/>
    <p:sldId id="316" r:id="rId45"/>
    <p:sldId id="315" r:id="rId46"/>
    <p:sldId id="314" r:id="rId47"/>
    <p:sldId id="313" r:id="rId48"/>
    <p:sldId id="312" r:id="rId49"/>
    <p:sldId id="327" r:id="rId50"/>
    <p:sldId id="311" r:id="rId51"/>
    <p:sldId id="328" r:id="rId52"/>
    <p:sldId id="334" r:id="rId53"/>
    <p:sldId id="333" r:id="rId54"/>
    <p:sldId id="335" r:id="rId55"/>
    <p:sldId id="332" r:id="rId56"/>
    <p:sldId id="336" r:id="rId57"/>
    <p:sldId id="331" r:id="rId58"/>
    <p:sldId id="337" r:id="rId59"/>
    <p:sldId id="330" r:id="rId60"/>
    <p:sldId id="329" r:id="rId61"/>
    <p:sldId id="351" r:id="rId62"/>
    <p:sldId id="356" r:id="rId63"/>
    <p:sldId id="338" r:id="rId64"/>
    <p:sldId id="358" r:id="rId65"/>
    <p:sldId id="357" r:id="rId66"/>
    <p:sldId id="355" r:id="rId67"/>
    <p:sldId id="359" r:id="rId68"/>
    <p:sldId id="354" r:id="rId69"/>
    <p:sldId id="360" r:id="rId70"/>
    <p:sldId id="361" r:id="rId71"/>
    <p:sldId id="350" r:id="rId72"/>
    <p:sldId id="362" r:id="rId73"/>
    <p:sldId id="376" r:id="rId74"/>
    <p:sldId id="375" r:id="rId75"/>
    <p:sldId id="374" r:id="rId76"/>
    <p:sldId id="377" r:id="rId77"/>
    <p:sldId id="373" r:id="rId78"/>
    <p:sldId id="372" r:id="rId79"/>
    <p:sldId id="378" r:id="rId80"/>
    <p:sldId id="379" r:id="rId81"/>
    <p:sldId id="371" r:id="rId82"/>
    <p:sldId id="370" r:id="rId83"/>
    <p:sldId id="380" r:id="rId84"/>
  </p:sldIdLst>
  <p:sldSz cx="9144000" cy="6858000" type="screen4x3"/>
  <p:notesSz cx="6858000" cy="9144000"/>
  <p:defaultTextStyle>
    <a:defPPr>
      <a:defRPr lang="bg-BG"/>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926C8"/>
    <a:srgbClr val="FDD61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98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B57B3F-50FD-46D3-B22C-D2FDF002CFE5}" type="datetimeFigureOut">
              <a:rPr lang="en-US" smtClean="0"/>
              <a:t>10/16/2016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F1B38FE-8DD3-426E-A85A-E711D7E56D25}" type="slidenum">
              <a:rPr lang="en-US" smtClean="0"/>
              <a:t>‹#›</a:t>
            </a:fld>
            <a:endParaRPr lang="en-US"/>
          </a:p>
        </p:txBody>
      </p:sp>
    </p:spTree>
    <p:extLst>
      <p:ext uri="{BB962C8B-B14F-4D97-AF65-F5344CB8AC3E}">
        <p14:creationId xmlns:p14="http://schemas.microsoft.com/office/powerpoint/2010/main" val="19173944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17762" name="Group 2"/>
          <p:cNvGrpSpPr>
            <a:grpSpLocks/>
          </p:cNvGrpSpPr>
          <p:nvPr/>
        </p:nvGrpSpPr>
        <p:grpSpPr bwMode="auto">
          <a:xfrm>
            <a:off x="0" y="0"/>
            <a:ext cx="9144000" cy="6858000"/>
            <a:chOff x="0" y="0"/>
            <a:chExt cx="5760" cy="4320"/>
          </a:xfrm>
        </p:grpSpPr>
        <p:sp>
          <p:nvSpPr>
            <p:cNvPr id="117763"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altLang="en-US" sz="2400">
                <a:latin typeface="Times New Roman" pitchFamily="18" charset="0"/>
              </a:endParaRPr>
            </a:p>
          </p:txBody>
        </p:sp>
        <p:sp>
          <p:nvSpPr>
            <p:cNvPr id="117764" name="Rectangle 4"/>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2400">
                <a:latin typeface="Times New Roman" pitchFamily="18" charset="0"/>
              </a:endParaRPr>
            </a:p>
          </p:txBody>
        </p:sp>
        <p:grpSp>
          <p:nvGrpSpPr>
            <p:cNvPr id="117765" name="Group 5"/>
            <p:cNvGrpSpPr>
              <a:grpSpLocks/>
            </p:cNvGrpSpPr>
            <p:nvPr/>
          </p:nvGrpSpPr>
          <p:grpSpPr bwMode="auto">
            <a:xfrm>
              <a:off x="0" y="672"/>
              <a:ext cx="1806" cy="1989"/>
              <a:chOff x="0" y="672"/>
              <a:chExt cx="1806" cy="1989"/>
            </a:xfrm>
          </p:grpSpPr>
          <p:sp>
            <p:nvSpPr>
              <p:cNvPr id="117766" name="Rectangle 6"/>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2400">
                  <a:latin typeface="Times New Roman" pitchFamily="18" charset="0"/>
                </a:endParaRPr>
              </a:p>
            </p:txBody>
          </p:sp>
          <p:sp>
            <p:nvSpPr>
              <p:cNvPr id="117767" name="Rectangle 7"/>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2400">
                  <a:latin typeface="Times New Roman" pitchFamily="18" charset="0"/>
                </a:endParaRPr>
              </a:p>
            </p:txBody>
          </p:sp>
          <p:sp>
            <p:nvSpPr>
              <p:cNvPr id="117768" name="Rectangle 8"/>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2400">
                  <a:latin typeface="Times New Roman" pitchFamily="18" charset="0"/>
                </a:endParaRPr>
              </a:p>
            </p:txBody>
          </p:sp>
          <p:sp>
            <p:nvSpPr>
              <p:cNvPr id="117769" name="Rectangle 9"/>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2400">
                  <a:latin typeface="Times New Roman" pitchFamily="18" charset="0"/>
                </a:endParaRPr>
              </a:p>
            </p:txBody>
          </p:sp>
          <p:sp>
            <p:nvSpPr>
              <p:cNvPr id="117770" name="Rectangle 10"/>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2400">
                  <a:latin typeface="Times New Roman" pitchFamily="18" charset="0"/>
                </a:endParaRPr>
              </a:p>
            </p:txBody>
          </p:sp>
          <p:sp>
            <p:nvSpPr>
              <p:cNvPr id="117771" name="Rectangle 11"/>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2400">
                  <a:latin typeface="Times New Roman" pitchFamily="18" charset="0"/>
                </a:endParaRPr>
              </a:p>
            </p:txBody>
          </p:sp>
          <p:sp>
            <p:nvSpPr>
              <p:cNvPr id="117772" name="Rectangle 12"/>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2400">
                  <a:latin typeface="Times New Roman" pitchFamily="18" charset="0"/>
                </a:endParaRPr>
              </a:p>
            </p:txBody>
          </p:sp>
          <p:sp>
            <p:nvSpPr>
              <p:cNvPr id="117773" name="Rectangle 13"/>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2400">
                  <a:latin typeface="Times New Roman" pitchFamily="18" charset="0"/>
                </a:endParaRPr>
              </a:p>
            </p:txBody>
          </p:sp>
          <p:sp>
            <p:nvSpPr>
              <p:cNvPr id="117774" name="Rectangle 14"/>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2400">
                  <a:latin typeface="Times New Roman" pitchFamily="18" charset="0"/>
                </a:endParaRPr>
              </a:p>
            </p:txBody>
          </p:sp>
          <p:sp>
            <p:nvSpPr>
              <p:cNvPr id="117775" name="Rectangle 15"/>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2400">
                  <a:latin typeface="Times New Roman" pitchFamily="18" charset="0"/>
                </a:endParaRPr>
              </a:p>
            </p:txBody>
          </p:sp>
        </p:grpSp>
      </p:grpSp>
      <p:sp>
        <p:nvSpPr>
          <p:cNvPr id="117776" name="Rectangle 16"/>
          <p:cNvSpPr>
            <a:spLocks noGrp="1" noChangeArrowheads="1"/>
          </p:cNvSpPr>
          <p:nvPr>
            <p:ph type="dt" sz="half" idx="2"/>
          </p:nvPr>
        </p:nvSpPr>
        <p:spPr>
          <a:xfrm>
            <a:off x="457200" y="6248400"/>
            <a:ext cx="2133600" cy="457200"/>
          </a:xfrm>
        </p:spPr>
        <p:txBody>
          <a:bodyPr/>
          <a:lstStyle>
            <a:lvl1pPr>
              <a:defRPr/>
            </a:lvl1pPr>
          </a:lstStyle>
          <a:p>
            <a:fld id="{27E94E8C-6E55-4E0F-BE08-884430E12FDD}" type="datetime1">
              <a:rPr lang="en-US" altLang="en-US" smtClean="0"/>
              <a:t>10/16/2016</a:t>
            </a:fld>
            <a:endParaRPr lang="en-US" altLang="en-US"/>
          </a:p>
        </p:txBody>
      </p:sp>
      <p:sp>
        <p:nvSpPr>
          <p:cNvPr id="117777" name="Rectangle 17"/>
          <p:cNvSpPr>
            <a:spLocks noGrp="1" noChangeArrowheads="1"/>
          </p:cNvSpPr>
          <p:nvPr>
            <p:ph type="ftr" sz="quarter" idx="3"/>
          </p:nvPr>
        </p:nvSpPr>
        <p:spPr/>
        <p:txBody>
          <a:bodyPr/>
          <a:lstStyle>
            <a:lvl1pPr>
              <a:defRPr/>
            </a:lvl1pPr>
          </a:lstStyle>
          <a:p>
            <a:endParaRPr lang="en-US" altLang="en-US"/>
          </a:p>
        </p:txBody>
      </p:sp>
      <p:sp>
        <p:nvSpPr>
          <p:cNvPr id="117778" name="Rectangle 18"/>
          <p:cNvSpPr>
            <a:spLocks noGrp="1" noChangeArrowheads="1"/>
          </p:cNvSpPr>
          <p:nvPr>
            <p:ph type="sldNum" sz="quarter" idx="4"/>
          </p:nvPr>
        </p:nvSpPr>
        <p:spPr/>
        <p:txBody>
          <a:bodyPr/>
          <a:lstStyle>
            <a:lvl1pPr>
              <a:defRPr/>
            </a:lvl1pPr>
          </a:lstStyle>
          <a:p>
            <a:fld id="{47C67F75-88D6-48D0-9D33-B2E284AD40CC}" type="slidenum">
              <a:rPr lang="en-US" altLang="en-US"/>
              <a:pPr/>
              <a:t>‹#›</a:t>
            </a:fld>
            <a:endParaRPr lang="en-US" altLang="en-US"/>
          </a:p>
        </p:txBody>
      </p:sp>
      <p:sp>
        <p:nvSpPr>
          <p:cNvPr id="117779"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en-US" altLang="en-US" noProof="0" smtClean="0"/>
              <a:t>Click to edit Master title style</a:t>
            </a:r>
          </a:p>
        </p:txBody>
      </p:sp>
      <p:sp>
        <p:nvSpPr>
          <p:cNvPr id="117780"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pPr lvl="0"/>
            <a:r>
              <a:rPr lang="en-US" altLang="en-US" noProof="0" smtClean="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ltLang="en-US"/>
          </a:p>
        </p:txBody>
      </p:sp>
      <p:sp>
        <p:nvSpPr>
          <p:cNvPr id="5" name="Slide Number Placeholder 4"/>
          <p:cNvSpPr>
            <a:spLocks noGrp="1"/>
          </p:cNvSpPr>
          <p:nvPr>
            <p:ph type="sldNum" sz="quarter" idx="11"/>
          </p:nvPr>
        </p:nvSpPr>
        <p:spPr/>
        <p:txBody>
          <a:bodyPr/>
          <a:lstStyle>
            <a:lvl1pPr>
              <a:defRPr/>
            </a:lvl1pPr>
          </a:lstStyle>
          <a:p>
            <a:fld id="{929217A0-647C-4625-8989-73485CFF5075}" type="slidenum">
              <a:rPr lang="en-US" altLang="en-US"/>
              <a:pPr/>
              <a:t>‹#›</a:t>
            </a:fld>
            <a:endParaRPr lang="en-US" altLang="en-US"/>
          </a:p>
        </p:txBody>
      </p:sp>
      <p:sp>
        <p:nvSpPr>
          <p:cNvPr id="6" name="Date Placeholder 5"/>
          <p:cNvSpPr>
            <a:spLocks noGrp="1"/>
          </p:cNvSpPr>
          <p:nvPr>
            <p:ph type="dt" sz="half" idx="12"/>
          </p:nvPr>
        </p:nvSpPr>
        <p:spPr/>
        <p:txBody>
          <a:bodyPr/>
          <a:lstStyle>
            <a:lvl1pPr>
              <a:defRPr/>
            </a:lvl1pPr>
          </a:lstStyle>
          <a:p>
            <a:fld id="{00576245-AA5C-4151-860A-81F63570E0A7}" type="datetime1">
              <a:rPr lang="en-US" altLang="en-US" smtClean="0"/>
              <a:t>10/16/2016</a:t>
            </a:fld>
            <a:endParaRPr lang="en-US" altLang="en-US"/>
          </a:p>
        </p:txBody>
      </p:sp>
    </p:spTree>
    <p:extLst>
      <p:ext uri="{BB962C8B-B14F-4D97-AF65-F5344CB8AC3E}">
        <p14:creationId xmlns:p14="http://schemas.microsoft.com/office/powerpoint/2010/main" val="548437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ltLang="en-US"/>
          </a:p>
        </p:txBody>
      </p:sp>
      <p:sp>
        <p:nvSpPr>
          <p:cNvPr id="5" name="Slide Number Placeholder 4"/>
          <p:cNvSpPr>
            <a:spLocks noGrp="1"/>
          </p:cNvSpPr>
          <p:nvPr>
            <p:ph type="sldNum" sz="quarter" idx="11"/>
          </p:nvPr>
        </p:nvSpPr>
        <p:spPr/>
        <p:txBody>
          <a:bodyPr/>
          <a:lstStyle>
            <a:lvl1pPr>
              <a:defRPr/>
            </a:lvl1pPr>
          </a:lstStyle>
          <a:p>
            <a:fld id="{77C7AACC-B882-41B2-BDB2-CBEBDEE93037}" type="slidenum">
              <a:rPr lang="en-US" altLang="en-US"/>
              <a:pPr/>
              <a:t>‹#›</a:t>
            </a:fld>
            <a:endParaRPr lang="en-US" altLang="en-US"/>
          </a:p>
        </p:txBody>
      </p:sp>
      <p:sp>
        <p:nvSpPr>
          <p:cNvPr id="6" name="Date Placeholder 5"/>
          <p:cNvSpPr>
            <a:spLocks noGrp="1"/>
          </p:cNvSpPr>
          <p:nvPr>
            <p:ph type="dt" sz="half" idx="12"/>
          </p:nvPr>
        </p:nvSpPr>
        <p:spPr/>
        <p:txBody>
          <a:bodyPr/>
          <a:lstStyle>
            <a:lvl1pPr>
              <a:defRPr/>
            </a:lvl1pPr>
          </a:lstStyle>
          <a:p>
            <a:fld id="{7096AC77-9536-4C72-9E5F-7A7C9E0193E6}" type="datetime1">
              <a:rPr lang="en-US" altLang="en-US" smtClean="0"/>
              <a:t>10/16/2016</a:t>
            </a:fld>
            <a:endParaRPr lang="en-US" altLang="en-US"/>
          </a:p>
        </p:txBody>
      </p:sp>
    </p:spTree>
    <p:extLst>
      <p:ext uri="{BB962C8B-B14F-4D97-AF65-F5344CB8AC3E}">
        <p14:creationId xmlns:p14="http://schemas.microsoft.com/office/powerpoint/2010/main" val="3160808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ltLang="en-US"/>
          </a:p>
        </p:txBody>
      </p:sp>
      <p:sp>
        <p:nvSpPr>
          <p:cNvPr id="5" name="Slide Number Placeholder 4"/>
          <p:cNvSpPr>
            <a:spLocks noGrp="1"/>
          </p:cNvSpPr>
          <p:nvPr>
            <p:ph type="sldNum" sz="quarter" idx="11"/>
          </p:nvPr>
        </p:nvSpPr>
        <p:spPr/>
        <p:txBody>
          <a:bodyPr/>
          <a:lstStyle>
            <a:lvl1pPr>
              <a:defRPr/>
            </a:lvl1pPr>
          </a:lstStyle>
          <a:p>
            <a:fld id="{8AACE2C3-1477-45FC-BE31-DEB81E7D86A8}" type="slidenum">
              <a:rPr lang="en-US" altLang="en-US"/>
              <a:pPr/>
              <a:t>‹#›</a:t>
            </a:fld>
            <a:endParaRPr lang="en-US" altLang="en-US"/>
          </a:p>
        </p:txBody>
      </p:sp>
      <p:sp>
        <p:nvSpPr>
          <p:cNvPr id="6" name="Date Placeholder 5"/>
          <p:cNvSpPr>
            <a:spLocks noGrp="1"/>
          </p:cNvSpPr>
          <p:nvPr>
            <p:ph type="dt" sz="half" idx="12"/>
          </p:nvPr>
        </p:nvSpPr>
        <p:spPr/>
        <p:txBody>
          <a:bodyPr/>
          <a:lstStyle>
            <a:lvl1pPr>
              <a:defRPr/>
            </a:lvl1pPr>
          </a:lstStyle>
          <a:p>
            <a:fld id="{EC655C19-7064-4651-B608-6974213855ED}" type="datetime1">
              <a:rPr lang="en-US" altLang="en-US" smtClean="0"/>
              <a:t>10/16/2016</a:t>
            </a:fld>
            <a:endParaRPr lang="en-US" altLang="en-US"/>
          </a:p>
        </p:txBody>
      </p:sp>
    </p:spTree>
    <p:extLst>
      <p:ext uri="{BB962C8B-B14F-4D97-AF65-F5344CB8AC3E}">
        <p14:creationId xmlns:p14="http://schemas.microsoft.com/office/powerpoint/2010/main" val="3700280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endParaRPr lang="en-US" altLang="en-US"/>
          </a:p>
        </p:txBody>
      </p:sp>
      <p:sp>
        <p:nvSpPr>
          <p:cNvPr id="5" name="Slide Number Placeholder 4"/>
          <p:cNvSpPr>
            <a:spLocks noGrp="1"/>
          </p:cNvSpPr>
          <p:nvPr>
            <p:ph type="sldNum" sz="quarter" idx="11"/>
          </p:nvPr>
        </p:nvSpPr>
        <p:spPr/>
        <p:txBody>
          <a:bodyPr/>
          <a:lstStyle>
            <a:lvl1pPr>
              <a:defRPr/>
            </a:lvl1pPr>
          </a:lstStyle>
          <a:p>
            <a:fld id="{7C885057-C3C0-456C-8C51-1771265F6D4B}" type="slidenum">
              <a:rPr lang="en-US" altLang="en-US"/>
              <a:pPr/>
              <a:t>‹#›</a:t>
            </a:fld>
            <a:endParaRPr lang="en-US" altLang="en-US"/>
          </a:p>
        </p:txBody>
      </p:sp>
      <p:sp>
        <p:nvSpPr>
          <p:cNvPr id="6" name="Date Placeholder 5"/>
          <p:cNvSpPr>
            <a:spLocks noGrp="1"/>
          </p:cNvSpPr>
          <p:nvPr>
            <p:ph type="dt" sz="half" idx="12"/>
          </p:nvPr>
        </p:nvSpPr>
        <p:spPr/>
        <p:txBody>
          <a:bodyPr/>
          <a:lstStyle>
            <a:lvl1pPr>
              <a:defRPr/>
            </a:lvl1pPr>
          </a:lstStyle>
          <a:p>
            <a:fld id="{BDEFB477-96C1-4F6C-B20C-E2A3ED65B4AF}" type="datetime1">
              <a:rPr lang="en-US" altLang="en-US" smtClean="0"/>
              <a:t>10/16/2016</a:t>
            </a:fld>
            <a:endParaRPr lang="en-US" altLang="en-US"/>
          </a:p>
        </p:txBody>
      </p:sp>
    </p:spTree>
    <p:extLst>
      <p:ext uri="{BB962C8B-B14F-4D97-AF65-F5344CB8AC3E}">
        <p14:creationId xmlns:p14="http://schemas.microsoft.com/office/powerpoint/2010/main" val="3273993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endParaRPr lang="en-US" altLang="en-US"/>
          </a:p>
        </p:txBody>
      </p:sp>
      <p:sp>
        <p:nvSpPr>
          <p:cNvPr id="6" name="Slide Number Placeholder 5"/>
          <p:cNvSpPr>
            <a:spLocks noGrp="1"/>
          </p:cNvSpPr>
          <p:nvPr>
            <p:ph type="sldNum" sz="quarter" idx="11"/>
          </p:nvPr>
        </p:nvSpPr>
        <p:spPr/>
        <p:txBody>
          <a:bodyPr/>
          <a:lstStyle>
            <a:lvl1pPr>
              <a:defRPr/>
            </a:lvl1pPr>
          </a:lstStyle>
          <a:p>
            <a:fld id="{46BD240C-1338-41BE-9CE3-E2638B6B5E86}" type="slidenum">
              <a:rPr lang="en-US" altLang="en-US"/>
              <a:pPr/>
              <a:t>‹#›</a:t>
            </a:fld>
            <a:endParaRPr lang="en-US" altLang="en-US"/>
          </a:p>
        </p:txBody>
      </p:sp>
      <p:sp>
        <p:nvSpPr>
          <p:cNvPr id="7" name="Date Placeholder 6"/>
          <p:cNvSpPr>
            <a:spLocks noGrp="1"/>
          </p:cNvSpPr>
          <p:nvPr>
            <p:ph type="dt" sz="half" idx="12"/>
          </p:nvPr>
        </p:nvSpPr>
        <p:spPr/>
        <p:txBody>
          <a:bodyPr/>
          <a:lstStyle>
            <a:lvl1pPr>
              <a:defRPr/>
            </a:lvl1pPr>
          </a:lstStyle>
          <a:p>
            <a:fld id="{8F6B84C6-66AF-4438-8A63-97DC26A6E143}" type="datetime1">
              <a:rPr lang="en-US" altLang="en-US" smtClean="0"/>
              <a:t>10/16/2016</a:t>
            </a:fld>
            <a:endParaRPr lang="en-US" altLang="en-US"/>
          </a:p>
        </p:txBody>
      </p:sp>
    </p:spTree>
    <p:extLst>
      <p:ext uri="{BB962C8B-B14F-4D97-AF65-F5344CB8AC3E}">
        <p14:creationId xmlns:p14="http://schemas.microsoft.com/office/powerpoint/2010/main" val="48282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endParaRPr lang="en-US" altLang="en-US"/>
          </a:p>
        </p:txBody>
      </p:sp>
      <p:sp>
        <p:nvSpPr>
          <p:cNvPr id="8" name="Slide Number Placeholder 7"/>
          <p:cNvSpPr>
            <a:spLocks noGrp="1"/>
          </p:cNvSpPr>
          <p:nvPr>
            <p:ph type="sldNum" sz="quarter" idx="11"/>
          </p:nvPr>
        </p:nvSpPr>
        <p:spPr/>
        <p:txBody>
          <a:bodyPr/>
          <a:lstStyle>
            <a:lvl1pPr>
              <a:defRPr/>
            </a:lvl1pPr>
          </a:lstStyle>
          <a:p>
            <a:fld id="{F7F7D329-98BF-48F4-9FFE-7642029D98C2}" type="slidenum">
              <a:rPr lang="en-US" altLang="en-US"/>
              <a:pPr/>
              <a:t>‹#›</a:t>
            </a:fld>
            <a:endParaRPr lang="en-US" altLang="en-US"/>
          </a:p>
        </p:txBody>
      </p:sp>
      <p:sp>
        <p:nvSpPr>
          <p:cNvPr id="9" name="Date Placeholder 8"/>
          <p:cNvSpPr>
            <a:spLocks noGrp="1"/>
          </p:cNvSpPr>
          <p:nvPr>
            <p:ph type="dt" sz="half" idx="12"/>
          </p:nvPr>
        </p:nvSpPr>
        <p:spPr/>
        <p:txBody>
          <a:bodyPr/>
          <a:lstStyle>
            <a:lvl1pPr>
              <a:defRPr/>
            </a:lvl1pPr>
          </a:lstStyle>
          <a:p>
            <a:fld id="{E61EC52F-A4F9-419A-B92B-0E97E5C1D503}" type="datetime1">
              <a:rPr lang="en-US" altLang="en-US" smtClean="0"/>
              <a:t>10/16/2016</a:t>
            </a:fld>
            <a:endParaRPr lang="en-US" altLang="en-US"/>
          </a:p>
        </p:txBody>
      </p:sp>
    </p:spTree>
    <p:extLst>
      <p:ext uri="{BB962C8B-B14F-4D97-AF65-F5344CB8AC3E}">
        <p14:creationId xmlns:p14="http://schemas.microsoft.com/office/powerpoint/2010/main" val="763289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endParaRPr lang="en-US" altLang="en-US"/>
          </a:p>
        </p:txBody>
      </p:sp>
      <p:sp>
        <p:nvSpPr>
          <p:cNvPr id="4" name="Slide Number Placeholder 3"/>
          <p:cNvSpPr>
            <a:spLocks noGrp="1"/>
          </p:cNvSpPr>
          <p:nvPr>
            <p:ph type="sldNum" sz="quarter" idx="11"/>
          </p:nvPr>
        </p:nvSpPr>
        <p:spPr/>
        <p:txBody>
          <a:bodyPr/>
          <a:lstStyle>
            <a:lvl1pPr>
              <a:defRPr/>
            </a:lvl1pPr>
          </a:lstStyle>
          <a:p>
            <a:fld id="{5EF02C99-0A40-4B80-86FD-54DD26A730D3}" type="slidenum">
              <a:rPr lang="en-US" altLang="en-US"/>
              <a:pPr/>
              <a:t>‹#›</a:t>
            </a:fld>
            <a:endParaRPr lang="en-US" altLang="en-US"/>
          </a:p>
        </p:txBody>
      </p:sp>
      <p:sp>
        <p:nvSpPr>
          <p:cNvPr id="5" name="Date Placeholder 4"/>
          <p:cNvSpPr>
            <a:spLocks noGrp="1"/>
          </p:cNvSpPr>
          <p:nvPr>
            <p:ph type="dt" sz="half" idx="12"/>
          </p:nvPr>
        </p:nvSpPr>
        <p:spPr/>
        <p:txBody>
          <a:bodyPr/>
          <a:lstStyle>
            <a:lvl1pPr>
              <a:defRPr/>
            </a:lvl1p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2512928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en-US" altLang="en-US"/>
          </a:p>
        </p:txBody>
      </p:sp>
      <p:sp>
        <p:nvSpPr>
          <p:cNvPr id="3" name="Slide Number Placeholder 2"/>
          <p:cNvSpPr>
            <a:spLocks noGrp="1"/>
          </p:cNvSpPr>
          <p:nvPr>
            <p:ph type="sldNum" sz="quarter" idx="11"/>
          </p:nvPr>
        </p:nvSpPr>
        <p:spPr/>
        <p:txBody>
          <a:bodyPr/>
          <a:lstStyle>
            <a:lvl1pPr>
              <a:defRPr/>
            </a:lvl1pPr>
          </a:lstStyle>
          <a:p>
            <a:fld id="{2648EAD6-EC59-44C6-B7A0-CC844ABA2E23}" type="slidenum">
              <a:rPr lang="en-US" altLang="en-US"/>
              <a:pPr/>
              <a:t>‹#›</a:t>
            </a:fld>
            <a:endParaRPr lang="en-US" altLang="en-US"/>
          </a:p>
        </p:txBody>
      </p:sp>
      <p:sp>
        <p:nvSpPr>
          <p:cNvPr id="4" name="Date Placeholder 3"/>
          <p:cNvSpPr>
            <a:spLocks noGrp="1"/>
          </p:cNvSpPr>
          <p:nvPr>
            <p:ph type="dt" sz="half" idx="12"/>
          </p:nvPr>
        </p:nvSpPr>
        <p:spPr/>
        <p:txBody>
          <a:bodyPr/>
          <a:lstStyle>
            <a:lvl1pPr>
              <a:defRPr/>
            </a:lvl1pPr>
          </a:lstStyle>
          <a:p>
            <a:fld id="{16C149D2-367F-4DB0-9AFB-3F3379612CC3}" type="datetime1">
              <a:rPr lang="en-US" altLang="en-US" smtClean="0"/>
              <a:t>10/16/2016</a:t>
            </a:fld>
            <a:endParaRPr lang="en-US" altLang="en-US"/>
          </a:p>
        </p:txBody>
      </p:sp>
    </p:spTree>
    <p:extLst>
      <p:ext uri="{BB962C8B-B14F-4D97-AF65-F5344CB8AC3E}">
        <p14:creationId xmlns:p14="http://schemas.microsoft.com/office/powerpoint/2010/main" val="1931777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altLang="en-US"/>
          </a:p>
        </p:txBody>
      </p:sp>
      <p:sp>
        <p:nvSpPr>
          <p:cNvPr id="6" name="Slide Number Placeholder 5"/>
          <p:cNvSpPr>
            <a:spLocks noGrp="1"/>
          </p:cNvSpPr>
          <p:nvPr>
            <p:ph type="sldNum" sz="quarter" idx="11"/>
          </p:nvPr>
        </p:nvSpPr>
        <p:spPr/>
        <p:txBody>
          <a:bodyPr/>
          <a:lstStyle>
            <a:lvl1pPr>
              <a:defRPr/>
            </a:lvl1pPr>
          </a:lstStyle>
          <a:p>
            <a:fld id="{6FACED19-09B1-45FF-835C-D9EDFDD08E32}" type="slidenum">
              <a:rPr lang="en-US" altLang="en-US"/>
              <a:pPr/>
              <a:t>‹#›</a:t>
            </a:fld>
            <a:endParaRPr lang="en-US" altLang="en-US"/>
          </a:p>
        </p:txBody>
      </p:sp>
      <p:sp>
        <p:nvSpPr>
          <p:cNvPr id="7" name="Date Placeholder 6"/>
          <p:cNvSpPr>
            <a:spLocks noGrp="1"/>
          </p:cNvSpPr>
          <p:nvPr>
            <p:ph type="dt" sz="half" idx="12"/>
          </p:nvPr>
        </p:nvSpPr>
        <p:spPr/>
        <p:txBody>
          <a:bodyPr/>
          <a:lstStyle>
            <a:lvl1pPr>
              <a:defRPr/>
            </a:lvl1pPr>
          </a:lstStyle>
          <a:p>
            <a:fld id="{A59E40D8-C4D5-408E-9A1D-4B4DA7739073}" type="datetime1">
              <a:rPr lang="en-US" altLang="en-US" smtClean="0"/>
              <a:t>10/16/2016</a:t>
            </a:fld>
            <a:endParaRPr lang="en-US" altLang="en-US"/>
          </a:p>
        </p:txBody>
      </p:sp>
    </p:spTree>
    <p:extLst>
      <p:ext uri="{BB962C8B-B14F-4D97-AF65-F5344CB8AC3E}">
        <p14:creationId xmlns:p14="http://schemas.microsoft.com/office/powerpoint/2010/main" val="3984641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altLang="en-US"/>
          </a:p>
        </p:txBody>
      </p:sp>
      <p:sp>
        <p:nvSpPr>
          <p:cNvPr id="6" name="Slide Number Placeholder 5"/>
          <p:cNvSpPr>
            <a:spLocks noGrp="1"/>
          </p:cNvSpPr>
          <p:nvPr>
            <p:ph type="sldNum" sz="quarter" idx="11"/>
          </p:nvPr>
        </p:nvSpPr>
        <p:spPr/>
        <p:txBody>
          <a:bodyPr/>
          <a:lstStyle>
            <a:lvl1pPr>
              <a:defRPr/>
            </a:lvl1pPr>
          </a:lstStyle>
          <a:p>
            <a:fld id="{4F476F83-7DE6-4FC7-9990-37E323E1F860}" type="slidenum">
              <a:rPr lang="en-US" altLang="en-US"/>
              <a:pPr/>
              <a:t>‹#›</a:t>
            </a:fld>
            <a:endParaRPr lang="en-US" altLang="en-US"/>
          </a:p>
        </p:txBody>
      </p:sp>
      <p:sp>
        <p:nvSpPr>
          <p:cNvPr id="7" name="Date Placeholder 6"/>
          <p:cNvSpPr>
            <a:spLocks noGrp="1"/>
          </p:cNvSpPr>
          <p:nvPr>
            <p:ph type="dt" sz="half" idx="12"/>
          </p:nvPr>
        </p:nvSpPr>
        <p:spPr/>
        <p:txBody>
          <a:bodyPr/>
          <a:lstStyle>
            <a:lvl1pPr>
              <a:defRPr/>
            </a:lvl1pPr>
          </a:lstStyle>
          <a:p>
            <a:fld id="{4D8D19B4-E9FE-4035-80D5-08BD044D85F6}" type="datetime1">
              <a:rPr lang="en-US" altLang="en-US" smtClean="0"/>
              <a:t>10/16/2016</a:t>
            </a:fld>
            <a:endParaRPr lang="en-US" altLang="en-US"/>
          </a:p>
        </p:txBody>
      </p:sp>
    </p:spTree>
    <p:extLst>
      <p:ext uri="{BB962C8B-B14F-4D97-AF65-F5344CB8AC3E}">
        <p14:creationId xmlns:p14="http://schemas.microsoft.com/office/powerpoint/2010/main" val="4127427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6738" name="Rectangle 2"/>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vl1pPr>
          </a:lstStyle>
          <a:p>
            <a:endParaRPr lang="en-US" altLang="en-US"/>
          </a:p>
        </p:txBody>
      </p:sp>
      <p:sp>
        <p:nvSpPr>
          <p:cNvPr id="116739" name="Rectangle 3"/>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D81E9E4B-D28F-42F7-93B3-D9145BE451AE}" type="slidenum">
              <a:rPr lang="en-US" altLang="en-US"/>
              <a:pPr/>
              <a:t>‹#›</a:t>
            </a:fld>
            <a:endParaRPr lang="en-US" altLang="en-US"/>
          </a:p>
        </p:txBody>
      </p:sp>
      <p:grpSp>
        <p:nvGrpSpPr>
          <p:cNvPr id="116740" name="Group 4"/>
          <p:cNvGrpSpPr>
            <a:grpSpLocks/>
          </p:cNvGrpSpPr>
          <p:nvPr/>
        </p:nvGrpSpPr>
        <p:grpSpPr bwMode="auto">
          <a:xfrm>
            <a:off x="0" y="0"/>
            <a:ext cx="9144000" cy="546100"/>
            <a:chOff x="0" y="0"/>
            <a:chExt cx="5760" cy="344"/>
          </a:xfrm>
        </p:grpSpPr>
        <p:sp>
          <p:nvSpPr>
            <p:cNvPr id="116741"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altLang="en-US" sz="2400">
                <a:latin typeface="Times New Roman" pitchFamily="18" charset="0"/>
              </a:endParaRPr>
            </a:p>
          </p:txBody>
        </p:sp>
        <p:sp>
          <p:nvSpPr>
            <p:cNvPr id="116742"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2400">
                <a:latin typeface="Times New Roman" pitchFamily="18" charset="0"/>
              </a:endParaRPr>
            </a:p>
          </p:txBody>
        </p:sp>
        <p:sp>
          <p:nvSpPr>
            <p:cNvPr id="116743"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solidFill>
                  <a:schemeClr val="hlink"/>
                </a:solidFill>
              </a:endParaRPr>
            </a:p>
          </p:txBody>
        </p:sp>
        <p:sp>
          <p:nvSpPr>
            <p:cNvPr id="116744"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solidFill>
                  <a:schemeClr val="hlink"/>
                </a:solidFill>
              </a:endParaRPr>
            </a:p>
          </p:txBody>
        </p:sp>
        <p:sp>
          <p:nvSpPr>
            <p:cNvPr id="116745"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solidFill>
                  <a:schemeClr val="accent2"/>
                </a:solidFill>
              </a:endParaRPr>
            </a:p>
          </p:txBody>
        </p:sp>
        <p:sp>
          <p:nvSpPr>
            <p:cNvPr id="116746"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solidFill>
                  <a:schemeClr val="hlink"/>
                </a:solidFill>
              </a:endParaRPr>
            </a:p>
          </p:txBody>
        </p:sp>
        <p:sp>
          <p:nvSpPr>
            <p:cNvPr id="116747"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2400">
                <a:latin typeface="Times New Roman" pitchFamily="18" charset="0"/>
              </a:endParaRPr>
            </a:p>
          </p:txBody>
        </p:sp>
        <p:sp>
          <p:nvSpPr>
            <p:cNvPr id="116748"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solidFill>
                  <a:schemeClr val="accent2"/>
                </a:solidFill>
              </a:endParaRPr>
            </a:p>
          </p:txBody>
        </p:sp>
        <p:sp>
          <p:nvSpPr>
            <p:cNvPr id="116749"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solidFill>
                  <a:schemeClr val="accent2"/>
                </a:solidFill>
              </a:endParaRPr>
            </a:p>
          </p:txBody>
        </p:sp>
      </p:grpSp>
      <p:sp>
        <p:nvSpPr>
          <p:cNvPr id="116750" name="Rectangle 14"/>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16751" name="Rectangle 15"/>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16752" name="Rectangle 16"/>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fld id="{4D6DC8B2-E0AC-4FA9-82A3-D2B34D9BC8E5}" type="datetime1">
              <a:rPr lang="en-US" altLang="en-US" smtClean="0"/>
              <a:t>10/16/2016</a:t>
            </a:fld>
            <a:endParaRPr lang="en-US" altLang="en-US"/>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hf hdr="0" ftr="0"/>
  <p:txStyles>
    <p:titleStyle>
      <a:lvl1pPr algn="l" rtl="0" fontAlgn="base">
        <a:spcBef>
          <a:spcPct val="0"/>
        </a:spcBef>
        <a:spcAft>
          <a:spcPct val="0"/>
        </a:spcAft>
        <a:defRPr sz="44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pitchFamily="34" charset="0"/>
        </a:defRPr>
      </a:lvl2pPr>
      <a:lvl3pPr algn="l" rtl="0" fontAlgn="base">
        <a:spcBef>
          <a:spcPct val="0"/>
        </a:spcBef>
        <a:spcAft>
          <a:spcPct val="0"/>
        </a:spcAft>
        <a:defRPr sz="4400">
          <a:solidFill>
            <a:schemeClr val="tx1"/>
          </a:solidFill>
          <a:latin typeface="Arial" pitchFamily="34" charset="0"/>
        </a:defRPr>
      </a:lvl3pPr>
      <a:lvl4pPr algn="l" rtl="0" fontAlgn="base">
        <a:spcBef>
          <a:spcPct val="0"/>
        </a:spcBef>
        <a:spcAft>
          <a:spcPct val="0"/>
        </a:spcAft>
        <a:defRPr sz="4400">
          <a:solidFill>
            <a:schemeClr val="tx1"/>
          </a:solidFill>
          <a:latin typeface="Arial" pitchFamily="34" charset="0"/>
        </a:defRPr>
      </a:lvl4pPr>
      <a:lvl5pPr algn="l" rtl="0" fontAlgn="base">
        <a:spcBef>
          <a:spcPct val="0"/>
        </a:spcBef>
        <a:spcAft>
          <a:spcPct val="0"/>
        </a:spcAft>
        <a:defRPr sz="4400">
          <a:solidFill>
            <a:schemeClr val="tx1"/>
          </a:solidFill>
          <a:latin typeface="Arial" pitchFamily="34" charset="0"/>
        </a:defRPr>
      </a:lvl5pPr>
      <a:lvl6pPr marL="457200" algn="l" rtl="0" fontAlgn="base">
        <a:spcBef>
          <a:spcPct val="0"/>
        </a:spcBef>
        <a:spcAft>
          <a:spcPct val="0"/>
        </a:spcAft>
        <a:defRPr sz="4400">
          <a:solidFill>
            <a:schemeClr val="tx1"/>
          </a:solidFill>
          <a:latin typeface="Arial" pitchFamily="34" charset="0"/>
        </a:defRPr>
      </a:lvl6pPr>
      <a:lvl7pPr marL="914400" algn="l" rtl="0" fontAlgn="base">
        <a:spcBef>
          <a:spcPct val="0"/>
        </a:spcBef>
        <a:spcAft>
          <a:spcPct val="0"/>
        </a:spcAft>
        <a:defRPr sz="4400">
          <a:solidFill>
            <a:schemeClr val="tx1"/>
          </a:solidFill>
          <a:latin typeface="Arial" pitchFamily="34" charset="0"/>
        </a:defRPr>
      </a:lvl7pPr>
      <a:lvl8pPr marL="1371600" algn="l" rtl="0" fontAlgn="base">
        <a:spcBef>
          <a:spcPct val="0"/>
        </a:spcBef>
        <a:spcAft>
          <a:spcPct val="0"/>
        </a:spcAft>
        <a:defRPr sz="4400">
          <a:solidFill>
            <a:schemeClr val="tx1"/>
          </a:solidFill>
          <a:latin typeface="Arial" pitchFamily="34" charset="0"/>
        </a:defRPr>
      </a:lvl8pPr>
      <a:lvl9pPr marL="1828800" algn="l" rtl="0" fontAlgn="base">
        <a:spcBef>
          <a:spcPct val="0"/>
        </a:spcBef>
        <a:spcAft>
          <a:spcPct val="0"/>
        </a:spcAft>
        <a:defRPr sz="4400">
          <a:solidFill>
            <a:schemeClr val="tx1"/>
          </a:solidFill>
          <a:latin typeface="Arial" pitchFamily="34" charset="0"/>
        </a:defRPr>
      </a:lvl9pPr>
    </p:titleStyle>
    <p:body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852120"/>
          </a:xfrm>
        </p:spPr>
        <p:txBody>
          <a:bodyPr/>
          <a:lstStyle/>
          <a:p>
            <a:pPr algn="ctr"/>
            <a:r>
              <a:rPr lang="bg-BG" b="1" cap="all" dirty="0">
                <a:solidFill>
                  <a:srgbClr val="FF0000"/>
                </a:solidFill>
              </a:rPr>
              <a:t>Основни Дейности по управлението на човешките ресурси след подбора на персонала</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Date Placeholder 2"/>
          <p:cNvSpPr>
            <a:spLocks noGrp="1"/>
          </p:cNvSpPr>
          <p:nvPr>
            <p:ph type="dt" sz="half" idx="12"/>
          </p:nvPr>
        </p:nvSpPr>
        <p:spPr/>
        <p:txBody>
          <a:bodyPr/>
          <a:lstStyle/>
          <a:p>
            <a:fld id="{9655EC2D-AA8B-4AEB-AE39-15AB88AD7888}" type="datetime1">
              <a:rPr lang="en-US" altLang="en-US" smtClean="0"/>
              <a:t>10/16/2016</a:t>
            </a:fld>
            <a:endParaRPr lang="en-US" altLang="en-US"/>
          </a:p>
        </p:txBody>
      </p:sp>
      <p:sp>
        <p:nvSpPr>
          <p:cNvPr id="4" name="Slide Number Placeholder 3"/>
          <p:cNvSpPr>
            <a:spLocks noGrp="1"/>
          </p:cNvSpPr>
          <p:nvPr>
            <p:ph type="sldNum" sz="quarter" idx="11"/>
          </p:nvPr>
        </p:nvSpPr>
        <p:spPr/>
        <p:txBody>
          <a:bodyPr/>
          <a:lstStyle/>
          <a:p>
            <a:fld id="{5EF02C99-0A40-4B80-86FD-54DD26A730D3}" type="slidenum">
              <a:rPr lang="en-US" altLang="en-US" smtClean="0"/>
              <a:pPr/>
              <a:t>1</a:t>
            </a:fld>
            <a:endParaRPr lang="en-US" altLang="en-US"/>
          </a:p>
        </p:txBody>
      </p:sp>
    </p:spTree>
    <p:extLst>
      <p:ext uri="{BB962C8B-B14F-4D97-AF65-F5344CB8AC3E}">
        <p14:creationId xmlns:p14="http://schemas.microsoft.com/office/powerpoint/2010/main" val="30674625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4"/>
          <p:cNvSpPr>
            <a:spLocks noGrp="1" noChangeArrowheads="1"/>
          </p:cNvSpPr>
          <p:nvPr>
            <p:ph type="title"/>
          </p:nvPr>
        </p:nvSpPr>
        <p:spPr>
          <a:xfrm>
            <a:off x="301625" y="228600"/>
            <a:ext cx="8510588" cy="6369050"/>
          </a:xfrm>
        </p:spPr>
        <p:txBody>
          <a:bodyPr/>
          <a:lstStyle/>
          <a:p>
            <a:pPr>
              <a:lnSpc>
                <a:spcPct val="110000"/>
              </a:lnSpc>
            </a:pPr>
            <a:r>
              <a:rPr lang="bg-BG" altLang="en-US" sz="2800" dirty="0"/>
              <a:t>Често да се използват </a:t>
            </a:r>
            <a:r>
              <a:rPr lang="bg-BG" altLang="en-US" sz="2800" b="1" dirty="0">
                <a:solidFill>
                  <a:srgbClr val="3926C8"/>
                </a:solidFill>
              </a:rPr>
              <a:t>наръчници за служителя,</a:t>
            </a:r>
            <a:r>
              <a:rPr lang="bg-BG" altLang="en-US" sz="2800" dirty="0"/>
              <a:t> разработени от отделите по човешки ресурси, в които се включва информация за:</a:t>
            </a:r>
            <a:br>
              <a:rPr lang="bg-BG" altLang="en-US" sz="2800" dirty="0"/>
            </a:br>
            <a:r>
              <a:rPr lang="bg-BG" altLang="en-US" sz="2800" dirty="0"/>
              <a:t>- историята, мисията и философията на организацията, </a:t>
            </a:r>
            <a:br>
              <a:rPr lang="bg-BG" altLang="en-US" sz="2800" dirty="0"/>
            </a:br>
            <a:r>
              <a:rPr lang="bg-BG" altLang="en-US" sz="2800" dirty="0"/>
              <a:t>- предоставяните услуги и обслужваната територия, </a:t>
            </a:r>
            <a:br>
              <a:rPr lang="bg-BG" altLang="en-US" sz="2800" dirty="0"/>
            </a:br>
            <a:r>
              <a:rPr lang="bg-BG" altLang="en-US" sz="2800" dirty="0"/>
              <a:t>- организационната структура, </a:t>
            </a:r>
            <a:br>
              <a:rPr lang="bg-BG" altLang="en-US" sz="2800" dirty="0"/>
            </a:br>
            <a:r>
              <a:rPr lang="bg-BG" altLang="en-US" sz="2800" dirty="0"/>
              <a:t>- правата и отговорностите на служителите, </a:t>
            </a:r>
            <a:br>
              <a:rPr lang="bg-BG" altLang="en-US" sz="2800" dirty="0"/>
            </a:br>
            <a:r>
              <a:rPr lang="bg-BG" altLang="en-US" sz="2800" dirty="0"/>
              <a:t>- информация за заплащането, </a:t>
            </a:r>
            <a:br>
              <a:rPr lang="bg-BG" altLang="en-US" sz="2800" dirty="0"/>
            </a:br>
            <a:r>
              <a:rPr lang="bg-BG" altLang="en-US" sz="2800" dirty="0"/>
              <a:t>- програми за развитие на персонала, </a:t>
            </a:r>
            <a:br>
              <a:rPr lang="bg-BG" altLang="en-US" sz="2800" dirty="0"/>
            </a:br>
            <a:r>
              <a:rPr lang="bg-BG" altLang="en-US" sz="2800" dirty="0"/>
              <a:t>- политики за промоция и трансфер на персонала и др. </a:t>
            </a:r>
          </a:p>
        </p:txBody>
      </p:sp>
      <p:sp>
        <p:nvSpPr>
          <p:cNvPr id="2" name="Date Placeholder 1"/>
          <p:cNvSpPr>
            <a:spLocks noGrp="1"/>
          </p:cNvSpPr>
          <p:nvPr>
            <p:ph type="dt" sz="half" idx="12"/>
          </p:nvPr>
        </p:nvSpPr>
        <p:spPr/>
        <p:txBody>
          <a:bodyPr/>
          <a:lstStyle/>
          <a:p>
            <a:fld id="{0530D768-2AC9-4606-9751-0CF5866FB368}" type="datetime1">
              <a:rPr lang="en-US" altLang="en-US" smtClean="0"/>
              <a:t>10/16/2016</a:t>
            </a:fld>
            <a:endParaRPr lang="en-US" altLang="en-US"/>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10</a:t>
            </a:fld>
            <a:endParaRPr lang="en-US"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4"/>
          <p:cNvSpPr>
            <a:spLocks noGrp="1" noChangeArrowheads="1"/>
          </p:cNvSpPr>
          <p:nvPr>
            <p:ph type="title"/>
          </p:nvPr>
        </p:nvSpPr>
        <p:spPr>
          <a:xfrm>
            <a:off x="301625" y="228600"/>
            <a:ext cx="8510588" cy="6440488"/>
          </a:xfrm>
        </p:spPr>
        <p:txBody>
          <a:bodyPr/>
          <a:lstStyle/>
          <a:p>
            <a:r>
              <a:rPr lang="bg-BG" altLang="en-US" sz="3200"/>
              <a:t>В такива наръчници обикновено се съдържа форма, която служителят подписва, удостоверявайки, че е получил и прочел информацията. </a:t>
            </a:r>
            <a:br>
              <a:rPr lang="bg-BG" altLang="en-US" sz="3200"/>
            </a:br>
            <a:r>
              <a:rPr lang="bg-BG" altLang="en-US" sz="3200"/>
              <a:t/>
            </a:r>
            <a:br>
              <a:rPr lang="bg-BG" altLang="en-US" sz="3200"/>
            </a:br>
            <a:r>
              <a:rPr lang="bg-BG" altLang="en-US" sz="3200"/>
              <a:t>Подписаната форма се поставя в личното досие на служителя. Наръчниците могат по-късно да се използват за справки по различни въпроси.</a:t>
            </a:r>
          </a:p>
        </p:txBody>
      </p:sp>
      <p:sp>
        <p:nvSpPr>
          <p:cNvPr id="2" name="Date Placeholder 1"/>
          <p:cNvSpPr>
            <a:spLocks noGrp="1"/>
          </p:cNvSpPr>
          <p:nvPr>
            <p:ph type="dt" sz="half" idx="12"/>
          </p:nvPr>
        </p:nvSpPr>
        <p:spPr/>
        <p:txBody>
          <a:bodyPr/>
          <a:lstStyle/>
          <a:p>
            <a:fld id="{0E3B5BFD-F379-4CA6-A100-D4AA48EAA007}" type="datetime1">
              <a:rPr lang="en-US" altLang="en-US" smtClean="0"/>
              <a:t>10/16/2016</a:t>
            </a:fld>
            <a:endParaRPr lang="en-US" altLang="en-US"/>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11</a:t>
            </a:fld>
            <a:endParaRPr lang="en-US"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4"/>
          <p:cNvSpPr>
            <a:spLocks noGrp="1" noChangeArrowheads="1"/>
          </p:cNvSpPr>
          <p:nvPr>
            <p:ph type="title"/>
          </p:nvPr>
        </p:nvSpPr>
        <p:spPr>
          <a:xfrm>
            <a:off x="301625" y="228600"/>
            <a:ext cx="8510588" cy="6080720"/>
          </a:xfrm>
        </p:spPr>
        <p:txBody>
          <a:bodyPr/>
          <a:lstStyle/>
          <a:p>
            <a:r>
              <a:rPr lang="bg-BG" altLang="en-US" sz="2800" b="1" i="1" u="sng" dirty="0"/>
              <a:t>Ориентацията </a:t>
            </a:r>
            <a:r>
              <a:rPr lang="bg-BG" altLang="en-US" sz="2800" dirty="0"/>
              <a:t>включва по-специфични дейности по отношение на заеманата длъжност. Целта на процеса на ориентация е да накара служителя да се почувства част от екипа</a:t>
            </a:r>
            <a:r>
              <a:rPr lang="bg-BG" altLang="en-US" sz="2800" dirty="0"/>
              <a:t>.</a:t>
            </a:r>
            <a:br>
              <a:rPr lang="bg-BG" altLang="en-US" sz="2800" dirty="0"/>
            </a:br>
            <a:r>
              <a:rPr lang="bg-BG" altLang="en-US" sz="2800" dirty="0" smtClean="0"/>
              <a:t>	Проучванията </a:t>
            </a:r>
            <a:r>
              <a:rPr lang="bg-BG" altLang="en-US" sz="2800" dirty="0"/>
              <a:t>показват, че </a:t>
            </a:r>
            <a:r>
              <a:rPr lang="bg-BG" altLang="en-US" sz="2800" dirty="0">
                <a:solidFill>
                  <a:srgbClr val="3926C8"/>
                </a:solidFill>
              </a:rPr>
              <a:t>лицата, преминали през такива програми, постигат независимост и адекватно функциониране много по-бързо и се задържат в организациите по-дълго време.</a:t>
            </a:r>
            <a:r>
              <a:rPr lang="bg-BG" altLang="en-US" sz="2800" dirty="0"/>
              <a:t> Например, първият ден на ориентацията може да включва обход на болницата, запознаване с правилата за противопожарна безопасност, превенция на травми и нещастни случаи, промоция на здравето и др</a:t>
            </a:r>
            <a:r>
              <a:rPr lang="bg-BG" altLang="en-US" sz="2800" dirty="0" smtClean="0"/>
              <a:t>.</a:t>
            </a:r>
            <a:endParaRPr lang="bg-BG" altLang="en-US" sz="2800" dirty="0"/>
          </a:p>
        </p:txBody>
      </p:sp>
      <p:sp>
        <p:nvSpPr>
          <p:cNvPr id="2" name="Date Placeholder 1"/>
          <p:cNvSpPr>
            <a:spLocks noGrp="1"/>
          </p:cNvSpPr>
          <p:nvPr>
            <p:ph type="dt" sz="half" idx="12"/>
          </p:nvPr>
        </p:nvSpPr>
        <p:spPr/>
        <p:txBody>
          <a:bodyPr/>
          <a:lstStyle/>
          <a:p>
            <a:fld id="{36319A69-D5B0-47B5-9040-C44C5C52D932}" type="datetime1">
              <a:rPr lang="en-US" altLang="en-US" smtClean="0"/>
              <a:t>10/16/2016</a:t>
            </a:fld>
            <a:endParaRPr lang="en-US" altLang="en-US"/>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12</a:t>
            </a:fld>
            <a:endParaRPr lang="en-US"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Rectangle 4"/>
          <p:cNvSpPr>
            <a:spLocks noGrp="1" noChangeArrowheads="1"/>
          </p:cNvSpPr>
          <p:nvPr>
            <p:ph type="title"/>
          </p:nvPr>
        </p:nvSpPr>
        <p:spPr>
          <a:xfrm>
            <a:off x="301625" y="228600"/>
            <a:ext cx="8510588" cy="5864696"/>
          </a:xfrm>
        </p:spPr>
        <p:txBody>
          <a:bodyPr/>
          <a:lstStyle/>
          <a:p>
            <a:r>
              <a:rPr lang="bg-BG" altLang="en-US" sz="2800" dirty="0"/>
              <a:t>Следващата стъпка от програмата включва </a:t>
            </a:r>
            <a:r>
              <a:rPr lang="bg-BG" altLang="en-US" sz="2800" b="1" dirty="0">
                <a:solidFill>
                  <a:srgbClr val="3926C8"/>
                </a:solidFill>
              </a:rPr>
              <a:t>индивидуална ориентация</a:t>
            </a:r>
            <a:r>
              <a:rPr lang="bg-BG" altLang="en-US" sz="2800" dirty="0"/>
              <a:t> на новия служител в конкретното отделение или звено, където той ще бъде назначен. Тук ключова роля има сестрата-мениджър, която трябва да ориентира </a:t>
            </a:r>
            <a:r>
              <a:rPr lang="bg-BG" altLang="en-US" sz="2800" dirty="0" err="1"/>
              <a:t>новопостъпващото</a:t>
            </a:r>
            <a:r>
              <a:rPr lang="bg-BG" altLang="en-US" sz="2800" dirty="0"/>
              <a:t> лице за специфичните правила, политики и процедури на звеното и по такъв начин да се намали вероятността за нарушение на правилата, недоразуменията и оплакванията и да се насърчава чувството за принадлежност към екипа.</a:t>
            </a:r>
          </a:p>
        </p:txBody>
      </p:sp>
      <p:sp>
        <p:nvSpPr>
          <p:cNvPr id="2" name="Date Placeholder 1"/>
          <p:cNvSpPr>
            <a:spLocks noGrp="1"/>
          </p:cNvSpPr>
          <p:nvPr>
            <p:ph type="dt" sz="half" idx="12"/>
          </p:nvPr>
        </p:nvSpPr>
        <p:spPr/>
        <p:txBody>
          <a:bodyPr/>
          <a:lstStyle/>
          <a:p>
            <a:fld id="{D6238AE6-E11D-4517-B4B2-8A91CAD2741A}" type="datetime1">
              <a:rPr lang="en-US" altLang="en-US" smtClean="0"/>
              <a:t>10/16/2016</a:t>
            </a:fld>
            <a:endParaRPr lang="en-US" altLang="en-US"/>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13</a:t>
            </a:fld>
            <a:endParaRPr lang="en-US"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Rectangle 4"/>
          <p:cNvSpPr>
            <a:spLocks noGrp="1" noChangeArrowheads="1"/>
          </p:cNvSpPr>
          <p:nvPr>
            <p:ph type="title"/>
          </p:nvPr>
        </p:nvSpPr>
        <p:spPr>
          <a:xfrm>
            <a:off x="301625" y="228600"/>
            <a:ext cx="8510588" cy="6440488"/>
          </a:xfrm>
        </p:spPr>
        <p:txBody>
          <a:bodyPr/>
          <a:lstStyle/>
          <a:p>
            <a:r>
              <a:rPr lang="bg-BG" altLang="en-US" sz="2800" b="1" i="1" u="sng" dirty="0"/>
              <a:t>Социализацията</a:t>
            </a:r>
            <a:r>
              <a:rPr lang="bg-BG" altLang="en-US" sz="2800" b="1" dirty="0"/>
              <a:t> </a:t>
            </a:r>
            <a:r>
              <a:rPr lang="bg-BG" altLang="en-US" sz="2800" dirty="0" smtClean="0"/>
              <a:t>представлява процес на </a:t>
            </a:r>
            <a:r>
              <a:rPr lang="bg-BG" altLang="en-US" sz="2800" b="1" dirty="0" smtClean="0">
                <a:solidFill>
                  <a:srgbClr val="3926C8"/>
                </a:solidFill>
              </a:rPr>
              <a:t>въвеждане </a:t>
            </a:r>
            <a:r>
              <a:rPr lang="bg-BG" altLang="en-US" sz="2800" b="1" dirty="0">
                <a:solidFill>
                  <a:srgbClr val="3926C8"/>
                </a:solidFill>
              </a:rPr>
              <a:t>на новите служители към ценностите и културата на организацията</a:t>
            </a:r>
            <a:r>
              <a:rPr lang="bg-BG" altLang="en-US" sz="2800" dirty="0"/>
              <a:t> чрез ролеви модели, митове и легенди</a:t>
            </a:r>
            <a:r>
              <a:rPr lang="bg-BG" altLang="en-US" sz="2800" dirty="0"/>
              <a:t>. </a:t>
            </a:r>
            <a:br>
              <a:rPr lang="bg-BG" altLang="en-US" sz="2800" dirty="0"/>
            </a:br>
            <a:r>
              <a:rPr lang="bg-BG" altLang="en-US" sz="2800" dirty="0"/>
              <a:t>Според социолозите </a:t>
            </a:r>
            <a:r>
              <a:rPr lang="bg-BG" altLang="en-US" sz="2800" i="1" u="sng" dirty="0">
                <a:solidFill>
                  <a:srgbClr val="3926C8"/>
                </a:solidFill>
              </a:rPr>
              <a:t>феноменът на социализация</a:t>
            </a:r>
            <a:r>
              <a:rPr lang="bg-BG" altLang="en-US" sz="2800" dirty="0"/>
              <a:t> се фокусира около </a:t>
            </a:r>
            <a:r>
              <a:rPr lang="bg-BG" altLang="en-US" sz="2800" b="1" i="1" u="sng" dirty="0">
                <a:solidFill>
                  <a:srgbClr val="3926C8"/>
                </a:solidFill>
              </a:rPr>
              <a:t>теорията за ролите</a:t>
            </a:r>
            <a:r>
              <a:rPr lang="bg-BG" altLang="en-US" sz="2800" dirty="0"/>
              <a:t>. Човек заучава поведението, което придружава всяка роля, чрез </a:t>
            </a:r>
            <a:r>
              <a:rPr lang="bg-BG" altLang="en-US" sz="2800" b="1" i="1" u="sng" dirty="0" smtClean="0">
                <a:solidFill>
                  <a:srgbClr val="3926C8"/>
                </a:solidFill>
              </a:rPr>
              <a:t>процес </a:t>
            </a:r>
            <a:r>
              <a:rPr lang="bg-BG" altLang="en-US" sz="2800" b="1" i="1" u="sng" dirty="0">
                <a:solidFill>
                  <a:srgbClr val="3926C8"/>
                </a:solidFill>
              </a:rPr>
              <a:t>на взаимодействие</a:t>
            </a:r>
            <a:r>
              <a:rPr lang="bg-BG" altLang="en-US" sz="2800" dirty="0"/>
              <a:t> с групи и други значими личности в социален контекст и </a:t>
            </a:r>
            <a:r>
              <a:rPr lang="bg-BG" altLang="en-US" sz="2800" b="1" i="1" u="sng" dirty="0">
                <a:solidFill>
                  <a:srgbClr val="3926C8"/>
                </a:solidFill>
              </a:rPr>
              <a:t>процес на заучаване</a:t>
            </a:r>
            <a:r>
              <a:rPr lang="bg-BG" altLang="en-US" sz="2800" dirty="0"/>
              <a:t>, включващ такива механизми като ролеви игри, моделиране, наблюдение, имитация, опити и др.</a:t>
            </a:r>
            <a:endParaRPr lang="bg-BG" altLang="en-US" sz="2800" dirty="0"/>
          </a:p>
        </p:txBody>
      </p:sp>
      <p:sp>
        <p:nvSpPr>
          <p:cNvPr id="2" name="Date Placeholder 1"/>
          <p:cNvSpPr>
            <a:spLocks noGrp="1"/>
          </p:cNvSpPr>
          <p:nvPr>
            <p:ph type="dt" sz="half" idx="12"/>
          </p:nvPr>
        </p:nvSpPr>
        <p:spPr/>
        <p:txBody>
          <a:bodyPr/>
          <a:lstStyle/>
          <a:p>
            <a:fld id="{BAD665D8-1D47-4DA0-BE45-417E9FF73BC2}" type="datetime1">
              <a:rPr lang="en-US" altLang="en-US" smtClean="0"/>
              <a:t>10/16/2016</a:t>
            </a:fld>
            <a:endParaRPr lang="en-US" altLang="en-US"/>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14</a:t>
            </a:fld>
            <a:endParaRPr lang="en-US"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Rectangle 4"/>
          <p:cNvSpPr>
            <a:spLocks noGrp="1" noChangeArrowheads="1"/>
          </p:cNvSpPr>
          <p:nvPr>
            <p:ph type="title"/>
          </p:nvPr>
        </p:nvSpPr>
        <p:spPr>
          <a:xfrm>
            <a:off x="301625" y="228600"/>
            <a:ext cx="8510588" cy="6440488"/>
          </a:xfrm>
        </p:spPr>
        <p:txBody>
          <a:bodyPr/>
          <a:lstStyle/>
          <a:p>
            <a:r>
              <a:rPr lang="bg-BG" altLang="en-US" sz="2800" dirty="0"/>
              <a:t>Важна роля в процеса на социализация има изясняването на ролевите очаквания чрез използване на </a:t>
            </a:r>
            <a:r>
              <a:rPr lang="bg-BG" altLang="en-US" sz="2800" b="1" dirty="0">
                <a:solidFill>
                  <a:srgbClr val="3926C8"/>
                </a:solidFill>
              </a:rPr>
              <a:t>ролеви модели, </a:t>
            </a:r>
            <a:r>
              <a:rPr lang="bg-BG" altLang="en-US" sz="2800" b="1" dirty="0" err="1">
                <a:solidFill>
                  <a:srgbClr val="3926C8"/>
                </a:solidFill>
              </a:rPr>
              <a:t>обучители</a:t>
            </a:r>
            <a:r>
              <a:rPr lang="bg-BG" altLang="en-US" sz="2800" b="1" dirty="0">
                <a:solidFill>
                  <a:srgbClr val="3926C8"/>
                </a:solidFill>
              </a:rPr>
              <a:t> и наставници</a:t>
            </a:r>
            <a:r>
              <a:rPr lang="bg-BG" altLang="en-US" sz="2800" dirty="0" smtClean="0">
                <a:solidFill>
                  <a:srgbClr val="3926C8"/>
                </a:solidFill>
              </a:rPr>
              <a:t>.</a:t>
            </a:r>
            <a:br>
              <a:rPr lang="bg-BG" altLang="en-US" sz="2800" dirty="0" smtClean="0">
                <a:solidFill>
                  <a:srgbClr val="3926C8"/>
                </a:solidFill>
              </a:rPr>
            </a:br>
            <a:r>
              <a:rPr lang="bg-BG" altLang="en-US" sz="2800" dirty="0" smtClean="0">
                <a:solidFill>
                  <a:srgbClr val="3926C8"/>
                </a:solidFill>
              </a:rPr>
              <a:t/>
            </a:r>
            <a:br>
              <a:rPr lang="bg-BG" altLang="en-US" sz="2800" dirty="0" smtClean="0">
                <a:solidFill>
                  <a:srgbClr val="3926C8"/>
                </a:solidFill>
              </a:rPr>
            </a:br>
            <a:r>
              <a:rPr lang="bg-BG" altLang="en-US" sz="2800" b="1" dirty="0">
                <a:solidFill>
                  <a:srgbClr val="3926C8"/>
                </a:solidFill>
              </a:rPr>
              <a:t>Ролевите модели</a:t>
            </a:r>
            <a:r>
              <a:rPr lang="bg-BG" altLang="en-US" sz="2800" dirty="0"/>
              <a:t> представляват примери на опитни и компетентни служители. Връзката между новия служител и ролевия модел е пасивна, т.е. служителят вижда, че ролевите модели са опитни, притежават много умения и се стреми да им подражава, но ролевият модел не проявява активност за това подражание. </a:t>
            </a:r>
            <a:r>
              <a:rPr lang="bg-BG" altLang="en-US" sz="2800" dirty="0" smtClean="0">
                <a:solidFill>
                  <a:srgbClr val="3926C8"/>
                </a:solidFill>
              </a:rPr>
              <a:t/>
            </a:r>
            <a:br>
              <a:rPr lang="bg-BG" altLang="en-US" sz="2800" dirty="0" smtClean="0">
                <a:solidFill>
                  <a:srgbClr val="3926C8"/>
                </a:solidFill>
              </a:rPr>
            </a:br>
            <a:endParaRPr lang="bg-BG" altLang="en-US" sz="2800" dirty="0">
              <a:solidFill>
                <a:srgbClr val="3926C8"/>
              </a:solidFill>
            </a:endParaRPr>
          </a:p>
        </p:txBody>
      </p:sp>
      <p:sp>
        <p:nvSpPr>
          <p:cNvPr id="2" name="Date Placeholder 1"/>
          <p:cNvSpPr>
            <a:spLocks noGrp="1"/>
          </p:cNvSpPr>
          <p:nvPr>
            <p:ph type="dt" sz="half" idx="12"/>
          </p:nvPr>
        </p:nvSpPr>
        <p:spPr/>
        <p:txBody>
          <a:bodyPr/>
          <a:lstStyle/>
          <a:p>
            <a:fld id="{D6B4DB8E-575C-44B7-AF84-2D85B8DD4FA2}" type="datetime1">
              <a:rPr lang="en-US" altLang="en-US" smtClean="0"/>
              <a:t>10/16/2016</a:t>
            </a:fld>
            <a:endParaRPr lang="en-US" altLang="en-US"/>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15</a:t>
            </a:fld>
            <a:endParaRPr lang="en-US"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4" name="Rectangle 4"/>
          <p:cNvSpPr>
            <a:spLocks noGrp="1" noChangeArrowheads="1"/>
          </p:cNvSpPr>
          <p:nvPr>
            <p:ph type="title"/>
          </p:nvPr>
        </p:nvSpPr>
        <p:spPr>
          <a:xfrm>
            <a:off x="301625" y="228600"/>
            <a:ext cx="8510588" cy="6369050"/>
          </a:xfrm>
        </p:spPr>
        <p:txBody>
          <a:bodyPr/>
          <a:lstStyle/>
          <a:p>
            <a:r>
              <a:rPr lang="bg-BG" altLang="en-US" sz="2800" dirty="0">
                <a:solidFill>
                  <a:srgbClr val="3926C8"/>
                </a:solidFill>
              </a:rPr>
              <a:t>Използването на </a:t>
            </a:r>
            <a:r>
              <a:rPr lang="bg-BG" altLang="en-US" sz="2800" b="1" dirty="0" err="1">
                <a:solidFill>
                  <a:srgbClr val="3926C8"/>
                </a:solidFill>
              </a:rPr>
              <a:t>обучители</a:t>
            </a:r>
            <a:r>
              <a:rPr lang="bg-BG" altLang="en-US" sz="2800" dirty="0">
                <a:solidFill>
                  <a:srgbClr val="3926C8"/>
                </a:solidFill>
              </a:rPr>
              <a:t> е активен и целенасочен процес.</a:t>
            </a:r>
            <a:r>
              <a:rPr lang="bg-BG" altLang="en-US" sz="2800" dirty="0"/>
              <a:t> Това обикновено е опитна сестра, която дава емоционална подкрепа и служи като солиден клиничен модел за новата сестра. Общувайки активно с новата сестра, </a:t>
            </a:r>
            <a:r>
              <a:rPr lang="bg-BG" altLang="en-US" sz="2800" dirty="0" err="1"/>
              <a:t>обучителят</a:t>
            </a:r>
            <a:r>
              <a:rPr lang="bg-BG" altLang="en-US" sz="2800" dirty="0"/>
              <a:t> има възможност да отговаря на всякакви въпроси и допринася за изясняване на очакванията от работата. За да бъде ефективна, </a:t>
            </a:r>
            <a:r>
              <a:rPr lang="bg-BG" altLang="en-US" sz="2800" dirty="0" err="1"/>
              <a:t>сестрата-обучител</a:t>
            </a:r>
            <a:r>
              <a:rPr lang="bg-BG" altLang="en-US" sz="2800" dirty="0"/>
              <a:t> трябва да има познания по теорията за обучение на възрастни хора (по </a:t>
            </a:r>
            <a:r>
              <a:rPr lang="bg-BG" altLang="en-US" sz="2800" dirty="0" err="1"/>
              <a:t>андрагогика</a:t>
            </a:r>
            <a:r>
              <a:rPr lang="bg-BG" altLang="en-US" sz="2800" dirty="0"/>
              <a:t>).</a:t>
            </a:r>
          </a:p>
        </p:txBody>
      </p:sp>
      <p:sp>
        <p:nvSpPr>
          <p:cNvPr id="2" name="Date Placeholder 1"/>
          <p:cNvSpPr>
            <a:spLocks noGrp="1"/>
          </p:cNvSpPr>
          <p:nvPr>
            <p:ph type="dt" sz="half" idx="12"/>
          </p:nvPr>
        </p:nvSpPr>
        <p:spPr/>
        <p:txBody>
          <a:bodyPr/>
          <a:lstStyle/>
          <a:p>
            <a:fld id="{CDFA5CF7-1535-4208-BFEF-FF3B84EBE250}" type="datetime1">
              <a:rPr lang="en-US" altLang="en-US" smtClean="0"/>
              <a:t>10/16/2016</a:t>
            </a:fld>
            <a:endParaRPr lang="en-US" altLang="en-US"/>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16</a:t>
            </a:fld>
            <a:endParaRPr lang="en-US"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4"/>
          <p:cNvSpPr>
            <a:spLocks noGrp="1" noChangeArrowheads="1"/>
          </p:cNvSpPr>
          <p:nvPr>
            <p:ph type="title"/>
          </p:nvPr>
        </p:nvSpPr>
        <p:spPr>
          <a:xfrm>
            <a:off x="301625" y="228600"/>
            <a:ext cx="8510588" cy="6008712"/>
          </a:xfrm>
        </p:spPr>
        <p:txBody>
          <a:bodyPr/>
          <a:lstStyle/>
          <a:p>
            <a:r>
              <a:rPr lang="bg-BG" altLang="en-US" sz="2800" b="1" i="1" u="sng" dirty="0" smtClean="0">
                <a:solidFill>
                  <a:srgbClr val="3926C8"/>
                </a:solidFill>
              </a:rPr>
              <a:t>Наставничеството</a:t>
            </a:r>
            <a:r>
              <a:rPr lang="bg-BG" altLang="en-US" sz="2800" dirty="0" smtClean="0">
                <a:solidFill>
                  <a:srgbClr val="3926C8"/>
                </a:solidFill>
              </a:rPr>
              <a:t> </a:t>
            </a:r>
            <a:r>
              <a:rPr lang="bg-BG" altLang="en-US" sz="2800" dirty="0" smtClean="0"/>
              <a:t>представлява още по-високо ниво на човешки взаимодействия. </a:t>
            </a:r>
            <a:r>
              <a:rPr lang="bg-BG" altLang="en-US" sz="2800" dirty="0"/>
              <a:t/>
            </a:r>
            <a:br>
              <a:rPr lang="bg-BG" altLang="en-US" sz="2800" dirty="0"/>
            </a:br>
            <a:r>
              <a:rPr lang="bg-BG" altLang="en-US" sz="2800" dirty="0" smtClean="0"/>
              <a:t/>
            </a:r>
            <a:br>
              <a:rPr lang="bg-BG" altLang="en-US" sz="2800" dirty="0" smtClean="0"/>
            </a:br>
            <a:r>
              <a:rPr lang="en-US" altLang="en-US" sz="2400" dirty="0" smtClean="0"/>
              <a:t>Darling </a:t>
            </a:r>
            <a:r>
              <a:rPr lang="bg-BG" altLang="en-US" sz="2400" dirty="0" smtClean="0"/>
              <a:t>характеризира </a:t>
            </a:r>
            <a:r>
              <a:rPr lang="bg-BG" altLang="en-US" sz="2400" dirty="0"/>
              <a:t>наставника от позицията на наставляваното лице като</a:t>
            </a:r>
            <a:r>
              <a:rPr lang="bg-BG" altLang="en-US" sz="2400" dirty="0" smtClean="0"/>
              <a:t>:</a:t>
            </a:r>
            <a:br>
              <a:rPr lang="bg-BG" altLang="en-US" sz="2400" dirty="0" smtClean="0"/>
            </a:br>
            <a:r>
              <a:rPr lang="bg-BG" altLang="en-US" sz="3200" dirty="0" smtClean="0"/>
              <a:t>- </a:t>
            </a:r>
            <a:r>
              <a:rPr lang="bg-BG" altLang="en-US" sz="2400" dirty="0"/>
              <a:t>модел, от който се възхищаваш и комуто искаш да подражаваш;</a:t>
            </a:r>
            <a:br>
              <a:rPr lang="bg-BG" altLang="en-US" sz="2400" dirty="0"/>
            </a:br>
            <a:r>
              <a:rPr lang="bg-BG" altLang="en-US" sz="2400" dirty="0"/>
              <a:t>- лице, придаващо значимост на професията и възможностите й;</a:t>
            </a:r>
            <a:br>
              <a:rPr lang="bg-BG" altLang="en-US" sz="2400" dirty="0"/>
            </a:br>
            <a:r>
              <a:rPr lang="bg-BG" altLang="en-US" sz="2400" dirty="0"/>
              <a:t>- лице, чийто динамизъм стимулира предприемането на действие;</a:t>
            </a:r>
            <a:br>
              <a:rPr lang="bg-BG" altLang="en-US" sz="2400" dirty="0"/>
            </a:br>
            <a:r>
              <a:rPr lang="bg-BG" altLang="en-US" sz="2400" dirty="0"/>
              <a:t>- човек, който инвестира време и енергия за личното и професионално израстване на друго лице;</a:t>
            </a:r>
            <a:br>
              <a:rPr lang="bg-BG" altLang="en-US" sz="2400" dirty="0"/>
            </a:br>
            <a:r>
              <a:rPr lang="bg-BG" altLang="en-US" sz="2400" dirty="0"/>
              <a:t>- човек, предлагащ емоционална подкрепа и подпомагащ изграждането на самоувереност у друго лице;</a:t>
            </a:r>
            <a:r>
              <a:rPr lang="bg-BG" altLang="en-US" sz="2400" dirty="0" smtClean="0"/>
              <a:t/>
            </a:r>
            <a:br>
              <a:rPr lang="bg-BG" altLang="en-US" sz="2400" dirty="0" smtClean="0"/>
            </a:br>
            <a:endParaRPr lang="bg-BG" altLang="en-US" sz="2400" dirty="0"/>
          </a:p>
        </p:txBody>
      </p:sp>
      <p:sp>
        <p:nvSpPr>
          <p:cNvPr id="2" name="Date Placeholder 1"/>
          <p:cNvSpPr>
            <a:spLocks noGrp="1"/>
          </p:cNvSpPr>
          <p:nvPr>
            <p:ph type="dt" sz="half" idx="12"/>
          </p:nvPr>
        </p:nvSpPr>
        <p:spPr/>
        <p:txBody>
          <a:bodyPr/>
          <a:lstStyle/>
          <a:p>
            <a:fld id="{099335F9-2E0B-4309-A177-1F1E5C757734}" type="datetime1">
              <a:rPr lang="en-US" altLang="en-US" smtClean="0"/>
              <a:t>10/16/2016</a:t>
            </a:fld>
            <a:endParaRPr lang="en-US" altLang="en-US"/>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17</a:t>
            </a:fld>
            <a:endParaRPr lang="en-US"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0" name="Rectangle 4"/>
          <p:cNvSpPr>
            <a:spLocks noGrp="1" noChangeArrowheads="1"/>
          </p:cNvSpPr>
          <p:nvPr>
            <p:ph type="title"/>
          </p:nvPr>
        </p:nvSpPr>
        <p:spPr>
          <a:xfrm>
            <a:off x="301625" y="228600"/>
            <a:ext cx="8510588" cy="6152728"/>
          </a:xfrm>
        </p:spPr>
        <p:txBody>
          <a:bodyPr/>
          <a:lstStyle/>
          <a:p>
            <a:r>
              <a:rPr lang="bg-BG" altLang="en-US" sz="2400" dirty="0" smtClean="0"/>
              <a:t>- </a:t>
            </a:r>
            <a:r>
              <a:rPr lang="bg-BG" altLang="en-US" sz="2400" dirty="0"/>
              <a:t>човек, придържащ се към стандарти за отлична работа;</a:t>
            </a:r>
            <a:br>
              <a:rPr lang="bg-BG" altLang="en-US" sz="2400" dirty="0"/>
            </a:br>
            <a:r>
              <a:rPr lang="bg-BG" altLang="en-US" sz="2400" dirty="0"/>
              <a:t>- треньор, който обучава на междуличностни и технически умения за напредването в професията;</a:t>
            </a:r>
            <a:br>
              <a:rPr lang="bg-BG" altLang="en-US" sz="2400" dirty="0"/>
            </a:br>
            <a:r>
              <a:rPr lang="bg-BG" altLang="en-US" sz="2400" dirty="0"/>
              <a:t>- лице, предоставящо честно позитивна или негативна обратна връзка;</a:t>
            </a:r>
            <a:br>
              <a:rPr lang="bg-BG" altLang="en-US" sz="2400" dirty="0"/>
            </a:br>
            <a:r>
              <a:rPr lang="bg-BG" altLang="en-US" sz="2400" dirty="0"/>
              <a:t>- отварящ очите, т.е. разширява перспективата и посочва нови пътища за оценка на ситуациите;</a:t>
            </a:r>
            <a:br>
              <a:rPr lang="bg-BG" altLang="en-US" sz="2400" dirty="0"/>
            </a:br>
            <a:r>
              <a:rPr lang="bg-BG" altLang="en-US" sz="2400" dirty="0"/>
              <a:t>- отварящ вратата, т.е. предоставя нови възможности</a:t>
            </a:r>
            <a:r>
              <a:rPr lang="bg-BG" altLang="en-US" sz="2400" dirty="0" smtClean="0"/>
              <a:t>;</a:t>
            </a:r>
            <a:br>
              <a:rPr lang="bg-BG" altLang="en-US" sz="2400" dirty="0" smtClean="0"/>
            </a:br>
            <a:r>
              <a:rPr lang="bg-BG" altLang="en-US" sz="2400" dirty="0"/>
              <a:t>- защитник на </a:t>
            </a:r>
            <a:r>
              <a:rPr lang="bg-BG" altLang="en-US" sz="2400" dirty="0" smtClean="0"/>
              <a:t>идеи;</a:t>
            </a:r>
            <a:r>
              <a:rPr lang="bg-BG" altLang="en-US" sz="2400" dirty="0"/>
              <a:t/>
            </a:r>
            <a:br>
              <a:rPr lang="bg-BG" altLang="en-US" sz="2400" dirty="0"/>
            </a:br>
            <a:r>
              <a:rPr lang="bg-BG" altLang="en-US" sz="2400" dirty="0"/>
              <a:t>- лице, което </a:t>
            </a:r>
            <a:r>
              <a:rPr lang="bg-BG" altLang="en-US" sz="2400" dirty="0" smtClean="0"/>
              <a:t>помага </a:t>
            </a:r>
            <a:r>
              <a:rPr lang="bg-BG" altLang="en-US" sz="2400" dirty="0"/>
              <a:t>в изследването на проблемите и идентифицирането на възможни решения;</a:t>
            </a:r>
            <a:br>
              <a:rPr lang="bg-BG" altLang="en-US" sz="2400" dirty="0"/>
            </a:br>
            <a:r>
              <a:rPr lang="bg-BG" altLang="en-US" sz="2400" dirty="0"/>
              <a:t>- съветник относно кариерата, т.е. помага в разработването на </a:t>
            </a:r>
            <a:r>
              <a:rPr lang="bg-BG" altLang="en-US" sz="2400" dirty="0" smtClean="0"/>
              <a:t>планове </a:t>
            </a:r>
            <a:r>
              <a:rPr lang="bg-BG" altLang="en-US" sz="2400" dirty="0"/>
              <a:t>за развитие на кариерата;</a:t>
            </a:r>
            <a:br>
              <a:rPr lang="bg-BG" altLang="en-US" sz="2400" dirty="0"/>
            </a:br>
            <a:r>
              <a:rPr lang="bg-BG" altLang="en-US" sz="2400" dirty="0"/>
              <a:t>- предизвикател, т.е. лице, което насърчава към по-критично и по-детайлно изследване на въпросите.</a:t>
            </a:r>
            <a:endParaRPr lang="bg-BG" altLang="en-US" sz="2400" dirty="0"/>
          </a:p>
        </p:txBody>
      </p:sp>
      <p:sp>
        <p:nvSpPr>
          <p:cNvPr id="2" name="Date Placeholder 1"/>
          <p:cNvSpPr>
            <a:spLocks noGrp="1"/>
          </p:cNvSpPr>
          <p:nvPr>
            <p:ph type="dt" sz="half" idx="12"/>
          </p:nvPr>
        </p:nvSpPr>
        <p:spPr/>
        <p:txBody>
          <a:bodyPr/>
          <a:lstStyle/>
          <a:p>
            <a:fld id="{2613BF6E-F9E0-42BB-9527-2DE1242339E4}" type="datetime1">
              <a:rPr lang="en-US" altLang="en-US" smtClean="0"/>
              <a:t>10/16/2016</a:t>
            </a:fld>
            <a:endParaRPr lang="en-US" altLang="en-US"/>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18</a:t>
            </a:fld>
            <a:endParaRPr lang="en-US"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Rectangle 4"/>
          <p:cNvSpPr>
            <a:spLocks noGrp="1" noChangeArrowheads="1"/>
          </p:cNvSpPr>
          <p:nvPr>
            <p:ph type="title"/>
          </p:nvPr>
        </p:nvSpPr>
        <p:spPr>
          <a:xfrm>
            <a:off x="301625" y="228600"/>
            <a:ext cx="8510588" cy="6440488"/>
          </a:xfrm>
        </p:spPr>
        <p:txBody>
          <a:bodyPr/>
          <a:lstStyle/>
          <a:p>
            <a:pPr>
              <a:lnSpc>
                <a:spcPct val="110000"/>
              </a:lnSpc>
            </a:pPr>
            <a:r>
              <a:rPr lang="bg-BG" altLang="en-US" sz="2400" dirty="0">
                <a:solidFill>
                  <a:srgbClr val="3926C8"/>
                </a:solidFill>
              </a:rPr>
              <a:t>Някои категории здравни кадри</a:t>
            </a:r>
            <a:r>
              <a:rPr lang="bg-BG" altLang="en-US" sz="2400" dirty="0"/>
              <a:t> имат специфични проблеми в адаптацията към новите си роли</a:t>
            </a:r>
            <a:r>
              <a:rPr lang="bg-BG" altLang="en-US" sz="2400" dirty="0" smtClean="0"/>
              <a:t>:  </a:t>
            </a:r>
            <a:r>
              <a:rPr lang="bg-BG" altLang="en-US" sz="2400" dirty="0" err="1"/>
              <a:t>новозавършилите</a:t>
            </a:r>
            <a:r>
              <a:rPr lang="bg-BG" altLang="en-US" sz="2400" dirty="0"/>
              <a:t> лица, </a:t>
            </a:r>
            <a:r>
              <a:rPr lang="bg-BG" altLang="en-US" sz="2400" dirty="0" err="1" smtClean="0"/>
              <a:t>лица</a:t>
            </a:r>
            <a:r>
              <a:rPr lang="bg-BG" altLang="en-US" sz="2400" dirty="0" smtClean="0"/>
              <a:t> </a:t>
            </a:r>
            <a:r>
              <a:rPr lang="bg-BG" altLang="en-US" sz="2400" dirty="0"/>
              <a:t>с промяна в досегашната си роля, </a:t>
            </a:r>
            <a:r>
              <a:rPr lang="bg-BG" altLang="en-US" sz="2400" dirty="0" smtClean="0"/>
              <a:t>опитни </a:t>
            </a:r>
            <a:r>
              <a:rPr lang="bg-BG" altLang="en-US" sz="2400" dirty="0"/>
              <a:t>кадри в условията на преход към нови технологии и развитие</a:t>
            </a:r>
            <a:r>
              <a:rPr lang="bg-BG" altLang="en-US" sz="2400" dirty="0" smtClean="0"/>
              <a:t>.</a:t>
            </a:r>
            <a:br>
              <a:rPr lang="bg-BG" altLang="en-US" sz="2400" dirty="0" smtClean="0"/>
            </a:br>
            <a:r>
              <a:rPr lang="bg-BG" altLang="en-US" sz="2400" dirty="0" smtClean="0"/>
              <a:t>Например, </a:t>
            </a:r>
            <a:r>
              <a:rPr lang="bg-BG" altLang="en-US" sz="2400" dirty="0" err="1" smtClean="0"/>
              <a:t>н</a:t>
            </a:r>
            <a:r>
              <a:rPr lang="bg-BG" altLang="en-US" sz="2400" b="1" dirty="0" err="1" smtClean="0"/>
              <a:t>овозавършилите</a:t>
            </a:r>
            <a:r>
              <a:rPr lang="bg-BG" altLang="en-US" sz="2400" b="1" dirty="0" smtClean="0"/>
              <a:t> </a:t>
            </a:r>
            <a:r>
              <a:rPr lang="bg-BG" altLang="en-US" sz="2400" dirty="0"/>
              <a:t>изпитват особен страх и трудности в адаптирането </a:t>
            </a:r>
            <a:r>
              <a:rPr lang="bg-BG" altLang="en-US" sz="2400" dirty="0" smtClean="0"/>
              <a:t>си, конфликт </a:t>
            </a:r>
            <a:r>
              <a:rPr lang="bg-BG" altLang="en-US" sz="2400" dirty="0"/>
              <a:t>между очакванията и действителността. За намаляване на напрежението и плавен преход към новата роля много болнични заведения в развитите страни </a:t>
            </a:r>
            <a:r>
              <a:rPr lang="bg-BG" altLang="en-US" sz="2400" dirty="0" smtClean="0"/>
              <a:t>прилагат </a:t>
            </a:r>
            <a:r>
              <a:rPr lang="bg-BG" altLang="en-US" sz="2400" dirty="0"/>
              <a:t>програми на удължена ориентация от 6 седмици до 6 месеца, по време на която </a:t>
            </a:r>
            <a:r>
              <a:rPr lang="bg-BG" altLang="en-US" sz="2400" dirty="0" err="1"/>
              <a:t>новозавършилият</a:t>
            </a:r>
            <a:r>
              <a:rPr lang="bg-BG" altLang="en-US" sz="2400" dirty="0"/>
              <a:t> специалист </a:t>
            </a:r>
            <a:r>
              <a:rPr lang="bg-BG" altLang="en-US" sz="2400" dirty="0" smtClean="0"/>
              <a:t>се прикрепва </a:t>
            </a:r>
            <a:r>
              <a:rPr lang="bg-BG" altLang="en-US" sz="2400" dirty="0"/>
              <a:t>към обучаващо лице и постепенно поемат </a:t>
            </a:r>
            <a:r>
              <a:rPr lang="bg-BG" altLang="en-US" sz="2400" dirty="0" smtClean="0"/>
              <a:t>грижите </a:t>
            </a:r>
            <a:r>
              <a:rPr lang="bg-BG" altLang="en-US" sz="2400" dirty="0"/>
              <a:t>за пациентите в еднаква степен с </a:t>
            </a:r>
            <a:r>
              <a:rPr lang="bg-BG" altLang="en-US" sz="2400" dirty="0" err="1"/>
              <a:t>обучителя</a:t>
            </a:r>
            <a:r>
              <a:rPr lang="bg-BG" altLang="en-US" sz="2400" dirty="0"/>
              <a:t>. </a:t>
            </a:r>
            <a:endParaRPr lang="bg-BG" altLang="en-US" sz="2400" dirty="0"/>
          </a:p>
        </p:txBody>
      </p:sp>
      <p:sp>
        <p:nvSpPr>
          <p:cNvPr id="2" name="Date Placeholder 1"/>
          <p:cNvSpPr>
            <a:spLocks noGrp="1"/>
          </p:cNvSpPr>
          <p:nvPr>
            <p:ph type="dt" sz="half" idx="12"/>
          </p:nvPr>
        </p:nvSpPr>
        <p:spPr/>
        <p:txBody>
          <a:bodyPr/>
          <a:lstStyle/>
          <a:p>
            <a:fld id="{07B3E76C-F4B7-463A-AD42-7542A1B5BA52}" type="datetime1">
              <a:rPr lang="en-US" altLang="en-US" smtClean="0"/>
              <a:t>10/16/2016</a:t>
            </a:fld>
            <a:endParaRPr lang="en-US" altLang="en-US"/>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19</a:t>
            </a:fld>
            <a:endParaRPr lang="en-US"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852120"/>
          </a:xfrm>
        </p:spPr>
        <p:txBody>
          <a:bodyPr/>
          <a:lstStyle/>
          <a:p>
            <a:pPr>
              <a:lnSpc>
                <a:spcPct val="114000"/>
              </a:lnSpc>
            </a:pPr>
            <a:r>
              <a:rPr lang="bg-BG" sz="2800" dirty="0"/>
              <a:t>След фазата на планиране на необходимия персонал и реализирането на отделните стъпки за подбор на подходящ за целите и задачите на организацията персонал, изключително важно значение в мениджърските функции заемат дейностите по приспособяването на новите служители към целите и функционирането на здравната организация, развитието, обучението и задържането на качествения персонал или освобождаването, при необходимост, на неангажираните и нископродуктивни служители. </a:t>
            </a:r>
            <a:endParaRPr lang="en-US" sz="2800" dirty="0"/>
          </a:p>
        </p:txBody>
      </p:sp>
      <p:sp>
        <p:nvSpPr>
          <p:cNvPr id="3" name="Date Placeholder 2"/>
          <p:cNvSpPr>
            <a:spLocks noGrp="1"/>
          </p:cNvSpPr>
          <p:nvPr>
            <p:ph type="dt" sz="half" idx="12"/>
          </p:nvPr>
        </p:nvSpPr>
        <p:spPr/>
        <p:txBody>
          <a:bodyPr/>
          <a:lstStyle/>
          <a:p>
            <a:fld id="{6380AB1B-2043-4BE4-970A-B656FDBC8BBD}" type="datetime1">
              <a:rPr lang="en-US" altLang="en-US" smtClean="0"/>
              <a:t>10/16/2016</a:t>
            </a:fld>
            <a:endParaRPr lang="en-US" altLang="en-US"/>
          </a:p>
        </p:txBody>
      </p:sp>
      <p:sp>
        <p:nvSpPr>
          <p:cNvPr id="4" name="Slide Number Placeholder 3"/>
          <p:cNvSpPr>
            <a:spLocks noGrp="1"/>
          </p:cNvSpPr>
          <p:nvPr>
            <p:ph type="sldNum" sz="quarter" idx="11"/>
          </p:nvPr>
        </p:nvSpPr>
        <p:spPr/>
        <p:txBody>
          <a:bodyPr/>
          <a:lstStyle/>
          <a:p>
            <a:fld id="{5EF02C99-0A40-4B80-86FD-54DD26A730D3}" type="slidenum">
              <a:rPr lang="en-US" altLang="en-US" smtClean="0"/>
              <a:pPr/>
              <a:t>2</a:t>
            </a:fld>
            <a:endParaRPr lang="en-US" altLang="en-US"/>
          </a:p>
        </p:txBody>
      </p:sp>
    </p:spTree>
    <p:extLst>
      <p:ext uri="{BB962C8B-B14F-4D97-AF65-F5344CB8AC3E}">
        <p14:creationId xmlns:p14="http://schemas.microsoft.com/office/powerpoint/2010/main" val="1065178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8" name="Rectangle 4"/>
          <p:cNvSpPr>
            <a:spLocks noGrp="1" noChangeArrowheads="1"/>
          </p:cNvSpPr>
          <p:nvPr>
            <p:ph type="title"/>
          </p:nvPr>
        </p:nvSpPr>
        <p:spPr>
          <a:xfrm>
            <a:off x="301625" y="228600"/>
            <a:ext cx="8510588" cy="5864696"/>
          </a:xfrm>
        </p:spPr>
        <p:txBody>
          <a:bodyPr/>
          <a:lstStyle/>
          <a:p>
            <a:r>
              <a:rPr lang="bg-BG" altLang="en-US" sz="2400" dirty="0">
                <a:solidFill>
                  <a:srgbClr val="3926C8"/>
                </a:solidFill>
              </a:rPr>
              <a:t>Нов мениджър</a:t>
            </a:r>
            <a:r>
              <a:rPr lang="bg-BG" altLang="en-US" sz="2400" dirty="0"/>
              <a:t> често се назначава на вакантна или на </a:t>
            </a:r>
            <a:r>
              <a:rPr lang="bg-BG" altLang="en-US" sz="2400" dirty="0" err="1"/>
              <a:t>новоразкрита</a:t>
            </a:r>
            <a:r>
              <a:rPr lang="bg-BG" altLang="en-US" sz="2400" dirty="0"/>
              <a:t> длъжност. В такива случаи мениджърът от по-високо ниво може да окаже неоценима помощ. Може да бъде определен мениджър от друго звено за подпомагане на ориентацията в новите задължения и роли или пък да се използва мениджърска група в организацията, с която новите мениджъри да могат да се консултират</a:t>
            </a:r>
            <a:r>
              <a:rPr lang="bg-BG" altLang="en-US" sz="2400" dirty="0"/>
              <a:t>.</a:t>
            </a:r>
            <a:br>
              <a:rPr lang="bg-BG" altLang="en-US" sz="2400" dirty="0"/>
            </a:br>
            <a:r>
              <a:rPr lang="bg-BG" altLang="en-US" sz="2400" dirty="0"/>
              <a:t>Голямо значение при промяна в статуса на </a:t>
            </a:r>
            <a:r>
              <a:rPr lang="bg-BG" altLang="en-US" sz="2400" dirty="0" smtClean="0"/>
              <a:t>всяко лице има </a:t>
            </a:r>
            <a:r>
              <a:rPr lang="bg-BG" altLang="en-US" sz="2400" b="1" dirty="0"/>
              <a:t>ясното разбиране и осмисляне на очакванията от новата роля. </a:t>
            </a:r>
            <a:r>
              <a:rPr lang="bg-BG" altLang="en-US" sz="2400" dirty="0"/>
              <a:t>При предвижване към по-висок статус длъжностните характеристики стават по-неясни и неопределени. Следователно, изясняването на работните роли в адекватни длъжностни характеристики е важно средство в процеса на </a:t>
            </a:r>
            <a:r>
              <a:rPr lang="bg-BG" altLang="en-US" sz="2400" dirty="0" err="1"/>
              <a:t>ресоциализация</a:t>
            </a:r>
            <a:r>
              <a:rPr lang="bg-BG" altLang="en-US" sz="2400" dirty="0"/>
              <a:t>.</a:t>
            </a:r>
            <a:endParaRPr lang="bg-BG" altLang="en-US" sz="2400" dirty="0"/>
          </a:p>
        </p:txBody>
      </p:sp>
      <p:sp>
        <p:nvSpPr>
          <p:cNvPr id="2" name="Date Placeholder 1"/>
          <p:cNvSpPr>
            <a:spLocks noGrp="1"/>
          </p:cNvSpPr>
          <p:nvPr>
            <p:ph type="dt" sz="half" idx="12"/>
          </p:nvPr>
        </p:nvSpPr>
        <p:spPr/>
        <p:txBody>
          <a:bodyPr/>
          <a:lstStyle/>
          <a:p>
            <a:fld id="{C5E05B95-A060-4BBB-A231-077E7C54C040}" type="datetime1">
              <a:rPr lang="en-US" altLang="en-US" smtClean="0"/>
              <a:t>10/16/2016</a:t>
            </a:fld>
            <a:endParaRPr lang="en-US" altLang="en-US"/>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20</a:t>
            </a:fld>
            <a:endParaRPr lang="en-US"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pPr algn="ctr"/>
            <a:r>
              <a:rPr lang="bg-BG" b="1" dirty="0">
                <a:solidFill>
                  <a:srgbClr val="FF0000"/>
                </a:solidFill>
              </a:rPr>
              <a:t>Развитие и обучение на персонала</a:t>
            </a:r>
            <a:r>
              <a:rPr lang="en-US" dirty="0"/>
              <a:t/>
            </a:r>
            <a:br>
              <a:rPr lang="en-US" dirty="0"/>
            </a:br>
            <a:endParaRPr lang="en-US"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21</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23893441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r>
              <a:rPr lang="bg-BG" sz="3600" dirty="0"/>
              <a:t>Развитието на персонала представлява </a:t>
            </a:r>
            <a:r>
              <a:rPr lang="bg-BG" sz="3600" i="1" dirty="0">
                <a:solidFill>
                  <a:srgbClr val="3926C8"/>
                </a:solidFill>
              </a:rPr>
              <a:t>система за предоставяне на възможности на служителя за разкриване на пълния му потенциал чрез подобряване на неговите умения и компетентности, което като краен резултат допринася за  постигане на по-големи ценности за организацията. </a:t>
            </a:r>
            <a:endParaRPr lang="en-US" sz="3600" dirty="0">
              <a:solidFill>
                <a:srgbClr val="3926C8"/>
              </a:solidFill>
            </a:endParaRPr>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22</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38974161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r>
              <a:rPr lang="bg-BG" sz="3600" dirty="0"/>
              <a:t>На практика това означава  насърчаване на служителите за придобиване на нови умения, знания и гледни точки, чрез предоставяне на обучение, тренинг улеснения и идентифициране на областите, в които новите идеи биха могли да бъдат прилагани.</a:t>
            </a:r>
            <a:r>
              <a:rPr lang="en-US" sz="3600" dirty="0"/>
              <a:t/>
            </a:r>
            <a:br>
              <a:rPr lang="en-US" sz="3600" dirty="0"/>
            </a:br>
            <a:endParaRPr lang="en-US" sz="36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23</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6032456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r>
              <a:rPr lang="bg-BG" sz="2400" dirty="0"/>
              <a:t>Основен фактор за ефективен мениджмънт на човешките ресурси е управлението на кариерата на всеки служител на здравната организация, защото кариерата представлява официален израз на процеса на професионално развитие на всеки индивид. </a:t>
            </a:r>
            <a:r>
              <a:rPr lang="bg-BG" sz="2400" dirty="0" smtClean="0"/>
              <a:t>	Отсъствието </a:t>
            </a:r>
            <a:r>
              <a:rPr lang="bg-BG" sz="2400" dirty="0"/>
              <a:t>на ясна перспектива за кариерно развитие сред здравните професионалисти води до </a:t>
            </a:r>
            <a:r>
              <a:rPr lang="bg-BG" sz="2400" dirty="0" err="1"/>
              <a:t>демотивация</a:t>
            </a:r>
            <a:r>
              <a:rPr lang="bg-BG" sz="2400" dirty="0"/>
              <a:t> с всички негативни последици от това – професионална неудовлетвореност, конфликтни ситуации, ниско качество на здравните услуги, честа смяна на работното място или напускане на професията. </a:t>
            </a:r>
            <a:r>
              <a:rPr lang="bg-BG" sz="2400" dirty="0" smtClean="0"/>
              <a:t/>
            </a:r>
            <a:br>
              <a:rPr lang="bg-BG" sz="2400" dirty="0" smtClean="0"/>
            </a:br>
            <a:r>
              <a:rPr lang="bg-BG" sz="2400" dirty="0"/>
              <a:t>	</a:t>
            </a:r>
            <a:r>
              <a:rPr lang="bg-BG" sz="2400" dirty="0" smtClean="0"/>
              <a:t>Ясното </a:t>
            </a:r>
            <a:r>
              <a:rPr lang="bg-BG" sz="2400" dirty="0"/>
              <a:t>планиране на кариерата е силен мотивиращ фактор за всеки служител и задоволява потребностите на ниво </a:t>
            </a:r>
            <a:r>
              <a:rPr lang="bg-BG" sz="2400" dirty="0" err="1"/>
              <a:t>себереализация</a:t>
            </a:r>
            <a:r>
              <a:rPr lang="bg-BG" sz="2400" dirty="0"/>
              <a:t>.</a:t>
            </a:r>
            <a:r>
              <a:rPr lang="en-US" sz="2400" dirty="0"/>
              <a:t/>
            </a:r>
            <a:br>
              <a:rPr lang="en-US" sz="2400" dirty="0"/>
            </a:br>
            <a:endParaRPr lang="en-US" sz="24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24</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33837895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r>
              <a:rPr lang="bg-BG" sz="2800" b="1" i="1" dirty="0"/>
              <a:t>Кариерното планиране</a:t>
            </a:r>
            <a:r>
              <a:rPr lang="bg-BG" sz="2800" dirty="0"/>
              <a:t> </a:t>
            </a:r>
            <a:r>
              <a:rPr lang="bg-BG" sz="2800" b="1" i="1" dirty="0"/>
              <a:t>и мениджмънт</a:t>
            </a:r>
            <a:r>
              <a:rPr lang="bg-BG" sz="2800" dirty="0"/>
              <a:t> съставляват основна част от кариерното развитие. </a:t>
            </a:r>
            <a:r>
              <a:rPr lang="bg-BG" sz="2800" dirty="0" smtClean="0"/>
              <a:t>Изключително </a:t>
            </a:r>
            <a:r>
              <a:rPr lang="bg-BG" sz="2800" dirty="0"/>
              <a:t>важни са следните моменти в дейността на мениджъра:</a:t>
            </a:r>
            <a:r>
              <a:rPr lang="en-US" sz="2800" dirty="0"/>
              <a:t/>
            </a:r>
            <a:br>
              <a:rPr lang="en-US" sz="2800" dirty="0"/>
            </a:br>
            <a:r>
              <a:rPr lang="bg-BG" sz="2800" dirty="0" smtClean="0"/>
              <a:t>- Дизайн </a:t>
            </a:r>
            <a:r>
              <a:rPr lang="bg-BG" sz="2800" dirty="0"/>
              <a:t>на развитието на служителя (кариерен план);</a:t>
            </a:r>
            <a:r>
              <a:rPr lang="en-US" sz="2800" dirty="0"/>
              <a:t/>
            </a:r>
            <a:br>
              <a:rPr lang="en-US" sz="2800" dirty="0"/>
            </a:br>
            <a:r>
              <a:rPr lang="bg-BG" sz="2800" dirty="0" smtClean="0"/>
              <a:t>- Развитие </a:t>
            </a:r>
            <a:r>
              <a:rPr lang="bg-BG" sz="2800" dirty="0"/>
              <a:t>и комуникиране на кариерния път;</a:t>
            </a:r>
            <a:r>
              <a:rPr lang="en-US" sz="2800" dirty="0"/>
              <a:t/>
            </a:r>
            <a:br>
              <a:rPr lang="en-US" sz="2800" dirty="0"/>
            </a:br>
            <a:r>
              <a:rPr lang="bg-BG" sz="2800" dirty="0" smtClean="0"/>
              <a:t>- Координиране </a:t>
            </a:r>
            <a:r>
              <a:rPr lang="bg-BG" sz="2800" dirty="0"/>
              <a:t>на ротацията на работните места;</a:t>
            </a:r>
            <a:r>
              <a:rPr lang="en-US" sz="2800" dirty="0"/>
              <a:t/>
            </a:r>
            <a:br>
              <a:rPr lang="en-US" sz="2800" dirty="0"/>
            </a:br>
            <a:r>
              <a:rPr lang="bg-BG" sz="2800" dirty="0" smtClean="0"/>
              <a:t>- Управление </a:t>
            </a:r>
            <a:r>
              <a:rPr lang="bg-BG" sz="2800" dirty="0"/>
              <a:t>на политиките на повишение, трансфер, дисциплинарни действия, уволнение и други процедури; </a:t>
            </a:r>
            <a:endParaRPr lang="en-US" sz="28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25</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14617117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pPr lvl="0"/>
            <a:r>
              <a:rPr lang="bg-BG" sz="3600" dirty="0" smtClean="0"/>
              <a:t>- Преглед </a:t>
            </a:r>
            <a:r>
              <a:rPr lang="bg-BG" sz="3600" dirty="0"/>
              <a:t>и изпълнение на процесите на повишение, трансфер, дисциплинарни действия, политики на уволнение, прекъсване на договори; </a:t>
            </a:r>
            <a:r>
              <a:rPr lang="en-US" sz="3600" dirty="0"/>
              <a:t/>
            </a:r>
            <a:br>
              <a:rPr lang="en-US" sz="3600" dirty="0"/>
            </a:br>
            <a:r>
              <a:rPr lang="bg-BG" sz="3600" dirty="0" smtClean="0"/>
              <a:t>- Развитие </a:t>
            </a:r>
            <a:r>
              <a:rPr lang="bg-BG" sz="3600" dirty="0"/>
              <a:t>и администриране на уволненията, включително пенсиониране, осигуряване на помощ при напускане. </a:t>
            </a:r>
            <a:endParaRPr lang="en-US" sz="36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26</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19435053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r>
              <a:rPr lang="bg-BG" sz="2800" b="1" i="1" dirty="0"/>
              <a:t>Кариерният план </a:t>
            </a:r>
            <a:r>
              <a:rPr lang="bg-BG" sz="2800" dirty="0"/>
              <a:t>трябва да подпомага развитието на персоналните умения, особено в началото на наемането на новия служител. </a:t>
            </a:r>
            <a:r>
              <a:rPr lang="bg-BG" sz="2800" dirty="0" smtClean="0"/>
              <a:t>За тази цел </a:t>
            </a:r>
            <a:r>
              <a:rPr lang="bg-BG" sz="2800" dirty="0"/>
              <a:t>е необходимо честно отношение на ръководителите към служителите, ред и дисциплина и взаимно доверие. </a:t>
            </a:r>
            <a:r>
              <a:rPr lang="bg-BG" sz="2800" dirty="0" smtClean="0"/>
              <a:t>Важна </a:t>
            </a:r>
            <a:r>
              <a:rPr lang="bg-BG" sz="2800" dirty="0"/>
              <a:t>роля има </a:t>
            </a:r>
            <a:r>
              <a:rPr lang="bg-BG" sz="2800" dirty="0" smtClean="0"/>
              <a:t>наставничеството, което може </a:t>
            </a:r>
            <a:r>
              <a:rPr lang="bg-BG" sz="2800" dirty="0"/>
              <a:t>да се осъществява от повече </a:t>
            </a:r>
            <a:r>
              <a:rPr lang="bg-BG" sz="2800" dirty="0" smtClean="0"/>
              <a:t>индивиди</a:t>
            </a:r>
            <a:r>
              <a:rPr lang="bg-BG" sz="2800" dirty="0"/>
              <a:t>, които да обучават новия служител за изпълнение на задачите на новото работно място. Важно значение има и организирането на допълнителни обучения за служителите, особено </a:t>
            </a:r>
            <a:r>
              <a:rPr lang="bg-BG" sz="2800" dirty="0" smtClean="0"/>
              <a:t>при </a:t>
            </a:r>
            <a:r>
              <a:rPr lang="bg-BG" sz="2800" dirty="0"/>
              <a:t>въвеждането на нови технологии. </a:t>
            </a:r>
            <a:r>
              <a:rPr lang="en-US" sz="2800" dirty="0"/>
              <a:t/>
            </a:r>
            <a:br>
              <a:rPr lang="en-US" sz="2800" dirty="0"/>
            </a:br>
            <a:endParaRPr lang="en-US" sz="28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27</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38318548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r>
              <a:rPr lang="bg-BG" sz="2400" dirty="0"/>
              <a:t>Постигането на съответствие между изискванията за заемане на определена позиция и характеристиките на служителя представлява процес на подпомагане и създаване на умения, правила, концепции или нагласи, което изисква: </a:t>
            </a:r>
            <a:r>
              <a:rPr lang="bg-BG" sz="2400" dirty="0" smtClean="0"/>
              <a:t/>
            </a:r>
            <a:br>
              <a:rPr lang="bg-BG" sz="2400" dirty="0" smtClean="0"/>
            </a:br>
            <a:r>
              <a:rPr lang="bg-BG" sz="2400" dirty="0" smtClean="0"/>
              <a:t>- идентифициране </a:t>
            </a:r>
            <a:r>
              <a:rPr lang="bg-BG" sz="2400" dirty="0"/>
              <a:t>на обучителните нужди на групите и индивидите (съпоставяне на нива и експертиза и изисквания, идентифициране на несъответствия и разработване на опции за </a:t>
            </a:r>
            <a:r>
              <a:rPr lang="bg-BG" sz="2400" dirty="0" smtClean="0"/>
              <a:t>обучение); </a:t>
            </a:r>
            <a:br>
              <a:rPr lang="bg-BG" sz="2400" dirty="0" smtClean="0"/>
            </a:br>
            <a:r>
              <a:rPr lang="bg-BG" sz="2400" dirty="0" smtClean="0"/>
              <a:t>- дизайн </a:t>
            </a:r>
            <a:r>
              <a:rPr lang="bg-BG" sz="2400" dirty="0"/>
              <a:t>на подходящи обучителни програми (общи и/или ориентиращи </a:t>
            </a:r>
            <a:r>
              <a:rPr lang="bg-BG" sz="2400" dirty="0" smtClean="0"/>
              <a:t>програми, </a:t>
            </a:r>
            <a:r>
              <a:rPr lang="bg-BG" sz="2400" dirty="0"/>
              <a:t>технически програми </a:t>
            </a:r>
            <a:r>
              <a:rPr lang="bg-BG" sz="2400" dirty="0" smtClean="0"/>
              <a:t>за </a:t>
            </a:r>
            <a:r>
              <a:rPr lang="bg-BG" sz="2400" dirty="0"/>
              <a:t>умения и знания, директно насочени към извършваната работа, програми за изграждане на индивидуални умения за </a:t>
            </a:r>
            <a:r>
              <a:rPr lang="bg-BG" sz="2400" dirty="0" smtClean="0"/>
              <a:t>специфични дейности </a:t>
            </a:r>
            <a:r>
              <a:rPr lang="bg-BG" sz="2400" dirty="0"/>
              <a:t>и др. </a:t>
            </a:r>
            <a:r>
              <a:rPr lang="en-US" sz="2400" dirty="0"/>
              <a:t/>
            </a:r>
            <a:br>
              <a:rPr lang="en-US" sz="2400" dirty="0"/>
            </a:br>
            <a:endParaRPr lang="en-US" sz="24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28</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27448269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r>
              <a:rPr lang="bg-BG" sz="2800" dirty="0"/>
              <a:t>Дейностите по обучение и развитие в организацията имат няколко цели, насочени към подобряване на изпълнението на работата и характеристиките на организационния живот:</a:t>
            </a:r>
            <a:r>
              <a:rPr lang="en-US" sz="2800" dirty="0"/>
              <a:t/>
            </a:r>
            <a:br>
              <a:rPr lang="en-US" sz="2800" dirty="0"/>
            </a:br>
            <a:r>
              <a:rPr lang="bg-BG" sz="2800" dirty="0" smtClean="0"/>
              <a:t>- Придобиване </a:t>
            </a:r>
            <a:r>
              <a:rPr lang="bg-BG" sz="2800" dirty="0"/>
              <a:t>на нови и развитие на съществуващите знания и умения;</a:t>
            </a:r>
            <a:r>
              <a:rPr lang="en-US" sz="2800" dirty="0"/>
              <a:t/>
            </a:r>
            <a:br>
              <a:rPr lang="en-US" sz="2800" dirty="0"/>
            </a:br>
            <a:r>
              <a:rPr lang="bg-BG" sz="2800" dirty="0" smtClean="0"/>
              <a:t>- Развитие </a:t>
            </a:r>
            <a:r>
              <a:rPr lang="bg-BG" sz="2800" dirty="0"/>
              <a:t>на потенциала на служителите в съответствие с изискванията на конкретната дейност и приоритетите на организацията;</a:t>
            </a:r>
            <a:r>
              <a:rPr lang="en-US" sz="2800" dirty="0"/>
              <a:t/>
            </a:r>
            <a:br>
              <a:rPr lang="en-US" sz="2800" dirty="0"/>
            </a:br>
            <a:r>
              <a:rPr lang="bg-BG" sz="2800" dirty="0" smtClean="0"/>
              <a:t> - Подготвяне </a:t>
            </a:r>
            <a:r>
              <a:rPr lang="bg-BG" sz="2800" dirty="0"/>
              <a:t>на персонала да се справя по -добре с промени и непредвидени обстоятелства</a:t>
            </a:r>
            <a:r>
              <a:rPr lang="bg-BG" sz="2800" dirty="0" smtClean="0"/>
              <a:t>;</a:t>
            </a:r>
            <a:endParaRPr lang="en-US" sz="28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29</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22651815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a:xfrm>
            <a:off x="457200" y="274638"/>
            <a:ext cx="8229600" cy="6323012"/>
          </a:xfrm>
        </p:spPr>
        <p:txBody>
          <a:bodyPr/>
          <a:lstStyle/>
          <a:p>
            <a:pPr algn="ctr"/>
            <a:r>
              <a:rPr lang="bg-BG" altLang="en-US" b="1" dirty="0">
                <a:solidFill>
                  <a:srgbClr val="FF0000"/>
                </a:solidFill>
                <a:latin typeface="Times New Roman" pitchFamily="18" charset="0"/>
              </a:rPr>
              <a:t>ИНДОКТРИНИРАНЕ: ВЪВЕЖДАНЕ В ДЛЪЖНОСТ, ОРИЕНТАЦИЯ И СОЦИАЛИЗАЦИЯ</a:t>
            </a:r>
          </a:p>
        </p:txBody>
      </p:sp>
      <p:sp>
        <p:nvSpPr>
          <p:cNvPr id="2053" name="Rectangle 5"/>
          <p:cNvSpPr>
            <a:spLocks noChangeArrowheads="1"/>
          </p:cNvSpPr>
          <p:nvPr/>
        </p:nvSpPr>
        <p:spPr bwMode="auto">
          <a:xfrm>
            <a:off x="-1227138" y="32464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1" hangingPunct="1"/>
            <a:endParaRPr lang="en-US" altLang="en-US">
              <a:latin typeface="Times New Roman" pitchFamily="18" charset="0"/>
            </a:endParaRPr>
          </a:p>
        </p:txBody>
      </p:sp>
      <p:sp>
        <p:nvSpPr>
          <p:cNvPr id="2" name="Date Placeholder 1"/>
          <p:cNvSpPr>
            <a:spLocks noGrp="1"/>
          </p:cNvSpPr>
          <p:nvPr>
            <p:ph type="dt" sz="half" idx="12"/>
          </p:nvPr>
        </p:nvSpPr>
        <p:spPr/>
        <p:txBody>
          <a:bodyPr/>
          <a:lstStyle/>
          <a:p>
            <a:fld id="{FAEE773C-02D9-4AF3-ADE7-4209E25F88C8}" type="datetime1">
              <a:rPr lang="en-US" altLang="en-US" smtClean="0"/>
              <a:t>10/16/2016</a:t>
            </a:fld>
            <a:endParaRPr lang="en-US" altLang="en-US"/>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3</a:t>
            </a:fld>
            <a:endParaRPr lang="en-US" alt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r>
              <a:rPr lang="bg-BG" sz="2000" dirty="0" smtClean="0"/>
              <a:t>- </a:t>
            </a:r>
            <a:r>
              <a:rPr lang="bg-BG" sz="3200" dirty="0" smtClean="0"/>
              <a:t>Предоставяне </a:t>
            </a:r>
            <a:r>
              <a:rPr lang="bg-BG" sz="3200" dirty="0"/>
              <a:t>на възможност за конкурентно предимство;</a:t>
            </a:r>
            <a:r>
              <a:rPr lang="en-US" sz="3200" dirty="0"/>
              <a:t/>
            </a:r>
            <a:br>
              <a:rPr lang="en-US" sz="3200" dirty="0"/>
            </a:br>
            <a:r>
              <a:rPr lang="bg-BG" sz="3200" dirty="0" smtClean="0"/>
              <a:t>- Подобряване </a:t>
            </a:r>
            <a:r>
              <a:rPr lang="bg-BG" sz="3200" dirty="0"/>
              <a:t>изпълнението на служебните задължения и работата на екипите;</a:t>
            </a:r>
            <a:r>
              <a:rPr lang="en-US" sz="3200" dirty="0"/>
              <a:t/>
            </a:r>
            <a:br>
              <a:rPr lang="en-US" sz="3200" dirty="0"/>
            </a:br>
            <a:r>
              <a:rPr lang="bg-BG" sz="3200" dirty="0" smtClean="0"/>
              <a:t>- Повишаване </a:t>
            </a:r>
            <a:r>
              <a:rPr lang="bg-BG" sz="3200" dirty="0"/>
              <a:t>на удовлетворението от работата и личната мотивация;</a:t>
            </a:r>
            <a:r>
              <a:rPr lang="en-US" sz="3200" dirty="0"/>
              <a:t/>
            </a:r>
            <a:br>
              <a:rPr lang="en-US" sz="3200" dirty="0"/>
            </a:br>
            <a:r>
              <a:rPr lang="bg-BG" sz="3200" dirty="0" smtClean="0"/>
              <a:t>- Даване </a:t>
            </a:r>
            <a:r>
              <a:rPr lang="bg-BG" sz="3200" dirty="0"/>
              <a:t>на възможност за делегиране на </a:t>
            </a:r>
            <a:r>
              <a:rPr lang="bg-BG" sz="3200" dirty="0" smtClean="0"/>
              <a:t>по-сложни </a:t>
            </a:r>
            <a:r>
              <a:rPr lang="bg-BG" sz="3200" dirty="0"/>
              <a:t>задачи на служителите, развитие на новаторско мислене и др.</a:t>
            </a:r>
            <a:r>
              <a:rPr lang="en-US" sz="3200" dirty="0"/>
              <a:t/>
            </a:r>
            <a:br>
              <a:rPr lang="en-US" sz="3200" dirty="0"/>
            </a:br>
            <a:endParaRPr lang="en-US" sz="32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30</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136280827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pPr algn="ctr"/>
            <a:r>
              <a:rPr lang="bg-BG" b="1" dirty="0">
                <a:solidFill>
                  <a:srgbClr val="FF0000"/>
                </a:solidFill>
              </a:rPr>
              <a:t>Планиране на обучението</a:t>
            </a:r>
            <a:r>
              <a:rPr lang="en-US" dirty="0"/>
              <a:t/>
            </a:r>
            <a:br>
              <a:rPr lang="en-US" dirty="0"/>
            </a:br>
            <a:endParaRPr lang="en-US"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31</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395180755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r>
              <a:rPr lang="bg-BG" sz="2800" dirty="0"/>
              <a:t>Процесът на планиране на обучението трябва да преминава през следните основни етапи:</a:t>
            </a:r>
            <a:r>
              <a:rPr lang="en-US" sz="2800" dirty="0"/>
              <a:t/>
            </a:r>
            <a:br>
              <a:rPr lang="en-US" sz="2800" dirty="0"/>
            </a:br>
            <a:r>
              <a:rPr lang="bg-BG" sz="2800" dirty="0"/>
              <a:t>1.Определяне на потребностите от обучение. </a:t>
            </a:r>
            <a:r>
              <a:rPr lang="en-US" sz="2800" dirty="0"/>
              <a:t/>
            </a:r>
            <a:br>
              <a:rPr lang="en-US" sz="2800" dirty="0"/>
            </a:br>
            <a:r>
              <a:rPr lang="bg-BG" sz="2800" dirty="0" smtClean="0"/>
              <a:t>2.Анализ на </a:t>
            </a:r>
            <a:r>
              <a:rPr lang="bg-BG" sz="2800" dirty="0"/>
              <a:t>потребностите от </a:t>
            </a:r>
            <a:r>
              <a:rPr lang="bg-BG" sz="2800" dirty="0" smtClean="0"/>
              <a:t>обучение -  </a:t>
            </a:r>
            <a:r>
              <a:rPr lang="bg-BG" sz="2800" dirty="0"/>
              <a:t>процес на събиране и анализ на информация, която позволява на организацията да идентифицира и сравни актуалното с желаното равнище на изпълнение на работата. Изпълнението на работата може да се интерпретира в контекста на знанията, уменията и нагласите, необходими на персонала, за да извършва ефективно своята работа. </a:t>
            </a:r>
            <a:r>
              <a:rPr lang="en-US" sz="2800" dirty="0"/>
              <a:t/>
            </a:r>
            <a:br>
              <a:rPr lang="en-US" sz="2800" dirty="0"/>
            </a:br>
            <a:endParaRPr lang="en-US" sz="28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32</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322615258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r>
              <a:rPr lang="bg-BG" sz="3600" dirty="0"/>
              <a:t>Анализът на потребностите от обучение включва проучване на всяка </a:t>
            </a:r>
            <a:r>
              <a:rPr lang="bg-BG" sz="3600" dirty="0" smtClean="0"/>
              <a:t>група/категория </a:t>
            </a:r>
            <a:r>
              <a:rPr lang="bg-BG" sz="3600" dirty="0"/>
              <a:t>служители по отношение на това какво се опитват да постигнат, какво трябва да постигнат, какви са бариерите и препятствията и как могат те да се преодолеят чрез обучение.</a:t>
            </a:r>
            <a:r>
              <a:rPr lang="en-US" sz="3600" dirty="0"/>
              <a:t/>
            </a:r>
            <a:br>
              <a:rPr lang="en-US" sz="3600" dirty="0"/>
            </a:br>
            <a:endParaRPr lang="en-US" sz="36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33</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372138424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pPr>
              <a:spcBef>
                <a:spcPts val="600"/>
              </a:spcBef>
            </a:pPr>
            <a:r>
              <a:rPr lang="bg-BG" sz="2800" b="1" i="1" dirty="0"/>
              <a:t>Основните подходи за анализ на потребностите от </a:t>
            </a:r>
            <a:r>
              <a:rPr lang="bg-BG" sz="2800" b="1" i="1" dirty="0" smtClean="0"/>
              <a:t>обучение:</a:t>
            </a:r>
            <a:r>
              <a:rPr lang="bg-BG" sz="2800" dirty="0" smtClean="0"/>
              <a:t> </a:t>
            </a:r>
            <a:br>
              <a:rPr lang="bg-BG" sz="2800" dirty="0" smtClean="0"/>
            </a:br>
            <a:r>
              <a:rPr lang="bg-BG" sz="2800" dirty="0" smtClean="0"/>
              <a:t>- </a:t>
            </a:r>
            <a:r>
              <a:rPr lang="bg-BG" sz="2800" b="1" i="1" dirty="0" smtClean="0"/>
              <a:t>стратегически, </a:t>
            </a:r>
            <a:r>
              <a:rPr lang="bg-BG" sz="2800" dirty="0" smtClean="0"/>
              <a:t>при който потребностите </a:t>
            </a:r>
            <a:r>
              <a:rPr lang="bg-BG" sz="2800" dirty="0"/>
              <a:t>от обучение се извеждат на базата на стратегическите цели на организацията, мисията и бизнес </a:t>
            </a:r>
            <a:r>
              <a:rPr lang="bg-BG" sz="2800" dirty="0" smtClean="0"/>
              <a:t>плановете;</a:t>
            </a:r>
            <a:br>
              <a:rPr lang="bg-BG" sz="2800" dirty="0" smtClean="0"/>
            </a:br>
            <a:r>
              <a:rPr lang="bg-BG" sz="2800" dirty="0" smtClean="0"/>
              <a:t>- </a:t>
            </a:r>
            <a:r>
              <a:rPr lang="bg-BG" sz="2800" b="1" i="1" dirty="0" smtClean="0"/>
              <a:t>реактивен</a:t>
            </a:r>
            <a:r>
              <a:rPr lang="bg-BG" sz="2800" dirty="0"/>
              <a:t>, </a:t>
            </a:r>
            <a:r>
              <a:rPr lang="bg-BG" sz="2800" dirty="0" smtClean="0"/>
              <a:t>при който се анализират конкретните </a:t>
            </a:r>
            <a:r>
              <a:rPr lang="bg-BG" sz="2800" dirty="0"/>
              <a:t>проблеми, проявили се в изпълнението на работата.</a:t>
            </a:r>
            <a:r>
              <a:rPr lang="en-US" sz="2800" dirty="0"/>
              <a:t/>
            </a:r>
            <a:br>
              <a:rPr lang="en-US" sz="2800" dirty="0"/>
            </a:br>
            <a:r>
              <a:rPr lang="bg-BG" sz="2800" dirty="0" smtClean="0"/>
              <a:t/>
            </a:r>
            <a:br>
              <a:rPr lang="bg-BG" sz="2800" dirty="0" smtClean="0"/>
            </a:br>
            <a:r>
              <a:rPr lang="bg-BG" sz="2800" dirty="0" smtClean="0"/>
              <a:t>Двата подхода трябва </a:t>
            </a:r>
            <a:r>
              <a:rPr lang="bg-BG" sz="2800" dirty="0"/>
              <a:t>да се разглеждат като взаимно допълващи се и е добре да се използват едновременно. </a:t>
            </a:r>
            <a:endParaRPr lang="en-US" sz="28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34</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261842072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r>
              <a:rPr lang="bg-BG" sz="3400" b="1" i="1" dirty="0"/>
              <a:t>Основните методи за анализ на потребностите от обучение</a:t>
            </a:r>
            <a:r>
              <a:rPr lang="bg-BG" sz="3400" dirty="0"/>
              <a:t> са: </a:t>
            </a:r>
            <a:r>
              <a:rPr lang="bg-BG" sz="3400" dirty="0" smtClean="0"/>
              <a:t/>
            </a:r>
            <a:br>
              <a:rPr lang="bg-BG" sz="3400" dirty="0" smtClean="0"/>
            </a:br>
            <a:r>
              <a:rPr lang="bg-BG" sz="3400" dirty="0" smtClean="0"/>
              <a:t>-анализ </a:t>
            </a:r>
            <a:r>
              <a:rPr lang="bg-BG" sz="3400" dirty="0"/>
              <a:t>на стратегическите цели и бизнес-плановете; </a:t>
            </a:r>
            <a:r>
              <a:rPr lang="bg-BG" sz="3400" dirty="0" smtClean="0"/>
              <a:t/>
            </a:r>
            <a:br>
              <a:rPr lang="bg-BG" sz="3400" dirty="0" smtClean="0"/>
            </a:br>
            <a:r>
              <a:rPr lang="bg-BG" sz="3400" dirty="0" smtClean="0"/>
              <a:t>- анализ </a:t>
            </a:r>
            <a:r>
              <a:rPr lang="bg-BG" sz="3400" dirty="0"/>
              <a:t>на работата и оценка на изпълнението (чрез атестация, откриване на проблеми в изпълнението); </a:t>
            </a:r>
            <a:r>
              <a:rPr lang="bg-BG" sz="3400" dirty="0" smtClean="0"/>
              <a:t/>
            </a:r>
            <a:br>
              <a:rPr lang="bg-BG" sz="3400" dirty="0" smtClean="0"/>
            </a:br>
            <a:r>
              <a:rPr lang="bg-BG" sz="3400" dirty="0" smtClean="0"/>
              <a:t>- предложения </a:t>
            </a:r>
            <a:r>
              <a:rPr lang="bg-BG" sz="3400" dirty="0"/>
              <a:t>на преките ръководители; </a:t>
            </a:r>
            <a:r>
              <a:rPr lang="bg-BG" sz="3400" dirty="0" smtClean="0"/>
              <a:t/>
            </a:r>
            <a:br>
              <a:rPr lang="bg-BG" sz="3400" dirty="0" smtClean="0"/>
            </a:br>
            <a:r>
              <a:rPr lang="bg-BG" sz="3400" dirty="0" smtClean="0"/>
              <a:t>- заявки </a:t>
            </a:r>
            <a:r>
              <a:rPr lang="bg-BG" sz="3400" dirty="0"/>
              <a:t>от самите служители</a:t>
            </a:r>
            <a:r>
              <a:rPr lang="bg-BG" sz="3400" dirty="0" smtClean="0"/>
              <a:t>.</a:t>
            </a:r>
            <a:endParaRPr lang="en-US" sz="34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35</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226577032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r>
              <a:rPr lang="bg-BG" sz="3600" dirty="0" smtClean="0"/>
              <a:t>Методите </a:t>
            </a:r>
            <a:r>
              <a:rPr lang="bg-BG" sz="3600" dirty="0"/>
              <a:t>за събиране на информация </a:t>
            </a:r>
            <a:r>
              <a:rPr lang="bg-BG" sz="3600" dirty="0" smtClean="0"/>
              <a:t>включват:</a:t>
            </a:r>
            <a:br>
              <a:rPr lang="bg-BG" sz="3600" dirty="0" smtClean="0"/>
            </a:br>
            <a:r>
              <a:rPr lang="bg-BG" sz="3600" dirty="0"/>
              <a:t>-</a:t>
            </a:r>
            <a:r>
              <a:rPr lang="bg-BG" sz="3600" dirty="0" smtClean="0"/>
              <a:t> </a:t>
            </a:r>
            <a:r>
              <a:rPr lang="bg-BG" sz="3600" dirty="0"/>
              <a:t>наблюдение; </a:t>
            </a:r>
            <a:r>
              <a:rPr lang="bg-BG" sz="3600" dirty="0" smtClean="0"/>
              <a:t/>
            </a:r>
            <a:br>
              <a:rPr lang="bg-BG" sz="3600" dirty="0" smtClean="0"/>
            </a:br>
            <a:r>
              <a:rPr lang="bg-BG" sz="3600" dirty="0" smtClean="0"/>
              <a:t>- анкетни проучвания, интервюта</a:t>
            </a:r>
            <a:r>
              <a:rPr lang="bg-BG" sz="3600" dirty="0"/>
              <a:t>; </a:t>
            </a:r>
            <a:r>
              <a:rPr lang="bg-BG" sz="3600" dirty="0" smtClean="0"/>
              <a:t/>
            </a:r>
            <a:br>
              <a:rPr lang="bg-BG" sz="3600" dirty="0" smtClean="0"/>
            </a:br>
            <a:r>
              <a:rPr lang="bg-BG" sz="3600" dirty="0" smtClean="0"/>
              <a:t>- тестове</a:t>
            </a:r>
            <a:r>
              <a:rPr lang="bg-BG" sz="3600" dirty="0"/>
              <a:t>; </a:t>
            </a:r>
            <a:r>
              <a:rPr lang="bg-BG" sz="3600" dirty="0" smtClean="0"/>
              <a:t/>
            </a:r>
            <a:br>
              <a:rPr lang="bg-BG" sz="3600" dirty="0" smtClean="0"/>
            </a:br>
            <a:r>
              <a:rPr lang="bg-BG" sz="3600" dirty="0" smtClean="0"/>
              <a:t>- консултации</a:t>
            </a:r>
            <a:r>
              <a:rPr lang="bg-BG" sz="3600" dirty="0"/>
              <a:t>; </a:t>
            </a:r>
            <a:r>
              <a:rPr lang="bg-BG" sz="3600" dirty="0" smtClean="0"/>
              <a:t/>
            </a:r>
            <a:br>
              <a:rPr lang="bg-BG" sz="3600" dirty="0" smtClean="0"/>
            </a:br>
            <a:r>
              <a:rPr lang="bg-BG" sz="3600" dirty="0" smtClean="0"/>
              <a:t>- групови </a:t>
            </a:r>
            <a:r>
              <a:rPr lang="bg-BG" sz="3600" dirty="0"/>
              <a:t>дискусии; </a:t>
            </a:r>
            <a:r>
              <a:rPr lang="bg-BG" sz="3600" dirty="0" smtClean="0"/>
              <a:t/>
            </a:r>
            <a:br>
              <a:rPr lang="bg-BG" sz="3600" dirty="0" smtClean="0"/>
            </a:br>
            <a:r>
              <a:rPr lang="bg-BG" sz="3600" dirty="0" smtClean="0"/>
              <a:t>- самооценка</a:t>
            </a:r>
            <a:r>
              <a:rPr lang="bg-BG" sz="3600" dirty="0"/>
              <a:t>; </a:t>
            </a:r>
            <a:r>
              <a:rPr lang="bg-BG" sz="3600" dirty="0" smtClean="0"/>
              <a:t/>
            </a:r>
            <a:br>
              <a:rPr lang="bg-BG" sz="3600" dirty="0" smtClean="0"/>
            </a:br>
            <a:r>
              <a:rPr lang="bg-BG" sz="3600" dirty="0" smtClean="0"/>
              <a:t>- преглед </a:t>
            </a:r>
            <a:r>
              <a:rPr lang="bg-BG" sz="3600" dirty="0"/>
              <a:t>на планове; доклади; отчети и др</a:t>
            </a:r>
            <a:r>
              <a:rPr lang="bg-BG" sz="3600" dirty="0" smtClean="0"/>
              <a:t>.</a:t>
            </a:r>
            <a:endParaRPr lang="en-US" sz="36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36</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216221878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r>
              <a:rPr lang="bg-BG" b="1" i="1" dirty="0"/>
              <a:t>Планирането на програми за обучение</a:t>
            </a:r>
            <a:r>
              <a:rPr lang="bg-BG" dirty="0"/>
              <a:t> преминава през следните етапи:</a:t>
            </a:r>
            <a:r>
              <a:rPr lang="en-US" dirty="0"/>
              <a:t/>
            </a:r>
            <a:br>
              <a:rPr lang="en-US" dirty="0"/>
            </a:br>
            <a:endParaRPr lang="en-US"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37</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207142615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r>
              <a:rPr lang="en-US" sz="3200" b="1" i="1" dirty="0"/>
              <a:t>1. </a:t>
            </a:r>
            <a:r>
              <a:rPr lang="bg-BG" sz="3200" b="1" i="1" dirty="0"/>
              <a:t>Оценка на конкретните </a:t>
            </a:r>
            <a:r>
              <a:rPr lang="bg-BG" sz="3200" b="1" i="1" dirty="0" smtClean="0"/>
              <a:t>потребности </a:t>
            </a:r>
            <a:r>
              <a:rPr lang="bg-BG" sz="3200" dirty="0" smtClean="0"/>
              <a:t>– с</a:t>
            </a:r>
            <a:r>
              <a:rPr lang="bg-BG" sz="3200" b="1" i="1" dirty="0" smtClean="0"/>
              <a:t> </a:t>
            </a:r>
            <a:r>
              <a:rPr lang="bg-BG" sz="3200" dirty="0" smtClean="0"/>
              <a:t>цел </a:t>
            </a:r>
            <a:r>
              <a:rPr lang="bg-BG" sz="3200" dirty="0"/>
              <a:t>да свърже </a:t>
            </a:r>
            <a:r>
              <a:rPr lang="bg-BG" sz="3200" dirty="0" smtClean="0"/>
              <a:t>потребностите </a:t>
            </a:r>
            <a:r>
              <a:rPr lang="bg-BG" sz="3200" dirty="0"/>
              <a:t>от обучение </a:t>
            </a:r>
            <a:r>
              <a:rPr lang="bg-BG" sz="3200" dirty="0" smtClean="0"/>
              <a:t>с </a:t>
            </a:r>
            <a:r>
              <a:rPr lang="bg-BG" sz="3200" dirty="0"/>
              <a:t>конкретната аудитория </a:t>
            </a:r>
            <a:r>
              <a:rPr lang="bg-BG" sz="3200" dirty="0" smtClean="0"/>
              <a:t>подлежаща </a:t>
            </a:r>
            <a:r>
              <a:rPr lang="bg-BG" sz="3200" dirty="0"/>
              <a:t>на обучение. Често задачата тук се определя като „изграждане на профил на аудиторията обучавани”, т.е. определяне на тези основни характеристики и особености на участниците в обучение, които са важни за формулиране на целите, </a:t>
            </a:r>
            <a:r>
              <a:rPr lang="bg-BG" sz="3200" dirty="0" smtClean="0"/>
              <a:t>определяне </a:t>
            </a:r>
            <a:r>
              <a:rPr lang="bg-BG" sz="3200" dirty="0"/>
              <a:t>на съдържанието, методите и т.н. </a:t>
            </a:r>
            <a:r>
              <a:rPr lang="en-US" sz="3200" dirty="0"/>
              <a:t/>
            </a:r>
            <a:br>
              <a:rPr lang="en-US" sz="3200" dirty="0"/>
            </a:br>
            <a:endParaRPr lang="en-US" sz="32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38</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119442829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r>
              <a:rPr lang="bg-BG" sz="2800" i="1" dirty="0"/>
              <a:t>Систематичният подход при анализ на потребностите от обучение на индивидуално ниво</a:t>
            </a:r>
            <a:r>
              <a:rPr lang="bg-BG" sz="2800" dirty="0"/>
              <a:t> включва: </a:t>
            </a:r>
            <a:r>
              <a:rPr lang="bg-BG" sz="2800" dirty="0" smtClean="0"/>
              <a:t/>
            </a:r>
            <a:br>
              <a:rPr lang="bg-BG" sz="2800" dirty="0" smtClean="0"/>
            </a:br>
            <a:r>
              <a:rPr lang="bg-BG" sz="2800" dirty="0" smtClean="0"/>
              <a:t>1</a:t>
            </a:r>
            <a:r>
              <a:rPr lang="bg-BG" sz="2800" dirty="0"/>
              <a:t>. Преглед на изискванията за </a:t>
            </a:r>
            <a:r>
              <a:rPr lang="bg-BG" sz="2800" dirty="0" smtClean="0"/>
              <a:t>длъжността:  </a:t>
            </a:r>
            <a:r>
              <a:rPr lang="bg-BG" sz="2800" dirty="0"/>
              <a:t>знания, </a:t>
            </a:r>
            <a:r>
              <a:rPr lang="bg-BG" sz="2800" dirty="0" smtClean="0"/>
              <a:t>умения, нагласи, настъпили </a:t>
            </a:r>
            <a:r>
              <a:rPr lang="bg-BG" sz="2800" dirty="0"/>
              <a:t>промени в </a:t>
            </a:r>
            <a:r>
              <a:rPr lang="bg-BG" sz="2800" dirty="0" smtClean="0"/>
              <a:t>изискванията. </a:t>
            </a:r>
            <a:br>
              <a:rPr lang="bg-BG" sz="2800" dirty="0" smtClean="0"/>
            </a:br>
            <a:r>
              <a:rPr lang="bg-BG" sz="2800" dirty="0" smtClean="0"/>
              <a:t>2</a:t>
            </a:r>
            <a:r>
              <a:rPr lang="bg-BG" sz="2800" dirty="0"/>
              <a:t>. Изготвяне на профил на служителя, заемащ длъжността от гледна точка на </a:t>
            </a:r>
            <a:r>
              <a:rPr lang="bg-BG" sz="2800" dirty="0" smtClean="0"/>
              <a:t>изискванията. </a:t>
            </a:r>
            <a:br>
              <a:rPr lang="bg-BG" sz="2800" dirty="0" smtClean="0"/>
            </a:br>
            <a:r>
              <a:rPr lang="bg-BG" sz="2800" dirty="0" smtClean="0"/>
              <a:t>3</a:t>
            </a:r>
            <a:r>
              <a:rPr lang="bg-BG" sz="2800" dirty="0"/>
              <a:t>. Съпоставяне на профила на служителя с </a:t>
            </a:r>
            <a:r>
              <a:rPr lang="bg-BG" sz="2800" dirty="0" smtClean="0"/>
              <a:t>изискванията, т.е. определяне на това в </a:t>
            </a:r>
            <a:r>
              <a:rPr lang="bg-BG" sz="2800" dirty="0"/>
              <a:t>каква степен </a:t>
            </a:r>
            <a:r>
              <a:rPr lang="bg-BG" sz="2800" dirty="0" smtClean="0"/>
              <a:t>той притежава </a:t>
            </a:r>
            <a:r>
              <a:rPr lang="bg-BG" sz="2800" dirty="0"/>
              <a:t>необходимите знания, умения, нагласи за длъжността </a:t>
            </a:r>
            <a:r>
              <a:rPr lang="bg-BG" sz="2800" dirty="0" smtClean="0"/>
              <a:t>и </a:t>
            </a:r>
            <a:r>
              <a:rPr lang="bg-BG" sz="2800" dirty="0"/>
              <a:t>идентифициране потребностите от обучение.</a:t>
            </a:r>
            <a:r>
              <a:rPr lang="en-US" sz="2800" dirty="0"/>
              <a:t/>
            </a:r>
            <a:br>
              <a:rPr lang="en-US" sz="2800" dirty="0"/>
            </a:br>
            <a:endParaRPr lang="en-US" sz="28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39</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10835206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636096"/>
          </a:xfrm>
        </p:spPr>
        <p:txBody>
          <a:bodyPr/>
          <a:lstStyle/>
          <a:p>
            <a:r>
              <a:rPr lang="bg-BG" dirty="0"/>
              <a:t>Първите стъпки в приспособяването на новите служители към целите на организацията се означават с понятието </a:t>
            </a:r>
            <a:r>
              <a:rPr lang="bg-BG" b="1" dirty="0">
                <a:solidFill>
                  <a:srgbClr val="FF0000"/>
                </a:solidFill>
              </a:rPr>
              <a:t>„</a:t>
            </a:r>
            <a:r>
              <a:rPr lang="bg-BG" b="1" dirty="0" err="1">
                <a:solidFill>
                  <a:srgbClr val="FF0000"/>
                </a:solidFill>
              </a:rPr>
              <a:t>индоктриниране</a:t>
            </a:r>
            <a:r>
              <a:rPr lang="bg-BG" b="1" dirty="0">
                <a:solidFill>
                  <a:srgbClr val="FF0000"/>
                </a:solidFill>
              </a:rPr>
              <a:t>”, </a:t>
            </a:r>
            <a:r>
              <a:rPr lang="bg-BG" dirty="0"/>
              <a:t>т.е. приобщаване към доктрината на съответната организация.</a:t>
            </a:r>
            <a:r>
              <a:rPr lang="en-US" dirty="0"/>
              <a:t/>
            </a:r>
            <a:br>
              <a:rPr lang="en-US" dirty="0"/>
            </a:br>
            <a:endParaRPr lang="en-US"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4</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353859370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r>
              <a:rPr lang="bg-BG" sz="3200" b="1" i="1" dirty="0"/>
              <a:t>2. Дефиниране на целите</a:t>
            </a:r>
            <a:r>
              <a:rPr lang="bg-BG" sz="3200" i="1" dirty="0"/>
              <a:t> </a:t>
            </a:r>
            <a:r>
              <a:rPr lang="bg-BG" sz="3200" b="1" i="1" dirty="0"/>
              <a:t>на обучението</a:t>
            </a:r>
            <a:r>
              <a:rPr lang="bg-BG" sz="3200" i="1" dirty="0"/>
              <a:t> на базата на установените потребности и определянето им като очаквани крайни </a:t>
            </a:r>
            <a:r>
              <a:rPr lang="bg-BG" sz="3200" i="1" dirty="0" smtClean="0"/>
              <a:t>резултати</a:t>
            </a:r>
            <a:r>
              <a:rPr lang="bg-BG" sz="3200" dirty="0" smtClean="0"/>
              <a:t>. </a:t>
            </a:r>
            <a:r>
              <a:rPr lang="bg-BG" sz="3200" dirty="0"/>
              <a:t>Целите </a:t>
            </a:r>
            <a:r>
              <a:rPr lang="bg-BG" sz="3200" dirty="0" smtClean="0"/>
              <a:t>трябва да дават </a:t>
            </a:r>
            <a:r>
              <a:rPr lang="bg-BG" sz="3200" dirty="0"/>
              <a:t>отговор на следните въпроси: Какво трябва да може да прави обучаемия след обучението? При какви условия би могъл да го прави? Колко добре трябва да го прави? </a:t>
            </a:r>
            <a:endParaRPr lang="en-US" sz="32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40</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410668800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r>
              <a:rPr lang="bg-BG" sz="3200" dirty="0" smtClean="0"/>
              <a:t>Добре </a:t>
            </a:r>
            <a:r>
              <a:rPr lang="bg-BG" sz="3200" dirty="0"/>
              <a:t>формулираните цели в програма за обучение </a:t>
            </a:r>
            <a:r>
              <a:rPr lang="bg-BG" sz="3200" dirty="0" smtClean="0"/>
              <a:t>поставят </a:t>
            </a:r>
            <a:r>
              <a:rPr lang="bg-BG" sz="3200" dirty="0"/>
              <a:t>акцент върху резултата от ученето. Обикновено се определят с изречения като: </a:t>
            </a:r>
            <a:r>
              <a:rPr lang="bg-BG" sz="3200" dirty="0" smtClean="0"/>
              <a:t/>
            </a:r>
            <a:br>
              <a:rPr lang="bg-BG" sz="3200" dirty="0" smtClean="0"/>
            </a:br>
            <a:r>
              <a:rPr lang="bg-BG" sz="3200" dirty="0" smtClean="0"/>
              <a:t>„</a:t>
            </a:r>
            <a:r>
              <a:rPr lang="bg-BG" sz="3200" dirty="0"/>
              <a:t>След обучението участниците в програмата ще могат </a:t>
            </a:r>
            <a:r>
              <a:rPr lang="bg-BG" sz="3200" dirty="0" smtClean="0"/>
              <a:t>............”; </a:t>
            </a:r>
            <a:br>
              <a:rPr lang="bg-BG" sz="3200" dirty="0" smtClean="0"/>
            </a:br>
            <a:r>
              <a:rPr lang="bg-BG" sz="3200" dirty="0" smtClean="0"/>
              <a:t>„</a:t>
            </a:r>
            <a:r>
              <a:rPr lang="bg-BG" sz="3200" dirty="0"/>
              <a:t>След обучението участниците в програмата ще знаят .............”; </a:t>
            </a:r>
            <a:r>
              <a:rPr lang="bg-BG" sz="3200" dirty="0" smtClean="0"/>
              <a:t/>
            </a:r>
            <a:br>
              <a:rPr lang="bg-BG" sz="3200" dirty="0" smtClean="0"/>
            </a:br>
            <a:r>
              <a:rPr lang="bg-BG" sz="3200" dirty="0" smtClean="0"/>
              <a:t>„</a:t>
            </a:r>
            <a:r>
              <a:rPr lang="bg-BG" sz="3200" dirty="0"/>
              <a:t>След обучението участниците в програмата ще умеят ............”.</a:t>
            </a:r>
            <a:r>
              <a:rPr lang="en-US" sz="3200" dirty="0"/>
              <a:t/>
            </a:r>
            <a:br>
              <a:rPr lang="en-US" sz="3200" dirty="0"/>
            </a:br>
            <a:endParaRPr lang="en-US" sz="32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41</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62767604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r>
              <a:rPr lang="bg-BG" sz="3200" b="1" i="1" dirty="0"/>
              <a:t>3. Определяне на съдържанието на обучението</a:t>
            </a:r>
            <a:r>
              <a:rPr lang="bg-BG" sz="3200" i="1" dirty="0"/>
              <a:t> </a:t>
            </a:r>
            <a:r>
              <a:rPr lang="bg-BG" sz="3200" b="1" i="1" dirty="0"/>
              <a:t>в съответствие с </a:t>
            </a:r>
            <a:r>
              <a:rPr lang="bg-BG" sz="3200" b="1" i="1" dirty="0" smtClean="0"/>
              <a:t>целите</a:t>
            </a:r>
            <a:r>
              <a:rPr lang="bg-BG" sz="3200" dirty="0" smtClean="0"/>
              <a:t>: </a:t>
            </a:r>
            <a:br>
              <a:rPr lang="bg-BG" sz="3200" dirty="0" smtClean="0"/>
            </a:br>
            <a:r>
              <a:rPr lang="bg-BG" sz="3200" dirty="0" smtClean="0"/>
              <a:t>- Какво </a:t>
            </a:r>
            <a:r>
              <a:rPr lang="bg-BG" sz="3200" dirty="0"/>
              <a:t>да бъде включено? </a:t>
            </a:r>
            <a:r>
              <a:rPr lang="bg-BG" sz="3200" dirty="0" smtClean="0"/>
              <a:t/>
            </a:r>
            <a:br>
              <a:rPr lang="bg-BG" sz="3200" dirty="0" smtClean="0"/>
            </a:br>
            <a:r>
              <a:rPr lang="bg-BG" sz="3200" dirty="0" smtClean="0"/>
              <a:t>- Какви да бъдат основните </a:t>
            </a:r>
            <a:r>
              <a:rPr lang="bg-BG" sz="3200" dirty="0"/>
              <a:t>теми или </a:t>
            </a:r>
            <a:r>
              <a:rPr lang="bg-BG" sz="3200" dirty="0" smtClean="0"/>
              <a:t>модули? </a:t>
            </a:r>
            <a:br>
              <a:rPr lang="bg-BG" sz="3200" dirty="0" smtClean="0"/>
            </a:br>
            <a:r>
              <a:rPr lang="bg-BG" sz="3200" dirty="0" smtClean="0"/>
              <a:t>- Как </a:t>
            </a:r>
            <a:r>
              <a:rPr lang="bg-BG" sz="3200" dirty="0"/>
              <a:t>да бъде подредена информацията? Обемът/съдържанието на една програма </a:t>
            </a:r>
            <a:r>
              <a:rPr lang="bg-BG" sz="3200" dirty="0" smtClean="0"/>
              <a:t>определя необходимото време </a:t>
            </a:r>
            <a:r>
              <a:rPr lang="bg-BG" sz="3200" dirty="0"/>
              <a:t>(в часове, дни, седмици или месеци) за успешната </a:t>
            </a:r>
            <a:r>
              <a:rPr lang="bg-BG" sz="3200" dirty="0" smtClean="0"/>
              <a:t>ѝ </a:t>
            </a:r>
            <a:r>
              <a:rPr lang="bg-BG" sz="3200" dirty="0"/>
              <a:t>реализация.</a:t>
            </a:r>
            <a:r>
              <a:rPr lang="en-US" sz="3200" dirty="0"/>
              <a:t/>
            </a:r>
            <a:br>
              <a:rPr lang="en-US" sz="3200" dirty="0"/>
            </a:br>
            <a:endParaRPr lang="en-US" sz="32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42</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316727798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r>
              <a:rPr lang="bg-BG" b="1" i="1" dirty="0"/>
              <a:t>4. Определяне на формата, вида и методите на обучение.</a:t>
            </a:r>
            <a:r>
              <a:rPr lang="bg-BG" dirty="0"/>
              <a:t> Изборът на подходящи форми, вид и методи на обучение е един от основните проблеми при планиране на програма за обучение.</a:t>
            </a:r>
            <a:r>
              <a:rPr lang="en-US" dirty="0"/>
              <a:t/>
            </a:r>
            <a:br>
              <a:rPr lang="en-US" dirty="0"/>
            </a:br>
            <a:endParaRPr lang="en-US"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43</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379081019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r>
              <a:rPr lang="bg-BG" sz="2400" b="1" i="1" dirty="0"/>
              <a:t>Основните форми на обучение</a:t>
            </a:r>
            <a:r>
              <a:rPr lang="bg-BG" sz="2400" dirty="0"/>
              <a:t> на персонала в организацията </a:t>
            </a:r>
            <a:r>
              <a:rPr lang="bg-BG" sz="2400" dirty="0" smtClean="0"/>
              <a:t>са: </a:t>
            </a:r>
            <a:br>
              <a:rPr lang="bg-BG" sz="2400" dirty="0" smtClean="0"/>
            </a:br>
            <a:r>
              <a:rPr lang="bg-BG" sz="2400" dirty="0" smtClean="0"/>
              <a:t>- </a:t>
            </a:r>
            <a:r>
              <a:rPr lang="bg-BG" sz="2400" b="1" i="1" dirty="0" smtClean="0"/>
              <a:t>без </a:t>
            </a:r>
            <a:r>
              <a:rPr lang="bg-BG" sz="2400" b="1" i="1" dirty="0"/>
              <a:t>откъсване от работа </a:t>
            </a:r>
            <a:r>
              <a:rPr lang="bg-BG" sz="2400" dirty="0"/>
              <a:t>(инструктиране, наставничество, ротация, обогатяване и разширяване на трудовите задължения и др.)</a:t>
            </a:r>
            <a:r>
              <a:rPr lang="bg-BG" sz="2400" b="1" i="1" dirty="0"/>
              <a:t> и </a:t>
            </a:r>
            <a:r>
              <a:rPr lang="bg-BG" sz="2400" b="1" i="1" dirty="0" smtClean="0"/>
              <a:t/>
            </a:r>
            <a:br>
              <a:rPr lang="bg-BG" sz="2400" b="1" i="1" dirty="0" smtClean="0"/>
            </a:br>
            <a:r>
              <a:rPr lang="bg-BG" sz="2400" b="1" i="1" dirty="0" smtClean="0"/>
              <a:t>- с </a:t>
            </a:r>
            <a:r>
              <a:rPr lang="bg-BG" sz="2400" b="1" i="1" dirty="0"/>
              <a:t>откъсване от работа </a:t>
            </a:r>
            <a:r>
              <a:rPr lang="bg-BG" sz="2400" dirty="0"/>
              <a:t>(курсове, семинари, конференции и др.). </a:t>
            </a:r>
            <a:r>
              <a:rPr lang="bg-BG" sz="2400" dirty="0" smtClean="0"/>
              <a:t/>
            </a:r>
            <a:br>
              <a:rPr lang="bg-BG" sz="2400" dirty="0" smtClean="0"/>
            </a:br>
            <a:r>
              <a:rPr lang="bg-BG" sz="2400" b="1" dirty="0" smtClean="0"/>
              <a:t>Курсовете могат </a:t>
            </a:r>
            <a:r>
              <a:rPr lang="bg-BG" sz="2400" b="1" dirty="0"/>
              <a:t>да бъдат: </a:t>
            </a:r>
            <a:r>
              <a:rPr lang="bg-BG" sz="2400" b="1" dirty="0" smtClean="0"/>
              <a:t/>
            </a:r>
            <a:br>
              <a:rPr lang="bg-BG" sz="2400" b="1" dirty="0" smtClean="0"/>
            </a:br>
            <a:r>
              <a:rPr lang="bg-BG" sz="2400" dirty="0" smtClean="0"/>
              <a:t>- краткосрочни </a:t>
            </a:r>
            <a:r>
              <a:rPr lang="bg-BG" sz="2400" dirty="0"/>
              <a:t>и </a:t>
            </a:r>
            <a:r>
              <a:rPr lang="bg-BG" sz="2400" dirty="0" smtClean="0"/>
              <a:t/>
            </a:r>
            <a:br>
              <a:rPr lang="bg-BG" sz="2400" dirty="0" smtClean="0"/>
            </a:br>
            <a:r>
              <a:rPr lang="bg-BG" sz="2400" dirty="0" smtClean="0"/>
              <a:t>- дългосрочни</a:t>
            </a:r>
            <a:r>
              <a:rPr lang="bg-BG" sz="2400" dirty="0"/>
              <a:t>. </a:t>
            </a:r>
            <a:r>
              <a:rPr lang="bg-BG" sz="2400" dirty="0" smtClean="0"/>
              <a:t/>
            </a:r>
            <a:br>
              <a:rPr lang="bg-BG" sz="2400" dirty="0" smtClean="0"/>
            </a:br>
            <a:r>
              <a:rPr lang="bg-BG" sz="2400" dirty="0" smtClean="0"/>
              <a:t>Основната </a:t>
            </a:r>
            <a:r>
              <a:rPr lang="bg-BG" sz="2400" dirty="0"/>
              <a:t>разлика между курс и семинар е, че докато при курса акцентът е придобиване на нови знания, умения, нагласи, то при семинара акцентът е обмен на знания, умения и опит; дискутиране по проблеми, с които участниците са предварително запознати.</a:t>
            </a:r>
            <a:r>
              <a:rPr lang="en-US" sz="2400" dirty="0"/>
              <a:t/>
            </a:r>
            <a:br>
              <a:rPr lang="en-US" sz="2400" dirty="0"/>
            </a:br>
            <a:endParaRPr lang="en-US" sz="24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44</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198010230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r>
              <a:rPr lang="bg-BG" sz="2800" dirty="0"/>
              <a:t>Най-често прилаганите методи за </a:t>
            </a:r>
            <a:r>
              <a:rPr lang="bg-BG" sz="2800" dirty="0" smtClean="0"/>
              <a:t>обучение при откъсване от </a:t>
            </a:r>
            <a:r>
              <a:rPr lang="bg-BG" sz="2800" dirty="0"/>
              <a:t>работните си места са: </a:t>
            </a:r>
            <a:r>
              <a:rPr lang="bg-BG" sz="2800" dirty="0" smtClean="0"/>
              <a:t/>
            </a:r>
            <a:br>
              <a:rPr lang="bg-BG" sz="2800" dirty="0" smtClean="0"/>
            </a:br>
            <a:r>
              <a:rPr lang="bg-BG" sz="2800" dirty="0" smtClean="0"/>
              <a:t>- лекция</a:t>
            </a:r>
            <a:r>
              <a:rPr lang="bg-BG" sz="2800" dirty="0"/>
              <a:t>; </a:t>
            </a:r>
            <a:r>
              <a:rPr lang="bg-BG" sz="2800" dirty="0" smtClean="0"/>
              <a:t/>
            </a:r>
            <a:br>
              <a:rPr lang="bg-BG" sz="2800" dirty="0" smtClean="0"/>
            </a:br>
            <a:r>
              <a:rPr lang="bg-BG" sz="2800" dirty="0" smtClean="0"/>
              <a:t>- мозъчна </a:t>
            </a:r>
            <a:r>
              <a:rPr lang="bg-BG" sz="2800" dirty="0"/>
              <a:t>атака; </a:t>
            </a:r>
            <a:r>
              <a:rPr lang="bg-BG" sz="2800" dirty="0" smtClean="0"/>
              <a:t/>
            </a:r>
            <a:br>
              <a:rPr lang="bg-BG" sz="2800" dirty="0" smtClean="0"/>
            </a:br>
            <a:r>
              <a:rPr lang="bg-BG" sz="2800" dirty="0" smtClean="0"/>
              <a:t>- казуси </a:t>
            </a:r>
            <a:r>
              <a:rPr lang="bg-BG" sz="2800" dirty="0"/>
              <a:t>и изучаване на </a:t>
            </a:r>
            <a:r>
              <a:rPr lang="bg-BG" sz="2800" dirty="0" smtClean="0"/>
              <a:t>случаи;</a:t>
            </a:r>
            <a:br>
              <a:rPr lang="bg-BG" sz="2800" dirty="0" smtClean="0"/>
            </a:br>
            <a:r>
              <a:rPr lang="bg-BG" sz="2800" dirty="0"/>
              <a:t>-</a:t>
            </a:r>
            <a:r>
              <a:rPr lang="bg-BG" sz="2800" dirty="0" smtClean="0"/>
              <a:t> </a:t>
            </a:r>
            <a:r>
              <a:rPr lang="bg-BG" sz="2800" dirty="0"/>
              <a:t>дискусия; </a:t>
            </a:r>
            <a:r>
              <a:rPr lang="bg-BG" sz="2800" dirty="0" smtClean="0"/>
              <a:t/>
            </a:r>
            <a:br>
              <a:rPr lang="bg-BG" sz="2800" dirty="0" smtClean="0"/>
            </a:br>
            <a:r>
              <a:rPr lang="bg-BG" sz="2800" dirty="0" smtClean="0"/>
              <a:t>- ролеви </a:t>
            </a:r>
            <a:r>
              <a:rPr lang="bg-BG" sz="2800" dirty="0"/>
              <a:t>игри; </a:t>
            </a:r>
            <a:r>
              <a:rPr lang="bg-BG" sz="2800" dirty="0" smtClean="0"/>
              <a:t/>
            </a:r>
            <a:br>
              <a:rPr lang="bg-BG" sz="2800" dirty="0" smtClean="0"/>
            </a:br>
            <a:r>
              <a:rPr lang="bg-BG" sz="2800" dirty="0" smtClean="0"/>
              <a:t>- работа </a:t>
            </a:r>
            <a:r>
              <a:rPr lang="bg-BG" sz="2800" dirty="0"/>
              <a:t>в малки групи по определени задачи; </a:t>
            </a:r>
            <a:r>
              <a:rPr lang="bg-BG" sz="2800" dirty="0" smtClean="0"/>
              <a:t/>
            </a:r>
            <a:br>
              <a:rPr lang="bg-BG" sz="2800" dirty="0" smtClean="0"/>
            </a:br>
            <a:r>
              <a:rPr lang="bg-BG" sz="2800" dirty="0" smtClean="0"/>
              <a:t>- дебат</a:t>
            </a:r>
            <a:r>
              <a:rPr lang="bg-BG" sz="2800" dirty="0"/>
              <a:t>; </a:t>
            </a:r>
            <a:r>
              <a:rPr lang="bg-BG" sz="2800" dirty="0" smtClean="0"/>
              <a:t/>
            </a:r>
            <a:br>
              <a:rPr lang="bg-BG" sz="2800" dirty="0" smtClean="0"/>
            </a:br>
            <a:r>
              <a:rPr lang="bg-BG" sz="2800" dirty="0" smtClean="0"/>
              <a:t>- демонстрация</a:t>
            </a:r>
            <a:r>
              <a:rPr lang="bg-BG" sz="2800" dirty="0"/>
              <a:t>; </a:t>
            </a:r>
            <a:r>
              <a:rPr lang="bg-BG" sz="2800" dirty="0" smtClean="0"/>
              <a:t/>
            </a:r>
            <a:br>
              <a:rPr lang="bg-BG" sz="2800" dirty="0" smtClean="0"/>
            </a:br>
            <a:r>
              <a:rPr lang="bg-BG" sz="2800" dirty="0" smtClean="0"/>
              <a:t>- симулации.</a:t>
            </a:r>
            <a:endParaRPr lang="en-US" sz="28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45</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320008837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r>
              <a:rPr lang="bg-BG" sz="3200" b="1" i="1" dirty="0"/>
              <a:t>5. Избор на </a:t>
            </a:r>
            <a:r>
              <a:rPr lang="bg-BG" sz="3200" b="1" i="1" dirty="0" err="1"/>
              <a:t>обучители</a:t>
            </a:r>
            <a:r>
              <a:rPr lang="bg-BG" sz="3200" b="1" i="1" dirty="0"/>
              <a:t>.</a:t>
            </a:r>
            <a:r>
              <a:rPr lang="bg-BG" sz="3200" dirty="0"/>
              <a:t> Това е  </a:t>
            </a:r>
            <a:r>
              <a:rPr lang="bg-BG" sz="3200" dirty="0" smtClean="0"/>
              <a:t>един </a:t>
            </a:r>
            <a:r>
              <a:rPr lang="bg-BG" sz="3200" dirty="0"/>
              <a:t>от основните фактори за ефективната </a:t>
            </a:r>
            <a:r>
              <a:rPr lang="bg-BG" sz="3200" dirty="0" smtClean="0"/>
              <a:t>реализация на програмата за обучение. </a:t>
            </a:r>
            <a:r>
              <a:rPr lang="bg-BG" sz="3200" dirty="0"/>
              <a:t>В зависимост от избраната форма </a:t>
            </a:r>
            <a:r>
              <a:rPr lang="bg-BG" sz="3200" dirty="0" smtClean="0"/>
              <a:t>на обучение </a:t>
            </a:r>
            <a:r>
              <a:rPr lang="bg-BG" sz="3200" dirty="0"/>
              <a:t>(с откъсване или без откъсване от работа) </a:t>
            </a:r>
            <a:r>
              <a:rPr lang="bg-BG" sz="3200" dirty="0" err="1"/>
              <a:t>обучителите</a:t>
            </a:r>
            <a:r>
              <a:rPr lang="bg-BG" sz="3200" dirty="0"/>
              <a:t> могат да бъдат</a:t>
            </a:r>
            <a:r>
              <a:rPr lang="bg-BG" sz="3200" dirty="0" smtClean="0"/>
              <a:t>:</a:t>
            </a:r>
            <a:br>
              <a:rPr lang="bg-BG" sz="3200" dirty="0" smtClean="0"/>
            </a:br>
            <a:r>
              <a:rPr lang="bg-BG" sz="3200" dirty="0"/>
              <a:t>-</a:t>
            </a:r>
            <a:r>
              <a:rPr lang="bg-BG" sz="3200" dirty="0" smtClean="0"/>
              <a:t> </a:t>
            </a:r>
            <a:r>
              <a:rPr lang="bg-BG" sz="3200" dirty="0"/>
              <a:t>служители от организацията (служители с необходимия опит, мениджъри, специалисти от отдела </a:t>
            </a:r>
            <a:r>
              <a:rPr lang="bg-BG" sz="3200" dirty="0" err="1"/>
              <a:t>УЧР</a:t>
            </a:r>
            <a:r>
              <a:rPr lang="bg-BG" sz="3200" dirty="0"/>
              <a:t> и др</a:t>
            </a:r>
            <a:r>
              <a:rPr lang="bg-BG" sz="3200" dirty="0" smtClean="0"/>
              <a:t>.);</a:t>
            </a:r>
            <a:br>
              <a:rPr lang="bg-BG" sz="3200" dirty="0" smtClean="0"/>
            </a:br>
            <a:r>
              <a:rPr lang="bg-BG" sz="3200" dirty="0"/>
              <a:t>-</a:t>
            </a:r>
            <a:r>
              <a:rPr lang="bg-BG" sz="3200" dirty="0" smtClean="0"/>
              <a:t> </a:t>
            </a:r>
            <a:r>
              <a:rPr lang="bg-BG" sz="3200" dirty="0"/>
              <a:t>външни за организацията преподаватели.</a:t>
            </a:r>
            <a:r>
              <a:rPr lang="en-US" sz="3200" dirty="0"/>
              <a:t/>
            </a:r>
            <a:br>
              <a:rPr lang="en-US" sz="3200" dirty="0"/>
            </a:br>
            <a:endParaRPr lang="en-US" sz="32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46</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203688905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r>
              <a:rPr lang="bg-BG" sz="2800" dirty="0"/>
              <a:t>Преди да се пристъпи към избор </a:t>
            </a:r>
            <a:r>
              <a:rPr lang="bg-BG" sz="2800" dirty="0" smtClean="0"/>
              <a:t>на </a:t>
            </a:r>
            <a:r>
              <a:rPr lang="bg-BG" sz="2800" dirty="0" err="1" smtClean="0"/>
              <a:t>обучители</a:t>
            </a:r>
            <a:r>
              <a:rPr lang="bg-BG" sz="2800" dirty="0" smtClean="0"/>
              <a:t> е </a:t>
            </a:r>
            <a:r>
              <a:rPr lang="bg-BG" sz="2800" dirty="0"/>
              <a:t>добре да се премине последователно през следните основни стъпки: </a:t>
            </a:r>
            <a:r>
              <a:rPr lang="bg-BG" sz="2800" dirty="0" smtClean="0"/>
              <a:t/>
            </a:r>
            <a:br>
              <a:rPr lang="bg-BG" sz="2800" dirty="0" smtClean="0"/>
            </a:br>
            <a:r>
              <a:rPr lang="bg-BG" sz="2800" dirty="0" smtClean="0"/>
              <a:t>- определяне </a:t>
            </a:r>
            <a:r>
              <a:rPr lang="bg-BG" sz="2800" dirty="0"/>
              <a:t>на критериите, на които трябва да отговарят </a:t>
            </a:r>
            <a:r>
              <a:rPr lang="bg-BG" sz="2800" dirty="0" err="1"/>
              <a:t>обучителите</a:t>
            </a:r>
            <a:r>
              <a:rPr lang="bg-BG" sz="2800" dirty="0" smtClean="0"/>
              <a:t>;</a:t>
            </a:r>
            <a:br>
              <a:rPr lang="bg-BG" sz="2800" dirty="0" smtClean="0"/>
            </a:br>
            <a:r>
              <a:rPr lang="bg-BG" sz="2800" dirty="0" smtClean="0"/>
              <a:t>- изготвяне </a:t>
            </a:r>
            <a:r>
              <a:rPr lang="bg-BG" sz="2800" dirty="0"/>
              <a:t>на списък с възможни варианти; </a:t>
            </a:r>
            <a:r>
              <a:rPr lang="bg-BG" sz="2800" dirty="0" smtClean="0"/>
              <a:t/>
            </a:r>
            <a:br>
              <a:rPr lang="bg-BG" sz="2800" dirty="0" smtClean="0"/>
            </a:br>
            <a:r>
              <a:rPr lang="bg-BG" sz="2800" dirty="0" smtClean="0"/>
              <a:t>- събиране </a:t>
            </a:r>
            <a:r>
              <a:rPr lang="bg-BG" sz="2800" dirty="0"/>
              <a:t>на информация за </a:t>
            </a:r>
            <a:r>
              <a:rPr lang="bg-BG" sz="2800" dirty="0" err="1"/>
              <a:t>обучителите</a:t>
            </a:r>
            <a:r>
              <a:rPr lang="bg-BG" sz="2800" dirty="0"/>
              <a:t> (лица, организации); </a:t>
            </a:r>
            <a:r>
              <a:rPr lang="bg-BG" sz="2800" dirty="0" smtClean="0"/>
              <a:t/>
            </a:r>
            <a:br>
              <a:rPr lang="bg-BG" sz="2800" dirty="0" smtClean="0"/>
            </a:br>
            <a:r>
              <a:rPr lang="bg-BG" sz="2800" dirty="0" smtClean="0"/>
              <a:t>- оценка </a:t>
            </a:r>
            <a:r>
              <a:rPr lang="bg-BG" sz="2800" dirty="0"/>
              <a:t>на вариантите на основата на критериите и </a:t>
            </a:r>
            <a:r>
              <a:rPr lang="bg-BG" sz="2800" dirty="0" smtClean="0"/>
              <a:t/>
            </a:r>
            <a:br>
              <a:rPr lang="bg-BG" sz="2800" dirty="0" smtClean="0"/>
            </a:br>
            <a:r>
              <a:rPr lang="bg-BG" sz="2800" dirty="0" smtClean="0"/>
              <a:t>- избор </a:t>
            </a:r>
            <a:r>
              <a:rPr lang="bg-BG" sz="2800" dirty="0"/>
              <a:t>на </a:t>
            </a:r>
            <a:r>
              <a:rPr lang="bg-BG" sz="2800" dirty="0" smtClean="0"/>
              <a:t>конкретен вариант</a:t>
            </a:r>
            <a:r>
              <a:rPr lang="bg-BG" sz="2800" dirty="0"/>
              <a:t>.</a:t>
            </a:r>
            <a:r>
              <a:rPr lang="en-US" sz="2800" dirty="0"/>
              <a:t/>
            </a:r>
            <a:br>
              <a:rPr lang="en-US" sz="2800" dirty="0"/>
            </a:br>
            <a:endParaRPr lang="en-US" sz="28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47</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295937351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r>
              <a:rPr lang="bg-BG" sz="3200" b="1" i="1" dirty="0"/>
              <a:t>6. Планиране на необходимите ресурси и организиране на обучението</a:t>
            </a:r>
            <a:r>
              <a:rPr lang="bg-BG" sz="3200" dirty="0"/>
              <a:t>, което включва: </a:t>
            </a:r>
            <a:r>
              <a:rPr lang="bg-BG" sz="3200" dirty="0" smtClean="0"/>
              <a:t/>
            </a:r>
            <a:br>
              <a:rPr lang="bg-BG" sz="3200" dirty="0" smtClean="0"/>
            </a:br>
            <a:r>
              <a:rPr lang="bg-BG" sz="3200" dirty="0" smtClean="0"/>
              <a:t>- изготвяне </a:t>
            </a:r>
            <a:r>
              <a:rPr lang="bg-BG" sz="3200" dirty="0"/>
              <a:t>на бюджет на програмата – планиране на необходимите ресурси и разходите за тяхното осигуряване; </a:t>
            </a:r>
            <a:r>
              <a:rPr lang="bg-BG" sz="3200" dirty="0" smtClean="0"/>
              <a:t/>
            </a:r>
            <a:br>
              <a:rPr lang="bg-BG" sz="3200" dirty="0" smtClean="0"/>
            </a:br>
            <a:r>
              <a:rPr lang="bg-BG" sz="3200" dirty="0" smtClean="0"/>
              <a:t>- изготвяне </a:t>
            </a:r>
            <a:r>
              <a:rPr lang="bg-BG" sz="3200" dirty="0"/>
              <a:t>на </a:t>
            </a:r>
            <a:r>
              <a:rPr lang="bg-BG" sz="3200" dirty="0" smtClean="0"/>
              <a:t>план-график </a:t>
            </a:r>
            <a:r>
              <a:rPr lang="bg-BG" sz="3200" dirty="0"/>
              <a:t>на дейностите, необходими за осъществяване на програмата; </a:t>
            </a:r>
            <a:r>
              <a:rPr lang="bg-BG" sz="3200" dirty="0" smtClean="0"/>
              <a:t/>
            </a:r>
            <a:br>
              <a:rPr lang="bg-BG" sz="3200" dirty="0" smtClean="0"/>
            </a:br>
            <a:endParaRPr lang="en-US" sz="32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48</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230983343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r>
              <a:rPr lang="bg-BG" sz="2400" dirty="0" smtClean="0"/>
              <a:t/>
            </a:r>
            <a:br>
              <a:rPr lang="bg-BG" sz="2400" dirty="0" smtClean="0"/>
            </a:br>
            <a:r>
              <a:rPr lang="bg-BG" sz="2400" dirty="0" smtClean="0"/>
              <a:t>- </a:t>
            </a:r>
            <a:r>
              <a:rPr lang="bg-BG" sz="3200" dirty="0" smtClean="0"/>
              <a:t>практическо организиране </a:t>
            </a:r>
            <a:r>
              <a:rPr lang="bg-BG" sz="3200" dirty="0"/>
              <a:t>на </a:t>
            </a:r>
            <a:r>
              <a:rPr lang="bg-BG" sz="3200" dirty="0" smtClean="0"/>
              <a:t>обучението чрез осигуряване на </a:t>
            </a:r>
            <a:r>
              <a:rPr lang="bg-BG" sz="3200" dirty="0"/>
              <a:t>необходимите ресурси и </a:t>
            </a:r>
            <a:r>
              <a:rPr lang="bg-BG" sz="3200" dirty="0" smtClean="0"/>
              <a:t>извършване на различни </a:t>
            </a:r>
            <a:r>
              <a:rPr lang="bg-BG" sz="3200" dirty="0"/>
              <a:t>по характер дейности </a:t>
            </a:r>
            <a:r>
              <a:rPr lang="bg-BG" sz="3200" dirty="0" smtClean="0"/>
              <a:t>(размножаване </a:t>
            </a:r>
            <a:r>
              <a:rPr lang="bg-BG" sz="3200" dirty="0"/>
              <a:t>на печатни </a:t>
            </a:r>
            <a:r>
              <a:rPr lang="bg-BG" sz="3200" dirty="0" smtClean="0"/>
              <a:t>материали, </a:t>
            </a:r>
            <a:r>
              <a:rPr lang="bg-BG" sz="3200" dirty="0"/>
              <a:t>закупуване на папки, химикалки и др.; осигуряване на зала, техника, оборудване; организиране на кафе-паузи; подготовка и размножаване на въпросници за обратна връзка; изготвяне на удостоверения (сертификати</a:t>
            </a:r>
            <a:r>
              <a:rPr lang="bg-BG" sz="3200" dirty="0" smtClean="0"/>
              <a:t>) и др.</a:t>
            </a:r>
            <a:r>
              <a:rPr lang="en-US" sz="3200" dirty="0"/>
              <a:t/>
            </a:r>
            <a:br>
              <a:rPr lang="en-US" sz="3200" dirty="0"/>
            </a:br>
            <a:endParaRPr lang="en-US" sz="32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49</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22536490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Grp="1" noChangeArrowheads="1"/>
          </p:cNvSpPr>
          <p:nvPr>
            <p:ph type="title"/>
          </p:nvPr>
        </p:nvSpPr>
        <p:spPr>
          <a:xfrm>
            <a:off x="457200" y="277813"/>
            <a:ext cx="8229600" cy="6031507"/>
          </a:xfrm>
        </p:spPr>
        <p:txBody>
          <a:bodyPr/>
          <a:lstStyle/>
          <a:p>
            <a:r>
              <a:rPr lang="bg-BG" altLang="en-US" sz="3500" b="1" i="1" u="sng" dirty="0" err="1">
                <a:solidFill>
                  <a:srgbClr val="3926C8"/>
                </a:solidFill>
              </a:rPr>
              <a:t>Индоктринирането</a:t>
            </a:r>
            <a:r>
              <a:rPr lang="bg-BG" altLang="en-US" sz="3500" dirty="0">
                <a:solidFill>
                  <a:srgbClr val="3926C8"/>
                </a:solidFill>
              </a:rPr>
              <a:t> като мениджърска функция означава планирано, насочено приспособяване на даден работник към организацията и работната среда.</a:t>
            </a:r>
            <a:r>
              <a:rPr lang="bg-BG" altLang="en-US" sz="3500" dirty="0">
                <a:solidFill>
                  <a:srgbClr val="FDD613"/>
                </a:solidFill>
              </a:rPr>
              <a:t>  </a:t>
            </a:r>
            <a:br>
              <a:rPr lang="bg-BG" altLang="en-US" sz="3500" dirty="0">
                <a:solidFill>
                  <a:srgbClr val="FDD613"/>
                </a:solidFill>
              </a:rPr>
            </a:br>
            <a:r>
              <a:rPr lang="bg-BG" altLang="en-US" sz="3500" dirty="0"/>
              <a:t/>
            </a:r>
            <a:br>
              <a:rPr lang="bg-BG" altLang="en-US" sz="3500" dirty="0"/>
            </a:br>
            <a:r>
              <a:rPr lang="bg-BG" altLang="en-US" sz="3500" dirty="0"/>
              <a:t>Включва три фази:</a:t>
            </a:r>
            <a:br>
              <a:rPr lang="bg-BG" altLang="en-US" sz="3500" dirty="0"/>
            </a:br>
            <a:r>
              <a:rPr lang="bg-BG" altLang="en-US" sz="3500" dirty="0">
                <a:solidFill>
                  <a:srgbClr val="3926C8"/>
                </a:solidFill>
              </a:rPr>
              <a:t>- встъпване в длъжност,</a:t>
            </a:r>
            <a:br>
              <a:rPr lang="bg-BG" altLang="en-US" sz="3500" dirty="0">
                <a:solidFill>
                  <a:srgbClr val="3926C8"/>
                </a:solidFill>
              </a:rPr>
            </a:br>
            <a:r>
              <a:rPr lang="bg-BG" altLang="en-US" sz="3500" dirty="0">
                <a:solidFill>
                  <a:srgbClr val="3926C8"/>
                </a:solidFill>
              </a:rPr>
              <a:t>- ориентация и</a:t>
            </a:r>
            <a:br>
              <a:rPr lang="bg-BG" altLang="en-US" sz="3500" dirty="0">
                <a:solidFill>
                  <a:srgbClr val="3926C8"/>
                </a:solidFill>
              </a:rPr>
            </a:br>
            <a:r>
              <a:rPr lang="bg-BG" altLang="en-US" sz="3500" dirty="0">
                <a:solidFill>
                  <a:srgbClr val="3926C8"/>
                </a:solidFill>
              </a:rPr>
              <a:t>- социализация</a:t>
            </a:r>
          </a:p>
        </p:txBody>
      </p:sp>
      <p:sp>
        <p:nvSpPr>
          <p:cNvPr id="2" name="Date Placeholder 1"/>
          <p:cNvSpPr>
            <a:spLocks noGrp="1"/>
          </p:cNvSpPr>
          <p:nvPr>
            <p:ph type="dt" sz="half" idx="12"/>
          </p:nvPr>
        </p:nvSpPr>
        <p:spPr/>
        <p:txBody>
          <a:bodyPr/>
          <a:lstStyle/>
          <a:p>
            <a:fld id="{607D1B0B-1B7F-4FD1-8AC0-EB0BF0A74613}" type="datetime1">
              <a:rPr lang="en-US" altLang="en-US" smtClean="0"/>
              <a:t>10/16/2016</a:t>
            </a:fld>
            <a:endParaRPr lang="en-US" altLang="en-US"/>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5</a:t>
            </a:fld>
            <a:endParaRPr lang="en-US" alt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r>
              <a:rPr lang="bg-BG" sz="2800" b="1" i="1" dirty="0"/>
              <a:t>7. Планиране на методи за оценка на програмата за обучение.</a:t>
            </a:r>
            <a:r>
              <a:rPr lang="bg-BG" sz="2800" dirty="0"/>
              <a:t> </a:t>
            </a:r>
            <a:r>
              <a:rPr lang="bg-BG" sz="2800" dirty="0" smtClean="0"/>
              <a:t>Това е важна предпоставка </a:t>
            </a:r>
            <a:r>
              <a:rPr lang="bg-BG" sz="2800" dirty="0"/>
              <a:t>за успешно осъществяване на заключителната дейност – оценка на ефективността от обучението. </a:t>
            </a:r>
            <a:r>
              <a:rPr lang="bg-BG" sz="2800" dirty="0" smtClean="0"/>
              <a:t/>
            </a:r>
            <a:br>
              <a:rPr lang="bg-BG" sz="2800" dirty="0" smtClean="0"/>
            </a:br>
            <a:r>
              <a:rPr lang="bg-BG" sz="2800" dirty="0" smtClean="0"/>
              <a:t>Основните </a:t>
            </a:r>
            <a:r>
              <a:rPr lang="bg-BG" sz="2800" dirty="0"/>
              <a:t>цели на оценката на ефективността от обучението </a:t>
            </a:r>
            <a:r>
              <a:rPr lang="bg-BG" sz="2800" dirty="0" smtClean="0"/>
              <a:t>са: </a:t>
            </a:r>
            <a:br>
              <a:rPr lang="bg-BG" sz="2800" dirty="0" smtClean="0"/>
            </a:br>
            <a:r>
              <a:rPr lang="bg-BG" sz="2800" dirty="0" smtClean="0"/>
              <a:t>- да </a:t>
            </a:r>
            <a:r>
              <a:rPr lang="bg-BG" sz="2800" dirty="0"/>
              <a:t>се измерят удовлетворението и ефекта (резултата) от обучението; </a:t>
            </a:r>
            <a:r>
              <a:rPr lang="bg-BG" sz="2800" dirty="0" smtClean="0"/>
              <a:t/>
            </a:r>
            <a:br>
              <a:rPr lang="bg-BG" sz="2800" dirty="0" smtClean="0"/>
            </a:br>
            <a:r>
              <a:rPr lang="bg-BG" sz="2800" dirty="0" smtClean="0"/>
              <a:t>- да </a:t>
            </a:r>
            <a:r>
              <a:rPr lang="bg-BG" sz="2800" dirty="0"/>
              <a:t>се идентифицират силните и слабите страни на програмата с цел усъвършенстване</a:t>
            </a:r>
            <a:r>
              <a:rPr lang="bg-BG" sz="2800" dirty="0" smtClean="0"/>
              <a:t>;</a:t>
            </a:r>
            <a:br>
              <a:rPr lang="bg-BG" sz="2800" dirty="0" smtClean="0"/>
            </a:br>
            <a:r>
              <a:rPr lang="bg-BG" sz="2800" dirty="0"/>
              <a:t>-</a:t>
            </a:r>
            <a:r>
              <a:rPr lang="bg-BG" sz="2800" dirty="0" smtClean="0"/>
              <a:t> </a:t>
            </a:r>
            <a:r>
              <a:rPr lang="bg-BG" sz="2800" dirty="0"/>
              <a:t>да се открият потребности от следващо обучение. </a:t>
            </a:r>
            <a:r>
              <a:rPr lang="en-US" sz="2800" dirty="0"/>
              <a:t/>
            </a:r>
            <a:br>
              <a:rPr lang="en-US" sz="2800" dirty="0"/>
            </a:br>
            <a:endParaRPr lang="en-US" sz="28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50</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106067280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r>
              <a:rPr lang="bg-BG" sz="3600" dirty="0" smtClean="0"/>
              <a:t>В </a:t>
            </a:r>
            <a:r>
              <a:rPr lang="bg-BG" sz="3600" dirty="0"/>
              <a:t>ролята на </a:t>
            </a:r>
            <a:r>
              <a:rPr lang="bg-BG" sz="3600" dirty="0" smtClean="0"/>
              <a:t>оценители най-често </a:t>
            </a:r>
            <a:r>
              <a:rPr lang="bg-BG" sz="3600" dirty="0"/>
              <a:t>са: </a:t>
            </a:r>
            <a:r>
              <a:rPr lang="bg-BG" sz="3600" dirty="0" smtClean="0"/>
              <a:t/>
            </a:r>
            <a:br>
              <a:rPr lang="bg-BG" sz="3600" dirty="0" smtClean="0"/>
            </a:br>
            <a:r>
              <a:rPr lang="bg-BG" sz="3600" dirty="0" smtClean="0"/>
              <a:t>- участниците </a:t>
            </a:r>
            <a:r>
              <a:rPr lang="bg-BG" sz="3600" dirty="0"/>
              <a:t>в обучението; </a:t>
            </a:r>
            <a:r>
              <a:rPr lang="bg-BG" sz="3600" dirty="0" smtClean="0"/>
              <a:t/>
            </a:r>
            <a:br>
              <a:rPr lang="bg-BG" sz="3600" dirty="0" smtClean="0"/>
            </a:br>
            <a:r>
              <a:rPr lang="bg-BG" sz="3600" dirty="0" smtClean="0"/>
              <a:t>- </a:t>
            </a:r>
            <a:r>
              <a:rPr lang="bg-BG" sz="3600" dirty="0" err="1" smtClean="0"/>
              <a:t>обучителите</a:t>
            </a:r>
            <a:r>
              <a:rPr lang="bg-BG" sz="3600" dirty="0"/>
              <a:t>; </a:t>
            </a:r>
            <a:r>
              <a:rPr lang="bg-BG" sz="3600" dirty="0" smtClean="0"/>
              <a:t/>
            </a:r>
            <a:br>
              <a:rPr lang="bg-BG" sz="3600" dirty="0" smtClean="0"/>
            </a:br>
            <a:r>
              <a:rPr lang="bg-BG" sz="3600" dirty="0" smtClean="0"/>
              <a:t>- преките </a:t>
            </a:r>
            <a:r>
              <a:rPr lang="bg-BG" sz="3600" dirty="0"/>
              <a:t>ръководители и специалистите по управление на човешките ресурси. </a:t>
            </a:r>
            <a:r>
              <a:rPr lang="bg-BG" sz="2400" dirty="0" smtClean="0"/>
              <a:t/>
            </a:r>
            <a:br>
              <a:rPr lang="bg-BG" sz="2400" dirty="0" smtClean="0"/>
            </a:br>
            <a:r>
              <a:rPr lang="bg-BG" sz="2400" dirty="0"/>
              <a:t/>
            </a:r>
            <a:br>
              <a:rPr lang="bg-BG" sz="2400" dirty="0"/>
            </a:br>
            <a:endParaRPr lang="en-US" sz="24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51</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87882154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r>
              <a:rPr lang="bg-BG" sz="2800" dirty="0" smtClean="0"/>
              <a:t>Оценява се: </a:t>
            </a:r>
            <a:br>
              <a:rPr lang="bg-BG" sz="2800" dirty="0" smtClean="0"/>
            </a:br>
            <a:r>
              <a:rPr lang="bg-BG" sz="2800" dirty="0" smtClean="0"/>
              <a:t>- степента </a:t>
            </a:r>
            <a:r>
              <a:rPr lang="bg-BG" sz="2800" dirty="0"/>
              <a:t>на постигане на целите и задачите на програмата – придобити знания, умения, нагласи</a:t>
            </a:r>
            <a:r>
              <a:rPr lang="bg-BG" sz="2800" dirty="0" smtClean="0"/>
              <a:t>;</a:t>
            </a:r>
            <a:br>
              <a:rPr lang="bg-BG" sz="2800" dirty="0" smtClean="0"/>
            </a:br>
            <a:r>
              <a:rPr lang="bg-BG" sz="2800" dirty="0"/>
              <a:t>-</a:t>
            </a:r>
            <a:r>
              <a:rPr lang="bg-BG" sz="2800" dirty="0" smtClean="0"/>
              <a:t> степента </a:t>
            </a:r>
            <a:r>
              <a:rPr lang="bg-BG" sz="2800" dirty="0"/>
              <a:t>на удовлетворение от обучението и покритие с очакванията (реакции на участниците към качеството на обучението); </a:t>
            </a:r>
            <a:r>
              <a:rPr lang="bg-BG" sz="2800" dirty="0" smtClean="0"/>
              <a:t/>
            </a:r>
            <a:br>
              <a:rPr lang="bg-BG" sz="2800" dirty="0" smtClean="0"/>
            </a:br>
            <a:r>
              <a:rPr lang="bg-BG" sz="2800" dirty="0" smtClean="0"/>
              <a:t>- степента </a:t>
            </a:r>
            <a:r>
              <a:rPr lang="bg-BG" sz="2800" dirty="0"/>
              <a:t>на въздействие на обучението върху изпълнението на трудовите задължения на участниците, </a:t>
            </a:r>
            <a:r>
              <a:rPr lang="bg-BG" sz="2800" dirty="0" smtClean="0"/>
              <a:t>в </a:t>
            </a:r>
            <a:r>
              <a:rPr lang="bg-BG" sz="2800" dirty="0"/>
              <a:t>каква степен са се подобрили резултатите от работата като цяло в екипа и организацията в резултат на осъществената програма.</a:t>
            </a:r>
            <a:r>
              <a:rPr lang="en-US" sz="2800" dirty="0"/>
              <a:t/>
            </a:r>
            <a:br>
              <a:rPr lang="en-US" sz="2800" dirty="0"/>
            </a:br>
            <a:endParaRPr lang="en-US" sz="28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52</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339829380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r>
              <a:rPr lang="bg-BG" sz="4000" dirty="0"/>
              <a:t>Добрата практика </a:t>
            </a:r>
            <a:r>
              <a:rPr lang="bg-BG" sz="4000" dirty="0" smtClean="0"/>
              <a:t>за оценяване на програмите за обучение включва </a:t>
            </a:r>
            <a:r>
              <a:rPr lang="bg-BG" sz="4000" dirty="0"/>
              <a:t>три вида оценки: </a:t>
            </a:r>
            <a:r>
              <a:rPr lang="bg-BG" sz="4000" dirty="0" smtClean="0"/>
              <a:t/>
            </a:r>
            <a:br>
              <a:rPr lang="bg-BG" sz="4000" dirty="0" smtClean="0"/>
            </a:br>
            <a:r>
              <a:rPr lang="bg-BG" sz="4000" dirty="0" smtClean="0"/>
              <a:t>- по </a:t>
            </a:r>
            <a:r>
              <a:rPr lang="bg-BG" sz="4000" dirty="0"/>
              <a:t>време на обучението; </a:t>
            </a:r>
            <a:r>
              <a:rPr lang="bg-BG" sz="4000" dirty="0" smtClean="0"/>
              <a:t/>
            </a:r>
            <a:br>
              <a:rPr lang="bg-BG" sz="4000" dirty="0" smtClean="0"/>
            </a:br>
            <a:r>
              <a:rPr lang="bg-BG" sz="4000" dirty="0" smtClean="0"/>
              <a:t>- в </a:t>
            </a:r>
            <a:r>
              <a:rPr lang="bg-BG" sz="4000" dirty="0"/>
              <a:t>края на обучението; </a:t>
            </a:r>
            <a:r>
              <a:rPr lang="bg-BG" sz="4000" dirty="0" smtClean="0"/>
              <a:t/>
            </a:r>
            <a:br>
              <a:rPr lang="bg-BG" sz="4000" dirty="0" smtClean="0"/>
            </a:br>
            <a:r>
              <a:rPr lang="bg-BG" sz="4000" dirty="0" smtClean="0"/>
              <a:t>- след </a:t>
            </a:r>
            <a:r>
              <a:rPr lang="bg-BG" sz="4000" dirty="0"/>
              <a:t>известен период от време. </a:t>
            </a:r>
            <a:endParaRPr lang="en-US" sz="40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53</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167414586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363272" cy="5924128"/>
          </a:xfrm>
        </p:spPr>
        <p:txBody>
          <a:bodyPr/>
          <a:lstStyle/>
          <a:p>
            <a:r>
              <a:rPr lang="bg-BG" sz="3200" dirty="0" smtClean="0"/>
              <a:t>Най-често прилагани </a:t>
            </a:r>
            <a:r>
              <a:rPr lang="bg-BG" sz="3200" dirty="0"/>
              <a:t>методи за оценка са</a:t>
            </a:r>
            <a:r>
              <a:rPr lang="bg-BG" sz="3200" dirty="0" smtClean="0"/>
              <a:t>:</a:t>
            </a:r>
            <a:br>
              <a:rPr lang="bg-BG" sz="3200" dirty="0" smtClean="0"/>
            </a:br>
            <a:r>
              <a:rPr lang="bg-BG" sz="3200" dirty="0"/>
              <a:t>-</a:t>
            </a:r>
            <a:r>
              <a:rPr lang="bg-BG" sz="3200" dirty="0" smtClean="0"/>
              <a:t> </a:t>
            </a:r>
            <a:r>
              <a:rPr lang="bg-BG" sz="3200" dirty="0"/>
              <a:t>анкетни карти за обратна връзка</a:t>
            </a:r>
            <a:r>
              <a:rPr lang="bg-BG" sz="3200" dirty="0" smtClean="0"/>
              <a:t>;</a:t>
            </a:r>
            <a:br>
              <a:rPr lang="bg-BG" sz="3200" dirty="0" smtClean="0"/>
            </a:br>
            <a:r>
              <a:rPr lang="bg-BG" sz="3200" dirty="0"/>
              <a:t>-</a:t>
            </a:r>
            <a:r>
              <a:rPr lang="bg-BG" sz="3200" dirty="0" smtClean="0"/>
              <a:t> </a:t>
            </a:r>
            <a:r>
              <a:rPr lang="bg-BG" sz="3200" dirty="0"/>
              <a:t>тестове; </a:t>
            </a:r>
            <a:r>
              <a:rPr lang="bg-BG" sz="3200" dirty="0" smtClean="0"/>
              <a:t/>
            </a:r>
            <a:br>
              <a:rPr lang="bg-BG" sz="3200" dirty="0" smtClean="0"/>
            </a:br>
            <a:r>
              <a:rPr lang="bg-BG" sz="3200" dirty="0" smtClean="0"/>
              <a:t>- изпити</a:t>
            </a:r>
            <a:r>
              <a:rPr lang="bg-BG" sz="3200" dirty="0"/>
              <a:t>; </a:t>
            </a:r>
            <a:r>
              <a:rPr lang="bg-BG" sz="3200" dirty="0" smtClean="0"/>
              <a:t/>
            </a:r>
            <a:br>
              <a:rPr lang="bg-BG" sz="3200" dirty="0" smtClean="0"/>
            </a:br>
            <a:r>
              <a:rPr lang="bg-BG" sz="3200" dirty="0" smtClean="0"/>
              <a:t>- обратна </a:t>
            </a:r>
            <a:r>
              <a:rPr lang="bg-BG" sz="3200" dirty="0"/>
              <a:t>връзка от </a:t>
            </a:r>
            <a:r>
              <a:rPr lang="bg-BG" sz="3200" dirty="0" err="1"/>
              <a:t>обучителите</a:t>
            </a:r>
            <a:r>
              <a:rPr lang="bg-BG" sz="3200" dirty="0" smtClean="0"/>
              <a:t>;</a:t>
            </a:r>
            <a:br>
              <a:rPr lang="bg-BG" sz="3200" dirty="0" smtClean="0"/>
            </a:br>
            <a:r>
              <a:rPr lang="bg-BG" sz="3200" dirty="0"/>
              <a:t>-</a:t>
            </a:r>
            <a:r>
              <a:rPr lang="bg-BG" sz="3200" dirty="0" smtClean="0"/>
              <a:t> </a:t>
            </a:r>
            <a:r>
              <a:rPr lang="bg-BG" sz="3200" dirty="0"/>
              <a:t>разговори с участниците, техни колеги и преки ръководители; </a:t>
            </a:r>
            <a:r>
              <a:rPr lang="bg-BG" sz="3200" dirty="0" smtClean="0"/>
              <a:t/>
            </a:r>
            <a:br>
              <a:rPr lang="bg-BG" sz="3200" dirty="0" smtClean="0"/>
            </a:br>
            <a:r>
              <a:rPr lang="bg-BG" sz="3200" dirty="0" smtClean="0"/>
              <a:t>- наблюдение </a:t>
            </a:r>
            <a:r>
              <a:rPr lang="bg-BG" sz="3200" dirty="0"/>
              <a:t>и оценка на изпълнението на работата и поведението след обучението; </a:t>
            </a:r>
            <a:r>
              <a:rPr lang="bg-BG" sz="3200" dirty="0" smtClean="0"/>
              <a:t/>
            </a:r>
            <a:br>
              <a:rPr lang="bg-BG" sz="3200" dirty="0" smtClean="0"/>
            </a:br>
            <a:r>
              <a:rPr lang="bg-BG" sz="3200" dirty="0" smtClean="0"/>
              <a:t>- съпоставяне </a:t>
            </a:r>
            <a:r>
              <a:rPr lang="bg-BG" sz="3200" dirty="0"/>
              <a:t>на цели, разходи и резултати</a:t>
            </a:r>
            <a:r>
              <a:rPr lang="bg-BG" sz="3200" dirty="0" smtClean="0"/>
              <a:t>.</a:t>
            </a:r>
            <a:endParaRPr lang="en-US" sz="32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54</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6547374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r>
              <a:rPr lang="bg-BG" sz="3600" dirty="0"/>
              <a:t>На практика често тези етапи не се осъществяват </a:t>
            </a:r>
            <a:r>
              <a:rPr lang="bg-BG" sz="3600" dirty="0" smtClean="0"/>
              <a:t>последователно, тъй </a:t>
            </a:r>
            <a:r>
              <a:rPr lang="bg-BG" sz="3600" dirty="0"/>
              <a:t>като отделните дейности са свързани и е логично </a:t>
            </a:r>
            <a:r>
              <a:rPr lang="bg-BG" sz="3600" dirty="0" smtClean="0"/>
              <a:t>да </a:t>
            </a:r>
            <a:r>
              <a:rPr lang="bg-BG" sz="3600" dirty="0"/>
              <a:t>се извършват паралелно във времето. Например, уточнявайки основните теми </a:t>
            </a:r>
            <a:r>
              <a:rPr lang="bg-BG" sz="3600" dirty="0" smtClean="0"/>
              <a:t>на </a:t>
            </a:r>
            <a:r>
              <a:rPr lang="bg-BG" sz="3600" dirty="0"/>
              <a:t>съдържанието е естествено да </a:t>
            </a:r>
            <a:r>
              <a:rPr lang="bg-BG" sz="3600" dirty="0" smtClean="0"/>
              <a:t>се мисли </a:t>
            </a:r>
            <a:r>
              <a:rPr lang="bg-BG" sz="3600" dirty="0"/>
              <a:t>за подходящи форма и методи на обучение. </a:t>
            </a:r>
            <a:r>
              <a:rPr lang="bg-BG" sz="3600" dirty="0" smtClean="0"/>
              <a:t/>
            </a:r>
            <a:br>
              <a:rPr lang="bg-BG" sz="3600" dirty="0" smtClean="0"/>
            </a:br>
            <a:endParaRPr lang="en-US" sz="36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55</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284171854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r>
              <a:rPr lang="bg-BG" sz="2800" dirty="0" smtClean="0"/>
              <a:t>В </a:t>
            </a:r>
            <a:r>
              <a:rPr lang="bg-BG" sz="2800" dirty="0"/>
              <a:t>някои ситуации обаче нарушаването на последователността в етапите води до неефективно осъществяване на програмите за </a:t>
            </a:r>
            <a:r>
              <a:rPr lang="bg-BG" sz="2800" dirty="0" smtClean="0"/>
              <a:t>обучение – например, когато </a:t>
            </a:r>
            <a:r>
              <a:rPr lang="bg-BG" sz="2800" dirty="0"/>
              <a:t>наличните ресурси (пари, време) предопределят </a:t>
            </a:r>
            <a:r>
              <a:rPr lang="bg-BG" sz="2800" dirty="0" smtClean="0"/>
              <a:t>формата </a:t>
            </a:r>
            <a:r>
              <a:rPr lang="bg-BG" sz="2800" dirty="0"/>
              <a:t>на обучение, </a:t>
            </a:r>
            <a:r>
              <a:rPr lang="bg-BG" sz="2800" dirty="0" smtClean="0"/>
              <a:t>съдържанието, методите </a:t>
            </a:r>
            <a:r>
              <a:rPr lang="bg-BG" sz="2800" dirty="0"/>
              <a:t>и </a:t>
            </a:r>
            <a:r>
              <a:rPr lang="bg-BG" sz="2800" dirty="0" smtClean="0"/>
              <a:t>преподавателите. </a:t>
            </a:r>
            <a:r>
              <a:rPr lang="bg-BG" sz="2800" dirty="0"/>
              <a:t>Оценката на конкретните потребности е особено наложителна в случаите, когато между анализа на потребностите от обучение и решението за реализиране на програма за </a:t>
            </a:r>
            <a:r>
              <a:rPr lang="bg-BG" sz="2800" dirty="0" smtClean="0"/>
              <a:t>обучение е </a:t>
            </a:r>
            <a:r>
              <a:rPr lang="bg-BG" sz="2800" dirty="0"/>
              <a:t>изминал значителен период от време</a:t>
            </a:r>
            <a:r>
              <a:rPr lang="bg-BG" sz="2800" dirty="0" smtClean="0"/>
              <a:t>.</a:t>
            </a:r>
            <a:endParaRPr lang="en-US" sz="28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56</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407228628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r>
              <a:rPr lang="bg-BG" sz="2800" dirty="0" smtClean="0"/>
              <a:t>Ефективно </a:t>
            </a:r>
            <a:r>
              <a:rPr lang="bg-BG" sz="2800" dirty="0"/>
              <a:t>осъществяваните дейности по обучение и развитие </a:t>
            </a:r>
            <a:r>
              <a:rPr lang="bg-BG" sz="2800" dirty="0" smtClean="0"/>
              <a:t>трябва да се </a:t>
            </a:r>
            <a:r>
              <a:rPr lang="bg-BG" sz="2800" dirty="0"/>
              <a:t>основават на следните принципи</a:t>
            </a:r>
            <a:r>
              <a:rPr lang="bg-BG" sz="2800" dirty="0" smtClean="0"/>
              <a:t>:</a:t>
            </a:r>
            <a:br>
              <a:rPr lang="bg-BG" sz="2800" dirty="0" smtClean="0"/>
            </a:br>
            <a:r>
              <a:rPr lang="bg-BG" sz="2800" dirty="0" smtClean="0"/>
              <a:t>- дейностите да </a:t>
            </a:r>
            <a:r>
              <a:rPr lang="bg-BG" sz="2800" dirty="0"/>
              <a:t>допринасят за постигането на организационните цели; </a:t>
            </a:r>
            <a:r>
              <a:rPr lang="bg-BG" sz="2800" dirty="0" smtClean="0"/>
              <a:t/>
            </a:r>
            <a:br>
              <a:rPr lang="bg-BG" sz="2800" dirty="0" smtClean="0"/>
            </a:br>
            <a:r>
              <a:rPr lang="bg-BG" sz="2800" dirty="0" smtClean="0"/>
              <a:t>- преките </a:t>
            </a:r>
            <a:r>
              <a:rPr lang="bg-BG" sz="2800" dirty="0"/>
              <a:t>ръководители </a:t>
            </a:r>
            <a:r>
              <a:rPr lang="bg-BG" sz="2800" dirty="0" smtClean="0"/>
              <a:t>да </a:t>
            </a:r>
            <a:r>
              <a:rPr lang="bg-BG" sz="2800" dirty="0"/>
              <a:t>са ангажирани и активни, както при разработване и реализация на програмите, така и при осигуряването на възможност за приложение на наученото</a:t>
            </a:r>
            <a:r>
              <a:rPr lang="bg-BG" sz="2800" dirty="0" smtClean="0"/>
              <a:t>;</a:t>
            </a:r>
            <a:br>
              <a:rPr lang="bg-BG" sz="2800" dirty="0" smtClean="0"/>
            </a:br>
            <a:r>
              <a:rPr lang="bg-BG" sz="2800" dirty="0" smtClean="0"/>
              <a:t>- дейностите да </a:t>
            </a:r>
            <a:r>
              <a:rPr lang="bg-BG" sz="2800" dirty="0"/>
              <a:t>съответстват и на потребностите на самите обучавани, да се възприемат като адекватни и навременни за работата и кариерата им; </a:t>
            </a:r>
            <a:endParaRPr lang="en-US" sz="28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57</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297310568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r>
              <a:rPr lang="bg-BG" sz="2000" dirty="0" smtClean="0"/>
              <a:t>- </a:t>
            </a:r>
            <a:r>
              <a:rPr lang="bg-BG" sz="2800" dirty="0" smtClean="0"/>
              <a:t>дейностите </a:t>
            </a:r>
            <a:r>
              <a:rPr lang="bg-BG" sz="2800" dirty="0"/>
              <a:t>трябва да съответстват на културата на организацията; </a:t>
            </a:r>
            <a:r>
              <a:rPr lang="bg-BG" sz="2800" dirty="0" smtClean="0"/>
              <a:t/>
            </a:r>
            <a:br>
              <a:rPr lang="bg-BG" sz="2800" dirty="0" smtClean="0"/>
            </a:br>
            <a:r>
              <a:rPr lang="bg-BG" sz="2800" dirty="0" smtClean="0"/>
              <a:t>- дейностите </a:t>
            </a:r>
            <a:r>
              <a:rPr lang="bg-BG" sz="2800" dirty="0"/>
              <a:t>трябва да са подкрепяни от висшето ръководство</a:t>
            </a:r>
            <a:r>
              <a:rPr lang="bg-BG" sz="2800" dirty="0" smtClean="0"/>
              <a:t>;</a:t>
            </a:r>
            <a:br>
              <a:rPr lang="bg-BG" sz="2800" dirty="0" smtClean="0"/>
            </a:br>
            <a:r>
              <a:rPr lang="bg-BG" sz="2800" dirty="0"/>
              <a:t>-</a:t>
            </a:r>
            <a:r>
              <a:rPr lang="bg-BG" sz="2800" dirty="0" smtClean="0"/>
              <a:t> </a:t>
            </a:r>
            <a:r>
              <a:rPr lang="bg-BG" sz="2800" dirty="0"/>
              <a:t>решението кой да участва, кога и защо е съвместна отговорност между служителя, прекия му ръководител и отдела по управление на човешките ресурси; </a:t>
            </a:r>
            <a:r>
              <a:rPr lang="bg-BG" sz="2800" dirty="0" smtClean="0"/>
              <a:t/>
            </a:r>
            <a:br>
              <a:rPr lang="bg-BG" sz="2800" dirty="0" smtClean="0"/>
            </a:br>
            <a:r>
              <a:rPr lang="bg-BG" sz="2800" dirty="0" smtClean="0"/>
              <a:t>- необходимо </a:t>
            </a:r>
            <a:r>
              <a:rPr lang="bg-BG" sz="2800" dirty="0"/>
              <a:t>е да се даде възможност за приложение на наученото, да се осигури подкрепа при приложение на наученото</a:t>
            </a:r>
            <a:r>
              <a:rPr lang="bg-BG" sz="2800" dirty="0" smtClean="0"/>
              <a:t>;</a:t>
            </a:r>
            <a:br>
              <a:rPr lang="bg-BG" sz="2800" dirty="0" smtClean="0"/>
            </a:br>
            <a:r>
              <a:rPr lang="bg-BG" sz="2800" dirty="0"/>
              <a:t>-</a:t>
            </a:r>
            <a:r>
              <a:rPr lang="bg-BG" sz="2800" dirty="0" smtClean="0"/>
              <a:t> </a:t>
            </a:r>
            <a:r>
              <a:rPr lang="bg-BG" sz="2800" dirty="0"/>
              <a:t>участниците трябва да са мотивирани.</a:t>
            </a:r>
            <a:r>
              <a:rPr lang="en-US" sz="2800" dirty="0"/>
              <a:t/>
            </a:r>
            <a:br>
              <a:rPr lang="en-US" sz="2800" dirty="0"/>
            </a:br>
            <a:endParaRPr lang="en-US" sz="28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58</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228915455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pPr algn="ctr"/>
            <a:r>
              <a:rPr lang="bg-BG" b="1" dirty="0">
                <a:solidFill>
                  <a:srgbClr val="FF0000"/>
                </a:solidFill>
              </a:rPr>
              <a:t>Делегирането като елемент от мениджмънта на човешките ресурси</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59</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17935361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4"/>
          <p:cNvSpPr>
            <a:spLocks noGrp="1" noChangeArrowheads="1"/>
          </p:cNvSpPr>
          <p:nvPr>
            <p:ph type="title"/>
          </p:nvPr>
        </p:nvSpPr>
        <p:spPr>
          <a:xfrm>
            <a:off x="301625" y="228600"/>
            <a:ext cx="8510588" cy="6296025"/>
          </a:xfrm>
        </p:spPr>
        <p:txBody>
          <a:bodyPr/>
          <a:lstStyle/>
          <a:p>
            <a:r>
              <a:rPr lang="bg-BG" altLang="en-US" sz="2800" dirty="0" err="1"/>
              <a:t>Индоктринирането</a:t>
            </a:r>
            <a:r>
              <a:rPr lang="bg-BG" altLang="en-US" sz="2800" dirty="0"/>
              <a:t> означава доста по-широк подход към процеса на приспособяване на работещия, отколкото встъпването в длъжност или ориентацията</a:t>
            </a:r>
            <a:r>
              <a:rPr lang="bg-BG" altLang="en-US" sz="2800" dirty="0" smtClean="0"/>
              <a:t>.</a:t>
            </a:r>
            <a:r>
              <a:rPr lang="en-US" altLang="en-US" sz="2800" dirty="0" smtClean="0"/>
              <a:t/>
            </a:r>
            <a:br>
              <a:rPr lang="en-US" altLang="en-US" sz="2800" dirty="0" smtClean="0"/>
            </a:br>
            <a:r>
              <a:rPr lang="bg-BG" altLang="en-US" sz="2800" dirty="0" smtClean="0"/>
              <a:t> </a:t>
            </a:r>
            <a:r>
              <a:rPr lang="en-US" altLang="en-US" sz="2800" dirty="0" smtClean="0"/>
              <a:t/>
            </a:r>
            <a:br>
              <a:rPr lang="en-US" altLang="en-US" sz="2800" dirty="0" smtClean="0"/>
            </a:br>
            <a:r>
              <a:rPr lang="bg-BG" altLang="en-US" sz="2800" dirty="0"/>
              <a:t>Процесът на </a:t>
            </a:r>
            <a:r>
              <a:rPr lang="bg-BG" altLang="en-US" sz="2800" dirty="0" err="1"/>
              <a:t>индоктриниране</a:t>
            </a:r>
            <a:r>
              <a:rPr lang="bg-BG" altLang="en-US" sz="2800" dirty="0"/>
              <a:t> започва веднага след избора на лицето за дадена длъжност и продължава докато служителят се социализира към нормите и ценностите на работната група. </a:t>
            </a:r>
            <a:endParaRPr lang="bg-BG" altLang="en-US" sz="2800" dirty="0"/>
          </a:p>
        </p:txBody>
      </p:sp>
      <p:sp>
        <p:nvSpPr>
          <p:cNvPr id="2" name="Date Placeholder 1"/>
          <p:cNvSpPr>
            <a:spLocks noGrp="1"/>
          </p:cNvSpPr>
          <p:nvPr>
            <p:ph type="dt" sz="half" idx="12"/>
          </p:nvPr>
        </p:nvSpPr>
        <p:spPr/>
        <p:txBody>
          <a:bodyPr/>
          <a:lstStyle/>
          <a:p>
            <a:fld id="{0DC7F41A-0E34-4200-B7D1-CD59749A6735}" type="datetime1">
              <a:rPr lang="en-US" altLang="en-US" smtClean="0"/>
              <a:t>10/16/2016</a:t>
            </a:fld>
            <a:endParaRPr lang="en-US" altLang="en-US"/>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6</a:t>
            </a:fld>
            <a:endParaRPr lang="en-US" alt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r>
              <a:rPr lang="bg-BG" sz="2400" dirty="0"/>
              <a:t>Делегирането като мениджърска дейност представлява възлагане на определена задача или проект от мениджъра на служител, който поема отговорността за </a:t>
            </a:r>
            <a:r>
              <a:rPr lang="bg-BG" sz="2400" dirty="0" smtClean="0"/>
              <a:t>изпълнението, за </a:t>
            </a:r>
            <a:r>
              <a:rPr lang="bg-BG" sz="2400" dirty="0"/>
              <a:t>крайния </a:t>
            </a:r>
            <a:r>
              <a:rPr lang="bg-BG" sz="2400" dirty="0" smtClean="0"/>
              <a:t>резултат </a:t>
            </a:r>
            <a:r>
              <a:rPr lang="bg-BG" sz="2400" dirty="0"/>
              <a:t>и </a:t>
            </a:r>
            <a:r>
              <a:rPr lang="bg-BG" sz="2400" dirty="0" smtClean="0"/>
              <a:t>за отчетността </a:t>
            </a:r>
            <a:r>
              <a:rPr lang="bg-BG" sz="2400" dirty="0"/>
              <a:t>и </a:t>
            </a:r>
            <a:r>
              <a:rPr lang="bg-BG" sz="2400" dirty="0" smtClean="0"/>
              <a:t>контрола </a:t>
            </a:r>
            <a:r>
              <a:rPr lang="bg-BG" sz="2400" dirty="0"/>
              <a:t>за поддържане на определени стандарти. </a:t>
            </a:r>
            <a:r>
              <a:rPr lang="bg-BG" sz="2400" dirty="0" smtClean="0"/>
              <a:t/>
            </a:r>
            <a:br>
              <a:rPr lang="bg-BG" sz="2400" dirty="0" smtClean="0"/>
            </a:br>
            <a:r>
              <a:rPr lang="bg-BG" sz="2400" dirty="0"/>
              <a:t/>
            </a:r>
            <a:br>
              <a:rPr lang="bg-BG" sz="2400" dirty="0"/>
            </a:br>
            <a:r>
              <a:rPr lang="bg-BG" sz="2400" dirty="0" smtClean="0"/>
              <a:t>Делегирането </a:t>
            </a:r>
            <a:r>
              <a:rPr lang="bg-BG" sz="2400" dirty="0"/>
              <a:t>е едно от най-важните умения на успешните здравни мениджъри, което често или се пренебрегва, или се надценява. Значимостта </a:t>
            </a:r>
            <a:r>
              <a:rPr lang="bg-BG" sz="2400" dirty="0" smtClean="0"/>
              <a:t>му </a:t>
            </a:r>
            <a:r>
              <a:rPr lang="bg-BG" sz="2400" dirty="0"/>
              <a:t>се определя от </a:t>
            </a:r>
            <a:r>
              <a:rPr lang="bg-BG" sz="2400" dirty="0" err="1"/>
              <a:t>приоритетността</a:t>
            </a:r>
            <a:r>
              <a:rPr lang="bg-BG" sz="2400" dirty="0"/>
              <a:t> на мениджърските дейности, които са свързани основно с планиране на задачи, организация на ресурси и решаване на проблемите на персонала, а не с оперативни ежедневни дейности.</a:t>
            </a:r>
            <a:r>
              <a:rPr lang="en-US" sz="2400" dirty="0"/>
              <a:t/>
            </a:r>
            <a:br>
              <a:rPr lang="en-US" sz="2400" dirty="0"/>
            </a:br>
            <a:endParaRPr lang="en-US" sz="24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60</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238248766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r>
              <a:rPr lang="bg-BG" sz="3200" dirty="0"/>
              <a:t>Ефективното делегиране </a:t>
            </a:r>
            <a:r>
              <a:rPr lang="bg-BG" sz="3200" dirty="0" smtClean="0"/>
              <a:t>може </a:t>
            </a:r>
            <a:r>
              <a:rPr lang="bg-BG" sz="3200" dirty="0"/>
              <a:t>да доведе до съществени ползи за мениджъра, екипа и организацията. Когато ръководителят прехвърля задачи на подчинените си, той намалява собствената си заетост и стреса, свързан с организацията на </a:t>
            </a:r>
            <a:r>
              <a:rPr lang="bg-BG" sz="3200" dirty="0" smtClean="0"/>
              <a:t>изпълнението, и увеличава </a:t>
            </a:r>
            <a:r>
              <a:rPr lang="bg-BG" sz="3200" dirty="0"/>
              <a:t>времето, необходимо за фокусиране върху важните проекти, които са пряко свързани с неговите мениджърски умения и отговорности. </a:t>
            </a:r>
            <a:endParaRPr lang="en-US" sz="32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61</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183952669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r>
              <a:rPr lang="bg-BG" sz="3200" dirty="0" smtClean="0"/>
              <a:t>Ефективното делегиране подобрява </a:t>
            </a:r>
            <a:r>
              <a:rPr lang="bg-BG" sz="3200" dirty="0"/>
              <a:t>планирането, бизнес анализите, </a:t>
            </a:r>
            <a:r>
              <a:rPr lang="bg-BG" sz="3200" dirty="0" smtClean="0"/>
              <a:t>контрола </a:t>
            </a:r>
            <a:r>
              <a:rPr lang="bg-BG" sz="3200" dirty="0"/>
              <a:t>на дейностите, поддържането и управлението на </a:t>
            </a:r>
            <a:r>
              <a:rPr lang="bg-BG" sz="3200" dirty="0" smtClean="0"/>
              <a:t>ресурсите </a:t>
            </a:r>
            <a:r>
              <a:rPr lang="bg-BG" sz="3200" dirty="0"/>
              <a:t>и справянето с проблемите на подчинените. Освен това, </a:t>
            </a:r>
            <a:r>
              <a:rPr lang="bg-BG" sz="3200" dirty="0" smtClean="0"/>
              <a:t>то </a:t>
            </a:r>
            <a:r>
              <a:rPr lang="bg-BG" sz="3200" dirty="0"/>
              <a:t>засилва степента на доверие между ръководителя и екипа. Процесът на делегиране е и ефективен начин за тестване на качествата на хората, което е най-важният фактор за развитието на кариерата им</a:t>
            </a:r>
            <a:r>
              <a:rPr lang="bg-BG" sz="3200" dirty="0" smtClean="0"/>
              <a:t>.</a:t>
            </a:r>
            <a:endParaRPr lang="en-US" sz="32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62</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82039068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r>
              <a:rPr lang="bg-BG" sz="2800" dirty="0" smtClean="0"/>
              <a:t>Служителите </a:t>
            </a:r>
            <a:r>
              <a:rPr lang="bg-BG" sz="2800" dirty="0"/>
              <a:t>също имат голяма полза от делегирането, тъй като получават възможност да се научат да поемат отговорност, да планират работата и да постигат сътрудничество с другите участници.</a:t>
            </a:r>
            <a:r>
              <a:rPr lang="en-US" sz="2800" dirty="0"/>
              <a:t/>
            </a:r>
            <a:br>
              <a:rPr lang="en-US" sz="2800" dirty="0"/>
            </a:br>
            <a:r>
              <a:rPr lang="bg-BG" sz="2800" dirty="0"/>
              <a:t>Въпреки доказаните ползи от делегирането и за двете страни, съществуват </a:t>
            </a:r>
            <a:r>
              <a:rPr lang="bg-BG" sz="2800" dirty="0" smtClean="0"/>
              <a:t>редица процедурни и психологически пречки за ефективно делегиране. Ръководителите често считат</a:t>
            </a:r>
            <a:r>
              <a:rPr lang="bg-BG" sz="2800" dirty="0"/>
              <a:t>, че ако те сами свършат </a:t>
            </a:r>
            <a:r>
              <a:rPr lang="bg-BG" sz="2800" dirty="0" smtClean="0"/>
              <a:t>определена </a:t>
            </a:r>
            <a:r>
              <a:rPr lang="bg-BG" sz="2800" dirty="0"/>
              <a:t>работа, тогава ще се постигне по-добра ефективност и резултати. Резултатите от научни изследвания доказват, че </a:t>
            </a:r>
            <a:r>
              <a:rPr lang="bg-BG" sz="2800" dirty="0" smtClean="0"/>
              <a:t>подобни </a:t>
            </a:r>
            <a:r>
              <a:rPr lang="bg-BG" sz="2800" dirty="0"/>
              <a:t>опасения и страхове рядко се оправдават. </a:t>
            </a:r>
            <a:endParaRPr lang="en-US" sz="28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63</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256093574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780112"/>
          </a:xfrm>
        </p:spPr>
        <p:txBody>
          <a:bodyPr/>
          <a:lstStyle/>
          <a:p>
            <a:r>
              <a:rPr lang="bg-BG" sz="3600" dirty="0"/>
              <a:t>В </a:t>
            </a:r>
            <a:r>
              <a:rPr lang="bg-BG" sz="3600" dirty="0" smtClean="0"/>
              <a:t>следващата таблица са </a:t>
            </a:r>
            <a:r>
              <a:rPr lang="bg-BG" sz="3600" dirty="0"/>
              <a:t>посочени най-честите </a:t>
            </a:r>
            <a:r>
              <a:rPr lang="bg-BG" sz="3600" b="1" i="1" dirty="0" smtClean="0"/>
              <a:t>психологически </a:t>
            </a:r>
            <a:r>
              <a:rPr lang="bg-BG" sz="3600" b="1" i="1" dirty="0"/>
              <a:t>мениджърски препятствия пред делегирането и начините за преодоляването </a:t>
            </a:r>
            <a:r>
              <a:rPr lang="bg-BG" sz="3600" b="1" i="1" dirty="0" smtClean="0"/>
              <a:t>им.</a:t>
            </a:r>
            <a:r>
              <a:rPr lang="en-US" sz="3600" dirty="0"/>
              <a:t/>
            </a:r>
            <a:br>
              <a:rPr lang="en-US" sz="3600" dirty="0"/>
            </a:br>
            <a:endParaRPr lang="en-US" sz="36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64</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192450450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2648EAD6-EC59-44C6-B7A0-CC844ABA2E23}" type="slidenum">
              <a:rPr lang="en-US" altLang="en-US" smtClean="0"/>
              <a:pPr/>
              <a:t>65</a:t>
            </a:fld>
            <a:endParaRPr lang="en-US" altLang="en-US"/>
          </a:p>
        </p:txBody>
      </p:sp>
      <p:sp>
        <p:nvSpPr>
          <p:cNvPr id="3" name="Date Placeholder 2"/>
          <p:cNvSpPr>
            <a:spLocks noGrp="1"/>
          </p:cNvSpPr>
          <p:nvPr>
            <p:ph type="dt" sz="half" idx="12"/>
          </p:nvPr>
        </p:nvSpPr>
        <p:spPr/>
        <p:txBody>
          <a:bodyPr/>
          <a:lstStyle/>
          <a:p>
            <a:fld id="{16C149D2-367F-4DB0-9AFB-3F3379612CC3}" type="datetime1">
              <a:rPr lang="en-US" altLang="en-US" smtClean="0"/>
              <a:t>10/16/2016</a:t>
            </a:fld>
            <a:endParaRPr lang="en-US" altLang="en-US"/>
          </a:p>
        </p:txBody>
      </p:sp>
      <p:graphicFrame>
        <p:nvGraphicFramePr>
          <p:cNvPr id="4" name="Table 3"/>
          <p:cNvGraphicFramePr>
            <a:graphicFrameLocks noGrp="1"/>
          </p:cNvGraphicFramePr>
          <p:nvPr>
            <p:extLst>
              <p:ext uri="{D42A27DB-BD31-4B8C-83A1-F6EECF244321}">
                <p14:modId xmlns:p14="http://schemas.microsoft.com/office/powerpoint/2010/main" val="1927897011"/>
              </p:ext>
            </p:extLst>
          </p:nvPr>
        </p:nvGraphicFramePr>
        <p:xfrm>
          <a:off x="107504" y="108274"/>
          <a:ext cx="8928992" cy="6672498"/>
        </p:xfrm>
        <a:graphic>
          <a:graphicData uri="http://schemas.openxmlformats.org/drawingml/2006/table">
            <a:tbl>
              <a:tblPr firstRow="1" firstCol="1" lastRow="1" lastCol="1" bandRow="1" bandCol="1">
                <a:tableStyleId>{5C22544A-7EE6-4342-B048-85BDC9FD1C3A}</a:tableStyleId>
              </a:tblPr>
              <a:tblGrid>
                <a:gridCol w="4214735"/>
                <a:gridCol w="4714257"/>
              </a:tblGrid>
              <a:tr h="347491">
                <a:tc>
                  <a:txBody>
                    <a:bodyPr/>
                    <a:lstStyle/>
                    <a:p>
                      <a:pPr marL="36195" marR="36195">
                        <a:spcBef>
                          <a:spcPts val="200"/>
                        </a:spcBef>
                        <a:spcAft>
                          <a:spcPts val="200"/>
                        </a:spcAft>
                      </a:pPr>
                      <a:r>
                        <a:rPr lang="bg-BG" sz="2000" b="1" dirty="0">
                          <a:solidFill>
                            <a:schemeClr val="tx1"/>
                          </a:solidFill>
                          <a:effectLst/>
                        </a:rPr>
                        <a:t>Мениджърски опасения</a:t>
                      </a:r>
                      <a:endParaRPr lang="en-US" sz="2000" b="1" dirty="0">
                        <a:solidFill>
                          <a:schemeClr val="tx1"/>
                        </a:solidFill>
                        <a:effectLst/>
                        <a:latin typeface="Times New Roman"/>
                        <a:ea typeface="Times New Roman"/>
                      </a:endParaRPr>
                    </a:p>
                  </a:txBody>
                  <a:tcPr marL="0" marR="0" marT="0" marB="0">
                    <a:solidFill>
                      <a:schemeClr val="bg1">
                        <a:lumMod val="95000"/>
                      </a:schemeClr>
                    </a:solidFill>
                  </a:tcPr>
                </a:tc>
                <a:tc>
                  <a:txBody>
                    <a:bodyPr/>
                    <a:lstStyle/>
                    <a:p>
                      <a:pPr marL="36195" marR="36195">
                        <a:spcBef>
                          <a:spcPts val="200"/>
                        </a:spcBef>
                        <a:spcAft>
                          <a:spcPts val="200"/>
                        </a:spcAft>
                      </a:pPr>
                      <a:r>
                        <a:rPr lang="bg-BG" sz="2000" b="1" dirty="0">
                          <a:solidFill>
                            <a:schemeClr val="tx1"/>
                          </a:solidFill>
                          <a:effectLst/>
                        </a:rPr>
                        <a:t>Препоръчително поведение</a:t>
                      </a:r>
                      <a:endParaRPr lang="en-US" sz="2000" b="1" dirty="0">
                        <a:solidFill>
                          <a:schemeClr val="tx1"/>
                        </a:solidFill>
                        <a:effectLst/>
                        <a:latin typeface="Times New Roman"/>
                        <a:ea typeface="Times New Roman"/>
                      </a:endParaRPr>
                    </a:p>
                  </a:txBody>
                  <a:tcPr marL="0" marR="0" marT="0" marB="0">
                    <a:solidFill>
                      <a:schemeClr val="bg1">
                        <a:lumMod val="95000"/>
                      </a:schemeClr>
                    </a:solidFill>
                  </a:tcPr>
                </a:tc>
              </a:tr>
              <a:tr h="1919713">
                <a:tc>
                  <a:txBody>
                    <a:bodyPr/>
                    <a:lstStyle/>
                    <a:p>
                      <a:pPr marL="36195" marR="36195">
                        <a:spcBef>
                          <a:spcPts val="200"/>
                        </a:spcBef>
                        <a:spcAft>
                          <a:spcPts val="200"/>
                        </a:spcAft>
                      </a:pPr>
                      <a:r>
                        <a:rPr lang="bg-BG" sz="2000" b="0" dirty="0">
                          <a:solidFill>
                            <a:schemeClr val="tx1"/>
                          </a:solidFill>
                          <a:effectLst/>
                        </a:rPr>
                        <a:t>Ръководителите често считат, че могат </a:t>
                      </a:r>
                      <a:r>
                        <a:rPr lang="bg-BG" sz="2000" b="0" dirty="0" smtClean="0">
                          <a:solidFill>
                            <a:schemeClr val="tx1"/>
                          </a:solidFill>
                          <a:effectLst/>
                        </a:rPr>
                        <a:t>по-бързо </a:t>
                      </a:r>
                      <a:r>
                        <a:rPr lang="bg-BG" sz="2000" b="0" dirty="0">
                          <a:solidFill>
                            <a:schemeClr val="tx1"/>
                          </a:solidFill>
                          <a:effectLst/>
                        </a:rPr>
                        <a:t>и по-добре сами да си свършат работата, отколкото да делегират задачите и после да поправят некачественото изпълнение.</a:t>
                      </a:r>
                      <a:endParaRPr lang="en-US" sz="2000" b="0" dirty="0">
                        <a:solidFill>
                          <a:schemeClr val="tx1"/>
                        </a:solidFill>
                        <a:effectLst/>
                        <a:latin typeface="Times New Roman"/>
                        <a:ea typeface="Times New Roman"/>
                      </a:endParaRPr>
                    </a:p>
                  </a:txBody>
                  <a:tcPr marL="0" marR="0" marT="0" marB="0">
                    <a:solidFill>
                      <a:schemeClr val="bg1">
                        <a:lumMod val="95000"/>
                      </a:schemeClr>
                    </a:solidFill>
                  </a:tcPr>
                </a:tc>
                <a:tc>
                  <a:txBody>
                    <a:bodyPr/>
                    <a:lstStyle/>
                    <a:p>
                      <a:pPr marL="36195" marR="36195">
                        <a:spcBef>
                          <a:spcPts val="200"/>
                        </a:spcBef>
                        <a:spcAft>
                          <a:spcPts val="200"/>
                        </a:spcAft>
                      </a:pPr>
                      <a:r>
                        <a:rPr lang="bg-BG" sz="2000" b="0" dirty="0">
                          <a:solidFill>
                            <a:schemeClr val="tx1"/>
                          </a:solidFill>
                          <a:effectLst/>
                        </a:rPr>
                        <a:t>Дори опасенията за некачествено изпълнение понякога да се потвърждават, ръководителите задължително трябва да делегират задачи, за да подкрепят и изграждат екипа си.</a:t>
                      </a:r>
                      <a:endParaRPr lang="en-US" sz="2000" b="0" dirty="0">
                        <a:solidFill>
                          <a:schemeClr val="tx1"/>
                        </a:solidFill>
                        <a:effectLst/>
                        <a:latin typeface="Times New Roman"/>
                        <a:ea typeface="Times New Roman"/>
                      </a:endParaRPr>
                    </a:p>
                  </a:txBody>
                  <a:tcPr marL="0" marR="0" marT="0" marB="0">
                    <a:solidFill>
                      <a:schemeClr val="bg1">
                        <a:lumMod val="95000"/>
                      </a:schemeClr>
                    </a:solidFill>
                  </a:tcPr>
                </a:tc>
              </a:tr>
              <a:tr h="959857">
                <a:tc>
                  <a:txBody>
                    <a:bodyPr/>
                    <a:lstStyle/>
                    <a:p>
                      <a:pPr marL="36195" marR="36195">
                        <a:spcBef>
                          <a:spcPts val="200"/>
                        </a:spcBef>
                        <a:spcAft>
                          <a:spcPts val="200"/>
                        </a:spcAft>
                      </a:pPr>
                      <a:r>
                        <a:rPr lang="bg-BG" sz="2000" b="0" dirty="0">
                          <a:solidFill>
                            <a:schemeClr val="tx1"/>
                          </a:solidFill>
                          <a:effectLst/>
                        </a:rPr>
                        <a:t>Мениджърите понякога нямат доверие на екипа си.</a:t>
                      </a:r>
                      <a:endParaRPr lang="en-US" sz="2000" b="0" dirty="0">
                        <a:solidFill>
                          <a:schemeClr val="tx1"/>
                        </a:solidFill>
                        <a:effectLst/>
                        <a:latin typeface="Times New Roman"/>
                        <a:ea typeface="Times New Roman"/>
                      </a:endParaRPr>
                    </a:p>
                  </a:txBody>
                  <a:tcPr marL="0" marR="0" marT="0" marB="0">
                    <a:solidFill>
                      <a:schemeClr val="bg1">
                        <a:lumMod val="95000"/>
                      </a:schemeClr>
                    </a:solidFill>
                  </a:tcPr>
                </a:tc>
                <a:tc>
                  <a:txBody>
                    <a:bodyPr/>
                    <a:lstStyle/>
                    <a:p>
                      <a:pPr marL="36195" marR="36195">
                        <a:spcBef>
                          <a:spcPts val="200"/>
                        </a:spcBef>
                        <a:spcAft>
                          <a:spcPts val="200"/>
                        </a:spcAft>
                      </a:pPr>
                      <a:r>
                        <a:rPr lang="bg-BG" sz="2000" b="0" dirty="0">
                          <a:solidFill>
                            <a:schemeClr val="tx1"/>
                          </a:solidFill>
                          <a:effectLst/>
                        </a:rPr>
                        <a:t>Правилният подход е да се стартира с делегирането на малки задачи, за да се изгради постепенно доверието. </a:t>
                      </a:r>
                      <a:endParaRPr lang="en-US" sz="2000" b="0" dirty="0">
                        <a:solidFill>
                          <a:schemeClr val="tx1"/>
                        </a:solidFill>
                        <a:effectLst/>
                        <a:latin typeface="Times New Roman"/>
                        <a:ea typeface="Times New Roman"/>
                      </a:endParaRPr>
                    </a:p>
                  </a:txBody>
                  <a:tcPr marL="0" marR="0" marT="0" marB="0">
                    <a:solidFill>
                      <a:schemeClr val="bg1">
                        <a:lumMod val="95000"/>
                      </a:schemeClr>
                    </a:solidFill>
                  </a:tcPr>
                </a:tc>
              </a:tr>
              <a:tr h="1820441">
                <a:tc>
                  <a:txBody>
                    <a:bodyPr/>
                    <a:lstStyle/>
                    <a:p>
                      <a:pPr marL="36195" marR="36195">
                        <a:spcBef>
                          <a:spcPts val="200"/>
                        </a:spcBef>
                        <a:spcAft>
                          <a:spcPts val="200"/>
                        </a:spcAft>
                      </a:pPr>
                      <a:r>
                        <a:rPr lang="bg-BG" sz="2000" b="0" dirty="0">
                          <a:solidFill>
                            <a:schemeClr val="tx1"/>
                          </a:solidFill>
                          <a:effectLst/>
                        </a:rPr>
                        <a:t>Ръководителят обича да си върши нещата по изпитания начин и ред, които сам си е създал.</a:t>
                      </a:r>
                      <a:endParaRPr lang="en-US" sz="2000" b="0" dirty="0">
                        <a:solidFill>
                          <a:schemeClr val="tx1"/>
                        </a:solidFill>
                        <a:effectLst/>
                        <a:latin typeface="Times New Roman"/>
                        <a:ea typeface="Times New Roman"/>
                      </a:endParaRPr>
                    </a:p>
                  </a:txBody>
                  <a:tcPr marL="0" marR="0" marT="0" marB="0">
                    <a:solidFill>
                      <a:schemeClr val="bg1">
                        <a:lumMod val="95000"/>
                      </a:schemeClr>
                    </a:solidFill>
                  </a:tcPr>
                </a:tc>
                <a:tc>
                  <a:txBody>
                    <a:bodyPr/>
                    <a:lstStyle/>
                    <a:p>
                      <a:pPr marL="36195" marR="36195">
                        <a:spcBef>
                          <a:spcPts val="200"/>
                        </a:spcBef>
                        <a:spcAft>
                          <a:spcPts val="200"/>
                        </a:spcAft>
                      </a:pPr>
                      <a:r>
                        <a:rPr lang="bg-BG" sz="2000" b="0" dirty="0">
                          <a:solidFill>
                            <a:schemeClr val="tx1"/>
                          </a:solidFill>
                          <a:effectLst/>
                        </a:rPr>
                        <a:t>В дългосрочен план времето, прекарано в обучение, организация и коригиране на делегираните задачи, ще се отплати многократно, защото квалификацията на служителите се подобрява значително.</a:t>
                      </a:r>
                      <a:endParaRPr lang="en-US" sz="2000" b="0" dirty="0">
                        <a:solidFill>
                          <a:schemeClr val="tx1"/>
                        </a:solidFill>
                        <a:effectLst/>
                        <a:latin typeface="Times New Roman"/>
                        <a:ea typeface="Times New Roman"/>
                      </a:endParaRPr>
                    </a:p>
                  </a:txBody>
                  <a:tcPr marL="0" marR="0" marT="0" marB="0">
                    <a:solidFill>
                      <a:schemeClr val="bg1">
                        <a:lumMod val="95000"/>
                      </a:schemeClr>
                    </a:solidFill>
                  </a:tcPr>
                </a:tc>
              </a:tr>
              <a:tr h="1616637">
                <a:tc>
                  <a:txBody>
                    <a:bodyPr/>
                    <a:lstStyle/>
                    <a:p>
                      <a:pPr marL="36195" marR="36195">
                        <a:spcBef>
                          <a:spcPts val="200"/>
                        </a:spcBef>
                        <a:spcAft>
                          <a:spcPts val="200"/>
                        </a:spcAft>
                      </a:pPr>
                      <a:r>
                        <a:rPr lang="bg-BG" sz="2000" b="0" dirty="0">
                          <a:solidFill>
                            <a:schemeClr val="tx1"/>
                          </a:solidFill>
                          <a:effectLst/>
                        </a:rPr>
                        <a:t>Мениджърите често считат, че екипът им очаква от тях винаги те да вземат решение и да разрешават </a:t>
                      </a:r>
                      <a:r>
                        <a:rPr lang="bg-BG" sz="2000" b="0" dirty="0" smtClean="0">
                          <a:solidFill>
                            <a:schemeClr val="tx1"/>
                          </a:solidFill>
                          <a:effectLst/>
                        </a:rPr>
                        <a:t>проблемите</a:t>
                      </a:r>
                      <a:r>
                        <a:rPr lang="en-US" sz="2000" b="0" dirty="0" smtClean="0">
                          <a:solidFill>
                            <a:schemeClr val="tx1"/>
                          </a:solidFill>
                          <a:effectLst/>
                        </a:rPr>
                        <a:t>.</a:t>
                      </a:r>
                      <a:endParaRPr lang="en-US" sz="2000" b="0" dirty="0">
                        <a:solidFill>
                          <a:schemeClr val="tx1"/>
                        </a:solidFill>
                        <a:effectLst/>
                        <a:latin typeface="Times New Roman"/>
                        <a:ea typeface="Times New Roman"/>
                      </a:endParaRPr>
                    </a:p>
                  </a:txBody>
                  <a:tcPr marL="0" marR="0" marT="0" marB="0">
                    <a:solidFill>
                      <a:schemeClr val="bg1">
                        <a:lumMod val="95000"/>
                      </a:schemeClr>
                    </a:solidFill>
                  </a:tcPr>
                </a:tc>
                <a:tc>
                  <a:txBody>
                    <a:bodyPr/>
                    <a:lstStyle/>
                    <a:p>
                      <a:pPr marL="36195" marR="36195">
                        <a:spcBef>
                          <a:spcPts val="200"/>
                        </a:spcBef>
                        <a:spcAft>
                          <a:spcPts val="200"/>
                        </a:spcAft>
                      </a:pPr>
                      <a:r>
                        <a:rPr lang="bg-BG" sz="2000" b="0" dirty="0">
                          <a:solidFill>
                            <a:schemeClr val="tx1"/>
                          </a:solidFill>
                          <a:effectLst/>
                        </a:rPr>
                        <a:t>За всеки ръководител е важно да управлява очакванията. </a:t>
                      </a:r>
                      <a:r>
                        <a:rPr lang="bg-BG" sz="2000" b="0" dirty="0" smtClean="0">
                          <a:solidFill>
                            <a:schemeClr val="tx1"/>
                          </a:solidFill>
                          <a:effectLst/>
                        </a:rPr>
                        <a:t>Правилно </a:t>
                      </a:r>
                      <a:r>
                        <a:rPr lang="bg-BG" sz="2000" b="0" dirty="0">
                          <a:solidFill>
                            <a:schemeClr val="tx1"/>
                          </a:solidFill>
                          <a:effectLst/>
                        </a:rPr>
                        <a:t>е ръководителят </a:t>
                      </a:r>
                      <a:r>
                        <a:rPr lang="bg-BG" sz="2000" b="0" dirty="0" smtClean="0">
                          <a:solidFill>
                            <a:schemeClr val="tx1"/>
                          </a:solidFill>
                          <a:effectLst/>
                        </a:rPr>
                        <a:t>да </a:t>
                      </a:r>
                      <a:r>
                        <a:rPr lang="bg-BG" sz="2000" b="0" dirty="0">
                          <a:solidFill>
                            <a:schemeClr val="tx1"/>
                          </a:solidFill>
                          <a:effectLst/>
                        </a:rPr>
                        <a:t>покаже, че </a:t>
                      </a:r>
                      <a:r>
                        <a:rPr lang="bg-BG" sz="2000" b="0" dirty="0" smtClean="0">
                          <a:solidFill>
                            <a:schemeClr val="tx1"/>
                          </a:solidFill>
                          <a:effectLst/>
                        </a:rPr>
                        <a:t>ще </a:t>
                      </a:r>
                      <a:r>
                        <a:rPr lang="bg-BG" sz="2000" b="0" dirty="0">
                          <a:solidFill>
                            <a:schemeClr val="tx1"/>
                          </a:solidFill>
                          <a:effectLst/>
                        </a:rPr>
                        <a:t>подкрепи екипа при вземане на </a:t>
                      </a:r>
                      <a:r>
                        <a:rPr lang="bg-BG" sz="2000" b="0" dirty="0" smtClean="0">
                          <a:solidFill>
                            <a:schemeClr val="tx1"/>
                          </a:solidFill>
                          <a:effectLst/>
                        </a:rPr>
                        <a:t> </a:t>
                      </a:r>
                      <a:r>
                        <a:rPr lang="bg-BG" sz="2000" b="0" dirty="0">
                          <a:solidFill>
                            <a:schemeClr val="tx1"/>
                          </a:solidFill>
                          <a:effectLst/>
                        </a:rPr>
                        <a:t>самостоятелни </a:t>
                      </a:r>
                      <a:r>
                        <a:rPr lang="bg-BG" sz="2000" b="0" dirty="0" smtClean="0">
                          <a:solidFill>
                            <a:schemeClr val="tx1"/>
                          </a:solidFill>
                          <a:effectLst/>
                        </a:rPr>
                        <a:t>решения</a:t>
                      </a:r>
                      <a:r>
                        <a:rPr lang="en-US" sz="2000" b="0" dirty="0" smtClean="0">
                          <a:solidFill>
                            <a:schemeClr val="tx1"/>
                          </a:solidFill>
                          <a:effectLst/>
                        </a:rPr>
                        <a:t>.</a:t>
                      </a:r>
                      <a:endParaRPr lang="en-US" sz="2000" b="0" dirty="0">
                        <a:solidFill>
                          <a:schemeClr val="tx1"/>
                        </a:solidFill>
                        <a:effectLst/>
                        <a:latin typeface="Times New Roman"/>
                        <a:ea typeface="Times New Roman"/>
                      </a:endParaRPr>
                    </a:p>
                  </a:txBody>
                  <a:tcPr marL="0" marR="0" marT="0" marB="0">
                    <a:solidFill>
                      <a:schemeClr val="bg1">
                        <a:lumMod val="95000"/>
                      </a:schemeClr>
                    </a:solidFill>
                  </a:tcPr>
                </a:tc>
              </a:tr>
            </a:tbl>
          </a:graphicData>
        </a:graphic>
      </p:graphicFrame>
    </p:spTree>
    <p:extLst>
      <p:ext uri="{BB962C8B-B14F-4D97-AF65-F5344CB8AC3E}">
        <p14:creationId xmlns:p14="http://schemas.microsoft.com/office/powerpoint/2010/main" val="49922190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r>
              <a:rPr lang="bg-BG" sz="2800" dirty="0"/>
              <a:t>В някои случаи делегирането се смесва с понятието „упълномощаване”. </a:t>
            </a:r>
            <a:r>
              <a:rPr lang="bg-BG" sz="2800" dirty="0" smtClean="0"/>
              <a:t> </a:t>
            </a:r>
            <a:br>
              <a:rPr lang="bg-BG" sz="2800" dirty="0" smtClean="0"/>
            </a:br>
            <a:r>
              <a:rPr lang="bg-BG" sz="2800" dirty="0" smtClean="0"/>
              <a:t>При </a:t>
            </a:r>
            <a:r>
              <a:rPr lang="bg-BG" sz="2800" b="1" i="1" dirty="0"/>
              <a:t>делегирането</a:t>
            </a:r>
            <a:r>
              <a:rPr lang="bg-BG" sz="2800" dirty="0"/>
              <a:t> мениджърът запазва властта си, контрола и голяма част от отговорността. Това е важно да се осъзнава от ръководителите, защото </a:t>
            </a:r>
            <a:r>
              <a:rPr lang="bg-BG" sz="2800" dirty="0" smtClean="0"/>
              <a:t>когато </a:t>
            </a:r>
            <a:r>
              <a:rPr lang="bg-BG" sz="2800" dirty="0"/>
              <a:t>резултатите от делегираните задачи не са добри, мениджърите </a:t>
            </a:r>
            <a:r>
              <a:rPr lang="bg-BG" sz="2800" dirty="0" smtClean="0"/>
              <a:t>не бива да се </a:t>
            </a:r>
            <a:r>
              <a:rPr lang="bg-BG" sz="2800" dirty="0"/>
              <a:t>опитват да избегнат отговорността, като я прехвърлят изцяло на подчинените </a:t>
            </a:r>
            <a:r>
              <a:rPr lang="bg-BG" sz="2800" dirty="0" smtClean="0"/>
              <a:t>си. </a:t>
            </a:r>
            <a:br>
              <a:rPr lang="bg-BG" sz="2800" dirty="0" smtClean="0"/>
            </a:br>
            <a:r>
              <a:rPr lang="bg-BG" sz="2800" dirty="0" smtClean="0"/>
              <a:t>При липса </a:t>
            </a:r>
            <a:r>
              <a:rPr lang="bg-BG" sz="2800" dirty="0"/>
              <a:t>на власт, контрол и отговорност делегирането се превръща в изоставяне. </a:t>
            </a:r>
            <a:endParaRPr lang="en-US" sz="28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66</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377659586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r>
              <a:rPr lang="bg-BG" sz="3200" b="1" i="1" dirty="0" smtClean="0"/>
              <a:t>Процесът </a:t>
            </a:r>
            <a:r>
              <a:rPr lang="bg-BG" sz="3200" b="1" i="1" dirty="0"/>
              <a:t>на упълномощаване </a:t>
            </a:r>
            <a:r>
              <a:rPr lang="bg-BG" sz="3200" dirty="0"/>
              <a:t>по същество представлява формално прехвърляне на властта и отговорността върху упълномощеното лице. В този случаи самодисциплината и отчетността заместват мениджърския контрол. Следователно, при упълномощаването се прехвърлят всички основни мениджърски функции, докато при делегирането те се запазват.</a:t>
            </a:r>
            <a:r>
              <a:rPr lang="en-US" sz="3200" dirty="0"/>
              <a:t/>
            </a:r>
            <a:br>
              <a:rPr lang="en-US" sz="3200" dirty="0"/>
            </a:br>
            <a:endParaRPr lang="en-US" sz="32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67</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274683939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r>
              <a:rPr lang="bg-BG" sz="2800" dirty="0"/>
              <a:t>За да се прилага ефективно процесът на делегиране, всеки ръководител трябва да притежава определени </a:t>
            </a:r>
            <a:r>
              <a:rPr lang="bg-BG" sz="2800" b="1" i="1" dirty="0"/>
              <a:t>умения за делегиране:</a:t>
            </a:r>
            <a:r>
              <a:rPr lang="bg-BG" sz="2800" dirty="0"/>
              <a:t> </a:t>
            </a:r>
            <a:r>
              <a:rPr lang="bg-BG" sz="2800" dirty="0" smtClean="0"/>
              <a:t/>
            </a:r>
            <a:br>
              <a:rPr lang="bg-BG" sz="2800" dirty="0" smtClean="0"/>
            </a:br>
            <a:r>
              <a:rPr lang="bg-BG" sz="2800" dirty="0" smtClean="0"/>
              <a:t>- да </a:t>
            </a:r>
            <a:r>
              <a:rPr lang="bg-BG" sz="2800" dirty="0"/>
              <a:t>насърчава подчинените си да споделят с него мнението си; </a:t>
            </a:r>
            <a:r>
              <a:rPr lang="bg-BG" sz="2800" dirty="0" smtClean="0"/>
              <a:t/>
            </a:r>
            <a:br>
              <a:rPr lang="bg-BG" sz="2800" dirty="0" smtClean="0"/>
            </a:br>
            <a:r>
              <a:rPr lang="bg-BG" sz="2800" dirty="0" smtClean="0"/>
              <a:t>- да </a:t>
            </a:r>
            <a:r>
              <a:rPr lang="bg-BG" sz="2800" dirty="0"/>
              <a:t>мотивира индивидите да участват в споделянето на отговорностите; </a:t>
            </a:r>
            <a:r>
              <a:rPr lang="bg-BG" sz="2800" dirty="0" smtClean="0"/>
              <a:t/>
            </a:r>
            <a:br>
              <a:rPr lang="bg-BG" sz="2800" dirty="0" smtClean="0"/>
            </a:br>
            <a:r>
              <a:rPr lang="bg-BG" sz="2800" dirty="0" smtClean="0"/>
              <a:t>- да </a:t>
            </a:r>
            <a:r>
              <a:rPr lang="bg-BG" sz="2800" dirty="0"/>
              <a:t>избягва да възлага трудни и досадни задачи на немотивирани служители; </a:t>
            </a:r>
            <a:r>
              <a:rPr lang="bg-BG" sz="2800" dirty="0" smtClean="0"/>
              <a:t/>
            </a:r>
            <a:br>
              <a:rPr lang="bg-BG" sz="2800" dirty="0" smtClean="0"/>
            </a:br>
            <a:r>
              <a:rPr lang="bg-BG" sz="2800" dirty="0" smtClean="0"/>
              <a:t>- да </a:t>
            </a:r>
            <a:r>
              <a:rPr lang="bg-BG" sz="2800" dirty="0"/>
              <a:t>насърчава кариерното развитие; </a:t>
            </a:r>
            <a:endParaRPr lang="en-US" sz="28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68</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46980355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r>
              <a:rPr lang="bg-BG" sz="2800" dirty="0" smtClean="0"/>
              <a:t>- да </a:t>
            </a:r>
            <a:r>
              <a:rPr lang="bg-BG" sz="2800" dirty="0"/>
              <a:t>преценява обективно компетентността на служителите, на които делегира задачи; </a:t>
            </a:r>
            <a:r>
              <a:rPr lang="bg-BG" sz="2800" dirty="0" smtClean="0"/>
              <a:t/>
            </a:r>
            <a:br>
              <a:rPr lang="bg-BG" sz="2800" dirty="0" smtClean="0"/>
            </a:br>
            <a:r>
              <a:rPr lang="bg-BG" sz="2800" dirty="0" smtClean="0"/>
              <a:t>- да </a:t>
            </a:r>
            <a:r>
              <a:rPr lang="bg-BG" sz="2800" dirty="0"/>
              <a:t>изгражда атмосфера на взаимно доверие; </a:t>
            </a:r>
            <a:r>
              <a:rPr lang="bg-BG" sz="2800" dirty="0" smtClean="0"/>
              <a:t/>
            </a:r>
            <a:br>
              <a:rPr lang="bg-BG" sz="2800" dirty="0" smtClean="0"/>
            </a:br>
            <a:r>
              <a:rPr lang="bg-BG" sz="2800" dirty="0" smtClean="0"/>
              <a:t>- да </a:t>
            </a:r>
            <a:r>
              <a:rPr lang="bg-BG" sz="2800" dirty="0"/>
              <a:t>се стреми да делегира цялостни проекти и задачи, а не само части от тях</a:t>
            </a:r>
            <a:r>
              <a:rPr lang="bg-BG" sz="2800" dirty="0" smtClean="0"/>
              <a:t>;</a:t>
            </a:r>
            <a:br>
              <a:rPr lang="bg-BG" sz="2800" dirty="0" smtClean="0"/>
            </a:br>
            <a:r>
              <a:rPr lang="bg-BG" sz="2800" dirty="0"/>
              <a:t>-</a:t>
            </a:r>
            <a:r>
              <a:rPr lang="bg-BG" sz="2800" dirty="0" smtClean="0"/>
              <a:t> </a:t>
            </a:r>
            <a:r>
              <a:rPr lang="bg-BG" sz="2800" dirty="0"/>
              <a:t>да се стреми да дава ясни и недвусмислени напътствия; </a:t>
            </a:r>
            <a:r>
              <a:rPr lang="bg-BG" sz="2800" dirty="0" smtClean="0"/>
              <a:t/>
            </a:r>
            <a:br>
              <a:rPr lang="bg-BG" sz="2800" dirty="0" smtClean="0"/>
            </a:br>
            <a:r>
              <a:rPr lang="bg-BG" sz="2800" dirty="0" smtClean="0"/>
              <a:t>- да </a:t>
            </a:r>
            <a:r>
              <a:rPr lang="bg-BG" sz="2800" dirty="0"/>
              <a:t>поддържа ефективна обратна връзка и да дефинира предварително начина за оценка на резултатите</a:t>
            </a:r>
            <a:r>
              <a:rPr lang="bg-BG" sz="2800" dirty="0" smtClean="0"/>
              <a:t>.</a:t>
            </a:r>
            <a:br>
              <a:rPr lang="bg-BG" sz="2800" dirty="0" smtClean="0"/>
            </a:br>
            <a:r>
              <a:rPr lang="bg-BG" sz="2800" dirty="0"/>
              <a:t/>
            </a:r>
            <a:br>
              <a:rPr lang="bg-BG" sz="2800" dirty="0"/>
            </a:br>
            <a:r>
              <a:rPr lang="bg-BG" sz="2800" b="1" dirty="0"/>
              <a:t>Ефективният процес на делегиране трябва да бъде планиран и реализиран в няколко последователни етапа. </a:t>
            </a:r>
            <a:endParaRPr lang="en-US" sz="28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69</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35320072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4"/>
          <p:cNvSpPr>
            <a:spLocks noGrp="1" noChangeArrowheads="1"/>
          </p:cNvSpPr>
          <p:nvPr>
            <p:ph type="title"/>
          </p:nvPr>
        </p:nvSpPr>
        <p:spPr>
          <a:xfrm>
            <a:off x="301625" y="228600"/>
            <a:ext cx="8510588" cy="6296025"/>
          </a:xfrm>
        </p:spPr>
        <p:txBody>
          <a:bodyPr/>
          <a:lstStyle/>
          <a:p>
            <a:pPr>
              <a:lnSpc>
                <a:spcPct val="80000"/>
              </a:lnSpc>
            </a:pPr>
            <a:r>
              <a:rPr lang="bg-BG" altLang="en-US" sz="3600" b="1" i="1" u="sng" dirty="0"/>
              <a:t>Процесът на </a:t>
            </a:r>
            <a:r>
              <a:rPr lang="bg-BG" altLang="en-US" sz="3600" b="1" i="1" u="sng" dirty="0" err="1"/>
              <a:t>индоктриниране</a:t>
            </a:r>
            <a:r>
              <a:rPr lang="bg-BG" altLang="en-US" sz="3600" b="1" i="1" u="sng" dirty="0"/>
              <a:t> има за цел:</a:t>
            </a:r>
            <a:br>
              <a:rPr lang="bg-BG" altLang="en-US" sz="3600" b="1" i="1" u="sng" dirty="0"/>
            </a:br>
            <a:r>
              <a:rPr lang="bg-BG" altLang="en-US" sz="3600" b="1" i="1" u="sng" dirty="0"/>
              <a:t/>
            </a:r>
            <a:br>
              <a:rPr lang="bg-BG" altLang="en-US" sz="3600" b="1" i="1" u="sng" dirty="0"/>
            </a:br>
            <a:r>
              <a:rPr lang="bg-BG" altLang="en-US" sz="3600" dirty="0">
                <a:solidFill>
                  <a:srgbClr val="3926C8"/>
                </a:solidFill>
              </a:rPr>
              <a:t>1.</a:t>
            </a:r>
            <a:r>
              <a:rPr lang="bg-BG" altLang="en-US" sz="3600" b="1" dirty="0">
                <a:solidFill>
                  <a:srgbClr val="3926C8"/>
                </a:solidFill>
              </a:rPr>
              <a:t> </a:t>
            </a:r>
            <a:r>
              <a:rPr lang="bg-BG" altLang="en-US" sz="3600" dirty="0">
                <a:solidFill>
                  <a:srgbClr val="3926C8"/>
                </a:solidFill>
              </a:rPr>
              <a:t>Да изгради подходящо отношение към организацията, звеното и департамента;</a:t>
            </a:r>
            <a:br>
              <a:rPr lang="bg-BG" altLang="en-US" sz="3600" dirty="0">
                <a:solidFill>
                  <a:srgbClr val="3926C8"/>
                </a:solidFill>
              </a:rPr>
            </a:br>
            <a:r>
              <a:rPr lang="bg-BG" altLang="en-US" sz="3600" dirty="0">
                <a:solidFill>
                  <a:srgbClr val="FDD613"/>
                </a:solidFill>
              </a:rPr>
              <a:t/>
            </a:r>
            <a:br>
              <a:rPr lang="bg-BG" altLang="en-US" sz="3600" dirty="0">
                <a:solidFill>
                  <a:srgbClr val="FDD613"/>
                </a:solidFill>
              </a:rPr>
            </a:br>
            <a:r>
              <a:rPr lang="bg-BG" altLang="en-US" sz="3600" dirty="0"/>
              <a:t>2. Да предостави необходимата информация и обучение за успешна реализация в съответната длъжност;</a:t>
            </a:r>
            <a:br>
              <a:rPr lang="bg-BG" altLang="en-US" sz="3600" dirty="0"/>
            </a:br>
            <a:r>
              <a:rPr lang="bg-BG" altLang="en-US" sz="3600" dirty="0"/>
              <a:t/>
            </a:r>
            <a:br>
              <a:rPr lang="bg-BG" altLang="en-US" sz="3600" dirty="0"/>
            </a:br>
            <a:r>
              <a:rPr lang="bg-BG" altLang="en-US" sz="3600" dirty="0">
                <a:solidFill>
                  <a:srgbClr val="3926C8"/>
                </a:solidFill>
              </a:rPr>
              <a:t>3. Да изгради чувство на принадлежност и одобрение.</a:t>
            </a:r>
            <a:r>
              <a:rPr lang="bg-BG" altLang="en-US" sz="4000" dirty="0"/>
              <a:t> </a:t>
            </a:r>
          </a:p>
        </p:txBody>
      </p:sp>
      <p:sp>
        <p:nvSpPr>
          <p:cNvPr id="2" name="Date Placeholder 1"/>
          <p:cNvSpPr>
            <a:spLocks noGrp="1"/>
          </p:cNvSpPr>
          <p:nvPr>
            <p:ph type="dt" sz="half" idx="12"/>
          </p:nvPr>
        </p:nvSpPr>
        <p:spPr/>
        <p:txBody>
          <a:bodyPr/>
          <a:lstStyle/>
          <a:p>
            <a:fld id="{4A7061B2-5ADC-4541-AD18-DB3BD1811333}" type="datetime1">
              <a:rPr lang="en-US" altLang="en-US" smtClean="0"/>
              <a:t>10/16/2016</a:t>
            </a:fld>
            <a:endParaRPr lang="en-US" altLang="en-US"/>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7</a:t>
            </a:fld>
            <a:endParaRPr lang="en-US" altLang="en-US"/>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2648EAD6-EC59-44C6-B7A0-CC844ABA2E23}" type="slidenum">
              <a:rPr lang="en-US" altLang="en-US" smtClean="0"/>
              <a:pPr/>
              <a:t>70</a:t>
            </a:fld>
            <a:endParaRPr lang="en-US" altLang="en-US"/>
          </a:p>
        </p:txBody>
      </p:sp>
      <p:sp>
        <p:nvSpPr>
          <p:cNvPr id="3" name="Date Placeholder 2"/>
          <p:cNvSpPr>
            <a:spLocks noGrp="1"/>
          </p:cNvSpPr>
          <p:nvPr>
            <p:ph type="dt" sz="half" idx="12"/>
          </p:nvPr>
        </p:nvSpPr>
        <p:spPr/>
        <p:txBody>
          <a:bodyPr/>
          <a:lstStyle/>
          <a:p>
            <a:fld id="{16C149D2-367F-4DB0-9AFB-3F3379612CC3}" type="datetime1">
              <a:rPr lang="en-US" altLang="en-US" smtClean="0"/>
              <a:t>10/16/2016</a:t>
            </a:fld>
            <a:endParaRPr lang="en-US" altLang="en-US"/>
          </a:p>
        </p:txBody>
      </p:sp>
      <p:graphicFrame>
        <p:nvGraphicFramePr>
          <p:cNvPr id="4" name="Table 3"/>
          <p:cNvGraphicFramePr>
            <a:graphicFrameLocks noGrp="1"/>
          </p:cNvGraphicFramePr>
          <p:nvPr>
            <p:extLst>
              <p:ext uri="{D42A27DB-BD31-4B8C-83A1-F6EECF244321}">
                <p14:modId xmlns:p14="http://schemas.microsoft.com/office/powerpoint/2010/main" val="2321746549"/>
              </p:ext>
            </p:extLst>
          </p:nvPr>
        </p:nvGraphicFramePr>
        <p:xfrm>
          <a:off x="395536" y="692696"/>
          <a:ext cx="8280920" cy="5621329"/>
        </p:xfrm>
        <a:graphic>
          <a:graphicData uri="http://schemas.openxmlformats.org/drawingml/2006/table">
            <a:tbl>
              <a:tblPr firstRow="1" firstCol="1" lastRow="1" lastCol="1" bandRow="1" bandCol="1">
                <a:tableStyleId>{5C22544A-7EE6-4342-B048-85BDC9FD1C3A}</a:tableStyleId>
              </a:tblPr>
              <a:tblGrid>
                <a:gridCol w="503202"/>
                <a:gridCol w="7777718"/>
              </a:tblGrid>
              <a:tr h="533716">
                <a:tc>
                  <a:txBody>
                    <a:bodyPr/>
                    <a:lstStyle/>
                    <a:p>
                      <a:pPr marL="36195" marR="36195" algn="ctr">
                        <a:spcBef>
                          <a:spcPts val="200"/>
                        </a:spcBef>
                        <a:spcAft>
                          <a:spcPts val="200"/>
                        </a:spcAft>
                      </a:pPr>
                      <a:r>
                        <a:rPr lang="bg-BG" sz="1800" dirty="0">
                          <a:solidFill>
                            <a:schemeClr val="tx1"/>
                          </a:solidFill>
                          <a:effectLst/>
                        </a:rPr>
                        <a:t>№</a:t>
                      </a:r>
                      <a:endParaRPr lang="en-US" sz="1800" dirty="0">
                        <a:solidFill>
                          <a:schemeClr val="tx1"/>
                        </a:solidFill>
                        <a:effectLst/>
                        <a:latin typeface="Times New Roman"/>
                        <a:ea typeface="Times New Roman"/>
                      </a:endParaRPr>
                    </a:p>
                  </a:txBody>
                  <a:tcPr marL="0" marR="0" marT="0" marB="0">
                    <a:solidFill>
                      <a:schemeClr val="bg1"/>
                    </a:solidFill>
                  </a:tcPr>
                </a:tc>
                <a:tc>
                  <a:txBody>
                    <a:bodyPr/>
                    <a:lstStyle/>
                    <a:p>
                      <a:pPr marL="36195" marR="36195" algn="ctr">
                        <a:spcBef>
                          <a:spcPts val="200"/>
                        </a:spcBef>
                        <a:spcAft>
                          <a:spcPts val="200"/>
                        </a:spcAft>
                      </a:pPr>
                      <a:r>
                        <a:rPr lang="bg-BG" sz="1800" dirty="0">
                          <a:solidFill>
                            <a:schemeClr val="tx1"/>
                          </a:solidFill>
                          <a:effectLst/>
                        </a:rPr>
                        <a:t>Етап и съдържание</a:t>
                      </a:r>
                      <a:endParaRPr lang="en-US" sz="1800" dirty="0">
                        <a:solidFill>
                          <a:schemeClr val="tx1"/>
                        </a:solidFill>
                        <a:effectLst/>
                        <a:latin typeface="Times New Roman"/>
                        <a:ea typeface="Times New Roman"/>
                      </a:endParaRPr>
                    </a:p>
                  </a:txBody>
                  <a:tcPr marL="0" marR="0" marT="0" marB="0">
                    <a:solidFill>
                      <a:schemeClr val="bg1"/>
                    </a:solidFill>
                  </a:tcPr>
                </a:tc>
              </a:tr>
              <a:tr h="580769">
                <a:tc>
                  <a:txBody>
                    <a:bodyPr/>
                    <a:lstStyle/>
                    <a:p>
                      <a:pPr marL="36195" marR="36195" algn="just">
                        <a:spcBef>
                          <a:spcPts val="200"/>
                        </a:spcBef>
                        <a:spcAft>
                          <a:spcPts val="200"/>
                        </a:spcAft>
                      </a:pPr>
                      <a:r>
                        <a:rPr lang="bg-BG" sz="1800" dirty="0">
                          <a:solidFill>
                            <a:schemeClr val="tx1"/>
                          </a:solidFill>
                          <a:effectLst/>
                        </a:rPr>
                        <a:t>1</a:t>
                      </a:r>
                      <a:endParaRPr lang="en-US" sz="1800" dirty="0">
                        <a:solidFill>
                          <a:schemeClr val="tx1"/>
                        </a:solidFill>
                        <a:effectLst/>
                        <a:latin typeface="Times New Roman"/>
                        <a:ea typeface="Times New Roman"/>
                      </a:endParaRPr>
                    </a:p>
                  </a:txBody>
                  <a:tcPr marL="0" marR="0" marT="0" marB="0">
                    <a:solidFill>
                      <a:schemeClr val="bg1"/>
                    </a:solidFill>
                  </a:tcPr>
                </a:tc>
                <a:tc>
                  <a:txBody>
                    <a:bodyPr/>
                    <a:lstStyle/>
                    <a:p>
                      <a:pPr marL="36195" marR="36195" algn="just">
                        <a:spcBef>
                          <a:spcPts val="200"/>
                        </a:spcBef>
                        <a:spcAft>
                          <a:spcPts val="200"/>
                        </a:spcAft>
                      </a:pPr>
                      <a:r>
                        <a:rPr lang="bg-BG" sz="1800" dirty="0">
                          <a:solidFill>
                            <a:schemeClr val="tx1"/>
                          </a:solidFill>
                          <a:effectLst/>
                        </a:rPr>
                        <a:t>Лична среща между мениджъра и служителя, на когото ще се делегират задачите.</a:t>
                      </a:r>
                      <a:endParaRPr lang="en-US" sz="1800" dirty="0">
                        <a:solidFill>
                          <a:schemeClr val="tx1"/>
                        </a:solidFill>
                        <a:effectLst/>
                        <a:latin typeface="Times New Roman"/>
                        <a:ea typeface="Times New Roman"/>
                      </a:endParaRPr>
                    </a:p>
                  </a:txBody>
                  <a:tcPr marL="0" marR="0" marT="0" marB="0">
                    <a:solidFill>
                      <a:schemeClr val="bg1"/>
                    </a:solidFill>
                  </a:tcPr>
                </a:tc>
              </a:tr>
              <a:tr h="1161539">
                <a:tc>
                  <a:txBody>
                    <a:bodyPr/>
                    <a:lstStyle/>
                    <a:p>
                      <a:pPr marL="36195" marR="36195" algn="just">
                        <a:spcBef>
                          <a:spcPts val="200"/>
                        </a:spcBef>
                        <a:spcAft>
                          <a:spcPts val="200"/>
                        </a:spcAft>
                      </a:pPr>
                      <a:r>
                        <a:rPr lang="bg-BG" sz="1800">
                          <a:solidFill>
                            <a:schemeClr val="tx1"/>
                          </a:solidFill>
                          <a:effectLst/>
                        </a:rPr>
                        <a:t>2</a:t>
                      </a:r>
                      <a:endParaRPr lang="en-US" sz="1800">
                        <a:solidFill>
                          <a:schemeClr val="tx1"/>
                        </a:solidFill>
                        <a:effectLst/>
                        <a:latin typeface="Times New Roman"/>
                        <a:ea typeface="Times New Roman"/>
                      </a:endParaRPr>
                    </a:p>
                  </a:txBody>
                  <a:tcPr marL="0" marR="0" marT="0" marB="0">
                    <a:solidFill>
                      <a:schemeClr val="bg1"/>
                    </a:solidFill>
                  </a:tcPr>
                </a:tc>
                <a:tc>
                  <a:txBody>
                    <a:bodyPr/>
                    <a:lstStyle/>
                    <a:p>
                      <a:pPr marL="36195" marR="36195" algn="just">
                        <a:spcBef>
                          <a:spcPts val="200"/>
                        </a:spcBef>
                        <a:spcAft>
                          <a:spcPts val="200"/>
                        </a:spcAft>
                      </a:pPr>
                      <a:r>
                        <a:rPr lang="bg-BG" sz="1800" dirty="0">
                          <a:solidFill>
                            <a:schemeClr val="tx1"/>
                          </a:solidFill>
                          <a:effectLst/>
                        </a:rPr>
                        <a:t>Ясно определяне на целите, преглед на отговорностите на служителя, определяне на екип, когато това е необходимо, фиксиране на срокове за приключване и предоставяне на информация, която е свързана с изпълнението на задачата.</a:t>
                      </a:r>
                      <a:endParaRPr lang="en-US" sz="1800" dirty="0">
                        <a:solidFill>
                          <a:schemeClr val="tx1"/>
                        </a:solidFill>
                        <a:effectLst/>
                        <a:latin typeface="Times New Roman"/>
                        <a:ea typeface="Times New Roman"/>
                      </a:endParaRPr>
                    </a:p>
                  </a:txBody>
                  <a:tcPr marL="0" marR="0" marT="0" marB="0">
                    <a:solidFill>
                      <a:schemeClr val="bg1"/>
                    </a:solidFill>
                  </a:tcPr>
                </a:tc>
              </a:tr>
              <a:tr h="871154">
                <a:tc>
                  <a:txBody>
                    <a:bodyPr/>
                    <a:lstStyle/>
                    <a:p>
                      <a:pPr marL="36195" marR="36195" algn="just">
                        <a:spcBef>
                          <a:spcPts val="200"/>
                        </a:spcBef>
                        <a:spcAft>
                          <a:spcPts val="200"/>
                        </a:spcAft>
                      </a:pPr>
                      <a:r>
                        <a:rPr lang="bg-BG" sz="1800">
                          <a:solidFill>
                            <a:schemeClr val="tx1"/>
                          </a:solidFill>
                          <a:effectLst/>
                        </a:rPr>
                        <a:t>3</a:t>
                      </a:r>
                      <a:endParaRPr lang="en-US" sz="1800">
                        <a:solidFill>
                          <a:schemeClr val="tx1"/>
                        </a:solidFill>
                        <a:effectLst/>
                        <a:latin typeface="Times New Roman"/>
                        <a:ea typeface="Times New Roman"/>
                      </a:endParaRPr>
                    </a:p>
                  </a:txBody>
                  <a:tcPr marL="0" marR="0" marT="0" marB="0">
                    <a:solidFill>
                      <a:schemeClr val="bg1"/>
                    </a:solidFill>
                  </a:tcPr>
                </a:tc>
                <a:tc>
                  <a:txBody>
                    <a:bodyPr/>
                    <a:lstStyle/>
                    <a:p>
                      <a:pPr marL="36195" marR="36195" algn="just">
                        <a:spcBef>
                          <a:spcPts val="200"/>
                        </a:spcBef>
                        <a:spcAft>
                          <a:spcPts val="200"/>
                        </a:spcAft>
                      </a:pPr>
                      <a:r>
                        <a:rPr lang="bg-BG" sz="1800" dirty="0">
                          <a:solidFill>
                            <a:schemeClr val="tx1"/>
                          </a:solidFill>
                          <a:effectLst/>
                        </a:rPr>
                        <a:t>Постигане на съгласие със служителя по отношение на качеството, начина на измерване на резултатите и нивата на отчетност.</a:t>
                      </a:r>
                      <a:endParaRPr lang="en-US" sz="1800" dirty="0">
                        <a:solidFill>
                          <a:schemeClr val="tx1"/>
                        </a:solidFill>
                        <a:effectLst/>
                        <a:latin typeface="Times New Roman"/>
                        <a:ea typeface="Times New Roman"/>
                      </a:endParaRPr>
                    </a:p>
                  </a:txBody>
                  <a:tcPr marL="0" marR="0" marT="0" marB="0">
                    <a:solidFill>
                      <a:schemeClr val="bg1"/>
                    </a:solidFill>
                  </a:tcPr>
                </a:tc>
              </a:tr>
              <a:tr h="580769">
                <a:tc>
                  <a:txBody>
                    <a:bodyPr/>
                    <a:lstStyle/>
                    <a:p>
                      <a:pPr marL="36195" marR="36195" algn="just">
                        <a:spcBef>
                          <a:spcPts val="200"/>
                        </a:spcBef>
                        <a:spcAft>
                          <a:spcPts val="200"/>
                        </a:spcAft>
                      </a:pPr>
                      <a:r>
                        <a:rPr lang="bg-BG" sz="1800">
                          <a:solidFill>
                            <a:schemeClr val="tx1"/>
                          </a:solidFill>
                          <a:effectLst/>
                        </a:rPr>
                        <a:t>4</a:t>
                      </a:r>
                      <a:endParaRPr lang="en-US" sz="1800">
                        <a:solidFill>
                          <a:schemeClr val="tx1"/>
                        </a:solidFill>
                        <a:effectLst/>
                        <a:latin typeface="Times New Roman"/>
                        <a:ea typeface="Times New Roman"/>
                      </a:endParaRPr>
                    </a:p>
                  </a:txBody>
                  <a:tcPr marL="0" marR="0" marT="0" marB="0">
                    <a:solidFill>
                      <a:schemeClr val="bg1"/>
                    </a:solidFill>
                  </a:tcPr>
                </a:tc>
                <a:tc>
                  <a:txBody>
                    <a:bodyPr/>
                    <a:lstStyle/>
                    <a:p>
                      <a:pPr marL="36195" marR="36195" algn="just">
                        <a:spcBef>
                          <a:spcPts val="200"/>
                        </a:spcBef>
                        <a:spcAft>
                          <a:spcPts val="200"/>
                        </a:spcAft>
                      </a:pPr>
                      <a:r>
                        <a:rPr lang="bg-BG" sz="1800" dirty="0">
                          <a:solidFill>
                            <a:schemeClr val="tx1"/>
                          </a:solidFill>
                          <a:effectLst/>
                        </a:rPr>
                        <a:t>Определяне на необходимите ресурси и деклариране на мениджърската подкрепа за възлагания проект. </a:t>
                      </a:r>
                      <a:endParaRPr lang="en-US" sz="1800" dirty="0">
                        <a:solidFill>
                          <a:schemeClr val="tx1"/>
                        </a:solidFill>
                        <a:effectLst/>
                        <a:latin typeface="Times New Roman"/>
                        <a:ea typeface="Times New Roman"/>
                      </a:endParaRPr>
                    </a:p>
                  </a:txBody>
                  <a:tcPr marL="0" marR="0" marT="0" marB="0">
                    <a:solidFill>
                      <a:schemeClr val="bg1"/>
                    </a:solidFill>
                  </a:tcPr>
                </a:tc>
              </a:tr>
              <a:tr h="664541">
                <a:tc>
                  <a:txBody>
                    <a:bodyPr/>
                    <a:lstStyle/>
                    <a:p>
                      <a:pPr marL="36195" marR="36195" algn="just">
                        <a:spcBef>
                          <a:spcPts val="200"/>
                        </a:spcBef>
                        <a:spcAft>
                          <a:spcPts val="200"/>
                        </a:spcAft>
                      </a:pPr>
                      <a:r>
                        <a:rPr lang="bg-BG" sz="1800">
                          <a:solidFill>
                            <a:schemeClr val="tx1"/>
                          </a:solidFill>
                          <a:effectLst/>
                        </a:rPr>
                        <a:t>5</a:t>
                      </a:r>
                      <a:endParaRPr lang="en-US" sz="1800">
                        <a:solidFill>
                          <a:schemeClr val="tx1"/>
                        </a:solidFill>
                        <a:effectLst/>
                        <a:latin typeface="Times New Roman"/>
                        <a:ea typeface="Times New Roman"/>
                      </a:endParaRPr>
                    </a:p>
                  </a:txBody>
                  <a:tcPr marL="0" marR="0" marT="0" marB="0">
                    <a:solidFill>
                      <a:schemeClr val="bg1"/>
                    </a:solidFill>
                  </a:tcPr>
                </a:tc>
                <a:tc>
                  <a:txBody>
                    <a:bodyPr/>
                    <a:lstStyle/>
                    <a:p>
                      <a:pPr marL="36195" marR="36195" algn="just">
                        <a:spcBef>
                          <a:spcPts val="200"/>
                        </a:spcBef>
                        <a:spcAft>
                          <a:spcPts val="200"/>
                        </a:spcAft>
                      </a:pPr>
                      <a:r>
                        <a:rPr lang="bg-BG" sz="1800" dirty="0">
                          <a:solidFill>
                            <a:schemeClr val="tx1"/>
                          </a:solidFill>
                          <a:effectLst/>
                        </a:rPr>
                        <a:t>Изясняване на необходимостта от допълнително обучение на служителя с цел качествено изпълнение на делегираната задача.</a:t>
                      </a:r>
                      <a:endParaRPr lang="en-US" sz="1800" dirty="0">
                        <a:solidFill>
                          <a:schemeClr val="tx1"/>
                        </a:solidFill>
                        <a:effectLst/>
                        <a:latin typeface="Times New Roman"/>
                        <a:ea typeface="Times New Roman"/>
                      </a:endParaRPr>
                    </a:p>
                  </a:txBody>
                  <a:tcPr marL="0" marR="0" marT="0" marB="0">
                    <a:solidFill>
                      <a:schemeClr val="bg1"/>
                    </a:solidFill>
                  </a:tcPr>
                </a:tc>
              </a:tr>
              <a:tr h="648072">
                <a:tc>
                  <a:txBody>
                    <a:bodyPr/>
                    <a:lstStyle/>
                    <a:p>
                      <a:pPr marL="36195" marR="36195" algn="just">
                        <a:spcBef>
                          <a:spcPts val="200"/>
                        </a:spcBef>
                        <a:spcAft>
                          <a:spcPts val="200"/>
                        </a:spcAft>
                      </a:pPr>
                      <a:r>
                        <a:rPr lang="bg-BG" sz="1800">
                          <a:solidFill>
                            <a:schemeClr val="tx1"/>
                          </a:solidFill>
                          <a:effectLst/>
                        </a:rPr>
                        <a:t>6</a:t>
                      </a:r>
                      <a:endParaRPr lang="en-US" sz="1800">
                        <a:solidFill>
                          <a:schemeClr val="tx1"/>
                        </a:solidFill>
                        <a:effectLst/>
                        <a:latin typeface="Times New Roman"/>
                        <a:ea typeface="Times New Roman"/>
                      </a:endParaRPr>
                    </a:p>
                  </a:txBody>
                  <a:tcPr marL="0" marR="0" marT="0" marB="0">
                    <a:solidFill>
                      <a:schemeClr val="bg1"/>
                    </a:solidFill>
                  </a:tcPr>
                </a:tc>
                <a:tc>
                  <a:txBody>
                    <a:bodyPr/>
                    <a:lstStyle/>
                    <a:p>
                      <a:pPr marL="36195" marR="36195" algn="just">
                        <a:spcBef>
                          <a:spcPts val="200"/>
                        </a:spcBef>
                        <a:spcAft>
                          <a:spcPts val="200"/>
                        </a:spcAft>
                      </a:pPr>
                      <a:r>
                        <a:rPr lang="bg-BG" sz="1800" dirty="0">
                          <a:solidFill>
                            <a:schemeClr val="tx1"/>
                          </a:solidFill>
                          <a:effectLst/>
                        </a:rPr>
                        <a:t>Ясно дефиниране на отговорностите, които се делегират най-вече по отношение на вземане на решенията. </a:t>
                      </a:r>
                      <a:endParaRPr lang="en-US" sz="1800" dirty="0">
                        <a:solidFill>
                          <a:schemeClr val="tx1"/>
                        </a:solidFill>
                        <a:effectLst/>
                        <a:latin typeface="Times New Roman"/>
                        <a:ea typeface="Times New Roman"/>
                      </a:endParaRPr>
                    </a:p>
                  </a:txBody>
                  <a:tcPr marL="0" marR="0" marT="0" marB="0">
                    <a:solidFill>
                      <a:schemeClr val="bg1"/>
                    </a:solidFill>
                  </a:tcPr>
                </a:tc>
              </a:tr>
              <a:tr h="580769">
                <a:tc>
                  <a:txBody>
                    <a:bodyPr/>
                    <a:lstStyle/>
                    <a:p>
                      <a:pPr marL="36195" marR="36195" algn="just">
                        <a:spcBef>
                          <a:spcPts val="200"/>
                        </a:spcBef>
                        <a:spcAft>
                          <a:spcPts val="200"/>
                        </a:spcAft>
                      </a:pPr>
                      <a:r>
                        <a:rPr lang="bg-BG" sz="1800" dirty="0">
                          <a:solidFill>
                            <a:schemeClr val="tx1"/>
                          </a:solidFill>
                          <a:effectLst/>
                        </a:rPr>
                        <a:t>7</a:t>
                      </a:r>
                      <a:endParaRPr lang="en-US" sz="1800" dirty="0">
                        <a:solidFill>
                          <a:schemeClr val="tx1"/>
                        </a:solidFill>
                        <a:effectLst/>
                        <a:latin typeface="Times New Roman"/>
                        <a:ea typeface="Times New Roman"/>
                      </a:endParaRPr>
                    </a:p>
                  </a:txBody>
                  <a:tcPr marL="0" marR="0" marT="0" marB="0">
                    <a:solidFill>
                      <a:schemeClr val="bg1"/>
                    </a:solidFill>
                  </a:tcPr>
                </a:tc>
                <a:tc>
                  <a:txBody>
                    <a:bodyPr/>
                    <a:lstStyle/>
                    <a:p>
                      <a:pPr marL="36195" marR="36195" algn="just">
                        <a:spcBef>
                          <a:spcPts val="200"/>
                        </a:spcBef>
                        <a:spcAft>
                          <a:spcPts val="200"/>
                        </a:spcAft>
                      </a:pPr>
                      <a:r>
                        <a:rPr lang="bg-BG" sz="1800" dirty="0">
                          <a:solidFill>
                            <a:schemeClr val="tx1"/>
                          </a:solidFill>
                          <a:effectLst/>
                        </a:rPr>
                        <a:t>Постигане на съгласие за обратна връзка и </a:t>
                      </a:r>
                      <a:r>
                        <a:rPr lang="bg-BG" sz="1800" dirty="0" err="1">
                          <a:solidFill>
                            <a:schemeClr val="tx1"/>
                          </a:solidFill>
                          <a:effectLst/>
                        </a:rPr>
                        <a:t>последващи</a:t>
                      </a:r>
                      <a:r>
                        <a:rPr lang="bg-BG" sz="1800" dirty="0">
                          <a:solidFill>
                            <a:schemeClr val="tx1"/>
                          </a:solidFill>
                          <a:effectLst/>
                        </a:rPr>
                        <a:t> действия.</a:t>
                      </a:r>
                      <a:endParaRPr lang="en-US" sz="1800" dirty="0">
                        <a:solidFill>
                          <a:schemeClr val="tx1"/>
                        </a:solidFill>
                        <a:effectLst/>
                        <a:latin typeface="Times New Roman"/>
                        <a:ea typeface="Times New Roman"/>
                      </a:endParaRPr>
                    </a:p>
                  </a:txBody>
                  <a:tcPr marL="0" marR="0" marT="0" marB="0">
                    <a:solidFill>
                      <a:schemeClr val="bg1"/>
                    </a:solidFill>
                  </a:tcPr>
                </a:tc>
              </a:tr>
            </a:tbl>
          </a:graphicData>
        </a:graphic>
      </p:graphicFrame>
    </p:spTree>
    <p:extLst>
      <p:ext uri="{BB962C8B-B14F-4D97-AF65-F5344CB8AC3E}">
        <p14:creationId xmlns:p14="http://schemas.microsoft.com/office/powerpoint/2010/main" val="221496034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24128"/>
          </a:xfrm>
        </p:spPr>
        <p:txBody>
          <a:bodyPr/>
          <a:lstStyle/>
          <a:p>
            <a:r>
              <a:rPr lang="bg-BG" sz="3200" dirty="0"/>
              <a:t>Пропуските в планирането и изпълнението на посочените етапи до голяма степен обричат на неуспех както мениджърската отговорност в процеса на делегирането, така и крайните резултати от делегирания проект, свързани със споделената отговорност между мениджъра и индивида, на когото са делегирани задачите.</a:t>
            </a:r>
            <a:r>
              <a:rPr lang="en-US" sz="3600" dirty="0"/>
              <a:t/>
            </a:r>
            <a:br>
              <a:rPr lang="en-US" sz="3600" dirty="0"/>
            </a:br>
            <a:endParaRPr lang="en-US" sz="36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71</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342347500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708104"/>
          </a:xfrm>
        </p:spPr>
        <p:txBody>
          <a:bodyPr/>
          <a:lstStyle/>
          <a:p>
            <a:pPr algn="ctr"/>
            <a:r>
              <a:rPr lang="bg-BG" b="1" dirty="0">
                <a:solidFill>
                  <a:srgbClr val="FF0000"/>
                </a:solidFill>
              </a:rPr>
              <a:t>Уволнението като елемент от мениджмънта на човешките ресурси</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72</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289414618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708104"/>
          </a:xfrm>
        </p:spPr>
        <p:txBody>
          <a:bodyPr/>
          <a:lstStyle/>
          <a:p>
            <a:pPr algn="ctr"/>
            <a:r>
              <a:rPr lang="bg-BG" sz="4000" dirty="0"/>
              <a:t>При получаване на негативни резултати от дейността на служителите или неподходящо поведение мениджърите могат да се сблъскат с трудната и емоционална задача на уволнението.</a:t>
            </a:r>
            <a:r>
              <a:rPr lang="en-US" sz="4000" dirty="0"/>
              <a:t/>
            </a:r>
            <a:br>
              <a:rPr lang="en-US" sz="4000" dirty="0"/>
            </a:br>
            <a:endParaRPr lang="en-US" sz="40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73</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143575165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96136"/>
          </a:xfrm>
        </p:spPr>
        <p:txBody>
          <a:bodyPr/>
          <a:lstStyle/>
          <a:p>
            <a:r>
              <a:rPr lang="bg-BG" sz="2400" dirty="0"/>
              <a:t>Уволнението представлява приключване на заетостта на служители, инициирано от други служители на по-високо йерархично ниво или от работодателя. </a:t>
            </a:r>
            <a:r>
              <a:rPr lang="bg-BG" sz="2400" dirty="0" smtClean="0"/>
              <a:t/>
            </a:r>
            <a:br>
              <a:rPr lang="bg-BG" sz="2400" dirty="0" smtClean="0"/>
            </a:br>
            <a:r>
              <a:rPr lang="bg-BG" sz="2400" dirty="0"/>
              <a:t/>
            </a:r>
            <a:br>
              <a:rPr lang="bg-BG" sz="2400" dirty="0"/>
            </a:br>
            <a:r>
              <a:rPr lang="bg-BG" sz="2400" dirty="0" smtClean="0"/>
              <a:t>Най-честите </a:t>
            </a:r>
            <a:r>
              <a:rPr lang="bg-BG" sz="2400" dirty="0"/>
              <a:t>специфични причини за освобождаване на отделно лице от длъжност са: </a:t>
            </a:r>
            <a:r>
              <a:rPr lang="bg-BG" sz="2400" dirty="0" smtClean="0"/>
              <a:t/>
            </a:r>
            <a:br>
              <a:rPr lang="bg-BG" sz="2400" dirty="0" smtClean="0"/>
            </a:br>
            <a:r>
              <a:rPr lang="bg-BG" sz="2400" dirty="0" smtClean="0"/>
              <a:t>- некомпетентност; </a:t>
            </a:r>
            <a:br>
              <a:rPr lang="bg-BG" sz="2400" dirty="0" smtClean="0"/>
            </a:br>
            <a:r>
              <a:rPr lang="bg-BG" sz="2400" dirty="0" smtClean="0"/>
              <a:t>- нарушаване </a:t>
            </a:r>
            <a:r>
              <a:rPr lang="bg-BG" sz="2400" dirty="0"/>
              <a:t>на </a:t>
            </a:r>
            <a:r>
              <a:rPr lang="bg-BG" sz="2400" dirty="0" smtClean="0"/>
              <a:t>правилата; </a:t>
            </a:r>
            <a:br>
              <a:rPr lang="bg-BG" sz="2400" dirty="0" smtClean="0"/>
            </a:br>
            <a:r>
              <a:rPr lang="bg-BG" sz="2400" dirty="0" smtClean="0"/>
              <a:t>- некоректност; </a:t>
            </a:r>
            <a:br>
              <a:rPr lang="bg-BG" sz="2400" dirty="0" smtClean="0"/>
            </a:br>
            <a:r>
              <a:rPr lang="bg-BG" sz="2400" dirty="0" smtClean="0"/>
              <a:t>- ленивост; </a:t>
            </a:r>
            <a:br>
              <a:rPr lang="bg-BG" sz="2400" dirty="0" smtClean="0"/>
            </a:br>
            <a:r>
              <a:rPr lang="bg-BG" sz="2400" dirty="0" smtClean="0"/>
              <a:t>- безпричинни отсъствия; </a:t>
            </a:r>
            <a:br>
              <a:rPr lang="bg-BG" sz="2400" dirty="0" smtClean="0"/>
            </a:br>
            <a:r>
              <a:rPr lang="bg-BG" sz="2400" dirty="0" smtClean="0"/>
              <a:t>- неподчинение; </a:t>
            </a:r>
            <a:br>
              <a:rPr lang="bg-BG" sz="2400" dirty="0" smtClean="0"/>
            </a:br>
            <a:r>
              <a:rPr lang="bg-BG" sz="2400" dirty="0" smtClean="0"/>
              <a:t>- провал </a:t>
            </a:r>
            <a:r>
              <a:rPr lang="bg-BG" sz="2400" dirty="0"/>
              <a:t>по време на пробния </a:t>
            </a:r>
            <a:r>
              <a:rPr lang="bg-BG" sz="2400" dirty="0" smtClean="0"/>
              <a:t>период;</a:t>
            </a:r>
            <a:br>
              <a:rPr lang="bg-BG" sz="2400" dirty="0" smtClean="0"/>
            </a:br>
            <a:r>
              <a:rPr lang="bg-BG" sz="2400" dirty="0" smtClean="0"/>
              <a:t>- липса </a:t>
            </a:r>
            <a:r>
              <a:rPr lang="bg-BG" sz="2400" dirty="0"/>
              <a:t>на работа и необходимост от намаляване на броя на </a:t>
            </a:r>
            <a:r>
              <a:rPr lang="bg-BG" sz="2400" dirty="0" smtClean="0"/>
              <a:t>служителите;</a:t>
            </a:r>
            <a:br>
              <a:rPr lang="bg-BG" sz="2400" dirty="0" smtClean="0"/>
            </a:br>
            <a:r>
              <a:rPr lang="bg-BG" sz="2400" dirty="0" smtClean="0"/>
              <a:t>- напускане </a:t>
            </a:r>
            <a:r>
              <a:rPr lang="bg-BG" sz="2400" dirty="0"/>
              <a:t>инициирано от </a:t>
            </a:r>
            <a:r>
              <a:rPr lang="bg-BG" sz="2400" dirty="0" smtClean="0"/>
              <a:t>самия служител </a:t>
            </a:r>
            <a:r>
              <a:rPr lang="bg-BG" sz="2400" dirty="0"/>
              <a:t>и др</a:t>
            </a:r>
            <a:r>
              <a:rPr lang="bg-BG" sz="2400" dirty="0" smtClean="0"/>
              <a:t>.</a:t>
            </a:r>
            <a:endParaRPr lang="en-US" sz="24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74</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1513058627"/>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708104"/>
          </a:xfrm>
        </p:spPr>
        <p:txBody>
          <a:bodyPr/>
          <a:lstStyle/>
          <a:p>
            <a:r>
              <a:rPr lang="bg-BG" sz="3200" dirty="0"/>
              <a:t>Силните емоции, сериозните правни аспекти и други тревоги, свързани с уволнението, могат да бъдат толкова сложни и объркани, че някои мениджъри предпочитат да правят безпринципни компромиси, вместо да действат решително. Това е грешна стратегия, която може да има сериозни последици върху морала, </a:t>
            </a:r>
            <a:r>
              <a:rPr lang="bg-BG" sz="3200" dirty="0" err="1"/>
              <a:t>психоклимата</a:t>
            </a:r>
            <a:r>
              <a:rPr lang="bg-BG" sz="3200" dirty="0"/>
              <a:t> в екипа и общите резултати от дейността на здравната организация. </a:t>
            </a:r>
            <a:endParaRPr lang="en-US" sz="32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75</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176635302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708104"/>
          </a:xfrm>
        </p:spPr>
        <p:txBody>
          <a:bodyPr/>
          <a:lstStyle/>
          <a:p>
            <a:r>
              <a:rPr lang="bg-BG" sz="3200" dirty="0" smtClean="0"/>
              <a:t>Неумелото </a:t>
            </a:r>
            <a:r>
              <a:rPr lang="bg-BG" sz="3200" dirty="0"/>
              <a:t>справяне с проблемите на уволнението може да доведе до редица негативи, като уронване авторитета на мениджъра, влошаване репутацията на организацията, създаване на проблеми при привличане и задържане на ценни кадри, </a:t>
            </a:r>
            <a:r>
              <a:rPr lang="bg-BG" sz="3200" dirty="0" smtClean="0"/>
              <a:t>трудово-правни </a:t>
            </a:r>
            <a:r>
              <a:rPr lang="bg-BG" sz="3200" dirty="0"/>
              <a:t>съдебни дела, </a:t>
            </a:r>
            <a:r>
              <a:rPr lang="bg-BG" sz="3200" dirty="0" smtClean="0"/>
              <a:t>разрушаване на доверието </a:t>
            </a:r>
            <a:r>
              <a:rPr lang="bg-BG" sz="3200" dirty="0"/>
              <a:t>и морала в самата организация, </a:t>
            </a:r>
            <a:r>
              <a:rPr lang="bg-BG" sz="3200" dirty="0" err="1"/>
              <a:t>демотивация</a:t>
            </a:r>
            <a:r>
              <a:rPr lang="bg-BG" sz="3200" dirty="0"/>
              <a:t> на добрите специалисти и тяхното </a:t>
            </a:r>
            <a:r>
              <a:rPr lang="bg-BG" sz="3200" dirty="0" err="1"/>
              <a:t>последващо</a:t>
            </a:r>
            <a:r>
              <a:rPr lang="bg-BG" sz="3200" dirty="0"/>
              <a:t> напускане</a:t>
            </a:r>
            <a:r>
              <a:rPr lang="bg-BG" sz="3200" dirty="0" smtClean="0"/>
              <a:t>.</a:t>
            </a:r>
            <a:endParaRPr lang="en-US" sz="32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76</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3710615931"/>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708104"/>
          </a:xfrm>
        </p:spPr>
        <p:txBody>
          <a:bodyPr/>
          <a:lstStyle/>
          <a:p>
            <a:r>
              <a:rPr lang="bg-BG" sz="3200" dirty="0"/>
              <a:t>Следователно, от всеки мениджър, за да уволни служител поради проблеми в работата или поведението му и да не се допускат възможните негативни последствия за </a:t>
            </a:r>
            <a:r>
              <a:rPr lang="bg-BG" sz="3200" dirty="0" smtClean="0"/>
              <a:t>организацията, </a:t>
            </a:r>
            <a:r>
              <a:rPr lang="bg-BG" sz="3200" dirty="0"/>
              <a:t>се изискват редица умения и подходи.</a:t>
            </a:r>
            <a:r>
              <a:rPr lang="en-US" sz="3200" dirty="0"/>
              <a:t/>
            </a:r>
            <a:br>
              <a:rPr lang="en-US" sz="3200" dirty="0"/>
            </a:br>
            <a:r>
              <a:rPr lang="bg-BG" sz="3200" dirty="0" smtClean="0"/>
              <a:t>Моментът </a:t>
            </a:r>
            <a:r>
              <a:rPr lang="bg-BG" sz="3200" dirty="0"/>
              <a:t>за уволнение на определен </a:t>
            </a:r>
            <a:r>
              <a:rPr lang="bg-BG" sz="3200" dirty="0" smtClean="0"/>
              <a:t>служител </a:t>
            </a:r>
            <a:r>
              <a:rPr lang="bg-BG" sz="3200" dirty="0"/>
              <a:t>е преценка единствено на мениджъра и </a:t>
            </a:r>
            <a:r>
              <a:rPr lang="bg-BG" sz="3200" dirty="0" smtClean="0"/>
              <a:t>той </a:t>
            </a:r>
            <a:r>
              <a:rPr lang="bg-BG" sz="3200" dirty="0"/>
              <a:t>трябва </a:t>
            </a:r>
            <a:r>
              <a:rPr lang="bg-BG" sz="3200" dirty="0" smtClean="0"/>
              <a:t>лично да </a:t>
            </a:r>
            <a:r>
              <a:rPr lang="bg-BG" sz="3200" dirty="0"/>
              <a:t>съобщи новината на служителя си. </a:t>
            </a:r>
            <a:endParaRPr lang="en-US" sz="32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77</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277765139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708104"/>
          </a:xfrm>
        </p:spPr>
        <p:txBody>
          <a:bodyPr/>
          <a:lstStyle/>
          <a:p>
            <a:r>
              <a:rPr lang="bg-BG" sz="3200" dirty="0"/>
              <a:t>Срещата между мениджъра и служителя в момента на уволнението е емоционално пиков момент и е решаваща относно възможностите за негативни последствия. Тя е изследвана в редица проучвания, свързани с психологията на уволнението, като обобщено са определени структурата, спецификата и правилата за провеждането й с цел повишаване на </a:t>
            </a:r>
            <a:r>
              <a:rPr lang="bg-BG" sz="3200" dirty="0" smtClean="0"/>
              <a:t>ефективността.  </a:t>
            </a:r>
            <a:endParaRPr lang="en-US" sz="32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78</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1320491627"/>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2648EAD6-EC59-44C6-B7A0-CC844ABA2E23}" type="slidenum">
              <a:rPr lang="en-US" altLang="en-US" smtClean="0"/>
              <a:pPr/>
              <a:t>79</a:t>
            </a:fld>
            <a:endParaRPr lang="en-US" altLang="en-US"/>
          </a:p>
        </p:txBody>
      </p:sp>
      <p:sp>
        <p:nvSpPr>
          <p:cNvPr id="3" name="Date Placeholder 2"/>
          <p:cNvSpPr>
            <a:spLocks noGrp="1"/>
          </p:cNvSpPr>
          <p:nvPr>
            <p:ph type="dt" sz="half" idx="12"/>
          </p:nvPr>
        </p:nvSpPr>
        <p:spPr/>
        <p:txBody>
          <a:bodyPr/>
          <a:lstStyle/>
          <a:p>
            <a:fld id="{16C149D2-367F-4DB0-9AFB-3F3379612CC3}" type="datetime1">
              <a:rPr lang="en-US" altLang="en-US" smtClean="0"/>
              <a:t>10/16/2016</a:t>
            </a:fld>
            <a:endParaRPr lang="en-US" altLang="en-US"/>
          </a:p>
        </p:txBody>
      </p:sp>
      <p:graphicFrame>
        <p:nvGraphicFramePr>
          <p:cNvPr id="4" name="Table 3"/>
          <p:cNvGraphicFramePr>
            <a:graphicFrameLocks noGrp="1"/>
          </p:cNvGraphicFramePr>
          <p:nvPr>
            <p:extLst>
              <p:ext uri="{D42A27DB-BD31-4B8C-83A1-F6EECF244321}">
                <p14:modId xmlns:p14="http://schemas.microsoft.com/office/powerpoint/2010/main" val="3067912564"/>
              </p:ext>
            </p:extLst>
          </p:nvPr>
        </p:nvGraphicFramePr>
        <p:xfrm>
          <a:off x="107504" y="900365"/>
          <a:ext cx="8784976" cy="6153195"/>
        </p:xfrm>
        <a:graphic>
          <a:graphicData uri="http://schemas.openxmlformats.org/drawingml/2006/table">
            <a:tbl>
              <a:tblPr firstRow="1" firstCol="1" lastRow="1" lastCol="1" bandRow="1" bandCol="1">
                <a:tableStyleId>{5C22544A-7EE6-4342-B048-85BDC9FD1C3A}</a:tableStyleId>
              </a:tblPr>
              <a:tblGrid>
                <a:gridCol w="1897031"/>
                <a:gridCol w="6887945"/>
              </a:tblGrid>
              <a:tr h="530584">
                <a:tc>
                  <a:txBody>
                    <a:bodyPr/>
                    <a:lstStyle/>
                    <a:p>
                      <a:pPr marL="36195" marR="36195" algn="ctr">
                        <a:spcBef>
                          <a:spcPts val="100"/>
                        </a:spcBef>
                        <a:spcAft>
                          <a:spcPts val="100"/>
                        </a:spcAft>
                      </a:pPr>
                      <a:r>
                        <a:rPr lang="bg-BG" sz="2000" dirty="0">
                          <a:solidFill>
                            <a:schemeClr val="tx1"/>
                          </a:solidFill>
                          <a:effectLst/>
                        </a:rPr>
                        <a:t>Структура</a:t>
                      </a:r>
                      <a:endParaRPr lang="en-US" sz="2000" dirty="0">
                        <a:solidFill>
                          <a:schemeClr val="tx1"/>
                        </a:solidFill>
                        <a:effectLst/>
                        <a:latin typeface="Times New Roman"/>
                        <a:ea typeface="Times New Roman"/>
                      </a:endParaRPr>
                    </a:p>
                  </a:txBody>
                  <a:tcPr marL="0" marR="0" marT="0" marB="0">
                    <a:solidFill>
                      <a:schemeClr val="bg1"/>
                    </a:solidFill>
                  </a:tcPr>
                </a:tc>
                <a:tc>
                  <a:txBody>
                    <a:bodyPr/>
                    <a:lstStyle/>
                    <a:p>
                      <a:pPr marL="36195" marR="36195" algn="ctr">
                        <a:spcBef>
                          <a:spcPts val="100"/>
                        </a:spcBef>
                        <a:spcAft>
                          <a:spcPts val="100"/>
                        </a:spcAft>
                      </a:pPr>
                      <a:r>
                        <a:rPr lang="bg-BG" sz="2000" dirty="0">
                          <a:solidFill>
                            <a:schemeClr val="tx1"/>
                          </a:solidFill>
                          <a:effectLst/>
                        </a:rPr>
                        <a:t>Специфика</a:t>
                      </a:r>
                      <a:endParaRPr lang="en-US" sz="2000" dirty="0">
                        <a:solidFill>
                          <a:schemeClr val="tx1"/>
                        </a:solidFill>
                        <a:effectLst/>
                        <a:latin typeface="Times New Roman"/>
                        <a:ea typeface="Times New Roman"/>
                      </a:endParaRPr>
                    </a:p>
                  </a:txBody>
                  <a:tcPr marL="0" marR="0" marT="0" marB="0">
                    <a:solidFill>
                      <a:schemeClr val="bg1"/>
                    </a:solidFill>
                  </a:tcPr>
                </a:tc>
              </a:tr>
              <a:tr h="2269475">
                <a:tc>
                  <a:txBody>
                    <a:bodyPr/>
                    <a:lstStyle/>
                    <a:p>
                      <a:pPr marL="36195" marR="36195">
                        <a:spcBef>
                          <a:spcPts val="200"/>
                        </a:spcBef>
                        <a:spcAft>
                          <a:spcPts val="200"/>
                        </a:spcAft>
                      </a:pPr>
                      <a:r>
                        <a:rPr lang="bg-BG" sz="2000" dirty="0">
                          <a:solidFill>
                            <a:schemeClr val="tx1"/>
                          </a:solidFill>
                          <a:effectLst/>
                        </a:rPr>
                        <a:t>Подготовка на срещата </a:t>
                      </a:r>
                      <a:endParaRPr lang="en-US" sz="2000" dirty="0">
                        <a:solidFill>
                          <a:schemeClr val="tx1"/>
                        </a:solidFill>
                        <a:effectLst/>
                        <a:latin typeface="Times New Roman"/>
                        <a:ea typeface="Times New Roman"/>
                      </a:endParaRPr>
                    </a:p>
                  </a:txBody>
                  <a:tcPr marL="0" marR="0" marT="0" marB="0">
                    <a:solidFill>
                      <a:schemeClr val="bg1"/>
                    </a:solidFill>
                  </a:tcPr>
                </a:tc>
                <a:tc>
                  <a:txBody>
                    <a:bodyPr/>
                    <a:lstStyle/>
                    <a:p>
                      <a:pPr marL="36195" marR="36195">
                        <a:spcBef>
                          <a:spcPts val="200"/>
                        </a:spcBef>
                        <a:spcAft>
                          <a:spcPts val="200"/>
                        </a:spcAft>
                      </a:pPr>
                      <a:r>
                        <a:rPr lang="bg-BG" sz="2000" dirty="0">
                          <a:solidFill>
                            <a:schemeClr val="tx1"/>
                          </a:solidFill>
                          <a:effectLst/>
                        </a:rPr>
                        <a:t>Предварително трябва да се документира лошото справяне със задачите или проблемното поведение, както и предприетите стъпки за корекция преди окончателното решение за уволнение. Задължително трябва да се проведе консултация с правен отдел и човешки ресурси относно законовите изисквания.</a:t>
                      </a:r>
                      <a:endParaRPr lang="en-US" sz="2000" dirty="0">
                        <a:solidFill>
                          <a:schemeClr val="tx1"/>
                        </a:solidFill>
                        <a:effectLst/>
                        <a:latin typeface="Times New Roman"/>
                        <a:ea typeface="Times New Roman"/>
                      </a:endParaRPr>
                    </a:p>
                  </a:txBody>
                  <a:tcPr marL="0" marR="0" marT="0" marB="0">
                    <a:solidFill>
                      <a:schemeClr val="bg1"/>
                    </a:solidFill>
                  </a:tcPr>
                </a:tc>
              </a:tr>
              <a:tr h="1621053">
                <a:tc>
                  <a:txBody>
                    <a:bodyPr/>
                    <a:lstStyle/>
                    <a:p>
                      <a:pPr marL="36195" marR="36195">
                        <a:spcBef>
                          <a:spcPts val="200"/>
                        </a:spcBef>
                        <a:spcAft>
                          <a:spcPts val="200"/>
                        </a:spcAft>
                      </a:pPr>
                      <a:r>
                        <a:rPr lang="bg-BG" sz="2000">
                          <a:solidFill>
                            <a:schemeClr val="tx1"/>
                          </a:solidFill>
                          <a:effectLst/>
                        </a:rPr>
                        <a:t>Време за провеждане на срещата</a:t>
                      </a:r>
                      <a:endParaRPr lang="en-US" sz="2000">
                        <a:solidFill>
                          <a:schemeClr val="tx1"/>
                        </a:solidFill>
                        <a:effectLst/>
                        <a:latin typeface="Times New Roman"/>
                        <a:ea typeface="Times New Roman"/>
                      </a:endParaRPr>
                    </a:p>
                  </a:txBody>
                  <a:tcPr marL="0" marR="0" marT="0" marB="0">
                    <a:solidFill>
                      <a:schemeClr val="bg1"/>
                    </a:solidFill>
                  </a:tcPr>
                </a:tc>
                <a:tc>
                  <a:txBody>
                    <a:bodyPr/>
                    <a:lstStyle/>
                    <a:p>
                      <a:pPr marL="36195" marR="36195">
                        <a:spcBef>
                          <a:spcPts val="200"/>
                        </a:spcBef>
                        <a:spcAft>
                          <a:spcPts val="200"/>
                        </a:spcAft>
                      </a:pPr>
                      <a:r>
                        <a:rPr lang="bg-BG" sz="2000" dirty="0">
                          <a:solidFill>
                            <a:schemeClr val="tx1"/>
                          </a:solidFill>
                          <a:effectLst/>
                        </a:rPr>
                        <a:t>Много експерти съветват да не се предприемат уволнения в петък преди почивните дни или официалните празници, тъй като </a:t>
                      </a:r>
                      <a:r>
                        <a:rPr lang="bg-BG" sz="2000" dirty="0" smtClean="0">
                          <a:solidFill>
                            <a:schemeClr val="tx1"/>
                          </a:solidFill>
                          <a:effectLst/>
                        </a:rPr>
                        <a:t>това предразполага </a:t>
                      </a:r>
                      <a:r>
                        <a:rPr lang="bg-BG" sz="2000" dirty="0">
                          <a:solidFill>
                            <a:schemeClr val="tx1"/>
                          </a:solidFill>
                          <a:effectLst/>
                        </a:rPr>
                        <a:t>към лоши мисли, </a:t>
                      </a:r>
                      <a:r>
                        <a:rPr lang="bg-BG" sz="2000" dirty="0" smtClean="0">
                          <a:solidFill>
                            <a:schemeClr val="tx1"/>
                          </a:solidFill>
                          <a:effectLst/>
                        </a:rPr>
                        <a:t>завеждане </a:t>
                      </a:r>
                      <a:r>
                        <a:rPr lang="bg-BG" sz="2000" dirty="0">
                          <a:solidFill>
                            <a:schemeClr val="tx1"/>
                          </a:solidFill>
                          <a:effectLst/>
                        </a:rPr>
                        <a:t>на дело или друг вид емоционално отмъщение.</a:t>
                      </a:r>
                      <a:endParaRPr lang="en-US" sz="2000" dirty="0">
                        <a:solidFill>
                          <a:schemeClr val="tx1"/>
                        </a:solidFill>
                        <a:effectLst/>
                        <a:latin typeface="Times New Roman"/>
                        <a:ea typeface="Times New Roman"/>
                      </a:endParaRPr>
                    </a:p>
                  </a:txBody>
                  <a:tcPr marL="0" marR="0" marT="0" marB="0">
                    <a:solidFill>
                      <a:schemeClr val="bg1"/>
                    </a:solidFill>
                  </a:tcPr>
                </a:tc>
              </a:tr>
              <a:tr h="1732083">
                <a:tc>
                  <a:txBody>
                    <a:bodyPr/>
                    <a:lstStyle/>
                    <a:p>
                      <a:pPr marL="36195" marR="36195">
                        <a:spcBef>
                          <a:spcPts val="200"/>
                        </a:spcBef>
                        <a:spcAft>
                          <a:spcPts val="200"/>
                        </a:spcAft>
                      </a:pPr>
                      <a:r>
                        <a:rPr lang="bg-BG" sz="2000" dirty="0">
                          <a:solidFill>
                            <a:schemeClr val="tx1"/>
                          </a:solidFill>
                          <a:effectLst/>
                        </a:rPr>
                        <a:t>Място за провеждане на срещата</a:t>
                      </a:r>
                      <a:endParaRPr lang="en-US" sz="2000" dirty="0">
                        <a:solidFill>
                          <a:schemeClr val="tx1"/>
                        </a:solidFill>
                        <a:effectLst/>
                        <a:latin typeface="Times New Roman"/>
                        <a:ea typeface="Times New Roman"/>
                      </a:endParaRPr>
                    </a:p>
                  </a:txBody>
                  <a:tcPr marL="0" marR="0" marT="0" marB="0">
                    <a:solidFill>
                      <a:schemeClr val="bg1"/>
                    </a:solidFill>
                  </a:tcPr>
                </a:tc>
                <a:tc>
                  <a:txBody>
                    <a:bodyPr/>
                    <a:lstStyle/>
                    <a:p>
                      <a:pPr marL="36195" marR="36195">
                        <a:spcBef>
                          <a:spcPts val="200"/>
                        </a:spcBef>
                        <a:spcAft>
                          <a:spcPts val="200"/>
                        </a:spcAft>
                      </a:pPr>
                      <a:r>
                        <a:rPr lang="bg-BG" sz="2000" dirty="0">
                          <a:solidFill>
                            <a:schemeClr val="tx1"/>
                          </a:solidFill>
                          <a:effectLst/>
                        </a:rPr>
                        <a:t>Срещата трябва да се проведе в самостоятелно помещение, изолирано от присъствието на други служители. </a:t>
                      </a:r>
                      <a:r>
                        <a:rPr lang="bg-BG" sz="2000" dirty="0" err="1">
                          <a:solidFill>
                            <a:schemeClr val="tx1"/>
                          </a:solidFill>
                          <a:effectLst/>
                        </a:rPr>
                        <a:t>Конфиденциалността</a:t>
                      </a:r>
                      <a:r>
                        <a:rPr lang="bg-BG" sz="2000" dirty="0">
                          <a:solidFill>
                            <a:schemeClr val="tx1"/>
                          </a:solidFill>
                          <a:effectLst/>
                        </a:rPr>
                        <a:t> показва уважение към засегнатия служител и предотвратява </a:t>
                      </a:r>
                      <a:r>
                        <a:rPr lang="bg-BG" sz="2000" dirty="0" smtClean="0">
                          <a:solidFill>
                            <a:schemeClr val="tx1"/>
                          </a:solidFill>
                          <a:effectLst/>
                        </a:rPr>
                        <a:t>възможна </a:t>
                      </a:r>
                      <a:r>
                        <a:rPr lang="bg-BG" sz="2000" dirty="0" err="1" smtClean="0">
                          <a:solidFill>
                            <a:schemeClr val="tx1"/>
                          </a:solidFill>
                          <a:effectLst/>
                        </a:rPr>
                        <a:t>демотивация</a:t>
                      </a:r>
                      <a:r>
                        <a:rPr lang="bg-BG" sz="2000" dirty="0" smtClean="0">
                          <a:solidFill>
                            <a:schemeClr val="tx1"/>
                          </a:solidFill>
                          <a:effectLst/>
                        </a:rPr>
                        <a:t> на колектива.</a:t>
                      </a:r>
                      <a:endParaRPr lang="en-US" sz="2000" dirty="0">
                        <a:solidFill>
                          <a:schemeClr val="tx1"/>
                        </a:solidFill>
                        <a:effectLst/>
                        <a:latin typeface="Times New Roman"/>
                        <a:ea typeface="Times New Roman"/>
                      </a:endParaRPr>
                    </a:p>
                  </a:txBody>
                  <a:tcPr marL="0" marR="0" marT="0" marB="0">
                    <a:solidFill>
                      <a:schemeClr val="bg1"/>
                    </a:solidFill>
                  </a:tcPr>
                </a:tc>
              </a:tr>
            </a:tbl>
          </a:graphicData>
        </a:graphic>
      </p:graphicFrame>
      <p:sp>
        <p:nvSpPr>
          <p:cNvPr id="5" name="Rectangle 4"/>
          <p:cNvSpPr/>
          <p:nvPr/>
        </p:nvSpPr>
        <p:spPr>
          <a:xfrm>
            <a:off x="408955" y="438700"/>
            <a:ext cx="8496944" cy="461665"/>
          </a:xfrm>
          <a:prstGeom prst="rect">
            <a:avLst/>
          </a:prstGeom>
        </p:spPr>
        <p:txBody>
          <a:bodyPr wrap="square">
            <a:spAutoFit/>
          </a:bodyPr>
          <a:lstStyle/>
          <a:p>
            <a:pPr algn="ctr"/>
            <a:r>
              <a:rPr lang="bg-BG" sz="2400" b="1" i="1" dirty="0"/>
              <a:t>Специфика и структура на уволнението</a:t>
            </a:r>
            <a:endParaRPr lang="en-US" sz="2400" dirty="0"/>
          </a:p>
        </p:txBody>
      </p:sp>
    </p:spTree>
    <p:extLst>
      <p:ext uri="{BB962C8B-B14F-4D97-AF65-F5344CB8AC3E}">
        <p14:creationId xmlns:p14="http://schemas.microsoft.com/office/powerpoint/2010/main" val="20711569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4"/>
          <p:cNvSpPr>
            <a:spLocks noGrp="1" noChangeArrowheads="1"/>
          </p:cNvSpPr>
          <p:nvPr>
            <p:ph type="title"/>
          </p:nvPr>
        </p:nvSpPr>
        <p:spPr>
          <a:xfrm>
            <a:off x="301625" y="404664"/>
            <a:ext cx="8510588" cy="6048672"/>
          </a:xfrm>
        </p:spPr>
        <p:txBody>
          <a:bodyPr/>
          <a:lstStyle/>
          <a:p>
            <a:pPr>
              <a:lnSpc>
                <a:spcPct val="90000"/>
              </a:lnSpc>
            </a:pPr>
            <a:r>
              <a:rPr lang="bg-BG" altLang="en-US" sz="3600" b="1" i="1" u="sng" dirty="0">
                <a:solidFill>
                  <a:srgbClr val="3926C8"/>
                </a:solidFill>
              </a:rPr>
              <a:t>Ефективните програми за </a:t>
            </a:r>
            <a:r>
              <a:rPr lang="bg-BG" altLang="en-US" sz="3600" b="1" i="1" u="sng" dirty="0" err="1">
                <a:solidFill>
                  <a:srgbClr val="3926C8"/>
                </a:solidFill>
              </a:rPr>
              <a:t>индоктриниране</a:t>
            </a:r>
            <a:r>
              <a:rPr lang="bg-BG" altLang="en-US" sz="3600" b="1" i="1" u="sng" dirty="0">
                <a:solidFill>
                  <a:srgbClr val="3926C8"/>
                </a:solidFill>
              </a:rPr>
              <a:t> водят до:</a:t>
            </a:r>
            <a:br>
              <a:rPr lang="bg-BG" altLang="en-US" sz="3600" b="1" i="1" u="sng" dirty="0">
                <a:solidFill>
                  <a:srgbClr val="3926C8"/>
                </a:solidFill>
              </a:rPr>
            </a:br>
            <a:r>
              <a:rPr lang="bg-BG" altLang="en-US" sz="3600" dirty="0"/>
              <a:t/>
            </a:r>
            <a:br>
              <a:rPr lang="bg-BG" altLang="en-US" sz="3600" dirty="0"/>
            </a:br>
            <a:r>
              <a:rPr lang="bg-BG" altLang="en-US" sz="3600" dirty="0"/>
              <a:t>- по-висока продуктивност,</a:t>
            </a:r>
            <a:br>
              <a:rPr lang="bg-BG" altLang="en-US" sz="3600" dirty="0"/>
            </a:br>
            <a:r>
              <a:rPr lang="bg-BG" altLang="en-US" sz="3600" dirty="0"/>
              <a:t> </a:t>
            </a:r>
            <a:br>
              <a:rPr lang="bg-BG" altLang="en-US" sz="3600" dirty="0"/>
            </a:br>
            <a:r>
              <a:rPr lang="bg-BG" altLang="en-US" sz="3600" dirty="0"/>
              <a:t>- по-малко нарушения на правилата, </a:t>
            </a:r>
            <a:br>
              <a:rPr lang="bg-BG" altLang="en-US" sz="3600" dirty="0"/>
            </a:br>
            <a:r>
              <a:rPr lang="bg-BG" altLang="en-US" sz="3600" dirty="0"/>
              <a:t/>
            </a:r>
            <a:br>
              <a:rPr lang="bg-BG" altLang="en-US" sz="3600" dirty="0"/>
            </a:br>
            <a:r>
              <a:rPr lang="bg-BG" altLang="en-US" sz="3600" dirty="0"/>
              <a:t>- по-малко изхабяване</a:t>
            </a:r>
            <a:r>
              <a:rPr lang="ru-RU" altLang="en-US" sz="3600" dirty="0"/>
              <a:t> (</a:t>
            </a:r>
            <a:r>
              <a:rPr lang="en-US" altLang="en-US" sz="3600" dirty="0"/>
              <a:t>burn</a:t>
            </a:r>
            <a:r>
              <a:rPr lang="ru-RU" altLang="en-US" sz="3600" dirty="0"/>
              <a:t>-</a:t>
            </a:r>
            <a:r>
              <a:rPr lang="en-US" altLang="en-US" sz="3600" dirty="0"/>
              <a:t>out syndrome</a:t>
            </a:r>
            <a:r>
              <a:rPr lang="ru-RU" altLang="en-US" sz="3600" dirty="0"/>
              <a:t>) </a:t>
            </a:r>
            <a:r>
              <a:rPr lang="bg-BG" altLang="en-US" sz="3600" dirty="0"/>
              <a:t>и </a:t>
            </a:r>
            <a:br>
              <a:rPr lang="bg-BG" altLang="en-US" sz="3600" dirty="0"/>
            </a:br>
            <a:r>
              <a:rPr lang="bg-BG" altLang="en-US" sz="3600" dirty="0"/>
              <a:t/>
            </a:r>
            <a:br>
              <a:rPr lang="bg-BG" altLang="en-US" sz="3600" dirty="0"/>
            </a:br>
            <a:r>
              <a:rPr lang="bg-BG" altLang="en-US" sz="3600" dirty="0"/>
              <a:t>- по-голямо удовлетворение от работата.</a:t>
            </a:r>
          </a:p>
        </p:txBody>
      </p:sp>
      <p:sp>
        <p:nvSpPr>
          <p:cNvPr id="2" name="Date Placeholder 1"/>
          <p:cNvSpPr>
            <a:spLocks noGrp="1"/>
          </p:cNvSpPr>
          <p:nvPr>
            <p:ph type="dt" sz="half" idx="12"/>
          </p:nvPr>
        </p:nvSpPr>
        <p:spPr/>
        <p:txBody>
          <a:bodyPr/>
          <a:lstStyle/>
          <a:p>
            <a:fld id="{9F584B4A-7208-4538-9174-8043600D3417}" type="datetime1">
              <a:rPr lang="en-US" altLang="en-US" smtClean="0"/>
              <a:t>10/16/2016</a:t>
            </a:fld>
            <a:endParaRPr lang="en-US" altLang="en-US"/>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8</a:t>
            </a:fld>
            <a:endParaRPr lang="en-US" altLang="en-US"/>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2648EAD6-EC59-44C6-B7A0-CC844ABA2E23}" type="slidenum">
              <a:rPr lang="en-US" altLang="en-US" smtClean="0"/>
              <a:pPr/>
              <a:t>80</a:t>
            </a:fld>
            <a:endParaRPr lang="en-US" altLang="en-US"/>
          </a:p>
        </p:txBody>
      </p:sp>
      <p:sp>
        <p:nvSpPr>
          <p:cNvPr id="3" name="Date Placeholder 2"/>
          <p:cNvSpPr>
            <a:spLocks noGrp="1"/>
          </p:cNvSpPr>
          <p:nvPr>
            <p:ph type="dt" sz="half" idx="12"/>
          </p:nvPr>
        </p:nvSpPr>
        <p:spPr/>
        <p:txBody>
          <a:bodyPr/>
          <a:lstStyle/>
          <a:p>
            <a:fld id="{16C149D2-367F-4DB0-9AFB-3F3379612CC3}" type="datetime1">
              <a:rPr lang="en-US" altLang="en-US" smtClean="0"/>
              <a:t>10/16/2016</a:t>
            </a:fld>
            <a:endParaRPr lang="en-US" altLang="en-US"/>
          </a:p>
        </p:txBody>
      </p:sp>
      <p:graphicFrame>
        <p:nvGraphicFramePr>
          <p:cNvPr id="4" name="Table 3"/>
          <p:cNvGraphicFramePr>
            <a:graphicFrameLocks noGrp="1"/>
          </p:cNvGraphicFramePr>
          <p:nvPr>
            <p:extLst>
              <p:ext uri="{D42A27DB-BD31-4B8C-83A1-F6EECF244321}">
                <p14:modId xmlns:p14="http://schemas.microsoft.com/office/powerpoint/2010/main" val="2625800520"/>
              </p:ext>
            </p:extLst>
          </p:nvPr>
        </p:nvGraphicFramePr>
        <p:xfrm>
          <a:off x="179512" y="116634"/>
          <a:ext cx="8784976" cy="6336702"/>
        </p:xfrm>
        <a:graphic>
          <a:graphicData uri="http://schemas.openxmlformats.org/drawingml/2006/table">
            <a:tbl>
              <a:tblPr firstRow="1" firstCol="1" lastRow="1" lastCol="1" bandRow="1" bandCol="1">
                <a:tableStyleId>{5C22544A-7EE6-4342-B048-85BDC9FD1C3A}</a:tableStyleId>
              </a:tblPr>
              <a:tblGrid>
                <a:gridCol w="1897031"/>
                <a:gridCol w="6887945"/>
              </a:tblGrid>
              <a:tr h="2036561">
                <a:tc>
                  <a:txBody>
                    <a:bodyPr/>
                    <a:lstStyle/>
                    <a:p>
                      <a:pPr marL="36195" marR="36195">
                        <a:spcBef>
                          <a:spcPts val="200"/>
                        </a:spcBef>
                        <a:spcAft>
                          <a:spcPts val="200"/>
                        </a:spcAft>
                      </a:pPr>
                      <a:r>
                        <a:rPr lang="bg-BG" sz="2000" dirty="0">
                          <a:solidFill>
                            <a:schemeClr val="tx1"/>
                          </a:solidFill>
                          <a:effectLst/>
                        </a:rPr>
                        <a:t>Начин за провеждане на срещата</a:t>
                      </a:r>
                      <a:endParaRPr lang="en-US" sz="2000" dirty="0">
                        <a:solidFill>
                          <a:schemeClr val="tx1"/>
                        </a:solidFill>
                        <a:effectLst/>
                        <a:latin typeface="Times New Roman"/>
                        <a:ea typeface="Times New Roman"/>
                      </a:endParaRPr>
                    </a:p>
                  </a:txBody>
                  <a:tcPr marL="0" marR="0" marT="0" marB="0">
                    <a:solidFill>
                      <a:schemeClr val="bg1"/>
                    </a:solidFill>
                  </a:tcPr>
                </a:tc>
                <a:tc>
                  <a:txBody>
                    <a:bodyPr/>
                    <a:lstStyle/>
                    <a:p>
                      <a:pPr marL="36195" marR="36195">
                        <a:spcBef>
                          <a:spcPts val="200"/>
                        </a:spcBef>
                        <a:spcAft>
                          <a:spcPts val="200"/>
                        </a:spcAft>
                      </a:pPr>
                      <a:r>
                        <a:rPr lang="bg-BG" sz="2000" dirty="0">
                          <a:solidFill>
                            <a:schemeClr val="tx1"/>
                          </a:solidFill>
                          <a:effectLst/>
                        </a:rPr>
                        <a:t>Подходящо е в срещата да участва и служител от отдела за човешки ресурси. Така срещата преминава по-рационално и силните емоции се потискат. Срещата да бъде възможно най-кратка. Мениджърът трябва да бъде сериозен, прям и да владее чувствата си.</a:t>
                      </a:r>
                      <a:endParaRPr lang="en-US" sz="2000" dirty="0">
                        <a:solidFill>
                          <a:schemeClr val="tx1"/>
                        </a:solidFill>
                        <a:effectLst/>
                        <a:latin typeface="Times New Roman"/>
                        <a:ea typeface="Times New Roman"/>
                      </a:endParaRPr>
                    </a:p>
                  </a:txBody>
                  <a:tcPr marL="0" marR="0" marT="0" marB="0">
                    <a:solidFill>
                      <a:schemeClr val="bg1"/>
                    </a:solidFill>
                  </a:tcPr>
                </a:tc>
              </a:tr>
              <a:tr h="2443871">
                <a:tc>
                  <a:txBody>
                    <a:bodyPr/>
                    <a:lstStyle/>
                    <a:p>
                      <a:pPr marL="36195" marR="36195">
                        <a:spcBef>
                          <a:spcPts val="200"/>
                        </a:spcBef>
                        <a:spcAft>
                          <a:spcPts val="200"/>
                        </a:spcAft>
                      </a:pPr>
                      <a:r>
                        <a:rPr lang="bg-BG" sz="2000" dirty="0">
                          <a:solidFill>
                            <a:schemeClr val="tx1"/>
                          </a:solidFill>
                          <a:effectLst/>
                        </a:rPr>
                        <a:t>Структура на мениджърския разговор</a:t>
                      </a:r>
                      <a:endParaRPr lang="en-US" sz="2000" dirty="0">
                        <a:solidFill>
                          <a:schemeClr val="tx1"/>
                        </a:solidFill>
                        <a:effectLst/>
                        <a:latin typeface="Times New Roman"/>
                        <a:ea typeface="Times New Roman"/>
                      </a:endParaRPr>
                    </a:p>
                  </a:txBody>
                  <a:tcPr marL="0" marR="0" marT="0" marB="0">
                    <a:solidFill>
                      <a:schemeClr val="bg1"/>
                    </a:solidFill>
                  </a:tcPr>
                </a:tc>
                <a:tc>
                  <a:txBody>
                    <a:bodyPr/>
                    <a:lstStyle/>
                    <a:p>
                      <a:pPr marL="36195" marR="36195">
                        <a:spcBef>
                          <a:spcPts val="200"/>
                        </a:spcBef>
                        <a:spcAft>
                          <a:spcPts val="200"/>
                        </a:spcAft>
                      </a:pPr>
                      <a:r>
                        <a:rPr lang="bg-BG" sz="2000" dirty="0">
                          <a:solidFill>
                            <a:schemeClr val="tx1"/>
                          </a:solidFill>
                          <a:effectLst/>
                        </a:rPr>
                        <a:t>На уволнения служител се обяснява, че той не върши добре работата си и не постига желаните резултати. Важно е мениджърът да бъде строго обективен и да намери баланс в поведението и изразяването си между строгост, прямота и съпричастност, като запази личното достойнство на уволнения служител</a:t>
                      </a:r>
                      <a:r>
                        <a:rPr lang="ru-RU" sz="2000" dirty="0">
                          <a:solidFill>
                            <a:schemeClr val="tx1"/>
                          </a:solidFill>
                          <a:effectLst/>
                        </a:rPr>
                        <a:t>. </a:t>
                      </a:r>
                      <a:endParaRPr lang="en-US" sz="2000" dirty="0">
                        <a:solidFill>
                          <a:schemeClr val="tx1"/>
                        </a:solidFill>
                        <a:effectLst/>
                        <a:latin typeface="Times New Roman"/>
                        <a:ea typeface="Times New Roman"/>
                      </a:endParaRPr>
                    </a:p>
                  </a:txBody>
                  <a:tcPr marL="0" marR="0" marT="0" marB="0">
                    <a:solidFill>
                      <a:schemeClr val="bg1"/>
                    </a:solidFill>
                  </a:tcPr>
                </a:tc>
              </a:tr>
              <a:tr h="1856270">
                <a:tc>
                  <a:txBody>
                    <a:bodyPr/>
                    <a:lstStyle/>
                    <a:p>
                      <a:pPr marL="36195" marR="36195">
                        <a:spcBef>
                          <a:spcPts val="200"/>
                        </a:spcBef>
                        <a:spcAft>
                          <a:spcPts val="200"/>
                        </a:spcAft>
                      </a:pPr>
                      <a:r>
                        <a:rPr lang="bg-BG" sz="2000" dirty="0">
                          <a:solidFill>
                            <a:schemeClr val="tx1"/>
                          </a:solidFill>
                          <a:effectLst/>
                        </a:rPr>
                        <a:t>Полезна информация за мениджъра от срещата</a:t>
                      </a:r>
                      <a:endParaRPr lang="en-US" sz="2000" dirty="0">
                        <a:solidFill>
                          <a:schemeClr val="tx1"/>
                        </a:solidFill>
                        <a:effectLst/>
                        <a:latin typeface="Times New Roman"/>
                        <a:ea typeface="Times New Roman"/>
                      </a:endParaRPr>
                    </a:p>
                  </a:txBody>
                  <a:tcPr marL="0" marR="0" marT="0" marB="0">
                    <a:solidFill>
                      <a:schemeClr val="bg1"/>
                    </a:solidFill>
                  </a:tcPr>
                </a:tc>
                <a:tc>
                  <a:txBody>
                    <a:bodyPr/>
                    <a:lstStyle/>
                    <a:p>
                      <a:pPr marL="36195" marR="36195">
                        <a:spcBef>
                          <a:spcPts val="200"/>
                        </a:spcBef>
                        <a:spcAft>
                          <a:spcPts val="200"/>
                        </a:spcAft>
                      </a:pPr>
                      <a:r>
                        <a:rPr lang="bg-BG" sz="2000" dirty="0">
                          <a:solidFill>
                            <a:schemeClr val="tx1"/>
                          </a:solidFill>
                          <a:effectLst/>
                        </a:rPr>
                        <a:t>Мениджърът трябва да даде възможност на уволнения да сподели мнението си и да го анализира. Информацията от този разговор може да позволи на мениджъра да направи значителни подобрения в екипа си.</a:t>
                      </a:r>
                      <a:endParaRPr lang="en-US" sz="2000" dirty="0">
                        <a:solidFill>
                          <a:schemeClr val="tx1"/>
                        </a:solidFill>
                        <a:effectLst/>
                        <a:latin typeface="Times New Roman"/>
                        <a:ea typeface="Times New Roman"/>
                      </a:endParaRPr>
                    </a:p>
                  </a:txBody>
                  <a:tcPr marL="0" marR="0" marT="0" marB="0">
                    <a:solidFill>
                      <a:schemeClr val="bg1"/>
                    </a:solidFill>
                  </a:tcPr>
                </a:tc>
              </a:tr>
            </a:tbl>
          </a:graphicData>
        </a:graphic>
      </p:graphicFrame>
    </p:spTree>
    <p:extLst>
      <p:ext uri="{BB962C8B-B14F-4D97-AF65-F5344CB8AC3E}">
        <p14:creationId xmlns:p14="http://schemas.microsoft.com/office/powerpoint/2010/main" val="85934201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708104"/>
          </a:xfrm>
        </p:spPr>
        <p:txBody>
          <a:bodyPr/>
          <a:lstStyle/>
          <a:p>
            <a:r>
              <a:rPr lang="bg-BG" sz="2800" dirty="0"/>
              <a:t>След </a:t>
            </a:r>
            <a:r>
              <a:rPr lang="bg-BG" sz="2800" dirty="0" smtClean="0"/>
              <a:t>уволнението </a:t>
            </a:r>
            <a:r>
              <a:rPr lang="bg-BG" sz="2800" dirty="0"/>
              <a:t>е </a:t>
            </a:r>
            <a:r>
              <a:rPr lang="bg-BG" sz="2800" dirty="0" smtClean="0"/>
              <a:t>важно </a:t>
            </a:r>
            <a:r>
              <a:rPr lang="bg-BG" sz="2800" dirty="0"/>
              <a:t>мениджърът да продължи да управлява ефективно екипа си. На служителите трябва възможно най-бързо да се съобщи за уволнението и причините за това, за да се избегнат слухове и притеснения в останалата част от екипа. </a:t>
            </a:r>
            <a:r>
              <a:rPr lang="bg-BG" sz="2800" dirty="0" smtClean="0"/>
              <a:t>Подходящо </a:t>
            </a:r>
            <a:r>
              <a:rPr lang="bg-BG" sz="2800" dirty="0"/>
              <a:t>е провеждане на среща с целия екип, на която мениджърът стегнато и кратко да обясни причините за уволнението на служителя, да обясни плановете за заместване на освободения служител и да преразпредели работата и отговорностите, като мотивира </a:t>
            </a:r>
            <a:r>
              <a:rPr lang="bg-BG" sz="2800" dirty="0" smtClean="0"/>
              <a:t>служителите.</a:t>
            </a:r>
            <a:endParaRPr lang="en-US" sz="28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81</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803167555"/>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708104"/>
          </a:xfrm>
        </p:spPr>
        <p:txBody>
          <a:bodyPr/>
          <a:lstStyle/>
          <a:p>
            <a:r>
              <a:rPr lang="bg-BG" b="1" dirty="0" smtClean="0">
                <a:solidFill>
                  <a:srgbClr val="FF0000"/>
                </a:solidFill>
              </a:rPr>
              <a:t/>
            </a:r>
            <a:br>
              <a:rPr lang="bg-BG" b="1" dirty="0" smtClean="0">
                <a:solidFill>
                  <a:srgbClr val="FF0000"/>
                </a:solidFill>
              </a:rPr>
            </a:br>
            <a:r>
              <a:rPr lang="bg-BG" b="1" dirty="0">
                <a:solidFill>
                  <a:srgbClr val="FF0000"/>
                </a:solidFill>
              </a:rPr>
              <a:t/>
            </a:r>
            <a:br>
              <a:rPr lang="bg-BG" b="1" dirty="0">
                <a:solidFill>
                  <a:srgbClr val="FF0000"/>
                </a:solidFill>
              </a:rPr>
            </a:br>
            <a:r>
              <a:rPr lang="bg-BG" sz="3200" b="1" dirty="0" smtClean="0">
                <a:solidFill>
                  <a:srgbClr val="FF0000"/>
                </a:solidFill>
              </a:rPr>
              <a:t>Заключение</a:t>
            </a:r>
            <a:br>
              <a:rPr lang="bg-BG" sz="3200" b="1" dirty="0" smtClean="0">
                <a:solidFill>
                  <a:srgbClr val="FF0000"/>
                </a:solidFill>
              </a:rPr>
            </a:br>
            <a:r>
              <a:rPr lang="bg-BG" sz="3200" dirty="0"/>
              <a:t>Подборът на подходящ в качествено и количествено отношение персонал и умелото управление на човешките ресурси в здравните организации е една от най-важните функции на всеки здравен мениджър. То е свързано с подобряване на удовлетвореността на здравните професионалисти от работата и тяхната продуктивност, което в крайна сметка води до подобряване на качеството на здравната помощ</a:t>
            </a:r>
            <a:r>
              <a:rPr lang="bg-BG" sz="3200" dirty="0" smtClean="0"/>
              <a:t>.</a:t>
            </a:r>
            <a:br>
              <a:rPr lang="bg-BG" sz="3200" dirty="0" smtClean="0"/>
            </a:br>
            <a:r>
              <a:rPr lang="bg-BG" dirty="0" smtClean="0"/>
              <a:t> </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82</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952532919"/>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708104"/>
          </a:xfrm>
        </p:spPr>
        <p:txBody>
          <a:bodyPr/>
          <a:lstStyle/>
          <a:p>
            <a:r>
              <a:rPr lang="bg-BG" sz="2800" dirty="0" smtClean="0"/>
              <a:t>Недостатъчното </a:t>
            </a:r>
            <a:r>
              <a:rPr lang="bg-BG" sz="2800" dirty="0"/>
              <a:t>или неефективно осигуряване с персонал, неправилното </a:t>
            </a:r>
            <a:r>
              <a:rPr lang="bg-BG" sz="2800" dirty="0" smtClean="0"/>
              <a:t>му разпределение, </a:t>
            </a:r>
            <a:r>
              <a:rPr lang="bg-BG" sz="2800" dirty="0"/>
              <a:t>пренебрегването на проблемите на развитието и обучението на персонала и на други важни функции на управлението на човешките ресурси може да причини неудовлетворение, обърканост, стрес, нисък морал, нарастване на текучеството, отсъствия от работа и да създаде етични и правни дилеми за мениджъра. Ето защо, управлението на човешките ресурси </a:t>
            </a:r>
            <a:r>
              <a:rPr lang="bg-BG" sz="2800" dirty="0" smtClean="0"/>
              <a:t>е  </a:t>
            </a:r>
            <a:r>
              <a:rPr lang="bg-BG" sz="2800" dirty="0"/>
              <a:t>един от най-важните компоненти на здравния </a:t>
            </a:r>
            <a:r>
              <a:rPr lang="bg-BG" sz="2800" dirty="0" smtClean="0"/>
              <a:t>мениджмънт.</a:t>
            </a:r>
            <a:endParaRPr lang="en-US" sz="2800" dirty="0"/>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83</a:t>
            </a:fld>
            <a:endParaRPr lang="en-US" altLang="en-US"/>
          </a:p>
        </p:txBody>
      </p:sp>
      <p:sp>
        <p:nvSpPr>
          <p:cNvPr id="4" name="Date Placeholder 3"/>
          <p:cNvSpPr>
            <a:spLocks noGrp="1"/>
          </p:cNvSpPr>
          <p:nvPr>
            <p:ph type="dt" sz="half" idx="12"/>
          </p:nvPr>
        </p:nvSpPr>
        <p:spPr/>
        <p:txBody>
          <a:bodyPr/>
          <a:lstStyle/>
          <a:p>
            <a:fld id="{810EBF8C-1F51-4653-85DA-2B4147E91661}" type="datetime1">
              <a:rPr lang="en-US" altLang="en-US" smtClean="0"/>
              <a:t>10/16/2016</a:t>
            </a:fld>
            <a:endParaRPr lang="en-US" altLang="en-US"/>
          </a:p>
        </p:txBody>
      </p:sp>
    </p:spTree>
    <p:extLst>
      <p:ext uri="{BB962C8B-B14F-4D97-AF65-F5344CB8AC3E}">
        <p14:creationId xmlns:p14="http://schemas.microsoft.com/office/powerpoint/2010/main" val="42382266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4"/>
          <p:cNvSpPr>
            <a:spLocks noGrp="1" noChangeArrowheads="1"/>
          </p:cNvSpPr>
          <p:nvPr>
            <p:ph type="title"/>
          </p:nvPr>
        </p:nvSpPr>
        <p:spPr>
          <a:xfrm>
            <a:off x="301625" y="620688"/>
            <a:ext cx="8510588" cy="5544616"/>
          </a:xfrm>
        </p:spPr>
        <p:txBody>
          <a:bodyPr/>
          <a:lstStyle/>
          <a:p>
            <a:r>
              <a:rPr lang="bg-BG" altLang="en-US" sz="3600" b="1" i="1" u="sng" dirty="0">
                <a:solidFill>
                  <a:srgbClr val="3926C8"/>
                </a:solidFill>
              </a:rPr>
              <a:t>Въвеждането в длъжност</a:t>
            </a:r>
            <a:r>
              <a:rPr lang="bg-BG" altLang="en-US" sz="3600" dirty="0"/>
              <a:t> </a:t>
            </a:r>
            <a:r>
              <a:rPr lang="bg-BG" altLang="en-US" sz="2800" dirty="0" smtClean="0"/>
              <a:t>става </a:t>
            </a:r>
            <a:r>
              <a:rPr lang="bg-BG" altLang="en-US" sz="2800" dirty="0"/>
              <a:t>след като служителят е избран, но преди започване на самата работа и включва всички дейности, чрез които новият служител се обучава за организацията и работата и за политиките и процедурите по отношение на персонала. </a:t>
            </a:r>
            <a:r>
              <a:rPr lang="en-US" altLang="en-US" sz="2800" dirty="0" smtClean="0"/>
              <a:t/>
            </a:r>
            <a:br>
              <a:rPr lang="en-US" altLang="en-US" sz="2800" dirty="0" smtClean="0"/>
            </a:br>
            <a:r>
              <a:rPr lang="en-US" altLang="en-US" sz="2800" dirty="0" smtClean="0"/>
              <a:t/>
            </a:r>
            <a:br>
              <a:rPr lang="en-US" altLang="en-US" sz="2800" dirty="0" smtClean="0"/>
            </a:br>
            <a:r>
              <a:rPr lang="bg-BG" altLang="en-US" sz="2800" dirty="0" smtClean="0"/>
              <a:t>През </a:t>
            </a:r>
            <a:r>
              <a:rPr lang="bg-BG" altLang="en-US" sz="2800" dirty="0"/>
              <a:t>тази фаза новият служител получава най-обща информация за организацията. Най-важният фактор през тази фаза е предоставянето на </a:t>
            </a:r>
            <a:r>
              <a:rPr lang="bg-BG" altLang="en-US" sz="2800" dirty="0">
                <a:solidFill>
                  <a:srgbClr val="3926C8"/>
                </a:solidFill>
              </a:rPr>
              <a:t>адекватна информация</a:t>
            </a:r>
            <a:r>
              <a:rPr lang="bg-BG" altLang="en-US" sz="2800" dirty="0"/>
              <a:t> на служителя. </a:t>
            </a:r>
            <a:endParaRPr lang="bg-BG" altLang="en-US" sz="2800" dirty="0"/>
          </a:p>
        </p:txBody>
      </p:sp>
      <p:sp>
        <p:nvSpPr>
          <p:cNvPr id="2" name="Date Placeholder 1"/>
          <p:cNvSpPr>
            <a:spLocks noGrp="1"/>
          </p:cNvSpPr>
          <p:nvPr>
            <p:ph type="dt" sz="half" idx="12"/>
          </p:nvPr>
        </p:nvSpPr>
        <p:spPr/>
        <p:txBody>
          <a:bodyPr/>
          <a:lstStyle/>
          <a:p>
            <a:fld id="{DB53DB82-75C6-4C68-A5E0-A82BAE4AF723}" type="datetime1">
              <a:rPr lang="en-US" altLang="en-US" smtClean="0"/>
              <a:t>10/16/2016</a:t>
            </a:fld>
            <a:endParaRPr lang="en-US" altLang="en-US"/>
          </a:p>
        </p:txBody>
      </p:sp>
      <p:sp>
        <p:nvSpPr>
          <p:cNvPr id="3" name="Slide Number Placeholder 2"/>
          <p:cNvSpPr>
            <a:spLocks noGrp="1"/>
          </p:cNvSpPr>
          <p:nvPr>
            <p:ph type="sldNum" sz="quarter" idx="11"/>
          </p:nvPr>
        </p:nvSpPr>
        <p:spPr/>
        <p:txBody>
          <a:bodyPr/>
          <a:lstStyle/>
          <a:p>
            <a:fld id="{5EF02C99-0A40-4B80-86FD-54DD26A730D3}" type="slidenum">
              <a:rPr lang="en-US" altLang="en-US" smtClean="0"/>
              <a:pPr/>
              <a:t>9</a:t>
            </a:fld>
            <a:endParaRPr lang="en-US"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bg-BG" alt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bg-BG" alt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676</TotalTime>
  <Words>2979</Words>
  <Application>Microsoft Office PowerPoint</Application>
  <PresentationFormat>On-screen Show (4:3)</PresentationFormat>
  <Paragraphs>286</Paragraphs>
  <Slides>83</Slides>
  <Notes>0</Notes>
  <HiddenSlides>0</HiddenSlides>
  <MMClips>0</MMClips>
  <ScaleCrop>false</ScaleCrop>
  <HeadingPairs>
    <vt:vector size="4" baseType="variant">
      <vt:variant>
        <vt:lpstr>Theme</vt:lpstr>
      </vt:variant>
      <vt:variant>
        <vt:i4>1</vt:i4>
      </vt:variant>
      <vt:variant>
        <vt:lpstr>Slide Titles</vt:lpstr>
      </vt:variant>
      <vt:variant>
        <vt:i4>83</vt:i4>
      </vt:variant>
    </vt:vector>
  </HeadingPairs>
  <TitlesOfParts>
    <vt:vector size="84" baseType="lpstr">
      <vt:lpstr>Pixel</vt:lpstr>
      <vt:lpstr>Основни Дейности по управлението на човешките ресурси след подбора на персонала </vt:lpstr>
      <vt:lpstr>След фазата на планиране на необходимия персонал и реализирането на отделните стъпки за подбор на подходящ за целите и задачите на организацията персонал, изключително важно значение в мениджърските функции заемат дейностите по приспособяването на новите служители към целите и функционирането на здравната организация, развитието, обучението и задържането на качествения персонал или освобождаването, при необходимост, на неангажираните и нископродуктивни служители. </vt:lpstr>
      <vt:lpstr>ИНДОКТРИНИРАНЕ: ВЪВЕЖДАНЕ В ДЛЪЖНОСТ, ОРИЕНТАЦИЯ И СОЦИАЛИЗАЦИЯ</vt:lpstr>
      <vt:lpstr>Първите стъпки в приспособяването на новите служители към целите на организацията се означават с понятието „индоктриниране”, т.е. приобщаване към доктрината на съответната организация. </vt:lpstr>
      <vt:lpstr>Индоктринирането като мениджърска функция означава планирано, насочено приспособяване на даден работник към организацията и работната среда.    Включва три фази: - встъпване в длъжност, - ориентация и - социализация</vt:lpstr>
      <vt:lpstr>Индоктринирането означава доста по-широк подход към процеса на приспособяване на работещия, отколкото встъпването в длъжност или ориентацията.   Процесът на индоктриниране започва веднага след избора на лицето за дадена длъжност и продължава докато служителят се социализира към нормите и ценностите на работната група. </vt:lpstr>
      <vt:lpstr>Процесът на индоктриниране има за цел:  1. Да изгради подходящо отношение към организацията, звеното и департамента;  2. Да предостави необходимата информация и обучение за успешна реализация в съответната длъжност;  3. Да изгради чувство на принадлежност и одобрение. </vt:lpstr>
      <vt:lpstr>Ефективните програми за индоктриниране водят до:  - по-висока продуктивност,   - по-малко нарушения на правилата,   - по-малко изхабяване (burn-out syndrome) и   - по-голямо удовлетворение от работата.</vt:lpstr>
      <vt:lpstr>Въвеждането в длъжност става след като служителят е избран, но преди започване на самата работа и включва всички дейности, чрез които новият служител се обучава за организацията и работата и за политиките и процедурите по отношение на персонала.   През тази фаза новият служител получава най-обща информация за организацията. Най-важният фактор през тази фаза е предоставянето на адекватна информация на служителя. </vt:lpstr>
      <vt:lpstr>Често да се използват наръчници за служителя, разработени от отделите по човешки ресурси, в които се включва информация за: - историята, мисията и философията на организацията,  - предоставяните услуги и обслужваната територия,  - организационната структура,  - правата и отговорностите на служителите,  - информация за заплащането,  - програми за развитие на персонала,  - политики за промоция и трансфер на персонала и др. </vt:lpstr>
      <vt:lpstr>В такива наръчници обикновено се съдържа форма, която служителят подписва, удостоверявайки, че е получил и прочел информацията.   Подписаната форма се поставя в личното досие на служителя. Наръчниците могат по-късно да се използват за справки по различни въпроси.</vt:lpstr>
      <vt:lpstr>Ориентацията включва по-специфични дейности по отношение на заеманата длъжност. Целта на процеса на ориентация е да накара служителя да се почувства част от екипа.  Проучванията показват, че лицата, преминали през такива програми, постигат независимост и адекватно функциониране много по-бързо и се задържат в организациите по-дълго време. Например, първият ден на ориентацията може да включва обход на болницата, запознаване с правилата за противопожарна безопасност, превенция на травми и нещастни случаи, промоция на здравето и др.</vt:lpstr>
      <vt:lpstr>Следващата стъпка от програмата включва индивидуална ориентация на новия служител в конкретното отделение или звено, където той ще бъде назначен. Тук ключова роля има сестрата-мениджър, която трябва да ориентира новопостъпващото лице за специфичните правила, политики и процедури на звеното и по такъв начин да се намали вероятността за нарушение на правилата, недоразуменията и оплакванията и да се насърчава чувството за принадлежност към екипа.</vt:lpstr>
      <vt:lpstr>Социализацията представлява процес на въвеждане на новите служители към ценностите и културата на организацията чрез ролеви модели, митове и легенди.  Според социолозите феноменът на социализация се фокусира около теорията за ролите. Човек заучава поведението, което придружава всяка роля, чрез процес на взаимодействие с групи и други значими личности в социален контекст и процес на заучаване, включващ такива механизми като ролеви игри, моделиране, наблюдение, имитация, опити и др.</vt:lpstr>
      <vt:lpstr>Важна роля в процеса на социализация има изясняването на ролевите очаквания чрез използване на ролеви модели, обучители и наставници.  Ролевите модели представляват примери на опитни и компетентни служители. Връзката между новия служител и ролевия модел е пасивна, т.е. служителят вижда, че ролевите модели са опитни, притежават много умения и се стреми да им подражава, но ролевият модел не проявява активност за това подражание.  </vt:lpstr>
      <vt:lpstr>Използването на обучители е активен и целенасочен процес. Това обикновено е опитна сестра, която дава емоционална подкрепа и служи като солиден клиничен модел за новата сестра. Общувайки активно с новата сестра, обучителят има възможност да отговаря на всякакви въпроси и допринася за изясняване на очакванията от работата. За да бъде ефективна, сестрата-обучител трябва да има познания по теорията за обучение на възрастни хора (по андрагогика).</vt:lpstr>
      <vt:lpstr>Наставничеството представлява още по-високо ниво на човешки взаимодействия.   Darling характеризира наставника от позицията на наставляваното лице като: - модел, от който се възхищаваш и комуто искаш да подражаваш; - лице, придаващо значимост на професията и възможностите й; - лице, чийто динамизъм стимулира предприемането на действие; - човек, който инвестира време и енергия за личното и професионално израстване на друго лице; - човек, предлагащ емоционална подкрепа и подпомагащ изграждането на самоувереност у друго лице; </vt:lpstr>
      <vt:lpstr>- човек, придържащ се към стандарти за отлична работа; - треньор, който обучава на междуличностни и технически умения за напредването в професията; - лице, предоставящо честно позитивна или негативна обратна връзка; - отварящ очите, т.е. разширява перспективата и посочва нови пътища за оценка на ситуациите; - отварящ вратата, т.е. предоставя нови възможности; - защитник на идеи; - лице, което помага в изследването на проблемите и идентифицирането на възможни решения; - съветник относно кариерата, т.е. помага в разработването на планове за развитие на кариерата; - предизвикател, т.е. лице, което насърчава към по-критично и по-детайлно изследване на въпросите.</vt:lpstr>
      <vt:lpstr>Някои категории здравни кадри имат специфични проблеми в адаптацията към новите си роли:  новозавършилите лица, лица с промяна в досегашната си роля, опитни кадри в условията на преход към нови технологии и развитие. Например, новозавършилите изпитват особен страх и трудности в адаптирането си, конфликт между очакванията и действителността. За намаляване на напрежението и плавен преход към новата роля много болнични заведения в развитите страни прилагат програми на удължена ориентация от 6 седмици до 6 месеца, по време на която новозавършилият специалист се прикрепва към обучаващо лице и постепенно поемат грижите за пациентите в еднаква степен с обучителя. </vt:lpstr>
      <vt:lpstr>Нов мениджър често се назначава на вакантна или на новоразкрита длъжност. В такива случаи мениджърът от по-високо ниво може да окаже неоценима помощ. Може да бъде определен мениджър от друго звено за подпомагане на ориентацията в новите задължения и роли или пък да се използва мениджърска група в организацията, с която новите мениджъри да могат да се консултират. Голямо значение при промяна в статуса на всяко лице има ясното разбиране и осмисляне на очакванията от новата роля. При предвижване към по-висок статус длъжностните характеристики стават по-неясни и неопределени. Следователно, изясняването на работните роли в адекватни длъжностни характеристики е важно средство в процеса на ресоциализация.</vt:lpstr>
      <vt:lpstr>Развитие и обучение на персонала </vt:lpstr>
      <vt:lpstr>Развитието на персонала представлява система за предоставяне на възможности на служителя за разкриване на пълния му потенциал чрез подобряване на неговите умения и компетентности, което като краен резултат допринася за  постигане на по-големи ценности за организацията. </vt:lpstr>
      <vt:lpstr>На практика това означава  насърчаване на служителите за придобиване на нови умения, знания и гледни точки, чрез предоставяне на обучение, тренинг улеснения и идентифициране на областите, в които новите идеи биха могли да бъдат прилагани. </vt:lpstr>
      <vt:lpstr>Основен фактор за ефективен мениджмънт на човешките ресурси е управлението на кариерата на всеки служител на здравната организация, защото кариерата представлява официален израз на процеса на професионално развитие на всеки индивид.  Отсъствието на ясна перспектива за кариерно развитие сред здравните професионалисти води до демотивация с всички негативни последици от това – професионална неудовлетвореност, конфликтни ситуации, ниско качество на здравните услуги, честа смяна на работното място или напускане на професията.   Ясното планиране на кариерата е силен мотивиращ фактор за всеки служител и задоволява потребностите на ниво себереализация. </vt:lpstr>
      <vt:lpstr>Кариерното планиране и мениджмънт съставляват основна част от кариерното развитие. Изключително важни са следните моменти в дейността на мениджъра: - Дизайн на развитието на служителя (кариерен план); - Развитие и комуникиране на кариерния път; - Координиране на ротацията на работните места; - Управление на политиките на повишение, трансфер, дисциплинарни действия, уволнение и други процедури; </vt:lpstr>
      <vt:lpstr>- Преглед и изпълнение на процесите на повишение, трансфер, дисциплинарни действия, политики на уволнение, прекъсване на договори;  - Развитие и администриране на уволненията, включително пенсиониране, осигуряване на помощ при напускане. </vt:lpstr>
      <vt:lpstr>Кариерният план трябва да подпомага развитието на персоналните умения, особено в началото на наемането на новия служител. За тази цел е необходимо честно отношение на ръководителите към служителите, ред и дисциплина и взаимно доверие. Важна роля има наставничеството, което може да се осъществява от повече индивиди, които да обучават новия служител за изпълнение на задачите на новото работно място. Важно значение има и организирането на допълнителни обучения за служителите, особено при въвеждането на нови технологии.  </vt:lpstr>
      <vt:lpstr>Постигането на съответствие между изискванията за заемане на определена позиция и характеристиките на служителя представлява процес на подпомагане и създаване на умения, правила, концепции или нагласи, което изисква:  - идентифициране на обучителните нужди на групите и индивидите (съпоставяне на нива и експертиза и изисквания, идентифициране на несъответствия и разработване на опции за обучение);  - дизайн на подходящи обучителни програми (общи и/или ориентиращи програми, технически програми за умения и знания, директно насочени към извършваната работа, програми за изграждане на индивидуални умения за специфични дейности и др.  </vt:lpstr>
      <vt:lpstr>Дейностите по обучение и развитие в организацията имат няколко цели, насочени към подобряване на изпълнението на работата и характеристиките на организационния живот: - Придобиване на нови и развитие на съществуващите знания и умения; - Развитие на потенциала на служителите в съответствие с изискванията на конкретната дейност и приоритетите на организацията;  - Подготвяне на персонала да се справя по -добре с промени и непредвидени обстоятелства;</vt:lpstr>
      <vt:lpstr>- Предоставяне на възможност за конкурентно предимство; - Подобряване изпълнението на служебните задължения и работата на екипите; - Повишаване на удовлетворението от работата и личната мотивация; - Даване на възможност за делегиране на по-сложни задачи на служителите, развитие на новаторско мислене и др. </vt:lpstr>
      <vt:lpstr>Планиране на обучението </vt:lpstr>
      <vt:lpstr>Процесът на планиране на обучението трябва да преминава през следните основни етапи: 1.Определяне на потребностите от обучение.  2.Анализ на потребностите от обучение -  процес на събиране и анализ на информация, която позволява на организацията да идентифицира и сравни актуалното с желаното равнище на изпълнение на работата. Изпълнението на работата може да се интерпретира в контекста на знанията, уменията и нагласите, необходими на персонала, за да извършва ефективно своята работа.  </vt:lpstr>
      <vt:lpstr>Анализът на потребностите от обучение включва проучване на всяка група/категория служители по отношение на това какво се опитват да постигнат, какво трябва да постигнат, какви са бариерите и препятствията и как могат те да се преодолеят чрез обучение. </vt:lpstr>
      <vt:lpstr>Основните подходи за анализ на потребностите от обучение:  - стратегически, при който потребностите от обучение се извеждат на базата на стратегическите цели на организацията, мисията и бизнес плановете; - реактивен, при който се анализират конкретните проблеми, проявили се в изпълнението на работата.  Двата подхода трябва да се разглеждат като взаимно допълващи се и е добре да се използват едновременно. </vt:lpstr>
      <vt:lpstr>Основните методи за анализ на потребностите от обучение са:  -анализ на стратегическите цели и бизнес-плановете;  - анализ на работата и оценка на изпълнението (чрез атестация, откриване на проблеми в изпълнението);  - предложения на преките ръководители;  - заявки от самите служители.</vt:lpstr>
      <vt:lpstr>Методите за събиране на информация включват: - наблюдение;  - анкетни проучвания, интервюта;  - тестове;  - консултации;  - групови дискусии;  - самооценка;  - преглед на планове; доклади; отчети и др.</vt:lpstr>
      <vt:lpstr>Планирането на програми за обучение преминава през следните етапи: </vt:lpstr>
      <vt:lpstr>1. Оценка на конкретните потребности – с цел да свърже потребностите от обучение с конкретната аудитория подлежаща на обучение. Често задачата тук се определя като „изграждане на профил на аудиторията обучавани”, т.е. определяне на тези основни характеристики и особености на участниците в обучение, които са важни за формулиране на целите, определяне на съдържанието, методите и т.н.  </vt:lpstr>
      <vt:lpstr>Систематичният подход при анализ на потребностите от обучение на индивидуално ниво включва:  1. Преглед на изискванията за длъжността:  знания, умения, нагласи, настъпили промени в изискванията.  2. Изготвяне на профил на служителя, заемащ длъжността от гледна точка на изискванията.  3. Съпоставяне на профила на служителя с изискванията, т.е. определяне на това в каква степен той притежава необходимите знания, умения, нагласи за длъжността и идентифициране потребностите от обучение. </vt:lpstr>
      <vt:lpstr>2. Дефиниране на целите на обучението на базата на установените потребности и определянето им като очаквани крайни резултати. Целите трябва да дават отговор на следните въпроси: Какво трябва да може да прави обучаемия след обучението? При какви условия би могъл да го прави? Колко добре трябва да го прави? </vt:lpstr>
      <vt:lpstr>Добре формулираните цели в програма за обучение поставят акцент върху резултата от ученето. Обикновено се определят с изречения като:  „След обучението участниците в програмата ще могат ............”;  „След обучението участниците в програмата ще знаят .............”;  „След обучението участниците в програмата ще умеят ............”. </vt:lpstr>
      <vt:lpstr>3. Определяне на съдържанието на обучението в съответствие с целите:  - Какво да бъде включено?  - Какви да бъдат основните теми или модули?  - Как да бъде подредена информацията? Обемът/съдържанието на една програма определя необходимото време (в часове, дни, седмици или месеци) за успешната ѝ реализация. </vt:lpstr>
      <vt:lpstr>4. Определяне на формата, вида и методите на обучение. Изборът на подходящи форми, вид и методи на обучение е един от основните проблеми при планиране на програма за обучение. </vt:lpstr>
      <vt:lpstr>Основните форми на обучение на персонала в организацията са:  - без откъсване от работа (инструктиране, наставничество, ротация, обогатяване и разширяване на трудовите задължения и др.) и  - с откъсване от работа (курсове, семинари, конференции и др.).  Курсовете могат да бъдат:  - краткосрочни и  - дългосрочни.  Основната разлика между курс и семинар е, че докато при курса акцентът е придобиване на нови знания, умения, нагласи, то при семинара акцентът е обмен на знания, умения и опит; дискутиране по проблеми, с които участниците са предварително запознати. </vt:lpstr>
      <vt:lpstr>Най-често прилаганите методи за обучение при откъсване от работните си места са:  - лекция;  - мозъчна атака;  - казуси и изучаване на случаи; - дискусия;  - ролеви игри;  - работа в малки групи по определени задачи;  - дебат;  - демонстрация;  - симулации.</vt:lpstr>
      <vt:lpstr>5. Избор на обучители. Това е  един от основните фактори за ефективната реализация на програмата за обучение. В зависимост от избраната форма на обучение (с откъсване или без откъсване от работа) обучителите могат да бъдат: - служители от организацията (служители с необходимия опит, мениджъри, специалисти от отдела УЧР и др.); - външни за организацията преподаватели. </vt:lpstr>
      <vt:lpstr>Преди да се пристъпи към избор на обучители е добре да се премине последователно през следните основни стъпки:  - определяне на критериите, на които трябва да отговарят обучителите; - изготвяне на списък с възможни варианти;  - събиране на информация за обучителите (лица, организации);  - оценка на вариантите на основата на критериите и  - избор на конкретен вариант. </vt:lpstr>
      <vt:lpstr>6. Планиране на необходимите ресурси и организиране на обучението, което включва:  - изготвяне на бюджет на програмата – планиране на необходимите ресурси и разходите за тяхното осигуряване;  - изготвяне на план-график на дейностите, необходими за осъществяване на програмата;  </vt:lpstr>
      <vt:lpstr> - практическо организиране на обучението чрез осигуряване на необходимите ресурси и извършване на различни по характер дейности (размножаване на печатни материали, закупуване на папки, химикалки и др.; осигуряване на зала, техника, оборудване; организиране на кафе-паузи; подготовка и размножаване на въпросници за обратна връзка; изготвяне на удостоверения (сертификати) и др. </vt:lpstr>
      <vt:lpstr>7. Планиране на методи за оценка на програмата за обучение. Това е важна предпоставка за успешно осъществяване на заключителната дейност – оценка на ефективността от обучението.  Основните цели на оценката на ефективността от обучението са:  - да се измерят удовлетворението и ефекта (резултата) от обучението;  - да се идентифицират силните и слабите страни на програмата с цел усъвършенстване; - да се открият потребности от следващо обучение.  </vt:lpstr>
      <vt:lpstr>В ролята на оценители най-често са:  - участниците в обучението;  - обучителите;  - преките ръководители и специалистите по управление на човешките ресурси.   </vt:lpstr>
      <vt:lpstr>Оценява се:  - степента на постигане на целите и задачите на програмата – придобити знания, умения, нагласи; - степента на удовлетворение от обучението и покритие с очакванията (реакции на участниците към качеството на обучението);  - степента на въздействие на обучението върху изпълнението на трудовите задължения на участниците, в каква степен са се подобрили резултатите от работата като цяло в екипа и организацията в резултат на осъществената програма. </vt:lpstr>
      <vt:lpstr>Добрата практика за оценяване на програмите за обучение включва три вида оценки:  - по време на обучението;  - в края на обучението;  - след известен период от време. </vt:lpstr>
      <vt:lpstr>Най-често прилагани методи за оценка са: - анкетни карти за обратна връзка; - тестове;  - изпити;  - обратна връзка от обучителите; - разговори с участниците, техни колеги и преки ръководители;  - наблюдение и оценка на изпълнението на работата и поведението след обучението;  - съпоставяне на цели, разходи и резултати.</vt:lpstr>
      <vt:lpstr>На практика често тези етапи не се осъществяват последователно, тъй като отделните дейности са свързани и е логично да се извършват паралелно във времето. Например, уточнявайки основните теми на съдържанието е естествено да се мисли за подходящи форма и методи на обучение.  </vt:lpstr>
      <vt:lpstr>В някои ситуации обаче нарушаването на последователността в етапите води до неефективно осъществяване на програмите за обучение – например, когато наличните ресурси (пари, време) предопределят формата на обучение, съдържанието, методите и преподавателите. Оценката на конкретните потребности е особено наложителна в случаите, когато между анализа на потребностите от обучение и решението за реализиране на програма за обучение е изминал значителен период от време.</vt:lpstr>
      <vt:lpstr>Ефективно осъществяваните дейности по обучение и развитие трябва да се основават на следните принципи: - дейностите да допринасят за постигането на организационните цели;  - преките ръководители да са ангажирани и активни, както при разработване и реализация на програмите, така и при осигуряването на възможност за приложение на наученото; - дейностите да съответстват и на потребностите на самите обучавани, да се възприемат като адекватни и навременни за работата и кариерата им; </vt:lpstr>
      <vt:lpstr>- дейностите трябва да съответстват на културата на организацията;  - дейностите трябва да са подкрепяни от висшето ръководство; - решението кой да участва, кога и защо е съвместна отговорност между служителя, прекия му ръководител и отдела по управление на човешките ресурси;  - необходимо е да се даде възможност за приложение на наученото, да се осигури подкрепа при приложение на наученото; - участниците трябва да са мотивирани. </vt:lpstr>
      <vt:lpstr>Делегирането като елемент от мениджмънта на човешките ресурси </vt:lpstr>
      <vt:lpstr>Делегирането като мениджърска дейност представлява възлагане на определена задача или проект от мениджъра на служител, който поема отговорността за изпълнението, за крайния резултат и за отчетността и контрола за поддържане на определени стандарти.   Делегирането е едно от най-важните умения на успешните здравни мениджъри, което често или се пренебрегва, или се надценява. Значимостта му се определя от приоритетността на мениджърските дейности, които са свързани основно с планиране на задачи, организация на ресурси и решаване на проблемите на персонала, а не с оперативни ежедневни дейности. </vt:lpstr>
      <vt:lpstr>Ефективното делегиране може да доведе до съществени ползи за мениджъра, екипа и организацията. Когато ръководителят прехвърля задачи на подчинените си, той намалява собствената си заетост и стреса, свързан с организацията на изпълнението, и увеличава времето, необходимо за фокусиране върху важните проекти, които са пряко свързани с неговите мениджърски умения и отговорности. </vt:lpstr>
      <vt:lpstr>Ефективното делегиране подобрява планирането, бизнес анализите, контрола на дейностите, поддържането и управлението на ресурсите и справянето с проблемите на подчинените. Освен това, то засилва степента на доверие между ръководителя и екипа. Процесът на делегиране е и ефективен начин за тестване на качествата на хората, което е най-важният фактор за развитието на кариерата им.</vt:lpstr>
      <vt:lpstr>Служителите също имат голяма полза от делегирането, тъй като получават възможност да се научат да поемат отговорност, да планират работата и да постигат сътрудничество с другите участници. Въпреки доказаните ползи от делегирането и за двете страни, съществуват редица процедурни и психологически пречки за ефективно делегиране. Ръководителите често считат, че ако те сами свършат определена работа, тогава ще се постигне по-добра ефективност и резултати. Резултатите от научни изследвания доказват, че подобни опасения и страхове рядко се оправдават. </vt:lpstr>
      <vt:lpstr>В следващата таблица са посочени най-честите психологически мениджърски препятствия пред делегирането и начините за преодоляването им. </vt:lpstr>
      <vt:lpstr>PowerPoint Presentation</vt:lpstr>
      <vt:lpstr>В някои случаи делегирането се смесва с понятието „упълномощаване”.   При делегирането мениджърът запазва властта си, контрола и голяма част от отговорността. Това е важно да се осъзнава от ръководителите, защото когато резултатите от делегираните задачи не са добри, мениджърите не бива да се опитват да избегнат отговорността, като я прехвърлят изцяло на подчинените си.  При липса на власт, контрол и отговорност делегирането се превръща в изоставяне. </vt:lpstr>
      <vt:lpstr>Процесът на упълномощаване по същество представлява формално прехвърляне на властта и отговорността върху упълномощеното лице. В този случаи самодисциплината и отчетността заместват мениджърския контрол. Следователно, при упълномощаването се прехвърлят всички основни мениджърски функции, докато при делегирането те се запазват. </vt:lpstr>
      <vt:lpstr>За да се прилага ефективно процесът на делегиране, всеки ръководител трябва да притежава определени умения за делегиране:  - да насърчава подчинените си да споделят с него мнението си;  - да мотивира индивидите да участват в споделянето на отговорностите;  - да избягва да възлага трудни и досадни задачи на немотивирани служители;  - да насърчава кариерното развитие; </vt:lpstr>
      <vt:lpstr>- да преценява обективно компетентността на служителите, на които делегира задачи;  - да изгражда атмосфера на взаимно доверие;  - да се стреми да делегира цялостни проекти и задачи, а не само части от тях; - да се стреми да дава ясни и недвусмислени напътствия;  - да поддържа ефективна обратна връзка и да дефинира предварително начина за оценка на резултатите.  Ефективният процес на делегиране трябва да бъде планиран и реализиран в няколко последователни етапа. </vt:lpstr>
      <vt:lpstr>PowerPoint Presentation</vt:lpstr>
      <vt:lpstr>Пропуските в планирането и изпълнението на посочените етапи до голяма степен обричат на неуспех както мениджърската отговорност в процеса на делегирането, така и крайните резултати от делегирания проект, свързани със споделената отговорност между мениджъра и индивида, на когото са делегирани задачите. </vt:lpstr>
      <vt:lpstr>Уволнението като елемент от мениджмънта на човешките ресурси </vt:lpstr>
      <vt:lpstr>При получаване на негативни резултати от дейността на служителите или неподходящо поведение мениджърите могат да се сблъскат с трудната и емоционална задача на уволнението. </vt:lpstr>
      <vt:lpstr>Уволнението представлява приключване на заетостта на служители, инициирано от други служители на по-високо йерархично ниво или от работодателя.   Най-честите специфични причини за освобождаване на отделно лице от длъжност са:  - некомпетентност;  - нарушаване на правилата;  - некоректност;  - ленивост;  - безпричинни отсъствия;  - неподчинение;  - провал по време на пробния период; - липса на работа и необходимост от намаляване на броя на служителите; - напускане инициирано от самия служител и др.</vt:lpstr>
      <vt:lpstr>Силните емоции, сериозните правни аспекти и други тревоги, свързани с уволнението, могат да бъдат толкова сложни и объркани, че някои мениджъри предпочитат да правят безпринципни компромиси, вместо да действат решително. Това е грешна стратегия, която може да има сериозни последици върху морала, психоклимата в екипа и общите резултати от дейността на здравната организация. </vt:lpstr>
      <vt:lpstr>Неумелото справяне с проблемите на уволнението може да доведе до редица негативи, като уронване авторитета на мениджъра, влошаване репутацията на организацията, създаване на проблеми при привличане и задържане на ценни кадри, трудово-правни съдебни дела, разрушаване на доверието и морала в самата организация, демотивация на добрите специалисти и тяхното последващо напускане.</vt:lpstr>
      <vt:lpstr>Следователно, от всеки мениджър, за да уволни служител поради проблеми в работата или поведението му и да не се допускат възможните негативни последствия за организацията, се изискват редица умения и подходи. Моментът за уволнение на определен служител е преценка единствено на мениджъра и той трябва лично да съобщи новината на служителя си. </vt:lpstr>
      <vt:lpstr>Срещата между мениджъра и служителя в момента на уволнението е емоционално пиков момент и е решаваща относно възможностите за негативни последствия. Тя е изследвана в редица проучвания, свързани с психологията на уволнението, като обобщено са определени структурата, спецификата и правилата за провеждането й с цел повишаване на ефективността.  </vt:lpstr>
      <vt:lpstr>PowerPoint Presentation</vt:lpstr>
      <vt:lpstr>PowerPoint Presentation</vt:lpstr>
      <vt:lpstr>След уволнението е важно мениджърът да продължи да управлява ефективно екипа си. На служителите трябва възможно най-бързо да се съобщи за уволнението и причините за това, за да се избегнат слухове и притеснения в останалата част от екипа. Подходящо е провеждане на среща с целия екип, на която мениджърът стегнато и кратко да обясни причините за уволнението на служителя, да обясни плановете за заместване на освободения служител и да преразпредели работата и отговорностите, като мотивира служителите.</vt:lpstr>
      <vt:lpstr>  Заключение Подборът на подходящ в качествено и количествено отношение персонал и умелото управление на човешките ресурси в здравните организации е една от най-важните функции на всеки здравен мениджър. То е свързано с подобряване на удовлетвореността на здравните професионалисти от работата и тяхната продуктивност, което в крайна сметка води до подобряване на качеството на здравната помощ.   </vt:lpstr>
      <vt:lpstr>Недостатъчното или неефективно осигуряване с персонал, неправилното му разпределение, пренебрегването на проблемите на развитието и обучението на персонала и на други важни функции на управлението на човешките ресурси може да причини неудовлетворение, обърканост, стрес, нисък морал, нарастване на текучеството, отсъствия от работа и да създаде етични и правни дилеми за мениджъра. Ето защо, управлението на човешките ресурси е  един от най-важните компоненти на здравния мениджмънт.</vt:lpstr>
    </vt:vector>
  </TitlesOfParts>
  <Company>Pleven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Gena Grancharova</dc:creator>
  <cp:lastModifiedBy>User</cp:lastModifiedBy>
  <cp:revision>68</cp:revision>
  <dcterms:created xsi:type="dcterms:W3CDTF">2004-09-12T14:12:15Z</dcterms:created>
  <dcterms:modified xsi:type="dcterms:W3CDTF">2016-10-16T16:55:29Z</dcterms:modified>
</cp:coreProperties>
</file>