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9" r:id="rId1"/>
  </p:sldMasterIdLst>
  <p:notesMasterIdLst>
    <p:notesMasterId r:id="rId88"/>
  </p:notesMasterIdLst>
  <p:handoutMasterIdLst>
    <p:handoutMasterId r:id="rId89"/>
  </p:handoutMasterIdLst>
  <p:sldIdLst>
    <p:sldId id="256" r:id="rId2"/>
    <p:sldId id="392" r:id="rId3"/>
    <p:sldId id="393" r:id="rId4"/>
    <p:sldId id="257" r:id="rId5"/>
    <p:sldId id="321" r:id="rId6"/>
    <p:sldId id="322" r:id="rId7"/>
    <p:sldId id="259" r:id="rId8"/>
    <p:sldId id="263" r:id="rId9"/>
    <p:sldId id="323" r:id="rId10"/>
    <p:sldId id="328" r:id="rId11"/>
    <p:sldId id="327" r:id="rId12"/>
    <p:sldId id="298" r:id="rId13"/>
    <p:sldId id="267" r:id="rId14"/>
    <p:sldId id="268" r:id="rId15"/>
    <p:sldId id="300" r:id="rId16"/>
    <p:sldId id="316" r:id="rId17"/>
    <p:sldId id="315" r:id="rId18"/>
    <p:sldId id="318" r:id="rId19"/>
    <p:sldId id="319" r:id="rId20"/>
    <p:sldId id="317" r:id="rId21"/>
    <p:sldId id="320" r:id="rId22"/>
    <p:sldId id="314" r:id="rId23"/>
    <p:sldId id="330" r:id="rId24"/>
    <p:sldId id="313" r:id="rId25"/>
    <p:sldId id="312" r:id="rId26"/>
    <p:sldId id="331" r:id="rId27"/>
    <p:sldId id="301" r:id="rId28"/>
    <p:sldId id="310" r:id="rId29"/>
    <p:sldId id="309" r:id="rId30"/>
    <p:sldId id="308" r:id="rId31"/>
    <p:sldId id="307" r:id="rId32"/>
    <p:sldId id="306" r:id="rId33"/>
    <p:sldId id="305" r:id="rId34"/>
    <p:sldId id="304" r:id="rId35"/>
    <p:sldId id="303" r:id="rId36"/>
    <p:sldId id="302" r:id="rId37"/>
    <p:sldId id="332" r:id="rId38"/>
    <p:sldId id="343" r:id="rId39"/>
    <p:sldId id="342" r:id="rId40"/>
    <p:sldId id="341" r:id="rId41"/>
    <p:sldId id="340" r:id="rId42"/>
    <p:sldId id="339" r:id="rId43"/>
    <p:sldId id="338" r:id="rId44"/>
    <p:sldId id="337" r:id="rId45"/>
    <p:sldId id="335" r:id="rId46"/>
    <p:sldId id="334" r:id="rId47"/>
    <p:sldId id="333" r:id="rId48"/>
    <p:sldId id="350" r:id="rId49"/>
    <p:sldId id="349" r:id="rId50"/>
    <p:sldId id="348" r:id="rId51"/>
    <p:sldId id="347" r:id="rId52"/>
    <p:sldId id="346" r:id="rId53"/>
    <p:sldId id="351" r:id="rId54"/>
    <p:sldId id="271" r:id="rId55"/>
    <p:sldId id="273" r:id="rId56"/>
    <p:sldId id="352" r:id="rId57"/>
    <p:sldId id="274" r:id="rId58"/>
    <p:sldId id="276" r:id="rId59"/>
    <p:sldId id="354" r:id="rId60"/>
    <p:sldId id="368" r:id="rId61"/>
    <p:sldId id="367" r:id="rId62"/>
    <p:sldId id="366" r:id="rId63"/>
    <p:sldId id="365" r:id="rId64"/>
    <p:sldId id="364" r:id="rId65"/>
    <p:sldId id="363" r:id="rId66"/>
    <p:sldId id="361" r:id="rId67"/>
    <p:sldId id="369" r:id="rId68"/>
    <p:sldId id="360" r:id="rId69"/>
    <p:sldId id="359" r:id="rId70"/>
    <p:sldId id="357" r:id="rId71"/>
    <p:sldId id="370" r:id="rId72"/>
    <p:sldId id="374" r:id="rId73"/>
    <p:sldId id="375" r:id="rId74"/>
    <p:sldId id="279" r:id="rId75"/>
    <p:sldId id="280" r:id="rId76"/>
    <p:sldId id="282" r:id="rId77"/>
    <p:sldId id="284" r:id="rId78"/>
    <p:sldId id="285" r:id="rId79"/>
    <p:sldId id="286" r:id="rId80"/>
    <p:sldId id="288" r:id="rId81"/>
    <p:sldId id="290" r:id="rId82"/>
    <p:sldId id="291" r:id="rId83"/>
    <p:sldId id="293" r:id="rId84"/>
    <p:sldId id="294" r:id="rId85"/>
    <p:sldId id="296" r:id="rId86"/>
    <p:sldId id="297" r:id="rId87"/>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0637"/>
    <a:srgbClr val="FFFFCC"/>
    <a:srgbClr val="0066CC"/>
    <a:srgbClr val="00FF99"/>
    <a:srgbClr val="CCECFF"/>
    <a:srgbClr val="99FF66"/>
    <a:srgbClr val="F3FA60"/>
    <a:srgbClr val="F2CD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98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82C18B-F59A-46DF-A856-B60DDA179D19}" type="datetime1">
              <a:rPr lang="en-US" smtClean="0"/>
              <a:t>10/16/2016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3AACD0-0293-44E2-BF2B-267AC23A8685}" type="slidenum">
              <a:rPr lang="en-US" smtClean="0"/>
              <a:t>‹#›</a:t>
            </a:fld>
            <a:endParaRPr lang="en-US"/>
          </a:p>
        </p:txBody>
      </p:sp>
    </p:spTree>
    <p:extLst>
      <p:ext uri="{BB962C8B-B14F-4D97-AF65-F5344CB8AC3E}">
        <p14:creationId xmlns:p14="http://schemas.microsoft.com/office/powerpoint/2010/main" val="31780289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fld id="{B6701EED-320B-4623-B488-DB8A2F08C028}" type="datetime1">
              <a:rPr lang="en-US" altLang="en-US" smtClean="0"/>
              <a:t>10/16/2016</a:t>
            </a:fld>
            <a:endParaRPr lang="en-US" altLang="en-US"/>
          </a:p>
        </p:txBody>
      </p:sp>
      <p:sp>
        <p:nvSpPr>
          <p:cNvPr id="583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10D1DF38-BB36-49C6-8339-152B1EB68A68}" type="slidenum">
              <a:rPr lang="en-US" altLang="en-US"/>
              <a:pPr>
                <a:defRPr/>
              </a:pPr>
              <a:t>‹#›</a:t>
            </a:fld>
            <a:endParaRPr lang="en-US" altLang="en-US"/>
          </a:p>
        </p:txBody>
      </p:sp>
    </p:spTree>
    <p:extLst>
      <p:ext uri="{BB962C8B-B14F-4D97-AF65-F5344CB8AC3E}">
        <p14:creationId xmlns:p14="http://schemas.microsoft.com/office/powerpoint/2010/main" val="3985291662"/>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0D1DF38-BB36-49C6-8339-152B1EB68A68}" type="slidenum">
              <a:rPr lang="en-US" altLang="en-US" smtClean="0"/>
              <a:pPr>
                <a:defRPr/>
              </a:pPr>
              <a:t>1</a:t>
            </a:fld>
            <a:endParaRPr lang="en-US" altLang="en-US"/>
          </a:p>
        </p:txBody>
      </p:sp>
      <p:sp>
        <p:nvSpPr>
          <p:cNvPr id="5" name="Date Placeholder 4"/>
          <p:cNvSpPr>
            <a:spLocks noGrp="1"/>
          </p:cNvSpPr>
          <p:nvPr>
            <p:ph type="dt" idx="11"/>
          </p:nvPr>
        </p:nvSpPr>
        <p:spPr/>
        <p:txBody>
          <a:bodyPr/>
          <a:lstStyle/>
          <a:p>
            <a:pPr>
              <a:defRPr/>
            </a:pPr>
            <a:fld id="{7D0B08F5-66A9-4AE6-ABEB-20F1EA8AB1C7}" type="datetime1">
              <a:rPr lang="en-US" altLang="en-US" smtClean="0"/>
              <a:t>10/16/2016</a:t>
            </a:fld>
            <a:endParaRPr lang="en-US" altLang="en-US"/>
          </a:p>
        </p:txBody>
      </p:sp>
    </p:spTree>
    <p:extLst>
      <p:ext uri="{BB962C8B-B14F-4D97-AF65-F5344CB8AC3E}">
        <p14:creationId xmlns:p14="http://schemas.microsoft.com/office/powerpoint/2010/main" val="2252442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0D1DF38-BB36-49C6-8339-152B1EB68A68}" type="slidenum">
              <a:rPr lang="en-US" altLang="en-US" smtClean="0"/>
              <a:pPr>
                <a:defRPr/>
              </a:pPr>
              <a:t>4</a:t>
            </a:fld>
            <a:endParaRPr lang="en-US" altLang="en-US"/>
          </a:p>
        </p:txBody>
      </p:sp>
      <p:sp>
        <p:nvSpPr>
          <p:cNvPr id="5" name="Date Placeholder 4"/>
          <p:cNvSpPr>
            <a:spLocks noGrp="1"/>
          </p:cNvSpPr>
          <p:nvPr>
            <p:ph type="dt" idx="11"/>
          </p:nvPr>
        </p:nvSpPr>
        <p:spPr/>
        <p:txBody>
          <a:bodyPr/>
          <a:lstStyle/>
          <a:p>
            <a:pPr>
              <a:defRPr/>
            </a:pPr>
            <a:fld id="{3251086B-CCAC-41CF-BC6B-0FA013D169C7}" type="datetime1">
              <a:rPr lang="en-US" altLang="en-US" smtClean="0"/>
              <a:t>10/16/2016</a:t>
            </a:fld>
            <a:endParaRPr lang="en-US" altLang="en-US"/>
          </a:p>
        </p:txBody>
      </p:sp>
    </p:spTree>
    <p:extLst>
      <p:ext uri="{BB962C8B-B14F-4D97-AF65-F5344CB8AC3E}">
        <p14:creationId xmlns:p14="http://schemas.microsoft.com/office/powerpoint/2010/main" val="2094242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0D1DF38-BB36-49C6-8339-152B1EB68A68}" type="slidenum">
              <a:rPr lang="en-US" altLang="en-US" smtClean="0"/>
              <a:pPr>
                <a:defRPr/>
              </a:pPr>
              <a:t>27</a:t>
            </a:fld>
            <a:endParaRPr lang="en-US" altLang="en-US"/>
          </a:p>
        </p:txBody>
      </p:sp>
      <p:sp>
        <p:nvSpPr>
          <p:cNvPr id="5" name="Date Placeholder 4"/>
          <p:cNvSpPr>
            <a:spLocks noGrp="1"/>
          </p:cNvSpPr>
          <p:nvPr>
            <p:ph type="dt" idx="11"/>
          </p:nvPr>
        </p:nvSpPr>
        <p:spPr/>
        <p:txBody>
          <a:bodyPr/>
          <a:lstStyle/>
          <a:p>
            <a:pPr>
              <a:defRPr/>
            </a:pPr>
            <a:fld id="{B388966F-1D95-4EA3-A49F-BE2D1DBC0FD5}" type="datetime1">
              <a:rPr lang="en-US" altLang="en-US" smtClean="0"/>
              <a:t>10/16/2016</a:t>
            </a:fld>
            <a:endParaRPr lang="en-US" altLang="en-US"/>
          </a:p>
        </p:txBody>
      </p:sp>
    </p:spTree>
    <p:extLst>
      <p:ext uri="{BB962C8B-B14F-4D97-AF65-F5344CB8AC3E}">
        <p14:creationId xmlns:p14="http://schemas.microsoft.com/office/powerpoint/2010/main" val="2251133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pPr>
              <a:defRPr/>
            </a:pPr>
            <a:fld id="{9E7598B6-5115-4574-AEDA-C6DD3C5A33E6}" type="datetime1">
              <a:rPr lang="en-US" altLang="en-US" smtClean="0"/>
              <a:t>10/16/2016</a:t>
            </a:fld>
            <a:endParaRPr lang="bg-BG" altLang="en-US"/>
          </a:p>
        </p:txBody>
      </p:sp>
      <p:sp>
        <p:nvSpPr>
          <p:cNvPr id="20" name="Footer Placeholder 19"/>
          <p:cNvSpPr>
            <a:spLocks noGrp="1"/>
          </p:cNvSpPr>
          <p:nvPr>
            <p:ph type="ftr" sz="quarter" idx="11"/>
          </p:nvPr>
        </p:nvSpPr>
        <p:spPr/>
        <p:txBody>
          <a:bodyPr/>
          <a:lstStyle>
            <a:extLst/>
          </a:lstStyle>
          <a:p>
            <a:pPr>
              <a:defRPr/>
            </a:pPr>
            <a:endParaRPr lang="bg-BG" altLang="en-US"/>
          </a:p>
        </p:txBody>
      </p:sp>
      <p:sp>
        <p:nvSpPr>
          <p:cNvPr id="10" name="Slide Number Placeholder 9"/>
          <p:cNvSpPr>
            <a:spLocks noGrp="1"/>
          </p:cNvSpPr>
          <p:nvPr>
            <p:ph type="sldNum" sz="quarter" idx="12"/>
          </p:nvPr>
        </p:nvSpPr>
        <p:spPr/>
        <p:txBody>
          <a:bodyPr/>
          <a:lstStyle>
            <a:extLst/>
          </a:lstStyle>
          <a:p>
            <a:pPr>
              <a:defRPr/>
            </a:pPr>
            <a:fld id="{A57B37CA-5E75-4227-897C-B7B4CE0E3471}" type="slidenum">
              <a:rPr lang="bg-BG" altLang="en-US" smtClean="0"/>
              <a:pPr>
                <a:defRPr/>
              </a:pPr>
              <a:t>‹#›</a:t>
            </a:fld>
            <a:endParaRPr lang="bg-BG" alt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5124E8E-2BE2-4C14-BA7D-9A196E9D40A9}" type="datetime1">
              <a:rPr lang="en-US" altLang="en-US" smtClean="0"/>
              <a:t>10/16/2016</a:t>
            </a:fld>
            <a:endParaRPr lang="bg-BG" altLang="en-US"/>
          </a:p>
        </p:txBody>
      </p:sp>
      <p:sp>
        <p:nvSpPr>
          <p:cNvPr id="5" name="Footer Placeholder 4"/>
          <p:cNvSpPr>
            <a:spLocks noGrp="1"/>
          </p:cNvSpPr>
          <p:nvPr>
            <p:ph type="ftr" sz="quarter" idx="11"/>
          </p:nvPr>
        </p:nvSpPr>
        <p:spPr/>
        <p:txBody>
          <a:bodyPr/>
          <a:lstStyle>
            <a:extLst/>
          </a:lstStyle>
          <a:p>
            <a:pPr>
              <a:defRPr/>
            </a:pPr>
            <a:endParaRPr lang="bg-BG" altLang="en-US"/>
          </a:p>
        </p:txBody>
      </p:sp>
      <p:sp>
        <p:nvSpPr>
          <p:cNvPr id="6" name="Slide Number Placeholder 5"/>
          <p:cNvSpPr>
            <a:spLocks noGrp="1"/>
          </p:cNvSpPr>
          <p:nvPr>
            <p:ph type="sldNum" sz="quarter" idx="12"/>
          </p:nvPr>
        </p:nvSpPr>
        <p:spPr/>
        <p:txBody>
          <a:bodyPr/>
          <a:lstStyle>
            <a:extLst/>
          </a:lstStyle>
          <a:p>
            <a:pPr>
              <a:defRPr/>
            </a:pPr>
            <a:fld id="{C04DBA0C-BD6B-4083-9822-E9A28DCD01FB}" type="slidenum">
              <a:rPr lang="bg-BG" altLang="en-US" smtClean="0"/>
              <a:pPr>
                <a:defRPr/>
              </a:pPr>
              <a:t>‹#›</a:t>
            </a:fld>
            <a:endParaRPr lang="bg-BG"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6BF86819-A1FE-4115-B24C-210D15FF3AC5}" type="datetime1">
              <a:rPr lang="en-US" altLang="en-US" smtClean="0"/>
              <a:t>10/16/2016</a:t>
            </a:fld>
            <a:endParaRPr lang="bg-BG" altLang="en-US"/>
          </a:p>
        </p:txBody>
      </p:sp>
      <p:sp>
        <p:nvSpPr>
          <p:cNvPr id="5" name="Footer Placeholder 4"/>
          <p:cNvSpPr>
            <a:spLocks noGrp="1"/>
          </p:cNvSpPr>
          <p:nvPr>
            <p:ph type="ftr" sz="quarter" idx="11"/>
          </p:nvPr>
        </p:nvSpPr>
        <p:spPr/>
        <p:txBody>
          <a:bodyPr/>
          <a:lstStyle>
            <a:extLst/>
          </a:lstStyle>
          <a:p>
            <a:pPr>
              <a:defRPr/>
            </a:pPr>
            <a:endParaRPr lang="bg-BG" altLang="en-US"/>
          </a:p>
        </p:txBody>
      </p:sp>
      <p:sp>
        <p:nvSpPr>
          <p:cNvPr id="6" name="Slide Number Placeholder 5"/>
          <p:cNvSpPr>
            <a:spLocks noGrp="1"/>
          </p:cNvSpPr>
          <p:nvPr>
            <p:ph type="sldNum" sz="quarter" idx="12"/>
          </p:nvPr>
        </p:nvSpPr>
        <p:spPr/>
        <p:txBody>
          <a:bodyPr/>
          <a:lstStyle>
            <a:extLst/>
          </a:lstStyle>
          <a:p>
            <a:pPr>
              <a:defRPr/>
            </a:pPr>
            <a:fld id="{DDC4BFF6-7873-4C7D-B285-7AF8B0E5F31F}" type="slidenum">
              <a:rPr lang="bg-BG" altLang="en-US" smtClean="0"/>
              <a:pPr>
                <a:defRPr/>
              </a:pPr>
              <a:t>‹#›</a:t>
            </a:fld>
            <a:endParaRPr lang="bg-BG"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BBFD74D-B796-4955-AB54-3062A192F808}" type="datetime1">
              <a:rPr lang="en-US" altLang="en-US" smtClean="0"/>
              <a:t>10/16/2016</a:t>
            </a:fld>
            <a:endParaRPr lang="bg-BG" altLang="en-US"/>
          </a:p>
        </p:txBody>
      </p:sp>
      <p:sp>
        <p:nvSpPr>
          <p:cNvPr id="5" name="Footer Placeholder 4"/>
          <p:cNvSpPr>
            <a:spLocks noGrp="1"/>
          </p:cNvSpPr>
          <p:nvPr>
            <p:ph type="ftr" sz="quarter" idx="11"/>
          </p:nvPr>
        </p:nvSpPr>
        <p:spPr/>
        <p:txBody>
          <a:bodyPr/>
          <a:lstStyle>
            <a:extLst/>
          </a:lstStyle>
          <a:p>
            <a:pPr>
              <a:defRPr/>
            </a:pPr>
            <a:endParaRPr lang="bg-BG" altLang="en-US"/>
          </a:p>
        </p:txBody>
      </p:sp>
      <p:sp>
        <p:nvSpPr>
          <p:cNvPr id="6" name="Slide Number Placeholder 5"/>
          <p:cNvSpPr>
            <a:spLocks noGrp="1"/>
          </p:cNvSpPr>
          <p:nvPr>
            <p:ph type="sldNum" sz="quarter" idx="12"/>
          </p:nvPr>
        </p:nvSpPr>
        <p:spPr/>
        <p:txBody>
          <a:bodyPr/>
          <a:lstStyle>
            <a:extLst/>
          </a:lstStyle>
          <a:p>
            <a:pPr>
              <a:defRPr/>
            </a:pPr>
            <a:fld id="{BCC0249D-E78B-4977-845A-08FCD55FD3CA}" type="slidenum">
              <a:rPr lang="bg-BG" altLang="en-US" smtClean="0"/>
              <a:pPr>
                <a:defRPr/>
              </a:pPr>
              <a:t>‹#›</a:t>
            </a:fld>
            <a:endParaRPr lang="bg-BG"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B9E8D0A1-580F-4D19-A610-2F3F6892855D}" type="datetime1">
              <a:rPr lang="en-US" altLang="en-US" smtClean="0"/>
              <a:t>10/16/2016</a:t>
            </a:fld>
            <a:endParaRPr lang="bg-BG" altLang="en-US"/>
          </a:p>
        </p:txBody>
      </p:sp>
      <p:sp>
        <p:nvSpPr>
          <p:cNvPr id="5" name="Footer Placeholder 4"/>
          <p:cNvSpPr>
            <a:spLocks noGrp="1"/>
          </p:cNvSpPr>
          <p:nvPr>
            <p:ph type="ftr" sz="quarter" idx="11"/>
          </p:nvPr>
        </p:nvSpPr>
        <p:spPr/>
        <p:txBody>
          <a:bodyPr/>
          <a:lstStyle>
            <a:extLst/>
          </a:lstStyle>
          <a:p>
            <a:pPr>
              <a:defRPr/>
            </a:pPr>
            <a:endParaRPr lang="bg-BG" altLang="en-US"/>
          </a:p>
        </p:txBody>
      </p:sp>
      <p:sp>
        <p:nvSpPr>
          <p:cNvPr id="6" name="Slide Number Placeholder 5"/>
          <p:cNvSpPr>
            <a:spLocks noGrp="1"/>
          </p:cNvSpPr>
          <p:nvPr>
            <p:ph type="sldNum" sz="quarter" idx="12"/>
          </p:nvPr>
        </p:nvSpPr>
        <p:spPr/>
        <p:txBody>
          <a:bodyPr/>
          <a:lstStyle>
            <a:extLst/>
          </a:lstStyle>
          <a:p>
            <a:pPr>
              <a:defRPr/>
            </a:pPr>
            <a:fld id="{CA6F5BAA-91A1-4919-B2D6-8DC0C4282BBE}" type="slidenum">
              <a:rPr lang="bg-BG" altLang="en-US" smtClean="0"/>
              <a:pPr>
                <a:defRPr/>
              </a:pPr>
              <a:t>‹#›</a:t>
            </a:fld>
            <a:endParaRPr lang="bg-BG" alt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0A3223EE-9B63-4EE1-82E9-05C53CD6C14C}" type="datetime1">
              <a:rPr lang="en-US" altLang="en-US" smtClean="0"/>
              <a:t>10/16/2016</a:t>
            </a:fld>
            <a:endParaRPr lang="bg-BG" altLang="en-US"/>
          </a:p>
        </p:txBody>
      </p:sp>
      <p:sp>
        <p:nvSpPr>
          <p:cNvPr id="6" name="Footer Placeholder 5"/>
          <p:cNvSpPr>
            <a:spLocks noGrp="1"/>
          </p:cNvSpPr>
          <p:nvPr>
            <p:ph type="ftr" sz="quarter" idx="11"/>
          </p:nvPr>
        </p:nvSpPr>
        <p:spPr/>
        <p:txBody>
          <a:bodyPr/>
          <a:lstStyle>
            <a:extLst/>
          </a:lstStyle>
          <a:p>
            <a:pPr>
              <a:defRPr/>
            </a:pPr>
            <a:endParaRPr lang="bg-BG" altLang="en-US"/>
          </a:p>
        </p:txBody>
      </p:sp>
      <p:sp>
        <p:nvSpPr>
          <p:cNvPr id="7" name="Slide Number Placeholder 6"/>
          <p:cNvSpPr>
            <a:spLocks noGrp="1"/>
          </p:cNvSpPr>
          <p:nvPr>
            <p:ph type="sldNum" sz="quarter" idx="12"/>
          </p:nvPr>
        </p:nvSpPr>
        <p:spPr/>
        <p:txBody>
          <a:bodyPr/>
          <a:lstStyle>
            <a:extLst/>
          </a:lstStyle>
          <a:p>
            <a:pPr>
              <a:defRPr/>
            </a:pPr>
            <a:fld id="{B2AEFD15-D633-4251-81EB-6997DA23CF0B}" type="slidenum">
              <a:rPr lang="bg-BG" altLang="en-US" smtClean="0"/>
              <a:pPr>
                <a:defRPr/>
              </a:pPr>
              <a:t>‹#›</a:t>
            </a:fld>
            <a:endParaRPr lang="bg-BG"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EEAE0BDE-8455-42D0-8A27-46B39113665E}" type="datetime1">
              <a:rPr lang="en-US" altLang="en-US" smtClean="0"/>
              <a:t>10/16/2016</a:t>
            </a:fld>
            <a:endParaRPr lang="bg-BG" altLang="en-US"/>
          </a:p>
        </p:txBody>
      </p:sp>
      <p:sp>
        <p:nvSpPr>
          <p:cNvPr id="8" name="Footer Placeholder 7"/>
          <p:cNvSpPr>
            <a:spLocks noGrp="1"/>
          </p:cNvSpPr>
          <p:nvPr>
            <p:ph type="ftr" sz="quarter" idx="11"/>
          </p:nvPr>
        </p:nvSpPr>
        <p:spPr/>
        <p:txBody>
          <a:bodyPr/>
          <a:lstStyle>
            <a:extLst/>
          </a:lstStyle>
          <a:p>
            <a:pPr>
              <a:defRPr/>
            </a:pPr>
            <a:endParaRPr lang="bg-BG" altLang="en-US"/>
          </a:p>
        </p:txBody>
      </p:sp>
      <p:sp>
        <p:nvSpPr>
          <p:cNvPr id="9" name="Slide Number Placeholder 8"/>
          <p:cNvSpPr>
            <a:spLocks noGrp="1"/>
          </p:cNvSpPr>
          <p:nvPr>
            <p:ph type="sldNum" sz="quarter" idx="12"/>
          </p:nvPr>
        </p:nvSpPr>
        <p:spPr/>
        <p:txBody>
          <a:bodyPr/>
          <a:lstStyle>
            <a:extLst/>
          </a:lstStyle>
          <a:p>
            <a:pPr>
              <a:defRPr/>
            </a:pPr>
            <a:fld id="{0C50F1CA-7B13-4965-B911-01B7180B0EBD}" type="slidenum">
              <a:rPr lang="bg-BG" altLang="en-US" smtClean="0"/>
              <a:pPr>
                <a:defRPr/>
              </a:pPr>
              <a:t>‹#›</a:t>
            </a:fld>
            <a:endParaRPr lang="bg-BG"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B0722BFF-0BE1-4724-B9FC-CFB4B762F8FE}" type="datetime1">
              <a:rPr lang="en-US" altLang="en-US" smtClean="0"/>
              <a:t>10/16/2016</a:t>
            </a:fld>
            <a:endParaRPr lang="bg-BG" altLang="en-US"/>
          </a:p>
        </p:txBody>
      </p:sp>
      <p:sp>
        <p:nvSpPr>
          <p:cNvPr id="4" name="Footer Placeholder 3"/>
          <p:cNvSpPr>
            <a:spLocks noGrp="1"/>
          </p:cNvSpPr>
          <p:nvPr>
            <p:ph type="ftr" sz="quarter" idx="11"/>
          </p:nvPr>
        </p:nvSpPr>
        <p:spPr/>
        <p:txBody>
          <a:bodyPr/>
          <a:lstStyle>
            <a:extLst/>
          </a:lstStyle>
          <a:p>
            <a:pPr>
              <a:defRPr/>
            </a:pPr>
            <a:endParaRPr lang="bg-BG" altLang="en-US"/>
          </a:p>
        </p:txBody>
      </p:sp>
      <p:sp>
        <p:nvSpPr>
          <p:cNvPr id="5" name="Slide Number Placeholder 4"/>
          <p:cNvSpPr>
            <a:spLocks noGrp="1"/>
          </p:cNvSpPr>
          <p:nvPr>
            <p:ph type="sldNum" sz="quarter" idx="12"/>
          </p:nvPr>
        </p:nvSpPr>
        <p:spPr/>
        <p:txBody>
          <a:bodyPr/>
          <a:lstStyle>
            <a:extLst/>
          </a:lstStyle>
          <a:p>
            <a:pPr>
              <a:defRPr/>
            </a:pPr>
            <a:fld id="{4A9CD293-5B4E-445F-868F-E875C7334DC2}" type="slidenum">
              <a:rPr lang="bg-BG" altLang="en-US" smtClean="0"/>
              <a:pPr>
                <a:defRPr/>
              </a:pPr>
              <a:t>‹#›</a:t>
            </a:fld>
            <a:endParaRPr lang="bg-BG"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pPr>
              <a:defRPr/>
            </a:pPr>
            <a:fld id="{96F6E210-DF70-469B-A08C-95FA57CC35A4}" type="datetime1">
              <a:rPr lang="en-US" altLang="en-US" smtClean="0"/>
              <a:t>10/16/2016</a:t>
            </a:fld>
            <a:endParaRPr lang="bg-BG" altLang="en-US"/>
          </a:p>
        </p:txBody>
      </p:sp>
      <p:sp>
        <p:nvSpPr>
          <p:cNvPr id="3" name="Footer Placeholder 2"/>
          <p:cNvSpPr>
            <a:spLocks noGrp="1"/>
          </p:cNvSpPr>
          <p:nvPr>
            <p:ph type="ftr" sz="quarter" idx="11"/>
          </p:nvPr>
        </p:nvSpPr>
        <p:spPr/>
        <p:txBody>
          <a:bodyPr/>
          <a:lstStyle>
            <a:extLst/>
          </a:lstStyle>
          <a:p>
            <a:pPr>
              <a:defRPr/>
            </a:pPr>
            <a:endParaRPr lang="bg-BG" altLang="en-US"/>
          </a:p>
        </p:txBody>
      </p:sp>
      <p:sp>
        <p:nvSpPr>
          <p:cNvPr id="4" name="Slide Number Placeholder 3"/>
          <p:cNvSpPr>
            <a:spLocks noGrp="1"/>
          </p:cNvSpPr>
          <p:nvPr>
            <p:ph type="sldNum" sz="quarter" idx="12"/>
          </p:nvPr>
        </p:nvSpPr>
        <p:spPr/>
        <p:txBody>
          <a:bodyPr/>
          <a:lstStyle>
            <a:extLst/>
          </a:lstStyle>
          <a:p>
            <a:pPr>
              <a:defRPr/>
            </a:pPr>
            <a:fld id="{BBC784FC-8F21-4645-9E21-EC3885B83A2C}" type="slidenum">
              <a:rPr lang="bg-BG" altLang="en-US" smtClean="0"/>
              <a:pPr>
                <a:defRPr/>
              </a:pPr>
              <a:t>‹#›</a:t>
            </a:fld>
            <a:endParaRPr lang="bg-BG" alt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6DF27CCB-31C9-42E9-B37F-811B05EF0F95}" type="datetime1">
              <a:rPr lang="en-US" altLang="en-US" smtClean="0"/>
              <a:t>10/16/2016</a:t>
            </a:fld>
            <a:endParaRPr lang="bg-BG" altLang="en-US"/>
          </a:p>
        </p:txBody>
      </p:sp>
      <p:sp>
        <p:nvSpPr>
          <p:cNvPr id="6" name="Footer Placeholder 5"/>
          <p:cNvSpPr>
            <a:spLocks noGrp="1"/>
          </p:cNvSpPr>
          <p:nvPr>
            <p:ph type="ftr" sz="quarter" idx="11"/>
          </p:nvPr>
        </p:nvSpPr>
        <p:spPr/>
        <p:txBody>
          <a:bodyPr/>
          <a:lstStyle>
            <a:extLst/>
          </a:lstStyle>
          <a:p>
            <a:pPr>
              <a:defRPr/>
            </a:pPr>
            <a:endParaRPr lang="bg-BG" altLang="en-US"/>
          </a:p>
        </p:txBody>
      </p:sp>
      <p:sp>
        <p:nvSpPr>
          <p:cNvPr id="7" name="Slide Number Placeholder 6"/>
          <p:cNvSpPr>
            <a:spLocks noGrp="1"/>
          </p:cNvSpPr>
          <p:nvPr>
            <p:ph type="sldNum" sz="quarter" idx="12"/>
          </p:nvPr>
        </p:nvSpPr>
        <p:spPr/>
        <p:txBody>
          <a:bodyPr/>
          <a:lstStyle>
            <a:extLst/>
          </a:lstStyle>
          <a:p>
            <a:pPr>
              <a:defRPr/>
            </a:pPr>
            <a:fld id="{F44B6D7F-1A7D-4AA2-A3D9-1147AE3DFEF2}" type="slidenum">
              <a:rPr lang="bg-BG" altLang="en-US" smtClean="0"/>
              <a:pPr>
                <a:defRPr/>
              </a:pPr>
              <a:t>‹#›</a:t>
            </a:fld>
            <a:endParaRPr lang="bg-BG"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pPr>
              <a:defRPr/>
            </a:pPr>
            <a:fld id="{D0B768B8-6720-45BA-ACF8-6FB45498B3F2}" type="datetime1">
              <a:rPr lang="en-US" altLang="en-US" smtClean="0"/>
              <a:t>10/16/2016</a:t>
            </a:fld>
            <a:endParaRPr lang="bg-BG" altLang="en-US"/>
          </a:p>
        </p:txBody>
      </p:sp>
      <p:sp>
        <p:nvSpPr>
          <p:cNvPr id="6" name="Footer Placeholder 5"/>
          <p:cNvSpPr>
            <a:spLocks noGrp="1"/>
          </p:cNvSpPr>
          <p:nvPr>
            <p:ph type="ftr" sz="quarter" idx="11"/>
          </p:nvPr>
        </p:nvSpPr>
        <p:spPr/>
        <p:txBody>
          <a:bodyPr/>
          <a:lstStyle>
            <a:extLst/>
          </a:lstStyle>
          <a:p>
            <a:pPr>
              <a:defRPr/>
            </a:pPr>
            <a:endParaRPr lang="bg-BG" altLang="en-US"/>
          </a:p>
        </p:txBody>
      </p:sp>
      <p:sp>
        <p:nvSpPr>
          <p:cNvPr id="7" name="Slide Number Placeholder 6"/>
          <p:cNvSpPr>
            <a:spLocks noGrp="1"/>
          </p:cNvSpPr>
          <p:nvPr>
            <p:ph type="sldNum" sz="quarter" idx="12"/>
          </p:nvPr>
        </p:nvSpPr>
        <p:spPr/>
        <p:txBody>
          <a:bodyPr/>
          <a:lstStyle>
            <a:extLst/>
          </a:lstStyle>
          <a:p>
            <a:pPr>
              <a:defRPr/>
            </a:pPr>
            <a:fld id="{ABAE58CA-F1DF-4C2D-8BF3-A601300CA73C}" type="slidenum">
              <a:rPr lang="bg-BG" altLang="en-US" smtClean="0"/>
              <a:pPr>
                <a:defRPr/>
              </a:pPr>
              <a:t>‹#›</a:t>
            </a:fld>
            <a:endParaRPr lang="bg-BG" alt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D6C309EE-19A8-4BFB-B8FF-691A039F66EA}" type="datetime1">
              <a:rPr lang="en-US" altLang="en-US" smtClean="0"/>
              <a:t>10/16/2016</a:t>
            </a:fld>
            <a:endParaRPr lang="bg-BG"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bg-BG" alt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E4CAB57F-38CD-4EAB-8D8B-8B0602680A9C}" type="slidenum">
              <a:rPr lang="bg-BG" altLang="en-US" smtClean="0"/>
              <a:pPr>
                <a:defRPr/>
              </a:pPr>
              <a:t>‹#›</a:t>
            </a:fld>
            <a:endParaRPr lang="bg-BG" alt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57200" y="274638"/>
            <a:ext cx="8229600" cy="6107112"/>
          </a:xfrm>
        </p:spPr>
        <p:txBody>
          <a:bodyPr/>
          <a:lstStyle/>
          <a:p>
            <a:pPr algn="ctr" eaLnBrk="1" hangingPunct="1">
              <a:lnSpc>
                <a:spcPct val="120000"/>
              </a:lnSpc>
              <a:defRPr/>
            </a:pPr>
            <a:r>
              <a:rPr lang="bg-BG" altLang="en-US" sz="4800" b="1" dirty="0" smtClean="0">
                <a:solidFill>
                  <a:srgbClr val="FF0000"/>
                </a:solidFill>
              </a:rPr>
              <a:t>УПРАВЛЕНИЕ НА ЧОВЕШКИТЕ РЕСУРСИ</a:t>
            </a:r>
            <a:r>
              <a:rPr lang="bg-BG" altLang="en-US" b="1" dirty="0" smtClean="0">
                <a:solidFill>
                  <a:srgbClr val="FF0000"/>
                </a:solidFill>
              </a:rPr>
              <a:t> </a:t>
            </a:r>
            <a:br>
              <a:rPr lang="bg-BG" altLang="en-US" b="1" dirty="0" smtClean="0">
                <a:solidFill>
                  <a:srgbClr val="FF0000"/>
                </a:solidFill>
              </a:rPr>
            </a:br>
            <a:r>
              <a:rPr lang="bg-BG" altLang="en-US" b="1" dirty="0" smtClean="0">
                <a:solidFill>
                  <a:srgbClr val="FF0000"/>
                </a:solidFill>
              </a:rPr>
              <a:t/>
            </a:r>
            <a:br>
              <a:rPr lang="bg-BG" altLang="en-US" b="1" dirty="0" smtClean="0">
                <a:solidFill>
                  <a:srgbClr val="FF0000"/>
                </a:solidFill>
              </a:rPr>
            </a:br>
            <a:r>
              <a:rPr lang="bg-BG" altLang="en-US" sz="4800" b="1" dirty="0" smtClean="0">
                <a:solidFill>
                  <a:srgbClr val="C00000"/>
                </a:solidFill>
                <a:effectLst>
                  <a:outerShdw blurRad="38100" dist="38100" dir="2700000" algn="tl">
                    <a:srgbClr val="000000">
                      <a:alpha val="43137"/>
                    </a:srgbClr>
                  </a:outerShdw>
                </a:effectLst>
              </a:rPr>
              <a:t>МОТИВАЦИЯ </a:t>
            </a:r>
            <a:r>
              <a:rPr lang="bg-BG" altLang="en-US" b="1" dirty="0" smtClean="0">
                <a:solidFill>
                  <a:srgbClr val="FF0000"/>
                </a:solidFill>
              </a:rPr>
              <a:t/>
            </a:r>
            <a:br>
              <a:rPr lang="bg-BG" altLang="en-US" b="1" dirty="0" smtClean="0">
                <a:solidFill>
                  <a:srgbClr val="FF0000"/>
                </a:solidFill>
              </a:rPr>
            </a:br>
            <a:r>
              <a:rPr lang="bg-BG" altLang="en-US" dirty="0" smtClean="0">
                <a:solidFill>
                  <a:srgbClr val="F3FA60"/>
                </a:solidFill>
              </a:rPr>
              <a:t/>
            </a:r>
            <a:br>
              <a:rPr lang="bg-BG" altLang="en-US" dirty="0" smtClean="0">
                <a:solidFill>
                  <a:srgbClr val="F3FA60"/>
                </a:solidFill>
              </a:rPr>
            </a:br>
            <a:endParaRPr lang="bg-BG" altLang="en-US" dirty="0" smtClean="0">
              <a:solidFill>
                <a:srgbClr val="F3FA60"/>
              </a:solidFill>
            </a:endParaRPr>
          </a:p>
        </p:txBody>
      </p:sp>
      <p:sp>
        <p:nvSpPr>
          <p:cNvPr id="2" name="Date Placeholder 1"/>
          <p:cNvSpPr>
            <a:spLocks noGrp="1"/>
          </p:cNvSpPr>
          <p:nvPr>
            <p:ph type="dt" sz="half" idx="10"/>
          </p:nvPr>
        </p:nvSpPr>
        <p:spPr/>
        <p:txBody>
          <a:bodyPr/>
          <a:lstStyle/>
          <a:p>
            <a:pPr>
              <a:defRPr/>
            </a:pPr>
            <a:fld id="{AED9722A-6034-4461-94DB-604E1F12D213}" type="datetime1">
              <a:rPr lang="en-US" altLang="en-US" smtClean="0"/>
              <a:t>10/16/2016</a:t>
            </a:fld>
            <a:endParaRPr lang="bg-BG" altLang="en-US" dirty="0"/>
          </a:p>
        </p:txBody>
      </p:sp>
      <p:sp>
        <p:nvSpPr>
          <p:cNvPr id="1331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2D082B41-B333-4CE1-BCDC-FE3967CDD22D}" type="slidenum">
              <a:rPr lang="bg-BG" altLang="en-US"/>
              <a:pPr eaLnBrk="1" hangingPunct="1"/>
              <a:t>1</a:t>
            </a:fld>
            <a:endParaRPr lang="bg-BG"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normAutofit/>
          </a:bodyPr>
          <a:lstStyle/>
          <a:p>
            <a:r>
              <a:rPr lang="bg-BG" sz="3200" dirty="0">
                <a:effectLst/>
              </a:rPr>
              <a:t>Съществуват </a:t>
            </a:r>
            <a:r>
              <a:rPr lang="bg-BG" sz="3200" b="1" i="1" dirty="0">
                <a:effectLst/>
              </a:rPr>
              <a:t>вътрешни сили</a:t>
            </a:r>
            <a:r>
              <a:rPr lang="bg-BG" sz="3200" dirty="0">
                <a:effectLst/>
              </a:rPr>
              <a:t>, които придават енергия на индивидите и ги насочват към определено поведение и </a:t>
            </a:r>
            <a:r>
              <a:rPr lang="bg-BG" sz="3200" b="1" i="1" dirty="0">
                <a:effectLst/>
              </a:rPr>
              <a:t>външни сили</a:t>
            </a:r>
            <a:r>
              <a:rPr lang="bg-BG" sz="3200" dirty="0">
                <a:effectLst/>
              </a:rPr>
              <a:t>, които пускат в ход мотивите за извършване на дадена дейност. За да се анализира мотивацията е необходимо да се погледне към двата вида сили – тези, които са вътре в индивида и тези в околната среда, които или подсилват интензитета на даден стимул, или обезсърчават дейността и пренасочват усилията. </a:t>
            </a:r>
            <a:r>
              <a:rPr lang="en-US" sz="3200" dirty="0">
                <a:effectLst/>
              </a:rPr>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10</a:t>
            </a:fld>
            <a:endParaRPr lang="bg-BG" altLang="en-US"/>
          </a:p>
        </p:txBody>
      </p:sp>
    </p:spTree>
    <p:extLst>
      <p:ext uri="{BB962C8B-B14F-4D97-AF65-F5344CB8AC3E}">
        <p14:creationId xmlns:p14="http://schemas.microsoft.com/office/powerpoint/2010/main" val="2876853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lstStyle/>
          <a:p>
            <a:r>
              <a:rPr lang="bg-BG" dirty="0">
                <a:effectLst/>
              </a:rPr>
              <a:t>Това дава основание за разграничаване на два вида мотивация: </a:t>
            </a:r>
            <a:r>
              <a:rPr lang="bg-BG" b="1" i="1" dirty="0">
                <a:solidFill>
                  <a:srgbClr val="FF0000"/>
                </a:solidFill>
                <a:effectLst/>
              </a:rPr>
              <a:t>вътрешна и външна. </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11</a:t>
            </a:fld>
            <a:endParaRPr lang="bg-BG" altLang="en-US"/>
          </a:p>
        </p:txBody>
      </p:sp>
    </p:spTree>
    <p:extLst>
      <p:ext uri="{BB962C8B-B14F-4D97-AF65-F5344CB8AC3E}">
        <p14:creationId xmlns:p14="http://schemas.microsoft.com/office/powerpoint/2010/main" val="387188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a:xfrm>
            <a:off x="971600" y="333375"/>
            <a:ext cx="7797750" cy="6394450"/>
          </a:xfrm>
        </p:spPr>
        <p:txBody>
          <a:bodyPr/>
          <a:lstStyle/>
          <a:p>
            <a:pPr eaLnBrk="1" hangingPunct="1"/>
            <a:r>
              <a:rPr lang="bg-BG" altLang="en-US" dirty="0" smtClean="0">
                <a:solidFill>
                  <a:srgbClr val="FF0000"/>
                </a:solidFill>
                <a:effectLst/>
              </a:rPr>
              <a:t>Вътрешната мотивация </a:t>
            </a:r>
            <a:r>
              <a:rPr lang="bg-BG" altLang="en-US" dirty="0" smtClean="0">
                <a:solidFill>
                  <a:schemeClr val="tx1">
                    <a:lumMod val="95000"/>
                    <a:lumOff val="5000"/>
                  </a:schemeClr>
                </a:solidFill>
                <a:effectLst/>
              </a:rPr>
              <a:t>представлява</a:t>
            </a:r>
            <a:r>
              <a:rPr lang="bg-BG" altLang="en-US" dirty="0" smtClean="0">
                <a:solidFill>
                  <a:srgbClr val="FF0000"/>
                </a:solidFill>
                <a:effectLst/>
              </a:rPr>
              <a:t> </a:t>
            </a:r>
            <a:r>
              <a:rPr lang="bg-BG" altLang="en-US" dirty="0" smtClean="0">
                <a:solidFill>
                  <a:srgbClr val="002060"/>
                </a:solidFill>
                <a:effectLst/>
              </a:rPr>
              <a:t>ангажиране с дадена дейност, за която няма очевидна награда освен самата дейност, т.е. човек се мотивира от самото извършване на дейността.  </a:t>
            </a:r>
          </a:p>
        </p:txBody>
      </p:sp>
      <p:sp>
        <p:nvSpPr>
          <p:cNvPr id="2" name="Date Placeholder 1"/>
          <p:cNvSpPr>
            <a:spLocks noGrp="1"/>
          </p:cNvSpPr>
          <p:nvPr>
            <p:ph type="dt" sz="half" idx="10"/>
          </p:nvPr>
        </p:nvSpPr>
        <p:spPr/>
        <p:txBody>
          <a:bodyPr/>
          <a:lstStyle/>
          <a:p>
            <a:pPr>
              <a:defRPr/>
            </a:pPr>
            <a:fld id="{B326AB49-6FC0-46A4-ACAE-D76782CD1855}" type="datetime1">
              <a:rPr lang="en-US" altLang="en-US" smtClean="0"/>
              <a:t>10/16/2016</a:t>
            </a:fld>
            <a:endParaRPr lang="bg-BG" altLang="en-US"/>
          </a:p>
        </p:txBody>
      </p:sp>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C9E6173B-4D86-4FE6-9AE2-8EF1ADB88B20}" type="slidenum">
              <a:rPr lang="bg-BG" altLang="en-US"/>
              <a:pPr eaLnBrk="1" hangingPunct="1"/>
              <a:t>12</a:t>
            </a:fld>
            <a:endParaRPr lang="bg-BG"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4"/>
          <p:cNvSpPr>
            <a:spLocks noGrp="1" noChangeArrowheads="1"/>
          </p:cNvSpPr>
          <p:nvPr>
            <p:ph type="title"/>
          </p:nvPr>
        </p:nvSpPr>
        <p:spPr>
          <a:xfrm>
            <a:off x="971600" y="274638"/>
            <a:ext cx="7715200" cy="5890666"/>
          </a:xfrm>
        </p:spPr>
        <p:txBody>
          <a:bodyPr>
            <a:normAutofit/>
          </a:bodyPr>
          <a:lstStyle/>
          <a:p>
            <a:pPr eaLnBrk="1" hangingPunct="1"/>
            <a:r>
              <a:rPr lang="bg-BG" altLang="en-US" sz="4000" dirty="0" smtClean="0">
                <a:solidFill>
                  <a:srgbClr val="D20637"/>
                </a:solidFill>
                <a:effectLst/>
              </a:rPr>
              <a:t>Външната мотивация </a:t>
            </a:r>
            <a:r>
              <a:rPr lang="bg-BG" altLang="en-US" sz="4000" dirty="0" smtClean="0">
                <a:solidFill>
                  <a:srgbClr val="002060"/>
                </a:solidFill>
                <a:effectLst/>
              </a:rPr>
              <a:t>включва ангажиране в дадена дейност заради материалните резултати, които тази дейност ще донесе.</a:t>
            </a:r>
            <a:br>
              <a:rPr lang="bg-BG" altLang="en-US" sz="4000" dirty="0" smtClean="0">
                <a:solidFill>
                  <a:srgbClr val="002060"/>
                </a:solidFill>
                <a:effectLst/>
              </a:rPr>
            </a:br>
            <a:r>
              <a:rPr lang="bg-BG" altLang="en-US" sz="4000" dirty="0" smtClean="0">
                <a:effectLst/>
              </a:rPr>
              <a:t/>
            </a:r>
            <a:br>
              <a:rPr lang="bg-BG" altLang="en-US" sz="4000" dirty="0" smtClean="0">
                <a:effectLst/>
              </a:rPr>
            </a:br>
            <a:r>
              <a:rPr lang="bg-BG" altLang="en-US" sz="2800" dirty="0" smtClean="0">
                <a:solidFill>
                  <a:srgbClr val="002060"/>
                </a:solidFill>
                <a:effectLst/>
              </a:rPr>
              <a:t>Това разграничение е много важно. Хората, които са вътрешно мотивирани работят най-добре. Човек, който е мотивиран външно, изпълнява задачата, не защото иска, а защото чувства, че след като я изпълни ще получи материални изгоди.</a:t>
            </a:r>
            <a:endParaRPr lang="bg-BG" altLang="en-US" sz="40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3247272B-61CF-4F73-82BD-567B8C4594F0}" type="datetime1">
              <a:rPr lang="en-US" altLang="en-US" smtClean="0"/>
              <a:t>10/16/2016</a:t>
            </a:fld>
            <a:endParaRPr lang="bg-BG" altLang="en-US"/>
          </a:p>
        </p:txBody>
      </p:sp>
      <p:sp>
        <p:nvSpPr>
          <p:cNvPr id="2560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9C08056-2A76-4051-B95E-2D2E92484272}" type="slidenum">
              <a:rPr lang="bg-BG" altLang="en-US"/>
              <a:pPr eaLnBrk="1" hangingPunct="1"/>
              <a:t>13</a:t>
            </a:fld>
            <a:endParaRPr lang="bg-BG"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xfrm>
            <a:off x="971600" y="274638"/>
            <a:ext cx="7715200" cy="6323012"/>
          </a:xfrm>
        </p:spPr>
        <p:txBody>
          <a:bodyPr/>
          <a:lstStyle/>
          <a:p>
            <a:pPr algn="ctr" eaLnBrk="1" hangingPunct="1">
              <a:defRPr/>
            </a:pPr>
            <a:r>
              <a:rPr lang="bg-BG" altLang="en-US" b="1" dirty="0" smtClean="0">
                <a:solidFill>
                  <a:srgbClr val="D20637"/>
                </a:solidFill>
              </a:rPr>
              <a:t>ТЕОРЕТИЧНА РАМКА  НА МОТИВАЦИЯТА </a:t>
            </a:r>
          </a:p>
        </p:txBody>
      </p:sp>
      <p:sp>
        <p:nvSpPr>
          <p:cNvPr id="2" name="Date Placeholder 1"/>
          <p:cNvSpPr>
            <a:spLocks noGrp="1"/>
          </p:cNvSpPr>
          <p:nvPr>
            <p:ph type="dt" sz="half" idx="10"/>
          </p:nvPr>
        </p:nvSpPr>
        <p:spPr/>
        <p:txBody>
          <a:bodyPr/>
          <a:lstStyle/>
          <a:p>
            <a:pPr>
              <a:defRPr/>
            </a:pPr>
            <a:fld id="{621709B7-D023-4D5D-8F6D-CBE71E3CC827}" type="datetime1">
              <a:rPr lang="en-US" altLang="en-US" smtClean="0"/>
              <a:t>10/16/2016</a:t>
            </a:fld>
            <a:endParaRPr lang="bg-BG" altLang="en-US"/>
          </a:p>
        </p:txBody>
      </p:sp>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43D0465-0C5D-4BDF-A980-001D53253ED3}" type="slidenum">
              <a:rPr lang="bg-BG" altLang="en-US"/>
              <a:pPr eaLnBrk="1" hangingPunct="1"/>
              <a:t>14</a:t>
            </a:fld>
            <a:endParaRPr lang="bg-BG"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fontScale="90000"/>
          </a:bodyPr>
          <a:lstStyle/>
          <a:p>
            <a:pPr algn="l"/>
            <a:r>
              <a:rPr lang="bg-BG" sz="3200" dirty="0">
                <a:solidFill>
                  <a:schemeClr val="tx2">
                    <a:lumMod val="10000"/>
                  </a:schemeClr>
                </a:solidFill>
                <a:effectLst/>
              </a:rPr>
              <a:t>Разработени са множество мотивационни модели в помощ на мениджърите в процеса на мотивиране на работещите за постигане на максимална продуктивност. Болшинството теории се опират на посочения модел на незадоволената потребност. </a:t>
            </a:r>
            <a:br>
              <a:rPr lang="bg-BG" sz="3200" dirty="0">
                <a:solidFill>
                  <a:schemeClr val="tx2">
                    <a:lumMod val="10000"/>
                  </a:schemeClr>
                </a:solidFill>
                <a:effectLst/>
              </a:rPr>
            </a:br>
            <a:r>
              <a:rPr lang="en-US" sz="3200" dirty="0" smtClean="0">
                <a:solidFill>
                  <a:schemeClr val="tx2">
                    <a:lumMod val="10000"/>
                  </a:schemeClr>
                </a:solidFill>
                <a:effectLst/>
              </a:rPr>
              <a:t/>
            </a:r>
            <a:br>
              <a:rPr lang="en-US" sz="3200" dirty="0" smtClean="0">
                <a:solidFill>
                  <a:schemeClr val="tx2">
                    <a:lumMod val="10000"/>
                  </a:schemeClr>
                </a:solidFill>
                <a:effectLst/>
              </a:rPr>
            </a:br>
            <a:r>
              <a:rPr lang="bg-BG" sz="3200" dirty="0" smtClean="0">
                <a:solidFill>
                  <a:schemeClr val="tx2">
                    <a:lumMod val="10000"/>
                  </a:schemeClr>
                </a:solidFill>
                <a:effectLst/>
              </a:rPr>
              <a:t>Общоприето </a:t>
            </a:r>
            <a:r>
              <a:rPr lang="bg-BG" sz="3200" dirty="0">
                <a:solidFill>
                  <a:schemeClr val="tx2">
                    <a:lumMod val="10000"/>
                  </a:schemeClr>
                </a:solidFill>
                <a:effectLst/>
              </a:rPr>
              <a:t>е теориите за мотивацията да се подразделят </a:t>
            </a:r>
            <a:r>
              <a:rPr lang="bg-BG" sz="3200" dirty="0" smtClean="0">
                <a:solidFill>
                  <a:schemeClr val="tx2">
                    <a:lumMod val="10000"/>
                  </a:schemeClr>
                </a:solidFill>
                <a:effectLst/>
              </a:rPr>
              <a:t>на</a:t>
            </a:r>
            <a:r>
              <a:rPr lang="en-US" sz="3200" dirty="0" smtClean="0">
                <a:solidFill>
                  <a:schemeClr val="tx2">
                    <a:lumMod val="10000"/>
                  </a:schemeClr>
                </a:solidFill>
                <a:effectLst/>
              </a:rPr>
              <a:t>:</a:t>
            </a:r>
            <a:br>
              <a:rPr lang="en-US" sz="3200" dirty="0" smtClean="0">
                <a:solidFill>
                  <a:schemeClr val="tx2">
                    <a:lumMod val="10000"/>
                  </a:schemeClr>
                </a:solidFill>
                <a:effectLst/>
              </a:rPr>
            </a:br>
            <a:r>
              <a:rPr lang="en-US" sz="3200" dirty="0">
                <a:solidFill>
                  <a:schemeClr val="tx2">
                    <a:lumMod val="10000"/>
                  </a:schemeClr>
                </a:solidFill>
                <a:effectLst/>
              </a:rPr>
              <a:t>-</a:t>
            </a:r>
            <a:r>
              <a:rPr lang="bg-BG" sz="3200" dirty="0" smtClean="0">
                <a:solidFill>
                  <a:schemeClr val="tx2">
                    <a:lumMod val="10000"/>
                  </a:schemeClr>
                </a:solidFill>
                <a:effectLst/>
              </a:rPr>
              <a:t> </a:t>
            </a:r>
            <a:r>
              <a:rPr lang="bg-BG" sz="3200" b="1" dirty="0">
                <a:solidFill>
                  <a:srgbClr val="FF0000"/>
                </a:solidFill>
                <a:effectLst/>
              </a:rPr>
              <a:t>съдържателни и </a:t>
            </a:r>
            <a:r>
              <a:rPr lang="en-US" sz="3200" b="1" dirty="0" smtClean="0">
                <a:solidFill>
                  <a:srgbClr val="FF0000"/>
                </a:solidFill>
                <a:effectLst/>
              </a:rPr>
              <a:t/>
            </a:r>
            <a:br>
              <a:rPr lang="en-US" sz="3200" b="1" dirty="0" smtClean="0">
                <a:solidFill>
                  <a:srgbClr val="FF0000"/>
                </a:solidFill>
                <a:effectLst/>
              </a:rPr>
            </a:br>
            <a:r>
              <a:rPr lang="en-US" sz="3200" b="1" dirty="0" smtClean="0">
                <a:solidFill>
                  <a:srgbClr val="FF0000"/>
                </a:solidFill>
                <a:effectLst/>
              </a:rPr>
              <a:t>- </a:t>
            </a:r>
            <a:r>
              <a:rPr lang="bg-BG" sz="3200" b="1" dirty="0" smtClean="0">
                <a:solidFill>
                  <a:srgbClr val="FF0000"/>
                </a:solidFill>
                <a:effectLst/>
              </a:rPr>
              <a:t>процесуални</a:t>
            </a:r>
            <a:r>
              <a:rPr lang="bg-BG" sz="3200" b="1" dirty="0">
                <a:solidFill>
                  <a:srgbClr val="FF0000"/>
                </a:solidFill>
                <a:effectLst/>
              </a:rPr>
              <a:t>. </a:t>
            </a:r>
            <a:r>
              <a:rPr lang="bg-BG" sz="3200" dirty="0">
                <a:solidFill>
                  <a:schemeClr val="tx2">
                    <a:lumMod val="10000"/>
                  </a:schemeClr>
                </a:solidFill>
                <a:effectLst/>
              </a:rPr>
              <a:t/>
            </a:r>
            <a:br>
              <a:rPr lang="bg-BG" sz="3200" dirty="0">
                <a:solidFill>
                  <a:schemeClr val="tx2">
                    <a:lumMod val="10000"/>
                  </a:schemeClr>
                </a:solidFill>
                <a:effectLst/>
              </a:rPr>
            </a:b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7419BEC9-EB15-478B-B896-E7D71DF9D868}"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15</a:t>
            </a:fld>
            <a:endParaRPr lang="bg-BG" altLang="en-US"/>
          </a:p>
        </p:txBody>
      </p:sp>
    </p:spTree>
    <p:extLst>
      <p:ext uri="{BB962C8B-B14F-4D97-AF65-F5344CB8AC3E}">
        <p14:creationId xmlns:p14="http://schemas.microsoft.com/office/powerpoint/2010/main" val="108773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fontScale="90000"/>
          </a:bodyPr>
          <a:lstStyle/>
          <a:p>
            <a:pPr>
              <a:lnSpc>
                <a:spcPct val="110000"/>
              </a:lnSpc>
            </a:pPr>
            <a:r>
              <a:rPr lang="bg-BG" sz="2800" b="1" i="1" dirty="0">
                <a:solidFill>
                  <a:srgbClr val="C00000"/>
                </a:solidFill>
                <a:effectLst/>
              </a:rPr>
              <a:t>Съдържателните теории</a:t>
            </a:r>
            <a:r>
              <a:rPr lang="bg-BG" sz="2800" b="1" dirty="0">
                <a:solidFill>
                  <a:srgbClr val="C00000"/>
                </a:solidFill>
                <a:effectLst/>
              </a:rPr>
              <a:t>, наричани още </a:t>
            </a:r>
            <a:r>
              <a:rPr lang="bg-BG" sz="2800" b="1" i="1" dirty="0">
                <a:solidFill>
                  <a:srgbClr val="C00000"/>
                </a:solidFill>
                <a:effectLst/>
              </a:rPr>
              <a:t>теории за потребностите</a:t>
            </a:r>
            <a:r>
              <a:rPr lang="bg-BG" sz="2800" b="1" dirty="0">
                <a:solidFill>
                  <a:srgbClr val="C00000"/>
                </a:solidFill>
                <a:effectLst/>
              </a:rPr>
              <a:t> </a:t>
            </a:r>
            <a:r>
              <a:rPr lang="bg-BG" sz="2800" dirty="0">
                <a:solidFill>
                  <a:schemeClr val="tx2">
                    <a:lumMod val="10000"/>
                  </a:schemeClr>
                </a:solidFill>
                <a:effectLst/>
              </a:rPr>
              <a:t>се спират на въпроса: “Какво подбужда, стимулира или поставя началото на дадено поведение?” Отговорът на този въпрос е свързан с концепцията, че потребностите карат индивидите да постъпват по определен начин. Счита се, че потребността е вътрешно състояние на човека. Гладът (потребността от храна), постоянната работа (нуждата от сигурност) или напредъкът в кариерата (потребността от издигане) се разглеждат като потребности, които подбуждат индивидите да избират конкретни действия или линии на поведение. </a:t>
            </a:r>
            <a:br>
              <a:rPr lang="bg-BG" sz="2800" dirty="0">
                <a:solidFill>
                  <a:schemeClr val="tx2">
                    <a:lumMod val="10000"/>
                  </a:schemeClr>
                </a:solidFill>
                <a:effectLst/>
              </a:rPr>
            </a:br>
            <a:endParaRPr lang="bg-BG" sz="28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6862C635-7D15-40EE-85C8-4FD56B6E5BAB}"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16</a:t>
            </a:fld>
            <a:endParaRPr lang="bg-BG" altLang="en-US"/>
          </a:p>
        </p:txBody>
      </p:sp>
    </p:spTree>
    <p:extLst>
      <p:ext uri="{BB962C8B-B14F-4D97-AF65-F5344CB8AC3E}">
        <p14:creationId xmlns:p14="http://schemas.microsoft.com/office/powerpoint/2010/main" val="17200997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643192" cy="6178698"/>
          </a:xfrm>
        </p:spPr>
        <p:txBody>
          <a:bodyPr>
            <a:normAutofit fontScale="90000"/>
          </a:bodyPr>
          <a:lstStyle/>
          <a:p>
            <a:r>
              <a:rPr lang="bg-BG" sz="3200" dirty="0">
                <a:solidFill>
                  <a:srgbClr val="FF0000"/>
                </a:solidFill>
                <a:effectLst/>
              </a:rPr>
              <a:t>Съдържателните теории за мотивация </a:t>
            </a:r>
            <a:r>
              <a:rPr lang="bg-BG" sz="3200" dirty="0">
                <a:solidFill>
                  <a:schemeClr val="tx2">
                    <a:lumMod val="10000"/>
                  </a:schemeClr>
                </a:solidFill>
                <a:effectLst/>
              </a:rPr>
              <a:t>се стремят да определят потребностите, които подбуждат хората към действия. Според тях отправният пункт в мотивационния процес е </a:t>
            </a:r>
            <a:r>
              <a:rPr lang="bg-BG" sz="3200" b="1" i="1" dirty="0">
                <a:solidFill>
                  <a:srgbClr val="FF0000"/>
                </a:solidFill>
                <a:effectLst/>
              </a:rPr>
              <a:t>незадоволената потребност. </a:t>
            </a:r>
            <a:r>
              <a:rPr lang="bg-BG" sz="3200" dirty="0">
                <a:solidFill>
                  <a:schemeClr val="tx2">
                    <a:lumMod val="10000"/>
                  </a:schemeClr>
                </a:solidFill>
                <a:effectLst/>
              </a:rPr>
              <a:t>Тя предизвиква напрежение вътре в индивида, което го довежда до ангажиране с определен вид поведение с цел задоволяване на потребността и понижаване на напрежението. Постигането на целта задоволява потребността и процесът на мотивация е </a:t>
            </a:r>
            <a:r>
              <a:rPr lang="bg-BG" sz="3200" dirty="0" smtClean="0">
                <a:solidFill>
                  <a:schemeClr val="tx2">
                    <a:lumMod val="10000"/>
                  </a:schemeClr>
                </a:solidFill>
                <a:effectLst/>
              </a:rPr>
              <a:t>завършен.</a:t>
            </a: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3BC22548-1632-4D1A-B100-13AF9AC91F01}"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17</a:t>
            </a:fld>
            <a:endParaRPr lang="bg-BG" altLang="en-US"/>
          </a:p>
        </p:txBody>
      </p:sp>
    </p:spTree>
    <p:extLst>
      <p:ext uri="{BB962C8B-B14F-4D97-AF65-F5344CB8AC3E}">
        <p14:creationId xmlns:p14="http://schemas.microsoft.com/office/powerpoint/2010/main" val="2169415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8A340D54-C6C2-495F-B4BF-765C9E93BF84}" type="datetime1">
              <a:rPr lang="en-US" altLang="en-US" smtClean="0"/>
              <a:t>10/16/2016</a:t>
            </a:fld>
            <a:endParaRPr lang="bg-BG" altLang="en-US"/>
          </a:p>
        </p:txBody>
      </p:sp>
      <p:sp>
        <p:nvSpPr>
          <p:cNvPr id="2" name="Slide Number Placeholder 1"/>
          <p:cNvSpPr>
            <a:spLocks noGrp="1"/>
          </p:cNvSpPr>
          <p:nvPr>
            <p:ph type="sldNum" sz="quarter" idx="12"/>
          </p:nvPr>
        </p:nvSpPr>
        <p:spPr/>
        <p:txBody>
          <a:bodyPr/>
          <a:lstStyle/>
          <a:p>
            <a:pPr>
              <a:defRPr/>
            </a:pPr>
            <a:fld id="{BBC784FC-8F21-4645-9E21-EC3885B83A2C}" type="slidenum">
              <a:rPr lang="bg-BG" altLang="en-US" smtClean="0"/>
              <a:pPr>
                <a:defRPr/>
              </a:pPr>
              <a:t>18</a:t>
            </a:fld>
            <a:endParaRPr lang="bg-BG"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6" name="Text Box 2"/>
          <p:cNvSpPr txBox="1">
            <a:spLocks noChangeArrowheads="1"/>
          </p:cNvSpPr>
          <p:nvPr/>
        </p:nvSpPr>
        <p:spPr bwMode="auto">
          <a:xfrm>
            <a:off x="3822722" y="1556792"/>
            <a:ext cx="2261445" cy="646331"/>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bg-BG"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Незадоволена потребност</a:t>
            </a:r>
            <a:endParaRPr kumimoji="0" lang="bg-BG" altLang="bg-BG"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Text Box 3"/>
          <p:cNvSpPr txBox="1">
            <a:spLocks noChangeArrowheads="1"/>
          </p:cNvSpPr>
          <p:nvPr/>
        </p:nvSpPr>
        <p:spPr bwMode="auto">
          <a:xfrm>
            <a:off x="1694158" y="2584943"/>
            <a:ext cx="2128564" cy="700041"/>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bg-BG"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Задоволяване на потребността</a:t>
            </a:r>
            <a:endParaRPr kumimoji="0" lang="bg-BG" altLang="bg-BG"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Text Box 4"/>
          <p:cNvSpPr txBox="1">
            <a:spLocks noChangeArrowheads="1"/>
          </p:cNvSpPr>
          <p:nvPr/>
        </p:nvSpPr>
        <p:spPr bwMode="auto">
          <a:xfrm>
            <a:off x="6084167" y="2582934"/>
            <a:ext cx="2161723" cy="702050"/>
          </a:xfrm>
          <a:prstGeom prst="rect">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bg-BG" altLang="bg-BG"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Целенасочено поведение</a:t>
            </a:r>
            <a:endParaRPr kumimoji="0" lang="bg-BG" altLang="bg-BG"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 name="Straight Connector 8"/>
          <p:cNvCxnSpPr/>
          <p:nvPr/>
        </p:nvCxnSpPr>
        <p:spPr>
          <a:xfrm flipV="1">
            <a:off x="6084167" y="1879957"/>
            <a:ext cx="1008113" cy="259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092280" y="1879957"/>
            <a:ext cx="0" cy="680363"/>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58440" y="3933056"/>
            <a:ext cx="4419762" cy="0"/>
          </a:xfrm>
          <a:prstGeom prst="line">
            <a:avLst/>
          </a:prstGeom>
          <a:noFill/>
          <a:ln w="19050" cap="flat" cmpd="sng" algn="ctr">
            <a:solidFill>
              <a:sysClr val="windowText" lastClr="000000"/>
            </a:solidFill>
            <a:prstDash val="solid"/>
          </a:ln>
          <a:effectLst/>
        </p:spPr>
      </p:cxnSp>
      <p:cxnSp>
        <p:nvCxnSpPr>
          <p:cNvPr id="12" name="Straight Connector 11"/>
          <p:cNvCxnSpPr>
            <a:stCxn id="8" idx="2"/>
          </p:cNvCxnSpPr>
          <p:nvPr/>
        </p:nvCxnSpPr>
        <p:spPr>
          <a:xfrm>
            <a:off x="7165029" y="3284984"/>
            <a:ext cx="6507" cy="648072"/>
          </a:xfrm>
          <a:prstGeom prst="line">
            <a:avLst/>
          </a:prstGeom>
          <a:noFill/>
          <a:ln w="19050" cap="flat" cmpd="sng" algn="ctr">
            <a:solidFill>
              <a:sysClr val="windowText" lastClr="000000"/>
            </a:solidFill>
            <a:prstDash val="solid"/>
          </a:ln>
          <a:effectLst/>
        </p:spPr>
      </p:cxnSp>
      <p:cxnSp>
        <p:nvCxnSpPr>
          <p:cNvPr id="13" name="Straight Arrow Connector 12"/>
          <p:cNvCxnSpPr>
            <a:endCxn id="7" idx="2"/>
          </p:cNvCxnSpPr>
          <p:nvPr/>
        </p:nvCxnSpPr>
        <p:spPr>
          <a:xfrm flipV="1">
            <a:off x="2758440" y="3284984"/>
            <a:ext cx="0" cy="648072"/>
          </a:xfrm>
          <a:prstGeom prst="straightConnector1">
            <a:avLst/>
          </a:prstGeom>
          <a:noFill/>
          <a:ln w="19050" cap="flat" cmpd="sng" algn="ctr">
            <a:solidFill>
              <a:sysClr val="windowText" lastClr="000000"/>
            </a:solidFill>
            <a:prstDash val="solid"/>
            <a:tailEnd type="arrow"/>
          </a:ln>
          <a:effectLst/>
        </p:spPr>
      </p:cxnSp>
      <p:cxnSp>
        <p:nvCxnSpPr>
          <p:cNvPr id="14" name="Straight Connector 13"/>
          <p:cNvCxnSpPr/>
          <p:nvPr/>
        </p:nvCxnSpPr>
        <p:spPr>
          <a:xfrm flipV="1">
            <a:off x="2750661" y="1867648"/>
            <a:ext cx="7779" cy="715286"/>
          </a:xfrm>
          <a:prstGeom prst="line">
            <a:avLst/>
          </a:prstGeom>
          <a:noFill/>
          <a:ln w="19050" cap="flat" cmpd="sng" algn="ctr">
            <a:solidFill>
              <a:sysClr val="windowText" lastClr="000000"/>
            </a:solidFill>
            <a:prstDash val="solid"/>
          </a:ln>
          <a:effectLst/>
        </p:spPr>
      </p:cxnSp>
      <p:cxnSp>
        <p:nvCxnSpPr>
          <p:cNvPr id="15" name="Straight Arrow Connector 14"/>
          <p:cNvCxnSpPr/>
          <p:nvPr/>
        </p:nvCxnSpPr>
        <p:spPr>
          <a:xfrm>
            <a:off x="2758440" y="1867648"/>
            <a:ext cx="1064282" cy="0"/>
          </a:xfrm>
          <a:prstGeom prst="straightConnector1">
            <a:avLst/>
          </a:prstGeom>
          <a:noFill/>
          <a:ln w="19050" cap="flat" cmpd="sng" algn="ctr">
            <a:solidFill>
              <a:sysClr val="windowText" lastClr="000000"/>
            </a:solidFill>
            <a:prstDash val="solid"/>
            <a:tailEnd type="arrow"/>
          </a:ln>
          <a:effectLst/>
        </p:spPr>
      </p:cxnSp>
      <p:sp>
        <p:nvSpPr>
          <p:cNvPr id="16" name="Rectangle 3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37"/>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bg-BG" altLang="bg-BG"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141166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731FA473-B97D-4828-B4F3-FE8C66C1509F}" type="datetime1">
              <a:rPr lang="en-US" altLang="en-US" smtClean="0"/>
              <a:t>10/16/2016</a:t>
            </a:fld>
            <a:endParaRPr lang="bg-BG" altLang="en-US"/>
          </a:p>
        </p:txBody>
      </p:sp>
      <p:sp>
        <p:nvSpPr>
          <p:cNvPr id="2" name="Slide Number Placeholder 1"/>
          <p:cNvSpPr>
            <a:spLocks noGrp="1"/>
          </p:cNvSpPr>
          <p:nvPr>
            <p:ph type="sldNum" sz="quarter" idx="12"/>
          </p:nvPr>
        </p:nvSpPr>
        <p:spPr/>
        <p:txBody>
          <a:bodyPr/>
          <a:lstStyle/>
          <a:p>
            <a:pPr>
              <a:defRPr/>
            </a:pPr>
            <a:fld id="{BBC784FC-8F21-4645-9E21-EC3885B83A2C}" type="slidenum">
              <a:rPr lang="bg-BG" altLang="en-US" smtClean="0"/>
              <a:pPr>
                <a:defRPr/>
              </a:pPr>
              <a:t>19</a:t>
            </a:fld>
            <a:endParaRPr lang="bg-BG"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5" name="Rectangle 4"/>
          <p:cNvSpPr/>
          <p:nvPr/>
        </p:nvSpPr>
        <p:spPr>
          <a:xfrm>
            <a:off x="971600" y="188640"/>
            <a:ext cx="7704856" cy="5401479"/>
          </a:xfrm>
          <a:prstGeom prst="rect">
            <a:avLst/>
          </a:prstGeom>
        </p:spPr>
        <p:txBody>
          <a:bodyPr wrap="square">
            <a:spAutoFit/>
          </a:bodyPr>
          <a:lstStyle/>
          <a:p>
            <a:pPr>
              <a:spcBef>
                <a:spcPts val="600"/>
              </a:spcBef>
            </a:pPr>
            <a:r>
              <a:rPr lang="bg-BG" sz="3200" b="1" dirty="0" smtClean="0">
                <a:solidFill>
                  <a:schemeClr val="tx2">
                    <a:lumMod val="10000"/>
                  </a:schemeClr>
                </a:solidFill>
                <a:latin typeface="+mn-lt"/>
              </a:rPr>
              <a:t>По-известните </a:t>
            </a:r>
            <a:r>
              <a:rPr lang="bg-BG" sz="3200" b="1" dirty="0">
                <a:solidFill>
                  <a:schemeClr val="tx2">
                    <a:lumMod val="10000"/>
                  </a:schemeClr>
                </a:solidFill>
                <a:latin typeface="+mn-lt"/>
              </a:rPr>
              <a:t>съдържателни мотивационни теории с най-голям принос за оформянето на съвременните концепции за мотивацията са</a:t>
            </a:r>
            <a:r>
              <a:rPr lang="bg-BG" sz="3200" b="1" dirty="0" smtClean="0">
                <a:solidFill>
                  <a:schemeClr val="tx2">
                    <a:lumMod val="10000"/>
                  </a:schemeClr>
                </a:solidFill>
                <a:latin typeface="+mn-lt"/>
              </a:rPr>
              <a:t>: </a:t>
            </a:r>
            <a:endParaRPr lang="bg-BG" sz="3200" b="1" dirty="0">
              <a:solidFill>
                <a:schemeClr val="tx2">
                  <a:lumMod val="10000"/>
                </a:schemeClr>
              </a:solidFill>
              <a:latin typeface="+mn-lt"/>
            </a:endParaRPr>
          </a:p>
          <a:p>
            <a:pPr lvl="0">
              <a:spcBef>
                <a:spcPts val="600"/>
              </a:spcBef>
            </a:pPr>
            <a:r>
              <a:rPr lang="bg-BG" sz="3200" b="1" dirty="0" smtClean="0">
                <a:solidFill>
                  <a:schemeClr val="tx2">
                    <a:lumMod val="10000"/>
                  </a:schemeClr>
                </a:solidFill>
                <a:latin typeface="+mn-lt"/>
              </a:rPr>
              <a:t>- Теорията </a:t>
            </a:r>
            <a:r>
              <a:rPr lang="bg-BG" sz="3200" b="1" dirty="0">
                <a:solidFill>
                  <a:schemeClr val="tx2">
                    <a:lumMod val="10000"/>
                  </a:schemeClr>
                </a:solidFill>
                <a:latin typeface="+mn-lt"/>
              </a:rPr>
              <a:t>за йерархията на потребностите на </a:t>
            </a:r>
            <a:r>
              <a:rPr lang="bg-BG" sz="3200" b="1" dirty="0" err="1">
                <a:solidFill>
                  <a:schemeClr val="tx2">
                    <a:lumMod val="10000"/>
                  </a:schemeClr>
                </a:solidFill>
                <a:latin typeface="+mn-lt"/>
              </a:rPr>
              <a:t>Маслоу</a:t>
            </a:r>
            <a:r>
              <a:rPr lang="bg-BG" sz="3200" b="1" dirty="0" smtClean="0">
                <a:solidFill>
                  <a:schemeClr val="tx2">
                    <a:lumMod val="10000"/>
                  </a:schemeClr>
                </a:solidFill>
                <a:latin typeface="+mn-lt"/>
              </a:rPr>
              <a:t>; </a:t>
            </a:r>
            <a:endParaRPr lang="bg-BG" sz="3200" b="1" dirty="0">
              <a:solidFill>
                <a:schemeClr val="tx2">
                  <a:lumMod val="10000"/>
                </a:schemeClr>
              </a:solidFill>
              <a:latin typeface="+mn-lt"/>
            </a:endParaRPr>
          </a:p>
          <a:p>
            <a:pPr lvl="0">
              <a:spcBef>
                <a:spcPts val="600"/>
              </a:spcBef>
            </a:pPr>
            <a:r>
              <a:rPr lang="bg-BG" sz="3200" b="1" dirty="0" smtClean="0">
                <a:solidFill>
                  <a:schemeClr val="tx2">
                    <a:lumMod val="10000"/>
                  </a:schemeClr>
                </a:solidFill>
                <a:latin typeface="+mn-lt"/>
              </a:rPr>
              <a:t>- ЕRG-Теорията </a:t>
            </a:r>
            <a:r>
              <a:rPr lang="bg-BG" sz="3200" b="1" dirty="0">
                <a:solidFill>
                  <a:schemeClr val="tx2">
                    <a:lumMod val="10000"/>
                  </a:schemeClr>
                </a:solidFill>
                <a:latin typeface="+mn-lt"/>
              </a:rPr>
              <a:t>на </a:t>
            </a:r>
            <a:r>
              <a:rPr lang="bg-BG" sz="3200" b="1" dirty="0" err="1">
                <a:solidFill>
                  <a:schemeClr val="tx2">
                    <a:lumMod val="10000"/>
                  </a:schemeClr>
                </a:solidFill>
                <a:latin typeface="+mn-lt"/>
              </a:rPr>
              <a:t>Алдерфер</a:t>
            </a:r>
            <a:r>
              <a:rPr lang="bg-BG" sz="3200" b="1" dirty="0">
                <a:solidFill>
                  <a:schemeClr val="tx2">
                    <a:lumMod val="10000"/>
                  </a:schemeClr>
                </a:solidFill>
                <a:latin typeface="+mn-lt"/>
              </a:rPr>
              <a:t>;</a:t>
            </a:r>
          </a:p>
          <a:p>
            <a:pPr lvl="0">
              <a:spcBef>
                <a:spcPts val="600"/>
              </a:spcBef>
            </a:pPr>
            <a:r>
              <a:rPr lang="bg-BG" sz="3200" b="1" dirty="0" smtClean="0">
                <a:solidFill>
                  <a:schemeClr val="tx2">
                    <a:lumMod val="10000"/>
                  </a:schemeClr>
                </a:solidFill>
                <a:latin typeface="+mn-lt"/>
              </a:rPr>
              <a:t>- </a:t>
            </a:r>
            <a:r>
              <a:rPr lang="bg-BG" sz="3200" b="1" dirty="0" err="1" smtClean="0">
                <a:solidFill>
                  <a:schemeClr val="tx2">
                    <a:lumMod val="10000"/>
                  </a:schemeClr>
                </a:solidFill>
                <a:latin typeface="+mn-lt"/>
              </a:rPr>
              <a:t>Двуфакторната</a:t>
            </a:r>
            <a:r>
              <a:rPr lang="bg-BG" sz="3200" b="1" dirty="0" smtClean="0">
                <a:solidFill>
                  <a:schemeClr val="tx2">
                    <a:lumMod val="10000"/>
                  </a:schemeClr>
                </a:solidFill>
                <a:latin typeface="+mn-lt"/>
              </a:rPr>
              <a:t> </a:t>
            </a:r>
            <a:r>
              <a:rPr lang="bg-BG" sz="3200" b="1" dirty="0">
                <a:solidFill>
                  <a:schemeClr val="tx2">
                    <a:lumMod val="10000"/>
                  </a:schemeClr>
                </a:solidFill>
                <a:latin typeface="+mn-lt"/>
              </a:rPr>
              <a:t>теория на </a:t>
            </a:r>
            <a:r>
              <a:rPr lang="bg-BG" sz="3200" b="1" dirty="0" err="1">
                <a:solidFill>
                  <a:schemeClr val="tx2">
                    <a:lumMod val="10000"/>
                  </a:schemeClr>
                </a:solidFill>
                <a:latin typeface="+mn-lt"/>
              </a:rPr>
              <a:t>Хърцбърг</a:t>
            </a:r>
            <a:r>
              <a:rPr lang="bg-BG" sz="3200" b="1" dirty="0">
                <a:solidFill>
                  <a:schemeClr val="tx2">
                    <a:lumMod val="10000"/>
                  </a:schemeClr>
                </a:solidFill>
                <a:latin typeface="+mn-lt"/>
              </a:rPr>
              <a:t>;</a:t>
            </a:r>
          </a:p>
          <a:p>
            <a:pPr lvl="0">
              <a:spcBef>
                <a:spcPts val="600"/>
              </a:spcBef>
            </a:pPr>
            <a:r>
              <a:rPr lang="bg-BG" sz="3200" b="1" dirty="0" smtClean="0">
                <a:solidFill>
                  <a:schemeClr val="tx2">
                    <a:lumMod val="10000"/>
                  </a:schemeClr>
                </a:solidFill>
                <a:latin typeface="+mn-lt"/>
              </a:rPr>
              <a:t>- Теорията </a:t>
            </a:r>
            <a:r>
              <a:rPr lang="bg-BG" sz="3200" b="1" dirty="0">
                <a:solidFill>
                  <a:schemeClr val="tx2">
                    <a:lumMod val="10000"/>
                  </a:schemeClr>
                </a:solidFill>
                <a:latin typeface="+mn-lt"/>
              </a:rPr>
              <a:t>на </a:t>
            </a:r>
            <a:r>
              <a:rPr lang="bg-BG" sz="3200" b="1" dirty="0" err="1" smtClean="0">
                <a:solidFill>
                  <a:schemeClr val="tx2">
                    <a:lumMod val="10000"/>
                  </a:schemeClr>
                </a:solidFill>
                <a:latin typeface="+mn-lt"/>
              </a:rPr>
              <a:t>МакКлиланд</a:t>
            </a:r>
            <a:r>
              <a:rPr lang="bg-BG" sz="3200" b="1" dirty="0">
                <a:solidFill>
                  <a:schemeClr val="tx2">
                    <a:lumMod val="10000"/>
                  </a:schemeClr>
                </a:solidFill>
                <a:latin typeface="+mn-lt"/>
              </a:rPr>
              <a:t>;</a:t>
            </a:r>
          </a:p>
          <a:p>
            <a:pPr lvl="0">
              <a:spcBef>
                <a:spcPts val="600"/>
              </a:spcBef>
            </a:pPr>
            <a:r>
              <a:rPr lang="bg-BG" sz="3200" b="1" dirty="0" smtClean="0">
                <a:solidFill>
                  <a:schemeClr val="tx2">
                    <a:lumMod val="10000"/>
                  </a:schemeClr>
                </a:solidFill>
                <a:latin typeface="+mn-lt"/>
              </a:rPr>
              <a:t>- Теориите </a:t>
            </a:r>
            <a:r>
              <a:rPr lang="bg-BG" sz="3200" b="1" dirty="0">
                <a:solidFill>
                  <a:schemeClr val="tx2">
                    <a:lumMod val="10000"/>
                  </a:schemeClr>
                </a:solidFill>
                <a:latin typeface="+mn-lt"/>
              </a:rPr>
              <a:t>Х и У.</a:t>
            </a:r>
          </a:p>
        </p:txBody>
      </p:sp>
    </p:spTree>
    <p:extLst>
      <p:ext uri="{BB962C8B-B14F-4D97-AF65-F5344CB8AC3E}">
        <p14:creationId xmlns:p14="http://schemas.microsoft.com/office/powerpoint/2010/main" val="3462104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22714"/>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Date Placeholder 2"/>
          <p:cNvSpPr>
            <a:spLocks noGrp="1"/>
          </p:cNvSpPr>
          <p:nvPr>
            <p:ph type="dt" sz="half" idx="10"/>
          </p:nvPr>
        </p:nvSpPr>
        <p:spPr/>
        <p:txBody>
          <a:bodyPr/>
          <a:lstStyle/>
          <a:p>
            <a:fld id="{48411753-DF5C-46B1-93AD-428317DB05DF}" type="datetime1">
              <a:rPr lang="en-US" smtClean="0"/>
              <a:t>10/16/2016</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2</a:t>
            </a:fld>
            <a:endParaRPr lang="en-US" dirty="0">
              <a:solidFill>
                <a:srgbClr val="002060"/>
              </a:solidFill>
            </a:endParaRPr>
          </a:p>
        </p:txBody>
      </p:sp>
      <p:sp>
        <p:nvSpPr>
          <p:cNvPr id="5" name="Rectangle 4"/>
          <p:cNvSpPr/>
          <p:nvPr/>
        </p:nvSpPr>
        <p:spPr>
          <a:xfrm>
            <a:off x="1115616" y="908720"/>
            <a:ext cx="7132204" cy="4228850"/>
          </a:xfrm>
          <a:prstGeom prst="rect">
            <a:avLst/>
          </a:prstGeom>
        </p:spPr>
        <p:txBody>
          <a:bodyPr wrap="square">
            <a:spAutoFit/>
          </a:bodyPr>
          <a:lstStyle/>
          <a:p>
            <a:pPr>
              <a:lnSpc>
                <a:spcPct val="120000"/>
              </a:lnSpc>
            </a:pPr>
            <a:r>
              <a:rPr lang="ru-RU" sz="3200" dirty="0" smtClean="0">
                <a:latin typeface="Arial" panose="020B0604020202020204" pitchFamily="34" charset="0"/>
              </a:rPr>
              <a:t>План</a:t>
            </a:r>
            <a:r>
              <a:rPr lang="ru-RU" sz="3200" dirty="0">
                <a:latin typeface="Arial" panose="020B0604020202020204" pitchFamily="34" charset="0"/>
              </a:rPr>
              <a:t>:</a:t>
            </a:r>
            <a:br>
              <a:rPr lang="ru-RU" sz="3200" dirty="0">
                <a:latin typeface="Arial" panose="020B0604020202020204" pitchFamily="34" charset="0"/>
              </a:rPr>
            </a:br>
            <a:r>
              <a:rPr lang="ru-RU" sz="3200" dirty="0" smtClean="0">
                <a:latin typeface="Arial" panose="020B0604020202020204" pitchFamily="34" charset="0"/>
              </a:rPr>
              <a:t>1. Механизъм и съдържание на мотивационния процес.</a:t>
            </a:r>
            <a:r>
              <a:rPr lang="ru-RU" sz="3200" dirty="0">
                <a:latin typeface="Arial" panose="020B0604020202020204" pitchFamily="34" charset="0"/>
              </a:rPr>
              <a:t/>
            </a:r>
            <a:br>
              <a:rPr lang="ru-RU" sz="3200" dirty="0">
                <a:latin typeface="Arial" panose="020B0604020202020204" pitchFamily="34" charset="0"/>
              </a:rPr>
            </a:br>
            <a:r>
              <a:rPr lang="ru-RU" sz="3200" dirty="0" smtClean="0">
                <a:latin typeface="Arial" panose="020B0604020202020204" pitchFamily="34" charset="0"/>
              </a:rPr>
              <a:t>2</a:t>
            </a:r>
            <a:r>
              <a:rPr lang="bg-BG" sz="3200" dirty="0" smtClean="0">
                <a:latin typeface="Arial" panose="020B0604020202020204" pitchFamily="34" charset="0"/>
              </a:rPr>
              <a:t>. </a:t>
            </a:r>
            <a:r>
              <a:rPr lang="bg-BG" sz="3200" dirty="0">
                <a:latin typeface="Arial" panose="020B0604020202020204" pitchFamily="34" charset="0"/>
              </a:rPr>
              <a:t>Мотивационни </a:t>
            </a:r>
            <a:r>
              <a:rPr lang="bg-BG" sz="3200" dirty="0" smtClean="0">
                <a:latin typeface="Arial" panose="020B0604020202020204" pitchFamily="34" charset="0"/>
              </a:rPr>
              <a:t>теории.</a:t>
            </a:r>
            <a:r>
              <a:rPr lang="bg-BG" sz="3200" dirty="0">
                <a:latin typeface="Arial" panose="020B0604020202020204" pitchFamily="34" charset="0"/>
              </a:rPr>
              <a:t/>
            </a:r>
            <a:br>
              <a:rPr lang="bg-BG" sz="3200" dirty="0">
                <a:latin typeface="Arial" panose="020B0604020202020204" pitchFamily="34" charset="0"/>
              </a:rPr>
            </a:br>
            <a:r>
              <a:rPr lang="bg-BG" sz="3200" dirty="0" smtClean="0">
                <a:latin typeface="Arial" panose="020B0604020202020204" pitchFamily="34" charset="0"/>
              </a:rPr>
              <a:t>3. </a:t>
            </a:r>
            <a:r>
              <a:rPr lang="bg-BG" sz="3200" dirty="0">
                <a:latin typeface="Arial" panose="020B0604020202020204" pitchFamily="34" charset="0"/>
              </a:rPr>
              <a:t>Видове </a:t>
            </a:r>
            <a:r>
              <a:rPr lang="bg-BG" sz="3200" dirty="0" err="1">
                <a:latin typeface="Arial" panose="020B0604020202020204" pitchFamily="34" charset="0"/>
              </a:rPr>
              <a:t>наградни</a:t>
            </a:r>
            <a:r>
              <a:rPr lang="bg-BG" sz="3200" dirty="0">
                <a:latin typeface="Arial" panose="020B0604020202020204" pitchFamily="34" charset="0"/>
              </a:rPr>
              <a:t> програми и </a:t>
            </a:r>
            <a:r>
              <a:rPr lang="bg-BG" sz="3200" dirty="0" smtClean="0">
                <a:latin typeface="Arial" panose="020B0604020202020204" pitchFamily="34" charset="0"/>
              </a:rPr>
              <a:t>стимули.</a:t>
            </a:r>
            <a:r>
              <a:rPr lang="bg-BG" sz="3200" dirty="0">
                <a:latin typeface="Arial" panose="020B0604020202020204" pitchFamily="34" charset="0"/>
              </a:rPr>
              <a:t/>
            </a:r>
            <a:br>
              <a:rPr lang="bg-BG" sz="3200" dirty="0">
                <a:latin typeface="Arial" panose="020B0604020202020204" pitchFamily="34" charset="0"/>
              </a:rPr>
            </a:br>
            <a:endParaRPr lang="en-US" sz="3200" dirty="0"/>
          </a:p>
        </p:txBody>
      </p:sp>
    </p:spTree>
    <p:extLst>
      <p:ext uri="{BB962C8B-B14F-4D97-AF65-F5344CB8AC3E}">
        <p14:creationId xmlns:p14="http://schemas.microsoft.com/office/powerpoint/2010/main" val="28131374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06690"/>
          </a:xfrm>
        </p:spPr>
        <p:txBody>
          <a:bodyPr>
            <a:normAutofit/>
          </a:bodyPr>
          <a:lstStyle/>
          <a:p>
            <a:pPr algn="ctr"/>
            <a:r>
              <a:rPr lang="bg-BG" sz="3200" b="1" dirty="0" smtClean="0">
                <a:solidFill>
                  <a:srgbClr val="FF0000"/>
                </a:solidFill>
                <a:effectLst/>
              </a:rPr>
              <a:t>Теория за йерархия на потребностите на </a:t>
            </a:r>
            <a:r>
              <a:rPr lang="bg-BG" sz="3200" b="1" dirty="0" err="1" smtClean="0">
                <a:solidFill>
                  <a:srgbClr val="FF0000"/>
                </a:solidFill>
                <a:effectLst/>
              </a:rPr>
              <a:t>Маслоу</a:t>
            </a:r>
            <a:r>
              <a:rPr lang="bg-BG" sz="3200" b="1" dirty="0" smtClean="0">
                <a:solidFill>
                  <a:srgbClr val="FF0000"/>
                </a:solidFill>
                <a:effectLst/>
              </a:rPr>
              <a:t/>
            </a:r>
            <a:br>
              <a:rPr lang="bg-BG" sz="3200" b="1" dirty="0" smtClean="0">
                <a:solidFill>
                  <a:srgbClr val="FF0000"/>
                </a:solidFill>
                <a:effectLst/>
              </a:rPr>
            </a:br>
            <a:r>
              <a:rPr lang="bg-BG" sz="2800" dirty="0" smtClean="0">
                <a:solidFill>
                  <a:srgbClr val="C00000"/>
                </a:solidFill>
                <a:effectLst/>
              </a:rPr>
              <a:t> </a:t>
            </a:r>
            <a:r>
              <a:rPr lang="bg-BG" sz="2800" dirty="0">
                <a:solidFill>
                  <a:srgbClr val="C00000"/>
                </a:solidFill>
                <a:effectLst/>
              </a:rPr>
              <a:t/>
            </a:r>
            <a:br>
              <a:rPr lang="bg-BG" sz="2800" dirty="0">
                <a:solidFill>
                  <a:srgbClr val="C00000"/>
                </a:solidFill>
                <a:effectLst/>
              </a:rPr>
            </a:br>
            <a:r>
              <a:rPr lang="bg-BG" sz="2800" dirty="0">
                <a:solidFill>
                  <a:schemeClr val="tx2">
                    <a:lumMod val="10000"/>
                  </a:schemeClr>
                </a:solidFill>
                <a:effectLst/>
              </a:rPr>
              <a:t>Основната теза в неговата теория е, че човекът е „искащо животно“. Той има желание да задоволява една предварително зададена схема от потребности, между които съществува йерархия. </a:t>
            </a:r>
            <a:r>
              <a:rPr lang="bg-BG" sz="2800" dirty="0" err="1">
                <a:solidFill>
                  <a:schemeClr val="tx2">
                    <a:lumMod val="10000"/>
                  </a:schemeClr>
                </a:solidFill>
                <a:effectLst/>
              </a:rPr>
              <a:t>Маслоу</a:t>
            </a:r>
            <a:r>
              <a:rPr lang="bg-BG" sz="2800" dirty="0">
                <a:solidFill>
                  <a:schemeClr val="tx2">
                    <a:lumMod val="10000"/>
                  </a:schemeClr>
                </a:solidFill>
                <a:effectLst/>
              </a:rPr>
              <a:t> (1954) предлага най-известната класификация на потребностите като формулира пет общовалидни категории потребности, подреждайки ги в следната йерархия, започвайки от най-основните към </a:t>
            </a:r>
            <a:r>
              <a:rPr lang="bg-BG" sz="2800" dirty="0" smtClean="0">
                <a:solidFill>
                  <a:schemeClr val="tx2">
                    <a:lumMod val="10000"/>
                  </a:schemeClr>
                </a:solidFill>
                <a:effectLst/>
              </a:rPr>
              <a:t>най-сложните. </a:t>
            </a:r>
            <a:endParaRPr lang="bg-BG" sz="28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7394E886-8F66-4FAF-B197-85FF03BFDD3F}"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20</a:t>
            </a:fld>
            <a:endParaRPr lang="bg-BG" altLang="en-US"/>
          </a:p>
        </p:txBody>
      </p:sp>
    </p:spTree>
    <p:extLst>
      <p:ext uri="{BB962C8B-B14F-4D97-AF65-F5344CB8AC3E}">
        <p14:creationId xmlns:p14="http://schemas.microsoft.com/office/powerpoint/2010/main" val="3958980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ED8F252B-7616-48E2-BDDC-56687A8699DA}" type="datetime1">
              <a:rPr lang="en-US" altLang="en-US" smtClean="0"/>
              <a:t>10/16/2016</a:t>
            </a:fld>
            <a:endParaRPr lang="bg-BG" altLang="en-US"/>
          </a:p>
        </p:txBody>
      </p:sp>
      <p:sp>
        <p:nvSpPr>
          <p:cNvPr id="2" name="Slide Number Placeholder 1"/>
          <p:cNvSpPr>
            <a:spLocks noGrp="1"/>
          </p:cNvSpPr>
          <p:nvPr>
            <p:ph type="sldNum" sz="quarter" idx="12"/>
          </p:nvPr>
        </p:nvSpPr>
        <p:spPr/>
        <p:txBody>
          <a:bodyPr/>
          <a:lstStyle/>
          <a:p>
            <a:pPr>
              <a:defRPr/>
            </a:pPr>
            <a:fld id="{BBC784FC-8F21-4645-9E21-EC3885B83A2C}" type="slidenum">
              <a:rPr lang="bg-BG" altLang="en-US" smtClean="0"/>
              <a:pPr>
                <a:defRPr/>
              </a:pPr>
              <a:t>21</a:t>
            </a:fld>
            <a:endParaRPr lang="bg-BG" altLang="en-US"/>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graphicFrame>
        <p:nvGraphicFramePr>
          <p:cNvPr id="4" name="Object 3"/>
          <p:cNvGraphicFramePr>
            <a:graphicFrameLocks noChangeAspect="1"/>
          </p:cNvGraphicFramePr>
          <p:nvPr>
            <p:extLst>
              <p:ext uri="{D42A27DB-BD31-4B8C-83A1-F6EECF244321}">
                <p14:modId xmlns:p14="http://schemas.microsoft.com/office/powerpoint/2010/main" val="1421144507"/>
              </p:ext>
            </p:extLst>
          </p:nvPr>
        </p:nvGraphicFramePr>
        <p:xfrm>
          <a:off x="971600" y="332656"/>
          <a:ext cx="7848872" cy="6003486"/>
        </p:xfrm>
        <a:graphic>
          <a:graphicData uri="http://schemas.openxmlformats.org/presentationml/2006/ole">
            <mc:AlternateContent xmlns:mc="http://schemas.openxmlformats.org/markup-compatibility/2006">
              <mc:Choice xmlns:v="urn:schemas-microsoft-com:vml" Requires="v">
                <p:oleObj spid="_x0000_s3099" r:id="rId3" imgW="3910097" imgH="3056128" progId="Visio.Drawing.11">
                  <p:embed/>
                </p:oleObj>
              </mc:Choice>
              <mc:Fallback>
                <p:oleObj r:id="rId3" imgW="3910097" imgH="305612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32656"/>
                        <a:ext cx="7848872" cy="6003486"/>
                      </a:xfrm>
                      <a:prstGeom prst="rect">
                        <a:avLst/>
                      </a:prstGeom>
                      <a:noFill/>
                    </p:spPr>
                  </p:pic>
                </p:oleObj>
              </mc:Fallback>
            </mc:AlternateContent>
          </a:graphicData>
        </a:graphic>
      </p:graphicFrame>
    </p:spTree>
    <p:extLst>
      <p:ext uri="{BB962C8B-B14F-4D97-AF65-F5344CB8AC3E}">
        <p14:creationId xmlns:p14="http://schemas.microsoft.com/office/powerpoint/2010/main" val="3700413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fontScale="90000"/>
          </a:bodyPr>
          <a:lstStyle/>
          <a:p>
            <a:r>
              <a:rPr lang="bg-BG" sz="3600" b="1" i="1" dirty="0">
                <a:solidFill>
                  <a:srgbClr val="D20637"/>
                </a:solidFill>
                <a:effectLst/>
              </a:rPr>
              <a:t>Първото ниво</a:t>
            </a:r>
            <a:r>
              <a:rPr lang="bg-BG" sz="3600" b="1" dirty="0">
                <a:solidFill>
                  <a:srgbClr val="D20637"/>
                </a:solidFill>
                <a:effectLst/>
              </a:rPr>
              <a:t> включва най-основните нужди – </a:t>
            </a:r>
            <a:r>
              <a:rPr lang="bg-BG" sz="3600" b="1" i="1" dirty="0">
                <a:solidFill>
                  <a:srgbClr val="D20637"/>
                </a:solidFill>
                <a:effectLst/>
              </a:rPr>
              <a:t>физиологичните потребности</a:t>
            </a:r>
            <a:r>
              <a:rPr lang="bg-BG" sz="3600" b="1" i="1" dirty="0">
                <a:solidFill>
                  <a:schemeClr val="tx2">
                    <a:lumMod val="10000"/>
                  </a:schemeClr>
                </a:solidFill>
                <a:effectLst/>
              </a:rPr>
              <a:t>,</a:t>
            </a:r>
            <a:r>
              <a:rPr lang="bg-BG" sz="3600" b="1" dirty="0">
                <a:solidFill>
                  <a:schemeClr val="tx2">
                    <a:lumMod val="10000"/>
                  </a:schemeClr>
                </a:solidFill>
                <a:effectLst/>
              </a:rPr>
              <a:t> </a:t>
            </a:r>
            <a:r>
              <a:rPr lang="bg-BG" sz="3600" dirty="0">
                <a:solidFill>
                  <a:schemeClr val="tx2">
                    <a:lumMod val="10000"/>
                  </a:schemeClr>
                </a:solidFill>
                <a:effectLst/>
              </a:rPr>
              <a:t>т.е. нуждите на хората, свързани с преживяването. Това са първичните или основните потребности за хората, като храна, вода, секс, подслон, избягване на болка и др. На работното място тези потребности обхващат основната заплата и условията на труд.</a:t>
            </a:r>
            <a:br>
              <a:rPr lang="bg-BG" sz="3600" dirty="0">
                <a:solidFill>
                  <a:schemeClr val="tx2">
                    <a:lumMod val="10000"/>
                  </a:schemeClr>
                </a:solidFill>
                <a:effectLst/>
              </a:rPr>
            </a:br>
            <a:endParaRPr lang="bg-BG" sz="36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F0FBB1E8-9630-4019-928D-01899F693A7E}"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22</a:t>
            </a:fld>
            <a:endParaRPr lang="bg-BG" altLang="en-US"/>
          </a:p>
        </p:txBody>
      </p:sp>
    </p:spTree>
    <p:extLst>
      <p:ext uri="{BB962C8B-B14F-4D97-AF65-F5344CB8AC3E}">
        <p14:creationId xmlns:p14="http://schemas.microsoft.com/office/powerpoint/2010/main" val="327009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3200" dirty="0" smtClean="0">
                <a:solidFill>
                  <a:schemeClr val="tx2">
                    <a:lumMod val="10000"/>
                  </a:schemeClr>
                </a:solidFill>
                <a:effectLst/>
              </a:rPr>
              <a:t>Когато </a:t>
            </a:r>
            <a:r>
              <a:rPr lang="bg-BG" sz="3200" dirty="0">
                <a:solidFill>
                  <a:schemeClr val="tx2">
                    <a:lumMod val="10000"/>
                  </a:schemeClr>
                </a:solidFill>
                <a:effectLst/>
              </a:rPr>
              <a:t>тези нужди са задоволени се появява </a:t>
            </a:r>
            <a:r>
              <a:rPr lang="bg-BG" sz="3200" b="1" i="1" dirty="0">
                <a:solidFill>
                  <a:srgbClr val="D20637"/>
                </a:solidFill>
                <a:effectLst/>
              </a:rPr>
              <a:t>второто ниво</a:t>
            </a:r>
            <a:r>
              <a:rPr lang="bg-BG" sz="3200" b="1" dirty="0">
                <a:solidFill>
                  <a:srgbClr val="D20637"/>
                </a:solidFill>
                <a:effectLst/>
              </a:rPr>
              <a:t> – </a:t>
            </a:r>
            <a:r>
              <a:rPr lang="bg-BG" sz="3200" b="1" i="1" dirty="0">
                <a:solidFill>
                  <a:srgbClr val="D20637"/>
                </a:solidFill>
                <a:effectLst/>
              </a:rPr>
              <a:t>потребности от сигурност и безопасност, </a:t>
            </a:r>
            <a:r>
              <a:rPr lang="bg-BG" sz="3200" dirty="0">
                <a:solidFill>
                  <a:schemeClr val="tx2">
                    <a:lumMod val="10000"/>
                  </a:schemeClr>
                </a:solidFill>
                <a:effectLst/>
              </a:rPr>
              <a:t>напр., защита от опасност и нещастни случаи, сигурност на работното място. На работното място хората преценяват тези потребности с оглед на създаване безопасни условия на труд, сигурна работа и приемливо ниво на странични социални облаги за осигуряване на здраве, защита и пенсиониране.</a:t>
            </a:r>
            <a:br>
              <a:rPr lang="bg-BG" sz="3200" dirty="0">
                <a:solidFill>
                  <a:schemeClr val="tx2">
                    <a:lumMod val="10000"/>
                  </a:schemeClr>
                </a:solidFill>
                <a:effectLst/>
              </a:rPr>
            </a:br>
            <a:endParaRPr lang="bg-BG" sz="3200" dirty="0">
              <a:solidFill>
                <a:schemeClr val="tx2">
                  <a:lumMod val="10000"/>
                </a:schemeClr>
              </a:solidFill>
            </a:endParaRPr>
          </a:p>
        </p:txBody>
      </p:sp>
      <p:sp>
        <p:nvSpPr>
          <p:cNvPr id="4" name="Date Placeholder 3"/>
          <p:cNvSpPr>
            <a:spLocks noGrp="1"/>
          </p:cNvSpPr>
          <p:nvPr>
            <p:ph type="dt" sz="half" idx="10"/>
          </p:nvPr>
        </p:nvSpPr>
        <p:spPr/>
        <p:txBody>
          <a:bodyPr/>
          <a:lstStyle/>
          <a:p>
            <a:pPr>
              <a:defRPr/>
            </a:pPr>
            <a:fld id="{F0FBB1E8-9630-4019-928D-01899F693A7E}"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23</a:t>
            </a:fld>
            <a:endParaRPr lang="bg-BG" altLang="en-US"/>
          </a:p>
        </p:txBody>
      </p:sp>
    </p:spTree>
    <p:extLst>
      <p:ext uri="{BB962C8B-B14F-4D97-AF65-F5344CB8AC3E}">
        <p14:creationId xmlns:p14="http://schemas.microsoft.com/office/powerpoint/2010/main" val="7008696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2800" b="1" i="1" dirty="0">
                <a:solidFill>
                  <a:srgbClr val="C00000"/>
                </a:solidFill>
                <a:effectLst/>
              </a:rPr>
              <a:t>Третото ниво</a:t>
            </a:r>
            <a:r>
              <a:rPr lang="bg-BG" sz="2800" b="1" dirty="0">
                <a:solidFill>
                  <a:srgbClr val="C00000"/>
                </a:solidFill>
                <a:effectLst/>
              </a:rPr>
              <a:t> включва </a:t>
            </a:r>
            <a:r>
              <a:rPr lang="bg-BG" sz="2800" b="1" i="1" dirty="0">
                <a:solidFill>
                  <a:srgbClr val="C00000"/>
                </a:solidFill>
                <a:effectLst/>
              </a:rPr>
              <a:t>потребности от принадлежност или т. нар. социални потребности. </a:t>
            </a:r>
            <a:r>
              <a:rPr lang="bg-BG" sz="2800" dirty="0">
                <a:solidFill>
                  <a:schemeClr val="accent4">
                    <a:lumMod val="10000"/>
                  </a:schemeClr>
                </a:solidFill>
                <a:effectLst/>
              </a:rPr>
              <a:t>Това са такива нужди като приятелство, привързаност и удовлетворяващи взаимоотношения с другите хора. На работното място тези потребности са свързани с желанието за общуване с другите работници, създаване на добри отношения с ръководителите и приемане от колегите. Например, работата в група, подкрепата и сплотеността удовлетворяват тези нужди. </a:t>
            </a:r>
            <a:br>
              <a:rPr lang="bg-BG" sz="2800" dirty="0">
                <a:solidFill>
                  <a:schemeClr val="accent4">
                    <a:lumMod val="10000"/>
                  </a:schemeClr>
                </a:solidFill>
                <a:effectLst/>
              </a:rPr>
            </a:br>
            <a:endParaRPr lang="bg-BG" sz="2800" dirty="0">
              <a:solidFill>
                <a:schemeClr val="accent4">
                  <a:lumMod val="10000"/>
                </a:schemeClr>
              </a:solidFill>
            </a:endParaRPr>
          </a:p>
        </p:txBody>
      </p:sp>
      <p:sp>
        <p:nvSpPr>
          <p:cNvPr id="4" name="Date Placeholder 3"/>
          <p:cNvSpPr>
            <a:spLocks noGrp="1"/>
          </p:cNvSpPr>
          <p:nvPr>
            <p:ph type="dt" sz="half" idx="10"/>
          </p:nvPr>
        </p:nvSpPr>
        <p:spPr/>
        <p:txBody>
          <a:bodyPr/>
          <a:lstStyle/>
          <a:p>
            <a:pPr>
              <a:defRPr/>
            </a:pPr>
            <a:fld id="{7E783052-B0D7-4F3C-A8AD-8AD0FFD205CA}"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24</a:t>
            </a:fld>
            <a:endParaRPr lang="bg-BG" altLang="en-US"/>
          </a:p>
        </p:txBody>
      </p:sp>
    </p:spTree>
    <p:extLst>
      <p:ext uri="{BB962C8B-B14F-4D97-AF65-F5344CB8AC3E}">
        <p14:creationId xmlns:p14="http://schemas.microsoft.com/office/powerpoint/2010/main" val="11639866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a:bodyPr>
          <a:lstStyle/>
          <a:p>
            <a:r>
              <a:rPr lang="bg-BG" sz="2800" b="1" i="1" dirty="0">
                <a:solidFill>
                  <a:srgbClr val="D20637"/>
                </a:solidFill>
                <a:effectLst/>
              </a:rPr>
              <a:t>Четвъртото ниво</a:t>
            </a:r>
            <a:r>
              <a:rPr lang="bg-BG" sz="2800" b="1" dirty="0">
                <a:solidFill>
                  <a:srgbClr val="D20637"/>
                </a:solidFill>
                <a:effectLst/>
              </a:rPr>
              <a:t> включва </a:t>
            </a:r>
            <a:r>
              <a:rPr lang="bg-BG" sz="2800" b="1" i="1" dirty="0">
                <a:solidFill>
                  <a:srgbClr val="D20637"/>
                </a:solidFill>
                <a:effectLst/>
              </a:rPr>
              <a:t>потребности от уважение, </a:t>
            </a:r>
            <a:r>
              <a:rPr lang="bg-BG" sz="2800" dirty="0">
                <a:solidFill>
                  <a:schemeClr val="accent4">
                    <a:lumMod val="10000"/>
                  </a:schemeClr>
                </a:solidFill>
                <a:effectLst/>
              </a:rPr>
              <a:t>т.е.</a:t>
            </a:r>
            <a:r>
              <a:rPr lang="bg-BG" sz="2800" i="1" dirty="0">
                <a:solidFill>
                  <a:schemeClr val="accent4">
                    <a:lumMod val="10000"/>
                  </a:schemeClr>
                </a:solidFill>
                <a:effectLst/>
              </a:rPr>
              <a:t> </a:t>
            </a:r>
            <a:r>
              <a:rPr lang="bg-BG" sz="2800" dirty="0">
                <a:solidFill>
                  <a:schemeClr val="accent4">
                    <a:lumMod val="10000"/>
                  </a:schemeClr>
                </a:solidFill>
                <a:effectLst/>
              </a:rPr>
              <a:t>то обхваща потребностите от </a:t>
            </a:r>
            <a:r>
              <a:rPr lang="bg-BG" sz="2800" dirty="0">
                <a:solidFill>
                  <a:schemeClr val="tx1"/>
                </a:solidFill>
                <a:effectLst/>
              </a:rPr>
              <a:t>самочувствие, самоуважение, уважение на качествата на индивида </a:t>
            </a:r>
            <a:r>
              <a:rPr lang="bg-BG" sz="2800" dirty="0">
                <a:solidFill>
                  <a:schemeClr val="accent4">
                    <a:lumMod val="10000"/>
                  </a:schemeClr>
                </a:solidFill>
                <a:effectLst/>
              </a:rPr>
              <a:t>от другите лица и потребността от развитие на чувство на самоувереност и престиж, сила и чувство за полезност. Успешното завършване на дадена задача, признанието на уменията на индивида от другите лица, придобиването на титли във фирмата (напр. мениджър, специалист, началник) са все примери за такива потребности.</a:t>
            </a:r>
            <a:br>
              <a:rPr lang="bg-BG" sz="2800" dirty="0">
                <a:solidFill>
                  <a:schemeClr val="accent4">
                    <a:lumMod val="10000"/>
                  </a:schemeClr>
                </a:solidFill>
                <a:effectLst/>
              </a:rPr>
            </a:br>
            <a:endParaRPr lang="bg-BG" sz="2800" dirty="0">
              <a:solidFill>
                <a:schemeClr val="accent4">
                  <a:lumMod val="10000"/>
                </a:schemeClr>
              </a:solidFill>
            </a:endParaRPr>
          </a:p>
        </p:txBody>
      </p:sp>
      <p:sp>
        <p:nvSpPr>
          <p:cNvPr id="4" name="Date Placeholder 3"/>
          <p:cNvSpPr>
            <a:spLocks noGrp="1"/>
          </p:cNvSpPr>
          <p:nvPr>
            <p:ph type="dt" sz="half" idx="10"/>
          </p:nvPr>
        </p:nvSpPr>
        <p:spPr/>
        <p:txBody>
          <a:bodyPr/>
          <a:lstStyle/>
          <a:p>
            <a:pPr>
              <a:defRPr/>
            </a:pPr>
            <a:fld id="{18BB81E4-0CA4-410F-A2CF-109D44A4AC21}"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25</a:t>
            </a:fld>
            <a:endParaRPr lang="bg-BG" altLang="en-US"/>
          </a:p>
        </p:txBody>
      </p:sp>
    </p:spTree>
    <p:extLst>
      <p:ext uri="{BB962C8B-B14F-4D97-AF65-F5344CB8AC3E}">
        <p14:creationId xmlns:p14="http://schemas.microsoft.com/office/powerpoint/2010/main" val="1989932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Autofit/>
          </a:bodyPr>
          <a:lstStyle/>
          <a:p>
            <a:r>
              <a:rPr lang="bg-BG" sz="3200" dirty="0">
                <a:effectLst/>
              </a:rPr>
              <a:t>Най-високото </a:t>
            </a:r>
            <a:r>
              <a:rPr lang="bg-BG" sz="3200" b="1" i="1" dirty="0">
                <a:solidFill>
                  <a:srgbClr val="FF0000"/>
                </a:solidFill>
                <a:effectLst/>
              </a:rPr>
              <a:t>пето ниво</a:t>
            </a:r>
            <a:r>
              <a:rPr lang="bg-BG" sz="3200" dirty="0">
                <a:solidFill>
                  <a:srgbClr val="FF0000"/>
                </a:solidFill>
                <a:effectLst/>
              </a:rPr>
              <a:t> </a:t>
            </a:r>
            <a:r>
              <a:rPr lang="bg-BG" sz="3200" dirty="0" smtClean="0">
                <a:solidFill>
                  <a:srgbClr val="FF0000"/>
                </a:solidFill>
                <a:effectLst/>
              </a:rPr>
              <a:t>включва </a:t>
            </a:r>
            <a:r>
              <a:rPr lang="bg-BG" sz="3200" b="1" i="1" dirty="0">
                <a:solidFill>
                  <a:srgbClr val="FF0000"/>
                </a:solidFill>
                <a:effectLst/>
              </a:rPr>
              <a:t>потребности от </a:t>
            </a:r>
            <a:r>
              <a:rPr lang="bg-BG" sz="3200" b="1" i="1" dirty="0" err="1">
                <a:solidFill>
                  <a:srgbClr val="FF0000"/>
                </a:solidFill>
                <a:effectLst/>
              </a:rPr>
              <a:t>самореализация</a:t>
            </a:r>
            <a:r>
              <a:rPr lang="bg-BG" sz="3200" b="1" i="1" dirty="0">
                <a:solidFill>
                  <a:srgbClr val="FF0000"/>
                </a:solidFill>
                <a:effectLst/>
              </a:rPr>
              <a:t> или </a:t>
            </a:r>
            <a:r>
              <a:rPr lang="bg-BG" sz="3200" b="1" i="1" dirty="0" err="1">
                <a:solidFill>
                  <a:srgbClr val="FF0000"/>
                </a:solidFill>
                <a:effectLst/>
              </a:rPr>
              <a:t>самоактуализация</a:t>
            </a:r>
            <a:r>
              <a:rPr lang="bg-BG" sz="3200" b="1" i="1" dirty="0">
                <a:solidFill>
                  <a:srgbClr val="FF0000"/>
                </a:solidFill>
                <a:effectLst/>
              </a:rPr>
              <a:t>,</a:t>
            </a:r>
            <a:r>
              <a:rPr lang="bg-BG" sz="3200" dirty="0">
                <a:solidFill>
                  <a:srgbClr val="FF0000"/>
                </a:solidFill>
                <a:effectLst/>
              </a:rPr>
              <a:t> </a:t>
            </a:r>
            <a:r>
              <a:rPr lang="bg-BG" sz="3200" dirty="0" smtClean="0">
                <a:effectLst/>
              </a:rPr>
              <a:t>т.е. постигане </a:t>
            </a:r>
            <a:r>
              <a:rPr lang="bg-BG" sz="3200" dirty="0">
                <a:effectLst/>
              </a:rPr>
              <a:t>на чувство за личностна завършеност, компетентност и постижения</a:t>
            </a:r>
            <a:r>
              <a:rPr lang="bg-BG" sz="3200" dirty="0" smtClean="0">
                <a:effectLst/>
              </a:rPr>
              <a:t>. Хората с </a:t>
            </a:r>
            <a:r>
              <a:rPr lang="bg-BG" sz="3200" dirty="0">
                <a:effectLst/>
              </a:rPr>
              <a:t>доминиращи потребности от </a:t>
            </a:r>
            <a:r>
              <a:rPr lang="bg-BG" sz="3200" dirty="0" err="1" smtClean="0">
                <a:effectLst/>
              </a:rPr>
              <a:t>самореализация</a:t>
            </a:r>
            <a:r>
              <a:rPr lang="bg-BG" sz="3200" dirty="0" smtClean="0">
                <a:effectLst/>
              </a:rPr>
              <a:t>  търсят </a:t>
            </a:r>
            <a:r>
              <a:rPr lang="bg-BG" sz="3200" dirty="0">
                <a:effectLst/>
              </a:rPr>
              <a:t>работни задания, които са предизвикателство за уменията им, позволяват им да </a:t>
            </a:r>
            <a:r>
              <a:rPr lang="bg-BG" sz="3200" dirty="0" smtClean="0">
                <a:effectLst/>
              </a:rPr>
              <a:t>използват </a:t>
            </a:r>
            <a:r>
              <a:rPr lang="bg-BG" sz="3200" dirty="0">
                <a:effectLst/>
              </a:rPr>
              <a:t>творческите и иновационните </a:t>
            </a:r>
            <a:r>
              <a:rPr lang="bg-BG" sz="3200" dirty="0" smtClean="0">
                <a:effectLst/>
              </a:rPr>
              <a:t>си таланти</a:t>
            </a:r>
            <a:r>
              <a:rPr lang="bg-BG" sz="3200" dirty="0">
                <a:effectLst/>
              </a:rPr>
              <a:t>, </a:t>
            </a:r>
            <a:r>
              <a:rPr lang="bg-BG" sz="3200" dirty="0" smtClean="0">
                <a:effectLst/>
              </a:rPr>
              <a:t>които им </a:t>
            </a:r>
            <a:r>
              <a:rPr lang="bg-BG" sz="3200" dirty="0">
                <a:effectLst/>
              </a:rPr>
              <a:t>дават възможност за напредък и личностно израстване</a:t>
            </a:r>
            <a:r>
              <a:rPr lang="bg-BG" sz="3200" dirty="0" smtClean="0">
                <a:effectLst/>
              </a:rPr>
              <a:t>.</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26</a:t>
            </a:fld>
            <a:endParaRPr lang="bg-BG" altLang="en-US"/>
          </a:p>
        </p:txBody>
      </p:sp>
    </p:spTree>
    <p:extLst>
      <p:ext uri="{BB962C8B-B14F-4D97-AF65-F5344CB8AC3E}">
        <p14:creationId xmlns:p14="http://schemas.microsoft.com/office/powerpoint/2010/main" val="759411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fontScale="90000"/>
          </a:bodyPr>
          <a:lstStyle/>
          <a:p>
            <a:r>
              <a:rPr lang="bg-BG" sz="3200" dirty="0">
                <a:solidFill>
                  <a:schemeClr val="tx1"/>
                </a:solidFill>
                <a:effectLst/>
              </a:rPr>
              <a:t>Теорията на </a:t>
            </a:r>
            <a:r>
              <a:rPr lang="bg-BG" sz="3200" dirty="0" err="1">
                <a:solidFill>
                  <a:schemeClr val="tx1"/>
                </a:solidFill>
                <a:effectLst/>
              </a:rPr>
              <a:t>Маслоу</a:t>
            </a:r>
            <a:r>
              <a:rPr lang="bg-BG" sz="3200" dirty="0">
                <a:solidFill>
                  <a:schemeClr val="tx1"/>
                </a:solidFill>
                <a:effectLst/>
              </a:rPr>
              <a:t> има голямо влияние и поддръжка от много автори. След нейната поява, ръководителите от различен ранг започват да разбират, че мотивирането на хората се определя от широк спектър потребности, а не само от икономически стимули. В резултат на редица проучвания се стига до извода, че потребностите от уважение и реализация на личността стават най-важни, когато човек се издигне по стълбата на управленската кариера.</a:t>
            </a:r>
            <a:r>
              <a:rPr lang="en-US" sz="3200" dirty="0">
                <a:solidFill>
                  <a:schemeClr val="tx1"/>
                </a:solidFill>
                <a:effectLst/>
              </a:rPr>
              <a:t/>
            </a:r>
            <a:br>
              <a:rPr lang="en-US" sz="3200" dirty="0">
                <a:solidFill>
                  <a:schemeClr val="tx1"/>
                </a:solidFill>
                <a:effectLst/>
              </a:rPr>
            </a:br>
            <a:endParaRPr lang="bg-BG" sz="3200" dirty="0">
              <a:solidFill>
                <a:schemeClr val="tx1"/>
              </a:solidFill>
            </a:endParaRPr>
          </a:p>
        </p:txBody>
      </p:sp>
      <p:sp>
        <p:nvSpPr>
          <p:cNvPr id="4" name="Date Placeholder 3"/>
          <p:cNvSpPr>
            <a:spLocks noGrp="1"/>
          </p:cNvSpPr>
          <p:nvPr>
            <p:ph type="dt" sz="half" idx="10"/>
          </p:nvPr>
        </p:nvSpPr>
        <p:spPr/>
        <p:txBody>
          <a:bodyPr/>
          <a:lstStyle/>
          <a:p>
            <a:pPr>
              <a:defRPr/>
            </a:pPr>
            <a:fld id="{4C3AB34C-A5CB-47F6-B1FE-0F63C019EFA2}" type="datetime1">
              <a:rPr lang="en-US" altLang="en-US" smtClean="0"/>
              <a:t>10/16/2016</a:t>
            </a:fld>
            <a:endParaRPr lang="bg-BG" altLang="en-US" dirty="0"/>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27</a:t>
            </a:fld>
            <a:endParaRPr lang="bg-BG" altLang="en-US"/>
          </a:p>
        </p:txBody>
      </p:sp>
    </p:spTree>
    <p:extLst>
      <p:ext uri="{BB962C8B-B14F-4D97-AF65-F5344CB8AC3E}">
        <p14:creationId xmlns:p14="http://schemas.microsoft.com/office/powerpoint/2010/main" val="2529743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fontScale="90000"/>
          </a:bodyPr>
          <a:lstStyle/>
          <a:p>
            <a:r>
              <a:rPr lang="bg-BG" sz="2800" dirty="0" smtClean="0">
                <a:solidFill>
                  <a:schemeClr val="tx1"/>
                </a:solidFill>
                <a:effectLst/>
              </a:rPr>
              <a:t>Появяват се и </a:t>
            </a:r>
            <a:r>
              <a:rPr lang="bg-BG" sz="2800" dirty="0">
                <a:solidFill>
                  <a:schemeClr val="tx1"/>
                </a:solidFill>
                <a:effectLst/>
              </a:rPr>
              <a:t>редица критики на теорията на </a:t>
            </a:r>
            <a:r>
              <a:rPr lang="bg-BG" sz="2800" dirty="0" err="1">
                <a:solidFill>
                  <a:schemeClr val="tx1"/>
                </a:solidFill>
                <a:effectLst/>
              </a:rPr>
              <a:t>Маслоу</a:t>
            </a:r>
            <a:r>
              <a:rPr lang="bg-BG" sz="2800" dirty="0">
                <a:solidFill>
                  <a:schemeClr val="tx1"/>
                </a:solidFill>
                <a:effectLst/>
              </a:rPr>
              <a:t>. </a:t>
            </a:r>
            <a:r>
              <a:rPr lang="bg-BG" sz="2800" dirty="0" smtClean="0">
                <a:solidFill>
                  <a:schemeClr val="tx1"/>
                </a:solidFill>
                <a:effectLst/>
              </a:rPr>
              <a:t>Оспорва се </a:t>
            </a:r>
            <a:r>
              <a:rPr lang="bg-BG" sz="2800" dirty="0">
                <a:solidFill>
                  <a:schemeClr val="tx1"/>
                </a:solidFill>
                <a:effectLst/>
              </a:rPr>
              <a:t>въпросът за равнищата на </a:t>
            </a:r>
            <a:r>
              <a:rPr lang="bg-BG" sz="2800" dirty="0" smtClean="0">
                <a:solidFill>
                  <a:schemeClr val="tx1"/>
                </a:solidFill>
                <a:effectLst/>
              </a:rPr>
              <a:t>потребностите, които според някои </a:t>
            </a:r>
            <a:r>
              <a:rPr lang="bg-BG" sz="2800" dirty="0">
                <a:solidFill>
                  <a:schemeClr val="tx1"/>
                </a:solidFill>
                <a:effectLst/>
              </a:rPr>
              <a:t>изследвания </a:t>
            </a:r>
            <a:r>
              <a:rPr lang="bg-BG" sz="2800" dirty="0" smtClean="0">
                <a:solidFill>
                  <a:schemeClr val="tx1"/>
                </a:solidFill>
                <a:effectLst/>
              </a:rPr>
              <a:t>може </a:t>
            </a:r>
            <a:r>
              <a:rPr lang="bg-BG" sz="2800" dirty="0">
                <a:solidFill>
                  <a:schemeClr val="tx1"/>
                </a:solidFill>
                <a:effectLst/>
              </a:rPr>
              <a:t>да </a:t>
            </a:r>
            <a:r>
              <a:rPr lang="bg-BG" sz="2800" dirty="0" smtClean="0">
                <a:solidFill>
                  <a:schemeClr val="tx1"/>
                </a:solidFill>
                <a:effectLst/>
              </a:rPr>
              <a:t>варират </a:t>
            </a:r>
            <a:r>
              <a:rPr lang="bg-BG" sz="2800" dirty="0">
                <a:solidFill>
                  <a:schemeClr val="tx1"/>
                </a:solidFill>
                <a:effectLst/>
              </a:rPr>
              <a:t>от две до седем. Потребностите не са статични, а </a:t>
            </a:r>
            <a:r>
              <a:rPr lang="bg-BG" sz="2800" dirty="0" smtClean="0">
                <a:solidFill>
                  <a:schemeClr val="tx1"/>
                </a:solidFill>
                <a:effectLst/>
              </a:rPr>
              <a:t>динамични</a:t>
            </a:r>
            <a:r>
              <a:rPr lang="bg-BG" sz="2800" dirty="0">
                <a:solidFill>
                  <a:schemeClr val="tx1"/>
                </a:solidFill>
                <a:effectLst/>
              </a:rPr>
              <a:t>. </a:t>
            </a:r>
            <a:r>
              <a:rPr lang="bg-BG" sz="2800" dirty="0" smtClean="0">
                <a:solidFill>
                  <a:schemeClr val="tx1"/>
                </a:solidFill>
                <a:effectLst/>
              </a:rPr>
              <a:t>Човек </a:t>
            </a:r>
            <a:r>
              <a:rPr lang="bg-BG" sz="2800" dirty="0">
                <a:solidFill>
                  <a:schemeClr val="tx1"/>
                </a:solidFill>
                <a:effectLst/>
              </a:rPr>
              <a:t>може да се движи надолу в йерархията също така бързо, както и нагоре. В един и същи момент могат да действат потребности от повече равнища, което противоречи на идеята, че потребностите се задоволяват в определен йерархичен ред. Не може да се приеме също така безрезервно </a:t>
            </a:r>
            <a:r>
              <a:rPr lang="bg-BG" sz="2800" dirty="0" smtClean="0">
                <a:solidFill>
                  <a:schemeClr val="tx1"/>
                </a:solidFill>
                <a:effectLst/>
              </a:rPr>
              <a:t>твърдението</a:t>
            </a:r>
            <a:r>
              <a:rPr lang="bg-BG" sz="2800" dirty="0">
                <a:solidFill>
                  <a:schemeClr val="tx1"/>
                </a:solidFill>
                <a:effectLst/>
              </a:rPr>
              <a:t>, че задоволената потребност не е </a:t>
            </a:r>
            <a:r>
              <a:rPr lang="bg-BG" sz="2800" dirty="0" err="1">
                <a:solidFill>
                  <a:schemeClr val="tx1"/>
                </a:solidFill>
                <a:effectLst/>
              </a:rPr>
              <a:t>мотиватор</a:t>
            </a:r>
            <a:r>
              <a:rPr lang="bg-BG" sz="2800" dirty="0">
                <a:solidFill>
                  <a:schemeClr val="tx1"/>
                </a:solidFill>
                <a:effectLst/>
              </a:rPr>
              <a:t>, тъй като отделните потребности никога не са напълно задоволени в резултат на единично действие или поведение.  </a:t>
            </a:r>
            <a:r>
              <a:rPr lang="en-US" sz="2400" dirty="0">
                <a:solidFill>
                  <a:schemeClr val="tx1"/>
                </a:solidFill>
                <a:effectLst/>
              </a:rPr>
              <a:t/>
            </a:r>
            <a:br>
              <a:rPr lang="en-US" sz="2400" dirty="0">
                <a:solidFill>
                  <a:schemeClr val="tx1"/>
                </a:solidFill>
                <a:effectLst/>
              </a:rPr>
            </a:br>
            <a:endParaRPr lang="bg-BG" sz="2400" dirty="0">
              <a:solidFill>
                <a:schemeClr val="tx1"/>
              </a:solidFill>
            </a:endParaRPr>
          </a:p>
        </p:txBody>
      </p:sp>
      <p:sp>
        <p:nvSpPr>
          <p:cNvPr id="4" name="Date Placeholder 3"/>
          <p:cNvSpPr>
            <a:spLocks noGrp="1"/>
          </p:cNvSpPr>
          <p:nvPr>
            <p:ph type="dt" sz="half" idx="10"/>
          </p:nvPr>
        </p:nvSpPr>
        <p:spPr/>
        <p:txBody>
          <a:bodyPr/>
          <a:lstStyle/>
          <a:p>
            <a:pPr>
              <a:defRPr/>
            </a:pPr>
            <a:fld id="{0302054B-22CC-4E7F-BFB4-157FA706391C}"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28</a:t>
            </a:fld>
            <a:endParaRPr lang="bg-BG" altLang="en-US"/>
          </a:p>
        </p:txBody>
      </p:sp>
    </p:spTree>
    <p:extLst>
      <p:ext uri="{BB962C8B-B14F-4D97-AF65-F5344CB8AC3E}">
        <p14:creationId xmlns:p14="http://schemas.microsoft.com/office/powerpoint/2010/main" val="2588089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pPr algn="ctr"/>
            <a:r>
              <a:rPr lang="bg-BG" b="1" dirty="0" err="1">
                <a:solidFill>
                  <a:srgbClr val="FF0000"/>
                </a:solidFill>
                <a:effectLst/>
              </a:rPr>
              <a:t>ERG-Теория</a:t>
            </a:r>
            <a:r>
              <a:rPr lang="bg-BG" b="1" dirty="0">
                <a:solidFill>
                  <a:srgbClr val="FF0000"/>
                </a:solidFill>
                <a:effectLst/>
              </a:rPr>
              <a:t> на </a:t>
            </a:r>
            <a:r>
              <a:rPr lang="bg-BG" b="1" dirty="0" err="1">
                <a:solidFill>
                  <a:srgbClr val="FF0000"/>
                </a:solidFill>
                <a:effectLst/>
              </a:rPr>
              <a:t>Алдерфер</a:t>
            </a:r>
            <a:r>
              <a:rPr lang="en-US" dirty="0">
                <a:effectLst/>
              </a:rPr>
              <a:t/>
            </a:r>
            <a:br>
              <a:rPr lang="en-US" dirty="0">
                <a:effectLst/>
              </a:rPr>
            </a:br>
            <a:endParaRPr lang="bg-BG" dirty="0"/>
          </a:p>
        </p:txBody>
      </p:sp>
      <p:sp>
        <p:nvSpPr>
          <p:cNvPr id="4" name="Date Placeholder 3"/>
          <p:cNvSpPr>
            <a:spLocks noGrp="1"/>
          </p:cNvSpPr>
          <p:nvPr>
            <p:ph type="dt" sz="half" idx="10"/>
          </p:nvPr>
        </p:nvSpPr>
        <p:spPr/>
        <p:txBody>
          <a:bodyPr/>
          <a:lstStyle/>
          <a:p>
            <a:pPr>
              <a:defRPr/>
            </a:pPr>
            <a:fld id="{19CAEDBF-AAE2-464C-94D0-A14F7D724988}" type="datetime1">
              <a:rPr lang="en-US" altLang="en-US" b="1" smtClean="0">
                <a:solidFill>
                  <a:schemeClr val="bg1">
                    <a:lumMod val="50000"/>
                  </a:schemeClr>
                </a:solidFill>
              </a:rPr>
              <a:t>10/16/2016</a:t>
            </a:fld>
            <a:endParaRPr lang="bg-BG" altLang="en-US" b="1" dirty="0">
              <a:solidFill>
                <a:schemeClr val="bg1">
                  <a:lumMod val="50000"/>
                </a:schemeClr>
              </a:solidFill>
            </a:endParaRPr>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b="1" smtClean="0">
                <a:solidFill>
                  <a:schemeClr val="bg1">
                    <a:lumMod val="50000"/>
                  </a:schemeClr>
                </a:solidFill>
              </a:rPr>
              <a:pPr>
                <a:defRPr/>
              </a:pPr>
              <a:t>29</a:t>
            </a:fld>
            <a:endParaRPr lang="bg-BG" altLang="en-US" b="1" dirty="0">
              <a:solidFill>
                <a:schemeClr val="bg1">
                  <a:lumMod val="50000"/>
                </a:schemeClr>
              </a:solidFill>
            </a:endParaRPr>
          </a:p>
        </p:txBody>
      </p:sp>
    </p:spTree>
    <p:extLst>
      <p:ext uri="{BB962C8B-B14F-4D97-AF65-F5344CB8AC3E}">
        <p14:creationId xmlns:p14="http://schemas.microsoft.com/office/powerpoint/2010/main" val="973410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74638"/>
            <a:ext cx="6984776" cy="6322714"/>
          </a:xfrm>
        </p:spPr>
        <p:txBody>
          <a:bodyPr>
            <a:normAutofit fontScale="90000"/>
          </a:bodyPr>
          <a:lstStyle/>
          <a:p>
            <a:pPr algn="ctr"/>
            <a:r>
              <a:rPr lang="ru-RU" sz="3200" b="1" dirty="0" smtClean="0">
                <a:solidFill>
                  <a:srgbClr val="C00000"/>
                </a:solidFill>
                <a:effectLst>
                  <a:outerShdw blurRad="38100" dist="38100" dir="2700000" algn="tl">
                    <a:srgbClr val="000000">
                      <a:alpha val="43137"/>
                    </a:srgbClr>
                  </a:outerShdw>
                </a:effectLst>
              </a:rPr>
              <a:t/>
            </a:r>
            <a:br>
              <a:rPr lang="ru-RU" sz="3200" b="1" dirty="0" smtClean="0">
                <a:solidFill>
                  <a:srgbClr val="C00000"/>
                </a:solidFill>
                <a:effectLst>
                  <a:outerShdw blurRad="38100" dist="38100" dir="2700000" algn="tl">
                    <a:srgbClr val="000000">
                      <a:alpha val="43137"/>
                    </a:srgbClr>
                  </a:outerShdw>
                </a:effectLst>
              </a:rPr>
            </a:br>
            <a:r>
              <a:rPr lang="ru-RU" sz="3200" b="1" dirty="0">
                <a:solidFill>
                  <a:srgbClr val="C00000"/>
                </a:solidFill>
                <a:effectLst>
                  <a:outerShdw blurRad="38100" dist="38100" dir="2700000" algn="tl">
                    <a:srgbClr val="000000">
                      <a:alpha val="43137"/>
                    </a:srgbClr>
                  </a:outerShdw>
                </a:effectLst>
              </a:rPr>
              <a:t/>
            </a:r>
            <a:br>
              <a:rPr lang="ru-RU" sz="3200" b="1" dirty="0">
                <a:solidFill>
                  <a:srgbClr val="C00000"/>
                </a:solidFill>
                <a:effectLst>
                  <a:outerShdw blurRad="38100" dist="38100" dir="2700000" algn="tl">
                    <a:srgbClr val="000000">
                      <a:alpha val="43137"/>
                    </a:srgbClr>
                  </a:outerShdw>
                </a:effectLst>
              </a:rPr>
            </a:br>
            <a:r>
              <a:rPr lang="ru-RU" sz="3200" b="1" dirty="0" smtClean="0">
                <a:solidFill>
                  <a:srgbClr val="C00000"/>
                </a:solidFill>
                <a:effectLst>
                  <a:outerShdw blurRad="38100" dist="38100" dir="2700000" algn="tl">
                    <a:srgbClr val="000000">
                      <a:alpha val="43137"/>
                    </a:srgbClr>
                  </a:outerShdw>
                </a:effectLst>
              </a:rPr>
              <a:t/>
            </a:r>
            <a:br>
              <a:rPr lang="ru-RU" sz="3200" b="1" dirty="0" smtClean="0">
                <a:solidFill>
                  <a:srgbClr val="C00000"/>
                </a:solidFill>
                <a:effectLst>
                  <a:outerShdw blurRad="38100" dist="38100" dir="2700000" algn="tl">
                    <a:srgbClr val="000000">
                      <a:alpha val="43137"/>
                    </a:srgbClr>
                  </a:outerShdw>
                </a:effectLst>
              </a:rPr>
            </a:br>
            <a:r>
              <a:rPr lang="ru-RU" sz="3200" b="1" dirty="0">
                <a:solidFill>
                  <a:srgbClr val="C00000"/>
                </a:solidFill>
                <a:effectLst>
                  <a:outerShdw blurRad="38100" dist="38100" dir="2700000" algn="tl">
                    <a:srgbClr val="000000">
                      <a:alpha val="43137"/>
                    </a:srgbClr>
                  </a:outerShdw>
                </a:effectLst>
              </a:rPr>
              <a:t/>
            </a:r>
            <a:br>
              <a:rPr lang="ru-RU" sz="3200" b="1" dirty="0">
                <a:solidFill>
                  <a:srgbClr val="C00000"/>
                </a:solidFill>
                <a:effectLst>
                  <a:outerShdw blurRad="38100" dist="38100" dir="2700000" algn="tl">
                    <a:srgbClr val="000000">
                      <a:alpha val="43137"/>
                    </a:srgbClr>
                  </a:outerShdw>
                </a:effectLst>
              </a:rPr>
            </a:br>
            <a:r>
              <a:rPr lang="ru-RU" sz="3200" b="1" dirty="0" smtClean="0">
                <a:solidFill>
                  <a:srgbClr val="C00000"/>
                </a:solidFill>
                <a:effectLst>
                  <a:outerShdw blurRad="38100" dist="38100" dir="2700000" algn="tl">
                    <a:srgbClr val="000000">
                      <a:alpha val="43137"/>
                    </a:srgbClr>
                  </a:outerShdw>
                </a:effectLst>
              </a:rPr>
              <a:t/>
            </a:r>
            <a:br>
              <a:rPr lang="ru-RU" sz="3200" b="1" dirty="0" smtClean="0">
                <a:solidFill>
                  <a:srgbClr val="C00000"/>
                </a:solidFill>
                <a:effectLst>
                  <a:outerShdw blurRad="38100" dist="38100" dir="2700000" algn="tl">
                    <a:srgbClr val="000000">
                      <a:alpha val="43137"/>
                    </a:srgbClr>
                  </a:outerShdw>
                </a:effectLst>
              </a:rPr>
            </a:br>
            <a:r>
              <a:rPr lang="ru-RU" sz="3200" b="1" dirty="0">
                <a:solidFill>
                  <a:srgbClr val="C00000"/>
                </a:solidFill>
                <a:effectLst>
                  <a:outerShdw blurRad="38100" dist="38100" dir="2700000" algn="tl">
                    <a:srgbClr val="000000">
                      <a:alpha val="43137"/>
                    </a:srgbClr>
                  </a:outerShdw>
                </a:effectLst>
              </a:rPr>
              <a:t/>
            </a:r>
            <a:br>
              <a:rPr lang="ru-RU" sz="3200" b="1" dirty="0">
                <a:solidFill>
                  <a:srgbClr val="C00000"/>
                </a:solidFill>
                <a:effectLst>
                  <a:outerShdw blurRad="38100" dist="38100" dir="2700000" algn="tl">
                    <a:srgbClr val="000000">
                      <a:alpha val="43137"/>
                    </a:srgbClr>
                  </a:outerShdw>
                </a:effectLst>
              </a:rPr>
            </a:br>
            <a:r>
              <a:rPr lang="ru-RU" sz="4000" b="1" dirty="0" smtClean="0">
                <a:solidFill>
                  <a:srgbClr val="C00000"/>
                </a:solidFill>
                <a:effectLst>
                  <a:outerShdw blurRad="38100" dist="38100" dir="2700000" algn="tl">
                    <a:srgbClr val="000000">
                      <a:alpha val="43137"/>
                    </a:srgbClr>
                  </a:outerShdw>
                </a:effectLst>
              </a:rPr>
              <a:t>1. Механизъм и съдържание на мотивационния процес</a:t>
            </a:r>
            <a:r>
              <a:rPr lang="ru-RU" sz="3600" b="1" dirty="0" smtClean="0">
                <a:solidFill>
                  <a:srgbClr val="C00000"/>
                </a:solidFill>
                <a:effectLst>
                  <a:outerShdw blurRad="38100" dist="38100" dir="2700000" algn="tl">
                    <a:srgbClr val="000000">
                      <a:alpha val="43137"/>
                    </a:srgbClr>
                  </a:outerShdw>
                </a:effectLst>
              </a:rPr>
              <a:t/>
            </a:r>
            <a:br>
              <a:rPr lang="ru-RU" sz="3600" b="1" dirty="0" smtClean="0">
                <a:solidFill>
                  <a:srgbClr val="C00000"/>
                </a:solidFill>
                <a:effectLst>
                  <a:outerShdw blurRad="38100" dist="38100" dir="2700000" algn="tl">
                    <a:srgbClr val="000000">
                      <a:alpha val="43137"/>
                    </a:srgbClr>
                  </a:outerShdw>
                </a:effectLst>
              </a:rPr>
            </a:br>
            <a:r>
              <a:rPr lang="en-US" sz="4000" dirty="0" smtClean="0"/>
              <a:t/>
            </a:r>
            <a:br>
              <a:rPr lang="en-US" sz="4000"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p>
        </p:txBody>
      </p:sp>
      <p:sp>
        <p:nvSpPr>
          <p:cNvPr id="3" name="Date Placeholder 2"/>
          <p:cNvSpPr>
            <a:spLocks noGrp="1"/>
          </p:cNvSpPr>
          <p:nvPr>
            <p:ph type="dt" sz="half" idx="10"/>
          </p:nvPr>
        </p:nvSpPr>
        <p:spPr/>
        <p:txBody>
          <a:bodyPr/>
          <a:lstStyle/>
          <a:p>
            <a:fld id="{48411753-DF5C-46B1-93AD-428317DB05DF}" type="datetime1">
              <a:rPr lang="en-US" smtClean="0"/>
              <a:t>10/16/2016</a:t>
            </a:fld>
            <a:endParaRPr lang="en-US"/>
          </a:p>
        </p:txBody>
      </p:sp>
      <p:sp>
        <p:nvSpPr>
          <p:cNvPr id="4" name="Slide Number Placeholder 3"/>
          <p:cNvSpPr>
            <a:spLocks noGrp="1"/>
          </p:cNvSpPr>
          <p:nvPr>
            <p:ph type="sldNum" sz="quarter" idx="11"/>
          </p:nvPr>
        </p:nvSpPr>
        <p:spPr/>
        <p:txBody>
          <a:bodyPr/>
          <a:lstStyle/>
          <a:p>
            <a:fld id="{570C7251-C8B5-4A4B-9863-DB91C898ED03}" type="slidenum">
              <a:rPr lang="en-US" smtClean="0">
                <a:solidFill>
                  <a:srgbClr val="002060"/>
                </a:solidFill>
              </a:rPr>
              <a:t>3</a:t>
            </a:fld>
            <a:endParaRPr lang="en-US" dirty="0">
              <a:solidFill>
                <a:srgbClr val="002060"/>
              </a:solidFill>
            </a:endParaRPr>
          </a:p>
        </p:txBody>
      </p:sp>
    </p:spTree>
    <p:extLst>
      <p:ext uri="{BB962C8B-B14F-4D97-AF65-F5344CB8AC3E}">
        <p14:creationId xmlns:p14="http://schemas.microsoft.com/office/powerpoint/2010/main" val="1565600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Autofit/>
          </a:bodyPr>
          <a:lstStyle/>
          <a:p>
            <a:r>
              <a:rPr lang="bg-BG" sz="2400" dirty="0">
                <a:effectLst/>
              </a:rPr>
              <a:t>През 1969 г. </a:t>
            </a:r>
            <a:r>
              <a:rPr lang="bg-BG" sz="2400" dirty="0" err="1" smtClean="0">
                <a:effectLst/>
              </a:rPr>
              <a:t>Алдерфер</a:t>
            </a:r>
            <a:r>
              <a:rPr lang="bg-BG" sz="2400" dirty="0" smtClean="0">
                <a:effectLst/>
              </a:rPr>
              <a:t> </a:t>
            </a:r>
            <a:r>
              <a:rPr lang="bg-BG" sz="2400" dirty="0">
                <a:effectLst/>
              </a:rPr>
              <a:t>модифицира йерархията на потребностите на </a:t>
            </a:r>
            <a:r>
              <a:rPr lang="bg-BG" sz="2400" dirty="0" err="1">
                <a:effectLst/>
              </a:rPr>
              <a:t>Маслоу</a:t>
            </a:r>
            <a:r>
              <a:rPr lang="bg-BG" sz="2400" dirty="0">
                <a:effectLst/>
              </a:rPr>
              <a:t> като формулира три равнища:</a:t>
            </a:r>
            <a:r>
              <a:rPr lang="en-US" sz="2400" dirty="0">
                <a:effectLst/>
              </a:rPr>
              <a:t/>
            </a:r>
            <a:br>
              <a:rPr lang="en-US" sz="2400" dirty="0">
                <a:effectLst/>
              </a:rPr>
            </a:br>
            <a:r>
              <a:rPr lang="bg-BG" sz="2400" b="1" dirty="0">
                <a:effectLst/>
              </a:rPr>
              <a:t>• Съществуване (</a:t>
            </a:r>
            <a:r>
              <a:rPr lang="bg-BG" sz="2400" b="1" dirty="0" err="1">
                <a:solidFill>
                  <a:srgbClr val="FF0000"/>
                </a:solidFill>
                <a:effectLst/>
              </a:rPr>
              <a:t>E</a:t>
            </a:r>
            <a:r>
              <a:rPr lang="bg-BG" sz="2400" b="1" dirty="0" err="1">
                <a:effectLst/>
              </a:rPr>
              <a:t>xistence</a:t>
            </a:r>
            <a:r>
              <a:rPr lang="bg-BG" sz="2400" b="1" dirty="0">
                <a:effectLst/>
              </a:rPr>
              <a:t>) </a:t>
            </a:r>
            <a:r>
              <a:rPr lang="bg-BG" sz="2400" dirty="0">
                <a:effectLst/>
              </a:rPr>
              <a:t>- всички възможни материални и физически желания, т.е. физиологичните потребности и потребността от сигурност (първо и второ ниво по </a:t>
            </a:r>
            <a:r>
              <a:rPr lang="bg-BG" sz="2400" dirty="0" err="1">
                <a:effectLst/>
              </a:rPr>
              <a:t>Маслоу</a:t>
            </a:r>
            <a:r>
              <a:rPr lang="bg-BG" sz="2400" dirty="0">
                <a:effectLst/>
              </a:rPr>
              <a:t>);</a:t>
            </a:r>
            <a:r>
              <a:rPr lang="en-US" sz="2400" dirty="0">
                <a:effectLst/>
              </a:rPr>
              <a:t/>
            </a:r>
            <a:br>
              <a:rPr lang="en-US" sz="2400" dirty="0">
                <a:effectLst/>
              </a:rPr>
            </a:br>
            <a:r>
              <a:rPr lang="bg-BG" sz="2400" dirty="0">
                <a:effectLst/>
              </a:rPr>
              <a:t>• </a:t>
            </a:r>
            <a:r>
              <a:rPr lang="bg-BG" sz="2400" b="1" dirty="0">
                <a:effectLst/>
              </a:rPr>
              <a:t>Обвързване (</a:t>
            </a:r>
            <a:r>
              <a:rPr lang="bg-BG" sz="2400" b="1" dirty="0" err="1">
                <a:solidFill>
                  <a:srgbClr val="FF0000"/>
                </a:solidFill>
                <a:effectLst/>
              </a:rPr>
              <a:t>R</a:t>
            </a:r>
            <a:r>
              <a:rPr lang="bg-BG" sz="2400" b="1" dirty="0" err="1">
                <a:effectLst/>
              </a:rPr>
              <a:t>elatedness</a:t>
            </a:r>
            <a:r>
              <a:rPr lang="bg-BG" sz="2400" b="1" dirty="0">
                <a:effectLst/>
              </a:rPr>
              <a:t>) </a:t>
            </a:r>
            <a:r>
              <a:rPr lang="bg-BG" sz="2400" dirty="0">
                <a:effectLst/>
              </a:rPr>
              <a:t>– потребностите от принадлежност, от отношения с други хора, желани­я за близост, любов и приятелство </a:t>
            </a:r>
            <a:r>
              <a:rPr lang="bg-BG" sz="2400" dirty="0" smtClean="0">
                <a:effectLst/>
              </a:rPr>
              <a:t>и др</a:t>
            </a:r>
            <a:r>
              <a:rPr lang="bg-BG" sz="2400" dirty="0">
                <a:effectLst/>
              </a:rPr>
              <a:t>. (третото ниво по </a:t>
            </a:r>
            <a:r>
              <a:rPr lang="bg-BG" sz="2400" dirty="0" err="1">
                <a:effectLst/>
              </a:rPr>
              <a:t>Маслоу</a:t>
            </a:r>
            <a:r>
              <a:rPr lang="bg-BG" sz="2400" dirty="0">
                <a:effectLst/>
              </a:rPr>
              <a:t>);</a:t>
            </a:r>
            <a:r>
              <a:rPr lang="en-US" sz="2400" dirty="0">
                <a:effectLst/>
              </a:rPr>
              <a:t/>
            </a:r>
            <a:br>
              <a:rPr lang="en-US" sz="2400" dirty="0">
                <a:effectLst/>
              </a:rPr>
            </a:br>
            <a:r>
              <a:rPr lang="bg-BG" sz="2400" dirty="0">
                <a:effectLst/>
              </a:rPr>
              <a:t>• </a:t>
            </a:r>
            <a:r>
              <a:rPr lang="bg-BG" sz="2400" b="1" dirty="0">
                <a:effectLst/>
              </a:rPr>
              <a:t>Растеж (</a:t>
            </a:r>
            <a:r>
              <a:rPr lang="bg-BG" sz="2400" b="1" dirty="0" err="1">
                <a:solidFill>
                  <a:srgbClr val="FF0000"/>
                </a:solidFill>
                <a:effectLst/>
              </a:rPr>
              <a:t>G</a:t>
            </a:r>
            <a:r>
              <a:rPr lang="bg-BG" sz="2400" b="1" dirty="0" err="1">
                <a:effectLst/>
              </a:rPr>
              <a:t>rowth</a:t>
            </a:r>
            <a:r>
              <a:rPr lang="bg-BG" sz="2400" b="1" dirty="0">
                <a:effectLst/>
              </a:rPr>
              <a:t>) </a:t>
            </a:r>
            <a:r>
              <a:rPr lang="bg-BG" sz="2400" dirty="0">
                <a:effectLst/>
              </a:rPr>
              <a:t>- всички желания на хората творчески да </a:t>
            </a:r>
            <a:r>
              <a:rPr lang="bg-BG" sz="2400" dirty="0" smtClean="0">
                <a:effectLst/>
              </a:rPr>
              <a:t>въздействат </a:t>
            </a:r>
            <a:r>
              <a:rPr lang="bg-BG" sz="2400" dirty="0">
                <a:effectLst/>
              </a:rPr>
              <a:t>на околната среда и на самите себе си, т.е. потребностите от </a:t>
            </a:r>
            <a:r>
              <a:rPr lang="bg-BG" sz="2400" dirty="0" err="1">
                <a:effectLst/>
              </a:rPr>
              <a:t>самореализация</a:t>
            </a:r>
            <a:r>
              <a:rPr lang="bg-BG" sz="2400" dirty="0">
                <a:effectLst/>
              </a:rPr>
              <a:t>, които обединяват четвъртото и петото ниво на потребности по </a:t>
            </a:r>
            <a:r>
              <a:rPr lang="bg-BG" sz="2400" dirty="0" err="1">
                <a:effectLst/>
              </a:rPr>
              <a:t>Маслоу</a:t>
            </a:r>
            <a:r>
              <a:rPr lang="bg-BG" sz="2400" dirty="0" smtClean="0">
                <a:effectLst/>
              </a:rPr>
              <a:t>.</a:t>
            </a:r>
            <a:endParaRPr lang="bg-BG" sz="2400" dirty="0"/>
          </a:p>
        </p:txBody>
      </p:sp>
      <p:sp>
        <p:nvSpPr>
          <p:cNvPr id="4" name="Date Placeholder 3"/>
          <p:cNvSpPr>
            <a:spLocks noGrp="1"/>
          </p:cNvSpPr>
          <p:nvPr>
            <p:ph type="dt" sz="half" idx="10"/>
          </p:nvPr>
        </p:nvSpPr>
        <p:spPr/>
        <p:txBody>
          <a:bodyPr/>
          <a:lstStyle/>
          <a:p>
            <a:pPr>
              <a:defRPr/>
            </a:pPr>
            <a:fld id="{E35C536F-334D-4BEB-962C-B12C6C215803}"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30</a:t>
            </a:fld>
            <a:endParaRPr lang="bg-BG" altLang="en-US"/>
          </a:p>
        </p:txBody>
      </p:sp>
    </p:spTree>
    <p:extLst>
      <p:ext uri="{BB962C8B-B14F-4D97-AF65-F5344CB8AC3E}">
        <p14:creationId xmlns:p14="http://schemas.microsoft.com/office/powerpoint/2010/main" val="587021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rmAutofit/>
          </a:bodyPr>
          <a:lstStyle/>
          <a:p>
            <a:r>
              <a:rPr lang="bg-BG" sz="2800" dirty="0" err="1" smtClean="0">
                <a:effectLst/>
              </a:rPr>
              <a:t>ERG-теорията</a:t>
            </a:r>
            <a:r>
              <a:rPr lang="bg-BG" sz="2800" dirty="0" smtClean="0">
                <a:effectLst/>
              </a:rPr>
              <a:t> определя </a:t>
            </a:r>
            <a:r>
              <a:rPr lang="bg-BG" sz="2800" dirty="0">
                <a:effectLst/>
              </a:rPr>
              <a:t>мотивационните проблеми в организацията чрез търсене отговор на следните въпроси: </a:t>
            </a:r>
            <a:r>
              <a:rPr lang="bg-BG" sz="2800" dirty="0" smtClean="0">
                <a:effectLst/>
              </a:rPr>
              <a:t/>
            </a:r>
            <a:br>
              <a:rPr lang="bg-BG" sz="2800" dirty="0" smtClean="0">
                <a:effectLst/>
              </a:rPr>
            </a:br>
            <a:r>
              <a:rPr lang="bg-BG" sz="2800" dirty="0" smtClean="0">
                <a:effectLst/>
              </a:rPr>
              <a:t>- какви </a:t>
            </a:r>
            <a:r>
              <a:rPr lang="bg-BG" sz="2800" dirty="0">
                <a:effectLst/>
              </a:rPr>
              <a:t>потребности има сега конкретният индивид; </a:t>
            </a:r>
            <a:r>
              <a:rPr lang="bg-BG" sz="2800" dirty="0" smtClean="0">
                <a:effectLst/>
              </a:rPr>
              <a:t/>
            </a:r>
            <a:br>
              <a:rPr lang="bg-BG" sz="2800" dirty="0" smtClean="0">
                <a:effectLst/>
              </a:rPr>
            </a:br>
            <a:r>
              <a:rPr lang="bg-BG" sz="2800" dirty="0" smtClean="0">
                <a:effectLst/>
              </a:rPr>
              <a:t>- кои </a:t>
            </a:r>
            <a:r>
              <a:rPr lang="bg-BG" sz="2800" dirty="0">
                <a:effectLst/>
              </a:rPr>
              <a:t>потребности са задоволени и как; </a:t>
            </a:r>
            <a:r>
              <a:rPr lang="bg-BG" sz="2800" dirty="0" smtClean="0">
                <a:effectLst/>
              </a:rPr>
              <a:t/>
            </a:r>
            <a:br>
              <a:rPr lang="bg-BG" sz="2800" dirty="0" smtClean="0">
                <a:effectLst/>
              </a:rPr>
            </a:br>
            <a:r>
              <a:rPr lang="bg-BG" sz="2800" dirty="0" smtClean="0">
                <a:effectLst/>
              </a:rPr>
              <a:t>- коя </a:t>
            </a:r>
            <a:r>
              <a:rPr lang="bg-BG" sz="2800" dirty="0">
                <a:effectLst/>
              </a:rPr>
              <a:t>от незадоволените потребности стои по-ниско в йерархията; </a:t>
            </a:r>
            <a:r>
              <a:rPr lang="bg-BG" sz="2800" dirty="0" smtClean="0">
                <a:effectLst/>
              </a:rPr>
              <a:t/>
            </a:r>
            <a:br>
              <a:rPr lang="bg-BG" sz="2800" dirty="0" smtClean="0">
                <a:effectLst/>
              </a:rPr>
            </a:br>
            <a:r>
              <a:rPr lang="bg-BG" sz="2800" dirty="0" smtClean="0">
                <a:effectLst/>
              </a:rPr>
              <a:t>- има </a:t>
            </a:r>
            <a:r>
              <a:rPr lang="bg-BG" sz="2800" dirty="0">
                <a:effectLst/>
              </a:rPr>
              <a:t>ли провал при задоволяване на потребностите от по-високо равнище и защо</a:t>
            </a:r>
            <a:r>
              <a:rPr lang="bg-BG" sz="2800" dirty="0" smtClean="0">
                <a:effectLst/>
              </a:rPr>
              <a:t>;</a:t>
            </a:r>
            <a:br>
              <a:rPr lang="bg-BG" sz="2800" dirty="0" smtClean="0">
                <a:effectLst/>
              </a:rPr>
            </a:br>
            <a:r>
              <a:rPr lang="bg-BG" sz="2800" dirty="0">
                <a:effectLst/>
              </a:rPr>
              <a:t>-</a:t>
            </a:r>
            <a:r>
              <a:rPr lang="bg-BG" sz="2800" dirty="0" smtClean="0">
                <a:effectLst/>
              </a:rPr>
              <a:t> </a:t>
            </a:r>
            <a:r>
              <a:rPr lang="bg-BG" sz="2800" dirty="0">
                <a:effectLst/>
              </a:rPr>
              <a:t>пренасочил ли се е индивидът към някоя потребност от по-ниско равнище; </a:t>
            </a:r>
            <a:r>
              <a:rPr lang="bg-BG" sz="2800" dirty="0" smtClean="0">
                <a:effectLst/>
              </a:rPr>
              <a:t/>
            </a:r>
            <a:br>
              <a:rPr lang="bg-BG" sz="2800" dirty="0" smtClean="0">
                <a:effectLst/>
              </a:rPr>
            </a:br>
            <a:r>
              <a:rPr lang="bg-BG" sz="2800" dirty="0" smtClean="0">
                <a:effectLst/>
              </a:rPr>
              <a:t>- как </a:t>
            </a:r>
            <a:r>
              <a:rPr lang="bg-BG" sz="2800" dirty="0">
                <a:effectLst/>
              </a:rPr>
              <a:t>може да бъде задоволена следващата </a:t>
            </a:r>
            <a:r>
              <a:rPr lang="bg-BG" sz="2800" dirty="0" smtClean="0">
                <a:effectLst/>
              </a:rPr>
              <a:t>потребност.</a:t>
            </a:r>
            <a:endParaRPr lang="bg-BG" sz="2800" dirty="0"/>
          </a:p>
        </p:txBody>
      </p:sp>
      <p:sp>
        <p:nvSpPr>
          <p:cNvPr id="4" name="Date Placeholder 3"/>
          <p:cNvSpPr>
            <a:spLocks noGrp="1"/>
          </p:cNvSpPr>
          <p:nvPr>
            <p:ph type="dt" sz="half" idx="10"/>
          </p:nvPr>
        </p:nvSpPr>
        <p:spPr/>
        <p:txBody>
          <a:bodyPr/>
          <a:lstStyle/>
          <a:p>
            <a:pPr>
              <a:defRPr/>
            </a:pPr>
            <a:fld id="{8414B687-4484-4CDD-B621-2E0EB66836F5}"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31</a:t>
            </a:fld>
            <a:endParaRPr lang="bg-BG" altLang="en-US"/>
          </a:p>
        </p:txBody>
      </p:sp>
    </p:spTree>
    <p:extLst>
      <p:ext uri="{BB962C8B-B14F-4D97-AF65-F5344CB8AC3E}">
        <p14:creationId xmlns:p14="http://schemas.microsoft.com/office/powerpoint/2010/main" val="3138327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rmAutofit/>
          </a:bodyPr>
          <a:lstStyle/>
          <a:p>
            <a:r>
              <a:rPr lang="bg-BG" sz="2800" dirty="0">
                <a:effectLst/>
              </a:rPr>
              <a:t>За разлика от </a:t>
            </a:r>
            <a:r>
              <a:rPr lang="bg-BG" sz="2800" dirty="0" err="1">
                <a:effectLst/>
              </a:rPr>
              <a:t>Маслоу</a:t>
            </a:r>
            <a:r>
              <a:rPr lang="bg-BG" sz="2800" dirty="0">
                <a:effectLst/>
              </a:rPr>
              <a:t>, </a:t>
            </a:r>
            <a:r>
              <a:rPr lang="bg-BG" sz="2800" dirty="0" err="1">
                <a:effectLst/>
              </a:rPr>
              <a:t>Алдерфер</a:t>
            </a:r>
            <a:r>
              <a:rPr lang="bg-BG" sz="2800" dirty="0">
                <a:effectLst/>
              </a:rPr>
              <a:t> </a:t>
            </a:r>
            <a:r>
              <a:rPr lang="bg-BG" sz="2800" dirty="0" smtClean="0">
                <a:effectLst/>
              </a:rPr>
              <a:t>счита, че е възможна и  регресия, </a:t>
            </a:r>
            <a:r>
              <a:rPr lang="bg-BG" sz="2800" dirty="0">
                <a:effectLst/>
              </a:rPr>
              <a:t>породена от </a:t>
            </a:r>
            <a:r>
              <a:rPr lang="bg-BG" sz="2800" dirty="0" smtClean="0">
                <a:effectLst/>
              </a:rPr>
              <a:t>разочарованието и въвежда </a:t>
            </a:r>
            <a:r>
              <a:rPr lang="bg-BG" sz="2800" dirty="0">
                <a:effectLst/>
              </a:rPr>
              <a:t>термина „</a:t>
            </a:r>
            <a:r>
              <a:rPr lang="bg-BG" sz="2800" dirty="0" err="1">
                <a:effectLst/>
              </a:rPr>
              <a:t>фрустрация</a:t>
            </a:r>
            <a:r>
              <a:rPr lang="bg-BG" sz="2800" dirty="0">
                <a:effectLst/>
              </a:rPr>
              <a:t>” като сбор от неблагоприят­ни последствия за индивида поради неудовлетворените </a:t>
            </a:r>
            <a:r>
              <a:rPr lang="bg-BG" sz="2800" dirty="0" smtClean="0">
                <a:effectLst/>
              </a:rPr>
              <a:t>пот­ребности.Например, ако </a:t>
            </a:r>
            <a:r>
              <a:rPr lang="bg-BG" sz="2800" dirty="0">
                <a:effectLst/>
              </a:rPr>
              <a:t>човек не успее да реализира потребностите си от растеж, по-силно ще се стреми да задоволи потребностите си от отноше­ния с други хора и от средства за съществуване. </a:t>
            </a:r>
            <a:r>
              <a:rPr lang="bg-BG" sz="2800" dirty="0" err="1">
                <a:effectLst/>
              </a:rPr>
              <a:t>ERG</a:t>
            </a:r>
            <a:r>
              <a:rPr lang="bg-BG" sz="2800" dirty="0">
                <a:effectLst/>
              </a:rPr>
              <a:t> теорията приема за допустимо потребности и от трите нива да бъдат еднакво активни към определен момент</a:t>
            </a:r>
            <a:r>
              <a:rPr lang="bg-BG" sz="2800" dirty="0" smtClean="0">
                <a:effectLst/>
              </a:rPr>
              <a:t>.</a:t>
            </a:r>
            <a:endParaRPr lang="bg-BG" sz="2800" dirty="0"/>
          </a:p>
        </p:txBody>
      </p:sp>
      <p:sp>
        <p:nvSpPr>
          <p:cNvPr id="4" name="Date Placeholder 3"/>
          <p:cNvSpPr>
            <a:spLocks noGrp="1"/>
          </p:cNvSpPr>
          <p:nvPr>
            <p:ph type="dt" sz="half" idx="10"/>
          </p:nvPr>
        </p:nvSpPr>
        <p:spPr/>
        <p:txBody>
          <a:bodyPr/>
          <a:lstStyle/>
          <a:p>
            <a:pPr>
              <a:defRPr/>
            </a:pPr>
            <a:fld id="{164D76F0-9B0E-4F22-817A-4BD758CCA6E0}"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32</a:t>
            </a:fld>
            <a:endParaRPr lang="bg-BG" altLang="en-US"/>
          </a:p>
        </p:txBody>
      </p:sp>
    </p:spTree>
    <p:extLst>
      <p:ext uri="{BB962C8B-B14F-4D97-AF65-F5344CB8AC3E}">
        <p14:creationId xmlns:p14="http://schemas.microsoft.com/office/powerpoint/2010/main" val="6325588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pPr algn="ctr"/>
            <a:r>
              <a:rPr lang="bg-BG" b="1" dirty="0" err="1">
                <a:solidFill>
                  <a:srgbClr val="FF0000"/>
                </a:solidFill>
                <a:effectLst/>
              </a:rPr>
              <a:t>Двуфакторна</a:t>
            </a:r>
            <a:r>
              <a:rPr lang="bg-BG" b="1" dirty="0">
                <a:solidFill>
                  <a:srgbClr val="FF0000"/>
                </a:solidFill>
                <a:effectLst/>
              </a:rPr>
              <a:t> теория на </a:t>
            </a:r>
            <a:r>
              <a:rPr lang="bg-BG" b="1" dirty="0" err="1">
                <a:solidFill>
                  <a:srgbClr val="FF0000"/>
                </a:solidFill>
                <a:effectLst/>
              </a:rPr>
              <a:t>Хърцбърг</a:t>
            </a:r>
            <a:r>
              <a:rPr lang="bg-BG" b="1" dirty="0">
                <a:solidFill>
                  <a:srgbClr val="FF0000"/>
                </a:solidFill>
                <a:effectLst/>
              </a:rPr>
              <a:t> </a:t>
            </a:r>
            <a:r>
              <a:rPr lang="en-US" dirty="0">
                <a:solidFill>
                  <a:srgbClr val="FF0000"/>
                </a:solidFill>
                <a:effectLst/>
              </a:rPr>
              <a:t/>
            </a:r>
            <a:br>
              <a:rPr lang="en-US" dirty="0">
                <a:solidFill>
                  <a:srgbClr val="FF0000"/>
                </a:solidFill>
                <a:effectLst/>
              </a:rPr>
            </a:br>
            <a:endParaRPr lang="bg-BG" dirty="0">
              <a:solidFill>
                <a:srgbClr val="FF0000"/>
              </a:solidFill>
            </a:endParaRPr>
          </a:p>
        </p:txBody>
      </p:sp>
      <p:sp>
        <p:nvSpPr>
          <p:cNvPr id="4" name="Date Placeholder 3"/>
          <p:cNvSpPr>
            <a:spLocks noGrp="1"/>
          </p:cNvSpPr>
          <p:nvPr>
            <p:ph type="dt" sz="half" idx="10"/>
          </p:nvPr>
        </p:nvSpPr>
        <p:spPr/>
        <p:txBody>
          <a:bodyPr/>
          <a:lstStyle/>
          <a:p>
            <a:pPr>
              <a:defRPr/>
            </a:pPr>
            <a:fld id="{A26820C4-FD9D-445F-92CD-F00A6A6D7E1D}"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33</a:t>
            </a:fld>
            <a:endParaRPr lang="bg-BG" altLang="en-US"/>
          </a:p>
        </p:txBody>
      </p:sp>
    </p:spTree>
    <p:extLst>
      <p:ext uri="{BB962C8B-B14F-4D97-AF65-F5344CB8AC3E}">
        <p14:creationId xmlns:p14="http://schemas.microsoft.com/office/powerpoint/2010/main" val="770534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lstStyle/>
          <a:p>
            <a:r>
              <a:rPr lang="bg-BG" dirty="0">
                <a:effectLst/>
              </a:rPr>
              <a:t>Тази теория се съдържа в труда на Фредерик </a:t>
            </a:r>
            <a:r>
              <a:rPr lang="bg-BG" dirty="0" err="1">
                <a:effectLst/>
              </a:rPr>
              <a:t>Хърцбърг</a:t>
            </a:r>
            <a:r>
              <a:rPr lang="bg-BG" dirty="0">
                <a:effectLst/>
              </a:rPr>
              <a:t> “Още един път: как да мотивираме работниците си?”. В нея той </a:t>
            </a:r>
            <a:r>
              <a:rPr lang="bg-BG" dirty="0" smtClean="0">
                <a:effectLst/>
              </a:rPr>
              <a:t>разграничава </a:t>
            </a:r>
            <a:r>
              <a:rPr lang="bg-BG" b="1" dirty="0" smtClean="0">
                <a:solidFill>
                  <a:srgbClr val="FF0000"/>
                </a:solidFill>
                <a:effectLst/>
              </a:rPr>
              <a:t>две групи мотивиращи фактори:</a:t>
            </a:r>
            <a:r>
              <a:rPr lang="en-US" b="1" dirty="0">
                <a:solidFill>
                  <a:srgbClr val="FF0000"/>
                </a:solidFill>
                <a:effectLst/>
              </a:rPr>
              <a:t/>
            </a:r>
            <a:br>
              <a:rPr lang="en-US" b="1" dirty="0">
                <a:solidFill>
                  <a:srgbClr val="FF0000"/>
                </a:solidFill>
                <a:effectLst/>
              </a:rPr>
            </a:br>
            <a:endParaRPr lang="bg-BG" b="1" dirty="0">
              <a:solidFill>
                <a:srgbClr val="FF0000"/>
              </a:solidFill>
            </a:endParaRPr>
          </a:p>
        </p:txBody>
      </p:sp>
      <p:sp>
        <p:nvSpPr>
          <p:cNvPr id="4" name="Date Placeholder 3"/>
          <p:cNvSpPr>
            <a:spLocks noGrp="1"/>
          </p:cNvSpPr>
          <p:nvPr>
            <p:ph type="dt" sz="half" idx="10"/>
          </p:nvPr>
        </p:nvSpPr>
        <p:spPr/>
        <p:txBody>
          <a:bodyPr/>
          <a:lstStyle/>
          <a:p>
            <a:pPr>
              <a:defRPr/>
            </a:pPr>
            <a:fld id="{A68DB0E5-64CC-486D-9B92-B7C52AD60642}"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34</a:t>
            </a:fld>
            <a:endParaRPr lang="bg-BG" altLang="en-US"/>
          </a:p>
        </p:txBody>
      </p:sp>
    </p:spTree>
    <p:extLst>
      <p:ext uri="{BB962C8B-B14F-4D97-AF65-F5344CB8AC3E}">
        <p14:creationId xmlns:p14="http://schemas.microsoft.com/office/powerpoint/2010/main" val="452148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643192" cy="6178698"/>
          </a:xfrm>
        </p:spPr>
        <p:txBody>
          <a:bodyPr>
            <a:noAutofit/>
          </a:bodyPr>
          <a:lstStyle/>
          <a:p>
            <a:r>
              <a:rPr lang="bg-BG" sz="2800" b="1" i="1" dirty="0">
                <a:effectLst/>
              </a:rPr>
              <a:t>Първо</a:t>
            </a:r>
            <a:r>
              <a:rPr lang="bg-BG" sz="2800" dirty="0">
                <a:effectLst/>
              </a:rPr>
              <a:t>, съществуват външни условия на работа, чиято липса или недостатъчност води до неудовлетворение на работещите. Това са т. нар. </a:t>
            </a:r>
            <a:r>
              <a:rPr lang="bg-BG" sz="2800" b="1" i="1" dirty="0">
                <a:solidFill>
                  <a:srgbClr val="FF0000"/>
                </a:solidFill>
                <a:effectLst/>
              </a:rPr>
              <a:t>хигиенни (поддържащи) фактори</a:t>
            </a:r>
            <a:r>
              <a:rPr lang="bg-BG" sz="2800" dirty="0">
                <a:solidFill>
                  <a:srgbClr val="FF0000"/>
                </a:solidFill>
                <a:effectLst/>
              </a:rPr>
              <a:t>, </a:t>
            </a:r>
            <a:r>
              <a:rPr lang="bg-BG" sz="2800" dirty="0">
                <a:effectLst/>
              </a:rPr>
              <a:t>свързани с околната среда, в която се осъществява извършваната работа. Към тях се отнасят сигурността на работното място, заплащането, условията на труд, качеството на междуличностните отношения и др. Това са </a:t>
            </a:r>
            <a:r>
              <a:rPr lang="bg-BG" sz="2800" dirty="0" smtClean="0">
                <a:effectLst/>
              </a:rPr>
              <a:t> </a:t>
            </a:r>
            <a:r>
              <a:rPr lang="bg-BG" sz="2800" dirty="0">
                <a:effectLst/>
              </a:rPr>
              <a:t>превантивни фактори, т.е. ако те липсват това води до високи нива на неудовлетвореност. Самите те обаче не мотивират индивида да подобрява дейността си.</a:t>
            </a:r>
            <a:r>
              <a:rPr lang="en-US" sz="2800" dirty="0">
                <a:effectLst/>
              </a:rPr>
              <a:t/>
            </a:r>
            <a:br>
              <a:rPr lang="en-US" sz="2800" dirty="0">
                <a:effectLst/>
              </a:rPr>
            </a:br>
            <a:endParaRPr lang="bg-BG" sz="2800" dirty="0"/>
          </a:p>
        </p:txBody>
      </p:sp>
      <p:sp>
        <p:nvSpPr>
          <p:cNvPr id="4" name="Date Placeholder 3"/>
          <p:cNvSpPr>
            <a:spLocks noGrp="1"/>
          </p:cNvSpPr>
          <p:nvPr>
            <p:ph type="dt" sz="half" idx="10"/>
          </p:nvPr>
        </p:nvSpPr>
        <p:spPr/>
        <p:txBody>
          <a:bodyPr/>
          <a:lstStyle/>
          <a:p>
            <a:pPr>
              <a:defRPr/>
            </a:pPr>
            <a:fld id="{1E8FDEFC-BC4A-4419-9682-B34D60A4A11A}"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35</a:t>
            </a:fld>
            <a:endParaRPr lang="bg-BG" altLang="en-US"/>
          </a:p>
        </p:txBody>
      </p:sp>
    </p:spTree>
    <p:extLst>
      <p:ext uri="{BB962C8B-B14F-4D97-AF65-F5344CB8AC3E}">
        <p14:creationId xmlns:p14="http://schemas.microsoft.com/office/powerpoint/2010/main" val="33004771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6178698"/>
          </a:xfrm>
        </p:spPr>
        <p:txBody>
          <a:bodyPr>
            <a:noAutofit/>
          </a:bodyPr>
          <a:lstStyle/>
          <a:p>
            <a:r>
              <a:rPr lang="bg-BG" sz="3200" b="1" i="1" dirty="0">
                <a:effectLst/>
              </a:rPr>
              <a:t>Второ</a:t>
            </a:r>
            <a:r>
              <a:rPr lang="bg-BG" sz="3200" dirty="0">
                <a:effectLst/>
              </a:rPr>
              <a:t>, важно значение имат </a:t>
            </a:r>
            <a:r>
              <a:rPr lang="bg-BG" sz="3200" dirty="0" smtClean="0">
                <a:effectLst/>
              </a:rPr>
              <a:t>редица </a:t>
            </a:r>
            <a:r>
              <a:rPr lang="bg-BG" sz="3200" dirty="0">
                <a:effectLst/>
              </a:rPr>
              <a:t>вътрешни фактори, </a:t>
            </a:r>
            <a:r>
              <a:rPr lang="bg-BG" sz="3200" dirty="0" smtClean="0">
                <a:effectLst/>
              </a:rPr>
              <a:t>които мотивират за постигането </a:t>
            </a:r>
            <a:r>
              <a:rPr lang="bg-BG" sz="3200" dirty="0">
                <a:effectLst/>
              </a:rPr>
              <a:t>на добра ефективност на работата. </a:t>
            </a:r>
            <a:r>
              <a:rPr lang="bg-BG" sz="3200" dirty="0" err="1">
                <a:effectLst/>
              </a:rPr>
              <a:t>Хърцбърг</a:t>
            </a:r>
            <a:r>
              <a:rPr lang="bg-BG" sz="3200" dirty="0">
                <a:effectLst/>
              </a:rPr>
              <a:t> нарича тези фактори </a:t>
            </a:r>
            <a:r>
              <a:rPr lang="bg-BG" sz="3200" b="1" i="1" dirty="0" err="1">
                <a:solidFill>
                  <a:srgbClr val="FF0000"/>
                </a:solidFill>
                <a:effectLst/>
              </a:rPr>
              <a:t>мотиватори</a:t>
            </a:r>
            <a:r>
              <a:rPr lang="bg-BG" sz="3200" b="1" i="1" dirty="0">
                <a:solidFill>
                  <a:srgbClr val="FF0000"/>
                </a:solidFill>
                <a:effectLst/>
              </a:rPr>
              <a:t> (удовлетворяващи) </a:t>
            </a:r>
            <a:r>
              <a:rPr lang="bg-BG" sz="3200" dirty="0">
                <a:effectLst/>
              </a:rPr>
              <a:t>и отнася към тях постиженията, признанието, отговорността, напредъка и израстването на личността, натрупването на опит и развитие. Те са свързани </a:t>
            </a:r>
            <a:r>
              <a:rPr lang="bg-BG" sz="3200" dirty="0" smtClean="0">
                <a:effectLst/>
              </a:rPr>
              <a:t>с характера </a:t>
            </a:r>
            <a:r>
              <a:rPr lang="bg-BG" sz="3200" dirty="0">
                <a:effectLst/>
              </a:rPr>
              <a:t>и </a:t>
            </a:r>
            <a:r>
              <a:rPr lang="bg-BG" sz="3200" dirty="0" smtClean="0">
                <a:effectLst/>
              </a:rPr>
              <a:t>същността </a:t>
            </a:r>
            <a:r>
              <a:rPr lang="bg-BG" sz="3200" dirty="0">
                <a:effectLst/>
              </a:rPr>
              <a:t>на извършваната работа и мотивират хората да работят ефективно. </a:t>
            </a:r>
            <a:endParaRPr lang="bg-BG" sz="3200" dirty="0"/>
          </a:p>
        </p:txBody>
      </p:sp>
      <p:sp>
        <p:nvSpPr>
          <p:cNvPr id="4" name="Date Placeholder 3"/>
          <p:cNvSpPr>
            <a:spLocks noGrp="1"/>
          </p:cNvSpPr>
          <p:nvPr>
            <p:ph type="dt" sz="half" idx="10"/>
          </p:nvPr>
        </p:nvSpPr>
        <p:spPr/>
        <p:txBody>
          <a:bodyPr/>
          <a:lstStyle/>
          <a:p>
            <a:pPr>
              <a:defRPr/>
            </a:pPr>
            <a:fld id="{7D833904-3FA1-4D0B-936B-05FF5585D471}" type="datetime1">
              <a:rPr lang="en-US" altLang="en-US" smtClean="0"/>
              <a:t>10/16/2016</a:t>
            </a:fld>
            <a:endParaRPr lang="bg-BG" altLang="en-US"/>
          </a:p>
        </p:txBody>
      </p:sp>
      <p:sp>
        <p:nvSpPr>
          <p:cNvPr id="3" name="Slide Number Placeholder 2"/>
          <p:cNvSpPr>
            <a:spLocks noGrp="1"/>
          </p:cNvSpPr>
          <p:nvPr>
            <p:ph type="sldNum" sz="quarter" idx="12"/>
          </p:nvPr>
        </p:nvSpPr>
        <p:spPr/>
        <p:txBody>
          <a:bodyPr/>
          <a:lstStyle/>
          <a:p>
            <a:pPr>
              <a:defRPr/>
            </a:pPr>
            <a:fld id="{4A9CD293-5B4E-445F-868F-E875C7334DC2}" type="slidenum">
              <a:rPr lang="bg-BG" altLang="en-US" smtClean="0"/>
              <a:pPr>
                <a:defRPr/>
              </a:pPr>
              <a:t>36</a:t>
            </a:fld>
            <a:endParaRPr lang="bg-BG" altLang="en-US"/>
          </a:p>
        </p:txBody>
      </p:sp>
    </p:spTree>
    <p:extLst>
      <p:ext uri="{BB962C8B-B14F-4D97-AF65-F5344CB8AC3E}">
        <p14:creationId xmlns:p14="http://schemas.microsoft.com/office/powerpoint/2010/main" val="29914094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Сравнени с теорията на </a:t>
            </a:r>
            <a:r>
              <a:rPr lang="bg-BG" sz="2800" dirty="0" err="1">
                <a:effectLst/>
              </a:rPr>
              <a:t>Маслоу</a:t>
            </a:r>
            <a:r>
              <a:rPr lang="bg-BG" sz="2800" dirty="0">
                <a:effectLst/>
              </a:rPr>
              <a:t>, хигиенните фактори съответстват на по-ниските нива на потребности, а мотивиращите фактори – на по-високите нива. </a:t>
            </a:r>
            <a:r>
              <a:rPr lang="en-US" sz="2800" dirty="0">
                <a:effectLst/>
              </a:rPr>
              <a:t/>
            </a:r>
            <a:br>
              <a:rPr lang="en-US" sz="2800" dirty="0">
                <a:effectLst/>
              </a:rPr>
            </a:br>
            <a:r>
              <a:rPr lang="bg-BG" sz="2800" dirty="0" smtClean="0">
                <a:effectLst/>
              </a:rPr>
              <a:t>	</a:t>
            </a:r>
            <a:r>
              <a:rPr lang="bg-BG" sz="2800" dirty="0" err="1" smtClean="0">
                <a:effectLst/>
              </a:rPr>
              <a:t>Хърцбърг</a:t>
            </a:r>
            <a:r>
              <a:rPr lang="bg-BG" sz="2800" dirty="0" smtClean="0">
                <a:effectLst/>
              </a:rPr>
              <a:t> </a:t>
            </a:r>
            <a:r>
              <a:rPr lang="bg-BG" sz="2800" dirty="0">
                <a:effectLst/>
              </a:rPr>
              <a:t>препоръчва </a:t>
            </a:r>
            <a:r>
              <a:rPr lang="bg-BG" sz="2800" dirty="0" smtClean="0">
                <a:solidFill>
                  <a:srgbClr val="FF0000"/>
                </a:solidFill>
                <a:effectLst/>
              </a:rPr>
              <a:t>“</a:t>
            </a:r>
            <a:r>
              <a:rPr lang="bg-BG" sz="2800" dirty="0">
                <a:solidFill>
                  <a:srgbClr val="FF0000"/>
                </a:solidFill>
                <a:effectLst/>
              </a:rPr>
              <a:t>обогатяване на работата</a:t>
            </a:r>
            <a:r>
              <a:rPr lang="bg-BG" sz="2800" dirty="0" smtClean="0">
                <a:solidFill>
                  <a:srgbClr val="FF0000"/>
                </a:solidFill>
                <a:effectLst/>
              </a:rPr>
              <a:t>” </a:t>
            </a:r>
            <a:r>
              <a:rPr lang="bg-BG" sz="2800" dirty="0" smtClean="0">
                <a:effectLst/>
              </a:rPr>
              <a:t>като  мотивиращ подход. </a:t>
            </a:r>
            <a:r>
              <a:rPr lang="bg-BG" sz="2800" dirty="0">
                <a:effectLst/>
              </a:rPr>
              <a:t>Тази теория </a:t>
            </a:r>
            <a:r>
              <a:rPr lang="bg-BG" sz="2800" dirty="0" smtClean="0">
                <a:effectLst/>
              </a:rPr>
              <a:t>обаче не </a:t>
            </a:r>
            <a:r>
              <a:rPr lang="bg-BG" sz="2800" dirty="0">
                <a:effectLst/>
              </a:rPr>
              <a:t>обяснява различията при </a:t>
            </a:r>
            <a:r>
              <a:rPr lang="bg-BG" sz="2800" dirty="0" smtClean="0">
                <a:effectLst/>
              </a:rPr>
              <a:t>отделните хора и приема</a:t>
            </a:r>
            <a:r>
              <a:rPr lang="bg-BG" sz="2800" dirty="0">
                <a:effectLst/>
              </a:rPr>
              <a:t>, че всички </a:t>
            </a:r>
            <a:r>
              <a:rPr lang="bg-BG" sz="2800" dirty="0" smtClean="0">
                <a:effectLst/>
              </a:rPr>
              <a:t> </a:t>
            </a:r>
            <a:r>
              <a:rPr lang="bg-BG" sz="2800" dirty="0">
                <a:effectLst/>
              </a:rPr>
              <a:t>реагират по един и същи начин на мотивационните фактори. В действителност </a:t>
            </a:r>
            <a:r>
              <a:rPr lang="bg-BG" sz="2800" dirty="0">
                <a:effectLst/>
              </a:rPr>
              <a:t>няма и не може да има един и “най-добър метод” за мотивация на всички.</a:t>
            </a:r>
            <a:r>
              <a:rPr lang="en-US" sz="2800" dirty="0">
                <a:effectLst/>
              </a:rPr>
              <a:t/>
            </a:r>
            <a:br>
              <a:rPr lang="en-US" sz="2800" dirty="0">
                <a:effectLst/>
              </a:rPr>
            </a:br>
            <a:r>
              <a:rPr lang="bg-BG" sz="2800" dirty="0" smtClean="0">
                <a:effectLst/>
              </a:rPr>
              <a:t>Следователно</a:t>
            </a:r>
            <a:r>
              <a:rPr lang="bg-BG" sz="2800" dirty="0">
                <a:effectLst/>
              </a:rPr>
              <a:t>, опитите да се мотивират работниците само чрез съдържанието на работата води до частичен успех. </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37</a:t>
            </a:fld>
            <a:endParaRPr lang="bg-BG" altLang="en-US"/>
          </a:p>
        </p:txBody>
      </p:sp>
    </p:spTree>
    <p:extLst>
      <p:ext uri="{BB962C8B-B14F-4D97-AF65-F5344CB8AC3E}">
        <p14:creationId xmlns:p14="http://schemas.microsoft.com/office/powerpoint/2010/main" val="749641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dirty="0">
                <a:effectLst/>
              </a:rPr>
              <a:t>Идеите на </a:t>
            </a:r>
            <a:r>
              <a:rPr lang="bg-BG" sz="3600" dirty="0" err="1">
                <a:effectLst/>
              </a:rPr>
              <a:t>Хърцбърг</a:t>
            </a:r>
            <a:r>
              <a:rPr lang="bg-BG" sz="3600" dirty="0">
                <a:effectLst/>
              </a:rPr>
              <a:t> оказват значително влияние в управлението човешките ресурси. В тази връзка значение имат следните препоръки към мениджмънта в опитите му да мотивира подчинените: отстраняване на излишния надзор; разширяване сферите на отговорност; осигуряване на пряка обратна връзка за постиганите резултати.</a:t>
            </a:r>
            <a:r>
              <a:rPr lang="en-US" sz="3600" dirty="0">
                <a:effectLst/>
              </a:rPr>
              <a:t/>
            </a:r>
            <a:br>
              <a:rPr lang="en-US" sz="3600" dirty="0">
                <a:effectLst/>
              </a:rPr>
            </a:br>
            <a:endParaRPr lang="en-US" sz="36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38</a:t>
            </a:fld>
            <a:endParaRPr lang="bg-BG" altLang="en-US"/>
          </a:p>
        </p:txBody>
      </p:sp>
    </p:spTree>
    <p:extLst>
      <p:ext uri="{BB962C8B-B14F-4D97-AF65-F5344CB8AC3E}">
        <p14:creationId xmlns:p14="http://schemas.microsoft.com/office/powerpoint/2010/main" val="3615605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на </a:t>
            </a:r>
            <a:r>
              <a:rPr lang="bg-BG" b="1" dirty="0" err="1">
                <a:solidFill>
                  <a:srgbClr val="FF0000"/>
                </a:solidFill>
                <a:effectLst/>
              </a:rPr>
              <a:t>МакКлиланд</a:t>
            </a:r>
            <a:r>
              <a:rPr lang="bg-BG" b="1" dirty="0">
                <a:solidFill>
                  <a:srgbClr val="FF0000"/>
                </a:solidFill>
                <a:effectLst/>
              </a:rPr>
              <a:t> </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39</a:t>
            </a:fld>
            <a:endParaRPr lang="bg-BG" altLang="en-US"/>
          </a:p>
        </p:txBody>
      </p:sp>
    </p:spTree>
    <p:extLst>
      <p:ext uri="{BB962C8B-B14F-4D97-AF65-F5344CB8AC3E}">
        <p14:creationId xmlns:p14="http://schemas.microsoft.com/office/powerpoint/2010/main" val="741278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Grp="1" noChangeArrowheads="1"/>
          </p:cNvSpPr>
          <p:nvPr>
            <p:ph type="title"/>
          </p:nvPr>
        </p:nvSpPr>
        <p:spPr>
          <a:xfrm>
            <a:off x="1043608" y="274638"/>
            <a:ext cx="7643192" cy="6178550"/>
          </a:xfrm>
        </p:spPr>
        <p:txBody>
          <a:bodyPr>
            <a:normAutofit/>
          </a:bodyPr>
          <a:lstStyle/>
          <a:p>
            <a:pPr eaLnBrk="1" hangingPunct="1"/>
            <a:r>
              <a:rPr lang="bg-BG" altLang="en-US" dirty="0" smtClean="0">
                <a:solidFill>
                  <a:srgbClr val="FF0000"/>
                </a:solidFill>
                <a:effectLst/>
              </a:rPr>
              <a:t>Мотивацията може да се дефинира като </a:t>
            </a:r>
            <a:r>
              <a:rPr lang="bg-BG" altLang="en-US" dirty="0" smtClean="0">
                <a:solidFill>
                  <a:srgbClr val="002060"/>
                </a:solidFill>
                <a:effectLst/>
              </a:rPr>
              <a:t>“всички обстоятелства на вътрешно домогване, които се описват като желания, стремежи, подбуди и т.н. Това е вътрешно състояние, което активира или движи личността”. </a:t>
            </a:r>
          </a:p>
        </p:txBody>
      </p:sp>
      <p:sp>
        <p:nvSpPr>
          <p:cNvPr id="2" name="Date Placeholder 1"/>
          <p:cNvSpPr>
            <a:spLocks noGrp="1"/>
          </p:cNvSpPr>
          <p:nvPr>
            <p:ph type="dt" sz="half" idx="10"/>
          </p:nvPr>
        </p:nvSpPr>
        <p:spPr/>
        <p:txBody>
          <a:bodyPr/>
          <a:lstStyle/>
          <a:p>
            <a:pPr>
              <a:defRPr/>
            </a:pPr>
            <a:fld id="{DC362054-2B5D-49F5-AAFF-A45192558986}" type="datetime1">
              <a:rPr lang="en-US" altLang="en-US" smtClean="0"/>
              <a:t>10/16/2016</a:t>
            </a:fld>
            <a:endParaRPr lang="bg-BG" altLang="en-US"/>
          </a:p>
        </p:txBody>
      </p:sp>
      <p:sp>
        <p:nvSpPr>
          <p:cNvPr id="1433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E880D03-4C66-4826-946E-1D79A1C206C3}" type="slidenum">
              <a:rPr lang="bg-BG" altLang="en-US"/>
              <a:pPr eaLnBrk="1" hangingPunct="1"/>
              <a:t>4</a:t>
            </a:fld>
            <a:endParaRPr lang="bg-BG"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err="1">
                <a:effectLst/>
              </a:rPr>
              <a:t>Маслоу</a:t>
            </a:r>
            <a:r>
              <a:rPr lang="bg-BG" dirty="0">
                <a:effectLst/>
              </a:rPr>
              <a:t> приема, че хората се раждат със специфична система от потребности, която не се променя съществено през целия им живот. Много други психолози считат, че потребностите се придобиват чрез вза­имодействие на човека със заобикалящата го среда. </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40</a:t>
            </a:fld>
            <a:endParaRPr lang="bg-BG" altLang="en-US"/>
          </a:p>
        </p:txBody>
      </p:sp>
    </p:spTree>
    <p:extLst>
      <p:ext uri="{BB962C8B-B14F-4D97-AF65-F5344CB8AC3E}">
        <p14:creationId xmlns:p14="http://schemas.microsoft.com/office/powerpoint/2010/main" val="24823676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3200" dirty="0">
                <a:effectLst/>
              </a:rPr>
              <a:t>През 70-те години на ХХ век Дейвид </a:t>
            </a:r>
            <a:r>
              <a:rPr lang="bg-BG" sz="3200" dirty="0" err="1">
                <a:effectLst/>
              </a:rPr>
              <a:t>МакКлиланд</a:t>
            </a:r>
            <a:r>
              <a:rPr lang="bg-BG" sz="3200" dirty="0">
                <a:effectLst/>
              </a:rPr>
              <a:t> и някои други изследо­ватели проявяват </a:t>
            </a:r>
            <a:r>
              <a:rPr lang="bg-BG" sz="3200" dirty="0" smtClean="0">
                <a:effectLst/>
              </a:rPr>
              <a:t> </a:t>
            </a:r>
            <a:r>
              <a:rPr lang="bg-BG" sz="3200" dirty="0">
                <a:effectLst/>
              </a:rPr>
              <a:t>интерес към </a:t>
            </a:r>
            <a:r>
              <a:rPr lang="bg-BG" sz="3200" dirty="0" smtClean="0">
                <a:effectLst/>
              </a:rPr>
              <a:t>такава потребност</a:t>
            </a:r>
            <a:r>
              <a:rPr lang="bg-BG" sz="3200" dirty="0">
                <a:effectLst/>
              </a:rPr>
              <a:t>, придобита по време на натрупването на социален </a:t>
            </a:r>
            <a:r>
              <a:rPr lang="bg-BG" sz="3200" dirty="0" smtClean="0">
                <a:effectLst/>
              </a:rPr>
              <a:t>опит и я наричат </a:t>
            </a:r>
            <a:r>
              <a:rPr lang="bg-BG" sz="3200" b="1" i="1" dirty="0" smtClean="0">
                <a:solidFill>
                  <a:srgbClr val="FF0000"/>
                </a:solidFill>
                <a:effectLst/>
              </a:rPr>
              <a:t>потребност </a:t>
            </a:r>
            <a:r>
              <a:rPr lang="bg-BG" sz="3200" b="1" i="1" dirty="0">
                <a:solidFill>
                  <a:srgbClr val="FF0000"/>
                </a:solidFill>
                <a:effectLst/>
              </a:rPr>
              <a:t>от постижение</a:t>
            </a:r>
            <a:r>
              <a:rPr lang="bg-BG" sz="3200" dirty="0">
                <a:solidFill>
                  <a:srgbClr val="FF0000"/>
                </a:solidFill>
                <a:effectLst/>
              </a:rPr>
              <a:t>. </a:t>
            </a:r>
            <a:r>
              <a:rPr lang="bg-BG" sz="3200" dirty="0" smtClean="0">
                <a:effectLst/>
              </a:rPr>
              <a:t> Тя се </a:t>
            </a:r>
            <a:r>
              <a:rPr lang="bg-BG" sz="3200" dirty="0">
                <a:effectLst/>
              </a:rPr>
              <a:t>фор­мулира като стремеж да се извърши нещо трудно, да се уп­равляват, манипулират или организират физически обекти, човешки същества или идеи. </a:t>
            </a:r>
            <a:r>
              <a:rPr lang="en-US" sz="3200" dirty="0">
                <a:effectLst/>
              </a:rPr>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41</a:t>
            </a:fld>
            <a:endParaRPr lang="bg-BG" altLang="en-US"/>
          </a:p>
        </p:txBody>
      </p:sp>
    </p:spTree>
    <p:extLst>
      <p:ext uri="{BB962C8B-B14F-4D97-AF65-F5344CB8AC3E}">
        <p14:creationId xmlns:p14="http://schemas.microsoft.com/office/powerpoint/2010/main" val="27317627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err="1">
                <a:effectLst/>
              </a:rPr>
              <a:t>МакКлиланд</a:t>
            </a:r>
            <a:r>
              <a:rPr lang="bg-BG" sz="2800" dirty="0">
                <a:effectLst/>
              </a:rPr>
              <a:t> </a:t>
            </a:r>
            <a:r>
              <a:rPr lang="bg-BG" sz="2800" dirty="0" smtClean="0">
                <a:effectLst/>
              </a:rPr>
              <a:t>изучава основно тази </a:t>
            </a:r>
            <a:r>
              <a:rPr lang="bg-BG" sz="2800" dirty="0">
                <a:effectLst/>
              </a:rPr>
              <a:t>потребност и </a:t>
            </a:r>
            <a:r>
              <a:rPr lang="bg-BG" sz="2800" dirty="0" smtClean="0">
                <a:effectLst/>
              </a:rPr>
              <a:t>разработва </a:t>
            </a:r>
            <a:r>
              <a:rPr lang="bg-BG" sz="2800" dirty="0">
                <a:effectLst/>
              </a:rPr>
              <a:t>методика за разви­ване на потребността от </a:t>
            </a:r>
            <a:r>
              <a:rPr lang="bg-BG" sz="2800" dirty="0" smtClean="0">
                <a:effectLst/>
              </a:rPr>
              <a:t>постижения като предлага  </a:t>
            </a:r>
            <a:r>
              <a:rPr lang="bg-BG" sz="2800" dirty="0">
                <a:effectLst/>
              </a:rPr>
              <a:t>различни </a:t>
            </a:r>
            <a:r>
              <a:rPr lang="bg-BG" sz="2800" dirty="0" smtClean="0">
                <a:effectLst/>
              </a:rPr>
              <a:t>средства за това: </a:t>
            </a:r>
            <a:br>
              <a:rPr lang="bg-BG" sz="2800" dirty="0" smtClean="0">
                <a:effectLst/>
              </a:rPr>
            </a:br>
            <a:r>
              <a:rPr lang="bg-BG" sz="2800" dirty="0" smtClean="0">
                <a:effectLst/>
              </a:rPr>
              <a:t>- окуражаване на служителите </a:t>
            </a:r>
            <a:r>
              <a:rPr lang="bg-BG" sz="2800" dirty="0">
                <a:effectLst/>
              </a:rPr>
              <a:t>да мислят, да говорят, да действат и да възприемат останалите като хора със силен мо­тив за постижения; </a:t>
            </a:r>
            <a:r>
              <a:rPr lang="bg-BG" sz="2800" dirty="0" smtClean="0">
                <a:effectLst/>
              </a:rPr>
              <a:t/>
            </a:r>
            <a:br>
              <a:rPr lang="bg-BG" sz="2800" dirty="0" smtClean="0">
                <a:effectLst/>
              </a:rPr>
            </a:br>
            <a:r>
              <a:rPr lang="bg-BG" sz="2800" dirty="0" smtClean="0">
                <a:effectLst/>
              </a:rPr>
              <a:t>- подпомагане на промени и съсредоточаване </a:t>
            </a:r>
            <a:r>
              <a:rPr lang="bg-BG" sz="2800" dirty="0">
                <a:effectLst/>
              </a:rPr>
              <a:t>върху </a:t>
            </a:r>
            <a:r>
              <a:rPr lang="bg-BG" sz="2800" dirty="0" smtClean="0">
                <a:effectLst/>
              </a:rPr>
              <a:t>осъществими близки лични цели; </a:t>
            </a:r>
            <a:br>
              <a:rPr lang="bg-BG" sz="2800" dirty="0" smtClean="0">
                <a:effectLst/>
              </a:rPr>
            </a:br>
            <a:r>
              <a:rPr lang="bg-BG" sz="2800" dirty="0" smtClean="0">
                <a:effectLst/>
              </a:rPr>
              <a:t>- изграждане на честна </a:t>
            </a:r>
            <a:r>
              <a:rPr lang="bg-BG" sz="2800" dirty="0">
                <a:effectLst/>
              </a:rPr>
              <a:t>вътрешна представа за себе си, за желанията и способностите си; </a:t>
            </a:r>
            <a:r>
              <a:rPr lang="bg-BG" sz="2800" dirty="0" smtClean="0">
                <a:effectLst/>
              </a:rPr>
              <a:t/>
            </a:r>
            <a:br>
              <a:rPr lang="bg-BG" sz="2800" dirty="0" smtClean="0">
                <a:effectLst/>
              </a:rPr>
            </a:br>
            <a:r>
              <a:rPr lang="bg-BG" sz="2800" dirty="0" smtClean="0">
                <a:effectLst/>
              </a:rPr>
              <a:t>- емоционална подкрепа </a:t>
            </a:r>
            <a:r>
              <a:rPr lang="bg-BG" sz="2800" dirty="0">
                <a:effectLst/>
              </a:rPr>
              <a:t>на ръководителите и </a:t>
            </a:r>
            <a:r>
              <a:rPr lang="bg-BG" sz="2800" dirty="0" smtClean="0">
                <a:effectLst/>
              </a:rPr>
              <a:t>колегите. </a:t>
            </a:r>
            <a:r>
              <a:rPr lang="en-US" sz="2800" dirty="0">
                <a:effectLst/>
              </a:rPr>
              <a:t/>
            </a:r>
            <a:br>
              <a:rPr lang="en-US" sz="2800" dirty="0">
                <a:effectLst/>
              </a:rPr>
            </a:b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42</a:t>
            </a:fld>
            <a:endParaRPr lang="bg-BG" altLang="en-US"/>
          </a:p>
        </p:txBody>
      </p:sp>
    </p:spTree>
    <p:extLst>
      <p:ext uri="{BB962C8B-B14F-4D97-AF65-F5344CB8AC3E}">
        <p14:creationId xmlns:p14="http://schemas.microsoft.com/office/powerpoint/2010/main" val="20148389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Теориите X и Y на </a:t>
            </a:r>
            <a:r>
              <a:rPr lang="bg-BG" b="1" dirty="0" err="1">
                <a:solidFill>
                  <a:srgbClr val="FF0000"/>
                </a:solidFill>
                <a:effectLst/>
              </a:rPr>
              <a:t>МакГрегър</a:t>
            </a:r>
            <a:r>
              <a:rPr lang="bg-BG" b="1" dirty="0">
                <a:solidFill>
                  <a:srgbClr val="FF0000"/>
                </a:solidFill>
                <a:effectLst/>
              </a:rPr>
              <a:t> </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43</a:t>
            </a:fld>
            <a:endParaRPr lang="bg-BG" altLang="en-US"/>
          </a:p>
        </p:txBody>
      </p:sp>
    </p:spTree>
    <p:extLst>
      <p:ext uri="{BB962C8B-B14F-4D97-AF65-F5344CB8AC3E}">
        <p14:creationId xmlns:p14="http://schemas.microsoft.com/office/powerpoint/2010/main" val="37623575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dirty="0">
                <a:effectLst/>
              </a:rPr>
              <a:t>Автор на теориите X и Y за мотивите на поведение е професор Дъглас </a:t>
            </a:r>
            <a:r>
              <a:rPr lang="bg-BG" sz="3200" dirty="0" err="1">
                <a:effectLst/>
              </a:rPr>
              <a:t>МакГрегър</a:t>
            </a:r>
            <a:r>
              <a:rPr lang="bg-BG" sz="3200" dirty="0">
                <a:effectLst/>
              </a:rPr>
              <a:t> от Школата по управление към </a:t>
            </a:r>
            <a:r>
              <a:rPr lang="bg-BG" sz="3200" dirty="0" err="1">
                <a:effectLst/>
              </a:rPr>
              <a:t>Мичиганския</a:t>
            </a:r>
            <a:r>
              <a:rPr lang="bg-BG" sz="3200" dirty="0">
                <a:effectLst/>
              </a:rPr>
              <a:t> университет в САЩ в неговия труд „Човешката страна на предприятието”. Изходната теза на </a:t>
            </a:r>
            <a:r>
              <a:rPr lang="bg-BG" sz="3200" dirty="0" err="1">
                <a:effectLst/>
              </a:rPr>
              <a:t>МакГрегър</a:t>
            </a:r>
            <a:r>
              <a:rPr lang="bg-BG" sz="3200" dirty="0">
                <a:effectLst/>
              </a:rPr>
              <a:t> се свежда до това, че развитието на организацията се забавя в резултат на редица грешни представи за мотивите на поведение на работещите от страна на техните ръководители, които формират и погрешен стил на ръководство. </a:t>
            </a:r>
            <a:r>
              <a:rPr lang="en-US" sz="3200" dirty="0">
                <a:effectLst/>
              </a:rPr>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44</a:t>
            </a:fld>
            <a:endParaRPr lang="bg-BG" altLang="en-US"/>
          </a:p>
        </p:txBody>
      </p:sp>
    </p:spTree>
    <p:extLst>
      <p:ext uri="{BB962C8B-B14F-4D97-AF65-F5344CB8AC3E}">
        <p14:creationId xmlns:p14="http://schemas.microsoft.com/office/powerpoint/2010/main" val="15394497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b="1" i="1" dirty="0">
                <a:solidFill>
                  <a:srgbClr val="FF0000"/>
                </a:solidFill>
                <a:effectLst/>
              </a:rPr>
              <a:t>Теорията X</a:t>
            </a:r>
            <a:r>
              <a:rPr lang="bg-BG" sz="3200" dirty="0">
                <a:effectLst/>
              </a:rPr>
              <a:t> допуска, че повечето хора в организацията не обичат своята работа и я отбягват винаги, когато това е възможно. Обикновените хора предпочитат да бъдат насочвани, избягват отговорността, имат малки амбиции, търсят безопасност и сигурност. Те се противопоставят на властта и отговорността и работят само за сигурност и икономически награди. Следователно, хората трябва да бъдат направлявани, контролирани и принуждавани да работят продуктивно</a:t>
            </a:r>
            <a:r>
              <a:rPr lang="bg-BG" sz="3200" dirty="0" smtClean="0">
                <a:effectLst/>
              </a:rPr>
              <a:t>.</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45</a:t>
            </a:fld>
            <a:endParaRPr lang="bg-BG" altLang="en-US"/>
          </a:p>
        </p:txBody>
      </p:sp>
    </p:spTree>
    <p:extLst>
      <p:ext uri="{BB962C8B-B14F-4D97-AF65-F5344CB8AC3E}">
        <p14:creationId xmlns:p14="http://schemas.microsoft.com/office/powerpoint/2010/main" val="16935329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Съгласно теория Х, мениджърът трябва да бъде </a:t>
            </a:r>
            <a:r>
              <a:rPr lang="bg-BG" sz="2800" dirty="0" err="1">
                <a:effectLst/>
              </a:rPr>
              <a:t>автократичен</a:t>
            </a:r>
            <a:r>
              <a:rPr lang="bg-BG" sz="2800" dirty="0">
                <a:effectLst/>
              </a:rPr>
              <a:t>, директивен и ориентиран главно към изпълнението на задачите. Такива мениджъри </a:t>
            </a:r>
            <a:r>
              <a:rPr lang="bg-BG" sz="2800" dirty="0" smtClean="0">
                <a:effectLst/>
              </a:rPr>
              <a:t>централизират много власт и  </a:t>
            </a:r>
            <a:r>
              <a:rPr lang="bg-BG" sz="2800" dirty="0">
                <a:effectLst/>
              </a:rPr>
              <a:t>правомощия, </a:t>
            </a:r>
            <a:r>
              <a:rPr lang="bg-BG" sz="2800" dirty="0" smtClean="0">
                <a:effectLst/>
              </a:rPr>
              <a:t>не предоставят свобода на подчинените си, </a:t>
            </a:r>
            <a:r>
              <a:rPr lang="bg-BG" sz="2800" dirty="0">
                <a:effectLst/>
              </a:rPr>
              <a:t>следят отблизо изпълнението на работата, оказват икономически натиск чрез заплахи. Когато авторитарният ръководител използва за принуда размера на възнаграждението и проявява грижа за благополучието на подчинените, структурирайки задачите и изпълнението им при съблюдаване на установени от него правила, той се нарича </a:t>
            </a:r>
            <a:r>
              <a:rPr lang="bg-BG" sz="2800" dirty="0">
                <a:solidFill>
                  <a:srgbClr val="FF0000"/>
                </a:solidFill>
                <a:effectLst/>
              </a:rPr>
              <a:t>благосклонен автократ</a:t>
            </a:r>
            <a:r>
              <a:rPr lang="bg-BG" sz="2800" dirty="0" smtClean="0">
                <a:effectLst/>
              </a:rPr>
              <a:t>.</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46</a:t>
            </a:fld>
            <a:endParaRPr lang="bg-BG" altLang="en-US"/>
          </a:p>
        </p:txBody>
      </p:sp>
    </p:spTree>
    <p:extLst>
      <p:ext uri="{BB962C8B-B14F-4D97-AF65-F5344CB8AC3E}">
        <p14:creationId xmlns:p14="http://schemas.microsoft.com/office/powerpoint/2010/main" val="3547295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b="1" i="1" dirty="0">
                <a:solidFill>
                  <a:srgbClr val="FF0000"/>
                </a:solidFill>
                <a:effectLst/>
              </a:rPr>
              <a:t>Теорията Y</a:t>
            </a:r>
            <a:r>
              <a:rPr lang="bg-BG" sz="3200" dirty="0">
                <a:solidFill>
                  <a:srgbClr val="FF0000"/>
                </a:solidFill>
                <a:effectLst/>
              </a:rPr>
              <a:t> </a:t>
            </a:r>
            <a:r>
              <a:rPr lang="bg-BG" sz="3200" dirty="0">
                <a:effectLst/>
              </a:rPr>
              <a:t>признава, че поведението на хората е сложно. Повечето хора обичат работата и я приемат като нещо естествено, искат да участват във вземането на </a:t>
            </a:r>
            <a:r>
              <a:rPr lang="bg-BG" sz="3200" dirty="0" smtClean="0">
                <a:effectLst/>
              </a:rPr>
              <a:t>решения. </a:t>
            </a:r>
            <a:r>
              <a:rPr lang="bg-BG" sz="3200" dirty="0">
                <a:effectLst/>
              </a:rPr>
              <a:t>Те са </a:t>
            </a:r>
            <a:r>
              <a:rPr lang="bg-BG" sz="3200" dirty="0" smtClean="0">
                <a:effectLst/>
              </a:rPr>
              <a:t>съзидателни </a:t>
            </a:r>
            <a:r>
              <a:rPr lang="bg-BG" sz="3200" dirty="0">
                <a:effectLst/>
              </a:rPr>
              <a:t>и постигат удовлетворение от </a:t>
            </a:r>
            <a:r>
              <a:rPr lang="bg-BG" sz="3200" dirty="0" smtClean="0">
                <a:effectLst/>
              </a:rPr>
              <a:t>работата си, </a:t>
            </a:r>
            <a:r>
              <a:rPr lang="bg-BG" sz="3200" dirty="0">
                <a:effectLst/>
              </a:rPr>
              <a:t>могат да се самоуправляват и самоконтролират</a:t>
            </a:r>
            <a:r>
              <a:rPr lang="bg-BG" sz="3200" dirty="0" smtClean="0">
                <a:effectLst/>
              </a:rPr>
              <a:t>, стремят се да поемат отговорност. </a:t>
            </a:r>
            <a:r>
              <a:rPr lang="bg-BG" sz="3200" dirty="0">
                <a:effectLst/>
              </a:rPr>
              <a:t>Съпричастността на служителите към целите на организацията е функция на възнагражденията, свързани с техните постижения.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47</a:t>
            </a:fld>
            <a:endParaRPr lang="bg-BG" altLang="en-US"/>
          </a:p>
        </p:txBody>
      </p:sp>
    </p:spTree>
    <p:extLst>
      <p:ext uri="{BB962C8B-B14F-4D97-AF65-F5344CB8AC3E}">
        <p14:creationId xmlns:p14="http://schemas.microsoft.com/office/powerpoint/2010/main" val="23721011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a:effectLst/>
              </a:rPr>
              <a:t>Мениджърът, </a:t>
            </a:r>
            <a:r>
              <a:rPr lang="bg-BG" sz="2800" dirty="0" smtClean="0">
                <a:effectLst/>
              </a:rPr>
              <a:t>ориентиран </a:t>
            </a:r>
            <a:r>
              <a:rPr lang="bg-BG" sz="2800" dirty="0">
                <a:effectLst/>
              </a:rPr>
              <a:t>към теория Y, вярва, че мотивацията може да бъде стимулирана чрез създаване и насърчаване на мотивираща околна </a:t>
            </a:r>
            <a:r>
              <a:rPr lang="bg-BG" sz="2800" dirty="0" smtClean="0">
                <a:effectLst/>
              </a:rPr>
              <a:t>среда, която </a:t>
            </a:r>
            <a:r>
              <a:rPr lang="bg-BG" sz="2800" dirty="0">
                <a:effectLst/>
              </a:rPr>
              <a:t>да благоприятства възникването на преданост към организационните цели и да </a:t>
            </a:r>
            <a:r>
              <a:rPr lang="bg-BG" sz="2800" dirty="0" smtClean="0">
                <a:effectLst/>
              </a:rPr>
              <a:t>предоставя </a:t>
            </a:r>
            <a:r>
              <a:rPr lang="bg-BG" sz="2800" dirty="0">
                <a:effectLst/>
              </a:rPr>
              <a:t>възможност за </a:t>
            </a:r>
            <a:r>
              <a:rPr lang="bg-BG" sz="2800" dirty="0" smtClean="0">
                <a:effectLst/>
              </a:rPr>
              <a:t>инициатива</a:t>
            </a:r>
            <a:r>
              <a:rPr lang="bg-BG" sz="2800" dirty="0">
                <a:effectLst/>
              </a:rPr>
              <a:t>, изобретателност и самостоятелност при постигането им. Съгласно теория Y, мениджърът трябва да бъде демократичен, подкрепящ, да е ориентиран към поддържане на </a:t>
            </a:r>
            <a:r>
              <a:rPr lang="bg-BG" sz="2800" dirty="0" smtClean="0">
                <a:effectLst/>
              </a:rPr>
              <a:t>добри връзки </a:t>
            </a:r>
            <a:r>
              <a:rPr lang="bg-BG" sz="2800" dirty="0">
                <a:effectLst/>
              </a:rPr>
              <a:t>с подчинените, да делегира отговорности и да позволява на ръководените от него лица да дават своя принос</a:t>
            </a:r>
            <a:r>
              <a:rPr lang="bg-BG" sz="2800" dirty="0" smtClean="0">
                <a:effectLst/>
              </a:rPr>
              <a:t>.</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48</a:t>
            </a:fld>
            <a:endParaRPr lang="bg-BG" altLang="en-US"/>
          </a:p>
        </p:txBody>
      </p:sp>
    </p:spTree>
    <p:extLst>
      <p:ext uri="{BB962C8B-B14F-4D97-AF65-F5344CB8AC3E}">
        <p14:creationId xmlns:p14="http://schemas.microsoft.com/office/powerpoint/2010/main" val="34399991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Процесуални теории за мотивацията</a:t>
            </a:r>
            <a:r>
              <a:rPr lang="en-US" dirty="0">
                <a:solidFill>
                  <a:srgbClr val="FF0000"/>
                </a:solidFill>
                <a:effectLst/>
              </a:rPr>
              <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49</a:t>
            </a:fld>
            <a:endParaRPr lang="bg-BG" altLang="en-US"/>
          </a:p>
        </p:txBody>
      </p:sp>
    </p:spTree>
    <p:extLst>
      <p:ext uri="{BB962C8B-B14F-4D97-AF65-F5344CB8AC3E}">
        <p14:creationId xmlns:p14="http://schemas.microsoft.com/office/powerpoint/2010/main" val="408776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rmAutofit fontScale="90000"/>
          </a:bodyPr>
          <a:lstStyle/>
          <a:p>
            <a:r>
              <a:rPr lang="bg-BG" b="1" i="1" dirty="0">
                <a:effectLst/>
              </a:rPr>
              <a:t>Мотивацията </a:t>
            </a:r>
            <a:r>
              <a:rPr lang="bg-BG" dirty="0">
                <a:effectLst/>
              </a:rPr>
              <a:t>може да се определи като състояние</a:t>
            </a:r>
            <a:r>
              <a:rPr lang="bg-BG" b="1" i="1" dirty="0">
                <a:effectLst/>
              </a:rPr>
              <a:t> </a:t>
            </a:r>
            <a:r>
              <a:rPr lang="bg-BG" dirty="0">
                <a:effectLst/>
              </a:rPr>
              <a:t>на ума, като схващане на лицето по отношение на дадена цел, което му придава енергия да действа, като процес на активиране на човешкото поведение за постигане на дадена цел и изпълнение на определени дейности. </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a:t>
            </a:fld>
            <a:endParaRPr lang="bg-BG" altLang="en-US"/>
          </a:p>
        </p:txBody>
      </p:sp>
    </p:spTree>
    <p:extLst>
      <p:ext uri="{BB962C8B-B14F-4D97-AF65-F5344CB8AC3E}">
        <p14:creationId xmlns:p14="http://schemas.microsoft.com/office/powerpoint/2010/main" val="402813995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b="1" dirty="0">
                <a:solidFill>
                  <a:srgbClr val="FF0000"/>
                </a:solidFill>
                <a:effectLst/>
              </a:rPr>
              <a:t>Процесуалните теории </a:t>
            </a:r>
            <a:r>
              <a:rPr lang="bg-BG" sz="2800" dirty="0" smtClean="0">
                <a:effectLst/>
              </a:rPr>
              <a:t>анализират причините за избор на </a:t>
            </a:r>
            <a:r>
              <a:rPr lang="bg-BG" sz="2800" dirty="0">
                <a:effectLst/>
              </a:rPr>
              <a:t>съответно поведение за задоволяване на потребностите </a:t>
            </a:r>
            <a:r>
              <a:rPr lang="bg-BG" sz="2800" dirty="0" smtClean="0">
                <a:effectLst/>
              </a:rPr>
              <a:t> </a:t>
            </a:r>
            <a:r>
              <a:rPr lang="bg-BG" sz="2800" dirty="0">
                <a:effectLst/>
              </a:rPr>
              <a:t>и </a:t>
            </a:r>
            <a:r>
              <a:rPr lang="bg-BG" sz="2800" dirty="0" smtClean="0">
                <a:effectLst/>
              </a:rPr>
              <a:t> </a:t>
            </a:r>
            <a:r>
              <a:rPr lang="bg-BG" sz="2800" dirty="0">
                <a:effectLst/>
              </a:rPr>
              <a:t>начина, по който се променя удовлетвореността </a:t>
            </a:r>
            <a:r>
              <a:rPr lang="bg-BG" sz="2800" dirty="0" smtClean="0">
                <a:effectLst/>
              </a:rPr>
              <a:t>при </a:t>
            </a:r>
            <a:r>
              <a:rPr lang="bg-BG" sz="2800" dirty="0">
                <a:effectLst/>
              </a:rPr>
              <a:t>постигане на поставените цели. Тези теории </a:t>
            </a:r>
            <a:r>
              <a:rPr lang="bg-BG" sz="2800" dirty="0" smtClean="0">
                <a:effectLst/>
              </a:rPr>
              <a:t>разглеждат </a:t>
            </a:r>
            <a:r>
              <a:rPr lang="bg-BG" sz="2800" dirty="0">
                <a:effectLst/>
              </a:rPr>
              <a:t>протичащите при мотивацията психични процеси (очакване, постигане на цели, поведенчески избор, възприятие за равенство или за лична способност за успех). Те се занимават основно с това как се появява и </a:t>
            </a:r>
            <a:r>
              <a:rPr lang="bg-BG" sz="2800" dirty="0" smtClean="0">
                <a:effectLst/>
              </a:rPr>
              <a:t>трансформира </a:t>
            </a:r>
            <a:r>
              <a:rPr lang="bg-BG" sz="2800" dirty="0">
                <a:effectLst/>
              </a:rPr>
              <a:t>мотивацията по време на трудовия </a:t>
            </a:r>
            <a:r>
              <a:rPr lang="bg-BG" sz="2800" dirty="0" smtClean="0">
                <a:effectLst/>
              </a:rPr>
              <a:t>процес. Те </a:t>
            </a:r>
            <a:r>
              <a:rPr lang="bg-BG" sz="2800" dirty="0">
                <a:effectLst/>
              </a:rPr>
              <a:t>се приемат като по-полезни за </a:t>
            </a:r>
            <a:r>
              <a:rPr lang="bg-BG" sz="2800" dirty="0" smtClean="0">
                <a:effectLst/>
              </a:rPr>
              <a:t>управление </a:t>
            </a:r>
            <a:r>
              <a:rPr lang="bg-BG" sz="2800" dirty="0">
                <a:effectLst/>
              </a:rPr>
              <a:t>на поведението в </a:t>
            </a:r>
            <a:r>
              <a:rPr lang="bg-BG" sz="2800" dirty="0" smtClean="0">
                <a:effectLst/>
              </a:rPr>
              <a:t>организациите и стоят </a:t>
            </a:r>
            <a:r>
              <a:rPr lang="bg-BG" sz="2800" dirty="0">
                <a:effectLst/>
              </a:rPr>
              <a:t>в основата на редица мотивационни техники</a:t>
            </a:r>
            <a:r>
              <a:rPr lang="bg-BG" sz="2800" dirty="0" smtClean="0">
                <a:effectLst/>
              </a:rPr>
              <a:t>.</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dirty="0"/>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50</a:t>
            </a:fld>
            <a:endParaRPr lang="bg-BG" altLang="en-US"/>
          </a:p>
        </p:txBody>
      </p:sp>
    </p:spTree>
    <p:extLst>
      <p:ext uri="{BB962C8B-B14F-4D97-AF65-F5344CB8AC3E}">
        <p14:creationId xmlns:p14="http://schemas.microsoft.com/office/powerpoint/2010/main" val="7521334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b="1" dirty="0" smtClean="0">
                <a:solidFill>
                  <a:schemeClr val="tx1"/>
                </a:solidFill>
                <a:effectLst/>
              </a:rPr>
              <a:t>Към най-популярните </a:t>
            </a:r>
            <a:r>
              <a:rPr lang="bg-BG" sz="3600" b="1" dirty="0">
                <a:solidFill>
                  <a:schemeClr val="tx1"/>
                </a:solidFill>
                <a:effectLst/>
              </a:rPr>
              <a:t>процесуални теории </a:t>
            </a:r>
            <a:r>
              <a:rPr lang="bg-BG" sz="3600" b="1" dirty="0" smtClean="0">
                <a:solidFill>
                  <a:schemeClr val="tx1"/>
                </a:solidFill>
                <a:effectLst/>
              </a:rPr>
              <a:t>се отнасят:</a:t>
            </a:r>
            <a:r>
              <a:rPr lang="en-US" sz="3600" b="1" dirty="0">
                <a:solidFill>
                  <a:schemeClr val="tx1"/>
                </a:solidFill>
                <a:effectLst/>
              </a:rPr>
              <a:t/>
            </a:r>
            <a:br>
              <a:rPr lang="en-US" sz="3600" b="1" dirty="0">
                <a:solidFill>
                  <a:schemeClr val="tx1"/>
                </a:solidFill>
                <a:effectLst/>
              </a:rPr>
            </a:br>
            <a:r>
              <a:rPr lang="bg-BG" sz="3600" b="1" dirty="0" smtClean="0">
                <a:solidFill>
                  <a:schemeClr val="tx1"/>
                </a:solidFill>
                <a:effectLst/>
              </a:rPr>
              <a:t>- Теорията </a:t>
            </a:r>
            <a:r>
              <a:rPr lang="bg-BG" sz="3600" b="1" dirty="0">
                <a:solidFill>
                  <a:schemeClr val="tx1"/>
                </a:solidFill>
                <a:effectLst/>
              </a:rPr>
              <a:t>за очакванията;</a:t>
            </a:r>
            <a:r>
              <a:rPr lang="en-US" sz="3600" b="1" dirty="0">
                <a:solidFill>
                  <a:schemeClr val="tx1"/>
                </a:solidFill>
                <a:effectLst/>
              </a:rPr>
              <a:t/>
            </a:r>
            <a:br>
              <a:rPr lang="en-US" sz="3600" b="1" dirty="0">
                <a:solidFill>
                  <a:schemeClr val="tx1"/>
                </a:solidFill>
                <a:effectLst/>
              </a:rPr>
            </a:br>
            <a:r>
              <a:rPr lang="bg-BG" sz="3600" b="1" dirty="0" smtClean="0">
                <a:solidFill>
                  <a:schemeClr val="tx1"/>
                </a:solidFill>
                <a:effectLst/>
              </a:rPr>
              <a:t>- Теорията </a:t>
            </a:r>
            <a:r>
              <a:rPr lang="bg-BG" sz="3600" b="1" dirty="0">
                <a:solidFill>
                  <a:schemeClr val="tx1"/>
                </a:solidFill>
                <a:effectLst/>
              </a:rPr>
              <a:t>за целите (</a:t>
            </a:r>
            <a:r>
              <a:rPr lang="bg-BG" sz="3600" b="1" dirty="0" err="1">
                <a:solidFill>
                  <a:schemeClr val="tx1"/>
                </a:solidFill>
                <a:effectLst/>
              </a:rPr>
              <a:t>целеполагането</a:t>
            </a:r>
            <a:r>
              <a:rPr lang="bg-BG" sz="3600" b="1" dirty="0">
                <a:solidFill>
                  <a:schemeClr val="tx1"/>
                </a:solidFill>
                <a:effectLst/>
              </a:rPr>
              <a:t>);</a:t>
            </a:r>
            <a:r>
              <a:rPr lang="en-US" sz="3600" b="1" dirty="0">
                <a:solidFill>
                  <a:schemeClr val="tx1"/>
                </a:solidFill>
                <a:effectLst/>
              </a:rPr>
              <a:t/>
            </a:r>
            <a:br>
              <a:rPr lang="en-US" sz="3600" b="1" dirty="0">
                <a:solidFill>
                  <a:schemeClr val="tx1"/>
                </a:solidFill>
                <a:effectLst/>
              </a:rPr>
            </a:br>
            <a:r>
              <a:rPr lang="bg-BG" sz="3600" b="1" dirty="0" smtClean="0">
                <a:solidFill>
                  <a:schemeClr val="tx1"/>
                </a:solidFill>
                <a:effectLst/>
              </a:rPr>
              <a:t>- Теория </a:t>
            </a:r>
            <a:r>
              <a:rPr lang="bg-BG" sz="3600" b="1" dirty="0">
                <a:solidFill>
                  <a:schemeClr val="tx1"/>
                </a:solidFill>
                <a:effectLst/>
              </a:rPr>
              <a:t>на поддръжката;</a:t>
            </a:r>
            <a:r>
              <a:rPr lang="en-US" sz="3600" b="1" dirty="0">
                <a:solidFill>
                  <a:schemeClr val="tx1"/>
                </a:solidFill>
                <a:effectLst/>
              </a:rPr>
              <a:t/>
            </a:r>
            <a:br>
              <a:rPr lang="en-US" sz="3600" b="1" dirty="0">
                <a:solidFill>
                  <a:schemeClr val="tx1"/>
                </a:solidFill>
                <a:effectLst/>
              </a:rPr>
            </a:br>
            <a:r>
              <a:rPr lang="bg-BG" sz="3600" b="1" dirty="0" smtClean="0">
                <a:solidFill>
                  <a:schemeClr val="tx1"/>
                </a:solidFill>
                <a:effectLst/>
              </a:rPr>
              <a:t>- Теорията </a:t>
            </a:r>
            <a:r>
              <a:rPr lang="bg-BG" sz="3600" b="1" dirty="0">
                <a:solidFill>
                  <a:schemeClr val="tx1"/>
                </a:solidFill>
                <a:effectLst/>
              </a:rPr>
              <a:t>за личната ефективност;</a:t>
            </a:r>
            <a:r>
              <a:rPr lang="en-US" sz="3600" b="1" dirty="0">
                <a:solidFill>
                  <a:schemeClr val="tx1"/>
                </a:solidFill>
                <a:effectLst/>
              </a:rPr>
              <a:t/>
            </a:r>
            <a:br>
              <a:rPr lang="en-US" sz="3600" b="1" dirty="0">
                <a:solidFill>
                  <a:schemeClr val="tx1"/>
                </a:solidFill>
                <a:effectLst/>
              </a:rPr>
            </a:br>
            <a:r>
              <a:rPr lang="bg-BG" sz="3600" b="1" dirty="0" smtClean="0">
                <a:solidFill>
                  <a:schemeClr val="tx1"/>
                </a:solidFill>
                <a:effectLst/>
              </a:rPr>
              <a:t>- Теорията </a:t>
            </a:r>
            <a:r>
              <a:rPr lang="bg-BG" sz="3600" b="1" dirty="0">
                <a:solidFill>
                  <a:schemeClr val="tx1"/>
                </a:solidFill>
                <a:effectLst/>
              </a:rPr>
              <a:t>за реактивността;</a:t>
            </a:r>
            <a:r>
              <a:rPr lang="en-US" sz="3600" b="1" dirty="0">
                <a:solidFill>
                  <a:schemeClr val="tx1"/>
                </a:solidFill>
                <a:effectLst/>
              </a:rPr>
              <a:t/>
            </a:r>
            <a:br>
              <a:rPr lang="en-US" sz="3600" b="1" dirty="0">
                <a:solidFill>
                  <a:schemeClr val="tx1"/>
                </a:solidFill>
                <a:effectLst/>
              </a:rPr>
            </a:br>
            <a:r>
              <a:rPr lang="bg-BG" sz="3600" b="1" dirty="0" smtClean="0">
                <a:solidFill>
                  <a:schemeClr val="tx1"/>
                </a:solidFill>
                <a:effectLst/>
              </a:rPr>
              <a:t>- Теорията </a:t>
            </a:r>
            <a:r>
              <a:rPr lang="bg-BG" sz="3600" b="1" dirty="0">
                <a:solidFill>
                  <a:schemeClr val="tx1"/>
                </a:solidFill>
                <a:effectLst/>
              </a:rPr>
              <a:t>за равенството на </a:t>
            </a:r>
            <a:r>
              <a:rPr lang="bg-BG" sz="3600" b="1" dirty="0" err="1">
                <a:solidFill>
                  <a:schemeClr val="tx1"/>
                </a:solidFill>
                <a:effectLst/>
              </a:rPr>
              <a:t>Стейси</a:t>
            </a:r>
            <a:r>
              <a:rPr lang="bg-BG" sz="3600" b="1" dirty="0">
                <a:solidFill>
                  <a:schemeClr val="tx1"/>
                </a:solidFill>
                <a:effectLst/>
              </a:rPr>
              <a:t> Адамс.</a:t>
            </a:r>
            <a:r>
              <a:rPr lang="en-US" sz="3600" b="1" dirty="0">
                <a:solidFill>
                  <a:schemeClr val="tx1"/>
                </a:solidFill>
                <a:effectLst/>
              </a:rPr>
              <a:t/>
            </a:r>
            <a:br>
              <a:rPr lang="en-US" sz="3600" b="1" dirty="0">
                <a:solidFill>
                  <a:schemeClr val="tx1"/>
                </a:solidFill>
                <a:effectLst/>
              </a:rPr>
            </a:br>
            <a:endParaRPr lang="en-US" sz="3600" b="1" dirty="0">
              <a:solidFill>
                <a:schemeClr val="tx1"/>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51</a:t>
            </a:fld>
            <a:endParaRPr lang="bg-BG" altLang="en-US"/>
          </a:p>
        </p:txBody>
      </p:sp>
    </p:spTree>
    <p:extLst>
      <p:ext uri="{BB962C8B-B14F-4D97-AF65-F5344CB8AC3E}">
        <p14:creationId xmlns:p14="http://schemas.microsoft.com/office/powerpoint/2010/main" val="1970167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altLang="en-US" b="1" dirty="0" smtClean="0">
                <a:solidFill>
                  <a:srgbClr val="D20637"/>
                </a:solidFill>
                <a:effectLst/>
              </a:rPr>
              <a:t>Теория </a:t>
            </a:r>
            <a:r>
              <a:rPr lang="bg-BG" altLang="en-US" b="1" dirty="0">
                <a:solidFill>
                  <a:srgbClr val="D20637"/>
                </a:solidFill>
                <a:effectLst/>
              </a:rPr>
              <a:t>на очакванията на Виктор </a:t>
            </a:r>
            <a:r>
              <a:rPr lang="bg-BG" altLang="en-US" b="1" dirty="0" err="1" smtClean="0">
                <a:solidFill>
                  <a:srgbClr val="D20637"/>
                </a:solidFill>
                <a:effectLst/>
              </a:rPr>
              <a:t>Вруум</a:t>
            </a: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52</a:t>
            </a:fld>
            <a:endParaRPr lang="bg-BG" altLang="en-US"/>
          </a:p>
        </p:txBody>
      </p:sp>
    </p:spTree>
    <p:extLst>
      <p:ext uri="{BB962C8B-B14F-4D97-AF65-F5344CB8AC3E}">
        <p14:creationId xmlns:p14="http://schemas.microsoft.com/office/powerpoint/2010/main" val="25962667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179016"/>
          </a:xfrm>
        </p:spPr>
        <p:txBody>
          <a:bodyPr>
            <a:normAutofit/>
          </a:bodyPr>
          <a:lstStyle/>
          <a:p>
            <a:r>
              <a:rPr lang="bg-BG" sz="2800" b="1" i="1" dirty="0">
                <a:effectLst/>
              </a:rPr>
              <a:t>Теорията на </a:t>
            </a:r>
            <a:r>
              <a:rPr lang="bg-BG" sz="2800" b="1" i="1" dirty="0" err="1">
                <a:effectLst/>
              </a:rPr>
              <a:t>Вруум</a:t>
            </a:r>
            <a:r>
              <a:rPr lang="bg-BG" sz="2800" dirty="0">
                <a:effectLst/>
              </a:rPr>
              <a:t> е възприета като най-всеобхватната теория за човешката мотивация понастоящем. От момента на нейното въвеждане през 1964 г. досега са проведени много научни изследвания за проверка на нейната пригодност в обяснението и предвиждането на човешкото поведение. Тя не е перфектна и не сработва абсолютно при всяко лице, тъй като човешкото поведение е </a:t>
            </a:r>
            <a:r>
              <a:rPr lang="bg-BG" sz="2800" dirty="0" smtClean="0">
                <a:effectLst/>
              </a:rPr>
              <a:t>изключително разнообразно </a:t>
            </a:r>
            <a:r>
              <a:rPr lang="bg-BG" sz="2800" dirty="0">
                <a:effectLst/>
              </a:rPr>
              <a:t>и </a:t>
            </a:r>
            <a:r>
              <a:rPr lang="bg-BG" sz="2800" dirty="0" smtClean="0">
                <a:effectLst/>
              </a:rPr>
              <a:t>сложно. </a:t>
            </a:r>
            <a:r>
              <a:rPr lang="bg-BG" sz="2800" dirty="0">
                <a:effectLst/>
              </a:rPr>
              <a:t>Въпреки това</a:t>
            </a:r>
            <a:r>
              <a:rPr lang="bg-BG" sz="2800" dirty="0" smtClean="0">
                <a:effectLst/>
              </a:rPr>
              <a:t>, </a:t>
            </a:r>
            <a:r>
              <a:rPr lang="bg-BG" sz="2800" dirty="0">
                <a:effectLst/>
              </a:rPr>
              <a:t>теорията на </a:t>
            </a:r>
            <a:r>
              <a:rPr lang="bg-BG" sz="2800" dirty="0" err="1">
                <a:effectLst/>
              </a:rPr>
              <a:t>Вруум</a:t>
            </a:r>
            <a:r>
              <a:rPr lang="bg-BG" sz="2800" dirty="0">
                <a:effectLst/>
              </a:rPr>
              <a:t> се приема </a:t>
            </a:r>
            <a:r>
              <a:rPr lang="bg-BG" sz="2800" dirty="0" smtClean="0">
                <a:effectLst/>
              </a:rPr>
              <a:t>като </a:t>
            </a:r>
            <a:r>
              <a:rPr lang="bg-BG" sz="2800" dirty="0">
                <a:effectLst/>
              </a:rPr>
              <a:t>най-добрата теория, която предоставя полезна рамка за оценяване на мотивационните проблеми в здравеопазването</a:t>
            </a:r>
            <a:r>
              <a:rPr lang="bg-BG" sz="2800" dirty="0" smtClean="0">
                <a:effectLst/>
              </a:rPr>
              <a:t>.</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53</a:t>
            </a:fld>
            <a:endParaRPr lang="bg-BG" altLang="en-US"/>
          </a:p>
        </p:txBody>
      </p:sp>
    </p:spTree>
    <p:extLst>
      <p:ext uri="{BB962C8B-B14F-4D97-AF65-F5344CB8AC3E}">
        <p14:creationId xmlns:p14="http://schemas.microsoft.com/office/powerpoint/2010/main" val="33153304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4"/>
          <p:cNvSpPr>
            <a:spLocks noGrp="1" noChangeArrowheads="1"/>
          </p:cNvSpPr>
          <p:nvPr>
            <p:ph type="title"/>
          </p:nvPr>
        </p:nvSpPr>
        <p:spPr>
          <a:xfrm>
            <a:off x="1043608" y="274638"/>
            <a:ext cx="7643192" cy="6178550"/>
          </a:xfrm>
        </p:spPr>
        <p:txBody>
          <a:bodyPr>
            <a:normAutofit/>
          </a:bodyPr>
          <a:lstStyle/>
          <a:p>
            <a:r>
              <a:rPr lang="bg-BG" altLang="en-US" sz="2800" dirty="0" smtClean="0">
                <a:solidFill>
                  <a:srgbClr val="D20637"/>
                </a:solidFill>
                <a:effectLst/>
              </a:rPr>
              <a:t>	</a:t>
            </a:r>
            <a:r>
              <a:rPr lang="bg-BG" altLang="en-US" sz="2800" dirty="0" err="1" smtClean="0">
                <a:solidFill>
                  <a:srgbClr val="D20637"/>
                </a:solidFill>
                <a:effectLst/>
              </a:rPr>
              <a:t>Вруум</a:t>
            </a:r>
            <a:r>
              <a:rPr lang="bg-BG" altLang="en-US" sz="2800" dirty="0" smtClean="0">
                <a:solidFill>
                  <a:srgbClr val="D20637"/>
                </a:solidFill>
                <a:effectLst/>
              </a:rPr>
              <a:t> </a:t>
            </a:r>
            <a:r>
              <a:rPr lang="bg-BG" altLang="en-US" sz="2800" dirty="0" smtClean="0">
                <a:solidFill>
                  <a:srgbClr val="002060"/>
                </a:solidFill>
                <a:effectLst/>
              </a:rPr>
              <a:t>твърди, че мотивацията се опира на начина, по който хората възприемат и мислят за света около себе си. </a:t>
            </a:r>
            <a:r>
              <a:rPr lang="bg-BG" altLang="en-US" sz="2800" dirty="0" smtClean="0">
                <a:solidFill>
                  <a:srgbClr val="002060"/>
                </a:solidFill>
                <a:effectLst/>
              </a:rPr>
              <a:t>Следователно</a:t>
            </a:r>
            <a:r>
              <a:rPr lang="bg-BG" altLang="en-US" sz="2800" dirty="0" smtClean="0">
                <a:solidFill>
                  <a:srgbClr val="002060"/>
                </a:solidFill>
                <a:effectLst/>
              </a:rPr>
              <a:t>,</a:t>
            </a:r>
            <a:r>
              <a:rPr lang="bg-BG" altLang="en-US" sz="2800" dirty="0" smtClean="0">
                <a:effectLst/>
              </a:rPr>
              <a:t> </a:t>
            </a:r>
            <a:r>
              <a:rPr lang="bg-BG" altLang="en-US" sz="2800" dirty="0" smtClean="0">
                <a:solidFill>
                  <a:srgbClr val="D20637"/>
                </a:solidFill>
                <a:effectLst/>
              </a:rPr>
              <a:t>възприятията и мислите</a:t>
            </a:r>
            <a:r>
              <a:rPr lang="bg-BG" altLang="en-US" sz="2800" dirty="0" smtClean="0">
                <a:effectLst/>
              </a:rPr>
              <a:t> </a:t>
            </a:r>
            <a:r>
              <a:rPr lang="bg-BG" altLang="en-US" sz="2800" dirty="0" smtClean="0">
                <a:solidFill>
                  <a:srgbClr val="002060"/>
                </a:solidFill>
                <a:effectLst/>
              </a:rPr>
              <a:t>са основните строителни елементи на </a:t>
            </a:r>
            <a:r>
              <a:rPr lang="bg-BG" altLang="en-US" sz="2800" dirty="0" smtClean="0">
                <a:solidFill>
                  <a:srgbClr val="002060"/>
                </a:solidFill>
                <a:effectLst/>
              </a:rPr>
              <a:t>тази теория</a:t>
            </a:r>
            <a:r>
              <a:rPr lang="bg-BG" altLang="en-US" sz="2800" dirty="0" smtClean="0">
                <a:solidFill>
                  <a:srgbClr val="002060"/>
                </a:solidFill>
                <a:effectLst/>
              </a:rPr>
              <a:t>.</a:t>
            </a:r>
            <a:r>
              <a:rPr lang="bg-BG" altLang="en-US" sz="2800" dirty="0">
                <a:solidFill>
                  <a:srgbClr val="002060"/>
                </a:solidFill>
                <a:effectLst/>
              </a:rPr>
              <a:t/>
            </a:r>
            <a:br>
              <a:rPr lang="bg-BG" altLang="en-US" sz="2800" dirty="0">
                <a:solidFill>
                  <a:srgbClr val="002060"/>
                </a:solidFill>
                <a:effectLst/>
              </a:rPr>
            </a:br>
            <a:r>
              <a:rPr lang="bg-BG" altLang="en-US" sz="2800" dirty="0" smtClean="0">
                <a:solidFill>
                  <a:srgbClr val="002060"/>
                </a:solidFill>
                <a:effectLst/>
              </a:rPr>
              <a:t>	Според </a:t>
            </a:r>
            <a:r>
              <a:rPr lang="bg-BG" altLang="en-US" sz="2800" dirty="0" err="1">
                <a:solidFill>
                  <a:srgbClr val="002060"/>
                </a:solidFill>
                <a:effectLst/>
              </a:rPr>
              <a:t>Вруум</a:t>
            </a:r>
            <a:r>
              <a:rPr lang="bg-BG" altLang="en-US" sz="2800" dirty="0">
                <a:solidFill>
                  <a:srgbClr val="002060"/>
                </a:solidFill>
                <a:effectLst/>
              </a:rPr>
              <a:t> мотивацията да вложиш много усилия в конкретна работа е функция от </a:t>
            </a:r>
            <a:r>
              <a:rPr lang="bg-BG" altLang="en-US" sz="2800" dirty="0">
                <a:solidFill>
                  <a:srgbClr val="D20637"/>
                </a:solidFill>
                <a:effectLst/>
              </a:rPr>
              <a:t>два основни компонента:</a:t>
            </a:r>
            <a:r>
              <a:rPr lang="bg-BG" altLang="en-US" sz="2800" dirty="0">
                <a:solidFill>
                  <a:srgbClr val="F3FA60"/>
                </a:solidFill>
                <a:effectLst/>
              </a:rPr>
              <a:t/>
            </a:r>
            <a:br>
              <a:rPr lang="bg-BG" altLang="en-US" sz="2800" dirty="0">
                <a:solidFill>
                  <a:srgbClr val="F3FA60"/>
                </a:solidFill>
                <a:effectLst/>
              </a:rPr>
            </a:br>
            <a:r>
              <a:rPr lang="bg-BG" altLang="en-US" sz="2800" dirty="0" smtClean="0">
                <a:solidFill>
                  <a:srgbClr val="F3FA60"/>
                </a:solidFill>
                <a:effectLst/>
              </a:rPr>
              <a:t>	</a:t>
            </a:r>
            <a:r>
              <a:rPr lang="bg-BG" altLang="en-US" sz="2800" dirty="0" smtClean="0">
                <a:solidFill>
                  <a:srgbClr val="002060"/>
                </a:solidFill>
                <a:effectLst/>
              </a:rPr>
              <a:t>1</a:t>
            </a:r>
            <a:r>
              <a:rPr lang="bg-BG" altLang="en-US" sz="2800" dirty="0">
                <a:solidFill>
                  <a:srgbClr val="002060"/>
                </a:solidFill>
                <a:effectLst/>
              </a:rPr>
              <a:t>. Субективното вярване на лицето, че ако то проявява упоритост, ще постигне успех;</a:t>
            </a:r>
            <a:br>
              <a:rPr lang="bg-BG" altLang="en-US" sz="2800" dirty="0">
                <a:solidFill>
                  <a:srgbClr val="002060"/>
                </a:solidFill>
                <a:effectLst/>
              </a:rPr>
            </a:br>
            <a:r>
              <a:rPr lang="bg-BG" altLang="en-US" sz="2800" dirty="0" smtClean="0">
                <a:solidFill>
                  <a:srgbClr val="002060"/>
                </a:solidFill>
                <a:effectLst/>
              </a:rPr>
              <a:t>	2</a:t>
            </a:r>
            <a:r>
              <a:rPr lang="bg-BG" altLang="en-US" sz="2800" dirty="0">
                <a:solidFill>
                  <a:srgbClr val="002060"/>
                </a:solidFill>
                <a:effectLst/>
              </a:rPr>
              <a:t>. Схващането на личността, че успешната работа ще доведе до ценни последици.</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C7D2A75B-8EED-4B26-9B40-EEE4A8369FC9}" type="datetime1">
              <a:rPr lang="en-US" altLang="en-US" smtClean="0"/>
              <a:t>10/16/2016</a:t>
            </a:fld>
            <a:endParaRPr lang="bg-BG" altLang="en-US"/>
          </a:p>
        </p:txBody>
      </p:sp>
      <p:sp>
        <p:nvSpPr>
          <p:cNvPr id="2969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1F24499-366D-4F80-B1F4-76C2C5C00250}" type="slidenum">
              <a:rPr lang="bg-BG" altLang="en-US"/>
              <a:pPr eaLnBrk="1" hangingPunct="1"/>
              <a:t>54</a:t>
            </a:fld>
            <a:endParaRPr lang="bg-BG"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1043608" y="274638"/>
            <a:ext cx="7643192" cy="6323012"/>
          </a:xfrm>
        </p:spPr>
        <p:txBody>
          <a:bodyPr/>
          <a:lstStyle/>
          <a:p>
            <a:pPr algn="ctr" eaLnBrk="1" hangingPunct="1">
              <a:lnSpc>
                <a:spcPct val="120000"/>
              </a:lnSpc>
              <a:defRPr/>
            </a:pPr>
            <a:r>
              <a:rPr lang="bg-BG" altLang="en-US" dirty="0" smtClean="0">
                <a:solidFill>
                  <a:srgbClr val="002060"/>
                </a:solidFill>
              </a:rPr>
              <a:t>Упорити усилия </a:t>
            </a:r>
            <a:br>
              <a:rPr lang="bg-BG" altLang="en-US" dirty="0" smtClean="0">
                <a:solidFill>
                  <a:srgbClr val="002060"/>
                </a:solidFill>
              </a:rPr>
            </a:br>
            <a:r>
              <a:rPr lang="bg-BG" altLang="en-US" dirty="0" smtClean="0">
                <a:solidFill>
                  <a:srgbClr val="002060"/>
                </a:solidFill>
              </a:rPr>
              <a:t>↓ </a:t>
            </a:r>
            <a:br>
              <a:rPr lang="bg-BG" altLang="en-US" dirty="0" smtClean="0">
                <a:solidFill>
                  <a:srgbClr val="002060"/>
                </a:solidFill>
              </a:rPr>
            </a:br>
            <a:r>
              <a:rPr lang="bg-BG" altLang="en-US" dirty="0" smtClean="0">
                <a:solidFill>
                  <a:srgbClr val="002060"/>
                </a:solidFill>
              </a:rPr>
              <a:t>Успешна работа </a:t>
            </a:r>
            <a:br>
              <a:rPr lang="bg-BG" altLang="en-US" dirty="0" smtClean="0">
                <a:solidFill>
                  <a:srgbClr val="002060"/>
                </a:solidFill>
              </a:rPr>
            </a:br>
            <a:r>
              <a:rPr lang="bg-BG" altLang="en-US" dirty="0" smtClean="0">
                <a:solidFill>
                  <a:srgbClr val="002060"/>
                </a:solidFill>
              </a:rPr>
              <a:t> ↓ </a:t>
            </a:r>
            <a:br>
              <a:rPr lang="bg-BG" altLang="en-US" dirty="0" smtClean="0">
                <a:solidFill>
                  <a:srgbClr val="002060"/>
                </a:solidFill>
              </a:rPr>
            </a:br>
            <a:r>
              <a:rPr lang="bg-BG" altLang="en-US" dirty="0" smtClean="0">
                <a:solidFill>
                  <a:srgbClr val="002060"/>
                </a:solidFill>
              </a:rPr>
              <a:t>Ценни резултати </a:t>
            </a:r>
          </a:p>
        </p:txBody>
      </p:sp>
      <p:sp>
        <p:nvSpPr>
          <p:cNvPr id="2" name="Date Placeholder 1"/>
          <p:cNvSpPr>
            <a:spLocks noGrp="1"/>
          </p:cNvSpPr>
          <p:nvPr>
            <p:ph type="dt" sz="half" idx="10"/>
          </p:nvPr>
        </p:nvSpPr>
        <p:spPr/>
        <p:txBody>
          <a:bodyPr/>
          <a:lstStyle/>
          <a:p>
            <a:pPr>
              <a:defRPr/>
            </a:pPr>
            <a:fld id="{4F716528-EF03-4F1E-A5B4-36EEDD07232F}" type="datetime1">
              <a:rPr lang="en-US" altLang="en-US" smtClean="0"/>
              <a:t>10/16/2016</a:t>
            </a:fld>
            <a:endParaRPr lang="bg-BG" altLang="en-US"/>
          </a:p>
        </p:txBody>
      </p:sp>
      <p:sp>
        <p:nvSpPr>
          <p:cNvPr id="3174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4B9E0ED-51EC-4D87-9E29-89BCA7072C1E}" type="slidenum">
              <a:rPr lang="bg-BG" altLang="en-US"/>
              <a:pPr eaLnBrk="1" hangingPunct="1"/>
              <a:t>55</a:t>
            </a:fld>
            <a:endParaRPr lang="bg-BG"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79016"/>
          </a:xfrm>
        </p:spPr>
        <p:txBody>
          <a:bodyPr>
            <a:noAutofit/>
          </a:bodyPr>
          <a:lstStyle/>
          <a:p>
            <a:r>
              <a:rPr lang="bg-BG" sz="3200" dirty="0" smtClean="0">
                <a:effectLst/>
              </a:rPr>
              <a:t>	Следователно</a:t>
            </a:r>
            <a:r>
              <a:rPr lang="bg-BG" sz="3200" dirty="0">
                <a:effectLst/>
              </a:rPr>
              <a:t>, ако мениджърът иска подчинените да бъдат </a:t>
            </a:r>
            <a:r>
              <a:rPr lang="bg-BG" sz="3200" dirty="0" smtClean="0">
                <a:effectLst/>
              </a:rPr>
              <a:t>упорити </a:t>
            </a:r>
            <a:r>
              <a:rPr lang="bg-BG" sz="3200" dirty="0">
                <a:effectLst/>
              </a:rPr>
              <a:t>и да влагат </a:t>
            </a:r>
            <a:r>
              <a:rPr lang="bg-BG" sz="3200" dirty="0" smtClean="0">
                <a:effectLst/>
              </a:rPr>
              <a:t>усилия </a:t>
            </a:r>
            <a:r>
              <a:rPr lang="bg-BG" sz="3200" dirty="0">
                <a:effectLst/>
              </a:rPr>
              <a:t>в реализацията на конкретни задачи, той трябва да ги убеди </a:t>
            </a:r>
            <a:r>
              <a:rPr lang="bg-BG" sz="3200" dirty="0" smtClean="0">
                <a:effectLst/>
              </a:rPr>
              <a:t>в това, че </a:t>
            </a:r>
            <a:r>
              <a:rPr lang="bg-BG" sz="3200" dirty="0">
                <a:effectLst/>
              </a:rPr>
              <a:t>могат да успеят да изпълнят задачите, т.е. че притежават </a:t>
            </a:r>
            <a:r>
              <a:rPr lang="bg-BG" sz="3200" dirty="0" smtClean="0">
                <a:effectLst/>
              </a:rPr>
              <a:t>необходимите </a:t>
            </a:r>
            <a:r>
              <a:rPr lang="bg-BG" sz="3200" dirty="0">
                <a:effectLst/>
              </a:rPr>
              <a:t>умения и способности и успешното изпълнение на задачите ще бъде последвано от ценни резултати. </a:t>
            </a:r>
            <a:r>
              <a:rPr lang="bg-BG" sz="3200" dirty="0" smtClean="0">
                <a:effectLst/>
              </a:rPr>
              <a:t>Ако мениджърът е убеден в това, има голяма вероятност подчинените лица да се опитат да работят упорито и да влагат много усилия. </a:t>
            </a:r>
            <a:r>
              <a:rPr lang="en-US" sz="3200" dirty="0" smtClean="0">
                <a:effectLst/>
              </a:rPr>
              <a:t/>
            </a:r>
            <a:br>
              <a:rPr lang="en-US" sz="3200" dirty="0" smtClean="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56</a:t>
            </a:fld>
            <a:endParaRPr lang="bg-BG" altLang="en-US"/>
          </a:p>
        </p:txBody>
      </p:sp>
    </p:spTree>
    <p:extLst>
      <p:ext uri="{BB962C8B-B14F-4D97-AF65-F5344CB8AC3E}">
        <p14:creationId xmlns:p14="http://schemas.microsoft.com/office/powerpoint/2010/main" val="6151981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4"/>
          <p:cNvSpPr>
            <a:spLocks noGrp="1" noChangeArrowheads="1"/>
          </p:cNvSpPr>
          <p:nvPr>
            <p:ph type="title"/>
          </p:nvPr>
        </p:nvSpPr>
        <p:spPr>
          <a:xfrm>
            <a:off x="1043608" y="274638"/>
            <a:ext cx="7643192" cy="6249987"/>
          </a:xfrm>
        </p:spPr>
        <p:txBody>
          <a:bodyPr>
            <a:normAutofit fontScale="90000"/>
          </a:bodyPr>
          <a:lstStyle/>
          <a:p>
            <a:r>
              <a:rPr lang="bg-BG" altLang="en-US" sz="2800" dirty="0" smtClean="0">
                <a:solidFill>
                  <a:srgbClr val="002060"/>
                </a:solidFill>
                <a:effectLst/>
              </a:rPr>
              <a:t>	</a:t>
            </a:r>
            <a:r>
              <a:rPr lang="bg-BG" altLang="en-US" sz="2800" dirty="0" smtClean="0">
                <a:solidFill>
                  <a:schemeClr val="tx1"/>
                </a:solidFill>
                <a:effectLst/>
              </a:rPr>
              <a:t>Тези </a:t>
            </a:r>
            <a:r>
              <a:rPr lang="bg-BG" altLang="en-US" sz="2800" dirty="0" smtClean="0">
                <a:solidFill>
                  <a:schemeClr val="tx1"/>
                </a:solidFill>
                <a:effectLst/>
              </a:rPr>
              <a:t>основни концепции могат да имат голяма сила при прилагането им за мотивиране на персонала в конкретна работна среда. Стъпките в процеса на прилагането на теорията на очакванията са лесни за разбиране и се опират на здравия </a:t>
            </a:r>
            <a:r>
              <a:rPr lang="bg-BG" altLang="en-US" sz="2800" dirty="0" smtClean="0">
                <a:solidFill>
                  <a:schemeClr val="tx1"/>
                </a:solidFill>
                <a:effectLst/>
              </a:rPr>
              <a:t>разум. </a:t>
            </a:r>
            <a:br>
              <a:rPr lang="bg-BG" altLang="en-US" sz="2800" dirty="0" smtClean="0">
                <a:solidFill>
                  <a:schemeClr val="tx1"/>
                </a:solidFill>
                <a:effectLst/>
              </a:rPr>
            </a:br>
            <a:r>
              <a:rPr lang="bg-BG" altLang="en-US" sz="2800" dirty="0">
                <a:solidFill>
                  <a:schemeClr val="tx1"/>
                </a:solidFill>
                <a:effectLst/>
              </a:rPr>
              <a:t>	</a:t>
            </a:r>
            <a:r>
              <a:rPr lang="bg-BG" sz="2800" dirty="0" err="1" smtClean="0">
                <a:solidFill>
                  <a:schemeClr val="tx1"/>
                </a:solidFill>
                <a:effectLst/>
              </a:rPr>
              <a:t>Алгоритъмът</a:t>
            </a:r>
            <a:r>
              <a:rPr lang="bg-BG" sz="2800" dirty="0" smtClean="0">
                <a:solidFill>
                  <a:schemeClr val="tx1"/>
                </a:solidFill>
                <a:effectLst/>
              </a:rPr>
              <a:t> </a:t>
            </a:r>
            <a:r>
              <a:rPr lang="bg-BG" sz="2800" dirty="0">
                <a:solidFill>
                  <a:schemeClr val="tx1"/>
                </a:solidFill>
                <a:effectLst/>
              </a:rPr>
              <a:t>на работа на </a:t>
            </a:r>
            <a:r>
              <a:rPr lang="bg-BG" sz="2800" dirty="0" smtClean="0">
                <a:solidFill>
                  <a:schemeClr val="tx1"/>
                </a:solidFill>
                <a:effectLst/>
              </a:rPr>
              <a:t>мениджъра </a:t>
            </a:r>
            <a:r>
              <a:rPr lang="bg-BG" sz="2800" dirty="0">
                <a:solidFill>
                  <a:schemeClr val="tx1"/>
                </a:solidFill>
                <a:effectLst/>
              </a:rPr>
              <a:t>трябва да следва </a:t>
            </a:r>
            <a:r>
              <a:rPr lang="bg-BG" sz="2800" b="1" i="1" dirty="0">
                <a:solidFill>
                  <a:schemeClr val="tx1"/>
                </a:solidFill>
                <a:effectLst/>
              </a:rPr>
              <a:t>четири основни стъпки</a:t>
            </a:r>
            <a:r>
              <a:rPr lang="bg-BG" sz="2800" b="1" i="1" dirty="0" smtClean="0">
                <a:solidFill>
                  <a:schemeClr val="tx1"/>
                </a:solidFill>
                <a:effectLst/>
              </a:rPr>
              <a:t>:</a:t>
            </a:r>
            <a:br>
              <a:rPr lang="bg-BG" sz="2800" b="1" i="1" dirty="0" smtClean="0">
                <a:solidFill>
                  <a:schemeClr val="tx1"/>
                </a:solidFill>
                <a:effectLst/>
              </a:rPr>
            </a:br>
            <a:r>
              <a:rPr lang="bg-BG" sz="2800" b="1" i="1" dirty="0" smtClean="0">
                <a:solidFill>
                  <a:schemeClr val="tx1"/>
                </a:solidFill>
                <a:effectLst/>
              </a:rPr>
              <a:t>	</a:t>
            </a:r>
            <a:r>
              <a:rPr lang="bg-BG" altLang="en-US" sz="2800" dirty="0" smtClean="0">
                <a:solidFill>
                  <a:srgbClr val="D20637"/>
                </a:solidFill>
                <a:effectLst/>
              </a:rPr>
              <a:t>Първата </a:t>
            </a:r>
            <a:r>
              <a:rPr lang="bg-BG" altLang="en-US" sz="2800" dirty="0">
                <a:solidFill>
                  <a:srgbClr val="D20637"/>
                </a:solidFill>
                <a:effectLst/>
              </a:rPr>
              <a:t>стъпка </a:t>
            </a:r>
            <a:r>
              <a:rPr lang="bg-BG" altLang="en-US" sz="2800" dirty="0">
                <a:solidFill>
                  <a:srgbClr val="002060"/>
                </a:solidFill>
                <a:effectLst/>
              </a:rPr>
              <a:t>в мотивационния процес се състои от ясно посочване на очакванията от работата и резултатите от </a:t>
            </a:r>
            <a:r>
              <a:rPr lang="bg-BG" altLang="en-US" sz="2800" dirty="0" smtClean="0">
                <a:solidFill>
                  <a:srgbClr val="002060"/>
                </a:solidFill>
                <a:effectLst/>
              </a:rPr>
              <a:t>работата, т.е. За </a:t>
            </a:r>
            <a:r>
              <a:rPr lang="bg-BG" altLang="en-US" sz="2800" dirty="0">
                <a:solidFill>
                  <a:srgbClr val="002060"/>
                </a:solidFill>
                <a:effectLst/>
              </a:rPr>
              <a:t>да бъде някой </a:t>
            </a:r>
            <a:r>
              <a:rPr lang="bg-BG" altLang="en-US" sz="2800" dirty="0" smtClean="0">
                <a:solidFill>
                  <a:srgbClr val="002060"/>
                </a:solidFill>
                <a:effectLst/>
              </a:rPr>
              <a:t> </a:t>
            </a:r>
            <a:r>
              <a:rPr lang="bg-BG" altLang="en-US" sz="2800" dirty="0">
                <a:solidFill>
                  <a:srgbClr val="002060"/>
                </a:solidFill>
                <a:effectLst/>
              </a:rPr>
              <a:t>мотивиран, той трябва да знае първо, какво точно се очаква от него и какво трябва да прави. Желателно е </a:t>
            </a:r>
            <a:r>
              <a:rPr lang="bg-BG" altLang="en-US" sz="2800" dirty="0" smtClean="0">
                <a:solidFill>
                  <a:srgbClr val="002060"/>
                </a:solidFill>
                <a:effectLst/>
              </a:rPr>
              <a:t>още в тази първа стъпка ясно </a:t>
            </a:r>
            <a:r>
              <a:rPr lang="bg-BG" altLang="en-US" sz="2800" dirty="0">
                <a:solidFill>
                  <a:srgbClr val="002060"/>
                </a:solidFill>
                <a:effectLst/>
              </a:rPr>
              <a:t>да се посочат наградите и наказанията, които следват от работата.</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D9B7741D-B7D6-4252-91B7-A88E3914DF07}" type="datetime1">
              <a:rPr lang="en-US" altLang="en-US" smtClean="0"/>
              <a:t>10/16/2016</a:t>
            </a:fld>
            <a:endParaRPr lang="bg-BG" altLang="en-US"/>
          </a:p>
        </p:txBody>
      </p:sp>
      <p:sp>
        <p:nvSpPr>
          <p:cNvPr id="3277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6D0B4685-933B-48BF-B128-45AE6CB3C4D3}" type="slidenum">
              <a:rPr lang="bg-BG" altLang="en-US"/>
              <a:pPr eaLnBrk="1" hangingPunct="1"/>
              <a:t>57</a:t>
            </a:fld>
            <a:endParaRPr lang="bg-BG"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4"/>
          <p:cNvSpPr>
            <a:spLocks noGrp="1" noChangeArrowheads="1"/>
          </p:cNvSpPr>
          <p:nvPr>
            <p:ph type="title"/>
          </p:nvPr>
        </p:nvSpPr>
        <p:spPr>
          <a:xfrm>
            <a:off x="1043608" y="274638"/>
            <a:ext cx="7643192" cy="5818658"/>
          </a:xfrm>
        </p:spPr>
        <p:txBody>
          <a:bodyPr>
            <a:normAutofit fontScale="90000"/>
          </a:bodyPr>
          <a:lstStyle/>
          <a:p>
            <a:r>
              <a:rPr lang="bg-BG" altLang="en-US" sz="2800" b="1" dirty="0" smtClean="0">
                <a:solidFill>
                  <a:srgbClr val="D20637"/>
                </a:solidFill>
                <a:effectLst/>
              </a:rPr>
              <a:t>	Втората </a:t>
            </a:r>
            <a:r>
              <a:rPr lang="bg-BG" altLang="en-US" sz="2800" b="1" dirty="0" smtClean="0">
                <a:solidFill>
                  <a:srgbClr val="D20637"/>
                </a:solidFill>
                <a:effectLst/>
              </a:rPr>
              <a:t>стъпка </a:t>
            </a:r>
            <a:r>
              <a:rPr lang="bg-BG" altLang="en-US" sz="2800" b="1" dirty="0" smtClean="0">
                <a:solidFill>
                  <a:srgbClr val="002060"/>
                </a:solidFill>
                <a:effectLst/>
              </a:rPr>
              <a:t>включва подходящо обучение на персонала и осигуряването на необходимата </a:t>
            </a:r>
            <a:r>
              <a:rPr lang="bg-BG" altLang="en-US" sz="2800" b="1" dirty="0" smtClean="0">
                <a:solidFill>
                  <a:srgbClr val="002060"/>
                </a:solidFill>
                <a:effectLst/>
              </a:rPr>
              <a:t>подкрепа. </a:t>
            </a:r>
            <a:r>
              <a:rPr lang="bg-BG" altLang="en-US" sz="2800" dirty="0" smtClean="0">
                <a:solidFill>
                  <a:srgbClr val="002060"/>
                </a:solidFill>
                <a:effectLst/>
              </a:rPr>
              <a:t>Знанията</a:t>
            </a:r>
            <a:r>
              <a:rPr lang="bg-BG" altLang="en-US" sz="2800" dirty="0" smtClean="0">
                <a:solidFill>
                  <a:srgbClr val="002060"/>
                </a:solidFill>
                <a:effectLst/>
              </a:rPr>
              <a:t>, уменията и способностите нужни за ефективна работа, трябва да бъдат посочени ясно от ръководителя и включени в програма за обучение на членовете на персонала. </a:t>
            </a:r>
            <a:r>
              <a:rPr lang="bg-BG" altLang="en-US" sz="2800" dirty="0" smtClean="0">
                <a:solidFill>
                  <a:srgbClr val="002060"/>
                </a:solidFill>
                <a:effectLst/>
              </a:rPr>
              <a:t/>
            </a:r>
            <a:br>
              <a:rPr lang="bg-BG" altLang="en-US" sz="2800" dirty="0" smtClean="0">
                <a:solidFill>
                  <a:srgbClr val="002060"/>
                </a:solidFill>
                <a:effectLst/>
              </a:rPr>
            </a:br>
            <a:r>
              <a:rPr lang="bg-BG" altLang="en-US" sz="2800" dirty="0" smtClean="0">
                <a:solidFill>
                  <a:srgbClr val="002060"/>
                </a:solidFill>
                <a:effectLst/>
              </a:rPr>
              <a:t>	</a:t>
            </a:r>
            <a:r>
              <a:rPr lang="bg-BG" altLang="en-US" sz="2800" b="1" dirty="0" smtClean="0">
                <a:solidFill>
                  <a:srgbClr val="D20637"/>
                </a:solidFill>
                <a:effectLst/>
              </a:rPr>
              <a:t>Третата </a:t>
            </a:r>
            <a:r>
              <a:rPr lang="bg-BG" altLang="en-US" sz="2800" b="1" dirty="0">
                <a:solidFill>
                  <a:srgbClr val="D20637"/>
                </a:solidFill>
                <a:effectLst/>
              </a:rPr>
              <a:t>стъпка </a:t>
            </a:r>
            <a:r>
              <a:rPr lang="bg-BG" altLang="en-US" sz="2800" b="1" dirty="0">
                <a:solidFill>
                  <a:srgbClr val="002060"/>
                </a:solidFill>
                <a:effectLst/>
              </a:rPr>
              <a:t>включва точно измерване на работното поведение. </a:t>
            </a:r>
            <a:r>
              <a:rPr lang="bg-BG" altLang="en-US" sz="2800" dirty="0">
                <a:solidFill>
                  <a:srgbClr val="002060"/>
                </a:solidFill>
                <a:effectLst/>
              </a:rPr>
              <a:t>Ръководителите трябва да разработят обективна, точна и пълна оценъчна система за измерване на работата, </a:t>
            </a:r>
            <a:r>
              <a:rPr lang="bg-BG" altLang="en-US" sz="2800" dirty="0" smtClean="0">
                <a:solidFill>
                  <a:srgbClr val="002060"/>
                </a:solidFill>
                <a:effectLst/>
              </a:rPr>
              <a:t>която да разграничава </a:t>
            </a:r>
            <a:r>
              <a:rPr lang="bg-BG" altLang="en-US" sz="2800" dirty="0">
                <a:solidFill>
                  <a:srgbClr val="002060"/>
                </a:solidFill>
                <a:effectLst/>
              </a:rPr>
              <a:t>добрите от лошите работници. </a:t>
            </a:r>
            <a:r>
              <a:rPr lang="bg-BG" altLang="en-US" sz="2800" dirty="0" smtClean="0">
                <a:solidFill>
                  <a:srgbClr val="002060"/>
                </a:solidFill>
                <a:effectLst/>
              </a:rPr>
              <a:t>	</a:t>
            </a:r>
            <a:r>
              <a:rPr lang="bg-BG" altLang="en-US" sz="2800" b="1" dirty="0" smtClean="0">
                <a:solidFill>
                  <a:srgbClr val="D20637"/>
                </a:solidFill>
                <a:effectLst/>
              </a:rPr>
              <a:t>Четвъртата </a:t>
            </a:r>
            <a:r>
              <a:rPr lang="bg-BG" altLang="en-US" sz="2800" b="1" dirty="0">
                <a:solidFill>
                  <a:srgbClr val="D20637"/>
                </a:solidFill>
                <a:effectLst/>
              </a:rPr>
              <a:t>стъпка </a:t>
            </a:r>
            <a:r>
              <a:rPr lang="bg-BG" altLang="en-US" sz="2800" b="1" dirty="0">
                <a:solidFill>
                  <a:srgbClr val="002060"/>
                </a:solidFill>
                <a:effectLst/>
              </a:rPr>
              <a:t>включва действителното раздаване на награди или наказания </a:t>
            </a:r>
            <a:r>
              <a:rPr lang="bg-BG" altLang="en-US" sz="2800" dirty="0">
                <a:solidFill>
                  <a:srgbClr val="002060"/>
                </a:solidFill>
                <a:effectLst/>
              </a:rPr>
              <a:t>в зависимост от изпълнението на задачата</a:t>
            </a:r>
            <a:r>
              <a:rPr lang="bg-BG" altLang="en-US" sz="2800" dirty="0" smtClean="0">
                <a:solidFill>
                  <a:srgbClr val="002060"/>
                </a:solidFill>
                <a:effectLst/>
              </a:rPr>
              <a:t>.</a:t>
            </a:r>
            <a:r>
              <a:rPr lang="bg-BG" altLang="en-US" sz="2800" dirty="0" smtClean="0">
                <a:solidFill>
                  <a:srgbClr val="002060"/>
                </a:solidFill>
                <a:effectLst/>
              </a:rPr>
              <a:t/>
            </a:r>
            <a:br>
              <a:rPr lang="bg-BG" altLang="en-US" sz="2800" dirty="0" smtClean="0">
                <a:solidFill>
                  <a:srgbClr val="002060"/>
                </a:solidFill>
                <a:effectLst/>
              </a:rPr>
            </a:b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4AD19C5B-0B55-4AB3-9E9E-885DA6D4B883}" type="datetime1">
              <a:rPr lang="en-US" altLang="en-US" smtClean="0"/>
              <a:t>10/16/2016</a:t>
            </a:fld>
            <a:endParaRPr lang="bg-BG" altLang="en-US"/>
          </a:p>
        </p:txBody>
      </p:sp>
      <p:sp>
        <p:nvSpPr>
          <p:cNvPr id="3481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F172810-7C67-44CD-AA62-1E154EA79216}" type="slidenum">
              <a:rPr lang="bg-BG" altLang="en-US"/>
              <a:pPr eaLnBrk="1" hangingPunct="1"/>
              <a:t>58</a:t>
            </a:fld>
            <a:endParaRPr lang="bg-BG"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pPr algn="ctr"/>
            <a:r>
              <a:rPr lang="bg-BG" sz="4400" b="1" dirty="0" smtClean="0">
                <a:solidFill>
                  <a:srgbClr val="FF0000"/>
                </a:solidFill>
                <a:effectLst/>
              </a:rPr>
              <a:t>Теория </a:t>
            </a:r>
            <a:r>
              <a:rPr lang="bg-BG" sz="4400" b="1" dirty="0">
                <a:solidFill>
                  <a:srgbClr val="FF0000"/>
                </a:solidFill>
                <a:effectLst/>
              </a:rPr>
              <a:t>за </a:t>
            </a:r>
            <a:r>
              <a:rPr lang="bg-BG" sz="4400" b="1" dirty="0" smtClean="0">
                <a:solidFill>
                  <a:srgbClr val="FF0000"/>
                </a:solidFill>
                <a:effectLst/>
              </a:rPr>
              <a:t>целите на </a:t>
            </a:r>
            <a:r>
              <a:rPr lang="bg-BG" sz="4400" b="1" dirty="0" err="1" smtClean="0">
                <a:solidFill>
                  <a:srgbClr val="FF0000"/>
                </a:solidFill>
                <a:effectLst/>
              </a:rPr>
              <a:t>Латам</a:t>
            </a:r>
            <a:r>
              <a:rPr lang="bg-BG" sz="4400" b="1" dirty="0" smtClean="0">
                <a:solidFill>
                  <a:srgbClr val="FF0000"/>
                </a:solidFill>
                <a:effectLst/>
              </a:rPr>
              <a:t> и </a:t>
            </a:r>
            <a:r>
              <a:rPr lang="bg-BG" sz="4400" b="1" dirty="0" err="1" smtClean="0">
                <a:solidFill>
                  <a:srgbClr val="FF0000"/>
                </a:solidFill>
                <a:effectLst/>
              </a:rPr>
              <a:t>Локке</a:t>
            </a:r>
            <a:r>
              <a:rPr lang="bg-BG" sz="4400" b="1" dirty="0" smtClean="0">
                <a:solidFill>
                  <a:srgbClr val="FF0000"/>
                </a:solidFill>
                <a:effectLst/>
              </a:rPr>
              <a:t> </a:t>
            </a:r>
            <a:r>
              <a:rPr lang="en-US" sz="4400" dirty="0">
                <a:solidFill>
                  <a:srgbClr val="FF0000"/>
                </a:solidFill>
                <a:effectLst/>
              </a:rPr>
              <a:t/>
            </a:r>
            <a:br>
              <a:rPr lang="en-US" sz="4400" dirty="0">
                <a:solidFill>
                  <a:srgbClr val="FF0000"/>
                </a:solidFill>
                <a:effectLst/>
              </a:rPr>
            </a:br>
            <a:endParaRPr lang="en-US" sz="4400"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59</a:t>
            </a:fld>
            <a:endParaRPr lang="bg-BG" altLang="en-US"/>
          </a:p>
        </p:txBody>
      </p:sp>
    </p:spTree>
    <p:extLst>
      <p:ext uri="{BB962C8B-B14F-4D97-AF65-F5344CB8AC3E}">
        <p14:creationId xmlns:p14="http://schemas.microsoft.com/office/powerpoint/2010/main" val="306831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107008"/>
          </a:xfrm>
        </p:spPr>
        <p:txBody>
          <a:bodyPr>
            <a:noAutofit/>
          </a:bodyPr>
          <a:lstStyle/>
          <a:p>
            <a:r>
              <a:rPr lang="bg-BG" sz="3200" dirty="0">
                <a:effectLst/>
              </a:rPr>
              <a:t>От позицията на мениджмънта и лидерството, </a:t>
            </a:r>
            <a:r>
              <a:rPr lang="bg-BG" sz="3200" b="1" i="1" dirty="0">
                <a:effectLst/>
              </a:rPr>
              <a:t>мотивацията</a:t>
            </a:r>
            <a:r>
              <a:rPr lang="bg-BG" sz="3200" dirty="0">
                <a:effectLst/>
              </a:rPr>
              <a:t> се определя като способност</a:t>
            </a:r>
            <a:r>
              <a:rPr lang="bg-BG" sz="3200" b="1" i="1" dirty="0">
                <a:effectLst/>
              </a:rPr>
              <a:t> </a:t>
            </a:r>
            <a:r>
              <a:rPr lang="bg-BG" sz="3200" dirty="0">
                <a:effectLst/>
              </a:rPr>
              <a:t>да се мобилизират индивидите да извършват съответните дейности по време и начин, изискван от лидера/мениджъра. </a:t>
            </a:r>
            <a:r>
              <a:rPr lang="en-US" sz="3200" dirty="0">
                <a:effectLst/>
              </a:rPr>
              <a:t/>
            </a:r>
            <a:br>
              <a:rPr lang="en-US" sz="3200" dirty="0">
                <a:effectLst/>
              </a:rPr>
            </a:br>
            <a:r>
              <a:rPr lang="bg-BG" sz="3200" dirty="0">
                <a:effectLst/>
              </a:rPr>
              <a:t>От гледна точка на мениджмънта мотивираната личност:</a:t>
            </a:r>
            <a:r>
              <a:rPr lang="en-US" sz="3200" dirty="0">
                <a:effectLst/>
              </a:rPr>
              <a:t/>
            </a:r>
            <a:br>
              <a:rPr lang="en-US" sz="3200" dirty="0">
                <a:effectLst/>
              </a:rPr>
            </a:br>
            <a:r>
              <a:rPr lang="bg-BG" sz="3200" dirty="0" smtClean="0">
                <a:effectLst/>
              </a:rPr>
              <a:t>- работи </a:t>
            </a:r>
            <a:r>
              <a:rPr lang="bg-BG" sz="3200" dirty="0">
                <a:effectLst/>
              </a:rPr>
              <a:t>усърдно;</a:t>
            </a:r>
            <a:r>
              <a:rPr lang="en-US" sz="3200" dirty="0">
                <a:effectLst/>
              </a:rPr>
              <a:t/>
            </a:r>
            <a:br>
              <a:rPr lang="en-US" sz="3200" dirty="0">
                <a:effectLst/>
              </a:rPr>
            </a:br>
            <a:r>
              <a:rPr lang="bg-BG" sz="3200" dirty="0" smtClean="0">
                <a:effectLst/>
              </a:rPr>
              <a:t>- поддържа </a:t>
            </a:r>
            <a:r>
              <a:rPr lang="bg-BG" sz="3200" dirty="0">
                <a:effectLst/>
              </a:rPr>
              <a:t>темп на упорит труд; </a:t>
            </a:r>
            <a:r>
              <a:rPr lang="en-US" sz="3200" dirty="0">
                <a:effectLst/>
              </a:rPr>
              <a:t/>
            </a:r>
            <a:br>
              <a:rPr lang="en-US" sz="3200" dirty="0">
                <a:effectLst/>
              </a:rPr>
            </a:br>
            <a:r>
              <a:rPr lang="bg-BG" sz="3200" dirty="0" smtClean="0">
                <a:effectLst/>
              </a:rPr>
              <a:t>- има </a:t>
            </a:r>
            <a:r>
              <a:rPr lang="bg-BG" sz="3200" dirty="0" err="1">
                <a:effectLst/>
              </a:rPr>
              <a:t>самонасочващо</a:t>
            </a:r>
            <a:r>
              <a:rPr lang="bg-BG" sz="3200" dirty="0">
                <a:effectLst/>
              </a:rPr>
              <a:t> се към важни цели поведение.</a:t>
            </a:r>
            <a:r>
              <a:rPr lang="en-US" sz="3200" dirty="0">
                <a:effectLst/>
              </a:rPr>
              <a:t/>
            </a:r>
            <a:br>
              <a:rPr lang="en-US" sz="3200" dirty="0">
                <a:effectLst/>
              </a:rPr>
            </a:b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a:t>
            </a:fld>
            <a:endParaRPr lang="bg-BG" altLang="en-US"/>
          </a:p>
        </p:txBody>
      </p:sp>
    </p:spTree>
    <p:extLst>
      <p:ext uri="{BB962C8B-B14F-4D97-AF65-F5344CB8AC3E}">
        <p14:creationId xmlns:p14="http://schemas.microsoft.com/office/powerpoint/2010/main" val="429370111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600" dirty="0" smtClean="0">
                <a:effectLst/>
              </a:rPr>
              <a:t>	</a:t>
            </a:r>
            <a:r>
              <a:rPr lang="bg-BG" sz="2800" b="1" dirty="0" smtClean="0">
                <a:solidFill>
                  <a:srgbClr val="FF0000"/>
                </a:solidFill>
                <a:effectLst/>
              </a:rPr>
              <a:t>Теорията </a:t>
            </a:r>
            <a:r>
              <a:rPr lang="bg-BG" sz="2800" b="1" dirty="0">
                <a:solidFill>
                  <a:srgbClr val="FF0000"/>
                </a:solidFill>
                <a:effectLst/>
              </a:rPr>
              <a:t>за целите на </a:t>
            </a:r>
            <a:r>
              <a:rPr lang="bg-BG" sz="2800" b="1" dirty="0" err="1">
                <a:solidFill>
                  <a:srgbClr val="FF0000"/>
                </a:solidFill>
                <a:effectLst/>
              </a:rPr>
              <a:t>Латам</a:t>
            </a:r>
            <a:r>
              <a:rPr lang="bg-BG" sz="2800" b="1" dirty="0">
                <a:solidFill>
                  <a:srgbClr val="FF0000"/>
                </a:solidFill>
                <a:effectLst/>
              </a:rPr>
              <a:t> и </a:t>
            </a:r>
            <a:r>
              <a:rPr lang="bg-BG" sz="2800" b="1" dirty="0" err="1">
                <a:solidFill>
                  <a:srgbClr val="FF0000"/>
                </a:solidFill>
                <a:effectLst/>
              </a:rPr>
              <a:t>Локке</a:t>
            </a:r>
            <a:r>
              <a:rPr lang="bg-BG" sz="2800" b="1" dirty="0">
                <a:solidFill>
                  <a:srgbClr val="FF0000"/>
                </a:solidFill>
                <a:effectLst/>
              </a:rPr>
              <a:t> </a:t>
            </a:r>
            <a:r>
              <a:rPr lang="bg-BG" sz="2800" dirty="0">
                <a:solidFill>
                  <a:schemeClr val="tx1"/>
                </a:solidFill>
                <a:effectLst/>
              </a:rPr>
              <a:t>се опира на тезата, че изпълнението на дадена дейност е резултат от поставена конкретна цел за </a:t>
            </a:r>
            <a:r>
              <a:rPr lang="bg-BG" sz="2800" dirty="0" smtClean="0">
                <a:solidFill>
                  <a:schemeClr val="tx1"/>
                </a:solidFill>
                <a:effectLst/>
              </a:rPr>
              <a:t>удовлетворяване </a:t>
            </a:r>
            <a:r>
              <a:rPr lang="bg-BG" sz="2800" dirty="0">
                <a:solidFill>
                  <a:schemeClr val="tx1"/>
                </a:solidFill>
                <a:effectLst/>
              </a:rPr>
              <a:t>на определена потребност. Много изследователи оценяват значението на цели­те като </a:t>
            </a:r>
            <a:r>
              <a:rPr lang="bg-BG" sz="2800" dirty="0" err="1">
                <a:solidFill>
                  <a:schemeClr val="tx1"/>
                </a:solidFill>
                <a:effectLst/>
              </a:rPr>
              <a:t>мотиватор</a:t>
            </a:r>
            <a:r>
              <a:rPr lang="bg-BG" sz="2800" dirty="0">
                <a:solidFill>
                  <a:schemeClr val="tx1"/>
                </a:solidFill>
                <a:effectLst/>
              </a:rPr>
              <a:t> и така се заражда понятието „мениджмънт посредством цели" (</a:t>
            </a:r>
            <a:r>
              <a:rPr lang="bg-BG" sz="2800" dirty="0" err="1">
                <a:solidFill>
                  <a:schemeClr val="tx1"/>
                </a:solidFill>
                <a:effectLst/>
              </a:rPr>
              <a:t>management</a:t>
            </a:r>
            <a:r>
              <a:rPr lang="bg-BG" sz="2800" dirty="0">
                <a:solidFill>
                  <a:schemeClr val="tx1"/>
                </a:solidFill>
                <a:effectLst/>
              </a:rPr>
              <a:t> </a:t>
            </a:r>
            <a:r>
              <a:rPr lang="bg-BG" sz="2800" dirty="0" err="1">
                <a:solidFill>
                  <a:schemeClr val="tx1"/>
                </a:solidFill>
                <a:effectLst/>
              </a:rPr>
              <a:t>by</a:t>
            </a:r>
            <a:r>
              <a:rPr lang="bg-BG" sz="2800" dirty="0">
                <a:solidFill>
                  <a:schemeClr val="tx1"/>
                </a:solidFill>
                <a:effectLst/>
              </a:rPr>
              <a:t> </a:t>
            </a:r>
            <a:r>
              <a:rPr lang="bg-BG" sz="2800" dirty="0" err="1">
                <a:solidFill>
                  <a:schemeClr val="tx1"/>
                </a:solidFill>
                <a:effectLst/>
              </a:rPr>
              <a:t>objectives</a:t>
            </a:r>
            <a:r>
              <a:rPr lang="bg-BG" sz="2800" dirty="0">
                <a:solidFill>
                  <a:schemeClr val="tx1"/>
                </a:solidFill>
                <a:effectLst/>
              </a:rPr>
              <a:t> - </a:t>
            </a:r>
            <a:r>
              <a:rPr lang="bg-BG" sz="2800" dirty="0" err="1">
                <a:solidFill>
                  <a:schemeClr val="tx1"/>
                </a:solidFill>
                <a:effectLst/>
              </a:rPr>
              <a:t>MBO</a:t>
            </a:r>
            <a:r>
              <a:rPr lang="bg-BG" sz="2800" dirty="0" smtClean="0">
                <a:solidFill>
                  <a:schemeClr val="tx1"/>
                </a:solidFill>
                <a:effectLst/>
              </a:rPr>
              <a:t>),</a:t>
            </a:r>
            <a:endParaRPr lang="en-US" sz="2800" dirty="0">
              <a:solidFill>
                <a:schemeClr val="tx1"/>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60</a:t>
            </a:fld>
            <a:endParaRPr lang="bg-BG" altLang="en-US"/>
          </a:p>
        </p:txBody>
      </p:sp>
    </p:spTree>
    <p:extLst>
      <p:ext uri="{BB962C8B-B14F-4D97-AF65-F5344CB8AC3E}">
        <p14:creationId xmlns:p14="http://schemas.microsoft.com/office/powerpoint/2010/main" val="29847317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b="1" dirty="0" smtClean="0">
                <a:solidFill>
                  <a:srgbClr val="FF0000"/>
                </a:solidFill>
                <a:effectLst/>
              </a:rPr>
              <a:t>	Мениджмънтът чрез цели </a:t>
            </a:r>
            <a:r>
              <a:rPr lang="bg-BG" sz="2800" dirty="0" smtClean="0">
                <a:effectLst/>
              </a:rPr>
              <a:t>представлява </a:t>
            </a:r>
            <a:r>
              <a:rPr lang="bg-BG" sz="2800" dirty="0">
                <a:effectLst/>
              </a:rPr>
              <a:t>процес на управление, при който мениджърите и подчинените </a:t>
            </a:r>
            <a:r>
              <a:rPr lang="bg-BG" sz="2800" dirty="0" smtClean="0">
                <a:effectLst/>
              </a:rPr>
              <a:t>действат </a:t>
            </a:r>
            <a:r>
              <a:rPr lang="bg-BG" sz="2800" dirty="0">
                <a:effectLst/>
              </a:rPr>
              <a:t>в ус­ловията на ясно определени общи цели и приоритети на орга­низацията, определят границите на своята отговорност в съответствие с очакваните резултати и от­читат приноса на всеки член на организацията за изпълне­ние на </a:t>
            </a:r>
            <a:r>
              <a:rPr lang="bg-BG" sz="2800" dirty="0" smtClean="0">
                <a:effectLst/>
              </a:rPr>
              <a:t>задачите. Това </a:t>
            </a:r>
            <a:r>
              <a:rPr lang="bg-BG" sz="2800" dirty="0" smtClean="0">
                <a:effectLst/>
              </a:rPr>
              <a:t>мотивира </a:t>
            </a:r>
            <a:r>
              <a:rPr lang="bg-BG" sz="2800" dirty="0">
                <a:effectLst/>
              </a:rPr>
              <a:t>служителите за постигане на по-добри резултати. Важно е участието на самите служители във формулирането на </a:t>
            </a:r>
            <a:r>
              <a:rPr lang="bg-BG" sz="2800" dirty="0" smtClean="0">
                <a:effectLst/>
              </a:rPr>
              <a:t>целите </a:t>
            </a:r>
            <a:r>
              <a:rPr lang="bg-BG" sz="2800" dirty="0">
                <a:effectLst/>
              </a:rPr>
              <a:t>и </a:t>
            </a:r>
            <a:r>
              <a:rPr lang="bg-BG" sz="2800" dirty="0" smtClean="0">
                <a:effectLst/>
              </a:rPr>
              <a:t>обратната </a:t>
            </a:r>
            <a:r>
              <a:rPr lang="bg-BG" sz="2800" dirty="0">
                <a:effectLst/>
              </a:rPr>
              <a:t>връзка за реализацията </a:t>
            </a:r>
            <a:r>
              <a:rPr lang="bg-BG" sz="2800" dirty="0" smtClean="0">
                <a:effectLst/>
              </a:rPr>
              <a:t>им. </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61</a:t>
            </a:fld>
            <a:endParaRPr lang="bg-BG" altLang="en-US"/>
          </a:p>
        </p:txBody>
      </p:sp>
    </p:spTree>
    <p:extLst>
      <p:ext uri="{BB962C8B-B14F-4D97-AF65-F5344CB8AC3E}">
        <p14:creationId xmlns:p14="http://schemas.microsoft.com/office/powerpoint/2010/main" val="27445362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smtClean="0">
                <a:effectLst/>
              </a:rPr>
              <a:t>	При </a:t>
            </a:r>
            <a:r>
              <a:rPr lang="bg-BG" sz="2800" dirty="0">
                <a:effectLst/>
              </a:rPr>
              <a:t>незадоволителни резултати целите и задачите се коригират и процесът се завърта отново. Благоприятно въздействие има обвързването на постигнатите резултати със съответни награди, както при теорията на очакванията на </a:t>
            </a:r>
            <a:r>
              <a:rPr lang="bg-BG" sz="2800" dirty="0" err="1">
                <a:effectLst/>
              </a:rPr>
              <a:t>Вруум</a:t>
            </a:r>
            <a:r>
              <a:rPr lang="bg-BG" sz="2800" dirty="0">
                <a:effectLst/>
              </a:rPr>
              <a:t>.</a:t>
            </a:r>
            <a:r>
              <a:rPr lang="en-US" sz="2800" dirty="0">
                <a:effectLst/>
              </a:rPr>
              <a:t/>
            </a:r>
            <a:br>
              <a:rPr lang="en-US" sz="2800" dirty="0">
                <a:effectLst/>
              </a:rPr>
            </a:br>
            <a:r>
              <a:rPr lang="bg-BG" sz="2800" dirty="0" smtClean="0">
                <a:effectLst/>
              </a:rPr>
              <a:t/>
            </a:r>
            <a:br>
              <a:rPr lang="bg-BG" sz="2800" dirty="0" smtClean="0">
                <a:effectLst/>
              </a:rPr>
            </a:br>
            <a:r>
              <a:rPr lang="bg-BG" sz="2800" dirty="0" smtClean="0">
                <a:effectLst/>
              </a:rPr>
              <a:t>	Прилагането </a:t>
            </a:r>
            <a:r>
              <a:rPr lang="bg-BG" sz="2800" dirty="0">
                <a:effectLst/>
              </a:rPr>
              <a:t>на тази теория носи известни </a:t>
            </a:r>
            <a:r>
              <a:rPr lang="bg-BG" sz="2800" dirty="0" smtClean="0">
                <a:effectLst/>
              </a:rPr>
              <a:t>рискове, </a:t>
            </a:r>
            <a:r>
              <a:rPr lang="bg-BG" sz="2800" dirty="0">
                <a:effectLst/>
              </a:rPr>
              <a:t>когато се поставят трудни и непостижими задачи, които могат да предизвикат неудовлетворение у служителите и да </a:t>
            </a:r>
            <a:r>
              <a:rPr lang="bg-BG" sz="2800" dirty="0" smtClean="0">
                <a:effectLst/>
              </a:rPr>
              <a:t>пречат </a:t>
            </a:r>
            <a:r>
              <a:rPr lang="bg-BG" sz="2800" dirty="0">
                <a:effectLst/>
              </a:rPr>
              <a:t>на напредъка на организацията като цяло. </a:t>
            </a:r>
            <a:r>
              <a:rPr lang="en-US" sz="2800" dirty="0">
                <a:effectLst/>
              </a:rPr>
              <a:t/>
            </a:r>
            <a:br>
              <a:rPr lang="en-US" sz="2800" dirty="0">
                <a:effectLst/>
              </a:rPr>
            </a:b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62</a:t>
            </a:fld>
            <a:endParaRPr lang="bg-BG" altLang="en-US"/>
          </a:p>
        </p:txBody>
      </p:sp>
    </p:spTree>
    <p:extLst>
      <p:ext uri="{BB962C8B-B14F-4D97-AF65-F5344CB8AC3E}">
        <p14:creationId xmlns:p14="http://schemas.microsoft.com/office/powerpoint/2010/main" val="31300686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a:t>
            </a:r>
            <a:r>
              <a:rPr lang="bg-BG" b="1" dirty="0" smtClean="0">
                <a:solidFill>
                  <a:srgbClr val="FF0000"/>
                </a:solidFill>
                <a:effectLst/>
              </a:rPr>
              <a:t>поддръжката на </a:t>
            </a:r>
            <a:r>
              <a:rPr lang="bg-BG" b="1" dirty="0" err="1" smtClean="0">
                <a:solidFill>
                  <a:srgbClr val="FF0000"/>
                </a:solidFill>
                <a:effectLst/>
              </a:rPr>
              <a:t>Скинър</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63</a:t>
            </a:fld>
            <a:endParaRPr lang="bg-BG" altLang="en-US"/>
          </a:p>
        </p:txBody>
      </p:sp>
    </p:spTree>
    <p:extLst>
      <p:ext uri="{BB962C8B-B14F-4D97-AF65-F5344CB8AC3E}">
        <p14:creationId xmlns:p14="http://schemas.microsoft.com/office/powerpoint/2010/main" val="39334980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dirty="0" smtClean="0">
                <a:effectLst/>
              </a:rPr>
              <a:t>	</a:t>
            </a:r>
            <a:r>
              <a:rPr lang="bg-BG" sz="3100" dirty="0" smtClean="0">
                <a:effectLst/>
              </a:rPr>
              <a:t>Американският </a:t>
            </a:r>
            <a:r>
              <a:rPr lang="bg-BG" sz="3100" dirty="0">
                <a:effectLst/>
              </a:rPr>
              <a:t>психолог </a:t>
            </a:r>
            <a:r>
              <a:rPr lang="bg-BG" sz="3100" dirty="0" err="1" smtClean="0">
                <a:effectLst/>
              </a:rPr>
              <a:t>Скинър</a:t>
            </a:r>
            <a:r>
              <a:rPr lang="bg-BG" sz="3100" dirty="0" smtClean="0">
                <a:effectLst/>
              </a:rPr>
              <a:t> </a:t>
            </a:r>
            <a:r>
              <a:rPr lang="bg-BG" sz="3100" dirty="0" smtClean="0">
                <a:effectLst/>
              </a:rPr>
              <a:t>се опира на идеята, </a:t>
            </a:r>
            <a:r>
              <a:rPr lang="bg-BG" sz="3100" dirty="0">
                <a:effectLst/>
              </a:rPr>
              <a:t>че човешкото поведение се формира от своите последствия. Човек постъпва по определен начин поради поддръжка (или стимул), получа­вана в миналото. Ако резултатът от дадено действие е благоп­риятен, налице е положителен стимул</a:t>
            </a:r>
            <a:r>
              <a:rPr lang="bg-BG" sz="3100" dirty="0" smtClean="0">
                <a:effectLst/>
              </a:rPr>
              <a:t>.</a:t>
            </a:r>
            <a:br>
              <a:rPr lang="bg-BG" sz="3100" dirty="0" smtClean="0">
                <a:effectLst/>
              </a:rPr>
            </a:br>
            <a:r>
              <a:rPr lang="bg-BG" sz="3100" dirty="0" smtClean="0">
                <a:effectLst/>
              </a:rPr>
              <a:t>	</a:t>
            </a:r>
            <a:r>
              <a:rPr lang="bg-BG" sz="3200" dirty="0" err="1" smtClean="0">
                <a:effectLst/>
              </a:rPr>
              <a:t>Скинър</a:t>
            </a:r>
            <a:r>
              <a:rPr lang="bg-BG" sz="3200" dirty="0" smtClean="0">
                <a:effectLst/>
              </a:rPr>
              <a:t> </a:t>
            </a:r>
            <a:r>
              <a:rPr lang="bg-BG" sz="3200" dirty="0">
                <a:effectLst/>
              </a:rPr>
              <a:t>разглежда </a:t>
            </a:r>
            <a:r>
              <a:rPr lang="bg-BG" sz="3200" b="1" dirty="0">
                <a:solidFill>
                  <a:srgbClr val="FF0000"/>
                </a:solidFill>
                <a:effectLst/>
              </a:rPr>
              <a:t>три вида поддръжка (стимули). </a:t>
            </a:r>
            <a:br>
              <a:rPr lang="bg-BG" sz="3200" b="1" dirty="0">
                <a:solidFill>
                  <a:srgbClr val="FF0000"/>
                </a:solidFill>
                <a:effectLst/>
              </a:rPr>
            </a:br>
            <a:r>
              <a:rPr lang="bg-BG" sz="3200" b="1" dirty="0" smtClean="0">
                <a:solidFill>
                  <a:srgbClr val="FF0000"/>
                </a:solidFill>
                <a:effectLst/>
              </a:rPr>
              <a:t>	Положителна </a:t>
            </a:r>
            <a:r>
              <a:rPr lang="bg-BG" sz="3200" b="1" dirty="0">
                <a:solidFill>
                  <a:srgbClr val="FF0000"/>
                </a:solidFill>
                <a:effectLst/>
              </a:rPr>
              <a:t>поддръжка </a:t>
            </a:r>
            <a:r>
              <a:rPr lang="bg-BG" sz="3200" dirty="0">
                <a:effectLst/>
              </a:rPr>
              <a:t>е налице, когато последствията от дадено поведение са благоприятни и водят до някакво психическо или физическо удовлетворение</a:t>
            </a:r>
            <a:r>
              <a:rPr lang="bg-BG" sz="3200" dirty="0" smtClean="0">
                <a:effectLst/>
              </a:rPr>
              <a:t>.</a:t>
            </a:r>
            <a:r>
              <a:rPr lang="bg-BG" sz="3100" dirty="0" smtClean="0">
                <a:effectLst/>
              </a:rPr>
              <a:t/>
            </a:r>
            <a:br>
              <a:rPr lang="bg-BG" sz="3100" dirty="0" smtClean="0">
                <a:effectLst/>
              </a:rPr>
            </a:br>
            <a:endParaRPr lang="en-US" sz="31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64</a:t>
            </a:fld>
            <a:endParaRPr lang="bg-BG" altLang="en-US"/>
          </a:p>
        </p:txBody>
      </p:sp>
    </p:spTree>
    <p:extLst>
      <p:ext uri="{BB962C8B-B14F-4D97-AF65-F5344CB8AC3E}">
        <p14:creationId xmlns:p14="http://schemas.microsoft.com/office/powerpoint/2010/main" val="30045880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sz="2800" dirty="0">
                <a:effectLst/>
              </a:rPr>
              <a:t/>
            </a:r>
            <a:br>
              <a:rPr lang="bg-BG" sz="2800" dirty="0">
                <a:effectLst/>
              </a:rPr>
            </a:br>
            <a:r>
              <a:rPr lang="bg-BG" sz="2800" dirty="0" smtClean="0">
                <a:effectLst/>
              </a:rPr>
              <a:t>	</a:t>
            </a:r>
            <a:r>
              <a:rPr lang="bg-BG" sz="2800" b="1" dirty="0" smtClean="0">
                <a:solidFill>
                  <a:srgbClr val="FF0000"/>
                </a:solidFill>
                <a:effectLst/>
              </a:rPr>
              <a:t>При </a:t>
            </a:r>
            <a:r>
              <a:rPr lang="bg-BG" sz="2800" b="1" dirty="0">
                <a:solidFill>
                  <a:srgbClr val="FF0000"/>
                </a:solidFill>
                <a:effectLst/>
              </a:rPr>
              <a:t>отрицателна поддръжка </a:t>
            </a:r>
            <a:r>
              <a:rPr lang="bg-BG" sz="2800" dirty="0">
                <a:effectLst/>
              </a:rPr>
              <a:t>резултатът от поведението е пре­махване на неблагоприятни последствия.  </a:t>
            </a:r>
            <a:r>
              <a:rPr lang="bg-BG" sz="2800" dirty="0" smtClean="0">
                <a:effectLst/>
              </a:rPr>
              <a:t/>
            </a:r>
            <a:br>
              <a:rPr lang="bg-BG" sz="2800" dirty="0" smtClean="0">
                <a:effectLst/>
              </a:rPr>
            </a:br>
            <a:r>
              <a:rPr lang="bg-BG" sz="2800" dirty="0">
                <a:effectLst/>
              </a:rPr>
              <a:t/>
            </a:r>
            <a:br>
              <a:rPr lang="bg-BG" sz="2800" dirty="0">
                <a:effectLst/>
              </a:rPr>
            </a:br>
            <a:r>
              <a:rPr lang="bg-BG" sz="2800" dirty="0" smtClean="0">
                <a:effectLst/>
              </a:rPr>
              <a:t>	</a:t>
            </a:r>
            <a:r>
              <a:rPr lang="bg-BG" sz="2800" b="1" dirty="0" smtClean="0">
                <a:solidFill>
                  <a:srgbClr val="FF0000"/>
                </a:solidFill>
                <a:effectLst/>
              </a:rPr>
              <a:t>Наказанието </a:t>
            </a:r>
            <a:r>
              <a:rPr lang="bg-BG" sz="2800" dirty="0">
                <a:effectLst/>
              </a:rPr>
              <a:t>е налице, когато дадено поведение води до открито неблагоприятни последици – напр., причиняване на физическа или емоционална болка, или отстраняване на желан резултат</a:t>
            </a:r>
            <a:r>
              <a:rPr lang="bg-BG" sz="2800" dirty="0">
                <a:effectLst/>
              </a:rPr>
              <a:t>.</a:t>
            </a:r>
            <a:br>
              <a:rPr lang="bg-BG" sz="2800" dirty="0">
                <a:effectLst/>
              </a:rPr>
            </a:br>
            <a:r>
              <a:rPr lang="bg-BG" sz="2800" dirty="0" smtClean="0">
                <a:effectLst/>
              </a:rPr>
              <a:t>	</a:t>
            </a:r>
            <a:br>
              <a:rPr lang="bg-BG" sz="2800" dirty="0" smtClean="0">
                <a:effectLst/>
              </a:rPr>
            </a:br>
            <a:r>
              <a:rPr lang="bg-BG" sz="2800" dirty="0">
                <a:effectLst/>
              </a:rPr>
              <a:t>	</a:t>
            </a:r>
            <a:r>
              <a:rPr lang="bg-BG" sz="2800" dirty="0" smtClean="0">
                <a:effectLst/>
              </a:rPr>
              <a:t>Приложението </a:t>
            </a:r>
            <a:r>
              <a:rPr lang="bg-BG" sz="2800" dirty="0">
                <a:effectLst/>
              </a:rPr>
              <a:t>на теорията на </a:t>
            </a:r>
            <a:r>
              <a:rPr lang="bg-BG" sz="2800" dirty="0" err="1">
                <a:effectLst/>
              </a:rPr>
              <a:t>Скинър</a:t>
            </a:r>
            <a:r>
              <a:rPr lang="bg-BG" sz="2800" dirty="0">
                <a:effectLst/>
              </a:rPr>
              <a:t> в менидж­мънта е наложило понятието </a:t>
            </a:r>
            <a:r>
              <a:rPr lang="bg-BG" sz="2800" b="1" dirty="0">
                <a:solidFill>
                  <a:srgbClr val="FF0000"/>
                </a:solidFill>
                <a:effectLst/>
              </a:rPr>
              <a:t>„модификация на поведени­ето", </a:t>
            </a:r>
            <a:r>
              <a:rPr lang="bg-BG" sz="2800" dirty="0">
                <a:effectLst/>
              </a:rPr>
              <a:t>което означава постигане на желани резултати в обучението на персонала, повишаването на качеството, усъвършенстване на управле­нието и др.</a:t>
            </a:r>
            <a:r>
              <a:rPr lang="en-US" sz="2800" dirty="0">
                <a:effectLst/>
              </a:rPr>
              <a:t/>
            </a:r>
            <a:br>
              <a:rPr lang="en-US" sz="2800" dirty="0">
                <a:effectLst/>
              </a:rPr>
            </a:b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65</a:t>
            </a:fld>
            <a:endParaRPr lang="bg-BG" altLang="en-US"/>
          </a:p>
        </p:txBody>
      </p:sp>
    </p:spTree>
    <p:extLst>
      <p:ext uri="{BB962C8B-B14F-4D97-AF65-F5344CB8AC3E}">
        <p14:creationId xmlns:p14="http://schemas.microsoft.com/office/powerpoint/2010/main" val="7050818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smtClean="0">
                <a:solidFill>
                  <a:srgbClr val="FF0000"/>
                </a:solidFill>
                <a:effectLst/>
              </a:rPr>
              <a:t>Теория </a:t>
            </a:r>
            <a:r>
              <a:rPr lang="bg-BG" b="1" dirty="0">
                <a:solidFill>
                  <a:srgbClr val="FF0000"/>
                </a:solidFill>
                <a:effectLst/>
              </a:rPr>
              <a:t>за личната ефективност (за социалното познание</a:t>
            </a:r>
            <a:r>
              <a:rPr lang="bg-BG" b="1" dirty="0" smtClean="0">
                <a:solidFill>
                  <a:srgbClr val="FF0000"/>
                </a:solidFill>
                <a:effectLst/>
              </a:rPr>
              <a:t>) на Алберт Бандура</a:t>
            </a:r>
            <a:r>
              <a:rPr lang="en-US" dirty="0">
                <a:solidFill>
                  <a:srgbClr val="FF0000"/>
                </a:solidFill>
                <a:effectLst/>
              </a:rPr>
              <a:t/>
            </a:r>
            <a:br>
              <a:rPr lang="en-US" dirty="0">
                <a:solidFill>
                  <a:srgbClr val="FF0000"/>
                </a:solidFill>
                <a:effectLst/>
              </a:rPr>
            </a:br>
            <a:endParaRPr lang="en-US"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66</a:t>
            </a:fld>
            <a:endParaRPr lang="bg-BG" altLang="en-US"/>
          </a:p>
        </p:txBody>
      </p:sp>
    </p:spTree>
    <p:extLst>
      <p:ext uri="{BB962C8B-B14F-4D97-AF65-F5344CB8AC3E}">
        <p14:creationId xmlns:p14="http://schemas.microsoft.com/office/powerpoint/2010/main" val="11090956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fontScale="90000"/>
          </a:bodyPr>
          <a:lstStyle/>
          <a:p>
            <a:r>
              <a:rPr lang="bg-BG" sz="3200" dirty="0" smtClean="0">
                <a:effectLst/>
              </a:rPr>
              <a:t>	</a:t>
            </a:r>
            <a:r>
              <a:rPr lang="bg-BG" sz="3100" dirty="0" smtClean="0">
                <a:effectLst/>
              </a:rPr>
              <a:t>Алберт </a:t>
            </a:r>
            <a:r>
              <a:rPr lang="bg-BG" sz="3100" dirty="0" smtClean="0">
                <a:effectLst/>
              </a:rPr>
              <a:t>Бандура, който  </a:t>
            </a:r>
            <a:r>
              <a:rPr lang="bg-BG" sz="3100" dirty="0">
                <a:effectLst/>
              </a:rPr>
              <a:t>стига до извода, че при мотивацията трябва да се отчитат познавателните особености на индивидите. </a:t>
            </a:r>
            <a:r>
              <a:rPr lang="bg-BG" sz="3100" dirty="0" smtClean="0">
                <a:effectLst/>
              </a:rPr>
              <a:t>Неговата основна </a:t>
            </a:r>
            <a:r>
              <a:rPr lang="bg-BG" sz="3100" dirty="0">
                <a:effectLst/>
              </a:rPr>
              <a:t>идея е, че когнитивните про­цеси се осъществяват непрекъснато при взаимодействие на три основни фактора: поведението на даден човек, личностни­те му качества и въздействията на заобикалящата </a:t>
            </a:r>
            <a:r>
              <a:rPr lang="bg-BG" sz="3100" dirty="0" smtClean="0">
                <a:effectLst/>
              </a:rPr>
              <a:t>среда. Тези фактори формират неговата лична ефективност, </a:t>
            </a:r>
            <a:r>
              <a:rPr lang="bg-BG" sz="3100" dirty="0">
                <a:effectLst/>
              </a:rPr>
              <a:t>т.е. убедеността в собствените сили, </a:t>
            </a:r>
            <a:r>
              <a:rPr lang="bg-BG" sz="3100" dirty="0" smtClean="0">
                <a:effectLst/>
              </a:rPr>
              <a:t>която е </a:t>
            </a:r>
            <a:r>
              <a:rPr lang="bg-BG" sz="3100" dirty="0">
                <a:effectLst/>
              </a:rPr>
              <a:t>изключително важна за </a:t>
            </a:r>
            <a:r>
              <a:rPr lang="bg-BG" sz="3100" dirty="0" smtClean="0">
                <a:effectLst/>
              </a:rPr>
              <a:t>мотивацията. </a:t>
            </a:r>
            <a:endParaRPr lang="en-US" sz="31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67</a:t>
            </a:fld>
            <a:endParaRPr lang="bg-BG" altLang="en-US"/>
          </a:p>
        </p:txBody>
      </p:sp>
    </p:spTree>
    <p:extLst>
      <p:ext uri="{BB962C8B-B14F-4D97-AF65-F5344CB8AC3E}">
        <p14:creationId xmlns:p14="http://schemas.microsoft.com/office/powerpoint/2010/main" val="320971708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2800" dirty="0" smtClean="0">
                <a:effectLst/>
              </a:rPr>
              <a:t>	Служител</a:t>
            </a:r>
            <a:r>
              <a:rPr lang="bg-BG" sz="2800" dirty="0">
                <a:effectLst/>
              </a:rPr>
              <a:t>, който има високо </a:t>
            </a:r>
            <a:r>
              <a:rPr lang="bg-BG" sz="2800" dirty="0" smtClean="0">
                <a:effectLst/>
              </a:rPr>
              <a:t>ниво </a:t>
            </a:r>
            <a:r>
              <a:rPr lang="bg-BG" sz="2800" dirty="0">
                <a:effectLst/>
              </a:rPr>
              <a:t>на лична </a:t>
            </a:r>
            <a:r>
              <a:rPr lang="bg-BG" sz="2800" dirty="0" smtClean="0">
                <a:effectLst/>
              </a:rPr>
              <a:t>ефективност </a:t>
            </a:r>
            <a:r>
              <a:rPr lang="bg-BG" sz="2800" dirty="0">
                <a:effectLst/>
              </a:rPr>
              <a:t>се стреми </a:t>
            </a:r>
            <a:r>
              <a:rPr lang="bg-BG" sz="2800" dirty="0" smtClean="0">
                <a:effectLst/>
              </a:rPr>
              <a:t>да </a:t>
            </a:r>
            <a:r>
              <a:rPr lang="bg-BG" sz="2800" dirty="0">
                <a:effectLst/>
              </a:rPr>
              <a:t>се справя дори и с трудни задачи и да влага още повече усилия. Обратно, служител с ниска убеденост в своите сили лесно се отказва, дори и при най-малките трудности. </a:t>
            </a:r>
            <a:r>
              <a:rPr lang="bg-BG" sz="2800" dirty="0" smtClean="0">
                <a:effectLst/>
              </a:rPr>
              <a:t/>
            </a:r>
            <a:br>
              <a:rPr lang="bg-BG" sz="2800" dirty="0" smtClean="0">
                <a:effectLst/>
              </a:rPr>
            </a:br>
            <a:r>
              <a:rPr lang="bg-BG" sz="2800" dirty="0" smtClean="0">
                <a:effectLst/>
              </a:rPr>
              <a:t>	Следователно</a:t>
            </a:r>
            <a:r>
              <a:rPr lang="bg-BG" sz="2800" dirty="0">
                <a:effectLst/>
              </a:rPr>
              <a:t>, задачата на мениджъра е да развива убедеността на служителите в собствената им ефективност чрез осигуряване на </a:t>
            </a:r>
            <a:r>
              <a:rPr lang="bg-BG" sz="2800" dirty="0" smtClean="0">
                <a:effectLst/>
              </a:rPr>
              <a:t>възможности </a:t>
            </a:r>
            <a:r>
              <a:rPr lang="bg-BG" sz="2800" dirty="0">
                <a:effectLst/>
              </a:rPr>
              <a:t>за успех, </a:t>
            </a:r>
            <a:r>
              <a:rPr lang="bg-BG" sz="2800" dirty="0" smtClean="0">
                <a:effectLst/>
              </a:rPr>
              <a:t>конструктивна </a:t>
            </a:r>
            <a:r>
              <a:rPr lang="bg-BG" sz="2800" dirty="0">
                <a:effectLst/>
              </a:rPr>
              <a:t>обратна връзка със служителите при изпълнение на конкретна задача, поддържане на позитивни емоции у служителите, демонстриране на личен позитивен опит пред служителите и т.н</a:t>
            </a:r>
            <a:r>
              <a:rPr lang="bg-BG" sz="2800" dirty="0" smtClean="0">
                <a:effectLst/>
              </a:rPr>
              <a:t>.</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68</a:t>
            </a:fld>
            <a:endParaRPr lang="bg-BG" altLang="en-US"/>
          </a:p>
        </p:txBody>
      </p:sp>
    </p:spTree>
    <p:extLst>
      <p:ext uri="{BB962C8B-B14F-4D97-AF65-F5344CB8AC3E}">
        <p14:creationId xmlns:p14="http://schemas.microsoft.com/office/powerpoint/2010/main" val="24051227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2800" dirty="0" smtClean="0">
                <a:effectLst/>
              </a:rPr>
              <a:t>	</a:t>
            </a:r>
            <a:r>
              <a:rPr lang="bg-BG" sz="2800" dirty="0" smtClean="0">
                <a:solidFill>
                  <a:schemeClr val="tx1"/>
                </a:solidFill>
                <a:effectLst/>
              </a:rPr>
              <a:t>Според </a:t>
            </a:r>
            <a:r>
              <a:rPr lang="bg-BG" sz="2800" dirty="0">
                <a:solidFill>
                  <a:schemeClr val="tx1"/>
                </a:solidFill>
                <a:effectLst/>
              </a:rPr>
              <a:t>теорията за социалното познание за обяснение на поведението особено важни са три свързани с познанието процеса - </a:t>
            </a:r>
            <a:r>
              <a:rPr lang="bg-BG" sz="2800" b="1" dirty="0">
                <a:solidFill>
                  <a:srgbClr val="FF0000"/>
                </a:solidFill>
                <a:effectLst/>
              </a:rPr>
              <a:t>символни­те процеси, заместващото учене и самоконтрола</a:t>
            </a:r>
            <a:r>
              <a:rPr lang="bg-BG" sz="2800" b="1" dirty="0">
                <a:solidFill>
                  <a:srgbClr val="FF0000"/>
                </a:solidFill>
                <a:effectLst/>
              </a:rPr>
              <a:t>.</a:t>
            </a:r>
            <a:br>
              <a:rPr lang="bg-BG" sz="2800" b="1" dirty="0">
                <a:solidFill>
                  <a:srgbClr val="FF0000"/>
                </a:solidFill>
                <a:effectLst/>
              </a:rPr>
            </a:br>
            <a:r>
              <a:rPr lang="bg-BG" sz="2800" b="1" dirty="0" smtClean="0">
                <a:solidFill>
                  <a:srgbClr val="FF0000"/>
                </a:solidFill>
                <a:effectLst/>
              </a:rPr>
              <a:t>	</a:t>
            </a:r>
            <a:br>
              <a:rPr lang="bg-BG" sz="2800" b="1" dirty="0" smtClean="0">
                <a:solidFill>
                  <a:srgbClr val="FF0000"/>
                </a:solidFill>
                <a:effectLst/>
              </a:rPr>
            </a:br>
            <a:r>
              <a:rPr lang="bg-BG" sz="2800" b="1" dirty="0">
                <a:solidFill>
                  <a:srgbClr val="FF0000"/>
                </a:solidFill>
                <a:effectLst/>
              </a:rPr>
              <a:t>	</a:t>
            </a:r>
            <a:r>
              <a:rPr lang="bg-BG" sz="2800" b="1" dirty="0" smtClean="0">
                <a:solidFill>
                  <a:srgbClr val="FF0000"/>
                </a:solidFill>
                <a:effectLst/>
              </a:rPr>
              <a:t>Символните </a:t>
            </a:r>
            <a:r>
              <a:rPr lang="bg-BG" sz="2800" b="1" dirty="0">
                <a:solidFill>
                  <a:srgbClr val="FF0000"/>
                </a:solidFill>
                <a:effectLst/>
              </a:rPr>
              <a:t>процеси</a:t>
            </a:r>
            <a:r>
              <a:rPr lang="bg-BG" sz="2800" dirty="0">
                <a:solidFill>
                  <a:srgbClr val="FF0000"/>
                </a:solidFill>
                <a:effectLst/>
              </a:rPr>
              <a:t> </a:t>
            </a:r>
            <a:r>
              <a:rPr lang="bg-BG" sz="2800" dirty="0">
                <a:solidFill>
                  <a:schemeClr val="tx1"/>
                </a:solidFill>
                <a:effectLst/>
              </a:rPr>
              <a:t>представляват съвкупност от средства и начини, чрез които хората </a:t>
            </a:r>
            <a:r>
              <a:rPr lang="bg-BG" sz="2800" dirty="0" smtClean="0">
                <a:solidFill>
                  <a:schemeClr val="tx1"/>
                </a:solidFill>
                <a:effectLst/>
              </a:rPr>
              <a:t>използват </a:t>
            </a:r>
            <a:r>
              <a:rPr lang="bg-BG" sz="2800" dirty="0">
                <a:solidFill>
                  <a:schemeClr val="tx1"/>
                </a:solidFill>
                <a:effectLst/>
              </a:rPr>
              <a:t>словесни и мисловни символи, за да обработват и съхраняват информа­ция, която по-нататък, под формата на опит, слу­жи като насоки за бъдещи действия. </a:t>
            </a:r>
            <a:r>
              <a:rPr lang="en-US" sz="2800" dirty="0">
                <a:solidFill>
                  <a:schemeClr val="tx1"/>
                </a:solidFill>
                <a:effectLst/>
              </a:rPr>
              <a:t/>
            </a:r>
            <a:br>
              <a:rPr lang="en-US" sz="2800" dirty="0">
                <a:solidFill>
                  <a:schemeClr val="tx1"/>
                </a:solidFill>
                <a:effectLst/>
              </a:rPr>
            </a:br>
            <a:r>
              <a:rPr lang="en-US" sz="2800" b="1" dirty="0">
                <a:solidFill>
                  <a:srgbClr val="FF0000"/>
                </a:solidFill>
                <a:effectLst/>
              </a:rPr>
              <a:t/>
            </a:r>
            <a:br>
              <a:rPr lang="en-US" sz="2800" b="1" dirty="0">
                <a:solidFill>
                  <a:srgbClr val="FF0000"/>
                </a:solidFill>
                <a:effectLst/>
              </a:rPr>
            </a:br>
            <a:endParaRPr lang="en-US" sz="2800" b="1" dirty="0">
              <a:solidFill>
                <a:srgbClr val="FF0000"/>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69</a:t>
            </a:fld>
            <a:endParaRPr lang="bg-BG" altLang="en-US"/>
          </a:p>
        </p:txBody>
      </p:sp>
    </p:spTree>
    <p:extLst>
      <p:ext uri="{BB962C8B-B14F-4D97-AF65-F5344CB8AC3E}">
        <p14:creationId xmlns:p14="http://schemas.microsoft.com/office/powerpoint/2010/main" val="1574352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title"/>
          </p:nvPr>
        </p:nvSpPr>
        <p:spPr>
          <a:xfrm>
            <a:off x="1043608" y="274638"/>
            <a:ext cx="7643192" cy="6323012"/>
          </a:xfrm>
        </p:spPr>
        <p:txBody>
          <a:bodyPr>
            <a:normAutofit/>
          </a:bodyPr>
          <a:lstStyle/>
          <a:p>
            <a:pPr algn="l" eaLnBrk="1" hangingPunct="1"/>
            <a:r>
              <a:rPr lang="bg-BG" altLang="en-US" dirty="0" smtClean="0">
                <a:solidFill>
                  <a:srgbClr val="002060"/>
                </a:solidFill>
                <a:effectLst/>
              </a:rPr>
              <a:t>Следователно, мотивацията се отнася до желанието на личността да извърши нещо. Често се счита, че когато изпълнението на работата от дадена личност е неудовлетворително, проблемът е в ниската мотивация. </a:t>
            </a:r>
          </a:p>
        </p:txBody>
      </p:sp>
      <p:sp>
        <p:nvSpPr>
          <p:cNvPr id="2" name="Date Placeholder 1"/>
          <p:cNvSpPr>
            <a:spLocks noGrp="1"/>
          </p:cNvSpPr>
          <p:nvPr>
            <p:ph type="dt" sz="half" idx="10"/>
          </p:nvPr>
        </p:nvSpPr>
        <p:spPr/>
        <p:txBody>
          <a:bodyPr/>
          <a:lstStyle/>
          <a:p>
            <a:pPr>
              <a:defRPr/>
            </a:pPr>
            <a:fld id="{18521968-6703-40B0-9C1B-005DBDE09D0F}" type="datetime1">
              <a:rPr lang="en-US" altLang="en-US" smtClean="0"/>
              <a:t>10/16/2016</a:t>
            </a:fld>
            <a:endParaRPr lang="bg-BG" altLang="en-US"/>
          </a:p>
        </p:txBody>
      </p:sp>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1FF02360-3942-4956-89DE-178EEBD7D1A6}" type="slidenum">
              <a:rPr lang="bg-BG" altLang="en-US"/>
              <a:pPr eaLnBrk="1" hangingPunct="1"/>
              <a:t>7</a:t>
            </a:fld>
            <a:endParaRPr lang="bg-BG"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2800" b="1" dirty="0" smtClean="0">
                <a:solidFill>
                  <a:schemeClr val="tx1"/>
                </a:solidFill>
                <a:effectLst/>
              </a:rPr>
              <a:t>	</a:t>
            </a:r>
            <a:r>
              <a:rPr lang="bg-BG" sz="2800" b="1" dirty="0" smtClean="0">
                <a:solidFill>
                  <a:srgbClr val="FF0000"/>
                </a:solidFill>
                <a:effectLst/>
              </a:rPr>
              <a:t>Заместващото </a:t>
            </a:r>
            <a:r>
              <a:rPr lang="bg-BG" sz="2800" b="1" dirty="0">
                <a:solidFill>
                  <a:srgbClr val="FF0000"/>
                </a:solidFill>
                <a:effectLst/>
              </a:rPr>
              <a:t>учене</a:t>
            </a:r>
            <a:r>
              <a:rPr lang="bg-BG" sz="2800" dirty="0">
                <a:solidFill>
                  <a:srgbClr val="FF0000"/>
                </a:solidFill>
                <a:effectLst/>
              </a:rPr>
              <a:t> </a:t>
            </a:r>
            <a:r>
              <a:rPr lang="bg-BG" sz="2800" dirty="0">
                <a:solidFill>
                  <a:schemeClr val="tx1"/>
                </a:solidFill>
                <a:effectLst/>
              </a:rPr>
              <a:t>е способност да се заучават нови действия (поведение) и/или да се предвиждат техните вероят­ни последствия, като се наблюдават </a:t>
            </a:r>
            <a:r>
              <a:rPr lang="bg-BG" sz="2800" dirty="0" smtClean="0">
                <a:solidFill>
                  <a:schemeClr val="tx1"/>
                </a:solidFill>
                <a:effectLst/>
              </a:rPr>
              <a:t>други </a:t>
            </a:r>
            <a:r>
              <a:rPr lang="bg-BG" sz="2800" dirty="0">
                <a:solidFill>
                  <a:schemeClr val="tx1"/>
                </a:solidFill>
                <a:effectLst/>
              </a:rPr>
              <a:t>хора. Самият про­цес на наблюдение на чуждото поведение и опитите това по­ведение да се имитира Бандура нарича „моделиране", т.е. ролеви модели</a:t>
            </a:r>
            <a:r>
              <a:rPr lang="bg-BG" sz="2800" dirty="0" smtClean="0">
                <a:solidFill>
                  <a:schemeClr val="tx1"/>
                </a:solidFill>
                <a:effectLst/>
              </a:rPr>
              <a:t>.</a:t>
            </a:r>
            <a:br>
              <a:rPr lang="bg-BG" sz="2800" dirty="0" smtClean="0">
                <a:solidFill>
                  <a:schemeClr val="tx1"/>
                </a:solidFill>
                <a:effectLst/>
              </a:rPr>
            </a:br>
            <a:r>
              <a:rPr lang="bg-BG" sz="2800" dirty="0">
                <a:solidFill>
                  <a:schemeClr val="tx1"/>
                </a:solidFill>
                <a:effectLst/>
              </a:rPr>
              <a:t/>
            </a:r>
            <a:br>
              <a:rPr lang="bg-BG" sz="2800" dirty="0">
                <a:solidFill>
                  <a:schemeClr val="tx1"/>
                </a:solidFill>
                <a:effectLst/>
              </a:rPr>
            </a:br>
            <a:r>
              <a:rPr lang="bg-BG" sz="2800" dirty="0" smtClean="0">
                <a:solidFill>
                  <a:schemeClr val="tx1"/>
                </a:solidFill>
                <a:effectLst/>
              </a:rPr>
              <a:t>	</a:t>
            </a:r>
            <a:r>
              <a:rPr lang="bg-BG" sz="2800" b="1" dirty="0" smtClean="0">
                <a:solidFill>
                  <a:srgbClr val="FF0000"/>
                </a:solidFill>
                <a:effectLst/>
              </a:rPr>
              <a:t>Самоконтролът</a:t>
            </a:r>
            <a:r>
              <a:rPr lang="bg-BG" sz="2800" dirty="0" smtClean="0">
                <a:solidFill>
                  <a:srgbClr val="FF0000"/>
                </a:solidFill>
                <a:effectLst/>
              </a:rPr>
              <a:t> </a:t>
            </a:r>
            <a:r>
              <a:rPr lang="bg-BG" sz="2800" dirty="0">
                <a:solidFill>
                  <a:schemeClr val="tx1"/>
                </a:solidFill>
                <a:effectLst/>
              </a:rPr>
              <a:t>е способност да се упражнява контрол върху собственото поведение чрез установяване на стандарти и предвиждане на последствия във вид на награди или наказания за собствените постъпки.</a:t>
            </a:r>
            <a:r>
              <a:rPr lang="en-US" sz="2800" dirty="0">
                <a:solidFill>
                  <a:schemeClr val="tx1"/>
                </a:solidFill>
                <a:effectLst/>
              </a:rPr>
              <a:t/>
            </a:r>
            <a:br>
              <a:rPr lang="en-US" sz="2800" dirty="0">
                <a:solidFill>
                  <a:schemeClr val="tx1"/>
                </a:solidFill>
                <a:effectLst/>
              </a:rPr>
            </a:br>
            <a:endParaRPr lang="en-US" sz="2800" dirty="0">
              <a:solidFill>
                <a:schemeClr val="tx1"/>
              </a:solidFill>
            </a:endParaRPr>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70</a:t>
            </a:fld>
            <a:endParaRPr lang="bg-BG" altLang="en-US"/>
          </a:p>
        </p:txBody>
      </p:sp>
    </p:spTree>
    <p:extLst>
      <p:ext uri="{BB962C8B-B14F-4D97-AF65-F5344CB8AC3E}">
        <p14:creationId xmlns:p14="http://schemas.microsoft.com/office/powerpoint/2010/main" val="207607317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lstStyle/>
          <a:p>
            <a:pPr algn="ctr"/>
            <a:r>
              <a:rPr lang="bg-BG" b="1" dirty="0">
                <a:solidFill>
                  <a:srgbClr val="FF0000"/>
                </a:solidFill>
                <a:effectLst/>
              </a:rPr>
              <a:t>Теория за </a:t>
            </a:r>
            <a:r>
              <a:rPr lang="bg-BG" b="1" dirty="0" smtClean="0">
                <a:solidFill>
                  <a:srgbClr val="FF0000"/>
                </a:solidFill>
                <a:effectLst/>
              </a:rPr>
              <a:t>равновесието на </a:t>
            </a:r>
            <a:r>
              <a:rPr lang="bg-BG" b="1" dirty="0" err="1" smtClean="0">
                <a:solidFill>
                  <a:srgbClr val="FF0000"/>
                </a:solidFill>
                <a:effectLst/>
              </a:rPr>
              <a:t>Стейси</a:t>
            </a:r>
            <a:r>
              <a:rPr lang="bg-BG" b="1" dirty="0" smtClean="0">
                <a:solidFill>
                  <a:srgbClr val="FF0000"/>
                </a:solidFill>
                <a:effectLst/>
              </a:rPr>
              <a:t> Адамс</a:t>
            </a:r>
            <a:r>
              <a:rPr lang="en-US" dirty="0">
                <a:effectLst/>
              </a:rPr>
              <a:t/>
            </a:r>
            <a:br>
              <a:rPr lang="en-US" dirty="0">
                <a:effectLst/>
              </a:rPr>
            </a:br>
            <a:endParaRPr lang="en-US"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71</a:t>
            </a:fld>
            <a:endParaRPr lang="bg-BG" altLang="en-US"/>
          </a:p>
        </p:txBody>
      </p:sp>
    </p:spTree>
    <p:extLst>
      <p:ext uri="{BB962C8B-B14F-4D97-AF65-F5344CB8AC3E}">
        <p14:creationId xmlns:p14="http://schemas.microsoft.com/office/powerpoint/2010/main" val="352083127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Autofit/>
          </a:bodyPr>
          <a:lstStyle/>
          <a:p>
            <a:r>
              <a:rPr lang="bg-BG" sz="3200" dirty="0" smtClean="0">
                <a:effectLst/>
              </a:rPr>
              <a:t>	Същността на тази теория </a:t>
            </a:r>
            <a:r>
              <a:rPr lang="bg-BG" sz="3200" dirty="0" smtClean="0">
                <a:effectLst/>
              </a:rPr>
              <a:t>се свежда до това, че всеки </a:t>
            </a:r>
            <a:r>
              <a:rPr lang="bg-BG" sz="3200" dirty="0">
                <a:effectLst/>
              </a:rPr>
              <a:t>служител отчита какво влага в трудовия процес (време, усилия, умения, концентрация и пр.) и какво получава за труда си (престиж, пари, уважение, одобрение и т. н.). Тъй като организациите са социални системи, </a:t>
            </a:r>
            <a:r>
              <a:rPr lang="bg-BG" sz="3200" dirty="0" smtClean="0">
                <a:effectLst/>
              </a:rPr>
              <a:t>всеки </a:t>
            </a:r>
            <a:r>
              <a:rPr lang="bg-BG" sz="3200" dirty="0">
                <a:effectLst/>
              </a:rPr>
              <a:t>служител наблюдава и дава оценка на това, което става на работното място и се сравнява с останалите служители.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72</a:t>
            </a:fld>
            <a:endParaRPr lang="bg-BG" altLang="en-US"/>
          </a:p>
        </p:txBody>
      </p:sp>
    </p:spTree>
    <p:extLst>
      <p:ext uri="{BB962C8B-B14F-4D97-AF65-F5344CB8AC3E}">
        <p14:creationId xmlns:p14="http://schemas.microsoft.com/office/powerpoint/2010/main" val="31013286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320"/>
            <a:ext cx="7890080" cy="6107008"/>
          </a:xfrm>
        </p:spPr>
        <p:txBody>
          <a:bodyPr>
            <a:normAutofit/>
          </a:bodyPr>
          <a:lstStyle/>
          <a:p>
            <a:r>
              <a:rPr lang="bg-BG" sz="2800" dirty="0" smtClean="0">
                <a:effectLst/>
              </a:rPr>
              <a:t>	С </a:t>
            </a:r>
            <a:r>
              <a:rPr lang="bg-BG" sz="2800" dirty="0">
                <a:effectLst/>
              </a:rPr>
              <a:t>други думи, тази теория разглежда мотивацията не като индивидуален процес, а отчита влиянието на организацията. Според нея хората са мотивирани да търсят справедливост в наградите според вложените от отделните служители усилия, т.е. равенството се разглежда като справедливост спрямо резултатите и вложените усилия, а мотивираността е в правопропорционална зависимост от равенството и справедливостта. При установено неравновесие се появява стремеж за възстановяване или установяване на равновесието, което води до появата на съответни поведенчески мотиви.</a:t>
            </a:r>
            <a:endParaRPr lang="en-US" sz="28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73</a:t>
            </a:fld>
            <a:endParaRPr lang="bg-BG" altLang="en-US"/>
          </a:p>
        </p:txBody>
      </p:sp>
    </p:spTree>
    <p:extLst>
      <p:ext uri="{BB962C8B-B14F-4D97-AF65-F5344CB8AC3E}">
        <p14:creationId xmlns:p14="http://schemas.microsoft.com/office/powerpoint/2010/main" val="17510272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971600" y="274638"/>
            <a:ext cx="7715200" cy="5457825"/>
          </a:xfrm>
        </p:spPr>
        <p:txBody>
          <a:bodyPr/>
          <a:lstStyle/>
          <a:p>
            <a:pPr algn="ctr" eaLnBrk="1" hangingPunct="1">
              <a:defRPr/>
            </a:pPr>
            <a:r>
              <a:rPr lang="bg-BG" altLang="en-US" b="1" dirty="0" smtClean="0">
                <a:solidFill>
                  <a:srgbClr val="D20637"/>
                </a:solidFill>
                <a:effectLst/>
              </a:rPr>
              <a:t>ВИДОВЕ </a:t>
            </a:r>
            <a:r>
              <a:rPr lang="bg-BG" altLang="en-US" b="1" dirty="0" err="1" smtClean="0">
                <a:solidFill>
                  <a:srgbClr val="D20637"/>
                </a:solidFill>
                <a:effectLst/>
              </a:rPr>
              <a:t>НАГРАДНИ</a:t>
            </a:r>
            <a:r>
              <a:rPr lang="bg-BG" altLang="en-US" b="1" dirty="0" smtClean="0">
                <a:solidFill>
                  <a:srgbClr val="D20637"/>
                </a:solidFill>
                <a:effectLst/>
              </a:rPr>
              <a:t> ПРОГРАМИ И СТИМУЛИ </a:t>
            </a:r>
          </a:p>
        </p:txBody>
      </p:sp>
      <p:sp>
        <p:nvSpPr>
          <p:cNvPr id="2" name="Date Placeholder 1"/>
          <p:cNvSpPr>
            <a:spLocks noGrp="1"/>
          </p:cNvSpPr>
          <p:nvPr>
            <p:ph type="dt" sz="half" idx="10"/>
          </p:nvPr>
        </p:nvSpPr>
        <p:spPr/>
        <p:txBody>
          <a:bodyPr/>
          <a:lstStyle/>
          <a:p>
            <a:pPr>
              <a:defRPr/>
            </a:pPr>
            <a:fld id="{72234653-A2F8-406C-A89F-A23221E4222F}" type="datetime1">
              <a:rPr lang="en-US" altLang="en-US" smtClean="0"/>
              <a:t>10/16/2016</a:t>
            </a:fld>
            <a:endParaRPr lang="bg-BG" altLang="en-US"/>
          </a:p>
        </p:txBody>
      </p:sp>
      <p:sp>
        <p:nvSpPr>
          <p:cNvPr id="3789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F147A1D5-A5A9-4A5E-842E-8EB4A5644080}" type="slidenum">
              <a:rPr lang="bg-BG" altLang="en-US"/>
              <a:pPr eaLnBrk="1" hangingPunct="1"/>
              <a:t>74</a:t>
            </a:fld>
            <a:endParaRPr lang="bg-BG"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4"/>
          <p:cNvSpPr>
            <a:spLocks noGrp="1" noChangeArrowheads="1"/>
          </p:cNvSpPr>
          <p:nvPr>
            <p:ph type="title"/>
          </p:nvPr>
        </p:nvSpPr>
        <p:spPr>
          <a:xfrm>
            <a:off x="971600" y="274638"/>
            <a:ext cx="7715200" cy="6323012"/>
          </a:xfrm>
        </p:spPr>
        <p:txBody>
          <a:bodyPr>
            <a:normAutofit fontScale="90000"/>
          </a:bodyPr>
          <a:lstStyle/>
          <a:p>
            <a:r>
              <a:rPr lang="bg-BG" altLang="en-US" sz="4000" dirty="0" smtClean="0">
                <a:solidFill>
                  <a:srgbClr val="D20637"/>
                </a:solidFill>
                <a:effectLst/>
              </a:rPr>
              <a:t>Пет общи неща за стимулите:</a:t>
            </a:r>
            <a:br>
              <a:rPr lang="bg-BG" altLang="en-US" sz="4000" dirty="0" smtClean="0">
                <a:solidFill>
                  <a:srgbClr val="D20637"/>
                </a:solidFill>
                <a:effectLst/>
              </a:rPr>
            </a:br>
            <a:r>
              <a:rPr lang="bg-BG" altLang="en-US" sz="4000" dirty="0" smtClean="0">
                <a:solidFill>
                  <a:srgbClr val="D20637"/>
                </a:solidFill>
                <a:effectLst/>
              </a:rPr>
              <a:t/>
            </a:r>
            <a:br>
              <a:rPr lang="bg-BG" altLang="en-US" sz="4000" dirty="0" smtClean="0">
                <a:solidFill>
                  <a:srgbClr val="D20637"/>
                </a:solidFill>
                <a:effectLst/>
              </a:rPr>
            </a:br>
            <a:r>
              <a:rPr lang="bg-BG" altLang="en-US" sz="2800" dirty="0" smtClean="0">
                <a:solidFill>
                  <a:srgbClr val="002060"/>
                </a:solidFill>
                <a:effectLst/>
              </a:rPr>
              <a:t>1. Проучванията на поведението в организациите ясно показват, че хората наистина реагират на стимули. Човешкото поведение се ръководи главно от очакваните резултати, свързани с възможните начини на действие. </a:t>
            </a:r>
            <a:r>
              <a:rPr lang="bg-BG" altLang="en-US" sz="2800" dirty="0">
                <a:solidFill>
                  <a:srgbClr val="002060"/>
                </a:solidFill>
                <a:effectLst/>
              </a:rPr>
              <a:t/>
            </a:r>
            <a:br>
              <a:rPr lang="bg-BG" altLang="en-US" sz="2800" dirty="0">
                <a:solidFill>
                  <a:srgbClr val="002060"/>
                </a:solidFill>
                <a:effectLst/>
              </a:rPr>
            </a:br>
            <a:r>
              <a:rPr lang="bg-BG" altLang="en-US" sz="2800" dirty="0" smtClean="0">
                <a:solidFill>
                  <a:srgbClr val="002060"/>
                </a:solidFill>
                <a:effectLst/>
              </a:rPr>
              <a:t/>
            </a:r>
            <a:br>
              <a:rPr lang="bg-BG" altLang="en-US" sz="2800" dirty="0" smtClean="0">
                <a:solidFill>
                  <a:srgbClr val="002060"/>
                </a:solidFill>
                <a:effectLst/>
              </a:rPr>
            </a:br>
            <a:r>
              <a:rPr lang="bg-BG" altLang="en-US" sz="2800" dirty="0" smtClean="0">
                <a:solidFill>
                  <a:srgbClr val="002060"/>
                </a:solidFill>
                <a:effectLst/>
              </a:rPr>
              <a:t>2</a:t>
            </a:r>
            <a:r>
              <a:rPr lang="bg-BG" altLang="en-US" sz="2800" dirty="0">
                <a:solidFill>
                  <a:srgbClr val="002060"/>
                </a:solidFill>
                <a:effectLst/>
              </a:rPr>
              <a:t>. Индивидите се различия по предпочитанията си към различните видове награди. Това, което е желано за един човек, може да бъде напълно маловажно или даже обиждащо за друг. Следователно, </a:t>
            </a:r>
            <a:r>
              <a:rPr lang="bg-BG" altLang="en-US" sz="2800" dirty="0">
                <a:solidFill>
                  <a:srgbClr val="D20637"/>
                </a:solidFill>
                <a:effectLst/>
              </a:rPr>
              <a:t>персоналът има различни ценности и в идеалния случай трябва да бъде награждаван с различни неща.</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B89F89EF-C755-4256-8E1C-E663502196F4}" type="datetime1">
              <a:rPr lang="en-US" altLang="en-US" smtClean="0"/>
              <a:t>10/16/2016</a:t>
            </a:fld>
            <a:endParaRPr lang="bg-BG" altLang="en-US"/>
          </a:p>
        </p:txBody>
      </p:sp>
      <p:sp>
        <p:nvSpPr>
          <p:cNvPr id="3891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629379D-3D08-4C1C-AB9A-8C7749F8B0E7}" type="slidenum">
              <a:rPr lang="bg-BG" altLang="en-US"/>
              <a:pPr eaLnBrk="1" hangingPunct="1"/>
              <a:t>75</a:t>
            </a:fld>
            <a:endParaRPr lang="bg-BG" alt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4"/>
          <p:cNvSpPr>
            <a:spLocks noGrp="1" noChangeArrowheads="1"/>
          </p:cNvSpPr>
          <p:nvPr>
            <p:ph type="title"/>
          </p:nvPr>
        </p:nvSpPr>
        <p:spPr>
          <a:xfrm>
            <a:off x="1043608" y="274638"/>
            <a:ext cx="7643192" cy="6249987"/>
          </a:xfrm>
        </p:spPr>
        <p:txBody>
          <a:bodyPr>
            <a:normAutofit fontScale="90000"/>
          </a:bodyPr>
          <a:lstStyle/>
          <a:p>
            <a:r>
              <a:rPr lang="bg-BG" altLang="en-US" sz="2800" dirty="0" smtClean="0">
                <a:solidFill>
                  <a:srgbClr val="D20637"/>
                </a:solidFill>
                <a:effectLst/>
              </a:rPr>
              <a:t>3. Хората обичат да се възприемат като победители. </a:t>
            </a:r>
            <a:r>
              <a:rPr lang="bg-BG" altLang="en-US" sz="2800" dirty="0" smtClean="0">
                <a:solidFill>
                  <a:srgbClr val="002060"/>
                </a:solidFill>
                <a:effectLst/>
              </a:rPr>
              <a:t>Тези, които имат добро самомнение и вярват, че са победители проявяват склонност да работят по-добре от другите и са по-доволни от работата си. Следователно, по-добре би било да се предвидят награди за повече хора, отколкото големи награди за малък брой лица</a:t>
            </a:r>
            <a:r>
              <a:rPr lang="bg-BG" altLang="en-US" sz="2800" dirty="0" smtClean="0">
                <a:solidFill>
                  <a:srgbClr val="002060"/>
                </a:solidFill>
                <a:effectLst/>
              </a:rPr>
              <a:t>.</a:t>
            </a:r>
            <a:br>
              <a:rPr lang="bg-BG" altLang="en-US" sz="2800" dirty="0" smtClean="0">
                <a:solidFill>
                  <a:srgbClr val="002060"/>
                </a:solidFill>
                <a:effectLst/>
              </a:rPr>
            </a:br>
            <a:r>
              <a:rPr lang="bg-BG" altLang="en-US" sz="2800" dirty="0" smtClean="0">
                <a:solidFill>
                  <a:srgbClr val="002060"/>
                </a:solidFill>
                <a:effectLst/>
              </a:rPr>
              <a:t/>
            </a:r>
            <a:br>
              <a:rPr lang="bg-BG" altLang="en-US" sz="2800" dirty="0" smtClean="0">
                <a:solidFill>
                  <a:srgbClr val="002060"/>
                </a:solidFill>
                <a:effectLst/>
              </a:rPr>
            </a:br>
            <a:r>
              <a:rPr lang="bg-BG" altLang="en-US" sz="2800" dirty="0" smtClean="0">
                <a:solidFill>
                  <a:srgbClr val="D20637"/>
                </a:solidFill>
                <a:effectLst/>
              </a:rPr>
              <a:t>4</a:t>
            </a:r>
            <a:r>
              <a:rPr lang="bg-BG" altLang="en-US" sz="2800" dirty="0">
                <a:solidFill>
                  <a:srgbClr val="D20637"/>
                </a:solidFill>
                <a:effectLst/>
              </a:rPr>
              <a:t>. </a:t>
            </a:r>
            <a:r>
              <a:rPr lang="bg-BG" altLang="en-US" sz="2800" dirty="0" smtClean="0">
                <a:solidFill>
                  <a:srgbClr val="D20637"/>
                </a:solidFill>
                <a:effectLst/>
              </a:rPr>
              <a:t>По-добре е да се поставя ударение </a:t>
            </a:r>
            <a:r>
              <a:rPr lang="bg-BG" altLang="en-US" sz="2800" dirty="0">
                <a:solidFill>
                  <a:srgbClr val="D20637"/>
                </a:solidFill>
                <a:effectLst/>
              </a:rPr>
              <a:t>върху стимулите или наградите </a:t>
            </a:r>
            <a:r>
              <a:rPr lang="bg-BG" altLang="en-US" sz="2800" dirty="0">
                <a:solidFill>
                  <a:srgbClr val="002060"/>
                </a:solidFill>
                <a:effectLst/>
              </a:rPr>
              <a:t>като средство за мотивиране. Повечето възрастни лица реагират по-благоприятно при системна употреба на стимули, докато  употребата на наказания е много неефективна по отношение на човешкото поведение. </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78DFE810-91EE-447F-B07B-40324757029B}" type="datetime1">
              <a:rPr lang="en-US" altLang="en-US" smtClean="0"/>
              <a:t>10/16/2016</a:t>
            </a:fld>
            <a:endParaRPr lang="bg-BG" altLang="en-US"/>
          </a:p>
        </p:txBody>
      </p:sp>
      <p:sp>
        <p:nvSpPr>
          <p:cNvPr id="4096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209FD13-17C6-46B4-B05C-E76953C386B2}" type="slidenum">
              <a:rPr lang="bg-BG" altLang="en-US"/>
              <a:pPr eaLnBrk="1" hangingPunct="1"/>
              <a:t>76</a:t>
            </a:fld>
            <a:endParaRPr lang="bg-BG" alt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4"/>
          <p:cNvSpPr>
            <a:spLocks noGrp="1" noChangeArrowheads="1"/>
          </p:cNvSpPr>
          <p:nvPr>
            <p:ph type="title"/>
          </p:nvPr>
        </p:nvSpPr>
        <p:spPr>
          <a:xfrm>
            <a:off x="1043608" y="274638"/>
            <a:ext cx="7643192" cy="6323012"/>
          </a:xfrm>
        </p:spPr>
        <p:txBody>
          <a:bodyPr>
            <a:normAutofit/>
          </a:bodyPr>
          <a:lstStyle/>
          <a:p>
            <a:pPr algn="l" eaLnBrk="1" hangingPunct="1"/>
            <a:r>
              <a:rPr lang="bg-BG" altLang="en-US" sz="2800" dirty="0" smtClean="0">
                <a:solidFill>
                  <a:srgbClr val="002060"/>
                </a:solidFill>
                <a:effectLst/>
              </a:rPr>
              <a:t>5. Фундаменталният въпрос, който всеки ръководител трябва да си зададе относно стимулите: "Кое е това, което аз имам под мой контрол и моят персонал го цени?". Ръководителят може да има "опис на наградите" от специфични стимули, които могат да се използват като ефективно мотивиращо средство. </a:t>
            </a:r>
          </a:p>
        </p:txBody>
      </p:sp>
      <p:sp>
        <p:nvSpPr>
          <p:cNvPr id="2" name="Date Placeholder 1"/>
          <p:cNvSpPr>
            <a:spLocks noGrp="1"/>
          </p:cNvSpPr>
          <p:nvPr>
            <p:ph type="dt" sz="half" idx="10"/>
          </p:nvPr>
        </p:nvSpPr>
        <p:spPr/>
        <p:txBody>
          <a:bodyPr/>
          <a:lstStyle/>
          <a:p>
            <a:pPr>
              <a:defRPr/>
            </a:pPr>
            <a:fld id="{B4016622-A337-4F8E-A81A-FD0C308111A1}" type="datetime1">
              <a:rPr lang="en-US" altLang="en-US" smtClean="0"/>
              <a:t>10/16/2016</a:t>
            </a:fld>
            <a:endParaRPr lang="bg-BG" altLang="en-US"/>
          </a:p>
        </p:txBody>
      </p:sp>
      <p:sp>
        <p:nvSpPr>
          <p:cNvPr id="4301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42F2DBFE-2B76-45BC-836C-D311A9192E6E}" type="slidenum">
              <a:rPr lang="bg-BG" altLang="en-US"/>
              <a:pPr eaLnBrk="1" hangingPunct="1"/>
              <a:t>77</a:t>
            </a:fld>
            <a:endParaRPr lang="bg-BG" alt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title"/>
          </p:nvPr>
        </p:nvSpPr>
        <p:spPr>
          <a:xfrm>
            <a:off x="971600" y="274638"/>
            <a:ext cx="7560840" cy="5675312"/>
          </a:xfrm>
        </p:spPr>
        <p:txBody>
          <a:bodyPr>
            <a:normAutofit/>
          </a:bodyPr>
          <a:lstStyle/>
          <a:p>
            <a:pPr algn="l" eaLnBrk="1" hangingPunct="1"/>
            <a:r>
              <a:rPr lang="bg-BG" altLang="en-US" sz="4000" b="1" dirty="0" smtClean="0">
                <a:solidFill>
                  <a:srgbClr val="D20637"/>
                </a:solidFill>
                <a:effectLst/>
              </a:rPr>
              <a:t>Три вида програми за стимулиране:</a:t>
            </a:r>
            <a:br>
              <a:rPr lang="bg-BG" altLang="en-US" sz="4000" b="1" dirty="0" smtClean="0">
                <a:solidFill>
                  <a:srgbClr val="D20637"/>
                </a:solidFill>
                <a:effectLst/>
              </a:rPr>
            </a:br>
            <a:r>
              <a:rPr lang="bg-BG" altLang="en-US" sz="4000" b="1" dirty="0" smtClean="0">
                <a:solidFill>
                  <a:srgbClr val="F3FA60"/>
                </a:solidFill>
                <a:effectLst/>
              </a:rPr>
              <a:t/>
            </a:r>
            <a:br>
              <a:rPr lang="bg-BG" altLang="en-US" sz="4000" b="1" dirty="0" smtClean="0">
                <a:solidFill>
                  <a:srgbClr val="F3FA60"/>
                </a:solidFill>
                <a:effectLst/>
              </a:rPr>
            </a:br>
            <a:r>
              <a:rPr lang="bg-BG" altLang="en-US" sz="4000" b="1" dirty="0" smtClean="0">
                <a:solidFill>
                  <a:srgbClr val="002060"/>
                </a:solidFill>
                <a:effectLst/>
              </a:rPr>
              <a:t>- Индивидуални</a:t>
            </a:r>
            <a:br>
              <a:rPr lang="bg-BG" altLang="en-US" sz="4000" b="1" dirty="0" smtClean="0">
                <a:solidFill>
                  <a:srgbClr val="002060"/>
                </a:solidFill>
                <a:effectLst/>
              </a:rPr>
            </a:br>
            <a:r>
              <a:rPr lang="bg-BG" altLang="en-US" sz="4000" b="1" dirty="0" smtClean="0">
                <a:solidFill>
                  <a:srgbClr val="002060"/>
                </a:solidFill>
                <a:effectLst/>
              </a:rPr>
              <a:t>- Групови</a:t>
            </a:r>
            <a:br>
              <a:rPr lang="bg-BG" altLang="en-US" sz="4000" b="1" dirty="0" smtClean="0">
                <a:solidFill>
                  <a:srgbClr val="002060"/>
                </a:solidFill>
                <a:effectLst/>
              </a:rPr>
            </a:br>
            <a:r>
              <a:rPr lang="bg-BG" altLang="en-US" sz="4000" b="1" dirty="0" smtClean="0">
                <a:solidFill>
                  <a:srgbClr val="002060"/>
                </a:solidFill>
                <a:effectLst/>
              </a:rPr>
              <a:t>- В рамките на </a:t>
            </a:r>
            <a:r>
              <a:rPr lang="bg-BG" altLang="en-US" sz="4000" b="1" dirty="0" smtClean="0">
                <a:solidFill>
                  <a:srgbClr val="002060"/>
                </a:solidFill>
                <a:effectLst/>
              </a:rPr>
              <a:t>организацията</a:t>
            </a:r>
            <a:endParaRPr lang="bg-BG" altLang="en-US" sz="4000" b="1"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7CB6DA7E-AACC-46E9-979A-AF184758D8B7}" type="datetime1">
              <a:rPr lang="en-US" altLang="en-US" smtClean="0"/>
              <a:t>10/16/2016</a:t>
            </a:fld>
            <a:endParaRPr lang="bg-BG" altLang="en-US"/>
          </a:p>
        </p:txBody>
      </p:sp>
      <p:sp>
        <p:nvSpPr>
          <p:cNvPr id="4403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90E92AC6-3DFB-4E94-92C5-56D083EEF0D3}" type="slidenum">
              <a:rPr lang="bg-BG" altLang="en-US"/>
              <a:pPr eaLnBrk="1" hangingPunct="1"/>
              <a:t>78</a:t>
            </a:fld>
            <a:endParaRPr lang="bg-BG" alt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4"/>
          <p:cNvSpPr>
            <a:spLocks noGrp="1" noChangeArrowheads="1"/>
          </p:cNvSpPr>
          <p:nvPr>
            <p:ph type="title"/>
          </p:nvPr>
        </p:nvSpPr>
        <p:spPr>
          <a:xfrm>
            <a:off x="1043608" y="274638"/>
            <a:ext cx="7776864" cy="6249987"/>
          </a:xfrm>
        </p:spPr>
        <p:txBody>
          <a:bodyPr>
            <a:normAutofit/>
          </a:bodyPr>
          <a:lstStyle/>
          <a:p>
            <a:r>
              <a:rPr lang="bg-BG" altLang="en-US" sz="2800" b="1" dirty="0" smtClean="0">
                <a:solidFill>
                  <a:srgbClr val="FF0000"/>
                </a:solidFill>
                <a:effectLst/>
              </a:rPr>
              <a:t>	Индивидуални </a:t>
            </a:r>
            <a:r>
              <a:rPr lang="bg-BG" altLang="en-US" sz="2800" b="1" dirty="0" smtClean="0">
                <a:solidFill>
                  <a:srgbClr val="FF0000"/>
                </a:solidFill>
                <a:effectLst/>
              </a:rPr>
              <a:t>програми за </a:t>
            </a:r>
            <a:r>
              <a:rPr lang="bg-BG" altLang="en-US" sz="2800" b="1" dirty="0" smtClean="0">
                <a:solidFill>
                  <a:srgbClr val="FF0000"/>
                </a:solidFill>
                <a:effectLst/>
              </a:rPr>
              <a:t>награди. </a:t>
            </a:r>
            <a:r>
              <a:rPr lang="bg-BG" altLang="en-US" sz="2800" dirty="0" smtClean="0">
                <a:solidFill>
                  <a:srgbClr val="002060"/>
                </a:solidFill>
                <a:effectLst/>
              </a:rPr>
              <a:t>Те </a:t>
            </a:r>
            <a:r>
              <a:rPr lang="bg-BG" altLang="en-US" sz="2800" dirty="0" smtClean="0">
                <a:solidFill>
                  <a:srgbClr val="002060"/>
                </a:solidFill>
                <a:effectLst/>
              </a:rPr>
              <a:t>осигуряват стимули конкретно на отделния извършител за собствената му работа. Подходящи са само тогава, когато работата на отделния извършител и неговият принос могат да бъдат точно измерени. </a:t>
            </a:r>
            <a:r>
              <a:rPr lang="bg-BG" altLang="en-US" sz="2800" dirty="0" smtClean="0">
                <a:solidFill>
                  <a:srgbClr val="002060"/>
                </a:solidFill>
                <a:effectLst/>
              </a:rPr>
              <a:t/>
            </a:r>
            <a:br>
              <a:rPr lang="bg-BG" altLang="en-US" sz="2800" dirty="0" smtClean="0">
                <a:solidFill>
                  <a:srgbClr val="002060"/>
                </a:solidFill>
                <a:effectLst/>
              </a:rPr>
            </a:br>
            <a:r>
              <a:rPr lang="bg-BG" altLang="en-US" sz="2800" dirty="0" smtClean="0">
                <a:solidFill>
                  <a:srgbClr val="002060"/>
                </a:solidFill>
                <a:effectLst/>
              </a:rPr>
              <a:t>	</a:t>
            </a:r>
            <a:r>
              <a:rPr lang="bg-BG" altLang="en-US" sz="2800" dirty="0" smtClean="0">
                <a:solidFill>
                  <a:srgbClr val="D20637"/>
                </a:solidFill>
                <a:effectLst/>
              </a:rPr>
              <a:t>Основното </a:t>
            </a:r>
            <a:r>
              <a:rPr lang="bg-BG" altLang="en-US" sz="2800" dirty="0">
                <a:solidFill>
                  <a:srgbClr val="D20637"/>
                </a:solidFill>
                <a:effectLst/>
              </a:rPr>
              <a:t>предимство </a:t>
            </a:r>
            <a:r>
              <a:rPr lang="bg-BG" altLang="en-US" sz="2800" dirty="0">
                <a:solidFill>
                  <a:srgbClr val="002060"/>
                </a:solidFill>
                <a:effectLst/>
              </a:rPr>
              <a:t>на индивидуалните награди е ясната и пряка връзка между работата на човека и наградата. </a:t>
            </a:r>
            <a:br>
              <a:rPr lang="bg-BG" altLang="en-US" sz="2800" dirty="0">
                <a:solidFill>
                  <a:srgbClr val="002060"/>
                </a:solidFill>
                <a:effectLst/>
              </a:rPr>
            </a:br>
            <a:r>
              <a:rPr lang="bg-BG" altLang="en-US" sz="2800" dirty="0" smtClean="0">
                <a:solidFill>
                  <a:srgbClr val="002060"/>
                </a:solidFill>
                <a:effectLst/>
              </a:rPr>
              <a:t>	</a:t>
            </a:r>
            <a:r>
              <a:rPr lang="bg-BG" altLang="en-US" sz="2800" dirty="0" smtClean="0">
                <a:solidFill>
                  <a:srgbClr val="D20637"/>
                </a:solidFill>
                <a:effectLst/>
              </a:rPr>
              <a:t>Сериозен </a:t>
            </a:r>
            <a:r>
              <a:rPr lang="bg-BG" altLang="en-US" sz="2800" dirty="0">
                <a:solidFill>
                  <a:srgbClr val="D20637"/>
                </a:solidFill>
                <a:effectLst/>
              </a:rPr>
              <a:t>недостатък </a:t>
            </a:r>
            <a:r>
              <a:rPr lang="bg-BG" altLang="en-US" sz="2800" dirty="0">
                <a:solidFill>
                  <a:srgbClr val="002060"/>
                </a:solidFill>
                <a:effectLst/>
              </a:rPr>
              <a:t>е това, че може да възникне нездравословна конкуренция и вместо да си сътрудничат, хората започват да се  конкурират и може да се стигне до конфликти. </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462B7685-7438-4041-AA6E-2AE8F397C24A}" type="datetime1">
              <a:rPr lang="en-US" altLang="en-US" smtClean="0"/>
              <a:t>10/16/2016</a:t>
            </a:fld>
            <a:endParaRPr lang="bg-BG" altLang="en-US"/>
          </a:p>
        </p:txBody>
      </p:sp>
      <p:sp>
        <p:nvSpPr>
          <p:cNvPr id="4505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D517FC50-1B66-4801-B689-B266B5DBEE6B}" type="slidenum">
              <a:rPr lang="bg-BG" altLang="en-US"/>
              <a:pPr eaLnBrk="1" hangingPunct="1"/>
              <a:t>79</a:t>
            </a:fld>
            <a:endParaRPr lang="bg-BG"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4"/>
          <p:cNvSpPr>
            <a:spLocks noGrp="1" noChangeArrowheads="1"/>
          </p:cNvSpPr>
          <p:nvPr>
            <p:ph type="title"/>
          </p:nvPr>
        </p:nvSpPr>
        <p:spPr>
          <a:xfrm>
            <a:off x="971600" y="274638"/>
            <a:ext cx="7715200" cy="6249987"/>
          </a:xfrm>
        </p:spPr>
        <p:txBody>
          <a:bodyPr>
            <a:normAutofit/>
          </a:bodyPr>
          <a:lstStyle/>
          <a:p>
            <a:pPr eaLnBrk="1" hangingPunct="1"/>
            <a:r>
              <a:rPr lang="bg-BG" altLang="en-US" b="1" dirty="0" smtClean="0">
                <a:solidFill>
                  <a:srgbClr val="D20637"/>
                </a:solidFill>
                <a:effectLst/>
              </a:rPr>
              <a:t>Мотивацията</a:t>
            </a:r>
            <a:r>
              <a:rPr lang="bg-BG" altLang="en-US" b="1" dirty="0" smtClean="0">
                <a:solidFill>
                  <a:srgbClr val="F2CD14"/>
                </a:solidFill>
                <a:effectLst/>
              </a:rPr>
              <a:t> </a:t>
            </a:r>
            <a:r>
              <a:rPr lang="bg-BG" altLang="en-US" dirty="0" smtClean="0">
                <a:solidFill>
                  <a:srgbClr val="002060"/>
                </a:solidFill>
                <a:effectLst/>
              </a:rPr>
              <a:t>може да се разглежда </a:t>
            </a:r>
            <a:r>
              <a:rPr lang="bg-BG" altLang="en-US" dirty="0" smtClean="0">
                <a:solidFill>
                  <a:srgbClr val="002060"/>
                </a:solidFill>
                <a:effectLst/>
              </a:rPr>
              <a:t>още като </a:t>
            </a:r>
            <a:r>
              <a:rPr lang="bg-BG" altLang="en-US" dirty="0" smtClean="0">
                <a:solidFill>
                  <a:srgbClr val="D20637"/>
                </a:solidFill>
                <a:effectLst/>
              </a:rPr>
              <a:t>комплекс от психологически процеси, които предават енергия на поведението на даден човек, насочват го към постигането на някаква цел и го поддържат за определен период от време. </a:t>
            </a:r>
          </a:p>
        </p:txBody>
      </p:sp>
      <p:sp>
        <p:nvSpPr>
          <p:cNvPr id="2" name="Date Placeholder 1"/>
          <p:cNvSpPr>
            <a:spLocks noGrp="1"/>
          </p:cNvSpPr>
          <p:nvPr>
            <p:ph type="dt" sz="half" idx="10"/>
          </p:nvPr>
        </p:nvSpPr>
        <p:spPr/>
        <p:txBody>
          <a:bodyPr/>
          <a:lstStyle/>
          <a:p>
            <a:pPr>
              <a:defRPr/>
            </a:pPr>
            <a:fld id="{64FF5879-CCEF-47AB-90EA-14725FD20AC8}" type="datetime1">
              <a:rPr lang="en-US" altLang="en-US" smtClean="0"/>
              <a:t>10/16/2016</a:t>
            </a:fld>
            <a:endParaRPr lang="bg-BG" altLang="en-US"/>
          </a:p>
        </p:txBody>
      </p:sp>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4AE40342-BE13-41D6-B348-4581925A4CAB}" type="slidenum">
              <a:rPr lang="bg-BG" altLang="en-US"/>
              <a:pPr eaLnBrk="1" hangingPunct="1"/>
              <a:t>8</a:t>
            </a:fld>
            <a:endParaRPr lang="bg-BG" alt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4"/>
          <p:cNvSpPr>
            <a:spLocks noGrp="1" noChangeArrowheads="1"/>
          </p:cNvSpPr>
          <p:nvPr>
            <p:ph type="title"/>
          </p:nvPr>
        </p:nvSpPr>
        <p:spPr>
          <a:xfrm>
            <a:off x="1043608" y="274638"/>
            <a:ext cx="7643192" cy="6323012"/>
          </a:xfrm>
        </p:spPr>
        <p:txBody>
          <a:bodyPr>
            <a:normAutofit/>
          </a:bodyPr>
          <a:lstStyle/>
          <a:p>
            <a:r>
              <a:rPr lang="bg-BG" altLang="en-US" sz="2800" b="1" dirty="0" smtClean="0">
                <a:solidFill>
                  <a:srgbClr val="D20637"/>
                </a:solidFill>
                <a:effectLst/>
              </a:rPr>
              <a:t>	Програмите </a:t>
            </a:r>
            <a:r>
              <a:rPr lang="bg-BG" altLang="en-US" sz="2800" b="1" dirty="0" smtClean="0">
                <a:solidFill>
                  <a:srgbClr val="D20637"/>
                </a:solidFill>
                <a:effectLst/>
              </a:rPr>
              <a:t>за награждаване на групи</a:t>
            </a:r>
            <a:r>
              <a:rPr lang="bg-BG" altLang="en-US" sz="2800" b="1" dirty="0" smtClean="0">
                <a:solidFill>
                  <a:srgbClr val="F3FA60"/>
                </a:solidFill>
                <a:effectLst/>
              </a:rPr>
              <a:t/>
            </a:r>
            <a:br>
              <a:rPr lang="bg-BG" altLang="en-US" sz="2800" b="1" dirty="0" smtClean="0">
                <a:solidFill>
                  <a:srgbClr val="F3FA60"/>
                </a:solidFill>
                <a:effectLst/>
              </a:rPr>
            </a:br>
            <a:r>
              <a:rPr lang="bg-BG" altLang="en-US" sz="2800" dirty="0" smtClean="0">
                <a:solidFill>
                  <a:srgbClr val="002060"/>
                </a:solidFill>
                <a:effectLst/>
              </a:rPr>
              <a:t>включват </a:t>
            </a:r>
            <a:r>
              <a:rPr lang="bg-BG" altLang="en-US" sz="2800" dirty="0" smtClean="0">
                <a:solidFill>
                  <a:srgbClr val="002060"/>
                </a:solidFill>
                <a:effectLst/>
              </a:rPr>
              <a:t>осигуряването на стимули за групова добра работа. Наградите зависят от резултатите, постигнати от групата като цяло. Те са най-подходящи, когато работниците силно зависят един от друг и работят в екип. </a:t>
            </a:r>
            <a:r>
              <a:rPr lang="bg-BG" altLang="en-US" sz="2800" dirty="0" smtClean="0">
                <a:solidFill>
                  <a:srgbClr val="002060"/>
                </a:solidFill>
                <a:effectLst/>
              </a:rPr>
              <a:t/>
            </a:r>
            <a:br>
              <a:rPr lang="bg-BG" altLang="en-US" sz="2800" dirty="0" smtClean="0">
                <a:solidFill>
                  <a:srgbClr val="002060"/>
                </a:solidFill>
                <a:effectLst/>
              </a:rPr>
            </a:br>
            <a:r>
              <a:rPr lang="bg-BG" altLang="en-US" sz="2800" dirty="0" smtClean="0">
                <a:solidFill>
                  <a:srgbClr val="002060"/>
                </a:solidFill>
                <a:effectLst/>
              </a:rPr>
              <a:t/>
            </a:r>
            <a:br>
              <a:rPr lang="bg-BG" altLang="en-US" sz="2800" dirty="0" smtClean="0">
                <a:solidFill>
                  <a:srgbClr val="002060"/>
                </a:solidFill>
                <a:effectLst/>
              </a:rPr>
            </a:br>
            <a:r>
              <a:rPr lang="bg-BG" altLang="en-US" sz="2800" b="1" dirty="0" smtClean="0">
                <a:solidFill>
                  <a:srgbClr val="D20637"/>
                </a:solidFill>
                <a:effectLst/>
              </a:rPr>
              <a:t>Основни </a:t>
            </a:r>
            <a:r>
              <a:rPr lang="bg-BG" altLang="en-US" sz="2800" b="1" dirty="0">
                <a:solidFill>
                  <a:srgbClr val="D20637"/>
                </a:solidFill>
                <a:effectLst/>
              </a:rPr>
              <a:t>предимства на груповите награди:</a:t>
            </a:r>
            <a:br>
              <a:rPr lang="bg-BG" altLang="en-US" sz="2800" b="1" dirty="0">
                <a:solidFill>
                  <a:srgbClr val="D20637"/>
                </a:solidFill>
                <a:effectLst/>
              </a:rPr>
            </a:br>
            <a:r>
              <a:rPr lang="bg-BG" altLang="en-US" sz="2800" dirty="0">
                <a:solidFill>
                  <a:srgbClr val="002060"/>
                </a:solidFill>
                <a:effectLst/>
              </a:rPr>
              <a:t>1. Повишава се </a:t>
            </a:r>
            <a:r>
              <a:rPr lang="bg-BG" altLang="en-US" sz="2800" dirty="0" err="1">
                <a:solidFill>
                  <a:srgbClr val="002060"/>
                </a:solidFill>
                <a:effectLst/>
              </a:rPr>
              <a:t>вътрегруповото</a:t>
            </a:r>
            <a:r>
              <a:rPr lang="bg-BG" altLang="en-US" sz="2800" dirty="0">
                <a:solidFill>
                  <a:srgbClr val="002060"/>
                </a:solidFill>
                <a:effectLst/>
              </a:rPr>
              <a:t> сътрудничество.</a:t>
            </a:r>
            <a:br>
              <a:rPr lang="bg-BG" altLang="en-US" sz="2800" dirty="0">
                <a:solidFill>
                  <a:srgbClr val="002060"/>
                </a:solidFill>
                <a:effectLst/>
              </a:rPr>
            </a:br>
            <a:r>
              <a:rPr lang="bg-BG" altLang="en-US" sz="2800" dirty="0">
                <a:solidFill>
                  <a:srgbClr val="002060"/>
                </a:solidFill>
                <a:effectLst/>
              </a:rPr>
              <a:t>2. Всички в колектива оказват натиск за мотивиране на лошо работещите в екипа.</a:t>
            </a:r>
            <a:br>
              <a:rPr lang="bg-BG" altLang="en-US" sz="2800" dirty="0">
                <a:solidFill>
                  <a:srgbClr val="002060"/>
                </a:solidFill>
                <a:effectLst/>
              </a:rPr>
            </a:br>
            <a:r>
              <a:rPr lang="bg-BG" altLang="en-US" sz="2800" dirty="0">
                <a:solidFill>
                  <a:srgbClr val="002060"/>
                </a:solidFill>
                <a:effectLst/>
              </a:rPr>
              <a:t>3. Получава се здравословна, продуктивна, </a:t>
            </a:r>
            <a:r>
              <a:rPr lang="bg-BG" altLang="en-US" sz="2800" dirty="0" err="1">
                <a:solidFill>
                  <a:srgbClr val="002060"/>
                </a:solidFill>
                <a:effectLst/>
              </a:rPr>
              <a:t>вътрегрупова</a:t>
            </a:r>
            <a:r>
              <a:rPr lang="bg-BG" altLang="en-US" sz="2800" dirty="0">
                <a:solidFill>
                  <a:srgbClr val="002060"/>
                </a:solidFill>
                <a:effectLst/>
              </a:rPr>
              <a:t> конкуренция.</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C5B53F61-B68B-400C-8CB7-B3F478D8E307}" type="datetime1">
              <a:rPr lang="en-US" altLang="en-US" smtClean="0"/>
              <a:t>10/16/2016</a:t>
            </a:fld>
            <a:endParaRPr lang="bg-BG" altLang="en-US"/>
          </a:p>
        </p:txBody>
      </p:sp>
      <p:sp>
        <p:nvSpPr>
          <p:cNvPr id="4710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9F51F01-48E5-4D50-BEC9-FB3CD4030571}" type="slidenum">
              <a:rPr lang="bg-BG" altLang="en-US"/>
              <a:pPr eaLnBrk="1" hangingPunct="1"/>
              <a:t>80</a:t>
            </a:fld>
            <a:endParaRPr lang="bg-BG" alt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4"/>
          <p:cNvSpPr>
            <a:spLocks noGrp="1" noChangeArrowheads="1"/>
          </p:cNvSpPr>
          <p:nvPr>
            <p:ph type="title"/>
          </p:nvPr>
        </p:nvSpPr>
        <p:spPr>
          <a:xfrm>
            <a:off x="1115616" y="274638"/>
            <a:ext cx="7571184" cy="6034087"/>
          </a:xfrm>
        </p:spPr>
        <p:txBody>
          <a:bodyPr>
            <a:normAutofit/>
          </a:bodyPr>
          <a:lstStyle/>
          <a:p>
            <a:pPr algn="l" eaLnBrk="1" hangingPunct="1"/>
            <a:r>
              <a:rPr lang="bg-BG" altLang="en-US" sz="2800" b="1" dirty="0" smtClean="0">
                <a:solidFill>
                  <a:srgbClr val="D20637"/>
                </a:solidFill>
                <a:effectLst/>
              </a:rPr>
              <a:t>Недостатъци на груповите награди:</a:t>
            </a:r>
            <a:r>
              <a:rPr lang="bg-BG" altLang="en-US" sz="2800" dirty="0" smtClean="0">
                <a:solidFill>
                  <a:srgbClr val="F3FA60"/>
                </a:solidFill>
                <a:effectLst/>
              </a:rPr>
              <a:t/>
            </a:r>
            <a:br>
              <a:rPr lang="bg-BG" altLang="en-US" sz="2800" dirty="0" smtClean="0">
                <a:solidFill>
                  <a:srgbClr val="F3FA60"/>
                </a:solidFill>
                <a:effectLst/>
              </a:rPr>
            </a:br>
            <a:r>
              <a:rPr lang="bg-BG" altLang="en-US" sz="2800" dirty="0" smtClean="0">
                <a:solidFill>
                  <a:srgbClr val="002060"/>
                </a:solidFill>
                <a:effectLst/>
              </a:rPr>
              <a:t>1. Даването на групови награди може да обезкуражи добрите работници и те да спрат да полагат усилия при условие, че всички получават едни и същи стимули. </a:t>
            </a:r>
            <a:br>
              <a:rPr lang="bg-BG" altLang="en-US" sz="2800" dirty="0" smtClean="0">
                <a:solidFill>
                  <a:srgbClr val="002060"/>
                </a:solidFill>
                <a:effectLst/>
              </a:rPr>
            </a:br>
            <a:r>
              <a:rPr lang="bg-BG" altLang="en-US" sz="2800" dirty="0" smtClean="0">
                <a:solidFill>
                  <a:srgbClr val="002060"/>
                </a:solidFill>
                <a:effectLst/>
              </a:rPr>
              <a:t>2. Липсва директна връзка между работата на човека и наградата, която той получава. </a:t>
            </a:r>
            <a:br>
              <a:rPr lang="bg-BG" altLang="en-US" sz="2800" dirty="0" smtClean="0">
                <a:solidFill>
                  <a:srgbClr val="002060"/>
                </a:solidFill>
                <a:effectLst/>
              </a:rPr>
            </a:br>
            <a:r>
              <a:rPr lang="bg-BG" altLang="en-US" sz="2800" dirty="0" smtClean="0">
                <a:solidFill>
                  <a:srgbClr val="002060"/>
                </a:solidFill>
                <a:effectLst/>
              </a:rPr>
              <a:t>3. Може да възникне деструктивна конкуренция между групите в дадена организация, особено ако наградата на една група е за сметка на друга група.</a:t>
            </a:r>
          </a:p>
        </p:txBody>
      </p:sp>
      <p:sp>
        <p:nvSpPr>
          <p:cNvPr id="2" name="Date Placeholder 1"/>
          <p:cNvSpPr>
            <a:spLocks noGrp="1"/>
          </p:cNvSpPr>
          <p:nvPr>
            <p:ph type="dt" sz="half" idx="10"/>
          </p:nvPr>
        </p:nvSpPr>
        <p:spPr/>
        <p:txBody>
          <a:bodyPr/>
          <a:lstStyle/>
          <a:p>
            <a:pPr>
              <a:defRPr/>
            </a:pPr>
            <a:fld id="{F3D7B248-B59A-4476-8E6A-09C63E17B28D}" type="datetime1">
              <a:rPr lang="en-US" altLang="en-US" smtClean="0"/>
              <a:t>10/16/2016</a:t>
            </a:fld>
            <a:endParaRPr lang="bg-BG" altLang="en-US"/>
          </a:p>
        </p:txBody>
      </p:sp>
      <p:sp>
        <p:nvSpPr>
          <p:cNvPr id="4915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DFCE69C4-50B2-4F62-BF6E-32BB3D4B88B1}" type="slidenum">
              <a:rPr lang="bg-BG" altLang="en-US"/>
              <a:pPr eaLnBrk="1" hangingPunct="1"/>
              <a:t>81</a:t>
            </a:fld>
            <a:endParaRPr lang="bg-BG" alt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4"/>
          <p:cNvSpPr>
            <a:spLocks noGrp="1" noChangeArrowheads="1"/>
          </p:cNvSpPr>
          <p:nvPr>
            <p:ph type="title"/>
          </p:nvPr>
        </p:nvSpPr>
        <p:spPr>
          <a:xfrm>
            <a:off x="1115616" y="274638"/>
            <a:ext cx="7571184" cy="5818187"/>
          </a:xfrm>
        </p:spPr>
        <p:txBody>
          <a:bodyPr>
            <a:normAutofit fontScale="90000"/>
          </a:bodyPr>
          <a:lstStyle/>
          <a:p>
            <a:r>
              <a:rPr lang="bg-BG" altLang="en-US" sz="2800" b="1" dirty="0" smtClean="0">
                <a:solidFill>
                  <a:srgbClr val="D20637"/>
                </a:solidFill>
                <a:effectLst/>
              </a:rPr>
              <a:t>	Програмите </a:t>
            </a:r>
            <a:r>
              <a:rPr lang="bg-BG" altLang="en-US" sz="2800" b="1" dirty="0" smtClean="0">
                <a:solidFill>
                  <a:srgbClr val="D20637"/>
                </a:solidFill>
                <a:effectLst/>
              </a:rPr>
              <a:t>за награди в рамките на цялата </a:t>
            </a:r>
            <a:r>
              <a:rPr lang="bg-BG" altLang="en-US" sz="2800" b="1" dirty="0" smtClean="0">
                <a:solidFill>
                  <a:srgbClr val="D20637"/>
                </a:solidFill>
                <a:effectLst/>
              </a:rPr>
              <a:t>организация </a:t>
            </a:r>
            <a:r>
              <a:rPr lang="bg-BG" altLang="en-US" sz="2800" dirty="0" smtClean="0">
                <a:solidFill>
                  <a:schemeClr val="tx1"/>
                </a:solidFill>
                <a:effectLst/>
              </a:rPr>
              <a:t>о</a:t>
            </a:r>
            <a:r>
              <a:rPr lang="bg-BG" altLang="en-US" sz="2800" dirty="0" smtClean="0">
                <a:solidFill>
                  <a:srgbClr val="002060"/>
                </a:solidFill>
                <a:effectLst/>
              </a:rPr>
              <a:t>сигуряват </a:t>
            </a:r>
            <a:r>
              <a:rPr lang="bg-BG" altLang="en-US" sz="2800" dirty="0" smtClean="0">
                <a:solidFill>
                  <a:srgbClr val="002060"/>
                </a:solidFill>
                <a:effectLst/>
              </a:rPr>
              <a:t>стимули за всички членове на организацията, независимо от отделната им работа. Прилагат се най-успешно в сравнително малки хомогенни организации</a:t>
            </a:r>
            <a:r>
              <a:rPr lang="bg-BG" altLang="en-US" sz="2800" dirty="0" smtClean="0">
                <a:solidFill>
                  <a:srgbClr val="002060"/>
                </a:solidFill>
                <a:effectLst/>
              </a:rPr>
              <a:t>.</a:t>
            </a:r>
            <a:br>
              <a:rPr lang="bg-BG" altLang="en-US" sz="2800" dirty="0" smtClean="0">
                <a:solidFill>
                  <a:srgbClr val="002060"/>
                </a:solidFill>
                <a:effectLst/>
              </a:rPr>
            </a:br>
            <a:r>
              <a:rPr lang="bg-BG" altLang="en-US" sz="2800" dirty="0">
                <a:solidFill>
                  <a:srgbClr val="D20637"/>
                </a:solidFill>
                <a:effectLst/>
              </a:rPr>
              <a:t>Предимства:</a:t>
            </a:r>
            <a:br>
              <a:rPr lang="bg-BG" altLang="en-US" sz="2800" dirty="0">
                <a:solidFill>
                  <a:srgbClr val="D20637"/>
                </a:solidFill>
                <a:effectLst/>
              </a:rPr>
            </a:br>
            <a:r>
              <a:rPr lang="bg-BG" altLang="en-US" sz="2800" dirty="0">
                <a:solidFill>
                  <a:srgbClr val="002060"/>
                </a:solidFill>
                <a:effectLst/>
              </a:rPr>
              <a:t>1. Предизвикват добро чувство у всички </a:t>
            </a:r>
            <a:r>
              <a:rPr lang="bg-BG" altLang="en-US" sz="2800" dirty="0" smtClean="0">
                <a:solidFill>
                  <a:srgbClr val="002060"/>
                </a:solidFill>
                <a:effectLst/>
              </a:rPr>
              <a:t>наети лица.</a:t>
            </a:r>
            <a:r>
              <a:rPr lang="bg-BG" altLang="en-US" sz="2800" dirty="0">
                <a:solidFill>
                  <a:srgbClr val="002060"/>
                </a:solidFill>
                <a:effectLst/>
              </a:rPr>
              <a:t/>
            </a:r>
            <a:br>
              <a:rPr lang="bg-BG" altLang="en-US" sz="2800" dirty="0">
                <a:solidFill>
                  <a:srgbClr val="002060"/>
                </a:solidFill>
                <a:effectLst/>
              </a:rPr>
            </a:br>
            <a:r>
              <a:rPr lang="bg-BG" altLang="en-US" sz="2800" dirty="0">
                <a:solidFill>
                  <a:srgbClr val="002060"/>
                </a:solidFill>
                <a:effectLst/>
              </a:rPr>
              <a:t>2. Създават чувство за равенство, общност и дух на сътрудничество.</a:t>
            </a:r>
            <a:br>
              <a:rPr lang="bg-BG" altLang="en-US" sz="2800" dirty="0">
                <a:solidFill>
                  <a:srgbClr val="002060"/>
                </a:solidFill>
                <a:effectLst/>
              </a:rPr>
            </a:br>
            <a:r>
              <a:rPr lang="bg-BG" altLang="en-US" sz="2800" dirty="0">
                <a:solidFill>
                  <a:srgbClr val="002060"/>
                </a:solidFill>
                <a:effectLst/>
              </a:rPr>
              <a:t>3. Улесняват сътрудничеството </a:t>
            </a:r>
            <a:r>
              <a:rPr lang="bg-BG" altLang="en-US" sz="2800" dirty="0" smtClean="0">
                <a:solidFill>
                  <a:srgbClr val="002060"/>
                </a:solidFill>
                <a:effectLst/>
              </a:rPr>
              <a:t>в </a:t>
            </a:r>
            <a:r>
              <a:rPr lang="bg-BG" altLang="en-US" sz="2800" dirty="0">
                <a:solidFill>
                  <a:srgbClr val="002060"/>
                </a:solidFill>
                <a:effectLst/>
              </a:rPr>
              <a:t>организацията</a:t>
            </a:r>
            <a:r>
              <a:rPr lang="bg-BG" altLang="en-US" sz="2800" dirty="0" smtClean="0">
                <a:solidFill>
                  <a:srgbClr val="002060"/>
                </a:solidFill>
                <a:effectLst/>
              </a:rPr>
              <a:t>.</a:t>
            </a:r>
            <a:br>
              <a:rPr lang="bg-BG" altLang="en-US" sz="2800" dirty="0" smtClean="0">
                <a:solidFill>
                  <a:srgbClr val="002060"/>
                </a:solidFill>
                <a:effectLst/>
              </a:rPr>
            </a:br>
            <a:r>
              <a:rPr lang="bg-BG" altLang="en-US" sz="2800" dirty="0">
                <a:solidFill>
                  <a:srgbClr val="D20637"/>
                </a:solidFill>
                <a:effectLst/>
              </a:rPr>
              <a:t>Недостатъци: </a:t>
            </a:r>
            <a:r>
              <a:rPr lang="bg-BG" altLang="en-US" sz="2800" dirty="0">
                <a:effectLst/>
              </a:rPr>
              <a:t/>
            </a:r>
            <a:br>
              <a:rPr lang="bg-BG" altLang="en-US" sz="2800" dirty="0">
                <a:effectLst/>
              </a:rPr>
            </a:br>
            <a:r>
              <a:rPr lang="bg-BG" altLang="en-US" sz="2800" dirty="0">
                <a:solidFill>
                  <a:srgbClr val="002060"/>
                </a:solidFill>
                <a:effectLst/>
              </a:rPr>
              <a:t>1. Психологически са отдалечени от индивидуалния работник. </a:t>
            </a:r>
            <a:br>
              <a:rPr lang="bg-BG" altLang="en-US" sz="2800" dirty="0">
                <a:solidFill>
                  <a:srgbClr val="002060"/>
                </a:solidFill>
                <a:effectLst/>
              </a:rPr>
            </a:br>
            <a:r>
              <a:rPr lang="bg-BG" altLang="en-US" sz="2800" dirty="0">
                <a:solidFill>
                  <a:srgbClr val="002060"/>
                </a:solidFill>
                <a:effectLst/>
              </a:rPr>
              <a:t>2. Връзката между личната работа и заплащането е много слаба. </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73BB8639-B592-4C14-9786-4ADD5A00EAC9}" type="datetime1">
              <a:rPr lang="en-US" altLang="en-US" smtClean="0"/>
              <a:t>10/16/2016</a:t>
            </a:fld>
            <a:endParaRPr lang="bg-BG" altLang="en-US"/>
          </a:p>
        </p:txBody>
      </p:sp>
      <p:sp>
        <p:nvSpPr>
          <p:cNvPr id="5017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0019E879-1D1D-4C57-9EF9-FCD9C97F51FB}" type="slidenum">
              <a:rPr lang="bg-BG" altLang="en-US"/>
              <a:pPr eaLnBrk="1" hangingPunct="1"/>
              <a:t>82</a:t>
            </a:fld>
            <a:endParaRPr lang="bg-BG" alt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4"/>
          <p:cNvSpPr>
            <a:spLocks noGrp="1" noChangeArrowheads="1"/>
          </p:cNvSpPr>
          <p:nvPr>
            <p:ph type="title"/>
          </p:nvPr>
        </p:nvSpPr>
        <p:spPr>
          <a:xfrm>
            <a:off x="1043608" y="274638"/>
            <a:ext cx="7643192" cy="5099050"/>
          </a:xfrm>
        </p:spPr>
        <p:txBody>
          <a:bodyPr/>
          <a:lstStyle/>
          <a:p>
            <a:pPr eaLnBrk="1" hangingPunct="1"/>
            <a:r>
              <a:rPr lang="bg-BG" altLang="en-US" dirty="0" smtClean="0">
                <a:solidFill>
                  <a:srgbClr val="002060"/>
                </a:solidFill>
                <a:effectLst/>
              </a:rPr>
              <a:t>Стимулите за работа се разделят на две основни категории: </a:t>
            </a:r>
            <a:br>
              <a:rPr lang="bg-BG" altLang="en-US" dirty="0" smtClean="0">
                <a:solidFill>
                  <a:srgbClr val="002060"/>
                </a:solidFill>
                <a:effectLst/>
              </a:rPr>
            </a:br>
            <a:r>
              <a:rPr lang="bg-BG" altLang="en-US" dirty="0" smtClean="0">
                <a:solidFill>
                  <a:srgbClr val="D20637"/>
                </a:solidFill>
                <a:effectLst/>
              </a:rPr>
              <a:t>парични и непарични. </a:t>
            </a:r>
          </a:p>
        </p:txBody>
      </p:sp>
      <p:sp>
        <p:nvSpPr>
          <p:cNvPr id="2" name="Date Placeholder 1"/>
          <p:cNvSpPr>
            <a:spLocks noGrp="1"/>
          </p:cNvSpPr>
          <p:nvPr>
            <p:ph type="dt" sz="half" idx="10"/>
          </p:nvPr>
        </p:nvSpPr>
        <p:spPr/>
        <p:txBody>
          <a:bodyPr/>
          <a:lstStyle/>
          <a:p>
            <a:pPr>
              <a:defRPr/>
            </a:pPr>
            <a:fld id="{1979BAB5-6EE9-4448-9E29-EDCBE15C7757}" type="datetime1">
              <a:rPr lang="en-US" altLang="en-US" smtClean="0"/>
              <a:t>10/16/2016</a:t>
            </a:fld>
            <a:endParaRPr lang="bg-BG" altLang="en-US"/>
          </a:p>
        </p:txBody>
      </p:sp>
      <p:sp>
        <p:nvSpPr>
          <p:cNvPr id="5325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E5718E41-A28D-4EAE-96FA-ED907D8C92D1}" type="slidenum">
              <a:rPr lang="bg-BG" altLang="en-US"/>
              <a:pPr eaLnBrk="1" hangingPunct="1"/>
              <a:t>83</a:t>
            </a:fld>
            <a:endParaRPr lang="bg-BG" alt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4"/>
          <p:cNvSpPr>
            <a:spLocks noGrp="1" noChangeArrowheads="1"/>
          </p:cNvSpPr>
          <p:nvPr>
            <p:ph type="title"/>
          </p:nvPr>
        </p:nvSpPr>
        <p:spPr>
          <a:xfrm>
            <a:off x="971600" y="274638"/>
            <a:ext cx="7715200" cy="5530850"/>
          </a:xfrm>
        </p:spPr>
        <p:txBody>
          <a:bodyPr>
            <a:normAutofit fontScale="90000"/>
          </a:bodyPr>
          <a:lstStyle/>
          <a:p>
            <a:r>
              <a:rPr lang="bg-BG" altLang="en-US" sz="2800" b="1" dirty="0" smtClean="0">
                <a:solidFill>
                  <a:srgbClr val="D20637"/>
                </a:solidFill>
                <a:effectLst/>
              </a:rPr>
              <a:t>Основни парични стимули</a:t>
            </a:r>
            <a:br>
              <a:rPr lang="bg-BG" altLang="en-US" sz="2800" b="1" dirty="0" smtClean="0">
                <a:solidFill>
                  <a:srgbClr val="D20637"/>
                </a:solidFill>
                <a:effectLst/>
              </a:rPr>
            </a:br>
            <a:r>
              <a:rPr lang="bg-BG" altLang="en-US" sz="2800" b="1" dirty="0" smtClean="0">
                <a:solidFill>
                  <a:srgbClr val="D20637"/>
                </a:solidFill>
                <a:effectLst/>
              </a:rPr>
              <a:t/>
            </a:r>
            <a:br>
              <a:rPr lang="bg-BG" altLang="en-US" sz="2800" b="1" dirty="0" smtClean="0">
                <a:solidFill>
                  <a:srgbClr val="D20637"/>
                </a:solidFill>
                <a:effectLst/>
              </a:rPr>
            </a:br>
            <a:r>
              <a:rPr lang="bg-BG" altLang="en-US" sz="2800" b="1" dirty="0" smtClean="0">
                <a:solidFill>
                  <a:srgbClr val="D20637"/>
                </a:solidFill>
                <a:effectLst/>
              </a:rPr>
              <a:t>1. Индивидуални стимули</a:t>
            </a:r>
            <a:r>
              <a:rPr lang="bg-BG" altLang="en-US" sz="2800" dirty="0" smtClean="0">
                <a:effectLst/>
              </a:rPr>
              <a:t/>
            </a:r>
            <a:br>
              <a:rPr lang="bg-BG" altLang="en-US" sz="2800" dirty="0" smtClean="0">
                <a:effectLst/>
              </a:rPr>
            </a:br>
            <a:r>
              <a:rPr lang="bg-BG" altLang="en-US" sz="2800" dirty="0" smtClean="0">
                <a:solidFill>
                  <a:srgbClr val="002060"/>
                </a:solidFill>
                <a:effectLst/>
              </a:rPr>
              <a:t>а) заплащане на парче</a:t>
            </a:r>
            <a:br>
              <a:rPr lang="bg-BG" altLang="en-US" sz="2800" dirty="0" smtClean="0">
                <a:solidFill>
                  <a:srgbClr val="002060"/>
                </a:solidFill>
                <a:effectLst/>
              </a:rPr>
            </a:br>
            <a:r>
              <a:rPr lang="bg-BG" altLang="en-US" sz="2800" dirty="0" smtClean="0">
                <a:solidFill>
                  <a:srgbClr val="002060"/>
                </a:solidFill>
                <a:effectLst/>
              </a:rPr>
              <a:t>б) заплащане според заслугите </a:t>
            </a:r>
            <a:br>
              <a:rPr lang="bg-BG" altLang="en-US" sz="2800" dirty="0" smtClean="0">
                <a:solidFill>
                  <a:srgbClr val="002060"/>
                </a:solidFill>
                <a:effectLst/>
              </a:rPr>
            </a:br>
            <a:r>
              <a:rPr lang="bg-BG" altLang="en-US" sz="2800" dirty="0" smtClean="0">
                <a:solidFill>
                  <a:srgbClr val="002060"/>
                </a:solidFill>
                <a:effectLst/>
              </a:rPr>
              <a:t>в) премия според заслугите</a:t>
            </a:r>
            <a:br>
              <a:rPr lang="bg-BG" altLang="en-US" sz="2800" dirty="0" smtClean="0">
                <a:solidFill>
                  <a:srgbClr val="002060"/>
                </a:solidFill>
                <a:effectLst/>
              </a:rPr>
            </a:br>
            <a:r>
              <a:rPr lang="bg-BG" altLang="en-US" sz="2800" dirty="0" smtClean="0">
                <a:solidFill>
                  <a:srgbClr val="002060"/>
                </a:solidFill>
                <a:effectLst/>
              </a:rPr>
              <a:t> г) </a:t>
            </a:r>
            <a:r>
              <a:rPr lang="bg-BG" altLang="en-US" sz="2800" dirty="0" smtClean="0">
                <a:solidFill>
                  <a:srgbClr val="002060"/>
                </a:solidFill>
                <a:effectLst/>
              </a:rPr>
              <a:t>заплата</a:t>
            </a:r>
            <a:br>
              <a:rPr lang="bg-BG" altLang="en-US" sz="2800" dirty="0" smtClean="0">
                <a:solidFill>
                  <a:srgbClr val="002060"/>
                </a:solidFill>
                <a:effectLst/>
              </a:rPr>
            </a:br>
            <a:r>
              <a:rPr lang="bg-BG" altLang="en-US" sz="2800" dirty="0" smtClean="0">
                <a:solidFill>
                  <a:srgbClr val="002060"/>
                </a:solidFill>
                <a:effectLst/>
              </a:rPr>
              <a:t/>
            </a:r>
            <a:br>
              <a:rPr lang="bg-BG" altLang="en-US" sz="2800" dirty="0" smtClean="0">
                <a:solidFill>
                  <a:srgbClr val="002060"/>
                </a:solidFill>
                <a:effectLst/>
              </a:rPr>
            </a:br>
            <a:r>
              <a:rPr lang="bg-BG" altLang="en-US" sz="2800" b="1" dirty="0" smtClean="0">
                <a:solidFill>
                  <a:srgbClr val="D20637"/>
                </a:solidFill>
                <a:effectLst/>
              </a:rPr>
              <a:t>2</a:t>
            </a:r>
            <a:r>
              <a:rPr lang="bg-BG" altLang="en-US" sz="2800" b="1" dirty="0">
                <a:solidFill>
                  <a:srgbClr val="D20637"/>
                </a:solidFill>
                <a:effectLst/>
              </a:rPr>
              <a:t>. Групови стимули или стимули за цели отдели</a:t>
            </a:r>
            <a:r>
              <a:rPr lang="bg-BG" altLang="en-US" sz="2800" b="1" dirty="0">
                <a:effectLst/>
              </a:rPr>
              <a:t/>
            </a:r>
            <a:br>
              <a:rPr lang="bg-BG" altLang="en-US" sz="2800" b="1" dirty="0">
                <a:effectLst/>
              </a:rPr>
            </a:br>
            <a:r>
              <a:rPr lang="bg-BG" altLang="en-US" sz="2800" dirty="0">
                <a:solidFill>
                  <a:srgbClr val="002060"/>
                </a:solidFill>
                <a:effectLst/>
              </a:rPr>
              <a:t>- верижно споделяне</a:t>
            </a:r>
            <a:br>
              <a:rPr lang="bg-BG" altLang="en-US" sz="2800" dirty="0">
                <a:solidFill>
                  <a:srgbClr val="002060"/>
                </a:solidFill>
                <a:effectLst/>
              </a:rPr>
            </a:br>
            <a:r>
              <a:rPr lang="bg-BG" altLang="en-US" sz="2800" dirty="0">
                <a:effectLst/>
              </a:rPr>
              <a:t/>
            </a:r>
            <a:br>
              <a:rPr lang="bg-BG" altLang="en-US" sz="2800" dirty="0">
                <a:effectLst/>
              </a:rPr>
            </a:br>
            <a:r>
              <a:rPr lang="bg-BG" altLang="en-US" sz="2800" b="1" dirty="0">
                <a:solidFill>
                  <a:srgbClr val="D20637"/>
                </a:solidFill>
                <a:effectLst/>
              </a:rPr>
              <a:t>3. С</a:t>
            </a:r>
            <a:r>
              <a:rPr lang="bg-BG" altLang="en-US" sz="2800" b="1" dirty="0" smtClean="0">
                <a:solidFill>
                  <a:srgbClr val="D20637"/>
                </a:solidFill>
                <a:effectLst/>
              </a:rPr>
              <a:t>тимули в рамките на организацията</a:t>
            </a:r>
            <a:r>
              <a:rPr lang="bg-BG" altLang="en-US" sz="2800" dirty="0">
                <a:effectLst/>
              </a:rPr>
              <a:t/>
            </a:r>
            <a:br>
              <a:rPr lang="bg-BG" altLang="en-US" sz="2800" dirty="0">
                <a:effectLst/>
              </a:rPr>
            </a:br>
            <a:r>
              <a:rPr lang="bg-BG" altLang="en-US" sz="2800" dirty="0">
                <a:solidFill>
                  <a:srgbClr val="002060"/>
                </a:solidFill>
                <a:effectLst/>
              </a:rPr>
              <a:t>а) споделяне на печалбата</a:t>
            </a:r>
            <a:br>
              <a:rPr lang="bg-BG" altLang="en-US" sz="2800" dirty="0">
                <a:solidFill>
                  <a:srgbClr val="002060"/>
                </a:solidFill>
                <a:effectLst/>
              </a:rPr>
            </a:br>
            <a:r>
              <a:rPr lang="bg-BG" altLang="en-US" sz="2800" dirty="0">
                <a:solidFill>
                  <a:srgbClr val="002060"/>
                </a:solidFill>
                <a:effectLst/>
              </a:rPr>
              <a:t>б) притежаване на акции</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1763E4F7-7F9C-4EB3-80A2-3F40519F0052}" type="datetime1">
              <a:rPr lang="en-US" altLang="en-US" smtClean="0"/>
              <a:t>10/16/2016</a:t>
            </a:fld>
            <a:endParaRPr lang="bg-BG" altLang="en-US"/>
          </a:p>
        </p:txBody>
      </p:sp>
      <p:sp>
        <p:nvSpPr>
          <p:cNvPr id="54274"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7066C3D-949D-468F-A952-6D4D0291BFA6}" type="slidenum">
              <a:rPr lang="bg-BG" altLang="en-US"/>
              <a:pPr eaLnBrk="1" hangingPunct="1"/>
              <a:t>84</a:t>
            </a:fld>
            <a:endParaRPr lang="bg-BG" alt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4"/>
          <p:cNvSpPr>
            <a:spLocks noGrp="1" noChangeArrowheads="1"/>
          </p:cNvSpPr>
          <p:nvPr>
            <p:ph type="title"/>
          </p:nvPr>
        </p:nvSpPr>
        <p:spPr>
          <a:xfrm>
            <a:off x="971600" y="274638"/>
            <a:ext cx="7715200" cy="6323012"/>
          </a:xfrm>
        </p:spPr>
        <p:txBody>
          <a:bodyPr>
            <a:normAutofit/>
          </a:bodyPr>
          <a:lstStyle/>
          <a:p>
            <a:pPr eaLnBrk="1" hangingPunct="1"/>
            <a:r>
              <a:rPr lang="bg-BG" altLang="en-US" sz="2800" b="1" dirty="0" smtClean="0">
                <a:solidFill>
                  <a:srgbClr val="D20637"/>
                </a:solidFill>
                <a:effectLst/>
              </a:rPr>
              <a:t>Непарични </a:t>
            </a:r>
            <a:r>
              <a:rPr lang="bg-BG" altLang="en-US" sz="2800" b="1" dirty="0" smtClean="0">
                <a:solidFill>
                  <a:srgbClr val="D20637"/>
                </a:solidFill>
                <a:effectLst/>
              </a:rPr>
              <a:t>стимули. </a:t>
            </a:r>
            <a:r>
              <a:rPr lang="bg-BG" altLang="en-US" sz="2800" b="1" dirty="0" smtClean="0">
                <a:solidFill>
                  <a:schemeClr val="tx1"/>
                </a:solidFill>
                <a:effectLst/>
              </a:rPr>
              <a:t>О</a:t>
            </a:r>
            <a:r>
              <a:rPr lang="bg-BG" altLang="en-US" sz="2800" dirty="0" smtClean="0">
                <a:solidFill>
                  <a:srgbClr val="002060"/>
                </a:solidFill>
                <a:effectLst/>
              </a:rPr>
              <a:t>бикновено </a:t>
            </a:r>
            <a:r>
              <a:rPr lang="bg-BG" altLang="en-US" sz="2800" dirty="0" smtClean="0">
                <a:solidFill>
                  <a:srgbClr val="002060"/>
                </a:solidFill>
                <a:effectLst/>
              </a:rPr>
              <a:t>се разглеждат и раздават на индивидуално ниво. Имат значително по-голям ефект върху вътрешната мотивация, върху желанието на индивида да свърши дадена работа добре, защото "иска така", а не защото "трябва". Те са най-често под прекия </a:t>
            </a:r>
            <a:r>
              <a:rPr lang="bg-BG" altLang="en-US" sz="2800" dirty="0" smtClean="0">
                <a:solidFill>
                  <a:srgbClr val="002060"/>
                </a:solidFill>
                <a:effectLst/>
              </a:rPr>
              <a:t>контрол </a:t>
            </a:r>
            <a:r>
              <a:rPr lang="bg-BG" altLang="en-US" sz="2800" dirty="0" smtClean="0">
                <a:solidFill>
                  <a:srgbClr val="002060"/>
                </a:solidFill>
                <a:effectLst/>
              </a:rPr>
              <a:t>на ръководителя</a:t>
            </a:r>
            <a:r>
              <a:rPr lang="bg-BG" altLang="en-US" sz="2800" dirty="0" smtClean="0">
                <a:solidFill>
                  <a:srgbClr val="002060"/>
                </a:solidFill>
                <a:effectLst/>
              </a:rPr>
              <a:t>.</a:t>
            </a:r>
            <a:br>
              <a:rPr lang="bg-BG" altLang="en-US" sz="2800" dirty="0" smtClean="0">
                <a:solidFill>
                  <a:srgbClr val="002060"/>
                </a:solidFill>
                <a:effectLst/>
              </a:rPr>
            </a:br>
            <a:r>
              <a:rPr lang="bg-BG" altLang="en-US" sz="2800" dirty="0" smtClean="0">
                <a:solidFill>
                  <a:srgbClr val="002060"/>
                </a:solidFill>
                <a:effectLst/>
              </a:rPr>
              <a:t> </a:t>
            </a:r>
            <a:endParaRPr lang="bg-BG" altLang="en-US" sz="2800" dirty="0" smtClean="0">
              <a:solidFill>
                <a:srgbClr val="002060"/>
              </a:solidFill>
              <a:effectLst/>
            </a:endParaRPr>
          </a:p>
        </p:txBody>
      </p:sp>
      <p:sp>
        <p:nvSpPr>
          <p:cNvPr id="2" name="Date Placeholder 1"/>
          <p:cNvSpPr>
            <a:spLocks noGrp="1"/>
          </p:cNvSpPr>
          <p:nvPr>
            <p:ph type="dt" sz="half" idx="10"/>
          </p:nvPr>
        </p:nvSpPr>
        <p:spPr/>
        <p:txBody>
          <a:bodyPr/>
          <a:lstStyle/>
          <a:p>
            <a:pPr>
              <a:defRPr/>
            </a:pPr>
            <a:fld id="{3C334C6B-8DB2-4752-A23F-7F2BDEF3594F}" type="datetime1">
              <a:rPr lang="en-US" altLang="en-US" smtClean="0"/>
              <a:t>10/16/2016</a:t>
            </a:fld>
            <a:endParaRPr lang="bg-BG" altLang="en-US"/>
          </a:p>
        </p:txBody>
      </p:sp>
      <p:sp>
        <p:nvSpPr>
          <p:cNvPr id="5632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AD8E595D-FD4D-4143-90DA-F22608FAC228}" type="slidenum">
              <a:rPr lang="bg-BG" altLang="en-US"/>
              <a:pPr eaLnBrk="1" hangingPunct="1"/>
              <a:t>85</a:t>
            </a:fld>
            <a:endParaRPr lang="bg-BG" alt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4"/>
          <p:cNvSpPr>
            <a:spLocks noGrp="1" noChangeArrowheads="1"/>
          </p:cNvSpPr>
          <p:nvPr>
            <p:ph type="title"/>
          </p:nvPr>
        </p:nvSpPr>
        <p:spPr>
          <a:xfrm>
            <a:off x="1043608" y="274638"/>
            <a:ext cx="7643192" cy="6323012"/>
          </a:xfrm>
        </p:spPr>
        <p:txBody>
          <a:bodyPr>
            <a:normAutofit fontScale="90000"/>
          </a:bodyPr>
          <a:lstStyle/>
          <a:p>
            <a:pPr algn="l" eaLnBrk="1" hangingPunct="1"/>
            <a:r>
              <a:rPr lang="bg-BG" altLang="en-US" sz="4000" b="1" dirty="0" smtClean="0">
                <a:solidFill>
                  <a:srgbClr val="D20637"/>
                </a:solidFill>
                <a:effectLst/>
              </a:rPr>
              <a:t>Основни непарични стимули</a:t>
            </a:r>
            <a:r>
              <a:rPr lang="bg-BG" altLang="en-US" sz="4000" dirty="0" smtClean="0">
                <a:solidFill>
                  <a:srgbClr val="D20637"/>
                </a:solidFill>
                <a:effectLst/>
              </a:rPr>
              <a:t/>
            </a:r>
            <a:br>
              <a:rPr lang="bg-BG" altLang="en-US" sz="4000" dirty="0" smtClean="0">
                <a:solidFill>
                  <a:srgbClr val="D20637"/>
                </a:solidFill>
                <a:effectLst/>
              </a:rPr>
            </a:br>
            <a:r>
              <a:rPr lang="bg-BG" altLang="en-US" sz="3200" dirty="0" smtClean="0">
                <a:solidFill>
                  <a:srgbClr val="002060"/>
                </a:solidFill>
                <a:effectLst/>
              </a:rPr>
              <a:t>1.Признание</a:t>
            </a:r>
            <a:br>
              <a:rPr lang="bg-BG" altLang="en-US" sz="3200" dirty="0" smtClean="0">
                <a:solidFill>
                  <a:srgbClr val="002060"/>
                </a:solidFill>
                <a:effectLst/>
              </a:rPr>
            </a:br>
            <a:r>
              <a:rPr lang="bg-BG" altLang="en-US" sz="3200" dirty="0" smtClean="0">
                <a:solidFill>
                  <a:srgbClr val="002060"/>
                </a:solidFill>
                <a:effectLst/>
              </a:rPr>
              <a:t>2. Издигане в службата и повишение</a:t>
            </a:r>
            <a:br>
              <a:rPr lang="bg-BG" altLang="en-US" sz="3200" dirty="0" smtClean="0">
                <a:solidFill>
                  <a:srgbClr val="002060"/>
                </a:solidFill>
                <a:effectLst/>
              </a:rPr>
            </a:br>
            <a:r>
              <a:rPr lang="bg-BG" altLang="en-US" sz="3200" dirty="0" smtClean="0">
                <a:solidFill>
                  <a:srgbClr val="002060"/>
                </a:solidFill>
                <a:effectLst/>
              </a:rPr>
              <a:t>3. Участие във вземането на решения</a:t>
            </a:r>
            <a:br>
              <a:rPr lang="bg-BG" altLang="en-US" sz="3200" dirty="0" smtClean="0">
                <a:solidFill>
                  <a:srgbClr val="002060"/>
                </a:solidFill>
                <a:effectLst/>
              </a:rPr>
            </a:br>
            <a:r>
              <a:rPr lang="bg-BG" altLang="en-US" sz="3200" dirty="0" smtClean="0">
                <a:solidFill>
                  <a:srgbClr val="002060"/>
                </a:solidFill>
                <a:effectLst/>
              </a:rPr>
              <a:t>4. Автономност</a:t>
            </a:r>
            <a:br>
              <a:rPr lang="bg-BG" altLang="en-US" sz="3200" dirty="0" smtClean="0">
                <a:solidFill>
                  <a:srgbClr val="002060"/>
                </a:solidFill>
                <a:effectLst/>
              </a:rPr>
            </a:br>
            <a:r>
              <a:rPr lang="bg-BG" altLang="en-US" sz="3200" dirty="0" smtClean="0">
                <a:solidFill>
                  <a:srgbClr val="002060"/>
                </a:solidFill>
                <a:effectLst/>
              </a:rPr>
              <a:t>5. Смяна на задачите и разнообразяване на уменията</a:t>
            </a:r>
            <a:br>
              <a:rPr lang="bg-BG" altLang="en-US" sz="3200" dirty="0" smtClean="0">
                <a:solidFill>
                  <a:srgbClr val="002060"/>
                </a:solidFill>
                <a:effectLst/>
              </a:rPr>
            </a:br>
            <a:r>
              <a:rPr lang="en-US" altLang="en-US" sz="3200" dirty="0" smtClean="0">
                <a:solidFill>
                  <a:srgbClr val="002060"/>
                </a:solidFill>
                <a:effectLst/>
              </a:rPr>
              <a:t>6</a:t>
            </a:r>
            <a:r>
              <a:rPr lang="bg-BG" altLang="en-US" sz="3200" dirty="0" smtClean="0">
                <a:solidFill>
                  <a:srgbClr val="002060"/>
                </a:solidFill>
                <a:effectLst/>
              </a:rPr>
              <a:t>. Чувство за принадлежност и полезност</a:t>
            </a:r>
            <a:br>
              <a:rPr lang="bg-BG" altLang="en-US" sz="3200" dirty="0" smtClean="0">
                <a:solidFill>
                  <a:srgbClr val="002060"/>
                </a:solidFill>
                <a:effectLst/>
              </a:rPr>
            </a:br>
            <a:r>
              <a:rPr lang="en-US" altLang="en-US" sz="3200" dirty="0" smtClean="0">
                <a:solidFill>
                  <a:srgbClr val="002060"/>
                </a:solidFill>
                <a:effectLst/>
              </a:rPr>
              <a:t>7</a:t>
            </a:r>
            <a:r>
              <a:rPr lang="bg-BG" altLang="en-US" sz="3200" dirty="0" smtClean="0">
                <a:solidFill>
                  <a:srgbClr val="002060"/>
                </a:solidFill>
                <a:effectLst/>
              </a:rPr>
              <a:t>. Разбиране и помощ при персонални проблеми</a:t>
            </a:r>
            <a:br>
              <a:rPr lang="bg-BG" altLang="en-US" sz="3200" dirty="0" smtClean="0">
                <a:solidFill>
                  <a:srgbClr val="002060"/>
                </a:solidFill>
                <a:effectLst/>
              </a:rPr>
            </a:br>
            <a:r>
              <a:rPr lang="en-US" altLang="en-US" sz="3200" dirty="0" smtClean="0">
                <a:solidFill>
                  <a:srgbClr val="002060"/>
                </a:solidFill>
                <a:effectLst/>
              </a:rPr>
              <a:t>8</a:t>
            </a:r>
            <a:r>
              <a:rPr lang="bg-BG" altLang="en-US" sz="3200" dirty="0" smtClean="0">
                <a:solidFill>
                  <a:srgbClr val="002060"/>
                </a:solidFill>
                <a:effectLst/>
              </a:rPr>
              <a:t>. Възможност за професионално развитие</a:t>
            </a:r>
            <a:br>
              <a:rPr lang="bg-BG" altLang="en-US" sz="3200" dirty="0" smtClean="0">
                <a:solidFill>
                  <a:srgbClr val="002060"/>
                </a:solidFill>
                <a:effectLst/>
              </a:rPr>
            </a:br>
            <a:r>
              <a:rPr lang="en-US" altLang="en-US" sz="3200" dirty="0" smtClean="0">
                <a:solidFill>
                  <a:srgbClr val="002060"/>
                </a:solidFill>
                <a:effectLst/>
              </a:rPr>
              <a:t>9</a:t>
            </a:r>
            <a:r>
              <a:rPr lang="bg-BG" altLang="en-US" sz="3200" dirty="0" smtClean="0">
                <a:solidFill>
                  <a:srgbClr val="002060"/>
                </a:solidFill>
                <a:effectLst/>
              </a:rPr>
              <a:t>. Времева банка</a:t>
            </a:r>
          </a:p>
        </p:txBody>
      </p:sp>
      <p:sp>
        <p:nvSpPr>
          <p:cNvPr id="2" name="Date Placeholder 1"/>
          <p:cNvSpPr>
            <a:spLocks noGrp="1"/>
          </p:cNvSpPr>
          <p:nvPr>
            <p:ph type="dt" sz="half" idx="10"/>
          </p:nvPr>
        </p:nvSpPr>
        <p:spPr/>
        <p:txBody>
          <a:bodyPr/>
          <a:lstStyle/>
          <a:p>
            <a:pPr>
              <a:defRPr/>
            </a:pPr>
            <a:fld id="{E9587FCD-3C5F-4368-8E58-13DE5920A612}" type="datetime1">
              <a:rPr lang="en-US" altLang="en-US" smtClean="0"/>
              <a:t>10/16/2016</a:t>
            </a:fld>
            <a:endParaRPr lang="bg-BG" altLang="en-US"/>
          </a:p>
        </p:txBody>
      </p:sp>
      <p:sp>
        <p:nvSpPr>
          <p:cNvPr id="57346"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5D3D66C9-456D-4E54-B394-C015459AED12}" type="slidenum">
              <a:rPr lang="bg-BG" altLang="en-US"/>
              <a:pPr eaLnBrk="1" hangingPunct="1"/>
              <a:t>86</a:t>
            </a:fld>
            <a:endParaRPr lang="bg-BG"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74320"/>
            <a:ext cx="7962088" cy="6251024"/>
          </a:xfrm>
        </p:spPr>
        <p:txBody>
          <a:bodyPr>
            <a:noAutofit/>
          </a:bodyPr>
          <a:lstStyle/>
          <a:p>
            <a:r>
              <a:rPr lang="bg-BG" sz="3200" b="1" dirty="0">
                <a:effectLst/>
              </a:rPr>
              <a:t>Действието </a:t>
            </a:r>
            <a:r>
              <a:rPr lang="bg-BG" sz="3200" dirty="0">
                <a:effectLst/>
              </a:rPr>
              <a:t>е основен елемент на поведението. Индивидите извършват съответни дейности, опирайки се на това, което те желаят или искат. Често се приема, че когато изпълнението на дейностите от дадена личност е неудовлетворително, проблемът се крие в ниската мотивация, т.е. в липсата на мотиви.</a:t>
            </a:r>
            <a:r>
              <a:rPr lang="en-US" sz="3200" dirty="0">
                <a:effectLst/>
              </a:rPr>
              <a:t/>
            </a:r>
            <a:br>
              <a:rPr lang="en-US" sz="3200" dirty="0">
                <a:effectLst/>
              </a:rPr>
            </a:br>
            <a:r>
              <a:rPr lang="bg-BG" sz="3200" dirty="0">
                <a:effectLst/>
              </a:rPr>
              <a:t>Следователно,</a:t>
            </a:r>
            <a:r>
              <a:rPr lang="bg-BG" sz="3200" b="1" i="1" dirty="0">
                <a:effectLst/>
              </a:rPr>
              <a:t> мотивите </a:t>
            </a:r>
            <a:r>
              <a:rPr lang="bg-BG" sz="3200" dirty="0">
                <a:effectLst/>
              </a:rPr>
              <a:t>се определят като желания, подбуди или вътрешни импулси, които са пускови механизми за действие и основания за съответно поведение. </a:t>
            </a:r>
            <a:endParaRPr lang="en-US" sz="3200" dirty="0"/>
          </a:p>
        </p:txBody>
      </p:sp>
      <p:sp>
        <p:nvSpPr>
          <p:cNvPr id="3" name="Date Placeholder 2"/>
          <p:cNvSpPr>
            <a:spLocks noGrp="1"/>
          </p:cNvSpPr>
          <p:nvPr>
            <p:ph type="dt" sz="half" idx="10"/>
          </p:nvPr>
        </p:nvSpPr>
        <p:spPr/>
        <p:txBody>
          <a:bodyPr/>
          <a:lstStyle/>
          <a:p>
            <a:pPr>
              <a:defRPr/>
            </a:pPr>
            <a:fld id="{B0722BFF-0BE1-4724-B9FC-CFB4B762F8FE}" type="datetime1">
              <a:rPr lang="en-US" altLang="en-US" smtClean="0"/>
              <a:t>10/16/2016</a:t>
            </a:fld>
            <a:endParaRPr lang="bg-BG" altLang="en-US"/>
          </a:p>
        </p:txBody>
      </p:sp>
      <p:sp>
        <p:nvSpPr>
          <p:cNvPr id="4" name="Slide Number Placeholder 3"/>
          <p:cNvSpPr>
            <a:spLocks noGrp="1"/>
          </p:cNvSpPr>
          <p:nvPr>
            <p:ph type="sldNum" sz="quarter" idx="12"/>
          </p:nvPr>
        </p:nvSpPr>
        <p:spPr/>
        <p:txBody>
          <a:bodyPr/>
          <a:lstStyle/>
          <a:p>
            <a:pPr>
              <a:defRPr/>
            </a:pPr>
            <a:fld id="{4A9CD293-5B4E-445F-868F-E875C7334DC2}" type="slidenum">
              <a:rPr lang="bg-BG" altLang="en-US" smtClean="0"/>
              <a:pPr>
                <a:defRPr/>
              </a:pPr>
              <a:t>9</a:t>
            </a:fld>
            <a:endParaRPr lang="bg-BG" altLang="en-US"/>
          </a:p>
        </p:txBody>
      </p:sp>
    </p:spTree>
    <p:extLst>
      <p:ext uri="{BB962C8B-B14F-4D97-AF65-F5344CB8AC3E}">
        <p14:creationId xmlns:p14="http://schemas.microsoft.com/office/powerpoint/2010/main" val="1048666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821</TotalTime>
  <Words>2637</Words>
  <Application>Microsoft Office PowerPoint</Application>
  <PresentationFormat>On-screen Show (4:3)</PresentationFormat>
  <Paragraphs>271</Paragraphs>
  <Slides>86</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88" baseType="lpstr">
      <vt:lpstr>Solstice</vt:lpstr>
      <vt:lpstr>Visio.Drawing.11</vt:lpstr>
      <vt:lpstr>УПРАВЛЕНИЕ НА ЧОВЕШКИТЕ РЕСУРСИ   МОТИВАЦИЯ   </vt:lpstr>
      <vt:lpstr>     </vt:lpstr>
      <vt:lpstr>      1. Механизъм и съдържание на мотивационния процес       </vt:lpstr>
      <vt:lpstr>Мотивацията може да се дефинира като “всички обстоятелства на вътрешно домогване, които се описват като желания, стремежи, подбуди и т.н. Това е вътрешно състояние, което активира или движи личността”. </vt:lpstr>
      <vt:lpstr>Мотивацията може да се определи като състояние на ума, като схващане на лицето по отношение на дадена цел, което му придава енергия да действа, като процес на активиране на човешкото поведение за постигане на дадена цел и изпълнение на определени дейности.  </vt:lpstr>
      <vt:lpstr>От позицията на мениджмънта и лидерството, мотивацията се определя като способност да се мобилизират индивидите да извършват съответните дейности по време и начин, изискван от лидера/мениджъра.  От гледна точка на мениджмънта мотивираната личност: - работи усърдно; - поддържа темп на упорит труд;  - има самонасочващо се към важни цели поведение. </vt:lpstr>
      <vt:lpstr>Следователно, мотивацията се отнася до желанието на личността да извърши нещо. Често се счита, че когато изпълнението на работата от дадена личност е неудовлетворително, проблемът е в ниската мотивация. </vt:lpstr>
      <vt:lpstr>Мотивацията може да се разглежда още като комплекс от психологически процеси, които предават енергия на поведението на даден човек, насочват го към постигането на някаква цел и го поддържат за определен период от време. </vt:lpstr>
      <vt:lpstr>Действието е основен елемент на поведението. Индивидите извършват съответни дейности, опирайки се на това, което те желаят или искат. Често се приема, че когато изпълнението на дейностите от дадена личност е неудовлетворително, проблемът се крие в ниската мотивация, т.е. в липсата на мотиви. Следователно, мотивите се определят като желания, подбуди или вътрешни импулси, които са пускови механизми за действие и основания за съответно поведение. </vt:lpstr>
      <vt:lpstr>Съществуват вътрешни сили, които придават енергия на индивидите и ги насочват към определено поведение и външни сили, които пускат в ход мотивите за извършване на дадена дейност. За да се анализира мотивацията е необходимо да се погледне към двата вида сили – тези, които са вътре в индивида и тези в околната среда, които или подсилват интензитета на даден стимул, или обезсърчават дейността и пренасочват усилията.  </vt:lpstr>
      <vt:lpstr>Това дава основание за разграничаване на два вида мотивация: вътрешна и външна.  </vt:lpstr>
      <vt:lpstr>Вътрешната мотивация представлява ангажиране с дадена дейност, за която няма очевидна награда освен самата дейност, т.е. човек се мотивира от самото извършване на дейността.  </vt:lpstr>
      <vt:lpstr>Външната мотивация включва ангажиране в дадена дейност заради материалните резултати, които тази дейност ще донесе.  Това разграничение е много важно. Хората, които са вътрешно мотивирани работят най-добре. Човек, който е мотивиран външно, изпълнява задачата, не защото иска, а защото чувства, че след като я изпълни ще получи материални изгоди.</vt:lpstr>
      <vt:lpstr>ТЕОРЕТИЧНА РАМКА  НА МОТИВАЦИЯТА </vt:lpstr>
      <vt:lpstr>Разработени са множество мотивационни модели в помощ на мениджърите в процеса на мотивиране на работещите за постигане на максимална продуктивност. Болшинството теории се опират на посочения модел на незадоволената потребност.   Общоприето е теориите за мотивацията да се подразделят на: - съдържателни и  - процесуални.  </vt:lpstr>
      <vt:lpstr>Съдържателните теории, наричани още теории за потребностите се спират на въпроса: “Какво подбужда, стимулира или поставя началото на дадено поведение?” Отговорът на този въпрос е свързан с концепцията, че потребностите карат индивидите да постъпват по определен начин. Счита се, че потребността е вътрешно състояние на човека. Гладът (потребността от храна), постоянната работа (нуждата от сигурност) или напредъкът в кариерата (потребността от издигане) се разглеждат като потребности, които подбуждат индивидите да избират конкретни действия или линии на поведение.  </vt:lpstr>
      <vt:lpstr>Съдържателните теории за мотивация се стремят да определят потребностите, които подбуждат хората към действия. Според тях отправният пункт в мотивационния процес е незадоволената потребност. Тя предизвиква напрежение вътре в индивида, което го довежда до ангажиране с определен вид поведение с цел задоволяване на потребността и понижаване на напрежението. Постигането на целта задоволява потребността и процесът на мотивация е завършен.</vt:lpstr>
      <vt:lpstr>PowerPoint Presentation</vt:lpstr>
      <vt:lpstr>PowerPoint Presentation</vt:lpstr>
      <vt:lpstr>Теория за йерархия на потребностите на Маслоу   Основната теза в неговата теория е, че човекът е „искащо животно“. Той има желание да задоволява една предварително зададена схема от потребности, между които съществува йерархия. Маслоу (1954) предлага най-известната класификация на потребностите като формулира пет общовалидни категории потребности, подреждайки ги в следната йерархия, започвайки от най-основните към най-сложните. </vt:lpstr>
      <vt:lpstr>PowerPoint Presentation</vt:lpstr>
      <vt:lpstr>Първото ниво включва най-основните нужди – физиологичните потребности, т.е. нуждите на хората, свързани с преживяването. Това са първичните или основните потребности за хората, като храна, вода, секс, подслон, избягване на болка и др. На работното място тези потребности обхващат основната заплата и условията на труд. </vt:lpstr>
      <vt:lpstr>Когато тези нужди са задоволени се появява второто ниво – потребности от сигурност и безопасност, напр., защита от опасност и нещастни случаи, сигурност на работното място. На работното място хората преценяват тези потребности с оглед на създаване безопасни условия на труд, сигурна работа и приемливо ниво на странични социални облаги за осигуряване на здраве, защита и пенсиониране. </vt:lpstr>
      <vt:lpstr>Третото ниво включва потребности от принадлежност или т. нар. социални потребности. Това са такива нужди като приятелство, привързаност и удовлетворяващи взаимоотношения с другите хора. На работното място тези потребности са свързани с желанието за общуване с другите работници, създаване на добри отношения с ръководителите и приемане от колегите. Например, работата в група, подкрепата и сплотеността удовлетворяват тези нужди.  </vt:lpstr>
      <vt:lpstr>Четвъртото ниво включва потребности от уважение, т.е. то обхваща потребностите от самочувствие, самоуважение, уважение на качествата на индивида от другите лица и потребността от развитие на чувство на самоувереност и престиж, сила и чувство за полезност. Успешното завършване на дадена задача, признанието на уменията на индивида от другите лица, придобиването на титли във фирмата (напр. мениджър, специалист, началник) са все примери за такива потребности. </vt:lpstr>
      <vt:lpstr>Най-високото пето ниво включва потребности от самореализация или самоактуализация, т.е. постигане на чувство за личностна завършеност, компетентност и постижения. Хората с доминиращи потребности от самореализация  търсят работни задания, които са предизвикателство за уменията им, позволяват им да използват творческите и иновационните си таланти, които им дават възможност за напредък и личностно израстване.</vt:lpstr>
      <vt:lpstr>Теорията на Маслоу има голямо влияние и поддръжка от много автори. След нейната поява, ръководителите от различен ранг започват да разбират, че мотивирането на хората се определя от широк спектър потребности, а не само от икономически стимули. В резултат на редица проучвания се стига до извода, че потребностите от уважение и реализация на личността стават най-важни, когато човек се издигне по стълбата на управленската кариера. </vt:lpstr>
      <vt:lpstr>Появяват се и редица критики на теорията на Маслоу. Оспорва се въпросът за равнищата на потребностите, които според някои изследвания може да варират от две до седем. Потребностите не са статични, а динамични. Човек може да се движи надолу в йерархията също така бързо, както и нагоре. В един и същи момент могат да действат потребности от повече равнища, което противоречи на идеята, че потребностите се задоволяват в определен йерархичен ред. Не може да се приеме също така безрезервно твърдението, че задоволената потребност не е мотиватор, тъй като отделните потребности никога не са напълно задоволени в резултат на единично действие или поведение.   </vt:lpstr>
      <vt:lpstr>ERG-Теория на Алдерфер </vt:lpstr>
      <vt:lpstr>През 1969 г. Алдерфер модифицира йерархията на потребностите на Маслоу като формулира три равнища: • Съществуване (Existence) - всички възможни материални и физически желания, т.е. физиологичните потребности и потребността от сигурност (първо и второ ниво по Маслоу); • Обвързване (Relatedness) – потребностите от принадлежност, от отношения с други хора, желани­я за близост, любов и приятелство и др. (третото ниво по Маслоу); • Растеж (Growth) - всички желания на хората творчески да въздействат на околната среда и на самите себе си, т.е. потребностите от самореализация, които обединяват четвъртото и петото ниво на потребности по Маслоу.</vt:lpstr>
      <vt:lpstr>ERG-теорията определя мотивационните проблеми в организацията чрез търсене отговор на следните въпроси:  - какви потребности има сега конкретният индивид;  - кои потребности са задоволени и как;  - коя от незадоволените потребности стои по-ниско в йерархията;  - има ли провал при задоволяване на потребностите от по-високо равнище и защо; - пренасочил ли се е индивидът към някоя потребност от по-ниско равнище;  - как може да бъде задоволена следващата потребност.</vt:lpstr>
      <vt:lpstr>За разлика от Маслоу, Алдерфер счита, че е възможна и  регресия, породена от разочарованието и въвежда термина „фрустрация” като сбор от неблагоприят­ни последствия за индивида поради неудовлетворените пот­ребности.Например, ако човек не успее да реализира потребностите си от растеж, по-силно ще се стреми да задоволи потребностите си от отноше­ния с други хора и от средства за съществуване. ERG теорията приема за допустимо потребности и от трите нива да бъдат еднакво активни към определен момент.</vt:lpstr>
      <vt:lpstr>Двуфакторна теория на Хърцбърг  </vt:lpstr>
      <vt:lpstr>Тази теория се съдържа в труда на Фредерик Хърцбърг “Още един път: как да мотивираме работниците си?”. В нея той разграничава две групи мотивиращи фактори: </vt:lpstr>
      <vt:lpstr>Първо, съществуват външни условия на работа, чиято липса или недостатъчност води до неудовлетворение на работещите. Това са т. нар. хигиенни (поддържащи) фактори, свързани с околната среда, в която се осъществява извършваната работа. Към тях се отнасят сигурността на работното място, заплащането, условията на труд, качеството на междуличностните отношения и др. Това са  превантивни фактори, т.е. ако те липсват това води до високи нива на неудовлетвореност. Самите те обаче не мотивират индивида да подобрява дейността си. </vt:lpstr>
      <vt:lpstr>Второ, важно значение имат редица вътрешни фактори, които мотивират за постигането на добра ефективност на работата. Хърцбърг нарича тези фактори мотиватори (удовлетворяващи) и отнася към тях постиженията, признанието, отговорността, напредъка и израстването на личността, натрупването на опит и развитие. Те са свързани с характера и същността на извършваната работа и мотивират хората да работят ефективно. </vt:lpstr>
      <vt:lpstr>Сравнени с теорията на Маслоу, хигиенните фактори съответстват на по-ниските нива на потребности, а мотивиращите фактори – на по-високите нива.   Хърцбърг препоръчва “обогатяване на работата” като  мотивиращ подход. Тази теория обаче не обяснява различията при отделните хора и приема, че всички  реагират по един и същи начин на мотивационните фактори. В действителност няма и не може да има един и “най-добър метод” за мотивация на всички. Следователно, опитите да се мотивират работниците само чрез съдържанието на работата води до частичен успех. </vt:lpstr>
      <vt:lpstr>Идеите на Хърцбърг оказват значително влияние в управлението човешките ресурси. В тази връзка значение имат следните препоръки към мениджмънта в опитите му да мотивира подчинените: отстраняване на излишния надзор; разширяване сферите на отговорност; осигуряване на пряка обратна връзка за постиганите резултати. </vt:lpstr>
      <vt:lpstr>Теория на МакКлиланд  </vt:lpstr>
      <vt:lpstr>Маслоу приема, че хората се раждат със специфична система от потребности, която не се променя съществено през целия им живот. Много други психолози считат, че потребностите се придобиват чрез вза­имодействие на човека със заобикалящата го среда.  </vt:lpstr>
      <vt:lpstr>През 70-те години на ХХ век Дейвид МакКлиланд и някои други изследо­ватели проявяват  интерес към такава потребност, придобита по време на натрупването на социален опит и я наричат потребност от постижение.  Тя се фор­мулира като стремеж да се извърши нещо трудно, да се уп­равляват, манипулират или организират физически обекти, човешки същества или идеи.  </vt:lpstr>
      <vt:lpstr>МакКлиланд изучава основно тази потребност и разработва методика за разви­ване на потребността от постижения като предлага  различни средства за това:  - окуражаване на служителите да мислят, да говорят, да действат и да възприемат останалите като хора със силен мо­тив за постижения;  - подпомагане на промени и съсредоточаване върху осъществими близки лични цели;  - изграждане на честна вътрешна представа за себе си, за желанията и способностите си;  - емоционална подкрепа на ръководителите и колегите.  </vt:lpstr>
      <vt:lpstr>Теориите X и Y на МакГрегър  </vt:lpstr>
      <vt:lpstr>Автор на теориите X и Y за мотивите на поведение е професор Дъглас МакГрегър от Школата по управление към Мичиганския университет в САЩ в неговия труд „Човешката страна на предприятието”. Изходната теза на МакГрегър се свежда до това, че развитието на организацията се забавя в резултат на редица грешни представи за мотивите на поведение на работещите от страна на техните ръководители, които формират и погрешен стил на ръководство.  </vt:lpstr>
      <vt:lpstr>Теорията X допуска, че повечето хора в организацията не обичат своята работа и я отбягват винаги, когато това е възможно. Обикновените хора предпочитат да бъдат насочвани, избягват отговорността, имат малки амбиции, търсят безопасност и сигурност. Те се противопоставят на властта и отговорността и работят само за сигурност и икономически награди. Следователно, хората трябва да бъдат направлявани, контролирани и принуждавани да работят продуктивно.</vt:lpstr>
      <vt:lpstr>Съгласно теория Х, мениджърът трябва да бъде автократичен, директивен и ориентиран главно към изпълнението на задачите. Такива мениджъри централизират много власт и  правомощия, не предоставят свобода на подчинените си, следят отблизо изпълнението на работата, оказват икономически натиск чрез заплахи. Когато авторитарният ръководител използва за принуда размера на възнаграждението и проявява грижа за благополучието на подчинените, структурирайки задачите и изпълнението им при съблюдаване на установени от него правила, той се нарича благосклонен автократ.</vt:lpstr>
      <vt:lpstr>Теорията Y признава, че поведението на хората е сложно. Повечето хора обичат работата и я приемат като нещо естествено, искат да участват във вземането на решения. Те са съзидателни и постигат удовлетворение от работата си, могат да се самоуправляват и самоконтролират, стремят се да поемат отговорност. Съпричастността на служителите към целите на организацията е функция на възнагражденията, свързани с техните постижения. </vt:lpstr>
      <vt:lpstr>Мениджърът, ориентиран към теория Y, вярва, че мотивацията може да бъде стимулирана чрез създаване и насърчаване на мотивираща околна среда, която да благоприятства възникването на преданост към организационните цели и да предоставя възможност за инициатива, изобретателност и самостоятелност при постигането им. Съгласно теория Y, мениджърът трябва да бъде демократичен, подкрепящ, да е ориентиран към поддържане на добри връзки с подчинените, да делегира отговорности и да позволява на ръководените от него лица да дават своя принос.</vt:lpstr>
      <vt:lpstr>Процесуални теории за мотивацията </vt:lpstr>
      <vt:lpstr>Процесуалните теории анализират причините за избор на съответно поведение за задоволяване на потребностите  и  начина, по който се променя удовлетвореността при постигане на поставените цели. Тези теории разглеждат протичащите при мотивацията психични процеси (очакване, постигане на цели, поведенчески избор, възприятие за равенство или за лична способност за успех). Те се занимават основно с това как се появява и трансформира мотивацията по време на трудовия процес. Те се приемат като по-полезни за управление на поведението в организациите и стоят в основата на редица мотивационни техники.</vt:lpstr>
      <vt:lpstr>Към най-популярните процесуални теории се отнасят: - Теорията за очакванията; - Теорията за целите (целеполагането); - Теория на поддръжката; - Теорията за личната ефективност; - Теорията за реактивността; - Теорията за равенството на Стейси Адамс. </vt:lpstr>
      <vt:lpstr>Теория на очакванията на Виктор Вруум</vt:lpstr>
      <vt:lpstr>Теорията на Вруум е възприета като най-всеобхватната теория за човешката мотивация понастоящем. От момента на нейното въвеждане през 1964 г. досега са проведени много научни изследвания за проверка на нейната пригодност в обяснението и предвиждането на човешкото поведение. Тя не е перфектна и не сработва абсолютно при всяко лице, тъй като човешкото поведение е изключително разнообразно и сложно. Въпреки това, теорията на Вруум се приема като най-добрата теория, която предоставя полезна рамка за оценяване на мотивационните проблеми в здравеопазването.</vt:lpstr>
      <vt:lpstr> Вруум твърди, че мотивацията се опира на начина, по който хората възприемат и мислят за света около себе си. Следователно, възприятията и мислите са основните строителни елементи на тази теория.  Според Вруум мотивацията да вложиш много усилия в конкретна работа е функция от два основни компонента:  1. Субективното вярване на лицето, че ако то проявява упоритост, ще постигне успех;  2. Схващането на личността, че успешната работа ще доведе до ценни последици.</vt:lpstr>
      <vt:lpstr>Упорити усилия  ↓  Успешна работа   ↓  Ценни резултати </vt:lpstr>
      <vt:lpstr> Следователно, ако мениджърът иска подчинените да бъдат упорити и да влагат усилия в реализацията на конкретни задачи, той трябва да ги убеди в това, че могат да успеят да изпълнят задачите, т.е. че притежават необходимите умения и способности и успешното изпълнение на задачите ще бъде последвано от ценни резултати. Ако мениджърът е убеден в това, има голяма вероятност подчинените лица да се опитат да работят упорито и да влагат много усилия.  </vt:lpstr>
      <vt:lpstr> Тези основни концепции могат да имат голяма сила при прилагането им за мотивиране на персонала в конкретна работна среда. Стъпките в процеса на прилагането на теорията на очакванията са лесни за разбиране и се опират на здравия разум.   Алгоритъмът на работа на мениджъра трябва да следва четири основни стъпки:  Първата стъпка в мотивационния процес се състои от ясно посочване на очакванията от работата и резултатите от работата, т.е. За да бъде някой  мотивиран, той трябва да знае първо, какво точно се очаква от него и какво трябва да прави. Желателно е още в тази първа стъпка ясно да се посочат наградите и наказанията, които следват от работата.</vt:lpstr>
      <vt:lpstr> Втората стъпка включва подходящо обучение на персонала и осигуряването на необходимата подкрепа. Знанията, уменията и способностите нужни за ефективна работа, трябва да бъдат посочени ясно от ръководителя и включени в програма за обучение на членовете на персонала.   Третата стъпка включва точно измерване на работното поведение. Ръководителите трябва да разработят обективна, точна и пълна оценъчна система за измерване на работата, която да разграничава добрите от лошите работници.  Четвъртата стъпка включва действителното раздаване на награди или наказания в зависимост от изпълнението на задачата. </vt:lpstr>
      <vt:lpstr>Теория за целите на Латам и Локке  </vt:lpstr>
      <vt:lpstr> Теорията за целите на Латам и Локке се опира на тезата, че изпълнението на дадена дейност е резултат от поставена конкретна цел за удовлетворяване на определена потребност. Много изследователи оценяват значението на цели­те като мотиватор и така се заражда понятието „мениджмънт посредством цели" (management by objectives - MBO),</vt:lpstr>
      <vt:lpstr> Мениджмънтът чрез цели представлява процес на управление, при който мениджърите и подчинените действат в ус­ловията на ясно определени общи цели и приоритети на орга­низацията, определят границите на своята отговорност в съответствие с очакваните резултати и от­читат приноса на всеки член на организацията за изпълне­ние на задачите. Това мотивира служителите за постигане на по-добри резултати. Важно е участието на самите служители във формулирането на целите и обратната връзка за реализацията им. </vt:lpstr>
      <vt:lpstr> При незадоволителни резултати целите и задачите се коригират и процесът се завърта отново. Благоприятно въздействие има обвързването на постигнатите резултати със съответни награди, както при теорията на очакванията на Вруум.   Прилагането на тази теория носи известни рискове, когато се поставят трудни и непостижими задачи, които могат да предизвикат неудовлетворение у служителите и да пречат на напредъка на организацията като цяло.  </vt:lpstr>
      <vt:lpstr>Теория за поддръжката на Скинър </vt:lpstr>
      <vt:lpstr> Американският психолог Скинър се опира на идеята, че човешкото поведение се формира от своите последствия. Човек постъпва по определен начин поради поддръжка (или стимул), получа­вана в миналото. Ако резултатът от дадено действие е благоп­риятен, налице е положителен стимул.  Скинър разглежда три вида поддръжка (стимули).   Положителна поддръжка е налице, когато последствията от дадено поведение са благоприятни и водят до някакво психическо или физическо удовлетворение. </vt:lpstr>
      <vt:lpstr>  При отрицателна поддръжка резултатът от поведението е пре­махване на неблагоприятни последствия.     Наказанието е налице, когато дадено поведение води до открито неблагоприятни последици – напр., причиняване на физическа или емоционална болка, или отстраняване на желан резултат.    Приложението на теорията на Скинър в менидж­мънта е наложило понятието „модификация на поведени­ето", което означава постигане на желани резултати в обучението на персонала, повишаването на качеството, усъвършенстване на управле­нието и др. </vt:lpstr>
      <vt:lpstr>Теория за личната ефективност (за социалното познание) на Алберт Бандура </vt:lpstr>
      <vt:lpstr> Алберт Бандура, който  стига до извода, че при мотивацията трябва да се отчитат познавателните особености на индивидите. Неговата основна идея е, че когнитивните про­цеси се осъществяват непрекъснато при взаимодействие на три основни фактора: поведението на даден човек, личностни­те му качества и въздействията на заобикалящата среда. Тези фактори формират неговата лична ефективност, т.е. убедеността в собствените сили, която е изключително важна за мотивацията. </vt:lpstr>
      <vt:lpstr> Служител, който има високо ниво на лична ефективност се стреми да се справя дори и с трудни задачи и да влага още повече усилия. Обратно, служител с ниска убеденост в своите сили лесно се отказва, дори и при най-малките трудности.   Следователно, задачата на мениджъра е да развива убедеността на служителите в собствената им ефективност чрез осигуряване на възможности за успех, конструктивна обратна връзка със служителите при изпълнение на конкретна задача, поддържане на позитивни емоции у служителите, демонстриране на личен позитивен опит пред служителите и т.н.</vt:lpstr>
      <vt:lpstr> Според теорията за социалното познание за обяснение на поведението особено важни са три свързани с познанието процеса - символни­те процеси, заместващото учене и самоконтрола.    Символните процеси представляват съвкупност от средства и начини, чрез които хората използват словесни и мисловни символи, за да обработват и съхраняват информа­ция, която по-нататък, под формата на опит, слу­жи като насоки за бъдещи действия.   </vt:lpstr>
      <vt:lpstr> Заместващото учене е способност да се заучават нови действия (поведение) и/или да се предвиждат техните вероят­ни последствия, като се наблюдават други хора. Самият про­цес на наблюдение на чуждото поведение и опитите това по­ведение да се имитира Бандура нарича „моделиране", т.е. ролеви модели.   Самоконтролът е способност да се упражнява контрол върху собственото поведение чрез установяване на стандарти и предвиждане на последствия във вид на награди или наказания за собствените постъпки. </vt:lpstr>
      <vt:lpstr>Теория за равновесието на Стейси Адамс </vt:lpstr>
      <vt:lpstr> Същността на тази теория се свежда до това, че всеки служител отчита какво влага в трудовия процес (време, усилия, умения, концентрация и пр.) и какво получава за труда си (престиж, пари, уважение, одобрение и т. н.). Тъй като организациите са социални системи, всеки служител наблюдава и дава оценка на това, което става на работното място и се сравнява с останалите служители. </vt:lpstr>
      <vt:lpstr> С други думи, тази теория разглежда мотивацията не като индивидуален процес, а отчита влиянието на организацията. Според нея хората са мотивирани да търсят справедливост в наградите според вложените от отделните служители усилия, т.е. равенството се разглежда като справедливост спрямо резултатите и вложените усилия, а мотивираността е в правопропорционална зависимост от равенството и справедливостта. При установено неравновесие се появява стремеж за възстановяване или установяване на равновесието, което води до появата на съответни поведенчески мотиви.</vt:lpstr>
      <vt:lpstr>ВИДОВЕ НАГРАДНИ ПРОГРАМИ И СТИМУЛИ </vt:lpstr>
      <vt:lpstr>Пет общи неща за стимулите:  1. Проучванията на поведението в организациите ясно показват, че хората наистина реагират на стимули. Човешкото поведение се ръководи главно от очакваните резултати, свързани с възможните начини на действие.   2. Индивидите се различия по предпочитанията си към различните видове награди. Това, което е желано за един човек, може да бъде напълно маловажно или даже обиждащо за друг. Следователно, персоналът има различни ценности и в идеалния случай трябва да бъде награждаван с различни неща.</vt:lpstr>
      <vt:lpstr>3. Хората обичат да се възприемат като победители. Тези, които имат добро самомнение и вярват, че са победители проявяват склонност да работят по-добре от другите и са по-доволни от работата си. Следователно, по-добре би било да се предвидят награди за повече хора, отколкото големи награди за малък брой лица.  4. По-добре е да се поставя ударение върху стимулите или наградите като средство за мотивиране. Повечето възрастни лица реагират по-благоприятно при системна употреба на стимули, докато  употребата на наказания е много неефективна по отношение на човешкото поведение. </vt:lpstr>
      <vt:lpstr>5. Фундаменталният въпрос, който всеки ръководител трябва да си зададе относно стимулите: "Кое е това, което аз имам под мой контрол и моят персонал го цени?". Ръководителят може да има "опис на наградите" от специфични стимули, които могат да се използват като ефективно мотивиращо средство. </vt:lpstr>
      <vt:lpstr>Три вида програми за стимулиране:  - Индивидуални - Групови - В рамките на организацията</vt:lpstr>
      <vt:lpstr> Индивидуални програми за награди. Те осигуряват стимули конкретно на отделния извършител за собствената му работа. Подходящи са само тогава, когато работата на отделния извършител и неговият принос могат да бъдат точно измерени.   Основното предимство на индивидуалните награди е ясната и пряка връзка между работата на човека и наградата.   Сериозен недостатък е това, че може да възникне нездравословна конкуренция и вместо да си сътрудничат, хората започват да се  конкурират и може да се стигне до конфликти. </vt:lpstr>
      <vt:lpstr> Програмите за награждаване на групи включват осигуряването на стимули за групова добра работа. Наградите зависят от резултатите, постигнати от групата като цяло. Те са най-подходящи, когато работниците силно зависят един от друг и работят в екип.   Основни предимства на груповите награди: 1. Повишава се вътрегруповото сътрудничество. 2. Всички в колектива оказват натиск за мотивиране на лошо работещите в екипа. 3. Получава се здравословна, продуктивна, вътрегрупова конкуренция.</vt:lpstr>
      <vt:lpstr>Недостатъци на груповите награди: 1. Даването на групови награди може да обезкуражи добрите работници и те да спрат да полагат усилия при условие, че всички получават едни и същи стимули.  2. Липсва директна връзка между работата на човека и наградата, която той получава.  3. Може да възникне деструктивна конкуренция между групите в дадена организация, особено ако наградата на една група е за сметка на друга група.</vt:lpstr>
      <vt:lpstr> Програмите за награди в рамките на цялата организация осигуряват стимули за всички членове на организацията, независимо от отделната им работа. Прилагат се най-успешно в сравнително малки хомогенни организации. Предимства: 1. Предизвикват добро чувство у всички наети лица. 2. Създават чувство за равенство, общност и дух на сътрудничество. 3. Улесняват сътрудничеството в организацията. Недостатъци:  1. Психологически са отдалечени от индивидуалния работник.  2. Връзката между личната работа и заплащането е много слаба. </vt:lpstr>
      <vt:lpstr>Стимулите за работа се разделят на две основни категории:  парични и непарични. </vt:lpstr>
      <vt:lpstr>Основни парични стимули  1. Индивидуални стимули а) заплащане на парче б) заплащане според заслугите  в) премия според заслугите  г) заплата  2. Групови стимули или стимули за цели отдели - верижно споделяне  3. Стимули в рамките на организацията а) споделяне на печалбата б) притежаване на акции</vt:lpstr>
      <vt:lpstr>Непарични стимули. Обикновено се разглеждат и раздават на индивидуално ниво. Имат значително по-голям ефект върху вътрешната мотивация, върху желанието на индивида да свърши дадена работа добре, защото "иска така", а не защото "трябва". Те са най-често под прекия контрол на ръководителя.  </vt:lpstr>
      <vt:lpstr>Основни непарични стимули 1.Признание 2. Издигане в службата и повишение 3. Участие във вземането на решения 4. Автономност 5. Смяна на задачите и разнообразяване на уменията 6. Чувство за принадлежност и полезност 7. Разбиране и помощ при персонални проблеми 8. Възможност за професионално развитие 9. Времева банка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УПРАВЛЕНИЕ НА ХОРАТА В ОРГАНИЗАЦИИТЕ. МОТИВАЦИЯ.</dc:title>
  <dc:creator>Grancharova</dc:creator>
  <cp:lastModifiedBy>User</cp:lastModifiedBy>
  <cp:revision>66</cp:revision>
  <dcterms:created xsi:type="dcterms:W3CDTF">2004-03-27T07:58:05Z</dcterms:created>
  <dcterms:modified xsi:type="dcterms:W3CDTF">2016-10-16T18:18:18Z</dcterms:modified>
</cp:coreProperties>
</file>