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notesMasterIdLst>
    <p:notesMasterId r:id="rId4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321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311" r:id="rId20"/>
    <p:sldId id="274" r:id="rId21"/>
    <p:sldId id="313" r:id="rId22"/>
    <p:sldId id="275" r:id="rId23"/>
    <p:sldId id="314" r:id="rId24"/>
    <p:sldId id="276" r:id="rId25"/>
    <p:sldId id="277" r:id="rId26"/>
    <p:sldId id="278" r:id="rId27"/>
    <p:sldId id="279" r:id="rId28"/>
    <p:sldId id="280" r:id="rId29"/>
    <p:sldId id="283" r:id="rId30"/>
    <p:sldId id="286" r:id="rId31"/>
    <p:sldId id="315" r:id="rId32"/>
    <p:sldId id="316" r:id="rId33"/>
    <p:sldId id="287" r:id="rId34"/>
    <p:sldId id="317" r:id="rId35"/>
    <p:sldId id="318" r:id="rId36"/>
    <p:sldId id="319" r:id="rId37"/>
    <p:sldId id="288" r:id="rId38"/>
    <p:sldId id="289" r:id="rId39"/>
    <p:sldId id="292" r:id="rId40"/>
    <p:sldId id="293" r:id="rId41"/>
    <p:sldId id="294" r:id="rId42"/>
    <p:sldId id="295" r:id="rId43"/>
  </p:sldIdLst>
  <p:sldSz cx="9144000" cy="6858000" type="screen4x3"/>
  <p:notesSz cx="6858000" cy="9144000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00"/>
    <a:srgbClr val="FF3300"/>
    <a:srgbClr val="FDE7EA"/>
    <a:srgbClr val="FCEE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265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5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65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265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27C88AE-0079-424A-AE07-34CDF4BEC4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4258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26214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262148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621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F140FCF-3CD6-431B-803D-825E851820A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6D8597-BFE2-49B7-A727-7242986C79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0399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045289-9CA5-4083-B0C6-08F1C68F9B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65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B09470-0269-4B9B-AE60-D323E26F3F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5284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E2FDEC-A319-4252-A8A3-AE818B1EB0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1981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786FA-5F3D-4243-A401-B629BDCBBA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9970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CFF96-C419-4262-B26A-E136E6CE88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4088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24D21B-F4BC-4D3E-9901-D2032F5081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642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EF3AA-CAE1-42C4-B589-338B90ED21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1901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41D0AC-D5F3-4C9B-AE78-0C1CE1E0E5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650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38E839-0C71-4552-8723-233653ED63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5087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61123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61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261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261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D856B33-E267-4067-84C4-EFCEEB09C7E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B858-4D1C-44E9-AB63-1548A000B6F0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9523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17855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bg-BG" altLang="en-US" sz="4800" b="1" dirty="0">
                <a:solidFill>
                  <a:srgbClr val="FF3300"/>
                </a:solidFill>
                <a:latin typeface="Times New Roman" pitchFamily="18" charset="0"/>
              </a:rPr>
              <a:t>ЛИДЕРСТВО И </a:t>
            </a:r>
            <a:r>
              <a:rPr lang="bg-BG" altLang="en-US" sz="4800" b="1" dirty="0" smtClean="0">
                <a:solidFill>
                  <a:srgbClr val="FF3300"/>
                </a:solidFill>
                <a:latin typeface="Times New Roman" pitchFamily="18" charset="0"/>
              </a:rPr>
              <a:t>ВЛАСТ</a:t>
            </a:r>
            <a:endParaRPr lang="bg-BG" altLang="en-US" sz="48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559E-D9A7-4B58-BC4E-55DC1F7FD351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11620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23012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bg-BG" altLang="en-US">
                <a:solidFill>
                  <a:srgbClr val="FF3300"/>
                </a:solidFill>
              </a:rPr>
              <a:t>Силата -</a:t>
            </a:r>
            <a:r>
              <a:rPr lang="bg-BG" altLang="en-US">
                <a:solidFill>
                  <a:schemeClr val="bg2"/>
                </a:solidFill>
              </a:rPr>
              <a:t> способността и компетентността произтичат от силата. Силният човек се концентрира върху своите силни страни и премахва слабостите си.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20381-EDC4-4AFE-B492-A5F928670DDC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13668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250825" y="274638"/>
            <a:ext cx="8642350" cy="6249987"/>
          </a:xfrm>
        </p:spPr>
        <p:txBody>
          <a:bodyPr/>
          <a:lstStyle/>
          <a:p>
            <a:r>
              <a:rPr lang="bg-BG" altLang="en-US">
                <a:solidFill>
                  <a:srgbClr val="FF3300"/>
                </a:solidFill>
              </a:rPr>
              <a:t>Енергията </a:t>
            </a:r>
            <a:r>
              <a:rPr lang="bg-BG" altLang="en-US">
                <a:solidFill>
                  <a:schemeClr val="bg2"/>
                </a:solidFill>
              </a:rPr>
              <a:t>- Властният човек има достатъчно енергия. Тя може да бъде пряко излъчена към други индивиди и да въздейства върху отношенията и поведението им.</a:t>
            </a:r>
            <a:r>
              <a:rPr lang="bg-BG" alt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9F618-3F70-4DA2-8721-6967C45CB99E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1571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9445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bg-BG" altLang="en-US">
                <a:solidFill>
                  <a:srgbClr val="FF3300"/>
                </a:solidFill>
              </a:rPr>
              <a:t>Действието</a:t>
            </a:r>
            <a:r>
              <a:rPr lang="bg-BG" altLang="en-US"/>
              <a:t> </a:t>
            </a:r>
            <a:r>
              <a:rPr lang="bg-BG" altLang="en-US">
                <a:solidFill>
                  <a:schemeClr val="bg2"/>
                </a:solidFill>
              </a:rPr>
              <a:t>като трети компонент е ключът към властната личност, чиято цел</a:t>
            </a:r>
            <a:r>
              <a:rPr lang="en-US" altLang="en-US">
                <a:solidFill>
                  <a:schemeClr val="bg2"/>
                </a:solidFill>
              </a:rPr>
              <a:t> </a:t>
            </a:r>
            <a:r>
              <a:rPr lang="bg-BG" altLang="en-US">
                <a:solidFill>
                  <a:schemeClr val="bg2"/>
                </a:solidFill>
              </a:rPr>
              <a:t>е да влияе върху другите.</a:t>
            </a:r>
            <a:r>
              <a:rPr lang="bg-BG" altLang="en-US" sz="400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20A7C-3B08-47F9-BDE9-2B90E1BDADCC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1776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467475"/>
          </a:xfrm>
        </p:spPr>
        <p:txBody>
          <a:bodyPr/>
          <a:lstStyle/>
          <a:p>
            <a:r>
              <a:rPr lang="en-US" altLang="en-US" sz="4800">
                <a:solidFill>
                  <a:srgbClr val="FF3300"/>
                </a:solidFill>
              </a:rPr>
              <a:t>O</a:t>
            </a:r>
            <a:r>
              <a:rPr lang="bg-BG" altLang="en-US" sz="4800">
                <a:solidFill>
                  <a:srgbClr val="FF3300"/>
                </a:solidFill>
              </a:rPr>
              <a:t>СНОВНИ ЕЛЕМЕНТИ НА ВЛАСТТА</a:t>
            </a:r>
            <a:r>
              <a:rPr lang="bg-BG" altLang="en-US"/>
              <a:t> </a:t>
            </a:r>
            <a:r>
              <a:rPr lang="en-US" altLang="en-US"/>
              <a:t/>
            </a:r>
            <a:br>
              <a:rPr lang="en-US" altLang="en-US"/>
            </a:br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E5360-02B1-4FD8-BE5D-35467A62D228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1981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94450"/>
          </a:xfrm>
        </p:spPr>
        <p:txBody>
          <a:bodyPr/>
          <a:lstStyle/>
          <a:p>
            <a:pPr marL="838200" indent="-838200"/>
            <a:r>
              <a:rPr lang="en-US" altLang="en-US">
                <a:solidFill>
                  <a:srgbClr val="FF3300"/>
                </a:solidFill>
              </a:rPr>
              <a:t>1. </a:t>
            </a:r>
            <a:r>
              <a:rPr lang="bg-BG" altLang="en-US">
                <a:solidFill>
                  <a:srgbClr val="FF3300"/>
                </a:solidFill>
              </a:rPr>
              <a:t>ОСНОВА НА ВЛАСТТА:</a:t>
            </a:r>
            <a:r>
              <a:rPr lang="bg-BG" altLang="en-US"/>
              <a:t> </a:t>
            </a:r>
            <a:r>
              <a:rPr lang="bg-BG" altLang="en-US">
                <a:solidFill>
                  <a:schemeClr val="bg2"/>
                </a:solidFill>
              </a:rPr>
              <a:t>предимствата, които човек използва, за да повлияе на другите.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87543-F516-40DA-A0F8-57486C091D1D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21860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250825" y="274638"/>
            <a:ext cx="8642350" cy="6323012"/>
          </a:xfrm>
        </p:spPr>
        <p:txBody>
          <a:bodyPr/>
          <a:lstStyle/>
          <a:p>
            <a:pPr marL="838200" indent="-838200">
              <a:lnSpc>
                <a:spcPct val="120000"/>
              </a:lnSpc>
            </a:pPr>
            <a:r>
              <a:rPr lang="en-US" altLang="en-US">
                <a:solidFill>
                  <a:srgbClr val="FF3300"/>
                </a:solidFill>
              </a:rPr>
              <a:t>2. </a:t>
            </a:r>
            <a:r>
              <a:rPr lang="bg-BG" altLang="en-US">
                <a:solidFill>
                  <a:srgbClr val="FF3300"/>
                </a:solidFill>
              </a:rPr>
              <a:t>СРЕДСТВА НА ВЛАСТТА:</a:t>
            </a:r>
            <a:r>
              <a:rPr lang="bg-BG" altLang="en-US"/>
              <a:t> </a:t>
            </a:r>
            <a:r>
              <a:rPr lang="bg-BG" altLang="en-US">
                <a:solidFill>
                  <a:schemeClr val="bg2"/>
                </a:solidFill>
              </a:rPr>
              <a:t>специфичните действия, чрез които човек влияе върху другите /напр., заплахи, обещания и др./.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E4A5D-2B3B-412A-AD05-0BDB3332AA7D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23908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179388" y="274638"/>
            <a:ext cx="8785225" cy="6323012"/>
          </a:xfrm>
        </p:spPr>
        <p:txBody>
          <a:bodyPr/>
          <a:lstStyle/>
          <a:p>
            <a:pPr marL="838200" indent="-838200">
              <a:lnSpc>
                <a:spcPct val="110000"/>
              </a:lnSpc>
            </a:pPr>
            <a:r>
              <a:rPr lang="en-US" altLang="en-US">
                <a:solidFill>
                  <a:srgbClr val="FF3300"/>
                </a:solidFill>
              </a:rPr>
              <a:t>3. </a:t>
            </a:r>
            <a:r>
              <a:rPr lang="bg-BG" altLang="en-US">
                <a:solidFill>
                  <a:srgbClr val="FF3300"/>
                </a:solidFill>
              </a:rPr>
              <a:t>ОБХВАТ НА ВЛАСТТА:</a:t>
            </a:r>
            <a:r>
              <a:rPr lang="bg-BG" altLang="en-US"/>
              <a:t> </a:t>
            </a:r>
            <a:r>
              <a:rPr lang="bg-BG" altLang="en-US">
                <a:solidFill>
                  <a:schemeClr val="bg2"/>
                </a:solidFill>
              </a:rPr>
              <a:t>съвкупността от специфични действия, които човек може да предприеме, за да повлияе на другите.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A7C7B-E380-40A2-A940-1379459B996A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2595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68313" y="274638"/>
            <a:ext cx="8496300" cy="6394450"/>
          </a:xfrm>
        </p:spPr>
        <p:txBody>
          <a:bodyPr/>
          <a:lstStyle/>
          <a:p>
            <a:pPr marL="838200" indent="-838200">
              <a:lnSpc>
                <a:spcPct val="110000"/>
              </a:lnSpc>
            </a:pPr>
            <a:r>
              <a:rPr lang="en-US" altLang="en-US">
                <a:solidFill>
                  <a:srgbClr val="FF3300"/>
                </a:solidFill>
              </a:rPr>
              <a:t>4. </a:t>
            </a:r>
            <a:r>
              <a:rPr lang="bg-BG" altLang="en-US">
                <a:solidFill>
                  <a:srgbClr val="FF3300"/>
                </a:solidFill>
              </a:rPr>
              <a:t>КОЛИЧЕСТВО НА ВЛАСТТА:</a:t>
            </a:r>
            <a:r>
              <a:rPr lang="bg-BG" altLang="en-US"/>
              <a:t>  </a:t>
            </a:r>
            <a:r>
              <a:rPr lang="bg-BG" altLang="en-US">
                <a:solidFill>
                  <a:schemeClr val="bg2"/>
                </a:solidFill>
              </a:rPr>
              <a:t>вероятността, че дадено лице ще изпълни някакво  действие като резултат от властта на друго лице.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0CC46-62FE-49B3-8038-55F0CD7C11C1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2800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94450"/>
          </a:xfrm>
        </p:spPr>
        <p:txBody>
          <a:bodyPr/>
          <a:lstStyle/>
          <a:p>
            <a:pPr marL="838200" indent="-838200">
              <a:lnSpc>
                <a:spcPct val="110000"/>
              </a:lnSpc>
            </a:pPr>
            <a:r>
              <a:rPr lang="en-US" altLang="en-US">
                <a:solidFill>
                  <a:srgbClr val="FF3300"/>
                </a:solidFill>
              </a:rPr>
              <a:t>5. </a:t>
            </a:r>
            <a:r>
              <a:rPr lang="bg-BG" altLang="en-US">
                <a:solidFill>
                  <a:srgbClr val="FF3300"/>
                </a:solidFill>
              </a:rPr>
              <a:t>ШИРОТА НА ВЛАСТТА:</a:t>
            </a:r>
            <a:r>
              <a:rPr lang="bg-BG" altLang="en-US"/>
              <a:t> </a:t>
            </a:r>
            <a:r>
              <a:rPr lang="bg-BG" altLang="en-US">
                <a:solidFill>
                  <a:schemeClr val="bg2"/>
                </a:solidFill>
              </a:rPr>
              <a:t>броят на хората, върху които властващият упражнява контрол.</a:t>
            </a:r>
            <a:r>
              <a:rPr lang="en-US" altLang="en-US">
                <a:solidFill>
                  <a:schemeClr val="bg2"/>
                </a:solidFill>
              </a:rPr>
              <a:t/>
            </a:r>
            <a:br>
              <a:rPr lang="en-US" altLang="en-US">
                <a:solidFill>
                  <a:schemeClr val="bg2"/>
                </a:solidFill>
              </a:rPr>
            </a:br>
            <a:endParaRPr lang="bg-BG" altLang="en-US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8173-53D3-4568-A201-CE0FC437A5D4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2273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94450"/>
          </a:xfrm>
        </p:spPr>
        <p:txBody>
          <a:bodyPr/>
          <a:lstStyle/>
          <a:p>
            <a:pPr marL="838200" indent="-838200">
              <a:lnSpc>
                <a:spcPct val="120000"/>
              </a:lnSpc>
            </a:pPr>
            <a:r>
              <a:rPr lang="en-US" altLang="en-US">
                <a:solidFill>
                  <a:srgbClr val="FF3300"/>
                </a:solidFill>
              </a:rPr>
              <a:t>6. </a:t>
            </a:r>
            <a:r>
              <a:rPr lang="bg-BG" altLang="en-US">
                <a:solidFill>
                  <a:srgbClr val="FF3300"/>
                </a:solidFill>
              </a:rPr>
              <a:t>ЦЕНА НА ВЛАСТТА:</a:t>
            </a:r>
            <a:r>
              <a:rPr lang="bg-BG" altLang="en-US"/>
              <a:t> </a:t>
            </a:r>
            <a:r>
              <a:rPr lang="bg-BG" altLang="en-US">
                <a:solidFill>
                  <a:schemeClr val="bg2"/>
                </a:solidFill>
              </a:rPr>
              <a:t>очакваните разходи, които човек прави, за да повлияе върху някой друг.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7933-9AD0-4D33-B675-5CED3D76C7FC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9728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178550"/>
          </a:xfrm>
        </p:spPr>
        <p:txBody>
          <a:bodyPr/>
          <a:lstStyle/>
          <a:p>
            <a:r>
              <a:rPr lang="bg-BG" altLang="en-US" b="1">
                <a:solidFill>
                  <a:srgbClr val="FF3300"/>
                </a:solidFill>
              </a:rPr>
              <a:t>ОПРЕДЕЛЕНИЕ И МОДЕЛИ НА ВЛАСТТА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323C1-1C47-4FE0-BCF2-96FEDDAB81E2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3005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467475"/>
          </a:xfrm>
        </p:spPr>
        <p:txBody>
          <a:bodyPr/>
          <a:lstStyle/>
          <a:p>
            <a:r>
              <a:rPr lang="bg-BG" altLang="en-US">
                <a:solidFill>
                  <a:srgbClr val="FF3300"/>
                </a:solidFill>
              </a:rPr>
              <a:t>7. СИЛА НА ВЛАСТТА:</a:t>
            </a:r>
            <a:r>
              <a:rPr lang="bg-BG" altLang="en-US"/>
              <a:t> </a:t>
            </a:r>
            <a:r>
              <a:rPr lang="bg-BG" altLang="en-US">
                <a:solidFill>
                  <a:schemeClr val="bg2"/>
                </a:solidFill>
              </a:rPr>
              <a:t>очакваните разходи за противопоставяне от страна на лицето, върху което се упражнява власт.</a:t>
            </a:r>
            <a:br>
              <a:rPr lang="bg-BG" altLang="en-US">
                <a:solidFill>
                  <a:schemeClr val="bg2"/>
                </a:solidFill>
              </a:rPr>
            </a:br>
            <a:endParaRPr lang="bg-BG" altLang="en-US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BAEB-1F83-449C-9F7C-9ED6035ADEE4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293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467475"/>
          </a:xfrm>
        </p:spPr>
        <p:txBody>
          <a:bodyPr/>
          <a:lstStyle/>
          <a:p>
            <a:r>
              <a:rPr lang="bg-BG" altLang="en-US" sz="5400">
                <a:solidFill>
                  <a:schemeClr val="bg2"/>
                </a:solidFill>
              </a:rPr>
              <a:t>Сборът от всички тези аспекти управлява властта на отделния индивид във всяка конкретна ситуация.</a:t>
            </a:r>
            <a:r>
              <a:rPr lang="bg-BG" alt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EEB8F-E012-4811-A665-6B7A28227279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32100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94450"/>
          </a:xfrm>
        </p:spPr>
        <p:txBody>
          <a:bodyPr/>
          <a:lstStyle/>
          <a:p>
            <a:r>
              <a:rPr lang="bg-BG" altLang="en-US" sz="5400" b="1">
                <a:solidFill>
                  <a:srgbClr val="FF3300"/>
                </a:solidFill>
              </a:rPr>
              <a:t>ВИДОВЕ ВЛАСТ</a:t>
            </a:r>
            <a:r>
              <a:rPr lang="bg-BG" altLang="en-US" b="1">
                <a:solidFill>
                  <a:srgbClr val="FF3300"/>
                </a:solidFill>
              </a:rPr>
              <a:t/>
            </a:r>
            <a:br>
              <a:rPr lang="bg-BG" altLang="en-US" b="1">
                <a:solidFill>
                  <a:srgbClr val="FF3300"/>
                </a:solidFill>
              </a:rPr>
            </a:br>
            <a:endParaRPr lang="bg-BG" altLang="en-US" b="1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393F0-EE24-40B9-9FEC-5412D4ACEEF8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2304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94450"/>
          </a:xfrm>
        </p:spPr>
        <p:txBody>
          <a:bodyPr/>
          <a:lstStyle/>
          <a:p>
            <a:pPr algn="l"/>
            <a:r>
              <a:rPr lang="bg-BG" altLang="en-US">
                <a:solidFill>
                  <a:schemeClr val="bg2"/>
                </a:solidFill>
              </a:rPr>
              <a:t>French и Raven описват</a:t>
            </a:r>
            <a:r>
              <a:rPr lang="bg-BG" altLang="en-US"/>
              <a:t> </a:t>
            </a:r>
            <a:br>
              <a:rPr lang="bg-BG" altLang="en-US"/>
            </a:br>
            <a:r>
              <a:rPr lang="bg-BG" altLang="en-US" sz="5400">
                <a:solidFill>
                  <a:srgbClr val="FF3300"/>
                </a:solidFill>
              </a:rPr>
              <a:t>5 вида власт:</a:t>
            </a:r>
            <a:r>
              <a:rPr lang="bg-BG" altLang="en-US">
                <a:solidFill>
                  <a:srgbClr val="FF3300"/>
                </a:solidFill>
              </a:rPr>
              <a:t> </a:t>
            </a:r>
            <a:br>
              <a:rPr lang="bg-BG" altLang="en-US">
                <a:solidFill>
                  <a:srgbClr val="FF3300"/>
                </a:solidFill>
              </a:rPr>
            </a:br>
            <a:r>
              <a:rPr lang="bg-BG" altLang="en-US">
                <a:solidFill>
                  <a:schemeClr val="bg2"/>
                </a:solidFill>
              </a:rPr>
              <a:t>- власт чрез награда, </a:t>
            </a:r>
            <a:br>
              <a:rPr lang="bg-BG" altLang="en-US">
                <a:solidFill>
                  <a:schemeClr val="bg2"/>
                </a:solidFill>
              </a:rPr>
            </a:br>
            <a:r>
              <a:rPr lang="bg-BG" altLang="en-US">
                <a:solidFill>
                  <a:schemeClr val="bg2"/>
                </a:solidFill>
              </a:rPr>
              <a:t>- власт чрез насилие, </a:t>
            </a:r>
            <a:br>
              <a:rPr lang="bg-BG" altLang="en-US">
                <a:solidFill>
                  <a:schemeClr val="bg2"/>
                </a:solidFill>
              </a:rPr>
            </a:br>
            <a:r>
              <a:rPr lang="bg-BG" altLang="en-US">
                <a:solidFill>
                  <a:schemeClr val="bg2"/>
                </a:solidFill>
              </a:rPr>
              <a:t>- законова власт, </a:t>
            </a:r>
            <a:br>
              <a:rPr lang="bg-BG" altLang="en-US">
                <a:solidFill>
                  <a:schemeClr val="bg2"/>
                </a:solidFill>
              </a:rPr>
            </a:br>
            <a:r>
              <a:rPr lang="bg-BG" altLang="en-US">
                <a:solidFill>
                  <a:schemeClr val="bg2"/>
                </a:solidFill>
              </a:rPr>
              <a:t>- референтна власт, </a:t>
            </a:r>
            <a:br>
              <a:rPr lang="bg-BG" altLang="en-US">
                <a:solidFill>
                  <a:schemeClr val="bg2"/>
                </a:solidFill>
              </a:rPr>
            </a:br>
            <a:r>
              <a:rPr lang="bg-BG" altLang="en-US">
                <a:solidFill>
                  <a:schemeClr val="bg2"/>
                </a:solidFill>
              </a:rPr>
              <a:t>- експертна власт.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1F917-BB9B-4A73-B775-A228CDCB4579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34148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23012"/>
          </a:xfrm>
        </p:spPr>
        <p:txBody>
          <a:bodyPr/>
          <a:lstStyle/>
          <a:p>
            <a:pPr algn="l"/>
            <a:r>
              <a:rPr lang="bg-BG" altLang="en-US" sz="5400">
                <a:solidFill>
                  <a:srgbClr val="FF3300"/>
                </a:solidFill>
              </a:rPr>
              <a:t>1. Наградна власт</a:t>
            </a:r>
            <a:r>
              <a:rPr lang="bg-BG" altLang="en-US"/>
              <a:t> </a:t>
            </a:r>
            <a:r>
              <a:rPr lang="bg-BG" altLang="en-US">
                <a:solidFill>
                  <a:schemeClr val="bg2"/>
                </a:solidFill>
              </a:rPr>
              <a:t>-</a:t>
            </a:r>
            <a:r>
              <a:rPr lang="bg-BG" altLang="en-US"/>
              <a:t> </a:t>
            </a:r>
            <a:r>
              <a:rPr lang="bg-BG" altLang="en-US">
                <a:solidFill>
                  <a:schemeClr val="bg2"/>
                </a:solidFill>
              </a:rPr>
              <a:t> способността да се осигури награда за желано поведение или за промяна в поведението.</a:t>
            </a:r>
            <a:r>
              <a:rPr lang="bg-BG" alt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1D68A-3AC6-4FD1-862F-A4E1654B6F09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15155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92100"/>
            <a:ext cx="8229600" cy="6376988"/>
          </a:xfrm>
        </p:spPr>
        <p:txBody>
          <a:bodyPr/>
          <a:lstStyle/>
          <a:p>
            <a:pPr algn="l"/>
            <a:r>
              <a:rPr lang="bg-BG" altLang="en-US" sz="5400">
                <a:solidFill>
                  <a:srgbClr val="FF3300"/>
                </a:solidFill>
              </a:rPr>
              <a:t>2. Власт чрез насилие -</a:t>
            </a:r>
            <a:r>
              <a:rPr lang="bg-BG" altLang="en-US" sz="5400">
                <a:solidFill>
                  <a:schemeClr val="hlink"/>
                </a:solidFill>
              </a:rPr>
              <a:t> </a:t>
            </a:r>
            <a:r>
              <a:rPr lang="bg-BG" altLang="en-US"/>
              <a:t> </a:t>
            </a:r>
            <a:r>
              <a:rPr lang="bg-BG" altLang="en-US">
                <a:solidFill>
                  <a:schemeClr val="bg2"/>
                </a:solidFill>
              </a:rPr>
              <a:t>както наградната власт, включва манипулация, но в този случай притежаващият власт наказва индивида за нежелано поведение.</a:t>
            </a:r>
            <a:r>
              <a:rPr lang="bg-BG" alt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99B5E-7E53-468C-933B-8A0C6D05E07E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15565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94450"/>
          </a:xfrm>
        </p:spPr>
        <p:txBody>
          <a:bodyPr/>
          <a:lstStyle/>
          <a:p>
            <a:pPr algn="l"/>
            <a:r>
              <a:rPr lang="bg-BG" altLang="en-US" sz="4800" b="1">
                <a:solidFill>
                  <a:srgbClr val="FF3300"/>
                </a:solidFill>
              </a:rPr>
              <a:t>3. Законова власт -</a:t>
            </a:r>
            <a:r>
              <a:rPr lang="bg-BG" altLang="en-US"/>
              <a:t> </a:t>
            </a:r>
            <a:r>
              <a:rPr lang="bg-BG" altLang="en-US">
                <a:solidFill>
                  <a:schemeClr val="bg2"/>
                </a:solidFill>
              </a:rPr>
              <a:t>когато един индивид има законно право да диктува промяна в поведението на друг поради ролята си в обществото или организацията (напр. главните сестри).</a:t>
            </a:r>
            <a:r>
              <a:rPr lang="bg-BG" alt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C7B22-CF8E-4D60-B5D7-272E95A1589E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157700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94450"/>
          </a:xfrm>
        </p:spPr>
        <p:txBody>
          <a:bodyPr/>
          <a:lstStyle/>
          <a:p>
            <a:pPr algn="l">
              <a:lnSpc>
                <a:spcPct val="110000"/>
              </a:lnSpc>
            </a:pPr>
            <a:r>
              <a:rPr lang="bg-BG" altLang="en-US" sz="5400" dirty="0">
                <a:solidFill>
                  <a:srgbClr val="FF3300"/>
                </a:solidFill>
              </a:rPr>
              <a:t>4. Референтна власт</a:t>
            </a:r>
            <a:r>
              <a:rPr lang="bg-BG" altLang="en-US" dirty="0">
                <a:solidFill>
                  <a:srgbClr val="FF3300"/>
                </a:solidFill>
              </a:rPr>
              <a:t> -</a:t>
            </a:r>
            <a:r>
              <a:rPr lang="bg-BG" altLang="en-US" dirty="0"/>
              <a:t> </a:t>
            </a:r>
            <a:r>
              <a:rPr lang="bg-BG" altLang="en-US" dirty="0">
                <a:solidFill>
                  <a:schemeClr val="bg2"/>
                </a:solidFill>
              </a:rPr>
              <a:t>оприличаване на даден индивид с някой друг.</a:t>
            </a:r>
            <a:r>
              <a:rPr lang="bg-BG" alt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533DE-F11D-4B7C-AD8B-9A0FCB053A96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159748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17855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bg-BG" altLang="en-US" sz="4800">
                <a:solidFill>
                  <a:srgbClr val="FF3300"/>
                </a:solidFill>
              </a:rPr>
              <a:t>5. Експертна власт</a:t>
            </a:r>
            <a:r>
              <a:rPr lang="bg-BG" altLang="en-US" sz="4000">
                <a:solidFill>
                  <a:srgbClr val="FF3300"/>
                </a:solidFill>
              </a:rPr>
              <a:t> -</a:t>
            </a:r>
            <a:r>
              <a:rPr lang="bg-BG" altLang="en-US" sz="4000"/>
              <a:t> </a:t>
            </a:r>
            <a:r>
              <a:rPr lang="bg-BG" altLang="en-US" sz="4000">
                <a:solidFill>
                  <a:schemeClr val="bg2"/>
                </a:solidFill>
              </a:rPr>
              <a:t>властният индивид има повече знания от човека, който е с по-малка власт.</a:t>
            </a:r>
            <a:r>
              <a:rPr lang="bg-BG" altLang="en-US" sz="4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1208C-D70E-4F7D-BF11-2430AB554048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16589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94450"/>
          </a:xfrm>
        </p:spPr>
        <p:txBody>
          <a:bodyPr/>
          <a:lstStyle/>
          <a:p>
            <a:r>
              <a:rPr lang="bg-BG" altLang="en-US">
                <a:solidFill>
                  <a:schemeClr val="bg2"/>
                </a:solidFill>
              </a:rPr>
              <a:t>Различните видове власт не са взаимоизключващи се. Ръководителят на здравните грижи трябва да притежава всички посочени видове власт, за да бъде наистина лидер и добър мениджър.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DF508-BEDC-49C7-8DAF-E1D3193C9530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9933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178550"/>
          </a:xfrm>
        </p:spPr>
        <p:txBody>
          <a:bodyPr/>
          <a:lstStyle/>
          <a:p>
            <a:r>
              <a:rPr lang="bg-BG" altLang="en-US">
                <a:solidFill>
                  <a:schemeClr val="bg2"/>
                </a:solidFill>
              </a:rPr>
              <a:t>Произходът на думата власт идва от латинската дума “potere”, която значи “способен съм”.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2BCB9-D898-4703-9008-52590E01D519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17203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23012"/>
          </a:xfrm>
        </p:spPr>
        <p:txBody>
          <a:bodyPr/>
          <a:lstStyle/>
          <a:p>
            <a:r>
              <a:rPr lang="bg-BG" altLang="en-US" sz="5400">
                <a:solidFill>
                  <a:srgbClr val="FF3300"/>
                </a:solidFill>
              </a:rPr>
              <a:t>НАПРАВЛЕНИЯ НА ВЛАСТТА</a:t>
            </a:r>
            <a:r>
              <a:rPr lang="bg-BG" altLang="en-US">
                <a:solidFill>
                  <a:srgbClr val="FF3300"/>
                </a:solidFill>
              </a:rPr>
              <a:t/>
            </a:r>
            <a:br>
              <a:rPr lang="bg-BG" altLang="en-US">
                <a:solidFill>
                  <a:srgbClr val="FF3300"/>
                </a:solidFill>
              </a:rPr>
            </a:br>
            <a:endParaRPr lang="bg-BG" altLang="en-US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3F686-B457-4700-8D00-95F88CCFE09A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2314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23012"/>
          </a:xfrm>
        </p:spPr>
        <p:txBody>
          <a:bodyPr/>
          <a:lstStyle/>
          <a:p>
            <a:r>
              <a:rPr lang="bg-BG" altLang="en-US">
                <a:solidFill>
                  <a:srgbClr val="FF3300"/>
                </a:solidFill>
              </a:rPr>
              <a:t>1. Властта като контрол и автономия</a:t>
            </a:r>
            <a:r>
              <a:rPr lang="bg-BG" altLang="en-US"/>
              <a:t> </a:t>
            </a:r>
            <a:r>
              <a:rPr lang="bg-BG" altLang="en-US">
                <a:solidFill>
                  <a:schemeClr val="bg2"/>
                </a:solidFill>
              </a:rPr>
              <a:t>- властимащите  поддържат своята автономия и контрол върху индивидите чрез използване на възнаграждения и наказания.</a:t>
            </a:r>
            <a:r>
              <a:rPr lang="bg-BG" altLang="en-US"/>
              <a:t/>
            </a:r>
            <a:br>
              <a:rPr lang="bg-BG" altLang="en-US"/>
            </a:br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2EA6-B0A0-4B86-AB21-A6D1C7797DE1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2324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23012"/>
          </a:xfrm>
        </p:spPr>
        <p:txBody>
          <a:bodyPr/>
          <a:lstStyle/>
          <a:p>
            <a:r>
              <a:rPr lang="bg-BG" altLang="en-US" sz="4800">
                <a:solidFill>
                  <a:srgbClr val="FF3300"/>
                </a:solidFill>
              </a:rPr>
              <a:t>2. Властта като политика -</a:t>
            </a:r>
            <a:r>
              <a:rPr lang="bg-BG" altLang="en-US" sz="4800"/>
              <a:t> </a:t>
            </a:r>
            <a:r>
              <a:rPr lang="bg-BG" altLang="en-US" sz="4800">
                <a:solidFill>
                  <a:schemeClr val="bg2"/>
                </a:solidFill>
              </a:rPr>
              <a:t>основата на властта се опира на познаване правилата на играта.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EEA6-C4F4-4BDE-BB3D-037F88CCCB29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17408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94450"/>
          </a:xfrm>
        </p:spPr>
        <p:txBody>
          <a:bodyPr/>
          <a:lstStyle/>
          <a:p>
            <a:pPr marL="838200" indent="-838200"/>
            <a:r>
              <a:rPr lang="bg-BG" altLang="en-US" sz="4800">
                <a:solidFill>
                  <a:srgbClr val="FF3300"/>
                </a:solidFill>
              </a:rPr>
              <a:t>3. Властта като чар  -</a:t>
            </a:r>
            <a:r>
              <a:rPr lang="bg-BG" altLang="en-US" sz="4800"/>
              <a:t> </a:t>
            </a:r>
            <a:r>
              <a:rPr lang="bg-BG" altLang="en-US" sz="4800">
                <a:solidFill>
                  <a:schemeClr val="bg2"/>
                </a:solidFill>
              </a:rPr>
              <a:t>личността като магнит привлича останалите.</a:t>
            </a:r>
            <a:r>
              <a:rPr lang="bg-BG" altLang="en-US" sz="4800"/>
              <a:t/>
            </a:r>
            <a:br>
              <a:rPr lang="bg-BG" altLang="en-US" sz="4800"/>
            </a:br>
            <a:endParaRPr lang="bg-BG" altLang="en-US" sz="4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06FBE-02FB-4F29-947D-E1207382FCDE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2334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94450"/>
          </a:xfrm>
        </p:spPr>
        <p:txBody>
          <a:bodyPr/>
          <a:lstStyle/>
          <a:p>
            <a:pPr marL="838200" indent="-838200"/>
            <a:r>
              <a:rPr lang="bg-BG" altLang="en-US" sz="4800">
                <a:solidFill>
                  <a:srgbClr val="FF3300"/>
                </a:solidFill>
              </a:rPr>
              <a:t>4. Властта като инстинктивен стимул -</a:t>
            </a:r>
            <a:r>
              <a:rPr lang="bg-BG" altLang="en-US" sz="4800"/>
              <a:t> </a:t>
            </a:r>
            <a:r>
              <a:rPr lang="bg-BG" altLang="en-US" sz="4800">
                <a:solidFill>
                  <a:schemeClr val="bg2"/>
                </a:solidFill>
              </a:rPr>
              <a:t>желанието за власт е инстинкт.</a:t>
            </a:r>
            <a:br>
              <a:rPr lang="bg-BG" altLang="en-US" sz="4800">
                <a:solidFill>
                  <a:schemeClr val="bg2"/>
                </a:solidFill>
              </a:rPr>
            </a:br>
            <a:endParaRPr lang="bg-BG" altLang="en-US" sz="48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A694-4964-434B-8E50-107C91E73815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2344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94450"/>
          </a:xfrm>
        </p:spPr>
        <p:txBody>
          <a:bodyPr/>
          <a:lstStyle/>
          <a:p>
            <a:pPr marL="838200" indent="-838200"/>
            <a:r>
              <a:rPr lang="bg-BG" altLang="en-US" sz="4800">
                <a:solidFill>
                  <a:srgbClr val="FF3300"/>
                </a:solidFill>
              </a:rPr>
              <a:t>5. Властта като зависимост от ресурсите</a:t>
            </a:r>
            <a:r>
              <a:rPr lang="bg-BG" altLang="en-US" sz="4800"/>
              <a:t> </a:t>
            </a:r>
            <a:r>
              <a:rPr lang="bg-BG" altLang="en-US" sz="4800">
                <a:solidFill>
                  <a:schemeClr val="bg2"/>
                </a:solidFill>
              </a:rPr>
              <a:t>- ако имаш пари, имаш власт.</a:t>
            </a:r>
            <a:br>
              <a:rPr lang="bg-BG" altLang="en-US" sz="4800">
                <a:solidFill>
                  <a:schemeClr val="bg2"/>
                </a:solidFill>
              </a:rPr>
            </a:br>
            <a:endParaRPr lang="bg-BG" altLang="en-US" sz="48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1131-63DA-4610-9CC9-12E076531748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2355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94450"/>
          </a:xfrm>
        </p:spPr>
        <p:txBody>
          <a:bodyPr/>
          <a:lstStyle/>
          <a:p>
            <a:pPr marL="838200" indent="-838200"/>
            <a:r>
              <a:rPr lang="bg-BG" altLang="en-US" sz="4000" dirty="0"/>
              <a:t/>
            </a:r>
            <a:br>
              <a:rPr lang="bg-BG" altLang="en-US" sz="4000" dirty="0"/>
            </a:br>
            <a:r>
              <a:rPr lang="bg-BG" altLang="en-US" sz="4800" dirty="0">
                <a:solidFill>
                  <a:srgbClr val="FF3300"/>
                </a:solidFill>
              </a:rPr>
              <a:t>6. Властта като добро -</a:t>
            </a:r>
            <a:r>
              <a:rPr lang="bg-BG" altLang="en-US" sz="4800" dirty="0"/>
              <a:t> </a:t>
            </a:r>
            <a:r>
              <a:rPr lang="bg-BG" altLang="en-US" sz="4800" dirty="0">
                <a:solidFill>
                  <a:schemeClr val="bg2"/>
                </a:solidFill>
              </a:rPr>
              <a:t>индивид, който е добър, властва добре.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CB914-3A80-4005-8C0B-52CDD8E068AA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17613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23012"/>
          </a:xfrm>
        </p:spPr>
        <p:txBody>
          <a:bodyPr/>
          <a:lstStyle/>
          <a:p>
            <a:r>
              <a:rPr lang="bg-BG" altLang="en-US" sz="5400">
                <a:solidFill>
                  <a:srgbClr val="FF3300"/>
                </a:solidFill>
              </a:rPr>
              <a:t>ЗАКОНИ НА ВЛАСТТА</a:t>
            </a:r>
            <a:r>
              <a:rPr lang="bg-BG" altLang="en-US">
                <a:solidFill>
                  <a:srgbClr val="FF3300"/>
                </a:solidFill>
              </a:rPr>
              <a:t/>
            </a:r>
            <a:br>
              <a:rPr lang="bg-BG" altLang="en-US">
                <a:solidFill>
                  <a:srgbClr val="FF3300"/>
                </a:solidFill>
              </a:rPr>
            </a:br>
            <a:endParaRPr lang="bg-BG" altLang="en-US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5639F-5C87-4266-952E-5AD46D1B2B3F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178180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pPr marL="838200" indent="-838200">
              <a:buFontTx/>
              <a:buAutoNum type="arabicPeriod"/>
            </a:pPr>
            <a:r>
              <a:rPr lang="bg-BG" altLang="en-US">
                <a:solidFill>
                  <a:srgbClr val="FF3300"/>
                </a:solidFill>
              </a:rPr>
              <a:t>Властта запълва всеки вакуум в човешките организации. </a:t>
            </a:r>
            <a:br>
              <a:rPr lang="bg-BG" altLang="en-US">
                <a:solidFill>
                  <a:srgbClr val="FF3300"/>
                </a:solidFill>
              </a:rPr>
            </a:br>
            <a:r>
              <a:rPr lang="bg-BG" altLang="en-US">
                <a:solidFill>
                  <a:schemeClr val="bg2"/>
                </a:solidFill>
              </a:rPr>
              <a:t>Когато има вакуум в дадена структура, властта се придвижва към следващия ешалон.</a:t>
            </a:r>
            <a:r>
              <a:rPr lang="bg-BG" altLang="en-US" sz="36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D967F-A03C-4979-965A-3EC3BB305DF3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18637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23012"/>
          </a:xfrm>
        </p:spPr>
        <p:txBody>
          <a:bodyPr/>
          <a:lstStyle/>
          <a:p>
            <a:r>
              <a:rPr lang="bg-BG" altLang="en-US" sz="5400">
                <a:solidFill>
                  <a:srgbClr val="FF3300"/>
                </a:solidFill>
              </a:rPr>
              <a:t>2. Властта е неизменно лична.</a:t>
            </a:r>
            <a:r>
              <a:rPr lang="bg-BG" altLang="en-US"/>
              <a:t> </a:t>
            </a:r>
            <a:r>
              <a:rPr lang="bg-BG" altLang="en-US">
                <a:solidFill>
                  <a:schemeClr val="bg2"/>
                </a:solidFill>
              </a:rPr>
              <a:t>Тя е качество, присъщо на всеки. Абстрактна власт не съществува. Властта може да се използва само чрез решенията и действията на отделната личност.</a:t>
            </a:r>
            <a:r>
              <a:rPr lang="bg-BG" alt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294D-F2FA-4E73-9D16-43C709FC569C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01380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178550"/>
          </a:xfrm>
        </p:spPr>
        <p:txBody>
          <a:bodyPr/>
          <a:lstStyle/>
          <a:p>
            <a:pPr algn="l"/>
            <a:r>
              <a:rPr lang="bg-BG" altLang="en-US">
                <a:solidFill>
                  <a:schemeClr val="bg2"/>
                </a:solidFill>
              </a:rPr>
              <a:t>Определения:</a:t>
            </a:r>
            <a:br>
              <a:rPr lang="bg-BG" altLang="en-US">
                <a:solidFill>
                  <a:schemeClr val="bg2"/>
                </a:solidFill>
              </a:rPr>
            </a:br>
            <a:r>
              <a:rPr lang="bg-BG" altLang="en-US">
                <a:solidFill>
                  <a:srgbClr val="FF3300"/>
                </a:solidFill>
              </a:rPr>
              <a:t>- междуличностна ситуация; </a:t>
            </a:r>
            <a:br>
              <a:rPr lang="bg-BG" altLang="en-US">
                <a:solidFill>
                  <a:srgbClr val="FF3300"/>
                </a:solidFill>
              </a:rPr>
            </a:br>
            <a:r>
              <a:rPr lang="bg-BG" altLang="en-US">
                <a:solidFill>
                  <a:srgbClr val="FF3300"/>
                </a:solidFill>
              </a:rPr>
              <a:t>- ценност; </a:t>
            </a:r>
            <a:br>
              <a:rPr lang="bg-BG" altLang="en-US">
                <a:solidFill>
                  <a:srgbClr val="FF3300"/>
                </a:solidFill>
              </a:rPr>
            </a:br>
            <a:r>
              <a:rPr lang="bg-BG" altLang="en-US">
                <a:solidFill>
                  <a:srgbClr val="FF3300"/>
                </a:solidFill>
              </a:rPr>
              <a:t>- компенсаторен механизъм срещу лишението,</a:t>
            </a:r>
            <a:r>
              <a:rPr lang="bg-BG" altLang="en-US">
                <a:solidFill>
                  <a:schemeClr val="hlink"/>
                </a:solidFill>
              </a:rPr>
              <a:t> </a:t>
            </a:r>
            <a:r>
              <a:rPr lang="bg-BG" altLang="en-US">
                <a:solidFill>
                  <a:schemeClr val="bg2"/>
                </a:solidFill>
              </a:rPr>
              <a:t>т.е.</a:t>
            </a:r>
            <a:r>
              <a:rPr lang="bg-BG" altLang="en-US"/>
              <a:t> </a:t>
            </a:r>
            <a:r>
              <a:rPr lang="bg-BG" altLang="en-US">
                <a:solidFill>
                  <a:schemeClr val="bg2"/>
                </a:solidFill>
              </a:rPr>
              <a:t>лице с ниска самооценка се стреми към властта, за да си повдигне самочувствието.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67BD-DF1E-47E3-9BE2-DCA6017BC6B2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188420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94450"/>
          </a:xfrm>
        </p:spPr>
        <p:txBody>
          <a:bodyPr/>
          <a:lstStyle/>
          <a:p>
            <a:r>
              <a:rPr lang="bg-BG" altLang="en-US" sz="4800">
                <a:solidFill>
                  <a:srgbClr val="FF3300"/>
                </a:solidFill>
              </a:rPr>
              <a:t>3. Властта се базира на система от идеи или на философия,</a:t>
            </a:r>
            <a:r>
              <a:rPr lang="bg-BG" altLang="en-US" sz="4800">
                <a:solidFill>
                  <a:schemeClr val="hlink"/>
                </a:solidFill>
              </a:rPr>
              <a:t> </a:t>
            </a:r>
            <a:r>
              <a:rPr lang="bg-BG" altLang="en-US" sz="4800">
                <a:solidFill>
                  <a:schemeClr val="bg2"/>
                </a:solidFill>
                <a:effectLst/>
              </a:rPr>
              <a:t>чрез</a:t>
            </a:r>
            <a:r>
              <a:rPr lang="bg-BG" altLang="en-US">
                <a:solidFill>
                  <a:schemeClr val="bg2"/>
                </a:solidFill>
              </a:rPr>
              <a:t> които се привличат последователи.</a:t>
            </a:r>
            <a:r>
              <a:rPr lang="bg-BG" altLang="en-US"/>
              <a:t> </a:t>
            </a:r>
            <a:br>
              <a:rPr lang="bg-BG" altLang="en-US"/>
            </a:br>
            <a:r>
              <a:rPr lang="bg-BG" alt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3CBD-F01B-4AE5-98A3-B9348EF13BEF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190468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250825" y="274638"/>
            <a:ext cx="8642350" cy="6249987"/>
          </a:xfrm>
        </p:spPr>
        <p:txBody>
          <a:bodyPr/>
          <a:lstStyle/>
          <a:p>
            <a:r>
              <a:rPr lang="bg-BG" altLang="en-US">
                <a:solidFill>
                  <a:srgbClr val="FF3300"/>
                </a:solidFill>
              </a:rPr>
              <a:t>4. Властта се осъществява чрез и зависи от институциите,</a:t>
            </a:r>
            <a:r>
              <a:rPr lang="bg-BG" altLang="en-US"/>
              <a:t> </a:t>
            </a:r>
            <a:r>
              <a:rPr lang="bg-BG" altLang="en-US">
                <a:solidFill>
                  <a:schemeClr val="bg2"/>
                </a:solidFill>
              </a:rPr>
              <a:t>т.е. властимащият работи чрез вече съществуваща или създава нова институция, чрез която осъществява властта си. </a:t>
            </a:r>
            <a:endParaRPr lang="bg-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6D617-EE39-4756-9F43-84501518EE22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19251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23012"/>
          </a:xfrm>
        </p:spPr>
        <p:txBody>
          <a:bodyPr/>
          <a:lstStyle/>
          <a:p>
            <a:r>
              <a:rPr lang="bg-BG" altLang="en-US">
                <a:solidFill>
                  <a:srgbClr val="FF3300"/>
                </a:solidFill>
              </a:rPr>
              <a:t>5. Властта се конфронтира и действа при наличието на поле от отговорности.</a:t>
            </a:r>
            <a:r>
              <a:rPr lang="bg-BG" altLang="en-US"/>
              <a:t> </a:t>
            </a:r>
            <a:r>
              <a:rPr lang="bg-BG" altLang="en-US">
                <a:solidFill>
                  <a:schemeClr val="bg2"/>
                </a:solidFill>
              </a:rPr>
              <a:t>Властимащият навлиза в поле от отговорности и се опитва да запази властта си чрез убеждаване, задоволяване или принуждаване на останалите.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7D6F8-0B00-4721-A523-B5304AD3C09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03428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107112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bg-BG" altLang="en-US">
                <a:solidFill>
                  <a:schemeClr val="bg2"/>
                </a:solidFill>
              </a:rPr>
              <a:t>От социологическа гледна точка властта е присъща в три основни групи институции:</a:t>
            </a:r>
            <a:r>
              <a:rPr lang="bg-BG" altLang="en-US"/>
              <a:t> </a:t>
            </a:r>
            <a:r>
              <a:rPr lang="bg-BG" altLang="en-US">
                <a:solidFill>
                  <a:srgbClr val="FF3300"/>
                </a:solidFill>
              </a:rPr>
              <a:t>военните, политическите и икономическите</a:t>
            </a:r>
            <a:r>
              <a:rPr lang="bg-BG" altLang="en-US"/>
              <a:t> </a:t>
            </a:r>
            <a:r>
              <a:rPr lang="bg-BG" altLang="en-US">
                <a:solidFill>
                  <a:schemeClr val="bg2"/>
                </a:solidFill>
              </a:rPr>
              <a:t>и се проявява чрез тях.</a:t>
            </a:r>
            <a:r>
              <a:rPr lang="bg-BG" alt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FA1ED-1D3C-4B78-9987-7C8C38511F6F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0547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249987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bg-BG" altLang="en-US">
                <a:solidFill>
                  <a:schemeClr val="bg2"/>
                </a:solidFill>
              </a:rPr>
              <a:t>Социологът Hawley твърди:</a:t>
            </a:r>
            <a:br>
              <a:rPr lang="bg-BG" altLang="en-US">
                <a:solidFill>
                  <a:schemeClr val="bg2"/>
                </a:solidFill>
              </a:rPr>
            </a:br>
            <a:r>
              <a:rPr lang="bg-BG" altLang="en-US"/>
              <a:t> </a:t>
            </a:r>
            <a:br>
              <a:rPr lang="bg-BG" altLang="en-US"/>
            </a:br>
            <a:r>
              <a:rPr lang="bg-BG" altLang="en-US">
                <a:solidFill>
                  <a:srgbClr val="FF3300"/>
                </a:solidFill>
              </a:rPr>
              <a:t>- всяко социално действие е проява на власт;</a:t>
            </a:r>
            <a:br>
              <a:rPr lang="bg-BG" altLang="en-US">
                <a:solidFill>
                  <a:srgbClr val="FF3300"/>
                </a:solidFill>
              </a:rPr>
            </a:br>
            <a:r>
              <a:rPr lang="bg-BG" altLang="en-US">
                <a:solidFill>
                  <a:srgbClr val="FF3300"/>
                </a:solidFill>
              </a:rPr>
              <a:t/>
            </a:r>
            <a:br>
              <a:rPr lang="bg-BG" altLang="en-US">
                <a:solidFill>
                  <a:srgbClr val="FF3300"/>
                </a:solidFill>
              </a:rPr>
            </a:br>
            <a:r>
              <a:rPr lang="bg-BG" altLang="en-US">
                <a:solidFill>
                  <a:srgbClr val="FF3300"/>
                </a:solidFill>
              </a:rPr>
              <a:t>- всяка социална връзка е въпрос на власт;</a:t>
            </a:r>
            <a:br>
              <a:rPr lang="bg-BG" altLang="en-US">
                <a:solidFill>
                  <a:srgbClr val="FF3300"/>
                </a:solidFill>
              </a:rPr>
            </a:br>
            <a:r>
              <a:rPr lang="bg-BG" altLang="en-US">
                <a:solidFill>
                  <a:srgbClr val="FF3300"/>
                </a:solidFill>
              </a:rPr>
              <a:t/>
            </a:r>
            <a:br>
              <a:rPr lang="bg-BG" altLang="en-US">
                <a:solidFill>
                  <a:srgbClr val="FF3300"/>
                </a:solidFill>
              </a:rPr>
            </a:br>
            <a:r>
              <a:rPr lang="bg-BG" altLang="en-US">
                <a:solidFill>
                  <a:srgbClr val="FF3300"/>
                </a:solidFill>
              </a:rPr>
              <a:t>- всяка социална система е организация на власт.</a:t>
            </a:r>
            <a:r>
              <a:rPr lang="bg-BG" alt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91D71-E273-471F-8C1D-495302C32BE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0752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435975" cy="6107112"/>
          </a:xfrm>
        </p:spPr>
        <p:txBody>
          <a:bodyPr/>
          <a:lstStyle/>
          <a:p>
            <a:pPr algn="l">
              <a:buFontTx/>
              <a:buChar char="-"/>
            </a:pPr>
            <a:r>
              <a:rPr lang="bg-BG" altLang="en-US" sz="4000">
                <a:solidFill>
                  <a:schemeClr val="hlink"/>
                </a:solidFill>
              </a:rPr>
              <a:t> </a:t>
            </a:r>
            <a:r>
              <a:rPr lang="bg-BG" altLang="en-US" sz="4000">
                <a:solidFill>
                  <a:srgbClr val="FF3300"/>
                </a:solidFill>
              </a:rPr>
              <a:t>Властта е сила, която води до поведение, което не би се получило, ако силата липсва.</a:t>
            </a:r>
            <a:br>
              <a:rPr lang="bg-BG" altLang="en-US" sz="4000">
                <a:solidFill>
                  <a:srgbClr val="FF3300"/>
                </a:solidFill>
              </a:rPr>
            </a:br>
            <a:r>
              <a:rPr lang="bg-BG" altLang="en-US" sz="4000">
                <a:solidFill>
                  <a:srgbClr val="FF3300"/>
                </a:solidFill>
              </a:rPr>
              <a:t> </a:t>
            </a:r>
            <a:br>
              <a:rPr lang="bg-BG" altLang="en-US" sz="4000">
                <a:solidFill>
                  <a:srgbClr val="FF3300"/>
                </a:solidFill>
              </a:rPr>
            </a:br>
            <a:r>
              <a:rPr lang="bg-BG" altLang="en-US" sz="4000">
                <a:solidFill>
                  <a:srgbClr val="FF3300"/>
                </a:solidFill>
              </a:rPr>
              <a:t>- Властта е способност на дадено лице да увеличава своето задоволство като нарочно засяга поведението на други лица.</a:t>
            </a:r>
            <a:r>
              <a:rPr lang="bg-BG" altLang="en-US" sz="4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D9D7-C4F7-4C9C-86F1-87D18F425A56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0957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23012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bg-BG" altLang="en-US" sz="4800">
                <a:solidFill>
                  <a:schemeClr val="bg1"/>
                </a:solidFill>
              </a:rPr>
              <a:t>Claus и Bailey:</a:t>
            </a:r>
            <a:br>
              <a:rPr lang="bg-BG" altLang="en-US" sz="4800">
                <a:solidFill>
                  <a:schemeClr val="bg1"/>
                </a:solidFill>
              </a:rPr>
            </a:br>
            <a:r>
              <a:rPr lang="bg-BG" altLang="en-US" sz="4800">
                <a:solidFill>
                  <a:schemeClr val="bg2"/>
                </a:solidFill>
              </a:rPr>
              <a:t>властта е синергитична връзка между</a:t>
            </a:r>
            <a:r>
              <a:rPr lang="bg-BG" altLang="en-US" sz="4800">
                <a:solidFill>
                  <a:srgbClr val="FFFF00"/>
                </a:solidFill>
              </a:rPr>
              <a:t> </a:t>
            </a:r>
            <a:r>
              <a:rPr lang="bg-BG" altLang="en-US" sz="4800" b="1">
                <a:solidFill>
                  <a:srgbClr val="FF3300"/>
                </a:solidFill>
                <a:effectLst/>
              </a:rPr>
              <a:t>сила, енергия и действие.</a:t>
            </a:r>
            <a:br>
              <a:rPr lang="bg-BG" altLang="en-US" sz="4800" b="1">
                <a:solidFill>
                  <a:srgbClr val="FF3300"/>
                </a:solidFill>
                <a:effectLst/>
              </a:rPr>
            </a:br>
            <a:endParaRPr lang="bg-BG" altLang="en-US" sz="4800" b="1">
              <a:solidFill>
                <a:srgbClr val="FF33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BFB0-7726-44E5-9797-F355AB28F6B0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64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23012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bg-BG" altLang="en-US" sz="4800" b="1">
                <a:solidFill>
                  <a:srgbClr val="FF3300"/>
                </a:solidFill>
              </a:rPr>
              <a:t>Силата (способността)</a:t>
            </a:r>
            <a:r>
              <a:rPr lang="bg-BG" altLang="en-US" sz="4800">
                <a:solidFill>
                  <a:schemeClr val="tx1"/>
                </a:solidFill>
              </a:rPr>
              <a:t> </a:t>
            </a:r>
            <a:r>
              <a:rPr lang="bg-BG" altLang="en-US" sz="4800">
                <a:solidFill>
                  <a:schemeClr val="bg2"/>
                </a:solidFill>
              </a:rPr>
              <a:t>поддържа </a:t>
            </a:r>
            <a:r>
              <a:rPr lang="bg-BG" altLang="en-US" sz="4800" b="1">
                <a:solidFill>
                  <a:srgbClr val="FF3300"/>
                </a:solidFill>
              </a:rPr>
              <a:t>енергията</a:t>
            </a:r>
            <a:r>
              <a:rPr lang="bg-BG" altLang="en-US" sz="4800">
                <a:solidFill>
                  <a:srgbClr val="FF3300"/>
                </a:solidFill>
              </a:rPr>
              <a:t> </a:t>
            </a:r>
            <a:r>
              <a:rPr lang="bg-BG" altLang="en-US" sz="4800">
                <a:solidFill>
                  <a:schemeClr val="bg2"/>
                </a:solidFill>
              </a:rPr>
              <a:t>(т.е. желанието да се използва способността), а енергията поддържа</a:t>
            </a:r>
            <a:r>
              <a:rPr lang="bg-BG" altLang="en-US" sz="4800">
                <a:solidFill>
                  <a:schemeClr val="tx1"/>
                </a:solidFill>
              </a:rPr>
              <a:t> </a:t>
            </a:r>
            <a:r>
              <a:rPr lang="bg-BG" altLang="en-US" sz="4800" b="1">
                <a:solidFill>
                  <a:srgbClr val="FF3300"/>
                </a:solidFill>
              </a:rPr>
              <a:t>действието</a:t>
            </a:r>
            <a:r>
              <a:rPr lang="bg-BG" altLang="en-US" sz="4800">
                <a:solidFill>
                  <a:srgbClr val="FF33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332</TotalTime>
  <Words>726</Words>
  <Application>Microsoft Office PowerPoint</Application>
  <PresentationFormat>On-screen Show (4:3)</PresentationFormat>
  <Paragraphs>84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Clouds</vt:lpstr>
      <vt:lpstr>ЛИДЕРСТВО И ВЛАСТ</vt:lpstr>
      <vt:lpstr>ОПРЕДЕЛЕНИЕ И МОДЕЛИ НА ВЛАСТТА</vt:lpstr>
      <vt:lpstr>Произходът на думата власт идва от латинската дума “potere”, която значи “способен съм”.</vt:lpstr>
      <vt:lpstr>Определения: - междуличностна ситуация;  - ценност;  - компенсаторен механизъм срещу лишението, т.е. лице с ниска самооценка се стреми към властта, за да си повдигне самочувствието.</vt:lpstr>
      <vt:lpstr>От социологическа гледна точка властта е присъща в три основни групи институции: военните, политическите и икономическите и се проявява чрез тях. </vt:lpstr>
      <vt:lpstr>Социологът Hawley твърди:   - всяко социално действие е проява на власт;  - всяка социална връзка е въпрос на власт;  - всяка социална система е организация на власт. </vt:lpstr>
      <vt:lpstr> Властта е сила, която води до поведение, което не би се получило, ако силата липсва.   - Властта е способност на дадено лице да увеличава своето задоволство като нарочно засяга поведението на други лица. </vt:lpstr>
      <vt:lpstr>Claus и Bailey: властта е синергитична връзка между сила, енергия и действие. </vt:lpstr>
      <vt:lpstr>Силата (способността) поддържа енергията (т.е. желанието да се използва способността), а енергията поддържа действието.</vt:lpstr>
      <vt:lpstr>Силата - способността и компетентността произтичат от силата. Силният човек се концентрира върху своите силни страни и премахва слабостите си. </vt:lpstr>
      <vt:lpstr>Енергията - Властният човек има достатъчно енергия. Тя може да бъде пряко излъчена към други индивиди и да въздейства върху отношенията и поведението им. </vt:lpstr>
      <vt:lpstr>Действието като трети компонент е ключът към властната личност, чиято цел е да влияе върху другите.  </vt:lpstr>
      <vt:lpstr>OСНОВНИ ЕЛЕМЕНТИ НА ВЛАСТТА  </vt:lpstr>
      <vt:lpstr>1. ОСНОВА НА ВЛАСТТА: предимствата, които човек използва, за да повлияе на другите.</vt:lpstr>
      <vt:lpstr>2. СРЕДСТВА НА ВЛАСТТА: специфичните действия, чрез които човек влияе върху другите /напр., заплахи, обещания и др./.</vt:lpstr>
      <vt:lpstr>3. ОБХВАТ НА ВЛАСТТА: съвкупността от специфични действия, които човек може да предприеме, за да повлияе на другите.</vt:lpstr>
      <vt:lpstr>4. КОЛИЧЕСТВО НА ВЛАСТТА:  вероятността, че дадено лице ще изпълни някакво  действие като резултат от властта на друго лице.</vt:lpstr>
      <vt:lpstr>5. ШИРОТА НА ВЛАСТТА: броят на хората, върху които властващият упражнява контрол. </vt:lpstr>
      <vt:lpstr>6. ЦЕНА НА ВЛАСТТА: очакваните разходи, които човек прави, за да повлияе върху някой друг.</vt:lpstr>
      <vt:lpstr>7. СИЛА НА ВЛАСТТА: очакваните разходи за противопоставяне от страна на лицето, върху което се упражнява власт. </vt:lpstr>
      <vt:lpstr>Сборът от всички тези аспекти управлява властта на отделния индивид във всяка конкретна ситуация. </vt:lpstr>
      <vt:lpstr>ВИДОВЕ ВЛАСТ </vt:lpstr>
      <vt:lpstr>French и Raven описват  5 вида власт:  - власт чрез награда,  - власт чрез насилие,  - законова власт,  - референтна власт,  - експертна власт.</vt:lpstr>
      <vt:lpstr>1. Наградна власт -  способността да се осигури награда за желано поведение или за промяна в поведението. </vt:lpstr>
      <vt:lpstr>2. Власт чрез насилие -  както наградната власт, включва манипулация, но в този случай притежаващият власт наказва индивида за нежелано поведение. </vt:lpstr>
      <vt:lpstr>3. Законова власт - когато един индивид има законно право да диктува промяна в поведението на друг поради ролята си в обществото или организацията (напр. главните сестри). </vt:lpstr>
      <vt:lpstr>4. Референтна власт - оприличаване на даден индивид с някой друг. </vt:lpstr>
      <vt:lpstr>5. Експертна власт - властният индивид има повече знания от човека, който е с по-малка власт. </vt:lpstr>
      <vt:lpstr>Различните видове власт не са взаимоизключващи се. Ръководителят на здравните грижи трябва да притежава всички посочени видове власт, за да бъде наистина лидер и добър мениджър.</vt:lpstr>
      <vt:lpstr>НАПРАВЛЕНИЯ НА ВЛАСТТА </vt:lpstr>
      <vt:lpstr>1. Властта като контрол и автономия - властимащите  поддържат своята автономия и контрол върху индивидите чрез използване на възнаграждения и наказания. </vt:lpstr>
      <vt:lpstr>2. Властта като политика - основата на властта се опира на познаване правилата на играта.</vt:lpstr>
      <vt:lpstr>3. Властта като чар  - личността като магнит привлича останалите. </vt:lpstr>
      <vt:lpstr>4. Властта като инстинктивен стимул - желанието за власт е инстинкт. </vt:lpstr>
      <vt:lpstr>5. Властта като зависимост от ресурсите - ако имаш пари, имаш власт. </vt:lpstr>
      <vt:lpstr> 6. Властта като добро - индивид, който е добър, властва добре.</vt:lpstr>
      <vt:lpstr>ЗАКОНИ НА ВЛАСТТА </vt:lpstr>
      <vt:lpstr>Властта запълва всеки вакуум в човешките организации.  Когато има вакуум в дадена структура, властта се придвижва към следващия ешалон. </vt:lpstr>
      <vt:lpstr>2. Властта е неизменно лична. Тя е качество, присъщо на всеки. Абстрактна власт не съществува. Властта може да се използва само чрез решенията и действията на отделната личност. </vt:lpstr>
      <vt:lpstr>3. Властта се базира на система от идеи или на философия, чрез които се привличат последователи.   </vt:lpstr>
      <vt:lpstr>4. Властта се осъществява чрез и зависи от институциите, т.е. властимащият работи чрез вече съществуваща или създава нова институция, чрез която осъществява властта си. </vt:lpstr>
      <vt:lpstr>5. Властта се конфронтира и действа при наличието на поле от отговорности. Властимащият навлиза в поле от отговорности и се опитва да запази властта си чрез убеждаване, задоволяване или принуждаване на останалите.</vt:lpstr>
    </vt:vector>
  </TitlesOfParts>
  <Company>Pleven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ПОВИШАВАНЕ ВЛАСТТА НА СЕСТРИТЕ</dc:title>
  <dc:creator>Gena Grancharova</dc:creator>
  <cp:lastModifiedBy>User</cp:lastModifiedBy>
  <cp:revision>47</cp:revision>
  <dcterms:created xsi:type="dcterms:W3CDTF">2004-03-25T17:21:05Z</dcterms:created>
  <dcterms:modified xsi:type="dcterms:W3CDTF">2016-10-16T18:36:27Z</dcterms:modified>
</cp:coreProperties>
</file>