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5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7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8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9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10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11.xml" ContentType="application/vnd.openxmlformats-officedocument.presentationml.notesSlid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12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13.xml" ContentType="application/vnd.openxmlformats-officedocument.presentationml.notesSlid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14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15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notesSlides/notesSlide16.xml" ContentType="application/vnd.openxmlformats-officedocument.presentationml.notesSlide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notesSlides/notesSlide17.xml" ContentType="application/vnd.openxmlformats-officedocument.presentationml.notesSlide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18.xml" ContentType="application/vnd.openxmlformats-officedocument.presentationml.notesSlid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notesSlides/notesSlide19.xml" ContentType="application/vnd.openxmlformats-officedocument.presentationml.notesSlide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notesSlides/notesSlide20.xml" ContentType="application/vnd.openxmlformats-officedocument.presentationml.notesSlide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notesSlides/notesSlide21.xml" ContentType="application/vnd.openxmlformats-officedocument.presentationml.notesSlide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notesSlides/notesSlide22.xml" ContentType="application/vnd.openxmlformats-officedocument.presentationml.notesSlide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notesSlides/notesSlide23.xml" ContentType="application/vnd.openxmlformats-officedocument.presentationml.notesSlide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notesSlides/notesSlide24.xml" ContentType="application/vnd.openxmlformats-officedocument.presentationml.notesSlide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notesSlides/notesSlide25.xml" ContentType="application/vnd.openxmlformats-officedocument.presentationml.notesSlide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notesSlides/notesSlide26.xml" ContentType="application/vnd.openxmlformats-officedocument.presentationml.notesSlide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notesSlides/notesSlide27.xml" ContentType="application/vnd.openxmlformats-officedocument.presentationml.notesSlide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notesSlides/notesSlide28.xml" ContentType="application/vnd.openxmlformats-officedocument.presentationml.notesSlide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notesSlides/notesSlide29.xml" ContentType="application/vnd.openxmlformats-officedocument.presentationml.notesSlide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notesSlides/notesSlide30.xml" ContentType="application/vnd.openxmlformats-officedocument.presentationml.notesSlide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notesSlides/notesSlide31.xml" ContentType="application/vnd.openxmlformats-officedocument.presentationml.notesSlide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notesSlides/notesSlide32.xml" ContentType="application/vnd.openxmlformats-officedocument.presentationml.notesSlide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notesSlides/notesSlide33.xml" ContentType="application/vnd.openxmlformats-officedocument.presentationml.notesSlide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notesSlides/notesSlide34.xml" ContentType="application/vnd.openxmlformats-officedocument.presentationml.notesSlide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notesSlides/notesSlide35.xml" ContentType="application/vnd.openxmlformats-officedocument.presentationml.notesSlide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notesSlides/notesSlide36.xml" ContentType="application/vnd.openxmlformats-officedocument.presentationml.notesSlide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notesSlides/notesSlide37.xml" ContentType="application/vnd.openxmlformats-officedocument.presentationml.notesSlide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notesSlides/notesSlide38.xml" ContentType="application/vnd.openxmlformats-officedocument.presentationml.notesSlide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notesSlides/notesSlide39.xml" ContentType="application/vnd.openxmlformats-officedocument.presentationml.notesSlide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notesSlides/notesSlide40.xml" ContentType="application/vnd.openxmlformats-officedocument.presentationml.notesSlide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notesSlides/notesSlide41.xml" ContentType="application/vnd.openxmlformats-officedocument.presentationml.notesSlide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notesSlides/notesSlide42.xml" ContentType="application/vnd.openxmlformats-officedocument.presentationml.notesSlide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notesSlides/notesSlide43.xml" ContentType="application/vnd.openxmlformats-officedocument.presentationml.notesSlide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notesSlides/notesSlide44.xml" ContentType="application/vnd.openxmlformats-officedocument.presentationml.notesSlide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notesSlides/notesSlide45.xml" ContentType="application/vnd.openxmlformats-officedocument.presentationml.notesSlide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notesSlides/notesSlide46.xml" ContentType="application/vnd.openxmlformats-officedocument.presentationml.notesSlide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notesSlides/notesSlide47.xml" ContentType="application/vnd.openxmlformats-officedocument.presentationml.notesSlide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notesSlides/notesSlide48.xml" ContentType="application/vnd.openxmlformats-officedocument.presentationml.notesSlide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notesSlides/notesSlide49.xml" ContentType="application/vnd.openxmlformats-officedocument.presentationml.notesSlide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notesSlides/notesSlide50.xml" ContentType="application/vnd.openxmlformats-officedocument.presentationml.notesSlide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notesSlides/notesSlide51.xml" ContentType="application/vnd.openxmlformats-officedocument.presentationml.notesSlide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notesSlides/notesSlide52.xml" ContentType="application/vnd.openxmlformats-officedocument.presentationml.notesSlide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notesSlides/notesSlide53.xml" ContentType="application/vnd.openxmlformats-officedocument.presentationml.notesSlide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notesSlides/notesSlide54.xml" ContentType="application/vnd.openxmlformats-officedocument.presentationml.notesSlide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notesSlides/notesSlide55.xml" ContentType="application/vnd.openxmlformats-officedocument.presentationml.notesSlide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notesSlides/notesSlide56.xml" ContentType="application/vnd.openxmlformats-officedocument.presentationml.notesSlide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notesSlides/notesSlide57.xml" ContentType="application/vnd.openxmlformats-officedocument.presentationml.notesSlide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notesSlides/notesSlide58.xml" ContentType="application/vnd.openxmlformats-officedocument.presentationml.notesSlide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notesSlides/notesSlide59.xml" ContentType="application/vnd.openxmlformats-officedocument.presentationml.notesSlide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notesSlides/notesSlide60.xml" ContentType="application/vnd.openxmlformats-officedocument.presentationml.notesSlide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notesSlides/notesSlide61.xml" ContentType="application/vnd.openxmlformats-officedocument.presentationml.notesSlide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notesSlides/notesSlide62.xml" ContentType="application/vnd.openxmlformats-officedocument.presentationml.notesSlide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notesSlides/notesSlide63.xml" ContentType="application/vnd.openxmlformats-officedocument.presentationml.notesSlide+xml"/>
  <Override PartName="/ppt/tags/tag127.xml" ContentType="application/vnd.openxmlformats-officedocument.presentationml.tags+xml"/>
  <Override PartName="/ppt/notesSlides/notesSlide64.xml" ContentType="application/vnd.openxmlformats-officedocument.presentationml.notesSlide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notesSlides/notesSlide65.xml" ContentType="application/vnd.openxmlformats-officedocument.presentationml.notesSlide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notesSlides/notesSlide66.xml" ContentType="application/vnd.openxmlformats-officedocument.presentationml.notesSlide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notesSlides/notesSlide6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4"/>
  </p:notesMasterIdLst>
  <p:handoutMasterIdLst>
    <p:handoutMasterId r:id="rId75"/>
  </p:handoutMasterIdLst>
  <p:sldIdLst>
    <p:sldId id="259" r:id="rId2"/>
    <p:sldId id="261" r:id="rId3"/>
    <p:sldId id="319" r:id="rId4"/>
    <p:sldId id="294" r:id="rId5"/>
    <p:sldId id="321" r:id="rId6"/>
    <p:sldId id="322" r:id="rId7"/>
    <p:sldId id="323" r:id="rId8"/>
    <p:sldId id="324" r:id="rId9"/>
    <p:sldId id="325" r:id="rId10"/>
    <p:sldId id="292" r:id="rId11"/>
    <p:sldId id="291" r:id="rId12"/>
    <p:sldId id="290" r:id="rId13"/>
    <p:sldId id="289" r:id="rId14"/>
    <p:sldId id="355" r:id="rId15"/>
    <p:sldId id="288" r:id="rId16"/>
    <p:sldId id="287" r:id="rId17"/>
    <p:sldId id="326" r:id="rId18"/>
    <p:sldId id="356" r:id="rId19"/>
    <p:sldId id="358" r:id="rId20"/>
    <p:sldId id="357" r:id="rId21"/>
    <p:sldId id="361" r:id="rId22"/>
    <p:sldId id="363" r:id="rId23"/>
    <p:sldId id="360" r:id="rId24"/>
    <p:sldId id="362" r:id="rId25"/>
    <p:sldId id="364" r:id="rId26"/>
    <p:sldId id="359" r:id="rId27"/>
    <p:sldId id="366" r:id="rId28"/>
    <p:sldId id="365" r:id="rId29"/>
    <p:sldId id="367" r:id="rId30"/>
    <p:sldId id="368" r:id="rId31"/>
    <p:sldId id="286" r:id="rId32"/>
    <p:sldId id="354" r:id="rId33"/>
    <p:sldId id="285" r:id="rId34"/>
    <p:sldId id="284" r:id="rId35"/>
    <p:sldId id="283" r:id="rId36"/>
    <p:sldId id="282" r:id="rId37"/>
    <p:sldId id="281" r:id="rId38"/>
    <p:sldId id="280" r:id="rId39"/>
    <p:sldId id="279" r:id="rId40"/>
    <p:sldId id="327" r:id="rId41"/>
    <p:sldId id="278" r:id="rId42"/>
    <p:sldId id="328" r:id="rId43"/>
    <p:sldId id="276" r:id="rId44"/>
    <p:sldId id="370" r:id="rId45"/>
    <p:sldId id="275" r:id="rId46"/>
    <p:sldId id="330" r:id="rId47"/>
    <p:sldId id="270" r:id="rId48"/>
    <p:sldId id="331" r:id="rId49"/>
    <p:sldId id="332" r:id="rId50"/>
    <p:sldId id="339" r:id="rId51"/>
    <p:sldId id="338" r:id="rId52"/>
    <p:sldId id="337" r:id="rId53"/>
    <p:sldId id="336" r:id="rId54"/>
    <p:sldId id="335" r:id="rId55"/>
    <p:sldId id="334" r:id="rId56"/>
    <p:sldId id="340" r:id="rId57"/>
    <p:sldId id="341" r:id="rId58"/>
    <p:sldId id="268" r:id="rId59"/>
    <p:sldId id="342" r:id="rId60"/>
    <p:sldId id="269" r:id="rId61"/>
    <p:sldId id="343" r:id="rId62"/>
    <p:sldId id="267" r:id="rId63"/>
    <p:sldId id="344" r:id="rId64"/>
    <p:sldId id="371" r:id="rId65"/>
    <p:sldId id="348" r:id="rId66"/>
    <p:sldId id="349" r:id="rId67"/>
    <p:sldId id="347" r:id="rId68"/>
    <p:sldId id="346" r:id="rId69"/>
    <p:sldId id="345" r:id="rId70"/>
    <p:sldId id="265" r:id="rId71"/>
    <p:sldId id="352" r:id="rId72"/>
    <p:sldId id="351" r:id="rId7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00"/>
    <a:srgbClr val="009ED6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74" autoAdjust="0"/>
    <p:restoredTop sz="83977" autoAdjust="0"/>
  </p:normalViewPr>
  <p:slideViewPr>
    <p:cSldViewPr>
      <p:cViewPr>
        <p:scale>
          <a:sx n="65" d="100"/>
          <a:sy n="65" d="100"/>
        </p:scale>
        <p:origin x="-1066" y="-1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FDC75-7F73-4A4A-A77C-09AADF00E0EA}" type="datetimeFigureOut">
              <a:rPr lang="en-US" smtClean="0"/>
              <a:pPr/>
              <a:t>10/16/2016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9226BF-1F13-42D3-80DC-373E7ADD1E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5396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EF76B-3757-4A0B-AF93-28494465C1DD}" type="datetimeFigureOut">
              <a:rPr lang="en-US" smtClean="0"/>
              <a:pPr/>
              <a:t>10/16/2016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93FD4-8F83-4EF7-AC3F-0DC0388986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135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62</a:t>
            </a:fld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63</a:t>
            </a:fld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64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65</a:t>
            </a:fld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66</a:t>
            </a:fld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67</a:t>
            </a:fld>
            <a:endParaRPr 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68</a:t>
            </a:fld>
            <a:endParaRPr 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69</a:t>
            </a:fld>
            <a:endParaRPr 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70</a:t>
            </a:fld>
            <a:endParaRPr 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71</a:t>
            </a:fld>
            <a:endParaRPr 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72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>
              <a:defRPr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>
              <a:buNone/>
              <a:defRPr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DE46-55AF-4F4A-8116-1BAB6488A53D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5B587-02D4-4BE0-9DEC-C4A70D017D7F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groun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F4337C2A-8B86-4EF9-9BB5-B42EA213EEDF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>
              <a:defRPr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2AE4A-CBC3-4EAA-8A91-74BCD2D7ABE5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E7172-245D-4240-81B1-9272DD8472FF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5143-0EFA-465A-BA27-7A7C16DEA008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1ECA4-AD70-4A68-9DC5-1BC5CECA7D0F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C5D22-E42B-45F7-87DC-FF3EE4529BE1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03A6-E4D3-4326-B7A6-97437A47B32D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5DAD2-68ED-4C3C-A63E-7B1796E41F7B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6AF70-8647-46EB-AFD9-43614B8C7702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B5BE0-F7EE-4EE7-96EE-EC8E04991AA7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4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4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4" Type="http://schemas.openxmlformats.org/officeDocument/2006/relationships/notesSlide" Target="../notesSlides/notesSlide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4" Type="http://schemas.openxmlformats.org/officeDocument/2006/relationships/notesSlide" Target="../notesSlides/notesSlide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4" Type="http://schemas.openxmlformats.org/officeDocument/2006/relationships/notesSlide" Target="../notesSlides/notesSlide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4" Type="http://schemas.openxmlformats.org/officeDocument/2006/relationships/notesSlide" Target="../notesSlides/notesSlide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4" Type="http://schemas.openxmlformats.org/officeDocument/2006/relationships/notesSlide" Target="../notesSlides/notesSlide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4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4" Type="http://schemas.openxmlformats.org/officeDocument/2006/relationships/notesSlide" Target="../notesSlides/notesSlide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4" Type="http://schemas.openxmlformats.org/officeDocument/2006/relationships/notesSlide" Target="../notesSlides/notesSlide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4" Type="http://schemas.openxmlformats.org/officeDocument/2006/relationships/notesSlide" Target="../notesSlides/notesSlide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4" Type="http://schemas.openxmlformats.org/officeDocument/2006/relationships/notesSlide" Target="../notesSlides/notesSlide1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4" Type="http://schemas.openxmlformats.org/officeDocument/2006/relationships/notesSlide" Target="../notesSlides/notesSlide1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4" Type="http://schemas.openxmlformats.org/officeDocument/2006/relationships/notesSlide" Target="../notesSlides/notesSlide2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notesSlide" Target="../notesSlides/notesSlide2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4" Type="http://schemas.openxmlformats.org/officeDocument/2006/relationships/notesSlide" Target="../notesSlides/notesSlide2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4" Type="http://schemas.openxmlformats.org/officeDocument/2006/relationships/notesSlide" Target="../notesSlides/notesSlide2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4" Type="http://schemas.openxmlformats.org/officeDocument/2006/relationships/notesSlide" Target="../notesSlides/notesSlide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4" Type="http://schemas.openxmlformats.org/officeDocument/2006/relationships/notesSlide" Target="../notesSlides/notesSlide2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4" Type="http://schemas.openxmlformats.org/officeDocument/2006/relationships/notesSlide" Target="../notesSlides/notesSlide2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54.xml"/><Relationship Id="rId1" Type="http://schemas.openxmlformats.org/officeDocument/2006/relationships/tags" Target="../tags/tag53.xml"/><Relationship Id="rId4" Type="http://schemas.openxmlformats.org/officeDocument/2006/relationships/notesSlide" Target="../notesSlides/notesSlide2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4" Type="http://schemas.openxmlformats.org/officeDocument/2006/relationships/notesSlide" Target="../notesSlides/notesSlide28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4" Type="http://schemas.openxmlformats.org/officeDocument/2006/relationships/notesSlide" Target="../notesSlides/notesSlide29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4" Type="http://schemas.openxmlformats.org/officeDocument/2006/relationships/notesSlide" Target="../notesSlides/notesSlide30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4" Type="http://schemas.openxmlformats.org/officeDocument/2006/relationships/notesSlide" Target="../notesSlides/notesSlide3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64.xml"/><Relationship Id="rId1" Type="http://schemas.openxmlformats.org/officeDocument/2006/relationships/tags" Target="../tags/tag63.xml"/><Relationship Id="rId4" Type="http://schemas.openxmlformats.org/officeDocument/2006/relationships/notesSlide" Target="../notesSlides/notesSlide3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66.xml"/><Relationship Id="rId1" Type="http://schemas.openxmlformats.org/officeDocument/2006/relationships/tags" Target="../tags/tag65.xml"/><Relationship Id="rId4" Type="http://schemas.openxmlformats.org/officeDocument/2006/relationships/notesSlide" Target="../notesSlides/notesSlide3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4" Type="http://schemas.openxmlformats.org/officeDocument/2006/relationships/notesSlide" Target="../notesSlides/notesSlide3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70.xml"/><Relationship Id="rId1" Type="http://schemas.openxmlformats.org/officeDocument/2006/relationships/tags" Target="../tags/tag69.xml"/><Relationship Id="rId4" Type="http://schemas.openxmlformats.org/officeDocument/2006/relationships/notesSlide" Target="../notesSlides/notesSlide35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72.xml"/><Relationship Id="rId1" Type="http://schemas.openxmlformats.org/officeDocument/2006/relationships/tags" Target="../tags/tag71.xml"/><Relationship Id="rId4" Type="http://schemas.openxmlformats.org/officeDocument/2006/relationships/notesSlide" Target="../notesSlides/notesSlide3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74.xml"/><Relationship Id="rId1" Type="http://schemas.openxmlformats.org/officeDocument/2006/relationships/tags" Target="../tags/tag73.xml"/><Relationship Id="rId4" Type="http://schemas.openxmlformats.org/officeDocument/2006/relationships/notesSlide" Target="../notesSlides/notesSlide3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76.xml"/><Relationship Id="rId1" Type="http://schemas.openxmlformats.org/officeDocument/2006/relationships/tags" Target="../tags/tag75.xml"/><Relationship Id="rId4" Type="http://schemas.openxmlformats.org/officeDocument/2006/relationships/notesSlide" Target="../notesSlides/notesSlide38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4" Type="http://schemas.openxmlformats.org/officeDocument/2006/relationships/notesSlide" Target="../notesSlides/notesSlide39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80.xml"/><Relationship Id="rId1" Type="http://schemas.openxmlformats.org/officeDocument/2006/relationships/tags" Target="../tags/tag79.xml"/><Relationship Id="rId4" Type="http://schemas.openxmlformats.org/officeDocument/2006/relationships/notesSlide" Target="../notesSlides/notesSlide40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82.xml"/><Relationship Id="rId1" Type="http://schemas.openxmlformats.org/officeDocument/2006/relationships/tags" Target="../tags/tag81.xml"/><Relationship Id="rId5" Type="http://schemas.openxmlformats.org/officeDocument/2006/relationships/image" Target="../media/image6.png"/><Relationship Id="rId4" Type="http://schemas.openxmlformats.org/officeDocument/2006/relationships/notesSlide" Target="../notesSlides/notesSlide4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84.xml"/><Relationship Id="rId1" Type="http://schemas.openxmlformats.org/officeDocument/2006/relationships/tags" Target="../tags/tag83.xml"/><Relationship Id="rId4" Type="http://schemas.openxmlformats.org/officeDocument/2006/relationships/notesSlide" Target="../notesSlides/notesSlide4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86.xml"/><Relationship Id="rId1" Type="http://schemas.openxmlformats.org/officeDocument/2006/relationships/tags" Target="../tags/tag85.xml"/><Relationship Id="rId4" Type="http://schemas.openxmlformats.org/officeDocument/2006/relationships/notesSlide" Target="../notesSlides/notesSlide43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88.xml"/><Relationship Id="rId1" Type="http://schemas.openxmlformats.org/officeDocument/2006/relationships/tags" Target="../tags/tag87.xml"/><Relationship Id="rId4" Type="http://schemas.openxmlformats.org/officeDocument/2006/relationships/notesSlide" Target="../notesSlides/notesSlide4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90.xml"/><Relationship Id="rId1" Type="http://schemas.openxmlformats.org/officeDocument/2006/relationships/tags" Target="../tags/tag89.xml"/><Relationship Id="rId4" Type="http://schemas.openxmlformats.org/officeDocument/2006/relationships/notesSlide" Target="../notesSlides/notesSlide45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92.xml"/><Relationship Id="rId1" Type="http://schemas.openxmlformats.org/officeDocument/2006/relationships/tags" Target="../tags/tag91.xml"/><Relationship Id="rId4" Type="http://schemas.openxmlformats.org/officeDocument/2006/relationships/notesSlide" Target="../notesSlides/notesSlide46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94.xml"/><Relationship Id="rId1" Type="http://schemas.openxmlformats.org/officeDocument/2006/relationships/tags" Target="../tags/tag93.xml"/><Relationship Id="rId4" Type="http://schemas.openxmlformats.org/officeDocument/2006/relationships/notesSlide" Target="../notesSlides/notesSlide4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96.xml"/><Relationship Id="rId1" Type="http://schemas.openxmlformats.org/officeDocument/2006/relationships/tags" Target="../tags/tag95.xml"/><Relationship Id="rId4" Type="http://schemas.openxmlformats.org/officeDocument/2006/relationships/notesSlide" Target="../notesSlides/notesSlide48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98.xml"/><Relationship Id="rId1" Type="http://schemas.openxmlformats.org/officeDocument/2006/relationships/tags" Target="../tags/tag97.xml"/><Relationship Id="rId4" Type="http://schemas.openxmlformats.org/officeDocument/2006/relationships/notesSlide" Target="../notesSlides/notesSlide49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00.xml"/><Relationship Id="rId1" Type="http://schemas.openxmlformats.org/officeDocument/2006/relationships/tags" Target="../tags/tag99.xml"/><Relationship Id="rId4" Type="http://schemas.openxmlformats.org/officeDocument/2006/relationships/notesSlide" Target="../notesSlides/notesSlide50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02.xml"/><Relationship Id="rId1" Type="http://schemas.openxmlformats.org/officeDocument/2006/relationships/tags" Target="../tags/tag101.xml"/><Relationship Id="rId4" Type="http://schemas.openxmlformats.org/officeDocument/2006/relationships/notesSlide" Target="../notesSlides/notesSlide51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04.xml"/><Relationship Id="rId1" Type="http://schemas.openxmlformats.org/officeDocument/2006/relationships/tags" Target="../tags/tag103.xml"/><Relationship Id="rId4" Type="http://schemas.openxmlformats.org/officeDocument/2006/relationships/notesSlide" Target="../notesSlides/notesSlide5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06.xml"/><Relationship Id="rId1" Type="http://schemas.openxmlformats.org/officeDocument/2006/relationships/tags" Target="../tags/tag105.xml"/><Relationship Id="rId4" Type="http://schemas.openxmlformats.org/officeDocument/2006/relationships/notesSlide" Target="../notesSlides/notesSlide53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08.xml"/><Relationship Id="rId1" Type="http://schemas.openxmlformats.org/officeDocument/2006/relationships/tags" Target="../tags/tag107.xml"/><Relationship Id="rId4" Type="http://schemas.openxmlformats.org/officeDocument/2006/relationships/notesSlide" Target="../notesSlides/notesSlide5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10.xml"/><Relationship Id="rId1" Type="http://schemas.openxmlformats.org/officeDocument/2006/relationships/tags" Target="../tags/tag109.xml"/><Relationship Id="rId4" Type="http://schemas.openxmlformats.org/officeDocument/2006/relationships/notesSlide" Target="../notesSlides/notesSlide55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12.xml"/><Relationship Id="rId1" Type="http://schemas.openxmlformats.org/officeDocument/2006/relationships/tags" Target="../tags/tag111.xml"/><Relationship Id="rId4" Type="http://schemas.openxmlformats.org/officeDocument/2006/relationships/notesSlide" Target="../notesSlides/notesSlide56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14.xml"/><Relationship Id="rId1" Type="http://schemas.openxmlformats.org/officeDocument/2006/relationships/tags" Target="../tags/tag113.xml"/><Relationship Id="rId4" Type="http://schemas.openxmlformats.org/officeDocument/2006/relationships/notesSlide" Target="../notesSlides/notesSlide57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16.xml"/><Relationship Id="rId1" Type="http://schemas.openxmlformats.org/officeDocument/2006/relationships/tags" Target="../tags/tag115.xml"/><Relationship Id="rId4" Type="http://schemas.openxmlformats.org/officeDocument/2006/relationships/notesSlide" Target="../notesSlides/notesSlide58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18.xml"/><Relationship Id="rId1" Type="http://schemas.openxmlformats.org/officeDocument/2006/relationships/tags" Target="../tags/tag117.xml"/><Relationship Id="rId4" Type="http://schemas.openxmlformats.org/officeDocument/2006/relationships/notesSlide" Target="../notesSlides/notesSlide59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20.xml"/><Relationship Id="rId1" Type="http://schemas.openxmlformats.org/officeDocument/2006/relationships/tags" Target="../tags/tag119.xml"/><Relationship Id="rId4" Type="http://schemas.openxmlformats.org/officeDocument/2006/relationships/notesSlide" Target="../notesSlides/notesSlide60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22.xml"/><Relationship Id="rId1" Type="http://schemas.openxmlformats.org/officeDocument/2006/relationships/tags" Target="../tags/tag121.xml"/><Relationship Id="rId4" Type="http://schemas.openxmlformats.org/officeDocument/2006/relationships/notesSlide" Target="../notesSlides/notesSlide61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24.xml"/><Relationship Id="rId1" Type="http://schemas.openxmlformats.org/officeDocument/2006/relationships/tags" Target="../tags/tag123.xml"/><Relationship Id="rId4" Type="http://schemas.openxmlformats.org/officeDocument/2006/relationships/notesSlide" Target="../notesSlides/notesSlide6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26.xml"/><Relationship Id="rId1" Type="http://schemas.openxmlformats.org/officeDocument/2006/relationships/tags" Target="../tags/tag125.xml"/><Relationship Id="rId4" Type="http://schemas.openxmlformats.org/officeDocument/2006/relationships/notesSlide" Target="../notesSlides/notesSlide63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4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2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29.xml"/><Relationship Id="rId1" Type="http://schemas.openxmlformats.org/officeDocument/2006/relationships/tags" Target="../tags/tag128.xml"/><Relationship Id="rId4" Type="http://schemas.openxmlformats.org/officeDocument/2006/relationships/notesSlide" Target="../notesSlides/notesSlide65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31.xml"/><Relationship Id="rId1" Type="http://schemas.openxmlformats.org/officeDocument/2006/relationships/tags" Target="../tags/tag130.xml"/><Relationship Id="rId4" Type="http://schemas.openxmlformats.org/officeDocument/2006/relationships/notesSlide" Target="../notesSlides/notesSlide66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33.xml"/><Relationship Id="rId1" Type="http://schemas.openxmlformats.org/officeDocument/2006/relationships/tags" Target="../tags/tag132.xml"/><Relationship Id="rId4" Type="http://schemas.openxmlformats.org/officeDocument/2006/relationships/notesSlide" Target="../notesSlides/notesSlide6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835696" y="836712"/>
            <a:ext cx="6791312" cy="2808312"/>
          </a:xfrm>
        </p:spPr>
        <p:txBody>
          <a:bodyPr>
            <a:noAutofit/>
          </a:bodyPr>
          <a:lstStyle/>
          <a:p>
            <a:pPr algn="ctr"/>
            <a:r>
              <a:rPr lang="bg-BG" sz="2400" dirty="0" smtClean="0"/>
              <a:t/>
            </a:r>
            <a:br>
              <a:rPr lang="bg-BG" sz="2400" dirty="0" smtClean="0"/>
            </a:br>
            <a:r>
              <a:rPr lang="bg-BG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bg-BG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Управление на груповите процеси и поведение</a:t>
            </a:r>
            <a:br>
              <a:rPr lang="bg-BG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bg-BG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dirty="0" smtClean="0"/>
              <a:t>	</a:t>
            </a:r>
            <a:r>
              <a:rPr lang="bg-BG" dirty="0" smtClean="0"/>
              <a:t>Съществен </a:t>
            </a:r>
            <a:r>
              <a:rPr lang="bg-BG" dirty="0"/>
              <a:t>е въпросът за т.нар. </a:t>
            </a:r>
            <a:r>
              <a:rPr lang="bg-BG" b="1" dirty="0">
                <a:solidFill>
                  <a:srgbClr val="C00000"/>
                </a:solidFill>
              </a:rPr>
              <a:t>контактност на групата</a:t>
            </a:r>
            <a:r>
              <a:rPr lang="bg-BG" dirty="0"/>
              <a:t>, т.е. </a:t>
            </a:r>
            <a:r>
              <a:rPr lang="bg-BG" dirty="0" smtClean="0"/>
              <a:t>кога </a:t>
            </a:r>
            <a:r>
              <a:rPr lang="bg-BG" dirty="0"/>
              <a:t>и как членовете на една група влизат в междуличностни отношения помежду си. </a:t>
            </a:r>
            <a:r>
              <a:rPr lang="bg-BG" dirty="0" smtClean="0"/>
              <a:t>За оценка на </a:t>
            </a:r>
            <a:r>
              <a:rPr lang="bg-BG" dirty="0"/>
              <a:t>контактността </a:t>
            </a:r>
            <a:r>
              <a:rPr lang="bg-BG" dirty="0" smtClean="0"/>
              <a:t>могат </a:t>
            </a:r>
            <a:r>
              <a:rPr lang="bg-BG" dirty="0"/>
              <a:t>да се </a:t>
            </a:r>
            <a:r>
              <a:rPr lang="bg-BG" dirty="0" smtClean="0"/>
              <a:t>ползват </a:t>
            </a:r>
            <a:r>
              <a:rPr lang="bg-BG" dirty="0"/>
              <a:t>показатели като </a:t>
            </a:r>
            <a:r>
              <a:rPr lang="bg-BG" dirty="0">
                <a:solidFill>
                  <a:srgbClr val="C00000"/>
                </a:solidFill>
              </a:rPr>
              <a:t>„коефициент на контактност"</a:t>
            </a:r>
            <a:r>
              <a:rPr lang="bg-BG" dirty="0"/>
              <a:t> (</a:t>
            </a:r>
            <a:r>
              <a:rPr lang="bg-BG" dirty="0" smtClean="0"/>
              <a:t>брой личности, </a:t>
            </a:r>
            <a:r>
              <a:rPr lang="bg-BG" dirty="0"/>
              <a:t>контактуващи в групата, отнесен към общата </a:t>
            </a:r>
            <a:r>
              <a:rPr lang="bg-BG" dirty="0" smtClean="0"/>
              <a:t>ѝ </a:t>
            </a:r>
            <a:r>
              <a:rPr lang="bg-BG" dirty="0"/>
              <a:t>численост) и </a:t>
            </a:r>
            <a:r>
              <a:rPr lang="bg-BG" dirty="0">
                <a:solidFill>
                  <a:srgbClr val="C00000"/>
                </a:solidFill>
              </a:rPr>
              <a:t>„периодичност на контакта", </a:t>
            </a:r>
            <a:r>
              <a:rPr lang="bg-BG" dirty="0"/>
              <a:t>от които можем да придобием сравнително точна представа за степента на контактност.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20E3-8F8D-4A35-91F9-2D69E8155481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10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7177868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bg-BG" dirty="0" smtClean="0"/>
              <a:t>	Друго </a:t>
            </a:r>
            <a:r>
              <a:rPr lang="bg-BG" dirty="0"/>
              <a:t>важно понятие е </a:t>
            </a:r>
            <a:r>
              <a:rPr lang="bg-BG" b="1" dirty="0">
                <a:solidFill>
                  <a:srgbClr val="C00000"/>
                </a:solidFill>
              </a:rPr>
              <a:t>„</a:t>
            </a:r>
            <a:r>
              <a:rPr lang="bg-BG" b="1" dirty="0" smtClean="0">
                <a:solidFill>
                  <a:srgbClr val="C00000"/>
                </a:solidFill>
              </a:rPr>
              <a:t>груповото действие</a:t>
            </a:r>
            <a:r>
              <a:rPr lang="bg-BG" b="1" dirty="0">
                <a:solidFill>
                  <a:srgbClr val="C00000"/>
                </a:solidFill>
              </a:rPr>
              <a:t>", </a:t>
            </a:r>
            <a:r>
              <a:rPr lang="bg-BG" dirty="0" smtClean="0"/>
              <a:t>чрез което една </a:t>
            </a:r>
            <a:r>
              <a:rPr lang="bg-BG" dirty="0"/>
              <a:t>съвкупност индивиди </a:t>
            </a:r>
            <a:r>
              <a:rPr lang="bg-BG" dirty="0" smtClean="0"/>
              <a:t>се различава от </a:t>
            </a:r>
            <a:r>
              <a:rPr lang="bg-BG" dirty="0"/>
              <a:t>същинската група. </a:t>
            </a:r>
            <a:endParaRPr lang="bg-BG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bg-BG" dirty="0"/>
              <a:t>	</a:t>
            </a:r>
            <a:r>
              <a:rPr lang="bg-BG" b="1" dirty="0" smtClean="0"/>
              <a:t>Групово действие </a:t>
            </a:r>
            <a:r>
              <a:rPr lang="bg-BG" dirty="0"/>
              <a:t>е налице само при условие, че присъстват: </a:t>
            </a:r>
            <a:endParaRPr lang="bg-BG" dirty="0" smtClean="0"/>
          </a:p>
          <a:p>
            <a:pPr>
              <a:lnSpc>
                <a:spcPct val="110000"/>
              </a:lnSpc>
              <a:buFontTx/>
              <a:buChar char="-"/>
            </a:pPr>
            <a:r>
              <a:rPr lang="bg-BG" b="1" dirty="0" smtClean="0"/>
              <a:t>общност </a:t>
            </a:r>
            <a:r>
              <a:rPr lang="bg-BG" b="1" dirty="0"/>
              <a:t>на </a:t>
            </a:r>
            <a:r>
              <a:rPr lang="bg-BG" b="1" dirty="0" smtClean="0"/>
              <a:t>интересите</a:t>
            </a:r>
            <a:r>
              <a:rPr lang="bg-BG" dirty="0"/>
              <a:t>, </a:t>
            </a:r>
            <a:r>
              <a:rPr lang="bg-BG" dirty="0" smtClean="0"/>
              <a:t>т.е. </a:t>
            </a:r>
            <a:r>
              <a:rPr lang="bg-BG" dirty="0"/>
              <a:t>общ ком­понент в структурата на всички индивидуални </a:t>
            </a:r>
            <a:r>
              <a:rPr lang="bg-BG" dirty="0" smtClean="0"/>
              <a:t>интереси;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bg-BG" b="1" dirty="0" smtClean="0"/>
              <a:t>общност </a:t>
            </a:r>
            <a:r>
              <a:rPr lang="bg-BG" b="1" dirty="0"/>
              <a:t>на це­лите </a:t>
            </a:r>
            <a:r>
              <a:rPr lang="bg-BG" dirty="0"/>
              <a:t>и </a:t>
            </a:r>
            <a:endParaRPr lang="bg-BG" dirty="0" smtClean="0"/>
          </a:p>
          <a:p>
            <a:pPr>
              <a:lnSpc>
                <a:spcPct val="110000"/>
              </a:lnSpc>
              <a:buFontTx/>
              <a:buChar char="-"/>
            </a:pPr>
            <a:r>
              <a:rPr lang="bg-BG" b="1" dirty="0" smtClean="0"/>
              <a:t>единство </a:t>
            </a:r>
            <a:r>
              <a:rPr lang="bg-BG" b="1" dirty="0"/>
              <a:t>на </a:t>
            </a:r>
            <a:r>
              <a:rPr lang="bg-BG" b="1" dirty="0" smtClean="0"/>
              <a:t>действията</a:t>
            </a:r>
            <a:r>
              <a:rPr lang="bg-BG" dirty="0" smtClean="0"/>
              <a:t>, т.е. </a:t>
            </a:r>
            <a:r>
              <a:rPr lang="bg-BG" dirty="0"/>
              <a:t>общ обект и съгласуване на усилията, които биха довели до желания краен резултат</a:t>
            </a:r>
            <a:r>
              <a:rPr lang="bg-BG" dirty="0" smtClean="0"/>
              <a:t>.</a:t>
            </a:r>
          </a:p>
          <a:p>
            <a:pPr marL="0" indent="0">
              <a:buNone/>
            </a:pPr>
            <a:r>
              <a:rPr lang="bg-BG" dirty="0"/>
              <a:t>	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3DBD-4010-4D4F-9D97-7ABE47224909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11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6185808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bg-BG" dirty="0" smtClean="0"/>
              <a:t>	Важно </a:t>
            </a:r>
            <a:r>
              <a:rPr lang="bg-BG" dirty="0"/>
              <a:t>място при формирането и реализирането на съвместното действие заемат </a:t>
            </a:r>
            <a:r>
              <a:rPr lang="bg-BG" b="1" dirty="0">
                <a:solidFill>
                  <a:srgbClr val="C00000"/>
                </a:solidFill>
              </a:rPr>
              <a:t>принципът на асоциацията </a:t>
            </a:r>
            <a:r>
              <a:rPr lang="bg-BG" b="1" dirty="0" smtClean="0">
                <a:solidFill>
                  <a:srgbClr val="C00000"/>
                </a:solidFill>
              </a:rPr>
              <a:t>и </a:t>
            </a:r>
            <a:r>
              <a:rPr lang="bg-BG" b="1" dirty="0">
                <a:solidFill>
                  <a:srgbClr val="C00000"/>
                </a:solidFill>
              </a:rPr>
              <a:t>принципът на инерцията. </a:t>
            </a:r>
            <a:endParaRPr lang="bg-BG" b="1" dirty="0" smtClean="0">
              <a:solidFill>
                <a:srgbClr val="C00000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bg-BG" dirty="0"/>
              <a:t>	</a:t>
            </a:r>
            <a:r>
              <a:rPr lang="bg-BG" b="1" dirty="0" smtClean="0">
                <a:solidFill>
                  <a:srgbClr val="C00000"/>
                </a:solidFill>
              </a:rPr>
              <a:t>Принципът на асоциацията </a:t>
            </a:r>
            <a:r>
              <a:rPr lang="bg-BG" dirty="0" smtClean="0"/>
              <a:t>може да е породен от: 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bg-BG" b="1" dirty="0" smtClean="0"/>
              <a:t>подражание</a:t>
            </a:r>
            <a:r>
              <a:rPr lang="bg-BG" dirty="0" smtClean="0"/>
              <a:t> (обединяване около някоя личност или поведенчески модел, привлекателни за подражание);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bg-BG" b="1" dirty="0" smtClean="0"/>
              <a:t>опозиция </a:t>
            </a:r>
            <a:r>
              <a:rPr lang="bg-BG" dirty="0"/>
              <a:t>спрямо някакъв начин на действие, мнение, </a:t>
            </a:r>
            <a:r>
              <a:rPr lang="bg-BG" dirty="0" smtClean="0"/>
              <a:t>на </a:t>
            </a:r>
            <a:r>
              <a:rPr lang="bg-BG" dirty="0"/>
              <a:t>съвкупност индивиди спрямо начина на действие на други групи или </a:t>
            </a:r>
            <a:r>
              <a:rPr lang="bg-BG" dirty="0" smtClean="0"/>
              <a:t>индивиди.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bg-BG" dirty="0"/>
              <a:t>	</a:t>
            </a:r>
            <a:r>
              <a:rPr lang="bg-BG" b="1" dirty="0" smtClean="0">
                <a:solidFill>
                  <a:srgbClr val="C00000"/>
                </a:solidFill>
              </a:rPr>
              <a:t>Принципът </a:t>
            </a:r>
            <a:r>
              <a:rPr lang="bg-BG" b="1" dirty="0">
                <a:solidFill>
                  <a:srgbClr val="C00000"/>
                </a:solidFill>
              </a:rPr>
              <a:t>на инерцията </a:t>
            </a:r>
            <a:r>
              <a:rPr lang="bg-BG" dirty="0"/>
              <a:t>обръща внимание на значимостта на силата на привичките и традицията за формирането и съществуването на една </a:t>
            </a:r>
            <a:r>
              <a:rPr lang="bg-BG" dirty="0" smtClean="0"/>
              <a:t>група, т.е. той е свързан със </a:t>
            </a:r>
            <a:r>
              <a:rPr lang="bg-BG" dirty="0" err="1" smtClean="0"/>
              <a:t>стереотипизирани</a:t>
            </a:r>
            <a:r>
              <a:rPr lang="bg-BG" dirty="0" smtClean="0"/>
              <a:t> </a:t>
            </a:r>
            <a:r>
              <a:rPr lang="bg-BG" dirty="0"/>
              <a:t>мотиви и действия, оформени или в опита на членовете на групата, или в опита на предшестващите поколения.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28131-8336-4B75-BFF8-6943D82F71ED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12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4503260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dirty="0" smtClean="0"/>
              <a:t>	Групата </a:t>
            </a:r>
            <a:r>
              <a:rPr lang="bg-BG" dirty="0"/>
              <a:t>като субект на действието има характеристики от морално-психологично естество, които влияят силно върху ефективността на дейността й: подкрепата, доверието, взаимопомощта, солидарността, ентусиазмът и др</a:t>
            </a:r>
            <a:r>
              <a:rPr lang="bg-BG" dirty="0" smtClean="0"/>
              <a:t>.</a:t>
            </a:r>
          </a:p>
          <a:p>
            <a:pPr marL="0" indent="0">
              <a:buNone/>
            </a:pPr>
            <a:r>
              <a:rPr lang="bg-BG" dirty="0" smtClean="0"/>
              <a:t>	Както </a:t>
            </a:r>
            <a:r>
              <a:rPr lang="bg-BG" dirty="0"/>
              <a:t>в групите, така и между тях протичат взаимодействия с различна степен на </a:t>
            </a:r>
            <a:r>
              <a:rPr lang="bg-BG" dirty="0" err="1"/>
              <a:t>формализираност</a:t>
            </a:r>
            <a:r>
              <a:rPr lang="bg-BG" dirty="0"/>
              <a:t>, на институционална регламентация. От тази гледна точка може да се говори за формални и неформални групи и организационни структури.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38BC0-F8DD-4939-96AC-1C6DEA8EFA9C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13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7886386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bg-BG" dirty="0" smtClean="0"/>
              <a:t>	</a:t>
            </a:r>
            <a:r>
              <a:rPr lang="bg-BG" b="1" dirty="0" smtClean="0">
                <a:solidFill>
                  <a:srgbClr val="C00000"/>
                </a:solidFill>
              </a:rPr>
              <a:t>Формалните </a:t>
            </a:r>
            <a:r>
              <a:rPr lang="bg-BG" b="1" dirty="0">
                <a:solidFill>
                  <a:srgbClr val="C00000"/>
                </a:solidFill>
              </a:rPr>
              <a:t>групи </a:t>
            </a:r>
            <a:r>
              <a:rPr lang="bg-BG" dirty="0"/>
              <a:t>се създават от и във организацията за постигане на определена цел. От </a:t>
            </a:r>
            <a:r>
              <a:rPr lang="bg-BG" dirty="0" smtClean="0"/>
              <a:t>тази цел </a:t>
            </a:r>
            <a:r>
              <a:rPr lang="bg-BG" dirty="0"/>
              <a:t>зависят </a:t>
            </a:r>
            <a:r>
              <a:rPr lang="bg-BG" dirty="0" smtClean="0"/>
              <a:t>големината</a:t>
            </a:r>
            <a:r>
              <a:rPr lang="bg-BG" dirty="0"/>
              <a:t>, структурата и съставът на </a:t>
            </a:r>
            <a:r>
              <a:rPr lang="bg-BG" dirty="0" smtClean="0"/>
              <a:t>групата, Влияние имат и други </a:t>
            </a:r>
            <a:r>
              <a:rPr lang="bg-BG" dirty="0"/>
              <a:t>фактори като традиция, организационна култура, управленски стил и пр. Колкото по-рутинна и ясно дефинирана е целта или задачата, толкова по-структурирана ще бъде и групата. </a:t>
            </a:r>
            <a:r>
              <a:rPr lang="bg-BG" dirty="0" smtClean="0"/>
              <a:t>В </a:t>
            </a:r>
            <a:r>
              <a:rPr lang="bg-BG" dirty="0"/>
              <a:t>силно </a:t>
            </a:r>
            <a:r>
              <a:rPr lang="bg-BG" dirty="0" smtClean="0"/>
              <a:t>структурираните </a:t>
            </a:r>
            <a:r>
              <a:rPr lang="bg-BG" dirty="0"/>
              <a:t>групи ролята на всеки член е точно определена, </a:t>
            </a:r>
            <a:r>
              <a:rPr lang="bg-BG" dirty="0" smtClean="0"/>
              <a:t>съществува </a:t>
            </a:r>
            <a:r>
              <a:rPr lang="bg-BG" dirty="0"/>
              <a:t>строга йерархия на авторитет и власт, а лидерът има съществена роля и може често да развие авторитарен тип управление. </a:t>
            </a:r>
            <a:endParaRPr lang="bg-BG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bg-BG" dirty="0"/>
              <a:t>	</a:t>
            </a: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EFFA-5B40-4B35-9B93-771BEF27BD9F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14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5559766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dirty="0" smtClean="0"/>
              <a:t>	</a:t>
            </a:r>
            <a:r>
              <a:rPr lang="bg-BG" sz="2800" dirty="0" smtClean="0"/>
              <a:t>Колкото </a:t>
            </a:r>
            <a:r>
              <a:rPr lang="bg-BG" sz="2800" dirty="0"/>
              <a:t>по-нееднозначна и сложна е целта или задачата, толкова по-трудно е формалната група да бъде добре структурирана. </a:t>
            </a:r>
            <a:endParaRPr lang="bg-BG" sz="2800" dirty="0" smtClean="0"/>
          </a:p>
          <a:p>
            <a:pPr marL="0" indent="0">
              <a:buNone/>
            </a:pPr>
            <a:r>
              <a:rPr lang="bg-BG" sz="2800" dirty="0"/>
              <a:t>	</a:t>
            </a:r>
            <a:r>
              <a:rPr lang="bg-BG" sz="2800" dirty="0" smtClean="0"/>
              <a:t>В </a:t>
            </a:r>
            <a:r>
              <a:rPr lang="bg-BG" sz="2800" dirty="0"/>
              <a:t>тези случаи ролята на лидера е по-скоро да подкрепя и коор­динира усилията на членовете, отколкото да издава нареждания; групата ще функционира на по-демократични основи и индивидуалните роли са по-неясно определени и динамични</a:t>
            </a:r>
            <a:r>
              <a:rPr lang="bg-BG" sz="2800" dirty="0" smtClean="0"/>
              <a:t>.</a:t>
            </a:r>
          </a:p>
          <a:p>
            <a:pPr marL="0" indent="0">
              <a:buNone/>
            </a:pPr>
            <a:r>
              <a:rPr lang="bg-BG" sz="2800" b="1" dirty="0" smtClean="0"/>
              <a:t>	Всяка </a:t>
            </a:r>
            <a:r>
              <a:rPr lang="bg-BG" sz="2800" b="1" dirty="0"/>
              <a:t>формална група има две основни функции - </a:t>
            </a:r>
            <a:r>
              <a:rPr lang="bg-BG" sz="2800" b="1" dirty="0">
                <a:solidFill>
                  <a:srgbClr val="C00000"/>
                </a:solidFill>
              </a:rPr>
              <a:t>организационни и индивидуални</a:t>
            </a:r>
            <a:r>
              <a:rPr lang="bg-BG" sz="2800" dirty="0">
                <a:solidFill>
                  <a:srgbClr val="C00000"/>
                </a:solidFill>
              </a:rPr>
              <a:t>.</a:t>
            </a:r>
            <a:endParaRPr lang="bg-BG" sz="2800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86CC7-3A5D-4CAF-9DB3-4D1DE412D1F9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15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7657215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bg-BG" dirty="0" smtClean="0"/>
              <a:t>	</a:t>
            </a:r>
            <a:r>
              <a:rPr lang="bg-BG" b="1" dirty="0" smtClean="0"/>
              <a:t>Организационните функции на формалната група са свързани с</a:t>
            </a:r>
            <a:r>
              <a:rPr lang="bg-BG" dirty="0" smtClean="0"/>
              <a:t>: </a:t>
            </a:r>
          </a:p>
          <a:p>
            <a:pPr>
              <a:buFontTx/>
              <a:buChar char="-"/>
            </a:pPr>
            <a:r>
              <a:rPr lang="bg-BG" dirty="0"/>
              <a:t>и</a:t>
            </a:r>
            <a:r>
              <a:rPr lang="bg-BG" dirty="0" smtClean="0"/>
              <a:t>зпълнение на </a:t>
            </a:r>
            <a:r>
              <a:rPr lang="bg-BG" dirty="0"/>
              <a:t>сложни взаимосвързани задачи, които надхвърлят възможности­те на отделния индивид; </a:t>
            </a:r>
            <a:endParaRPr lang="bg-BG" dirty="0" smtClean="0"/>
          </a:p>
          <a:p>
            <a:pPr>
              <a:buFontTx/>
              <a:buChar char="-"/>
            </a:pPr>
            <a:r>
              <a:rPr lang="bg-BG" dirty="0"/>
              <a:t>г</a:t>
            </a:r>
            <a:r>
              <a:rPr lang="bg-BG" dirty="0" smtClean="0"/>
              <a:t>енериране на </a:t>
            </a:r>
            <a:r>
              <a:rPr lang="bg-BG" dirty="0"/>
              <a:t>нови идеи и решения; </a:t>
            </a:r>
            <a:endParaRPr lang="bg-BG" dirty="0" smtClean="0"/>
          </a:p>
          <a:p>
            <a:pPr>
              <a:buFontTx/>
              <a:buChar char="-"/>
            </a:pPr>
            <a:r>
              <a:rPr lang="bg-BG" dirty="0"/>
              <a:t>к</a:t>
            </a:r>
            <a:r>
              <a:rPr lang="bg-BG" dirty="0" smtClean="0"/>
              <a:t>оординира на </a:t>
            </a:r>
            <a:r>
              <a:rPr lang="bg-BG" dirty="0"/>
              <a:t>взаимо­свързаните дейности; </a:t>
            </a:r>
            <a:endParaRPr lang="bg-BG" dirty="0" smtClean="0"/>
          </a:p>
          <a:p>
            <a:pPr>
              <a:buFontTx/>
              <a:buChar char="-"/>
            </a:pPr>
            <a:r>
              <a:rPr lang="bg-BG" dirty="0"/>
              <a:t>с</a:t>
            </a:r>
            <a:r>
              <a:rPr lang="bg-BG" dirty="0" smtClean="0"/>
              <a:t>ъздаване на механизъм </a:t>
            </a:r>
            <a:r>
              <a:rPr lang="bg-BG" dirty="0"/>
              <a:t>за разрешаване на сложни проблеми; </a:t>
            </a:r>
            <a:endParaRPr lang="bg-BG" dirty="0" smtClean="0"/>
          </a:p>
          <a:p>
            <a:pPr>
              <a:buFontTx/>
              <a:buChar char="-"/>
            </a:pPr>
            <a:r>
              <a:rPr lang="bg-BG" dirty="0"/>
              <a:t>п</a:t>
            </a:r>
            <a:r>
              <a:rPr lang="bg-BG" dirty="0" smtClean="0"/>
              <a:t>рилагане на </a:t>
            </a:r>
            <a:r>
              <a:rPr lang="bg-BG" dirty="0"/>
              <a:t>сложни решения и </a:t>
            </a:r>
            <a:endParaRPr lang="bg-BG" dirty="0" smtClean="0"/>
          </a:p>
          <a:p>
            <a:pPr>
              <a:buFontTx/>
              <a:buChar char="-"/>
            </a:pPr>
            <a:r>
              <a:rPr lang="bg-BG" dirty="0" smtClean="0"/>
              <a:t>социализиране </a:t>
            </a:r>
            <a:r>
              <a:rPr lang="bg-BG" dirty="0"/>
              <a:t>и </a:t>
            </a:r>
            <a:r>
              <a:rPr lang="bg-BG" dirty="0" smtClean="0"/>
              <a:t>обучаване на </a:t>
            </a:r>
            <a:r>
              <a:rPr lang="bg-BG" dirty="0"/>
              <a:t>новоприетите членове. </a:t>
            </a: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60EF-1AB2-4E6A-87F1-7642DC873E0B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16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9423958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bg-BG" dirty="0" smtClean="0"/>
              <a:t>	</a:t>
            </a:r>
            <a:r>
              <a:rPr lang="bg-BG" b="1" dirty="0" smtClean="0"/>
              <a:t>Индиви­дуалните функции на формалната група се отнасят до: </a:t>
            </a:r>
          </a:p>
          <a:p>
            <a:pPr>
              <a:buFontTx/>
              <a:buChar char="-"/>
            </a:pPr>
            <a:r>
              <a:rPr lang="bg-BG" dirty="0" smtClean="0"/>
              <a:t>задоволяване на индивидуалните </a:t>
            </a:r>
            <a:r>
              <a:rPr lang="bg-BG" dirty="0"/>
              <a:t>потребности за приобщаване; </a:t>
            </a:r>
            <a:endParaRPr lang="bg-BG" dirty="0" smtClean="0"/>
          </a:p>
          <a:p>
            <a:pPr>
              <a:buFontTx/>
              <a:buChar char="-"/>
            </a:pPr>
            <a:r>
              <a:rPr lang="bg-BG" dirty="0" smtClean="0"/>
              <a:t>развитие, обогатяване </a:t>
            </a:r>
            <a:r>
              <a:rPr lang="bg-BG" dirty="0"/>
              <a:t>и </a:t>
            </a:r>
            <a:r>
              <a:rPr lang="bg-BG" dirty="0" smtClean="0"/>
              <a:t>затвърдяване на </a:t>
            </a:r>
            <a:r>
              <a:rPr lang="bg-BG" dirty="0"/>
              <a:t>индивидуалните самооценка и чувство за идентичност; </a:t>
            </a:r>
            <a:endParaRPr lang="bg-BG" dirty="0" smtClean="0"/>
          </a:p>
          <a:p>
            <a:pPr>
              <a:buFontTx/>
              <a:buChar char="-"/>
            </a:pPr>
            <a:r>
              <a:rPr lang="bg-BG" dirty="0" err="1"/>
              <a:t>п</a:t>
            </a:r>
            <a:r>
              <a:rPr lang="bg-BG" dirty="0" err="1" smtClean="0"/>
              <a:t>редоствяне</a:t>
            </a:r>
            <a:r>
              <a:rPr lang="bg-BG" dirty="0" smtClean="0"/>
              <a:t> на </a:t>
            </a:r>
            <a:r>
              <a:rPr lang="bg-BG" dirty="0"/>
              <a:t>възможност на отделните личности да тестват и споделят своите социални възприятия и представи; </a:t>
            </a:r>
            <a:endParaRPr lang="bg-BG" dirty="0" smtClean="0"/>
          </a:p>
          <a:p>
            <a:pPr>
              <a:buFontTx/>
              <a:buChar char="-"/>
            </a:pPr>
            <a:r>
              <a:rPr lang="bg-BG" dirty="0"/>
              <a:t>н</a:t>
            </a:r>
            <a:r>
              <a:rPr lang="bg-BG" dirty="0" smtClean="0"/>
              <a:t>амаляване на </a:t>
            </a:r>
            <a:r>
              <a:rPr lang="bg-BG" dirty="0"/>
              <a:t>чувствата на несигурност и </a:t>
            </a:r>
            <a:r>
              <a:rPr lang="bg-BG" dirty="0" smtClean="0"/>
              <a:t>безсилие у индивида; </a:t>
            </a:r>
          </a:p>
          <a:p>
            <a:pPr>
              <a:buFontTx/>
              <a:buChar char="-"/>
            </a:pPr>
            <a:r>
              <a:rPr lang="bg-BG" dirty="0"/>
              <a:t>с</a:t>
            </a:r>
            <a:r>
              <a:rPr lang="bg-BG" dirty="0" smtClean="0"/>
              <a:t>ъздаване на механизъм </a:t>
            </a:r>
            <a:r>
              <a:rPr lang="bg-BG" dirty="0"/>
              <a:t>за разрешаване на личностните и междуличностните проблеми.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61E0-4D02-413A-B9F2-BA3A864C9686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17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8280806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dirty="0" smtClean="0"/>
              <a:t>	</a:t>
            </a:r>
            <a:r>
              <a:rPr lang="bg-BG" dirty="0"/>
              <a:t> З</a:t>
            </a:r>
            <a:r>
              <a:rPr lang="bg-BG" dirty="0" smtClean="0"/>
              <a:t>аедно с формалните </a:t>
            </a:r>
            <a:r>
              <a:rPr lang="bg-BG" dirty="0"/>
              <a:t>структури и взаимодействия във всяка институция винаги съществува по-сложна система от социални връзки и взаимоотношения, изгражда­щи съвкупност от </a:t>
            </a:r>
            <a:r>
              <a:rPr lang="bg-BG" b="1" dirty="0">
                <a:solidFill>
                  <a:srgbClr val="C00000"/>
                </a:solidFill>
              </a:rPr>
              <a:t>неформални „обединения" или </a:t>
            </a:r>
            <a:r>
              <a:rPr lang="bg-BG" b="1" dirty="0" smtClean="0">
                <a:solidFill>
                  <a:srgbClr val="C00000"/>
                </a:solidFill>
              </a:rPr>
              <a:t>групи, </a:t>
            </a:r>
            <a:r>
              <a:rPr lang="bg-BG" dirty="0" smtClean="0"/>
              <a:t>които могат да бъдат </a:t>
            </a:r>
            <a:r>
              <a:rPr lang="bg-BG" dirty="0"/>
              <a:t>обобщени под колективното наименование </a:t>
            </a:r>
            <a:r>
              <a:rPr lang="bg-BG" b="1" dirty="0"/>
              <a:t>„неформална организация". </a:t>
            </a:r>
            <a:r>
              <a:rPr lang="bg-BG" dirty="0"/>
              <a:t>Тя има силно въздействие върху производителността и удовлетвореността от труда и </a:t>
            </a:r>
            <a:r>
              <a:rPr lang="bg-BG" dirty="0" smtClean="0"/>
              <a:t>е </a:t>
            </a:r>
            <a:r>
              <a:rPr lang="bg-BG" dirty="0"/>
              <a:t>неотделима от естеството на всяка групова дейност.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1B0D-4A49-41B0-B4E3-54E722AFA458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18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7833310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bg-BG" dirty="0" smtClean="0"/>
              <a:t>	За </a:t>
            </a:r>
            <a:r>
              <a:rPr lang="bg-BG" dirty="0"/>
              <a:t>формалните организации и структури от значение са официалните, институционални позиции на личност­та, която представлява интерес </a:t>
            </a:r>
            <a:r>
              <a:rPr lang="bg-BG" dirty="0" smtClean="0"/>
              <a:t>като </a:t>
            </a:r>
            <a:r>
              <a:rPr lang="bg-BG" dirty="0"/>
              <a:t>носител на правата и отговорности­те, характерни за тези позиции, докато при неформалните организации ударението е поста­вено върху хората и техните </a:t>
            </a:r>
            <a:r>
              <a:rPr lang="bg-BG" dirty="0" smtClean="0"/>
              <a:t>отношения.</a:t>
            </a:r>
            <a:endParaRPr lang="bg-BG" dirty="0" smtClean="0"/>
          </a:p>
          <a:p>
            <a:pPr marL="0" indent="0">
              <a:buNone/>
            </a:pPr>
            <a:r>
              <a:rPr lang="bg-BG" dirty="0"/>
              <a:t>	</a:t>
            </a:r>
            <a:r>
              <a:rPr lang="bg-BG" dirty="0" smtClean="0"/>
              <a:t>Следователно, неформалната </a:t>
            </a:r>
            <a:r>
              <a:rPr lang="bg-BG" dirty="0"/>
              <a:t>власт се разглежда не като функция на позициите в организацията, а като произтичаща от характеристиките на самата личност.</a:t>
            </a:r>
            <a:endParaRPr lang="en-US" dirty="0"/>
          </a:p>
          <a:p>
            <a:pPr marL="0" indent="0">
              <a:buNone/>
            </a:pPr>
            <a:r>
              <a:rPr lang="bg-BG" dirty="0" smtClean="0"/>
              <a:t>	</a:t>
            </a: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46A9E-A913-45A0-9445-5D2800353E62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19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3016211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sz="2800" dirty="0" smtClean="0"/>
          </a:p>
          <a:p>
            <a:pPr marL="0" indent="0">
              <a:buNone/>
            </a:pPr>
            <a:r>
              <a:rPr lang="bg-BG" sz="2800" dirty="0" smtClean="0"/>
              <a:t>План:</a:t>
            </a:r>
          </a:p>
          <a:p>
            <a:pPr marL="0" indent="0">
              <a:buNone/>
            </a:pPr>
            <a:r>
              <a:rPr lang="bg-BG" sz="2800" dirty="0" smtClean="0"/>
              <a:t>1.</a:t>
            </a:r>
            <a:r>
              <a:rPr lang="bg-BG" sz="2800" dirty="0" smtClean="0">
                <a:solidFill>
                  <a:srgbClr val="003300"/>
                </a:solidFill>
              </a:rPr>
              <a:t> Групите в организацията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03300"/>
                </a:solidFill>
              </a:rPr>
              <a:t>2</a:t>
            </a:r>
            <a:r>
              <a:rPr lang="bg-BG" sz="2800" dirty="0" smtClean="0">
                <a:solidFill>
                  <a:srgbClr val="003300"/>
                </a:solidFill>
              </a:rPr>
              <a:t>. </a:t>
            </a:r>
            <a:r>
              <a:rPr lang="bg-BG" sz="2800" dirty="0">
                <a:solidFill>
                  <a:srgbClr val="003300"/>
                </a:solidFill>
              </a:rPr>
              <a:t>Фази в развитието на </a:t>
            </a:r>
            <a:r>
              <a:rPr lang="bg-BG" sz="2800" dirty="0" smtClean="0">
                <a:solidFill>
                  <a:srgbClr val="003300"/>
                </a:solidFill>
              </a:rPr>
              <a:t>групите  и г</a:t>
            </a:r>
            <a:r>
              <a:rPr lang="bg-BG" sz="2800" dirty="0" smtClean="0"/>
              <a:t>рупови роли</a:t>
            </a:r>
          </a:p>
          <a:p>
            <a:pPr marL="0" indent="0">
              <a:buNone/>
            </a:pPr>
            <a:r>
              <a:rPr lang="en-US" sz="2800" dirty="0" smtClean="0"/>
              <a:t>3</a:t>
            </a:r>
            <a:r>
              <a:rPr lang="bg-BG" sz="2800" dirty="0" smtClean="0"/>
              <a:t>. Екипи и екипни роли</a:t>
            </a:r>
          </a:p>
          <a:p>
            <a:pPr marL="0" indent="0">
              <a:buNone/>
            </a:pPr>
            <a:r>
              <a:rPr lang="en-US" sz="2800" dirty="0" smtClean="0"/>
              <a:t>4</a:t>
            </a:r>
            <a:r>
              <a:rPr lang="bg-BG" sz="2800" dirty="0" smtClean="0"/>
              <a:t>. Екипна ефективност и фактори на ефективността</a:t>
            </a:r>
            <a:endParaRPr lang="en-US" dirty="0">
              <a:solidFill>
                <a:srgbClr val="00330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91481-447F-4F34-B6D0-10BB9A86A7A0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2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bg-BG" dirty="0" smtClean="0"/>
              <a:t>	</a:t>
            </a:r>
            <a:r>
              <a:rPr lang="bg-BG" sz="4200" dirty="0" smtClean="0"/>
              <a:t>Властта </a:t>
            </a:r>
            <a:r>
              <a:rPr lang="bg-BG" sz="4200" dirty="0"/>
              <a:t>в </a:t>
            </a:r>
            <a:r>
              <a:rPr lang="bg-BG" sz="4200" b="1" dirty="0">
                <a:solidFill>
                  <a:srgbClr val="C00000"/>
                </a:solidFill>
              </a:rPr>
              <a:t>неформалната организация </a:t>
            </a:r>
            <a:r>
              <a:rPr lang="bg-BG" sz="4200" dirty="0" smtClean="0"/>
              <a:t>се </a:t>
            </a:r>
            <a:r>
              <a:rPr lang="bg-BG" sz="4200" dirty="0"/>
              <a:t>дава от групата и </a:t>
            </a:r>
            <a:r>
              <a:rPr lang="bg-BG" sz="4200" dirty="0" smtClean="0"/>
              <a:t>не </a:t>
            </a:r>
            <a:r>
              <a:rPr lang="bg-BG" sz="4200" dirty="0"/>
              <a:t>съответства на официалните йерархични равнища и канали на управленско въздействие. Тя може да не отчита и формално уста­новените граници между отдели и звена в </a:t>
            </a:r>
            <a:r>
              <a:rPr lang="bg-BG" sz="4200" dirty="0" smtClean="0"/>
              <a:t>институцията и не </a:t>
            </a:r>
            <a:r>
              <a:rPr lang="bg-BG" sz="4200" dirty="0"/>
              <a:t>може да бъде контролирана и управлявана със средствата, използвани при формалната. </a:t>
            </a:r>
            <a:endParaRPr lang="bg-BG" sz="4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bg-BG" sz="4200" dirty="0"/>
              <a:t>	 Лидерите на неформалните групи се „избират" и утвърждават по </a:t>
            </a:r>
            <a:r>
              <a:rPr lang="bg-BG" sz="4200" dirty="0" smtClean="0"/>
              <a:t>възраст</a:t>
            </a:r>
            <a:r>
              <a:rPr lang="bg-BG" sz="4200" dirty="0"/>
              <a:t>, стаж, компетентност, местоположение на работното място</a:t>
            </a:r>
            <a:r>
              <a:rPr lang="bg-BG" sz="4200" dirty="0" smtClean="0"/>
              <a:t>, </a:t>
            </a:r>
            <a:r>
              <a:rPr lang="bg-BG" sz="4200" dirty="0"/>
              <a:t>притежавано чувство за отговорност и пр. </a:t>
            </a:r>
            <a:endParaRPr lang="bg-BG" sz="4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bg-BG" sz="4200" dirty="0"/>
              <a:t>	</a:t>
            </a:r>
            <a:r>
              <a:rPr lang="bg-BG" sz="4200" dirty="0" smtClean="0"/>
              <a:t>В </a:t>
            </a:r>
            <a:r>
              <a:rPr lang="bg-BG" sz="4200" dirty="0"/>
              <a:t>една формална структура </a:t>
            </a:r>
            <a:r>
              <a:rPr lang="bg-BG" sz="4200" dirty="0" smtClean="0"/>
              <a:t>могат да възникват </a:t>
            </a:r>
            <a:r>
              <a:rPr lang="bg-BG" sz="4200" dirty="0"/>
              <a:t>и функционират множество </a:t>
            </a:r>
            <a:r>
              <a:rPr lang="bg-BG" sz="4200" dirty="0" smtClean="0"/>
              <a:t> </a:t>
            </a:r>
            <a:r>
              <a:rPr lang="bg-BG" sz="4200" dirty="0"/>
              <a:t>неформални организации. </a:t>
            </a:r>
            <a:endParaRPr lang="en-US" sz="4200" dirty="0"/>
          </a:p>
          <a:p>
            <a:pPr marL="0" indent="0">
              <a:buNone/>
            </a:pPr>
            <a:r>
              <a:rPr lang="bg-BG" dirty="0" smtClean="0"/>
              <a:t>	</a:t>
            </a: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8B10F-144B-4596-951D-321770727004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20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8807993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bg-BG" dirty="0" smtClean="0"/>
              <a:t>	Въпреки </a:t>
            </a:r>
            <a:r>
              <a:rPr lang="bg-BG" dirty="0"/>
              <a:t>възможното наличие на няколко неформални лидери в организацията един от тях обикновено притежава най-голям авторитет и възможност за влияние. Мениджмън­тът трябва да знае кой изпълнява тази ключова неформална роля и да се опита да „го спечели", т.е. да го подтикне към поведение синхронно, а не противоречащо на целите и задачите на организацията, защото </a:t>
            </a:r>
            <a:r>
              <a:rPr lang="bg-BG" dirty="0" smtClean="0"/>
              <a:t>негативното </a:t>
            </a:r>
            <a:r>
              <a:rPr lang="bg-BG" dirty="0"/>
              <a:t>отношение на неформалния лидер към организацията или нейни­те цели и стратегия е в състояние да „минира" мотивацията </a:t>
            </a:r>
            <a:r>
              <a:rPr lang="bg-BG" dirty="0" smtClean="0"/>
              <a:t>и </a:t>
            </a:r>
            <a:r>
              <a:rPr lang="bg-BG" dirty="0"/>
              <a:t>да пре­дизвика неудовлетвореност от труда сред персонала.</a:t>
            </a:r>
            <a:endParaRPr lang="en-US" dirty="0"/>
          </a:p>
          <a:p>
            <a:pPr marL="0" indent="0">
              <a:buNone/>
            </a:pPr>
            <a:r>
              <a:rPr lang="bg-BG" dirty="0" smtClean="0"/>
              <a:t>	</a:t>
            </a: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6703A-D04E-4430-A453-AB37E78FDE8E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21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6248186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188640"/>
            <a:ext cx="8077200" cy="612067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bg-BG" dirty="0" smtClean="0"/>
              <a:t>	</a:t>
            </a:r>
            <a:r>
              <a:rPr lang="bg-BG" b="1" dirty="0" smtClean="0"/>
              <a:t>Неформалните </a:t>
            </a:r>
            <a:r>
              <a:rPr lang="bg-BG" b="1" dirty="0"/>
              <a:t>структури </a:t>
            </a:r>
            <a:r>
              <a:rPr lang="bg-BG" dirty="0"/>
              <a:t>възникват и съществуват </a:t>
            </a:r>
            <a:r>
              <a:rPr lang="bg-BG" dirty="0" smtClean="0"/>
              <a:t>за задоволяване на </a:t>
            </a:r>
            <a:r>
              <a:rPr lang="bg-BG" dirty="0"/>
              <a:t>определени потребности на членовете си. </a:t>
            </a:r>
            <a:endParaRPr lang="bg-BG" dirty="0" smtClean="0"/>
          </a:p>
          <a:p>
            <a:pPr marL="0" indent="0">
              <a:buNone/>
            </a:pPr>
            <a:r>
              <a:rPr lang="bg-BG" dirty="0"/>
              <a:t>	</a:t>
            </a:r>
            <a:r>
              <a:rPr lang="bg-BG" b="1" dirty="0" smtClean="0"/>
              <a:t>Функции </a:t>
            </a:r>
            <a:r>
              <a:rPr lang="bg-BG" b="1" dirty="0"/>
              <a:t>на </a:t>
            </a:r>
            <a:r>
              <a:rPr lang="bg-BG" b="1" dirty="0" smtClean="0"/>
              <a:t>неформалната ор­ганизация: </a:t>
            </a:r>
            <a:endParaRPr lang="en-US" dirty="0"/>
          </a:p>
          <a:p>
            <a:pPr lvl="0"/>
            <a:r>
              <a:rPr lang="bg-BG" b="1" dirty="0"/>
              <a:t>Поддържане </a:t>
            </a:r>
            <a:r>
              <a:rPr lang="bg-BG" dirty="0"/>
              <a:t>на културните ценности и начина на живот на групата. </a:t>
            </a:r>
            <a:endParaRPr lang="bg-BG" dirty="0" smtClean="0"/>
          </a:p>
          <a:p>
            <a:pPr lvl="0"/>
            <a:r>
              <a:rPr lang="bg-BG" b="1" dirty="0" smtClean="0"/>
              <a:t>Задоволяване </a:t>
            </a:r>
            <a:r>
              <a:rPr lang="bg-BG" b="1" dirty="0"/>
              <a:t>на социални потребности на </a:t>
            </a:r>
            <a:r>
              <a:rPr lang="bg-BG" b="1" dirty="0" smtClean="0"/>
              <a:t>индивида </a:t>
            </a:r>
            <a:r>
              <a:rPr lang="bg-BG" dirty="0" smtClean="0"/>
              <a:t>- да­ват </a:t>
            </a:r>
            <a:r>
              <a:rPr lang="bg-BG" dirty="0"/>
              <a:t>възможност на личността да получи допълнително признание, статус и междули­чностни контакти.</a:t>
            </a:r>
            <a:endParaRPr lang="en-US" dirty="0"/>
          </a:p>
          <a:p>
            <a:pPr lvl="0"/>
            <a:r>
              <a:rPr lang="bg-BG" b="1" dirty="0" smtClean="0"/>
              <a:t>Комуникация</a:t>
            </a:r>
            <a:r>
              <a:rPr lang="bg-BG" dirty="0" smtClean="0"/>
              <a:t> - за посрещане на </a:t>
            </a:r>
            <a:r>
              <a:rPr lang="bg-BG" dirty="0"/>
              <a:t>очакванията и нуждите на членовете и </a:t>
            </a:r>
            <a:r>
              <a:rPr lang="bg-BG" dirty="0" smtClean="0"/>
              <a:t>за информираност </a:t>
            </a:r>
            <a:r>
              <a:rPr lang="bg-BG" dirty="0"/>
              <a:t>за нещата, които ги </a:t>
            </a:r>
            <a:r>
              <a:rPr lang="bg-BG" dirty="0" smtClean="0"/>
              <a:t>засягат.</a:t>
            </a:r>
            <a:endParaRPr lang="en-US" dirty="0"/>
          </a:p>
          <a:p>
            <a:pPr lvl="0"/>
            <a:r>
              <a:rPr lang="bg-BG" b="1" dirty="0"/>
              <a:t>Социален контрол</a:t>
            </a:r>
            <a:r>
              <a:rPr lang="bg-BG" dirty="0"/>
              <a:t>. Неформалната организация е силно средство за въздействие вър­ху индивидуалното поведение и за регулирането му. </a:t>
            </a:r>
            <a:r>
              <a:rPr lang="bg-BG" dirty="0" smtClean="0"/>
              <a:t>	</a:t>
            </a: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199BA-A023-4D6D-828B-A96A25F49C9D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22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021061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bg-BG" dirty="0" smtClean="0"/>
              <a:t>	Неформалната </a:t>
            </a:r>
            <a:r>
              <a:rPr lang="bg-BG" dirty="0"/>
              <a:t>организация има </a:t>
            </a:r>
            <a:r>
              <a:rPr lang="bg-BG" dirty="0" smtClean="0"/>
              <a:t>както </a:t>
            </a:r>
            <a:r>
              <a:rPr lang="bg-BG" dirty="0"/>
              <a:t>положителни, </a:t>
            </a:r>
            <a:r>
              <a:rPr lang="bg-BG" dirty="0" smtClean="0"/>
              <a:t>така и </a:t>
            </a:r>
            <a:r>
              <a:rPr lang="bg-BG" dirty="0"/>
              <a:t>отрицателни черти от гледна точка на работодателя и формалните управленски екипи. </a:t>
            </a:r>
            <a:endParaRPr lang="bg-BG" dirty="0" smtClean="0"/>
          </a:p>
          <a:p>
            <a:pPr marL="0" indent="0">
              <a:buNone/>
            </a:pPr>
            <a:r>
              <a:rPr lang="bg-BG" dirty="0"/>
              <a:t>	</a:t>
            </a:r>
            <a:r>
              <a:rPr lang="bg-BG" dirty="0" smtClean="0"/>
              <a:t>Проблемите</a:t>
            </a:r>
            <a:r>
              <a:rPr lang="bg-BG" dirty="0"/>
              <a:t>, които тя предизвиква, са свързани на първо място с това, че заради нея хората могат да не действат в съответствие с официалните предписания, могат да взаимодействат с различни от предписаните хора и с различна интензивност и честота, могат да развият различни от очакваните вярвания, убе­ждения, ценности и чувства. </a:t>
            </a:r>
            <a:r>
              <a:rPr lang="bg-BG" dirty="0" smtClean="0"/>
              <a:t>	</a:t>
            </a: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A1513-A30F-4362-982F-7FDED6B48546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23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133784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bg-BG" dirty="0" smtClean="0"/>
              <a:t>	</a:t>
            </a:r>
            <a:r>
              <a:rPr lang="bg-BG" sz="3700" dirty="0" smtClean="0"/>
              <a:t>Проблемите</a:t>
            </a:r>
            <a:r>
              <a:rPr lang="bg-BG" sz="3700" dirty="0"/>
              <a:t>, предизвиквани от неформалната организация, могат да се класифицират </a:t>
            </a:r>
            <a:r>
              <a:rPr lang="bg-BG" sz="3700" dirty="0" smtClean="0"/>
              <a:t>по </a:t>
            </a:r>
            <a:r>
              <a:rPr lang="bg-BG" sz="3700" dirty="0"/>
              <a:t>следния начин</a:t>
            </a:r>
            <a:r>
              <a:rPr lang="bg-BG" sz="3700" dirty="0" smtClean="0"/>
              <a:t>:</a:t>
            </a:r>
          </a:p>
          <a:p>
            <a:pPr lvl="0">
              <a:lnSpc>
                <a:spcPct val="120000"/>
              </a:lnSpc>
            </a:pPr>
            <a:r>
              <a:rPr lang="bg-BG" sz="3700" i="1" dirty="0">
                <a:solidFill>
                  <a:srgbClr val="C00000"/>
                </a:solidFill>
              </a:rPr>
              <a:t>Съпротива към </a:t>
            </a:r>
            <a:r>
              <a:rPr lang="bg-BG" sz="3700" i="1" dirty="0" smtClean="0">
                <a:solidFill>
                  <a:srgbClr val="C00000"/>
                </a:solidFill>
              </a:rPr>
              <a:t>промяната </a:t>
            </a:r>
            <a:r>
              <a:rPr lang="bg-BG" sz="3700" i="1" dirty="0" smtClean="0"/>
              <a:t>- тенде</a:t>
            </a:r>
            <a:r>
              <a:rPr lang="bg-BG" sz="3700" dirty="0" smtClean="0"/>
              <a:t>нция </a:t>
            </a:r>
            <a:r>
              <a:rPr lang="bg-BG" sz="3700" dirty="0"/>
              <a:t>към консерватизъм, </a:t>
            </a:r>
            <a:r>
              <a:rPr lang="bg-BG" sz="3700" dirty="0" smtClean="0"/>
              <a:t>стремеж </a:t>
            </a:r>
            <a:r>
              <a:rPr lang="bg-BG" sz="3700" dirty="0"/>
              <a:t>към запазване на познатия и „разработен" в детайли групов начин на живот, </a:t>
            </a:r>
            <a:r>
              <a:rPr lang="bg-BG" sz="3700" dirty="0" smtClean="0"/>
              <a:t>групови </a:t>
            </a:r>
            <a:r>
              <a:rPr lang="bg-BG" sz="3700" dirty="0"/>
              <a:t>ценности, традиции и стереотипи.</a:t>
            </a:r>
            <a:endParaRPr lang="en-US" sz="3700" dirty="0"/>
          </a:p>
          <a:p>
            <a:pPr lvl="0">
              <a:lnSpc>
                <a:spcPct val="120000"/>
              </a:lnSpc>
            </a:pPr>
            <a:r>
              <a:rPr lang="bg-BG" sz="3700" i="1" dirty="0">
                <a:solidFill>
                  <a:srgbClr val="C00000"/>
                </a:solidFill>
              </a:rPr>
              <a:t>Ролеви конфликт.</a:t>
            </a:r>
            <a:r>
              <a:rPr lang="bg-BG" sz="3700" dirty="0">
                <a:solidFill>
                  <a:srgbClr val="C00000"/>
                </a:solidFill>
              </a:rPr>
              <a:t> </a:t>
            </a:r>
            <a:r>
              <a:rPr lang="bg-BG" sz="3700" dirty="0"/>
              <a:t>Стремежът към задоволяване на социалните потребности на ин­дивида </a:t>
            </a:r>
            <a:r>
              <a:rPr lang="bg-BG" sz="3700" dirty="0" smtClean="0"/>
              <a:t>може </a:t>
            </a:r>
            <a:r>
              <a:rPr lang="bg-BG" sz="3700" dirty="0"/>
              <a:t>да измести ориентацията на групата от </a:t>
            </a:r>
            <a:r>
              <a:rPr lang="bg-BG" sz="3700" dirty="0" smtClean="0"/>
              <a:t>организационната </a:t>
            </a:r>
            <a:r>
              <a:rPr lang="bg-BG" sz="3700" dirty="0"/>
              <a:t>цел. </a:t>
            </a:r>
            <a:r>
              <a:rPr lang="bg-BG" sz="3700" dirty="0" smtClean="0"/>
              <a:t>Голяма </a:t>
            </a:r>
            <a:r>
              <a:rPr lang="bg-BG" sz="3700" dirty="0"/>
              <a:t>част от този проблем може да бъде разрешен, ако управлението успее да създаде или формулира общи ин­тереси на организацията и неформалните й групи. Колкото по-интегрирани са тези две групи интереси, толкова по-вероятни са високите трудови постижения и удовле­твореност.</a:t>
            </a:r>
            <a:endParaRPr lang="en-US" sz="37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bg-BG" dirty="0" smtClean="0"/>
              <a:t>	</a:t>
            </a: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01306-B38D-4E13-9881-29FD0B58F54F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24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9644155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bg-BG" sz="4400" i="1" dirty="0" smtClean="0">
                <a:solidFill>
                  <a:srgbClr val="C00000"/>
                </a:solidFill>
              </a:rPr>
              <a:t>Слухове</a:t>
            </a:r>
            <a:r>
              <a:rPr lang="bg-BG" sz="4400" i="1" dirty="0">
                <a:solidFill>
                  <a:srgbClr val="C00000"/>
                </a:solidFill>
              </a:rPr>
              <a:t>.</a:t>
            </a:r>
            <a:r>
              <a:rPr lang="bg-BG" sz="4400" dirty="0">
                <a:solidFill>
                  <a:srgbClr val="C00000"/>
                </a:solidFill>
              </a:rPr>
              <a:t> </a:t>
            </a:r>
            <a:r>
              <a:rPr lang="bg-BG" sz="4400" dirty="0"/>
              <a:t>Комуникационната функция на неформалната организация, въплътяваща се в т.нар. неформално-комуникационна </a:t>
            </a:r>
            <a:r>
              <a:rPr lang="bg-BG" sz="4400" dirty="0" smtClean="0"/>
              <a:t>система, </a:t>
            </a:r>
            <a:r>
              <a:rPr lang="bg-BG" sz="4400" dirty="0"/>
              <a:t>е в основата на това </a:t>
            </a:r>
            <a:r>
              <a:rPr lang="bg-BG" sz="4400" dirty="0" smtClean="0"/>
              <a:t> </a:t>
            </a:r>
            <a:r>
              <a:rPr lang="bg-BG" sz="4400" dirty="0"/>
              <a:t>явление. </a:t>
            </a:r>
            <a:endParaRPr lang="en-US" sz="4400" dirty="0"/>
          </a:p>
          <a:p>
            <a:pPr>
              <a:lnSpc>
                <a:spcPct val="120000"/>
              </a:lnSpc>
            </a:pPr>
            <a:r>
              <a:rPr lang="bg-BG" sz="4400" i="1" dirty="0" smtClean="0">
                <a:solidFill>
                  <a:srgbClr val="C00000"/>
                </a:solidFill>
              </a:rPr>
              <a:t>Конформизъм</a:t>
            </a:r>
            <a:r>
              <a:rPr lang="bg-BG" sz="4400" i="1" dirty="0">
                <a:solidFill>
                  <a:srgbClr val="C00000"/>
                </a:solidFill>
              </a:rPr>
              <a:t>.</a:t>
            </a:r>
            <a:r>
              <a:rPr lang="bg-BG" sz="4400" dirty="0"/>
              <a:t> Неформалната страна на организацията е до такава степен естест­вена част от всекидневния живот на персонала, че </a:t>
            </a:r>
            <a:r>
              <a:rPr lang="bg-BG" sz="4400" dirty="0" smtClean="0"/>
              <a:t>голямото </a:t>
            </a:r>
            <a:r>
              <a:rPr lang="bg-BG" sz="4400" dirty="0"/>
              <a:t>й влияние и </a:t>
            </a:r>
            <a:r>
              <a:rPr lang="bg-BG" sz="4400" dirty="0" smtClean="0"/>
              <a:t>на­тиск върху </a:t>
            </a:r>
            <a:r>
              <a:rPr lang="bg-BG" sz="4400" dirty="0"/>
              <a:t>индивида за приемане на </a:t>
            </a:r>
            <a:r>
              <a:rPr lang="bg-BG" sz="4400" dirty="0" smtClean="0"/>
              <a:t>определени неформални норми и санкции често не се забелязва.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bg-BG" sz="4400" dirty="0"/>
              <a:t>	</a:t>
            </a:r>
            <a:r>
              <a:rPr lang="bg-BG" sz="4400" dirty="0" smtClean="0"/>
              <a:t>Неформалните </a:t>
            </a:r>
            <a:r>
              <a:rPr lang="bg-BG" sz="4400" dirty="0"/>
              <a:t>норми и санк­ции непрекъснато и невидимо ръководят груповото мнение и отношение и работят за или против организацията. </a:t>
            </a:r>
            <a:endParaRPr lang="bg-BG" sz="44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bg-BG" sz="4400" dirty="0"/>
              <a:t>	</a:t>
            </a:r>
            <a:r>
              <a:rPr lang="bg-BG" sz="4400" dirty="0" smtClean="0"/>
              <a:t>Неприспособяващите </a:t>
            </a:r>
            <a:r>
              <a:rPr lang="bg-BG" sz="4400" dirty="0"/>
              <a:t>се към неформалните групови норми или капитулират пред санкциите, или напускат групата.</a:t>
            </a:r>
            <a:endParaRPr lang="en-US" sz="4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bg-BG" dirty="0" smtClean="0"/>
              <a:t>	</a:t>
            </a: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83F4A-2ABE-46D1-895F-E9A6D9E40833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25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278542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bg-BG" dirty="0" smtClean="0"/>
              <a:t>	</a:t>
            </a:r>
            <a:r>
              <a:rPr lang="bg-BG" sz="3400" dirty="0" smtClean="0">
                <a:solidFill>
                  <a:srgbClr val="C00000"/>
                </a:solidFill>
              </a:rPr>
              <a:t>Положителните страни на </a:t>
            </a:r>
            <a:r>
              <a:rPr lang="bg-BG" sz="3400" dirty="0">
                <a:solidFill>
                  <a:srgbClr val="C00000"/>
                </a:solidFill>
              </a:rPr>
              <a:t>неформалната организация </a:t>
            </a:r>
            <a:r>
              <a:rPr lang="bg-BG" sz="3400" dirty="0" smtClean="0"/>
              <a:t>са</a:t>
            </a:r>
            <a:r>
              <a:rPr lang="bg-BG" sz="3400" dirty="0"/>
              <a:t>, че </a:t>
            </a:r>
            <a:r>
              <a:rPr lang="bg-BG" sz="3400" dirty="0" smtClean="0"/>
              <a:t>тя поощрява </a:t>
            </a:r>
            <a:r>
              <a:rPr lang="bg-BG" sz="3400" dirty="0"/>
              <a:t>сътрудничеството и сплотява групите, като придава на чле­новете им чувство за стабилност и удовлетвореност; запълва някои празнини в уменията на формалното управление; предоставя полезни комуникационни канали; стимулира </a:t>
            </a:r>
            <a:r>
              <a:rPr lang="bg-BG" sz="3400" dirty="0" smtClean="0"/>
              <a:t>по-внимателните </a:t>
            </a:r>
            <a:r>
              <a:rPr lang="bg-BG" sz="3400" dirty="0"/>
              <a:t>действия на мениджмънта и </a:t>
            </a:r>
            <a:r>
              <a:rPr lang="bg-BG" sz="3400" dirty="0" smtClean="0"/>
              <a:t>облекчава </a:t>
            </a:r>
            <a:r>
              <a:rPr lang="bg-BG" sz="3400" dirty="0"/>
              <a:t>някои от задачите му и </a:t>
            </a:r>
            <a:r>
              <a:rPr lang="bg-BG" sz="3400" dirty="0" smtClean="0"/>
              <a:t>предоставя </a:t>
            </a:r>
            <a:r>
              <a:rPr lang="bg-BG" sz="3400" dirty="0"/>
              <a:t>своеобразна „предпазна клапа" или отдушник за напреженията, внасяни от формалното управление във всяка група.</a:t>
            </a:r>
            <a:endParaRPr lang="en-US" sz="3400" dirty="0"/>
          </a:p>
          <a:p>
            <a:pPr marL="0" indent="0">
              <a:lnSpc>
                <a:spcPct val="120000"/>
              </a:lnSpc>
              <a:buNone/>
            </a:pPr>
            <a:r>
              <a:rPr lang="bg-BG" sz="3400" dirty="0" smtClean="0"/>
              <a:t>	Най-съществената </a:t>
            </a:r>
            <a:r>
              <a:rPr lang="bg-BG" sz="3400" dirty="0"/>
              <a:t>черта на неформалната организация е, че тя се слива с формалната в една единна система и може </a:t>
            </a:r>
            <a:r>
              <a:rPr lang="bg-BG" sz="3400" dirty="0" smtClean="0"/>
              <a:t>да помогне </a:t>
            </a:r>
            <a:r>
              <a:rPr lang="bg-BG" sz="3400" dirty="0"/>
              <a:t>там, където предварително установените </a:t>
            </a:r>
            <a:r>
              <a:rPr lang="bg-BG" sz="3400" dirty="0" smtClean="0"/>
              <a:t>формални </a:t>
            </a:r>
            <a:r>
              <a:rPr lang="bg-BG" sz="3400" dirty="0"/>
              <a:t>планове, правила и изисквания са безсилни.</a:t>
            </a:r>
            <a:endParaRPr lang="en-US" sz="3400" dirty="0"/>
          </a:p>
          <a:p>
            <a:pPr marL="0" indent="0">
              <a:buNone/>
            </a:pPr>
            <a:r>
              <a:rPr lang="bg-BG" dirty="0" smtClean="0"/>
              <a:t>	</a:t>
            </a: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27D1F-85B3-4F32-B463-3A27F0882789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26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521624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188640"/>
            <a:ext cx="8077200" cy="6120679"/>
          </a:xfrm>
          <a:ln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bg-BG" dirty="0" smtClean="0"/>
              <a:t>	</a:t>
            </a:r>
            <a:r>
              <a:rPr lang="bg-BG" b="1" dirty="0" smtClean="0">
                <a:solidFill>
                  <a:srgbClr val="C00000"/>
                </a:solidFill>
              </a:rPr>
              <a:t>Неформалните </a:t>
            </a:r>
            <a:r>
              <a:rPr lang="bg-BG" b="1" dirty="0">
                <a:solidFill>
                  <a:srgbClr val="C00000"/>
                </a:solidFill>
              </a:rPr>
              <a:t>комуникации </a:t>
            </a:r>
            <a:r>
              <a:rPr lang="bg-BG" dirty="0"/>
              <a:t>са естествени и </a:t>
            </a:r>
            <a:r>
              <a:rPr lang="bg-BG" dirty="0" smtClean="0"/>
              <a:t>са </a:t>
            </a:r>
            <a:r>
              <a:rPr lang="bg-BG" dirty="0"/>
              <a:t>атрибут на ангажи­раността в съвместната работа. Някои изследвания показват, че информацията, протича­ща по тези канали, е с точност </a:t>
            </a:r>
            <a:r>
              <a:rPr lang="bg-BG" dirty="0" err="1" smtClean="0"/>
              <a:t>75-99</a:t>
            </a:r>
            <a:r>
              <a:rPr lang="bg-BG" dirty="0" err="1"/>
              <a:t>%</a:t>
            </a:r>
            <a:r>
              <a:rPr lang="bg-BG" dirty="0"/>
              <a:t>, но много често е непълна и </a:t>
            </a:r>
            <a:r>
              <a:rPr lang="bg-BG" dirty="0" smtClean="0"/>
              <a:t>се интерпретира неточно.</a:t>
            </a:r>
          </a:p>
          <a:p>
            <a:pPr marL="0" indent="0">
              <a:buNone/>
            </a:pPr>
            <a:r>
              <a:rPr lang="bg-BG" dirty="0"/>
              <a:t>	</a:t>
            </a:r>
            <a:r>
              <a:rPr lang="bg-BG" dirty="0" smtClean="0"/>
              <a:t>Основните варианти </a:t>
            </a:r>
            <a:r>
              <a:rPr lang="bg-BG" dirty="0"/>
              <a:t>на неформал­ните комуникационни връзки са следните:</a:t>
            </a:r>
            <a:endParaRPr lang="en-US" dirty="0"/>
          </a:p>
          <a:p>
            <a:pPr lvl="0"/>
            <a:r>
              <a:rPr lang="bg-BG" dirty="0">
                <a:solidFill>
                  <a:srgbClr val="C00000"/>
                </a:solidFill>
              </a:rPr>
              <a:t>единична верига </a:t>
            </a:r>
            <a:r>
              <a:rPr lang="bg-BG" dirty="0" smtClean="0"/>
              <a:t>- всеки </a:t>
            </a:r>
            <a:r>
              <a:rPr lang="bg-BG" dirty="0"/>
              <a:t>предава информацията на един </a:t>
            </a:r>
            <a:r>
              <a:rPr lang="bg-BG" dirty="0" smtClean="0"/>
              <a:t>човек;</a:t>
            </a:r>
            <a:endParaRPr lang="en-US" dirty="0"/>
          </a:p>
          <a:p>
            <a:pPr lvl="0"/>
            <a:r>
              <a:rPr lang="bg-BG" dirty="0">
                <a:solidFill>
                  <a:srgbClr val="C00000"/>
                </a:solidFill>
              </a:rPr>
              <a:t>клюка</a:t>
            </a:r>
            <a:r>
              <a:rPr lang="bg-BG" dirty="0"/>
              <a:t> </a:t>
            </a:r>
            <a:r>
              <a:rPr lang="bg-BG" dirty="0" smtClean="0"/>
              <a:t>- един </a:t>
            </a:r>
            <a:r>
              <a:rPr lang="bg-BG" dirty="0"/>
              <a:t>човек разпространява информацията сред </a:t>
            </a:r>
            <a:r>
              <a:rPr lang="bg-BG" dirty="0" smtClean="0"/>
              <a:t>всички;</a:t>
            </a:r>
            <a:endParaRPr lang="en-US" dirty="0"/>
          </a:p>
          <a:p>
            <a:pPr lvl="0"/>
            <a:r>
              <a:rPr lang="bg-BG" dirty="0">
                <a:solidFill>
                  <a:srgbClr val="C00000"/>
                </a:solidFill>
              </a:rPr>
              <a:t>вероятностна </a:t>
            </a:r>
            <a:r>
              <a:rPr lang="bg-BG" dirty="0" smtClean="0">
                <a:solidFill>
                  <a:srgbClr val="C00000"/>
                </a:solidFill>
              </a:rPr>
              <a:t>мрежа </a:t>
            </a:r>
            <a:r>
              <a:rPr lang="bg-BG" dirty="0" smtClean="0"/>
              <a:t>- всеки </a:t>
            </a:r>
            <a:r>
              <a:rPr lang="bg-BG" dirty="0"/>
              <a:t>споделя информацията с всеки по случаен </a:t>
            </a:r>
            <a:r>
              <a:rPr lang="bg-BG" dirty="0" smtClean="0"/>
              <a:t>начин;</a:t>
            </a:r>
            <a:endParaRPr lang="en-US" dirty="0"/>
          </a:p>
          <a:p>
            <a:pPr lvl="0"/>
            <a:r>
              <a:rPr lang="bg-BG" dirty="0" err="1">
                <a:solidFill>
                  <a:srgbClr val="C00000"/>
                </a:solidFill>
              </a:rPr>
              <a:t>клъстър</a:t>
            </a:r>
            <a:r>
              <a:rPr lang="bg-BG" dirty="0"/>
              <a:t> </a:t>
            </a:r>
            <a:r>
              <a:rPr lang="bg-BG" dirty="0" smtClean="0"/>
              <a:t>- информацията </a:t>
            </a:r>
            <a:r>
              <a:rPr lang="bg-BG" dirty="0"/>
              <a:t>се споделя с избран кръг други </a:t>
            </a:r>
            <a:r>
              <a:rPr lang="bg-BG" dirty="0" smtClean="0"/>
              <a:t>лица.</a:t>
            </a:r>
            <a:endParaRPr lang="en-US" dirty="0"/>
          </a:p>
          <a:p>
            <a:pPr marL="0" indent="0">
              <a:buNone/>
            </a:pPr>
            <a:r>
              <a:rPr lang="bg-BG" dirty="0" smtClean="0"/>
              <a:t>	</a:t>
            </a: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3A0BC-BE49-4288-BAC5-C623B0D0DAF3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27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7465718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bg-BG" dirty="0" smtClean="0"/>
              <a:t>	Реакцията </a:t>
            </a:r>
            <a:r>
              <a:rPr lang="bg-BG" dirty="0"/>
              <a:t>на мениджмънта на неформалните комуникационни мрежи трябва да от­чита обективния им характер и важността им. Вслушването в информацията, циркули­раща в неформалните канали, дава възможност на управлението да следи настроенията и отношението на заетите по различни проблеми, стоящи пред организацията. </a:t>
            </a:r>
            <a:r>
              <a:rPr lang="bg-BG" dirty="0" smtClean="0"/>
              <a:t>Може </a:t>
            </a:r>
            <a:r>
              <a:rPr lang="bg-BG" dirty="0"/>
              <a:t>да се </a:t>
            </a:r>
            <a:r>
              <a:rPr lang="bg-BG" dirty="0" smtClean="0"/>
              <a:t>въздейства </a:t>
            </a:r>
            <a:r>
              <a:rPr lang="bg-BG" dirty="0"/>
              <a:t>върху тези </a:t>
            </a:r>
            <a:r>
              <a:rPr lang="bg-BG" dirty="0" smtClean="0"/>
              <a:t>канали </a:t>
            </a:r>
            <a:r>
              <a:rPr lang="bg-BG" dirty="0"/>
              <a:t>чрез селек­тивно </a:t>
            </a:r>
            <a:r>
              <a:rPr lang="bg-BG" dirty="0" smtClean="0"/>
              <a:t>„</a:t>
            </a:r>
            <a:r>
              <a:rPr lang="bg-BG" dirty="0"/>
              <a:t>изтичане" на информация от формалните </a:t>
            </a:r>
            <a:r>
              <a:rPr lang="bg-BG" dirty="0" smtClean="0"/>
              <a:t>структури </a:t>
            </a:r>
            <a:r>
              <a:rPr lang="bg-BG" dirty="0"/>
              <a:t>с цел да се усили положителният и да се отслаби отрицателният им ефект. </a:t>
            </a:r>
            <a:endParaRPr lang="bg-BG" dirty="0" smtClean="0"/>
          </a:p>
          <a:p>
            <a:pPr marL="0" indent="0">
              <a:buNone/>
            </a:pPr>
            <a:r>
              <a:rPr lang="bg-BG" dirty="0"/>
              <a:t>	</a:t>
            </a:r>
            <a:r>
              <a:rPr lang="bg-BG" dirty="0" smtClean="0"/>
              <a:t>Борбата </a:t>
            </a:r>
            <a:r>
              <a:rPr lang="bg-BG" dirty="0"/>
              <a:t>със слуховете, които могат да нанесат непоправими поражения във всяка организация, също трябва да бъде добре осмислена и целенасочена и не бива да означава борба с носителя </a:t>
            </a:r>
            <a:r>
              <a:rPr lang="bg-BG" dirty="0" smtClean="0"/>
              <a:t>им, а да се използват подходящи начини: 	</a:t>
            </a: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C017D-CCD2-48A1-AC5B-6212FDA97DEC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28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102727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bg-BG" dirty="0" smtClean="0">
                <a:solidFill>
                  <a:srgbClr val="C00000"/>
                </a:solidFill>
              </a:rPr>
              <a:t>Отслабване </a:t>
            </a:r>
            <a:r>
              <a:rPr lang="bg-BG" dirty="0">
                <a:solidFill>
                  <a:srgbClr val="C00000"/>
                </a:solidFill>
              </a:rPr>
              <a:t>на причините</a:t>
            </a:r>
            <a:r>
              <a:rPr lang="bg-BG" dirty="0" smtClean="0">
                <a:solidFill>
                  <a:srgbClr val="C00000"/>
                </a:solidFill>
              </a:rPr>
              <a:t>.</a:t>
            </a:r>
            <a:r>
              <a:rPr lang="bg-BG" dirty="0" smtClean="0"/>
              <a:t> </a:t>
            </a:r>
            <a:r>
              <a:rPr lang="bg-BG" dirty="0"/>
              <a:t>Превантивният подход в това отношение е свързан с внушаване на чувство за сигурност у заетите, яснота по интересуващите ги въпроси и </a:t>
            </a:r>
            <a:r>
              <a:rPr lang="bg-BG" dirty="0" smtClean="0"/>
              <a:t>избягване </a:t>
            </a:r>
            <a:r>
              <a:rPr lang="bg-BG" dirty="0"/>
              <a:t>на двусмислените изявления и ситуации. </a:t>
            </a:r>
            <a:endParaRPr lang="bg-BG" dirty="0" smtClean="0"/>
          </a:p>
          <a:p>
            <a:pPr lvl="0"/>
            <a:r>
              <a:rPr lang="bg-BG" dirty="0" smtClean="0">
                <a:solidFill>
                  <a:srgbClr val="C00000"/>
                </a:solidFill>
              </a:rPr>
              <a:t>Използване </a:t>
            </a:r>
            <a:r>
              <a:rPr lang="bg-BG" dirty="0">
                <a:solidFill>
                  <a:srgbClr val="C00000"/>
                </a:solidFill>
              </a:rPr>
              <a:t>на факти. </a:t>
            </a:r>
            <a:r>
              <a:rPr lang="bg-BG" dirty="0" smtClean="0"/>
              <a:t>Най-сериозните </a:t>
            </a:r>
            <a:r>
              <a:rPr lang="bg-BG" dirty="0"/>
              <a:t>слухове трябва да бъдат атакувани по най-бързия начин, за­щото на по-късните етапи всяко действие на мениджмънта може да бъде обект на тенденциозно тълкуване. Фактите трябва да се съобщават недвусмислено и ясно, ли­це в </a:t>
            </a:r>
            <a:r>
              <a:rPr lang="bg-BG" dirty="0" smtClean="0"/>
              <a:t>лице. Това </a:t>
            </a:r>
            <a:r>
              <a:rPr lang="bg-BG" dirty="0"/>
              <a:t>трябва да </a:t>
            </a:r>
            <a:r>
              <a:rPr lang="bg-BG" dirty="0" smtClean="0"/>
              <a:t>прави човек с добра компетентност </a:t>
            </a:r>
            <a:r>
              <a:rPr lang="bg-BG" dirty="0"/>
              <a:t>по съответните </a:t>
            </a:r>
            <a:r>
              <a:rPr lang="bg-BG" dirty="0" smtClean="0"/>
              <a:t>проблеми. </a:t>
            </a:r>
          </a:p>
          <a:p>
            <a:pPr lvl="0"/>
            <a:r>
              <a:rPr lang="bg-BG" dirty="0" smtClean="0">
                <a:solidFill>
                  <a:srgbClr val="C00000"/>
                </a:solidFill>
              </a:rPr>
              <a:t>Използване на синдикатите </a:t>
            </a:r>
            <a:r>
              <a:rPr lang="bg-BG" dirty="0" smtClean="0"/>
              <a:t> като допълнително </a:t>
            </a:r>
            <a:r>
              <a:rPr lang="bg-BG" dirty="0"/>
              <a:t>средство за </a:t>
            </a:r>
            <a:r>
              <a:rPr lang="bg-BG" dirty="0" smtClean="0"/>
              <a:t>въздействие.	</a:t>
            </a: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3A790-F17C-41CD-9A8E-D6A706FFEAB5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29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7238004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/>
          </a:bodyPr>
          <a:lstStyle/>
          <a:p>
            <a:pPr marL="457200" lvl="1" indent="0">
              <a:lnSpc>
                <a:spcPct val="120000"/>
              </a:lnSpc>
              <a:buNone/>
            </a:pPr>
            <a:endParaRPr lang="ru-RU" sz="4400" b="1" dirty="0" smtClean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>
              <a:lnSpc>
                <a:spcPct val="120000"/>
              </a:lnSpc>
              <a:buNone/>
            </a:pPr>
            <a:endParaRPr lang="ru-RU" sz="4400" b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>
              <a:lnSpc>
                <a:spcPct val="120000"/>
              </a:lnSpc>
              <a:buNone/>
            </a:pPr>
            <a:r>
              <a:rPr lang="en-US" sz="4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ru-RU" sz="4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ГРУПИТЕ В ОРГАНИЗАЦИЯТА</a:t>
            </a:r>
            <a:endParaRPr lang="en-US" sz="4000" b="1" dirty="0" smtClean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4BF9-9287-469C-8BAA-BBC4BBE0ABCF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3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4363301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bg-BG" dirty="0" smtClean="0"/>
              <a:t>	</a:t>
            </a:r>
            <a:r>
              <a:rPr lang="bg-BG" dirty="0" smtClean="0"/>
              <a:t>Мениджърът </a:t>
            </a:r>
            <a:r>
              <a:rPr lang="bg-BG" dirty="0"/>
              <a:t>не е изградил неформалните организации и не е </a:t>
            </a:r>
            <a:r>
              <a:rPr lang="bg-BG" dirty="0" smtClean="0"/>
              <a:t>във </a:t>
            </a:r>
            <a:r>
              <a:rPr lang="bg-BG" dirty="0"/>
              <a:t>възможно­стите </a:t>
            </a:r>
            <a:r>
              <a:rPr lang="bg-BG" dirty="0" smtClean="0"/>
              <a:t>му и в </a:t>
            </a:r>
            <a:r>
              <a:rPr lang="bg-BG" dirty="0"/>
              <a:t>негов интерес да се стреми да ги „забрани" или </a:t>
            </a:r>
            <a:r>
              <a:rPr lang="bg-BG" dirty="0" smtClean="0"/>
              <a:t>неутрализира, но </a:t>
            </a:r>
            <a:r>
              <a:rPr lang="bg-BG" dirty="0"/>
              <a:t>може да се научи да живее съвместно с тях и да им въздейства. За целта е необходимо управле­нието:</a:t>
            </a:r>
            <a:endParaRPr lang="en-US" dirty="0"/>
          </a:p>
          <a:p>
            <a:pPr lvl="0"/>
            <a:r>
              <a:rPr lang="bg-BG" dirty="0"/>
              <a:t>да приеме и да направи всичко възможно да опознае и разбере неформалната орга­низация;</a:t>
            </a:r>
            <a:endParaRPr lang="en-US" dirty="0"/>
          </a:p>
          <a:p>
            <a:pPr lvl="0"/>
            <a:r>
              <a:rPr lang="bg-BG" dirty="0"/>
              <a:t>да преценява възможните влияния на неформалните системи при предприемането на всяко действие;</a:t>
            </a:r>
            <a:endParaRPr lang="en-US" dirty="0"/>
          </a:p>
          <a:p>
            <a:pPr lvl="0"/>
            <a:r>
              <a:rPr lang="bg-BG" dirty="0"/>
              <a:t>да интегрира, доколкото е възможно, интересите на неформалните групи с тези на формалната организация;</a:t>
            </a:r>
            <a:endParaRPr lang="en-US" dirty="0"/>
          </a:p>
          <a:p>
            <a:pPr lvl="0"/>
            <a:r>
              <a:rPr lang="bg-BG" dirty="0"/>
              <a:t>да не предприема действия, които ненужно биха навредили на неформалната органи­зация.</a:t>
            </a:r>
            <a:endParaRPr lang="en-US" dirty="0"/>
          </a:p>
          <a:p>
            <a:pPr marL="0" indent="0">
              <a:buNone/>
            </a:pPr>
            <a:r>
              <a:rPr lang="bg-BG" dirty="0" smtClean="0"/>
              <a:t>	</a:t>
            </a: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A3F0-3E93-47F3-B9E2-7371459F347E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30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403432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bg-BG" b="1" dirty="0" smtClean="0"/>
              <a:t>	</a:t>
            </a:r>
          </a:p>
          <a:p>
            <a:pPr marL="0" indent="0" algn="ctr">
              <a:buNone/>
            </a:pPr>
            <a:endParaRPr lang="bg-BG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sz="4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bg-BG" sz="4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ФАЗИ В РАЗВИТИЕТО НА ГРУПИТЕ</a:t>
            </a:r>
            <a:r>
              <a:rPr lang="bg-BG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bg-BG" sz="4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ГРУПОВИ РОЛИ</a:t>
            </a:r>
            <a:endParaRPr lang="en-US" sz="4000" dirty="0" smtClean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bg-BG" dirty="0" smtClean="0"/>
              <a:t>	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B5B9E-6DCC-483C-A62E-7B63DD730557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31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4262170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b="1" dirty="0" smtClean="0"/>
              <a:t>	</a:t>
            </a:r>
            <a:r>
              <a:rPr lang="bg-BG" dirty="0" smtClean="0"/>
              <a:t>Съществуват </a:t>
            </a:r>
            <a:r>
              <a:rPr lang="bg-BG" dirty="0"/>
              <a:t>множество проучвания и становища относно фазите на развитие на групите или екипите. Водещи са две измерения – </a:t>
            </a:r>
            <a:r>
              <a:rPr lang="bg-BG" b="1" i="1" dirty="0"/>
              <a:t>развитие на отношенията в групата и дейностите по изпълнението на задачите.</a:t>
            </a:r>
            <a:r>
              <a:rPr lang="bg-BG" dirty="0"/>
              <a:t> </a:t>
            </a:r>
            <a:endParaRPr lang="en-US" dirty="0"/>
          </a:p>
          <a:p>
            <a:pPr marL="0" indent="0">
              <a:buNone/>
            </a:pPr>
            <a:r>
              <a:rPr lang="bg-BG" dirty="0" smtClean="0"/>
              <a:t>	За </a:t>
            </a:r>
            <a:r>
              <a:rPr lang="bg-BG" dirty="0"/>
              <a:t>нуждите на мениджмънта в здравните организации най-подходящ е </a:t>
            </a:r>
            <a:r>
              <a:rPr lang="bg-BG" b="1" dirty="0" err="1"/>
              <a:t>5-фазният</a:t>
            </a:r>
            <a:r>
              <a:rPr lang="bg-BG" b="1" dirty="0"/>
              <a:t> модел в развитието на групата</a:t>
            </a:r>
            <a:r>
              <a:rPr lang="bg-BG" dirty="0"/>
              <a:t>:  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82A2-CBD0-4073-B970-CE22CE4BADCA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32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9365392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bg-BG" b="1" i="1" dirty="0" smtClean="0"/>
              <a:t>	</a:t>
            </a:r>
            <a:r>
              <a:rPr lang="bg-BG" b="1" i="1" dirty="0" smtClean="0">
                <a:solidFill>
                  <a:srgbClr val="C00000"/>
                </a:solidFill>
              </a:rPr>
              <a:t>1. Фаза </a:t>
            </a:r>
            <a:r>
              <a:rPr lang="bg-BG" b="1" i="1" dirty="0">
                <a:solidFill>
                  <a:srgbClr val="C00000"/>
                </a:solidFill>
              </a:rPr>
              <a:t>на формиране (</a:t>
            </a:r>
            <a:r>
              <a:rPr lang="bg-BG" b="1" i="1" dirty="0" err="1">
                <a:solidFill>
                  <a:srgbClr val="C00000"/>
                </a:solidFill>
              </a:rPr>
              <a:t>forming</a:t>
            </a:r>
            <a:r>
              <a:rPr lang="bg-BG" b="1" i="1" dirty="0">
                <a:solidFill>
                  <a:srgbClr val="C00000"/>
                </a:solidFill>
              </a:rPr>
              <a:t>),</a:t>
            </a:r>
            <a:r>
              <a:rPr lang="bg-BG" b="1" dirty="0">
                <a:solidFill>
                  <a:srgbClr val="C00000"/>
                </a:solidFill>
              </a:rPr>
              <a:t> </a:t>
            </a:r>
            <a:r>
              <a:rPr lang="bg-BG" dirty="0"/>
              <a:t>наричана още</a:t>
            </a:r>
            <a:r>
              <a:rPr lang="bg-BG" b="1" dirty="0"/>
              <a:t> </a:t>
            </a:r>
            <a:r>
              <a:rPr lang="bg-BG" b="1" i="1" dirty="0"/>
              <a:t>фаза на </a:t>
            </a:r>
            <a:r>
              <a:rPr lang="bg-BG" b="1" i="1" dirty="0" smtClean="0"/>
              <a:t>зависимост или ориентация. </a:t>
            </a:r>
            <a:r>
              <a:rPr lang="bg-BG" dirty="0"/>
              <a:t>Това е началната фаза на изграждане на групата, в която членовете </a:t>
            </a:r>
            <a:r>
              <a:rPr lang="bg-BG" dirty="0" smtClean="0"/>
              <a:t>са несигурни, с </a:t>
            </a:r>
            <a:r>
              <a:rPr lang="bg-BG" dirty="0"/>
              <a:t>ниска степен на взаимно </a:t>
            </a:r>
            <a:r>
              <a:rPr lang="bg-BG" dirty="0" smtClean="0"/>
              <a:t>доверие,  те </a:t>
            </a:r>
            <a:r>
              <a:rPr lang="bg-BG" dirty="0"/>
              <a:t>се ориентират в своите роли, права и задължения, групови цели и пр. Отношенията са хладно любезни. Целите все още не са </a:t>
            </a:r>
            <a:r>
              <a:rPr lang="bg-BG" dirty="0" err="1"/>
              <a:t>изкристализирали</a:t>
            </a:r>
            <a:r>
              <a:rPr lang="bg-BG" dirty="0"/>
              <a:t>; цир­кулира сравнително голям обем </a:t>
            </a:r>
            <a:r>
              <a:rPr lang="bg-BG" dirty="0" smtClean="0"/>
              <a:t>информация. </a:t>
            </a:r>
            <a:r>
              <a:rPr lang="bg-BG" dirty="0"/>
              <a:t>Всеки търси своето място в групата, стреми се да се приобщи към групата, да бъде приет и да избягва конфликтите. Членовете на групата чувстват нужда от подкрепа. В тази фаза много важна е ролята на лидера/мениджъра като обединяваща фигура, която да сплоти групата около общите цели, задачи и роли</a:t>
            </a:r>
            <a:r>
              <a:rPr lang="bg-BG" dirty="0" smtClean="0"/>
              <a:t>.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24C4-FF39-42C5-A58C-A1140860EAEB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33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7610850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bg-BG" b="1" i="1" dirty="0" smtClean="0"/>
              <a:t>	</a:t>
            </a:r>
            <a:r>
              <a:rPr lang="bg-BG" b="1" i="1" dirty="0" smtClean="0">
                <a:solidFill>
                  <a:srgbClr val="C00000"/>
                </a:solidFill>
              </a:rPr>
              <a:t>2</a:t>
            </a:r>
            <a:r>
              <a:rPr lang="bg-BG" b="1" i="1" dirty="0">
                <a:solidFill>
                  <a:srgbClr val="C00000"/>
                </a:solidFill>
              </a:rPr>
              <a:t>. Фаза на бурята (</a:t>
            </a:r>
            <a:r>
              <a:rPr lang="bg-BG" b="1" i="1" dirty="0" err="1">
                <a:solidFill>
                  <a:srgbClr val="C00000"/>
                </a:solidFill>
              </a:rPr>
              <a:t>storming</a:t>
            </a:r>
            <a:r>
              <a:rPr lang="bg-BG" b="1" i="1" dirty="0">
                <a:solidFill>
                  <a:srgbClr val="C00000"/>
                </a:solidFill>
              </a:rPr>
              <a:t>),</a:t>
            </a:r>
            <a:r>
              <a:rPr lang="bg-BG" b="1" dirty="0">
                <a:solidFill>
                  <a:srgbClr val="C00000"/>
                </a:solidFill>
              </a:rPr>
              <a:t> </a:t>
            </a:r>
            <a:r>
              <a:rPr lang="bg-BG" dirty="0"/>
              <a:t>наричана </a:t>
            </a:r>
            <a:r>
              <a:rPr lang="bg-BG" b="1" i="1" dirty="0"/>
              <a:t>фаза на независимост</a:t>
            </a:r>
            <a:r>
              <a:rPr lang="bg-BG" i="1" dirty="0"/>
              <a:t>. </a:t>
            </a:r>
            <a:r>
              <a:rPr lang="bg-BG" dirty="0"/>
              <a:t>Членовете на групата си изясняват правилата и ролите в групата. В тази борба често възникват конфликти, неудовлетворение и конкуренция, свързани с процедурите и поведението. Членовете на групата често се състезават за власт и статус и се проявява неформално лидерство. Групата може да се разцепи на неформални подгрупи, които оказват натиск върху другите. Задачата на лидера/мениджъра е да подпомогне групата в разрешаването на конфликтите по начин, удовлетворяващ всички страни.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6448-812C-4155-8DD3-E94FDE38696E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34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847306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bg-BG" b="1" i="1" dirty="0" smtClean="0"/>
              <a:t>	</a:t>
            </a:r>
            <a:r>
              <a:rPr lang="bg-BG" b="1" i="1" dirty="0" smtClean="0">
                <a:solidFill>
                  <a:srgbClr val="C00000"/>
                </a:solidFill>
              </a:rPr>
              <a:t>3</a:t>
            </a:r>
            <a:r>
              <a:rPr lang="bg-BG" b="1" i="1" dirty="0">
                <a:solidFill>
                  <a:srgbClr val="C00000"/>
                </a:solidFill>
              </a:rPr>
              <a:t>. Фаза на нормиране (</a:t>
            </a:r>
            <a:r>
              <a:rPr lang="bg-BG" b="1" i="1" dirty="0" err="1">
                <a:solidFill>
                  <a:srgbClr val="C00000"/>
                </a:solidFill>
              </a:rPr>
              <a:t>norming</a:t>
            </a:r>
            <a:r>
              <a:rPr lang="bg-BG" b="1" i="1" dirty="0">
                <a:solidFill>
                  <a:srgbClr val="C00000"/>
                </a:solidFill>
              </a:rPr>
              <a:t>)</a:t>
            </a:r>
            <a:r>
              <a:rPr lang="bg-BG" dirty="0">
                <a:solidFill>
                  <a:srgbClr val="C00000"/>
                </a:solidFill>
              </a:rPr>
              <a:t> или </a:t>
            </a:r>
            <a:r>
              <a:rPr lang="bg-BG" b="1" i="1" dirty="0">
                <a:solidFill>
                  <a:srgbClr val="C00000"/>
                </a:solidFill>
              </a:rPr>
              <a:t>фаза на взаимозависимост. </a:t>
            </a:r>
            <a:r>
              <a:rPr lang="bg-BG" dirty="0"/>
              <a:t>Групата определя своите цели и правила на поведение. Развива се сплотеност на групата. Лидерът обяснява стандартите за дейност и поведение, определя структурата на групата и съдейства за изграждане на добри взаимовръзки. </a:t>
            </a:r>
            <a:r>
              <a:rPr lang="bg-BG" dirty="0" smtClean="0"/>
              <a:t>Установява се чувство </a:t>
            </a:r>
            <a:r>
              <a:rPr lang="bg-BG" dirty="0"/>
              <a:t>за колективизъм и „екипен </a:t>
            </a:r>
            <a:r>
              <a:rPr lang="bg-BG" dirty="0" smtClean="0"/>
              <a:t>дух“, уверена и удовлетворяваща атмосфера, добър обмен </a:t>
            </a:r>
            <a:r>
              <a:rPr lang="bg-BG" dirty="0"/>
              <a:t>на </a:t>
            </a:r>
            <a:r>
              <a:rPr lang="bg-BG" dirty="0" smtClean="0"/>
              <a:t>информация. </a:t>
            </a:r>
            <a:r>
              <a:rPr lang="bg-BG" dirty="0"/>
              <a:t>Вземането на решения се основава на опита на членовете. Оценката на работата се </a:t>
            </a:r>
            <a:r>
              <a:rPr lang="bg-BG" dirty="0" err="1"/>
              <a:t>обективира</a:t>
            </a:r>
            <a:r>
              <a:rPr lang="bg-BG" dirty="0"/>
              <a:t>. Нараства откритостта на изразяваните чувства. Закрепва се разделението на труда. </a:t>
            </a:r>
            <a:r>
              <a:rPr lang="bg-BG" dirty="0" smtClean="0"/>
              <a:t>Отношението </a:t>
            </a:r>
            <a:r>
              <a:rPr lang="bg-BG" dirty="0"/>
              <a:t>към процесите в групата е импулсивно и често некритично.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8F253-9B92-4A6C-9C25-9140EABB6C4A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35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753151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bg-BG" b="1" i="1" dirty="0" smtClean="0"/>
              <a:t>	</a:t>
            </a:r>
            <a:r>
              <a:rPr lang="bg-BG" b="1" i="1" dirty="0" smtClean="0">
                <a:solidFill>
                  <a:srgbClr val="C00000"/>
                </a:solidFill>
              </a:rPr>
              <a:t>4</a:t>
            </a:r>
            <a:r>
              <a:rPr lang="bg-BG" b="1" i="1" dirty="0">
                <a:solidFill>
                  <a:srgbClr val="C00000"/>
                </a:solidFill>
              </a:rPr>
              <a:t>. Фаза на извършване на дейностите (</a:t>
            </a:r>
            <a:r>
              <a:rPr lang="bg-BG" b="1" i="1" dirty="0" err="1">
                <a:solidFill>
                  <a:srgbClr val="C00000"/>
                </a:solidFill>
              </a:rPr>
              <a:t>performing</a:t>
            </a:r>
            <a:r>
              <a:rPr lang="bg-BG" b="1" i="1" dirty="0">
                <a:solidFill>
                  <a:srgbClr val="C00000"/>
                </a:solidFill>
              </a:rPr>
              <a:t>).</a:t>
            </a:r>
            <a:r>
              <a:rPr lang="bg-BG" i="1" dirty="0">
                <a:solidFill>
                  <a:srgbClr val="C00000"/>
                </a:solidFill>
              </a:rPr>
              <a:t> </a:t>
            </a:r>
            <a:r>
              <a:rPr lang="bg-BG" dirty="0"/>
              <a:t>Членовете на групата са постигнали съгласие по основните цели и дейности. Те ефективно </a:t>
            </a:r>
            <a:r>
              <a:rPr lang="bg-BG" dirty="0" smtClean="0"/>
              <a:t>си </a:t>
            </a:r>
            <a:r>
              <a:rPr lang="bg-BG" dirty="0"/>
              <a:t>взаимодействат в спокойна атмосфера на споделени отговорности. </a:t>
            </a:r>
            <a:r>
              <a:rPr lang="bg-BG" dirty="0" smtClean="0"/>
              <a:t>Атмосферата </a:t>
            </a:r>
            <a:r>
              <a:rPr lang="bg-BG" dirty="0"/>
              <a:t>е открита и конструктивна. Хората говорят свободно. Налице е ангажираност към целта. Изслушването и обменът на информация са на висота, а конфликтите се разрешават своевременно. Решенията се вземат </a:t>
            </a:r>
            <a:r>
              <a:rPr lang="bg-BG" dirty="0" smtClean="0"/>
              <a:t>оптима­лно. </a:t>
            </a:r>
            <a:r>
              <a:rPr lang="bg-BG" dirty="0"/>
              <a:t>Чувствата се споделят открито и в конструктивен дух. Структу­рата на групата може да стане по-гъвкава и подгрупите могат да си разделят полето на дейност и да работят съвместно, без при това да заплашват целостта на групата. Задачата на лидера/мениджъра е да предоставя обратна връзка за качеството на работата, да предприема мерки за подобряването на работата и да подкрепя междуличностните взаимоотношения в групата.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088B9-C828-440E-9C63-811C78C02C54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36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8394804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b="1" i="1" dirty="0" smtClean="0"/>
              <a:t>	</a:t>
            </a:r>
            <a:r>
              <a:rPr lang="bg-BG" b="1" i="1" dirty="0" smtClean="0">
                <a:solidFill>
                  <a:srgbClr val="C00000"/>
                </a:solidFill>
              </a:rPr>
              <a:t>5</a:t>
            </a:r>
            <a:r>
              <a:rPr lang="bg-BG" b="1" i="1" dirty="0">
                <a:solidFill>
                  <a:srgbClr val="C00000"/>
                </a:solidFill>
              </a:rPr>
              <a:t>.</a:t>
            </a:r>
            <a:r>
              <a:rPr lang="bg-BG" b="1" dirty="0">
                <a:solidFill>
                  <a:srgbClr val="C00000"/>
                </a:solidFill>
              </a:rPr>
              <a:t> </a:t>
            </a:r>
            <a:r>
              <a:rPr lang="bg-BG" b="1" i="1" dirty="0">
                <a:solidFill>
                  <a:srgbClr val="C00000"/>
                </a:solidFill>
              </a:rPr>
              <a:t>Терминална фаза (</a:t>
            </a:r>
            <a:r>
              <a:rPr lang="bg-BG" b="1" i="1" dirty="0" err="1">
                <a:solidFill>
                  <a:srgbClr val="C00000"/>
                </a:solidFill>
              </a:rPr>
              <a:t>adjourning</a:t>
            </a:r>
            <a:r>
              <a:rPr lang="bg-BG" b="1" i="1" dirty="0">
                <a:solidFill>
                  <a:srgbClr val="C00000"/>
                </a:solidFill>
              </a:rPr>
              <a:t> или </a:t>
            </a:r>
            <a:r>
              <a:rPr lang="bg-BG" b="1" i="1" dirty="0" err="1">
                <a:solidFill>
                  <a:srgbClr val="C00000"/>
                </a:solidFill>
              </a:rPr>
              <a:t>re-forming</a:t>
            </a:r>
            <a:r>
              <a:rPr lang="bg-BG" b="1" i="1" dirty="0">
                <a:solidFill>
                  <a:srgbClr val="C00000"/>
                </a:solidFill>
              </a:rPr>
              <a:t>).</a:t>
            </a:r>
            <a:r>
              <a:rPr lang="bg-BG" i="1" dirty="0">
                <a:solidFill>
                  <a:srgbClr val="C00000"/>
                </a:solidFill>
              </a:rPr>
              <a:t> </a:t>
            </a:r>
            <a:r>
              <a:rPr lang="bg-BG" dirty="0"/>
              <a:t>Групата прекратява съществуването си след постигане на целите си или се реформира, когато настъпват промени в околната среда, в състава или в целите на групата, което налага пренасочване на дейностите и преминаване отново през посочените четири фази. Задачата на лидера/мениджъра е да обясни новото направление и да обезпечи ръководство в процеса на реформиране. 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70F0F-4B2F-4659-B73D-3889EBDCBAD4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37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4436770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bg-BG" sz="3300" b="1" dirty="0">
                <a:solidFill>
                  <a:srgbClr val="C00000"/>
                </a:solidFill>
              </a:rPr>
              <a:t>Роли на членовете на групата</a:t>
            </a:r>
            <a:endParaRPr lang="en-US" sz="3300" dirty="0">
              <a:solidFill>
                <a:srgbClr val="C00000"/>
              </a:solidFill>
            </a:endParaRPr>
          </a:p>
          <a:p>
            <a:r>
              <a:rPr lang="bg-BG" b="1" i="1" dirty="0"/>
              <a:t>Ролята представлява поведение, което даден индивид демонстрира в определена социална среда</a:t>
            </a:r>
            <a:r>
              <a:rPr lang="bg-BG" b="1" dirty="0"/>
              <a:t>.</a:t>
            </a:r>
            <a:r>
              <a:rPr lang="bg-BG" dirty="0"/>
              <a:t> Процесът на поемане на специфични роли се нарича </a:t>
            </a:r>
            <a:r>
              <a:rPr lang="bg-BG" b="1" i="1" dirty="0"/>
              <a:t>диференциация на ролите</a:t>
            </a:r>
            <a:r>
              <a:rPr lang="bg-BG" b="1" dirty="0"/>
              <a:t>. </a:t>
            </a:r>
            <a:endParaRPr lang="en-US" dirty="0"/>
          </a:p>
          <a:p>
            <a:pPr marL="0" indent="0">
              <a:buNone/>
            </a:pPr>
            <a:r>
              <a:rPr lang="bg-BG" dirty="0" smtClean="0"/>
              <a:t>	Болшинството </a:t>
            </a:r>
            <a:r>
              <a:rPr lang="bg-BG" dirty="0"/>
              <a:t>автори разграничават </a:t>
            </a:r>
            <a:r>
              <a:rPr lang="bg-BG" b="1" i="1" dirty="0"/>
              <a:t>три групи </a:t>
            </a:r>
            <a:r>
              <a:rPr lang="bg-BG" b="1" i="1" dirty="0" smtClean="0"/>
              <a:t>роли, свързани с: </a:t>
            </a:r>
            <a:endParaRPr lang="bg-BG" b="1" i="1" dirty="0"/>
          </a:p>
          <a:p>
            <a:r>
              <a:rPr lang="bg-BG" b="1" i="1" dirty="0" smtClean="0"/>
              <a:t>изпълнението </a:t>
            </a:r>
            <a:r>
              <a:rPr lang="bg-BG" b="1" i="1" dirty="0"/>
              <a:t>на задачите; </a:t>
            </a:r>
            <a:endParaRPr lang="bg-BG" b="1" i="1" dirty="0" smtClean="0"/>
          </a:p>
          <a:p>
            <a:r>
              <a:rPr lang="bg-BG" b="1" i="1" dirty="0" smtClean="0"/>
              <a:t>изграждането </a:t>
            </a:r>
            <a:r>
              <a:rPr lang="bg-BG" b="1" i="1" dirty="0"/>
              <a:t>и поддържането на </a:t>
            </a:r>
            <a:r>
              <a:rPr lang="bg-BG" b="1" i="1" dirty="0" smtClean="0"/>
              <a:t>взаимоотношения в групата </a:t>
            </a:r>
            <a:r>
              <a:rPr lang="bg-BG" b="1" i="1" dirty="0"/>
              <a:t>и </a:t>
            </a:r>
            <a:endParaRPr lang="bg-BG" b="1" i="1" dirty="0" smtClean="0"/>
          </a:p>
          <a:p>
            <a:r>
              <a:rPr lang="bg-BG" b="1" i="1" dirty="0" smtClean="0"/>
              <a:t>лични интереси (индивидуални роли).</a:t>
            </a:r>
            <a:endParaRPr lang="bg-BG" dirty="0"/>
          </a:p>
          <a:p>
            <a:pPr marL="0" indent="0">
              <a:buNone/>
            </a:pPr>
            <a:r>
              <a:rPr lang="bg-BG" dirty="0"/>
              <a:t>	</a:t>
            </a:r>
            <a:r>
              <a:rPr lang="bg-BG" dirty="0" smtClean="0"/>
              <a:t>Всяка </a:t>
            </a:r>
            <a:r>
              <a:rPr lang="bg-BG" dirty="0"/>
              <a:t>роля може да се изпълнява от член на групата или от лидера, при това едно лице може да изпълнява няколко роли или една и съща роля може да се изпълнява от няколко лица.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C6681-6A77-4758-A41F-06187E0E24D3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38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826482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bg-BG" sz="3300" b="1" dirty="0">
                <a:solidFill>
                  <a:srgbClr val="C00000"/>
                </a:solidFill>
              </a:rPr>
              <a:t>Роли, свързани с изпълнението на задачите </a:t>
            </a:r>
            <a:endParaRPr lang="en-US" sz="3300" dirty="0">
              <a:solidFill>
                <a:srgbClr val="C00000"/>
              </a:solidFill>
            </a:endParaRPr>
          </a:p>
          <a:p>
            <a:r>
              <a:rPr lang="bg-BG" i="1" dirty="0">
                <a:solidFill>
                  <a:srgbClr val="C00000"/>
                </a:solidFill>
              </a:rPr>
              <a:t>1.</a:t>
            </a:r>
            <a:r>
              <a:rPr lang="bg-BG" b="1" i="1" dirty="0">
                <a:solidFill>
                  <a:srgbClr val="C00000"/>
                </a:solidFill>
              </a:rPr>
              <a:t> </a:t>
            </a:r>
            <a:r>
              <a:rPr lang="bg-BG" i="1" dirty="0">
                <a:solidFill>
                  <a:srgbClr val="C00000"/>
                </a:solidFill>
              </a:rPr>
              <a:t>Инициатор</a:t>
            </a:r>
            <a:r>
              <a:rPr lang="bg-BG" dirty="0">
                <a:solidFill>
                  <a:srgbClr val="C00000"/>
                </a:solidFill>
              </a:rPr>
              <a:t> </a:t>
            </a:r>
            <a:r>
              <a:rPr lang="bg-BG" dirty="0"/>
              <a:t>– предлага нови цели на групата или дава ново определение на проблемите. </a:t>
            </a:r>
            <a:endParaRPr lang="en-US" dirty="0"/>
          </a:p>
          <a:p>
            <a:r>
              <a:rPr lang="bg-BG" i="1" dirty="0">
                <a:solidFill>
                  <a:srgbClr val="C00000"/>
                </a:solidFill>
              </a:rPr>
              <a:t>2. Търсещ информация</a:t>
            </a:r>
            <a:r>
              <a:rPr lang="bg-BG" dirty="0">
                <a:solidFill>
                  <a:srgbClr val="C00000"/>
                </a:solidFill>
              </a:rPr>
              <a:t> </a:t>
            </a:r>
            <a:r>
              <a:rPr lang="bg-BG" dirty="0"/>
              <a:t>– търси основание за работата чрез факти, данни и източници за решаването на проблемите.</a:t>
            </a:r>
            <a:endParaRPr lang="en-US" dirty="0"/>
          </a:p>
          <a:p>
            <a:r>
              <a:rPr lang="bg-BG" i="1" dirty="0">
                <a:solidFill>
                  <a:srgbClr val="C00000"/>
                </a:solidFill>
              </a:rPr>
              <a:t>3. Търсещ мнение</a:t>
            </a:r>
            <a:r>
              <a:rPr lang="bg-BG" dirty="0">
                <a:solidFill>
                  <a:srgbClr val="C00000"/>
                </a:solidFill>
              </a:rPr>
              <a:t> </a:t>
            </a:r>
            <a:r>
              <a:rPr lang="bg-BG" dirty="0"/>
              <a:t>– опитва се да открие мнения, отразяващи или изясняват ценностите на членовете на групата.</a:t>
            </a:r>
            <a:endParaRPr lang="en-US" dirty="0"/>
          </a:p>
          <a:p>
            <a:r>
              <a:rPr lang="bg-BG" i="1" dirty="0">
                <a:solidFill>
                  <a:srgbClr val="C00000"/>
                </a:solidFill>
              </a:rPr>
              <a:t>4. Предоставящ информация</a:t>
            </a:r>
            <a:r>
              <a:rPr lang="bg-BG" dirty="0">
                <a:solidFill>
                  <a:srgbClr val="C00000"/>
                </a:solidFill>
              </a:rPr>
              <a:t> </a:t>
            </a:r>
            <a:r>
              <a:rPr lang="bg-BG" dirty="0"/>
              <a:t>– предоставя точни данни и факти, изказва становища.</a:t>
            </a:r>
            <a:endParaRPr lang="en-US" dirty="0"/>
          </a:p>
          <a:p>
            <a:r>
              <a:rPr lang="bg-BG" i="1" dirty="0">
                <a:solidFill>
                  <a:srgbClr val="C00000"/>
                </a:solidFill>
              </a:rPr>
              <a:t>5. Разработващ</a:t>
            </a:r>
            <a:r>
              <a:rPr lang="bg-BG" dirty="0">
                <a:solidFill>
                  <a:srgbClr val="C00000"/>
                </a:solidFill>
              </a:rPr>
              <a:t> </a:t>
            </a:r>
            <a:r>
              <a:rPr lang="bg-BG" dirty="0"/>
              <a:t>– предлага чрез примери или подробни разяснения предложения и начини за работа.</a:t>
            </a:r>
            <a:endParaRPr lang="en-US" dirty="0"/>
          </a:p>
          <a:p>
            <a:r>
              <a:rPr lang="bg-BG" i="1" dirty="0">
                <a:solidFill>
                  <a:srgbClr val="C00000"/>
                </a:solidFill>
              </a:rPr>
              <a:t>6. Предоставящ мнение</a:t>
            </a:r>
            <a:r>
              <a:rPr lang="bg-BG" dirty="0">
                <a:solidFill>
                  <a:srgbClr val="C00000"/>
                </a:solidFill>
              </a:rPr>
              <a:t> </a:t>
            </a:r>
            <a:r>
              <a:rPr lang="bg-BG" dirty="0"/>
              <a:t>–излага личните си вярвания в групова дискусия.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09F7D-29E5-42CF-BFA0-58BE52D039DA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39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9430831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bg-BG" dirty="0" smtClean="0"/>
              <a:t>	</a:t>
            </a:r>
            <a:endParaRPr lang="bg-BG" dirty="0"/>
          </a:p>
          <a:p>
            <a:pPr marL="0" indent="0">
              <a:lnSpc>
                <a:spcPct val="120000"/>
              </a:lnSpc>
              <a:buNone/>
            </a:pPr>
            <a:r>
              <a:rPr lang="bg-BG" dirty="0"/>
              <a:t>	</a:t>
            </a:r>
            <a:r>
              <a:rPr lang="bg-BG" sz="11200" dirty="0" smtClean="0">
                <a:latin typeface="+mj-lt"/>
              </a:rPr>
              <a:t>В първата лекция бе посочено, че </a:t>
            </a:r>
            <a:r>
              <a:rPr lang="bg-BG" sz="11200" dirty="0">
                <a:latin typeface="+mj-lt"/>
              </a:rPr>
              <a:t>в случаите, </a:t>
            </a:r>
            <a:r>
              <a:rPr lang="bg-BG" sz="11200" dirty="0" smtClean="0">
                <a:latin typeface="+mj-lt"/>
              </a:rPr>
              <a:t>когато преобладава интересът към </a:t>
            </a:r>
            <a:r>
              <a:rPr lang="bg-BG" sz="11200" dirty="0">
                <a:latin typeface="+mj-lt"/>
              </a:rPr>
              <a:t>човешката и социалната страна на организацията, терминът за организация може да се трансформира в понятието </a:t>
            </a:r>
            <a:r>
              <a:rPr lang="bg-BG" sz="11200" b="1" dirty="0">
                <a:solidFill>
                  <a:srgbClr val="C00000"/>
                </a:solidFill>
                <a:latin typeface="+mj-lt"/>
              </a:rPr>
              <a:t>„гру­па",</a:t>
            </a:r>
            <a:r>
              <a:rPr lang="bg-BG" sz="11200" dirty="0">
                <a:latin typeface="+mj-lt"/>
              </a:rPr>
              <a:t> което се превръща в основна единица на анализ </a:t>
            </a:r>
            <a:r>
              <a:rPr lang="bg-BG" sz="11200" dirty="0" smtClean="0">
                <a:latin typeface="+mj-lt"/>
              </a:rPr>
              <a:t>в организационното поведение.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bg-BG" sz="11200" dirty="0" smtClean="0">
                <a:solidFill>
                  <a:srgbClr val="C00000"/>
                </a:solidFill>
                <a:latin typeface="+mj-lt"/>
                <a:ea typeface="Times New Roman"/>
                <a:cs typeface="Times New Roman"/>
              </a:rPr>
              <a:t>	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bg-BG" sz="11200" dirty="0">
                <a:solidFill>
                  <a:srgbClr val="C00000"/>
                </a:solidFill>
                <a:latin typeface="+mj-lt"/>
                <a:ea typeface="Times New Roman"/>
                <a:cs typeface="Times New Roman"/>
              </a:rPr>
              <a:t>	</a:t>
            </a:r>
            <a:r>
              <a:rPr lang="bg-BG" sz="11200" dirty="0" smtClean="0">
                <a:solidFill>
                  <a:srgbClr val="C00000"/>
                </a:solidFill>
                <a:latin typeface="+mj-lt"/>
                <a:ea typeface="Times New Roman"/>
                <a:cs typeface="Times New Roman"/>
              </a:rPr>
              <a:t>Групата</a:t>
            </a:r>
            <a:r>
              <a:rPr lang="bg-BG" sz="11200" dirty="0" smtClean="0">
                <a:latin typeface="+mj-lt"/>
                <a:ea typeface="Times New Roman"/>
                <a:cs typeface="Times New Roman"/>
              </a:rPr>
              <a:t> </a:t>
            </a:r>
            <a:r>
              <a:rPr lang="bg-BG" sz="11200" dirty="0">
                <a:latin typeface="+mj-lt"/>
                <a:ea typeface="Times New Roman"/>
                <a:cs typeface="Times New Roman"/>
              </a:rPr>
              <a:t>като понятие в ОП трябва да се разграничава от т.нар. „услов­ни" или „статистически" групи (съвкупности от хора, които имат някакви общи, обективно съществуващи качества и характеристики – като възраст, пол, професия и др</a:t>
            </a:r>
            <a:r>
              <a:rPr lang="bg-BG" sz="11200" dirty="0" smtClean="0">
                <a:latin typeface="+mj-lt"/>
                <a:ea typeface="Times New Roman"/>
                <a:cs typeface="Times New Roman"/>
              </a:rPr>
              <a:t>.).</a:t>
            </a:r>
            <a:endParaRPr lang="bg-BG" sz="11200" dirty="0">
              <a:latin typeface="+mj-lt"/>
            </a:endParaRPr>
          </a:p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r>
              <a:rPr lang="bg-BG" dirty="0"/>
              <a:t>	</a:t>
            </a:r>
            <a:endParaRPr lang="bg-BG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D549-D9F9-4150-857C-58018316A37A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4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7335223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bg-BG" sz="3600" b="1" dirty="0">
                <a:solidFill>
                  <a:srgbClr val="C00000"/>
                </a:solidFill>
              </a:rPr>
              <a:t>Роли, свързани с изпълнението на задачите </a:t>
            </a:r>
            <a:endParaRPr lang="en-US" sz="3600" dirty="0">
              <a:solidFill>
                <a:srgbClr val="C00000"/>
              </a:solidFill>
            </a:endParaRPr>
          </a:p>
          <a:p>
            <a:pPr>
              <a:lnSpc>
                <a:spcPct val="120000"/>
              </a:lnSpc>
            </a:pPr>
            <a:r>
              <a:rPr lang="bg-BG" i="1" dirty="0" smtClean="0">
                <a:solidFill>
                  <a:srgbClr val="C00000"/>
                </a:solidFill>
              </a:rPr>
              <a:t>7</a:t>
            </a:r>
            <a:r>
              <a:rPr lang="bg-BG" i="1" dirty="0">
                <a:solidFill>
                  <a:srgbClr val="C00000"/>
                </a:solidFill>
              </a:rPr>
              <a:t>. Координатор</a:t>
            </a:r>
            <a:r>
              <a:rPr lang="bg-BG" dirty="0">
                <a:solidFill>
                  <a:srgbClr val="C00000"/>
                </a:solidFill>
              </a:rPr>
              <a:t> </a:t>
            </a:r>
            <a:r>
              <a:rPr lang="bg-BG" dirty="0"/>
              <a:t>– изяснява и координира идеи, предложения и дейности на групата или подгрупите.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bg-BG" i="1" dirty="0">
                <a:solidFill>
                  <a:srgbClr val="C00000"/>
                </a:solidFill>
              </a:rPr>
              <a:t>8. </a:t>
            </a:r>
            <a:r>
              <a:rPr lang="bg-BG" i="1" dirty="0" err="1">
                <a:solidFill>
                  <a:srgbClr val="C00000"/>
                </a:solidFill>
              </a:rPr>
              <a:t>Ориентатор</a:t>
            </a:r>
            <a:r>
              <a:rPr lang="bg-BG" dirty="0">
                <a:solidFill>
                  <a:srgbClr val="C00000"/>
                </a:solidFill>
              </a:rPr>
              <a:t> </a:t>
            </a:r>
            <a:r>
              <a:rPr lang="bg-BG" dirty="0"/>
              <a:t>– обобщава решенията, идентифицира и търси отговор за различията спрямо съгласуваните цели.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bg-BG" i="1" dirty="0">
                <a:solidFill>
                  <a:srgbClr val="C00000"/>
                </a:solidFill>
              </a:rPr>
              <a:t>9. Оценител-критик</a:t>
            </a:r>
            <a:r>
              <a:rPr lang="bg-BG" dirty="0">
                <a:solidFill>
                  <a:srgbClr val="C00000"/>
                </a:solidFill>
              </a:rPr>
              <a:t> </a:t>
            </a:r>
            <a:r>
              <a:rPr lang="bg-BG" dirty="0"/>
              <a:t>– изучава и сравнява постиженията на групата с определени стандарти.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bg-BG" i="1" dirty="0">
                <a:solidFill>
                  <a:srgbClr val="C00000"/>
                </a:solidFill>
              </a:rPr>
              <a:t>10. Стимулатор</a:t>
            </a:r>
            <a:r>
              <a:rPr lang="bg-BG" dirty="0">
                <a:solidFill>
                  <a:srgbClr val="C00000"/>
                </a:solidFill>
              </a:rPr>
              <a:t> </a:t>
            </a:r>
            <a:r>
              <a:rPr lang="bg-BG" dirty="0" smtClean="0"/>
              <a:t> </a:t>
            </a:r>
            <a:r>
              <a:rPr lang="bg-BG" dirty="0"/>
              <a:t>– стимулира и подтиква групата към действие и издига нивото на нейните действия.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bg-BG" i="1" dirty="0">
                <a:solidFill>
                  <a:srgbClr val="C00000"/>
                </a:solidFill>
              </a:rPr>
              <a:t>11. Процедурен техник</a:t>
            </a:r>
            <a:r>
              <a:rPr lang="bg-BG" dirty="0">
                <a:solidFill>
                  <a:srgbClr val="C00000"/>
                </a:solidFill>
              </a:rPr>
              <a:t> </a:t>
            </a:r>
            <a:r>
              <a:rPr lang="bg-BG" dirty="0"/>
              <a:t>– подпомага действията на групата чрез аранжиране на околната среда.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bg-BG" i="1" dirty="0">
                <a:solidFill>
                  <a:srgbClr val="C00000"/>
                </a:solidFill>
              </a:rPr>
              <a:t>12. Регистратор</a:t>
            </a:r>
            <a:r>
              <a:rPr lang="bg-BG" dirty="0">
                <a:solidFill>
                  <a:srgbClr val="C00000"/>
                </a:solidFill>
              </a:rPr>
              <a:t> </a:t>
            </a:r>
            <a:r>
              <a:rPr lang="bg-BG" dirty="0"/>
              <a:t>– записва дейностите и постиженията на групата.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1F2E2-29F4-49E1-A858-8EE5DF516157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40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820724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bg-BG" sz="3600" b="1" dirty="0">
                <a:solidFill>
                  <a:srgbClr val="C00000"/>
                </a:solidFill>
              </a:rPr>
              <a:t>Роли, свързани с </a:t>
            </a:r>
            <a:r>
              <a:rPr lang="bg-BG" sz="3600" b="1" dirty="0" smtClean="0">
                <a:solidFill>
                  <a:srgbClr val="C00000"/>
                </a:solidFill>
              </a:rPr>
              <a:t>взаимоотношенията </a:t>
            </a:r>
            <a:r>
              <a:rPr lang="bg-BG" sz="3600" b="1" dirty="0">
                <a:solidFill>
                  <a:srgbClr val="C00000"/>
                </a:solidFill>
              </a:rPr>
              <a:t>в групата</a:t>
            </a:r>
            <a:endParaRPr lang="en-US" sz="3600" dirty="0">
              <a:solidFill>
                <a:srgbClr val="C00000"/>
              </a:solidFill>
            </a:endParaRPr>
          </a:p>
          <a:p>
            <a:r>
              <a:rPr lang="bg-BG" i="1" dirty="0">
                <a:solidFill>
                  <a:srgbClr val="C00000"/>
                </a:solidFill>
              </a:rPr>
              <a:t>1. </a:t>
            </a:r>
            <a:r>
              <a:rPr lang="bg-BG" i="1" dirty="0" smtClean="0">
                <a:solidFill>
                  <a:srgbClr val="C00000"/>
                </a:solidFill>
              </a:rPr>
              <a:t>Насърчител </a:t>
            </a:r>
            <a:r>
              <a:rPr lang="bg-BG" dirty="0" smtClean="0"/>
              <a:t>– </a:t>
            </a:r>
            <a:r>
              <a:rPr lang="bg-BG" dirty="0"/>
              <a:t>възхвалява приносите, вижданията, идеите и предложенията на членовете на групата.</a:t>
            </a:r>
            <a:endParaRPr lang="en-US" dirty="0"/>
          </a:p>
          <a:p>
            <a:r>
              <a:rPr lang="bg-BG" i="1" dirty="0">
                <a:solidFill>
                  <a:srgbClr val="C00000"/>
                </a:solidFill>
              </a:rPr>
              <a:t>2.</a:t>
            </a:r>
            <a:r>
              <a:rPr lang="bg-BG" dirty="0">
                <a:solidFill>
                  <a:srgbClr val="C00000"/>
                </a:solidFill>
              </a:rPr>
              <a:t> </a:t>
            </a:r>
            <a:r>
              <a:rPr lang="bg-BG" i="1" dirty="0" err="1" smtClean="0">
                <a:solidFill>
                  <a:srgbClr val="C00000"/>
                </a:solidFill>
              </a:rPr>
              <a:t>Хармонизатор</a:t>
            </a:r>
            <a:r>
              <a:rPr lang="bg-BG" dirty="0" smtClean="0">
                <a:solidFill>
                  <a:srgbClr val="C00000"/>
                </a:solidFill>
              </a:rPr>
              <a:t> </a:t>
            </a:r>
            <a:r>
              <a:rPr lang="bg-BG" dirty="0"/>
              <a:t>– помага за намаляване на недоразуменията и за преодоляване на конфликтите.</a:t>
            </a:r>
            <a:endParaRPr lang="en-US" dirty="0"/>
          </a:p>
          <a:p>
            <a:r>
              <a:rPr lang="bg-BG" i="1" dirty="0">
                <a:solidFill>
                  <a:srgbClr val="C00000"/>
                </a:solidFill>
              </a:rPr>
              <a:t>3. Примиренец </a:t>
            </a:r>
            <a:r>
              <a:rPr lang="bg-BG" dirty="0" smtClean="0"/>
              <a:t>– </a:t>
            </a:r>
            <a:r>
              <a:rPr lang="bg-BG" dirty="0"/>
              <a:t>член на групата, който отстъпва своята позиция в рамките на даден конфликт.</a:t>
            </a:r>
            <a:endParaRPr lang="en-US" dirty="0"/>
          </a:p>
          <a:p>
            <a:r>
              <a:rPr lang="bg-BG" i="1" dirty="0">
                <a:solidFill>
                  <a:srgbClr val="C00000"/>
                </a:solidFill>
              </a:rPr>
              <a:t>4. </a:t>
            </a:r>
            <a:r>
              <a:rPr lang="bg-BG" i="1" dirty="0" smtClean="0">
                <a:solidFill>
                  <a:srgbClr val="C00000"/>
                </a:solidFill>
              </a:rPr>
              <a:t>Гард </a:t>
            </a:r>
            <a:r>
              <a:rPr lang="bg-BG" i="1" dirty="0"/>
              <a:t>-</a:t>
            </a:r>
            <a:r>
              <a:rPr lang="bg-BG" dirty="0"/>
              <a:t> насърчава откритата комуникация и улеснява участието на всички членове на групата.</a:t>
            </a:r>
            <a:endParaRPr lang="en-US" dirty="0"/>
          </a:p>
          <a:p>
            <a:r>
              <a:rPr lang="bg-BG" i="1" dirty="0">
                <a:solidFill>
                  <a:srgbClr val="C00000"/>
                </a:solidFill>
              </a:rPr>
              <a:t>5. Поставящ стандарти </a:t>
            </a:r>
            <a:r>
              <a:rPr lang="bg-BG" dirty="0"/>
              <a:t>– прилага стандарти за оценка на процесите и предлага пътища за по-добро функциониране.</a:t>
            </a:r>
            <a:endParaRPr lang="en-US" dirty="0"/>
          </a:p>
          <a:p>
            <a:r>
              <a:rPr lang="bg-BG" i="1" dirty="0">
                <a:solidFill>
                  <a:srgbClr val="C00000"/>
                </a:solidFill>
              </a:rPr>
              <a:t>6. Наблюдател и коментатор</a:t>
            </a:r>
            <a:r>
              <a:rPr lang="bg-BG" dirty="0">
                <a:solidFill>
                  <a:srgbClr val="C00000"/>
                </a:solidFill>
              </a:rPr>
              <a:t> </a:t>
            </a:r>
            <a:r>
              <a:rPr lang="bg-BG" dirty="0"/>
              <a:t>– регистрира груповите процеси и предоставя обратна връзка на групата.</a:t>
            </a:r>
            <a:endParaRPr lang="en-US" dirty="0"/>
          </a:p>
          <a:p>
            <a:r>
              <a:rPr lang="bg-BG" i="1" dirty="0">
                <a:solidFill>
                  <a:srgbClr val="C00000"/>
                </a:solidFill>
              </a:rPr>
              <a:t>7. Последовател</a:t>
            </a:r>
            <a:r>
              <a:rPr lang="bg-BG" dirty="0">
                <a:solidFill>
                  <a:srgbClr val="C00000"/>
                </a:solidFill>
              </a:rPr>
              <a:t> </a:t>
            </a:r>
            <a:r>
              <a:rPr lang="bg-BG" dirty="0"/>
              <a:t>– възприема идеите на групата и се вслушва в дискусиите и решенията на групата.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6B823-A5AF-4326-880E-A7C2676F7D58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41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8266355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bg-BG" sz="3400" b="1" dirty="0">
                <a:solidFill>
                  <a:srgbClr val="FF0000"/>
                </a:solidFill>
              </a:rPr>
              <a:t>Индивидуални роли, свързани със собствените интереси  </a:t>
            </a:r>
            <a:endParaRPr lang="bg-BG" sz="3400" dirty="0">
              <a:solidFill>
                <a:srgbClr val="FF0000"/>
              </a:solidFill>
            </a:endParaRPr>
          </a:p>
          <a:p>
            <a:pPr marL="0" lvl="0" indent="0">
              <a:spcBef>
                <a:spcPts val="1200"/>
              </a:spcBef>
              <a:buNone/>
            </a:pPr>
            <a:r>
              <a:rPr lang="bg-BG" b="1" i="1" dirty="0" smtClean="0">
                <a:solidFill>
                  <a:srgbClr val="FF0000"/>
                </a:solidFill>
              </a:rPr>
              <a:t>1. Агресор</a:t>
            </a:r>
            <a:r>
              <a:rPr lang="bg-BG" i="1" dirty="0" smtClean="0"/>
              <a:t> </a:t>
            </a:r>
            <a:r>
              <a:rPr lang="bg-BG" dirty="0"/>
              <a:t>– изразява неодобрение спрямо ценностите или чувствата на другите чрез атаки, подигравки или завист.</a:t>
            </a:r>
          </a:p>
          <a:p>
            <a:pPr marL="0" lvl="0" indent="0">
              <a:spcBef>
                <a:spcPts val="1200"/>
              </a:spcBef>
              <a:buNone/>
            </a:pPr>
            <a:r>
              <a:rPr lang="bg-BG" b="1" i="1" dirty="0" smtClean="0">
                <a:solidFill>
                  <a:srgbClr val="FF0000"/>
                </a:solidFill>
              </a:rPr>
              <a:t>2. Блок</a:t>
            </a:r>
            <a:r>
              <a:rPr lang="en-US" b="1" i="1" dirty="0" smtClean="0">
                <a:solidFill>
                  <a:srgbClr val="FF0000"/>
                </a:solidFill>
              </a:rPr>
              <a:t>a</a:t>
            </a:r>
            <a:r>
              <a:rPr lang="bg-BG" b="1" i="1" dirty="0" smtClean="0">
                <a:solidFill>
                  <a:srgbClr val="FF0000"/>
                </a:solidFill>
              </a:rPr>
              <a:t>тор </a:t>
            </a:r>
            <a:r>
              <a:rPr lang="bg-BG" i="1" dirty="0"/>
              <a:t>–</a:t>
            </a:r>
            <a:r>
              <a:rPr lang="bg-BG" dirty="0"/>
              <a:t> съпротивлява се, проявява упорство и изразява негативни мнения към проблемите и дискусиите.</a:t>
            </a:r>
          </a:p>
          <a:p>
            <a:pPr marL="0" lvl="0" indent="0">
              <a:spcBef>
                <a:spcPts val="1200"/>
              </a:spcBef>
              <a:buNone/>
            </a:pPr>
            <a:r>
              <a:rPr lang="bg-BG" b="1" i="1" dirty="0" smtClean="0">
                <a:solidFill>
                  <a:srgbClr val="FF0000"/>
                </a:solidFill>
              </a:rPr>
              <a:t>3. Търсещ </a:t>
            </a:r>
            <a:r>
              <a:rPr lang="bg-BG" b="1" i="1" dirty="0">
                <a:solidFill>
                  <a:srgbClr val="FF0000"/>
                </a:solidFill>
              </a:rPr>
              <a:t>признание </a:t>
            </a:r>
            <a:r>
              <a:rPr lang="bg-BG" i="1" dirty="0"/>
              <a:t>–</a:t>
            </a:r>
            <a:r>
              <a:rPr lang="bg-BG" dirty="0"/>
              <a:t> старае се да привлече внимание към себе си, проявява самохвалство и егоцентричност.</a:t>
            </a:r>
          </a:p>
          <a:p>
            <a:pPr marL="0" lvl="0" indent="0">
              <a:spcBef>
                <a:spcPts val="1200"/>
              </a:spcBef>
              <a:buNone/>
            </a:pPr>
            <a:r>
              <a:rPr lang="bg-BG" b="1" i="1" dirty="0" smtClean="0">
                <a:solidFill>
                  <a:srgbClr val="FF0000"/>
                </a:solidFill>
              </a:rPr>
              <a:t>4. </a:t>
            </a:r>
            <a:r>
              <a:rPr lang="bg-BG" b="1" i="1" dirty="0" err="1" smtClean="0">
                <a:solidFill>
                  <a:srgbClr val="FF0000"/>
                </a:solidFill>
              </a:rPr>
              <a:t>Самоизповядващ</a:t>
            </a:r>
            <a:r>
              <a:rPr lang="bg-BG" b="1" i="1" dirty="0" smtClean="0">
                <a:solidFill>
                  <a:srgbClr val="FF0000"/>
                </a:solidFill>
              </a:rPr>
              <a:t> </a:t>
            </a:r>
            <a:r>
              <a:rPr lang="bg-BG" b="1" i="1" dirty="0">
                <a:solidFill>
                  <a:srgbClr val="FF0000"/>
                </a:solidFill>
              </a:rPr>
              <a:t>се </a:t>
            </a:r>
            <a:r>
              <a:rPr lang="bg-BG" i="1" dirty="0"/>
              <a:t>–</a:t>
            </a:r>
            <a:r>
              <a:rPr lang="bg-BG" dirty="0"/>
              <a:t> използва обстановката в групата като форум за личностна изява.</a:t>
            </a:r>
          </a:p>
          <a:p>
            <a:pPr marL="0" lvl="0" indent="0">
              <a:spcBef>
                <a:spcPts val="1200"/>
              </a:spcBef>
              <a:buNone/>
            </a:pPr>
            <a:r>
              <a:rPr lang="bg-BG" b="1" i="1" dirty="0" smtClean="0">
                <a:solidFill>
                  <a:srgbClr val="FF0000"/>
                </a:solidFill>
              </a:rPr>
              <a:t>5. Плейбой </a:t>
            </a:r>
            <a:r>
              <a:rPr lang="bg-BG" i="1" dirty="0"/>
              <a:t>–</a:t>
            </a:r>
            <a:r>
              <a:rPr lang="bg-BG" dirty="0"/>
              <a:t> стои настрана от групата и демонстрира цинизъм, равнодушие, безгрижие или груби шеги. </a:t>
            </a:r>
          </a:p>
          <a:p>
            <a:pPr marL="0" lvl="0" indent="0">
              <a:spcBef>
                <a:spcPts val="1200"/>
              </a:spcBef>
              <a:buNone/>
            </a:pPr>
            <a:r>
              <a:rPr lang="bg-BG" b="1" i="1" dirty="0" smtClean="0">
                <a:solidFill>
                  <a:srgbClr val="FF0000"/>
                </a:solidFill>
              </a:rPr>
              <a:t>6. Доминиращ</a:t>
            </a:r>
            <a:r>
              <a:rPr lang="bg-BG" i="1" dirty="0" smtClean="0"/>
              <a:t> </a:t>
            </a:r>
            <a:r>
              <a:rPr lang="bg-BG" i="1" dirty="0"/>
              <a:t>–</a:t>
            </a:r>
            <a:r>
              <a:rPr lang="bg-BG" dirty="0"/>
              <a:t> опитва се да доминира и манипулира групата, налага своите виждания и желания.</a:t>
            </a:r>
          </a:p>
          <a:p>
            <a:pPr marL="0" lvl="0" indent="0">
              <a:spcBef>
                <a:spcPts val="1200"/>
              </a:spcBef>
              <a:buNone/>
            </a:pPr>
            <a:r>
              <a:rPr lang="bg-BG" b="1" i="1" dirty="0" smtClean="0">
                <a:solidFill>
                  <a:srgbClr val="FF0000"/>
                </a:solidFill>
              </a:rPr>
              <a:t>7. Търсещ </a:t>
            </a:r>
            <a:r>
              <a:rPr lang="bg-BG" b="1" i="1" dirty="0">
                <a:solidFill>
                  <a:srgbClr val="FF0000"/>
                </a:solidFill>
              </a:rPr>
              <a:t>помощ </a:t>
            </a:r>
            <a:r>
              <a:rPr lang="bg-BG" i="1" dirty="0"/>
              <a:t>–</a:t>
            </a:r>
            <a:r>
              <a:rPr lang="bg-BG" dirty="0"/>
              <a:t> манипулира членовете на групата чрез изразяване на несигурност, объркване или самоподценяване.</a:t>
            </a:r>
          </a:p>
          <a:p>
            <a:pPr marL="0" lvl="0" indent="0">
              <a:spcBef>
                <a:spcPts val="1200"/>
              </a:spcBef>
              <a:buNone/>
            </a:pPr>
            <a:r>
              <a:rPr lang="bg-BG" b="1" i="1" dirty="0" smtClean="0">
                <a:solidFill>
                  <a:srgbClr val="FF0000"/>
                </a:solidFill>
              </a:rPr>
              <a:t>8. Пледиращ </a:t>
            </a:r>
            <a:r>
              <a:rPr lang="bg-BG" b="1" i="1" dirty="0">
                <a:solidFill>
                  <a:srgbClr val="FF0000"/>
                </a:solidFill>
              </a:rPr>
              <a:t>специален интерес </a:t>
            </a:r>
            <a:r>
              <a:rPr lang="bg-BG" i="1" dirty="0"/>
              <a:t>–</a:t>
            </a:r>
            <a:r>
              <a:rPr lang="bg-BG" dirty="0"/>
              <a:t> прикрива личните си предразсъдъци или склонности чрез говорене за другите.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C0F22-2221-4DB8-87D7-6700524269E2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42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3711807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dirty="0" smtClean="0"/>
              <a:t>	</a:t>
            </a:r>
            <a:endParaRPr lang="en-US" dirty="0" smtClean="0"/>
          </a:p>
        </p:txBody>
      </p:sp>
      <p:sp>
        <p:nvSpPr>
          <p:cNvPr id="2" name="Rectangle 1"/>
          <p:cNvSpPr/>
          <p:nvPr/>
        </p:nvSpPr>
        <p:spPr>
          <a:xfrm>
            <a:off x="971600" y="404664"/>
            <a:ext cx="756084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bg-BG" sz="5400" b="1" dirty="0" smtClean="0">
              <a:solidFill>
                <a:srgbClr val="C00000"/>
              </a:solidFill>
            </a:endParaRPr>
          </a:p>
          <a:p>
            <a:pPr algn="ctr"/>
            <a:endParaRPr lang="bg-BG" sz="5400" b="1" dirty="0">
              <a:solidFill>
                <a:srgbClr val="C00000"/>
              </a:solidFill>
            </a:endParaRPr>
          </a:p>
          <a:p>
            <a:pPr algn="ctr"/>
            <a:endParaRPr lang="bg-BG" sz="5400" b="1" dirty="0" smtClean="0">
              <a:solidFill>
                <a:srgbClr val="C00000"/>
              </a:solidFill>
            </a:endParaRPr>
          </a:p>
          <a:p>
            <a:pPr algn="ctr"/>
            <a:r>
              <a:rPr lang="en-US" sz="4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bg-BG" sz="4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ЕКИПИ И ЕКИПНИ РОЛИ</a:t>
            </a:r>
            <a:endParaRPr lang="en-US" sz="4000" b="1" dirty="0" smtClean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bg-BG" sz="2800" b="1" i="1" dirty="0"/>
              <a:t>	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270BB-9553-4835-B2F7-9A3BBDF4E10B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43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1453416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dirty="0" smtClean="0"/>
              <a:t>	</a:t>
            </a:r>
            <a:endParaRPr lang="en-US" dirty="0" smtClean="0"/>
          </a:p>
        </p:txBody>
      </p:sp>
      <p:sp>
        <p:nvSpPr>
          <p:cNvPr id="2" name="Rectangle 1"/>
          <p:cNvSpPr/>
          <p:nvPr/>
        </p:nvSpPr>
        <p:spPr>
          <a:xfrm>
            <a:off x="971600" y="404664"/>
            <a:ext cx="756084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800" b="1" i="1" dirty="0"/>
              <a:t>	</a:t>
            </a:r>
            <a:r>
              <a:rPr lang="bg-BG" sz="2800" b="1" i="1" dirty="0" smtClean="0"/>
              <a:t>Екипите </a:t>
            </a:r>
            <a:r>
              <a:rPr lang="bg-BG" sz="2800" dirty="0"/>
              <a:t>представляват</a:t>
            </a:r>
            <a:r>
              <a:rPr lang="bg-BG" sz="2800" b="1" i="1" dirty="0"/>
              <a:t> </a:t>
            </a:r>
            <a:r>
              <a:rPr lang="bg-BG" sz="2800" b="1" i="1" dirty="0" smtClean="0"/>
              <a:t>малки </a:t>
            </a:r>
            <a:r>
              <a:rPr lang="bg-BG" sz="2800" b="1" dirty="0" smtClean="0"/>
              <a:t>реални групи от</a:t>
            </a:r>
            <a:r>
              <a:rPr lang="bg-BG" sz="2800" b="1" i="1" dirty="0" smtClean="0"/>
              <a:t> </a:t>
            </a:r>
            <a:r>
              <a:rPr lang="bg-BG" sz="2800" b="1" i="1" dirty="0"/>
              <a:t>хора с допълващи се умения, обвързани с общо намерение, работни цели и подход, за които те са взаимно </a:t>
            </a:r>
            <a:r>
              <a:rPr lang="bg-BG" sz="2800" b="1" i="1" dirty="0" smtClean="0"/>
              <a:t>отговорни.</a:t>
            </a:r>
          </a:p>
          <a:p>
            <a:r>
              <a:rPr lang="bg-BG" sz="2800" b="1" i="1" dirty="0" smtClean="0"/>
              <a:t>	Една </a:t>
            </a:r>
            <a:r>
              <a:rPr lang="bg-BG" sz="2800" b="1" i="1" dirty="0"/>
              <a:t>работна група се превръща в екип</a:t>
            </a:r>
            <a:r>
              <a:rPr lang="bg-BG" sz="2800" dirty="0"/>
              <a:t>, когато индивидите прилагат умения за групов процес за постигане на специфични резултати. Те обменят идеи, координират работните действия и разбират ролите на другите членове на екипа. Членовете на екипа оценяват таланта и приноса на всеки индивид и търсят начини за извличане на полза от това. </a:t>
            </a:r>
            <a:r>
              <a:rPr lang="bg-BG" sz="2800" b="1" i="1" dirty="0" smtClean="0"/>
              <a:t> </a:t>
            </a:r>
            <a:r>
              <a:rPr lang="bg-BG" sz="2800" dirty="0" smtClean="0"/>
              <a:t> 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4FBEC-151E-4434-AC7D-993E75158C00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44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7278765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bg-BG" dirty="0" smtClean="0"/>
              <a:t>	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971600" y="404664"/>
            <a:ext cx="770485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800" dirty="0" smtClean="0"/>
              <a:t>Един от най-известните изследователи в областта на екипната работа  е британският психолог д-р </a:t>
            </a:r>
            <a:r>
              <a:rPr lang="bg-BG" sz="2800" dirty="0" err="1" smtClean="0"/>
              <a:t>Реймънд</a:t>
            </a:r>
            <a:r>
              <a:rPr lang="bg-BG" sz="2800" dirty="0" smtClean="0"/>
              <a:t> Мередит </a:t>
            </a:r>
            <a:r>
              <a:rPr lang="bg-BG" sz="2800" dirty="0" err="1" smtClean="0"/>
              <a:t>Белбин</a:t>
            </a:r>
            <a:r>
              <a:rPr lang="bg-BG" sz="2800" dirty="0" smtClean="0"/>
              <a:t> в своя знаменит труд „Мениджмънт на екипите“  през 1981 г. дава следното  определение на понятието „екип“: </a:t>
            </a:r>
          </a:p>
          <a:p>
            <a:r>
              <a:rPr lang="bg-BG" sz="2800" dirty="0"/>
              <a:t>	</a:t>
            </a:r>
            <a:r>
              <a:rPr lang="bg-BG" sz="2800" b="1" i="1" dirty="0" smtClean="0"/>
              <a:t>„Екипът не е просто група хора с работни титли, а сбор от индивиди, всеки от които има определена роля, която е възприета от другите членове. Членовете на един екип се стремят към определени роли и се изявяват най-ефективно в тези роли, които са най-естествени за тях.“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FD682-0ED8-4439-BB53-DA6C7CFB61AB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45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6234681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dirty="0" smtClean="0"/>
              <a:t>	</a:t>
            </a:r>
            <a:r>
              <a:rPr lang="bg-BG" sz="2400" dirty="0" smtClean="0"/>
              <a:t>Първоначално </a:t>
            </a:r>
            <a:r>
              <a:rPr lang="bg-BG" sz="2400" dirty="0" err="1" smtClean="0"/>
              <a:t>Белбин</a:t>
            </a:r>
            <a:r>
              <a:rPr lang="bg-BG" sz="2400" dirty="0" smtClean="0"/>
              <a:t> очертава 8 екипни роли, а по-късно (през 1988 г.) добавя и девета роля, така че схемата на екипните роли изглежда по следния начин: </a:t>
            </a:r>
            <a:endParaRPr lang="en-US" sz="24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578198"/>
            <a:ext cx="6264696" cy="4515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A0FA-2F1D-472B-ACB6-A4FAD5FF938B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46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699828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bg-BG" sz="3600" b="1" dirty="0" err="1" smtClean="0">
                <a:solidFill>
                  <a:srgbClr val="C00000"/>
                </a:solidFill>
              </a:rPr>
              <a:t>Визионер</a:t>
            </a:r>
            <a:r>
              <a:rPr lang="bg-BG" sz="3600" b="1" dirty="0" smtClean="0">
                <a:solidFill>
                  <a:srgbClr val="C00000"/>
                </a:solidFill>
              </a:rPr>
              <a:t> – генератор на идеи (</a:t>
            </a:r>
            <a:r>
              <a:rPr lang="en-US" sz="3600" b="1" dirty="0" smtClean="0">
                <a:solidFill>
                  <a:srgbClr val="C00000"/>
                </a:solidFill>
              </a:rPr>
              <a:t>Plant)</a:t>
            </a:r>
            <a:endParaRPr lang="en-US" sz="3600" b="1" dirty="0">
              <a:solidFill>
                <a:srgbClr val="C00000"/>
              </a:solidFill>
            </a:endParaRPr>
          </a:p>
          <a:p>
            <a:r>
              <a:rPr lang="bg-BG" dirty="0" err="1" smtClean="0"/>
              <a:t>Визионерът</a:t>
            </a:r>
            <a:r>
              <a:rPr lang="bg-BG" dirty="0" smtClean="0"/>
              <a:t> е </a:t>
            </a:r>
            <a:r>
              <a:rPr lang="bg-BG" dirty="0"/>
              <a:t>човекът на идеите. </a:t>
            </a:r>
            <a:r>
              <a:rPr lang="bg-BG" dirty="0" smtClean="0"/>
              <a:t>Той </a:t>
            </a:r>
            <a:r>
              <a:rPr lang="bg-BG" dirty="0"/>
              <a:t>м</a:t>
            </a:r>
            <a:r>
              <a:rPr lang="bg-BG" dirty="0" smtClean="0"/>
              <a:t>исли </a:t>
            </a:r>
            <a:r>
              <a:rPr lang="bg-BG" dirty="0"/>
              <a:t>по радикален, особен начин и с много въображение. </a:t>
            </a:r>
            <a:r>
              <a:rPr lang="bg-BG" b="1" dirty="0"/>
              <a:t>Това са </a:t>
            </a:r>
            <a:r>
              <a:rPr lang="bg-BG" b="1" dirty="0" smtClean="0"/>
              <a:t>хора </a:t>
            </a:r>
            <a:r>
              <a:rPr lang="bg-BG" b="1" dirty="0"/>
              <a:t>с големи идеи - макар и често нереализирани, защото когато се втурнат в детайлите, лесно губят интерес.</a:t>
            </a:r>
            <a:r>
              <a:rPr lang="bg-BG" dirty="0"/>
              <a:t> Те предпочитат да работят относително независимо и често неконвенционално. Чувствителни са към критики и похвала и са склонни да отделят прекалено много време на идеи, които разпалват въображението им, но не </a:t>
            </a:r>
            <a:r>
              <a:rPr lang="bg-BG" dirty="0" smtClean="0"/>
              <a:t>винаги пасват </a:t>
            </a:r>
            <a:r>
              <a:rPr lang="bg-BG" dirty="0"/>
              <a:t>на нуждите на колектива.</a:t>
            </a:r>
            <a:endParaRPr lang="en-US" dirty="0"/>
          </a:p>
          <a:p>
            <a:pPr marL="0" indent="0">
              <a:buNone/>
            </a:pPr>
            <a:r>
              <a:rPr lang="bg-BG" b="1" i="1" dirty="0" smtClean="0"/>
              <a:t>	Положителни </a:t>
            </a:r>
            <a:r>
              <a:rPr lang="bg-BG" b="1" i="1" dirty="0"/>
              <a:t>качества:</a:t>
            </a:r>
            <a:r>
              <a:rPr lang="bg-BG" i="1" dirty="0"/>
              <a:t> гений, въображение, интелект, познание, решава трудни проблеми</a:t>
            </a:r>
            <a:br>
              <a:rPr lang="bg-BG" i="1" dirty="0"/>
            </a:br>
            <a:r>
              <a:rPr lang="bg-BG" i="1" dirty="0" smtClean="0"/>
              <a:t>	</a:t>
            </a:r>
            <a:r>
              <a:rPr lang="bg-BG" b="1" i="1" dirty="0" smtClean="0"/>
              <a:t>Допустими </a:t>
            </a:r>
            <a:r>
              <a:rPr lang="bg-BG" b="1" i="1" dirty="0"/>
              <a:t>слабости:</a:t>
            </a:r>
            <a:r>
              <a:rPr lang="bg-BG" i="1" dirty="0"/>
              <a:t> витае из облаците, склонен да не обръща внимание на практически детайли или </a:t>
            </a:r>
            <a:r>
              <a:rPr lang="bg-BG" i="1" dirty="0" smtClean="0"/>
              <a:t>протокол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9C49-80B5-402A-825A-1F87B3010A04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47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1600456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bg-BG" sz="3300" b="1" dirty="0" smtClean="0">
                <a:solidFill>
                  <a:srgbClr val="C00000"/>
                </a:solidFill>
              </a:rPr>
              <a:t>Изследовател </a:t>
            </a:r>
            <a:r>
              <a:rPr lang="bg-BG" sz="3300" b="1" dirty="0">
                <a:solidFill>
                  <a:srgbClr val="C00000"/>
                </a:solidFill>
              </a:rPr>
              <a:t>на </a:t>
            </a:r>
            <a:r>
              <a:rPr lang="bg-BG" sz="3300" b="1" dirty="0" smtClean="0">
                <a:solidFill>
                  <a:srgbClr val="C00000"/>
                </a:solidFill>
              </a:rPr>
              <a:t>ресурси</a:t>
            </a:r>
            <a:r>
              <a:rPr lang="en-US" sz="3300" b="1" dirty="0" smtClean="0">
                <a:solidFill>
                  <a:srgbClr val="C00000"/>
                </a:solidFill>
              </a:rPr>
              <a:t> (Resource investigator)</a:t>
            </a:r>
            <a:endParaRPr lang="en-US" sz="3300" b="1" dirty="0">
              <a:solidFill>
                <a:srgbClr val="C00000"/>
              </a:solidFill>
            </a:endParaRPr>
          </a:p>
          <a:p>
            <a:r>
              <a:rPr lang="bg-BG" dirty="0" smtClean="0"/>
              <a:t>Това са хора, които са склонни </a:t>
            </a:r>
            <a:r>
              <a:rPr lang="bg-BG" dirty="0"/>
              <a:t>да </a:t>
            </a:r>
            <a:r>
              <a:rPr lang="bg-BG" dirty="0" smtClean="0"/>
              <a:t>вземат </a:t>
            </a:r>
            <a:r>
              <a:rPr lang="bg-BG" dirty="0"/>
              <a:t>идея от </a:t>
            </a:r>
            <a:r>
              <a:rPr lang="bg-BG" dirty="0" smtClean="0"/>
              <a:t>другите </a:t>
            </a:r>
            <a:r>
              <a:rPr lang="bg-BG" dirty="0"/>
              <a:t>и да </a:t>
            </a:r>
            <a:r>
              <a:rPr lang="bg-BG" dirty="0" smtClean="0"/>
              <a:t>я </a:t>
            </a:r>
            <a:r>
              <a:rPr lang="bg-BG" dirty="0"/>
              <a:t>реализират. </a:t>
            </a:r>
            <a:r>
              <a:rPr lang="bg-BG" b="1" dirty="0"/>
              <a:t>Те са спокойни, любознателни и </a:t>
            </a:r>
            <a:r>
              <a:rPr lang="bg-BG" b="1" dirty="0" err="1" smtClean="0"/>
              <a:t>екстровертни</a:t>
            </a:r>
            <a:r>
              <a:rPr lang="bg-BG" b="1" dirty="0" smtClean="0"/>
              <a:t> с </a:t>
            </a:r>
            <a:r>
              <a:rPr lang="bg-BG" b="1" dirty="0"/>
              <a:t>оптимистична натура, която влияе положително на мотивацията на екипа.</a:t>
            </a:r>
            <a:r>
              <a:rPr lang="bg-BG" dirty="0"/>
              <a:t> </a:t>
            </a:r>
            <a:r>
              <a:rPr lang="bg-BG" dirty="0" smtClean="0"/>
              <a:t>Изследователите </a:t>
            </a:r>
            <a:r>
              <a:rPr lang="bg-BG" dirty="0"/>
              <a:t>имат много контакти извън екипа (за разлика от </a:t>
            </a:r>
            <a:r>
              <a:rPr lang="bg-BG" dirty="0" err="1" smtClean="0"/>
              <a:t>визионерите</a:t>
            </a:r>
            <a:r>
              <a:rPr lang="bg-BG" dirty="0" smtClean="0"/>
              <a:t>, </a:t>
            </a:r>
            <a:r>
              <a:rPr lang="bg-BG" dirty="0"/>
              <a:t>които обичат да работят сами) и често контактуват с външни </a:t>
            </a:r>
            <a:r>
              <a:rPr lang="bg-BG" dirty="0" smtClean="0"/>
              <a:t>лица. </a:t>
            </a:r>
          </a:p>
          <a:p>
            <a:pPr marL="0" indent="0">
              <a:buNone/>
            </a:pPr>
            <a:r>
              <a:rPr lang="bg-BG" b="1" i="1" dirty="0" smtClean="0"/>
              <a:t>	Положителни </a:t>
            </a:r>
            <a:r>
              <a:rPr lang="bg-BG" b="1" i="1" dirty="0"/>
              <a:t>качества:</a:t>
            </a:r>
            <a:r>
              <a:rPr lang="bg-BG" i="1" dirty="0"/>
              <a:t> изследват нови възможности, свързват се с полезни хора, отговарят на </a:t>
            </a:r>
            <a:r>
              <a:rPr lang="bg-BG" i="1" dirty="0" smtClean="0"/>
              <a:t>предизвикателствата.</a:t>
            </a:r>
            <a:r>
              <a:rPr lang="bg-BG" i="1" dirty="0"/>
              <a:t/>
            </a:r>
            <a:br>
              <a:rPr lang="bg-BG" i="1" dirty="0"/>
            </a:br>
            <a:r>
              <a:rPr lang="bg-BG" i="1" dirty="0" smtClean="0"/>
              <a:t>	</a:t>
            </a:r>
            <a:r>
              <a:rPr lang="bg-BG" b="1" i="1" dirty="0" smtClean="0"/>
              <a:t>Допустими </a:t>
            </a:r>
            <a:r>
              <a:rPr lang="bg-BG" b="1" i="1" dirty="0"/>
              <a:t>слабости:</a:t>
            </a:r>
            <a:r>
              <a:rPr lang="bg-BG" i="1" dirty="0"/>
              <a:t> губят интерес след първоначалната еуфория, могат да бъдат прекалено оптимистични и </a:t>
            </a:r>
            <a:r>
              <a:rPr lang="bg-BG" i="1" dirty="0" smtClean="0"/>
              <a:t>безкритични.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7A95D-E0A2-44C9-9B37-1C4CF4C1535F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48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413135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bg-BG" sz="3600" b="1" dirty="0" smtClean="0">
                <a:solidFill>
                  <a:srgbClr val="C00000"/>
                </a:solidFill>
              </a:rPr>
              <a:t>Координатор</a:t>
            </a:r>
            <a:r>
              <a:rPr lang="en-US" sz="3600" b="1" dirty="0" smtClean="0">
                <a:solidFill>
                  <a:srgbClr val="C00000"/>
                </a:solidFill>
              </a:rPr>
              <a:t> (Co-</a:t>
            </a:r>
            <a:r>
              <a:rPr lang="en-US" sz="3600" b="1" dirty="0" err="1" smtClean="0">
                <a:solidFill>
                  <a:srgbClr val="C00000"/>
                </a:solidFill>
              </a:rPr>
              <a:t>Ordinator</a:t>
            </a:r>
            <a:r>
              <a:rPr lang="en-US" sz="3600" b="1" dirty="0" smtClean="0">
                <a:solidFill>
                  <a:srgbClr val="C00000"/>
                </a:solidFill>
              </a:rPr>
              <a:t>)</a:t>
            </a:r>
            <a:endParaRPr lang="bg-BG" sz="3600" b="1" dirty="0" smtClean="0">
              <a:solidFill>
                <a:srgbClr val="C00000"/>
              </a:solidFill>
            </a:endParaRPr>
          </a:p>
          <a:p>
            <a:r>
              <a:rPr lang="bg-BG" dirty="0" smtClean="0"/>
              <a:t>Координаторът </a:t>
            </a:r>
            <a:r>
              <a:rPr lang="bg-BG" dirty="0"/>
              <a:t>е </a:t>
            </a:r>
            <a:r>
              <a:rPr lang="bg-BG" dirty="0" smtClean="0"/>
              <a:t>дисциплиниран </a:t>
            </a:r>
            <a:r>
              <a:rPr lang="bg-BG" dirty="0"/>
              <a:t>и с фокус върху </a:t>
            </a:r>
            <a:r>
              <a:rPr lang="bg-BG" dirty="0" smtClean="0"/>
              <a:t>целите, има обединяваща </a:t>
            </a:r>
            <a:r>
              <a:rPr lang="bg-BG" dirty="0"/>
              <a:t>сила в колектива и обикновено се радва на уважението на другите. За разлика от изследователите, които търсят нови възможности навън, координаторите ги търсят вътре в екипа. </a:t>
            </a:r>
            <a:r>
              <a:rPr lang="bg-BG" b="1" dirty="0"/>
              <a:t>Те са уверени, авторитетни, добри </a:t>
            </a:r>
            <a:r>
              <a:rPr lang="bg-BG" b="1" dirty="0" err="1"/>
              <a:t>комуникатори</a:t>
            </a:r>
            <a:r>
              <a:rPr lang="bg-BG" b="1" dirty="0"/>
              <a:t> и притежават умението да впрегнат нечий талант за благото на екипа.</a:t>
            </a:r>
            <a:r>
              <a:rPr lang="bg-BG" dirty="0"/>
              <a:t> Поради тази причина често те определят ролите и границите на другите.</a:t>
            </a:r>
            <a:endParaRPr lang="en-US" dirty="0"/>
          </a:p>
          <a:p>
            <a:pPr marL="0" indent="0">
              <a:buNone/>
            </a:pPr>
            <a:r>
              <a:rPr lang="bg-BG" b="1" i="1" dirty="0" smtClean="0"/>
              <a:t>	Положителни </a:t>
            </a:r>
            <a:r>
              <a:rPr lang="bg-BG" b="1" i="1" dirty="0"/>
              <a:t>качества:</a:t>
            </a:r>
            <a:r>
              <a:rPr lang="bg-BG" i="1" dirty="0"/>
              <a:t> </a:t>
            </a:r>
            <a:r>
              <a:rPr lang="bg-BG" i="1" dirty="0" smtClean="0"/>
              <a:t>ясно осъзнаване на целите</a:t>
            </a:r>
            <a:r>
              <a:rPr lang="bg-BG" i="1" dirty="0"/>
              <a:t>, </a:t>
            </a:r>
            <a:r>
              <a:rPr lang="bg-BG" i="1" dirty="0" smtClean="0"/>
              <a:t>оценяват приноса на другите, нямат </a:t>
            </a:r>
            <a:r>
              <a:rPr lang="bg-BG" i="1" dirty="0"/>
              <a:t>предразсъдъци</a:t>
            </a:r>
            <a:br>
              <a:rPr lang="bg-BG" i="1" dirty="0"/>
            </a:br>
            <a:r>
              <a:rPr lang="bg-BG" i="1" dirty="0" smtClean="0"/>
              <a:t>	</a:t>
            </a:r>
            <a:r>
              <a:rPr lang="bg-BG" b="1" i="1" dirty="0" smtClean="0"/>
              <a:t>Допустими </a:t>
            </a:r>
            <a:r>
              <a:rPr lang="bg-BG" b="1" i="1" dirty="0"/>
              <a:t>слабости:</a:t>
            </a:r>
            <a:r>
              <a:rPr lang="bg-BG" i="1" dirty="0"/>
              <a:t> не притежават изключителен интелект или съзидателни способности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487FD-DEE7-4DC4-85EE-3FF6831AF635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49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830314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1CDB4-A70D-4A80-8053-737EF78473F7}" type="datetime1">
              <a:rPr lang="bg-BG" smtClean="0"/>
              <a:t>16.10.2016 г.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755576" y="188640"/>
            <a:ext cx="7992888" cy="603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25400" indent="368300" algn="just">
              <a:lnSpc>
                <a:spcPct val="115000"/>
              </a:lnSpc>
              <a:spcAft>
                <a:spcPts val="0"/>
              </a:spcAft>
            </a:pPr>
            <a:r>
              <a:rPr lang="bg-BG" sz="2800" i="1" dirty="0" smtClean="0">
                <a:latin typeface="Arial"/>
                <a:ea typeface="Times New Roman"/>
                <a:cs typeface="Times New Roman"/>
              </a:rPr>
              <a:t>	</a:t>
            </a:r>
            <a:r>
              <a:rPr lang="bg-BG" sz="2800" dirty="0" smtClean="0">
                <a:latin typeface="+mj-lt"/>
                <a:ea typeface="Times New Roman"/>
                <a:cs typeface="Times New Roman"/>
              </a:rPr>
              <a:t>В ОП </a:t>
            </a:r>
            <a:r>
              <a:rPr lang="bg-BG" sz="2800" dirty="0">
                <a:solidFill>
                  <a:srgbClr val="C00000"/>
                </a:solidFill>
                <a:latin typeface="+mj-lt"/>
                <a:ea typeface="Times New Roman"/>
                <a:cs typeface="Times New Roman"/>
              </a:rPr>
              <a:t>единица на анализа са т.нар. реални групи,</a:t>
            </a:r>
            <a:r>
              <a:rPr lang="bg-BG" sz="2800" dirty="0">
                <a:latin typeface="+mj-lt"/>
                <a:ea typeface="Times New Roman"/>
                <a:cs typeface="Times New Roman"/>
              </a:rPr>
              <a:t> в основата на които лежи някакъв тип размяна на </a:t>
            </a:r>
            <a:r>
              <a:rPr lang="bg-BG" sz="2800" dirty="0" smtClean="0">
                <a:latin typeface="+mj-lt"/>
                <a:ea typeface="Times New Roman"/>
                <a:cs typeface="Times New Roman"/>
              </a:rPr>
              <a:t>дей­ност.</a:t>
            </a:r>
          </a:p>
          <a:p>
            <a:pPr marL="12700" marR="25400" indent="368300" algn="just">
              <a:lnSpc>
                <a:spcPct val="115000"/>
              </a:lnSpc>
              <a:spcAft>
                <a:spcPts val="0"/>
              </a:spcAft>
            </a:pPr>
            <a:r>
              <a:rPr lang="bg-BG" sz="2800" dirty="0" smtClean="0">
                <a:solidFill>
                  <a:srgbClr val="C00000"/>
                </a:solidFill>
                <a:latin typeface="+mj-lt"/>
                <a:ea typeface="Times New Roman"/>
                <a:cs typeface="Times New Roman"/>
              </a:rPr>
              <a:t>	Реалната </a:t>
            </a:r>
            <a:r>
              <a:rPr lang="bg-BG" sz="2800" dirty="0">
                <a:solidFill>
                  <a:srgbClr val="C00000"/>
                </a:solidFill>
                <a:latin typeface="+mj-lt"/>
                <a:ea typeface="Times New Roman"/>
                <a:cs typeface="Times New Roman"/>
              </a:rPr>
              <a:t>група </a:t>
            </a:r>
            <a:r>
              <a:rPr lang="bg-BG" sz="2800" dirty="0">
                <a:latin typeface="+mj-lt"/>
                <a:ea typeface="Times New Roman"/>
                <a:cs typeface="Times New Roman"/>
              </a:rPr>
              <a:t>се образува за постигане на общи цели, за обединяване на усилията, необходими в съвместната дейност. </a:t>
            </a:r>
            <a:endParaRPr lang="bg-BG" sz="2800" dirty="0" smtClean="0">
              <a:latin typeface="+mj-lt"/>
              <a:ea typeface="Times New Roman"/>
              <a:cs typeface="Times New Roman"/>
            </a:endParaRPr>
          </a:p>
          <a:p>
            <a:pPr marL="12700" marR="25400" indent="368300" algn="just">
              <a:lnSpc>
                <a:spcPct val="115000"/>
              </a:lnSpc>
              <a:spcAft>
                <a:spcPts val="0"/>
              </a:spcAft>
            </a:pPr>
            <a:r>
              <a:rPr lang="bg-BG" sz="2800" dirty="0" smtClean="0">
                <a:latin typeface="+mj-lt"/>
                <a:ea typeface="Times New Roman"/>
                <a:cs typeface="Times New Roman"/>
              </a:rPr>
              <a:t>	Реалната група </a:t>
            </a:r>
            <a:r>
              <a:rPr lang="bg-BG" sz="2800" dirty="0">
                <a:latin typeface="+mj-lt"/>
                <a:ea typeface="Times New Roman"/>
                <a:cs typeface="Times New Roman"/>
              </a:rPr>
              <a:t>трябва да има обща цел на </a:t>
            </a:r>
            <a:r>
              <a:rPr lang="bg-BG" sz="2800" dirty="0" smtClean="0">
                <a:latin typeface="+mj-lt"/>
                <a:ea typeface="Times New Roman"/>
                <a:cs typeface="Times New Roman"/>
              </a:rPr>
              <a:t>дейността, да </a:t>
            </a:r>
            <a:r>
              <a:rPr lang="bg-BG" sz="2800" dirty="0">
                <a:latin typeface="+mj-lt"/>
                <a:ea typeface="Times New Roman"/>
                <a:cs typeface="Times New Roman"/>
              </a:rPr>
              <a:t>я осъзнава, да разполага с необходимите за груповата дей­ност знания и </a:t>
            </a:r>
            <a:r>
              <a:rPr lang="bg-BG" sz="2800" dirty="0" smtClean="0">
                <a:latin typeface="+mj-lt"/>
                <a:ea typeface="Times New Roman"/>
                <a:cs typeface="Times New Roman"/>
              </a:rPr>
              <a:t>умения, </a:t>
            </a:r>
            <a:r>
              <a:rPr lang="bg-BG" sz="2800" dirty="0">
                <a:latin typeface="+mj-lt"/>
                <a:ea typeface="Times New Roman"/>
                <a:cs typeface="Times New Roman"/>
              </a:rPr>
              <a:t>да реализира групово </a:t>
            </a:r>
            <a:r>
              <a:rPr lang="bg-BG" sz="2800" dirty="0" smtClean="0">
                <a:latin typeface="+mj-lt"/>
                <a:ea typeface="Times New Roman"/>
                <a:cs typeface="Times New Roman"/>
              </a:rPr>
              <a:t>единство и общуване за формиране на групови </a:t>
            </a:r>
            <a:r>
              <a:rPr lang="bg-BG" sz="2800" dirty="0">
                <a:latin typeface="+mj-lt"/>
                <a:ea typeface="Times New Roman"/>
                <a:cs typeface="Times New Roman"/>
              </a:rPr>
              <a:t>решения, оценки, мнения и „общ </a:t>
            </a:r>
            <a:r>
              <a:rPr lang="bg-BG" sz="2800" dirty="0" smtClean="0">
                <a:latin typeface="+mj-lt"/>
                <a:ea typeface="Times New Roman"/>
                <a:cs typeface="Times New Roman"/>
              </a:rPr>
              <a:t>език". </a:t>
            </a:r>
            <a:endParaRPr lang="en-US" sz="2800" dirty="0">
              <a:effectLst/>
              <a:latin typeface="+mj-lt"/>
              <a:ea typeface="Times New Roman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48267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bg-BG" sz="4000" b="1" dirty="0" smtClean="0">
                <a:solidFill>
                  <a:srgbClr val="C00000"/>
                </a:solidFill>
              </a:rPr>
              <a:t>Оформител</a:t>
            </a:r>
            <a:r>
              <a:rPr lang="en-US" sz="4000" b="1" dirty="0" smtClean="0">
                <a:solidFill>
                  <a:srgbClr val="C00000"/>
                </a:solidFill>
              </a:rPr>
              <a:t> (Shaper)</a:t>
            </a:r>
            <a:r>
              <a:rPr lang="bg-BG" sz="4000" b="1" dirty="0" smtClean="0">
                <a:solidFill>
                  <a:srgbClr val="C00000"/>
                </a:solidFill>
              </a:rPr>
              <a:t> </a:t>
            </a:r>
            <a:endParaRPr lang="en-US" sz="4000" b="1" dirty="0">
              <a:solidFill>
                <a:srgbClr val="C00000"/>
              </a:solidFill>
            </a:endParaRPr>
          </a:p>
          <a:p>
            <a:r>
              <a:rPr lang="bg-BG" dirty="0"/>
              <a:t>Те са динамични и пълни с енергия, но и често докачливи. Силно ориентирани са към постиженията – искат резултати и впрягат другите да ги постигнат, което може да доведе до спорове. Главната им функция е да помогнат за оформянето на усилията на екипа</a:t>
            </a:r>
            <a:r>
              <a:rPr lang="bg-BG" dirty="0" smtClean="0"/>
              <a:t>. </a:t>
            </a:r>
            <a:r>
              <a:rPr lang="bg-BG" b="1" dirty="0" smtClean="0"/>
              <a:t>За </a:t>
            </a:r>
            <a:r>
              <a:rPr lang="bg-BG" b="1" dirty="0"/>
              <a:t>разлика от координаторите, които са социални лидери, </a:t>
            </a:r>
            <a:r>
              <a:rPr lang="bg-BG" b="1" dirty="0" err="1"/>
              <a:t>оформителите</a:t>
            </a:r>
            <a:r>
              <a:rPr lang="bg-BG" b="1" dirty="0"/>
              <a:t> са по-скоро агресивни и настъпателни лидери.</a:t>
            </a:r>
            <a:r>
              <a:rPr lang="bg-BG" dirty="0"/>
              <a:t> Те са по-нервни от координаторите и често имат нужда от признание, което могат да намерят под ръководството на координатор.</a:t>
            </a:r>
            <a:endParaRPr lang="en-US" dirty="0"/>
          </a:p>
          <a:p>
            <a:pPr marL="0" indent="0">
              <a:buNone/>
            </a:pPr>
            <a:r>
              <a:rPr lang="bg-BG" b="1" i="1" dirty="0" smtClean="0"/>
              <a:t>	Положителни </a:t>
            </a:r>
            <a:r>
              <a:rPr lang="bg-BG" b="1" i="1" dirty="0"/>
              <a:t>качества:</a:t>
            </a:r>
            <a:r>
              <a:rPr lang="bg-BG" i="1" dirty="0"/>
              <a:t> предприемчивост, способност да предизвикват инерцията, неефективността и т.н.</a:t>
            </a:r>
            <a:br>
              <a:rPr lang="bg-BG" i="1" dirty="0"/>
            </a:br>
            <a:r>
              <a:rPr lang="bg-BG" i="1" dirty="0" smtClean="0"/>
              <a:t>	</a:t>
            </a:r>
            <a:r>
              <a:rPr lang="bg-BG" b="1" i="1" dirty="0" smtClean="0"/>
              <a:t>Допустими </a:t>
            </a:r>
            <a:r>
              <a:rPr lang="bg-BG" b="1" i="1" dirty="0"/>
              <a:t>слабости:</a:t>
            </a:r>
            <a:r>
              <a:rPr lang="bg-BG" i="1" dirty="0"/>
              <a:t> нетърпеливи, поддават на провокация, раздразнителни, </a:t>
            </a:r>
            <a:r>
              <a:rPr lang="bg-BG" i="1" dirty="0" smtClean="0"/>
              <a:t>могат да наранят чувствата на околните.</a:t>
            </a: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57A28-A297-4DA3-9909-08AF9F231456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50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203668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bg-BG" sz="3300" b="1" dirty="0" smtClean="0">
                <a:solidFill>
                  <a:srgbClr val="C00000"/>
                </a:solidFill>
              </a:rPr>
              <a:t>Наблюдател оценител</a:t>
            </a:r>
            <a:r>
              <a:rPr lang="en-US" sz="3300" b="1" dirty="0" smtClean="0">
                <a:solidFill>
                  <a:srgbClr val="C00000"/>
                </a:solidFill>
              </a:rPr>
              <a:t> (Monitor-evaluator)</a:t>
            </a:r>
            <a:endParaRPr lang="en-US" sz="3300" b="1" dirty="0">
              <a:solidFill>
                <a:srgbClr val="C00000"/>
              </a:solidFill>
            </a:endParaRPr>
          </a:p>
          <a:p>
            <a:r>
              <a:rPr lang="bg-BG" b="1" dirty="0"/>
              <a:t>Това са интелигентни и стабилни хора, чиято сила </a:t>
            </a:r>
            <a:r>
              <a:rPr lang="bg-BG" b="1" dirty="0" smtClean="0"/>
              <a:t>е </a:t>
            </a:r>
            <a:r>
              <a:rPr lang="bg-BG" b="1" dirty="0"/>
              <a:t>в безпристрастен анализ на чуждите идеи.</a:t>
            </a:r>
            <a:r>
              <a:rPr lang="bg-BG" dirty="0"/>
              <a:t> Най-често </a:t>
            </a:r>
            <a:r>
              <a:rPr lang="bg-BG" dirty="0" smtClean="0"/>
              <a:t>те </a:t>
            </a:r>
            <a:r>
              <a:rPr lang="bg-BG" dirty="0"/>
              <a:t>предпазват екипа от вземане на грешно </a:t>
            </a:r>
            <a:r>
              <a:rPr lang="bg-BG" dirty="0" smtClean="0"/>
              <a:t>решение, </a:t>
            </a:r>
            <a:r>
              <a:rPr lang="bg-BG" dirty="0"/>
              <a:t>критикуват </a:t>
            </a:r>
            <a:r>
              <a:rPr lang="bg-BG" dirty="0" smtClean="0"/>
              <a:t>обективно, трудни </a:t>
            </a:r>
            <a:r>
              <a:rPr lang="bg-BG" dirty="0"/>
              <a:t>са за мотивиране, </a:t>
            </a:r>
            <a:r>
              <a:rPr lang="bg-BG" dirty="0" smtClean="0"/>
              <a:t>с  безпристрастна оценка. </a:t>
            </a:r>
            <a:r>
              <a:rPr lang="bg-BG" dirty="0"/>
              <a:t>Могат да бъдат </a:t>
            </a:r>
            <a:r>
              <a:rPr lang="bg-BG" dirty="0" smtClean="0"/>
              <a:t>нетактични когато </a:t>
            </a:r>
            <a:r>
              <a:rPr lang="bg-BG" dirty="0"/>
              <a:t>изразяват вижданията си, но са балансирани и справедливи.</a:t>
            </a:r>
            <a:endParaRPr lang="en-US" dirty="0"/>
          </a:p>
          <a:p>
            <a:pPr marL="0" indent="0">
              <a:buNone/>
            </a:pPr>
            <a:r>
              <a:rPr lang="bg-BG" b="1" i="1" dirty="0" smtClean="0"/>
              <a:t>	Положителни </a:t>
            </a:r>
            <a:r>
              <a:rPr lang="bg-BG" b="1" i="1" dirty="0"/>
              <a:t>качества:</a:t>
            </a:r>
            <a:r>
              <a:rPr lang="bg-BG" i="1" dirty="0"/>
              <a:t> преценка, дискретност, </a:t>
            </a:r>
            <a:r>
              <a:rPr lang="bg-BG" i="1" dirty="0" smtClean="0"/>
              <a:t>твърдоглавие.</a:t>
            </a:r>
            <a:r>
              <a:rPr lang="bg-BG" i="1" dirty="0"/>
              <a:t/>
            </a:r>
            <a:br>
              <a:rPr lang="bg-BG" i="1" dirty="0"/>
            </a:br>
            <a:r>
              <a:rPr lang="bg-BG" i="1" dirty="0" smtClean="0"/>
              <a:t>	</a:t>
            </a:r>
            <a:r>
              <a:rPr lang="bg-BG" b="1" i="1" dirty="0" smtClean="0"/>
              <a:t>Допустими </a:t>
            </a:r>
            <a:r>
              <a:rPr lang="bg-BG" b="1" i="1" dirty="0"/>
              <a:t>слабости:</a:t>
            </a:r>
            <a:r>
              <a:rPr lang="bg-BG" i="1" dirty="0"/>
              <a:t> липса на </a:t>
            </a:r>
            <a:r>
              <a:rPr lang="bg-BG" i="1" dirty="0" smtClean="0"/>
              <a:t>ентусиазъм, неспособни да мотивират другите, малко студени и твърдоглави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6E691-2700-4400-B484-659AA7E029B9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51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0940432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bg-BG" sz="3800" b="1" dirty="0" smtClean="0">
                <a:solidFill>
                  <a:srgbClr val="C00000"/>
                </a:solidFill>
              </a:rPr>
              <a:t>Екипен работник</a:t>
            </a:r>
            <a:r>
              <a:rPr lang="en-US" sz="3800" b="1" dirty="0" smtClean="0">
                <a:solidFill>
                  <a:srgbClr val="C00000"/>
                </a:solidFill>
              </a:rPr>
              <a:t> (Team worker)</a:t>
            </a:r>
            <a:r>
              <a:rPr lang="bg-BG" sz="3800" b="1" dirty="0" smtClean="0">
                <a:solidFill>
                  <a:srgbClr val="C00000"/>
                </a:solidFill>
              </a:rPr>
              <a:t> </a:t>
            </a:r>
            <a:endParaRPr lang="en-US" sz="3800" b="1" dirty="0">
              <a:solidFill>
                <a:srgbClr val="C00000"/>
              </a:solidFill>
            </a:endParaRPr>
          </a:p>
          <a:p>
            <a:r>
              <a:rPr lang="bg-BG" b="1" dirty="0"/>
              <a:t>Те са социално ориентирани и разпознават емоционалното състояние на другите, добри слушатели </a:t>
            </a:r>
            <a:r>
              <a:rPr lang="bg-BG" b="1" dirty="0" smtClean="0"/>
              <a:t>и дипломати; </a:t>
            </a:r>
            <a:r>
              <a:rPr lang="bg-BG" dirty="0" smtClean="0"/>
              <a:t>лоялни към екипа; </a:t>
            </a:r>
            <a:r>
              <a:rPr lang="bg-BG" dirty="0"/>
              <a:t>и</a:t>
            </a:r>
            <a:r>
              <a:rPr lang="bg-BG" dirty="0" smtClean="0"/>
              <a:t>нстинктивната </a:t>
            </a:r>
            <a:r>
              <a:rPr lang="bg-BG" dirty="0"/>
              <a:t>им реакция при нова идея е да строят върху нея, а не да търсят </a:t>
            </a:r>
            <a:r>
              <a:rPr lang="bg-BG" dirty="0" smtClean="0"/>
              <a:t>дефекти; присъствието им </a:t>
            </a:r>
            <a:r>
              <a:rPr lang="bg-BG" dirty="0"/>
              <a:t>намалява междуличностните </a:t>
            </a:r>
            <a:r>
              <a:rPr lang="bg-BG" dirty="0" smtClean="0"/>
              <a:t>проблеми; </a:t>
            </a:r>
            <a:r>
              <a:rPr lang="bg-BG" dirty="0"/>
              <a:t>те са неконкурентни и </a:t>
            </a:r>
            <a:r>
              <a:rPr lang="bg-BG" dirty="0" smtClean="0"/>
              <a:t>често нерешителни</a:t>
            </a:r>
            <a:r>
              <a:rPr lang="bg-BG" dirty="0"/>
              <a:t>, но изключително важни за духа на екипа, особено в случай на криза. За разлика от координаторите, които насочват към целите, </a:t>
            </a:r>
            <a:r>
              <a:rPr lang="bg-BG" dirty="0" smtClean="0"/>
              <a:t>масовикът се стреми да оптимизира климата в  </a:t>
            </a:r>
            <a:r>
              <a:rPr lang="bg-BG" dirty="0"/>
              <a:t>екипа и </a:t>
            </a:r>
            <a:r>
              <a:rPr lang="bg-BG" dirty="0" smtClean="0"/>
              <a:t>разрешава неразбирателството.</a:t>
            </a:r>
            <a:endParaRPr lang="en-US" dirty="0"/>
          </a:p>
          <a:p>
            <a:pPr marL="0" indent="0">
              <a:buNone/>
            </a:pPr>
            <a:r>
              <a:rPr lang="bg-BG" b="1" i="1" dirty="0" smtClean="0"/>
              <a:t>	Положителни </a:t>
            </a:r>
            <a:r>
              <a:rPr lang="bg-BG" b="1" i="1" dirty="0"/>
              <a:t>качества:</a:t>
            </a:r>
            <a:r>
              <a:rPr lang="bg-BG" i="1" dirty="0"/>
              <a:t> </a:t>
            </a:r>
            <a:r>
              <a:rPr lang="bg-BG" i="1" dirty="0" err="1" smtClean="0"/>
              <a:t>емоцоинална</a:t>
            </a:r>
            <a:r>
              <a:rPr lang="bg-BG" i="1" dirty="0" smtClean="0"/>
              <a:t> </a:t>
            </a:r>
            <a:r>
              <a:rPr lang="bg-BG" i="1" dirty="0" err="1" smtClean="0"/>
              <a:t>интелегентност</a:t>
            </a:r>
            <a:r>
              <a:rPr lang="bg-BG" i="1" dirty="0" smtClean="0"/>
              <a:t>.</a:t>
            </a:r>
          </a:p>
          <a:p>
            <a:pPr marL="0" indent="0">
              <a:buNone/>
            </a:pPr>
            <a:r>
              <a:rPr lang="bg-BG" b="1" i="1" dirty="0" smtClean="0"/>
              <a:t>	Допустими </a:t>
            </a:r>
            <a:r>
              <a:rPr lang="bg-BG" b="1" i="1" dirty="0"/>
              <a:t>слабости:</a:t>
            </a:r>
            <a:r>
              <a:rPr lang="bg-BG" i="1" dirty="0"/>
              <a:t> нерешителност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4EB9-E14D-4E3C-9D7B-C107026E75B3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52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3979542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bg-BG" b="1" dirty="0" smtClean="0">
                <a:solidFill>
                  <a:srgbClr val="C00000"/>
                </a:solidFill>
              </a:rPr>
              <a:t>Изпълнител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>
                <a:solidFill>
                  <a:srgbClr val="C00000"/>
                </a:solidFill>
              </a:rPr>
              <a:t>(Implement</a:t>
            </a:r>
            <a:r>
              <a:rPr lang="bg-BG" b="1" dirty="0">
                <a:solidFill>
                  <a:srgbClr val="C00000"/>
                </a:solidFill>
              </a:rPr>
              <a:t>е</a:t>
            </a:r>
            <a:r>
              <a:rPr lang="en-US" b="1" dirty="0" smtClean="0">
                <a:solidFill>
                  <a:srgbClr val="C00000"/>
                </a:solidFill>
              </a:rPr>
              <a:t>r)</a:t>
            </a:r>
            <a:endParaRPr lang="en-US" b="1" dirty="0">
              <a:solidFill>
                <a:srgbClr val="C00000"/>
              </a:solidFill>
            </a:endParaRPr>
          </a:p>
          <a:p>
            <a:r>
              <a:rPr lang="bg-BG" dirty="0"/>
              <a:t>Това е </a:t>
            </a:r>
            <a:r>
              <a:rPr lang="bg-BG" dirty="0" smtClean="0"/>
              <a:t>човек </a:t>
            </a:r>
            <a:r>
              <a:rPr lang="bg-BG" dirty="0"/>
              <a:t>с организаторските умения, </a:t>
            </a:r>
            <a:r>
              <a:rPr lang="bg-BG" dirty="0" smtClean="0"/>
              <a:t>здрав </a:t>
            </a:r>
            <a:r>
              <a:rPr lang="bg-BG" dirty="0"/>
              <a:t>разум и </a:t>
            </a:r>
            <a:r>
              <a:rPr lang="bg-BG" dirty="0" smtClean="0"/>
              <a:t>воля </a:t>
            </a:r>
            <a:r>
              <a:rPr lang="bg-BG" dirty="0"/>
              <a:t>да превърне идеите и решенията в приложими на практика задачи. </a:t>
            </a:r>
            <a:r>
              <a:rPr lang="bg-BG" b="1" dirty="0"/>
              <a:t>Те са лоялни и се радват за всяка изпълнена задача, независимо дали я харесват или не.</a:t>
            </a:r>
            <a:r>
              <a:rPr lang="bg-BG" dirty="0"/>
              <a:t> Обичат реда и се чувстват некомфортно от </a:t>
            </a:r>
            <a:r>
              <a:rPr lang="bg-BG" dirty="0" smtClean="0"/>
              <a:t>промени.</a:t>
            </a:r>
            <a:endParaRPr lang="bg-BG" dirty="0"/>
          </a:p>
          <a:p>
            <a:pPr marL="457200" lvl="1" indent="0">
              <a:buNone/>
            </a:pPr>
            <a:r>
              <a:rPr lang="bg-BG" b="1" i="1" dirty="0"/>
              <a:t>	</a:t>
            </a:r>
            <a:r>
              <a:rPr lang="bg-BG" b="1" i="1" dirty="0" smtClean="0"/>
              <a:t>Положителни </a:t>
            </a:r>
            <a:r>
              <a:rPr lang="bg-BG" b="1" i="1" dirty="0"/>
              <a:t>качества:</a:t>
            </a:r>
            <a:r>
              <a:rPr lang="bg-BG" i="1" dirty="0"/>
              <a:t> </a:t>
            </a:r>
            <a:r>
              <a:rPr lang="bg-BG" i="1" dirty="0" smtClean="0"/>
              <a:t>организатор,  </a:t>
            </a:r>
            <a:r>
              <a:rPr lang="bg-BG" i="1" dirty="0"/>
              <a:t>здрав разум, </a:t>
            </a:r>
            <a:r>
              <a:rPr lang="bg-BG" i="1" dirty="0" smtClean="0"/>
              <a:t>трудолюбие, дисциплина.</a:t>
            </a:r>
            <a:r>
              <a:rPr lang="bg-BG" i="1" dirty="0"/>
              <a:t/>
            </a:r>
            <a:br>
              <a:rPr lang="bg-BG" i="1" dirty="0"/>
            </a:br>
            <a:r>
              <a:rPr lang="bg-BG" i="1" dirty="0" smtClean="0"/>
              <a:t>	</a:t>
            </a:r>
            <a:r>
              <a:rPr lang="bg-BG" b="1" i="1" dirty="0" smtClean="0"/>
              <a:t>Допустими </a:t>
            </a:r>
            <a:r>
              <a:rPr lang="bg-BG" b="1" i="1" dirty="0"/>
              <a:t>слабости:</a:t>
            </a:r>
            <a:r>
              <a:rPr lang="bg-BG" i="1" dirty="0"/>
              <a:t> липса на гъвкавост, трудно откликва на нови идеи, </a:t>
            </a:r>
            <a:r>
              <a:rPr lang="bg-BG" i="1" dirty="0" smtClean="0"/>
              <a:t>противопоставяне </a:t>
            </a:r>
            <a:r>
              <a:rPr lang="bg-BG" i="1" dirty="0"/>
              <a:t>на </a:t>
            </a:r>
            <a:r>
              <a:rPr lang="bg-BG" i="1" dirty="0" smtClean="0"/>
              <a:t>промяната.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3C7E5-B668-4469-AD06-0EF4838D6E61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53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6454421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bg-BG" sz="3800" b="1" dirty="0" err="1" smtClean="0">
                <a:solidFill>
                  <a:srgbClr val="C00000"/>
                </a:solidFill>
              </a:rPr>
              <a:t>Довършител</a:t>
            </a:r>
            <a:r>
              <a:rPr lang="en-US" sz="3800" b="1" dirty="0">
                <a:solidFill>
                  <a:srgbClr val="C00000"/>
                </a:solidFill>
              </a:rPr>
              <a:t> </a:t>
            </a:r>
            <a:r>
              <a:rPr lang="en-US" sz="3800" b="1" dirty="0" smtClean="0">
                <a:solidFill>
                  <a:srgbClr val="C00000"/>
                </a:solidFill>
              </a:rPr>
              <a:t>(</a:t>
            </a:r>
            <a:r>
              <a:rPr lang="en-US" sz="3600" b="1" dirty="0" err="1">
                <a:solidFill>
                  <a:srgbClr val="C00000"/>
                </a:solidFill>
              </a:rPr>
              <a:t>Compliter</a:t>
            </a:r>
            <a:r>
              <a:rPr lang="en-US" sz="3800" b="1" dirty="0" smtClean="0">
                <a:solidFill>
                  <a:srgbClr val="C00000"/>
                </a:solidFill>
              </a:rPr>
              <a:t>)</a:t>
            </a:r>
            <a:endParaRPr lang="en-US" sz="3800" b="1" dirty="0">
              <a:solidFill>
                <a:srgbClr val="C00000"/>
              </a:solidFill>
            </a:endParaRPr>
          </a:p>
          <a:p>
            <a:r>
              <a:rPr lang="bg-BG" b="1" dirty="0"/>
              <a:t>Те са нетърпеливи и </a:t>
            </a:r>
            <a:r>
              <a:rPr lang="bg-BG" b="1" dirty="0" err="1"/>
              <a:t>интровертни</a:t>
            </a:r>
            <a:r>
              <a:rPr lang="bg-BG" b="1" dirty="0"/>
              <a:t>. Притесняват се какво може да се обърка и не се успокояват, докато не проверят всеки детайл.</a:t>
            </a:r>
            <a:r>
              <a:rPr lang="bg-BG" dirty="0"/>
              <a:t> Не са особено настоятелни, но придават усещането за неотложност и не толерират небрежността на околните. Никога не пропускат крайния срок и са много подредени. Конкретно се съсредоточават в детайлите на задачите, докато изпълнителите работят по цялостния план. Интересуват се </a:t>
            </a:r>
            <a:r>
              <a:rPr lang="bg-BG" dirty="0" err="1" smtClean="0"/>
              <a:t>предомно</a:t>
            </a:r>
            <a:r>
              <a:rPr lang="bg-BG" dirty="0" smtClean="0"/>
              <a:t> резултатите, а не от метода.</a:t>
            </a:r>
            <a:endParaRPr lang="en-US" dirty="0"/>
          </a:p>
          <a:p>
            <a:pPr marL="0" indent="0">
              <a:buNone/>
            </a:pPr>
            <a:r>
              <a:rPr lang="bg-BG" b="1" i="1" dirty="0" smtClean="0"/>
              <a:t>	Положителни </a:t>
            </a:r>
            <a:r>
              <a:rPr lang="bg-BG" b="1" i="1" dirty="0"/>
              <a:t>качества:</a:t>
            </a:r>
            <a:r>
              <a:rPr lang="bg-BG" i="1" dirty="0"/>
              <a:t> изпълняват си думата, </a:t>
            </a:r>
            <a:r>
              <a:rPr lang="bg-BG" i="1" dirty="0" err="1" smtClean="0"/>
              <a:t>перфекционисти</a:t>
            </a:r>
            <a:r>
              <a:rPr lang="bg-BG" i="1" dirty="0" smtClean="0"/>
              <a:t>.</a:t>
            </a:r>
            <a:r>
              <a:rPr lang="bg-BG" i="1" dirty="0"/>
              <a:t/>
            </a:r>
            <a:br>
              <a:rPr lang="bg-BG" i="1" dirty="0"/>
            </a:br>
            <a:r>
              <a:rPr lang="bg-BG" i="1" dirty="0" smtClean="0"/>
              <a:t>	</a:t>
            </a:r>
            <a:r>
              <a:rPr lang="bg-BG" b="1" i="1" dirty="0" smtClean="0"/>
              <a:t>Допустими </a:t>
            </a:r>
            <a:r>
              <a:rPr lang="bg-BG" b="1" i="1" dirty="0"/>
              <a:t>слабости:</a:t>
            </a:r>
            <a:r>
              <a:rPr lang="bg-BG" i="1" dirty="0"/>
              <a:t> </a:t>
            </a:r>
            <a:r>
              <a:rPr lang="bg-BG" i="1" dirty="0" smtClean="0"/>
              <a:t>притеснени, </a:t>
            </a:r>
            <a:r>
              <a:rPr lang="bg-BG" i="1" dirty="0"/>
              <a:t>нежелание да нареждат, </a:t>
            </a:r>
            <a:r>
              <a:rPr lang="bg-BG" i="1" dirty="0" smtClean="0"/>
              <a:t>понякога </a:t>
            </a:r>
            <a:r>
              <a:rPr lang="bg-BG" i="1" dirty="0" err="1" smtClean="0"/>
              <a:t>дребнавст</a:t>
            </a:r>
            <a:r>
              <a:rPr lang="bg-BG" i="1" dirty="0" smtClean="0"/>
              <a:t>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7E776-5E68-439C-8DF0-A7C243346AE7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54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3352458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bg-BG" sz="3300" b="1" dirty="0" smtClean="0">
                <a:solidFill>
                  <a:srgbClr val="C00000"/>
                </a:solidFill>
              </a:rPr>
              <a:t>Специалист</a:t>
            </a:r>
            <a:r>
              <a:rPr lang="en-US" sz="3300" b="1" dirty="0" smtClean="0">
                <a:solidFill>
                  <a:srgbClr val="C00000"/>
                </a:solidFill>
              </a:rPr>
              <a:t> (Specialist)</a:t>
            </a:r>
            <a:endParaRPr lang="en-US" sz="3300" b="1" dirty="0">
              <a:solidFill>
                <a:srgbClr val="C00000"/>
              </a:solidFill>
            </a:endParaRPr>
          </a:p>
          <a:p>
            <a:r>
              <a:rPr lang="bg-BG" dirty="0"/>
              <a:t>Устремени към </a:t>
            </a:r>
            <a:r>
              <a:rPr lang="bg-BG" dirty="0" smtClean="0"/>
              <a:t>придобиване </a:t>
            </a:r>
            <a:r>
              <a:rPr lang="bg-BG" dirty="0"/>
              <a:t>на високо специализирани познания или умения. Проявяват истински интерес към тяхната сфера, но не и към работата на останалите. </a:t>
            </a:r>
            <a:r>
              <a:rPr lang="bg-BG" b="1" dirty="0" smtClean="0"/>
              <a:t>Притежават желание, целенасоченост </a:t>
            </a:r>
            <a:r>
              <a:rPr lang="bg-BG" b="1" dirty="0"/>
              <a:t>и </a:t>
            </a:r>
            <a:r>
              <a:rPr lang="bg-BG" b="1" dirty="0" smtClean="0"/>
              <a:t>преданост </a:t>
            </a:r>
            <a:r>
              <a:rPr lang="bg-BG" b="1" dirty="0"/>
              <a:t>да бъдат прецизни експерти в дадена сфера.</a:t>
            </a:r>
            <a:r>
              <a:rPr lang="bg-BG" dirty="0"/>
              <a:t> Те стават добри мениджъри поради добрата им способност да </a:t>
            </a:r>
            <a:r>
              <a:rPr lang="bg-BG" dirty="0" smtClean="0"/>
              <a:t>вземат решения, </a:t>
            </a:r>
            <a:r>
              <a:rPr lang="bg-BG" dirty="0"/>
              <a:t>базиращи се на дълбоките им познания в </a:t>
            </a:r>
            <a:r>
              <a:rPr lang="bg-BG" dirty="0" smtClean="0"/>
              <a:t>дадена сфера.</a:t>
            </a:r>
            <a:endParaRPr lang="en-US" dirty="0"/>
          </a:p>
          <a:p>
            <a:pPr marL="0" indent="0">
              <a:buNone/>
            </a:pPr>
            <a:r>
              <a:rPr lang="bg-BG" b="1" i="1" dirty="0" smtClean="0"/>
              <a:t>	Положителни </a:t>
            </a:r>
            <a:r>
              <a:rPr lang="bg-BG" b="1" i="1" dirty="0"/>
              <a:t>качества:</a:t>
            </a:r>
            <a:r>
              <a:rPr lang="bg-BG" i="1" dirty="0"/>
              <a:t> осигуряват познания и умения там, където се търсят</a:t>
            </a:r>
            <a:br>
              <a:rPr lang="bg-BG" i="1" dirty="0"/>
            </a:br>
            <a:r>
              <a:rPr lang="bg-BG" i="1" dirty="0" smtClean="0"/>
              <a:t>	</a:t>
            </a:r>
            <a:r>
              <a:rPr lang="bg-BG" b="1" i="1" dirty="0" smtClean="0"/>
              <a:t>Допустими </a:t>
            </a:r>
            <a:r>
              <a:rPr lang="bg-BG" b="1" i="1" dirty="0"/>
              <a:t>слабости:</a:t>
            </a:r>
            <a:r>
              <a:rPr lang="bg-BG" i="1" dirty="0"/>
              <a:t> допринасят на тесен фронт, убягва им голямата картина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413AE-9245-47A5-88C6-C02FEA2B1C6C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55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2578662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bg-BG" dirty="0" smtClean="0"/>
              <a:t>	Болшинството </a:t>
            </a:r>
            <a:r>
              <a:rPr lang="bg-BG" dirty="0"/>
              <a:t>работни екипи имат </a:t>
            </a:r>
            <a:r>
              <a:rPr lang="bg-BG" b="1" i="1" dirty="0"/>
              <a:t>лидер</a:t>
            </a:r>
            <a:r>
              <a:rPr lang="bg-BG" dirty="0"/>
              <a:t>, който поддържа и насочва дейностите на екипа. Екипите могат да се </a:t>
            </a:r>
            <a:r>
              <a:rPr lang="bg-BG" b="1" i="1" dirty="0"/>
              <a:t>самоуправляват</a:t>
            </a:r>
            <a:r>
              <a:rPr lang="bg-BG" dirty="0"/>
              <a:t>, т.е. да бъдат водени съвместно от членове на групата, които вземат заедно решения относно работните цели и дейности.</a:t>
            </a: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bg-BG" dirty="0" smtClean="0"/>
              <a:t>	Основните </a:t>
            </a:r>
            <a:r>
              <a:rPr lang="bg-BG" dirty="0"/>
              <a:t>предпоставки за създаване на ефективен екип включват внимателен подбор на членовете и лидера, създаване на мотивиращ работен климат, определяне на система за контрол и оценка на резултатите, продължаващо обучение с цел повишаване на професионалната квалификация и ясна система и параметри за мотивационни действия при постигане на целите.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6CE0-EA5E-4EB6-9289-A3D78B8EAC5B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56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3381134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bg-BG" b="1" dirty="0">
                <a:solidFill>
                  <a:srgbClr val="C00000"/>
                </a:solidFill>
              </a:rPr>
              <a:t>Работата на ефективния екип се основава </a:t>
            </a:r>
            <a:r>
              <a:rPr lang="bg-BG" b="1" dirty="0" smtClean="0">
                <a:solidFill>
                  <a:srgbClr val="C00000"/>
                </a:solidFill>
              </a:rPr>
              <a:t>на:</a:t>
            </a:r>
            <a:endParaRPr lang="en-US" b="1" dirty="0">
              <a:solidFill>
                <a:srgbClr val="C00000"/>
              </a:solidFill>
            </a:endParaRPr>
          </a:p>
          <a:p>
            <a:pPr lvl="0"/>
            <a:r>
              <a:rPr lang="bg-BG" i="1" dirty="0">
                <a:solidFill>
                  <a:srgbClr val="C00000"/>
                </a:solidFill>
              </a:rPr>
              <a:t>Принцип на съвместната дейност.</a:t>
            </a:r>
            <a:r>
              <a:rPr lang="bg-BG" dirty="0">
                <a:solidFill>
                  <a:srgbClr val="C00000"/>
                </a:solidFill>
              </a:rPr>
              <a:t> </a:t>
            </a:r>
            <a:r>
              <a:rPr lang="bg-BG" dirty="0"/>
              <a:t>Членовете с пълна готовност прилагат своя опит в работата, съобразяват се с опита на другите и взаимно си помагат за решаване на възникналите казуси.</a:t>
            </a:r>
            <a:endParaRPr lang="en-US" dirty="0"/>
          </a:p>
          <a:p>
            <a:pPr lvl="0"/>
            <a:r>
              <a:rPr lang="bg-BG" i="1" dirty="0">
                <a:solidFill>
                  <a:srgbClr val="C00000"/>
                </a:solidFill>
              </a:rPr>
              <a:t>Принцип на конфликтността.</a:t>
            </a:r>
            <a:r>
              <a:rPr lang="bg-BG" dirty="0">
                <a:solidFill>
                  <a:srgbClr val="C00000"/>
                </a:solidFill>
              </a:rPr>
              <a:t> </a:t>
            </a:r>
            <a:r>
              <a:rPr lang="bg-BG" dirty="0"/>
              <a:t>Конфликтите се приемат като полезни и се решават конструктивно с цел повишаване на скоростта и ефективността на работния процес.</a:t>
            </a:r>
            <a:endParaRPr lang="en-US" dirty="0"/>
          </a:p>
          <a:p>
            <a:pPr lvl="0"/>
            <a:r>
              <a:rPr lang="bg-BG" i="1" dirty="0">
                <a:solidFill>
                  <a:srgbClr val="C00000"/>
                </a:solidFill>
              </a:rPr>
              <a:t>Принцип на ефективността.</a:t>
            </a:r>
            <a:r>
              <a:rPr lang="bg-BG" dirty="0"/>
              <a:t> Всеки член на екипа се стреми да направи процеса максимално ефективен, като стимулира и подкрепя партньорите си.</a:t>
            </a:r>
            <a:endParaRPr lang="en-US" dirty="0"/>
          </a:p>
          <a:p>
            <a:pPr lvl="0"/>
            <a:r>
              <a:rPr lang="bg-BG" i="1" dirty="0">
                <a:solidFill>
                  <a:srgbClr val="C00000"/>
                </a:solidFill>
              </a:rPr>
              <a:t>Принцип на съгласуваността.</a:t>
            </a:r>
            <a:r>
              <a:rPr lang="bg-BG" dirty="0">
                <a:solidFill>
                  <a:srgbClr val="C00000"/>
                </a:solidFill>
              </a:rPr>
              <a:t> </a:t>
            </a:r>
            <a:r>
              <a:rPr lang="bg-BG" dirty="0" smtClean="0"/>
              <a:t>Лидерът </a:t>
            </a:r>
            <a:r>
              <a:rPr lang="bg-BG" dirty="0" err="1" smtClean="0"/>
              <a:t>илимениджърът</a:t>
            </a:r>
            <a:r>
              <a:rPr lang="bg-BG" dirty="0" smtClean="0"/>
              <a:t> </a:t>
            </a:r>
            <a:r>
              <a:rPr lang="bg-BG" dirty="0"/>
              <a:t>изпълнява екипните решения, дори ако не е съгласен с тях.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2FE2A-8DB6-4CCB-9BEA-5EEE63915A19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57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943839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dirty="0" smtClean="0"/>
              <a:t>	Често </a:t>
            </a:r>
            <a:r>
              <a:rPr lang="bg-BG" dirty="0"/>
              <a:t>пъти не се прави </a:t>
            </a:r>
            <a:r>
              <a:rPr lang="bg-BG" dirty="0" smtClean="0"/>
              <a:t>разлика </a:t>
            </a:r>
            <a:r>
              <a:rPr lang="bg-BG" dirty="0"/>
              <a:t>между “формална група” и “екип” и това </a:t>
            </a:r>
            <a:r>
              <a:rPr lang="bg-BG" dirty="0" smtClean="0"/>
              <a:t>води до </a:t>
            </a:r>
            <a:r>
              <a:rPr lang="bg-BG" dirty="0"/>
              <a:t>недоразумения у мениджъри и служители относно предназначението и ползите от екипната организация на работа.</a:t>
            </a:r>
            <a:endParaRPr lang="en-US" dirty="0"/>
          </a:p>
          <a:p>
            <a:pPr marL="0" indent="0">
              <a:buNone/>
            </a:pPr>
            <a:r>
              <a:rPr lang="bg-BG" dirty="0" smtClean="0"/>
              <a:t>	Както бе подчертано, екипът не е просто съвкупност от хора (служители, колеги, партньори), които работят заедно. За екип говорим само </a:t>
            </a:r>
            <a:r>
              <a:rPr lang="bg-BG" dirty="0"/>
              <a:t>тогава, когато са налице две характеристики на тази група: </a:t>
            </a:r>
            <a:r>
              <a:rPr lang="bg-BG" b="1" i="1" dirty="0" smtClean="0"/>
              <a:t>обща </a:t>
            </a:r>
            <a:r>
              <a:rPr lang="bg-BG" b="1" i="1" dirty="0"/>
              <a:t>цел и взаимна зависимост между хората</a:t>
            </a:r>
            <a:r>
              <a:rPr lang="bg-BG" i="1" dirty="0"/>
              <a:t> </a:t>
            </a:r>
            <a:r>
              <a:rPr lang="bg-BG" b="1" i="1" dirty="0"/>
              <a:t>при изпълнение на техните работни задачи</a:t>
            </a:r>
            <a:r>
              <a:rPr lang="bg-BG" b="1" i="1" dirty="0" smtClean="0"/>
              <a:t>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56A46-DFBC-4984-BADD-179266EBBD57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58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5610857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dirty="0" smtClean="0"/>
              <a:t>	</a:t>
            </a:r>
            <a:r>
              <a:rPr lang="bg-BG" sz="3600" dirty="0" smtClean="0"/>
              <a:t>В </a:t>
            </a:r>
            <a:r>
              <a:rPr lang="bg-BG" sz="3600" dirty="0"/>
              <a:t>практиката се срещат примери на групи, които отговарят и на двете характеристики </a:t>
            </a:r>
            <a:r>
              <a:rPr lang="bg-BG" sz="3600" dirty="0" smtClean="0"/>
              <a:t>за екип, </a:t>
            </a:r>
            <a:r>
              <a:rPr lang="bg-BG" sz="3600" dirty="0"/>
              <a:t>но това </a:t>
            </a:r>
            <a:r>
              <a:rPr lang="bg-BG" sz="3600" dirty="0" smtClean="0"/>
              <a:t>не </a:t>
            </a:r>
            <a:r>
              <a:rPr lang="bg-BG" sz="3600" dirty="0"/>
              <a:t>означава, че тези екипи са еднакви – напротив, те са различни и хората в тях си взаимодействат по различен начин</a:t>
            </a:r>
            <a:r>
              <a:rPr lang="bg-BG" sz="3600" dirty="0" smtClean="0"/>
              <a:t>.</a:t>
            </a:r>
          </a:p>
          <a:p>
            <a:pPr marL="0" indent="0">
              <a:buNone/>
            </a:pPr>
            <a:r>
              <a:rPr lang="bg-BG" sz="3600" dirty="0" smtClean="0"/>
              <a:t>	Според </a:t>
            </a:r>
            <a:r>
              <a:rPr lang="bg-BG" sz="3600" dirty="0"/>
              <a:t>Т. Христов (</a:t>
            </a:r>
            <a:r>
              <a:rPr lang="bg-BG" sz="3600" dirty="0" smtClean="0"/>
              <a:t>2006) </a:t>
            </a:r>
            <a:r>
              <a:rPr lang="bg-BG" sz="3600" dirty="0"/>
              <a:t>съществуват 5 вида екипи</a:t>
            </a:r>
            <a:r>
              <a:rPr lang="bg-BG" sz="3600" dirty="0" smtClean="0"/>
              <a:t>: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9BF0-D586-4841-AA29-816BFF189AD1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59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000810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9755-F682-4F64-B389-CDD361980EA4}" type="datetime1">
              <a:rPr lang="bg-BG" smtClean="0"/>
              <a:t>16.10.2016 г.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71600" y="404664"/>
            <a:ext cx="7771854" cy="4859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2700" algn="just">
              <a:lnSpc>
                <a:spcPct val="115000"/>
              </a:lnSpc>
              <a:spcAft>
                <a:spcPts val="1210"/>
              </a:spcAft>
            </a:pPr>
            <a:r>
              <a:rPr lang="bg-BG" sz="2800" dirty="0" smtClean="0">
                <a:latin typeface="Arial"/>
                <a:ea typeface="Times New Roman"/>
                <a:cs typeface="Times New Roman"/>
              </a:rPr>
              <a:t>	</a:t>
            </a:r>
            <a:r>
              <a:rPr lang="bg-BG" sz="2800" dirty="0" smtClean="0">
                <a:latin typeface="+mj-lt"/>
                <a:ea typeface="Times New Roman"/>
                <a:cs typeface="Times New Roman"/>
              </a:rPr>
              <a:t>От </a:t>
            </a:r>
            <a:r>
              <a:rPr lang="bg-BG" sz="2800" dirty="0">
                <a:latin typeface="+mj-lt"/>
                <a:ea typeface="Times New Roman"/>
                <a:cs typeface="Times New Roman"/>
              </a:rPr>
              <a:t>количествена гледна точка групите могат да бъдат </a:t>
            </a:r>
            <a:r>
              <a:rPr lang="bg-BG" sz="2800" dirty="0">
                <a:solidFill>
                  <a:srgbClr val="C00000"/>
                </a:solidFill>
                <a:latin typeface="+mj-lt"/>
                <a:ea typeface="Times New Roman"/>
                <a:cs typeface="Times New Roman"/>
              </a:rPr>
              <a:t>малобройни и многобройни</a:t>
            </a:r>
            <a:r>
              <a:rPr lang="bg-BG" sz="2800" dirty="0">
                <a:latin typeface="+mj-lt"/>
                <a:ea typeface="Times New Roman"/>
                <a:cs typeface="Times New Roman"/>
              </a:rPr>
              <a:t> и </a:t>
            </a:r>
            <a:r>
              <a:rPr lang="bg-BG" sz="2800" dirty="0" smtClean="0">
                <a:latin typeface="+mj-lt"/>
                <a:ea typeface="Times New Roman"/>
                <a:cs typeface="Times New Roman"/>
              </a:rPr>
              <a:t>да се </a:t>
            </a:r>
            <a:r>
              <a:rPr lang="bg-BG" sz="2800" dirty="0">
                <a:latin typeface="+mj-lt"/>
                <a:ea typeface="Times New Roman"/>
                <a:cs typeface="Times New Roman"/>
              </a:rPr>
              <a:t>обозначават като </a:t>
            </a:r>
            <a:r>
              <a:rPr lang="bg-BG" sz="2800" dirty="0">
                <a:solidFill>
                  <a:srgbClr val="C00000"/>
                </a:solidFill>
                <a:latin typeface="+mj-lt"/>
                <a:ea typeface="Times New Roman"/>
                <a:cs typeface="Times New Roman"/>
              </a:rPr>
              <a:t>малки и големи</a:t>
            </a:r>
            <a:r>
              <a:rPr lang="bg-BG" sz="2800" dirty="0">
                <a:latin typeface="+mj-lt"/>
                <a:ea typeface="Times New Roman"/>
                <a:cs typeface="Times New Roman"/>
              </a:rPr>
              <a:t>. </a:t>
            </a:r>
            <a:endParaRPr lang="bg-BG" sz="2800" dirty="0" smtClean="0">
              <a:latin typeface="+mj-lt"/>
              <a:ea typeface="Times New Roman"/>
              <a:cs typeface="Times New Roman"/>
            </a:endParaRPr>
          </a:p>
          <a:p>
            <a:pPr marL="12700" marR="12700" algn="just">
              <a:lnSpc>
                <a:spcPct val="115000"/>
              </a:lnSpc>
              <a:spcAft>
                <a:spcPts val="1210"/>
              </a:spcAft>
            </a:pPr>
            <a:r>
              <a:rPr lang="bg-BG" sz="2800" dirty="0" smtClean="0">
                <a:solidFill>
                  <a:srgbClr val="C00000"/>
                </a:solidFill>
                <a:latin typeface="+mj-lt"/>
                <a:ea typeface="Times New Roman"/>
                <a:cs typeface="Times New Roman"/>
              </a:rPr>
              <a:t>	В </a:t>
            </a:r>
            <a:r>
              <a:rPr lang="bg-BG" sz="2800" dirty="0">
                <a:solidFill>
                  <a:srgbClr val="C00000"/>
                </a:solidFill>
                <a:latin typeface="+mj-lt"/>
                <a:ea typeface="Times New Roman"/>
                <a:cs typeface="Times New Roman"/>
              </a:rPr>
              <a:t>малките групи </a:t>
            </a:r>
            <a:r>
              <a:rPr lang="bg-BG" sz="2800" dirty="0">
                <a:latin typeface="+mj-lt"/>
                <a:ea typeface="Times New Roman"/>
                <a:cs typeface="Times New Roman"/>
              </a:rPr>
              <a:t>(до няколко десетки човека) преобладават личните контакти и е възможно пряко общуване. </a:t>
            </a:r>
            <a:endParaRPr lang="bg-BG" sz="2800" dirty="0" smtClean="0">
              <a:latin typeface="+mj-lt"/>
              <a:ea typeface="Times New Roman"/>
              <a:cs typeface="Times New Roman"/>
            </a:endParaRPr>
          </a:p>
          <a:p>
            <a:pPr marL="12700" marR="12700" algn="just">
              <a:lnSpc>
                <a:spcPct val="115000"/>
              </a:lnSpc>
              <a:spcAft>
                <a:spcPts val="1210"/>
              </a:spcAft>
            </a:pPr>
            <a:r>
              <a:rPr lang="bg-BG" sz="2800" dirty="0" smtClean="0">
                <a:solidFill>
                  <a:srgbClr val="C00000"/>
                </a:solidFill>
                <a:latin typeface="+mj-lt"/>
                <a:ea typeface="Times New Roman"/>
                <a:cs typeface="Times New Roman"/>
              </a:rPr>
              <a:t>	Голяма </a:t>
            </a:r>
            <a:r>
              <a:rPr lang="bg-BG" sz="2800" dirty="0">
                <a:solidFill>
                  <a:srgbClr val="C00000"/>
                </a:solidFill>
                <a:latin typeface="+mj-lt"/>
                <a:ea typeface="Times New Roman"/>
                <a:cs typeface="Times New Roman"/>
              </a:rPr>
              <a:t>е групата</a:t>
            </a:r>
            <a:r>
              <a:rPr lang="bg-BG" sz="2800" dirty="0">
                <a:latin typeface="+mj-lt"/>
                <a:ea typeface="Times New Roman"/>
                <a:cs typeface="Times New Roman"/>
              </a:rPr>
              <a:t>, в която членовете не могат да поддържат непосредствен контакт помежду си. </a:t>
            </a:r>
            <a:endParaRPr lang="en-US" sz="2800" dirty="0">
              <a:effectLst/>
              <a:latin typeface="+mj-lt"/>
              <a:ea typeface="Times New Roman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59021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 fontScale="85000" lnSpcReduction="20000"/>
          </a:bodyPr>
          <a:lstStyle/>
          <a:p>
            <a:pPr lvl="0">
              <a:lnSpc>
                <a:spcPct val="120000"/>
              </a:lnSpc>
            </a:pPr>
            <a:r>
              <a:rPr lang="bg-BG" i="1" dirty="0" smtClean="0">
                <a:solidFill>
                  <a:srgbClr val="C00000"/>
                </a:solidFill>
              </a:rPr>
              <a:t>Работен </a:t>
            </a:r>
            <a:r>
              <a:rPr lang="bg-BG" i="1" dirty="0">
                <a:solidFill>
                  <a:srgbClr val="C00000"/>
                </a:solidFill>
              </a:rPr>
              <a:t>екип</a:t>
            </a:r>
            <a:r>
              <a:rPr lang="bg-BG" dirty="0">
                <a:solidFill>
                  <a:srgbClr val="C00000"/>
                </a:solidFill>
              </a:rPr>
              <a:t> </a:t>
            </a:r>
            <a:r>
              <a:rPr lang="bg-BG" dirty="0"/>
              <a:t>– </a:t>
            </a:r>
            <a:r>
              <a:rPr lang="bg-BG" dirty="0" smtClean="0"/>
              <a:t>най-често срещан. </a:t>
            </a:r>
            <a:r>
              <a:rPr lang="bg-BG" dirty="0"/>
              <a:t>Той е полезен, когато е нужно ежедневно и непрекъсваемо да се произвежда определена стока или услуга.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bg-BG" i="1" dirty="0">
                <a:solidFill>
                  <a:srgbClr val="C00000"/>
                </a:solidFill>
              </a:rPr>
              <a:t>Проектен екип</a:t>
            </a:r>
            <a:r>
              <a:rPr lang="bg-BG" dirty="0">
                <a:solidFill>
                  <a:srgbClr val="C00000"/>
                </a:solidFill>
              </a:rPr>
              <a:t> </a:t>
            </a:r>
            <a:r>
              <a:rPr lang="bg-BG" dirty="0"/>
              <a:t>– създава </a:t>
            </a:r>
            <a:r>
              <a:rPr lang="bg-BG" dirty="0" smtClean="0"/>
              <a:t>се </a:t>
            </a:r>
            <a:r>
              <a:rPr lang="bg-BG" dirty="0"/>
              <a:t>за </a:t>
            </a:r>
            <a:r>
              <a:rPr lang="bg-BG" dirty="0" smtClean="0"/>
              <a:t>постигане на конкретен</a:t>
            </a:r>
            <a:r>
              <a:rPr lang="bg-BG" dirty="0"/>
              <a:t>, често </a:t>
            </a:r>
            <a:r>
              <a:rPr lang="bg-BG" dirty="0" smtClean="0"/>
              <a:t>еднократен </a:t>
            </a:r>
            <a:r>
              <a:rPr lang="bg-BG" dirty="0"/>
              <a:t>резултат. Такъв екип е полезен, когато целта е да се създаде нов продукт.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bg-BG" i="1" dirty="0">
                <a:solidFill>
                  <a:srgbClr val="C00000"/>
                </a:solidFill>
              </a:rPr>
              <a:t>Паралелен екип</a:t>
            </a:r>
            <a:r>
              <a:rPr lang="bg-BG" dirty="0">
                <a:solidFill>
                  <a:srgbClr val="C00000"/>
                </a:solidFill>
              </a:rPr>
              <a:t> </a:t>
            </a:r>
            <a:r>
              <a:rPr lang="bg-BG" dirty="0"/>
              <a:t>– създава се, когато е нужно да се оптимизира качеството на работните процеси, да се усъвършенства координацията и т.н. </a:t>
            </a:r>
            <a:r>
              <a:rPr lang="bg-BG" dirty="0" smtClean="0"/>
              <a:t>Наподобява </a:t>
            </a:r>
            <a:r>
              <a:rPr lang="bg-BG" dirty="0"/>
              <a:t>проектен екип, но резултатът, който се преследва тук не е създаване на нов продукт. Паралелен екип е нужен, когато трябва да се разреши някакъв проблем, без да се променя фундаментално структурата на организацията</a:t>
            </a:r>
            <a:r>
              <a:rPr lang="bg-BG" dirty="0" smtClean="0"/>
              <a:t>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CA4CF-DB1D-492C-9F62-8B5703D746F7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60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1715059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bg-BG" i="1" dirty="0" smtClean="0">
                <a:solidFill>
                  <a:srgbClr val="C00000"/>
                </a:solidFill>
              </a:rPr>
              <a:t>Мениджърски </a:t>
            </a:r>
            <a:r>
              <a:rPr lang="bg-BG" i="1" dirty="0">
                <a:solidFill>
                  <a:srgbClr val="C00000"/>
                </a:solidFill>
              </a:rPr>
              <a:t>екип</a:t>
            </a:r>
            <a:r>
              <a:rPr lang="bg-BG" dirty="0">
                <a:solidFill>
                  <a:srgbClr val="C00000"/>
                </a:solidFill>
              </a:rPr>
              <a:t> </a:t>
            </a:r>
            <a:r>
              <a:rPr lang="bg-BG" dirty="0"/>
              <a:t>– </a:t>
            </a:r>
            <a:r>
              <a:rPr lang="bg-BG" dirty="0" smtClean="0"/>
              <a:t>състои се от </a:t>
            </a:r>
            <a:r>
              <a:rPr lang="bg-BG" dirty="0"/>
              <a:t>мениджъри, които координират и синхронизират всички </a:t>
            </a:r>
            <a:r>
              <a:rPr lang="bg-BG" dirty="0" err="1" smtClean="0"/>
              <a:t>взаимозависими</a:t>
            </a:r>
            <a:r>
              <a:rPr lang="bg-BG" dirty="0" smtClean="0"/>
              <a:t> </a:t>
            </a:r>
            <a:r>
              <a:rPr lang="bg-BG" dirty="0"/>
              <a:t>структури на организацията (екипи, работни групи, отдели, цехове, бригади). </a:t>
            </a:r>
            <a:r>
              <a:rPr lang="bg-BG" dirty="0" smtClean="0"/>
              <a:t>Има </a:t>
            </a:r>
            <a:r>
              <a:rPr lang="bg-BG" dirty="0"/>
              <a:t>за задача да предоставя ресурси и напътствия за постигане на стратегическите цели на организацията.</a:t>
            </a:r>
            <a:endParaRPr lang="en-US" dirty="0"/>
          </a:p>
          <a:p>
            <a:pPr lvl="0"/>
            <a:r>
              <a:rPr lang="bg-BG" i="1" dirty="0">
                <a:solidFill>
                  <a:srgbClr val="C00000"/>
                </a:solidFill>
              </a:rPr>
              <a:t>Неформален екип</a:t>
            </a:r>
            <a:r>
              <a:rPr lang="bg-BG" dirty="0">
                <a:solidFill>
                  <a:srgbClr val="C00000"/>
                </a:solidFill>
              </a:rPr>
              <a:t> </a:t>
            </a:r>
            <a:r>
              <a:rPr lang="bg-BG" dirty="0"/>
              <a:t>– съставен е от хора с общи интереси или цели. Участието е доброволно. Броят на членовете му варира с времето, липсва ясна граница между екипа и организацията. 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38CCF-87BC-4F21-9726-5A58EACD9A21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61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693667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 fontScale="85000" lnSpcReduction="20000"/>
          </a:bodyPr>
          <a:lstStyle/>
          <a:p>
            <a:pPr marL="0" indent="0" hangingPunct="0">
              <a:buNone/>
            </a:pPr>
            <a:r>
              <a:rPr lang="ru-RU" sz="3600" b="1" cap="small" dirty="0">
                <a:solidFill>
                  <a:srgbClr val="C00000"/>
                </a:solidFill>
              </a:rPr>
              <a:t>Екипна ефективност и фактори на ефективността</a:t>
            </a:r>
            <a:endParaRPr lang="en-US" sz="3600" b="1" cap="small" dirty="0">
              <a:solidFill>
                <a:srgbClr val="C00000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bg-BG" dirty="0" smtClean="0"/>
              <a:t>	</a:t>
            </a:r>
            <a:r>
              <a:rPr lang="bg-BG" sz="3300" dirty="0" smtClean="0"/>
              <a:t>Един </a:t>
            </a:r>
            <a:r>
              <a:rPr lang="bg-BG" sz="3300" dirty="0"/>
              <a:t>екип е ефективен, когато </a:t>
            </a:r>
            <a:r>
              <a:rPr lang="bg-BG" sz="3300" dirty="0" smtClean="0"/>
              <a:t>постига </a:t>
            </a:r>
            <a:r>
              <a:rPr lang="bg-BG" sz="3300" dirty="0"/>
              <a:t>целите, за които е създаден.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bg-BG" sz="3300" dirty="0" smtClean="0"/>
              <a:t>	Съществуват </a:t>
            </a:r>
            <a:r>
              <a:rPr lang="bg-BG" sz="3300" dirty="0"/>
              <a:t>редица фактори, които водят до неефективност. </a:t>
            </a:r>
            <a:endParaRPr lang="bg-BG" sz="3300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bg-BG" sz="3300" dirty="0"/>
              <a:t>	</a:t>
            </a:r>
            <a:r>
              <a:rPr lang="bg-BG" sz="3300" dirty="0" smtClean="0"/>
              <a:t>Част </a:t>
            </a:r>
            <a:r>
              <a:rPr lang="bg-BG" sz="3300" dirty="0"/>
              <a:t>от тях са “външни”, независещи от членовете на екипа – напр., влошена икономическа среда, липса на достатъчно ресурси, информация, пълномощия и т.н. </a:t>
            </a:r>
            <a:endParaRPr lang="bg-BG" sz="3300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bg-BG" sz="3300" dirty="0"/>
              <a:t>	</a:t>
            </a:r>
            <a:r>
              <a:rPr lang="bg-BG" sz="3300" dirty="0" smtClean="0"/>
              <a:t>Важно </a:t>
            </a:r>
            <a:r>
              <a:rPr lang="bg-BG" sz="3300" dirty="0"/>
              <a:t>значение имат онези фактори, които зависят от самите участници в екипната работа и от ръководителите на екипа. Именно те често пъти предопределят успеха или провала на екипа. </a:t>
            </a:r>
            <a:endParaRPr lang="bg-BG" sz="3300" dirty="0" smtClean="0"/>
          </a:p>
          <a:p>
            <a:pPr marL="0" indent="0">
              <a:buNone/>
            </a:pPr>
            <a:r>
              <a:rPr lang="bg-BG" dirty="0"/>
              <a:t>	</a:t>
            </a: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D15E3-1489-40BC-8755-C5F59C6B197E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62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241592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/>
          </a:bodyPr>
          <a:lstStyle/>
          <a:p>
            <a:pPr marL="0" indent="0" algn="ctr" hangingPunct="0">
              <a:buNone/>
            </a:pPr>
            <a:endParaRPr lang="ru-RU" sz="5400" b="1" cap="small" dirty="0" smtClean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 hangingPunct="0">
              <a:buNone/>
            </a:pPr>
            <a:endParaRPr lang="ru-RU" sz="5400" b="1" cap="small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 hangingPunct="0">
              <a:buNone/>
            </a:pPr>
            <a:r>
              <a:rPr lang="en-US" sz="4000" b="1" cap="small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ru-RU" sz="4000" b="1" cap="small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Екипна </a:t>
            </a:r>
            <a:r>
              <a:rPr lang="ru-RU" sz="4000" b="1" cap="small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ефективност и фактори на ефективността</a:t>
            </a:r>
            <a:endParaRPr lang="en-US" sz="4000" b="1" cap="small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bg-BG" dirty="0" smtClean="0"/>
              <a:t>	</a:t>
            </a: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9CE9C-A7C4-48A8-BFB7-40BEF5BA4DCA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63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4583664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/>
          </a:bodyPr>
          <a:lstStyle/>
          <a:p>
            <a:pPr marL="0" indent="0" hangingPunct="0">
              <a:buNone/>
            </a:pPr>
            <a:r>
              <a:rPr lang="ru-RU" sz="3600" b="1" cap="small" dirty="0">
                <a:solidFill>
                  <a:srgbClr val="C00000"/>
                </a:solidFill>
              </a:rPr>
              <a:t>Екипна ефективност и фактори на ефективността</a:t>
            </a:r>
            <a:endParaRPr lang="en-US" sz="3600" b="1" cap="small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bg-BG" dirty="0" smtClean="0"/>
              <a:t>	За </a:t>
            </a:r>
            <a:r>
              <a:rPr lang="bg-BG" dirty="0"/>
              <a:t>да се определят факторите, които подкопават (или благоприятстват) екипната ефективност, те следва да се измерят и класират по степен на важност или влияние. </a:t>
            </a:r>
            <a:endParaRPr lang="bg-BG" dirty="0" smtClean="0"/>
          </a:p>
          <a:p>
            <a:pPr marL="0" indent="0">
              <a:buNone/>
            </a:pPr>
            <a:r>
              <a:rPr lang="bg-BG" dirty="0"/>
              <a:t>	</a:t>
            </a:r>
            <a:r>
              <a:rPr lang="bg-BG" dirty="0" smtClean="0"/>
              <a:t>Специалистите </a:t>
            </a:r>
            <a:r>
              <a:rPr lang="bg-BG" dirty="0"/>
              <a:t>по мениджмънт са </a:t>
            </a:r>
            <a:r>
              <a:rPr lang="bg-BG" dirty="0" smtClean="0"/>
              <a:t>разработили подходи</a:t>
            </a:r>
            <a:r>
              <a:rPr lang="bg-BG" dirty="0"/>
              <a:t>, които позволяват да се измери ефективността на един екип и да се открият слабите места, които подкопават неговата дейност. </a:t>
            </a: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10882-1CA1-43F9-AAAE-F3634720A63D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64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294412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bg-BG" dirty="0" smtClean="0"/>
              <a:t>Сред основните фактори </a:t>
            </a:r>
            <a:r>
              <a:rPr lang="bg-BG" dirty="0"/>
              <a:t>за </a:t>
            </a:r>
            <a:r>
              <a:rPr lang="bg-BG" b="1" i="1" dirty="0"/>
              <a:t>добра</a:t>
            </a:r>
            <a:r>
              <a:rPr lang="bg-BG" dirty="0"/>
              <a:t> </a:t>
            </a:r>
            <a:r>
              <a:rPr lang="bg-BG" b="1" i="1" dirty="0"/>
              <a:t>екипната </a:t>
            </a:r>
            <a:r>
              <a:rPr lang="bg-BG" b="1" i="1" dirty="0" smtClean="0"/>
              <a:t>ефективност </a:t>
            </a:r>
            <a:r>
              <a:rPr lang="bg-BG" dirty="0" smtClean="0"/>
              <a:t>могат да се посочат: </a:t>
            </a:r>
            <a:endParaRPr lang="en-US" dirty="0"/>
          </a:p>
          <a:p>
            <a:pPr lvl="0"/>
            <a:r>
              <a:rPr lang="bg-BG" i="1" dirty="0" smtClean="0">
                <a:solidFill>
                  <a:srgbClr val="C00000"/>
                </a:solidFill>
              </a:rPr>
              <a:t>Атмосферата</a:t>
            </a:r>
            <a:r>
              <a:rPr lang="bg-BG" dirty="0" smtClean="0"/>
              <a:t> </a:t>
            </a:r>
            <a:r>
              <a:rPr lang="bg-BG" dirty="0"/>
              <a:t>– </a:t>
            </a:r>
            <a:r>
              <a:rPr lang="bg-BG" dirty="0" smtClean="0"/>
              <a:t>наличието </a:t>
            </a:r>
            <a:r>
              <a:rPr lang="bg-BG" dirty="0"/>
              <a:t>на добри отношения, уважение между членовете, активно участие в екипната работа.</a:t>
            </a:r>
            <a:endParaRPr lang="en-US" dirty="0"/>
          </a:p>
          <a:p>
            <a:pPr lvl="0"/>
            <a:r>
              <a:rPr lang="bg-BG" i="1" dirty="0" smtClean="0">
                <a:solidFill>
                  <a:srgbClr val="C00000"/>
                </a:solidFill>
              </a:rPr>
              <a:t>Справянето </a:t>
            </a:r>
            <a:r>
              <a:rPr lang="bg-BG" i="1" dirty="0">
                <a:solidFill>
                  <a:srgbClr val="C00000"/>
                </a:solidFill>
              </a:rPr>
              <a:t>с </a:t>
            </a:r>
            <a:r>
              <a:rPr lang="bg-BG" i="1" dirty="0" smtClean="0">
                <a:solidFill>
                  <a:srgbClr val="C00000"/>
                </a:solidFill>
              </a:rPr>
              <a:t>конфликт</a:t>
            </a:r>
            <a:r>
              <a:rPr lang="bg-BG" dirty="0" smtClean="0">
                <a:solidFill>
                  <a:srgbClr val="C00000"/>
                </a:solidFill>
              </a:rPr>
              <a:t>ите </a:t>
            </a:r>
            <a:r>
              <a:rPr lang="bg-BG" dirty="0"/>
              <a:t>– </a:t>
            </a:r>
            <a:r>
              <a:rPr lang="bg-BG" dirty="0" smtClean="0"/>
              <a:t>наличието </a:t>
            </a:r>
            <a:r>
              <a:rPr lang="bg-BG" dirty="0"/>
              <a:t>на открита дискусия, доверие между членовете и правилен подход в конфликтни ситуации.</a:t>
            </a:r>
            <a:endParaRPr lang="en-US" dirty="0"/>
          </a:p>
          <a:p>
            <a:pPr lvl="0"/>
            <a:r>
              <a:rPr lang="bg-BG" i="1" dirty="0" smtClean="0">
                <a:solidFill>
                  <a:srgbClr val="C00000"/>
                </a:solidFill>
              </a:rPr>
              <a:t>Лидерството</a:t>
            </a:r>
            <a:r>
              <a:rPr lang="bg-BG" b="1" dirty="0" smtClean="0"/>
              <a:t> </a:t>
            </a:r>
            <a:r>
              <a:rPr lang="bg-BG" dirty="0"/>
              <a:t>- </a:t>
            </a:r>
            <a:r>
              <a:rPr lang="bg-BG" dirty="0" smtClean="0"/>
              <a:t>умелото </a:t>
            </a:r>
            <a:r>
              <a:rPr lang="bg-BG" dirty="0"/>
              <a:t>ръководство на екипа от един или повече негови членове.</a:t>
            </a:r>
            <a:endParaRPr lang="en-US" dirty="0"/>
          </a:p>
          <a:p>
            <a:pPr lvl="0"/>
            <a:r>
              <a:rPr lang="bg-BG" i="1" dirty="0" smtClean="0">
                <a:solidFill>
                  <a:srgbClr val="C00000"/>
                </a:solidFill>
              </a:rPr>
              <a:t>Мотивацията</a:t>
            </a:r>
            <a:r>
              <a:rPr lang="bg-BG" b="1" dirty="0" smtClean="0"/>
              <a:t> </a:t>
            </a:r>
            <a:r>
              <a:rPr lang="bg-BG" dirty="0"/>
              <a:t>- когато членовете на екипа са мотивирани за работа, екипът може да постигне отлични резултати.</a:t>
            </a:r>
            <a:endParaRPr lang="en-US" dirty="0"/>
          </a:p>
          <a:p>
            <a:pPr lvl="0"/>
            <a:r>
              <a:rPr lang="bg-BG" i="1" dirty="0" smtClean="0">
                <a:solidFill>
                  <a:srgbClr val="C00000"/>
                </a:solidFill>
              </a:rPr>
              <a:t>Професионалното </a:t>
            </a:r>
            <a:r>
              <a:rPr lang="bg-BG" i="1" dirty="0">
                <a:solidFill>
                  <a:srgbClr val="C00000"/>
                </a:solidFill>
              </a:rPr>
              <a:t>и личностно развитие</a:t>
            </a:r>
            <a:r>
              <a:rPr lang="bg-BG" dirty="0">
                <a:solidFill>
                  <a:srgbClr val="C00000"/>
                </a:solidFill>
              </a:rPr>
              <a:t> </a:t>
            </a:r>
            <a:r>
              <a:rPr lang="bg-BG" dirty="0"/>
              <a:t>– членовете на екипа да усещат, че не просто постигат определени организационни цели, но и се развиват в личностен и професионален план. 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0A794-C937-4867-A06C-F2A07E26856C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65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392903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bg-BG" i="1" dirty="0" smtClean="0">
                <a:solidFill>
                  <a:srgbClr val="C00000"/>
                </a:solidFill>
              </a:rPr>
              <a:t>Целите </a:t>
            </a:r>
            <a:r>
              <a:rPr lang="bg-BG" i="1" dirty="0">
                <a:solidFill>
                  <a:srgbClr val="C00000"/>
                </a:solidFill>
              </a:rPr>
              <a:t>на екипа</a:t>
            </a:r>
            <a:r>
              <a:rPr lang="bg-BG" dirty="0">
                <a:solidFill>
                  <a:srgbClr val="C00000"/>
                </a:solidFill>
              </a:rPr>
              <a:t> </a:t>
            </a:r>
            <a:r>
              <a:rPr lang="bg-BG" dirty="0"/>
              <a:t>– един екип е много по-ефективен, ако членовете му вземат пряко участие в определянето на целите му и периодично оценяват постигнатото.</a:t>
            </a:r>
            <a:endParaRPr lang="en-US" dirty="0"/>
          </a:p>
          <a:p>
            <a:pPr lvl="0"/>
            <a:r>
              <a:rPr lang="bg-BG" i="1" dirty="0" smtClean="0">
                <a:solidFill>
                  <a:srgbClr val="C00000"/>
                </a:solidFill>
              </a:rPr>
              <a:t>Начинът на вземане </a:t>
            </a:r>
            <a:r>
              <a:rPr lang="bg-BG" i="1" dirty="0">
                <a:solidFill>
                  <a:srgbClr val="C00000"/>
                </a:solidFill>
              </a:rPr>
              <a:t>на </a:t>
            </a:r>
            <a:r>
              <a:rPr lang="bg-BG" i="1" dirty="0" smtClean="0">
                <a:solidFill>
                  <a:srgbClr val="C00000"/>
                </a:solidFill>
              </a:rPr>
              <a:t>решения</a:t>
            </a:r>
            <a:r>
              <a:rPr lang="bg-BG" dirty="0" smtClean="0"/>
              <a:t> </a:t>
            </a:r>
            <a:r>
              <a:rPr lang="bg-BG" dirty="0"/>
              <a:t>– екипът трябва да има изработен ясен механизъм за вземане на решения, което повишава ползите и ефективността от екипната работа.</a:t>
            </a:r>
            <a:endParaRPr lang="en-US" dirty="0"/>
          </a:p>
          <a:p>
            <a:pPr lvl="0"/>
            <a:r>
              <a:rPr lang="bg-BG" i="1" dirty="0" smtClean="0">
                <a:solidFill>
                  <a:srgbClr val="C00000"/>
                </a:solidFill>
              </a:rPr>
              <a:t>Сътрудничеството</a:t>
            </a:r>
            <a:r>
              <a:rPr lang="bg-BG" b="1" dirty="0" smtClean="0"/>
              <a:t> </a:t>
            </a:r>
            <a:r>
              <a:rPr lang="bg-BG" dirty="0"/>
              <a:t>- когато хората си сътрудничат, крайните резултати са много по-високи, отколкото ако всеки работи индивидуално, сам за себе си. </a:t>
            </a:r>
            <a:endParaRPr lang="en-US" dirty="0"/>
          </a:p>
          <a:p>
            <a:pPr lvl="0"/>
            <a:r>
              <a:rPr lang="bg-BG" i="1" dirty="0" smtClean="0">
                <a:solidFill>
                  <a:srgbClr val="C00000"/>
                </a:solidFill>
              </a:rPr>
              <a:t>Комуникациите</a:t>
            </a:r>
            <a:r>
              <a:rPr lang="bg-BG" b="1" dirty="0" smtClean="0"/>
              <a:t> </a:t>
            </a:r>
            <a:r>
              <a:rPr lang="bg-BG" dirty="0"/>
              <a:t>- те са </a:t>
            </a:r>
            <a:r>
              <a:rPr lang="bg-BG" dirty="0" smtClean="0"/>
              <a:t>изключително важни. Общуването </a:t>
            </a:r>
            <a:r>
              <a:rPr lang="bg-BG" dirty="0"/>
              <a:t>ражда идеи, дава решения, изглажда недоразумения и повишава ефективността на екипа.</a:t>
            </a:r>
            <a:endParaRPr lang="en-US" dirty="0"/>
          </a:p>
          <a:p>
            <a:pPr lvl="0"/>
            <a:r>
              <a:rPr lang="bg-BG" i="1" dirty="0" smtClean="0">
                <a:solidFill>
                  <a:srgbClr val="C00000"/>
                </a:solidFill>
              </a:rPr>
              <a:t>Критиката</a:t>
            </a:r>
            <a:r>
              <a:rPr lang="bg-BG" b="1" dirty="0" smtClean="0">
                <a:solidFill>
                  <a:srgbClr val="C00000"/>
                </a:solidFill>
              </a:rPr>
              <a:t> </a:t>
            </a:r>
            <a:r>
              <a:rPr lang="bg-BG" dirty="0"/>
              <a:t>– когато тя е на принципна основа, това </a:t>
            </a:r>
            <a:r>
              <a:rPr lang="bg-BG" dirty="0" smtClean="0"/>
              <a:t>способства за прогреса </a:t>
            </a:r>
            <a:r>
              <a:rPr lang="bg-BG" dirty="0"/>
              <a:t>на екипа.</a:t>
            </a:r>
            <a:endParaRPr lang="en-US" dirty="0"/>
          </a:p>
          <a:p>
            <a:pPr lvl="0"/>
            <a:r>
              <a:rPr lang="bg-BG" i="1" dirty="0" smtClean="0">
                <a:solidFill>
                  <a:srgbClr val="C00000"/>
                </a:solidFill>
              </a:rPr>
              <a:t>Постигането </a:t>
            </a:r>
            <a:r>
              <a:rPr lang="bg-BG" i="1" dirty="0">
                <a:solidFill>
                  <a:srgbClr val="C00000"/>
                </a:solidFill>
              </a:rPr>
              <a:t>на целите</a:t>
            </a:r>
            <a:r>
              <a:rPr lang="bg-BG" dirty="0">
                <a:solidFill>
                  <a:srgbClr val="C00000"/>
                </a:solidFill>
              </a:rPr>
              <a:t> </a:t>
            </a:r>
            <a:r>
              <a:rPr lang="bg-BG" dirty="0"/>
              <a:t>– ако екипът не постига целта си, се обезсмисля неговото създаване и съществуване.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278F8-CE88-4E51-B466-6B64B47F0F71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66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559993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bg-BG" dirty="0" smtClean="0"/>
              <a:t>	</a:t>
            </a:r>
            <a:r>
              <a:rPr lang="bg-BG" sz="3000" dirty="0" smtClean="0"/>
              <a:t>В </a:t>
            </a:r>
            <a:r>
              <a:rPr lang="bg-BG" sz="3000" dirty="0"/>
              <a:t>зависимост от екипната ефективност могат да се различат следните </a:t>
            </a:r>
            <a:r>
              <a:rPr lang="bg-BG" sz="3000" b="1" dirty="0">
                <a:solidFill>
                  <a:srgbClr val="C00000"/>
                </a:solidFill>
              </a:rPr>
              <a:t>пет групи екипи</a:t>
            </a:r>
            <a:r>
              <a:rPr lang="bg-BG" sz="3000" dirty="0"/>
              <a:t>:</a:t>
            </a:r>
            <a:endParaRPr lang="en-US" sz="3000" dirty="0"/>
          </a:p>
          <a:p>
            <a:pPr lvl="0"/>
            <a:r>
              <a:rPr lang="bg-BG" sz="3000" i="1" dirty="0">
                <a:solidFill>
                  <a:srgbClr val="C00000"/>
                </a:solidFill>
              </a:rPr>
              <a:t>Неефективен екип</a:t>
            </a:r>
            <a:r>
              <a:rPr lang="bg-BG" sz="3000" dirty="0">
                <a:solidFill>
                  <a:srgbClr val="C00000"/>
                </a:solidFill>
              </a:rPr>
              <a:t> </a:t>
            </a:r>
            <a:r>
              <a:rPr lang="bg-BG" sz="3000" dirty="0"/>
              <a:t>– нуждае се от радикални промени.</a:t>
            </a:r>
            <a:endParaRPr lang="en-US" sz="3000" dirty="0"/>
          </a:p>
          <a:p>
            <a:pPr lvl="0"/>
            <a:r>
              <a:rPr lang="bg-BG" sz="3000" i="1" dirty="0">
                <a:solidFill>
                  <a:srgbClr val="C00000"/>
                </a:solidFill>
              </a:rPr>
              <a:t>Посредствен екип</a:t>
            </a:r>
            <a:r>
              <a:rPr lang="bg-BG" sz="3000" dirty="0">
                <a:solidFill>
                  <a:srgbClr val="C00000"/>
                </a:solidFill>
              </a:rPr>
              <a:t> </a:t>
            </a:r>
            <a:r>
              <a:rPr lang="bg-BG" sz="3000" dirty="0"/>
              <a:t>– нуждае от съществени подобрения.</a:t>
            </a:r>
            <a:endParaRPr lang="en-US" sz="3000" dirty="0"/>
          </a:p>
          <a:p>
            <a:pPr lvl="0"/>
            <a:r>
              <a:rPr lang="bg-BG" sz="3000" i="1" dirty="0">
                <a:solidFill>
                  <a:srgbClr val="C00000"/>
                </a:solidFill>
              </a:rPr>
              <a:t>Задоволително работещ екип</a:t>
            </a:r>
            <a:r>
              <a:rPr lang="bg-BG" sz="3000" dirty="0"/>
              <a:t> –изпълнява сравнително успешно предназначението си, но </a:t>
            </a:r>
            <a:r>
              <a:rPr lang="bg-BG" sz="3000" dirty="0" smtClean="0"/>
              <a:t>в </a:t>
            </a:r>
            <a:r>
              <a:rPr lang="bg-BG" sz="3000" dirty="0"/>
              <a:t>редица </a:t>
            </a:r>
            <a:r>
              <a:rPr lang="bg-BG" sz="3000" dirty="0" smtClean="0"/>
              <a:t>области </a:t>
            </a:r>
            <a:r>
              <a:rPr lang="bg-BG" sz="3000" dirty="0"/>
              <a:t>се налага подобрение.</a:t>
            </a:r>
            <a:endParaRPr lang="en-US" sz="3000" dirty="0"/>
          </a:p>
          <a:p>
            <a:pPr lvl="0"/>
            <a:r>
              <a:rPr lang="bg-BG" sz="3000" i="1" dirty="0">
                <a:solidFill>
                  <a:srgbClr val="C00000"/>
                </a:solidFill>
              </a:rPr>
              <a:t>Успешен екип</a:t>
            </a:r>
            <a:r>
              <a:rPr lang="bg-BG" sz="3000" dirty="0">
                <a:solidFill>
                  <a:srgbClr val="C00000"/>
                </a:solidFill>
              </a:rPr>
              <a:t> </a:t>
            </a:r>
            <a:r>
              <a:rPr lang="bg-BG" sz="3000" dirty="0"/>
              <a:t>– изпълнява функциите си много добре и прогресира устойчиво към желаните крайни цели.</a:t>
            </a:r>
            <a:endParaRPr lang="en-US" sz="3000" dirty="0"/>
          </a:p>
          <a:p>
            <a:pPr lvl="0"/>
            <a:r>
              <a:rPr lang="bg-BG" sz="3000" i="1" dirty="0">
                <a:solidFill>
                  <a:srgbClr val="C00000"/>
                </a:solidFill>
              </a:rPr>
              <a:t>Високо ефективен екип</a:t>
            </a:r>
            <a:r>
              <a:rPr lang="bg-BG" sz="3000" dirty="0">
                <a:solidFill>
                  <a:srgbClr val="C00000"/>
                </a:solidFill>
              </a:rPr>
              <a:t> </a:t>
            </a:r>
            <a:r>
              <a:rPr lang="bg-BG" sz="3000" dirty="0"/>
              <a:t>– екипът работи отлично.</a:t>
            </a:r>
            <a:endParaRPr lang="en-US" sz="3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764F0-17D2-4A6E-A76A-7873FB2FE375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67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1278506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b="1" dirty="0">
                <a:solidFill>
                  <a:srgbClr val="C00000"/>
                </a:solidFill>
              </a:rPr>
              <a:t>Пет основни слабости при работа в екип по </a:t>
            </a:r>
            <a:r>
              <a:rPr lang="bg-BG" b="1" dirty="0" err="1">
                <a:solidFill>
                  <a:srgbClr val="C00000"/>
                </a:solidFill>
              </a:rPr>
              <a:t>Ленсиони</a:t>
            </a:r>
            <a:endParaRPr 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bg-BG" dirty="0" smtClean="0"/>
              <a:t>	Патрик </a:t>
            </a:r>
            <a:r>
              <a:rPr lang="bg-BG" dirty="0" err="1"/>
              <a:t>Ленсиони</a:t>
            </a:r>
            <a:r>
              <a:rPr lang="bg-BG" dirty="0"/>
              <a:t>, автор на бестселърите „Петте основни слабости при работа в екип”(2006) и „Преодоляване на петте основни слабости в работата на екипа” (2013), </a:t>
            </a:r>
            <a:r>
              <a:rPr lang="bg-BG" dirty="0" smtClean="0"/>
              <a:t>посочва </a:t>
            </a:r>
            <a:r>
              <a:rPr lang="bg-BG" i="1" dirty="0">
                <a:solidFill>
                  <a:srgbClr val="C00000"/>
                </a:solidFill>
              </a:rPr>
              <a:t>пет основни слабости</a:t>
            </a:r>
            <a:r>
              <a:rPr lang="bg-BG" dirty="0"/>
              <a:t>, които следва да се преодолеят, за да се изпълнят целите на </a:t>
            </a:r>
            <a:r>
              <a:rPr lang="bg-BG" dirty="0" smtClean="0"/>
              <a:t>екипа. Те се представят  графично по следния начин:</a:t>
            </a: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CFEB-16C7-4158-AB35-64AC7C989186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68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4635228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85605"/>
            <a:ext cx="7344816" cy="5202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4F8D5-4347-438F-B7DB-99CEE73BD65A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69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2949520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2328-26C0-4BC4-B28A-A4E867B04872}" type="datetime1">
              <a:rPr lang="bg-BG" smtClean="0"/>
              <a:t>16.10.2016 г.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9592" y="404664"/>
            <a:ext cx="7848872" cy="5292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2700" algn="just">
              <a:lnSpc>
                <a:spcPct val="115000"/>
              </a:lnSpc>
              <a:spcAft>
                <a:spcPts val="1210"/>
              </a:spcAft>
            </a:pPr>
            <a:r>
              <a:rPr lang="bg-BG" sz="2800" dirty="0" smtClean="0">
                <a:latin typeface="Arial"/>
                <a:ea typeface="Times New Roman"/>
                <a:cs typeface="Times New Roman"/>
              </a:rPr>
              <a:t>	</a:t>
            </a:r>
            <a:r>
              <a:rPr lang="bg-BG" sz="2800" dirty="0" smtClean="0">
                <a:latin typeface="+mj-lt"/>
                <a:ea typeface="Times New Roman"/>
                <a:cs typeface="Times New Roman"/>
              </a:rPr>
              <a:t>От </a:t>
            </a:r>
            <a:r>
              <a:rPr lang="bg-BG" sz="2800" dirty="0">
                <a:latin typeface="+mj-lt"/>
                <a:ea typeface="Times New Roman"/>
                <a:cs typeface="Times New Roman"/>
              </a:rPr>
              <a:t>гледна точка на времето на съществуване групите могат да се разделят </a:t>
            </a:r>
            <a:r>
              <a:rPr lang="bg-BG" sz="2800" dirty="0" smtClean="0">
                <a:latin typeface="+mj-lt"/>
                <a:ea typeface="Times New Roman"/>
                <a:cs typeface="Times New Roman"/>
              </a:rPr>
              <a:t>на:</a:t>
            </a:r>
          </a:p>
          <a:p>
            <a:pPr marL="469900" marR="12700" indent="-457200" algn="just">
              <a:lnSpc>
                <a:spcPct val="115000"/>
              </a:lnSpc>
              <a:spcAft>
                <a:spcPts val="1210"/>
              </a:spcAft>
              <a:buFontTx/>
              <a:buChar char="-"/>
            </a:pPr>
            <a:r>
              <a:rPr lang="bg-BG" sz="2800" dirty="0" smtClean="0">
                <a:solidFill>
                  <a:srgbClr val="C00000"/>
                </a:solidFill>
                <a:latin typeface="+mj-lt"/>
                <a:ea typeface="Times New Roman"/>
                <a:cs typeface="Times New Roman"/>
              </a:rPr>
              <a:t>временни </a:t>
            </a:r>
            <a:r>
              <a:rPr lang="bg-BG" sz="2800" dirty="0">
                <a:latin typeface="+mj-lt"/>
                <a:ea typeface="Times New Roman"/>
                <a:cs typeface="Times New Roman"/>
              </a:rPr>
              <a:t>(демонстра­ция) </a:t>
            </a:r>
            <a:r>
              <a:rPr lang="bg-BG" sz="2800" dirty="0">
                <a:solidFill>
                  <a:srgbClr val="C00000"/>
                </a:solidFill>
                <a:latin typeface="+mj-lt"/>
                <a:ea typeface="Times New Roman"/>
                <a:cs typeface="Times New Roman"/>
              </a:rPr>
              <a:t>и </a:t>
            </a:r>
            <a:endParaRPr lang="bg-BG" sz="2800" dirty="0" smtClean="0">
              <a:solidFill>
                <a:srgbClr val="C00000"/>
              </a:solidFill>
              <a:latin typeface="+mj-lt"/>
              <a:ea typeface="Times New Roman"/>
              <a:cs typeface="Times New Roman"/>
            </a:endParaRPr>
          </a:p>
          <a:p>
            <a:pPr marL="469900" marR="12700" indent="-457200" algn="just">
              <a:lnSpc>
                <a:spcPct val="115000"/>
              </a:lnSpc>
              <a:spcAft>
                <a:spcPts val="1210"/>
              </a:spcAft>
              <a:buFontTx/>
              <a:buChar char="-"/>
            </a:pPr>
            <a:r>
              <a:rPr lang="bg-BG" sz="2800" dirty="0" smtClean="0">
                <a:solidFill>
                  <a:srgbClr val="C00000"/>
                </a:solidFill>
                <a:latin typeface="+mj-lt"/>
                <a:ea typeface="Times New Roman"/>
                <a:cs typeface="Times New Roman"/>
              </a:rPr>
              <a:t>постоянни </a:t>
            </a:r>
            <a:r>
              <a:rPr lang="bg-BG" sz="2800" dirty="0">
                <a:latin typeface="+mj-lt"/>
                <a:ea typeface="Times New Roman"/>
                <a:cs typeface="Times New Roman"/>
              </a:rPr>
              <a:t>(бригада, фирма</a:t>
            </a:r>
            <a:r>
              <a:rPr lang="bg-BG" sz="2800" dirty="0" smtClean="0">
                <a:latin typeface="+mj-lt"/>
                <a:ea typeface="Times New Roman"/>
                <a:cs typeface="Times New Roman"/>
              </a:rPr>
              <a:t>).</a:t>
            </a:r>
          </a:p>
          <a:p>
            <a:pPr marL="12700" marR="12700" algn="just">
              <a:lnSpc>
                <a:spcPct val="115000"/>
              </a:lnSpc>
              <a:spcAft>
                <a:spcPts val="1210"/>
              </a:spcAft>
            </a:pPr>
            <a:r>
              <a:rPr lang="bg-BG" sz="2800" dirty="0" smtClean="0">
                <a:latin typeface="+mj-lt"/>
              </a:rPr>
              <a:t> 	В зависимост от </a:t>
            </a:r>
            <a:r>
              <a:rPr lang="bg-BG" sz="2800" dirty="0">
                <a:latin typeface="+mj-lt"/>
              </a:rPr>
              <a:t>това, дали групата е </a:t>
            </a:r>
            <a:r>
              <a:rPr lang="bg-BG" sz="2800" dirty="0" smtClean="0">
                <a:latin typeface="+mj-lt"/>
              </a:rPr>
              <a:t>организационно институционализирана </a:t>
            </a:r>
            <a:r>
              <a:rPr lang="bg-BG" sz="2800" dirty="0">
                <a:latin typeface="+mj-lt"/>
              </a:rPr>
              <a:t>или не, се </a:t>
            </a:r>
            <a:r>
              <a:rPr lang="bg-BG" sz="2800" dirty="0" smtClean="0">
                <a:latin typeface="+mj-lt"/>
              </a:rPr>
              <a:t>различават:</a:t>
            </a:r>
          </a:p>
          <a:p>
            <a:pPr marL="12700" marR="12700" algn="just">
              <a:lnSpc>
                <a:spcPct val="115000"/>
              </a:lnSpc>
              <a:spcAft>
                <a:spcPts val="1210"/>
              </a:spcAft>
            </a:pPr>
            <a:r>
              <a:rPr lang="bg-BG" sz="2800" dirty="0" smtClean="0">
                <a:solidFill>
                  <a:srgbClr val="C00000"/>
                </a:solidFill>
                <a:latin typeface="+mj-lt"/>
              </a:rPr>
              <a:t>- формални </a:t>
            </a:r>
            <a:r>
              <a:rPr lang="bg-BG" sz="2800" dirty="0">
                <a:solidFill>
                  <a:srgbClr val="C00000"/>
                </a:solidFill>
                <a:latin typeface="+mj-lt"/>
              </a:rPr>
              <a:t>и </a:t>
            </a:r>
            <a:endParaRPr lang="bg-BG" sz="2800" dirty="0" smtClean="0">
              <a:solidFill>
                <a:srgbClr val="C00000"/>
              </a:solidFill>
              <a:latin typeface="+mj-lt"/>
            </a:endParaRPr>
          </a:p>
          <a:p>
            <a:pPr marL="12700" marR="12700" algn="just">
              <a:lnSpc>
                <a:spcPct val="115000"/>
              </a:lnSpc>
              <a:spcAft>
                <a:spcPts val="1210"/>
              </a:spcAft>
            </a:pPr>
            <a:r>
              <a:rPr lang="bg-BG" sz="2800" dirty="0" smtClean="0">
                <a:solidFill>
                  <a:srgbClr val="C00000"/>
                </a:solidFill>
                <a:latin typeface="+mj-lt"/>
              </a:rPr>
              <a:t>- неформални </a:t>
            </a:r>
            <a:r>
              <a:rPr lang="bg-BG" sz="2800" dirty="0">
                <a:solidFill>
                  <a:srgbClr val="C00000"/>
                </a:solidFill>
                <a:latin typeface="+mj-lt"/>
              </a:rPr>
              <a:t>групи.</a:t>
            </a:r>
            <a:r>
              <a:rPr lang="bg-BG" sz="2800" dirty="0" smtClean="0">
                <a:solidFill>
                  <a:srgbClr val="C00000"/>
                </a:solidFill>
                <a:latin typeface="+mj-lt"/>
                <a:ea typeface="Times New Roman"/>
                <a:cs typeface="Times New Roman"/>
              </a:rPr>
              <a:t> </a:t>
            </a:r>
            <a:endParaRPr lang="en-US" sz="2800" dirty="0">
              <a:solidFill>
                <a:srgbClr val="C00000"/>
              </a:solidFill>
              <a:effectLst/>
              <a:latin typeface="+mj-lt"/>
              <a:ea typeface="Times New Roman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68363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 fontScale="85000" lnSpcReduction="10000"/>
          </a:bodyPr>
          <a:lstStyle/>
          <a:p>
            <a:r>
              <a:rPr lang="bg-BG" b="1" i="1" dirty="0">
                <a:solidFill>
                  <a:srgbClr val="C00000"/>
                </a:solidFill>
              </a:rPr>
              <a:t>Слабост №1:</a:t>
            </a:r>
            <a:r>
              <a:rPr lang="bg-BG" i="1" dirty="0">
                <a:solidFill>
                  <a:srgbClr val="C00000"/>
                </a:solidFill>
              </a:rPr>
              <a:t> Липса на доверие.</a:t>
            </a:r>
            <a:r>
              <a:rPr lang="bg-BG" dirty="0">
                <a:solidFill>
                  <a:srgbClr val="C00000"/>
                </a:solidFill>
              </a:rPr>
              <a:t> </a:t>
            </a:r>
            <a:r>
              <a:rPr lang="bg-BG" dirty="0"/>
              <a:t>Членовете на силните екипи си вярват едни на други и не се притесняват да си показват слабостите, грешките, </a:t>
            </a:r>
            <a:r>
              <a:rPr lang="bg-BG" dirty="0" smtClean="0"/>
              <a:t>страховете. </a:t>
            </a:r>
            <a:r>
              <a:rPr lang="bg-BG" dirty="0"/>
              <a:t>Те са напълно открити едни към </a:t>
            </a:r>
            <a:r>
              <a:rPr lang="bg-BG" dirty="0" smtClean="0"/>
              <a:t>други. </a:t>
            </a:r>
            <a:endParaRPr lang="en-US" dirty="0"/>
          </a:p>
          <a:p>
            <a:r>
              <a:rPr lang="bg-BG" b="1" i="1" dirty="0">
                <a:solidFill>
                  <a:srgbClr val="C00000"/>
                </a:solidFill>
              </a:rPr>
              <a:t>Слабост №2: </a:t>
            </a:r>
            <a:r>
              <a:rPr lang="bg-BG" i="1" dirty="0">
                <a:solidFill>
                  <a:srgbClr val="C00000"/>
                </a:solidFill>
              </a:rPr>
              <a:t>Страх от конфликт.</a:t>
            </a:r>
            <a:r>
              <a:rPr lang="bg-BG" dirty="0">
                <a:solidFill>
                  <a:srgbClr val="C00000"/>
                </a:solidFill>
              </a:rPr>
              <a:t> </a:t>
            </a:r>
            <a:r>
              <a:rPr lang="bg-BG" dirty="0"/>
              <a:t>Екипи, в които хората си вярват едни на други, не се страхуват да се включат в разпален диалог по ключовите за успеха на организацията въпроси и решения. Те без колебание изразяват несъгласие или оспорват мнения в името на </a:t>
            </a:r>
            <a:r>
              <a:rPr lang="bg-BG" dirty="0" smtClean="0"/>
              <a:t>откриването </a:t>
            </a:r>
            <a:r>
              <a:rPr lang="bg-BG" dirty="0"/>
              <a:t>на истината и </a:t>
            </a:r>
            <a:r>
              <a:rPr lang="bg-BG" dirty="0" smtClean="0"/>
              <a:t>вземането </a:t>
            </a:r>
            <a:r>
              <a:rPr lang="bg-BG" dirty="0"/>
              <a:t>на най-доброто решение.</a:t>
            </a:r>
            <a:endParaRPr lang="en-US" dirty="0"/>
          </a:p>
          <a:p>
            <a:r>
              <a:rPr lang="bg-BG" b="1" i="1" dirty="0">
                <a:solidFill>
                  <a:srgbClr val="C00000"/>
                </a:solidFill>
              </a:rPr>
              <a:t>Слабост №3:</a:t>
            </a:r>
            <a:r>
              <a:rPr lang="bg-BG" i="1" dirty="0">
                <a:solidFill>
                  <a:srgbClr val="C00000"/>
                </a:solidFill>
              </a:rPr>
              <a:t> Липса на ангажираност.</a:t>
            </a:r>
            <a:r>
              <a:rPr lang="bg-BG" dirty="0"/>
              <a:t> Екипите с висока ангажираност са способни да си осигурят подкрепа на важните решения, дори ако някои членове на екипа не са съгласни с тях. 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32CB4-4D28-4437-AE64-D1212CB6F170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70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44329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 fontScale="85000" lnSpcReduction="20000"/>
          </a:bodyPr>
          <a:lstStyle/>
          <a:p>
            <a:r>
              <a:rPr lang="bg-BG" b="1" i="1" dirty="0">
                <a:solidFill>
                  <a:srgbClr val="C00000"/>
                </a:solidFill>
              </a:rPr>
              <a:t>Слабост №4:</a:t>
            </a:r>
            <a:r>
              <a:rPr lang="bg-BG" i="1" dirty="0">
                <a:solidFill>
                  <a:srgbClr val="C00000"/>
                </a:solidFill>
              </a:rPr>
              <a:t> Избягване на търсене на отговорност.</a:t>
            </a:r>
            <a:r>
              <a:rPr lang="bg-BG" dirty="0">
                <a:solidFill>
                  <a:srgbClr val="C00000"/>
                </a:solidFill>
              </a:rPr>
              <a:t> </a:t>
            </a:r>
            <a:r>
              <a:rPr lang="bg-BG" dirty="0"/>
              <a:t>Екипи, обвързани с решения и стандарти, не се колебаят да се държат един друг отговорни за придържането към тези решения и спазването на стандартите. Те не разчитат единствено на лидера на екипа да търси отговорност, а изискват такава от колегите си. </a:t>
            </a:r>
            <a:endParaRPr lang="en-US" dirty="0"/>
          </a:p>
          <a:p>
            <a:r>
              <a:rPr lang="bg-BG" b="1" i="1" dirty="0">
                <a:solidFill>
                  <a:srgbClr val="C00000"/>
                </a:solidFill>
              </a:rPr>
              <a:t>Слабост №5:</a:t>
            </a:r>
            <a:r>
              <a:rPr lang="bg-BG" i="1" dirty="0">
                <a:solidFill>
                  <a:srgbClr val="C00000"/>
                </a:solidFill>
              </a:rPr>
              <a:t> Отклоняване от резултатите.</a:t>
            </a:r>
            <a:r>
              <a:rPr lang="bg-BG" dirty="0">
                <a:solidFill>
                  <a:srgbClr val="C00000"/>
                </a:solidFill>
              </a:rPr>
              <a:t> </a:t>
            </a:r>
            <a:r>
              <a:rPr lang="bg-BG" dirty="0"/>
              <a:t>Екипи, в които хората си вярват един на друг, не се ангажират в конфликти, придържат се към взетите решения и си търсят </a:t>
            </a:r>
            <a:r>
              <a:rPr lang="bg-BG" dirty="0" smtClean="0"/>
              <a:t>взаимна отговорност, </a:t>
            </a:r>
            <a:r>
              <a:rPr lang="bg-BG" dirty="0"/>
              <a:t>обикновено оставят настрана личните си нужди и планове и се фокусират единствено върху това, което е най-доброто за екипа. Те не се поддават на изкушението да поставят своя отдел, израстването в кариерата или егоистичните си стремежи пред колективните резултати, </a:t>
            </a:r>
            <a:r>
              <a:rPr lang="bg-BG" dirty="0" err="1" smtClean="0"/>
              <a:t>гаранриращи</a:t>
            </a:r>
            <a:r>
              <a:rPr lang="bg-BG" dirty="0" smtClean="0"/>
              <a:t> </a:t>
            </a:r>
            <a:r>
              <a:rPr lang="bg-BG" dirty="0"/>
              <a:t>успеха на екипа.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99F2-4F7B-4F5D-8CEE-B0F8F985CF81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71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4308704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2000" y="188640"/>
            <a:ext cx="8077200" cy="61206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dirty="0" smtClean="0"/>
              <a:t>	Преодоляването </a:t>
            </a:r>
            <a:r>
              <a:rPr lang="bg-BG" dirty="0"/>
              <a:t>на тези </a:t>
            </a:r>
            <a:r>
              <a:rPr lang="bg-BG" dirty="0" smtClean="0"/>
              <a:t>слабости </a:t>
            </a:r>
            <a:r>
              <a:rPr lang="bg-BG" dirty="0"/>
              <a:t>не бива да се разглежда като пет различни проблема. Те са взаимосвързани в един модел и даването на предимство на някоя от тези слабости може да се окаже фатално за успеха на екипа. Това е напълно валидно за екипите, изграждани в здравните организации. 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8443-971F-42EF-8DB0-BEDFBC3CAB3D}" type="datetime1">
              <a:rPr lang="bg-BG" smtClean="0"/>
              <a:t>16.10.2016 г.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72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2384144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B8790-5405-46CE-A0D7-8F9F2B8C0819}" type="datetime1">
              <a:rPr lang="bg-BG" smtClean="0"/>
              <a:t>16.10.2016 г.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27584" y="404664"/>
            <a:ext cx="7920880" cy="5315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2700" algn="just">
              <a:lnSpc>
                <a:spcPct val="115000"/>
              </a:lnSpc>
              <a:spcAft>
                <a:spcPts val="1210"/>
              </a:spcAft>
            </a:pPr>
            <a:r>
              <a:rPr lang="bg-BG" sz="2800" dirty="0" smtClean="0"/>
              <a:t>	Други разновидности на типологията са </a:t>
            </a:r>
            <a:r>
              <a:rPr lang="bg-BG" sz="2800" dirty="0" smtClean="0">
                <a:solidFill>
                  <a:srgbClr val="C00000"/>
                </a:solidFill>
              </a:rPr>
              <a:t>първичните </a:t>
            </a:r>
            <a:r>
              <a:rPr lang="bg-BG" sz="2800" dirty="0">
                <a:solidFill>
                  <a:srgbClr val="C00000"/>
                </a:solidFill>
              </a:rPr>
              <a:t>и </a:t>
            </a:r>
            <a:r>
              <a:rPr lang="bg-BG" sz="2800" dirty="0" smtClean="0">
                <a:solidFill>
                  <a:srgbClr val="C00000"/>
                </a:solidFill>
              </a:rPr>
              <a:t>вторичните групи. </a:t>
            </a:r>
          </a:p>
          <a:p>
            <a:pPr marL="12700" marR="12700" algn="just">
              <a:lnSpc>
                <a:spcPct val="115000"/>
              </a:lnSpc>
              <a:spcAft>
                <a:spcPts val="1210"/>
              </a:spcAft>
            </a:pPr>
            <a:r>
              <a:rPr lang="bg-BG" sz="2800" dirty="0" smtClean="0">
                <a:solidFill>
                  <a:srgbClr val="C00000"/>
                </a:solidFill>
              </a:rPr>
              <a:t>	Първичните </a:t>
            </a:r>
            <a:r>
              <a:rPr lang="bg-BG" sz="2800" dirty="0">
                <a:solidFill>
                  <a:srgbClr val="C00000"/>
                </a:solidFill>
              </a:rPr>
              <a:t>групи </a:t>
            </a:r>
            <a:r>
              <a:rPr lang="bg-BG" sz="2800" dirty="0"/>
              <a:t>са разновидност на малките групи, в които взаимоотношението е осно­вано не само на личните контакти, но и на </a:t>
            </a:r>
            <a:r>
              <a:rPr lang="bg-BG" sz="2800" dirty="0" smtClean="0"/>
              <a:t>висока </a:t>
            </a:r>
            <a:r>
              <a:rPr lang="bg-BG" sz="2800" dirty="0"/>
              <a:t>емоционална ангажираност на члено­вете на групата с дейността и помежду им. </a:t>
            </a:r>
            <a:endParaRPr lang="bg-BG" sz="2800" dirty="0" smtClean="0"/>
          </a:p>
          <a:p>
            <a:pPr marL="12700" marR="12700" algn="just">
              <a:lnSpc>
                <a:spcPct val="115000"/>
              </a:lnSpc>
              <a:spcAft>
                <a:spcPts val="1210"/>
              </a:spcAft>
            </a:pPr>
            <a:r>
              <a:rPr lang="bg-BG" sz="2800" dirty="0" smtClean="0">
                <a:solidFill>
                  <a:srgbClr val="C00000"/>
                </a:solidFill>
              </a:rPr>
              <a:t>	Вторични групи</a:t>
            </a:r>
            <a:r>
              <a:rPr lang="bg-BG" sz="2800" dirty="0"/>
              <a:t> </a:t>
            </a:r>
            <a:r>
              <a:rPr lang="bg-BG" sz="2800" dirty="0" smtClean="0"/>
              <a:t>се създават </a:t>
            </a:r>
            <a:r>
              <a:rPr lang="bg-BG" sz="2800" dirty="0"/>
              <a:t>за постигане на определена </a:t>
            </a:r>
            <a:r>
              <a:rPr lang="bg-BG" sz="2800" dirty="0" smtClean="0"/>
              <a:t>цел. Те се опират </a:t>
            </a:r>
            <a:r>
              <a:rPr lang="bg-BG" sz="2800" dirty="0"/>
              <a:t>на </a:t>
            </a:r>
            <a:r>
              <a:rPr lang="bg-BG" sz="2800" dirty="0" smtClean="0"/>
              <a:t>системи </a:t>
            </a:r>
            <a:r>
              <a:rPr lang="bg-BG" sz="2800" dirty="0"/>
              <a:t>от </a:t>
            </a:r>
            <a:r>
              <a:rPr lang="bg-BG" sz="2800" dirty="0" smtClean="0"/>
              <a:t>правила и обикновено са </a:t>
            </a:r>
            <a:r>
              <a:rPr lang="bg-BG" sz="2800" dirty="0"/>
              <a:t>големи групи. </a:t>
            </a:r>
            <a:endParaRPr lang="en-US" sz="2800" dirty="0">
              <a:solidFill>
                <a:srgbClr val="C00000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11955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A42E-EC95-4B8E-8D8D-D3E524FF56E2}" type="datetime1">
              <a:rPr lang="bg-BG" smtClean="0"/>
              <a:t>16.10.2016 г.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71600" y="1052736"/>
            <a:ext cx="7776864" cy="4253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2700" algn="just">
              <a:lnSpc>
                <a:spcPct val="115000"/>
              </a:lnSpc>
              <a:spcAft>
                <a:spcPts val="1210"/>
              </a:spcAft>
            </a:pPr>
            <a:r>
              <a:rPr lang="bg-BG" sz="32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работата на мениджъра </a:t>
            </a:r>
            <a:r>
              <a:rPr lang="bg-BG" sz="32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bg-BG" sz="32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ключово значение са поведение­то и взаимоотношенията </a:t>
            </a:r>
            <a:r>
              <a:rPr lang="bg-BG" sz="32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във и между </a:t>
            </a:r>
            <a:r>
              <a:rPr lang="bg-BG" sz="32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малките, постоянните, първичните групи (фор­мални и неформални</a:t>
            </a:r>
            <a:r>
              <a:rPr lang="bg-BG" sz="32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  <a:p>
            <a:pPr marL="12700" marR="12700" algn="just">
              <a:lnSpc>
                <a:spcPct val="115000"/>
              </a:lnSpc>
              <a:spcAft>
                <a:spcPts val="1210"/>
              </a:spcAft>
            </a:pPr>
            <a:endParaRPr lang="en-US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12700" algn="just">
              <a:lnSpc>
                <a:spcPct val="115000"/>
              </a:lnSpc>
              <a:spcAft>
                <a:spcPts val="1210"/>
              </a:spcAft>
            </a:pPr>
            <a:endParaRPr lang="en-US" sz="2800" dirty="0">
              <a:solidFill>
                <a:srgbClr val="C00000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66345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heme/theme1.xml><?xml version="1.0" encoding="utf-8"?>
<a:theme xmlns:a="http://schemas.openxmlformats.org/drawingml/2006/main" name="Trai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6195</Words>
  <Application>Microsoft Office PowerPoint</Application>
  <PresentationFormat>On-screen Show (4:3)</PresentationFormat>
  <Paragraphs>666</Paragraphs>
  <Slides>72</Slides>
  <Notes>67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73" baseType="lpstr">
      <vt:lpstr>Training</vt:lpstr>
      <vt:lpstr>  Управление на груповите процеси и поведение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2015-04-25T10:42:11Z</dcterms:created>
  <dcterms:modified xsi:type="dcterms:W3CDTF">2016-10-16T18:44:21Z</dcterms:modified>
</cp:coreProperties>
</file>