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63"/>
  </p:notesMasterIdLst>
  <p:sldIdLst>
    <p:sldId id="256" r:id="rId2"/>
    <p:sldId id="307" r:id="rId3"/>
    <p:sldId id="367" r:id="rId4"/>
    <p:sldId id="257" r:id="rId5"/>
    <p:sldId id="308" r:id="rId6"/>
    <p:sldId id="309" r:id="rId7"/>
    <p:sldId id="259" r:id="rId8"/>
    <p:sldId id="310" r:id="rId9"/>
    <p:sldId id="311" r:id="rId10"/>
    <p:sldId id="356" r:id="rId11"/>
    <p:sldId id="317" r:id="rId12"/>
    <p:sldId id="312" r:id="rId13"/>
    <p:sldId id="316" r:id="rId14"/>
    <p:sldId id="315" r:id="rId15"/>
    <p:sldId id="314" r:id="rId16"/>
    <p:sldId id="313" r:id="rId17"/>
    <p:sldId id="318" r:id="rId18"/>
    <p:sldId id="326" r:id="rId19"/>
    <p:sldId id="327" r:id="rId20"/>
    <p:sldId id="324" r:id="rId21"/>
    <p:sldId id="328" r:id="rId22"/>
    <p:sldId id="322" r:id="rId23"/>
    <p:sldId id="321" r:id="rId24"/>
    <p:sldId id="320" r:id="rId25"/>
    <p:sldId id="319" r:id="rId26"/>
    <p:sldId id="263" r:id="rId27"/>
    <p:sldId id="329" r:id="rId28"/>
    <p:sldId id="330" r:id="rId29"/>
    <p:sldId id="336" r:id="rId30"/>
    <p:sldId id="335" r:id="rId31"/>
    <p:sldId id="337" r:id="rId32"/>
    <p:sldId id="334" r:id="rId33"/>
    <p:sldId id="333" r:id="rId34"/>
    <p:sldId id="345" r:id="rId35"/>
    <p:sldId id="332" r:id="rId36"/>
    <p:sldId id="344" r:id="rId37"/>
    <p:sldId id="346" r:id="rId38"/>
    <p:sldId id="343" r:id="rId39"/>
    <p:sldId id="342" r:id="rId40"/>
    <p:sldId id="347" r:id="rId41"/>
    <p:sldId id="341" r:id="rId42"/>
    <p:sldId id="340" r:id="rId43"/>
    <p:sldId id="339" r:id="rId44"/>
    <p:sldId id="338" r:id="rId45"/>
    <p:sldId id="331" r:id="rId46"/>
    <p:sldId id="348" r:id="rId47"/>
    <p:sldId id="349" r:id="rId48"/>
    <p:sldId id="355" r:id="rId49"/>
    <p:sldId id="357" r:id="rId50"/>
    <p:sldId id="354" r:id="rId51"/>
    <p:sldId id="353" r:id="rId52"/>
    <p:sldId id="352" r:id="rId53"/>
    <p:sldId id="351" r:id="rId54"/>
    <p:sldId id="359" r:id="rId55"/>
    <p:sldId id="350" r:id="rId56"/>
    <p:sldId id="360" r:id="rId57"/>
    <p:sldId id="361" r:id="rId58"/>
    <p:sldId id="366" r:id="rId59"/>
    <p:sldId id="362" r:id="rId60"/>
    <p:sldId id="365" r:id="rId61"/>
    <p:sldId id="364" r:id="rId62"/>
  </p:sldIdLst>
  <p:sldSz cx="9144000" cy="6858000" type="screen4x3"/>
  <p:notesSz cx="6858000" cy="9144000"/>
  <p:defaultTextStyle>
    <a:defPPr>
      <a:defRPr lang="bg-BG"/>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91ECD-9B9C-44D2-971E-525B5426AAFB}" type="datetimeFigureOut">
              <a:rPr lang="bg-BG" smtClean="0"/>
              <a:t>16.10.2016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5C521F-B216-4170-A043-E4197C89D6F9}" type="slidenum">
              <a:rPr lang="bg-BG" smtClean="0"/>
              <a:t>‹#›</a:t>
            </a:fld>
            <a:endParaRPr lang="bg-BG"/>
          </a:p>
        </p:txBody>
      </p:sp>
    </p:spTree>
    <p:extLst>
      <p:ext uri="{BB962C8B-B14F-4D97-AF65-F5344CB8AC3E}">
        <p14:creationId xmlns:p14="http://schemas.microsoft.com/office/powerpoint/2010/main" val="55187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7B74587-B9D0-4047-BFE3-C46F543D9A06}" type="datetime1">
              <a:rPr lang="bg-BG" altLang="en-US" smtClean="0"/>
              <a:t>16.10.2016 г.</a:t>
            </a:fld>
            <a:endParaRPr lang="bg-BG" altLang="en-US"/>
          </a:p>
        </p:txBody>
      </p:sp>
      <p:sp>
        <p:nvSpPr>
          <p:cNvPr id="17" name="Footer Placeholder 16"/>
          <p:cNvSpPr>
            <a:spLocks noGrp="1"/>
          </p:cNvSpPr>
          <p:nvPr>
            <p:ph type="ftr" sz="quarter" idx="11"/>
          </p:nvPr>
        </p:nvSpPr>
        <p:spPr/>
        <p:txBody>
          <a:bodyPr/>
          <a:lstStyle/>
          <a:p>
            <a:endParaRPr lang="bg-BG" alt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2E6D641-2B61-4074-BE99-EB718845FF47}" type="slidenum">
              <a:rPr lang="bg-BG" altLang="en-US" smtClean="0"/>
              <a:pPr/>
              <a:t>‹#›</a:t>
            </a:fld>
            <a:endParaRPr lang="bg-BG" alt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DEF151-FFE5-499F-966C-468E0623127F}" type="datetime1">
              <a:rPr lang="bg-BG" altLang="en-US" smtClean="0"/>
              <a:t>16.10.2016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7F5F4C30-D980-4614-8164-F0D2013FB51C}" type="slidenum">
              <a:rPr lang="bg-BG" altLang="en-US" smtClean="0"/>
              <a:pPr/>
              <a:t>‹#›</a:t>
            </a:fld>
            <a:endParaRPr lang="bg-BG"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8ABE52-345F-4296-92BC-EEDA6C94A061}" type="datetime1">
              <a:rPr lang="bg-BG" altLang="en-US" smtClean="0"/>
              <a:t>16.10.2016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EC5D8A79-00BF-4C24-8344-1D1EECC1E720}" type="slidenum">
              <a:rPr lang="bg-BG" altLang="en-US" smtClean="0"/>
              <a:pPr/>
              <a:t>‹#›</a:t>
            </a:fld>
            <a:endParaRPr lang="bg-BG"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AED78C-9F42-443B-9215-78F41F9DF56F}" type="datetime1">
              <a:rPr lang="bg-BG" altLang="en-US" smtClean="0"/>
              <a:t>16.10.2016 г.</a:t>
            </a:fld>
            <a:endParaRPr lang="bg-BG" altLang="en-US"/>
          </a:p>
        </p:txBody>
      </p:sp>
      <p:sp>
        <p:nvSpPr>
          <p:cNvPr id="5" name="Footer Placeholder 4"/>
          <p:cNvSpPr>
            <a:spLocks noGrp="1"/>
          </p:cNvSpPr>
          <p:nvPr>
            <p:ph type="ftr" sz="quarter" idx="11"/>
          </p:nvPr>
        </p:nvSpPr>
        <p:spPr/>
        <p:txBody>
          <a:bodyPr/>
          <a:lstStyle/>
          <a:p>
            <a:endParaRPr lang="bg-BG" altLang="en-US"/>
          </a:p>
        </p:txBody>
      </p:sp>
      <p:sp>
        <p:nvSpPr>
          <p:cNvPr id="6" name="Slide Number Placeholder 5"/>
          <p:cNvSpPr>
            <a:spLocks noGrp="1"/>
          </p:cNvSpPr>
          <p:nvPr>
            <p:ph type="sldNum" sz="quarter" idx="12"/>
          </p:nvPr>
        </p:nvSpPr>
        <p:spPr/>
        <p:txBody>
          <a:bodyPr/>
          <a:lstStyle/>
          <a:p>
            <a:fld id="{219E54F8-D6FD-45E6-940F-0CCEB63632C5}" type="slidenum">
              <a:rPr lang="bg-BG" altLang="en-US" smtClean="0"/>
              <a:pPr/>
              <a:t>‹#›</a:t>
            </a:fld>
            <a:endParaRPr lang="bg-BG" alt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0E17EA-65A2-4A36-B0AE-76FDE4629BE7}" type="datetime1">
              <a:rPr lang="bg-BG" altLang="en-US" smtClean="0"/>
              <a:t>16.10.2016 г.</a:t>
            </a:fld>
            <a:endParaRPr lang="bg-BG" altLang="en-US"/>
          </a:p>
        </p:txBody>
      </p:sp>
      <p:sp>
        <p:nvSpPr>
          <p:cNvPr id="5" name="Footer Placeholder 4"/>
          <p:cNvSpPr>
            <a:spLocks noGrp="1"/>
          </p:cNvSpPr>
          <p:nvPr>
            <p:ph type="ftr" sz="quarter" idx="11"/>
          </p:nvPr>
        </p:nvSpPr>
        <p:spPr>
          <a:xfrm>
            <a:off x="800100" y="6172200"/>
            <a:ext cx="4000500" cy="457200"/>
          </a:xfrm>
        </p:spPr>
        <p:txBody>
          <a:bodyPr/>
          <a:lstStyle/>
          <a:p>
            <a:endParaRPr lang="bg-BG" alt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6642104-E0F4-48A6-AE9B-A9D59DDB5AB1}" type="slidenum">
              <a:rPr lang="bg-BG" altLang="en-US" smtClean="0"/>
              <a:pPr/>
              <a:t>‹#›</a:t>
            </a:fld>
            <a:endParaRPr lang="bg-BG"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4BB50B-36FB-4211-80BC-339B8980B015}" type="datetime1">
              <a:rPr lang="bg-BG" altLang="en-US" smtClean="0"/>
              <a:t>16.10.2016 г.</a:t>
            </a:fld>
            <a:endParaRPr lang="bg-BG" altLang="en-US"/>
          </a:p>
        </p:txBody>
      </p:sp>
      <p:sp>
        <p:nvSpPr>
          <p:cNvPr id="6" name="Footer Placeholder 5"/>
          <p:cNvSpPr>
            <a:spLocks noGrp="1"/>
          </p:cNvSpPr>
          <p:nvPr>
            <p:ph type="ftr" sz="quarter" idx="11"/>
          </p:nvPr>
        </p:nvSpPr>
        <p:spPr/>
        <p:txBody>
          <a:bodyPr/>
          <a:lstStyle/>
          <a:p>
            <a:endParaRPr lang="bg-BG" altLang="en-US"/>
          </a:p>
        </p:txBody>
      </p:sp>
      <p:sp>
        <p:nvSpPr>
          <p:cNvPr id="7" name="Slide Number Placeholder 6"/>
          <p:cNvSpPr>
            <a:spLocks noGrp="1"/>
          </p:cNvSpPr>
          <p:nvPr>
            <p:ph type="sldNum" sz="quarter" idx="12"/>
          </p:nvPr>
        </p:nvSpPr>
        <p:spPr/>
        <p:txBody>
          <a:bodyPr/>
          <a:lstStyle/>
          <a:p>
            <a:fld id="{ED7B6882-4B5A-4F83-829C-B1A1EE33E970}" type="slidenum">
              <a:rPr lang="bg-BG" altLang="en-US" smtClean="0"/>
              <a:pPr/>
              <a:t>‹#›</a:t>
            </a:fld>
            <a:endParaRPr lang="bg-BG" alt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8533C6B-5C71-4479-8DED-0769C84187CD}" type="datetime1">
              <a:rPr lang="bg-BG" altLang="en-US" smtClean="0"/>
              <a:t>16.10.2016 г.</a:t>
            </a:fld>
            <a:endParaRPr lang="bg-BG" altLang="en-US"/>
          </a:p>
        </p:txBody>
      </p:sp>
      <p:sp>
        <p:nvSpPr>
          <p:cNvPr id="8" name="Footer Placeholder 7"/>
          <p:cNvSpPr>
            <a:spLocks noGrp="1"/>
          </p:cNvSpPr>
          <p:nvPr>
            <p:ph type="ftr" sz="quarter" idx="11"/>
          </p:nvPr>
        </p:nvSpPr>
        <p:spPr/>
        <p:txBody>
          <a:bodyPr/>
          <a:lstStyle/>
          <a:p>
            <a:endParaRPr lang="bg-BG" altLang="en-US"/>
          </a:p>
        </p:txBody>
      </p:sp>
      <p:sp>
        <p:nvSpPr>
          <p:cNvPr id="9" name="Slide Number Placeholder 8"/>
          <p:cNvSpPr>
            <a:spLocks noGrp="1"/>
          </p:cNvSpPr>
          <p:nvPr>
            <p:ph type="sldNum" sz="quarter" idx="12"/>
          </p:nvPr>
        </p:nvSpPr>
        <p:spPr/>
        <p:txBody>
          <a:bodyPr/>
          <a:lstStyle/>
          <a:p>
            <a:fld id="{EA33E415-AFC5-44EA-AF9A-5C77032385C3}" type="slidenum">
              <a:rPr lang="bg-BG" altLang="en-US" smtClean="0"/>
              <a:pPr/>
              <a:t>‹#›</a:t>
            </a:fld>
            <a:endParaRPr lang="bg-BG" alt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Footer Placeholder 3"/>
          <p:cNvSpPr>
            <a:spLocks noGrp="1"/>
          </p:cNvSpPr>
          <p:nvPr>
            <p:ph type="ftr" sz="quarter" idx="11"/>
          </p:nvPr>
        </p:nvSpPr>
        <p:spPr/>
        <p:txBody>
          <a:bodyPr/>
          <a:lstStyle/>
          <a:p>
            <a:endParaRPr lang="bg-BG" altLang="en-US"/>
          </a:p>
        </p:txBody>
      </p:sp>
      <p:sp>
        <p:nvSpPr>
          <p:cNvPr id="5" name="Slide Number Placeholder 4"/>
          <p:cNvSpPr>
            <a:spLocks noGrp="1"/>
          </p:cNvSpPr>
          <p:nvPr>
            <p:ph type="sldNum" sz="quarter" idx="12"/>
          </p:nvPr>
        </p:nvSpPr>
        <p:spPr/>
        <p:txBody>
          <a:bodyPr/>
          <a:lstStyle/>
          <a:p>
            <a:fld id="{419A2279-3742-4D6F-8BF7-D55DA5963151}" type="slidenum">
              <a:rPr lang="bg-BG" altLang="en-US" smtClean="0"/>
              <a:pPr/>
              <a:t>‹#›</a:t>
            </a:fld>
            <a:endParaRPr lang="bg-BG"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16.10.2016 г.</a:t>
            </a:fld>
            <a:endParaRPr lang="bg-BG" altLang="en-US"/>
          </a:p>
        </p:txBody>
      </p:sp>
      <p:sp>
        <p:nvSpPr>
          <p:cNvPr id="3" name="Footer Placeholder 2"/>
          <p:cNvSpPr>
            <a:spLocks noGrp="1"/>
          </p:cNvSpPr>
          <p:nvPr>
            <p:ph type="ftr" sz="quarter" idx="11"/>
          </p:nvPr>
        </p:nvSpPr>
        <p:spPr/>
        <p:txBody>
          <a:bodyPr/>
          <a:lstStyle/>
          <a:p>
            <a:endParaRPr lang="bg-BG" altLang="en-US"/>
          </a:p>
        </p:txBody>
      </p:sp>
      <p:sp>
        <p:nvSpPr>
          <p:cNvPr id="4" name="Slide Number Placeholder 3"/>
          <p:cNvSpPr>
            <a:spLocks noGrp="1"/>
          </p:cNvSpPr>
          <p:nvPr>
            <p:ph type="sldNum" sz="quarter" idx="12"/>
          </p:nvPr>
        </p:nvSpPr>
        <p:spPr/>
        <p:txBody>
          <a:bodyPr/>
          <a:lstStyle/>
          <a:p>
            <a:fld id="{0766AA52-6626-44D6-98AC-C52C228DC5ED}" type="slidenum">
              <a:rPr lang="bg-BG" altLang="en-US" smtClean="0"/>
              <a:pPr/>
              <a:t>‹#›</a:t>
            </a:fld>
            <a:endParaRPr lang="bg-BG"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6E8B0D-73F6-4503-91D7-782634E6E128}" type="datetime1">
              <a:rPr lang="bg-BG" altLang="en-US" smtClean="0"/>
              <a:t>16.10.2016 г.</a:t>
            </a:fld>
            <a:endParaRPr lang="bg-BG" altLang="en-US"/>
          </a:p>
        </p:txBody>
      </p:sp>
      <p:sp>
        <p:nvSpPr>
          <p:cNvPr id="6" name="Footer Placeholder 5"/>
          <p:cNvSpPr>
            <a:spLocks noGrp="1"/>
          </p:cNvSpPr>
          <p:nvPr>
            <p:ph type="ftr" sz="quarter" idx="11"/>
          </p:nvPr>
        </p:nvSpPr>
        <p:spPr/>
        <p:txBody>
          <a:bodyPr/>
          <a:lstStyle/>
          <a:p>
            <a:endParaRPr lang="bg-BG" altLang="en-US"/>
          </a:p>
        </p:txBody>
      </p:sp>
      <p:sp>
        <p:nvSpPr>
          <p:cNvPr id="7" name="Slide Number Placeholder 6"/>
          <p:cNvSpPr>
            <a:spLocks noGrp="1"/>
          </p:cNvSpPr>
          <p:nvPr>
            <p:ph type="sldNum" sz="quarter" idx="12"/>
          </p:nvPr>
        </p:nvSpPr>
        <p:spPr/>
        <p:txBody>
          <a:bodyPr/>
          <a:lstStyle/>
          <a:p>
            <a:fld id="{4221DFFE-DB84-434C-885F-50D7DAB661AF}" type="slidenum">
              <a:rPr lang="bg-BG" altLang="en-US" smtClean="0"/>
              <a:pPr/>
              <a:t>‹#›</a:t>
            </a:fld>
            <a:endParaRPr lang="bg-BG" alt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E2C8B8-782C-4218-A2C3-5D6702F57DA3}" type="datetime1">
              <a:rPr lang="bg-BG" altLang="en-US" smtClean="0"/>
              <a:t>16.10.2016 г.</a:t>
            </a:fld>
            <a:endParaRPr lang="bg-BG" altLang="en-US"/>
          </a:p>
        </p:txBody>
      </p:sp>
      <p:sp>
        <p:nvSpPr>
          <p:cNvPr id="6" name="Footer Placeholder 5"/>
          <p:cNvSpPr>
            <a:spLocks noGrp="1"/>
          </p:cNvSpPr>
          <p:nvPr>
            <p:ph type="ftr" sz="quarter" idx="11"/>
          </p:nvPr>
        </p:nvSpPr>
        <p:spPr>
          <a:xfrm>
            <a:off x="914400" y="6172200"/>
            <a:ext cx="3886200" cy="457200"/>
          </a:xfrm>
        </p:spPr>
        <p:txBody>
          <a:bodyPr/>
          <a:lstStyle/>
          <a:p>
            <a:endParaRPr lang="bg-BG" altLang="en-US"/>
          </a:p>
        </p:txBody>
      </p:sp>
      <p:sp>
        <p:nvSpPr>
          <p:cNvPr id="7" name="Slide Number Placeholder 6"/>
          <p:cNvSpPr>
            <a:spLocks noGrp="1"/>
          </p:cNvSpPr>
          <p:nvPr>
            <p:ph type="sldNum" sz="quarter" idx="12"/>
          </p:nvPr>
        </p:nvSpPr>
        <p:spPr>
          <a:xfrm>
            <a:off x="146304" y="6208776"/>
            <a:ext cx="457200" cy="457200"/>
          </a:xfrm>
        </p:spPr>
        <p:txBody>
          <a:bodyPr/>
          <a:lstStyle/>
          <a:p>
            <a:fld id="{04258843-3569-41FF-A258-54F4150AAD7D}" type="slidenum">
              <a:rPr lang="bg-BG" altLang="en-US" smtClean="0"/>
              <a:pPr/>
              <a:t>‹#›</a:t>
            </a:fld>
            <a:endParaRPr lang="bg-BG" alt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F5459C6-51A2-4A75-8B9E-534B5B0AB71B}" type="datetime1">
              <a:rPr lang="bg-BG" altLang="en-US" smtClean="0"/>
              <a:t>16.10.2016 г.</a:t>
            </a:fld>
            <a:endParaRPr lang="bg-BG" alt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bg-BG" alt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D2B1AC3-7E19-4373-A1E9-42F56A2B7849}" type="slidenum">
              <a:rPr lang="bg-BG" altLang="en-US" smtClean="0"/>
              <a:pPr/>
              <a:t>‹#›</a:t>
            </a:fld>
            <a:endParaRPr lang="bg-BG" alt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92100"/>
            <a:ext cx="8229600" cy="4145012"/>
          </a:xfrm>
        </p:spPr>
        <p:txBody>
          <a:bodyPr/>
          <a:lstStyle/>
          <a:p>
            <a:pPr algn="ctr">
              <a:lnSpc>
                <a:spcPct val="120000"/>
              </a:lnSpc>
            </a:pPr>
            <a:r>
              <a:rPr lang="en-US" altLang="en-US" sz="4800" b="1" dirty="0" smtClean="0">
                <a:solidFill>
                  <a:srgbClr val="C00000"/>
                </a:solidFill>
                <a:effectLst>
                  <a:outerShdw blurRad="38100" dist="38100" dir="2700000" algn="tl">
                    <a:srgbClr val="000000">
                      <a:alpha val="43137"/>
                    </a:srgbClr>
                  </a:outerShdw>
                </a:effectLst>
                <a:latin typeface="Calibri" panose="020F0502020204030204" pitchFamily="34" charset="0"/>
              </a:rPr>
              <a:t>МЕНИДЖМЪНТ НА КОНФЛИКТИТЕ</a:t>
            </a:r>
            <a:endParaRPr lang="bg-BG" altLang="en-US" sz="4800" b="1" dirty="0">
              <a:solidFill>
                <a:srgbClr val="C00000"/>
              </a:solidFill>
              <a:effectLst>
                <a:outerShdw blurRad="38100" dist="38100" dir="2700000" algn="tl">
                  <a:srgbClr val="000000">
                    <a:alpha val="43137"/>
                  </a:srgbClr>
                </a:outerShdw>
              </a:effectLst>
              <a:latin typeface="Calibri" panose="020F0502020204030204" pitchFamily="34" charset="0"/>
            </a:endParaRPr>
          </a:p>
        </p:txBody>
      </p:sp>
      <p:sp>
        <p:nvSpPr>
          <p:cNvPr id="2" name="Date Placeholder 1"/>
          <p:cNvSpPr>
            <a:spLocks noGrp="1"/>
          </p:cNvSpPr>
          <p:nvPr>
            <p:ph type="dt" sz="half" idx="10"/>
          </p:nvPr>
        </p:nvSpPr>
        <p:spPr/>
        <p:txBody>
          <a:bodyPr/>
          <a:lstStyle/>
          <a:p>
            <a:fld id="{43685B1B-FC45-4EB1-B8D8-63841D3FFFFA}"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1</a:t>
            </a:fld>
            <a:endParaRPr lang="bg-BG"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170586"/>
          </a:xfrm>
        </p:spPr>
        <p:txBody>
          <a:bodyPr>
            <a:noAutofit/>
          </a:bodyPr>
          <a:lstStyle/>
          <a:p>
            <a:pPr lvl="0"/>
            <a:r>
              <a:rPr lang="bg-BG" sz="3200" b="1" i="1" dirty="0" smtClean="0">
                <a:solidFill>
                  <a:srgbClr val="C00000"/>
                </a:solidFill>
              </a:rPr>
              <a:t>- </a:t>
            </a:r>
            <a:r>
              <a:rPr lang="bg-BG" sz="3200" b="1" i="1" dirty="0" err="1" smtClean="0">
                <a:solidFill>
                  <a:srgbClr val="C00000"/>
                </a:solidFill>
              </a:rPr>
              <a:t>Вътреличностен</a:t>
            </a:r>
            <a:r>
              <a:rPr lang="bg-BG" sz="3200" b="1" i="1" dirty="0" smtClean="0">
                <a:solidFill>
                  <a:srgbClr val="C00000"/>
                </a:solidFill>
              </a:rPr>
              <a:t> </a:t>
            </a:r>
            <a:r>
              <a:rPr lang="bg-BG" sz="3200" b="1" i="1" dirty="0">
                <a:solidFill>
                  <a:srgbClr val="C00000"/>
                </a:solidFill>
              </a:rPr>
              <a:t>конфликт</a:t>
            </a:r>
            <a:r>
              <a:rPr lang="bg-BG" sz="3200" b="1" dirty="0">
                <a:solidFill>
                  <a:srgbClr val="C00000"/>
                </a:solidFill>
              </a:rPr>
              <a:t> </a:t>
            </a:r>
            <a:r>
              <a:rPr lang="bg-BG" sz="3200" dirty="0">
                <a:solidFill>
                  <a:srgbClr val="000000"/>
                </a:solidFill>
              </a:rPr>
              <a:t>– отнася се до напрежение или стрес, който възниква вътре в индивида в резултат на незадоволени нужди, очаквания или цели. Често се проявява като конфликт на две конкуриращи се роли или идеи. Например, </a:t>
            </a:r>
            <a:r>
              <a:rPr lang="bg-BG" sz="3200" dirty="0" err="1">
                <a:solidFill>
                  <a:srgbClr val="000000"/>
                </a:solidFill>
              </a:rPr>
              <a:t>общопрактикуващ</a:t>
            </a:r>
            <a:r>
              <a:rPr lang="bg-BG" sz="3200" dirty="0">
                <a:solidFill>
                  <a:srgbClr val="000000"/>
                </a:solidFill>
              </a:rPr>
              <a:t>/личен лекар, осъзнава, че пациентите му имат нужда от здравно обучение и съвети, но системата на организация на работата не предоставя достатъчно време за това. </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10</a:t>
            </a:fld>
            <a:endParaRPr lang="bg-BG" altLang="en-US"/>
          </a:p>
        </p:txBody>
      </p:sp>
    </p:spTree>
    <p:extLst>
      <p:ext uri="{BB962C8B-B14F-4D97-AF65-F5344CB8AC3E}">
        <p14:creationId xmlns:p14="http://schemas.microsoft.com/office/powerpoint/2010/main" val="2521838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098578"/>
          </a:xfrm>
        </p:spPr>
        <p:txBody>
          <a:bodyPr>
            <a:normAutofit/>
          </a:bodyPr>
          <a:lstStyle/>
          <a:p>
            <a:pPr lvl="0"/>
            <a:r>
              <a:rPr lang="bg-BG" sz="3200" b="1" i="1" dirty="0" smtClean="0">
                <a:solidFill>
                  <a:srgbClr val="C00000"/>
                </a:solidFill>
              </a:rPr>
              <a:t>- Междуличностен </a:t>
            </a:r>
            <a:r>
              <a:rPr lang="bg-BG" sz="3200" b="1" i="1" dirty="0">
                <a:solidFill>
                  <a:srgbClr val="C00000"/>
                </a:solidFill>
              </a:rPr>
              <a:t>конфликт </a:t>
            </a:r>
            <a:r>
              <a:rPr lang="bg-BG" sz="3200" i="1" dirty="0">
                <a:solidFill>
                  <a:srgbClr val="000000"/>
                </a:solidFill>
              </a:rPr>
              <a:t>- </a:t>
            </a:r>
            <a:r>
              <a:rPr lang="bg-BG" sz="3200" dirty="0">
                <a:solidFill>
                  <a:srgbClr val="000000"/>
                </a:solidFill>
              </a:rPr>
              <a:t>между два или повече индивида (например, между лекар и мениджър, лекар-сестра, сестра-мениджър и др.). Такъв конфликт възниква поради различия в ценности, неразбиране или лоша комуникация между лицата. </a:t>
            </a:r>
            <a:r>
              <a:rPr lang="bg-BG" sz="3200" dirty="0" smtClean="0">
                <a:solidFill>
                  <a:srgbClr val="000000"/>
                </a:solidFill>
              </a:rPr>
              <a:t/>
            </a:r>
            <a:br>
              <a:rPr lang="bg-BG" sz="3200" dirty="0" smtClean="0">
                <a:solidFill>
                  <a:srgbClr val="000000"/>
                </a:solidFill>
              </a:rPr>
            </a:br>
            <a:r>
              <a:rPr lang="bg-BG" sz="3200" dirty="0">
                <a:solidFill>
                  <a:srgbClr val="000000"/>
                </a:solidFill>
              </a:rPr>
              <a:t/>
            </a:r>
            <a:br>
              <a:rPr lang="bg-BG" sz="3200" dirty="0">
                <a:solidFill>
                  <a:srgbClr val="000000"/>
                </a:solidFill>
              </a:rPr>
            </a:br>
            <a:r>
              <a:rPr lang="bg-BG" sz="3200" b="1" dirty="0" smtClean="0">
                <a:solidFill>
                  <a:srgbClr val="C00000"/>
                </a:solidFill>
              </a:rPr>
              <a:t>- </a:t>
            </a:r>
            <a:r>
              <a:rPr lang="bg-BG" sz="3200" b="1" i="1" dirty="0" err="1" smtClean="0">
                <a:solidFill>
                  <a:srgbClr val="C00000"/>
                </a:solidFill>
              </a:rPr>
              <a:t>Вътрегрупов</a:t>
            </a:r>
            <a:r>
              <a:rPr lang="bg-BG" sz="3200" b="1" i="1" dirty="0" smtClean="0">
                <a:solidFill>
                  <a:srgbClr val="C00000"/>
                </a:solidFill>
              </a:rPr>
              <a:t> </a:t>
            </a:r>
            <a:r>
              <a:rPr lang="bg-BG" sz="3200" b="1" i="1" dirty="0">
                <a:solidFill>
                  <a:srgbClr val="C00000"/>
                </a:solidFill>
              </a:rPr>
              <a:t>конфликт</a:t>
            </a:r>
            <a:r>
              <a:rPr lang="bg-BG" sz="3200" b="1" dirty="0">
                <a:solidFill>
                  <a:srgbClr val="C00000"/>
                </a:solidFill>
              </a:rPr>
              <a:t> </a:t>
            </a:r>
            <a:r>
              <a:rPr lang="bg-BG" sz="3200" dirty="0">
                <a:solidFill>
                  <a:srgbClr val="000000"/>
                </a:solidFill>
              </a:rPr>
              <a:t>- когато се засягат индивиди в рамките на дадена група.   </a:t>
            </a:r>
            <a:br>
              <a:rPr lang="bg-BG"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11</a:t>
            </a:fld>
            <a:endParaRPr lang="bg-BG" altLang="en-US"/>
          </a:p>
        </p:txBody>
      </p:sp>
    </p:spTree>
    <p:extLst>
      <p:ext uri="{BB962C8B-B14F-4D97-AF65-F5344CB8AC3E}">
        <p14:creationId xmlns:p14="http://schemas.microsoft.com/office/powerpoint/2010/main" val="18807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602634"/>
          </a:xfrm>
        </p:spPr>
        <p:txBody>
          <a:bodyPr>
            <a:normAutofit/>
          </a:bodyPr>
          <a:lstStyle/>
          <a:p>
            <a:pPr lvl="0"/>
            <a:r>
              <a:rPr lang="bg-BG" sz="3200" b="1" i="1" dirty="0" smtClean="0">
                <a:solidFill>
                  <a:srgbClr val="C00000"/>
                </a:solidFill>
              </a:rPr>
              <a:t>- </a:t>
            </a:r>
            <a:r>
              <a:rPr lang="bg-BG" sz="3200" b="1" i="1" dirty="0" err="1" smtClean="0">
                <a:solidFill>
                  <a:srgbClr val="C00000"/>
                </a:solidFill>
              </a:rPr>
              <a:t>Междугрупов</a:t>
            </a:r>
            <a:r>
              <a:rPr lang="bg-BG" sz="3200" b="1" i="1" dirty="0" smtClean="0">
                <a:solidFill>
                  <a:srgbClr val="C00000"/>
                </a:solidFill>
              </a:rPr>
              <a:t> </a:t>
            </a:r>
            <a:r>
              <a:rPr lang="bg-BG" sz="3200" b="1" i="1" dirty="0">
                <a:solidFill>
                  <a:srgbClr val="C00000"/>
                </a:solidFill>
              </a:rPr>
              <a:t>конфликт </a:t>
            </a:r>
            <a:r>
              <a:rPr lang="bg-BG" sz="3200" i="1" dirty="0">
                <a:solidFill>
                  <a:srgbClr val="000000"/>
                </a:solidFill>
              </a:rPr>
              <a:t>-</a:t>
            </a:r>
            <a:r>
              <a:rPr lang="bg-BG" sz="3200" dirty="0">
                <a:solidFill>
                  <a:srgbClr val="000000"/>
                </a:solidFill>
              </a:rPr>
              <a:t> резултат от сблъсквания между две или повече групи – напр., конфликт между клиники, отделения или други звена в рамките на дадена здравна институция</a:t>
            </a:r>
            <a:r>
              <a:rPr lang="bg-BG" sz="3200" dirty="0" smtClean="0">
                <a:solidFill>
                  <a:srgbClr val="000000"/>
                </a:solidFill>
              </a:rPr>
              <a:t>.</a:t>
            </a:r>
            <a:br>
              <a:rPr lang="bg-BG" sz="3200" dirty="0" smtClean="0">
                <a:solidFill>
                  <a:srgbClr val="000000"/>
                </a:solidFill>
              </a:rPr>
            </a:br>
            <a:r>
              <a:rPr lang="bg-BG" sz="3200" dirty="0" smtClean="0">
                <a:solidFill>
                  <a:srgbClr val="000000"/>
                </a:solidFill>
              </a:rPr>
              <a:t> </a:t>
            </a:r>
            <a:r>
              <a:rPr lang="bg-BG" sz="3200" dirty="0">
                <a:solidFill>
                  <a:srgbClr val="000000"/>
                </a:solidFill>
              </a:rPr>
              <a:t/>
            </a:r>
            <a:br>
              <a:rPr lang="bg-BG" sz="3200" dirty="0">
                <a:solidFill>
                  <a:srgbClr val="000000"/>
                </a:solidFill>
              </a:rPr>
            </a:br>
            <a:r>
              <a:rPr lang="bg-BG" sz="3200" b="1" dirty="0" smtClean="0">
                <a:solidFill>
                  <a:srgbClr val="C00000"/>
                </a:solidFill>
              </a:rPr>
              <a:t>- </a:t>
            </a:r>
            <a:r>
              <a:rPr lang="bg-BG" sz="3200" b="1" i="1" dirty="0" smtClean="0">
                <a:solidFill>
                  <a:srgbClr val="C00000"/>
                </a:solidFill>
              </a:rPr>
              <a:t>Конкурентен</a:t>
            </a:r>
            <a:r>
              <a:rPr lang="bg-BG" sz="3200" b="1" dirty="0" smtClean="0">
                <a:solidFill>
                  <a:srgbClr val="C00000"/>
                </a:solidFill>
              </a:rPr>
              <a:t> </a:t>
            </a:r>
            <a:r>
              <a:rPr lang="bg-BG" sz="3200" b="1" i="1" dirty="0">
                <a:solidFill>
                  <a:srgbClr val="C00000"/>
                </a:solidFill>
              </a:rPr>
              <a:t>конфликт</a:t>
            </a:r>
            <a:r>
              <a:rPr lang="bg-BG" sz="3200" b="1" dirty="0">
                <a:solidFill>
                  <a:srgbClr val="C00000"/>
                </a:solidFill>
              </a:rPr>
              <a:t> </a:t>
            </a:r>
            <a:r>
              <a:rPr lang="bg-BG" sz="3200" dirty="0">
                <a:solidFill>
                  <a:srgbClr val="000000"/>
                </a:solidFill>
              </a:rPr>
              <a:t>– наподобява игрите или спорта, където се следват определени договорени правила и целта е да се победи или надмине даден опонент. Генерираните чувства и действия са насочени към позитивното. </a:t>
            </a:r>
            <a:r>
              <a:rPr lang="bg-BG" sz="3200" dirty="0" smtClean="0">
                <a:solidFill>
                  <a:srgbClr val="000000"/>
                </a:solidFill>
              </a:rPr>
              <a:t/>
            </a:r>
            <a:br>
              <a:rPr lang="bg-BG" sz="3200" dirty="0" smtClean="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12</a:t>
            </a:fld>
            <a:endParaRPr lang="bg-BG" altLang="en-US"/>
          </a:p>
        </p:txBody>
      </p:sp>
    </p:spTree>
    <p:extLst>
      <p:ext uri="{BB962C8B-B14F-4D97-AF65-F5344CB8AC3E}">
        <p14:creationId xmlns:p14="http://schemas.microsoft.com/office/powerpoint/2010/main" val="373272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smtClean="0">
                <a:solidFill>
                  <a:srgbClr val="C00000"/>
                </a:solidFill>
              </a:rPr>
              <a:t>Източници на конфликт могат да бъдат:</a:t>
            </a:r>
            <a:br>
              <a:rPr lang="bg-BG" sz="3200" b="1" cap="small" dirty="0" smtClean="0">
                <a:solidFill>
                  <a:srgbClr val="C00000"/>
                </a:solidFill>
              </a:rPr>
            </a:br>
            <a:r>
              <a:rPr lang="bg-BG" sz="3200" b="1" cap="small" dirty="0" smtClean="0">
                <a:solidFill>
                  <a:srgbClr val="000000"/>
                </a:solidFill>
              </a:rPr>
              <a:t> </a:t>
            </a:r>
            <a:br>
              <a:rPr lang="bg-BG" sz="3200" b="1" cap="small" dirty="0" smtClean="0">
                <a:solidFill>
                  <a:srgbClr val="000000"/>
                </a:solidFill>
              </a:rPr>
            </a:br>
            <a:r>
              <a:rPr lang="bg-BG" sz="3200" b="1" cap="small" dirty="0" smtClean="0">
                <a:solidFill>
                  <a:srgbClr val="000000"/>
                </a:solidFill>
              </a:rPr>
              <a:t>- </a:t>
            </a:r>
            <a:r>
              <a:rPr lang="bg-BG" sz="3200" i="1" cap="small" dirty="0" smtClean="0">
                <a:solidFill>
                  <a:srgbClr val="000000"/>
                </a:solidFill>
              </a:rPr>
              <a:t>несъвместими цели;</a:t>
            </a:r>
            <a:br>
              <a:rPr lang="bg-BG" sz="3200" i="1" cap="small" dirty="0" smtClean="0">
                <a:solidFill>
                  <a:srgbClr val="000000"/>
                </a:solidFill>
              </a:rPr>
            </a:br>
            <a:r>
              <a:rPr lang="bg-BG" sz="3200" i="1" cap="small" dirty="0" smtClean="0">
                <a:solidFill>
                  <a:srgbClr val="000000"/>
                </a:solidFill>
              </a:rPr>
              <a:t> </a:t>
            </a:r>
            <a:r>
              <a:rPr lang="bg-BG" sz="3200" b="1" cap="small" dirty="0" smtClean="0">
                <a:solidFill>
                  <a:srgbClr val="000000"/>
                </a:solidFill>
              </a:rPr>
              <a:t/>
            </a:r>
            <a:br>
              <a:rPr lang="bg-BG" sz="3200" b="1" cap="small" dirty="0" smtClean="0">
                <a:solidFill>
                  <a:srgbClr val="000000"/>
                </a:solidFill>
              </a:rPr>
            </a:br>
            <a:r>
              <a:rPr lang="bg-BG" sz="3200" b="1" cap="small" dirty="0" smtClean="0">
                <a:solidFill>
                  <a:srgbClr val="000000"/>
                </a:solidFill>
              </a:rPr>
              <a:t>- </a:t>
            </a:r>
            <a:r>
              <a:rPr lang="bg-BG" sz="3200" i="1" cap="small" dirty="0" smtClean="0">
                <a:solidFill>
                  <a:srgbClr val="000000"/>
                </a:solidFill>
              </a:rPr>
              <a:t>разпределение на оскъдни ресурси;</a:t>
            </a:r>
            <a:br>
              <a:rPr lang="bg-BG" sz="3200" i="1" cap="small" dirty="0" smtClean="0">
                <a:solidFill>
                  <a:srgbClr val="000000"/>
                </a:solidFill>
              </a:rPr>
            </a:br>
            <a:r>
              <a:rPr lang="bg-BG" sz="3200" i="1" cap="small" dirty="0" smtClean="0">
                <a:solidFill>
                  <a:srgbClr val="000000"/>
                </a:solidFill>
              </a:rPr>
              <a:t> </a:t>
            </a:r>
            <a:r>
              <a:rPr lang="bg-BG" sz="3200" b="1" cap="small" dirty="0" smtClean="0">
                <a:solidFill>
                  <a:srgbClr val="000000"/>
                </a:solidFill>
              </a:rPr>
              <a:t/>
            </a:r>
            <a:br>
              <a:rPr lang="bg-BG" sz="3200" b="1" cap="small" dirty="0" smtClean="0">
                <a:solidFill>
                  <a:srgbClr val="000000"/>
                </a:solidFill>
              </a:rPr>
            </a:br>
            <a:r>
              <a:rPr lang="bg-BG" sz="3200" b="1" cap="small" dirty="0" smtClean="0">
                <a:solidFill>
                  <a:srgbClr val="000000"/>
                </a:solidFill>
              </a:rPr>
              <a:t>- </a:t>
            </a:r>
            <a:r>
              <a:rPr lang="bg-BG" sz="3200" i="1" cap="small" dirty="0" smtClean="0">
                <a:solidFill>
                  <a:srgbClr val="000000"/>
                </a:solidFill>
              </a:rPr>
              <a:t>разпоредби, в които потребностите на индивида от автономия са в конфликт с нуждите на други лица;</a:t>
            </a:r>
            <a:br>
              <a:rPr lang="bg-BG" sz="3200" i="1" cap="small" dirty="0" smtClean="0">
                <a:solidFill>
                  <a:srgbClr val="000000"/>
                </a:solidFill>
              </a:rPr>
            </a:br>
            <a:r>
              <a:rPr lang="bg-BG" sz="3200" i="1" cap="small" dirty="0" smtClean="0">
                <a:solidFill>
                  <a:srgbClr val="000000"/>
                </a:solidFill>
              </a:rPr>
              <a:t> </a:t>
            </a:r>
            <a:r>
              <a:rPr lang="bg-BG" sz="3200" b="1" cap="small" dirty="0" smtClean="0">
                <a:solidFill>
                  <a:srgbClr val="000000"/>
                </a:solidFill>
              </a:rPr>
              <a:t/>
            </a:r>
            <a:br>
              <a:rPr lang="bg-BG" sz="3200" b="1" cap="small" dirty="0" smtClean="0">
                <a:solidFill>
                  <a:srgbClr val="000000"/>
                </a:solidFill>
              </a:rPr>
            </a:br>
            <a:r>
              <a:rPr lang="bg-BG" sz="3200" b="1" cap="small" dirty="0" smtClean="0">
                <a:solidFill>
                  <a:srgbClr val="000000"/>
                </a:solidFill>
              </a:rPr>
              <a:t>- </a:t>
            </a:r>
            <a:r>
              <a:rPr lang="bg-BG" sz="3200" i="1" cap="small" dirty="0" smtClean="0">
                <a:solidFill>
                  <a:srgbClr val="000000"/>
                </a:solidFill>
              </a:rPr>
              <a:t>личностни черти, отношения и поведение;</a:t>
            </a:r>
            <a:br>
              <a:rPr lang="bg-BG" sz="3200" i="1" cap="small" dirty="0" smtClean="0">
                <a:solidFill>
                  <a:srgbClr val="000000"/>
                </a:solidFill>
              </a:rPr>
            </a:br>
            <a:r>
              <a:rPr lang="bg-BG" sz="3200" i="1" cap="small" dirty="0" smtClean="0">
                <a:solidFill>
                  <a:srgbClr val="000000"/>
                </a:solidFill>
              </a:rPr>
              <a:t> </a:t>
            </a:r>
            <a:r>
              <a:rPr lang="bg-BG" sz="3200" b="1" cap="small" dirty="0" smtClean="0">
                <a:solidFill>
                  <a:srgbClr val="000000"/>
                </a:solidFill>
              </a:rPr>
              <a:t/>
            </a:r>
            <a:br>
              <a:rPr lang="bg-BG" sz="3200" b="1" cap="small" dirty="0" smtClean="0">
                <a:solidFill>
                  <a:srgbClr val="000000"/>
                </a:solidFill>
              </a:rPr>
            </a:br>
            <a:r>
              <a:rPr lang="bg-BG" sz="3200" b="1" cap="small" dirty="0" smtClean="0">
                <a:solidFill>
                  <a:srgbClr val="000000"/>
                </a:solidFill>
              </a:rPr>
              <a:t>- </a:t>
            </a:r>
            <a:r>
              <a:rPr lang="bg-BG" sz="3200" i="1" cap="small" dirty="0" smtClean="0">
                <a:solidFill>
                  <a:srgbClr val="000000"/>
                </a:solidFill>
              </a:rPr>
              <a:t>заинтересованост в крайните резултати;</a:t>
            </a: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13</a:t>
            </a:fld>
            <a:endParaRPr lang="bg-BG" altLang="en-US"/>
          </a:p>
        </p:txBody>
      </p:sp>
    </p:spTree>
    <p:extLst>
      <p:ext uri="{BB962C8B-B14F-4D97-AF65-F5344CB8AC3E}">
        <p14:creationId xmlns:p14="http://schemas.microsoft.com/office/powerpoint/2010/main" val="1774971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928992" cy="4824536"/>
          </a:xfrm>
        </p:spPr>
        <p:txBody>
          <a:bodyPr>
            <a:normAutofit fontScale="90000"/>
          </a:bodyPr>
          <a:lstStyle/>
          <a:p>
            <a:pPr lvl="0" hangingPunct="0"/>
            <a:r>
              <a:rPr lang="bg-BG" i="1" cap="small" dirty="0" smtClean="0">
                <a:solidFill>
                  <a:srgbClr val="000000"/>
                </a:solidFill>
              </a:rPr>
              <a:t>- </a:t>
            </a:r>
            <a:r>
              <a:rPr lang="bg-BG" sz="3600" i="1" cap="small" dirty="0" smtClean="0">
                <a:solidFill>
                  <a:srgbClr val="000000"/>
                </a:solidFill>
              </a:rPr>
              <a:t>различия в ценностите;</a:t>
            </a:r>
            <a:br>
              <a:rPr lang="bg-BG" sz="3600" i="1" cap="small" dirty="0" smtClean="0">
                <a:solidFill>
                  <a:srgbClr val="000000"/>
                </a:solidFill>
              </a:rPr>
            </a:br>
            <a:r>
              <a:rPr lang="bg-BG" sz="3600" i="1" cap="small" dirty="0" smtClean="0">
                <a:solidFill>
                  <a:srgbClr val="000000"/>
                </a:solidFill>
              </a:rPr>
              <a:t> </a:t>
            </a:r>
            <a:r>
              <a:rPr lang="bg-BG" sz="3600" b="1" cap="small" dirty="0" smtClean="0">
                <a:solidFill>
                  <a:srgbClr val="000000"/>
                </a:solidFill>
              </a:rPr>
              <a:t/>
            </a:r>
            <a:br>
              <a:rPr lang="bg-BG" sz="3600" b="1" cap="small" dirty="0" smtClean="0">
                <a:solidFill>
                  <a:srgbClr val="000000"/>
                </a:solidFill>
              </a:rPr>
            </a:br>
            <a:r>
              <a:rPr lang="bg-BG" sz="3600" b="1" cap="small" dirty="0" smtClean="0">
                <a:solidFill>
                  <a:srgbClr val="000000"/>
                </a:solidFill>
              </a:rPr>
              <a:t>- </a:t>
            </a:r>
            <a:r>
              <a:rPr lang="bg-BG" sz="3600" i="1" cap="small" dirty="0" smtClean="0">
                <a:solidFill>
                  <a:srgbClr val="000000"/>
                </a:solidFill>
              </a:rPr>
              <a:t>неяснота в ролите или от лицата се изисква едновременно да изпълняват две или повече роли;</a:t>
            </a:r>
            <a:br>
              <a:rPr lang="bg-BG" sz="3600" i="1" cap="small" dirty="0" smtClean="0">
                <a:solidFill>
                  <a:srgbClr val="000000"/>
                </a:solidFill>
              </a:rPr>
            </a:br>
            <a:r>
              <a:rPr lang="bg-BG" sz="3600" b="1" cap="small" dirty="0" smtClean="0">
                <a:solidFill>
                  <a:srgbClr val="000000"/>
                </a:solidFill>
              </a:rPr>
              <a:t/>
            </a:r>
            <a:br>
              <a:rPr lang="bg-BG" sz="3600" b="1" cap="small" dirty="0" smtClean="0">
                <a:solidFill>
                  <a:srgbClr val="000000"/>
                </a:solidFill>
              </a:rPr>
            </a:br>
            <a:r>
              <a:rPr lang="bg-BG" sz="3600" b="1" cap="small" dirty="0" smtClean="0">
                <a:solidFill>
                  <a:srgbClr val="000000"/>
                </a:solidFill>
              </a:rPr>
              <a:t>- </a:t>
            </a:r>
            <a:r>
              <a:rPr lang="bg-BG" sz="3600" i="1" cap="small" dirty="0" smtClean="0">
                <a:solidFill>
                  <a:srgbClr val="000000"/>
                </a:solidFill>
              </a:rPr>
              <a:t>изпълнение на задачи, при които резултатите от работата на даден индивид или група зависят от други индивиди или групи или когато резултатите се споделят от няколко индивиди или групи. </a:t>
            </a: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14</a:t>
            </a:fld>
            <a:endParaRPr lang="bg-BG" altLang="en-US"/>
          </a:p>
        </p:txBody>
      </p:sp>
    </p:spTree>
    <p:extLst>
      <p:ext uri="{BB962C8B-B14F-4D97-AF65-F5344CB8AC3E}">
        <p14:creationId xmlns:p14="http://schemas.microsoft.com/office/powerpoint/2010/main" val="363844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rmAutofit fontScale="90000"/>
          </a:bodyPr>
          <a:lstStyle/>
          <a:p>
            <a:r>
              <a:rPr lang="bg-BG" b="1" dirty="0">
                <a:solidFill>
                  <a:srgbClr val="C00000"/>
                </a:solidFill>
              </a:rPr>
              <a:t>Процесът на </a:t>
            </a:r>
            <a:r>
              <a:rPr lang="bg-BG" b="1" dirty="0" smtClean="0">
                <a:solidFill>
                  <a:srgbClr val="C00000"/>
                </a:solidFill>
              </a:rPr>
              <a:t>конфликт</a:t>
            </a:r>
            <a:r>
              <a:rPr lang="bg-BG" b="1" dirty="0" smtClean="0">
                <a:solidFill>
                  <a:srgbClr val="000000"/>
                </a:solidFill>
              </a:rPr>
              <a:t/>
            </a:r>
            <a:br>
              <a:rPr lang="bg-BG" b="1" dirty="0" smtClean="0">
                <a:solidFill>
                  <a:srgbClr val="000000"/>
                </a:solidFill>
              </a:rPr>
            </a:br>
            <a:r>
              <a:rPr lang="bg-BG" dirty="0">
                <a:solidFill>
                  <a:srgbClr val="000000"/>
                </a:solidFill>
              </a:rPr>
              <a:t/>
            </a:r>
            <a:br>
              <a:rPr lang="bg-BG" dirty="0">
                <a:solidFill>
                  <a:srgbClr val="000000"/>
                </a:solidFill>
              </a:rPr>
            </a:br>
            <a:r>
              <a:rPr lang="bg-BG" dirty="0">
                <a:solidFill>
                  <a:srgbClr val="000000"/>
                </a:solidFill>
              </a:rPr>
              <a:t>Може да се говори за процес на конфликта, тъй като той обикновено се развива с течение на времето и следва определени стадии и динамика</a:t>
            </a:r>
            <a:r>
              <a:rPr lang="bg-BG" dirty="0" smtClean="0">
                <a:solidFill>
                  <a:srgbClr val="000000"/>
                </a:solidFill>
              </a:rPr>
              <a:t>.</a:t>
            </a:r>
            <a:br>
              <a:rPr lang="bg-BG" dirty="0" smtClean="0">
                <a:solidFill>
                  <a:srgbClr val="000000"/>
                </a:solidFill>
              </a:rPr>
            </a:br>
            <a:r>
              <a:rPr lang="bg-BG" dirty="0">
                <a:solidFill>
                  <a:srgbClr val="000000"/>
                </a:solidFill>
              </a:rPr>
              <a:t/>
            </a:r>
            <a:br>
              <a:rPr lang="bg-BG" dirty="0">
                <a:solidFill>
                  <a:srgbClr val="000000"/>
                </a:solidFill>
              </a:rPr>
            </a:br>
            <a:r>
              <a:rPr lang="bg-BG" dirty="0" smtClean="0">
                <a:solidFill>
                  <a:srgbClr val="000000"/>
                </a:solidFill>
              </a:rPr>
              <a:t>Идентифицирани </a:t>
            </a:r>
            <a:r>
              <a:rPr lang="bg-BG" dirty="0">
                <a:solidFill>
                  <a:srgbClr val="000000"/>
                </a:solidFill>
              </a:rPr>
              <a:t>са </a:t>
            </a:r>
            <a:r>
              <a:rPr lang="bg-BG" b="1" i="1" dirty="0">
                <a:solidFill>
                  <a:srgbClr val="000000"/>
                </a:solidFill>
              </a:rPr>
              <a:t>пет </a:t>
            </a:r>
            <a:r>
              <a:rPr lang="bg-BG" b="1" i="1" dirty="0" smtClean="0">
                <a:solidFill>
                  <a:srgbClr val="000000"/>
                </a:solidFill>
              </a:rPr>
              <a:t>стадия на конфликта:</a:t>
            </a:r>
            <a:r>
              <a:rPr lang="bg-BG" dirty="0">
                <a:solidFill>
                  <a:srgbClr val="000000"/>
                </a:solidFill>
              </a:rPr>
              <a:t/>
            </a:r>
            <a:br>
              <a:rPr lang="bg-BG" dirty="0">
                <a:solidFill>
                  <a:srgbClr val="000000"/>
                </a:solidFill>
              </a:rPr>
            </a:br>
            <a:endParaRPr lang="bg-BG"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15</a:t>
            </a:fld>
            <a:endParaRPr lang="bg-BG" altLang="en-US"/>
          </a:p>
        </p:txBody>
      </p:sp>
    </p:spTree>
    <p:extLst>
      <p:ext uri="{BB962C8B-B14F-4D97-AF65-F5344CB8AC3E}">
        <p14:creationId xmlns:p14="http://schemas.microsoft.com/office/powerpoint/2010/main" val="3916764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rmAutofit fontScale="90000"/>
          </a:bodyPr>
          <a:lstStyle/>
          <a:p>
            <a:pPr lvl="0"/>
            <a:r>
              <a:rPr lang="bg-BG" sz="3200" i="1" dirty="0" smtClean="0">
                <a:solidFill>
                  <a:srgbClr val="000000"/>
                </a:solidFill>
              </a:rPr>
              <a:t>1. Предшестващи </a:t>
            </a:r>
            <a:r>
              <a:rPr lang="bg-BG" sz="3200" i="1" dirty="0">
                <a:solidFill>
                  <a:srgbClr val="000000"/>
                </a:solidFill>
              </a:rPr>
              <a:t>условия (латентна фаза</a:t>
            </a:r>
            <a:r>
              <a:rPr lang="bg-BG" sz="3200" i="1" dirty="0" smtClean="0">
                <a:solidFill>
                  <a:srgbClr val="000000"/>
                </a:solidFill>
              </a:rPr>
              <a:t>);</a:t>
            </a:r>
            <a:br>
              <a:rPr lang="bg-BG" sz="3200" i="1" dirty="0" smtClean="0">
                <a:solidFill>
                  <a:srgbClr val="000000"/>
                </a:solidFill>
              </a:rPr>
            </a:br>
            <a:r>
              <a:rPr lang="bg-BG" sz="3200" dirty="0">
                <a:solidFill>
                  <a:srgbClr val="000000"/>
                </a:solidFill>
              </a:rPr>
              <a:t/>
            </a:r>
            <a:br>
              <a:rPr lang="bg-BG" sz="3200" dirty="0">
                <a:solidFill>
                  <a:srgbClr val="000000"/>
                </a:solidFill>
              </a:rPr>
            </a:br>
            <a:r>
              <a:rPr lang="bg-BG" sz="3200" dirty="0" smtClean="0">
                <a:solidFill>
                  <a:srgbClr val="000000"/>
                </a:solidFill>
              </a:rPr>
              <a:t>2. </a:t>
            </a:r>
            <a:r>
              <a:rPr lang="bg-BG" sz="3200" i="1" dirty="0" smtClean="0">
                <a:solidFill>
                  <a:srgbClr val="000000"/>
                </a:solidFill>
              </a:rPr>
              <a:t>Възприемане </a:t>
            </a:r>
            <a:r>
              <a:rPr lang="bg-BG" sz="3200" i="1" dirty="0">
                <a:solidFill>
                  <a:srgbClr val="000000"/>
                </a:solidFill>
              </a:rPr>
              <a:t>на конфликта (фаза на осъзнаване на конфликта</a:t>
            </a:r>
            <a:r>
              <a:rPr lang="bg-BG" sz="3200" i="1" dirty="0" smtClean="0">
                <a:solidFill>
                  <a:srgbClr val="000000"/>
                </a:solidFill>
              </a:rPr>
              <a:t>);</a:t>
            </a:r>
            <a:br>
              <a:rPr lang="bg-BG" sz="3200" i="1" dirty="0" smtClean="0">
                <a:solidFill>
                  <a:srgbClr val="000000"/>
                </a:solidFill>
              </a:rPr>
            </a:br>
            <a:r>
              <a:rPr lang="bg-BG" sz="3200" dirty="0">
                <a:solidFill>
                  <a:srgbClr val="000000"/>
                </a:solidFill>
              </a:rPr>
              <a:t/>
            </a:r>
            <a:br>
              <a:rPr lang="bg-BG" sz="3200" dirty="0">
                <a:solidFill>
                  <a:srgbClr val="000000"/>
                </a:solidFill>
              </a:rPr>
            </a:br>
            <a:r>
              <a:rPr lang="bg-BG" sz="3200" dirty="0" smtClean="0">
                <a:solidFill>
                  <a:srgbClr val="000000"/>
                </a:solidFill>
              </a:rPr>
              <a:t>3. </a:t>
            </a:r>
            <a:r>
              <a:rPr lang="bg-BG" sz="3200" i="1" dirty="0" smtClean="0">
                <a:solidFill>
                  <a:srgbClr val="000000"/>
                </a:solidFill>
              </a:rPr>
              <a:t>Фаза </a:t>
            </a:r>
            <a:r>
              <a:rPr lang="bg-BG" sz="3200" i="1" dirty="0">
                <a:solidFill>
                  <a:srgbClr val="000000"/>
                </a:solidFill>
              </a:rPr>
              <a:t>на изявен конфликт (фаза на афект, на емоции</a:t>
            </a:r>
            <a:r>
              <a:rPr lang="bg-BG" sz="3200" i="1" dirty="0" smtClean="0">
                <a:solidFill>
                  <a:srgbClr val="000000"/>
                </a:solidFill>
              </a:rPr>
              <a:t>);</a:t>
            </a:r>
            <a:br>
              <a:rPr lang="bg-BG" sz="3200" i="1" dirty="0" smtClean="0">
                <a:solidFill>
                  <a:srgbClr val="000000"/>
                </a:solidFill>
              </a:rPr>
            </a:br>
            <a:r>
              <a:rPr lang="bg-BG" sz="3200" dirty="0">
                <a:solidFill>
                  <a:srgbClr val="000000"/>
                </a:solidFill>
              </a:rPr>
              <a:t/>
            </a:r>
            <a:br>
              <a:rPr lang="bg-BG" sz="3200" dirty="0">
                <a:solidFill>
                  <a:srgbClr val="000000"/>
                </a:solidFill>
              </a:rPr>
            </a:br>
            <a:r>
              <a:rPr lang="bg-BG" sz="3200" dirty="0" smtClean="0">
                <a:solidFill>
                  <a:srgbClr val="000000"/>
                </a:solidFill>
              </a:rPr>
              <a:t>4. </a:t>
            </a:r>
            <a:r>
              <a:rPr lang="bg-BG" sz="3200" i="1" dirty="0" smtClean="0">
                <a:solidFill>
                  <a:srgbClr val="000000"/>
                </a:solidFill>
              </a:rPr>
              <a:t>Фаза </a:t>
            </a:r>
            <a:r>
              <a:rPr lang="bg-BG" sz="3200" i="1" dirty="0">
                <a:solidFill>
                  <a:srgbClr val="000000"/>
                </a:solidFill>
              </a:rPr>
              <a:t>на разрешаване или потискане на </a:t>
            </a:r>
            <a:r>
              <a:rPr lang="bg-BG" sz="3200" i="1" dirty="0" smtClean="0">
                <a:solidFill>
                  <a:srgbClr val="000000"/>
                </a:solidFill>
              </a:rPr>
              <a:t>конфликта;</a:t>
            </a:r>
            <a:br>
              <a:rPr lang="bg-BG" sz="3200" i="1" dirty="0" smtClean="0">
                <a:solidFill>
                  <a:srgbClr val="000000"/>
                </a:solidFill>
              </a:rPr>
            </a:br>
            <a:r>
              <a:rPr lang="bg-BG" sz="3200" dirty="0">
                <a:solidFill>
                  <a:srgbClr val="000000"/>
                </a:solidFill>
              </a:rPr>
              <a:t/>
            </a:r>
            <a:br>
              <a:rPr lang="bg-BG" sz="3200" dirty="0">
                <a:solidFill>
                  <a:srgbClr val="000000"/>
                </a:solidFill>
              </a:rPr>
            </a:br>
            <a:r>
              <a:rPr lang="bg-BG" sz="3200" dirty="0" smtClean="0">
                <a:solidFill>
                  <a:srgbClr val="000000"/>
                </a:solidFill>
              </a:rPr>
              <a:t>5. </a:t>
            </a:r>
            <a:r>
              <a:rPr lang="bg-BG" sz="3200" i="1" dirty="0" err="1" smtClean="0">
                <a:solidFill>
                  <a:srgbClr val="000000"/>
                </a:solidFill>
              </a:rPr>
              <a:t>Следконфликтна</a:t>
            </a:r>
            <a:r>
              <a:rPr lang="bg-BG" sz="3200" i="1" dirty="0" smtClean="0">
                <a:solidFill>
                  <a:srgbClr val="000000"/>
                </a:solidFill>
              </a:rPr>
              <a:t> </a:t>
            </a:r>
            <a:r>
              <a:rPr lang="bg-BG" sz="3200" i="1" dirty="0">
                <a:solidFill>
                  <a:srgbClr val="000000"/>
                </a:solidFill>
              </a:rPr>
              <a:t>фаза</a:t>
            </a:r>
            <a:r>
              <a:rPr lang="bg-BG" sz="3200" i="1" dirty="0" smtClean="0">
                <a:solidFill>
                  <a:srgbClr val="000000"/>
                </a:solidFill>
              </a:rPr>
              <a:t>.</a:t>
            </a:r>
            <a:br>
              <a:rPr lang="bg-BG" sz="3200" i="1" dirty="0" smtClean="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16</a:t>
            </a:fld>
            <a:endParaRPr lang="bg-BG" altLang="en-US"/>
          </a:p>
        </p:txBody>
      </p:sp>
    </p:spTree>
    <p:extLst>
      <p:ext uri="{BB962C8B-B14F-4D97-AF65-F5344CB8AC3E}">
        <p14:creationId xmlns:p14="http://schemas.microsoft.com/office/powerpoint/2010/main" val="137475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890666"/>
          </a:xfrm>
        </p:spPr>
        <p:txBody>
          <a:bodyPr>
            <a:noAutofit/>
          </a:bodyPr>
          <a:lstStyle/>
          <a:p>
            <a:r>
              <a:rPr lang="bg-BG" sz="3200" dirty="0">
                <a:solidFill>
                  <a:srgbClr val="000000"/>
                </a:solidFill>
              </a:rPr>
              <a:t>Разрешаването на конфликта може да приеме една от следните форми: </a:t>
            </a:r>
            <a:r>
              <a:rPr lang="bg-BG" sz="3200" dirty="0" smtClean="0">
                <a:solidFill>
                  <a:srgbClr val="000000"/>
                </a:solidFill>
              </a:rPr>
              <a:t/>
            </a:r>
            <a:br>
              <a:rPr lang="bg-BG" sz="3200" dirty="0" smtClean="0">
                <a:solidFill>
                  <a:srgbClr val="000000"/>
                </a:solidFill>
              </a:rPr>
            </a:br>
            <a:r>
              <a:rPr lang="bg-BG" sz="3200" dirty="0" smtClean="0">
                <a:solidFill>
                  <a:srgbClr val="C00000"/>
                </a:solidFill>
              </a:rPr>
              <a:t>- </a:t>
            </a:r>
            <a:r>
              <a:rPr lang="bg-BG" sz="3200" b="1" i="1" dirty="0" smtClean="0">
                <a:solidFill>
                  <a:srgbClr val="C00000"/>
                </a:solidFill>
              </a:rPr>
              <a:t>победа-победа</a:t>
            </a:r>
            <a:r>
              <a:rPr lang="bg-BG" sz="3200" i="1" dirty="0" smtClean="0">
                <a:solidFill>
                  <a:srgbClr val="C00000"/>
                </a:solidFill>
              </a:rPr>
              <a:t> </a:t>
            </a:r>
            <a:r>
              <a:rPr lang="bg-BG" sz="3200" i="1" dirty="0">
                <a:solidFill>
                  <a:srgbClr val="000000"/>
                </a:solidFill>
              </a:rPr>
              <a:t>- </a:t>
            </a:r>
            <a:r>
              <a:rPr lang="bg-BG" sz="3200" dirty="0">
                <a:solidFill>
                  <a:srgbClr val="000000"/>
                </a:solidFill>
              </a:rPr>
              <a:t>разрешаване на конфликта чрез взаимно поставяне на цели и сътрудничество, с резултат благоприятен и за двете страни; </a:t>
            </a:r>
            <a:br>
              <a:rPr lang="bg-BG" sz="3200" dirty="0">
                <a:solidFill>
                  <a:srgbClr val="000000"/>
                </a:solidFill>
              </a:rPr>
            </a:br>
            <a:r>
              <a:rPr lang="bg-BG" sz="3200" dirty="0" smtClean="0">
                <a:solidFill>
                  <a:srgbClr val="C00000"/>
                </a:solidFill>
              </a:rPr>
              <a:t>- </a:t>
            </a:r>
            <a:r>
              <a:rPr lang="bg-BG" sz="3200" b="1" i="1" dirty="0" smtClean="0">
                <a:solidFill>
                  <a:srgbClr val="C00000"/>
                </a:solidFill>
              </a:rPr>
              <a:t>победа-загуба</a:t>
            </a:r>
            <a:r>
              <a:rPr lang="bg-BG" sz="3200" dirty="0">
                <a:solidFill>
                  <a:srgbClr val="000000"/>
                </a:solidFill>
              </a:rPr>
              <a:t>, при която едната страна печели и доминира над другата чрез по-висока власт, без загриженост за другата страна;</a:t>
            </a:r>
            <a:br>
              <a:rPr lang="bg-BG" sz="3200" dirty="0">
                <a:solidFill>
                  <a:srgbClr val="000000"/>
                </a:solidFill>
              </a:rPr>
            </a:br>
            <a:r>
              <a:rPr lang="bg-BG" sz="3200" dirty="0" smtClean="0">
                <a:solidFill>
                  <a:srgbClr val="C00000"/>
                </a:solidFill>
              </a:rPr>
              <a:t>- </a:t>
            </a:r>
            <a:r>
              <a:rPr lang="bg-BG" sz="3200" b="1" i="1" dirty="0" smtClean="0">
                <a:solidFill>
                  <a:srgbClr val="C00000"/>
                </a:solidFill>
              </a:rPr>
              <a:t>загуба-загуба</a:t>
            </a:r>
            <a:r>
              <a:rPr lang="bg-BG" sz="3200" i="1" dirty="0" smtClean="0">
                <a:solidFill>
                  <a:srgbClr val="C00000"/>
                </a:solidFill>
              </a:rPr>
              <a:t> </a:t>
            </a:r>
            <a:r>
              <a:rPr lang="bg-BG" sz="3200" i="1" dirty="0">
                <a:solidFill>
                  <a:srgbClr val="000000"/>
                </a:solidFill>
              </a:rPr>
              <a:t>- </a:t>
            </a:r>
            <a:r>
              <a:rPr lang="bg-BG" sz="3200" dirty="0">
                <a:solidFill>
                  <a:srgbClr val="000000"/>
                </a:solidFill>
              </a:rPr>
              <a:t>разрешаване на конфликта чрез заобикаляне, отказване, компромис, с неблагоприятен изход и за двете страни. </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17</a:t>
            </a:fld>
            <a:endParaRPr lang="bg-BG" altLang="en-US"/>
          </a:p>
        </p:txBody>
      </p:sp>
    </p:spTree>
    <p:extLst>
      <p:ext uri="{BB962C8B-B14F-4D97-AF65-F5344CB8AC3E}">
        <p14:creationId xmlns:p14="http://schemas.microsoft.com/office/powerpoint/2010/main" val="346873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dirty="0" smtClean="0">
                <a:solidFill>
                  <a:srgbClr val="000000"/>
                </a:solidFill>
              </a:rPr>
              <a:t>	В </a:t>
            </a:r>
            <a:r>
              <a:rPr lang="bg-BG" sz="3200" dirty="0">
                <a:solidFill>
                  <a:srgbClr val="000000"/>
                </a:solidFill>
              </a:rPr>
              <a:t>петата фаза на този процес се проявяват нови отношения или чувства между страните. Това може да бъдат позитивни чувства в резултат на разрешаването на конфликта или пък негативни чувства поради неспособност да се направи нещо или защото другото лице има повече власт. В такъв случай започва цикличен процес, в който се наблюдава нарастване на поведение, предшестващо нов конфликт. Лицето или групата изучават конфликта и неговите последици и формулират становища за справяне с бъдещи </a:t>
            </a:r>
            <a:r>
              <a:rPr lang="bg-BG" sz="3200" dirty="0" smtClean="0">
                <a:solidFill>
                  <a:srgbClr val="000000"/>
                </a:solidFill>
              </a:rPr>
              <a:t>конфликти. </a:t>
            </a: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18</a:t>
            </a:fld>
            <a:endParaRPr lang="bg-BG" altLang="en-US"/>
          </a:p>
        </p:txBody>
      </p:sp>
    </p:spTree>
    <p:extLst>
      <p:ext uri="{BB962C8B-B14F-4D97-AF65-F5344CB8AC3E}">
        <p14:creationId xmlns:p14="http://schemas.microsoft.com/office/powerpoint/2010/main" val="30473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19</a:t>
            </a:fld>
            <a:endParaRPr lang="bg-BG"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graphicFrame>
        <p:nvGraphicFramePr>
          <p:cNvPr id="5" name="Object 4"/>
          <p:cNvGraphicFramePr>
            <a:graphicFrameLocks noChangeAspect="1"/>
          </p:cNvGraphicFramePr>
          <p:nvPr>
            <p:extLst>
              <p:ext uri="{D42A27DB-BD31-4B8C-83A1-F6EECF244321}">
                <p14:modId xmlns:p14="http://schemas.microsoft.com/office/powerpoint/2010/main" val="1434580651"/>
              </p:ext>
            </p:extLst>
          </p:nvPr>
        </p:nvGraphicFramePr>
        <p:xfrm>
          <a:off x="86954" y="332656"/>
          <a:ext cx="8970091" cy="5013176"/>
        </p:xfrm>
        <a:graphic>
          <a:graphicData uri="http://schemas.openxmlformats.org/presentationml/2006/ole">
            <mc:AlternateContent xmlns:mc="http://schemas.openxmlformats.org/markup-compatibility/2006">
              <mc:Choice xmlns:v="urn:schemas-microsoft-com:vml" Requires="v">
                <p:oleObj spid="_x0000_s1041" r:id="rId3" imgW="5233182" imgH="3204238" progId="Visio.Drawing.11">
                  <p:embed/>
                </p:oleObj>
              </mc:Choice>
              <mc:Fallback>
                <p:oleObj r:id="rId3" imgW="5233182" imgH="320423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54" y="332656"/>
                        <a:ext cx="8970091" cy="5013176"/>
                      </a:xfrm>
                      <a:prstGeom prst="rect">
                        <a:avLst/>
                      </a:prstGeom>
                      <a:noFill/>
                    </p:spPr>
                  </p:pic>
                </p:oleObj>
              </mc:Fallback>
            </mc:AlternateContent>
          </a:graphicData>
        </a:graphic>
      </p:graphicFrame>
      <p:sp>
        <p:nvSpPr>
          <p:cNvPr id="6" name="Rectangle 5"/>
          <p:cNvSpPr/>
          <p:nvPr/>
        </p:nvSpPr>
        <p:spPr>
          <a:xfrm>
            <a:off x="899592" y="5517232"/>
            <a:ext cx="6696744" cy="461665"/>
          </a:xfrm>
          <a:prstGeom prst="rect">
            <a:avLst/>
          </a:prstGeom>
        </p:spPr>
        <p:txBody>
          <a:bodyPr wrap="square">
            <a:spAutoFit/>
          </a:bodyPr>
          <a:lstStyle/>
          <a:p>
            <a:r>
              <a:rPr lang="bg-BG" sz="2400" b="1" i="1" dirty="0">
                <a:latin typeface="+mj-lt"/>
              </a:rPr>
              <a:t>Фази в развитието на конфликта</a:t>
            </a:r>
            <a:endParaRPr lang="bg-BG" sz="2400" dirty="0">
              <a:latin typeface="+mj-lt"/>
            </a:endParaRPr>
          </a:p>
        </p:txBody>
      </p:sp>
    </p:spTree>
    <p:extLst>
      <p:ext uri="{BB962C8B-B14F-4D97-AF65-F5344CB8AC3E}">
        <p14:creationId xmlns:p14="http://schemas.microsoft.com/office/powerpoint/2010/main" val="34577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40960" cy="5976664"/>
          </a:xfrm>
        </p:spPr>
        <p:txBody>
          <a:bodyPr>
            <a:noAutofit/>
          </a:bodyPr>
          <a:lstStyle/>
          <a:p>
            <a:pPr>
              <a:lnSpc>
                <a:spcPct val="110000"/>
              </a:lnSpc>
            </a:pPr>
            <a:r>
              <a:rPr lang="bg-BG" sz="2800" dirty="0" smtClean="0">
                <a:solidFill>
                  <a:srgbClr val="000000"/>
                </a:solidFill>
              </a:rPr>
              <a:t>	</a:t>
            </a:r>
            <a:r>
              <a:rPr lang="bg-BG" altLang="en-US" sz="3600" dirty="0">
                <a:solidFill>
                  <a:srgbClr val="000000"/>
                </a:solidFill>
              </a:rPr>
              <a:t> </a:t>
            </a:r>
            <a:r>
              <a:rPr lang="bg-BG" altLang="en-US" sz="3200" dirty="0">
                <a:solidFill>
                  <a:srgbClr val="000000"/>
                </a:solidFill>
              </a:rPr>
              <a:t>Всяка организация, в която хората си взаимодействат, притежава потенциал за </a:t>
            </a:r>
            <a:r>
              <a:rPr lang="bg-BG" altLang="en-US" sz="3200" dirty="0" smtClean="0">
                <a:solidFill>
                  <a:srgbClr val="000000"/>
                </a:solidFill>
              </a:rPr>
              <a:t>конфликт, т.е. </a:t>
            </a:r>
            <a:r>
              <a:rPr lang="bg-BG" altLang="en-US" sz="3200" b="1" dirty="0" smtClean="0">
                <a:solidFill>
                  <a:srgbClr val="000000"/>
                </a:solidFill>
              </a:rPr>
              <a:t>к</a:t>
            </a:r>
            <a:r>
              <a:rPr lang="bg-BG" sz="3200" b="1" dirty="0" smtClean="0">
                <a:solidFill>
                  <a:srgbClr val="000000"/>
                </a:solidFill>
                <a:effectLst/>
              </a:rPr>
              <a:t>онфликтът </a:t>
            </a:r>
            <a:r>
              <a:rPr lang="bg-BG" sz="3200" b="1" dirty="0">
                <a:solidFill>
                  <a:srgbClr val="000000"/>
                </a:solidFill>
                <a:effectLst/>
              </a:rPr>
              <a:t>винаги е потенциален елемент на работната среда. </a:t>
            </a:r>
            <a:r>
              <a:rPr lang="bg-BG" sz="3200" dirty="0">
                <a:solidFill>
                  <a:srgbClr val="000000"/>
                </a:solidFill>
                <a:effectLst/>
              </a:rPr>
              <a:t>Той е част от живота на индивидите и организациите и възниква в резултат на сложността на човешките взаимоотношения. Всяко лице е уникално същество и притежава своя ценностна система, философия, структура на личността, предпочитания и стил</a:t>
            </a:r>
            <a:r>
              <a:rPr lang="bg-BG" sz="3200" dirty="0" smtClean="0">
                <a:solidFill>
                  <a:srgbClr val="000000"/>
                </a:solidFill>
                <a:effectLst/>
              </a:rPr>
              <a:t>.</a:t>
            </a:r>
            <a:r>
              <a:rPr lang="bg-BG" sz="3600" dirty="0">
                <a:solidFill>
                  <a:srgbClr val="000000"/>
                </a:solidFill>
              </a:rPr>
              <a:t>	</a:t>
            </a:r>
          </a:p>
        </p:txBody>
      </p:sp>
      <p:sp>
        <p:nvSpPr>
          <p:cNvPr id="3" name="Date Placeholder 2"/>
          <p:cNvSpPr>
            <a:spLocks noGrp="1"/>
          </p:cNvSpPr>
          <p:nvPr>
            <p:ph type="dt" sz="half" idx="10"/>
          </p:nvPr>
        </p:nvSpPr>
        <p:spPr/>
        <p:txBody>
          <a:bodyPr/>
          <a:lstStyle/>
          <a:p>
            <a:fld id="{932243E0-0663-479B-880B-F1573657BD76}"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a:t>
            </a:fld>
            <a:endParaRPr lang="bg-BG" altLang="en-US"/>
          </a:p>
        </p:txBody>
      </p:sp>
    </p:spTree>
    <p:extLst>
      <p:ext uri="{BB962C8B-B14F-4D97-AF65-F5344CB8AC3E}">
        <p14:creationId xmlns:p14="http://schemas.microsoft.com/office/powerpoint/2010/main" val="220234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2400" b="1" cap="small" dirty="0" smtClean="0">
                <a:solidFill>
                  <a:srgbClr val="000000"/>
                </a:solidFill>
              </a:rPr>
              <a:t>	</a:t>
            </a:r>
            <a:r>
              <a:rPr lang="bg-BG" sz="2800" b="1" i="1" cap="small" dirty="0" smtClean="0">
                <a:solidFill>
                  <a:srgbClr val="C00000"/>
                </a:solidFill>
              </a:rPr>
              <a:t>Организационен конфликт</a:t>
            </a:r>
            <a:br>
              <a:rPr lang="bg-BG" sz="2800" b="1" i="1" cap="small" dirty="0" smtClean="0">
                <a:solidFill>
                  <a:srgbClr val="C00000"/>
                </a:solidFill>
              </a:rPr>
            </a:br>
            <a:r>
              <a:rPr lang="bg-BG" sz="2800" b="1" cap="small" dirty="0">
                <a:solidFill>
                  <a:srgbClr val="000000"/>
                </a:solidFill>
              </a:rPr>
              <a:t>	</a:t>
            </a:r>
            <a:r>
              <a:rPr lang="bg-BG" sz="2800" b="1" cap="small" dirty="0" smtClean="0">
                <a:solidFill>
                  <a:srgbClr val="C00000"/>
                </a:solidFill>
              </a:rPr>
              <a:t>Организационният конфликт </a:t>
            </a:r>
            <a:r>
              <a:rPr lang="bg-BG" sz="2800" dirty="0" smtClean="0">
                <a:solidFill>
                  <a:srgbClr val="000000"/>
                </a:solidFill>
              </a:rPr>
              <a:t>възниква </a:t>
            </a:r>
            <a:r>
              <a:rPr lang="bg-BG" sz="2800" dirty="0">
                <a:solidFill>
                  <a:srgbClr val="000000"/>
                </a:solidFill>
              </a:rPr>
              <a:t>поради бързи и непредсказуеми темпове на промяна, </a:t>
            </a:r>
            <a:r>
              <a:rPr lang="bg-BG" sz="2800" dirty="0" smtClean="0">
                <a:solidFill>
                  <a:srgbClr val="000000"/>
                </a:solidFill>
              </a:rPr>
              <a:t>нови технологии, </a:t>
            </a:r>
            <a:r>
              <a:rPr lang="bg-BG" sz="2800" dirty="0">
                <a:solidFill>
                  <a:srgbClr val="000000"/>
                </a:solidFill>
              </a:rPr>
              <a:t>конкуренция за оскъдни ресурси, различия в културалните и религиозни системи и многообразието на човешките </a:t>
            </a:r>
            <a:r>
              <a:rPr lang="bg-BG" sz="2800" dirty="0" smtClean="0">
                <a:solidFill>
                  <a:srgbClr val="000000"/>
                </a:solidFill>
              </a:rPr>
              <a:t>личности и др. </a:t>
            </a:r>
            <a:br>
              <a:rPr lang="bg-BG" sz="2800" dirty="0" smtClean="0">
                <a:solidFill>
                  <a:srgbClr val="000000"/>
                </a:solidFill>
              </a:rPr>
            </a:br>
            <a:r>
              <a:rPr lang="bg-BG" sz="2800" dirty="0">
                <a:solidFill>
                  <a:srgbClr val="000000"/>
                </a:solidFill>
              </a:rPr>
              <a:t>	</a:t>
            </a:r>
            <a:r>
              <a:rPr lang="bg-BG" sz="2800" dirty="0" smtClean="0">
                <a:solidFill>
                  <a:srgbClr val="000000"/>
                </a:solidFill>
              </a:rPr>
              <a:t>Организационният </a:t>
            </a:r>
            <a:r>
              <a:rPr lang="bg-BG" sz="2800" dirty="0">
                <a:solidFill>
                  <a:srgbClr val="000000"/>
                </a:solidFill>
              </a:rPr>
              <a:t>конфликт може да бъде разрушителен или полезен, в зависимост от това как лидерът/мениджърът се справя с него. </a:t>
            </a:r>
            <a:r>
              <a:rPr lang="bg-BG" sz="2800" dirty="0" smtClean="0">
                <a:solidFill>
                  <a:srgbClr val="000000"/>
                </a:solidFill>
              </a:rPr>
              <a:t>Той нараства:</a:t>
            </a:r>
            <a:br>
              <a:rPr lang="bg-BG" sz="2800" dirty="0" smtClean="0">
                <a:solidFill>
                  <a:srgbClr val="000000"/>
                </a:solidFill>
              </a:rPr>
            </a:br>
            <a:r>
              <a:rPr lang="bg-BG" sz="2800" dirty="0" smtClean="0">
                <a:solidFill>
                  <a:srgbClr val="000000"/>
                </a:solidFill>
              </a:rPr>
              <a:t>- с нуждата </a:t>
            </a:r>
            <a:r>
              <a:rPr lang="bg-BG" sz="2800" dirty="0">
                <a:solidFill>
                  <a:srgbClr val="000000"/>
                </a:solidFill>
              </a:rPr>
              <a:t>от консенсус, </a:t>
            </a:r>
            <a:r>
              <a:rPr lang="bg-BG" sz="2800" dirty="0" smtClean="0">
                <a:solidFill>
                  <a:srgbClr val="000000"/>
                </a:solidFill>
              </a:rPr>
              <a:t/>
            </a:r>
            <a:br>
              <a:rPr lang="bg-BG" sz="2800" dirty="0" smtClean="0">
                <a:solidFill>
                  <a:srgbClr val="000000"/>
                </a:solidFill>
              </a:rPr>
            </a:br>
            <a:r>
              <a:rPr lang="bg-BG" sz="2800" dirty="0" smtClean="0">
                <a:solidFill>
                  <a:srgbClr val="000000"/>
                </a:solidFill>
              </a:rPr>
              <a:t>- с </a:t>
            </a:r>
            <a:r>
              <a:rPr lang="bg-BG" sz="2800" dirty="0">
                <a:solidFill>
                  <a:srgbClr val="000000"/>
                </a:solidFill>
              </a:rPr>
              <a:t>броя на организационните нива, </a:t>
            </a:r>
            <a:r>
              <a:rPr lang="bg-BG" sz="2800" dirty="0" smtClean="0">
                <a:solidFill>
                  <a:srgbClr val="000000"/>
                </a:solidFill>
              </a:rPr>
              <a:t/>
            </a:r>
            <a:br>
              <a:rPr lang="bg-BG" sz="2800" dirty="0" smtClean="0">
                <a:solidFill>
                  <a:srgbClr val="000000"/>
                </a:solidFill>
              </a:rPr>
            </a:br>
            <a:r>
              <a:rPr lang="bg-BG" sz="2800" dirty="0" smtClean="0">
                <a:solidFill>
                  <a:srgbClr val="000000"/>
                </a:solidFill>
              </a:rPr>
              <a:t>- броя </a:t>
            </a:r>
            <a:r>
              <a:rPr lang="bg-BG" sz="2800" dirty="0">
                <a:solidFill>
                  <a:srgbClr val="000000"/>
                </a:solidFill>
              </a:rPr>
              <a:t>на специалностите, </a:t>
            </a:r>
            <a:r>
              <a:rPr lang="bg-BG" sz="2800" dirty="0" smtClean="0">
                <a:solidFill>
                  <a:srgbClr val="000000"/>
                </a:solidFill>
              </a:rPr>
              <a:t/>
            </a:r>
            <a:br>
              <a:rPr lang="bg-BG" sz="2800" dirty="0" smtClean="0">
                <a:solidFill>
                  <a:srgbClr val="000000"/>
                </a:solidFill>
              </a:rPr>
            </a:br>
            <a:r>
              <a:rPr lang="bg-BG" sz="2800" dirty="0" smtClean="0">
                <a:solidFill>
                  <a:srgbClr val="000000"/>
                </a:solidFill>
              </a:rPr>
              <a:t>- с увеличаването </a:t>
            </a:r>
            <a:r>
              <a:rPr lang="bg-BG" sz="2800" dirty="0">
                <a:solidFill>
                  <a:srgbClr val="000000"/>
                </a:solidFill>
              </a:rPr>
              <a:t>в степента на зависимост на някои страни от други. </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20</a:t>
            </a:fld>
            <a:endParaRPr lang="bg-BG" altLang="en-US"/>
          </a:p>
        </p:txBody>
      </p:sp>
    </p:spTree>
    <p:extLst>
      <p:ext uri="{BB962C8B-B14F-4D97-AF65-F5344CB8AC3E}">
        <p14:creationId xmlns:p14="http://schemas.microsoft.com/office/powerpoint/2010/main" val="916786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2400" b="1" cap="small" dirty="0" smtClean="0">
                <a:solidFill>
                  <a:srgbClr val="000000"/>
                </a:solidFill>
              </a:rPr>
              <a:t>	</a:t>
            </a:r>
            <a:r>
              <a:rPr lang="bg-BG" sz="2800" dirty="0" smtClean="0">
                <a:solidFill>
                  <a:srgbClr val="000000"/>
                </a:solidFill>
              </a:rPr>
              <a:t>Например</a:t>
            </a:r>
            <a:r>
              <a:rPr lang="bg-BG" sz="2800" dirty="0">
                <a:solidFill>
                  <a:srgbClr val="000000"/>
                </a:solidFill>
              </a:rPr>
              <a:t>, лекарите/сестрите могат да изпитат конфликт, когато са претоварени и от тях се изисква да извършват работа на други професионалисти и дисциплини, или при неясни роли, в които отговорностите и задълженията им се увеличават, без да има промяна в длъжностната характеристика или когато попадат в стрес поради различия в техните схващания и преценки с тези на началниците им. </a:t>
            </a:r>
            <a:r>
              <a:rPr lang="bg-BG" sz="2800" dirty="0" smtClean="0">
                <a:solidFill>
                  <a:srgbClr val="000000"/>
                </a:solidFill>
              </a:rPr>
              <a:t/>
            </a:r>
            <a:br>
              <a:rPr lang="bg-BG" sz="2800" dirty="0" smtClean="0">
                <a:solidFill>
                  <a:srgbClr val="000000"/>
                </a:solidFill>
              </a:rPr>
            </a:br>
            <a:r>
              <a:rPr lang="bg-BG" sz="2800" dirty="0">
                <a:solidFill>
                  <a:srgbClr val="000000"/>
                </a:solidFill>
              </a:rPr>
              <a:t/>
            </a:r>
            <a:br>
              <a:rPr lang="bg-BG" sz="2800" dirty="0">
                <a:solidFill>
                  <a:srgbClr val="000000"/>
                </a:solidFill>
              </a:rPr>
            </a:br>
            <a:r>
              <a:rPr lang="bg-BG" sz="2800" dirty="0" smtClean="0">
                <a:solidFill>
                  <a:srgbClr val="000000"/>
                </a:solidFill>
              </a:rPr>
              <a:t>	За </a:t>
            </a:r>
            <a:r>
              <a:rPr lang="bg-BG" sz="2800" dirty="0">
                <a:solidFill>
                  <a:srgbClr val="000000"/>
                </a:solidFill>
              </a:rPr>
              <a:t>разрешаване на организационния конфликт се използва </a:t>
            </a:r>
            <a:r>
              <a:rPr lang="bg-BG" sz="2800" b="1" i="1" dirty="0">
                <a:solidFill>
                  <a:srgbClr val="000000"/>
                </a:solidFill>
              </a:rPr>
              <a:t>стратегията на спазаряване (договаряне), </a:t>
            </a:r>
            <a:r>
              <a:rPr lang="bg-BG" sz="2800" dirty="0">
                <a:solidFill>
                  <a:srgbClr val="000000"/>
                </a:solidFill>
              </a:rPr>
              <a:t>която е особено полезна при конфликт за оскъдни парични ресурси.</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21</a:t>
            </a:fld>
            <a:endParaRPr lang="bg-BG" altLang="en-US"/>
          </a:p>
        </p:txBody>
      </p:sp>
    </p:spTree>
    <p:extLst>
      <p:ext uri="{BB962C8B-B14F-4D97-AF65-F5344CB8AC3E}">
        <p14:creationId xmlns:p14="http://schemas.microsoft.com/office/powerpoint/2010/main" val="2666857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b="1" i="1" dirty="0">
                <a:solidFill>
                  <a:srgbClr val="C00000"/>
                </a:solidFill>
              </a:rPr>
              <a:t>Авторитетът (властта) на лекаря като причина за </a:t>
            </a:r>
            <a:r>
              <a:rPr lang="bg-BG" sz="3200" b="1" i="1" dirty="0" smtClean="0">
                <a:solidFill>
                  <a:srgbClr val="C00000"/>
                </a:solidFill>
              </a:rPr>
              <a:t>конфликт</a:t>
            </a:r>
            <a:r>
              <a:rPr lang="bg-BG" sz="3600" b="1" i="1" dirty="0" smtClean="0">
                <a:solidFill>
                  <a:srgbClr val="C00000"/>
                </a:solidFill>
              </a:rPr>
              <a:t/>
            </a:r>
            <a:br>
              <a:rPr lang="bg-BG" sz="3600" b="1" i="1" dirty="0" smtClean="0">
                <a:solidFill>
                  <a:srgbClr val="C00000"/>
                </a:solidFill>
              </a:rPr>
            </a:br>
            <a:r>
              <a:rPr lang="bg-BG" sz="2600" dirty="0" smtClean="0">
                <a:solidFill>
                  <a:schemeClr val="tx1"/>
                </a:solidFill>
              </a:rPr>
              <a:t>Причина </a:t>
            </a:r>
            <a:r>
              <a:rPr lang="bg-BG" sz="2600" dirty="0">
                <a:solidFill>
                  <a:schemeClr val="tx1"/>
                </a:solidFill>
              </a:rPr>
              <a:t>за конфликт може да бъде припокриването на ролите на лекарите и сестрите </a:t>
            </a:r>
            <a:r>
              <a:rPr lang="bg-BG" sz="2600" dirty="0" smtClean="0">
                <a:solidFill>
                  <a:schemeClr val="tx1"/>
                </a:solidFill>
              </a:rPr>
              <a:t>в грижите </a:t>
            </a:r>
            <a:r>
              <a:rPr lang="bg-BG" sz="2600" dirty="0">
                <a:solidFill>
                  <a:schemeClr val="tx1"/>
                </a:solidFill>
              </a:rPr>
              <a:t>за пациентите. Лекарите се обучават традиционно да имат власт над сестрите. </a:t>
            </a:r>
            <a:r>
              <a:rPr lang="bg-BG" sz="2600" dirty="0" smtClean="0">
                <a:solidFill>
                  <a:schemeClr val="tx1"/>
                </a:solidFill>
              </a:rPr>
              <a:t>Сестрите </a:t>
            </a:r>
            <a:r>
              <a:rPr lang="bg-BG" sz="2600" dirty="0">
                <a:solidFill>
                  <a:schemeClr val="tx1"/>
                </a:solidFill>
              </a:rPr>
              <a:t>днес </a:t>
            </a:r>
            <a:r>
              <a:rPr lang="bg-BG" sz="2600" dirty="0" smtClean="0">
                <a:solidFill>
                  <a:schemeClr val="tx1"/>
                </a:solidFill>
              </a:rPr>
              <a:t>обаче проявяват </a:t>
            </a:r>
            <a:r>
              <a:rPr lang="bg-BG" sz="2600" dirty="0">
                <a:solidFill>
                  <a:schemeClr val="tx1"/>
                </a:solidFill>
              </a:rPr>
              <a:t>силно желание и мотивираност за постигане на </a:t>
            </a:r>
            <a:r>
              <a:rPr lang="bg-BG" sz="2600" dirty="0" smtClean="0">
                <a:solidFill>
                  <a:schemeClr val="tx1"/>
                </a:solidFill>
              </a:rPr>
              <a:t>по-високо </a:t>
            </a:r>
            <a:r>
              <a:rPr lang="bg-BG" sz="2600" dirty="0">
                <a:solidFill>
                  <a:schemeClr val="tx1"/>
                </a:solidFill>
              </a:rPr>
              <a:t>образование, независимост, по-голяма професионална отговорност </a:t>
            </a:r>
            <a:r>
              <a:rPr lang="bg-BG" sz="2600" dirty="0" smtClean="0">
                <a:solidFill>
                  <a:schemeClr val="tx1"/>
                </a:solidFill>
              </a:rPr>
              <a:t>в </a:t>
            </a:r>
            <a:r>
              <a:rPr lang="bg-BG" sz="2600" dirty="0">
                <a:solidFill>
                  <a:schemeClr val="tx1"/>
                </a:solidFill>
              </a:rPr>
              <a:t>грижите за пациентите. Те прекарват повече време с пациентите, отколкото лекарите и </a:t>
            </a:r>
            <a:r>
              <a:rPr lang="bg-BG" sz="2600" dirty="0" smtClean="0">
                <a:solidFill>
                  <a:schemeClr val="tx1"/>
                </a:solidFill>
              </a:rPr>
              <a:t>понякога </a:t>
            </a:r>
            <a:r>
              <a:rPr lang="bg-BG" sz="2600" dirty="0">
                <a:solidFill>
                  <a:schemeClr val="tx1"/>
                </a:solidFill>
              </a:rPr>
              <a:t>имат аргументирани предложения за промяна на терапевтичния план. Лекарите, </a:t>
            </a:r>
            <a:r>
              <a:rPr lang="bg-BG" sz="2600" dirty="0" smtClean="0">
                <a:solidFill>
                  <a:schemeClr val="tx1"/>
                </a:solidFill>
              </a:rPr>
              <a:t>обаче, </a:t>
            </a:r>
            <a:r>
              <a:rPr lang="bg-BG" sz="2600" dirty="0">
                <a:solidFill>
                  <a:schemeClr val="tx1"/>
                </a:solidFill>
              </a:rPr>
              <a:t>често пренебрегват предложенията на </a:t>
            </a:r>
            <a:r>
              <a:rPr lang="bg-BG" sz="2600" dirty="0" smtClean="0">
                <a:solidFill>
                  <a:schemeClr val="tx1"/>
                </a:solidFill>
              </a:rPr>
              <a:t>сестрите. </a:t>
            </a:r>
            <a:r>
              <a:rPr lang="bg-BG" sz="2600" dirty="0">
                <a:solidFill>
                  <a:schemeClr val="tx1"/>
                </a:solidFill>
              </a:rPr>
              <a:t>Сестрите се </a:t>
            </a:r>
            <a:r>
              <a:rPr lang="bg-BG" sz="2600" dirty="0" smtClean="0">
                <a:solidFill>
                  <a:schemeClr val="tx1"/>
                </a:solidFill>
              </a:rPr>
              <a:t>засягат, тъй </a:t>
            </a:r>
            <a:r>
              <a:rPr lang="bg-BG" sz="2600" dirty="0">
                <a:solidFill>
                  <a:schemeClr val="tx1"/>
                </a:solidFill>
              </a:rPr>
              <a:t>като </a:t>
            </a:r>
            <a:r>
              <a:rPr lang="bg-BG" sz="2600" dirty="0" smtClean="0">
                <a:solidFill>
                  <a:schemeClr val="tx1"/>
                </a:solidFill>
              </a:rPr>
              <a:t>достойнството им </a:t>
            </a:r>
            <a:r>
              <a:rPr lang="bg-BG" sz="2600" dirty="0">
                <a:solidFill>
                  <a:schemeClr val="tx1"/>
                </a:solidFill>
              </a:rPr>
              <a:t>се принизява и това става източник за конфликт</a:t>
            </a:r>
            <a:r>
              <a:rPr lang="bg-BG" sz="2600" dirty="0" smtClean="0">
                <a:solidFill>
                  <a:schemeClr val="tx1"/>
                </a:solidFill>
              </a:rPr>
              <a:t>.</a:t>
            </a:r>
            <a:endParaRPr lang="bg-BG" sz="2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22</a:t>
            </a:fld>
            <a:endParaRPr lang="bg-BG" altLang="en-US"/>
          </a:p>
        </p:txBody>
      </p:sp>
    </p:spTree>
    <p:extLst>
      <p:ext uri="{BB962C8B-B14F-4D97-AF65-F5344CB8AC3E}">
        <p14:creationId xmlns:p14="http://schemas.microsoft.com/office/powerpoint/2010/main" val="3468155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i="1" cap="small" dirty="0">
                <a:solidFill>
                  <a:srgbClr val="C00000"/>
                </a:solidFill>
              </a:rPr>
              <a:t>Конфликт между семейството на пациента и болничния персонал</a:t>
            </a:r>
            <a:br>
              <a:rPr lang="bg-BG" sz="3200" b="1" i="1" cap="small" dirty="0">
                <a:solidFill>
                  <a:srgbClr val="C00000"/>
                </a:solidFill>
              </a:rPr>
            </a:br>
            <a:r>
              <a:rPr lang="bg-BG" sz="3200" dirty="0">
                <a:solidFill>
                  <a:schemeClr val="tx1"/>
                </a:solidFill>
              </a:rPr>
              <a:t>Конфликт може да възникне по време на процеса на планиране на изписването на болния. Отражението на заболяването върху живота на пациентите и семействата се явява основен фактор за </a:t>
            </a:r>
            <a:r>
              <a:rPr lang="bg-BG" sz="3200" dirty="0" smtClean="0">
                <a:solidFill>
                  <a:schemeClr val="tx1"/>
                </a:solidFill>
              </a:rPr>
              <a:t>разногласия, които </a:t>
            </a:r>
            <a:r>
              <a:rPr lang="bg-BG" sz="3200" dirty="0">
                <a:solidFill>
                  <a:schemeClr val="tx1"/>
                </a:solidFill>
              </a:rPr>
              <a:t>зависят от жизнения цикъл на семейството, възрастта на пациента и степента на промяната, която се изисква </a:t>
            </a:r>
            <a:r>
              <a:rPr lang="bg-BG" sz="3200" dirty="0" smtClean="0">
                <a:solidFill>
                  <a:schemeClr val="tx1"/>
                </a:solidFill>
              </a:rPr>
              <a:t>в </a:t>
            </a:r>
            <a:r>
              <a:rPr lang="bg-BG" sz="3200" dirty="0">
                <a:solidFill>
                  <a:schemeClr val="tx1"/>
                </a:solidFill>
              </a:rPr>
              <a:t>социалната ситуация на семейството, капацитета на семейството за приспособимост и техните умения за решаване на проблеми</a:t>
            </a:r>
            <a:r>
              <a:rPr lang="bg-BG" sz="3200" dirty="0" smtClean="0">
                <a:solidFill>
                  <a:schemeClr val="tx1"/>
                </a:solidFill>
              </a:rPr>
              <a:t>.</a:t>
            </a: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23</a:t>
            </a:fld>
            <a:endParaRPr lang="bg-BG" altLang="en-US"/>
          </a:p>
        </p:txBody>
      </p:sp>
    </p:spTree>
    <p:extLst>
      <p:ext uri="{BB962C8B-B14F-4D97-AF65-F5344CB8AC3E}">
        <p14:creationId xmlns:p14="http://schemas.microsoft.com/office/powerpoint/2010/main" val="3580561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smtClean="0">
                <a:solidFill>
                  <a:srgbClr val="C00000"/>
                </a:solidFill>
              </a:rPr>
              <a:t>Интердисциплинарен конфликт </a:t>
            </a:r>
            <a:r>
              <a:rPr lang="bg-BG" sz="3200" b="1" cap="small" dirty="0">
                <a:solidFill>
                  <a:srgbClr val="C00000"/>
                </a:solidFill>
              </a:rPr>
              <a:t>в лечебните </a:t>
            </a:r>
            <a:r>
              <a:rPr lang="bg-BG" sz="3200" b="1" cap="small" dirty="0" smtClean="0">
                <a:solidFill>
                  <a:srgbClr val="C00000"/>
                </a:solidFill>
              </a:rPr>
              <a:t>заведения</a:t>
            </a:r>
            <a:br>
              <a:rPr lang="bg-BG" sz="3200" b="1" cap="small" dirty="0" smtClean="0">
                <a:solidFill>
                  <a:srgbClr val="C00000"/>
                </a:solidFill>
              </a:rPr>
            </a:br>
            <a:r>
              <a:rPr lang="bg-BG" sz="3200" b="1" cap="small" dirty="0">
                <a:solidFill>
                  <a:srgbClr val="000000"/>
                </a:solidFill>
              </a:rPr>
              <a:t/>
            </a:r>
            <a:br>
              <a:rPr lang="bg-BG" sz="3200" b="1" cap="small" dirty="0">
                <a:solidFill>
                  <a:srgbClr val="000000"/>
                </a:solidFill>
              </a:rPr>
            </a:br>
            <a:r>
              <a:rPr lang="bg-BG" sz="3200" dirty="0">
                <a:solidFill>
                  <a:srgbClr val="000000"/>
                </a:solidFill>
              </a:rPr>
              <a:t>Различни проучвания подсказват, че членовете на интердисциплинарните екипи схващат себе си предимно като представители на съответните дисциплини, а не като членове на една цялостност, която престъпва границите на индивидуалните дисциплини. В конфликтни ситуации доминира перспективата на дисциплината, която е на по-високо технологично ниво и има по-висок статус</a:t>
            </a:r>
            <a:r>
              <a:rPr lang="bg-BG" sz="3200" dirty="0" smtClean="0">
                <a:solidFill>
                  <a:srgbClr val="000000"/>
                </a:solidFill>
              </a:rPr>
              <a:t>.</a:t>
            </a: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24</a:t>
            </a:fld>
            <a:endParaRPr lang="bg-BG" altLang="en-US"/>
          </a:p>
        </p:txBody>
      </p:sp>
    </p:spTree>
    <p:extLst>
      <p:ext uri="{BB962C8B-B14F-4D97-AF65-F5344CB8AC3E}">
        <p14:creationId xmlns:p14="http://schemas.microsoft.com/office/powerpoint/2010/main" val="1874484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pPr hangingPunct="0"/>
            <a:r>
              <a:rPr lang="bg-BG" sz="3200" b="1" cap="small" dirty="0">
                <a:solidFill>
                  <a:srgbClr val="C00000"/>
                </a:solidFill>
              </a:rPr>
              <a:t>Девиантно (предизвикателно, незачитащо) </a:t>
            </a:r>
            <a:r>
              <a:rPr lang="bg-BG" sz="3200" b="1" cap="small" dirty="0" smtClean="0">
                <a:solidFill>
                  <a:srgbClr val="C00000"/>
                </a:solidFill>
              </a:rPr>
              <a:t>поведение</a:t>
            </a:r>
            <a:br>
              <a:rPr lang="bg-BG" sz="3200" b="1" cap="small" dirty="0" smtClean="0">
                <a:solidFill>
                  <a:srgbClr val="C00000"/>
                </a:solidFill>
              </a:rPr>
            </a:br>
            <a:r>
              <a:rPr lang="bg-BG" sz="3200" b="1" cap="small" dirty="0">
                <a:solidFill>
                  <a:srgbClr val="000000"/>
                </a:solidFill>
              </a:rPr>
              <a:t/>
            </a:r>
            <a:br>
              <a:rPr lang="bg-BG" sz="3200" b="1" cap="small" dirty="0">
                <a:solidFill>
                  <a:srgbClr val="000000"/>
                </a:solidFill>
              </a:rPr>
            </a:br>
            <a:r>
              <a:rPr lang="bg-BG" sz="3200" dirty="0">
                <a:solidFill>
                  <a:srgbClr val="000000"/>
                </a:solidFill>
              </a:rPr>
              <a:t>Незачитащото поведение може да създаде конфликт. </a:t>
            </a:r>
            <a:r>
              <a:rPr lang="bg-BG" sz="3200" dirty="0" smtClean="0">
                <a:solidFill>
                  <a:srgbClr val="000000"/>
                </a:solidFill>
              </a:rPr>
              <a:t>То е заплаха </a:t>
            </a:r>
            <a:r>
              <a:rPr lang="bg-BG" sz="3200" dirty="0">
                <a:solidFill>
                  <a:srgbClr val="000000"/>
                </a:solidFill>
              </a:rPr>
              <a:t>за рационалния </a:t>
            </a:r>
            <a:r>
              <a:rPr lang="bg-BG" sz="3200" dirty="0" smtClean="0">
                <a:solidFill>
                  <a:srgbClr val="000000"/>
                </a:solidFill>
              </a:rPr>
              <a:t>диалог и </a:t>
            </a:r>
            <a:r>
              <a:rPr lang="bg-BG" sz="3200" dirty="0">
                <a:solidFill>
                  <a:srgbClr val="000000"/>
                </a:solidFill>
              </a:rPr>
              <a:t>нарушава възприетите протоколи за взаимодействие между възрастни лица. </a:t>
            </a:r>
            <a:r>
              <a:rPr lang="bg-BG" sz="3200" dirty="0" err="1">
                <a:solidFill>
                  <a:srgbClr val="000000"/>
                </a:solidFill>
              </a:rPr>
              <a:t>Девиантното</a:t>
            </a:r>
            <a:r>
              <a:rPr lang="bg-BG" sz="3200" dirty="0">
                <a:solidFill>
                  <a:srgbClr val="000000"/>
                </a:solidFill>
              </a:rPr>
              <a:t> лице поставя под съмнение авторитета на лидера/мениджъра чрез упорито и непримиримо </a:t>
            </a:r>
            <a:r>
              <a:rPr lang="bg-BG" sz="3200" dirty="0" smtClean="0">
                <a:solidFill>
                  <a:srgbClr val="000000"/>
                </a:solidFill>
              </a:rPr>
              <a:t>поведение -  </a:t>
            </a:r>
            <a:r>
              <a:rPr lang="bg-BG" sz="3200" dirty="0">
                <a:solidFill>
                  <a:srgbClr val="000000"/>
                </a:solidFill>
              </a:rPr>
              <a:t>вербално или невербално. Описват се </a:t>
            </a:r>
            <a:r>
              <a:rPr lang="bg-BG" sz="3200" b="1" i="1" dirty="0">
                <a:solidFill>
                  <a:srgbClr val="C00000"/>
                </a:solidFill>
              </a:rPr>
              <a:t>три типа </a:t>
            </a:r>
            <a:r>
              <a:rPr lang="bg-BG" sz="3200" b="1" i="1" dirty="0" err="1">
                <a:solidFill>
                  <a:srgbClr val="C00000"/>
                </a:solidFill>
              </a:rPr>
              <a:t>девиантни</a:t>
            </a:r>
            <a:r>
              <a:rPr lang="bg-BG" sz="3200" b="1" i="1" dirty="0">
                <a:solidFill>
                  <a:srgbClr val="C00000"/>
                </a:solidFill>
              </a:rPr>
              <a:t> лица</a:t>
            </a:r>
            <a:r>
              <a:rPr lang="bg-BG" sz="3200" b="1" i="1" dirty="0" smtClean="0">
                <a:solidFill>
                  <a:srgbClr val="C00000"/>
                </a:solidFill>
              </a:rPr>
              <a:t>:</a:t>
            </a:r>
            <a:endParaRPr lang="bg-BG" sz="3200"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25</a:t>
            </a:fld>
            <a:endParaRPr lang="bg-BG" altLang="en-US"/>
          </a:p>
        </p:txBody>
      </p:sp>
    </p:spTree>
    <p:extLst>
      <p:ext uri="{BB962C8B-B14F-4D97-AF65-F5344CB8AC3E}">
        <p14:creationId xmlns:p14="http://schemas.microsoft.com/office/powerpoint/2010/main" val="1674863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Grp="1" noChangeArrowheads="1"/>
          </p:cNvSpPr>
          <p:nvPr>
            <p:ph type="title"/>
          </p:nvPr>
        </p:nvSpPr>
        <p:spPr>
          <a:xfrm>
            <a:off x="457200" y="292100"/>
            <a:ext cx="8229600" cy="6305550"/>
          </a:xfrm>
        </p:spPr>
        <p:txBody>
          <a:bodyPr/>
          <a:lstStyle/>
          <a:p>
            <a:pPr algn="ctr">
              <a:lnSpc>
                <a:spcPct val="120000"/>
              </a:lnSpc>
            </a:pPr>
            <a:r>
              <a:rPr lang="bg-BG" altLang="en-US" b="1" i="1" dirty="0">
                <a:solidFill>
                  <a:srgbClr val="000000"/>
                </a:solidFill>
              </a:rPr>
              <a:t/>
            </a:r>
            <a:br>
              <a:rPr lang="bg-BG" altLang="en-US" b="1" i="1" dirty="0">
                <a:solidFill>
                  <a:srgbClr val="000000"/>
                </a:solidFill>
              </a:rPr>
            </a:br>
            <a:endParaRPr lang="bg-BG" altLang="en-US" b="1" i="1" dirty="0">
              <a:solidFill>
                <a:srgbClr val="000000"/>
              </a:solidFill>
            </a:endParaRPr>
          </a:p>
        </p:txBody>
      </p:sp>
      <p:sp>
        <p:nvSpPr>
          <p:cNvPr id="2" name="Date Placeholder 1"/>
          <p:cNvSpPr>
            <a:spLocks noGrp="1"/>
          </p:cNvSpPr>
          <p:nvPr>
            <p:ph type="dt" sz="half" idx="10"/>
          </p:nvPr>
        </p:nvSpPr>
        <p:spPr/>
        <p:txBody>
          <a:bodyPr/>
          <a:lstStyle/>
          <a:p>
            <a:fld id="{AAB99A30-9E52-49E6-9D9B-803B36517824}"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26</a:t>
            </a:fld>
            <a:endParaRPr lang="bg-BG" altLang="en-US"/>
          </a:p>
        </p:txBody>
      </p:sp>
      <p:sp>
        <p:nvSpPr>
          <p:cNvPr id="4" name="Rectangle 3"/>
          <p:cNvSpPr/>
          <p:nvPr/>
        </p:nvSpPr>
        <p:spPr>
          <a:xfrm>
            <a:off x="182779" y="-243408"/>
            <a:ext cx="8856984" cy="6432530"/>
          </a:xfrm>
          <a:prstGeom prst="rect">
            <a:avLst/>
          </a:prstGeom>
        </p:spPr>
        <p:txBody>
          <a:bodyPr wrap="square">
            <a:spAutoFit/>
          </a:bodyPr>
          <a:lstStyle/>
          <a:p>
            <a:pPr lvl="0"/>
            <a:endParaRPr lang="bg-BG" i="1" dirty="0" smtClean="0"/>
          </a:p>
          <a:p>
            <a:pPr marL="457200" lvl="0" indent="-457200" algn="l">
              <a:buFontTx/>
              <a:buChar char="-"/>
            </a:pPr>
            <a:r>
              <a:rPr lang="bg-BG" sz="3200" b="1" i="1" dirty="0" smtClean="0">
                <a:solidFill>
                  <a:srgbClr val="C00000"/>
                </a:solidFill>
                <a:latin typeface="+mj-lt"/>
              </a:rPr>
              <a:t>Амбициозен </a:t>
            </a:r>
            <a:r>
              <a:rPr lang="bg-BG" sz="3200" b="1" i="1" dirty="0">
                <a:solidFill>
                  <a:srgbClr val="C00000"/>
                </a:solidFill>
                <a:latin typeface="+mj-lt"/>
              </a:rPr>
              <a:t>терорист </a:t>
            </a:r>
            <a:r>
              <a:rPr lang="bg-BG" sz="3200" dirty="0">
                <a:latin typeface="+mj-lt"/>
              </a:rPr>
              <a:t>– човек,</a:t>
            </a:r>
            <a:r>
              <a:rPr lang="bg-BG" sz="3200" b="1" i="1" dirty="0">
                <a:latin typeface="+mj-lt"/>
              </a:rPr>
              <a:t> </a:t>
            </a:r>
            <a:r>
              <a:rPr lang="bg-BG" sz="3200" dirty="0">
                <a:latin typeface="+mj-lt"/>
              </a:rPr>
              <a:t>който просто отказва да </a:t>
            </a:r>
            <a:r>
              <a:rPr lang="bg-BG" sz="3200" dirty="0" smtClean="0">
                <a:latin typeface="+mj-lt"/>
              </a:rPr>
              <a:t>работи, роптае </a:t>
            </a:r>
            <a:r>
              <a:rPr lang="bg-BG" sz="3200" dirty="0">
                <a:latin typeface="+mj-lt"/>
              </a:rPr>
              <a:t>чрез изрази като “върви по дяволите”, </a:t>
            </a:r>
            <a:r>
              <a:rPr lang="bg-BG" sz="3200" dirty="0" smtClean="0">
                <a:latin typeface="+mj-lt"/>
              </a:rPr>
              <a:t>гледа </a:t>
            </a:r>
            <a:r>
              <a:rPr lang="bg-BG" sz="3200" dirty="0">
                <a:latin typeface="+mj-lt"/>
              </a:rPr>
              <a:t>навъсено, </a:t>
            </a:r>
            <a:r>
              <a:rPr lang="bg-BG" sz="3200" dirty="0" smtClean="0">
                <a:latin typeface="+mj-lt"/>
              </a:rPr>
              <a:t>отбягва </a:t>
            </a:r>
            <a:r>
              <a:rPr lang="bg-BG" sz="3200" dirty="0">
                <a:latin typeface="+mj-lt"/>
              </a:rPr>
              <a:t>лидера/мениджъра и се </a:t>
            </a:r>
            <a:r>
              <a:rPr lang="bg-BG" sz="3200" dirty="0" smtClean="0">
                <a:latin typeface="+mj-lt"/>
              </a:rPr>
              <a:t>измъква </a:t>
            </a:r>
            <a:r>
              <a:rPr lang="bg-BG" sz="3200" dirty="0">
                <a:latin typeface="+mj-lt"/>
              </a:rPr>
              <a:t>от работата</a:t>
            </a:r>
            <a:r>
              <a:rPr lang="bg-BG" sz="3200" dirty="0" smtClean="0">
                <a:latin typeface="+mj-lt"/>
              </a:rPr>
              <a:t>.</a:t>
            </a:r>
            <a:endParaRPr lang="en-US" sz="3200" dirty="0" smtClean="0">
              <a:latin typeface="+mj-lt"/>
            </a:endParaRPr>
          </a:p>
          <a:p>
            <a:pPr lvl="0" algn="l"/>
            <a:r>
              <a:rPr lang="bg-BG" sz="3200" dirty="0" smtClean="0">
                <a:latin typeface="+mj-lt"/>
              </a:rPr>
              <a:t> </a:t>
            </a:r>
          </a:p>
          <a:p>
            <a:pPr marL="457200" lvl="0" indent="-457200" algn="l">
              <a:buFontTx/>
              <a:buChar char="-"/>
            </a:pPr>
            <a:r>
              <a:rPr lang="bg-BG" sz="3200" b="1" i="1" dirty="0" smtClean="0">
                <a:solidFill>
                  <a:srgbClr val="C00000"/>
                </a:solidFill>
                <a:latin typeface="+mj-lt"/>
              </a:rPr>
              <a:t>Многострадален </a:t>
            </a:r>
            <a:r>
              <a:rPr lang="bg-BG" sz="3200" b="1" i="1" dirty="0">
                <a:solidFill>
                  <a:srgbClr val="C00000"/>
                </a:solidFill>
                <a:latin typeface="+mj-lt"/>
              </a:rPr>
              <a:t>приспособяващ се</a:t>
            </a:r>
            <a:r>
              <a:rPr lang="bg-BG" sz="3200" b="1" dirty="0">
                <a:latin typeface="+mj-lt"/>
              </a:rPr>
              <a:t> </a:t>
            </a:r>
            <a:r>
              <a:rPr lang="bg-BG" sz="3200" dirty="0">
                <a:latin typeface="+mj-lt"/>
              </a:rPr>
              <a:t>– такива лица работят и сътрудничат, но правят това високомерно, презрително и присмехулно. </a:t>
            </a:r>
            <a:endParaRPr lang="en-US" sz="3200" dirty="0" smtClean="0">
              <a:latin typeface="+mj-lt"/>
            </a:endParaRPr>
          </a:p>
          <a:p>
            <a:pPr lvl="0" algn="l"/>
            <a:endParaRPr lang="bg-BG" sz="3200" dirty="0" smtClean="0">
              <a:latin typeface="+mj-lt"/>
            </a:endParaRPr>
          </a:p>
          <a:p>
            <a:pPr marL="457200" lvl="0" indent="-457200" algn="l">
              <a:buFontTx/>
              <a:buChar char="-"/>
            </a:pPr>
            <a:r>
              <a:rPr lang="bg-BG" sz="3200" b="1" i="1" dirty="0" smtClean="0">
                <a:solidFill>
                  <a:srgbClr val="C00000"/>
                </a:solidFill>
                <a:latin typeface="+mj-lt"/>
              </a:rPr>
              <a:t>Стоящ </a:t>
            </a:r>
            <a:r>
              <a:rPr lang="bg-BG" sz="3200" b="1" i="1" dirty="0">
                <a:solidFill>
                  <a:srgbClr val="C00000"/>
                </a:solidFill>
                <a:latin typeface="+mj-lt"/>
              </a:rPr>
              <a:t>настрана</a:t>
            </a:r>
            <a:r>
              <a:rPr lang="bg-BG" sz="3200" b="1" dirty="0">
                <a:solidFill>
                  <a:srgbClr val="C00000"/>
                </a:solidFill>
                <a:latin typeface="+mj-lt"/>
              </a:rPr>
              <a:t> </a:t>
            </a:r>
            <a:r>
              <a:rPr lang="bg-BG" sz="3200" dirty="0">
                <a:latin typeface="+mj-lt"/>
              </a:rPr>
              <a:t>- тези лица избягват ангажиране и участие, не се отзовават на разпорежданията на лидера/мениджъра</a:t>
            </a:r>
            <a:r>
              <a:rPr lang="bg-BG" sz="3200" dirty="0" smtClean="0">
                <a:latin typeface="+mj-lt"/>
              </a:rPr>
              <a:t>.</a:t>
            </a:r>
            <a:endParaRPr lang="bg-BG" sz="3200"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120680"/>
          </a:xfrm>
        </p:spPr>
        <p:txBody>
          <a:bodyPr>
            <a:noAutofit/>
          </a:bodyPr>
          <a:lstStyle/>
          <a:p>
            <a:pPr>
              <a:spcBef>
                <a:spcPts val="600"/>
              </a:spcBef>
            </a:pPr>
            <a:r>
              <a:rPr lang="bg-BG" sz="3200" b="1" i="1" dirty="0">
                <a:solidFill>
                  <a:srgbClr val="C00000"/>
                </a:solidFill>
              </a:rPr>
              <a:t>Стресът като източник на </a:t>
            </a:r>
            <a:r>
              <a:rPr lang="bg-BG" sz="3200" b="1" i="1" dirty="0" smtClean="0">
                <a:solidFill>
                  <a:srgbClr val="C00000"/>
                </a:solidFill>
              </a:rPr>
              <a:t>конфликт</a:t>
            </a:r>
            <a:br>
              <a:rPr lang="bg-BG" sz="3200" b="1" i="1" dirty="0" smtClean="0">
                <a:solidFill>
                  <a:srgbClr val="C00000"/>
                </a:solidFill>
              </a:rPr>
            </a:br>
            <a:r>
              <a:rPr lang="bg-BG" sz="3200" dirty="0">
                <a:solidFill>
                  <a:srgbClr val="000000"/>
                </a:solidFill>
              </a:rPr>
              <a:t/>
            </a:r>
            <a:br>
              <a:rPr lang="bg-BG" sz="3200" dirty="0">
                <a:solidFill>
                  <a:srgbClr val="000000"/>
                </a:solidFill>
              </a:rPr>
            </a:br>
            <a:r>
              <a:rPr lang="bg-BG" sz="2800" dirty="0">
                <a:solidFill>
                  <a:srgbClr val="000000"/>
                </a:solidFill>
              </a:rPr>
              <a:t>Конфликтът води до стрес, страх, безпокойство и разрив в професионалните взаимоотношения. </a:t>
            </a:r>
            <a:r>
              <a:rPr lang="bg-BG" sz="2800" dirty="0" smtClean="0">
                <a:solidFill>
                  <a:srgbClr val="000000"/>
                </a:solidFill>
              </a:rPr>
              <a:t>Това увеличава </a:t>
            </a:r>
            <a:r>
              <a:rPr lang="bg-BG" sz="2800" dirty="0">
                <a:solidFill>
                  <a:srgbClr val="000000"/>
                </a:solidFill>
              </a:rPr>
              <a:t>възможността за конфликт. Конфронтацията, разногласията и гневът са доказателства за стрес и конфликт, </a:t>
            </a:r>
            <a:r>
              <a:rPr lang="bg-BG" sz="2800" dirty="0" smtClean="0">
                <a:solidFill>
                  <a:srgbClr val="000000"/>
                </a:solidFill>
              </a:rPr>
              <a:t>предизвиквани </a:t>
            </a:r>
            <a:r>
              <a:rPr lang="bg-BG" sz="2800" dirty="0">
                <a:solidFill>
                  <a:srgbClr val="000000"/>
                </a:solidFill>
              </a:rPr>
              <a:t>от </a:t>
            </a:r>
            <a:r>
              <a:rPr lang="bg-BG" sz="2800" dirty="0" smtClean="0">
                <a:solidFill>
                  <a:srgbClr val="000000"/>
                </a:solidFill>
              </a:rPr>
              <a:t>лоши </a:t>
            </a:r>
            <a:r>
              <a:rPr lang="bg-BG" sz="2800" dirty="0">
                <a:solidFill>
                  <a:srgbClr val="000000"/>
                </a:solidFill>
              </a:rPr>
              <a:t>взаимовръзки между хората, </a:t>
            </a:r>
            <a:r>
              <a:rPr lang="bg-BG" sz="2800" dirty="0" smtClean="0">
                <a:solidFill>
                  <a:srgbClr val="000000"/>
                </a:solidFill>
              </a:rPr>
              <a:t>вкл. </a:t>
            </a:r>
            <a:r>
              <a:rPr lang="bg-BG" sz="2800" dirty="0">
                <a:solidFill>
                  <a:srgbClr val="000000"/>
                </a:solidFill>
              </a:rPr>
              <a:t>неизпълнени очаквания.</a:t>
            </a:r>
            <a:br>
              <a:rPr lang="bg-BG" sz="2800" dirty="0">
                <a:solidFill>
                  <a:srgbClr val="000000"/>
                </a:solidFill>
              </a:rPr>
            </a:br>
            <a:r>
              <a:rPr lang="bg-BG" sz="2800" dirty="0">
                <a:solidFill>
                  <a:srgbClr val="000000"/>
                </a:solidFill>
              </a:rPr>
              <a:t>Лекарите и сестрите често работят в претрупани пространства и неергономични условия, взаимодействат постоянно с други членове на персонала, пациенти и посетители и това причинява стрес, който може да доведе до „синдром на изпепеляването” и високо текучество.</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27</a:t>
            </a:fld>
            <a:endParaRPr lang="bg-BG" altLang="en-US"/>
          </a:p>
        </p:txBody>
      </p:sp>
    </p:spTree>
    <p:extLst>
      <p:ext uri="{BB962C8B-B14F-4D97-AF65-F5344CB8AC3E}">
        <p14:creationId xmlns:p14="http://schemas.microsoft.com/office/powerpoint/2010/main" val="3270226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6120680"/>
          </a:xfrm>
        </p:spPr>
        <p:txBody>
          <a:bodyPr>
            <a:noAutofit/>
          </a:bodyPr>
          <a:lstStyle/>
          <a:p>
            <a:r>
              <a:rPr lang="bg-BG" sz="3200" b="1" i="1" dirty="0">
                <a:solidFill>
                  <a:srgbClr val="C00000"/>
                </a:solidFill>
              </a:rPr>
              <a:t>Вярванията, ценностите и целите като източник на </a:t>
            </a:r>
            <a:r>
              <a:rPr lang="bg-BG" sz="3200" b="1" i="1" dirty="0" smtClean="0">
                <a:solidFill>
                  <a:srgbClr val="C00000"/>
                </a:solidFill>
              </a:rPr>
              <a:t>конфликт</a:t>
            </a:r>
            <a:br>
              <a:rPr lang="bg-BG" sz="3200" b="1" i="1" dirty="0" smtClean="0">
                <a:solidFill>
                  <a:srgbClr val="C00000"/>
                </a:solidFill>
              </a:rPr>
            </a:br>
            <a:r>
              <a:rPr lang="bg-BG" sz="2600" dirty="0">
                <a:solidFill>
                  <a:srgbClr val="000000"/>
                </a:solidFill>
              </a:rPr>
              <a:t/>
            </a:r>
            <a:br>
              <a:rPr lang="bg-BG" sz="2600" dirty="0">
                <a:solidFill>
                  <a:srgbClr val="000000"/>
                </a:solidFill>
              </a:rPr>
            </a:br>
            <a:r>
              <a:rPr lang="bg-BG" sz="2600" dirty="0">
                <a:solidFill>
                  <a:srgbClr val="000000"/>
                </a:solidFill>
              </a:rPr>
              <a:t>Несъвместимите възприятия или дейности </a:t>
            </a:r>
            <a:r>
              <a:rPr lang="bg-BG" sz="2600" dirty="0" smtClean="0">
                <a:solidFill>
                  <a:srgbClr val="000000"/>
                </a:solidFill>
              </a:rPr>
              <a:t>също създават условия за конфликт – например, ако редовите </a:t>
            </a:r>
            <a:r>
              <a:rPr lang="bg-BG" sz="2600" dirty="0">
                <a:solidFill>
                  <a:srgbClr val="000000"/>
                </a:solidFill>
              </a:rPr>
              <a:t>лекари или друг медицински персонал имат вярвания, ценности и цели, различни от тези на мениджърите, пациентите, посетителите, семействата на пациентите и други лица. Различията в ценностите могат да прелеят в конфликти, отнасящи се до такива въпроси като заповеди за прекратяване на реанимация, безсърдечни груби изявления, които уронват човешкото достойнство. Личните цели често влизат в конфликт с организационните цели, особено по отношение на обезпечаването с персонал, съставянето на работните графици и работната атмосфера</a:t>
            </a:r>
            <a:r>
              <a:rPr lang="bg-BG" sz="2600" dirty="0" smtClean="0">
                <a:solidFill>
                  <a:srgbClr val="000000"/>
                </a:solidFill>
              </a:rPr>
              <a:t>.</a:t>
            </a:r>
            <a:endParaRPr lang="bg-BG" sz="2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28</a:t>
            </a:fld>
            <a:endParaRPr lang="bg-BG" altLang="en-US"/>
          </a:p>
        </p:txBody>
      </p:sp>
    </p:spTree>
    <p:extLst>
      <p:ext uri="{BB962C8B-B14F-4D97-AF65-F5344CB8AC3E}">
        <p14:creationId xmlns:p14="http://schemas.microsoft.com/office/powerpoint/2010/main" val="342561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smtClean="0">
                <a:solidFill>
                  <a:schemeClr val="tx1"/>
                </a:solidFill>
              </a:rPr>
              <a:t>	</a:t>
            </a:r>
            <a:r>
              <a:rPr lang="bg-BG" sz="3000" dirty="0" smtClean="0">
                <a:solidFill>
                  <a:schemeClr val="tx1"/>
                </a:solidFill>
              </a:rPr>
              <a:t>Здравните </a:t>
            </a:r>
            <a:r>
              <a:rPr lang="bg-BG" sz="3000" dirty="0">
                <a:solidFill>
                  <a:schemeClr val="tx1"/>
                </a:solidFill>
              </a:rPr>
              <a:t>професионалисти, които трябва да </a:t>
            </a:r>
            <a:r>
              <a:rPr lang="bg-BG" sz="3000" dirty="0" smtClean="0">
                <a:solidFill>
                  <a:schemeClr val="tx1"/>
                </a:solidFill>
              </a:rPr>
              <a:t>нарушават </a:t>
            </a:r>
            <a:r>
              <a:rPr lang="bg-BG" sz="3000" dirty="0">
                <a:solidFill>
                  <a:schemeClr val="tx1"/>
                </a:solidFill>
              </a:rPr>
              <a:t>своите лични стандарти, </a:t>
            </a:r>
            <a:r>
              <a:rPr lang="bg-BG" sz="3000" dirty="0" smtClean="0">
                <a:solidFill>
                  <a:schemeClr val="tx1"/>
                </a:solidFill>
              </a:rPr>
              <a:t>често нападат </a:t>
            </a:r>
            <a:r>
              <a:rPr lang="bg-BG" sz="3000" dirty="0">
                <a:solidFill>
                  <a:schemeClr val="tx1"/>
                </a:solidFill>
              </a:rPr>
              <a:t>остро </a:t>
            </a:r>
            <a:r>
              <a:rPr lang="bg-BG" sz="3000" dirty="0" smtClean="0">
                <a:solidFill>
                  <a:schemeClr val="tx1"/>
                </a:solidFill>
              </a:rPr>
              <a:t>системата, чувстват се унизени, губят самочувствие </a:t>
            </a:r>
            <a:r>
              <a:rPr lang="bg-BG" sz="3000" dirty="0">
                <a:solidFill>
                  <a:schemeClr val="tx1"/>
                </a:solidFill>
              </a:rPr>
              <a:t>и </a:t>
            </a:r>
            <a:r>
              <a:rPr lang="bg-BG" sz="3000" dirty="0" smtClean="0">
                <a:solidFill>
                  <a:schemeClr val="tx1"/>
                </a:solidFill>
              </a:rPr>
              <a:t>изпадат в емоционален </a:t>
            </a:r>
            <a:r>
              <a:rPr lang="bg-BG" sz="3000" dirty="0">
                <a:solidFill>
                  <a:schemeClr val="tx1"/>
                </a:solidFill>
              </a:rPr>
              <a:t>стрес. Те искат да са ценени, да се зачитат техните вярвания, ценности и лични цели. </a:t>
            </a:r>
            <a:r>
              <a:rPr lang="bg-BG" sz="3000" dirty="0" smtClean="0">
                <a:solidFill>
                  <a:schemeClr val="tx1"/>
                </a:solidFill>
              </a:rPr>
              <a:t/>
            </a:r>
            <a:br>
              <a:rPr lang="bg-BG" sz="3000" dirty="0" smtClean="0">
                <a:solidFill>
                  <a:schemeClr val="tx1"/>
                </a:solidFill>
              </a:rPr>
            </a:br>
            <a:r>
              <a:rPr lang="bg-BG" sz="3000" dirty="0" smtClean="0">
                <a:solidFill>
                  <a:schemeClr val="tx1"/>
                </a:solidFill>
              </a:rPr>
              <a:t>	Както </a:t>
            </a:r>
            <a:r>
              <a:rPr lang="bg-BG" sz="3000" dirty="0">
                <a:solidFill>
                  <a:schemeClr val="tx1"/>
                </a:solidFill>
              </a:rPr>
              <a:t>другите хора, </a:t>
            </a:r>
            <a:r>
              <a:rPr lang="bg-BG" sz="3000" dirty="0" smtClean="0">
                <a:solidFill>
                  <a:schemeClr val="tx1"/>
                </a:solidFill>
              </a:rPr>
              <a:t>те </a:t>
            </a:r>
            <a:r>
              <a:rPr lang="bg-BG" sz="3000" dirty="0">
                <a:solidFill>
                  <a:schemeClr val="tx1"/>
                </a:solidFill>
              </a:rPr>
              <a:t>действат в защита на своя личен и обществен имидж, когато са конфронтирани или </a:t>
            </a:r>
            <a:r>
              <a:rPr lang="bg-BG" sz="3000" dirty="0" smtClean="0">
                <a:solidFill>
                  <a:schemeClr val="tx1"/>
                </a:solidFill>
              </a:rPr>
              <a:t>нападани, </a:t>
            </a:r>
            <a:r>
              <a:rPr lang="bg-BG" sz="3000" dirty="0">
                <a:solidFill>
                  <a:schemeClr val="tx1"/>
                </a:solidFill>
              </a:rPr>
              <a:t>защитават своите права и </a:t>
            </a:r>
            <a:r>
              <a:rPr lang="bg-BG" sz="3000" dirty="0" smtClean="0">
                <a:solidFill>
                  <a:schemeClr val="tx1"/>
                </a:solidFill>
              </a:rPr>
              <a:t>професионални </a:t>
            </a:r>
            <a:r>
              <a:rPr lang="bg-BG" sz="3000" dirty="0">
                <a:solidFill>
                  <a:schemeClr val="tx1"/>
                </a:solidFill>
              </a:rPr>
              <a:t>съждения. Съпротивата става още по-нагорещена, когато една или двете страни в конфликта са дезинформирани или манипулирани</a:t>
            </a:r>
            <a:r>
              <a:rPr lang="bg-BG" sz="3000" dirty="0" smtClean="0">
                <a:solidFill>
                  <a:schemeClr val="tx1"/>
                </a:solidFill>
              </a:rPr>
              <a:t>.</a:t>
            </a:r>
            <a:endParaRPr lang="bg-BG" sz="30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29</a:t>
            </a:fld>
            <a:endParaRPr lang="bg-BG" altLang="en-US"/>
          </a:p>
        </p:txBody>
      </p:sp>
    </p:spTree>
    <p:extLst>
      <p:ext uri="{BB962C8B-B14F-4D97-AF65-F5344CB8AC3E}">
        <p14:creationId xmlns:p14="http://schemas.microsoft.com/office/powerpoint/2010/main" val="336961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640960" cy="5832648"/>
          </a:xfrm>
        </p:spPr>
        <p:txBody>
          <a:bodyPr>
            <a:noAutofit/>
          </a:bodyPr>
          <a:lstStyle/>
          <a:p>
            <a:r>
              <a:rPr lang="en-US" sz="2800" dirty="0" smtClean="0">
                <a:solidFill>
                  <a:srgbClr val="000000"/>
                </a:solidFill>
                <a:effectLst/>
              </a:rPr>
              <a:t/>
            </a:r>
            <a:br>
              <a:rPr lang="en-US" sz="2800" dirty="0" smtClean="0">
                <a:solidFill>
                  <a:srgbClr val="000000"/>
                </a:solidFill>
                <a:effectLst/>
              </a:rPr>
            </a:br>
            <a:r>
              <a:rPr lang="bg-BG" sz="2800" dirty="0" smtClean="0">
                <a:solidFill>
                  <a:srgbClr val="000000"/>
                </a:solidFill>
                <a:effectLst/>
              </a:rPr>
              <a:t>	</a:t>
            </a:r>
            <a:r>
              <a:rPr lang="bg-BG" sz="3600" b="1" dirty="0" smtClean="0">
                <a:solidFill>
                  <a:srgbClr val="000000"/>
                </a:solidFill>
                <a:effectLst/>
              </a:rPr>
              <a:t>Конфликтът </a:t>
            </a:r>
            <a:r>
              <a:rPr lang="bg-BG" sz="3600" b="1" dirty="0">
                <a:solidFill>
                  <a:srgbClr val="000000"/>
                </a:solidFill>
                <a:effectLst/>
              </a:rPr>
              <a:t>се отнася до игнориране стойността на индивида </a:t>
            </a:r>
            <a:r>
              <a:rPr lang="bg-BG" sz="3600" dirty="0">
                <a:solidFill>
                  <a:srgbClr val="000000"/>
                </a:solidFill>
                <a:effectLst/>
              </a:rPr>
              <a:t>- чувството да си пренебрегнат, да си приеман за даденост, да си третиран като слуга, да си неоценяван. В такива ситуации чувствата прерастват в гняв и ярост. Индивидът изпада в мрачно настроение, започва да спори или да воюва. Това влияе върху </a:t>
            </a:r>
            <a:r>
              <a:rPr lang="bg-BG" sz="3600" dirty="0" smtClean="0">
                <a:solidFill>
                  <a:srgbClr val="000000"/>
                </a:solidFill>
                <a:effectLst/>
              </a:rPr>
              <a:t>работата</a:t>
            </a:r>
            <a:r>
              <a:rPr lang="en-US" sz="3600" dirty="0" smtClean="0">
                <a:solidFill>
                  <a:srgbClr val="000000"/>
                </a:solidFill>
                <a:effectLst/>
              </a:rPr>
              <a:t> </a:t>
            </a:r>
            <a:r>
              <a:rPr lang="bg-BG" sz="3600" dirty="0" smtClean="0">
                <a:solidFill>
                  <a:srgbClr val="000000"/>
                </a:solidFill>
              </a:rPr>
              <a:t>и</a:t>
            </a:r>
            <a:r>
              <a:rPr lang="bg-BG" sz="3600" dirty="0" smtClean="0">
                <a:solidFill>
                  <a:srgbClr val="000000"/>
                </a:solidFill>
                <a:effectLst/>
              </a:rPr>
              <a:t> </a:t>
            </a:r>
            <a:r>
              <a:rPr lang="bg-BG" sz="3600" dirty="0">
                <a:solidFill>
                  <a:srgbClr val="000000"/>
                </a:solidFill>
                <a:effectLst/>
              </a:rPr>
              <a:t>намалява </a:t>
            </a:r>
            <a:r>
              <a:rPr lang="bg-BG" sz="3600" dirty="0" smtClean="0">
                <a:solidFill>
                  <a:srgbClr val="000000"/>
                </a:solidFill>
                <a:effectLst/>
              </a:rPr>
              <a:t>продуктивността.</a:t>
            </a:r>
            <a:endParaRPr lang="bg-BG" sz="3600" dirty="0">
              <a:solidFill>
                <a:srgbClr val="000000"/>
              </a:solidFill>
            </a:endParaRPr>
          </a:p>
        </p:txBody>
      </p:sp>
      <p:sp>
        <p:nvSpPr>
          <p:cNvPr id="3" name="Date Placeholder 2"/>
          <p:cNvSpPr>
            <a:spLocks noGrp="1"/>
          </p:cNvSpPr>
          <p:nvPr>
            <p:ph type="dt" sz="half" idx="10"/>
          </p:nvPr>
        </p:nvSpPr>
        <p:spPr/>
        <p:txBody>
          <a:bodyPr/>
          <a:lstStyle/>
          <a:p>
            <a:fld id="{932243E0-0663-479B-880B-F1573657BD76}"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a:t>
            </a:fld>
            <a:endParaRPr lang="bg-BG" altLang="en-US"/>
          </a:p>
        </p:txBody>
      </p:sp>
    </p:spTree>
    <p:extLst>
      <p:ext uri="{BB962C8B-B14F-4D97-AF65-F5344CB8AC3E}">
        <p14:creationId xmlns:p14="http://schemas.microsoft.com/office/powerpoint/2010/main" val="1298553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106690"/>
          </a:xfrm>
        </p:spPr>
        <p:txBody>
          <a:bodyPr>
            <a:noAutofit/>
          </a:bodyPr>
          <a:lstStyle/>
          <a:p>
            <a:r>
              <a:rPr lang="bg-BG" sz="3200" b="1" i="1" dirty="0">
                <a:solidFill>
                  <a:srgbClr val="C00000"/>
                </a:solidFill>
              </a:rPr>
              <a:t>Други причини за конфликти в медицинската практика могат да бъдат: </a:t>
            </a:r>
            <a:r>
              <a:rPr lang="bg-BG" sz="3200" b="1" i="1" dirty="0" smtClean="0">
                <a:solidFill>
                  <a:srgbClr val="C00000"/>
                </a:solidFill>
              </a:rPr>
              <a:t/>
            </a:r>
            <a:br>
              <a:rPr lang="bg-BG" sz="3200" b="1" i="1" dirty="0" smtClean="0">
                <a:solidFill>
                  <a:srgbClr val="C00000"/>
                </a:solidFill>
              </a:rPr>
            </a:br>
            <a:r>
              <a:rPr lang="bg-BG" sz="2800" b="1" i="1" dirty="0" smtClean="0">
                <a:solidFill>
                  <a:srgbClr val="000000"/>
                </a:solidFill>
              </a:rPr>
              <a:t>- </a:t>
            </a:r>
            <a:r>
              <a:rPr lang="bg-BG" sz="3200" dirty="0" smtClean="0">
                <a:solidFill>
                  <a:srgbClr val="000000"/>
                </a:solidFill>
              </a:rPr>
              <a:t>неподготвеност </a:t>
            </a:r>
            <a:r>
              <a:rPr lang="bg-BG" sz="3200" dirty="0">
                <a:solidFill>
                  <a:srgbClr val="000000"/>
                </a:solidFill>
              </a:rPr>
              <a:t>на хората за промяна;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противоречиви </a:t>
            </a:r>
            <a:r>
              <a:rPr lang="bg-BG" sz="3200" dirty="0">
                <a:solidFill>
                  <a:srgbClr val="000000"/>
                </a:solidFill>
              </a:rPr>
              <a:t>(несъвместими) правила на различни мениджъри;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неподходяща </a:t>
            </a:r>
            <a:r>
              <a:rPr lang="bg-BG" sz="3200" dirty="0">
                <a:solidFill>
                  <a:srgbClr val="000000"/>
                </a:solidFill>
              </a:rPr>
              <a:t>ориентация и обучение и лоша комуникация;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проблеми </a:t>
            </a:r>
            <a:r>
              <a:rPr lang="bg-BG" sz="3200" dirty="0">
                <a:solidFill>
                  <a:srgbClr val="000000"/>
                </a:solidFill>
              </a:rPr>
              <a:t>извън работата </a:t>
            </a:r>
            <a:r>
              <a:rPr lang="bg-BG" sz="3200" dirty="0" smtClean="0">
                <a:solidFill>
                  <a:srgbClr val="000000"/>
                </a:solidFill>
              </a:rPr>
              <a:t>(в брака, семейството</a:t>
            </a:r>
            <a:r>
              <a:rPr lang="bg-BG" sz="3200" dirty="0">
                <a:solidFill>
                  <a:srgbClr val="000000"/>
                </a:solidFill>
              </a:rPr>
              <a:t>, </a:t>
            </a:r>
            <a:r>
              <a:rPr lang="bg-BG" sz="3200" dirty="0" smtClean="0">
                <a:solidFill>
                  <a:srgbClr val="000000"/>
                </a:solidFill>
              </a:rPr>
              <a:t>наркотици</a:t>
            </a:r>
            <a:r>
              <a:rPr lang="bg-BG" sz="3200" dirty="0">
                <a:solidFill>
                  <a:srgbClr val="000000"/>
                </a:solidFill>
              </a:rPr>
              <a:t>, алкохолизъм, психичен стрес, финансови проблеми);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възраст </a:t>
            </a:r>
            <a:r>
              <a:rPr lang="bg-BG" sz="3200" dirty="0">
                <a:solidFill>
                  <a:srgbClr val="000000"/>
                </a:solidFill>
              </a:rPr>
              <a:t>(по-възрастните се страхуват, че няма да могат да се съревновават с по-младите и негодуват срещу тях</a:t>
            </a:r>
            <a:r>
              <a:rPr lang="bg-BG" sz="3200" dirty="0" smtClean="0">
                <a:solidFill>
                  <a:srgbClr val="000000"/>
                </a:solidFill>
              </a:rPr>
              <a:t>);</a:t>
            </a: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30</a:t>
            </a:fld>
            <a:endParaRPr lang="bg-BG" altLang="en-US"/>
          </a:p>
        </p:txBody>
      </p:sp>
    </p:spTree>
    <p:extLst>
      <p:ext uri="{BB962C8B-B14F-4D97-AF65-F5344CB8AC3E}">
        <p14:creationId xmlns:p14="http://schemas.microsoft.com/office/powerpoint/2010/main" val="4177116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smtClean="0">
                <a:solidFill>
                  <a:srgbClr val="000000"/>
                </a:solidFill>
              </a:rPr>
              <a:t>- </a:t>
            </a:r>
            <a:r>
              <a:rPr lang="bg-BG" sz="3200" dirty="0" smtClean="0">
                <a:solidFill>
                  <a:srgbClr val="000000"/>
                </a:solidFill>
              </a:rPr>
              <a:t>натиск</a:t>
            </a:r>
            <a:r>
              <a:rPr lang="bg-BG" sz="3200" dirty="0">
                <a:solidFill>
                  <a:srgbClr val="000000"/>
                </a:solidFill>
              </a:rPr>
              <a:t>, свързан със задържането на разходите, ефективността на грижите за пациента, колективното договаряне и др.;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въздействията </a:t>
            </a:r>
            <a:r>
              <a:rPr lang="bg-BG" sz="3200" dirty="0">
                <a:solidFill>
                  <a:srgbClr val="000000"/>
                </a:solidFill>
              </a:rPr>
              <a:t>на новите технологии и нарастваща отговорност и по-високи изисквания към оценката на дейността;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дискриминация </a:t>
            </a:r>
            <a:r>
              <a:rPr lang="bg-BG" sz="3200" dirty="0">
                <a:solidFill>
                  <a:srgbClr val="000000"/>
                </a:solidFill>
              </a:rPr>
              <a:t>и предразсъдъци; </a:t>
            </a:r>
            <a:r>
              <a:rPr lang="bg-BG" sz="3200" dirty="0" smtClean="0">
                <a:solidFill>
                  <a:srgbClr val="000000"/>
                </a:solidFill>
              </a:rPr>
              <a:t/>
            </a:r>
            <a:br>
              <a:rPr lang="bg-BG" sz="3200" dirty="0" smtClean="0">
                <a:solidFill>
                  <a:srgbClr val="000000"/>
                </a:solidFill>
              </a:rPr>
            </a:br>
            <a:r>
              <a:rPr lang="bg-BG" sz="3200" dirty="0" smtClean="0">
                <a:solidFill>
                  <a:srgbClr val="000000"/>
                </a:solidFill>
              </a:rPr>
              <a:t>- расови </a:t>
            </a:r>
            <a:r>
              <a:rPr lang="bg-BG" sz="3200" dirty="0">
                <a:solidFill>
                  <a:srgbClr val="000000"/>
                </a:solidFill>
              </a:rPr>
              <a:t>малцинства с изострена чувствителност към действителни или въображаеми пренебрегвания и обиди и др</a:t>
            </a:r>
            <a:r>
              <a:rPr lang="bg-BG" sz="3200" dirty="0" smtClean="0">
                <a:solidFill>
                  <a:srgbClr val="000000"/>
                </a:solidFill>
              </a:rPr>
              <a:t>.</a:t>
            </a:r>
            <a:br>
              <a:rPr lang="bg-BG" sz="3200" dirty="0" smtClean="0">
                <a:solidFill>
                  <a:srgbClr val="000000"/>
                </a:solidFill>
              </a:rPr>
            </a:br>
            <a:r>
              <a:rPr lang="bg-BG" sz="2800" dirty="0">
                <a:solidFill>
                  <a:srgbClr val="000000"/>
                </a:solidFill>
              </a:rPr>
              <a:t/>
            </a:r>
            <a:br>
              <a:rPr lang="bg-BG"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31</a:t>
            </a:fld>
            <a:endParaRPr lang="bg-BG" altLang="en-US"/>
          </a:p>
        </p:txBody>
      </p:sp>
    </p:spTree>
    <p:extLst>
      <p:ext uri="{BB962C8B-B14F-4D97-AF65-F5344CB8AC3E}">
        <p14:creationId xmlns:p14="http://schemas.microsoft.com/office/powerpoint/2010/main" val="3323434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600" b="1" i="1" dirty="0">
                <a:solidFill>
                  <a:srgbClr val="C00000"/>
                </a:solidFill>
              </a:rPr>
              <a:t>Оценяване на измеренията на </a:t>
            </a:r>
            <a:r>
              <a:rPr lang="bg-BG" sz="3600" b="1" i="1" dirty="0" smtClean="0">
                <a:solidFill>
                  <a:srgbClr val="C00000"/>
                </a:solidFill>
              </a:rPr>
              <a:t>конфликта</a:t>
            </a:r>
            <a:br>
              <a:rPr lang="bg-BG" sz="3600" b="1" i="1" dirty="0" smtClean="0">
                <a:solidFill>
                  <a:srgbClr val="C00000"/>
                </a:solidFill>
              </a:rPr>
            </a:br>
            <a:r>
              <a:rPr lang="bg-BG" sz="3600" dirty="0">
                <a:solidFill>
                  <a:srgbClr val="000000"/>
                </a:solidFill>
              </a:rPr>
              <a:t/>
            </a:r>
            <a:br>
              <a:rPr lang="bg-BG" sz="3600" dirty="0">
                <a:solidFill>
                  <a:srgbClr val="000000"/>
                </a:solidFill>
              </a:rPr>
            </a:br>
            <a:r>
              <a:rPr lang="bg-BG" sz="3600" dirty="0" err="1">
                <a:solidFill>
                  <a:srgbClr val="000000"/>
                </a:solidFill>
              </a:rPr>
              <a:t>Грийнхел</a:t>
            </a:r>
            <a:r>
              <a:rPr lang="bg-BG" sz="3600" dirty="0">
                <a:solidFill>
                  <a:srgbClr val="000000"/>
                </a:solidFill>
              </a:rPr>
              <a:t> разработва диагностичен модел за оценяване измеренията на конфликта, </a:t>
            </a:r>
            <a:r>
              <a:rPr lang="bg-BG" sz="3600" dirty="0" smtClean="0">
                <a:solidFill>
                  <a:srgbClr val="000000"/>
                </a:solidFill>
              </a:rPr>
              <a:t>съдържащ </a:t>
            </a:r>
            <a:r>
              <a:rPr lang="bg-BG" sz="3600" b="1" i="1" dirty="0" smtClean="0">
                <a:solidFill>
                  <a:srgbClr val="C00000"/>
                </a:solidFill>
              </a:rPr>
              <a:t>седем </a:t>
            </a:r>
            <a:r>
              <a:rPr lang="bg-BG" sz="3600" b="1" i="1" dirty="0">
                <a:solidFill>
                  <a:srgbClr val="C00000"/>
                </a:solidFill>
              </a:rPr>
              <a:t>измерения</a:t>
            </a:r>
            <a:r>
              <a:rPr lang="bg-BG" sz="3600" dirty="0">
                <a:solidFill>
                  <a:srgbClr val="000000"/>
                </a:solidFill>
              </a:rPr>
              <a:t>, всяко едно от които представлява континуум от “трудно за разрешаване” до “лесно за разрешаване”. </a:t>
            </a:r>
            <a:r>
              <a:rPr lang="bg-BG" sz="3600" dirty="0" smtClean="0">
                <a:solidFill>
                  <a:srgbClr val="000000"/>
                </a:solidFill>
              </a:rPr>
              <a:t/>
            </a:r>
            <a:br>
              <a:rPr lang="bg-BG" sz="3600" dirty="0" smtClean="0">
                <a:solidFill>
                  <a:srgbClr val="000000"/>
                </a:solidFill>
              </a:rPr>
            </a:br>
            <a:r>
              <a:rPr lang="bg-BG" sz="3600" dirty="0">
                <a:solidFill>
                  <a:srgbClr val="000000"/>
                </a:solidFill>
              </a:rPr>
              <a:t/>
            </a:r>
            <a:br>
              <a:rPr lang="bg-BG" sz="3600" dirty="0">
                <a:solidFill>
                  <a:srgbClr val="000000"/>
                </a:solidFill>
              </a:rPr>
            </a:b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32</a:t>
            </a:fld>
            <a:endParaRPr lang="bg-BG" altLang="en-US"/>
          </a:p>
        </p:txBody>
      </p:sp>
    </p:spTree>
    <p:extLst>
      <p:ext uri="{BB962C8B-B14F-4D97-AF65-F5344CB8AC3E}">
        <p14:creationId xmlns:p14="http://schemas.microsoft.com/office/powerpoint/2010/main" val="2496852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600" b="1" i="1" dirty="0" smtClean="0">
                <a:solidFill>
                  <a:srgbClr val="C00000"/>
                </a:solidFill>
              </a:rPr>
              <a:t>1. Характер </a:t>
            </a:r>
            <a:r>
              <a:rPr lang="bg-BG" sz="3600" b="1" i="1" dirty="0">
                <a:solidFill>
                  <a:srgbClr val="C00000"/>
                </a:solidFill>
              </a:rPr>
              <a:t>на въпросният предмет на разногласие, </a:t>
            </a:r>
            <a:r>
              <a:rPr lang="bg-BG" sz="3600" dirty="0">
                <a:solidFill>
                  <a:srgbClr val="000000"/>
                </a:solidFill>
              </a:rPr>
              <a:t>т.е.</a:t>
            </a:r>
            <a:r>
              <a:rPr lang="bg-BG" sz="3600" b="1" i="1" dirty="0">
                <a:solidFill>
                  <a:srgbClr val="000000"/>
                </a:solidFill>
              </a:rPr>
              <a:t> </a:t>
            </a:r>
            <a:r>
              <a:rPr lang="bg-BG" sz="3600" dirty="0">
                <a:solidFill>
                  <a:srgbClr val="000000"/>
                </a:solidFill>
              </a:rPr>
              <a:t>дали конфликтът се дължи на принципни разногласия или не; по какъв начин могат да бъдат поддържани принципите и организацията и работещите да бъдат запазени</a:t>
            </a:r>
            <a:r>
              <a:rPr lang="bg-BG" sz="3600" dirty="0" smtClean="0">
                <a:solidFill>
                  <a:srgbClr val="000000"/>
                </a:solidFill>
              </a:rPr>
              <a:t>.</a:t>
            </a:r>
            <a:br>
              <a:rPr lang="bg-BG" sz="3600" dirty="0" smtClean="0">
                <a:solidFill>
                  <a:srgbClr val="000000"/>
                </a:solidFill>
              </a:rPr>
            </a:br>
            <a:r>
              <a:rPr lang="bg-BG" sz="3600" dirty="0">
                <a:solidFill>
                  <a:srgbClr val="000000"/>
                </a:solidFill>
              </a:rPr>
              <a:t/>
            </a:r>
            <a:br>
              <a:rPr lang="bg-BG" sz="3600" dirty="0">
                <a:solidFill>
                  <a:srgbClr val="000000"/>
                </a:solidFill>
              </a:rPr>
            </a:br>
            <a:r>
              <a:rPr lang="bg-BG" sz="3600" b="1" i="1" dirty="0" smtClean="0">
                <a:solidFill>
                  <a:srgbClr val="C00000"/>
                </a:solidFill>
              </a:rPr>
              <a:t>2. Какъв </a:t>
            </a:r>
            <a:r>
              <a:rPr lang="bg-BG" sz="3600" b="1" i="1" dirty="0">
                <a:solidFill>
                  <a:srgbClr val="C00000"/>
                </a:solidFill>
              </a:rPr>
              <a:t>е размерът на залозите</a:t>
            </a:r>
            <a:r>
              <a:rPr lang="bg-BG" sz="3600" i="1" dirty="0">
                <a:solidFill>
                  <a:srgbClr val="C00000"/>
                </a:solidFill>
              </a:rPr>
              <a:t>, </a:t>
            </a:r>
            <a:r>
              <a:rPr lang="bg-BG" sz="3600" dirty="0">
                <a:solidFill>
                  <a:srgbClr val="000000"/>
                </a:solidFill>
              </a:rPr>
              <a:t>т.е. за какво настояват страните? </a:t>
            </a:r>
            <a:br>
              <a:rPr lang="bg-BG" sz="3600" dirty="0">
                <a:solidFill>
                  <a:srgbClr val="000000"/>
                </a:solidFill>
              </a:rPr>
            </a:br>
            <a:endParaRPr lang="bg-BG" sz="36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33</a:t>
            </a:fld>
            <a:endParaRPr lang="bg-BG" altLang="en-US"/>
          </a:p>
        </p:txBody>
      </p:sp>
    </p:spTree>
    <p:extLst>
      <p:ext uri="{BB962C8B-B14F-4D97-AF65-F5344CB8AC3E}">
        <p14:creationId xmlns:p14="http://schemas.microsoft.com/office/powerpoint/2010/main" val="4250194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000" b="1" i="1" dirty="0" smtClean="0">
                <a:solidFill>
                  <a:srgbClr val="C00000"/>
                </a:solidFill>
              </a:rPr>
              <a:t>3. Каква </a:t>
            </a:r>
            <a:r>
              <a:rPr lang="bg-BG" sz="3000" b="1" i="1" dirty="0">
                <a:solidFill>
                  <a:srgbClr val="C00000"/>
                </a:solidFill>
              </a:rPr>
              <a:t>е взаимозависимостта на страните?</a:t>
            </a:r>
            <a:r>
              <a:rPr lang="bg-BG" sz="3000" b="1" dirty="0">
                <a:solidFill>
                  <a:srgbClr val="C00000"/>
                </a:solidFill>
              </a:rPr>
              <a:t> </a:t>
            </a:r>
            <a:r>
              <a:rPr lang="bg-BG" sz="3000" dirty="0">
                <a:solidFill>
                  <a:srgbClr val="000000"/>
                </a:solidFill>
              </a:rPr>
              <a:t>Когато е налице позитивна взаимозависимост, която да води до взаимна изгода, конфликтът се разрешава по-лесно.</a:t>
            </a:r>
            <a:br>
              <a:rPr lang="bg-BG" sz="3000" dirty="0">
                <a:solidFill>
                  <a:srgbClr val="000000"/>
                </a:solidFill>
              </a:rPr>
            </a:br>
            <a:r>
              <a:rPr lang="bg-BG" sz="3000" b="1" i="1" dirty="0" smtClean="0">
                <a:solidFill>
                  <a:srgbClr val="C00000"/>
                </a:solidFill>
              </a:rPr>
              <a:t>4. Каква </a:t>
            </a:r>
            <a:r>
              <a:rPr lang="bg-BG" sz="3000" b="1" i="1" dirty="0">
                <a:solidFill>
                  <a:srgbClr val="C00000"/>
                </a:solidFill>
              </a:rPr>
              <a:t>е продължителността на взаимодействието?</a:t>
            </a:r>
            <a:r>
              <a:rPr lang="bg-BG" sz="3000" b="1" dirty="0">
                <a:solidFill>
                  <a:srgbClr val="C00000"/>
                </a:solidFill>
              </a:rPr>
              <a:t> </a:t>
            </a:r>
            <a:r>
              <a:rPr lang="bg-BG" sz="3000" b="1" dirty="0" smtClean="0">
                <a:solidFill>
                  <a:srgbClr val="C00000"/>
                </a:solidFill>
              </a:rPr>
              <a:t> </a:t>
            </a:r>
            <a:r>
              <a:rPr lang="bg-BG" sz="3000" dirty="0" smtClean="0">
                <a:solidFill>
                  <a:srgbClr val="000000"/>
                </a:solidFill>
              </a:rPr>
              <a:t>Продължителните </a:t>
            </a:r>
            <a:r>
              <a:rPr lang="bg-BG" sz="3000" dirty="0">
                <a:solidFill>
                  <a:srgbClr val="000000"/>
                </a:solidFill>
              </a:rPr>
              <a:t>взаимодействия и връзки между индивидите и групите намаляват възможностите за конфликт или ако такъв възникне, той се разрешава по-лесно</a:t>
            </a:r>
            <a:r>
              <a:rPr lang="bg-BG" sz="3000" dirty="0" smtClean="0">
                <a:solidFill>
                  <a:srgbClr val="000000"/>
                </a:solidFill>
              </a:rPr>
              <a:t>.</a:t>
            </a:r>
            <a:br>
              <a:rPr lang="bg-BG" sz="3000" dirty="0" smtClean="0">
                <a:solidFill>
                  <a:srgbClr val="000000"/>
                </a:solidFill>
              </a:rPr>
            </a:br>
            <a:r>
              <a:rPr lang="bg-BG" sz="3000" b="1" i="1" dirty="0" smtClean="0">
                <a:solidFill>
                  <a:srgbClr val="C00000"/>
                </a:solidFill>
              </a:rPr>
              <a:t>5. Каква е структура </a:t>
            </a:r>
            <a:r>
              <a:rPr lang="bg-BG" sz="3000" b="1" i="1" dirty="0">
                <a:solidFill>
                  <a:srgbClr val="C00000"/>
                </a:solidFill>
              </a:rPr>
              <a:t>на </a:t>
            </a:r>
            <a:r>
              <a:rPr lang="bg-BG" sz="3000" b="1" i="1" dirty="0" smtClean="0">
                <a:solidFill>
                  <a:srgbClr val="C00000"/>
                </a:solidFill>
              </a:rPr>
              <a:t>страните?</a:t>
            </a:r>
            <a:r>
              <a:rPr lang="bg-BG" sz="3000" b="1" dirty="0" smtClean="0">
                <a:solidFill>
                  <a:srgbClr val="000000"/>
                </a:solidFill>
              </a:rPr>
              <a:t> </a:t>
            </a:r>
            <a:r>
              <a:rPr lang="bg-BG" sz="3000" dirty="0">
                <a:solidFill>
                  <a:srgbClr val="000000"/>
                </a:solidFill>
              </a:rPr>
              <a:t>Наличието на силни лидери, които обединяват лицата в процеса на приемане и осъществяване на споразуменията, намалява възможностите за конфликт</a:t>
            </a:r>
            <a:r>
              <a:rPr lang="bg-BG" sz="3000" dirty="0" smtClean="0">
                <a:solidFill>
                  <a:srgbClr val="000000"/>
                </a:solidFill>
              </a:rPr>
              <a:t>.</a:t>
            </a:r>
            <a:endParaRPr lang="bg-BG" sz="30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34</a:t>
            </a:fld>
            <a:endParaRPr lang="bg-BG" altLang="en-US"/>
          </a:p>
        </p:txBody>
      </p:sp>
    </p:spTree>
    <p:extLst>
      <p:ext uri="{BB962C8B-B14F-4D97-AF65-F5344CB8AC3E}">
        <p14:creationId xmlns:p14="http://schemas.microsoft.com/office/powerpoint/2010/main" val="3014898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b="1" i="1" dirty="0" smtClean="0">
                <a:solidFill>
                  <a:srgbClr val="C00000"/>
                </a:solidFill>
              </a:rPr>
              <a:t>6. Въвличане </a:t>
            </a:r>
            <a:r>
              <a:rPr lang="bg-BG" sz="2800" b="1" i="1" dirty="0">
                <a:solidFill>
                  <a:srgbClr val="C00000"/>
                </a:solidFill>
              </a:rPr>
              <a:t>на трети страни.</a:t>
            </a:r>
            <a:r>
              <a:rPr lang="bg-BG" sz="2800" b="1" dirty="0">
                <a:solidFill>
                  <a:srgbClr val="000000"/>
                </a:solidFill>
              </a:rPr>
              <a:t> </a:t>
            </a:r>
            <a:r>
              <a:rPr lang="bg-BG" sz="2800" dirty="0">
                <a:solidFill>
                  <a:srgbClr val="000000"/>
                </a:solidFill>
              </a:rPr>
              <a:t>Конфликтите са трудни за разрешаване, когато участниците са силно емоционални и прибягват до изопачаващи, нерационални аргументи, неразумни становища, накърняваща комуникация или личностни нападки. Такива конфликти могат да бъдат разрешени с помощта на престижна, силна, ползваща се с доверие и неутрална трета страна.  </a:t>
            </a:r>
            <a:br>
              <a:rPr lang="bg-BG" sz="2800" dirty="0">
                <a:solidFill>
                  <a:srgbClr val="000000"/>
                </a:solidFill>
              </a:rPr>
            </a:br>
            <a:r>
              <a:rPr lang="bg-BG" sz="2800" dirty="0" smtClean="0">
                <a:solidFill>
                  <a:srgbClr val="000000"/>
                </a:solidFill>
              </a:rPr>
              <a:t/>
            </a:r>
            <a:br>
              <a:rPr lang="bg-BG" sz="2800" dirty="0" smtClean="0">
                <a:solidFill>
                  <a:srgbClr val="000000"/>
                </a:solidFill>
              </a:rPr>
            </a:br>
            <a:r>
              <a:rPr lang="bg-BG" sz="2800" b="1" i="1" dirty="0" smtClean="0">
                <a:solidFill>
                  <a:srgbClr val="C00000"/>
                </a:solidFill>
              </a:rPr>
              <a:t>7.</a:t>
            </a:r>
            <a:r>
              <a:rPr lang="bg-BG" sz="2800" b="1" dirty="0" smtClean="0">
                <a:solidFill>
                  <a:srgbClr val="C00000"/>
                </a:solidFill>
              </a:rPr>
              <a:t> </a:t>
            </a:r>
            <a:r>
              <a:rPr lang="bg-BG" sz="2800" b="1" i="1" dirty="0" smtClean="0">
                <a:solidFill>
                  <a:srgbClr val="C00000"/>
                </a:solidFill>
              </a:rPr>
              <a:t>Как </a:t>
            </a:r>
            <a:r>
              <a:rPr lang="bg-BG" sz="2800" b="1" i="1" dirty="0">
                <a:solidFill>
                  <a:srgbClr val="C00000"/>
                </a:solidFill>
              </a:rPr>
              <a:t>се възприема развитието на конфликта от двете страни?</a:t>
            </a:r>
            <a:r>
              <a:rPr lang="bg-BG" sz="2800" dirty="0">
                <a:solidFill>
                  <a:srgbClr val="C00000"/>
                </a:solidFill>
              </a:rPr>
              <a:t> </a:t>
            </a:r>
            <a:r>
              <a:rPr lang="bg-BG" sz="2800" dirty="0" smtClean="0">
                <a:solidFill>
                  <a:srgbClr val="C00000"/>
                </a:solidFill>
              </a:rPr>
              <a:t> </a:t>
            </a:r>
            <a:r>
              <a:rPr lang="bg-BG" sz="2800" dirty="0" smtClean="0">
                <a:solidFill>
                  <a:srgbClr val="000000"/>
                </a:solidFill>
              </a:rPr>
              <a:t>Те </a:t>
            </a:r>
            <a:r>
              <a:rPr lang="bg-BG" sz="2800" dirty="0">
                <a:solidFill>
                  <a:srgbClr val="000000"/>
                </a:solidFill>
              </a:rPr>
              <a:t>трябва да се убеждават, че резултатът е еднакъв и е претърпяно достатъчно от двете страни и е необходимо прекратяване на конфликта.</a:t>
            </a:r>
            <a:br>
              <a:rPr lang="bg-BG"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35</a:t>
            </a:fld>
            <a:endParaRPr lang="bg-BG" altLang="en-US"/>
          </a:p>
        </p:txBody>
      </p:sp>
    </p:spTree>
    <p:extLst>
      <p:ext uri="{BB962C8B-B14F-4D97-AF65-F5344CB8AC3E}">
        <p14:creationId xmlns:p14="http://schemas.microsoft.com/office/powerpoint/2010/main" val="4379310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dirty="0" smtClean="0">
                <a:solidFill>
                  <a:srgbClr val="000000"/>
                </a:solidFill>
              </a:rPr>
              <a:t>	След </a:t>
            </a:r>
            <a:r>
              <a:rPr lang="bg-BG" dirty="0">
                <a:solidFill>
                  <a:srgbClr val="000000"/>
                </a:solidFill>
              </a:rPr>
              <a:t>оценка на измеренията на конфликта, целта на мениджмънта е предвижване на съответните измерения от областта на трудно </a:t>
            </a:r>
            <a:r>
              <a:rPr lang="bg-BG" dirty="0" err="1">
                <a:solidFill>
                  <a:srgbClr val="000000"/>
                </a:solidFill>
              </a:rPr>
              <a:t>разрешими</a:t>
            </a:r>
            <a:r>
              <a:rPr lang="bg-BG" dirty="0">
                <a:solidFill>
                  <a:srgbClr val="000000"/>
                </a:solidFill>
              </a:rPr>
              <a:t> към лесно </a:t>
            </a:r>
            <a:r>
              <a:rPr lang="bg-BG" dirty="0" err="1" smtClean="0">
                <a:solidFill>
                  <a:srgbClr val="000000"/>
                </a:solidFill>
              </a:rPr>
              <a:t>разрешими</a:t>
            </a:r>
            <a:r>
              <a:rPr lang="bg-BG" dirty="0" smtClean="0">
                <a:solidFill>
                  <a:srgbClr val="000000"/>
                </a:solidFill>
              </a:rPr>
              <a:t>.</a:t>
            </a:r>
            <a:br>
              <a:rPr lang="bg-BG" dirty="0" smtClean="0">
                <a:solidFill>
                  <a:srgbClr val="000000"/>
                </a:solidFill>
              </a:rPr>
            </a:br>
            <a:r>
              <a:rPr lang="bg-BG" dirty="0">
                <a:solidFill>
                  <a:srgbClr val="000000"/>
                </a:solidFill>
              </a:rPr>
              <a:t/>
            </a:r>
            <a:br>
              <a:rPr lang="bg-BG" dirty="0">
                <a:solidFill>
                  <a:srgbClr val="000000"/>
                </a:solidFill>
              </a:rPr>
            </a:br>
            <a:r>
              <a:rPr lang="bg-BG" dirty="0" smtClean="0">
                <a:solidFill>
                  <a:srgbClr val="000000"/>
                </a:solidFill>
              </a:rPr>
              <a:t/>
            </a:r>
            <a:br>
              <a:rPr lang="bg-BG" dirty="0" smtClean="0">
                <a:solidFill>
                  <a:srgbClr val="000000"/>
                </a:solidFill>
              </a:rPr>
            </a:br>
            <a:r>
              <a:rPr lang="bg-BG" dirty="0" smtClean="0">
                <a:solidFill>
                  <a:srgbClr val="000000"/>
                </a:solidFill>
              </a:rPr>
              <a:t> </a:t>
            </a:r>
            <a:endParaRPr lang="bg-BG"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36</a:t>
            </a:fld>
            <a:endParaRPr lang="bg-BG" altLang="en-US"/>
          </a:p>
        </p:txBody>
      </p:sp>
    </p:spTree>
    <p:extLst>
      <p:ext uri="{BB962C8B-B14F-4D97-AF65-F5344CB8AC3E}">
        <p14:creationId xmlns:p14="http://schemas.microsoft.com/office/powerpoint/2010/main" val="13772736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37</a:t>
            </a:fld>
            <a:endParaRPr lang="bg-BG" altLang="en-US"/>
          </a:p>
        </p:txBody>
      </p:sp>
      <p:graphicFrame>
        <p:nvGraphicFramePr>
          <p:cNvPr id="4" name="Table 3"/>
          <p:cNvGraphicFramePr>
            <a:graphicFrameLocks noGrp="1"/>
          </p:cNvGraphicFramePr>
          <p:nvPr>
            <p:extLst>
              <p:ext uri="{D42A27DB-BD31-4B8C-83A1-F6EECF244321}">
                <p14:modId xmlns:p14="http://schemas.microsoft.com/office/powerpoint/2010/main" val="1073117189"/>
              </p:ext>
            </p:extLst>
          </p:nvPr>
        </p:nvGraphicFramePr>
        <p:xfrm>
          <a:off x="107505" y="260649"/>
          <a:ext cx="8928990" cy="5904657"/>
        </p:xfrm>
        <a:graphic>
          <a:graphicData uri="http://schemas.openxmlformats.org/drawingml/2006/table">
            <a:tbl>
              <a:tblPr>
                <a:tableStyleId>{5C22544A-7EE6-4342-B048-85BDC9FD1C3A}</a:tableStyleId>
              </a:tblPr>
              <a:tblGrid>
                <a:gridCol w="2976330"/>
                <a:gridCol w="2976330"/>
                <a:gridCol w="2976330"/>
              </a:tblGrid>
              <a:tr h="707770">
                <a:tc>
                  <a:txBody>
                    <a:bodyPr/>
                    <a:lstStyle/>
                    <a:p>
                      <a:pPr marL="179705">
                        <a:lnSpc>
                          <a:spcPct val="115000"/>
                        </a:lnSpc>
                        <a:spcBef>
                          <a:spcPts val="200"/>
                        </a:spcBef>
                        <a:spcAft>
                          <a:spcPts val="200"/>
                        </a:spcAft>
                      </a:pPr>
                      <a:r>
                        <a:rPr lang="bg-BG" sz="1800" b="1" dirty="0">
                          <a:solidFill>
                            <a:srgbClr val="C00000"/>
                          </a:solidFill>
                          <a:effectLst/>
                        </a:rPr>
                        <a:t>Измерение на конфликта</a:t>
                      </a:r>
                      <a:endParaRPr lang="bg-BG" sz="1800" b="1" dirty="0">
                        <a:solidFill>
                          <a:srgbClr val="C00000"/>
                        </a:solidFill>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b="1" dirty="0">
                          <a:solidFill>
                            <a:srgbClr val="C00000"/>
                          </a:solidFill>
                          <a:effectLst/>
                        </a:rPr>
                        <a:t>Труден за разрешаване конфликт</a:t>
                      </a:r>
                      <a:endParaRPr lang="bg-BG" sz="1800" b="1" dirty="0">
                        <a:solidFill>
                          <a:srgbClr val="C00000"/>
                        </a:solidFill>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b="1" dirty="0">
                          <a:solidFill>
                            <a:srgbClr val="C00000"/>
                          </a:solidFill>
                          <a:effectLst/>
                        </a:rPr>
                        <a:t>Лесен за разрешаване конфликт</a:t>
                      </a:r>
                      <a:endParaRPr lang="bg-BG" sz="1800" b="1" dirty="0">
                        <a:solidFill>
                          <a:srgbClr val="C00000"/>
                        </a:solidFill>
                        <a:effectLst/>
                        <a:latin typeface="Times New Roman"/>
                        <a:ea typeface="Times New Roman"/>
                      </a:endParaRPr>
                    </a:p>
                  </a:txBody>
                  <a:tcPr marL="68580" marR="68580" marT="0" marB="0"/>
                </a:tc>
              </a:tr>
              <a:tr h="707770">
                <a:tc>
                  <a:txBody>
                    <a:bodyPr/>
                    <a:lstStyle/>
                    <a:p>
                      <a:pPr marL="179705">
                        <a:lnSpc>
                          <a:spcPct val="115000"/>
                        </a:lnSpc>
                        <a:spcBef>
                          <a:spcPts val="200"/>
                        </a:spcBef>
                        <a:spcAft>
                          <a:spcPts val="200"/>
                        </a:spcAft>
                      </a:pPr>
                      <a:r>
                        <a:rPr lang="bg-BG" sz="1800">
                          <a:effectLst/>
                        </a:rPr>
                        <a:t>1. Характер на въпросният проблем</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Въпрос на принцип</a:t>
                      </a:r>
                      <a:endParaRPr lang="bg-BG" sz="1800" dirty="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Маловажен проблем</a:t>
                      </a:r>
                      <a:endParaRPr lang="bg-BG" sz="1800">
                        <a:effectLst/>
                        <a:latin typeface="Times New Roman"/>
                        <a:ea typeface="Times New Roman"/>
                      </a:endParaRPr>
                    </a:p>
                  </a:txBody>
                  <a:tcPr marL="68580" marR="68580" marT="0" marB="0"/>
                </a:tc>
              </a:tr>
              <a:tr h="465273">
                <a:tc>
                  <a:txBody>
                    <a:bodyPr/>
                    <a:lstStyle/>
                    <a:p>
                      <a:pPr marL="179705">
                        <a:lnSpc>
                          <a:spcPct val="115000"/>
                        </a:lnSpc>
                        <a:spcBef>
                          <a:spcPts val="200"/>
                        </a:spcBef>
                        <a:spcAft>
                          <a:spcPts val="200"/>
                        </a:spcAft>
                      </a:pPr>
                      <a:r>
                        <a:rPr lang="bg-BG" sz="1800">
                          <a:effectLst/>
                        </a:rPr>
                        <a:t>2. Размер на залозите</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Голям</a:t>
                      </a:r>
                      <a:endParaRPr lang="bg-BG" sz="1800" dirty="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Малък</a:t>
                      </a:r>
                      <a:endParaRPr lang="bg-BG" sz="1800">
                        <a:effectLst/>
                        <a:latin typeface="Times New Roman"/>
                        <a:ea typeface="Times New Roman"/>
                      </a:endParaRPr>
                    </a:p>
                  </a:txBody>
                  <a:tcPr marL="68580" marR="68580" marT="0" marB="0"/>
                </a:tc>
              </a:tr>
              <a:tr h="707770">
                <a:tc>
                  <a:txBody>
                    <a:bodyPr/>
                    <a:lstStyle/>
                    <a:p>
                      <a:pPr marL="179705">
                        <a:lnSpc>
                          <a:spcPct val="115000"/>
                        </a:lnSpc>
                        <a:spcBef>
                          <a:spcPts val="200"/>
                        </a:spcBef>
                        <a:spcAft>
                          <a:spcPts val="200"/>
                        </a:spcAft>
                      </a:pPr>
                      <a:r>
                        <a:rPr lang="bg-BG" sz="1800">
                          <a:effectLst/>
                        </a:rPr>
                        <a:t>3. Взаимозависимост на страните</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Няма взаимозависимост</a:t>
                      </a:r>
                      <a:endParaRPr lang="bg-BG" sz="1800" dirty="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Има позитивна зависимост и  полза</a:t>
                      </a:r>
                      <a:endParaRPr lang="bg-BG" sz="1800" dirty="0">
                        <a:effectLst/>
                        <a:latin typeface="Times New Roman"/>
                        <a:ea typeface="Times New Roman"/>
                      </a:endParaRPr>
                    </a:p>
                  </a:txBody>
                  <a:tcPr marL="68580" marR="68580" marT="0" marB="0"/>
                </a:tc>
              </a:tr>
              <a:tr h="950267">
                <a:tc>
                  <a:txBody>
                    <a:bodyPr/>
                    <a:lstStyle/>
                    <a:p>
                      <a:pPr marL="179705">
                        <a:lnSpc>
                          <a:spcPct val="115000"/>
                        </a:lnSpc>
                        <a:spcBef>
                          <a:spcPts val="200"/>
                        </a:spcBef>
                        <a:spcAft>
                          <a:spcPts val="200"/>
                        </a:spcAft>
                      </a:pPr>
                      <a:r>
                        <a:rPr lang="bg-BG" sz="1800">
                          <a:effectLst/>
                        </a:rPr>
                        <a:t>4. Продължителност на взаимодействието</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Няма продължително взаимодействие</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Съществува продължителна връзка</a:t>
                      </a:r>
                      <a:endParaRPr lang="bg-BG" sz="1800" dirty="0">
                        <a:effectLst/>
                        <a:latin typeface="Times New Roman"/>
                        <a:ea typeface="Times New Roman"/>
                      </a:endParaRPr>
                    </a:p>
                  </a:txBody>
                  <a:tcPr marL="68580" marR="68580" marT="0" marB="0"/>
                </a:tc>
              </a:tr>
              <a:tr h="707770">
                <a:tc>
                  <a:txBody>
                    <a:bodyPr/>
                    <a:lstStyle/>
                    <a:p>
                      <a:pPr marL="179705">
                        <a:lnSpc>
                          <a:spcPct val="115000"/>
                        </a:lnSpc>
                        <a:spcBef>
                          <a:spcPts val="200"/>
                        </a:spcBef>
                        <a:spcAft>
                          <a:spcPts val="200"/>
                        </a:spcAft>
                      </a:pPr>
                      <a:r>
                        <a:rPr lang="bg-BG" sz="1800" dirty="0">
                          <a:effectLst/>
                        </a:rPr>
                        <a:t>5. Структура на страните</a:t>
                      </a:r>
                      <a:endParaRPr lang="bg-BG" sz="1800" dirty="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Фракционирана, със слабо лидерство</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Сплотена, със силно лидерство</a:t>
                      </a:r>
                      <a:endParaRPr lang="bg-BG" sz="1800" dirty="0">
                        <a:effectLst/>
                        <a:latin typeface="Times New Roman"/>
                        <a:ea typeface="Times New Roman"/>
                      </a:endParaRPr>
                    </a:p>
                  </a:txBody>
                  <a:tcPr marL="68580" marR="68580" marT="0" marB="0"/>
                </a:tc>
              </a:tr>
              <a:tr h="707770">
                <a:tc>
                  <a:txBody>
                    <a:bodyPr/>
                    <a:lstStyle/>
                    <a:p>
                      <a:pPr marL="179705">
                        <a:lnSpc>
                          <a:spcPct val="115000"/>
                        </a:lnSpc>
                        <a:spcBef>
                          <a:spcPts val="200"/>
                        </a:spcBef>
                        <a:spcAft>
                          <a:spcPts val="200"/>
                        </a:spcAft>
                      </a:pPr>
                      <a:r>
                        <a:rPr lang="bg-BG" sz="1800">
                          <a:effectLst/>
                        </a:rPr>
                        <a:t>6. Включване на трети страни</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Няма неутрална трета страна</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Има силна неутрална трета страна</a:t>
                      </a:r>
                      <a:endParaRPr lang="bg-BG" sz="1800" dirty="0">
                        <a:effectLst/>
                        <a:latin typeface="Times New Roman"/>
                        <a:ea typeface="Times New Roman"/>
                      </a:endParaRPr>
                    </a:p>
                  </a:txBody>
                  <a:tcPr marL="68580" marR="68580" marT="0" marB="0"/>
                </a:tc>
              </a:tr>
              <a:tr h="950267">
                <a:tc>
                  <a:txBody>
                    <a:bodyPr/>
                    <a:lstStyle/>
                    <a:p>
                      <a:pPr marL="179705">
                        <a:lnSpc>
                          <a:spcPct val="115000"/>
                        </a:lnSpc>
                        <a:spcBef>
                          <a:spcPts val="200"/>
                        </a:spcBef>
                        <a:spcAft>
                          <a:spcPts val="200"/>
                        </a:spcAft>
                      </a:pPr>
                      <a:r>
                        <a:rPr lang="bg-BG" sz="1800">
                          <a:effectLst/>
                        </a:rPr>
                        <a:t>7. Възприемано развитие на конфликта</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a:effectLst/>
                        </a:rPr>
                        <a:t>Небалансирано: една от страните се чувства по-засегната</a:t>
                      </a:r>
                      <a:endParaRPr lang="bg-BG" sz="1800">
                        <a:effectLst/>
                        <a:latin typeface="Times New Roman"/>
                        <a:ea typeface="Times New Roman"/>
                      </a:endParaRPr>
                    </a:p>
                  </a:txBody>
                  <a:tcPr marL="68580" marR="68580" marT="0" marB="0"/>
                </a:tc>
                <a:tc>
                  <a:txBody>
                    <a:bodyPr/>
                    <a:lstStyle/>
                    <a:p>
                      <a:pPr marL="179705">
                        <a:lnSpc>
                          <a:spcPct val="115000"/>
                        </a:lnSpc>
                        <a:spcBef>
                          <a:spcPts val="200"/>
                        </a:spcBef>
                        <a:spcAft>
                          <a:spcPts val="200"/>
                        </a:spcAft>
                      </a:pPr>
                      <a:r>
                        <a:rPr lang="bg-BG" sz="1800" dirty="0">
                          <a:effectLst/>
                        </a:rPr>
                        <a:t>Страните са си причинили еднаква вреда </a:t>
                      </a:r>
                      <a:endParaRPr lang="bg-BG"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89227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3298378"/>
          </a:xfrm>
        </p:spPr>
        <p:txBody>
          <a:bodyPr>
            <a:noAutofit/>
          </a:bodyPr>
          <a:lstStyle/>
          <a:p>
            <a:pPr algn="ctr"/>
            <a:r>
              <a:rPr lang="bg-BG" b="1" dirty="0" smtClean="0">
                <a:solidFill>
                  <a:srgbClr val="C00000"/>
                </a:solidFill>
              </a:rPr>
              <a:t>МЕНИДЖМЪНТ НА КОНФЛИКТИТЕ</a:t>
            </a:r>
            <a:endParaRPr lang="en-US" b="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38</a:t>
            </a:fld>
            <a:endParaRPr lang="bg-BG" altLang="en-US"/>
          </a:p>
        </p:txBody>
      </p:sp>
    </p:spTree>
    <p:extLst>
      <p:ext uri="{BB962C8B-B14F-4D97-AF65-F5344CB8AC3E}">
        <p14:creationId xmlns:p14="http://schemas.microsoft.com/office/powerpoint/2010/main" val="20084641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dirty="0" smtClean="0">
                <a:solidFill>
                  <a:schemeClr val="tx1"/>
                </a:solidFill>
              </a:rPr>
              <a:t>	</a:t>
            </a:r>
            <a:r>
              <a:rPr lang="bg-BG" sz="3000" dirty="0" smtClean="0">
                <a:solidFill>
                  <a:schemeClr val="tx1"/>
                </a:solidFill>
              </a:rPr>
              <a:t>Способността </a:t>
            </a:r>
            <a:r>
              <a:rPr lang="bg-BG" sz="3000" dirty="0">
                <a:solidFill>
                  <a:schemeClr val="tx1"/>
                </a:solidFill>
              </a:rPr>
              <a:t>на мениджъра да направи подходящ избор сред множество стилове и стратегии за справяне с конфликта има решаващо значение. </a:t>
            </a:r>
            <a:r>
              <a:rPr lang="en-US" sz="3000" dirty="0">
                <a:solidFill>
                  <a:schemeClr val="tx1"/>
                </a:solidFill>
              </a:rPr>
              <a:t/>
            </a:r>
            <a:br>
              <a:rPr lang="en-US" sz="3000" dirty="0">
                <a:solidFill>
                  <a:schemeClr val="tx1"/>
                </a:solidFill>
              </a:rPr>
            </a:br>
            <a:r>
              <a:rPr lang="bg-BG" sz="3000" dirty="0" smtClean="0">
                <a:solidFill>
                  <a:schemeClr val="tx1"/>
                </a:solidFill>
              </a:rPr>
              <a:t>	Управлението </a:t>
            </a:r>
            <a:r>
              <a:rPr lang="bg-BG" sz="3000" dirty="0">
                <a:solidFill>
                  <a:schemeClr val="tx1"/>
                </a:solidFill>
              </a:rPr>
              <a:t>на конфликта зависи от това дали нивото му е твърде високо или ниско. Първата стъпка включва оценка на нивата и източниците на конфликт. Целта на мениджмънта е да стимулира поведение на справяне с конфликта и избягване достигането на положение, когато конфликтът изглежда непреодолим. </a:t>
            </a:r>
            <a:r>
              <a:rPr lang="en-US" sz="3000" dirty="0">
                <a:solidFill>
                  <a:schemeClr val="tx1"/>
                </a:solidFill>
              </a:rPr>
              <a:t/>
            </a:r>
            <a:br>
              <a:rPr lang="en-US" sz="3000" dirty="0">
                <a:solidFill>
                  <a:schemeClr val="tx1"/>
                </a:solidFill>
              </a:rPr>
            </a:br>
            <a:r>
              <a:rPr lang="bg-BG" sz="3000" dirty="0" smtClean="0">
                <a:solidFill>
                  <a:schemeClr val="tx1"/>
                </a:solidFill>
              </a:rPr>
              <a:t>	</a:t>
            </a:r>
            <a:r>
              <a:rPr lang="bg-BG" sz="3000" dirty="0" err="1" smtClean="0">
                <a:solidFill>
                  <a:schemeClr val="tx1"/>
                </a:solidFill>
              </a:rPr>
              <a:t>Mallory</a:t>
            </a:r>
            <a:r>
              <a:rPr lang="bg-BG" sz="3000" dirty="0" smtClean="0">
                <a:solidFill>
                  <a:schemeClr val="tx1"/>
                </a:solidFill>
              </a:rPr>
              <a:t> </a:t>
            </a:r>
            <a:r>
              <a:rPr lang="bg-BG" sz="3000" dirty="0">
                <a:solidFill>
                  <a:schemeClr val="tx1"/>
                </a:solidFill>
              </a:rPr>
              <a:t>разглежда мениджмънта на конфликта от позицията на решаване на проблем и препоръчва следната схема на </a:t>
            </a:r>
            <a:r>
              <a:rPr lang="bg-BG" sz="3000" dirty="0" smtClean="0">
                <a:solidFill>
                  <a:schemeClr val="tx1"/>
                </a:solidFill>
              </a:rPr>
              <a:t>действие:</a:t>
            </a:r>
            <a:endParaRPr lang="en-US" sz="30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39</a:t>
            </a:fld>
            <a:endParaRPr lang="bg-BG" altLang="en-US"/>
          </a:p>
        </p:txBody>
      </p:sp>
    </p:spTree>
    <p:extLst>
      <p:ext uri="{BB962C8B-B14F-4D97-AF65-F5344CB8AC3E}">
        <p14:creationId xmlns:p14="http://schemas.microsoft.com/office/powerpoint/2010/main" val="3115291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a:xfrm>
            <a:off x="457200" y="292100"/>
            <a:ext cx="8229600" cy="5945188"/>
          </a:xfrm>
        </p:spPr>
        <p:txBody>
          <a:bodyPr>
            <a:normAutofit fontScale="90000"/>
          </a:bodyPr>
          <a:lstStyle/>
          <a:p>
            <a:r>
              <a:rPr lang="bg-BG" altLang="en-US" sz="3600" dirty="0" smtClean="0">
                <a:solidFill>
                  <a:srgbClr val="000000"/>
                </a:solidFill>
              </a:rPr>
              <a:t>	Здравните </a:t>
            </a:r>
            <a:r>
              <a:rPr lang="bg-BG" altLang="en-US" sz="3600" dirty="0">
                <a:solidFill>
                  <a:srgbClr val="000000"/>
                </a:solidFill>
              </a:rPr>
              <a:t>институции включват много взаимодействащи си групи: </a:t>
            </a:r>
            <a:r>
              <a:rPr lang="bg-BG" altLang="en-US" sz="3600" dirty="0" smtClean="0">
                <a:solidFill>
                  <a:srgbClr val="000000"/>
                </a:solidFill>
              </a:rPr>
              <a:t/>
            </a:r>
            <a:br>
              <a:rPr lang="bg-BG" altLang="en-US" sz="3600" dirty="0" smtClean="0">
                <a:solidFill>
                  <a:srgbClr val="000000"/>
                </a:solidFill>
              </a:rPr>
            </a:br>
            <a:r>
              <a:rPr lang="bg-BG" altLang="en-US" sz="3600" dirty="0" smtClean="0">
                <a:solidFill>
                  <a:srgbClr val="000000"/>
                </a:solidFill>
              </a:rPr>
              <a:t>= персонал </a:t>
            </a:r>
            <a:r>
              <a:rPr lang="bg-BG" altLang="en-US" sz="3600" dirty="0">
                <a:solidFill>
                  <a:srgbClr val="000000"/>
                </a:solidFill>
              </a:rPr>
              <a:t>с </a:t>
            </a:r>
            <a:r>
              <a:rPr lang="bg-BG" altLang="en-US" sz="3600" dirty="0" smtClean="0">
                <a:solidFill>
                  <a:srgbClr val="000000"/>
                </a:solidFill>
              </a:rPr>
              <a:t>персонал; </a:t>
            </a:r>
            <a:br>
              <a:rPr lang="bg-BG" altLang="en-US" sz="3600" dirty="0" smtClean="0">
                <a:solidFill>
                  <a:srgbClr val="000000"/>
                </a:solidFill>
              </a:rPr>
            </a:br>
            <a:r>
              <a:rPr lang="bg-BG" altLang="en-US" sz="3600" dirty="0" smtClean="0">
                <a:solidFill>
                  <a:srgbClr val="000000"/>
                </a:solidFill>
              </a:rPr>
              <a:t>= </a:t>
            </a:r>
            <a:r>
              <a:rPr lang="bg-BG" altLang="en-US" sz="3600" dirty="0" err="1" smtClean="0">
                <a:solidFill>
                  <a:srgbClr val="000000"/>
                </a:solidFill>
              </a:rPr>
              <a:t>персонал</a:t>
            </a:r>
            <a:r>
              <a:rPr lang="bg-BG" altLang="en-US" sz="3600" dirty="0" smtClean="0">
                <a:solidFill>
                  <a:srgbClr val="000000"/>
                </a:solidFill>
              </a:rPr>
              <a:t> </a:t>
            </a:r>
            <a:r>
              <a:rPr lang="bg-BG" altLang="en-US" sz="3600" dirty="0">
                <a:solidFill>
                  <a:srgbClr val="000000"/>
                </a:solidFill>
              </a:rPr>
              <a:t>с </a:t>
            </a:r>
            <a:r>
              <a:rPr lang="bg-BG" altLang="en-US" sz="3600" dirty="0" smtClean="0">
                <a:solidFill>
                  <a:srgbClr val="000000"/>
                </a:solidFill>
              </a:rPr>
              <a:t>пациенти; </a:t>
            </a:r>
            <a:br>
              <a:rPr lang="bg-BG" altLang="en-US" sz="3600" dirty="0" smtClean="0">
                <a:solidFill>
                  <a:srgbClr val="000000"/>
                </a:solidFill>
              </a:rPr>
            </a:br>
            <a:r>
              <a:rPr lang="bg-BG" altLang="en-US" sz="3600" dirty="0" smtClean="0">
                <a:solidFill>
                  <a:srgbClr val="000000"/>
                </a:solidFill>
              </a:rPr>
              <a:t>= персонал </a:t>
            </a:r>
            <a:r>
              <a:rPr lang="bg-BG" altLang="en-US" sz="3600" dirty="0">
                <a:solidFill>
                  <a:srgbClr val="000000"/>
                </a:solidFill>
              </a:rPr>
              <a:t>със семействата и </a:t>
            </a:r>
            <a:r>
              <a:rPr lang="bg-BG" altLang="en-US" sz="3600" dirty="0" smtClean="0">
                <a:solidFill>
                  <a:srgbClr val="000000"/>
                </a:solidFill>
              </a:rPr>
              <a:t>посетителите; </a:t>
            </a:r>
            <a:br>
              <a:rPr lang="bg-BG" altLang="en-US" sz="3600" dirty="0" smtClean="0">
                <a:solidFill>
                  <a:srgbClr val="000000"/>
                </a:solidFill>
              </a:rPr>
            </a:br>
            <a:r>
              <a:rPr lang="bg-BG" altLang="en-US" sz="3600" dirty="0" smtClean="0">
                <a:solidFill>
                  <a:srgbClr val="000000"/>
                </a:solidFill>
              </a:rPr>
              <a:t>= сестрински персонал </a:t>
            </a:r>
            <a:r>
              <a:rPr lang="bg-BG" altLang="en-US" sz="3600" dirty="0">
                <a:solidFill>
                  <a:srgbClr val="000000"/>
                </a:solidFill>
              </a:rPr>
              <a:t>с лекари и т.н. </a:t>
            </a:r>
            <a:r>
              <a:rPr lang="bg-BG" altLang="en-US" sz="3600" dirty="0" smtClean="0">
                <a:solidFill>
                  <a:srgbClr val="000000"/>
                </a:solidFill>
              </a:rPr>
              <a:t/>
            </a:r>
            <a:br>
              <a:rPr lang="bg-BG" altLang="en-US" sz="3600" dirty="0" smtClean="0">
                <a:solidFill>
                  <a:srgbClr val="000000"/>
                </a:solidFill>
              </a:rPr>
            </a:br>
            <a:r>
              <a:rPr lang="bg-BG" altLang="en-US" sz="3600" dirty="0">
                <a:solidFill>
                  <a:srgbClr val="000000"/>
                </a:solidFill>
              </a:rPr>
              <a:t/>
            </a:r>
            <a:br>
              <a:rPr lang="bg-BG" altLang="en-US" sz="3600" dirty="0">
                <a:solidFill>
                  <a:srgbClr val="000000"/>
                </a:solidFill>
              </a:rPr>
            </a:br>
            <a:r>
              <a:rPr lang="bg-BG" altLang="en-US" sz="3600" dirty="0" smtClean="0">
                <a:solidFill>
                  <a:srgbClr val="000000"/>
                </a:solidFill>
              </a:rPr>
              <a:t>Всички тези </a:t>
            </a:r>
            <a:r>
              <a:rPr lang="bg-BG" altLang="en-US" sz="3600" dirty="0">
                <a:solidFill>
                  <a:srgbClr val="000000"/>
                </a:solidFill>
              </a:rPr>
              <a:t>взаимодействия често водят до конфликт</a:t>
            </a:r>
            <a:r>
              <a:rPr lang="bg-BG" altLang="en-US" sz="3600" dirty="0" smtClean="0">
                <a:solidFill>
                  <a:srgbClr val="000000"/>
                </a:solidFill>
              </a:rPr>
              <a:t>.</a:t>
            </a:r>
            <a:br>
              <a:rPr lang="bg-BG" altLang="en-US" sz="3600" dirty="0" smtClean="0">
                <a:solidFill>
                  <a:srgbClr val="000000"/>
                </a:solidFill>
              </a:rPr>
            </a:br>
            <a:r>
              <a:rPr lang="bg-BG" altLang="en-US" sz="3600" dirty="0">
                <a:solidFill>
                  <a:srgbClr val="000000"/>
                </a:solidFill>
              </a:rPr>
              <a:t/>
            </a:r>
            <a:br>
              <a:rPr lang="bg-BG" altLang="en-US" sz="3600" dirty="0">
                <a:solidFill>
                  <a:srgbClr val="000000"/>
                </a:solidFill>
              </a:rPr>
            </a:br>
            <a:endParaRPr lang="bg-BG" altLang="en-US" sz="3600" dirty="0">
              <a:solidFill>
                <a:srgbClr val="000000"/>
              </a:solidFill>
            </a:endParaRPr>
          </a:p>
        </p:txBody>
      </p:sp>
      <p:sp>
        <p:nvSpPr>
          <p:cNvPr id="2" name="Date Placeholder 1"/>
          <p:cNvSpPr>
            <a:spLocks noGrp="1"/>
          </p:cNvSpPr>
          <p:nvPr>
            <p:ph type="dt" sz="half" idx="10"/>
          </p:nvPr>
        </p:nvSpPr>
        <p:spPr/>
        <p:txBody>
          <a:bodyPr/>
          <a:lstStyle/>
          <a:p>
            <a:fld id="{5BEC04A8-66A8-4F82-933F-D89A779F719F}"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4</a:t>
            </a:fld>
            <a:endParaRPr lang="bg-BG"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3B73-6F73-450F-8C14-55C813E7C8D0}"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0766AA52-6626-44D6-98AC-C52C228DC5ED}" type="slidenum">
              <a:rPr lang="bg-BG" altLang="en-US" smtClean="0"/>
              <a:pPr/>
              <a:t>40</a:t>
            </a:fld>
            <a:endParaRPr lang="bg-BG" altLang="en-US"/>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730643741"/>
              </p:ext>
            </p:extLst>
          </p:nvPr>
        </p:nvGraphicFramePr>
        <p:xfrm>
          <a:off x="-1" y="0"/>
          <a:ext cx="9069793" cy="6165304"/>
        </p:xfrm>
        <a:graphic>
          <a:graphicData uri="http://schemas.openxmlformats.org/presentationml/2006/ole">
            <mc:AlternateContent xmlns:mc="http://schemas.openxmlformats.org/markup-compatibility/2006">
              <mc:Choice xmlns:v="urn:schemas-microsoft-com:vml" Requires="v">
                <p:oleObj spid="_x0000_s2058" r:id="rId3" imgW="4693199" imgH="3433267" progId="Visio.Drawing.11">
                  <p:embed/>
                </p:oleObj>
              </mc:Choice>
              <mc:Fallback>
                <p:oleObj r:id="rId3" imgW="4693199" imgH="3433267"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9069793" cy="6165304"/>
                      </a:xfrm>
                      <a:prstGeom prst="rect">
                        <a:avLst/>
                      </a:prstGeom>
                      <a:noFill/>
                    </p:spPr>
                  </p:pic>
                </p:oleObj>
              </mc:Fallback>
            </mc:AlternateContent>
          </a:graphicData>
        </a:graphic>
      </p:graphicFrame>
    </p:spTree>
    <p:extLst>
      <p:ext uri="{BB962C8B-B14F-4D97-AF65-F5344CB8AC3E}">
        <p14:creationId xmlns:p14="http://schemas.microsoft.com/office/powerpoint/2010/main" val="4125255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600" b="1" i="1" dirty="0">
                <a:solidFill>
                  <a:srgbClr val="C00000"/>
                </a:solidFill>
              </a:rPr>
              <a:t>Модели и стратегии за разрешаване на </a:t>
            </a:r>
            <a:r>
              <a:rPr lang="bg-BG" sz="3600" b="1" i="1" dirty="0" smtClean="0">
                <a:solidFill>
                  <a:srgbClr val="C00000"/>
                </a:solidFill>
              </a:rPr>
              <a:t>конфликти</a:t>
            </a:r>
            <a:br>
              <a:rPr lang="bg-BG" sz="3600" b="1" i="1" dirty="0" smtClean="0">
                <a:solidFill>
                  <a:srgbClr val="C00000"/>
                </a:solidFill>
              </a:rPr>
            </a:br>
            <a:r>
              <a:rPr lang="en-US" sz="3600" dirty="0">
                <a:solidFill>
                  <a:schemeClr val="tx1"/>
                </a:solidFill>
              </a:rPr>
              <a:t/>
            </a:r>
            <a:br>
              <a:rPr lang="en-US" sz="3600" dirty="0">
                <a:solidFill>
                  <a:schemeClr val="tx1"/>
                </a:solidFill>
              </a:rPr>
            </a:br>
            <a:r>
              <a:rPr lang="bg-BG" sz="3600" dirty="0" smtClean="0">
                <a:solidFill>
                  <a:schemeClr val="tx1"/>
                </a:solidFill>
              </a:rPr>
              <a:t>	Конфликтът </a:t>
            </a:r>
            <a:r>
              <a:rPr lang="bg-BG" sz="3600" dirty="0">
                <a:solidFill>
                  <a:schemeClr val="tx1"/>
                </a:solidFill>
              </a:rPr>
              <a:t>може да се управлява на </a:t>
            </a:r>
            <a:r>
              <a:rPr lang="bg-BG" sz="3600" b="1" i="1" dirty="0">
                <a:solidFill>
                  <a:srgbClr val="C00000"/>
                </a:solidFill>
              </a:rPr>
              <a:t>индивидуално, групово и организационно ниво. </a:t>
            </a:r>
            <a:r>
              <a:rPr lang="bg-BG" sz="3600" b="1" i="1" dirty="0" smtClean="0">
                <a:solidFill>
                  <a:srgbClr val="C00000"/>
                </a:solidFill>
              </a:rPr>
              <a:t/>
            </a:r>
            <a:br>
              <a:rPr lang="bg-BG" sz="3600" b="1" i="1" dirty="0" smtClean="0">
                <a:solidFill>
                  <a:srgbClr val="C00000"/>
                </a:solidFill>
              </a:rPr>
            </a:br>
            <a:r>
              <a:rPr lang="en-US" sz="3600" dirty="0">
                <a:solidFill>
                  <a:schemeClr val="tx1"/>
                </a:solidFill>
              </a:rPr>
              <a:t/>
            </a:r>
            <a:br>
              <a:rPr lang="en-US" sz="3600" dirty="0">
                <a:solidFill>
                  <a:schemeClr val="tx1"/>
                </a:solidFill>
              </a:rPr>
            </a:br>
            <a:r>
              <a:rPr lang="bg-BG" sz="3600" dirty="0" smtClean="0">
                <a:solidFill>
                  <a:schemeClr val="tx1"/>
                </a:solidFill>
              </a:rPr>
              <a:t>	Съществуват </a:t>
            </a:r>
            <a:r>
              <a:rPr lang="bg-BG" sz="3600" dirty="0">
                <a:solidFill>
                  <a:schemeClr val="tx1"/>
                </a:solidFill>
              </a:rPr>
              <a:t>три работни рамки (модели) за разрешаване на конфликт: </a:t>
            </a:r>
            <a:r>
              <a:rPr lang="bg-BG" sz="3600" b="1" i="1" dirty="0">
                <a:solidFill>
                  <a:srgbClr val="C00000"/>
                </a:solidFill>
              </a:rPr>
              <a:t>защитна, компромисна и творческа</a:t>
            </a:r>
            <a:r>
              <a:rPr lang="bg-BG" sz="3600" b="1" i="1" dirty="0" smtClean="0">
                <a:solidFill>
                  <a:srgbClr val="C00000"/>
                </a:solidFill>
              </a:rPr>
              <a:t>.</a:t>
            </a:r>
            <a:r>
              <a:rPr lang="bg-BG" sz="3600" b="1" i="1" dirty="0" smtClean="0">
                <a:solidFill>
                  <a:schemeClr val="tx1"/>
                </a:solidFill>
              </a:rPr>
              <a:t/>
            </a:r>
            <a:br>
              <a:rPr lang="bg-BG" sz="3600" b="1" i="1" dirty="0" smtClean="0">
                <a:solidFill>
                  <a:schemeClr val="tx1"/>
                </a:solidFill>
              </a:rPr>
            </a:br>
            <a:endParaRPr lang="en-US"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41</a:t>
            </a:fld>
            <a:endParaRPr lang="bg-BG" altLang="en-US"/>
          </a:p>
        </p:txBody>
      </p:sp>
    </p:spTree>
    <p:extLst>
      <p:ext uri="{BB962C8B-B14F-4D97-AF65-F5344CB8AC3E}">
        <p14:creationId xmlns:p14="http://schemas.microsoft.com/office/powerpoint/2010/main" val="3959559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smtClean="0">
                <a:solidFill>
                  <a:schemeClr val="tx1"/>
                </a:solidFill>
              </a:rPr>
              <a:t>	</a:t>
            </a:r>
            <a:r>
              <a:rPr lang="bg-BG" sz="3200" b="1" i="1" dirty="0" smtClean="0">
                <a:solidFill>
                  <a:srgbClr val="C00000"/>
                </a:solidFill>
              </a:rPr>
              <a:t>Защитният </a:t>
            </a:r>
            <a:r>
              <a:rPr lang="bg-BG" sz="3200" b="1" i="1" dirty="0">
                <a:solidFill>
                  <a:srgbClr val="C00000"/>
                </a:solidFill>
              </a:rPr>
              <a:t>(предпазният) модел </a:t>
            </a:r>
            <a:r>
              <a:rPr lang="bg-BG" sz="3200" dirty="0">
                <a:solidFill>
                  <a:schemeClr val="tx1"/>
                </a:solidFill>
              </a:rPr>
              <a:t>се използва за спечелване на време за успокояване на обстановката или за обмисляне на действията. Този модел може да се окаже единственото възможно средство за намаляване на деструктивните ефекти на конфликта, ако творческият или компромисният модел не постигнат резултат.</a:t>
            </a:r>
            <a:r>
              <a:rPr lang="bg-BG" sz="3200" b="1" i="1" dirty="0">
                <a:solidFill>
                  <a:schemeClr val="tx1"/>
                </a:solidFill>
              </a:rPr>
              <a:t> </a:t>
            </a:r>
            <a:r>
              <a:rPr lang="bg-BG" sz="3200" dirty="0">
                <a:solidFill>
                  <a:schemeClr val="tx1"/>
                </a:solidFill>
              </a:rPr>
              <a:t>Индивидите или групите се оставят да почувстват загубите и победите. </a:t>
            </a:r>
            <a:r>
              <a:rPr lang="bg-BG" sz="3200" dirty="0" smtClean="0">
                <a:solidFill>
                  <a:schemeClr val="tx1"/>
                </a:solidFill>
              </a:rPr>
              <a:t/>
            </a:r>
            <a:br>
              <a:rPr lang="bg-BG" sz="3200" dirty="0" smtClean="0">
                <a:solidFill>
                  <a:schemeClr val="tx1"/>
                </a:solidFill>
              </a:rPr>
            </a:br>
            <a:r>
              <a:rPr lang="bg-BG" sz="3200" dirty="0">
                <a:solidFill>
                  <a:schemeClr val="tx1"/>
                </a:solidFill>
              </a:rPr>
              <a:t/>
            </a:r>
            <a:br>
              <a:rPr lang="bg-BG" sz="3200" dirty="0">
                <a:solidFill>
                  <a:schemeClr val="tx1"/>
                </a:solidFill>
              </a:rPr>
            </a:br>
            <a:r>
              <a:rPr lang="bg-BG" sz="3200" b="1" dirty="0">
                <a:solidFill>
                  <a:schemeClr val="tx1"/>
                </a:solidFill>
              </a:rPr>
              <a:t>Най-често използваните стратегии при защитния модел включват</a:t>
            </a:r>
            <a:r>
              <a:rPr lang="bg-BG" sz="3200" b="1" dirty="0" smtClean="0">
                <a:solidFill>
                  <a:schemeClr val="tx1"/>
                </a:solidFill>
              </a:rPr>
              <a:t>:</a:t>
            </a:r>
            <a:endParaRPr lang="bg-BG" sz="3200" b="1"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42</a:t>
            </a:fld>
            <a:endParaRPr lang="bg-BG" altLang="en-US"/>
          </a:p>
        </p:txBody>
      </p:sp>
    </p:spTree>
    <p:extLst>
      <p:ext uri="{BB962C8B-B14F-4D97-AF65-F5344CB8AC3E}">
        <p14:creationId xmlns:p14="http://schemas.microsoft.com/office/powerpoint/2010/main" val="3566646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b="1" i="1" dirty="0" smtClean="0">
                <a:solidFill>
                  <a:srgbClr val="C00000"/>
                </a:solidFill>
              </a:rPr>
              <a:t>- Разделяне </a:t>
            </a:r>
            <a:r>
              <a:rPr lang="bg-BG" sz="3200" b="1" i="1" dirty="0">
                <a:solidFill>
                  <a:srgbClr val="C00000"/>
                </a:solidFill>
              </a:rPr>
              <a:t>на воюващите страни </a:t>
            </a:r>
            <a:r>
              <a:rPr lang="bg-BG" sz="3200" dirty="0">
                <a:solidFill>
                  <a:schemeClr val="tx1"/>
                </a:solidFill>
              </a:rPr>
              <a:t>– например, поставяне на конфликтните страни в различни работни смени или екипи, предоставяне на различни почивни дни и др.</a:t>
            </a:r>
            <a:r>
              <a:rPr lang="en-US" sz="3200" dirty="0">
                <a:solidFill>
                  <a:schemeClr val="tx1"/>
                </a:solidFill>
              </a:rPr>
              <a:t/>
            </a:r>
            <a:br>
              <a:rPr lang="en-US" sz="3200" dirty="0">
                <a:solidFill>
                  <a:schemeClr val="tx1"/>
                </a:solidFill>
              </a:rPr>
            </a:br>
            <a:r>
              <a:rPr lang="bg-BG" sz="3200" b="1" dirty="0" smtClean="0">
                <a:solidFill>
                  <a:srgbClr val="C00000"/>
                </a:solidFill>
              </a:rPr>
              <a:t>- </a:t>
            </a:r>
            <a:r>
              <a:rPr lang="bg-BG" sz="3200" b="1" i="1" dirty="0" smtClean="0">
                <a:solidFill>
                  <a:srgbClr val="C00000"/>
                </a:solidFill>
              </a:rPr>
              <a:t>Потискане </a:t>
            </a:r>
            <a:r>
              <a:rPr lang="bg-BG" sz="3200" b="1" i="1" dirty="0">
                <a:solidFill>
                  <a:srgbClr val="C00000"/>
                </a:solidFill>
              </a:rPr>
              <a:t>на конфликта</a:t>
            </a:r>
            <a:r>
              <a:rPr lang="bg-BG" sz="3200" b="1" dirty="0">
                <a:solidFill>
                  <a:srgbClr val="C00000"/>
                </a:solidFill>
              </a:rPr>
              <a:t> </a:t>
            </a:r>
            <a:r>
              <a:rPr lang="bg-BG" sz="3200" dirty="0">
                <a:solidFill>
                  <a:schemeClr val="tx1"/>
                </a:solidFill>
              </a:rPr>
              <a:t>– например, индивидите могат да решат да не говорят за техните различия.</a:t>
            </a:r>
            <a:r>
              <a:rPr lang="en-US" sz="3200" dirty="0">
                <a:solidFill>
                  <a:schemeClr val="tx1"/>
                </a:solidFill>
              </a:rPr>
              <a:t/>
            </a:r>
            <a:br>
              <a:rPr lang="en-US" sz="3200" dirty="0">
                <a:solidFill>
                  <a:schemeClr val="tx1"/>
                </a:solidFill>
              </a:rPr>
            </a:br>
            <a:r>
              <a:rPr lang="bg-BG" sz="3200" b="1" dirty="0" smtClean="0">
                <a:solidFill>
                  <a:srgbClr val="C00000"/>
                </a:solidFill>
              </a:rPr>
              <a:t>- </a:t>
            </a:r>
            <a:r>
              <a:rPr lang="bg-BG" sz="3200" b="1" i="1" dirty="0" smtClean="0">
                <a:solidFill>
                  <a:srgbClr val="C00000"/>
                </a:solidFill>
              </a:rPr>
              <a:t>Ограничаване </a:t>
            </a:r>
            <a:r>
              <a:rPr lang="bg-BG" sz="3200" b="1" i="1" dirty="0">
                <a:solidFill>
                  <a:srgbClr val="C00000"/>
                </a:solidFill>
              </a:rPr>
              <a:t>или изолиране на конфликта</a:t>
            </a:r>
            <a:r>
              <a:rPr lang="bg-BG" sz="3200" b="1" dirty="0">
                <a:solidFill>
                  <a:srgbClr val="C00000"/>
                </a:solidFill>
              </a:rPr>
              <a:t> </a:t>
            </a:r>
            <a:r>
              <a:rPr lang="bg-BG" sz="3200" dirty="0">
                <a:solidFill>
                  <a:schemeClr val="tx1"/>
                </a:solidFill>
              </a:rPr>
              <a:t>– например, страните могат да постигнат или да не постигнат съгласие за даден конфликт и да се придвижат към други въпроси, по които наистина имат съгласие</a:t>
            </a:r>
            <a:r>
              <a:rPr lang="bg-BG" sz="3200" dirty="0" smtClean="0">
                <a:solidFill>
                  <a:schemeClr val="tx1"/>
                </a:solidFill>
              </a:rPr>
              <a:t>.</a:t>
            </a: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43</a:t>
            </a:fld>
            <a:endParaRPr lang="bg-BG" altLang="en-US"/>
          </a:p>
        </p:txBody>
      </p:sp>
    </p:spTree>
    <p:extLst>
      <p:ext uri="{BB962C8B-B14F-4D97-AF65-F5344CB8AC3E}">
        <p14:creationId xmlns:p14="http://schemas.microsoft.com/office/powerpoint/2010/main" val="2373465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530626"/>
          </a:xfrm>
        </p:spPr>
        <p:txBody>
          <a:bodyPr>
            <a:noAutofit/>
          </a:bodyPr>
          <a:lstStyle/>
          <a:p>
            <a:pPr lvl="0"/>
            <a:r>
              <a:rPr lang="bg-BG" sz="3200" i="1" dirty="0" smtClean="0">
                <a:solidFill>
                  <a:srgbClr val="C00000"/>
                </a:solidFill>
              </a:rPr>
              <a:t>- </a:t>
            </a:r>
            <a:r>
              <a:rPr lang="bg-BG" sz="3200" b="1" i="1" dirty="0" smtClean="0">
                <a:solidFill>
                  <a:srgbClr val="C00000"/>
                </a:solidFill>
              </a:rPr>
              <a:t>Изглаждане </a:t>
            </a:r>
            <a:r>
              <a:rPr lang="bg-BG" sz="3200" b="1" i="1" dirty="0">
                <a:solidFill>
                  <a:srgbClr val="C00000"/>
                </a:solidFill>
              </a:rPr>
              <a:t>на конфликта</a:t>
            </a:r>
            <a:r>
              <a:rPr lang="bg-BG" sz="3200" b="1" dirty="0">
                <a:solidFill>
                  <a:srgbClr val="C00000"/>
                </a:solidFill>
              </a:rPr>
              <a:t> </a:t>
            </a:r>
            <a:r>
              <a:rPr lang="bg-BG" sz="3200" b="1" i="1" dirty="0">
                <a:solidFill>
                  <a:srgbClr val="C00000"/>
                </a:solidFill>
              </a:rPr>
              <a:t>чрез организационна промяна </a:t>
            </a:r>
            <a:r>
              <a:rPr lang="bg-BG" sz="3200" b="1" i="1" dirty="0" smtClean="0">
                <a:solidFill>
                  <a:srgbClr val="C00000"/>
                </a:solidFill>
              </a:rPr>
              <a:t>-</a:t>
            </a:r>
            <a:r>
              <a:rPr lang="bg-BG" sz="3200" dirty="0" smtClean="0">
                <a:solidFill>
                  <a:schemeClr val="tx1"/>
                </a:solidFill>
              </a:rPr>
              <a:t> </a:t>
            </a:r>
            <a:r>
              <a:rPr lang="bg-BG" sz="3200" dirty="0">
                <a:solidFill>
                  <a:schemeClr val="tx1"/>
                </a:solidFill>
              </a:rPr>
              <a:t>например, понякога е възможно да се реши даден конфликт през преструктуриране на работната среда или реорганизация на някои дейности.</a:t>
            </a:r>
            <a:r>
              <a:rPr lang="en-US" sz="3200" dirty="0">
                <a:solidFill>
                  <a:schemeClr val="tx1"/>
                </a:solidFill>
              </a:rPr>
              <a:t/>
            </a:r>
            <a:br>
              <a:rPr lang="en-US" sz="3200" dirty="0">
                <a:solidFill>
                  <a:schemeClr val="tx1"/>
                </a:solidFill>
              </a:rPr>
            </a:br>
            <a:r>
              <a:rPr lang="bg-BG" sz="3200" dirty="0" smtClean="0">
                <a:solidFill>
                  <a:srgbClr val="C00000"/>
                </a:solidFill>
              </a:rPr>
              <a:t>- </a:t>
            </a:r>
            <a:r>
              <a:rPr lang="bg-BG" sz="3200" b="1" i="1" dirty="0" smtClean="0">
                <a:solidFill>
                  <a:srgbClr val="C00000"/>
                </a:solidFill>
              </a:rPr>
              <a:t>Заобикаляне </a:t>
            </a:r>
            <a:r>
              <a:rPr lang="bg-BG" sz="3200" b="1" i="1" dirty="0">
                <a:solidFill>
                  <a:srgbClr val="C00000"/>
                </a:solidFill>
              </a:rPr>
              <a:t>на конфликта с цел намаляване на деструктивните ефекти</a:t>
            </a:r>
            <a:r>
              <a:rPr lang="bg-BG" sz="3200" b="1" dirty="0">
                <a:solidFill>
                  <a:srgbClr val="C00000"/>
                </a:solidFill>
              </a:rPr>
              <a:t> </a:t>
            </a:r>
            <a:r>
              <a:rPr lang="bg-BG" sz="3200" b="1" dirty="0" smtClean="0">
                <a:solidFill>
                  <a:srgbClr val="C00000"/>
                </a:solidFill>
              </a:rPr>
              <a:t>-</a:t>
            </a:r>
            <a:r>
              <a:rPr lang="bg-BG" sz="3200" dirty="0" smtClean="0">
                <a:solidFill>
                  <a:schemeClr val="tx1"/>
                </a:solidFill>
              </a:rPr>
              <a:t> </a:t>
            </a:r>
            <a:r>
              <a:rPr lang="bg-BG" sz="3200" dirty="0">
                <a:solidFill>
                  <a:schemeClr val="tx1"/>
                </a:solidFill>
              </a:rPr>
              <a:t>например, промяна на темата и предмета или отбягване на въвлечените страни.</a:t>
            </a:r>
            <a:r>
              <a:rPr lang="en-US" sz="3200" dirty="0">
                <a:solidFill>
                  <a:schemeClr val="tx1"/>
                </a:solidFill>
              </a:rPr>
              <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44</a:t>
            </a:fld>
            <a:endParaRPr lang="bg-BG" altLang="en-US"/>
          </a:p>
        </p:txBody>
      </p:sp>
    </p:spTree>
    <p:extLst>
      <p:ext uri="{BB962C8B-B14F-4D97-AF65-F5344CB8AC3E}">
        <p14:creationId xmlns:p14="http://schemas.microsoft.com/office/powerpoint/2010/main" val="2626508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smtClean="0">
                <a:solidFill>
                  <a:schemeClr val="tx1"/>
                </a:solidFill>
              </a:rPr>
              <a:t>	</a:t>
            </a:r>
            <a:r>
              <a:rPr lang="bg-BG" sz="3200" b="1" i="1" dirty="0" smtClean="0">
                <a:solidFill>
                  <a:srgbClr val="C00000"/>
                </a:solidFill>
              </a:rPr>
              <a:t>Компромисният </a:t>
            </a:r>
            <a:r>
              <a:rPr lang="bg-BG" sz="3200" b="1" i="1" dirty="0">
                <a:solidFill>
                  <a:srgbClr val="C00000"/>
                </a:solidFill>
              </a:rPr>
              <a:t>модел</a:t>
            </a:r>
            <a:r>
              <a:rPr lang="bg-BG" sz="3200" dirty="0">
                <a:solidFill>
                  <a:srgbClr val="C00000"/>
                </a:solidFill>
              </a:rPr>
              <a:t> </a:t>
            </a:r>
            <a:r>
              <a:rPr lang="bg-BG" sz="3200" dirty="0">
                <a:solidFill>
                  <a:schemeClr val="tx1"/>
                </a:solidFill>
              </a:rPr>
              <a:t>разрешава конфликта чрез договаряне за постигане на взаимно приемливо решение, при което всяка страна получава нещо и се лишава от нещо, т.е. всяка страна се отказва от част от своите претенции. По такъв начин всяка страна „изминава половината от пътя” или „разделя различията”. Този модел е приложим, когато двете страни се стремят към хармония или край на конфликта и проявяват желания да се откажат от нещо с цел да разрешат различията.</a:t>
            </a:r>
            <a:r>
              <a:rPr lang="en-US" sz="3200" dirty="0">
                <a:solidFill>
                  <a:schemeClr val="tx1"/>
                </a:solidFill>
              </a:rPr>
              <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45</a:t>
            </a:fld>
            <a:endParaRPr lang="bg-BG" altLang="en-US"/>
          </a:p>
        </p:txBody>
      </p:sp>
    </p:spTree>
    <p:extLst>
      <p:ext uri="{BB962C8B-B14F-4D97-AF65-F5344CB8AC3E}">
        <p14:creationId xmlns:p14="http://schemas.microsoft.com/office/powerpoint/2010/main" val="1991981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242594"/>
          </a:xfrm>
        </p:spPr>
        <p:txBody>
          <a:bodyPr>
            <a:noAutofit/>
          </a:bodyPr>
          <a:lstStyle/>
          <a:p>
            <a:r>
              <a:rPr lang="bg-BG" sz="3600" b="1" i="1" dirty="0" smtClean="0">
                <a:solidFill>
                  <a:schemeClr val="tx1"/>
                </a:solidFill>
              </a:rPr>
              <a:t>	</a:t>
            </a:r>
            <a:r>
              <a:rPr lang="bg-BG" sz="3600" b="1" i="1" dirty="0" smtClean="0">
                <a:solidFill>
                  <a:srgbClr val="C00000"/>
                </a:solidFill>
              </a:rPr>
              <a:t>Творческият </a:t>
            </a:r>
            <a:r>
              <a:rPr lang="bg-BG" sz="3600" b="1" i="1" dirty="0">
                <a:solidFill>
                  <a:srgbClr val="C00000"/>
                </a:solidFill>
              </a:rPr>
              <a:t>(съзидателният) модел</a:t>
            </a:r>
            <a:r>
              <a:rPr lang="bg-BG" sz="3600" dirty="0">
                <a:solidFill>
                  <a:srgbClr val="C00000"/>
                </a:solidFill>
              </a:rPr>
              <a:t> </a:t>
            </a:r>
            <a:r>
              <a:rPr lang="bg-BG" sz="3600" dirty="0">
                <a:solidFill>
                  <a:schemeClr val="tx1"/>
                </a:solidFill>
              </a:rPr>
              <a:t>за решаване на проблем е най-добрият сценарий, когато всички страни печелят и не чувстват загуба. Въвлечените в конфликта страни работят заедно в сътрудничество за постигане на решение, което удовлетворява всяко лице и всеки се чувства победител. </a:t>
            </a:r>
            <a:r>
              <a:rPr lang="en-US" sz="3600" dirty="0">
                <a:solidFill>
                  <a:schemeClr val="tx1"/>
                </a:solidFill>
              </a:rPr>
              <a:t/>
            </a:r>
            <a:br>
              <a:rPr lang="en-US" sz="3600" dirty="0">
                <a:solidFill>
                  <a:schemeClr val="tx1"/>
                </a:solidFill>
              </a:rPr>
            </a:br>
            <a:endParaRPr lang="bg-BG"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46</a:t>
            </a:fld>
            <a:endParaRPr lang="bg-BG" altLang="en-US"/>
          </a:p>
        </p:txBody>
      </p:sp>
    </p:spTree>
    <p:extLst>
      <p:ext uri="{BB962C8B-B14F-4D97-AF65-F5344CB8AC3E}">
        <p14:creationId xmlns:p14="http://schemas.microsoft.com/office/powerpoint/2010/main" val="38382352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530626"/>
          </a:xfrm>
        </p:spPr>
        <p:txBody>
          <a:bodyPr>
            <a:noAutofit/>
          </a:bodyPr>
          <a:lstStyle/>
          <a:p>
            <a:r>
              <a:rPr lang="bg-BG" sz="3600" b="1" i="1" dirty="0">
                <a:solidFill>
                  <a:srgbClr val="C00000"/>
                </a:solidFill>
              </a:rPr>
              <a:t>Техники (подходи) за решаване на </a:t>
            </a:r>
            <a:r>
              <a:rPr lang="bg-BG" sz="3600" b="1" i="1" dirty="0" smtClean="0">
                <a:solidFill>
                  <a:srgbClr val="C00000"/>
                </a:solidFill>
              </a:rPr>
              <a:t>конфликти</a:t>
            </a:r>
            <a:br>
              <a:rPr lang="bg-BG" sz="3600" b="1" i="1" dirty="0" smtClean="0">
                <a:solidFill>
                  <a:srgbClr val="C00000"/>
                </a:solidFill>
              </a:rPr>
            </a:br>
            <a:r>
              <a:rPr lang="en-US" sz="3600" dirty="0">
                <a:solidFill>
                  <a:schemeClr val="tx1"/>
                </a:solidFill>
              </a:rPr>
              <a:t/>
            </a:r>
            <a:br>
              <a:rPr lang="en-US" sz="3600" dirty="0">
                <a:solidFill>
                  <a:schemeClr val="tx1"/>
                </a:solidFill>
              </a:rPr>
            </a:br>
            <a:r>
              <a:rPr lang="bg-BG" sz="3600" dirty="0">
                <a:solidFill>
                  <a:schemeClr val="tx1"/>
                </a:solidFill>
              </a:rPr>
              <a:t>	</a:t>
            </a:r>
            <a:r>
              <a:rPr lang="bg-BG" sz="3600" dirty="0" smtClean="0">
                <a:solidFill>
                  <a:schemeClr val="tx1"/>
                </a:solidFill>
              </a:rPr>
              <a:t>Техниките </a:t>
            </a:r>
            <a:r>
              <a:rPr lang="bg-BG" sz="3600" dirty="0">
                <a:solidFill>
                  <a:schemeClr val="tx1"/>
                </a:solidFill>
              </a:rPr>
              <a:t>за мениджмънт на конфликтите поставят ударение върху значимостта на комуникацията, настоятелния диалог, дисциплинарните мерки и контрол.</a:t>
            </a:r>
            <a:r>
              <a:rPr lang="en-US" sz="3600" dirty="0">
                <a:solidFill>
                  <a:schemeClr val="tx1"/>
                </a:solidFill>
              </a:rPr>
              <a:t/>
            </a:r>
            <a:br>
              <a:rPr lang="en-US" sz="3600" dirty="0">
                <a:solidFill>
                  <a:schemeClr val="tx1"/>
                </a:solidFill>
              </a:rPr>
            </a:br>
            <a:endParaRPr lang="bg-BG" sz="36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47</a:t>
            </a:fld>
            <a:endParaRPr lang="bg-BG" altLang="en-US"/>
          </a:p>
        </p:txBody>
      </p:sp>
    </p:spTree>
    <p:extLst>
      <p:ext uri="{BB962C8B-B14F-4D97-AF65-F5344CB8AC3E}">
        <p14:creationId xmlns:p14="http://schemas.microsoft.com/office/powerpoint/2010/main" val="22927667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smtClean="0">
                <a:solidFill>
                  <a:schemeClr val="tx1"/>
                </a:solidFill>
              </a:rPr>
              <a:t>	</a:t>
            </a:r>
            <a:r>
              <a:rPr lang="bg-BG" sz="3200" b="1" i="1" dirty="0" smtClean="0">
                <a:solidFill>
                  <a:srgbClr val="C00000"/>
                </a:solidFill>
              </a:rPr>
              <a:t>Подобряване </a:t>
            </a:r>
            <a:r>
              <a:rPr lang="bg-BG" sz="3200" b="1" i="1" dirty="0">
                <a:solidFill>
                  <a:srgbClr val="C00000"/>
                </a:solidFill>
              </a:rPr>
              <a:t>на комуникацията. </a:t>
            </a:r>
            <a:r>
              <a:rPr lang="bg-BG" sz="3200" dirty="0">
                <a:solidFill>
                  <a:schemeClr val="tx1"/>
                </a:solidFill>
              </a:rPr>
              <a:t>За насърчаване на комуникация, която да предотвратява възникване на конфликтни ситуации, лидерът/мениджърът трябва:</a:t>
            </a:r>
            <a:r>
              <a:rPr lang="en-US" sz="3200" dirty="0">
                <a:solidFill>
                  <a:schemeClr val="tx1"/>
                </a:solidFill>
              </a:rPr>
              <a:t/>
            </a:r>
            <a:br>
              <a:rPr lang="en-US" sz="3200" dirty="0">
                <a:solidFill>
                  <a:schemeClr val="tx1"/>
                </a:solidFill>
              </a:rPr>
            </a:br>
            <a:r>
              <a:rPr lang="bg-BG" sz="3200" dirty="0">
                <a:solidFill>
                  <a:schemeClr val="tx1"/>
                </a:solidFill>
              </a:rPr>
              <a:t>	</a:t>
            </a:r>
            <a:r>
              <a:rPr lang="bg-BG" sz="3200" dirty="0" smtClean="0">
                <a:solidFill>
                  <a:schemeClr val="tx1"/>
                </a:solidFill>
              </a:rPr>
              <a:t>1. Да </a:t>
            </a:r>
            <a:r>
              <a:rPr lang="bg-BG" sz="3200" dirty="0">
                <a:solidFill>
                  <a:schemeClr val="tx1"/>
                </a:solidFill>
              </a:rPr>
              <a:t>обучава персонала на ефективна комуникация.</a:t>
            </a:r>
            <a:r>
              <a:rPr lang="en-US" sz="3200" dirty="0">
                <a:solidFill>
                  <a:schemeClr val="tx1"/>
                </a:solidFill>
              </a:rPr>
              <a:t/>
            </a:r>
            <a:br>
              <a:rPr lang="en-US" sz="3200" dirty="0">
                <a:solidFill>
                  <a:schemeClr val="tx1"/>
                </a:solidFill>
              </a:rPr>
            </a:br>
            <a:r>
              <a:rPr lang="bg-BG" sz="3200" dirty="0" smtClean="0">
                <a:solidFill>
                  <a:schemeClr val="tx1"/>
                </a:solidFill>
              </a:rPr>
              <a:t>	2. Да </a:t>
            </a:r>
            <a:r>
              <a:rPr lang="bg-BG" sz="3200" dirty="0">
                <a:solidFill>
                  <a:schemeClr val="tx1"/>
                </a:solidFill>
              </a:rPr>
              <a:t>предоставя всеобхватна фактическа информация на всяко лице.</a:t>
            </a:r>
            <a:r>
              <a:rPr lang="en-US" sz="3200" dirty="0">
                <a:solidFill>
                  <a:schemeClr val="tx1"/>
                </a:solidFill>
              </a:rPr>
              <a:t/>
            </a:r>
            <a:br>
              <a:rPr lang="en-US" sz="3200" dirty="0">
                <a:solidFill>
                  <a:schemeClr val="tx1"/>
                </a:solidFill>
              </a:rPr>
            </a:br>
            <a:r>
              <a:rPr lang="bg-BG" sz="3200" dirty="0" smtClean="0">
                <a:solidFill>
                  <a:schemeClr val="tx1"/>
                </a:solidFill>
              </a:rPr>
              <a:t>	3. Да </a:t>
            </a:r>
            <a:r>
              <a:rPr lang="bg-BG" sz="3200" dirty="0">
                <a:solidFill>
                  <a:schemeClr val="tx1"/>
                </a:solidFill>
              </a:rPr>
              <a:t>отчита всички аспекти на дадена ситуация – емоции, условия на средата, вербални и невербални съобщения.</a:t>
            </a:r>
            <a:r>
              <a:rPr lang="en-US" sz="3200" dirty="0">
                <a:solidFill>
                  <a:schemeClr val="tx1"/>
                </a:solidFill>
              </a:rPr>
              <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48</a:t>
            </a:fld>
            <a:endParaRPr lang="bg-BG" altLang="en-US"/>
          </a:p>
        </p:txBody>
      </p:sp>
    </p:spTree>
    <p:extLst>
      <p:ext uri="{BB962C8B-B14F-4D97-AF65-F5344CB8AC3E}">
        <p14:creationId xmlns:p14="http://schemas.microsoft.com/office/powerpoint/2010/main" val="4038328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602634"/>
          </a:xfrm>
        </p:spPr>
        <p:txBody>
          <a:bodyPr>
            <a:noAutofit/>
          </a:bodyPr>
          <a:lstStyle/>
          <a:p>
            <a:r>
              <a:rPr lang="bg-BG" sz="3200" dirty="0" smtClean="0">
                <a:solidFill>
                  <a:schemeClr val="tx1"/>
                </a:solidFill>
              </a:rPr>
              <a:t>4. Да </a:t>
            </a:r>
            <a:r>
              <a:rPr lang="bg-BG" sz="3200" dirty="0">
                <a:solidFill>
                  <a:schemeClr val="tx1"/>
                </a:solidFill>
              </a:rPr>
              <a:t>развива основни умения за:</a:t>
            </a:r>
            <a:r>
              <a:rPr lang="en-US" sz="3200" dirty="0">
                <a:solidFill>
                  <a:schemeClr val="tx1"/>
                </a:solidFill>
              </a:rPr>
              <a:t/>
            </a:r>
            <a:br>
              <a:rPr lang="en-US" sz="3200" dirty="0">
                <a:solidFill>
                  <a:schemeClr val="tx1"/>
                </a:solidFill>
              </a:rPr>
            </a:br>
            <a:r>
              <a:rPr lang="bg-BG" sz="3200" dirty="0" smtClean="0">
                <a:solidFill>
                  <a:schemeClr val="tx1"/>
                </a:solidFill>
              </a:rPr>
              <a:t>= ориентация </a:t>
            </a:r>
            <a:r>
              <a:rPr lang="bg-BG" sz="3200" dirty="0">
                <a:solidFill>
                  <a:schemeClr val="tx1"/>
                </a:solidFill>
              </a:rPr>
              <a:t>в реалността чрез пряко включване и възприемане на отговорност в разрешаването на конфликта;</a:t>
            </a:r>
            <a:r>
              <a:rPr lang="en-US" sz="3200" dirty="0">
                <a:solidFill>
                  <a:schemeClr val="tx1"/>
                </a:solidFill>
              </a:rPr>
              <a:t/>
            </a:r>
            <a:br>
              <a:rPr lang="en-US" sz="3200" dirty="0">
                <a:solidFill>
                  <a:schemeClr val="tx1"/>
                </a:solidFill>
              </a:rPr>
            </a:br>
            <a:r>
              <a:rPr lang="bg-BG" sz="3200" dirty="0" smtClean="0">
                <a:solidFill>
                  <a:schemeClr val="tx1"/>
                </a:solidFill>
              </a:rPr>
              <a:t>- физическо </a:t>
            </a:r>
            <a:r>
              <a:rPr lang="bg-BG" sz="3200" dirty="0">
                <a:solidFill>
                  <a:schemeClr val="tx1"/>
                </a:solidFill>
              </a:rPr>
              <a:t>и емоционално самообладание;</a:t>
            </a:r>
            <a:r>
              <a:rPr lang="en-US" sz="3200" dirty="0">
                <a:solidFill>
                  <a:schemeClr val="tx1"/>
                </a:solidFill>
              </a:rPr>
              <a:t/>
            </a:r>
            <a:br>
              <a:rPr lang="en-US" sz="3200" dirty="0">
                <a:solidFill>
                  <a:schemeClr val="tx1"/>
                </a:solidFill>
              </a:rPr>
            </a:br>
            <a:r>
              <a:rPr lang="bg-BG" sz="3200" dirty="0">
                <a:solidFill>
                  <a:schemeClr val="tx1"/>
                </a:solidFill>
              </a:rPr>
              <a:t>поддържане на положителни очаквания, които </a:t>
            </a:r>
            <a:r>
              <a:rPr lang="bg-BG" sz="3200" dirty="0" smtClean="0">
                <a:solidFill>
                  <a:schemeClr val="tx1"/>
                </a:solidFill>
              </a:rPr>
              <a:t>генерират </a:t>
            </a:r>
            <a:r>
              <a:rPr lang="bg-BG" sz="3200" dirty="0">
                <a:solidFill>
                  <a:schemeClr val="tx1"/>
                </a:solidFill>
              </a:rPr>
              <a:t>позитивни отговори;</a:t>
            </a:r>
            <a:r>
              <a:rPr lang="en-US" sz="3200" dirty="0">
                <a:solidFill>
                  <a:schemeClr val="tx1"/>
                </a:solidFill>
              </a:rPr>
              <a:t/>
            </a:r>
            <a:br>
              <a:rPr lang="en-US" sz="3200" dirty="0">
                <a:solidFill>
                  <a:schemeClr val="tx1"/>
                </a:solidFill>
              </a:rPr>
            </a:br>
            <a:r>
              <a:rPr lang="bg-BG" sz="3200" dirty="0" smtClean="0">
                <a:solidFill>
                  <a:schemeClr val="tx1"/>
                </a:solidFill>
              </a:rPr>
              <a:t>= активно </a:t>
            </a:r>
            <a:r>
              <a:rPr lang="bg-BG" sz="3200" dirty="0">
                <a:solidFill>
                  <a:schemeClr val="tx1"/>
                </a:solidFill>
              </a:rPr>
              <a:t>слушане;</a:t>
            </a:r>
            <a:r>
              <a:rPr lang="en-US" sz="3200" dirty="0">
                <a:solidFill>
                  <a:schemeClr val="tx1"/>
                </a:solidFill>
              </a:rPr>
              <a:t/>
            </a:r>
            <a:br>
              <a:rPr lang="en-US" sz="3200" dirty="0">
                <a:solidFill>
                  <a:schemeClr val="tx1"/>
                </a:solidFill>
              </a:rPr>
            </a:br>
            <a:r>
              <a:rPr lang="bg-BG" sz="3200" dirty="0" smtClean="0">
                <a:solidFill>
                  <a:schemeClr val="tx1"/>
                </a:solidFill>
              </a:rPr>
              <a:t>= предоставяне </a:t>
            </a:r>
            <a:r>
              <a:rPr lang="bg-BG" sz="3200" dirty="0">
                <a:solidFill>
                  <a:schemeClr val="tx1"/>
                </a:solidFill>
              </a:rPr>
              <a:t>и получаване на информация.</a:t>
            </a:r>
            <a:r>
              <a:rPr lang="en-US" sz="3200" dirty="0">
                <a:solidFill>
                  <a:schemeClr val="tx1"/>
                </a:solidFill>
              </a:rPr>
              <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49</a:t>
            </a:fld>
            <a:endParaRPr lang="bg-BG" altLang="en-US"/>
          </a:p>
        </p:txBody>
      </p:sp>
    </p:spTree>
    <p:extLst>
      <p:ext uri="{BB962C8B-B14F-4D97-AF65-F5344CB8AC3E}">
        <p14:creationId xmlns:p14="http://schemas.microsoft.com/office/powerpoint/2010/main" val="39544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5962674"/>
          </a:xfrm>
        </p:spPr>
        <p:txBody>
          <a:bodyPr>
            <a:normAutofit fontScale="90000"/>
          </a:bodyPr>
          <a:lstStyle/>
          <a:p>
            <a:r>
              <a:rPr lang="bg-BG" sz="3200" dirty="0" smtClean="0">
                <a:solidFill>
                  <a:schemeClr val="tx1"/>
                </a:solidFill>
              </a:rPr>
              <a:t>	Други причини и условия </a:t>
            </a:r>
            <a:r>
              <a:rPr lang="bg-BG" sz="3200" dirty="0">
                <a:solidFill>
                  <a:schemeClr val="tx1"/>
                </a:solidFill>
              </a:rPr>
              <a:t>за създават атмосфера на несигурност и условия </a:t>
            </a:r>
            <a:r>
              <a:rPr lang="bg-BG" sz="3200" dirty="0" smtClean="0">
                <a:solidFill>
                  <a:schemeClr val="tx1"/>
                </a:solidFill>
              </a:rPr>
              <a:t>за възникване </a:t>
            </a:r>
            <a:r>
              <a:rPr lang="bg-BG" sz="3200" dirty="0">
                <a:solidFill>
                  <a:schemeClr val="tx1"/>
                </a:solidFill>
              </a:rPr>
              <a:t>на конфликтни </a:t>
            </a:r>
            <a:r>
              <a:rPr lang="bg-BG" sz="3200" dirty="0" smtClean="0">
                <a:solidFill>
                  <a:schemeClr val="tx1"/>
                </a:solidFill>
              </a:rPr>
              <a:t>ситуации:</a:t>
            </a:r>
            <a:br>
              <a:rPr lang="bg-BG" sz="3200" dirty="0" smtClean="0">
                <a:solidFill>
                  <a:schemeClr val="tx1"/>
                </a:solidFill>
              </a:rPr>
            </a:br>
            <a:r>
              <a:rPr lang="bg-BG" sz="3200" dirty="0" smtClean="0">
                <a:solidFill>
                  <a:schemeClr val="tx1"/>
                </a:solidFill>
              </a:rPr>
              <a:t>- бързите </a:t>
            </a:r>
            <a:r>
              <a:rPr lang="bg-BG" sz="3200" dirty="0">
                <a:solidFill>
                  <a:schemeClr val="tx1"/>
                </a:solidFill>
              </a:rPr>
              <a:t>промени в здравната </a:t>
            </a:r>
            <a:r>
              <a:rPr lang="bg-BG" sz="3200" dirty="0" smtClean="0">
                <a:solidFill>
                  <a:schemeClr val="tx1"/>
                </a:solidFill>
              </a:rPr>
              <a:t>помощ; </a:t>
            </a:r>
            <a:br>
              <a:rPr lang="bg-BG" sz="3200" dirty="0" smtClean="0">
                <a:solidFill>
                  <a:schemeClr val="tx1"/>
                </a:solidFill>
              </a:rPr>
            </a:br>
            <a:r>
              <a:rPr lang="bg-BG" sz="3200" dirty="0" smtClean="0">
                <a:solidFill>
                  <a:schemeClr val="tx1"/>
                </a:solidFill>
              </a:rPr>
              <a:t>- разрушаването </a:t>
            </a:r>
            <a:r>
              <a:rPr lang="bg-BG" sz="3200" dirty="0">
                <a:solidFill>
                  <a:schemeClr val="tx1"/>
                </a:solidFill>
              </a:rPr>
              <a:t>на статус </a:t>
            </a:r>
            <a:r>
              <a:rPr lang="bg-BG" sz="3200" dirty="0" err="1">
                <a:solidFill>
                  <a:schemeClr val="tx1"/>
                </a:solidFill>
              </a:rPr>
              <a:t>кво</a:t>
            </a:r>
            <a:r>
              <a:rPr lang="bg-BG" sz="3200" dirty="0">
                <a:solidFill>
                  <a:schemeClr val="tx1"/>
                </a:solidFill>
              </a:rPr>
              <a:t> в здравните </a:t>
            </a:r>
            <a:r>
              <a:rPr lang="bg-BG" sz="3200" dirty="0" smtClean="0">
                <a:solidFill>
                  <a:schemeClr val="tx1"/>
                </a:solidFill>
              </a:rPr>
              <a:t>организации;</a:t>
            </a:r>
            <a:br>
              <a:rPr lang="bg-BG" sz="3200" dirty="0" smtClean="0">
                <a:solidFill>
                  <a:schemeClr val="tx1"/>
                </a:solidFill>
              </a:rPr>
            </a:br>
            <a:r>
              <a:rPr lang="bg-BG" sz="3200" dirty="0" smtClean="0">
                <a:solidFill>
                  <a:schemeClr val="tx1"/>
                </a:solidFill>
              </a:rPr>
              <a:t>- </a:t>
            </a:r>
            <a:r>
              <a:rPr lang="bg-BG" sz="3200" dirty="0">
                <a:solidFill>
                  <a:schemeClr val="tx1"/>
                </a:solidFill>
              </a:rPr>
              <a:t>недостатъчната ресурсна обезпеченост</a:t>
            </a:r>
            <a:r>
              <a:rPr lang="bg-BG" sz="3200" dirty="0" smtClean="0">
                <a:solidFill>
                  <a:schemeClr val="tx1"/>
                </a:solidFill>
              </a:rPr>
              <a:t>,</a:t>
            </a:r>
            <a:br>
              <a:rPr lang="bg-BG" sz="3200" dirty="0" smtClean="0">
                <a:solidFill>
                  <a:schemeClr val="tx1"/>
                </a:solidFill>
              </a:rPr>
            </a:br>
            <a:r>
              <a:rPr lang="bg-BG" sz="3200" dirty="0">
                <a:solidFill>
                  <a:schemeClr val="tx1"/>
                </a:solidFill>
              </a:rPr>
              <a:t>-</a:t>
            </a:r>
            <a:r>
              <a:rPr lang="bg-BG" sz="3200" dirty="0" smtClean="0">
                <a:solidFill>
                  <a:schemeClr val="tx1"/>
                </a:solidFill>
              </a:rPr>
              <a:t> </a:t>
            </a:r>
            <a:r>
              <a:rPr lang="bg-BG" sz="3200" dirty="0">
                <a:solidFill>
                  <a:schemeClr val="tx1"/>
                </a:solidFill>
              </a:rPr>
              <a:t>нарастващите изисквания на потребителите за здравна </a:t>
            </a:r>
            <a:r>
              <a:rPr lang="bg-BG" sz="3200" dirty="0" smtClean="0">
                <a:solidFill>
                  <a:schemeClr val="tx1"/>
                </a:solidFill>
              </a:rPr>
              <a:t>помощ;</a:t>
            </a:r>
            <a:br>
              <a:rPr lang="bg-BG" sz="3200" dirty="0" smtClean="0">
                <a:solidFill>
                  <a:schemeClr val="tx1"/>
                </a:solidFill>
              </a:rPr>
            </a:br>
            <a:r>
              <a:rPr lang="bg-BG" sz="3200" dirty="0" smtClean="0">
                <a:solidFill>
                  <a:schemeClr val="tx1"/>
                </a:solidFill>
              </a:rPr>
              <a:t>- </a:t>
            </a:r>
            <a:r>
              <a:rPr lang="bg-BG" sz="3200" dirty="0">
                <a:solidFill>
                  <a:schemeClr val="tx1"/>
                </a:solidFill>
              </a:rPr>
              <a:t>промените в ролите и взаимоотношенията сред здравния </a:t>
            </a:r>
            <a:r>
              <a:rPr lang="bg-BG" sz="3200" dirty="0" smtClean="0">
                <a:solidFill>
                  <a:schemeClr val="tx1"/>
                </a:solidFill>
              </a:rPr>
              <a:t>персонал;</a:t>
            </a:r>
            <a:br>
              <a:rPr lang="bg-BG" sz="3200" dirty="0" smtClean="0">
                <a:solidFill>
                  <a:schemeClr val="tx1"/>
                </a:solidFill>
              </a:rPr>
            </a:br>
            <a:r>
              <a:rPr lang="bg-BG" sz="3200" dirty="0" smtClean="0">
                <a:solidFill>
                  <a:schemeClr val="tx1"/>
                </a:solidFill>
              </a:rPr>
              <a:t>- появата </a:t>
            </a:r>
            <a:r>
              <a:rPr lang="bg-BG" sz="3200" dirty="0">
                <a:solidFill>
                  <a:schemeClr val="tx1"/>
                </a:solidFill>
              </a:rPr>
              <a:t>на нови категории здравни професионалисти и </a:t>
            </a:r>
            <a:r>
              <a:rPr lang="bg-BG" sz="3200" dirty="0" smtClean="0">
                <a:solidFill>
                  <a:schemeClr val="tx1"/>
                </a:solidFill>
              </a:rPr>
              <a:t>др.</a:t>
            </a: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a:t>
            </a:fld>
            <a:endParaRPr lang="bg-BG" altLang="en-US"/>
          </a:p>
        </p:txBody>
      </p:sp>
    </p:spTree>
    <p:extLst>
      <p:ext uri="{BB962C8B-B14F-4D97-AF65-F5344CB8AC3E}">
        <p14:creationId xmlns:p14="http://schemas.microsoft.com/office/powerpoint/2010/main" val="1751107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2800" b="1" i="1" dirty="0"/>
              <a:t>	</a:t>
            </a:r>
            <a:r>
              <a:rPr lang="bg-BG" sz="2800" b="1" i="1" dirty="0" smtClean="0">
                <a:solidFill>
                  <a:srgbClr val="C00000"/>
                </a:solidFill>
              </a:rPr>
              <a:t>Обучение </a:t>
            </a:r>
            <a:r>
              <a:rPr lang="bg-BG" sz="2800" b="1" i="1" dirty="0">
                <a:solidFill>
                  <a:srgbClr val="C00000"/>
                </a:solidFill>
              </a:rPr>
              <a:t>в настойчивост.</a:t>
            </a:r>
            <a:r>
              <a:rPr lang="bg-BG" sz="2800" b="1" dirty="0">
                <a:solidFill>
                  <a:srgbClr val="C00000"/>
                </a:solidFill>
              </a:rPr>
              <a:t> </a:t>
            </a:r>
            <a:r>
              <a:rPr lang="bg-BG" sz="2800" dirty="0">
                <a:solidFill>
                  <a:schemeClr val="tx1"/>
                </a:solidFill>
              </a:rPr>
              <a:t>Това е важен аспект, тъй като хората реагират позитивно на настойчивостта и негативно на агресията. Настоятелните мениджъри, отстояват своите права, зачитайки в същото време правата на другите. Те са открити, чувстват се свободни, отговорни за своите мисли, чувства и действия, знаят своите силни страни и ограничения, могат да помогнат на другите да се справят с гнева си и да предотвратят конфликта. Вместо да нападат или да се отбраняват, настоятелните мениджъри оценяват, </a:t>
            </a:r>
            <a:r>
              <a:rPr lang="bg-BG" sz="2800" dirty="0" err="1">
                <a:solidFill>
                  <a:schemeClr val="tx1"/>
                </a:solidFill>
              </a:rPr>
              <a:t>колаборират</a:t>
            </a:r>
            <a:r>
              <a:rPr lang="bg-BG" sz="2800" dirty="0">
                <a:solidFill>
                  <a:schemeClr val="tx1"/>
                </a:solidFill>
              </a:rPr>
              <a:t> с другите, подкрепят ги, запазват неутрална позиция, могат да приемат предизвикателствата.</a:t>
            </a:r>
            <a:r>
              <a:rPr lang="en-US" sz="2800" dirty="0">
                <a:solidFill>
                  <a:schemeClr val="tx1"/>
                </a:solidFill>
              </a:rPr>
              <a:t/>
            </a:r>
            <a:br>
              <a:rPr lang="en-US" sz="2800" dirty="0">
                <a:solidFill>
                  <a:schemeClr val="tx1"/>
                </a:solidFill>
              </a:rPr>
            </a:br>
            <a:endParaRPr lang="bg-BG" sz="28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50</a:t>
            </a:fld>
            <a:endParaRPr lang="bg-BG" altLang="en-US"/>
          </a:p>
        </p:txBody>
      </p:sp>
    </p:spTree>
    <p:extLst>
      <p:ext uri="{BB962C8B-B14F-4D97-AF65-F5344CB8AC3E}">
        <p14:creationId xmlns:p14="http://schemas.microsoft.com/office/powerpoint/2010/main" val="2640452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dirty="0" smtClean="0">
                <a:solidFill>
                  <a:schemeClr val="tx1"/>
                </a:solidFill>
              </a:rPr>
              <a:t>	Когато </a:t>
            </a:r>
            <a:r>
              <a:rPr lang="bg-BG" sz="3200" dirty="0">
                <a:solidFill>
                  <a:schemeClr val="tx1"/>
                </a:solidFill>
              </a:rPr>
              <a:t>е въвлечен в процеса на справяне с конфликт, лидерът/мениджърът  трябва да подпомага страните да видят голямата картина вместо ограничените перспективи на всяка страна. Трябва да се насочи към увеличаване на възможния брой алтернативи в разрешаването на конфликта, да насърчава страните да изразят няколко възможности, приемливи за всяка страна и след това да работят за постигане на компромис. Това стимулира взаимодействието между страните и въвличането им в разрешаване на конфликта. </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51</a:t>
            </a:fld>
            <a:endParaRPr lang="bg-BG" altLang="en-US"/>
          </a:p>
        </p:txBody>
      </p:sp>
    </p:spTree>
    <p:extLst>
      <p:ext uri="{BB962C8B-B14F-4D97-AF65-F5344CB8AC3E}">
        <p14:creationId xmlns:p14="http://schemas.microsoft.com/office/powerpoint/2010/main" val="9780412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smtClean="0">
                <a:solidFill>
                  <a:schemeClr val="tx1"/>
                </a:solidFill>
              </a:rPr>
              <a:t>	</a:t>
            </a:r>
            <a:r>
              <a:rPr lang="bg-BG" sz="3200" b="1" i="1" dirty="0" smtClean="0">
                <a:solidFill>
                  <a:srgbClr val="C00000"/>
                </a:solidFill>
              </a:rPr>
              <a:t>Дисциплинарни </a:t>
            </a:r>
            <a:r>
              <a:rPr lang="bg-BG" sz="3200" b="1" i="1" dirty="0">
                <a:solidFill>
                  <a:srgbClr val="C00000"/>
                </a:solidFill>
              </a:rPr>
              <a:t>мерки и контрол. </a:t>
            </a:r>
            <a:r>
              <a:rPr lang="bg-BG" sz="3200" dirty="0">
                <a:solidFill>
                  <a:schemeClr val="tx1"/>
                </a:solidFill>
              </a:rPr>
              <a:t>При използване на дисциплинарни мерки за справяне или предотвратяване на конфликти, мениджърът трябва да познава добре организационните правила и разпоредби. Дисциплинарната мярка е последното средство за корекция на нежелано поведение. Правилата и разпоредбите трябва да бъдат разумни и свързани с работата. Управлението на дисциплината се подпомага от следните </a:t>
            </a:r>
            <a:r>
              <a:rPr lang="bg-BG" sz="3200" b="1" i="1" dirty="0">
                <a:solidFill>
                  <a:srgbClr val="C00000"/>
                </a:solidFill>
              </a:rPr>
              <a:t>правила</a:t>
            </a:r>
            <a:r>
              <a:rPr lang="bg-BG" sz="3200" dirty="0">
                <a:solidFill>
                  <a:schemeClr val="tx1"/>
                </a:solidFill>
              </a:rPr>
              <a:t>:</a:t>
            </a:r>
            <a:r>
              <a:rPr lang="en-US" sz="3200" dirty="0">
                <a:solidFill>
                  <a:schemeClr val="tx1"/>
                </a:solidFill>
              </a:rPr>
              <a:t/>
            </a:r>
            <a:br>
              <a:rPr lang="en-US" sz="3200" dirty="0">
                <a:solidFill>
                  <a:schemeClr val="tx1"/>
                </a:solidFill>
              </a:rPr>
            </a:br>
            <a:endParaRPr lang="bg-BG" sz="3200" dirty="0">
              <a:solidFill>
                <a:schemeClr val="tx1"/>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52</a:t>
            </a:fld>
            <a:endParaRPr lang="bg-BG" altLang="en-US"/>
          </a:p>
        </p:txBody>
      </p:sp>
    </p:spTree>
    <p:extLst>
      <p:ext uri="{BB962C8B-B14F-4D97-AF65-F5344CB8AC3E}">
        <p14:creationId xmlns:p14="http://schemas.microsoft.com/office/powerpoint/2010/main" val="20009832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dirty="0" smtClean="0">
                <a:solidFill>
                  <a:srgbClr val="000000"/>
                </a:solidFill>
              </a:rPr>
              <a:t>	1. Дисциплинарните </a:t>
            </a:r>
            <a:r>
              <a:rPr lang="bg-BG" sz="2800" dirty="0">
                <a:solidFill>
                  <a:srgbClr val="000000"/>
                </a:solidFill>
              </a:rPr>
              <a:t>мерки трябва да бъдат прогресивни.</a:t>
            </a:r>
            <a:r>
              <a:rPr lang="en-US" sz="2800" dirty="0">
                <a:solidFill>
                  <a:srgbClr val="000000"/>
                </a:solidFill>
              </a:rPr>
              <a:t/>
            </a:r>
            <a:br>
              <a:rPr lang="en-US" sz="2800" dirty="0">
                <a:solidFill>
                  <a:srgbClr val="000000"/>
                </a:solidFill>
              </a:rPr>
            </a:br>
            <a:r>
              <a:rPr lang="bg-BG" sz="2800" dirty="0" smtClean="0">
                <a:solidFill>
                  <a:srgbClr val="000000"/>
                </a:solidFill>
              </a:rPr>
              <a:t>	2. Наказанието </a:t>
            </a:r>
            <a:r>
              <a:rPr lang="bg-BG" sz="2800" dirty="0">
                <a:solidFill>
                  <a:srgbClr val="000000"/>
                </a:solidFill>
              </a:rPr>
              <a:t>трябва да съответства на провинението, да бъде разумно и да се увеличава по тежест при повторни нарушения на едно и също правило.</a:t>
            </a:r>
            <a:r>
              <a:rPr lang="en-US" sz="2800" dirty="0">
                <a:solidFill>
                  <a:srgbClr val="000000"/>
                </a:solidFill>
              </a:rPr>
              <a:t/>
            </a:r>
            <a:br>
              <a:rPr lang="en-US" sz="2800" dirty="0">
                <a:solidFill>
                  <a:srgbClr val="000000"/>
                </a:solidFill>
              </a:rPr>
            </a:br>
            <a:r>
              <a:rPr lang="bg-BG" sz="2800" dirty="0">
                <a:solidFill>
                  <a:srgbClr val="000000"/>
                </a:solidFill>
              </a:rPr>
              <a:t>	</a:t>
            </a:r>
            <a:r>
              <a:rPr lang="bg-BG" sz="2800" dirty="0" smtClean="0">
                <a:solidFill>
                  <a:srgbClr val="000000"/>
                </a:solidFill>
              </a:rPr>
              <a:t>3. Трябва </a:t>
            </a:r>
            <a:r>
              <a:rPr lang="bg-BG" sz="2800" dirty="0">
                <a:solidFill>
                  <a:srgbClr val="000000"/>
                </a:solidFill>
              </a:rPr>
              <a:t>да бъде предлагана подкрепа за разрешаване на текущи проблеми, свързани с работата.</a:t>
            </a:r>
            <a:r>
              <a:rPr lang="en-US" sz="2800" dirty="0">
                <a:solidFill>
                  <a:srgbClr val="000000"/>
                </a:solidFill>
              </a:rPr>
              <a:t/>
            </a:r>
            <a:br>
              <a:rPr lang="en-US" sz="2800" dirty="0">
                <a:solidFill>
                  <a:srgbClr val="000000"/>
                </a:solidFill>
              </a:rPr>
            </a:br>
            <a:r>
              <a:rPr lang="bg-BG" sz="2800" dirty="0" smtClean="0">
                <a:solidFill>
                  <a:srgbClr val="000000"/>
                </a:solidFill>
              </a:rPr>
              <a:t>	4. Дисциплинарните </a:t>
            </a:r>
            <a:r>
              <a:rPr lang="bg-BG" sz="2800" dirty="0">
                <a:solidFill>
                  <a:srgbClr val="000000"/>
                </a:solidFill>
              </a:rPr>
              <a:t>мерки трябва да се прилагат тактично като се търси най-добрият подход за всеки служител. </a:t>
            </a:r>
            <a:r>
              <a:rPr lang="en-US" sz="2800" dirty="0">
                <a:solidFill>
                  <a:srgbClr val="000000"/>
                </a:solidFill>
              </a:rPr>
              <a:t/>
            </a:r>
            <a:br>
              <a:rPr lang="en-US" sz="2800" dirty="0">
                <a:solidFill>
                  <a:srgbClr val="000000"/>
                </a:solidFill>
              </a:rPr>
            </a:br>
            <a:r>
              <a:rPr lang="bg-BG" sz="2800" dirty="0" smtClean="0">
                <a:solidFill>
                  <a:srgbClr val="000000"/>
                </a:solidFill>
              </a:rPr>
              <a:t>	5. Мениджърите </a:t>
            </a:r>
            <a:r>
              <a:rPr lang="bg-BG" sz="2800" dirty="0">
                <a:solidFill>
                  <a:srgbClr val="000000"/>
                </a:solidFill>
              </a:rPr>
              <a:t>трябва да проявяват принципност и последователност и да не показват фаворизиране (протежиране) на някои лица</a:t>
            </a:r>
            <a:r>
              <a:rPr lang="bg-BG" sz="2800" dirty="0" smtClean="0">
                <a:solidFill>
                  <a:srgbClr val="000000"/>
                </a:solidFill>
              </a:rPr>
              <a:t>.</a:t>
            </a: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53</a:t>
            </a:fld>
            <a:endParaRPr lang="bg-BG" altLang="en-US"/>
          </a:p>
        </p:txBody>
      </p:sp>
    </p:spTree>
    <p:extLst>
      <p:ext uri="{BB962C8B-B14F-4D97-AF65-F5344CB8AC3E}">
        <p14:creationId xmlns:p14="http://schemas.microsoft.com/office/powerpoint/2010/main" val="934861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2800" dirty="0" smtClean="0">
                <a:solidFill>
                  <a:srgbClr val="000000"/>
                </a:solidFill>
              </a:rPr>
              <a:t>	6. Неприемливо </a:t>
            </a:r>
            <a:r>
              <a:rPr lang="bg-BG" sz="2800" dirty="0">
                <a:solidFill>
                  <a:srgbClr val="000000"/>
                </a:solidFill>
              </a:rPr>
              <a:t>е налагане на дисциплинарни мерки на групата заради нарушаване на правила и разпоредби от отделен неин член. Това дразни другите и те заемат отбранителна позиция, което увеличава конфликта.</a:t>
            </a:r>
            <a:r>
              <a:rPr lang="en-US" sz="2800" dirty="0">
                <a:solidFill>
                  <a:srgbClr val="000000"/>
                </a:solidFill>
              </a:rPr>
              <a:t/>
            </a:r>
            <a:br>
              <a:rPr lang="en-US" sz="2800" dirty="0">
                <a:solidFill>
                  <a:srgbClr val="000000"/>
                </a:solidFill>
              </a:rPr>
            </a:br>
            <a:r>
              <a:rPr lang="bg-BG" sz="2800" dirty="0" smtClean="0">
                <a:solidFill>
                  <a:srgbClr val="000000"/>
                </a:solidFill>
              </a:rPr>
              <a:t>	7. Дисциплинарните </a:t>
            </a:r>
            <a:r>
              <a:rPr lang="bg-BG" sz="2800" dirty="0">
                <a:solidFill>
                  <a:srgbClr val="000000"/>
                </a:solidFill>
              </a:rPr>
              <a:t>мерки трябва да са ясни и специфични; обективни и опиращи се на факти; твърди и придържащи се към решението.</a:t>
            </a:r>
            <a:r>
              <a:rPr lang="en-US" sz="2800" dirty="0">
                <a:solidFill>
                  <a:srgbClr val="000000"/>
                </a:solidFill>
              </a:rPr>
              <a:t/>
            </a:r>
            <a:br>
              <a:rPr lang="en-US" sz="2800" dirty="0">
                <a:solidFill>
                  <a:srgbClr val="000000"/>
                </a:solidFill>
              </a:rPr>
            </a:br>
            <a:r>
              <a:rPr lang="bg-BG" sz="2800" dirty="0" smtClean="0">
                <a:solidFill>
                  <a:srgbClr val="000000"/>
                </a:solidFill>
              </a:rPr>
              <a:t>	8. При </a:t>
            </a:r>
            <a:r>
              <a:rPr lang="bg-BG" sz="2800" dirty="0">
                <a:solidFill>
                  <a:srgbClr val="000000"/>
                </a:solidFill>
              </a:rPr>
              <a:t>прилагане на дисциплинарни мерки мениджърът трябва да познава границите на своята власт, за да се избегне отменянето на негови решения от по-горни контролни инстанции.</a:t>
            </a:r>
            <a:r>
              <a:rPr lang="en-US" sz="2800" dirty="0">
                <a:solidFill>
                  <a:srgbClr val="000000"/>
                </a:solidFill>
              </a:rPr>
              <a:t/>
            </a:r>
            <a:br>
              <a:rPr lang="en-US" sz="2800" dirty="0">
                <a:solidFill>
                  <a:srgbClr val="000000"/>
                </a:solidFill>
              </a:rPr>
            </a:br>
            <a:endParaRPr lang="bg-BG" sz="28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54</a:t>
            </a:fld>
            <a:endParaRPr lang="bg-BG" altLang="en-US"/>
          </a:p>
        </p:txBody>
      </p:sp>
    </p:spTree>
    <p:extLst>
      <p:ext uri="{BB962C8B-B14F-4D97-AF65-F5344CB8AC3E}">
        <p14:creationId xmlns:p14="http://schemas.microsoft.com/office/powerpoint/2010/main" val="37100226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r>
              <a:rPr lang="bg-BG" sz="3200" b="1" i="1" dirty="0">
                <a:solidFill>
                  <a:srgbClr val="C00000"/>
                </a:solidFill>
              </a:rPr>
              <a:t>Разрешаване на конфликти чрез договаряне </a:t>
            </a:r>
            <a:r>
              <a:rPr lang="en-US" sz="2800" i="1" dirty="0">
                <a:solidFill>
                  <a:srgbClr val="C00000"/>
                </a:solidFill>
              </a:rPr>
              <a:t/>
            </a:r>
            <a:br>
              <a:rPr lang="en-US" sz="2800" i="1" dirty="0">
                <a:solidFill>
                  <a:srgbClr val="C00000"/>
                </a:solidFill>
              </a:rPr>
            </a:br>
            <a:r>
              <a:rPr lang="bg-BG" sz="2800" i="1" dirty="0" smtClean="0">
                <a:solidFill>
                  <a:srgbClr val="C00000"/>
                </a:solidFill>
              </a:rPr>
              <a:t>	</a:t>
            </a:r>
            <a:r>
              <a:rPr lang="bg-BG" sz="2800" dirty="0" smtClean="0">
                <a:solidFill>
                  <a:srgbClr val="000000"/>
                </a:solidFill>
              </a:rPr>
              <a:t>Мениджърите </a:t>
            </a:r>
            <a:r>
              <a:rPr lang="bg-BG" sz="2800" dirty="0">
                <a:solidFill>
                  <a:srgbClr val="000000"/>
                </a:solidFill>
              </a:rPr>
              <a:t>са изправени пред предизвикателството да изграждат интердисциплинарни екипи и този процес обикновено е свързан с мениджмънт и разрешаване на конфликти. </a:t>
            </a:r>
            <a:r>
              <a:rPr lang="bg-BG" sz="2800" dirty="0" smtClean="0">
                <a:solidFill>
                  <a:srgbClr val="000000"/>
                </a:solidFill>
              </a:rPr>
              <a:t/>
            </a:r>
            <a:br>
              <a:rPr lang="bg-BG" sz="2800" dirty="0" smtClean="0">
                <a:solidFill>
                  <a:srgbClr val="000000"/>
                </a:solidFill>
              </a:rPr>
            </a:br>
            <a:r>
              <a:rPr lang="bg-BG" sz="2800" dirty="0" smtClean="0">
                <a:solidFill>
                  <a:srgbClr val="000000"/>
                </a:solidFill>
              </a:rPr>
              <a:t>	Една </a:t>
            </a:r>
            <a:r>
              <a:rPr lang="bg-BG" sz="2800" dirty="0">
                <a:solidFill>
                  <a:srgbClr val="000000"/>
                </a:solidFill>
              </a:rPr>
              <a:t>успешна групова стратегия, която мениджърите могат да използват за управление на конфликтите, е </a:t>
            </a:r>
            <a:r>
              <a:rPr lang="bg-BG" sz="2800" b="1" i="1" dirty="0">
                <a:solidFill>
                  <a:srgbClr val="C00000"/>
                </a:solidFill>
              </a:rPr>
              <a:t>колективното договаряне</a:t>
            </a:r>
            <a:r>
              <a:rPr lang="bg-BG" sz="2800" dirty="0">
                <a:solidFill>
                  <a:srgbClr val="000000"/>
                </a:solidFill>
              </a:rPr>
              <a:t>, което е насочено към предотвратяване на цялостния контрол от страна на работодателите върху условията на работа и компенсациите.  Договарянето </a:t>
            </a:r>
            <a:r>
              <a:rPr lang="bg-BG" sz="2800" dirty="0" smtClean="0">
                <a:solidFill>
                  <a:srgbClr val="000000"/>
                </a:solidFill>
              </a:rPr>
              <a:t>е </a:t>
            </a:r>
            <a:r>
              <a:rPr lang="bg-BG" sz="2800" dirty="0">
                <a:solidFill>
                  <a:srgbClr val="000000"/>
                </a:solidFill>
              </a:rPr>
              <a:t>един от най-бързо развиващите се подходи за справяне с конфликтите в медицинската практика, при който </a:t>
            </a:r>
            <a:r>
              <a:rPr lang="bg-BG" sz="2800" b="1" i="1" dirty="0">
                <a:solidFill>
                  <a:srgbClr val="C00000"/>
                </a:solidFill>
              </a:rPr>
              <a:t>следва да се отчитат и включват:</a:t>
            </a:r>
            <a:endParaRPr lang="en-US" sz="2800" b="1" i="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55</a:t>
            </a:fld>
            <a:endParaRPr lang="bg-BG" altLang="en-US"/>
          </a:p>
        </p:txBody>
      </p:sp>
    </p:spTree>
    <p:extLst>
      <p:ext uri="{BB962C8B-B14F-4D97-AF65-F5344CB8AC3E}">
        <p14:creationId xmlns:p14="http://schemas.microsoft.com/office/powerpoint/2010/main" val="40060766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000" b="1" i="1" dirty="0" smtClean="0">
                <a:solidFill>
                  <a:srgbClr val="000000"/>
                </a:solidFill>
              </a:rPr>
              <a:t>	= Силата </a:t>
            </a:r>
            <a:r>
              <a:rPr lang="bg-BG" sz="3000" b="1" i="1" dirty="0">
                <a:solidFill>
                  <a:srgbClr val="000000"/>
                </a:solidFill>
              </a:rPr>
              <a:t>на договора</a:t>
            </a:r>
            <a:r>
              <a:rPr lang="bg-BG" sz="3000" dirty="0">
                <a:solidFill>
                  <a:srgbClr val="000000"/>
                </a:solidFill>
              </a:rPr>
              <a:t> - отнася се до подбудите на едното лице да се съгласи с клаузите на другото лице.</a:t>
            </a:r>
            <a:r>
              <a:rPr lang="en-US" sz="3000" dirty="0">
                <a:solidFill>
                  <a:srgbClr val="000000"/>
                </a:solidFill>
              </a:rPr>
              <a:t/>
            </a:r>
            <a:br>
              <a:rPr lang="en-US" sz="3000" dirty="0">
                <a:solidFill>
                  <a:srgbClr val="000000"/>
                </a:solidFill>
              </a:rPr>
            </a:br>
            <a:r>
              <a:rPr lang="bg-BG" sz="3000" dirty="0" smtClean="0">
                <a:solidFill>
                  <a:srgbClr val="000000"/>
                </a:solidFill>
              </a:rPr>
              <a:t>	= </a:t>
            </a:r>
            <a:r>
              <a:rPr lang="bg-BG" sz="3000" b="1" i="1" dirty="0" smtClean="0">
                <a:solidFill>
                  <a:srgbClr val="000000"/>
                </a:solidFill>
              </a:rPr>
              <a:t>Разпределително </a:t>
            </a:r>
            <a:r>
              <a:rPr lang="bg-BG" sz="3000" b="1" i="1" dirty="0">
                <a:solidFill>
                  <a:srgbClr val="000000"/>
                </a:solidFill>
              </a:rPr>
              <a:t>договаряне. </a:t>
            </a:r>
            <a:r>
              <a:rPr lang="bg-BG" sz="3000" dirty="0">
                <a:solidFill>
                  <a:srgbClr val="000000"/>
                </a:solidFill>
              </a:rPr>
              <a:t>Какво печели</a:t>
            </a:r>
            <a:r>
              <a:rPr lang="bg-BG" sz="3000" b="1" i="1" dirty="0">
                <a:solidFill>
                  <a:srgbClr val="000000"/>
                </a:solidFill>
              </a:rPr>
              <a:t> </a:t>
            </a:r>
            <a:r>
              <a:rPr lang="bg-BG" sz="3000" dirty="0">
                <a:solidFill>
                  <a:srgbClr val="000000"/>
                </a:solidFill>
              </a:rPr>
              <a:t>която и да е страна за сметка на другата. По-голямата част от трудовото договаряне попада в тази категория.</a:t>
            </a:r>
            <a:r>
              <a:rPr lang="en-US" sz="3000" dirty="0">
                <a:solidFill>
                  <a:srgbClr val="000000"/>
                </a:solidFill>
              </a:rPr>
              <a:t/>
            </a:r>
            <a:br>
              <a:rPr lang="en-US" sz="3000" dirty="0">
                <a:solidFill>
                  <a:srgbClr val="000000"/>
                </a:solidFill>
              </a:rPr>
            </a:br>
            <a:r>
              <a:rPr lang="bg-BG" sz="3000" dirty="0" smtClean="0">
                <a:solidFill>
                  <a:srgbClr val="000000"/>
                </a:solidFill>
              </a:rPr>
              <a:t>	= </a:t>
            </a:r>
            <a:r>
              <a:rPr lang="bg-BG" sz="3000" b="1" i="1" dirty="0" smtClean="0">
                <a:solidFill>
                  <a:srgbClr val="000000"/>
                </a:solidFill>
              </a:rPr>
              <a:t>Интегративно </a:t>
            </a:r>
            <a:r>
              <a:rPr lang="bg-BG" sz="3000" b="1" i="1" dirty="0">
                <a:solidFill>
                  <a:srgbClr val="000000"/>
                </a:solidFill>
              </a:rPr>
              <a:t>договаряне. </a:t>
            </a:r>
            <a:r>
              <a:rPr lang="bg-BG" sz="3000" dirty="0">
                <a:solidFill>
                  <a:srgbClr val="000000"/>
                </a:solidFill>
              </a:rPr>
              <a:t>Договарящите се постигат решение, което удовлетворява двете страни и поражда съвместни ползи. Всяка страна се грижи за собствените си интереси при решаване на проблема – от намаляване на исканията към разширяване на ресурсите.</a:t>
            </a:r>
            <a:endParaRPr lang="en-US" sz="30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56</a:t>
            </a:fld>
            <a:endParaRPr lang="bg-BG" altLang="en-US"/>
          </a:p>
        </p:txBody>
      </p:sp>
    </p:spTree>
    <p:extLst>
      <p:ext uri="{BB962C8B-B14F-4D97-AF65-F5344CB8AC3E}">
        <p14:creationId xmlns:p14="http://schemas.microsoft.com/office/powerpoint/2010/main" val="31734563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3802434"/>
          </a:xfrm>
        </p:spPr>
        <p:txBody>
          <a:bodyPr>
            <a:noAutofit/>
          </a:bodyPr>
          <a:lstStyle/>
          <a:p>
            <a:pPr algn="ctr"/>
            <a:r>
              <a:rPr lang="bg-BG" sz="3600" b="1" i="1" dirty="0">
                <a:solidFill>
                  <a:srgbClr val="C00000"/>
                </a:solidFill>
              </a:rPr>
              <a:t>Някои специфични умения и съвети към мениджърите за предотвратяване на конфликти</a:t>
            </a:r>
            <a:endParaRPr lang="en-US" sz="3600" i="1"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57</a:t>
            </a:fld>
            <a:endParaRPr lang="bg-BG" altLang="en-US"/>
          </a:p>
        </p:txBody>
      </p:sp>
    </p:spTree>
    <p:extLst>
      <p:ext uri="{BB962C8B-B14F-4D97-AF65-F5344CB8AC3E}">
        <p14:creationId xmlns:p14="http://schemas.microsoft.com/office/powerpoint/2010/main" val="23756258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smtClean="0">
                <a:solidFill>
                  <a:srgbClr val="000000"/>
                </a:solidFill>
              </a:rPr>
              <a:t>	1. Установяване </a:t>
            </a:r>
            <a:r>
              <a:rPr lang="bg-BG" sz="3200" dirty="0">
                <a:solidFill>
                  <a:srgbClr val="000000"/>
                </a:solidFill>
              </a:rPr>
              <a:t>на ясни правила и свеждането им до всички членове на персонала.</a:t>
            </a:r>
            <a:r>
              <a:rPr lang="en-US" sz="3200" dirty="0">
                <a:solidFill>
                  <a:srgbClr val="000000"/>
                </a:solidFill>
              </a:rPr>
              <a:t/>
            </a:r>
            <a:br>
              <a:rPr lang="en-US" sz="3200" dirty="0">
                <a:solidFill>
                  <a:srgbClr val="000000"/>
                </a:solidFill>
              </a:rPr>
            </a:br>
            <a:r>
              <a:rPr lang="bg-BG" sz="3200" dirty="0" smtClean="0">
                <a:solidFill>
                  <a:srgbClr val="000000"/>
                </a:solidFill>
              </a:rPr>
              <a:t>	2. Създаване </a:t>
            </a:r>
            <a:r>
              <a:rPr lang="bg-BG" sz="3200" dirty="0">
                <a:solidFill>
                  <a:srgbClr val="000000"/>
                </a:solidFill>
              </a:rPr>
              <a:t>на подкрепящ климат с разнообразни възможности за избор, стимулиране на персонала за предложения и насърчаване на творческо мислене.</a:t>
            </a:r>
            <a:r>
              <a:rPr lang="en-US" sz="3200" dirty="0">
                <a:solidFill>
                  <a:srgbClr val="000000"/>
                </a:solidFill>
              </a:rPr>
              <a:t/>
            </a:r>
            <a:br>
              <a:rPr lang="en-US" sz="3200" dirty="0">
                <a:solidFill>
                  <a:srgbClr val="000000"/>
                </a:solidFill>
              </a:rPr>
            </a:br>
            <a:r>
              <a:rPr lang="bg-BG" sz="3200" dirty="0" smtClean="0">
                <a:solidFill>
                  <a:srgbClr val="000000"/>
                </a:solidFill>
              </a:rPr>
              <a:t>	3. Използване </a:t>
            </a:r>
            <a:r>
              <a:rPr lang="bg-BG" sz="3200" dirty="0">
                <a:solidFill>
                  <a:srgbClr val="000000"/>
                </a:solidFill>
              </a:rPr>
              <a:t>на похвали и утвърждаване на достойнството на другите. </a:t>
            </a:r>
            <a:r>
              <a:rPr lang="en-US" sz="3200" dirty="0">
                <a:solidFill>
                  <a:srgbClr val="000000"/>
                </a:solidFill>
              </a:rPr>
              <a:t/>
            </a:r>
            <a:br>
              <a:rPr lang="en-US" sz="3200" dirty="0">
                <a:solidFill>
                  <a:srgbClr val="000000"/>
                </a:solidFill>
              </a:rPr>
            </a:br>
            <a:r>
              <a:rPr lang="bg-BG" sz="3200" dirty="0" smtClean="0">
                <a:solidFill>
                  <a:srgbClr val="000000"/>
                </a:solidFill>
              </a:rPr>
              <a:t>	4. Стремеж </a:t>
            </a:r>
            <a:r>
              <a:rPr lang="bg-BG" sz="3200" dirty="0">
                <a:solidFill>
                  <a:srgbClr val="000000"/>
                </a:solidFill>
              </a:rPr>
              <a:t>за мирно разрешаване на конфликта, а не противопоставяне.</a:t>
            </a:r>
            <a:r>
              <a:rPr lang="en-US" sz="3200" dirty="0">
                <a:solidFill>
                  <a:srgbClr val="000000"/>
                </a:solidFill>
              </a:rPr>
              <a:t/>
            </a:r>
            <a:br>
              <a:rPr lang="en-US"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58</a:t>
            </a:fld>
            <a:endParaRPr lang="bg-BG" altLang="en-US"/>
          </a:p>
        </p:txBody>
      </p:sp>
    </p:spTree>
    <p:extLst>
      <p:ext uri="{BB962C8B-B14F-4D97-AF65-F5344CB8AC3E}">
        <p14:creationId xmlns:p14="http://schemas.microsoft.com/office/powerpoint/2010/main" val="11238534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smtClean="0">
                <a:solidFill>
                  <a:srgbClr val="000000"/>
                </a:solidFill>
              </a:rPr>
              <a:t>	5. Неприемане </a:t>
            </a:r>
            <a:r>
              <a:rPr lang="bg-BG" sz="3200" dirty="0">
                <a:solidFill>
                  <a:srgbClr val="000000"/>
                </a:solidFill>
              </a:rPr>
              <a:t>на двусмислени роли, която объркват работещите.</a:t>
            </a:r>
            <a:r>
              <a:rPr lang="en-US" sz="3200" dirty="0">
                <a:solidFill>
                  <a:srgbClr val="000000"/>
                </a:solidFill>
              </a:rPr>
              <a:t/>
            </a:r>
            <a:br>
              <a:rPr lang="en-US" sz="3200" dirty="0">
                <a:solidFill>
                  <a:srgbClr val="000000"/>
                </a:solidFill>
              </a:rPr>
            </a:br>
            <a:r>
              <a:rPr lang="bg-BG" sz="3200" dirty="0" smtClean="0">
                <a:solidFill>
                  <a:srgbClr val="000000"/>
                </a:solidFill>
              </a:rPr>
              <a:t>	6. Избиране </a:t>
            </a:r>
            <a:r>
              <a:rPr lang="bg-BG" sz="3200" dirty="0">
                <a:solidFill>
                  <a:srgbClr val="000000"/>
                </a:solidFill>
              </a:rPr>
              <a:t>на подходящ момент за комуникация без отлагане и поддържане на двустранна комуникация.</a:t>
            </a:r>
            <a:r>
              <a:rPr lang="en-US" sz="3200" dirty="0">
                <a:solidFill>
                  <a:srgbClr val="000000"/>
                </a:solidFill>
              </a:rPr>
              <a:t/>
            </a:r>
            <a:br>
              <a:rPr lang="en-US" sz="3200" dirty="0">
                <a:solidFill>
                  <a:srgbClr val="000000"/>
                </a:solidFill>
              </a:rPr>
            </a:br>
            <a:r>
              <a:rPr lang="bg-BG" sz="3200" dirty="0" smtClean="0">
                <a:solidFill>
                  <a:srgbClr val="000000"/>
                </a:solidFill>
              </a:rPr>
              <a:t>	7. Съсредоточаване </a:t>
            </a:r>
            <a:r>
              <a:rPr lang="bg-BG" sz="3200" dirty="0">
                <a:solidFill>
                  <a:srgbClr val="000000"/>
                </a:solidFill>
              </a:rPr>
              <a:t>върху проблемите, а не върху самите личности на работещите.</a:t>
            </a:r>
            <a:r>
              <a:rPr lang="en-US" sz="3200" dirty="0">
                <a:solidFill>
                  <a:srgbClr val="000000"/>
                </a:solidFill>
              </a:rPr>
              <a:t/>
            </a:r>
            <a:br>
              <a:rPr lang="en-US" sz="3200" dirty="0">
                <a:solidFill>
                  <a:srgbClr val="000000"/>
                </a:solidFill>
              </a:rPr>
            </a:br>
            <a:r>
              <a:rPr lang="bg-BG" sz="3200" dirty="0" smtClean="0">
                <a:solidFill>
                  <a:srgbClr val="000000"/>
                </a:solidFill>
              </a:rPr>
              <a:t>	8. Поставяне </a:t>
            </a:r>
            <a:r>
              <a:rPr lang="bg-BG" sz="3200" dirty="0">
                <a:solidFill>
                  <a:srgbClr val="000000"/>
                </a:solidFill>
              </a:rPr>
              <a:t>на ударение върху общите интереси.</a:t>
            </a:r>
            <a:r>
              <a:rPr lang="en-US" sz="3200" dirty="0">
                <a:solidFill>
                  <a:srgbClr val="000000"/>
                </a:solidFill>
              </a:rPr>
              <a:t/>
            </a:r>
            <a:br>
              <a:rPr lang="en-US" sz="3200" dirty="0">
                <a:solidFill>
                  <a:srgbClr val="000000"/>
                </a:solidFill>
              </a:rPr>
            </a:br>
            <a:r>
              <a:rPr lang="bg-BG" sz="3200" dirty="0" smtClean="0">
                <a:solidFill>
                  <a:srgbClr val="000000"/>
                </a:solidFill>
              </a:rPr>
              <a:t>	9. Диференциране </a:t>
            </a:r>
            <a:r>
              <a:rPr lang="bg-BG" sz="3200" dirty="0">
                <a:solidFill>
                  <a:srgbClr val="000000"/>
                </a:solidFill>
              </a:rPr>
              <a:t>на проблемите и изправяне срещу важните проблеми за двете страни.</a:t>
            </a:r>
            <a:endParaRPr lang="en-US"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59</a:t>
            </a:fld>
            <a:endParaRPr lang="bg-BG" altLang="en-US"/>
          </a:p>
        </p:txBody>
      </p:sp>
    </p:spTree>
    <p:extLst>
      <p:ext uri="{BB962C8B-B14F-4D97-AF65-F5344CB8AC3E}">
        <p14:creationId xmlns:p14="http://schemas.microsoft.com/office/powerpoint/2010/main" val="1251035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3946450"/>
          </a:xfrm>
        </p:spPr>
        <p:txBody>
          <a:bodyPr>
            <a:noAutofit/>
          </a:bodyPr>
          <a:lstStyle/>
          <a:p>
            <a:pPr algn="ctr"/>
            <a:r>
              <a:rPr lang="bg-BG" sz="4400" b="1" dirty="0" smtClean="0">
                <a:solidFill>
                  <a:srgbClr val="C00000"/>
                </a:solidFill>
              </a:rPr>
              <a:t>ОПРЕДЕЛЕНИЕ НА ПОНЯТИЕТО „КОНФЛИКТ“ И ВИДОВЕ КОНФЛИКТ</a:t>
            </a:r>
            <a:r>
              <a:rPr lang="bg-BG" sz="4400" dirty="0">
                <a:solidFill>
                  <a:srgbClr val="C00000"/>
                </a:solidFill>
              </a:rPr>
              <a:t/>
            </a:r>
            <a:br>
              <a:rPr lang="bg-BG" sz="4400" dirty="0">
                <a:solidFill>
                  <a:srgbClr val="C00000"/>
                </a:solidFill>
              </a:rPr>
            </a:br>
            <a:endParaRPr lang="bg-BG" sz="4400" dirty="0">
              <a:solidFill>
                <a:srgbClr val="C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a:t>
            </a:fld>
            <a:endParaRPr lang="bg-BG" altLang="en-US"/>
          </a:p>
        </p:txBody>
      </p:sp>
    </p:spTree>
    <p:extLst>
      <p:ext uri="{BB962C8B-B14F-4D97-AF65-F5344CB8AC3E}">
        <p14:creationId xmlns:p14="http://schemas.microsoft.com/office/powerpoint/2010/main" val="28298798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smtClean="0">
                <a:solidFill>
                  <a:srgbClr val="000000"/>
                </a:solidFill>
              </a:rPr>
              <a:t>	10. Изучаване </a:t>
            </a:r>
            <a:r>
              <a:rPr lang="bg-BG" sz="3200" dirty="0">
                <a:solidFill>
                  <a:srgbClr val="000000"/>
                </a:solidFill>
              </a:rPr>
              <a:t>на всички възможни алтернативи и избор на най-приемливото за двете страни. </a:t>
            </a:r>
            <a:r>
              <a:rPr lang="en-US" sz="3200" dirty="0">
                <a:solidFill>
                  <a:srgbClr val="000000"/>
                </a:solidFill>
              </a:rPr>
              <a:t/>
            </a:r>
            <a:br>
              <a:rPr lang="en-US" sz="3200" dirty="0">
                <a:solidFill>
                  <a:srgbClr val="000000"/>
                </a:solidFill>
              </a:rPr>
            </a:br>
            <a:r>
              <a:rPr lang="bg-BG" sz="3200" dirty="0" smtClean="0">
                <a:solidFill>
                  <a:srgbClr val="000000"/>
                </a:solidFill>
              </a:rPr>
              <a:t>	11. Избягване </a:t>
            </a:r>
            <a:r>
              <a:rPr lang="bg-BG" sz="3200" dirty="0">
                <a:solidFill>
                  <a:srgbClr val="000000"/>
                </a:solidFill>
              </a:rPr>
              <a:t>на незачитането и порицаването на индивида.</a:t>
            </a:r>
            <a:r>
              <a:rPr lang="en-US" sz="3200" dirty="0">
                <a:solidFill>
                  <a:srgbClr val="000000"/>
                </a:solidFill>
              </a:rPr>
              <a:t/>
            </a:r>
            <a:br>
              <a:rPr lang="en-US" sz="3200" dirty="0">
                <a:solidFill>
                  <a:srgbClr val="000000"/>
                </a:solidFill>
              </a:rPr>
            </a:br>
            <a:r>
              <a:rPr lang="bg-BG" sz="3200" dirty="0" smtClean="0">
                <a:solidFill>
                  <a:srgbClr val="000000"/>
                </a:solidFill>
              </a:rPr>
              <a:t>	12. Стремеж </a:t>
            </a:r>
            <a:r>
              <a:rPr lang="bg-BG" sz="3200" dirty="0">
                <a:solidFill>
                  <a:srgbClr val="000000"/>
                </a:solidFill>
              </a:rPr>
              <a:t>към постигане на съгласие при явен конфликт.</a:t>
            </a:r>
            <a:r>
              <a:rPr lang="en-US" sz="3200" dirty="0">
                <a:solidFill>
                  <a:srgbClr val="000000"/>
                </a:solidFill>
              </a:rPr>
              <a:t/>
            </a:r>
            <a:br>
              <a:rPr lang="en-US" sz="3200" dirty="0">
                <a:solidFill>
                  <a:srgbClr val="000000"/>
                </a:solidFill>
              </a:rPr>
            </a:br>
            <a:r>
              <a:rPr lang="bg-BG" sz="3200" dirty="0" smtClean="0">
                <a:solidFill>
                  <a:srgbClr val="000000"/>
                </a:solidFill>
              </a:rPr>
              <a:t>	13. Анализиране </a:t>
            </a:r>
            <a:r>
              <a:rPr lang="bg-BG" sz="3200" dirty="0">
                <a:solidFill>
                  <a:srgbClr val="000000"/>
                </a:solidFill>
              </a:rPr>
              <a:t>на причините за конфликта и насочване на вниманието към динамиката на конфликта с цел той да бъде разрешен.</a:t>
            </a:r>
            <a:r>
              <a:rPr lang="en-US" sz="3200" dirty="0">
                <a:solidFill>
                  <a:srgbClr val="000000"/>
                </a:solidFill>
              </a:rPr>
              <a:t/>
            </a:r>
            <a:br>
              <a:rPr lang="en-US" sz="3200" dirty="0">
                <a:solidFill>
                  <a:srgbClr val="000000"/>
                </a:solidFill>
              </a:rPr>
            </a:br>
            <a:r>
              <a:rPr lang="bg-BG" sz="3200" dirty="0" smtClean="0">
                <a:solidFill>
                  <a:srgbClr val="000000"/>
                </a:solidFill>
              </a:rPr>
              <a:t>	14. Различаване </a:t>
            </a:r>
            <a:r>
              <a:rPr lang="bg-BG" sz="3200" dirty="0">
                <a:solidFill>
                  <a:srgbClr val="000000"/>
                </a:solidFill>
              </a:rPr>
              <a:t>на </a:t>
            </a:r>
            <a:r>
              <a:rPr lang="bg-BG" sz="3200" dirty="0" err="1">
                <a:solidFill>
                  <a:srgbClr val="000000"/>
                </a:solidFill>
              </a:rPr>
              <a:t>девиантното</a:t>
            </a:r>
            <a:r>
              <a:rPr lang="bg-BG" sz="3200" dirty="0">
                <a:solidFill>
                  <a:srgbClr val="000000"/>
                </a:solidFill>
              </a:rPr>
              <a:t> поведение от възможните нормални работни грешки. </a:t>
            </a:r>
            <a:endParaRPr lang="en-US"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60</a:t>
            </a:fld>
            <a:endParaRPr lang="bg-BG" altLang="en-US"/>
          </a:p>
        </p:txBody>
      </p:sp>
    </p:spTree>
    <p:extLst>
      <p:ext uri="{BB962C8B-B14F-4D97-AF65-F5344CB8AC3E}">
        <p14:creationId xmlns:p14="http://schemas.microsoft.com/office/powerpoint/2010/main" val="8457874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6034682"/>
          </a:xfrm>
        </p:spPr>
        <p:txBody>
          <a:bodyPr>
            <a:noAutofit/>
          </a:bodyPr>
          <a:lstStyle/>
          <a:p>
            <a:pPr lvl="0"/>
            <a:r>
              <a:rPr lang="bg-BG" sz="3200" dirty="0">
                <a:solidFill>
                  <a:srgbClr val="000000"/>
                </a:solidFill>
              </a:rPr>
              <a:t>	</a:t>
            </a:r>
            <a:r>
              <a:rPr lang="bg-BG" sz="3000" dirty="0" smtClean="0">
                <a:solidFill>
                  <a:srgbClr val="000000"/>
                </a:solidFill>
              </a:rPr>
              <a:t>15. Определяне </a:t>
            </a:r>
            <a:r>
              <a:rPr lang="bg-BG" sz="3000" dirty="0">
                <a:solidFill>
                  <a:srgbClr val="000000"/>
                </a:solidFill>
              </a:rPr>
              <a:t>на лицата, предизвикващи конфликт и нуждите, които са пренебрегнати или осуетени.</a:t>
            </a:r>
            <a:r>
              <a:rPr lang="en-US" sz="3000" dirty="0">
                <a:solidFill>
                  <a:srgbClr val="000000"/>
                </a:solidFill>
              </a:rPr>
              <a:t/>
            </a:r>
            <a:br>
              <a:rPr lang="en-US" sz="3000" dirty="0">
                <a:solidFill>
                  <a:srgbClr val="000000"/>
                </a:solidFill>
              </a:rPr>
            </a:br>
            <a:r>
              <a:rPr lang="bg-BG" sz="3000" dirty="0" smtClean="0">
                <a:solidFill>
                  <a:srgbClr val="000000"/>
                </a:solidFill>
              </a:rPr>
              <a:t>	16. Подпомагане </a:t>
            </a:r>
            <a:r>
              <a:rPr lang="bg-BG" sz="3000" dirty="0">
                <a:solidFill>
                  <a:srgbClr val="000000"/>
                </a:solidFill>
              </a:rPr>
              <a:t>на лицата в разграничаване на реалните нужди от мечтите.</a:t>
            </a:r>
            <a:r>
              <a:rPr lang="en-US" sz="3000" dirty="0">
                <a:solidFill>
                  <a:srgbClr val="000000"/>
                </a:solidFill>
              </a:rPr>
              <a:t/>
            </a:r>
            <a:br>
              <a:rPr lang="en-US" sz="3000" dirty="0">
                <a:solidFill>
                  <a:srgbClr val="000000"/>
                </a:solidFill>
              </a:rPr>
            </a:br>
            <a:r>
              <a:rPr lang="bg-BG" sz="3000" dirty="0" smtClean="0">
                <a:solidFill>
                  <a:srgbClr val="000000"/>
                </a:solidFill>
              </a:rPr>
              <a:t>	17. Изграждане </a:t>
            </a:r>
            <a:r>
              <a:rPr lang="bg-BG" sz="3000" dirty="0">
                <a:solidFill>
                  <a:srgbClr val="000000"/>
                </a:solidFill>
              </a:rPr>
              <a:t>на доверие чрез слушане, изясняване и ефективна обратна връзка</a:t>
            </a:r>
            <a:r>
              <a:rPr lang="bg-BG" sz="3000" dirty="0" smtClean="0">
                <a:solidFill>
                  <a:srgbClr val="000000"/>
                </a:solidFill>
              </a:rPr>
              <a:t>.</a:t>
            </a:r>
            <a:br>
              <a:rPr lang="bg-BG" sz="3000" dirty="0" smtClean="0">
                <a:solidFill>
                  <a:srgbClr val="000000"/>
                </a:solidFill>
              </a:rPr>
            </a:br>
            <a:r>
              <a:rPr lang="bg-BG" sz="3000" dirty="0" smtClean="0">
                <a:solidFill>
                  <a:srgbClr val="000000"/>
                </a:solidFill>
              </a:rPr>
              <a:t>	18. Проява </a:t>
            </a:r>
            <a:r>
              <a:rPr lang="bg-BG" sz="3000" dirty="0">
                <a:solidFill>
                  <a:srgbClr val="000000"/>
                </a:solidFill>
              </a:rPr>
              <a:t>на загриженост и вяра в хората.</a:t>
            </a:r>
            <a:r>
              <a:rPr lang="en-US" sz="3000" dirty="0">
                <a:solidFill>
                  <a:srgbClr val="000000"/>
                </a:solidFill>
              </a:rPr>
              <a:t/>
            </a:r>
            <a:br>
              <a:rPr lang="en-US" sz="3000" dirty="0">
                <a:solidFill>
                  <a:srgbClr val="000000"/>
                </a:solidFill>
              </a:rPr>
            </a:br>
            <a:r>
              <a:rPr lang="bg-BG" sz="3000" dirty="0" smtClean="0">
                <a:solidFill>
                  <a:srgbClr val="000000"/>
                </a:solidFill>
              </a:rPr>
              <a:t>	19. Зачитане </a:t>
            </a:r>
            <a:r>
              <a:rPr lang="bg-BG" sz="3000" dirty="0">
                <a:solidFill>
                  <a:srgbClr val="000000"/>
                </a:solidFill>
              </a:rPr>
              <a:t>на други гледни точки и желание за подобряване на взаимовръзките.</a:t>
            </a:r>
            <a:r>
              <a:rPr lang="en-US" sz="3000" dirty="0">
                <a:solidFill>
                  <a:srgbClr val="000000"/>
                </a:solidFill>
              </a:rPr>
              <a:t/>
            </a:r>
            <a:br>
              <a:rPr lang="en-US" sz="3000" dirty="0">
                <a:solidFill>
                  <a:srgbClr val="000000"/>
                </a:solidFill>
              </a:rPr>
            </a:br>
            <a:r>
              <a:rPr lang="bg-BG" sz="3000" dirty="0" smtClean="0">
                <a:solidFill>
                  <a:srgbClr val="000000"/>
                </a:solidFill>
              </a:rPr>
              <a:t>	20. Договаряне </a:t>
            </a:r>
            <a:r>
              <a:rPr lang="bg-BG" sz="3000" dirty="0">
                <a:solidFill>
                  <a:srgbClr val="000000"/>
                </a:solidFill>
              </a:rPr>
              <a:t>на процедурите за разрешаване на проблема с цел предотвратяване на гняв, недоверие и отбранителна позиция</a:t>
            </a:r>
            <a:r>
              <a:rPr lang="bg-BG" sz="3000" dirty="0" smtClean="0">
                <a:solidFill>
                  <a:srgbClr val="000000"/>
                </a:solidFill>
              </a:rPr>
              <a:t>.</a:t>
            </a:r>
            <a:endParaRPr lang="bg-BG" sz="30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61</a:t>
            </a:fld>
            <a:endParaRPr lang="bg-BG" altLang="en-US"/>
          </a:p>
        </p:txBody>
      </p:sp>
    </p:spTree>
    <p:extLst>
      <p:ext uri="{BB962C8B-B14F-4D97-AF65-F5344CB8AC3E}">
        <p14:creationId xmlns:p14="http://schemas.microsoft.com/office/powerpoint/2010/main" val="3725528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a:xfrm>
            <a:off x="457200" y="292100"/>
            <a:ext cx="8229600" cy="5801196"/>
          </a:xfrm>
        </p:spPr>
        <p:txBody>
          <a:bodyPr>
            <a:noAutofit/>
          </a:bodyPr>
          <a:lstStyle/>
          <a:p>
            <a:r>
              <a:rPr lang="bg-BG" sz="3800" b="1" dirty="0" smtClean="0">
                <a:solidFill>
                  <a:srgbClr val="000000"/>
                </a:solidFill>
              </a:rPr>
              <a:t>	</a:t>
            </a:r>
            <a:r>
              <a:rPr lang="bg-BG" sz="3800" b="1" i="1" dirty="0" smtClean="0">
                <a:solidFill>
                  <a:srgbClr val="C00000"/>
                </a:solidFill>
              </a:rPr>
              <a:t>Конфликтът</a:t>
            </a:r>
            <a:r>
              <a:rPr lang="bg-BG" sz="3800" i="1" dirty="0" smtClean="0">
                <a:solidFill>
                  <a:srgbClr val="000000"/>
                </a:solidFill>
              </a:rPr>
              <a:t> </a:t>
            </a:r>
            <a:r>
              <a:rPr lang="bg-BG" sz="3800" dirty="0">
                <a:solidFill>
                  <a:srgbClr val="000000"/>
                </a:solidFill>
              </a:rPr>
              <a:t>се определя като </a:t>
            </a:r>
            <a:r>
              <a:rPr lang="bg-BG" sz="3800" i="1" dirty="0">
                <a:solidFill>
                  <a:srgbClr val="000000"/>
                </a:solidFill>
              </a:rPr>
              <a:t>противоречие</a:t>
            </a:r>
            <a:r>
              <a:rPr lang="bg-BG" sz="3800" dirty="0">
                <a:solidFill>
                  <a:srgbClr val="000000"/>
                </a:solidFill>
              </a:rPr>
              <a:t>, </a:t>
            </a:r>
            <a:r>
              <a:rPr lang="bg-BG" sz="3800" i="1" dirty="0">
                <a:solidFill>
                  <a:srgbClr val="000000"/>
                </a:solidFill>
              </a:rPr>
              <a:t>борба или напрежение между най-малко две зависими една от друга страни, което настъпва, когато има реална или възприемана заплаха,  съществува различие в желанията, мислите, отношенията, чувствата или поведението на тези страни. </a:t>
            </a:r>
            <a:endParaRPr lang="bg-BG" sz="3800" dirty="0">
              <a:solidFill>
                <a:srgbClr val="000000"/>
              </a:solidFill>
            </a:endParaRPr>
          </a:p>
        </p:txBody>
      </p:sp>
      <p:sp>
        <p:nvSpPr>
          <p:cNvPr id="2" name="Date Placeholder 1"/>
          <p:cNvSpPr>
            <a:spLocks noGrp="1"/>
          </p:cNvSpPr>
          <p:nvPr>
            <p:ph type="dt" sz="half" idx="10"/>
          </p:nvPr>
        </p:nvSpPr>
        <p:spPr/>
        <p:txBody>
          <a:bodyPr/>
          <a:lstStyle/>
          <a:p>
            <a:fld id="{3EA3FB14-1D5A-4923-A8DF-021787C3753B}" type="datetime1">
              <a:rPr lang="bg-BG" altLang="en-US" smtClean="0"/>
              <a:t>16.10.2016 г.</a:t>
            </a:fld>
            <a:endParaRPr lang="bg-BG" altLang="en-US"/>
          </a:p>
        </p:txBody>
      </p:sp>
      <p:sp>
        <p:nvSpPr>
          <p:cNvPr id="3" name="Slide Number Placeholder 2"/>
          <p:cNvSpPr>
            <a:spLocks noGrp="1"/>
          </p:cNvSpPr>
          <p:nvPr>
            <p:ph type="sldNum" sz="quarter" idx="12"/>
          </p:nvPr>
        </p:nvSpPr>
        <p:spPr/>
        <p:txBody>
          <a:bodyPr/>
          <a:lstStyle/>
          <a:p>
            <a:fld id="{419A2279-3742-4D6F-8BF7-D55DA5963151}" type="slidenum">
              <a:rPr lang="bg-BG" altLang="en-US" smtClean="0"/>
              <a:pPr/>
              <a:t>7</a:t>
            </a:fld>
            <a:endParaRPr lang="bg-BG"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962674"/>
          </a:xfrm>
        </p:spPr>
        <p:txBody>
          <a:bodyPr>
            <a:noAutofit/>
          </a:bodyPr>
          <a:lstStyle/>
          <a:p>
            <a:r>
              <a:rPr lang="bg-BG" sz="3200" b="1" i="1" dirty="0">
                <a:solidFill>
                  <a:srgbClr val="C00000"/>
                </a:solidFill>
              </a:rPr>
              <a:t>Конфликтът може да бъде:</a:t>
            </a:r>
            <a:br>
              <a:rPr lang="bg-BG" sz="3200" b="1" i="1" dirty="0">
                <a:solidFill>
                  <a:srgbClr val="C00000"/>
                </a:solidFill>
              </a:rPr>
            </a:br>
            <a:r>
              <a:rPr lang="bg-BG" sz="3200" b="1" i="1" dirty="0" smtClean="0">
                <a:solidFill>
                  <a:srgbClr val="FF0000"/>
                </a:solidFill>
              </a:rPr>
              <a:t>- Позитивен </a:t>
            </a:r>
            <a:r>
              <a:rPr lang="bg-BG" sz="3200" b="1" i="1" dirty="0">
                <a:solidFill>
                  <a:srgbClr val="FF0000"/>
                </a:solidFill>
              </a:rPr>
              <a:t>(конструктивен) </a:t>
            </a:r>
            <a:r>
              <a:rPr lang="bg-BG" sz="3200" b="1" i="1" dirty="0" smtClean="0">
                <a:solidFill>
                  <a:srgbClr val="FF0000"/>
                </a:solidFill>
              </a:rPr>
              <a:t>-</a:t>
            </a:r>
            <a:r>
              <a:rPr lang="bg-BG" sz="3200" i="1" dirty="0" smtClean="0">
                <a:solidFill>
                  <a:srgbClr val="FF0000"/>
                </a:solidFill>
              </a:rPr>
              <a:t> </a:t>
            </a:r>
            <a:r>
              <a:rPr lang="bg-BG" sz="3200" dirty="0">
                <a:solidFill>
                  <a:srgbClr val="000000"/>
                </a:solidFill>
              </a:rPr>
              <a:t>такъв конфликт се овладява позитивно и това води до лично и професионално израстване.</a:t>
            </a:r>
            <a:br>
              <a:rPr lang="bg-BG" sz="3200" dirty="0">
                <a:solidFill>
                  <a:srgbClr val="000000"/>
                </a:solidFill>
              </a:rPr>
            </a:br>
            <a:r>
              <a:rPr lang="bg-BG" sz="3200" i="1" dirty="0" smtClean="0">
                <a:solidFill>
                  <a:srgbClr val="C00000"/>
                </a:solidFill>
              </a:rPr>
              <a:t>- </a:t>
            </a:r>
            <a:r>
              <a:rPr lang="bg-BG" sz="3200" b="1" i="1" dirty="0" smtClean="0">
                <a:solidFill>
                  <a:srgbClr val="C00000"/>
                </a:solidFill>
              </a:rPr>
              <a:t>Негативен </a:t>
            </a:r>
            <a:r>
              <a:rPr lang="bg-BG" sz="3200" b="1" i="1" dirty="0">
                <a:solidFill>
                  <a:srgbClr val="C00000"/>
                </a:solidFill>
              </a:rPr>
              <a:t>(деструктивен, разрушителен) </a:t>
            </a:r>
            <a:r>
              <a:rPr lang="bg-BG" sz="3200" b="1" i="1" dirty="0" smtClean="0">
                <a:solidFill>
                  <a:srgbClr val="C00000"/>
                </a:solidFill>
              </a:rPr>
              <a:t>- </a:t>
            </a:r>
            <a:r>
              <a:rPr lang="bg-BG" sz="3200" i="1" dirty="0" smtClean="0">
                <a:solidFill>
                  <a:srgbClr val="C00000"/>
                </a:solidFill>
              </a:rPr>
              <a:t> </a:t>
            </a:r>
            <a:r>
              <a:rPr lang="bg-BG" sz="3200" dirty="0">
                <a:solidFill>
                  <a:srgbClr val="000000"/>
                </a:solidFill>
              </a:rPr>
              <a:t>действие, предназначено да атакува, да срази или елиминира даден опонент. Такъв конфликт не се опира на съвместно договорени правила и неговата цел е насочена  към разбиване на опонента. </a:t>
            </a:r>
            <a:r>
              <a:rPr lang="bg-BG" sz="3200" dirty="0" smtClean="0">
                <a:solidFill>
                  <a:srgbClr val="000000"/>
                </a:solidFill>
              </a:rPr>
              <a:t>Лошото </a:t>
            </a:r>
            <a:r>
              <a:rPr lang="bg-BG" sz="3200" dirty="0">
                <a:solidFill>
                  <a:srgbClr val="000000"/>
                </a:solidFill>
              </a:rPr>
              <a:t>управление на конфликтната ситуация </a:t>
            </a:r>
            <a:r>
              <a:rPr lang="bg-BG" sz="3200" dirty="0" smtClean="0">
                <a:solidFill>
                  <a:srgbClr val="000000"/>
                </a:solidFill>
              </a:rPr>
              <a:t>води до възникване на страх</a:t>
            </a:r>
            <a:r>
              <a:rPr lang="bg-BG" sz="3200" dirty="0">
                <a:solidFill>
                  <a:srgbClr val="000000"/>
                </a:solidFill>
              </a:rPr>
              <a:t>, репресия, гняв и вражда.</a:t>
            </a: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8</a:t>
            </a:fld>
            <a:endParaRPr lang="bg-BG" altLang="en-US"/>
          </a:p>
        </p:txBody>
      </p:sp>
    </p:spTree>
    <p:extLst>
      <p:ext uri="{BB962C8B-B14F-4D97-AF65-F5344CB8AC3E}">
        <p14:creationId xmlns:p14="http://schemas.microsoft.com/office/powerpoint/2010/main" val="130051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5746650"/>
          </a:xfrm>
        </p:spPr>
        <p:txBody>
          <a:bodyPr>
            <a:noAutofit/>
          </a:bodyPr>
          <a:lstStyle/>
          <a:p>
            <a:pPr lvl="0"/>
            <a:r>
              <a:rPr lang="bg-BG" sz="2600" b="1" i="1" dirty="0" smtClean="0">
                <a:solidFill>
                  <a:srgbClr val="C00000"/>
                </a:solidFill>
              </a:rPr>
              <a:t>- </a:t>
            </a:r>
            <a:r>
              <a:rPr lang="bg-BG" sz="3200" b="1" i="1" dirty="0" smtClean="0">
                <a:solidFill>
                  <a:srgbClr val="C00000"/>
                </a:solidFill>
              </a:rPr>
              <a:t>Организационен </a:t>
            </a:r>
            <a:r>
              <a:rPr lang="bg-BG" sz="3200" b="1" i="1" dirty="0">
                <a:solidFill>
                  <a:srgbClr val="C00000"/>
                </a:solidFill>
              </a:rPr>
              <a:t>конфликт </a:t>
            </a:r>
            <a:r>
              <a:rPr lang="bg-BG" sz="3200" dirty="0">
                <a:solidFill>
                  <a:srgbClr val="000000"/>
                </a:solidFill>
              </a:rPr>
              <a:t>– борба за ограничени организационни ресурси. Фокус на противоречията могат да бъдат ценностите, целите, ролите или елементите на структурата на организацията</a:t>
            </a:r>
            <a:r>
              <a:rPr lang="bg-BG" sz="3200" dirty="0" smtClean="0">
                <a:solidFill>
                  <a:srgbClr val="000000"/>
                </a:solidFill>
              </a:rPr>
              <a:t>.</a:t>
            </a:r>
            <a:br>
              <a:rPr lang="bg-BG" sz="3200" dirty="0" smtClean="0">
                <a:solidFill>
                  <a:srgbClr val="000000"/>
                </a:solidFill>
              </a:rPr>
            </a:br>
            <a:r>
              <a:rPr lang="bg-BG" sz="3200" dirty="0" smtClean="0">
                <a:solidFill>
                  <a:srgbClr val="000000"/>
                </a:solidFill>
              </a:rPr>
              <a:t> </a:t>
            </a:r>
            <a:r>
              <a:rPr lang="bg-BG" sz="3200" dirty="0">
                <a:solidFill>
                  <a:srgbClr val="000000"/>
                </a:solidFill>
              </a:rPr>
              <a:t/>
            </a:r>
            <a:br>
              <a:rPr lang="bg-BG" sz="3200" dirty="0">
                <a:solidFill>
                  <a:srgbClr val="000000"/>
                </a:solidFill>
              </a:rPr>
            </a:br>
            <a:r>
              <a:rPr lang="bg-BG" sz="3200" b="1" dirty="0" smtClean="0">
                <a:solidFill>
                  <a:srgbClr val="C00000"/>
                </a:solidFill>
              </a:rPr>
              <a:t>- </a:t>
            </a:r>
            <a:r>
              <a:rPr lang="bg-BG" sz="3200" b="1" i="1" dirty="0" smtClean="0">
                <a:solidFill>
                  <a:srgbClr val="C00000"/>
                </a:solidFill>
              </a:rPr>
              <a:t>Работен </a:t>
            </a:r>
            <a:r>
              <a:rPr lang="bg-BG" sz="3200" b="1" i="1" dirty="0">
                <a:solidFill>
                  <a:srgbClr val="C00000"/>
                </a:solidFill>
              </a:rPr>
              <a:t>конфликт</a:t>
            </a:r>
            <a:r>
              <a:rPr lang="bg-BG" sz="3200" b="1" dirty="0">
                <a:solidFill>
                  <a:srgbClr val="C00000"/>
                </a:solidFill>
              </a:rPr>
              <a:t> </a:t>
            </a:r>
            <a:r>
              <a:rPr lang="bg-BG" sz="3200" dirty="0">
                <a:solidFill>
                  <a:srgbClr val="000000"/>
                </a:solidFill>
              </a:rPr>
              <a:t>– възприемано противопоставяне или антагонистичен процес на взаимодействие между индивида и организацията. </a:t>
            </a:r>
            <a:r>
              <a:rPr lang="bg-BG" sz="3200" i="1" dirty="0">
                <a:solidFill>
                  <a:srgbClr val="000000"/>
                </a:solidFill>
              </a:rPr>
              <a:t> </a:t>
            </a:r>
            <a:r>
              <a:rPr lang="bg-BG" sz="3200" dirty="0">
                <a:solidFill>
                  <a:srgbClr val="000000"/>
                </a:solidFill>
              </a:rPr>
              <a:t/>
            </a:r>
            <a:br>
              <a:rPr lang="bg-BG" sz="3200" dirty="0">
                <a:solidFill>
                  <a:srgbClr val="000000"/>
                </a:solidFill>
              </a:rPr>
            </a:br>
            <a:endParaRPr lang="bg-BG" sz="3200" dirty="0">
              <a:solidFill>
                <a:srgbClr val="000000"/>
              </a:solidFill>
            </a:endParaRPr>
          </a:p>
        </p:txBody>
      </p:sp>
      <p:sp>
        <p:nvSpPr>
          <p:cNvPr id="3" name="Date Placeholder 2"/>
          <p:cNvSpPr>
            <a:spLocks noGrp="1"/>
          </p:cNvSpPr>
          <p:nvPr>
            <p:ph type="dt" sz="half" idx="10"/>
          </p:nvPr>
        </p:nvSpPr>
        <p:spPr/>
        <p:txBody>
          <a:bodyPr/>
          <a:lstStyle/>
          <a:p>
            <a:fld id="{2EF7CDDD-555A-4BA2-9B23-744090E63E98}" type="datetime1">
              <a:rPr lang="bg-BG" altLang="en-US" smtClean="0"/>
              <a:t>16.10.2016 г.</a:t>
            </a:fld>
            <a:endParaRPr lang="bg-BG" altLang="en-US"/>
          </a:p>
        </p:txBody>
      </p:sp>
      <p:sp>
        <p:nvSpPr>
          <p:cNvPr id="4" name="Slide Number Placeholder 3"/>
          <p:cNvSpPr>
            <a:spLocks noGrp="1"/>
          </p:cNvSpPr>
          <p:nvPr>
            <p:ph type="sldNum" sz="quarter" idx="12"/>
          </p:nvPr>
        </p:nvSpPr>
        <p:spPr/>
        <p:txBody>
          <a:bodyPr/>
          <a:lstStyle/>
          <a:p>
            <a:fld id="{419A2279-3742-4D6F-8BF7-D55DA5963151}" type="slidenum">
              <a:rPr lang="bg-BG" altLang="en-US" smtClean="0"/>
              <a:pPr/>
              <a:t>9</a:t>
            </a:fld>
            <a:endParaRPr lang="bg-BG" altLang="en-US"/>
          </a:p>
        </p:txBody>
      </p:sp>
    </p:spTree>
    <p:extLst>
      <p:ext uri="{BB962C8B-B14F-4D97-AF65-F5344CB8AC3E}">
        <p14:creationId xmlns:p14="http://schemas.microsoft.com/office/powerpoint/2010/main" val="18396975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473</TotalTime>
  <Words>813</Words>
  <Application>Microsoft Office PowerPoint</Application>
  <PresentationFormat>On-screen Show (4:3)</PresentationFormat>
  <Paragraphs>211</Paragraphs>
  <Slides>61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Equity</vt:lpstr>
      <vt:lpstr>Visio.Drawing.11</vt:lpstr>
      <vt:lpstr>МЕНИДЖМЪНТ НА КОНФЛИКТИТЕ</vt:lpstr>
      <vt:lpstr>  Всяка организация, в която хората си взаимодействат, притежава потенциал за конфликт, т.е. конфликтът винаги е потенциален елемент на работната среда. Той е част от живота на индивидите и организациите и възниква в резултат на сложността на човешките взаимоотношения. Всяко лице е уникално същество и притежава своя ценностна система, философия, структура на личността, предпочитания и стил. </vt:lpstr>
      <vt:lpstr>  Конфликтът се отнася до игнориране стойността на индивида - чувството да си пренебрегнат, да си приеман за даденост, да си третиран като слуга, да си неоценяван. В такива ситуации чувствата прерастват в гняв и ярост. Индивидът изпада в мрачно настроение, започва да спори или да воюва. Това влияе върху работата и намалява продуктивността.</vt:lpstr>
      <vt:lpstr> Здравните институции включват много взаимодействащи си групи:  = персонал с персонал;  = персонал с пациенти;  = персонал със семействата и посетителите;  = сестрински персонал с лекари и т.н.   Всички тези взаимодействия често водят до конфликт.  </vt:lpstr>
      <vt:lpstr> Други причини и условия за създават атмосфера на несигурност и условия за възникване на конфликтни ситуации: - бързите промени в здравната помощ;  - разрушаването на статус кво в здравните организации; - недостатъчната ресурсна обезпеченост, - нарастващите изисквания на потребителите за здравна помощ; - промените в ролите и взаимоотношенията сред здравния персонал; - появата на нови категории здравни професионалисти и др.</vt:lpstr>
      <vt:lpstr>ОПРЕДЕЛЕНИЕ НА ПОНЯТИЕТО „КОНФЛИКТ“ И ВИДОВЕ КОНФЛИКТ </vt:lpstr>
      <vt:lpstr> Конфликтът се определя като противоречие, борба или напрежение между най-малко две зависими една от друга страни, което настъпва, когато има реална или възприемана заплаха,  съществува различие в желанията, мислите, отношенията, чувствата или поведението на тези страни. </vt:lpstr>
      <vt:lpstr>Конфликтът може да бъде: - Позитивен (конструктивен) - такъв конфликт се овладява позитивно и това води до лично и професионално израстване. - Негативен (деструктивен, разрушителен) -  действие, предназначено да атакува, да срази или елиминира даден опонент. Такъв конфликт не се опира на съвместно договорени правила и неговата цел е насочена  към разбиване на опонента. Лошото управление на конфликтната ситуация води до възникване на страх, репресия, гняв и вражда.</vt:lpstr>
      <vt:lpstr>- Организационен конфликт – борба за ограничени организационни ресурси. Фокус на противоречията могат да бъдат ценностите, целите, ролите или елементите на структурата на организацията.   - Работен конфликт – възприемано противопоставяне или антагонистичен процес на взаимодействие между индивида и организацията.   </vt:lpstr>
      <vt:lpstr>- Вътреличностен конфликт – отнася се до напрежение или стрес, който възниква вътре в индивида в резултат на незадоволени нужди, очаквания или цели. Често се проявява като конфликт на две конкуриращи се роли или идеи. Например, общопрактикуващ/личен лекар, осъзнава, че пациентите му имат нужда от здравно обучение и съвети, но системата на организация на работата не предоставя достатъчно време за това. </vt:lpstr>
      <vt:lpstr>- Междуличностен конфликт - между два или повече индивида (например, между лекар и мениджър, лекар-сестра, сестра-мениджър и др.). Такъв конфликт възниква поради различия в ценности, неразбиране или лоша комуникация между лицата.   - Вътрегрупов конфликт - когато се засягат индивиди в рамките на дадена група.    </vt:lpstr>
      <vt:lpstr>- Междугрупов конфликт - резултат от сблъсквания между две или повече групи – напр., конфликт между клиники, отделения или други звена в рамките на дадена здравна институция.   - Конкурентен конфликт – наподобява игрите или спорта, където се следват определени договорени правила и целта е да се победи или надмине даден опонент. Генерираните чувства и действия са насочени към позитивното.  </vt:lpstr>
      <vt:lpstr>Източници на конфликт могат да бъдат:   - несъвместими цели;   - разпределение на оскъдни ресурси;   - разпоредби, в които потребностите на индивида от автономия са в конфликт с нуждите на други лица;   - личностни черти, отношения и поведение;   - заинтересованост в крайните резултати;</vt:lpstr>
      <vt:lpstr>- различия в ценностите;   - неяснота в ролите или от лицата се изисква едновременно да изпълняват две или повече роли;  - изпълнение на задачи, при които резултатите от работата на даден индивид или група зависят от други индивиди или групи или когато резултатите се споделят от няколко индивиди или групи. </vt:lpstr>
      <vt:lpstr>Процесът на конфликт  Може да се говори за процес на конфликта, тъй като той обикновено се развива с течение на времето и следва определени стадии и динамика.  Идентифицирани са пет стадия на конфликта: </vt:lpstr>
      <vt:lpstr>1. Предшестващи условия (латентна фаза);  2. Възприемане на конфликта (фаза на осъзнаване на конфликта);  3. Фаза на изявен конфликт (фаза на афект, на емоции);  4. Фаза на разрешаване или потискане на конфликта;  5. Следконфликтна фаза. </vt:lpstr>
      <vt:lpstr>Разрешаването на конфликта може да приеме една от следните форми:  - победа-победа - разрешаване на конфликта чрез взаимно поставяне на цели и сътрудничество, с резултат благоприятен и за двете страни;  - победа-загуба, при която едната страна печели и доминира над другата чрез по-висока власт, без загриженост за другата страна; - загуба-загуба - разрешаване на конфликта чрез заобикаляне, отказване, компромис, с неблагоприятен изход и за двете страни. </vt:lpstr>
      <vt:lpstr> В петата фаза на този процес се проявяват нови отношения или чувства между страните. Това може да бъдат позитивни чувства в резултат на разрешаването на конфликта или пък негативни чувства поради неспособност да се направи нещо или защото другото лице има повече власт. В такъв случай започва цикличен процес, в който се наблюдава нарастване на поведение, предшестващо нов конфликт. Лицето или групата изучават конфликта и неговите последици и формулират становища за справяне с бъдещи конфликти. </vt:lpstr>
      <vt:lpstr>PowerPoint Presentation</vt:lpstr>
      <vt:lpstr> Организационен конфликт  Организационният конфликт възниква поради бързи и непредсказуеми темпове на промяна, нови технологии, конкуренция за оскъдни ресурси, различия в културалните и религиозни системи и многообразието на човешките личности и др.   Организационният конфликт може да бъде разрушителен или полезен, в зависимост от това как лидерът/мениджърът се справя с него. Той нараства: - с нуждата от консенсус,  - с броя на организационните нива,  - броя на специалностите,  - с увеличаването в степента на зависимост на някои страни от други. </vt:lpstr>
      <vt:lpstr> Например, лекарите/сестрите могат да изпитат конфликт, когато са претоварени и от тях се изисква да извършват работа на други професионалисти и дисциплини, или при неясни роли, в които отговорностите и задълженията им се увеличават, без да има промяна в длъжностната характеристика или когато попадат в стрес поради различия в техните схващания и преценки с тези на началниците им.    За разрешаване на организационния конфликт се използва стратегията на спазаряване (договаряне), която е особено полезна при конфликт за оскъдни парични ресурси.</vt:lpstr>
      <vt:lpstr>Авторитетът (властта) на лекаря като причина за конфликт Причина за конфликт може да бъде припокриването на ролите на лекарите и сестрите в грижите за пациентите. Лекарите се обучават традиционно да имат власт над сестрите. Сестрите днес обаче проявяват силно желание и мотивираност за постигане на по-високо образование, независимост, по-голяма професионална отговорност в грижите за пациентите. Те прекарват повече време с пациентите, отколкото лекарите и понякога имат аргументирани предложения за промяна на терапевтичния план. Лекарите, обаче, често пренебрегват предложенията на сестрите. Сестрите се засягат, тъй като достойнството им се принизява и това става източник за конфликт.</vt:lpstr>
      <vt:lpstr>Конфликт между семейството на пациента и болничния персонал Конфликт може да възникне по време на процеса на планиране на изписването на болния. Отражението на заболяването върху живота на пациентите и семействата се явява основен фактор за разногласия, които зависят от жизнения цикъл на семейството, възрастта на пациента и степента на промяната, която се изисква в социалната ситуация на семейството, капацитета на семейството за приспособимост и техните умения за решаване на проблеми.</vt:lpstr>
      <vt:lpstr>Интердисциплинарен конфликт в лечебните заведения  Различни проучвания подсказват, че членовете на интердисциплинарните екипи схващат себе си предимно като представители на съответните дисциплини, а не като членове на една цялостност, която престъпва границите на индивидуалните дисциплини. В конфликтни ситуации доминира перспективата на дисциплината, която е на по-високо технологично ниво и има по-висок статус.</vt:lpstr>
      <vt:lpstr>Девиантно (предизвикателно, незачитащо) поведение  Незачитащото поведение може да създаде конфликт. То е заплаха за рационалния диалог и нарушава възприетите протоколи за взаимодействие между възрастни лица. Девиантното лице поставя под съмнение авторитета на лидера/мениджъра чрез упорито и непримиримо поведение -  вербално или невербално. Описват се три типа девиантни лица:</vt:lpstr>
      <vt:lpstr> </vt:lpstr>
      <vt:lpstr>Стресът като източник на конфликт  Конфликтът води до стрес, страх, безпокойство и разрив в професионалните взаимоотношения. Това увеличава възможността за конфликт. Конфронтацията, разногласията и гневът са доказателства за стрес и конфликт, предизвиквани от лоши взаимовръзки между хората, вкл. неизпълнени очаквания. Лекарите и сестрите често работят в претрупани пространства и неергономични условия, взаимодействат постоянно с други членове на персонала, пациенти и посетители и това причинява стрес, който може да доведе до „синдром на изпепеляването” и високо текучество.</vt:lpstr>
      <vt:lpstr>Вярванията, ценностите и целите като източник на конфликт  Несъвместимите възприятия или дейности също създават условия за конфликт – например, ако редовите лекари или друг медицински персонал имат вярвания, ценности и цели, различни от тези на мениджърите, пациентите, посетителите, семействата на пациентите и други лица. Различията в ценностите могат да прелеят в конфликти, отнасящи се до такива въпроси като заповеди за прекратяване на реанимация, безсърдечни груби изявления, които уронват човешкото достойнство. Личните цели често влизат в конфликт с организационните цели, особено по отношение на обезпечаването с персонал, съставянето на работните графици и работната атмосфера.</vt:lpstr>
      <vt:lpstr> Здравните професионалисти, които трябва да нарушават своите лични стандарти, често нападат остро системата, чувстват се унизени, губят самочувствие и изпадат в емоционален стрес. Те искат да са ценени, да се зачитат техните вярвания, ценности и лични цели.   Както другите хора, те действат в защита на своя личен и обществен имидж, когато са конфронтирани или нападани, защитават своите права и професионални съждения. Съпротивата става още по-нагорещена, когато една или двете страни в конфликта са дезинформирани или манипулирани.</vt:lpstr>
      <vt:lpstr>Други причини за конфликти в медицинската практика могат да бъдат:  - неподготвеност на хората за промяна;  - противоречиви (несъвместими) правила на различни мениджъри;  - неподходяща ориентация и обучение и лоша комуникация;  - проблеми извън работата (в брака, семейството, наркотици, алкохолизъм, психичен стрес, финансови проблеми);  - възраст (по-възрастните се страхуват, че няма да могат да се съревновават с по-младите и негодуват срещу тях);</vt:lpstr>
      <vt:lpstr>- натиск, свързан със задържането на разходите, ефективността на грижите за пациента, колективното договаряне и др.;  - въздействията на новите технологии и нарастваща отговорност и по-високи изисквания към оценката на дейността;  - дискриминация и предразсъдъци;  - расови малцинства с изострена чувствителност към действителни или въображаеми пренебрегвания и обиди и др.  </vt:lpstr>
      <vt:lpstr>Оценяване на измеренията на конфликта  Грийнхел разработва диагностичен модел за оценяване измеренията на конфликта, съдържащ седем измерения, всяко едно от които представлява континуум от “трудно за разрешаване” до “лесно за разрешаване”.   </vt:lpstr>
      <vt:lpstr>1. Характер на въпросният предмет на разногласие, т.е. дали конфликтът се дължи на принципни разногласия или не; по какъв начин могат да бъдат поддържани принципите и организацията и работещите да бъдат запазени.  2. Какъв е размерът на залозите, т.е. за какво настояват страните?  </vt:lpstr>
      <vt:lpstr>3. Каква е взаимозависимостта на страните? Когато е налице позитивна взаимозависимост, която да води до взаимна изгода, конфликтът се разрешава по-лесно. 4. Каква е продължителността на взаимодействието?  Продължителните взаимодействия и връзки между индивидите и групите намаляват възможностите за конфликт или ако такъв възникне, той се разрешава по-лесно. 5. Каква е структура на страните? Наличието на силни лидери, които обединяват лицата в процеса на приемане и осъществяване на споразуменията, намалява възможностите за конфликт.</vt:lpstr>
      <vt:lpstr>6. Въвличане на трети страни. Конфликтите са трудни за разрешаване, когато участниците са силно емоционални и прибягват до изопачаващи, нерационални аргументи, неразумни становища, накърняваща комуникация или личностни нападки. Такива конфликти могат да бъдат разрешени с помощта на престижна, силна, ползваща се с доверие и неутрална трета страна.    7. Как се възприема развитието на конфликта от двете страни?  Те трябва да се убеждават, че резултатът е еднакъв и е претърпяно достатъчно от двете страни и е необходимо прекратяване на конфликта. </vt:lpstr>
      <vt:lpstr> След оценка на измеренията на конфликта, целта на мениджмънта е предвижване на съответните измерения от областта на трудно разрешими към лесно разрешими.    </vt:lpstr>
      <vt:lpstr>PowerPoint Presentation</vt:lpstr>
      <vt:lpstr>МЕНИДЖМЪНТ НА КОНФЛИКТИТЕ</vt:lpstr>
      <vt:lpstr> Способността на мениджъра да направи подходящ избор сред множество стилове и стратегии за справяне с конфликта има решаващо значение.   Управлението на конфликта зависи от това дали нивото му е твърде високо или ниско. Първата стъпка включва оценка на нивата и източниците на конфликт. Целта на мениджмънта е да стимулира поведение на справяне с конфликта и избягване достигането на положение, когато конфликтът изглежда непреодолим.   Mallory разглежда мениджмънта на конфликта от позицията на решаване на проблем и препоръчва следната схема на действие:</vt:lpstr>
      <vt:lpstr>PowerPoint Presentation</vt:lpstr>
      <vt:lpstr>Модели и стратегии за разрешаване на конфликти   Конфликтът може да се управлява на индивидуално, групово и организационно ниво.    Съществуват три работни рамки (модели) за разрешаване на конфликт: защитна, компромисна и творческа. </vt:lpstr>
      <vt:lpstr> Защитният (предпазният) модел се използва за спечелване на време за успокояване на обстановката или за обмисляне на действията. Този модел може да се окаже единственото възможно средство за намаляване на деструктивните ефекти на конфликта, ако творческият или компромисният модел не постигнат резултат. Индивидите или групите се оставят да почувстват загубите и победите.   Най-често използваните стратегии при защитния модел включват:</vt:lpstr>
      <vt:lpstr>- Разделяне на воюващите страни – например, поставяне на конфликтните страни в различни работни смени или екипи, предоставяне на различни почивни дни и др. - Потискане на конфликта – например, индивидите могат да решат да не говорят за техните различия. - Ограничаване или изолиране на конфликта – например, страните могат да постигнат или да не постигнат съгласие за даден конфликт и да се придвижат към други въпроси, по които наистина имат съгласие.</vt:lpstr>
      <vt:lpstr>- Изглаждане на конфликта чрез организационна промяна - например, понякога е възможно да се реши даден конфликт през преструктуриране на работната среда или реорганизация на някои дейности. - Заобикаляне на конфликта с цел намаляване на деструктивните ефекти - например, промяна на темата и предмета или отбягване на въвлечените страни. </vt:lpstr>
      <vt:lpstr> Компромисният модел разрешава конфликта чрез договаряне за постигане на взаимно приемливо решение, при което всяка страна получава нещо и се лишава от нещо, т.е. всяка страна се отказва от част от своите претенции. По такъв начин всяка страна „изминава половината от пътя” или „разделя различията”. Този модел е приложим, когато двете страни се стремят към хармония или край на конфликта и проявяват желания да се откажат от нещо с цел да разрешат различията. </vt:lpstr>
      <vt:lpstr> Творческият (съзидателният) модел за решаване на проблем е най-добрият сценарий, когато всички страни печелят и не чувстват загуба. Въвлечените в конфликта страни работят заедно в сътрудничество за постигане на решение, което удовлетворява всяко лице и всеки се чувства победител.  </vt:lpstr>
      <vt:lpstr>Техники (подходи) за решаване на конфликти   Техниките за мениджмънт на конфликтите поставят ударение върху значимостта на комуникацията, настоятелния диалог, дисциплинарните мерки и контрол. </vt:lpstr>
      <vt:lpstr> Подобряване на комуникацията. За насърчаване на комуникация, която да предотвратява възникване на конфликтни ситуации, лидерът/мениджърът трябва:  1. Да обучава персонала на ефективна комуникация.  2. Да предоставя всеобхватна фактическа информация на всяко лице.  3. Да отчита всички аспекти на дадена ситуация – емоции, условия на средата, вербални и невербални съобщения. </vt:lpstr>
      <vt:lpstr>4. Да развива основни умения за: = ориентация в реалността чрез пряко включване и възприемане на отговорност в разрешаването на конфликта; - физическо и емоционално самообладание; поддържане на положителни очаквания, които генерират позитивни отговори; = активно слушане; = предоставяне и получаване на информация. </vt:lpstr>
      <vt:lpstr> Обучение в настойчивост. Това е важен аспект, тъй като хората реагират позитивно на настойчивостта и негативно на агресията. Настоятелните мениджъри, отстояват своите права, зачитайки в същото време правата на другите. Те са открити, чувстват се свободни, отговорни за своите мисли, чувства и действия, знаят своите силни страни и ограничения, могат да помогнат на другите да се справят с гнева си и да предотвратят конфликта. Вместо да нападат или да се отбраняват, настоятелните мениджъри оценяват, колаборират с другите, подкрепят ги, запазват неутрална позиция, могат да приемат предизвикателствата. </vt:lpstr>
      <vt:lpstr> Когато е въвлечен в процеса на справяне с конфликт, лидерът/мениджърът  трябва да подпомага страните да видят голямата картина вместо ограничените перспективи на всяка страна. Трябва да се насочи към увеличаване на възможния брой алтернативи в разрешаването на конфликта, да насърчава страните да изразят няколко възможности, приемливи за всяка страна и след това да работят за постигане на компромис. Това стимулира взаимодействието между страните и въвличането им в разрешаване на конфликта. </vt:lpstr>
      <vt:lpstr> Дисциплинарни мерки и контрол. При използване на дисциплинарни мерки за справяне или предотвратяване на конфликти, мениджърът трябва да познава добре организационните правила и разпоредби. Дисциплинарната мярка е последното средство за корекция на нежелано поведение. Правилата и разпоредбите трябва да бъдат разумни и свързани с работата. Управлението на дисциплината се подпомага от следните правила: </vt:lpstr>
      <vt:lpstr> 1. Дисциплинарните мерки трябва да бъдат прогресивни.  2. Наказанието трябва да съответства на провинението, да бъде разумно и да се увеличава по тежест при повторни нарушения на едно и също правило.  3. Трябва да бъде предлагана подкрепа за разрешаване на текущи проблеми, свързани с работата.  4. Дисциплинарните мерки трябва да се прилагат тактично като се търси най-добрият подход за всеки служител.   5. Мениджърите трябва да проявяват принципност и последователност и да не показват фаворизиране (протежиране) на някои лица.</vt:lpstr>
      <vt:lpstr> 6. Неприемливо е налагане на дисциплинарни мерки на групата заради нарушаване на правила и разпоредби от отделен неин член. Това дразни другите и те заемат отбранителна позиция, което увеличава конфликта.  7. Дисциплинарните мерки трябва да са ясни и специфични; обективни и опиращи се на факти; твърди и придържащи се към решението.  8. При прилагане на дисциплинарни мерки мениджърът трябва да познава границите на своята власт, за да се избегне отменянето на негови решения от по-горни контролни инстанции. </vt:lpstr>
      <vt:lpstr>Разрешаване на конфликти чрез договаряне   Мениджърите са изправени пред предизвикателството да изграждат интердисциплинарни екипи и този процес обикновено е свързан с мениджмънт и разрешаване на конфликти.   Една успешна групова стратегия, която мениджърите могат да използват за управление на конфликтите, е колективното договаряне, което е насочено към предотвратяване на цялостния контрол от страна на работодателите върху условията на работа и компенсациите.  Договарянето е един от най-бързо развиващите се подходи за справяне с конфликтите в медицинската практика, при който следва да се отчитат и включват:</vt:lpstr>
      <vt:lpstr> = Силата на договора - отнася се до подбудите на едното лице да се съгласи с клаузите на другото лице.  = Разпределително договаряне. Какво печели която и да е страна за сметка на другата. По-голямата част от трудовото договаряне попада в тази категория.  = Интегративно договаряне. Договарящите се постигат решение, което удовлетворява двете страни и поражда съвместни ползи. Всяка страна се грижи за собствените си интереси при решаване на проблема – от намаляване на исканията към разширяване на ресурсите.</vt:lpstr>
      <vt:lpstr>Някои специфични умения и съвети към мениджърите за предотвратяване на конфликти</vt:lpstr>
      <vt:lpstr> 1. Установяване на ясни правила и свеждането им до всички членове на персонала.  2. Създаване на подкрепящ климат с разнообразни възможности за избор, стимулиране на персонала за предложения и насърчаване на творческо мислене.  3. Използване на похвали и утвърждаване на достойнството на другите.   4. Стремеж за мирно разрешаване на конфликта, а не противопоставяне. </vt:lpstr>
      <vt:lpstr> 5. Неприемане на двусмислени роли, която объркват работещите.  6. Избиране на подходящ момент за комуникация без отлагане и поддържане на двустранна комуникация.  7. Съсредоточаване върху проблемите, а не върху самите личности на работещите.  8. Поставяне на ударение върху общите интереси.  9. Диференциране на проблемите и изправяне срещу важните проблеми за двете страни.</vt:lpstr>
      <vt:lpstr> 10. Изучаване на всички възможни алтернативи и избор на най-приемливото за двете страни.   11. Избягване на незачитането и порицаването на индивида.  12. Стремеж към постигане на съгласие при явен конфликт.  13. Анализиране на причините за конфликта и насочване на вниманието към динамиката на конфликта с цел той да бъде разрешен.  14. Различаване на девиантното поведение от възможните нормални работни грешки. </vt:lpstr>
      <vt:lpstr> 15. Определяне на лицата, предизвикващи конфликт и нуждите, които са пренебрегнати или осуетени.  16. Подпомагане на лицата в разграничаване на реалните нужди от мечтите.  17. Изграждане на доверие чрез слушане, изясняване и ефективна обратна връзка.  18. Проява на загриженост и вяра в хората.  19. Зачитане на други гледни точки и желание за подобряване на взаимовръзките.  20. Договаряне на процедурите за разрешаване на проблема с цел предотвратяване на гняв, недоверие и отбранителна позиция.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МЕНИДЖМЪНТ НА КОНФЛИКТИТЕ В СЕСТРИНСКАТА ПРАКТИКА</dc:title>
  <dc:creator>Grancharova</dc:creator>
  <cp:lastModifiedBy>User</cp:lastModifiedBy>
  <cp:revision>45</cp:revision>
  <dcterms:created xsi:type="dcterms:W3CDTF">2004-03-19T10:53:52Z</dcterms:created>
  <dcterms:modified xsi:type="dcterms:W3CDTF">2016-10-16T18:46:37Z</dcterms:modified>
</cp:coreProperties>
</file>