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3"/>
  </p:notesMasterIdLst>
  <p:sldIdLst>
    <p:sldId id="298" r:id="rId2"/>
    <p:sldId id="256" r:id="rId3"/>
    <p:sldId id="266" r:id="rId4"/>
    <p:sldId id="267" r:id="rId5"/>
    <p:sldId id="268" r:id="rId6"/>
    <p:sldId id="275" r:id="rId7"/>
    <p:sldId id="276" r:id="rId8"/>
    <p:sldId id="265" r:id="rId9"/>
    <p:sldId id="272" r:id="rId10"/>
    <p:sldId id="274" r:id="rId11"/>
    <p:sldId id="273" r:id="rId12"/>
    <p:sldId id="257" r:id="rId13"/>
    <p:sldId id="269" r:id="rId14"/>
    <p:sldId id="270" r:id="rId15"/>
    <p:sldId id="271" r:id="rId16"/>
    <p:sldId id="258" r:id="rId17"/>
    <p:sldId id="277" r:id="rId18"/>
    <p:sldId id="278" r:id="rId19"/>
    <p:sldId id="279" r:id="rId20"/>
    <p:sldId id="280" r:id="rId21"/>
    <p:sldId id="281" r:id="rId22"/>
    <p:sldId id="259" r:id="rId23"/>
    <p:sldId id="260" r:id="rId24"/>
    <p:sldId id="261" r:id="rId25"/>
    <p:sldId id="286" r:id="rId26"/>
    <p:sldId id="282" r:id="rId27"/>
    <p:sldId id="283" r:id="rId28"/>
    <p:sldId id="284" r:id="rId29"/>
    <p:sldId id="262" r:id="rId30"/>
    <p:sldId id="288" r:id="rId31"/>
    <p:sldId id="263" r:id="rId32"/>
    <p:sldId id="293" r:id="rId33"/>
    <p:sldId id="294" r:id="rId34"/>
    <p:sldId id="296" r:id="rId35"/>
    <p:sldId id="295" r:id="rId36"/>
    <p:sldId id="264" r:id="rId37"/>
    <p:sldId id="289" r:id="rId38"/>
    <p:sldId id="290" r:id="rId39"/>
    <p:sldId id="291" r:id="rId40"/>
    <p:sldId id="292" r:id="rId41"/>
    <p:sldId id="297" r:id="rId4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5051D2-BAAE-4E13-B390-6330339C711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D3CF68F1-B832-410A-BE56-3840A357402E}">
      <dgm:prSet phldrT="[Текст]" custT="1"/>
      <dgm:spPr/>
      <dgm:t>
        <a:bodyPr/>
        <a:lstStyle/>
        <a:p>
          <a:r>
            <a:rPr lang="bg-BG" sz="1400" b="1" dirty="0" smtClean="0">
              <a:solidFill>
                <a:schemeClr val="accent5">
                  <a:lumMod val="25000"/>
                </a:schemeClr>
              </a:solidFill>
            </a:rPr>
            <a:t>1. Актуализиране на теоретиески познания по проблема</a:t>
          </a:r>
          <a:endParaRPr lang="bg-BG" sz="1400" b="1" dirty="0">
            <a:solidFill>
              <a:schemeClr val="accent5">
                <a:lumMod val="25000"/>
              </a:schemeClr>
            </a:solidFill>
          </a:endParaRPr>
        </a:p>
      </dgm:t>
    </dgm:pt>
    <dgm:pt modelId="{FF3553D4-6DF7-4CD2-9550-614ED8C9A396}" type="parTrans" cxnId="{2072F41A-68B9-482D-938B-4E3311A4F83D}">
      <dgm:prSet/>
      <dgm:spPr/>
      <dgm:t>
        <a:bodyPr/>
        <a:lstStyle/>
        <a:p>
          <a:endParaRPr lang="bg-BG"/>
        </a:p>
      </dgm:t>
    </dgm:pt>
    <dgm:pt modelId="{2C5B0ECE-2142-476E-92C5-ADA41303D017}" type="sibTrans" cxnId="{2072F41A-68B9-482D-938B-4E3311A4F83D}">
      <dgm:prSet/>
      <dgm:spPr/>
      <dgm:t>
        <a:bodyPr/>
        <a:lstStyle/>
        <a:p>
          <a:endParaRPr lang="bg-BG"/>
        </a:p>
      </dgm:t>
    </dgm:pt>
    <dgm:pt modelId="{D4DF4302-5A7F-4711-947F-19A0EECDAF9A}">
      <dgm:prSet phldrT="[Текст]" custT="1"/>
      <dgm:spPr/>
      <dgm:t>
        <a:bodyPr/>
        <a:lstStyle/>
        <a:p>
          <a:r>
            <a:rPr lang="bg-BG" sz="1400" b="1" dirty="0" smtClean="0">
              <a:solidFill>
                <a:schemeClr val="accent5">
                  <a:lumMod val="25000"/>
                </a:schemeClr>
              </a:solidFill>
            </a:rPr>
            <a:t>5. Одит на работното време</a:t>
          </a:r>
          <a:endParaRPr lang="bg-BG" sz="1400" b="1" dirty="0">
            <a:solidFill>
              <a:schemeClr val="accent5">
                <a:lumMod val="25000"/>
              </a:schemeClr>
            </a:solidFill>
          </a:endParaRPr>
        </a:p>
      </dgm:t>
    </dgm:pt>
    <dgm:pt modelId="{51AAFDC9-49AF-487E-BA74-9F87572FF8B1}" type="parTrans" cxnId="{3ADE83AA-48AC-4116-A89D-710F91E2115C}">
      <dgm:prSet/>
      <dgm:spPr/>
      <dgm:t>
        <a:bodyPr/>
        <a:lstStyle/>
        <a:p>
          <a:endParaRPr lang="bg-BG"/>
        </a:p>
      </dgm:t>
    </dgm:pt>
    <dgm:pt modelId="{5614BCB0-8272-425C-BFE0-F40A4D073255}" type="sibTrans" cxnId="{3ADE83AA-48AC-4116-A89D-710F91E2115C}">
      <dgm:prSet/>
      <dgm:spPr/>
      <dgm:t>
        <a:bodyPr/>
        <a:lstStyle/>
        <a:p>
          <a:endParaRPr lang="bg-BG"/>
        </a:p>
      </dgm:t>
    </dgm:pt>
    <dgm:pt modelId="{B28F5C68-FFD8-4F21-8163-AFFE7941F699}">
      <dgm:prSet phldrT="[Текст]" custT="1"/>
      <dgm:spPr/>
      <dgm:t>
        <a:bodyPr/>
        <a:lstStyle/>
        <a:p>
          <a:r>
            <a:rPr lang="bg-BG" sz="1400" b="1" dirty="0" smtClean="0">
              <a:solidFill>
                <a:schemeClr val="accent5">
                  <a:lumMod val="25000"/>
                </a:schemeClr>
              </a:solidFill>
            </a:rPr>
            <a:t>6. Писмено планиране на задачи за ден, седмица, месец</a:t>
          </a:r>
          <a:endParaRPr lang="bg-BG" sz="1400" b="1" dirty="0">
            <a:solidFill>
              <a:schemeClr val="accent5">
                <a:lumMod val="25000"/>
              </a:schemeClr>
            </a:solidFill>
          </a:endParaRPr>
        </a:p>
      </dgm:t>
    </dgm:pt>
    <dgm:pt modelId="{D631BAB2-FE13-453F-84EE-B8777C295335}" type="parTrans" cxnId="{4E96DDD6-D91A-4DCA-94F5-983F475AE16D}">
      <dgm:prSet/>
      <dgm:spPr/>
      <dgm:t>
        <a:bodyPr/>
        <a:lstStyle/>
        <a:p>
          <a:endParaRPr lang="bg-BG"/>
        </a:p>
      </dgm:t>
    </dgm:pt>
    <dgm:pt modelId="{1A769DC5-222C-4A0B-8ADE-E5941FC284B8}" type="sibTrans" cxnId="{4E96DDD6-D91A-4DCA-94F5-983F475AE16D}">
      <dgm:prSet/>
      <dgm:spPr/>
      <dgm:t>
        <a:bodyPr/>
        <a:lstStyle/>
        <a:p>
          <a:endParaRPr lang="bg-BG"/>
        </a:p>
      </dgm:t>
    </dgm:pt>
    <dgm:pt modelId="{6FC7B072-0F4B-4A2F-B032-EB8933E915ED}">
      <dgm:prSet custT="1"/>
      <dgm:spPr/>
      <dgm:t>
        <a:bodyPr/>
        <a:lstStyle/>
        <a:p>
          <a:r>
            <a:rPr lang="bg-BG" sz="1400" b="1" dirty="0" smtClean="0">
              <a:solidFill>
                <a:schemeClr val="accent5">
                  <a:lumMod val="25000"/>
                </a:schemeClr>
              </a:solidFill>
            </a:rPr>
            <a:t>4. Определяне на персонални цели</a:t>
          </a:r>
          <a:endParaRPr lang="bg-BG" sz="1400" b="1" dirty="0">
            <a:solidFill>
              <a:schemeClr val="accent5">
                <a:lumMod val="25000"/>
              </a:schemeClr>
            </a:solidFill>
          </a:endParaRPr>
        </a:p>
      </dgm:t>
    </dgm:pt>
    <dgm:pt modelId="{A8BE1A5B-45A9-4794-B4DB-57B722C27D72}" type="parTrans" cxnId="{E2367801-1E4F-43FE-A347-6F618A9F8C3A}">
      <dgm:prSet/>
      <dgm:spPr/>
      <dgm:t>
        <a:bodyPr/>
        <a:lstStyle/>
        <a:p>
          <a:endParaRPr lang="bg-BG"/>
        </a:p>
      </dgm:t>
    </dgm:pt>
    <dgm:pt modelId="{8436339E-1758-4A78-8F2D-6243166F935B}" type="sibTrans" cxnId="{E2367801-1E4F-43FE-A347-6F618A9F8C3A}">
      <dgm:prSet/>
      <dgm:spPr/>
      <dgm:t>
        <a:bodyPr/>
        <a:lstStyle/>
        <a:p>
          <a:endParaRPr lang="bg-BG"/>
        </a:p>
      </dgm:t>
    </dgm:pt>
    <dgm:pt modelId="{BD15531F-C31A-4967-BA10-781C7AE01E7D}">
      <dgm:prSet custT="1"/>
      <dgm:spPr/>
      <dgm:t>
        <a:bodyPr/>
        <a:lstStyle/>
        <a:p>
          <a:r>
            <a:rPr lang="bg-BG" sz="1400" b="1" dirty="0" smtClean="0">
              <a:solidFill>
                <a:schemeClr val="accent5">
                  <a:lumMod val="25000"/>
                </a:schemeClr>
              </a:solidFill>
            </a:rPr>
            <a:t>2. Изграждане на позитивно отношение към времето</a:t>
          </a:r>
          <a:endParaRPr lang="bg-BG" sz="1400" b="1" dirty="0">
            <a:solidFill>
              <a:schemeClr val="accent5">
                <a:lumMod val="25000"/>
              </a:schemeClr>
            </a:solidFill>
          </a:endParaRPr>
        </a:p>
      </dgm:t>
    </dgm:pt>
    <dgm:pt modelId="{9DEEBD27-1A65-4358-8F95-C40DEC0B0B47}" type="parTrans" cxnId="{4986D871-01C2-4282-BB72-70D3B5D45B35}">
      <dgm:prSet/>
      <dgm:spPr/>
      <dgm:t>
        <a:bodyPr/>
        <a:lstStyle/>
        <a:p>
          <a:endParaRPr lang="bg-BG"/>
        </a:p>
      </dgm:t>
    </dgm:pt>
    <dgm:pt modelId="{951F23C0-BBBD-4E13-B606-05B1C17B2CEB}" type="sibTrans" cxnId="{4986D871-01C2-4282-BB72-70D3B5D45B35}">
      <dgm:prSet/>
      <dgm:spPr/>
      <dgm:t>
        <a:bodyPr/>
        <a:lstStyle/>
        <a:p>
          <a:endParaRPr lang="bg-BG"/>
        </a:p>
      </dgm:t>
    </dgm:pt>
    <dgm:pt modelId="{5777701A-F41D-493D-BBD2-58FD85E1DE03}">
      <dgm:prSet custT="1"/>
      <dgm:spPr/>
      <dgm:t>
        <a:bodyPr/>
        <a:lstStyle/>
        <a:p>
          <a:r>
            <a:rPr lang="bg-BG" sz="1400" b="1" dirty="0" smtClean="0">
              <a:solidFill>
                <a:schemeClr val="accent5">
                  <a:lumMod val="25000"/>
                </a:schemeClr>
              </a:solidFill>
            </a:rPr>
            <a:t>3. Определяне на приоритетите</a:t>
          </a:r>
          <a:endParaRPr lang="bg-BG" sz="1400" b="1" dirty="0">
            <a:solidFill>
              <a:schemeClr val="accent5">
                <a:lumMod val="25000"/>
              </a:schemeClr>
            </a:solidFill>
          </a:endParaRPr>
        </a:p>
      </dgm:t>
    </dgm:pt>
    <dgm:pt modelId="{2CA799DD-C993-41F0-9B0D-278C0291F5CD}" type="parTrans" cxnId="{27C21B5D-B3EA-4F2D-B538-44FEFB61EC1C}">
      <dgm:prSet/>
      <dgm:spPr/>
      <dgm:t>
        <a:bodyPr/>
        <a:lstStyle/>
        <a:p>
          <a:endParaRPr lang="bg-BG"/>
        </a:p>
      </dgm:t>
    </dgm:pt>
    <dgm:pt modelId="{66653E12-34D5-4DC7-9B8B-2F158AFBB570}" type="sibTrans" cxnId="{27C21B5D-B3EA-4F2D-B538-44FEFB61EC1C}">
      <dgm:prSet/>
      <dgm:spPr/>
      <dgm:t>
        <a:bodyPr/>
        <a:lstStyle/>
        <a:p>
          <a:endParaRPr lang="bg-BG"/>
        </a:p>
      </dgm:t>
    </dgm:pt>
    <dgm:pt modelId="{23F428EC-92F7-4551-9D38-E2C942EBE9FB}">
      <dgm:prSet custT="1"/>
      <dgm:spPr/>
      <dgm:t>
        <a:bodyPr/>
        <a:lstStyle/>
        <a:p>
          <a:r>
            <a:rPr lang="bg-BG" sz="1400" b="1" dirty="0" smtClean="0">
              <a:solidFill>
                <a:schemeClr val="accent5">
                  <a:lumMod val="25000"/>
                </a:schemeClr>
              </a:solidFill>
            </a:rPr>
            <a:t>7. Анализиране на планираните дейности</a:t>
          </a:r>
          <a:endParaRPr lang="bg-BG" sz="1400" b="1" dirty="0">
            <a:solidFill>
              <a:schemeClr val="accent5">
                <a:lumMod val="25000"/>
              </a:schemeClr>
            </a:solidFill>
          </a:endParaRPr>
        </a:p>
      </dgm:t>
    </dgm:pt>
    <dgm:pt modelId="{C00D53AA-86B3-4E81-8164-2A82807D084D}" type="parTrans" cxnId="{D2A03467-7498-4F41-A341-DCECD595252B}">
      <dgm:prSet/>
      <dgm:spPr/>
      <dgm:t>
        <a:bodyPr/>
        <a:lstStyle/>
        <a:p>
          <a:endParaRPr lang="bg-BG"/>
        </a:p>
      </dgm:t>
    </dgm:pt>
    <dgm:pt modelId="{1DC05494-C041-4186-8ADF-A22C97608A08}" type="sibTrans" cxnId="{D2A03467-7498-4F41-A341-DCECD595252B}">
      <dgm:prSet/>
      <dgm:spPr/>
      <dgm:t>
        <a:bodyPr/>
        <a:lstStyle/>
        <a:p>
          <a:endParaRPr lang="bg-BG"/>
        </a:p>
      </dgm:t>
    </dgm:pt>
    <dgm:pt modelId="{0BC9E2C9-9539-431F-A87B-A7718C937471}">
      <dgm:prSet custT="1"/>
      <dgm:spPr/>
      <dgm:t>
        <a:bodyPr/>
        <a:lstStyle/>
        <a:p>
          <a:r>
            <a:rPr lang="bg-BG" sz="1400" b="1" dirty="0" smtClean="0">
              <a:solidFill>
                <a:schemeClr val="accent5">
                  <a:lumMod val="25000"/>
                </a:schemeClr>
              </a:solidFill>
            </a:rPr>
            <a:t>8. Разпределение на задачите по степен на важност</a:t>
          </a:r>
          <a:endParaRPr lang="bg-BG" sz="1400" b="1" dirty="0">
            <a:solidFill>
              <a:schemeClr val="accent5">
                <a:lumMod val="25000"/>
              </a:schemeClr>
            </a:solidFill>
          </a:endParaRPr>
        </a:p>
      </dgm:t>
    </dgm:pt>
    <dgm:pt modelId="{CA86F086-F5BD-49F6-917E-CEFF668AAA10}" type="parTrans" cxnId="{545F75D9-D044-45D0-ADCC-0F4DA043B2E5}">
      <dgm:prSet/>
      <dgm:spPr/>
      <dgm:t>
        <a:bodyPr/>
        <a:lstStyle/>
        <a:p>
          <a:endParaRPr lang="bg-BG"/>
        </a:p>
      </dgm:t>
    </dgm:pt>
    <dgm:pt modelId="{13CE1E91-F11E-4712-B4EB-56AFA879A77C}" type="sibTrans" cxnId="{545F75D9-D044-45D0-ADCC-0F4DA043B2E5}">
      <dgm:prSet/>
      <dgm:spPr/>
      <dgm:t>
        <a:bodyPr/>
        <a:lstStyle/>
        <a:p>
          <a:endParaRPr lang="bg-BG"/>
        </a:p>
      </dgm:t>
    </dgm:pt>
    <dgm:pt modelId="{0FECA1CB-706C-492B-A083-F736D69D5A93}">
      <dgm:prSet custT="1"/>
      <dgm:spPr/>
      <dgm:t>
        <a:bodyPr/>
        <a:lstStyle/>
        <a:p>
          <a:r>
            <a:rPr lang="bg-BG" sz="1400" b="1" dirty="0" smtClean="0">
              <a:solidFill>
                <a:schemeClr val="accent5">
                  <a:lumMod val="25000"/>
                </a:schemeClr>
              </a:solidFill>
            </a:rPr>
            <a:t>9. Изпълнение на важните и спешните задачи</a:t>
          </a:r>
          <a:endParaRPr lang="bg-BG" sz="1400" b="1" dirty="0">
            <a:solidFill>
              <a:schemeClr val="accent5">
                <a:lumMod val="25000"/>
              </a:schemeClr>
            </a:solidFill>
          </a:endParaRPr>
        </a:p>
      </dgm:t>
    </dgm:pt>
    <dgm:pt modelId="{85BDE97E-7FCF-4302-A14E-2F24968E8567}" type="parTrans" cxnId="{45D85542-6B48-4FC4-AC90-F38A0254E549}">
      <dgm:prSet/>
      <dgm:spPr/>
      <dgm:t>
        <a:bodyPr/>
        <a:lstStyle/>
        <a:p>
          <a:endParaRPr lang="bg-BG"/>
        </a:p>
      </dgm:t>
    </dgm:pt>
    <dgm:pt modelId="{7D1346DA-FEB9-4F5D-87AC-F3CF36C54C10}" type="sibTrans" cxnId="{45D85542-6B48-4FC4-AC90-F38A0254E549}">
      <dgm:prSet/>
      <dgm:spPr/>
      <dgm:t>
        <a:bodyPr/>
        <a:lstStyle/>
        <a:p>
          <a:endParaRPr lang="bg-BG"/>
        </a:p>
      </dgm:t>
    </dgm:pt>
    <dgm:pt modelId="{D10CCFAB-2CF9-46F0-8627-578C946A235F}">
      <dgm:prSet custT="1"/>
      <dgm:spPr/>
      <dgm:t>
        <a:bodyPr/>
        <a:lstStyle/>
        <a:p>
          <a:r>
            <a:rPr lang="bg-BG" sz="1400" b="1" dirty="0" smtClean="0">
              <a:solidFill>
                <a:schemeClr val="accent5">
                  <a:lumMod val="25000"/>
                </a:schemeClr>
              </a:solidFill>
            </a:rPr>
            <a:t>10. Отчитане на резултати от изпълнените задачи</a:t>
          </a:r>
          <a:endParaRPr lang="bg-BG" sz="1400" b="1" dirty="0">
            <a:solidFill>
              <a:schemeClr val="accent5">
                <a:lumMod val="25000"/>
              </a:schemeClr>
            </a:solidFill>
          </a:endParaRPr>
        </a:p>
      </dgm:t>
    </dgm:pt>
    <dgm:pt modelId="{02D097CC-656B-486A-981B-E03150A8924D}" type="parTrans" cxnId="{C77C1AB3-29C4-482C-BD2C-8416A8BA83EE}">
      <dgm:prSet/>
      <dgm:spPr/>
      <dgm:t>
        <a:bodyPr/>
        <a:lstStyle/>
        <a:p>
          <a:endParaRPr lang="bg-BG"/>
        </a:p>
      </dgm:t>
    </dgm:pt>
    <dgm:pt modelId="{4F26C8F2-38F0-44BE-BBDA-7AF5F92C3DAF}" type="sibTrans" cxnId="{C77C1AB3-29C4-482C-BD2C-8416A8BA83EE}">
      <dgm:prSet/>
      <dgm:spPr/>
      <dgm:t>
        <a:bodyPr/>
        <a:lstStyle/>
        <a:p>
          <a:endParaRPr lang="bg-BG"/>
        </a:p>
      </dgm:t>
    </dgm:pt>
    <dgm:pt modelId="{BC7DAB0A-9305-4817-A737-4DE8B9E46791}">
      <dgm:prSet custT="1"/>
      <dgm:spPr/>
      <dgm:t>
        <a:bodyPr/>
        <a:lstStyle/>
        <a:p>
          <a:r>
            <a:rPr lang="bg-BG" sz="1400" b="1" dirty="0" smtClean="0">
              <a:solidFill>
                <a:schemeClr val="accent5">
                  <a:lumMod val="25000"/>
                </a:schemeClr>
              </a:solidFill>
            </a:rPr>
            <a:t>11. Делегиране на маловажните задачи</a:t>
          </a:r>
          <a:endParaRPr lang="bg-BG" sz="1400" b="1" dirty="0">
            <a:solidFill>
              <a:schemeClr val="accent5">
                <a:lumMod val="25000"/>
              </a:schemeClr>
            </a:solidFill>
          </a:endParaRPr>
        </a:p>
      </dgm:t>
    </dgm:pt>
    <dgm:pt modelId="{D7ADF441-BA3E-4A68-86AE-1EED7EA208C5}" type="parTrans" cxnId="{275BEE92-CC6B-4237-9919-C0936742147B}">
      <dgm:prSet/>
      <dgm:spPr/>
      <dgm:t>
        <a:bodyPr/>
        <a:lstStyle/>
        <a:p>
          <a:endParaRPr lang="bg-BG"/>
        </a:p>
      </dgm:t>
    </dgm:pt>
    <dgm:pt modelId="{D06069CA-B9D8-4866-BAA2-DFCD04193C41}" type="sibTrans" cxnId="{275BEE92-CC6B-4237-9919-C0936742147B}">
      <dgm:prSet/>
      <dgm:spPr/>
      <dgm:t>
        <a:bodyPr/>
        <a:lstStyle/>
        <a:p>
          <a:endParaRPr lang="bg-BG"/>
        </a:p>
      </dgm:t>
    </dgm:pt>
    <dgm:pt modelId="{69968910-36F0-41A6-8053-9A7732F5872A}">
      <dgm:prSet custT="1"/>
      <dgm:spPr/>
      <dgm:t>
        <a:bodyPr/>
        <a:lstStyle/>
        <a:p>
          <a:r>
            <a:rPr lang="bg-BG" sz="1400" b="1" dirty="0" smtClean="0">
              <a:solidFill>
                <a:schemeClr val="accent5">
                  <a:lumMod val="25000"/>
                </a:schemeClr>
              </a:solidFill>
            </a:rPr>
            <a:t>12. Планиране на отложените във времето задачи</a:t>
          </a:r>
          <a:endParaRPr lang="bg-BG" sz="1400" b="1" dirty="0">
            <a:solidFill>
              <a:schemeClr val="accent5">
                <a:lumMod val="25000"/>
              </a:schemeClr>
            </a:solidFill>
          </a:endParaRPr>
        </a:p>
      </dgm:t>
    </dgm:pt>
    <dgm:pt modelId="{0E45E9DE-7849-4FA7-BF14-1CEAE817FD43}" type="parTrans" cxnId="{958734E9-6E5C-4519-9588-A8021428DB71}">
      <dgm:prSet/>
      <dgm:spPr/>
      <dgm:t>
        <a:bodyPr/>
        <a:lstStyle/>
        <a:p>
          <a:endParaRPr lang="bg-BG"/>
        </a:p>
      </dgm:t>
    </dgm:pt>
    <dgm:pt modelId="{798944AE-82B6-4482-AD50-658CE3EEFD6C}" type="sibTrans" cxnId="{958734E9-6E5C-4519-9588-A8021428DB71}">
      <dgm:prSet/>
      <dgm:spPr/>
      <dgm:t>
        <a:bodyPr/>
        <a:lstStyle/>
        <a:p>
          <a:endParaRPr lang="bg-BG"/>
        </a:p>
      </dgm:t>
    </dgm:pt>
    <dgm:pt modelId="{5888980E-6DD8-45E8-91AE-CA341C5BDC55}">
      <dgm:prSet custT="1"/>
      <dgm:spPr/>
      <dgm:t>
        <a:bodyPr/>
        <a:lstStyle/>
        <a:p>
          <a:r>
            <a:rPr lang="bg-BG" sz="1400" b="1" dirty="0" smtClean="0">
              <a:solidFill>
                <a:schemeClr val="accent5">
                  <a:lumMod val="25000"/>
                </a:schemeClr>
              </a:solidFill>
            </a:rPr>
            <a:t>13. Анализ на изпълнените задачи</a:t>
          </a:r>
          <a:endParaRPr lang="bg-BG" sz="1400" b="1" dirty="0">
            <a:solidFill>
              <a:schemeClr val="accent5">
                <a:lumMod val="25000"/>
              </a:schemeClr>
            </a:solidFill>
          </a:endParaRPr>
        </a:p>
      </dgm:t>
    </dgm:pt>
    <dgm:pt modelId="{1BAD1ECB-58EF-45AC-B8C0-4C7C83D46490}" type="parTrans" cxnId="{95D4C965-2C8A-4312-8F34-ED639CEF058C}">
      <dgm:prSet/>
      <dgm:spPr/>
      <dgm:t>
        <a:bodyPr/>
        <a:lstStyle/>
        <a:p>
          <a:endParaRPr lang="bg-BG"/>
        </a:p>
      </dgm:t>
    </dgm:pt>
    <dgm:pt modelId="{AD2A2DB7-53A7-4A6B-B5B0-561EADAF3E18}" type="sibTrans" cxnId="{95D4C965-2C8A-4312-8F34-ED639CEF058C}">
      <dgm:prSet/>
      <dgm:spPr/>
      <dgm:t>
        <a:bodyPr/>
        <a:lstStyle/>
        <a:p>
          <a:endParaRPr lang="bg-BG"/>
        </a:p>
      </dgm:t>
    </dgm:pt>
    <dgm:pt modelId="{886871D2-D61F-4925-9E9D-BBD571840CD7}">
      <dgm:prSet custT="1"/>
      <dgm:spPr/>
      <dgm:t>
        <a:bodyPr/>
        <a:lstStyle/>
        <a:p>
          <a:r>
            <a:rPr lang="bg-BG" sz="1400" b="1" dirty="0" smtClean="0">
              <a:solidFill>
                <a:schemeClr val="accent5">
                  <a:lumMod val="25000"/>
                </a:schemeClr>
              </a:solidFill>
            </a:rPr>
            <a:t>14. Мотивация, самомотивация</a:t>
          </a:r>
          <a:endParaRPr lang="bg-BG" sz="1400" b="1" dirty="0">
            <a:solidFill>
              <a:schemeClr val="accent5">
                <a:lumMod val="25000"/>
              </a:schemeClr>
            </a:solidFill>
          </a:endParaRPr>
        </a:p>
      </dgm:t>
    </dgm:pt>
    <dgm:pt modelId="{265ADE4F-62CA-4E98-92D6-0A377414484A}" type="parTrans" cxnId="{C10766EC-C0CB-4838-8A99-179DC573A3C0}">
      <dgm:prSet/>
      <dgm:spPr/>
      <dgm:t>
        <a:bodyPr/>
        <a:lstStyle/>
        <a:p>
          <a:endParaRPr lang="bg-BG"/>
        </a:p>
      </dgm:t>
    </dgm:pt>
    <dgm:pt modelId="{B98FE841-2557-4EDF-A893-1EE049D725C0}" type="sibTrans" cxnId="{C10766EC-C0CB-4838-8A99-179DC573A3C0}">
      <dgm:prSet/>
      <dgm:spPr/>
      <dgm:t>
        <a:bodyPr/>
        <a:lstStyle/>
        <a:p>
          <a:endParaRPr lang="bg-BG"/>
        </a:p>
      </dgm:t>
    </dgm:pt>
    <dgm:pt modelId="{ED927AA7-AE1D-4A34-B87E-2068B644F1A4}" type="pres">
      <dgm:prSet presAssocID="{365051D2-BAAE-4E13-B390-6330339C711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145A30BF-70C3-4226-A1F0-2BDADC2E66F4}" type="pres">
      <dgm:prSet presAssocID="{886871D2-D61F-4925-9E9D-BBD571840CD7}" presName="boxAndChildren" presStyleCnt="0"/>
      <dgm:spPr/>
    </dgm:pt>
    <dgm:pt modelId="{D71F2BCC-AAFB-47F5-929D-47E0996613FD}" type="pres">
      <dgm:prSet presAssocID="{886871D2-D61F-4925-9E9D-BBD571840CD7}" presName="parentTextBox" presStyleLbl="node1" presStyleIdx="0" presStyleCnt="14"/>
      <dgm:spPr/>
      <dgm:t>
        <a:bodyPr/>
        <a:lstStyle/>
        <a:p>
          <a:endParaRPr lang="bg-BG"/>
        </a:p>
      </dgm:t>
    </dgm:pt>
    <dgm:pt modelId="{26510B0F-B8D6-4780-9A48-BD1FA4AEA22A}" type="pres">
      <dgm:prSet presAssocID="{AD2A2DB7-53A7-4A6B-B5B0-561EADAF3E18}" presName="sp" presStyleCnt="0"/>
      <dgm:spPr/>
    </dgm:pt>
    <dgm:pt modelId="{9EE85BE6-1880-45C6-931E-E43ECC5AF6B3}" type="pres">
      <dgm:prSet presAssocID="{5888980E-6DD8-45E8-91AE-CA341C5BDC55}" presName="arrowAndChildren" presStyleCnt="0"/>
      <dgm:spPr/>
    </dgm:pt>
    <dgm:pt modelId="{E1898F02-1562-4275-B520-587CC249F817}" type="pres">
      <dgm:prSet presAssocID="{5888980E-6DD8-45E8-91AE-CA341C5BDC55}" presName="parentTextArrow" presStyleLbl="node1" presStyleIdx="1" presStyleCnt="14"/>
      <dgm:spPr/>
      <dgm:t>
        <a:bodyPr/>
        <a:lstStyle/>
        <a:p>
          <a:endParaRPr lang="bg-BG"/>
        </a:p>
      </dgm:t>
    </dgm:pt>
    <dgm:pt modelId="{CE8F8A3B-EF7C-4254-A4C5-BBB9B49A23C1}" type="pres">
      <dgm:prSet presAssocID="{798944AE-82B6-4482-AD50-658CE3EEFD6C}" presName="sp" presStyleCnt="0"/>
      <dgm:spPr/>
    </dgm:pt>
    <dgm:pt modelId="{0EBE91E1-2427-41E9-BFE4-F7137DCC15E2}" type="pres">
      <dgm:prSet presAssocID="{69968910-36F0-41A6-8053-9A7732F5872A}" presName="arrowAndChildren" presStyleCnt="0"/>
      <dgm:spPr/>
    </dgm:pt>
    <dgm:pt modelId="{7E689155-34F5-4720-8556-5A58022C276A}" type="pres">
      <dgm:prSet presAssocID="{69968910-36F0-41A6-8053-9A7732F5872A}" presName="parentTextArrow" presStyleLbl="node1" presStyleIdx="2" presStyleCnt="14"/>
      <dgm:spPr/>
      <dgm:t>
        <a:bodyPr/>
        <a:lstStyle/>
        <a:p>
          <a:endParaRPr lang="bg-BG"/>
        </a:p>
      </dgm:t>
    </dgm:pt>
    <dgm:pt modelId="{FD26E80D-1BBD-44EA-82A3-0B002EE18218}" type="pres">
      <dgm:prSet presAssocID="{D06069CA-B9D8-4866-BAA2-DFCD04193C41}" presName="sp" presStyleCnt="0"/>
      <dgm:spPr/>
    </dgm:pt>
    <dgm:pt modelId="{52FC6756-9789-49C6-8EBC-C35117D03595}" type="pres">
      <dgm:prSet presAssocID="{BC7DAB0A-9305-4817-A737-4DE8B9E46791}" presName="arrowAndChildren" presStyleCnt="0"/>
      <dgm:spPr/>
    </dgm:pt>
    <dgm:pt modelId="{4E2CD58A-8634-4045-99C6-1F091B4E8F7A}" type="pres">
      <dgm:prSet presAssocID="{BC7DAB0A-9305-4817-A737-4DE8B9E46791}" presName="parentTextArrow" presStyleLbl="node1" presStyleIdx="3" presStyleCnt="14"/>
      <dgm:spPr/>
      <dgm:t>
        <a:bodyPr/>
        <a:lstStyle/>
        <a:p>
          <a:endParaRPr lang="bg-BG"/>
        </a:p>
      </dgm:t>
    </dgm:pt>
    <dgm:pt modelId="{337DFF8A-3508-452E-AFAF-E784A05CC66A}" type="pres">
      <dgm:prSet presAssocID="{4F26C8F2-38F0-44BE-BBDA-7AF5F92C3DAF}" presName="sp" presStyleCnt="0"/>
      <dgm:spPr/>
    </dgm:pt>
    <dgm:pt modelId="{A6BA8C14-E896-4CC5-BBA6-E2EBC9285880}" type="pres">
      <dgm:prSet presAssocID="{D10CCFAB-2CF9-46F0-8627-578C946A235F}" presName="arrowAndChildren" presStyleCnt="0"/>
      <dgm:spPr/>
    </dgm:pt>
    <dgm:pt modelId="{8CA37D05-5644-4CB7-ADF1-D5D6C3167147}" type="pres">
      <dgm:prSet presAssocID="{D10CCFAB-2CF9-46F0-8627-578C946A235F}" presName="parentTextArrow" presStyleLbl="node1" presStyleIdx="4" presStyleCnt="14"/>
      <dgm:spPr/>
      <dgm:t>
        <a:bodyPr/>
        <a:lstStyle/>
        <a:p>
          <a:endParaRPr lang="bg-BG"/>
        </a:p>
      </dgm:t>
    </dgm:pt>
    <dgm:pt modelId="{FCB7FA55-569A-492E-A7A3-A1202C13E4F6}" type="pres">
      <dgm:prSet presAssocID="{7D1346DA-FEB9-4F5D-87AC-F3CF36C54C10}" presName="sp" presStyleCnt="0"/>
      <dgm:spPr/>
    </dgm:pt>
    <dgm:pt modelId="{04D0F9AA-8F5F-4992-9BB9-DC159B467890}" type="pres">
      <dgm:prSet presAssocID="{0FECA1CB-706C-492B-A083-F736D69D5A93}" presName="arrowAndChildren" presStyleCnt="0"/>
      <dgm:spPr/>
    </dgm:pt>
    <dgm:pt modelId="{665B27E8-7559-4FB8-9217-274F68FA344D}" type="pres">
      <dgm:prSet presAssocID="{0FECA1CB-706C-492B-A083-F736D69D5A93}" presName="parentTextArrow" presStyleLbl="node1" presStyleIdx="5" presStyleCnt="14"/>
      <dgm:spPr/>
      <dgm:t>
        <a:bodyPr/>
        <a:lstStyle/>
        <a:p>
          <a:endParaRPr lang="bg-BG"/>
        </a:p>
      </dgm:t>
    </dgm:pt>
    <dgm:pt modelId="{38B3C6E0-2F7B-4F5B-80EF-E4595D148B1E}" type="pres">
      <dgm:prSet presAssocID="{13CE1E91-F11E-4712-B4EB-56AFA879A77C}" presName="sp" presStyleCnt="0"/>
      <dgm:spPr/>
    </dgm:pt>
    <dgm:pt modelId="{5ED0B9E6-8B9E-4E51-9FB3-C6CFDA45C895}" type="pres">
      <dgm:prSet presAssocID="{0BC9E2C9-9539-431F-A87B-A7718C937471}" presName="arrowAndChildren" presStyleCnt="0"/>
      <dgm:spPr/>
    </dgm:pt>
    <dgm:pt modelId="{343A8D76-E2E1-4423-9674-CB72E9EA1703}" type="pres">
      <dgm:prSet presAssocID="{0BC9E2C9-9539-431F-A87B-A7718C937471}" presName="parentTextArrow" presStyleLbl="node1" presStyleIdx="6" presStyleCnt="14"/>
      <dgm:spPr/>
      <dgm:t>
        <a:bodyPr/>
        <a:lstStyle/>
        <a:p>
          <a:endParaRPr lang="bg-BG"/>
        </a:p>
      </dgm:t>
    </dgm:pt>
    <dgm:pt modelId="{4F7E724D-ED7E-4FD2-89D6-0C08ACFA92BB}" type="pres">
      <dgm:prSet presAssocID="{1DC05494-C041-4186-8ADF-A22C97608A08}" presName="sp" presStyleCnt="0"/>
      <dgm:spPr/>
    </dgm:pt>
    <dgm:pt modelId="{AF592723-73B0-42F7-824F-9E0D8D6F374F}" type="pres">
      <dgm:prSet presAssocID="{23F428EC-92F7-4551-9D38-E2C942EBE9FB}" presName="arrowAndChildren" presStyleCnt="0"/>
      <dgm:spPr/>
    </dgm:pt>
    <dgm:pt modelId="{491630B1-5DB9-43CE-A3AD-DC2BF2029EDE}" type="pres">
      <dgm:prSet presAssocID="{23F428EC-92F7-4551-9D38-E2C942EBE9FB}" presName="parentTextArrow" presStyleLbl="node1" presStyleIdx="7" presStyleCnt="14"/>
      <dgm:spPr/>
      <dgm:t>
        <a:bodyPr/>
        <a:lstStyle/>
        <a:p>
          <a:endParaRPr lang="bg-BG"/>
        </a:p>
      </dgm:t>
    </dgm:pt>
    <dgm:pt modelId="{E4078CBA-5D55-4BB8-9EA6-D78A6EBA4F1C}" type="pres">
      <dgm:prSet presAssocID="{1A769DC5-222C-4A0B-8ADE-E5941FC284B8}" presName="sp" presStyleCnt="0"/>
      <dgm:spPr/>
    </dgm:pt>
    <dgm:pt modelId="{0E3E028E-8885-4774-86FC-61D60DF9010D}" type="pres">
      <dgm:prSet presAssocID="{B28F5C68-FFD8-4F21-8163-AFFE7941F699}" presName="arrowAndChildren" presStyleCnt="0"/>
      <dgm:spPr/>
    </dgm:pt>
    <dgm:pt modelId="{A96F9AA7-B9E4-489B-97E1-FCA88EB727B0}" type="pres">
      <dgm:prSet presAssocID="{B28F5C68-FFD8-4F21-8163-AFFE7941F699}" presName="parentTextArrow" presStyleLbl="node1" presStyleIdx="8" presStyleCnt="14"/>
      <dgm:spPr/>
      <dgm:t>
        <a:bodyPr/>
        <a:lstStyle/>
        <a:p>
          <a:endParaRPr lang="bg-BG"/>
        </a:p>
      </dgm:t>
    </dgm:pt>
    <dgm:pt modelId="{9DB12975-AADC-4008-9638-92066D804BD8}" type="pres">
      <dgm:prSet presAssocID="{5614BCB0-8272-425C-BFE0-F40A4D073255}" presName="sp" presStyleCnt="0"/>
      <dgm:spPr/>
    </dgm:pt>
    <dgm:pt modelId="{3623810D-63A5-4852-B01F-5C5B27E5B8DA}" type="pres">
      <dgm:prSet presAssocID="{D4DF4302-5A7F-4711-947F-19A0EECDAF9A}" presName="arrowAndChildren" presStyleCnt="0"/>
      <dgm:spPr/>
    </dgm:pt>
    <dgm:pt modelId="{B04124C4-E7BC-4B6C-9789-2A18A1898C26}" type="pres">
      <dgm:prSet presAssocID="{D4DF4302-5A7F-4711-947F-19A0EECDAF9A}" presName="parentTextArrow" presStyleLbl="node1" presStyleIdx="9" presStyleCnt="14"/>
      <dgm:spPr/>
      <dgm:t>
        <a:bodyPr/>
        <a:lstStyle/>
        <a:p>
          <a:endParaRPr lang="bg-BG"/>
        </a:p>
      </dgm:t>
    </dgm:pt>
    <dgm:pt modelId="{A10BA6F5-4A8B-4C2B-936D-4231451CB972}" type="pres">
      <dgm:prSet presAssocID="{8436339E-1758-4A78-8F2D-6243166F935B}" presName="sp" presStyleCnt="0"/>
      <dgm:spPr/>
    </dgm:pt>
    <dgm:pt modelId="{22E83B23-B7EC-4B1D-B19E-4A940A44C384}" type="pres">
      <dgm:prSet presAssocID="{6FC7B072-0F4B-4A2F-B032-EB8933E915ED}" presName="arrowAndChildren" presStyleCnt="0"/>
      <dgm:spPr/>
    </dgm:pt>
    <dgm:pt modelId="{311F1C5A-0BB1-4E11-9A34-B8C98BD10EF7}" type="pres">
      <dgm:prSet presAssocID="{6FC7B072-0F4B-4A2F-B032-EB8933E915ED}" presName="parentTextArrow" presStyleLbl="node1" presStyleIdx="10" presStyleCnt="14"/>
      <dgm:spPr/>
      <dgm:t>
        <a:bodyPr/>
        <a:lstStyle/>
        <a:p>
          <a:endParaRPr lang="bg-BG"/>
        </a:p>
      </dgm:t>
    </dgm:pt>
    <dgm:pt modelId="{17E7CF2F-630A-4EA9-9FF9-003D866EC8F5}" type="pres">
      <dgm:prSet presAssocID="{66653E12-34D5-4DC7-9B8B-2F158AFBB570}" presName="sp" presStyleCnt="0"/>
      <dgm:spPr/>
    </dgm:pt>
    <dgm:pt modelId="{032C371B-3959-4510-BEFB-AC9AFEBF1462}" type="pres">
      <dgm:prSet presAssocID="{5777701A-F41D-493D-BBD2-58FD85E1DE03}" presName="arrowAndChildren" presStyleCnt="0"/>
      <dgm:spPr/>
    </dgm:pt>
    <dgm:pt modelId="{EAD21D32-18A0-41DC-9E4C-6FE089A8C829}" type="pres">
      <dgm:prSet presAssocID="{5777701A-F41D-493D-BBD2-58FD85E1DE03}" presName="parentTextArrow" presStyleLbl="node1" presStyleIdx="11" presStyleCnt="14"/>
      <dgm:spPr/>
      <dgm:t>
        <a:bodyPr/>
        <a:lstStyle/>
        <a:p>
          <a:endParaRPr lang="bg-BG"/>
        </a:p>
      </dgm:t>
    </dgm:pt>
    <dgm:pt modelId="{ED50CCBD-557C-4926-B87D-6D1F3654998B}" type="pres">
      <dgm:prSet presAssocID="{951F23C0-BBBD-4E13-B606-05B1C17B2CEB}" presName="sp" presStyleCnt="0"/>
      <dgm:spPr/>
    </dgm:pt>
    <dgm:pt modelId="{46AA1A27-22FC-43AE-85EC-E79C833CE0D9}" type="pres">
      <dgm:prSet presAssocID="{BD15531F-C31A-4967-BA10-781C7AE01E7D}" presName="arrowAndChildren" presStyleCnt="0"/>
      <dgm:spPr/>
    </dgm:pt>
    <dgm:pt modelId="{AA97D4A8-F703-4A2A-9589-5C85DCF42610}" type="pres">
      <dgm:prSet presAssocID="{BD15531F-C31A-4967-BA10-781C7AE01E7D}" presName="parentTextArrow" presStyleLbl="node1" presStyleIdx="12" presStyleCnt="14"/>
      <dgm:spPr/>
      <dgm:t>
        <a:bodyPr/>
        <a:lstStyle/>
        <a:p>
          <a:endParaRPr lang="bg-BG"/>
        </a:p>
      </dgm:t>
    </dgm:pt>
    <dgm:pt modelId="{D2F1EF5F-D466-47DA-A2C5-075802EE95D6}" type="pres">
      <dgm:prSet presAssocID="{2C5B0ECE-2142-476E-92C5-ADA41303D017}" presName="sp" presStyleCnt="0"/>
      <dgm:spPr/>
    </dgm:pt>
    <dgm:pt modelId="{6F19CBE7-3A0F-47E2-A25D-27CB6100CAD9}" type="pres">
      <dgm:prSet presAssocID="{D3CF68F1-B832-410A-BE56-3840A357402E}" presName="arrowAndChildren" presStyleCnt="0"/>
      <dgm:spPr/>
    </dgm:pt>
    <dgm:pt modelId="{57D0AA8E-65B6-4ADA-AB99-FE2740F1D0CF}" type="pres">
      <dgm:prSet presAssocID="{D3CF68F1-B832-410A-BE56-3840A357402E}" presName="parentTextArrow" presStyleLbl="node1" presStyleIdx="13" presStyleCnt="14"/>
      <dgm:spPr/>
      <dgm:t>
        <a:bodyPr/>
        <a:lstStyle/>
        <a:p>
          <a:endParaRPr lang="bg-BG"/>
        </a:p>
      </dgm:t>
    </dgm:pt>
  </dgm:ptLst>
  <dgm:cxnLst>
    <dgm:cxn modelId="{C10766EC-C0CB-4838-8A99-179DC573A3C0}" srcId="{365051D2-BAAE-4E13-B390-6330339C7115}" destId="{886871D2-D61F-4925-9E9D-BBD571840CD7}" srcOrd="13" destOrd="0" parTransId="{265ADE4F-62CA-4E98-92D6-0A377414484A}" sibTransId="{B98FE841-2557-4EDF-A893-1EE049D725C0}"/>
    <dgm:cxn modelId="{275BEE92-CC6B-4237-9919-C0936742147B}" srcId="{365051D2-BAAE-4E13-B390-6330339C7115}" destId="{BC7DAB0A-9305-4817-A737-4DE8B9E46791}" srcOrd="10" destOrd="0" parTransId="{D7ADF441-BA3E-4A68-86AE-1EED7EA208C5}" sibTransId="{D06069CA-B9D8-4866-BAA2-DFCD04193C41}"/>
    <dgm:cxn modelId="{FDBD48CC-8773-443F-BCCD-F9102141478F}" type="presOf" srcId="{886871D2-D61F-4925-9E9D-BBD571840CD7}" destId="{D71F2BCC-AAFB-47F5-929D-47E0996613FD}" srcOrd="0" destOrd="0" presId="urn:microsoft.com/office/officeart/2005/8/layout/process4"/>
    <dgm:cxn modelId="{95D4C965-2C8A-4312-8F34-ED639CEF058C}" srcId="{365051D2-BAAE-4E13-B390-6330339C7115}" destId="{5888980E-6DD8-45E8-91AE-CA341C5BDC55}" srcOrd="12" destOrd="0" parTransId="{1BAD1ECB-58EF-45AC-B8C0-4C7C83D46490}" sibTransId="{AD2A2DB7-53A7-4A6B-B5B0-561EADAF3E18}"/>
    <dgm:cxn modelId="{F155AF05-D0EF-4807-83A5-13965A049D5B}" type="presOf" srcId="{6FC7B072-0F4B-4A2F-B032-EB8933E915ED}" destId="{311F1C5A-0BB1-4E11-9A34-B8C98BD10EF7}" srcOrd="0" destOrd="0" presId="urn:microsoft.com/office/officeart/2005/8/layout/process4"/>
    <dgm:cxn modelId="{0B3CC36F-CAF5-4C6D-BDD5-F09AFDF113AD}" type="presOf" srcId="{D10CCFAB-2CF9-46F0-8627-578C946A235F}" destId="{8CA37D05-5644-4CB7-ADF1-D5D6C3167147}" srcOrd="0" destOrd="0" presId="urn:microsoft.com/office/officeart/2005/8/layout/process4"/>
    <dgm:cxn modelId="{E2367801-1E4F-43FE-A347-6F618A9F8C3A}" srcId="{365051D2-BAAE-4E13-B390-6330339C7115}" destId="{6FC7B072-0F4B-4A2F-B032-EB8933E915ED}" srcOrd="3" destOrd="0" parTransId="{A8BE1A5B-45A9-4794-B4DB-57B722C27D72}" sibTransId="{8436339E-1758-4A78-8F2D-6243166F935B}"/>
    <dgm:cxn modelId="{45D85542-6B48-4FC4-AC90-F38A0254E549}" srcId="{365051D2-BAAE-4E13-B390-6330339C7115}" destId="{0FECA1CB-706C-492B-A083-F736D69D5A93}" srcOrd="8" destOrd="0" parTransId="{85BDE97E-7FCF-4302-A14E-2F24968E8567}" sibTransId="{7D1346DA-FEB9-4F5D-87AC-F3CF36C54C10}"/>
    <dgm:cxn modelId="{03D22AA9-9885-4D6D-A96F-ABAC9680BC6E}" type="presOf" srcId="{D3CF68F1-B832-410A-BE56-3840A357402E}" destId="{57D0AA8E-65B6-4ADA-AB99-FE2740F1D0CF}" srcOrd="0" destOrd="0" presId="urn:microsoft.com/office/officeart/2005/8/layout/process4"/>
    <dgm:cxn modelId="{5534E372-4422-4883-8223-15A3A9E2D463}" type="presOf" srcId="{0BC9E2C9-9539-431F-A87B-A7718C937471}" destId="{343A8D76-E2E1-4423-9674-CB72E9EA1703}" srcOrd="0" destOrd="0" presId="urn:microsoft.com/office/officeart/2005/8/layout/process4"/>
    <dgm:cxn modelId="{34EE7E62-1CDD-4B2F-B620-96B69A94455F}" type="presOf" srcId="{69968910-36F0-41A6-8053-9A7732F5872A}" destId="{7E689155-34F5-4720-8556-5A58022C276A}" srcOrd="0" destOrd="0" presId="urn:microsoft.com/office/officeart/2005/8/layout/process4"/>
    <dgm:cxn modelId="{61F26D13-D962-4AD0-8B32-F4649D6C7DCE}" type="presOf" srcId="{BD15531F-C31A-4967-BA10-781C7AE01E7D}" destId="{AA97D4A8-F703-4A2A-9589-5C85DCF42610}" srcOrd="0" destOrd="0" presId="urn:microsoft.com/office/officeart/2005/8/layout/process4"/>
    <dgm:cxn modelId="{958734E9-6E5C-4519-9588-A8021428DB71}" srcId="{365051D2-BAAE-4E13-B390-6330339C7115}" destId="{69968910-36F0-41A6-8053-9A7732F5872A}" srcOrd="11" destOrd="0" parTransId="{0E45E9DE-7849-4FA7-BF14-1CEAE817FD43}" sibTransId="{798944AE-82B6-4482-AD50-658CE3EEFD6C}"/>
    <dgm:cxn modelId="{D2A03467-7498-4F41-A341-DCECD595252B}" srcId="{365051D2-BAAE-4E13-B390-6330339C7115}" destId="{23F428EC-92F7-4551-9D38-E2C942EBE9FB}" srcOrd="6" destOrd="0" parTransId="{C00D53AA-86B3-4E81-8164-2A82807D084D}" sibTransId="{1DC05494-C041-4186-8ADF-A22C97608A08}"/>
    <dgm:cxn modelId="{6B4E3126-2168-4951-B165-8DA9519E8B41}" type="presOf" srcId="{5888980E-6DD8-45E8-91AE-CA341C5BDC55}" destId="{E1898F02-1562-4275-B520-587CC249F817}" srcOrd="0" destOrd="0" presId="urn:microsoft.com/office/officeart/2005/8/layout/process4"/>
    <dgm:cxn modelId="{2072F41A-68B9-482D-938B-4E3311A4F83D}" srcId="{365051D2-BAAE-4E13-B390-6330339C7115}" destId="{D3CF68F1-B832-410A-BE56-3840A357402E}" srcOrd="0" destOrd="0" parTransId="{FF3553D4-6DF7-4CD2-9550-614ED8C9A396}" sibTransId="{2C5B0ECE-2142-476E-92C5-ADA41303D017}"/>
    <dgm:cxn modelId="{37A2FA7A-9E87-4D96-B29D-3D28501587E5}" type="presOf" srcId="{B28F5C68-FFD8-4F21-8163-AFFE7941F699}" destId="{A96F9AA7-B9E4-489B-97E1-FCA88EB727B0}" srcOrd="0" destOrd="0" presId="urn:microsoft.com/office/officeart/2005/8/layout/process4"/>
    <dgm:cxn modelId="{545F75D9-D044-45D0-ADCC-0F4DA043B2E5}" srcId="{365051D2-BAAE-4E13-B390-6330339C7115}" destId="{0BC9E2C9-9539-431F-A87B-A7718C937471}" srcOrd="7" destOrd="0" parTransId="{CA86F086-F5BD-49F6-917E-CEFF668AAA10}" sibTransId="{13CE1E91-F11E-4712-B4EB-56AFA879A77C}"/>
    <dgm:cxn modelId="{4E96DDD6-D91A-4DCA-94F5-983F475AE16D}" srcId="{365051D2-BAAE-4E13-B390-6330339C7115}" destId="{B28F5C68-FFD8-4F21-8163-AFFE7941F699}" srcOrd="5" destOrd="0" parTransId="{D631BAB2-FE13-453F-84EE-B8777C295335}" sibTransId="{1A769DC5-222C-4A0B-8ADE-E5941FC284B8}"/>
    <dgm:cxn modelId="{2BDF083B-06CC-4A1E-B1A4-0D19CE13654F}" type="presOf" srcId="{D4DF4302-5A7F-4711-947F-19A0EECDAF9A}" destId="{B04124C4-E7BC-4B6C-9789-2A18A1898C26}" srcOrd="0" destOrd="0" presId="urn:microsoft.com/office/officeart/2005/8/layout/process4"/>
    <dgm:cxn modelId="{3ADE83AA-48AC-4116-A89D-710F91E2115C}" srcId="{365051D2-BAAE-4E13-B390-6330339C7115}" destId="{D4DF4302-5A7F-4711-947F-19A0EECDAF9A}" srcOrd="4" destOrd="0" parTransId="{51AAFDC9-49AF-487E-BA74-9F87572FF8B1}" sibTransId="{5614BCB0-8272-425C-BFE0-F40A4D073255}"/>
    <dgm:cxn modelId="{904E5E4F-E544-46B2-99EB-98DD7E4C0874}" type="presOf" srcId="{5777701A-F41D-493D-BBD2-58FD85E1DE03}" destId="{EAD21D32-18A0-41DC-9E4C-6FE089A8C829}" srcOrd="0" destOrd="0" presId="urn:microsoft.com/office/officeart/2005/8/layout/process4"/>
    <dgm:cxn modelId="{ECF7417E-4E4C-44AB-ACDC-4B4944DC0943}" type="presOf" srcId="{0FECA1CB-706C-492B-A083-F736D69D5A93}" destId="{665B27E8-7559-4FB8-9217-274F68FA344D}" srcOrd="0" destOrd="0" presId="urn:microsoft.com/office/officeart/2005/8/layout/process4"/>
    <dgm:cxn modelId="{27C21B5D-B3EA-4F2D-B538-44FEFB61EC1C}" srcId="{365051D2-BAAE-4E13-B390-6330339C7115}" destId="{5777701A-F41D-493D-BBD2-58FD85E1DE03}" srcOrd="2" destOrd="0" parTransId="{2CA799DD-C993-41F0-9B0D-278C0291F5CD}" sibTransId="{66653E12-34D5-4DC7-9B8B-2F158AFBB570}"/>
    <dgm:cxn modelId="{A4CAFAE3-0897-40B3-87A7-B18E3CE74CCC}" type="presOf" srcId="{BC7DAB0A-9305-4817-A737-4DE8B9E46791}" destId="{4E2CD58A-8634-4045-99C6-1F091B4E8F7A}" srcOrd="0" destOrd="0" presId="urn:microsoft.com/office/officeart/2005/8/layout/process4"/>
    <dgm:cxn modelId="{6288A4EC-609F-4AE9-B349-AA109A6232FF}" type="presOf" srcId="{365051D2-BAAE-4E13-B390-6330339C7115}" destId="{ED927AA7-AE1D-4A34-B87E-2068B644F1A4}" srcOrd="0" destOrd="0" presId="urn:microsoft.com/office/officeart/2005/8/layout/process4"/>
    <dgm:cxn modelId="{C77C1AB3-29C4-482C-BD2C-8416A8BA83EE}" srcId="{365051D2-BAAE-4E13-B390-6330339C7115}" destId="{D10CCFAB-2CF9-46F0-8627-578C946A235F}" srcOrd="9" destOrd="0" parTransId="{02D097CC-656B-486A-981B-E03150A8924D}" sibTransId="{4F26C8F2-38F0-44BE-BBDA-7AF5F92C3DAF}"/>
    <dgm:cxn modelId="{9F40010B-AFB2-44FE-9D00-428FF3B078DB}" type="presOf" srcId="{23F428EC-92F7-4551-9D38-E2C942EBE9FB}" destId="{491630B1-5DB9-43CE-A3AD-DC2BF2029EDE}" srcOrd="0" destOrd="0" presId="urn:microsoft.com/office/officeart/2005/8/layout/process4"/>
    <dgm:cxn modelId="{4986D871-01C2-4282-BB72-70D3B5D45B35}" srcId="{365051D2-BAAE-4E13-B390-6330339C7115}" destId="{BD15531F-C31A-4967-BA10-781C7AE01E7D}" srcOrd="1" destOrd="0" parTransId="{9DEEBD27-1A65-4358-8F95-C40DEC0B0B47}" sibTransId="{951F23C0-BBBD-4E13-B606-05B1C17B2CEB}"/>
    <dgm:cxn modelId="{80B15B30-6491-4FAB-82A9-B134C1DFAE37}" type="presParOf" srcId="{ED927AA7-AE1D-4A34-B87E-2068B644F1A4}" destId="{145A30BF-70C3-4226-A1F0-2BDADC2E66F4}" srcOrd="0" destOrd="0" presId="urn:microsoft.com/office/officeart/2005/8/layout/process4"/>
    <dgm:cxn modelId="{9463138B-96A5-4E1A-98F8-5ACADE8E1DD2}" type="presParOf" srcId="{145A30BF-70C3-4226-A1F0-2BDADC2E66F4}" destId="{D71F2BCC-AAFB-47F5-929D-47E0996613FD}" srcOrd="0" destOrd="0" presId="urn:microsoft.com/office/officeart/2005/8/layout/process4"/>
    <dgm:cxn modelId="{C65C22D4-5207-456C-9085-1B86E40DBC0C}" type="presParOf" srcId="{ED927AA7-AE1D-4A34-B87E-2068B644F1A4}" destId="{26510B0F-B8D6-4780-9A48-BD1FA4AEA22A}" srcOrd="1" destOrd="0" presId="urn:microsoft.com/office/officeart/2005/8/layout/process4"/>
    <dgm:cxn modelId="{0F2CA6F7-AE49-4CC2-92BE-8CCBBE4B8A6C}" type="presParOf" srcId="{ED927AA7-AE1D-4A34-B87E-2068B644F1A4}" destId="{9EE85BE6-1880-45C6-931E-E43ECC5AF6B3}" srcOrd="2" destOrd="0" presId="urn:microsoft.com/office/officeart/2005/8/layout/process4"/>
    <dgm:cxn modelId="{D3D13DEA-B14E-4A9D-8B30-AFA91030DAC5}" type="presParOf" srcId="{9EE85BE6-1880-45C6-931E-E43ECC5AF6B3}" destId="{E1898F02-1562-4275-B520-587CC249F817}" srcOrd="0" destOrd="0" presId="urn:microsoft.com/office/officeart/2005/8/layout/process4"/>
    <dgm:cxn modelId="{03EA72A6-0797-4FA7-9EA2-D166CC4E6FE3}" type="presParOf" srcId="{ED927AA7-AE1D-4A34-B87E-2068B644F1A4}" destId="{CE8F8A3B-EF7C-4254-A4C5-BBB9B49A23C1}" srcOrd="3" destOrd="0" presId="urn:microsoft.com/office/officeart/2005/8/layout/process4"/>
    <dgm:cxn modelId="{9AF2D41F-4366-44B3-9286-BA9E1D83A4F5}" type="presParOf" srcId="{ED927AA7-AE1D-4A34-B87E-2068B644F1A4}" destId="{0EBE91E1-2427-41E9-BFE4-F7137DCC15E2}" srcOrd="4" destOrd="0" presId="urn:microsoft.com/office/officeart/2005/8/layout/process4"/>
    <dgm:cxn modelId="{689AD264-FD87-45C4-A661-11D43CCEB40A}" type="presParOf" srcId="{0EBE91E1-2427-41E9-BFE4-F7137DCC15E2}" destId="{7E689155-34F5-4720-8556-5A58022C276A}" srcOrd="0" destOrd="0" presId="urn:microsoft.com/office/officeart/2005/8/layout/process4"/>
    <dgm:cxn modelId="{5CD61AE0-DD88-4078-9D7E-2628BF834689}" type="presParOf" srcId="{ED927AA7-AE1D-4A34-B87E-2068B644F1A4}" destId="{FD26E80D-1BBD-44EA-82A3-0B002EE18218}" srcOrd="5" destOrd="0" presId="urn:microsoft.com/office/officeart/2005/8/layout/process4"/>
    <dgm:cxn modelId="{F4CCF5B5-A619-436B-A492-B7634A4A7BFD}" type="presParOf" srcId="{ED927AA7-AE1D-4A34-B87E-2068B644F1A4}" destId="{52FC6756-9789-49C6-8EBC-C35117D03595}" srcOrd="6" destOrd="0" presId="urn:microsoft.com/office/officeart/2005/8/layout/process4"/>
    <dgm:cxn modelId="{227AF648-763A-4D40-8B5A-822BF8D29F66}" type="presParOf" srcId="{52FC6756-9789-49C6-8EBC-C35117D03595}" destId="{4E2CD58A-8634-4045-99C6-1F091B4E8F7A}" srcOrd="0" destOrd="0" presId="urn:microsoft.com/office/officeart/2005/8/layout/process4"/>
    <dgm:cxn modelId="{A8AFF6DA-6C0B-4594-A686-7A756FA39CEA}" type="presParOf" srcId="{ED927AA7-AE1D-4A34-B87E-2068B644F1A4}" destId="{337DFF8A-3508-452E-AFAF-E784A05CC66A}" srcOrd="7" destOrd="0" presId="urn:microsoft.com/office/officeart/2005/8/layout/process4"/>
    <dgm:cxn modelId="{B2A16FA4-B2FA-423B-8E65-97B43EB4FBB4}" type="presParOf" srcId="{ED927AA7-AE1D-4A34-B87E-2068B644F1A4}" destId="{A6BA8C14-E896-4CC5-BBA6-E2EBC9285880}" srcOrd="8" destOrd="0" presId="urn:microsoft.com/office/officeart/2005/8/layout/process4"/>
    <dgm:cxn modelId="{F2B316D3-081E-4DB0-85CA-80A82E2E0269}" type="presParOf" srcId="{A6BA8C14-E896-4CC5-BBA6-E2EBC9285880}" destId="{8CA37D05-5644-4CB7-ADF1-D5D6C3167147}" srcOrd="0" destOrd="0" presId="urn:microsoft.com/office/officeart/2005/8/layout/process4"/>
    <dgm:cxn modelId="{27877928-DFEF-4D81-86E5-F614A10C7240}" type="presParOf" srcId="{ED927AA7-AE1D-4A34-B87E-2068B644F1A4}" destId="{FCB7FA55-569A-492E-A7A3-A1202C13E4F6}" srcOrd="9" destOrd="0" presId="urn:microsoft.com/office/officeart/2005/8/layout/process4"/>
    <dgm:cxn modelId="{A6EFFD73-C040-42C2-90A0-2E317D381717}" type="presParOf" srcId="{ED927AA7-AE1D-4A34-B87E-2068B644F1A4}" destId="{04D0F9AA-8F5F-4992-9BB9-DC159B467890}" srcOrd="10" destOrd="0" presId="urn:microsoft.com/office/officeart/2005/8/layout/process4"/>
    <dgm:cxn modelId="{7903BF6E-AF53-4E58-85B6-8711F52E4732}" type="presParOf" srcId="{04D0F9AA-8F5F-4992-9BB9-DC159B467890}" destId="{665B27E8-7559-4FB8-9217-274F68FA344D}" srcOrd="0" destOrd="0" presId="urn:microsoft.com/office/officeart/2005/8/layout/process4"/>
    <dgm:cxn modelId="{F0A2A3AB-F871-4A2E-A160-9262E5D3CD44}" type="presParOf" srcId="{ED927AA7-AE1D-4A34-B87E-2068B644F1A4}" destId="{38B3C6E0-2F7B-4F5B-80EF-E4595D148B1E}" srcOrd="11" destOrd="0" presId="urn:microsoft.com/office/officeart/2005/8/layout/process4"/>
    <dgm:cxn modelId="{332A9DDB-8417-4656-A347-5A837C075454}" type="presParOf" srcId="{ED927AA7-AE1D-4A34-B87E-2068B644F1A4}" destId="{5ED0B9E6-8B9E-4E51-9FB3-C6CFDA45C895}" srcOrd="12" destOrd="0" presId="urn:microsoft.com/office/officeart/2005/8/layout/process4"/>
    <dgm:cxn modelId="{A722F8B8-81F9-43F0-8D76-C7D56A1C0EF8}" type="presParOf" srcId="{5ED0B9E6-8B9E-4E51-9FB3-C6CFDA45C895}" destId="{343A8D76-E2E1-4423-9674-CB72E9EA1703}" srcOrd="0" destOrd="0" presId="urn:microsoft.com/office/officeart/2005/8/layout/process4"/>
    <dgm:cxn modelId="{6DA683D4-1B32-4F91-AEA2-19BD50D3B9EE}" type="presParOf" srcId="{ED927AA7-AE1D-4A34-B87E-2068B644F1A4}" destId="{4F7E724D-ED7E-4FD2-89D6-0C08ACFA92BB}" srcOrd="13" destOrd="0" presId="urn:microsoft.com/office/officeart/2005/8/layout/process4"/>
    <dgm:cxn modelId="{83B702F1-25DC-4F71-8239-5AA910560F6F}" type="presParOf" srcId="{ED927AA7-AE1D-4A34-B87E-2068B644F1A4}" destId="{AF592723-73B0-42F7-824F-9E0D8D6F374F}" srcOrd="14" destOrd="0" presId="urn:microsoft.com/office/officeart/2005/8/layout/process4"/>
    <dgm:cxn modelId="{A553CFB5-5A70-41FE-9CF9-5C996E20EBD6}" type="presParOf" srcId="{AF592723-73B0-42F7-824F-9E0D8D6F374F}" destId="{491630B1-5DB9-43CE-A3AD-DC2BF2029EDE}" srcOrd="0" destOrd="0" presId="urn:microsoft.com/office/officeart/2005/8/layout/process4"/>
    <dgm:cxn modelId="{0B331A82-AB6A-437B-BD79-5F95693083F0}" type="presParOf" srcId="{ED927AA7-AE1D-4A34-B87E-2068B644F1A4}" destId="{E4078CBA-5D55-4BB8-9EA6-D78A6EBA4F1C}" srcOrd="15" destOrd="0" presId="urn:microsoft.com/office/officeart/2005/8/layout/process4"/>
    <dgm:cxn modelId="{E6CAF658-F042-453F-9D05-CBFDAF282DF8}" type="presParOf" srcId="{ED927AA7-AE1D-4A34-B87E-2068B644F1A4}" destId="{0E3E028E-8885-4774-86FC-61D60DF9010D}" srcOrd="16" destOrd="0" presId="urn:microsoft.com/office/officeart/2005/8/layout/process4"/>
    <dgm:cxn modelId="{78EECA15-5FF9-42D1-852E-49D61FA4FB7C}" type="presParOf" srcId="{0E3E028E-8885-4774-86FC-61D60DF9010D}" destId="{A96F9AA7-B9E4-489B-97E1-FCA88EB727B0}" srcOrd="0" destOrd="0" presId="urn:microsoft.com/office/officeart/2005/8/layout/process4"/>
    <dgm:cxn modelId="{ED3188C5-DBD5-47C9-9B05-E2FD1FA099EB}" type="presParOf" srcId="{ED927AA7-AE1D-4A34-B87E-2068B644F1A4}" destId="{9DB12975-AADC-4008-9638-92066D804BD8}" srcOrd="17" destOrd="0" presId="urn:microsoft.com/office/officeart/2005/8/layout/process4"/>
    <dgm:cxn modelId="{38648886-16E8-46A0-A5AE-408BF40C71F6}" type="presParOf" srcId="{ED927AA7-AE1D-4A34-B87E-2068B644F1A4}" destId="{3623810D-63A5-4852-B01F-5C5B27E5B8DA}" srcOrd="18" destOrd="0" presId="urn:microsoft.com/office/officeart/2005/8/layout/process4"/>
    <dgm:cxn modelId="{91675044-3543-4D66-94D3-8840258EC836}" type="presParOf" srcId="{3623810D-63A5-4852-B01F-5C5B27E5B8DA}" destId="{B04124C4-E7BC-4B6C-9789-2A18A1898C26}" srcOrd="0" destOrd="0" presId="urn:microsoft.com/office/officeart/2005/8/layout/process4"/>
    <dgm:cxn modelId="{2457901B-3182-4A5B-8806-B2C2AA1302F7}" type="presParOf" srcId="{ED927AA7-AE1D-4A34-B87E-2068B644F1A4}" destId="{A10BA6F5-4A8B-4C2B-936D-4231451CB972}" srcOrd="19" destOrd="0" presId="urn:microsoft.com/office/officeart/2005/8/layout/process4"/>
    <dgm:cxn modelId="{3FE910EA-3037-4C16-8CA2-DBB5135FB499}" type="presParOf" srcId="{ED927AA7-AE1D-4A34-B87E-2068B644F1A4}" destId="{22E83B23-B7EC-4B1D-B19E-4A940A44C384}" srcOrd="20" destOrd="0" presId="urn:microsoft.com/office/officeart/2005/8/layout/process4"/>
    <dgm:cxn modelId="{0D119B05-E677-4779-A8A4-121F70F78ED7}" type="presParOf" srcId="{22E83B23-B7EC-4B1D-B19E-4A940A44C384}" destId="{311F1C5A-0BB1-4E11-9A34-B8C98BD10EF7}" srcOrd="0" destOrd="0" presId="urn:microsoft.com/office/officeart/2005/8/layout/process4"/>
    <dgm:cxn modelId="{935A25EC-C7A3-460C-B965-D089D8E9C373}" type="presParOf" srcId="{ED927AA7-AE1D-4A34-B87E-2068B644F1A4}" destId="{17E7CF2F-630A-4EA9-9FF9-003D866EC8F5}" srcOrd="21" destOrd="0" presId="urn:microsoft.com/office/officeart/2005/8/layout/process4"/>
    <dgm:cxn modelId="{479AC7D6-D295-4038-B203-7ACF1596CF84}" type="presParOf" srcId="{ED927AA7-AE1D-4A34-B87E-2068B644F1A4}" destId="{032C371B-3959-4510-BEFB-AC9AFEBF1462}" srcOrd="22" destOrd="0" presId="urn:microsoft.com/office/officeart/2005/8/layout/process4"/>
    <dgm:cxn modelId="{2F0811EE-07BB-4E51-80CD-8DDC47F7B0C7}" type="presParOf" srcId="{032C371B-3959-4510-BEFB-AC9AFEBF1462}" destId="{EAD21D32-18A0-41DC-9E4C-6FE089A8C829}" srcOrd="0" destOrd="0" presId="urn:microsoft.com/office/officeart/2005/8/layout/process4"/>
    <dgm:cxn modelId="{B5915AFA-7D14-43CE-897F-7E4B4228DC31}" type="presParOf" srcId="{ED927AA7-AE1D-4A34-B87E-2068B644F1A4}" destId="{ED50CCBD-557C-4926-B87D-6D1F3654998B}" srcOrd="23" destOrd="0" presId="urn:microsoft.com/office/officeart/2005/8/layout/process4"/>
    <dgm:cxn modelId="{23E528E8-5833-4017-A9CE-A1C76809BDA9}" type="presParOf" srcId="{ED927AA7-AE1D-4A34-B87E-2068B644F1A4}" destId="{46AA1A27-22FC-43AE-85EC-E79C833CE0D9}" srcOrd="24" destOrd="0" presId="urn:microsoft.com/office/officeart/2005/8/layout/process4"/>
    <dgm:cxn modelId="{E95330C2-7AE1-4D15-922F-77B3D252A0A4}" type="presParOf" srcId="{46AA1A27-22FC-43AE-85EC-E79C833CE0D9}" destId="{AA97D4A8-F703-4A2A-9589-5C85DCF42610}" srcOrd="0" destOrd="0" presId="urn:microsoft.com/office/officeart/2005/8/layout/process4"/>
    <dgm:cxn modelId="{A216C804-F200-43EF-A89A-D3EA16D90651}" type="presParOf" srcId="{ED927AA7-AE1D-4A34-B87E-2068B644F1A4}" destId="{D2F1EF5F-D466-47DA-A2C5-075802EE95D6}" srcOrd="25" destOrd="0" presId="urn:microsoft.com/office/officeart/2005/8/layout/process4"/>
    <dgm:cxn modelId="{6BC94DF5-823D-43E1-8410-243CB06B8E0C}" type="presParOf" srcId="{ED927AA7-AE1D-4A34-B87E-2068B644F1A4}" destId="{6F19CBE7-3A0F-47E2-A25D-27CB6100CAD9}" srcOrd="26" destOrd="0" presId="urn:microsoft.com/office/officeart/2005/8/layout/process4"/>
    <dgm:cxn modelId="{A99F9E5A-4CD3-45EB-8DF7-79845A057FC2}" type="presParOf" srcId="{6F19CBE7-3A0F-47E2-A25D-27CB6100CAD9}" destId="{57D0AA8E-65B6-4ADA-AB99-FE2740F1D0C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F2BCC-AAFB-47F5-929D-47E0996613FD}">
      <dsp:nvSpPr>
        <dsp:cNvPr id="0" name=""/>
        <dsp:cNvSpPr/>
      </dsp:nvSpPr>
      <dsp:spPr>
        <a:xfrm>
          <a:off x="0" y="5960869"/>
          <a:ext cx="7336904" cy="3009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accent5">
                  <a:lumMod val="25000"/>
                </a:schemeClr>
              </a:solidFill>
            </a:rPr>
            <a:t>14. Мотивация, самомотивация</a:t>
          </a:r>
          <a:endParaRPr lang="bg-BG" sz="1400" b="1" kern="1200" dirty="0">
            <a:solidFill>
              <a:schemeClr val="accent5">
                <a:lumMod val="25000"/>
              </a:schemeClr>
            </a:solidFill>
          </a:endParaRPr>
        </a:p>
      </dsp:txBody>
      <dsp:txXfrm>
        <a:off x="0" y="5960869"/>
        <a:ext cx="7336904" cy="300922"/>
      </dsp:txXfrm>
    </dsp:sp>
    <dsp:sp modelId="{E1898F02-1562-4275-B520-587CC249F817}">
      <dsp:nvSpPr>
        <dsp:cNvPr id="0" name=""/>
        <dsp:cNvSpPr/>
      </dsp:nvSpPr>
      <dsp:spPr>
        <a:xfrm rot="10800000">
          <a:off x="0" y="5502564"/>
          <a:ext cx="7336904" cy="4628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accent5">
                  <a:lumMod val="25000"/>
                </a:schemeClr>
              </a:solidFill>
            </a:rPr>
            <a:t>13. Анализ на изпълнените задачи</a:t>
          </a:r>
          <a:endParaRPr lang="bg-BG" sz="14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0" y="5502564"/>
        <a:ext cx="7336904" cy="300725"/>
      </dsp:txXfrm>
    </dsp:sp>
    <dsp:sp modelId="{7E689155-34F5-4720-8556-5A58022C276A}">
      <dsp:nvSpPr>
        <dsp:cNvPr id="0" name=""/>
        <dsp:cNvSpPr/>
      </dsp:nvSpPr>
      <dsp:spPr>
        <a:xfrm rot="10800000">
          <a:off x="0" y="5044259"/>
          <a:ext cx="7336904" cy="4628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accent5">
                  <a:lumMod val="25000"/>
                </a:schemeClr>
              </a:solidFill>
            </a:rPr>
            <a:t>12. Планиране на отложените във времето задачи</a:t>
          </a:r>
          <a:endParaRPr lang="bg-BG" sz="14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0" y="5044259"/>
        <a:ext cx="7336904" cy="300725"/>
      </dsp:txXfrm>
    </dsp:sp>
    <dsp:sp modelId="{4E2CD58A-8634-4045-99C6-1F091B4E8F7A}">
      <dsp:nvSpPr>
        <dsp:cNvPr id="0" name=""/>
        <dsp:cNvSpPr/>
      </dsp:nvSpPr>
      <dsp:spPr>
        <a:xfrm rot="10800000">
          <a:off x="0" y="4585954"/>
          <a:ext cx="7336904" cy="4628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accent5">
                  <a:lumMod val="25000"/>
                </a:schemeClr>
              </a:solidFill>
            </a:rPr>
            <a:t>11. Делегиране на маловажните задачи</a:t>
          </a:r>
          <a:endParaRPr lang="bg-BG" sz="14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0" y="4585954"/>
        <a:ext cx="7336904" cy="300725"/>
      </dsp:txXfrm>
    </dsp:sp>
    <dsp:sp modelId="{8CA37D05-5644-4CB7-ADF1-D5D6C3167147}">
      <dsp:nvSpPr>
        <dsp:cNvPr id="0" name=""/>
        <dsp:cNvSpPr/>
      </dsp:nvSpPr>
      <dsp:spPr>
        <a:xfrm rot="10800000">
          <a:off x="0" y="4127649"/>
          <a:ext cx="7336904" cy="4628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accent5">
                  <a:lumMod val="25000"/>
                </a:schemeClr>
              </a:solidFill>
            </a:rPr>
            <a:t>10. Отчитане на резултати от изпълнените задачи</a:t>
          </a:r>
          <a:endParaRPr lang="bg-BG" sz="14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0" y="4127649"/>
        <a:ext cx="7336904" cy="300725"/>
      </dsp:txXfrm>
    </dsp:sp>
    <dsp:sp modelId="{665B27E8-7559-4FB8-9217-274F68FA344D}">
      <dsp:nvSpPr>
        <dsp:cNvPr id="0" name=""/>
        <dsp:cNvSpPr/>
      </dsp:nvSpPr>
      <dsp:spPr>
        <a:xfrm rot="10800000">
          <a:off x="0" y="3669344"/>
          <a:ext cx="7336904" cy="4628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accent5">
                  <a:lumMod val="25000"/>
                </a:schemeClr>
              </a:solidFill>
            </a:rPr>
            <a:t>9. Изпълнение на важните и спешните задачи</a:t>
          </a:r>
          <a:endParaRPr lang="bg-BG" sz="14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0" y="3669344"/>
        <a:ext cx="7336904" cy="300725"/>
      </dsp:txXfrm>
    </dsp:sp>
    <dsp:sp modelId="{343A8D76-E2E1-4423-9674-CB72E9EA1703}">
      <dsp:nvSpPr>
        <dsp:cNvPr id="0" name=""/>
        <dsp:cNvSpPr/>
      </dsp:nvSpPr>
      <dsp:spPr>
        <a:xfrm rot="10800000">
          <a:off x="0" y="3211039"/>
          <a:ext cx="7336904" cy="4628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accent5">
                  <a:lumMod val="25000"/>
                </a:schemeClr>
              </a:solidFill>
            </a:rPr>
            <a:t>8. Разпределение на задачите по степен на важност</a:t>
          </a:r>
          <a:endParaRPr lang="bg-BG" sz="14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0" y="3211039"/>
        <a:ext cx="7336904" cy="300725"/>
      </dsp:txXfrm>
    </dsp:sp>
    <dsp:sp modelId="{491630B1-5DB9-43CE-A3AD-DC2BF2029EDE}">
      <dsp:nvSpPr>
        <dsp:cNvPr id="0" name=""/>
        <dsp:cNvSpPr/>
      </dsp:nvSpPr>
      <dsp:spPr>
        <a:xfrm rot="10800000">
          <a:off x="0" y="2752734"/>
          <a:ext cx="7336904" cy="4628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accent5">
                  <a:lumMod val="25000"/>
                </a:schemeClr>
              </a:solidFill>
            </a:rPr>
            <a:t>7. Анализиране на планираните дейности</a:t>
          </a:r>
          <a:endParaRPr lang="bg-BG" sz="14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0" y="2752734"/>
        <a:ext cx="7336904" cy="300725"/>
      </dsp:txXfrm>
    </dsp:sp>
    <dsp:sp modelId="{A96F9AA7-B9E4-489B-97E1-FCA88EB727B0}">
      <dsp:nvSpPr>
        <dsp:cNvPr id="0" name=""/>
        <dsp:cNvSpPr/>
      </dsp:nvSpPr>
      <dsp:spPr>
        <a:xfrm rot="10800000">
          <a:off x="0" y="2294429"/>
          <a:ext cx="7336904" cy="4628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accent5">
                  <a:lumMod val="25000"/>
                </a:schemeClr>
              </a:solidFill>
            </a:rPr>
            <a:t>6. Писмено планиране на задачи за ден, седмица, месец</a:t>
          </a:r>
          <a:endParaRPr lang="bg-BG" sz="14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0" y="2294429"/>
        <a:ext cx="7336904" cy="300725"/>
      </dsp:txXfrm>
    </dsp:sp>
    <dsp:sp modelId="{B04124C4-E7BC-4B6C-9789-2A18A1898C26}">
      <dsp:nvSpPr>
        <dsp:cNvPr id="0" name=""/>
        <dsp:cNvSpPr/>
      </dsp:nvSpPr>
      <dsp:spPr>
        <a:xfrm rot="10800000">
          <a:off x="0" y="1836123"/>
          <a:ext cx="7336904" cy="4628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accent5">
                  <a:lumMod val="25000"/>
                </a:schemeClr>
              </a:solidFill>
            </a:rPr>
            <a:t>5. Одит на работното време</a:t>
          </a:r>
          <a:endParaRPr lang="bg-BG" sz="14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0" y="1836123"/>
        <a:ext cx="7336904" cy="300725"/>
      </dsp:txXfrm>
    </dsp:sp>
    <dsp:sp modelId="{311F1C5A-0BB1-4E11-9A34-B8C98BD10EF7}">
      <dsp:nvSpPr>
        <dsp:cNvPr id="0" name=""/>
        <dsp:cNvSpPr/>
      </dsp:nvSpPr>
      <dsp:spPr>
        <a:xfrm rot="10800000">
          <a:off x="0" y="1377818"/>
          <a:ext cx="7336904" cy="4628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accent5">
                  <a:lumMod val="25000"/>
                </a:schemeClr>
              </a:solidFill>
            </a:rPr>
            <a:t>4. Определяне на персонални цели</a:t>
          </a:r>
          <a:endParaRPr lang="bg-BG" sz="14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0" y="1377818"/>
        <a:ext cx="7336904" cy="300725"/>
      </dsp:txXfrm>
    </dsp:sp>
    <dsp:sp modelId="{EAD21D32-18A0-41DC-9E4C-6FE089A8C829}">
      <dsp:nvSpPr>
        <dsp:cNvPr id="0" name=""/>
        <dsp:cNvSpPr/>
      </dsp:nvSpPr>
      <dsp:spPr>
        <a:xfrm rot="10800000">
          <a:off x="0" y="919513"/>
          <a:ext cx="7336904" cy="4628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accent5">
                  <a:lumMod val="25000"/>
                </a:schemeClr>
              </a:solidFill>
            </a:rPr>
            <a:t>3. Определяне на приоритетите</a:t>
          </a:r>
          <a:endParaRPr lang="bg-BG" sz="14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0" y="919513"/>
        <a:ext cx="7336904" cy="300725"/>
      </dsp:txXfrm>
    </dsp:sp>
    <dsp:sp modelId="{AA97D4A8-F703-4A2A-9589-5C85DCF42610}">
      <dsp:nvSpPr>
        <dsp:cNvPr id="0" name=""/>
        <dsp:cNvSpPr/>
      </dsp:nvSpPr>
      <dsp:spPr>
        <a:xfrm rot="10800000">
          <a:off x="0" y="461208"/>
          <a:ext cx="7336904" cy="4628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accent5">
                  <a:lumMod val="25000"/>
                </a:schemeClr>
              </a:solidFill>
            </a:rPr>
            <a:t>2. Изграждане на позитивно отношение към времето</a:t>
          </a:r>
          <a:endParaRPr lang="bg-BG" sz="14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0" y="461208"/>
        <a:ext cx="7336904" cy="300725"/>
      </dsp:txXfrm>
    </dsp:sp>
    <dsp:sp modelId="{57D0AA8E-65B6-4ADA-AB99-FE2740F1D0CF}">
      <dsp:nvSpPr>
        <dsp:cNvPr id="0" name=""/>
        <dsp:cNvSpPr/>
      </dsp:nvSpPr>
      <dsp:spPr>
        <a:xfrm rot="10800000">
          <a:off x="0" y="2903"/>
          <a:ext cx="7336904" cy="46281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chemeClr val="accent5">
                  <a:lumMod val="25000"/>
                </a:schemeClr>
              </a:solidFill>
            </a:rPr>
            <a:t>1. Актуализиране на теоретиески познания по проблема</a:t>
          </a:r>
          <a:endParaRPr lang="bg-BG" sz="1400" b="1" kern="1200" dirty="0">
            <a:solidFill>
              <a:schemeClr val="accent5">
                <a:lumMod val="25000"/>
              </a:schemeClr>
            </a:solidFill>
          </a:endParaRPr>
        </a:p>
      </dsp:txBody>
      <dsp:txXfrm rot="10800000">
        <a:off x="0" y="2903"/>
        <a:ext cx="7336904" cy="3007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CA71C-1ACF-4E3F-8D04-B1BE3B0F48DE}" type="datetimeFigureOut">
              <a:rPr lang="bg-BG" smtClean="0"/>
              <a:t>15.12.2013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50ECF-0707-4545-90B2-14BB585A635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58087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49DD9A-0309-4BA8-A436-D43346EF0160}" type="slidenum">
              <a:rPr lang="bg-BG" smtClean="0"/>
              <a:t>29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5079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 за редакция стил подзагл. обр.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15.12.2013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авоъгъл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авоъгъл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 съединение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аво съединение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авоъгъл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15.12.2013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15.12.2013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3CC536-4F3D-4E22-A9F1-A3C6D40310AC}" type="datetimeFigureOut">
              <a:rPr lang="bg-BG" smtClean="0"/>
              <a:t>15.12.2013 г.</a:t>
            </a:fld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Контейнер за долния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3CC536-4F3D-4E22-A9F1-A3C6D40310AC}" type="datetimeFigureOut">
              <a:rPr lang="bg-BG" smtClean="0"/>
              <a:t>15.12.2013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bg-BG"/>
          </a:p>
        </p:txBody>
      </p:sp>
      <p:sp>
        <p:nvSpPr>
          <p:cNvPr id="9" name="Правоъгъл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аво съединение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аво съединение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аво съединение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15.12.2013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9" name="Контейнер за съдържани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15.12.2013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Контейнер за съдържани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3" name="Контейнер за съдържани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Текстов контейне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4" name="Текстов контейне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6" name="Контейнер за 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3CC536-4F3D-4E22-A9F1-A3C6D40310AC}" type="datetimeFigureOut">
              <a:rPr lang="bg-BG" smtClean="0"/>
              <a:t>15.12.2013 г.</a:t>
            </a:fld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15.12.2013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Контейнер за съдържани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1" name="Контейнер за 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3CC536-4F3D-4E22-A9F1-A3C6D40310AC}" type="datetimeFigureOut">
              <a:rPr lang="bg-BG" smtClean="0"/>
              <a:t>15.12.2013 г.</a:t>
            </a:fld>
            <a:endParaRPr lang="bg-BG"/>
          </a:p>
        </p:txBody>
      </p:sp>
      <p:sp>
        <p:nvSpPr>
          <p:cNvPr id="22" name="Контейнер за номер н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23" name="Контейнер за долния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аво съединение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аво съединение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аво съединение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Контейнер за 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3CC536-4F3D-4E22-A9F1-A3C6D40310AC}" type="datetimeFigureOut">
              <a:rPr lang="bg-BG" smtClean="0"/>
              <a:t>15.12.2013 г.</a:t>
            </a:fld>
            <a:endParaRPr lang="bg-BG"/>
          </a:p>
        </p:txBody>
      </p:sp>
      <p:sp>
        <p:nvSpPr>
          <p:cNvPr id="18" name="Контейнер за номер н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Контейнер за долния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аво съединение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Редакт. стил загл. образец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Щракнете, за да редактирате стиловете на текста в образеца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15.12.2013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аво съединение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96975"/>
            <a:ext cx="7561262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692275" y="1412875"/>
            <a:ext cx="5400675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g-BG" i="1" dirty="0" smtClean="0">
                <a:solidFill>
                  <a:srgbClr val="FF0000"/>
                </a:solidFill>
              </a:rPr>
              <a:t/>
            </a:r>
            <a:br>
              <a:rPr lang="bg-BG" i="1" dirty="0" smtClean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>
                <a:solidFill>
                  <a:srgbClr val="FF0000"/>
                </a:solidFill>
              </a:rPr>
              <a:t/>
            </a:r>
            <a:br>
              <a:rPr lang="en-US" i="1" dirty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>
                <a:solidFill>
                  <a:srgbClr val="FF0000"/>
                </a:solidFill>
              </a:rPr>
              <a:t/>
            </a:r>
            <a:br>
              <a:rPr lang="en-US" i="1" dirty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en-US" i="1" dirty="0">
                <a:solidFill>
                  <a:srgbClr val="FF0000"/>
                </a:solidFill>
              </a:rPr>
              <a:t/>
            </a:r>
            <a:br>
              <a:rPr lang="en-US" i="1" dirty="0">
                <a:solidFill>
                  <a:srgbClr val="FF0000"/>
                </a:solidFill>
              </a:rPr>
            </a:br>
            <a:r>
              <a:rPr lang="en-US" i="1" dirty="0" smtClean="0">
                <a:solidFill>
                  <a:srgbClr val="FF0000"/>
                </a:solidFill>
              </a:rPr>
              <a:t/>
            </a:r>
            <a:br>
              <a:rPr lang="en-US" i="1" dirty="0" smtClean="0">
                <a:solidFill>
                  <a:srgbClr val="FF0000"/>
                </a:solidFill>
              </a:rPr>
            </a:br>
            <a:r>
              <a:rPr lang="bg-BG" i="1" dirty="0">
                <a:solidFill>
                  <a:srgbClr val="FF0000"/>
                </a:solidFill>
              </a:rPr>
              <a:t/>
            </a:r>
            <a:br>
              <a:rPr lang="bg-BG" i="1" dirty="0">
                <a:solidFill>
                  <a:srgbClr val="FF0000"/>
                </a:solidFill>
              </a:rPr>
            </a:br>
            <a:r>
              <a:rPr lang="bg-BG" sz="4000" i="1" dirty="0" smtClean="0">
                <a:solidFill>
                  <a:srgbClr val="FF0000"/>
                </a:solidFill>
              </a:rPr>
              <a:t>Здравейте!</a:t>
            </a:r>
            <a:r>
              <a:rPr lang="bg-BG" altLang="bg-BG" sz="4000" i="1" dirty="0" smtClean="0">
                <a:solidFill>
                  <a:srgbClr val="FF0000"/>
                </a:solidFill>
              </a:rPr>
              <a:t> Как сте?</a:t>
            </a:r>
            <a:r>
              <a:rPr lang="bg-BG" altLang="bg-BG" sz="4400" i="1" dirty="0" smtClean="0">
                <a:solidFill>
                  <a:srgbClr val="FF0000"/>
                </a:solidFill>
              </a:rPr>
              <a:t/>
            </a:r>
            <a:br>
              <a:rPr lang="bg-BG" altLang="bg-BG" sz="4400" i="1" dirty="0" smtClean="0">
                <a:solidFill>
                  <a:srgbClr val="FF0000"/>
                </a:solidFill>
              </a:rPr>
            </a:br>
            <a:endParaRPr lang="bg-BG" sz="4400" dirty="0"/>
          </a:p>
        </p:txBody>
      </p:sp>
      <p:sp>
        <p:nvSpPr>
          <p:cNvPr id="9220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algn="ctr" eaLnBrk="1" hangingPunct="1">
              <a:buFont typeface="Arial" pitchFamily="34" charset="0"/>
              <a:buNone/>
            </a:pPr>
            <a:endParaRPr lang="bg-BG" altLang="bg-BG" sz="4800" smtClean="0"/>
          </a:p>
          <a:p>
            <a:pPr marL="0" indent="0" eaLnBrk="1" hangingPunct="1">
              <a:buFont typeface="Arial" pitchFamily="34" charset="0"/>
              <a:buNone/>
            </a:pPr>
            <a:endParaRPr lang="bg-BG" altLang="bg-BG" sz="4800" i="1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47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/>
            </a:r>
            <a:br>
              <a:rPr lang="bg-BG" dirty="0" smtClean="0"/>
            </a:br>
            <a:r>
              <a:rPr lang="bg-BG" dirty="0"/>
              <a:t/>
            </a:r>
            <a:br>
              <a:rPr lang="bg-BG" dirty="0"/>
            </a:br>
            <a:r>
              <a:rPr lang="bg-BG" dirty="0" smtClean="0"/>
              <a:t>Управлението </a:t>
            </a:r>
            <a:r>
              <a:rPr lang="bg-BG" dirty="0"/>
              <a:t>на времето има две измерения</a:t>
            </a:r>
            <a:r>
              <a:rPr lang="bg-BG" dirty="0" smtClean="0"/>
              <a:t>: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b="1" dirty="0"/>
              <a:t>И</a:t>
            </a:r>
            <a:r>
              <a:rPr lang="bg-BG" b="1" dirty="0" smtClean="0"/>
              <a:t>ндивидуално </a:t>
            </a:r>
            <a:r>
              <a:rPr lang="bg-BG" b="1" dirty="0"/>
              <a:t>измерение</a:t>
            </a:r>
            <a:r>
              <a:rPr lang="bg-BG" dirty="0"/>
              <a:t> - включва индивидуалното отношение и умения, като огледален образ на културните ценности на индивида и на обществото, в което </a:t>
            </a:r>
            <a:r>
              <a:rPr lang="bg-BG" dirty="0" smtClean="0"/>
              <a:t>живее. </a:t>
            </a:r>
          </a:p>
          <a:p>
            <a:pPr marL="0" indent="0">
              <a:buNone/>
            </a:pPr>
            <a:endParaRPr lang="bg-BG" dirty="0" smtClean="0"/>
          </a:p>
          <a:p>
            <a:r>
              <a:rPr lang="bg-BG" b="1" dirty="0"/>
              <a:t>Техническото или приложното измерение (измерението на организационните умения) – </a:t>
            </a:r>
            <a:r>
              <a:rPr lang="bg-BG" dirty="0"/>
              <a:t>изразява се в търсене на методи и техники за по-добро управление на времето за постигане на целите в личния и професионален живот. </a:t>
            </a:r>
          </a:p>
        </p:txBody>
      </p:sp>
    </p:spTree>
    <p:extLst>
      <p:ext uri="{BB962C8B-B14F-4D97-AF65-F5344CB8AC3E}">
        <p14:creationId xmlns:p14="http://schemas.microsoft.com/office/powerpoint/2010/main" val="182039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Въпроси за дискусия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sz="3600" dirty="0" smtClean="0"/>
              <a:t>Как според Вас се изучава медицинския труд? </a:t>
            </a:r>
          </a:p>
          <a:p>
            <a:endParaRPr lang="bg-BG" sz="3600" dirty="0"/>
          </a:p>
          <a:p>
            <a:r>
              <a:rPr lang="bg-BG" sz="3600" dirty="0" smtClean="0"/>
              <a:t>Какви методи за изучаването му </a:t>
            </a:r>
            <a:r>
              <a:rPr lang="bg-BG" sz="3600" dirty="0" smtClean="0"/>
              <a:t>познавате</a:t>
            </a:r>
            <a:r>
              <a:rPr lang="bg-BG" sz="3600" dirty="0" smtClean="0"/>
              <a:t>?</a:t>
            </a:r>
            <a:r>
              <a:rPr lang="en-US" sz="3600" dirty="0" smtClean="0"/>
              <a:t> 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360112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2400" b="1" i="1" dirty="0" smtClean="0"/>
              <a:t/>
            </a:r>
            <a:br>
              <a:rPr lang="bg-BG" sz="2400" b="1" i="1" dirty="0" smtClean="0"/>
            </a:br>
            <a:r>
              <a:rPr lang="bg-BG" sz="2400" b="1" i="1" dirty="0" smtClean="0"/>
              <a:t>Подходи </a:t>
            </a:r>
            <a:r>
              <a:rPr lang="bg-BG" sz="2400" b="1" i="1" dirty="0"/>
              <a:t>за ефективно управление на времето с практико-приложен характер за </a:t>
            </a:r>
            <a:r>
              <a:rPr lang="bg-BG" sz="2400" b="1" i="1" dirty="0" smtClean="0"/>
              <a:t>РЗГ</a:t>
            </a:r>
            <a:r>
              <a:rPr lang="bg-BG" sz="2400" b="1" i="1" dirty="0"/>
              <a:t/>
            </a:r>
            <a:br>
              <a:rPr lang="bg-BG" sz="2400" b="1" i="1" dirty="0"/>
            </a:br>
            <a:endParaRPr lang="bg-BG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1. Изчисляване на Коефициент на интензивност на труда на РЗГ;</a:t>
            </a:r>
          </a:p>
          <a:p>
            <a:pPr algn="ctr"/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2. Мрежово планиране/диаграма в практиката на РЗГ</a:t>
            </a:r>
          </a:p>
          <a:p>
            <a:pPr algn="ctr"/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3. Матрицата на Айзенхауер</a:t>
            </a:r>
          </a:p>
          <a:p>
            <a:pPr algn="ctr"/>
            <a:r>
              <a:rPr lang="bg-BG" sz="3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bg-BG" sz="32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3200" dirty="0" smtClean="0">
                <a:latin typeface="Times New Roman" pitchFamily="18" charset="0"/>
                <a:cs typeface="Times New Roman" pitchFamily="18" charset="0"/>
              </a:rPr>
              <a:t>Алгоритъм на поведение за ефективно управление на времето</a:t>
            </a:r>
            <a:endParaRPr lang="bg-BG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4"/>
          </p:nvPr>
        </p:nvSpPr>
        <p:spPr>
          <a:xfrm rot="16200000">
            <a:off x="7468863" y="1728408"/>
            <a:ext cx="2603375" cy="365760"/>
          </a:xfrm>
        </p:spPr>
        <p:txBody>
          <a:bodyPr/>
          <a:lstStyle/>
          <a:p>
            <a:pPr>
              <a:defRPr/>
            </a:pPr>
            <a:fld id="{11FCBB47-5746-4E69-9D4C-0CF27278FD26}" type="datetime8">
              <a:rPr lang="bg-BG" sz="2000" smtClean="0"/>
              <a:t>15.12.2013 г. 18:52 ч.</a:t>
            </a:fld>
            <a:endParaRPr lang="bg-BG" sz="2000" dirty="0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1161E8-C82D-4CD6-93C9-EC8A6D95F321}" type="slidenum">
              <a:rPr lang="bg-BG" smtClean="0"/>
              <a:pPr>
                <a:defRPr/>
              </a:pPr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995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Изучаване на организацията на медицинския труд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/>
              <a:t>Според Н. Радев всеки разход на време се характеризира с:</a:t>
            </a:r>
          </a:p>
          <a:p>
            <a:pPr lvl="0"/>
            <a:r>
              <a:rPr lang="bg-BG" b="1" dirty="0"/>
              <a:t>Продължителност </a:t>
            </a:r>
            <a:r>
              <a:rPr lang="bg-BG" dirty="0"/>
              <a:t>– минута, час, ден и т.н.</a:t>
            </a:r>
          </a:p>
          <a:p>
            <a:pPr lvl="0"/>
            <a:r>
              <a:rPr lang="bg-BG" b="1" dirty="0"/>
              <a:t>Интензивност </a:t>
            </a:r>
            <a:r>
              <a:rPr lang="bg-BG" dirty="0"/>
              <a:t>– обем на извършеното за единица време</a:t>
            </a:r>
          </a:p>
          <a:p>
            <a:pPr lvl="0"/>
            <a:r>
              <a:rPr lang="bg-BG" b="1" dirty="0"/>
              <a:t>Качествена определеност</a:t>
            </a:r>
            <a:r>
              <a:rPr lang="bg-BG" dirty="0"/>
              <a:t> – зависи от характера на извършваната дейност</a:t>
            </a:r>
          </a:p>
          <a:p>
            <a:pPr lvl="0"/>
            <a:r>
              <a:rPr lang="bg-BG" b="1" dirty="0"/>
              <a:t>Равнище</a:t>
            </a:r>
            <a:r>
              <a:rPr lang="bg-BG" dirty="0"/>
              <a:t> – обуславя се от сложността и ефективността на дейност</a:t>
            </a:r>
            <a:r>
              <a:rPr lang="en-US" dirty="0"/>
              <a:t> </a:t>
            </a:r>
            <a:r>
              <a:rPr lang="bg-BG" dirty="0" smtClean="0"/>
              <a:t>.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9681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Изучаване на организацията на медицинския труд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bg-BG" dirty="0"/>
              <a:t> </a:t>
            </a:r>
            <a:r>
              <a:rPr lang="bg-BG" b="1" i="1" dirty="0"/>
              <a:t>Е</a:t>
            </a:r>
            <a:r>
              <a:rPr lang="bg-BG" b="1" i="1" dirty="0" smtClean="0"/>
              <a:t>лементен </a:t>
            </a:r>
            <a:r>
              <a:rPr lang="bg-BG" b="1" i="1" dirty="0"/>
              <a:t>анализ </a:t>
            </a:r>
            <a:r>
              <a:rPr lang="bg-BG" dirty="0"/>
              <a:t>– разчленяването на трудовата дейност на нейния елементен състав служи като основа за изучаване на пространствената и времевата организация на труда.</a:t>
            </a:r>
          </a:p>
          <a:p>
            <a:r>
              <a:rPr lang="bg-BG" b="1" i="1" dirty="0"/>
              <a:t>П</a:t>
            </a:r>
            <a:r>
              <a:rPr lang="bg-BG" b="1" i="1" dirty="0" smtClean="0"/>
              <a:t>ространствена </a:t>
            </a:r>
            <a:r>
              <a:rPr lang="bg-BG" b="1" i="1" dirty="0"/>
              <a:t>организация </a:t>
            </a:r>
            <a:r>
              <a:rPr lang="bg-BG" dirty="0"/>
              <a:t>– най-общо разходите на работно време могат да се подразделят по пространствен признак на два вида – зона А – разходи на време на работното място и зона Б – разходи на време на извънработното място.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7250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Изучаване на организацията на медицинския труд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b="1" i="1" dirty="0"/>
              <a:t>Времеви аспект </a:t>
            </a:r>
            <a:r>
              <a:rPr lang="bg-BG" dirty="0"/>
              <a:t>на организацията на труда – основна цел на този анализ е усъвършенстване на работните норми/еталони и формиране на рационални баланси на работното време в различните смени на денонощието. При този вид анализ задължително се използва класификация на </a:t>
            </a:r>
            <a:r>
              <a:rPr lang="bg-BG" dirty="0" smtClean="0"/>
              <a:t>дейностите.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1074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z="3600" b="1" i="1" dirty="0" smtClean="0">
                <a:latin typeface="Times New Roman" pitchFamily="18" charset="0"/>
                <a:cs typeface="Times New Roman" pitchFamily="18" charset="0"/>
              </a:rPr>
              <a:t>Коефициент на интензивност</a:t>
            </a:r>
            <a:endParaRPr lang="bg-BG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Контейнер за съдържание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bg-BG" sz="2400" dirty="0" smtClean="0">
                    <a:latin typeface="Times New Roman" pitchFamily="18" charset="0"/>
                    <a:cs typeface="Times New Roman" pitchFamily="18" charset="0"/>
                  </a:rPr>
                  <a:t>Коефициент на интензивност – степен на натоварване и на използване на работното време на съответното работно място</a:t>
                </a:r>
                <a:endParaRPr lang="bg-BG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bg-BG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bg-BG" sz="2400" i="1">
                            <a:latin typeface="Cambria Math"/>
                          </a:rPr>
                          <m:t>К</m:t>
                        </m:r>
                      </m:e>
                      <m:sub>
                        <m:r>
                          <a:rPr lang="bg-BG" sz="2400" i="1">
                            <a:latin typeface="Cambria Math"/>
                          </a:rPr>
                          <m:t>инт.</m:t>
                        </m:r>
                      </m:sub>
                    </m:sSub>
                    <m:r>
                      <a:rPr lang="bg-BG" sz="2400" i="1">
                        <a:latin typeface="Cambria Math"/>
                      </a:rPr>
                      <m:t>.</m:t>
                    </m:r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bg-BG" sz="2400" i="1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limLoc m:val="undOvr"/>
                            <m:subHide m:val="on"/>
                            <m:supHide m:val="on"/>
                            <m:ctrlPr>
                              <a:rPr lang="bg-BG" sz="2400" i="1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en-US" sz="2400" i="1">
                                <a:latin typeface="Cambria Math"/>
                              </a:rPr>
                              <m:t>𝑡</m:t>
                            </m:r>
                          </m:e>
                        </m:nary>
                      </m:num>
                      <m:den>
                        <m:sSub>
                          <m:sSubPr>
                            <m:ctrlPr>
                              <a:rPr lang="bg-BG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24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latin typeface="Cambria Math"/>
                      </a:rPr>
                      <m:t> </m:t>
                    </m:r>
                  </m:oMath>
                </a14:m>
                <a:endParaRPr lang="bg-BG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bg-BG" sz="2400" dirty="0">
                    <a:latin typeface="Times New Roman" pitchFamily="18" charset="0"/>
                    <a:cs typeface="Times New Roman" pitchFamily="18" charset="0"/>
                  </a:rPr>
                  <a:t>Където 	Σt – сума на времето по класове работа</a:t>
                </a:r>
              </a:p>
              <a:p>
                <a:r>
                  <a:rPr lang="bg-BG" sz="2400" dirty="0">
                    <a:latin typeface="Times New Roman" pitchFamily="18" charset="0"/>
                    <a:cs typeface="Times New Roman" pitchFamily="18" charset="0"/>
                  </a:rPr>
                  <a:t>		tᵢ - общо време на </a:t>
                </a:r>
                <a:r>
                  <a:rPr lang="bg-BG" sz="2400" dirty="0" smtClean="0">
                    <a:latin typeface="Times New Roman" pitchFamily="18" charset="0"/>
                    <a:cs typeface="Times New Roman" pitchFamily="18" charset="0"/>
                  </a:rPr>
                  <a:t>наблюдението</a:t>
                </a:r>
              </a:p>
              <a:p>
                <a:pPr algn="just"/>
                <a:r>
                  <a:rPr lang="bg-BG" sz="2400" dirty="0">
                    <a:latin typeface="Times New Roman" pitchFamily="18" charset="0"/>
                    <a:cs typeface="Times New Roman" pitchFamily="18" charset="0"/>
                  </a:rPr>
                  <a:t>Стойностите на коефициента на интензивно използване на труда варират от 0,1 до 1,0. Колкото получената стойност е по-близка до </a:t>
                </a:r>
                <a:r>
                  <a:rPr lang="bg-BG" sz="2400" dirty="0" smtClean="0">
                    <a:latin typeface="Times New Roman" pitchFamily="18" charset="0"/>
                    <a:cs typeface="Times New Roman" pitchFamily="18" charset="0"/>
                  </a:rPr>
                  <a:t>1,0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-</a:t>
                </a:r>
                <a:r>
                  <a:rPr lang="bg-BG" sz="2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bg-BG" sz="2400" dirty="0">
                    <a:latin typeface="Times New Roman" pitchFamily="18" charset="0"/>
                    <a:cs typeface="Times New Roman" pitchFamily="18" charset="0"/>
                  </a:rPr>
                  <a:t>толкова по-интензивно използване на работното време е осигурено в съответната организация.</a:t>
                </a:r>
              </a:p>
              <a:p>
                <a:pPr algn="just"/>
                <a:endParaRPr lang="bg-BG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bg-BG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Контейнер за съдържани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017" r="-1200" b="-381"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Контейнер за дата 3"/>
          <p:cNvSpPr>
            <a:spLocks noGrp="1"/>
          </p:cNvSpPr>
          <p:nvPr>
            <p:ph type="dt" sz="half" idx="14"/>
          </p:nvPr>
        </p:nvSpPr>
        <p:spPr>
          <a:xfrm rot="16200000">
            <a:off x="7432859" y="1764412"/>
            <a:ext cx="2675383" cy="365760"/>
          </a:xfrm>
        </p:spPr>
        <p:txBody>
          <a:bodyPr/>
          <a:lstStyle/>
          <a:p>
            <a:pPr>
              <a:defRPr/>
            </a:pPr>
            <a:fld id="{F80E389E-5EFB-4601-BCF7-226CBF936092}" type="datetime8">
              <a:rPr lang="bg-BG" sz="2000" smtClean="0"/>
              <a:t>15.12.2013 г. 18:52 ч.</a:t>
            </a:fld>
            <a:endParaRPr lang="bg-BG" sz="2000" dirty="0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1161E8-C82D-4CD6-93C9-EC8A6D95F321}" type="slidenum">
              <a:rPr lang="bg-BG" smtClean="0"/>
              <a:pPr>
                <a:defRPr/>
              </a:pPr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0253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Задача: Определете коефициент на интензивност: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g-BG" dirty="0"/>
          </a:p>
          <a:p>
            <a:r>
              <a:rPr lang="bg-BG" sz="2800" dirty="0" smtClean="0"/>
              <a:t>1. За ГРЗГ – средно време за всички </a:t>
            </a:r>
            <a:r>
              <a:rPr lang="bg-BG" sz="2800" dirty="0" smtClean="0"/>
              <a:t>дейности - 849,34 </a:t>
            </a:r>
            <a:r>
              <a:rPr lang="bg-BG" sz="2800" dirty="0" smtClean="0"/>
              <a:t>мин. за 5 работни дни</a:t>
            </a:r>
          </a:p>
          <a:p>
            <a:pPr marL="0" indent="0">
              <a:buNone/>
            </a:pPr>
            <a:endParaRPr lang="bg-BG" sz="2800" dirty="0" smtClean="0"/>
          </a:p>
          <a:p>
            <a:r>
              <a:rPr lang="bg-BG" sz="2800" dirty="0" smtClean="0"/>
              <a:t>2. За СРЗГ – средно време за всички </a:t>
            </a:r>
            <a:r>
              <a:rPr lang="bg-BG" sz="2800" dirty="0" smtClean="0"/>
              <a:t>дейности - </a:t>
            </a:r>
            <a:r>
              <a:rPr lang="bg-BG" sz="2800" dirty="0" smtClean="0"/>
              <a:t>827,58 мин. за 5 работни дни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01525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Задача - решение</a:t>
            </a:r>
            <a:endParaRPr lang="bg-BG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7056784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466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Извод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endParaRPr lang="bg-BG" sz="3200" dirty="0" smtClean="0"/>
          </a:p>
          <a:p>
            <a:pPr algn="ctr"/>
            <a:r>
              <a:rPr lang="bg-BG" sz="3200" dirty="0" smtClean="0"/>
              <a:t>Получените </a:t>
            </a:r>
            <a:r>
              <a:rPr lang="bg-BG" sz="3200" dirty="0"/>
              <a:t>стойности доказват висока интензивност на труда на </a:t>
            </a:r>
            <a:r>
              <a:rPr lang="bg-BG" sz="3200" dirty="0" smtClean="0"/>
              <a:t>РЗГ</a:t>
            </a:r>
          </a:p>
          <a:p>
            <a:pPr algn="ctr"/>
            <a:r>
              <a:rPr lang="bg-BG" sz="3200" dirty="0"/>
              <a:t>Производителността и интензивността на труда са основни икономически показатели за измерване на резултатите от всяка дейност</a:t>
            </a:r>
          </a:p>
        </p:txBody>
      </p:sp>
    </p:spTree>
    <p:extLst>
      <p:ext uri="{BB962C8B-B14F-4D97-AF65-F5344CB8AC3E}">
        <p14:creationId xmlns:p14="http://schemas.microsoft.com/office/powerpoint/2010/main" val="283503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ПОДХОДИ И СРЕДСТВА ЗА ЕФЕКТИВНО УПРАВЛЕНИЕ НА ВРЕМЕТО</a:t>
            </a:r>
            <a:endParaRPr lang="bg-BG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 smtClean="0"/>
          </a:p>
          <a:p>
            <a:pPr algn="r"/>
            <a:r>
              <a:rPr lang="bg-BG" dirty="0" smtClean="0"/>
              <a:t>Макрета Драганова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5551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Мрежово планиране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/>
              <a:t>Мрежовото планиране е един от количествените методи в управлението и бизнеса. За първи път се използва в САЩ в края на 50-те години</a:t>
            </a:r>
          </a:p>
        </p:txBody>
      </p:sp>
    </p:spTree>
    <p:extLst>
      <p:ext uri="{BB962C8B-B14F-4D97-AF65-F5344CB8AC3E}">
        <p14:creationId xmlns:p14="http://schemas.microsoft.com/office/powerpoint/2010/main" val="292074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Възможности на мрежовото планиране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sz="2800" dirty="0"/>
              <a:t>- онагледяване на комплекс от операции, реализацията на които води до постигане на поставените цели;</a:t>
            </a:r>
          </a:p>
          <a:p>
            <a:r>
              <a:rPr lang="bg-BG" sz="2800" dirty="0"/>
              <a:t>- изобразява не само съвкупността от всички операции, но и технологичните и логически връзки между тях;</a:t>
            </a:r>
          </a:p>
          <a:p>
            <a:r>
              <a:rPr lang="bg-BG" sz="2800" dirty="0"/>
              <a:t>- </a:t>
            </a:r>
            <a:r>
              <a:rPr lang="bg-BG" sz="2800" dirty="0" smtClean="0"/>
              <a:t>управлението </a:t>
            </a:r>
            <a:r>
              <a:rPr lang="bg-BG" sz="2800" dirty="0"/>
              <a:t>и координацията на </a:t>
            </a:r>
            <a:r>
              <a:rPr lang="bg-BG" sz="2800" dirty="0" smtClean="0"/>
              <a:t>действията </a:t>
            </a:r>
            <a:r>
              <a:rPr lang="bg-BG" sz="2800" dirty="0"/>
              <a:t>на един или няколко изпълнители;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4030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3600" b="1" i="1" dirty="0" smtClean="0">
                <a:latin typeface="Times New Roman" pitchFamily="18" charset="0"/>
                <a:cs typeface="Times New Roman" pitchFamily="18" charset="0"/>
              </a:rPr>
              <a:t>Същност на мрежовото планиране</a:t>
            </a:r>
            <a:endParaRPr lang="bg-BG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Контейнер за съдържание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3969" y="2446536"/>
            <a:ext cx="6354062" cy="318095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Контейнер за дата 2"/>
          <p:cNvSpPr>
            <a:spLocks noGrp="1"/>
          </p:cNvSpPr>
          <p:nvPr>
            <p:ph type="dt" sz="half" idx="14"/>
          </p:nvPr>
        </p:nvSpPr>
        <p:spPr>
          <a:xfrm rot="16200000">
            <a:off x="7396855" y="1800416"/>
            <a:ext cx="2747391" cy="365760"/>
          </a:xfrm>
        </p:spPr>
        <p:txBody>
          <a:bodyPr/>
          <a:lstStyle/>
          <a:p>
            <a:pPr>
              <a:defRPr/>
            </a:pPr>
            <a:fld id="{63E6DB12-657A-49E0-8501-06307CB1DE2A}" type="datetime8">
              <a:rPr lang="bg-BG" sz="2000" smtClean="0"/>
              <a:t>15.12.2013 г. 18:52 ч.</a:t>
            </a:fld>
            <a:endParaRPr lang="bg-BG" sz="2000" dirty="0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1161E8-C82D-4CD6-93C9-EC8A6D95F321}" type="slidenum">
              <a:rPr lang="bg-BG" smtClean="0"/>
              <a:pPr>
                <a:defRPr/>
              </a:pPr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7076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 smtClean="0"/>
              <a:t>	</a:t>
            </a:r>
            <a:r>
              <a:rPr lang="bg-BG" sz="3600" b="1" i="1" dirty="0" smtClean="0">
                <a:latin typeface="Times New Roman" pitchFamily="18" charset="0"/>
                <a:cs typeface="Times New Roman" pitchFamily="18" charset="0"/>
              </a:rPr>
              <a:t>Мрежово планиране</a:t>
            </a:r>
            <a:br>
              <a:rPr lang="bg-BG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bg-BG" sz="3600" b="1" i="1" dirty="0" smtClean="0">
                <a:latin typeface="Times New Roman" pitchFamily="18" charset="0"/>
                <a:cs typeface="Times New Roman" pitchFamily="18" charset="0"/>
              </a:rPr>
              <a:t>Параметри на събитие/резултат</a:t>
            </a:r>
            <a:endParaRPr lang="bg-BG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7" name="Picture 3" descr="C:\Users\PC\Pictures\1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90206" y="2088878"/>
            <a:ext cx="6001588" cy="3896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Контейнер за дата 2"/>
          <p:cNvSpPr>
            <a:spLocks noGrp="1"/>
          </p:cNvSpPr>
          <p:nvPr>
            <p:ph type="dt" sz="half" idx="14"/>
          </p:nvPr>
        </p:nvSpPr>
        <p:spPr>
          <a:xfrm rot="16200000">
            <a:off x="7396855" y="1800416"/>
            <a:ext cx="2747391" cy="365760"/>
          </a:xfrm>
        </p:spPr>
        <p:txBody>
          <a:bodyPr/>
          <a:lstStyle/>
          <a:p>
            <a:pPr>
              <a:defRPr/>
            </a:pPr>
            <a:fld id="{8F2393C0-1D4C-4181-9C8A-CC4FA839EE04}" type="datetime8">
              <a:rPr lang="bg-BG" sz="2000" smtClean="0"/>
              <a:t>15.12.2013 г. 18:52 ч.</a:t>
            </a:fld>
            <a:endParaRPr lang="bg-BG" sz="2000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1161E8-C82D-4CD6-93C9-EC8A6D95F321}" type="slidenum">
              <a:rPr lang="bg-BG" smtClean="0"/>
              <a:pPr>
                <a:defRPr/>
              </a:pPr>
              <a:t>23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7129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400800" cy="680120"/>
          </a:xfrm>
        </p:spPr>
        <p:txBody>
          <a:bodyPr>
            <a:normAutofit/>
          </a:bodyPr>
          <a:lstStyle/>
          <a:p>
            <a:pPr algn="ctr"/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Примерна задача</a:t>
            </a:r>
            <a:endParaRPr lang="bg-BG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899592" y="1052736"/>
            <a:ext cx="7272808" cy="532859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Да се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състави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мрежов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една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дейностите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СРЗГ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i="1" u="sng" dirty="0" err="1">
                <a:latin typeface="Times New Roman" pitchFamily="18" charset="0"/>
                <a:cs typeface="Times New Roman" pitchFamily="18" charset="0"/>
              </a:rPr>
              <a:t>анкетиране</a:t>
            </a:r>
            <a:r>
              <a:rPr lang="ru-RU" sz="2800" i="1" u="sng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i="1" u="sng" dirty="0" err="1">
                <a:latin typeface="Times New Roman" pitchFamily="18" charset="0"/>
                <a:cs typeface="Times New Roman" pitchFamily="18" charset="0"/>
              </a:rPr>
              <a:t>пациенти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bg-BG" sz="2800" dirty="0" smtClean="0">
                <a:effectLst/>
                <a:latin typeface="Times New Roman" pitchFamily="18" charset="0"/>
                <a:cs typeface="Times New Roman" pitchFamily="18" charset="0"/>
              </a:rPr>
              <a:t>Операциите са:</a:t>
            </a:r>
            <a:endParaRPr lang="bg-BG" sz="2800" dirty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bg-BG" sz="2800" dirty="0">
                <a:effectLst/>
                <a:latin typeface="Times New Roman" pitchFamily="18" charset="0"/>
                <a:cs typeface="Times New Roman" pitchFamily="18" charset="0"/>
              </a:rPr>
              <a:t>Подготовка за анкетиране на пациенти – 5 дни</a:t>
            </a:r>
          </a:p>
          <a:p>
            <a:pPr marL="457200" lvl="0" indent="-457200">
              <a:buFont typeface="+mj-lt"/>
              <a:buAutoNum type="arabicPeriod"/>
            </a:pPr>
            <a:r>
              <a:rPr lang="bg-BG" sz="2800" dirty="0">
                <a:effectLst/>
                <a:latin typeface="Times New Roman" pitchFamily="18" charset="0"/>
                <a:cs typeface="Times New Roman" pitchFamily="18" charset="0"/>
              </a:rPr>
              <a:t>Сформиране на екип – </a:t>
            </a:r>
            <a:r>
              <a:rPr lang="bg-BG" sz="2800" dirty="0" smtClean="0">
                <a:effectLst/>
                <a:latin typeface="Times New Roman" pitchFamily="18" charset="0"/>
                <a:cs typeface="Times New Roman" pitchFamily="18" charset="0"/>
              </a:rPr>
              <a:t>		3 </a:t>
            </a:r>
            <a:r>
              <a:rPr lang="bg-BG" sz="2800" dirty="0">
                <a:effectLst/>
                <a:latin typeface="Times New Roman" pitchFamily="18" charset="0"/>
                <a:cs typeface="Times New Roman" pitchFamily="18" charset="0"/>
              </a:rPr>
              <a:t>дни</a:t>
            </a:r>
          </a:p>
          <a:p>
            <a:pPr marL="457200" lvl="0" indent="-457200">
              <a:buFont typeface="+mj-lt"/>
              <a:buAutoNum type="arabicPeriod"/>
            </a:pPr>
            <a:r>
              <a:rPr lang="bg-BG" sz="2800" dirty="0">
                <a:effectLst/>
                <a:latin typeface="Times New Roman" pitchFamily="18" charset="0"/>
                <a:cs typeface="Times New Roman" pitchFamily="18" charset="0"/>
              </a:rPr>
              <a:t>Обучение на екип за използване на анкетни карти </a:t>
            </a:r>
            <a:r>
              <a:rPr lang="bg-BG" sz="2800" dirty="0" smtClean="0">
                <a:effectLst/>
                <a:latin typeface="Times New Roman" pitchFamily="18" charset="0"/>
                <a:cs typeface="Times New Roman" pitchFamily="18" charset="0"/>
              </a:rPr>
              <a:t>–					10 </a:t>
            </a:r>
            <a:r>
              <a:rPr lang="bg-BG" sz="2800" dirty="0">
                <a:effectLst/>
                <a:latin typeface="Times New Roman" pitchFamily="18" charset="0"/>
                <a:cs typeface="Times New Roman" pitchFamily="18" charset="0"/>
              </a:rPr>
              <a:t>дни</a:t>
            </a:r>
          </a:p>
          <a:p>
            <a:pPr marL="457200" lvl="0" indent="-457200">
              <a:buFont typeface="+mj-lt"/>
              <a:buAutoNum type="arabicPeriod"/>
            </a:pPr>
            <a:r>
              <a:rPr lang="bg-BG" sz="2800" dirty="0">
                <a:effectLst/>
                <a:latin typeface="Times New Roman" pitchFamily="18" charset="0"/>
                <a:cs typeface="Times New Roman" pitchFamily="18" charset="0"/>
              </a:rPr>
              <a:t>Обучение на екип за работа с пациенти – 7 дни</a:t>
            </a:r>
          </a:p>
          <a:p>
            <a:pPr marL="457200" lvl="0" indent="-457200">
              <a:buFont typeface="+mj-lt"/>
              <a:buAutoNum type="arabicPeriod"/>
            </a:pPr>
            <a:r>
              <a:rPr lang="bg-BG" sz="2800" dirty="0">
                <a:effectLst/>
                <a:latin typeface="Times New Roman" pitchFamily="18" charset="0"/>
                <a:cs typeface="Times New Roman" pitchFamily="18" charset="0"/>
              </a:rPr>
              <a:t>Подбиране на пациентска група – </a:t>
            </a:r>
            <a:r>
              <a:rPr lang="bg-BG" sz="2800" dirty="0" smtClean="0">
                <a:effectLst/>
                <a:latin typeface="Times New Roman" pitchFamily="18" charset="0"/>
                <a:cs typeface="Times New Roman" pitchFamily="18" charset="0"/>
              </a:rPr>
              <a:t>	10 </a:t>
            </a:r>
            <a:r>
              <a:rPr lang="bg-BG" sz="2800" dirty="0">
                <a:effectLst/>
                <a:latin typeface="Times New Roman" pitchFamily="18" charset="0"/>
                <a:cs typeface="Times New Roman" pitchFamily="18" charset="0"/>
              </a:rPr>
              <a:t>дни</a:t>
            </a:r>
          </a:p>
          <a:p>
            <a:pPr marL="457200" lvl="0" indent="-457200">
              <a:buFont typeface="+mj-lt"/>
              <a:buAutoNum type="arabicPeriod"/>
            </a:pPr>
            <a:r>
              <a:rPr lang="bg-BG" sz="2800" dirty="0">
                <a:effectLst/>
                <a:latin typeface="Times New Roman" pitchFamily="18" charset="0"/>
                <a:cs typeface="Times New Roman" pitchFamily="18" charset="0"/>
              </a:rPr>
              <a:t>Изпращане на анкетните карти – </a:t>
            </a:r>
            <a:r>
              <a:rPr lang="bg-BG" sz="2800" dirty="0" smtClean="0">
                <a:effectLst/>
                <a:latin typeface="Times New Roman" pitchFamily="18" charset="0"/>
                <a:cs typeface="Times New Roman" pitchFamily="18" charset="0"/>
              </a:rPr>
              <a:t>	9 </a:t>
            </a:r>
            <a:r>
              <a:rPr lang="bg-BG" sz="2800" dirty="0">
                <a:effectLst/>
                <a:latin typeface="Times New Roman" pitchFamily="18" charset="0"/>
                <a:cs typeface="Times New Roman" pitchFamily="18" charset="0"/>
              </a:rPr>
              <a:t>дни</a:t>
            </a:r>
          </a:p>
          <a:p>
            <a:pPr marL="457200" lvl="0" indent="-457200">
              <a:buFont typeface="+mj-lt"/>
              <a:buAutoNum type="arabicPeriod"/>
            </a:pPr>
            <a:r>
              <a:rPr lang="bg-BG" sz="2800" dirty="0">
                <a:effectLst/>
                <a:latin typeface="Times New Roman" pitchFamily="18" charset="0"/>
                <a:cs typeface="Times New Roman" pitchFamily="18" charset="0"/>
              </a:rPr>
              <a:t>Събиране на анкетните карти – </a:t>
            </a:r>
            <a:r>
              <a:rPr lang="bg-BG" sz="2800" dirty="0" smtClean="0">
                <a:effectLst/>
                <a:latin typeface="Times New Roman" pitchFamily="18" charset="0"/>
                <a:cs typeface="Times New Roman" pitchFamily="18" charset="0"/>
              </a:rPr>
              <a:t>	4 </a:t>
            </a:r>
            <a:r>
              <a:rPr lang="bg-BG" sz="2800" dirty="0">
                <a:effectLst/>
                <a:latin typeface="Times New Roman" pitchFamily="18" charset="0"/>
                <a:cs typeface="Times New Roman" pitchFamily="18" charset="0"/>
              </a:rPr>
              <a:t>дни</a:t>
            </a:r>
          </a:p>
          <a:p>
            <a:pPr marL="457200" lvl="0" indent="-457200">
              <a:buFont typeface="+mj-lt"/>
              <a:buAutoNum type="arabicPeriod"/>
            </a:pPr>
            <a:r>
              <a:rPr lang="bg-BG" sz="2800" dirty="0">
                <a:effectLst/>
                <a:latin typeface="Times New Roman" pitchFamily="18" charset="0"/>
                <a:cs typeface="Times New Roman" pitchFamily="18" charset="0"/>
              </a:rPr>
              <a:t>Анализ на резултатите – </a:t>
            </a:r>
            <a:r>
              <a:rPr lang="bg-BG" sz="2800" dirty="0" smtClean="0">
                <a:effectLst/>
                <a:latin typeface="Times New Roman" pitchFamily="18" charset="0"/>
                <a:cs typeface="Times New Roman" pitchFamily="18" charset="0"/>
              </a:rPr>
              <a:t>		2 дни</a:t>
            </a:r>
          </a:p>
          <a:p>
            <a:pPr marL="0" lvl="0" indent="0">
              <a:buNone/>
            </a:pPr>
            <a:r>
              <a:rPr lang="bg-BG" sz="2800" dirty="0" smtClean="0">
                <a:latin typeface="Times New Roman" pitchFamily="18" charset="0"/>
                <a:cs typeface="Times New Roman" pitchFamily="18" charset="0"/>
              </a:rPr>
              <a:t>Общо						</a:t>
            </a:r>
            <a:r>
              <a:rPr lang="bg-BG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55 дни</a:t>
            </a:r>
            <a:endParaRPr lang="bg-BG" sz="2800" b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bg-BG" sz="2400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4"/>
          </p:nvPr>
        </p:nvSpPr>
        <p:spPr>
          <a:xfrm rot="16200000">
            <a:off x="7324847" y="1872424"/>
            <a:ext cx="2891407" cy="365760"/>
          </a:xfrm>
        </p:spPr>
        <p:txBody>
          <a:bodyPr/>
          <a:lstStyle/>
          <a:p>
            <a:pPr>
              <a:defRPr/>
            </a:pPr>
            <a:fld id="{C3A16110-131A-4303-BD71-17DA61757C3A}" type="datetime8">
              <a:rPr lang="bg-BG" sz="2000" smtClean="0"/>
              <a:t>15.12.2013 г. 18:52 ч.</a:t>
            </a:fld>
            <a:endParaRPr lang="bg-BG" sz="2000" dirty="0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1161E8-C82D-4CD6-93C9-EC8A6D95F321}" type="slidenum">
              <a:rPr lang="bg-BG" smtClean="0"/>
              <a:pPr>
                <a:defRPr/>
              </a:pPr>
              <a:t>24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174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b="1" i="1" dirty="0" smtClean="0">
                <a:latin typeface="Times New Roman" pitchFamily="18" charset="0"/>
                <a:cs typeface="Times New Roman" pitchFamily="18" charset="0"/>
              </a:rPr>
              <a:t> мрежови модел</a:t>
            </a:r>
            <a:endParaRPr lang="bg-BG" sz="3600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Контейнер за съдържание 3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13969" y="2446536"/>
            <a:ext cx="6354062" cy="318095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Контейнер за дата 2"/>
          <p:cNvSpPr>
            <a:spLocks noGrp="1"/>
          </p:cNvSpPr>
          <p:nvPr>
            <p:ph type="dt" sz="half" idx="14"/>
          </p:nvPr>
        </p:nvSpPr>
        <p:spPr>
          <a:xfrm rot="16200000">
            <a:off x="7396855" y="1800416"/>
            <a:ext cx="2747391" cy="365760"/>
          </a:xfrm>
        </p:spPr>
        <p:txBody>
          <a:bodyPr/>
          <a:lstStyle/>
          <a:p>
            <a:pPr>
              <a:defRPr/>
            </a:pPr>
            <a:fld id="{63E6DB12-657A-49E0-8501-06307CB1DE2A}" type="datetime8">
              <a:rPr lang="bg-BG" sz="2000" smtClean="0"/>
              <a:t>15.12.2013 г. 18:52 ч.</a:t>
            </a:fld>
            <a:endParaRPr lang="bg-BG" sz="2000" dirty="0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1161E8-C82D-4CD6-93C9-EC8A6D95F321}" type="slidenum">
              <a:rPr lang="bg-BG" smtClean="0"/>
              <a:pPr>
                <a:defRPr/>
              </a:pPr>
              <a:t>25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8806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Ранни срокове за настъпване на събитията/операциите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bg-BG" dirty="0"/>
              <a:t>Като начало се определят ранните срокове за настъпване на събитията чрез формулата</a:t>
            </a:r>
          </a:p>
          <a:p>
            <a:r>
              <a:rPr lang="en-US" b="1" dirty="0" smtClean="0"/>
              <a:t>T</a:t>
            </a:r>
            <a:r>
              <a:rPr lang="bg-BG" b="1" baseline="-25000" dirty="0" smtClean="0"/>
              <a:t>р</a:t>
            </a:r>
            <a:r>
              <a:rPr lang="bg-BG" b="1" dirty="0" smtClean="0"/>
              <a:t> (</a:t>
            </a:r>
            <a:r>
              <a:rPr lang="en-US" b="1" dirty="0"/>
              <a:t>2</a:t>
            </a:r>
            <a:r>
              <a:rPr lang="bg-BG" b="1" dirty="0"/>
              <a:t>) = </a:t>
            </a:r>
            <a:r>
              <a:rPr lang="en-US" b="1" dirty="0"/>
              <a:t>t</a:t>
            </a:r>
            <a:r>
              <a:rPr lang="en-US" b="1" baseline="-25000" dirty="0"/>
              <a:t>p1 +</a:t>
            </a:r>
            <a:r>
              <a:rPr lang="en-US" b="1" dirty="0"/>
              <a:t> t</a:t>
            </a:r>
            <a:r>
              <a:rPr lang="en-US" b="1" baseline="-25000" dirty="0"/>
              <a:t>p2  </a:t>
            </a:r>
            <a:r>
              <a:rPr lang="en-US" b="1" dirty="0"/>
              <a:t>= 0 + 5 = 5</a:t>
            </a:r>
            <a:endParaRPr lang="bg-BG" dirty="0"/>
          </a:p>
          <a:p>
            <a:r>
              <a:rPr lang="en-US" b="1" dirty="0" smtClean="0"/>
              <a:t>T</a:t>
            </a:r>
            <a:r>
              <a:rPr lang="bg-BG" b="1" baseline="-25000" dirty="0" smtClean="0"/>
              <a:t>р</a:t>
            </a:r>
            <a:r>
              <a:rPr lang="bg-BG" b="1" baseline="30000" dirty="0" smtClean="0"/>
              <a:t> </a:t>
            </a:r>
            <a:r>
              <a:rPr lang="bg-BG" b="1" dirty="0" smtClean="0"/>
              <a:t>(</a:t>
            </a:r>
            <a:r>
              <a:rPr lang="en-US" b="1" dirty="0"/>
              <a:t>3</a:t>
            </a:r>
            <a:r>
              <a:rPr lang="bg-BG" b="1" dirty="0"/>
              <a:t>) = </a:t>
            </a:r>
            <a:r>
              <a:rPr lang="en-US" b="1" dirty="0"/>
              <a:t>t</a:t>
            </a:r>
            <a:r>
              <a:rPr lang="en-US" b="1" baseline="-25000" dirty="0"/>
              <a:t>p1 +</a:t>
            </a:r>
            <a:r>
              <a:rPr lang="en-US" b="1" dirty="0"/>
              <a:t> t</a:t>
            </a:r>
            <a:r>
              <a:rPr lang="en-US" b="1" baseline="-25000" dirty="0"/>
              <a:t>p3 </a:t>
            </a:r>
            <a:r>
              <a:rPr lang="en-US" b="1" dirty="0"/>
              <a:t> = 0 + 3 = 3</a:t>
            </a:r>
            <a:endParaRPr lang="bg-BG" dirty="0"/>
          </a:p>
          <a:p>
            <a:r>
              <a:rPr lang="en-US" b="1" dirty="0" smtClean="0"/>
              <a:t>T</a:t>
            </a:r>
            <a:r>
              <a:rPr lang="bg-BG" b="1" baseline="-25000" dirty="0" smtClean="0"/>
              <a:t>р</a:t>
            </a:r>
            <a:r>
              <a:rPr lang="bg-BG" b="1" dirty="0" smtClean="0"/>
              <a:t> (</a:t>
            </a:r>
            <a:r>
              <a:rPr lang="en-US" b="1" dirty="0"/>
              <a:t>4</a:t>
            </a:r>
            <a:r>
              <a:rPr lang="bg-BG" b="1" dirty="0"/>
              <a:t>) = </a:t>
            </a:r>
            <a:r>
              <a:rPr lang="en-US" b="1" dirty="0"/>
              <a:t>t</a:t>
            </a:r>
            <a:r>
              <a:rPr lang="en-US" b="1" baseline="-25000" dirty="0"/>
              <a:t>p1 +</a:t>
            </a:r>
            <a:r>
              <a:rPr lang="en-US" b="1" dirty="0"/>
              <a:t> t</a:t>
            </a:r>
            <a:r>
              <a:rPr lang="en-US" b="1" baseline="-25000" dirty="0"/>
              <a:t>p4 </a:t>
            </a:r>
            <a:r>
              <a:rPr lang="en-US" b="1" dirty="0"/>
              <a:t> = 0 + 10 = 10</a:t>
            </a:r>
            <a:endParaRPr lang="bg-BG" dirty="0"/>
          </a:p>
          <a:p>
            <a:r>
              <a:rPr lang="en-US" b="1" dirty="0" smtClean="0"/>
              <a:t>T</a:t>
            </a:r>
            <a:r>
              <a:rPr lang="bg-BG" b="1" baseline="-25000" dirty="0" smtClean="0"/>
              <a:t>р</a:t>
            </a:r>
            <a:r>
              <a:rPr lang="bg-BG" b="1" baseline="30000" dirty="0" smtClean="0"/>
              <a:t> </a:t>
            </a:r>
            <a:r>
              <a:rPr lang="bg-BG" b="1" dirty="0" smtClean="0"/>
              <a:t>(</a:t>
            </a:r>
            <a:r>
              <a:rPr lang="en-US" b="1" dirty="0"/>
              <a:t>5</a:t>
            </a:r>
            <a:r>
              <a:rPr lang="bg-BG" b="1" dirty="0"/>
              <a:t>) = </a:t>
            </a:r>
            <a:r>
              <a:rPr lang="en-US" b="1" dirty="0"/>
              <a:t>max { t</a:t>
            </a:r>
            <a:r>
              <a:rPr lang="en-US" b="1" baseline="-25000" dirty="0"/>
              <a:t>p2 </a:t>
            </a:r>
            <a:r>
              <a:rPr lang="en-US" b="1" dirty="0"/>
              <a:t>+ 7</a:t>
            </a:r>
            <a:r>
              <a:rPr lang="bg-BG" b="1" dirty="0"/>
              <a:t>;</a:t>
            </a:r>
            <a:r>
              <a:rPr lang="en-US" b="1" dirty="0"/>
              <a:t> t</a:t>
            </a:r>
            <a:r>
              <a:rPr lang="en-US" b="1" baseline="-25000" dirty="0"/>
              <a:t>p3</a:t>
            </a:r>
            <a:r>
              <a:rPr lang="en-US" b="1" dirty="0"/>
              <a:t>+10} = {12</a:t>
            </a:r>
            <a:r>
              <a:rPr lang="bg-BG" b="1" dirty="0"/>
              <a:t>;</a:t>
            </a:r>
            <a:r>
              <a:rPr lang="en-US" b="1" dirty="0"/>
              <a:t> 13}= 13</a:t>
            </a:r>
            <a:endParaRPr lang="bg-BG" dirty="0"/>
          </a:p>
          <a:p>
            <a:r>
              <a:rPr lang="en-US" b="1" dirty="0" smtClean="0"/>
              <a:t>T</a:t>
            </a:r>
            <a:r>
              <a:rPr lang="bg-BG" b="1" baseline="-25000" dirty="0" smtClean="0"/>
              <a:t>р</a:t>
            </a:r>
            <a:r>
              <a:rPr lang="bg-BG" b="1" baseline="30000" dirty="0" smtClean="0"/>
              <a:t> </a:t>
            </a:r>
            <a:r>
              <a:rPr lang="bg-BG" b="1" dirty="0" smtClean="0"/>
              <a:t>(6</a:t>
            </a:r>
            <a:r>
              <a:rPr lang="bg-BG" b="1" dirty="0"/>
              <a:t>) = </a:t>
            </a:r>
            <a:r>
              <a:rPr lang="en-US" b="1" dirty="0"/>
              <a:t>max { </a:t>
            </a:r>
            <a:r>
              <a:rPr lang="en-US" b="1" dirty="0" err="1"/>
              <a:t>t</a:t>
            </a:r>
            <a:r>
              <a:rPr lang="en-US" b="1" baseline="-25000" dirty="0" err="1"/>
              <a:t>p</a:t>
            </a:r>
            <a:r>
              <a:rPr lang="bg-BG" b="1" baseline="-25000" dirty="0"/>
              <a:t>5 </a:t>
            </a:r>
            <a:r>
              <a:rPr lang="en-US" b="1" dirty="0"/>
              <a:t>+ </a:t>
            </a:r>
            <a:r>
              <a:rPr lang="bg-BG" b="1" dirty="0"/>
              <a:t>5;</a:t>
            </a:r>
            <a:r>
              <a:rPr lang="en-US" b="1" dirty="0"/>
              <a:t> </a:t>
            </a:r>
            <a:r>
              <a:rPr lang="en-US" b="1" dirty="0" err="1"/>
              <a:t>t</a:t>
            </a:r>
            <a:r>
              <a:rPr lang="en-US" b="1" baseline="-25000" dirty="0" err="1"/>
              <a:t>p</a:t>
            </a:r>
            <a:r>
              <a:rPr lang="bg-BG" b="1" baseline="-25000" dirty="0"/>
              <a:t>4</a:t>
            </a:r>
            <a:r>
              <a:rPr lang="en-US" b="1" dirty="0"/>
              <a:t>+</a:t>
            </a:r>
            <a:r>
              <a:rPr lang="bg-BG" b="1" dirty="0"/>
              <a:t>9</a:t>
            </a:r>
            <a:r>
              <a:rPr lang="en-US" b="1" dirty="0"/>
              <a:t>} = {</a:t>
            </a:r>
            <a:r>
              <a:rPr lang="bg-BG" b="1" dirty="0"/>
              <a:t>18; 19</a:t>
            </a:r>
            <a:r>
              <a:rPr lang="en-US" b="1" dirty="0"/>
              <a:t>}= 1</a:t>
            </a:r>
            <a:r>
              <a:rPr lang="bg-BG" b="1" dirty="0"/>
              <a:t>9</a:t>
            </a:r>
            <a:endParaRPr lang="bg-BG" dirty="0"/>
          </a:p>
          <a:p>
            <a:r>
              <a:rPr lang="en-US" b="1" dirty="0" smtClean="0"/>
              <a:t>T</a:t>
            </a:r>
            <a:r>
              <a:rPr lang="bg-BG" b="1" baseline="-25000" dirty="0" smtClean="0"/>
              <a:t>р</a:t>
            </a:r>
            <a:r>
              <a:rPr lang="bg-BG" b="1" baseline="30000" dirty="0" smtClean="0"/>
              <a:t> </a:t>
            </a:r>
            <a:r>
              <a:rPr lang="bg-BG" b="1" dirty="0" smtClean="0"/>
              <a:t>(7</a:t>
            </a:r>
            <a:r>
              <a:rPr lang="bg-BG" b="1" dirty="0"/>
              <a:t>) = </a:t>
            </a:r>
            <a:r>
              <a:rPr lang="en-US" b="1" dirty="0" err="1"/>
              <a:t>t</a:t>
            </a:r>
            <a:r>
              <a:rPr lang="en-US" b="1" baseline="-25000" dirty="0" err="1"/>
              <a:t>p</a:t>
            </a:r>
            <a:r>
              <a:rPr lang="bg-BG" b="1" baseline="-25000" dirty="0"/>
              <a:t>6</a:t>
            </a:r>
            <a:r>
              <a:rPr lang="en-US" b="1" baseline="-25000" dirty="0"/>
              <a:t> +</a:t>
            </a:r>
            <a:r>
              <a:rPr lang="en-US" b="1" dirty="0"/>
              <a:t> </a:t>
            </a:r>
            <a:r>
              <a:rPr lang="en-US" b="1" dirty="0" err="1"/>
              <a:t>t</a:t>
            </a:r>
            <a:r>
              <a:rPr lang="en-US" b="1" baseline="-25000" dirty="0" err="1"/>
              <a:t>p</a:t>
            </a:r>
            <a:r>
              <a:rPr lang="bg-BG" b="1" baseline="-25000" dirty="0"/>
              <a:t>7 </a:t>
            </a:r>
            <a:r>
              <a:rPr lang="en-US" b="1" dirty="0"/>
              <a:t> = </a:t>
            </a:r>
            <a:r>
              <a:rPr lang="bg-BG" b="1" dirty="0"/>
              <a:t>19</a:t>
            </a:r>
            <a:r>
              <a:rPr lang="en-US" b="1" dirty="0"/>
              <a:t> + </a:t>
            </a:r>
            <a:r>
              <a:rPr lang="bg-BG" b="1" dirty="0"/>
              <a:t>4</a:t>
            </a:r>
            <a:r>
              <a:rPr lang="en-US" b="1" dirty="0"/>
              <a:t> = </a:t>
            </a:r>
            <a:r>
              <a:rPr lang="bg-BG" b="1" dirty="0"/>
              <a:t>23</a:t>
            </a:r>
            <a:endParaRPr lang="bg-BG" dirty="0"/>
          </a:p>
          <a:p>
            <a:r>
              <a:rPr lang="en-US" b="1" dirty="0" smtClean="0"/>
              <a:t>T</a:t>
            </a:r>
            <a:r>
              <a:rPr lang="bg-BG" b="1" baseline="-25000" dirty="0" smtClean="0"/>
              <a:t>р</a:t>
            </a:r>
            <a:r>
              <a:rPr lang="bg-BG" b="1" baseline="30000" dirty="0" smtClean="0"/>
              <a:t> </a:t>
            </a:r>
            <a:r>
              <a:rPr lang="bg-BG" b="1" dirty="0" smtClean="0"/>
              <a:t>(8</a:t>
            </a:r>
            <a:r>
              <a:rPr lang="bg-BG" b="1" dirty="0"/>
              <a:t>) = </a:t>
            </a:r>
            <a:r>
              <a:rPr lang="en-US" b="1" dirty="0" err="1"/>
              <a:t>t</a:t>
            </a:r>
            <a:r>
              <a:rPr lang="en-US" b="1" baseline="-25000" dirty="0" err="1"/>
              <a:t>p</a:t>
            </a:r>
            <a:r>
              <a:rPr lang="bg-BG" b="1" baseline="-25000" dirty="0"/>
              <a:t>7</a:t>
            </a:r>
            <a:r>
              <a:rPr lang="en-US" b="1" baseline="-25000" dirty="0"/>
              <a:t> +</a:t>
            </a:r>
            <a:r>
              <a:rPr lang="en-US" b="1" dirty="0"/>
              <a:t> </a:t>
            </a:r>
            <a:r>
              <a:rPr lang="en-US" b="1" dirty="0" err="1"/>
              <a:t>t</a:t>
            </a:r>
            <a:r>
              <a:rPr lang="en-US" b="1" baseline="-25000" dirty="0" err="1"/>
              <a:t>p</a:t>
            </a:r>
            <a:r>
              <a:rPr lang="bg-BG" b="1" baseline="-25000" dirty="0"/>
              <a:t>8 </a:t>
            </a:r>
            <a:r>
              <a:rPr lang="en-US" b="1" dirty="0"/>
              <a:t> = </a:t>
            </a:r>
            <a:r>
              <a:rPr lang="bg-BG" b="1" dirty="0"/>
              <a:t>23</a:t>
            </a:r>
            <a:r>
              <a:rPr lang="en-US" b="1" dirty="0"/>
              <a:t> + </a:t>
            </a:r>
            <a:r>
              <a:rPr lang="bg-BG" b="1" dirty="0"/>
              <a:t>2</a:t>
            </a:r>
            <a:r>
              <a:rPr lang="en-US" b="1" dirty="0"/>
              <a:t> = </a:t>
            </a:r>
            <a:r>
              <a:rPr lang="bg-BG" b="1" dirty="0"/>
              <a:t>25</a:t>
            </a:r>
            <a:endParaRPr lang="bg-BG" dirty="0"/>
          </a:p>
          <a:p>
            <a:r>
              <a:rPr lang="bg-BG" b="1" dirty="0"/>
              <a:t>Т</a:t>
            </a:r>
            <a:r>
              <a:rPr lang="bg-BG" b="1" baseline="-25000" dirty="0"/>
              <a:t>кр </a:t>
            </a:r>
            <a:r>
              <a:rPr lang="en-US" b="1" dirty="0"/>
              <a:t>= t</a:t>
            </a:r>
            <a:r>
              <a:rPr lang="bg-BG" b="1" baseline="-25000" dirty="0" smtClean="0"/>
              <a:t>р</a:t>
            </a:r>
            <a:r>
              <a:rPr lang="bg-BG" b="1" baseline="30000" dirty="0"/>
              <a:t> </a:t>
            </a:r>
            <a:r>
              <a:rPr lang="bg-BG" b="1" dirty="0" smtClean="0"/>
              <a:t>(8</a:t>
            </a:r>
            <a:r>
              <a:rPr lang="bg-BG" b="1" dirty="0"/>
              <a:t>)</a:t>
            </a:r>
            <a:r>
              <a:rPr lang="en-US" b="1" dirty="0"/>
              <a:t> = 25 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4133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Късни срокове за настъпване на събитията/резултатите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t</a:t>
            </a:r>
            <a:r>
              <a:rPr lang="bg-BG" b="1" baseline="-25000" dirty="0"/>
              <a:t>к </a:t>
            </a:r>
            <a:r>
              <a:rPr lang="bg-BG" b="1" dirty="0"/>
              <a:t>(8) </a:t>
            </a:r>
            <a:r>
              <a:rPr lang="en-US" b="1" dirty="0"/>
              <a:t>= </a:t>
            </a:r>
            <a:r>
              <a:rPr lang="bg-BG" b="1" dirty="0"/>
              <a:t>Т</a:t>
            </a:r>
            <a:r>
              <a:rPr lang="bg-BG" b="1" baseline="-25000" dirty="0"/>
              <a:t>кр </a:t>
            </a:r>
            <a:r>
              <a:rPr lang="en-US" b="1" dirty="0"/>
              <a:t>= 25</a:t>
            </a:r>
            <a:endParaRPr lang="bg-BG" dirty="0"/>
          </a:p>
          <a:p>
            <a:r>
              <a:rPr lang="en-US" b="1" dirty="0"/>
              <a:t>t</a:t>
            </a:r>
            <a:r>
              <a:rPr lang="bg-BG" b="1" baseline="-25000" dirty="0"/>
              <a:t>к </a:t>
            </a:r>
            <a:r>
              <a:rPr lang="bg-BG" b="1" dirty="0"/>
              <a:t>(</a:t>
            </a:r>
            <a:r>
              <a:rPr lang="en-US" b="1" dirty="0"/>
              <a:t>7</a:t>
            </a:r>
            <a:r>
              <a:rPr lang="bg-BG" b="1" dirty="0"/>
              <a:t>) </a:t>
            </a:r>
            <a:r>
              <a:rPr lang="en-US" b="1" dirty="0"/>
              <a:t>= t</a:t>
            </a:r>
            <a:r>
              <a:rPr lang="en-US" b="1" baseline="-25000" dirty="0"/>
              <a:t>k8 </a:t>
            </a:r>
            <a:r>
              <a:rPr lang="en-US" b="1" dirty="0"/>
              <a:t>– t</a:t>
            </a:r>
            <a:r>
              <a:rPr lang="en-US" b="1" baseline="-25000" dirty="0"/>
              <a:t>7</a:t>
            </a:r>
            <a:r>
              <a:rPr lang="bg-BG" b="1" baseline="-25000" dirty="0"/>
              <a:t>8 </a:t>
            </a:r>
            <a:r>
              <a:rPr lang="en-US" b="1" dirty="0"/>
              <a:t> = 25 – 2 = 23</a:t>
            </a:r>
            <a:endParaRPr lang="bg-BG" dirty="0"/>
          </a:p>
          <a:p>
            <a:r>
              <a:rPr lang="en-US" b="1" dirty="0"/>
              <a:t>t</a:t>
            </a:r>
            <a:r>
              <a:rPr lang="bg-BG" b="1" baseline="-25000" dirty="0"/>
              <a:t>к </a:t>
            </a:r>
            <a:r>
              <a:rPr lang="bg-BG" b="1" dirty="0"/>
              <a:t>(</a:t>
            </a:r>
            <a:r>
              <a:rPr lang="en-US" b="1" dirty="0"/>
              <a:t>6</a:t>
            </a:r>
            <a:r>
              <a:rPr lang="bg-BG" b="1" dirty="0"/>
              <a:t>) </a:t>
            </a:r>
            <a:r>
              <a:rPr lang="en-US" b="1" dirty="0"/>
              <a:t>= t</a:t>
            </a:r>
            <a:r>
              <a:rPr lang="en-US" b="1" baseline="-25000" dirty="0"/>
              <a:t>k7 </a:t>
            </a:r>
            <a:r>
              <a:rPr lang="en-US" b="1" dirty="0"/>
              <a:t>– t</a:t>
            </a:r>
            <a:r>
              <a:rPr lang="en-US" b="1" baseline="-25000" dirty="0"/>
              <a:t>67 </a:t>
            </a:r>
            <a:r>
              <a:rPr lang="en-US" b="1" dirty="0"/>
              <a:t> = 23 – 4 = 19</a:t>
            </a:r>
            <a:endParaRPr lang="bg-BG" dirty="0"/>
          </a:p>
          <a:p>
            <a:r>
              <a:rPr lang="en-US" b="1" dirty="0"/>
              <a:t>t</a:t>
            </a:r>
            <a:r>
              <a:rPr lang="bg-BG" b="1" baseline="-25000" dirty="0"/>
              <a:t>к </a:t>
            </a:r>
            <a:r>
              <a:rPr lang="bg-BG" b="1" dirty="0"/>
              <a:t>(</a:t>
            </a:r>
            <a:r>
              <a:rPr lang="en-US" b="1" dirty="0"/>
              <a:t>5</a:t>
            </a:r>
            <a:r>
              <a:rPr lang="bg-BG" b="1" dirty="0"/>
              <a:t>) </a:t>
            </a:r>
            <a:r>
              <a:rPr lang="en-US" b="1" dirty="0"/>
              <a:t>= t</a:t>
            </a:r>
            <a:r>
              <a:rPr lang="en-US" b="1" baseline="-25000" dirty="0"/>
              <a:t>k6 </a:t>
            </a:r>
            <a:r>
              <a:rPr lang="en-US" b="1" dirty="0"/>
              <a:t>– t</a:t>
            </a:r>
            <a:r>
              <a:rPr lang="en-US" b="1" baseline="-25000" dirty="0"/>
              <a:t>56 </a:t>
            </a:r>
            <a:r>
              <a:rPr lang="en-US" b="1" dirty="0"/>
              <a:t> = 19 – 5 = 14</a:t>
            </a:r>
            <a:endParaRPr lang="bg-BG" dirty="0"/>
          </a:p>
          <a:p>
            <a:r>
              <a:rPr lang="en-US" b="1" dirty="0"/>
              <a:t>t</a:t>
            </a:r>
            <a:r>
              <a:rPr lang="bg-BG" b="1" baseline="-25000" dirty="0"/>
              <a:t>к </a:t>
            </a:r>
            <a:r>
              <a:rPr lang="bg-BG" b="1" dirty="0"/>
              <a:t>(</a:t>
            </a:r>
            <a:r>
              <a:rPr lang="en-US" b="1" dirty="0"/>
              <a:t>4</a:t>
            </a:r>
            <a:r>
              <a:rPr lang="bg-BG" b="1" dirty="0"/>
              <a:t>) </a:t>
            </a:r>
            <a:r>
              <a:rPr lang="en-US" b="1" dirty="0"/>
              <a:t>= t</a:t>
            </a:r>
            <a:r>
              <a:rPr lang="en-US" b="1" baseline="-25000" dirty="0"/>
              <a:t>k6 </a:t>
            </a:r>
            <a:r>
              <a:rPr lang="en-US" b="1" dirty="0"/>
              <a:t>– t</a:t>
            </a:r>
            <a:r>
              <a:rPr lang="en-US" b="1" baseline="-25000" dirty="0"/>
              <a:t>46 </a:t>
            </a:r>
            <a:r>
              <a:rPr lang="en-US" b="1" dirty="0"/>
              <a:t> = 19 – 9 = 10</a:t>
            </a:r>
            <a:endParaRPr lang="bg-BG" dirty="0"/>
          </a:p>
          <a:p>
            <a:r>
              <a:rPr lang="en-US" b="1" dirty="0"/>
              <a:t>t</a:t>
            </a:r>
            <a:r>
              <a:rPr lang="bg-BG" b="1" baseline="-25000" dirty="0"/>
              <a:t>к </a:t>
            </a:r>
            <a:r>
              <a:rPr lang="bg-BG" b="1" dirty="0"/>
              <a:t>(</a:t>
            </a:r>
            <a:r>
              <a:rPr lang="en-US" b="1" dirty="0"/>
              <a:t>3</a:t>
            </a:r>
            <a:r>
              <a:rPr lang="bg-BG" b="1" dirty="0"/>
              <a:t>) </a:t>
            </a:r>
            <a:r>
              <a:rPr lang="en-US" b="1" dirty="0"/>
              <a:t>= t</a:t>
            </a:r>
            <a:r>
              <a:rPr lang="en-US" b="1" baseline="-25000" dirty="0"/>
              <a:t>k5 </a:t>
            </a:r>
            <a:r>
              <a:rPr lang="en-US" b="1" dirty="0"/>
              <a:t>– t</a:t>
            </a:r>
            <a:r>
              <a:rPr lang="en-US" b="1" baseline="-25000" dirty="0"/>
              <a:t>35 </a:t>
            </a:r>
            <a:r>
              <a:rPr lang="en-US" b="1" dirty="0"/>
              <a:t> = 14 – 10 = 4</a:t>
            </a:r>
            <a:endParaRPr lang="bg-BG" dirty="0"/>
          </a:p>
          <a:p>
            <a:r>
              <a:rPr lang="en-US" b="1" dirty="0"/>
              <a:t>t</a:t>
            </a:r>
            <a:r>
              <a:rPr lang="bg-BG" b="1" baseline="-25000" dirty="0"/>
              <a:t>к </a:t>
            </a:r>
            <a:r>
              <a:rPr lang="bg-BG" b="1" dirty="0"/>
              <a:t>(</a:t>
            </a:r>
            <a:r>
              <a:rPr lang="en-US" b="1" dirty="0"/>
              <a:t>2</a:t>
            </a:r>
            <a:r>
              <a:rPr lang="bg-BG" b="1" dirty="0"/>
              <a:t>) </a:t>
            </a:r>
            <a:r>
              <a:rPr lang="en-US" b="1" dirty="0"/>
              <a:t>= t</a:t>
            </a:r>
            <a:r>
              <a:rPr lang="en-US" b="1" baseline="-25000" dirty="0"/>
              <a:t>k5 </a:t>
            </a:r>
            <a:r>
              <a:rPr lang="en-US" b="1" dirty="0"/>
              <a:t>– t</a:t>
            </a:r>
            <a:r>
              <a:rPr lang="en-US" b="1" baseline="-25000" dirty="0"/>
              <a:t>25 </a:t>
            </a:r>
            <a:r>
              <a:rPr lang="en-US" b="1" dirty="0"/>
              <a:t> = 14 – 7 = 7</a:t>
            </a:r>
            <a:endParaRPr lang="bg-BG" dirty="0"/>
          </a:p>
          <a:p>
            <a:r>
              <a:rPr lang="en-US" b="1" dirty="0"/>
              <a:t>t</a:t>
            </a:r>
            <a:r>
              <a:rPr lang="bg-BG" b="1" baseline="-25000" dirty="0"/>
              <a:t>к </a:t>
            </a:r>
            <a:r>
              <a:rPr lang="bg-BG" b="1" dirty="0"/>
              <a:t>(</a:t>
            </a:r>
            <a:r>
              <a:rPr lang="en-US" b="1" dirty="0"/>
              <a:t>1</a:t>
            </a:r>
            <a:r>
              <a:rPr lang="bg-BG" b="1" dirty="0"/>
              <a:t>) </a:t>
            </a:r>
            <a:r>
              <a:rPr lang="en-US" b="1" dirty="0"/>
              <a:t>= min { t</a:t>
            </a:r>
            <a:r>
              <a:rPr lang="en-US" b="1" baseline="-25000" dirty="0"/>
              <a:t>k2 </a:t>
            </a:r>
            <a:r>
              <a:rPr lang="en-US" b="1" dirty="0"/>
              <a:t>– t</a:t>
            </a:r>
            <a:r>
              <a:rPr lang="en-US" b="1" baseline="-25000" dirty="0"/>
              <a:t>12</a:t>
            </a:r>
            <a:r>
              <a:rPr lang="en-US" b="1" dirty="0"/>
              <a:t>; t</a:t>
            </a:r>
            <a:r>
              <a:rPr lang="en-US" b="1" baseline="-25000" dirty="0"/>
              <a:t>k3 </a:t>
            </a:r>
            <a:r>
              <a:rPr lang="en-US" b="1" dirty="0"/>
              <a:t>- t</a:t>
            </a:r>
            <a:r>
              <a:rPr lang="en-US" b="1" baseline="-25000" dirty="0"/>
              <a:t>13</a:t>
            </a:r>
            <a:r>
              <a:rPr lang="en-US" b="1" dirty="0"/>
              <a:t>; t</a:t>
            </a:r>
            <a:r>
              <a:rPr lang="en-US" b="1" baseline="-25000" dirty="0"/>
              <a:t>k4 </a:t>
            </a:r>
            <a:r>
              <a:rPr lang="en-US" b="1" dirty="0"/>
              <a:t>- t</a:t>
            </a:r>
            <a:r>
              <a:rPr lang="en-US" b="1" baseline="-25000" dirty="0"/>
              <a:t>14 </a:t>
            </a:r>
            <a:r>
              <a:rPr lang="en-US" b="1" dirty="0"/>
              <a:t> }= {7 – 5; 4 – 3; 10 – 10} =</a:t>
            </a:r>
            <a:endParaRPr lang="bg-BG" dirty="0"/>
          </a:p>
          <a:p>
            <a:r>
              <a:rPr lang="en-US" b="1" dirty="0"/>
              <a:t>= {2;1;0} = 0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3730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Изчисляване на резерв от време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/>
              <a:t>Резерва от време за всяко събитие/резултат се изчислява чрез формулата:</a:t>
            </a:r>
          </a:p>
          <a:p>
            <a:pPr marL="0" indent="0" algn="ctr">
              <a:buNone/>
            </a:pPr>
            <a:endParaRPr lang="bg-BG" b="1" dirty="0" smtClean="0"/>
          </a:p>
          <a:p>
            <a:pPr marL="0" indent="0" algn="ctr">
              <a:buNone/>
            </a:pPr>
            <a:endParaRPr lang="bg-BG" b="1" dirty="0"/>
          </a:p>
          <a:p>
            <a:pPr marL="0" indent="0" algn="ctr">
              <a:buNone/>
            </a:pPr>
            <a:r>
              <a:rPr lang="en-US" b="1" dirty="0" err="1" smtClean="0"/>
              <a:t>R</a:t>
            </a:r>
            <a:r>
              <a:rPr lang="en-US" b="1" baseline="-25000" dirty="0" err="1" smtClean="0"/>
              <a:t>i</a:t>
            </a:r>
            <a:r>
              <a:rPr lang="en-US" b="1" dirty="0" smtClean="0"/>
              <a:t> </a:t>
            </a:r>
            <a:r>
              <a:rPr lang="en-US" b="1" dirty="0"/>
              <a:t>= </a:t>
            </a:r>
            <a:r>
              <a:rPr lang="en-US" b="1" dirty="0" err="1"/>
              <a:t>t</a:t>
            </a:r>
            <a:r>
              <a:rPr lang="en-US" b="1" baseline="-25000" dirty="0" err="1"/>
              <a:t>ki</a:t>
            </a:r>
            <a:r>
              <a:rPr lang="en-US" b="1" baseline="-25000" dirty="0"/>
              <a:t> </a:t>
            </a:r>
            <a:r>
              <a:rPr lang="en-US" b="1" dirty="0"/>
              <a:t>– </a:t>
            </a:r>
            <a:r>
              <a:rPr lang="en-US" b="1" dirty="0" err="1" smtClean="0"/>
              <a:t>t</a:t>
            </a:r>
            <a:r>
              <a:rPr lang="en-US" b="1" baseline="-25000" dirty="0" err="1" smtClean="0"/>
              <a:t>pi</a:t>
            </a:r>
            <a:endParaRPr lang="bg-BG" b="1" baseline="-25000" dirty="0" smtClean="0"/>
          </a:p>
          <a:p>
            <a:pPr marL="0" indent="0" algn="ctr">
              <a:buNone/>
            </a:pPr>
            <a:endParaRPr lang="bg-BG" b="1" baseline="-25000" dirty="0"/>
          </a:p>
          <a:p>
            <a:pPr marL="0" indent="0" algn="ctr">
              <a:buNone/>
            </a:pP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86484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35" y="787400"/>
            <a:ext cx="8641655" cy="5113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827088" y="3141663"/>
            <a:ext cx="288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</a:t>
            </a:r>
            <a:endParaRPr lang="bg-BG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331913" y="2133600"/>
            <a:ext cx="2365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/>
              <a:t>5</a:t>
            </a:r>
            <a:endParaRPr lang="bg-BG" dirty="0"/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1619250" y="2636838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  <a:endParaRPr lang="bg-BG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476375" y="3573463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10</a:t>
            </a:r>
            <a:endParaRPr lang="bg-BG" dirty="0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484438" y="4724400"/>
            <a:ext cx="2905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4</a:t>
            </a:r>
            <a:endParaRPr lang="bg-BG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2484438" y="31416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3</a:t>
            </a:r>
            <a:endParaRPr lang="bg-BG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144837" y="2439987"/>
            <a:ext cx="5746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dirty="0"/>
              <a:t>10</a:t>
            </a:r>
            <a:endParaRPr lang="bg-BG" dirty="0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276600" y="15573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7</a:t>
            </a:r>
            <a:endParaRPr lang="bg-BG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471863" y="39528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9</a:t>
            </a:r>
            <a:endParaRPr lang="bg-BG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2319338" y="20081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2</a:t>
            </a:r>
            <a:endParaRPr lang="bg-BG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408488" y="24399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5</a:t>
            </a:r>
            <a:endParaRPr lang="bg-BG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056188" y="35925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6</a:t>
            </a:r>
            <a:endParaRPr lang="bg-BG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6567488" y="35925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7</a:t>
            </a:r>
            <a:endParaRPr lang="bg-BG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8080375" y="35925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8</a:t>
            </a:r>
            <a:endParaRPr lang="bg-BG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5003800" y="26368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bg-BG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127625" y="25130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5</a:t>
            </a:r>
            <a:endParaRPr lang="bg-BG" dirty="0"/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5703888" y="30892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4</a:t>
            </a:r>
            <a:endParaRPr lang="bg-BG" dirty="0"/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7216775" y="31607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2</a:t>
            </a:r>
            <a:endParaRPr lang="bg-BG" dirty="0"/>
          </a:p>
        </p:txBody>
      </p:sp>
      <p:sp>
        <p:nvSpPr>
          <p:cNvPr id="9237" name="Rectangle 21"/>
          <p:cNvSpPr>
            <a:spLocks noGrp="1" noChangeArrowheads="1"/>
          </p:cNvSpPr>
          <p:nvPr>
            <p:ph type="title"/>
          </p:nvPr>
        </p:nvSpPr>
        <p:spPr>
          <a:xfrm>
            <a:off x="2327564" y="381000"/>
            <a:ext cx="6400800" cy="608013"/>
          </a:xfrm>
        </p:spPr>
        <p:txBody>
          <a:bodyPr>
            <a:normAutofit/>
          </a:bodyPr>
          <a:lstStyle/>
          <a:p>
            <a:r>
              <a:rPr lang="bg-BG" b="1" i="1" dirty="0" smtClean="0">
                <a:latin typeface="Times New Roman" pitchFamily="18" charset="0"/>
                <a:cs typeface="Times New Roman" pitchFamily="18" charset="0"/>
              </a:rPr>
              <a:t>Мрежово планиране</a:t>
            </a:r>
            <a:endParaRPr lang="bg-BG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1E86F5-2850-4160-80B7-B0C77DAA9794}" type="datetime8">
              <a:rPr lang="bg-BG" sz="1400" smtClean="0"/>
              <a:t>15.12.2013 г. 18:52 ч.</a:t>
            </a:fld>
            <a:endParaRPr lang="bg-BG" sz="1400" dirty="0"/>
          </a:p>
        </p:txBody>
      </p:sp>
      <p:sp>
        <p:nvSpPr>
          <p:cNvPr id="3" name="Контейнер за номер на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F3833E2-EAC8-4A2F-AADB-5130A39D6121}" type="slidenum">
              <a:rPr lang="bg-BG" smtClean="0"/>
              <a:pPr>
                <a:defRPr/>
              </a:pPr>
              <a:t>29</a:t>
            </a:fld>
            <a:endParaRPr lang="bg-BG"/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827088" y="2636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bg-BG"/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519113" y="28733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bg-BG"/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1042988" y="28527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bg-BG"/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2247900" y="28733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3</a:t>
            </a:r>
            <a:endParaRPr lang="bg-BG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2771775" y="28527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4</a:t>
            </a:r>
            <a:endParaRPr lang="bg-BG"/>
          </a:p>
        </p:txBody>
      </p:sp>
      <p:sp>
        <p:nvSpPr>
          <p:cNvPr id="9243" name="Text Box 27"/>
          <p:cNvSpPr txBox="1">
            <a:spLocks noChangeArrowheads="1"/>
          </p:cNvSpPr>
          <p:nvPr/>
        </p:nvSpPr>
        <p:spPr bwMode="auto">
          <a:xfrm>
            <a:off x="2484438" y="2636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  <a:endParaRPr lang="bg-BG" b="1" dirty="0">
              <a:solidFill>
                <a:srgbClr val="FF0000"/>
              </a:solidFill>
            </a:endParaRPr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2484438" y="4221163"/>
            <a:ext cx="2905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0</a:t>
            </a:r>
            <a:endParaRPr lang="bg-BG"/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2195513" y="4508500"/>
            <a:ext cx="487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</a:t>
            </a:r>
            <a:endParaRPr lang="bg-BG"/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2700338" y="4508500"/>
            <a:ext cx="5619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10</a:t>
            </a:r>
            <a:endParaRPr lang="bg-BG"/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4408488" y="19367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  <a:endParaRPr lang="bg-BG" b="1" dirty="0">
              <a:solidFill>
                <a:srgbClr val="FF0000"/>
              </a:solidFill>
            </a:endParaRPr>
          </a:p>
        </p:txBody>
      </p:sp>
      <p:sp>
        <p:nvSpPr>
          <p:cNvPr id="9248" name="Text Box 32"/>
          <p:cNvSpPr txBox="1">
            <a:spLocks noChangeArrowheads="1"/>
          </p:cNvSpPr>
          <p:nvPr/>
        </p:nvSpPr>
        <p:spPr bwMode="auto">
          <a:xfrm>
            <a:off x="4067175" y="2205038"/>
            <a:ext cx="52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13</a:t>
            </a:r>
            <a:endParaRPr lang="bg-BG"/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4643438" y="2133600"/>
            <a:ext cx="560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14</a:t>
            </a:r>
            <a:endParaRPr lang="bg-BG"/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5056188" y="30892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bg-BG"/>
          </a:p>
        </p:txBody>
      </p:sp>
      <p:sp>
        <p:nvSpPr>
          <p:cNvPr id="9251" name="Text Box 35"/>
          <p:cNvSpPr txBox="1">
            <a:spLocks noChangeArrowheads="1"/>
          </p:cNvSpPr>
          <p:nvPr/>
        </p:nvSpPr>
        <p:spPr bwMode="auto">
          <a:xfrm>
            <a:off x="4716463" y="3357563"/>
            <a:ext cx="4524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19</a:t>
            </a:r>
            <a:endParaRPr lang="bg-BG"/>
          </a:p>
        </p:txBody>
      </p:sp>
      <p:sp>
        <p:nvSpPr>
          <p:cNvPr id="9252" name="Text Box 36"/>
          <p:cNvSpPr txBox="1">
            <a:spLocks noChangeArrowheads="1"/>
          </p:cNvSpPr>
          <p:nvPr/>
        </p:nvSpPr>
        <p:spPr bwMode="auto">
          <a:xfrm>
            <a:off x="5219700" y="3357563"/>
            <a:ext cx="52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19</a:t>
            </a:r>
            <a:endParaRPr lang="bg-BG"/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6567488" y="30892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bg-BG"/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6227763" y="3357563"/>
            <a:ext cx="487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23</a:t>
            </a:r>
            <a:endParaRPr lang="bg-BG"/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6732588" y="3357563"/>
            <a:ext cx="4524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23</a:t>
            </a:r>
            <a:endParaRPr lang="bg-BG"/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8008938" y="308927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0</a:t>
            </a:r>
            <a:endParaRPr lang="bg-BG"/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7740650" y="3357563"/>
            <a:ext cx="5238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25</a:t>
            </a:r>
            <a:endParaRPr lang="bg-BG"/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8224838" y="3305175"/>
            <a:ext cx="45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/>
              <a:t>25</a:t>
            </a:r>
            <a:endParaRPr lang="bg-BG"/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2051050" y="1700213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 smtClean="0"/>
              <a:t>5</a:t>
            </a:r>
            <a:endParaRPr lang="bg-BG" dirty="0"/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2555875" y="17732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7</a:t>
            </a:r>
            <a:endParaRPr lang="bg-BG" dirty="0"/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2339975" y="1412875"/>
            <a:ext cx="31290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endParaRPr lang="bg-BG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6067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9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9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20" grpId="0"/>
      <p:bldP spid="9221" grpId="0"/>
      <p:bldP spid="9222" grpId="0"/>
      <p:bldP spid="9223" grpId="0"/>
      <p:bldP spid="9224" grpId="0"/>
      <p:bldP spid="9225" grpId="0"/>
      <p:bldP spid="9226" grpId="0"/>
      <p:bldP spid="9227" grpId="0"/>
      <p:bldP spid="9228" grpId="0"/>
      <p:bldP spid="9229" grpId="0"/>
      <p:bldP spid="9230" grpId="0"/>
      <p:bldP spid="9231" grpId="0"/>
      <p:bldP spid="9232" grpId="0"/>
      <p:bldP spid="9234" grpId="0"/>
      <p:bldP spid="9235" grpId="0"/>
      <p:bldP spid="9236" grpId="0"/>
      <p:bldP spid="9238" grpId="0"/>
      <p:bldP spid="9240" grpId="0"/>
      <p:bldP spid="9241" grpId="0"/>
      <p:bldP spid="9242" grpId="0"/>
      <p:bldP spid="9243" grpId="0"/>
      <p:bldP spid="9244" grpId="0"/>
      <p:bldP spid="9245" grpId="0"/>
      <p:bldP spid="9246" grpId="0"/>
      <p:bldP spid="9247" grpId="0"/>
      <p:bldP spid="9248" grpId="0"/>
      <p:bldP spid="9249" grpId="0"/>
      <p:bldP spid="9250" grpId="0"/>
      <p:bldP spid="9251" grpId="0"/>
      <p:bldP spid="9252" grpId="0"/>
      <p:bldP spid="9253" grpId="0"/>
      <p:bldP spid="9254" grpId="0"/>
      <p:bldP spid="9255" grpId="0"/>
      <p:bldP spid="9256" grpId="0"/>
      <p:bldP spid="9257" grpId="0"/>
      <p:bldP spid="9258" grpId="0"/>
      <p:bldP spid="9261" grpId="0"/>
      <p:bldP spid="9262" grpId="0"/>
      <p:bldP spid="92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Същност и особености на медицинския труд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За оптималната дейност по медицинското обслужване на населението е необходимо наличието на определен брой медицински професионалисти със сответни знания и умения. </a:t>
            </a:r>
          </a:p>
          <a:p>
            <a:endParaRPr lang="bg-BG" dirty="0"/>
          </a:p>
          <a:p>
            <a:r>
              <a:rPr lang="bg-BG" dirty="0" smtClean="0"/>
              <a:t>Медицинският труд по своята същност и съдържание значително се различава от трудовата дейност в останалите отрасли на непроизводствената сфера.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8122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Изводи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sz="2800" dirty="0" smtClean="0"/>
              <a:t>В конкретния </a:t>
            </a:r>
            <a:r>
              <a:rPr lang="bg-BG" sz="2800" dirty="0"/>
              <a:t>пример резерв от време има при събитие/резултат 2,3,5, съответно </a:t>
            </a:r>
            <a:r>
              <a:rPr lang="en-US" sz="2800" dirty="0"/>
              <a:t>R</a:t>
            </a:r>
            <a:r>
              <a:rPr lang="en-US" sz="2800" baseline="-25000" dirty="0"/>
              <a:t>2</a:t>
            </a:r>
            <a:r>
              <a:rPr lang="en-US" sz="2800" dirty="0"/>
              <a:t>=2</a:t>
            </a:r>
            <a:r>
              <a:rPr lang="bg-BG" sz="2800" dirty="0"/>
              <a:t> дни</a:t>
            </a:r>
            <a:r>
              <a:rPr lang="en-US" sz="2800" dirty="0"/>
              <a:t>; R</a:t>
            </a:r>
            <a:r>
              <a:rPr lang="en-US" sz="2800" baseline="-25000" dirty="0"/>
              <a:t>3</a:t>
            </a:r>
            <a:r>
              <a:rPr lang="en-US" sz="2800" dirty="0"/>
              <a:t>=1</a:t>
            </a:r>
            <a:r>
              <a:rPr lang="bg-BG" sz="2800" dirty="0"/>
              <a:t>ден</a:t>
            </a:r>
            <a:r>
              <a:rPr lang="en-US" sz="2800" dirty="0"/>
              <a:t>; R</a:t>
            </a:r>
            <a:r>
              <a:rPr lang="en-US" sz="2800" baseline="-25000" dirty="0"/>
              <a:t>5</a:t>
            </a:r>
            <a:r>
              <a:rPr lang="en-US" sz="2800" dirty="0"/>
              <a:t>=1</a:t>
            </a:r>
            <a:r>
              <a:rPr lang="bg-BG" sz="2800" dirty="0"/>
              <a:t>ден. </a:t>
            </a:r>
            <a:endParaRPr lang="bg-BG" sz="2800" dirty="0" smtClean="0"/>
          </a:p>
          <a:p>
            <a:endParaRPr lang="bg-BG" sz="2800" dirty="0"/>
          </a:p>
          <a:p>
            <a:r>
              <a:rPr lang="bg-BG" sz="2800" dirty="0" smtClean="0"/>
              <a:t>Изводите </a:t>
            </a:r>
            <a:r>
              <a:rPr lang="bg-BG" sz="2800" dirty="0"/>
              <a:t>могат да бъдат полезни за всеки мениджър, който се стреми към непрекъснато усъвършенстване на своята работа и дейността на подчинените.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281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4" name="Picture 20" descr="http://image.slidesharecdn.com/managementtdm-120416035015-phpapp02/95/slide-21-728.jpg?133456631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41917" y="1600200"/>
            <a:ext cx="6498166" cy="487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Контейнер за дата 2"/>
          <p:cNvSpPr>
            <a:spLocks noGrp="1"/>
          </p:cNvSpPr>
          <p:nvPr>
            <p:ph type="dt" sz="half" idx="14"/>
          </p:nvPr>
        </p:nvSpPr>
        <p:spPr>
          <a:xfrm rot="16200000">
            <a:off x="7504867" y="1692404"/>
            <a:ext cx="2531367" cy="365760"/>
          </a:xfrm>
        </p:spPr>
        <p:txBody>
          <a:bodyPr/>
          <a:lstStyle/>
          <a:p>
            <a:pPr>
              <a:defRPr/>
            </a:pPr>
            <a:fld id="{D3C7506E-0719-4198-BD01-411C2885A6C0}" type="datetime8">
              <a:rPr lang="bg-BG" sz="2000" smtClean="0"/>
              <a:t>15.12.2013 г. 18:52 ч.</a:t>
            </a:fld>
            <a:endParaRPr lang="bg-BG" sz="2000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1161E8-C82D-4CD6-93C9-EC8A6D95F321}" type="slidenum">
              <a:rPr lang="bg-BG" smtClean="0"/>
              <a:pPr>
                <a:defRPr/>
              </a:pPr>
              <a:t>31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17902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Определяне на приоритети – правило на Стив Повлина 50:30:20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 smtClean="0"/>
              <a:t>1. Определяне на трите групи задачи, в зависимост от периода , след който очакваме възвръщаемост от тях.</a:t>
            </a:r>
          </a:p>
          <a:p>
            <a:pPr marL="0" indent="0">
              <a:buNone/>
            </a:pPr>
            <a:r>
              <a:rPr lang="bg-BG" b="1" dirty="0" smtClean="0"/>
              <a:t>Задачи от група А – </a:t>
            </a:r>
            <a:r>
              <a:rPr lang="bg-BG" dirty="0" smtClean="0"/>
              <a:t>характеристики</a:t>
            </a:r>
          </a:p>
          <a:p>
            <a:pPr>
              <a:buFontTx/>
              <a:buChar char="-"/>
            </a:pPr>
            <a:r>
              <a:rPr lang="bg-BG" dirty="0" smtClean="0"/>
              <a:t>Значителни девиденти едва след 5 год. – стартиране на бизнес, писане на книга.</a:t>
            </a:r>
          </a:p>
          <a:p>
            <a:pPr>
              <a:buFontTx/>
              <a:buChar char="-"/>
            </a:pPr>
            <a:r>
              <a:rPr lang="bg-BG" dirty="0" smtClean="0"/>
              <a:t>да са реалистични очакванията</a:t>
            </a:r>
          </a:p>
          <a:p>
            <a:pPr marL="0" indent="0">
              <a:buNone/>
            </a:pPr>
            <a:r>
              <a:rPr lang="bg-BG" b="1" dirty="0" smtClean="0"/>
              <a:t>Задачи от група Б</a:t>
            </a:r>
            <a:r>
              <a:rPr lang="bg-BG" dirty="0" smtClean="0"/>
              <a:t> – характеристики</a:t>
            </a:r>
          </a:p>
          <a:p>
            <a:pPr>
              <a:buFontTx/>
              <a:buChar char="-"/>
            </a:pPr>
            <a:r>
              <a:rPr lang="bg-BG" dirty="0" smtClean="0"/>
              <a:t>Резултати след около две години – писането на статии, подготовка за конкурс</a:t>
            </a:r>
          </a:p>
          <a:p>
            <a:pPr>
              <a:buFontTx/>
              <a:buChar char="-"/>
            </a:pPr>
            <a:r>
              <a:rPr lang="bg-BG" dirty="0" smtClean="0"/>
              <a:t>Задачите са еднократни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8609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Определяне на приоритети – правило на Стив </a:t>
            </a:r>
            <a:r>
              <a:rPr lang="bg-BG" dirty="0" smtClean="0"/>
              <a:t>Павлина </a:t>
            </a:r>
            <a:r>
              <a:rPr lang="bg-BG" dirty="0"/>
              <a:t>50:30:20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b="1" dirty="0" smtClean="0"/>
              <a:t>Задачи от група С </a:t>
            </a:r>
            <a:r>
              <a:rPr lang="bg-BG" dirty="0" smtClean="0"/>
              <a:t>– характеристики</a:t>
            </a:r>
          </a:p>
          <a:p>
            <a:pPr>
              <a:buFontTx/>
              <a:buChar char="-"/>
            </a:pPr>
            <a:r>
              <a:rPr lang="bg-BG" dirty="0" smtClean="0"/>
              <a:t>Резултати в рамките на 90 дни</a:t>
            </a:r>
          </a:p>
          <a:p>
            <a:pPr>
              <a:buFontTx/>
              <a:buChar char="-"/>
            </a:pPr>
            <a:r>
              <a:rPr lang="bg-BG" dirty="0" smtClean="0"/>
              <a:t>Краткотрайни ползи от тях – писане на писма, разговори, подреждане на документация;</a:t>
            </a:r>
          </a:p>
          <a:p>
            <a:pPr>
              <a:buFontTx/>
              <a:buChar char="-"/>
            </a:pPr>
            <a:r>
              <a:rPr lang="bg-BG" dirty="0" smtClean="0"/>
              <a:t>Абсолютно необходими задачи – ако не се изпълнят се създава проблем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r>
              <a:rPr lang="bg-BG" dirty="0" smtClean="0"/>
              <a:t>Прилагане на правилото:</a:t>
            </a:r>
          </a:p>
          <a:p>
            <a:pPr marL="0" indent="0">
              <a:buNone/>
            </a:pPr>
            <a:r>
              <a:rPr lang="bg-BG" dirty="0" smtClean="0"/>
              <a:t>50% от времето – група А;</a:t>
            </a:r>
          </a:p>
          <a:p>
            <a:pPr marL="0" indent="0">
              <a:buNone/>
            </a:pPr>
            <a:r>
              <a:rPr lang="bg-BG" dirty="0" smtClean="0"/>
              <a:t>30% от времето – група Б;</a:t>
            </a:r>
          </a:p>
          <a:p>
            <a:pPr marL="0" indent="0">
              <a:buNone/>
            </a:pPr>
            <a:r>
              <a:rPr lang="bg-BG" dirty="0" smtClean="0"/>
              <a:t>20 % от времето – група С.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2529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Задача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600" dirty="0" smtClean="0"/>
              <a:t>При работно време от 8 часов работен ден изчислете колко време ще заделите за трите групи задачи?</a:t>
            </a:r>
          </a:p>
          <a:p>
            <a:pPr algn="just"/>
            <a:r>
              <a:rPr lang="bg-BG" sz="3600" dirty="0" smtClean="0"/>
              <a:t>Задачи от гр. А - ?</a:t>
            </a:r>
          </a:p>
          <a:p>
            <a:pPr algn="just"/>
            <a:r>
              <a:rPr lang="bg-BG" sz="3600" dirty="0" smtClean="0"/>
              <a:t>Задачи от гр. Б - ?</a:t>
            </a:r>
          </a:p>
          <a:p>
            <a:pPr algn="just"/>
            <a:r>
              <a:rPr lang="bg-BG" sz="3600" dirty="0" smtClean="0"/>
              <a:t>Задачи от гр. С - ?</a:t>
            </a:r>
            <a:endParaRPr lang="bg-BG" sz="3600" dirty="0"/>
          </a:p>
        </p:txBody>
      </p:sp>
    </p:spTree>
    <p:extLst>
      <p:ext uri="{BB962C8B-B14F-4D97-AF65-F5344CB8AC3E}">
        <p14:creationId xmlns:p14="http://schemas.microsoft.com/office/powerpoint/2010/main" val="319605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Пример за правилото 50-30-20</a:t>
            </a:r>
            <a:br>
              <a:rPr lang="bg-BG" dirty="0" smtClean="0"/>
            </a:br>
            <a:r>
              <a:rPr lang="bg-BG" dirty="0" smtClean="0"/>
              <a:t>Отговор на задачата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dirty="0" smtClean="0"/>
              <a:t>Работен ден – 8 часа</a:t>
            </a:r>
          </a:p>
          <a:p>
            <a:pPr algn="ctr"/>
            <a:r>
              <a:rPr lang="bg-BG" sz="3200" dirty="0" smtClean="0"/>
              <a:t>Задачи от група А – 4 часа;</a:t>
            </a:r>
          </a:p>
          <a:p>
            <a:pPr algn="ctr"/>
            <a:r>
              <a:rPr lang="bg-BG" sz="3200" dirty="0" smtClean="0"/>
              <a:t>Задачи от група Б – 2 ч. 24 мин.</a:t>
            </a:r>
          </a:p>
          <a:p>
            <a:pPr algn="ctr"/>
            <a:r>
              <a:rPr lang="bg-BG" sz="3200" dirty="0" smtClean="0"/>
              <a:t>Задачи от група С – 1 ч 36 мин.</a:t>
            </a:r>
          </a:p>
          <a:p>
            <a:pPr algn="ctr"/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54691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331640" y="5796"/>
            <a:ext cx="6400800" cy="404664"/>
          </a:xfrm>
        </p:spPr>
        <p:txBody>
          <a:bodyPr/>
          <a:lstStyle/>
          <a:p>
            <a:r>
              <a:rPr lang="bg-BG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Алгоритъм на поведение за управление на времето</a:t>
            </a:r>
            <a:endParaRPr lang="bg-BG" sz="2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Контейнер за съдържание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80687071"/>
              </p:ext>
            </p:extLst>
          </p:nvPr>
        </p:nvGraphicFramePr>
        <p:xfrm>
          <a:off x="395536" y="476672"/>
          <a:ext cx="7336904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Контейнер за дата 2"/>
          <p:cNvSpPr>
            <a:spLocks noGrp="1"/>
          </p:cNvSpPr>
          <p:nvPr>
            <p:ph type="dt" sz="half" idx="14"/>
          </p:nvPr>
        </p:nvSpPr>
        <p:spPr>
          <a:xfrm rot="16200000">
            <a:off x="7396855" y="1800416"/>
            <a:ext cx="2747391" cy="365760"/>
          </a:xfrm>
        </p:spPr>
        <p:txBody>
          <a:bodyPr/>
          <a:lstStyle/>
          <a:p>
            <a:pPr>
              <a:defRPr/>
            </a:pPr>
            <a:fld id="{7C28A60F-93B4-4EF8-BC14-6253CD670EB4}" type="datetime8">
              <a:rPr lang="bg-BG" sz="2000" smtClean="0"/>
              <a:t>15.12.2013 г. 18:52 ч.</a:t>
            </a:fld>
            <a:endParaRPr lang="bg-BG" sz="2000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761161E8-C82D-4CD6-93C9-EC8A6D95F321}" type="slidenum">
              <a:rPr lang="bg-BG" smtClean="0"/>
              <a:pPr>
                <a:defRPr/>
              </a:pPr>
              <a:t>36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48051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Алгоритъм на поведение за управление на </a:t>
            </a:r>
            <a:r>
              <a:rPr lang="bg-BG" sz="3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времето на РЗГ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bg-BG" b="1" dirty="0" smtClean="0">
                <a:solidFill>
                  <a:schemeClr val="accent5">
                    <a:lumMod val="25000"/>
                  </a:schemeClr>
                </a:solidFill>
              </a:rPr>
              <a:t>1. Актуализиране </a:t>
            </a:r>
            <a:r>
              <a:rPr lang="bg-BG" b="1" dirty="0">
                <a:solidFill>
                  <a:schemeClr val="accent5">
                    <a:lumMod val="25000"/>
                  </a:schemeClr>
                </a:solidFill>
              </a:rPr>
              <a:t>на теоретиески познания по проблема</a:t>
            </a:r>
          </a:p>
          <a:p>
            <a:r>
              <a:rPr lang="bg-BG" dirty="0" smtClean="0"/>
              <a:t>- литература, обучение</a:t>
            </a:r>
          </a:p>
          <a:p>
            <a:pPr marL="0" lvl="0" indent="0">
              <a:buNone/>
            </a:pPr>
            <a:r>
              <a:rPr lang="bg-BG" b="1" dirty="0" smtClean="0">
                <a:solidFill>
                  <a:schemeClr val="accent5">
                    <a:lumMod val="25000"/>
                  </a:schemeClr>
                </a:solidFill>
              </a:rPr>
              <a:t>2. Изграждане </a:t>
            </a:r>
            <a:r>
              <a:rPr lang="bg-BG" b="1" dirty="0">
                <a:solidFill>
                  <a:schemeClr val="accent5">
                    <a:lumMod val="25000"/>
                  </a:schemeClr>
                </a:solidFill>
              </a:rPr>
              <a:t>на позитивно отношение към </a:t>
            </a:r>
            <a:r>
              <a:rPr lang="bg-BG" b="1" dirty="0" smtClean="0">
                <a:solidFill>
                  <a:schemeClr val="accent5">
                    <a:lumMod val="25000"/>
                  </a:schemeClr>
                </a:solidFill>
              </a:rPr>
              <a:t>времето</a:t>
            </a:r>
          </a:p>
          <a:p>
            <a:r>
              <a:rPr lang="bg-BG" dirty="0">
                <a:solidFill>
                  <a:schemeClr val="accent5">
                    <a:lumMod val="25000"/>
                  </a:schemeClr>
                </a:solidFill>
              </a:rPr>
              <a:t>Дискусии по проблема, осъзнаване на </a:t>
            </a:r>
            <a:r>
              <a:rPr lang="bg-BG" dirty="0" smtClean="0">
                <a:solidFill>
                  <a:schemeClr val="accent5">
                    <a:lumMod val="25000"/>
                  </a:schemeClr>
                </a:solidFill>
              </a:rPr>
              <a:t>проблема</a:t>
            </a:r>
          </a:p>
          <a:p>
            <a:pPr marL="0" lvl="0" indent="0">
              <a:buNone/>
            </a:pPr>
            <a:r>
              <a:rPr lang="bg-BG" b="1" dirty="0">
                <a:solidFill>
                  <a:schemeClr val="accent5">
                    <a:lumMod val="25000"/>
                  </a:schemeClr>
                </a:solidFill>
              </a:rPr>
              <a:t>3. Определяне на </a:t>
            </a:r>
            <a:r>
              <a:rPr lang="bg-BG" b="1" dirty="0" smtClean="0">
                <a:solidFill>
                  <a:schemeClr val="accent5">
                    <a:lumMod val="25000"/>
                  </a:schemeClr>
                </a:solidFill>
              </a:rPr>
              <a:t>приоритетите</a:t>
            </a:r>
          </a:p>
          <a:p>
            <a:r>
              <a:rPr lang="bg-BG" dirty="0" smtClean="0">
                <a:solidFill>
                  <a:schemeClr val="accent5">
                    <a:lumMod val="25000"/>
                  </a:schemeClr>
                </a:solidFill>
              </a:rPr>
              <a:t>Разговор с пряк ръководител, преглед на нормативната база</a:t>
            </a:r>
            <a:endParaRPr lang="bg-BG" dirty="0">
              <a:solidFill>
                <a:schemeClr val="accent5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bg-BG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bg-BG" dirty="0">
              <a:solidFill>
                <a:schemeClr val="accent5">
                  <a:lumMod val="25000"/>
                </a:schemeClr>
              </a:solidFill>
            </a:endParaRPr>
          </a:p>
          <a:p>
            <a:pPr marL="0" lvl="0" indent="0">
              <a:buNone/>
            </a:pPr>
            <a:endParaRPr lang="bg-BG" b="1" dirty="0" smtClean="0">
              <a:solidFill>
                <a:schemeClr val="accent5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5427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28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Алгоритъм на поведение за управление на времето на РЗГ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bg-BG" b="1" dirty="0">
                <a:solidFill>
                  <a:schemeClr val="accent5">
                    <a:lumMod val="25000"/>
                  </a:schemeClr>
                </a:solidFill>
              </a:rPr>
              <a:t>4. Определяне на персонални </a:t>
            </a:r>
            <a:r>
              <a:rPr lang="bg-BG" b="1" dirty="0" smtClean="0">
                <a:solidFill>
                  <a:schemeClr val="accent5">
                    <a:lumMod val="25000"/>
                  </a:schemeClr>
                </a:solidFill>
              </a:rPr>
              <a:t>цели</a:t>
            </a:r>
          </a:p>
          <a:p>
            <a:r>
              <a:rPr lang="bg-BG" dirty="0" smtClean="0">
                <a:solidFill>
                  <a:schemeClr val="accent5">
                    <a:lumMod val="25000"/>
                  </a:schemeClr>
                </a:solidFill>
              </a:rPr>
              <a:t>Лични амбиции, стремежи, цели на организацията</a:t>
            </a:r>
          </a:p>
          <a:p>
            <a:pPr marL="0" lvl="0" indent="0">
              <a:buNone/>
            </a:pPr>
            <a:r>
              <a:rPr lang="bg-BG" b="1" dirty="0">
                <a:solidFill>
                  <a:schemeClr val="accent5">
                    <a:lumMod val="25000"/>
                  </a:schemeClr>
                </a:solidFill>
              </a:rPr>
              <a:t>5. Одит на работното </a:t>
            </a:r>
            <a:r>
              <a:rPr lang="bg-BG" b="1" dirty="0" smtClean="0">
                <a:solidFill>
                  <a:schemeClr val="accent5">
                    <a:lumMod val="25000"/>
                  </a:schemeClr>
                </a:solidFill>
              </a:rPr>
              <a:t>време</a:t>
            </a:r>
          </a:p>
          <a:p>
            <a:r>
              <a:rPr lang="bg-BG" dirty="0" smtClean="0">
                <a:solidFill>
                  <a:schemeClr val="accent5">
                    <a:lumMod val="25000"/>
                  </a:schemeClr>
                </a:solidFill>
              </a:rPr>
              <a:t>Дневник за времето и дейностите, дневник за одит на времето</a:t>
            </a:r>
          </a:p>
          <a:p>
            <a:pPr marL="0" indent="0">
              <a:buNone/>
            </a:pPr>
            <a:r>
              <a:rPr lang="bg-BG" b="1" dirty="0" smtClean="0">
                <a:solidFill>
                  <a:schemeClr val="accent5">
                    <a:lumMod val="25000"/>
                  </a:schemeClr>
                </a:solidFill>
              </a:rPr>
              <a:t>6. Планиране на задачи за ден, седмица, месец</a:t>
            </a:r>
          </a:p>
          <a:p>
            <a:r>
              <a:rPr lang="bg-BG" dirty="0" smtClean="0">
                <a:solidFill>
                  <a:schemeClr val="accent5">
                    <a:lumMod val="25000"/>
                  </a:schemeClr>
                </a:solidFill>
              </a:rPr>
              <a:t>списък с дейности, мрежово планиране</a:t>
            </a:r>
            <a:endParaRPr lang="bg-BG" dirty="0">
              <a:solidFill>
                <a:schemeClr val="accent5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bg-BG" b="1" dirty="0" smtClean="0">
                <a:solidFill>
                  <a:schemeClr val="accent5">
                    <a:lumMod val="25000"/>
                  </a:schemeClr>
                </a:solidFill>
              </a:rPr>
              <a:t>7. Анализиране на планираните дейности</a:t>
            </a:r>
          </a:p>
          <a:p>
            <a:r>
              <a:rPr lang="bg-BG" dirty="0">
                <a:solidFill>
                  <a:schemeClr val="accent5">
                    <a:lumMod val="25000"/>
                  </a:schemeClr>
                </a:solidFill>
              </a:rPr>
              <a:t>р</a:t>
            </a:r>
            <a:r>
              <a:rPr lang="bg-BG" dirty="0" smtClean="0">
                <a:solidFill>
                  <a:schemeClr val="accent5">
                    <a:lumMod val="25000"/>
                  </a:schemeClr>
                </a:solidFill>
              </a:rPr>
              <a:t>ешетката на Айзенхауер, Правило 50:30:20 на Стив Повлина</a:t>
            </a:r>
            <a:endParaRPr lang="bg-BG" dirty="0">
              <a:solidFill>
                <a:schemeClr val="accent5">
                  <a:lumMod val="25000"/>
                </a:schemeClr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9036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Алгоритъм на поведение за управление на времето на РЗГ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b="1" dirty="0" smtClean="0"/>
              <a:t>8. Разпределение на задачите по степен на важност</a:t>
            </a:r>
          </a:p>
          <a:p>
            <a:r>
              <a:rPr lang="bg-BG" dirty="0" smtClean="0"/>
              <a:t>Диаграма на Гант, Закон на Парето</a:t>
            </a:r>
          </a:p>
          <a:p>
            <a:pPr marL="0" lvl="0" indent="0">
              <a:buNone/>
            </a:pPr>
            <a:r>
              <a:rPr lang="bg-BG" b="1" dirty="0">
                <a:solidFill>
                  <a:schemeClr val="accent5">
                    <a:lumMod val="25000"/>
                  </a:schemeClr>
                </a:solidFill>
              </a:rPr>
              <a:t>9. Изпълнение на важните и спешните задачи</a:t>
            </a:r>
          </a:p>
          <a:p>
            <a:r>
              <a:rPr lang="bg-BG" dirty="0" smtClean="0"/>
              <a:t>Осигуряване на непрекъсвано свободно време, концетрация върху една задача</a:t>
            </a:r>
          </a:p>
          <a:p>
            <a:pPr marL="0" lvl="0" indent="0">
              <a:buNone/>
            </a:pPr>
            <a:r>
              <a:rPr lang="bg-BG" b="1" dirty="0">
                <a:solidFill>
                  <a:schemeClr val="accent5">
                    <a:lumMod val="25000"/>
                  </a:schemeClr>
                </a:solidFill>
              </a:rPr>
              <a:t>10. Отчитане на резултати от изпълнените задачи</a:t>
            </a:r>
            <a:endParaRPr lang="bg-BG" dirty="0"/>
          </a:p>
          <a:p>
            <a:r>
              <a:rPr lang="bg-BG" dirty="0" smtClean="0"/>
              <a:t>Документиране на извършените задачи, отчитане пред ръководителя</a:t>
            </a:r>
          </a:p>
          <a:p>
            <a:endParaRPr lang="bg-BG" dirty="0" smtClean="0"/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1505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Същност и особености на медицинския </a:t>
            </a:r>
            <a:r>
              <a:rPr lang="bg-BG" dirty="0" smtClean="0"/>
              <a:t>труд-характеристики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bg-BG" dirty="0" smtClean="0"/>
              <a:t>Непосредственото участие на медицинските специалисти в производството а здравните услуги;</a:t>
            </a:r>
            <a:endParaRPr lang="en-US" dirty="0" smtClean="0"/>
          </a:p>
          <a:p>
            <a:pPr marL="457200" indent="-457200">
              <a:buAutoNum type="arabicPeriod"/>
            </a:pP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2. Значително емоционално напрежение;</a:t>
            </a:r>
            <a:endParaRPr lang="en-US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3. Особена мисловна дейност/клинично мислене;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4. Индивидуален/творчеки подход към всеки болен;</a:t>
            </a:r>
          </a:p>
        </p:txBody>
      </p:sp>
    </p:spTree>
    <p:extLst>
      <p:ext uri="{BB962C8B-B14F-4D97-AF65-F5344CB8AC3E}">
        <p14:creationId xmlns:p14="http://schemas.microsoft.com/office/powerpoint/2010/main" val="312834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Алгоритъм на поведение за управление на времето на РЗГ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bg-BG" b="1" dirty="0">
                <a:solidFill>
                  <a:schemeClr val="accent5">
                    <a:lumMod val="25000"/>
                  </a:schemeClr>
                </a:solidFill>
              </a:rPr>
              <a:t>11. Делегиране на маловажните </a:t>
            </a:r>
            <a:r>
              <a:rPr lang="bg-BG" b="1" dirty="0" smtClean="0">
                <a:solidFill>
                  <a:schemeClr val="accent5">
                    <a:lumMod val="25000"/>
                  </a:schemeClr>
                </a:solidFill>
              </a:rPr>
              <a:t>задачи</a:t>
            </a:r>
          </a:p>
          <a:p>
            <a:r>
              <a:rPr lang="bg-BG" dirty="0" smtClean="0">
                <a:solidFill>
                  <a:schemeClr val="accent5">
                    <a:lumMod val="25000"/>
                  </a:schemeClr>
                </a:solidFill>
              </a:rPr>
              <a:t>Списък на дейности, отговорници и срокове, работни срещи с отговорниците</a:t>
            </a:r>
          </a:p>
          <a:p>
            <a:pPr marL="0" lvl="0" indent="0">
              <a:buNone/>
            </a:pPr>
            <a:r>
              <a:rPr lang="bg-BG" b="1" dirty="0">
                <a:solidFill>
                  <a:schemeClr val="accent5">
                    <a:lumMod val="25000"/>
                  </a:schemeClr>
                </a:solidFill>
              </a:rPr>
              <a:t>12. Планиране на отложените във времето задачи</a:t>
            </a:r>
          </a:p>
          <a:p>
            <a:r>
              <a:rPr lang="bg-BG" dirty="0" smtClean="0">
                <a:solidFill>
                  <a:schemeClr val="accent5">
                    <a:lumMod val="25000"/>
                  </a:schemeClr>
                </a:solidFill>
              </a:rPr>
              <a:t>Диаграма на Гант, списък с дейности</a:t>
            </a:r>
          </a:p>
          <a:p>
            <a:pPr marL="0" lvl="0" indent="0">
              <a:buNone/>
            </a:pPr>
            <a:r>
              <a:rPr lang="bg-BG" b="1" dirty="0">
                <a:solidFill>
                  <a:schemeClr val="accent5">
                    <a:lumMod val="25000"/>
                  </a:schemeClr>
                </a:solidFill>
              </a:rPr>
              <a:t>13. Анализ на изпълнените задачи</a:t>
            </a:r>
          </a:p>
          <a:p>
            <a:r>
              <a:rPr lang="bg-BG" dirty="0" smtClean="0">
                <a:solidFill>
                  <a:schemeClr val="accent5">
                    <a:lumMod val="25000"/>
                  </a:schemeClr>
                </a:solidFill>
              </a:rPr>
              <a:t>Оценка резерва от време, коефициент на интензивност</a:t>
            </a:r>
          </a:p>
          <a:p>
            <a:pPr marL="0" indent="0">
              <a:buNone/>
            </a:pPr>
            <a:r>
              <a:rPr lang="bg-BG" b="1" dirty="0" smtClean="0">
                <a:solidFill>
                  <a:schemeClr val="accent5">
                    <a:lumMod val="25000"/>
                  </a:schemeClr>
                </a:solidFill>
              </a:rPr>
              <a:t>14. Мотивация, самомотивация</a:t>
            </a:r>
          </a:p>
          <a:p>
            <a:r>
              <a:rPr lang="bg-BG" dirty="0" smtClean="0">
                <a:solidFill>
                  <a:schemeClr val="accent5">
                    <a:lumMod val="25000"/>
                  </a:schemeClr>
                </a:solidFill>
              </a:rPr>
              <a:t>Самонаграждаване, външна оценка</a:t>
            </a:r>
          </a:p>
          <a:p>
            <a:pPr marL="0" indent="0">
              <a:buNone/>
            </a:pPr>
            <a:endParaRPr lang="bg-BG" dirty="0">
              <a:solidFill>
                <a:schemeClr val="accent5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9062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dirty="0" smtClean="0"/>
              <a:t>Ние надценяваме резултатите, които можем да постигнем за кратко време и подценяваме резултатите, които можем да постигнем в средносрочен и дългосрочен план.</a:t>
            </a:r>
            <a:endParaRPr lang="bg-BG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77072"/>
            <a:ext cx="1895475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668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Същност и особености на медицинския труд-характеристики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bg-BG" dirty="0"/>
              <a:t>5. Действеност и активност при реализацията  </a:t>
            </a:r>
            <a:r>
              <a:rPr lang="bg-BG" dirty="0" smtClean="0"/>
              <a:t>на медицинските услуги;</a:t>
            </a:r>
            <a:endParaRPr lang="bg-BG" dirty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r>
              <a:rPr lang="bg-BG" dirty="0" smtClean="0"/>
              <a:t>6</a:t>
            </a:r>
            <a:r>
              <a:rPr lang="bg-BG" dirty="0"/>
              <a:t>. Трудно се ограничава в рамките на работното врере;</a:t>
            </a:r>
          </a:p>
          <a:p>
            <a:endParaRPr lang="bg-BG" dirty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dirty="0" smtClean="0"/>
              <a:t>7. Съчетаване на науката и изкуството;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69761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Характеристики на управленския труд по М. Андреева и К. Каменов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bg-BG" sz="2800" b="1" i="1" dirty="0"/>
              <a:t>Липса на мярка за измерване обема </a:t>
            </a:r>
            <a:r>
              <a:rPr lang="bg-BG" sz="2800" dirty="0"/>
              <a:t>на управленските работи, извършвани от различни категории управленски персонал</a:t>
            </a:r>
            <a:r>
              <a:rPr lang="bg-BG" sz="2800" dirty="0" smtClean="0"/>
              <a:t>;</a:t>
            </a:r>
          </a:p>
          <a:p>
            <a:pPr marL="0" lvl="0" indent="0">
              <a:buNone/>
            </a:pPr>
            <a:endParaRPr lang="bg-BG" sz="2800" dirty="0"/>
          </a:p>
          <a:p>
            <a:pPr lvl="0"/>
            <a:r>
              <a:rPr lang="bg-BG" sz="2800" dirty="0"/>
              <a:t>Трудно се определя </a:t>
            </a:r>
            <a:r>
              <a:rPr lang="bg-BG" sz="2800" b="1" i="1" dirty="0"/>
              <a:t>последователността на процесите и операциите</a:t>
            </a:r>
            <a:r>
              <a:rPr lang="bg-BG" sz="2800" dirty="0"/>
              <a:t>, от които се формира изпълнението на съответната управленска работа</a:t>
            </a:r>
            <a:r>
              <a:rPr lang="bg-BG" sz="2800" dirty="0" smtClean="0"/>
              <a:t>;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50327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Характеристики на управленския труд по М. Андреева и К. Каменов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bg-BG" sz="2800" dirty="0"/>
              <a:t>Налице е </a:t>
            </a:r>
            <a:r>
              <a:rPr lang="bg-BG" sz="2800" b="1" i="1" dirty="0"/>
              <a:t>различа степен на интензивност </a:t>
            </a:r>
            <a:r>
              <a:rPr lang="bg-BG" sz="2800" dirty="0"/>
              <a:t>на влагания труд през различните периоди, поради което е затруднено изграждането на съответни норми</a:t>
            </a:r>
            <a:r>
              <a:rPr lang="bg-BG" sz="2800" dirty="0" smtClean="0"/>
              <a:t>;</a:t>
            </a:r>
          </a:p>
          <a:p>
            <a:pPr marL="0" lvl="0" indent="0">
              <a:buNone/>
            </a:pPr>
            <a:endParaRPr lang="bg-BG" sz="2800" dirty="0"/>
          </a:p>
          <a:p>
            <a:r>
              <a:rPr lang="bg-BG" sz="2800" b="1" i="1" dirty="0"/>
              <a:t>Различната степен на сложност</a:t>
            </a:r>
            <a:r>
              <a:rPr lang="bg-BG" sz="2800" dirty="0"/>
              <a:t> на влагания труд налага строга диференцираност при изграждане на норми и нормативи</a:t>
            </a:r>
          </a:p>
        </p:txBody>
      </p:sp>
    </p:spTree>
    <p:extLst>
      <p:ext uri="{BB962C8B-B14F-4D97-AF65-F5344CB8AC3E}">
        <p14:creationId xmlns:p14="http://schemas.microsoft.com/office/powerpoint/2010/main" val="20737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bg-BG" dirty="0"/>
              <a:t>Сложността и спецификата на медицинския труд са обект на изследване и анализиране от С. Кирилов, Д. Димитров, И. </a:t>
            </a:r>
            <a:r>
              <a:rPr lang="bg-BG" dirty="0" smtClean="0"/>
              <a:t>Бангьозов;</a:t>
            </a:r>
          </a:p>
          <a:p>
            <a:endParaRPr lang="bg-BG" dirty="0"/>
          </a:p>
          <a:p>
            <a:r>
              <a:rPr lang="bg-BG" dirty="0"/>
              <a:t>Според И. Багьозов  изучаването на съдържанието на труда на медицинските работници се основава на изследването на разхода на работно време за изпълнението на отделните видове трудови операции.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6813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bg-BG" sz="2800" dirty="0" smtClean="0"/>
          </a:p>
          <a:p>
            <a:pPr algn="ctr"/>
            <a:r>
              <a:rPr lang="bg-BG" sz="2800" dirty="0" smtClean="0"/>
              <a:t>„Същността </a:t>
            </a:r>
            <a:r>
              <a:rPr lang="bg-BG" sz="2800" dirty="0"/>
              <a:t>на управлението на времето се базира на ефективно оползотворяване на времето, а правилното му управление е тайната на човешките </a:t>
            </a:r>
            <a:r>
              <a:rPr lang="bg-BG" sz="2800" dirty="0" smtClean="0"/>
              <a:t>успехи!“</a:t>
            </a:r>
          </a:p>
          <a:p>
            <a:pPr marL="0" indent="0" algn="r">
              <a:buNone/>
            </a:pPr>
            <a:r>
              <a:rPr lang="bg-BG" sz="2800" dirty="0" smtClean="0"/>
              <a:t>Е. Сливоцки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4571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искани">
  <a:themeElements>
    <a:clrScheme name="Изискани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Изискани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зискани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431</TotalTime>
  <Words>1857</Words>
  <Application>Microsoft Office PowerPoint</Application>
  <PresentationFormat>Презентация на цял екран (4:3)</PresentationFormat>
  <Paragraphs>267</Paragraphs>
  <Slides>41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41</vt:i4>
      </vt:variant>
    </vt:vector>
  </HeadingPairs>
  <TitlesOfParts>
    <vt:vector size="42" baseType="lpstr">
      <vt:lpstr>Изискани</vt:lpstr>
      <vt:lpstr>         Здравейте! Как сте? </vt:lpstr>
      <vt:lpstr>ПОДХОДИ И СРЕДСТВА ЗА ЕФЕКТИВНО УПРАВЛЕНИЕ НА ВРЕМЕТО</vt:lpstr>
      <vt:lpstr>Същност и особености на медицинския труд</vt:lpstr>
      <vt:lpstr>Същност и особености на медицинския труд-характеристики</vt:lpstr>
      <vt:lpstr>Същност и особености на медицинския труд-характеристики</vt:lpstr>
      <vt:lpstr>Характеристики на управленския труд по М. Андреева и К. Каменов</vt:lpstr>
      <vt:lpstr>Характеристики на управленския труд по М. Андреева и К. Каменов</vt:lpstr>
      <vt:lpstr>Презентация на PowerPoint</vt:lpstr>
      <vt:lpstr>Презентация на PowerPoint</vt:lpstr>
      <vt:lpstr>  Управлението на времето има две измерения:</vt:lpstr>
      <vt:lpstr>Въпроси за дискусия</vt:lpstr>
      <vt:lpstr> Подходи за ефективно управление на времето с практико-приложен характер за РЗГ </vt:lpstr>
      <vt:lpstr>Изучаване на организацията на медицинския труд</vt:lpstr>
      <vt:lpstr>Изучаване на организацията на медицинския труд</vt:lpstr>
      <vt:lpstr>Изучаване на организацията на медицинския труд</vt:lpstr>
      <vt:lpstr>Коефициент на интензивност</vt:lpstr>
      <vt:lpstr>Задача: Определете коефициент на интензивност:</vt:lpstr>
      <vt:lpstr>Задача - решение</vt:lpstr>
      <vt:lpstr>Извод</vt:lpstr>
      <vt:lpstr>Мрежово планиране</vt:lpstr>
      <vt:lpstr>Възможности на мрежовото планиране</vt:lpstr>
      <vt:lpstr>Същност на мрежовото планиране</vt:lpstr>
      <vt:lpstr> Мрежово планиране Параметри на събитие/резултат</vt:lpstr>
      <vt:lpstr>Примерна задача</vt:lpstr>
      <vt:lpstr> мрежови модел</vt:lpstr>
      <vt:lpstr>Ранни срокове за настъпване на събитията/операциите </vt:lpstr>
      <vt:lpstr>Късни срокове за настъпване на събитията/резултатите </vt:lpstr>
      <vt:lpstr>Изчисляване на резерв от време</vt:lpstr>
      <vt:lpstr>Мрежово планиране</vt:lpstr>
      <vt:lpstr>Изводи</vt:lpstr>
      <vt:lpstr>Презентация на PowerPoint</vt:lpstr>
      <vt:lpstr>Определяне на приоритети – правило на Стив Повлина 50:30:20</vt:lpstr>
      <vt:lpstr>Определяне на приоритети – правило на Стив Павлина 50:30:20</vt:lpstr>
      <vt:lpstr>Задача</vt:lpstr>
      <vt:lpstr>Пример за правилото 50-30-20 Отговор на задачата</vt:lpstr>
      <vt:lpstr>Алгоритъм на поведение за управление на времето</vt:lpstr>
      <vt:lpstr>Алгоритъм на поведение за управление на времето на РЗГ</vt:lpstr>
      <vt:lpstr>Алгоритъм на поведение за управление на времето на РЗГ</vt:lpstr>
      <vt:lpstr>Алгоритъм на поведение за управление на времето на РЗГ</vt:lpstr>
      <vt:lpstr>Алгоритъм на поведение за управление на времето на РЗГ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ПОДХОДИ И СРЕДСТВА ЗА ЕФЕКТИВНО УПРАВЛЕНИЕ НА ВРЕМЕТО</dc:title>
  <dc:creator>PC</dc:creator>
  <cp:lastModifiedBy>PC</cp:lastModifiedBy>
  <cp:revision>49</cp:revision>
  <dcterms:created xsi:type="dcterms:W3CDTF">2013-12-14T18:56:39Z</dcterms:created>
  <dcterms:modified xsi:type="dcterms:W3CDTF">2013-12-15T21:23:31Z</dcterms:modified>
</cp:coreProperties>
</file>