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34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335" r:id="rId11"/>
    <p:sldId id="336" r:id="rId12"/>
    <p:sldId id="337" r:id="rId13"/>
    <p:sldId id="269" r:id="rId14"/>
    <p:sldId id="270" r:id="rId15"/>
    <p:sldId id="271" r:id="rId16"/>
    <p:sldId id="273" r:id="rId17"/>
    <p:sldId id="274" r:id="rId18"/>
    <p:sldId id="275" r:id="rId19"/>
    <p:sldId id="339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  <a:srgbClr val="FF99FF"/>
    <a:srgbClr val="00FFCC"/>
    <a:srgbClr val="FF00FF"/>
    <a:srgbClr val="FFFFFF"/>
    <a:srgbClr val="CE240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BB670-2332-49C5-9093-380DA7C89E9D}" type="datetime1">
              <a:rPr lang="bg-BG" smtClean="0"/>
              <a:t>2.3.2017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A510F-3B45-47B0-AAF2-92A8FB5DBDB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698781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31753A6A-672E-401C-8B77-631FEE80755C}" type="datetime1">
              <a:rPr lang="bg-BG" altLang="en-US" smtClean="0"/>
              <a:t>2.3.2017 г.</a:t>
            </a:fld>
            <a:endParaRPr lang="en-US" alt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A4A5F854-9682-4CE2-8974-C9D12C1DDF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1399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1" tIns="45716" rIns="91431" bIns="45716" anchor="b"/>
          <a:lstStyle>
            <a:lvl1pPr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r" eaLnBrk="1" hangingPunct="1"/>
            <a:fld id="{8C50EB19-E4E4-4102-AB09-E83ACAC43C15}" type="slidenum">
              <a:rPr lang="bg-BG" altLang="bg-BG" sz="1200">
                <a:latin typeface="Arial" charset="0"/>
              </a:rPr>
              <a:pPr algn="r" eaLnBrk="1" hangingPunct="1"/>
              <a:t>1</a:t>
            </a:fld>
            <a:endParaRPr lang="bg-BG" altLang="bg-BG" sz="12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3139207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42ECB-17AE-4376-B9DB-BA456E4DE32C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5083E-997E-4832-82F1-E8676AC16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15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B92A6-7302-4D4C-9030-22E0E96D13F6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9B14C-3A50-4A87-AF2C-49C03FE51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99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66F9D-654F-43C2-BAB2-1FEDCBA2357E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BB5FA-BC41-417D-8809-18CCCB9071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93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3F9AF-5D88-4C72-8BB6-F41871FF7E04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EB04C-004A-4398-A842-4B5927BCBD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66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68E4F-0C88-44D1-AA22-F8C663AC9178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CCC69-9FA9-4605-83E4-DA7697E80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45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77B61-31AD-4DDC-BA81-70419CE0109C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4FF26-85F1-40C4-B73F-5510E9A9C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5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EAD71-726A-4CD6-9DB4-7DA39336CFE8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CE7EA-8183-4C7F-A808-566117036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2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A92D7-C91F-4CEB-A7A9-EBD98CA50108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BF880-351F-427D-8626-970F29642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E5A9C-6181-4206-BA63-F0F22218DD00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6B3C1-62FE-44CF-A853-323C97AE5A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60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2758A-5D95-4FEF-9298-D7A7BF570AB1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B2241-CE9B-4697-81C8-8E50D92299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88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3CD96-75F2-46F2-BBA8-FF9E7512F219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BA77-09E3-4C99-A1B7-F0D590DB3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26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8CB52676-9472-4FD9-97C6-FF05EF90D6A0}" type="datetime1">
              <a:rPr lang="en-US" altLang="en-US" smtClean="0"/>
              <a:t>3/2/2017</a:t>
            </a:fld>
            <a:endParaRPr lang="en-US" alt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6C9C06B-C0AB-4FB4-BDC0-F3DB083ED1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sz="24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 dirty="0" smtClean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Лекция №1</a:t>
            </a:r>
          </a:p>
        </p:txBody>
      </p:sp>
      <p:sp>
        <p:nvSpPr>
          <p:cNvPr id="4104" name="WordArt 5"/>
          <p:cNvSpPr>
            <a:spLocks noChangeArrowheads="1" noChangeShapeType="1" noTextEdit="1"/>
          </p:cNvSpPr>
          <p:nvPr/>
        </p:nvSpPr>
        <p:spPr bwMode="auto">
          <a:xfrm>
            <a:off x="502097" y="2996952"/>
            <a:ext cx="8394700" cy="18617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87"/>
              </a:avLst>
            </a:prstTxWarp>
          </a:bodyPr>
          <a:lstStyle/>
          <a:p>
            <a:pPr algn="ctr"/>
            <a:r>
              <a:rPr lang="bg-BG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</a:t>
            </a:r>
            <a:r>
              <a:rPr lang="en-US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bg-BG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СИСТЕМА  КАТО </a:t>
            </a:r>
            <a:endParaRPr lang="bg-BG" altLang="en-US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СОЦИАЛНА </a:t>
            </a:r>
            <a:r>
              <a:rPr lang="bg-BG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</a:t>
            </a:r>
            <a:endParaRPr lang="en-US" sz="20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716463" y="6057900"/>
            <a:ext cx="40957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rgbClr val="002060"/>
                </a:solidFill>
                <a:cs typeface="+mn-cs"/>
              </a:rPr>
              <a:t>Доц. д-р Гена Грънчарова, д.м.</a:t>
            </a:r>
          </a:p>
        </p:txBody>
      </p:sp>
    </p:spTree>
    <p:extLst>
      <p:ext uri="{BB962C8B-B14F-4D97-AF65-F5344CB8AC3E}">
        <p14:creationId xmlns:p14="http://schemas.microsoft.com/office/powerpoint/2010/main" val="115264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DEDE541-7DCF-4BFA-97CC-5A46202155A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A54C9B-A60C-4E01-A265-447E33F1D50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10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9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Първото поколение</a:t>
            </a:r>
            <a:r>
              <a:rPr lang="bg-BG" altLang="en-US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реформи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полага основите на националните системи на здравеопазване и разширяване на социално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то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осигуряване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bg-BG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lang="en-US" altLang="en-US" sz="3200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5760-F264-49FE-B779-A87577E4EF81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3006485-FEE2-4DA1-869F-41F902132F6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3F76D13-941D-4DB1-99B7-2E4A94F1F00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11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0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2292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Второто поколение реформи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утвърждава промоцията на първичната здравна помощ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bg-BG" alt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lang="en-US" altLang="en-US" sz="4000" b="1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6307-D87C-4F05-863B-725B99E6D56C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5BF0E952-5166-40A3-8F65-61BEE5C3404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A71C5D8-C4A8-409D-B621-F73311F5AAE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12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0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8054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Третото поколение реформи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отразява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интерес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към осигурителните механизми, включително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към частното финансово застраховане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altLang="en-US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1CF7-D099-466F-95F2-935FEA52A8F9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D001600-EEB3-40FA-854E-86C075DB29A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6F51E8A-086C-4CC7-9ED1-1ABE908C734F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13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bg-BG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КОНЦЕПЦИЯТА НА СЗО ЗА ОЦЕНКА НА ЗДРАВНИТЕ СИСТЕМИ</a:t>
            </a:r>
            <a:r>
              <a:rPr lang="bg-BG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DE4C3-ADA3-4BD6-9671-2986C5FB0E4B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9593339-075A-43FD-986F-216DF0AEB6C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EDEC0C9-9861-413E-BF87-2661F2374B28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14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2138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bg-BG" altLang="en-US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дравната система трябва да постига: 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u="sng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 качество</a:t>
            </a:r>
            <a:r>
              <a:rPr lang="bg-BG" alt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40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bg-BG" altLang="en-US" sz="40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справедливост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равенство в здравето и равенство в разпределянето на финансовата тежест между индивидите и групите.</a:t>
            </a:r>
            <a:endParaRPr lang="en-GB" altLang="en-US" sz="4000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E3E7-A7AD-4FC6-AD3F-A5F21FBDDF3E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325FDA97-1B87-4856-BCD8-7F6C027F0C8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B7688D7D-0702-4A50-985E-AD711C257C69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15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213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Доклада на СЗО пред СЗА през м.май 2000 г. за пръв път -  </a:t>
            </a:r>
            <a:r>
              <a:rPr lang="bg-BG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нова методологична основа за оценка</a:t>
            </a:r>
            <a:r>
              <a:rPr lang="bg-BG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дейността на здравните системи</a:t>
            </a:r>
            <a:r>
              <a:rPr lang="en-US" altLang="en-US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endParaRPr lang="en-GB" altLang="en-US" b="1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9963-3955-468C-BEA5-D8DD5481C2B9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0DDFD7D3-7570-4397-84FD-05739A1688A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F8DB98-9765-4149-A905-4597A39EDDA2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16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165850"/>
          </a:xfrm>
        </p:spPr>
        <p:txBody>
          <a:bodyPr/>
          <a:lstStyle/>
          <a:p>
            <a:pPr marL="838200" indent="-838200" eaLnBrk="1" hangingPunct="1">
              <a:buFontTx/>
              <a:buAutoNum type="arabicPeriod"/>
            </a:pP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ОБЩО РАВНИЩЕ НА ЗДРАВЕТО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– оценява се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чрез очаквана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та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продължителност на живота, съобразена с инвалидността (</a:t>
            </a:r>
            <a:r>
              <a:rPr lang="en-US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DALE)-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очакваната продължителност на живота в състояние на пълно здраве.</a:t>
            </a:r>
            <a:endParaRPr lang="en-GB" altLang="en-US" sz="400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3CF5-CAB5-4D65-8B31-5C9B411EB1C5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1355BF2-A1E9-46AF-B463-7CDDB91BBC5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E92D9F3-0FDD-4B38-97A0-A159452BC83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17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734050"/>
          </a:xfrm>
        </p:spPr>
        <p:txBody>
          <a:bodyPr/>
          <a:lstStyle/>
          <a:p>
            <a:pPr eaLnBrk="1" hangingPunct="1"/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НЕРАВЕНСТВО В ЗДРАВЕТО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–</a:t>
            </a:r>
            <a:r>
              <a:rPr lang="en-US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сра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внява преживяемостта до 5-годишна възраст в отделните групи. </a:t>
            </a:r>
            <a:b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Индекс 1 - пълно равенство;  Индекс равен или близък до нула - крайна степен на неравенство.</a:t>
            </a:r>
            <a:endParaRPr lang="en-GB" altLang="en-US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B2196-04C2-4219-8620-C5D71F49BA01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0B01FC5-FFCF-41C6-92B8-1D16F68BF10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D3479B9-18AD-4381-B016-88A179B7EAF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18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92825"/>
          </a:xfrm>
        </p:spPr>
        <p:txBody>
          <a:bodyPr/>
          <a:lstStyle/>
          <a:p>
            <a:pPr algn="l" eaLnBrk="1" hangingPunct="1">
              <a:lnSpc>
                <a:spcPct val="130000"/>
              </a:lnSpc>
            </a:pP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bg-BG" altLang="en-US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СЪОТВЕТСТВИЕ НА ОЧАКВАНИЯТА НА ХОРАТА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altLang="en-US" sz="3600" b="1" u="sng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bg-BG" altLang="en-US" sz="3600" b="1" u="sng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УВАЖЕНИЕ КЪМ ЛИЦАТА:</a:t>
            </a:r>
            <a:r>
              <a:rPr lang="bg-BG" altLang="en-US" sz="3600" u="sng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600" u="sng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Зачитане на човешкото достойнство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Конфиденциалност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Автономност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8F98-5829-4BC9-BB97-1918011BAFEA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0A281F3-FF77-4379-8B02-BD6FE218DCC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AC8A1C1-5018-4D1F-A9CE-4B302B044BB1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2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en-US" altLang="en-US" sz="40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bg-BG" altLang="en-US" sz="40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ОРИЕНТАЦИЯ КЪМ КЛИЕНТА: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Бързо, навременно обслужване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Предоставяне на удобства от подходящо качество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Достъп до мрежи за социална подкрепа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Избор на изпълнител на здравна помощ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altLang="en-US" sz="3600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889A-D3BE-46E3-A093-20D585E4374E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402E6CE-C34B-4768-B2F7-563DC5D1B74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AF40584-6BF2-4AA5-86C9-BC103D13DEC6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дравните системи</a:t>
            </a:r>
            <a:r>
              <a:rPr lang="bg-BG" altLang="en-US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включват всички организации, институции и ресурси, които са посветени на извършването на здравни дейности”.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(Доклад на Генералния директор на СЗО пред Световната Здравна Асамблея - 2000 г.)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sz="4000" dirty="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A89F-9C7D-4A69-B702-31305D697EF8}" type="datetime1">
              <a:rPr lang="en-US" altLang="en-US" smtClean="0">
                <a:solidFill>
                  <a:schemeClr val="bg2"/>
                </a:solidFill>
              </a:rPr>
              <a:t>3/2/2017</a:t>
            </a:fld>
            <a:endParaRPr lang="en-US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172E6E0-0B13-48AB-9C32-0DABB0B4BDA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871D89E-C013-47BF-AA66-C4BDE95FC353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20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3817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40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4. СПРАВЕДЛИВО ФИНАНСИРАНЕ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рисковете за всяко домакинство поради стойността на здравните услуги се разпределят не според способността за плащане, а  според риска на заболяването; </a:t>
            </a:r>
            <a:r>
              <a:rPr lang="bg-BG" altLang="en-US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т.е. </a:t>
            </a:r>
            <a:r>
              <a:rPr lang="bg-BG" altLang="en-US" b="1" i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гарантира се финансова защита.</a:t>
            </a:r>
            <a:endParaRPr lang="en-GB" altLang="en-US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CF965-79E8-4A18-966C-CE22E6602993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C1598105-1FE5-4F49-BC08-6F4A5CDB619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1F943A5-0611-4BAB-9C76-59B7D9D4621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21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инансира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нето на 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здравната помощ 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е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справедлив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ако съотношението между общите разходи за здраве и общите разходи, несвързани с храна, е еднакво за всички домакинства, независимо от техния доход, здравен статус или ползване на здравната система.</a:t>
            </a:r>
            <a:endParaRPr lang="en-GB" altLang="en-US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394CD-549B-4A9D-B5A6-113EF74268C9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76FDC1D-476A-4F8B-9CC3-8F1F9467F1DE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C129979-8144-47C9-B05F-12B34DE5DD57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22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40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5. СПРАВЕДЛИВО РАЗПРЕДЕЛЕНИЕ НА ФИНАНСОВОТО УЧАСТИЕ</a:t>
            </a:r>
            <a:r>
              <a:rPr lang="bg-BG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-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обобщава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се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индекс (от 0 до 1), обратен на неравенството в разпределението;</a:t>
            </a:r>
            <a:b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по-нисък индекс - по-голямо неравенство. </a:t>
            </a:r>
            <a:b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Страни с висок доход - близък до 1, т.е.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високи нива на равенство се наблюдават в страните със здравно осигуряване.</a:t>
            </a:r>
            <a: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36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altLang="en-US" sz="360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7C91-6C69-46B9-8BA8-84826F7E2BE3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7BBC58B-3A5B-4FBA-8014-5851ECBAD29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B45060-BBB5-49F9-A6DA-49C3746A5533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23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</a:t>
            </a:r>
            <a:r>
              <a:rPr lang="bg-BG" altLang="en-US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ПРАВЕДЛИВО ФИНАНСИРАНЕ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означава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равенство в начина на споделяне на финансовата тежест за поддържането на  здравната система.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mtClean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59419-C6FB-42CB-9C3B-494260EC973B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B385DDDE-F584-4FC0-A144-7300DC6571A6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B65A49-A2DA-4801-B44E-BF3AC2570B09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24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381000"/>
            <a:ext cx="8497888" cy="4919663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ОЦЕНКА НА ЦЯЛОСТНАТА ДЕЙНОСТ НА ЗДРАВНАТА СИСТЕМА</a:t>
            </a:r>
            <a:endParaRPr lang="bg-BG" altLang="en-US" b="1" smtClean="0">
              <a:solidFill>
                <a:srgbClr val="CE240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91C0B-1419-45B0-A1B0-F26B6E2AE9B7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A402584-299F-498F-8B1F-5EA50B8241B0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FC276D3-F89F-4A17-BF0D-27C302E8520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25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0"/>
            <a:ext cx="8569325" cy="58769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ай-важният индикатор за дейността на дадена здравна система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е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измерването на достиженията, съпоставени с ресурсите</a:t>
            </a:r>
            <a:r>
              <a:rPr lang="bg-BG" altLang="en-US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GB" altLang="en-US" sz="3600" b="1" smtClean="0">
              <a:solidFill>
                <a:srgbClr val="CE240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A41B0-4DEE-4178-973C-324E8239DB16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8415B21-9AE2-44D7-BA8A-F434A94FFE6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3F88034-3A03-434B-9591-86F2A9619C5A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26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92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Е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дна ефикасна  здравна система постига повече, отнесено към ресурсите, с които разполага.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Обратно – една неефикасна здравна система прахосва ресурсите, дори ако достига високи нива на здраве, съответствие и справедливост.</a:t>
            </a:r>
            <a:endParaRPr lang="en-GB" altLang="en-US" sz="4000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9AA-65AE-4B5B-9653-2728A5DB2947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65DAD0F7-825F-4F79-AC1C-F8B903ED4C0A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240AED6-B11D-4896-B12D-AAEBE65DF128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27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9499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4000" b="1" u="sng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СЗО предлага два подхода за цялостна оценка на здравната система</a:t>
            </a:r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отнасяне на ресурсите към средния здравен статус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изразен чрез DALE.</a:t>
            </a:r>
            <a:b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отнасяне на ресурсите към цялостното постижение на системата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опиращо се на 5 посочени критерия.</a:t>
            </a:r>
            <a:endParaRPr lang="en-GB" altLang="en-US" sz="4000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D31FE-DCD5-406C-AD01-C375991AA2DC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D73EF713-03EA-4092-9FCD-CF42CA96051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652671F-C97C-493C-9560-49139C9F078A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28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734050"/>
          </a:xfrm>
        </p:spPr>
        <p:txBody>
          <a:bodyPr/>
          <a:lstStyle/>
          <a:p>
            <a:pPr eaLnBrk="1" hangingPunct="1"/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Най-добро ниво на здраве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имат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високоразвитите страни – Япония, Австралия, Швеция, Франция и др.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</a:t>
            </a:r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Най-добри постижения в равенството на здравето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има Обединеното Кралство, следвано от Япония, Норвегия и др.</a:t>
            </a:r>
            <a:endParaRPr lang="en-GB" altLang="en-US" sz="4000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C2FB-81B3-4E56-A20D-D0872167A07C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D414CFB-A6C4-48A5-B125-659132E0D890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64EF4AB9-2545-46CE-B0B2-71E4D5E0CEFE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 </a:t>
            </a:r>
            <a:r>
              <a:rPr lang="bg-BG" altLang="en-US" sz="4000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Най-добро съответствие на системата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имат силно развитите страни, които влагат значителни ресурси и отделят голямо внимание на  очакванията на хората, на зачитане на тяхното достойнство и автономност (САЩ, Швейцария, Люксембург, Германия, Япония, Канада, Норвегия, Холандия, Швеция).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en-GB" altLang="en-US" sz="3500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A3132-6641-4769-ABAA-96A79B7E74FD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82BF4E9-FEE5-433B-9ED3-C44BF1B7AC9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9B3119-90B8-4097-8E60-06D35374DED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3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 дейност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е “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altLang="en-US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DA24-9F52-4677-9A4D-EC14CD256C7D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304BEFC-D795-4077-864B-218575532571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AB6A372-AC44-4772-B61C-0AFF2B29FA98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30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4.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bg-BG" altLang="en-US" b="1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справедливост на финансовото участие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първите места заемат страни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 добре развита здравноосигурителна система -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Люксембург, Белгия, Дания, Германия, Норвегия, Япония.</a:t>
            </a: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GB" alt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alt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36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2C91-27EC-4E91-9328-F4DE0F3A8624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E281157-97DE-4591-8694-DFE2D0B737CE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E4E5857-7FB1-40AF-821E-150FC54606E7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31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5. 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бщото постижение на целите</a:t>
            </a:r>
            <a:r>
              <a:rPr lang="bg-BG" altLang="en-US" sz="3900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съответства 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 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социално-икономическо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то 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bg-BG" altLang="en-US" sz="3900" b="1" dirty="0" smtClean="0">
                <a:solidFill>
                  <a:srgbClr val="CE24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на страните</a:t>
            </a: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b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</a:t>
            </a: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 всички развити страни имат еднакво ефикасни здравни системи. </a:t>
            </a: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</a:t>
            </a:r>
            <a:r>
              <a:rPr lang="bg-BG" altLang="en-US" sz="39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най-добри цялостни постижения – Франция.</a:t>
            </a:r>
            <a:r>
              <a:rPr lang="bg-BG" altLang="en-US" sz="39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9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САЩ - на </a:t>
            </a:r>
            <a:r>
              <a:rPr lang="bg-BG" altLang="en-US" sz="39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1-</a:t>
            </a:r>
            <a:r>
              <a:rPr lang="bg-BG" altLang="en-US" sz="39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во място по заделяни средства, но по ефикасност на здравната система на 37-мо място</a:t>
            </a:r>
            <a:r>
              <a:rPr lang="bg-BG" altLang="en-US" sz="39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GB" altLang="en-US" sz="3900" b="1" dirty="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9380-C7E4-4363-9A1F-DB209EC3A959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1E96B8C-2245-44CD-83D8-E81B4646336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D02082-3CE2-49BB-AEA7-2A92A343B23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4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дравната система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представлява изключително широк комплекс от медицински и немедицински дейности, ориентирани към опазване и възстановяване на здравето.</a:t>
            </a:r>
            <a:r>
              <a:rPr lang="bg-BG" alt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bg-BG" altLang="en-US" sz="400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C71-C363-48D8-A4FA-81BD69DB8DBE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2C9C3101-E212-48D9-854C-02239D0614C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4ADA497-7143-4BA2-9FE2-70064E12C251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5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sz="35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sz="35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дравната система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представлява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от дейности, медицински и немедицински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(стопански, социални, материално-технически и технологични, екологични, поведенческо-образователни и възпитателни),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научни и приложни,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организирани в обществото за оптимизиране на количествените и качествени аспекти на възпроизводството на човешките ресурси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5C6B-E048-427D-B013-F0577DFF6C4A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29A25D8-DA67-4D65-8F60-044073EE7D4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CF2D589-D4C2-44D1-BE9F-81100487EC0A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6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ФУНДАМЕНТАЛНИ ЦЕЛИ И ФУНКЦИИ НА ЗДРАВНИТЕ СИСТЕМИ</a:t>
            </a:r>
            <a:b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E244-CFFB-4329-855C-66A60797AA2E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2734848-F472-4ADA-B3C1-9C2AA610D90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B58702C-62A7-4EB0-898F-A15660258DE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7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en-US" sz="40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</a:t>
            </a:r>
            <a:r>
              <a:rPr lang="bg-BG" altLang="en-US" sz="40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bg-BG" altLang="en-US" sz="400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ФУНДАМЕНТАЛНИ ЦЕЛИ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подобряване на здравето на обслужваното население;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задоволяване на очакванията на хората;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предоставяне на финансова защита срещу разходите при увреждане на здравето</a:t>
            </a:r>
            <a: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bg-BG" altLang="en-US" sz="40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sz="400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sz="400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4EDB-2DCA-42B4-80E0-076AB97CB871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C0AA704-F8B8-4CD4-B089-0AD93CB3258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621259F-D32E-42DF-8E31-3A867B1FD493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8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en-US" sz="40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ЧЕТИРИ</a:t>
            </a:r>
            <a:r>
              <a:rPr lang="bg-BG" altLang="en-US" sz="4000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ФУНКЦИИ:</a:t>
            </a: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Предоставяне на всеобхватни и качествени здравни услуги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GB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Създаване (генериране) на човешки и материални ресурси</a:t>
            </a:r>
            <a:r>
              <a:rPr lang="en-GB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 Справедливо ф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инансиране</a:t>
            </a:r>
            <a:r>
              <a:rPr lang="en-GB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5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4. </a:t>
            </a:r>
            <a:r>
              <a:rPr lang="bg-BG" altLang="en-US" sz="35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Ефективно управление и стопанисване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endParaRPr lang="en-GB" altLang="en-US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AD741-796E-412E-A55D-163D3A70DF02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39DFE95-1726-430F-A54C-E79115E3A75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722D4E5-5CCD-45DA-B65F-77E535451B9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ТРИ ПОКОЛЕНИЯ РЕФОРМИ НА ЗДРАВНИТЕ СИСТЕМИ В СВЕТА</a:t>
            </a:r>
            <a:r>
              <a:rPr lang="bg-BG" altLang="en-US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en-GB" altLang="en-US" sz="32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altLang="en-US" sz="32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sz="32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3200" b="1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48BA-1163-4517-BF4D-D204F02DDAA2}" type="datetime1">
              <a:rPr lang="en-US" altLang="en-US" smtClean="0"/>
              <a:t>3/2/2017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956</TotalTime>
  <Words>631</Words>
  <Application>Microsoft Office PowerPoint</Application>
  <PresentationFormat>On-screen Show (4:3)</PresentationFormat>
  <Paragraphs>128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 Unicode MS</vt:lpstr>
      <vt:lpstr>Arial</vt:lpstr>
      <vt:lpstr>Arial Black</vt:lpstr>
      <vt:lpstr>Arial Narrow</vt:lpstr>
      <vt:lpstr>Impact</vt:lpstr>
      <vt:lpstr>Times New Roman</vt:lpstr>
      <vt:lpstr>Wingdings</vt:lpstr>
      <vt:lpstr>Clouds</vt:lpstr>
      <vt:lpstr>CorelDRAW.Graphic.10</vt:lpstr>
      <vt:lpstr>PowerPoint Presentation</vt:lpstr>
      <vt:lpstr>“Здравните системи включват всички организации, институции и ресурси, които са посветени на извършването на здравни дейности”.  (Доклад на Генералния директор на СЗО пред Световната Здравна Асамблея - 2000 г.)  </vt:lpstr>
      <vt:lpstr>Здравна дейност е “всяко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 </vt:lpstr>
      <vt:lpstr>Здравната система представлява изключително широк комплекс от медицински и немедицински дейности, ориентирани към опазване и възстановяване на здравето.  </vt:lpstr>
      <vt:lpstr>Здравната система представлява система от дейности, медицински и немедицински (стопански, социални, материално-технически и технологични, екологични, поведенческо-образователни и възпитателни), научни и приложни, организирани в обществото за оптимизиране на количествените и качествени аспекти на възпроизводството на човешките ресурси”.</vt:lpstr>
      <vt:lpstr>ФУНДАМЕНТАЛНИ ЦЕЛИ И ФУНКЦИИ НА ЗДРАВНИТЕ СИСТЕМИ  </vt:lpstr>
      <vt:lpstr>ТРИ ФУНДАМЕНТАЛНИ ЦЕЛИ    Ø подобряване на здравето на обслужваното население;   Ø задоволяване на очакванията на хората;   Ø предоставяне на финансова защита срещу разходите при увреждане на здравето.  </vt:lpstr>
      <vt:lpstr>ЧЕТИРИ ФУНКЦИИ:  1. Предоставяне на всеобхватни и качествени здравни услуги   2. Създаване (генериране) на човешки и материални ресурси   3. Справедливо финансиране   4. Ефективно управление и стопанисване   </vt:lpstr>
      <vt:lpstr>  ТРИ ПОКОЛЕНИЯ РЕФОРМИ НА ЗДРАВНИТЕ СИСТЕМИ В СВЕТА     </vt:lpstr>
      <vt:lpstr>Първото поколение реформи полага основите на националните системи на здравеопазване и разширяване на социалното осигуряване.   </vt:lpstr>
      <vt:lpstr>   Второто поколение реформи утвърждава промоцията на първичната здравна помощ.  </vt:lpstr>
      <vt:lpstr>Третото поколение реформи отразява  интереса към осигурителните механизми, включително и към частното финансово застраховане.</vt:lpstr>
      <vt:lpstr> КОНЦЕПЦИЯТА НА СЗО ЗА ОЦЕНКА НА ЗДРАВНИТЕ СИСТЕМИ </vt:lpstr>
      <vt:lpstr> Здравната система трябва да постига:  - добро качество  - справедливост – равенство в здравето и равенство в разпределянето на финансовата тежест между индивидите и групите.</vt:lpstr>
      <vt:lpstr>В Доклада на СЗО пред СЗА през м.май 2000 г. за пръв път -  нова методологична основа за оценка на дейността на здравните системи. </vt:lpstr>
      <vt:lpstr>ОБЩО РАВНИЩЕ НА ЗДРАВЕТО – оценява се чрез очакваната продължителност на живота, съобразена с инвалидността (DALE)- очакваната продължителност на живота в състояние на пълно здраве.</vt:lpstr>
      <vt:lpstr>2. НЕРАВЕНСТВО В ЗДРАВЕТО – сравнява преживяемостта до 5-годишна възраст в отделните групи.  Индекс 1 - пълно равенство;  Индекс равен или близък до нула - крайна степен на неравенство.</vt:lpstr>
      <vt:lpstr>3. СЪОТВЕТСТВИЕ НА ОЧАКВАНИЯТА НА ХОРАТА  I. УВАЖЕНИЕ КЪМ ЛИЦАТА:  Ø Зачитане на човешкото достойнство;   Ø Конфиденциалност;  Ø Автономност.</vt:lpstr>
      <vt:lpstr>II. ОРИЕНТАЦИЯ КЪМ КЛИЕНТА:  Ø Бързо, навременно обслужване;  Ø Предоставяне на удобства от подходящо качество;  Ø Достъп до мрежи за социална подкрепа;  Ø Избор на изпълнител на здравна помощ.</vt:lpstr>
      <vt:lpstr>4. СПРАВЕДЛИВО ФИНАНСИРАНЕ -   рисковете за всяко домакинство поради стойността на здравните услуги се разпределят не според способността за плащане, а  според риска на заболяването; т.е. гарантира се финансова защита.</vt:lpstr>
      <vt:lpstr>Финансирането на здравната помощ е справедливо, ако съотношението между общите разходи за здраве и общите разходи, несвързани с храна, е еднакво за всички домакинства, независимо от техния доход, здравен статус или ползване на здравната система.</vt:lpstr>
      <vt:lpstr>5. СПРАВЕДЛИВО РАЗПРЕДЕЛЕНИЕ НА ФИНАНСОВОТО УЧАСТИЕ - обобщава се в индекс (от 0 до 1), обратен на неравенството в разпределението; по-нисък индекс - по-голямо неравенство.  Страни с висок доход - близък до 1, т.е. високи нива на равенство се наблюдават в страните със здравно осигуряване. </vt:lpstr>
      <vt:lpstr>СПРАВЕДЛИВО ФИНАНСИРАНЕ означава равенство в начина на споделяне на финансовата тежест за поддържането на  здравната система.   </vt:lpstr>
      <vt:lpstr>ОЦЕНКА НА ЦЯЛОСТНАТА ДЕЙНОСТ НА ЗДРАВНАТА СИСТЕМА</vt:lpstr>
      <vt:lpstr>Най-важният индикатор за дейността на дадена здравна система е  измерването на достиженията, съпоставени с ресурсите.</vt:lpstr>
      <vt:lpstr>Една ефикасна  здравна система постига повече, отнесено към ресурсите, с които разполага.   Обратно – една неефикасна здравна система прахосва ресурсите, дори ако достига високи нива на здраве, съответствие и справедливост.</vt:lpstr>
      <vt:lpstr>СЗО предлага два подхода за цялостна оценка на здравната система:  Ø отнасяне на ресурсите към средния здравен статус, изразен чрез DALE.  Ø отнасяне на ресурсите към цялостното постижение на системата, опиращо се на 5 посочени критерия.</vt:lpstr>
      <vt:lpstr>1. Най-добро ниво на здраве имат високоразвитите страни – Япония, Австралия, Швеция, Франция и др.   2. Най-добри постижения в равенството на здравето има Обединеното Кралство, следвано от Япония, Норвегия и др.</vt:lpstr>
      <vt:lpstr>3. Най-добро съответствие на системата имат силно развитите страни, които влагат значителни ресурси и отделят голямо внимание на  очакванията на хората, на зачитане на тяхното достойнство и автономност (САЩ, Швейцария, Люксембург, Германия, Япония, Канада, Норвегия, Холандия, Швеция).  </vt:lpstr>
      <vt:lpstr>4. По справедливост на финансовото участие първите места заемат страните с добре развита здравноосигурителна система - Люксембург, Белгия, Дания, Германия, Норвегия, Япония.     </vt:lpstr>
      <vt:lpstr>5. Общото постижение на целите  съответства на социално-икономическото развитие на страните. Не всички развити страни имат еднакво ефикасни здравни системи.  С най-добри цялостни постижения – Франция. САЩ - на 1-во място по заделяни средства, но по ефикасност на здравната система на 37-мо място.</vt:lpstr>
    </vt:vector>
  </TitlesOfParts>
  <Company>Pleven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ЗДРАВЕОПАЗВАНЕ  И ЗДРАВНА СЛУЖБА</dc:title>
  <dc:creator>A.A</dc:creator>
  <cp:lastModifiedBy>Tzanev-MU</cp:lastModifiedBy>
  <cp:revision>165</cp:revision>
  <dcterms:created xsi:type="dcterms:W3CDTF">2003-03-16T12:36:59Z</dcterms:created>
  <dcterms:modified xsi:type="dcterms:W3CDTF">2017-03-02T07:53:24Z</dcterms:modified>
</cp:coreProperties>
</file>