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sldIdLst>
    <p:sldId id="346" r:id="rId2"/>
    <p:sldId id="345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9" r:id="rId11"/>
    <p:sldId id="344" r:id="rId12"/>
    <p:sldId id="297" r:id="rId13"/>
    <p:sldId id="298" r:id="rId14"/>
    <p:sldId id="300" r:id="rId15"/>
    <p:sldId id="301" r:id="rId16"/>
    <p:sldId id="302" r:id="rId17"/>
    <p:sldId id="303" r:id="rId18"/>
    <p:sldId id="306" r:id="rId19"/>
    <p:sldId id="307" r:id="rId20"/>
    <p:sldId id="308" r:id="rId21"/>
    <p:sldId id="309" r:id="rId22"/>
    <p:sldId id="310" r:id="rId23"/>
    <p:sldId id="311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  <a:srgbClr val="FF99FF"/>
    <a:srgbClr val="00FFCC"/>
    <a:srgbClr val="FF00FF"/>
    <a:srgbClr val="FFFFFF"/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13" autoAdjust="0"/>
  </p:normalViewPr>
  <p:slideViewPr>
    <p:cSldViewPr>
      <p:cViewPr varScale="1">
        <p:scale>
          <a:sx n="63" d="100"/>
          <a:sy n="63" d="100"/>
        </p:scale>
        <p:origin x="-9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700544FB-7845-4B86-8A83-389F9A696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7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 anchor="b"/>
          <a:lstStyle>
            <a:lvl1pPr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r" eaLnBrk="1" hangingPunct="1"/>
            <a:fld id="{8C50EB19-E4E4-4102-AB09-E83ACAC43C15}" type="slidenum">
              <a:rPr lang="bg-BG" altLang="bg-BG" sz="1200">
                <a:latin typeface="Arial" charset="0"/>
              </a:rPr>
              <a:pPr algn="r" eaLnBrk="1" hangingPunct="1"/>
              <a:t>1</a:t>
            </a:fld>
            <a:endParaRPr lang="bg-BG" altLang="bg-BG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90AD6-DDC4-4AF2-AAF5-0ACB74C189AD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FDF05-DC62-4342-99A7-9A5BB963A5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1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AE38B-498D-4DF8-A250-4DA7868FEDC4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D645A-86A1-43EF-A6B5-395CCC938F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25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079D0-1F3C-4C60-BEAA-D5E39360969C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90432-FAB2-4E57-A2A5-DCA73CD587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3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B0F15-F913-4513-8847-73C90E0654F1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1B153-1464-4177-8779-D292765DC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93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FA600-5810-4524-9956-082835E37999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48B57-B7E9-47AA-AFC7-D4BC01D48E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08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B32F8-4CCA-4DC8-A349-B455AA5E954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401F3-B57E-4E78-8361-5F75F3DAC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04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811CD-1A1E-481D-8B8E-9C1F83A2DCD2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7AF7A-396A-4FEB-B0FE-C760CB4487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BC9B5-E81C-4BEB-AED3-F8FEFD706204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839C7-EC19-4A37-BA02-568F66FE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13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7F005-017B-448D-93EC-E66E56696123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03364-E1F2-4B71-A121-2328BA8046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0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BE323-D107-49BA-A394-0143FF10FBB0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37CF3-7CD3-43B2-9F6F-C95607A99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68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443D1-6E24-4663-AAD7-52803F9AE2C2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05FD3-6515-4C65-8867-67857082D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38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BE6BD41-8F4B-4A4F-A43C-76F39A4291D0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CB868EC-AF44-494C-B6BF-2FF16B25A8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Лекция </a:t>
            </a: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№2</a:t>
            </a:r>
            <a:endParaRPr lang="bg-BG" altLang="bg-BG" dirty="0" smtClean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502097" y="3429000"/>
            <a:ext cx="8394700" cy="14297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7"/>
              </a:avLst>
            </a:prstTxWarp>
          </a:bodyPr>
          <a:lstStyle/>
          <a:p>
            <a:pPr algn="ctr"/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</a:t>
            </a:r>
            <a:r>
              <a:rPr lang="en-US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СЛУЖБА</a:t>
            </a:r>
            <a:endParaRPr lang="en-US" sz="20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716463" y="6057900"/>
            <a:ext cx="409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Доц. д-р Гена Грънчарова, д.м.</a:t>
            </a:r>
          </a:p>
        </p:txBody>
      </p:sp>
    </p:spTree>
    <p:extLst>
      <p:ext uri="{BB962C8B-B14F-4D97-AF65-F5344CB8AC3E}">
        <p14:creationId xmlns:p14="http://schemas.microsoft.com/office/powerpoint/2010/main" val="351100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5F2E80-1B39-4AC2-A9BC-38442B589FA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ЗДРАВНИ ИНСТИТУЦИИ С ДЕЛИМ ЕФЕКТ</a:t>
            </a:r>
            <a:r>
              <a:rPr lang="bg-BG" altLang="en-US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–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резултатите от дейността им могат да се проследят върху отделните лица, на които е оказана здравна помощ; популацията получава определен ефект, но чрез индивида.</a:t>
            </a:r>
            <a:r>
              <a:rPr lang="bg-BG" altLang="en-US" dirty="0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dirty="0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</a:br>
            <a:endParaRPr lang="en-GB" altLang="en-US" dirty="0" smtClean="0">
              <a:solidFill>
                <a:srgbClr val="FFFFFF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12C4-5497-411A-85B0-FCAA4ADF0570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E1C7742-3C9C-4B06-B1AD-7AFF239324AC}" type="slidenum">
              <a:rPr lang="en-US" alt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11</a:t>
            </a:fld>
            <a:endParaRPr lang="en-US" alt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1520" y="0"/>
            <a:ext cx="858768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ЗДРАВНИ ИНСТИТУЦИИ С ДЕЛИМ ЕФЕКТ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всички здравни заведения за извънболнична и болнична помощ, центрове (комплексен онкологичен център, 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център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за психично здраве, център за кожни и венерически заболявания), хосписи, домове за медико-социални грижи и др.</a:t>
            </a:r>
            <a:r>
              <a:rPr lang="bg-BG" altLang="en-US" sz="4000" dirty="0" smtClean="0">
                <a:solidFill>
                  <a:srgbClr val="FFFFFF"/>
                </a:solidFill>
                <a:effectLst/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dirty="0" smtClean="0">
                <a:solidFill>
                  <a:srgbClr val="FFFFFF"/>
                </a:solidFill>
                <a:effectLst/>
                <a:latin typeface="Arial Narrow" pitchFamily="34" charset="0"/>
                <a:cs typeface="Times New Roman" pitchFamily="18" charset="0"/>
              </a:rPr>
            </a:br>
            <a:endParaRPr lang="en-GB" altLang="en-US" sz="4000" dirty="0" smtClean="0">
              <a:solidFill>
                <a:srgbClr val="FFFFFF"/>
              </a:solidFill>
              <a:effectLst/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DB0F-1215-41AE-9204-447D9A6D6569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3364-E1F2-4B71-A121-2328BA8046F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F20FC4-BF5D-4636-8C5D-4BDD926B10B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548680"/>
            <a:ext cx="8928992" cy="583264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ЗДРАВНИ ИНСТИТУЦИИ С НЕДЕЛИМ ЕФЕКТ</a:t>
            </a:r>
            <a:r>
              <a:rPr lang="bg-BG" altLang="en-US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-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резултатите от дейността им засягат цялата популация, като всеки индивид получава частица от ефекта.</a:t>
            </a:r>
            <a:r>
              <a:rPr lang="bg-BG" altLang="en-US" dirty="0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dirty="0" smtClean="0">
                <a:latin typeface="Arial Narrow" pitchFamily="34" charset="0"/>
                <a:cs typeface="Times New Roman" pitchFamily="18" charset="0"/>
              </a:rPr>
            </a:br>
            <a:r>
              <a:rPr lang="bg-BG" altLang="en-US" dirty="0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dirty="0" smtClean="0">
                <a:latin typeface="Arial Narrow" pitchFamily="34" charset="0"/>
                <a:cs typeface="Times New Roman" pitchFamily="18" charset="0"/>
              </a:rPr>
            </a:br>
            <a:endParaRPr lang="en-GB" altLang="en-US" dirty="0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B130-A953-4D05-AC70-34DA7D93873D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3E2D59-DF83-4CE7-A6F6-88F79652C7D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497888" cy="5949950"/>
          </a:xfrm>
        </p:spPr>
        <p:txBody>
          <a:bodyPr/>
          <a:lstStyle/>
          <a:p>
            <a:pPr algn="l" eaLnBrk="1" hangingPunct="1">
              <a:lnSpc>
                <a:spcPct val="14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</a:rPr>
              <a:t>Към здравните институции с неделим ефект се отнасят:</a:t>
            </a: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sz="36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научни центрове и институти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; </a:t>
            </a:r>
            <a:b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6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учебни заведения за медицински 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кадри; </a:t>
            </a:r>
            <a:b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36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службите на здравната администрация (МЗ, </a:t>
            </a:r>
            <a:r>
              <a:rPr lang="bg-BG" altLang="en-US" sz="39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РЗИ и др.)</a:t>
            </a:r>
            <a:endParaRPr lang="en-GB" altLang="en-US" sz="3900" b="1" dirty="0" smtClean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5026-A60C-4EFD-96FE-C14697F2B45B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5FFACA-098B-40D2-917F-5103F3BF53A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569325" cy="5832475"/>
          </a:xfrm>
        </p:spPr>
        <p:txBody>
          <a:bodyPr/>
          <a:lstStyle/>
          <a:p>
            <a:pPr algn="l" eaLnBrk="1" hangingPunct="1"/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Според собствеността здравните институции с делим ефект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са: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публични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обществени)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: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 	</a:t>
            </a:r>
            <a:b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-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държавни и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-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общински; 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частни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(лична собственост, акционерни, кооперативни).</a:t>
            </a:r>
            <a:r>
              <a:rPr lang="bg-BG" altLang="en-US" dirty="0" smtClean="0">
                <a:effectLst/>
                <a:cs typeface="Times New Roman" pitchFamily="18" charset="0"/>
              </a:rPr>
              <a:t/>
            </a:r>
            <a:br>
              <a:rPr lang="bg-BG" altLang="en-US" dirty="0" smtClean="0">
                <a:effectLst/>
                <a:cs typeface="Times New Roman" pitchFamily="18" charset="0"/>
              </a:rPr>
            </a:br>
            <a:endParaRPr lang="en-GB" altLang="en-US" dirty="0" smtClean="0"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6538-835F-4F81-AAD7-1F9FEF4E5976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16ACA-D95E-49C4-9371-7A7E4BFA7A4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FF0000"/>
                </a:solidFill>
                <a:cs typeface="Times New Roman" pitchFamily="18" charset="0"/>
              </a:rPr>
              <a:t>2.</a:t>
            </a:r>
            <a:r>
              <a:rPr lang="bg-BG" altLang="en-US" b="1" dirty="0" smtClean="0">
                <a:solidFill>
                  <a:srgbClr val="66FFFF"/>
                </a:solidFill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bg-BG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РАЗВИТИЕ НА ЗДРАВНАТА СЛУЖБА</a:t>
            </a:r>
            <a:r>
              <a:rPr lang="bg-BG" altLang="en-US" b="1" dirty="0" smtClean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endParaRPr lang="en-GB" altLang="en-US" dirty="0" smtClean="0">
              <a:solidFill>
                <a:srgbClr val="66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0D01-7AED-4A8C-B622-0BD2A8E2D0C3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B3706A-BA9B-4C14-95E2-C052C2C268D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04813"/>
            <a:ext cx="8569325" cy="5903912"/>
          </a:xfrm>
        </p:spPr>
        <p:txBody>
          <a:bodyPr/>
          <a:lstStyle/>
          <a:p>
            <a:pPr marL="1117600" indent="-1117600" algn="l" eaLnBrk="1" hangingPunct="1">
              <a:lnSpc>
                <a:spcPct val="120000"/>
              </a:lnSpc>
              <a:buFontTx/>
              <a:buAutoNum type="romanUcPeriod"/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МЕДИЦИНСКИ ФАКТОРИ:</a:t>
            </a:r>
            <a:r>
              <a:rPr lang="en-US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ниво и тенденции на общественото здраве; 		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развитие на медицинската наука;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развитие на медицинското образование; 	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медицински традиции и др.	</a:t>
            </a:r>
            <a:r>
              <a:rPr lang="en-GB" altLang="en-US" sz="4000" dirty="0" smtClean="0">
                <a:solidFill>
                  <a:schemeClr val="bg2"/>
                </a:solidFill>
              </a:rPr>
              <a:t> </a:t>
            </a:r>
            <a:r>
              <a:rPr lang="bg-BG" altLang="en-US" sz="4000" dirty="0" smtClean="0">
                <a:solidFill>
                  <a:schemeClr val="bg2"/>
                </a:solidFill>
              </a:rPr>
              <a:t/>
            </a:r>
            <a:br>
              <a:rPr lang="bg-BG" altLang="en-US" sz="4000" dirty="0" smtClean="0">
                <a:solidFill>
                  <a:schemeClr val="bg2"/>
                </a:solidFill>
              </a:rPr>
            </a:br>
            <a:endParaRPr lang="en-GB" altLang="en-US" sz="4000" dirty="0" smtClean="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82ED-5CC6-4594-A67F-E5DD94DA2681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745534-9461-4F57-ADE8-77D4497611C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476250"/>
            <a:ext cx="8642350" cy="5576888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НЕМЕДИЦИНСКИ ФАКТОРИ: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r>
              <a:rPr lang="bg-BG" altLang="en-US" sz="4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здравна и социална политика на страната; 		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ниво на икономическо развитие;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климато-географски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особености; * национални традиции и др.</a:t>
            </a:r>
            <a:r>
              <a:rPr lang="bg-BG" altLang="en-US" sz="4000" dirty="0" smtClean="0">
                <a:latin typeface="Arial Narrow" pitchFamily="34" charset="0"/>
                <a:cs typeface="Times New Roman" pitchFamily="18" charset="0"/>
              </a:rPr>
              <a:t>	</a:t>
            </a:r>
            <a:r>
              <a:rPr lang="en-GB" altLang="en-US" sz="4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F5F-A171-4B58-8537-EF6EC696D603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F30830-276F-4CDD-95D0-66999A115EC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620713"/>
            <a:ext cx="8136904" cy="51847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Здравната помощ трябва да удовлетворява следните характеристики:</a:t>
            </a:r>
            <a:r>
              <a:rPr lang="bg-BG" altLang="en-US" sz="4000" dirty="0" smtClean="0">
                <a:cs typeface="Times New Roman" pitchFamily="18" charset="0"/>
              </a:rPr>
              <a:t/>
            </a:r>
            <a:br>
              <a:rPr lang="bg-BG" altLang="en-US" sz="4000" dirty="0" smtClean="0">
                <a:cs typeface="Times New Roman" pitchFamily="18" charset="0"/>
              </a:rPr>
            </a:br>
            <a:r>
              <a:rPr lang="bg-BG" altLang="en-US" sz="4000" dirty="0" smtClean="0">
                <a:cs typeface="Times New Roman" pitchFamily="18" charset="0"/>
              </a:rPr>
              <a:t/>
            </a:r>
            <a:br>
              <a:rPr lang="bg-BG" altLang="en-US" sz="4000" dirty="0" smtClean="0">
                <a:cs typeface="Times New Roman" pitchFamily="18" charset="0"/>
              </a:rPr>
            </a:br>
            <a:endParaRPr lang="en-GB" altLang="en-US" sz="4000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2577-508A-4536-A22A-22E9E48915AD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E4EA066-09C6-4CBA-9445-ECAF44AD3A8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764704"/>
            <a:ext cx="8642350" cy="5040784"/>
          </a:xfrm>
        </p:spPr>
        <p:txBody>
          <a:bodyPr/>
          <a:lstStyle/>
          <a:p>
            <a:pPr algn="l" eaLnBrk="1" hangingPunct="1">
              <a:lnSpc>
                <a:spcPct val="140000"/>
              </a:lnSpc>
            </a:pPr>
            <a:r>
              <a:rPr lang="bg-BG" altLang="en-US" sz="3200" dirty="0" smtClean="0">
                <a:solidFill>
                  <a:srgbClr val="FF000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 </a:t>
            </a:r>
            <a:r>
              <a:rPr lang="bg-BG" alt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Всеобхватност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 smtClean="0">
                <a:solidFill>
                  <a:srgbClr val="FF000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Адекватност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на потребностите;</a:t>
            </a:r>
            <a:b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 smtClean="0">
                <a:solidFill>
                  <a:srgbClr val="FF000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Наличност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;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 smtClean="0">
                <a:solidFill>
                  <a:srgbClr val="FF000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Достъпност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географска, цена;</a:t>
            </a:r>
            <a:b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dirty="0" smtClean="0">
                <a:solidFill>
                  <a:srgbClr val="FF0000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Осъществимост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3200" dirty="0" smtClean="0">
                <a:cs typeface="Times New Roman" pitchFamily="18" charset="0"/>
              </a:rPr>
              <a:t/>
            </a:r>
            <a:br>
              <a:rPr lang="bg-BG" altLang="en-US" sz="3200" dirty="0" smtClean="0">
                <a:cs typeface="Times New Roman" pitchFamily="18" charset="0"/>
              </a:rPr>
            </a:br>
            <a:endParaRPr lang="en-GB" altLang="en-US" sz="3200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4D56-B031-4D94-9989-4139DA282B18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117243E-E0C5-4B55-BBE1-20B114E3D292}" type="slidenum">
              <a:rPr lang="en-US" alt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</a:t>
            </a:fld>
            <a:endParaRPr lang="en-US" alt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260350"/>
            <a:ext cx="8642350" cy="64262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ОПРЕДЕЛЕНИЕ НА ПОНЯТИЕТО “ЗДРАВНА СЛУЖБА”</a:t>
            </a:r>
            <a:r>
              <a:rPr lang="bg-BG" altLang="en-US" smtClean="0"/>
              <a:t/>
            </a:r>
            <a:br>
              <a:rPr lang="bg-BG" altLang="en-US" smtClean="0"/>
            </a:br>
            <a:endParaRPr lang="en-GB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106C-35B3-4C71-AC8D-C9EB351396C8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3364-E1F2-4B71-A121-2328BA8046F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046774-E9B0-4F55-A130-892BE523DBA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424863" cy="6858000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НИВА НА ЗДРАВНА ПОМОЩ</a:t>
            </a:r>
            <a:b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ПЪРВИЧНА </a:t>
            </a: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bg-BG" altLang="en-US" b="1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ВТОРИЧНА </a:t>
            </a: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bg-BG" altLang="en-US" b="1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ТРЕТИЧНА </a:t>
            </a:r>
            <a:br>
              <a:rPr lang="bg-BG" altLang="en-US" b="1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</a:br>
            <a:endParaRPr lang="en-GB" altLang="en-US" b="1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A5C-990F-44D0-81DF-F5B7FE445270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11A871-F73C-4411-B2EE-584FE0DE231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569325" cy="6381750"/>
          </a:xfrm>
        </p:spPr>
        <p:txBody>
          <a:bodyPr/>
          <a:lstStyle/>
          <a:p>
            <a:pPr marL="571500" indent="-571500" algn="l" eaLnBrk="1" hangingPunct="1">
              <a:buFont typeface="Wingdings" panose="05000000000000000000" pitchFamily="2" charset="2"/>
              <a:buChar char="Ø"/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Ф</a:t>
            </a: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УНКЦИИ</a:t>
            </a: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НА З</a:t>
            </a: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ДРАВНАТА СЛУЖБА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профилактични,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диагностични,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лечебни,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рехабилитационни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образователни и възпитателни,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медико-социални, изследователски, 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организационно-методични</a:t>
            </a:r>
            <a:r>
              <a:rPr lang="bg-BG" alt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bg-BG" alt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 smtClean="0">
                <a:latin typeface="Arial Narrow" pitchFamily="34" charset="0"/>
                <a:cs typeface="Times New Roman" pitchFamily="18" charset="0"/>
              </a:rPr>
              <a:t>	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B678-893B-4A92-8EBF-24F06614ACE8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260CC0-2F19-494D-900B-9A2A20BC628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13787" cy="6237287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РГАНИЗАЦИОННИ ПРИНЦИПИ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1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    Единство и 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комплексност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2.    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Регионал</a:t>
            </a:r>
            <a:r>
              <a:rPr lang="bg-BG" altLang="en-US" sz="4000" b="1" dirty="0" err="1" smtClean="0">
                <a:solidFill>
                  <a:schemeClr val="bg2"/>
                </a:solidFill>
                <a:effectLst/>
                <a:latin typeface="Times New Roman" pitchFamily="18" charset="0"/>
              </a:rPr>
              <a:t>изация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и децентрализация;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3.    Пирамидален строеж; 			</a:t>
            </a:r>
            <a:b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4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    Окрупняване  и създаване на многопрофилни здравни заведения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.</a:t>
            </a:r>
            <a:endParaRPr lang="en-GB" altLang="en-US" sz="3200" dirty="0" smtClean="0">
              <a:solidFill>
                <a:schemeClr val="bg2"/>
              </a:solidFill>
              <a:effectLst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138F-B80E-43B4-89BB-DEAFBAC8BA73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E32ADF-C557-4DE2-A189-FBEBB2BC598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60350"/>
            <a:ext cx="8713787" cy="59055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сновен проблем за всички развити страни</a:t>
            </a:r>
            <a:r>
              <a:rPr lang="bg-BG" altLang="en-US" sz="4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несъответствие между пирамидалния строеж на здравната служба и търсенето на здравна помощ  от населението</a:t>
            </a:r>
            <a:r>
              <a:rPr lang="bg-BG" altLang="en-US" sz="40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4000" b="1" smtClean="0">
                <a:effectLst/>
                <a:cs typeface="Times New Roman" pitchFamily="18" charset="0"/>
              </a:rPr>
              <a:t> </a:t>
            </a:r>
            <a:r>
              <a:rPr lang="bg-BG" altLang="en-US" sz="4000" b="1" dirty="0" smtClean="0">
                <a:cs typeface="Times New Roman" pitchFamily="18" charset="0"/>
              </a:rPr>
              <a:t/>
            </a:r>
            <a:br>
              <a:rPr lang="bg-BG" altLang="en-US" sz="4000" b="1" dirty="0" smtClean="0">
                <a:cs typeface="Times New Roman" pitchFamily="18" charset="0"/>
              </a:rPr>
            </a:br>
            <a:r>
              <a:rPr lang="bg-BG" altLang="en-US" sz="3200" b="1" dirty="0" smtClean="0">
                <a:cs typeface="Times New Roman" pitchFamily="18" charset="0"/>
              </a:rPr>
              <a:t> </a:t>
            </a:r>
            <a:endParaRPr lang="en-GB" altLang="en-US" sz="3200" b="1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C7F1-23E9-4828-818D-3EC614E9CC10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032D7D9-AD22-4AD1-8187-A0D17845913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ЗДРАВНА СЛУЖБА</a:t>
            </a:r>
            <a:r>
              <a:rPr lang="bg-BG" altLang="en-US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- система от здравни институции (здравни заведения и здравни органи), които дадена страна създава за здравно обслужване на населението и управление на здравните дейности</a:t>
            </a:r>
            <a:r>
              <a:rPr lang="bg-BG" alt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altLang="en-US" sz="40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98DC1-72CA-43A0-AB89-AA13C502CCC9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BEEDC3-57DF-43D0-BE6F-22F01F79757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6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altLang="en-US" sz="3600" b="1" dirty="0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en-US" altLang="en-US" sz="3600" b="1" dirty="0" smtClean="0">
                <a:latin typeface="Arial Narrow" pitchFamily="34" charset="0"/>
                <a:cs typeface="Times New Roman" pitchFamily="18" charset="0"/>
              </a:rPr>
            </a:br>
            <a:r>
              <a:rPr lang="en-US" altLang="en-US" sz="3600" b="1" dirty="0">
                <a:latin typeface="Arial Narrow" pitchFamily="34" charset="0"/>
                <a:cs typeface="Times New Roman" pitchFamily="18" charset="0"/>
              </a:rPr>
              <a:t/>
            </a:r>
            <a:br>
              <a:rPr lang="en-US" altLang="en-US" sz="3600" b="1" dirty="0"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ПЪРВА СТРУКТУРНА ЧАСТ -</a:t>
            </a:r>
            <a:r>
              <a:rPr lang="bg-BG" alt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всички видове здравни заведения: лечебни заведения за извънболнична и болнична помощ, центрове (комплексен онкологичен, за психично здраве, за кожни и венерически заболявания) и др.</a:t>
            </a:r>
            <a:r>
              <a:rPr lang="bg-BG" alt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effectLst/>
                <a:cs typeface="Times New Roman" pitchFamily="18" charset="0"/>
              </a:rPr>
              <a:t/>
            </a:r>
            <a:br>
              <a:rPr lang="bg-BG" altLang="en-US" sz="4000" b="1" dirty="0" smtClean="0">
                <a:effectLst/>
                <a:cs typeface="Times New Roman" pitchFamily="18" charset="0"/>
              </a:rPr>
            </a:br>
            <a:r>
              <a:rPr lang="bg-BG" altLang="en-US" sz="4000" b="1" dirty="0" smtClean="0">
                <a:cs typeface="Times New Roman" pitchFamily="18" charset="0"/>
              </a:rPr>
              <a:t/>
            </a:r>
            <a:br>
              <a:rPr lang="bg-BG" altLang="en-US" sz="4000" b="1" dirty="0" smtClean="0">
                <a:cs typeface="Times New Roman" pitchFamily="18" charset="0"/>
              </a:rPr>
            </a:br>
            <a:endParaRPr lang="en-GB" altLang="en-US" sz="4000" b="1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F25A-DCF2-4786-B057-504E8D23C937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D7BE0D8-762E-45D4-A831-903AC3BCFD4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 СТРУКТУРНА ЧАСТ</a:t>
            </a:r>
            <a:r>
              <a:rPr lang="bg-BG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bg-BG" alt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здравни органи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като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организационно-управленчески звена </a:t>
            </a:r>
            <a:b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(М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З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, РЗИ, общински здравни администрации).</a:t>
            </a:r>
            <a:r>
              <a:rPr lang="bg-BG" altLang="en-US" dirty="0" smtClean="0">
                <a:solidFill>
                  <a:schemeClr val="bg2"/>
                </a:solidFill>
                <a:effectLst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chemeClr val="bg2"/>
                </a:solidFill>
                <a:effectLst/>
                <a:cs typeface="Times New Roman" pitchFamily="18" charset="0"/>
              </a:rPr>
            </a:br>
            <a:r>
              <a:rPr lang="en-GB" alt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1F12-B04F-4E97-AACC-3C6BA047D581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7662BE-D8C0-4D3C-8105-4F3FD8FC91C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ЗДРАВНА СЛУЖБА</a:t>
            </a:r>
            <a:r>
              <a:rPr lang="bg-BG" altLang="en-US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за получаване, преработване, съхраняване и изразходване на ресурси за превантивни дейности (промоция и профилактика на болестите), диагностика, лечение и рехабилитация.</a:t>
            </a:r>
            <a:endParaRPr lang="en-GB" altLang="en-US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2F87-5092-4F03-BBE7-C589652D5BE4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45FF66-D963-4C14-AB09-3390D4DD4A9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0"/>
            <a:ext cx="8964612" cy="6858000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Ресурсната база </a:t>
            </a:r>
            <a:r>
              <a:rPr lang="bg-BG" alt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в</a:t>
            </a:r>
            <a:r>
              <a:rPr lang="bg-BG" alt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ключва</a:t>
            </a:r>
            <a:r>
              <a:rPr lang="bg-BG" alt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bg-BG" altLang="en-US" sz="4000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човешки ресурси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;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материално-технически и технологични средства;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финансови ресурси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природни ресурси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информационни ресурси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организационни ресурси</a:t>
            </a:r>
            <a:r>
              <a:rPr lang="bg-BG" altLang="en-US" sz="35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.</a:t>
            </a:r>
            <a: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2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GB" altLang="en-US" sz="3200" dirty="0" smtClean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47CA-C799-46AF-B2DD-9BE64D360C45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774031-940C-4460-9316-604525F817F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196752"/>
            <a:ext cx="8496944" cy="381657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Формирането на ресурсите в здравната служба става от </a:t>
            </a:r>
            <a: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обществени и частни източници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effectLst/>
                <a:latin typeface="Arial Narrow" pitchFamily="34" charset="0"/>
                <a:cs typeface="Times New Roman" pitchFamily="18" charset="0"/>
              </a:rPr>
              <a:t> </a:t>
            </a:r>
            <a:endParaRPr lang="en-GB" altLang="en-US" dirty="0" smtClean="0">
              <a:effectLst/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069B-736A-45AF-B840-FA9C62EB4FE6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54104B-C11A-47D0-ABAD-9A9E51E9369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Р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есурсите постъпват в</a:t>
            </a:r>
            <a: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здравните институции, които могат да бъдат:</a:t>
            </a:r>
            <a:b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altLang="en-US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 делим ефект и </a:t>
            </a:r>
            <a:b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 с неделим ефект.</a:t>
            </a:r>
            <a:br>
              <a:rPr lang="bg-BG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66FFFF"/>
                </a:solidFill>
                <a:latin typeface="Arial Narrow" pitchFamily="34" charset="0"/>
                <a:cs typeface="Times New Roman" pitchFamily="18" charset="0"/>
              </a:rPr>
            </a:br>
            <a:endParaRPr lang="bg-BG" altLang="en-US" b="1" dirty="0" smtClean="0">
              <a:solidFill>
                <a:srgbClr val="66FFFF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27D7-3494-4736-AF18-D1F23514B691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1041</TotalTime>
  <Words>323</Words>
  <Application>Microsoft Office PowerPoint</Application>
  <PresentationFormat>On-screen Show (4:3)</PresentationFormat>
  <Paragraphs>75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Clouds</vt:lpstr>
      <vt:lpstr>CorelDRAW.Graphic.10</vt:lpstr>
      <vt:lpstr>PowerPoint Presentation</vt:lpstr>
      <vt:lpstr>1. ОПРЕДЕЛЕНИЕ НА ПОНЯТИЕТО “ЗДРАВНА СЛУЖБА” </vt:lpstr>
      <vt:lpstr>ЗДРАВНА СЛУЖБА - система от здравни институции (здравни заведения и здравни органи), които дадена страна създава за здравно обслужване на населението и управление на здравните дейности.</vt:lpstr>
      <vt:lpstr>   ПЪРВА СТРУКТУРНА ЧАСТ - всички видове здравни заведения: лечебни заведения за извънболнична и болнична помощ, центрове (комплексен онкологичен, за психично здраве, за кожни и венерически заболявания) и др.    </vt:lpstr>
      <vt:lpstr>ВТОРА СТРУКТУРНА ЧАСТ - здравни органи като организационно-управленчески звена  (МЗ, РЗИ, общински здравни администрации).  </vt:lpstr>
      <vt:lpstr>ЗДРАВНА СЛУЖБА -  система за получаване, преработване, съхраняване и изразходване на ресурси за превантивни дейности (промоция и профилактика на болестите), диагностика, лечение и рехабилитация.</vt:lpstr>
      <vt:lpstr>Ресурсната база включва:  Ø човешки ресурси;  Ø материално-технически и технологични средства;  Ø финансови ресурси;  Ø природни ресурси;  Ø информационни ресурси;  Ø организационни ресурси.  </vt:lpstr>
      <vt:lpstr>Формирането на ресурсите в здравната служба става от обществени и частни източници.  </vt:lpstr>
      <vt:lpstr>Ресурсите постъпват в  здравните институции, които могат да бъдат: - с делим ефект и  - с неделим ефект.   </vt:lpstr>
      <vt:lpstr>ЗДРАВНИ ИНСТИТУЦИИ С ДЕЛИМ ЕФЕКТ – резултатите от дейността им могат да се проследят върху отделните лица, на които е оказана здравна помощ; популацията получава определен ефект, но чрез индивида.   </vt:lpstr>
      <vt:lpstr>ЗДРАВНИ ИНСТИТУЦИИ С ДЕЛИМ ЕФЕКТ - всички здравни заведения за извънболнична и болнична помощ, центрове (комплексен онкологичен център, център за психично здраве, център за кожни и венерически заболявания), хосписи, домове за медико-социални грижи и др. </vt:lpstr>
      <vt:lpstr>ЗДРАВНИ ИНСТИТУЦИИ С НЕДЕЛИМ ЕФЕКТ - резултатите от дейността им засягат цялата популация, като всеки индивид получава частица от ефекта.  </vt:lpstr>
      <vt:lpstr>Към здравните институции с неделим ефект се отнасят:  Ø научни центрове и институти;  Ø учебни заведения за медицински кадри;  Ø службите на здравната администрация (МЗ, РЗИ и др.)</vt:lpstr>
      <vt:lpstr>Според собствеността здравните институции с делим ефект са:   Ø публични (обществени):      - държавни и   - общински;   Ø частни (лична собственост, акционерни, кооперативни). </vt:lpstr>
      <vt:lpstr> 2. ФАКТОРИ ЗА РАЗВИТИЕ НА ЗДРАВНАТА СЛУЖБА   </vt:lpstr>
      <vt:lpstr>МЕДИЦИНСКИ ФАКТОРИ: Ø ниво и тенденции на общественото здраве;     Ø развитие на медицинската наука;   Ø развитие на медицинското образование;    Ø медицински традиции и др.   </vt:lpstr>
      <vt:lpstr>II. НЕМЕДИЦИНСКИ ФАКТОРИ: * здравна и социална политика на страната;    * ниво на икономическо развитие;  * климато-географски особености; * национални традиции и др.  </vt:lpstr>
      <vt:lpstr>Здравната помощ трябва да удовлетворява следните характеристики:  </vt:lpstr>
      <vt:lpstr>Ø Всеобхватност; Ø Адекватност на потребностите; Ø Наличност;  Ø Достъпност –  географска, цена; Ø Осъществимост. </vt:lpstr>
      <vt:lpstr>НИВА НА ЗДРАВНА ПОМОЩ ПЪРВИЧНА  ВТОРИЧНА  ТРЕТИЧНА  </vt:lpstr>
      <vt:lpstr>ФУНКЦИИ НА ЗДРАВНАТА СЛУЖБА   Ø профилактични,   Ø диагностични,   Ø лечебни,   Ø рехабилитационни,   Ø образователни и възпитателни,   Ø медико-социални, изследователски,   Ø организационно-методични    </vt:lpstr>
      <vt:lpstr>ОРГАНИЗАЦИОННИ ПРИНЦИПИ  1.    Единство и комплексност  2.    Регионализация и децентрализация;  3.    Пирамидален строеж;     4.    Окрупняване  и създаване на многопрофилни здравни заведения.</vt:lpstr>
      <vt:lpstr>Основен проблем за всички развити страни - несъответствие между пирамидалния строеж на здравната служба и търсенето на здравна помощ  от населението.   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ЗДРАВЕОПАЗВАНЕ  И ЗДРАВНА СЛУЖБА</dc:title>
  <dc:creator>A.A</dc:creator>
  <cp:lastModifiedBy>User</cp:lastModifiedBy>
  <cp:revision>167</cp:revision>
  <dcterms:created xsi:type="dcterms:W3CDTF">2003-03-16T12:36:59Z</dcterms:created>
  <dcterms:modified xsi:type="dcterms:W3CDTF">2017-03-01T18:29:59Z</dcterms:modified>
</cp:coreProperties>
</file>