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sldIdLst>
    <p:sldId id="377" r:id="rId2"/>
    <p:sldId id="312" r:id="rId3"/>
    <p:sldId id="313" r:id="rId4"/>
    <p:sldId id="314" r:id="rId5"/>
    <p:sldId id="315" r:id="rId6"/>
    <p:sldId id="316" r:id="rId7"/>
    <p:sldId id="317" r:id="rId8"/>
    <p:sldId id="340" r:id="rId9"/>
    <p:sldId id="318" r:id="rId10"/>
    <p:sldId id="342" r:id="rId11"/>
    <p:sldId id="341" r:id="rId12"/>
    <p:sldId id="319" r:id="rId13"/>
    <p:sldId id="320" r:id="rId14"/>
    <p:sldId id="321" r:id="rId15"/>
    <p:sldId id="343" r:id="rId16"/>
    <p:sldId id="322" r:id="rId17"/>
    <p:sldId id="323" r:id="rId18"/>
    <p:sldId id="351" r:id="rId19"/>
    <p:sldId id="352" r:id="rId20"/>
    <p:sldId id="353" r:id="rId21"/>
    <p:sldId id="354" r:id="rId22"/>
    <p:sldId id="355" r:id="rId23"/>
    <p:sldId id="356" r:id="rId24"/>
    <p:sldId id="374" r:id="rId25"/>
    <p:sldId id="376" r:id="rId26"/>
    <p:sldId id="327" r:id="rId27"/>
    <p:sldId id="359" r:id="rId28"/>
    <p:sldId id="361" r:id="rId29"/>
    <p:sldId id="360" r:id="rId30"/>
    <p:sldId id="363" r:id="rId31"/>
    <p:sldId id="371" r:id="rId32"/>
    <p:sldId id="372" r:id="rId33"/>
    <p:sldId id="332" r:id="rId34"/>
    <p:sldId id="362" r:id="rId35"/>
    <p:sldId id="364" r:id="rId36"/>
    <p:sldId id="368" r:id="rId37"/>
    <p:sldId id="367" r:id="rId38"/>
    <p:sldId id="369" r:id="rId39"/>
    <p:sldId id="365" r:id="rId40"/>
    <p:sldId id="370" r:id="rId41"/>
    <p:sldId id="366" r:id="rId4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00"/>
    <a:srgbClr val="FF99FF"/>
    <a:srgbClr val="00FFCC"/>
    <a:srgbClr val="FF00FF"/>
    <a:srgbClr val="FFFFFF"/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713" autoAdjust="0"/>
  </p:normalViewPr>
  <p:slideViewPr>
    <p:cSldViewPr>
      <p:cViewPr varScale="1">
        <p:scale>
          <a:sx n="63" d="100"/>
          <a:sy n="63" d="100"/>
        </p:scale>
        <p:origin x="-9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414A0B4B-7C62-4E4A-B4E4-230B227B9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768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6" rIns="91431" bIns="45716" anchor="b"/>
          <a:lstStyle>
            <a:lvl1pPr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r" eaLnBrk="1" hangingPunct="1"/>
            <a:fld id="{8C50EB19-E4E4-4102-AB09-E83ACAC43C15}" type="slidenum">
              <a:rPr lang="bg-BG" altLang="bg-BG" sz="1200">
                <a:latin typeface="Arial" charset="0"/>
              </a:rPr>
              <a:pPr algn="r" eaLnBrk="1" hangingPunct="1"/>
              <a:t>1</a:t>
            </a:fld>
            <a:endParaRPr lang="bg-BG" altLang="bg-BG" sz="120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1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37BA84-F3CE-4C04-92C3-94DFE8BB17B5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FE21C-3E86-4680-A578-03EE97507C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25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64AF9-D6A1-45FD-85F4-18A14406EAE6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16711D-8C61-4AC0-BBFC-63D46CAFE3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22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EB381-8CB0-4196-989A-28964B7C9E9D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8F7DE-4805-4E21-B9CD-307AFD2045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8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E46596-C9A8-4717-8E95-836066D029DB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2D04A0-733A-47F1-AF0F-388B4AEC87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95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79A5F9-7991-452C-B72F-F1C56EF29624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3A37-2C67-43C7-BF77-DA6399DD71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9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1B59B-0916-432E-8D1B-C873C76C7A17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3788D-FF2E-4FA6-BF05-22150A6F6F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94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696C7E-D1AE-4BC6-9CD0-4E4601211B3E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5EE8B-A591-4D41-AC6E-46B8FC2085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1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D912F-A142-4B25-9F34-5589489841FB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16708-B7C9-493A-9667-5AA6DC689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70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E329C0-AD2B-431F-B060-A2BB90C7BBE6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8041B-2AB5-4F6E-8BF2-14F2652B6A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93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D2070D-82A7-4E8E-B5B3-457F865A5346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478B7-139B-4014-82EB-CC990F0428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8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C290A9-A54B-4E0B-8F86-A733290951DB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969E3-909F-4081-AAE3-7ECA3DCDDB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61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F12BB41-7C5C-4CE4-B916-F5343EBFAA85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B4C296A-F30A-45F6-885A-96F2D83B8E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 dirty="0" smtClean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smtClean="0">
                <a:solidFill>
                  <a:srgbClr val="002060"/>
                </a:solidFill>
                <a:cs typeface="+mn-cs"/>
              </a:rPr>
              <a:t>Лекция </a:t>
            </a:r>
            <a:r>
              <a:rPr lang="bg-BG" altLang="bg-BG" smtClean="0">
                <a:solidFill>
                  <a:srgbClr val="002060"/>
                </a:solidFill>
                <a:cs typeface="+mn-cs"/>
              </a:rPr>
              <a:t>№3</a:t>
            </a:r>
            <a:endParaRPr lang="bg-BG" altLang="bg-BG" dirty="0" smtClean="0">
              <a:solidFill>
                <a:srgbClr val="002060"/>
              </a:solidFill>
              <a:cs typeface="+mn-cs"/>
            </a:endParaRPr>
          </a:p>
        </p:txBody>
      </p:sp>
      <p:sp>
        <p:nvSpPr>
          <p:cNvPr id="4104" name="WordArt 5"/>
          <p:cNvSpPr>
            <a:spLocks noChangeArrowheads="1" noChangeShapeType="1" noTextEdit="1"/>
          </p:cNvSpPr>
          <p:nvPr/>
        </p:nvSpPr>
        <p:spPr bwMode="auto">
          <a:xfrm>
            <a:off x="502097" y="2564904"/>
            <a:ext cx="8394700" cy="22938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87"/>
              </a:avLst>
            </a:prstTxWarp>
          </a:bodyPr>
          <a:lstStyle/>
          <a:p>
            <a:pPr algn="ctr"/>
            <a:r>
              <a:rPr lang="bg-BG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ПРИОРИТЕТИ И МОДЕЛИ НА </a:t>
            </a:r>
          </a:p>
          <a:p>
            <a:pPr algn="ctr"/>
            <a:r>
              <a:rPr lang="bg-BG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ЗДРАВНИТЕ СИСТЕМИ </a:t>
            </a:r>
            <a:r>
              <a:rPr lang="bg-BG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РАЗВИТИТЕ СТРАНИ</a:t>
            </a: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716463" y="6057900"/>
            <a:ext cx="4095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rgbClr val="002060"/>
                </a:solidFill>
                <a:cs typeface="+mn-cs"/>
              </a:rPr>
              <a:t>Доц. д-р Гена Грънчарова, д.м.</a:t>
            </a:r>
          </a:p>
        </p:txBody>
      </p:sp>
    </p:spTree>
    <p:extLst>
      <p:ext uri="{BB962C8B-B14F-4D97-AF65-F5344CB8AC3E}">
        <p14:creationId xmlns:p14="http://schemas.microsoft.com/office/powerpoint/2010/main" val="42038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33FD663-AD36-4143-B122-348345C7DBB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024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95288" y="476250"/>
            <a:ext cx="8137525" cy="5905500"/>
          </a:xfrm>
        </p:spPr>
        <p:txBody>
          <a:bodyPr/>
          <a:lstStyle/>
          <a:p>
            <a:pPr algn="l" eaLnBrk="1" hangingPunct="1"/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</a:rPr>
              <a:t>Б</a:t>
            </a: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ързо развитие </a:t>
            </a: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</a:rPr>
              <a:t>на</a:t>
            </a: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 информационните технологии в здравеопазването</a:t>
            </a:r>
            <a:r>
              <a:rPr lang="bg-BG" altLang="en-US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8. Приоритет на качеството и оценката на здравните дейности</a:t>
            </a:r>
            <a:b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FFFFFF"/>
                </a:solidFill>
                <a:cs typeface="Times New Roman" pitchFamily="18" charset="0"/>
              </a:rPr>
            </a:br>
            <a:endParaRPr lang="en-US" altLang="en-US" b="1" smtClean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F87E-B6B9-4EEB-B5E8-F18B5658D81A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8491D54-30F6-428B-868E-BBD54148D1A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003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95288" y="404813"/>
            <a:ext cx="8208962" cy="5616575"/>
          </a:xfrm>
        </p:spPr>
        <p:txBody>
          <a:bodyPr/>
          <a:lstStyle/>
          <a:p>
            <a:pPr algn="l" eaLnBrk="1" hangingPunct="1"/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9. Пазарна ориентация на съвременните здравни системи </a:t>
            </a: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</a:rPr>
              <a:t/>
            </a:r>
            <a:b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</a:rPr>
            </a:b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</a:rPr>
              <a:t/>
            </a:r>
            <a:b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</a:rPr>
            </a:b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Развитие</a:t>
            </a: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на здравното законодателство</a:t>
            </a: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 и</a:t>
            </a: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мени</a:t>
            </a: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джмънт</a:t>
            </a: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.</a:t>
            </a:r>
            <a:r>
              <a:rPr lang="bg-BG" altLang="en-US" b="1" smtClean="0">
                <a:solidFill>
                  <a:srgbClr val="FFFFFF"/>
                </a:solidFill>
                <a:cs typeface="Times New Roman" pitchFamily="18" charset="0"/>
              </a:rPr>
              <a:t>	</a:t>
            </a:r>
            <a:br>
              <a:rPr lang="bg-BG" altLang="en-US" b="1" smtClean="0">
                <a:solidFill>
                  <a:srgbClr val="FFFFFF"/>
                </a:solidFill>
                <a:cs typeface="Times New Roman" pitchFamily="18" charset="0"/>
              </a:rPr>
            </a:br>
            <a:endParaRPr lang="en-US" altLang="en-US" b="1" smtClean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C893-4028-4B22-81AE-200E429FDF9F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EF411AF-29F4-44D1-9833-93C07C6B62E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0"/>
            <a:ext cx="8424936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ТИПОЛОГИЯ НА ЗДРАВНИТЕ СИСТЕМИ В РАЗВИТИТЕ СТРАНИ</a:t>
            </a:r>
            <a:r>
              <a:rPr lang="bg-BG" altLang="en-US" b="1" dirty="0" smtClean="0">
                <a:solidFill>
                  <a:srgbClr val="FFFF00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FFFF00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rgbClr val="FFFF00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FFFF00"/>
                </a:solidFill>
                <a:latin typeface="Arial Narrow" pitchFamily="34" charset="0"/>
                <a:cs typeface="Times New Roman" pitchFamily="18" charset="0"/>
              </a:rPr>
            </a:br>
            <a:endParaRPr lang="bg-BG" altLang="en-US" b="1" dirty="0" smtClean="0">
              <a:solidFill>
                <a:srgbClr val="FFFF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37F3-DF35-490A-B657-8743695A198D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3C3857D-487F-4277-8955-A08136072DA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</a:rPr>
              <a:t> за х</a:t>
            </a: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арактеристика на моделите на здравните системи:</a:t>
            </a:r>
            <a:r>
              <a:rPr lang="bg-BG" altLang="en-US" b="1" smtClean="0">
                <a:solidFill>
                  <a:srgbClr val="3333FF"/>
                </a:solidFill>
                <a:effectLst/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3333FF"/>
                </a:solidFill>
                <a:effectLst/>
                <a:cs typeface="Times New Roman" pitchFamily="18" charset="0"/>
              </a:rPr>
            </a:br>
            <a:r>
              <a:rPr lang="bg-BG" altLang="en-US" b="1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FFFFFF"/>
                </a:solidFill>
                <a:cs typeface="Times New Roman" pitchFamily="18" charset="0"/>
              </a:rPr>
            </a:br>
            <a:r>
              <a:rPr lang="bg-BG" altLang="en-US" b="1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FFFFFF"/>
                </a:solidFill>
                <a:cs typeface="Times New Roman" pitchFamily="18" charset="0"/>
              </a:rPr>
            </a:br>
            <a:endParaRPr lang="bg-BG" altLang="en-US" b="1" smtClean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CC1A-9DF0-4BE9-AB4C-6BEB2B435346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CCAAAA-8CD3-4999-8A23-A46629AF5DA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838200" indent="-838200" algn="l" eaLnBrk="1" hangingPunct="1">
              <a:lnSpc>
                <a:spcPct val="120000"/>
              </a:lnSpc>
            </a:pPr>
            <a:r>
              <a:rPr lang="en-US" altLang="en-US" sz="35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3500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bg-BG" altLang="en-US" sz="3500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Роля на държавата по отношение на собствеността и организацията на дейността на здравните институции.</a:t>
            </a:r>
            <a:r>
              <a:rPr lang="en-US" altLang="en-US" sz="3500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500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5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5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2. Източници и управление на ресурсите.</a:t>
            </a:r>
            <a:br>
              <a:rPr lang="bg-BG" altLang="en-US" sz="35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5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5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3. Степен на пазарност.</a:t>
            </a:r>
            <a:r>
              <a:rPr lang="en-US" altLang="en-US" sz="3500" b="1" smtClean="0">
                <a:solidFill>
                  <a:schemeClr val="hlink"/>
                </a:solidFill>
                <a:cs typeface="Times New Roman" pitchFamily="18" charset="0"/>
              </a:rPr>
              <a:t/>
            </a:r>
            <a:br>
              <a:rPr lang="en-US" altLang="en-US" sz="3500" b="1" smtClean="0">
                <a:solidFill>
                  <a:schemeClr val="hlink"/>
                </a:solidFill>
                <a:cs typeface="Times New Roman" pitchFamily="18" charset="0"/>
              </a:rPr>
            </a:br>
            <a:endParaRPr lang="en-GB" altLang="en-US" sz="3500" b="1" smtClean="0">
              <a:solidFill>
                <a:schemeClr val="hlink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2072-ED86-47DE-A2CF-BBA8D6379432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281198-CAA7-4BD5-98E1-BE2D1F0B0C9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1674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6296025"/>
          </a:xfrm>
        </p:spPr>
        <p:txBody>
          <a:bodyPr/>
          <a:lstStyle/>
          <a:p>
            <a:pPr algn="l" eaLnBrk="1" hangingPunct="1"/>
            <a:r>
              <a:rPr lang="bg-BG" altLang="en-US" sz="3900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4. Покриване на потребностите -   ориент</a:t>
            </a:r>
            <a:r>
              <a:rPr lang="bg-BG" altLang="en-US" sz="3900" b="1" smtClean="0">
                <a:solidFill>
                  <a:srgbClr val="3333FF"/>
                </a:solidFill>
                <a:effectLst/>
                <a:latin typeface="Times New Roman" pitchFamily="18" charset="0"/>
              </a:rPr>
              <a:t>ация</a:t>
            </a:r>
            <a:r>
              <a:rPr lang="bg-BG" altLang="en-US" sz="3900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 към предлагането или към търсенето на медицинска помощ</a:t>
            </a:r>
            <a:r>
              <a:rPr lang="en-US" altLang="en-US" sz="3900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900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9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9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9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5. Устойчивост на системата.</a:t>
            </a:r>
            <a:br>
              <a:rPr lang="bg-BG" altLang="en-US" sz="3900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9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9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9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9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900" b="1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C45-CCE3-4BC7-865F-BBCC5DF6EFF5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1D59D24-6112-48BE-8FAB-7DFBE8C40E7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135937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</a:rPr>
              <a:t>Т</a:t>
            </a: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 ТИПА ЗДРАВНИ СИСТЕМИ</a:t>
            </a:r>
            <a: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</a:br>
            <a: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</a:br>
            <a:endParaRPr lang="en-GB" altLang="en-US" b="1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304D-B4FB-4C4D-803C-E11BA1937DF7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70B327A-5413-47D5-A134-7AEA717D89B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НА ДЪРЖАВНИЯ МОНОПОЛИЗЪМ </a:t>
            </a: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bg-BG" altLang="en-US" b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(държавен характер на здравеопазването)</a:t>
            </a:r>
            <a:b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3600" b="1" smtClean="0">
                <a:latin typeface="Arial Narrow" pitchFamily="34" charset="0"/>
                <a:cs typeface="Times New Roman" pitchFamily="18" charset="0"/>
              </a:rPr>
            </a:br>
            <a:r>
              <a:rPr lang="bg-BG" altLang="en-US" sz="3600" b="1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3600" b="1" smtClean="0">
                <a:latin typeface="Arial Narrow" pitchFamily="34" charset="0"/>
                <a:cs typeface="Times New Roman" pitchFamily="18" charset="0"/>
              </a:rPr>
            </a:br>
            <a:r>
              <a:rPr lang="bg-BG" altLang="en-US" sz="3600" b="1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3600" b="1" smtClean="0">
                <a:latin typeface="Arial Narrow" pitchFamily="34" charset="0"/>
                <a:cs typeface="Times New Roman" pitchFamily="18" charset="0"/>
              </a:rPr>
            </a:br>
            <a:endParaRPr lang="bg-BG" altLang="en-US" sz="3600" b="1" smtClean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3FB4-234B-4912-AB10-BD12FF9FED8A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bg-BG" altLang="en-US" sz="2800" b="1" i="1" smtClean="0">
                <a:solidFill>
                  <a:srgbClr val="FF0000"/>
                </a:solidFill>
                <a:effectLst/>
              </a:rPr>
              <a:t>Основни характеристики на този модел са:</a:t>
            </a:r>
            <a:br>
              <a:rPr lang="bg-BG" altLang="en-US" sz="2800" b="1" i="1" smtClean="0">
                <a:solidFill>
                  <a:srgbClr val="FF0000"/>
                </a:solidFill>
                <a:effectLst/>
              </a:rPr>
            </a:br>
            <a:r>
              <a:rPr lang="bg-BG" altLang="en-US" sz="2800" smtClean="0">
                <a:solidFill>
                  <a:srgbClr val="FF0000"/>
                </a:solidFill>
                <a:effectLst/>
              </a:rPr>
              <a:t/>
            </a:r>
            <a:br>
              <a:rPr lang="bg-BG" altLang="en-US" sz="2800" smtClean="0">
                <a:solidFill>
                  <a:srgbClr val="FF0000"/>
                </a:solidFill>
                <a:effectLst/>
              </a:rPr>
            </a:br>
            <a:r>
              <a:rPr lang="en-US" altLang="en-US" sz="2400" smtClean="0">
                <a:solidFill>
                  <a:srgbClr val="000000"/>
                </a:solidFill>
                <a:effectLst/>
              </a:rPr>
              <a:t>1. </a:t>
            </a:r>
            <a:r>
              <a:rPr lang="bg-BG" altLang="en-US" sz="2400" smtClean="0">
                <a:solidFill>
                  <a:srgbClr val="000000"/>
                </a:solidFill>
                <a:effectLst/>
              </a:rPr>
              <a:t>Държавата е собственик на здравните институции и на ресурсите (с изключение на персонала).</a:t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bg-BG" altLang="en-US" sz="2400" smtClean="0">
                <a:solidFill>
                  <a:srgbClr val="000000"/>
                </a:solidFill>
                <a:effectLst/>
              </a:rPr>
              <a:t/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en-US" altLang="en-US" sz="2400" smtClean="0">
                <a:solidFill>
                  <a:srgbClr val="000000"/>
                </a:solidFill>
                <a:effectLst/>
              </a:rPr>
              <a:t>2. </a:t>
            </a:r>
            <a:r>
              <a:rPr lang="bg-BG" altLang="en-US" sz="2400" smtClean="0">
                <a:solidFill>
                  <a:srgbClr val="000000"/>
                </a:solidFill>
                <a:effectLst/>
              </a:rPr>
              <a:t>Държавно централизирано управление на ресурсите. </a:t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bg-BG" altLang="en-US" sz="2400" smtClean="0">
                <a:solidFill>
                  <a:srgbClr val="000000"/>
                </a:solidFill>
                <a:effectLst/>
              </a:rPr>
              <a:t/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en-US" altLang="en-US" sz="2400" smtClean="0">
                <a:solidFill>
                  <a:srgbClr val="000000"/>
                </a:solidFill>
                <a:effectLst/>
              </a:rPr>
              <a:t>3. </a:t>
            </a:r>
            <a:r>
              <a:rPr lang="bg-BG" altLang="en-US" sz="2400" smtClean="0">
                <a:solidFill>
                  <a:srgbClr val="000000"/>
                </a:solidFill>
                <a:effectLst/>
              </a:rPr>
              <a:t>Липса или слабо развитие на пазарни механизми.</a:t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bg-BG" altLang="en-US" sz="2400" smtClean="0">
                <a:solidFill>
                  <a:srgbClr val="000000"/>
                </a:solidFill>
                <a:effectLst/>
              </a:rPr>
              <a:t/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en-US" altLang="en-US" sz="2400" smtClean="0">
                <a:solidFill>
                  <a:srgbClr val="000000"/>
                </a:solidFill>
                <a:effectLst/>
              </a:rPr>
              <a:t>4. </a:t>
            </a:r>
            <a:r>
              <a:rPr lang="bg-BG" altLang="en-US" sz="2400" smtClean="0">
                <a:solidFill>
                  <a:srgbClr val="000000"/>
                </a:solidFill>
                <a:effectLst/>
              </a:rPr>
              <a:t>Здравните дейности са ориентирани към предлагането, а не към търсенето на здравна помощ, което снижава ефективността на системата.</a:t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endParaRPr lang="bg-BG" altLang="en-US" sz="2400" smtClean="0">
              <a:solidFill>
                <a:srgbClr val="000000"/>
              </a:solidFill>
              <a:effectLst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29F0-B0A3-4CB9-920F-08646CD7C9FC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en-US" altLang="en-US" sz="3200" smtClean="0">
                <a:solidFill>
                  <a:srgbClr val="000000"/>
                </a:solidFill>
                <a:effectLst/>
              </a:rPr>
              <a:t>5</a:t>
            </a:r>
            <a:r>
              <a:rPr lang="bg-BG" altLang="en-US" sz="3200" smtClean="0">
                <a:solidFill>
                  <a:srgbClr val="000000"/>
                </a:solidFill>
                <a:effectLst/>
              </a:rPr>
              <a:t>. Такъв модел е целесъобразен при необходимост от бърза координация на дейностите или при крайно ограничени ресурси.</a:t>
            </a:r>
            <a:br>
              <a:rPr lang="bg-BG" altLang="en-US" sz="3200" smtClean="0">
                <a:solidFill>
                  <a:srgbClr val="000000"/>
                </a:solidFill>
                <a:effectLst/>
              </a:rPr>
            </a:br>
            <a:r>
              <a:rPr lang="bg-BG" altLang="en-US" sz="3200" smtClean="0">
                <a:solidFill>
                  <a:srgbClr val="000000"/>
                </a:solidFill>
                <a:effectLst/>
              </a:rPr>
              <a:t> </a:t>
            </a:r>
            <a:br>
              <a:rPr lang="bg-BG" altLang="en-US" sz="3200" smtClean="0">
                <a:solidFill>
                  <a:srgbClr val="000000"/>
                </a:solidFill>
                <a:effectLst/>
              </a:rPr>
            </a:br>
            <a:r>
              <a:rPr lang="en-US" altLang="en-US" sz="3200" smtClean="0">
                <a:solidFill>
                  <a:srgbClr val="000000"/>
                </a:solidFill>
                <a:effectLst/>
              </a:rPr>
              <a:t>6</a:t>
            </a:r>
            <a:r>
              <a:rPr lang="bg-BG" altLang="en-US" sz="3200" smtClean="0">
                <a:solidFill>
                  <a:srgbClr val="000000"/>
                </a:solidFill>
                <a:effectLst/>
              </a:rPr>
              <a:t>. Типична е за сегашните и бившите социалистически страни.</a:t>
            </a:r>
            <a:r>
              <a:rPr lang="bg-BG" altLang="en-US" sz="2800" smtClean="0">
                <a:solidFill>
                  <a:schemeClr val="bg2"/>
                </a:solidFill>
                <a:effectLst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471-F33D-4DA3-93D7-B9C71D26C11C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7F8F272-297E-4621-BB68-8555086CE94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477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ОПРЕДЕЛЕНИЕ НА ОСНОВНИТЕ ПОНЯТИЯ: </a:t>
            </a:r>
            <a:br>
              <a:rPr lang="bg-BG" alt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ЗДРАВНА ПОЛИТИКА</a:t>
            </a:r>
            <a:br>
              <a:rPr lang="bg-BG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ЗДРАВНА СТРАТЕГИЯ </a:t>
            </a:r>
            <a:r>
              <a:rPr lang="bg-BG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bg-BG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bg-BG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bg-BG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</a:t>
            </a:r>
            <a:r>
              <a:rPr lang="bg-BG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bg-BG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 МЕНИДЖМЪНТ</a:t>
            </a:r>
            <a:r>
              <a:rPr lang="bg-BG" altLang="en-US" sz="3600" b="1" dirty="0" smtClean="0">
                <a:solidFill>
                  <a:schemeClr val="bg2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chemeClr val="bg2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bg-BG" altLang="en-US" b="1" dirty="0" smtClean="0"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dirty="0" smtClean="0">
                <a:latin typeface="Arial Narrow" pitchFamily="34" charset="0"/>
                <a:cs typeface="Times New Roman" pitchFamily="18" charset="0"/>
              </a:rPr>
            </a:br>
            <a:endParaRPr lang="en-GB" altLang="en-US" b="1" dirty="0" smtClean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EA7E-FF1B-4317-89EF-0D443284C040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bg-BG" altLang="en-US" sz="4000" smtClean="0">
                <a:solidFill>
                  <a:srgbClr val="000000"/>
                </a:solidFill>
                <a:effectLst/>
              </a:rPr>
              <a:t>В света има примери за устойчиво развитие на модела на държавния монополизъм и в някои развити страни (Англия, Дания и др.), но в тези страни държавният монополизъм се съчетава с пазарни механизми, което прави системата устойчива и добре балансирана.</a:t>
            </a:r>
            <a:r>
              <a:rPr lang="bg-BG" altLang="en-US" sz="4000" smtClean="0">
                <a:effectLst/>
              </a:rPr>
              <a:t> </a:t>
            </a:r>
          </a:p>
        </p:txBody>
      </p:sp>
      <p:sp>
        <p:nvSpPr>
          <p:cNvPr id="21507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2400">
              <a:solidFill>
                <a:schemeClr val="bg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0DAE-0370-4699-80FC-57BCD9A8A83C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bg-BG" altLang="en-US" sz="2800" smtClean="0">
                <a:solidFill>
                  <a:srgbClr val="000000"/>
                </a:solidFill>
                <a:effectLst/>
              </a:rPr>
              <a:t>Подходящ пример е английското държавно здравеопазване, въведено през 1948 г. от лорд Бевъридж. Финансирането на здравните дейности е от държавния бюджет (около 85%), вноски на работещите (около 10%) и средства, постъпващи от пациентите (5%) за изписани рецепти, някои платени услуги в стоматологията, допълнително заплащане за по-добри условия при болнично лечение и др.</a:t>
            </a:r>
          </a:p>
        </p:txBody>
      </p:sp>
      <p:sp>
        <p:nvSpPr>
          <p:cNvPr id="22531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2400">
              <a:solidFill>
                <a:schemeClr val="bg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D63A-D2B1-4BA0-A4E2-330BC3919577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bg-BG" altLang="en-US" sz="2800" smtClean="0">
                <a:solidFill>
                  <a:srgbClr val="000000"/>
                </a:solidFill>
                <a:effectLst/>
              </a:rPr>
              <a:t>От началото на 1990-те британското здравеопазване се реформира чрез въвеждане на пазарни механизми, предоставяне на по-големи права на местните нива на обслужване - статут на самоуправление на болниците, право на общопрактикуващите лекари на собствен бюджет за обслужване на техните пациенти от болниците и т.н.</a:t>
            </a:r>
          </a:p>
        </p:txBody>
      </p:sp>
      <p:sp>
        <p:nvSpPr>
          <p:cNvPr id="23555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2400">
              <a:solidFill>
                <a:schemeClr val="bg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DE8C-7CCA-44DE-8DAA-42FF4637B842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bg-BG" altLang="en-US" sz="2800" smtClean="0">
                <a:solidFill>
                  <a:srgbClr val="000000"/>
                </a:solidFill>
                <a:effectLst/>
              </a:rPr>
              <a:t>Системата на финансиране е от типа </a:t>
            </a: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децентрализирано правителствено бюджетно финансиране съчетано</a:t>
            </a:r>
            <a:r>
              <a:rPr lang="bg-BG" altLang="en-US" sz="2800" smtClean="0">
                <a:solidFill>
                  <a:srgbClr val="000000"/>
                </a:solidFill>
                <a:effectLst/>
              </a:rPr>
              <a:t> </a:t>
            </a: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с „вътрешен пазар”</a:t>
            </a:r>
            <a:r>
              <a:rPr lang="en-US" altLang="en-US" sz="2800" b="1" i="1" smtClean="0">
                <a:solidFill>
                  <a:srgbClr val="000000"/>
                </a:solidFill>
                <a:effectLst/>
              </a:rPr>
              <a:t> - </a:t>
            </a: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две страни на пазарните отношения</a:t>
            </a:r>
            <a:r>
              <a:rPr lang="bg-BG" altLang="en-US" sz="2800" smtClean="0">
                <a:solidFill>
                  <a:srgbClr val="000000"/>
                </a:solidFill>
                <a:effectLst/>
              </a:rPr>
              <a:t>: </a:t>
            </a:r>
            <a:br>
              <a:rPr lang="bg-BG" altLang="en-US" sz="2800" smtClean="0">
                <a:solidFill>
                  <a:srgbClr val="000000"/>
                </a:solidFill>
                <a:effectLst/>
              </a:rPr>
            </a:br>
            <a:r>
              <a:rPr lang="bg-BG" altLang="en-US" sz="2800" smtClean="0">
                <a:solidFill>
                  <a:srgbClr val="000000"/>
                </a:solidFill>
                <a:effectLst/>
              </a:rPr>
              <a:t>= </a:t>
            </a:r>
            <a:r>
              <a:rPr lang="bg-BG" altLang="en-US" sz="2800" b="1" i="1" smtClean="0">
                <a:solidFill>
                  <a:srgbClr val="3333FF"/>
                </a:solidFill>
                <a:effectLst/>
              </a:rPr>
              <a:t>купувачи</a:t>
            </a:r>
            <a:r>
              <a:rPr lang="bg-BG" altLang="en-US" sz="2800" smtClean="0">
                <a:solidFill>
                  <a:srgbClr val="3333FF"/>
                </a:solidFill>
                <a:effectLst/>
              </a:rPr>
              <a:t> (финансиращи) </a:t>
            </a:r>
            <a:r>
              <a:rPr lang="bg-BG" altLang="en-US" sz="2800" smtClean="0">
                <a:solidFill>
                  <a:srgbClr val="000000"/>
                </a:solidFill>
                <a:effectLst/>
              </a:rPr>
              <a:t>в лицето на местните здравни органи и големите практики за ПЗП </a:t>
            </a:r>
            <a:br>
              <a:rPr lang="bg-BG" altLang="en-US" sz="2800" smtClean="0">
                <a:solidFill>
                  <a:srgbClr val="000000"/>
                </a:solidFill>
                <a:effectLst/>
              </a:rPr>
            </a:br>
            <a:r>
              <a:rPr lang="bg-BG" altLang="en-US" sz="2800" smtClean="0">
                <a:solidFill>
                  <a:srgbClr val="000000"/>
                </a:solidFill>
                <a:effectLst/>
              </a:rPr>
              <a:t>= </a:t>
            </a:r>
            <a:r>
              <a:rPr lang="bg-BG" altLang="en-US" sz="2800" b="1" i="1" smtClean="0">
                <a:solidFill>
                  <a:srgbClr val="3333FF"/>
                </a:solidFill>
                <a:effectLst/>
              </a:rPr>
              <a:t>предоставящи здравна помощ</a:t>
            </a:r>
            <a:r>
              <a:rPr lang="bg-BG" altLang="en-US" sz="2800" smtClean="0">
                <a:solidFill>
                  <a:srgbClr val="3333FF"/>
                </a:solidFill>
                <a:effectLst/>
              </a:rPr>
              <a:t> (продаващи) </a:t>
            </a:r>
            <a:r>
              <a:rPr lang="bg-BG" altLang="en-US" sz="2800" smtClean="0">
                <a:solidFill>
                  <a:srgbClr val="000000"/>
                </a:solidFill>
                <a:effectLst/>
              </a:rPr>
              <a:t>- здравните заведения за вторична и третична помощ и частните специализирани кабинети. </a:t>
            </a:r>
          </a:p>
        </p:txBody>
      </p:sp>
      <p:sp>
        <p:nvSpPr>
          <p:cNvPr id="24579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2400">
              <a:solidFill>
                <a:schemeClr val="bg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0E1D-600E-4E9F-AC89-C6F7FEE2A827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6080720"/>
          </a:xfrm>
        </p:spPr>
        <p:txBody>
          <a:bodyPr/>
          <a:lstStyle/>
          <a:p>
            <a:r>
              <a:rPr lang="bg-BG" sz="2800" dirty="0">
                <a:solidFill>
                  <a:schemeClr val="bg2"/>
                </a:solidFill>
                <a:effectLst/>
              </a:rPr>
              <a:t>От м. април 2013 г. са въведени редица промени, които целят по-нататъшно подобряване на механизмите за вземане на решения в рамките на Националната здравна система, за сключване на договори за предоставяне на здравните услуги и за ефективно използване на финансовите средства. Реформите са насочени към насърчаване на конкуренцията между изпълнителите на здравни услуги по отношение на стандартите на Националната здравна система за стойност, качество и безопасност и въвеждане на нов регулаторен орган за мониторинг на здравните услуги. </a:t>
            </a:r>
            <a:endParaRPr lang="bg-BG" sz="2800" dirty="0">
              <a:solidFill>
                <a:schemeClr val="bg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912F-A142-4B25-9F34-5589489841FB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176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6080720"/>
          </a:xfrm>
        </p:spPr>
        <p:txBody>
          <a:bodyPr/>
          <a:lstStyle/>
          <a:p>
            <a:r>
              <a:rPr lang="bg-BG" sz="2800" dirty="0" smtClean="0">
                <a:solidFill>
                  <a:schemeClr val="bg2"/>
                </a:solidFill>
                <a:effectLst/>
              </a:rPr>
              <a:t>Органите </a:t>
            </a:r>
            <a:r>
              <a:rPr lang="bg-BG" sz="2800" dirty="0">
                <a:solidFill>
                  <a:schemeClr val="bg2"/>
                </a:solidFill>
                <a:effectLst/>
              </a:rPr>
              <a:t>на местното самоуправление поемат по-голяма роля и отговорности за бюджетите за общественото здравеопазване. От тях се очаква да работят в тясно сътрудничество с изпълнителите на здравна помощ, с групите и агенциите в общността и да използват техните познания и възможности за справяне с такива предизвикателства като тютюнопушенето, алкохолизма, злоупотребата с лекарства и затлъстяването. Тези промени не засягат достъпа до здравна помощ – посещенията на </a:t>
            </a:r>
            <a:r>
              <a:rPr lang="bg-BG" sz="2800" dirty="0" err="1">
                <a:solidFill>
                  <a:schemeClr val="bg2"/>
                </a:solidFill>
                <a:effectLst/>
              </a:rPr>
              <a:t>ОПЛ</a:t>
            </a:r>
            <a:r>
              <a:rPr lang="bg-BG" sz="2800" dirty="0">
                <a:solidFill>
                  <a:schemeClr val="bg2"/>
                </a:solidFill>
                <a:effectLst/>
              </a:rPr>
              <a:t>, прескрипциите и препращанията към </a:t>
            </a:r>
            <a:r>
              <a:rPr lang="bg-BG" sz="2800" dirty="0" smtClean="0">
                <a:solidFill>
                  <a:schemeClr val="bg2"/>
                </a:solidFill>
                <a:effectLst/>
              </a:rPr>
              <a:t>специалисти.</a:t>
            </a:r>
            <a:endParaRPr lang="bg-BG" sz="2800" dirty="0">
              <a:solidFill>
                <a:schemeClr val="bg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912F-A142-4B25-9F34-5589489841FB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189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1783AB-6630-44A0-B77D-A43D939C25A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НА ЛИБЕРАЛНИЯ ПЛУРАЛИЗЪМ </a:t>
            </a: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bg-BG" altLang="en-US" b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(предимно частна форма на здравно обслужване) </a:t>
            </a:r>
            <a:r>
              <a:rPr lang="bg-BG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</a:br>
            <a: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</a:br>
            <a:endParaRPr lang="en-GB" altLang="en-US" smtClean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E0AC-C10C-4EDC-9F27-89411E8B829E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bg-BG" altLang="en-US" sz="2400" smtClean="0">
                <a:solidFill>
                  <a:srgbClr val="FF0000"/>
                </a:solidFill>
                <a:effectLst/>
              </a:rPr>
              <a:t>Типичен представител е САЩ, чиято система се характеризира с:</a:t>
            </a:r>
            <a:br>
              <a:rPr lang="bg-BG" altLang="en-US" sz="2400" smtClean="0">
                <a:solidFill>
                  <a:srgbClr val="FF0000"/>
                </a:solidFill>
                <a:effectLst/>
              </a:rPr>
            </a:br>
            <a:r>
              <a:rPr lang="bg-BG" altLang="en-US" sz="2400" smtClean="0">
                <a:solidFill>
                  <a:srgbClr val="000000"/>
                </a:solidFill>
                <a:effectLst/>
              </a:rPr>
              <a:t>1. Икономически либерализъм (икономическа свобода) и плуралистична собственост на ресурсите.  </a:t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bg-BG" altLang="en-US" sz="2400" smtClean="0">
                <a:solidFill>
                  <a:srgbClr val="000000"/>
                </a:solidFill>
                <a:effectLst/>
              </a:rPr>
              <a:t>2. Преобладаване на частния сектор, особено в първичната здравна помощ, където работят не само общопрактикуващи лекари, но и специалисти интернисти, педиатри и акушер-гинеколози. </a:t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bg-BG" altLang="en-US" sz="2400" smtClean="0">
                <a:solidFill>
                  <a:srgbClr val="000000"/>
                </a:solidFill>
                <a:effectLst/>
              </a:rPr>
              <a:t>3. Вторичната здравна помощ се оказва в частни болници (над 70%),  в болници поддържани от религиозни и благотворителни организации и малък брой държавни болници. Третичната помощ се оказва от медицински центрове, асоциирани към медицинските училища.</a:t>
            </a:r>
          </a:p>
        </p:txBody>
      </p:sp>
      <p:sp>
        <p:nvSpPr>
          <p:cNvPr id="26627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85B9-D0A5-4D59-8E2A-268203B1937F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40000"/>
              </a:lnSpc>
            </a:pPr>
            <a:r>
              <a:rPr lang="bg-BG" altLang="en-US" sz="2400" smtClean="0">
                <a:solidFill>
                  <a:srgbClr val="000000"/>
                </a:solidFill>
                <a:effectLst/>
              </a:rPr>
              <a:t>4. Устойчивост на системата поради висока ресурсна обезпеченост и пазарност. </a:t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bg-BG" altLang="en-US" sz="2400" smtClean="0">
                <a:solidFill>
                  <a:srgbClr val="000000"/>
                </a:solidFill>
                <a:effectLst/>
              </a:rPr>
              <a:t>5. Държавата гарантира добро здравно законодателство и има ограничена роля в организацията и оказването на медицинска помощ.</a:t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bg-BG" altLang="en-US" sz="2400" smtClean="0">
                <a:solidFill>
                  <a:srgbClr val="000000"/>
                </a:solidFill>
                <a:effectLst/>
              </a:rPr>
              <a:t>6. Ориентация към търсенето на медицинска помощ и здравни дейности. </a:t>
            </a:r>
            <a:br>
              <a:rPr lang="bg-BG" altLang="en-US" sz="2400" smtClean="0">
                <a:solidFill>
                  <a:srgbClr val="000000"/>
                </a:solidFill>
                <a:effectLst/>
              </a:rPr>
            </a:br>
            <a:r>
              <a:rPr lang="bg-BG" altLang="en-US" sz="2400" smtClean="0">
                <a:solidFill>
                  <a:srgbClr val="000000"/>
                </a:solidFill>
                <a:effectLst/>
              </a:rPr>
              <a:t>7. Финансирането е от множество източници. Основен източник на финансиране е частното здравно застраховане. </a:t>
            </a:r>
            <a:endParaRPr lang="bg-BG" altLang="en-US" sz="1800" smtClean="0">
              <a:solidFill>
                <a:srgbClr val="000000"/>
              </a:solidFill>
              <a:effectLst/>
            </a:endParaRPr>
          </a:p>
        </p:txBody>
      </p:sp>
      <p:sp>
        <p:nvSpPr>
          <p:cNvPr id="27651" name="Rectangle 3"/>
          <p:cNvSpPr>
            <a:spLocks noRot="1" noChangeArrowheads="1"/>
          </p:cNvSpPr>
          <p:nvPr/>
        </p:nvSpPr>
        <p:spPr bwMode="auto">
          <a:xfrm>
            <a:off x="250825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7211-2F5C-4EF0-9160-28C72B4A3C2C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20000"/>
              </a:lnSpc>
            </a:pPr>
            <a:r>
              <a:rPr lang="bg-BG" altLang="en-US" sz="2800" smtClean="0">
                <a:solidFill>
                  <a:srgbClr val="000000"/>
                </a:solidFill>
                <a:effectLst/>
              </a:rPr>
              <a:t>Федералното правителство и щатовете финансират две мащабни програми:</a:t>
            </a:r>
            <a:br>
              <a:rPr lang="bg-BG" altLang="en-US" sz="2800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FF0000"/>
                </a:solidFill>
                <a:effectLst/>
              </a:rPr>
              <a:t>Medicare</a:t>
            </a:r>
            <a:r>
              <a:rPr lang="bg-BG" altLang="en-US" sz="2800" smtClean="0">
                <a:solidFill>
                  <a:srgbClr val="000000"/>
                </a:solidFill>
                <a:effectLst/>
              </a:rPr>
              <a:t> е програма на федералното правителство, създадена през 1965 г., обхваща всички лица над 65 г. и инвалидите като обезпечава безплатно болнично лечение в течение на 120 дни един път след навършване на 65 г. и до 60 дни ежегодно, както и покриване на разходи за амбулаторна помощ и лечение на остри състояния, но не покрива разходите за лекарства и продължителна помощ.</a:t>
            </a:r>
            <a:r>
              <a:rPr lang="bg-BG" altLang="en-US" sz="2800" smtClean="0">
                <a:solidFill>
                  <a:schemeClr val="bg2"/>
                </a:solidFill>
                <a:effectLst/>
              </a:rPr>
              <a:t> </a:t>
            </a:r>
          </a:p>
        </p:txBody>
      </p:sp>
      <p:sp>
        <p:nvSpPr>
          <p:cNvPr id="28675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5F89-4232-4612-A3D1-6EEBF6651ABA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A177457-E0EB-43FB-B5CD-003B0F4E48E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476250"/>
            <a:ext cx="9144000" cy="5400675"/>
          </a:xfrm>
        </p:spPr>
        <p:txBody>
          <a:bodyPr/>
          <a:lstStyle/>
          <a:p>
            <a:pPr eaLnBrk="1" hangingPunct="1"/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</a:rPr>
              <a:t>З</a:t>
            </a: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ДРАВНА ПОЛИТИКА</a:t>
            </a:r>
            <a: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С</a:t>
            </a: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истема от дългосрочни политически решения, които дадена страна приема в областта на опазване здравето на населението.</a:t>
            </a:r>
            <a:r>
              <a:rPr lang="bg-BG" altLang="en-US" b="1" smtClean="0"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mtClean="0"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GB" altLang="en-US" smtClean="0">
              <a:solidFill>
                <a:srgbClr val="FFFF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4ECB2-7B1E-4DE5-886A-AED0BFD6B818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40000"/>
              </a:lnSpc>
            </a:pPr>
            <a:r>
              <a:rPr lang="bg-BG" altLang="en-US" sz="3200" b="1" i="1" smtClean="0">
                <a:solidFill>
                  <a:srgbClr val="FF0000"/>
                </a:solidFill>
                <a:effectLst/>
              </a:rPr>
              <a:t>Medicaid</a:t>
            </a:r>
            <a:r>
              <a:rPr lang="bg-BG" altLang="en-US" sz="3200" smtClean="0">
                <a:solidFill>
                  <a:srgbClr val="FF0000"/>
                </a:solidFill>
                <a:effectLst/>
              </a:rPr>
              <a:t> </a:t>
            </a:r>
            <a:r>
              <a:rPr lang="bg-BG" altLang="en-US" sz="3200" smtClean="0">
                <a:solidFill>
                  <a:srgbClr val="000000"/>
                </a:solidFill>
                <a:effectLst/>
              </a:rPr>
              <a:t>е програма, финансирана от федералното правителство и правителствата на щатовете и предоставя безплатни здравни услуги на лицата, живеещи под определен социален минимум. От двете програми годишно се ползват над 50 милиона души.</a:t>
            </a:r>
            <a:r>
              <a:rPr lang="bg-BG" altLang="en-US" sz="4000" smtClean="0">
                <a:effectLst/>
              </a:rPr>
              <a:t> </a:t>
            </a:r>
          </a:p>
        </p:txBody>
      </p:sp>
      <p:sp>
        <p:nvSpPr>
          <p:cNvPr id="29699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8C8FF-48C3-410C-9DF5-1517838A8BA4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615272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bg-BG" sz="2400" dirty="0">
                <a:solidFill>
                  <a:schemeClr val="bg2"/>
                </a:solidFill>
                <a:effectLst/>
              </a:rPr>
              <a:t>През март </a:t>
            </a:r>
            <a:r>
              <a:rPr lang="en-GB" sz="2400" dirty="0">
                <a:solidFill>
                  <a:schemeClr val="bg2"/>
                </a:solidFill>
                <a:effectLst/>
              </a:rPr>
              <a:t>2010 </a:t>
            </a:r>
            <a:r>
              <a:rPr lang="bg-BG" sz="2400" dirty="0">
                <a:solidFill>
                  <a:schemeClr val="bg2"/>
                </a:solidFill>
                <a:effectLst/>
              </a:rPr>
              <a:t>Президентът </a:t>
            </a:r>
            <a:r>
              <a:rPr lang="bg-BG" sz="2400" dirty="0" err="1">
                <a:solidFill>
                  <a:schemeClr val="bg2"/>
                </a:solidFill>
                <a:effectLst/>
              </a:rPr>
              <a:t>Барак</a:t>
            </a:r>
            <a:r>
              <a:rPr lang="bg-BG" sz="2400" dirty="0">
                <a:solidFill>
                  <a:schemeClr val="bg2"/>
                </a:solidFill>
                <a:effectLst/>
              </a:rPr>
              <a:t> </a:t>
            </a:r>
            <a:r>
              <a:rPr lang="bg-BG" sz="2400" dirty="0" err="1">
                <a:solidFill>
                  <a:schemeClr val="bg2"/>
                </a:solidFill>
                <a:effectLst/>
              </a:rPr>
              <a:t>Обама</a:t>
            </a:r>
            <a:r>
              <a:rPr lang="bg-BG" sz="2400" dirty="0">
                <a:solidFill>
                  <a:schemeClr val="bg2"/>
                </a:solidFill>
                <a:effectLst/>
              </a:rPr>
              <a:t> подписа Закон за защита на пациента и за достъпна помощ </a:t>
            </a:r>
            <a:r>
              <a:rPr lang="bg-BG" sz="2400" b="1" dirty="0">
                <a:solidFill>
                  <a:schemeClr val="bg2"/>
                </a:solidFill>
                <a:effectLst/>
              </a:rPr>
              <a:t>(</a:t>
            </a:r>
            <a:r>
              <a:rPr lang="en-GB" sz="2400" b="1" dirty="0">
                <a:solidFill>
                  <a:schemeClr val="bg2"/>
                </a:solidFill>
                <a:effectLst/>
              </a:rPr>
              <a:t>Patient protection and affordable care act</a:t>
            </a:r>
            <a:r>
              <a:rPr lang="bg-BG" sz="2400" b="1" dirty="0">
                <a:solidFill>
                  <a:schemeClr val="bg2"/>
                </a:solidFill>
                <a:effectLst/>
              </a:rPr>
              <a:t>)</a:t>
            </a:r>
            <a:r>
              <a:rPr lang="bg-BG" sz="2400" dirty="0">
                <a:solidFill>
                  <a:schemeClr val="bg2"/>
                </a:solidFill>
                <a:effectLst/>
              </a:rPr>
              <a:t>, известен като </a:t>
            </a:r>
            <a:r>
              <a:rPr lang="bg-BG" sz="2400" b="1" dirty="0" smtClean="0">
                <a:solidFill>
                  <a:schemeClr val="bg2"/>
                </a:solidFill>
                <a:effectLst/>
              </a:rPr>
              <a:t>Реформата </a:t>
            </a:r>
            <a:r>
              <a:rPr lang="bg-BG" sz="2400" b="1" dirty="0">
                <a:solidFill>
                  <a:schemeClr val="bg2"/>
                </a:solidFill>
                <a:effectLst/>
              </a:rPr>
              <a:t>на </a:t>
            </a:r>
            <a:r>
              <a:rPr lang="bg-BG" sz="2400" b="1" dirty="0" err="1">
                <a:solidFill>
                  <a:schemeClr val="bg2"/>
                </a:solidFill>
                <a:effectLst/>
              </a:rPr>
              <a:t>Обама</a:t>
            </a:r>
            <a:r>
              <a:rPr lang="bg-BG" sz="2400" dirty="0">
                <a:solidFill>
                  <a:schemeClr val="bg2"/>
                </a:solidFill>
                <a:effectLst/>
              </a:rPr>
              <a:t>. Мотивите за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това са </a:t>
            </a:r>
            <a:r>
              <a:rPr lang="bg-BG" sz="2400" dirty="0">
                <a:solidFill>
                  <a:schemeClr val="bg2"/>
                </a:solidFill>
                <a:effectLst/>
              </a:rPr>
              <a:t>свързани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със </a:t>
            </a:r>
            <a:r>
              <a:rPr lang="bg-BG" sz="2400" dirty="0">
                <a:solidFill>
                  <a:schemeClr val="bg2"/>
                </a:solidFill>
                <a:effectLst/>
              </a:rPr>
              <a:t>значителното нарастване на средствата за здравеопазване в сравнение с други развити нации при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постигнати по-лоши </a:t>
            </a:r>
            <a:r>
              <a:rPr lang="bg-BG" sz="2400" dirty="0">
                <a:solidFill>
                  <a:schemeClr val="bg2"/>
                </a:solidFill>
                <a:effectLst/>
              </a:rPr>
              <a:t>индикатори за обществено здраве; значително </a:t>
            </a:r>
            <a:r>
              <a:rPr lang="bg-BG" sz="2400" dirty="0" err="1">
                <a:solidFill>
                  <a:schemeClr val="bg2"/>
                </a:solidFill>
                <a:effectLst/>
              </a:rPr>
              <a:t>недоосигуряване</a:t>
            </a:r>
            <a:r>
              <a:rPr lang="bg-BG" sz="2400" dirty="0">
                <a:solidFill>
                  <a:schemeClr val="bg2"/>
                </a:solidFill>
                <a:effectLst/>
              </a:rPr>
              <a:t> на хората дори при наличие на здравна застраховка;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силно </a:t>
            </a:r>
            <a:r>
              <a:rPr lang="bg-BG" sz="2400" dirty="0">
                <a:solidFill>
                  <a:schemeClr val="bg2"/>
                </a:solidFill>
                <a:effectLst/>
              </a:rPr>
              <a:t>застаряване на населението; намаляване на работодателите,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които предлагат </a:t>
            </a:r>
            <a:r>
              <a:rPr lang="bg-BG" sz="2400" dirty="0">
                <a:solidFill>
                  <a:schemeClr val="bg2"/>
                </a:solidFill>
                <a:effectLst/>
              </a:rPr>
              <a:t>здравно застраховане на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работниците си; </a:t>
            </a:r>
            <a:r>
              <a:rPr lang="bg-BG" sz="2400" dirty="0">
                <a:solidFill>
                  <a:schemeClr val="bg2"/>
                </a:solidFill>
                <a:effectLst/>
              </a:rPr>
              <a:t>неефективно използване на здравните разходи за услуги в програмите </a:t>
            </a:r>
            <a:r>
              <a:rPr lang="en-GB" sz="2400" dirty="0">
                <a:solidFill>
                  <a:schemeClr val="bg2"/>
                </a:solidFill>
                <a:effectLst/>
              </a:rPr>
              <a:t>Medicare </a:t>
            </a:r>
            <a:r>
              <a:rPr lang="bg-BG" sz="2400" dirty="0">
                <a:solidFill>
                  <a:schemeClr val="bg2"/>
                </a:solidFill>
                <a:effectLst/>
              </a:rPr>
              <a:t>и</a:t>
            </a:r>
            <a:r>
              <a:rPr lang="en-GB" sz="2400" dirty="0">
                <a:solidFill>
                  <a:schemeClr val="bg2"/>
                </a:solidFill>
                <a:effectLst/>
              </a:rPr>
              <a:t> Medicaid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и </a:t>
            </a:r>
            <a:r>
              <a:rPr lang="bg-BG" sz="2400" dirty="0">
                <a:solidFill>
                  <a:schemeClr val="bg2"/>
                </a:solidFill>
                <a:effectLst/>
              </a:rPr>
              <a:t>др.</a:t>
            </a:r>
            <a:endParaRPr lang="en-US" sz="2400" dirty="0">
              <a:solidFill>
                <a:schemeClr val="bg2"/>
              </a:solidFill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912F-A142-4B25-9F34-5589489841FB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1867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608072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bg-BG" sz="2400" dirty="0">
                <a:solidFill>
                  <a:schemeClr val="bg2"/>
                </a:solidFill>
                <a:effectLst/>
              </a:rPr>
              <a:t>Целта на реформата на </a:t>
            </a:r>
            <a:r>
              <a:rPr lang="bg-BG" sz="2400" dirty="0" err="1">
                <a:solidFill>
                  <a:schemeClr val="bg2"/>
                </a:solidFill>
                <a:effectLst/>
              </a:rPr>
              <a:t>Обама</a:t>
            </a:r>
            <a:r>
              <a:rPr lang="bg-BG" sz="2400" dirty="0">
                <a:solidFill>
                  <a:schemeClr val="bg2"/>
                </a:solidFill>
                <a:effectLst/>
              </a:rPr>
              <a:t> е да се предостави достъп на повече  американци до достъпно и качествено здравно осигуряване и да се намали нарастването на разходите за здравна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помощ т.е. </a:t>
            </a:r>
            <a:r>
              <a:rPr lang="bg-BG" sz="2400" b="1" dirty="0" smtClean="0">
                <a:solidFill>
                  <a:schemeClr val="bg2"/>
                </a:solidFill>
                <a:effectLst/>
              </a:rPr>
              <a:t>основната </a:t>
            </a:r>
            <a:r>
              <a:rPr lang="bg-BG" sz="2400" b="1" dirty="0">
                <a:solidFill>
                  <a:schemeClr val="bg2"/>
                </a:solidFill>
                <a:effectLst/>
              </a:rPr>
              <a:t>цел е регулиране на здравното </a:t>
            </a:r>
            <a:r>
              <a:rPr lang="bg-BG" sz="2400" b="1" dirty="0" smtClean="0">
                <a:solidFill>
                  <a:schemeClr val="bg2"/>
                </a:solidFill>
                <a:effectLst/>
              </a:rPr>
              <a:t>осигуряване.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 </a:t>
            </a:r>
            <a:r>
              <a:rPr lang="bg-BG" sz="2400" dirty="0">
                <a:solidFill>
                  <a:schemeClr val="bg2"/>
                </a:solidFill>
                <a:effectLst/>
              </a:rPr>
              <a:t>Предвиждат се мерки спрямо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застрахователите </a:t>
            </a:r>
            <a:r>
              <a:rPr lang="bg-BG" sz="2400" dirty="0">
                <a:solidFill>
                  <a:schemeClr val="bg2"/>
                </a:solidFill>
                <a:effectLst/>
              </a:rPr>
              <a:t>компании, които уволняват хората, когато са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болни. </a:t>
            </a:r>
            <a:r>
              <a:rPr lang="bg-BG" sz="2400" dirty="0">
                <a:solidFill>
                  <a:schemeClr val="bg2"/>
                </a:solidFill>
                <a:effectLst/>
              </a:rPr>
              <a:t>Поставят на условия пред осигурителите за пълно покриване на някои превантивни услуги – ранни прегледи, имунизации, консултации и </a:t>
            </a:r>
            <a:r>
              <a:rPr lang="bg-BG" sz="2400" dirty="0" err="1">
                <a:solidFill>
                  <a:schemeClr val="bg2"/>
                </a:solidFill>
                <a:effectLst/>
              </a:rPr>
              <a:t>скрининг</a:t>
            </a:r>
            <a:r>
              <a:rPr lang="bg-BG" sz="2400" dirty="0">
                <a:solidFill>
                  <a:schemeClr val="bg2"/>
                </a:solidFill>
                <a:effectLst/>
              </a:rPr>
              <a:t>. Законът предвижда намаляване на </a:t>
            </a:r>
            <a:r>
              <a:rPr lang="bg-BG" sz="2400" dirty="0" err="1">
                <a:solidFill>
                  <a:schemeClr val="bg2"/>
                </a:solidFill>
                <a:effectLst/>
              </a:rPr>
              <a:t>реимбурсирането</a:t>
            </a:r>
            <a:r>
              <a:rPr lang="bg-BG" sz="2400" dirty="0">
                <a:solidFill>
                  <a:schemeClr val="bg2"/>
                </a:solidFill>
                <a:effectLst/>
              </a:rPr>
              <a:t> от страна на </a:t>
            </a:r>
            <a:r>
              <a:rPr lang="en-GB" sz="2400" dirty="0">
                <a:solidFill>
                  <a:schemeClr val="bg2"/>
                </a:solidFill>
                <a:effectLst/>
              </a:rPr>
              <a:t>Medicare </a:t>
            </a:r>
            <a:r>
              <a:rPr lang="bg-BG" sz="2400" dirty="0">
                <a:solidFill>
                  <a:schemeClr val="bg2"/>
                </a:solidFill>
                <a:effectLst/>
              </a:rPr>
              <a:t>за болници с излишни </a:t>
            </a:r>
            <a:r>
              <a:rPr lang="bg-BG" sz="2400" dirty="0" err="1">
                <a:solidFill>
                  <a:schemeClr val="bg2"/>
                </a:solidFill>
                <a:effectLst/>
              </a:rPr>
              <a:t>рехоспитализации</a:t>
            </a:r>
            <a:r>
              <a:rPr lang="bg-BG" sz="2400" dirty="0">
                <a:solidFill>
                  <a:schemeClr val="bg2"/>
                </a:solidFill>
                <a:effectLst/>
              </a:rPr>
              <a:t> и обвързване на </a:t>
            </a:r>
            <a:r>
              <a:rPr lang="bg-BG" sz="2400" dirty="0" err="1">
                <a:solidFill>
                  <a:schemeClr val="bg2"/>
                </a:solidFill>
                <a:effectLst/>
              </a:rPr>
              <a:t>реимбурсирането</a:t>
            </a:r>
            <a:r>
              <a:rPr lang="bg-BG" sz="2400" dirty="0">
                <a:solidFill>
                  <a:schemeClr val="bg2"/>
                </a:solidFill>
                <a:effectLst/>
              </a:rPr>
              <a:t> </a:t>
            </a:r>
            <a:r>
              <a:rPr lang="bg-BG" sz="2400" dirty="0" smtClean="0">
                <a:solidFill>
                  <a:schemeClr val="bg2"/>
                </a:solidFill>
                <a:effectLst/>
              </a:rPr>
              <a:t>с </a:t>
            </a:r>
            <a:r>
              <a:rPr lang="bg-BG" sz="2400" dirty="0">
                <a:solidFill>
                  <a:schemeClr val="bg2"/>
                </a:solidFill>
                <a:effectLst/>
              </a:rPr>
              <a:t>качеството на оказваната помощ. </a:t>
            </a:r>
            <a:r>
              <a:rPr lang="en-GB" sz="2400" dirty="0">
                <a:solidFill>
                  <a:schemeClr val="bg2"/>
                </a:solidFill>
                <a:effectLst/>
              </a:rPr>
              <a:t>  </a:t>
            </a:r>
            <a:endParaRPr lang="en-US" sz="2400" dirty="0">
              <a:solidFill>
                <a:schemeClr val="bg2"/>
              </a:solidFill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912F-A142-4B25-9F34-5589489841FB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078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2596C84-7F5F-4C92-A680-F8385214D43A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07375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НА ОГРАНИЧЕНИЯ ЕТАТИЗЪМ </a:t>
            </a: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bg-BG" altLang="en-US" b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(здравно-осигурителна система)</a:t>
            </a:r>
            <a:r>
              <a:rPr lang="bg-BG" altLang="en-US" b="1" smtClean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</a:br>
            <a:endParaRPr lang="en-GB" altLang="en-US" smtClean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FA00E-2891-401D-9575-A7A621D75D4F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20000"/>
              </a:lnSpc>
            </a:pPr>
            <a:r>
              <a:rPr lang="bg-BG" altLang="en-US" sz="4000" smtClean="0">
                <a:solidFill>
                  <a:srgbClr val="000000"/>
                </a:solidFill>
                <a:effectLst/>
              </a:rPr>
              <a:t>Наименованието на този модел идва от ограничената роля на държавата (френски „etat” – държава). Системата е типична за болшинството развити страни и се характеризира със </a:t>
            </a:r>
            <a:r>
              <a:rPr lang="bg-BG" altLang="en-US" sz="4000" b="1" i="1" smtClean="0">
                <a:solidFill>
                  <a:srgbClr val="000000"/>
                </a:solidFill>
                <a:effectLst/>
              </a:rPr>
              <a:t>следните черти:</a:t>
            </a:r>
          </a:p>
        </p:txBody>
      </p:sp>
      <p:sp>
        <p:nvSpPr>
          <p:cNvPr id="31747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8207-598D-4FA2-B14B-A4BE65D02942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62000" indent="-762000" algn="l">
              <a:lnSpc>
                <a:spcPct val="120000"/>
              </a:lnSpc>
            </a:pPr>
            <a:r>
              <a:rPr lang="bg-BG" altLang="en-US" sz="1400" b="1" i="1" smtClean="0">
                <a:solidFill>
                  <a:srgbClr val="000000"/>
                </a:solidFill>
                <a:effectLst/>
              </a:rPr>
              <a:t>	</a:t>
            </a: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1. Силно здравно законодателство гарантирано от държавата и значително участие на местното самоуправление.</a:t>
            </a:r>
            <a:r>
              <a:rPr lang="en-US" altLang="en-US" sz="2800" b="1" i="1" smtClean="0">
                <a:solidFill>
                  <a:srgbClr val="000000"/>
                </a:solidFill>
                <a:effectLst/>
              </a:rPr>
              <a:t/>
            </a:r>
            <a:br>
              <a:rPr lang="en-US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/>
            </a:r>
            <a:br>
              <a:rPr lang="bg-BG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2. Плуралистична (обществена и частна) собственост на ресурсите.</a:t>
            </a:r>
            <a:r>
              <a:rPr lang="en-US" altLang="en-US" sz="2800" b="1" i="1" smtClean="0">
                <a:solidFill>
                  <a:srgbClr val="000000"/>
                </a:solidFill>
                <a:effectLst/>
              </a:rPr>
              <a:t/>
            </a:r>
            <a:br>
              <a:rPr lang="en-US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/>
            </a:r>
            <a:br>
              <a:rPr lang="bg-BG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3. Развити пазарни механизми и пълно покриване на потребностите. </a:t>
            </a:r>
            <a:br>
              <a:rPr lang="bg-BG" altLang="en-US" sz="2800" b="1" i="1" smtClean="0">
                <a:solidFill>
                  <a:srgbClr val="000000"/>
                </a:solidFill>
                <a:effectLst/>
              </a:rPr>
            </a:br>
            <a:endParaRPr lang="bg-BG" altLang="en-US" sz="2800" smtClean="0">
              <a:solidFill>
                <a:srgbClr val="000000"/>
              </a:solidFill>
              <a:effectLst/>
            </a:endParaRPr>
          </a:p>
        </p:txBody>
      </p:sp>
      <p:sp>
        <p:nvSpPr>
          <p:cNvPr id="32771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5A1-E00E-4E3F-9D2A-A6609E40A481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62000" indent="-762000" algn="l">
              <a:lnSpc>
                <a:spcPct val="120000"/>
              </a:lnSpc>
            </a:pPr>
            <a:r>
              <a:rPr lang="bg-BG" altLang="en-US" sz="1400" b="1" i="1" smtClean="0">
                <a:solidFill>
                  <a:srgbClr val="000000"/>
                </a:solidFill>
                <a:effectLst/>
              </a:rPr>
              <a:t>	</a:t>
            </a: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4. Ориентация към търсенето на медицинска помощ и широко предлагане на различни профилактични дейности.</a:t>
            </a:r>
            <a:r>
              <a:rPr lang="en-US" altLang="en-US" sz="2800" b="1" i="1" smtClean="0">
                <a:solidFill>
                  <a:srgbClr val="000000"/>
                </a:solidFill>
                <a:effectLst/>
              </a:rPr>
              <a:t/>
            </a:r>
            <a:br>
              <a:rPr lang="en-US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/>
            </a:r>
            <a:br>
              <a:rPr lang="bg-BG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5. Устойчивост на системата поради висока ресурсна осигуреност, добре функциониращи пазарни механизми и силно здравно законодателство.</a:t>
            </a:r>
            <a:endParaRPr lang="bg-BG" altLang="en-US" sz="2800" smtClean="0">
              <a:solidFill>
                <a:srgbClr val="000000"/>
              </a:solidFill>
              <a:effectLst/>
            </a:endParaRPr>
          </a:p>
        </p:txBody>
      </p:sp>
      <p:sp>
        <p:nvSpPr>
          <p:cNvPr id="33795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E3A5-D2B9-4673-9701-741E66C4A211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62000" indent="-762000" algn="l">
              <a:lnSpc>
                <a:spcPct val="120000"/>
              </a:lnSpc>
            </a:pPr>
            <a:r>
              <a:rPr lang="bg-BG" altLang="en-US" sz="1400" b="1" i="1" dirty="0" smtClean="0">
                <a:solidFill>
                  <a:srgbClr val="000000"/>
                </a:solidFill>
                <a:effectLst/>
              </a:rPr>
              <a:t>	</a:t>
            </a: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>6. Децентрализация в управлението и </a:t>
            </a:r>
            <a:r>
              <a:rPr lang="bg-BG" altLang="en-US" sz="2800" b="1" i="1" dirty="0" err="1" smtClean="0">
                <a:solidFill>
                  <a:srgbClr val="000000"/>
                </a:solidFill>
                <a:effectLst/>
              </a:rPr>
              <a:t>регионализация</a:t>
            </a: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> на здравните грижи.</a:t>
            </a:r>
            <a:r>
              <a:rPr lang="en-US" altLang="en-US" sz="2800" b="1" i="1" dirty="0" smtClean="0">
                <a:solidFill>
                  <a:srgbClr val="000000"/>
                </a:solidFill>
                <a:effectLst/>
              </a:rPr>
              <a:t/>
            </a:r>
            <a:br>
              <a:rPr lang="en-US" altLang="en-US" sz="2800" b="1" i="1" dirty="0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> </a:t>
            </a:r>
            <a:br>
              <a:rPr lang="bg-BG" altLang="en-US" sz="2800" b="1" i="1" dirty="0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>7. Наличие на здравноосигурителни фондове, които имат юридическа самостоятелност и свои органи на управление.</a:t>
            </a:r>
            <a:r>
              <a:rPr lang="en-US" altLang="en-US" sz="2800" b="1" i="1" dirty="0" smtClean="0">
                <a:solidFill>
                  <a:srgbClr val="000000"/>
                </a:solidFill>
                <a:effectLst/>
              </a:rPr>
              <a:t/>
            </a:r>
            <a:br>
              <a:rPr lang="en-US" altLang="en-US" sz="2800" b="1" i="1" dirty="0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/>
            </a:r>
            <a:br>
              <a:rPr lang="bg-BG" altLang="en-US" sz="2800" b="1" i="1" dirty="0" smtClean="0">
                <a:solidFill>
                  <a:srgbClr val="000000"/>
                </a:solidFill>
                <a:effectLst/>
              </a:rPr>
            </a:br>
            <a:r>
              <a:rPr lang="en-US" altLang="en-US" sz="2800" b="1" i="1" dirty="0" smtClean="0">
                <a:solidFill>
                  <a:srgbClr val="000000"/>
                </a:solidFill>
                <a:effectLst/>
              </a:rPr>
              <a:t>8</a:t>
            </a: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>. Изпълнителите на здравна помощ встъпват в договорни отношения с тях. </a:t>
            </a:r>
            <a:br>
              <a:rPr lang="bg-BG" altLang="en-US" sz="2800" b="1" i="1" dirty="0" smtClean="0">
                <a:solidFill>
                  <a:srgbClr val="000000"/>
                </a:solidFill>
                <a:effectLst/>
              </a:rPr>
            </a:br>
            <a:r>
              <a:rPr lang="bg-BG" altLang="en-US" sz="1400" dirty="0" smtClean="0">
                <a:solidFill>
                  <a:srgbClr val="000000"/>
                </a:solidFill>
                <a:effectLst/>
              </a:rPr>
              <a:t> </a:t>
            </a: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CB7-C74A-4980-94D4-340BD7367247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62000" indent="-762000" algn="l">
              <a:lnSpc>
                <a:spcPct val="120000"/>
              </a:lnSpc>
            </a:pPr>
            <a:r>
              <a:rPr lang="bg-BG" altLang="en-US" sz="1400" b="1" i="1" dirty="0" smtClean="0">
                <a:solidFill>
                  <a:srgbClr val="000000"/>
                </a:solidFill>
                <a:effectLst/>
              </a:rPr>
              <a:t>	</a:t>
            </a:r>
            <a:r>
              <a:rPr lang="en-US" altLang="en-US" sz="2800" b="1" i="1" dirty="0" smtClean="0">
                <a:solidFill>
                  <a:srgbClr val="000000"/>
                </a:solidFill>
                <a:effectLst/>
              </a:rPr>
              <a:t>9. </a:t>
            </a: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>Със задължително застраховане е обхванато цялото население.</a:t>
            </a:r>
            <a:r>
              <a:rPr lang="en-US" altLang="en-US" sz="2800" b="1" i="1" dirty="0" smtClean="0">
                <a:solidFill>
                  <a:srgbClr val="000000"/>
                </a:solidFill>
                <a:effectLst/>
              </a:rPr>
              <a:t/>
            </a:r>
            <a:br>
              <a:rPr lang="en-US" altLang="en-US" sz="2800" b="1" i="1" dirty="0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/>
            </a:r>
            <a:br>
              <a:rPr lang="bg-BG" altLang="en-US" sz="2800" b="1" i="1" dirty="0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>1</a:t>
            </a:r>
            <a:r>
              <a:rPr lang="en-US" altLang="en-US" sz="2800" b="1" i="1" smtClean="0">
                <a:solidFill>
                  <a:srgbClr val="000000"/>
                </a:solidFill>
                <a:effectLst/>
              </a:rPr>
              <a:t>0</a:t>
            </a: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. </a:t>
            </a:r>
            <a:r>
              <a:rPr lang="bg-BG" altLang="en-US" sz="2800" b="1" i="1" dirty="0" smtClean="0">
                <a:solidFill>
                  <a:srgbClr val="000000"/>
                </a:solidFill>
                <a:effectLst/>
              </a:rPr>
              <a:t>Във формирането на фондовете участват три страни: работещите, работодателите и държавата.</a:t>
            </a:r>
            <a:br>
              <a:rPr lang="bg-BG" altLang="en-US" sz="2800" b="1" i="1" dirty="0" smtClean="0">
                <a:solidFill>
                  <a:srgbClr val="000000"/>
                </a:solidFill>
                <a:effectLst/>
              </a:rPr>
            </a:br>
            <a:r>
              <a:rPr lang="bg-BG" altLang="en-US" sz="1400" dirty="0" smtClean="0">
                <a:solidFill>
                  <a:srgbClr val="000000"/>
                </a:solidFill>
                <a:effectLst/>
              </a:rPr>
              <a:t> </a:t>
            </a:r>
          </a:p>
        </p:txBody>
      </p:sp>
      <p:sp>
        <p:nvSpPr>
          <p:cNvPr id="35843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90D1-63D1-4F24-8413-ED88401AE005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bg-BG" altLang="en-US" sz="3200" b="1" i="1" smtClean="0">
                <a:solidFill>
                  <a:srgbClr val="000000"/>
                </a:solidFill>
                <a:effectLst/>
              </a:rPr>
              <a:t>В зависимост от участието на всяка от тези страни се различават две групи страни: </a:t>
            </a:r>
            <a:r>
              <a:rPr lang="en-US" altLang="en-US" sz="3200" b="1" i="1" smtClean="0">
                <a:solidFill>
                  <a:srgbClr val="000000"/>
                </a:solidFill>
                <a:effectLst/>
              </a:rPr>
              <a:t/>
            </a:r>
            <a:br>
              <a:rPr lang="en-US" altLang="en-US" sz="32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3200" b="1" i="1" smtClean="0">
                <a:solidFill>
                  <a:srgbClr val="000000"/>
                </a:solidFill>
                <a:effectLst/>
              </a:rPr>
              <a:t/>
            </a:r>
            <a:br>
              <a:rPr lang="bg-BG" altLang="en-US" sz="32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3200" b="1" i="1" smtClean="0">
                <a:solidFill>
                  <a:srgbClr val="000000"/>
                </a:solidFill>
                <a:effectLst/>
              </a:rPr>
              <a:t>= </a:t>
            </a:r>
            <a:r>
              <a:rPr lang="bg-BG" altLang="en-US" sz="3200" b="1" i="1" smtClean="0">
                <a:solidFill>
                  <a:srgbClr val="3333FF"/>
                </a:solidFill>
                <a:effectLst/>
              </a:rPr>
              <a:t>в първата група</a:t>
            </a:r>
            <a:r>
              <a:rPr lang="en-US" altLang="en-US" sz="3200" b="1" i="1" smtClean="0">
                <a:solidFill>
                  <a:srgbClr val="3333FF"/>
                </a:solidFill>
                <a:effectLst/>
              </a:rPr>
              <a:t> </a:t>
            </a:r>
            <a:r>
              <a:rPr lang="bg-BG" altLang="en-US" sz="3200" b="1" i="1" smtClean="0">
                <a:solidFill>
                  <a:srgbClr val="3333FF"/>
                </a:solidFill>
                <a:effectLst/>
              </a:rPr>
              <a:t>страни </a:t>
            </a:r>
            <a:r>
              <a:rPr lang="bg-BG" altLang="en-US" sz="3200" b="1" i="1" smtClean="0">
                <a:solidFill>
                  <a:srgbClr val="000000"/>
                </a:solidFill>
                <a:effectLst/>
              </a:rPr>
              <a:t>основната част от постъпленията идват от държавния бюджет (Швеция, Исландия, Финландия); </a:t>
            </a:r>
            <a:br>
              <a:rPr lang="bg-BG" altLang="en-US" sz="3200" b="1" i="1" smtClean="0">
                <a:solidFill>
                  <a:srgbClr val="000000"/>
                </a:solidFill>
                <a:effectLst/>
              </a:rPr>
            </a:br>
            <a:endParaRPr lang="bg-BG" altLang="en-US" sz="3200" b="1" i="1" smtClean="0">
              <a:solidFill>
                <a:srgbClr val="000000"/>
              </a:solidFill>
              <a:effectLst/>
            </a:endParaRPr>
          </a:p>
        </p:txBody>
      </p:sp>
      <p:sp>
        <p:nvSpPr>
          <p:cNvPr id="36867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24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76EF-C745-48AC-B0D2-CC11CF9E954E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DFDF05-D339-4796-B237-2ECC1E14ADF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0"/>
            <a:ext cx="8496300" cy="5661025"/>
          </a:xfrm>
        </p:spPr>
        <p:txBody>
          <a:bodyPr/>
          <a:lstStyle/>
          <a:p>
            <a:pPr eaLnBrk="1" hangingPunct="1"/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ЗДРАВНА СТРАТЕГИЯ</a:t>
            </a:r>
            <a: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Какво искаме да постигнем, какви ресурси са необходими, къде да се съсредоточат и как да се  разпределят във времето.</a:t>
            </a:r>
            <a:r>
              <a:rPr lang="bg-BG" altLang="en-US" b="1" smtClean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	</a:t>
            </a:r>
            <a: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FFFFFF"/>
                </a:solidFill>
                <a:cs typeface="Times New Roman" pitchFamily="18" charset="0"/>
              </a:rPr>
            </a:br>
            <a:endParaRPr lang="en-GB" altLang="en-US" smtClean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43FB-1F5B-43F0-BDCB-EE2FE872080E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bg-BG" altLang="en-US" sz="3200" b="1" i="1" smtClean="0">
                <a:solidFill>
                  <a:srgbClr val="000000"/>
                </a:solidFill>
                <a:effectLst/>
              </a:rPr>
              <a:t>= </a:t>
            </a:r>
            <a:r>
              <a:rPr lang="bg-BG" altLang="en-US" sz="3200" b="1" i="1" smtClean="0">
                <a:solidFill>
                  <a:srgbClr val="3333FF"/>
                </a:solidFill>
                <a:effectLst/>
              </a:rPr>
              <a:t>във втората група страни </a:t>
            </a:r>
            <a:r>
              <a:rPr lang="bg-BG" altLang="en-US" sz="3200" b="1" i="1" smtClean="0">
                <a:solidFill>
                  <a:srgbClr val="000000"/>
                </a:solidFill>
                <a:effectLst/>
              </a:rPr>
              <a:t>влизат Япония, Германия, Холандия, Белгия, Франция и др., където водещи са целевите вноски на работещите и работодателите.</a:t>
            </a:r>
          </a:p>
        </p:txBody>
      </p:sp>
      <p:sp>
        <p:nvSpPr>
          <p:cNvPr id="37891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24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715-1893-4A08-A698-1800580E12A9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561388" cy="615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20000"/>
              </a:lnSpc>
            </a:pP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Този модел в най-голяма степен удовлетворява </a:t>
            </a:r>
            <a:r>
              <a:rPr lang="bg-BG" altLang="en-US" sz="2800" b="1" i="1" smtClean="0">
                <a:solidFill>
                  <a:srgbClr val="FF0000"/>
                </a:solidFill>
                <a:effectLst/>
              </a:rPr>
              <a:t>изискванията за съвременна и ефективна здравна система</a:t>
            </a: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, гарантирайки: </a:t>
            </a:r>
            <a:br>
              <a:rPr lang="bg-BG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= справедливост за всички участници в системата; </a:t>
            </a:r>
            <a:br>
              <a:rPr lang="bg-BG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= адекватност и стабилност; </a:t>
            </a:r>
            <a:br>
              <a:rPr lang="bg-BG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= въздействие върху предлагането и търсенето на здравни услуги; </a:t>
            </a:r>
            <a:br>
              <a:rPr lang="bg-BG" altLang="en-US" sz="2800" b="1" i="1" smtClean="0">
                <a:solidFill>
                  <a:srgbClr val="000000"/>
                </a:solidFill>
                <a:effectLst/>
              </a:rPr>
            </a:br>
            <a:r>
              <a:rPr lang="bg-BG" altLang="en-US" sz="2800" b="1" i="1" smtClean="0">
                <a:solidFill>
                  <a:srgbClr val="000000"/>
                </a:solidFill>
                <a:effectLst/>
              </a:rPr>
              <a:t>= осигуряване на междусекторни връзки.		</a:t>
            </a:r>
          </a:p>
        </p:txBody>
      </p:sp>
      <p:sp>
        <p:nvSpPr>
          <p:cNvPr id="38915" name="Rectangle 3"/>
          <p:cNvSpPr>
            <a:spLocks noRot="1" noChangeArrowheads="1"/>
          </p:cNvSpPr>
          <p:nvPr/>
        </p:nvSpPr>
        <p:spPr bwMode="auto">
          <a:xfrm>
            <a:off x="323850" y="260350"/>
            <a:ext cx="8510588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bg-BG" altLang="en-US" sz="18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0127-5127-4B0E-9052-8BE1F5FC8FA0}" type="datetime1">
              <a:rPr lang="bg-BG" altLang="en-US" smtClean="0"/>
              <a:t>1.3.2017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6708-B7C9-493A-9667-5AA6DC689CD8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EFDB88-0273-4CCA-B8A2-DB1CA5EABE6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549275"/>
            <a:ext cx="8135938" cy="5400675"/>
          </a:xfrm>
        </p:spPr>
        <p:txBody>
          <a:bodyPr/>
          <a:lstStyle/>
          <a:p>
            <a:pPr eaLnBrk="1" hangingPunct="1"/>
            <a:r>
              <a:rPr lang="bg-BG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ЗДРАВЕН МЕНИДЖМЪНТ</a:t>
            </a:r>
            <a:r>
              <a:rPr lang="bg-BG" altLang="en-US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Конкретната реализация на здравната политика чрез специфични управленчески технологии</a:t>
            </a:r>
            <a:r>
              <a:rPr lang="bg-BG" altLang="en-US" b="1" smtClean="0">
                <a:solidFill>
                  <a:schemeClr val="bg2"/>
                </a:solidFill>
                <a:latin typeface="Times New Roman" pitchFamily="18" charset="0"/>
              </a:rPr>
              <a:t> за</a:t>
            </a:r>
            <a: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постиг</a:t>
            </a:r>
            <a:r>
              <a:rPr lang="bg-BG" altLang="en-US" b="1" smtClean="0">
                <a:solidFill>
                  <a:schemeClr val="bg2"/>
                </a:solidFill>
                <a:latin typeface="Times New Roman" pitchFamily="18" charset="0"/>
              </a:rPr>
              <a:t>ане на</a:t>
            </a:r>
            <a:r>
              <a:rPr lang="bg-BG" altLang="en-US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ефективност на  системата</a:t>
            </a:r>
            <a:r>
              <a:rPr lang="bg-BG" altLang="en-US" b="1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bg-BG" altLang="en-US" b="1" smtClean="0">
                <a:cs typeface="Times New Roman" pitchFamily="18" charset="0"/>
              </a:rPr>
              <a:t/>
            </a:r>
            <a:br>
              <a:rPr lang="bg-BG" altLang="en-US" b="1" smtClean="0">
                <a:cs typeface="Times New Roman" pitchFamily="18" charset="0"/>
              </a:rPr>
            </a:br>
            <a:endParaRPr lang="en-GB" altLang="en-US" b="1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16763-AAA8-477D-9590-B92C61809C78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B60611-07AA-4174-8DE2-94719C88B0A1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ПРИОРИТЕТИ НА ЗДРАВНАТА ПОЛИТИКА В РАЗВИТИТЕ СТРАНИ</a:t>
            </a:r>
            <a:r>
              <a:rPr lang="en-GB" altLang="en-US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bg-BG" altLang="en-US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bg-BG" altLang="en-US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bg-BG" altLang="en-US" dirty="0" smtClean="0"/>
              <a:t/>
            </a:r>
            <a:br>
              <a:rPr lang="bg-BG" altLang="en-US" dirty="0" smtClean="0"/>
            </a:br>
            <a:r>
              <a:rPr lang="bg-BG" altLang="en-US" dirty="0" smtClean="0"/>
              <a:t/>
            </a:r>
            <a:br>
              <a:rPr lang="bg-BG" altLang="en-US" dirty="0" smtClean="0"/>
            </a:br>
            <a:endParaRPr lang="en-GB" altLang="en-US" b="1" dirty="0" smtClean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7033-409E-436C-A7FB-C55CDBB667B2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F64519D-D787-44B2-8B37-1A55E5FAC23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51837" cy="5761038"/>
          </a:xfrm>
        </p:spPr>
        <p:txBody>
          <a:bodyPr/>
          <a:lstStyle/>
          <a:p>
            <a:pPr marL="838200" indent="-838200" algn="l" eaLnBrk="1" hangingPunct="1">
              <a:lnSpc>
                <a:spcPct val="110000"/>
              </a:lnSpc>
            </a:pPr>
            <a:r>
              <a:rPr lang="bg-BG" altLang="en-US" sz="3200" b="1" dirty="0" smtClean="0">
                <a:cs typeface="Times New Roman" pitchFamily="18" charset="0"/>
              </a:rPr>
              <a:t>	</a:t>
            </a:r>
            <a:r>
              <a:rPr lang="en-US" altLang="en-US" sz="3200" b="1" dirty="0" smtClean="0">
                <a:cs typeface="Times New Roman" pitchFamily="18" charset="0"/>
              </a:rPr>
              <a:t/>
            </a:r>
            <a:br>
              <a:rPr lang="en-US" altLang="en-US" sz="3200" b="1" dirty="0" smtClean="0">
                <a:cs typeface="Times New Roman" pitchFamily="18" charset="0"/>
              </a:rPr>
            </a:br>
            <a:r>
              <a:rPr lang="en-US" altLang="en-US" sz="3200" b="1" dirty="0" smtClean="0">
                <a:cs typeface="Times New Roman" pitchFamily="18" charset="0"/>
              </a:rPr>
              <a:t/>
            </a:r>
            <a:br>
              <a:rPr lang="en-US" altLang="en-US" sz="3200" b="1" dirty="0" smtClean="0"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1. Интегрален подход в управлението и функционирането на здравните системи. </a:t>
            </a:r>
            <a:br>
              <a:rPr lang="bg-BG" altLang="en-US" sz="4000" b="1" dirty="0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2. Преориентиране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bg-BG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от болнична помощ към разширяване на първичните здравни грижи</a:t>
            </a:r>
            <a:r>
              <a:rPr lang="bg-BG" altLang="en-US" sz="3200" b="1" dirty="0" smtClean="0"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3200" b="1" dirty="0" smtClean="0"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rgbClr val="FFFFFF"/>
                </a:solidFill>
                <a:cs typeface="Times New Roman" pitchFamily="18" charset="0"/>
              </a:rPr>
              <a:t/>
            </a:r>
            <a:br>
              <a:rPr lang="bg-BG" altLang="en-US" sz="3200" b="1" dirty="0" smtClean="0">
                <a:solidFill>
                  <a:srgbClr val="FFFFFF"/>
                </a:solidFill>
                <a:cs typeface="Times New Roman" pitchFamily="18" charset="0"/>
              </a:rPr>
            </a:br>
            <a:endParaRPr lang="en-GB" altLang="en-US" sz="3200" b="1" dirty="0" smtClean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49B7-E32E-4955-B5DC-035409F35407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54CB39-DFF8-4237-B932-B82D3BA93A5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19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51837" cy="6264275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bg-BG" altLang="en-US" b="1" dirty="0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3. Децентрализация и </a:t>
            </a:r>
            <a:r>
              <a:rPr lang="bg-BG" altLang="en-US" b="1" dirty="0" err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регионализация</a:t>
            </a:r>
            <a:r>
              <a:rPr lang="bg-BG" altLang="en-US" b="1" dirty="0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 на медицинската помощ и здравните дейности</a:t>
            </a:r>
            <a:br>
              <a:rPr lang="bg-BG" altLang="en-US" b="1" dirty="0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4</a:t>
            </a:r>
            <a: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 Нови подходи към профилактиката и промоцията на здравето</a:t>
            </a:r>
            <a:br>
              <a:rPr lang="bg-BG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altLang="en-US" sz="3600" b="1" dirty="0" smtClean="0">
              <a:solidFill>
                <a:schemeClr val="bg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D6-A5E1-47D9-A972-1AD753D04036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7F6095-015B-4913-86D7-2D69F3EC79D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549275"/>
            <a:ext cx="8496300" cy="53276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en-US" sz="3200" b="1" smtClean="0"/>
              <a:t/>
            </a:r>
            <a:br>
              <a:rPr lang="bg-BG" altLang="en-US" sz="3200" b="1" smtClean="0"/>
            </a:br>
            <a:r>
              <a:rPr lang="bg-BG" altLang="en-US" b="1" smtClean="0">
                <a:solidFill>
                  <a:srgbClr val="3333FF"/>
                </a:solidFill>
                <a:effectLst/>
                <a:latin typeface="Times New Roman" pitchFamily="18" charset="0"/>
                <a:cs typeface="Times New Roman" pitchFamily="18" charset="0"/>
              </a:rPr>
              <a:t>5. Здравна самопомощ и взаимопомощ на населението</a:t>
            </a:r>
            <a: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6. Ускорено внедряване на нови диагностични, профилактични и лечебни технологии</a:t>
            </a:r>
            <a: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effectLst/>
                <a:cs typeface="Times New Roman" pitchFamily="18" charset="0"/>
              </a:rPr>
              <a:t/>
            </a:r>
            <a:br>
              <a:rPr lang="bg-BG" altLang="en-US" smtClean="0">
                <a:effectLst/>
                <a:cs typeface="Times New Roman" pitchFamily="18" charset="0"/>
              </a:rPr>
            </a:br>
            <a:r>
              <a:rPr lang="bg-BG" altLang="en-US" sz="3200" b="1" smtClean="0">
                <a:solidFill>
                  <a:srgbClr val="FFFFFF"/>
                </a:solidFill>
                <a:cs typeface="Times New Roman" pitchFamily="18" charset="0"/>
              </a:rPr>
              <a:t>	</a:t>
            </a:r>
            <a:r>
              <a:rPr lang="bg-BG" altLang="en-US" sz="3200" b="1" smtClean="0">
                <a:solidFill>
                  <a:srgbClr val="FFFFFF"/>
                </a:solidFill>
              </a:rPr>
              <a:t/>
            </a:r>
            <a:br>
              <a:rPr lang="bg-BG" altLang="en-US" sz="3200" b="1" smtClean="0">
                <a:solidFill>
                  <a:srgbClr val="FFFFFF"/>
                </a:solidFill>
              </a:rPr>
            </a:br>
            <a:r>
              <a:rPr lang="bg-BG" altLang="en-US" sz="3200" b="1" smtClean="0">
                <a:cs typeface="Times New Roman" pitchFamily="18" charset="0"/>
              </a:rPr>
              <a:t>			</a:t>
            </a:r>
            <a:r>
              <a:rPr lang="en-GB" altLang="en-US" sz="3200" b="1" smtClean="0">
                <a:cs typeface="Times New Roman" pitchFamily="18" charset="0"/>
              </a:rPr>
              <a:t> </a:t>
            </a:r>
            <a:r>
              <a:rPr lang="bg-BG" altLang="en-US" sz="3200" b="1" smtClean="0">
                <a:cs typeface="Times New Roman" pitchFamily="18" charset="0"/>
              </a:rPr>
              <a:t>	</a:t>
            </a:r>
            <a:r>
              <a:rPr lang="en-GB" altLang="en-US" sz="3200" smtClean="0">
                <a:cs typeface="Times New Roman" pitchFamily="18" charset="0"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4EBC-3278-4863-8FDB-6A69049BE714}" type="datetime1">
              <a:rPr lang="bg-BG" altLang="en-US" smtClean="0"/>
              <a:t>1.3.2017 г.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1147</TotalTime>
  <Words>906</Words>
  <Application>Microsoft Office PowerPoint</Application>
  <PresentationFormat>On-screen Show (4:3)</PresentationFormat>
  <Paragraphs>128</Paragraphs>
  <Slides>41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Clouds</vt:lpstr>
      <vt:lpstr>CorelDRAW.Graphic.10</vt:lpstr>
      <vt:lpstr>PowerPoint Presentation</vt:lpstr>
      <vt:lpstr> 1. ОПРЕДЕЛЕНИЕ НА ОСНОВНИТЕ ПОНЯТИЯ:  - ЗДРАВНА ПОЛИТИКА - ЗДРАВНА СТРАТЕГИЯ  - ЗДРАВЕН МЕНИДЖМЪНТ   </vt:lpstr>
      <vt:lpstr>ЗДРАВНА ПОЛИТИКА  Система от дългосрочни политически решения, които дадена страна приема в областта на опазване здравето на населението.  </vt:lpstr>
      <vt:lpstr>ЗДРАВНА СТРАТЕГИЯ   Какво искаме да постигнем, какви ресурси са необходими, къде да се съсредоточат и как да се  разпределят във времето.  </vt:lpstr>
      <vt:lpstr>ЗДРАВЕН МЕНИДЖМЪНТ   Конкретната реализация на здравната политика чрез специфични управленчески технологии за постигане на ефективност на  системата  </vt:lpstr>
      <vt:lpstr>2. ПРИОРИТЕТИ НА ЗДРАВНАТА ПОЛИТИКА В РАЗВИТИТЕ СТРАНИ    </vt:lpstr>
      <vt:lpstr>   1. Интегрален подход в управлението и функционирането на здравните системи.   2. Преориентиране от болнична помощ към разширяване на първичните здравни грижи  </vt:lpstr>
      <vt:lpstr>3. Децентрализация и регионализация на медицинската помощ и здравните дейности  4. Нови подходи към профилактиката и промоцията на здравето </vt:lpstr>
      <vt:lpstr> 5. Здравна самопомощ и взаимопомощ на населението  6. Ускорено внедряване на нови диагностични, профилактични и лечебни технологии          </vt:lpstr>
      <vt:lpstr>7. Бързо развитие на информационните технологии в здравеопазването   8. Приоритет на качеството и оценката на здравните дейности  </vt:lpstr>
      <vt:lpstr>9. Пазарна ориентация на съвременните здравни системи   10. Развитие на здравното законодателство и мениджмънт.  </vt:lpstr>
      <vt:lpstr>3. ТИПОЛОГИЯ НА ЗДРАВНИТЕ СИСТЕМИ В РАЗВИТИТЕ СТРАНИ  </vt:lpstr>
      <vt:lpstr>Критерии за характеристика на моделите на здравните системи:   </vt:lpstr>
      <vt:lpstr> 1. Роля на държавата по отношение на собствеността и организацията на дейността на здравните институции.  2. Източници и управление на ресурсите.  3. Степен на пазарност. </vt:lpstr>
      <vt:lpstr>4. Покриване на потребностите -   ориентация към предлагането или към търсенето на медицинска помощ  5. Устойчивост на системата.   </vt:lpstr>
      <vt:lpstr>ТРИ ТИПА ЗДРАВНИ СИСТЕМИ  </vt:lpstr>
      <vt:lpstr>СИСТЕМА НА ДЪРЖАВНИЯ МОНОПОЛИЗЪМ  (държавен характер на здравеопазването)    </vt:lpstr>
      <vt:lpstr>Основни характеристики на този модел са:  1. Държавата е собственик на здравните институции и на ресурсите (с изключение на персонала).  2. Държавно централизирано управление на ресурсите.   3. Липса или слабо развитие на пазарни механизми.  4. Здравните дейности са ориентирани към предлагането, а не към търсенето на здравна помощ, което снижава ефективността на системата. </vt:lpstr>
      <vt:lpstr>5. Такъв модел е целесъобразен при необходимост от бърза координация на дейностите или при крайно ограничени ресурси.   6. Типична е за сегашните и бившите социалистически страни. </vt:lpstr>
      <vt:lpstr>В света има примери за устойчиво развитие на модела на държавния монополизъм и в някои развити страни (Англия, Дания и др.), но в тези страни държавният монополизъм се съчетава с пазарни механизми, което прави системата устойчива и добре балансирана. </vt:lpstr>
      <vt:lpstr>Подходящ пример е английското държавно здравеопазване, въведено през 1948 г. от лорд Бевъридж. Финансирането на здравните дейности е от държавния бюджет (около 85%), вноски на работещите (около 10%) и средства, постъпващи от пациентите (5%) за изписани рецепти, някои платени услуги в стоматологията, допълнително заплащане за по-добри условия при болнично лечение и др.</vt:lpstr>
      <vt:lpstr>От началото на 1990-те британското здравеопазване се реформира чрез въвеждане на пазарни механизми, предоставяне на по-големи права на местните нива на обслужване - статут на самоуправление на болниците, право на общопрактикуващите лекари на собствен бюджет за обслужване на техните пациенти от болниците и т.н.</vt:lpstr>
      <vt:lpstr>Системата на финансиране е от типа децентрализирано правителствено бюджетно финансиране съчетано с „вътрешен пазар” - две страни на пазарните отношения:  = купувачи (финансиращи) в лицето на местните здравни органи и големите практики за ПЗП  = предоставящи здравна помощ (продаващи) - здравните заведения за вторична и третична помощ и частните специализирани кабинети. </vt:lpstr>
      <vt:lpstr>От м. април 2013 г. са въведени редица промени, които целят по-нататъшно подобряване на механизмите за вземане на решения в рамките на Националната здравна система, за сключване на договори за предоставяне на здравните услуги и за ефективно използване на финансовите средства. Реформите са насочени към насърчаване на конкуренцията между изпълнителите на здравни услуги по отношение на стандартите на Националната здравна система за стойност, качество и безопасност и въвеждане на нов регулаторен орган за мониторинг на здравните услуги. </vt:lpstr>
      <vt:lpstr>Органите на местното самоуправление поемат по-голяма роля и отговорности за бюджетите за общественото здравеопазване. От тях се очаква да работят в тясно сътрудничество с изпълнителите на здравна помощ, с групите и агенциите в общността и да използват техните познания и възможности за справяне с такива предизвикателства като тютюнопушенето, алкохолизма, злоупотребата с лекарства и затлъстяването. Тези промени не засягат достъпа до здравна помощ – посещенията на ОПЛ, прескрипциите и препращанията към специалисти.</vt:lpstr>
      <vt:lpstr>СИСТЕМА НА ЛИБЕРАЛНИЯ ПЛУРАЛИЗЪМ  (предимно частна форма на здравно обслужване)    </vt:lpstr>
      <vt:lpstr>Типичен представител е САЩ, чиято система се характеризира с: 1. Икономически либерализъм (икономическа свобода) и плуралистична собственост на ресурсите.   2. Преобладаване на частния сектор, особено в първичната здравна помощ, където работят не само общопрактикуващи лекари, но и специалисти интернисти, педиатри и акушер-гинеколози.  3. Вторичната здравна помощ се оказва в частни болници (над 70%),  в болници поддържани от религиозни и благотворителни организации и малък брой държавни болници. Третичната помощ се оказва от медицински центрове, асоциирани към медицинските училища.</vt:lpstr>
      <vt:lpstr>4. Устойчивост на системата поради висока ресурсна обезпеченост и пазарност.  5. Държавата гарантира добро здравно законодателство и има ограничена роля в организацията и оказването на медицинска помощ. 6. Ориентация към търсенето на медицинска помощ и здравни дейности.  7. Финансирането е от множество източници. Основен източник на финансиране е частното здравно застраховане. </vt:lpstr>
      <vt:lpstr>Федералното правителство и щатовете финансират две мащабни програми: Medicare е програма на федералното правителство, създадена през 1965 г., обхваща всички лица над 65 г. и инвалидите като обезпечава безплатно болнично лечение в течение на 120 дни един път след навършване на 65 г. и до 60 дни ежегодно, както и покриване на разходи за амбулаторна помощ и лечение на остри състояния, но не покрива разходите за лекарства и продължителна помощ. </vt:lpstr>
      <vt:lpstr>Medicaid е програма, финансирана от федералното правителство и правителствата на щатовете и предоставя безплатни здравни услуги на лицата, живеещи под определен социален минимум. От двете програми годишно се ползват над 50 милиона души. </vt:lpstr>
      <vt:lpstr>През март 2010 Президентът Барак Обама подписа Закон за защита на пациента и за достъпна помощ (Patient protection and affordable care act), известен като Реформата на Обама. Мотивите за това са свързани със значителното нарастване на средствата за здравеопазване в сравнение с други развити нации при постигнати по-лоши индикатори за обществено здраве; значително недоосигуряване на хората дори при наличие на здравна застраховка; силно застаряване на населението; намаляване на работодателите, които предлагат здравно застраховане на работниците си; неефективно използване на здравните разходи за услуги в програмите Medicare и Medicaid и др.</vt:lpstr>
      <vt:lpstr>Целта на реформата на Обама е да се предостави достъп на повече  американци до достъпно и качествено здравно осигуряване и да се намали нарастването на разходите за здравна помощ т.е. основната цел е регулиране на здравното осигуряване. Предвиждат се мерки спрямо застрахователите компании, които уволняват хората, когато са болни. Поставят на условия пред осигурителите за пълно покриване на някои превантивни услуги – ранни прегледи, имунизации, консултации и скрининг. Законът предвижда намаляване на реимбурсирането от страна на Medicare за болници с излишни рехоспитализации и обвързване на реимбурсирането с качеството на оказваната помощ.   </vt:lpstr>
      <vt:lpstr>СИСТЕМА НА ОГРАНИЧЕНИЯ ЕТАТИЗЪМ  (здравно-осигурителна система)    </vt:lpstr>
      <vt:lpstr>Наименованието на този модел идва от ограничената роля на държавата (френски „etat” – държава). Системата е типична за болшинството развити страни и се характеризира със следните черти:</vt:lpstr>
      <vt:lpstr> 1. Силно здравно законодателство гарантирано от държавата и значително участие на местното самоуправление.  2. Плуралистична (обществена и частна) собственост на ресурсите.  3. Развити пазарни механизми и пълно покриване на потребностите.  </vt:lpstr>
      <vt:lpstr> 4. Ориентация към търсенето на медицинска помощ и широко предлагане на различни профилактични дейности.  5. Устойчивост на системата поради висока ресурсна осигуреност, добре функциониращи пазарни механизми и силно здравно законодателство.</vt:lpstr>
      <vt:lpstr> 6. Децентрализация в управлението и регионализация на здравните грижи.   7. Наличие на здравноосигурителни фондове, които имат юридическа самостоятелност и свои органи на управление.  8. Изпълнителите на здравна помощ встъпват в договорни отношения с тях.   </vt:lpstr>
      <vt:lpstr> 9. Със задължително застраховане е обхванато цялото население.  10. Във формирането на фондовете участват три страни: работещите, работодателите и държавата.  </vt:lpstr>
      <vt:lpstr>В зависимост от участието на всяка от тези страни се различават две групи страни:   = в първата група страни основната част от постъпленията идват от държавния бюджет (Швеция, Исландия, Финландия);  </vt:lpstr>
      <vt:lpstr>= във втората група страни влизат Япония, Германия, Холандия, Белгия, Франция и др., където водещи са целевите вноски на работещите и работодателите.</vt:lpstr>
      <vt:lpstr>Този модел в най-голяма степен удовлетворява изискванията за съвременна и ефективна здравна система, гарантирайки:  = справедливост за всички участници в системата;  = адекватност и стабилност;  = въздействие върху предлагането и търсенето на здравни услуги;  = осигуряване на междусекторни връзки.  </vt:lpstr>
    </vt:vector>
  </TitlesOfParts>
  <Company>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ЗДРАВЕОПАЗВАНЕ  И ЗДРАВНА СЛУЖБА</dc:title>
  <dc:creator>A.A</dc:creator>
  <cp:lastModifiedBy>User</cp:lastModifiedBy>
  <cp:revision>176</cp:revision>
  <dcterms:created xsi:type="dcterms:W3CDTF">2003-03-16T12:36:59Z</dcterms:created>
  <dcterms:modified xsi:type="dcterms:W3CDTF">2017-03-01T18:32:37Z</dcterms:modified>
</cp:coreProperties>
</file>