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62"/>
  </p:notesMasterIdLst>
  <p:sldIdLst>
    <p:sldId id="337" r:id="rId2"/>
    <p:sldId id="257" r:id="rId3"/>
    <p:sldId id="258" r:id="rId4"/>
    <p:sldId id="263" r:id="rId5"/>
    <p:sldId id="264" r:id="rId6"/>
    <p:sldId id="265" r:id="rId7"/>
    <p:sldId id="266" r:id="rId8"/>
    <p:sldId id="271" r:id="rId9"/>
    <p:sldId id="272" r:id="rId10"/>
    <p:sldId id="273" r:id="rId11"/>
    <p:sldId id="274" r:id="rId12"/>
    <p:sldId id="276" r:id="rId13"/>
    <p:sldId id="277" r:id="rId14"/>
    <p:sldId id="278" r:id="rId15"/>
    <p:sldId id="279" r:id="rId16"/>
    <p:sldId id="280" r:id="rId17"/>
    <p:sldId id="281" r:id="rId18"/>
    <p:sldId id="282" r:id="rId19"/>
    <p:sldId id="283" r:id="rId20"/>
    <p:sldId id="284" r:id="rId21"/>
    <p:sldId id="285" r:id="rId22"/>
    <p:sldId id="286" r:id="rId23"/>
    <p:sldId id="297" r:id="rId24"/>
    <p:sldId id="288" r:id="rId25"/>
    <p:sldId id="289" r:id="rId26"/>
    <p:sldId id="290" r:id="rId27"/>
    <p:sldId id="292" r:id="rId28"/>
    <p:sldId id="293" r:id="rId29"/>
    <p:sldId id="306" r:id="rId30"/>
    <p:sldId id="299" r:id="rId31"/>
    <p:sldId id="301" r:id="rId32"/>
    <p:sldId id="303" r:id="rId33"/>
    <p:sldId id="304" r:id="rId34"/>
    <p:sldId id="305" r:id="rId35"/>
    <p:sldId id="307" r:id="rId36"/>
    <p:sldId id="308" r:id="rId37"/>
    <p:sldId id="309" r:id="rId38"/>
    <p:sldId id="312" r:id="rId39"/>
    <p:sldId id="313" r:id="rId40"/>
    <p:sldId id="314" r:id="rId41"/>
    <p:sldId id="315" r:id="rId42"/>
    <p:sldId id="316" r:id="rId43"/>
    <p:sldId id="318" r:id="rId44"/>
    <p:sldId id="319" r:id="rId45"/>
    <p:sldId id="320" r:id="rId46"/>
    <p:sldId id="321" r:id="rId47"/>
    <p:sldId id="323" r:id="rId48"/>
    <p:sldId id="324" r:id="rId49"/>
    <p:sldId id="325" r:id="rId50"/>
    <p:sldId id="326" r:id="rId51"/>
    <p:sldId id="327" r:id="rId52"/>
    <p:sldId id="328" r:id="rId53"/>
    <p:sldId id="329" r:id="rId54"/>
    <p:sldId id="330" r:id="rId55"/>
    <p:sldId id="331" r:id="rId56"/>
    <p:sldId id="332" r:id="rId57"/>
    <p:sldId id="333" r:id="rId58"/>
    <p:sldId id="334" r:id="rId59"/>
    <p:sldId id="335" r:id="rId60"/>
    <p:sldId id="336" r:id="rId6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FF"/>
    <a:srgbClr val="800000"/>
    <a:srgbClr val="CCEC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9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A02DB5-A2AF-438A-A408-14568BC3B18E}" type="datetimeFigureOut">
              <a:rPr lang="bg-BG" smtClean="0"/>
              <a:t>1.3.2017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E20046-00F4-41E1-96A3-042BB045C171}" type="slidenum">
              <a:rPr lang="bg-BG" smtClean="0"/>
              <a:t>‹#›</a:t>
            </a:fld>
            <a:endParaRPr lang="bg-BG"/>
          </a:p>
        </p:txBody>
      </p:sp>
    </p:spTree>
    <p:extLst>
      <p:ext uri="{BB962C8B-B14F-4D97-AF65-F5344CB8AC3E}">
        <p14:creationId xmlns:p14="http://schemas.microsoft.com/office/powerpoint/2010/main" val="3274228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txBox="1">
            <a:spLocks noGrp="1" noChangeArrowheads="1"/>
          </p:cNvSpPr>
          <p:nvPr/>
        </p:nvSpPr>
        <p:spPr bwMode="auto">
          <a:xfrm>
            <a:off x="3884463" y="8685878"/>
            <a:ext cx="2972004" cy="4567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1" tIns="45716" rIns="91431" bIns="45716" anchor="b"/>
          <a:lstStyle>
            <a:lvl1pPr defTabSz="990600">
              <a:defRPr>
                <a:solidFill>
                  <a:schemeClr val="tx1"/>
                </a:solidFill>
                <a:latin typeface="Arial Black" pitchFamily="34" charset="0"/>
                <a:cs typeface="Arial" charset="0"/>
              </a:defRPr>
            </a:lvl1pPr>
            <a:lvl2pPr marL="742950" indent="-285750" defTabSz="990600">
              <a:defRPr>
                <a:solidFill>
                  <a:schemeClr val="tx1"/>
                </a:solidFill>
                <a:latin typeface="Arial Black" pitchFamily="34" charset="0"/>
                <a:cs typeface="Arial" charset="0"/>
              </a:defRPr>
            </a:lvl2pPr>
            <a:lvl3pPr marL="1143000" indent="-228600" defTabSz="990600">
              <a:defRPr>
                <a:solidFill>
                  <a:schemeClr val="tx1"/>
                </a:solidFill>
                <a:latin typeface="Arial Black" pitchFamily="34" charset="0"/>
                <a:cs typeface="Arial" charset="0"/>
              </a:defRPr>
            </a:lvl3pPr>
            <a:lvl4pPr marL="1600200" indent="-228600" defTabSz="990600">
              <a:defRPr>
                <a:solidFill>
                  <a:schemeClr val="tx1"/>
                </a:solidFill>
                <a:latin typeface="Arial Black" pitchFamily="34" charset="0"/>
                <a:cs typeface="Arial" charset="0"/>
              </a:defRPr>
            </a:lvl4pPr>
            <a:lvl5pPr marL="2057400" indent="-228600" defTabSz="990600">
              <a:defRPr>
                <a:solidFill>
                  <a:schemeClr val="tx1"/>
                </a:solidFill>
                <a:latin typeface="Arial Black" pitchFamily="34" charset="0"/>
                <a:cs typeface="Arial" charset="0"/>
              </a:defRPr>
            </a:lvl5pPr>
            <a:lvl6pPr marL="2514600" indent="-228600" defTabSz="990600" eaLnBrk="0" fontAlgn="base" hangingPunct="0">
              <a:spcBef>
                <a:spcPct val="0"/>
              </a:spcBef>
              <a:spcAft>
                <a:spcPct val="0"/>
              </a:spcAft>
              <a:defRPr>
                <a:solidFill>
                  <a:schemeClr val="tx1"/>
                </a:solidFill>
                <a:latin typeface="Arial Black" pitchFamily="34" charset="0"/>
                <a:cs typeface="Arial" charset="0"/>
              </a:defRPr>
            </a:lvl6pPr>
            <a:lvl7pPr marL="2971800" indent="-228600" defTabSz="990600" eaLnBrk="0" fontAlgn="base" hangingPunct="0">
              <a:spcBef>
                <a:spcPct val="0"/>
              </a:spcBef>
              <a:spcAft>
                <a:spcPct val="0"/>
              </a:spcAft>
              <a:defRPr>
                <a:solidFill>
                  <a:schemeClr val="tx1"/>
                </a:solidFill>
                <a:latin typeface="Arial Black" pitchFamily="34" charset="0"/>
                <a:cs typeface="Arial" charset="0"/>
              </a:defRPr>
            </a:lvl7pPr>
            <a:lvl8pPr marL="3429000" indent="-228600" defTabSz="990600" eaLnBrk="0" fontAlgn="base" hangingPunct="0">
              <a:spcBef>
                <a:spcPct val="0"/>
              </a:spcBef>
              <a:spcAft>
                <a:spcPct val="0"/>
              </a:spcAft>
              <a:defRPr>
                <a:solidFill>
                  <a:schemeClr val="tx1"/>
                </a:solidFill>
                <a:latin typeface="Arial Black" pitchFamily="34" charset="0"/>
                <a:cs typeface="Arial" charset="0"/>
              </a:defRPr>
            </a:lvl8pPr>
            <a:lvl9pPr marL="3886200" indent="-228600" defTabSz="990600" eaLnBrk="0" fontAlgn="base" hangingPunct="0">
              <a:spcBef>
                <a:spcPct val="0"/>
              </a:spcBef>
              <a:spcAft>
                <a:spcPct val="0"/>
              </a:spcAft>
              <a:defRPr>
                <a:solidFill>
                  <a:schemeClr val="tx1"/>
                </a:solidFill>
                <a:latin typeface="Arial Black" pitchFamily="34" charset="0"/>
                <a:cs typeface="Arial" charset="0"/>
              </a:defRPr>
            </a:lvl9pPr>
          </a:lstStyle>
          <a:p>
            <a:pPr algn="r" eaLnBrk="1" hangingPunct="1"/>
            <a:fld id="{8C50EB19-E4E4-4102-AB09-E83ACAC43C15}" type="slidenum">
              <a:rPr lang="bg-BG" altLang="bg-BG" sz="1200">
                <a:latin typeface="Arial" charset="0"/>
              </a:rPr>
              <a:pPr algn="r" eaLnBrk="1" hangingPunct="1"/>
              <a:t>1</a:t>
            </a:fld>
            <a:endParaRPr lang="bg-BG" altLang="bg-BG" sz="1200">
              <a:latin typeface="Arial" charset="0"/>
            </a:endParaRPr>
          </a:p>
        </p:txBody>
      </p:sp>
      <p:sp>
        <p:nvSpPr>
          <p:cNvPr id="6147" name="Rectangle 2"/>
          <p:cNvSpPr>
            <a:spLocks noGrp="1" noRot="1" noChangeAspect="1" noChangeArrowheads="1" noTextEdit="1"/>
          </p:cNvSpPr>
          <p:nvPr>
            <p:ph type="sldImg"/>
          </p:nvPr>
        </p:nvSpPr>
        <p:spPr>
          <a:xfrm>
            <a:off x="1143000" y="685800"/>
            <a:ext cx="4572000" cy="3429000"/>
          </a:xfrm>
          <a:ln/>
        </p:spPr>
      </p:sp>
      <p:sp>
        <p:nvSpPr>
          <p:cNvPr id="6148" name="Rectangle 3"/>
          <p:cNvSpPr>
            <a:spLocks noGrp="1" noChangeArrowheads="1"/>
          </p:cNvSpPr>
          <p:nvPr>
            <p:ph type="body" idx="1"/>
          </p:nvPr>
        </p:nvSpPr>
        <p:spPr>
          <a:noFill/>
        </p:spPr>
        <p:txBody>
          <a:bodyPr/>
          <a:lstStyle/>
          <a:p>
            <a:pPr eaLnBrk="1" hangingPunct="1"/>
            <a:endParaRPr lang="bg-BG" altLang="bg-BG"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C45F2ED-0C11-46DB-B467-C4C2B09D15FD}" type="datetime1">
              <a:rPr lang="bg-BG" altLang="en-US" smtClean="0"/>
              <a:t>1.3.2017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BAFC626-BCA9-460A-A2CB-AC06A4DC0E55}" type="slidenum">
              <a:rPr lang="en-US" altLang="en-US"/>
              <a:pPr>
                <a:defRPr/>
              </a:pPr>
              <a:t>‹#›</a:t>
            </a:fld>
            <a:endParaRPr lang="en-US" altLang="en-US"/>
          </a:p>
        </p:txBody>
      </p:sp>
    </p:spTree>
    <p:extLst>
      <p:ext uri="{BB962C8B-B14F-4D97-AF65-F5344CB8AC3E}">
        <p14:creationId xmlns:p14="http://schemas.microsoft.com/office/powerpoint/2010/main" val="1924745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FB13350-1402-4A84-B0EC-773BB360BC4A}" type="datetime1">
              <a:rPr lang="bg-BG" altLang="en-US" smtClean="0"/>
              <a:t>1.3.2017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1F129D4-2D40-40E0-AEA8-DCB670F3F3F2}" type="slidenum">
              <a:rPr lang="en-US" altLang="en-US"/>
              <a:pPr>
                <a:defRPr/>
              </a:pPr>
              <a:t>‹#›</a:t>
            </a:fld>
            <a:endParaRPr lang="en-US" altLang="en-US"/>
          </a:p>
        </p:txBody>
      </p:sp>
    </p:spTree>
    <p:extLst>
      <p:ext uri="{BB962C8B-B14F-4D97-AF65-F5344CB8AC3E}">
        <p14:creationId xmlns:p14="http://schemas.microsoft.com/office/powerpoint/2010/main" val="1826154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6D191AF-32F2-4289-ADE2-811BC2EB4078}" type="datetime1">
              <a:rPr lang="bg-BG" altLang="en-US" smtClean="0"/>
              <a:t>1.3.2017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8F155734-7EE5-4103-A157-475FB36543DC}" type="slidenum">
              <a:rPr lang="en-US" altLang="en-US"/>
              <a:pPr>
                <a:defRPr/>
              </a:pPr>
              <a:t>‹#›</a:t>
            </a:fld>
            <a:endParaRPr lang="en-US" altLang="en-US"/>
          </a:p>
        </p:txBody>
      </p:sp>
    </p:spTree>
    <p:extLst>
      <p:ext uri="{BB962C8B-B14F-4D97-AF65-F5344CB8AC3E}">
        <p14:creationId xmlns:p14="http://schemas.microsoft.com/office/powerpoint/2010/main" val="2609930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93D0582-10DB-4541-A222-55BDE79E2CE7}" type="datetime1">
              <a:rPr lang="bg-BG" altLang="en-US" smtClean="0"/>
              <a:t>1.3.2017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737AD0D-49E7-4DC1-8AA3-F185912AA050}" type="slidenum">
              <a:rPr lang="en-US" altLang="en-US"/>
              <a:pPr>
                <a:defRPr/>
              </a:pPr>
              <a:t>‹#›</a:t>
            </a:fld>
            <a:endParaRPr lang="en-US" altLang="en-US"/>
          </a:p>
        </p:txBody>
      </p:sp>
    </p:spTree>
    <p:extLst>
      <p:ext uri="{BB962C8B-B14F-4D97-AF65-F5344CB8AC3E}">
        <p14:creationId xmlns:p14="http://schemas.microsoft.com/office/powerpoint/2010/main" val="2968868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5FCE8821-5250-4AB6-9B2A-B296396A354A}" type="datetime1">
              <a:rPr lang="bg-BG" altLang="en-US" smtClean="0"/>
              <a:t>1.3.2017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254765F-5C47-4BA0-BF62-8102CCBB9FE1}" type="slidenum">
              <a:rPr lang="en-US" altLang="en-US"/>
              <a:pPr>
                <a:defRPr/>
              </a:pPr>
              <a:t>‹#›</a:t>
            </a:fld>
            <a:endParaRPr lang="en-US" altLang="en-US"/>
          </a:p>
        </p:txBody>
      </p:sp>
    </p:spTree>
    <p:extLst>
      <p:ext uri="{BB962C8B-B14F-4D97-AF65-F5344CB8AC3E}">
        <p14:creationId xmlns:p14="http://schemas.microsoft.com/office/powerpoint/2010/main" val="669391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8C53366E-0064-4F45-B506-DAF12B36E653}" type="datetime1">
              <a:rPr lang="bg-BG" altLang="en-US" smtClean="0"/>
              <a:t>1.3.2017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B73AEEF-4C78-48BB-8595-B4CADA465C11}" type="slidenum">
              <a:rPr lang="en-US" altLang="en-US"/>
              <a:pPr>
                <a:defRPr/>
              </a:pPr>
              <a:t>‹#›</a:t>
            </a:fld>
            <a:endParaRPr lang="en-US" altLang="en-US"/>
          </a:p>
        </p:txBody>
      </p:sp>
    </p:spTree>
    <p:extLst>
      <p:ext uri="{BB962C8B-B14F-4D97-AF65-F5344CB8AC3E}">
        <p14:creationId xmlns:p14="http://schemas.microsoft.com/office/powerpoint/2010/main" val="2567780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581CCD08-168F-4B45-99AF-AA6C68824D9F}" type="datetime1">
              <a:rPr lang="bg-BG" altLang="en-US" smtClean="0"/>
              <a:t>1.3.2017 г.</a:t>
            </a:fld>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03DDD81C-91EC-4B20-BCCD-0AF8BE903EBA}" type="slidenum">
              <a:rPr lang="en-US" altLang="en-US"/>
              <a:pPr>
                <a:defRPr/>
              </a:pPr>
              <a:t>‹#›</a:t>
            </a:fld>
            <a:endParaRPr lang="en-US" altLang="en-US"/>
          </a:p>
        </p:txBody>
      </p:sp>
    </p:spTree>
    <p:extLst>
      <p:ext uri="{BB962C8B-B14F-4D97-AF65-F5344CB8AC3E}">
        <p14:creationId xmlns:p14="http://schemas.microsoft.com/office/powerpoint/2010/main" val="1746211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1D0B1C12-C96A-4891-A00D-1065C410B0FF}" type="datetime1">
              <a:rPr lang="bg-BG" altLang="en-US" smtClean="0"/>
              <a:t>1.3.2017 г.</a:t>
            </a:fld>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F01FE7A-F9D5-4776-8522-36A1A91DA62A}" type="slidenum">
              <a:rPr lang="en-US" altLang="en-US"/>
              <a:pPr>
                <a:defRPr/>
              </a:pPr>
              <a:t>‹#›</a:t>
            </a:fld>
            <a:endParaRPr lang="en-US" altLang="en-US"/>
          </a:p>
        </p:txBody>
      </p:sp>
    </p:spTree>
    <p:extLst>
      <p:ext uri="{BB962C8B-B14F-4D97-AF65-F5344CB8AC3E}">
        <p14:creationId xmlns:p14="http://schemas.microsoft.com/office/powerpoint/2010/main" val="3166732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C84E6CF-82C9-4C1B-AF37-9200A1146703}" type="datetime1">
              <a:rPr lang="bg-BG" altLang="en-US" smtClean="0"/>
              <a:t>1.3.2017 г.</a:t>
            </a:fld>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868EC22-FB00-43B2-B2A6-5CFD3FE7F9B9}" type="slidenum">
              <a:rPr lang="en-US" altLang="en-US"/>
              <a:pPr>
                <a:defRPr/>
              </a:pPr>
              <a:t>‹#›</a:t>
            </a:fld>
            <a:endParaRPr lang="en-US" altLang="en-US"/>
          </a:p>
        </p:txBody>
      </p:sp>
    </p:spTree>
    <p:extLst>
      <p:ext uri="{BB962C8B-B14F-4D97-AF65-F5344CB8AC3E}">
        <p14:creationId xmlns:p14="http://schemas.microsoft.com/office/powerpoint/2010/main" val="407783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DC6974A-899B-48D7-8AB0-B395A5A35C48}" type="datetime1">
              <a:rPr lang="bg-BG" altLang="en-US" smtClean="0"/>
              <a:t>1.3.2017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54AE8F8C-6BF3-42BF-9E9C-AAB01BD42DD0}" type="slidenum">
              <a:rPr lang="en-US" altLang="en-US"/>
              <a:pPr>
                <a:defRPr/>
              </a:pPr>
              <a:t>‹#›</a:t>
            </a:fld>
            <a:endParaRPr lang="en-US" altLang="en-US"/>
          </a:p>
        </p:txBody>
      </p:sp>
    </p:spTree>
    <p:extLst>
      <p:ext uri="{BB962C8B-B14F-4D97-AF65-F5344CB8AC3E}">
        <p14:creationId xmlns:p14="http://schemas.microsoft.com/office/powerpoint/2010/main" val="447003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7A79EB82-40F2-42D2-B2E4-886C4095E852}" type="datetime1">
              <a:rPr lang="bg-BG" altLang="en-US" smtClean="0"/>
              <a:t>1.3.2017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1A85D62-445B-4F22-9F13-75F8339D4118}" type="slidenum">
              <a:rPr lang="en-US" altLang="en-US"/>
              <a:pPr>
                <a:defRPr/>
              </a:pPr>
              <a:t>‹#›</a:t>
            </a:fld>
            <a:endParaRPr lang="en-US" altLang="en-US"/>
          </a:p>
        </p:txBody>
      </p:sp>
    </p:spTree>
    <p:extLst>
      <p:ext uri="{BB962C8B-B14F-4D97-AF65-F5344CB8AC3E}">
        <p14:creationId xmlns:p14="http://schemas.microsoft.com/office/powerpoint/2010/main" val="305942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7373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fld id="{7C72ABA2-1A84-4236-9BCA-1775C788CB6E}" type="datetime1">
              <a:rPr lang="bg-BG" altLang="en-US" smtClean="0"/>
              <a:t>1.3.2017 г.</a:t>
            </a:fld>
            <a:endParaRPr lang="en-US" altLang="en-US"/>
          </a:p>
        </p:txBody>
      </p:sp>
      <p:sp>
        <p:nvSpPr>
          <p:cNvPr id="7373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7373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40FBB3B-FDA6-484E-94BC-27483E27E6B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Line 5"/>
          <p:cNvSpPr>
            <a:spLocks noChangeShapeType="1"/>
          </p:cNvSpPr>
          <p:nvPr/>
        </p:nvSpPr>
        <p:spPr bwMode="auto">
          <a:xfrm>
            <a:off x="2581275" y="901700"/>
            <a:ext cx="4813300"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099" name="Object 6"/>
          <p:cNvGraphicFramePr>
            <a:graphicFrameLocks noChangeAspect="1"/>
          </p:cNvGraphicFramePr>
          <p:nvPr/>
        </p:nvGraphicFramePr>
        <p:xfrm>
          <a:off x="527050" y="350838"/>
          <a:ext cx="862013" cy="882650"/>
        </p:xfrm>
        <a:graphic>
          <a:graphicData uri="http://schemas.openxmlformats.org/presentationml/2006/ole">
            <mc:AlternateContent xmlns:mc="http://schemas.openxmlformats.org/markup-compatibility/2006">
              <mc:Choice xmlns:v="urn:schemas-microsoft-com:vml" Requires="v">
                <p:oleObj spid="_x0000_s1026" r:id="rId4" imgW="4785480" imgH="4894560" progId="CorelDRAW.Graphic.10">
                  <p:embed/>
                </p:oleObj>
              </mc:Choice>
              <mc:Fallback>
                <p:oleObj r:id="rId4" imgW="4785480" imgH="4894560" progId="CorelDRAW.Graphic.10">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7050" y="350838"/>
                        <a:ext cx="862013" cy="88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0" name="Rectangle 7"/>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spcBef>
                <a:spcPct val="0"/>
              </a:spcBef>
              <a:buFontTx/>
              <a:buNone/>
            </a:pPr>
            <a:endParaRPr lang="en-US" altLang="en-US" sz="1800">
              <a:latin typeface="Arial Black" pitchFamily="34" charset="0"/>
            </a:endParaRPr>
          </a:p>
        </p:txBody>
      </p:sp>
      <p:sp>
        <p:nvSpPr>
          <p:cNvPr id="4101" name="Rectangle 8"/>
          <p:cNvSpPr>
            <a:spLocks noChangeArrowheads="1"/>
          </p:cNvSpPr>
          <p:nvPr/>
        </p:nvSpPr>
        <p:spPr bwMode="auto">
          <a:xfrm>
            <a:off x="71438" y="2833688"/>
            <a:ext cx="9144000" cy="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charset="0"/>
                <a:cs typeface="Arial" charset="0"/>
              </a:defRPr>
            </a:lvl1pPr>
            <a:lvl2pPr marL="742950" indent="-285750">
              <a:spcBef>
                <a:spcPct val="20000"/>
              </a:spcBef>
              <a:buChar char="–"/>
              <a:defRPr sz="2800">
                <a:solidFill>
                  <a:schemeClr val="tx1"/>
                </a:solidFill>
                <a:latin typeface="Arial" charset="0"/>
                <a:cs typeface="Arial" charset="0"/>
              </a:defRPr>
            </a:lvl2pPr>
            <a:lvl3pPr marL="1143000" indent="-228600">
              <a:spcBef>
                <a:spcPct val="20000"/>
              </a:spcBef>
              <a:buChar char="•"/>
              <a:defRPr sz="2400">
                <a:solidFill>
                  <a:schemeClr val="tx1"/>
                </a:solidFill>
                <a:latin typeface="Arial" charset="0"/>
                <a:cs typeface="Arial" charset="0"/>
              </a:defRPr>
            </a:lvl3pPr>
            <a:lvl4pPr marL="1600200" indent="-228600">
              <a:spcBef>
                <a:spcPct val="20000"/>
              </a:spcBef>
              <a:buChar char="–"/>
              <a:defRPr sz="2000">
                <a:solidFill>
                  <a:schemeClr val="tx1"/>
                </a:solidFill>
                <a:latin typeface="Arial" charset="0"/>
                <a:cs typeface="Arial" charset="0"/>
              </a:defRPr>
            </a:lvl4pPr>
            <a:lvl5pPr marL="2057400" indent="-22860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spcBef>
                <a:spcPct val="0"/>
              </a:spcBef>
              <a:buFontTx/>
              <a:buNone/>
            </a:pPr>
            <a:endParaRPr lang="en-US" altLang="en-US" sz="1800">
              <a:latin typeface="Arial Black" pitchFamily="34" charset="0"/>
            </a:endParaRPr>
          </a:p>
        </p:txBody>
      </p:sp>
      <p:sp>
        <p:nvSpPr>
          <p:cNvPr id="11270" name="Rectangle 9"/>
          <p:cNvSpPr>
            <a:spLocks noChangeArrowheads="1"/>
          </p:cNvSpPr>
          <p:nvPr/>
        </p:nvSpPr>
        <p:spPr bwMode="auto">
          <a:xfrm>
            <a:off x="0" y="142875"/>
            <a:ext cx="9144000" cy="141763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lgn="ctr">
              <a:defRPr/>
            </a:pPr>
            <a:r>
              <a:rPr lang="bg-BG" altLang="en-US" sz="2400" b="1" dirty="0" smtClean="0">
                <a:solidFill>
                  <a:schemeClr val="accent2"/>
                </a:solidFill>
                <a:latin typeface="Times New Roman" panose="02020603050405020304" pitchFamily="18" charset="0"/>
                <a:cs typeface="Times New Roman" panose="02020603050405020304" pitchFamily="18" charset="0"/>
              </a:rPr>
              <a:t>	</a:t>
            </a:r>
            <a:r>
              <a:rPr lang="bg-BG" altLang="en-US" sz="2400" b="1" dirty="0" smtClean="0">
                <a:solidFill>
                  <a:srgbClr val="002060"/>
                </a:solidFill>
                <a:latin typeface="Times New Roman" panose="02020603050405020304" pitchFamily="18" charset="0"/>
                <a:cs typeface="Times New Roman" panose="02020603050405020304" pitchFamily="18" charset="0"/>
              </a:rPr>
              <a:t>МЕДИЦИНСКИ УНИВЕРСИТЕТ </a:t>
            </a:r>
            <a:r>
              <a:rPr lang="bg-BG" altLang="en-US" sz="2400" b="1" dirty="0" smtClean="0">
                <a:solidFill>
                  <a:srgbClr val="002060"/>
                </a:solidFill>
                <a:cs typeface="Times New Roman" panose="02020603050405020304" pitchFamily="18" charset="0"/>
              </a:rPr>
              <a:t>–</a:t>
            </a:r>
            <a:r>
              <a:rPr lang="bg-BG" altLang="en-US" sz="2400" b="1" dirty="0" smtClean="0">
                <a:solidFill>
                  <a:srgbClr val="002060"/>
                </a:solidFill>
                <a:latin typeface="Times New Roman" panose="02020603050405020304" pitchFamily="18" charset="0"/>
                <a:cs typeface="Times New Roman" panose="02020603050405020304" pitchFamily="18" charset="0"/>
              </a:rPr>
              <a:t> ПЛЕВЕН</a:t>
            </a:r>
            <a:endParaRPr lang="bg-BG" altLang="en-US" sz="2400" b="1" dirty="0" smtClean="0">
              <a:solidFill>
                <a:srgbClr val="002060"/>
              </a:solidFill>
            </a:endParaRPr>
          </a:p>
          <a:p>
            <a:pPr algn="ctr">
              <a:defRPr/>
            </a:pPr>
            <a:r>
              <a:rPr lang="bg-BG" altLang="en-US" sz="2000" b="1" dirty="0" smtClean="0">
                <a:solidFill>
                  <a:srgbClr val="002060"/>
                </a:solidFill>
                <a:latin typeface="+mn-lt"/>
                <a:cs typeface="Times New Roman" panose="02020603050405020304" pitchFamily="18" charset="0"/>
              </a:rPr>
              <a:t>	ФАКУЛТЕТ „ОБЩЕСТВЕНО ЗДРАВЕ“</a:t>
            </a:r>
            <a:endParaRPr lang="en-US" altLang="en-US" sz="2000" b="1" dirty="0" smtClean="0">
              <a:solidFill>
                <a:srgbClr val="002060"/>
              </a:solidFill>
              <a:latin typeface="+mn-lt"/>
              <a:cs typeface="Times New Roman" panose="02020603050405020304" pitchFamily="18" charset="0"/>
            </a:endParaRPr>
          </a:p>
          <a:p>
            <a:pPr algn="ctr">
              <a:spcBef>
                <a:spcPts val="600"/>
              </a:spcBef>
              <a:defRPr/>
            </a:pPr>
            <a:r>
              <a:rPr lang="bg-BG" altLang="en-US" b="1" dirty="0" smtClean="0">
                <a:solidFill>
                  <a:srgbClr val="002060"/>
                </a:solidFill>
                <a:latin typeface="Times New Roman" panose="02020603050405020304" pitchFamily="18" charset="0"/>
                <a:cs typeface="Times New Roman" panose="02020603050405020304" pitchFamily="18" charset="0"/>
              </a:rPr>
              <a:t>	ЦЕНТЪР ЗА ДИСТАНЦИОННО ОБУЧЕНИЕ</a:t>
            </a:r>
            <a:endParaRPr lang="bg-BG" altLang="en-US" b="1" dirty="0" smtClean="0">
              <a:solidFill>
                <a:srgbClr val="002060"/>
              </a:solidFill>
            </a:endParaRPr>
          </a:p>
          <a:p>
            <a:pPr algn="ctr">
              <a:defRPr/>
            </a:pPr>
            <a:endParaRPr lang="bg-BG" altLang="en-US" sz="2000" b="1" dirty="0" smtClean="0">
              <a:solidFill>
                <a:schemeClr val="accent2"/>
              </a:solidFill>
              <a:latin typeface="Arial Unicode MS" panose="020B0604020202020204" pitchFamily="34" charset="-128"/>
              <a:cs typeface="Times New Roman" panose="02020603050405020304" pitchFamily="18" charset="0"/>
            </a:endParaRPr>
          </a:p>
        </p:txBody>
      </p:sp>
      <p:sp>
        <p:nvSpPr>
          <p:cNvPr id="41994" name="Text Box 4"/>
          <p:cNvSpPr txBox="1">
            <a:spLocks noChangeArrowheads="1"/>
          </p:cNvSpPr>
          <p:nvPr/>
        </p:nvSpPr>
        <p:spPr bwMode="auto">
          <a:xfrm>
            <a:off x="265113" y="1616075"/>
            <a:ext cx="1968500" cy="368300"/>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bg-BG" altLang="bg-BG" dirty="0" smtClean="0">
                <a:solidFill>
                  <a:srgbClr val="002060"/>
                </a:solidFill>
                <a:cs typeface="+mn-cs"/>
              </a:rPr>
              <a:t>Лекция </a:t>
            </a:r>
            <a:r>
              <a:rPr lang="bg-BG" altLang="bg-BG" dirty="0" smtClean="0">
                <a:solidFill>
                  <a:srgbClr val="002060"/>
                </a:solidFill>
                <a:cs typeface="+mn-cs"/>
              </a:rPr>
              <a:t>№</a:t>
            </a:r>
            <a:r>
              <a:rPr lang="en-US" altLang="bg-BG" dirty="0" smtClean="0">
                <a:solidFill>
                  <a:srgbClr val="002060"/>
                </a:solidFill>
                <a:cs typeface="+mn-cs"/>
              </a:rPr>
              <a:t>4</a:t>
            </a:r>
            <a:endParaRPr lang="bg-BG" altLang="bg-BG" dirty="0" smtClean="0">
              <a:solidFill>
                <a:srgbClr val="002060"/>
              </a:solidFill>
              <a:cs typeface="+mn-cs"/>
            </a:endParaRPr>
          </a:p>
        </p:txBody>
      </p:sp>
      <p:sp>
        <p:nvSpPr>
          <p:cNvPr id="4104" name="WordArt 5"/>
          <p:cNvSpPr>
            <a:spLocks noChangeArrowheads="1" noChangeShapeType="1" noTextEdit="1"/>
          </p:cNvSpPr>
          <p:nvPr/>
        </p:nvSpPr>
        <p:spPr bwMode="auto">
          <a:xfrm>
            <a:off x="446088" y="2492896"/>
            <a:ext cx="8394700" cy="2365816"/>
          </a:xfrm>
          <a:prstGeom prst="rect">
            <a:avLst/>
          </a:prstGeom>
        </p:spPr>
        <p:txBody>
          <a:bodyPr wrap="none" fromWordArt="1">
            <a:prstTxWarp prst="textPlain">
              <a:avLst>
                <a:gd name="adj" fmla="val 50287"/>
              </a:avLst>
            </a:prstTxWarp>
          </a:bodyPr>
          <a:lstStyle/>
          <a:p>
            <a:pPr algn="ctr"/>
            <a:r>
              <a:rPr lang="bg-BG" altLang="en-US" sz="2000" b="1" dirty="0">
                <a:solidFill>
                  <a:srgbClr val="C00000"/>
                </a:solidFill>
                <a:cs typeface="Times New Roman" pitchFamily="18" charset="0"/>
              </a:rPr>
              <a:t>ОСНОВНИ НАСОКИ НА </a:t>
            </a:r>
            <a:endParaRPr lang="en-US" altLang="en-US" sz="2000" b="1" dirty="0" smtClean="0">
              <a:solidFill>
                <a:srgbClr val="C00000"/>
              </a:solidFill>
              <a:cs typeface="Times New Roman" pitchFamily="18" charset="0"/>
            </a:endParaRPr>
          </a:p>
          <a:p>
            <a:pPr algn="ctr"/>
            <a:r>
              <a:rPr lang="bg-BG" altLang="en-US" sz="2000" b="1" dirty="0" smtClean="0">
                <a:solidFill>
                  <a:srgbClr val="C00000"/>
                </a:solidFill>
                <a:cs typeface="Times New Roman" pitchFamily="18" charset="0"/>
              </a:rPr>
              <a:t>ЗДРАВНАТА </a:t>
            </a:r>
            <a:r>
              <a:rPr lang="bg-BG" altLang="en-US" sz="2000" b="1" dirty="0">
                <a:solidFill>
                  <a:srgbClr val="C00000"/>
                </a:solidFill>
                <a:cs typeface="Times New Roman" pitchFamily="18" charset="0"/>
              </a:rPr>
              <a:t>РЕФОРМА В БЪЛГАРИЯ</a:t>
            </a:r>
            <a:r>
              <a:rPr lang="en-US" altLang="en-US" sz="2000" dirty="0"/>
              <a:t> </a:t>
            </a:r>
            <a:endParaRPr lang="en-US" sz="2000" kern="10" dirty="0">
              <a:ln w="9525">
                <a:solidFill>
                  <a:schemeClr val="tx1"/>
                </a:solidFill>
                <a:round/>
                <a:headEnd/>
                <a:tailEnd/>
              </a:ln>
              <a:solidFill>
                <a:srgbClr val="FF0000"/>
              </a:solidFill>
              <a:effectLst>
                <a:outerShdw blurRad="38100" dist="38100" dir="2700000" algn="tl">
                  <a:srgbClr val="000000">
                    <a:alpha val="43137"/>
                  </a:srgbClr>
                </a:outerShdw>
              </a:effectLst>
              <a:latin typeface="Impact"/>
            </a:endParaRPr>
          </a:p>
        </p:txBody>
      </p:sp>
      <p:sp>
        <p:nvSpPr>
          <p:cNvPr id="41997" name="Text Box 4"/>
          <p:cNvSpPr txBox="1">
            <a:spLocks noChangeArrowheads="1"/>
          </p:cNvSpPr>
          <p:nvPr/>
        </p:nvSpPr>
        <p:spPr bwMode="auto">
          <a:xfrm>
            <a:off x="4716463" y="6057900"/>
            <a:ext cx="4095750" cy="36933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a:spcBef>
                <a:spcPct val="50000"/>
              </a:spcBef>
              <a:defRPr/>
            </a:pPr>
            <a:r>
              <a:rPr lang="bg-BG" altLang="bg-BG" dirty="0" smtClean="0">
                <a:solidFill>
                  <a:srgbClr val="002060"/>
                </a:solidFill>
                <a:cs typeface="+mn-cs"/>
              </a:rPr>
              <a:t>Доц. д-р Гена Грънчарова, д.м.</a:t>
            </a:r>
          </a:p>
        </p:txBody>
      </p:sp>
    </p:spTree>
    <p:extLst>
      <p:ext uri="{BB962C8B-B14F-4D97-AF65-F5344CB8AC3E}">
        <p14:creationId xmlns:p14="http://schemas.microsoft.com/office/powerpoint/2010/main" val="3554777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7813"/>
            <a:ext cx="8229600" cy="6030912"/>
          </a:xfrm>
        </p:spPr>
        <p:txBody>
          <a:bodyPr/>
          <a:lstStyle/>
          <a:p>
            <a:pPr eaLnBrk="1" hangingPunct="1"/>
            <a:r>
              <a:rPr lang="bg-BG" altLang="en-US" sz="4000" dirty="0" smtClean="0"/>
              <a:t>Княз </a:t>
            </a:r>
            <a:r>
              <a:rPr lang="bg-BG" altLang="en-US" sz="4000" dirty="0" err="1" smtClean="0"/>
              <a:t>Батемберг</a:t>
            </a:r>
            <a:r>
              <a:rPr lang="bg-BG" altLang="en-US" sz="4000" dirty="0" smtClean="0"/>
              <a:t> извиква руския лекар д-р Грим и през 1882 г. той предлага 7 граждански медицински закони, които се утвърждават и отменят временните правила. </a:t>
            </a:r>
            <a:endParaRPr lang="en-US" altLang="en-US" sz="4000" dirty="0" smtClean="0"/>
          </a:p>
        </p:txBody>
      </p:sp>
      <p:sp>
        <p:nvSpPr>
          <p:cNvPr id="2" name="Date Placeholder 1"/>
          <p:cNvSpPr>
            <a:spLocks noGrp="1"/>
          </p:cNvSpPr>
          <p:nvPr>
            <p:ph type="dt" sz="half" idx="10"/>
          </p:nvPr>
        </p:nvSpPr>
        <p:spPr/>
        <p:txBody>
          <a:bodyPr/>
          <a:lstStyle/>
          <a:p>
            <a:pPr>
              <a:defRPr/>
            </a:pPr>
            <a:fld id="{0422C7A5-69D6-49D1-865E-0357E51FE0F3}"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10</a:t>
            </a:fld>
            <a:endParaRPr lang="en-US"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77813"/>
            <a:ext cx="8229600" cy="6030912"/>
          </a:xfrm>
        </p:spPr>
        <p:txBody>
          <a:bodyPr/>
          <a:lstStyle/>
          <a:p>
            <a:pPr eaLnBrk="1" hangingPunct="1"/>
            <a:r>
              <a:rPr lang="bg-BG" altLang="en-US" sz="3200" dirty="0" smtClean="0"/>
              <a:t>По същото време в Източна Румелия се изгражда самостоятелна администрация, и се приемат публично-административни правилници, изпълняващи ролята на закони</a:t>
            </a:r>
            <a:r>
              <a:rPr lang="bg-BG" altLang="en-US" sz="3200" dirty="0"/>
              <a:t>. </a:t>
            </a:r>
            <a:r>
              <a:rPr lang="bg-BG" altLang="en-US" sz="3200" dirty="0" smtClean="0"/>
              <a:t>Такъв е „Законът </a:t>
            </a:r>
            <a:r>
              <a:rPr lang="bg-BG" altLang="en-US" sz="3200" dirty="0"/>
              <a:t>за устройството на санитарната </a:t>
            </a:r>
            <a:r>
              <a:rPr lang="bg-BG" altLang="en-US" sz="3200" dirty="0" smtClean="0"/>
              <a:t>част“ </a:t>
            </a:r>
            <a:r>
              <a:rPr lang="bg-BG" altLang="en-US" sz="3200" dirty="0"/>
              <a:t>от 1880 г</a:t>
            </a:r>
            <a:r>
              <a:rPr lang="bg-BG" altLang="en-US" sz="3200" dirty="0" smtClean="0"/>
              <a:t>., според който </a:t>
            </a:r>
            <a:r>
              <a:rPr lang="bg-BG" altLang="en-US" sz="3200" dirty="0"/>
              <a:t>здравната администрация </a:t>
            </a:r>
            <a:r>
              <a:rPr lang="bg-BG" altLang="en-US" sz="3200" dirty="0" smtClean="0"/>
              <a:t>включва околии и във всяка околия се назначава лекар </a:t>
            </a:r>
            <a:r>
              <a:rPr lang="bg-BG" altLang="en-US" sz="3200" dirty="0"/>
              <a:t>или фелдшер. </a:t>
            </a:r>
            <a:endParaRPr lang="en-US" altLang="en-US" sz="3200" dirty="0" smtClean="0"/>
          </a:p>
        </p:txBody>
      </p:sp>
      <p:sp>
        <p:nvSpPr>
          <p:cNvPr id="2" name="Date Placeholder 1"/>
          <p:cNvSpPr>
            <a:spLocks noGrp="1"/>
          </p:cNvSpPr>
          <p:nvPr>
            <p:ph type="dt" sz="half" idx="10"/>
          </p:nvPr>
        </p:nvSpPr>
        <p:spPr/>
        <p:txBody>
          <a:bodyPr/>
          <a:lstStyle/>
          <a:p>
            <a:pPr>
              <a:defRPr/>
            </a:pPr>
            <a:fld id="{D618ABB3-436A-4A3E-B6C6-B249A9F3521F}"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11</a:t>
            </a:fld>
            <a:endParaRPr lang="en-US"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7813"/>
            <a:ext cx="8229600" cy="6030912"/>
          </a:xfrm>
        </p:spPr>
        <p:txBody>
          <a:bodyPr/>
          <a:lstStyle/>
          <a:p>
            <a:pPr eaLnBrk="1" hangingPunct="1"/>
            <a:r>
              <a:rPr lang="bg-BG" altLang="en-US" sz="4000" dirty="0" smtClean="0"/>
              <a:t>Характерно за този етап е изграждането на здравната система като публична институция, като държавността е изразена по-силно в Княжество България, отколкото в Източна Румелия. След 1885 г. и в Източна Румелия са приети нормите на Княжество България. </a:t>
            </a:r>
            <a:endParaRPr lang="en-US" altLang="en-US" sz="4000" dirty="0" smtClean="0"/>
          </a:p>
        </p:txBody>
      </p:sp>
      <p:sp>
        <p:nvSpPr>
          <p:cNvPr id="2" name="Date Placeholder 1"/>
          <p:cNvSpPr>
            <a:spLocks noGrp="1"/>
          </p:cNvSpPr>
          <p:nvPr>
            <p:ph type="dt" sz="half" idx="10"/>
          </p:nvPr>
        </p:nvSpPr>
        <p:spPr/>
        <p:txBody>
          <a:bodyPr/>
          <a:lstStyle/>
          <a:p>
            <a:pPr>
              <a:defRPr/>
            </a:pPr>
            <a:fld id="{2536A458-99EE-4D90-839B-FE77A5E5BF29}"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12</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77813"/>
            <a:ext cx="8229600" cy="6030912"/>
          </a:xfrm>
        </p:spPr>
        <p:txBody>
          <a:bodyPr/>
          <a:lstStyle/>
          <a:p>
            <a:pPr eaLnBrk="1" hangingPunct="1"/>
            <a:r>
              <a:rPr lang="bg-BG" altLang="en-US" b="1" dirty="0" smtClean="0">
                <a:solidFill>
                  <a:srgbClr val="800000"/>
                </a:solidFill>
              </a:rPr>
              <a:t>Вторият етап обхваща времето от 1888 г. до 1912 г.</a:t>
            </a:r>
            <a:r>
              <a:rPr lang="bg-BG" altLang="en-US" dirty="0" smtClean="0"/>
              <a:t> </a:t>
            </a:r>
            <a:r>
              <a:rPr lang="en-US" altLang="en-US" dirty="0" smtClean="0"/>
              <a:t/>
            </a:r>
            <a:br>
              <a:rPr lang="en-US" altLang="en-US" dirty="0" smtClean="0"/>
            </a:br>
            <a:r>
              <a:rPr lang="bg-BG" altLang="en-US" dirty="0" smtClean="0"/>
              <a:t/>
            </a:r>
            <a:br>
              <a:rPr lang="bg-BG" altLang="en-US" dirty="0" smtClean="0"/>
            </a:br>
            <a:r>
              <a:rPr lang="bg-BG" altLang="en-US" dirty="0" smtClean="0"/>
              <a:t>Това е етап на усъвършенстване на здравната организация.</a:t>
            </a:r>
            <a:endParaRPr lang="en-US" altLang="en-US" dirty="0" smtClean="0"/>
          </a:p>
        </p:txBody>
      </p:sp>
      <p:sp>
        <p:nvSpPr>
          <p:cNvPr id="2" name="Date Placeholder 1"/>
          <p:cNvSpPr>
            <a:spLocks noGrp="1"/>
          </p:cNvSpPr>
          <p:nvPr>
            <p:ph type="dt" sz="half" idx="10"/>
          </p:nvPr>
        </p:nvSpPr>
        <p:spPr/>
        <p:txBody>
          <a:bodyPr/>
          <a:lstStyle/>
          <a:p>
            <a:pPr>
              <a:defRPr/>
            </a:pPr>
            <a:fld id="{13A62BEF-1F1A-432E-AC24-E81BA633229B}"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77813"/>
            <a:ext cx="8229600" cy="6030912"/>
          </a:xfrm>
        </p:spPr>
        <p:txBody>
          <a:bodyPr/>
          <a:lstStyle/>
          <a:p>
            <a:pPr eaLnBrk="1" hangingPunct="1"/>
            <a:r>
              <a:rPr lang="bg-BG" altLang="en-US" sz="3200" dirty="0" smtClean="0"/>
              <a:t>През 1888 г. е приет Санитарен закон от правителството на Стефан Стамболов, с който за първи път у нас отговорността за здравеопазването като държавна функция се възлага на административните власти. Цялата здравна администрация се включва към държавните органи. Всички здравни заведения стават държавни, регламентират се правата на лекарите, сестрите, фелдшерите, аптекарите.</a:t>
            </a:r>
            <a:r>
              <a:rPr lang="en-US" altLang="en-US" sz="3200" dirty="0" smtClean="0"/>
              <a:t> </a:t>
            </a:r>
          </a:p>
        </p:txBody>
      </p:sp>
      <p:sp>
        <p:nvSpPr>
          <p:cNvPr id="2" name="Date Placeholder 1"/>
          <p:cNvSpPr>
            <a:spLocks noGrp="1"/>
          </p:cNvSpPr>
          <p:nvPr>
            <p:ph type="dt" sz="half" idx="10"/>
          </p:nvPr>
        </p:nvSpPr>
        <p:spPr/>
        <p:txBody>
          <a:bodyPr/>
          <a:lstStyle/>
          <a:p>
            <a:pPr>
              <a:defRPr/>
            </a:pPr>
            <a:fld id="{D56F046F-5B8D-4012-80C5-F7BD3A8ADDE3}"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14</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7813"/>
            <a:ext cx="8229600" cy="6030912"/>
          </a:xfrm>
        </p:spPr>
        <p:txBody>
          <a:bodyPr/>
          <a:lstStyle/>
          <a:p>
            <a:pPr eaLnBrk="1" hangingPunct="1"/>
            <a:r>
              <a:rPr lang="bg-BG" altLang="en-US" sz="3600" smtClean="0"/>
              <a:t>През 1903 г. се приема </a:t>
            </a:r>
            <a:r>
              <a:rPr lang="bg-BG" altLang="en-US" sz="3600" b="1" smtClean="0">
                <a:solidFill>
                  <a:srgbClr val="800000"/>
                </a:solidFill>
              </a:rPr>
              <a:t>“Закон за опазване на общественото здраве”,</a:t>
            </a:r>
            <a:r>
              <a:rPr lang="bg-BG" altLang="en-US" sz="3600" smtClean="0"/>
              <a:t> с който се запазват съществуващите структури и се въвеждат лекарски здравни участъци като форма за оказване на здравна помощ (първоначално в селата, а по-късно и в градовете). Този закон действа до 1929 г. </a:t>
            </a:r>
            <a:endParaRPr lang="en-US" altLang="en-US" sz="3600" smtClean="0"/>
          </a:p>
        </p:txBody>
      </p:sp>
      <p:sp>
        <p:nvSpPr>
          <p:cNvPr id="2" name="Date Placeholder 1"/>
          <p:cNvSpPr>
            <a:spLocks noGrp="1"/>
          </p:cNvSpPr>
          <p:nvPr>
            <p:ph type="dt" sz="half" idx="10"/>
          </p:nvPr>
        </p:nvSpPr>
        <p:spPr/>
        <p:txBody>
          <a:bodyPr/>
          <a:lstStyle/>
          <a:p>
            <a:pPr>
              <a:defRPr/>
            </a:pPr>
            <a:fld id="{534A7F5F-685F-44C7-9503-A556A6316692}"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15</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7813"/>
            <a:ext cx="8229600" cy="6030912"/>
          </a:xfrm>
        </p:spPr>
        <p:txBody>
          <a:bodyPr/>
          <a:lstStyle/>
          <a:p>
            <a:pPr algn="l" eaLnBrk="1" hangingPunct="1"/>
            <a:r>
              <a:rPr lang="bg-BG" altLang="en-US" sz="3600" dirty="0" smtClean="0"/>
              <a:t>Приемат се и първите социално-здравни закони: </a:t>
            </a:r>
            <a:br>
              <a:rPr lang="bg-BG" altLang="en-US" sz="3600" dirty="0" smtClean="0"/>
            </a:br>
            <a:r>
              <a:rPr lang="bg-BG" altLang="en-US" sz="3600" dirty="0" smtClean="0"/>
              <a:t>= Закон за закрила на женския и детския труд /1905 г./; </a:t>
            </a:r>
            <a:br>
              <a:rPr lang="bg-BG" altLang="en-US" sz="3600" dirty="0" smtClean="0"/>
            </a:br>
            <a:r>
              <a:rPr lang="bg-BG" altLang="en-US" sz="3600" dirty="0" smtClean="0"/>
              <a:t>= Закон за подпомагане на държавните работници при инвалидност и заболяване /1906 г./;</a:t>
            </a:r>
            <a:br>
              <a:rPr lang="bg-BG" altLang="en-US" sz="3600" dirty="0" smtClean="0"/>
            </a:br>
            <a:r>
              <a:rPr lang="bg-BG" altLang="en-US" sz="3600" dirty="0" smtClean="0"/>
              <a:t>= Закон за инспекцията на труда /1907 г./. </a:t>
            </a:r>
            <a:endParaRPr lang="en-US" altLang="en-US" sz="3600" dirty="0" smtClean="0"/>
          </a:p>
        </p:txBody>
      </p:sp>
      <p:sp>
        <p:nvSpPr>
          <p:cNvPr id="2" name="Date Placeholder 1"/>
          <p:cNvSpPr>
            <a:spLocks noGrp="1"/>
          </p:cNvSpPr>
          <p:nvPr>
            <p:ph type="dt" sz="half" idx="10"/>
          </p:nvPr>
        </p:nvSpPr>
        <p:spPr/>
        <p:txBody>
          <a:bodyPr/>
          <a:lstStyle/>
          <a:p>
            <a:pPr>
              <a:defRPr/>
            </a:pPr>
            <a:fld id="{1E6DC6B9-6ADA-47B8-8DF7-F75FD0730B83}"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16</a:t>
            </a:fld>
            <a:endParaRPr lang="en-US"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7813"/>
            <a:ext cx="8229600" cy="6030912"/>
          </a:xfrm>
        </p:spPr>
        <p:txBody>
          <a:bodyPr/>
          <a:lstStyle/>
          <a:p>
            <a:pPr eaLnBrk="1" hangingPunct="1"/>
            <a:r>
              <a:rPr lang="bg-BG" altLang="en-US" sz="4000" smtClean="0"/>
              <a:t>Тези закони имат важно значение за формирането на цялостната система на здравеопазването у нас. Тяхното прилагане създава по-благоприятни условия на труд и по-добър режим на медицинска помощ на немалки групи от населението. </a:t>
            </a:r>
            <a:endParaRPr lang="en-US" altLang="en-US" sz="4000" smtClean="0"/>
          </a:p>
        </p:txBody>
      </p:sp>
      <p:sp>
        <p:nvSpPr>
          <p:cNvPr id="2" name="Date Placeholder 1"/>
          <p:cNvSpPr>
            <a:spLocks noGrp="1"/>
          </p:cNvSpPr>
          <p:nvPr>
            <p:ph type="dt" sz="half" idx="10"/>
          </p:nvPr>
        </p:nvSpPr>
        <p:spPr/>
        <p:txBody>
          <a:bodyPr/>
          <a:lstStyle/>
          <a:p>
            <a:pPr>
              <a:defRPr/>
            </a:pPr>
            <a:fld id="{DB26B94B-766A-42F5-BBA5-986D1D1795EB}"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17</a:t>
            </a:fld>
            <a:endParaRPr lang="en-US"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7813"/>
            <a:ext cx="8229600" cy="6030912"/>
          </a:xfrm>
        </p:spPr>
        <p:txBody>
          <a:bodyPr/>
          <a:lstStyle/>
          <a:p>
            <a:pPr eaLnBrk="1" hangingPunct="1">
              <a:lnSpc>
                <a:spcPct val="125000"/>
              </a:lnSpc>
            </a:pPr>
            <a:r>
              <a:rPr lang="bg-BG" altLang="en-US" sz="2800" dirty="0" smtClean="0"/>
              <a:t>През 1901 г. се създава Българският лекарски съюз, който води настойчива борба през 1910-1911 г. за създаване на Министерство на народното здраве и труда и за регламентиране по законодателен път на участието на БЛС в управлението на здравеопазването.  Председателят на БЛС става по право член на Висшия медицински съвет и има право да дава мнения по здравното законодателство и да издава задължителни за лекарите етични правила.</a:t>
            </a:r>
            <a:endParaRPr lang="en-US" altLang="en-US" sz="2800" dirty="0" smtClean="0"/>
          </a:p>
        </p:txBody>
      </p:sp>
      <p:sp>
        <p:nvSpPr>
          <p:cNvPr id="2" name="Date Placeholder 1"/>
          <p:cNvSpPr>
            <a:spLocks noGrp="1"/>
          </p:cNvSpPr>
          <p:nvPr>
            <p:ph type="dt" sz="half" idx="10"/>
          </p:nvPr>
        </p:nvSpPr>
        <p:spPr/>
        <p:txBody>
          <a:bodyPr/>
          <a:lstStyle/>
          <a:p>
            <a:pPr>
              <a:defRPr/>
            </a:pPr>
            <a:fld id="{B1111569-6CD7-40BC-BE43-5000EE84B5D4}"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18</a:t>
            </a:fld>
            <a:endParaRPr lang="en-US"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7813"/>
            <a:ext cx="8229600" cy="6030912"/>
          </a:xfrm>
        </p:spPr>
        <p:txBody>
          <a:bodyPr/>
          <a:lstStyle/>
          <a:p>
            <a:pPr eaLnBrk="1" hangingPunct="1"/>
            <a:r>
              <a:rPr lang="bg-BG" altLang="en-US" sz="4000" b="1" dirty="0" smtClean="0">
                <a:solidFill>
                  <a:srgbClr val="800000"/>
                </a:solidFill>
              </a:rPr>
              <a:t>Третият етап обхваща периода на войните /1912-1918 г./.</a:t>
            </a:r>
            <a:r>
              <a:rPr lang="bg-BG" altLang="en-US" sz="4000" dirty="0" smtClean="0"/>
              <a:t> </a:t>
            </a:r>
            <a:br>
              <a:rPr lang="bg-BG" altLang="en-US" sz="4000" dirty="0" smtClean="0"/>
            </a:br>
            <a:r>
              <a:rPr lang="bg-BG" altLang="en-US" sz="4000" dirty="0" smtClean="0"/>
              <a:t/>
            </a:r>
            <a:br>
              <a:rPr lang="bg-BG" altLang="en-US" sz="4000" dirty="0" smtClean="0"/>
            </a:br>
            <a:r>
              <a:rPr lang="bg-BG" altLang="en-US" sz="4000" dirty="0" smtClean="0"/>
              <a:t>През този етап се появяват:</a:t>
            </a:r>
            <a:br>
              <a:rPr lang="bg-BG" altLang="en-US" sz="4000" dirty="0" smtClean="0"/>
            </a:br>
            <a:r>
              <a:rPr lang="bg-BG" altLang="en-US" sz="4000" dirty="0" smtClean="0"/>
              <a:t>“Закон за борба против епидемиите, петнист тиф, холера и чума” /1915 г./, </a:t>
            </a:r>
            <a:br>
              <a:rPr lang="bg-BG" altLang="en-US" sz="4000" dirty="0" smtClean="0"/>
            </a:br>
            <a:r>
              <a:rPr lang="bg-BG" altLang="en-US" sz="4000" dirty="0" smtClean="0"/>
              <a:t>“Закон за народните хигиенични съвети” (1916). </a:t>
            </a:r>
            <a:endParaRPr lang="en-US" altLang="en-US" sz="4000" dirty="0" smtClean="0"/>
          </a:p>
        </p:txBody>
      </p:sp>
      <p:sp>
        <p:nvSpPr>
          <p:cNvPr id="2" name="Date Placeholder 1"/>
          <p:cNvSpPr>
            <a:spLocks noGrp="1"/>
          </p:cNvSpPr>
          <p:nvPr>
            <p:ph type="dt" sz="half" idx="10"/>
          </p:nvPr>
        </p:nvSpPr>
        <p:spPr/>
        <p:txBody>
          <a:bodyPr/>
          <a:lstStyle/>
          <a:p>
            <a:pPr>
              <a:defRPr/>
            </a:pPr>
            <a:fld id="{18003F2D-7097-423E-A76C-6786BFB3E217}"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19</a:t>
            </a:fld>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title"/>
          </p:nvPr>
        </p:nvSpPr>
        <p:spPr>
          <a:xfrm>
            <a:off x="457200" y="277813"/>
            <a:ext cx="8229600" cy="6030912"/>
          </a:xfrm>
        </p:spPr>
        <p:txBody>
          <a:bodyPr/>
          <a:lstStyle/>
          <a:p>
            <a:pPr eaLnBrk="1" hangingPunct="1"/>
            <a:r>
              <a:rPr lang="en-US" altLang="en-US" b="1" dirty="0" smtClean="0">
                <a:solidFill>
                  <a:srgbClr val="C00000"/>
                </a:solidFill>
              </a:rPr>
              <a:t>I. </a:t>
            </a:r>
            <a:r>
              <a:rPr lang="bg-BG" altLang="en-US" b="1" dirty="0" smtClean="0">
                <a:solidFill>
                  <a:srgbClr val="C00000"/>
                </a:solidFill>
              </a:rPr>
              <a:t>РАЗВИТИЕ </a:t>
            </a:r>
            <a:r>
              <a:rPr lang="bg-BG" altLang="en-US" b="1" dirty="0" smtClean="0">
                <a:solidFill>
                  <a:srgbClr val="C00000"/>
                </a:solidFill>
              </a:rPr>
              <a:t>НА ЗДРАВЕОПАЗВАНЕТО И ЗДРАВНОТО ЗАКОНОДАТЕЛСТВО В БЪЛГАРИЯ</a:t>
            </a:r>
            <a:r>
              <a:rPr lang="bg-BG" altLang="en-US" dirty="0" smtClean="0">
                <a:solidFill>
                  <a:srgbClr val="C00000"/>
                </a:solidFill>
              </a:rPr>
              <a:t> </a:t>
            </a:r>
            <a:endParaRPr lang="en-US" altLang="en-US" dirty="0" smtClean="0">
              <a:solidFill>
                <a:srgbClr val="C00000"/>
              </a:solidFill>
            </a:endParaRPr>
          </a:p>
        </p:txBody>
      </p:sp>
      <p:sp>
        <p:nvSpPr>
          <p:cNvPr id="2" name="Date Placeholder 1"/>
          <p:cNvSpPr>
            <a:spLocks noGrp="1"/>
          </p:cNvSpPr>
          <p:nvPr>
            <p:ph type="dt" sz="half" idx="10"/>
          </p:nvPr>
        </p:nvSpPr>
        <p:spPr/>
        <p:txBody>
          <a:bodyPr/>
          <a:lstStyle/>
          <a:p>
            <a:pPr>
              <a:defRPr/>
            </a:pPr>
            <a:fld id="{2575F8A0-F7A8-4D99-BEB4-849BEA896056}"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277813"/>
            <a:ext cx="8229600" cy="6030912"/>
          </a:xfrm>
        </p:spPr>
        <p:txBody>
          <a:bodyPr/>
          <a:lstStyle/>
          <a:p>
            <a:pPr eaLnBrk="1" hangingPunct="1"/>
            <a:r>
              <a:rPr lang="bg-BG" altLang="en-US" sz="3200" dirty="0" smtClean="0"/>
              <a:t>Продължава развитието на социално-здравното законодателство. </a:t>
            </a:r>
            <a:br>
              <a:rPr lang="bg-BG" altLang="en-US" sz="3200" dirty="0" smtClean="0"/>
            </a:br>
            <a:r>
              <a:rPr lang="bg-BG" altLang="en-US" sz="3200" dirty="0" smtClean="0"/>
              <a:t>През 1917 г. народното събрание гласува “Закон за хигиената и безопасността на труда” и се създава службата по трудова хигиена. </a:t>
            </a:r>
            <a:br>
              <a:rPr lang="bg-BG" altLang="en-US" sz="3200" dirty="0" smtClean="0"/>
            </a:br>
            <a:r>
              <a:rPr lang="bg-BG" altLang="en-US" sz="3200" dirty="0" smtClean="0"/>
              <a:t>През 1918 г. се приема “Закон за работническите осигуровки относно рисковете болест и злополука”, който поставя началото на здравно-осигурителните фондове.</a:t>
            </a:r>
            <a:r>
              <a:rPr lang="en-US" altLang="en-US" sz="3600" dirty="0" smtClean="0"/>
              <a:t> </a:t>
            </a:r>
          </a:p>
        </p:txBody>
      </p:sp>
      <p:sp>
        <p:nvSpPr>
          <p:cNvPr id="2" name="Date Placeholder 1"/>
          <p:cNvSpPr>
            <a:spLocks noGrp="1"/>
          </p:cNvSpPr>
          <p:nvPr>
            <p:ph type="dt" sz="half" idx="10"/>
          </p:nvPr>
        </p:nvSpPr>
        <p:spPr/>
        <p:txBody>
          <a:bodyPr/>
          <a:lstStyle/>
          <a:p>
            <a:pPr>
              <a:defRPr/>
            </a:pPr>
            <a:fld id="{CEF65C31-CA19-410C-8C1E-70B1347DE685}"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20</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277813"/>
            <a:ext cx="8229600" cy="6030912"/>
          </a:xfrm>
        </p:spPr>
        <p:txBody>
          <a:bodyPr/>
          <a:lstStyle/>
          <a:p>
            <a:pPr eaLnBrk="1" hangingPunct="1"/>
            <a:r>
              <a:rPr lang="bg-BG" altLang="en-US" b="1" smtClean="0">
                <a:solidFill>
                  <a:srgbClr val="800000"/>
                </a:solidFill>
              </a:rPr>
              <a:t>Четвъртият етап обхваща времето на следвоенното възстановяване </a:t>
            </a:r>
            <a:r>
              <a:rPr lang="en-US" altLang="en-US" b="1" smtClean="0">
                <a:solidFill>
                  <a:srgbClr val="800000"/>
                </a:solidFill>
              </a:rPr>
              <a:t/>
            </a:r>
            <a:br>
              <a:rPr lang="en-US" altLang="en-US" b="1" smtClean="0">
                <a:solidFill>
                  <a:srgbClr val="800000"/>
                </a:solidFill>
              </a:rPr>
            </a:br>
            <a:r>
              <a:rPr lang="bg-BG" altLang="en-US" b="1" smtClean="0">
                <a:solidFill>
                  <a:srgbClr val="800000"/>
                </a:solidFill>
              </a:rPr>
              <a:t>19</a:t>
            </a:r>
            <a:r>
              <a:rPr lang="en-US" altLang="en-US" b="1" smtClean="0">
                <a:solidFill>
                  <a:srgbClr val="800000"/>
                </a:solidFill>
              </a:rPr>
              <a:t>19</a:t>
            </a:r>
            <a:r>
              <a:rPr lang="bg-BG" altLang="en-US" b="1" smtClean="0">
                <a:solidFill>
                  <a:srgbClr val="800000"/>
                </a:solidFill>
              </a:rPr>
              <a:t>-1928 г.</a:t>
            </a:r>
            <a:r>
              <a:rPr lang="bg-BG" altLang="en-US" smtClean="0"/>
              <a:t> </a:t>
            </a:r>
            <a:endParaRPr lang="en-US" altLang="en-US" smtClean="0"/>
          </a:p>
        </p:txBody>
      </p:sp>
      <p:sp>
        <p:nvSpPr>
          <p:cNvPr id="2" name="Date Placeholder 1"/>
          <p:cNvSpPr>
            <a:spLocks noGrp="1"/>
          </p:cNvSpPr>
          <p:nvPr>
            <p:ph type="dt" sz="half" idx="10"/>
          </p:nvPr>
        </p:nvSpPr>
        <p:spPr/>
        <p:txBody>
          <a:bodyPr/>
          <a:lstStyle/>
          <a:p>
            <a:pPr>
              <a:defRPr/>
            </a:pPr>
            <a:fld id="{19779DB8-C34C-49FC-8EAB-EC915BC55EE9}"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21</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7813"/>
            <a:ext cx="8229600" cy="6030912"/>
          </a:xfrm>
        </p:spPr>
        <p:txBody>
          <a:bodyPr/>
          <a:lstStyle/>
          <a:p>
            <a:pPr eaLnBrk="1" hangingPunct="1"/>
            <a:r>
              <a:rPr lang="bg-BG" altLang="en-US" sz="2800" dirty="0" smtClean="0"/>
              <a:t>В 1919 г. се приема първият “Закон за борба с маларията” и се създава държавен орган - инспекторат по борба с маларията при Дирекцията на народното здраве. </a:t>
            </a:r>
            <a:r>
              <a:rPr lang="bg-BG" altLang="en-US" sz="2800" dirty="0"/>
              <a:t/>
            </a:r>
            <a:br>
              <a:rPr lang="bg-BG" altLang="en-US" sz="2800" dirty="0"/>
            </a:br>
            <a:r>
              <a:rPr lang="bg-BG" altLang="en-US" sz="2800" dirty="0" smtClean="0"/>
              <a:t/>
            </a:r>
            <a:br>
              <a:rPr lang="bg-BG" altLang="en-US" sz="2800" dirty="0" smtClean="0"/>
            </a:br>
            <a:r>
              <a:rPr lang="bg-BG" altLang="en-US" sz="2800" dirty="0" smtClean="0"/>
              <a:t>През </a:t>
            </a:r>
            <a:r>
              <a:rPr lang="bg-BG" altLang="en-US" sz="2800" dirty="0"/>
              <a:t>1924 г. Народното събрание гласува “Закон за обществените осигуровки</a:t>
            </a:r>
            <a:r>
              <a:rPr lang="en-US" altLang="en-US" sz="2800" dirty="0" smtClean="0"/>
              <a:t>”</a:t>
            </a:r>
            <a:r>
              <a:rPr lang="bg-BG" altLang="en-US" sz="2800" dirty="0" smtClean="0"/>
              <a:t>, който </a:t>
            </a:r>
            <a:r>
              <a:rPr lang="bg-BG" altLang="en-US" sz="2800" dirty="0"/>
              <a:t>разпорежда задължително осигуряване на всички работници и </a:t>
            </a:r>
            <a:r>
              <a:rPr lang="bg-BG" altLang="en-US" sz="2800" dirty="0" err="1"/>
              <a:t>служащи</a:t>
            </a:r>
            <a:r>
              <a:rPr lang="bg-BG" altLang="en-US" sz="2800" dirty="0"/>
              <a:t> в държавни, частни и обществени заведения, предприятия, стопанства при </a:t>
            </a:r>
            <a:r>
              <a:rPr lang="bg-BG" altLang="en-US" sz="2800" dirty="0" smtClean="0"/>
              <a:t>злополука</a:t>
            </a:r>
            <a:r>
              <a:rPr lang="bg-BG" altLang="en-US" sz="2800" dirty="0"/>
              <a:t>, болест, майчинство, инвалидност и старост, като медицинската помощ се оказва за сметка на създадения със закона “Фонд за обществени осигуровки”. </a:t>
            </a:r>
            <a:endParaRPr lang="en-US" altLang="en-US" sz="2800" dirty="0" smtClean="0"/>
          </a:p>
        </p:txBody>
      </p:sp>
      <p:sp>
        <p:nvSpPr>
          <p:cNvPr id="2" name="Date Placeholder 1"/>
          <p:cNvSpPr>
            <a:spLocks noGrp="1"/>
          </p:cNvSpPr>
          <p:nvPr>
            <p:ph type="dt" sz="half" idx="10"/>
          </p:nvPr>
        </p:nvSpPr>
        <p:spPr/>
        <p:txBody>
          <a:bodyPr/>
          <a:lstStyle/>
          <a:p>
            <a:pPr>
              <a:defRPr/>
            </a:pPr>
            <a:fld id="{DAD23D05-3C53-4B6F-AFA2-08196A7C787C}"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22</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277813"/>
            <a:ext cx="8229600" cy="6030912"/>
          </a:xfrm>
        </p:spPr>
        <p:txBody>
          <a:bodyPr/>
          <a:lstStyle/>
          <a:p>
            <a:pPr eaLnBrk="1" hangingPunct="1"/>
            <a:r>
              <a:rPr lang="bg-BG" altLang="en-US" sz="3200" smtClean="0"/>
              <a:t>Обществено-политическите събития през 1923-1925 г. и започналата световна икономическа криза през 1928-1929 г. не позволяват бързото развитие на здравното осигуряване и фондовото финансиране, но независимо от това чрез този закон се прави сериозна стъпка към усвояване на нов модел на развитие.</a:t>
            </a:r>
            <a:endParaRPr lang="en-US" altLang="en-US" sz="3200" smtClean="0"/>
          </a:p>
        </p:txBody>
      </p:sp>
      <p:sp>
        <p:nvSpPr>
          <p:cNvPr id="2" name="Date Placeholder 1"/>
          <p:cNvSpPr>
            <a:spLocks noGrp="1"/>
          </p:cNvSpPr>
          <p:nvPr>
            <p:ph type="dt" sz="half" idx="10"/>
          </p:nvPr>
        </p:nvSpPr>
        <p:spPr/>
        <p:txBody>
          <a:bodyPr/>
          <a:lstStyle/>
          <a:p>
            <a:pPr>
              <a:defRPr/>
            </a:pPr>
            <a:fld id="{84C5FB73-5166-41D6-87A7-7F88DC733D4D}"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23</a:t>
            </a:fld>
            <a:endParaRPr lang="en-US" alt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277813"/>
            <a:ext cx="8229600" cy="6030912"/>
          </a:xfrm>
        </p:spPr>
        <p:txBody>
          <a:bodyPr/>
          <a:lstStyle/>
          <a:p>
            <a:pPr eaLnBrk="1" hangingPunct="1"/>
            <a:r>
              <a:rPr lang="bg-BG" altLang="en-US" b="1" smtClean="0">
                <a:solidFill>
                  <a:srgbClr val="800000"/>
                </a:solidFill>
              </a:rPr>
              <a:t>Петият етап обхваща един двадесетгодишен период от 1929 до 1949 г.</a:t>
            </a:r>
            <a:r>
              <a:rPr lang="bg-BG" altLang="en-US" smtClean="0"/>
              <a:t> </a:t>
            </a:r>
            <a:endParaRPr lang="en-US" altLang="en-US" smtClean="0"/>
          </a:p>
        </p:txBody>
      </p:sp>
      <p:sp>
        <p:nvSpPr>
          <p:cNvPr id="2" name="Date Placeholder 1"/>
          <p:cNvSpPr>
            <a:spLocks noGrp="1"/>
          </p:cNvSpPr>
          <p:nvPr>
            <p:ph type="dt" sz="half" idx="10"/>
          </p:nvPr>
        </p:nvSpPr>
        <p:spPr/>
        <p:txBody>
          <a:bodyPr/>
          <a:lstStyle/>
          <a:p>
            <a:pPr>
              <a:defRPr/>
            </a:pPr>
            <a:fld id="{7C8B97FE-8A05-42CD-B1DA-070772AEB641}"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24</a:t>
            </a:fld>
            <a:endParaRPr lang="en-US"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57200" y="277813"/>
            <a:ext cx="8229600" cy="6030912"/>
          </a:xfrm>
        </p:spPr>
        <p:txBody>
          <a:bodyPr/>
          <a:lstStyle/>
          <a:p>
            <a:pPr eaLnBrk="1" hangingPunct="1">
              <a:lnSpc>
                <a:spcPct val="90000"/>
              </a:lnSpc>
              <a:defRPr/>
            </a:pPr>
            <a:r>
              <a:rPr lang="bg-BG" altLang="en-US" sz="4000" smtClean="0"/>
              <a:t>Този период се характеризира с  редица нови елементи на здравеопазването и здравното законодателство. </a:t>
            </a:r>
            <a:br>
              <a:rPr lang="bg-BG" altLang="en-US" sz="4000" smtClean="0"/>
            </a:br>
            <a:r>
              <a:rPr lang="bg-BG" altLang="en-US" sz="4000" smtClean="0"/>
              <a:t>Началото се поставя със </a:t>
            </a:r>
            <a:r>
              <a:rPr lang="bg-BG" altLang="en-US" sz="4000" b="1" smtClean="0">
                <a:solidFill>
                  <a:srgbClr val="800000"/>
                </a:solidFill>
                <a:effectLst>
                  <a:outerShdw blurRad="38100" dist="38100" dir="2700000" algn="tl">
                    <a:srgbClr val="000000"/>
                  </a:outerShdw>
                </a:effectLst>
              </a:rPr>
              <a:t>“Закона за народното здраве” от 1929 г.,</a:t>
            </a:r>
            <a:r>
              <a:rPr lang="bg-BG" altLang="en-US" sz="4000" smtClean="0"/>
              <a:t> който е съобразен с равнището на здравното законодателство в напредналите страни и с условията у нас. </a:t>
            </a:r>
            <a:endParaRPr lang="en-US" altLang="en-US" sz="4000" smtClean="0"/>
          </a:p>
        </p:txBody>
      </p:sp>
      <p:sp>
        <p:nvSpPr>
          <p:cNvPr id="2" name="Date Placeholder 1"/>
          <p:cNvSpPr>
            <a:spLocks noGrp="1"/>
          </p:cNvSpPr>
          <p:nvPr>
            <p:ph type="dt" sz="half" idx="10"/>
          </p:nvPr>
        </p:nvSpPr>
        <p:spPr/>
        <p:txBody>
          <a:bodyPr/>
          <a:lstStyle/>
          <a:p>
            <a:pPr>
              <a:defRPr/>
            </a:pPr>
            <a:fld id="{F550BBCE-FAA1-4B9B-A9BE-C32C40DE4304}"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25</a:t>
            </a:fld>
            <a:endParaRPr lang="en-US"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277813"/>
            <a:ext cx="8229600" cy="6030912"/>
          </a:xfrm>
        </p:spPr>
        <p:txBody>
          <a:bodyPr/>
          <a:lstStyle/>
          <a:p>
            <a:pPr algn="l" eaLnBrk="1" hangingPunct="1"/>
            <a:r>
              <a:rPr lang="bg-BG" altLang="en-US" sz="2800" dirty="0" smtClean="0"/>
              <a:t>Нови положения в него в сравнение със Закона от 1903 г. са: </a:t>
            </a:r>
            <a:br>
              <a:rPr lang="bg-BG" altLang="en-US" sz="2800" dirty="0" smtClean="0"/>
            </a:br>
            <a:r>
              <a:rPr lang="bg-BG" altLang="en-US" sz="2800" dirty="0" smtClean="0"/>
              <a:t>- регламентирането на здравната просвета</a:t>
            </a:r>
            <a:br>
              <a:rPr lang="bg-BG" altLang="en-US" sz="2800" dirty="0" smtClean="0"/>
            </a:br>
            <a:r>
              <a:rPr lang="bg-BG" altLang="en-US" sz="2800" dirty="0" smtClean="0"/>
              <a:t>и ролята й в борбата със социалните болести,</a:t>
            </a:r>
            <a:br>
              <a:rPr lang="bg-BG" altLang="en-US" sz="2800" dirty="0" smtClean="0"/>
            </a:br>
            <a:r>
              <a:rPr lang="bg-BG" altLang="en-US" sz="2800" dirty="0" smtClean="0"/>
              <a:t>- грижите за майката и детето,</a:t>
            </a:r>
            <a:br>
              <a:rPr lang="bg-BG" altLang="en-US" sz="2800" dirty="0" smtClean="0"/>
            </a:br>
            <a:r>
              <a:rPr lang="bg-BG" altLang="en-US" sz="2800" dirty="0" smtClean="0"/>
              <a:t>- утвърждаването на здравния участък, </a:t>
            </a:r>
            <a:br>
              <a:rPr lang="bg-BG" altLang="en-US" sz="2800" dirty="0" smtClean="0"/>
            </a:br>
            <a:r>
              <a:rPr lang="bg-BG" altLang="en-US" sz="2800" dirty="0" smtClean="0"/>
              <a:t>- разширяването на хигиенната и противоепидемичната дейности,</a:t>
            </a:r>
            <a:br>
              <a:rPr lang="bg-BG" altLang="en-US" sz="2800" dirty="0" smtClean="0"/>
            </a:br>
            <a:r>
              <a:rPr lang="bg-BG" altLang="en-US" sz="2800" dirty="0" smtClean="0"/>
              <a:t>- регламентирането на правата на Българския лекарски съюз, който получава статут на “лекарска камара” /по образеца на западноевропейските страни/.</a:t>
            </a:r>
            <a:r>
              <a:rPr lang="bg-BG" altLang="en-US" sz="3200" dirty="0" smtClean="0"/>
              <a:t> </a:t>
            </a:r>
            <a:endParaRPr lang="en-US" altLang="en-US" sz="3200" dirty="0" smtClean="0"/>
          </a:p>
        </p:txBody>
      </p:sp>
      <p:sp>
        <p:nvSpPr>
          <p:cNvPr id="2" name="Date Placeholder 1"/>
          <p:cNvSpPr>
            <a:spLocks noGrp="1"/>
          </p:cNvSpPr>
          <p:nvPr>
            <p:ph type="dt" sz="half" idx="10"/>
          </p:nvPr>
        </p:nvSpPr>
        <p:spPr/>
        <p:txBody>
          <a:bodyPr/>
          <a:lstStyle/>
          <a:p>
            <a:pPr>
              <a:defRPr/>
            </a:pPr>
            <a:fld id="{F31913E0-59BE-4B26-8C02-5AC9064C7B4E}"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26</a:t>
            </a:fld>
            <a:endParaRPr lang="en-US"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277813"/>
            <a:ext cx="8229600" cy="6030912"/>
          </a:xfrm>
        </p:spPr>
        <p:txBody>
          <a:bodyPr/>
          <a:lstStyle/>
          <a:p>
            <a:pPr eaLnBrk="1" hangingPunct="1"/>
            <a:r>
              <a:rPr lang="bg-BG" altLang="en-US" sz="3600" dirty="0" smtClean="0"/>
              <a:t>През 1940 г. на 25-я редовен събор на БЛС е приет </a:t>
            </a:r>
            <a:r>
              <a:rPr lang="bg-BG" altLang="en-US" sz="3600" b="1" dirty="0" smtClean="0">
                <a:solidFill>
                  <a:srgbClr val="800000"/>
                </a:solidFill>
              </a:rPr>
              <a:t>“Проект за държавен здравен план”,</a:t>
            </a:r>
            <a:r>
              <a:rPr lang="bg-BG" altLang="en-US" sz="3600" dirty="0" smtClean="0"/>
              <a:t> който предвижда плановото развитие на здравеопазването, фондово финансиране, обединяване на здравните служби, приоритет на обществената профилактика, участие на населението в здравните дейности. </a:t>
            </a:r>
            <a:endParaRPr lang="en-US" altLang="en-US" sz="3600" dirty="0" smtClean="0"/>
          </a:p>
        </p:txBody>
      </p:sp>
      <p:sp>
        <p:nvSpPr>
          <p:cNvPr id="2" name="Date Placeholder 1"/>
          <p:cNvSpPr>
            <a:spLocks noGrp="1"/>
          </p:cNvSpPr>
          <p:nvPr>
            <p:ph type="dt" sz="half" idx="10"/>
          </p:nvPr>
        </p:nvSpPr>
        <p:spPr/>
        <p:txBody>
          <a:bodyPr/>
          <a:lstStyle/>
          <a:p>
            <a:pPr>
              <a:defRPr/>
            </a:pPr>
            <a:fld id="{D58BEB02-B1B2-40E2-B465-68606C8B460E}"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27</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7813"/>
            <a:ext cx="8229600" cy="6030912"/>
          </a:xfrm>
        </p:spPr>
        <p:txBody>
          <a:bodyPr/>
          <a:lstStyle/>
          <a:p>
            <a:pPr eaLnBrk="1" hangingPunct="1">
              <a:defRPr/>
            </a:pPr>
            <a:r>
              <a:rPr lang="bg-BG" altLang="en-US" sz="4000" dirty="0" smtClean="0"/>
              <a:t>Проектът за държавен здравен план от 1940 г. е основният програмен документ на създаденото през 1944 г. МНЗ, ръководено от </a:t>
            </a:r>
            <a:r>
              <a:rPr lang="bg-BG" altLang="en-US" sz="4000" b="1" dirty="0" smtClean="0">
                <a:solidFill>
                  <a:srgbClr val="800000"/>
                </a:solidFill>
                <a:effectLst>
                  <a:outerShdw blurRad="38100" dist="38100" dir="2700000" algn="tl">
                    <a:srgbClr val="000000"/>
                  </a:outerShdw>
                </a:effectLst>
              </a:rPr>
              <a:t>д-р Рачо Ангелов</a:t>
            </a:r>
            <a:r>
              <a:rPr lang="bg-BG" altLang="en-US" sz="4000" dirty="0" smtClean="0"/>
              <a:t>  и до 1949 г. се изпълнява програма, чиято правна основа е заложена още в “Закона за народното здраве” от 1929 г.</a:t>
            </a:r>
            <a:endParaRPr lang="en-US" altLang="en-US" sz="4000" dirty="0" smtClean="0"/>
          </a:p>
        </p:txBody>
      </p:sp>
      <p:sp>
        <p:nvSpPr>
          <p:cNvPr id="2" name="Date Placeholder 1"/>
          <p:cNvSpPr>
            <a:spLocks noGrp="1"/>
          </p:cNvSpPr>
          <p:nvPr>
            <p:ph type="dt" sz="half" idx="10"/>
          </p:nvPr>
        </p:nvSpPr>
        <p:spPr/>
        <p:txBody>
          <a:bodyPr/>
          <a:lstStyle/>
          <a:p>
            <a:pPr>
              <a:defRPr/>
            </a:pPr>
            <a:fld id="{5E073972-5C1A-49A6-9DAB-0C5C18222EC6}"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28</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457200" y="277813"/>
            <a:ext cx="8229600" cy="6030912"/>
          </a:xfrm>
        </p:spPr>
        <p:txBody>
          <a:bodyPr/>
          <a:lstStyle/>
          <a:p>
            <a:pPr eaLnBrk="1" hangingPunct="1">
              <a:defRPr/>
            </a:pPr>
            <a:r>
              <a:rPr lang="bg-BG" altLang="en-US" sz="4000" b="1" dirty="0" smtClean="0">
                <a:solidFill>
                  <a:srgbClr val="800000"/>
                </a:solidFill>
                <a:effectLst>
                  <a:outerShdw blurRad="38100" dist="38100" dir="2700000" algn="tl">
                    <a:srgbClr val="000000"/>
                  </a:outerShdw>
                </a:effectLst>
              </a:rPr>
              <a:t>ШЕСТИЯТ ЕТАП ОБХВАЩА ПЕРИОДА 1949 – 1990 Г.</a:t>
            </a:r>
            <a:br>
              <a:rPr lang="bg-BG" altLang="en-US" sz="4000" b="1" dirty="0" smtClean="0">
                <a:solidFill>
                  <a:srgbClr val="800000"/>
                </a:solidFill>
                <a:effectLst>
                  <a:outerShdw blurRad="38100" dist="38100" dir="2700000" algn="tl">
                    <a:srgbClr val="000000"/>
                  </a:outerShdw>
                </a:effectLst>
              </a:rPr>
            </a:br>
            <a:r>
              <a:rPr lang="bg-BG" altLang="en-US" sz="4000" b="1" dirty="0" smtClean="0">
                <a:solidFill>
                  <a:srgbClr val="800000"/>
                </a:solidFill>
                <a:effectLst>
                  <a:outerShdw blurRad="38100" dist="38100" dir="2700000" algn="tl">
                    <a:srgbClr val="000000"/>
                  </a:outerShdw>
                </a:effectLst>
              </a:rPr>
              <a:t/>
            </a:r>
            <a:br>
              <a:rPr lang="bg-BG" altLang="en-US" sz="4000" b="1" dirty="0" smtClean="0">
                <a:solidFill>
                  <a:srgbClr val="800000"/>
                </a:solidFill>
                <a:effectLst>
                  <a:outerShdw blurRad="38100" dist="38100" dir="2700000" algn="tl">
                    <a:srgbClr val="000000"/>
                  </a:outerShdw>
                </a:effectLst>
              </a:rPr>
            </a:br>
            <a:r>
              <a:rPr lang="bg-BG" altLang="en-US" sz="3600" dirty="0" smtClean="0">
                <a:solidFill>
                  <a:schemeClr val="tx1"/>
                </a:solidFill>
              </a:rPr>
              <a:t>Това е</a:t>
            </a:r>
            <a:r>
              <a:rPr lang="bg-BG" altLang="en-US" sz="3600" b="1" dirty="0" smtClean="0">
                <a:solidFill>
                  <a:srgbClr val="800000"/>
                </a:solidFill>
                <a:effectLst>
                  <a:outerShdw blurRad="38100" dist="38100" dir="2700000" algn="tl">
                    <a:srgbClr val="000000"/>
                  </a:outerShdw>
                </a:effectLst>
              </a:rPr>
              <a:t> </a:t>
            </a:r>
            <a:r>
              <a:rPr lang="bg-BG" altLang="en-US" sz="3600" dirty="0" smtClean="0">
                <a:solidFill>
                  <a:schemeClr val="tx1"/>
                </a:solidFill>
              </a:rPr>
              <a:t>периодът</a:t>
            </a:r>
            <a:r>
              <a:rPr lang="bg-BG" altLang="en-US" sz="3600" b="1" dirty="0" smtClean="0">
                <a:solidFill>
                  <a:srgbClr val="800000"/>
                </a:solidFill>
                <a:effectLst>
                  <a:outerShdw blurRad="38100" dist="38100" dir="2700000" algn="tl">
                    <a:srgbClr val="000000"/>
                  </a:outerShdw>
                </a:effectLst>
              </a:rPr>
              <a:t> </a:t>
            </a:r>
            <a:r>
              <a:rPr lang="bg-BG" altLang="en-US" sz="3600" dirty="0" smtClean="0">
                <a:solidFill>
                  <a:schemeClr val="tx1"/>
                </a:solidFill>
              </a:rPr>
              <a:t>на </a:t>
            </a:r>
            <a:r>
              <a:rPr lang="bg-BG" altLang="en-US" sz="3600" dirty="0"/>
              <a:t>социалистическото </a:t>
            </a:r>
            <a:r>
              <a:rPr lang="bg-BG" altLang="en-US" sz="3600" dirty="0" smtClean="0"/>
              <a:t>здравеопазване.</a:t>
            </a:r>
            <a:endParaRPr lang="en-US" altLang="en-US" sz="3600" b="1" dirty="0" smtClean="0">
              <a:solidFill>
                <a:srgbClr val="800000"/>
              </a:solidFill>
              <a:effectLst>
                <a:outerShdw blurRad="38100" dist="38100" dir="2700000" algn="tl">
                  <a:srgbClr val="000000"/>
                </a:outerShdw>
              </a:effectLst>
            </a:endParaRPr>
          </a:p>
        </p:txBody>
      </p:sp>
      <p:sp>
        <p:nvSpPr>
          <p:cNvPr id="2" name="Date Placeholder 1"/>
          <p:cNvSpPr>
            <a:spLocks noGrp="1"/>
          </p:cNvSpPr>
          <p:nvPr>
            <p:ph type="dt" sz="half" idx="10"/>
          </p:nvPr>
        </p:nvSpPr>
        <p:spPr/>
        <p:txBody>
          <a:bodyPr/>
          <a:lstStyle/>
          <a:p>
            <a:pPr>
              <a:defRPr/>
            </a:pPr>
            <a:fld id="{8AA10011-24BE-4A58-A1F9-17FA792565CA}"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29</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7813"/>
            <a:ext cx="8229600" cy="6030912"/>
          </a:xfrm>
        </p:spPr>
        <p:txBody>
          <a:bodyPr/>
          <a:lstStyle/>
          <a:p>
            <a:pPr eaLnBrk="1" hangingPunct="1"/>
            <a:r>
              <a:rPr lang="bg-BG" altLang="en-US" sz="4000" dirty="0" smtClean="0"/>
              <a:t>Развитието на здравеопазването има продължителна история. </a:t>
            </a:r>
            <a:br>
              <a:rPr lang="bg-BG" altLang="en-US" sz="4000" dirty="0" smtClean="0"/>
            </a:br>
            <a:r>
              <a:rPr lang="bg-BG" altLang="en-US" sz="4000" dirty="0" smtClean="0"/>
              <a:t>Първите форми на организирани здравни грижи в системата на гражданската администрация и първите закони в напредналите европейски страни се появяват в началото на 19-ти век. </a:t>
            </a:r>
            <a:endParaRPr lang="en-US" altLang="en-US" sz="4000" dirty="0" smtClean="0"/>
          </a:p>
        </p:txBody>
      </p:sp>
      <p:sp>
        <p:nvSpPr>
          <p:cNvPr id="2" name="Date Placeholder 1"/>
          <p:cNvSpPr>
            <a:spLocks noGrp="1"/>
          </p:cNvSpPr>
          <p:nvPr>
            <p:ph type="dt" sz="half" idx="10"/>
          </p:nvPr>
        </p:nvSpPr>
        <p:spPr/>
        <p:txBody>
          <a:bodyPr/>
          <a:lstStyle/>
          <a:p>
            <a:pPr>
              <a:defRPr/>
            </a:pPr>
            <a:fld id="{ED884B89-6D70-4CA5-9323-3D90E949187A}"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3</a:t>
            </a:fld>
            <a:endParaRPr lang="en-US" alt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7813"/>
            <a:ext cx="8229600" cy="6030912"/>
          </a:xfrm>
        </p:spPr>
        <p:txBody>
          <a:bodyPr/>
          <a:lstStyle/>
          <a:p>
            <a:pPr eaLnBrk="1" hangingPunct="1"/>
            <a:r>
              <a:rPr lang="bg-BG" altLang="en-US" sz="3200" dirty="0" smtClean="0"/>
              <a:t>Отменят се всички предишни актове, включително и Законът за народното здраве и се въвежда чрез Постановление на Министерския съвет съветският модел на здравеопазване</a:t>
            </a:r>
            <a:r>
              <a:rPr lang="bg-BG" altLang="en-US" sz="3200" dirty="0"/>
              <a:t>. </a:t>
            </a:r>
            <a:r>
              <a:rPr lang="bg-BG" altLang="en-US" sz="3200" dirty="0" smtClean="0"/>
              <a:t>Извършва се пълно </a:t>
            </a:r>
            <a:r>
              <a:rPr lang="bg-BG" altLang="en-US" sz="3200" dirty="0"/>
              <a:t>одържавяване на здравната система, национализира се медицинската техника и </a:t>
            </a:r>
            <a:r>
              <a:rPr lang="bg-BG" altLang="en-US" sz="3200" dirty="0" smtClean="0"/>
              <a:t>аптеките, </a:t>
            </a:r>
            <a:r>
              <a:rPr lang="bg-BG" altLang="en-US" sz="3200" dirty="0"/>
              <a:t>създава </a:t>
            </a:r>
            <a:r>
              <a:rPr lang="bg-BG" altLang="en-US" sz="3200" dirty="0" smtClean="0"/>
              <a:t>се държавен монопол и се  въвежда централизирано </a:t>
            </a:r>
            <a:r>
              <a:rPr lang="bg-BG" altLang="en-US" sz="3200" dirty="0"/>
              <a:t>държавно планиране, финансиране и управление от МНЗ. </a:t>
            </a:r>
            <a:r>
              <a:rPr lang="en-US" altLang="en-US" sz="3200" dirty="0" smtClean="0"/>
              <a:t> </a:t>
            </a:r>
          </a:p>
        </p:txBody>
      </p:sp>
      <p:sp>
        <p:nvSpPr>
          <p:cNvPr id="2" name="Date Placeholder 1"/>
          <p:cNvSpPr>
            <a:spLocks noGrp="1"/>
          </p:cNvSpPr>
          <p:nvPr>
            <p:ph type="dt" sz="half" idx="10"/>
          </p:nvPr>
        </p:nvSpPr>
        <p:spPr/>
        <p:txBody>
          <a:bodyPr/>
          <a:lstStyle/>
          <a:p>
            <a:pPr>
              <a:defRPr/>
            </a:pPr>
            <a:fld id="{6064F7D5-9D2E-4B6A-8236-B45D593FF84C}"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30</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277813"/>
            <a:ext cx="8229600" cy="6030912"/>
          </a:xfrm>
        </p:spPr>
        <p:txBody>
          <a:bodyPr/>
          <a:lstStyle/>
          <a:p>
            <a:pPr eaLnBrk="1" hangingPunct="1"/>
            <a:r>
              <a:rPr lang="bg-BG" altLang="en-US" sz="3600" dirty="0" smtClean="0"/>
              <a:t>Социалистическото здравеопазване се оказва действаща система в първите две десетилетия - до 1970 г.</a:t>
            </a:r>
            <a:br>
              <a:rPr lang="bg-BG" altLang="en-US" sz="3600" dirty="0" smtClean="0"/>
            </a:br>
            <a:r>
              <a:rPr lang="bg-BG" altLang="en-US" sz="3600" dirty="0" smtClean="0"/>
              <a:t>Постигната е положителна динамика в редица показатели за здравното състояние на населението</a:t>
            </a:r>
            <a:r>
              <a:rPr lang="bg-BG" altLang="en-US" sz="3600" dirty="0"/>
              <a:t>. Изгражда се стабилна кадрова и материална  база на здравеопазването, която по количествени измерения става съизмерима с напредналите страни.  </a:t>
            </a:r>
            <a:endParaRPr lang="en-US" altLang="en-US" sz="3600" dirty="0" smtClean="0"/>
          </a:p>
        </p:txBody>
      </p:sp>
      <p:sp>
        <p:nvSpPr>
          <p:cNvPr id="2" name="Date Placeholder 1"/>
          <p:cNvSpPr>
            <a:spLocks noGrp="1"/>
          </p:cNvSpPr>
          <p:nvPr>
            <p:ph type="dt" sz="half" idx="10"/>
          </p:nvPr>
        </p:nvSpPr>
        <p:spPr/>
        <p:txBody>
          <a:bodyPr/>
          <a:lstStyle/>
          <a:p>
            <a:pPr>
              <a:defRPr/>
            </a:pPr>
            <a:fld id="{1FDC7546-8674-49BB-9995-35F6B471AC7A}"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31</a:t>
            </a:fld>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7813"/>
            <a:ext cx="8229600" cy="6030912"/>
          </a:xfrm>
        </p:spPr>
        <p:txBody>
          <a:bodyPr/>
          <a:lstStyle/>
          <a:p>
            <a:pPr eaLnBrk="1" hangingPunct="1"/>
            <a:r>
              <a:rPr lang="bg-BG" altLang="en-US" sz="4000" dirty="0" smtClean="0"/>
              <a:t>През този период има редица опити за коригиране на нормативните актове и </a:t>
            </a:r>
            <a:r>
              <a:rPr lang="bg-BG" altLang="en-US" sz="4000" b="1" dirty="0" smtClean="0">
                <a:solidFill>
                  <a:srgbClr val="FF0000"/>
                </a:solidFill>
              </a:rPr>
              <a:t>в 1973 г. е приет Закон за народното </a:t>
            </a:r>
            <a:r>
              <a:rPr lang="bg-BG" altLang="en-US" sz="4000" b="1" dirty="0" smtClean="0">
                <a:solidFill>
                  <a:srgbClr val="C00000"/>
                </a:solidFill>
              </a:rPr>
              <a:t>здраве,</a:t>
            </a:r>
            <a:r>
              <a:rPr lang="bg-BG" altLang="en-US" sz="4000" dirty="0" smtClean="0">
                <a:solidFill>
                  <a:srgbClr val="C00000"/>
                </a:solidFill>
              </a:rPr>
              <a:t> </a:t>
            </a:r>
            <a:r>
              <a:rPr lang="bg-BG" altLang="en-US" sz="4000" dirty="0" smtClean="0"/>
              <a:t>който непрекъснато бива допълван и изменян и действа до 1 януари 2005 г.</a:t>
            </a:r>
            <a:endParaRPr lang="en-US" altLang="en-US" sz="4000" dirty="0" smtClean="0"/>
          </a:p>
        </p:txBody>
      </p:sp>
      <p:sp>
        <p:nvSpPr>
          <p:cNvPr id="2" name="Date Placeholder 1"/>
          <p:cNvSpPr>
            <a:spLocks noGrp="1"/>
          </p:cNvSpPr>
          <p:nvPr>
            <p:ph type="dt" sz="half" idx="10"/>
          </p:nvPr>
        </p:nvSpPr>
        <p:spPr/>
        <p:txBody>
          <a:bodyPr/>
          <a:lstStyle/>
          <a:p>
            <a:pPr>
              <a:defRPr/>
            </a:pPr>
            <a:fld id="{9D65C5E3-FB54-4524-A9E3-AA3BB9549E54}"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32</a:t>
            </a:fld>
            <a:endParaRPr lang="en-US"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277813"/>
            <a:ext cx="8229600" cy="6030912"/>
          </a:xfrm>
        </p:spPr>
        <p:txBody>
          <a:bodyPr/>
          <a:lstStyle/>
          <a:p>
            <a:pPr eaLnBrk="1" hangingPunct="1"/>
            <a:r>
              <a:rPr lang="bg-BG" altLang="en-US" sz="3200" dirty="0" smtClean="0"/>
              <a:t>След 1970 г. постепенно започва спад в здравеопазването, </a:t>
            </a:r>
            <a:r>
              <a:rPr lang="bg-BG" altLang="en-US" sz="3200" dirty="0"/>
              <a:t>което се бюрократизира и се нарушава неговата </a:t>
            </a:r>
            <a:r>
              <a:rPr lang="bg-BG" altLang="en-US" sz="3200" dirty="0" smtClean="0"/>
              <a:t>ефективност поради централизираното планиране, управление и финансиране. </a:t>
            </a:r>
            <a:br>
              <a:rPr lang="bg-BG" altLang="en-US" sz="3200" dirty="0" smtClean="0"/>
            </a:br>
            <a:r>
              <a:rPr lang="bg-BG" altLang="en-US" sz="3200" dirty="0" smtClean="0"/>
              <a:t>През 1970-те и 80-те години се очертава необходимост от нови подходи и решения, но в резултат на забавяне и липса на инициативи пропадат редица опити за въвеждане на икономически механизми и пазарни подходи в здравеопазването. </a:t>
            </a:r>
            <a:endParaRPr lang="en-US" altLang="en-US" sz="3200" dirty="0" smtClean="0"/>
          </a:p>
        </p:txBody>
      </p:sp>
      <p:sp>
        <p:nvSpPr>
          <p:cNvPr id="2" name="Date Placeholder 1"/>
          <p:cNvSpPr>
            <a:spLocks noGrp="1"/>
          </p:cNvSpPr>
          <p:nvPr>
            <p:ph type="dt" sz="half" idx="10"/>
          </p:nvPr>
        </p:nvSpPr>
        <p:spPr/>
        <p:txBody>
          <a:bodyPr/>
          <a:lstStyle/>
          <a:p>
            <a:pPr>
              <a:defRPr/>
            </a:pPr>
            <a:fld id="{70894F6C-DEDD-410D-B29F-5DD7AB7A82F5}"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33</a:t>
            </a:fld>
            <a:endParaRPr lang="en-US"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77813"/>
            <a:ext cx="8229600" cy="6030912"/>
          </a:xfrm>
        </p:spPr>
        <p:txBody>
          <a:bodyPr/>
          <a:lstStyle/>
          <a:p>
            <a:pPr eaLnBrk="1" hangingPunct="1"/>
            <a:r>
              <a:rPr lang="bg-BG" altLang="en-US" b="1" smtClean="0">
                <a:solidFill>
                  <a:srgbClr val="800000"/>
                </a:solidFill>
              </a:rPr>
              <a:t>Седми етап – след 1990 г. – етап на структурна и финансова реформа на здравеопазването</a:t>
            </a:r>
            <a:endParaRPr lang="en-US" altLang="en-US" b="1" smtClean="0">
              <a:solidFill>
                <a:srgbClr val="800000"/>
              </a:solidFill>
            </a:endParaRPr>
          </a:p>
        </p:txBody>
      </p:sp>
      <p:sp>
        <p:nvSpPr>
          <p:cNvPr id="2" name="Date Placeholder 1"/>
          <p:cNvSpPr>
            <a:spLocks noGrp="1"/>
          </p:cNvSpPr>
          <p:nvPr>
            <p:ph type="dt" sz="half" idx="10"/>
          </p:nvPr>
        </p:nvSpPr>
        <p:spPr/>
        <p:txBody>
          <a:bodyPr/>
          <a:lstStyle/>
          <a:p>
            <a:pPr>
              <a:defRPr/>
            </a:pPr>
            <a:fld id="{A3A5B3C3-3DED-4051-BD00-6111615D1E53}"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34</a:t>
            </a:fld>
            <a:endParaRPr lang="en-US" alt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1FC083A-4658-4EE6-A4B6-02CBE29501A9}" type="slidenum">
              <a:rPr lang="en-US" altLang="en-US"/>
              <a:pPr eaLnBrk="1" hangingPunct="1"/>
              <a:t>35</a:t>
            </a:fld>
            <a:endParaRPr lang="en-US" altLang="en-US"/>
          </a:p>
        </p:txBody>
      </p:sp>
      <p:sp>
        <p:nvSpPr>
          <p:cNvPr id="3075" name="Rectangle 1026"/>
          <p:cNvSpPr>
            <a:spLocks noGrp="1" noChangeArrowheads="1"/>
          </p:cNvSpPr>
          <p:nvPr>
            <p:ph type="title"/>
          </p:nvPr>
        </p:nvSpPr>
        <p:spPr>
          <a:xfrm>
            <a:off x="1116013" y="350838"/>
            <a:ext cx="7342187" cy="6049962"/>
          </a:xfrm>
        </p:spPr>
        <p:txBody>
          <a:bodyPr/>
          <a:lstStyle/>
          <a:p>
            <a:pPr algn="ctr" eaLnBrk="1" hangingPunct="1">
              <a:lnSpc>
                <a:spcPct val="130000"/>
              </a:lnSpc>
            </a:pPr>
            <a:r>
              <a:rPr lang="en-US" altLang="en-US" b="1" dirty="0" smtClean="0">
                <a:cs typeface="Times New Roman" pitchFamily="18" charset="0"/>
              </a:rPr>
              <a:t>II. </a:t>
            </a:r>
            <a:r>
              <a:rPr lang="bg-BG" altLang="en-US" b="1" dirty="0" smtClean="0">
                <a:cs typeface="Times New Roman" pitchFamily="18" charset="0"/>
              </a:rPr>
              <a:t>ОСНОВНИ </a:t>
            </a:r>
            <a:r>
              <a:rPr lang="bg-BG" altLang="en-US" b="1" dirty="0" smtClean="0">
                <a:cs typeface="Times New Roman" pitchFamily="18" charset="0"/>
              </a:rPr>
              <a:t>НАСОКИ НА ЗДРАВНАТА РЕФОРМА В БЪЛГАРИЯ</a:t>
            </a:r>
            <a:r>
              <a:rPr lang="en-US" altLang="en-US" dirty="0" smtClean="0"/>
              <a:t> </a:t>
            </a:r>
          </a:p>
        </p:txBody>
      </p:sp>
      <p:sp>
        <p:nvSpPr>
          <p:cNvPr id="2" name="Date Placeholder 1"/>
          <p:cNvSpPr>
            <a:spLocks noGrp="1"/>
          </p:cNvSpPr>
          <p:nvPr>
            <p:ph type="dt" sz="half" idx="10"/>
          </p:nvPr>
        </p:nvSpPr>
        <p:spPr/>
        <p:txBody>
          <a:bodyPr/>
          <a:lstStyle/>
          <a:p>
            <a:pPr>
              <a:defRPr/>
            </a:pPr>
            <a:fld id="{5F5ECEBA-4900-4BAC-BEA7-D32C143CF44D}" type="datetime1">
              <a:rPr lang="bg-BG" altLang="en-US" smtClean="0"/>
              <a:t>1.3.2017 г.</a:t>
            </a:fld>
            <a:endParaRPr lang="en-US" altLang="en-US"/>
          </a:p>
        </p:txBody>
      </p:sp>
    </p:spTree>
    <p:extLst>
      <p:ext uri="{BB962C8B-B14F-4D97-AF65-F5344CB8AC3E}">
        <p14:creationId xmlns:p14="http://schemas.microsoft.com/office/powerpoint/2010/main" val="10160564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5883F29-F68F-47C2-B0AC-75FF97293257}" type="slidenum">
              <a:rPr lang="en-US" altLang="en-US"/>
              <a:pPr eaLnBrk="1" hangingPunct="1"/>
              <a:t>36</a:t>
            </a:fld>
            <a:endParaRPr lang="en-US" altLang="en-US"/>
          </a:p>
        </p:txBody>
      </p:sp>
      <p:sp>
        <p:nvSpPr>
          <p:cNvPr id="4099" name="Rectangle 2"/>
          <p:cNvSpPr>
            <a:spLocks noGrp="1" noChangeArrowheads="1"/>
          </p:cNvSpPr>
          <p:nvPr>
            <p:ph type="title"/>
          </p:nvPr>
        </p:nvSpPr>
        <p:spPr>
          <a:xfrm>
            <a:off x="685800" y="350838"/>
            <a:ext cx="7772400" cy="6126162"/>
          </a:xfrm>
        </p:spPr>
        <p:txBody>
          <a:bodyPr/>
          <a:lstStyle/>
          <a:p>
            <a:pPr marL="1117600" indent="-1117600" eaLnBrk="1" hangingPunct="1">
              <a:lnSpc>
                <a:spcPct val="140000"/>
              </a:lnSpc>
              <a:buFontTx/>
              <a:buChar char="•"/>
            </a:pPr>
            <a:r>
              <a:rPr lang="bg-BG" altLang="en-US" sz="3800" b="1" smtClean="0">
                <a:solidFill>
                  <a:srgbClr val="3333CC"/>
                </a:solidFill>
                <a:cs typeface="Times New Roman" pitchFamily="18" charset="0"/>
              </a:rPr>
              <a:t>НЕОБХОДИМОСТ ОТ РЕФОРМА В ЗДРАВЕОПАЗВАНЕТО</a:t>
            </a:r>
            <a:r>
              <a:rPr lang="bg-BG" altLang="en-US" sz="2900" b="1" smtClean="0">
                <a:solidFill>
                  <a:srgbClr val="3333CC"/>
                </a:solidFill>
                <a:cs typeface="Times New Roman" pitchFamily="18" charset="0"/>
              </a:rPr>
              <a:t> </a:t>
            </a:r>
            <a:r>
              <a:rPr lang="en-US" altLang="en-US" sz="2900" b="1" smtClean="0">
                <a:cs typeface="Times New Roman" pitchFamily="18" charset="0"/>
              </a:rPr>
              <a:t/>
            </a:r>
            <a:br>
              <a:rPr lang="en-US" altLang="en-US" sz="2900" b="1" smtClean="0">
                <a:cs typeface="Times New Roman" pitchFamily="18" charset="0"/>
              </a:rPr>
            </a:br>
            <a:endParaRPr lang="en-US" altLang="en-US" sz="2900" b="1" smtClean="0">
              <a:cs typeface="Times New Roman" pitchFamily="18" charset="0"/>
            </a:endParaRPr>
          </a:p>
        </p:txBody>
      </p:sp>
      <p:sp>
        <p:nvSpPr>
          <p:cNvPr id="2" name="Date Placeholder 1"/>
          <p:cNvSpPr>
            <a:spLocks noGrp="1"/>
          </p:cNvSpPr>
          <p:nvPr>
            <p:ph type="dt" sz="half" idx="10"/>
          </p:nvPr>
        </p:nvSpPr>
        <p:spPr/>
        <p:txBody>
          <a:bodyPr/>
          <a:lstStyle/>
          <a:p>
            <a:pPr>
              <a:defRPr/>
            </a:pPr>
            <a:fld id="{ACE6D4C8-94B9-4911-8DA0-345EC34AD38D}" type="datetime1">
              <a:rPr lang="bg-BG" altLang="en-US" smtClean="0"/>
              <a:t>1.3.2017 г.</a:t>
            </a:fld>
            <a:endParaRPr lang="en-US" altLang="en-US"/>
          </a:p>
        </p:txBody>
      </p:sp>
    </p:spTree>
    <p:extLst>
      <p:ext uri="{BB962C8B-B14F-4D97-AF65-F5344CB8AC3E}">
        <p14:creationId xmlns:p14="http://schemas.microsoft.com/office/powerpoint/2010/main" val="380203470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05188DD-CA00-41B6-AFF8-AC09260A1D80}" type="slidenum">
              <a:rPr lang="en-US" altLang="en-US"/>
              <a:pPr eaLnBrk="1" hangingPunct="1"/>
              <a:t>37</a:t>
            </a:fld>
            <a:endParaRPr lang="en-US" altLang="en-US"/>
          </a:p>
        </p:txBody>
      </p:sp>
      <p:sp>
        <p:nvSpPr>
          <p:cNvPr id="5123" name="Rectangle 2"/>
          <p:cNvSpPr>
            <a:spLocks noGrp="1" noChangeArrowheads="1"/>
          </p:cNvSpPr>
          <p:nvPr>
            <p:ph type="title"/>
          </p:nvPr>
        </p:nvSpPr>
        <p:spPr>
          <a:xfrm>
            <a:off x="323528" y="404664"/>
            <a:ext cx="8496944" cy="5760639"/>
          </a:xfrm>
        </p:spPr>
        <p:txBody>
          <a:bodyPr/>
          <a:lstStyle/>
          <a:p>
            <a:pPr algn="l" eaLnBrk="1" hangingPunct="1">
              <a:lnSpc>
                <a:spcPct val="120000"/>
              </a:lnSpc>
            </a:pPr>
            <a:r>
              <a:rPr lang="bg-BG" altLang="en-US" sz="3200" b="1" i="1" dirty="0" smtClean="0">
                <a:solidFill>
                  <a:srgbClr val="3333CC"/>
                </a:solidFill>
                <a:cs typeface="Times New Roman" pitchFamily="18" charset="0"/>
              </a:rPr>
              <a:t/>
            </a:r>
            <a:br>
              <a:rPr lang="bg-BG" altLang="en-US" sz="3200" b="1" i="1" dirty="0" smtClean="0">
                <a:solidFill>
                  <a:srgbClr val="3333CC"/>
                </a:solidFill>
                <a:cs typeface="Times New Roman" pitchFamily="18" charset="0"/>
              </a:rPr>
            </a:br>
            <a:r>
              <a:rPr lang="bg-BG" altLang="en-US" sz="3200" b="1" i="1" dirty="0">
                <a:solidFill>
                  <a:srgbClr val="3333CC"/>
                </a:solidFill>
                <a:cs typeface="Times New Roman" pitchFamily="18" charset="0"/>
              </a:rPr>
              <a:t/>
            </a:r>
            <a:br>
              <a:rPr lang="bg-BG" altLang="en-US" sz="3200" b="1" i="1" dirty="0">
                <a:solidFill>
                  <a:srgbClr val="3333CC"/>
                </a:solidFill>
                <a:cs typeface="Times New Roman" pitchFamily="18" charset="0"/>
              </a:rPr>
            </a:br>
            <a:r>
              <a:rPr lang="bg-BG" altLang="en-US" sz="3200" b="1" i="1" dirty="0" smtClean="0">
                <a:solidFill>
                  <a:srgbClr val="3333CC"/>
                </a:solidFill>
                <a:cs typeface="Times New Roman" pitchFamily="18" charset="0"/>
              </a:rPr>
              <a:t>ТРИ ОСНОВНИ ПРИЧИНИ</a:t>
            </a:r>
            <a:r>
              <a:rPr lang="bg-BG" altLang="en-US" sz="3200" b="1" i="1" dirty="0" smtClean="0">
                <a:solidFill>
                  <a:srgbClr val="3333CC"/>
                </a:solidFill>
              </a:rPr>
              <a:t> ЗА РЕ</a:t>
            </a:r>
            <a:r>
              <a:rPr lang="bg-BG" altLang="en-US" sz="3200" b="1" i="1" dirty="0" smtClean="0">
                <a:solidFill>
                  <a:srgbClr val="3333CC"/>
                </a:solidFill>
                <a:cs typeface="Times New Roman" pitchFamily="18" charset="0"/>
              </a:rPr>
              <a:t>ФОРМ</a:t>
            </a:r>
            <a:r>
              <a:rPr lang="bg-BG" altLang="en-US" sz="3200" b="1" i="1" dirty="0" smtClean="0">
                <a:solidFill>
                  <a:srgbClr val="3333CC"/>
                </a:solidFill>
              </a:rPr>
              <a:t>А</a:t>
            </a:r>
            <a:r>
              <a:rPr lang="bg-BG" altLang="en-US" sz="3200" b="1" i="1" dirty="0" smtClean="0">
                <a:solidFill>
                  <a:srgbClr val="3333CC"/>
                </a:solidFill>
                <a:cs typeface="Times New Roman" pitchFamily="18" charset="0"/>
              </a:rPr>
              <a:t>: </a:t>
            </a:r>
            <a:br>
              <a:rPr lang="bg-BG" altLang="en-US" sz="3200" b="1" i="1" dirty="0" smtClean="0">
                <a:solidFill>
                  <a:srgbClr val="3333CC"/>
                </a:solidFill>
                <a:cs typeface="Times New Roman" pitchFamily="18" charset="0"/>
              </a:rPr>
            </a:br>
            <a:r>
              <a:rPr lang="bg-BG" altLang="en-US" sz="3600" b="1" dirty="0">
                <a:solidFill>
                  <a:schemeClr val="tx1"/>
                </a:solidFill>
                <a:latin typeface="Wingdings" pitchFamily="2" charset="2"/>
                <a:cs typeface="Times New Roman" pitchFamily="18" charset="0"/>
              </a:rPr>
              <a:t>Ø</a:t>
            </a:r>
            <a:r>
              <a:rPr lang="bg-BG" altLang="en-US" sz="3600" b="1" dirty="0">
                <a:solidFill>
                  <a:schemeClr val="tx1"/>
                </a:solidFill>
                <a:cs typeface="Times New Roman" pitchFamily="18" charset="0"/>
              </a:rPr>
              <a:t> </a:t>
            </a:r>
            <a:r>
              <a:rPr lang="bg-BG" altLang="en-US" sz="3600" dirty="0">
                <a:solidFill>
                  <a:schemeClr val="tx1"/>
                </a:solidFill>
                <a:cs typeface="Times New Roman" pitchFamily="18" charset="0"/>
              </a:rPr>
              <a:t>Влошено и влошаващо се здравно състояние на населението. </a:t>
            </a:r>
            <a:r>
              <a:rPr lang="bg-BG" altLang="en-US" sz="3600" dirty="0">
                <a:solidFill>
                  <a:schemeClr val="tx1"/>
                </a:solidFill>
              </a:rPr>
              <a:t/>
            </a:r>
            <a:br>
              <a:rPr lang="bg-BG" altLang="en-US" sz="3600" dirty="0">
                <a:solidFill>
                  <a:schemeClr val="tx1"/>
                </a:solidFill>
              </a:rPr>
            </a:br>
            <a:r>
              <a:rPr lang="bg-BG" altLang="en-US" sz="3600" dirty="0" smtClean="0">
                <a:solidFill>
                  <a:schemeClr val="tx1"/>
                </a:solidFill>
                <a:latin typeface="Wingdings" pitchFamily="2" charset="2"/>
                <a:cs typeface="Times New Roman" pitchFamily="18" charset="0"/>
              </a:rPr>
              <a:t>Ø</a:t>
            </a:r>
            <a:r>
              <a:rPr lang="bg-BG" altLang="en-US" sz="3600" dirty="0">
                <a:solidFill>
                  <a:schemeClr val="tx1"/>
                </a:solidFill>
                <a:cs typeface="Times New Roman" pitchFamily="18" charset="0"/>
              </a:rPr>
              <a:t>  Доказана неефективност на </a:t>
            </a:r>
            <a:r>
              <a:rPr lang="bg-BG" altLang="en-US" sz="3600" dirty="0">
                <a:solidFill>
                  <a:schemeClr val="tx1"/>
                </a:solidFill>
              </a:rPr>
              <a:t>здравната </a:t>
            </a:r>
            <a:r>
              <a:rPr lang="bg-BG" altLang="en-US" sz="3600" dirty="0">
                <a:solidFill>
                  <a:schemeClr val="tx1"/>
                </a:solidFill>
                <a:cs typeface="Times New Roman" pitchFamily="18" charset="0"/>
              </a:rPr>
              <a:t>система</a:t>
            </a:r>
            <a:r>
              <a:rPr lang="bg-BG" altLang="en-US" sz="3600" dirty="0" smtClean="0">
                <a:solidFill>
                  <a:schemeClr val="tx1"/>
                </a:solidFill>
              </a:rPr>
              <a:t>.</a:t>
            </a:r>
            <a:br>
              <a:rPr lang="bg-BG" altLang="en-US" sz="3600" dirty="0" smtClean="0">
                <a:solidFill>
                  <a:schemeClr val="tx1"/>
                </a:solidFill>
              </a:rPr>
            </a:br>
            <a:r>
              <a:rPr lang="bg-BG" altLang="en-US" sz="3600" dirty="0">
                <a:solidFill>
                  <a:schemeClr val="tx1"/>
                </a:solidFill>
                <a:latin typeface="Wingdings" pitchFamily="2" charset="2"/>
                <a:cs typeface="Times New Roman" pitchFamily="18" charset="0"/>
              </a:rPr>
              <a:t>Ø</a:t>
            </a:r>
            <a:r>
              <a:rPr lang="bg-BG" altLang="en-US" sz="3600" dirty="0">
                <a:solidFill>
                  <a:schemeClr val="tx1"/>
                </a:solidFill>
                <a:cs typeface="Times New Roman" pitchFamily="18" charset="0"/>
              </a:rPr>
              <a:t> Несъответствие </a:t>
            </a:r>
            <a:r>
              <a:rPr lang="bg-BG" altLang="en-US" sz="3600" dirty="0" smtClean="0">
                <a:solidFill>
                  <a:schemeClr val="tx1"/>
                </a:solidFill>
                <a:cs typeface="Times New Roman" pitchFamily="18" charset="0"/>
              </a:rPr>
              <a:t>с </a:t>
            </a:r>
            <a:r>
              <a:rPr lang="bg-BG" altLang="en-US" sz="3600" dirty="0">
                <a:solidFill>
                  <a:schemeClr val="tx1"/>
                </a:solidFill>
                <a:cs typeface="Times New Roman" pitchFamily="18" charset="0"/>
              </a:rPr>
              <a:t>общите тенденции към демокрация, пазарна икономика и Европейските стандарти и ценности.</a:t>
            </a:r>
            <a:r>
              <a:rPr lang="bg-BG" altLang="en-US" sz="3600" b="1" dirty="0" smtClean="0">
                <a:solidFill>
                  <a:srgbClr val="3333CC"/>
                </a:solidFill>
              </a:rPr>
              <a:t/>
            </a:r>
            <a:br>
              <a:rPr lang="bg-BG" altLang="en-US" sz="3600" b="1" dirty="0" smtClean="0">
                <a:solidFill>
                  <a:srgbClr val="3333CC"/>
                </a:solidFill>
              </a:rPr>
            </a:br>
            <a:r>
              <a:rPr lang="bg-BG" altLang="en-US" sz="3800" dirty="0" smtClean="0">
                <a:cs typeface="Times New Roman" pitchFamily="18" charset="0"/>
              </a:rPr>
              <a:t> </a:t>
            </a:r>
            <a:r>
              <a:rPr lang="bg-BG" altLang="en-US" sz="3800" dirty="0" smtClean="0"/>
              <a:t> </a:t>
            </a:r>
            <a:r>
              <a:rPr lang="bg-BG" altLang="en-US" sz="3800" b="1" dirty="0" smtClean="0">
                <a:cs typeface="Times New Roman" pitchFamily="18" charset="0"/>
              </a:rPr>
              <a:t/>
            </a:r>
            <a:br>
              <a:rPr lang="bg-BG" altLang="en-US" sz="3800" b="1" dirty="0" smtClean="0">
                <a:cs typeface="Times New Roman" pitchFamily="18" charset="0"/>
              </a:rPr>
            </a:br>
            <a:endParaRPr lang="en-US" altLang="en-US" sz="3800" b="1"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8362834F-D778-4204-B127-6DEA26CFD914}" type="datetime1">
              <a:rPr lang="bg-BG" altLang="en-US" smtClean="0"/>
              <a:t>1.3.2017 г.</a:t>
            </a:fld>
            <a:endParaRPr lang="en-US" altLang="en-US"/>
          </a:p>
        </p:txBody>
      </p:sp>
    </p:spTree>
    <p:extLst>
      <p:ext uri="{BB962C8B-B14F-4D97-AF65-F5344CB8AC3E}">
        <p14:creationId xmlns:p14="http://schemas.microsoft.com/office/powerpoint/2010/main" val="312480524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5760591-1691-4419-AFFF-2A85CD935952}" type="slidenum">
              <a:rPr lang="en-US" altLang="en-US"/>
              <a:pPr eaLnBrk="1" hangingPunct="1"/>
              <a:t>38</a:t>
            </a:fld>
            <a:endParaRPr lang="en-US" altLang="en-US"/>
          </a:p>
        </p:txBody>
      </p:sp>
      <p:sp>
        <p:nvSpPr>
          <p:cNvPr id="8195" name="Rectangle 2"/>
          <p:cNvSpPr>
            <a:spLocks noGrp="1" noChangeArrowheads="1"/>
          </p:cNvSpPr>
          <p:nvPr>
            <p:ph type="title"/>
          </p:nvPr>
        </p:nvSpPr>
        <p:spPr>
          <a:xfrm>
            <a:off x="827088" y="350838"/>
            <a:ext cx="7921625" cy="5022850"/>
          </a:xfrm>
        </p:spPr>
        <p:txBody>
          <a:bodyPr/>
          <a:lstStyle/>
          <a:p>
            <a:pPr eaLnBrk="1" hangingPunct="1">
              <a:lnSpc>
                <a:spcPct val="160000"/>
              </a:lnSpc>
            </a:pPr>
            <a:r>
              <a:rPr lang="bg-BG" altLang="en-US" b="1" dirty="0" smtClean="0">
                <a:solidFill>
                  <a:schemeClr val="tx1"/>
                </a:solidFill>
                <a:cs typeface="Times New Roman" pitchFamily="18" charset="0"/>
              </a:rPr>
              <a:t>ЦЕЛ, ЦЕННОСТИ И ПРИНЦИПИ НА ЗДРАВНАТА РЕФОРМА</a:t>
            </a:r>
            <a:r>
              <a:rPr lang="bg-BG" altLang="en-US" b="1" dirty="0" smtClean="0">
                <a:cs typeface="Times New Roman" pitchFamily="18" charset="0"/>
              </a:rPr>
              <a:t> </a:t>
            </a:r>
            <a:endParaRPr lang="en-US" altLang="en-US" b="1"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ABF26705-6A83-484F-BFAE-BE60DDD5BA9A}" type="datetime1">
              <a:rPr lang="bg-BG" altLang="en-US" smtClean="0"/>
              <a:t>1.3.2017 г.</a:t>
            </a:fld>
            <a:endParaRPr lang="en-US" altLang="en-US"/>
          </a:p>
        </p:txBody>
      </p:sp>
    </p:spTree>
    <p:extLst>
      <p:ext uri="{BB962C8B-B14F-4D97-AF65-F5344CB8AC3E}">
        <p14:creationId xmlns:p14="http://schemas.microsoft.com/office/powerpoint/2010/main" val="39459448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DBFA0FB-DE72-4D16-8E17-08D1DD4200C8}" type="slidenum">
              <a:rPr lang="en-US" altLang="en-US"/>
              <a:pPr eaLnBrk="1" hangingPunct="1"/>
              <a:t>39</a:t>
            </a:fld>
            <a:endParaRPr lang="en-US" altLang="en-US"/>
          </a:p>
        </p:txBody>
      </p:sp>
      <p:sp>
        <p:nvSpPr>
          <p:cNvPr id="9219" name="Rectangle 2"/>
          <p:cNvSpPr>
            <a:spLocks noGrp="1" noChangeArrowheads="1"/>
          </p:cNvSpPr>
          <p:nvPr>
            <p:ph type="title"/>
          </p:nvPr>
        </p:nvSpPr>
        <p:spPr>
          <a:xfrm>
            <a:off x="685800" y="260648"/>
            <a:ext cx="7772400" cy="5760640"/>
          </a:xfrm>
        </p:spPr>
        <p:txBody>
          <a:bodyPr/>
          <a:lstStyle/>
          <a:p>
            <a:pPr eaLnBrk="1" hangingPunct="1">
              <a:lnSpc>
                <a:spcPct val="90000"/>
              </a:lnSpc>
            </a:pPr>
            <a:r>
              <a:rPr lang="bg-BG" altLang="en-US" sz="3800" b="1" i="1" dirty="0" smtClean="0">
                <a:solidFill>
                  <a:srgbClr val="3333CC"/>
                </a:solidFill>
                <a:cs typeface="Times New Roman" pitchFamily="18" charset="0"/>
              </a:rPr>
              <a:t>ГЛАВНА ЦЕЛ</a:t>
            </a:r>
            <a:r>
              <a:rPr lang="bg-BG" altLang="en-US" sz="3800" dirty="0" smtClean="0">
                <a:solidFill>
                  <a:srgbClr val="3333CC"/>
                </a:solidFill>
                <a:cs typeface="Times New Roman" pitchFamily="18" charset="0"/>
              </a:rPr>
              <a:t> </a:t>
            </a:r>
            <a:r>
              <a:rPr lang="bg-BG" altLang="en-US" sz="3800" b="1" i="1" dirty="0" smtClean="0">
                <a:solidFill>
                  <a:srgbClr val="3333CC"/>
                </a:solidFill>
                <a:cs typeface="Times New Roman" pitchFamily="18" charset="0"/>
              </a:rPr>
              <a:t>НА ЗДРАВНАТА РЕФОРМА</a:t>
            </a:r>
            <a:r>
              <a:rPr lang="bg-BG" altLang="en-US" sz="3800" dirty="0" smtClean="0">
                <a:solidFill>
                  <a:srgbClr val="FFFF99"/>
                </a:solidFill>
                <a:cs typeface="Times New Roman" pitchFamily="18" charset="0"/>
              </a:rPr>
              <a:t> </a:t>
            </a:r>
            <a:r>
              <a:rPr lang="bg-BG" altLang="en-US" sz="3800" dirty="0" smtClean="0">
                <a:solidFill>
                  <a:srgbClr val="3333CC"/>
                </a:solidFill>
                <a:cs typeface="Times New Roman" pitchFamily="18" charset="0"/>
              </a:rPr>
              <a:t>– </a:t>
            </a:r>
            <a:r>
              <a:rPr lang="en-US" altLang="en-US" sz="3800" dirty="0" smtClean="0">
                <a:cs typeface="Times New Roman" pitchFamily="18" charset="0"/>
              </a:rPr>
              <a:t/>
            </a:r>
            <a:br>
              <a:rPr lang="en-US" altLang="en-US" sz="3800" dirty="0" smtClean="0">
                <a:cs typeface="Times New Roman" pitchFamily="18" charset="0"/>
              </a:rPr>
            </a:br>
            <a:r>
              <a:rPr lang="bg-BG" altLang="en-US" sz="3800" b="1" i="1" dirty="0" smtClean="0">
                <a:cs typeface="Times New Roman" pitchFamily="18" charset="0"/>
              </a:rPr>
              <a:t>преустановяване на тенденцията за влошаване на </a:t>
            </a:r>
            <a:r>
              <a:rPr lang="bg-BG" altLang="en-US" sz="3800" b="1" i="1" dirty="0" smtClean="0"/>
              <a:t>общественото </a:t>
            </a:r>
            <a:r>
              <a:rPr lang="bg-BG" altLang="en-US" sz="3800" b="1" i="1" dirty="0" smtClean="0">
                <a:cs typeface="Times New Roman" pitchFamily="18" charset="0"/>
              </a:rPr>
              <a:t>здраве</a:t>
            </a:r>
            <a:r>
              <a:rPr lang="bg-BG" altLang="en-US" sz="3800" b="1" i="1" dirty="0" smtClean="0"/>
              <a:t> </a:t>
            </a:r>
            <a:r>
              <a:rPr lang="bg-BG" altLang="en-US" sz="3800" b="1" i="1" dirty="0" smtClean="0">
                <a:cs typeface="Times New Roman" pitchFamily="18" charset="0"/>
              </a:rPr>
              <a:t>и създаване на условия за подобряване на здравето и  увеличаване на очакваната продължителност и качество на живота.</a:t>
            </a:r>
            <a:endParaRPr lang="en-US" altLang="en-US" sz="38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AC3B63E2-929C-4157-8C0A-25CBB54218FF}" type="datetime1">
              <a:rPr lang="bg-BG" altLang="en-US" smtClean="0"/>
              <a:t>1.3.2017 г.</a:t>
            </a:fld>
            <a:endParaRPr lang="en-US" altLang="en-US"/>
          </a:p>
        </p:txBody>
      </p:sp>
    </p:spTree>
    <p:extLst>
      <p:ext uri="{BB962C8B-B14F-4D97-AF65-F5344CB8AC3E}">
        <p14:creationId xmlns:p14="http://schemas.microsoft.com/office/powerpoint/2010/main" val="992710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7813"/>
            <a:ext cx="8229600" cy="6030912"/>
          </a:xfrm>
        </p:spPr>
        <p:txBody>
          <a:bodyPr/>
          <a:lstStyle/>
          <a:p>
            <a:pPr eaLnBrk="1" hangingPunct="1"/>
            <a:r>
              <a:rPr lang="bg-BG" altLang="en-US" sz="3600" dirty="0" smtClean="0"/>
              <a:t>В България през 1852 г. със закон се създава Санитарен съвет, ръководещ здравното дело в Османската империя и се поставят основите на местната здравна </a:t>
            </a:r>
            <a:r>
              <a:rPr lang="bg-BG" altLang="en-US" sz="3600" dirty="0"/>
              <a:t>администрация. Поради започналата Кримска война (1853 - </a:t>
            </a:r>
            <a:r>
              <a:rPr lang="bg-BG" altLang="en-US" sz="3600" dirty="0" smtClean="0"/>
              <a:t>1856) ефектът </a:t>
            </a:r>
            <a:r>
              <a:rPr lang="bg-BG" altLang="en-US" sz="3600" dirty="0"/>
              <a:t>от този закон е твърде незначителен.</a:t>
            </a:r>
            <a:br>
              <a:rPr lang="bg-BG" altLang="en-US" sz="3600" dirty="0"/>
            </a:br>
            <a:r>
              <a:rPr lang="bg-BG" altLang="en-US" sz="4000" dirty="0"/>
              <a:t> </a:t>
            </a:r>
            <a:endParaRPr lang="en-US" altLang="en-US" sz="4000" dirty="0" smtClean="0"/>
          </a:p>
        </p:txBody>
      </p:sp>
      <p:sp>
        <p:nvSpPr>
          <p:cNvPr id="2" name="Date Placeholder 1"/>
          <p:cNvSpPr>
            <a:spLocks noGrp="1"/>
          </p:cNvSpPr>
          <p:nvPr>
            <p:ph type="dt" sz="half" idx="10"/>
          </p:nvPr>
        </p:nvSpPr>
        <p:spPr/>
        <p:txBody>
          <a:bodyPr/>
          <a:lstStyle/>
          <a:p>
            <a:pPr>
              <a:defRPr/>
            </a:pPr>
            <a:fld id="{7B4CAAF6-37AB-4F9C-95EC-6FDFE4F5BA9C}"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4</a:t>
            </a:fld>
            <a:endParaRPr lang="en-US" alt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E6ADBC3-6E7F-4987-A91A-E0A85B0D3DD0}" type="slidenum">
              <a:rPr lang="en-US" altLang="en-US"/>
              <a:pPr eaLnBrk="1" hangingPunct="1"/>
              <a:t>40</a:t>
            </a:fld>
            <a:endParaRPr lang="en-US" altLang="en-US"/>
          </a:p>
        </p:txBody>
      </p:sp>
      <p:sp>
        <p:nvSpPr>
          <p:cNvPr id="10243" name="Rectangle 2"/>
          <p:cNvSpPr>
            <a:spLocks noGrp="1" noChangeArrowheads="1"/>
          </p:cNvSpPr>
          <p:nvPr>
            <p:ph type="title"/>
          </p:nvPr>
        </p:nvSpPr>
        <p:spPr>
          <a:xfrm>
            <a:off x="323528" y="260648"/>
            <a:ext cx="8604572" cy="5832648"/>
          </a:xfrm>
        </p:spPr>
        <p:txBody>
          <a:bodyPr/>
          <a:lstStyle/>
          <a:p>
            <a:pPr algn="l" eaLnBrk="1" hangingPunct="1">
              <a:lnSpc>
                <a:spcPct val="120000"/>
              </a:lnSpc>
            </a:pPr>
            <a:r>
              <a:rPr lang="bg-BG" altLang="en-US" sz="3800" b="1" i="1" dirty="0" smtClean="0">
                <a:solidFill>
                  <a:srgbClr val="3333CC"/>
                </a:solidFill>
                <a:cs typeface="Times New Roman" pitchFamily="18" charset="0"/>
              </a:rPr>
              <a:t>ОСНОВНИ ЦЕННОСТИ НА ЗДРАВНАТА РЕФОРМА</a:t>
            </a:r>
            <a:r>
              <a:rPr lang="bg-BG" altLang="en-US" sz="3800" dirty="0" smtClean="0">
                <a:solidFill>
                  <a:srgbClr val="FFFF99"/>
                </a:solidFill>
                <a:cs typeface="Times New Roman" pitchFamily="18" charset="0"/>
              </a:rPr>
              <a:t/>
            </a:r>
            <a:br>
              <a:rPr lang="bg-BG" altLang="en-US" sz="3800" dirty="0" smtClean="0">
                <a:solidFill>
                  <a:srgbClr val="FFFF99"/>
                </a:solidFill>
                <a:cs typeface="Times New Roman" pitchFamily="18" charset="0"/>
              </a:rPr>
            </a:br>
            <a:r>
              <a:rPr lang="bg-BG" altLang="en-US" sz="3800" dirty="0" smtClean="0">
                <a:latin typeface="Wingdings" pitchFamily="2" charset="2"/>
                <a:cs typeface="Times New Roman" pitchFamily="18" charset="0"/>
              </a:rPr>
              <a:t>Ø</a:t>
            </a:r>
            <a:r>
              <a:rPr lang="bg-BG" altLang="en-US" sz="3800" dirty="0" smtClean="0">
                <a:cs typeface="Times New Roman" pitchFamily="18" charset="0"/>
              </a:rPr>
              <a:t> 	</a:t>
            </a:r>
            <a:r>
              <a:rPr lang="bg-BG" altLang="en-US" sz="3200" b="1" dirty="0" smtClean="0">
                <a:cs typeface="Times New Roman" pitchFamily="18" charset="0"/>
              </a:rPr>
              <a:t>Плурализъм</a:t>
            </a:r>
            <a:br>
              <a:rPr lang="bg-BG" altLang="en-US" sz="3200" b="1" dirty="0" smtClean="0">
                <a:cs typeface="Times New Roman" pitchFamily="18" charset="0"/>
              </a:rPr>
            </a:br>
            <a:r>
              <a:rPr lang="bg-BG" altLang="en-US" sz="3200" b="1" dirty="0" smtClean="0">
                <a:latin typeface="Wingdings" pitchFamily="2" charset="2"/>
                <a:cs typeface="Times New Roman" pitchFamily="18" charset="0"/>
              </a:rPr>
              <a:t>Ø</a:t>
            </a:r>
            <a:r>
              <a:rPr lang="bg-BG" altLang="en-US" sz="3200" b="1" dirty="0" smtClean="0">
                <a:cs typeface="Times New Roman" pitchFamily="18" charset="0"/>
              </a:rPr>
              <a:t> 	Демократичност</a:t>
            </a:r>
            <a:br>
              <a:rPr lang="bg-BG" altLang="en-US" sz="3200" b="1" dirty="0" smtClean="0">
                <a:cs typeface="Times New Roman" pitchFamily="18" charset="0"/>
              </a:rPr>
            </a:br>
            <a:r>
              <a:rPr lang="bg-BG" altLang="en-US" sz="3200" b="1" dirty="0" smtClean="0">
                <a:latin typeface="Wingdings" pitchFamily="2" charset="2"/>
                <a:cs typeface="Times New Roman" pitchFamily="18" charset="0"/>
              </a:rPr>
              <a:t>Ø</a:t>
            </a:r>
            <a:r>
              <a:rPr lang="bg-BG" altLang="en-US" sz="3200" b="1" dirty="0" smtClean="0">
                <a:cs typeface="Times New Roman" pitchFamily="18" charset="0"/>
              </a:rPr>
              <a:t> 	Достъпност</a:t>
            </a:r>
            <a:br>
              <a:rPr lang="bg-BG" altLang="en-US" sz="3200" b="1" dirty="0" smtClean="0">
                <a:cs typeface="Times New Roman" pitchFamily="18" charset="0"/>
              </a:rPr>
            </a:br>
            <a:r>
              <a:rPr lang="bg-BG" altLang="en-US" sz="3200" b="1" dirty="0" smtClean="0">
                <a:latin typeface="Wingdings" pitchFamily="2" charset="2"/>
                <a:cs typeface="Times New Roman" pitchFamily="18" charset="0"/>
              </a:rPr>
              <a:t>Ø</a:t>
            </a:r>
            <a:r>
              <a:rPr lang="bg-BG" altLang="en-US" sz="3200" b="1" dirty="0" smtClean="0">
                <a:cs typeface="Times New Roman" pitchFamily="18" charset="0"/>
              </a:rPr>
              <a:t> 	</a:t>
            </a:r>
            <a:r>
              <a:rPr lang="bg-BG" altLang="en-US" sz="3200" b="1" dirty="0" err="1" smtClean="0">
                <a:cs typeface="Times New Roman" pitchFamily="18" charset="0"/>
              </a:rPr>
              <a:t>Равнопоставеност</a:t>
            </a:r>
            <a:r>
              <a:rPr lang="bg-BG" altLang="en-US" sz="3200" b="1" dirty="0" smtClean="0">
                <a:cs typeface="Times New Roman" pitchFamily="18" charset="0"/>
              </a:rPr>
              <a:t/>
            </a:r>
            <a:br>
              <a:rPr lang="bg-BG" altLang="en-US" sz="3200" b="1" dirty="0" smtClean="0">
                <a:cs typeface="Times New Roman" pitchFamily="18" charset="0"/>
              </a:rPr>
            </a:br>
            <a:r>
              <a:rPr lang="bg-BG" altLang="en-US" sz="3200" b="1" dirty="0" smtClean="0">
                <a:latin typeface="Wingdings" pitchFamily="2" charset="2"/>
                <a:cs typeface="Times New Roman" pitchFamily="18" charset="0"/>
              </a:rPr>
              <a:t>Ø</a:t>
            </a:r>
            <a:r>
              <a:rPr lang="bg-BG" altLang="en-US" sz="3200" b="1" dirty="0" smtClean="0">
                <a:cs typeface="Times New Roman" pitchFamily="18" charset="0"/>
              </a:rPr>
              <a:t> 	Солидарност</a:t>
            </a:r>
            <a:br>
              <a:rPr lang="bg-BG" altLang="en-US" sz="3200" b="1" dirty="0" smtClean="0">
                <a:cs typeface="Times New Roman" pitchFamily="18" charset="0"/>
              </a:rPr>
            </a:br>
            <a:r>
              <a:rPr lang="bg-BG" altLang="en-US" sz="3200" b="1" dirty="0" smtClean="0">
                <a:latin typeface="Wingdings" pitchFamily="2" charset="2"/>
                <a:cs typeface="Times New Roman" pitchFamily="18" charset="0"/>
              </a:rPr>
              <a:t>Ø</a:t>
            </a:r>
            <a:r>
              <a:rPr lang="bg-BG" altLang="en-US" sz="3200" b="1" dirty="0" smtClean="0">
                <a:cs typeface="Times New Roman" pitchFamily="18" charset="0"/>
              </a:rPr>
              <a:t> 	Споделена отговорност за здравето</a:t>
            </a:r>
            <a:r>
              <a:rPr lang="en-US" altLang="en-US" sz="3800" b="1" dirty="0" smtClean="0"/>
              <a:t> </a:t>
            </a:r>
          </a:p>
        </p:txBody>
      </p:sp>
      <p:sp>
        <p:nvSpPr>
          <p:cNvPr id="2" name="Date Placeholder 1"/>
          <p:cNvSpPr>
            <a:spLocks noGrp="1"/>
          </p:cNvSpPr>
          <p:nvPr>
            <p:ph type="dt" sz="half" idx="10"/>
          </p:nvPr>
        </p:nvSpPr>
        <p:spPr/>
        <p:txBody>
          <a:bodyPr/>
          <a:lstStyle/>
          <a:p>
            <a:pPr>
              <a:defRPr/>
            </a:pPr>
            <a:fld id="{1B44208E-9FC2-4A6B-A47B-A117A8231FC5}" type="datetime1">
              <a:rPr lang="bg-BG" altLang="en-US" smtClean="0"/>
              <a:t>1.3.2017 г.</a:t>
            </a:fld>
            <a:endParaRPr lang="en-US" altLang="en-US"/>
          </a:p>
        </p:txBody>
      </p:sp>
    </p:spTree>
    <p:extLst>
      <p:ext uri="{BB962C8B-B14F-4D97-AF65-F5344CB8AC3E}">
        <p14:creationId xmlns:p14="http://schemas.microsoft.com/office/powerpoint/2010/main" val="98954866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2317E4E-778B-4269-9C4E-F4552C4B25A0}" type="slidenum">
              <a:rPr lang="en-US" altLang="en-US"/>
              <a:pPr eaLnBrk="1" hangingPunct="1"/>
              <a:t>41</a:t>
            </a:fld>
            <a:endParaRPr lang="en-US" altLang="en-US"/>
          </a:p>
        </p:txBody>
      </p:sp>
      <p:sp>
        <p:nvSpPr>
          <p:cNvPr id="11267" name="Rectangle 2"/>
          <p:cNvSpPr>
            <a:spLocks noGrp="1" noChangeArrowheads="1"/>
          </p:cNvSpPr>
          <p:nvPr>
            <p:ph type="title"/>
          </p:nvPr>
        </p:nvSpPr>
        <p:spPr>
          <a:xfrm>
            <a:off x="395536" y="115888"/>
            <a:ext cx="8497639" cy="6049416"/>
          </a:xfrm>
        </p:spPr>
        <p:txBody>
          <a:bodyPr/>
          <a:lstStyle/>
          <a:p>
            <a:pPr algn="l" eaLnBrk="1" hangingPunct="1">
              <a:lnSpc>
                <a:spcPct val="110000"/>
              </a:lnSpc>
            </a:pPr>
            <a:r>
              <a:rPr lang="bg-BG" altLang="en-US" sz="3800" b="1" i="1" dirty="0" smtClean="0">
                <a:solidFill>
                  <a:srgbClr val="3333CC"/>
                </a:solidFill>
                <a:cs typeface="Times New Roman" pitchFamily="18" charset="0"/>
              </a:rPr>
              <a:t>ОСНОВНИ ПРИНЦИПИ НА ЗДРАВНАТА РЕФОРМА</a:t>
            </a:r>
            <a:r>
              <a:rPr lang="en-US" altLang="en-US" sz="3800" b="1" i="1" dirty="0" smtClean="0">
                <a:solidFill>
                  <a:srgbClr val="3333CC"/>
                </a:solidFill>
                <a:cs typeface="Times New Roman" pitchFamily="18" charset="0"/>
              </a:rPr>
              <a:t/>
            </a:r>
            <a:br>
              <a:rPr lang="en-US" altLang="en-US" sz="3800" b="1" i="1" dirty="0" smtClean="0">
                <a:solidFill>
                  <a:srgbClr val="3333CC"/>
                </a:solidFill>
                <a:cs typeface="Times New Roman" pitchFamily="18" charset="0"/>
              </a:rPr>
            </a:br>
            <a:r>
              <a:rPr lang="bg-BG" altLang="en-US" sz="3800" b="1" i="1" dirty="0" smtClean="0">
                <a:solidFill>
                  <a:srgbClr val="3333CC"/>
                </a:solidFill>
                <a:cs typeface="Times New Roman" pitchFamily="18" charset="0"/>
              </a:rPr>
              <a:t/>
            </a:r>
            <a:br>
              <a:rPr lang="bg-BG" altLang="en-US" sz="3800" b="1" i="1" dirty="0" smtClean="0">
                <a:solidFill>
                  <a:srgbClr val="3333CC"/>
                </a:solidFill>
                <a:cs typeface="Times New Roman" pitchFamily="18" charset="0"/>
              </a:rPr>
            </a:br>
            <a:r>
              <a:rPr lang="bg-BG" altLang="en-US" sz="3800" b="1" dirty="0" smtClean="0">
                <a:cs typeface="Times New Roman" pitchFamily="18" charset="0"/>
              </a:rPr>
              <a:t>1. </a:t>
            </a:r>
            <a:r>
              <a:rPr lang="bg-BG" altLang="en-US" sz="3600" b="1" dirty="0" smtClean="0">
                <a:cs typeface="Times New Roman" pitchFamily="18" charset="0"/>
              </a:rPr>
              <a:t>Създаване на собствен модел на здравна система с отчитане на българската история, култура, традиции, реалности и ценности.</a:t>
            </a:r>
            <a:r>
              <a:rPr lang="en-US" altLang="en-US" sz="3600" b="1" dirty="0" smtClean="0">
                <a:cs typeface="Times New Roman" pitchFamily="18" charset="0"/>
              </a:rPr>
              <a:t/>
            </a:r>
            <a:br>
              <a:rPr lang="en-US" altLang="en-US" sz="3600" b="1" dirty="0" smtClean="0">
                <a:cs typeface="Times New Roman" pitchFamily="18" charset="0"/>
              </a:rPr>
            </a:br>
            <a:r>
              <a:rPr lang="bg-BG" altLang="en-US" sz="3600" b="1" dirty="0" smtClean="0">
                <a:cs typeface="Times New Roman" pitchFamily="18" charset="0"/>
              </a:rPr>
              <a:t/>
            </a:r>
            <a:br>
              <a:rPr lang="bg-BG" altLang="en-US" sz="3600" b="1" dirty="0" smtClean="0">
                <a:cs typeface="Times New Roman" pitchFamily="18" charset="0"/>
              </a:rPr>
            </a:br>
            <a:r>
              <a:rPr lang="bg-BG" altLang="en-US" sz="3600" b="1" dirty="0" smtClean="0"/>
              <a:t>2. </a:t>
            </a:r>
            <a:r>
              <a:rPr lang="bg-BG" altLang="en-US" sz="3600" b="1" dirty="0" smtClean="0">
                <a:cs typeface="Times New Roman" pitchFamily="18" charset="0"/>
              </a:rPr>
              <a:t>Социална ориентация на промените.</a:t>
            </a:r>
            <a:endParaRPr lang="en-US" altLang="en-US" sz="36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E581476E-1082-4551-A2CA-005CB216CE72}" type="datetime1">
              <a:rPr lang="bg-BG" altLang="en-US" smtClean="0"/>
              <a:t>1.3.2017 г.</a:t>
            </a:fld>
            <a:endParaRPr lang="en-US" altLang="en-US"/>
          </a:p>
        </p:txBody>
      </p:sp>
    </p:spTree>
    <p:extLst>
      <p:ext uri="{BB962C8B-B14F-4D97-AF65-F5344CB8AC3E}">
        <p14:creationId xmlns:p14="http://schemas.microsoft.com/office/powerpoint/2010/main" val="10752445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5AF6822-5881-407E-ADB1-AAC0B3326E67}" type="slidenum">
              <a:rPr lang="en-US" altLang="en-US"/>
              <a:pPr eaLnBrk="1" hangingPunct="1"/>
              <a:t>42</a:t>
            </a:fld>
            <a:endParaRPr lang="en-US" altLang="en-US"/>
          </a:p>
        </p:txBody>
      </p:sp>
      <p:sp>
        <p:nvSpPr>
          <p:cNvPr id="12291" name="Rectangle 2"/>
          <p:cNvSpPr>
            <a:spLocks noGrp="1" noChangeArrowheads="1"/>
          </p:cNvSpPr>
          <p:nvPr>
            <p:ph type="title"/>
          </p:nvPr>
        </p:nvSpPr>
        <p:spPr>
          <a:xfrm>
            <a:off x="395536" y="332656"/>
            <a:ext cx="8424614" cy="5832648"/>
          </a:xfrm>
        </p:spPr>
        <p:txBody>
          <a:bodyPr/>
          <a:lstStyle/>
          <a:p>
            <a:pPr algn="l" eaLnBrk="1" hangingPunct="1">
              <a:lnSpc>
                <a:spcPct val="80000"/>
              </a:lnSpc>
            </a:pPr>
            <a:r>
              <a:rPr lang="bg-BG" altLang="en-US" dirty="0" smtClean="0"/>
              <a:t/>
            </a:r>
            <a:br>
              <a:rPr lang="bg-BG" altLang="en-US" dirty="0" smtClean="0"/>
            </a:br>
            <a:r>
              <a:rPr lang="bg-BG" altLang="en-US" sz="3600" b="1" dirty="0" smtClean="0"/>
              <a:t>3</a:t>
            </a:r>
            <a:r>
              <a:rPr lang="bg-BG" altLang="en-US" sz="3600" b="1" dirty="0" smtClean="0">
                <a:cs typeface="Times New Roman" pitchFamily="18" charset="0"/>
              </a:rPr>
              <a:t>. Плурализъм и </a:t>
            </a:r>
            <a:r>
              <a:rPr lang="bg-BG" altLang="en-US" sz="3600" b="1" dirty="0" err="1" smtClean="0">
                <a:cs typeface="Times New Roman" pitchFamily="18" charset="0"/>
              </a:rPr>
              <a:t>равнопоставеност</a:t>
            </a:r>
            <a:r>
              <a:rPr lang="bg-BG" altLang="en-US" sz="3600" b="1" dirty="0" smtClean="0">
                <a:cs typeface="Times New Roman" pitchFamily="18" charset="0"/>
              </a:rPr>
              <a:t> на формите на собственост и свобода на частната инициатива.</a:t>
            </a:r>
            <a:br>
              <a:rPr lang="bg-BG" altLang="en-US" sz="3600" b="1" dirty="0" smtClean="0">
                <a:cs typeface="Times New Roman" pitchFamily="18" charset="0"/>
              </a:rPr>
            </a:br>
            <a:r>
              <a:rPr lang="bg-BG" altLang="en-US" sz="3600" b="1" dirty="0" smtClean="0">
                <a:cs typeface="Times New Roman" pitchFamily="18" charset="0"/>
              </a:rPr>
              <a:t>  </a:t>
            </a:r>
            <a:br>
              <a:rPr lang="bg-BG" altLang="en-US" sz="3600" b="1" dirty="0" smtClean="0">
                <a:cs typeface="Times New Roman" pitchFamily="18" charset="0"/>
              </a:rPr>
            </a:br>
            <a:r>
              <a:rPr lang="bg-BG" altLang="en-US" sz="3600" b="1" dirty="0" smtClean="0"/>
              <a:t>4</a:t>
            </a:r>
            <a:r>
              <a:rPr lang="bg-BG" altLang="en-US" sz="3600" b="1" dirty="0" smtClean="0">
                <a:cs typeface="Times New Roman" pitchFamily="18" charset="0"/>
              </a:rPr>
              <a:t>. Пазарни механизми при разпределяне и управление</a:t>
            </a:r>
            <a:r>
              <a:rPr lang="bg-BG" altLang="en-US" sz="3600" b="1" dirty="0" smtClean="0"/>
              <a:t> </a:t>
            </a:r>
            <a:r>
              <a:rPr lang="bg-BG" altLang="en-US" sz="3600" b="1" dirty="0" smtClean="0">
                <a:cs typeface="Times New Roman" pitchFamily="18" charset="0"/>
              </a:rPr>
              <a:t>на ресурсите в здравеопазването.</a:t>
            </a:r>
            <a:r>
              <a:rPr lang="en-US" altLang="en-US" sz="3600" b="1" dirty="0" smtClean="0">
                <a:cs typeface="Times New Roman" pitchFamily="18" charset="0"/>
              </a:rPr>
              <a:t/>
            </a:r>
            <a:br>
              <a:rPr lang="en-US" altLang="en-US" sz="3600" b="1" dirty="0" smtClean="0">
                <a:cs typeface="Times New Roman" pitchFamily="18" charset="0"/>
              </a:rPr>
            </a:br>
            <a:r>
              <a:rPr lang="en-US" altLang="en-US" sz="3600" b="1" dirty="0" smtClean="0">
                <a:cs typeface="Times New Roman" pitchFamily="18" charset="0"/>
              </a:rPr>
              <a:t/>
            </a:r>
            <a:br>
              <a:rPr lang="en-US" altLang="en-US" sz="3600" b="1" dirty="0" smtClean="0">
                <a:cs typeface="Times New Roman" pitchFamily="18" charset="0"/>
              </a:rPr>
            </a:br>
            <a:r>
              <a:rPr lang="bg-BG" altLang="en-US" sz="3600" b="1" dirty="0"/>
              <a:t>5</a:t>
            </a:r>
            <a:r>
              <a:rPr lang="bg-BG" altLang="en-US" sz="3600" b="1" dirty="0">
                <a:cs typeface="Times New Roman" pitchFamily="18" charset="0"/>
              </a:rPr>
              <a:t>.</a:t>
            </a:r>
            <a:r>
              <a:rPr lang="bg-BG" altLang="en-US" sz="3600" dirty="0">
                <a:cs typeface="Times New Roman" pitchFamily="18" charset="0"/>
              </a:rPr>
              <a:t> </a:t>
            </a:r>
            <a:r>
              <a:rPr lang="bg-BG" altLang="en-US" sz="3600" b="1" dirty="0">
                <a:cs typeface="Times New Roman" pitchFamily="18" charset="0"/>
              </a:rPr>
              <a:t>Разпределение на отговорностите за здравето  между обществото, гражданите и </a:t>
            </a:r>
            <a:r>
              <a:rPr lang="bg-BG" altLang="en-US" sz="3600" b="1" dirty="0"/>
              <a:t>здравните</a:t>
            </a:r>
            <a:r>
              <a:rPr lang="bg-BG" altLang="en-US" sz="3600" b="1" dirty="0">
                <a:cs typeface="Times New Roman" pitchFamily="18" charset="0"/>
              </a:rPr>
              <a:t> професионалисти.</a:t>
            </a:r>
            <a:r>
              <a:rPr lang="bg-BG" altLang="en-US" sz="3600" b="1" dirty="0" smtClean="0">
                <a:cs typeface="Times New Roman" pitchFamily="18" charset="0"/>
              </a:rPr>
              <a:t/>
            </a:r>
            <a:br>
              <a:rPr lang="bg-BG" altLang="en-US" sz="3600" b="1" dirty="0" smtClean="0">
                <a:cs typeface="Times New Roman" pitchFamily="18" charset="0"/>
              </a:rPr>
            </a:br>
            <a:endParaRPr lang="en-US" altLang="en-US" sz="3600" b="1"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76CE4379-406C-4D9F-9CEF-60AA51CE06DB}" type="datetime1">
              <a:rPr lang="bg-BG" altLang="en-US" smtClean="0"/>
              <a:t>1.3.2017 г.</a:t>
            </a:fld>
            <a:endParaRPr lang="en-US" altLang="en-US"/>
          </a:p>
        </p:txBody>
      </p:sp>
    </p:spTree>
    <p:extLst>
      <p:ext uri="{BB962C8B-B14F-4D97-AF65-F5344CB8AC3E}">
        <p14:creationId xmlns:p14="http://schemas.microsoft.com/office/powerpoint/2010/main" val="85471104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5DEF05E-1E3A-408B-8785-BE762008C54D}" type="slidenum">
              <a:rPr lang="en-US" altLang="en-US"/>
              <a:pPr eaLnBrk="1" hangingPunct="1"/>
              <a:t>43</a:t>
            </a:fld>
            <a:endParaRPr lang="en-US" altLang="en-US"/>
          </a:p>
        </p:txBody>
      </p:sp>
      <p:sp>
        <p:nvSpPr>
          <p:cNvPr id="14339" name="Rectangle 2"/>
          <p:cNvSpPr>
            <a:spLocks noGrp="1" noChangeArrowheads="1"/>
          </p:cNvSpPr>
          <p:nvPr>
            <p:ph type="title"/>
          </p:nvPr>
        </p:nvSpPr>
        <p:spPr>
          <a:xfrm>
            <a:off x="755650" y="333375"/>
            <a:ext cx="8064500" cy="5255865"/>
          </a:xfrm>
        </p:spPr>
        <p:txBody>
          <a:bodyPr/>
          <a:lstStyle/>
          <a:p>
            <a:pPr eaLnBrk="1" hangingPunct="1"/>
            <a:r>
              <a:rPr lang="bg-BG" altLang="en-US" sz="3600" b="1" i="1" dirty="0" smtClean="0">
                <a:solidFill>
                  <a:srgbClr val="3333CC"/>
                </a:solidFill>
                <a:cs typeface="Times New Roman" pitchFamily="18" charset="0"/>
              </a:rPr>
              <a:t>ДЪЛГОСРОЧНИ ЦЕЛИ НА ЗДРАВНАТА ПОЛИТИКА</a:t>
            </a:r>
            <a:r>
              <a:rPr lang="bg-BG" altLang="en-US" sz="3600" b="1" i="1" dirty="0" smtClean="0">
                <a:cs typeface="Times New Roman" pitchFamily="18" charset="0"/>
              </a:rPr>
              <a:t> – </a:t>
            </a:r>
            <a:br>
              <a:rPr lang="bg-BG" altLang="en-US" sz="3600" b="1" i="1" dirty="0" smtClean="0">
                <a:cs typeface="Times New Roman" pitchFamily="18" charset="0"/>
              </a:rPr>
            </a:br>
            <a:r>
              <a:rPr lang="bg-BG" altLang="en-US" sz="3600" dirty="0" smtClean="0">
                <a:cs typeface="Times New Roman" pitchFamily="18" charset="0"/>
              </a:rPr>
              <a:t>разработване и осъществяване на дългосрочни национални програми за профилактика на заболяванията, промоция на здравето и оптимизиране на  медицинската помощ</a:t>
            </a:r>
            <a:r>
              <a:rPr lang="bg-BG" altLang="en-US" sz="3600" dirty="0" smtClean="0"/>
              <a:t>.</a:t>
            </a:r>
            <a:r>
              <a:rPr lang="en-US" altLang="en-US" sz="3600" dirty="0" smtClean="0"/>
              <a:t> </a:t>
            </a:r>
          </a:p>
        </p:txBody>
      </p:sp>
      <p:sp>
        <p:nvSpPr>
          <p:cNvPr id="2" name="Date Placeholder 1"/>
          <p:cNvSpPr>
            <a:spLocks noGrp="1"/>
          </p:cNvSpPr>
          <p:nvPr>
            <p:ph type="dt" sz="half" idx="10"/>
          </p:nvPr>
        </p:nvSpPr>
        <p:spPr/>
        <p:txBody>
          <a:bodyPr/>
          <a:lstStyle/>
          <a:p>
            <a:pPr>
              <a:defRPr/>
            </a:pPr>
            <a:fld id="{49D1C26A-2FF2-4F0B-A30D-0D80DDCBF562}" type="datetime1">
              <a:rPr lang="bg-BG" altLang="en-US" smtClean="0"/>
              <a:t>1.3.2017 г.</a:t>
            </a:fld>
            <a:endParaRPr lang="en-US" altLang="en-US"/>
          </a:p>
        </p:txBody>
      </p:sp>
    </p:spTree>
    <p:extLst>
      <p:ext uri="{BB962C8B-B14F-4D97-AF65-F5344CB8AC3E}">
        <p14:creationId xmlns:p14="http://schemas.microsoft.com/office/powerpoint/2010/main" val="73300008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71B0138-A71C-4173-87F7-83BFCF9F9BAB}" type="slidenum">
              <a:rPr lang="en-US" altLang="en-US"/>
              <a:pPr eaLnBrk="1" hangingPunct="1"/>
              <a:t>44</a:t>
            </a:fld>
            <a:endParaRPr lang="en-US" altLang="en-US"/>
          </a:p>
        </p:txBody>
      </p:sp>
      <p:sp>
        <p:nvSpPr>
          <p:cNvPr id="15363" name="Rectangle 2"/>
          <p:cNvSpPr>
            <a:spLocks noGrp="1" noChangeArrowheads="1"/>
          </p:cNvSpPr>
          <p:nvPr>
            <p:ph type="title"/>
          </p:nvPr>
        </p:nvSpPr>
        <p:spPr>
          <a:xfrm>
            <a:off x="827584" y="1052736"/>
            <a:ext cx="8064500" cy="3716338"/>
          </a:xfrm>
        </p:spPr>
        <p:txBody>
          <a:bodyPr/>
          <a:lstStyle/>
          <a:p>
            <a:pPr eaLnBrk="1" hangingPunct="1">
              <a:lnSpc>
                <a:spcPct val="120000"/>
              </a:lnSpc>
            </a:pPr>
            <a:r>
              <a:rPr lang="bg-BG" altLang="en-US" sz="3800" b="1" i="1" dirty="0" smtClean="0">
                <a:solidFill>
                  <a:srgbClr val="3333CC"/>
                </a:solidFill>
              </a:rPr>
              <a:t>ДВЕ ОСНОВНИ СТРАНИ НА РЕФОРМАТА</a:t>
            </a:r>
            <a:br>
              <a:rPr lang="bg-BG" altLang="en-US" sz="3800" b="1" i="1" dirty="0" smtClean="0">
                <a:solidFill>
                  <a:srgbClr val="3333CC"/>
                </a:solidFill>
              </a:rPr>
            </a:br>
            <a:r>
              <a:rPr lang="bg-BG" altLang="en-US" sz="3800" b="1" i="1" dirty="0" smtClean="0">
                <a:latin typeface="Arial Narrow" pitchFamily="34" charset="0"/>
              </a:rPr>
              <a:t/>
            </a:r>
            <a:br>
              <a:rPr lang="bg-BG" altLang="en-US" sz="3800" b="1" i="1" dirty="0" smtClean="0">
                <a:latin typeface="Arial Narrow" pitchFamily="34" charset="0"/>
              </a:rPr>
            </a:br>
            <a:r>
              <a:rPr lang="bg-BG" altLang="en-US" sz="3800" dirty="0" smtClean="0">
                <a:latin typeface="Wingdings" pitchFamily="2" charset="2"/>
              </a:rPr>
              <a:t>Ø</a:t>
            </a:r>
            <a:r>
              <a:rPr lang="bg-BG" altLang="en-US" sz="3800" dirty="0" smtClean="0">
                <a:cs typeface="Times New Roman" pitchFamily="18" charset="0"/>
              </a:rPr>
              <a:t>     </a:t>
            </a:r>
            <a:r>
              <a:rPr lang="bg-BG" altLang="en-US" sz="3800" b="1" i="1" dirty="0" smtClean="0">
                <a:cs typeface="Times New Roman" pitchFamily="18" charset="0"/>
              </a:rPr>
              <a:t>структурна реформа и </a:t>
            </a:r>
            <a:r>
              <a:rPr lang="bg-BG" altLang="en-US" sz="3800" b="1" i="1" dirty="0" smtClean="0">
                <a:latin typeface="Arial Narrow" pitchFamily="34" charset="0"/>
              </a:rPr>
              <a:t/>
            </a:r>
            <a:br>
              <a:rPr lang="bg-BG" altLang="en-US" sz="3800" b="1" i="1" dirty="0" smtClean="0">
                <a:latin typeface="Arial Narrow" pitchFamily="34" charset="0"/>
              </a:rPr>
            </a:br>
            <a:r>
              <a:rPr lang="bg-BG" altLang="en-US" sz="3800" dirty="0" smtClean="0">
                <a:latin typeface="Wingdings" pitchFamily="2" charset="2"/>
              </a:rPr>
              <a:t>Ø</a:t>
            </a:r>
            <a:r>
              <a:rPr lang="bg-BG" altLang="en-US" sz="3800" dirty="0" smtClean="0">
                <a:cs typeface="Times New Roman" pitchFamily="18" charset="0"/>
              </a:rPr>
              <a:t>     </a:t>
            </a:r>
            <a:r>
              <a:rPr lang="bg-BG" altLang="en-US" sz="3800" b="1" i="1" dirty="0" smtClean="0">
                <a:cs typeface="Times New Roman" pitchFamily="18" charset="0"/>
              </a:rPr>
              <a:t>финансова реформа.</a:t>
            </a:r>
            <a:endParaRPr lang="en-US" altLang="en-US" sz="3800" b="1" i="1" dirty="0" smtClean="0">
              <a:latin typeface="Arial Narrow" pitchFamily="34" charset="0"/>
            </a:endParaRPr>
          </a:p>
        </p:txBody>
      </p:sp>
      <p:sp>
        <p:nvSpPr>
          <p:cNvPr id="2" name="Date Placeholder 1"/>
          <p:cNvSpPr>
            <a:spLocks noGrp="1"/>
          </p:cNvSpPr>
          <p:nvPr>
            <p:ph type="dt" sz="half" idx="10"/>
          </p:nvPr>
        </p:nvSpPr>
        <p:spPr/>
        <p:txBody>
          <a:bodyPr/>
          <a:lstStyle/>
          <a:p>
            <a:pPr>
              <a:defRPr/>
            </a:pPr>
            <a:fld id="{D03DD4E0-C28B-4307-8EB5-F39383442E29}" type="datetime1">
              <a:rPr lang="bg-BG" altLang="en-US" smtClean="0"/>
              <a:t>1.3.2017 г.</a:t>
            </a:fld>
            <a:endParaRPr lang="en-US" altLang="en-US"/>
          </a:p>
        </p:txBody>
      </p:sp>
    </p:spTree>
    <p:extLst>
      <p:ext uri="{BB962C8B-B14F-4D97-AF65-F5344CB8AC3E}">
        <p14:creationId xmlns:p14="http://schemas.microsoft.com/office/powerpoint/2010/main" val="10470440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7812"/>
            <a:ext cx="7772400" cy="5887491"/>
          </a:xfrm>
        </p:spPr>
        <p:txBody>
          <a:bodyPr/>
          <a:lstStyle/>
          <a:p>
            <a:r>
              <a:rPr lang="bg-BG" b="1" dirty="0" smtClean="0">
                <a:solidFill>
                  <a:srgbClr val="C00000"/>
                </a:solidFill>
              </a:rPr>
              <a:t>Финансова реформа</a:t>
            </a:r>
            <a:r>
              <a:rPr lang="bg-BG" b="1" dirty="0" smtClean="0">
                <a:solidFill>
                  <a:srgbClr val="000066"/>
                </a:solidFill>
              </a:rPr>
              <a:t/>
            </a:r>
            <a:br>
              <a:rPr lang="bg-BG" b="1" dirty="0" smtClean="0">
                <a:solidFill>
                  <a:srgbClr val="000066"/>
                </a:solidFill>
              </a:rPr>
            </a:br>
            <a:r>
              <a:rPr lang="bg-BG" b="1" dirty="0">
                <a:solidFill>
                  <a:srgbClr val="000066"/>
                </a:solidFill>
              </a:rPr>
              <a:t/>
            </a:r>
            <a:br>
              <a:rPr lang="bg-BG" b="1" dirty="0">
                <a:solidFill>
                  <a:srgbClr val="000066"/>
                </a:solidFill>
              </a:rPr>
            </a:br>
            <a:r>
              <a:rPr lang="bg-BG" sz="3600" dirty="0" smtClean="0">
                <a:solidFill>
                  <a:srgbClr val="000066"/>
                </a:solidFill>
              </a:rPr>
              <a:t>Преминаване към нов модел на финансиране на здравните дейности – от държавен монополизъм към здравноосигурителен модел.</a:t>
            </a:r>
            <a:endParaRPr lang="bg-BG" sz="3600" dirty="0">
              <a:solidFill>
                <a:srgbClr val="000066"/>
              </a:solidFill>
            </a:endParaRPr>
          </a:p>
        </p:txBody>
      </p:sp>
      <p:sp>
        <p:nvSpPr>
          <p:cNvPr id="3" name="Slide Number Placeholder 2"/>
          <p:cNvSpPr>
            <a:spLocks noGrp="1"/>
          </p:cNvSpPr>
          <p:nvPr>
            <p:ph type="sldNum" sz="quarter" idx="12"/>
          </p:nvPr>
        </p:nvSpPr>
        <p:spPr/>
        <p:txBody>
          <a:bodyPr/>
          <a:lstStyle/>
          <a:p>
            <a:pPr>
              <a:defRPr/>
            </a:pPr>
            <a:fld id="{FF86EE3A-BDCE-4DCA-8195-00052E53469C}" type="slidenum">
              <a:rPr lang="en-US" altLang="en-US" smtClean="0"/>
              <a:pPr>
                <a:defRPr/>
              </a:pPr>
              <a:t>45</a:t>
            </a:fld>
            <a:endParaRPr lang="en-US" altLang="en-US"/>
          </a:p>
        </p:txBody>
      </p:sp>
      <p:sp>
        <p:nvSpPr>
          <p:cNvPr id="4" name="Date Placeholder 3"/>
          <p:cNvSpPr>
            <a:spLocks noGrp="1"/>
          </p:cNvSpPr>
          <p:nvPr>
            <p:ph type="dt" sz="half" idx="10"/>
          </p:nvPr>
        </p:nvSpPr>
        <p:spPr/>
        <p:txBody>
          <a:bodyPr/>
          <a:lstStyle/>
          <a:p>
            <a:pPr>
              <a:defRPr/>
            </a:pPr>
            <a:fld id="{66A5B9FF-9D6E-4B88-9904-33DED2C2E87A}" type="datetime1">
              <a:rPr lang="bg-BG" altLang="en-US" smtClean="0"/>
              <a:t>1.3.2017 г.</a:t>
            </a:fld>
            <a:endParaRPr lang="en-US" altLang="en-US"/>
          </a:p>
        </p:txBody>
      </p:sp>
    </p:spTree>
    <p:extLst>
      <p:ext uri="{BB962C8B-B14F-4D97-AF65-F5344CB8AC3E}">
        <p14:creationId xmlns:p14="http://schemas.microsoft.com/office/powerpoint/2010/main" val="10187863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24E530E-B582-4BF6-B4E8-FD89248DB76B}" type="slidenum">
              <a:rPr lang="en-US" altLang="en-US"/>
              <a:pPr eaLnBrk="1" hangingPunct="1"/>
              <a:t>46</a:t>
            </a:fld>
            <a:endParaRPr lang="en-US" altLang="en-US"/>
          </a:p>
        </p:txBody>
      </p:sp>
      <p:sp>
        <p:nvSpPr>
          <p:cNvPr id="16387" name="Rectangle 2"/>
          <p:cNvSpPr>
            <a:spLocks noGrp="1" noChangeArrowheads="1"/>
          </p:cNvSpPr>
          <p:nvPr>
            <p:ph type="title"/>
          </p:nvPr>
        </p:nvSpPr>
        <p:spPr>
          <a:xfrm>
            <a:off x="755650" y="188913"/>
            <a:ext cx="8208963" cy="4752975"/>
          </a:xfrm>
        </p:spPr>
        <p:txBody>
          <a:bodyPr/>
          <a:lstStyle/>
          <a:p>
            <a:pPr eaLnBrk="1" hangingPunct="1">
              <a:lnSpc>
                <a:spcPct val="80000"/>
              </a:lnSpc>
            </a:pPr>
            <a:r>
              <a:rPr lang="bg-BG" altLang="en-US" sz="3200" b="1" i="1" dirty="0" smtClean="0">
                <a:solidFill>
                  <a:srgbClr val="3333CC"/>
                </a:solidFill>
              </a:rPr>
              <a:t>С</a:t>
            </a:r>
            <a:r>
              <a:rPr lang="bg-BG" altLang="en-US" sz="3200" b="1" i="1" dirty="0" smtClean="0">
                <a:solidFill>
                  <a:srgbClr val="3333CC"/>
                </a:solidFill>
                <a:cs typeface="Times New Roman" pitchFamily="18" charset="0"/>
              </a:rPr>
              <a:t>ТРУКТУРНАТА РЕФОРМА ИМА ЗА ЦЕЛ ДА ПРЕОДОЛЕЕ:</a:t>
            </a:r>
            <a:br>
              <a:rPr lang="bg-BG" altLang="en-US" sz="3200" b="1" i="1" dirty="0" smtClean="0">
                <a:solidFill>
                  <a:srgbClr val="3333CC"/>
                </a:solidFill>
                <a:cs typeface="Times New Roman" pitchFamily="18" charset="0"/>
              </a:rPr>
            </a:br>
            <a:r>
              <a:rPr lang="bg-BG" altLang="en-US" sz="3200" b="1" i="1" dirty="0" smtClean="0">
                <a:solidFill>
                  <a:srgbClr val="3333CC"/>
                </a:solidFill>
                <a:cs typeface="Times New Roman" pitchFamily="18" charset="0"/>
              </a:rPr>
              <a:t/>
            </a:r>
            <a:br>
              <a:rPr lang="bg-BG" altLang="en-US" sz="3200" b="1" i="1" dirty="0" smtClean="0">
                <a:solidFill>
                  <a:srgbClr val="3333CC"/>
                </a:solidFill>
                <a:cs typeface="Times New Roman" pitchFamily="18" charset="0"/>
              </a:rPr>
            </a:br>
            <a:r>
              <a:rPr lang="bg-BG" altLang="en-US" sz="3200" i="1" dirty="0" smtClean="0"/>
              <a:t> </a:t>
            </a:r>
            <a:r>
              <a:rPr lang="bg-BG" altLang="en-US" sz="3200" dirty="0" smtClean="0">
                <a:latin typeface="Wingdings" pitchFamily="2" charset="2"/>
                <a:cs typeface="Times New Roman" pitchFamily="18" charset="0"/>
              </a:rPr>
              <a:t>Ø</a:t>
            </a:r>
            <a:r>
              <a:rPr lang="bg-BG" altLang="en-US" sz="3200" i="1" dirty="0" smtClean="0"/>
              <a:t> </a:t>
            </a:r>
            <a:r>
              <a:rPr lang="bg-BG" altLang="en-US" sz="3200" dirty="0" smtClean="0">
                <a:cs typeface="Times New Roman" pitchFamily="18" charset="0"/>
              </a:rPr>
              <a:t>Диспропорциите в териториалното разпределение и неефективното използване на  ресурсите</a:t>
            </a:r>
            <a:r>
              <a:rPr lang="bg-BG" altLang="en-US" sz="3200" dirty="0" smtClean="0"/>
              <a:t>.</a:t>
            </a:r>
            <a:br>
              <a:rPr lang="bg-BG" altLang="en-US" sz="3200" dirty="0" smtClean="0"/>
            </a:br>
            <a:r>
              <a:rPr lang="bg-BG" altLang="en-US" sz="3200" dirty="0" smtClean="0"/>
              <a:t/>
            </a:r>
            <a:br>
              <a:rPr lang="bg-BG" altLang="en-US" sz="3200" dirty="0" smtClean="0"/>
            </a:br>
            <a:r>
              <a:rPr lang="bg-BG" altLang="en-US" sz="3200" dirty="0" smtClean="0"/>
              <a:t> </a:t>
            </a:r>
            <a:r>
              <a:rPr lang="bg-BG" altLang="en-US" sz="3200" dirty="0" smtClean="0">
                <a:latin typeface="Wingdings" pitchFamily="2" charset="2"/>
                <a:cs typeface="Times New Roman" pitchFamily="18" charset="0"/>
              </a:rPr>
              <a:t>Ø</a:t>
            </a:r>
            <a:r>
              <a:rPr lang="bg-BG" altLang="en-US" sz="3200" dirty="0" smtClean="0"/>
              <a:t> Д</a:t>
            </a:r>
            <a:r>
              <a:rPr lang="bg-BG" altLang="en-US" sz="3200" dirty="0" smtClean="0">
                <a:cs typeface="Times New Roman" pitchFamily="18" charset="0"/>
              </a:rPr>
              <a:t>исбаланс</a:t>
            </a:r>
            <a:r>
              <a:rPr lang="bg-BG" altLang="en-US" sz="3200" dirty="0" smtClean="0"/>
              <a:t>а</a:t>
            </a:r>
            <a:r>
              <a:rPr lang="bg-BG" altLang="en-US" sz="3200" dirty="0" smtClean="0">
                <a:cs typeface="Times New Roman" pitchFamily="18" charset="0"/>
              </a:rPr>
              <a:t> между обществен и част</a:t>
            </a:r>
            <a:r>
              <a:rPr lang="bg-BG" altLang="en-US" sz="3200" dirty="0" smtClean="0"/>
              <a:t>е</a:t>
            </a:r>
            <a:r>
              <a:rPr lang="bg-BG" altLang="en-US" sz="3200" dirty="0" smtClean="0">
                <a:cs typeface="Times New Roman" pitchFamily="18" charset="0"/>
              </a:rPr>
              <a:t>н сектор,  както и между първична, специализирана и болнична помощ.</a:t>
            </a:r>
            <a:endParaRPr lang="en-US" altLang="en-US" sz="32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78F986CF-5517-40AB-8165-604A61DC874E}" type="datetime1">
              <a:rPr lang="bg-BG" altLang="en-US" smtClean="0"/>
              <a:t>1.3.2017 г.</a:t>
            </a:fld>
            <a:endParaRPr lang="en-US" altLang="en-US"/>
          </a:p>
        </p:txBody>
      </p:sp>
    </p:spTree>
    <p:extLst>
      <p:ext uri="{BB962C8B-B14F-4D97-AF65-F5344CB8AC3E}">
        <p14:creationId xmlns:p14="http://schemas.microsoft.com/office/powerpoint/2010/main" val="27749658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34D1F28-D803-4887-AA28-9821B4AFDA04}" type="slidenum">
              <a:rPr lang="en-US" altLang="en-US"/>
              <a:pPr eaLnBrk="1" hangingPunct="1"/>
              <a:t>47</a:t>
            </a:fld>
            <a:endParaRPr lang="en-US" altLang="en-US"/>
          </a:p>
        </p:txBody>
      </p:sp>
      <p:sp>
        <p:nvSpPr>
          <p:cNvPr id="18435" name="Rectangle 2"/>
          <p:cNvSpPr>
            <a:spLocks noGrp="1" noChangeArrowheads="1"/>
          </p:cNvSpPr>
          <p:nvPr>
            <p:ph type="title"/>
          </p:nvPr>
        </p:nvSpPr>
        <p:spPr>
          <a:xfrm>
            <a:off x="467544" y="404664"/>
            <a:ext cx="8352606" cy="5040560"/>
          </a:xfrm>
        </p:spPr>
        <p:txBody>
          <a:bodyPr/>
          <a:lstStyle/>
          <a:p>
            <a:pPr algn="l" eaLnBrk="1" hangingPunct="1"/>
            <a:r>
              <a:rPr lang="bg-BG" altLang="en-US" sz="3800" b="1" dirty="0" smtClean="0">
                <a:cs typeface="Times New Roman" pitchFamily="18" charset="0"/>
              </a:rPr>
              <a:t>*     </a:t>
            </a:r>
            <a:r>
              <a:rPr lang="bg-BG" altLang="en-US" sz="3200" dirty="0" smtClean="0">
                <a:cs typeface="Times New Roman" pitchFamily="18" charset="0"/>
              </a:rPr>
              <a:t>превантивната дейност;</a:t>
            </a:r>
            <a:br>
              <a:rPr lang="bg-BG" altLang="en-US" sz="3200" dirty="0" smtClean="0">
                <a:cs typeface="Times New Roman" pitchFamily="18" charset="0"/>
              </a:rPr>
            </a:br>
            <a:r>
              <a:rPr lang="bg-BG" altLang="en-US" sz="3200" dirty="0" smtClean="0">
                <a:cs typeface="Times New Roman" pitchFamily="18" charset="0"/>
              </a:rPr>
              <a:t>*     първичната здравна помощ;</a:t>
            </a:r>
            <a:br>
              <a:rPr lang="bg-BG" altLang="en-US" sz="3200" dirty="0" smtClean="0">
                <a:cs typeface="Times New Roman" pitchFamily="18" charset="0"/>
              </a:rPr>
            </a:br>
            <a:r>
              <a:rPr lang="bg-BG" altLang="en-US" sz="3200" dirty="0" smtClean="0">
                <a:cs typeface="Times New Roman" pitchFamily="18" charset="0"/>
              </a:rPr>
              <a:t>*     диагностично-консултативната помощ;</a:t>
            </a:r>
            <a:br>
              <a:rPr lang="bg-BG" altLang="en-US" sz="3200" dirty="0" smtClean="0">
                <a:cs typeface="Times New Roman" pitchFamily="18" charset="0"/>
              </a:rPr>
            </a:br>
            <a:r>
              <a:rPr lang="bg-BG" altLang="en-US" sz="3200" dirty="0" smtClean="0">
                <a:cs typeface="Times New Roman" pitchFamily="18" charset="0"/>
              </a:rPr>
              <a:t>*     болничната помощ;</a:t>
            </a:r>
            <a:br>
              <a:rPr lang="bg-BG" altLang="en-US" sz="3200" dirty="0" smtClean="0">
                <a:cs typeface="Times New Roman" pitchFamily="18" charset="0"/>
              </a:rPr>
            </a:br>
            <a:r>
              <a:rPr lang="bg-BG" altLang="en-US" sz="3200" dirty="0" smtClean="0">
                <a:cs typeface="Times New Roman" pitchFamily="18" charset="0"/>
              </a:rPr>
              <a:t>*     снабдяването с лекарства;</a:t>
            </a:r>
            <a:br>
              <a:rPr lang="bg-BG" altLang="en-US" sz="3200" dirty="0" smtClean="0">
                <a:cs typeface="Times New Roman" pitchFamily="18" charset="0"/>
              </a:rPr>
            </a:br>
            <a:r>
              <a:rPr lang="bg-BG" altLang="en-US" sz="3200" dirty="0" smtClean="0">
                <a:cs typeface="Times New Roman" pitchFamily="18" charset="0"/>
              </a:rPr>
              <a:t>*     управленската структура</a:t>
            </a:r>
            <a:r>
              <a:rPr lang="en-US" altLang="en-US" sz="3200" dirty="0" smtClean="0">
                <a:cs typeface="Times New Roman" pitchFamily="18" charset="0"/>
              </a:rPr>
              <a:t>.</a:t>
            </a:r>
            <a:r>
              <a:rPr lang="bg-BG" altLang="en-US" sz="3200" dirty="0" smtClean="0">
                <a:cs typeface="Times New Roman" pitchFamily="18" charset="0"/>
              </a:rPr>
              <a:t>  </a:t>
            </a:r>
            <a:r>
              <a:rPr lang="bg-BG" altLang="en-US" sz="3800" b="1" dirty="0" smtClean="0">
                <a:cs typeface="Times New Roman" pitchFamily="18" charset="0"/>
              </a:rPr>
              <a:t>  </a:t>
            </a:r>
            <a:endParaRPr lang="en-US" altLang="en-US" sz="3800" b="1"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7AB9AEEC-5628-4986-8A7C-485881BB1FBC}" type="datetime1">
              <a:rPr lang="bg-BG" altLang="en-US" smtClean="0"/>
              <a:t>1.3.2017 г.</a:t>
            </a:fld>
            <a:endParaRPr lang="en-US" altLang="en-US"/>
          </a:p>
        </p:txBody>
      </p:sp>
      <p:sp>
        <p:nvSpPr>
          <p:cNvPr id="3" name="Rectangle 2"/>
          <p:cNvSpPr/>
          <p:nvPr/>
        </p:nvSpPr>
        <p:spPr>
          <a:xfrm>
            <a:off x="395536" y="620688"/>
            <a:ext cx="7776864" cy="523220"/>
          </a:xfrm>
          <a:prstGeom prst="rect">
            <a:avLst/>
          </a:prstGeom>
        </p:spPr>
        <p:txBody>
          <a:bodyPr wrap="square">
            <a:spAutoFit/>
          </a:bodyPr>
          <a:lstStyle/>
          <a:p>
            <a:r>
              <a:rPr lang="bg-BG" altLang="en-US" sz="2800" b="1" i="1" dirty="0">
                <a:solidFill>
                  <a:srgbClr val="3333CC"/>
                </a:solidFill>
                <a:cs typeface="Times New Roman" pitchFamily="18" charset="0"/>
              </a:rPr>
              <a:t>ОБЕКТ НА СТРУКТУРНАТА РЕФОРМА СА: </a:t>
            </a:r>
            <a:endParaRPr lang="bg-BG" sz="2800" dirty="0"/>
          </a:p>
        </p:txBody>
      </p:sp>
    </p:spTree>
    <p:extLst>
      <p:ext uri="{BB962C8B-B14F-4D97-AF65-F5344CB8AC3E}">
        <p14:creationId xmlns:p14="http://schemas.microsoft.com/office/powerpoint/2010/main" val="6210741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AF03988-D12A-4523-AB3E-614E345EB986}" type="slidenum">
              <a:rPr lang="en-US" altLang="en-US"/>
              <a:pPr eaLnBrk="1" hangingPunct="1"/>
              <a:t>48</a:t>
            </a:fld>
            <a:endParaRPr lang="en-US" altLang="en-US"/>
          </a:p>
        </p:txBody>
      </p:sp>
      <p:sp>
        <p:nvSpPr>
          <p:cNvPr id="19459" name="Rectangle 4"/>
          <p:cNvSpPr>
            <a:spLocks noGrp="1" noChangeArrowheads="1"/>
          </p:cNvSpPr>
          <p:nvPr>
            <p:ph type="title"/>
          </p:nvPr>
        </p:nvSpPr>
        <p:spPr>
          <a:xfrm>
            <a:off x="395536" y="476672"/>
            <a:ext cx="8424936" cy="5328816"/>
          </a:xfrm>
        </p:spPr>
        <p:txBody>
          <a:bodyPr/>
          <a:lstStyle/>
          <a:p>
            <a:pPr algn="l" eaLnBrk="1" hangingPunct="1"/>
            <a:r>
              <a:rPr lang="bg-BG" altLang="en-US" sz="4000" dirty="0" smtClean="0"/>
              <a:t>Реформата в превантивната дейност преминава през:</a:t>
            </a:r>
            <a:r>
              <a:rPr lang="en-US" altLang="en-US" sz="4000" dirty="0" smtClean="0"/>
              <a:t/>
            </a:r>
            <a:br>
              <a:rPr lang="en-US" altLang="en-US" sz="4000" dirty="0" smtClean="0"/>
            </a:br>
            <a:r>
              <a:rPr lang="bg-BG" altLang="en-US" sz="4000" dirty="0" smtClean="0"/>
              <a:t/>
            </a:r>
            <a:br>
              <a:rPr lang="bg-BG" altLang="en-US" sz="4000" dirty="0" smtClean="0"/>
            </a:br>
            <a:r>
              <a:rPr lang="en-US" altLang="en-US" sz="4000" dirty="0" smtClean="0"/>
              <a:t>I. </a:t>
            </a:r>
            <a:r>
              <a:rPr lang="bg-BG" altLang="en-US" sz="4000" dirty="0" smtClean="0"/>
              <a:t>от ХЕИ към РИОКОЗ</a:t>
            </a:r>
            <a:r>
              <a:rPr lang="en-US" altLang="en-US" sz="4000" dirty="0" smtClean="0"/>
              <a:t>;</a:t>
            </a:r>
            <a:br>
              <a:rPr lang="en-US" altLang="en-US" sz="4000" dirty="0" smtClean="0"/>
            </a:br>
            <a:r>
              <a:rPr lang="bg-BG" altLang="en-US" sz="4000" dirty="0" smtClean="0"/>
              <a:t/>
            </a:r>
            <a:br>
              <a:rPr lang="bg-BG" altLang="en-US" sz="4000" dirty="0" smtClean="0"/>
            </a:br>
            <a:r>
              <a:rPr lang="en-US" altLang="en-US" sz="4000" dirty="0" smtClean="0"/>
              <a:t>II. </a:t>
            </a:r>
            <a:r>
              <a:rPr lang="bg-BG" altLang="en-US" sz="4000" dirty="0" smtClean="0"/>
              <a:t>2011 г. - РИОКОЗ + РЦЗ = РЗИ</a:t>
            </a:r>
            <a:br>
              <a:rPr lang="bg-BG" altLang="en-US" sz="4000" dirty="0" smtClean="0"/>
            </a:br>
            <a:endParaRPr lang="en-US" altLang="en-US" sz="4000" dirty="0" smtClean="0"/>
          </a:p>
        </p:txBody>
      </p:sp>
      <p:sp>
        <p:nvSpPr>
          <p:cNvPr id="2" name="Date Placeholder 1"/>
          <p:cNvSpPr>
            <a:spLocks noGrp="1"/>
          </p:cNvSpPr>
          <p:nvPr>
            <p:ph type="dt" sz="half" idx="10"/>
          </p:nvPr>
        </p:nvSpPr>
        <p:spPr/>
        <p:txBody>
          <a:bodyPr/>
          <a:lstStyle/>
          <a:p>
            <a:pPr>
              <a:defRPr/>
            </a:pPr>
            <a:fld id="{49E084B3-AA6C-4234-A9FE-C0DFCE6BF812}" type="datetime1">
              <a:rPr lang="bg-BG" altLang="en-US" smtClean="0"/>
              <a:t>1.3.2017 г.</a:t>
            </a:fld>
            <a:endParaRPr lang="en-US" altLang="en-US"/>
          </a:p>
        </p:txBody>
      </p:sp>
    </p:spTree>
    <p:extLst>
      <p:ext uri="{BB962C8B-B14F-4D97-AF65-F5344CB8AC3E}">
        <p14:creationId xmlns:p14="http://schemas.microsoft.com/office/powerpoint/2010/main" val="169319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68DF740-AA52-4C40-A1C0-E5406A80FBBE}" type="slidenum">
              <a:rPr lang="en-US" altLang="en-US"/>
              <a:pPr eaLnBrk="1" hangingPunct="1"/>
              <a:t>49</a:t>
            </a:fld>
            <a:endParaRPr lang="en-US" altLang="en-US"/>
          </a:p>
        </p:txBody>
      </p:sp>
      <p:sp>
        <p:nvSpPr>
          <p:cNvPr id="20483" name="Rectangle 2"/>
          <p:cNvSpPr>
            <a:spLocks noGrp="1" noChangeArrowheads="1"/>
          </p:cNvSpPr>
          <p:nvPr>
            <p:ph type="title"/>
          </p:nvPr>
        </p:nvSpPr>
        <p:spPr>
          <a:xfrm>
            <a:off x="395536" y="476672"/>
            <a:ext cx="8497639" cy="5472608"/>
          </a:xfrm>
        </p:spPr>
        <p:txBody>
          <a:bodyPr/>
          <a:lstStyle/>
          <a:p>
            <a:pPr algn="l" eaLnBrk="1" hangingPunct="1">
              <a:lnSpc>
                <a:spcPct val="120000"/>
              </a:lnSpc>
            </a:pPr>
            <a:r>
              <a:rPr lang="bg-BG" altLang="en-US" sz="3600" b="1" dirty="0" smtClean="0">
                <a:solidFill>
                  <a:srgbClr val="3333CC"/>
                </a:solidFill>
                <a:cs typeface="Times New Roman" pitchFamily="18" charset="0"/>
              </a:rPr>
              <a:t>РЕФОРМАТА В ЛЕЧЕБНАТА ДЕЙНОСТ</a:t>
            </a:r>
            <a:r>
              <a:rPr lang="en-US" altLang="en-US" sz="3600" dirty="0" smtClean="0"/>
              <a:t> </a:t>
            </a:r>
            <a:r>
              <a:rPr lang="bg-BG" altLang="en-US" sz="3600" b="1" dirty="0" smtClean="0">
                <a:cs typeface="Times New Roman" pitchFamily="18" charset="0"/>
              </a:rPr>
              <a:t>се опира на:</a:t>
            </a:r>
            <a:br>
              <a:rPr lang="bg-BG" altLang="en-US" sz="3600" b="1" dirty="0" smtClean="0">
                <a:cs typeface="Times New Roman" pitchFamily="18" charset="0"/>
              </a:rPr>
            </a:br>
            <a:r>
              <a:rPr lang="bg-BG" altLang="en-US" sz="3600" b="1" dirty="0" smtClean="0">
                <a:cs typeface="Times New Roman" pitchFamily="18" charset="0"/>
              </a:rPr>
              <a:t/>
            </a:r>
            <a:br>
              <a:rPr lang="bg-BG" altLang="en-US" sz="3600" b="1" dirty="0" smtClean="0">
                <a:cs typeface="Times New Roman" pitchFamily="18" charset="0"/>
              </a:rPr>
            </a:br>
            <a:r>
              <a:rPr lang="en-US" altLang="en-US" sz="3600" dirty="0" smtClean="0">
                <a:cs typeface="Times New Roman" pitchFamily="18" charset="0"/>
              </a:rPr>
              <a:t>- </a:t>
            </a:r>
            <a:r>
              <a:rPr lang="bg-BG" altLang="en-US" sz="3600" b="1" dirty="0">
                <a:cs typeface="Times New Roman" pitchFamily="18" charset="0"/>
              </a:rPr>
              <a:t>Закона за </a:t>
            </a:r>
            <a:r>
              <a:rPr lang="bg-BG" altLang="en-US" sz="3600" b="1" dirty="0" smtClean="0">
                <a:cs typeface="Times New Roman" pitchFamily="18" charset="0"/>
              </a:rPr>
              <a:t>здравето</a:t>
            </a:r>
            <a:br>
              <a:rPr lang="bg-BG" altLang="en-US" sz="3600" b="1" dirty="0" smtClean="0">
                <a:cs typeface="Times New Roman" pitchFamily="18" charset="0"/>
              </a:rPr>
            </a:br>
            <a:r>
              <a:rPr lang="bg-BG" altLang="en-US" sz="3600" b="1" dirty="0" smtClean="0">
                <a:cs typeface="Times New Roman" pitchFamily="18" charset="0"/>
              </a:rPr>
              <a:t>- Закона за здравното осигуряване</a:t>
            </a:r>
            <a:br>
              <a:rPr lang="bg-BG" altLang="en-US" sz="3600" b="1" dirty="0" smtClean="0">
                <a:cs typeface="Times New Roman" pitchFamily="18" charset="0"/>
              </a:rPr>
            </a:br>
            <a:r>
              <a:rPr lang="en-US" altLang="en-US" sz="3600" dirty="0" smtClean="0">
                <a:cs typeface="Times New Roman" pitchFamily="18" charset="0"/>
              </a:rPr>
              <a:t>- </a:t>
            </a:r>
            <a:r>
              <a:rPr lang="bg-BG" altLang="en-US" sz="3600" b="1" dirty="0" smtClean="0">
                <a:cs typeface="Times New Roman" pitchFamily="18" charset="0"/>
              </a:rPr>
              <a:t>Закона за лечебните заведения</a:t>
            </a:r>
            <a:br>
              <a:rPr lang="bg-BG" altLang="en-US" sz="3600" b="1" dirty="0" smtClean="0">
                <a:cs typeface="Times New Roman" pitchFamily="18" charset="0"/>
              </a:rPr>
            </a:br>
            <a:endParaRPr lang="en-US" altLang="en-US" sz="36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841C51A5-608E-4C73-8997-FCA40561BCDE}" type="datetime1">
              <a:rPr lang="bg-BG" altLang="en-US" smtClean="0"/>
              <a:t>1.3.2017 г.</a:t>
            </a:fld>
            <a:endParaRPr lang="en-US" altLang="en-US"/>
          </a:p>
        </p:txBody>
      </p:sp>
    </p:spTree>
    <p:extLst>
      <p:ext uri="{BB962C8B-B14F-4D97-AF65-F5344CB8AC3E}">
        <p14:creationId xmlns:p14="http://schemas.microsoft.com/office/powerpoint/2010/main" val="26402045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7813"/>
            <a:ext cx="8229600" cy="6030912"/>
          </a:xfrm>
        </p:spPr>
        <p:txBody>
          <a:bodyPr/>
          <a:lstStyle/>
          <a:p>
            <a:pPr eaLnBrk="1" hangingPunct="1"/>
            <a:r>
              <a:rPr lang="bg-BG" altLang="en-US" sz="3600" dirty="0" smtClean="0"/>
              <a:t>След Освобождението българската държавност всъщност не наследява някаква развита здравна организация и започва развитие на съвършено нови организационни принципи и структура.</a:t>
            </a:r>
            <a:r>
              <a:rPr lang="bg-BG" altLang="en-US" sz="4000" dirty="0" smtClean="0"/>
              <a:t> </a:t>
            </a:r>
            <a:endParaRPr lang="en-US" altLang="en-US" sz="4000" dirty="0" smtClean="0"/>
          </a:p>
        </p:txBody>
      </p:sp>
      <p:sp>
        <p:nvSpPr>
          <p:cNvPr id="2" name="Date Placeholder 1"/>
          <p:cNvSpPr>
            <a:spLocks noGrp="1"/>
          </p:cNvSpPr>
          <p:nvPr>
            <p:ph type="dt" sz="half" idx="10"/>
          </p:nvPr>
        </p:nvSpPr>
        <p:spPr/>
        <p:txBody>
          <a:bodyPr/>
          <a:lstStyle/>
          <a:p>
            <a:pPr>
              <a:defRPr/>
            </a:pPr>
            <a:fld id="{473F839A-55B2-4EE9-A084-D4E4F2F82294}"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5</a:t>
            </a:fld>
            <a:endParaRPr lang="en-US" alt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5B73C2-D0B9-4DB2-A251-56C0F11E10BC}" type="slidenum">
              <a:rPr lang="en-US" altLang="en-US"/>
              <a:pPr eaLnBrk="1" hangingPunct="1"/>
              <a:t>50</a:t>
            </a:fld>
            <a:endParaRPr lang="en-US" altLang="en-US"/>
          </a:p>
        </p:txBody>
      </p:sp>
      <p:sp>
        <p:nvSpPr>
          <p:cNvPr id="21507" name="Rectangle 2"/>
          <p:cNvSpPr>
            <a:spLocks noGrp="1" noChangeArrowheads="1"/>
          </p:cNvSpPr>
          <p:nvPr>
            <p:ph type="title"/>
          </p:nvPr>
        </p:nvSpPr>
        <p:spPr>
          <a:xfrm>
            <a:off x="467544" y="260648"/>
            <a:ext cx="8208144" cy="5760640"/>
          </a:xfrm>
        </p:spPr>
        <p:txBody>
          <a:bodyPr/>
          <a:lstStyle/>
          <a:p>
            <a:pPr algn="l" eaLnBrk="1" hangingPunct="1"/>
            <a:r>
              <a:rPr lang="bg-BG" altLang="en-US" sz="4000" b="1" i="1" dirty="0" smtClean="0">
                <a:solidFill>
                  <a:srgbClr val="3333CC"/>
                </a:solidFill>
                <a:cs typeface="Times New Roman" pitchFamily="18" charset="0"/>
              </a:rPr>
              <a:t/>
            </a:r>
            <a:br>
              <a:rPr lang="bg-BG" altLang="en-US" sz="4000" b="1" i="1" dirty="0" smtClean="0">
                <a:solidFill>
                  <a:srgbClr val="3333CC"/>
                </a:solidFill>
                <a:cs typeface="Times New Roman" pitchFamily="18" charset="0"/>
              </a:rPr>
            </a:br>
            <a:r>
              <a:rPr lang="bg-BG" altLang="en-US" sz="4000" b="1" i="1" dirty="0" smtClean="0">
                <a:solidFill>
                  <a:srgbClr val="3333CC"/>
                </a:solidFill>
                <a:cs typeface="Times New Roman" pitchFamily="18" charset="0"/>
              </a:rPr>
              <a:t>Реформата в извънболничната помощ </a:t>
            </a:r>
            <a:br>
              <a:rPr lang="bg-BG" altLang="en-US" sz="4000" b="1" i="1" dirty="0" smtClean="0">
                <a:solidFill>
                  <a:srgbClr val="3333CC"/>
                </a:solidFill>
                <a:cs typeface="Times New Roman" pitchFamily="18" charset="0"/>
              </a:rPr>
            </a:br>
            <a:r>
              <a:rPr lang="bg-BG" altLang="en-US" sz="3600" dirty="0" smtClean="0">
                <a:solidFill>
                  <a:schemeClr val="accent4">
                    <a:lumMod val="95000"/>
                    <a:lumOff val="5000"/>
                  </a:schemeClr>
                </a:solidFill>
                <a:cs typeface="Times New Roman" pitchFamily="18" charset="0"/>
              </a:rPr>
              <a:t>се заключава в създаването на нови видове </a:t>
            </a:r>
            <a:r>
              <a:rPr lang="bg-BG" altLang="en-US" sz="3600" dirty="0" smtClean="0">
                <a:cs typeface="Times New Roman" pitchFamily="18" charset="0"/>
              </a:rPr>
              <a:t>лечебни заведения</a:t>
            </a:r>
            <a:r>
              <a:rPr lang="bg-BG" altLang="en-US" sz="3600" dirty="0">
                <a:cs typeface="Times New Roman" pitchFamily="18" charset="0"/>
              </a:rPr>
              <a:t>: </a:t>
            </a:r>
            <a:br>
              <a:rPr lang="bg-BG" altLang="en-US" sz="3600" dirty="0">
                <a:cs typeface="Times New Roman" pitchFamily="18" charset="0"/>
              </a:rPr>
            </a:br>
            <a:r>
              <a:rPr lang="bg-BG" altLang="en-US" sz="3600" dirty="0">
                <a:cs typeface="Times New Roman" pitchFamily="18" charset="0"/>
              </a:rPr>
              <a:t>индивидуални и групови </a:t>
            </a:r>
            <a:r>
              <a:rPr lang="bg-BG" altLang="en-US" sz="3600" dirty="0" smtClean="0">
                <a:cs typeface="Times New Roman" pitchFamily="18" charset="0"/>
              </a:rPr>
              <a:t>практики</a:t>
            </a:r>
            <a:r>
              <a:rPr lang="bg-BG" altLang="en-US" sz="3600" dirty="0">
                <a:cs typeface="Times New Roman" pitchFamily="18" charset="0"/>
              </a:rPr>
              <a:t> </a:t>
            </a:r>
            <a:r>
              <a:rPr lang="bg-BG" altLang="en-US" sz="3600" dirty="0" smtClean="0">
                <a:cs typeface="Times New Roman" pitchFamily="18" charset="0"/>
              </a:rPr>
              <a:t>за първична здравна помощ (ПЗП) и за специализирана извънболнична медицинска помощ (СИМП).</a:t>
            </a:r>
            <a:br>
              <a:rPr lang="bg-BG" altLang="en-US" sz="3600" dirty="0" smtClean="0">
                <a:cs typeface="Times New Roman" pitchFamily="18" charset="0"/>
              </a:rPr>
            </a:br>
            <a:endParaRPr lang="en-US" altLang="en-US" sz="36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F0B35388-2224-4DE7-BEA9-6C4F10A526AF}" type="datetime1">
              <a:rPr lang="bg-BG" altLang="en-US" smtClean="0"/>
              <a:t>1.3.2017 г.</a:t>
            </a:fld>
            <a:endParaRPr lang="en-US" altLang="en-US"/>
          </a:p>
        </p:txBody>
      </p:sp>
    </p:spTree>
    <p:extLst>
      <p:ext uri="{BB962C8B-B14F-4D97-AF65-F5344CB8AC3E}">
        <p14:creationId xmlns:p14="http://schemas.microsoft.com/office/powerpoint/2010/main" val="316044105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95B73C2-D0B9-4DB2-A251-56C0F11E10BC}" type="slidenum">
              <a:rPr lang="en-US" altLang="en-US"/>
              <a:pPr eaLnBrk="1" hangingPunct="1"/>
              <a:t>51</a:t>
            </a:fld>
            <a:endParaRPr lang="en-US" altLang="en-US"/>
          </a:p>
        </p:txBody>
      </p:sp>
      <p:sp>
        <p:nvSpPr>
          <p:cNvPr id="21507" name="Rectangle 2"/>
          <p:cNvSpPr>
            <a:spLocks noGrp="1" noChangeArrowheads="1"/>
          </p:cNvSpPr>
          <p:nvPr>
            <p:ph type="title"/>
          </p:nvPr>
        </p:nvSpPr>
        <p:spPr>
          <a:xfrm>
            <a:off x="467544" y="260350"/>
            <a:ext cx="8208144" cy="5832946"/>
          </a:xfrm>
        </p:spPr>
        <p:txBody>
          <a:bodyPr/>
          <a:lstStyle/>
          <a:p>
            <a:pPr algn="l" eaLnBrk="1" hangingPunct="1"/>
            <a:r>
              <a:rPr lang="bg-BG" altLang="en-US" b="1" i="1" dirty="0" smtClean="0">
                <a:solidFill>
                  <a:srgbClr val="3333CC"/>
                </a:solidFill>
                <a:cs typeface="Times New Roman" pitchFamily="18" charset="0"/>
              </a:rPr>
              <a:t>Реформата в извънболничната помощ </a:t>
            </a:r>
            <a:br>
              <a:rPr lang="bg-BG" altLang="en-US" b="1" i="1" dirty="0" smtClean="0">
                <a:solidFill>
                  <a:srgbClr val="3333CC"/>
                </a:solidFill>
                <a:cs typeface="Times New Roman" pitchFamily="18" charset="0"/>
              </a:rPr>
            </a:br>
            <a:r>
              <a:rPr lang="bg-BG" altLang="en-US" b="1" dirty="0" smtClean="0">
                <a:solidFill>
                  <a:schemeClr val="accent4">
                    <a:lumMod val="95000"/>
                    <a:lumOff val="5000"/>
                  </a:schemeClr>
                </a:solidFill>
                <a:cs typeface="Times New Roman" pitchFamily="18" charset="0"/>
              </a:rPr>
              <a:t>стартира от 1 юли 2000 г., </a:t>
            </a:r>
            <a:r>
              <a:rPr lang="bg-BG" altLang="en-US" dirty="0" smtClean="0">
                <a:solidFill>
                  <a:schemeClr val="accent4">
                    <a:lumMod val="95000"/>
                    <a:lumOff val="5000"/>
                  </a:schemeClr>
                </a:solidFill>
                <a:cs typeface="Times New Roman" pitchFamily="18" charset="0"/>
              </a:rPr>
              <a:t>когато започват да се сключват договори между изпълнителите на ПЗП и СИМП с финансиращия орган – НЗОК в лицето на РЗОК.  </a:t>
            </a:r>
            <a:endParaRPr lang="en-US" altLang="en-US" dirty="0" smtClean="0">
              <a:solidFill>
                <a:schemeClr val="accent4">
                  <a:lumMod val="95000"/>
                  <a:lumOff val="5000"/>
                </a:schemeClr>
              </a:solidFill>
              <a:cs typeface="Times New Roman" pitchFamily="18" charset="0"/>
            </a:endParaRPr>
          </a:p>
        </p:txBody>
      </p:sp>
      <p:sp>
        <p:nvSpPr>
          <p:cNvPr id="2" name="Date Placeholder 1"/>
          <p:cNvSpPr>
            <a:spLocks noGrp="1"/>
          </p:cNvSpPr>
          <p:nvPr>
            <p:ph type="dt" sz="half" idx="10"/>
          </p:nvPr>
        </p:nvSpPr>
        <p:spPr/>
        <p:txBody>
          <a:bodyPr/>
          <a:lstStyle/>
          <a:p>
            <a:pPr>
              <a:defRPr/>
            </a:pPr>
            <a:fld id="{DFB1FE28-B105-4992-88DA-3FC139259598}" type="datetime1">
              <a:rPr lang="bg-BG" altLang="en-US" smtClean="0"/>
              <a:t>1.3.2017 г.</a:t>
            </a:fld>
            <a:endParaRPr lang="en-US" altLang="en-US"/>
          </a:p>
        </p:txBody>
      </p:sp>
    </p:spTree>
    <p:extLst>
      <p:ext uri="{BB962C8B-B14F-4D97-AF65-F5344CB8AC3E}">
        <p14:creationId xmlns:p14="http://schemas.microsoft.com/office/powerpoint/2010/main" val="418824188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7F0AAC1-E504-4522-9840-48BEDD6393E1}" type="slidenum">
              <a:rPr lang="en-US" altLang="en-US"/>
              <a:pPr eaLnBrk="1" hangingPunct="1"/>
              <a:t>52</a:t>
            </a:fld>
            <a:endParaRPr lang="en-US" altLang="en-US"/>
          </a:p>
        </p:txBody>
      </p:sp>
      <p:sp>
        <p:nvSpPr>
          <p:cNvPr id="22531" name="Rectangle 4"/>
          <p:cNvSpPr>
            <a:spLocks noGrp="1" noChangeArrowheads="1"/>
          </p:cNvSpPr>
          <p:nvPr>
            <p:ph type="title"/>
          </p:nvPr>
        </p:nvSpPr>
        <p:spPr>
          <a:xfrm>
            <a:off x="755650" y="908721"/>
            <a:ext cx="8208963" cy="4825330"/>
          </a:xfrm>
        </p:spPr>
        <p:txBody>
          <a:bodyPr/>
          <a:lstStyle/>
          <a:p>
            <a:pPr algn="l" eaLnBrk="1" hangingPunct="1">
              <a:lnSpc>
                <a:spcPct val="90000"/>
              </a:lnSpc>
            </a:pPr>
            <a:r>
              <a:rPr lang="bg-BG" altLang="en-US" sz="3800" dirty="0" smtClean="0"/>
              <a:t>Заплащането в ПМП е на </a:t>
            </a:r>
            <a:r>
              <a:rPr lang="bg-BG" altLang="en-US" sz="3800" dirty="0" err="1" smtClean="0">
                <a:solidFill>
                  <a:srgbClr val="3333CC"/>
                </a:solidFill>
              </a:rPr>
              <a:t>капитационен</a:t>
            </a:r>
            <a:r>
              <a:rPr lang="bg-BG" altLang="en-US" sz="3800" dirty="0" smtClean="0">
                <a:solidFill>
                  <a:srgbClr val="3333CC"/>
                </a:solidFill>
              </a:rPr>
              <a:t> принцип (</a:t>
            </a:r>
            <a:r>
              <a:rPr lang="bg-BG" altLang="en-US" sz="3800" dirty="0" smtClean="0"/>
              <a:t>според </a:t>
            </a:r>
            <a:r>
              <a:rPr lang="bg-BG" altLang="en-US" sz="3800" dirty="0"/>
              <a:t>броя на лицата в пациентската листа на </a:t>
            </a:r>
            <a:r>
              <a:rPr lang="bg-BG" altLang="en-US" sz="3800" dirty="0" smtClean="0"/>
              <a:t>ОПЛ) </a:t>
            </a:r>
            <a:r>
              <a:rPr lang="bg-BG" altLang="en-US" sz="3800" dirty="0" smtClean="0">
                <a:solidFill>
                  <a:srgbClr val="3333CC"/>
                </a:solidFill>
              </a:rPr>
              <a:t>и за някои видове услуги.</a:t>
            </a:r>
            <a:br>
              <a:rPr lang="bg-BG" altLang="en-US" sz="3800" dirty="0" smtClean="0">
                <a:solidFill>
                  <a:srgbClr val="3333CC"/>
                </a:solidFill>
              </a:rPr>
            </a:br>
            <a:r>
              <a:rPr lang="bg-BG" altLang="en-US" sz="3800" dirty="0" smtClean="0"/>
              <a:t> </a:t>
            </a:r>
            <a:br>
              <a:rPr lang="bg-BG" altLang="en-US" sz="3800" dirty="0" smtClean="0"/>
            </a:br>
            <a:r>
              <a:rPr lang="bg-BG" altLang="en-US" sz="3800" dirty="0" smtClean="0"/>
              <a:t>Заплащането на СИМП – на принципа </a:t>
            </a:r>
            <a:r>
              <a:rPr lang="bg-BG" altLang="en-US" sz="3800" dirty="0" smtClean="0">
                <a:solidFill>
                  <a:srgbClr val="3333CC"/>
                </a:solidFill>
              </a:rPr>
              <a:t>за предоставени услуги</a:t>
            </a:r>
            <a:r>
              <a:rPr lang="bg-BG" altLang="en-US" sz="3800" dirty="0" smtClean="0"/>
              <a:t>.</a:t>
            </a:r>
            <a:endParaRPr lang="en-US" altLang="en-US" sz="3800" dirty="0" smtClean="0"/>
          </a:p>
        </p:txBody>
      </p:sp>
      <p:sp>
        <p:nvSpPr>
          <p:cNvPr id="2" name="Date Placeholder 1"/>
          <p:cNvSpPr>
            <a:spLocks noGrp="1"/>
          </p:cNvSpPr>
          <p:nvPr>
            <p:ph type="dt" sz="half" idx="10"/>
          </p:nvPr>
        </p:nvSpPr>
        <p:spPr/>
        <p:txBody>
          <a:bodyPr/>
          <a:lstStyle/>
          <a:p>
            <a:pPr>
              <a:defRPr/>
            </a:pPr>
            <a:fld id="{3AD3D8CC-6C50-4C78-A736-08673096F816}" type="datetime1">
              <a:rPr lang="bg-BG" altLang="en-US" smtClean="0"/>
              <a:t>1.3.2017 г.</a:t>
            </a:fld>
            <a:endParaRPr lang="en-US" altLang="en-US"/>
          </a:p>
        </p:txBody>
      </p:sp>
    </p:spTree>
    <p:extLst>
      <p:ext uri="{BB962C8B-B14F-4D97-AF65-F5344CB8AC3E}">
        <p14:creationId xmlns:p14="http://schemas.microsoft.com/office/powerpoint/2010/main" val="4031580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3199BF-66BD-4896-B07B-B5D35D0CF23A}" type="slidenum">
              <a:rPr lang="en-US" altLang="en-US"/>
              <a:pPr eaLnBrk="1" hangingPunct="1"/>
              <a:t>53</a:t>
            </a:fld>
            <a:endParaRPr lang="en-US" altLang="en-US"/>
          </a:p>
        </p:txBody>
      </p:sp>
      <p:sp>
        <p:nvSpPr>
          <p:cNvPr id="23555" name="Rectangle 2"/>
          <p:cNvSpPr>
            <a:spLocks noGrp="1" noChangeArrowheads="1"/>
          </p:cNvSpPr>
          <p:nvPr>
            <p:ph type="title"/>
          </p:nvPr>
        </p:nvSpPr>
        <p:spPr>
          <a:xfrm>
            <a:off x="323528" y="260648"/>
            <a:ext cx="8640960" cy="5904656"/>
          </a:xfrm>
        </p:spPr>
        <p:txBody>
          <a:bodyPr/>
          <a:lstStyle/>
          <a:p>
            <a:pPr algn="l" eaLnBrk="1" hangingPunct="1"/>
            <a:r>
              <a:rPr lang="bg-BG" altLang="en-US" sz="2800" b="1" i="1" dirty="0" smtClean="0">
                <a:solidFill>
                  <a:srgbClr val="3333CC"/>
                </a:solidFill>
                <a:cs typeface="Times New Roman" pitchFamily="18" charset="0"/>
              </a:rPr>
              <a:t>Реформата в диагностично-консултативната помощ</a:t>
            </a:r>
            <a:br>
              <a:rPr lang="bg-BG" altLang="en-US" sz="2800" b="1" i="1" dirty="0" smtClean="0">
                <a:solidFill>
                  <a:srgbClr val="3333CC"/>
                </a:solidFill>
                <a:cs typeface="Times New Roman" pitchFamily="18" charset="0"/>
              </a:rPr>
            </a:br>
            <a:r>
              <a:rPr lang="bg-BG" altLang="en-US" sz="2800" dirty="0" smtClean="0">
                <a:cs typeface="Times New Roman" pitchFamily="18" charset="0"/>
              </a:rPr>
              <a:t>се заключава в създаване на нови видове здравни заведения: </a:t>
            </a:r>
            <a:br>
              <a:rPr lang="bg-BG" altLang="en-US" sz="2800" dirty="0" smtClean="0">
                <a:cs typeface="Times New Roman" pitchFamily="18" charset="0"/>
              </a:rPr>
            </a:br>
            <a:r>
              <a:rPr lang="bg-BG" altLang="en-US" sz="2800" dirty="0" smtClean="0">
                <a:cs typeface="Times New Roman" pitchFamily="18" charset="0"/>
              </a:rPr>
              <a:t>= диагностично-консултативни центрове (ДКЦ); </a:t>
            </a:r>
            <a:br>
              <a:rPr lang="bg-BG" altLang="en-US" sz="2800" dirty="0" smtClean="0">
                <a:cs typeface="Times New Roman" pitchFamily="18" charset="0"/>
              </a:rPr>
            </a:br>
            <a:r>
              <a:rPr lang="bg-BG" altLang="en-US" sz="2800" dirty="0" smtClean="0">
                <a:cs typeface="Times New Roman" pitchFamily="18" charset="0"/>
              </a:rPr>
              <a:t>= диагностично-</a:t>
            </a:r>
            <a:r>
              <a:rPr lang="bg-BG" altLang="en-US" sz="2800" dirty="0" smtClean="0"/>
              <a:t>к</a:t>
            </a:r>
            <a:r>
              <a:rPr lang="bg-BG" altLang="en-US" sz="2800" dirty="0" smtClean="0">
                <a:cs typeface="Times New Roman" pitchFamily="18" charset="0"/>
              </a:rPr>
              <a:t>онсултативни отделения (блокове) към болниците;</a:t>
            </a:r>
            <a:br>
              <a:rPr lang="bg-BG" altLang="en-US" sz="2800" dirty="0" smtClean="0">
                <a:cs typeface="Times New Roman" pitchFamily="18" charset="0"/>
              </a:rPr>
            </a:br>
            <a:r>
              <a:rPr lang="bg-BG" altLang="en-US" sz="2800" dirty="0" smtClean="0">
                <a:cs typeface="Times New Roman" pitchFamily="18" charset="0"/>
              </a:rPr>
              <a:t>= центрове (медицински, </a:t>
            </a:r>
            <a:r>
              <a:rPr lang="bg-BG" altLang="en-US" sz="2800" dirty="0" err="1" smtClean="0">
                <a:cs typeface="Times New Roman" pitchFamily="18" charset="0"/>
              </a:rPr>
              <a:t>дентални</a:t>
            </a:r>
            <a:r>
              <a:rPr lang="bg-BG" altLang="en-US" sz="2800" dirty="0" smtClean="0">
                <a:cs typeface="Times New Roman" pitchFamily="18" charset="0"/>
              </a:rPr>
              <a:t>, </a:t>
            </a:r>
            <a:r>
              <a:rPr lang="bg-BG" altLang="en-US" sz="2800" dirty="0" err="1" smtClean="0">
                <a:cs typeface="Times New Roman" pitchFamily="18" charset="0"/>
              </a:rPr>
              <a:t>медико-дентални</a:t>
            </a:r>
            <a:r>
              <a:rPr lang="bg-BG" altLang="en-US" sz="2800" dirty="0" smtClean="0">
                <a:cs typeface="Times New Roman" pitchFamily="18" charset="0"/>
              </a:rPr>
              <a:t>); </a:t>
            </a:r>
            <a:br>
              <a:rPr lang="bg-BG" altLang="en-US" sz="2800" dirty="0" smtClean="0">
                <a:cs typeface="Times New Roman" pitchFamily="18" charset="0"/>
              </a:rPr>
            </a:br>
            <a:r>
              <a:rPr lang="bg-BG" altLang="en-US" sz="2800" dirty="0" smtClean="0">
                <a:cs typeface="Times New Roman" pitchFamily="18" charset="0"/>
              </a:rPr>
              <a:t>= частни специализирани лекарски практики (индивидуални и групови). </a:t>
            </a:r>
            <a:br>
              <a:rPr lang="bg-BG" altLang="en-US" sz="2800" dirty="0" smtClean="0">
                <a:cs typeface="Times New Roman" pitchFamily="18" charset="0"/>
              </a:rPr>
            </a:br>
            <a:r>
              <a:rPr lang="bg-BG" altLang="en-US" sz="2800" b="1" dirty="0" smtClean="0">
                <a:cs typeface="Times New Roman" pitchFamily="18" charset="0"/>
              </a:rPr>
              <a:t>Заплащане </a:t>
            </a:r>
            <a:r>
              <a:rPr lang="bg-BG" altLang="en-US" sz="2800" dirty="0" smtClean="0">
                <a:cs typeface="Times New Roman" pitchFamily="18" charset="0"/>
              </a:rPr>
              <a:t>– </a:t>
            </a:r>
            <a:r>
              <a:rPr lang="bg-BG" altLang="en-US" sz="2800" b="1" dirty="0" smtClean="0">
                <a:solidFill>
                  <a:srgbClr val="3333CC"/>
                </a:solidFill>
                <a:cs typeface="Times New Roman" pitchFamily="18" charset="0"/>
              </a:rPr>
              <a:t>според  извършените консултации или изследвания.</a:t>
            </a:r>
            <a:r>
              <a:rPr lang="en-US" altLang="en-US" sz="2800" b="1" dirty="0" smtClean="0">
                <a:solidFill>
                  <a:srgbClr val="3333CC"/>
                </a:solidFill>
              </a:rPr>
              <a:t> </a:t>
            </a:r>
          </a:p>
        </p:txBody>
      </p:sp>
      <p:sp>
        <p:nvSpPr>
          <p:cNvPr id="2" name="Date Placeholder 1"/>
          <p:cNvSpPr>
            <a:spLocks noGrp="1"/>
          </p:cNvSpPr>
          <p:nvPr>
            <p:ph type="dt" sz="half" idx="10"/>
          </p:nvPr>
        </p:nvSpPr>
        <p:spPr/>
        <p:txBody>
          <a:bodyPr/>
          <a:lstStyle/>
          <a:p>
            <a:pPr>
              <a:defRPr/>
            </a:pPr>
            <a:fld id="{21284B39-68A8-460B-8AA0-456B16EA6DF2}" type="datetime1">
              <a:rPr lang="bg-BG" altLang="en-US" smtClean="0"/>
              <a:t>1.3.2017 г.</a:t>
            </a:fld>
            <a:endParaRPr lang="en-US" altLang="en-US"/>
          </a:p>
        </p:txBody>
      </p:sp>
    </p:spTree>
    <p:extLst>
      <p:ext uri="{BB962C8B-B14F-4D97-AF65-F5344CB8AC3E}">
        <p14:creationId xmlns:p14="http://schemas.microsoft.com/office/powerpoint/2010/main" val="51760675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E66F38A-827D-48AC-A931-3A2204F8182D}" type="slidenum">
              <a:rPr lang="en-US" altLang="en-US"/>
              <a:pPr eaLnBrk="1" hangingPunct="1"/>
              <a:t>54</a:t>
            </a:fld>
            <a:endParaRPr lang="en-US" altLang="en-US"/>
          </a:p>
        </p:txBody>
      </p:sp>
      <p:sp>
        <p:nvSpPr>
          <p:cNvPr id="24579" name="Rectangle 2"/>
          <p:cNvSpPr>
            <a:spLocks noGrp="1" noChangeArrowheads="1"/>
          </p:cNvSpPr>
          <p:nvPr>
            <p:ph type="title"/>
          </p:nvPr>
        </p:nvSpPr>
        <p:spPr>
          <a:xfrm>
            <a:off x="684213" y="260350"/>
            <a:ext cx="8135937" cy="5976962"/>
          </a:xfrm>
        </p:spPr>
        <p:txBody>
          <a:bodyPr/>
          <a:lstStyle/>
          <a:p>
            <a:pPr algn="l" eaLnBrk="1" hangingPunct="1"/>
            <a:r>
              <a:rPr lang="bg-BG" altLang="en-US" sz="2800" b="1" i="1" dirty="0" smtClean="0">
                <a:solidFill>
                  <a:srgbClr val="3333CC"/>
                </a:solidFill>
                <a:cs typeface="Times New Roman" pitchFamily="18" charset="0"/>
              </a:rPr>
              <a:t/>
            </a:r>
            <a:br>
              <a:rPr lang="bg-BG" altLang="en-US" sz="2800" b="1" i="1" dirty="0" smtClean="0">
                <a:solidFill>
                  <a:srgbClr val="3333CC"/>
                </a:solidFill>
                <a:cs typeface="Times New Roman" pitchFamily="18" charset="0"/>
              </a:rPr>
            </a:br>
            <a:r>
              <a:rPr lang="bg-BG" altLang="en-US" sz="3200" b="1" i="1" dirty="0" smtClean="0">
                <a:solidFill>
                  <a:srgbClr val="3333CC"/>
                </a:solidFill>
                <a:cs typeface="Times New Roman" pitchFamily="18" charset="0"/>
              </a:rPr>
              <a:t>РЕФОРМАТА В БОЛНИЧНАТА ПОМОЩ</a:t>
            </a:r>
            <a:br>
              <a:rPr lang="bg-BG" altLang="en-US" sz="3200" b="1" i="1" dirty="0" smtClean="0">
                <a:solidFill>
                  <a:srgbClr val="3333CC"/>
                </a:solidFill>
                <a:cs typeface="Times New Roman" pitchFamily="18" charset="0"/>
              </a:rPr>
            </a:br>
            <a:r>
              <a:rPr lang="bg-BG" altLang="en-US" sz="3200" dirty="0" smtClean="0">
                <a:cs typeface="Times New Roman" pitchFamily="18" charset="0"/>
              </a:rPr>
              <a:t>се осъществява в два етапа:</a:t>
            </a:r>
            <a:br>
              <a:rPr lang="bg-BG" altLang="en-US" sz="3200" dirty="0" smtClean="0">
                <a:cs typeface="Times New Roman" pitchFamily="18" charset="0"/>
              </a:rPr>
            </a:br>
            <a:r>
              <a:rPr lang="bg-BG" altLang="en-US" sz="3200" dirty="0" smtClean="0">
                <a:cs typeface="Times New Roman" pitchFamily="18" charset="0"/>
              </a:rPr>
              <a:t/>
            </a:r>
            <a:br>
              <a:rPr lang="bg-BG" altLang="en-US" sz="3200" dirty="0" smtClean="0">
                <a:cs typeface="Times New Roman" pitchFamily="18" charset="0"/>
              </a:rPr>
            </a:br>
            <a:r>
              <a:rPr lang="bg-BG" altLang="en-US" sz="3200" b="1" dirty="0" smtClean="0">
                <a:cs typeface="Times New Roman" pitchFamily="18" charset="0"/>
              </a:rPr>
              <a:t>1. Преди приемане на Закона за лечебните заведения:   </a:t>
            </a:r>
            <a:br>
              <a:rPr lang="bg-BG" altLang="en-US" sz="3200" b="1" dirty="0" smtClean="0">
                <a:cs typeface="Times New Roman" pitchFamily="18" charset="0"/>
              </a:rPr>
            </a:br>
            <a:r>
              <a:rPr lang="bg-BG" altLang="en-US" sz="3200" dirty="0">
                <a:cs typeface="Times New Roman" pitchFamily="18" charset="0"/>
              </a:rPr>
              <a:t>* </a:t>
            </a:r>
            <a:r>
              <a:rPr lang="bg-BG" altLang="en-US" sz="3200" dirty="0" smtClean="0">
                <a:cs typeface="Times New Roman" pitchFamily="18" charset="0"/>
              </a:rPr>
              <a:t>  намаляване броя на легла</a:t>
            </a:r>
            <a:r>
              <a:rPr lang="bg-BG" altLang="en-US" sz="3200" dirty="0" smtClean="0"/>
              <a:t>та</a:t>
            </a:r>
            <a:r>
              <a:rPr lang="bg-BG" altLang="en-US" sz="3200" dirty="0" smtClean="0">
                <a:cs typeface="Times New Roman" pitchFamily="18" charset="0"/>
              </a:rPr>
              <a:t>;</a:t>
            </a:r>
            <a:br>
              <a:rPr lang="bg-BG" altLang="en-US" sz="3200" dirty="0" smtClean="0">
                <a:cs typeface="Times New Roman" pitchFamily="18" charset="0"/>
              </a:rPr>
            </a:br>
            <a:r>
              <a:rPr lang="bg-BG" altLang="en-US" sz="3200" dirty="0" smtClean="0">
                <a:cs typeface="Times New Roman" pitchFamily="18" charset="0"/>
              </a:rPr>
              <a:t>*   </a:t>
            </a:r>
            <a:r>
              <a:rPr lang="bg-BG" altLang="en-US" sz="3200" dirty="0" smtClean="0"/>
              <a:t>пре</a:t>
            </a:r>
            <a:r>
              <a:rPr lang="bg-BG" altLang="en-US" sz="3200" dirty="0" smtClean="0">
                <a:cs typeface="Times New Roman" pitchFamily="18" charset="0"/>
              </a:rPr>
              <a:t>структур</a:t>
            </a:r>
            <a:r>
              <a:rPr lang="bg-BG" altLang="en-US" sz="3200" dirty="0" smtClean="0"/>
              <a:t>иране</a:t>
            </a:r>
            <a:r>
              <a:rPr lang="bg-BG" altLang="en-US" sz="3200" dirty="0" smtClean="0">
                <a:cs typeface="Times New Roman" pitchFamily="18" charset="0"/>
              </a:rPr>
              <a:t> на </a:t>
            </a:r>
            <a:r>
              <a:rPr lang="bg-BG" altLang="en-US" sz="3200" dirty="0" err="1" smtClean="0">
                <a:cs typeface="Times New Roman" pitchFamily="18" charset="0"/>
              </a:rPr>
              <a:t>легловия</a:t>
            </a:r>
            <a:r>
              <a:rPr lang="bg-BG" altLang="en-US" sz="3200" dirty="0" smtClean="0">
                <a:cs typeface="Times New Roman" pitchFamily="18" charset="0"/>
              </a:rPr>
              <a:t> фонд;</a:t>
            </a:r>
            <a:br>
              <a:rPr lang="bg-BG" altLang="en-US" sz="3200" dirty="0" smtClean="0">
                <a:cs typeface="Times New Roman" pitchFamily="18" charset="0"/>
              </a:rPr>
            </a:br>
            <a:r>
              <a:rPr lang="bg-BG" altLang="en-US" sz="3200" dirty="0" smtClean="0">
                <a:cs typeface="Times New Roman" pitchFamily="18" charset="0"/>
              </a:rPr>
              <a:t>*   създаване на алтернативи на стационарната помощ (еднодневна хирургия, домашен стационар).</a:t>
            </a:r>
            <a:endParaRPr lang="en-US" altLang="en-US" sz="32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27FCB0E6-1F04-47F0-940E-95BEDF38C05D}" type="datetime1">
              <a:rPr lang="bg-BG" altLang="en-US" smtClean="0"/>
              <a:t>1.3.2017 г.</a:t>
            </a:fld>
            <a:endParaRPr lang="en-US" altLang="en-US"/>
          </a:p>
        </p:txBody>
      </p:sp>
    </p:spTree>
    <p:extLst>
      <p:ext uri="{BB962C8B-B14F-4D97-AF65-F5344CB8AC3E}">
        <p14:creationId xmlns:p14="http://schemas.microsoft.com/office/powerpoint/2010/main" val="157798362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551B971-C7F2-4F2F-8F16-06B6D0A3970A}" type="slidenum">
              <a:rPr lang="en-US" altLang="en-US"/>
              <a:pPr eaLnBrk="1" hangingPunct="1"/>
              <a:t>55</a:t>
            </a:fld>
            <a:endParaRPr lang="en-US" altLang="en-US"/>
          </a:p>
        </p:txBody>
      </p:sp>
      <p:sp>
        <p:nvSpPr>
          <p:cNvPr id="25603" name="Rectangle 2"/>
          <p:cNvSpPr>
            <a:spLocks noGrp="1" noChangeArrowheads="1"/>
          </p:cNvSpPr>
          <p:nvPr>
            <p:ph type="title"/>
          </p:nvPr>
        </p:nvSpPr>
        <p:spPr>
          <a:xfrm>
            <a:off x="323528" y="260648"/>
            <a:ext cx="8641085" cy="5904655"/>
          </a:xfrm>
        </p:spPr>
        <p:txBody>
          <a:bodyPr/>
          <a:lstStyle/>
          <a:p>
            <a:pPr algn="l" eaLnBrk="1" hangingPunct="1">
              <a:lnSpc>
                <a:spcPct val="90000"/>
              </a:lnSpc>
              <a:spcBef>
                <a:spcPts val="1200"/>
              </a:spcBef>
            </a:pPr>
            <a:r>
              <a:rPr lang="bg-BG" altLang="en-US" sz="3200" b="1" dirty="0" smtClean="0">
                <a:solidFill>
                  <a:schemeClr val="accent4">
                    <a:lumMod val="95000"/>
                    <a:lumOff val="5000"/>
                  </a:schemeClr>
                </a:solidFill>
                <a:cs typeface="Times New Roman" pitchFamily="18" charset="0"/>
              </a:rPr>
              <a:t>2. След приемане на ЗЛЗ – превръщане на болниците в търговски дружества</a:t>
            </a:r>
            <a:br>
              <a:rPr lang="bg-BG" altLang="en-US" sz="3200" b="1" dirty="0" smtClean="0">
                <a:solidFill>
                  <a:schemeClr val="accent4">
                    <a:lumMod val="95000"/>
                    <a:lumOff val="5000"/>
                  </a:schemeClr>
                </a:solidFill>
                <a:cs typeface="Times New Roman" pitchFamily="18" charset="0"/>
              </a:rPr>
            </a:br>
            <a:r>
              <a:rPr lang="bg-BG" altLang="en-US" sz="3200" b="1" dirty="0" smtClean="0">
                <a:solidFill>
                  <a:schemeClr val="accent4">
                    <a:lumMod val="95000"/>
                    <a:lumOff val="5000"/>
                  </a:schemeClr>
                </a:solidFill>
                <a:cs typeface="Times New Roman" pitchFamily="18" charset="0"/>
              </a:rPr>
              <a:t/>
            </a:r>
            <a:br>
              <a:rPr lang="bg-BG" altLang="en-US" sz="3200" b="1" dirty="0" smtClean="0">
                <a:solidFill>
                  <a:schemeClr val="accent4">
                    <a:lumMod val="95000"/>
                    <a:lumOff val="5000"/>
                  </a:schemeClr>
                </a:solidFill>
                <a:cs typeface="Times New Roman" pitchFamily="18" charset="0"/>
              </a:rPr>
            </a:br>
            <a:r>
              <a:rPr lang="bg-BG" altLang="en-US" sz="3200" b="1" dirty="0" smtClean="0">
                <a:solidFill>
                  <a:schemeClr val="accent4">
                    <a:lumMod val="95000"/>
                    <a:lumOff val="5000"/>
                  </a:schemeClr>
                </a:solidFill>
                <a:cs typeface="Times New Roman" pitchFamily="18" charset="0"/>
              </a:rPr>
              <a:t>- О</a:t>
            </a:r>
            <a:r>
              <a:rPr lang="bg-BG" altLang="en-US" sz="3200" dirty="0" smtClean="0">
                <a:cs typeface="Times New Roman" pitchFamily="18" charset="0"/>
              </a:rPr>
              <a:t>т </a:t>
            </a:r>
            <a:r>
              <a:rPr lang="bg-BG" altLang="en-US" sz="3200" b="1" dirty="0" smtClean="0">
                <a:cs typeface="Times New Roman" pitchFamily="18" charset="0"/>
              </a:rPr>
              <a:t>1 юли 2001 г.</a:t>
            </a:r>
            <a:r>
              <a:rPr lang="bg-BG" altLang="en-US" sz="3200" dirty="0" smtClean="0">
                <a:cs typeface="Times New Roman" pitchFamily="18" charset="0"/>
              </a:rPr>
              <a:t> - сключване на договори с НЗОК за финансиране на медицинските дейности по </a:t>
            </a:r>
            <a:r>
              <a:rPr lang="bg-BG" altLang="en-US" sz="3200" b="1" i="1" dirty="0" smtClean="0">
                <a:solidFill>
                  <a:srgbClr val="3333CC"/>
                </a:solidFill>
                <a:cs typeface="Times New Roman" pitchFamily="18" charset="0"/>
              </a:rPr>
              <a:t>клинични пътеки.</a:t>
            </a:r>
            <a:br>
              <a:rPr lang="bg-BG" altLang="en-US" sz="3200" b="1" i="1" dirty="0" smtClean="0">
                <a:solidFill>
                  <a:srgbClr val="3333CC"/>
                </a:solidFill>
                <a:cs typeface="Times New Roman" pitchFamily="18" charset="0"/>
              </a:rPr>
            </a:br>
            <a:r>
              <a:rPr lang="bg-BG" altLang="en-US" sz="3200" b="1" i="1" dirty="0">
                <a:solidFill>
                  <a:srgbClr val="3333CC"/>
                </a:solidFill>
                <a:cs typeface="Times New Roman" pitchFamily="18" charset="0"/>
              </a:rPr>
              <a:t/>
            </a:r>
            <a:br>
              <a:rPr lang="bg-BG" altLang="en-US" sz="3200" b="1" i="1" dirty="0">
                <a:solidFill>
                  <a:srgbClr val="3333CC"/>
                </a:solidFill>
                <a:cs typeface="Times New Roman" pitchFamily="18" charset="0"/>
              </a:rPr>
            </a:br>
            <a:r>
              <a:rPr lang="bg-BG" altLang="en-US" sz="3200" b="1" dirty="0" smtClean="0">
                <a:solidFill>
                  <a:schemeClr val="tx1"/>
                </a:solidFill>
                <a:cs typeface="Times New Roman" pitchFamily="18" charset="0"/>
              </a:rPr>
              <a:t>- От 1 януари 2006 г. </a:t>
            </a:r>
            <a:r>
              <a:rPr lang="bg-BG" altLang="en-US" sz="3200" dirty="0" smtClean="0">
                <a:solidFill>
                  <a:schemeClr val="tx1"/>
                </a:solidFill>
                <a:cs typeface="Times New Roman" pitchFamily="18" charset="0"/>
              </a:rPr>
              <a:t>медицински дейности в болниците за заплащат само от НЗОК.</a:t>
            </a:r>
            <a:r>
              <a:rPr lang="bg-BG" altLang="en-US" sz="3200" dirty="0" smtClean="0">
                <a:solidFill>
                  <a:srgbClr val="3333CC"/>
                </a:solidFill>
                <a:cs typeface="Times New Roman" pitchFamily="18" charset="0"/>
              </a:rPr>
              <a:t/>
            </a:r>
            <a:br>
              <a:rPr lang="bg-BG" altLang="en-US" sz="3200" dirty="0" smtClean="0">
                <a:solidFill>
                  <a:srgbClr val="3333CC"/>
                </a:solidFill>
                <a:cs typeface="Times New Roman" pitchFamily="18" charset="0"/>
              </a:rPr>
            </a:br>
            <a:r>
              <a:rPr lang="bg-BG" altLang="en-US" sz="3200" b="1" i="1" dirty="0" smtClean="0">
                <a:cs typeface="Times New Roman" pitchFamily="18" charset="0"/>
              </a:rPr>
              <a:t> </a:t>
            </a:r>
            <a:br>
              <a:rPr lang="bg-BG" altLang="en-US" sz="3200" b="1" i="1" dirty="0" smtClean="0">
                <a:cs typeface="Times New Roman" pitchFamily="18" charset="0"/>
              </a:rPr>
            </a:br>
            <a:r>
              <a:rPr lang="bg-BG" altLang="en-US" sz="3200" b="1" i="1" dirty="0" smtClean="0">
                <a:cs typeface="Times New Roman" pitchFamily="18" charset="0"/>
              </a:rPr>
              <a:t>- </a:t>
            </a:r>
            <a:r>
              <a:rPr lang="bg-BG" altLang="en-US" sz="3200" b="1" i="1" dirty="0" smtClean="0">
                <a:solidFill>
                  <a:srgbClr val="3333CC"/>
                </a:solidFill>
                <a:cs typeface="Times New Roman" pitchFamily="18" charset="0"/>
              </a:rPr>
              <a:t>Диагностично-свързаните групи</a:t>
            </a:r>
            <a:r>
              <a:rPr lang="bg-BG" altLang="en-US" sz="3200" b="1" i="1" dirty="0" smtClean="0">
                <a:cs typeface="Times New Roman" pitchFamily="18" charset="0"/>
              </a:rPr>
              <a:t> (ДСГ) </a:t>
            </a:r>
            <a:r>
              <a:rPr lang="bg-BG" altLang="en-US" sz="3200" dirty="0" smtClean="0">
                <a:cs typeface="Times New Roman" pitchFamily="18" charset="0"/>
              </a:rPr>
              <a:t>са по-добър метод за финансиране на болничната дейност.</a:t>
            </a:r>
            <a:endParaRPr lang="en-US" altLang="en-US" sz="32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814DA521-45B8-4B4A-A97B-9277266744AE}" type="datetime1">
              <a:rPr lang="bg-BG" altLang="en-US" smtClean="0"/>
              <a:t>1.3.2017 г.</a:t>
            </a:fld>
            <a:endParaRPr lang="en-US" altLang="en-US"/>
          </a:p>
        </p:txBody>
      </p:sp>
    </p:spTree>
    <p:extLst>
      <p:ext uri="{BB962C8B-B14F-4D97-AF65-F5344CB8AC3E}">
        <p14:creationId xmlns:p14="http://schemas.microsoft.com/office/powerpoint/2010/main" val="40313332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418B936-5F8B-4C7F-9A68-9FF0F9278480}" type="slidenum">
              <a:rPr lang="en-US" altLang="en-US"/>
              <a:pPr eaLnBrk="1" hangingPunct="1"/>
              <a:t>56</a:t>
            </a:fld>
            <a:endParaRPr lang="en-US" altLang="en-US"/>
          </a:p>
        </p:txBody>
      </p:sp>
      <p:sp>
        <p:nvSpPr>
          <p:cNvPr id="26627" name="Rectangle 2"/>
          <p:cNvSpPr>
            <a:spLocks noGrp="1" noChangeArrowheads="1"/>
          </p:cNvSpPr>
          <p:nvPr>
            <p:ph type="title"/>
          </p:nvPr>
        </p:nvSpPr>
        <p:spPr>
          <a:xfrm>
            <a:off x="685800" y="350838"/>
            <a:ext cx="7772400" cy="6049962"/>
          </a:xfrm>
        </p:spPr>
        <p:txBody>
          <a:bodyPr/>
          <a:lstStyle/>
          <a:p>
            <a:pPr algn="ctr" eaLnBrk="1" hangingPunct="1"/>
            <a:r>
              <a:rPr lang="bg-BG" altLang="en-US" b="1" smtClean="0">
                <a:solidFill>
                  <a:srgbClr val="3333CC"/>
                </a:solidFill>
                <a:cs typeface="Times New Roman" pitchFamily="18" charset="0"/>
              </a:rPr>
              <a:t>Основни характеристики на реформата в лечебната дейност</a:t>
            </a:r>
            <a:r>
              <a:rPr lang="bg-BG" altLang="en-US" smtClean="0">
                <a:cs typeface="Times New Roman" pitchFamily="18" charset="0"/>
              </a:rPr>
              <a:t/>
            </a:r>
            <a:br>
              <a:rPr lang="bg-BG" altLang="en-US" smtClean="0">
                <a:cs typeface="Times New Roman" pitchFamily="18" charset="0"/>
              </a:rPr>
            </a:br>
            <a:endParaRPr lang="en-US" altLang="en-US" smtClean="0">
              <a:cs typeface="Times New Roman" pitchFamily="18" charset="0"/>
            </a:endParaRPr>
          </a:p>
        </p:txBody>
      </p:sp>
      <p:sp>
        <p:nvSpPr>
          <p:cNvPr id="2" name="Date Placeholder 1"/>
          <p:cNvSpPr>
            <a:spLocks noGrp="1"/>
          </p:cNvSpPr>
          <p:nvPr>
            <p:ph type="dt" sz="half" idx="10"/>
          </p:nvPr>
        </p:nvSpPr>
        <p:spPr/>
        <p:txBody>
          <a:bodyPr/>
          <a:lstStyle/>
          <a:p>
            <a:pPr>
              <a:defRPr/>
            </a:pPr>
            <a:fld id="{D3F85B17-97DD-4AF7-97FE-7A29F58E5B4E}" type="datetime1">
              <a:rPr lang="bg-BG" altLang="en-US" smtClean="0"/>
              <a:t>1.3.2017 г.</a:t>
            </a:fld>
            <a:endParaRPr lang="en-US" altLang="en-US"/>
          </a:p>
        </p:txBody>
      </p:sp>
    </p:spTree>
    <p:extLst>
      <p:ext uri="{BB962C8B-B14F-4D97-AF65-F5344CB8AC3E}">
        <p14:creationId xmlns:p14="http://schemas.microsoft.com/office/powerpoint/2010/main" val="414019577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6C27F94-360D-4CEA-9FCE-6128616A9E98}" type="slidenum">
              <a:rPr lang="en-US" altLang="en-US"/>
              <a:pPr eaLnBrk="1" hangingPunct="1"/>
              <a:t>57</a:t>
            </a:fld>
            <a:endParaRPr lang="en-US" altLang="en-US"/>
          </a:p>
        </p:txBody>
      </p:sp>
      <p:sp>
        <p:nvSpPr>
          <p:cNvPr id="27651" name="Rectangle 2"/>
          <p:cNvSpPr>
            <a:spLocks noGrp="1" noChangeArrowheads="1"/>
          </p:cNvSpPr>
          <p:nvPr>
            <p:ph type="title"/>
          </p:nvPr>
        </p:nvSpPr>
        <p:spPr>
          <a:xfrm>
            <a:off x="395536" y="620689"/>
            <a:ext cx="8497639" cy="5329262"/>
          </a:xfrm>
        </p:spPr>
        <p:txBody>
          <a:bodyPr/>
          <a:lstStyle/>
          <a:p>
            <a:pPr algn="l" eaLnBrk="1" hangingPunct="1">
              <a:lnSpc>
                <a:spcPct val="114000"/>
              </a:lnSpc>
            </a:pPr>
            <a:r>
              <a:rPr lang="bg-BG" altLang="en-US" sz="4000" b="1" i="1" dirty="0" smtClean="0">
                <a:cs typeface="Times New Roman" pitchFamily="18" charset="0"/>
              </a:rPr>
              <a:t>1. Радикално променен правен статут на собствеността на лечебните заведения – </a:t>
            </a:r>
            <a:r>
              <a:rPr lang="bg-BG" altLang="en-US" sz="4000" dirty="0" smtClean="0">
                <a:cs typeface="Times New Roman" pitchFamily="18" charset="0"/>
              </a:rPr>
              <a:t>регистриране на лечебните заведения по Търговския закон и Закона за кооперациите.</a:t>
            </a:r>
            <a:endParaRPr lang="en-US" altLang="en-US" sz="40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3BEC5250-A438-4F32-8643-896EA1007A36}" type="datetime1">
              <a:rPr lang="bg-BG" altLang="en-US" smtClean="0"/>
              <a:t>1.3.2017 г.</a:t>
            </a:fld>
            <a:endParaRPr lang="en-US" altLang="en-US"/>
          </a:p>
        </p:txBody>
      </p:sp>
    </p:spTree>
    <p:extLst>
      <p:ext uri="{BB962C8B-B14F-4D97-AF65-F5344CB8AC3E}">
        <p14:creationId xmlns:p14="http://schemas.microsoft.com/office/powerpoint/2010/main" val="212973772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6C27F94-360D-4CEA-9FCE-6128616A9E98}" type="slidenum">
              <a:rPr lang="en-US" altLang="en-US"/>
              <a:pPr eaLnBrk="1" hangingPunct="1"/>
              <a:t>58</a:t>
            </a:fld>
            <a:endParaRPr lang="en-US" altLang="en-US"/>
          </a:p>
        </p:txBody>
      </p:sp>
      <p:sp>
        <p:nvSpPr>
          <p:cNvPr id="27651" name="Rectangle 2"/>
          <p:cNvSpPr>
            <a:spLocks noGrp="1" noChangeArrowheads="1"/>
          </p:cNvSpPr>
          <p:nvPr>
            <p:ph type="title"/>
          </p:nvPr>
        </p:nvSpPr>
        <p:spPr>
          <a:xfrm>
            <a:off x="395536" y="620689"/>
            <a:ext cx="8497639" cy="5544616"/>
          </a:xfrm>
        </p:spPr>
        <p:txBody>
          <a:bodyPr/>
          <a:lstStyle/>
          <a:p>
            <a:pPr algn="l" eaLnBrk="1" hangingPunct="1">
              <a:lnSpc>
                <a:spcPct val="114000"/>
              </a:lnSpc>
            </a:pPr>
            <a:r>
              <a:rPr lang="en-US" altLang="en-US" sz="4000" b="1" i="1" dirty="0" smtClean="0">
                <a:cs typeface="Times New Roman" pitchFamily="18" charset="0"/>
              </a:rPr>
              <a:t>2. Р</a:t>
            </a:r>
            <a:r>
              <a:rPr lang="bg-BG" altLang="en-US" sz="4000" b="1" i="1" dirty="0" err="1" smtClean="0">
                <a:cs typeface="Times New Roman" pitchFamily="18" charset="0"/>
              </a:rPr>
              <a:t>егламентиране</a:t>
            </a:r>
            <a:r>
              <a:rPr lang="bg-BG" altLang="en-US" sz="4000" b="1" i="1" dirty="0" smtClean="0">
                <a:cs typeface="Times New Roman" pitchFamily="18" charset="0"/>
              </a:rPr>
              <a:t> на договорното начало между лечебните заведения и финансиращите органи – </a:t>
            </a:r>
            <a:r>
              <a:rPr lang="bg-BG" altLang="en-US" sz="3600" dirty="0" smtClean="0">
                <a:cs typeface="Times New Roman" pitchFamily="18" charset="0"/>
              </a:rPr>
              <a:t>всички извършвани медицински услуги се заплащат само на основата на сключени договори. </a:t>
            </a:r>
            <a:r>
              <a:rPr lang="bg-BG" altLang="en-US" sz="3600" dirty="0" smtClean="0"/>
              <a:t/>
            </a:r>
            <a:br>
              <a:rPr lang="bg-BG" altLang="en-US" sz="3600" dirty="0" smtClean="0"/>
            </a:br>
            <a:endParaRPr lang="en-US" altLang="en-US" sz="36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C0339CDE-9415-4925-B40A-79DE4BCB9DE0}" type="datetime1">
              <a:rPr lang="bg-BG" altLang="en-US" smtClean="0"/>
              <a:t>1.3.2017 г.</a:t>
            </a:fld>
            <a:endParaRPr lang="en-US" altLang="en-US"/>
          </a:p>
        </p:txBody>
      </p:sp>
    </p:spTree>
    <p:extLst>
      <p:ext uri="{BB962C8B-B14F-4D97-AF65-F5344CB8AC3E}">
        <p14:creationId xmlns:p14="http://schemas.microsoft.com/office/powerpoint/2010/main" val="402236733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6C27F94-360D-4CEA-9FCE-6128616A9E98}" type="slidenum">
              <a:rPr lang="en-US" altLang="en-US"/>
              <a:pPr eaLnBrk="1" hangingPunct="1"/>
              <a:t>59</a:t>
            </a:fld>
            <a:endParaRPr lang="en-US" altLang="en-US"/>
          </a:p>
        </p:txBody>
      </p:sp>
      <p:sp>
        <p:nvSpPr>
          <p:cNvPr id="27651" name="Rectangle 2"/>
          <p:cNvSpPr>
            <a:spLocks noGrp="1" noChangeArrowheads="1"/>
          </p:cNvSpPr>
          <p:nvPr>
            <p:ph type="title"/>
          </p:nvPr>
        </p:nvSpPr>
        <p:spPr>
          <a:xfrm>
            <a:off x="467544" y="692697"/>
            <a:ext cx="8425631" cy="5257254"/>
          </a:xfrm>
        </p:spPr>
        <p:txBody>
          <a:bodyPr/>
          <a:lstStyle/>
          <a:p>
            <a:pPr algn="l" eaLnBrk="1" hangingPunct="1">
              <a:lnSpc>
                <a:spcPct val="114000"/>
              </a:lnSpc>
            </a:pPr>
            <a:r>
              <a:rPr lang="bg-BG" altLang="en-US" sz="4000" b="1" i="1" dirty="0" smtClean="0">
                <a:cs typeface="Times New Roman" pitchFamily="18" charset="0"/>
              </a:rPr>
              <a:t>3. Осигуряване на автономия на потребителя – </a:t>
            </a:r>
            <a:r>
              <a:rPr lang="bg-BG" altLang="en-US" sz="4000" dirty="0" smtClean="0">
                <a:cs typeface="Times New Roman" pitchFamily="18" charset="0"/>
              </a:rPr>
              <a:t>свободен избор на личен лекар, специалист от извънболничната помощ, болнично заведение</a:t>
            </a:r>
            <a:r>
              <a:rPr lang="bg-BG" altLang="en-US" sz="4000" dirty="0" smtClean="0"/>
              <a:t>.</a:t>
            </a:r>
            <a:endParaRPr lang="en-US" altLang="en-US" sz="40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D8535F9B-7B07-40F8-891D-DB189C5D02D9}" type="datetime1">
              <a:rPr lang="bg-BG" altLang="en-US" smtClean="0"/>
              <a:t>1.3.2017 г.</a:t>
            </a:fld>
            <a:endParaRPr lang="en-US" altLang="en-US"/>
          </a:p>
        </p:txBody>
      </p:sp>
    </p:spTree>
    <p:extLst>
      <p:ext uri="{BB962C8B-B14F-4D97-AF65-F5344CB8AC3E}">
        <p14:creationId xmlns:p14="http://schemas.microsoft.com/office/powerpoint/2010/main" val="35339902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277813"/>
            <a:ext cx="8229600" cy="6030912"/>
          </a:xfrm>
        </p:spPr>
        <p:txBody>
          <a:bodyPr/>
          <a:lstStyle/>
          <a:p>
            <a:pPr eaLnBrk="1" hangingPunct="1"/>
            <a:r>
              <a:rPr lang="bg-BG" altLang="en-US" dirty="0" smtClean="0"/>
              <a:t>Развитието на общественото здравеопазване и здравно законодателство след Освободителната война включва 7 етапа.</a:t>
            </a:r>
            <a:endParaRPr lang="en-US" altLang="en-US" dirty="0" smtClean="0"/>
          </a:p>
        </p:txBody>
      </p:sp>
      <p:sp>
        <p:nvSpPr>
          <p:cNvPr id="2" name="Date Placeholder 1"/>
          <p:cNvSpPr>
            <a:spLocks noGrp="1"/>
          </p:cNvSpPr>
          <p:nvPr>
            <p:ph type="dt" sz="half" idx="10"/>
          </p:nvPr>
        </p:nvSpPr>
        <p:spPr/>
        <p:txBody>
          <a:bodyPr/>
          <a:lstStyle/>
          <a:p>
            <a:pPr>
              <a:defRPr/>
            </a:pPr>
            <a:fld id="{06746A85-F4EF-4F23-9107-5A42EEE3D0AC}"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6</a:t>
            </a:fld>
            <a:endParaRPr lang="en-US" alt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2"/>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5CFF5D9-5EB4-48D3-B726-F90FAF0E2585}" type="slidenum">
              <a:rPr lang="en-US" altLang="en-US"/>
              <a:pPr eaLnBrk="1" hangingPunct="1"/>
              <a:t>60</a:t>
            </a:fld>
            <a:endParaRPr lang="en-US" altLang="en-US"/>
          </a:p>
        </p:txBody>
      </p:sp>
      <p:sp>
        <p:nvSpPr>
          <p:cNvPr id="28675" name="Rectangle 2"/>
          <p:cNvSpPr>
            <a:spLocks noGrp="1" noChangeArrowheads="1"/>
          </p:cNvSpPr>
          <p:nvPr>
            <p:ph type="title"/>
          </p:nvPr>
        </p:nvSpPr>
        <p:spPr>
          <a:xfrm>
            <a:off x="395536" y="332656"/>
            <a:ext cx="8424936" cy="5688732"/>
          </a:xfrm>
        </p:spPr>
        <p:txBody>
          <a:bodyPr/>
          <a:lstStyle/>
          <a:p>
            <a:pPr eaLnBrk="1" hangingPunct="1">
              <a:lnSpc>
                <a:spcPct val="110000"/>
              </a:lnSpc>
            </a:pPr>
            <a:r>
              <a:rPr lang="bg-BG" altLang="en-US" sz="3200" b="1" i="1" dirty="0" smtClean="0">
                <a:cs typeface="Times New Roman" pitchFamily="18" charset="0"/>
              </a:rPr>
              <a:t>Законов</a:t>
            </a:r>
            <a:r>
              <a:rPr lang="bg-BG" altLang="en-US" sz="3200" b="1" i="1" dirty="0" smtClean="0"/>
              <a:t>ата</a:t>
            </a:r>
            <a:r>
              <a:rPr lang="bg-BG" altLang="en-US" sz="3200" b="1" i="1" dirty="0" smtClean="0">
                <a:cs typeface="Times New Roman" pitchFamily="18" charset="0"/>
              </a:rPr>
              <a:t> самостоятелност на трите субекта (потребител, лечебно заведение и финансиращ орган) и</a:t>
            </a:r>
            <a:r>
              <a:rPr lang="bg-BG" altLang="en-US" sz="3200" dirty="0" smtClean="0">
                <a:cs typeface="Times New Roman" pitchFamily="18" charset="0"/>
              </a:rPr>
              <a:t> въвеждането на </a:t>
            </a:r>
            <a:r>
              <a:rPr lang="bg-BG" altLang="en-US" sz="3200" b="1" i="1" dirty="0" smtClean="0">
                <a:cs typeface="Times New Roman" pitchFamily="18" charset="0"/>
              </a:rPr>
              <a:t>договорни отношения</a:t>
            </a:r>
            <a:r>
              <a:rPr lang="bg-BG" altLang="en-US" sz="3200" dirty="0" smtClean="0">
                <a:cs typeface="Times New Roman" pitchFamily="18" charset="0"/>
              </a:rPr>
              <a:t>, е предпоставка за формиране на </a:t>
            </a:r>
            <a:r>
              <a:rPr lang="bg-BG" altLang="en-US" sz="3200" b="1" i="1" dirty="0" smtClean="0">
                <a:cs typeface="Times New Roman" pitchFamily="18" charset="0"/>
              </a:rPr>
              <a:t>пазар на медицинските услуги</a:t>
            </a:r>
            <a:r>
              <a:rPr lang="bg-BG" altLang="en-US" sz="3200" dirty="0" smtClean="0">
                <a:cs typeface="Times New Roman" pitchFamily="18" charset="0"/>
              </a:rPr>
              <a:t> </a:t>
            </a:r>
            <a:r>
              <a:rPr lang="bg-BG" altLang="en-US" sz="3200" dirty="0" smtClean="0"/>
              <a:t>и</a:t>
            </a:r>
            <a:r>
              <a:rPr lang="bg-BG" altLang="en-US" sz="3200" dirty="0" smtClean="0">
                <a:cs typeface="Times New Roman" pitchFamily="18" charset="0"/>
              </a:rPr>
              <a:t> конкуренция между лечебните заведения, която да доведе до подобряване на качеството на предоставянето на здравни услуги.</a:t>
            </a:r>
            <a:endParaRPr lang="en-US" altLang="en-US" sz="3200" dirty="0" smtClean="0">
              <a:cs typeface="Times New Roman" pitchFamily="18" charset="0"/>
            </a:endParaRPr>
          </a:p>
        </p:txBody>
      </p:sp>
      <p:sp>
        <p:nvSpPr>
          <p:cNvPr id="2" name="Date Placeholder 1"/>
          <p:cNvSpPr>
            <a:spLocks noGrp="1"/>
          </p:cNvSpPr>
          <p:nvPr>
            <p:ph type="dt" sz="half" idx="10"/>
          </p:nvPr>
        </p:nvSpPr>
        <p:spPr/>
        <p:txBody>
          <a:bodyPr/>
          <a:lstStyle/>
          <a:p>
            <a:pPr>
              <a:defRPr/>
            </a:pPr>
            <a:fld id="{AD655DD6-A360-4A1D-B1C6-0BAE5CDFA125}" type="datetime1">
              <a:rPr lang="bg-BG" altLang="en-US" smtClean="0"/>
              <a:t>1.3.2017 г.</a:t>
            </a:fld>
            <a:endParaRPr lang="en-US" altLang="en-US"/>
          </a:p>
        </p:txBody>
      </p:sp>
    </p:spTree>
    <p:extLst>
      <p:ext uri="{BB962C8B-B14F-4D97-AF65-F5344CB8AC3E}">
        <p14:creationId xmlns:p14="http://schemas.microsoft.com/office/powerpoint/2010/main" val="567981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7813"/>
            <a:ext cx="8229600" cy="6030912"/>
          </a:xfrm>
        </p:spPr>
        <p:txBody>
          <a:bodyPr/>
          <a:lstStyle/>
          <a:p>
            <a:pPr eaLnBrk="1" hangingPunct="1"/>
            <a:r>
              <a:rPr lang="bg-BG" altLang="en-US" sz="4000" b="1" dirty="0" smtClean="0">
                <a:solidFill>
                  <a:srgbClr val="800000"/>
                </a:solidFill>
              </a:rPr>
              <a:t>Първият етап обхваща периода между 1879 и 1888 г.</a:t>
            </a:r>
            <a:r>
              <a:rPr lang="bg-BG" altLang="en-US" sz="4000" dirty="0" smtClean="0"/>
              <a:t> </a:t>
            </a:r>
            <a:r>
              <a:rPr lang="en-US" altLang="en-US" sz="4000" dirty="0" smtClean="0"/>
              <a:t/>
            </a:r>
            <a:br>
              <a:rPr lang="en-US" altLang="en-US" sz="4000" dirty="0" smtClean="0"/>
            </a:br>
            <a:r>
              <a:rPr lang="bg-BG" altLang="en-US" sz="4000" dirty="0" smtClean="0"/>
              <a:t/>
            </a:r>
            <a:br>
              <a:rPr lang="bg-BG" altLang="en-US" sz="4000" dirty="0" smtClean="0"/>
            </a:br>
            <a:r>
              <a:rPr lang="bg-BG" altLang="en-US" sz="4000" dirty="0" smtClean="0"/>
              <a:t>Това е началният етап, в който постепенно се изгражда здравната организация в княжество България  (силно руско влияние) и в Източна Румелия (силно </a:t>
            </a:r>
            <a:r>
              <a:rPr lang="bg-BG" altLang="en-US" sz="4000" dirty="0"/>
              <a:t>западно </a:t>
            </a:r>
            <a:r>
              <a:rPr lang="bg-BG" altLang="en-US" sz="4000" dirty="0" smtClean="0"/>
              <a:t>влияние). </a:t>
            </a:r>
            <a:endParaRPr lang="en-US" altLang="en-US" sz="4000" dirty="0" smtClean="0"/>
          </a:p>
        </p:txBody>
      </p:sp>
      <p:sp>
        <p:nvSpPr>
          <p:cNvPr id="2" name="Date Placeholder 1"/>
          <p:cNvSpPr>
            <a:spLocks noGrp="1"/>
          </p:cNvSpPr>
          <p:nvPr>
            <p:ph type="dt" sz="half" idx="10"/>
          </p:nvPr>
        </p:nvSpPr>
        <p:spPr/>
        <p:txBody>
          <a:bodyPr/>
          <a:lstStyle/>
          <a:p>
            <a:pPr>
              <a:defRPr/>
            </a:pPr>
            <a:fld id="{D0F0ECE1-643C-436E-8169-ECDBF42FF75A}"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7</a:t>
            </a:fld>
            <a:endParaRPr lang="en-US"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77813"/>
            <a:ext cx="8229600" cy="6030912"/>
          </a:xfrm>
        </p:spPr>
        <p:txBody>
          <a:bodyPr/>
          <a:lstStyle/>
          <a:p>
            <a:pPr eaLnBrk="1" hangingPunct="1"/>
            <a:r>
              <a:rPr lang="bg-BG" altLang="en-US" sz="4000" dirty="0" smtClean="0"/>
              <a:t>Началната организация на здравното дело в Княжество България се извършва съобразно изработените от </a:t>
            </a:r>
            <a:r>
              <a:rPr lang="bg-BG" altLang="en-US" sz="4000" b="1" dirty="0" smtClean="0">
                <a:solidFill>
                  <a:srgbClr val="800000"/>
                </a:solidFill>
              </a:rPr>
              <a:t>д-р Димитър Моллов “Временни правила за устройството на медицинското управление в България”</a:t>
            </a:r>
            <a:r>
              <a:rPr lang="bg-BG" altLang="en-US" sz="4000" dirty="0" smtClean="0">
                <a:solidFill>
                  <a:srgbClr val="800000"/>
                </a:solidFill>
              </a:rPr>
              <a:t>,</a:t>
            </a:r>
            <a:r>
              <a:rPr lang="bg-BG" altLang="en-US" sz="4000" dirty="0" smtClean="0"/>
              <a:t> утвърдени на 1 февруари 1879 г. </a:t>
            </a:r>
            <a:endParaRPr lang="en-US" altLang="en-US" sz="4000" dirty="0" smtClean="0"/>
          </a:p>
        </p:txBody>
      </p:sp>
      <p:sp>
        <p:nvSpPr>
          <p:cNvPr id="2" name="Date Placeholder 1"/>
          <p:cNvSpPr>
            <a:spLocks noGrp="1"/>
          </p:cNvSpPr>
          <p:nvPr>
            <p:ph type="dt" sz="half" idx="10"/>
          </p:nvPr>
        </p:nvSpPr>
        <p:spPr/>
        <p:txBody>
          <a:bodyPr/>
          <a:lstStyle/>
          <a:p>
            <a:pPr>
              <a:defRPr/>
            </a:pPr>
            <a:fld id="{6CFA467E-A048-426B-A3CC-5FE118FA2806}"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8</a:t>
            </a:fld>
            <a:endParaRPr lang="en-US" alt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77813"/>
            <a:ext cx="8229600" cy="6030912"/>
          </a:xfrm>
        </p:spPr>
        <p:txBody>
          <a:bodyPr/>
          <a:lstStyle/>
          <a:p>
            <a:pPr eaLnBrk="1" hangingPunct="1"/>
            <a:r>
              <a:rPr lang="bg-BG" altLang="en-US" sz="3200" dirty="0" smtClean="0"/>
              <a:t>Според „Временните правила“, които имат силата на закон,  централното ръководство на здравното дело в Княжество</a:t>
            </a:r>
            <a:r>
              <a:rPr lang="en-US" altLang="en-US" sz="3200" dirty="0" smtClean="0"/>
              <a:t> </a:t>
            </a:r>
            <a:r>
              <a:rPr lang="bg-BG" altLang="en-US" sz="3200" dirty="0" smtClean="0"/>
              <a:t>България се осъществява от Медицински съвет, а местни органи са окръжните и градските лекари. Започва болнично строителство с изграждане на първокласни (</a:t>
            </a:r>
            <a:r>
              <a:rPr lang="bg-BG" altLang="en-US" sz="3200" dirty="0" err="1" smtClean="0"/>
              <a:t>Александровската</a:t>
            </a:r>
            <a:r>
              <a:rPr lang="bg-BG" altLang="en-US" sz="3200" dirty="0" smtClean="0"/>
              <a:t> 1884г.) и второкласни болници. </a:t>
            </a:r>
            <a:br>
              <a:rPr lang="bg-BG" altLang="en-US" sz="3200" dirty="0" smtClean="0"/>
            </a:br>
            <a:endParaRPr lang="en-US" altLang="en-US" sz="3200" dirty="0" smtClean="0"/>
          </a:p>
        </p:txBody>
      </p:sp>
      <p:sp>
        <p:nvSpPr>
          <p:cNvPr id="2" name="Date Placeholder 1"/>
          <p:cNvSpPr>
            <a:spLocks noGrp="1"/>
          </p:cNvSpPr>
          <p:nvPr>
            <p:ph type="dt" sz="half" idx="10"/>
          </p:nvPr>
        </p:nvSpPr>
        <p:spPr/>
        <p:txBody>
          <a:bodyPr/>
          <a:lstStyle/>
          <a:p>
            <a:pPr>
              <a:defRPr/>
            </a:pPr>
            <a:fld id="{E7211637-79F5-4604-B135-1FB16819589F}" type="datetime1">
              <a:rPr lang="bg-BG" altLang="en-US" smtClean="0"/>
              <a:t>1.3.2017 г.</a:t>
            </a:fld>
            <a:endParaRPr lang="en-US" altLang="en-US"/>
          </a:p>
        </p:txBody>
      </p:sp>
      <p:sp>
        <p:nvSpPr>
          <p:cNvPr id="3" name="Slide Number Placeholder 2"/>
          <p:cNvSpPr>
            <a:spLocks noGrp="1"/>
          </p:cNvSpPr>
          <p:nvPr>
            <p:ph type="sldNum" sz="quarter" idx="12"/>
          </p:nvPr>
        </p:nvSpPr>
        <p:spPr/>
        <p:txBody>
          <a:bodyPr/>
          <a:lstStyle/>
          <a:p>
            <a:pPr>
              <a:defRPr/>
            </a:pPr>
            <a:fld id="{7F01FE7A-F9D5-4776-8522-36A1A91DA62A}" type="slidenum">
              <a:rPr lang="en-US" altLang="en-US" smtClean="0"/>
              <a:pPr>
                <a:defRPr/>
              </a:pPr>
              <a:t>9</a:t>
            </a:fld>
            <a:endParaRPr lang="en-US" alt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273</TotalTime>
  <Words>1335</Words>
  <Application>Microsoft Office PowerPoint</Application>
  <PresentationFormat>On-screen Show (4:3)</PresentationFormat>
  <Paragraphs>186</Paragraphs>
  <Slides>60</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Default Design</vt:lpstr>
      <vt:lpstr>CorelDRAW.Graphic.10</vt:lpstr>
      <vt:lpstr>PowerPoint Presentation</vt:lpstr>
      <vt:lpstr>I. РАЗВИТИЕ НА ЗДРАВЕОПАЗВАНЕТО И ЗДРАВНОТО ЗАКОНОДАТЕЛСТВО В БЪЛГАРИЯ </vt:lpstr>
      <vt:lpstr>Развитието на здравеопазването има продължителна история.  Първите форми на организирани здравни грижи в системата на гражданската администрация и първите закони в напредналите европейски страни се появяват в началото на 19-ти век. </vt:lpstr>
      <vt:lpstr>В България през 1852 г. със закон се създава Санитарен съвет, ръководещ здравното дело в Османската империя и се поставят основите на местната здравна администрация. Поради започналата Кримска война (1853 - 1856) ефектът от този закон е твърде незначителен.  </vt:lpstr>
      <vt:lpstr>След Освобождението българската държавност всъщност не наследява някаква развита здравна организация и започва развитие на съвършено нови организационни принципи и структура. </vt:lpstr>
      <vt:lpstr>Развитието на общественото здравеопазване и здравно законодателство след Освободителната война включва 7 етапа.</vt:lpstr>
      <vt:lpstr>Първият етап обхваща периода между 1879 и 1888 г.   Това е началният етап, в който постепенно се изгражда здравната организация в княжество България  (силно руско влияние) и в Източна Румелия (силно западно влияние). </vt:lpstr>
      <vt:lpstr>Началната организация на здравното дело в Княжество България се извършва съобразно изработените от д-р Димитър Моллов “Временни правила за устройството на медицинското управление в България”, утвърдени на 1 февруари 1879 г. </vt:lpstr>
      <vt:lpstr>Според „Временните правила“, които имат силата на закон,  централното ръководство на здравното дело в Княжество България се осъществява от Медицински съвет, а местни органи са окръжните и градските лекари. Започва болнично строителство с изграждане на първокласни (Александровската 1884г.) и второкласни болници.  </vt:lpstr>
      <vt:lpstr>Княз Батемберг извиква руския лекар д-р Грим и през 1882 г. той предлага 7 граждански медицински закони, които се утвърждават и отменят временните правила. </vt:lpstr>
      <vt:lpstr>По същото време в Източна Румелия се изгражда самостоятелна администрация, и се приемат публично-административни правилници, изпълняващи ролята на закони. Такъв е „Законът за устройството на санитарната част“ от 1880 г., според който здравната администрация включва околии и във всяка околия се назначава лекар или фелдшер. </vt:lpstr>
      <vt:lpstr>Характерно за този етап е изграждането на здравната система като публична институция, като държавността е изразена по-силно в Княжество България, отколкото в Източна Румелия. След 1885 г. и в Източна Румелия са приети нормите на Княжество България. </vt:lpstr>
      <vt:lpstr>Вторият етап обхваща времето от 1888 г. до 1912 г.   Това е етап на усъвършенстване на здравната организация.</vt:lpstr>
      <vt:lpstr>През 1888 г. е приет Санитарен закон от правителството на Стефан Стамболов, с който за първи път у нас отговорността за здравеопазването като държавна функция се възлага на административните власти. Цялата здравна администрация се включва към държавните органи. Всички здравни заведения стават държавни, регламентират се правата на лекарите, сестрите, фелдшерите, аптекарите. </vt:lpstr>
      <vt:lpstr>През 1903 г. се приема “Закон за опазване на общественото здраве”, с който се запазват съществуващите структури и се въвеждат лекарски здравни участъци като форма за оказване на здравна помощ (първоначално в селата, а по-късно и в градовете). Този закон действа до 1929 г. </vt:lpstr>
      <vt:lpstr>Приемат се и първите социално-здравни закони:  = Закон за закрила на женския и детския труд /1905 г./;  = Закон за подпомагане на държавните работници при инвалидност и заболяване /1906 г./; = Закон за инспекцията на труда /1907 г./. </vt:lpstr>
      <vt:lpstr>Тези закони имат важно значение за формирането на цялостната система на здравеопазването у нас. Тяхното прилагане създава по-благоприятни условия на труд и по-добър режим на медицинска помощ на немалки групи от населението. </vt:lpstr>
      <vt:lpstr>През 1901 г. се създава Българският лекарски съюз, който води настойчива борба през 1910-1911 г. за създаване на Министерство на народното здраве и труда и за регламентиране по законодателен път на участието на БЛС в управлението на здравеопазването.  Председателят на БЛС става по право член на Висшия медицински съвет и има право да дава мнения по здравното законодателство и да издава задължителни за лекарите етични правила.</vt:lpstr>
      <vt:lpstr>Третият етап обхваща периода на войните /1912-1918 г./.   През този етап се появяват: “Закон за борба против епидемиите, петнист тиф, холера и чума” /1915 г./,  “Закон за народните хигиенични съвети” (1916). </vt:lpstr>
      <vt:lpstr>Продължава развитието на социално-здравното законодателство.  През 1917 г. народното събрание гласува “Закон за хигиената и безопасността на труда” и се създава службата по трудова хигиена.  През 1918 г. се приема “Закон за работническите осигуровки относно рисковете болест и злополука”, който поставя началото на здравно-осигурителните фондове. </vt:lpstr>
      <vt:lpstr>Четвъртият етап обхваща времето на следвоенното възстановяване  1919-1928 г. </vt:lpstr>
      <vt:lpstr>В 1919 г. се приема първият “Закон за борба с маларията” и се създава държавен орган - инспекторат по борба с маларията при Дирекцията на народното здраве.   През 1924 г. Народното събрание гласува “Закон за обществените осигуровки”, който разпорежда задължително осигуряване на всички работници и служащи в държавни, частни и обществени заведения, предприятия, стопанства при злополука, болест, майчинство, инвалидност и старост, като медицинската помощ се оказва за сметка на създадения със закона “Фонд за обществени осигуровки”. </vt:lpstr>
      <vt:lpstr>Обществено-политическите събития през 1923-1925 г. и започналата световна икономическа криза през 1928-1929 г. не позволяват бързото развитие на здравното осигуряване и фондовото финансиране, но независимо от това чрез този закон се прави сериозна стъпка към усвояване на нов модел на развитие.</vt:lpstr>
      <vt:lpstr>Петият етап обхваща един двадесетгодишен период от 1929 до 1949 г. </vt:lpstr>
      <vt:lpstr>Този период се характеризира с  редица нови елементи на здравеопазването и здравното законодателство.  Началото се поставя със “Закона за народното здраве” от 1929 г., който е съобразен с равнището на здравното законодателство в напредналите страни и с условията у нас. </vt:lpstr>
      <vt:lpstr>Нови положения в него в сравнение със Закона от 1903 г. са:  - регламентирането на здравната просвета и ролята й в борбата със социалните болести, - грижите за майката и детето, - утвърждаването на здравния участък,  - разширяването на хигиенната и противоепидемичната дейности, - регламентирането на правата на Българския лекарски съюз, който получава статут на “лекарска камара” /по образеца на западноевропейските страни/. </vt:lpstr>
      <vt:lpstr>През 1940 г. на 25-я редовен събор на БЛС е приет “Проект за държавен здравен план”, който предвижда плановото развитие на здравеопазването, фондово финансиране, обединяване на здравните служби, приоритет на обществената профилактика, участие на населението в здравните дейности. </vt:lpstr>
      <vt:lpstr>Проектът за държавен здравен план от 1940 г. е основният програмен документ на създаденото през 1944 г. МНЗ, ръководено от д-р Рачо Ангелов  и до 1949 г. се изпълнява програма, чиято правна основа е заложена още в “Закона за народното здраве” от 1929 г.</vt:lpstr>
      <vt:lpstr>ШЕСТИЯТ ЕТАП ОБХВАЩА ПЕРИОДА 1949 – 1990 Г.  Това е периодът на социалистическото здравеопазване.</vt:lpstr>
      <vt:lpstr>Отменят се всички предишни актове, включително и Законът за народното здраве и се въвежда чрез Постановление на Министерския съвет съветският модел на здравеопазване. Извършва се пълно одържавяване на здравната система, национализира се медицинската техника и аптеките, създава се държавен монопол и се  въвежда централизирано държавно планиране, финансиране и управление от МНЗ.  </vt:lpstr>
      <vt:lpstr>Социалистическото здравеопазване се оказва действаща система в първите две десетилетия - до 1970 г. Постигната е положителна динамика в редица показатели за здравното състояние на населението. Изгражда се стабилна кадрова и материална  база на здравеопазването, която по количествени измерения става съизмерима с напредналите страни.  </vt:lpstr>
      <vt:lpstr>През този период има редица опити за коригиране на нормативните актове и в 1973 г. е приет Закон за народното здраве, който непрекъснато бива допълван и изменян и действа до 1 януари 2005 г.</vt:lpstr>
      <vt:lpstr>След 1970 г. постепенно започва спад в здравеопазването, което се бюрократизира и се нарушава неговата ефективност поради централизираното планиране, управление и финансиране.  През 1970-те и 80-те години се очертава необходимост от нови подходи и решения, но в резултат на забавяне и липса на инициативи пропадат редица опити за въвеждане на икономически механизми и пазарни подходи в здравеопазването. </vt:lpstr>
      <vt:lpstr>Седми етап – след 1990 г. – етап на структурна и финансова реформа на здравеопазването</vt:lpstr>
      <vt:lpstr>II. ОСНОВНИ НАСОКИ НА ЗДРАВНАТА РЕФОРМА В БЪЛГАРИЯ </vt:lpstr>
      <vt:lpstr>НЕОБХОДИМОСТ ОТ РЕФОРМА В ЗДРАВЕОПАЗВАНЕТО  </vt:lpstr>
      <vt:lpstr>  ТРИ ОСНОВНИ ПРИЧИНИ ЗА РЕФОРМА:  Ø Влошено и влошаващо се здравно състояние на населението.  Ø  Доказана неефективност на здравната система. Ø Несъответствие с общите тенденции към демокрация, пазарна икономика и Европейските стандарти и ценности.    </vt:lpstr>
      <vt:lpstr>ЦЕЛ, ЦЕННОСТИ И ПРИНЦИПИ НА ЗДРАВНАТА РЕФОРМА </vt:lpstr>
      <vt:lpstr>ГЛАВНА ЦЕЛ НА ЗДРАВНАТА РЕФОРМА –  преустановяване на тенденцията за влошаване на общественото здраве и създаване на условия за подобряване на здравето и  увеличаване на очакваната продължителност и качество на живота.</vt:lpstr>
      <vt:lpstr>ОСНОВНИ ЦЕННОСТИ НА ЗДРАВНАТА РЕФОРМА Ø  Плурализъм Ø  Демократичност Ø  Достъпност Ø  Равнопоставеност Ø  Солидарност Ø  Споделена отговорност за здравето </vt:lpstr>
      <vt:lpstr>ОСНОВНИ ПРИНЦИПИ НА ЗДРАВНАТА РЕФОРМА  1. Създаване на собствен модел на здравна система с отчитане на българската история, култура, традиции, реалности и ценности.  2. Социална ориентация на промените.</vt:lpstr>
      <vt:lpstr> 3. Плурализъм и равнопоставеност на формите на собственост и свобода на частната инициатива.    4. Пазарни механизми при разпределяне и управление на ресурсите в здравеопазването.  5. Разпределение на отговорностите за здравето  между обществото, гражданите и здравните професионалисти. </vt:lpstr>
      <vt:lpstr>ДЪЛГОСРОЧНИ ЦЕЛИ НА ЗДРАВНАТА ПОЛИТИКА –  разработване и осъществяване на дългосрочни национални програми за профилактика на заболяванията, промоция на здравето и оптимизиране на  медицинската помощ. </vt:lpstr>
      <vt:lpstr>ДВЕ ОСНОВНИ СТРАНИ НА РЕФОРМАТА  Ø     структурна реформа и  Ø     финансова реформа.</vt:lpstr>
      <vt:lpstr>Финансова реформа  Преминаване към нов модел на финансиране на здравните дейности – от държавен монополизъм към здравноосигурителен модел.</vt:lpstr>
      <vt:lpstr>СТРУКТУРНАТА РЕФОРМА ИМА ЗА ЦЕЛ ДА ПРЕОДОЛЕЕ:   Ø Диспропорциите в териториалното разпределение и неефективното използване на  ресурсите.   Ø Дисбаланса между обществен и частен сектор,  както и между първична, специализирана и болнична помощ.</vt:lpstr>
      <vt:lpstr>*     превантивната дейност; *     първичната здравна помощ; *     диагностично-консултативната помощ; *     болничната помощ; *     снабдяването с лекарства; *     управленската структура.    </vt:lpstr>
      <vt:lpstr>Реформата в превантивната дейност преминава през:  I. от ХЕИ към РИОКОЗ;  II. 2011 г. - РИОКОЗ + РЦЗ = РЗИ </vt:lpstr>
      <vt:lpstr>РЕФОРМАТА В ЛЕЧЕБНАТА ДЕЙНОСТ се опира на:  - Закона за здравето - Закона за здравното осигуряване - Закона за лечебните заведения </vt:lpstr>
      <vt:lpstr> Реформата в извънболничната помощ  се заключава в създаването на нови видове лечебни заведения:  индивидуални и групови практики за първична здравна помощ (ПЗП) и за специализирана извънболнична медицинска помощ (СИМП). </vt:lpstr>
      <vt:lpstr>Реформата в извънболничната помощ  стартира от 1 юли 2000 г., когато започват да се сключват договори между изпълнителите на ПЗП и СИМП с финансиращия орган – НЗОК в лицето на РЗОК.  </vt:lpstr>
      <vt:lpstr>Заплащането в ПМП е на капитационен принцип (според броя на лицата в пациентската листа на ОПЛ) и за някои видове услуги.   Заплащането на СИМП – на принципа за предоставени услуги.</vt:lpstr>
      <vt:lpstr>Реформата в диагностично-консултативната помощ се заключава в създаване на нови видове здравни заведения:  = диагностично-консултативни центрове (ДКЦ);  = диагностично-консултативни отделения (блокове) към болниците; = центрове (медицински, дентални, медико-дентални);  = частни специализирани лекарски практики (индивидуални и групови).  Заплащане – според  извършените консултации или изследвания. </vt:lpstr>
      <vt:lpstr> РЕФОРМАТА В БОЛНИЧНАТА ПОМОЩ се осъществява в два етапа:  1. Преди приемане на Закона за лечебните заведения:    *   намаляване броя на леглата; *   преструктуриране на легловия фонд; *   създаване на алтернативи на стационарната помощ (еднодневна хирургия, домашен стационар).</vt:lpstr>
      <vt:lpstr>2. След приемане на ЗЛЗ – превръщане на болниците в търговски дружества  - От 1 юли 2001 г. - сключване на договори с НЗОК за финансиране на медицинските дейности по клинични пътеки.  - От 1 януари 2006 г. медицински дейности в болниците за заплащат само от НЗОК.   - Диагностично-свързаните групи (ДСГ) са по-добър метод за финансиране на болничната дейност.</vt:lpstr>
      <vt:lpstr>Основни характеристики на реформата в лечебната дейност </vt:lpstr>
      <vt:lpstr>1. Радикално променен правен статут на собствеността на лечебните заведения – регистриране на лечебните заведения по Търговския закон и Закона за кооперациите.</vt:lpstr>
      <vt:lpstr>2. Регламентиране на договорното начало между лечебните заведения и финансиращите органи – всички извършвани медицински услуги се заплащат само на основата на сключени договори.  </vt:lpstr>
      <vt:lpstr>3. Осигуряване на автономия на потребителя – свободен избор на личен лекар, специалист от извънболничната помощ, болнично заведение.</vt:lpstr>
      <vt:lpstr>Законовата самостоятелност на трите субекта (потребител, лечебно заведение и финансиращ орган) и въвеждането на договорни отношения, е предпоставка за формиране на пазар на медицинските услуги и конкуренция между лечебните заведения, която да доведе до подобряване на качеството на предоставянето на здравни услуги.</vt:lpstr>
    </vt:vector>
  </TitlesOfParts>
  <Company>MU Pleven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НА ЗДРАВЕОПАЗВАНЕТО И ЗДРАВНОТО ЗАКОНОДАТЕЛСТВО В БЪЛГАРИЯ</dc:title>
  <dc:creator>G. Grancharova</dc:creator>
  <cp:lastModifiedBy>User</cp:lastModifiedBy>
  <cp:revision>23</cp:revision>
  <dcterms:created xsi:type="dcterms:W3CDTF">2010-02-12T09:48:51Z</dcterms:created>
  <dcterms:modified xsi:type="dcterms:W3CDTF">2017-03-01T18:37:26Z</dcterms:modified>
</cp:coreProperties>
</file>