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50"/>
  </p:notesMasterIdLst>
  <p:sldIdLst>
    <p:sldId id="305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ECFF"/>
    <a:srgbClr val="FFFF99"/>
    <a:srgbClr val="666699"/>
    <a:srgbClr val="A50021"/>
    <a:srgbClr val="F0EFE0"/>
    <a:srgbClr val="1F40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71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1A9D914-8316-433E-8CE6-D53E457B19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925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 anchor="b"/>
          <a:lstStyle>
            <a:lvl1pPr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r" eaLnBrk="1" hangingPunct="1"/>
            <a:fld id="{8C50EB19-E4E4-4102-AB09-E83ACAC43C15}" type="slidenum">
              <a:rPr lang="bg-BG" altLang="bg-BG" sz="1200">
                <a:latin typeface="Arial" charset="0"/>
              </a:rPr>
              <a:pPr algn="r" eaLnBrk="1" hangingPunct="1"/>
              <a:t>1</a:t>
            </a:fld>
            <a:endParaRPr lang="bg-BG" altLang="bg-BG" sz="12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4153414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bg-BG" altLang="en-US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7383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bg-BG" altLang="en-US" noProof="0" smtClean="0"/>
              <a:t>Щракнете, за да редактирате стила на заглавието в образеца</a:t>
            </a:r>
          </a:p>
        </p:txBody>
      </p:sp>
      <p:sp>
        <p:nvSpPr>
          <p:cNvPr id="7383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bg-BG" altLang="en-US" noProof="0" smtClean="0"/>
              <a:t>Щракнете, за да редактирате стила на подзаглавията в образеца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F56027-5FF8-40C1-BE94-952EC82F03D5}" type="datetime1">
              <a:rPr lang="bg-BG" altLang="en-US" smtClean="0"/>
              <a:t>2.3.2017 г.</a:t>
            </a:fld>
            <a:endParaRPr lang="bg-BG" alt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53B65E-D8B5-4C64-A22E-FC60608EBD1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53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6C180-A435-4383-8D37-83F0912C742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B7F39-3A40-4979-8AF4-7F266B049DAE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54348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94342-9D35-45E6-9E0D-A298F3994DE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3E04B-8CC6-4D3B-9239-42E9A42AF21E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02558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3D238-21E8-402E-897A-4CDC5B0D04C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DAA8-3FCD-4AEF-BD59-E22A827E4FA8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8716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26DD5-08C1-48FE-9086-05B2FA125D1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5F180-8E34-437F-97A7-504C1656704B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17857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2056B-6A5D-4666-AB4A-095E7C5753A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28EE-9E9B-4A53-B669-8302C12FFCA4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258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12D25-6086-48C5-BC6D-21BE03510E3E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88053-9E1C-4324-8885-F1B013F151C8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92515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1B40D-4D5F-47FA-B06D-7EB500B9C0D5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6DD9C-0065-42F3-B23B-D658127EDFDB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3152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021A8-555B-4B53-A09D-4D338CAB5D7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58074-5F01-4B21-8FDC-031EBB195551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0917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08155-74FA-49D6-AA1F-9344CCFBE3E4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0FB7A-9B8E-4E74-9B38-661762C33B3D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07838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85DB1-79D3-4AD2-AA3E-827CF857D15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E78AE-086D-4B2B-AC14-DA39723E1FD9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1116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92C10744-B7E9-471E-9CB4-F0F5D1B32C3B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en-US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Щракнете, за да редактирате стила на заглавието в образеца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altLang="en-US" smtClean="0"/>
              <a:t>Второ ниво</a:t>
            </a:r>
          </a:p>
          <a:p>
            <a:pPr lvl="2"/>
            <a:r>
              <a:rPr lang="bg-BG" altLang="en-US" smtClean="0"/>
              <a:t>Трето ниво</a:t>
            </a:r>
          </a:p>
          <a:p>
            <a:pPr lvl="3"/>
            <a:r>
              <a:rPr lang="bg-BG" altLang="en-US" smtClean="0"/>
              <a:t>Четвърто ниво</a:t>
            </a:r>
          </a:p>
          <a:p>
            <a:pPr lvl="4"/>
            <a:r>
              <a:rPr lang="bg-BG" altLang="en-US" smtClean="0"/>
              <a:t>Пето ниво</a:t>
            </a:r>
          </a:p>
        </p:txBody>
      </p:sp>
      <p:sp>
        <p:nvSpPr>
          <p:cNvPr id="7372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81B37708-CFCB-4D19-8017-B301D6A10A7E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12192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935856"/>
              </p:ext>
            </p:extLst>
          </p:nvPr>
        </p:nvGraphicFramePr>
        <p:xfrm>
          <a:off x="533400" y="642541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42541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-76200" y="46972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28600" y="2135983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Лекция №</a:t>
            </a:r>
            <a:r>
              <a:rPr lang="en-US" altLang="bg-BG" dirty="0" smtClean="0">
                <a:solidFill>
                  <a:srgbClr val="002060"/>
                </a:solidFill>
                <a:cs typeface="+mn-cs"/>
              </a:rPr>
              <a:t>5</a:t>
            </a:r>
            <a:endParaRPr lang="bg-BG" altLang="bg-BG" dirty="0" smtClean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446088" y="3124200"/>
            <a:ext cx="8394700" cy="1734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7"/>
              </a:avLst>
            </a:prstTxWarp>
          </a:bodyPr>
          <a:lstStyle/>
          <a:p>
            <a:pPr algn="ctr"/>
            <a:r>
              <a:rPr lang="bg-BG" altLang="en-US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ЗАКОНОДАТЕЛНИ ОСНОВИ НА </a:t>
            </a:r>
            <a:endParaRPr lang="en-US" altLang="en-US" sz="2000" b="1" i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/>
            <a:r>
              <a:rPr lang="bg-BG" alt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ЗДРАВНАТА </a:t>
            </a:r>
            <a:r>
              <a:rPr lang="bg-BG" altLang="en-US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РЕФОРМА</a:t>
            </a:r>
            <a:r>
              <a:rPr lang="bg-BG" altLang="en-US" sz="2000" b="1" i="1" dirty="0">
                <a:cs typeface="Times New Roman" pitchFamily="18" charset="0"/>
              </a:rPr>
              <a:t> </a:t>
            </a:r>
            <a:endParaRPr lang="en-US" sz="2000" b="1" i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716463" y="6057900"/>
            <a:ext cx="4095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Доц. д-р Гена Грънчарова, д.м.</a:t>
            </a:r>
          </a:p>
        </p:txBody>
      </p:sp>
    </p:spTree>
    <p:extLst>
      <p:ext uri="{BB962C8B-B14F-4D97-AF65-F5344CB8AC3E}">
        <p14:creationId xmlns:p14="http://schemas.microsoft.com/office/powerpoint/2010/main" val="330036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41A328-9C98-468B-98F7-DBD7AD654FA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534400" cy="4821238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bg-BG" altLang="en-US" sz="40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Защитна функция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smtClean="0">
                <a:latin typeface="Times New Roman" pitchFamily="18" charset="0"/>
                <a:cs typeface="Times New Roman" pitchFamily="18" charset="0"/>
              </a:rPr>
              <a:t>защитава и гарантира 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правата на пациентите и правната сигурност на оказващите медицинска помощ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altLang="en-US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95BFEB3-4039-47E3-97C4-5298C99E4153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DC8898D-5416-4429-91E0-87EF623FAE6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03388"/>
            <a:ext cx="7772400" cy="2906712"/>
          </a:xfrm>
        </p:spPr>
        <p:txBody>
          <a:bodyPr/>
          <a:lstStyle/>
          <a:p>
            <a:pPr algn="ctr" eaLnBrk="1" hangingPunct="1">
              <a:lnSpc>
                <a:spcPct val="140000"/>
              </a:lnSpc>
              <a:defRPr/>
            </a:pPr>
            <a:r>
              <a:rPr lang="en-US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3. </a:t>
            </a:r>
            <a:r>
              <a:rPr lang="bg-BG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ОСНОВНИ ПРИНЦИПИ НА ЗДРАВНОТО ЗАКОНОДАТЕЛСТВО</a:t>
            </a:r>
            <a:r>
              <a:rPr lang="bg-BG" altLang="en-US" dirty="0" smtClean="0">
                <a:cs typeface="Times New Roman" pitchFamily="18" charset="0"/>
              </a:rPr>
              <a:t> </a:t>
            </a: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010526A-89C7-4350-B5CB-AB5ED6F03CEA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EBCD658-B5F6-4F34-B236-53E34DD36F43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Основна задача на здравното законодателство - постигане на баланс между правата на личността и интересите на обществото</a:t>
            </a:r>
            <a:r>
              <a:rPr lang="bg-BG" altLang="en-US" i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latin typeface="Times New Roman" pitchFamily="18" charset="0"/>
              </a:rPr>
              <a:t/>
            </a:r>
            <a:br>
              <a:rPr lang="bg-BG" altLang="en-US" smtClean="0">
                <a:latin typeface="Times New Roman" pitchFamily="18" charset="0"/>
              </a:rPr>
            </a:br>
            <a:r>
              <a:rPr lang="bg-BG" altLang="en-US" smtClean="0">
                <a:latin typeface="Times New Roman" pitchFamily="18" charset="0"/>
              </a:rPr>
              <a:t/>
            </a:r>
            <a:br>
              <a:rPr lang="bg-BG" altLang="en-US" smtClean="0">
                <a:latin typeface="Times New Roman" pitchFamily="18" charset="0"/>
              </a:rPr>
            </a:b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</a:rPr>
              <a:t>Д</a:t>
            </a: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 основни принципа:</a:t>
            </a:r>
            <a:r>
              <a:rPr lang="bg-BG" alt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bg-BG" altLang="en-US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bg-BG" alt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право на медицинска помощ </a:t>
            </a:r>
            <a:r>
              <a:rPr lang="bg-BG" alt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право на лична свобода и решение.</a:t>
            </a:r>
            <a:endParaRPr lang="en-US" altLang="en-US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A19D3FE-E4A3-4BC5-841C-BF1C2B0B2A40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0B6270-6FE6-492D-9CCC-E897A64241B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36688"/>
            <a:ext cx="8534400" cy="444976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Принципите са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 гарантирани в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Конституцията на Р България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 - глава втора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“Основни права и задължения на гражданите”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bg-BG" altLang="en-US" smtClean="0">
                <a:latin typeface="Times New Roman" pitchFamily="18" charset="0"/>
                <a:cs typeface="Times New Roman" pitchFamily="18" charset="0"/>
              </a:rPr>
            </a:b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84B5E3B-05E6-4346-9514-5E17515AB6C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D49EBE8-A75D-4B7E-8EE2-6A41B4BF5FB6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82638"/>
            <a:ext cx="8610600" cy="5451475"/>
          </a:xfrm>
        </p:spPr>
        <p:txBody>
          <a:bodyPr/>
          <a:lstStyle/>
          <a:p>
            <a:pPr eaLnBrk="1" hangingPunct="1"/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Чл. 52 (1)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Гражданите имат право на здравно осигуряване, гарантиращо им достъпна медицинска помощ, и на безплатно ползване на медицинско обслужване при условия и по ред, определени със закон.</a:t>
            </a:r>
            <a:endParaRPr lang="en-US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DA3375A2-3ED4-48E1-9B1A-855DE0426CE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C08EA54-B398-4EAD-A4B4-2CBEB13752E3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59848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</a:rPr>
              <a:t>Чл. 52 </a:t>
            </a: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Здравеопазването на гражданите се финансира от държавния бюджет, от работодателите, от лични и колективни осигурителни вноски и от други източници при условия и по ред, определени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със закон.</a:t>
            </a:r>
            <a:endParaRPr lang="en-US" altLang="en-US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291F0CF-D415-46FA-8EEE-B5DF81718548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F64D7DD-2AD4-4F74-A2DD-501E7FA22D6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17600"/>
            <a:ext cx="8305800" cy="478313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</a:rPr>
              <a:t>Чл. 52 </a:t>
            </a: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Никой не може да бъде подлаган принудително на лечение и на санитарни мерки, освен в предвидените от закона случаи.</a:t>
            </a:r>
            <a:endParaRPr lang="en-US" altLang="en-US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0C8186D9-FCA2-497E-8B72-9ED219FB356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D8D7F70-C747-4D10-98A4-943AE820BFB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458200" cy="41116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altLang="en-US" sz="4800" b="1" dirty="0" smtClean="0">
                <a:solidFill>
                  <a:srgbClr val="A50021"/>
                </a:solidFill>
                <a:cs typeface="Times New Roman" pitchFamily="18" charset="0"/>
              </a:rPr>
              <a:t>II. </a:t>
            </a:r>
            <a:r>
              <a:rPr lang="bg-BG" altLang="en-US" sz="4800" b="1" dirty="0" smtClean="0">
                <a:solidFill>
                  <a:srgbClr val="A50021"/>
                </a:solidFill>
                <a:cs typeface="Times New Roman" pitchFamily="18" charset="0"/>
              </a:rPr>
              <a:t>ЗАКОНОДАТЕЛНА ИНИЦИАТИВА И ВИДОВЕ НОРМАТИВНИ АКТОВЕ</a:t>
            </a:r>
            <a:endParaRPr lang="en-US" altLang="en-US" sz="4800" b="1" dirty="0" smtClean="0">
              <a:solidFill>
                <a:srgbClr val="A50021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78AE2E73-6EAA-4256-A2E5-EA33B6794391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02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DF8B2C3-EC69-4952-89F3-37B5D9F610C8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0075"/>
            <a:ext cx="8610600" cy="612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Законодателната власт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се осъществява от Народното събрание - то приема, изменя, допълва и отменя законите. </a:t>
            </a:r>
            <a:br>
              <a:rPr lang="bg-BG" alt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Право на законодателна инициатива има всеки народен представител и Министерския съвет (МС).</a:t>
            </a:r>
            <a:r>
              <a:rPr lang="en-US" altLang="en-US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8A88A26-F98E-49E1-A445-D547B97B8536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01147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126CD01-B485-494A-8349-D24DA403557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73100"/>
            <a:ext cx="8382000" cy="572135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Процедурата по подготовката и издаването на нормативните актове е уредена със 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Закона за нормативните актове и Указа за неговото прилагане.</a:t>
            </a:r>
            <a:endParaRPr lang="en-US" altLang="en-US" smtClean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D2B1377-D37F-4EBC-8EA5-8476A2C59C8D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7523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19578BE-038F-4715-9F4B-A5B0D39FA257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458200" cy="3810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defRPr/>
            </a:pPr>
            <a:r>
              <a:rPr lang="en-US" altLang="en-US" sz="43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r>
              <a:rPr lang="en-US" altLang="en-US" sz="4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</a:t>
            </a:r>
            <a:r>
              <a:rPr lang="bg-BG" altLang="en-US" sz="4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СЪЩНОСТ, ФУНКЦИИ И ПРИНЦИПИ НА ЗДРАВНОТО ЗАКОНОДАТЕЛСТВО</a:t>
            </a:r>
            <a:br>
              <a:rPr lang="bg-BG" altLang="en-US" sz="43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en-US" altLang="en-US" sz="4300" b="1" dirty="0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F3D0362-A14F-4E06-A778-3DF7DCC7141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0A6-B397-4535-AE75-03B0C75F8E6A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20738"/>
            <a:ext cx="8610600" cy="5451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Видове нормативни актове: </a:t>
            </a:r>
            <a:r>
              <a:rPr lang="bg-BG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* 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Законови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Конституция, кодекс, закон;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* 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Подзаконови: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постановление, правилник, наредба, инструкция.</a:t>
            </a:r>
            <a:endParaRPr lang="en-US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D3273E14-310F-4D37-857A-0BBE487FEB53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5628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B536734-09C9-41B4-9CE6-7EF8FABE9E25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 algn="ctr" eaLnBrk="1" hangingPunct="1">
              <a:defRPr/>
            </a:pPr>
            <a:r>
              <a:rPr lang="bg-BG" altLang="en-US" sz="4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КОНСТИТУЦИЯ НА РЕПУБЛИКА БЪЛГАРИЯ</a:t>
            </a:r>
            <a:r>
              <a:rPr lang="bg-BG" altLang="en-US" sz="4000" smtClean="0"/>
              <a:t/>
            </a:r>
            <a:br>
              <a:rPr lang="bg-BG" altLang="en-US" sz="4000" smtClean="0"/>
            </a:br>
            <a:r>
              <a:rPr lang="bg-BG" altLang="en-US" sz="2800" i="1" smtClean="0"/>
              <a:t>В сила от 13.07.1991 г.</a:t>
            </a:r>
            <a:br>
              <a:rPr lang="bg-BG" altLang="en-US" sz="2800" i="1" smtClean="0"/>
            </a:br>
            <a:r>
              <a:rPr lang="bg-BG" altLang="en-US" sz="1800" smtClean="0"/>
              <a:t>г</a:t>
            </a:r>
            <a:r>
              <a:rPr lang="en-US" altLang="en-US" sz="1800" smtClean="0"/>
              <a:t>.</a:t>
            </a:r>
            <a:br>
              <a:rPr lang="en-US" altLang="en-US" sz="1800" smtClean="0"/>
            </a:br>
            <a:r>
              <a:rPr lang="bg-BG" altLang="en-US" sz="3200" smtClean="0"/>
              <a:t>Във всяка страна тя е фундаментът, който регулира отношенията между гражданите и държавата и отношенията между трите вида власт: законодателна, изпълнителна и съдебна.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bg-BG" altLang="en-US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534DEDB-92B4-49D1-9E92-3AEFA54403F5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5129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2360606-45AB-45AB-9648-DA56C56830C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5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bg-BG" altLang="en-US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КОНСТИТУЦИЯ НА Р БЪЛГАРИЯ</a:t>
            </a:r>
            <a:br>
              <a:rPr lang="bg-BG" altLang="en-US" sz="32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/>
              <a:t>П</a:t>
            </a: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реамбюл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1. Основни начала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2. Основни права и задължения на гражданите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3. Народно събрание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4. Президент на републиката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5. Министерски съвет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6. Съдебна власт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7. Местно самоуправление и местна администрация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8. Конституционен съд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9. Изменение и допълнение на Конституцията. Приемане на нова конституция.</a:t>
            </a:r>
            <a:b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Глава 10. Герб, печат, знаме, химн, столица</a:t>
            </a:r>
            <a:endParaRPr lang="bg-BG" altLang="en-US" sz="32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28E292B-5F41-4D64-859B-C4D9814B33ED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8940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299001F-C656-4406-BAE0-00812BE485C0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en-US" sz="2800" smtClean="0"/>
              <a:t>Освен в посочения чл. 52 опазването на здравето на гражданите се третира и в редица </a:t>
            </a:r>
            <a:r>
              <a:rPr lang="bg-BG" altLang="en-US" sz="2800" b="1" i="1" smtClean="0"/>
              <a:t>други членове на Конституцията на Р България – глава 2:</a:t>
            </a:r>
            <a:br>
              <a:rPr lang="bg-BG" altLang="en-US" sz="2800" b="1" i="1" smtClean="0"/>
            </a:br>
            <a:r>
              <a:rPr lang="bg-BG" altLang="en-US" sz="2800" b="1" i="1" smtClean="0"/>
              <a:t> 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400" b="1" smtClean="0">
                <a:solidFill>
                  <a:srgbClr val="A50021"/>
                </a:solidFill>
              </a:rPr>
              <a:t>Чл. 7.</a:t>
            </a:r>
            <a:r>
              <a:rPr lang="bg-BG" altLang="en-US" sz="2400" smtClean="0"/>
              <a:t> Държавата отговаря за вреди, причинени от незаконни актове или действия на нейни органи и длъжностни лица.</a:t>
            </a:r>
            <a:br>
              <a:rPr lang="bg-BG" altLang="en-US" sz="2400" smtClean="0"/>
            </a:b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>
                <a:solidFill>
                  <a:srgbClr val="A50021"/>
                </a:solidFill>
              </a:rPr>
              <a:t>Чл. 14.</a:t>
            </a:r>
            <a:r>
              <a:rPr lang="bg-BG" altLang="en-US" sz="2400" smtClean="0"/>
              <a:t> Семейството, майчинството и децата са под закрилата на държавата и обществото.</a:t>
            </a: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/>
              <a:t/>
            </a:r>
            <a:br>
              <a:rPr lang="bg-BG" altLang="en-US" sz="2400" b="1" smtClean="0"/>
            </a:br>
            <a:r>
              <a:rPr lang="bg-BG" altLang="en-US" sz="2400" b="1" smtClean="0">
                <a:solidFill>
                  <a:srgbClr val="A50021"/>
                </a:solidFill>
              </a:rPr>
              <a:t>Чл. 15.</a:t>
            </a:r>
            <a:r>
              <a:rPr lang="bg-BG" altLang="en-US" sz="2400" smtClean="0"/>
              <a:t> Р България осигурява опазването и възпроизводството на околната среда, поддържането и разнообразието на живата природа и разумното използване на природните богатства и ресурсите.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DA5435B-70CB-45C0-9D79-B30CACEF4900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742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749FA4A-28E0-4D82-8B8B-76E84DEAA39C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5943600"/>
          </a:xfrm>
        </p:spPr>
        <p:txBody>
          <a:bodyPr/>
          <a:lstStyle/>
          <a:p>
            <a:pPr eaLnBrk="1" hangingPunct="1"/>
            <a:r>
              <a:rPr lang="bg-BG" altLang="en-US" sz="2800" b="1" smtClean="0">
                <a:solidFill>
                  <a:srgbClr val="A50021"/>
                </a:solidFill>
              </a:rPr>
              <a:t>Чл. 47.</a:t>
            </a:r>
            <a:r>
              <a:rPr lang="bg-BG" altLang="en-US" sz="2800" b="1" smtClean="0"/>
              <a:t>  (1)</a:t>
            </a:r>
            <a:r>
              <a:rPr lang="bg-BG" altLang="en-US" sz="2800" smtClean="0"/>
              <a:t> </a:t>
            </a:r>
            <a:r>
              <a:rPr lang="bg-BG" altLang="en-US" sz="2800" b="1" i="1" smtClean="0"/>
              <a:t>Отглеждането и възпитанието на децата</a:t>
            </a:r>
            <a:r>
              <a:rPr lang="bg-BG" altLang="en-US" sz="2800" smtClean="0"/>
              <a:t> до пълнолетието им е право и задължение на техните родители и се подпомага от държавата.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(2)</a:t>
            </a:r>
            <a:r>
              <a:rPr lang="bg-BG" altLang="en-US" sz="2800" smtClean="0"/>
              <a:t> </a:t>
            </a:r>
            <a:r>
              <a:rPr lang="bg-BG" altLang="en-US" sz="2800" b="1" i="1" smtClean="0"/>
              <a:t>Жената-майка</a:t>
            </a:r>
            <a:r>
              <a:rPr lang="bg-BG" altLang="en-US" sz="2800" i="1" smtClean="0"/>
              <a:t> </a:t>
            </a:r>
            <a:r>
              <a:rPr lang="bg-BG" altLang="en-US" sz="2800" b="1" i="1" smtClean="0"/>
              <a:t>се ползва от особената закрила на държавата</a:t>
            </a:r>
            <a:r>
              <a:rPr lang="bg-BG" altLang="en-US" sz="2800" smtClean="0"/>
              <a:t>, която й осигурява платен отпуск преди и след раждане, безплатна акушерска помощ, облекчаване на труда и други социални помощи.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(3)</a:t>
            </a:r>
            <a:r>
              <a:rPr lang="bg-BG" altLang="en-US" sz="2800" smtClean="0"/>
              <a:t> Децата, родени извън брака, имат равни права с родените в брака.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(4)</a:t>
            </a:r>
            <a:r>
              <a:rPr lang="bg-BG" altLang="en-US" sz="2800" smtClean="0"/>
              <a:t> Децата, останали без грижата на близките си, се намират под особената закрила на държавата и обществото.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7F428E7-37A1-4F90-B31B-C71999E16972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4555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9D3C189-6CF5-4098-95D3-C9E92B8CAE2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bg-BG" altLang="en-US" sz="2800" b="1" smtClean="0">
                <a:solidFill>
                  <a:srgbClr val="A50021"/>
                </a:solidFill>
              </a:rPr>
              <a:t>Чл. 48.</a:t>
            </a:r>
            <a:r>
              <a:rPr lang="bg-BG" altLang="en-US" sz="2800" b="1" smtClean="0"/>
              <a:t> (1)</a:t>
            </a:r>
            <a:r>
              <a:rPr lang="bg-BG" altLang="en-US" sz="2800" smtClean="0"/>
              <a:t> Гражданите имат право на труд. Държавата се грижи за създаване на условия за осъществяване на това право.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(2)</a:t>
            </a:r>
            <a:r>
              <a:rPr lang="bg-BG" altLang="en-US" sz="2800" smtClean="0"/>
              <a:t> Държавата създава условия за осъществяване на правото на труд на лицата с физически и психически увреждания.</a:t>
            </a:r>
            <a:r>
              <a:rPr lang="bg-BG" altLang="en-US" sz="2800" b="1" i="1" smtClean="0"/>
              <a:t/>
            </a:r>
            <a:br>
              <a:rPr lang="bg-BG" altLang="en-US" sz="2800" b="1" i="1" smtClean="0"/>
            </a:br>
            <a:r>
              <a:rPr lang="bg-BG" altLang="en-US" sz="2800" b="1" i="1" smtClean="0"/>
              <a:t>(5)</a:t>
            </a:r>
            <a:r>
              <a:rPr lang="bg-BG" altLang="en-US" sz="2800" i="1" smtClean="0"/>
              <a:t> </a:t>
            </a:r>
            <a:r>
              <a:rPr lang="bg-BG" altLang="en-US" sz="2800" b="1" i="1" smtClean="0"/>
              <a:t>Работниците</a:t>
            </a:r>
            <a:r>
              <a:rPr lang="bg-BG" altLang="en-US" sz="2800" b="1" smtClean="0"/>
              <a:t> и служителите имат право на здравословни и безопасни условия на труд, </a:t>
            </a:r>
            <a:r>
              <a:rPr lang="bg-BG" altLang="en-US" sz="2800" smtClean="0"/>
              <a:t>на минимално трудово възнаграждение и заплащане, съответстващо на извършената работа, на почивка и отпуск, при условия и ред, определени със закон.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A49F362-19D0-4BA2-8F03-5D67C8E11143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2089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31FD57-C475-477B-914B-69C3E087C7EF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2800" b="1" smtClean="0">
                <a:solidFill>
                  <a:srgbClr val="A50021"/>
                </a:solidFill>
              </a:rPr>
              <a:t>Чл. 51.</a:t>
            </a:r>
            <a:r>
              <a:rPr lang="bg-BG" altLang="en-US" sz="2800" b="1" smtClean="0"/>
              <a:t> (1)</a:t>
            </a:r>
            <a:r>
              <a:rPr lang="bg-BG" altLang="en-US" sz="2800" smtClean="0"/>
              <a:t> Гражданите имат </a:t>
            </a:r>
            <a:r>
              <a:rPr lang="bg-BG" altLang="en-US" sz="2800" b="1" i="1" smtClean="0"/>
              <a:t>право на обществено осигуряване и социално подпомагане</a:t>
            </a:r>
            <a:r>
              <a:rPr lang="bg-BG" altLang="en-US" sz="2800" b="1" smtClean="0"/>
              <a:t>.</a:t>
            </a:r>
            <a:br>
              <a:rPr lang="bg-BG" altLang="en-US" sz="2800" b="1" smtClean="0"/>
            </a:br>
            <a:r>
              <a:rPr lang="bg-BG" altLang="en-US" sz="2800" b="1" smtClean="0"/>
              <a:t>(2)</a:t>
            </a:r>
            <a:r>
              <a:rPr lang="bg-BG" altLang="en-US" sz="2800" smtClean="0"/>
              <a:t> Лицата, останали временно без работа, се осигуряват социално при условия и по ред, определени със закон.</a:t>
            </a:r>
            <a:r>
              <a:rPr lang="bg-BG" altLang="en-US" sz="2800" b="1" smtClean="0"/>
              <a:t/>
            </a:r>
            <a:br>
              <a:rPr lang="bg-BG" altLang="en-US" sz="2800" b="1" smtClean="0"/>
            </a:br>
            <a:r>
              <a:rPr lang="bg-BG" altLang="en-US" sz="2800" b="1" smtClean="0"/>
              <a:t>(3)</a:t>
            </a:r>
            <a:r>
              <a:rPr lang="bg-BG" altLang="en-US" sz="2800" smtClean="0"/>
              <a:t> Старите хора, които нямат близки и не могат да се издържат от своето имущество, както и лицата с физически и психически увреждания, са под особена закрила на държавата.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48BC4D7-E8BA-4C8F-80DD-A1DD66144A6D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669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2947DBF-ACB2-4322-8FF5-532A4596C3A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3600" b="1" smtClean="0">
                <a:solidFill>
                  <a:srgbClr val="A50021"/>
                </a:solidFill>
              </a:rPr>
              <a:t>Чл. 55.</a:t>
            </a:r>
            <a:r>
              <a:rPr lang="bg-BG" altLang="en-US" sz="3600" smtClean="0"/>
              <a:t>  Гражданите имат </a:t>
            </a:r>
            <a:r>
              <a:rPr lang="bg-BG" altLang="en-US" sz="3600" b="1" i="1" smtClean="0"/>
              <a:t>право на здравословна и благоприятна околна среда</a:t>
            </a:r>
            <a:r>
              <a:rPr lang="bg-BG" altLang="en-US" sz="3600" smtClean="0"/>
              <a:t> в съответствие с установените стандарти и нормативи.  Те са длъжни да опазват околната среда.</a:t>
            </a:r>
            <a:r>
              <a:rPr lang="bg-BG" altLang="en-US" sz="28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CD415FA-6BF1-4CA9-8037-8D62F3B53EAB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0067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9D48E20-B3BB-4E50-A081-7A493D796B13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eaLnBrk="1" hangingPunct="1"/>
            <a:r>
              <a:rPr lang="bg-BG" altLang="en-US" b="1" i="1" smtClean="0">
                <a:solidFill>
                  <a:srgbClr val="0000FF"/>
                </a:solidFill>
              </a:rPr>
              <a:t>Кодекси.</a:t>
            </a:r>
            <a:r>
              <a:rPr lang="bg-BG" altLang="en-US" b="1" smtClean="0"/>
              <a:t> </a:t>
            </a:r>
            <a:r>
              <a:rPr lang="bg-BG" altLang="en-US" smtClean="0"/>
              <a:t>С тях се уреждат обществени</a:t>
            </a:r>
            <a:r>
              <a:rPr lang="ru-RU" altLang="en-US" smtClean="0"/>
              <a:t> </a:t>
            </a:r>
            <a:r>
              <a:rPr lang="bg-BG" altLang="en-US" smtClean="0"/>
              <a:t>отношения, които са предмет на цял клон на правната система или на обособен важен негов дял.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F803404-39E2-4F53-B8D4-727D83AA9CA2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7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5B18783-A33E-4ED1-BDCD-0EDC2888324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5867400"/>
          </a:xfrm>
        </p:spPr>
        <p:txBody>
          <a:bodyPr/>
          <a:lstStyle/>
          <a:p>
            <a:pPr eaLnBrk="1" hangingPunct="1"/>
            <a:r>
              <a:rPr lang="bg-BG" altLang="en-US" sz="4000" b="1" i="1" smtClean="0">
                <a:solidFill>
                  <a:srgbClr val="0000FF"/>
                </a:solidFill>
              </a:rPr>
              <a:t>Кодекси:</a:t>
            </a:r>
            <a:br>
              <a:rPr lang="bg-BG" altLang="en-US" sz="4000" b="1" i="1" smtClean="0">
                <a:solidFill>
                  <a:srgbClr val="0000FF"/>
                </a:solidFill>
              </a:rPr>
            </a:br>
            <a:r>
              <a:rPr lang="bg-BG" altLang="en-US" sz="2800" b="1" i="1" smtClean="0">
                <a:solidFill>
                  <a:srgbClr val="0000FF"/>
                </a:solidFill>
              </a:rPr>
              <a:t>- </a:t>
            </a:r>
            <a:r>
              <a:rPr lang="bg-BG" altLang="en-US" sz="2800" smtClean="0">
                <a:solidFill>
                  <a:srgbClr val="0000FF"/>
                </a:solidFill>
              </a:rPr>
              <a:t>Административнопроцесуален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Граждански 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Данъчноосигурителен 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Изборен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за застраховането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за социално осигуряване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за международното частно право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на труда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Кодекс на търговското корабоплаване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Наказателен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Наказателно процесуален кодекс</a:t>
            </a:r>
            <a:br>
              <a:rPr lang="bg-BG" altLang="en-US" sz="2800" smtClean="0">
                <a:solidFill>
                  <a:srgbClr val="0000FF"/>
                </a:solidFill>
              </a:rPr>
            </a:br>
            <a:r>
              <a:rPr lang="bg-BG" altLang="en-US" sz="2800" smtClean="0">
                <a:solidFill>
                  <a:srgbClr val="0000FF"/>
                </a:solidFill>
              </a:rPr>
              <a:t>- Семеен кодекс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B8FAC3C-ECEE-4569-9645-7B65A29B65FE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2670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4D60CB1-9880-4A00-BB3D-0BEEADB7585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84350"/>
            <a:ext cx="8077200" cy="27717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en-US" altLang="en-US" b="1" dirty="0" smtClean="0">
                <a:solidFill>
                  <a:srgbClr val="A50021"/>
                </a:solidFill>
                <a:cs typeface="Times New Roman" pitchFamily="18" charset="0"/>
              </a:rPr>
              <a:t>1. </a:t>
            </a:r>
            <a:r>
              <a:rPr lang="bg-BG" altLang="en-US" b="1" dirty="0" smtClean="0">
                <a:solidFill>
                  <a:srgbClr val="A50021"/>
                </a:solidFill>
                <a:cs typeface="Times New Roman" pitchFamily="18" charset="0"/>
              </a:rPr>
              <a:t>ПРАВНИ НОРМИ И ДЕОНТОЛОГИЧНИ НОРМИ</a:t>
            </a:r>
            <a:r>
              <a:rPr lang="bg-BG" altLang="en-US" dirty="0" smtClean="0">
                <a:cs typeface="Times New Roman" pitchFamily="18" charset="0"/>
              </a:rPr>
              <a:t/>
            </a:r>
            <a:br>
              <a:rPr lang="bg-BG" altLang="en-US" dirty="0" smtClean="0">
                <a:cs typeface="Times New Roman" pitchFamily="18" charset="0"/>
              </a:rPr>
            </a:b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C6BB4BE-8B4F-4A24-B60C-AEE9B9AEB9B1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8D1A036-0A76-46C8-9828-287A45E48A15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58674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i="1" smtClean="0">
                <a:solidFill>
                  <a:srgbClr val="0000FF"/>
                </a:solidFill>
              </a:rPr>
              <a:t>Кодекси:</a:t>
            </a:r>
            <a:br>
              <a:rPr lang="bg-BG" altLang="en-US" b="1" i="1" smtClean="0">
                <a:solidFill>
                  <a:srgbClr val="0000FF"/>
                </a:solidFill>
              </a:rPr>
            </a:br>
            <a:r>
              <a:rPr lang="bg-BG" altLang="en-US" sz="3200" b="1" i="1" smtClean="0">
                <a:solidFill>
                  <a:srgbClr val="0000FF"/>
                </a:solidFill>
              </a:rPr>
              <a:t>- </a:t>
            </a:r>
            <a:r>
              <a:rPr lang="bg-BG" altLang="en-US" sz="3200" smtClean="0">
                <a:solidFill>
                  <a:srgbClr val="0000FF"/>
                </a:solidFill>
              </a:rPr>
              <a:t>Кодекс за поведението на служителите в гражданската администрация</a:t>
            </a:r>
            <a:br>
              <a:rPr lang="bg-BG" altLang="en-US" sz="3200" smtClean="0">
                <a:solidFill>
                  <a:srgbClr val="0000FF"/>
                </a:solidFill>
              </a:rPr>
            </a:br>
            <a:r>
              <a:rPr lang="bg-BG" altLang="en-US" sz="3200" smtClean="0">
                <a:solidFill>
                  <a:srgbClr val="0000FF"/>
                </a:solidFill>
              </a:rPr>
              <a:t>- Етичен кодекс на адвоката</a:t>
            </a:r>
            <a:br>
              <a:rPr lang="bg-BG" altLang="en-US" sz="3200" smtClean="0">
                <a:solidFill>
                  <a:srgbClr val="0000FF"/>
                </a:solidFill>
              </a:rPr>
            </a:br>
            <a:r>
              <a:rPr lang="bg-BG" altLang="en-US" sz="3200" smtClean="0">
                <a:solidFill>
                  <a:srgbClr val="0000FF"/>
                </a:solidFill>
              </a:rPr>
              <a:t>- Кодекс на професионалната етика</a:t>
            </a:r>
            <a:br>
              <a:rPr lang="bg-BG" altLang="en-US" sz="3200" smtClean="0">
                <a:solidFill>
                  <a:srgbClr val="0000FF"/>
                </a:solidFill>
              </a:rPr>
            </a:br>
            <a:endParaRPr lang="bg-BG" altLang="en-US" sz="3200" smtClean="0">
              <a:solidFill>
                <a:srgbClr val="0000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DFADD-E883-4EB7-B441-16FD513900E3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804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24765C7-32DE-4940-9A6E-A142186277FA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0"/>
            <a:ext cx="8229600" cy="3441700"/>
          </a:xfrm>
        </p:spPr>
        <p:txBody>
          <a:bodyPr/>
          <a:lstStyle/>
          <a:p>
            <a:pPr eaLnBrk="1" hangingPunct="1"/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Законите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 биват: </a:t>
            </a:r>
            <a:r>
              <a:rPr lang="bg-BG" altLang="en-US" sz="4000" b="1" i="1" smtClean="0">
                <a:latin typeface="Times New Roman" pitchFamily="18" charset="0"/>
              </a:rPr>
              <a:t/>
            </a:r>
            <a:br>
              <a:rPr lang="bg-BG" altLang="en-US" sz="4000" b="1" i="1" smtClean="0">
                <a:latin typeface="Times New Roman" pitchFamily="18" charset="0"/>
              </a:rPr>
            </a:b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* 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Устройствени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 (конститутивни</a:t>
            </a:r>
            <a:r>
              <a:rPr lang="bg-BG" altLang="en-US" sz="4000" b="1" i="1" smtClean="0">
                <a:latin typeface="Times New Roman" pitchFamily="18" charset="0"/>
              </a:rPr>
              <a:t>) </a:t>
            </a:r>
            <a:br>
              <a:rPr lang="bg-BG" altLang="en-US" sz="4000" b="1" i="1" smtClean="0">
                <a:latin typeface="Times New Roman" pitchFamily="18" charset="0"/>
              </a:rPr>
            </a:br>
            <a:r>
              <a:rPr lang="bg-BG" altLang="en-US" sz="4000" b="1" i="1" smtClean="0">
                <a:latin typeface="Times New Roman" pitchFamily="18" charset="0"/>
              </a:rPr>
              <a:t> 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Специфични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00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FC939CE-A534-4039-90AF-8620792F6D6D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6857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047BC55-840E-426E-BA33-2CBB679CD2F7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66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995363"/>
            <a:ext cx="7772400" cy="41116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УСТРОЙСТВЕН ЗАКОН –</a:t>
            </a:r>
            <a:r>
              <a:rPr lang="bg-BG" altLang="en-US" b="1" i="1" smtClean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 ЗА ЗДРАВЕТО</a:t>
            </a:r>
            <a:r>
              <a:rPr lang="bg-BG" altLang="en-US" b="1" i="1" smtClean="0">
                <a:solidFill>
                  <a:srgbClr val="FF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(приет авг.2004 г., в сила от 01.01.2005 г.</a:t>
            </a:r>
            <a:r>
              <a:rPr lang="en-US" alt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D51799B-416C-441C-AB56-C31024D384A4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8388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3F1F1B4-61D5-43FF-9192-C8B513DC7A2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57150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bg-BG" altLang="en-US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СПЕЦИФИЧНИ ЗАКОНИ:</a:t>
            </a:r>
            <a:br>
              <a:rPr lang="bg-BG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8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Закон за здравното осигуряване (1998) 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професионално-съсловните организации на лекарите и лекарите по </a:t>
            </a:r>
            <a:r>
              <a:rPr lang="bg-BG" altLang="en-US" sz="2400" b="1" dirty="0" err="1" smtClean="0">
                <a:latin typeface="Times New Roman" pitchFamily="18" charset="0"/>
                <a:cs typeface="Times New Roman" pitchFamily="18" charset="0"/>
              </a:rPr>
              <a:t>дентална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медицина (1998)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лечебните заведения (1999)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лекарствените продукти в хуманната медицина (2007)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медицинските изделия (2007)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храните (1999, изм.януари 2011))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трансплантацията на органи, тъкани и клетки (2003, изм. 2007 и 2011)</a:t>
            </a:r>
            <a:endParaRPr lang="en-US" alt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C76F469-3044-44A5-B4E1-F3D70B30485B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1386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E0A548-5D11-42C7-8B78-9B20785EC67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bg-BG" altLang="en-US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СПЕЦИФИЧНИ ЗАКОНИ:</a:t>
            </a:r>
            <a:r>
              <a:rPr lang="bg-BG" alt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контрол върху наркотичните вещества и </a:t>
            </a:r>
            <a:r>
              <a:rPr lang="bg-BG" altLang="en-US" sz="2400" b="1" dirty="0" err="1" smtClean="0">
                <a:latin typeface="Times New Roman" pitchFamily="18" charset="0"/>
                <a:cs typeface="Times New Roman" pitchFamily="18" charset="0"/>
              </a:rPr>
              <a:t>прекурсорите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кръвта, кръводаряването и кръвопреливането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здравословни и безопасни условия на труд 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признаване на професионални квалификации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защита от вредното въздействие на химичните вещества и смеси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2400" b="1" dirty="0" smtClean="0"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  <a:t> Закон за съсловната организация на медицинските сестри, акушерките и асоциираните медицински специалисти</a:t>
            </a:r>
            <a:br>
              <a:rPr lang="bg-BG" alt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BA840AF-7F03-4D6A-9C84-2261768648A1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6612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3D5BDBE-FFD3-42A7-8AC4-034B5BD8441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bg-BG" altLang="en-US" sz="4800" b="1" i="1" smtClean="0">
                <a:solidFill>
                  <a:srgbClr val="0000FF"/>
                </a:solidFill>
              </a:rPr>
              <a:t>Подзаконови нормативни актове</a:t>
            </a:r>
            <a:r>
              <a:rPr lang="bg-BG" altLang="en-US" sz="4800" b="1" smtClean="0"/>
              <a:t> </a:t>
            </a:r>
            <a:br>
              <a:rPr lang="bg-BG" altLang="en-US" sz="4800" b="1" smtClean="0"/>
            </a:br>
            <a:r>
              <a:rPr lang="bg-BG" altLang="en-US" sz="4800" b="1" smtClean="0"/>
              <a:t/>
            </a:r>
            <a:br>
              <a:rPr lang="bg-BG" altLang="en-US" sz="4800" b="1" smtClean="0"/>
            </a:br>
            <a:r>
              <a:rPr lang="bg-BG" altLang="en-US" smtClean="0"/>
              <a:t>Издават се от МС “въз основа” или “в изпълнение на закона”. Отделните министри също имат право да издават наредби</a:t>
            </a:r>
            <a:r>
              <a:rPr lang="en-US" altLang="en-US" smtClean="0"/>
              <a:t> </a:t>
            </a:r>
            <a:r>
              <a:rPr lang="bg-BG" altLang="en-US" smtClean="0"/>
              <a:t>и инструкции.</a:t>
            </a:r>
            <a:r>
              <a:rPr lang="bg-BG" altLang="en-US" sz="48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C48A582-9195-4680-869D-4496BA4A06A5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6035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52DD7D-72DB-4E52-8844-111D337D3FE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eaLnBrk="1" hangingPunct="1"/>
            <a:r>
              <a:rPr lang="bg-BG" altLang="en-US" sz="2800" b="1" i="1" smtClean="0">
                <a:solidFill>
                  <a:srgbClr val="0000FF"/>
                </a:solidFill>
              </a:rPr>
              <a:t>Постановления.</a:t>
            </a:r>
            <a:r>
              <a:rPr lang="bg-BG" altLang="en-US" sz="2800" b="1" i="1" smtClean="0"/>
              <a:t> </a:t>
            </a:r>
            <a:r>
              <a:rPr lang="bg-BG" altLang="en-US" sz="2400" smtClean="0"/>
              <a:t>Издават се само от МС в два основни случая:</a:t>
            </a:r>
            <a:br>
              <a:rPr lang="bg-BG" altLang="en-US" sz="2400" smtClean="0"/>
            </a:br>
            <a:r>
              <a:rPr lang="bg-BG" altLang="en-US" sz="2800" smtClean="0"/>
              <a:t/>
            </a:r>
            <a:br>
              <a:rPr lang="bg-BG" altLang="en-US" sz="2800" smtClean="0"/>
            </a:br>
            <a:r>
              <a:rPr lang="bg-BG" altLang="en-US" sz="2400" smtClean="0"/>
              <a:t>1. При приемане на правилници, наредби или инструкции – напр. Постановление </a:t>
            </a:r>
            <a:r>
              <a:rPr lang="ru-RU" altLang="en-US" sz="2400" smtClean="0"/>
              <a:t>№ </a:t>
            </a:r>
            <a:r>
              <a:rPr lang="bg-BG" altLang="en-US" sz="2400" smtClean="0"/>
              <a:t>245 на МС от 16.11.2005 г. за приемане на Наредба за Единните държавни изисквания за придобиване на висше образование по специалностите „Медицина” и „Дентална медицина” за ОКС „магистър” (ДВ, бр. 94</a:t>
            </a:r>
            <a:r>
              <a:rPr lang="ru-RU" altLang="en-US" sz="2400" smtClean="0"/>
              <a:t>/2005</a:t>
            </a:r>
            <a:r>
              <a:rPr lang="bg-BG" altLang="en-US" sz="2400" smtClean="0"/>
              <a:t> г.).</a:t>
            </a:r>
            <a:br>
              <a:rPr lang="bg-BG" altLang="en-US" sz="2400" smtClean="0"/>
            </a:br>
            <a:r>
              <a:rPr lang="bg-BG" altLang="en-US" sz="2400" smtClean="0"/>
              <a:t/>
            </a:r>
            <a:br>
              <a:rPr lang="bg-BG" altLang="en-US" sz="2400" smtClean="0"/>
            </a:br>
            <a:r>
              <a:rPr lang="bg-BG" altLang="en-US" sz="2400" smtClean="0"/>
              <a:t>2. При приемане на самостоятелни постановления за уреждане на обществени отношения в областта на изпълнителната дейност на МС съгласно предоставената му със закон компетентност.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D426B6-3254-443A-9B5A-213B9E4852DB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9097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828CDE8-EB31-440F-B8A6-13995AD4738A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pPr eaLnBrk="1" hangingPunct="1"/>
            <a:r>
              <a:rPr lang="bg-BG" altLang="en-US" sz="3600" b="1" i="1" smtClean="0">
                <a:solidFill>
                  <a:srgbClr val="0000FF"/>
                </a:solidFill>
              </a:rPr>
              <a:t>Правилници.</a:t>
            </a:r>
            <a:r>
              <a:rPr lang="bg-BG" altLang="en-US" sz="3600" b="1" smtClean="0"/>
              <a:t> </a:t>
            </a:r>
            <a:r>
              <a:rPr lang="bg-BG" altLang="en-US" sz="3600" smtClean="0"/>
              <a:t>Приемат се с постановления на МС и подпомагат прилагането на законите, като регулират отношенията, които не могат да бъдат предвидени в закона. Правилници за дейността и вътрешния ред на държавни органи се издават и от министрите на съответните министерства.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EE8C317-F835-47CD-807E-F03BE31B7F93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4849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59B14D6-DC81-4CC0-9874-6986B2AC2816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eaLnBrk="1" hangingPunct="1"/>
            <a:r>
              <a:rPr lang="bg-BG" altLang="en-US" sz="3600" b="1" i="1" smtClean="0">
                <a:solidFill>
                  <a:srgbClr val="0000FF"/>
                </a:solidFill>
              </a:rPr>
              <a:t>Наредби -</a:t>
            </a:r>
            <a:r>
              <a:rPr lang="bg-BG" altLang="en-US" sz="3600" b="1" i="1" smtClean="0"/>
              <a:t> </a:t>
            </a:r>
            <a:r>
              <a:rPr lang="bg-BG" altLang="en-US" sz="3600" smtClean="0"/>
              <a:t>нормативни актове, третиращи отношенията в по-тесни  области. Подпомагат прилагането на разпоредбите на нормативен акт от по–висока степен. Приемат се с постановления на МС. Право да издават наредби имат и министрите на отделните министерства.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F3ACC26-C532-4C89-9DA4-103B2F5197D5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192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35787A3-11FB-4A88-9965-807934F9D524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791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200" b="1" i="1" smtClean="0">
                <a:solidFill>
                  <a:srgbClr val="0000FF"/>
                </a:solidFill>
              </a:rPr>
              <a:t>Инструкции</a:t>
            </a:r>
            <a:r>
              <a:rPr lang="bg-BG" altLang="en-US" sz="3200" b="1" i="1" smtClean="0"/>
              <a:t> - </a:t>
            </a:r>
            <a:r>
              <a:rPr lang="bg-BG" altLang="en-US" sz="3200" smtClean="0"/>
              <a:t>нормативни актове, с които се изясняват подходите и правилата за извършване на конкретни дейности. </a:t>
            </a:r>
            <a:br>
              <a:rPr lang="bg-BG" altLang="en-US" sz="3200" smtClean="0"/>
            </a:br>
            <a:r>
              <a:rPr lang="bg-BG" altLang="en-US" sz="3200" smtClean="0"/>
              <a:t/>
            </a:r>
            <a:br>
              <a:rPr lang="bg-BG" altLang="en-US" sz="3200" smtClean="0"/>
            </a:br>
            <a:r>
              <a:rPr lang="bg-BG" altLang="en-US" sz="2800" smtClean="0"/>
              <a:t>Пример: инструкции, издавани от Министъра на здравеопазването за здравния контрол, за противоепидемичните мерки при редица инфекциозни заболявания, за скринингови профилактични прегледи и др.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C4360D8-ED67-4E0D-88E0-DE01D959102A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3978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0C60B4-B9C7-45FB-B314-CCA62C8805C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5867400"/>
          </a:xfrm>
        </p:spPr>
        <p:txBody>
          <a:bodyPr/>
          <a:lstStyle/>
          <a:p>
            <a:pPr eaLnBrk="1" hangingPunct="1">
              <a:defRPr/>
            </a:pPr>
            <a:r>
              <a:rPr lang="bg-BG" altLang="en-US" sz="4000" b="1" i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Деонтологични норми</a:t>
            </a:r>
            <a:r>
              <a:rPr lang="bg-BG" altLang="en-US" sz="4000" smtClean="0">
                <a:latin typeface="Times New Roman" pitchFamily="18" charset="0"/>
                <a:cs typeface="Times New Roman" pitchFamily="18" charset="0"/>
              </a:rPr>
              <a:t> -въздействат върху поведението чрез вътрешната мотивираност; характеризират моралното съзнание на упражняващите медицинска професия без да е налице формализация на правото. Подлежат на съсловен и социален контрол от обществото.</a:t>
            </a:r>
            <a:endParaRPr lang="en-US" alt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0AD78CC-16EE-4296-BB46-18EDE9349672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8D964EF-5CCA-4A1C-A6C9-8F8BC1314AD1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0"/>
            <a:ext cx="8610600" cy="2771775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defRPr/>
            </a:pPr>
            <a:r>
              <a:rPr lang="bg-BG" altLang="en-US" sz="4800" b="1" i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ОСНОВНИ ПРИНЦИПИ ПРИ ИЗДАВАНЕТО НА НОРМАТИВНИТЕ АКТОВЕ</a:t>
            </a:r>
            <a:endParaRPr lang="en-US" altLang="en-US" sz="4800" b="1" smtClean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C8A0D90-C452-4A26-B515-1E03DD499863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3849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6F1F820-3B48-4F70-9569-22C023824ED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458200" cy="41195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800" b="1" i="1" smtClean="0">
                <a:latin typeface="Times New Roman" pitchFamily="18" charset="0"/>
                <a:cs typeface="Times New Roman" pitchFamily="18" charset="0"/>
              </a:rPr>
              <a:t>1.   Нормативни актове могат да издават само органите, предвидени от Конституцията и от закона.</a:t>
            </a:r>
            <a:endParaRPr lang="en-US" altLang="en-US" sz="4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EEF1701-413C-4607-A540-91386F89A109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9710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60BFAA7-22B3-4FAC-9797-77363FF24420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53927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i="1" smtClean="0">
                <a:latin typeface="Times New Roman" pitchFamily="18" charset="0"/>
              </a:rPr>
              <a:t>2. 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Общото изискване при съставянето на нормативните актове е обществените отношения в една и съща област да се уреждат с един, а не с няколко нормативни акта от същата степен.</a:t>
            </a:r>
            <a:r>
              <a:rPr lang="en-US" altLang="en-US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8C433E6-0D27-444E-ABCB-D2680768F492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4272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774D8D-017D-48B0-A994-BB6055CFBBEF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4538663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i="1" smtClean="0">
                <a:latin typeface="Times New Roman" pitchFamily="18" charset="0"/>
              </a:rPr>
              <a:t>3. 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Подзаконовите нормативни актове</a:t>
            </a:r>
            <a:r>
              <a:rPr lang="bg-BG" altLang="en-US" sz="40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по прилагането на определен закон  уреждат само материята, за която е предвидено да бъдат издадени.</a:t>
            </a:r>
            <a:r>
              <a:rPr lang="bg-BG" altLang="en-US" sz="4000" smtClean="0">
                <a:cs typeface="Times New Roman" pitchFamily="18" charset="0"/>
              </a:rPr>
              <a:t> </a:t>
            </a:r>
            <a:endParaRPr lang="en-US" altLang="en-US" sz="4000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E09EAE1-5645-4B86-ADD3-F69DCEAB3F7E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610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9EEF42B-7BB9-4A66-BAE3-44ADD73ED4FF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14400"/>
            <a:ext cx="8534400" cy="4111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 i="1" smtClean="0">
                <a:latin typeface="Times New Roman" pitchFamily="18" charset="0"/>
              </a:rPr>
              <a:t>4.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Нормативните актове, за да имат действие</a:t>
            </a:r>
            <a:r>
              <a:rPr lang="bg-BG" altLang="en-US" i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трябва да бъдат публикувани в официоза на дадена страна</a:t>
            </a:r>
            <a:r>
              <a:rPr lang="bg-BG" altLang="en-US" b="1" i="1" smtClean="0">
                <a:latin typeface="Times New Roman" pitchFamily="18" charset="0"/>
              </a:rPr>
              <a:t>.</a:t>
            </a:r>
            <a:r>
              <a:rPr lang="bg-BG" altLang="en-US" b="1" i="1" smtClean="0">
                <a:cs typeface="Times New Roman" pitchFamily="18" charset="0"/>
              </a:rPr>
              <a:t> </a:t>
            </a:r>
            <a:endParaRPr lang="en-US" altLang="en-US" b="1" i="1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C13DE39D-C1A9-4BBC-8CD4-7F15717E65B5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81074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D39CD88-BF36-49A8-BA00-B81C39075219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382000" cy="4111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 i="1" smtClean="0">
                <a:latin typeface="Times New Roman" pitchFamily="18" charset="0"/>
              </a:rPr>
              <a:t>5. </a:t>
            </a: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Нормативните актове трябва да съответстват на Конституцията и на други актове от по-висока степен</a:t>
            </a:r>
            <a:r>
              <a:rPr lang="bg-BG" altLang="en-US" i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mtClean="0">
                <a:cs typeface="Times New Roman" pitchFamily="18" charset="0"/>
              </a:rPr>
              <a:t> </a:t>
            </a:r>
            <a:endParaRPr lang="en-US" altLang="en-US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2064D8BC-0BE9-48CC-BEA4-FEE9B35B671A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9678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50D950A-B19A-4022-85E0-6C7F9BC56768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54308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Съвременното международно здравно законодателство</a:t>
            </a:r>
            <a:r>
              <a:rPr lang="bg-BG" altLang="en-US" sz="40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latin typeface="Times New Roman" pitchFamily="18" charset="0"/>
                <a:cs typeface="Times New Roman" pitchFamily="18" charset="0"/>
              </a:rPr>
              <a:t>третира широк кръг проблеми на здравеопазването и средата, в която то функционира, като се регулират правно </a:t>
            </a:r>
            <a:r>
              <a:rPr lang="bg-BG" altLang="en-US" sz="4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вида отношения</a:t>
            </a:r>
            <a:r>
              <a:rPr lang="bg-BG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bg-BG" altLang="en-US" sz="4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8598BC5-516B-4029-AE8F-8321346F3B26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465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186A41-D393-42A6-B5B1-C110D01F977F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59563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3600" smtClean="0">
                <a:latin typeface="Times New Roman" pitchFamily="18" charset="0"/>
              </a:rPr>
              <a:t>1.</a:t>
            </a:r>
            <a:r>
              <a:rPr lang="bg-BG" altLang="en-US" sz="2800" smtClean="0">
                <a:latin typeface="Times New Roman" pitchFamily="18" charset="0"/>
              </a:rPr>
              <a:t> </a:t>
            </a:r>
            <a:r>
              <a:rPr lang="bg-BG" altLang="en-US" sz="3600" smtClean="0">
                <a:latin typeface="Times New Roman" pitchFamily="18" charset="0"/>
              </a:rPr>
              <a:t>Устройствени з</a:t>
            </a: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акони. 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2. Финансиране на здравеопазването.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3. Актове за правата и задълженията на персонала. 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4. Профилактиката на инфекциозните заболявания.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5. Контрол върху факторите на околната среда.</a:t>
            </a:r>
            <a:endParaRPr lang="en-US" altLang="en-US" sz="3600" smtClean="0"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B06CA60-88BD-41F6-8C2B-A1BC5C2AAE9C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0221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B71D0DA-FC0E-491C-B337-C55955E98F5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6015038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3600" smtClean="0">
                <a:latin typeface="Times New Roman" pitchFamily="18" charset="0"/>
              </a:rPr>
              <a:t>6. К</a:t>
            </a: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онтрол на незаразните хронични заболявания. 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7. Контрол на хранителните продукти.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8. Контрол на лекарствата и аптеките.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9. Контрол на наркотичните вещества.</a:t>
            </a:r>
            <a:br>
              <a:rPr lang="bg-BG" alt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latin typeface="Times New Roman" pitchFamily="18" charset="0"/>
                <a:cs typeface="Times New Roman" pitchFamily="18" charset="0"/>
              </a:rPr>
              <a:t>10. Трансплантация на органи, тъкани и клетки</a:t>
            </a:r>
            <a:endParaRPr lang="en-US" altLang="en-US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826D6B2-4A4D-45D2-9082-D455787BFB36}" type="datetime1">
              <a:rPr lang="bg-BG" altLang="en-US" smtClean="0"/>
              <a:t>2.3.2017 г.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7199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4BB88FE-F4FB-4189-8085-6AA9D8B908A7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458200" cy="5888038"/>
          </a:xfrm>
        </p:spPr>
        <p:txBody>
          <a:bodyPr/>
          <a:lstStyle/>
          <a:p>
            <a:pPr eaLnBrk="1" hangingPunct="1"/>
            <a:r>
              <a:rPr lang="bg-BG" altLang="en-US" sz="4000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Правни норми</a:t>
            </a:r>
            <a:r>
              <a:rPr lang="bg-BG" altLang="en-US" sz="4000" smtClean="0">
                <a:latin typeface="Times New Roman" pitchFamily="18" charset="0"/>
                <a:cs typeface="Times New Roman" pitchFamily="18" charset="0"/>
              </a:rPr>
              <a:t> - действат чрез държавна принуда, имат забраняващ, разрешаващ и задължителен характер. Неспазването им води до санкции от съдебните и изпълнителни органи. Отличават се с висока степен на формализация и винаги са завършени текстуално.</a:t>
            </a:r>
            <a:endParaRPr lang="en-US" alt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4509506-22F7-4839-86A1-99790E708134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CCDDFC5-E7B1-4A60-BFC5-B269534626CD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27188"/>
            <a:ext cx="7772400" cy="27717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g-BG" altLang="en-US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ОСНОВНИ ФУНКЦИИ НА ЗДРАВНОТО ЗАКОНОДАТЕЛСТВО</a:t>
            </a:r>
            <a:r>
              <a:rPr lang="bg-BG" alt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ACFB899-FBCC-4FB2-B5E2-AE3A883C6F8B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226824E-7299-4409-BFE2-7ED562F2F9FE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08025"/>
            <a:ext cx="8610600" cy="5449888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bg-BG" altLang="en-US" b="1" i="1" smtClean="0">
                <a:latin typeface="Times New Roman" pitchFamily="18" charset="0"/>
                <a:cs typeface="Times New Roman" pitchFamily="18" charset="0"/>
              </a:rPr>
              <a:t>Здравното законодателство представлява съвкупност от всички правни норми, регулиращи разнообразните отношения в здравеопазването.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008822E-E881-4F03-9E5B-98AF4AD85BF7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2C855EE-43B1-4F6A-9280-97674239BF2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458200" cy="5449888"/>
          </a:xfrm>
        </p:spPr>
        <p:txBody>
          <a:bodyPr/>
          <a:lstStyle/>
          <a:p>
            <a:pPr eaLnBrk="1" hangingPunct="1">
              <a:lnSpc>
                <a:spcPct val="160000"/>
              </a:lnSpc>
              <a:defRPr/>
            </a:pP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Здравното законодателство изпълнява </a:t>
            </a: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две основни функции: </a:t>
            </a:r>
            <a:b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организационна функция</a:t>
            </a:r>
            <a:b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защитна функция</a:t>
            </a:r>
            <a:r>
              <a:rPr lang="bg-BG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altLang="en-US" b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F751C9CB-A41A-4F55-8669-803ED1179D45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882F47-41A3-4ABE-9509-6A2992F967AB}" type="slidenum">
              <a:rPr lang="bg-BG" altLang="en-US" sz="1200">
                <a:latin typeface="Arial Black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bg-BG" altLang="en-US" sz="1200">
              <a:latin typeface="Arial Black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0038"/>
            <a:ext cx="8686800" cy="6024562"/>
          </a:xfrm>
        </p:spPr>
        <p:txBody>
          <a:bodyPr/>
          <a:lstStyle/>
          <a:p>
            <a:pPr eaLnBrk="1" hangingPunct="1"/>
            <a:r>
              <a:rPr lang="bg-BG" altLang="en-US" b="1" i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Организационна функция -</a:t>
            </a:r>
            <a:r>
              <a:rPr lang="bg-BG" alt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  определя задачите, организацията на работа, взаимодействието и отговорността на </a:t>
            </a:r>
            <a:r>
              <a:rPr lang="bg-BG" altLang="en-US" smtClean="0">
                <a:latin typeface="Times New Roman" pitchFamily="18" charset="0"/>
              </a:rPr>
              <a:t>лицата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, оказващи медицинска помощ, </a:t>
            </a:r>
            <a:r>
              <a:rPr lang="bg-BG" altLang="en-US" smtClean="0">
                <a:latin typeface="Times New Roman" pitchFamily="18" charset="0"/>
              </a:rPr>
              <a:t>гарантира извършване на </a:t>
            </a:r>
            <a:r>
              <a:rPr lang="bg-BG" altLang="en-US" smtClean="0">
                <a:latin typeface="Times New Roman" pitchFamily="18" charset="0"/>
                <a:cs typeface="Times New Roman" pitchFamily="18" charset="0"/>
              </a:rPr>
              <a:t>медицинската дейност според </a:t>
            </a:r>
            <a:r>
              <a:rPr lang="bg-BG" altLang="en-US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изискванията за добра медицинска практика.</a:t>
            </a:r>
            <a:endParaRPr lang="en-US" altLang="en-US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69D253C-75AC-4752-9C5F-875FBD6AD916}" type="datetime1">
              <a:rPr lang="bg-BG" altLang="en-US" smtClean="0"/>
              <a:t>2.3.2017 г.</a:t>
            </a:fld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1198</TotalTime>
  <Words>919</Words>
  <Application>Microsoft Office PowerPoint</Application>
  <PresentationFormat>On-screen Show (4:3)</PresentationFormat>
  <Paragraphs>149</Paragraphs>
  <Slides>48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Arial Unicode MS</vt:lpstr>
      <vt:lpstr>Arial</vt:lpstr>
      <vt:lpstr>Arial Black</vt:lpstr>
      <vt:lpstr>Arial Narrow</vt:lpstr>
      <vt:lpstr>Impact</vt:lpstr>
      <vt:lpstr>Times New Roman</vt:lpstr>
      <vt:lpstr>Wingdings</vt:lpstr>
      <vt:lpstr>Pixel</vt:lpstr>
      <vt:lpstr>CorelDRAW.Graphic.10</vt:lpstr>
      <vt:lpstr>PowerPoint Presentation</vt:lpstr>
      <vt:lpstr>I. СЪЩНОСТ, ФУНКЦИИ И ПРИНЦИПИ НА ЗДРАВНОТО ЗАКОНОДАТЕЛСТВО </vt:lpstr>
      <vt:lpstr>1. ПРАВНИ НОРМИ И ДЕОНТОЛОГИЧНИ НОРМИ </vt:lpstr>
      <vt:lpstr>Деонтологични норми -въздействат върху поведението чрез вътрешната мотивираност; характеризират моралното съзнание на упражняващите медицинска професия без да е налице формализация на правото. Подлежат на съсловен и социален контрол от обществото.</vt:lpstr>
      <vt:lpstr>Правни норми - действат чрез държавна принуда, имат забраняващ, разрешаващ и задължителен характер. Неспазването им води до санкции от съдебните и изпълнителни органи. Отличават се с висока степен на формализация и винаги са завършени текстуално.</vt:lpstr>
      <vt:lpstr>2. ОСНОВНИ ФУНКЦИИ НА ЗДРАВНОТО ЗАКОНОДАТЕЛСТВО </vt:lpstr>
      <vt:lpstr>Здравното законодателство представлява съвкупност от всички правни норми, регулиращи разнообразните отношения в здравеопазването. </vt:lpstr>
      <vt:lpstr>Здравното законодателство изпълнява две основни функции:  - организационна функция - защитна функция </vt:lpstr>
      <vt:lpstr>Организационна функция -   определя задачите, организацията на работа, взаимодействието и отговорността на лицата, оказващи медицинска помощ, гарантира извършване на медицинската дейност според изискванията за добра медицинска практика.</vt:lpstr>
      <vt:lpstr>Защитна функция - защитава и гарантира правата на пациентите и правната сигурност на оказващите медицинска помощ. </vt:lpstr>
      <vt:lpstr>3. ОСНОВНИ ПРИНЦИПИ НА ЗДРАВНОТО ЗАКОНОДАТЕЛСТВО </vt:lpstr>
      <vt:lpstr>Основна задача на здравното законодателство - постигане на баланс между правата на личността и интересите на обществото.   Два основни принципа:  - право на медицинска помощ  - право на лична свобода и решение.</vt:lpstr>
      <vt:lpstr>Принципите са гарантирани в Конституцията на Р България - глава втора “Основни права и задължения на гражданите”.  </vt:lpstr>
      <vt:lpstr>Чл. 52 (1) Гражданите имат право на здравно осигуряване, гарантиращо им достъпна медицинска помощ, и на безплатно ползване на медицинско обслужване при условия и по ред, определени със закон.</vt:lpstr>
      <vt:lpstr>Чл. 52 (2) Здравеопазването на гражданите се финансира от държавния бюджет, от работодателите, от лични и колективни осигурителни вноски и от други източници при условия и по ред, определени със закон.</vt:lpstr>
      <vt:lpstr>Чл. 52 (4) Никой не може да бъде подлаган принудително на лечение и на санитарни мерки, освен в предвидените от закона случаи.</vt:lpstr>
      <vt:lpstr>II. ЗАКОНОДАТЕЛНА ИНИЦИАТИВА И ВИДОВЕ НОРМАТИВНИ АКТОВЕ</vt:lpstr>
      <vt:lpstr>Законодателната власт се осъществява от Народното събрание - то приема, изменя, допълва и отменя законите.   Право на законодателна инициатива има всеки народен представител и Министерския съвет (МС). </vt:lpstr>
      <vt:lpstr>Процедурата по подготовката и издаването на нормативните актове е уредена със Закона за нормативните актове и Указа за неговото прилагане.</vt:lpstr>
      <vt:lpstr>Видове нормативни актове:   * Законови: Конституция, кодекс, закон;  * Подзаконови: постановление, правилник, наредба, инструкция.</vt:lpstr>
      <vt:lpstr>КОНСТИТУЦИЯ НА РЕПУБЛИКА БЪЛГАРИЯ В сила от 13.07.1991 г. г. Във всяка страна тя е фундаментът, който регулира отношенията между гражданите и държавата и отношенията между трите вида власт: законодателна, изпълнителна и съдебна.  </vt:lpstr>
      <vt:lpstr>КОНСТИТУЦИЯ НА Р БЪЛГАРИЯ Преамбюл Глава 1. Основни начала Глава 2. Основни права и задължения на гражданите Глава 3. Народно събрание Глава 4. Президент на републиката Глава 5. Министерски съвет Глава 6. Съдебна власт Глава 7. Местно самоуправление и местна администрация Глава 8. Конституционен съд Глава 9. Изменение и допълнение на Конституцията. Приемане на нова конституция. Глава 10. Герб, печат, знаме, химн, столица</vt:lpstr>
      <vt:lpstr>Освен в посочения чл. 52 опазването на здравето на гражданите се третира и в редица други членове на Конституцията на Р България – глава 2:   Чл. 7. Държавата отговаря за вреди, причинени от незаконни актове или действия на нейни органи и длъжностни лица.  Чл. 14. Семейството, майчинството и децата са под закрилата на държавата и обществото.  Чл. 15. Р България осигурява опазването и възпроизводството на околната среда, поддържането и разнообразието на живата природа и разумното използване на природните богатства и ресурсите.</vt:lpstr>
      <vt:lpstr>Чл. 47.  (1) Отглеждането и възпитанието на децата до пълнолетието им е право и задължение на техните родители и се подпомага от държавата. (2) Жената-майка се ползва от особената закрила на държавата, която й осигурява платен отпуск преди и след раждане, безплатна акушерска помощ, облекчаване на труда и други социални помощи. (3) Децата, родени извън брака, имат равни права с родените в брака. (4) Децата, останали без грижата на близките си, се намират под особената закрила на държавата и обществото.</vt:lpstr>
      <vt:lpstr>Чл. 48. (1) Гражданите имат право на труд. Държавата се грижи за създаване на условия за осъществяване на това право. (2) Държавата създава условия за осъществяване на правото на труд на лицата с физически и психически увреждания. (5) Работниците и служителите имат право на здравословни и безопасни условия на труд, на минимално трудово възнаграждение и заплащане, съответстващо на извършената работа, на почивка и отпуск, при условия и ред, определени със закон.</vt:lpstr>
      <vt:lpstr>Чл. 51. (1) Гражданите имат право на обществено осигуряване и социално подпомагане. (2) Лицата, останали временно без работа, се осигуряват социално при условия и по ред, определени със закон. (3) Старите хора, които нямат близки и не могат да се издържат от своето имущество, както и лицата с физически и психически увреждания, са под особена закрила на държавата.</vt:lpstr>
      <vt:lpstr>Чл. 55.  Гражданите имат право на здравословна и благоприятна околна среда в съответствие с установените стандарти и нормативи.  Те са длъжни да опазват околната среда. </vt:lpstr>
      <vt:lpstr>Кодекси. С тях се уреждат обществени отношения, които са предмет на цял клон на правната система или на обособен важен негов дял. </vt:lpstr>
      <vt:lpstr>Кодекси: - Административнопроцесуален кодекс - Граждански процесуален кодекс - Данъчноосигурителен процесуален кодекс - Изборен кодекс - Кодекс за застраховането - Кодекс за социално осигуряване - Кодекс за международното частно право - Кодекс на труда - Кодекс на търговското корабоплаване - Наказателен кодекс - Наказателно процесуален кодекс - Семеен кодекс</vt:lpstr>
      <vt:lpstr>Кодекси: - Кодекс за поведението на служителите в гражданската администрация - Етичен кодекс на адвоката - Кодекс на професионалната етика </vt:lpstr>
      <vt:lpstr>Законите биват:   * Устройствени (конститутивни)    * Специфични </vt:lpstr>
      <vt:lpstr>УСТРОЙСТВЕН ЗАКОН – ЗАКОН ЗА ЗДРАВЕТО (приет авг.2004 г., в сила от 01.01.2005 г.)</vt:lpstr>
      <vt:lpstr> СПЕЦИФИЧНИ ЗАКОНИ: Ø Закон за здравното осигуряване (1998)   Ø Закон за професионално-съсловните организации на лекарите и лекарите по дентална медицина (1998)  Ø Закон за лечебните заведения (1999)  Ø Закон за лекарствените продукти в хуманната медицина (2007)  Ø Закон за медицинските изделия (2007) Ø Закон за храните (1999, изм.януари 2011)) Ø Закон за трансплантацията на органи, тъкани и клетки (2003, изм. 2007 и 2011)</vt:lpstr>
      <vt:lpstr> СПЕЦИФИЧНИ ЗАКОНИ: Ø Закон за контрол върху наркотичните вещества и прекурсорите  Ø Закон за кръвта, кръводаряването и кръвопреливането Ø Закон за здравословни и безопасни условия на труд  Ø Закон за признаване на професионални квалификации Ø Закон за защита от вредното въздействие на химичните вещества и смеси Ø Закон за съсловната организация на медицинските сестри, акушерките и асоциираните медицински специалисти </vt:lpstr>
      <vt:lpstr>Подзаконови нормативни актове   Издават се от МС “въз основа” или “в изпълнение на закона”. Отделните министри също имат право да издават наредби и инструкции. </vt:lpstr>
      <vt:lpstr>Постановления. Издават се само от МС в два основни случая:  1. При приемане на правилници, наредби или инструкции – напр. Постановление № 245 на МС от 16.11.2005 г. за приемане на Наредба за Единните държавни изисквания за придобиване на висше образование по специалностите „Медицина” и „Дентална медицина” за ОКС „магистър” (ДВ, бр. 94/2005 г.).  2. При приемане на самостоятелни постановления за уреждане на обществени отношения в областта на изпълнителната дейност на МС съгласно предоставената му със закон компетентност.</vt:lpstr>
      <vt:lpstr>Правилници. Приемат се с постановления на МС и подпомагат прилагането на законите, като регулират отношенията, които не могат да бъдат предвидени в закона. Правилници за дейността и вътрешния ред на държавни органи се издават и от министрите на съответните министерства. </vt:lpstr>
      <vt:lpstr>Наредби - нормативни актове, третиращи отношенията в по-тесни  области. Подпомагат прилагането на разпоредбите на нормативен акт от по–висока степен. Приемат се с постановления на МС. Право да издават наредби имат и министрите на отделните министерства. </vt:lpstr>
      <vt:lpstr>Инструкции - нормативни актове, с които се изясняват подходите и правилата за извършване на конкретни дейности.   Пример: инструкции, издавани от Министъра на здравеопазването за здравния контрол, за противоепидемичните мерки при редица инфекциозни заболявания, за скринингови профилактични прегледи и др.</vt:lpstr>
      <vt:lpstr>ОСНОВНИ ПРИНЦИПИ ПРИ ИЗДАВАНЕТО НА НОРМАТИВНИТЕ АКТОВЕ</vt:lpstr>
      <vt:lpstr>1.   Нормативни актове могат да издават само органите, предвидени от Конституцията и от закона.</vt:lpstr>
      <vt:lpstr>2. Общото изискване при съставянето на нормативните актове е обществените отношения в една и съща област да се уреждат с един, а не с няколко нормативни акта от същата степен. </vt:lpstr>
      <vt:lpstr>3. Подзаконовите нормативни актове по прилагането на определен закон  уреждат само материята, за която е предвидено да бъдат издадени. </vt:lpstr>
      <vt:lpstr>4. Нормативните актове, за да имат действие, трябва да бъдат публикувани в официоза на дадена страна. </vt:lpstr>
      <vt:lpstr>5. Нормативните актове трябва да съответстват на Конституцията и на други актове от по-висока степен. </vt:lpstr>
      <vt:lpstr>Съвременното международно здравно законодателство третира широк кръг проблеми на здравеопазването и средата, в която то функционира, като се регулират правно 10 вида отношения: </vt:lpstr>
      <vt:lpstr>1. Устройствени закони.  2. Финансиране на здравеопазването. 3. Актове за правата и задълженията на персонала.  4. Профилактиката на инфекциозните заболявания. 5. Контрол върху факторите на околната среда.</vt:lpstr>
      <vt:lpstr>6. Контрол на незаразните хронични заболявания.  7. Контрол на хранителните продукти. 8. Контрол на лекарствата и аптеките. 9. Контрол на наркотичните вещества. 10. Трансплантация на органи, тъкани и клетки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ЗАКОНОДАТЕЛНИ ОСНОВИ НА ЗДРАВНАТА РЕФОРМА</dc:title>
  <dc:creator>Gena Grancharova</dc:creator>
  <cp:lastModifiedBy>Tzanev-MU</cp:lastModifiedBy>
  <cp:revision>139</cp:revision>
  <cp:lastPrinted>1601-01-01T00:00:00Z</cp:lastPrinted>
  <dcterms:created xsi:type="dcterms:W3CDTF">2003-03-23T15:07:54Z</dcterms:created>
  <dcterms:modified xsi:type="dcterms:W3CDTF">2017-03-02T07:58:22Z</dcterms:modified>
</cp:coreProperties>
</file>