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27"/>
  </p:notesMasterIdLst>
  <p:sldIdLst>
    <p:sldId id="478" r:id="rId3"/>
    <p:sldId id="438" r:id="rId4"/>
    <p:sldId id="415" r:id="rId5"/>
    <p:sldId id="439" r:id="rId6"/>
    <p:sldId id="440" r:id="rId7"/>
    <p:sldId id="441" r:id="rId8"/>
    <p:sldId id="442" r:id="rId9"/>
    <p:sldId id="443" r:id="rId10"/>
    <p:sldId id="444" r:id="rId11"/>
    <p:sldId id="445" r:id="rId12"/>
    <p:sldId id="446" r:id="rId13"/>
    <p:sldId id="354" r:id="rId14"/>
    <p:sldId id="392" r:id="rId15"/>
    <p:sldId id="393" r:id="rId16"/>
    <p:sldId id="431" r:id="rId17"/>
    <p:sldId id="432" r:id="rId18"/>
    <p:sldId id="297" r:id="rId19"/>
    <p:sldId id="395" r:id="rId20"/>
    <p:sldId id="433" r:id="rId21"/>
    <p:sldId id="434" r:id="rId22"/>
    <p:sldId id="435" r:id="rId23"/>
    <p:sldId id="298" r:id="rId24"/>
    <p:sldId id="451" r:id="rId25"/>
    <p:sldId id="367" r:id="rId26"/>
    <p:sldId id="299" r:id="rId27"/>
    <p:sldId id="418" r:id="rId28"/>
    <p:sldId id="419" r:id="rId29"/>
    <p:sldId id="300" r:id="rId30"/>
    <p:sldId id="397" r:id="rId31"/>
    <p:sldId id="398" r:id="rId32"/>
    <p:sldId id="452" r:id="rId33"/>
    <p:sldId id="454" r:id="rId34"/>
    <p:sldId id="455" r:id="rId35"/>
    <p:sldId id="457" r:id="rId36"/>
    <p:sldId id="301" r:id="rId37"/>
    <p:sldId id="399" r:id="rId38"/>
    <p:sldId id="401" r:id="rId39"/>
    <p:sldId id="458" r:id="rId40"/>
    <p:sldId id="459" r:id="rId41"/>
    <p:sldId id="460" r:id="rId42"/>
    <p:sldId id="303" r:id="rId43"/>
    <p:sldId id="461" r:id="rId44"/>
    <p:sldId id="304" r:id="rId45"/>
    <p:sldId id="402" r:id="rId46"/>
    <p:sldId id="421" r:id="rId47"/>
    <p:sldId id="422" r:id="rId48"/>
    <p:sldId id="306" r:id="rId49"/>
    <p:sldId id="404" r:id="rId50"/>
    <p:sldId id="307" r:id="rId51"/>
    <p:sldId id="308" r:id="rId52"/>
    <p:sldId id="437" r:id="rId53"/>
    <p:sldId id="462" r:id="rId54"/>
    <p:sldId id="463" r:id="rId55"/>
    <p:sldId id="464" r:id="rId56"/>
    <p:sldId id="465" r:id="rId57"/>
    <p:sldId id="309" r:id="rId58"/>
    <p:sldId id="405" r:id="rId59"/>
    <p:sldId id="310" r:id="rId60"/>
    <p:sldId id="466" r:id="rId61"/>
    <p:sldId id="311" r:id="rId62"/>
    <p:sldId id="312" r:id="rId63"/>
    <p:sldId id="313" r:id="rId64"/>
    <p:sldId id="424" r:id="rId65"/>
    <p:sldId id="314" r:id="rId66"/>
    <p:sldId id="425" r:id="rId67"/>
    <p:sldId id="426" r:id="rId68"/>
    <p:sldId id="428" r:id="rId69"/>
    <p:sldId id="324" r:id="rId70"/>
    <p:sldId id="429" r:id="rId71"/>
    <p:sldId id="326" r:id="rId72"/>
    <p:sldId id="327" r:id="rId73"/>
    <p:sldId id="436" r:id="rId74"/>
    <p:sldId id="257" r:id="rId75"/>
    <p:sldId id="376" r:id="rId76"/>
    <p:sldId id="448" r:id="rId77"/>
    <p:sldId id="377" r:id="rId78"/>
    <p:sldId id="467" r:id="rId79"/>
    <p:sldId id="470" r:id="rId80"/>
    <p:sldId id="262" r:id="rId81"/>
    <p:sldId id="447" r:id="rId82"/>
    <p:sldId id="471" r:id="rId83"/>
    <p:sldId id="472" r:id="rId84"/>
    <p:sldId id="473" r:id="rId85"/>
    <p:sldId id="265" r:id="rId86"/>
    <p:sldId id="267" r:id="rId87"/>
    <p:sldId id="268" r:id="rId88"/>
    <p:sldId id="449" r:id="rId89"/>
    <p:sldId id="269" r:id="rId90"/>
    <p:sldId id="474" r:id="rId91"/>
    <p:sldId id="271" r:id="rId92"/>
    <p:sldId id="272" r:id="rId93"/>
    <p:sldId id="274" r:id="rId94"/>
    <p:sldId id="476" r:id="rId95"/>
    <p:sldId id="273" r:id="rId96"/>
    <p:sldId id="275" r:id="rId97"/>
    <p:sldId id="276" r:id="rId98"/>
    <p:sldId id="277" r:id="rId99"/>
    <p:sldId id="281" r:id="rId100"/>
    <p:sldId id="477" r:id="rId101"/>
    <p:sldId id="285" r:id="rId102"/>
    <p:sldId id="430" r:id="rId103"/>
    <p:sldId id="286" r:id="rId104"/>
    <p:sldId id="288" r:id="rId105"/>
    <p:sldId id="289" r:id="rId106"/>
    <p:sldId id="290" r:id="rId107"/>
    <p:sldId id="328" r:id="rId108"/>
    <p:sldId id="329" r:id="rId109"/>
    <p:sldId id="330" r:id="rId110"/>
    <p:sldId id="331" r:id="rId111"/>
    <p:sldId id="332" r:id="rId112"/>
    <p:sldId id="334" r:id="rId113"/>
    <p:sldId id="336" r:id="rId114"/>
    <p:sldId id="340" r:id="rId115"/>
    <p:sldId id="341" r:id="rId116"/>
    <p:sldId id="342" r:id="rId117"/>
    <p:sldId id="343" r:id="rId118"/>
    <p:sldId id="344" r:id="rId119"/>
    <p:sldId id="345" r:id="rId120"/>
    <p:sldId id="450" r:id="rId121"/>
    <p:sldId id="346" r:id="rId122"/>
    <p:sldId id="347" r:id="rId123"/>
    <p:sldId id="350" r:id="rId124"/>
    <p:sldId id="351" r:id="rId125"/>
    <p:sldId id="381" r:id="rId1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presProps" Target="presProps.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slide" Target="slides/slide116.xml"/><Relationship Id="rId126" Type="http://schemas.openxmlformats.org/officeDocument/2006/relationships/slide" Target="slides/slide124.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124" Type="http://schemas.openxmlformats.org/officeDocument/2006/relationships/slide" Target="slides/slide122.xml"/><Relationship Id="rId129"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27" Type="http://schemas.openxmlformats.org/officeDocument/2006/relationships/notesMaster" Target="notesMasters/notes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3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tableStyles" Target="tableStyles.xml"/><Relationship Id="rId61" Type="http://schemas.openxmlformats.org/officeDocument/2006/relationships/slide" Target="slides/slide59.xml"/><Relationship Id="rId82" Type="http://schemas.openxmlformats.org/officeDocument/2006/relationships/slide" Target="slides/slide8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en-US"/>
          </a:p>
        </p:txBody>
      </p:sp>
      <p:sp>
        <p:nvSpPr>
          <p:cNvPr id="10137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1240FE9A-9F1A-4924-AFF7-DEB95DA74C29}" type="datetimeFigureOut">
              <a:rPr lang="en-US" altLang="en-US"/>
              <a:pPr/>
              <a:t>3/2/2017</a:t>
            </a:fld>
            <a:endParaRPr lang="en-US" altLang="en-US"/>
          </a:p>
        </p:txBody>
      </p:sp>
      <p:sp>
        <p:nvSpPr>
          <p:cNvPr id="993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138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0138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en-US"/>
          </a:p>
        </p:txBody>
      </p:sp>
      <p:sp>
        <p:nvSpPr>
          <p:cNvPr id="10138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F3935BCE-DFE9-4F95-8BE5-02461F5C0F01}" type="slidenum">
              <a:rPr lang="en-US" altLang="en-US"/>
              <a:pPr/>
              <a:t>‹#›</a:t>
            </a:fld>
            <a:endParaRPr lang="en-US" altLang="en-US"/>
          </a:p>
        </p:txBody>
      </p:sp>
    </p:spTree>
    <p:extLst>
      <p:ext uri="{BB962C8B-B14F-4D97-AF65-F5344CB8AC3E}">
        <p14:creationId xmlns:p14="http://schemas.microsoft.com/office/powerpoint/2010/main" val="35364203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txBox="1">
            <a:spLocks noGrp="1" noChangeArrowheads="1"/>
          </p:cNvSpPr>
          <p:nvPr/>
        </p:nvSpPr>
        <p:spPr bwMode="auto">
          <a:xfrm>
            <a:off x="3884463" y="8685878"/>
            <a:ext cx="2972004" cy="456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1" tIns="45716" rIns="91431" bIns="45716" anchor="b"/>
          <a:lstStyle>
            <a:lvl1pPr defTabSz="990600">
              <a:defRPr>
                <a:solidFill>
                  <a:schemeClr val="tx1"/>
                </a:solidFill>
                <a:latin typeface="Arial Black" pitchFamily="34" charset="0"/>
                <a:cs typeface="Arial" charset="0"/>
              </a:defRPr>
            </a:lvl1pPr>
            <a:lvl2pPr marL="742950" indent="-285750" defTabSz="990600">
              <a:defRPr>
                <a:solidFill>
                  <a:schemeClr val="tx1"/>
                </a:solidFill>
                <a:latin typeface="Arial Black" pitchFamily="34" charset="0"/>
                <a:cs typeface="Arial" charset="0"/>
              </a:defRPr>
            </a:lvl2pPr>
            <a:lvl3pPr marL="1143000" indent="-228600" defTabSz="990600">
              <a:defRPr>
                <a:solidFill>
                  <a:schemeClr val="tx1"/>
                </a:solidFill>
                <a:latin typeface="Arial Black" pitchFamily="34" charset="0"/>
                <a:cs typeface="Arial" charset="0"/>
              </a:defRPr>
            </a:lvl3pPr>
            <a:lvl4pPr marL="1600200" indent="-228600" defTabSz="990600">
              <a:defRPr>
                <a:solidFill>
                  <a:schemeClr val="tx1"/>
                </a:solidFill>
                <a:latin typeface="Arial Black" pitchFamily="34" charset="0"/>
                <a:cs typeface="Arial" charset="0"/>
              </a:defRPr>
            </a:lvl4pPr>
            <a:lvl5pPr marL="2057400" indent="-228600" defTabSz="990600">
              <a:defRPr>
                <a:solidFill>
                  <a:schemeClr val="tx1"/>
                </a:solidFill>
                <a:latin typeface="Arial Black" pitchFamily="34" charset="0"/>
                <a:cs typeface="Arial" charset="0"/>
              </a:defRPr>
            </a:lvl5pPr>
            <a:lvl6pPr marL="2514600" indent="-228600" defTabSz="990600" eaLnBrk="0" fontAlgn="base" hangingPunct="0">
              <a:spcBef>
                <a:spcPct val="0"/>
              </a:spcBef>
              <a:spcAft>
                <a:spcPct val="0"/>
              </a:spcAft>
              <a:defRPr>
                <a:solidFill>
                  <a:schemeClr val="tx1"/>
                </a:solidFill>
                <a:latin typeface="Arial Black" pitchFamily="34" charset="0"/>
                <a:cs typeface="Arial" charset="0"/>
              </a:defRPr>
            </a:lvl6pPr>
            <a:lvl7pPr marL="2971800" indent="-228600" defTabSz="990600" eaLnBrk="0" fontAlgn="base" hangingPunct="0">
              <a:spcBef>
                <a:spcPct val="0"/>
              </a:spcBef>
              <a:spcAft>
                <a:spcPct val="0"/>
              </a:spcAft>
              <a:defRPr>
                <a:solidFill>
                  <a:schemeClr val="tx1"/>
                </a:solidFill>
                <a:latin typeface="Arial Black" pitchFamily="34" charset="0"/>
                <a:cs typeface="Arial" charset="0"/>
              </a:defRPr>
            </a:lvl7pPr>
            <a:lvl8pPr marL="3429000" indent="-228600" defTabSz="990600" eaLnBrk="0" fontAlgn="base" hangingPunct="0">
              <a:spcBef>
                <a:spcPct val="0"/>
              </a:spcBef>
              <a:spcAft>
                <a:spcPct val="0"/>
              </a:spcAft>
              <a:defRPr>
                <a:solidFill>
                  <a:schemeClr val="tx1"/>
                </a:solidFill>
                <a:latin typeface="Arial Black" pitchFamily="34" charset="0"/>
                <a:cs typeface="Arial" charset="0"/>
              </a:defRPr>
            </a:lvl8pPr>
            <a:lvl9pPr marL="3886200" indent="-228600" defTabSz="990600" eaLnBrk="0" fontAlgn="base" hangingPunct="0">
              <a:spcBef>
                <a:spcPct val="0"/>
              </a:spcBef>
              <a:spcAft>
                <a:spcPct val="0"/>
              </a:spcAft>
              <a:defRPr>
                <a:solidFill>
                  <a:schemeClr val="tx1"/>
                </a:solidFill>
                <a:latin typeface="Arial Black" pitchFamily="34" charset="0"/>
                <a:cs typeface="Arial" charset="0"/>
              </a:defRPr>
            </a:lvl9pPr>
          </a:lstStyle>
          <a:p>
            <a:pPr algn="r" eaLnBrk="1" hangingPunct="1"/>
            <a:fld id="{8C50EB19-E4E4-4102-AB09-E83ACAC43C15}" type="slidenum">
              <a:rPr lang="bg-BG" altLang="bg-BG" sz="1200">
                <a:latin typeface="Arial" charset="0"/>
              </a:rPr>
              <a:pPr algn="r" eaLnBrk="1" hangingPunct="1"/>
              <a:t>1</a:t>
            </a:fld>
            <a:endParaRPr lang="bg-BG" altLang="bg-BG" sz="1200">
              <a:latin typeface="Arial" charset="0"/>
            </a:endParaRPr>
          </a:p>
        </p:txBody>
      </p:sp>
      <p:sp>
        <p:nvSpPr>
          <p:cNvPr id="6147" name="Rectangle 2"/>
          <p:cNvSpPr>
            <a:spLocks noGrp="1" noRot="1" noChangeAspect="1" noChangeArrowheads="1" noTextEdit="1"/>
          </p:cNvSpPr>
          <p:nvPr>
            <p:ph type="sldImg"/>
          </p:nvPr>
        </p:nvSpPr>
        <p:spPr>
          <a:xfrm>
            <a:off x="1143000" y="685800"/>
            <a:ext cx="4572000" cy="3429000"/>
          </a:xfrm>
          <a:ln/>
        </p:spPr>
      </p:sp>
      <p:sp>
        <p:nvSpPr>
          <p:cNvPr id="6148" name="Rectangle 3"/>
          <p:cNvSpPr>
            <a:spLocks noGrp="1" noChangeArrowheads="1"/>
          </p:cNvSpPr>
          <p:nvPr>
            <p:ph type="body" idx="1"/>
          </p:nvPr>
        </p:nvSpPr>
        <p:spPr>
          <a:noFill/>
        </p:spPr>
        <p:txBody>
          <a:bodyPr/>
          <a:lstStyle/>
          <a:p>
            <a:pPr eaLnBrk="1" hangingPunct="1"/>
            <a:endParaRPr lang="bg-BG" altLang="bg-BG" smtClean="0"/>
          </a:p>
        </p:txBody>
      </p:sp>
    </p:spTree>
    <p:extLst>
      <p:ext uri="{BB962C8B-B14F-4D97-AF65-F5344CB8AC3E}">
        <p14:creationId xmlns:p14="http://schemas.microsoft.com/office/powerpoint/2010/main" val="3354794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A5AD6D46-253C-4FFE-8DA5-2224F5F92247}" type="datetime1">
              <a:rPr lang="bg-BG" altLang="en-US" smtClean="0"/>
              <a:t>2.3.2017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45BD5BE5-77FB-4B41-B78B-9786599D0922}" type="slidenum">
              <a:rPr lang="en-US" altLang="en-US"/>
              <a:pPr/>
              <a:t>‹#›</a:t>
            </a:fld>
            <a:endParaRPr lang="en-US" altLang="en-US"/>
          </a:p>
        </p:txBody>
      </p:sp>
    </p:spTree>
    <p:extLst>
      <p:ext uri="{BB962C8B-B14F-4D97-AF65-F5344CB8AC3E}">
        <p14:creationId xmlns:p14="http://schemas.microsoft.com/office/powerpoint/2010/main" val="3648394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9608C55-3B97-4B1C-920D-0596FE3ADB49}" type="datetime1">
              <a:rPr lang="bg-BG" altLang="en-US" smtClean="0"/>
              <a:t>2.3.2017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4CE44E71-8EC0-4DEE-AE63-E7110978D635}" type="slidenum">
              <a:rPr lang="en-US" altLang="en-US"/>
              <a:pPr/>
              <a:t>‹#›</a:t>
            </a:fld>
            <a:endParaRPr lang="en-US" altLang="en-US"/>
          </a:p>
        </p:txBody>
      </p:sp>
    </p:spTree>
    <p:extLst>
      <p:ext uri="{BB962C8B-B14F-4D97-AF65-F5344CB8AC3E}">
        <p14:creationId xmlns:p14="http://schemas.microsoft.com/office/powerpoint/2010/main" val="1431570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8720C092-DAEB-415F-911D-E4A640E00855}" type="datetime1">
              <a:rPr lang="bg-BG" altLang="en-US" smtClean="0"/>
              <a:t>2.3.2017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05269C5A-77AA-46E9-AA12-EFE1063D169C}" type="slidenum">
              <a:rPr lang="en-US" altLang="en-US"/>
              <a:pPr/>
              <a:t>‹#›</a:t>
            </a:fld>
            <a:endParaRPr lang="en-US" altLang="en-US"/>
          </a:p>
        </p:txBody>
      </p:sp>
    </p:spTree>
    <p:extLst>
      <p:ext uri="{BB962C8B-B14F-4D97-AF65-F5344CB8AC3E}">
        <p14:creationId xmlns:p14="http://schemas.microsoft.com/office/powerpoint/2010/main" val="1862902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38306" name="Group 2"/>
          <p:cNvGrpSpPr>
            <a:grpSpLocks/>
          </p:cNvGrpSpPr>
          <p:nvPr/>
        </p:nvGrpSpPr>
        <p:grpSpPr bwMode="auto">
          <a:xfrm>
            <a:off x="0" y="0"/>
            <a:ext cx="9144000" cy="6858000"/>
            <a:chOff x="0" y="0"/>
            <a:chExt cx="5760" cy="4320"/>
          </a:xfrm>
        </p:grpSpPr>
        <p:sp>
          <p:nvSpPr>
            <p:cNvPr id="738307"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bg-BG" altLang="en-US" sz="2400">
                <a:solidFill>
                  <a:srgbClr val="000000"/>
                </a:solidFill>
                <a:latin typeface="Times New Roman" pitchFamily="18" charset="0"/>
              </a:endParaRPr>
            </a:p>
          </p:txBody>
        </p:sp>
        <p:sp>
          <p:nvSpPr>
            <p:cNvPr id="738308"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grpSp>
          <p:nvGrpSpPr>
            <p:cNvPr id="738309" name="Group 5"/>
            <p:cNvGrpSpPr>
              <a:grpSpLocks/>
            </p:cNvGrpSpPr>
            <p:nvPr/>
          </p:nvGrpSpPr>
          <p:grpSpPr bwMode="auto">
            <a:xfrm>
              <a:off x="0" y="672"/>
              <a:ext cx="1806" cy="1989"/>
              <a:chOff x="0" y="672"/>
              <a:chExt cx="1806" cy="1989"/>
            </a:xfrm>
          </p:grpSpPr>
          <p:sp>
            <p:nvSpPr>
              <p:cNvPr id="738310"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1"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2"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3"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4"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5"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6"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7"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8"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9"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grpSp>
      </p:grpSp>
      <p:sp>
        <p:nvSpPr>
          <p:cNvPr id="738320" name="Rectangle 16"/>
          <p:cNvSpPr>
            <a:spLocks noGrp="1" noChangeArrowheads="1"/>
          </p:cNvSpPr>
          <p:nvPr>
            <p:ph type="dt" sz="half" idx="2"/>
          </p:nvPr>
        </p:nvSpPr>
        <p:spPr>
          <a:xfrm>
            <a:off x="457200" y="6248400"/>
            <a:ext cx="2133600" cy="457200"/>
          </a:xfrm>
        </p:spPr>
        <p:txBody>
          <a:bodyPr/>
          <a:lstStyle>
            <a:lvl1pPr>
              <a:defRPr/>
            </a:lvl1pPr>
          </a:lstStyle>
          <a:p>
            <a:fld id="{8C496279-E9D9-4374-B31F-154AE35C048C}" type="datetime1">
              <a:rPr lang="bg-BG" altLang="en-US" smtClean="0">
                <a:solidFill>
                  <a:srgbClr val="000000"/>
                </a:solidFill>
              </a:rPr>
              <a:t>2.3.2017 г.</a:t>
            </a:fld>
            <a:endParaRPr lang="bg-BG" altLang="en-US">
              <a:solidFill>
                <a:srgbClr val="000000"/>
              </a:solidFill>
            </a:endParaRPr>
          </a:p>
        </p:txBody>
      </p:sp>
      <p:sp>
        <p:nvSpPr>
          <p:cNvPr id="738321" name="Rectangle 17"/>
          <p:cNvSpPr>
            <a:spLocks noGrp="1" noChangeArrowheads="1"/>
          </p:cNvSpPr>
          <p:nvPr>
            <p:ph type="ftr" sz="quarter" idx="3"/>
          </p:nvPr>
        </p:nvSpPr>
        <p:spPr/>
        <p:txBody>
          <a:bodyPr/>
          <a:lstStyle>
            <a:lvl1pPr>
              <a:defRPr/>
            </a:lvl1pPr>
          </a:lstStyle>
          <a:p>
            <a:endParaRPr lang="bg-BG" altLang="en-US">
              <a:solidFill>
                <a:srgbClr val="000000"/>
              </a:solidFill>
            </a:endParaRPr>
          </a:p>
        </p:txBody>
      </p:sp>
      <p:sp>
        <p:nvSpPr>
          <p:cNvPr id="738322" name="Rectangle 18"/>
          <p:cNvSpPr>
            <a:spLocks noGrp="1" noChangeArrowheads="1"/>
          </p:cNvSpPr>
          <p:nvPr>
            <p:ph type="sldNum" sz="quarter" idx="4"/>
          </p:nvPr>
        </p:nvSpPr>
        <p:spPr/>
        <p:txBody>
          <a:bodyPr/>
          <a:lstStyle>
            <a:lvl1pPr>
              <a:defRPr/>
            </a:lvl1pPr>
          </a:lstStyle>
          <a:p>
            <a:fld id="{82283A25-4CE2-4399-8F2A-B6C3AAA678A1}" type="slidenum">
              <a:rPr lang="bg-BG" altLang="en-US">
                <a:solidFill>
                  <a:srgbClr val="000000"/>
                </a:solidFill>
              </a:rPr>
              <a:pPr/>
              <a:t>‹#›</a:t>
            </a:fld>
            <a:endParaRPr lang="bg-BG" altLang="en-US">
              <a:solidFill>
                <a:srgbClr val="000000"/>
              </a:solidFill>
            </a:endParaRPr>
          </a:p>
        </p:txBody>
      </p:sp>
      <p:sp>
        <p:nvSpPr>
          <p:cNvPr id="73832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bg-BG" altLang="en-US" noProof="0" smtClean="0"/>
              <a:t>Щракнете, за да редактирате стила на заглавието в образеца</a:t>
            </a:r>
          </a:p>
        </p:txBody>
      </p:sp>
      <p:sp>
        <p:nvSpPr>
          <p:cNvPr id="73832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bg-BG" altLang="en-US" noProof="0" smtClean="0"/>
              <a:t>Щракнете, за да редактирате стила на подзаглавията в образеца</a:t>
            </a:r>
          </a:p>
        </p:txBody>
      </p:sp>
    </p:spTree>
    <p:extLst>
      <p:ext uri="{BB962C8B-B14F-4D97-AF65-F5344CB8AC3E}">
        <p14:creationId xmlns:p14="http://schemas.microsoft.com/office/powerpoint/2010/main" val="288954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bg-BG" alt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734EF518-FBD2-4D2F-8E8E-0A59E1326199}" type="slidenum">
              <a:rPr lang="bg-BG" altLang="en-US">
                <a:solidFill>
                  <a:srgbClr val="000000"/>
                </a:solidFill>
              </a:rPr>
              <a:pPr/>
              <a:t>‹#›</a:t>
            </a:fld>
            <a:endParaRPr lang="bg-BG" altLang="en-US">
              <a:solidFill>
                <a:srgbClr val="000000"/>
              </a:solidFill>
            </a:endParaRPr>
          </a:p>
        </p:txBody>
      </p:sp>
      <p:sp>
        <p:nvSpPr>
          <p:cNvPr id="6" name="Date Placeholder 5"/>
          <p:cNvSpPr>
            <a:spLocks noGrp="1"/>
          </p:cNvSpPr>
          <p:nvPr>
            <p:ph type="dt" sz="half" idx="12"/>
          </p:nvPr>
        </p:nvSpPr>
        <p:spPr/>
        <p:txBody>
          <a:bodyPr/>
          <a:lstStyle>
            <a:lvl1pPr>
              <a:defRPr/>
            </a:lvl1pPr>
          </a:lstStyle>
          <a:p>
            <a:fld id="{57BBDAAB-5AA1-481E-BCAA-5BF8685D6226}"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2991467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bg-BG" alt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32B07DD7-6AEC-4B9F-97C1-0E597B28E5C4}" type="slidenum">
              <a:rPr lang="bg-BG" altLang="en-US">
                <a:solidFill>
                  <a:srgbClr val="000000"/>
                </a:solidFill>
              </a:rPr>
              <a:pPr/>
              <a:t>‹#›</a:t>
            </a:fld>
            <a:endParaRPr lang="bg-BG" altLang="en-US">
              <a:solidFill>
                <a:srgbClr val="000000"/>
              </a:solidFill>
            </a:endParaRPr>
          </a:p>
        </p:txBody>
      </p:sp>
      <p:sp>
        <p:nvSpPr>
          <p:cNvPr id="6" name="Date Placeholder 5"/>
          <p:cNvSpPr>
            <a:spLocks noGrp="1"/>
          </p:cNvSpPr>
          <p:nvPr>
            <p:ph type="dt" sz="half" idx="12"/>
          </p:nvPr>
        </p:nvSpPr>
        <p:spPr/>
        <p:txBody>
          <a:bodyPr/>
          <a:lstStyle>
            <a:lvl1pPr>
              <a:defRPr/>
            </a:lvl1pPr>
          </a:lstStyle>
          <a:p>
            <a:fld id="{FBC74451-01A2-4A7C-BB58-39D549A246F8}"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2744681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bg-BG" altLang="en-US">
              <a:solidFill>
                <a:srgbClr val="000000"/>
              </a:solidFill>
            </a:endParaRPr>
          </a:p>
        </p:txBody>
      </p:sp>
      <p:sp>
        <p:nvSpPr>
          <p:cNvPr id="6" name="Slide Number Placeholder 5"/>
          <p:cNvSpPr>
            <a:spLocks noGrp="1"/>
          </p:cNvSpPr>
          <p:nvPr>
            <p:ph type="sldNum" sz="quarter" idx="11"/>
          </p:nvPr>
        </p:nvSpPr>
        <p:spPr/>
        <p:txBody>
          <a:bodyPr/>
          <a:lstStyle>
            <a:lvl1pPr>
              <a:defRPr/>
            </a:lvl1pPr>
          </a:lstStyle>
          <a:p>
            <a:fld id="{12817976-1B94-477A-8404-EE27067921AE}" type="slidenum">
              <a:rPr lang="bg-BG" altLang="en-US">
                <a:solidFill>
                  <a:srgbClr val="000000"/>
                </a:solidFill>
              </a:rPr>
              <a:pPr/>
              <a:t>‹#›</a:t>
            </a:fld>
            <a:endParaRPr lang="bg-BG" altLang="en-US">
              <a:solidFill>
                <a:srgbClr val="000000"/>
              </a:solidFill>
            </a:endParaRPr>
          </a:p>
        </p:txBody>
      </p:sp>
      <p:sp>
        <p:nvSpPr>
          <p:cNvPr id="7" name="Date Placeholder 6"/>
          <p:cNvSpPr>
            <a:spLocks noGrp="1"/>
          </p:cNvSpPr>
          <p:nvPr>
            <p:ph type="dt" sz="half" idx="12"/>
          </p:nvPr>
        </p:nvSpPr>
        <p:spPr/>
        <p:txBody>
          <a:bodyPr/>
          <a:lstStyle>
            <a:lvl1pPr>
              <a:defRPr/>
            </a:lvl1pPr>
          </a:lstStyle>
          <a:p>
            <a:fld id="{20AA3287-BD53-4935-A6A1-31C601070F69}"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1382818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bg-BG" altLang="en-US">
              <a:solidFill>
                <a:srgbClr val="000000"/>
              </a:solidFill>
            </a:endParaRPr>
          </a:p>
        </p:txBody>
      </p:sp>
      <p:sp>
        <p:nvSpPr>
          <p:cNvPr id="8" name="Slide Number Placeholder 7"/>
          <p:cNvSpPr>
            <a:spLocks noGrp="1"/>
          </p:cNvSpPr>
          <p:nvPr>
            <p:ph type="sldNum" sz="quarter" idx="11"/>
          </p:nvPr>
        </p:nvSpPr>
        <p:spPr/>
        <p:txBody>
          <a:bodyPr/>
          <a:lstStyle>
            <a:lvl1pPr>
              <a:defRPr/>
            </a:lvl1pPr>
          </a:lstStyle>
          <a:p>
            <a:fld id="{26A060E7-F77A-4521-99AF-B40C9DE20084}" type="slidenum">
              <a:rPr lang="bg-BG" altLang="en-US">
                <a:solidFill>
                  <a:srgbClr val="000000"/>
                </a:solidFill>
              </a:rPr>
              <a:pPr/>
              <a:t>‹#›</a:t>
            </a:fld>
            <a:endParaRPr lang="bg-BG" altLang="en-US">
              <a:solidFill>
                <a:srgbClr val="000000"/>
              </a:solidFill>
            </a:endParaRPr>
          </a:p>
        </p:txBody>
      </p:sp>
      <p:sp>
        <p:nvSpPr>
          <p:cNvPr id="9" name="Date Placeholder 8"/>
          <p:cNvSpPr>
            <a:spLocks noGrp="1"/>
          </p:cNvSpPr>
          <p:nvPr>
            <p:ph type="dt" sz="half" idx="12"/>
          </p:nvPr>
        </p:nvSpPr>
        <p:spPr/>
        <p:txBody>
          <a:bodyPr/>
          <a:lstStyle>
            <a:lvl1pPr>
              <a:defRPr/>
            </a:lvl1pPr>
          </a:lstStyle>
          <a:p>
            <a:fld id="{67A0CF44-5AF0-43EC-8E65-C4C0DABE0C87}"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5718589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bg-BG" altLang="en-US">
              <a:solidFill>
                <a:srgbClr val="000000"/>
              </a:solidFill>
            </a:endParaRPr>
          </a:p>
        </p:txBody>
      </p:sp>
      <p:sp>
        <p:nvSpPr>
          <p:cNvPr id="4" name="Slide Number Placeholder 3"/>
          <p:cNvSpPr>
            <a:spLocks noGrp="1"/>
          </p:cNvSpPr>
          <p:nvPr>
            <p:ph type="sldNum" sz="quarter" idx="11"/>
          </p:nvPr>
        </p:nvSpPr>
        <p:spPr/>
        <p:txBody>
          <a:bodyPr/>
          <a:lstStyle>
            <a:lvl1pPr>
              <a:defRPr/>
            </a:lvl1pPr>
          </a:lstStyle>
          <a:p>
            <a:fld id="{07E8AA89-992B-4EB4-A8BB-155FD19A2A89}" type="slidenum">
              <a:rPr lang="bg-BG" altLang="en-US">
                <a:solidFill>
                  <a:srgbClr val="000000"/>
                </a:solidFill>
              </a:rPr>
              <a:pPr/>
              <a:t>‹#›</a:t>
            </a:fld>
            <a:endParaRPr lang="bg-BG" altLang="en-US">
              <a:solidFill>
                <a:srgbClr val="000000"/>
              </a:solidFill>
            </a:endParaRPr>
          </a:p>
        </p:txBody>
      </p:sp>
      <p:sp>
        <p:nvSpPr>
          <p:cNvPr id="5" name="Date Placeholder 4"/>
          <p:cNvSpPr>
            <a:spLocks noGrp="1"/>
          </p:cNvSpPr>
          <p:nvPr>
            <p:ph type="dt" sz="half" idx="12"/>
          </p:nvPr>
        </p:nvSpPr>
        <p:spPr/>
        <p:txBody>
          <a:bodyPr/>
          <a:lstStyle>
            <a:lvl1pPr>
              <a:defRPr/>
            </a:lvl1pPr>
          </a:lstStyle>
          <a:p>
            <a:fld id="{3A5D429A-B310-47AC-BE98-D4498F1DDA6C}"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4248175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bg-BG" altLang="en-US">
              <a:solidFill>
                <a:srgbClr val="000000"/>
              </a:solidFill>
            </a:endParaRPr>
          </a:p>
        </p:txBody>
      </p:sp>
      <p:sp>
        <p:nvSpPr>
          <p:cNvPr id="3" name="Slide Number Placeholder 2"/>
          <p:cNvSpPr>
            <a:spLocks noGrp="1"/>
          </p:cNvSpPr>
          <p:nvPr>
            <p:ph type="sldNum" sz="quarter" idx="11"/>
          </p:nvPr>
        </p:nvSpPr>
        <p:spPr/>
        <p:txBody>
          <a:bodyPr/>
          <a:lstStyle>
            <a:lvl1pPr>
              <a:defRPr/>
            </a:lvl1pPr>
          </a:lstStyle>
          <a:p>
            <a:fld id="{9ECB55C1-9A5B-4ACC-A042-CEB01F83B251}" type="slidenum">
              <a:rPr lang="bg-BG" altLang="en-US">
                <a:solidFill>
                  <a:srgbClr val="000000"/>
                </a:solidFill>
              </a:rPr>
              <a:pPr/>
              <a:t>‹#›</a:t>
            </a:fld>
            <a:endParaRPr lang="bg-BG" altLang="en-US">
              <a:solidFill>
                <a:srgbClr val="000000"/>
              </a:solidFill>
            </a:endParaRPr>
          </a:p>
        </p:txBody>
      </p:sp>
      <p:sp>
        <p:nvSpPr>
          <p:cNvPr id="4" name="Date Placeholder 3"/>
          <p:cNvSpPr>
            <a:spLocks noGrp="1"/>
          </p:cNvSpPr>
          <p:nvPr>
            <p:ph type="dt" sz="half" idx="12"/>
          </p:nvPr>
        </p:nvSpPr>
        <p:spPr/>
        <p:txBody>
          <a:bodyPr/>
          <a:lstStyle>
            <a:lvl1pPr>
              <a:defRPr/>
            </a:lvl1pPr>
          </a:lstStyle>
          <a:p>
            <a:fld id="{88FDD161-C7ED-4D98-8EBC-5DF0FD492ADA}"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40052189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bg-BG" altLang="en-US">
              <a:solidFill>
                <a:srgbClr val="000000"/>
              </a:solidFill>
            </a:endParaRPr>
          </a:p>
        </p:txBody>
      </p:sp>
      <p:sp>
        <p:nvSpPr>
          <p:cNvPr id="6" name="Slide Number Placeholder 5"/>
          <p:cNvSpPr>
            <a:spLocks noGrp="1"/>
          </p:cNvSpPr>
          <p:nvPr>
            <p:ph type="sldNum" sz="quarter" idx="11"/>
          </p:nvPr>
        </p:nvSpPr>
        <p:spPr/>
        <p:txBody>
          <a:bodyPr/>
          <a:lstStyle>
            <a:lvl1pPr>
              <a:defRPr/>
            </a:lvl1pPr>
          </a:lstStyle>
          <a:p>
            <a:fld id="{2488594F-C173-46A8-AE9B-49EA603373B3}" type="slidenum">
              <a:rPr lang="bg-BG" altLang="en-US">
                <a:solidFill>
                  <a:srgbClr val="000000"/>
                </a:solidFill>
              </a:rPr>
              <a:pPr/>
              <a:t>‹#›</a:t>
            </a:fld>
            <a:endParaRPr lang="bg-BG" altLang="en-US">
              <a:solidFill>
                <a:srgbClr val="000000"/>
              </a:solidFill>
            </a:endParaRPr>
          </a:p>
        </p:txBody>
      </p:sp>
      <p:sp>
        <p:nvSpPr>
          <p:cNvPr id="7" name="Date Placeholder 6"/>
          <p:cNvSpPr>
            <a:spLocks noGrp="1"/>
          </p:cNvSpPr>
          <p:nvPr>
            <p:ph type="dt" sz="half" idx="12"/>
          </p:nvPr>
        </p:nvSpPr>
        <p:spPr/>
        <p:txBody>
          <a:bodyPr/>
          <a:lstStyle>
            <a:lvl1pPr>
              <a:defRPr/>
            </a:lvl1pPr>
          </a:lstStyle>
          <a:p>
            <a:fld id="{961BA68B-92A8-47B8-9BAA-9ABB715F1397}"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3434342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8787C1DC-E70E-4D22-9605-C3BD93BD7FE5}" type="datetime1">
              <a:rPr lang="bg-BG" altLang="en-US" smtClean="0"/>
              <a:t>2.3.2017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71DECC0C-DB8B-4478-99A5-D01CCCF0F360}" type="slidenum">
              <a:rPr lang="en-US" altLang="en-US"/>
              <a:pPr/>
              <a:t>‹#›</a:t>
            </a:fld>
            <a:endParaRPr lang="en-US" altLang="en-US"/>
          </a:p>
        </p:txBody>
      </p:sp>
    </p:spTree>
    <p:extLst>
      <p:ext uri="{BB962C8B-B14F-4D97-AF65-F5344CB8AC3E}">
        <p14:creationId xmlns:p14="http://schemas.microsoft.com/office/powerpoint/2010/main" val="22528066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bg-BG" altLang="en-US">
              <a:solidFill>
                <a:srgbClr val="000000"/>
              </a:solidFill>
            </a:endParaRPr>
          </a:p>
        </p:txBody>
      </p:sp>
      <p:sp>
        <p:nvSpPr>
          <p:cNvPr id="6" name="Slide Number Placeholder 5"/>
          <p:cNvSpPr>
            <a:spLocks noGrp="1"/>
          </p:cNvSpPr>
          <p:nvPr>
            <p:ph type="sldNum" sz="quarter" idx="11"/>
          </p:nvPr>
        </p:nvSpPr>
        <p:spPr/>
        <p:txBody>
          <a:bodyPr/>
          <a:lstStyle>
            <a:lvl1pPr>
              <a:defRPr/>
            </a:lvl1pPr>
          </a:lstStyle>
          <a:p>
            <a:fld id="{27DD3750-2138-4959-A1BA-D098E2100B6B}" type="slidenum">
              <a:rPr lang="bg-BG" altLang="en-US">
                <a:solidFill>
                  <a:srgbClr val="000000"/>
                </a:solidFill>
              </a:rPr>
              <a:pPr/>
              <a:t>‹#›</a:t>
            </a:fld>
            <a:endParaRPr lang="bg-BG" altLang="en-US">
              <a:solidFill>
                <a:srgbClr val="000000"/>
              </a:solidFill>
            </a:endParaRPr>
          </a:p>
        </p:txBody>
      </p:sp>
      <p:sp>
        <p:nvSpPr>
          <p:cNvPr id="7" name="Date Placeholder 6"/>
          <p:cNvSpPr>
            <a:spLocks noGrp="1"/>
          </p:cNvSpPr>
          <p:nvPr>
            <p:ph type="dt" sz="half" idx="12"/>
          </p:nvPr>
        </p:nvSpPr>
        <p:spPr/>
        <p:txBody>
          <a:bodyPr/>
          <a:lstStyle>
            <a:lvl1pPr>
              <a:defRPr/>
            </a:lvl1pPr>
          </a:lstStyle>
          <a:p>
            <a:fld id="{EE595928-AD89-4BE3-80D8-8909D5075743}"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41587357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bg-BG" alt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D1E43816-AC09-4E16-953E-05FEA3364928}" type="slidenum">
              <a:rPr lang="bg-BG" altLang="en-US">
                <a:solidFill>
                  <a:srgbClr val="000000"/>
                </a:solidFill>
              </a:rPr>
              <a:pPr/>
              <a:t>‹#›</a:t>
            </a:fld>
            <a:endParaRPr lang="bg-BG" altLang="en-US">
              <a:solidFill>
                <a:srgbClr val="000000"/>
              </a:solidFill>
            </a:endParaRPr>
          </a:p>
        </p:txBody>
      </p:sp>
      <p:sp>
        <p:nvSpPr>
          <p:cNvPr id="6" name="Date Placeholder 5"/>
          <p:cNvSpPr>
            <a:spLocks noGrp="1"/>
          </p:cNvSpPr>
          <p:nvPr>
            <p:ph type="dt" sz="half" idx="12"/>
          </p:nvPr>
        </p:nvSpPr>
        <p:spPr/>
        <p:txBody>
          <a:bodyPr/>
          <a:lstStyle>
            <a:lvl1pPr>
              <a:defRPr/>
            </a:lvl1pPr>
          </a:lstStyle>
          <a:p>
            <a:fld id="{3822E008-3B25-4C2D-B7CE-6996F0B14FC1}"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13605192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bg-BG" alt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90BA82E4-9EC1-4044-A108-E3674A5EE5E7}" type="slidenum">
              <a:rPr lang="bg-BG" altLang="en-US">
                <a:solidFill>
                  <a:srgbClr val="000000"/>
                </a:solidFill>
              </a:rPr>
              <a:pPr/>
              <a:t>‹#›</a:t>
            </a:fld>
            <a:endParaRPr lang="bg-BG" altLang="en-US">
              <a:solidFill>
                <a:srgbClr val="000000"/>
              </a:solidFill>
            </a:endParaRPr>
          </a:p>
        </p:txBody>
      </p:sp>
      <p:sp>
        <p:nvSpPr>
          <p:cNvPr id="6" name="Date Placeholder 5"/>
          <p:cNvSpPr>
            <a:spLocks noGrp="1"/>
          </p:cNvSpPr>
          <p:nvPr>
            <p:ph type="dt" sz="half" idx="12"/>
          </p:nvPr>
        </p:nvSpPr>
        <p:spPr/>
        <p:txBody>
          <a:bodyPr/>
          <a:lstStyle>
            <a:lvl1pPr>
              <a:defRPr/>
            </a:lvl1pPr>
          </a:lstStyle>
          <a:p>
            <a:fld id="{D8EE5014-65F1-480C-93CB-863D7E81BDF8}"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2032116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EB756E37-7EC2-47BB-A6C3-3CF4DA7F1F07}" type="datetime1">
              <a:rPr lang="bg-BG" altLang="en-US" smtClean="0"/>
              <a:t>2.3.2017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16B2BCEA-05E8-4941-A221-90E1F931C9A9}" type="slidenum">
              <a:rPr lang="en-US" altLang="en-US"/>
              <a:pPr/>
              <a:t>‹#›</a:t>
            </a:fld>
            <a:endParaRPr lang="en-US" altLang="en-US"/>
          </a:p>
        </p:txBody>
      </p:sp>
    </p:spTree>
    <p:extLst>
      <p:ext uri="{BB962C8B-B14F-4D97-AF65-F5344CB8AC3E}">
        <p14:creationId xmlns:p14="http://schemas.microsoft.com/office/powerpoint/2010/main" val="3850902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FA1CB988-03C4-4459-A828-84477091ED57}" type="datetime1">
              <a:rPr lang="bg-BG" altLang="en-US" smtClean="0"/>
              <a:t>2.3.2017 г.</a:t>
            </a:fld>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73E3D191-2983-455A-9A35-9BE7F8C4DDB9}" type="slidenum">
              <a:rPr lang="en-US" altLang="en-US"/>
              <a:pPr/>
              <a:t>‹#›</a:t>
            </a:fld>
            <a:endParaRPr lang="en-US" altLang="en-US"/>
          </a:p>
        </p:txBody>
      </p:sp>
    </p:spTree>
    <p:extLst>
      <p:ext uri="{BB962C8B-B14F-4D97-AF65-F5344CB8AC3E}">
        <p14:creationId xmlns:p14="http://schemas.microsoft.com/office/powerpoint/2010/main" val="842755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797497C3-66FB-4404-A30F-D6820C939F78}" type="datetime1">
              <a:rPr lang="bg-BG" altLang="en-US" smtClean="0"/>
              <a:t>2.3.2017 г.</a:t>
            </a:fld>
            <a:endParaRPr lang="en-US" altLang="en-US"/>
          </a:p>
        </p:txBody>
      </p:sp>
      <p:sp>
        <p:nvSpPr>
          <p:cNvPr id="8" name="Rectangle 5"/>
          <p:cNvSpPr>
            <a:spLocks noGrp="1" noChangeArrowheads="1"/>
          </p:cNvSpPr>
          <p:nvPr>
            <p:ph type="ftr" sz="quarter" idx="11"/>
          </p:nvPr>
        </p:nvSpPr>
        <p:spPr>
          <a:ln/>
        </p:spPr>
        <p:txBody>
          <a:bodyPr/>
          <a:lstStyle>
            <a:lvl1pPr>
              <a:defRPr/>
            </a:lvl1pPr>
          </a:lstStyle>
          <a:p>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93362E95-1EAB-42D7-8A69-E3C07DB43EAD}" type="slidenum">
              <a:rPr lang="en-US" altLang="en-US"/>
              <a:pPr/>
              <a:t>‹#›</a:t>
            </a:fld>
            <a:endParaRPr lang="en-US" altLang="en-US"/>
          </a:p>
        </p:txBody>
      </p:sp>
    </p:spTree>
    <p:extLst>
      <p:ext uri="{BB962C8B-B14F-4D97-AF65-F5344CB8AC3E}">
        <p14:creationId xmlns:p14="http://schemas.microsoft.com/office/powerpoint/2010/main" val="1538041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1D2D1D6A-A910-4757-9AF1-391FD84B2E96}" type="datetime1">
              <a:rPr lang="bg-BG" altLang="en-US" smtClean="0"/>
              <a:t>2.3.2017 г.</a:t>
            </a:fld>
            <a:endParaRPr lang="en-US" altLang="en-US"/>
          </a:p>
        </p:txBody>
      </p:sp>
      <p:sp>
        <p:nvSpPr>
          <p:cNvPr id="4" name="Rectangle 5"/>
          <p:cNvSpPr>
            <a:spLocks noGrp="1" noChangeArrowheads="1"/>
          </p:cNvSpPr>
          <p:nvPr>
            <p:ph type="ftr" sz="quarter" idx="11"/>
          </p:nvPr>
        </p:nvSpPr>
        <p:spPr>
          <a:ln/>
        </p:spPr>
        <p:txBody>
          <a:bodyPr/>
          <a:lstStyle>
            <a:lvl1pPr>
              <a:defRPr/>
            </a:lvl1pPr>
          </a:lstStyle>
          <a:p>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9DD79D17-FFBF-4BAE-A5EA-5BE08399B32A}" type="slidenum">
              <a:rPr lang="en-US" altLang="en-US"/>
              <a:pPr/>
              <a:t>‹#›</a:t>
            </a:fld>
            <a:endParaRPr lang="en-US" altLang="en-US"/>
          </a:p>
        </p:txBody>
      </p:sp>
    </p:spTree>
    <p:extLst>
      <p:ext uri="{BB962C8B-B14F-4D97-AF65-F5344CB8AC3E}">
        <p14:creationId xmlns:p14="http://schemas.microsoft.com/office/powerpoint/2010/main" val="3355351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8232E6A6-2332-4D37-868E-9C92BD8D8A45}" type="datetime1">
              <a:rPr lang="bg-BG" altLang="en-US" smtClean="0"/>
              <a:t>2.3.2017 г.</a:t>
            </a:fld>
            <a:endParaRPr lang="en-US" altLang="en-US"/>
          </a:p>
        </p:txBody>
      </p:sp>
      <p:sp>
        <p:nvSpPr>
          <p:cNvPr id="3" name="Rectangle 5"/>
          <p:cNvSpPr>
            <a:spLocks noGrp="1" noChangeArrowheads="1"/>
          </p:cNvSpPr>
          <p:nvPr>
            <p:ph type="ftr" sz="quarter" idx="11"/>
          </p:nvPr>
        </p:nvSpPr>
        <p:spPr>
          <a:ln/>
        </p:spPr>
        <p:txBody>
          <a:bodyPr/>
          <a:lstStyle>
            <a:lvl1pPr>
              <a:defRPr/>
            </a:lvl1pPr>
          </a:lstStyle>
          <a:p>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98E62165-0E48-401A-9412-3CFAF9427579}" type="slidenum">
              <a:rPr lang="en-US" altLang="en-US"/>
              <a:pPr/>
              <a:t>‹#›</a:t>
            </a:fld>
            <a:endParaRPr lang="en-US" altLang="en-US"/>
          </a:p>
        </p:txBody>
      </p:sp>
    </p:spTree>
    <p:extLst>
      <p:ext uri="{BB962C8B-B14F-4D97-AF65-F5344CB8AC3E}">
        <p14:creationId xmlns:p14="http://schemas.microsoft.com/office/powerpoint/2010/main" val="2939455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1F3CDF5E-EECB-4C06-92D4-E6A523106C37}" type="datetime1">
              <a:rPr lang="bg-BG" altLang="en-US" smtClean="0"/>
              <a:t>2.3.2017 г.</a:t>
            </a:fld>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97B943E0-A5E3-4148-9CC4-4D942C4FC9A6}" type="slidenum">
              <a:rPr lang="en-US" altLang="en-US"/>
              <a:pPr/>
              <a:t>‹#›</a:t>
            </a:fld>
            <a:endParaRPr lang="en-US" altLang="en-US"/>
          </a:p>
        </p:txBody>
      </p:sp>
    </p:spTree>
    <p:extLst>
      <p:ext uri="{BB962C8B-B14F-4D97-AF65-F5344CB8AC3E}">
        <p14:creationId xmlns:p14="http://schemas.microsoft.com/office/powerpoint/2010/main" val="4276091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4DFE50DC-D46E-4C1F-AC1C-E8944CEFE531}" type="datetime1">
              <a:rPr lang="bg-BG" altLang="en-US" smtClean="0"/>
              <a:t>2.3.2017 г.</a:t>
            </a:fld>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D88EEFE1-30C3-4105-ADA6-180A46E6F5B9}" type="slidenum">
              <a:rPr lang="en-US" altLang="en-US"/>
              <a:pPr/>
              <a:t>‹#›</a:t>
            </a:fld>
            <a:endParaRPr lang="en-US" altLang="en-US"/>
          </a:p>
        </p:txBody>
      </p:sp>
    </p:spTree>
    <p:extLst>
      <p:ext uri="{BB962C8B-B14F-4D97-AF65-F5344CB8AC3E}">
        <p14:creationId xmlns:p14="http://schemas.microsoft.com/office/powerpoint/2010/main" val="4180449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933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fld id="{101A00D9-636B-46F5-A90D-DF11CCCEA300}" type="datetime1">
              <a:rPr lang="bg-BG" altLang="en-US" smtClean="0"/>
              <a:t>2.3.2017 г.</a:t>
            </a:fld>
            <a:endParaRPr lang="en-US" altLang="en-US"/>
          </a:p>
        </p:txBody>
      </p:sp>
      <p:sp>
        <p:nvSpPr>
          <p:cNvPr id="9933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endParaRPr lang="en-US" altLang="en-US"/>
          </a:p>
        </p:txBody>
      </p:sp>
      <p:sp>
        <p:nvSpPr>
          <p:cNvPr id="9933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fld id="{798DAEF0-EFB3-4A0C-89DB-B1E54B9B8B7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282"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endParaRPr lang="bg-BG" altLang="en-US">
              <a:solidFill>
                <a:srgbClr val="000000"/>
              </a:solidFill>
              <a:latin typeface="Arial" charset="0"/>
            </a:endParaRPr>
          </a:p>
        </p:txBody>
      </p:sp>
      <p:sp>
        <p:nvSpPr>
          <p:cNvPr id="737283"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498E85DB-0F25-45CA-A973-D77878D155BA}" type="slidenum">
              <a:rPr lang="bg-BG" altLang="en-US">
                <a:solidFill>
                  <a:srgbClr val="000000"/>
                </a:solidFill>
              </a:rPr>
              <a:pPr/>
              <a:t>‹#›</a:t>
            </a:fld>
            <a:endParaRPr lang="bg-BG" altLang="en-US">
              <a:solidFill>
                <a:srgbClr val="000000"/>
              </a:solidFill>
            </a:endParaRPr>
          </a:p>
        </p:txBody>
      </p:sp>
      <p:grpSp>
        <p:nvGrpSpPr>
          <p:cNvPr id="737284" name="Group 4"/>
          <p:cNvGrpSpPr>
            <a:grpSpLocks/>
          </p:cNvGrpSpPr>
          <p:nvPr/>
        </p:nvGrpSpPr>
        <p:grpSpPr bwMode="auto">
          <a:xfrm>
            <a:off x="0" y="0"/>
            <a:ext cx="9144000" cy="546100"/>
            <a:chOff x="0" y="0"/>
            <a:chExt cx="5760" cy="344"/>
          </a:xfrm>
        </p:grpSpPr>
        <p:sp>
          <p:nvSpPr>
            <p:cNvPr id="73728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bg-BG" altLang="en-US" sz="2400">
                <a:solidFill>
                  <a:srgbClr val="000000"/>
                </a:solidFill>
                <a:latin typeface="Times New Roman" pitchFamily="18" charset="0"/>
              </a:endParaRPr>
            </a:p>
          </p:txBody>
        </p:sp>
        <p:sp>
          <p:nvSpPr>
            <p:cNvPr id="73728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7287"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rgbClr val="666699"/>
                </a:solidFill>
                <a:latin typeface="Arial" charset="0"/>
              </a:endParaRPr>
            </a:p>
          </p:txBody>
        </p:sp>
        <p:sp>
          <p:nvSpPr>
            <p:cNvPr id="737288"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rgbClr val="666699"/>
                </a:solidFill>
                <a:latin typeface="Arial" charset="0"/>
              </a:endParaRPr>
            </a:p>
          </p:txBody>
        </p:sp>
        <p:sp>
          <p:nvSpPr>
            <p:cNvPr id="737289"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rgbClr val="9999CC"/>
                </a:solidFill>
                <a:latin typeface="Arial" charset="0"/>
              </a:endParaRPr>
            </a:p>
          </p:txBody>
        </p:sp>
        <p:sp>
          <p:nvSpPr>
            <p:cNvPr id="737290"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rgbClr val="666699"/>
                </a:solidFill>
                <a:latin typeface="Arial" charset="0"/>
              </a:endParaRPr>
            </a:p>
          </p:txBody>
        </p:sp>
        <p:sp>
          <p:nvSpPr>
            <p:cNvPr id="737291"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7292"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rgbClr val="9999CC"/>
                </a:solidFill>
                <a:latin typeface="Arial" charset="0"/>
              </a:endParaRPr>
            </a:p>
          </p:txBody>
        </p:sp>
        <p:sp>
          <p:nvSpPr>
            <p:cNvPr id="737293"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rgbClr val="9999CC"/>
                </a:solidFill>
                <a:latin typeface="Arial" charset="0"/>
              </a:endParaRPr>
            </a:p>
          </p:txBody>
        </p:sp>
      </p:grpSp>
      <p:sp>
        <p:nvSpPr>
          <p:cNvPr id="737294"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bg-BG" altLang="en-US" smtClean="0"/>
              <a:t>Щракнете, за да редактирате стила на заглавието в образеца</a:t>
            </a:r>
          </a:p>
        </p:txBody>
      </p:sp>
      <p:sp>
        <p:nvSpPr>
          <p:cNvPr id="737295"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en-US" smtClean="0"/>
              <a:t>Щракнете, за да редактирате стиловете на текста в образеца</a:t>
            </a:r>
          </a:p>
          <a:p>
            <a:pPr lvl="1"/>
            <a:r>
              <a:rPr lang="bg-BG" altLang="en-US" smtClean="0"/>
              <a:t>Второ ниво</a:t>
            </a:r>
          </a:p>
          <a:p>
            <a:pPr lvl="2"/>
            <a:r>
              <a:rPr lang="bg-BG" altLang="en-US" smtClean="0"/>
              <a:t>Трето ниво</a:t>
            </a:r>
          </a:p>
          <a:p>
            <a:pPr lvl="3"/>
            <a:r>
              <a:rPr lang="bg-BG" altLang="en-US" smtClean="0"/>
              <a:t>Четвърто ниво</a:t>
            </a:r>
          </a:p>
          <a:p>
            <a:pPr lvl="4"/>
            <a:r>
              <a:rPr lang="bg-BG" altLang="en-US" smtClean="0"/>
              <a:t>Пето ниво</a:t>
            </a:r>
          </a:p>
        </p:txBody>
      </p:sp>
      <p:sp>
        <p:nvSpPr>
          <p:cNvPr id="737296"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D6F1A204-11BD-4137-A5A2-27F35710737D}" type="datetime1">
              <a:rPr lang="bg-BG" altLang="en-US" smtClean="0">
                <a:solidFill>
                  <a:srgbClr val="000000"/>
                </a:solidFill>
                <a:latin typeface="Arial" charset="0"/>
              </a:rPr>
              <a:t>2.3.2017 г.</a:t>
            </a:fld>
            <a:endParaRPr lang="bg-BG" altLang="en-US">
              <a:solidFill>
                <a:srgbClr val="000000"/>
              </a:solidFill>
              <a:latin typeface="Arial" charset="0"/>
            </a:endParaRPr>
          </a:p>
        </p:txBody>
      </p:sp>
    </p:spTree>
    <p:extLst>
      <p:ext uri="{BB962C8B-B14F-4D97-AF65-F5344CB8AC3E}">
        <p14:creationId xmlns:p14="http://schemas.microsoft.com/office/powerpoint/2010/main" val="6787634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5"/>
          <p:cNvSpPr>
            <a:spLocks noChangeShapeType="1"/>
          </p:cNvSpPr>
          <p:nvPr/>
        </p:nvSpPr>
        <p:spPr bwMode="auto">
          <a:xfrm>
            <a:off x="2514600" y="1219200"/>
            <a:ext cx="4813300" cy="0"/>
          </a:xfrm>
          <a:prstGeom prst="line">
            <a:avLst/>
          </a:prstGeom>
          <a:noFill/>
          <a:ln w="15875" cmpd="thickThin">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4099" name="Object 6"/>
          <p:cNvGraphicFramePr>
            <a:graphicFrameLocks noChangeAspect="1"/>
          </p:cNvGraphicFramePr>
          <p:nvPr>
            <p:extLst>
              <p:ext uri="{D42A27DB-BD31-4B8C-83A1-F6EECF244321}">
                <p14:modId xmlns:p14="http://schemas.microsoft.com/office/powerpoint/2010/main" val="1995676323"/>
              </p:ext>
            </p:extLst>
          </p:nvPr>
        </p:nvGraphicFramePr>
        <p:xfrm>
          <a:off x="533400" y="604649"/>
          <a:ext cx="862013" cy="882650"/>
        </p:xfrm>
        <a:graphic>
          <a:graphicData uri="http://schemas.openxmlformats.org/presentationml/2006/ole">
            <mc:AlternateContent xmlns:mc="http://schemas.openxmlformats.org/markup-compatibility/2006">
              <mc:Choice xmlns:v="urn:schemas-microsoft-com:vml" Requires="v">
                <p:oleObj spid="_x0000_s1027" r:id="rId4" imgW="4785480" imgH="4894560" progId="CorelDRAW.Graphic.10">
                  <p:embed/>
                </p:oleObj>
              </mc:Choice>
              <mc:Fallback>
                <p:oleObj r:id="rId4" imgW="4785480" imgH="4894560" progId="CorelDRAW.Graphic.10">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604649"/>
                        <a:ext cx="862013"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0" name="Rectangle 7"/>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none" lIns="0" rIns="0" anchor="ctr">
            <a:spAutoFit/>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spcBef>
                <a:spcPct val="0"/>
              </a:spcBef>
              <a:buFontTx/>
              <a:buNone/>
            </a:pPr>
            <a:endParaRPr lang="en-US" altLang="en-US" sz="1800">
              <a:latin typeface="Arial Black" pitchFamily="34" charset="0"/>
            </a:endParaRPr>
          </a:p>
        </p:txBody>
      </p:sp>
      <p:sp>
        <p:nvSpPr>
          <p:cNvPr id="4101" name="Rectangle 8"/>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spcBef>
                <a:spcPct val="0"/>
              </a:spcBef>
              <a:buFontTx/>
              <a:buNone/>
            </a:pPr>
            <a:endParaRPr lang="en-US" altLang="en-US" sz="1800">
              <a:latin typeface="Arial Black" pitchFamily="34" charset="0"/>
            </a:endParaRPr>
          </a:p>
        </p:txBody>
      </p:sp>
      <p:sp>
        <p:nvSpPr>
          <p:cNvPr id="11270" name="Rectangle 9"/>
          <p:cNvSpPr>
            <a:spLocks noChangeArrowheads="1"/>
          </p:cNvSpPr>
          <p:nvPr/>
        </p:nvSpPr>
        <p:spPr bwMode="auto">
          <a:xfrm>
            <a:off x="-76200" y="450057"/>
            <a:ext cx="9144000" cy="1417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lgn="ctr">
              <a:defRPr/>
            </a:pPr>
            <a:r>
              <a:rPr lang="bg-BG" altLang="en-US" sz="2400" b="1" dirty="0" smtClean="0">
                <a:solidFill>
                  <a:schemeClr val="accent2"/>
                </a:solidFill>
                <a:latin typeface="Times New Roman" panose="02020603050405020304" pitchFamily="18" charset="0"/>
                <a:cs typeface="Times New Roman" panose="02020603050405020304" pitchFamily="18" charset="0"/>
              </a:rPr>
              <a:t>	</a:t>
            </a:r>
            <a:r>
              <a:rPr lang="bg-BG" altLang="en-US" sz="2400" b="1" dirty="0" smtClean="0">
                <a:solidFill>
                  <a:srgbClr val="002060"/>
                </a:solidFill>
                <a:latin typeface="Times New Roman" panose="02020603050405020304" pitchFamily="18" charset="0"/>
                <a:cs typeface="Times New Roman" panose="02020603050405020304" pitchFamily="18" charset="0"/>
              </a:rPr>
              <a:t>МЕДИЦИНСКИ УНИВЕРСИТЕТ </a:t>
            </a:r>
            <a:r>
              <a:rPr lang="bg-BG" altLang="en-US" sz="2400" b="1" dirty="0" smtClean="0">
                <a:solidFill>
                  <a:srgbClr val="002060"/>
                </a:solidFill>
                <a:cs typeface="Times New Roman" panose="02020603050405020304" pitchFamily="18" charset="0"/>
              </a:rPr>
              <a:t>–</a:t>
            </a:r>
            <a:r>
              <a:rPr lang="bg-BG" altLang="en-US" sz="2400" b="1" dirty="0" smtClean="0">
                <a:solidFill>
                  <a:srgbClr val="002060"/>
                </a:solidFill>
                <a:latin typeface="Times New Roman" panose="02020603050405020304" pitchFamily="18" charset="0"/>
                <a:cs typeface="Times New Roman" panose="02020603050405020304" pitchFamily="18" charset="0"/>
              </a:rPr>
              <a:t> ПЛЕВЕН</a:t>
            </a:r>
            <a:endParaRPr lang="bg-BG" altLang="en-US" sz="2400" b="1" dirty="0" smtClean="0">
              <a:solidFill>
                <a:srgbClr val="002060"/>
              </a:solidFill>
            </a:endParaRPr>
          </a:p>
          <a:p>
            <a:pPr algn="ctr">
              <a:defRPr/>
            </a:pPr>
            <a:r>
              <a:rPr lang="bg-BG" altLang="en-US" sz="2000" b="1" dirty="0" smtClean="0">
                <a:solidFill>
                  <a:srgbClr val="002060"/>
                </a:solidFill>
                <a:latin typeface="+mn-lt"/>
                <a:cs typeface="Times New Roman" panose="02020603050405020304" pitchFamily="18" charset="0"/>
              </a:rPr>
              <a:t>	ФАКУЛТЕТ „ОБЩЕСТВЕНО ЗДРАВЕ“</a:t>
            </a:r>
            <a:endParaRPr lang="en-US" altLang="en-US" sz="2000" b="1" dirty="0" smtClean="0">
              <a:solidFill>
                <a:srgbClr val="002060"/>
              </a:solidFill>
              <a:latin typeface="+mn-lt"/>
              <a:cs typeface="Times New Roman" panose="02020603050405020304" pitchFamily="18" charset="0"/>
            </a:endParaRPr>
          </a:p>
          <a:p>
            <a:pPr algn="ctr">
              <a:spcBef>
                <a:spcPts val="600"/>
              </a:spcBef>
              <a:defRPr/>
            </a:pPr>
            <a:r>
              <a:rPr lang="bg-BG" altLang="en-US" b="1" dirty="0" smtClean="0">
                <a:solidFill>
                  <a:srgbClr val="002060"/>
                </a:solidFill>
                <a:latin typeface="Times New Roman" panose="02020603050405020304" pitchFamily="18" charset="0"/>
                <a:cs typeface="Times New Roman" panose="02020603050405020304" pitchFamily="18" charset="0"/>
              </a:rPr>
              <a:t>	ЦЕНТЪР ЗА ДИСТАНЦИОННО ОБУЧЕНИЕ</a:t>
            </a:r>
            <a:endParaRPr lang="bg-BG" altLang="en-US" b="1" dirty="0" smtClean="0">
              <a:solidFill>
                <a:srgbClr val="002060"/>
              </a:solidFill>
            </a:endParaRPr>
          </a:p>
          <a:p>
            <a:pPr algn="ctr">
              <a:defRPr/>
            </a:pPr>
            <a:endParaRPr lang="bg-BG" altLang="en-US" sz="2000" b="1" dirty="0" smtClean="0">
              <a:solidFill>
                <a:schemeClr val="accent2"/>
              </a:solidFill>
              <a:latin typeface="Arial Unicode MS" panose="020B0604020202020204" pitchFamily="34" charset="-128"/>
              <a:cs typeface="Times New Roman" panose="02020603050405020304" pitchFamily="18" charset="0"/>
            </a:endParaRPr>
          </a:p>
        </p:txBody>
      </p:sp>
      <p:sp>
        <p:nvSpPr>
          <p:cNvPr id="41994" name="Text Box 4"/>
          <p:cNvSpPr txBox="1">
            <a:spLocks noChangeArrowheads="1"/>
          </p:cNvSpPr>
          <p:nvPr/>
        </p:nvSpPr>
        <p:spPr bwMode="auto">
          <a:xfrm>
            <a:off x="228600" y="2116367"/>
            <a:ext cx="1968500" cy="3683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spcBef>
                <a:spcPct val="50000"/>
              </a:spcBef>
              <a:defRPr/>
            </a:pPr>
            <a:r>
              <a:rPr lang="bg-BG" altLang="bg-BG" dirty="0" smtClean="0">
                <a:solidFill>
                  <a:srgbClr val="002060"/>
                </a:solidFill>
                <a:cs typeface="+mn-cs"/>
              </a:rPr>
              <a:t>Лекция №6</a:t>
            </a:r>
          </a:p>
        </p:txBody>
      </p:sp>
      <p:sp>
        <p:nvSpPr>
          <p:cNvPr id="4104" name="WordArt 5"/>
          <p:cNvSpPr>
            <a:spLocks noChangeArrowheads="1" noChangeShapeType="1" noTextEdit="1"/>
          </p:cNvSpPr>
          <p:nvPr/>
        </p:nvSpPr>
        <p:spPr bwMode="auto">
          <a:xfrm>
            <a:off x="446088" y="3124200"/>
            <a:ext cx="8394700" cy="1734512"/>
          </a:xfrm>
          <a:prstGeom prst="rect">
            <a:avLst/>
          </a:prstGeom>
        </p:spPr>
        <p:txBody>
          <a:bodyPr wrap="none" fromWordArt="1">
            <a:prstTxWarp prst="textPlain">
              <a:avLst>
                <a:gd name="adj" fmla="val 50287"/>
              </a:avLst>
            </a:prstTxWarp>
          </a:bodyPr>
          <a:lstStyle/>
          <a:p>
            <a:pPr algn="ctr"/>
            <a:r>
              <a:rPr lang="bg-BG" sz="2000" b="1" i="1" kern="10" dirty="0" smtClean="0">
                <a:ln w="9525">
                  <a:solidFill>
                    <a:schemeClr val="tx1"/>
                  </a:solidFill>
                  <a:round/>
                  <a:headEnd/>
                  <a:tailEnd/>
                </a:ln>
                <a:solidFill>
                  <a:srgbClr val="FF0000"/>
                </a:solidFill>
                <a:effectLst>
                  <a:outerShdw blurRad="38100" dist="38100" dir="2700000" algn="tl">
                    <a:srgbClr val="000000">
                      <a:alpha val="43137"/>
                    </a:srgbClr>
                  </a:outerShdw>
                </a:effectLst>
                <a:latin typeface="+mj-lt"/>
              </a:rPr>
              <a:t>Закон за здравето</a:t>
            </a:r>
            <a:endParaRPr lang="en-US" sz="2000" b="1" i="1" kern="10" dirty="0">
              <a:ln w="9525">
                <a:solidFill>
                  <a:schemeClr val="tx1"/>
                </a:solidFill>
                <a:round/>
                <a:headEnd/>
                <a:tailEnd/>
              </a:ln>
              <a:solidFill>
                <a:srgbClr val="FF0000"/>
              </a:solidFill>
              <a:effectLst>
                <a:outerShdw blurRad="38100" dist="38100" dir="2700000" algn="tl">
                  <a:srgbClr val="000000">
                    <a:alpha val="43137"/>
                  </a:srgbClr>
                </a:outerShdw>
              </a:effectLst>
              <a:latin typeface="+mj-lt"/>
            </a:endParaRPr>
          </a:p>
        </p:txBody>
      </p:sp>
      <p:sp>
        <p:nvSpPr>
          <p:cNvPr id="41997" name="Text Box 4"/>
          <p:cNvSpPr txBox="1">
            <a:spLocks noChangeArrowheads="1"/>
          </p:cNvSpPr>
          <p:nvPr/>
        </p:nvSpPr>
        <p:spPr bwMode="auto">
          <a:xfrm>
            <a:off x="4716463" y="6057900"/>
            <a:ext cx="4095750" cy="36933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spcBef>
                <a:spcPct val="50000"/>
              </a:spcBef>
              <a:defRPr/>
            </a:pPr>
            <a:r>
              <a:rPr lang="bg-BG" altLang="bg-BG" dirty="0" smtClean="0">
                <a:solidFill>
                  <a:srgbClr val="002060"/>
                </a:solidFill>
                <a:cs typeface="+mn-cs"/>
              </a:rPr>
              <a:t>Доц. д-р Гена Грънчарова, д.м.</a:t>
            </a:r>
          </a:p>
        </p:txBody>
      </p:sp>
    </p:spTree>
    <p:extLst>
      <p:ext uri="{BB962C8B-B14F-4D97-AF65-F5344CB8AC3E}">
        <p14:creationId xmlns:p14="http://schemas.microsoft.com/office/powerpoint/2010/main" val="41446224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EDD6E32B-3496-457C-A584-8577E4046F46}" type="slidenum">
              <a:rPr lang="bg-BG" altLang="en-US">
                <a:solidFill>
                  <a:srgbClr val="000000"/>
                </a:solidFill>
              </a:rPr>
              <a:pPr/>
              <a:t>10</a:t>
            </a:fld>
            <a:endParaRPr lang="bg-BG" altLang="en-US">
              <a:solidFill>
                <a:srgbClr val="000000"/>
              </a:solidFill>
            </a:endParaRPr>
          </a:p>
        </p:txBody>
      </p:sp>
      <p:sp>
        <p:nvSpPr>
          <p:cNvPr id="680964" name="Rectangle 4"/>
          <p:cNvSpPr>
            <a:spLocks noGrp="1" noChangeArrowheads="1"/>
          </p:cNvSpPr>
          <p:nvPr>
            <p:ph type="title"/>
          </p:nvPr>
        </p:nvSpPr>
        <p:spPr>
          <a:xfrm>
            <a:off x="228600" y="762000"/>
            <a:ext cx="8534400" cy="5715000"/>
          </a:xfrm>
        </p:spPr>
        <p:txBody>
          <a:bodyPr/>
          <a:lstStyle/>
          <a:p>
            <a:pPr>
              <a:lnSpc>
                <a:spcPct val="110000"/>
              </a:lnSpc>
            </a:pPr>
            <a:r>
              <a:rPr lang="bg-BG" altLang="en-US" sz="2800" b="1">
                <a:solidFill>
                  <a:srgbClr val="0000FF"/>
                </a:solidFill>
                <a:latin typeface="Times New Roman" pitchFamily="18" charset="0"/>
              </a:rPr>
              <a:t>Глава 7. 	МЕДИЦИНСКО ОБРАЗОВАНИЕ.  МЕДИЦИНСКА ПРОФЕСИЯ.  МЕДИЦИНСКИ НАУЧНИ ИЗСЛЕДВАНИЯ ВЪРХУ ХОРА. МЕДИЦИНСКА НАУКА</a:t>
            </a:r>
            <a:r>
              <a:rPr lang="bg-BG" altLang="en-US" sz="2800">
                <a:solidFill>
                  <a:srgbClr val="0000FF"/>
                </a:solidFill>
                <a:latin typeface="Times New Roman" pitchFamily="18" charset="0"/>
              </a:rPr>
              <a:t/>
            </a:r>
            <a:br>
              <a:rPr lang="bg-BG" altLang="en-US" sz="2800">
                <a:solidFill>
                  <a:srgbClr val="0000FF"/>
                </a:solidFill>
                <a:latin typeface="Times New Roman" pitchFamily="18" charset="0"/>
              </a:rPr>
            </a:br>
            <a:r>
              <a:rPr lang="bg-BG" altLang="en-US" sz="3200">
                <a:latin typeface="Times New Roman" pitchFamily="18" charset="0"/>
              </a:rPr>
              <a:t>Раздел I. Медицинско образование</a:t>
            </a:r>
            <a:br>
              <a:rPr lang="bg-BG" altLang="en-US" sz="3200">
                <a:latin typeface="Times New Roman" pitchFamily="18" charset="0"/>
              </a:rPr>
            </a:br>
            <a:r>
              <a:rPr lang="bg-BG" altLang="en-US" sz="3200">
                <a:latin typeface="Times New Roman" pitchFamily="18" charset="0"/>
              </a:rPr>
              <a:t>Раздел II. Медицинска професия</a:t>
            </a:r>
            <a:br>
              <a:rPr lang="bg-BG" altLang="en-US" sz="3200">
                <a:latin typeface="Times New Roman" pitchFamily="18" charset="0"/>
              </a:rPr>
            </a:br>
            <a:r>
              <a:rPr lang="bg-BG" altLang="en-US" sz="3200">
                <a:latin typeface="Times New Roman" pitchFamily="18" charset="0"/>
              </a:rPr>
              <a:t>Раздел III. Признаване на дипломи, удостоверения и други доказателства за професионална квалификация</a:t>
            </a:r>
            <a:br>
              <a:rPr lang="bg-BG" altLang="en-US" sz="3200">
                <a:latin typeface="Times New Roman" pitchFamily="18" charset="0"/>
              </a:rPr>
            </a:br>
            <a:r>
              <a:rPr lang="bg-BG" altLang="en-US" sz="3200">
                <a:latin typeface="Times New Roman" pitchFamily="18" charset="0"/>
              </a:rPr>
              <a:t>Раздел IV. Медицински научни изследвания върху хора.  Медицинска наука</a:t>
            </a:r>
            <a:endParaRPr lang="en-US" altLang="en-US" sz="3200">
              <a:latin typeface="Times New Roman" pitchFamily="18" charset="0"/>
            </a:endParaRPr>
          </a:p>
        </p:txBody>
      </p:sp>
      <p:sp>
        <p:nvSpPr>
          <p:cNvPr id="2" name="Date Placeholder 1"/>
          <p:cNvSpPr>
            <a:spLocks noGrp="1"/>
          </p:cNvSpPr>
          <p:nvPr>
            <p:ph type="dt" sz="half" idx="12"/>
          </p:nvPr>
        </p:nvSpPr>
        <p:spPr/>
        <p:txBody>
          <a:bodyPr/>
          <a:lstStyle/>
          <a:p>
            <a:fld id="{3BB3A7DB-2E02-4150-8836-81EA2B30EDBD}"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278291428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77DAE06-17B6-4589-A0EE-C42AEF002D78}" type="slidenum">
              <a:rPr lang="en-US" altLang="en-US">
                <a:latin typeface="Arial" charset="0"/>
              </a:rPr>
              <a:pPr eaLnBrk="1" hangingPunct="1"/>
              <a:t>100</a:t>
            </a:fld>
            <a:endParaRPr lang="en-US" altLang="en-US">
              <a:latin typeface="Arial" charset="0"/>
            </a:endParaRPr>
          </a:p>
        </p:txBody>
      </p:sp>
      <p:sp>
        <p:nvSpPr>
          <p:cNvPr id="73731" name="Rectangle 2"/>
          <p:cNvSpPr>
            <a:spLocks noGrp="1" noRot="1" noChangeArrowheads="1"/>
          </p:cNvSpPr>
          <p:nvPr>
            <p:ph type="title" idx="4294967295"/>
          </p:nvPr>
        </p:nvSpPr>
        <p:spPr/>
        <p:txBody>
          <a:bodyPr/>
          <a:lstStyle/>
          <a:p>
            <a:pPr eaLnBrk="1" hangingPunct="1"/>
            <a:r>
              <a:rPr lang="ru-RU" altLang="bg-BG" sz="3200" b="1" dirty="0" smtClean="0">
                <a:solidFill>
                  <a:srgbClr val="FF0000"/>
                </a:solidFill>
              </a:rPr>
              <a:t>Раздел </a:t>
            </a:r>
            <a:r>
              <a:rPr lang="en-US" altLang="bg-BG" sz="3200" b="1" dirty="0" smtClean="0">
                <a:solidFill>
                  <a:srgbClr val="FF0000"/>
                </a:solidFill>
              </a:rPr>
              <a:t>II</a:t>
            </a:r>
            <a:r>
              <a:rPr lang="ru-RU" altLang="bg-BG" sz="3200" b="1" dirty="0" smtClean="0">
                <a:solidFill>
                  <a:srgbClr val="FF0000"/>
                </a:solidFill>
              </a:rPr>
              <a:t>. Задължително настаняване и лечение</a:t>
            </a:r>
            <a:endParaRPr lang="en-US" altLang="bg-BG" sz="3200" b="1" dirty="0" smtClean="0">
              <a:solidFill>
                <a:srgbClr val="FF0000"/>
              </a:solidFill>
            </a:endParaRPr>
          </a:p>
        </p:txBody>
      </p:sp>
      <p:sp>
        <p:nvSpPr>
          <p:cNvPr id="35843" name="Rectangle 3"/>
          <p:cNvSpPr>
            <a:spLocks noGrp="1" noRot="1" noChangeArrowheads="1"/>
          </p:cNvSpPr>
          <p:nvPr>
            <p:ph type="body" idx="4294967295"/>
          </p:nvPr>
        </p:nvSpPr>
        <p:spPr>
          <a:xfrm>
            <a:off x="533400" y="1371600"/>
            <a:ext cx="8229600" cy="4953000"/>
          </a:xfrm>
        </p:spPr>
        <p:txBody>
          <a:bodyPr/>
          <a:lstStyle/>
          <a:p>
            <a:pPr algn="just" eaLnBrk="1" hangingPunct="1"/>
            <a:endParaRPr lang="en-US" altLang="bg-BG" b="1" dirty="0" smtClean="0">
              <a:effectLst>
                <a:outerShdw blurRad="38100" dist="38100" dir="2700000" algn="tl">
                  <a:srgbClr val="C0C0C0"/>
                </a:outerShdw>
              </a:effectLst>
              <a:latin typeface="Times New Roman" pitchFamily="18" charset="0"/>
            </a:endParaRPr>
          </a:p>
          <a:p>
            <a:pPr eaLnBrk="1" hangingPunct="1"/>
            <a:r>
              <a:rPr lang="ru-RU" altLang="bg-BG" dirty="0" smtClean="0"/>
              <a:t>На задължително настаняване и лечение подлежат лицата, които поради заболяването си могат да извършат престъпление, което представлява опасност за близките им, за околните, за обществото или застрашава сериозно здравето им. </a:t>
            </a:r>
            <a:endParaRPr lang="en-US" altLang="bg-BG" dirty="0" smtClean="0"/>
          </a:p>
        </p:txBody>
      </p:sp>
      <p:sp>
        <p:nvSpPr>
          <p:cNvPr id="2" name="Date Placeholder 1"/>
          <p:cNvSpPr>
            <a:spLocks noGrp="1"/>
          </p:cNvSpPr>
          <p:nvPr>
            <p:ph type="dt" sz="half" idx="10"/>
          </p:nvPr>
        </p:nvSpPr>
        <p:spPr/>
        <p:txBody>
          <a:bodyPr/>
          <a:lstStyle/>
          <a:p>
            <a:fld id="{D4D4FB7E-20F8-4A3C-B751-DCE809850A78}"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C0D981C-4EC1-450E-9598-6947A4F892ED}" type="slidenum">
              <a:rPr lang="en-US" altLang="en-US">
                <a:latin typeface="Arial" charset="0"/>
              </a:rPr>
              <a:pPr eaLnBrk="1" hangingPunct="1"/>
              <a:t>101</a:t>
            </a:fld>
            <a:endParaRPr lang="en-US" altLang="en-US">
              <a:latin typeface="Arial" charset="0"/>
            </a:endParaRPr>
          </a:p>
        </p:txBody>
      </p:sp>
      <p:sp>
        <p:nvSpPr>
          <p:cNvPr id="74755" name="Rectangle 2"/>
          <p:cNvSpPr>
            <a:spLocks noGrp="1" noRot="1" noChangeArrowheads="1"/>
          </p:cNvSpPr>
          <p:nvPr>
            <p:ph type="title" idx="4294967295"/>
          </p:nvPr>
        </p:nvSpPr>
        <p:spPr>
          <a:xfrm>
            <a:off x="457200" y="152400"/>
            <a:ext cx="8229600" cy="1143000"/>
          </a:xfrm>
        </p:spPr>
        <p:txBody>
          <a:bodyPr/>
          <a:lstStyle/>
          <a:p>
            <a:pPr algn="l" eaLnBrk="1" hangingPunct="1"/>
            <a:r>
              <a:rPr lang="ru-RU" altLang="bg-BG" sz="2800" b="1" dirty="0" smtClean="0">
                <a:solidFill>
                  <a:srgbClr val="FF0000"/>
                </a:solidFill>
                <a:latin typeface="+mn-lt"/>
              </a:rPr>
              <a:t>Раздел </a:t>
            </a:r>
            <a:r>
              <a:rPr lang="en-US" altLang="bg-BG" sz="2800" b="1" dirty="0" smtClean="0">
                <a:solidFill>
                  <a:srgbClr val="FF0000"/>
                </a:solidFill>
                <a:latin typeface="+mn-lt"/>
              </a:rPr>
              <a:t>II</a:t>
            </a:r>
            <a:r>
              <a:rPr lang="ru-RU" altLang="bg-BG" sz="2800" b="1" dirty="0" smtClean="0">
                <a:solidFill>
                  <a:srgbClr val="FF0000"/>
                </a:solidFill>
                <a:latin typeface="+mn-lt"/>
              </a:rPr>
              <a:t>. Задължително настаняване и лечение</a:t>
            </a:r>
            <a:endParaRPr lang="bg-BG" altLang="bg-BG" sz="2800" b="1" dirty="0" smtClean="0">
              <a:solidFill>
                <a:srgbClr val="FF0000"/>
              </a:solidFill>
              <a:latin typeface="+mn-lt"/>
            </a:endParaRPr>
          </a:p>
        </p:txBody>
      </p:sp>
      <p:sp>
        <p:nvSpPr>
          <p:cNvPr id="74756" name="Rectangle 3"/>
          <p:cNvSpPr>
            <a:spLocks noGrp="1" noRot="1" noChangeArrowheads="1"/>
          </p:cNvSpPr>
          <p:nvPr>
            <p:ph type="body" idx="4294967295"/>
          </p:nvPr>
        </p:nvSpPr>
        <p:spPr>
          <a:xfrm>
            <a:off x="152400" y="1371600"/>
            <a:ext cx="8686800" cy="4525963"/>
          </a:xfrm>
        </p:spPr>
        <p:txBody>
          <a:bodyPr/>
          <a:lstStyle/>
          <a:p>
            <a:pPr eaLnBrk="1" hangingPunct="1"/>
            <a:r>
              <a:rPr lang="ru-RU" altLang="bg-BG" sz="2600" dirty="0" smtClean="0"/>
              <a:t>Задължителното настаняване и лечение на лицата се постановява с </a:t>
            </a:r>
            <a:r>
              <a:rPr lang="ru-RU" altLang="bg-BG" sz="2600" b="1" i="1" dirty="0" smtClean="0">
                <a:solidFill>
                  <a:schemeClr val="hlink"/>
                </a:solidFill>
              </a:rPr>
              <a:t>решение от районния съд</a:t>
            </a:r>
            <a:r>
              <a:rPr lang="ru-RU" altLang="bg-BG" sz="2600" dirty="0" smtClean="0"/>
              <a:t> по настоящия адрес на лицето или от районния съд по местонахождението на лечебното заведение. Задължителното лечение се осъществява в лечебни заведения за стационарна психиатрична помощ и психиатрични диспансери, в психиатрични отделения или клиники на многопрофилните болници и в лечебни заведения за специализирана психиатрична извънболнична помощ.</a:t>
            </a:r>
            <a:endParaRPr lang="bg-BG" altLang="bg-BG" sz="2600" dirty="0" smtClean="0"/>
          </a:p>
        </p:txBody>
      </p:sp>
      <p:sp>
        <p:nvSpPr>
          <p:cNvPr id="2" name="Date Placeholder 1"/>
          <p:cNvSpPr>
            <a:spLocks noGrp="1"/>
          </p:cNvSpPr>
          <p:nvPr>
            <p:ph type="dt" sz="half" idx="10"/>
          </p:nvPr>
        </p:nvSpPr>
        <p:spPr/>
        <p:txBody>
          <a:bodyPr/>
          <a:lstStyle/>
          <a:p>
            <a:fld id="{4EC67CD6-C3BA-4D7A-8BC8-62208F77BA28}"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388E393-52F2-440E-8077-0792B3C2615B}" type="slidenum">
              <a:rPr lang="en-US" altLang="en-US">
                <a:latin typeface="Arial" charset="0"/>
              </a:rPr>
              <a:pPr eaLnBrk="1" hangingPunct="1"/>
              <a:t>102</a:t>
            </a:fld>
            <a:endParaRPr lang="en-US" altLang="en-US">
              <a:latin typeface="Arial" charset="0"/>
            </a:endParaRPr>
          </a:p>
        </p:txBody>
      </p:sp>
      <p:sp>
        <p:nvSpPr>
          <p:cNvPr id="75779" name="Rectangle 3"/>
          <p:cNvSpPr>
            <a:spLocks noGrp="1" noRot="1" noChangeArrowheads="1"/>
          </p:cNvSpPr>
          <p:nvPr>
            <p:ph type="body" idx="4294967295"/>
          </p:nvPr>
        </p:nvSpPr>
        <p:spPr>
          <a:xfrm>
            <a:off x="533400" y="1066800"/>
            <a:ext cx="8229600" cy="4525963"/>
          </a:xfrm>
        </p:spPr>
        <p:txBody>
          <a:bodyPr/>
          <a:lstStyle/>
          <a:p>
            <a:pPr eaLnBrk="1" hangingPunct="1"/>
            <a:r>
              <a:rPr lang="ru-RU" altLang="bg-BG" dirty="0" smtClean="0"/>
              <a:t>При необходимост съдът може да назначи амбулаторна или стационарна  </a:t>
            </a:r>
            <a:r>
              <a:rPr lang="ru-RU" altLang="bg-BG" b="1" i="1" dirty="0" smtClean="0"/>
              <a:t>съдебно-психиатрична експертиза</a:t>
            </a:r>
            <a:r>
              <a:rPr lang="ru-RU" altLang="bg-BG" dirty="0" smtClean="0"/>
              <a:t> относно необходимостта от задължително настаняване, срока на настаняването и формата на лечението – амбулаторно или стационарно.</a:t>
            </a:r>
            <a:endParaRPr lang="en-US" altLang="bg-BG" dirty="0" smtClean="0"/>
          </a:p>
        </p:txBody>
      </p:sp>
      <p:sp>
        <p:nvSpPr>
          <p:cNvPr id="2" name="Date Placeholder 1"/>
          <p:cNvSpPr>
            <a:spLocks noGrp="1"/>
          </p:cNvSpPr>
          <p:nvPr>
            <p:ph type="dt" sz="half" idx="10"/>
          </p:nvPr>
        </p:nvSpPr>
        <p:spPr/>
        <p:txBody>
          <a:bodyPr/>
          <a:lstStyle/>
          <a:p>
            <a:fld id="{C46D1D88-FC1C-4364-AA8E-0C05782843AF}"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E51F9B7-2716-43FC-B276-7FA5958970A9}" type="slidenum">
              <a:rPr lang="en-US" altLang="en-US">
                <a:latin typeface="Arial" charset="0"/>
              </a:rPr>
              <a:pPr eaLnBrk="1" hangingPunct="1"/>
              <a:t>103</a:t>
            </a:fld>
            <a:endParaRPr lang="en-US" altLang="en-US">
              <a:latin typeface="Arial" charset="0"/>
            </a:endParaRPr>
          </a:p>
        </p:txBody>
      </p:sp>
      <p:sp>
        <p:nvSpPr>
          <p:cNvPr id="76803" name="Rectangle 2"/>
          <p:cNvSpPr>
            <a:spLocks noGrp="1" noRot="1" noChangeArrowheads="1"/>
          </p:cNvSpPr>
          <p:nvPr>
            <p:ph type="title" idx="4294967295"/>
          </p:nvPr>
        </p:nvSpPr>
        <p:spPr/>
        <p:txBody>
          <a:bodyPr/>
          <a:lstStyle/>
          <a:p>
            <a:pPr eaLnBrk="1" hangingPunct="1"/>
            <a:r>
              <a:rPr lang="ru-RU" altLang="bg-BG" sz="2400" b="1" dirty="0" smtClean="0">
                <a:solidFill>
                  <a:srgbClr val="FF0000"/>
                </a:solidFill>
                <a:latin typeface="+mn-lt"/>
              </a:rPr>
              <a:t>Глава шеста. НЕКОНВЕНЦИОНАЛНИ МЕТОДИ ЗА БЛАГОПРИЯТНО ВЪЗДЕЙСТВИЕ ВЪРХУ ИНДИВИДУАЛНОТО ЗДРАВЕ</a:t>
            </a:r>
            <a:endParaRPr lang="en-US" altLang="bg-BG" sz="2400" b="1" dirty="0" smtClean="0">
              <a:solidFill>
                <a:srgbClr val="FF0000"/>
              </a:solidFill>
              <a:latin typeface="+mn-lt"/>
            </a:endParaRPr>
          </a:p>
        </p:txBody>
      </p:sp>
      <p:sp>
        <p:nvSpPr>
          <p:cNvPr id="38915" name="Rectangle 3"/>
          <p:cNvSpPr>
            <a:spLocks noGrp="1" noRot="1" noChangeArrowheads="1"/>
          </p:cNvSpPr>
          <p:nvPr>
            <p:ph type="body" idx="4294967295"/>
          </p:nvPr>
        </p:nvSpPr>
        <p:spPr>
          <a:xfrm>
            <a:off x="304800" y="1447800"/>
            <a:ext cx="8540750" cy="4953000"/>
          </a:xfrm>
        </p:spPr>
        <p:txBody>
          <a:bodyPr/>
          <a:lstStyle/>
          <a:p>
            <a:pPr algn="just" eaLnBrk="1" hangingPunct="1">
              <a:lnSpc>
                <a:spcPct val="80000"/>
              </a:lnSpc>
            </a:pPr>
            <a:r>
              <a:rPr lang="ru-RU" altLang="bg-BG" sz="2400" dirty="0" smtClean="0"/>
              <a:t>Министърът на здравеопазването контролира прилагането на неконвенционалните методи за благоприятно въздействие върху индивидуалното здраве, които включват: </a:t>
            </a:r>
          </a:p>
          <a:p>
            <a:pPr algn="just" eaLnBrk="1" hangingPunct="1">
              <a:lnSpc>
                <a:spcPct val="80000"/>
              </a:lnSpc>
              <a:buFontTx/>
              <a:buNone/>
            </a:pPr>
            <a:r>
              <a:rPr lang="ru-RU" altLang="bg-BG" sz="2400" dirty="0" smtClean="0"/>
              <a:t>	1. нелекарствени продукти от органичен произход; </a:t>
            </a:r>
          </a:p>
          <a:p>
            <a:pPr algn="just" eaLnBrk="1" hangingPunct="1">
              <a:lnSpc>
                <a:spcPct val="80000"/>
              </a:lnSpc>
              <a:buFontTx/>
              <a:buNone/>
            </a:pPr>
            <a:r>
              <a:rPr lang="ru-RU" altLang="bg-BG" sz="2400" dirty="0" smtClean="0"/>
              <a:t>	2. лекарствени продукти от минерален произход; </a:t>
            </a:r>
          </a:p>
          <a:p>
            <a:pPr algn="just" eaLnBrk="1" hangingPunct="1">
              <a:lnSpc>
                <a:spcPct val="80000"/>
              </a:lnSpc>
              <a:buFontTx/>
              <a:buNone/>
            </a:pPr>
            <a:r>
              <a:rPr lang="ru-RU" altLang="bg-BG" sz="2400" dirty="0" smtClean="0"/>
              <a:t>	3. използване на нетрадиционни физикални методи; </a:t>
            </a:r>
          </a:p>
          <a:p>
            <a:pPr algn="just" eaLnBrk="1" hangingPunct="1">
              <a:lnSpc>
                <a:spcPct val="80000"/>
              </a:lnSpc>
              <a:buFontTx/>
              <a:buNone/>
            </a:pPr>
            <a:r>
              <a:rPr lang="ru-RU" altLang="bg-BG" sz="2400" dirty="0" smtClean="0"/>
              <a:t>	4. хомеопатия; </a:t>
            </a:r>
          </a:p>
          <a:p>
            <a:pPr algn="just" eaLnBrk="1" hangingPunct="1">
              <a:lnSpc>
                <a:spcPct val="80000"/>
              </a:lnSpc>
              <a:buFontTx/>
              <a:buNone/>
            </a:pPr>
            <a:r>
              <a:rPr lang="ru-RU" altLang="bg-BG" sz="2400" dirty="0" smtClean="0"/>
              <a:t>	5. акупунктура и акупресура; </a:t>
            </a:r>
          </a:p>
          <a:p>
            <a:pPr algn="just" eaLnBrk="1" hangingPunct="1">
              <a:lnSpc>
                <a:spcPct val="80000"/>
              </a:lnSpc>
              <a:buFontTx/>
              <a:buNone/>
            </a:pPr>
            <a:r>
              <a:rPr lang="ru-RU" altLang="bg-BG" sz="2400" dirty="0" smtClean="0"/>
              <a:t>	6. ирисови, пулсови и аурикуларни методи на изследване; </a:t>
            </a:r>
          </a:p>
          <a:p>
            <a:pPr algn="just" eaLnBrk="1" hangingPunct="1">
              <a:lnSpc>
                <a:spcPct val="80000"/>
              </a:lnSpc>
              <a:buFontTx/>
              <a:buNone/>
            </a:pPr>
            <a:r>
              <a:rPr lang="ru-RU" altLang="bg-BG" sz="2400" dirty="0" smtClean="0"/>
              <a:t>	7. диетика и лечебно гладуване. Забранява се използването на неконвенционални методи за благоприятно въздействие върху индивидуалното здраве извън посочените.</a:t>
            </a:r>
          </a:p>
        </p:txBody>
      </p:sp>
      <p:sp>
        <p:nvSpPr>
          <p:cNvPr id="2" name="Date Placeholder 1"/>
          <p:cNvSpPr>
            <a:spLocks noGrp="1"/>
          </p:cNvSpPr>
          <p:nvPr>
            <p:ph type="dt" sz="half" idx="10"/>
          </p:nvPr>
        </p:nvSpPr>
        <p:spPr/>
        <p:txBody>
          <a:bodyPr/>
          <a:lstStyle/>
          <a:p>
            <a:fld id="{BFFE38BF-F2D0-4ECD-82E3-F4DED25049D9}"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D61606F-E571-42A5-B66A-D3C9AD40B6B2}" type="slidenum">
              <a:rPr lang="en-US" altLang="en-US">
                <a:latin typeface="Arial" charset="0"/>
              </a:rPr>
              <a:pPr eaLnBrk="1" hangingPunct="1"/>
              <a:t>104</a:t>
            </a:fld>
            <a:endParaRPr lang="en-US" altLang="en-US">
              <a:latin typeface="Arial" charset="0"/>
            </a:endParaRPr>
          </a:p>
        </p:txBody>
      </p:sp>
      <p:sp>
        <p:nvSpPr>
          <p:cNvPr id="77827" name="Rectangle 3"/>
          <p:cNvSpPr>
            <a:spLocks noGrp="1" noRot="1" noChangeArrowheads="1"/>
          </p:cNvSpPr>
          <p:nvPr>
            <p:ph type="body" idx="4294967295"/>
          </p:nvPr>
        </p:nvSpPr>
        <p:spPr>
          <a:xfrm>
            <a:off x="228600" y="457200"/>
            <a:ext cx="8686800" cy="5638800"/>
          </a:xfrm>
        </p:spPr>
        <p:txBody>
          <a:bodyPr/>
          <a:lstStyle/>
          <a:p>
            <a:pPr algn="just" eaLnBrk="1" hangingPunct="1">
              <a:lnSpc>
                <a:spcPct val="80000"/>
              </a:lnSpc>
            </a:pPr>
            <a:r>
              <a:rPr lang="ru-RU" altLang="bg-BG" sz="2400" dirty="0" smtClean="0"/>
              <a:t>Право да практикуват неконвенционални методи, с изключение на хомеопатия, имат български граждани и граждани на държава - членка на Европейския съюз, другите държави от Европейското икономическо пространство и Швейцария, които са психически здрави, не са осъждани за престъпление от общ характер и отговарят на едно от следните условия: </a:t>
            </a:r>
          </a:p>
          <a:p>
            <a:pPr algn="just" eaLnBrk="1" hangingPunct="1">
              <a:lnSpc>
                <a:spcPct val="80000"/>
              </a:lnSpc>
            </a:pPr>
            <a:r>
              <a:rPr lang="ru-RU" altLang="bg-BG" sz="2400" dirty="0" smtClean="0"/>
              <a:t>1. притежават образователно-квалификационна степен "магистър" по професионални направления "Медицина", "Дентална медицина" или "Фармация"; </a:t>
            </a:r>
          </a:p>
          <a:p>
            <a:pPr algn="just" eaLnBrk="1" hangingPunct="1">
              <a:lnSpc>
                <a:spcPct val="80000"/>
              </a:lnSpc>
            </a:pPr>
            <a:r>
              <a:rPr lang="ru-RU" altLang="bg-BG" sz="2400" dirty="0" smtClean="0"/>
              <a:t>2. притежават образователно-квалификационна степен "бакалавър" по професионално направление "Здравни грижи";</a:t>
            </a:r>
          </a:p>
          <a:p>
            <a:pPr algn="just" eaLnBrk="1" hangingPunct="1">
              <a:lnSpc>
                <a:spcPct val="80000"/>
              </a:lnSpc>
            </a:pPr>
            <a:r>
              <a:rPr lang="ru-RU" altLang="bg-BG" sz="2400" dirty="0" smtClean="0"/>
              <a:t>3. притежават диплома за завършено средно образование и свидетелство за успешно проведено обучение не по-малко от 4 семестъра във ВМУ при условия и по ред, определени с наредба на министъра на здравеопазването и МОН.</a:t>
            </a:r>
            <a:r>
              <a:rPr lang="en-US" altLang="bg-BG" sz="2400" dirty="0" smtClean="0"/>
              <a:t> </a:t>
            </a:r>
          </a:p>
        </p:txBody>
      </p:sp>
      <p:sp>
        <p:nvSpPr>
          <p:cNvPr id="2" name="Date Placeholder 1"/>
          <p:cNvSpPr>
            <a:spLocks noGrp="1"/>
          </p:cNvSpPr>
          <p:nvPr>
            <p:ph type="dt" sz="half" idx="10"/>
          </p:nvPr>
        </p:nvSpPr>
        <p:spPr/>
        <p:txBody>
          <a:bodyPr/>
          <a:lstStyle/>
          <a:p>
            <a:fld id="{B895FC94-243B-47E2-BC57-FE6BFD24E80B}"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A397B5B-E6F8-44B1-ADF1-4A2D84163BDD}" type="slidenum">
              <a:rPr lang="en-US" altLang="en-US">
                <a:latin typeface="Arial" charset="0"/>
              </a:rPr>
              <a:pPr eaLnBrk="1" hangingPunct="1"/>
              <a:t>105</a:t>
            </a:fld>
            <a:endParaRPr lang="en-US" altLang="en-US">
              <a:latin typeface="Arial" charset="0"/>
            </a:endParaRPr>
          </a:p>
        </p:txBody>
      </p:sp>
      <p:sp>
        <p:nvSpPr>
          <p:cNvPr id="78851" name="Rectangle 3"/>
          <p:cNvSpPr>
            <a:spLocks noGrp="1" noRot="1" noChangeArrowheads="1"/>
          </p:cNvSpPr>
          <p:nvPr>
            <p:ph type="body" idx="4294967295"/>
          </p:nvPr>
        </p:nvSpPr>
        <p:spPr>
          <a:xfrm>
            <a:off x="533400" y="1066800"/>
            <a:ext cx="8001000" cy="5029200"/>
          </a:xfrm>
        </p:spPr>
        <p:txBody>
          <a:bodyPr/>
          <a:lstStyle/>
          <a:p>
            <a:pPr eaLnBrk="1" hangingPunct="1"/>
            <a:r>
              <a:rPr lang="ru-RU" altLang="bg-BG" dirty="0" smtClean="0"/>
              <a:t>Право да практикуват хомеопатия имат български граждани и граждани на държава - членка на Европейския съюз, другите държави от Европейското икономическо пространство и Швейцария, които притежават образователно-квалификационна степен "магистър" по професионално направление "Медицина" или "Дентална медицина".</a:t>
            </a:r>
            <a:endParaRPr lang="en-US" altLang="bg-BG" dirty="0" smtClean="0"/>
          </a:p>
        </p:txBody>
      </p:sp>
      <p:sp>
        <p:nvSpPr>
          <p:cNvPr id="2" name="Date Placeholder 1"/>
          <p:cNvSpPr>
            <a:spLocks noGrp="1"/>
          </p:cNvSpPr>
          <p:nvPr>
            <p:ph type="dt" sz="half" idx="10"/>
          </p:nvPr>
        </p:nvSpPr>
        <p:spPr/>
        <p:txBody>
          <a:bodyPr/>
          <a:lstStyle/>
          <a:p>
            <a:fld id="{3479475D-0063-4245-8DA9-B53C94343834}"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8034E3C-D488-426E-8E5F-8430FD597250}" type="slidenum">
              <a:rPr lang="en-US" altLang="en-US">
                <a:latin typeface="Arial" charset="0"/>
              </a:rPr>
              <a:pPr eaLnBrk="1" hangingPunct="1"/>
              <a:t>106</a:t>
            </a:fld>
            <a:endParaRPr lang="en-US" altLang="en-US">
              <a:latin typeface="Arial" charset="0"/>
            </a:endParaRPr>
          </a:p>
        </p:txBody>
      </p:sp>
      <p:sp>
        <p:nvSpPr>
          <p:cNvPr id="79874" name="Rectangle 2"/>
          <p:cNvSpPr>
            <a:spLocks noGrp="1" noRot="1" noChangeArrowheads="1"/>
          </p:cNvSpPr>
          <p:nvPr>
            <p:ph type="title" idx="4294967295"/>
          </p:nvPr>
        </p:nvSpPr>
        <p:spPr>
          <a:xfrm>
            <a:off x="457200" y="228600"/>
            <a:ext cx="8229600" cy="1676400"/>
          </a:xfrm>
        </p:spPr>
        <p:txBody>
          <a:bodyPr/>
          <a:lstStyle/>
          <a:p>
            <a:pPr eaLnBrk="1" hangingPunct="1"/>
            <a:r>
              <a:rPr lang="ru-RU" altLang="bg-BG" sz="2400" b="1" dirty="0" smtClean="0">
                <a:solidFill>
                  <a:srgbClr val="FF0000"/>
                </a:solidFill>
              </a:rPr>
              <a:t>Глава седма. МЕДИЦИНСКО ОБРАЗОВАНИЕ. МЕДИЦИНСКА ПРОФЕСИЯ. МЕДИЦИНСКИ НАУЧНИ ИЗСЛЕДВАНИЯ ВЪРХУ ХОРА. МЕДИЦИНСКА НАУКА</a:t>
            </a:r>
            <a:r>
              <a:rPr lang="en-US" altLang="bg-BG" sz="2400" b="1" dirty="0" smtClean="0">
                <a:solidFill>
                  <a:srgbClr val="FF0000"/>
                </a:solidFill>
              </a:rPr>
              <a:t/>
            </a:r>
            <a:br>
              <a:rPr lang="en-US" altLang="bg-BG" sz="2400" b="1" dirty="0" smtClean="0">
                <a:solidFill>
                  <a:srgbClr val="FF0000"/>
                </a:solidFill>
              </a:rPr>
            </a:br>
            <a:r>
              <a:rPr lang="ru-RU" altLang="bg-BG" sz="2400" b="1" dirty="0" smtClean="0">
                <a:solidFill>
                  <a:srgbClr val="FF0000"/>
                </a:solidFill>
              </a:rPr>
              <a:t>Раздел </a:t>
            </a:r>
            <a:r>
              <a:rPr lang="en-US" altLang="bg-BG" sz="2400" b="1" dirty="0" smtClean="0">
                <a:solidFill>
                  <a:srgbClr val="FF0000"/>
                </a:solidFill>
              </a:rPr>
              <a:t>I</a:t>
            </a:r>
            <a:r>
              <a:rPr lang="ru-RU" altLang="bg-BG" sz="2400" b="1" dirty="0" smtClean="0">
                <a:solidFill>
                  <a:srgbClr val="FF0000"/>
                </a:solidFill>
              </a:rPr>
              <a:t>. Медицинско образование</a:t>
            </a:r>
            <a:r>
              <a:rPr lang="en-US" altLang="bg-BG" sz="2400" b="1" dirty="0" smtClean="0">
                <a:effectLst>
                  <a:outerShdw blurRad="38100" dist="38100" dir="2700000" algn="tl">
                    <a:srgbClr val="C0C0C0"/>
                  </a:outerShdw>
                </a:effectLst>
              </a:rPr>
              <a:t/>
            </a:r>
            <a:br>
              <a:rPr lang="en-US" altLang="bg-BG" sz="2400" b="1" dirty="0" smtClean="0">
                <a:effectLst>
                  <a:outerShdw blurRad="38100" dist="38100" dir="2700000" algn="tl">
                    <a:srgbClr val="C0C0C0"/>
                  </a:outerShdw>
                </a:effectLst>
              </a:rPr>
            </a:br>
            <a:endParaRPr lang="en-US" altLang="bg-BG" sz="2400" b="1" dirty="0" smtClean="0">
              <a:effectLst>
                <a:outerShdw blurRad="38100" dist="38100" dir="2700000" algn="tl">
                  <a:srgbClr val="C0C0C0"/>
                </a:outerShdw>
              </a:effectLst>
            </a:endParaRPr>
          </a:p>
        </p:txBody>
      </p:sp>
      <p:sp>
        <p:nvSpPr>
          <p:cNvPr id="79875" name="Rectangle 3"/>
          <p:cNvSpPr>
            <a:spLocks noGrp="1" noRot="1" noChangeArrowheads="1"/>
          </p:cNvSpPr>
          <p:nvPr>
            <p:ph type="body" idx="4294967295"/>
          </p:nvPr>
        </p:nvSpPr>
        <p:spPr>
          <a:xfrm>
            <a:off x="457200" y="1752600"/>
            <a:ext cx="8229600" cy="4525963"/>
          </a:xfrm>
        </p:spPr>
        <p:txBody>
          <a:bodyPr/>
          <a:lstStyle/>
          <a:p>
            <a:pPr algn="just" eaLnBrk="1" hangingPunct="1">
              <a:lnSpc>
                <a:spcPct val="80000"/>
              </a:lnSpc>
            </a:pPr>
            <a:r>
              <a:rPr lang="ru-RU" altLang="bg-BG" sz="2800" dirty="0" smtClean="0">
                <a:latin typeface="Times New Roman" pitchFamily="18" charset="0"/>
              </a:rPr>
              <a:t>Медицинското образование осигурява и гарантира обема и качеството на подготовка на медицинските специалисти, както и на немедицинските специалисти, работещи в националната система за здравеопазване. </a:t>
            </a:r>
          </a:p>
          <a:p>
            <a:pPr algn="just" eaLnBrk="1" hangingPunct="1">
              <a:lnSpc>
                <a:spcPct val="80000"/>
              </a:lnSpc>
            </a:pPr>
            <a:r>
              <a:rPr lang="ru-RU" altLang="bg-BG" sz="2800" dirty="0" smtClean="0">
                <a:latin typeface="Times New Roman" pitchFamily="18" charset="0"/>
              </a:rPr>
              <a:t>Основни принципи при провеждане на медицинското образование са:</a:t>
            </a:r>
            <a:endParaRPr lang="en-US" altLang="bg-BG" sz="2800" dirty="0" smtClean="0">
              <a:latin typeface="Times New Roman" pitchFamily="18" charset="0"/>
            </a:endParaRPr>
          </a:p>
          <a:p>
            <a:pPr algn="just" eaLnBrk="1" hangingPunct="1">
              <a:lnSpc>
                <a:spcPct val="80000"/>
              </a:lnSpc>
              <a:buFontTx/>
              <a:buNone/>
            </a:pPr>
            <a:r>
              <a:rPr lang="ru-RU" altLang="bg-BG" sz="2800" dirty="0" smtClean="0">
                <a:latin typeface="Times New Roman" pitchFamily="18" charset="0"/>
              </a:rPr>
              <a:t>1. продължителност и високо качество на преподаването с усвояване на гарантиран обем теоретични знания и практически умения;</a:t>
            </a:r>
            <a:endParaRPr lang="en-US" altLang="bg-BG" sz="2800" dirty="0" smtClean="0">
              <a:latin typeface="Times New Roman" pitchFamily="18" charset="0"/>
            </a:endParaRPr>
          </a:p>
          <a:p>
            <a:pPr algn="just" eaLnBrk="1" hangingPunct="1">
              <a:lnSpc>
                <a:spcPct val="80000"/>
              </a:lnSpc>
              <a:buFontTx/>
              <a:buNone/>
            </a:pPr>
            <a:r>
              <a:rPr lang="ru-RU" altLang="bg-BG" sz="2800" dirty="0" smtClean="0">
                <a:latin typeface="Times New Roman" pitchFamily="18" charset="0"/>
              </a:rPr>
              <a:t>2. етапност и непрекъсваемост на обучението;</a:t>
            </a:r>
            <a:endParaRPr lang="en-US" altLang="bg-BG" sz="2800" dirty="0" smtClean="0">
              <a:latin typeface="Times New Roman" pitchFamily="18" charset="0"/>
            </a:endParaRPr>
          </a:p>
          <a:p>
            <a:pPr algn="just" eaLnBrk="1" hangingPunct="1">
              <a:lnSpc>
                <a:spcPct val="80000"/>
              </a:lnSpc>
              <a:buFontTx/>
              <a:buNone/>
            </a:pPr>
            <a:r>
              <a:rPr lang="ru-RU" altLang="bg-BG" sz="2800" dirty="0" smtClean="0">
                <a:latin typeface="Times New Roman" pitchFamily="18" charset="0"/>
              </a:rPr>
              <a:t>3. право на избор на специалност.</a:t>
            </a:r>
            <a:endParaRPr lang="en-US" altLang="bg-BG" sz="2800" dirty="0" smtClean="0">
              <a:latin typeface="Times New Roman" pitchFamily="18" charset="0"/>
            </a:endParaRPr>
          </a:p>
        </p:txBody>
      </p:sp>
      <p:sp>
        <p:nvSpPr>
          <p:cNvPr id="2" name="Date Placeholder 1"/>
          <p:cNvSpPr>
            <a:spLocks noGrp="1"/>
          </p:cNvSpPr>
          <p:nvPr>
            <p:ph type="dt" sz="half" idx="10"/>
          </p:nvPr>
        </p:nvSpPr>
        <p:spPr/>
        <p:txBody>
          <a:bodyPr/>
          <a:lstStyle/>
          <a:p>
            <a:fld id="{00204694-31A8-4E06-A1A8-81A6163ADE66}"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CD64C1D-7E13-4BBD-A1CB-4CB10AB5365E}" type="slidenum">
              <a:rPr lang="en-US" altLang="en-US">
                <a:latin typeface="Arial" charset="0"/>
              </a:rPr>
              <a:pPr eaLnBrk="1" hangingPunct="1"/>
              <a:t>107</a:t>
            </a:fld>
            <a:endParaRPr lang="en-US" altLang="en-US">
              <a:latin typeface="Arial" charset="0"/>
            </a:endParaRPr>
          </a:p>
        </p:txBody>
      </p:sp>
      <p:sp>
        <p:nvSpPr>
          <p:cNvPr id="80899" name="Rectangle 2"/>
          <p:cNvSpPr>
            <a:spLocks noGrp="1" noRot="1" noChangeArrowheads="1"/>
          </p:cNvSpPr>
          <p:nvPr>
            <p:ph type="body" idx="4294967295"/>
          </p:nvPr>
        </p:nvSpPr>
        <p:spPr>
          <a:xfrm>
            <a:off x="457200" y="685800"/>
            <a:ext cx="8229600" cy="5440363"/>
          </a:xfrm>
        </p:spPr>
        <p:txBody>
          <a:bodyPr/>
          <a:lstStyle/>
          <a:p>
            <a:pPr eaLnBrk="1" hangingPunct="1">
              <a:lnSpc>
                <a:spcPct val="90000"/>
              </a:lnSpc>
            </a:pPr>
            <a:r>
              <a:rPr lang="ru-RU" altLang="bg-BG" dirty="0" smtClean="0"/>
              <a:t>Подготовката и придобиването на образователно-квалификационната степен "магистър" по специалности от професионални направления "Медицина", "Дентална медицина", "Фармация" и "Обществено здраве" се организира и провежда във факултети на висши училища, получили акредитация по реда на Закона за висшето образование.</a:t>
            </a:r>
            <a:endParaRPr lang="en-US" altLang="bg-BG" dirty="0" smtClean="0"/>
          </a:p>
        </p:txBody>
      </p:sp>
      <p:sp>
        <p:nvSpPr>
          <p:cNvPr id="2" name="Date Placeholder 1"/>
          <p:cNvSpPr>
            <a:spLocks noGrp="1"/>
          </p:cNvSpPr>
          <p:nvPr>
            <p:ph type="dt" sz="half" idx="10"/>
          </p:nvPr>
        </p:nvSpPr>
        <p:spPr/>
        <p:txBody>
          <a:bodyPr/>
          <a:lstStyle/>
          <a:p>
            <a:fld id="{1D0DC29A-109A-4ACC-B9FC-A002C64B9107}"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B0EB4586-8682-4617-BF88-E640101C8EB1}" type="slidenum">
              <a:rPr lang="en-US" altLang="en-US">
                <a:latin typeface="Arial" charset="0"/>
              </a:rPr>
              <a:pPr eaLnBrk="1" hangingPunct="1"/>
              <a:t>108</a:t>
            </a:fld>
            <a:endParaRPr lang="en-US" altLang="en-US">
              <a:latin typeface="Arial" charset="0"/>
            </a:endParaRPr>
          </a:p>
        </p:txBody>
      </p:sp>
      <p:sp>
        <p:nvSpPr>
          <p:cNvPr id="81923" name="Rectangle 2"/>
          <p:cNvSpPr>
            <a:spLocks noGrp="1" noRot="1" noChangeArrowheads="1"/>
          </p:cNvSpPr>
          <p:nvPr>
            <p:ph type="body" idx="4294967295"/>
          </p:nvPr>
        </p:nvSpPr>
        <p:spPr>
          <a:xfrm>
            <a:off x="609600" y="609600"/>
            <a:ext cx="8077200" cy="5562600"/>
          </a:xfrm>
        </p:spPr>
        <p:txBody>
          <a:bodyPr/>
          <a:lstStyle/>
          <a:p>
            <a:pPr eaLnBrk="1" hangingPunct="1"/>
            <a:r>
              <a:rPr lang="ru-RU" altLang="bg-BG" sz="2800" dirty="0" smtClean="0"/>
              <a:t>Подготовката и придобиването на образователно-квалификационната степен "бакалавър" </a:t>
            </a:r>
            <a:r>
              <a:rPr lang="bg-BG" altLang="bg-BG" sz="2800" dirty="0" smtClean="0"/>
              <a:t>по </a:t>
            </a:r>
            <a:r>
              <a:rPr lang="ru-RU" altLang="bg-BG" sz="2800" dirty="0" smtClean="0"/>
              <a:t>специалностите от професионално направление "Обществено здраве" и по специалностите "медицинска сестра" и "акушерка" от професионално направление "Здравни грижи" се организира и провежда във факултети и/или филиали на висши училища, получили акредитация по реда на Закона за висшето образование.</a:t>
            </a:r>
            <a:r>
              <a:rPr lang="en-US" altLang="bg-BG" sz="2800" dirty="0" smtClean="0"/>
              <a:t> </a:t>
            </a:r>
          </a:p>
        </p:txBody>
      </p:sp>
      <p:sp>
        <p:nvSpPr>
          <p:cNvPr id="2" name="Date Placeholder 1"/>
          <p:cNvSpPr>
            <a:spLocks noGrp="1"/>
          </p:cNvSpPr>
          <p:nvPr>
            <p:ph type="dt" sz="half" idx="10"/>
          </p:nvPr>
        </p:nvSpPr>
        <p:spPr/>
        <p:txBody>
          <a:bodyPr/>
          <a:lstStyle/>
          <a:p>
            <a:fld id="{943D1785-477E-4004-B078-7183B6A1F0C6}"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E22F7E9-FB14-489F-9D36-6079B0DD75CE}" type="slidenum">
              <a:rPr lang="en-US" altLang="en-US">
                <a:latin typeface="Arial" charset="0"/>
              </a:rPr>
              <a:pPr eaLnBrk="1" hangingPunct="1"/>
              <a:t>109</a:t>
            </a:fld>
            <a:endParaRPr lang="en-US" altLang="en-US">
              <a:latin typeface="Arial" charset="0"/>
            </a:endParaRPr>
          </a:p>
        </p:txBody>
      </p:sp>
      <p:sp>
        <p:nvSpPr>
          <p:cNvPr id="82947" name="Rectangle 2"/>
          <p:cNvSpPr>
            <a:spLocks noGrp="1" noRot="1" noChangeArrowheads="1"/>
          </p:cNvSpPr>
          <p:nvPr>
            <p:ph type="body" idx="4294967295"/>
          </p:nvPr>
        </p:nvSpPr>
        <p:spPr>
          <a:xfrm>
            <a:off x="304800" y="457200"/>
            <a:ext cx="8540750" cy="5260975"/>
          </a:xfrm>
        </p:spPr>
        <p:txBody>
          <a:bodyPr/>
          <a:lstStyle/>
          <a:p>
            <a:pPr eaLnBrk="1" hangingPunct="1">
              <a:lnSpc>
                <a:spcPct val="80000"/>
              </a:lnSpc>
            </a:pPr>
            <a:r>
              <a:rPr lang="ru-RU" altLang="bg-BG" sz="2800" dirty="0" smtClean="0"/>
              <a:t>Подготовката и придобиването на образователно-квалификационна степен по специалности от професионално направление "Здравни грижи" се организира и провежда в колежи, получили акредитация по реда на Закона за висшето образование. </a:t>
            </a:r>
            <a:endParaRPr lang="en-US" altLang="bg-BG" sz="2800" dirty="0" smtClean="0"/>
          </a:p>
          <a:p>
            <a:pPr eaLnBrk="1" hangingPunct="1">
              <a:lnSpc>
                <a:spcPct val="80000"/>
              </a:lnSpc>
            </a:pPr>
            <a:r>
              <a:rPr lang="ru-RU" altLang="bg-BG" sz="2800" dirty="0" smtClean="0"/>
              <a:t>Подготовката на лица за придобиване на образователна и научна степен "доктор" по научни специалности в областта на здравеопазването се осъществява във висши училища, Българската академия на науките, националните центрове по проблемите на общественото здраве и други научни организации, получили акредитация по реда на Закона за висшето образование.</a:t>
            </a:r>
            <a:endParaRPr lang="en-US" altLang="bg-BG" sz="2800" dirty="0" smtClean="0"/>
          </a:p>
        </p:txBody>
      </p:sp>
      <p:sp>
        <p:nvSpPr>
          <p:cNvPr id="2" name="Date Placeholder 1"/>
          <p:cNvSpPr>
            <a:spLocks noGrp="1"/>
          </p:cNvSpPr>
          <p:nvPr>
            <p:ph type="dt" sz="half" idx="10"/>
          </p:nvPr>
        </p:nvSpPr>
        <p:spPr/>
        <p:txBody>
          <a:bodyPr/>
          <a:lstStyle/>
          <a:p>
            <a:fld id="{342911C0-9387-4698-815B-B186E5A84B88}"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D7497B7-BF3C-4372-8FCE-C3A44DCBB33A}" type="slidenum">
              <a:rPr lang="bg-BG" altLang="en-US">
                <a:solidFill>
                  <a:srgbClr val="000000"/>
                </a:solidFill>
              </a:rPr>
              <a:pPr/>
              <a:t>11</a:t>
            </a:fld>
            <a:endParaRPr lang="bg-BG" altLang="en-US">
              <a:solidFill>
                <a:srgbClr val="000000"/>
              </a:solidFill>
            </a:endParaRPr>
          </a:p>
        </p:txBody>
      </p:sp>
      <p:sp>
        <p:nvSpPr>
          <p:cNvPr id="683012" name="Rectangle 4"/>
          <p:cNvSpPr>
            <a:spLocks noGrp="1" noChangeArrowheads="1"/>
          </p:cNvSpPr>
          <p:nvPr>
            <p:ph type="title"/>
          </p:nvPr>
        </p:nvSpPr>
        <p:spPr>
          <a:xfrm>
            <a:off x="304800" y="762000"/>
            <a:ext cx="8534400" cy="5486400"/>
          </a:xfrm>
        </p:spPr>
        <p:txBody>
          <a:bodyPr/>
          <a:lstStyle/>
          <a:p>
            <a:pPr>
              <a:lnSpc>
                <a:spcPct val="90000"/>
              </a:lnSpc>
            </a:pPr>
            <a:r>
              <a:rPr lang="bg-BG" altLang="en-US" sz="3200" b="1">
                <a:solidFill>
                  <a:srgbClr val="0000FF"/>
                </a:solidFill>
                <a:latin typeface="Times New Roman" pitchFamily="18" charset="0"/>
              </a:rPr>
              <a:t>Глава 8. АДМИНИСТРАТИВНО-НАКАЗАТЕЛНИ РАЗПОРЕДБИ</a:t>
            </a:r>
            <a:br>
              <a:rPr lang="bg-BG" altLang="en-US" sz="3200" b="1">
                <a:solidFill>
                  <a:srgbClr val="0000FF"/>
                </a:solidFill>
                <a:latin typeface="Times New Roman" pitchFamily="18" charset="0"/>
              </a:rPr>
            </a:br>
            <a:r>
              <a:rPr lang="bg-BG" altLang="en-US" sz="3200" b="1">
                <a:latin typeface="Times New Roman" pitchFamily="18" charset="0"/>
              </a:rPr>
              <a:t/>
            </a:r>
            <a:br>
              <a:rPr lang="bg-BG" altLang="en-US" sz="3200" b="1">
                <a:latin typeface="Times New Roman" pitchFamily="18" charset="0"/>
              </a:rPr>
            </a:br>
            <a:r>
              <a:rPr lang="bg-BG" altLang="en-US" sz="2400" b="1">
                <a:latin typeface="Times New Roman" pitchFamily="18" charset="0"/>
              </a:rPr>
              <a:t>ДОПЪЛНИТЕЛНА РАЗПОРЕДБА</a:t>
            </a:r>
            <a:r>
              <a:rPr lang="en-US" altLang="en-US" sz="2400"/>
              <a:t> </a:t>
            </a:r>
            <a:r>
              <a:rPr lang="bg-BG" altLang="en-US" sz="2400"/>
              <a:t/>
            </a:r>
            <a:br>
              <a:rPr lang="bg-BG" altLang="en-US" sz="2400"/>
            </a:br>
            <a:r>
              <a:rPr lang="bg-BG" altLang="en-US" sz="2400"/>
              <a:t/>
            </a:r>
            <a:br>
              <a:rPr lang="bg-BG" altLang="en-US" sz="2400"/>
            </a:br>
            <a:r>
              <a:rPr lang="bg-BG" altLang="en-US" sz="2400" b="1">
                <a:latin typeface="Times New Roman" pitchFamily="18" charset="0"/>
              </a:rPr>
              <a:t>ПРЕХОДНИ И ЗАКЛЮЧИТЕЛНИ РАЗПОРЕДБИ</a:t>
            </a:r>
            <a:r>
              <a:rPr lang="bg-BG" altLang="en-US" sz="3200" b="1">
                <a:latin typeface="Times New Roman" pitchFamily="18" charset="0"/>
              </a:rPr>
              <a:t/>
            </a:r>
            <a:br>
              <a:rPr lang="bg-BG" altLang="en-US" sz="3200" b="1">
                <a:latin typeface="Times New Roman" pitchFamily="18" charset="0"/>
              </a:rPr>
            </a:br>
            <a:r>
              <a:rPr lang="bg-BG" altLang="en-US" sz="3200" b="1">
                <a:latin typeface="Times New Roman" pitchFamily="18" charset="0"/>
              </a:rPr>
              <a:t/>
            </a:r>
            <a:br>
              <a:rPr lang="bg-BG" altLang="en-US" sz="3200" b="1">
                <a:latin typeface="Times New Roman" pitchFamily="18" charset="0"/>
              </a:rPr>
            </a:br>
            <a:r>
              <a:rPr lang="bg-BG" altLang="en-US" sz="3200" b="1">
                <a:latin typeface="Times New Roman" pitchFamily="18" charset="0"/>
              </a:rPr>
              <a:t> </a:t>
            </a:r>
            <a:r>
              <a:rPr lang="bg-BG" altLang="en-US" sz="2400"/>
              <a:t>§ 41.  Законът влиза в сила от 1 януари 2005 г., с изключение на чл. 53, ал. 3, която влиза в сила от 1 януари 2006 г.</a:t>
            </a:r>
            <a:br>
              <a:rPr lang="bg-BG" altLang="en-US" sz="2400"/>
            </a:br>
            <a:r>
              <a:rPr lang="bg-BG" altLang="en-US" sz="2400"/>
              <a:t/>
            </a:r>
            <a:br>
              <a:rPr lang="bg-BG" altLang="en-US" sz="2400"/>
            </a:br>
            <a:r>
              <a:rPr lang="bg-BG" altLang="en-US" sz="2400"/>
              <a:t>Законът е приет от 39-то Народно събрание на 29 юли 2004 г. и е подпечатан с официалния печат на Народното събрание.</a:t>
            </a:r>
            <a:endParaRPr lang="en-US" altLang="en-US" sz="2400"/>
          </a:p>
        </p:txBody>
      </p:sp>
      <p:sp>
        <p:nvSpPr>
          <p:cNvPr id="2" name="Date Placeholder 1"/>
          <p:cNvSpPr>
            <a:spLocks noGrp="1"/>
          </p:cNvSpPr>
          <p:nvPr>
            <p:ph type="dt" sz="half" idx="12"/>
          </p:nvPr>
        </p:nvSpPr>
        <p:spPr/>
        <p:txBody>
          <a:bodyPr/>
          <a:lstStyle/>
          <a:p>
            <a:fld id="{4396FD12-B5A4-43A9-82FF-7919FE90DC68}"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273929192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00E2D2A-1B33-47AE-9721-276ED532CD49}" type="slidenum">
              <a:rPr lang="en-US" altLang="en-US">
                <a:latin typeface="Arial" charset="0"/>
              </a:rPr>
              <a:pPr eaLnBrk="1" hangingPunct="1"/>
              <a:t>110</a:t>
            </a:fld>
            <a:endParaRPr lang="en-US" altLang="en-US">
              <a:latin typeface="Arial" charset="0"/>
            </a:endParaRPr>
          </a:p>
        </p:txBody>
      </p:sp>
      <p:sp>
        <p:nvSpPr>
          <p:cNvPr id="83971" name="Rectangle 2"/>
          <p:cNvSpPr>
            <a:spLocks noGrp="1" noRot="1" noChangeArrowheads="1"/>
          </p:cNvSpPr>
          <p:nvPr>
            <p:ph type="body" idx="4294967295"/>
          </p:nvPr>
        </p:nvSpPr>
        <p:spPr>
          <a:xfrm>
            <a:off x="301625" y="1066800"/>
            <a:ext cx="8540750" cy="5257800"/>
          </a:xfrm>
        </p:spPr>
        <p:txBody>
          <a:bodyPr/>
          <a:lstStyle/>
          <a:p>
            <a:pPr eaLnBrk="1" hangingPunct="1"/>
            <a:r>
              <a:rPr lang="ru-RU" altLang="bg-BG" sz="2800" dirty="0" smtClean="0"/>
              <a:t>Министерският съвет приема </a:t>
            </a:r>
            <a:r>
              <a:rPr lang="ru-RU" altLang="bg-BG" sz="2800" b="1" i="1" dirty="0" smtClean="0"/>
              <a:t>единни държавни изисквания</a:t>
            </a:r>
            <a:r>
              <a:rPr lang="ru-RU" altLang="bg-BG" sz="2800" dirty="0" smtClean="0"/>
              <a:t> за придобиване на висше образование по специалностите по регулираните професии от професионални направления "Медицина", "Дентална медицина", "Фармация", "Обществено здраве" и "Здравни грижи" по предложение на министъра на здравеопазването. </a:t>
            </a:r>
            <a:endParaRPr lang="en-US" altLang="bg-BG" sz="2800" dirty="0" smtClean="0"/>
          </a:p>
        </p:txBody>
      </p:sp>
      <p:sp>
        <p:nvSpPr>
          <p:cNvPr id="2" name="Date Placeholder 1"/>
          <p:cNvSpPr>
            <a:spLocks noGrp="1"/>
          </p:cNvSpPr>
          <p:nvPr>
            <p:ph type="dt" sz="half" idx="10"/>
          </p:nvPr>
        </p:nvSpPr>
        <p:spPr/>
        <p:txBody>
          <a:bodyPr/>
          <a:lstStyle/>
          <a:p>
            <a:fld id="{FB50890F-8B4D-4CD7-8D57-5351527C561D}"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34736C5-53E8-48DB-8E64-54DE005981AF}" type="slidenum">
              <a:rPr lang="en-US" altLang="en-US">
                <a:latin typeface="Arial" charset="0"/>
              </a:rPr>
              <a:pPr eaLnBrk="1" hangingPunct="1"/>
              <a:t>111</a:t>
            </a:fld>
            <a:endParaRPr lang="en-US" altLang="en-US">
              <a:latin typeface="Arial" charset="0"/>
            </a:endParaRPr>
          </a:p>
        </p:txBody>
      </p:sp>
      <p:sp>
        <p:nvSpPr>
          <p:cNvPr id="84995" name="Rectangle 2"/>
          <p:cNvSpPr>
            <a:spLocks noGrp="1" noRot="1" noChangeArrowheads="1"/>
          </p:cNvSpPr>
          <p:nvPr>
            <p:ph type="body" idx="4294967295"/>
          </p:nvPr>
        </p:nvSpPr>
        <p:spPr>
          <a:xfrm>
            <a:off x="533400" y="533400"/>
            <a:ext cx="8229600" cy="5867400"/>
          </a:xfrm>
        </p:spPr>
        <p:txBody>
          <a:bodyPr/>
          <a:lstStyle/>
          <a:p>
            <a:pPr eaLnBrk="1" hangingPunct="1"/>
            <a:r>
              <a:rPr lang="ru-RU" altLang="bg-BG" sz="2800" b="1" i="1" dirty="0" smtClean="0"/>
              <a:t>Следдипломното обучение</a:t>
            </a:r>
            <a:r>
              <a:rPr lang="ru-RU" altLang="bg-BG" sz="2800" dirty="0" smtClean="0"/>
              <a:t> е право на всички лица с образователно-квалификационна степен "доктор", "магистър" и "бакалавър", които работят в националната система за здравеопазване. То включва: </a:t>
            </a:r>
            <a:endParaRPr lang="en-US" altLang="bg-BG" sz="2800" dirty="0" smtClean="0"/>
          </a:p>
          <a:p>
            <a:pPr marL="0" indent="0" eaLnBrk="1" hangingPunct="1">
              <a:buNone/>
            </a:pPr>
            <a:r>
              <a:rPr lang="ru-RU" altLang="bg-BG" sz="2800" dirty="0" smtClean="0"/>
              <a:t>1. обучение за придобиване на специалност в здравеопазването; </a:t>
            </a:r>
            <a:endParaRPr lang="en-US" altLang="bg-BG" sz="2800" dirty="0" smtClean="0"/>
          </a:p>
          <a:p>
            <a:pPr marL="0" indent="0" eaLnBrk="1" hangingPunct="1">
              <a:buNone/>
            </a:pPr>
            <a:r>
              <a:rPr lang="ru-RU" altLang="bg-BG" sz="2800" dirty="0" smtClean="0"/>
              <a:t>2. продължаващо медицинско обучение.</a:t>
            </a:r>
            <a:endParaRPr lang="en-US" altLang="bg-BG" sz="2800" dirty="0" smtClean="0"/>
          </a:p>
          <a:p>
            <a:pPr eaLnBrk="1" hangingPunct="1"/>
            <a:r>
              <a:rPr lang="ru-RU" altLang="bg-BG" sz="2800" dirty="0" smtClean="0"/>
              <a:t>Специалност се придобива след изпълнение на учебни програми и успешно положен практически и теоретичен изпит пред държавна изпитна комисия, определена със заповед на министъра на здравеопазването.</a:t>
            </a:r>
          </a:p>
        </p:txBody>
      </p:sp>
      <p:sp>
        <p:nvSpPr>
          <p:cNvPr id="2" name="Date Placeholder 1"/>
          <p:cNvSpPr>
            <a:spLocks noGrp="1"/>
          </p:cNvSpPr>
          <p:nvPr>
            <p:ph type="dt" sz="half" idx="10"/>
          </p:nvPr>
        </p:nvSpPr>
        <p:spPr/>
        <p:txBody>
          <a:bodyPr/>
          <a:lstStyle/>
          <a:p>
            <a:fld id="{87F7DB7E-6AB5-47CA-A83B-A27E35F99FBD}"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3A7657F-57E5-43A2-B1F8-4476F978C25E}" type="slidenum">
              <a:rPr lang="en-US" altLang="en-US">
                <a:latin typeface="Arial" charset="0"/>
              </a:rPr>
              <a:pPr eaLnBrk="1" hangingPunct="1"/>
              <a:t>112</a:t>
            </a:fld>
            <a:endParaRPr lang="en-US" altLang="en-US">
              <a:latin typeface="Arial" charset="0"/>
            </a:endParaRPr>
          </a:p>
        </p:txBody>
      </p:sp>
      <p:sp>
        <p:nvSpPr>
          <p:cNvPr id="86019" name="Rectangle 2"/>
          <p:cNvSpPr>
            <a:spLocks noGrp="1" noRot="1" noChangeArrowheads="1"/>
          </p:cNvSpPr>
          <p:nvPr>
            <p:ph type="title" idx="4294967295"/>
          </p:nvPr>
        </p:nvSpPr>
        <p:spPr/>
        <p:txBody>
          <a:bodyPr/>
          <a:lstStyle/>
          <a:p>
            <a:pPr algn="l" eaLnBrk="1" hangingPunct="1"/>
            <a:r>
              <a:rPr lang="ru-RU" altLang="bg-BG" sz="3200" b="1" dirty="0" smtClean="0">
                <a:solidFill>
                  <a:srgbClr val="FF0000"/>
                </a:solidFill>
                <a:latin typeface="+mn-lt"/>
              </a:rPr>
              <a:t>Раздел </a:t>
            </a:r>
            <a:r>
              <a:rPr lang="en-US" altLang="bg-BG" sz="3200" b="1" dirty="0" smtClean="0">
                <a:solidFill>
                  <a:srgbClr val="FF0000"/>
                </a:solidFill>
                <a:latin typeface="+mn-lt"/>
              </a:rPr>
              <a:t>II</a:t>
            </a:r>
            <a:r>
              <a:rPr lang="ru-RU" altLang="bg-BG" sz="3200" b="1" dirty="0" smtClean="0">
                <a:solidFill>
                  <a:srgbClr val="FF0000"/>
                </a:solidFill>
                <a:latin typeface="+mn-lt"/>
              </a:rPr>
              <a:t>. Медицинска професия</a:t>
            </a:r>
            <a:endParaRPr lang="en-US" altLang="bg-BG" sz="3200" b="1" dirty="0" smtClean="0">
              <a:solidFill>
                <a:srgbClr val="FF0000"/>
              </a:solidFill>
              <a:latin typeface="+mn-lt"/>
            </a:endParaRPr>
          </a:p>
        </p:txBody>
      </p:sp>
      <p:sp>
        <p:nvSpPr>
          <p:cNvPr id="86020" name="Rectangle 3"/>
          <p:cNvSpPr>
            <a:spLocks noGrp="1" noRot="1" noChangeArrowheads="1"/>
          </p:cNvSpPr>
          <p:nvPr>
            <p:ph type="body" idx="4294967295"/>
          </p:nvPr>
        </p:nvSpPr>
        <p:spPr>
          <a:xfrm>
            <a:off x="457200" y="1219200"/>
            <a:ext cx="8229600" cy="4953000"/>
          </a:xfrm>
        </p:spPr>
        <p:txBody>
          <a:bodyPr/>
          <a:lstStyle/>
          <a:p>
            <a:pPr eaLnBrk="1" hangingPunct="1"/>
            <a:r>
              <a:rPr lang="ru-RU" altLang="bg-BG" sz="2700" dirty="0" smtClean="0"/>
              <a:t>Медицинската професия се упражнява от лица, притежаващи диплома за завършено висше образование по специалности от професионални направления "Медицина", "Дентална медицина", "Фармация" и "Здравни грижи". </a:t>
            </a:r>
            <a:endParaRPr lang="en-US" altLang="bg-BG" sz="2700" dirty="0" smtClean="0"/>
          </a:p>
          <a:p>
            <a:pPr eaLnBrk="1" hangingPunct="1"/>
            <a:r>
              <a:rPr lang="ru-RU" altLang="bg-BG" sz="2700" dirty="0" smtClean="0"/>
              <a:t>Дипломата по удостоверява придобитото висше образование по съответната специалност и </a:t>
            </a:r>
            <a:r>
              <a:rPr lang="bg-BG" altLang="bg-BG" sz="2700" smtClean="0"/>
              <a:t>ОКС</a:t>
            </a:r>
            <a:r>
              <a:rPr lang="ru-RU" altLang="bg-BG" sz="2700" smtClean="0"/>
              <a:t>, </a:t>
            </a:r>
            <a:r>
              <a:rPr lang="ru-RU" altLang="bg-BG" sz="2700" dirty="0" smtClean="0"/>
              <a:t>както и придобитата професионална квалификация, определени в държавните изисквания.</a:t>
            </a:r>
            <a:endParaRPr lang="en-US" altLang="bg-BG" sz="2700" dirty="0" smtClean="0"/>
          </a:p>
        </p:txBody>
      </p:sp>
      <p:sp>
        <p:nvSpPr>
          <p:cNvPr id="2" name="Date Placeholder 1"/>
          <p:cNvSpPr>
            <a:spLocks noGrp="1"/>
          </p:cNvSpPr>
          <p:nvPr>
            <p:ph type="dt" sz="half" idx="10"/>
          </p:nvPr>
        </p:nvSpPr>
        <p:spPr/>
        <p:txBody>
          <a:bodyPr/>
          <a:lstStyle/>
          <a:p>
            <a:fld id="{1D9D351B-8E85-4719-8758-0C1410DEB2F8}"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897CD7E-98CC-4E95-AA63-55117A90EA41}" type="slidenum">
              <a:rPr lang="en-US" altLang="en-US">
                <a:latin typeface="Arial" charset="0"/>
              </a:rPr>
              <a:pPr eaLnBrk="1" hangingPunct="1"/>
              <a:t>113</a:t>
            </a:fld>
            <a:endParaRPr lang="en-US" altLang="en-US">
              <a:latin typeface="Arial" charset="0"/>
            </a:endParaRPr>
          </a:p>
        </p:txBody>
      </p:sp>
      <p:sp>
        <p:nvSpPr>
          <p:cNvPr id="92162" name="Rectangle 2"/>
          <p:cNvSpPr>
            <a:spLocks noGrp="1" noRot="1" noChangeArrowheads="1"/>
          </p:cNvSpPr>
          <p:nvPr>
            <p:ph type="body" idx="4294967295"/>
          </p:nvPr>
        </p:nvSpPr>
        <p:spPr>
          <a:xfrm>
            <a:off x="457200" y="990600"/>
            <a:ext cx="8229600" cy="5029200"/>
          </a:xfrm>
        </p:spPr>
        <p:txBody>
          <a:bodyPr/>
          <a:lstStyle/>
          <a:p>
            <a:pPr algn="just" eaLnBrk="1" hangingPunct="1"/>
            <a:endParaRPr lang="en-US" altLang="bg-BG" sz="2400" b="1" dirty="0" smtClean="0">
              <a:effectLst>
                <a:outerShdw blurRad="38100" dist="38100" dir="2700000" algn="tl">
                  <a:srgbClr val="C0C0C0"/>
                </a:outerShdw>
              </a:effectLst>
              <a:latin typeface="Times New Roman" pitchFamily="18" charset="0"/>
            </a:endParaRPr>
          </a:p>
          <a:p>
            <a:pPr algn="just" eaLnBrk="1" hangingPunct="1">
              <a:buFontTx/>
              <a:buNone/>
            </a:pPr>
            <a:r>
              <a:rPr lang="ru-RU" altLang="bg-BG" dirty="0" smtClean="0">
                <a:effectLst>
                  <a:outerShdw blurRad="38100" dist="38100" dir="2700000" algn="tl">
                    <a:srgbClr val="C0C0C0"/>
                  </a:outerShdw>
                </a:effectLst>
                <a:latin typeface="Times New Roman" pitchFamily="18" charset="0"/>
              </a:rPr>
              <a:t>	</a:t>
            </a:r>
            <a:r>
              <a:rPr lang="ru-RU" altLang="bg-BG" dirty="0" smtClean="0"/>
              <a:t>Лечебните заведения задължително застраховат лицата, които упражняват медицинска професия в лечебното заведение, за вредите, които могат да настъпят вследствие на виновно неизпълнение на професионалните им задължения. </a:t>
            </a:r>
            <a:endParaRPr lang="en-US" altLang="bg-BG" dirty="0" smtClean="0"/>
          </a:p>
        </p:txBody>
      </p:sp>
      <p:sp>
        <p:nvSpPr>
          <p:cNvPr id="2" name="Date Placeholder 1"/>
          <p:cNvSpPr>
            <a:spLocks noGrp="1"/>
          </p:cNvSpPr>
          <p:nvPr>
            <p:ph type="dt" sz="half" idx="10"/>
          </p:nvPr>
        </p:nvSpPr>
        <p:spPr/>
        <p:txBody>
          <a:bodyPr/>
          <a:lstStyle/>
          <a:p>
            <a:fld id="{6BAFAC7D-C8E0-48F7-8853-1381A77CD4EC}"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F93822C-4EC7-4573-9FF1-7373B73FEA66}" type="slidenum">
              <a:rPr lang="en-US" altLang="en-US">
                <a:latin typeface="Arial" charset="0"/>
              </a:rPr>
              <a:pPr eaLnBrk="1" hangingPunct="1"/>
              <a:t>114</a:t>
            </a:fld>
            <a:endParaRPr lang="en-US" altLang="en-US">
              <a:latin typeface="Arial" charset="0"/>
            </a:endParaRPr>
          </a:p>
        </p:txBody>
      </p:sp>
      <p:sp>
        <p:nvSpPr>
          <p:cNvPr id="88067" name="Rectangle 2"/>
          <p:cNvSpPr>
            <a:spLocks noGrp="1" noRot="1" noChangeArrowheads="1"/>
          </p:cNvSpPr>
          <p:nvPr>
            <p:ph type="body" idx="4294967295"/>
          </p:nvPr>
        </p:nvSpPr>
        <p:spPr>
          <a:xfrm>
            <a:off x="457200" y="685800"/>
            <a:ext cx="8229600" cy="5440363"/>
          </a:xfrm>
        </p:spPr>
        <p:txBody>
          <a:bodyPr/>
          <a:lstStyle/>
          <a:p>
            <a:pPr eaLnBrk="1" hangingPunct="1"/>
            <a:r>
              <a:rPr lang="ru-RU" altLang="bg-BG" sz="2800" dirty="0" smtClean="0"/>
              <a:t>Лицата, упражняващи медицинска професия, имат право на свобода на действия и решения съобразно своята професионална квалификация, медицинските стандарти и медицинската етика. </a:t>
            </a:r>
            <a:endParaRPr lang="en-US" altLang="bg-BG" sz="2800" dirty="0" smtClean="0"/>
          </a:p>
          <a:p>
            <a:pPr eaLnBrk="1" hangingPunct="1"/>
            <a:r>
              <a:rPr lang="ru-RU" altLang="bg-BG" sz="2800" dirty="0" err="1" smtClean="0"/>
              <a:t>Медицинските</a:t>
            </a:r>
            <a:r>
              <a:rPr lang="ru-RU" altLang="bg-BG" sz="2800" dirty="0" smtClean="0"/>
              <a:t> специалисти, както и лечебните заведения, не могат да използват за своята дейност търговска реклама.</a:t>
            </a:r>
            <a:endParaRPr lang="en-US" altLang="bg-BG" sz="2800" dirty="0" smtClean="0"/>
          </a:p>
          <a:p>
            <a:pPr eaLnBrk="1" hangingPunct="1"/>
            <a:r>
              <a:rPr lang="ru-RU" altLang="bg-BG" sz="2800" dirty="0" err="1" smtClean="0"/>
              <a:t>Медицинските</a:t>
            </a:r>
            <a:r>
              <a:rPr lang="ru-RU" altLang="bg-BG" sz="2800" dirty="0" smtClean="0"/>
              <a:t> специалисти не могат да упражняват професията си, ако страдат от заболявания, които застрашават здравето и живота на пациентите.</a:t>
            </a:r>
            <a:r>
              <a:rPr lang="en-US" altLang="bg-BG" sz="2800" dirty="0" smtClean="0"/>
              <a:t> </a:t>
            </a:r>
          </a:p>
        </p:txBody>
      </p:sp>
      <p:sp>
        <p:nvSpPr>
          <p:cNvPr id="2" name="Date Placeholder 1"/>
          <p:cNvSpPr>
            <a:spLocks noGrp="1"/>
          </p:cNvSpPr>
          <p:nvPr>
            <p:ph type="dt" sz="half" idx="10"/>
          </p:nvPr>
        </p:nvSpPr>
        <p:spPr/>
        <p:txBody>
          <a:bodyPr/>
          <a:lstStyle/>
          <a:p>
            <a:fld id="{0C2C8DB2-1D93-4868-A0DC-E502F06BF2C9}"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47F5F03-BB06-4E5C-9A91-83DEDB867335}" type="slidenum">
              <a:rPr lang="en-US" altLang="en-US">
                <a:latin typeface="Arial" charset="0"/>
              </a:rPr>
              <a:pPr eaLnBrk="1" hangingPunct="1"/>
              <a:t>115</a:t>
            </a:fld>
            <a:endParaRPr lang="en-US" altLang="en-US">
              <a:latin typeface="Arial" charset="0"/>
            </a:endParaRPr>
          </a:p>
        </p:txBody>
      </p:sp>
      <p:sp>
        <p:nvSpPr>
          <p:cNvPr id="89091" name="Rectangle 2"/>
          <p:cNvSpPr>
            <a:spLocks noGrp="1" noRot="1" noChangeArrowheads="1"/>
          </p:cNvSpPr>
          <p:nvPr>
            <p:ph type="body" idx="4294967295"/>
          </p:nvPr>
        </p:nvSpPr>
        <p:spPr>
          <a:xfrm>
            <a:off x="457200" y="762000"/>
            <a:ext cx="8229600" cy="5364163"/>
          </a:xfrm>
        </p:spPr>
        <p:txBody>
          <a:bodyPr/>
          <a:lstStyle/>
          <a:p>
            <a:pPr eaLnBrk="1" hangingPunct="1"/>
            <a:r>
              <a:rPr lang="ru-RU" altLang="bg-BG" sz="2800" dirty="0" smtClean="0"/>
              <a:t>Министърът на здравеопазването може със заповед да отнеме правото на едно лице да упражнява медицинска професия в Република България за срок от шест месеца до две години в случаи на: </a:t>
            </a:r>
          </a:p>
          <a:p>
            <a:pPr marL="514350" indent="-514350" eaLnBrk="1" hangingPunct="1">
              <a:buAutoNum type="arabicPeriod"/>
            </a:pPr>
            <a:r>
              <a:rPr lang="ru-RU" altLang="bg-BG" sz="2800" dirty="0" smtClean="0"/>
              <a:t>повторно нарушаване на утвърдените медицински стандарти; </a:t>
            </a:r>
          </a:p>
          <a:p>
            <a:pPr marL="0" indent="0" eaLnBrk="1" hangingPunct="1">
              <a:buNone/>
            </a:pPr>
            <a:r>
              <a:rPr lang="ru-RU" altLang="bg-BG" sz="2800" dirty="0" smtClean="0"/>
              <a:t>2. повторно нарушаване на принципите и реда за извършване на експертизата на работоспособността. Заповедта подлежи на обжалване по реда на Административно-процесуалния кодекс.</a:t>
            </a:r>
            <a:endParaRPr lang="en-US" altLang="bg-BG" sz="2800" dirty="0" smtClean="0"/>
          </a:p>
        </p:txBody>
      </p:sp>
      <p:sp>
        <p:nvSpPr>
          <p:cNvPr id="2" name="Date Placeholder 1"/>
          <p:cNvSpPr>
            <a:spLocks noGrp="1"/>
          </p:cNvSpPr>
          <p:nvPr>
            <p:ph type="dt" sz="half" idx="10"/>
          </p:nvPr>
        </p:nvSpPr>
        <p:spPr/>
        <p:txBody>
          <a:bodyPr/>
          <a:lstStyle/>
          <a:p>
            <a:fld id="{2B14AB0A-1DEA-438C-B7B4-CBDECB28DB0B}"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F1BE3B9-DA75-48F7-904A-FFCD8B1FF9D0}" type="slidenum">
              <a:rPr lang="en-US" altLang="en-US">
                <a:latin typeface="Arial" charset="0"/>
              </a:rPr>
              <a:pPr eaLnBrk="1" hangingPunct="1"/>
              <a:t>116</a:t>
            </a:fld>
            <a:endParaRPr lang="en-US" altLang="en-US">
              <a:latin typeface="Arial" charset="0"/>
            </a:endParaRPr>
          </a:p>
        </p:txBody>
      </p:sp>
      <p:sp>
        <p:nvSpPr>
          <p:cNvPr id="95234" name="Rectangle 2"/>
          <p:cNvSpPr>
            <a:spLocks noGrp="1" noRot="1" noChangeArrowheads="1"/>
          </p:cNvSpPr>
          <p:nvPr>
            <p:ph type="body" idx="4294967295"/>
          </p:nvPr>
        </p:nvSpPr>
        <p:spPr>
          <a:xfrm>
            <a:off x="533400" y="1143000"/>
            <a:ext cx="8153400" cy="3810000"/>
          </a:xfrm>
        </p:spPr>
        <p:txBody>
          <a:bodyPr/>
          <a:lstStyle/>
          <a:p>
            <a:pPr eaLnBrk="1" hangingPunct="1"/>
            <a:r>
              <a:rPr lang="ru-RU" altLang="bg-BG" b="1" dirty="0" smtClean="0">
                <a:solidFill>
                  <a:srgbClr val="FF0000"/>
                </a:solidFill>
              </a:rPr>
              <a:t>Раздел </a:t>
            </a:r>
            <a:r>
              <a:rPr lang="en-US" altLang="bg-BG" b="1" dirty="0" smtClean="0">
                <a:solidFill>
                  <a:srgbClr val="FF0000"/>
                </a:solidFill>
              </a:rPr>
              <a:t>III</a:t>
            </a:r>
            <a:r>
              <a:rPr lang="ru-RU" altLang="bg-BG" b="1" dirty="0" smtClean="0">
                <a:solidFill>
                  <a:srgbClr val="FF0000"/>
                </a:solidFill>
              </a:rPr>
              <a:t>. Признаване на професионална квалификация по медицинска професия</a:t>
            </a:r>
            <a:endParaRPr lang="en-US" altLang="bg-BG" b="1" dirty="0" smtClean="0">
              <a:solidFill>
                <a:srgbClr val="FF0000"/>
              </a:solidFill>
            </a:endParaRPr>
          </a:p>
          <a:p>
            <a:pPr algn="just" eaLnBrk="1" hangingPunct="1"/>
            <a:endParaRPr lang="en-US" altLang="bg-BG" b="1" dirty="0" smtClean="0">
              <a:effectLst>
                <a:outerShdw blurRad="38100" dist="38100" dir="2700000" algn="tl">
                  <a:srgbClr val="C0C0C0"/>
                </a:outerShdw>
              </a:effectLst>
              <a:latin typeface="Times New Roman" pitchFamily="18" charset="0"/>
            </a:endParaRPr>
          </a:p>
          <a:p>
            <a:pPr algn="just" eaLnBrk="1" hangingPunct="1"/>
            <a:endParaRPr lang="en-US" altLang="bg-BG" b="1" dirty="0" smtClean="0">
              <a:effectLst>
                <a:outerShdw blurRad="38100" dist="38100" dir="2700000" algn="tl">
                  <a:srgbClr val="C0C0C0"/>
                </a:outerShdw>
              </a:effectLst>
              <a:latin typeface="Times New Roman" pitchFamily="18" charset="0"/>
            </a:endParaRPr>
          </a:p>
        </p:txBody>
      </p:sp>
      <p:sp>
        <p:nvSpPr>
          <p:cNvPr id="2" name="Date Placeholder 1"/>
          <p:cNvSpPr>
            <a:spLocks noGrp="1"/>
          </p:cNvSpPr>
          <p:nvPr>
            <p:ph type="dt" sz="half" idx="10"/>
          </p:nvPr>
        </p:nvSpPr>
        <p:spPr/>
        <p:txBody>
          <a:bodyPr/>
          <a:lstStyle/>
          <a:p>
            <a:fld id="{F92DD319-8F7A-42D7-B74C-2F963DF05A91}"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B97E1835-804D-49B4-93E3-66DF505F721F}" type="slidenum">
              <a:rPr lang="en-US" altLang="en-US">
                <a:latin typeface="Arial" charset="0"/>
              </a:rPr>
              <a:pPr eaLnBrk="1" hangingPunct="1"/>
              <a:t>117</a:t>
            </a:fld>
            <a:endParaRPr lang="en-US" altLang="en-US">
              <a:latin typeface="Arial" charset="0"/>
            </a:endParaRPr>
          </a:p>
        </p:txBody>
      </p:sp>
      <p:sp>
        <p:nvSpPr>
          <p:cNvPr id="91139" name="Rectangle 2"/>
          <p:cNvSpPr>
            <a:spLocks noGrp="1" noRot="1" noChangeArrowheads="1"/>
          </p:cNvSpPr>
          <p:nvPr>
            <p:ph type="title" idx="4294967295"/>
          </p:nvPr>
        </p:nvSpPr>
        <p:spPr>
          <a:xfrm>
            <a:off x="457200" y="152400"/>
            <a:ext cx="8229600" cy="990600"/>
          </a:xfrm>
        </p:spPr>
        <p:txBody>
          <a:bodyPr/>
          <a:lstStyle/>
          <a:p>
            <a:pPr eaLnBrk="1" hangingPunct="1"/>
            <a:r>
              <a:rPr lang="ru-RU" altLang="bg-BG" sz="2800" b="1" dirty="0" smtClean="0">
                <a:solidFill>
                  <a:srgbClr val="FF0000"/>
                </a:solidFill>
                <a:latin typeface="+mn-lt"/>
              </a:rPr>
              <a:t>Раздел </a:t>
            </a:r>
            <a:r>
              <a:rPr lang="en-US" altLang="bg-BG" sz="2800" b="1" dirty="0" smtClean="0">
                <a:solidFill>
                  <a:srgbClr val="FF0000"/>
                </a:solidFill>
                <a:latin typeface="+mn-lt"/>
              </a:rPr>
              <a:t>IV</a:t>
            </a:r>
            <a:r>
              <a:rPr lang="ru-RU" altLang="bg-BG" sz="2800" b="1" dirty="0" smtClean="0">
                <a:solidFill>
                  <a:srgbClr val="FF0000"/>
                </a:solidFill>
                <a:latin typeface="+mn-lt"/>
              </a:rPr>
              <a:t>. Медицински научни изследвания върху хора. Медицинска наука</a:t>
            </a:r>
            <a:endParaRPr lang="en-US" altLang="bg-BG" sz="2800" b="1" dirty="0" smtClean="0">
              <a:solidFill>
                <a:srgbClr val="FF0000"/>
              </a:solidFill>
              <a:latin typeface="+mn-lt"/>
            </a:endParaRPr>
          </a:p>
        </p:txBody>
      </p:sp>
      <p:sp>
        <p:nvSpPr>
          <p:cNvPr id="91140" name="Rectangle 3"/>
          <p:cNvSpPr>
            <a:spLocks noGrp="1" noRot="1" noChangeArrowheads="1"/>
          </p:cNvSpPr>
          <p:nvPr>
            <p:ph type="body" idx="4294967295"/>
          </p:nvPr>
        </p:nvSpPr>
        <p:spPr>
          <a:xfrm>
            <a:off x="228600" y="1143000"/>
            <a:ext cx="8610600" cy="5105400"/>
          </a:xfrm>
        </p:spPr>
        <p:txBody>
          <a:bodyPr/>
          <a:lstStyle/>
          <a:p>
            <a:pPr algn="just" eaLnBrk="1" hangingPunct="1"/>
            <a:r>
              <a:rPr lang="ru-RU" altLang="bg-BG" sz="2200" dirty="0" smtClean="0"/>
              <a:t>Министерството на здравеопазването организира и контролира провеждането на медицински научни изследвания върху хора. </a:t>
            </a:r>
            <a:endParaRPr lang="en-US" altLang="bg-BG" sz="2200" dirty="0" smtClean="0"/>
          </a:p>
          <a:p>
            <a:pPr algn="just" eaLnBrk="1" hangingPunct="1"/>
            <a:r>
              <a:rPr lang="ru-RU" altLang="bg-BG" sz="2200" dirty="0" err="1" smtClean="0"/>
              <a:t>Медицинско</a:t>
            </a:r>
            <a:r>
              <a:rPr lang="ru-RU" altLang="bg-BG" sz="2200" dirty="0" smtClean="0"/>
              <a:t> научно изследване по смисъла на този закон е всеки опит върху хора, който се извършва с цел повишаване на медицинското познание. </a:t>
            </a:r>
            <a:endParaRPr lang="en-US" altLang="bg-BG" sz="2200" dirty="0" smtClean="0"/>
          </a:p>
          <a:p>
            <a:pPr algn="just" eaLnBrk="1" hangingPunct="1"/>
            <a:r>
              <a:rPr lang="ru-RU" altLang="bg-BG" sz="2200" dirty="0" err="1" smtClean="0"/>
              <a:t>Изследваното</a:t>
            </a:r>
            <a:r>
              <a:rPr lang="ru-RU" altLang="bg-BG" sz="2200" dirty="0" smtClean="0"/>
              <a:t> лице има всички права на пациент.</a:t>
            </a:r>
            <a:endParaRPr lang="en-US" altLang="bg-BG" sz="2200" dirty="0" smtClean="0"/>
          </a:p>
          <a:p>
            <a:pPr algn="just" eaLnBrk="1" hangingPunct="1"/>
            <a:r>
              <a:rPr lang="ru-RU" altLang="bg-BG" sz="2200" dirty="0" err="1" smtClean="0"/>
              <a:t>Медицинското</a:t>
            </a:r>
            <a:r>
              <a:rPr lang="ru-RU" altLang="bg-BG" sz="2200" dirty="0" smtClean="0"/>
              <a:t> научно изследване се осъществява при осигуряване на максимална безопасност за здравето на изследваното лице и запазване тайната на личните му данни. </a:t>
            </a:r>
            <a:endParaRPr lang="en-US" altLang="bg-BG" sz="2200" dirty="0" smtClean="0"/>
          </a:p>
          <a:p>
            <a:pPr algn="just" eaLnBrk="1" hangingPunct="1"/>
            <a:r>
              <a:rPr lang="ru-RU" altLang="bg-BG" sz="2200" dirty="0" err="1" smtClean="0"/>
              <a:t>Интересите</a:t>
            </a:r>
            <a:r>
              <a:rPr lang="ru-RU" altLang="bg-BG" sz="2200" dirty="0" smtClean="0"/>
              <a:t> на изследваното лице са по-важни от научните и финансовите интереси на изследователя във всеки етап на медицинското изследване.</a:t>
            </a:r>
            <a:r>
              <a:rPr lang="en-US" altLang="bg-BG" sz="2200" dirty="0" smtClean="0"/>
              <a:t> </a:t>
            </a:r>
          </a:p>
        </p:txBody>
      </p:sp>
      <p:sp>
        <p:nvSpPr>
          <p:cNvPr id="2" name="Date Placeholder 1"/>
          <p:cNvSpPr>
            <a:spLocks noGrp="1"/>
          </p:cNvSpPr>
          <p:nvPr>
            <p:ph type="dt" sz="half" idx="10"/>
          </p:nvPr>
        </p:nvSpPr>
        <p:spPr/>
        <p:txBody>
          <a:bodyPr/>
          <a:lstStyle/>
          <a:p>
            <a:fld id="{991ACF2D-0CCE-4D4B-8041-E0D6367EC002}"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24AA045-0070-4002-9159-DD97EDFF5FC1}" type="slidenum">
              <a:rPr lang="en-US" altLang="en-US">
                <a:latin typeface="Arial" charset="0"/>
              </a:rPr>
              <a:pPr eaLnBrk="1" hangingPunct="1"/>
              <a:t>118</a:t>
            </a:fld>
            <a:endParaRPr lang="en-US" altLang="en-US">
              <a:latin typeface="Arial" charset="0"/>
            </a:endParaRPr>
          </a:p>
        </p:txBody>
      </p:sp>
      <p:sp>
        <p:nvSpPr>
          <p:cNvPr id="92163" name="Rectangle 2"/>
          <p:cNvSpPr>
            <a:spLocks noGrp="1" noRot="1" noChangeArrowheads="1"/>
          </p:cNvSpPr>
          <p:nvPr>
            <p:ph type="body" idx="4294967295"/>
          </p:nvPr>
        </p:nvSpPr>
        <p:spPr>
          <a:xfrm>
            <a:off x="533400" y="381000"/>
            <a:ext cx="8229600" cy="5715000"/>
          </a:xfrm>
        </p:spPr>
        <p:txBody>
          <a:bodyPr/>
          <a:lstStyle/>
          <a:p>
            <a:pPr algn="just" eaLnBrk="1" hangingPunct="1"/>
            <a:r>
              <a:rPr lang="ru-RU" altLang="bg-BG" sz="2600" dirty="0" smtClean="0"/>
              <a:t>Медицински научни изследвания върху хора не се извършват, когато: </a:t>
            </a:r>
            <a:endParaRPr lang="en-US" altLang="bg-BG" sz="2600" dirty="0" smtClean="0"/>
          </a:p>
          <a:p>
            <a:pPr marL="0" indent="0" algn="just" eaLnBrk="1" hangingPunct="1">
              <a:buNone/>
            </a:pPr>
            <a:r>
              <a:rPr lang="ru-RU" altLang="bg-BG" sz="2600" dirty="0" smtClean="0"/>
              <a:t>1. противоречат на закона или на медицинската етика; </a:t>
            </a:r>
            <a:endParaRPr lang="en-US" altLang="bg-BG" sz="2600" dirty="0" smtClean="0"/>
          </a:p>
          <a:p>
            <a:pPr marL="0" indent="0" algn="just" eaLnBrk="1" hangingPunct="1">
              <a:buNone/>
            </a:pPr>
            <a:r>
              <a:rPr lang="ru-RU" altLang="bg-BG" sz="2600" dirty="0" smtClean="0"/>
              <a:t>2. не са представени доказателства за тяхната безопасност;</a:t>
            </a:r>
            <a:endParaRPr lang="en-US" altLang="bg-BG" sz="2600" dirty="0" smtClean="0"/>
          </a:p>
          <a:p>
            <a:pPr marL="0" indent="0" algn="just" eaLnBrk="1" hangingPunct="1">
              <a:buNone/>
            </a:pPr>
            <a:r>
              <a:rPr lang="ru-RU" altLang="bg-BG" sz="2600" dirty="0" smtClean="0"/>
              <a:t>3. не са представени доказателства за очакваните научни ползи; </a:t>
            </a:r>
            <a:endParaRPr lang="en-US" altLang="bg-BG" sz="2600" dirty="0" smtClean="0"/>
          </a:p>
          <a:p>
            <a:pPr marL="0" indent="0" algn="just" eaLnBrk="1" hangingPunct="1">
              <a:buNone/>
            </a:pPr>
            <a:r>
              <a:rPr lang="ru-RU" altLang="bg-BG" sz="2600" dirty="0" smtClean="0"/>
              <a:t>4. не съответстват на поставената научна цел и на плана за провеждане на научното изследване; </a:t>
            </a:r>
            <a:endParaRPr lang="en-US" altLang="bg-BG" sz="2600" dirty="0" smtClean="0"/>
          </a:p>
          <a:p>
            <a:pPr marL="0" indent="0" algn="just" eaLnBrk="1" hangingPunct="1">
              <a:buNone/>
            </a:pPr>
            <a:r>
              <a:rPr lang="ru-RU" altLang="bg-BG" sz="2600" dirty="0" smtClean="0"/>
              <a:t>5. съществува повишен риск за здравето и живота на изследваното лице. </a:t>
            </a:r>
            <a:endParaRPr lang="en-US" altLang="bg-BG" sz="2600" dirty="0" smtClean="0"/>
          </a:p>
        </p:txBody>
      </p:sp>
      <p:sp>
        <p:nvSpPr>
          <p:cNvPr id="2" name="Date Placeholder 1"/>
          <p:cNvSpPr>
            <a:spLocks noGrp="1"/>
          </p:cNvSpPr>
          <p:nvPr>
            <p:ph type="dt" sz="half" idx="10"/>
          </p:nvPr>
        </p:nvSpPr>
        <p:spPr/>
        <p:txBody>
          <a:bodyPr/>
          <a:lstStyle/>
          <a:p>
            <a:fld id="{4C0D525E-A3AA-4E53-9661-646D8CE686DE}"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24AA045-0070-4002-9159-DD97EDFF5FC1}" type="slidenum">
              <a:rPr lang="en-US" altLang="en-US">
                <a:latin typeface="Arial" charset="0"/>
              </a:rPr>
              <a:pPr eaLnBrk="1" hangingPunct="1"/>
              <a:t>119</a:t>
            </a:fld>
            <a:endParaRPr lang="en-US" altLang="en-US">
              <a:latin typeface="Arial" charset="0"/>
            </a:endParaRPr>
          </a:p>
        </p:txBody>
      </p:sp>
      <p:sp>
        <p:nvSpPr>
          <p:cNvPr id="92163" name="Rectangle 2"/>
          <p:cNvSpPr>
            <a:spLocks noGrp="1" noRot="1" noChangeArrowheads="1"/>
          </p:cNvSpPr>
          <p:nvPr>
            <p:ph type="body" idx="4294967295"/>
          </p:nvPr>
        </p:nvSpPr>
        <p:spPr>
          <a:xfrm>
            <a:off x="304800" y="381000"/>
            <a:ext cx="8610600" cy="5943600"/>
          </a:xfrm>
        </p:spPr>
        <p:txBody>
          <a:bodyPr/>
          <a:lstStyle/>
          <a:p>
            <a:pPr algn="just" eaLnBrk="1" hangingPunct="1"/>
            <a:r>
              <a:rPr lang="ru-RU" altLang="bg-BG" sz="2600" dirty="0" smtClean="0"/>
              <a:t>Не се провеждат медицински научни изследвания върху хора с химически субстанции и физични източници на лъчение, които могат да предизвикат изменения в човешкия геном. </a:t>
            </a:r>
            <a:endParaRPr lang="en-US" altLang="bg-BG" sz="2600" dirty="0" smtClean="0"/>
          </a:p>
          <a:p>
            <a:pPr algn="just" eaLnBrk="1" hangingPunct="1"/>
            <a:r>
              <a:rPr lang="ru-RU" altLang="bg-BG" sz="2600" dirty="0" smtClean="0"/>
              <a:t>Не се провеждат медицински научни изследвания върху хора с продукти на генното инженерство, които могат да доведат до предаване на нови признаци в потомството.</a:t>
            </a:r>
          </a:p>
          <a:p>
            <a:pPr eaLnBrk="1" hangingPunct="1"/>
            <a:r>
              <a:rPr lang="ru-RU" altLang="bg-BG" sz="2800" dirty="0"/>
              <a:t>Медицински научни изследвания се провеждат след положително становище от местна комисия по етика, учредена в лечебното или здравното заведение, или в научната организация, в която се извършват медицински научни изследвания. </a:t>
            </a:r>
            <a:endParaRPr lang="en-US" altLang="bg-BG" sz="2800" dirty="0"/>
          </a:p>
          <a:p>
            <a:pPr marL="0" indent="0" algn="just" eaLnBrk="1" hangingPunct="1">
              <a:buNone/>
            </a:pPr>
            <a:r>
              <a:rPr lang="en-US" altLang="bg-BG" sz="2600" dirty="0" smtClean="0"/>
              <a:t> </a:t>
            </a:r>
          </a:p>
        </p:txBody>
      </p:sp>
      <p:sp>
        <p:nvSpPr>
          <p:cNvPr id="2" name="Date Placeholder 1"/>
          <p:cNvSpPr>
            <a:spLocks noGrp="1"/>
          </p:cNvSpPr>
          <p:nvPr>
            <p:ph type="dt" sz="half" idx="10"/>
          </p:nvPr>
        </p:nvSpPr>
        <p:spPr/>
        <p:txBody>
          <a:bodyPr/>
          <a:lstStyle/>
          <a:p>
            <a:fld id="{A902BB29-088C-4273-BAB8-C13D0F0F0D35}" type="datetime1">
              <a:rPr lang="bg-BG" altLang="en-US" smtClean="0"/>
              <a:t>2.3.2017 г.</a:t>
            </a:fld>
            <a:endParaRPr lang="en-US" altLang="en-US"/>
          </a:p>
        </p:txBody>
      </p:sp>
    </p:spTree>
    <p:extLst>
      <p:ext uri="{BB962C8B-B14F-4D97-AF65-F5344CB8AC3E}">
        <p14:creationId xmlns:p14="http://schemas.microsoft.com/office/powerpoint/2010/main" val="41749920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D7683DE0-3E2E-4B25-99D7-38974714F650}" type="slidenum">
              <a:rPr lang="en-US" altLang="en-US">
                <a:latin typeface="Arial" charset="0"/>
              </a:rPr>
              <a:pPr eaLnBrk="1" hangingPunct="1"/>
              <a:t>12</a:t>
            </a:fld>
            <a:endParaRPr lang="en-US" altLang="en-US">
              <a:latin typeface="Arial" charset="0"/>
            </a:endParaRPr>
          </a:p>
        </p:txBody>
      </p:sp>
      <p:sp>
        <p:nvSpPr>
          <p:cNvPr id="118786" name="Rectangle 2"/>
          <p:cNvSpPr>
            <a:spLocks noGrp="1" noRot="1" noChangeArrowheads="1"/>
          </p:cNvSpPr>
          <p:nvPr>
            <p:ph type="title" idx="4294967295"/>
          </p:nvPr>
        </p:nvSpPr>
        <p:spPr>
          <a:xfrm>
            <a:off x="304800" y="304800"/>
            <a:ext cx="8540750" cy="838200"/>
          </a:xfrm>
        </p:spPr>
        <p:txBody>
          <a:bodyPr/>
          <a:lstStyle/>
          <a:p>
            <a:pPr algn="l" eaLnBrk="1" hangingPunct="1"/>
            <a:r>
              <a:rPr lang="ru-RU" altLang="bg-BG" sz="2400" b="1" smtClean="0">
                <a:solidFill>
                  <a:srgbClr val="CC0000"/>
                </a:solidFill>
                <a:effectLst>
                  <a:outerShdw blurRad="38100" dist="38100" dir="2700000" algn="tl">
                    <a:srgbClr val="C0C0C0"/>
                  </a:outerShdw>
                </a:effectLst>
              </a:rPr>
              <a:t>Глава първа.</a:t>
            </a:r>
            <a:br>
              <a:rPr lang="ru-RU" altLang="bg-BG" sz="2400" b="1" smtClean="0">
                <a:solidFill>
                  <a:srgbClr val="CC0000"/>
                </a:solidFill>
                <a:effectLst>
                  <a:outerShdw blurRad="38100" dist="38100" dir="2700000" algn="tl">
                    <a:srgbClr val="C0C0C0"/>
                  </a:outerShdw>
                </a:effectLst>
              </a:rPr>
            </a:br>
            <a:r>
              <a:rPr lang="ru-RU" altLang="bg-BG" sz="2400" b="1" smtClean="0">
                <a:solidFill>
                  <a:srgbClr val="CC0000"/>
                </a:solidFill>
                <a:effectLst>
                  <a:outerShdw blurRad="38100" dist="38100" dir="2700000" algn="tl">
                    <a:srgbClr val="C0C0C0"/>
                  </a:outerShdw>
                </a:effectLst>
              </a:rPr>
              <a:t>НАЦИОНАЛНА СИСТЕМА ЗА ЗДРАВЕОПАЗВАНЕ</a:t>
            </a:r>
            <a:endParaRPr lang="bg-BG" altLang="bg-BG" sz="2400" b="1" smtClean="0">
              <a:effectLst>
                <a:outerShdw blurRad="38100" dist="38100" dir="2700000" algn="tl">
                  <a:srgbClr val="C0C0C0"/>
                </a:outerShdw>
              </a:effectLst>
              <a:latin typeface="Times New Roman" pitchFamily="18" charset="0"/>
            </a:endParaRPr>
          </a:p>
        </p:txBody>
      </p:sp>
      <p:sp>
        <p:nvSpPr>
          <p:cNvPr id="118787" name="Rectangle 3"/>
          <p:cNvSpPr>
            <a:spLocks noGrp="1" noRot="1" noChangeArrowheads="1"/>
          </p:cNvSpPr>
          <p:nvPr>
            <p:ph type="body" idx="4294967295"/>
          </p:nvPr>
        </p:nvSpPr>
        <p:spPr>
          <a:xfrm>
            <a:off x="304800" y="1524000"/>
            <a:ext cx="8540750" cy="4648200"/>
          </a:xfrm>
        </p:spPr>
        <p:txBody>
          <a:bodyPr/>
          <a:lstStyle/>
          <a:p>
            <a:pPr eaLnBrk="1" hangingPunct="1">
              <a:lnSpc>
                <a:spcPct val="90000"/>
              </a:lnSpc>
              <a:buFontTx/>
              <a:buNone/>
            </a:pPr>
            <a:r>
              <a:rPr lang="ru-RU" altLang="bg-BG" sz="2400" b="1" dirty="0" smtClean="0">
                <a:solidFill>
                  <a:srgbClr val="FF0000"/>
                </a:solidFill>
                <a:effectLst>
                  <a:outerShdw blurRad="38100" dist="38100" dir="2700000" algn="tl">
                    <a:srgbClr val="C0C0C0"/>
                  </a:outerShdw>
                </a:effectLst>
              </a:rPr>
              <a:t>Раздел </a:t>
            </a:r>
            <a:r>
              <a:rPr lang="en-US" altLang="bg-BG" sz="2400" b="1" dirty="0" smtClean="0">
                <a:solidFill>
                  <a:srgbClr val="FF0000"/>
                </a:solidFill>
                <a:effectLst>
                  <a:outerShdw blurRad="38100" dist="38100" dir="2700000" algn="tl">
                    <a:srgbClr val="C0C0C0"/>
                  </a:outerShdw>
                </a:effectLst>
              </a:rPr>
              <a:t>I</a:t>
            </a:r>
            <a:r>
              <a:rPr lang="ru-RU" altLang="bg-BG" sz="2400" b="1" dirty="0" smtClean="0">
                <a:solidFill>
                  <a:srgbClr val="FF0000"/>
                </a:solidFill>
                <a:effectLst>
                  <a:outerShdw blurRad="38100" dist="38100" dir="2700000" algn="tl">
                    <a:srgbClr val="C0C0C0"/>
                  </a:outerShdw>
                </a:effectLst>
              </a:rPr>
              <a:t>.</a:t>
            </a:r>
            <a:r>
              <a:rPr lang="en-US" altLang="bg-BG" sz="2400" b="1" dirty="0" smtClean="0">
                <a:solidFill>
                  <a:srgbClr val="FF0000"/>
                </a:solidFill>
                <a:effectLst>
                  <a:outerShdw blurRad="38100" dist="38100" dir="2700000" algn="tl">
                    <a:srgbClr val="C0C0C0"/>
                  </a:outerShdw>
                </a:effectLst>
              </a:rPr>
              <a:t> </a:t>
            </a:r>
            <a:r>
              <a:rPr lang="ru-RU" altLang="bg-BG" sz="2400" b="1" dirty="0" smtClean="0">
                <a:solidFill>
                  <a:srgbClr val="FF0000"/>
                </a:solidFill>
                <a:effectLst>
                  <a:outerShdw blurRad="38100" dist="38100" dir="2700000" algn="tl">
                    <a:srgbClr val="C0C0C0"/>
                  </a:outerShdw>
                </a:effectLst>
              </a:rPr>
              <a:t>Общи положения</a:t>
            </a:r>
            <a:endParaRPr lang="en-US" altLang="bg-BG" sz="2400" b="1" dirty="0" smtClean="0">
              <a:solidFill>
                <a:srgbClr val="FF0000"/>
              </a:solidFill>
              <a:effectLst>
                <a:outerShdw blurRad="38100" dist="38100" dir="2700000" algn="tl">
                  <a:srgbClr val="C0C0C0"/>
                </a:outerShdw>
              </a:effectLst>
            </a:endParaRPr>
          </a:p>
          <a:p>
            <a:pPr algn="just" eaLnBrk="1" hangingPunct="1">
              <a:lnSpc>
                <a:spcPct val="90000"/>
              </a:lnSpc>
              <a:buFontTx/>
              <a:buNone/>
            </a:pPr>
            <a:r>
              <a:rPr lang="bg-BG" altLang="bg-BG" sz="2400" b="1" dirty="0" smtClean="0">
                <a:effectLst>
                  <a:outerShdw blurRad="38100" dist="38100" dir="2700000" algn="tl">
                    <a:srgbClr val="C0C0C0"/>
                  </a:outerShdw>
                </a:effectLst>
              </a:rPr>
              <a:t>	Този закон урежда обществените отношения, свързани с опазване здравето на гражданите.</a:t>
            </a:r>
            <a:r>
              <a:rPr lang="bg-BG" altLang="bg-BG" sz="2400" dirty="0" smtClean="0">
                <a:effectLst>
                  <a:outerShdw blurRad="38100" dist="38100" dir="2700000" algn="tl">
                    <a:srgbClr val="C0C0C0"/>
                  </a:outerShdw>
                </a:effectLst>
              </a:rPr>
              <a:t> </a:t>
            </a:r>
          </a:p>
          <a:p>
            <a:pPr algn="just" eaLnBrk="1" hangingPunct="1">
              <a:lnSpc>
                <a:spcPct val="90000"/>
              </a:lnSpc>
              <a:buFontTx/>
              <a:buNone/>
            </a:pPr>
            <a:r>
              <a:rPr lang="ru-RU" altLang="bg-BG" sz="2400" b="1" dirty="0" smtClean="0">
                <a:effectLst>
                  <a:outerShdw blurRad="38100" dist="38100" dir="2700000" algn="tl">
                    <a:srgbClr val="C0C0C0"/>
                  </a:outerShdw>
                </a:effectLst>
              </a:rPr>
              <a:t>	Опазването на здравето на гражданите е национален приоритет и се гарантира от държавата чрез прилагане на следните </a:t>
            </a:r>
            <a:r>
              <a:rPr lang="ru-RU" altLang="bg-BG" sz="2400" b="1" dirty="0" smtClean="0">
                <a:solidFill>
                  <a:schemeClr val="hlink"/>
                </a:solidFill>
                <a:effectLst>
                  <a:outerShdw blurRad="38100" dist="38100" dir="2700000" algn="tl">
                    <a:srgbClr val="C0C0C0"/>
                  </a:outerShdw>
                </a:effectLst>
              </a:rPr>
              <a:t>принципи:</a:t>
            </a:r>
            <a:r>
              <a:rPr lang="ru-RU" altLang="bg-BG" sz="2400" b="1" dirty="0" smtClean="0">
                <a:solidFill>
                  <a:schemeClr val="accent2"/>
                </a:solidFill>
                <a:effectLst>
                  <a:outerShdw blurRad="38100" dist="38100" dir="2700000" algn="tl">
                    <a:srgbClr val="C0C0C0"/>
                  </a:outerShdw>
                </a:effectLst>
              </a:rPr>
              <a:t> </a:t>
            </a:r>
          </a:p>
          <a:p>
            <a:pPr algn="just" eaLnBrk="1" hangingPunct="1">
              <a:lnSpc>
                <a:spcPct val="90000"/>
              </a:lnSpc>
              <a:buFontTx/>
              <a:buNone/>
            </a:pPr>
            <a:r>
              <a:rPr lang="ru-RU" altLang="bg-BG" sz="2400" b="1" dirty="0" smtClean="0">
                <a:effectLst>
                  <a:outerShdw blurRad="38100" dist="38100" dir="2700000" algn="tl">
                    <a:srgbClr val="C0C0C0"/>
                  </a:outerShdw>
                </a:effectLst>
              </a:rPr>
              <a:t>1. равнопоставеност при ползване на здравни услуги;</a:t>
            </a:r>
          </a:p>
          <a:p>
            <a:pPr algn="just" eaLnBrk="1" hangingPunct="1">
              <a:lnSpc>
                <a:spcPct val="90000"/>
              </a:lnSpc>
              <a:buFontTx/>
              <a:buNone/>
            </a:pPr>
            <a:r>
              <a:rPr lang="ru-RU" altLang="bg-BG" sz="2400" b="1" dirty="0" smtClean="0">
                <a:effectLst>
                  <a:outerShdw blurRad="38100" dist="38100" dir="2700000" algn="tl">
                    <a:srgbClr val="C0C0C0"/>
                  </a:outerShdw>
                </a:effectLst>
              </a:rPr>
              <a:t>2. осигуряване на достъпна и качествена здравна помощ, с приоритет за деца, бременни и майки на деца до една година; </a:t>
            </a:r>
          </a:p>
          <a:p>
            <a:pPr algn="just" eaLnBrk="1" hangingPunct="1">
              <a:lnSpc>
                <a:spcPct val="90000"/>
              </a:lnSpc>
              <a:buFontTx/>
              <a:buNone/>
            </a:pPr>
            <a:r>
              <a:rPr lang="ru-RU" altLang="bg-BG" sz="2400" b="1" dirty="0" smtClean="0">
                <a:effectLst>
                  <a:outerShdw blurRad="38100" dist="38100" dir="2700000" algn="tl">
                    <a:srgbClr val="C0C0C0"/>
                  </a:outerShdw>
                </a:effectLst>
              </a:rPr>
              <a:t>3. приоритет на промоцията на здраве и интегрираната профилактика на болестите;</a:t>
            </a:r>
            <a:endParaRPr lang="bg-BG" altLang="bg-BG" sz="24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0DB7143E-D5B0-465C-BA4F-58107824E989}"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41091D4-2704-4D03-B084-70E9E7323C47}" type="slidenum">
              <a:rPr lang="en-US" altLang="en-US">
                <a:latin typeface="Arial" charset="0"/>
              </a:rPr>
              <a:pPr eaLnBrk="1" hangingPunct="1"/>
              <a:t>120</a:t>
            </a:fld>
            <a:endParaRPr lang="en-US" altLang="en-US">
              <a:latin typeface="Arial" charset="0"/>
            </a:endParaRPr>
          </a:p>
        </p:txBody>
      </p:sp>
      <p:sp>
        <p:nvSpPr>
          <p:cNvPr id="93187" name="Rectangle 2"/>
          <p:cNvSpPr>
            <a:spLocks noGrp="1" noRot="1" noChangeArrowheads="1"/>
          </p:cNvSpPr>
          <p:nvPr>
            <p:ph type="body" idx="4294967295"/>
          </p:nvPr>
        </p:nvSpPr>
        <p:spPr>
          <a:xfrm>
            <a:off x="457200" y="457200"/>
            <a:ext cx="8229600" cy="5668963"/>
          </a:xfrm>
        </p:spPr>
        <p:txBody>
          <a:bodyPr/>
          <a:lstStyle/>
          <a:p>
            <a:pPr algn="just" eaLnBrk="1" hangingPunct="1"/>
            <a:r>
              <a:rPr lang="ru-RU" altLang="bg-BG" sz="2600" dirty="0" smtClean="0"/>
              <a:t>Медицински научни изследвания се извършват само върху лица, които са изразили писмено информирано съгласие след писмено уведомяване от ръководителя на изследването за същността, значението, обхвата и евентуалните рискове от изследването. </a:t>
            </a:r>
            <a:endParaRPr lang="en-US" altLang="bg-BG" sz="2600" dirty="0" smtClean="0"/>
          </a:p>
          <a:p>
            <a:pPr algn="just" eaLnBrk="1" hangingPunct="1"/>
            <a:r>
              <a:rPr lang="ru-RU" altLang="bg-BG" sz="2600" dirty="0" smtClean="0"/>
              <a:t>Съгласие за участие в медицинско научно изследване се дава само от дееспособно лице, което разбира същността, значението, обхвата и евентуалните рискове от клиничното изпитване.</a:t>
            </a:r>
            <a:endParaRPr lang="en-US" altLang="bg-BG" sz="2600" dirty="0" smtClean="0"/>
          </a:p>
          <a:p>
            <a:pPr algn="just" eaLnBrk="1" hangingPunct="1"/>
            <a:r>
              <a:rPr lang="ru-RU" altLang="bg-BG" sz="2600" dirty="0" smtClean="0"/>
              <a:t>Съгласието се дава лично в писмена форма. То може да бъде оттеглено по всяко време.</a:t>
            </a:r>
            <a:endParaRPr lang="en-US" altLang="bg-BG" sz="2600" dirty="0" smtClean="0"/>
          </a:p>
        </p:txBody>
      </p:sp>
      <p:sp>
        <p:nvSpPr>
          <p:cNvPr id="2" name="Date Placeholder 1"/>
          <p:cNvSpPr>
            <a:spLocks noGrp="1"/>
          </p:cNvSpPr>
          <p:nvPr>
            <p:ph type="dt" sz="half" idx="10"/>
          </p:nvPr>
        </p:nvSpPr>
        <p:spPr/>
        <p:txBody>
          <a:bodyPr/>
          <a:lstStyle/>
          <a:p>
            <a:fld id="{D39491E5-2A57-4C4A-BF95-D0CE4319E86B}"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5BD1F84-8D54-4EBE-9D3F-B54A38DF3ED5}" type="slidenum">
              <a:rPr lang="en-US" altLang="en-US">
                <a:latin typeface="Arial" charset="0"/>
              </a:rPr>
              <a:pPr eaLnBrk="1" hangingPunct="1"/>
              <a:t>121</a:t>
            </a:fld>
            <a:endParaRPr lang="en-US" altLang="en-US">
              <a:latin typeface="Arial" charset="0"/>
            </a:endParaRPr>
          </a:p>
        </p:txBody>
      </p:sp>
      <p:sp>
        <p:nvSpPr>
          <p:cNvPr id="94211" name="Rectangle 2"/>
          <p:cNvSpPr>
            <a:spLocks noGrp="1" noRot="1" noChangeArrowheads="1"/>
          </p:cNvSpPr>
          <p:nvPr>
            <p:ph type="body" idx="4294967295"/>
          </p:nvPr>
        </p:nvSpPr>
        <p:spPr>
          <a:xfrm>
            <a:off x="457200" y="533400"/>
            <a:ext cx="8229600" cy="5592763"/>
          </a:xfrm>
        </p:spPr>
        <p:txBody>
          <a:bodyPr/>
          <a:lstStyle/>
          <a:p>
            <a:pPr eaLnBrk="1" hangingPunct="1"/>
            <a:r>
              <a:rPr lang="ru-RU" altLang="bg-BG" dirty="0" smtClean="0"/>
              <a:t>Медицински научни изследвания не се извършват върху недееспособни лица. Когато не се очакват значителни ползи за здравето, на медицински научни изследвания не се подлагат: 1. бременни и кърмачки; 2. лица, лишени от свобода;</a:t>
            </a:r>
          </a:p>
          <a:p>
            <a:pPr eaLnBrk="1" hangingPunct="1"/>
            <a:r>
              <a:rPr lang="ru-RU" altLang="bg-BG" dirty="0" smtClean="0"/>
              <a:t>Всички лица, върху които се провеждат медицински научни изследвания, се застраховат за случаи на увреждания на здравето или смърт.</a:t>
            </a:r>
            <a:r>
              <a:rPr lang="en-US" altLang="bg-BG" dirty="0" smtClean="0"/>
              <a:t> </a:t>
            </a:r>
          </a:p>
        </p:txBody>
      </p:sp>
      <p:sp>
        <p:nvSpPr>
          <p:cNvPr id="2" name="Date Placeholder 1"/>
          <p:cNvSpPr>
            <a:spLocks noGrp="1"/>
          </p:cNvSpPr>
          <p:nvPr>
            <p:ph type="dt" sz="half" idx="10"/>
          </p:nvPr>
        </p:nvSpPr>
        <p:spPr/>
        <p:txBody>
          <a:bodyPr/>
          <a:lstStyle/>
          <a:p>
            <a:fld id="{28D40243-9E95-48B0-B4C0-E63CBF01FF91}"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6F485B39-FAEA-434D-A14C-33661FDFDB20}" type="slidenum">
              <a:rPr lang="en-US" altLang="en-US">
                <a:latin typeface="Arial" charset="0"/>
              </a:rPr>
              <a:pPr eaLnBrk="1" hangingPunct="1"/>
              <a:t>122</a:t>
            </a:fld>
            <a:endParaRPr lang="en-US" altLang="en-US">
              <a:latin typeface="Arial" charset="0"/>
            </a:endParaRPr>
          </a:p>
        </p:txBody>
      </p:sp>
      <p:sp>
        <p:nvSpPr>
          <p:cNvPr id="96259" name="Rectangle 2"/>
          <p:cNvSpPr>
            <a:spLocks noGrp="1" noRot="1" noChangeArrowheads="1"/>
          </p:cNvSpPr>
          <p:nvPr>
            <p:ph type="body" idx="4294967295"/>
          </p:nvPr>
        </p:nvSpPr>
        <p:spPr>
          <a:xfrm>
            <a:off x="304800" y="533400"/>
            <a:ext cx="8534400" cy="5562600"/>
          </a:xfrm>
        </p:spPr>
        <p:txBody>
          <a:bodyPr/>
          <a:lstStyle/>
          <a:p>
            <a:pPr algn="just" eaLnBrk="1" hangingPunct="1"/>
            <a:r>
              <a:rPr lang="ru-RU" altLang="bg-BG" sz="2800" dirty="0" smtClean="0"/>
              <a:t>Медицинското научно изследване може да бъде преустановено във всеки етап от провеждането му: </a:t>
            </a:r>
            <a:endParaRPr lang="en-US" altLang="bg-BG" sz="2800" dirty="0" smtClean="0"/>
          </a:p>
          <a:p>
            <a:pPr marL="0" indent="0" algn="just" eaLnBrk="1" hangingPunct="1">
              <a:buNone/>
            </a:pPr>
            <a:r>
              <a:rPr lang="ru-RU" altLang="bg-BG" sz="2800" dirty="0" smtClean="0"/>
              <a:t>1. при оттегляне на съгласието на изследваното лице; </a:t>
            </a:r>
            <a:endParaRPr lang="en-US" altLang="bg-BG" sz="2800" dirty="0" smtClean="0"/>
          </a:p>
          <a:p>
            <a:pPr marL="0" indent="0" algn="just" eaLnBrk="1" hangingPunct="1">
              <a:buNone/>
            </a:pPr>
            <a:r>
              <a:rPr lang="ru-RU" altLang="bg-BG" sz="2800" dirty="0" smtClean="0"/>
              <a:t>2. при установяване на вредно въздействие върху здравето на изследваното лице; </a:t>
            </a:r>
            <a:endParaRPr lang="en-US" altLang="bg-BG" sz="2800" dirty="0" smtClean="0"/>
          </a:p>
          <a:p>
            <a:pPr marL="0" indent="0" algn="just" eaLnBrk="1" hangingPunct="1">
              <a:buNone/>
            </a:pPr>
            <a:r>
              <a:rPr lang="ru-RU" altLang="bg-BG" sz="2800" dirty="0" smtClean="0"/>
              <a:t>3. по предложение на ръководителя на изследването; </a:t>
            </a:r>
            <a:endParaRPr lang="en-US" altLang="bg-BG" sz="2800" dirty="0" smtClean="0"/>
          </a:p>
          <a:p>
            <a:pPr marL="0" indent="0" algn="just" eaLnBrk="1" hangingPunct="1">
              <a:buNone/>
            </a:pPr>
            <a:r>
              <a:rPr lang="ru-RU" altLang="bg-BG" sz="2800" dirty="0" smtClean="0"/>
              <a:t>4. по предложение на председателя на местната комисия по етика при доказани пропуски и нарушения в процеса на извършването му.</a:t>
            </a:r>
            <a:endParaRPr lang="en-US" altLang="bg-BG" sz="2800" dirty="0" smtClean="0"/>
          </a:p>
        </p:txBody>
      </p:sp>
      <p:sp>
        <p:nvSpPr>
          <p:cNvPr id="2" name="Date Placeholder 1"/>
          <p:cNvSpPr>
            <a:spLocks noGrp="1"/>
          </p:cNvSpPr>
          <p:nvPr>
            <p:ph type="dt" sz="half" idx="10"/>
          </p:nvPr>
        </p:nvSpPr>
        <p:spPr/>
        <p:txBody>
          <a:bodyPr/>
          <a:lstStyle/>
          <a:p>
            <a:fld id="{BB492193-A9AA-4DC8-9DB5-083E28F22E68}"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3876BDF-EEAB-44C7-86FE-7CD852922B4C}" type="slidenum">
              <a:rPr lang="en-US" altLang="en-US">
                <a:latin typeface="Arial" charset="0"/>
              </a:rPr>
              <a:pPr eaLnBrk="1" hangingPunct="1"/>
              <a:t>123</a:t>
            </a:fld>
            <a:endParaRPr lang="en-US" altLang="en-US">
              <a:latin typeface="Arial" charset="0"/>
            </a:endParaRPr>
          </a:p>
        </p:txBody>
      </p:sp>
      <p:sp>
        <p:nvSpPr>
          <p:cNvPr id="97283" name="Rectangle 2"/>
          <p:cNvSpPr>
            <a:spLocks noGrp="1" noRot="1" noChangeArrowheads="1"/>
          </p:cNvSpPr>
          <p:nvPr>
            <p:ph type="body" idx="4294967295"/>
          </p:nvPr>
        </p:nvSpPr>
        <p:spPr>
          <a:xfrm>
            <a:off x="228600" y="381000"/>
            <a:ext cx="8686800" cy="5791200"/>
          </a:xfrm>
        </p:spPr>
        <p:txBody>
          <a:bodyPr/>
          <a:lstStyle/>
          <a:p>
            <a:pPr marL="72000" algn="just" eaLnBrk="1" hangingPunct="1"/>
            <a:r>
              <a:rPr lang="ru-RU" altLang="bg-BG" sz="2800" dirty="0" smtClean="0"/>
              <a:t>Условията и редът за провеждане на медицинските научни изследвания се определят с наредба на министъра на здравеопазването съгласувано с МОН. </a:t>
            </a:r>
          </a:p>
          <a:p>
            <a:pPr marL="72000" algn="just" eaLnBrk="1" hangingPunct="1"/>
            <a:r>
              <a:rPr lang="ru-RU" altLang="bg-BG" sz="2800" dirty="0" smtClean="0"/>
              <a:t>Министърът на здравеопазването ежегодно определя научни проекти по държавните научни приоритети в областта на медицината по предложение на ректорите на висшите училища, директорите на националните центрове по проблемите на общественото здраве, ръководители на научни организации и други юридически лица и след становище на Висшия медицински съвет. </a:t>
            </a:r>
            <a:endParaRPr lang="en-US" altLang="bg-BG" sz="2800" dirty="0" smtClean="0"/>
          </a:p>
        </p:txBody>
      </p:sp>
      <p:sp>
        <p:nvSpPr>
          <p:cNvPr id="2" name="Date Placeholder 1"/>
          <p:cNvSpPr>
            <a:spLocks noGrp="1"/>
          </p:cNvSpPr>
          <p:nvPr>
            <p:ph type="dt" sz="half" idx="10"/>
          </p:nvPr>
        </p:nvSpPr>
        <p:spPr/>
        <p:txBody>
          <a:bodyPr/>
          <a:lstStyle/>
          <a:p>
            <a:fld id="{DA05CA77-ABAA-4CA4-932B-D7F625163721}"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01BDC12-E21C-49FD-9B09-244318A6A29F}" type="slidenum">
              <a:rPr lang="en-US" altLang="en-US">
                <a:latin typeface="Arial" charset="0"/>
              </a:rPr>
              <a:pPr eaLnBrk="1" hangingPunct="1"/>
              <a:t>124</a:t>
            </a:fld>
            <a:endParaRPr lang="en-US" altLang="en-US">
              <a:latin typeface="Arial" charset="0"/>
            </a:endParaRPr>
          </a:p>
        </p:txBody>
      </p:sp>
      <p:sp>
        <p:nvSpPr>
          <p:cNvPr id="98307" name="Rectangle 2"/>
          <p:cNvSpPr>
            <a:spLocks noGrp="1" noRot="1" noChangeArrowheads="1"/>
          </p:cNvSpPr>
          <p:nvPr>
            <p:ph type="title" idx="4294967295"/>
          </p:nvPr>
        </p:nvSpPr>
        <p:spPr>
          <a:xfrm>
            <a:off x="530225" y="685800"/>
            <a:ext cx="8613775" cy="1828800"/>
          </a:xfrm>
        </p:spPr>
        <p:txBody>
          <a:bodyPr/>
          <a:lstStyle/>
          <a:p>
            <a:pPr algn="l" eaLnBrk="1" hangingPunct="1"/>
            <a:r>
              <a:rPr lang="en-US" altLang="bg-BG" sz="3200" b="1" dirty="0" err="1" smtClean="0">
                <a:solidFill>
                  <a:srgbClr val="FF0000"/>
                </a:solidFill>
              </a:rPr>
              <a:t>Глава</a:t>
            </a:r>
            <a:r>
              <a:rPr lang="en-US" altLang="bg-BG" sz="3200" b="1" dirty="0" smtClean="0">
                <a:solidFill>
                  <a:srgbClr val="FF0000"/>
                </a:solidFill>
              </a:rPr>
              <a:t> </a:t>
            </a:r>
            <a:r>
              <a:rPr lang="en-US" altLang="bg-BG" sz="3200" b="1" dirty="0" err="1" smtClean="0">
                <a:solidFill>
                  <a:srgbClr val="FF0000"/>
                </a:solidFill>
              </a:rPr>
              <a:t>осма</a:t>
            </a:r>
            <a:r>
              <a:rPr lang="bg-BG" altLang="bg-BG" sz="3200" b="1" dirty="0" smtClean="0">
                <a:solidFill>
                  <a:srgbClr val="FF0000"/>
                </a:solidFill>
              </a:rPr>
              <a:t> </a:t>
            </a:r>
            <a:r>
              <a:rPr lang="en-US" altLang="bg-BG" sz="3200" b="1" dirty="0" err="1" smtClean="0">
                <a:solidFill>
                  <a:srgbClr val="FF0000"/>
                </a:solidFill>
              </a:rPr>
              <a:t>АДМИНИСТРАТИВНОНАКАЗАТЕЛНИ</a:t>
            </a:r>
            <a:r>
              <a:rPr lang="en-US" altLang="bg-BG" sz="3200" b="1" dirty="0" smtClean="0">
                <a:solidFill>
                  <a:srgbClr val="FF0000"/>
                </a:solidFill>
              </a:rPr>
              <a:t> </a:t>
            </a:r>
            <a:r>
              <a:rPr lang="en-US" altLang="bg-BG" sz="3200" b="1" dirty="0" err="1" smtClean="0">
                <a:solidFill>
                  <a:srgbClr val="FF0000"/>
                </a:solidFill>
              </a:rPr>
              <a:t>РАЗПОРЕДБИ</a:t>
            </a:r>
            <a:r>
              <a:rPr lang="en-US" altLang="bg-BG" sz="3200" b="1" dirty="0" smtClean="0">
                <a:solidFill>
                  <a:srgbClr val="FF0000"/>
                </a:solidFill>
              </a:rPr>
              <a:t/>
            </a:r>
            <a:br>
              <a:rPr lang="en-US" altLang="bg-BG" sz="3200" b="1" dirty="0" smtClean="0">
                <a:solidFill>
                  <a:srgbClr val="FF0000"/>
                </a:solidFill>
              </a:rPr>
            </a:br>
            <a:endParaRPr lang="bg-BG" altLang="bg-BG" sz="3200" b="1" dirty="0" smtClean="0">
              <a:solidFill>
                <a:srgbClr val="FF0000"/>
              </a:solidFill>
            </a:endParaRPr>
          </a:p>
        </p:txBody>
      </p:sp>
      <p:sp>
        <p:nvSpPr>
          <p:cNvPr id="98308" name="Rectangle 3"/>
          <p:cNvSpPr>
            <a:spLocks noGrp="1" noRot="1" noChangeArrowheads="1"/>
          </p:cNvSpPr>
          <p:nvPr>
            <p:ph type="body" idx="4294967295"/>
          </p:nvPr>
        </p:nvSpPr>
        <p:spPr>
          <a:xfrm>
            <a:off x="304800" y="2514600"/>
            <a:ext cx="8540750" cy="2286000"/>
          </a:xfrm>
        </p:spPr>
        <p:txBody>
          <a:bodyPr/>
          <a:lstStyle/>
          <a:p>
            <a:pPr eaLnBrk="1" hangingPunct="1"/>
            <a:r>
              <a:rPr lang="bg-BG" altLang="bg-BG" smtClean="0"/>
              <a:t>В нея са посочени санкциите, които понасят физическите и юридически лица при нарушаване на закона.</a:t>
            </a:r>
          </a:p>
        </p:txBody>
      </p:sp>
      <p:sp>
        <p:nvSpPr>
          <p:cNvPr id="2" name="Date Placeholder 1"/>
          <p:cNvSpPr>
            <a:spLocks noGrp="1"/>
          </p:cNvSpPr>
          <p:nvPr>
            <p:ph type="dt" sz="half" idx="10"/>
          </p:nvPr>
        </p:nvSpPr>
        <p:spPr/>
        <p:txBody>
          <a:bodyPr/>
          <a:lstStyle/>
          <a:p>
            <a:fld id="{AA94FAAD-EE24-4D34-974A-D40013F3BF19}"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C4160EF-544E-45D1-9E5C-F2E2EEA88B58}" type="slidenum">
              <a:rPr lang="en-US" altLang="en-US">
                <a:latin typeface="Arial" charset="0"/>
              </a:rPr>
              <a:pPr eaLnBrk="1" hangingPunct="1"/>
              <a:t>13</a:t>
            </a:fld>
            <a:endParaRPr lang="en-US" altLang="en-US">
              <a:latin typeface="Arial" charset="0"/>
            </a:endParaRPr>
          </a:p>
        </p:txBody>
      </p:sp>
      <p:sp>
        <p:nvSpPr>
          <p:cNvPr id="159747" name="Rectangle 3"/>
          <p:cNvSpPr>
            <a:spLocks noGrp="1" noRot="1" noChangeArrowheads="1"/>
          </p:cNvSpPr>
          <p:nvPr>
            <p:ph type="body" idx="4294967295"/>
          </p:nvPr>
        </p:nvSpPr>
        <p:spPr>
          <a:xfrm>
            <a:off x="381000" y="838200"/>
            <a:ext cx="8229600" cy="4525963"/>
          </a:xfrm>
        </p:spPr>
        <p:txBody>
          <a:bodyPr/>
          <a:lstStyle/>
          <a:p>
            <a:pPr algn="just" eaLnBrk="1" hangingPunct="1">
              <a:lnSpc>
                <a:spcPct val="90000"/>
              </a:lnSpc>
              <a:buFontTx/>
              <a:buNone/>
            </a:pPr>
            <a:r>
              <a:rPr lang="ru-RU" altLang="bg-BG" sz="2800" b="1" smtClean="0">
                <a:effectLst>
                  <a:outerShdw blurRad="38100" dist="38100" dir="2700000" algn="tl">
                    <a:srgbClr val="C0C0C0"/>
                  </a:outerShdw>
                </a:effectLst>
              </a:rPr>
              <a:t>4. предотвратяване и намаляване на риска за здравето на гражданите от неблагоприятното въздействие на факторите на жизнената среда;</a:t>
            </a:r>
          </a:p>
          <a:p>
            <a:pPr algn="just" eaLnBrk="1" hangingPunct="1">
              <a:lnSpc>
                <a:spcPct val="90000"/>
              </a:lnSpc>
              <a:buFontTx/>
              <a:buNone/>
            </a:pPr>
            <a:r>
              <a:rPr lang="ru-RU" altLang="bg-BG" sz="2800" b="1" smtClean="0">
                <a:effectLst>
                  <a:outerShdw blurRad="38100" dist="38100" dir="2700000" algn="tl">
                    <a:srgbClr val="C0C0C0"/>
                  </a:outerShdw>
                </a:effectLst>
              </a:rPr>
              <a:t>5. особена здравна закрила на деца, бременни, майки на деца до една година и лица с физически увреждания и психически разстройства; </a:t>
            </a:r>
          </a:p>
          <a:p>
            <a:pPr algn="just" eaLnBrk="1" hangingPunct="1">
              <a:lnSpc>
                <a:spcPct val="90000"/>
              </a:lnSpc>
              <a:buFontTx/>
              <a:buNone/>
            </a:pPr>
            <a:r>
              <a:rPr lang="ru-RU" altLang="bg-BG" sz="2800" b="1" smtClean="0">
                <a:effectLst>
                  <a:outerShdw blurRad="38100" dist="38100" dir="2700000" algn="tl">
                    <a:srgbClr val="C0C0C0"/>
                  </a:outerShdw>
                </a:effectLst>
              </a:rPr>
              <a:t>6. държавно участие при финансиране на дейности, насочени към опазване здравето на гражданите.</a:t>
            </a:r>
            <a:endParaRPr lang="en-US" altLang="bg-BG" sz="2800" b="1" smtClean="0">
              <a:effectLst>
                <a:outerShdw blurRad="38100" dist="38100" dir="2700000" algn="tl">
                  <a:srgbClr val="C0C0C0"/>
                </a:outerShdw>
              </a:effectLst>
            </a:endParaRPr>
          </a:p>
          <a:p>
            <a:pPr eaLnBrk="1" hangingPunct="1">
              <a:lnSpc>
                <a:spcPct val="90000"/>
              </a:lnSpc>
              <a:buFontTx/>
              <a:buNone/>
            </a:pPr>
            <a:endParaRPr lang="bg-BG" altLang="bg-BG" sz="280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EDD37897-A8A9-42AF-BAB3-9E345ADB5897}"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2D90513D-2FC3-48F0-BE24-F9E6BBD0F0BE}" type="slidenum">
              <a:rPr lang="en-US" altLang="en-US">
                <a:latin typeface="Arial" charset="0"/>
              </a:rPr>
              <a:pPr eaLnBrk="1" hangingPunct="1"/>
              <a:t>14</a:t>
            </a:fld>
            <a:endParaRPr lang="en-US" altLang="en-US">
              <a:latin typeface="Arial" charset="0"/>
            </a:endParaRPr>
          </a:p>
        </p:txBody>
      </p:sp>
      <p:sp>
        <p:nvSpPr>
          <p:cNvPr id="160771" name="Rectangle 3"/>
          <p:cNvSpPr>
            <a:spLocks noGrp="1" noRot="1" noChangeArrowheads="1"/>
          </p:cNvSpPr>
          <p:nvPr>
            <p:ph type="body" idx="4294967295"/>
          </p:nvPr>
        </p:nvSpPr>
        <p:spPr>
          <a:xfrm>
            <a:off x="228600" y="838200"/>
            <a:ext cx="8686800" cy="4419600"/>
          </a:xfrm>
        </p:spPr>
        <p:txBody>
          <a:bodyPr/>
          <a:lstStyle/>
          <a:p>
            <a:pPr eaLnBrk="1" hangingPunct="1">
              <a:lnSpc>
                <a:spcPct val="90000"/>
              </a:lnSpc>
            </a:pPr>
            <a:endParaRPr lang="ru-RU" altLang="bg-BG" dirty="0" smtClean="0">
              <a:effectLst>
                <a:outerShdw blurRad="38100" dist="38100" dir="2700000" algn="tl">
                  <a:srgbClr val="C0C0C0"/>
                </a:outerShdw>
              </a:effectLst>
            </a:endParaRPr>
          </a:p>
          <a:p>
            <a:pPr eaLnBrk="1" hangingPunct="1">
              <a:lnSpc>
                <a:spcPct val="90000"/>
              </a:lnSpc>
            </a:pPr>
            <a:r>
              <a:rPr lang="ru-RU" altLang="bg-BG" dirty="0" smtClean="0">
                <a:effectLst>
                  <a:outerShdw blurRad="38100" dist="38100" dir="2700000" algn="tl">
                    <a:srgbClr val="C0C0C0"/>
                  </a:outerShdw>
                </a:effectLst>
              </a:rPr>
              <a:t>Държавната здравна политика се ръководи и осъществява от Министерския съвет, който одобрява </a:t>
            </a:r>
            <a:r>
              <a:rPr lang="ru-RU" altLang="bg-BG" b="1" dirty="0" smtClean="0">
                <a:solidFill>
                  <a:schemeClr val="hlink"/>
                </a:solidFill>
                <a:effectLst>
                  <a:outerShdw blurRad="38100" dist="38100" dir="2700000" algn="tl">
                    <a:srgbClr val="C0C0C0"/>
                  </a:outerShdw>
                </a:effectLst>
              </a:rPr>
              <a:t>Национална здравна стратегия</a:t>
            </a:r>
            <a:r>
              <a:rPr lang="ru-RU" altLang="bg-BG" dirty="0" smtClean="0">
                <a:effectLst>
                  <a:outerShdw blurRad="38100" dist="38100" dir="2700000" algn="tl">
                    <a:srgbClr val="C0C0C0"/>
                  </a:outerShdw>
                </a:effectLst>
              </a:rPr>
              <a:t>, която се приема от Народното събрание.</a:t>
            </a:r>
          </a:p>
          <a:p>
            <a:pPr marL="0" indent="0" eaLnBrk="1" hangingPunct="1">
              <a:lnSpc>
                <a:spcPct val="90000"/>
              </a:lnSpc>
              <a:buNone/>
            </a:pPr>
            <a:endParaRPr lang="ru-RU" altLang="bg-BG" dirty="0" smtClean="0">
              <a:effectLst>
                <a:outerShdw blurRad="38100" dist="38100" dir="2700000" algn="tl">
                  <a:srgbClr val="C0C0C0"/>
                </a:outerShdw>
              </a:effectLst>
            </a:endParaRPr>
          </a:p>
          <a:p>
            <a:r>
              <a:rPr lang="bg-BG" dirty="0" smtClean="0">
                <a:solidFill>
                  <a:srgbClr val="FF0000"/>
                </a:solidFill>
              </a:rPr>
              <a:t>Национална здравна стратегия 2020</a:t>
            </a:r>
            <a:endParaRPr lang="en-US" dirty="0">
              <a:solidFill>
                <a:srgbClr val="FF0000"/>
              </a:solidFill>
            </a:endParaRPr>
          </a:p>
          <a:p>
            <a:pPr marL="0" indent="0" eaLnBrk="1" hangingPunct="1">
              <a:lnSpc>
                <a:spcPct val="90000"/>
              </a:lnSpc>
              <a:buNone/>
            </a:pPr>
            <a:endParaRPr lang="bg-BG" altLang="bg-BG"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60B3C998-8D6B-4AC7-BEC8-A9C73A7B9721}"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0488030-D100-4897-A7D1-50EE562D1197}" type="slidenum">
              <a:rPr lang="en-US" altLang="en-US">
                <a:latin typeface="Arial" charset="0"/>
              </a:rPr>
              <a:pPr eaLnBrk="1" hangingPunct="1"/>
              <a:t>15</a:t>
            </a:fld>
            <a:endParaRPr lang="en-US" altLang="en-US">
              <a:latin typeface="Arial" charset="0"/>
            </a:endParaRPr>
          </a:p>
        </p:txBody>
      </p:sp>
      <p:sp>
        <p:nvSpPr>
          <p:cNvPr id="103428" name="Rectangle 4"/>
          <p:cNvSpPr>
            <a:spLocks noGrp="1" noChangeArrowheads="1"/>
          </p:cNvSpPr>
          <p:nvPr>
            <p:ph type="title"/>
          </p:nvPr>
        </p:nvSpPr>
        <p:spPr>
          <a:xfrm>
            <a:off x="457200" y="304800"/>
            <a:ext cx="8229600" cy="5821363"/>
          </a:xfrm>
        </p:spPr>
        <p:txBody>
          <a:bodyPr/>
          <a:lstStyle/>
          <a:p>
            <a:pPr algn="l" eaLnBrk="1" hangingPunct="1"/>
            <a:r>
              <a:rPr lang="ru-RU" altLang="en-US" sz="2400" dirty="0" smtClean="0">
                <a:effectLst>
                  <a:outerShdw blurRad="38100" dist="38100" dir="2700000" algn="tl">
                    <a:srgbClr val="C0C0C0"/>
                  </a:outerShdw>
                </a:effectLst>
              </a:rPr>
              <a:t>МС по предложение на министъра на здравеопазването приема </a:t>
            </a:r>
            <a:r>
              <a:rPr lang="ru-RU" altLang="en-US" sz="2400" b="1" dirty="0" smtClean="0">
                <a:solidFill>
                  <a:srgbClr val="FF0000"/>
                </a:solidFill>
                <a:effectLst>
                  <a:outerShdw blurRad="38100" dist="38100" dir="2700000" algn="tl">
                    <a:srgbClr val="C0C0C0"/>
                  </a:outerShdw>
                </a:effectLst>
              </a:rPr>
              <a:t>национални здравни програми.</a:t>
            </a:r>
            <a:r>
              <a:rPr lang="ru-RU" altLang="en-US" sz="2400" b="1" dirty="0" smtClean="0">
                <a:solidFill>
                  <a:schemeClr val="hlink"/>
                </a:solidFill>
                <a:effectLst>
                  <a:outerShdw blurRad="38100" dist="38100" dir="2700000" algn="tl">
                    <a:srgbClr val="C0C0C0"/>
                  </a:outerShdw>
                </a:effectLst>
              </a:rPr>
              <a:t/>
            </a:r>
            <a:br>
              <a:rPr lang="ru-RU" altLang="en-US" sz="2400" b="1" dirty="0" smtClean="0">
                <a:solidFill>
                  <a:schemeClr val="hlink"/>
                </a:solidFill>
                <a:effectLst>
                  <a:outerShdw blurRad="38100" dist="38100" dir="2700000" algn="tl">
                    <a:srgbClr val="C0C0C0"/>
                  </a:outerShdw>
                </a:effectLst>
              </a:rPr>
            </a:br>
            <a:r>
              <a:rPr lang="ru-RU" altLang="en-US" sz="2400" dirty="0" smtClean="0">
                <a:effectLst>
                  <a:outerShdw blurRad="38100" dist="38100" dir="2700000" algn="tl">
                    <a:srgbClr val="C0C0C0"/>
                  </a:outerShdw>
                </a:effectLst>
              </a:rPr>
              <a:t/>
            </a:r>
            <a:br>
              <a:rPr lang="ru-RU" altLang="en-US" sz="2400" dirty="0" smtClean="0">
                <a:effectLst>
                  <a:outerShdw blurRad="38100" dist="38100" dir="2700000" algn="tl">
                    <a:srgbClr val="C0C0C0"/>
                  </a:outerShdw>
                </a:effectLst>
              </a:rPr>
            </a:br>
            <a:r>
              <a:rPr lang="ru-RU" altLang="en-US" sz="2400" b="1" dirty="0" smtClean="0">
                <a:solidFill>
                  <a:schemeClr val="hlink"/>
                </a:solidFill>
                <a:effectLst>
                  <a:outerShdw blurRad="38100" dist="38100" dir="2700000" algn="tl">
                    <a:srgbClr val="C0C0C0"/>
                  </a:outerShdw>
                </a:effectLst>
              </a:rPr>
              <a:t>Националната здравна стратегия и националните здравни програми</a:t>
            </a:r>
            <a:r>
              <a:rPr lang="ru-RU" altLang="en-US" sz="2400" dirty="0" smtClean="0">
                <a:effectLst>
                  <a:outerShdw blurRad="38100" dist="38100" dir="2700000" algn="tl">
                    <a:srgbClr val="C0C0C0"/>
                  </a:outerShdw>
                </a:effectLst>
              </a:rPr>
              <a:t> се основават върху оценка на здравното състояние и здравните потребности на гражданите, здравно-демографските тенденции и ресурсните възможности на националната система за здравеопазване.</a:t>
            </a:r>
            <a:br>
              <a:rPr lang="ru-RU" altLang="en-US" sz="2400" dirty="0" smtClean="0">
                <a:effectLst>
                  <a:outerShdw blurRad="38100" dist="38100" dir="2700000" algn="tl">
                    <a:srgbClr val="C0C0C0"/>
                  </a:outerShdw>
                </a:effectLst>
              </a:rPr>
            </a:br>
            <a:r>
              <a:rPr lang="ru-RU" altLang="en-US" sz="2400" dirty="0" smtClean="0">
                <a:effectLst>
                  <a:outerShdw blurRad="38100" dist="38100" dir="2700000" algn="tl">
                    <a:srgbClr val="C0C0C0"/>
                  </a:outerShdw>
                </a:effectLst>
              </a:rPr>
              <a:t/>
            </a:r>
            <a:br>
              <a:rPr lang="ru-RU" altLang="en-US" sz="2400" dirty="0" smtClean="0">
                <a:effectLst>
                  <a:outerShdw blurRad="38100" dist="38100" dir="2700000" algn="tl">
                    <a:srgbClr val="C0C0C0"/>
                  </a:outerShdw>
                </a:effectLst>
              </a:rPr>
            </a:br>
            <a:r>
              <a:rPr lang="ru-RU" altLang="en-US" sz="2400" b="1" dirty="0" smtClean="0">
                <a:solidFill>
                  <a:schemeClr val="hlink"/>
                </a:solidFill>
                <a:effectLst>
                  <a:outerShdw blurRad="38100" dist="38100" dir="2700000" algn="tl">
                    <a:srgbClr val="C0C0C0"/>
                  </a:outerShdw>
                </a:effectLst>
              </a:rPr>
              <a:t>Националните здравни програми</a:t>
            </a:r>
            <a:r>
              <a:rPr lang="ru-RU" altLang="en-US" sz="2400" dirty="0" smtClean="0">
                <a:effectLst>
                  <a:outerShdw blurRad="38100" dist="38100" dir="2700000" algn="tl">
                    <a:srgbClr val="C0C0C0"/>
                  </a:outerShdw>
                </a:effectLst>
              </a:rPr>
              <a:t> се финансират от държавния бюджет като диференцирани разходи от бюджета на МЗ и могат да бъдат подпомагани чрез други финансови източници.</a:t>
            </a:r>
            <a:endParaRPr lang="en-US" altLang="en-US" sz="24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04A46DEB-B87D-47F0-9719-093D49CFCF85}"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1DB6E48-4C0B-4AB5-9125-F94EAE8E99F5}" type="slidenum">
              <a:rPr lang="en-US" altLang="en-US">
                <a:latin typeface="Arial" charset="0"/>
              </a:rPr>
              <a:pPr eaLnBrk="1" hangingPunct="1"/>
              <a:t>16</a:t>
            </a:fld>
            <a:endParaRPr lang="en-US" altLang="en-US">
              <a:latin typeface="Arial" charset="0"/>
            </a:endParaRPr>
          </a:p>
        </p:txBody>
      </p:sp>
      <p:sp>
        <p:nvSpPr>
          <p:cNvPr id="10243" name="Rectangle 4"/>
          <p:cNvSpPr>
            <a:spLocks noGrp="1" noChangeArrowheads="1"/>
          </p:cNvSpPr>
          <p:nvPr>
            <p:ph type="title"/>
          </p:nvPr>
        </p:nvSpPr>
        <p:spPr>
          <a:xfrm>
            <a:off x="457200" y="274638"/>
            <a:ext cx="8229600" cy="5745162"/>
          </a:xfrm>
        </p:spPr>
        <p:txBody>
          <a:bodyPr/>
          <a:lstStyle/>
          <a:p>
            <a:pPr algn="l" eaLnBrk="1" hangingPunct="1">
              <a:lnSpc>
                <a:spcPct val="110000"/>
              </a:lnSpc>
            </a:pPr>
            <a:r>
              <a:rPr lang="ru-RU" altLang="en-US" sz="3200" smtClean="0"/>
              <a:t>Националната система за здравеопазване включва лечебните заведения по Закона за лечебните заведения, здравните заведения по този закон и Закона за лекарствените продукти в хуманната медицина, както и държавните, общинските и обществените органи и институции за организация, управление и контрол на дейностите по опазване и укрепване на здравето.</a:t>
            </a:r>
            <a:endParaRPr lang="en-US" altLang="en-US" sz="3200" smtClean="0"/>
          </a:p>
        </p:txBody>
      </p:sp>
      <p:sp>
        <p:nvSpPr>
          <p:cNvPr id="2" name="Date Placeholder 1"/>
          <p:cNvSpPr>
            <a:spLocks noGrp="1"/>
          </p:cNvSpPr>
          <p:nvPr>
            <p:ph type="dt" sz="half" idx="10"/>
          </p:nvPr>
        </p:nvSpPr>
        <p:spPr/>
        <p:txBody>
          <a:bodyPr/>
          <a:lstStyle/>
          <a:p>
            <a:fld id="{A682B6FA-578C-4BA8-8D48-4533FA658CF1}"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2D0989C-95AB-4DC2-9568-C25FABBF7BC3}" type="slidenum">
              <a:rPr lang="en-US" altLang="en-US">
                <a:latin typeface="Arial" charset="0"/>
              </a:rPr>
              <a:pPr eaLnBrk="1" hangingPunct="1"/>
              <a:t>17</a:t>
            </a:fld>
            <a:endParaRPr lang="en-US" altLang="en-US">
              <a:latin typeface="Arial" charset="0"/>
            </a:endParaRPr>
          </a:p>
        </p:txBody>
      </p:sp>
      <p:sp>
        <p:nvSpPr>
          <p:cNvPr id="48130" name="Rectangle 2"/>
          <p:cNvSpPr>
            <a:spLocks noGrp="1" noRot="1" noChangeArrowheads="1"/>
          </p:cNvSpPr>
          <p:nvPr>
            <p:ph type="title" idx="4294967295"/>
          </p:nvPr>
        </p:nvSpPr>
        <p:spPr>
          <a:xfrm>
            <a:off x="457200" y="274638"/>
            <a:ext cx="8229600" cy="1782762"/>
          </a:xfrm>
        </p:spPr>
        <p:txBody>
          <a:bodyPr/>
          <a:lstStyle/>
          <a:p>
            <a:pPr eaLnBrk="1" hangingPunct="1"/>
            <a:r>
              <a:rPr lang="ru-RU" altLang="bg-BG" sz="2400" b="1" dirty="0" smtClean="0">
                <a:effectLst>
                  <a:outerShdw blurRad="38100" dist="38100" dir="2700000" algn="tl">
                    <a:srgbClr val="C0C0C0"/>
                  </a:outerShdw>
                </a:effectLst>
              </a:rPr>
              <a:t/>
            </a:r>
            <a:br>
              <a:rPr lang="ru-RU" altLang="bg-BG" sz="2400" b="1" dirty="0" smtClean="0">
                <a:effectLst>
                  <a:outerShdw blurRad="38100" dist="38100" dir="2700000" algn="tl">
                    <a:srgbClr val="C0C0C0"/>
                  </a:outerShdw>
                </a:effectLst>
              </a:rPr>
            </a:br>
            <a:r>
              <a:rPr lang="ru-RU" altLang="bg-BG" sz="3200" b="1" dirty="0" smtClean="0">
                <a:solidFill>
                  <a:srgbClr val="CC0000"/>
                </a:solidFill>
                <a:effectLst>
                  <a:outerShdw blurRad="38100" dist="38100" dir="2700000" algn="tl">
                    <a:srgbClr val="C0C0C0"/>
                  </a:outerShdw>
                </a:effectLst>
              </a:rPr>
              <a:t>Раздел </a:t>
            </a:r>
            <a:r>
              <a:rPr lang="en-US" altLang="bg-BG" sz="3200" b="1" dirty="0" smtClean="0">
                <a:solidFill>
                  <a:srgbClr val="CC0000"/>
                </a:solidFill>
                <a:effectLst>
                  <a:outerShdw blurRad="38100" dist="38100" dir="2700000" algn="tl">
                    <a:srgbClr val="C0C0C0"/>
                  </a:outerShdw>
                </a:effectLst>
              </a:rPr>
              <a:t>II</a:t>
            </a:r>
            <a:r>
              <a:rPr lang="ru-RU" altLang="bg-BG" sz="3200" b="1" dirty="0" smtClean="0">
                <a:solidFill>
                  <a:srgbClr val="CC0000"/>
                </a:solidFill>
                <a:effectLst>
                  <a:outerShdw blurRad="38100" dist="38100" dir="2700000" algn="tl">
                    <a:srgbClr val="C0C0C0"/>
                  </a:outerShdw>
                </a:effectLst>
              </a:rPr>
              <a:t>. Органи на управление на националната система за здравеопазване</a:t>
            </a:r>
            <a:r>
              <a:rPr lang="en-US" altLang="bg-BG" sz="3200" b="1" dirty="0" smtClean="0">
                <a:solidFill>
                  <a:srgbClr val="CC0000"/>
                </a:solidFill>
                <a:effectLst>
                  <a:outerShdw blurRad="38100" dist="38100" dir="2700000" algn="tl">
                    <a:srgbClr val="C0C0C0"/>
                  </a:outerShdw>
                </a:effectLst>
              </a:rPr>
              <a:t/>
            </a:r>
            <a:br>
              <a:rPr lang="en-US" altLang="bg-BG" sz="3200" b="1" dirty="0" smtClean="0">
                <a:solidFill>
                  <a:srgbClr val="CC0000"/>
                </a:solidFill>
                <a:effectLst>
                  <a:outerShdw blurRad="38100" dist="38100" dir="2700000" algn="tl">
                    <a:srgbClr val="C0C0C0"/>
                  </a:outerShdw>
                </a:effectLst>
              </a:rPr>
            </a:br>
            <a:endParaRPr lang="en-US" altLang="bg-BG" sz="3200" b="1" dirty="0" smtClean="0">
              <a:solidFill>
                <a:srgbClr val="CC0000"/>
              </a:solidFill>
              <a:effectLst>
                <a:outerShdw blurRad="38100" dist="38100" dir="2700000" algn="tl">
                  <a:srgbClr val="C0C0C0"/>
                </a:outerShdw>
              </a:effectLst>
            </a:endParaRPr>
          </a:p>
        </p:txBody>
      </p:sp>
      <p:sp>
        <p:nvSpPr>
          <p:cNvPr id="48131" name="Rectangle 3"/>
          <p:cNvSpPr>
            <a:spLocks noGrp="1" noRot="1" noChangeArrowheads="1"/>
          </p:cNvSpPr>
          <p:nvPr>
            <p:ph type="body" idx="4294967295"/>
          </p:nvPr>
        </p:nvSpPr>
        <p:spPr>
          <a:xfrm>
            <a:off x="457200" y="228600"/>
            <a:ext cx="8229600" cy="5486400"/>
          </a:xfrm>
        </p:spPr>
        <p:txBody>
          <a:bodyPr/>
          <a:lstStyle/>
          <a:p>
            <a:pPr marL="381000" indent="-381000" eaLnBrk="1" hangingPunct="1">
              <a:buFontTx/>
              <a:buNone/>
            </a:pPr>
            <a:r>
              <a:rPr lang="bg-BG" altLang="bg-BG" sz="2400" dirty="0" smtClean="0">
                <a:effectLst>
                  <a:outerShdw blurRad="38100" dist="38100" dir="2700000" algn="tl">
                    <a:srgbClr val="C0C0C0"/>
                  </a:outerShdw>
                </a:effectLst>
              </a:rPr>
              <a:t>	</a:t>
            </a:r>
          </a:p>
          <a:p>
            <a:pPr marL="381000" indent="-381000" eaLnBrk="1" hangingPunct="1">
              <a:buFontTx/>
              <a:buNone/>
            </a:pPr>
            <a:endParaRPr lang="bg-BG" altLang="bg-BG" sz="2400" b="1" dirty="0">
              <a:effectLst>
                <a:outerShdw blurRad="38100" dist="38100" dir="2700000" algn="tl">
                  <a:srgbClr val="C0C0C0"/>
                </a:outerShdw>
              </a:effectLst>
            </a:endParaRPr>
          </a:p>
          <a:p>
            <a:pPr marL="381000" indent="-381000" eaLnBrk="1" hangingPunct="1">
              <a:buFontTx/>
              <a:buNone/>
            </a:pPr>
            <a:endParaRPr lang="bg-BG" altLang="bg-BG" sz="2400" b="1" dirty="0" smtClean="0">
              <a:effectLst>
                <a:outerShdw blurRad="38100" dist="38100" dir="2700000" algn="tl">
                  <a:srgbClr val="C0C0C0"/>
                </a:outerShdw>
              </a:effectLst>
            </a:endParaRPr>
          </a:p>
          <a:p>
            <a:pPr marL="381000" indent="-381000" eaLnBrk="1" hangingPunct="1">
              <a:buFontTx/>
              <a:buNone/>
            </a:pPr>
            <a:endParaRPr lang="bg-BG" altLang="bg-BG" sz="2400" b="1" dirty="0">
              <a:effectLst>
                <a:outerShdw blurRad="38100" dist="38100" dir="2700000" algn="tl">
                  <a:srgbClr val="C0C0C0"/>
                </a:outerShdw>
              </a:effectLst>
            </a:endParaRPr>
          </a:p>
          <a:p>
            <a:pPr marL="381000" indent="-381000" eaLnBrk="1" hangingPunct="1">
              <a:buFontTx/>
              <a:buNone/>
            </a:pPr>
            <a:r>
              <a:rPr lang="bg-BG" altLang="bg-BG" b="1" dirty="0" smtClean="0">
                <a:effectLst>
                  <a:outerShdw blurRad="38100" dist="38100" dir="2700000" algn="tl">
                    <a:srgbClr val="C0C0C0"/>
                  </a:outerShdw>
                </a:effectLst>
              </a:rPr>
              <a:t>Управлението на Националната здравна система се организира на две нива:</a:t>
            </a:r>
          </a:p>
          <a:p>
            <a:pPr marL="381000" indent="-381000" algn="just" eaLnBrk="1" hangingPunct="1">
              <a:buFontTx/>
              <a:buNone/>
            </a:pPr>
            <a:r>
              <a:rPr lang="bg-BG" altLang="bg-BG" b="1" dirty="0" smtClean="0">
                <a:effectLst>
                  <a:outerShdw blurRad="38100" dist="38100" dir="2700000" algn="tl">
                    <a:srgbClr val="C0C0C0"/>
                  </a:outerShdw>
                </a:effectLst>
              </a:rPr>
              <a:t> </a:t>
            </a:r>
          </a:p>
          <a:p>
            <a:pPr marL="381000" indent="-381000" algn="just" eaLnBrk="1" hangingPunct="1"/>
            <a:r>
              <a:rPr lang="bg-BG" altLang="bg-BG" b="1" dirty="0" smtClean="0">
                <a:solidFill>
                  <a:schemeClr val="tx2"/>
                </a:solidFill>
                <a:effectLst>
                  <a:outerShdw blurRad="38100" dist="38100" dir="2700000" algn="tl">
                    <a:srgbClr val="C0C0C0"/>
                  </a:outerShdw>
                </a:effectLst>
              </a:rPr>
              <a:t>І Национално ниво</a:t>
            </a:r>
            <a:endParaRPr lang="bg-BG" altLang="bg-BG" dirty="0" smtClean="0">
              <a:effectLst>
                <a:outerShdw blurRad="38100" dist="38100" dir="2700000" algn="tl">
                  <a:srgbClr val="C0C0C0"/>
                </a:outerShdw>
              </a:effectLst>
            </a:endParaRPr>
          </a:p>
          <a:p>
            <a:pPr marL="381000" indent="-381000" algn="just" eaLnBrk="1" hangingPunct="1"/>
            <a:r>
              <a:rPr lang="bg-BG" altLang="bg-BG" b="1" dirty="0" smtClean="0">
                <a:effectLst>
                  <a:outerShdw blurRad="38100" dist="38100" dir="2700000" algn="tl">
                    <a:srgbClr val="C0C0C0"/>
                  </a:outerShdw>
                </a:effectLst>
              </a:rPr>
              <a:t>ІІ Областно ниво</a:t>
            </a:r>
            <a:endParaRPr lang="en-US" altLang="bg-BG" dirty="0" smtClean="0">
              <a:effectLst>
                <a:outerShdw blurRad="38100" dist="38100" dir="2700000" algn="tl">
                  <a:srgbClr val="C0C0C0"/>
                </a:outerShdw>
              </a:effectLst>
              <a:latin typeface="Times New Roman" pitchFamily="18" charset="0"/>
            </a:endParaRPr>
          </a:p>
        </p:txBody>
      </p:sp>
      <p:sp>
        <p:nvSpPr>
          <p:cNvPr id="2" name="Date Placeholder 1"/>
          <p:cNvSpPr>
            <a:spLocks noGrp="1"/>
          </p:cNvSpPr>
          <p:nvPr>
            <p:ph type="dt" sz="half" idx="10"/>
          </p:nvPr>
        </p:nvSpPr>
        <p:spPr/>
        <p:txBody>
          <a:bodyPr/>
          <a:lstStyle/>
          <a:p>
            <a:fld id="{F08BCF58-AAD5-4E15-8D54-E0CB7D6D34A9}"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7AB7B10-AA87-4DB5-97CB-75D8EA938C29}" type="slidenum">
              <a:rPr lang="en-US" altLang="en-US">
                <a:latin typeface="Arial" charset="0"/>
              </a:rPr>
              <a:pPr eaLnBrk="1" hangingPunct="1"/>
              <a:t>18</a:t>
            </a:fld>
            <a:endParaRPr lang="en-US" altLang="en-US">
              <a:latin typeface="Arial" charset="0"/>
            </a:endParaRPr>
          </a:p>
        </p:txBody>
      </p:sp>
      <p:sp>
        <p:nvSpPr>
          <p:cNvPr id="162818" name="Rectangle 2"/>
          <p:cNvSpPr>
            <a:spLocks noGrp="1" noRot="1" noChangeArrowheads="1"/>
          </p:cNvSpPr>
          <p:nvPr>
            <p:ph type="title" idx="4294967295"/>
          </p:nvPr>
        </p:nvSpPr>
        <p:spPr/>
        <p:txBody>
          <a:bodyPr/>
          <a:lstStyle/>
          <a:p>
            <a:pPr algn="l" eaLnBrk="1" hangingPunct="1"/>
            <a:r>
              <a:rPr lang="bg-BG" altLang="bg-BG" b="1" smtClean="0">
                <a:effectLst>
                  <a:outerShdw blurRad="38100" dist="38100" dir="2700000" algn="tl">
                    <a:srgbClr val="C0C0C0"/>
                  </a:outerShdw>
                </a:effectLst>
              </a:rPr>
              <a:t>І Национално ниво</a:t>
            </a:r>
          </a:p>
        </p:txBody>
      </p:sp>
      <p:sp>
        <p:nvSpPr>
          <p:cNvPr id="162819" name="Rectangle 3"/>
          <p:cNvSpPr>
            <a:spLocks noGrp="1" noRot="1" noChangeArrowheads="1"/>
          </p:cNvSpPr>
          <p:nvPr>
            <p:ph type="body" idx="4294967295"/>
          </p:nvPr>
        </p:nvSpPr>
        <p:spPr/>
        <p:txBody>
          <a:bodyPr/>
          <a:lstStyle/>
          <a:p>
            <a:pPr marL="609600" indent="-609600" eaLnBrk="1" hangingPunct="1">
              <a:buFontTx/>
              <a:buNone/>
            </a:pPr>
            <a:r>
              <a:rPr lang="ru-RU" altLang="bg-BG" sz="2800" dirty="0" smtClean="0">
                <a:solidFill>
                  <a:schemeClr val="hlink"/>
                </a:solidFill>
                <a:effectLst>
                  <a:outerShdw blurRad="38100" dist="38100" dir="2700000" algn="tl">
                    <a:srgbClr val="C0C0C0"/>
                  </a:outerShdw>
                </a:effectLst>
              </a:rPr>
              <a:t>	</a:t>
            </a:r>
            <a:r>
              <a:rPr lang="ru-RU" altLang="bg-BG" sz="4000" dirty="0" smtClean="0">
                <a:solidFill>
                  <a:srgbClr val="FF0000"/>
                </a:solidFill>
                <a:effectLst>
                  <a:outerShdw blurRad="38100" dist="38100" dir="2700000" algn="tl">
                    <a:srgbClr val="C0C0C0"/>
                  </a:outerShdw>
                </a:effectLst>
              </a:rPr>
              <a:t>Министърът на здравеопазването </a:t>
            </a:r>
            <a:r>
              <a:rPr lang="ru-RU" altLang="bg-BG" sz="4000" dirty="0" smtClean="0">
                <a:effectLst>
                  <a:outerShdw blurRad="38100" dist="38100" dir="2700000" algn="tl">
                    <a:srgbClr val="C0C0C0"/>
                  </a:outerShdw>
                </a:effectLst>
              </a:rPr>
              <a:t>ръководи цялостната дейност на националната здравна система и осъществява контрол върху дейностите по</a:t>
            </a:r>
            <a:r>
              <a:rPr lang="bg-BG" altLang="bg-BG" sz="4000" dirty="0" smtClean="0">
                <a:effectLst>
                  <a:outerShdw blurRad="38100" dist="38100" dir="2700000" algn="tl">
                    <a:srgbClr val="C0C0C0"/>
                  </a:outerShdw>
                </a:effectLst>
              </a:rPr>
              <a:t>:</a:t>
            </a:r>
            <a:endParaRPr lang="ru-RU" altLang="bg-BG" sz="40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E895E54D-9855-424E-B263-E95C467AF3FA}"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BE7507D-DEF2-488B-AA76-6A7C23441EF7}" type="slidenum">
              <a:rPr lang="en-US" altLang="en-US">
                <a:latin typeface="Arial" charset="0"/>
              </a:rPr>
              <a:pPr eaLnBrk="1" hangingPunct="1"/>
              <a:t>19</a:t>
            </a:fld>
            <a:endParaRPr lang="en-US" altLang="en-US">
              <a:latin typeface="Arial" charset="0"/>
            </a:endParaRPr>
          </a:p>
        </p:txBody>
      </p:sp>
      <p:sp>
        <p:nvSpPr>
          <p:cNvPr id="13315" name="Rectangle 4"/>
          <p:cNvSpPr>
            <a:spLocks noGrp="1" noChangeArrowheads="1"/>
          </p:cNvSpPr>
          <p:nvPr>
            <p:ph type="title"/>
          </p:nvPr>
        </p:nvSpPr>
        <p:spPr>
          <a:xfrm>
            <a:off x="457200" y="274638"/>
            <a:ext cx="8229600" cy="5973762"/>
          </a:xfrm>
        </p:spPr>
        <p:txBody>
          <a:bodyPr/>
          <a:lstStyle/>
          <a:p>
            <a:pPr marL="762000" indent="-762000" algn="l" eaLnBrk="1" hangingPunct="1">
              <a:lnSpc>
                <a:spcPct val="90000"/>
              </a:lnSpc>
            </a:pPr>
            <a:r>
              <a:rPr lang="ru-RU" altLang="en-US" sz="2800" dirty="0" smtClean="0"/>
              <a:t>	1. опазване здравето на гражданите и държавен здравен контрол;</a:t>
            </a:r>
            <a:br>
              <a:rPr lang="ru-RU" altLang="en-US" sz="2800" dirty="0" smtClean="0"/>
            </a:br>
            <a:r>
              <a:rPr lang="ru-RU" altLang="en-US" sz="2800" dirty="0" smtClean="0"/>
              <a:t/>
            </a:r>
            <a:br>
              <a:rPr lang="ru-RU" altLang="en-US" sz="2800" dirty="0" smtClean="0"/>
            </a:br>
            <a:r>
              <a:rPr lang="ru-RU" altLang="en-US" sz="2800" dirty="0" smtClean="0"/>
              <a:t>2. осъществяване на спешна медицинска помощ, трансфузионна хематология, стационарна психиатрична помощ, медико-социални грижи за деца до тригодишна възраст, трансплантация и здравна информация;</a:t>
            </a:r>
            <a:br>
              <a:rPr lang="ru-RU" altLang="en-US" sz="2800" dirty="0" smtClean="0"/>
            </a:br>
            <a:r>
              <a:rPr lang="ru-RU" altLang="en-US" sz="2800" dirty="0" smtClean="0"/>
              <a:t/>
            </a:r>
            <a:br>
              <a:rPr lang="ru-RU" altLang="en-US" sz="2800" dirty="0" smtClean="0"/>
            </a:br>
            <a:r>
              <a:rPr lang="ru-RU" altLang="en-US" sz="2800" dirty="0" smtClean="0"/>
              <a:t>3. осигуряване и устойчиво развитие на здравните дейности в лечебните и здравните заведения;</a:t>
            </a:r>
            <a:br>
              <a:rPr lang="ru-RU" altLang="en-US" sz="2800" dirty="0" smtClean="0"/>
            </a:br>
            <a:r>
              <a:rPr lang="ru-RU" altLang="en-US" sz="2800" dirty="0" smtClean="0"/>
              <a:t/>
            </a:r>
            <a:br>
              <a:rPr lang="ru-RU" altLang="en-US" sz="2800" dirty="0" smtClean="0"/>
            </a:br>
            <a:r>
              <a:rPr lang="ru-RU" altLang="en-US" sz="2800" dirty="0" smtClean="0"/>
              <a:t>4. медицинска експертиза.</a:t>
            </a:r>
            <a:endParaRPr lang="en-US" altLang="en-US" sz="2800" dirty="0" smtClean="0"/>
          </a:p>
        </p:txBody>
      </p:sp>
      <p:sp>
        <p:nvSpPr>
          <p:cNvPr id="2" name="Date Placeholder 1"/>
          <p:cNvSpPr>
            <a:spLocks noGrp="1"/>
          </p:cNvSpPr>
          <p:nvPr>
            <p:ph type="dt" sz="half" idx="10"/>
          </p:nvPr>
        </p:nvSpPr>
        <p:spPr/>
        <p:txBody>
          <a:bodyPr/>
          <a:lstStyle/>
          <a:p>
            <a:fld id="{38AC8354-EA86-4544-B059-965D9033AD97}"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6A2EB3D3-E3D3-4698-9014-F3B919B33535}" type="slidenum">
              <a:rPr lang="bg-BG" altLang="en-US">
                <a:solidFill>
                  <a:srgbClr val="000000"/>
                </a:solidFill>
              </a:rPr>
              <a:pPr/>
              <a:t>2</a:t>
            </a:fld>
            <a:endParaRPr lang="bg-BG" altLang="en-US">
              <a:solidFill>
                <a:srgbClr val="000000"/>
              </a:solidFill>
            </a:endParaRPr>
          </a:p>
        </p:txBody>
      </p:sp>
      <p:sp>
        <p:nvSpPr>
          <p:cNvPr id="666628" name="Rectangle 4"/>
          <p:cNvSpPr>
            <a:spLocks noGrp="1" noChangeArrowheads="1"/>
          </p:cNvSpPr>
          <p:nvPr>
            <p:ph type="title"/>
          </p:nvPr>
        </p:nvSpPr>
        <p:spPr>
          <a:xfrm>
            <a:off x="381000" y="838200"/>
            <a:ext cx="8229600" cy="5333999"/>
          </a:xfrm>
        </p:spPr>
        <p:txBody>
          <a:bodyPr/>
          <a:lstStyle/>
          <a:p>
            <a:pPr marL="0" indent="0" algn="ctr" eaLnBrk="1" hangingPunct="1">
              <a:lnSpc>
                <a:spcPct val="80000"/>
              </a:lnSpc>
            </a:pPr>
            <a:r>
              <a:rPr lang="bg-BG" altLang="en-US" sz="4800" b="1" i="1" dirty="0">
                <a:solidFill>
                  <a:srgbClr val="0000FF"/>
                </a:solidFill>
                <a:effectLst>
                  <a:outerShdw blurRad="38100" dist="38100" dir="2700000" algn="tl">
                    <a:srgbClr val="C0C0C0"/>
                  </a:outerShdw>
                </a:effectLst>
                <a:latin typeface="Times New Roman" pitchFamily="18" charset="0"/>
              </a:rPr>
              <a:t>ЗАКОН ЗА </a:t>
            </a:r>
            <a:r>
              <a:rPr lang="bg-BG" altLang="en-US" sz="4800" b="1" i="1" dirty="0" smtClean="0">
                <a:solidFill>
                  <a:srgbClr val="0000FF"/>
                </a:solidFill>
                <a:effectLst>
                  <a:outerShdw blurRad="38100" dist="38100" dir="2700000" algn="tl">
                    <a:srgbClr val="C0C0C0"/>
                  </a:outerShdw>
                </a:effectLst>
                <a:latin typeface="Times New Roman" pitchFamily="18" charset="0"/>
              </a:rPr>
              <a:t>ЗДРАВЕТО</a:t>
            </a:r>
            <a:br>
              <a:rPr lang="bg-BG" altLang="en-US" sz="4800" b="1" i="1" dirty="0" smtClean="0">
                <a:solidFill>
                  <a:srgbClr val="0000FF"/>
                </a:solidFill>
                <a:effectLst>
                  <a:outerShdw blurRad="38100" dist="38100" dir="2700000" algn="tl">
                    <a:srgbClr val="C0C0C0"/>
                  </a:outerShdw>
                </a:effectLst>
                <a:latin typeface="Times New Roman" pitchFamily="18" charset="0"/>
              </a:rPr>
            </a:br>
            <a:r>
              <a:rPr lang="bg-BG" altLang="en-US" sz="4800" b="1" i="1" dirty="0">
                <a:effectLst>
                  <a:outerShdw blurRad="38100" dist="38100" dir="2700000" algn="tl">
                    <a:srgbClr val="C0C0C0"/>
                  </a:outerShdw>
                </a:effectLst>
                <a:latin typeface="Times New Roman" pitchFamily="18" charset="0"/>
              </a:rPr>
              <a:t/>
            </a:r>
            <a:br>
              <a:rPr lang="bg-BG" altLang="en-US" sz="4800" b="1" i="1" dirty="0">
                <a:effectLst>
                  <a:outerShdw blurRad="38100" dist="38100" dir="2700000" algn="tl">
                    <a:srgbClr val="C0C0C0"/>
                  </a:outerShdw>
                </a:effectLst>
                <a:latin typeface="Times New Roman" pitchFamily="18" charset="0"/>
              </a:rPr>
            </a:br>
            <a:r>
              <a:rPr lang="bg-BG" altLang="bg-BG" sz="3600" b="1" dirty="0">
                <a:effectLst>
                  <a:outerShdw blurRad="38100" dist="38100" dir="2700000" algn="tl">
                    <a:srgbClr val="C0C0C0"/>
                  </a:outerShdw>
                </a:effectLst>
              </a:rPr>
              <a:t>Приет от ХХХІХ Народно събрание на 29 юли 2004 г.</a:t>
            </a:r>
            <a:br>
              <a:rPr lang="bg-BG" altLang="bg-BG" sz="3600" b="1" dirty="0">
                <a:effectLst>
                  <a:outerShdw blurRad="38100" dist="38100" dir="2700000" algn="tl">
                    <a:srgbClr val="C0C0C0"/>
                  </a:outerShdw>
                </a:effectLst>
              </a:rPr>
            </a:br>
            <a:r>
              <a:rPr lang="bg-BG" altLang="bg-BG" sz="3600" b="1" dirty="0">
                <a:effectLst>
                  <a:outerShdw blurRad="38100" dist="38100" dir="2700000" algn="tl">
                    <a:srgbClr val="C0C0C0"/>
                  </a:outerShdw>
                </a:effectLst>
              </a:rPr>
              <a:t/>
            </a:r>
            <a:br>
              <a:rPr lang="bg-BG" altLang="bg-BG" sz="3600" b="1" dirty="0">
                <a:effectLst>
                  <a:outerShdw blurRad="38100" dist="38100" dir="2700000" algn="tl">
                    <a:srgbClr val="C0C0C0"/>
                  </a:outerShdw>
                </a:effectLst>
              </a:rPr>
            </a:br>
            <a:r>
              <a:rPr lang="bg-BG" altLang="bg-BG" sz="3600" b="1" dirty="0" err="1" smtClean="0">
                <a:effectLst>
                  <a:outerShdw blurRad="38100" dist="38100" dir="2700000" algn="tl">
                    <a:srgbClr val="C0C0C0"/>
                  </a:outerShdw>
                </a:effectLst>
              </a:rPr>
              <a:t>Обн</a:t>
            </a:r>
            <a:r>
              <a:rPr lang="bg-BG" altLang="bg-BG" sz="3600" b="1" dirty="0" smtClean="0">
                <a:effectLst>
                  <a:outerShdw blurRad="38100" dist="38100" dir="2700000" algn="tl">
                    <a:srgbClr val="C0C0C0"/>
                  </a:outerShdw>
                </a:effectLst>
              </a:rPr>
              <a:t>. </a:t>
            </a:r>
            <a:r>
              <a:rPr lang="bg-BG" altLang="bg-BG" sz="3600" b="1" dirty="0">
                <a:effectLst>
                  <a:outerShdw blurRad="38100" dist="38100" dir="2700000" algn="tl">
                    <a:srgbClr val="C0C0C0"/>
                  </a:outerShdw>
                </a:effectLst>
              </a:rPr>
              <a:t>ДВ, брой 70, </a:t>
            </a:r>
            <a:r>
              <a:rPr lang="en-US" altLang="bg-BG" sz="3600" b="1" dirty="0" smtClean="0">
                <a:effectLst>
                  <a:outerShdw blurRad="38100" dist="38100" dir="2700000" algn="tl">
                    <a:srgbClr val="C0C0C0"/>
                  </a:outerShdw>
                </a:effectLst>
              </a:rPr>
              <a:t>10</a:t>
            </a:r>
            <a:r>
              <a:rPr lang="bg-BG" altLang="bg-BG" sz="3600" b="1" dirty="0" smtClean="0">
                <a:effectLst>
                  <a:outerShdw blurRad="38100" dist="38100" dir="2700000" algn="tl">
                    <a:srgbClr val="C0C0C0"/>
                  </a:outerShdw>
                </a:effectLst>
              </a:rPr>
              <a:t>.08. </a:t>
            </a:r>
            <a:r>
              <a:rPr lang="bg-BG" altLang="bg-BG" sz="3600" b="1" dirty="0">
                <a:effectLst>
                  <a:outerShdw blurRad="38100" dist="38100" dir="2700000" algn="tl">
                    <a:srgbClr val="C0C0C0"/>
                  </a:outerShdw>
                </a:effectLst>
              </a:rPr>
              <a:t>2004 г.</a:t>
            </a:r>
            <a:r>
              <a:rPr lang="en-US" altLang="bg-BG" sz="3600" b="1" dirty="0">
                <a:effectLst>
                  <a:outerShdw blurRad="38100" dist="38100" dir="2700000" algn="tl">
                    <a:srgbClr val="C0C0C0"/>
                  </a:outerShdw>
                </a:effectLst>
              </a:rPr>
              <a:t/>
            </a:r>
            <a:br>
              <a:rPr lang="en-US" altLang="bg-BG" sz="3600" b="1" dirty="0">
                <a:effectLst>
                  <a:outerShdw blurRad="38100" dist="38100" dir="2700000" algn="tl">
                    <a:srgbClr val="C0C0C0"/>
                  </a:outerShdw>
                </a:effectLst>
              </a:rPr>
            </a:br>
            <a:r>
              <a:rPr lang="bg-BG" altLang="bg-BG" sz="3600" b="1" dirty="0">
                <a:effectLst>
                  <a:outerShdw blurRad="38100" dist="38100" dir="2700000" algn="tl">
                    <a:srgbClr val="C0C0C0"/>
                  </a:outerShdw>
                </a:effectLst>
              </a:rPr>
              <a:t/>
            </a:r>
            <a:br>
              <a:rPr lang="bg-BG" altLang="bg-BG" sz="3600" b="1" dirty="0">
                <a:effectLst>
                  <a:outerShdw blurRad="38100" dist="38100" dir="2700000" algn="tl">
                    <a:srgbClr val="C0C0C0"/>
                  </a:outerShdw>
                </a:effectLst>
              </a:rPr>
            </a:br>
            <a:r>
              <a:rPr lang="bg-BG" altLang="bg-BG" sz="3600" b="1" dirty="0">
                <a:effectLst>
                  <a:outerShdw blurRad="38100" dist="38100" dir="2700000" algn="tl">
                    <a:srgbClr val="C0C0C0"/>
                  </a:outerShdw>
                </a:effectLst>
              </a:rPr>
              <a:t>В сила от 01.01.20</a:t>
            </a:r>
            <a:r>
              <a:rPr lang="en-US" altLang="bg-BG" sz="3600" b="1" dirty="0">
                <a:effectLst>
                  <a:outerShdw blurRad="38100" dist="38100" dir="2700000" algn="tl">
                    <a:srgbClr val="C0C0C0"/>
                  </a:outerShdw>
                </a:effectLst>
              </a:rPr>
              <a:t>05</a:t>
            </a:r>
            <a:r>
              <a:rPr lang="bg-BG" altLang="bg-BG" sz="3600" b="1" dirty="0">
                <a:effectLst>
                  <a:outerShdw blurRad="38100" dist="38100" dir="2700000" algn="tl">
                    <a:srgbClr val="C0C0C0"/>
                  </a:outerShdw>
                </a:effectLst>
              </a:rPr>
              <a:t> г</a:t>
            </a:r>
            <a:r>
              <a:rPr lang="bg-BG" altLang="bg-BG" sz="3600" b="1" dirty="0" smtClean="0">
                <a:effectLst>
                  <a:outerShdw blurRad="38100" dist="38100" dir="2700000" algn="tl">
                    <a:srgbClr val="C0C0C0"/>
                  </a:outerShdw>
                </a:effectLst>
              </a:rPr>
              <a:t>.</a:t>
            </a:r>
            <a:r>
              <a:rPr lang="en-US" altLang="en-US" sz="3600" dirty="0">
                <a:latin typeface="Times New Roman" pitchFamily="18" charset="0"/>
              </a:rPr>
              <a:t/>
            </a:r>
            <a:br>
              <a:rPr lang="en-US" altLang="en-US" sz="3600" dirty="0">
                <a:latin typeface="Times New Roman" pitchFamily="18" charset="0"/>
              </a:rPr>
            </a:br>
            <a:endParaRPr lang="en-US" altLang="en-US" b="1" i="1" dirty="0">
              <a:solidFill>
                <a:schemeClr val="accent5">
                  <a:lumMod val="50000"/>
                </a:schemeClr>
              </a:solidFill>
              <a:latin typeface="Times New Roman" pitchFamily="18" charset="0"/>
            </a:endParaRPr>
          </a:p>
        </p:txBody>
      </p:sp>
      <p:sp>
        <p:nvSpPr>
          <p:cNvPr id="2" name="Date Placeholder 1"/>
          <p:cNvSpPr>
            <a:spLocks noGrp="1"/>
          </p:cNvSpPr>
          <p:nvPr>
            <p:ph type="dt" sz="half" idx="12"/>
          </p:nvPr>
        </p:nvSpPr>
        <p:spPr/>
        <p:txBody>
          <a:bodyPr/>
          <a:lstStyle/>
          <a:p>
            <a:fld id="{7DB434AF-4480-47EA-8527-08733A50AD21}"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32229139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E91F3A5-7086-4378-9060-FAB7BFF7821C}" type="slidenum">
              <a:rPr lang="en-US" altLang="en-US">
                <a:latin typeface="Arial" charset="0"/>
              </a:rPr>
              <a:pPr eaLnBrk="1" hangingPunct="1"/>
              <a:t>20</a:t>
            </a:fld>
            <a:endParaRPr lang="en-US" altLang="en-US">
              <a:latin typeface="Arial" charset="0"/>
            </a:endParaRPr>
          </a:p>
        </p:txBody>
      </p:sp>
      <p:sp>
        <p:nvSpPr>
          <p:cNvPr id="110596" name="Rectangle 4"/>
          <p:cNvSpPr>
            <a:spLocks noGrp="1" noChangeArrowheads="1"/>
          </p:cNvSpPr>
          <p:nvPr>
            <p:ph type="title"/>
          </p:nvPr>
        </p:nvSpPr>
        <p:spPr>
          <a:xfrm>
            <a:off x="457200" y="274638"/>
            <a:ext cx="8229600" cy="5821362"/>
          </a:xfrm>
        </p:spPr>
        <p:txBody>
          <a:bodyPr/>
          <a:lstStyle/>
          <a:p>
            <a:pPr algn="l" eaLnBrk="1" hangingPunct="1"/>
            <a:r>
              <a:rPr lang="bg-BG" altLang="bg-BG" dirty="0" smtClean="0">
                <a:effectLst>
                  <a:outerShdw blurRad="38100" dist="38100" dir="2700000" algn="tl">
                    <a:srgbClr val="C0C0C0"/>
                  </a:outerShdw>
                </a:effectLst>
              </a:rPr>
              <a:t>К</a:t>
            </a:r>
            <a:r>
              <a:rPr lang="ru-RU" altLang="bg-BG" dirty="0" smtClean="0">
                <a:effectLst>
                  <a:outerShdw blurRad="38100" dist="38100" dir="2700000" algn="tl">
                    <a:srgbClr val="C0C0C0"/>
                  </a:outerShdw>
                </a:effectLst>
              </a:rPr>
              <a:t>онсултативен орган към министъра на здравеопазването е </a:t>
            </a:r>
            <a:r>
              <a:rPr lang="ru-RU" altLang="bg-BG" b="1" dirty="0" smtClean="0">
                <a:solidFill>
                  <a:schemeClr val="hlink"/>
                </a:solidFill>
                <a:effectLst>
                  <a:outerShdw blurRad="38100" dist="38100" dir="2700000" algn="tl">
                    <a:srgbClr val="C0C0C0"/>
                  </a:outerShdw>
                </a:effectLst>
              </a:rPr>
              <a:t>Висшият медицински съвет</a:t>
            </a:r>
            <a:r>
              <a:rPr lang="ru-RU" altLang="bg-BG" dirty="0" smtClean="0">
                <a:effectLst>
                  <a:outerShdw blurRad="38100" dist="38100" dir="2700000" algn="tl">
                    <a:srgbClr val="C0C0C0"/>
                  </a:outerShdw>
                </a:effectLst>
              </a:rPr>
              <a:t>, който включва: </a:t>
            </a:r>
            <a:r>
              <a:rPr lang="bg-BG" altLang="bg-BG" dirty="0" smtClean="0">
                <a:effectLst>
                  <a:outerShdw blurRad="38100" dist="38100" dir="2700000" algn="tl">
                    <a:srgbClr val="C0C0C0"/>
                  </a:outerShdw>
                </a:effectLst>
              </a:rPr>
              <a:t/>
            </a:r>
            <a:br>
              <a:rPr lang="bg-BG" altLang="bg-BG" dirty="0" smtClean="0">
                <a:effectLst>
                  <a:outerShdw blurRad="38100" dist="38100" dir="2700000" algn="tl">
                    <a:srgbClr val="C0C0C0"/>
                  </a:outerShdw>
                </a:effectLst>
              </a:rPr>
            </a:br>
            <a:endParaRPr lang="en-US" altLang="en-US"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C439F8BB-E95C-40D6-8738-4CDD89D6E95C}"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569E44F-69A1-4F8B-A98B-2B6B71DCD873}" type="slidenum">
              <a:rPr lang="en-US" altLang="en-US">
                <a:latin typeface="Arial" charset="0"/>
              </a:rPr>
              <a:pPr eaLnBrk="1" hangingPunct="1"/>
              <a:t>21</a:t>
            </a:fld>
            <a:endParaRPr lang="en-US" altLang="en-US">
              <a:latin typeface="Arial" charset="0"/>
            </a:endParaRPr>
          </a:p>
        </p:txBody>
      </p:sp>
      <p:sp>
        <p:nvSpPr>
          <p:cNvPr id="15363" name="Rectangle 4"/>
          <p:cNvSpPr>
            <a:spLocks noGrp="1" noChangeArrowheads="1"/>
          </p:cNvSpPr>
          <p:nvPr>
            <p:ph type="title"/>
          </p:nvPr>
        </p:nvSpPr>
        <p:spPr>
          <a:xfrm>
            <a:off x="457200" y="274638"/>
            <a:ext cx="8229600" cy="5973762"/>
          </a:xfrm>
        </p:spPr>
        <p:txBody>
          <a:bodyPr/>
          <a:lstStyle/>
          <a:p>
            <a:pPr algn="l" eaLnBrk="1" hangingPunct="1">
              <a:buFontTx/>
              <a:buChar char="-"/>
            </a:pPr>
            <a:r>
              <a:rPr lang="ru-RU" altLang="en-US" sz="2400" smtClean="0"/>
              <a:t> </a:t>
            </a:r>
            <a:r>
              <a:rPr lang="ru-RU" altLang="en-US" sz="2800" smtClean="0"/>
              <a:t>5 представители, определени от министъра на здравеопазването;</a:t>
            </a:r>
            <a:br>
              <a:rPr lang="ru-RU" altLang="en-US" sz="2800" smtClean="0"/>
            </a:br>
            <a:r>
              <a:rPr lang="ru-RU" altLang="en-US" sz="2800" smtClean="0"/>
              <a:t>- 5 представители на БЛС;</a:t>
            </a:r>
            <a:br>
              <a:rPr lang="ru-RU" altLang="en-US" sz="2800" smtClean="0"/>
            </a:br>
            <a:r>
              <a:rPr lang="ru-RU" altLang="en-US" sz="2800" smtClean="0"/>
              <a:t>- 3 представители на БЗС;</a:t>
            </a:r>
            <a:br>
              <a:rPr lang="ru-RU" altLang="en-US" sz="2800" smtClean="0"/>
            </a:br>
            <a:r>
              <a:rPr lang="ru-RU" altLang="en-US" sz="2800" smtClean="0"/>
              <a:t>- 3 представители на БФС;</a:t>
            </a:r>
            <a:br>
              <a:rPr lang="ru-RU" altLang="en-US" sz="2800" smtClean="0"/>
            </a:br>
            <a:r>
              <a:rPr lang="ru-RU" altLang="en-US" sz="2800" smtClean="0"/>
              <a:t>- 3 представители на НЗОК;</a:t>
            </a:r>
            <a:br>
              <a:rPr lang="ru-RU" altLang="en-US" sz="2800" smtClean="0"/>
            </a:br>
            <a:r>
              <a:rPr lang="ru-RU" altLang="en-US" sz="2800" smtClean="0"/>
              <a:t>- 1представител на БАПЗГ;</a:t>
            </a:r>
            <a:br>
              <a:rPr lang="ru-RU" altLang="en-US" sz="2800" smtClean="0"/>
            </a:br>
            <a:r>
              <a:rPr lang="ru-RU" altLang="en-US" sz="2800" smtClean="0"/>
              <a:t>- по 1представител на Националното сдружение на общините, на всяко висше медицинско училище и на Българския Червен кръст. </a:t>
            </a:r>
            <a:br>
              <a:rPr lang="ru-RU" altLang="en-US" sz="2800" smtClean="0"/>
            </a:br>
            <a:r>
              <a:rPr lang="ru-RU" altLang="en-US" sz="2800" smtClean="0"/>
              <a:t/>
            </a:r>
            <a:br>
              <a:rPr lang="ru-RU" altLang="en-US" sz="2800" smtClean="0"/>
            </a:br>
            <a:r>
              <a:rPr lang="ru-RU" altLang="en-US" sz="2800" smtClean="0"/>
              <a:t>Министърът на здравеопазването е председател на съвета без право на глас.</a:t>
            </a:r>
            <a:endParaRPr lang="en-US" altLang="en-US" sz="2800" smtClean="0"/>
          </a:p>
        </p:txBody>
      </p:sp>
      <p:sp>
        <p:nvSpPr>
          <p:cNvPr id="2" name="Date Placeholder 1"/>
          <p:cNvSpPr>
            <a:spLocks noGrp="1"/>
          </p:cNvSpPr>
          <p:nvPr>
            <p:ph type="dt" sz="half" idx="10"/>
          </p:nvPr>
        </p:nvSpPr>
        <p:spPr/>
        <p:txBody>
          <a:bodyPr/>
          <a:lstStyle/>
          <a:p>
            <a:fld id="{BCAFC052-29C0-44B7-BE0A-C21A28CF1325}"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CD4E25E-B257-45C8-B232-75555BE6A42F}" type="slidenum">
              <a:rPr lang="en-US" altLang="en-US">
                <a:latin typeface="Arial" charset="0"/>
              </a:rPr>
              <a:pPr eaLnBrk="1" hangingPunct="1"/>
              <a:t>22</a:t>
            </a:fld>
            <a:endParaRPr lang="en-US" altLang="en-US">
              <a:latin typeface="Arial" charset="0"/>
            </a:endParaRPr>
          </a:p>
        </p:txBody>
      </p:sp>
      <p:sp>
        <p:nvSpPr>
          <p:cNvPr id="49155" name="Rectangle 3"/>
          <p:cNvSpPr>
            <a:spLocks noGrp="1" noRot="1" noChangeArrowheads="1"/>
          </p:cNvSpPr>
          <p:nvPr>
            <p:ph type="body" idx="4294967295"/>
          </p:nvPr>
        </p:nvSpPr>
        <p:spPr>
          <a:xfrm>
            <a:off x="228600" y="762000"/>
            <a:ext cx="8686800" cy="5715000"/>
          </a:xfrm>
        </p:spPr>
        <p:txBody>
          <a:bodyPr/>
          <a:lstStyle/>
          <a:p>
            <a:pPr marL="609600" indent="-609600" algn="just" eaLnBrk="1" hangingPunct="1">
              <a:lnSpc>
                <a:spcPct val="90000"/>
              </a:lnSpc>
              <a:buFontTx/>
              <a:buNone/>
            </a:pPr>
            <a:r>
              <a:rPr lang="ru-RU" altLang="bg-BG" sz="2400" dirty="0" smtClean="0">
                <a:solidFill>
                  <a:srgbClr val="FF0000"/>
                </a:solidFill>
                <a:effectLst>
                  <a:outerShdw blurRad="38100" dist="38100" dir="2700000" algn="tl">
                    <a:srgbClr val="C0C0C0"/>
                  </a:outerShdw>
                </a:effectLst>
              </a:rPr>
              <a:t>Висшият медицински съвет</a:t>
            </a:r>
            <a:r>
              <a:rPr lang="ru-RU" altLang="bg-BG" sz="2400" dirty="0" smtClean="0">
                <a:effectLst>
                  <a:outerShdw blurRad="38100" dist="38100" dir="2700000" algn="tl">
                    <a:srgbClr val="C0C0C0"/>
                  </a:outerShdw>
                </a:effectLst>
              </a:rPr>
              <a:t> обсъжда и дава становища по: </a:t>
            </a:r>
          </a:p>
          <a:p>
            <a:pPr marL="609600" indent="-609600" algn="just" eaLnBrk="1" hangingPunct="1">
              <a:lnSpc>
                <a:spcPct val="90000"/>
              </a:lnSpc>
              <a:buFontTx/>
              <a:buAutoNum type="arabicPeriod"/>
            </a:pPr>
            <a:r>
              <a:rPr lang="ru-RU" altLang="bg-BG" sz="2400" dirty="0" smtClean="0">
                <a:effectLst>
                  <a:outerShdw blurRad="38100" dist="38100" dir="2700000" algn="tl">
                    <a:srgbClr val="C0C0C0"/>
                  </a:outerShdw>
                </a:effectLst>
              </a:rPr>
              <a:t>приоритетите на Националната здравна стратегия;</a:t>
            </a:r>
          </a:p>
          <a:p>
            <a:pPr marL="609600" indent="-609600" algn="just" eaLnBrk="1" hangingPunct="1">
              <a:lnSpc>
                <a:spcPct val="90000"/>
              </a:lnSpc>
              <a:buFontTx/>
              <a:buAutoNum type="arabicPeriod"/>
            </a:pPr>
            <a:r>
              <a:rPr lang="ru-RU" altLang="bg-BG" sz="2400" dirty="0" smtClean="0">
                <a:effectLst>
                  <a:outerShdw blurRad="38100" dist="38100" dir="2700000" algn="tl">
                    <a:srgbClr val="C0C0C0"/>
                  </a:outerShdw>
                </a:effectLst>
              </a:rPr>
              <a:t>етични проблеми на медицината и биомедицината;</a:t>
            </a:r>
          </a:p>
          <a:p>
            <a:pPr marL="609600" indent="-609600" algn="just" eaLnBrk="1" hangingPunct="1">
              <a:lnSpc>
                <a:spcPct val="90000"/>
              </a:lnSpc>
              <a:buFontTx/>
              <a:buAutoNum type="arabicPeriod"/>
            </a:pPr>
            <a:r>
              <a:rPr lang="ru-RU" altLang="bg-BG" sz="2400" dirty="0" smtClean="0">
                <a:effectLst>
                  <a:outerShdw blurRad="38100" dist="38100" dir="2700000" algn="tl">
                    <a:srgbClr val="C0C0C0"/>
                  </a:outerShdw>
                </a:effectLst>
              </a:rPr>
              <a:t>законопроекти и проекти на нормативни актове в областта на здравеопазването; </a:t>
            </a:r>
          </a:p>
          <a:p>
            <a:pPr marL="609600" indent="-609600" algn="just" eaLnBrk="1" hangingPunct="1">
              <a:lnSpc>
                <a:spcPct val="90000"/>
              </a:lnSpc>
              <a:buFontTx/>
              <a:buAutoNum type="arabicPeriod"/>
            </a:pPr>
            <a:r>
              <a:rPr lang="ru-RU" altLang="bg-BG" sz="2400" dirty="0" smtClean="0">
                <a:effectLst>
                  <a:outerShdw blurRad="38100" dist="38100" dir="2700000" algn="tl">
                    <a:srgbClr val="C0C0C0"/>
                  </a:outerShdw>
                </a:effectLst>
              </a:rPr>
              <a:t>доклада на министъра на здравеопазването; </a:t>
            </a:r>
          </a:p>
          <a:p>
            <a:pPr marL="609600" indent="-609600" algn="just" eaLnBrk="1" hangingPunct="1">
              <a:lnSpc>
                <a:spcPct val="90000"/>
              </a:lnSpc>
              <a:buFontTx/>
              <a:buAutoNum type="arabicPeriod"/>
            </a:pPr>
            <a:r>
              <a:rPr lang="ru-RU" altLang="bg-BG" sz="2400" dirty="0" smtClean="0">
                <a:effectLst>
                  <a:outerShdw blurRad="38100" dist="38100" dir="2700000" algn="tl">
                    <a:srgbClr val="C0C0C0"/>
                  </a:outerShdw>
                </a:effectLst>
              </a:rPr>
              <a:t>годишния проектобюджет на здравеопазването; </a:t>
            </a:r>
          </a:p>
          <a:p>
            <a:pPr marL="609600" indent="-609600" algn="just" eaLnBrk="1" hangingPunct="1">
              <a:lnSpc>
                <a:spcPct val="90000"/>
              </a:lnSpc>
              <a:buFontTx/>
              <a:buAutoNum type="arabicPeriod"/>
            </a:pPr>
            <a:r>
              <a:rPr lang="ru-RU" altLang="bg-BG" sz="2400" dirty="0" smtClean="0">
                <a:effectLst>
                  <a:outerShdw blurRad="38100" dist="38100" dir="2700000" algn="tl">
                    <a:srgbClr val="C0C0C0"/>
                  </a:outerShdw>
                </a:effectLst>
              </a:rPr>
              <a:t>научните приоритети в областта на медицината и денталната медицина; </a:t>
            </a:r>
          </a:p>
          <a:p>
            <a:pPr marL="609600" indent="-609600" algn="just" eaLnBrk="1" hangingPunct="1">
              <a:lnSpc>
                <a:spcPct val="90000"/>
              </a:lnSpc>
              <a:buFontTx/>
              <a:buAutoNum type="arabicPeriod"/>
            </a:pPr>
            <a:r>
              <a:rPr lang="ru-RU" altLang="bg-BG" sz="2400" dirty="0" smtClean="0">
                <a:effectLst>
                  <a:outerShdw blurRad="38100" dist="38100" dir="2700000" algn="tl">
                    <a:srgbClr val="C0C0C0"/>
                  </a:outerShdw>
                </a:effectLst>
              </a:rPr>
              <a:t>годишния прием на студенти и специализанти от професионална област "здравеопазване" и критериите за определяне на учебните бази за провеждане на студентско и следдипломно обучение; </a:t>
            </a:r>
          </a:p>
          <a:p>
            <a:pPr marL="609600" indent="-609600" algn="just" eaLnBrk="1" hangingPunct="1">
              <a:lnSpc>
                <a:spcPct val="90000"/>
              </a:lnSpc>
              <a:buFontTx/>
              <a:buAutoNum type="arabicPeriod"/>
            </a:pPr>
            <a:r>
              <a:rPr lang="ru-RU" altLang="bg-BG" sz="2400" dirty="0" smtClean="0">
                <a:effectLst>
                  <a:outerShdw blurRad="38100" dist="38100" dir="2700000" algn="tl">
                    <a:srgbClr val="C0C0C0"/>
                  </a:outerShdw>
                </a:effectLst>
              </a:rPr>
              <a:t>видовете специалности от професионална област "здравеопазване".</a:t>
            </a:r>
          </a:p>
        </p:txBody>
      </p:sp>
      <p:sp>
        <p:nvSpPr>
          <p:cNvPr id="2" name="Date Placeholder 1"/>
          <p:cNvSpPr>
            <a:spLocks noGrp="1"/>
          </p:cNvSpPr>
          <p:nvPr>
            <p:ph type="dt" sz="half" idx="10"/>
          </p:nvPr>
        </p:nvSpPr>
        <p:spPr/>
        <p:txBody>
          <a:bodyPr/>
          <a:lstStyle/>
          <a:p>
            <a:fld id="{6F93B4EC-1DD4-4EA7-A40F-7B7AB3057532}"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algn="l"/>
            <a:r>
              <a:rPr lang="bg-BG" sz="2400" b="1" dirty="0"/>
              <a:t>Министърът на здравеопазването определя със заповед национални и републикански консултанти по медицински специалности.</a:t>
            </a:r>
            <a:r>
              <a:rPr lang="en-US" sz="2400" dirty="0"/>
              <a:t/>
            </a:r>
            <a:br>
              <a:rPr lang="en-US" sz="2400" dirty="0"/>
            </a:br>
            <a:r>
              <a:rPr lang="bg-BG" sz="2400" dirty="0" smtClean="0"/>
              <a:t/>
            </a:r>
            <a:br>
              <a:rPr lang="bg-BG" sz="2400" dirty="0" smtClean="0"/>
            </a:br>
            <a:r>
              <a:rPr lang="bg-BG" sz="2400" b="1" dirty="0" smtClean="0"/>
              <a:t>- Националните </a:t>
            </a:r>
            <a:r>
              <a:rPr lang="bg-BG" sz="2400" b="1" dirty="0"/>
              <a:t>консултанти </a:t>
            </a:r>
            <a:r>
              <a:rPr lang="bg-BG" sz="2400" dirty="0"/>
              <a:t>дават консултации и становища по възложени от министъра на здравеопазването въпроси</a:t>
            </a:r>
            <a:r>
              <a:rPr lang="bg-BG" sz="2400" dirty="0" smtClean="0"/>
              <a:t>.</a:t>
            </a:r>
            <a:r>
              <a:rPr lang="bg-BG" sz="2400" dirty="0"/>
              <a:t> Финансирането на </a:t>
            </a:r>
            <a:r>
              <a:rPr lang="bg-BG" sz="2400" dirty="0" smtClean="0"/>
              <a:t>тези дейности </a:t>
            </a:r>
            <a:r>
              <a:rPr lang="bg-BG" sz="2400" dirty="0"/>
              <a:t>се осигурява </a:t>
            </a:r>
            <a:r>
              <a:rPr lang="bg-BG" sz="2400" dirty="0" smtClean="0"/>
              <a:t>от </a:t>
            </a:r>
            <a:r>
              <a:rPr lang="bg-BG" sz="2400" dirty="0"/>
              <a:t>бюджета на </a:t>
            </a:r>
            <a:r>
              <a:rPr lang="bg-BG" sz="2400" dirty="0" smtClean="0"/>
              <a:t>МЗ.</a:t>
            </a:r>
            <a:br>
              <a:rPr lang="bg-BG" sz="2400" dirty="0" smtClean="0"/>
            </a:br>
            <a:r>
              <a:rPr lang="en-US" sz="2400" dirty="0"/>
              <a:t/>
            </a:r>
            <a:br>
              <a:rPr lang="en-US" sz="2400" dirty="0"/>
            </a:br>
            <a:r>
              <a:rPr lang="bg-BG" sz="2400" b="1" dirty="0" smtClean="0"/>
              <a:t>-</a:t>
            </a:r>
            <a:r>
              <a:rPr lang="bg-BG" sz="2400" dirty="0" smtClean="0"/>
              <a:t> </a:t>
            </a:r>
            <a:r>
              <a:rPr lang="bg-BG" sz="2400" b="1" dirty="0" smtClean="0"/>
              <a:t>Републиканските </a:t>
            </a:r>
            <a:r>
              <a:rPr lang="bg-BG" sz="2400" b="1" dirty="0"/>
              <a:t>консултанти </a:t>
            </a:r>
            <a:r>
              <a:rPr lang="bg-BG" sz="2400" dirty="0"/>
              <a:t>консултират лечебните заведения за болнична помощ, центровете за психично здраве, комплексните онкологични центрове и центровете за кожно-венерически заболявания при оказването на медицинска помощ</a:t>
            </a:r>
            <a:r>
              <a:rPr lang="bg-BG" sz="2400" dirty="0" smtClean="0"/>
              <a:t>.</a:t>
            </a:r>
            <a:r>
              <a:rPr lang="en-US" sz="2400" dirty="0" smtClean="0"/>
              <a:t> </a:t>
            </a:r>
            <a:r>
              <a:rPr lang="bg-BG" sz="2400" dirty="0" smtClean="0"/>
              <a:t>Финансирането на тези дейности е от съответните </a:t>
            </a:r>
            <a:r>
              <a:rPr lang="bg-BG" sz="2400" dirty="0"/>
              <a:t>лечебни заведения.</a:t>
            </a:r>
            <a:r>
              <a:rPr lang="en-US" sz="2400" dirty="0"/>
              <a:t/>
            </a:r>
            <a:br>
              <a:rPr lang="en-US" sz="2400" dirty="0"/>
            </a:br>
            <a:endParaRPr lang="en-US" sz="24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23</a:t>
            </a:fld>
            <a:endParaRPr lang="en-US" altLang="en-US"/>
          </a:p>
        </p:txBody>
      </p:sp>
    </p:spTree>
    <p:extLst>
      <p:ext uri="{BB962C8B-B14F-4D97-AF65-F5344CB8AC3E}">
        <p14:creationId xmlns:p14="http://schemas.microsoft.com/office/powerpoint/2010/main" val="2595922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2A62F14-A4E0-407F-8CD5-8E69A2273D5B}" type="slidenum">
              <a:rPr lang="en-US" altLang="en-US">
                <a:latin typeface="Arial" charset="0"/>
              </a:rPr>
              <a:pPr eaLnBrk="1" hangingPunct="1"/>
              <a:t>24</a:t>
            </a:fld>
            <a:endParaRPr lang="en-US" altLang="en-US">
              <a:latin typeface="Arial" charset="0"/>
            </a:endParaRPr>
          </a:p>
        </p:txBody>
      </p:sp>
      <p:sp>
        <p:nvSpPr>
          <p:cNvPr id="133122" name="Rectangle 2"/>
          <p:cNvSpPr>
            <a:spLocks noGrp="1" noRot="1" noChangeArrowheads="1"/>
          </p:cNvSpPr>
          <p:nvPr>
            <p:ph type="title" idx="4294967295"/>
          </p:nvPr>
        </p:nvSpPr>
        <p:spPr/>
        <p:txBody>
          <a:bodyPr/>
          <a:lstStyle/>
          <a:p>
            <a:pPr algn="l" eaLnBrk="1" hangingPunct="1"/>
            <a:r>
              <a:rPr lang="bg-BG" altLang="bg-BG" b="1" smtClean="0">
                <a:effectLst>
                  <a:outerShdw blurRad="38100" dist="38100" dir="2700000" algn="tl">
                    <a:srgbClr val="C0C0C0"/>
                  </a:outerShdw>
                </a:effectLst>
              </a:rPr>
              <a:t>ІІ Областно ниво</a:t>
            </a:r>
          </a:p>
        </p:txBody>
      </p:sp>
      <p:sp>
        <p:nvSpPr>
          <p:cNvPr id="133123" name="Rectangle 3"/>
          <p:cNvSpPr>
            <a:spLocks noGrp="1" noRot="1" noChangeArrowheads="1"/>
          </p:cNvSpPr>
          <p:nvPr>
            <p:ph type="body" idx="4294967295"/>
          </p:nvPr>
        </p:nvSpPr>
        <p:spPr>
          <a:xfrm>
            <a:off x="457200" y="1371600"/>
            <a:ext cx="8229600" cy="4754563"/>
          </a:xfrm>
        </p:spPr>
        <p:txBody>
          <a:bodyPr/>
          <a:lstStyle/>
          <a:p>
            <a:pPr eaLnBrk="1" hangingPunct="1"/>
            <a:r>
              <a:rPr lang="ru-RU" altLang="bg-BG" dirty="0" err="1" smtClean="0">
                <a:effectLst>
                  <a:outerShdw blurRad="38100" dist="38100" dir="2700000" algn="tl">
                    <a:srgbClr val="C0C0C0"/>
                  </a:outerShdw>
                </a:effectLst>
              </a:rPr>
              <a:t>Държавната</a:t>
            </a:r>
            <a:r>
              <a:rPr lang="ru-RU" altLang="bg-BG" dirty="0" smtClean="0">
                <a:effectLst>
                  <a:outerShdw blurRad="38100" dist="38100" dir="2700000" algn="tl">
                    <a:srgbClr val="C0C0C0"/>
                  </a:outerShdw>
                </a:effectLst>
              </a:rPr>
              <a:t> </a:t>
            </a:r>
            <a:r>
              <a:rPr lang="ru-RU" altLang="bg-BG" dirty="0" err="1" smtClean="0">
                <a:effectLst>
                  <a:outerShdw blurRad="38100" dist="38100" dir="2700000" algn="tl">
                    <a:srgbClr val="C0C0C0"/>
                  </a:outerShdw>
                </a:effectLst>
              </a:rPr>
              <a:t>здравна</a:t>
            </a:r>
            <a:r>
              <a:rPr lang="ru-RU" altLang="bg-BG" dirty="0" smtClean="0">
                <a:effectLst>
                  <a:outerShdw blurRad="38100" dist="38100" dir="2700000" algn="tl">
                    <a:srgbClr val="C0C0C0"/>
                  </a:outerShdw>
                </a:effectLst>
              </a:rPr>
              <a:t> политика на </a:t>
            </a:r>
            <a:r>
              <a:rPr lang="ru-RU" altLang="bg-BG" dirty="0" err="1" smtClean="0">
                <a:effectLst>
                  <a:outerShdw blurRad="38100" dist="38100" dir="2700000" algn="tl">
                    <a:srgbClr val="C0C0C0"/>
                  </a:outerShdw>
                </a:effectLst>
              </a:rPr>
              <a:t>територията</a:t>
            </a:r>
            <a:r>
              <a:rPr lang="ru-RU" altLang="bg-BG" dirty="0" smtClean="0">
                <a:effectLst>
                  <a:outerShdw blurRad="38100" dist="38100" dir="2700000" algn="tl">
                    <a:srgbClr val="C0C0C0"/>
                  </a:outerShdw>
                </a:effectLst>
              </a:rPr>
              <a:t> на </a:t>
            </a:r>
            <a:r>
              <a:rPr lang="ru-RU" altLang="bg-BG" dirty="0" err="1" smtClean="0">
                <a:effectLst>
                  <a:outerShdw blurRad="38100" dist="38100" dir="2700000" algn="tl">
                    <a:srgbClr val="C0C0C0"/>
                  </a:outerShdw>
                </a:effectLst>
              </a:rPr>
              <a:t>областта</a:t>
            </a:r>
            <a:r>
              <a:rPr lang="ru-RU" altLang="bg-BG" dirty="0" smtClean="0">
                <a:effectLst>
                  <a:outerShdw blurRad="38100" dist="38100" dir="2700000" algn="tl">
                    <a:srgbClr val="C0C0C0"/>
                  </a:outerShdw>
                </a:effectLst>
              </a:rPr>
              <a:t> се </a:t>
            </a:r>
            <a:r>
              <a:rPr lang="ru-RU" altLang="bg-BG" dirty="0" err="1" smtClean="0">
                <a:effectLst>
                  <a:outerShdw blurRad="38100" dist="38100" dir="2700000" algn="tl">
                    <a:srgbClr val="C0C0C0"/>
                  </a:outerShdw>
                </a:effectLst>
              </a:rPr>
              <a:t>осъществява</a:t>
            </a:r>
            <a:r>
              <a:rPr lang="ru-RU" altLang="bg-BG" dirty="0" smtClean="0">
                <a:effectLst>
                  <a:outerShdw blurRad="38100" dist="38100" dir="2700000" algn="tl">
                    <a:srgbClr val="C0C0C0"/>
                  </a:outerShdw>
                </a:effectLst>
              </a:rPr>
              <a:t> и </a:t>
            </a:r>
            <a:r>
              <a:rPr lang="ru-RU" altLang="bg-BG" dirty="0" err="1" smtClean="0">
                <a:effectLst>
                  <a:outerShdw blurRad="38100" dist="38100" dir="2700000" algn="tl">
                    <a:srgbClr val="C0C0C0"/>
                  </a:outerShdw>
                </a:effectLst>
              </a:rPr>
              <a:t>организира</a:t>
            </a:r>
            <a:r>
              <a:rPr lang="ru-RU" altLang="bg-BG" dirty="0" smtClean="0">
                <a:effectLst>
                  <a:outerShdw blurRad="38100" dist="38100" dir="2700000" algn="tl">
                    <a:srgbClr val="C0C0C0"/>
                  </a:outerShdw>
                </a:effectLst>
              </a:rPr>
              <a:t> от </a:t>
            </a:r>
            <a:r>
              <a:rPr lang="ru-RU" altLang="bg-BG" dirty="0" err="1" smtClean="0">
                <a:solidFill>
                  <a:schemeClr val="hlink"/>
                </a:solidFill>
                <a:effectLst>
                  <a:outerShdw blurRad="38100" dist="38100" dir="2700000" algn="tl">
                    <a:srgbClr val="C0C0C0"/>
                  </a:outerShdw>
                </a:effectLst>
              </a:rPr>
              <a:t>Регионална</a:t>
            </a:r>
            <a:r>
              <a:rPr lang="ru-RU" altLang="bg-BG" dirty="0" smtClean="0">
                <a:solidFill>
                  <a:schemeClr val="hlink"/>
                </a:solidFill>
                <a:effectLst>
                  <a:outerShdw blurRad="38100" dist="38100" dir="2700000" algn="tl">
                    <a:srgbClr val="C0C0C0"/>
                  </a:outerShdw>
                </a:effectLst>
              </a:rPr>
              <a:t> </a:t>
            </a:r>
            <a:r>
              <a:rPr lang="ru-RU" altLang="bg-BG" dirty="0" err="1" smtClean="0">
                <a:solidFill>
                  <a:schemeClr val="hlink"/>
                </a:solidFill>
                <a:effectLst>
                  <a:outerShdw blurRad="38100" dist="38100" dir="2700000" algn="tl">
                    <a:srgbClr val="C0C0C0"/>
                  </a:outerShdw>
                </a:effectLst>
              </a:rPr>
              <a:t>здравна</a:t>
            </a:r>
            <a:r>
              <a:rPr lang="ru-RU" altLang="bg-BG" dirty="0" smtClean="0">
                <a:solidFill>
                  <a:schemeClr val="hlink"/>
                </a:solidFill>
                <a:effectLst>
                  <a:outerShdw blurRad="38100" dist="38100" dir="2700000" algn="tl">
                    <a:srgbClr val="C0C0C0"/>
                  </a:outerShdw>
                </a:effectLst>
              </a:rPr>
              <a:t> инспекция (</a:t>
            </a:r>
            <a:r>
              <a:rPr lang="ru-RU" altLang="bg-BG" dirty="0" err="1" smtClean="0">
                <a:solidFill>
                  <a:schemeClr val="hlink"/>
                </a:solidFill>
                <a:effectLst>
                  <a:outerShdw blurRad="38100" dist="38100" dir="2700000" algn="tl">
                    <a:srgbClr val="C0C0C0"/>
                  </a:outerShdw>
                </a:effectLst>
              </a:rPr>
              <a:t>РЗИ</a:t>
            </a:r>
            <a:r>
              <a:rPr lang="ru-RU" altLang="bg-BG" dirty="0" smtClean="0">
                <a:solidFill>
                  <a:schemeClr val="hlink"/>
                </a:solidFill>
                <a:effectLst>
                  <a:outerShdw blurRad="38100" dist="38100" dir="2700000" algn="tl">
                    <a:srgbClr val="C0C0C0"/>
                  </a:outerShdw>
                </a:effectLst>
              </a:rPr>
              <a:t>).</a:t>
            </a:r>
          </a:p>
          <a:p>
            <a:pPr eaLnBrk="1" hangingPunct="1"/>
            <a:endParaRPr lang="ru-RU" altLang="bg-BG" dirty="0" smtClean="0">
              <a:solidFill>
                <a:schemeClr val="hlink"/>
              </a:solidFill>
              <a:effectLst>
                <a:outerShdw blurRad="38100" dist="38100" dir="2700000" algn="tl">
                  <a:srgbClr val="C0C0C0"/>
                </a:outerShdw>
              </a:effectLst>
            </a:endParaRPr>
          </a:p>
          <a:p>
            <a:r>
              <a:rPr lang="bg-BG" sz="2400" dirty="0" err="1" smtClean="0"/>
              <a:t>РЗИ</a:t>
            </a:r>
            <a:r>
              <a:rPr lang="bg-BG" sz="2400" dirty="0" smtClean="0"/>
              <a:t> </a:t>
            </a:r>
            <a:r>
              <a:rPr lang="bg-BG" sz="2400" dirty="0"/>
              <a:t>се ръководи и представлява от директор, който се подпомага от заместник-директор</a:t>
            </a:r>
            <a:r>
              <a:rPr lang="bg-BG" sz="2400" dirty="0" smtClean="0"/>
              <a:t>.</a:t>
            </a:r>
          </a:p>
          <a:p>
            <a:r>
              <a:rPr lang="bg-BG" sz="2400" dirty="0" smtClean="0"/>
              <a:t>Директорът </a:t>
            </a:r>
            <a:r>
              <a:rPr lang="bg-BG" sz="2400" dirty="0"/>
              <a:t>на </a:t>
            </a:r>
            <a:r>
              <a:rPr lang="bg-BG" sz="2400" dirty="0" err="1" smtClean="0"/>
              <a:t>РЗИ</a:t>
            </a:r>
            <a:r>
              <a:rPr lang="bg-BG" sz="2400" dirty="0" smtClean="0"/>
              <a:t> </a:t>
            </a:r>
            <a:r>
              <a:rPr lang="bg-BG" sz="2400" dirty="0"/>
              <a:t>заема длъжността въз основа на конкурс, проведен по реда на Кодекса на труда от министъра на здравеопазването.</a:t>
            </a:r>
            <a:endParaRPr lang="en-US" sz="2400" dirty="0"/>
          </a:p>
          <a:p>
            <a:pPr eaLnBrk="1" hangingPunct="1"/>
            <a:endParaRPr lang="bg-BG" altLang="bg-BG"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7F3F98C3-B76F-4881-8940-5ED1B9614135}"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9B6C3FA-4025-42D5-BD21-681CCC9BC076}" type="slidenum">
              <a:rPr lang="en-US" altLang="en-US">
                <a:latin typeface="Arial" charset="0"/>
              </a:rPr>
              <a:pPr eaLnBrk="1" hangingPunct="1"/>
              <a:t>25</a:t>
            </a:fld>
            <a:endParaRPr lang="en-US" altLang="en-US">
              <a:latin typeface="Arial" charset="0"/>
            </a:endParaRPr>
          </a:p>
        </p:txBody>
      </p:sp>
      <p:sp>
        <p:nvSpPr>
          <p:cNvPr id="50179" name="Rectangle 3"/>
          <p:cNvSpPr>
            <a:spLocks noGrp="1" noRot="1" noChangeArrowheads="1"/>
          </p:cNvSpPr>
          <p:nvPr>
            <p:ph type="body" idx="4294967295"/>
          </p:nvPr>
        </p:nvSpPr>
        <p:spPr>
          <a:xfrm>
            <a:off x="457200" y="228600"/>
            <a:ext cx="8382000" cy="5867400"/>
          </a:xfrm>
        </p:spPr>
        <p:txBody>
          <a:bodyPr/>
          <a:lstStyle/>
          <a:p>
            <a:pPr algn="just" eaLnBrk="1" hangingPunct="1">
              <a:lnSpc>
                <a:spcPct val="80000"/>
              </a:lnSpc>
              <a:buFontTx/>
              <a:buNone/>
            </a:pPr>
            <a:r>
              <a:rPr lang="bg-BG" altLang="bg-BG" dirty="0" smtClean="0">
                <a:solidFill>
                  <a:schemeClr val="hlink"/>
                </a:solidFill>
                <a:effectLst>
                  <a:outerShdw blurRad="38100" dist="38100" dir="2700000" algn="tl">
                    <a:srgbClr val="C0C0C0"/>
                  </a:outerShdw>
                </a:effectLst>
              </a:rPr>
              <a:t>	</a:t>
            </a:r>
            <a:r>
              <a:rPr lang="bg-BG" altLang="bg-BG" sz="3600" dirty="0" err="1" smtClean="0">
                <a:solidFill>
                  <a:schemeClr val="hlink"/>
                </a:solidFill>
                <a:effectLst>
                  <a:outerShdw blurRad="38100" dist="38100" dir="2700000" algn="tl">
                    <a:srgbClr val="C0C0C0"/>
                  </a:outerShdw>
                </a:effectLst>
              </a:rPr>
              <a:t>РЗИ</a:t>
            </a:r>
            <a:r>
              <a:rPr lang="bg-BG" altLang="bg-BG" sz="4400" dirty="0" smtClean="0">
                <a:effectLst>
                  <a:outerShdw blurRad="38100" dist="38100" dir="2700000" algn="tl">
                    <a:srgbClr val="C0C0C0"/>
                  </a:outerShdw>
                </a:effectLst>
              </a:rPr>
              <a:t> </a:t>
            </a:r>
            <a:r>
              <a:rPr lang="ru-RU" altLang="bg-BG" dirty="0" err="1" smtClean="0">
                <a:effectLst>
                  <a:outerShdw blurRad="38100" dist="38100" dir="2700000" algn="tl">
                    <a:srgbClr val="C0C0C0"/>
                  </a:outerShdw>
                </a:effectLst>
              </a:rPr>
              <a:t>осъществява</a:t>
            </a:r>
            <a:r>
              <a:rPr lang="ru-RU" altLang="bg-BG" dirty="0" smtClean="0">
                <a:effectLst>
                  <a:outerShdw blurRad="38100" dist="38100" dir="2700000" algn="tl">
                    <a:srgbClr val="C0C0C0"/>
                  </a:outerShdw>
                </a:effectLst>
              </a:rPr>
              <a:t>: </a:t>
            </a:r>
          </a:p>
          <a:p>
            <a:pPr marL="0" indent="0" eaLnBrk="1" hangingPunct="1">
              <a:lnSpc>
                <a:spcPct val="80000"/>
              </a:lnSpc>
              <a:buNone/>
            </a:pPr>
            <a:r>
              <a:rPr lang="bg-BG" altLang="bg-BG" sz="2800" dirty="0" smtClean="0">
                <a:effectLst>
                  <a:outerShdw blurRad="38100" dist="38100" dir="2700000" algn="tl">
                    <a:srgbClr val="C0C0C0"/>
                  </a:outerShdw>
                </a:effectLst>
              </a:rPr>
              <a:t>1. Държавен здравен контрол;</a:t>
            </a:r>
          </a:p>
          <a:p>
            <a:pPr marL="0" indent="0" eaLnBrk="1" hangingPunct="1">
              <a:lnSpc>
                <a:spcPct val="80000"/>
              </a:lnSpc>
              <a:buNone/>
            </a:pPr>
            <a:r>
              <a:rPr lang="bg-BG" altLang="bg-BG" sz="2800" dirty="0" smtClean="0">
                <a:effectLst>
                  <a:outerShdw blurRad="38100" dist="38100" dir="2700000" algn="tl">
                    <a:srgbClr val="C0C0C0"/>
                  </a:outerShdw>
                </a:effectLst>
              </a:rPr>
              <a:t>2. Контрол върху регистрацията и здравната дейност на лечебните и здравни заведения; </a:t>
            </a:r>
          </a:p>
          <a:p>
            <a:pPr marL="0" indent="0" eaLnBrk="1" hangingPunct="1">
              <a:lnSpc>
                <a:spcPct val="80000"/>
              </a:lnSpc>
              <a:buNone/>
            </a:pPr>
            <a:r>
              <a:rPr lang="ru-RU" altLang="bg-BG" sz="2800" dirty="0" smtClean="0">
                <a:effectLst>
                  <a:outerShdw blurRad="38100" dist="38100" dir="2700000" algn="tl">
                    <a:srgbClr val="C0C0C0"/>
                  </a:outerShdw>
                </a:effectLst>
              </a:rPr>
              <a:t>3. </a:t>
            </a:r>
            <a:r>
              <a:rPr lang="ru-RU" altLang="bg-BG" sz="2800" dirty="0" err="1" smtClean="0">
                <a:effectLst>
                  <a:outerShdw blurRad="38100" dist="38100" dir="2700000" algn="tl">
                    <a:srgbClr val="C0C0C0"/>
                  </a:outerShdw>
                </a:effectLst>
              </a:rPr>
              <a:t>Планиране</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организиране</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ръководство</a:t>
            </a:r>
            <a:r>
              <a:rPr lang="ru-RU" altLang="bg-BG" sz="2800" dirty="0" smtClean="0">
                <a:effectLst>
                  <a:outerShdw blurRad="38100" dist="38100" dir="2700000" algn="tl">
                    <a:srgbClr val="C0C0C0"/>
                  </a:outerShdw>
                </a:effectLst>
              </a:rPr>
              <a:t> и </a:t>
            </a:r>
            <a:r>
              <a:rPr lang="ru-RU" altLang="bg-BG" sz="2800" dirty="0" err="1" smtClean="0">
                <a:effectLst>
                  <a:outerShdw blurRad="38100" dist="38100" dir="2700000" algn="tl">
                    <a:srgbClr val="C0C0C0"/>
                  </a:outerShdw>
                </a:effectLst>
              </a:rPr>
              <a:t>контрол</a:t>
            </a:r>
            <a:r>
              <a:rPr lang="ru-RU" altLang="bg-BG" sz="2800" dirty="0" smtClean="0">
                <a:effectLst>
                  <a:outerShdw blurRad="38100" dist="38100" dir="2700000" algn="tl">
                    <a:srgbClr val="C0C0C0"/>
                  </a:outerShdw>
                </a:effectLst>
              </a:rPr>
              <a:t> на </a:t>
            </a:r>
            <a:r>
              <a:rPr lang="ru-RU" altLang="bg-BG" sz="2800" dirty="0" err="1" smtClean="0">
                <a:effectLst>
                  <a:outerShdw blurRad="38100" dist="38100" dir="2700000" algn="tl">
                    <a:srgbClr val="C0C0C0"/>
                  </a:outerShdw>
                </a:effectLst>
              </a:rPr>
              <a:t>медицинската</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експертиза</a:t>
            </a:r>
            <a:r>
              <a:rPr lang="ru-RU" altLang="bg-BG" sz="2800" dirty="0" smtClean="0">
                <a:effectLst>
                  <a:outerShdw blurRad="38100" dist="38100" dir="2700000" algn="tl">
                    <a:srgbClr val="C0C0C0"/>
                  </a:outerShdw>
                </a:effectLst>
              </a:rPr>
              <a:t>;</a:t>
            </a:r>
          </a:p>
          <a:p>
            <a:pPr marL="0" indent="0" eaLnBrk="1" hangingPunct="1">
              <a:lnSpc>
                <a:spcPct val="80000"/>
              </a:lnSpc>
              <a:buNone/>
            </a:pPr>
            <a:r>
              <a:rPr lang="ru-RU" altLang="bg-BG" sz="2800" dirty="0" smtClean="0">
                <a:effectLst>
                  <a:outerShdw blurRad="38100" dist="38100" dir="2700000" algn="tl">
                    <a:srgbClr val="C0C0C0"/>
                  </a:outerShdw>
                </a:effectLst>
              </a:rPr>
              <a:t>4. Промоция на </a:t>
            </a:r>
            <a:r>
              <a:rPr lang="ru-RU" altLang="bg-BG" sz="2800" dirty="0" err="1" smtClean="0">
                <a:effectLst>
                  <a:outerShdw blurRad="38100" dist="38100" dir="2700000" algn="tl">
                    <a:srgbClr val="C0C0C0"/>
                  </a:outerShdw>
                </a:effectLst>
              </a:rPr>
              <a:t>здравето</a:t>
            </a:r>
            <a:r>
              <a:rPr lang="ru-RU" altLang="bg-BG" sz="2800" dirty="0" smtClean="0">
                <a:effectLst>
                  <a:outerShdw blurRad="38100" dist="38100" dir="2700000" algn="tl">
                    <a:srgbClr val="C0C0C0"/>
                  </a:outerShdw>
                </a:effectLst>
              </a:rPr>
              <a:t> и </a:t>
            </a:r>
            <a:r>
              <a:rPr lang="ru-RU" altLang="bg-BG" sz="2800" dirty="0" err="1" smtClean="0">
                <a:effectLst>
                  <a:outerShdw blurRad="38100" dist="38100" dir="2700000" algn="tl">
                    <a:srgbClr val="C0C0C0"/>
                  </a:outerShdw>
                </a:effectLst>
              </a:rPr>
              <a:t>интегрирана</a:t>
            </a:r>
            <a:r>
              <a:rPr lang="ru-RU" altLang="bg-BG" sz="2800" dirty="0" smtClean="0">
                <a:effectLst>
                  <a:outerShdw blurRad="38100" dist="38100" dir="2700000" algn="tl">
                    <a:srgbClr val="C0C0C0"/>
                  </a:outerShdw>
                </a:effectLst>
              </a:rPr>
              <a:t> профилактика на </a:t>
            </a:r>
            <a:r>
              <a:rPr lang="ru-RU" altLang="bg-BG" sz="2800" dirty="0" err="1" smtClean="0">
                <a:effectLst>
                  <a:outerShdw blurRad="38100" dist="38100" dir="2700000" algn="tl">
                    <a:srgbClr val="C0C0C0"/>
                  </a:outerShdw>
                </a:effectLst>
              </a:rPr>
              <a:t>болестите</a:t>
            </a:r>
            <a:r>
              <a:rPr lang="ru-RU" altLang="bg-BG" sz="2800" dirty="0" smtClean="0">
                <a:effectLst>
                  <a:outerShdw blurRad="38100" dist="38100" dir="2700000" algn="tl">
                    <a:srgbClr val="C0C0C0"/>
                  </a:outerShdw>
                </a:effectLst>
              </a:rPr>
              <a:t>;</a:t>
            </a:r>
          </a:p>
          <a:p>
            <a:pPr marL="0" indent="0" eaLnBrk="1" hangingPunct="1">
              <a:lnSpc>
                <a:spcPct val="80000"/>
              </a:lnSpc>
              <a:buNone/>
            </a:pPr>
            <a:r>
              <a:rPr lang="ru-RU" altLang="bg-BG" sz="2800" dirty="0" smtClean="0">
                <a:effectLst>
                  <a:outerShdw blurRad="38100" dist="38100" dir="2700000" algn="tl">
                    <a:srgbClr val="C0C0C0"/>
                  </a:outerShdw>
                </a:effectLst>
              </a:rPr>
              <a:t>5. </a:t>
            </a:r>
            <a:r>
              <a:rPr lang="ru-RU" altLang="bg-BG" sz="2800" dirty="0" err="1" smtClean="0">
                <a:effectLst>
                  <a:outerShdw blurRad="38100" dist="38100" dir="2700000" algn="tl">
                    <a:srgbClr val="C0C0C0"/>
                  </a:outerShdw>
                </a:effectLst>
              </a:rPr>
              <a:t>Събиране</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регистриране</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обработване</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съхраняване</a:t>
            </a:r>
            <a:r>
              <a:rPr lang="ru-RU" altLang="bg-BG" sz="2800" dirty="0" smtClean="0">
                <a:effectLst>
                  <a:outerShdw blurRad="38100" dist="38100" dir="2700000" algn="tl">
                    <a:srgbClr val="C0C0C0"/>
                  </a:outerShdw>
                </a:effectLst>
              </a:rPr>
              <a:t>, анализ и </a:t>
            </a:r>
            <a:r>
              <a:rPr lang="ru-RU" altLang="bg-BG" sz="2800" dirty="0" err="1" smtClean="0">
                <a:effectLst>
                  <a:outerShdw blurRad="38100" dist="38100" dir="2700000" algn="tl">
                    <a:srgbClr val="C0C0C0"/>
                  </a:outerShdw>
                </a:effectLst>
              </a:rPr>
              <a:t>представяне</a:t>
            </a:r>
            <a:r>
              <a:rPr lang="ru-RU" altLang="bg-BG" sz="2800" dirty="0" smtClean="0">
                <a:effectLst>
                  <a:outerShdw blurRad="38100" dist="38100" dir="2700000" algn="tl">
                    <a:srgbClr val="C0C0C0"/>
                  </a:outerShdw>
                </a:effectLst>
              </a:rPr>
              <a:t> на </a:t>
            </a:r>
            <a:r>
              <a:rPr lang="ru-RU" altLang="bg-BG" sz="2800" dirty="0" err="1" smtClean="0">
                <a:effectLst>
                  <a:outerShdw blurRad="38100" dist="38100" dir="2700000" algn="tl">
                    <a:srgbClr val="C0C0C0"/>
                  </a:outerShdw>
                </a:effectLst>
              </a:rPr>
              <a:t>здравна</a:t>
            </a:r>
            <a:r>
              <a:rPr lang="ru-RU" altLang="bg-BG" sz="2800" dirty="0" smtClean="0">
                <a:effectLst>
                  <a:outerShdw blurRad="38100" dist="38100" dir="2700000" algn="tl">
                    <a:srgbClr val="C0C0C0"/>
                  </a:outerShdw>
                </a:effectLst>
              </a:rPr>
              <a:t> информация; </a:t>
            </a:r>
          </a:p>
          <a:p>
            <a:pPr marL="0" indent="0" eaLnBrk="1" hangingPunct="1">
              <a:lnSpc>
                <a:spcPct val="80000"/>
              </a:lnSpc>
              <a:buNone/>
            </a:pPr>
            <a:r>
              <a:rPr lang="bg-BG" altLang="bg-BG" sz="2800" dirty="0" smtClean="0">
                <a:effectLst>
                  <a:outerShdw blurRad="38100" dist="38100" dir="2700000" algn="tl">
                    <a:srgbClr val="C0C0C0"/>
                  </a:outerShdw>
                </a:effectLst>
              </a:rPr>
              <a:t>6. Мониторинг на факторите на жизнената среда</a:t>
            </a:r>
          </a:p>
          <a:p>
            <a:pPr marL="0" indent="0" eaLnBrk="1" hangingPunct="1">
              <a:lnSpc>
                <a:spcPct val="80000"/>
              </a:lnSpc>
              <a:buNone/>
            </a:pPr>
            <a:r>
              <a:rPr lang="bg-BG" altLang="bg-BG" sz="2800" dirty="0" smtClean="0">
                <a:effectLst>
                  <a:outerShdw blurRad="38100" dist="38100" dir="2700000" algn="tl">
                    <a:srgbClr val="C0C0C0"/>
                  </a:outerShdw>
                </a:effectLst>
              </a:rPr>
              <a:t>7. Анализи, оценки и прогнози за здравно-демографските процеси на регионално ниво;</a:t>
            </a:r>
            <a:endParaRPr lang="ru-RU" altLang="bg-BG" sz="28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EFE41396-4EAF-4FE8-8EAD-294533367723}"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6D17A1D-1AA6-47D5-8529-AC424B2754BA}" type="slidenum">
              <a:rPr lang="en-US" altLang="en-US">
                <a:latin typeface="Arial" charset="0"/>
              </a:rPr>
              <a:pPr eaLnBrk="1" hangingPunct="1"/>
              <a:t>26</a:t>
            </a:fld>
            <a:endParaRPr lang="en-US" altLang="en-US">
              <a:latin typeface="Arial" charset="0"/>
            </a:endParaRPr>
          </a:p>
        </p:txBody>
      </p:sp>
      <p:sp>
        <p:nvSpPr>
          <p:cNvPr id="186371" name="Rectangle 3"/>
          <p:cNvSpPr>
            <a:spLocks noGrp="1" noRot="1" noChangeArrowheads="1"/>
          </p:cNvSpPr>
          <p:nvPr>
            <p:ph type="body" idx="4294967295"/>
          </p:nvPr>
        </p:nvSpPr>
        <p:spPr>
          <a:xfrm>
            <a:off x="228600" y="457200"/>
            <a:ext cx="8613775" cy="5715000"/>
          </a:xfrm>
        </p:spPr>
        <p:txBody>
          <a:bodyPr/>
          <a:lstStyle/>
          <a:p>
            <a:pPr marL="0" indent="0" eaLnBrk="1" hangingPunct="1">
              <a:buNone/>
            </a:pPr>
            <a:r>
              <a:rPr lang="bg-BG" altLang="bg-BG" sz="2800" dirty="0" smtClean="0">
                <a:effectLst>
                  <a:outerShdw blurRad="38100" dist="38100" dir="2700000" algn="tl">
                    <a:srgbClr val="C0C0C0"/>
                  </a:outerShdw>
                </a:effectLst>
              </a:rPr>
              <a:t>8. Лабораторни анализи и изпитвания;</a:t>
            </a:r>
          </a:p>
          <a:p>
            <a:pPr marL="0" indent="0" eaLnBrk="1" hangingPunct="1">
              <a:buNone/>
            </a:pPr>
            <a:r>
              <a:rPr lang="bg-BG" altLang="bg-BG" sz="2800" dirty="0" smtClean="0">
                <a:effectLst>
                  <a:outerShdw blurRad="38100" dist="38100" dir="2700000" algn="tl">
                    <a:srgbClr val="C0C0C0"/>
                  </a:outerShdw>
                </a:effectLst>
              </a:rPr>
              <a:t>9. Разработване и изпълнение на регионални и международни здравни програми и проекти;</a:t>
            </a:r>
          </a:p>
          <a:p>
            <a:pPr marL="0" indent="0" eaLnBrk="1" hangingPunct="1">
              <a:buNone/>
            </a:pPr>
            <a:r>
              <a:rPr lang="bg-BG" altLang="bg-BG" sz="2800" dirty="0" smtClean="0">
                <a:effectLst>
                  <a:outerShdw blurRad="38100" dist="38100" dir="2700000" algn="tl">
                    <a:srgbClr val="C0C0C0"/>
                  </a:outerShdw>
                </a:effectLst>
              </a:rPr>
              <a:t>10. Консултативна и експертна помощ;</a:t>
            </a:r>
          </a:p>
          <a:p>
            <a:pPr marL="0" indent="0" eaLnBrk="1" hangingPunct="1">
              <a:buNone/>
            </a:pPr>
            <a:r>
              <a:rPr lang="bg-BG" altLang="bg-BG" sz="2800" dirty="0" smtClean="0">
                <a:effectLst>
                  <a:outerShdw blurRad="38100" dist="38100" dir="2700000" algn="tl">
                    <a:srgbClr val="C0C0C0"/>
                  </a:outerShdw>
                </a:effectLst>
              </a:rPr>
              <a:t>11. </a:t>
            </a:r>
            <a:r>
              <a:rPr lang="bg-BG" altLang="bg-BG" sz="2800" dirty="0" smtClean="0">
                <a:effectLst>
                  <a:outerShdw blurRad="38100" dist="38100" dir="2700000" algn="tl">
                    <a:srgbClr val="000000">
                      <a:alpha val="43137"/>
                    </a:srgbClr>
                  </a:outerShdw>
                </a:effectLst>
              </a:rPr>
              <a:t>С</a:t>
            </a:r>
            <a:r>
              <a:rPr lang="bg-BG" sz="2800" dirty="0" smtClean="0">
                <a:effectLst>
                  <a:outerShdw blurRad="38100" dist="38100" dir="2700000" algn="tl">
                    <a:srgbClr val="000000">
                      <a:alpha val="43137"/>
                    </a:srgbClr>
                  </a:outerShdw>
                </a:effectLst>
              </a:rPr>
              <a:t>леддипломно </a:t>
            </a:r>
            <a:r>
              <a:rPr lang="bg-BG" sz="2800" dirty="0">
                <a:effectLst>
                  <a:outerShdw blurRad="38100" dist="38100" dir="2700000" algn="tl">
                    <a:srgbClr val="000000">
                      <a:alpha val="43137"/>
                    </a:srgbClr>
                  </a:outerShdw>
                </a:effectLst>
              </a:rPr>
              <a:t>практическо обучение в областта на опазване на общественото здраве;</a:t>
            </a:r>
            <a:endParaRPr lang="en-US" sz="2800" dirty="0">
              <a:effectLst>
                <a:outerShdw blurRad="38100" dist="38100" dir="2700000" algn="tl">
                  <a:srgbClr val="000000">
                    <a:alpha val="43137"/>
                  </a:srgbClr>
                </a:outerShdw>
              </a:effectLst>
            </a:endParaRPr>
          </a:p>
          <a:p>
            <a:pPr marL="0" indent="0" eaLnBrk="1" hangingPunct="1">
              <a:buNone/>
            </a:pPr>
            <a:r>
              <a:rPr lang="bg-BG" altLang="bg-BG" sz="2800" dirty="0" smtClean="0">
                <a:effectLst>
                  <a:outerShdw blurRad="38100" dist="38100" dir="2700000" algn="tl">
                    <a:srgbClr val="C0C0C0"/>
                  </a:outerShdw>
                </a:effectLst>
              </a:rPr>
              <a:t>12. Проверки по сигнали на граждани, свързани с опазването на общественото здраве;</a:t>
            </a:r>
          </a:p>
          <a:p>
            <a:pPr marL="0" indent="0" eaLnBrk="1" hangingPunct="1">
              <a:buNone/>
            </a:pPr>
            <a:r>
              <a:rPr lang="bg-BG" altLang="bg-BG" sz="2800" dirty="0" smtClean="0">
                <a:effectLst>
                  <a:outerShdw blurRad="38100" dist="38100" dir="2700000" algn="tl">
                    <a:srgbClr val="C0C0C0"/>
                  </a:outerShdw>
                </a:effectLst>
              </a:rPr>
              <a:t>13. Планиране и организиране на здравните дейности при бедствия, аварии и катастрофи;</a:t>
            </a:r>
          </a:p>
          <a:p>
            <a:pPr marL="0" indent="0" eaLnBrk="1" hangingPunct="1">
              <a:buNone/>
            </a:pPr>
            <a:r>
              <a:rPr lang="bg-BG" altLang="bg-BG" sz="2800" dirty="0" smtClean="0">
                <a:effectLst>
                  <a:outerShdw blurRad="38100" dist="38100" dir="2700000" algn="tl">
                    <a:srgbClr val="C0C0C0"/>
                  </a:outerShdw>
                </a:effectLst>
              </a:rPr>
              <a:t>14. Изготвяне на военновременен план за областта. </a:t>
            </a:r>
          </a:p>
        </p:txBody>
      </p:sp>
      <p:sp>
        <p:nvSpPr>
          <p:cNvPr id="2" name="Date Placeholder 1"/>
          <p:cNvSpPr>
            <a:spLocks noGrp="1"/>
          </p:cNvSpPr>
          <p:nvPr>
            <p:ph type="dt" sz="half" idx="10"/>
          </p:nvPr>
        </p:nvSpPr>
        <p:spPr/>
        <p:txBody>
          <a:bodyPr/>
          <a:lstStyle/>
          <a:p>
            <a:fld id="{7E5500E6-2BAA-444C-8034-B18F13D284FB}"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9EBBF7B-453D-49A8-AF70-D1149F429613}" type="slidenum">
              <a:rPr lang="en-US" altLang="en-US">
                <a:latin typeface="Arial" charset="0"/>
              </a:rPr>
              <a:pPr eaLnBrk="1" hangingPunct="1"/>
              <a:t>27</a:t>
            </a:fld>
            <a:endParaRPr lang="en-US" altLang="en-US">
              <a:latin typeface="Arial" charset="0"/>
            </a:endParaRPr>
          </a:p>
        </p:txBody>
      </p:sp>
      <p:sp>
        <p:nvSpPr>
          <p:cNvPr id="187394" name="Rectangle 2"/>
          <p:cNvSpPr>
            <a:spLocks noGrp="1" noRot="1" noChangeArrowheads="1"/>
          </p:cNvSpPr>
          <p:nvPr>
            <p:ph type="title" idx="4294967295"/>
          </p:nvPr>
        </p:nvSpPr>
        <p:spPr/>
        <p:txBody>
          <a:bodyPr/>
          <a:lstStyle/>
          <a:p>
            <a:pPr algn="l" eaLnBrk="1" hangingPunct="1"/>
            <a:r>
              <a:rPr lang="bg-BG" altLang="bg-BG" smtClean="0">
                <a:solidFill>
                  <a:schemeClr val="hlink"/>
                </a:solidFill>
                <a:effectLst>
                  <a:outerShdw blurRad="38100" dist="38100" dir="2700000" algn="tl">
                    <a:srgbClr val="C0C0C0"/>
                  </a:outerShdw>
                </a:effectLst>
              </a:rPr>
              <a:t>На общинско ниво</a:t>
            </a:r>
          </a:p>
        </p:txBody>
      </p:sp>
      <p:sp>
        <p:nvSpPr>
          <p:cNvPr id="187395" name="Rectangle 3"/>
          <p:cNvSpPr>
            <a:spLocks noGrp="1" noRot="1" noChangeArrowheads="1"/>
          </p:cNvSpPr>
          <p:nvPr>
            <p:ph type="body" idx="4294967295"/>
          </p:nvPr>
        </p:nvSpPr>
        <p:spPr/>
        <p:txBody>
          <a:bodyPr/>
          <a:lstStyle/>
          <a:p>
            <a:pPr eaLnBrk="1" hangingPunct="1"/>
            <a:r>
              <a:rPr lang="bg-BG" altLang="bg-BG" smtClean="0">
                <a:effectLst>
                  <a:outerShdw blurRad="38100" dist="38100" dir="2700000" algn="tl">
                    <a:srgbClr val="C0C0C0"/>
                  </a:outerShdw>
                </a:effectLst>
              </a:rPr>
              <a:t>Съответният общински съвет може да създава </a:t>
            </a:r>
            <a:r>
              <a:rPr lang="bg-BG" altLang="bg-BG" i="1" smtClean="0">
                <a:solidFill>
                  <a:schemeClr val="hlink"/>
                </a:solidFill>
                <a:effectLst>
                  <a:outerShdw blurRad="38100" dist="38100" dir="2700000" algn="tl">
                    <a:srgbClr val="C0C0C0"/>
                  </a:outerShdw>
                </a:effectLst>
              </a:rPr>
              <a:t>служба по здравеопазване в състава на общинската администрация</a:t>
            </a:r>
            <a:r>
              <a:rPr lang="bg-BG" altLang="bg-BG" smtClean="0">
                <a:effectLst>
                  <a:outerShdw blurRad="38100" dist="38100" dir="2700000" algn="tl">
                    <a:srgbClr val="C0C0C0"/>
                  </a:outerShdw>
                </a:effectLst>
              </a:rPr>
              <a:t>. </a:t>
            </a:r>
          </a:p>
          <a:p>
            <a:pPr eaLnBrk="1" hangingPunct="1">
              <a:buFontTx/>
              <a:buNone/>
            </a:pPr>
            <a:r>
              <a:rPr lang="bg-BG" altLang="bg-BG" smtClean="0">
                <a:effectLst>
                  <a:outerShdw blurRad="38100" dist="38100" dir="2700000" algn="tl">
                    <a:srgbClr val="C0C0C0"/>
                  </a:outerShdw>
                </a:effectLst>
              </a:rPr>
              <a:t>	Дейността на службата се осъществява под методичното ръководство на РЗИ.</a:t>
            </a:r>
          </a:p>
        </p:txBody>
      </p:sp>
      <p:sp>
        <p:nvSpPr>
          <p:cNvPr id="2" name="Date Placeholder 1"/>
          <p:cNvSpPr>
            <a:spLocks noGrp="1"/>
          </p:cNvSpPr>
          <p:nvPr>
            <p:ph type="dt" sz="half" idx="10"/>
          </p:nvPr>
        </p:nvSpPr>
        <p:spPr/>
        <p:txBody>
          <a:bodyPr/>
          <a:lstStyle/>
          <a:p>
            <a:fld id="{2C1E17FE-3DB3-43E5-BFBC-B05CFF1F49A6}"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EFD5FF9-58A5-4D59-91C7-620EC0A3BFF5}" type="slidenum">
              <a:rPr lang="en-US" altLang="en-US">
                <a:latin typeface="Arial" charset="0"/>
              </a:rPr>
              <a:pPr eaLnBrk="1" hangingPunct="1"/>
              <a:t>28</a:t>
            </a:fld>
            <a:endParaRPr lang="en-US" altLang="en-US">
              <a:latin typeface="Arial" charset="0"/>
            </a:endParaRPr>
          </a:p>
        </p:txBody>
      </p:sp>
      <p:sp>
        <p:nvSpPr>
          <p:cNvPr id="51202" name="Rectangle 2"/>
          <p:cNvSpPr>
            <a:spLocks noGrp="1" noRot="1" noChangeArrowheads="1"/>
          </p:cNvSpPr>
          <p:nvPr>
            <p:ph type="title" idx="4294967295"/>
          </p:nvPr>
        </p:nvSpPr>
        <p:spPr>
          <a:xfrm>
            <a:off x="457200" y="274638"/>
            <a:ext cx="8229600" cy="763587"/>
          </a:xfrm>
        </p:spPr>
        <p:txBody>
          <a:bodyPr/>
          <a:lstStyle/>
          <a:p>
            <a:pPr algn="l" eaLnBrk="1" hangingPunct="1"/>
            <a:r>
              <a:rPr lang="ru-RU" altLang="bg-BG" sz="3200" b="1" dirty="0" smtClean="0">
                <a:effectLst>
                  <a:outerShdw blurRad="38100" dist="38100" dir="2700000" algn="tl">
                    <a:srgbClr val="C0C0C0"/>
                  </a:outerShdw>
                </a:effectLst>
              </a:rPr>
              <a:t/>
            </a:r>
            <a:br>
              <a:rPr lang="ru-RU" altLang="bg-BG" sz="3200" b="1" dirty="0" smtClean="0">
                <a:effectLst>
                  <a:outerShdw blurRad="38100" dist="38100" dir="2700000" algn="tl">
                    <a:srgbClr val="C0C0C0"/>
                  </a:outerShdw>
                </a:effectLst>
              </a:rPr>
            </a:br>
            <a:r>
              <a:rPr lang="ru-RU" altLang="bg-BG" sz="3200" b="1" dirty="0" smtClean="0">
                <a:solidFill>
                  <a:srgbClr val="FF0000"/>
                </a:solidFill>
                <a:effectLst>
                  <a:outerShdw blurRad="38100" dist="38100" dir="2700000" algn="tl">
                    <a:srgbClr val="C0C0C0"/>
                  </a:outerShdw>
                </a:effectLst>
              </a:rPr>
              <a:t>Раздел </a:t>
            </a:r>
            <a:r>
              <a:rPr lang="en-US" altLang="bg-BG" sz="3200" b="1" dirty="0" smtClean="0">
                <a:solidFill>
                  <a:srgbClr val="FF0000"/>
                </a:solidFill>
                <a:effectLst>
                  <a:outerShdw blurRad="38100" dist="38100" dir="2700000" algn="tl">
                    <a:srgbClr val="C0C0C0"/>
                  </a:outerShdw>
                </a:effectLst>
              </a:rPr>
              <a:t>III</a:t>
            </a:r>
            <a:r>
              <a:rPr lang="ru-RU" altLang="bg-BG" sz="3200" b="1" dirty="0" smtClean="0">
                <a:solidFill>
                  <a:srgbClr val="FF0000"/>
                </a:solidFill>
                <a:effectLst>
                  <a:outerShdw blurRad="38100" dist="38100" dir="2700000" algn="tl">
                    <a:srgbClr val="C0C0C0"/>
                  </a:outerShdw>
                </a:effectLst>
              </a:rPr>
              <a:t>.</a:t>
            </a:r>
            <a:r>
              <a:rPr lang="en-US" altLang="bg-BG" sz="3200" b="1" dirty="0" smtClean="0">
                <a:solidFill>
                  <a:srgbClr val="FF0000"/>
                </a:solidFill>
                <a:effectLst>
                  <a:outerShdw blurRad="38100" dist="38100" dir="2700000" algn="tl">
                    <a:srgbClr val="C0C0C0"/>
                  </a:outerShdw>
                </a:effectLst>
              </a:rPr>
              <a:t> </a:t>
            </a:r>
            <a:r>
              <a:rPr lang="ru-RU" altLang="bg-BG" sz="3200" b="1" dirty="0" smtClean="0">
                <a:solidFill>
                  <a:srgbClr val="FF0000"/>
                </a:solidFill>
                <a:effectLst>
                  <a:outerShdw blurRad="38100" dist="38100" dir="2700000" algn="tl">
                    <a:srgbClr val="C0C0C0"/>
                  </a:outerShdw>
                </a:effectLst>
              </a:rPr>
              <a:t>Държавен здравен контрол</a:t>
            </a:r>
            <a:r>
              <a:rPr lang="en-US" altLang="bg-BG" sz="3200" b="1" dirty="0" smtClean="0">
                <a:effectLst>
                  <a:outerShdw blurRad="38100" dist="38100" dir="2700000" algn="tl">
                    <a:srgbClr val="C0C0C0"/>
                  </a:outerShdw>
                </a:effectLst>
              </a:rPr>
              <a:t/>
            </a:r>
            <a:br>
              <a:rPr lang="en-US" altLang="bg-BG" sz="3200" b="1" dirty="0" smtClean="0">
                <a:effectLst>
                  <a:outerShdw blurRad="38100" dist="38100" dir="2700000" algn="tl">
                    <a:srgbClr val="C0C0C0"/>
                  </a:outerShdw>
                </a:effectLst>
              </a:rPr>
            </a:br>
            <a:endParaRPr lang="en-US" altLang="bg-BG" sz="3200" b="1" dirty="0" smtClean="0">
              <a:effectLst>
                <a:outerShdw blurRad="38100" dist="38100" dir="2700000" algn="tl">
                  <a:srgbClr val="C0C0C0"/>
                </a:outerShdw>
              </a:effectLst>
            </a:endParaRPr>
          </a:p>
        </p:txBody>
      </p:sp>
      <p:sp>
        <p:nvSpPr>
          <p:cNvPr id="51203" name="Rectangle 3"/>
          <p:cNvSpPr>
            <a:spLocks noGrp="1" noRot="1" noChangeArrowheads="1"/>
          </p:cNvSpPr>
          <p:nvPr>
            <p:ph type="body" idx="4294967295"/>
          </p:nvPr>
        </p:nvSpPr>
        <p:spPr>
          <a:xfrm>
            <a:off x="457200" y="228600"/>
            <a:ext cx="8229600" cy="5867400"/>
          </a:xfrm>
        </p:spPr>
        <p:txBody>
          <a:bodyPr/>
          <a:lstStyle/>
          <a:p>
            <a:pPr algn="just" eaLnBrk="1" hangingPunct="1">
              <a:lnSpc>
                <a:spcPct val="114000"/>
              </a:lnSpc>
            </a:pPr>
            <a:endParaRPr lang="ru-RU" altLang="bg-BG" sz="2800" dirty="0" smtClean="0">
              <a:effectLst>
                <a:outerShdw blurRad="38100" dist="38100" dir="2700000" algn="tl">
                  <a:srgbClr val="C0C0C0"/>
                </a:outerShdw>
              </a:effectLst>
            </a:endParaRPr>
          </a:p>
          <a:p>
            <a:pPr algn="just" eaLnBrk="1" hangingPunct="1">
              <a:lnSpc>
                <a:spcPct val="114000"/>
              </a:lnSpc>
            </a:pPr>
            <a:endParaRPr lang="ru-RU" altLang="bg-BG" sz="2800" dirty="0">
              <a:effectLst>
                <a:outerShdw blurRad="38100" dist="38100" dir="2700000" algn="tl">
                  <a:srgbClr val="C0C0C0"/>
                </a:outerShdw>
              </a:effectLst>
            </a:endParaRPr>
          </a:p>
          <a:p>
            <a:pPr algn="just" eaLnBrk="1" hangingPunct="1">
              <a:lnSpc>
                <a:spcPct val="114000"/>
              </a:lnSpc>
            </a:pPr>
            <a:r>
              <a:rPr lang="ru-RU" altLang="bg-BG" sz="2800" dirty="0" smtClean="0">
                <a:effectLst>
                  <a:outerShdw blurRad="38100" dist="38100" dir="2700000" algn="tl">
                    <a:srgbClr val="C0C0C0"/>
                  </a:outerShdw>
                </a:effectLst>
              </a:rPr>
              <a:t>С цел защита на здравето на гражданите на територията на Република България се извършва </a:t>
            </a:r>
            <a:r>
              <a:rPr lang="ru-RU" altLang="bg-BG" sz="2800" dirty="0" smtClean="0">
                <a:solidFill>
                  <a:srgbClr val="FF0000"/>
                </a:solidFill>
                <a:effectLst>
                  <a:outerShdw blurRad="38100" dist="38100" dir="2700000" algn="tl">
                    <a:srgbClr val="C0C0C0"/>
                  </a:outerShdw>
                </a:effectLst>
              </a:rPr>
              <a:t>държавен здравен контрол за спазване и изпълнение на установените с нормативен акт здравни изисквания за </a:t>
            </a:r>
            <a:r>
              <a:rPr lang="ru-RU" altLang="bg-BG" sz="2800" i="1" dirty="0" smtClean="0">
                <a:solidFill>
                  <a:srgbClr val="FF0000"/>
                </a:solidFill>
                <a:effectLst>
                  <a:outerShdw blurRad="38100" dist="38100" dir="2700000" algn="tl">
                    <a:srgbClr val="C0C0C0"/>
                  </a:outerShdw>
                </a:effectLst>
              </a:rPr>
              <a:t>обектите с обществено предназначение, продуктите, стоките и дейностите със значение за здравето на човека и факторите на жизнената среда.</a:t>
            </a:r>
          </a:p>
          <a:p>
            <a:pPr algn="just" eaLnBrk="1" hangingPunct="1">
              <a:buFontTx/>
              <a:buNone/>
            </a:pPr>
            <a:endParaRPr lang="en-US" altLang="bg-BG" i="1"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01EAD5C3-1BAD-403F-BF8A-E92EEB903AC3}"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DC7B50A-D15C-4866-927E-118CA629031C}" type="slidenum">
              <a:rPr lang="en-US" altLang="en-US">
                <a:latin typeface="Arial" charset="0"/>
              </a:rPr>
              <a:pPr eaLnBrk="1" hangingPunct="1"/>
              <a:t>29</a:t>
            </a:fld>
            <a:endParaRPr lang="en-US" altLang="en-US">
              <a:latin typeface="Arial" charset="0"/>
            </a:endParaRPr>
          </a:p>
        </p:txBody>
      </p:sp>
      <p:sp>
        <p:nvSpPr>
          <p:cNvPr id="164867" name="Rectangle 3"/>
          <p:cNvSpPr>
            <a:spLocks noGrp="1" noRot="1" noChangeArrowheads="1"/>
          </p:cNvSpPr>
          <p:nvPr>
            <p:ph type="body" idx="4294967295"/>
          </p:nvPr>
        </p:nvSpPr>
        <p:spPr>
          <a:xfrm>
            <a:off x="457200" y="457200"/>
            <a:ext cx="8229600" cy="5257800"/>
          </a:xfrm>
        </p:spPr>
        <p:txBody>
          <a:bodyPr/>
          <a:lstStyle/>
          <a:p>
            <a:pPr algn="just" eaLnBrk="1" hangingPunct="1">
              <a:buFontTx/>
              <a:buNone/>
            </a:pPr>
            <a:r>
              <a:rPr lang="ru-RU" altLang="bg-BG" dirty="0" smtClean="0">
                <a:solidFill>
                  <a:schemeClr val="tx2"/>
                </a:solidFill>
                <a:effectLst>
                  <a:outerShdw blurRad="38100" dist="38100" dir="2700000" algn="tl">
                    <a:srgbClr val="C0C0C0"/>
                  </a:outerShdw>
                </a:effectLst>
              </a:rPr>
              <a:t>	</a:t>
            </a:r>
            <a:r>
              <a:rPr lang="ru-RU" altLang="bg-BG" dirty="0" smtClean="0">
                <a:solidFill>
                  <a:srgbClr val="FF0000"/>
                </a:solidFill>
                <a:effectLst>
                  <a:outerShdw blurRad="38100" dist="38100" dir="2700000" algn="tl">
                    <a:srgbClr val="C0C0C0"/>
                  </a:outerShdw>
                </a:effectLst>
              </a:rPr>
              <a:t>Органи на държавния здравен контрол</a:t>
            </a:r>
            <a:r>
              <a:rPr lang="en-US" altLang="bg-BG" dirty="0" smtClean="0">
                <a:solidFill>
                  <a:srgbClr val="FF0000"/>
                </a:solidFill>
                <a:effectLst>
                  <a:outerShdw blurRad="38100" dist="38100" dir="2700000" algn="tl">
                    <a:srgbClr val="C0C0C0"/>
                  </a:outerShdw>
                </a:effectLst>
              </a:rPr>
              <a:t>:</a:t>
            </a:r>
            <a:endParaRPr lang="bg-BG" altLang="bg-BG" dirty="0" smtClean="0">
              <a:solidFill>
                <a:srgbClr val="FF0000"/>
              </a:solidFill>
              <a:effectLst>
                <a:outerShdw blurRad="38100" dist="38100" dir="2700000" algn="tl">
                  <a:srgbClr val="C0C0C0"/>
                </a:outerShdw>
              </a:effectLst>
            </a:endParaRPr>
          </a:p>
          <a:p>
            <a:pPr algn="just" eaLnBrk="1" hangingPunct="1">
              <a:buFontTx/>
              <a:buNone/>
            </a:pPr>
            <a:endParaRPr lang="ru-RU" altLang="bg-BG" dirty="0" smtClean="0">
              <a:effectLst>
                <a:outerShdw blurRad="38100" dist="38100" dir="2700000" algn="tl">
                  <a:srgbClr val="C0C0C0"/>
                </a:outerShdw>
              </a:effectLst>
            </a:endParaRPr>
          </a:p>
          <a:p>
            <a:pPr algn="just" eaLnBrk="1" hangingPunct="1"/>
            <a:r>
              <a:rPr lang="ru-RU" altLang="bg-BG" dirty="0" smtClean="0">
                <a:effectLst>
                  <a:outerShdw blurRad="38100" dist="38100" dir="2700000" algn="tl">
                    <a:srgbClr val="C0C0C0"/>
                  </a:outerShdw>
                </a:effectLst>
              </a:rPr>
              <a:t> </a:t>
            </a:r>
            <a:r>
              <a:rPr lang="bg-BG" altLang="bg-BG" dirty="0" smtClean="0">
                <a:solidFill>
                  <a:schemeClr val="hlink"/>
                </a:solidFill>
                <a:effectLst>
                  <a:outerShdw blurRad="38100" dist="38100" dir="2700000" algn="tl">
                    <a:srgbClr val="C0C0C0"/>
                  </a:outerShdw>
                </a:effectLst>
              </a:rPr>
              <a:t>Г</a:t>
            </a:r>
            <a:r>
              <a:rPr lang="ru-RU" altLang="bg-BG" dirty="0" smtClean="0">
                <a:solidFill>
                  <a:schemeClr val="hlink"/>
                </a:solidFill>
                <a:effectLst>
                  <a:outerShdw blurRad="38100" dist="38100" dir="2700000" algn="tl">
                    <a:srgbClr val="C0C0C0"/>
                  </a:outerShdw>
                </a:effectLst>
              </a:rPr>
              <a:t>лавен държавен здравен инспектор</a:t>
            </a:r>
            <a:r>
              <a:rPr lang="ru-RU" altLang="bg-BG" dirty="0" smtClean="0">
                <a:effectLst>
                  <a:outerShdw blurRad="38100" dist="38100" dir="2700000" algn="tl">
                    <a:srgbClr val="C0C0C0"/>
                  </a:outerShdw>
                </a:effectLst>
              </a:rPr>
              <a:t> на Република България, </a:t>
            </a:r>
          </a:p>
          <a:p>
            <a:pPr algn="just" eaLnBrk="1" hangingPunct="1"/>
            <a:endParaRPr lang="ru-RU" altLang="bg-BG" dirty="0" smtClean="0">
              <a:effectLst>
                <a:outerShdw blurRad="38100" dist="38100" dir="2700000" algn="tl">
                  <a:srgbClr val="C0C0C0"/>
                </a:outerShdw>
              </a:effectLst>
            </a:endParaRPr>
          </a:p>
          <a:p>
            <a:pPr algn="just" eaLnBrk="1" hangingPunct="1"/>
            <a:r>
              <a:rPr lang="ru-RU" altLang="bg-BG" dirty="0" smtClean="0">
                <a:solidFill>
                  <a:schemeClr val="hlink"/>
                </a:solidFill>
                <a:effectLst>
                  <a:outerShdw blurRad="38100" dist="38100" dir="2700000" algn="tl">
                    <a:srgbClr val="C0C0C0"/>
                  </a:outerShdw>
                </a:effectLst>
              </a:rPr>
              <a:t>Регионални здравни инспекции (РЗИ)</a:t>
            </a:r>
          </a:p>
          <a:p>
            <a:pPr marL="0" indent="0" algn="just" eaLnBrk="1" hangingPunct="1">
              <a:buNone/>
            </a:pPr>
            <a:endParaRPr lang="ru-RU" altLang="bg-BG" dirty="0" smtClean="0">
              <a:solidFill>
                <a:schemeClr val="hlink"/>
              </a:solidFill>
              <a:effectLst>
                <a:outerShdw blurRad="38100" dist="38100" dir="2700000" algn="tl">
                  <a:srgbClr val="C0C0C0"/>
                </a:outerShdw>
              </a:effectLst>
            </a:endParaRPr>
          </a:p>
          <a:p>
            <a:pPr eaLnBrk="1" hangingPunct="1"/>
            <a:r>
              <a:rPr lang="ru-RU" altLang="bg-BG" dirty="0" smtClean="0">
                <a:solidFill>
                  <a:schemeClr val="hlink"/>
                </a:solidFill>
                <a:effectLst>
                  <a:outerShdw blurRad="38100" dist="38100" dir="2700000" algn="tl">
                    <a:srgbClr val="C0C0C0"/>
                  </a:outerShdw>
                </a:effectLst>
              </a:rPr>
              <a:t>Национален център по радиобиология и радиационна защита (НЦРРЗ).</a:t>
            </a:r>
            <a:r>
              <a:rPr lang="ru-RU" altLang="bg-BG" dirty="0" smtClean="0">
                <a:effectLst>
                  <a:outerShdw blurRad="38100" dist="38100" dir="2700000" algn="tl">
                    <a:srgbClr val="C0C0C0"/>
                  </a:outerShdw>
                </a:effectLst>
              </a:rPr>
              <a:t> </a:t>
            </a:r>
            <a:endParaRPr lang="bg-BG" altLang="bg-BG"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F564226C-9A62-4163-9186-63AB063DC3B9}"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547AA9F-B6AC-41F0-9EE8-0095516159D8}" type="slidenum">
              <a:rPr lang="en-US" altLang="en-US">
                <a:latin typeface="Arial" charset="0"/>
              </a:rPr>
              <a:pPr eaLnBrk="1" hangingPunct="1"/>
              <a:t>3</a:t>
            </a:fld>
            <a:endParaRPr lang="en-US" altLang="en-US">
              <a:latin typeface="Arial" charset="0"/>
            </a:endParaRPr>
          </a:p>
        </p:txBody>
      </p:sp>
      <p:sp>
        <p:nvSpPr>
          <p:cNvPr id="183298" name="Rectangle 2"/>
          <p:cNvSpPr>
            <a:spLocks noGrp="1" noRot="1" noChangeArrowheads="1"/>
          </p:cNvSpPr>
          <p:nvPr>
            <p:ph type="title" idx="4294967295"/>
          </p:nvPr>
        </p:nvSpPr>
        <p:spPr/>
        <p:txBody>
          <a:bodyPr/>
          <a:lstStyle/>
          <a:p>
            <a:pPr eaLnBrk="1" hangingPunct="1"/>
            <a:r>
              <a:rPr lang="bg-BG" altLang="bg-BG" dirty="0" smtClean="0">
                <a:solidFill>
                  <a:srgbClr val="FF0000"/>
                </a:solidFill>
                <a:effectLst>
                  <a:outerShdw blurRad="38100" dist="38100" dir="2700000" algn="tl">
                    <a:srgbClr val="C0C0C0"/>
                  </a:outerShdw>
                </a:effectLst>
              </a:rPr>
              <a:t>Закон за здравето</a:t>
            </a:r>
          </a:p>
        </p:txBody>
      </p:sp>
      <p:sp>
        <p:nvSpPr>
          <p:cNvPr id="183299" name="Rectangle 3"/>
          <p:cNvSpPr>
            <a:spLocks noGrp="1" noRot="1" noChangeArrowheads="1"/>
          </p:cNvSpPr>
          <p:nvPr>
            <p:ph type="body" idx="4294967295"/>
          </p:nvPr>
        </p:nvSpPr>
        <p:spPr>
          <a:xfrm>
            <a:off x="228600" y="1295400"/>
            <a:ext cx="8686800" cy="4648200"/>
          </a:xfrm>
        </p:spPr>
        <p:txBody>
          <a:bodyPr/>
          <a:lstStyle/>
          <a:p>
            <a:pPr marL="0" eaLnBrk="1" hangingPunct="1">
              <a:buFontTx/>
              <a:buNone/>
            </a:pPr>
            <a:r>
              <a:rPr lang="bg-BG" altLang="bg-BG" dirty="0" smtClean="0">
                <a:effectLst>
                  <a:outerShdw blurRad="38100" dist="38100" dir="2700000" algn="tl">
                    <a:srgbClr val="C0C0C0"/>
                  </a:outerShdw>
                </a:effectLst>
              </a:rPr>
              <a:t>	Законът за здравето се отнася към </a:t>
            </a:r>
            <a:r>
              <a:rPr lang="bg-BG" altLang="bg-BG" dirty="0" err="1" smtClean="0">
                <a:effectLst>
                  <a:outerShdw blurRad="38100" dist="38100" dir="2700000" algn="tl">
                    <a:srgbClr val="C0C0C0"/>
                  </a:outerShdw>
                </a:effectLst>
              </a:rPr>
              <a:t>устройствените</a:t>
            </a:r>
            <a:r>
              <a:rPr lang="bg-BG" altLang="bg-BG" dirty="0" smtClean="0">
                <a:effectLst>
                  <a:outerShdw blurRad="38100" dist="38100" dir="2700000" algn="tl">
                    <a:srgbClr val="C0C0C0"/>
                  </a:outerShdw>
                </a:effectLst>
              </a:rPr>
              <a:t> (</a:t>
            </a:r>
            <a:r>
              <a:rPr lang="bg-BG" altLang="bg-BG" dirty="0" err="1" smtClean="0">
                <a:effectLst>
                  <a:outerShdw blurRad="38100" dist="38100" dir="2700000" algn="tl">
                    <a:srgbClr val="C0C0C0"/>
                  </a:outerShdw>
                </a:effectLst>
              </a:rPr>
              <a:t>конститутивните</a:t>
            </a:r>
            <a:r>
              <a:rPr lang="bg-BG" altLang="bg-BG" dirty="0" smtClean="0">
                <a:effectLst>
                  <a:outerShdw blurRad="38100" dist="38100" dir="2700000" algn="tl">
                    <a:srgbClr val="C0C0C0"/>
                  </a:outerShdw>
                </a:effectLst>
              </a:rPr>
              <a:t>) закони и урежда широк кръг обществени отношения, свързани с опазване на здравето. На базата на основните принципи и положения, застъпени в него, се разработват специфични закони и подзаконови актове за регулиране на конкретните дейности в областта на опазване на здравето.</a:t>
            </a:r>
          </a:p>
        </p:txBody>
      </p:sp>
      <p:sp>
        <p:nvSpPr>
          <p:cNvPr id="2" name="Date Placeholder 1"/>
          <p:cNvSpPr>
            <a:spLocks noGrp="1"/>
          </p:cNvSpPr>
          <p:nvPr>
            <p:ph type="dt" sz="half" idx="10"/>
          </p:nvPr>
        </p:nvSpPr>
        <p:spPr/>
        <p:txBody>
          <a:bodyPr/>
          <a:lstStyle/>
          <a:p>
            <a:fld id="{F39F1933-0AC8-4362-8363-810E6A1FC43B}"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33E7264-F8FD-45A9-905A-9BD8DED22976}" type="slidenum">
              <a:rPr lang="en-US" altLang="en-US">
                <a:latin typeface="Arial" charset="0"/>
              </a:rPr>
              <a:pPr eaLnBrk="1" hangingPunct="1"/>
              <a:t>30</a:t>
            </a:fld>
            <a:endParaRPr lang="en-US" altLang="en-US">
              <a:latin typeface="Arial" charset="0"/>
            </a:endParaRPr>
          </a:p>
        </p:txBody>
      </p:sp>
      <p:sp>
        <p:nvSpPr>
          <p:cNvPr id="165891" name="Rectangle 3"/>
          <p:cNvSpPr>
            <a:spLocks noGrp="1" noRot="1" noChangeArrowheads="1"/>
          </p:cNvSpPr>
          <p:nvPr>
            <p:ph type="body" idx="4294967295"/>
          </p:nvPr>
        </p:nvSpPr>
        <p:spPr>
          <a:xfrm>
            <a:off x="457200" y="457200"/>
            <a:ext cx="8229600" cy="5257800"/>
          </a:xfrm>
        </p:spPr>
        <p:txBody>
          <a:bodyPr/>
          <a:lstStyle/>
          <a:p>
            <a:pPr algn="just" eaLnBrk="1" hangingPunct="1">
              <a:lnSpc>
                <a:spcPct val="150000"/>
              </a:lnSpc>
            </a:pPr>
            <a:r>
              <a:rPr lang="ru-RU" altLang="bg-BG" dirty="0" smtClean="0">
                <a:effectLst>
                  <a:outerShdw blurRad="38100" dist="38100" dir="2700000" algn="tl">
                    <a:srgbClr val="C0C0C0"/>
                  </a:outerShdw>
                </a:effectLst>
              </a:rPr>
              <a:t>Държавният здравен контрол се извършва от </a:t>
            </a:r>
            <a:r>
              <a:rPr lang="ru-RU" altLang="bg-BG" dirty="0" smtClean="0">
                <a:solidFill>
                  <a:schemeClr val="hlink"/>
                </a:solidFill>
                <a:effectLst>
                  <a:outerShdw blurRad="38100" dist="38100" dir="2700000" algn="tl">
                    <a:srgbClr val="C0C0C0"/>
                  </a:outerShdw>
                </a:effectLst>
              </a:rPr>
              <a:t>държавни здравни инспектори</a:t>
            </a:r>
            <a:r>
              <a:rPr lang="ru-RU" altLang="bg-BG" dirty="0" smtClean="0">
                <a:effectLst>
                  <a:outerShdw blurRad="38100" dist="38100" dir="2700000" algn="tl">
                    <a:srgbClr val="C0C0C0"/>
                  </a:outerShdw>
                </a:effectLst>
              </a:rPr>
              <a:t> в Министерството на здравеопазването, РЗИ и НЦРРЗ. Държавните здравни инспектори в Министерството на здравеопазването и РЗИ са </a:t>
            </a:r>
            <a:r>
              <a:rPr lang="ru-RU" altLang="bg-BG" i="1" dirty="0" smtClean="0">
                <a:solidFill>
                  <a:schemeClr val="accent5">
                    <a:lumMod val="50000"/>
                  </a:schemeClr>
                </a:solidFill>
                <a:effectLst>
                  <a:outerShdw blurRad="38100" dist="38100" dir="2700000" algn="tl">
                    <a:srgbClr val="C0C0C0"/>
                  </a:outerShdw>
                </a:effectLst>
              </a:rPr>
              <a:t>държавни служители</a:t>
            </a:r>
            <a:r>
              <a:rPr lang="ru-RU" altLang="bg-BG" dirty="0" smtClean="0">
                <a:solidFill>
                  <a:schemeClr val="accent5">
                    <a:lumMod val="50000"/>
                  </a:schemeClr>
                </a:solidFill>
                <a:effectLst>
                  <a:outerShdw blurRad="38100" dist="38100" dir="2700000" algn="tl">
                    <a:srgbClr val="C0C0C0"/>
                  </a:outerShdw>
                </a:effectLst>
              </a:rPr>
              <a:t>.</a:t>
            </a:r>
            <a:endParaRPr lang="en-US" altLang="bg-BG" b="1" dirty="0" smtClean="0">
              <a:solidFill>
                <a:schemeClr val="accent5">
                  <a:lumMod val="50000"/>
                </a:schemeClr>
              </a:solidFill>
              <a:effectLst>
                <a:outerShdw blurRad="38100" dist="38100" dir="2700000" algn="tl">
                  <a:srgbClr val="C0C0C0"/>
                </a:outerShdw>
              </a:effectLst>
            </a:endParaRPr>
          </a:p>
          <a:p>
            <a:pPr marL="0" indent="0" eaLnBrk="1" hangingPunct="1">
              <a:buNone/>
            </a:pPr>
            <a:endParaRPr lang="bg-BG" altLang="bg-BG"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B60CB058-33EF-4EC0-8676-71FE772F3EA3}"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5897562"/>
          </a:xfrm>
        </p:spPr>
        <p:txBody>
          <a:bodyPr/>
          <a:lstStyle/>
          <a:p>
            <a:pPr algn="l"/>
            <a:r>
              <a:rPr lang="bg-BG" sz="2800" b="1" dirty="0" err="1" smtClean="0"/>
              <a:t>РЗИ</a:t>
            </a:r>
            <a:r>
              <a:rPr lang="bg-BG" sz="2800" b="1" dirty="0" smtClean="0"/>
              <a:t> </a:t>
            </a:r>
            <a:r>
              <a:rPr lang="bg-BG" sz="2800" b="1" dirty="0"/>
              <a:t>осъществяват държавен здравен контрол чрез дейности по</a:t>
            </a:r>
            <a:r>
              <a:rPr lang="bg-BG" sz="2800" dirty="0"/>
              <a:t>:</a:t>
            </a:r>
            <a:r>
              <a:rPr lang="en-US" sz="2800" dirty="0"/>
              <a:t/>
            </a:r>
            <a:br>
              <a:rPr lang="en-US" sz="2800" dirty="0"/>
            </a:br>
            <a:r>
              <a:rPr lang="bg-BG" sz="2800" dirty="0"/>
              <a:t>1. контрол по спазване и изпълнение на установените с нормативен акт здравни </a:t>
            </a:r>
            <a:r>
              <a:rPr lang="bg-BG" sz="2800" dirty="0" err="1" smtClean="0"/>
              <a:t>изисква-ния</a:t>
            </a:r>
            <a:r>
              <a:rPr lang="bg-BG" sz="2800" dirty="0" smtClean="0"/>
              <a:t> </a:t>
            </a:r>
            <a:r>
              <a:rPr lang="bg-BG" sz="2800" dirty="0"/>
              <a:t>за обектите с обществено </a:t>
            </a:r>
            <a:r>
              <a:rPr lang="bg-BG" sz="2800" dirty="0" smtClean="0"/>
              <a:t>предназначение;</a:t>
            </a:r>
            <a:r>
              <a:rPr lang="en-US" sz="2800" dirty="0"/>
              <a:t/>
            </a:r>
            <a:br>
              <a:rPr lang="en-US" sz="2800" dirty="0"/>
            </a:br>
            <a:r>
              <a:rPr lang="bg-BG" sz="2800" dirty="0"/>
              <a:t>2. контрол по спазване и изпълнение на установените с нормативен акт здравни изисквания за продуктите и стоките със значение за здравето на </a:t>
            </a:r>
            <a:r>
              <a:rPr lang="bg-BG" sz="2800" dirty="0" smtClean="0"/>
              <a:t>човека;</a:t>
            </a:r>
            <a:r>
              <a:rPr lang="en-US" sz="2800" dirty="0"/>
              <a:t/>
            </a:r>
            <a:br>
              <a:rPr lang="en-US" sz="2800" dirty="0"/>
            </a:br>
            <a:r>
              <a:rPr lang="bg-BG" sz="2800" dirty="0"/>
              <a:t>3. контрол по спазване и изпълнение на установените с нормативен акт здравни изисквания за дейностите със значение за здравето на </a:t>
            </a:r>
            <a:r>
              <a:rPr lang="bg-BG" sz="2800" dirty="0" smtClean="0"/>
              <a:t>човека;</a:t>
            </a: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31</a:t>
            </a:fld>
            <a:endParaRPr lang="en-US" altLang="en-US"/>
          </a:p>
        </p:txBody>
      </p:sp>
    </p:spTree>
    <p:extLst>
      <p:ext uri="{BB962C8B-B14F-4D97-AF65-F5344CB8AC3E}">
        <p14:creationId xmlns:p14="http://schemas.microsoft.com/office/powerpoint/2010/main" val="13809010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lstStyle/>
          <a:p>
            <a:pPr algn="l">
              <a:lnSpc>
                <a:spcPct val="114000"/>
              </a:lnSpc>
            </a:pPr>
            <a:r>
              <a:rPr lang="bg-BG" sz="2800" dirty="0" smtClean="0"/>
              <a:t>4</a:t>
            </a:r>
            <a:r>
              <a:rPr lang="bg-BG" sz="2800" dirty="0"/>
              <a:t>. контрол по спазване и изпълнение на установените с нормативен акт здравни изисквания за факторите на жизнената </a:t>
            </a:r>
            <a:r>
              <a:rPr lang="bg-BG" sz="2800" dirty="0" smtClean="0"/>
              <a:t>среда;</a:t>
            </a:r>
            <a:br>
              <a:rPr lang="bg-BG" sz="2800" dirty="0" smtClean="0"/>
            </a:br>
            <a:r>
              <a:rPr lang="bg-BG" sz="2800" dirty="0" smtClean="0"/>
              <a:t>5</a:t>
            </a:r>
            <a:r>
              <a:rPr lang="bg-BG" sz="2800" dirty="0"/>
              <a:t>. надзор на заразните болести;</a:t>
            </a:r>
            <a:r>
              <a:rPr lang="en-US" sz="2800" dirty="0"/>
              <a:t/>
            </a:r>
            <a:br>
              <a:rPr lang="en-US" sz="2800" dirty="0"/>
            </a:br>
            <a:r>
              <a:rPr lang="bg-BG" sz="2800" dirty="0"/>
              <a:t>6. контрол по спазване на установените с нормативен акт забрани и ограничения за реклама и продажба на алкохолни напитки;</a:t>
            </a:r>
            <a:r>
              <a:rPr lang="en-US" sz="2800" dirty="0"/>
              <a:t/>
            </a:r>
            <a:br>
              <a:rPr lang="en-US" sz="2800" dirty="0"/>
            </a:br>
            <a:r>
              <a:rPr lang="bg-BG" sz="2800" dirty="0"/>
              <a:t>7. контрол по спазване на установените с нормативен акт забрани и ограничения за тютюнопушене.</a:t>
            </a:r>
            <a:r>
              <a:rPr lang="en-US" sz="2800" dirty="0"/>
              <a:t/>
            </a:r>
            <a:br>
              <a:rPr lang="en-US" sz="2800" dirty="0"/>
            </a:b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32</a:t>
            </a:fld>
            <a:endParaRPr lang="en-US" altLang="en-US"/>
          </a:p>
        </p:txBody>
      </p:sp>
    </p:spTree>
    <p:extLst>
      <p:ext uri="{BB962C8B-B14F-4D97-AF65-F5344CB8AC3E}">
        <p14:creationId xmlns:p14="http://schemas.microsoft.com/office/powerpoint/2010/main" val="24364106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r>
              <a:rPr lang="bg-BG" sz="2000" b="1" dirty="0" smtClean="0"/>
              <a:t>Държавният </a:t>
            </a:r>
            <a:r>
              <a:rPr lang="bg-BG" sz="2000" b="1" dirty="0"/>
              <a:t>здравен контрол се извършва </a:t>
            </a:r>
            <a:r>
              <a:rPr lang="bg-BG" sz="2000" b="1" dirty="0" smtClean="0"/>
              <a:t>:</a:t>
            </a:r>
            <a:br>
              <a:rPr lang="bg-BG" sz="2000" b="1" dirty="0" smtClean="0"/>
            </a:br>
            <a:r>
              <a:rPr lang="bg-BG" sz="2000" b="1" dirty="0" smtClean="0"/>
              <a:t>- систематично </a:t>
            </a:r>
            <a:r>
              <a:rPr lang="bg-BG" sz="2000" b="1" dirty="0"/>
              <a:t>- без предварително уведомяване, и </a:t>
            </a:r>
            <a:r>
              <a:rPr lang="bg-BG" sz="2000" b="1" dirty="0" smtClean="0"/>
              <a:t/>
            </a:r>
            <a:br>
              <a:rPr lang="bg-BG" sz="2000" b="1" dirty="0" smtClean="0"/>
            </a:br>
            <a:r>
              <a:rPr lang="bg-BG" sz="2000" b="1" dirty="0" smtClean="0"/>
              <a:t>- насочено </a:t>
            </a:r>
            <a:r>
              <a:rPr lang="bg-BG" sz="2000" b="1" dirty="0"/>
              <a:t>- при постъпили сигнали от граждани, държавни и общински органи и организации, както и при наличие на други данни за възникнали инциденти.</a:t>
            </a:r>
            <a:r>
              <a:rPr lang="en-US" sz="2000" b="1" dirty="0"/>
              <a:t/>
            </a:r>
            <a:br>
              <a:rPr lang="en-US" sz="2000" b="1" dirty="0"/>
            </a:br>
            <a:r>
              <a:rPr lang="bg-BG" sz="2000" dirty="0" smtClean="0"/>
              <a:t/>
            </a:r>
            <a:br>
              <a:rPr lang="bg-BG" sz="2000" dirty="0" smtClean="0"/>
            </a:br>
            <a:r>
              <a:rPr lang="bg-BG" sz="2000" dirty="0" smtClean="0"/>
              <a:t>При </a:t>
            </a:r>
            <a:r>
              <a:rPr lang="bg-BG" sz="2000" dirty="0"/>
              <a:t>провеждането на държавния здравен контрол </a:t>
            </a:r>
            <a:r>
              <a:rPr lang="bg-BG" sz="2000" b="1" dirty="0"/>
              <a:t>държавните здравни инспектори имат право</a:t>
            </a:r>
            <a:r>
              <a:rPr lang="bg-BG" sz="2000" b="1" dirty="0" smtClean="0"/>
              <a:t>:</a:t>
            </a:r>
            <a:r>
              <a:rPr lang="bg-BG" sz="2000" dirty="0" smtClean="0"/>
              <a:t/>
            </a:r>
            <a:br>
              <a:rPr lang="bg-BG" sz="2000" dirty="0" smtClean="0"/>
            </a:br>
            <a:r>
              <a:rPr lang="en-US" sz="2000" dirty="0"/>
              <a:t/>
            </a:r>
            <a:br>
              <a:rPr lang="en-US" sz="2000" dirty="0"/>
            </a:br>
            <a:r>
              <a:rPr lang="bg-BG" sz="2000" dirty="0"/>
              <a:t>1. на свободен достъп до обектите, продуктите, стоките, дейностите и лицата, подлежащи на контрол;</a:t>
            </a:r>
            <a:r>
              <a:rPr lang="en-US" sz="2000" dirty="0"/>
              <a:t/>
            </a:r>
            <a:br>
              <a:rPr lang="en-US" sz="2000" dirty="0"/>
            </a:br>
            <a:r>
              <a:rPr lang="bg-BG" sz="2000" dirty="0"/>
              <a:t>2. да изискват сведения и документи и да получават копия от тях на хартиен и/или електронен носител;</a:t>
            </a:r>
            <a:r>
              <a:rPr lang="en-US" sz="2000" dirty="0"/>
              <a:t/>
            </a:r>
            <a:br>
              <a:rPr lang="en-US" sz="2000" dirty="0"/>
            </a:br>
            <a:r>
              <a:rPr lang="bg-BG" sz="2000" dirty="0"/>
              <a:t>3. да вземат проби и образци за лабораторни анализи в количества, необходими за извършване на изследвания;</a:t>
            </a:r>
            <a:r>
              <a:rPr lang="en-US" sz="2000" dirty="0"/>
              <a:t/>
            </a:r>
            <a:br>
              <a:rPr lang="en-US" sz="2000" dirty="0"/>
            </a:br>
            <a:r>
              <a:rPr lang="bg-BG" sz="2000" dirty="0"/>
              <a:t>4. да разпореждат извършване на прегледи и изследвания за оценка на здравословното състояние на </a:t>
            </a:r>
            <a:r>
              <a:rPr lang="bg-BG" sz="2000" dirty="0" smtClean="0"/>
              <a:t>определени лица;</a:t>
            </a:r>
            <a:r>
              <a:rPr lang="en-US" sz="2000" dirty="0"/>
              <a:t/>
            </a:r>
            <a:br>
              <a:rPr lang="en-US" sz="2000" dirty="0"/>
            </a:br>
            <a:endParaRPr lang="en-US" sz="20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33</a:t>
            </a:fld>
            <a:endParaRPr lang="en-US" altLang="en-US"/>
          </a:p>
        </p:txBody>
      </p:sp>
    </p:spTree>
    <p:extLst>
      <p:ext uri="{BB962C8B-B14F-4D97-AF65-F5344CB8AC3E}">
        <p14:creationId xmlns:p14="http://schemas.microsoft.com/office/powerpoint/2010/main" val="17588231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r>
              <a:rPr lang="bg-BG" sz="2000" dirty="0" smtClean="0"/>
              <a:t>5. да </a:t>
            </a:r>
            <a:r>
              <a:rPr lang="bg-BG" sz="2000" dirty="0"/>
              <a:t>предписват отстраняване от работа на лица, които са болни или заразоносители и представляват опасност за здравето на околните</a:t>
            </a:r>
            <a:r>
              <a:rPr lang="bg-BG" sz="2000" dirty="0" smtClean="0"/>
              <a:t>;</a:t>
            </a:r>
            <a:br>
              <a:rPr lang="bg-BG" sz="2000" dirty="0" smtClean="0"/>
            </a:br>
            <a:r>
              <a:rPr lang="bg-BG" sz="2000" dirty="0" smtClean="0"/>
              <a:t>6</a:t>
            </a:r>
            <a:r>
              <a:rPr lang="bg-BG" sz="2000" dirty="0"/>
              <a:t>. да предписват провеждане на задължителни хигиенни и противоепидемични мерки, като определят срокове за тяхното изпълнение;</a:t>
            </a:r>
            <a:r>
              <a:rPr lang="en-US" sz="2000" dirty="0"/>
              <a:t/>
            </a:r>
            <a:br>
              <a:rPr lang="en-US" sz="2000" dirty="0"/>
            </a:br>
            <a:r>
              <a:rPr lang="bg-BG" sz="2000" dirty="0"/>
              <a:t>7. </a:t>
            </a:r>
            <a:r>
              <a:rPr lang="bg-BG" sz="2000" dirty="0" smtClean="0"/>
              <a:t>да </a:t>
            </a:r>
            <a:r>
              <a:rPr lang="bg-BG" sz="2000" dirty="0"/>
              <a:t>спират експлоатацията на обекти с обществено предназначение, на части от тях или на съответната дейност в случаите </a:t>
            </a:r>
            <a:r>
              <a:rPr lang="bg-BG" sz="2000" dirty="0" smtClean="0"/>
              <a:t>на нарушения на здравните изисквания, </a:t>
            </a:r>
            <a:r>
              <a:rPr lang="bg-BG" sz="2000" dirty="0"/>
              <a:t>като уведомят незабавно директора на </a:t>
            </a:r>
            <a:r>
              <a:rPr lang="bg-BG" sz="2000" dirty="0" err="1" smtClean="0"/>
              <a:t>РЗИ</a:t>
            </a:r>
            <a:r>
              <a:rPr lang="bg-BG" sz="2000" dirty="0" smtClean="0"/>
              <a:t>;</a:t>
            </a:r>
            <a:r>
              <a:rPr lang="en-US" sz="2000" dirty="0"/>
              <a:t/>
            </a:r>
            <a:br>
              <a:rPr lang="en-US" sz="2000" dirty="0"/>
            </a:br>
            <a:r>
              <a:rPr lang="bg-BG" sz="2000" dirty="0"/>
              <a:t>8. </a:t>
            </a:r>
            <a:r>
              <a:rPr lang="bg-BG" sz="2000" dirty="0" smtClean="0"/>
              <a:t>да </a:t>
            </a:r>
            <a:r>
              <a:rPr lang="bg-BG" sz="2000" dirty="0"/>
              <a:t>спират реализацията на продукти и стоки със значение за здравето на </a:t>
            </a:r>
            <a:r>
              <a:rPr lang="bg-BG" sz="2000" dirty="0" smtClean="0"/>
              <a:t>човека;</a:t>
            </a:r>
            <a:r>
              <a:rPr lang="en-US" sz="2000" dirty="0"/>
              <a:t/>
            </a:r>
            <a:br>
              <a:rPr lang="en-US" sz="2000" dirty="0"/>
            </a:br>
            <a:r>
              <a:rPr lang="bg-BG" sz="2000" dirty="0"/>
              <a:t>9. </a:t>
            </a:r>
            <a:r>
              <a:rPr lang="bg-BG" sz="2000" dirty="0" smtClean="0"/>
              <a:t>да </a:t>
            </a:r>
            <a:r>
              <a:rPr lang="bg-BG" sz="2000" dirty="0"/>
              <a:t>предлагат на органите на Дирекцията за национален строителен контрол при въвеждане в експлоатация на строежите в </a:t>
            </a:r>
            <a:r>
              <a:rPr lang="bg-BG" sz="2000" dirty="0" smtClean="0"/>
              <a:t>Р </a:t>
            </a:r>
            <a:r>
              <a:rPr lang="bg-BG" sz="2000" dirty="0"/>
              <a:t>България решение за отказ за приемане на обекти с обществено предназначение, когато установят съществени нарушения на нормите и изискванията, определени с нормативен акт;</a:t>
            </a:r>
            <a:endParaRPr lang="en-US" sz="20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34</a:t>
            </a:fld>
            <a:endParaRPr lang="en-US" altLang="en-US"/>
          </a:p>
        </p:txBody>
      </p:sp>
    </p:spTree>
    <p:extLst>
      <p:ext uri="{BB962C8B-B14F-4D97-AF65-F5344CB8AC3E}">
        <p14:creationId xmlns:p14="http://schemas.microsoft.com/office/powerpoint/2010/main" val="798430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763A80A-E77A-4454-B1C5-59F7E80738A0}" type="slidenum">
              <a:rPr lang="en-US" altLang="en-US">
                <a:latin typeface="Arial" charset="0"/>
              </a:rPr>
              <a:pPr eaLnBrk="1" hangingPunct="1"/>
              <a:t>35</a:t>
            </a:fld>
            <a:endParaRPr lang="en-US" altLang="en-US">
              <a:latin typeface="Arial" charset="0"/>
            </a:endParaRPr>
          </a:p>
        </p:txBody>
      </p:sp>
      <p:sp>
        <p:nvSpPr>
          <p:cNvPr id="52226" name="Rectangle 2"/>
          <p:cNvSpPr>
            <a:spLocks noGrp="1" noRot="1" noChangeArrowheads="1"/>
          </p:cNvSpPr>
          <p:nvPr>
            <p:ph type="title" idx="4294967295"/>
          </p:nvPr>
        </p:nvSpPr>
        <p:spPr/>
        <p:txBody>
          <a:bodyPr/>
          <a:lstStyle/>
          <a:p>
            <a:pPr eaLnBrk="1" hangingPunct="1"/>
            <a:r>
              <a:rPr lang="ru-RU" altLang="bg-BG" sz="3200" b="1" dirty="0" smtClean="0">
                <a:solidFill>
                  <a:srgbClr val="FF0000"/>
                </a:solidFill>
                <a:effectLst>
                  <a:outerShdw blurRad="38100" dist="38100" dir="2700000" algn="tl">
                    <a:srgbClr val="C0C0C0"/>
                  </a:outerShdw>
                </a:effectLst>
              </a:rPr>
              <a:t>Раздел </a:t>
            </a:r>
            <a:r>
              <a:rPr lang="en-US" altLang="bg-BG" sz="3200" b="1" dirty="0" smtClean="0">
                <a:solidFill>
                  <a:srgbClr val="FF0000"/>
                </a:solidFill>
                <a:effectLst>
                  <a:outerShdw blurRad="38100" dist="38100" dir="2700000" algn="tl">
                    <a:srgbClr val="C0C0C0"/>
                  </a:outerShdw>
                </a:effectLst>
              </a:rPr>
              <a:t>IV</a:t>
            </a:r>
            <a:r>
              <a:rPr lang="ru-RU" altLang="bg-BG" sz="3200" b="1" dirty="0" smtClean="0">
                <a:solidFill>
                  <a:srgbClr val="FF0000"/>
                </a:solidFill>
                <a:effectLst>
                  <a:outerShdw blurRad="38100" dist="38100" dir="2700000" algn="tl">
                    <a:srgbClr val="C0C0C0"/>
                  </a:outerShdw>
                </a:effectLst>
              </a:rPr>
              <a:t>.</a:t>
            </a:r>
            <a:r>
              <a:rPr lang="en-US" altLang="bg-BG" sz="3200" b="1" dirty="0" smtClean="0">
                <a:solidFill>
                  <a:srgbClr val="FF0000"/>
                </a:solidFill>
                <a:effectLst>
                  <a:outerShdw blurRad="38100" dist="38100" dir="2700000" algn="tl">
                    <a:srgbClr val="C0C0C0"/>
                  </a:outerShdw>
                </a:effectLst>
              </a:rPr>
              <a:t> </a:t>
            </a:r>
            <a:r>
              <a:rPr lang="ru-RU" altLang="bg-BG" sz="3200" b="1" dirty="0" smtClean="0">
                <a:solidFill>
                  <a:srgbClr val="FF0000"/>
                </a:solidFill>
                <a:effectLst>
                  <a:outerShdw blurRad="38100" dist="38100" dir="2700000" algn="tl">
                    <a:srgbClr val="C0C0C0"/>
                  </a:outerShdw>
                </a:effectLst>
              </a:rPr>
              <a:t>Здравни заведения</a:t>
            </a:r>
            <a:r>
              <a:rPr lang="en-US" altLang="bg-BG" sz="3200" b="1" dirty="0" smtClean="0">
                <a:solidFill>
                  <a:srgbClr val="FF0000"/>
                </a:solidFill>
                <a:effectLst>
                  <a:outerShdw blurRad="38100" dist="38100" dir="2700000" algn="tl">
                    <a:srgbClr val="C0C0C0"/>
                  </a:outerShdw>
                </a:effectLst>
                <a:latin typeface="Times New Roman" pitchFamily="18" charset="0"/>
              </a:rPr>
              <a:t/>
            </a:r>
            <a:br>
              <a:rPr lang="en-US" altLang="bg-BG" sz="3200" b="1" dirty="0" smtClean="0">
                <a:solidFill>
                  <a:srgbClr val="FF0000"/>
                </a:solidFill>
                <a:effectLst>
                  <a:outerShdw blurRad="38100" dist="38100" dir="2700000" algn="tl">
                    <a:srgbClr val="C0C0C0"/>
                  </a:outerShdw>
                </a:effectLst>
                <a:latin typeface="Times New Roman" pitchFamily="18" charset="0"/>
              </a:rPr>
            </a:br>
            <a:endParaRPr lang="en-US" altLang="bg-BG" sz="3200" b="1" dirty="0" smtClean="0">
              <a:solidFill>
                <a:srgbClr val="FF0000"/>
              </a:solidFill>
              <a:effectLst>
                <a:outerShdw blurRad="38100" dist="38100" dir="2700000" algn="tl">
                  <a:srgbClr val="C0C0C0"/>
                </a:outerShdw>
              </a:effectLst>
              <a:latin typeface="Times New Roman" pitchFamily="18" charset="0"/>
            </a:endParaRPr>
          </a:p>
        </p:txBody>
      </p:sp>
      <p:sp>
        <p:nvSpPr>
          <p:cNvPr id="52227" name="Rectangle 3"/>
          <p:cNvSpPr>
            <a:spLocks noGrp="1" noRot="1" noChangeArrowheads="1"/>
          </p:cNvSpPr>
          <p:nvPr>
            <p:ph type="body" idx="4294967295"/>
          </p:nvPr>
        </p:nvSpPr>
        <p:spPr>
          <a:xfrm>
            <a:off x="457200" y="304800"/>
            <a:ext cx="8229600" cy="4572000"/>
          </a:xfrm>
        </p:spPr>
        <p:txBody>
          <a:bodyPr/>
          <a:lstStyle/>
          <a:p>
            <a:pPr marL="0" indent="0" eaLnBrk="1" hangingPunct="1">
              <a:buNone/>
              <a:defRPr/>
            </a:pPr>
            <a:endParaRPr lang="ru-RU" altLang="bg-BG" i="1" dirty="0" smtClean="0">
              <a:solidFill>
                <a:schemeClr val="hlink"/>
              </a:solidFill>
              <a:effectLst>
                <a:outerShdw blurRad="38100" dist="38100" dir="2700000" algn="tl">
                  <a:srgbClr val="C0C0C0"/>
                </a:outerShdw>
              </a:effectLst>
            </a:endParaRPr>
          </a:p>
          <a:p>
            <a:pPr marL="457200" indent="-457200" eaLnBrk="1" hangingPunct="1">
              <a:defRPr/>
            </a:pPr>
            <a:endParaRPr lang="ru-RU" altLang="bg-BG" i="1" dirty="0">
              <a:solidFill>
                <a:schemeClr val="hlink"/>
              </a:solidFill>
              <a:effectLst>
                <a:outerShdw blurRad="38100" dist="38100" dir="2700000" algn="tl">
                  <a:srgbClr val="C0C0C0"/>
                </a:outerShdw>
              </a:effectLst>
            </a:endParaRPr>
          </a:p>
          <a:p>
            <a:pPr marL="457200" indent="-457200" eaLnBrk="1" hangingPunct="1">
              <a:defRPr/>
            </a:pPr>
            <a:r>
              <a:rPr lang="ru-RU" altLang="bg-BG" i="1" dirty="0" smtClean="0">
                <a:solidFill>
                  <a:schemeClr val="hlink"/>
                </a:solidFill>
                <a:effectLst>
                  <a:outerShdw blurRad="38100" dist="38100" dir="2700000" algn="tl">
                    <a:srgbClr val="C0C0C0"/>
                  </a:outerShdw>
                </a:effectLst>
              </a:rPr>
              <a:t>Здравните заведения</a:t>
            </a:r>
            <a:r>
              <a:rPr lang="ru-RU" altLang="bg-BG" dirty="0" smtClean="0">
                <a:solidFill>
                  <a:schemeClr val="hlink"/>
                </a:solidFill>
                <a:effectLst>
                  <a:outerShdw blurRad="38100" dist="38100" dir="2700000" algn="tl">
                    <a:srgbClr val="C0C0C0"/>
                  </a:outerShdw>
                </a:effectLst>
              </a:rPr>
              <a:t> </a:t>
            </a:r>
            <a:r>
              <a:rPr lang="ru-RU" altLang="bg-BG" dirty="0" smtClean="0">
                <a:effectLst>
                  <a:outerShdw blurRad="38100" dist="38100" dir="2700000" algn="tl">
                    <a:srgbClr val="C0C0C0"/>
                  </a:outerShdw>
                </a:effectLst>
              </a:rPr>
              <a:t>са структури на националната система за здравеопазване, в които медицински и немедицински специалисти осъществяват дейности по опазване и укрепване здравето на гражданите. </a:t>
            </a:r>
          </a:p>
        </p:txBody>
      </p:sp>
      <p:sp>
        <p:nvSpPr>
          <p:cNvPr id="2" name="Date Placeholder 1"/>
          <p:cNvSpPr>
            <a:spLocks noGrp="1"/>
          </p:cNvSpPr>
          <p:nvPr>
            <p:ph type="dt" sz="half" idx="10"/>
          </p:nvPr>
        </p:nvSpPr>
        <p:spPr/>
        <p:txBody>
          <a:bodyPr/>
          <a:lstStyle/>
          <a:p>
            <a:fld id="{38F6588F-07C9-47C8-A411-01C9443313AE}"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0459C87-92A0-4265-9957-3DC00A96458A}" type="slidenum">
              <a:rPr lang="en-US" altLang="en-US">
                <a:latin typeface="Arial" charset="0"/>
              </a:rPr>
              <a:pPr eaLnBrk="1" hangingPunct="1"/>
              <a:t>36</a:t>
            </a:fld>
            <a:endParaRPr lang="en-US" altLang="en-US">
              <a:latin typeface="Arial" charset="0"/>
            </a:endParaRPr>
          </a:p>
        </p:txBody>
      </p:sp>
      <p:sp>
        <p:nvSpPr>
          <p:cNvPr id="166914" name="Rectangle 2"/>
          <p:cNvSpPr>
            <a:spLocks noGrp="1" noRot="1" noChangeArrowheads="1"/>
          </p:cNvSpPr>
          <p:nvPr>
            <p:ph type="title" idx="4294967295"/>
          </p:nvPr>
        </p:nvSpPr>
        <p:spPr/>
        <p:txBody>
          <a:bodyPr/>
          <a:lstStyle/>
          <a:p>
            <a:pPr algn="l" eaLnBrk="1" hangingPunct="1"/>
            <a:r>
              <a:rPr lang="ru-RU" altLang="bg-BG" sz="3200" smtClean="0">
                <a:effectLst>
                  <a:outerShdw blurRad="38100" dist="38100" dir="2700000" algn="tl">
                    <a:srgbClr val="C0C0C0"/>
                  </a:outerShdw>
                </a:effectLst>
              </a:rPr>
              <a:t/>
            </a:r>
            <a:br>
              <a:rPr lang="ru-RU" altLang="bg-BG" sz="3200" smtClean="0">
                <a:effectLst>
                  <a:outerShdw blurRad="38100" dist="38100" dir="2700000" algn="tl">
                    <a:srgbClr val="C0C0C0"/>
                  </a:outerShdw>
                </a:effectLst>
              </a:rPr>
            </a:br>
            <a:r>
              <a:rPr lang="ru-RU" altLang="bg-BG" sz="3200" smtClean="0">
                <a:effectLst>
                  <a:outerShdw blurRad="38100" dist="38100" dir="2700000" algn="tl">
                    <a:srgbClr val="C0C0C0"/>
                  </a:outerShdw>
                </a:effectLst>
              </a:rPr>
              <a:t/>
            </a:r>
            <a:br>
              <a:rPr lang="ru-RU" altLang="bg-BG" sz="3200" smtClean="0">
                <a:effectLst>
                  <a:outerShdw blurRad="38100" dist="38100" dir="2700000" algn="tl">
                    <a:srgbClr val="C0C0C0"/>
                  </a:outerShdw>
                </a:effectLst>
              </a:rPr>
            </a:br>
            <a:r>
              <a:rPr lang="ru-RU" altLang="bg-BG" sz="3200" smtClean="0">
                <a:solidFill>
                  <a:schemeClr val="hlink"/>
                </a:solidFill>
                <a:effectLst>
                  <a:outerShdw blurRad="38100" dist="38100" dir="2700000" algn="tl">
                    <a:srgbClr val="C0C0C0"/>
                  </a:outerShdw>
                </a:effectLst>
              </a:rPr>
              <a:t>Здравни заведения</a:t>
            </a:r>
            <a:r>
              <a:rPr lang="ru-RU" altLang="bg-BG" sz="3200" smtClean="0">
                <a:effectLst>
                  <a:outerShdw blurRad="38100" dist="38100" dir="2700000" algn="tl">
                    <a:srgbClr val="C0C0C0"/>
                  </a:outerShdw>
                </a:effectLst>
              </a:rPr>
              <a:t> по смисъла на този закон са:</a:t>
            </a:r>
            <a:br>
              <a:rPr lang="ru-RU" altLang="bg-BG" sz="3200" smtClean="0">
                <a:effectLst>
                  <a:outerShdw blurRad="38100" dist="38100" dir="2700000" algn="tl">
                    <a:srgbClr val="C0C0C0"/>
                  </a:outerShdw>
                </a:effectLst>
              </a:rPr>
            </a:br>
            <a:r>
              <a:rPr lang="en-US" altLang="bg-BG" sz="3200" b="1" smtClean="0">
                <a:effectLst>
                  <a:outerShdw blurRad="38100" dist="38100" dir="2700000" algn="tl">
                    <a:srgbClr val="C0C0C0"/>
                  </a:outerShdw>
                </a:effectLst>
                <a:latin typeface="Times New Roman" pitchFamily="18" charset="0"/>
              </a:rPr>
              <a:t/>
            </a:r>
            <a:br>
              <a:rPr lang="en-US" altLang="bg-BG" sz="3200" b="1" smtClean="0">
                <a:effectLst>
                  <a:outerShdw blurRad="38100" dist="38100" dir="2700000" algn="tl">
                    <a:srgbClr val="C0C0C0"/>
                  </a:outerShdw>
                </a:effectLst>
                <a:latin typeface="Times New Roman" pitchFamily="18" charset="0"/>
              </a:rPr>
            </a:br>
            <a:endParaRPr lang="bg-BG" altLang="bg-BG" sz="3200" b="1" smtClean="0">
              <a:effectLst>
                <a:outerShdw blurRad="38100" dist="38100" dir="2700000" algn="tl">
                  <a:srgbClr val="C0C0C0"/>
                </a:outerShdw>
              </a:effectLst>
              <a:latin typeface="Times New Roman" pitchFamily="18" charset="0"/>
            </a:endParaRPr>
          </a:p>
        </p:txBody>
      </p:sp>
      <p:sp>
        <p:nvSpPr>
          <p:cNvPr id="166915" name="Rectangle 3"/>
          <p:cNvSpPr>
            <a:spLocks noGrp="1" noRot="1" noChangeArrowheads="1"/>
          </p:cNvSpPr>
          <p:nvPr>
            <p:ph type="body" idx="4294967295"/>
          </p:nvPr>
        </p:nvSpPr>
        <p:spPr/>
        <p:txBody>
          <a:bodyPr/>
          <a:lstStyle/>
          <a:p>
            <a:pPr marL="609600" indent="-609600" algn="just" eaLnBrk="1" hangingPunct="1">
              <a:lnSpc>
                <a:spcPct val="80000"/>
              </a:lnSpc>
              <a:buFontTx/>
              <a:buAutoNum type="arabicPeriod"/>
            </a:pPr>
            <a:r>
              <a:rPr lang="ru-RU" altLang="bg-BG" sz="2400" smtClean="0">
                <a:effectLst>
                  <a:outerShdw blurRad="38100" dist="38100" dir="2700000" algn="tl">
                    <a:srgbClr val="C0C0C0"/>
                  </a:outerShdw>
                </a:effectLst>
              </a:rPr>
              <a:t>националните центрове по проблемите на общественото здраве; </a:t>
            </a:r>
          </a:p>
          <a:p>
            <a:pPr marL="609600" indent="-609600" algn="just" eaLnBrk="1" hangingPunct="1">
              <a:lnSpc>
                <a:spcPct val="80000"/>
              </a:lnSpc>
              <a:buFontTx/>
              <a:buAutoNum type="arabicPeriod"/>
            </a:pPr>
            <a:r>
              <a:rPr lang="ru-RU" altLang="bg-BG" sz="2400" smtClean="0">
                <a:effectLst>
                  <a:outerShdw blurRad="38100" dist="38100" dir="2700000" algn="tl">
                    <a:srgbClr val="C0C0C0"/>
                  </a:outerShdw>
                </a:effectLst>
              </a:rPr>
              <a:t>Националната експертна лекарска комисия (НЕЛК); </a:t>
            </a:r>
          </a:p>
          <a:p>
            <a:pPr marL="609600" indent="-609600" algn="just" eaLnBrk="1" hangingPunct="1">
              <a:lnSpc>
                <a:spcPct val="80000"/>
              </a:lnSpc>
              <a:buFontTx/>
              <a:buAutoNum type="arabicPeriod"/>
            </a:pPr>
            <a:r>
              <a:rPr lang="ru-RU" altLang="bg-BG" sz="2400" smtClean="0">
                <a:effectLst>
                  <a:outerShdw blurRad="38100" dist="38100" dir="2700000" algn="tl">
                    <a:srgbClr val="C0C0C0"/>
                  </a:outerShdw>
                </a:effectLst>
              </a:rPr>
              <a:t>здравните кабинети в детските градини и училищата,</a:t>
            </a:r>
          </a:p>
          <a:p>
            <a:pPr marL="609600" indent="-609600" algn="just" eaLnBrk="1" hangingPunct="1">
              <a:lnSpc>
                <a:spcPct val="80000"/>
              </a:lnSpc>
              <a:buFontTx/>
              <a:buAutoNum type="arabicPeriod"/>
            </a:pPr>
            <a:r>
              <a:rPr lang="ru-RU" altLang="bg-BG" sz="2400" smtClean="0">
                <a:effectLst>
                  <a:outerShdw blurRad="38100" dist="38100" dir="2700000" algn="tl">
                    <a:srgbClr val="C0C0C0"/>
                  </a:outerShdw>
                </a:effectLst>
              </a:rPr>
              <a:t>специализираните институции за предоставяне на социални услуги - домове за деца, домове за възрастни хора с увреждания, социалните учебно-професионални центрове, домове за стари хора, приюти и центрове за временно настаняване; </a:t>
            </a:r>
          </a:p>
          <a:p>
            <a:pPr marL="609600" indent="-609600" algn="just" eaLnBrk="1" hangingPunct="1">
              <a:lnSpc>
                <a:spcPct val="80000"/>
              </a:lnSpc>
              <a:buFontTx/>
              <a:buAutoNum type="arabicPeriod"/>
            </a:pPr>
            <a:r>
              <a:rPr lang="ru-RU" altLang="bg-BG" sz="2400" smtClean="0">
                <a:effectLst>
                  <a:outerShdw blurRad="38100" dist="38100" dir="2700000" algn="tl">
                    <a:srgbClr val="C0C0C0"/>
                  </a:outerShdw>
                </a:effectLst>
              </a:rPr>
              <a:t>оптиките. </a:t>
            </a:r>
          </a:p>
          <a:p>
            <a:pPr marL="609600" indent="-609600" algn="just" eaLnBrk="1" hangingPunct="1">
              <a:lnSpc>
                <a:spcPct val="80000"/>
              </a:lnSpc>
              <a:buFontTx/>
              <a:buNone/>
            </a:pPr>
            <a:r>
              <a:rPr lang="ru-RU" altLang="bg-BG" sz="2400" smtClean="0">
                <a:effectLst>
                  <a:outerShdw blurRad="38100" dist="38100" dir="2700000" algn="tl">
                    <a:srgbClr val="C0C0C0"/>
                  </a:outerShdw>
                </a:effectLst>
              </a:rPr>
              <a:t>	Аптеките са здравни заведения със статут и дейност, определени със Закона за лекарствените продукти в хуманната медицина.</a:t>
            </a:r>
            <a:endParaRPr lang="en-US" altLang="bg-BG" sz="2400" smtClean="0">
              <a:effectLst>
                <a:outerShdw blurRad="38100" dist="38100" dir="2700000" algn="tl">
                  <a:srgbClr val="C0C0C0"/>
                </a:outerShdw>
              </a:effectLst>
            </a:endParaRPr>
          </a:p>
          <a:p>
            <a:pPr marL="609600" indent="-609600" eaLnBrk="1" hangingPunct="1">
              <a:lnSpc>
                <a:spcPct val="80000"/>
              </a:lnSpc>
              <a:buFontTx/>
              <a:buAutoNum type="arabicPeriod"/>
            </a:pPr>
            <a:endParaRPr lang="bg-BG" altLang="bg-BG" sz="240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70592A2E-F5DF-4199-A1F0-FE2ACFDEBD42}"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B2D137E-C21B-4D3D-BD98-33D1541B369D}" type="slidenum">
              <a:rPr lang="en-US" altLang="en-US">
                <a:latin typeface="Arial" charset="0"/>
              </a:rPr>
              <a:pPr eaLnBrk="1" hangingPunct="1"/>
              <a:t>37</a:t>
            </a:fld>
            <a:endParaRPr lang="en-US" altLang="en-US">
              <a:latin typeface="Arial" charset="0"/>
            </a:endParaRPr>
          </a:p>
        </p:txBody>
      </p:sp>
      <p:sp>
        <p:nvSpPr>
          <p:cNvPr id="168962" name="Rectangle 2"/>
          <p:cNvSpPr>
            <a:spLocks noGrp="1" noRot="1" noChangeArrowheads="1"/>
          </p:cNvSpPr>
          <p:nvPr>
            <p:ph type="title" idx="4294967295"/>
          </p:nvPr>
        </p:nvSpPr>
        <p:spPr/>
        <p:txBody>
          <a:bodyPr/>
          <a:lstStyle/>
          <a:p>
            <a:pPr algn="l" eaLnBrk="1" hangingPunct="1"/>
            <a:r>
              <a:rPr lang="ru-RU" altLang="bg-BG" sz="3200" b="1" dirty="0" smtClean="0">
                <a:solidFill>
                  <a:srgbClr val="FF0000"/>
                </a:solidFill>
                <a:effectLst>
                  <a:outerShdw blurRad="38100" dist="38100" dir="2700000" algn="tl">
                    <a:srgbClr val="C0C0C0"/>
                  </a:outerShdw>
                </a:effectLst>
              </a:rPr>
              <a:t>Раздел </a:t>
            </a:r>
            <a:r>
              <a:rPr lang="en-US" altLang="bg-BG" sz="3200" b="1" dirty="0" smtClean="0">
                <a:solidFill>
                  <a:srgbClr val="FF0000"/>
                </a:solidFill>
                <a:effectLst>
                  <a:outerShdw blurRad="38100" dist="38100" dir="2700000" algn="tl">
                    <a:srgbClr val="C0C0C0"/>
                  </a:outerShdw>
                </a:effectLst>
              </a:rPr>
              <a:t>V</a:t>
            </a:r>
            <a:r>
              <a:rPr lang="bg-BG" altLang="bg-BG" sz="3200" b="1" dirty="0" smtClean="0">
                <a:solidFill>
                  <a:srgbClr val="FF0000"/>
                </a:solidFill>
                <a:effectLst>
                  <a:outerShdw blurRad="38100" dist="38100" dir="2700000" algn="tl">
                    <a:srgbClr val="C0C0C0"/>
                  </a:outerShdw>
                </a:effectLst>
              </a:rPr>
              <a:t>. </a:t>
            </a:r>
            <a:r>
              <a:rPr lang="ru-RU" altLang="bg-BG" sz="3200" b="1" dirty="0" smtClean="0">
                <a:solidFill>
                  <a:srgbClr val="FF0000"/>
                </a:solidFill>
                <a:effectLst>
                  <a:outerShdw blurRad="38100" dist="38100" dir="2700000" algn="tl">
                    <a:srgbClr val="C0C0C0"/>
                  </a:outerShdw>
                </a:effectLst>
              </a:rPr>
              <a:t>Здравна информация и документация</a:t>
            </a:r>
            <a:r>
              <a:rPr lang="ru-RU" altLang="bg-BG" sz="2400" dirty="0" smtClean="0">
                <a:solidFill>
                  <a:srgbClr val="FF0000"/>
                </a:solidFill>
                <a:effectLst>
                  <a:outerShdw blurRad="38100" dist="38100" dir="2700000" algn="tl">
                    <a:srgbClr val="C0C0C0"/>
                  </a:outerShdw>
                </a:effectLst>
              </a:rPr>
              <a:t/>
            </a:r>
            <a:br>
              <a:rPr lang="ru-RU" altLang="bg-BG" sz="2400" dirty="0" smtClean="0">
                <a:solidFill>
                  <a:srgbClr val="FF0000"/>
                </a:solidFill>
                <a:effectLst>
                  <a:outerShdw blurRad="38100" dist="38100" dir="2700000" algn="tl">
                    <a:srgbClr val="C0C0C0"/>
                  </a:outerShdw>
                </a:effectLst>
              </a:rPr>
            </a:br>
            <a:endParaRPr lang="bg-BG" altLang="bg-BG" sz="2400" dirty="0" smtClean="0">
              <a:solidFill>
                <a:srgbClr val="FF0000"/>
              </a:solidFill>
              <a:effectLst>
                <a:outerShdw blurRad="38100" dist="38100" dir="2700000" algn="tl">
                  <a:srgbClr val="C0C0C0"/>
                </a:outerShdw>
              </a:effectLst>
            </a:endParaRPr>
          </a:p>
        </p:txBody>
      </p:sp>
      <p:sp>
        <p:nvSpPr>
          <p:cNvPr id="168963" name="Rectangle 3"/>
          <p:cNvSpPr>
            <a:spLocks noGrp="1" noRot="1" noChangeArrowheads="1"/>
          </p:cNvSpPr>
          <p:nvPr>
            <p:ph type="body" idx="4294967295"/>
          </p:nvPr>
        </p:nvSpPr>
        <p:spPr>
          <a:xfrm>
            <a:off x="457200" y="1295400"/>
            <a:ext cx="8229600" cy="4525963"/>
          </a:xfrm>
        </p:spPr>
        <p:txBody>
          <a:bodyPr/>
          <a:lstStyle/>
          <a:p>
            <a:pPr eaLnBrk="1" hangingPunct="1"/>
            <a:r>
              <a:rPr lang="ru-RU" altLang="bg-BG" sz="2800" dirty="0" err="1" smtClean="0">
                <a:effectLst>
                  <a:outerShdw blurRad="38100" dist="38100" dir="2700000" algn="tl">
                    <a:srgbClr val="000000">
                      <a:alpha val="43137"/>
                    </a:srgbClr>
                  </a:outerShdw>
                </a:effectLst>
              </a:rPr>
              <a:t>Лечебните</a:t>
            </a:r>
            <a:r>
              <a:rPr lang="ru-RU" altLang="bg-BG" sz="2800" dirty="0" smtClean="0">
                <a:effectLst>
                  <a:outerShdw blurRad="38100" dist="38100" dir="2700000" algn="tl">
                    <a:srgbClr val="000000">
                      <a:alpha val="43137"/>
                    </a:srgbClr>
                  </a:outerShdw>
                </a:effectLst>
              </a:rPr>
              <a:t> и здравните заведения, РЗИ, лекарите, лекарите по дентална медицина, фармацевтите и другите медицински и немедицински специалисти с висше образование да събират, обработват, използват и съхраняват здравна информация.</a:t>
            </a:r>
          </a:p>
          <a:p>
            <a:pPr eaLnBrk="1" hangingPunct="1"/>
            <a:r>
              <a:rPr lang="bg-BG" sz="2800" dirty="0" smtClean="0">
                <a:effectLst>
                  <a:outerShdw blurRad="38100" dist="38100" dir="2700000" algn="tl">
                    <a:srgbClr val="000000">
                      <a:alpha val="43137"/>
                    </a:srgbClr>
                  </a:outerShdw>
                </a:effectLst>
              </a:rPr>
              <a:t>Посочените лица </a:t>
            </a:r>
            <a:r>
              <a:rPr lang="bg-BG" sz="2800" dirty="0">
                <a:effectLst>
                  <a:outerShdw blurRad="38100" dist="38100" dir="2700000" algn="tl">
                    <a:srgbClr val="000000">
                      <a:alpha val="43137"/>
                    </a:srgbClr>
                  </a:outerShdw>
                </a:effectLst>
              </a:rPr>
              <a:t>са длъжни да осигурят защита на съхраняваната от тях здравна информация от неправомерен достъп.</a:t>
            </a:r>
            <a:endParaRPr lang="en-US" sz="2800" dirty="0">
              <a:effectLst>
                <a:outerShdw blurRad="38100" dist="38100" dir="2700000" algn="tl">
                  <a:srgbClr val="000000">
                    <a:alpha val="43137"/>
                  </a:srgbClr>
                </a:outerShdw>
              </a:effectLst>
            </a:endParaRPr>
          </a:p>
          <a:p>
            <a:pPr marL="0" indent="0" eaLnBrk="1" hangingPunct="1">
              <a:buNone/>
            </a:pPr>
            <a:endParaRPr lang="bg-BG" altLang="bg-BG"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B95C1D8D-CB37-4885-A57E-FC25CC8812CE}"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algn="l"/>
            <a:r>
              <a:rPr lang="bg-BG" sz="2800" b="1" dirty="0" smtClean="0">
                <a:solidFill>
                  <a:srgbClr val="FF0000"/>
                </a:solidFill>
              </a:rPr>
              <a:t>Здравна информация може да бъде предоставяна на трети лица, когато:</a:t>
            </a:r>
            <a:r>
              <a:rPr lang="en-US" sz="2800" b="1" dirty="0" smtClean="0">
                <a:solidFill>
                  <a:srgbClr val="FF0000"/>
                </a:solidFill>
              </a:rPr>
              <a:t/>
            </a:r>
            <a:br>
              <a:rPr lang="en-US" sz="2800" b="1" dirty="0" smtClean="0">
                <a:solidFill>
                  <a:srgbClr val="FF0000"/>
                </a:solidFill>
              </a:rPr>
            </a:br>
            <a:r>
              <a:rPr lang="bg-BG" sz="2800" dirty="0" smtClean="0"/>
              <a:t>1. лечението на лицето продължава в друго лечебно заведение;</a:t>
            </a:r>
            <a:r>
              <a:rPr lang="en-US" sz="2800" dirty="0" smtClean="0"/>
              <a:t/>
            </a:r>
            <a:br>
              <a:rPr lang="en-US" sz="2800" dirty="0" smtClean="0"/>
            </a:br>
            <a:r>
              <a:rPr lang="bg-BG" sz="2800" dirty="0" smtClean="0"/>
              <a:t>2. съществува заплаха за здравето или живота на други лица;</a:t>
            </a:r>
            <a:r>
              <a:rPr lang="en-US" sz="2800" dirty="0" smtClean="0"/>
              <a:t/>
            </a:r>
            <a:br>
              <a:rPr lang="en-US" sz="2800" dirty="0" smtClean="0"/>
            </a:br>
            <a:r>
              <a:rPr lang="bg-BG" sz="2800" dirty="0" smtClean="0"/>
              <a:t>3. е необходима при идентификация на човешки труп или за установяване на причините за смъртта;</a:t>
            </a:r>
            <a:r>
              <a:rPr lang="en-US" sz="2800" dirty="0" smtClean="0"/>
              <a:t/>
            </a:r>
            <a:br>
              <a:rPr lang="en-US" sz="2800" dirty="0" smtClean="0"/>
            </a:br>
            <a:r>
              <a:rPr lang="bg-BG" sz="2800" dirty="0" smtClean="0"/>
              <a:t>4. е необходима за нуждите на държавния здравен контрол за предотвратяване на епидемии и разпространение на заразни заболявания;</a:t>
            </a:r>
            <a:r>
              <a:rPr lang="en-US" sz="2400" dirty="0"/>
              <a:t/>
            </a:r>
            <a:br>
              <a:rPr lang="en-US" sz="2400" dirty="0"/>
            </a:br>
            <a:endParaRPr lang="en-US" sz="24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38</a:t>
            </a:fld>
            <a:endParaRPr lang="en-US" altLang="en-US"/>
          </a:p>
        </p:txBody>
      </p:sp>
    </p:spTree>
    <p:extLst>
      <p:ext uri="{BB962C8B-B14F-4D97-AF65-F5344CB8AC3E}">
        <p14:creationId xmlns:p14="http://schemas.microsoft.com/office/powerpoint/2010/main" val="863125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5897562"/>
          </a:xfrm>
        </p:spPr>
        <p:txBody>
          <a:bodyPr/>
          <a:lstStyle/>
          <a:p>
            <a:pPr algn="l"/>
            <a:r>
              <a:rPr lang="bg-BG" sz="2800" dirty="0" smtClean="0"/>
              <a:t>5</a:t>
            </a:r>
            <a:r>
              <a:rPr lang="bg-BG" sz="2800" dirty="0"/>
              <a:t>. е необходима за нуждите на медицинската експертиза и общественото осигуряване;</a:t>
            </a:r>
            <a:r>
              <a:rPr lang="en-US" sz="2800" dirty="0"/>
              <a:t/>
            </a:r>
            <a:br>
              <a:rPr lang="en-US" sz="2800" dirty="0"/>
            </a:br>
            <a:r>
              <a:rPr lang="bg-BG" sz="2800" dirty="0"/>
              <a:t>6. е необходима за нуждите на медицинската статистика или за медицински научни изследвания, след като данните, идентифициращи пациента, са заличени;</a:t>
            </a:r>
            <a:r>
              <a:rPr lang="en-US" sz="2800" dirty="0"/>
              <a:t/>
            </a:r>
            <a:br>
              <a:rPr lang="en-US" sz="2800" dirty="0"/>
            </a:br>
            <a:r>
              <a:rPr lang="bg-BG" sz="2800" dirty="0"/>
              <a:t>7. </a:t>
            </a:r>
            <a:r>
              <a:rPr lang="bg-BG" sz="2800" dirty="0" smtClean="0"/>
              <a:t>е </a:t>
            </a:r>
            <a:r>
              <a:rPr lang="bg-BG" sz="2800" dirty="0"/>
              <a:t>необходима за нуждите на </a:t>
            </a:r>
            <a:r>
              <a:rPr lang="bg-BG" sz="2800" dirty="0" smtClean="0"/>
              <a:t>МЗ, </a:t>
            </a:r>
            <a:r>
              <a:rPr lang="bg-BG" sz="2800" dirty="0" err="1" smtClean="0"/>
              <a:t>НЦОЗА</a:t>
            </a:r>
            <a:r>
              <a:rPr lang="bg-BG" sz="2800" dirty="0" smtClean="0"/>
              <a:t>, </a:t>
            </a:r>
            <a:r>
              <a:rPr lang="bg-BG" sz="2800" dirty="0"/>
              <a:t>НЗОК, </a:t>
            </a:r>
            <a:r>
              <a:rPr lang="bg-BG" sz="2800" dirty="0" err="1" smtClean="0"/>
              <a:t>РЗИ</a:t>
            </a:r>
            <a:r>
              <a:rPr lang="bg-BG" sz="2800" dirty="0" smtClean="0"/>
              <a:t> и НСИ.</a:t>
            </a:r>
            <a:r>
              <a:rPr lang="en-US" sz="2800" dirty="0"/>
              <a:t/>
            </a:r>
            <a:br>
              <a:rPr lang="en-US" sz="2800" dirty="0"/>
            </a:br>
            <a:r>
              <a:rPr lang="bg-BG" sz="2800" dirty="0"/>
              <a:t>8. </a:t>
            </a:r>
            <a:r>
              <a:rPr lang="bg-BG" sz="2800" dirty="0" smtClean="0"/>
              <a:t>е </a:t>
            </a:r>
            <a:r>
              <a:rPr lang="bg-BG" sz="2800" dirty="0"/>
              <a:t>необходима за нуждите на застраховател, лицензиран </a:t>
            </a:r>
            <a:r>
              <a:rPr lang="bg-BG" sz="2800" dirty="0" smtClean="0"/>
              <a:t>по изискванията на </a:t>
            </a:r>
            <a:r>
              <a:rPr lang="bg-BG" sz="2800" dirty="0"/>
              <a:t>Кодекса за застраховането.</a:t>
            </a:r>
            <a:r>
              <a:rPr lang="en-US" sz="2800" dirty="0"/>
              <a:t/>
            </a:r>
            <a:br>
              <a:rPr lang="en-US" sz="2800" dirty="0"/>
            </a:b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39</a:t>
            </a:fld>
            <a:endParaRPr lang="en-US" altLang="en-US"/>
          </a:p>
        </p:txBody>
      </p:sp>
    </p:spTree>
    <p:extLst>
      <p:ext uri="{BB962C8B-B14F-4D97-AF65-F5344CB8AC3E}">
        <p14:creationId xmlns:p14="http://schemas.microsoft.com/office/powerpoint/2010/main" val="4967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957B7460-E526-41EC-A054-EB1A2B590ED4}" type="slidenum">
              <a:rPr lang="bg-BG" altLang="en-US">
                <a:solidFill>
                  <a:srgbClr val="000000"/>
                </a:solidFill>
              </a:rPr>
              <a:pPr/>
              <a:t>4</a:t>
            </a:fld>
            <a:endParaRPr lang="bg-BG" altLang="en-US">
              <a:solidFill>
                <a:srgbClr val="000000"/>
              </a:solidFill>
            </a:endParaRPr>
          </a:p>
        </p:txBody>
      </p:sp>
      <p:sp>
        <p:nvSpPr>
          <p:cNvPr id="668676" name="Rectangle 4"/>
          <p:cNvSpPr>
            <a:spLocks noGrp="1" noChangeArrowheads="1"/>
          </p:cNvSpPr>
          <p:nvPr>
            <p:ph type="title"/>
          </p:nvPr>
        </p:nvSpPr>
        <p:spPr>
          <a:xfrm>
            <a:off x="228600" y="685800"/>
            <a:ext cx="8610600" cy="5484813"/>
          </a:xfrm>
        </p:spPr>
        <p:txBody>
          <a:bodyPr/>
          <a:lstStyle/>
          <a:p>
            <a:pPr>
              <a:lnSpc>
                <a:spcPct val="110000"/>
              </a:lnSpc>
            </a:pPr>
            <a:r>
              <a:rPr lang="bg-BG" altLang="en-US" sz="3200" b="1" dirty="0">
                <a:solidFill>
                  <a:srgbClr val="0000FF"/>
                </a:solidFill>
                <a:latin typeface="Times New Roman" pitchFamily="18" charset="0"/>
              </a:rPr>
              <a:t>Глава 1. НАЦИОНАЛНА СИСТЕМА ЗА ЗДРАВЕОПАЗВАНЕ</a:t>
            </a:r>
            <a:r>
              <a:rPr lang="bg-BG" altLang="en-US" sz="3200" dirty="0">
                <a:solidFill>
                  <a:srgbClr val="0000FF"/>
                </a:solidFill>
                <a:latin typeface="Times New Roman" pitchFamily="18" charset="0"/>
              </a:rPr>
              <a:t/>
            </a:r>
            <a:br>
              <a:rPr lang="bg-BG" altLang="en-US" sz="3200" dirty="0">
                <a:solidFill>
                  <a:srgbClr val="0000FF"/>
                </a:solidFill>
                <a:latin typeface="Times New Roman" pitchFamily="18" charset="0"/>
              </a:rPr>
            </a:br>
            <a:r>
              <a:rPr lang="bg-BG" altLang="en-US" sz="3200" dirty="0">
                <a:latin typeface="Times New Roman" pitchFamily="18" charset="0"/>
              </a:rPr>
              <a:t>	</a:t>
            </a:r>
            <a:br>
              <a:rPr lang="bg-BG" altLang="en-US" sz="3200" dirty="0">
                <a:latin typeface="Times New Roman" pitchFamily="18" charset="0"/>
              </a:rPr>
            </a:br>
            <a:r>
              <a:rPr lang="bg-BG" altLang="en-US" sz="3200" dirty="0">
                <a:latin typeface="Times New Roman" pitchFamily="18" charset="0"/>
              </a:rPr>
              <a:t>Раздел I.	Общи положения</a:t>
            </a:r>
            <a:br>
              <a:rPr lang="bg-BG" altLang="en-US" sz="3200" dirty="0">
                <a:latin typeface="Times New Roman" pitchFamily="18" charset="0"/>
              </a:rPr>
            </a:br>
            <a:r>
              <a:rPr lang="bg-BG" altLang="en-US" sz="3200" dirty="0">
                <a:latin typeface="Times New Roman" pitchFamily="18" charset="0"/>
              </a:rPr>
              <a:t>Раздел II.	Органи на управление на националната система за здравеопазване</a:t>
            </a:r>
            <a:br>
              <a:rPr lang="bg-BG" altLang="en-US" sz="3200" dirty="0">
                <a:latin typeface="Times New Roman" pitchFamily="18" charset="0"/>
              </a:rPr>
            </a:br>
            <a:r>
              <a:rPr lang="bg-BG" altLang="en-US" sz="3200" dirty="0">
                <a:latin typeface="Times New Roman" pitchFamily="18" charset="0"/>
              </a:rPr>
              <a:t>Раздел III. Държавен здравен контрол</a:t>
            </a:r>
            <a:br>
              <a:rPr lang="bg-BG" altLang="en-US" sz="3200" dirty="0">
                <a:latin typeface="Times New Roman" pitchFamily="18" charset="0"/>
              </a:rPr>
            </a:br>
            <a:r>
              <a:rPr lang="bg-BG" altLang="en-US" sz="3200" dirty="0">
                <a:latin typeface="Times New Roman" pitchFamily="18" charset="0"/>
              </a:rPr>
              <a:t>Раздел IV. Здравни заведения</a:t>
            </a:r>
            <a:br>
              <a:rPr lang="bg-BG" altLang="en-US" sz="3200" dirty="0">
                <a:latin typeface="Times New Roman" pitchFamily="18" charset="0"/>
              </a:rPr>
            </a:br>
            <a:r>
              <a:rPr lang="bg-BG" altLang="en-US" sz="3200" dirty="0">
                <a:latin typeface="Times New Roman" pitchFamily="18" charset="0"/>
              </a:rPr>
              <a:t>Раздел V.	Здравна информация и документация</a:t>
            </a:r>
            <a:endParaRPr lang="en-US" altLang="en-US" sz="3200" dirty="0">
              <a:latin typeface="Times New Roman" pitchFamily="18" charset="0"/>
            </a:endParaRPr>
          </a:p>
        </p:txBody>
      </p:sp>
      <p:sp>
        <p:nvSpPr>
          <p:cNvPr id="2" name="Date Placeholder 1"/>
          <p:cNvSpPr>
            <a:spLocks noGrp="1"/>
          </p:cNvSpPr>
          <p:nvPr>
            <p:ph type="dt" sz="half" idx="12"/>
          </p:nvPr>
        </p:nvSpPr>
        <p:spPr/>
        <p:txBody>
          <a:bodyPr/>
          <a:lstStyle/>
          <a:p>
            <a:fld id="{D552ED9F-9C11-45C2-A165-E534C887337F}"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31648604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algn="l"/>
            <a:r>
              <a:rPr lang="bg-BG" sz="2400" dirty="0" smtClean="0"/>
              <a:t>Пациентът </a:t>
            </a:r>
            <a:r>
              <a:rPr lang="bg-BG" sz="2400" dirty="0"/>
              <a:t>има право да получи от лечебното заведение здравната информация, отнасяща се до неговото здравословно състояние, включително копия от медицинските си документи</a:t>
            </a:r>
            <a:r>
              <a:rPr lang="bg-BG" sz="2400" dirty="0" smtClean="0"/>
              <a:t>. Пациентът </a:t>
            </a:r>
            <a:r>
              <a:rPr lang="bg-BG" sz="2400" dirty="0"/>
              <a:t>има право да упълномощи писмено друго лице да се запознае с медицинските му документи, както и да направи копия от тях</a:t>
            </a:r>
            <a:r>
              <a:rPr lang="bg-BG" sz="2400" dirty="0" smtClean="0"/>
              <a:t>. При </a:t>
            </a:r>
            <a:r>
              <a:rPr lang="bg-BG" sz="2400" dirty="0"/>
              <a:t>смърт на пациента неговите наследници и роднини по права и по съребрена линия до четвърта степен включително имат право да се запознаят със здравната информация за починалия, както и да направят копия от медицинските му документи</a:t>
            </a:r>
            <a:r>
              <a:rPr lang="bg-BG" sz="2400" dirty="0" smtClean="0"/>
              <a:t>.</a:t>
            </a:r>
            <a:r>
              <a:rPr lang="bg-BG" sz="2400" dirty="0"/>
              <a:t>  </a:t>
            </a:r>
            <a:r>
              <a:rPr lang="en-US" sz="2400" dirty="0"/>
              <a:t/>
            </a:r>
            <a:br>
              <a:rPr lang="en-US" sz="2400" dirty="0"/>
            </a:br>
            <a:r>
              <a:rPr lang="bg-BG" sz="2400" dirty="0" smtClean="0"/>
              <a:t>	</a:t>
            </a:r>
            <a:br>
              <a:rPr lang="bg-BG" sz="2400" dirty="0" smtClean="0"/>
            </a:br>
            <a:r>
              <a:rPr lang="bg-BG" sz="2400" dirty="0" smtClean="0"/>
              <a:t>Медицинските </a:t>
            </a:r>
            <a:r>
              <a:rPr lang="bg-BG" sz="2400" dirty="0"/>
              <a:t>специалисти и служители в лечебните заведения нямат право да разгласяват информация за пациента, която е получена при изпълнение на служебните им задължения</a:t>
            </a:r>
            <a:r>
              <a:rPr lang="bg-BG" sz="2400" dirty="0" smtClean="0"/>
              <a:t>.</a:t>
            </a:r>
            <a:endParaRPr lang="en-US" sz="24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40</a:t>
            </a:fld>
            <a:endParaRPr lang="en-US" altLang="en-US"/>
          </a:p>
        </p:txBody>
      </p:sp>
    </p:spTree>
    <p:extLst>
      <p:ext uri="{BB962C8B-B14F-4D97-AF65-F5344CB8AC3E}">
        <p14:creationId xmlns:p14="http://schemas.microsoft.com/office/powerpoint/2010/main" val="42528376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2323DD41-2215-4527-AA70-49294F09AA51}" type="slidenum">
              <a:rPr lang="en-US" altLang="en-US">
                <a:latin typeface="Arial" charset="0"/>
              </a:rPr>
              <a:pPr eaLnBrk="1" hangingPunct="1"/>
              <a:t>41</a:t>
            </a:fld>
            <a:endParaRPr lang="en-US" altLang="en-US">
              <a:latin typeface="Arial" charset="0"/>
            </a:endParaRPr>
          </a:p>
        </p:txBody>
      </p:sp>
      <p:sp>
        <p:nvSpPr>
          <p:cNvPr id="54274" name="Rectangle 2"/>
          <p:cNvSpPr>
            <a:spLocks noGrp="1" noRot="1" noChangeArrowheads="1"/>
          </p:cNvSpPr>
          <p:nvPr>
            <p:ph type="title" idx="4294967295"/>
          </p:nvPr>
        </p:nvSpPr>
        <p:spPr>
          <a:xfrm>
            <a:off x="457200" y="228600"/>
            <a:ext cx="8229600" cy="2286000"/>
          </a:xfrm>
        </p:spPr>
        <p:txBody>
          <a:bodyPr/>
          <a:lstStyle/>
          <a:p>
            <a:pPr algn="l" eaLnBrk="1" hangingPunct="1"/>
            <a:r>
              <a:rPr lang="ru-RU" altLang="bg-BG" sz="3200" b="1" dirty="0" smtClean="0">
                <a:solidFill>
                  <a:srgbClr val="FF0000"/>
                </a:solidFill>
                <a:effectLst>
                  <a:outerShdw blurRad="38100" dist="38100" dir="2700000" algn="tl">
                    <a:srgbClr val="C0C0C0"/>
                  </a:outerShdw>
                </a:effectLst>
              </a:rPr>
              <a:t>Глава втора. </a:t>
            </a:r>
            <a:r>
              <a:rPr lang="bg-BG" altLang="bg-BG" sz="3200" b="1" dirty="0" smtClean="0">
                <a:solidFill>
                  <a:srgbClr val="FF0000"/>
                </a:solidFill>
                <a:effectLst>
                  <a:outerShdw blurRad="38100" dist="38100" dir="2700000" algn="tl">
                    <a:srgbClr val="C0C0C0"/>
                  </a:outerShdw>
                </a:effectLst>
              </a:rPr>
              <a:t/>
            </a:r>
            <a:br>
              <a:rPr lang="bg-BG" altLang="bg-BG" sz="3200" b="1" dirty="0" smtClean="0">
                <a:solidFill>
                  <a:srgbClr val="FF0000"/>
                </a:solidFill>
                <a:effectLst>
                  <a:outerShdw blurRad="38100" dist="38100" dir="2700000" algn="tl">
                    <a:srgbClr val="C0C0C0"/>
                  </a:outerShdw>
                </a:effectLst>
              </a:rPr>
            </a:br>
            <a:r>
              <a:rPr lang="ru-RU" altLang="bg-BG" sz="3200" b="1" dirty="0" smtClean="0">
                <a:solidFill>
                  <a:srgbClr val="FF0000"/>
                </a:solidFill>
                <a:effectLst>
                  <a:outerShdw blurRad="38100" dist="38100" dir="2700000" algn="tl">
                    <a:srgbClr val="C0C0C0"/>
                  </a:outerShdw>
                </a:effectLst>
              </a:rPr>
              <a:t>ДЕЙНОСТИ ПО ОПАЗВАНЕ НА ЗДРАВЕТО</a:t>
            </a:r>
            <a:r>
              <a:rPr lang="en-US" altLang="bg-BG" sz="2400" b="1" dirty="0" smtClean="0">
                <a:solidFill>
                  <a:srgbClr val="FF0000"/>
                </a:solidFill>
                <a:effectLst>
                  <a:outerShdw blurRad="38100" dist="38100" dir="2700000" algn="tl">
                    <a:srgbClr val="C0C0C0"/>
                  </a:outerShdw>
                </a:effectLst>
              </a:rPr>
              <a:t/>
            </a:r>
            <a:br>
              <a:rPr lang="en-US" altLang="bg-BG" sz="2400" b="1" dirty="0" smtClean="0">
                <a:solidFill>
                  <a:srgbClr val="FF0000"/>
                </a:solidFill>
                <a:effectLst>
                  <a:outerShdw blurRad="38100" dist="38100" dir="2700000" algn="tl">
                    <a:srgbClr val="C0C0C0"/>
                  </a:outerShdw>
                </a:effectLst>
              </a:rPr>
            </a:br>
            <a:r>
              <a:rPr lang="bg-BG" altLang="bg-BG" sz="2400" b="1" dirty="0" smtClean="0">
                <a:solidFill>
                  <a:srgbClr val="FF0000"/>
                </a:solidFill>
                <a:effectLst>
                  <a:outerShdw blurRad="38100" dist="38100" dir="2700000" algn="tl">
                    <a:srgbClr val="C0C0C0"/>
                  </a:outerShdw>
                </a:effectLst>
              </a:rPr>
              <a:t/>
            </a:r>
            <a:br>
              <a:rPr lang="bg-BG" altLang="bg-BG" sz="2400" b="1" dirty="0" smtClean="0">
                <a:solidFill>
                  <a:srgbClr val="FF0000"/>
                </a:solidFill>
                <a:effectLst>
                  <a:outerShdw blurRad="38100" dist="38100" dir="2700000" algn="tl">
                    <a:srgbClr val="C0C0C0"/>
                  </a:outerShdw>
                </a:effectLst>
              </a:rPr>
            </a:br>
            <a:r>
              <a:rPr lang="ru-RU" altLang="bg-BG" sz="2400" b="1" dirty="0" smtClean="0">
                <a:solidFill>
                  <a:srgbClr val="FF0000"/>
                </a:solidFill>
                <a:effectLst>
                  <a:outerShdw blurRad="38100" dist="38100" dir="2700000" algn="tl">
                    <a:srgbClr val="C0C0C0"/>
                  </a:outerShdw>
                </a:effectLst>
              </a:rPr>
              <a:t>Раздел </a:t>
            </a:r>
            <a:r>
              <a:rPr lang="en-US" altLang="bg-BG" sz="2400" b="1" dirty="0" smtClean="0">
                <a:solidFill>
                  <a:srgbClr val="FF0000"/>
                </a:solidFill>
                <a:effectLst>
                  <a:outerShdw blurRad="38100" dist="38100" dir="2700000" algn="tl">
                    <a:srgbClr val="C0C0C0"/>
                  </a:outerShdw>
                </a:effectLst>
              </a:rPr>
              <a:t>I </a:t>
            </a:r>
            <a:r>
              <a:rPr lang="ru-RU" altLang="bg-BG" sz="2400" b="1" dirty="0" smtClean="0">
                <a:solidFill>
                  <a:srgbClr val="FF0000"/>
                </a:solidFill>
                <a:effectLst>
                  <a:outerShdw blurRad="38100" dist="38100" dir="2700000" algn="tl">
                    <a:srgbClr val="C0C0C0"/>
                  </a:outerShdw>
                </a:effectLst>
              </a:rPr>
              <a:t>Общи положения</a:t>
            </a:r>
            <a:r>
              <a:rPr lang="en-US" altLang="bg-BG" sz="2400" b="1" dirty="0" smtClean="0">
                <a:solidFill>
                  <a:srgbClr val="FF0000"/>
                </a:solidFill>
                <a:effectLst>
                  <a:outerShdw blurRad="38100" dist="38100" dir="2700000" algn="tl">
                    <a:srgbClr val="C0C0C0"/>
                  </a:outerShdw>
                </a:effectLst>
              </a:rPr>
              <a:t/>
            </a:r>
            <a:br>
              <a:rPr lang="en-US" altLang="bg-BG" sz="2400" b="1" dirty="0" smtClean="0">
                <a:solidFill>
                  <a:srgbClr val="FF0000"/>
                </a:solidFill>
                <a:effectLst>
                  <a:outerShdw blurRad="38100" dist="38100" dir="2700000" algn="tl">
                    <a:srgbClr val="C0C0C0"/>
                  </a:outerShdw>
                </a:effectLst>
              </a:rPr>
            </a:br>
            <a:endParaRPr lang="en-US" altLang="bg-BG" sz="2400" dirty="0" smtClean="0">
              <a:solidFill>
                <a:srgbClr val="FF0000"/>
              </a:solidFill>
              <a:effectLst>
                <a:outerShdw blurRad="38100" dist="38100" dir="2700000" algn="tl">
                  <a:srgbClr val="C0C0C0"/>
                </a:outerShdw>
              </a:effectLst>
            </a:endParaRPr>
          </a:p>
        </p:txBody>
      </p:sp>
      <p:sp>
        <p:nvSpPr>
          <p:cNvPr id="54275" name="Rectangle 3"/>
          <p:cNvSpPr>
            <a:spLocks noGrp="1" noRot="1" noChangeArrowheads="1"/>
          </p:cNvSpPr>
          <p:nvPr>
            <p:ph type="body" idx="4294967295"/>
          </p:nvPr>
        </p:nvSpPr>
        <p:spPr>
          <a:xfrm>
            <a:off x="457200" y="2514600"/>
            <a:ext cx="8229600" cy="3611563"/>
          </a:xfrm>
        </p:spPr>
        <p:txBody>
          <a:bodyPr/>
          <a:lstStyle/>
          <a:p>
            <a:pPr algn="just" eaLnBrk="1" hangingPunct="1">
              <a:lnSpc>
                <a:spcPct val="120000"/>
              </a:lnSpc>
            </a:pPr>
            <a:r>
              <a:rPr lang="ru-RU" altLang="bg-BG" sz="2800" dirty="0" smtClean="0">
                <a:effectLst>
                  <a:outerShdw blurRad="38100" dist="38100" dir="2700000" algn="tl">
                    <a:srgbClr val="C0C0C0"/>
                  </a:outerShdw>
                </a:effectLst>
              </a:rPr>
              <a:t>Държавните органи и институции планират, разработват и провеждат политика, насочена към опазване здравето на гражданите чрез осигуряване на здравословна жизнена среда, обучение за здравословен начин на живот и здравна профилактика.</a:t>
            </a:r>
            <a:endParaRPr lang="en-US" altLang="bg-BG" sz="28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6A328382-3F43-4BB0-9A9A-44938902498A}"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r>
              <a:rPr lang="bg-BG" sz="2800" dirty="0"/>
              <a:t>За опазване здравето и работоспособността на гражданите лечебните заведения системно извършват </a:t>
            </a:r>
            <a:r>
              <a:rPr lang="bg-BG" sz="2800" b="1" dirty="0">
                <a:solidFill>
                  <a:srgbClr val="FF0000"/>
                </a:solidFill>
              </a:rPr>
              <a:t>профилактични прегледи и диспансеризация.</a:t>
            </a:r>
            <a:r>
              <a:rPr lang="en-US" sz="2800" b="1" dirty="0">
                <a:solidFill>
                  <a:srgbClr val="FF0000"/>
                </a:solidFill>
              </a:rPr>
              <a:t/>
            </a:r>
            <a:br>
              <a:rPr lang="en-US" sz="2800" b="1" dirty="0">
                <a:solidFill>
                  <a:srgbClr val="FF0000"/>
                </a:solidFill>
              </a:rPr>
            </a:br>
            <a:r>
              <a:rPr lang="bg-BG" sz="2800" dirty="0"/>
              <a:t>	</a:t>
            </a:r>
            <a:r>
              <a:rPr lang="bg-BG" sz="2800" dirty="0" smtClean="0"/>
              <a:t>Лицата </a:t>
            </a:r>
            <a:r>
              <a:rPr lang="bg-BG" sz="2800" dirty="0"/>
              <a:t>с повишен здравен риск или със заболявания подлежат на диспансеризация.</a:t>
            </a:r>
            <a:r>
              <a:rPr lang="en-US" sz="2800" dirty="0"/>
              <a:t/>
            </a:r>
            <a:br>
              <a:rPr lang="en-US" sz="2800" dirty="0"/>
            </a:br>
            <a:r>
              <a:rPr lang="bg-BG" sz="2800" dirty="0" smtClean="0"/>
              <a:t>	Условията</a:t>
            </a:r>
            <a:r>
              <a:rPr lang="bg-BG" sz="2800" dirty="0"/>
              <a:t>, редът и финансирането за извършване на профилактичните прегледи и диспансеризацията, както и списъкът на заболяванията, при които се извършва диспансеризация, се определят с наредба на министъра на здравеопазването</a:t>
            </a:r>
            <a:r>
              <a:rPr lang="bg-BG" sz="2800" dirty="0" smtClean="0"/>
              <a:t>.</a:t>
            </a: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42</a:t>
            </a:fld>
            <a:endParaRPr lang="en-US" altLang="en-US"/>
          </a:p>
        </p:txBody>
      </p:sp>
    </p:spTree>
    <p:extLst>
      <p:ext uri="{BB962C8B-B14F-4D97-AF65-F5344CB8AC3E}">
        <p14:creationId xmlns:p14="http://schemas.microsoft.com/office/powerpoint/2010/main" val="13867104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A12A6C0-3DD8-4259-A16D-A520567A8C7A}" type="slidenum">
              <a:rPr lang="en-US" altLang="en-US">
                <a:latin typeface="Arial" charset="0"/>
              </a:rPr>
              <a:pPr eaLnBrk="1" hangingPunct="1"/>
              <a:t>43</a:t>
            </a:fld>
            <a:endParaRPr lang="en-US" altLang="en-US">
              <a:latin typeface="Arial" charset="0"/>
            </a:endParaRPr>
          </a:p>
        </p:txBody>
      </p:sp>
      <p:sp>
        <p:nvSpPr>
          <p:cNvPr id="55298" name="Rectangle 2"/>
          <p:cNvSpPr>
            <a:spLocks noGrp="1" noRot="1" noChangeArrowheads="1"/>
          </p:cNvSpPr>
          <p:nvPr>
            <p:ph type="title" idx="4294967295"/>
          </p:nvPr>
        </p:nvSpPr>
        <p:spPr>
          <a:xfrm>
            <a:off x="457200" y="274638"/>
            <a:ext cx="8229600" cy="1630362"/>
          </a:xfrm>
        </p:spPr>
        <p:txBody>
          <a:bodyPr/>
          <a:lstStyle/>
          <a:p>
            <a:pPr algn="l" eaLnBrk="1" hangingPunct="1"/>
            <a:r>
              <a:rPr lang="ru-RU" altLang="bg-BG" sz="3200" b="1" dirty="0" smtClean="0">
                <a:solidFill>
                  <a:srgbClr val="FF0000"/>
                </a:solidFill>
                <a:effectLst>
                  <a:outerShdw blurRad="38100" dist="38100" dir="2700000" algn="tl">
                    <a:srgbClr val="C0C0C0"/>
                  </a:outerShdw>
                </a:effectLst>
              </a:rPr>
              <a:t>Раздел </a:t>
            </a:r>
            <a:r>
              <a:rPr lang="en-US" altLang="bg-BG" sz="3200" b="1" dirty="0" smtClean="0">
                <a:solidFill>
                  <a:srgbClr val="FF0000"/>
                </a:solidFill>
                <a:effectLst>
                  <a:outerShdw blurRad="38100" dist="38100" dir="2700000" algn="tl">
                    <a:srgbClr val="C0C0C0"/>
                  </a:outerShdw>
                </a:effectLst>
              </a:rPr>
              <a:t>II</a:t>
            </a:r>
            <a:r>
              <a:rPr lang="bg-BG" altLang="bg-BG" sz="3200" b="1" dirty="0" smtClean="0">
                <a:solidFill>
                  <a:srgbClr val="FF0000"/>
                </a:solidFill>
                <a:effectLst>
                  <a:outerShdw blurRad="38100" dist="38100" dir="2700000" algn="tl">
                    <a:srgbClr val="C0C0C0"/>
                  </a:outerShdw>
                </a:effectLst>
              </a:rPr>
              <a:t>. </a:t>
            </a:r>
            <a:r>
              <a:rPr lang="ru-RU" altLang="bg-BG" sz="3200" b="1" dirty="0" smtClean="0">
                <a:solidFill>
                  <a:srgbClr val="FF0000"/>
                </a:solidFill>
                <a:effectLst>
                  <a:outerShdw blurRad="38100" dist="38100" dir="2700000" algn="tl">
                    <a:srgbClr val="C0C0C0"/>
                  </a:outerShdw>
                </a:effectLst>
              </a:rPr>
              <a:t>Осигуряване на здравословна жизнена среда</a:t>
            </a:r>
            <a:r>
              <a:rPr lang="ru-RU" altLang="bg-BG" sz="2400" dirty="0" smtClean="0">
                <a:solidFill>
                  <a:srgbClr val="FF0000"/>
                </a:solidFill>
                <a:effectLst>
                  <a:outerShdw blurRad="38100" dist="38100" dir="2700000" algn="tl">
                    <a:srgbClr val="C0C0C0"/>
                  </a:outerShdw>
                </a:effectLst>
              </a:rPr>
              <a:t/>
            </a:r>
            <a:br>
              <a:rPr lang="ru-RU" altLang="bg-BG" sz="2400" dirty="0" smtClean="0">
                <a:solidFill>
                  <a:srgbClr val="FF0000"/>
                </a:solidFill>
                <a:effectLst>
                  <a:outerShdw blurRad="38100" dist="38100" dir="2700000" algn="tl">
                    <a:srgbClr val="C0C0C0"/>
                  </a:outerShdw>
                </a:effectLst>
              </a:rPr>
            </a:br>
            <a:endParaRPr lang="en-US" altLang="bg-BG" sz="2400" dirty="0" smtClean="0">
              <a:solidFill>
                <a:srgbClr val="FF0000"/>
              </a:solidFill>
              <a:effectLst>
                <a:outerShdw blurRad="38100" dist="38100" dir="2700000" algn="tl">
                  <a:srgbClr val="C0C0C0"/>
                </a:outerShdw>
              </a:effectLst>
            </a:endParaRPr>
          </a:p>
        </p:txBody>
      </p:sp>
      <p:sp>
        <p:nvSpPr>
          <p:cNvPr id="55299" name="Rectangle 3"/>
          <p:cNvSpPr>
            <a:spLocks noGrp="1" noRot="1" noChangeArrowheads="1"/>
          </p:cNvSpPr>
          <p:nvPr>
            <p:ph type="body" idx="4294967295"/>
          </p:nvPr>
        </p:nvSpPr>
        <p:spPr>
          <a:xfrm>
            <a:off x="228600" y="1676400"/>
            <a:ext cx="8610600" cy="4343400"/>
          </a:xfrm>
        </p:spPr>
        <p:txBody>
          <a:bodyPr/>
          <a:lstStyle/>
          <a:p>
            <a:pPr eaLnBrk="1" hangingPunct="1"/>
            <a:r>
              <a:rPr lang="ru-RU" altLang="bg-BG" sz="2800" dirty="0" err="1" smtClean="0">
                <a:effectLst>
                  <a:outerShdw blurRad="38100" dist="38100" dir="2700000" algn="tl">
                    <a:srgbClr val="C0C0C0"/>
                  </a:outerShdw>
                </a:effectLst>
              </a:rPr>
              <a:t>Държавата</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общините</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юридическите</a:t>
            </a:r>
            <a:r>
              <a:rPr lang="ru-RU" altLang="bg-BG" sz="2800" dirty="0" smtClean="0">
                <a:effectLst>
                  <a:outerShdw blurRad="38100" dist="38100" dir="2700000" algn="tl">
                    <a:srgbClr val="C0C0C0"/>
                  </a:outerShdw>
                </a:effectLst>
              </a:rPr>
              <a:t> и </a:t>
            </a:r>
            <a:r>
              <a:rPr lang="ru-RU" altLang="bg-BG" sz="2800" dirty="0" err="1" smtClean="0">
                <a:effectLst>
                  <a:outerShdw blurRad="38100" dist="38100" dir="2700000" algn="tl">
                    <a:srgbClr val="C0C0C0"/>
                  </a:outerShdw>
                </a:effectLst>
              </a:rPr>
              <a:t>физическите</a:t>
            </a:r>
            <a:r>
              <a:rPr lang="ru-RU" altLang="bg-BG" sz="2800" dirty="0" smtClean="0">
                <a:effectLst>
                  <a:outerShdw blurRad="38100" dist="38100" dir="2700000" algn="tl">
                    <a:srgbClr val="C0C0C0"/>
                  </a:outerShdw>
                </a:effectLst>
              </a:rPr>
              <a:t> лица </a:t>
            </a:r>
            <a:r>
              <a:rPr lang="ru-RU" altLang="bg-BG" sz="2800" dirty="0" err="1" smtClean="0">
                <a:effectLst>
                  <a:outerShdw blurRad="38100" dist="38100" dir="2700000" algn="tl">
                    <a:srgbClr val="C0C0C0"/>
                  </a:outerShdw>
                </a:effectLst>
              </a:rPr>
              <a:t>осъществяват</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дейността</a:t>
            </a:r>
            <a:r>
              <a:rPr lang="ru-RU" altLang="bg-BG" sz="2800" dirty="0" smtClean="0">
                <a:effectLst>
                  <a:outerShdw blurRad="38100" dist="38100" dir="2700000" algn="tl">
                    <a:srgbClr val="C0C0C0"/>
                  </a:outerShdw>
                </a:effectLst>
              </a:rPr>
              <a:t> си, </a:t>
            </a:r>
            <a:r>
              <a:rPr lang="ru-RU" altLang="bg-BG" sz="2800" dirty="0" err="1" smtClean="0">
                <a:effectLst>
                  <a:outerShdw blurRad="38100" dist="38100" dir="2700000" algn="tl">
                    <a:srgbClr val="C0C0C0"/>
                  </a:outerShdw>
                </a:effectLst>
              </a:rPr>
              <a:t>като</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осигуряват</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опазването</a:t>
            </a:r>
            <a:r>
              <a:rPr lang="ru-RU" altLang="bg-BG" sz="2800" dirty="0" smtClean="0">
                <a:effectLst>
                  <a:outerShdw blurRad="38100" dist="38100" dir="2700000" algn="tl">
                    <a:srgbClr val="C0C0C0"/>
                  </a:outerShdw>
                </a:effectLst>
              </a:rPr>
              <a:t> на </a:t>
            </a:r>
            <a:r>
              <a:rPr lang="ru-RU" altLang="bg-BG" sz="2800" dirty="0" err="1" smtClean="0">
                <a:effectLst>
                  <a:outerShdw blurRad="38100" dist="38100" dir="2700000" algn="tl">
                    <a:srgbClr val="C0C0C0"/>
                  </a:outerShdw>
                </a:effectLst>
              </a:rPr>
              <a:t>жизнената</a:t>
            </a:r>
            <a:r>
              <a:rPr lang="ru-RU" altLang="bg-BG" sz="2800" dirty="0" smtClean="0">
                <a:effectLst>
                  <a:outerShdw blurRad="38100" dist="38100" dir="2700000" algn="tl">
                    <a:srgbClr val="C0C0C0"/>
                  </a:outerShdw>
                </a:effectLst>
              </a:rPr>
              <a:t> среда от вредно </a:t>
            </a:r>
            <a:r>
              <a:rPr lang="ru-RU" altLang="bg-BG" sz="2800" dirty="0" err="1" smtClean="0">
                <a:effectLst>
                  <a:outerShdw blurRad="38100" dist="38100" dir="2700000" algn="tl">
                    <a:srgbClr val="C0C0C0"/>
                  </a:outerShdw>
                </a:effectLst>
              </a:rPr>
              <a:t>въздействащите</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върху</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здравето</a:t>
            </a:r>
            <a:r>
              <a:rPr lang="ru-RU" altLang="bg-BG" sz="2800" dirty="0" smtClean="0">
                <a:effectLst>
                  <a:outerShdw blurRad="38100" dist="38100" dir="2700000" algn="tl">
                    <a:srgbClr val="C0C0C0"/>
                  </a:outerShdw>
                </a:effectLst>
              </a:rPr>
              <a:t> на </a:t>
            </a:r>
            <a:r>
              <a:rPr lang="ru-RU" altLang="bg-BG" sz="2800" dirty="0" err="1" smtClean="0">
                <a:effectLst>
                  <a:outerShdw blurRad="38100" dist="38100" dir="2700000" algn="tl">
                    <a:srgbClr val="C0C0C0"/>
                  </a:outerShdw>
                </a:effectLst>
              </a:rPr>
              <a:t>човека</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биологични</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химични</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физични</a:t>
            </a:r>
            <a:r>
              <a:rPr lang="ru-RU" altLang="bg-BG" sz="2800" dirty="0" smtClean="0">
                <a:effectLst>
                  <a:outerShdw blurRad="38100" dist="38100" dir="2700000" algn="tl">
                    <a:srgbClr val="C0C0C0"/>
                  </a:outerShdw>
                </a:effectLst>
              </a:rPr>
              <a:t> и </a:t>
            </a:r>
            <a:r>
              <a:rPr lang="ru-RU" altLang="bg-BG" sz="2800" dirty="0" err="1" smtClean="0">
                <a:effectLst>
                  <a:outerShdw blurRad="38100" dist="38100" dir="2700000" algn="tl">
                    <a:srgbClr val="C0C0C0"/>
                  </a:outerShdw>
                </a:effectLst>
              </a:rPr>
              <a:t>социални</a:t>
            </a:r>
            <a:r>
              <a:rPr lang="ru-RU" altLang="bg-BG" sz="2800" dirty="0" smtClean="0">
                <a:effectLst>
                  <a:outerShdw blurRad="38100" dist="38100" dir="2700000" algn="tl">
                    <a:srgbClr val="C0C0C0"/>
                  </a:outerShdw>
                </a:effectLst>
              </a:rPr>
              <a:t> </a:t>
            </a:r>
            <a:r>
              <a:rPr lang="ru-RU" altLang="bg-BG" sz="2800" dirty="0" err="1" smtClean="0">
                <a:effectLst>
                  <a:outerShdw blurRad="38100" dist="38100" dir="2700000" algn="tl">
                    <a:srgbClr val="C0C0C0"/>
                  </a:outerShdw>
                </a:effectLst>
              </a:rPr>
              <a:t>фактори</a:t>
            </a:r>
            <a:r>
              <a:rPr lang="ru-RU" altLang="bg-BG" sz="2800" dirty="0" smtClean="0">
                <a:effectLst>
                  <a:outerShdw blurRad="38100" dist="38100" dir="2700000" algn="tl">
                    <a:srgbClr val="C0C0C0"/>
                  </a:outerShdw>
                </a:effectLst>
              </a:rPr>
              <a:t>.</a:t>
            </a:r>
          </a:p>
          <a:p>
            <a:pPr eaLnBrk="1" hangingPunct="1"/>
            <a:r>
              <a:rPr lang="bg-BG" sz="2800" dirty="0">
                <a:effectLst>
                  <a:outerShdw blurRad="38100" dist="38100" dir="2700000" algn="tl">
                    <a:srgbClr val="000000">
                      <a:alpha val="43137"/>
                    </a:srgbClr>
                  </a:outerShdw>
                </a:effectLst>
              </a:rPr>
              <a:t>При осъществяване на дейността си юридическите и физическите лица са длъжни да спазват установените здравни изисквания.</a:t>
            </a:r>
            <a:endParaRPr lang="en-US" sz="2800" dirty="0">
              <a:effectLst>
                <a:outerShdw blurRad="38100" dist="38100" dir="2700000" algn="tl">
                  <a:srgbClr val="000000">
                    <a:alpha val="43137"/>
                  </a:srgbClr>
                </a:outerShdw>
              </a:effectLst>
            </a:endParaRPr>
          </a:p>
          <a:p>
            <a:pPr eaLnBrk="1" hangingPunct="1"/>
            <a:endParaRPr lang="ru-RU" altLang="bg-BG"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F067E4C5-1243-4F82-A847-C44FFB218B4D}"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D85B67E-F1D9-431E-881E-8998316AA37B}" type="slidenum">
              <a:rPr lang="en-US" altLang="en-US">
                <a:latin typeface="Arial" charset="0"/>
              </a:rPr>
              <a:pPr eaLnBrk="1" hangingPunct="1"/>
              <a:t>44</a:t>
            </a:fld>
            <a:endParaRPr lang="en-US" altLang="en-US">
              <a:latin typeface="Arial" charset="0"/>
            </a:endParaRPr>
          </a:p>
        </p:txBody>
      </p:sp>
      <p:sp>
        <p:nvSpPr>
          <p:cNvPr id="169987" name="Rectangle 3"/>
          <p:cNvSpPr>
            <a:spLocks noGrp="1" noRot="1" noChangeArrowheads="1"/>
          </p:cNvSpPr>
          <p:nvPr>
            <p:ph type="body" idx="4294967295"/>
          </p:nvPr>
        </p:nvSpPr>
        <p:spPr>
          <a:xfrm>
            <a:off x="457200" y="762000"/>
            <a:ext cx="8229600" cy="3916363"/>
          </a:xfrm>
        </p:spPr>
        <p:txBody>
          <a:bodyPr/>
          <a:lstStyle/>
          <a:p>
            <a:pPr algn="just" eaLnBrk="1" hangingPunct="1"/>
            <a:r>
              <a:rPr lang="ru-RU" altLang="bg-BG" dirty="0" smtClean="0">
                <a:effectLst>
                  <a:outerShdw blurRad="38100" dist="38100" dir="2700000" algn="tl">
                    <a:srgbClr val="C0C0C0"/>
                  </a:outerShdw>
                </a:effectLst>
              </a:rPr>
              <a:t>Регламентирани са мерките за контрол на шума, на факторите на жизнената среда на национално и областно равнище; определят се критериите за райони с повишен здравен риск и програми за контролни изследвания и дейности в тези райони.</a:t>
            </a:r>
            <a:endParaRPr lang="bg-BG" altLang="bg-BG"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AA25F5DF-2045-4E2A-81FA-19CC933CFF96}"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21B5805-E85C-41D4-9E6A-C502F3E3F21F}" type="slidenum">
              <a:rPr lang="en-US" altLang="en-US">
                <a:latin typeface="Arial" charset="0"/>
              </a:rPr>
              <a:pPr eaLnBrk="1" hangingPunct="1"/>
              <a:t>45</a:t>
            </a:fld>
            <a:endParaRPr lang="en-US" altLang="en-US">
              <a:latin typeface="Arial" charset="0"/>
            </a:endParaRPr>
          </a:p>
        </p:txBody>
      </p:sp>
      <p:sp>
        <p:nvSpPr>
          <p:cNvPr id="189442" name="Rectangle 2"/>
          <p:cNvSpPr>
            <a:spLocks noGrp="1" noRot="1" noChangeArrowheads="1"/>
          </p:cNvSpPr>
          <p:nvPr>
            <p:ph type="title" idx="4294967295"/>
          </p:nvPr>
        </p:nvSpPr>
        <p:spPr/>
        <p:txBody>
          <a:bodyPr/>
          <a:lstStyle/>
          <a:p>
            <a:pPr algn="l" eaLnBrk="1" hangingPunct="1"/>
            <a:r>
              <a:rPr lang="ru-RU" altLang="bg-BG" i="1" smtClean="0">
                <a:solidFill>
                  <a:schemeClr val="hlink"/>
                </a:solidFill>
                <a:effectLst>
                  <a:outerShdw blurRad="38100" dist="38100" dir="2700000" algn="tl">
                    <a:srgbClr val="C0C0C0"/>
                  </a:outerShdw>
                </a:effectLst>
              </a:rPr>
              <a:t>Здравните изисквания</a:t>
            </a:r>
            <a:endParaRPr lang="bg-BG" altLang="bg-BG" i="1" smtClean="0">
              <a:solidFill>
                <a:schemeClr val="hlink"/>
              </a:solidFill>
              <a:effectLst>
                <a:outerShdw blurRad="38100" dist="38100" dir="2700000" algn="tl">
                  <a:srgbClr val="C0C0C0"/>
                </a:outerShdw>
              </a:effectLst>
            </a:endParaRPr>
          </a:p>
        </p:txBody>
      </p:sp>
      <p:sp>
        <p:nvSpPr>
          <p:cNvPr id="189443" name="Rectangle 3"/>
          <p:cNvSpPr>
            <a:spLocks noGrp="1" noRot="1" noChangeArrowheads="1"/>
          </p:cNvSpPr>
          <p:nvPr>
            <p:ph type="body" idx="4294967295"/>
          </p:nvPr>
        </p:nvSpPr>
        <p:spPr/>
        <p:txBody>
          <a:bodyPr/>
          <a:lstStyle/>
          <a:p>
            <a:pPr eaLnBrk="1" hangingPunct="1"/>
            <a:r>
              <a:rPr lang="ru-RU" altLang="bg-BG" dirty="0" smtClean="0">
                <a:effectLst>
                  <a:outerShdw blurRad="38100" dist="38100" dir="2700000" algn="tl">
                    <a:srgbClr val="C0C0C0"/>
                  </a:outerShdw>
                </a:effectLst>
              </a:rPr>
              <a:t>при </a:t>
            </a:r>
            <a:r>
              <a:rPr lang="ru-RU" altLang="bg-BG" dirty="0" err="1" smtClean="0">
                <a:effectLst>
                  <a:outerShdw blurRad="38100" dist="38100" dir="2700000" algn="tl">
                    <a:srgbClr val="C0C0C0"/>
                  </a:outerShdw>
                </a:effectLst>
              </a:rPr>
              <a:t>проектиране</a:t>
            </a:r>
            <a:r>
              <a:rPr lang="ru-RU" altLang="bg-BG" dirty="0" smtClean="0">
                <a:effectLst>
                  <a:outerShdw blurRad="38100" dist="38100" dir="2700000" algn="tl">
                    <a:srgbClr val="C0C0C0"/>
                  </a:outerShdw>
                </a:effectLst>
              </a:rPr>
              <a:t> и </a:t>
            </a:r>
            <a:r>
              <a:rPr lang="ru-RU" altLang="bg-BG" dirty="0" err="1" smtClean="0">
                <a:effectLst>
                  <a:outerShdw blurRad="38100" dist="38100" dir="2700000" algn="tl">
                    <a:srgbClr val="C0C0C0"/>
                  </a:outerShdw>
                </a:effectLst>
              </a:rPr>
              <a:t>изграждане</a:t>
            </a:r>
            <a:r>
              <a:rPr lang="ru-RU" altLang="bg-BG" dirty="0" smtClean="0">
                <a:effectLst>
                  <a:outerShdw blurRad="38100" dist="38100" dir="2700000" algn="tl">
                    <a:srgbClr val="C0C0C0"/>
                  </a:outerShdw>
                </a:effectLst>
              </a:rPr>
              <a:t> на </a:t>
            </a:r>
            <a:r>
              <a:rPr lang="ru-RU" altLang="bg-BG" dirty="0" err="1" smtClean="0">
                <a:effectLst>
                  <a:outerShdw blurRad="38100" dist="38100" dir="2700000" algn="tl">
                    <a:srgbClr val="C0C0C0"/>
                  </a:outerShdw>
                </a:effectLst>
              </a:rPr>
              <a:t>обекти</a:t>
            </a:r>
            <a:r>
              <a:rPr lang="ru-RU" altLang="bg-BG" dirty="0" smtClean="0">
                <a:effectLst>
                  <a:outerShdw blurRad="38100" dist="38100" dir="2700000" algn="tl">
                    <a:srgbClr val="C0C0C0"/>
                  </a:outerShdw>
                </a:effectLst>
              </a:rPr>
              <a:t> с </a:t>
            </a:r>
            <a:r>
              <a:rPr lang="ru-RU" altLang="bg-BG" dirty="0" err="1" smtClean="0">
                <a:effectLst>
                  <a:outerShdw blurRad="38100" dist="38100" dir="2700000" algn="tl">
                    <a:srgbClr val="C0C0C0"/>
                  </a:outerShdw>
                </a:effectLst>
              </a:rPr>
              <a:t>обществено</a:t>
            </a:r>
            <a:r>
              <a:rPr lang="ru-RU" altLang="bg-BG" dirty="0" smtClean="0">
                <a:effectLst>
                  <a:outerShdw blurRad="38100" dist="38100" dir="2700000" algn="tl">
                    <a:srgbClr val="C0C0C0"/>
                  </a:outerShdw>
                </a:effectLst>
              </a:rPr>
              <a:t> предназначение;</a:t>
            </a:r>
          </a:p>
          <a:p>
            <a:pPr eaLnBrk="1" hangingPunct="1"/>
            <a:r>
              <a:rPr lang="ru-RU" altLang="bg-BG" dirty="0" err="1" smtClean="0">
                <a:effectLst>
                  <a:outerShdw blurRad="38100" dist="38100" dir="2700000" algn="tl">
                    <a:srgbClr val="C0C0C0"/>
                  </a:outerShdw>
                </a:effectLst>
              </a:rPr>
              <a:t>към</a:t>
            </a:r>
            <a:r>
              <a:rPr lang="ru-RU" altLang="bg-BG" dirty="0" smtClean="0">
                <a:effectLst>
                  <a:outerShdw blurRad="38100" dist="38100" dir="2700000" algn="tl">
                    <a:srgbClr val="C0C0C0"/>
                  </a:outerShdw>
                </a:effectLst>
              </a:rPr>
              <a:t> </a:t>
            </a:r>
            <a:r>
              <a:rPr lang="ru-RU" altLang="bg-BG" dirty="0" err="1" smtClean="0">
                <a:effectLst>
                  <a:outerShdw blurRad="38100" dist="38100" dir="2700000" algn="tl">
                    <a:srgbClr val="C0C0C0"/>
                  </a:outerShdw>
                </a:effectLst>
              </a:rPr>
              <a:t>продукти</a:t>
            </a:r>
            <a:r>
              <a:rPr lang="ru-RU" altLang="bg-BG" dirty="0" smtClean="0">
                <a:effectLst>
                  <a:outerShdw blurRad="38100" dist="38100" dir="2700000" algn="tl">
                    <a:srgbClr val="C0C0C0"/>
                  </a:outerShdw>
                </a:effectLst>
              </a:rPr>
              <a:t> и стоки </a:t>
            </a:r>
            <a:r>
              <a:rPr lang="ru-RU" altLang="bg-BG" dirty="0" err="1" smtClean="0">
                <a:effectLst>
                  <a:outerShdw blurRad="38100" dist="38100" dir="2700000" algn="tl">
                    <a:srgbClr val="C0C0C0"/>
                  </a:outerShdw>
                </a:effectLst>
              </a:rPr>
              <a:t>със</a:t>
            </a:r>
            <a:r>
              <a:rPr lang="ru-RU" altLang="bg-BG" dirty="0" smtClean="0">
                <a:effectLst>
                  <a:outerShdw blurRad="38100" dist="38100" dir="2700000" algn="tl">
                    <a:srgbClr val="C0C0C0"/>
                  </a:outerShdw>
                </a:effectLst>
              </a:rPr>
              <a:t> значение за </a:t>
            </a:r>
            <a:r>
              <a:rPr lang="ru-RU" altLang="bg-BG" dirty="0" err="1" smtClean="0">
                <a:effectLst>
                  <a:outerShdw blurRad="38100" dist="38100" dir="2700000" algn="tl">
                    <a:srgbClr val="C0C0C0"/>
                  </a:outerShdw>
                </a:effectLst>
              </a:rPr>
              <a:t>здравето</a:t>
            </a:r>
            <a:r>
              <a:rPr lang="ru-RU" altLang="bg-BG" dirty="0" smtClean="0">
                <a:effectLst>
                  <a:outerShdw blurRad="38100" dist="38100" dir="2700000" algn="tl">
                    <a:srgbClr val="C0C0C0"/>
                  </a:outerShdw>
                </a:effectLst>
              </a:rPr>
              <a:t>;</a:t>
            </a:r>
          </a:p>
          <a:p>
            <a:pPr eaLnBrk="1" hangingPunct="1"/>
            <a:r>
              <a:rPr lang="ru-RU" altLang="bg-BG" dirty="0" err="1" smtClean="0">
                <a:effectLst>
                  <a:outerShdw blurRad="38100" dist="38100" dir="2700000" algn="tl">
                    <a:srgbClr val="C0C0C0"/>
                  </a:outerShdw>
                </a:effectLst>
              </a:rPr>
              <a:t>максимално</a:t>
            </a:r>
            <a:r>
              <a:rPr lang="ru-RU" altLang="bg-BG" dirty="0" smtClean="0">
                <a:effectLst>
                  <a:outerShdw blurRad="38100" dist="38100" dir="2700000" algn="tl">
                    <a:srgbClr val="C0C0C0"/>
                  </a:outerShdw>
                </a:effectLst>
              </a:rPr>
              <a:t> </a:t>
            </a:r>
            <a:r>
              <a:rPr lang="ru-RU" altLang="bg-BG" dirty="0" err="1" smtClean="0">
                <a:effectLst>
                  <a:outerShdw blurRad="38100" dist="38100" dir="2700000" algn="tl">
                    <a:srgbClr val="C0C0C0"/>
                  </a:outerShdw>
                </a:effectLst>
              </a:rPr>
              <a:t>допустимите</a:t>
            </a:r>
            <a:r>
              <a:rPr lang="ru-RU" altLang="bg-BG" dirty="0" smtClean="0">
                <a:effectLst>
                  <a:outerShdw blurRad="38100" dist="38100" dir="2700000" algn="tl">
                    <a:srgbClr val="C0C0C0"/>
                  </a:outerShdw>
                </a:effectLst>
              </a:rPr>
              <a:t> нива на </a:t>
            </a:r>
            <a:r>
              <a:rPr lang="ru-RU" altLang="bg-BG" dirty="0" err="1" smtClean="0">
                <a:effectLst>
                  <a:outerShdw blurRad="38100" dist="38100" dir="2700000" algn="tl">
                    <a:srgbClr val="C0C0C0"/>
                  </a:outerShdw>
                </a:effectLst>
              </a:rPr>
              <a:t>факторите</a:t>
            </a:r>
            <a:r>
              <a:rPr lang="ru-RU" altLang="bg-BG" dirty="0" smtClean="0">
                <a:effectLst>
                  <a:outerShdw blurRad="38100" dist="38100" dir="2700000" algn="tl">
                    <a:srgbClr val="C0C0C0"/>
                  </a:outerShdw>
                </a:effectLst>
              </a:rPr>
              <a:t> на </a:t>
            </a:r>
            <a:r>
              <a:rPr lang="ru-RU" altLang="bg-BG" dirty="0" err="1" smtClean="0">
                <a:effectLst>
                  <a:outerShdw blurRad="38100" dist="38100" dir="2700000" algn="tl">
                    <a:srgbClr val="C0C0C0"/>
                  </a:outerShdw>
                </a:effectLst>
              </a:rPr>
              <a:t>жизнената</a:t>
            </a:r>
            <a:r>
              <a:rPr lang="ru-RU" altLang="bg-BG" dirty="0" smtClean="0">
                <a:effectLst>
                  <a:outerShdw blurRad="38100" dist="38100" dir="2700000" algn="tl">
                    <a:srgbClr val="C0C0C0"/>
                  </a:outerShdw>
                </a:effectLst>
              </a:rPr>
              <a:t> среда;</a:t>
            </a:r>
          </a:p>
          <a:p>
            <a:pPr eaLnBrk="1" hangingPunct="1"/>
            <a:r>
              <a:rPr lang="ru-RU" altLang="bg-BG" dirty="0" err="1">
                <a:effectLst>
                  <a:outerShdw blurRad="38100" dist="38100" dir="2700000" algn="tl">
                    <a:srgbClr val="C0C0C0"/>
                  </a:outerShdw>
                </a:effectLst>
              </a:rPr>
              <a:t>към</a:t>
            </a:r>
            <a:r>
              <a:rPr lang="ru-RU" altLang="bg-BG" dirty="0">
                <a:effectLst>
                  <a:outerShdw blurRad="38100" dist="38100" dir="2700000" algn="tl">
                    <a:srgbClr val="C0C0C0"/>
                  </a:outerShdw>
                </a:effectLst>
              </a:rPr>
              <a:t> </a:t>
            </a:r>
            <a:r>
              <a:rPr lang="ru-RU" altLang="bg-BG" dirty="0" err="1">
                <a:effectLst>
                  <a:outerShdw blurRad="38100" dist="38100" dir="2700000" algn="tl">
                    <a:srgbClr val="C0C0C0"/>
                  </a:outerShdw>
                </a:effectLst>
              </a:rPr>
              <a:t>лицата</a:t>
            </a:r>
            <a:r>
              <a:rPr lang="ru-RU" altLang="bg-BG" dirty="0">
                <a:effectLst>
                  <a:outerShdw blurRad="38100" dist="38100" dir="2700000" algn="tl">
                    <a:srgbClr val="C0C0C0"/>
                  </a:outerShdw>
                </a:effectLst>
              </a:rPr>
              <a:t>, </a:t>
            </a:r>
            <a:r>
              <a:rPr lang="ru-RU" altLang="bg-BG" dirty="0" err="1">
                <a:effectLst>
                  <a:outerShdw blurRad="38100" dist="38100" dir="2700000" algn="tl">
                    <a:srgbClr val="C0C0C0"/>
                  </a:outerShdw>
                </a:effectLst>
              </a:rPr>
              <a:t>работещи</a:t>
            </a:r>
            <a:r>
              <a:rPr lang="ru-RU" altLang="bg-BG" dirty="0">
                <a:effectLst>
                  <a:outerShdw blurRad="38100" dist="38100" dir="2700000" algn="tl">
                    <a:srgbClr val="C0C0C0"/>
                  </a:outerShdw>
                </a:effectLst>
              </a:rPr>
              <a:t> в </a:t>
            </a:r>
            <a:r>
              <a:rPr lang="ru-RU" altLang="bg-BG" dirty="0" err="1">
                <a:effectLst>
                  <a:outerShdw blurRad="38100" dist="38100" dir="2700000" algn="tl">
                    <a:srgbClr val="C0C0C0"/>
                  </a:outerShdw>
                </a:effectLst>
              </a:rPr>
              <a:t>детските</a:t>
            </a:r>
            <a:r>
              <a:rPr lang="ru-RU" altLang="bg-BG" dirty="0">
                <a:effectLst>
                  <a:outerShdw blurRad="38100" dist="38100" dir="2700000" algn="tl">
                    <a:srgbClr val="C0C0C0"/>
                  </a:outerShdw>
                </a:effectLst>
              </a:rPr>
              <a:t> заведения;</a:t>
            </a:r>
          </a:p>
          <a:p>
            <a:pPr eaLnBrk="1" hangingPunct="1"/>
            <a:endParaRPr lang="bg-BG" altLang="bg-BG"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CA640773-4BA7-41B7-86A2-E03844863BAF}"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B417C314-7983-4EA5-9717-1A26FD18E1BD}" type="slidenum">
              <a:rPr lang="en-US" altLang="en-US">
                <a:latin typeface="Arial" charset="0"/>
              </a:rPr>
              <a:pPr eaLnBrk="1" hangingPunct="1"/>
              <a:t>46</a:t>
            </a:fld>
            <a:endParaRPr lang="en-US" altLang="en-US">
              <a:latin typeface="Arial" charset="0"/>
            </a:endParaRPr>
          </a:p>
        </p:txBody>
      </p:sp>
      <p:sp>
        <p:nvSpPr>
          <p:cNvPr id="190466" name="Rectangle 2"/>
          <p:cNvSpPr>
            <a:spLocks noGrp="1" noRot="1" noChangeArrowheads="1"/>
          </p:cNvSpPr>
          <p:nvPr>
            <p:ph type="title" idx="4294967295"/>
          </p:nvPr>
        </p:nvSpPr>
        <p:spPr/>
        <p:txBody>
          <a:bodyPr/>
          <a:lstStyle/>
          <a:p>
            <a:pPr algn="l" eaLnBrk="1" hangingPunct="1"/>
            <a:r>
              <a:rPr lang="ru-RU" altLang="bg-BG" i="1" smtClean="0">
                <a:solidFill>
                  <a:schemeClr val="hlink"/>
                </a:solidFill>
                <a:effectLst>
                  <a:outerShdw blurRad="38100" dist="38100" dir="2700000" algn="tl">
                    <a:srgbClr val="C0C0C0"/>
                  </a:outerShdw>
                </a:effectLst>
              </a:rPr>
              <a:t>Здравните изисквания</a:t>
            </a:r>
            <a:endParaRPr lang="bg-BG" altLang="bg-BG" i="1" smtClean="0">
              <a:solidFill>
                <a:schemeClr val="hlink"/>
              </a:solidFill>
              <a:effectLst>
                <a:outerShdw blurRad="38100" dist="38100" dir="2700000" algn="tl">
                  <a:srgbClr val="C0C0C0"/>
                </a:outerShdw>
              </a:effectLst>
            </a:endParaRPr>
          </a:p>
        </p:txBody>
      </p:sp>
      <p:sp>
        <p:nvSpPr>
          <p:cNvPr id="190467" name="Rectangle 3"/>
          <p:cNvSpPr>
            <a:spLocks noGrp="1" noRot="1" noChangeArrowheads="1"/>
          </p:cNvSpPr>
          <p:nvPr>
            <p:ph type="body" idx="4294967295"/>
          </p:nvPr>
        </p:nvSpPr>
        <p:spPr>
          <a:xfrm>
            <a:off x="457200" y="1371600"/>
            <a:ext cx="8229600" cy="4800600"/>
          </a:xfrm>
        </p:spPr>
        <p:txBody>
          <a:bodyPr/>
          <a:lstStyle/>
          <a:p>
            <a:pPr eaLnBrk="1" hangingPunct="1"/>
            <a:r>
              <a:rPr lang="ru-RU" altLang="bg-BG" dirty="0" err="1" smtClean="0">
                <a:effectLst>
                  <a:outerShdw blurRad="38100" dist="38100" dir="2700000" algn="tl">
                    <a:srgbClr val="C0C0C0"/>
                  </a:outerShdw>
                </a:effectLst>
              </a:rPr>
              <a:t>специализираните</a:t>
            </a:r>
            <a:r>
              <a:rPr lang="ru-RU" altLang="bg-BG" dirty="0" smtClean="0">
                <a:effectLst>
                  <a:outerShdw blurRad="38100" dist="38100" dir="2700000" algn="tl">
                    <a:srgbClr val="C0C0C0"/>
                  </a:outerShdw>
                </a:effectLst>
              </a:rPr>
              <a:t> институции за деца и възрастни;</a:t>
            </a:r>
          </a:p>
          <a:p>
            <a:pPr algn="just" eaLnBrk="1" hangingPunct="1"/>
            <a:r>
              <a:rPr lang="ru-RU" altLang="bg-BG" dirty="0" smtClean="0">
                <a:effectLst>
                  <a:outerShdw blurRad="38100" dist="38100" dir="2700000" algn="tl">
                    <a:srgbClr val="C0C0C0"/>
                  </a:outerShdw>
                </a:effectLst>
              </a:rPr>
              <a:t>водоснабдителните обекти;</a:t>
            </a:r>
          </a:p>
          <a:p>
            <a:pPr algn="just" eaLnBrk="1" hangingPunct="1"/>
            <a:r>
              <a:rPr lang="ru-RU" altLang="bg-BG" dirty="0" smtClean="0">
                <a:effectLst>
                  <a:outerShdw blurRad="38100" dist="38100" dir="2700000" algn="tl">
                    <a:srgbClr val="C0C0C0"/>
                  </a:outerShdw>
                </a:effectLst>
              </a:rPr>
              <a:t>предприятията, които произвеждат или търгуват с храни;</a:t>
            </a:r>
          </a:p>
          <a:p>
            <a:pPr algn="just" eaLnBrk="1" hangingPunct="1"/>
            <a:r>
              <a:rPr lang="ru-RU" altLang="bg-BG" dirty="0" smtClean="0">
                <a:effectLst>
                  <a:outerShdw blurRad="38100" dist="38100" dir="2700000" algn="tl">
                    <a:srgbClr val="C0C0C0"/>
                  </a:outerShdw>
                </a:effectLst>
              </a:rPr>
              <a:t>бръснарските, фризьорските и козметичните </a:t>
            </a:r>
            <a:r>
              <a:rPr lang="ru-RU" altLang="bg-BG" dirty="0" err="1" smtClean="0">
                <a:effectLst>
                  <a:outerShdw blurRad="38100" dist="38100" dir="2700000" algn="tl">
                    <a:srgbClr val="C0C0C0"/>
                  </a:outerShdw>
                </a:effectLst>
              </a:rPr>
              <a:t>салони</a:t>
            </a:r>
            <a:r>
              <a:rPr lang="ru-RU" altLang="bg-BG" dirty="0" smtClean="0">
                <a:effectLst>
                  <a:outerShdw blurRad="38100" dist="38100" dir="2700000" algn="tl">
                    <a:srgbClr val="C0C0C0"/>
                  </a:outerShdw>
                </a:effectLst>
              </a:rPr>
              <a:t> </a:t>
            </a:r>
          </a:p>
          <a:p>
            <a:pPr marL="0" indent="0" algn="just" eaLnBrk="1" hangingPunct="1">
              <a:buNone/>
            </a:pPr>
            <a:r>
              <a:rPr lang="ru-RU" altLang="bg-BG" b="1" dirty="0" smtClean="0">
                <a:solidFill>
                  <a:srgbClr val="FF0000"/>
                </a:solidFill>
                <a:effectLst>
                  <a:outerShdw blurRad="38100" dist="38100" dir="2700000" algn="tl">
                    <a:srgbClr val="C0C0C0"/>
                  </a:outerShdw>
                </a:effectLst>
              </a:rPr>
              <a:t>се определят с наредба на министъра на здравеопазването.</a:t>
            </a:r>
            <a:endParaRPr lang="bg-BG" altLang="bg-BG" b="1" dirty="0" smtClean="0">
              <a:solidFill>
                <a:srgbClr val="FF0000"/>
              </a:solidFill>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8226F5D7-8173-4014-96F4-C71E96E73962}"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CF76016-482B-4258-AAA6-6023939A4B0D}" type="slidenum">
              <a:rPr lang="en-US" altLang="en-US">
                <a:latin typeface="Arial" charset="0"/>
              </a:rPr>
              <a:pPr eaLnBrk="1" hangingPunct="1"/>
              <a:t>47</a:t>
            </a:fld>
            <a:endParaRPr lang="en-US" altLang="en-US">
              <a:latin typeface="Arial" charset="0"/>
            </a:endParaRPr>
          </a:p>
        </p:txBody>
      </p:sp>
      <p:sp>
        <p:nvSpPr>
          <p:cNvPr id="57347" name="Rectangle 3"/>
          <p:cNvSpPr>
            <a:spLocks noGrp="1" noRot="1" noChangeArrowheads="1"/>
          </p:cNvSpPr>
          <p:nvPr>
            <p:ph type="body" idx="4294967295"/>
          </p:nvPr>
        </p:nvSpPr>
        <p:spPr>
          <a:xfrm>
            <a:off x="457200" y="914400"/>
            <a:ext cx="8229600" cy="5562600"/>
          </a:xfrm>
        </p:spPr>
        <p:txBody>
          <a:bodyPr/>
          <a:lstStyle/>
          <a:p>
            <a:pPr eaLnBrk="1" hangingPunct="1">
              <a:lnSpc>
                <a:spcPct val="150000"/>
              </a:lnSpc>
            </a:pPr>
            <a:r>
              <a:rPr lang="ru-RU" altLang="bg-BG" sz="3600" dirty="0" smtClean="0">
                <a:effectLst>
                  <a:outerShdw blurRad="38100" dist="38100" dir="2700000" algn="tl">
                    <a:srgbClr val="C0C0C0"/>
                  </a:outerShdw>
                </a:effectLst>
              </a:rPr>
              <a:t>При неспазване на здравните изисквания държавните здравни инспектори дават </a:t>
            </a:r>
            <a:r>
              <a:rPr lang="ru-RU" altLang="bg-BG" sz="3600" dirty="0" smtClean="0">
                <a:solidFill>
                  <a:schemeClr val="hlink"/>
                </a:solidFill>
                <a:effectLst>
                  <a:outerShdw blurRad="38100" dist="38100" dir="2700000" algn="tl">
                    <a:srgbClr val="C0C0C0"/>
                  </a:outerShdw>
                </a:effectLst>
              </a:rPr>
              <a:t>задължителни предписания</a:t>
            </a:r>
            <a:r>
              <a:rPr lang="ru-RU" altLang="bg-BG" sz="3600" dirty="0" smtClean="0">
                <a:effectLst>
                  <a:outerShdw blurRad="38100" dist="38100" dir="2700000" algn="tl">
                    <a:srgbClr val="C0C0C0"/>
                  </a:outerShdw>
                </a:effectLst>
              </a:rPr>
              <a:t> и определят срок за отстраняване на нарушенията. </a:t>
            </a:r>
            <a:endParaRPr lang="en-US" altLang="bg-BG" sz="36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D0814CB6-F2D5-43B5-9AB2-2136D11A7EEB}"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7964157-2C19-4D23-8B9E-F471ACC2C116}" type="slidenum">
              <a:rPr lang="en-US" altLang="en-US">
                <a:latin typeface="Arial" charset="0"/>
              </a:rPr>
              <a:pPr eaLnBrk="1" hangingPunct="1"/>
              <a:t>48</a:t>
            </a:fld>
            <a:endParaRPr lang="en-US" altLang="en-US">
              <a:latin typeface="Arial" charset="0"/>
            </a:endParaRPr>
          </a:p>
        </p:txBody>
      </p:sp>
      <p:sp>
        <p:nvSpPr>
          <p:cNvPr id="172035" name="Rectangle 3"/>
          <p:cNvSpPr>
            <a:spLocks noGrp="1" noRot="1" noChangeArrowheads="1"/>
          </p:cNvSpPr>
          <p:nvPr>
            <p:ph type="body" idx="4294967295"/>
          </p:nvPr>
        </p:nvSpPr>
        <p:spPr>
          <a:xfrm>
            <a:off x="228600" y="685800"/>
            <a:ext cx="8540750" cy="5184775"/>
          </a:xfrm>
        </p:spPr>
        <p:txBody>
          <a:bodyPr/>
          <a:lstStyle/>
          <a:p>
            <a:pPr algn="just" eaLnBrk="1" hangingPunct="1">
              <a:lnSpc>
                <a:spcPct val="130000"/>
              </a:lnSpc>
            </a:pPr>
            <a:r>
              <a:rPr lang="ru-RU" altLang="bg-BG" sz="2800" smtClean="0">
                <a:effectLst>
                  <a:outerShdw blurRad="38100" dist="38100" dir="2700000" algn="tl">
                    <a:srgbClr val="C0C0C0"/>
                  </a:outerShdw>
                </a:effectLst>
              </a:rPr>
              <a:t>При неизпълнение на задължителните предписания в определения срок директорът на РЗИ, съответно директорът на НЦРРЗ, издава </a:t>
            </a:r>
            <a:r>
              <a:rPr lang="ru-RU" altLang="bg-BG" sz="2800" smtClean="0">
                <a:solidFill>
                  <a:schemeClr val="hlink"/>
                </a:solidFill>
                <a:effectLst>
                  <a:outerShdw blurRad="38100" dist="38100" dir="2700000" algn="tl">
                    <a:srgbClr val="C0C0C0"/>
                  </a:outerShdw>
                </a:effectLst>
              </a:rPr>
              <a:t>заповед за спиране експлоатацията на обекта или на части от него или за спиране на съответната дейност</a:t>
            </a:r>
            <a:r>
              <a:rPr lang="ru-RU" altLang="bg-BG" sz="2800" smtClean="0">
                <a:effectLst>
                  <a:outerShdw blurRad="38100" dist="38100" dir="2700000" algn="tl">
                    <a:srgbClr val="C0C0C0"/>
                  </a:outerShdw>
                </a:effectLst>
              </a:rPr>
              <a:t> до отстраняване на нарушенията. Същото се отнася и при съмнение за безопасността на продукти и стоки със значение за здравето на човека.</a:t>
            </a:r>
            <a:endParaRPr lang="en-US" altLang="bg-BG" sz="2800" smtClean="0">
              <a:effectLst>
                <a:outerShdw blurRad="38100" dist="38100" dir="2700000" algn="tl">
                  <a:srgbClr val="C0C0C0"/>
                </a:outerShdw>
              </a:effectLst>
            </a:endParaRPr>
          </a:p>
          <a:p>
            <a:pPr eaLnBrk="1" hangingPunct="1"/>
            <a:endParaRPr lang="bg-BG" altLang="bg-BG" sz="280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B1598035-CAA4-4C74-8204-62ADB216E16A}"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210CC7A6-EA11-489F-8C76-7EAE23217836}" type="slidenum">
              <a:rPr lang="en-US" altLang="en-US">
                <a:latin typeface="Arial" charset="0"/>
              </a:rPr>
              <a:pPr eaLnBrk="1" hangingPunct="1"/>
              <a:t>49</a:t>
            </a:fld>
            <a:endParaRPr lang="en-US" altLang="en-US">
              <a:latin typeface="Arial" charset="0"/>
            </a:endParaRPr>
          </a:p>
        </p:txBody>
      </p:sp>
      <p:sp>
        <p:nvSpPr>
          <p:cNvPr id="58371" name="Rectangle 3"/>
          <p:cNvSpPr>
            <a:spLocks noGrp="1" noRot="1" noChangeArrowheads="1"/>
          </p:cNvSpPr>
          <p:nvPr>
            <p:ph type="body" idx="4294967295"/>
          </p:nvPr>
        </p:nvSpPr>
        <p:spPr>
          <a:xfrm>
            <a:off x="304800" y="304800"/>
            <a:ext cx="8540750" cy="5791200"/>
          </a:xfrm>
        </p:spPr>
        <p:txBody>
          <a:bodyPr/>
          <a:lstStyle/>
          <a:p>
            <a:pPr eaLnBrk="1" hangingPunct="1">
              <a:lnSpc>
                <a:spcPct val="80000"/>
              </a:lnSpc>
              <a:buFontTx/>
              <a:buNone/>
            </a:pPr>
            <a:r>
              <a:rPr lang="ru-RU" altLang="bg-BG" sz="3600" b="1" dirty="0" smtClean="0">
                <a:solidFill>
                  <a:schemeClr val="hlink"/>
                </a:solidFill>
                <a:effectLst>
                  <a:outerShdw blurRad="38100" dist="38100" dir="2700000" algn="tl">
                    <a:srgbClr val="C0C0C0"/>
                  </a:outerShdw>
                </a:effectLst>
              </a:rPr>
              <a:t>	</a:t>
            </a:r>
            <a:r>
              <a:rPr lang="ru-RU" altLang="bg-BG" b="1" dirty="0" smtClean="0">
                <a:solidFill>
                  <a:srgbClr val="FF0000"/>
                </a:solidFill>
                <a:effectLst>
                  <a:outerShdw blurRad="38100" dist="38100" dir="2700000" algn="tl">
                    <a:srgbClr val="C0C0C0"/>
                  </a:outerShdw>
                </a:effectLst>
              </a:rPr>
              <a:t>Раздел </a:t>
            </a:r>
            <a:r>
              <a:rPr lang="en-US" altLang="bg-BG" b="1" dirty="0" smtClean="0">
                <a:solidFill>
                  <a:srgbClr val="FF0000"/>
                </a:solidFill>
                <a:effectLst>
                  <a:outerShdw blurRad="38100" dist="38100" dir="2700000" algn="tl">
                    <a:srgbClr val="C0C0C0"/>
                  </a:outerShdw>
                </a:effectLst>
              </a:rPr>
              <a:t>III</a:t>
            </a:r>
            <a:r>
              <a:rPr lang="ru-RU" altLang="bg-BG" b="1" dirty="0" smtClean="0">
                <a:solidFill>
                  <a:srgbClr val="FF0000"/>
                </a:solidFill>
                <a:effectLst>
                  <a:outerShdw blurRad="38100" dist="38100" dir="2700000" algn="tl">
                    <a:srgbClr val="C0C0C0"/>
                  </a:outerShdw>
                </a:effectLst>
              </a:rPr>
              <a:t> Здравни изисквания към козметичните продукти</a:t>
            </a:r>
          </a:p>
          <a:p>
            <a:pPr eaLnBrk="1" hangingPunct="1"/>
            <a:r>
              <a:rPr lang="bg-BG" altLang="bg-BG" sz="2800" dirty="0" smtClean="0"/>
              <a:t>Козметичните продукти, които се предлагат на пазара, не трябва да причиняват увреждане на човешкото здраве, когато се прилагат в съответствие с тяхното предназначение, инструкциите за употреба и унищожаване, както и с всички други указания, предоставени от производителя или негов упълномощен представител, или лицето, по чието искане е произведен продуктът, или лицето, което за първи път пуска на пазара козметичен продукт от внос.</a:t>
            </a:r>
          </a:p>
        </p:txBody>
      </p:sp>
      <p:sp>
        <p:nvSpPr>
          <p:cNvPr id="2" name="Date Placeholder 1"/>
          <p:cNvSpPr>
            <a:spLocks noGrp="1"/>
          </p:cNvSpPr>
          <p:nvPr>
            <p:ph type="dt" sz="half" idx="10"/>
          </p:nvPr>
        </p:nvSpPr>
        <p:spPr/>
        <p:txBody>
          <a:bodyPr/>
          <a:lstStyle/>
          <a:p>
            <a:fld id="{8089DF5A-8582-4C15-8493-D65E3D059222}"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15C4C2D7-F432-4093-A48D-33A3D8DB4CA4}" type="slidenum">
              <a:rPr lang="bg-BG" altLang="en-US">
                <a:solidFill>
                  <a:srgbClr val="000000"/>
                </a:solidFill>
              </a:rPr>
              <a:pPr/>
              <a:t>5</a:t>
            </a:fld>
            <a:endParaRPr lang="bg-BG" altLang="en-US">
              <a:solidFill>
                <a:srgbClr val="000000"/>
              </a:solidFill>
            </a:endParaRPr>
          </a:p>
        </p:txBody>
      </p:sp>
      <p:sp>
        <p:nvSpPr>
          <p:cNvPr id="670724" name="Rectangle 4"/>
          <p:cNvSpPr>
            <a:spLocks noGrp="1" noChangeArrowheads="1"/>
          </p:cNvSpPr>
          <p:nvPr>
            <p:ph type="title"/>
          </p:nvPr>
        </p:nvSpPr>
        <p:spPr>
          <a:xfrm>
            <a:off x="304800" y="762000"/>
            <a:ext cx="8458200" cy="5562600"/>
          </a:xfrm>
        </p:spPr>
        <p:txBody>
          <a:bodyPr/>
          <a:lstStyle/>
          <a:p>
            <a:pPr>
              <a:lnSpc>
                <a:spcPct val="120000"/>
              </a:lnSpc>
            </a:pPr>
            <a:r>
              <a:rPr lang="bg-BG" altLang="en-US" sz="2500" b="1">
                <a:solidFill>
                  <a:srgbClr val="0000FF"/>
                </a:solidFill>
                <a:effectLst>
                  <a:outerShdw blurRad="38100" dist="38100" dir="2700000" algn="tl">
                    <a:srgbClr val="C0C0C0"/>
                  </a:outerShdw>
                </a:effectLst>
                <a:latin typeface="Times New Roman" pitchFamily="18" charset="0"/>
              </a:rPr>
              <a:t>Глава 2. ДЕЙНОСТИ ПО ОПАЗВАНЕ НА ЗДРАВЕТО</a:t>
            </a:r>
            <a:br>
              <a:rPr lang="bg-BG" altLang="en-US" sz="2500" b="1">
                <a:solidFill>
                  <a:srgbClr val="0000FF"/>
                </a:solidFill>
                <a:effectLst>
                  <a:outerShdw blurRad="38100" dist="38100" dir="2700000" algn="tl">
                    <a:srgbClr val="C0C0C0"/>
                  </a:outerShdw>
                </a:effectLst>
                <a:latin typeface="Times New Roman" pitchFamily="18" charset="0"/>
              </a:rPr>
            </a:br>
            <a:r>
              <a:rPr lang="bg-BG" altLang="en-US" sz="2500">
                <a:latin typeface="Times New Roman" pitchFamily="18" charset="0"/>
              </a:rPr>
              <a:t>Раздел I. Общи положения</a:t>
            </a:r>
            <a:br>
              <a:rPr lang="bg-BG" altLang="en-US" sz="2500">
                <a:latin typeface="Times New Roman" pitchFamily="18" charset="0"/>
              </a:rPr>
            </a:br>
            <a:r>
              <a:rPr lang="bg-BG" altLang="en-US" sz="2500">
                <a:latin typeface="Times New Roman" pitchFamily="18" charset="0"/>
              </a:rPr>
              <a:t>Раздел II.Осигуряване на здравословна жизнена среда</a:t>
            </a:r>
            <a:br>
              <a:rPr lang="bg-BG" altLang="en-US" sz="2500">
                <a:latin typeface="Times New Roman" pitchFamily="18" charset="0"/>
              </a:rPr>
            </a:br>
            <a:r>
              <a:rPr lang="bg-BG" altLang="en-US" sz="2500">
                <a:latin typeface="Times New Roman" pitchFamily="18" charset="0"/>
              </a:rPr>
              <a:t>Раздел III.Здравни изисквания към козметичните продукти</a:t>
            </a:r>
            <a:br>
              <a:rPr lang="bg-BG" altLang="en-US" sz="2500">
                <a:latin typeface="Times New Roman" pitchFamily="18" charset="0"/>
              </a:rPr>
            </a:br>
            <a:r>
              <a:rPr lang="bg-BG" altLang="en-US" sz="2500">
                <a:latin typeface="Times New Roman" pitchFamily="18" charset="0"/>
              </a:rPr>
              <a:t>Раздел IV.Дейности за въздействие върху рискови за здравето фактори</a:t>
            </a:r>
            <a:br>
              <a:rPr lang="bg-BG" altLang="en-US" sz="2500">
                <a:latin typeface="Times New Roman" pitchFamily="18" charset="0"/>
              </a:rPr>
            </a:br>
            <a:r>
              <a:rPr lang="bg-BG" altLang="en-US" sz="2500">
                <a:latin typeface="Times New Roman" pitchFamily="18" charset="0"/>
              </a:rPr>
              <a:t>Раздел V.Контрол върху заразните болести</a:t>
            </a:r>
            <a:br>
              <a:rPr lang="bg-BG" altLang="en-US" sz="2500">
                <a:latin typeface="Times New Roman" pitchFamily="18" charset="0"/>
              </a:rPr>
            </a:br>
            <a:r>
              <a:rPr lang="bg-BG" altLang="en-US" sz="2500">
                <a:latin typeface="Times New Roman" pitchFamily="18" charset="0"/>
              </a:rPr>
              <a:t>Раздел VI.Защита от йонизиращи лъчения</a:t>
            </a:r>
            <a:r>
              <a:rPr lang="en-US" altLang="en-US" sz="2500">
                <a:latin typeface="Times New Roman" pitchFamily="18" charset="0"/>
              </a:rPr>
              <a:t> </a:t>
            </a:r>
            <a:r>
              <a:rPr lang="bg-BG" altLang="en-US" sz="2500">
                <a:latin typeface="Times New Roman" pitchFamily="18" charset="0"/>
              </a:rPr>
              <a:t/>
            </a:r>
            <a:br>
              <a:rPr lang="bg-BG" altLang="en-US" sz="2500">
                <a:latin typeface="Times New Roman" pitchFamily="18" charset="0"/>
              </a:rPr>
            </a:br>
            <a:r>
              <a:rPr lang="bg-BG" altLang="en-US" sz="2500">
                <a:latin typeface="Times New Roman" pitchFamily="18" charset="0"/>
              </a:rPr>
              <a:t>Раздел VII.Защита на здравето на гражданите при извършване на дейности с азбест и азбестосъдържащи материали</a:t>
            </a:r>
            <a:br>
              <a:rPr lang="bg-BG" altLang="en-US" sz="2500">
                <a:latin typeface="Times New Roman" pitchFamily="18" charset="0"/>
              </a:rPr>
            </a:br>
            <a:r>
              <a:rPr lang="bg-BG" altLang="en-US" sz="2500">
                <a:latin typeface="Times New Roman" pitchFamily="18" charset="0"/>
              </a:rPr>
              <a:t>Раздел VIII.Курортни ресурси и курорти</a:t>
            </a:r>
            <a:endParaRPr lang="en-US" altLang="en-US" sz="2500">
              <a:latin typeface="Times New Roman" pitchFamily="18" charset="0"/>
            </a:endParaRPr>
          </a:p>
        </p:txBody>
      </p:sp>
      <p:sp>
        <p:nvSpPr>
          <p:cNvPr id="2" name="Date Placeholder 1"/>
          <p:cNvSpPr>
            <a:spLocks noGrp="1"/>
          </p:cNvSpPr>
          <p:nvPr>
            <p:ph type="dt" sz="half" idx="12"/>
          </p:nvPr>
        </p:nvSpPr>
        <p:spPr/>
        <p:txBody>
          <a:bodyPr/>
          <a:lstStyle/>
          <a:p>
            <a:fld id="{1DC75465-4C59-4A68-970B-6C083DF9710E}"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202615919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DC70615A-2E4A-4C30-85E0-0BF97494B204}" type="slidenum">
              <a:rPr lang="en-US" altLang="en-US">
                <a:latin typeface="Arial" charset="0"/>
              </a:rPr>
              <a:pPr eaLnBrk="1" hangingPunct="1"/>
              <a:t>50</a:t>
            </a:fld>
            <a:endParaRPr lang="en-US" altLang="en-US">
              <a:latin typeface="Arial" charset="0"/>
            </a:endParaRPr>
          </a:p>
        </p:txBody>
      </p:sp>
      <p:sp>
        <p:nvSpPr>
          <p:cNvPr id="59394" name="Rectangle 2"/>
          <p:cNvSpPr>
            <a:spLocks noGrp="1" noRot="1" noChangeArrowheads="1"/>
          </p:cNvSpPr>
          <p:nvPr>
            <p:ph type="title" idx="4294967295"/>
          </p:nvPr>
        </p:nvSpPr>
        <p:spPr>
          <a:xfrm>
            <a:off x="457200" y="274638"/>
            <a:ext cx="8229600" cy="1020762"/>
          </a:xfrm>
        </p:spPr>
        <p:txBody>
          <a:bodyPr/>
          <a:lstStyle/>
          <a:p>
            <a:pPr algn="l" eaLnBrk="1" hangingPunct="1"/>
            <a:r>
              <a:rPr lang="ru-RU" altLang="bg-BG" sz="2400" b="1" dirty="0" smtClean="0">
                <a:effectLst>
                  <a:outerShdw blurRad="38100" dist="38100" dir="2700000" algn="tl">
                    <a:srgbClr val="C0C0C0"/>
                  </a:outerShdw>
                </a:effectLst>
              </a:rPr>
              <a:t/>
            </a:r>
            <a:br>
              <a:rPr lang="ru-RU" altLang="bg-BG" sz="2400" b="1" dirty="0" smtClean="0">
                <a:effectLst>
                  <a:outerShdw blurRad="38100" dist="38100" dir="2700000" algn="tl">
                    <a:srgbClr val="C0C0C0"/>
                  </a:outerShdw>
                </a:effectLst>
              </a:rPr>
            </a:br>
            <a:r>
              <a:rPr lang="ru-RU" altLang="bg-BG" sz="3200" b="1" dirty="0" smtClean="0">
                <a:solidFill>
                  <a:srgbClr val="FF0000"/>
                </a:solidFill>
                <a:effectLst>
                  <a:outerShdw blurRad="38100" dist="38100" dir="2700000" algn="tl">
                    <a:srgbClr val="C0C0C0"/>
                  </a:outerShdw>
                </a:effectLst>
              </a:rPr>
              <a:t>Раздел </a:t>
            </a:r>
            <a:r>
              <a:rPr lang="en-US" altLang="bg-BG" sz="3200" b="1" dirty="0" smtClean="0">
                <a:solidFill>
                  <a:srgbClr val="FF0000"/>
                </a:solidFill>
                <a:effectLst>
                  <a:outerShdw blurRad="38100" dist="38100" dir="2700000" algn="tl">
                    <a:srgbClr val="C0C0C0"/>
                  </a:outerShdw>
                </a:effectLst>
              </a:rPr>
              <a:t>IV</a:t>
            </a:r>
            <a:r>
              <a:rPr lang="ru-RU" altLang="bg-BG" sz="3200" b="1" dirty="0" smtClean="0">
                <a:solidFill>
                  <a:srgbClr val="FF0000"/>
                </a:solidFill>
                <a:effectLst>
                  <a:outerShdw blurRad="38100" dist="38100" dir="2700000" algn="tl">
                    <a:srgbClr val="C0C0C0"/>
                  </a:outerShdw>
                </a:effectLst>
              </a:rPr>
              <a:t>.</a:t>
            </a:r>
            <a:r>
              <a:rPr lang="en-US" altLang="bg-BG" sz="3200" b="1" dirty="0" smtClean="0">
                <a:solidFill>
                  <a:srgbClr val="FF0000"/>
                </a:solidFill>
                <a:effectLst>
                  <a:outerShdw blurRad="38100" dist="38100" dir="2700000" algn="tl">
                    <a:srgbClr val="C0C0C0"/>
                  </a:outerShdw>
                </a:effectLst>
              </a:rPr>
              <a:t> </a:t>
            </a:r>
            <a:r>
              <a:rPr lang="ru-RU" altLang="bg-BG" sz="3200" b="1" dirty="0" smtClean="0">
                <a:solidFill>
                  <a:srgbClr val="FF0000"/>
                </a:solidFill>
                <a:effectLst>
                  <a:outerShdw blurRad="38100" dist="38100" dir="2700000" algn="tl">
                    <a:srgbClr val="C0C0C0"/>
                  </a:outerShdw>
                </a:effectLst>
              </a:rPr>
              <a:t>Дейности за въздействие върху рискови за здравето фактори</a:t>
            </a:r>
            <a:r>
              <a:rPr lang="ru-RU" altLang="bg-BG" sz="3200" dirty="0" smtClean="0">
                <a:solidFill>
                  <a:srgbClr val="FF0000"/>
                </a:solidFill>
                <a:effectLst>
                  <a:outerShdw blurRad="38100" dist="38100" dir="2700000" algn="tl">
                    <a:srgbClr val="C0C0C0"/>
                  </a:outerShdw>
                </a:effectLst>
              </a:rPr>
              <a:t/>
            </a:r>
            <a:br>
              <a:rPr lang="ru-RU" altLang="bg-BG" sz="3200" dirty="0" smtClean="0">
                <a:solidFill>
                  <a:srgbClr val="FF0000"/>
                </a:solidFill>
                <a:effectLst>
                  <a:outerShdw blurRad="38100" dist="38100" dir="2700000" algn="tl">
                    <a:srgbClr val="C0C0C0"/>
                  </a:outerShdw>
                </a:effectLst>
              </a:rPr>
            </a:br>
            <a:endParaRPr lang="en-US" altLang="bg-BG" sz="3200" dirty="0" smtClean="0">
              <a:solidFill>
                <a:srgbClr val="FF0000"/>
              </a:solidFill>
              <a:effectLst>
                <a:outerShdw blurRad="38100" dist="38100" dir="2700000" algn="tl">
                  <a:srgbClr val="C0C0C0"/>
                </a:outerShdw>
              </a:effectLst>
            </a:endParaRPr>
          </a:p>
        </p:txBody>
      </p:sp>
      <p:sp>
        <p:nvSpPr>
          <p:cNvPr id="59395" name="Rectangle 3"/>
          <p:cNvSpPr>
            <a:spLocks noGrp="1" noRot="1" noChangeArrowheads="1"/>
          </p:cNvSpPr>
          <p:nvPr>
            <p:ph type="body" idx="4294967295"/>
          </p:nvPr>
        </p:nvSpPr>
        <p:spPr>
          <a:xfrm>
            <a:off x="457200" y="1524000"/>
            <a:ext cx="8229600" cy="4572000"/>
          </a:xfrm>
        </p:spPr>
        <p:txBody>
          <a:bodyPr/>
          <a:lstStyle/>
          <a:p>
            <a:pPr marL="0" indent="0">
              <a:buNone/>
            </a:pPr>
            <a:r>
              <a:rPr lang="bg-BG" sz="2800" dirty="0" smtClean="0">
                <a:effectLst>
                  <a:outerShdw blurRad="38100" dist="38100" dir="2700000" algn="tl">
                    <a:srgbClr val="000000">
                      <a:alpha val="43137"/>
                    </a:srgbClr>
                  </a:outerShdw>
                </a:effectLst>
              </a:rPr>
              <a:t>Министърът </a:t>
            </a:r>
            <a:r>
              <a:rPr lang="bg-BG" sz="2800" dirty="0">
                <a:effectLst>
                  <a:outerShdw blurRad="38100" dist="38100" dir="2700000" algn="tl">
                    <a:srgbClr val="000000">
                      <a:alpha val="43137"/>
                    </a:srgbClr>
                  </a:outerShdw>
                </a:effectLst>
              </a:rPr>
              <a:t>на здравеопазването и други компетентни държавни органи съвместно с неправителствените организации създават условия </a:t>
            </a:r>
            <a:r>
              <a:rPr lang="bg-BG" sz="2800" dirty="0">
                <a:solidFill>
                  <a:srgbClr val="FF0000"/>
                </a:solidFill>
                <a:effectLst>
                  <a:outerShdw blurRad="38100" dist="38100" dir="2700000" algn="tl">
                    <a:srgbClr val="000000">
                      <a:alpha val="43137"/>
                    </a:srgbClr>
                  </a:outerShdw>
                </a:effectLst>
              </a:rPr>
              <a:t>за ограничаване на тютюнопушенето, злоупотребата с алкохол и недопускане употребата на наркотични вещества</a:t>
            </a:r>
            <a:r>
              <a:rPr lang="bg-BG" sz="2800" dirty="0">
                <a:effectLst>
                  <a:outerShdw blurRad="38100" dist="38100" dir="2700000" algn="tl">
                    <a:srgbClr val="000000">
                      <a:alpha val="43137"/>
                    </a:srgbClr>
                  </a:outerShdw>
                </a:effectLst>
              </a:rPr>
              <a:t>, като:</a:t>
            </a:r>
            <a:endParaRPr lang="en-US" sz="2800" dirty="0">
              <a:effectLst>
                <a:outerShdw blurRad="38100" dist="38100" dir="2700000" algn="tl">
                  <a:srgbClr val="000000">
                    <a:alpha val="43137"/>
                  </a:srgbClr>
                </a:outerShdw>
              </a:effectLst>
            </a:endParaRPr>
          </a:p>
          <a:p>
            <a:r>
              <a:rPr lang="bg-BG" sz="2800" dirty="0">
                <a:effectLst>
                  <a:outerShdw blurRad="38100" dist="38100" dir="2700000" algn="tl">
                    <a:srgbClr val="000000">
                      <a:alpha val="43137"/>
                    </a:srgbClr>
                  </a:outerShdw>
                </a:effectLst>
              </a:rPr>
              <a:t>1. осъществява </a:t>
            </a:r>
            <a:r>
              <a:rPr lang="bg-BG" sz="2800" dirty="0" err="1">
                <a:effectLst>
                  <a:outerShdw blurRad="38100" dist="38100" dir="2700000" algn="tl">
                    <a:srgbClr val="000000">
                      <a:alpha val="43137"/>
                    </a:srgbClr>
                  </a:outerShdw>
                </a:effectLst>
              </a:rPr>
              <a:t>промотивни</a:t>
            </a:r>
            <a:r>
              <a:rPr lang="bg-BG" sz="2800" dirty="0">
                <a:effectLst>
                  <a:outerShdw blurRad="38100" dist="38100" dir="2700000" algn="tl">
                    <a:srgbClr val="000000">
                      <a:alpha val="43137"/>
                    </a:srgbClr>
                  </a:outerShdw>
                </a:effectLst>
              </a:rPr>
              <a:t> и профилактични дейности;</a:t>
            </a:r>
            <a:endParaRPr lang="en-US" sz="2800" dirty="0">
              <a:effectLst>
                <a:outerShdw blurRad="38100" dist="38100" dir="2700000" algn="tl">
                  <a:srgbClr val="000000">
                    <a:alpha val="43137"/>
                  </a:srgbClr>
                </a:outerShdw>
              </a:effectLst>
            </a:endParaRPr>
          </a:p>
          <a:p>
            <a:r>
              <a:rPr lang="bg-BG" sz="2800" dirty="0">
                <a:effectLst>
                  <a:outerShdw blurRad="38100" dist="38100" dir="2700000" algn="tl">
                    <a:srgbClr val="000000">
                      <a:alpha val="43137"/>
                    </a:srgbClr>
                  </a:outerShdw>
                </a:effectLst>
              </a:rPr>
              <a:t>2. осигурява достъп до медицинска помощ и социална защита на засегнатите лица.</a:t>
            </a:r>
            <a:endParaRPr lang="en-US" sz="2800" dirty="0">
              <a:effectLst>
                <a:outerShdw blurRad="38100" dist="38100" dir="2700000" algn="tl">
                  <a:srgbClr val="000000">
                    <a:alpha val="43137"/>
                  </a:srgbClr>
                </a:outerShdw>
              </a:effectLst>
            </a:endParaRPr>
          </a:p>
        </p:txBody>
      </p:sp>
      <p:sp>
        <p:nvSpPr>
          <p:cNvPr id="2" name="Date Placeholder 1"/>
          <p:cNvSpPr>
            <a:spLocks noGrp="1"/>
          </p:cNvSpPr>
          <p:nvPr>
            <p:ph type="dt" sz="half" idx="10"/>
          </p:nvPr>
        </p:nvSpPr>
        <p:spPr/>
        <p:txBody>
          <a:bodyPr/>
          <a:lstStyle/>
          <a:p>
            <a:fld id="{2FA55010-CBAA-44B0-928C-DFC9A22FF5F6}"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marL="72000" indent="-342900" algn="l" eaLnBrk="1" hangingPunct="1">
              <a:lnSpc>
                <a:spcPct val="125000"/>
              </a:lnSpc>
              <a:spcBef>
                <a:spcPct val="20000"/>
              </a:spcBef>
            </a:pPr>
            <a:r>
              <a:rPr lang="ru-RU" altLang="bg-BG" sz="3200" dirty="0" smtClean="0">
                <a:solidFill>
                  <a:srgbClr val="000000"/>
                </a:solidFill>
                <a:effectLst>
                  <a:outerShdw blurRad="38100" dist="38100" dir="2700000" algn="tl">
                    <a:srgbClr val="C0C0C0"/>
                  </a:outerShdw>
                </a:effectLst>
              </a:rPr>
              <a:t>Законът предвижда 1% от средствата, постъпили в републиканския бюджет от акцизите върху тютюневите изделия и спиртните напитки, да се използват за финансиране на националните програми за ограничаване на тютюнопушенето, злоупотребата с алкохол и недопускане употребата на наркотични вещества. </a:t>
            </a:r>
            <a:endParaRPr lang="en-US" altLang="bg-BG" sz="3200" dirty="0" smtClean="0">
              <a:solidFill>
                <a:srgbClr val="000000"/>
              </a:solidFill>
              <a:effectLst>
                <a:outerShdw blurRad="38100" dist="38100" dir="2700000" algn="tl">
                  <a:srgbClr val="C0C0C0"/>
                </a:outerShdw>
              </a:effectLst>
            </a:endParaRPr>
          </a:p>
        </p:txBody>
      </p:sp>
      <p:sp>
        <p:nvSpPr>
          <p:cNvPr id="3" name="Slide Number Placeholder 2"/>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B96BA58-807D-48AD-9AF2-CD229ED649AB}" type="slidenum">
              <a:rPr lang="en-US" altLang="en-US">
                <a:latin typeface="Arial" charset="0"/>
              </a:rPr>
              <a:pPr eaLnBrk="1" hangingPunct="1"/>
              <a:t>51</a:t>
            </a:fld>
            <a:endParaRPr lang="en-US" altLang="en-US">
              <a:latin typeface="Arial" charset="0"/>
            </a:endParaRPr>
          </a:p>
        </p:txBody>
      </p:sp>
      <p:sp>
        <p:nvSpPr>
          <p:cNvPr id="4" name="Date Placeholder 3"/>
          <p:cNvSpPr>
            <a:spLocks noGrp="1"/>
          </p:cNvSpPr>
          <p:nvPr>
            <p:ph type="dt" sz="half" idx="10"/>
          </p:nvPr>
        </p:nvSpPr>
        <p:spPr/>
        <p:txBody>
          <a:bodyPr/>
          <a:lstStyle/>
          <a:p>
            <a:fld id="{1CFBA3FD-4CF1-4A41-9BF9-7268B45591C0}" type="datetime1">
              <a:rPr lang="bg-BG" altLang="en-US" smtClean="0"/>
              <a:t>2.3.2017 г.</a:t>
            </a:fld>
            <a:endParaRPr lang="en-US" alt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algn="l"/>
            <a:r>
              <a:rPr lang="bg-BG" sz="3200" dirty="0">
                <a:effectLst>
                  <a:outerShdw blurRad="38100" dist="38100" dir="2700000" algn="tl">
                    <a:srgbClr val="000000">
                      <a:alpha val="43137"/>
                    </a:srgbClr>
                  </a:outerShdw>
                </a:effectLst>
              </a:rPr>
              <a:t>Забранява се продажбата на алкохолни напитки на:</a:t>
            </a:r>
            <a:r>
              <a:rPr lang="en-US" sz="3200" dirty="0">
                <a:effectLst>
                  <a:outerShdw blurRad="38100" dist="38100" dir="2700000" algn="tl">
                    <a:srgbClr val="000000">
                      <a:alpha val="43137"/>
                    </a:srgbClr>
                  </a:outerShdw>
                </a:effectLst>
              </a:rPr>
              <a:t/>
            </a:r>
            <a:br>
              <a:rPr lang="en-US" sz="3200" dirty="0">
                <a:effectLst>
                  <a:outerShdw blurRad="38100" dist="38100" dir="2700000" algn="tl">
                    <a:srgbClr val="000000">
                      <a:alpha val="43137"/>
                    </a:srgbClr>
                  </a:outerShdw>
                </a:effectLst>
              </a:rPr>
            </a:br>
            <a:r>
              <a:rPr lang="bg-BG" sz="3200" dirty="0">
                <a:effectLst>
                  <a:outerShdw blurRad="38100" dist="38100" dir="2700000" algn="tl">
                    <a:srgbClr val="000000">
                      <a:alpha val="43137"/>
                    </a:srgbClr>
                  </a:outerShdw>
                </a:effectLst>
              </a:rPr>
              <a:t>1. лица под 18 години;</a:t>
            </a:r>
            <a:r>
              <a:rPr lang="en-US" sz="3200" dirty="0">
                <a:effectLst>
                  <a:outerShdw blurRad="38100" dist="38100" dir="2700000" algn="tl">
                    <a:srgbClr val="000000">
                      <a:alpha val="43137"/>
                    </a:srgbClr>
                  </a:outerShdw>
                </a:effectLst>
              </a:rPr>
              <a:t/>
            </a:r>
            <a:br>
              <a:rPr lang="en-US" sz="3200" dirty="0">
                <a:effectLst>
                  <a:outerShdw blurRad="38100" dist="38100" dir="2700000" algn="tl">
                    <a:srgbClr val="000000">
                      <a:alpha val="43137"/>
                    </a:srgbClr>
                  </a:outerShdw>
                </a:effectLst>
              </a:rPr>
            </a:br>
            <a:r>
              <a:rPr lang="bg-BG" sz="3200" dirty="0">
                <a:effectLst>
                  <a:outerShdw blurRad="38100" dist="38100" dir="2700000" algn="tl">
                    <a:srgbClr val="000000">
                      <a:alpha val="43137"/>
                    </a:srgbClr>
                  </a:outerShdw>
                </a:effectLst>
              </a:rPr>
              <a:t>2. лица в пияно състояние;</a:t>
            </a:r>
            <a:r>
              <a:rPr lang="en-US" sz="3200" dirty="0">
                <a:effectLst>
                  <a:outerShdw blurRad="38100" dist="38100" dir="2700000" algn="tl">
                    <a:srgbClr val="000000">
                      <a:alpha val="43137"/>
                    </a:srgbClr>
                  </a:outerShdw>
                </a:effectLst>
              </a:rPr>
              <a:t/>
            </a:r>
            <a:br>
              <a:rPr lang="en-US" sz="3200" dirty="0">
                <a:effectLst>
                  <a:outerShdw blurRad="38100" dist="38100" dir="2700000" algn="tl">
                    <a:srgbClr val="000000">
                      <a:alpha val="43137"/>
                    </a:srgbClr>
                  </a:outerShdw>
                </a:effectLst>
              </a:rPr>
            </a:br>
            <a:r>
              <a:rPr lang="bg-BG" sz="3200" dirty="0">
                <a:effectLst>
                  <a:outerShdw blurRad="38100" dist="38100" dir="2700000" algn="tl">
                    <a:srgbClr val="000000">
                      <a:alpha val="43137"/>
                    </a:srgbClr>
                  </a:outerShdw>
                </a:effectLst>
              </a:rPr>
              <a:t>3. територията на детските градини, училищата, общежитията за ученици, лечебните заведения;</a:t>
            </a:r>
            <a:r>
              <a:rPr lang="en-US" sz="3200" dirty="0">
                <a:effectLst>
                  <a:outerShdw blurRad="38100" dist="38100" dir="2700000" algn="tl">
                    <a:srgbClr val="000000">
                      <a:alpha val="43137"/>
                    </a:srgbClr>
                  </a:outerShdw>
                </a:effectLst>
              </a:rPr>
              <a:t/>
            </a:r>
            <a:br>
              <a:rPr lang="en-US" sz="3200" dirty="0">
                <a:effectLst>
                  <a:outerShdw blurRad="38100" dist="38100" dir="2700000" algn="tl">
                    <a:srgbClr val="000000">
                      <a:alpha val="43137"/>
                    </a:srgbClr>
                  </a:outerShdw>
                </a:effectLst>
              </a:rPr>
            </a:br>
            <a:r>
              <a:rPr lang="bg-BG" sz="3200" dirty="0">
                <a:effectLst>
                  <a:outerShdw blurRad="38100" dist="38100" dir="2700000" algn="tl">
                    <a:srgbClr val="000000">
                      <a:alpha val="43137"/>
                    </a:srgbClr>
                  </a:outerShdw>
                </a:effectLst>
              </a:rPr>
              <a:t>4. спортни прояви;</a:t>
            </a:r>
            <a:r>
              <a:rPr lang="en-US" sz="3200" dirty="0">
                <a:effectLst>
                  <a:outerShdw blurRad="38100" dist="38100" dir="2700000" algn="tl">
                    <a:srgbClr val="000000">
                      <a:alpha val="43137"/>
                    </a:srgbClr>
                  </a:outerShdw>
                </a:effectLst>
              </a:rPr>
              <a:t/>
            </a:r>
            <a:br>
              <a:rPr lang="en-US" sz="3200" dirty="0">
                <a:effectLst>
                  <a:outerShdw blurRad="38100" dist="38100" dir="2700000" algn="tl">
                    <a:srgbClr val="000000">
                      <a:alpha val="43137"/>
                    </a:srgbClr>
                  </a:outerShdw>
                </a:effectLst>
              </a:rPr>
            </a:br>
            <a:r>
              <a:rPr lang="bg-BG" sz="3200" dirty="0">
                <a:effectLst>
                  <a:outerShdw blurRad="38100" dist="38100" dir="2700000" algn="tl">
                    <a:srgbClr val="000000">
                      <a:alpha val="43137"/>
                    </a:srgbClr>
                  </a:outerShdw>
                </a:effectLst>
              </a:rPr>
              <a:t>5. обществени мероприятия, организирани за деца и ученици</a:t>
            </a:r>
            <a:r>
              <a:rPr lang="bg-BG" sz="3200" dirty="0" smtClean="0">
                <a:effectLst>
                  <a:outerShdw blurRad="38100" dist="38100" dir="2700000" algn="tl">
                    <a:srgbClr val="000000">
                      <a:alpha val="43137"/>
                    </a:srgbClr>
                  </a:outerShdw>
                </a:effectLst>
              </a:rPr>
              <a:t>.</a:t>
            </a:r>
            <a:endParaRPr lang="en-US" sz="3200" dirty="0">
              <a:effectLst>
                <a:outerShdw blurRad="38100" dist="38100" dir="2700000" algn="tl">
                  <a:srgbClr val="000000">
                    <a:alpha val="43137"/>
                  </a:srgbClr>
                </a:outerShdw>
              </a:effectLst>
            </a:endParaRPr>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52</a:t>
            </a:fld>
            <a:endParaRPr lang="en-US" altLang="en-US"/>
          </a:p>
        </p:txBody>
      </p:sp>
    </p:spTree>
    <p:extLst>
      <p:ext uri="{BB962C8B-B14F-4D97-AF65-F5344CB8AC3E}">
        <p14:creationId xmlns:p14="http://schemas.microsoft.com/office/powerpoint/2010/main" val="4457962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r>
              <a:rPr lang="bg-BG" sz="2300" b="1" dirty="0">
                <a:solidFill>
                  <a:srgbClr val="FF0000"/>
                </a:solidFill>
              </a:rPr>
              <a:t>Забранява се пряката реклама на спиртни напитки.</a:t>
            </a:r>
            <a:r>
              <a:rPr lang="en-US" sz="2300" b="1" dirty="0">
                <a:solidFill>
                  <a:srgbClr val="FF0000"/>
                </a:solidFill>
              </a:rPr>
              <a:t/>
            </a:r>
            <a:br>
              <a:rPr lang="en-US" sz="2300" b="1" dirty="0">
                <a:solidFill>
                  <a:srgbClr val="FF0000"/>
                </a:solidFill>
              </a:rPr>
            </a:br>
            <a:r>
              <a:rPr lang="bg-BG" sz="2300" b="1" dirty="0" smtClean="0">
                <a:solidFill>
                  <a:srgbClr val="FF0000"/>
                </a:solidFill>
              </a:rPr>
              <a:t>Непряката </a:t>
            </a:r>
            <a:r>
              <a:rPr lang="bg-BG" sz="2300" b="1" dirty="0">
                <a:solidFill>
                  <a:srgbClr val="FF0000"/>
                </a:solidFill>
              </a:rPr>
              <a:t>реклама </a:t>
            </a:r>
            <a:r>
              <a:rPr lang="bg-BG" sz="2300" dirty="0" smtClean="0"/>
              <a:t>не </a:t>
            </a:r>
            <a:r>
              <a:rPr lang="bg-BG" sz="2300" dirty="0"/>
              <a:t>може:</a:t>
            </a:r>
            <a:r>
              <a:rPr lang="en-US" sz="2300" dirty="0"/>
              <a:t/>
            </a:r>
            <a:br>
              <a:rPr lang="en-US" sz="2300" dirty="0"/>
            </a:br>
            <a:r>
              <a:rPr lang="bg-BG" sz="2300" dirty="0"/>
              <a:t>1. да е насочена към лица под 18-годишна възраст, както и да се излъчва в предавания или да се публикува в печатни издания, предназначени за тях;</a:t>
            </a:r>
            <a:r>
              <a:rPr lang="en-US" sz="2300" dirty="0"/>
              <a:t/>
            </a:r>
            <a:br>
              <a:rPr lang="en-US" sz="2300" dirty="0"/>
            </a:br>
            <a:r>
              <a:rPr lang="bg-BG" sz="2300" dirty="0"/>
              <a:t>2. да използва лица под 18-годишна възраст като участници;</a:t>
            </a:r>
            <a:r>
              <a:rPr lang="en-US" sz="2300" dirty="0"/>
              <a:t/>
            </a:r>
            <a:br>
              <a:rPr lang="en-US" sz="2300" dirty="0"/>
            </a:br>
            <a:r>
              <a:rPr lang="bg-BG" sz="2300" dirty="0"/>
              <a:t>3. да свързва употребата на алкохолни напитки със спортни и физически постижения или с управление на превозни средства;</a:t>
            </a:r>
            <a:r>
              <a:rPr lang="en-US" sz="2300" dirty="0"/>
              <a:t/>
            </a:r>
            <a:br>
              <a:rPr lang="en-US" sz="2300" dirty="0"/>
            </a:br>
            <a:r>
              <a:rPr lang="bg-BG" sz="2300" dirty="0"/>
              <a:t>4. да съдържа неверни твърдения относно полза за здравето, социално или сексуално благополучие или да представя въздържанието или умереността в отрицателна светлина.</a:t>
            </a:r>
            <a:r>
              <a:rPr lang="en-US" sz="2300" dirty="0"/>
              <a:t/>
            </a:r>
            <a:br>
              <a:rPr lang="en-US" sz="2300" dirty="0"/>
            </a:br>
            <a:r>
              <a:rPr lang="bg-BG" sz="2300" dirty="0" smtClean="0"/>
              <a:t>5. не </a:t>
            </a:r>
            <a:r>
              <a:rPr lang="bg-BG" sz="2300" dirty="0"/>
              <a:t>може да се излъчва в радио- и телевизионни предавания преди 22,00 часа</a:t>
            </a:r>
            <a:r>
              <a:rPr lang="bg-BG" sz="2300" dirty="0" smtClean="0"/>
              <a:t>.</a:t>
            </a:r>
            <a:endParaRPr lang="en-US" sz="23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53</a:t>
            </a:fld>
            <a:endParaRPr lang="en-US" altLang="en-US"/>
          </a:p>
        </p:txBody>
      </p:sp>
    </p:spTree>
    <p:extLst>
      <p:ext uri="{BB962C8B-B14F-4D97-AF65-F5344CB8AC3E}">
        <p14:creationId xmlns:p14="http://schemas.microsoft.com/office/powerpoint/2010/main" val="36292402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lstStyle/>
          <a:p>
            <a:pPr algn="l"/>
            <a:r>
              <a:rPr lang="bg-BG" sz="2400" b="1" dirty="0">
                <a:solidFill>
                  <a:srgbClr val="FF0000"/>
                </a:solidFill>
              </a:rPr>
              <a:t>Забранява се тютюнопушенето </a:t>
            </a:r>
            <a:r>
              <a:rPr lang="bg-BG" sz="2400" b="1" dirty="0" smtClean="0">
                <a:solidFill>
                  <a:srgbClr val="FF0000"/>
                </a:solidFill>
              </a:rPr>
              <a:t>в:</a:t>
            </a:r>
            <a:br>
              <a:rPr lang="bg-BG" sz="2400" b="1" dirty="0" smtClean="0">
                <a:solidFill>
                  <a:srgbClr val="FF0000"/>
                </a:solidFill>
              </a:rPr>
            </a:br>
            <a:r>
              <a:rPr lang="bg-BG" sz="2400" dirty="0">
                <a:solidFill>
                  <a:schemeClr val="tx1"/>
                </a:solidFill>
                <a:effectLst>
                  <a:outerShdw blurRad="38100" dist="38100" dir="2700000" algn="tl">
                    <a:srgbClr val="000000">
                      <a:alpha val="43137"/>
                    </a:srgbClr>
                  </a:outerShdw>
                </a:effectLst>
              </a:rPr>
              <a:t>-</a:t>
            </a:r>
            <a:r>
              <a:rPr lang="bg-BG" sz="2400" dirty="0" smtClean="0">
                <a:solidFill>
                  <a:schemeClr val="tx1"/>
                </a:solidFill>
                <a:effectLst>
                  <a:outerShdw blurRad="38100" dist="38100" dir="2700000" algn="tl">
                    <a:srgbClr val="000000">
                      <a:alpha val="43137"/>
                    </a:srgbClr>
                  </a:outerShdw>
                </a:effectLst>
              </a:rPr>
              <a:t> </a:t>
            </a:r>
            <a:r>
              <a:rPr lang="bg-BG" sz="2400" dirty="0">
                <a:solidFill>
                  <a:schemeClr val="tx1"/>
                </a:solidFill>
                <a:effectLst>
                  <a:outerShdw blurRad="38100" dist="38100" dir="2700000" algn="tl">
                    <a:srgbClr val="000000">
                      <a:alpha val="43137"/>
                    </a:srgbClr>
                  </a:outerShdw>
                </a:effectLst>
              </a:rPr>
              <a:t>закритите обществени места.</a:t>
            </a:r>
            <a:r>
              <a:rPr lang="en-US" sz="2400" dirty="0">
                <a:solidFill>
                  <a:schemeClr val="tx1"/>
                </a:solidFill>
                <a:effectLst>
                  <a:outerShdw blurRad="38100" dist="38100" dir="2700000" algn="tl">
                    <a:srgbClr val="000000">
                      <a:alpha val="43137"/>
                    </a:srgbClr>
                  </a:outerShdw>
                </a:effectLst>
              </a:rPr>
              <a:t/>
            </a:r>
            <a:br>
              <a:rPr lang="en-US" sz="2400" dirty="0">
                <a:solidFill>
                  <a:schemeClr val="tx1"/>
                </a:solidFill>
                <a:effectLst>
                  <a:outerShdw blurRad="38100" dist="38100" dir="2700000" algn="tl">
                    <a:srgbClr val="000000">
                      <a:alpha val="43137"/>
                    </a:srgbClr>
                  </a:outerShdw>
                </a:effectLst>
              </a:rPr>
            </a:br>
            <a:r>
              <a:rPr lang="bg-BG" sz="2400" dirty="0" smtClean="0">
                <a:solidFill>
                  <a:schemeClr val="tx1"/>
                </a:solidFill>
                <a:effectLst>
                  <a:outerShdw blurRad="38100" dist="38100" dir="2700000" algn="tl">
                    <a:srgbClr val="000000">
                      <a:alpha val="43137"/>
                    </a:srgbClr>
                  </a:outerShdw>
                </a:effectLst>
              </a:rPr>
              <a:t>- в </a:t>
            </a:r>
            <a:r>
              <a:rPr lang="bg-BG" sz="2400" dirty="0">
                <a:solidFill>
                  <a:schemeClr val="tx1"/>
                </a:solidFill>
                <a:effectLst>
                  <a:outerShdw blurRad="38100" dist="38100" dir="2700000" algn="tl">
                    <a:srgbClr val="000000">
                      <a:alpha val="43137"/>
                    </a:srgbClr>
                  </a:outerShdw>
                </a:effectLst>
              </a:rPr>
              <a:t>помещенията с обособени работни места, където се полага труд, както и в помещенията към тях със спомагателно и обслужващо предназначение.</a:t>
            </a:r>
            <a:r>
              <a:rPr lang="en-US" sz="2400" dirty="0">
                <a:solidFill>
                  <a:schemeClr val="tx1"/>
                </a:solidFill>
                <a:effectLst>
                  <a:outerShdw blurRad="38100" dist="38100" dir="2700000" algn="tl">
                    <a:srgbClr val="000000">
                      <a:alpha val="43137"/>
                    </a:srgbClr>
                  </a:outerShdw>
                </a:effectLst>
              </a:rPr>
              <a:t/>
            </a:r>
            <a:br>
              <a:rPr lang="en-US" sz="2400" dirty="0">
                <a:solidFill>
                  <a:schemeClr val="tx1"/>
                </a:solidFill>
                <a:effectLst>
                  <a:outerShdw blurRad="38100" dist="38100" dir="2700000" algn="tl">
                    <a:srgbClr val="000000">
                      <a:alpha val="43137"/>
                    </a:srgbClr>
                  </a:outerShdw>
                </a:effectLst>
              </a:rPr>
            </a:br>
            <a:r>
              <a:rPr lang="bg-BG" sz="2400" dirty="0" smtClean="0"/>
              <a:t/>
            </a:r>
            <a:br>
              <a:rPr lang="bg-BG" sz="2400" dirty="0" smtClean="0"/>
            </a:br>
            <a:r>
              <a:rPr lang="bg-BG" sz="2400" dirty="0" smtClean="0"/>
              <a:t>По </a:t>
            </a:r>
            <a:r>
              <a:rPr lang="bg-BG" sz="2400" dirty="0"/>
              <a:t>изключение се допуска тютюнопушене в обособени самостоятелни помещения, разположени в сградите на </a:t>
            </a:r>
            <a:r>
              <a:rPr lang="bg-BG" sz="2400" dirty="0" smtClean="0"/>
              <a:t>летищата, но в тях не </a:t>
            </a:r>
            <a:r>
              <a:rPr lang="bg-BG" sz="2400" dirty="0"/>
              <a:t>се разрешава присъствието на лица до 18-годишна възраст</a:t>
            </a:r>
            <a:r>
              <a:rPr lang="bg-BG" sz="2400" dirty="0" smtClean="0"/>
              <a:t>. Те се </a:t>
            </a:r>
            <a:r>
              <a:rPr lang="bg-BG" sz="2400" dirty="0"/>
              <a:t>отделят с </a:t>
            </a:r>
            <a:r>
              <a:rPr lang="bg-BG" sz="2400" dirty="0" err="1"/>
              <a:t>въздухонепроницаеми</a:t>
            </a:r>
            <a:r>
              <a:rPr lang="bg-BG" sz="2400" dirty="0"/>
              <a:t> стени, плътно затварящи се врати, обозначават се ясно и в тях се изгражда вентилационна </a:t>
            </a:r>
            <a:r>
              <a:rPr lang="bg-BG" sz="2400" dirty="0" smtClean="0"/>
              <a:t>инсталация. </a:t>
            </a:r>
            <a:r>
              <a:rPr lang="bg-BG" sz="2400" dirty="0"/>
              <a:t>Министерският съвет определя с наредба изискванията, на които трябва да отговарят обособените самостоятелни </a:t>
            </a:r>
            <a:r>
              <a:rPr lang="bg-BG" sz="2400" dirty="0" smtClean="0"/>
              <a:t>помещения.</a:t>
            </a:r>
            <a:endParaRPr lang="en-US" sz="24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54</a:t>
            </a:fld>
            <a:endParaRPr lang="en-US" altLang="en-US"/>
          </a:p>
        </p:txBody>
      </p:sp>
    </p:spTree>
    <p:extLst>
      <p:ext uri="{BB962C8B-B14F-4D97-AF65-F5344CB8AC3E}">
        <p14:creationId xmlns:p14="http://schemas.microsoft.com/office/powerpoint/2010/main" val="42612550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r>
              <a:rPr lang="bg-BG" sz="2800" b="1" dirty="0">
                <a:solidFill>
                  <a:srgbClr val="FF0000"/>
                </a:solidFill>
              </a:rPr>
              <a:t>Забранява се тютюнопушенето на следните открити обществени места</a:t>
            </a:r>
            <a:r>
              <a:rPr lang="bg-BG" sz="2800" b="1" dirty="0" smtClean="0">
                <a:solidFill>
                  <a:srgbClr val="FF0000"/>
                </a:solidFill>
              </a:rPr>
              <a:t>:</a:t>
            </a:r>
            <a:br>
              <a:rPr lang="bg-BG" sz="2800" b="1" dirty="0" smtClean="0">
                <a:solidFill>
                  <a:srgbClr val="FF0000"/>
                </a:solidFill>
              </a:rPr>
            </a:br>
            <a:r>
              <a:rPr lang="en-US" sz="2800" b="1" dirty="0">
                <a:solidFill>
                  <a:srgbClr val="FF0000"/>
                </a:solidFill>
              </a:rPr>
              <a:t/>
            </a:r>
            <a:br>
              <a:rPr lang="en-US" sz="2800" b="1" dirty="0">
                <a:solidFill>
                  <a:srgbClr val="FF0000"/>
                </a:solidFill>
              </a:rPr>
            </a:br>
            <a:r>
              <a:rPr lang="bg-BG" sz="2800" dirty="0"/>
              <a:t>1. прилежащите терени и тротоари на детските ясли, детските градини, училищата, ученическите общежития и местата, където се предоставят социални услуги за деца;</a:t>
            </a:r>
            <a:r>
              <a:rPr lang="en-US" sz="2800" dirty="0"/>
              <a:t/>
            </a:r>
            <a:br>
              <a:rPr lang="en-US" sz="2800" dirty="0"/>
            </a:br>
            <a:r>
              <a:rPr lang="bg-BG" sz="2800" dirty="0"/>
              <a:t>2. площадките за игра;</a:t>
            </a:r>
            <a:r>
              <a:rPr lang="en-US" sz="2800" dirty="0"/>
              <a:t/>
            </a:r>
            <a:br>
              <a:rPr lang="en-US" sz="2800" dirty="0"/>
            </a:br>
            <a:r>
              <a:rPr lang="bg-BG" sz="2800" dirty="0"/>
              <a:t>3. на които са организирани мероприятия за деца и ученици;</a:t>
            </a:r>
            <a:r>
              <a:rPr lang="en-US" sz="2800" dirty="0"/>
              <a:t/>
            </a:r>
            <a:br>
              <a:rPr lang="en-US" sz="2800" dirty="0"/>
            </a:br>
            <a:r>
              <a:rPr lang="bg-BG" sz="2800" dirty="0"/>
              <a:t>4. спортните обекти, летните кина и театри - по време на спортни и културни прояви</a:t>
            </a:r>
            <a:r>
              <a:rPr lang="bg-BG" sz="2800" dirty="0" smtClean="0"/>
              <a:t>.</a:t>
            </a: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55</a:t>
            </a:fld>
            <a:endParaRPr lang="en-US" altLang="en-US"/>
          </a:p>
        </p:txBody>
      </p:sp>
    </p:spTree>
    <p:extLst>
      <p:ext uri="{BB962C8B-B14F-4D97-AF65-F5344CB8AC3E}">
        <p14:creationId xmlns:p14="http://schemas.microsoft.com/office/powerpoint/2010/main" val="1648810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652D77D1-D8F8-48C4-82BA-D2621268F162}" type="slidenum">
              <a:rPr lang="en-US" altLang="en-US">
                <a:latin typeface="Arial" charset="0"/>
              </a:rPr>
              <a:pPr eaLnBrk="1" hangingPunct="1"/>
              <a:t>56</a:t>
            </a:fld>
            <a:endParaRPr lang="en-US" altLang="en-US">
              <a:latin typeface="Arial" charset="0"/>
            </a:endParaRPr>
          </a:p>
        </p:txBody>
      </p:sp>
      <p:sp>
        <p:nvSpPr>
          <p:cNvPr id="60418" name="Rectangle 2"/>
          <p:cNvSpPr>
            <a:spLocks noGrp="1" noRot="1" noChangeArrowheads="1"/>
          </p:cNvSpPr>
          <p:nvPr>
            <p:ph type="title" idx="4294967295"/>
          </p:nvPr>
        </p:nvSpPr>
        <p:spPr>
          <a:xfrm>
            <a:off x="460375" y="304800"/>
            <a:ext cx="8229600" cy="1143000"/>
          </a:xfrm>
        </p:spPr>
        <p:txBody>
          <a:bodyPr/>
          <a:lstStyle/>
          <a:p>
            <a:pPr algn="l" eaLnBrk="1" hangingPunct="1"/>
            <a:r>
              <a:rPr lang="ru-RU" altLang="bg-BG" sz="2400" b="1" dirty="0" smtClean="0">
                <a:effectLst>
                  <a:outerShdw blurRad="38100" dist="38100" dir="2700000" algn="tl">
                    <a:srgbClr val="C0C0C0"/>
                  </a:outerShdw>
                </a:effectLst>
              </a:rPr>
              <a:t/>
            </a:r>
            <a:br>
              <a:rPr lang="ru-RU" altLang="bg-BG" sz="2400" b="1" dirty="0" smtClean="0">
                <a:effectLst>
                  <a:outerShdw blurRad="38100" dist="38100" dir="2700000" algn="tl">
                    <a:srgbClr val="C0C0C0"/>
                  </a:outerShdw>
                </a:effectLst>
              </a:rPr>
            </a:br>
            <a:r>
              <a:rPr lang="ru-RU" altLang="bg-BG" sz="3200" b="1" dirty="0" smtClean="0">
                <a:solidFill>
                  <a:srgbClr val="FF0000"/>
                </a:solidFill>
                <a:effectLst>
                  <a:outerShdw blurRad="38100" dist="38100" dir="2700000" algn="tl">
                    <a:srgbClr val="C0C0C0"/>
                  </a:outerShdw>
                </a:effectLst>
              </a:rPr>
              <a:t>Раздел </a:t>
            </a:r>
            <a:r>
              <a:rPr lang="en-US" altLang="bg-BG" sz="3200" b="1" dirty="0" smtClean="0">
                <a:solidFill>
                  <a:srgbClr val="FF0000"/>
                </a:solidFill>
                <a:effectLst>
                  <a:outerShdw blurRad="38100" dist="38100" dir="2700000" algn="tl">
                    <a:srgbClr val="C0C0C0"/>
                  </a:outerShdw>
                </a:effectLst>
              </a:rPr>
              <a:t>V</a:t>
            </a:r>
            <a:r>
              <a:rPr lang="ru-RU" altLang="bg-BG" sz="3200" b="1" dirty="0" smtClean="0">
                <a:solidFill>
                  <a:srgbClr val="FF0000"/>
                </a:solidFill>
                <a:effectLst>
                  <a:outerShdw blurRad="38100" dist="38100" dir="2700000" algn="tl">
                    <a:srgbClr val="C0C0C0"/>
                  </a:outerShdw>
                </a:effectLst>
              </a:rPr>
              <a:t>.</a:t>
            </a:r>
            <a:r>
              <a:rPr lang="en-US" altLang="bg-BG" sz="3200" b="1" dirty="0" smtClean="0">
                <a:solidFill>
                  <a:srgbClr val="FF0000"/>
                </a:solidFill>
                <a:effectLst>
                  <a:outerShdw blurRad="38100" dist="38100" dir="2700000" algn="tl">
                    <a:srgbClr val="C0C0C0"/>
                  </a:outerShdw>
                </a:effectLst>
              </a:rPr>
              <a:t> </a:t>
            </a:r>
            <a:r>
              <a:rPr lang="bg-BG" altLang="bg-BG" sz="3200" b="1" dirty="0" smtClean="0">
                <a:solidFill>
                  <a:srgbClr val="FF0000"/>
                </a:solidFill>
                <a:effectLst>
                  <a:outerShdw blurRad="38100" dist="38100" dir="2700000" algn="tl">
                    <a:srgbClr val="C0C0C0"/>
                  </a:outerShdw>
                </a:effectLst>
              </a:rPr>
              <a:t/>
            </a:r>
            <a:br>
              <a:rPr lang="bg-BG" altLang="bg-BG" sz="3200" b="1" dirty="0" smtClean="0">
                <a:solidFill>
                  <a:srgbClr val="FF0000"/>
                </a:solidFill>
                <a:effectLst>
                  <a:outerShdw blurRad="38100" dist="38100" dir="2700000" algn="tl">
                    <a:srgbClr val="C0C0C0"/>
                  </a:outerShdw>
                </a:effectLst>
              </a:rPr>
            </a:br>
            <a:r>
              <a:rPr lang="bg-BG" altLang="bg-BG" sz="3200" b="1" dirty="0" smtClean="0">
                <a:solidFill>
                  <a:srgbClr val="FF0000"/>
                </a:solidFill>
                <a:effectLst>
                  <a:outerShdw blurRad="38100" dist="38100" dir="2700000" algn="tl">
                    <a:srgbClr val="C0C0C0"/>
                  </a:outerShdw>
                </a:effectLst>
              </a:rPr>
              <a:t>Надзор на</a:t>
            </a:r>
            <a:r>
              <a:rPr lang="ru-RU" altLang="bg-BG" sz="3200" b="1" dirty="0" smtClean="0">
                <a:solidFill>
                  <a:srgbClr val="FF0000"/>
                </a:solidFill>
                <a:effectLst>
                  <a:outerShdw blurRad="38100" dist="38100" dir="2700000" algn="tl">
                    <a:srgbClr val="C0C0C0"/>
                  </a:outerShdw>
                </a:effectLst>
              </a:rPr>
              <a:t> заразните болести</a:t>
            </a:r>
            <a:r>
              <a:rPr lang="en-US" altLang="bg-BG" sz="2400" b="1" dirty="0" smtClean="0">
                <a:solidFill>
                  <a:srgbClr val="FF0000"/>
                </a:solidFill>
                <a:effectLst>
                  <a:outerShdw blurRad="38100" dist="38100" dir="2700000" algn="tl">
                    <a:srgbClr val="C0C0C0"/>
                  </a:outerShdw>
                </a:effectLst>
              </a:rPr>
              <a:t/>
            </a:r>
            <a:br>
              <a:rPr lang="en-US" altLang="bg-BG" sz="2400" b="1" dirty="0" smtClean="0">
                <a:solidFill>
                  <a:srgbClr val="FF0000"/>
                </a:solidFill>
                <a:effectLst>
                  <a:outerShdw blurRad="38100" dist="38100" dir="2700000" algn="tl">
                    <a:srgbClr val="C0C0C0"/>
                  </a:outerShdw>
                </a:effectLst>
              </a:rPr>
            </a:br>
            <a:endParaRPr lang="en-US" altLang="bg-BG" sz="2400" b="1" dirty="0" smtClean="0">
              <a:solidFill>
                <a:srgbClr val="FF0000"/>
              </a:solidFill>
              <a:effectLst>
                <a:outerShdw blurRad="38100" dist="38100" dir="2700000" algn="tl">
                  <a:srgbClr val="C0C0C0"/>
                </a:outerShdw>
              </a:effectLst>
            </a:endParaRPr>
          </a:p>
        </p:txBody>
      </p:sp>
      <p:sp>
        <p:nvSpPr>
          <p:cNvPr id="60419" name="Rectangle 3"/>
          <p:cNvSpPr>
            <a:spLocks noGrp="1" noRot="1" noChangeArrowheads="1"/>
          </p:cNvSpPr>
          <p:nvPr>
            <p:ph type="body" idx="4294967295"/>
          </p:nvPr>
        </p:nvSpPr>
        <p:spPr>
          <a:xfrm>
            <a:off x="533400" y="1752600"/>
            <a:ext cx="8229600" cy="4114800"/>
          </a:xfrm>
        </p:spPr>
        <p:txBody>
          <a:bodyPr/>
          <a:lstStyle/>
          <a:p>
            <a:pPr eaLnBrk="1" hangingPunct="1"/>
            <a:r>
              <a:rPr lang="ru-RU" altLang="bg-BG" smtClean="0">
                <a:effectLst>
                  <a:outerShdw blurRad="38100" dist="38100" dir="2700000" algn="tl">
                    <a:srgbClr val="C0C0C0"/>
                  </a:outerShdw>
                </a:effectLst>
              </a:rPr>
              <a:t>За опазване на страната от разпространение на особено опасни заразни болести при необходимост се извършва </a:t>
            </a:r>
            <a:r>
              <a:rPr lang="ru-RU" altLang="bg-BG" smtClean="0">
                <a:solidFill>
                  <a:schemeClr val="hlink"/>
                </a:solidFill>
                <a:effectLst>
                  <a:outerShdw blurRad="38100" dist="38100" dir="2700000" algn="tl">
                    <a:srgbClr val="C0C0C0"/>
                  </a:outerShdw>
                </a:effectLst>
              </a:rPr>
              <a:t>граничен здравен контрол</a:t>
            </a:r>
            <a:r>
              <a:rPr lang="ru-RU" altLang="bg-BG" smtClean="0">
                <a:effectLst>
                  <a:outerShdw blurRad="38100" dist="38100" dir="2700000" algn="tl">
                    <a:srgbClr val="C0C0C0"/>
                  </a:outerShdw>
                </a:effectLst>
              </a:rPr>
              <a:t>. Условията и редът за провеждане на граничен здравен контрол се уреждат с наредба на Министерския съвет.</a:t>
            </a:r>
          </a:p>
        </p:txBody>
      </p:sp>
      <p:sp>
        <p:nvSpPr>
          <p:cNvPr id="2" name="Date Placeholder 1"/>
          <p:cNvSpPr>
            <a:spLocks noGrp="1"/>
          </p:cNvSpPr>
          <p:nvPr>
            <p:ph type="dt" sz="half" idx="10"/>
          </p:nvPr>
        </p:nvSpPr>
        <p:spPr/>
        <p:txBody>
          <a:bodyPr/>
          <a:lstStyle/>
          <a:p>
            <a:fld id="{3490185A-B827-4FE9-9026-04A0BF62EB7A}"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64C65B2C-D3F3-4037-A1A8-97A36C43A08B}" type="slidenum">
              <a:rPr lang="en-US" altLang="en-US">
                <a:latin typeface="Arial" charset="0"/>
              </a:rPr>
              <a:pPr eaLnBrk="1" hangingPunct="1"/>
              <a:t>57</a:t>
            </a:fld>
            <a:endParaRPr lang="en-US" altLang="en-US">
              <a:latin typeface="Arial" charset="0"/>
            </a:endParaRPr>
          </a:p>
        </p:txBody>
      </p:sp>
      <p:sp>
        <p:nvSpPr>
          <p:cNvPr id="173059" name="Rectangle 3"/>
          <p:cNvSpPr>
            <a:spLocks noGrp="1" noRot="1" noChangeArrowheads="1"/>
          </p:cNvSpPr>
          <p:nvPr>
            <p:ph type="body" idx="4294967295"/>
          </p:nvPr>
        </p:nvSpPr>
        <p:spPr>
          <a:xfrm>
            <a:off x="228600" y="457200"/>
            <a:ext cx="8763000" cy="5410200"/>
          </a:xfrm>
        </p:spPr>
        <p:txBody>
          <a:bodyPr/>
          <a:lstStyle/>
          <a:p>
            <a:pPr eaLnBrk="1" hangingPunct="1"/>
            <a:r>
              <a:rPr lang="ru-RU" altLang="bg-BG" dirty="0" smtClean="0">
                <a:effectLst>
                  <a:outerShdw blurRad="38100" dist="38100" dir="2700000" algn="tl">
                    <a:srgbClr val="C0C0C0"/>
                  </a:outerShdw>
                </a:effectLst>
              </a:rPr>
              <a:t>За предпазване на гражданите от заразни болести се правят </a:t>
            </a:r>
            <a:r>
              <a:rPr lang="ru-RU" altLang="bg-BG" dirty="0" smtClean="0">
                <a:solidFill>
                  <a:schemeClr val="hlink"/>
                </a:solidFill>
                <a:effectLst>
                  <a:outerShdw blurRad="38100" dist="38100" dir="2700000" algn="tl">
                    <a:srgbClr val="C0C0C0"/>
                  </a:outerShdw>
                </a:effectLst>
              </a:rPr>
              <a:t>задължителни имунизации</a:t>
            </a:r>
            <a:r>
              <a:rPr lang="ru-RU" altLang="bg-BG" dirty="0" smtClean="0">
                <a:effectLst>
                  <a:outerShdw blurRad="38100" dist="38100" dir="2700000" algn="tl">
                    <a:srgbClr val="C0C0C0"/>
                  </a:outerShdw>
                </a:effectLst>
              </a:rPr>
              <a:t>; </a:t>
            </a:r>
          </a:p>
          <a:p>
            <a:pPr eaLnBrk="1" hangingPunct="1"/>
            <a:r>
              <a:rPr lang="ru-RU" altLang="bg-BG" dirty="0" smtClean="0">
                <a:effectLst>
                  <a:outerShdw blurRad="38100" dist="38100" dir="2700000" algn="tl">
                    <a:srgbClr val="C0C0C0"/>
                  </a:outerShdw>
                </a:effectLst>
              </a:rPr>
              <a:t>задължителни планови имунизации и реимунизации, включени в </a:t>
            </a:r>
            <a:r>
              <a:rPr lang="ru-RU" altLang="bg-BG" dirty="0" smtClean="0">
                <a:solidFill>
                  <a:schemeClr val="hlink"/>
                </a:solidFill>
                <a:effectLst>
                  <a:outerShdw blurRad="38100" dist="38100" dir="2700000" algn="tl">
                    <a:srgbClr val="C0C0C0"/>
                  </a:outerShdw>
                </a:effectLst>
              </a:rPr>
              <a:t>имунизационния календар на Република България</a:t>
            </a:r>
            <a:r>
              <a:rPr lang="ru-RU" altLang="bg-BG" dirty="0" smtClean="0">
                <a:effectLst>
                  <a:outerShdw blurRad="38100" dist="38100" dir="2700000" algn="tl">
                    <a:srgbClr val="C0C0C0"/>
                  </a:outerShdw>
                </a:effectLst>
              </a:rPr>
              <a:t>; </a:t>
            </a:r>
          </a:p>
          <a:p>
            <a:pPr eaLnBrk="1" hangingPunct="1"/>
            <a:r>
              <a:rPr lang="ru-RU" altLang="bg-BG" dirty="0" smtClean="0">
                <a:solidFill>
                  <a:schemeClr val="hlink"/>
                </a:solidFill>
                <a:effectLst>
                  <a:outerShdw blurRad="38100" dist="38100" dir="2700000" algn="tl">
                    <a:srgbClr val="C0C0C0"/>
                  </a:outerShdw>
                </a:effectLst>
              </a:rPr>
              <a:t>целеви имунизации</a:t>
            </a:r>
            <a:r>
              <a:rPr lang="ru-RU" altLang="bg-BG" dirty="0" smtClean="0">
                <a:effectLst>
                  <a:outerShdw blurRad="38100" dist="38100" dir="2700000" algn="tl">
                    <a:srgbClr val="C0C0C0"/>
                  </a:outerShdw>
                </a:effectLst>
              </a:rPr>
              <a:t> и реимунизации, които се извършват по специални показания; </a:t>
            </a:r>
          </a:p>
          <a:p>
            <a:pPr eaLnBrk="1" hangingPunct="1"/>
            <a:r>
              <a:rPr lang="ru-RU" altLang="bg-BG" dirty="0" smtClean="0">
                <a:solidFill>
                  <a:schemeClr val="hlink"/>
                </a:solidFill>
                <a:effectLst>
                  <a:outerShdw blurRad="38100" dist="38100" dir="2700000" algn="tl">
                    <a:srgbClr val="C0C0C0"/>
                  </a:outerShdw>
                </a:effectLst>
              </a:rPr>
              <a:t>препоръчителни имунизации.</a:t>
            </a:r>
          </a:p>
          <a:p>
            <a:pPr eaLnBrk="1" hangingPunct="1">
              <a:buFontTx/>
              <a:buNone/>
            </a:pPr>
            <a:endParaRPr lang="bg-BG" altLang="bg-BG" dirty="0" smtClean="0">
              <a:solidFill>
                <a:schemeClr val="hlink"/>
              </a:solidFill>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124765C9-9314-4A39-8EAF-384B61041727}"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9C5BB23-5E43-457B-A075-EB704FF43C6B}" type="slidenum">
              <a:rPr lang="en-US" altLang="en-US">
                <a:latin typeface="Arial" charset="0"/>
              </a:rPr>
              <a:pPr eaLnBrk="1" hangingPunct="1"/>
              <a:t>58</a:t>
            </a:fld>
            <a:endParaRPr lang="en-US" altLang="en-US">
              <a:latin typeface="Arial" charset="0"/>
            </a:endParaRPr>
          </a:p>
        </p:txBody>
      </p:sp>
      <p:sp>
        <p:nvSpPr>
          <p:cNvPr id="61443" name="Rectangle 3"/>
          <p:cNvSpPr>
            <a:spLocks noGrp="1" noRot="1" noChangeArrowheads="1"/>
          </p:cNvSpPr>
          <p:nvPr>
            <p:ph type="body" idx="4294967295"/>
          </p:nvPr>
        </p:nvSpPr>
        <p:spPr>
          <a:xfrm>
            <a:off x="457200" y="609600"/>
            <a:ext cx="8229600" cy="5486400"/>
          </a:xfrm>
        </p:spPr>
        <p:txBody>
          <a:bodyPr/>
          <a:lstStyle/>
          <a:p>
            <a:pPr eaLnBrk="1" hangingPunct="1"/>
            <a:r>
              <a:rPr lang="ru-RU" altLang="bg-BG" sz="2800" dirty="0" smtClean="0">
                <a:effectLst>
                  <a:outerShdw blurRad="38100" dist="38100" dir="2700000" algn="tl">
                    <a:srgbClr val="C0C0C0"/>
                  </a:outerShdw>
                </a:effectLst>
              </a:rPr>
              <a:t>Болните от заразни болести, контактните с тях лица и заразоносителите подлежат на </a:t>
            </a:r>
            <a:r>
              <a:rPr lang="ru-RU" altLang="bg-BG" sz="2800" dirty="0" smtClean="0">
                <a:solidFill>
                  <a:schemeClr val="hlink"/>
                </a:solidFill>
                <a:effectLst>
                  <a:outerShdw blurRad="38100" dist="38100" dir="2700000" algn="tl">
                    <a:srgbClr val="C0C0C0"/>
                  </a:outerShdw>
                </a:effectLst>
              </a:rPr>
              <a:t>регистрация,</a:t>
            </a:r>
            <a:r>
              <a:rPr lang="ru-RU" altLang="bg-BG" sz="2800" dirty="0" smtClean="0">
                <a:effectLst>
                  <a:outerShdw blurRad="38100" dist="38100" dir="2700000" algn="tl">
                    <a:srgbClr val="C0C0C0"/>
                  </a:outerShdw>
                </a:effectLst>
              </a:rPr>
              <a:t> </a:t>
            </a:r>
            <a:r>
              <a:rPr lang="ru-RU" altLang="bg-BG" sz="2800" dirty="0" smtClean="0">
                <a:solidFill>
                  <a:schemeClr val="hlink"/>
                </a:solidFill>
                <a:effectLst>
                  <a:outerShdw blurRad="38100" dist="38100" dir="2700000" algn="tl">
                    <a:srgbClr val="C0C0C0"/>
                  </a:outerShdw>
                </a:effectLst>
              </a:rPr>
              <a:t>задължително съобщаване и отчет.</a:t>
            </a:r>
            <a:r>
              <a:rPr lang="ru-RU" altLang="bg-BG" sz="2800" dirty="0" smtClean="0">
                <a:effectLst>
                  <a:outerShdw blurRad="38100" dist="38100" dir="2700000" algn="tl">
                    <a:srgbClr val="C0C0C0"/>
                  </a:outerShdw>
                </a:effectLst>
              </a:rPr>
              <a:t> </a:t>
            </a:r>
          </a:p>
          <a:p>
            <a:pPr algn="just" eaLnBrk="1" hangingPunct="1"/>
            <a:r>
              <a:rPr lang="ru-RU" altLang="bg-BG" sz="2800" dirty="0" smtClean="0">
                <a:effectLst>
                  <a:outerShdw blurRad="38100" dist="38100" dir="2700000" algn="tl">
                    <a:srgbClr val="C0C0C0"/>
                  </a:outerShdw>
                </a:effectLst>
              </a:rPr>
              <a:t>На </a:t>
            </a:r>
            <a:r>
              <a:rPr lang="ru-RU" altLang="bg-BG" sz="2800" dirty="0" smtClean="0">
                <a:solidFill>
                  <a:schemeClr val="hlink"/>
                </a:solidFill>
                <a:effectLst>
                  <a:outerShdw blurRad="38100" dist="38100" dir="2700000" algn="tl">
                    <a:srgbClr val="C0C0C0"/>
                  </a:outerShdw>
                </a:effectLst>
              </a:rPr>
              <a:t>задължителна изолация</a:t>
            </a:r>
            <a:r>
              <a:rPr lang="ru-RU" altLang="bg-BG" sz="2800" dirty="0" smtClean="0">
                <a:effectLst>
                  <a:outerShdw blurRad="38100" dist="38100" dir="2700000" algn="tl">
                    <a:srgbClr val="C0C0C0"/>
                  </a:outerShdw>
                </a:effectLst>
              </a:rPr>
              <a:t> и </a:t>
            </a:r>
            <a:r>
              <a:rPr lang="ru-RU" altLang="bg-BG" sz="2800" dirty="0" smtClean="0">
                <a:solidFill>
                  <a:schemeClr val="hlink"/>
                </a:solidFill>
                <a:effectLst>
                  <a:outerShdw blurRad="38100" dist="38100" dir="2700000" algn="tl">
                    <a:srgbClr val="C0C0C0"/>
                  </a:outerShdw>
                </a:effectLst>
              </a:rPr>
              <a:t>болнично лечение</a:t>
            </a:r>
            <a:r>
              <a:rPr lang="ru-RU" altLang="bg-BG" sz="2800" dirty="0" smtClean="0">
                <a:effectLst>
                  <a:outerShdw blurRad="38100" dist="38100" dir="2700000" algn="tl">
                    <a:srgbClr val="C0C0C0"/>
                  </a:outerShdw>
                </a:effectLst>
              </a:rPr>
              <a:t> подлежат лица, болни и заразоносители от холера, чума, вариола, жълта треска, вирусни хеморагични трески, дифтерия, коремен тиф, полиомиелит, бруцелоза, антракс, малария, тежък остър респираторен синдром и туберкулоза с бацилоотделяне.</a:t>
            </a:r>
            <a:endParaRPr lang="en-US" altLang="bg-BG" sz="28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A5155C0F-9F33-4E6C-B44D-C3D5CA70A093}"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algn="l"/>
            <a:r>
              <a:rPr lang="bg-BG" sz="2800" b="1" dirty="0" smtClean="0">
                <a:solidFill>
                  <a:srgbClr val="FF0000"/>
                </a:solidFill>
              </a:rPr>
              <a:t>Ново от 2015 г.</a:t>
            </a:r>
            <a:br>
              <a:rPr lang="bg-BG" sz="2800" b="1" dirty="0" smtClean="0">
                <a:solidFill>
                  <a:srgbClr val="FF0000"/>
                </a:solidFill>
              </a:rPr>
            </a:br>
            <a:r>
              <a:rPr lang="bg-BG" sz="2800" dirty="0" smtClean="0"/>
              <a:t> </a:t>
            </a:r>
            <a:r>
              <a:rPr lang="bg-BG" sz="2800" dirty="0"/>
              <a:t>В случай на кризисна ситуация, включително на масово навлизане на чужденци, търсещи закрила на територията на </a:t>
            </a:r>
            <a:r>
              <a:rPr lang="bg-BG" sz="2800" dirty="0" smtClean="0"/>
              <a:t>Р </a:t>
            </a:r>
            <a:r>
              <a:rPr lang="bg-BG" sz="2800" dirty="0"/>
              <a:t>България, и при възникване на риск за общественото здраве, министърът на здравеопазването може да разпореди </a:t>
            </a:r>
            <a:r>
              <a:rPr lang="bg-BG" sz="2800" dirty="0" smtClean="0"/>
              <a:t>допълнителни мерки </a:t>
            </a:r>
            <a:r>
              <a:rPr lang="bg-BG" sz="2800" dirty="0"/>
              <a:t>и дейности за опазване на общественото </a:t>
            </a:r>
            <a:r>
              <a:rPr lang="bg-BG" sz="2800" dirty="0" smtClean="0"/>
              <a:t>здраве, които се </a:t>
            </a:r>
            <a:r>
              <a:rPr lang="bg-BG" sz="2800" dirty="0"/>
              <a:t>координират на национално ниво от главния държавен здравен инспектор, извършват се от регионалните здравни инспекции, на чиято територия са разкрити местата за настаняване, и се финансират от държавния бюджет.</a:t>
            </a:r>
            <a:r>
              <a:rPr lang="en-US" sz="2800" dirty="0"/>
              <a:t/>
            </a:r>
            <a:br>
              <a:rPr lang="en-US" sz="2800" dirty="0"/>
            </a:b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59</a:t>
            </a:fld>
            <a:endParaRPr lang="en-US" altLang="en-US"/>
          </a:p>
        </p:txBody>
      </p:sp>
    </p:spTree>
    <p:extLst>
      <p:ext uri="{BB962C8B-B14F-4D97-AF65-F5344CB8AC3E}">
        <p14:creationId xmlns:p14="http://schemas.microsoft.com/office/powerpoint/2010/main" val="1678183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6E04D0B7-2C0E-4A67-BB61-51A640524964}" type="slidenum">
              <a:rPr lang="bg-BG" altLang="en-US">
                <a:solidFill>
                  <a:srgbClr val="000000"/>
                </a:solidFill>
              </a:rPr>
              <a:pPr/>
              <a:t>6</a:t>
            </a:fld>
            <a:endParaRPr lang="bg-BG" altLang="en-US">
              <a:solidFill>
                <a:srgbClr val="000000"/>
              </a:solidFill>
            </a:endParaRPr>
          </a:p>
        </p:txBody>
      </p:sp>
      <p:sp>
        <p:nvSpPr>
          <p:cNvPr id="672772" name="Rectangle 4"/>
          <p:cNvSpPr>
            <a:spLocks noGrp="1" noChangeArrowheads="1"/>
          </p:cNvSpPr>
          <p:nvPr>
            <p:ph type="title"/>
          </p:nvPr>
        </p:nvSpPr>
        <p:spPr>
          <a:xfrm>
            <a:off x="304800" y="762000"/>
            <a:ext cx="8534400" cy="5402263"/>
          </a:xfrm>
        </p:spPr>
        <p:txBody>
          <a:bodyPr/>
          <a:lstStyle/>
          <a:p>
            <a:pPr>
              <a:lnSpc>
                <a:spcPct val="110000"/>
              </a:lnSpc>
            </a:pPr>
            <a:r>
              <a:rPr lang="bg-BG" altLang="en-US" sz="3200" b="1">
                <a:solidFill>
                  <a:srgbClr val="0000FF"/>
                </a:solidFill>
                <a:latin typeface="Times New Roman" pitchFamily="18" charset="0"/>
              </a:rPr>
              <a:t>Глава 3. МЕДИЦИНСКО ОБСЛУЖВАНЕ</a:t>
            </a:r>
            <a:r>
              <a:rPr lang="bg-BG" altLang="en-US" sz="3200">
                <a:latin typeface="Times New Roman" pitchFamily="18" charset="0"/>
              </a:rPr>
              <a:t/>
            </a:r>
            <a:br>
              <a:rPr lang="bg-BG" altLang="en-US" sz="3200">
                <a:latin typeface="Times New Roman" pitchFamily="18" charset="0"/>
              </a:rPr>
            </a:br>
            <a:r>
              <a:rPr lang="bg-BG" altLang="en-US" sz="3200">
                <a:latin typeface="Times New Roman" pitchFamily="18" charset="0"/>
              </a:rPr>
              <a:t>Раздел I. Достъпност и качество на медицинската помощ</a:t>
            </a:r>
            <a:br>
              <a:rPr lang="bg-BG" altLang="en-US" sz="3200">
                <a:latin typeface="Times New Roman" pitchFamily="18" charset="0"/>
              </a:rPr>
            </a:br>
            <a:r>
              <a:rPr lang="bg-BG" altLang="en-US" sz="3200">
                <a:latin typeface="Times New Roman" pitchFamily="18" charset="0"/>
              </a:rPr>
              <a:t>Раздел II. 	Права и задължения на пациента</a:t>
            </a:r>
            <a:br>
              <a:rPr lang="bg-BG" altLang="en-US" sz="3200">
                <a:latin typeface="Times New Roman" pitchFamily="18" charset="0"/>
              </a:rPr>
            </a:br>
            <a:r>
              <a:rPr lang="bg-BG" altLang="en-US" sz="3200">
                <a:latin typeface="Times New Roman" pitchFamily="18" charset="0"/>
              </a:rPr>
              <a:t>Раздел III.	Медицинска помощ при спешни състояния</a:t>
            </a:r>
            <a:r>
              <a:rPr lang="en-US" altLang="en-US" sz="3200">
                <a:latin typeface="Times New Roman" pitchFamily="18" charset="0"/>
              </a:rPr>
              <a:t> </a:t>
            </a:r>
            <a:r>
              <a:rPr lang="bg-BG" altLang="en-US" sz="3200">
                <a:latin typeface="Times New Roman" pitchFamily="18" charset="0"/>
              </a:rPr>
              <a:t/>
            </a:r>
            <a:br>
              <a:rPr lang="bg-BG" altLang="en-US" sz="3200">
                <a:latin typeface="Times New Roman" pitchFamily="18" charset="0"/>
              </a:rPr>
            </a:br>
            <a:r>
              <a:rPr lang="bg-BG" altLang="en-US" sz="3200">
                <a:latin typeface="Times New Roman" pitchFamily="18" charset="0"/>
              </a:rPr>
              <a:t>Раздел IV.	Медицинска експертиза</a:t>
            </a:r>
            <a:br>
              <a:rPr lang="bg-BG" altLang="en-US" sz="3200">
                <a:latin typeface="Times New Roman" pitchFamily="18" charset="0"/>
              </a:rPr>
            </a:br>
            <a:r>
              <a:rPr lang="bg-BG" altLang="en-US" sz="3200">
                <a:latin typeface="Times New Roman" pitchFamily="18" charset="0"/>
              </a:rPr>
              <a:t>Раздел V.	Медицинско осигуряване при бедствия, аварии и катастрофи</a:t>
            </a:r>
            <a:endParaRPr lang="en-US" altLang="en-US" sz="3200">
              <a:latin typeface="Times New Roman" pitchFamily="18" charset="0"/>
            </a:endParaRPr>
          </a:p>
        </p:txBody>
      </p:sp>
      <p:sp>
        <p:nvSpPr>
          <p:cNvPr id="2" name="Date Placeholder 1"/>
          <p:cNvSpPr>
            <a:spLocks noGrp="1"/>
          </p:cNvSpPr>
          <p:nvPr>
            <p:ph type="dt" sz="half" idx="12"/>
          </p:nvPr>
        </p:nvSpPr>
        <p:spPr/>
        <p:txBody>
          <a:bodyPr/>
          <a:lstStyle/>
          <a:p>
            <a:fld id="{40645136-6F70-4008-AC29-2EED665F16DC}"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376831683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53FEB65-F047-412E-ACA6-193E1937F5BC}" type="slidenum">
              <a:rPr lang="en-US" altLang="en-US">
                <a:latin typeface="Arial" charset="0"/>
              </a:rPr>
              <a:pPr eaLnBrk="1" hangingPunct="1"/>
              <a:t>60</a:t>
            </a:fld>
            <a:endParaRPr lang="en-US" altLang="en-US">
              <a:latin typeface="Arial" charset="0"/>
            </a:endParaRPr>
          </a:p>
        </p:txBody>
      </p:sp>
      <p:sp>
        <p:nvSpPr>
          <p:cNvPr id="62467" name="Rectangle 3"/>
          <p:cNvSpPr>
            <a:spLocks noGrp="1" noRot="1" noChangeArrowheads="1"/>
          </p:cNvSpPr>
          <p:nvPr>
            <p:ph type="body" idx="4294967295"/>
          </p:nvPr>
        </p:nvSpPr>
        <p:spPr>
          <a:xfrm>
            <a:off x="457200" y="762000"/>
            <a:ext cx="8229600" cy="5715000"/>
          </a:xfrm>
        </p:spPr>
        <p:txBody>
          <a:bodyPr/>
          <a:lstStyle/>
          <a:p>
            <a:pPr algn="just" eaLnBrk="1" hangingPunct="1">
              <a:lnSpc>
                <a:spcPct val="90000"/>
              </a:lnSpc>
            </a:pPr>
            <a:r>
              <a:rPr lang="ru-RU" altLang="bg-BG" b="1" dirty="0" smtClean="0">
                <a:solidFill>
                  <a:srgbClr val="FF0000"/>
                </a:solidFill>
                <a:effectLst>
                  <a:outerShdw blurRad="38100" dist="38100" dir="2700000" algn="tl">
                    <a:srgbClr val="C0C0C0"/>
                  </a:outerShdw>
                </a:effectLst>
              </a:rPr>
              <a:t>Раздел </a:t>
            </a:r>
            <a:r>
              <a:rPr lang="en-US" altLang="bg-BG" b="1" dirty="0" smtClean="0">
                <a:solidFill>
                  <a:srgbClr val="FF0000"/>
                </a:solidFill>
                <a:effectLst>
                  <a:outerShdw blurRad="38100" dist="38100" dir="2700000" algn="tl">
                    <a:srgbClr val="C0C0C0"/>
                  </a:outerShdw>
                </a:effectLst>
              </a:rPr>
              <a:t>VI</a:t>
            </a:r>
            <a:r>
              <a:rPr lang="ru-RU" altLang="bg-BG" b="1" dirty="0" smtClean="0">
                <a:solidFill>
                  <a:srgbClr val="FF0000"/>
                </a:solidFill>
                <a:effectLst>
                  <a:outerShdw blurRad="38100" dist="38100" dir="2700000" algn="tl">
                    <a:srgbClr val="C0C0C0"/>
                  </a:outerShdw>
                </a:effectLst>
              </a:rPr>
              <a:t>. определя мерките за защита от въздействието на </a:t>
            </a:r>
            <a:r>
              <a:rPr lang="ru-RU" altLang="bg-BG" b="1" dirty="0" err="1" smtClean="0">
                <a:solidFill>
                  <a:srgbClr val="FF0000"/>
                </a:solidFill>
                <a:effectLst>
                  <a:outerShdw blurRad="38100" dist="38100" dir="2700000" algn="tl">
                    <a:srgbClr val="C0C0C0"/>
                  </a:outerShdw>
                </a:effectLst>
              </a:rPr>
              <a:t>йонизиращи</a:t>
            </a:r>
            <a:r>
              <a:rPr lang="ru-RU" altLang="bg-BG" b="1" dirty="0" smtClean="0">
                <a:solidFill>
                  <a:srgbClr val="FF0000"/>
                </a:solidFill>
                <a:effectLst>
                  <a:outerShdw blurRad="38100" dist="38100" dir="2700000" algn="tl">
                    <a:srgbClr val="C0C0C0"/>
                  </a:outerShdw>
                </a:effectLst>
              </a:rPr>
              <a:t> </a:t>
            </a:r>
            <a:r>
              <a:rPr lang="ru-RU" altLang="bg-BG" b="1" dirty="0" err="1" smtClean="0">
                <a:solidFill>
                  <a:srgbClr val="FF0000"/>
                </a:solidFill>
                <a:effectLst>
                  <a:outerShdw blurRad="38100" dist="38100" dir="2700000" algn="tl">
                    <a:srgbClr val="C0C0C0"/>
                  </a:outerShdw>
                </a:effectLst>
              </a:rPr>
              <a:t>лъчения</a:t>
            </a:r>
            <a:r>
              <a:rPr lang="ru-RU" altLang="bg-BG" b="1" dirty="0" smtClean="0">
                <a:solidFill>
                  <a:srgbClr val="FF0000"/>
                </a:solidFill>
                <a:effectLst>
                  <a:outerShdw blurRad="38100" dist="38100" dir="2700000" algn="tl">
                    <a:srgbClr val="C0C0C0"/>
                  </a:outerShdw>
                </a:effectLst>
              </a:rPr>
              <a:t> - </a:t>
            </a:r>
            <a:r>
              <a:rPr lang="ru-RU" altLang="bg-BG" dirty="0" smtClean="0"/>
              <a:t>да се </a:t>
            </a:r>
            <a:r>
              <a:rPr lang="ru-RU" altLang="bg-BG" dirty="0" err="1" smtClean="0"/>
              <a:t>види</a:t>
            </a:r>
            <a:r>
              <a:rPr lang="ru-RU" altLang="bg-BG" dirty="0" smtClean="0"/>
              <a:t> от текста на Закона за </a:t>
            </a:r>
            <a:r>
              <a:rPr lang="ru-RU" altLang="bg-BG" dirty="0" err="1" smtClean="0"/>
              <a:t>здравето</a:t>
            </a:r>
            <a:r>
              <a:rPr lang="ru-RU" altLang="bg-BG" b="1" dirty="0" smtClean="0">
                <a:solidFill>
                  <a:srgbClr val="FF0000"/>
                </a:solidFill>
                <a:effectLst>
                  <a:outerShdw blurRad="38100" dist="38100" dir="2700000" algn="tl">
                    <a:srgbClr val="C0C0C0"/>
                  </a:outerShdw>
                </a:effectLst>
              </a:rPr>
              <a:t>.</a:t>
            </a:r>
            <a:endParaRPr lang="en-US" altLang="bg-BG" b="1" dirty="0" smtClean="0">
              <a:solidFill>
                <a:srgbClr val="FF0000"/>
              </a:solidFill>
              <a:effectLst>
                <a:outerShdw blurRad="38100" dist="38100" dir="2700000" algn="tl">
                  <a:srgbClr val="C0C0C0"/>
                </a:outerShdw>
              </a:effectLst>
            </a:endParaRPr>
          </a:p>
          <a:p>
            <a:pPr algn="just" eaLnBrk="1" hangingPunct="1">
              <a:lnSpc>
                <a:spcPct val="90000"/>
              </a:lnSpc>
            </a:pPr>
            <a:r>
              <a:rPr lang="ru-RU" altLang="bg-BG" b="1" dirty="0" smtClean="0">
                <a:solidFill>
                  <a:srgbClr val="FF0000"/>
                </a:solidFill>
                <a:effectLst>
                  <a:outerShdw blurRad="38100" dist="38100" dir="2700000" algn="tl">
                    <a:srgbClr val="C0C0C0"/>
                  </a:outerShdw>
                </a:effectLst>
              </a:rPr>
              <a:t>Раздел </a:t>
            </a:r>
            <a:r>
              <a:rPr lang="en-US" altLang="bg-BG" b="1" dirty="0" smtClean="0">
                <a:solidFill>
                  <a:srgbClr val="FF0000"/>
                </a:solidFill>
                <a:effectLst>
                  <a:outerShdw blurRad="38100" dist="38100" dir="2700000" algn="tl">
                    <a:srgbClr val="C0C0C0"/>
                  </a:outerShdw>
                </a:effectLst>
              </a:rPr>
              <a:t>VII</a:t>
            </a:r>
            <a:r>
              <a:rPr lang="ru-RU" altLang="bg-BG" b="1" dirty="0" smtClean="0">
                <a:solidFill>
                  <a:srgbClr val="FF0000"/>
                </a:solidFill>
                <a:effectLst>
                  <a:outerShdw blurRad="38100" dist="38100" dir="2700000" algn="tl">
                    <a:srgbClr val="C0C0C0"/>
                  </a:outerShdw>
                </a:effectLst>
              </a:rPr>
              <a:t>. определя защитата на здравето на гражданите при извършване на дейности с азбест и азбестосъдържащи материали.</a:t>
            </a:r>
            <a:endParaRPr lang="en-US" altLang="bg-BG" b="1" dirty="0" smtClean="0">
              <a:solidFill>
                <a:srgbClr val="FF0000"/>
              </a:solidFill>
              <a:effectLst>
                <a:outerShdw blurRad="38100" dist="38100" dir="2700000" algn="tl">
                  <a:srgbClr val="C0C0C0"/>
                </a:outerShdw>
              </a:effectLst>
            </a:endParaRPr>
          </a:p>
          <a:p>
            <a:pPr algn="just" eaLnBrk="1" hangingPunct="1">
              <a:lnSpc>
                <a:spcPct val="90000"/>
              </a:lnSpc>
            </a:pPr>
            <a:endParaRPr lang="en-US" altLang="bg-BG" b="1" dirty="0" smtClean="0">
              <a:solidFill>
                <a:srgbClr val="FF0000"/>
              </a:solidFill>
              <a:effectLst>
                <a:outerShdw blurRad="38100" dist="38100" dir="2700000" algn="tl">
                  <a:srgbClr val="C0C0C0"/>
                </a:outerShdw>
              </a:effectLst>
            </a:endParaRPr>
          </a:p>
          <a:p>
            <a:pPr algn="just" eaLnBrk="1" hangingPunct="1">
              <a:lnSpc>
                <a:spcPct val="90000"/>
              </a:lnSpc>
            </a:pPr>
            <a:r>
              <a:rPr lang="ru-RU" altLang="bg-BG" b="1" dirty="0" smtClean="0">
                <a:solidFill>
                  <a:srgbClr val="FF0000"/>
                </a:solidFill>
                <a:effectLst>
                  <a:outerShdw blurRad="38100" dist="38100" dir="2700000" algn="tl">
                    <a:srgbClr val="C0C0C0"/>
                  </a:outerShdw>
                </a:effectLst>
              </a:rPr>
              <a:t>Раздел </a:t>
            </a:r>
            <a:r>
              <a:rPr lang="en-US" altLang="bg-BG" b="1" dirty="0" smtClean="0">
                <a:solidFill>
                  <a:srgbClr val="FF0000"/>
                </a:solidFill>
                <a:effectLst>
                  <a:outerShdw blurRad="38100" dist="38100" dir="2700000" algn="tl">
                    <a:srgbClr val="C0C0C0"/>
                  </a:outerShdw>
                </a:effectLst>
              </a:rPr>
              <a:t>VIII</a:t>
            </a:r>
            <a:r>
              <a:rPr lang="ru-RU" altLang="bg-BG" b="1" dirty="0" smtClean="0">
                <a:solidFill>
                  <a:srgbClr val="FF0000"/>
                </a:solidFill>
                <a:effectLst>
                  <a:outerShdw blurRad="38100" dist="38100" dir="2700000" algn="tl">
                    <a:srgbClr val="C0C0C0"/>
                  </a:outerShdw>
                </a:effectLst>
              </a:rPr>
              <a:t>. разглежда курортните ресурси и курортите. </a:t>
            </a:r>
            <a:endParaRPr lang="en-US" altLang="bg-BG" b="1" dirty="0" smtClean="0">
              <a:solidFill>
                <a:srgbClr val="FF0000"/>
              </a:solidFill>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9E760F18-70F6-4289-B3CF-4BFDFB312732}"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BC5BBDCA-F563-4A19-A6B8-A6F959D9A31F}" type="slidenum">
              <a:rPr lang="en-US" altLang="en-US">
                <a:latin typeface="Arial" charset="0"/>
              </a:rPr>
              <a:pPr eaLnBrk="1" hangingPunct="1"/>
              <a:t>61</a:t>
            </a:fld>
            <a:endParaRPr lang="en-US" altLang="en-US">
              <a:latin typeface="Arial" charset="0"/>
            </a:endParaRPr>
          </a:p>
        </p:txBody>
      </p:sp>
      <p:sp>
        <p:nvSpPr>
          <p:cNvPr id="63490" name="Rectangle 2"/>
          <p:cNvSpPr>
            <a:spLocks noGrp="1" noRot="1" noChangeArrowheads="1"/>
          </p:cNvSpPr>
          <p:nvPr>
            <p:ph type="title" idx="4294967295"/>
          </p:nvPr>
        </p:nvSpPr>
        <p:spPr>
          <a:xfrm>
            <a:off x="152400" y="304800"/>
            <a:ext cx="8839200" cy="2362200"/>
          </a:xfrm>
        </p:spPr>
        <p:txBody>
          <a:bodyPr/>
          <a:lstStyle/>
          <a:p>
            <a:pPr algn="l" eaLnBrk="1" hangingPunct="1"/>
            <a:r>
              <a:rPr lang="ru-RU" altLang="bg-BG" sz="2400" b="1" dirty="0" smtClean="0">
                <a:effectLst>
                  <a:outerShdw blurRad="38100" dist="38100" dir="2700000" algn="tl">
                    <a:srgbClr val="C0C0C0"/>
                  </a:outerShdw>
                </a:effectLst>
              </a:rPr>
              <a:t/>
            </a:r>
            <a:br>
              <a:rPr lang="ru-RU" altLang="bg-BG" sz="2400" b="1" dirty="0" smtClean="0">
                <a:effectLst>
                  <a:outerShdw blurRad="38100" dist="38100" dir="2700000" algn="tl">
                    <a:srgbClr val="C0C0C0"/>
                  </a:outerShdw>
                </a:effectLst>
              </a:rPr>
            </a:br>
            <a:r>
              <a:rPr lang="ru-RU" altLang="bg-BG" sz="3200" b="1" dirty="0" smtClean="0">
                <a:solidFill>
                  <a:srgbClr val="CC0000"/>
                </a:solidFill>
                <a:effectLst>
                  <a:outerShdw blurRad="38100" dist="38100" dir="2700000" algn="tl">
                    <a:srgbClr val="C0C0C0"/>
                  </a:outerShdw>
                </a:effectLst>
              </a:rPr>
              <a:t>Глава трета.</a:t>
            </a:r>
            <a:r>
              <a:rPr lang="en-US" altLang="bg-BG" sz="3200" b="1" dirty="0" smtClean="0">
                <a:solidFill>
                  <a:srgbClr val="CC0000"/>
                </a:solidFill>
                <a:effectLst>
                  <a:outerShdw blurRad="38100" dist="38100" dir="2700000" algn="tl">
                    <a:srgbClr val="C0C0C0"/>
                  </a:outerShdw>
                </a:effectLst>
              </a:rPr>
              <a:t> </a:t>
            </a:r>
            <a:r>
              <a:rPr lang="ru-RU" altLang="bg-BG" sz="3200" b="1" dirty="0" smtClean="0">
                <a:solidFill>
                  <a:srgbClr val="CC0000"/>
                </a:solidFill>
                <a:effectLst>
                  <a:outerShdw blurRad="38100" dist="38100" dir="2700000" algn="tl">
                    <a:srgbClr val="C0C0C0"/>
                  </a:outerShdw>
                </a:effectLst>
              </a:rPr>
              <a:t>МЕДИЦИНСКО ОБСЛУЖВАНЕ</a:t>
            </a:r>
            <a:r>
              <a:rPr lang="en-US" altLang="bg-BG" sz="3200" b="1" dirty="0" smtClean="0">
                <a:solidFill>
                  <a:srgbClr val="CC0000"/>
                </a:solidFill>
                <a:effectLst>
                  <a:outerShdw blurRad="38100" dist="38100" dir="2700000" algn="tl">
                    <a:srgbClr val="C0C0C0"/>
                  </a:outerShdw>
                </a:effectLst>
              </a:rPr>
              <a:t/>
            </a:r>
            <a:br>
              <a:rPr lang="en-US" altLang="bg-BG" sz="3200" b="1" dirty="0" smtClean="0">
                <a:solidFill>
                  <a:srgbClr val="CC0000"/>
                </a:solidFill>
                <a:effectLst>
                  <a:outerShdw blurRad="38100" dist="38100" dir="2700000" algn="tl">
                    <a:srgbClr val="C0C0C0"/>
                  </a:outerShdw>
                </a:effectLst>
              </a:rPr>
            </a:br>
            <a:r>
              <a:rPr lang="bg-BG" altLang="bg-BG" sz="3200" b="1" dirty="0" smtClean="0">
                <a:solidFill>
                  <a:srgbClr val="CC0000"/>
                </a:solidFill>
                <a:effectLst>
                  <a:outerShdw blurRad="38100" dist="38100" dir="2700000" algn="tl">
                    <a:srgbClr val="C0C0C0"/>
                  </a:outerShdw>
                </a:effectLst>
              </a:rPr>
              <a:t/>
            </a:r>
            <a:br>
              <a:rPr lang="bg-BG" altLang="bg-BG" sz="3200" b="1" dirty="0" smtClean="0">
                <a:solidFill>
                  <a:srgbClr val="CC0000"/>
                </a:solidFill>
                <a:effectLst>
                  <a:outerShdw blurRad="38100" dist="38100" dir="2700000" algn="tl">
                    <a:srgbClr val="C0C0C0"/>
                  </a:outerShdw>
                </a:effectLst>
              </a:rPr>
            </a:br>
            <a:r>
              <a:rPr lang="ru-RU" altLang="bg-BG" sz="3200" b="1" dirty="0" smtClean="0">
                <a:solidFill>
                  <a:srgbClr val="CC0000"/>
                </a:solidFill>
                <a:effectLst>
                  <a:outerShdw blurRad="38100" dist="38100" dir="2700000" algn="tl">
                    <a:srgbClr val="C0C0C0"/>
                  </a:outerShdw>
                </a:effectLst>
              </a:rPr>
              <a:t>Раздел </a:t>
            </a:r>
            <a:r>
              <a:rPr lang="en-US" altLang="bg-BG" sz="3200" b="1" dirty="0" smtClean="0">
                <a:solidFill>
                  <a:srgbClr val="CC0000"/>
                </a:solidFill>
                <a:effectLst>
                  <a:outerShdw blurRad="38100" dist="38100" dir="2700000" algn="tl">
                    <a:srgbClr val="C0C0C0"/>
                  </a:outerShdw>
                </a:effectLst>
              </a:rPr>
              <a:t>I</a:t>
            </a:r>
            <a:r>
              <a:rPr lang="ru-RU" altLang="bg-BG" sz="3200" b="1" dirty="0" smtClean="0">
                <a:solidFill>
                  <a:srgbClr val="CC0000"/>
                </a:solidFill>
                <a:effectLst>
                  <a:outerShdw blurRad="38100" dist="38100" dir="2700000" algn="tl">
                    <a:srgbClr val="C0C0C0"/>
                  </a:outerShdw>
                </a:effectLst>
              </a:rPr>
              <a:t>.</a:t>
            </a:r>
            <a:r>
              <a:rPr lang="en-US" altLang="bg-BG" sz="3200" b="1" dirty="0" smtClean="0">
                <a:solidFill>
                  <a:srgbClr val="CC0000"/>
                </a:solidFill>
                <a:effectLst>
                  <a:outerShdw blurRad="38100" dist="38100" dir="2700000" algn="tl">
                    <a:srgbClr val="C0C0C0"/>
                  </a:outerShdw>
                </a:effectLst>
              </a:rPr>
              <a:t> </a:t>
            </a:r>
            <a:r>
              <a:rPr lang="ru-RU" altLang="bg-BG" sz="3200" b="1" dirty="0" smtClean="0">
                <a:solidFill>
                  <a:srgbClr val="CC0000"/>
                </a:solidFill>
                <a:effectLst>
                  <a:outerShdw blurRad="38100" dist="38100" dir="2700000" algn="tl">
                    <a:srgbClr val="C0C0C0"/>
                  </a:outerShdw>
                </a:effectLst>
              </a:rPr>
              <a:t>Достъпност и качество на медицинската помощ</a:t>
            </a:r>
            <a:r>
              <a:rPr lang="en-US" altLang="bg-BG" sz="3200" b="1" dirty="0" smtClean="0">
                <a:solidFill>
                  <a:srgbClr val="CC0000"/>
                </a:solidFill>
                <a:effectLst>
                  <a:outerShdw blurRad="38100" dist="38100" dir="2700000" algn="tl">
                    <a:srgbClr val="C0C0C0"/>
                  </a:outerShdw>
                </a:effectLst>
              </a:rPr>
              <a:t/>
            </a:r>
            <a:br>
              <a:rPr lang="en-US" altLang="bg-BG" sz="3200" b="1" dirty="0" smtClean="0">
                <a:solidFill>
                  <a:srgbClr val="CC0000"/>
                </a:solidFill>
                <a:effectLst>
                  <a:outerShdw blurRad="38100" dist="38100" dir="2700000" algn="tl">
                    <a:srgbClr val="C0C0C0"/>
                  </a:outerShdw>
                </a:effectLst>
              </a:rPr>
            </a:br>
            <a:endParaRPr lang="en-US" altLang="bg-BG" sz="3200" b="1" dirty="0" smtClean="0">
              <a:solidFill>
                <a:srgbClr val="CC0000"/>
              </a:solidFill>
              <a:effectLst>
                <a:outerShdw blurRad="38100" dist="38100" dir="2700000" algn="tl">
                  <a:srgbClr val="C0C0C0"/>
                </a:outerShdw>
              </a:effectLst>
            </a:endParaRPr>
          </a:p>
        </p:txBody>
      </p:sp>
      <p:sp>
        <p:nvSpPr>
          <p:cNvPr id="63491" name="Rectangle 3"/>
          <p:cNvSpPr>
            <a:spLocks noGrp="1" noRot="1" noChangeArrowheads="1"/>
          </p:cNvSpPr>
          <p:nvPr>
            <p:ph type="body" idx="4294967295"/>
          </p:nvPr>
        </p:nvSpPr>
        <p:spPr>
          <a:xfrm>
            <a:off x="304800" y="2743200"/>
            <a:ext cx="8686800" cy="2971800"/>
          </a:xfrm>
        </p:spPr>
        <p:txBody>
          <a:bodyPr/>
          <a:lstStyle/>
          <a:p>
            <a:pPr algn="just" eaLnBrk="1" hangingPunct="1"/>
            <a:r>
              <a:rPr lang="ru-RU" altLang="bg-BG" sz="2800" dirty="0" smtClean="0">
                <a:effectLst>
                  <a:outerShdw blurRad="38100" dist="38100" dir="2700000" algn="tl">
                    <a:srgbClr val="C0C0C0"/>
                  </a:outerShdw>
                </a:effectLst>
              </a:rPr>
              <a:t>Качеството на медицинската помощ се основава на медицински стандарти, утвърдени от </a:t>
            </a:r>
            <a:r>
              <a:rPr lang="ru-RU" altLang="bg-BG" sz="2800" dirty="0" smtClean="0">
                <a:solidFill>
                  <a:schemeClr val="hlink"/>
                </a:solidFill>
                <a:effectLst>
                  <a:outerShdw blurRad="38100" dist="38100" dir="2700000" algn="tl">
                    <a:srgbClr val="C0C0C0"/>
                  </a:outerShdw>
                </a:effectLst>
              </a:rPr>
              <a:t>Закона за лечебните заведения</a:t>
            </a:r>
            <a:r>
              <a:rPr lang="en-US" altLang="bg-BG" sz="2800" dirty="0" smtClean="0">
                <a:solidFill>
                  <a:schemeClr val="hlink"/>
                </a:solidFill>
                <a:effectLst>
                  <a:outerShdw blurRad="38100" dist="38100" dir="2700000" algn="tl">
                    <a:srgbClr val="C0C0C0"/>
                  </a:outerShdw>
                </a:effectLst>
              </a:rPr>
              <a:t> </a:t>
            </a:r>
            <a:r>
              <a:rPr lang="ru-RU" altLang="bg-BG" sz="2800" dirty="0" smtClean="0">
                <a:effectLst>
                  <a:outerShdw blurRad="38100" dist="38100" dir="2700000" algn="tl">
                    <a:srgbClr val="C0C0C0"/>
                  </a:outerShdw>
                </a:effectLst>
              </a:rPr>
              <a:t>и </a:t>
            </a:r>
            <a:r>
              <a:rPr lang="ru-RU" altLang="bg-BG" sz="2800" dirty="0" smtClean="0">
                <a:solidFill>
                  <a:schemeClr val="hlink"/>
                </a:solidFill>
                <a:effectLst>
                  <a:outerShdw blurRad="38100" dist="38100" dir="2700000" algn="tl">
                    <a:srgbClr val="C0C0C0"/>
                  </a:outerShdw>
                </a:effectLst>
              </a:rPr>
              <a:t>Правилата за добра медицинска практика</a:t>
            </a:r>
            <a:r>
              <a:rPr lang="ru-RU" altLang="bg-BG" sz="2800" dirty="0" smtClean="0">
                <a:effectLst>
                  <a:outerShdw blurRad="38100" dist="38100" dir="2700000" algn="tl">
                    <a:srgbClr val="C0C0C0"/>
                  </a:outerShdw>
                </a:effectLst>
              </a:rPr>
              <a:t>, приети и утвърдени от Закона за съсловните организации на лекарите и лекарите по дентална медицина.</a:t>
            </a:r>
          </a:p>
        </p:txBody>
      </p:sp>
      <p:sp>
        <p:nvSpPr>
          <p:cNvPr id="2" name="Date Placeholder 1"/>
          <p:cNvSpPr>
            <a:spLocks noGrp="1"/>
          </p:cNvSpPr>
          <p:nvPr>
            <p:ph type="dt" sz="half" idx="10"/>
          </p:nvPr>
        </p:nvSpPr>
        <p:spPr/>
        <p:txBody>
          <a:bodyPr/>
          <a:lstStyle/>
          <a:p>
            <a:fld id="{EE976E76-7DDF-49D1-A72C-D60BCE480027}"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EDB142B-A4BA-4803-B10A-0BA319C663B3}" type="slidenum">
              <a:rPr lang="en-US" altLang="en-US">
                <a:latin typeface="Arial" charset="0"/>
              </a:rPr>
              <a:pPr eaLnBrk="1" hangingPunct="1"/>
              <a:t>62</a:t>
            </a:fld>
            <a:endParaRPr lang="en-US" altLang="en-US">
              <a:latin typeface="Arial" charset="0"/>
            </a:endParaRPr>
          </a:p>
        </p:txBody>
      </p:sp>
      <p:sp>
        <p:nvSpPr>
          <p:cNvPr id="64515" name="Rectangle 3"/>
          <p:cNvSpPr>
            <a:spLocks noGrp="1" noRot="1" noChangeArrowheads="1"/>
          </p:cNvSpPr>
          <p:nvPr>
            <p:ph type="body" idx="4294967295"/>
          </p:nvPr>
        </p:nvSpPr>
        <p:spPr>
          <a:xfrm>
            <a:off x="457200" y="304800"/>
            <a:ext cx="8229600" cy="5562600"/>
          </a:xfrm>
        </p:spPr>
        <p:txBody>
          <a:bodyPr/>
          <a:lstStyle/>
          <a:p>
            <a:pPr marL="457200" indent="-457200" algn="just" eaLnBrk="1" hangingPunct="1">
              <a:buFontTx/>
              <a:buNone/>
            </a:pPr>
            <a:r>
              <a:rPr lang="ru-RU" altLang="bg-BG" sz="2800" dirty="0" smtClean="0">
                <a:solidFill>
                  <a:schemeClr val="hlink"/>
                </a:solidFill>
                <a:effectLst>
                  <a:outerShdw blurRad="38100" dist="38100" dir="2700000" algn="tl">
                    <a:srgbClr val="C0C0C0"/>
                  </a:outerShdw>
                </a:effectLst>
              </a:rPr>
              <a:t>	Извън обхвата на задължителното здравно</a:t>
            </a:r>
            <a:r>
              <a:rPr lang="ru-RU" altLang="bg-BG" sz="2800" dirty="0" smtClean="0">
                <a:effectLst>
                  <a:outerShdw blurRad="38100" dist="38100" dir="2700000" algn="tl">
                    <a:srgbClr val="C0C0C0"/>
                  </a:outerShdw>
                </a:effectLst>
              </a:rPr>
              <a:t> </a:t>
            </a:r>
            <a:r>
              <a:rPr lang="ru-RU" altLang="bg-BG" sz="2800" dirty="0" smtClean="0">
                <a:solidFill>
                  <a:schemeClr val="hlink"/>
                </a:solidFill>
                <a:effectLst>
                  <a:outerShdw blurRad="38100" dist="38100" dir="2700000" algn="tl">
                    <a:srgbClr val="C0C0C0"/>
                  </a:outerShdw>
                </a:effectLst>
              </a:rPr>
              <a:t>осигуряване</a:t>
            </a:r>
            <a:r>
              <a:rPr lang="ru-RU" altLang="bg-BG" sz="2800" dirty="0" smtClean="0">
                <a:effectLst>
                  <a:outerShdw blurRad="38100" dist="38100" dir="2700000" algn="tl">
                    <a:srgbClr val="C0C0C0"/>
                  </a:outerShdw>
                </a:effectLst>
              </a:rPr>
              <a:t> на българските граждани се предоставят следните медицински услуги: </a:t>
            </a:r>
          </a:p>
          <a:p>
            <a:pPr marL="457200" indent="-457200" algn="just" eaLnBrk="1" hangingPunct="1">
              <a:buFontTx/>
              <a:buAutoNum type="arabicPeriod"/>
            </a:pPr>
            <a:r>
              <a:rPr lang="ru-RU" altLang="bg-BG" sz="2800" dirty="0" smtClean="0">
                <a:effectLst>
                  <a:outerShdw blurRad="38100" dist="38100" dir="2700000" algn="tl">
                    <a:srgbClr val="C0C0C0"/>
                  </a:outerShdw>
                </a:effectLst>
              </a:rPr>
              <a:t>медицинска помощ при спешни състояния;</a:t>
            </a:r>
          </a:p>
          <a:p>
            <a:pPr marL="457200" indent="-457200" algn="just" eaLnBrk="1" hangingPunct="1">
              <a:buFontTx/>
              <a:buAutoNum type="arabicPeriod"/>
            </a:pPr>
            <a:r>
              <a:rPr lang="ru-RU" altLang="bg-BG" sz="2800" dirty="0" smtClean="0">
                <a:effectLst>
                  <a:outerShdw blurRad="38100" dist="38100" dir="2700000" algn="tl">
                    <a:srgbClr val="C0C0C0"/>
                  </a:outerShdw>
                </a:effectLst>
              </a:rPr>
              <a:t>профилактични прегледи и изследвания и акушерската помощ за всички здравно неосигурени жени, независимо от начина на родоразрешение; </a:t>
            </a:r>
          </a:p>
          <a:p>
            <a:pPr marL="457200" indent="-457200" algn="just" eaLnBrk="1" hangingPunct="1">
              <a:buFontTx/>
              <a:buAutoNum type="arabicPeriod"/>
            </a:pPr>
            <a:r>
              <a:rPr lang="ru-RU" altLang="bg-BG" sz="2800" dirty="0" smtClean="0">
                <a:effectLst>
                  <a:outerShdw blurRad="38100" dist="38100" dir="2700000" algn="tl">
                    <a:srgbClr val="C0C0C0"/>
                  </a:outerShdw>
                </a:effectLst>
              </a:rPr>
              <a:t>стационарна психиатрична помощ; </a:t>
            </a:r>
          </a:p>
          <a:p>
            <a:pPr marL="457200" indent="-457200" algn="just" eaLnBrk="1" hangingPunct="1">
              <a:buFontTx/>
              <a:buAutoNum type="arabicPeriod"/>
            </a:pPr>
            <a:r>
              <a:rPr lang="ru-RU" altLang="bg-BG" sz="2800" dirty="0" smtClean="0">
                <a:effectLst>
                  <a:outerShdw blurRad="38100" dist="38100" dir="2700000" algn="tl">
                    <a:srgbClr val="C0C0C0"/>
                  </a:outerShdw>
                </a:effectLst>
              </a:rPr>
              <a:t>осигуряване на кръв и кръвни продукти; </a:t>
            </a:r>
          </a:p>
          <a:p>
            <a:pPr marL="457200" indent="-457200" algn="just" eaLnBrk="1" hangingPunct="1">
              <a:buFontTx/>
              <a:buAutoNum type="arabicPeriod"/>
            </a:pPr>
            <a:r>
              <a:rPr lang="ru-RU" altLang="bg-BG" sz="2800" dirty="0" smtClean="0">
                <a:effectLst>
                  <a:outerShdw blurRad="38100" dist="38100" dir="2700000" algn="tl">
                    <a:srgbClr val="C0C0C0"/>
                  </a:outerShdw>
                </a:effectLst>
              </a:rPr>
              <a:t>трансплантация на органи, тъкани и клетки;</a:t>
            </a:r>
          </a:p>
        </p:txBody>
      </p:sp>
      <p:sp>
        <p:nvSpPr>
          <p:cNvPr id="2" name="Date Placeholder 1"/>
          <p:cNvSpPr>
            <a:spLocks noGrp="1"/>
          </p:cNvSpPr>
          <p:nvPr>
            <p:ph type="dt" sz="half" idx="10"/>
          </p:nvPr>
        </p:nvSpPr>
        <p:spPr/>
        <p:txBody>
          <a:bodyPr/>
          <a:lstStyle/>
          <a:p>
            <a:fld id="{3B4C2193-0EA8-47D2-BA53-613E1FEF95C3}"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70E9D7F-B443-48E9-9BF7-9808292807DA}" type="slidenum">
              <a:rPr lang="en-US" altLang="en-US">
                <a:latin typeface="Arial" charset="0"/>
              </a:rPr>
              <a:pPr eaLnBrk="1" hangingPunct="1"/>
              <a:t>63</a:t>
            </a:fld>
            <a:endParaRPr lang="en-US" altLang="en-US">
              <a:latin typeface="Arial" charset="0"/>
            </a:endParaRPr>
          </a:p>
        </p:txBody>
      </p:sp>
      <p:sp>
        <p:nvSpPr>
          <p:cNvPr id="192515" name="Rectangle 3"/>
          <p:cNvSpPr>
            <a:spLocks noGrp="1" noRot="1" noChangeArrowheads="1"/>
          </p:cNvSpPr>
          <p:nvPr>
            <p:ph type="body" idx="4294967295"/>
          </p:nvPr>
        </p:nvSpPr>
        <p:spPr>
          <a:xfrm>
            <a:off x="301625" y="457200"/>
            <a:ext cx="8540750" cy="5334000"/>
          </a:xfrm>
        </p:spPr>
        <p:txBody>
          <a:bodyPr/>
          <a:lstStyle/>
          <a:p>
            <a:pPr marL="609600" indent="-609600" algn="just" eaLnBrk="1" hangingPunct="1">
              <a:lnSpc>
                <a:spcPct val="80000"/>
              </a:lnSpc>
              <a:buFontTx/>
              <a:buAutoNum type="arabicPeriod" startAt="6"/>
            </a:pPr>
            <a:r>
              <a:rPr lang="ru-RU" altLang="bg-BG" sz="2800" dirty="0" smtClean="0">
                <a:effectLst>
                  <a:outerShdw blurRad="38100" dist="38100" dir="2700000" algn="tl">
                    <a:srgbClr val="C0C0C0"/>
                  </a:outerShdw>
                </a:effectLst>
              </a:rPr>
              <a:t>задължително лечение и/или задължителна изолация; </a:t>
            </a:r>
          </a:p>
          <a:p>
            <a:pPr marL="609600" indent="-609600" algn="just" eaLnBrk="1" hangingPunct="1">
              <a:lnSpc>
                <a:spcPct val="80000"/>
              </a:lnSpc>
              <a:buFontTx/>
              <a:buAutoNum type="arabicPeriod" startAt="6"/>
            </a:pPr>
            <a:r>
              <a:rPr lang="ru-RU" altLang="bg-BG" sz="2800" dirty="0" smtClean="0">
                <a:effectLst>
                  <a:outerShdw blurRad="38100" dist="38100" dir="2700000" algn="tl">
                    <a:srgbClr val="C0C0C0"/>
                  </a:outerShdw>
                </a:effectLst>
              </a:rPr>
              <a:t>експертизи за вид и степен на увреждане и трайна неработоспособност; </a:t>
            </a:r>
          </a:p>
          <a:p>
            <a:pPr marL="609600" indent="-609600" algn="just" eaLnBrk="1" hangingPunct="1">
              <a:lnSpc>
                <a:spcPct val="80000"/>
              </a:lnSpc>
              <a:buFontTx/>
              <a:buAutoNum type="arabicPeriod" startAt="6"/>
            </a:pPr>
            <a:r>
              <a:rPr lang="ru-RU" altLang="bg-BG" sz="2800" dirty="0" smtClean="0">
                <a:effectLst>
                  <a:outerShdw blurRad="38100" dist="38100" dir="2700000" algn="tl">
                    <a:srgbClr val="C0C0C0"/>
                  </a:outerShdw>
                </a:effectLst>
              </a:rPr>
              <a:t>заплащане на лечение за заболявания по ред, определен от министъра на здравеопазването; </a:t>
            </a:r>
          </a:p>
          <a:p>
            <a:pPr marL="609600" indent="-609600" algn="just" eaLnBrk="1" hangingPunct="1">
              <a:lnSpc>
                <a:spcPct val="80000"/>
              </a:lnSpc>
              <a:buFontTx/>
              <a:buAutoNum type="arabicPeriod" startAt="6"/>
            </a:pPr>
            <a:r>
              <a:rPr lang="ru-RU" altLang="bg-BG" sz="2800" dirty="0" smtClean="0">
                <a:effectLst>
                  <a:outerShdw blurRad="38100" dist="38100" dir="2700000" algn="tl">
                    <a:srgbClr val="C0C0C0"/>
                  </a:outerShdw>
                </a:effectLst>
              </a:rPr>
              <a:t>медицински транспорт.</a:t>
            </a:r>
          </a:p>
          <a:p>
            <a:pPr marL="609600" indent="-609600" algn="just" eaLnBrk="1" hangingPunct="1">
              <a:lnSpc>
                <a:spcPct val="80000"/>
              </a:lnSpc>
              <a:buFontTx/>
              <a:buNone/>
            </a:pPr>
            <a:r>
              <a:rPr lang="bg-BG" altLang="bg-BG" sz="2800" dirty="0" smtClean="0">
                <a:effectLst>
                  <a:outerShdw blurRad="38100" dist="38100" dir="2700000" algn="tl">
                    <a:srgbClr val="C0C0C0"/>
                  </a:outerShdw>
                </a:effectLst>
              </a:rPr>
              <a:t>	</a:t>
            </a:r>
          </a:p>
          <a:p>
            <a:pPr marL="609600" indent="-609600" algn="just" eaLnBrk="1" hangingPunct="1">
              <a:lnSpc>
                <a:spcPct val="80000"/>
              </a:lnSpc>
              <a:buFontTx/>
              <a:buNone/>
            </a:pPr>
            <a:r>
              <a:rPr lang="bg-BG" altLang="bg-BG" sz="2800" dirty="0" smtClean="0">
                <a:effectLst>
                  <a:outerShdw blurRad="38100" dist="38100" dir="2700000" algn="tl">
                    <a:srgbClr val="C0C0C0"/>
                  </a:outerShdw>
                </a:effectLst>
              </a:rPr>
              <a:t>Горепосочените дейности се финансират от републиканския или от общинските бюджети, съгласно наредба на министъра на здравеопазването.</a:t>
            </a:r>
          </a:p>
        </p:txBody>
      </p:sp>
      <p:sp>
        <p:nvSpPr>
          <p:cNvPr id="2" name="Date Placeholder 1"/>
          <p:cNvSpPr>
            <a:spLocks noGrp="1"/>
          </p:cNvSpPr>
          <p:nvPr>
            <p:ph type="dt" sz="half" idx="10"/>
          </p:nvPr>
        </p:nvSpPr>
        <p:spPr/>
        <p:txBody>
          <a:bodyPr/>
          <a:lstStyle/>
          <a:p>
            <a:fld id="{19F744B5-07A2-423E-9505-1602B9216FE4}"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C4FA36D-9687-4C60-9863-AD64514C719E}" type="slidenum">
              <a:rPr lang="en-US" altLang="en-US">
                <a:latin typeface="Arial" charset="0"/>
              </a:rPr>
              <a:pPr eaLnBrk="1" hangingPunct="1"/>
              <a:t>64</a:t>
            </a:fld>
            <a:endParaRPr lang="en-US" altLang="en-US">
              <a:latin typeface="Arial" charset="0"/>
            </a:endParaRPr>
          </a:p>
        </p:txBody>
      </p:sp>
      <p:sp>
        <p:nvSpPr>
          <p:cNvPr id="65538" name="Rectangle 2"/>
          <p:cNvSpPr>
            <a:spLocks noGrp="1" noRot="1" noChangeArrowheads="1"/>
          </p:cNvSpPr>
          <p:nvPr>
            <p:ph type="title" idx="4294967295"/>
          </p:nvPr>
        </p:nvSpPr>
        <p:spPr>
          <a:xfrm>
            <a:off x="457200" y="274638"/>
            <a:ext cx="8229600" cy="944562"/>
          </a:xfrm>
        </p:spPr>
        <p:txBody>
          <a:bodyPr/>
          <a:lstStyle/>
          <a:p>
            <a:pPr algn="l" eaLnBrk="1" hangingPunct="1"/>
            <a:r>
              <a:rPr lang="ru-RU" altLang="bg-BG" sz="3200" b="1" dirty="0" smtClean="0">
                <a:solidFill>
                  <a:srgbClr val="FF0000"/>
                </a:solidFill>
                <a:effectLst>
                  <a:outerShdw blurRad="38100" dist="38100" dir="2700000" algn="tl">
                    <a:srgbClr val="C0C0C0"/>
                  </a:outerShdw>
                </a:effectLst>
              </a:rPr>
              <a:t/>
            </a:r>
            <a:br>
              <a:rPr lang="ru-RU" altLang="bg-BG" sz="3200" b="1" dirty="0" smtClean="0">
                <a:solidFill>
                  <a:srgbClr val="FF0000"/>
                </a:solidFill>
                <a:effectLst>
                  <a:outerShdw blurRad="38100" dist="38100" dir="2700000" algn="tl">
                    <a:srgbClr val="C0C0C0"/>
                  </a:outerShdw>
                </a:effectLst>
              </a:rPr>
            </a:br>
            <a:r>
              <a:rPr lang="ru-RU" altLang="bg-BG" sz="3200" b="1" dirty="0" smtClean="0">
                <a:solidFill>
                  <a:srgbClr val="FF0000"/>
                </a:solidFill>
                <a:effectLst>
                  <a:outerShdw blurRad="38100" dist="38100" dir="2700000" algn="tl">
                    <a:srgbClr val="C0C0C0"/>
                  </a:outerShdw>
                </a:effectLst>
              </a:rPr>
              <a:t>Раздел </a:t>
            </a:r>
            <a:r>
              <a:rPr lang="en-US" altLang="bg-BG" sz="3200" b="1" dirty="0" smtClean="0">
                <a:solidFill>
                  <a:srgbClr val="FF0000"/>
                </a:solidFill>
                <a:effectLst>
                  <a:outerShdw blurRad="38100" dist="38100" dir="2700000" algn="tl">
                    <a:srgbClr val="C0C0C0"/>
                  </a:outerShdw>
                </a:effectLst>
              </a:rPr>
              <a:t>II</a:t>
            </a:r>
            <a:r>
              <a:rPr lang="ru-RU" altLang="bg-BG" sz="3200" b="1" dirty="0" smtClean="0">
                <a:solidFill>
                  <a:srgbClr val="FF0000"/>
                </a:solidFill>
                <a:effectLst>
                  <a:outerShdw blurRad="38100" dist="38100" dir="2700000" algn="tl">
                    <a:srgbClr val="C0C0C0"/>
                  </a:outerShdw>
                </a:effectLst>
              </a:rPr>
              <a:t>.</a:t>
            </a:r>
            <a:r>
              <a:rPr lang="en-US" altLang="bg-BG" sz="3200" b="1" dirty="0" smtClean="0">
                <a:solidFill>
                  <a:srgbClr val="FF0000"/>
                </a:solidFill>
                <a:effectLst>
                  <a:outerShdw blurRad="38100" dist="38100" dir="2700000" algn="tl">
                    <a:srgbClr val="C0C0C0"/>
                  </a:outerShdw>
                </a:effectLst>
              </a:rPr>
              <a:t> </a:t>
            </a:r>
            <a:r>
              <a:rPr lang="ru-RU" altLang="bg-BG" sz="3200" b="1" dirty="0" smtClean="0">
                <a:solidFill>
                  <a:srgbClr val="FF0000"/>
                </a:solidFill>
                <a:effectLst>
                  <a:outerShdw blurRad="38100" dist="38100" dir="2700000" algn="tl">
                    <a:srgbClr val="C0C0C0"/>
                  </a:outerShdw>
                </a:effectLst>
              </a:rPr>
              <a:t>Права и задължения на пациента</a:t>
            </a:r>
            <a:r>
              <a:rPr lang="en-US" altLang="bg-BG" sz="2800" b="1" dirty="0" smtClean="0">
                <a:effectLst>
                  <a:outerShdw blurRad="38100" dist="38100" dir="2700000" algn="tl">
                    <a:srgbClr val="C0C0C0"/>
                  </a:outerShdw>
                </a:effectLst>
              </a:rPr>
              <a:t/>
            </a:r>
            <a:br>
              <a:rPr lang="en-US" altLang="bg-BG" sz="2800" b="1" dirty="0" smtClean="0">
                <a:effectLst>
                  <a:outerShdw blurRad="38100" dist="38100" dir="2700000" algn="tl">
                    <a:srgbClr val="C0C0C0"/>
                  </a:outerShdw>
                </a:effectLst>
              </a:rPr>
            </a:br>
            <a:endParaRPr lang="en-US" altLang="bg-BG" sz="2800" b="1" dirty="0" smtClean="0">
              <a:effectLst>
                <a:outerShdw blurRad="38100" dist="38100" dir="2700000" algn="tl">
                  <a:srgbClr val="C0C0C0"/>
                </a:outerShdw>
              </a:effectLst>
            </a:endParaRPr>
          </a:p>
        </p:txBody>
      </p:sp>
      <p:sp>
        <p:nvSpPr>
          <p:cNvPr id="65539" name="Rectangle 3"/>
          <p:cNvSpPr>
            <a:spLocks noGrp="1" noRot="1" noChangeArrowheads="1"/>
          </p:cNvSpPr>
          <p:nvPr>
            <p:ph type="body" idx="4294967295"/>
          </p:nvPr>
        </p:nvSpPr>
        <p:spPr>
          <a:xfrm>
            <a:off x="457200" y="1524000"/>
            <a:ext cx="8229600" cy="4495800"/>
          </a:xfrm>
        </p:spPr>
        <p:txBody>
          <a:bodyPr/>
          <a:lstStyle/>
          <a:p>
            <a:pPr algn="just" eaLnBrk="1" hangingPunct="1">
              <a:buFontTx/>
              <a:buNone/>
            </a:pPr>
            <a:r>
              <a:rPr lang="bg-BG" altLang="bg-BG" sz="2800" dirty="0" smtClean="0">
                <a:effectLst>
                  <a:outerShdw blurRad="38100" dist="38100" dir="2700000" algn="tl">
                    <a:srgbClr val="C0C0C0"/>
                  </a:outerShdw>
                </a:effectLst>
              </a:rPr>
              <a:t>Тук са формулирани: </a:t>
            </a:r>
          </a:p>
          <a:p>
            <a:pPr algn="just" eaLnBrk="1" hangingPunct="1"/>
            <a:r>
              <a:rPr lang="bg-BG" altLang="bg-BG" sz="2800" dirty="0" smtClean="0">
                <a:effectLst>
                  <a:outerShdw blurRad="38100" dist="38100" dir="2700000" algn="tl">
                    <a:srgbClr val="C0C0C0"/>
                  </a:outerShdw>
                </a:effectLst>
              </a:rPr>
              <a:t>Общите права на всеки пациент;</a:t>
            </a:r>
          </a:p>
          <a:p>
            <a:pPr algn="just" eaLnBrk="1" hangingPunct="1"/>
            <a:r>
              <a:rPr lang="bg-BG" altLang="bg-BG" sz="2800" dirty="0" smtClean="0">
                <a:effectLst>
                  <a:outerShdw blurRad="38100" dist="38100" dir="2700000" algn="tl">
                    <a:srgbClr val="C0C0C0"/>
                  </a:outerShdw>
                </a:effectLst>
              </a:rPr>
              <a:t>Правата на хоспитализираните пациенти;</a:t>
            </a:r>
          </a:p>
          <a:p>
            <a:pPr eaLnBrk="1" hangingPunct="1"/>
            <a:r>
              <a:rPr lang="bg-BG" altLang="bg-BG" sz="2800" dirty="0" smtClean="0">
                <a:effectLst>
                  <a:outerShdw blurRad="38100" dist="38100" dir="2700000" algn="tl">
                    <a:srgbClr val="C0C0C0"/>
                  </a:outerShdw>
                </a:effectLst>
              </a:rPr>
              <a:t>Общите изисквания за предоставяне на информация и получаване на информирано съгласие;</a:t>
            </a:r>
          </a:p>
          <a:p>
            <a:pPr eaLnBrk="1" hangingPunct="1"/>
            <a:r>
              <a:rPr lang="bg-BG" altLang="bg-BG" sz="2800" dirty="0" smtClean="0">
                <a:effectLst>
                  <a:outerShdw blurRad="38100" dist="38100" dir="2700000" algn="tl">
                    <a:srgbClr val="C0C0C0"/>
                  </a:outerShdw>
                </a:effectLst>
              </a:rPr>
              <a:t>Специфичните ситуации за информирано съгласие при определени категории пациенти;</a:t>
            </a:r>
            <a:endParaRPr lang="en-US" altLang="bg-BG" sz="28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F4E2A1C2-F293-4EF5-88D6-010BF07F3DBA}"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D004433-0268-47F5-8388-36CA2AC8FF6F}" type="slidenum">
              <a:rPr lang="en-US" altLang="en-US">
                <a:latin typeface="Arial" charset="0"/>
              </a:rPr>
              <a:pPr eaLnBrk="1" hangingPunct="1"/>
              <a:t>65</a:t>
            </a:fld>
            <a:endParaRPr lang="en-US" altLang="en-US">
              <a:latin typeface="Arial" charset="0"/>
            </a:endParaRPr>
          </a:p>
        </p:txBody>
      </p:sp>
      <p:sp>
        <p:nvSpPr>
          <p:cNvPr id="193539" name="Rectangle 3"/>
          <p:cNvSpPr>
            <a:spLocks noGrp="1" noRot="1" noChangeArrowheads="1"/>
          </p:cNvSpPr>
          <p:nvPr>
            <p:ph type="body" idx="4294967295"/>
          </p:nvPr>
        </p:nvSpPr>
        <p:spPr>
          <a:xfrm>
            <a:off x="304800" y="304800"/>
            <a:ext cx="8534400" cy="5821363"/>
          </a:xfrm>
        </p:spPr>
        <p:txBody>
          <a:bodyPr/>
          <a:lstStyle/>
          <a:p>
            <a:pPr eaLnBrk="1" hangingPunct="1"/>
            <a:r>
              <a:rPr lang="bg-BG" altLang="bg-BG" sz="2800" dirty="0" smtClean="0">
                <a:effectLst>
                  <a:outerShdw blurRad="38100" dist="38100" dir="2700000" algn="tl">
                    <a:srgbClr val="C0C0C0"/>
                  </a:outerShdw>
                </a:effectLst>
              </a:rPr>
              <a:t>Възможностите за извършване на медицински дейности без информирано съгласие;</a:t>
            </a:r>
          </a:p>
          <a:p>
            <a:pPr eaLnBrk="1" hangingPunct="1"/>
            <a:r>
              <a:rPr lang="bg-BG" altLang="bg-BG" sz="2800" dirty="0" smtClean="0">
                <a:effectLst>
                  <a:outerShdw blurRad="38100" dist="38100" dir="2700000" algn="tl">
                    <a:srgbClr val="C0C0C0"/>
                  </a:outerShdw>
                </a:effectLst>
              </a:rPr>
              <a:t>Изискванията за </a:t>
            </a:r>
            <a:r>
              <a:rPr lang="bg-BG" altLang="bg-BG" sz="2800" i="1" dirty="0" smtClean="0">
                <a:effectLst>
                  <a:outerShdw blurRad="38100" dist="38100" dir="2700000" algn="tl">
                    <a:srgbClr val="C0C0C0"/>
                  </a:outerShdw>
                </a:effectLst>
              </a:rPr>
              <a:t>писмена форма</a:t>
            </a:r>
            <a:r>
              <a:rPr lang="bg-BG" altLang="bg-BG" sz="2800" dirty="0" smtClean="0">
                <a:effectLst>
                  <a:outerShdw blurRad="38100" dist="38100" dir="2700000" algn="tl">
                    <a:srgbClr val="C0C0C0"/>
                  </a:outerShdw>
                </a:effectLst>
              </a:rPr>
              <a:t> на информирано съгласие при хирургични интервенции, обща анестезия, инвазивни и други диагностични и терапевтични методи, водещи до повишен риск за живота и здравето на пациента или до временна промяна в съзнанието му;</a:t>
            </a:r>
          </a:p>
          <a:p>
            <a:pPr eaLnBrk="1" hangingPunct="1"/>
            <a:r>
              <a:rPr lang="bg-BG" altLang="bg-BG" sz="2800" dirty="0">
                <a:effectLst>
                  <a:outerShdw blurRad="38100" dist="38100" dir="2700000" algn="tl">
                    <a:srgbClr val="C0C0C0"/>
                  </a:outerShdw>
                </a:effectLst>
              </a:rPr>
              <a:t>Правото на пациента да откаже по всяко време предложената медицинска помощ или продължаването на започната медицинска дейност и процедирането при такива случаи;</a:t>
            </a:r>
          </a:p>
          <a:p>
            <a:pPr eaLnBrk="1" hangingPunct="1"/>
            <a:endParaRPr lang="bg-BG" altLang="bg-BG" sz="28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5E21B850-CCD4-4CFE-A1D8-F0CA69BBC734}"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4C42D36-243A-4CE5-B0FF-19933D4092AC}" type="slidenum">
              <a:rPr lang="en-US" altLang="en-US">
                <a:latin typeface="Arial" charset="0"/>
              </a:rPr>
              <a:pPr eaLnBrk="1" hangingPunct="1"/>
              <a:t>66</a:t>
            </a:fld>
            <a:endParaRPr lang="en-US" altLang="en-US">
              <a:latin typeface="Arial" charset="0"/>
            </a:endParaRPr>
          </a:p>
        </p:txBody>
      </p:sp>
      <p:sp>
        <p:nvSpPr>
          <p:cNvPr id="194563" name="Rectangle 3"/>
          <p:cNvSpPr>
            <a:spLocks noGrp="1" noRot="1" noChangeArrowheads="1"/>
          </p:cNvSpPr>
          <p:nvPr>
            <p:ph type="body" idx="4294967295"/>
          </p:nvPr>
        </p:nvSpPr>
        <p:spPr>
          <a:xfrm>
            <a:off x="457200" y="381000"/>
            <a:ext cx="8229600" cy="5745163"/>
          </a:xfrm>
        </p:spPr>
        <p:txBody>
          <a:bodyPr/>
          <a:lstStyle/>
          <a:p>
            <a:pPr algn="just" eaLnBrk="1" hangingPunct="1"/>
            <a:r>
              <a:rPr lang="ru-RU" altLang="bg-BG" sz="2800" dirty="0" smtClean="0">
                <a:effectLst>
                  <a:outerShdw blurRad="38100" dist="38100" dir="2700000" algn="tl">
                    <a:srgbClr val="C0C0C0"/>
                  </a:outerShdw>
                </a:effectLst>
              </a:rPr>
              <a:t>Правото на пациента, съответно негов родител, настойник или попечител да подава жалби и сигнали до РЗИ при нарушаване на правата му по този закон или при спорове, свързани с медицинското обслужване.</a:t>
            </a:r>
          </a:p>
          <a:p>
            <a:pPr eaLnBrk="1" hangingPunct="1"/>
            <a:r>
              <a:rPr lang="ru-RU" altLang="bg-BG" sz="2800" dirty="0">
                <a:effectLst>
                  <a:outerShdw blurRad="38100" dist="38100" dir="2700000" algn="tl">
                    <a:srgbClr val="C0C0C0"/>
                  </a:outerShdw>
                </a:effectLst>
              </a:rPr>
              <a:t>Правото на пациента с нелечими заболявания с неблагоприятна прогноза на палиативни медицински грижи.</a:t>
            </a:r>
          </a:p>
          <a:p>
            <a:pPr eaLnBrk="1" hangingPunct="1"/>
            <a:r>
              <a:rPr lang="ru-RU" altLang="bg-BG" sz="2800" dirty="0">
                <a:effectLst>
                  <a:outerShdw blurRad="38100" dist="38100" dir="2700000" algn="tl">
                    <a:srgbClr val="C0C0C0"/>
                  </a:outerShdw>
                </a:effectLst>
              </a:rPr>
              <a:t>На територията на Р България </a:t>
            </a:r>
            <a:r>
              <a:rPr lang="ru-RU" altLang="bg-BG" sz="2800" i="1" dirty="0">
                <a:effectLst>
                  <a:outerShdw blurRad="38100" dist="38100" dir="2700000" algn="tl">
                    <a:srgbClr val="C0C0C0"/>
                  </a:outerShdw>
                </a:effectLst>
              </a:rPr>
              <a:t>не се прилага евтаназия</a:t>
            </a:r>
            <a:r>
              <a:rPr lang="ru-RU" altLang="bg-BG" sz="2800" dirty="0">
                <a:effectLst>
                  <a:outerShdw blurRad="38100" dist="38100" dir="2700000" algn="tl">
                    <a:srgbClr val="C0C0C0"/>
                  </a:outerShdw>
                </a:effectLst>
              </a:rPr>
              <a:t>.</a:t>
            </a:r>
          </a:p>
          <a:p>
            <a:pPr marL="0" indent="0" eaLnBrk="1" hangingPunct="1">
              <a:buNone/>
            </a:pPr>
            <a:endParaRPr lang="bg-BG" altLang="bg-BG" sz="28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976E09FB-F702-4A39-9FB6-7EBA233A7EFC}"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807EAA7-17FC-400A-80B5-E28DEDD401D9}" type="slidenum">
              <a:rPr lang="en-US" altLang="en-US">
                <a:latin typeface="Arial" charset="0"/>
              </a:rPr>
              <a:pPr eaLnBrk="1" hangingPunct="1"/>
              <a:t>67</a:t>
            </a:fld>
            <a:endParaRPr lang="en-US" altLang="en-US">
              <a:latin typeface="Arial" charset="0"/>
            </a:endParaRPr>
          </a:p>
        </p:txBody>
      </p:sp>
      <p:sp>
        <p:nvSpPr>
          <p:cNvPr id="196611" name="Rectangle 3"/>
          <p:cNvSpPr>
            <a:spLocks noGrp="1" noRot="1" noChangeArrowheads="1"/>
          </p:cNvSpPr>
          <p:nvPr>
            <p:ph type="body" idx="4294967295"/>
          </p:nvPr>
        </p:nvSpPr>
        <p:spPr>
          <a:xfrm>
            <a:off x="460375" y="533400"/>
            <a:ext cx="8229600" cy="5105400"/>
          </a:xfrm>
        </p:spPr>
        <p:txBody>
          <a:bodyPr/>
          <a:lstStyle/>
          <a:p>
            <a:pPr algn="just" eaLnBrk="1" hangingPunct="1">
              <a:lnSpc>
                <a:spcPct val="90000"/>
              </a:lnSpc>
            </a:pPr>
            <a:r>
              <a:rPr lang="ru-RU" altLang="bg-BG" dirty="0" smtClean="0">
                <a:solidFill>
                  <a:schemeClr val="hlink"/>
                </a:solidFill>
                <a:effectLst>
                  <a:outerShdw blurRad="38100" dist="38100" dir="2700000" algn="tl">
                    <a:srgbClr val="C0C0C0"/>
                  </a:outerShdw>
                </a:effectLst>
              </a:rPr>
              <a:t>Пациентът е длъжен:</a:t>
            </a:r>
            <a:r>
              <a:rPr lang="ru-RU" altLang="bg-BG" dirty="0" smtClean="0">
                <a:effectLst>
                  <a:outerShdw blurRad="38100" dist="38100" dir="2700000" algn="tl">
                    <a:srgbClr val="C0C0C0"/>
                  </a:outerShdw>
                </a:effectLst>
              </a:rPr>
              <a:t> </a:t>
            </a:r>
          </a:p>
          <a:p>
            <a:pPr algn="just" eaLnBrk="1" hangingPunct="1">
              <a:lnSpc>
                <a:spcPct val="90000"/>
              </a:lnSpc>
              <a:buFontTx/>
              <a:buAutoNum type="arabicPeriod"/>
            </a:pPr>
            <a:r>
              <a:rPr lang="ru-RU" altLang="bg-BG" dirty="0" smtClean="0">
                <a:effectLst>
                  <a:outerShdw blurRad="38100" dist="38100" dir="2700000" algn="tl">
                    <a:srgbClr val="C0C0C0"/>
                  </a:outerShdw>
                </a:effectLst>
              </a:rPr>
              <a:t>да се грижи за собственото си здраве; </a:t>
            </a:r>
          </a:p>
          <a:p>
            <a:pPr algn="just" eaLnBrk="1" hangingPunct="1">
              <a:lnSpc>
                <a:spcPct val="90000"/>
              </a:lnSpc>
              <a:buFontTx/>
              <a:buAutoNum type="arabicPeriod"/>
            </a:pPr>
            <a:r>
              <a:rPr lang="ru-RU" altLang="bg-BG" dirty="0" smtClean="0">
                <a:effectLst>
                  <a:outerShdw blurRad="38100" dist="38100" dir="2700000" algn="tl">
                    <a:srgbClr val="C0C0C0"/>
                  </a:outerShdw>
                </a:effectLst>
              </a:rPr>
              <a:t>да не уврежда здравето на другите; </a:t>
            </a:r>
          </a:p>
          <a:p>
            <a:pPr algn="just" eaLnBrk="1" hangingPunct="1">
              <a:lnSpc>
                <a:spcPct val="90000"/>
              </a:lnSpc>
              <a:buFontTx/>
              <a:buAutoNum type="arabicPeriod"/>
            </a:pPr>
            <a:r>
              <a:rPr lang="ru-RU" altLang="bg-BG" dirty="0" smtClean="0">
                <a:effectLst>
                  <a:outerShdw blurRad="38100" dist="38100" dir="2700000" algn="tl">
                    <a:srgbClr val="C0C0C0"/>
                  </a:outerShdw>
                </a:effectLst>
              </a:rPr>
              <a:t>да съдейства на изпълнителите на медицинска помощ при осъществяване на дейностите, свързани с подобряване и възстановяване на здравето му; </a:t>
            </a:r>
          </a:p>
          <a:p>
            <a:pPr algn="just" eaLnBrk="1" hangingPunct="1">
              <a:lnSpc>
                <a:spcPct val="90000"/>
              </a:lnSpc>
              <a:buFontTx/>
              <a:buAutoNum type="arabicPeriod"/>
            </a:pPr>
            <a:r>
              <a:rPr lang="ru-RU" altLang="bg-BG" dirty="0" smtClean="0">
                <a:effectLst>
                  <a:outerShdw blurRad="38100" dist="38100" dir="2700000" algn="tl">
                    <a:srgbClr val="C0C0C0"/>
                  </a:outerShdw>
                </a:effectLst>
              </a:rPr>
              <a:t>да спазва установения ред в лечебните и здравните заведения.</a:t>
            </a:r>
            <a:endParaRPr lang="en-US" altLang="bg-BG" dirty="0" smtClean="0">
              <a:effectLst>
                <a:outerShdw blurRad="38100" dist="38100" dir="2700000" algn="tl">
                  <a:srgbClr val="C0C0C0"/>
                </a:outerShdw>
              </a:effectLst>
            </a:endParaRPr>
          </a:p>
          <a:p>
            <a:pPr eaLnBrk="1" hangingPunct="1">
              <a:lnSpc>
                <a:spcPct val="90000"/>
              </a:lnSpc>
            </a:pPr>
            <a:endParaRPr lang="bg-BG" altLang="bg-BG"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9891B8A2-3907-4908-BAEC-5B1B2C95B5FB}"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97A43EB-3DE4-4C6C-B7D7-FA6580C6BBA9}" type="slidenum">
              <a:rPr lang="en-US" altLang="en-US">
                <a:latin typeface="Arial" charset="0"/>
              </a:rPr>
              <a:pPr eaLnBrk="1" hangingPunct="1"/>
              <a:t>68</a:t>
            </a:fld>
            <a:endParaRPr lang="en-US" altLang="en-US">
              <a:latin typeface="Arial" charset="0"/>
            </a:endParaRPr>
          </a:p>
        </p:txBody>
      </p:sp>
      <p:sp>
        <p:nvSpPr>
          <p:cNvPr id="75778" name="Rectangle 2"/>
          <p:cNvSpPr>
            <a:spLocks noGrp="1" noRot="1" noChangeArrowheads="1"/>
          </p:cNvSpPr>
          <p:nvPr>
            <p:ph type="title" idx="4294967295"/>
          </p:nvPr>
        </p:nvSpPr>
        <p:spPr/>
        <p:txBody>
          <a:bodyPr/>
          <a:lstStyle/>
          <a:p>
            <a:pPr algn="l" eaLnBrk="1" hangingPunct="1"/>
            <a:r>
              <a:rPr lang="ru-RU" altLang="bg-BG" sz="2800" b="1" dirty="0" smtClean="0">
                <a:solidFill>
                  <a:srgbClr val="FF0000"/>
                </a:solidFill>
                <a:effectLst>
                  <a:outerShdw blurRad="38100" dist="38100" dir="2700000" algn="tl">
                    <a:srgbClr val="C0C0C0"/>
                  </a:outerShdw>
                </a:effectLst>
              </a:rPr>
              <a:t>Раздел </a:t>
            </a:r>
            <a:r>
              <a:rPr lang="en-US" altLang="bg-BG" sz="2800" b="1" dirty="0" smtClean="0">
                <a:solidFill>
                  <a:srgbClr val="FF0000"/>
                </a:solidFill>
                <a:effectLst>
                  <a:outerShdw blurRad="38100" dist="38100" dir="2700000" algn="tl">
                    <a:srgbClr val="C0C0C0"/>
                  </a:outerShdw>
                </a:effectLst>
              </a:rPr>
              <a:t>III </a:t>
            </a:r>
            <a:br>
              <a:rPr lang="en-US" altLang="bg-BG" sz="2800" b="1" dirty="0" smtClean="0">
                <a:solidFill>
                  <a:srgbClr val="FF0000"/>
                </a:solidFill>
                <a:effectLst>
                  <a:outerShdw blurRad="38100" dist="38100" dir="2700000" algn="tl">
                    <a:srgbClr val="C0C0C0"/>
                  </a:outerShdw>
                </a:effectLst>
              </a:rPr>
            </a:br>
            <a:r>
              <a:rPr lang="ru-RU" altLang="bg-BG" sz="2800" b="1" dirty="0" smtClean="0">
                <a:solidFill>
                  <a:srgbClr val="FF0000"/>
                </a:solidFill>
                <a:effectLst>
                  <a:outerShdw blurRad="38100" dist="38100" dir="2700000" algn="tl">
                    <a:srgbClr val="C0C0C0"/>
                  </a:outerShdw>
                </a:effectLst>
              </a:rPr>
              <a:t>Медицинска помощ при спешни състояния</a:t>
            </a:r>
            <a:endParaRPr lang="en-US" altLang="bg-BG" sz="2800" b="1" dirty="0" smtClean="0">
              <a:solidFill>
                <a:srgbClr val="FF0000"/>
              </a:solidFill>
              <a:effectLst>
                <a:outerShdw blurRad="38100" dist="38100" dir="2700000" algn="tl">
                  <a:srgbClr val="C0C0C0"/>
                </a:outerShdw>
              </a:effectLst>
            </a:endParaRPr>
          </a:p>
        </p:txBody>
      </p:sp>
      <p:sp>
        <p:nvSpPr>
          <p:cNvPr id="75779" name="Rectangle 3"/>
          <p:cNvSpPr>
            <a:spLocks noGrp="1" noRot="1" noChangeArrowheads="1"/>
          </p:cNvSpPr>
          <p:nvPr>
            <p:ph type="body" idx="4294967295"/>
          </p:nvPr>
        </p:nvSpPr>
        <p:spPr>
          <a:xfrm>
            <a:off x="457200" y="1371600"/>
            <a:ext cx="8229600" cy="4648200"/>
          </a:xfrm>
        </p:spPr>
        <p:txBody>
          <a:bodyPr/>
          <a:lstStyle/>
          <a:p>
            <a:pPr marL="609600" indent="-609600" algn="just" eaLnBrk="1" hangingPunct="1">
              <a:lnSpc>
                <a:spcPct val="80000"/>
              </a:lnSpc>
            </a:pPr>
            <a:endParaRPr lang="en-US" altLang="bg-BG" sz="2400" b="1" dirty="0" smtClean="0">
              <a:effectLst>
                <a:outerShdw blurRad="38100" dist="38100" dir="2700000" algn="tl">
                  <a:srgbClr val="C0C0C0"/>
                </a:outerShdw>
              </a:effectLst>
              <a:latin typeface="Times New Roman" pitchFamily="18" charset="0"/>
            </a:endParaRPr>
          </a:p>
          <a:p>
            <a:pPr marL="609600" indent="-609600" algn="just" eaLnBrk="1" hangingPunct="1">
              <a:lnSpc>
                <a:spcPct val="80000"/>
              </a:lnSpc>
            </a:pPr>
            <a:r>
              <a:rPr lang="ru-RU" altLang="bg-BG" sz="2400" dirty="0" smtClean="0">
                <a:effectLst>
                  <a:outerShdw blurRad="38100" dist="38100" dir="2700000" algn="tl">
                    <a:srgbClr val="C0C0C0"/>
                  </a:outerShdw>
                </a:effectLst>
              </a:rPr>
              <a:t>Държавата организира и финансира система за оказване на медицинска помощ при спешни състояния. Спешно състояние е остро или внезапно възникнала промяна в здравето на човека, която изисква незабавна медицинска помощ. Медицинската помощ при спешни състояния е насочена към предотвратяване на: </a:t>
            </a:r>
            <a:endParaRPr lang="en-US" altLang="bg-BG" sz="2400" dirty="0" smtClean="0">
              <a:effectLst>
                <a:outerShdw blurRad="38100" dist="38100" dir="2700000" algn="tl">
                  <a:srgbClr val="C0C0C0"/>
                </a:outerShdw>
              </a:effectLst>
            </a:endParaRPr>
          </a:p>
          <a:p>
            <a:pPr marL="609600" indent="-609600" algn="just" eaLnBrk="1" hangingPunct="1">
              <a:lnSpc>
                <a:spcPct val="80000"/>
              </a:lnSpc>
              <a:buFontTx/>
              <a:buAutoNum type="arabicPeriod"/>
            </a:pPr>
            <a:r>
              <a:rPr lang="ru-RU" altLang="bg-BG" sz="2400" dirty="0" smtClean="0">
                <a:effectLst>
                  <a:outerShdw blurRad="38100" dist="38100" dir="2700000" algn="tl">
                    <a:srgbClr val="C0C0C0"/>
                  </a:outerShdw>
                </a:effectLst>
              </a:rPr>
              <a:t>смърт; </a:t>
            </a:r>
            <a:endParaRPr lang="en-US" altLang="bg-BG" sz="2400" dirty="0" smtClean="0">
              <a:effectLst>
                <a:outerShdw blurRad="38100" dist="38100" dir="2700000" algn="tl">
                  <a:srgbClr val="C0C0C0"/>
                </a:outerShdw>
              </a:effectLst>
            </a:endParaRPr>
          </a:p>
          <a:p>
            <a:pPr marL="609600" indent="-609600" algn="just" eaLnBrk="1" hangingPunct="1">
              <a:lnSpc>
                <a:spcPct val="80000"/>
              </a:lnSpc>
              <a:buFontTx/>
              <a:buAutoNum type="arabicPeriod"/>
            </a:pPr>
            <a:r>
              <a:rPr lang="ru-RU" altLang="bg-BG" sz="2400" dirty="0" smtClean="0">
                <a:effectLst>
                  <a:outerShdw blurRad="38100" dist="38100" dir="2700000" algn="tl">
                    <a:srgbClr val="C0C0C0"/>
                  </a:outerShdw>
                </a:effectLst>
              </a:rPr>
              <a:t>тежки или необратими морфологични и функционални увреждания на жизнено значими органи и системи; </a:t>
            </a:r>
            <a:endParaRPr lang="en-US" altLang="bg-BG" sz="2400" dirty="0" smtClean="0">
              <a:effectLst>
                <a:outerShdw blurRad="38100" dist="38100" dir="2700000" algn="tl">
                  <a:srgbClr val="C0C0C0"/>
                </a:outerShdw>
              </a:effectLst>
            </a:endParaRPr>
          </a:p>
          <a:p>
            <a:pPr marL="609600" indent="-609600" algn="just" eaLnBrk="1" hangingPunct="1">
              <a:lnSpc>
                <a:spcPct val="80000"/>
              </a:lnSpc>
              <a:buFontTx/>
              <a:buAutoNum type="arabicPeriod"/>
            </a:pPr>
            <a:r>
              <a:rPr lang="ru-RU" altLang="bg-BG" sz="2400" dirty="0" smtClean="0">
                <a:effectLst>
                  <a:outerShdw blurRad="38100" dist="38100" dir="2700000" algn="tl">
                    <a:srgbClr val="C0C0C0"/>
                  </a:outerShdw>
                </a:effectLst>
              </a:rPr>
              <a:t>усложнения при родилки, застрашаващи здравето и живота на майката или плода.</a:t>
            </a:r>
            <a:endParaRPr lang="en-US" altLang="bg-BG" sz="24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EC5F4301-2058-4F60-94B4-F307E0DC7862}"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1C6DD29-1ED5-4B49-A563-B3EE43D46622}" type="slidenum">
              <a:rPr lang="en-US" altLang="en-US">
                <a:latin typeface="Arial" charset="0"/>
              </a:rPr>
              <a:pPr eaLnBrk="1" hangingPunct="1"/>
              <a:t>69</a:t>
            </a:fld>
            <a:endParaRPr lang="en-US" altLang="en-US">
              <a:latin typeface="Arial" charset="0"/>
            </a:endParaRPr>
          </a:p>
        </p:txBody>
      </p:sp>
      <p:sp>
        <p:nvSpPr>
          <p:cNvPr id="197635" name="Rectangle 3"/>
          <p:cNvSpPr>
            <a:spLocks noGrp="1" noRot="1" noChangeArrowheads="1"/>
          </p:cNvSpPr>
          <p:nvPr>
            <p:ph type="body" idx="4294967295"/>
          </p:nvPr>
        </p:nvSpPr>
        <p:spPr/>
        <p:txBody>
          <a:bodyPr/>
          <a:lstStyle/>
          <a:p>
            <a:pPr algn="just" eaLnBrk="1" hangingPunct="1"/>
            <a:r>
              <a:rPr lang="ru-RU" altLang="bg-BG" sz="3600" smtClean="0">
                <a:effectLst>
                  <a:outerShdw blurRad="38100" dist="38100" dir="2700000" algn="tl">
                    <a:srgbClr val="C0C0C0"/>
                  </a:outerShdw>
                </a:effectLst>
              </a:rPr>
              <a:t>Всяко лечебно заведение е длъжно да извърши възможния обем медицински дейности при пациент в спешно състояние независимо от неговото гражданство, адрес или здравноосигурителен статут</a:t>
            </a:r>
            <a:r>
              <a:rPr lang="ru-RU" altLang="bg-BG" smtClean="0">
                <a:effectLst>
                  <a:outerShdw blurRad="38100" dist="38100" dir="2700000" algn="tl">
                    <a:srgbClr val="C0C0C0"/>
                  </a:outerShdw>
                </a:effectLst>
              </a:rPr>
              <a:t>. </a:t>
            </a:r>
            <a:endParaRPr lang="en-US" altLang="bg-BG" smtClean="0">
              <a:effectLst>
                <a:outerShdw blurRad="38100" dist="38100" dir="2700000" algn="tl">
                  <a:srgbClr val="C0C0C0"/>
                </a:outerShdw>
              </a:effectLst>
            </a:endParaRPr>
          </a:p>
          <a:p>
            <a:pPr eaLnBrk="1" hangingPunct="1"/>
            <a:endParaRPr lang="bg-BG" altLang="bg-BG"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F851E49F-AFD7-444F-861B-B79FCCEAB28E}"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E1A7B7A9-F1A7-4CF2-9451-FCAB7946A645}" type="slidenum">
              <a:rPr lang="bg-BG" altLang="en-US">
                <a:solidFill>
                  <a:srgbClr val="000000"/>
                </a:solidFill>
              </a:rPr>
              <a:pPr/>
              <a:t>7</a:t>
            </a:fld>
            <a:endParaRPr lang="bg-BG" altLang="en-US">
              <a:solidFill>
                <a:srgbClr val="000000"/>
              </a:solidFill>
            </a:endParaRPr>
          </a:p>
        </p:txBody>
      </p:sp>
      <p:sp>
        <p:nvSpPr>
          <p:cNvPr id="674820" name="Rectangle 4"/>
          <p:cNvSpPr>
            <a:spLocks noGrp="1" noChangeArrowheads="1"/>
          </p:cNvSpPr>
          <p:nvPr>
            <p:ph type="title"/>
          </p:nvPr>
        </p:nvSpPr>
        <p:spPr>
          <a:xfrm>
            <a:off x="304800" y="533400"/>
            <a:ext cx="8382000" cy="5791200"/>
          </a:xfrm>
        </p:spPr>
        <p:txBody>
          <a:bodyPr/>
          <a:lstStyle/>
          <a:p>
            <a:pPr>
              <a:lnSpc>
                <a:spcPct val="150000"/>
              </a:lnSpc>
            </a:pPr>
            <a:r>
              <a:rPr lang="bg-BG" altLang="en-US" sz="2800" b="1">
                <a:solidFill>
                  <a:srgbClr val="0000FF"/>
                </a:solidFill>
                <a:latin typeface="Times New Roman" pitchFamily="18" charset="0"/>
              </a:rPr>
              <a:t>Глава 4. ЗДРАВНА ЗАКРИЛА НА ОПРЕДЕЛЕНИ ГРУПИ ОТ НАСЕЛЕНИЕТО</a:t>
            </a:r>
            <a:r>
              <a:rPr lang="bg-BG" altLang="en-US" sz="2800">
                <a:solidFill>
                  <a:srgbClr val="0000FF"/>
                </a:solidFill>
                <a:latin typeface="Times New Roman" pitchFamily="18" charset="0"/>
              </a:rPr>
              <a:t/>
            </a:r>
            <a:br>
              <a:rPr lang="bg-BG" altLang="en-US" sz="2800">
                <a:solidFill>
                  <a:srgbClr val="0000FF"/>
                </a:solidFill>
                <a:latin typeface="Times New Roman" pitchFamily="18" charset="0"/>
              </a:rPr>
            </a:br>
            <a:r>
              <a:rPr lang="bg-BG" altLang="en-US" sz="3200">
                <a:latin typeface="Times New Roman" pitchFamily="18" charset="0"/>
              </a:rPr>
              <a:t>Раздел l.	Здравна закрила на децата</a:t>
            </a:r>
            <a:br>
              <a:rPr lang="bg-BG" altLang="en-US" sz="3200">
                <a:latin typeface="Times New Roman" pitchFamily="18" charset="0"/>
              </a:rPr>
            </a:br>
            <a:r>
              <a:rPr lang="bg-BG" altLang="en-US" sz="3200">
                <a:latin typeface="Times New Roman" pitchFamily="18" charset="0"/>
              </a:rPr>
              <a:t>Раздел II.	Репродуктивно здраве</a:t>
            </a:r>
            <a:br>
              <a:rPr lang="bg-BG" altLang="en-US" sz="3200">
                <a:latin typeface="Times New Roman" pitchFamily="18" charset="0"/>
              </a:rPr>
            </a:br>
            <a:r>
              <a:rPr lang="bg-BG" altLang="en-US" sz="3200">
                <a:latin typeface="Times New Roman" pitchFamily="18" charset="0"/>
              </a:rPr>
              <a:t>Раздел III.	Асистирана репродукция</a:t>
            </a:r>
            <a:br>
              <a:rPr lang="bg-BG" altLang="en-US" sz="3200">
                <a:latin typeface="Times New Roman" pitchFamily="18" charset="0"/>
              </a:rPr>
            </a:br>
            <a:r>
              <a:rPr lang="bg-BG" altLang="en-US" sz="3200">
                <a:latin typeface="Times New Roman" pitchFamily="18" charset="0"/>
              </a:rPr>
              <a:t>Раздел IV. Генетично здраве и генетични изследвания</a:t>
            </a:r>
            <a:endParaRPr lang="en-US" altLang="en-US" sz="3200">
              <a:latin typeface="Times New Roman" pitchFamily="18" charset="0"/>
            </a:endParaRPr>
          </a:p>
        </p:txBody>
      </p:sp>
      <p:sp>
        <p:nvSpPr>
          <p:cNvPr id="2" name="Date Placeholder 1"/>
          <p:cNvSpPr>
            <a:spLocks noGrp="1"/>
          </p:cNvSpPr>
          <p:nvPr>
            <p:ph type="dt" sz="half" idx="12"/>
          </p:nvPr>
        </p:nvSpPr>
        <p:spPr/>
        <p:txBody>
          <a:bodyPr/>
          <a:lstStyle/>
          <a:p>
            <a:fld id="{0929E3D0-CEDD-4794-BB7A-C150C3369886}"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50593033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28608BE2-9021-4836-8403-E0F4112CEA31}" type="slidenum">
              <a:rPr lang="en-US" altLang="en-US">
                <a:latin typeface="Arial" charset="0"/>
              </a:rPr>
              <a:pPr eaLnBrk="1" hangingPunct="1"/>
              <a:t>70</a:t>
            </a:fld>
            <a:endParaRPr lang="en-US" altLang="en-US">
              <a:latin typeface="Arial" charset="0"/>
            </a:endParaRPr>
          </a:p>
        </p:txBody>
      </p:sp>
      <p:sp>
        <p:nvSpPr>
          <p:cNvPr id="77826" name="Rectangle 2"/>
          <p:cNvSpPr>
            <a:spLocks noGrp="1" noRot="1" noChangeArrowheads="1"/>
          </p:cNvSpPr>
          <p:nvPr>
            <p:ph type="title" idx="4294967295"/>
          </p:nvPr>
        </p:nvSpPr>
        <p:spPr>
          <a:xfrm>
            <a:off x="457200" y="274638"/>
            <a:ext cx="8229600" cy="576262"/>
          </a:xfrm>
        </p:spPr>
        <p:txBody>
          <a:bodyPr/>
          <a:lstStyle/>
          <a:p>
            <a:pPr algn="l" eaLnBrk="1" hangingPunct="1"/>
            <a:r>
              <a:rPr lang="ru-RU" altLang="bg-BG" sz="2800" b="1" dirty="0" smtClean="0">
                <a:solidFill>
                  <a:srgbClr val="FF0000"/>
                </a:solidFill>
                <a:effectLst>
                  <a:outerShdw blurRad="38100" dist="38100" dir="2700000" algn="tl">
                    <a:srgbClr val="C0C0C0"/>
                  </a:outerShdw>
                </a:effectLst>
              </a:rPr>
              <a:t>Раздел </a:t>
            </a:r>
            <a:r>
              <a:rPr lang="en-US" altLang="bg-BG" sz="2800" b="1" dirty="0" smtClean="0">
                <a:solidFill>
                  <a:srgbClr val="FF0000"/>
                </a:solidFill>
                <a:effectLst>
                  <a:outerShdw blurRad="38100" dist="38100" dir="2700000" algn="tl">
                    <a:srgbClr val="C0C0C0"/>
                  </a:outerShdw>
                </a:effectLst>
              </a:rPr>
              <a:t>IV</a:t>
            </a:r>
            <a:r>
              <a:rPr lang="ru-RU" altLang="bg-BG" sz="2800" b="1" dirty="0" smtClean="0">
                <a:solidFill>
                  <a:srgbClr val="FF0000"/>
                </a:solidFill>
                <a:effectLst>
                  <a:outerShdw blurRad="38100" dist="38100" dir="2700000" algn="tl">
                    <a:srgbClr val="C0C0C0"/>
                  </a:outerShdw>
                </a:effectLst>
              </a:rPr>
              <a:t>.</a:t>
            </a:r>
            <a:r>
              <a:rPr lang="en-US" altLang="bg-BG" sz="2800" b="1" dirty="0" smtClean="0">
                <a:solidFill>
                  <a:srgbClr val="FF0000"/>
                </a:solidFill>
                <a:effectLst>
                  <a:outerShdw blurRad="38100" dist="38100" dir="2700000" algn="tl">
                    <a:srgbClr val="C0C0C0"/>
                  </a:outerShdw>
                </a:effectLst>
              </a:rPr>
              <a:t> </a:t>
            </a:r>
            <a:r>
              <a:rPr lang="ru-RU" altLang="bg-BG" sz="2800" b="1" dirty="0" smtClean="0">
                <a:solidFill>
                  <a:srgbClr val="FF0000"/>
                </a:solidFill>
                <a:effectLst>
                  <a:outerShdw blurRad="38100" dist="38100" dir="2700000" algn="tl">
                    <a:srgbClr val="C0C0C0"/>
                  </a:outerShdw>
                </a:effectLst>
              </a:rPr>
              <a:t>Медицинска експертиза</a:t>
            </a:r>
            <a:endParaRPr lang="en-US" altLang="bg-BG" sz="2800" b="1" dirty="0" smtClean="0">
              <a:solidFill>
                <a:srgbClr val="FF0000"/>
              </a:solidFill>
              <a:effectLst>
                <a:outerShdw blurRad="38100" dist="38100" dir="2700000" algn="tl">
                  <a:srgbClr val="C0C0C0"/>
                </a:outerShdw>
              </a:effectLst>
            </a:endParaRPr>
          </a:p>
        </p:txBody>
      </p:sp>
      <p:sp>
        <p:nvSpPr>
          <p:cNvPr id="77827" name="Rectangle 3"/>
          <p:cNvSpPr>
            <a:spLocks noGrp="1" noRot="1" noChangeArrowheads="1"/>
          </p:cNvSpPr>
          <p:nvPr>
            <p:ph type="body" idx="4294967295"/>
          </p:nvPr>
        </p:nvSpPr>
        <p:spPr>
          <a:xfrm>
            <a:off x="457200" y="990600"/>
            <a:ext cx="8229600" cy="5105400"/>
          </a:xfrm>
        </p:spPr>
        <p:txBody>
          <a:bodyPr/>
          <a:lstStyle/>
          <a:p>
            <a:pPr algn="just" eaLnBrk="1" hangingPunct="1"/>
            <a:r>
              <a:rPr lang="ru-RU" altLang="bg-BG" sz="2800" dirty="0" smtClean="0">
                <a:effectLst>
                  <a:outerShdw blurRad="38100" dist="38100" dir="2700000" algn="tl">
                    <a:srgbClr val="C0C0C0"/>
                  </a:outerShdw>
                </a:effectLst>
              </a:rPr>
              <a:t>Принципите и критериите на медицинската експертиза, както и редът за установяване вида и степента на увреждане, степента на трайно намалена работоспособност и за потвърждаване на професионална болест се определят с наредба на Министерския съвет. Към МС се създава </a:t>
            </a:r>
            <a:r>
              <a:rPr lang="ru-RU" altLang="bg-BG" sz="2800" dirty="0" smtClean="0">
                <a:solidFill>
                  <a:schemeClr val="hlink"/>
                </a:solidFill>
                <a:effectLst>
                  <a:outerShdw blurRad="38100" dist="38100" dir="2700000" algn="tl">
                    <a:srgbClr val="C0C0C0"/>
                  </a:outerShdw>
                </a:effectLst>
              </a:rPr>
              <a:t>Национален съвет по медицинска експертиза, </a:t>
            </a:r>
            <a:r>
              <a:rPr lang="ru-RU" altLang="bg-BG" sz="2800" dirty="0" smtClean="0">
                <a:effectLst>
                  <a:outerShdw blurRad="38100" dist="38100" dir="2700000" algn="tl">
                    <a:srgbClr val="C0C0C0"/>
                  </a:outerShdw>
                </a:effectLst>
              </a:rPr>
              <a:t>който разработва и представя на Министерския съвет становища по националната здравна политика, свързани с медицинската експертиза.</a:t>
            </a:r>
            <a:endParaRPr lang="en-US" altLang="bg-BG" sz="28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5A30C3BE-366F-4612-9246-DB43ED4FD6C0}"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BC73DB4-97DE-4AC6-814C-6FFE732D22B9}" type="slidenum">
              <a:rPr lang="en-US" altLang="en-US">
                <a:latin typeface="Arial" charset="0"/>
              </a:rPr>
              <a:pPr eaLnBrk="1" hangingPunct="1"/>
              <a:t>71</a:t>
            </a:fld>
            <a:endParaRPr lang="en-US" altLang="en-US">
              <a:latin typeface="Arial" charset="0"/>
            </a:endParaRPr>
          </a:p>
        </p:txBody>
      </p:sp>
      <p:sp>
        <p:nvSpPr>
          <p:cNvPr id="78850" name="Rectangle 2"/>
          <p:cNvSpPr>
            <a:spLocks noGrp="1" noRot="1" noChangeArrowheads="1"/>
          </p:cNvSpPr>
          <p:nvPr>
            <p:ph type="title" idx="4294967295"/>
          </p:nvPr>
        </p:nvSpPr>
        <p:spPr>
          <a:xfrm>
            <a:off x="304800" y="228600"/>
            <a:ext cx="8537575" cy="914400"/>
          </a:xfrm>
        </p:spPr>
        <p:txBody>
          <a:bodyPr/>
          <a:lstStyle/>
          <a:p>
            <a:pPr algn="l" eaLnBrk="1" hangingPunct="1"/>
            <a:r>
              <a:rPr lang="ru-RU" altLang="bg-BG" sz="2800" b="1" dirty="0" smtClean="0">
                <a:solidFill>
                  <a:srgbClr val="FF0000"/>
                </a:solidFill>
                <a:effectLst>
                  <a:outerShdw blurRad="38100" dist="38100" dir="2700000" algn="tl">
                    <a:srgbClr val="C0C0C0"/>
                  </a:outerShdw>
                </a:effectLst>
              </a:rPr>
              <a:t>Раздел </a:t>
            </a:r>
            <a:r>
              <a:rPr lang="en-US" altLang="bg-BG" sz="2800" b="1" dirty="0" smtClean="0">
                <a:solidFill>
                  <a:srgbClr val="FF0000"/>
                </a:solidFill>
                <a:effectLst>
                  <a:outerShdw blurRad="38100" dist="38100" dir="2700000" algn="tl">
                    <a:srgbClr val="C0C0C0"/>
                  </a:outerShdw>
                </a:effectLst>
              </a:rPr>
              <a:t>V</a:t>
            </a:r>
            <a:r>
              <a:rPr lang="bg-BG" altLang="bg-BG" sz="2800" b="1" dirty="0" smtClean="0">
                <a:solidFill>
                  <a:srgbClr val="FF0000"/>
                </a:solidFill>
                <a:effectLst>
                  <a:outerShdw blurRad="38100" dist="38100" dir="2700000" algn="tl">
                    <a:srgbClr val="C0C0C0"/>
                  </a:outerShdw>
                </a:effectLst>
              </a:rPr>
              <a:t>. </a:t>
            </a:r>
            <a:r>
              <a:rPr lang="ru-RU" altLang="bg-BG" sz="2800" b="1" dirty="0" smtClean="0">
                <a:solidFill>
                  <a:srgbClr val="FF0000"/>
                </a:solidFill>
                <a:effectLst>
                  <a:outerShdw blurRad="38100" dist="38100" dir="2700000" algn="tl">
                    <a:srgbClr val="C0C0C0"/>
                  </a:outerShdw>
                </a:effectLst>
              </a:rPr>
              <a:t>Медицинско осигуряване при бедствия, аварии и катастрофи</a:t>
            </a:r>
            <a:endParaRPr lang="en-US" altLang="bg-BG" sz="2800" dirty="0" smtClean="0">
              <a:solidFill>
                <a:srgbClr val="FF0000"/>
              </a:solidFill>
              <a:effectLst>
                <a:outerShdw blurRad="38100" dist="38100" dir="2700000" algn="tl">
                  <a:srgbClr val="C0C0C0"/>
                </a:outerShdw>
              </a:effectLst>
              <a:latin typeface="Times New Roman" pitchFamily="18" charset="0"/>
            </a:endParaRPr>
          </a:p>
        </p:txBody>
      </p:sp>
      <p:sp>
        <p:nvSpPr>
          <p:cNvPr id="78851" name="Rectangle 3"/>
          <p:cNvSpPr>
            <a:spLocks noGrp="1" noRot="1" noChangeArrowheads="1"/>
          </p:cNvSpPr>
          <p:nvPr>
            <p:ph type="body" idx="4294967295"/>
          </p:nvPr>
        </p:nvSpPr>
        <p:spPr>
          <a:xfrm>
            <a:off x="457200" y="1219200"/>
            <a:ext cx="8229600" cy="4906963"/>
          </a:xfrm>
        </p:spPr>
        <p:txBody>
          <a:bodyPr/>
          <a:lstStyle/>
          <a:p>
            <a:pPr algn="just" eaLnBrk="1" hangingPunct="1"/>
            <a:r>
              <a:rPr lang="ru-RU" altLang="bg-BG" sz="2400" dirty="0" smtClean="0">
                <a:effectLst>
                  <a:outerShdw blurRad="38100" dist="38100" dir="2700000" algn="tl">
                    <a:srgbClr val="C0C0C0"/>
                  </a:outerShdw>
                </a:effectLst>
              </a:rPr>
              <a:t>Управлението, организацията и ресурсното осигуряване на здравната помощ при бедствия, аварии и катастрофи се осъществяват от министъра на здравеопазването, директорите на РЗ</a:t>
            </a:r>
            <a:r>
              <a:rPr lang="bg-BG" altLang="bg-BG" sz="2400" dirty="0" smtClean="0">
                <a:effectLst>
                  <a:outerShdw blurRad="38100" dist="38100" dir="2700000" algn="tl">
                    <a:srgbClr val="C0C0C0"/>
                  </a:outerShdw>
                </a:effectLst>
              </a:rPr>
              <a:t>И</a:t>
            </a:r>
            <a:r>
              <a:rPr lang="ru-RU" altLang="bg-BG" sz="2400" dirty="0" smtClean="0">
                <a:effectLst>
                  <a:outerShdw blurRad="38100" dist="38100" dir="2700000" algn="tl">
                    <a:srgbClr val="C0C0C0"/>
                  </a:outerShdw>
                </a:effectLst>
              </a:rPr>
              <a:t>, органите за държавен здравен контрол, лечебните и здравните заведения. Те провеждат дейността си в тясно взаимодействие с органите на централната и местната власт, с Министерството на извънредните ситуации, с неправителствени организации и с Българския Червен кръст. Финансовото осигуряване на здравната помощ при бедствия, аварии и катастрофи се осъществява от републиканския бюджет.</a:t>
            </a:r>
            <a:endParaRPr lang="en-US" altLang="bg-BG" sz="24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4DB854FF-1250-406B-ADD9-BC0AFB6CA070}"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9ED3805-981F-4154-AB08-5C82EF190187}" type="slidenum">
              <a:rPr lang="en-US" altLang="en-US">
                <a:latin typeface="Arial" charset="0"/>
              </a:rPr>
              <a:pPr eaLnBrk="1" hangingPunct="1"/>
              <a:t>72</a:t>
            </a:fld>
            <a:endParaRPr lang="en-US" altLang="en-US">
              <a:latin typeface="Arial" charset="0"/>
            </a:endParaRPr>
          </a:p>
        </p:txBody>
      </p:sp>
      <p:sp>
        <p:nvSpPr>
          <p:cNvPr id="54275" name="Rectangle 4"/>
          <p:cNvSpPr>
            <a:spLocks noGrp="1" noChangeArrowheads="1"/>
          </p:cNvSpPr>
          <p:nvPr>
            <p:ph type="title"/>
          </p:nvPr>
        </p:nvSpPr>
        <p:spPr>
          <a:xfrm>
            <a:off x="228600" y="274638"/>
            <a:ext cx="8686800" cy="5897562"/>
          </a:xfrm>
        </p:spPr>
        <p:txBody>
          <a:bodyPr/>
          <a:lstStyle/>
          <a:p>
            <a:pPr algn="l" eaLnBrk="1" hangingPunct="1"/>
            <a:r>
              <a:rPr lang="bg-BG" altLang="en-US" sz="2800" b="1" dirty="0" smtClean="0">
                <a:solidFill>
                  <a:srgbClr val="FF0000"/>
                </a:solidFill>
              </a:rPr>
              <a:t>Раздел VI.</a:t>
            </a:r>
            <a:br>
              <a:rPr lang="bg-BG" altLang="en-US" sz="2800" b="1" dirty="0" smtClean="0">
                <a:solidFill>
                  <a:srgbClr val="FF0000"/>
                </a:solidFill>
              </a:rPr>
            </a:br>
            <a:r>
              <a:rPr lang="bg-BG" altLang="en-US" sz="2800" b="1" dirty="0" smtClean="0">
                <a:solidFill>
                  <a:srgbClr val="FF0000"/>
                </a:solidFill>
              </a:rPr>
              <a:t>Контрол върху медицинското обслужване</a:t>
            </a:r>
            <a:r>
              <a:rPr lang="bg-BG" altLang="en-US" sz="2800" dirty="0" smtClean="0">
                <a:solidFill>
                  <a:srgbClr val="FF0000"/>
                </a:solidFill>
              </a:rPr>
              <a:t> </a:t>
            </a:r>
            <a:r>
              <a:rPr lang="en-US" altLang="en-US" sz="2800" dirty="0" smtClean="0">
                <a:solidFill>
                  <a:srgbClr val="CC0000"/>
                </a:solidFill>
              </a:rPr>
              <a:t/>
            </a:r>
            <a:br>
              <a:rPr lang="en-US" altLang="en-US" sz="2800" dirty="0" smtClean="0">
                <a:solidFill>
                  <a:srgbClr val="CC0000"/>
                </a:solidFill>
              </a:rPr>
            </a:br>
            <a:r>
              <a:rPr lang="en-US" altLang="en-US" sz="2800" dirty="0" smtClean="0"/>
              <a:t/>
            </a:r>
            <a:br>
              <a:rPr lang="en-US" altLang="en-US" sz="2800" dirty="0" smtClean="0"/>
            </a:br>
            <a:r>
              <a:rPr lang="ru-RU" altLang="en-US" sz="2800" dirty="0" smtClean="0"/>
              <a:t>За осъществяване на контрол върху медицинското обслужване на гражданите се създава</a:t>
            </a:r>
            <a:r>
              <a:rPr lang="ru-RU" altLang="en-US" sz="2800" b="1" dirty="0" smtClean="0"/>
              <a:t> </a:t>
            </a:r>
            <a:r>
              <a:rPr lang="ru-RU" altLang="en-US" sz="2800" b="1" dirty="0" smtClean="0">
                <a:solidFill>
                  <a:srgbClr val="FF0000"/>
                </a:solidFill>
              </a:rPr>
              <a:t>Изпълнителна агенция "Медицински одит" </a:t>
            </a:r>
            <a:r>
              <a:rPr lang="ru-RU" altLang="en-US" sz="2800" dirty="0" smtClean="0"/>
              <a:t>към министъра на здравеопазването</a:t>
            </a:r>
            <a:r>
              <a:rPr lang="en-US" altLang="en-US" sz="2800" dirty="0" smtClean="0"/>
              <a:t>.</a:t>
            </a:r>
            <a:r>
              <a:rPr lang="ru-RU" altLang="en-US" sz="2800" dirty="0" smtClean="0"/>
              <a:t> Ръководи се и се представлява от директор, който се подпомага от заместник-директор.</a:t>
            </a:r>
            <a:br>
              <a:rPr lang="ru-RU" altLang="en-US" sz="2800" dirty="0" smtClean="0"/>
            </a:br>
            <a:r>
              <a:rPr lang="ru-RU" altLang="en-US" sz="2800" dirty="0" smtClean="0"/>
              <a:t>Дейността, структурата и организацията на работата на ИАМО се определят с устройствен правилник, приет от Министерския съвет по предложение на министъра на здравеопазването.</a:t>
            </a:r>
            <a:r>
              <a:rPr lang="en-US" altLang="en-US" sz="2000" dirty="0" smtClean="0"/>
              <a:t> </a:t>
            </a:r>
          </a:p>
        </p:txBody>
      </p:sp>
      <p:sp>
        <p:nvSpPr>
          <p:cNvPr id="2" name="Date Placeholder 1"/>
          <p:cNvSpPr>
            <a:spLocks noGrp="1"/>
          </p:cNvSpPr>
          <p:nvPr>
            <p:ph type="dt" sz="half" idx="10"/>
          </p:nvPr>
        </p:nvSpPr>
        <p:spPr/>
        <p:txBody>
          <a:bodyPr/>
          <a:lstStyle/>
          <a:p>
            <a:fld id="{B3283C39-7025-48F3-8506-21387835AC57}"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7AD358C-6BA4-464B-ACF0-1193266920DE}" type="slidenum">
              <a:rPr lang="en-US" altLang="en-US">
                <a:latin typeface="Arial" charset="0"/>
              </a:rPr>
              <a:pPr eaLnBrk="1" hangingPunct="1"/>
              <a:t>73</a:t>
            </a:fld>
            <a:endParaRPr lang="en-US" altLang="en-US">
              <a:latin typeface="Arial" charset="0"/>
            </a:endParaRPr>
          </a:p>
        </p:txBody>
      </p:sp>
      <p:sp>
        <p:nvSpPr>
          <p:cNvPr id="7170" name="Rectangle 2"/>
          <p:cNvSpPr>
            <a:spLocks noGrp="1" noRot="1" noChangeArrowheads="1"/>
          </p:cNvSpPr>
          <p:nvPr>
            <p:ph type="title" idx="4294967295"/>
          </p:nvPr>
        </p:nvSpPr>
        <p:spPr>
          <a:xfrm>
            <a:off x="304800" y="152400"/>
            <a:ext cx="8540750" cy="1600200"/>
          </a:xfrm>
        </p:spPr>
        <p:txBody>
          <a:bodyPr/>
          <a:lstStyle/>
          <a:p>
            <a:pPr algn="l" eaLnBrk="1" hangingPunct="1"/>
            <a:r>
              <a:rPr lang="ru-RU" altLang="bg-BG" sz="2800" b="1" dirty="0" smtClean="0">
                <a:effectLst>
                  <a:outerShdw blurRad="38100" dist="38100" dir="2700000" algn="tl">
                    <a:srgbClr val="C0C0C0"/>
                  </a:outerShdw>
                </a:effectLst>
                <a:latin typeface="Times New Roman" pitchFamily="18" charset="0"/>
              </a:rPr>
              <a:t/>
            </a:r>
            <a:br>
              <a:rPr lang="ru-RU" altLang="bg-BG" sz="2800" b="1" dirty="0" smtClean="0">
                <a:effectLst>
                  <a:outerShdw blurRad="38100" dist="38100" dir="2700000" algn="tl">
                    <a:srgbClr val="C0C0C0"/>
                  </a:outerShdw>
                </a:effectLst>
                <a:latin typeface="Times New Roman" pitchFamily="18" charset="0"/>
              </a:rPr>
            </a:br>
            <a:r>
              <a:rPr lang="ru-RU" altLang="bg-BG" sz="2800" b="1" dirty="0" smtClean="0">
                <a:solidFill>
                  <a:srgbClr val="FF0000"/>
                </a:solidFill>
                <a:effectLst>
                  <a:outerShdw blurRad="38100" dist="38100" dir="2700000" algn="tl">
                    <a:srgbClr val="C0C0C0"/>
                  </a:outerShdw>
                </a:effectLst>
              </a:rPr>
              <a:t>Глава четвърта. ЗДРАВНА ЗАКРИЛА НА ОПРЕДЕЛЕНИ ГРУПИ ОТ НАСЕЛЕНИЕТО</a:t>
            </a:r>
            <a:r>
              <a:rPr lang="en-US" altLang="bg-BG" sz="2800" b="1" dirty="0" smtClean="0">
                <a:solidFill>
                  <a:srgbClr val="FF0000"/>
                </a:solidFill>
                <a:effectLst>
                  <a:outerShdw blurRad="38100" dist="38100" dir="2700000" algn="tl">
                    <a:srgbClr val="C0C0C0"/>
                  </a:outerShdw>
                </a:effectLst>
              </a:rPr>
              <a:t/>
            </a:r>
            <a:br>
              <a:rPr lang="en-US" altLang="bg-BG" sz="2800" b="1" dirty="0" smtClean="0">
                <a:solidFill>
                  <a:srgbClr val="FF0000"/>
                </a:solidFill>
                <a:effectLst>
                  <a:outerShdw blurRad="38100" dist="38100" dir="2700000" algn="tl">
                    <a:srgbClr val="C0C0C0"/>
                  </a:outerShdw>
                </a:effectLst>
              </a:rPr>
            </a:br>
            <a:r>
              <a:rPr lang="bg-BG" altLang="bg-BG" sz="2800" b="1" dirty="0" smtClean="0">
                <a:solidFill>
                  <a:srgbClr val="FF0000"/>
                </a:solidFill>
                <a:effectLst>
                  <a:outerShdw blurRad="38100" dist="38100" dir="2700000" algn="tl">
                    <a:srgbClr val="C0C0C0"/>
                  </a:outerShdw>
                </a:effectLst>
              </a:rPr>
              <a:t/>
            </a:r>
            <a:br>
              <a:rPr lang="bg-BG" altLang="bg-BG" sz="2800" b="1" dirty="0" smtClean="0">
                <a:solidFill>
                  <a:srgbClr val="FF0000"/>
                </a:solidFill>
                <a:effectLst>
                  <a:outerShdw blurRad="38100" dist="38100" dir="2700000" algn="tl">
                    <a:srgbClr val="C0C0C0"/>
                  </a:outerShdw>
                </a:effectLst>
              </a:rPr>
            </a:br>
            <a:r>
              <a:rPr lang="ru-RU" altLang="bg-BG" sz="2800" b="1" dirty="0" smtClean="0">
                <a:solidFill>
                  <a:srgbClr val="FF0000"/>
                </a:solidFill>
                <a:effectLst>
                  <a:outerShdw blurRad="38100" dist="38100" dir="2700000" algn="tl">
                    <a:srgbClr val="C0C0C0"/>
                  </a:outerShdw>
                </a:effectLst>
              </a:rPr>
              <a:t>Раздел </a:t>
            </a:r>
            <a:r>
              <a:rPr lang="en-US" altLang="bg-BG" sz="2800" b="1" dirty="0" smtClean="0">
                <a:solidFill>
                  <a:srgbClr val="FF0000"/>
                </a:solidFill>
                <a:effectLst>
                  <a:outerShdw blurRad="38100" dist="38100" dir="2700000" algn="tl">
                    <a:srgbClr val="C0C0C0"/>
                  </a:outerShdw>
                </a:effectLst>
              </a:rPr>
              <a:t>I</a:t>
            </a:r>
            <a:r>
              <a:rPr lang="ru-RU" altLang="bg-BG" sz="2800" b="1" dirty="0" smtClean="0">
                <a:solidFill>
                  <a:srgbClr val="FF0000"/>
                </a:solidFill>
                <a:effectLst>
                  <a:outerShdw blurRad="38100" dist="38100" dir="2700000" algn="tl">
                    <a:srgbClr val="C0C0C0"/>
                  </a:outerShdw>
                </a:effectLst>
              </a:rPr>
              <a:t>. Здравна закрила на децата</a:t>
            </a:r>
            <a:r>
              <a:rPr lang="en-US" altLang="bg-BG" sz="2800" b="1" dirty="0" smtClean="0">
                <a:solidFill>
                  <a:srgbClr val="FF0000"/>
                </a:solidFill>
                <a:effectLst>
                  <a:outerShdw blurRad="38100" dist="38100" dir="2700000" algn="tl">
                    <a:srgbClr val="C0C0C0"/>
                  </a:outerShdw>
                </a:effectLst>
              </a:rPr>
              <a:t/>
            </a:r>
            <a:br>
              <a:rPr lang="en-US" altLang="bg-BG" sz="2800" b="1" dirty="0" smtClean="0">
                <a:solidFill>
                  <a:srgbClr val="FF0000"/>
                </a:solidFill>
                <a:effectLst>
                  <a:outerShdw blurRad="38100" dist="38100" dir="2700000" algn="tl">
                    <a:srgbClr val="C0C0C0"/>
                  </a:outerShdw>
                </a:effectLst>
              </a:rPr>
            </a:br>
            <a:endParaRPr lang="en-US" altLang="bg-BG" sz="2800" b="1" dirty="0" smtClean="0">
              <a:solidFill>
                <a:srgbClr val="FF0000"/>
              </a:solidFill>
              <a:effectLst>
                <a:outerShdw blurRad="38100" dist="38100" dir="2700000" algn="tl">
                  <a:srgbClr val="C0C0C0"/>
                </a:outerShdw>
              </a:effectLst>
            </a:endParaRPr>
          </a:p>
        </p:txBody>
      </p:sp>
      <p:sp>
        <p:nvSpPr>
          <p:cNvPr id="7171" name="Rectangle 3"/>
          <p:cNvSpPr>
            <a:spLocks noGrp="1" noRot="1" noChangeArrowheads="1"/>
          </p:cNvSpPr>
          <p:nvPr>
            <p:ph type="body" idx="4294967295"/>
          </p:nvPr>
        </p:nvSpPr>
        <p:spPr>
          <a:xfrm>
            <a:off x="228600" y="1905000"/>
            <a:ext cx="8693150" cy="4343400"/>
          </a:xfrm>
        </p:spPr>
        <p:txBody>
          <a:bodyPr/>
          <a:lstStyle/>
          <a:p>
            <a:pPr eaLnBrk="1" hangingPunct="1">
              <a:defRPr/>
            </a:pPr>
            <a:r>
              <a:rPr lang="ru-RU" altLang="bg-BG" sz="2800" dirty="0" smtClean="0">
                <a:effectLst>
                  <a:outerShdw blurRad="38100" dist="38100" dir="2700000" algn="tl">
                    <a:srgbClr val="C0C0C0"/>
                  </a:outerShdw>
                </a:effectLst>
              </a:rPr>
              <a:t>Държавата и общините, юридическите и физическите лица създават условия за осигуряване на здравословна жизнена среда и нормално физическо и психическо развитие на децата. </a:t>
            </a:r>
          </a:p>
          <a:p>
            <a:pPr eaLnBrk="1" hangingPunct="1">
              <a:defRPr/>
            </a:pPr>
            <a:r>
              <a:rPr lang="ru-RU" altLang="bg-BG" sz="2800" dirty="0" smtClean="0">
                <a:effectLst>
                  <a:outerShdw blurRad="38100" dist="38100" dir="2700000" algn="tl">
                    <a:srgbClr val="C0C0C0"/>
                  </a:outerShdw>
                </a:effectLst>
              </a:rPr>
              <a:t>За подпомагане на семейството при отглеждане на деца до 3-годишна възраст и за осигуряване на нормалното им физическо и психическо развитие се създават </a:t>
            </a:r>
            <a:r>
              <a:rPr lang="ru-RU" altLang="bg-BG" sz="2800" i="1" dirty="0" smtClean="0">
                <a:solidFill>
                  <a:schemeClr val="hlink"/>
                </a:solidFill>
                <a:effectLst>
                  <a:outerShdw blurRad="38100" dist="38100" dir="2700000" algn="tl">
                    <a:srgbClr val="C0C0C0"/>
                  </a:outerShdw>
                </a:effectLst>
              </a:rPr>
              <a:t>детски ясли</a:t>
            </a:r>
            <a:r>
              <a:rPr lang="ru-RU" altLang="bg-BG" sz="2800" dirty="0" smtClean="0">
                <a:effectLst>
                  <a:outerShdw blurRad="38100" dist="38100" dir="2700000" algn="tl">
                    <a:srgbClr val="C0C0C0"/>
                  </a:outerShdw>
                </a:effectLst>
              </a:rPr>
              <a:t> и </a:t>
            </a:r>
            <a:r>
              <a:rPr lang="ru-RU" altLang="bg-BG" sz="2800" i="1" dirty="0" smtClean="0">
                <a:solidFill>
                  <a:schemeClr val="hlink"/>
                </a:solidFill>
                <a:effectLst>
                  <a:outerShdw blurRad="38100" dist="38100" dir="2700000" algn="tl">
                    <a:srgbClr val="C0C0C0"/>
                  </a:outerShdw>
                </a:effectLst>
              </a:rPr>
              <a:t>детски кухни</a:t>
            </a:r>
            <a:r>
              <a:rPr lang="ru-RU" altLang="bg-BG" sz="2800" dirty="0" smtClean="0">
                <a:effectLst>
                  <a:outerShdw blurRad="38100" dist="38100" dir="2700000" algn="tl">
                    <a:srgbClr val="C0C0C0"/>
                  </a:outerShdw>
                </a:effectLst>
              </a:rPr>
              <a:t>.</a:t>
            </a:r>
            <a:r>
              <a:rPr lang="en-US" altLang="bg-BG" sz="2800" dirty="0" smtClean="0">
                <a:effectLst>
                  <a:outerShdw blurRad="38100" dist="38100" dir="2700000" algn="tl">
                    <a:srgbClr val="C0C0C0"/>
                  </a:outerShdw>
                </a:effectLst>
              </a:rPr>
              <a:t> </a:t>
            </a:r>
          </a:p>
        </p:txBody>
      </p:sp>
      <p:sp>
        <p:nvSpPr>
          <p:cNvPr id="2" name="Date Placeholder 1"/>
          <p:cNvSpPr>
            <a:spLocks noGrp="1"/>
          </p:cNvSpPr>
          <p:nvPr>
            <p:ph type="dt" sz="half" idx="10"/>
          </p:nvPr>
        </p:nvSpPr>
        <p:spPr/>
        <p:txBody>
          <a:bodyPr/>
          <a:lstStyle/>
          <a:p>
            <a:fld id="{B32F25BC-FB0A-4006-9582-4628D4A83169}"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448AF2C-801D-4DB7-8DF8-9E35125A4AAC}" type="slidenum">
              <a:rPr lang="en-US" altLang="en-US">
                <a:latin typeface="Arial" charset="0"/>
              </a:rPr>
              <a:pPr eaLnBrk="1" hangingPunct="1"/>
              <a:t>74</a:t>
            </a:fld>
            <a:endParaRPr lang="en-US" altLang="en-US">
              <a:latin typeface="Arial" charset="0"/>
            </a:endParaRPr>
          </a:p>
        </p:txBody>
      </p:sp>
      <p:sp>
        <p:nvSpPr>
          <p:cNvPr id="143362" name="Rectangle 2"/>
          <p:cNvSpPr>
            <a:spLocks noGrp="1" noRot="1" noChangeArrowheads="1"/>
          </p:cNvSpPr>
          <p:nvPr>
            <p:ph type="title" idx="4294967295"/>
          </p:nvPr>
        </p:nvSpPr>
        <p:spPr>
          <a:xfrm>
            <a:off x="457200" y="274638"/>
            <a:ext cx="8229600" cy="487362"/>
          </a:xfrm>
        </p:spPr>
        <p:txBody>
          <a:bodyPr/>
          <a:lstStyle/>
          <a:p>
            <a:pPr algn="l" eaLnBrk="1" hangingPunct="1"/>
            <a:r>
              <a:rPr lang="ru-RU" altLang="bg-BG" sz="3200" dirty="0" smtClean="0">
                <a:solidFill>
                  <a:srgbClr val="FF0000"/>
                </a:solidFill>
                <a:effectLst>
                  <a:outerShdw blurRad="38100" dist="38100" dir="2700000" algn="tl">
                    <a:srgbClr val="C0C0C0"/>
                  </a:outerShdw>
                </a:effectLst>
              </a:rPr>
              <a:t>Здравните кабинети</a:t>
            </a:r>
            <a:endParaRPr lang="bg-BG" altLang="bg-BG" sz="3200" dirty="0" smtClean="0">
              <a:solidFill>
                <a:srgbClr val="FF0000"/>
              </a:solidFill>
              <a:effectLst>
                <a:outerShdw blurRad="38100" dist="38100" dir="2700000" algn="tl">
                  <a:srgbClr val="C0C0C0"/>
                </a:outerShdw>
              </a:effectLst>
            </a:endParaRPr>
          </a:p>
        </p:txBody>
      </p:sp>
      <p:sp>
        <p:nvSpPr>
          <p:cNvPr id="143363" name="Rectangle 3"/>
          <p:cNvSpPr>
            <a:spLocks noGrp="1" noRot="1" noChangeArrowheads="1"/>
          </p:cNvSpPr>
          <p:nvPr>
            <p:ph type="body" idx="4294967295"/>
          </p:nvPr>
        </p:nvSpPr>
        <p:spPr>
          <a:xfrm>
            <a:off x="304800" y="1066800"/>
            <a:ext cx="8540750" cy="4876800"/>
          </a:xfrm>
        </p:spPr>
        <p:txBody>
          <a:bodyPr/>
          <a:lstStyle/>
          <a:p>
            <a:pPr marL="72000" algn="just" eaLnBrk="1" hangingPunct="1">
              <a:buFontTx/>
              <a:buNone/>
            </a:pPr>
            <a:r>
              <a:rPr lang="ru-RU" altLang="bg-BG" sz="1800" dirty="0" smtClean="0">
                <a:effectLst>
                  <a:outerShdw blurRad="38100" dist="38100" dir="2700000" algn="tl">
                    <a:srgbClr val="C0C0C0"/>
                  </a:outerShdw>
                </a:effectLst>
                <a:latin typeface="Times New Roman" pitchFamily="18" charset="0"/>
              </a:rPr>
              <a:t>	</a:t>
            </a:r>
            <a:r>
              <a:rPr lang="ru-RU" altLang="bg-BG" sz="2400" dirty="0" smtClean="0">
                <a:effectLst>
                  <a:outerShdw blurRad="38100" dist="38100" dir="2700000" algn="tl">
                    <a:srgbClr val="C0C0C0"/>
                  </a:outerShdw>
                </a:effectLst>
              </a:rPr>
              <a:t>в детските градини, училищата и специализираните институции за предоставяне на социални услуги за деца осъществяват дейности по: </a:t>
            </a:r>
          </a:p>
          <a:p>
            <a:pPr marL="72000" algn="just" eaLnBrk="1" hangingPunct="1">
              <a:buFontTx/>
              <a:buNone/>
            </a:pPr>
            <a:r>
              <a:rPr lang="ru-RU" altLang="bg-BG" sz="2400" dirty="0" smtClean="0">
                <a:effectLst>
                  <a:outerShdw blurRad="38100" dist="38100" dir="2700000" algn="tl">
                    <a:srgbClr val="C0C0C0"/>
                  </a:outerShdw>
                </a:effectLst>
              </a:rPr>
              <a:t>	1. медицинско обслужване за оказване на първа медицинска помощ на децата и учениците и медицинско обслужване до пристигането на специализиран екип на спешна медицинска помощ; </a:t>
            </a:r>
          </a:p>
          <a:p>
            <a:pPr marL="72000" algn="just" eaLnBrk="1" hangingPunct="1">
              <a:buFontTx/>
              <a:buNone/>
            </a:pPr>
            <a:r>
              <a:rPr lang="ru-RU" altLang="bg-BG" sz="2400" dirty="0" smtClean="0">
                <a:effectLst>
                  <a:outerShdw blurRad="38100" dist="38100" dir="2700000" algn="tl">
                    <a:srgbClr val="C0C0C0"/>
                  </a:outerShdw>
                </a:effectLst>
              </a:rPr>
              <a:t>	2. промоция и превенция на здравето на децата и учениците; </a:t>
            </a:r>
          </a:p>
          <a:p>
            <a:pPr marL="72000" algn="just" eaLnBrk="1" hangingPunct="1">
              <a:buNone/>
            </a:pPr>
            <a:r>
              <a:rPr lang="ru-RU" altLang="bg-BG" sz="2400" dirty="0" smtClean="0">
                <a:effectLst>
                  <a:outerShdw blurRad="38100" dist="38100" dir="2700000" algn="tl">
                    <a:srgbClr val="C0C0C0"/>
                  </a:outerShdw>
                </a:effectLst>
              </a:rPr>
              <a:t>3. </a:t>
            </a:r>
            <a:r>
              <a:rPr lang="ru-RU" altLang="bg-BG" sz="2400" dirty="0">
                <a:effectLst>
                  <a:outerShdw blurRad="38100" dist="38100" dir="2700000" algn="tl">
                    <a:srgbClr val="C0C0C0"/>
                  </a:outerShdw>
                </a:effectLst>
              </a:rPr>
              <a:t>участие в подготовката, провеждането и контрола на различните форми на отдих, туризъм и спорт за децата и учениците; </a:t>
            </a:r>
          </a:p>
          <a:p>
            <a:pPr marL="72000" algn="just" eaLnBrk="1" hangingPunct="1">
              <a:buFontTx/>
              <a:buNone/>
            </a:pPr>
            <a:endParaRPr lang="ru-RU" altLang="bg-BG" sz="2400" dirty="0" smtClean="0">
              <a:effectLst>
                <a:outerShdw blurRad="38100" dist="38100" dir="2700000" algn="tl">
                  <a:srgbClr val="C0C0C0"/>
                </a:outerShdw>
              </a:effectLst>
            </a:endParaRPr>
          </a:p>
          <a:p>
            <a:pPr marL="72000" algn="just" eaLnBrk="1" hangingPunct="1">
              <a:buFontTx/>
              <a:buNone/>
            </a:pPr>
            <a:r>
              <a:rPr lang="ru-RU" altLang="bg-BG" sz="2400" dirty="0" smtClean="0">
                <a:effectLst>
                  <a:outerShdw blurRad="38100" dist="38100" dir="2700000" algn="tl">
                    <a:srgbClr val="C0C0C0"/>
                  </a:outerShdw>
                </a:effectLst>
              </a:rPr>
              <a:t>		</a:t>
            </a:r>
            <a:endParaRPr lang="bg-BG" altLang="bg-BG" sz="24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E72040AF-5AE9-46D2-81CF-351A4304F117}"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448AF2C-801D-4DB7-8DF8-9E35125A4AAC}" type="slidenum">
              <a:rPr lang="en-US" altLang="en-US">
                <a:latin typeface="Arial" charset="0"/>
              </a:rPr>
              <a:pPr eaLnBrk="1" hangingPunct="1"/>
              <a:t>75</a:t>
            </a:fld>
            <a:endParaRPr lang="en-US" altLang="en-US">
              <a:latin typeface="Arial" charset="0"/>
            </a:endParaRPr>
          </a:p>
        </p:txBody>
      </p:sp>
      <p:sp>
        <p:nvSpPr>
          <p:cNvPr id="143363" name="Rectangle 3"/>
          <p:cNvSpPr>
            <a:spLocks noGrp="1" noRot="1" noChangeArrowheads="1"/>
          </p:cNvSpPr>
          <p:nvPr>
            <p:ph type="body" idx="4294967295"/>
          </p:nvPr>
        </p:nvSpPr>
        <p:spPr>
          <a:xfrm>
            <a:off x="304800" y="457200"/>
            <a:ext cx="8540750" cy="5105400"/>
          </a:xfrm>
        </p:spPr>
        <p:txBody>
          <a:bodyPr/>
          <a:lstStyle/>
          <a:p>
            <a:pPr marL="72000" eaLnBrk="1" hangingPunct="1">
              <a:buFontTx/>
              <a:buNone/>
            </a:pPr>
            <a:r>
              <a:rPr lang="ru-RU" altLang="bg-BG" sz="1800" dirty="0" smtClean="0">
                <a:effectLst>
                  <a:outerShdw blurRad="38100" dist="38100" dir="2700000" algn="tl">
                    <a:srgbClr val="C0C0C0"/>
                  </a:outerShdw>
                </a:effectLst>
                <a:latin typeface="Times New Roman" pitchFamily="18" charset="0"/>
              </a:rPr>
              <a:t>	</a:t>
            </a:r>
            <a:r>
              <a:rPr lang="ru-RU" altLang="bg-BG" sz="2400" dirty="0">
                <a:effectLst>
                  <a:outerShdw blurRad="38100" dist="38100" dir="2700000" algn="tl">
                    <a:srgbClr val="C0C0C0"/>
                  </a:outerShdw>
                </a:effectLst>
              </a:rPr>
              <a:t>4</a:t>
            </a:r>
            <a:r>
              <a:rPr lang="ru-RU" altLang="bg-BG" sz="2400" dirty="0" smtClean="0">
                <a:effectLst>
                  <a:outerShdw blurRad="38100" dist="38100" dir="2700000" algn="tl">
                    <a:srgbClr val="C0C0C0"/>
                  </a:outerShdw>
                </a:effectLst>
              </a:rPr>
              <a:t>. организиране и провеждане на дейности за предотвратяване на възникването и за ограничаване разпространението на заразни и паразитни заболявания в детските градини, училищата и специализираните институции за предоставяне на социални услуги за деца; </a:t>
            </a:r>
          </a:p>
          <a:p>
            <a:pPr marL="72000" eaLnBrk="1" hangingPunct="1">
              <a:buNone/>
            </a:pPr>
            <a:r>
              <a:rPr lang="ru-RU" altLang="bg-BG" sz="2400" dirty="0" smtClean="0">
                <a:effectLst>
                  <a:outerShdw blurRad="38100" dist="38100" dir="2700000" algn="tl">
                    <a:srgbClr val="C0C0C0"/>
                  </a:outerShdw>
                </a:effectLst>
              </a:rPr>
              <a:t>	5</a:t>
            </a:r>
            <a:r>
              <a:rPr lang="ru-RU" altLang="bg-BG" sz="2400" dirty="0">
                <a:effectLst>
                  <a:outerShdw blurRad="38100" dist="38100" dir="2700000" algn="tl">
                    <a:srgbClr val="C0C0C0"/>
                  </a:outerShdw>
                </a:effectLst>
              </a:rPr>
              <a:t>. организиране и провеждане на програми за здравно образование на децата и учениците, на специални програми за правилно хранене, </a:t>
            </a:r>
            <a:r>
              <a:rPr lang="ru-RU" altLang="bg-BG" sz="2400" dirty="0" smtClean="0">
                <a:effectLst>
                  <a:outerShdw blurRad="38100" dist="38100" dir="2700000" algn="tl">
                    <a:srgbClr val="C0C0C0"/>
                  </a:outerShdw>
                </a:effectLst>
              </a:rPr>
              <a:t>за </a:t>
            </a:r>
            <a:r>
              <a:rPr lang="ru-RU" altLang="bg-BG" sz="2400" dirty="0">
                <a:effectLst>
                  <a:outerShdw blurRad="38100" dist="38100" dir="2700000" algn="tl">
                    <a:srgbClr val="C0C0C0"/>
                  </a:outerShdw>
                </a:effectLst>
              </a:rPr>
              <a:t>превенция на отклоненията в хранителното поведение, за предпазване от употреба на наркотични </a:t>
            </a:r>
            <a:r>
              <a:rPr lang="ru-RU" altLang="bg-BG" sz="2400" dirty="0" smtClean="0">
                <a:effectLst>
                  <a:outerShdw blurRad="38100" dist="38100" dir="2700000" algn="tl">
                    <a:srgbClr val="C0C0C0"/>
                  </a:outerShdw>
                </a:effectLst>
              </a:rPr>
              <a:t>и </a:t>
            </a:r>
            <a:r>
              <a:rPr lang="ru-RU" altLang="bg-BG" sz="2400" dirty="0">
                <a:effectLst>
                  <a:outerShdw blurRad="38100" dist="38100" dir="2700000" algn="tl">
                    <a:srgbClr val="C0C0C0"/>
                  </a:outerShdw>
                </a:effectLst>
              </a:rPr>
              <a:t>психотропни субстанции, за превенция срещу използването на тютюневи изделия и алкохолни напитки и за изграждане на сексуална култура; </a:t>
            </a:r>
          </a:p>
          <a:p>
            <a:pPr marL="72000" algn="just" eaLnBrk="1" hangingPunct="1">
              <a:buFontTx/>
              <a:buNone/>
            </a:pPr>
            <a:endParaRPr lang="bg-BG" altLang="bg-BG" sz="24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786520FF-ED14-4CA8-96AF-D6400F62DB05}" type="datetime1">
              <a:rPr lang="bg-BG" altLang="en-US" smtClean="0"/>
              <a:t>2.3.2017 г.</a:t>
            </a:fld>
            <a:endParaRPr lang="en-US" altLang="en-US"/>
          </a:p>
        </p:txBody>
      </p:sp>
    </p:spTree>
    <p:extLst>
      <p:ext uri="{BB962C8B-B14F-4D97-AF65-F5344CB8AC3E}">
        <p14:creationId xmlns:p14="http://schemas.microsoft.com/office/powerpoint/2010/main" val="335092573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9BC2A62-FA5D-4AAB-B5B5-659B1B0AA2B1}" type="slidenum">
              <a:rPr lang="en-US" altLang="en-US">
                <a:latin typeface="Arial" charset="0"/>
              </a:rPr>
              <a:pPr eaLnBrk="1" hangingPunct="1"/>
              <a:t>76</a:t>
            </a:fld>
            <a:endParaRPr lang="en-US" altLang="en-US">
              <a:latin typeface="Arial" charset="0"/>
            </a:endParaRPr>
          </a:p>
        </p:txBody>
      </p:sp>
      <p:sp>
        <p:nvSpPr>
          <p:cNvPr id="144387" name="Rectangle 3"/>
          <p:cNvSpPr>
            <a:spLocks noGrp="1" noRot="1" noChangeArrowheads="1"/>
          </p:cNvSpPr>
          <p:nvPr>
            <p:ph type="body" idx="4294967295"/>
          </p:nvPr>
        </p:nvSpPr>
        <p:spPr>
          <a:xfrm>
            <a:off x="228600" y="609600"/>
            <a:ext cx="8610600" cy="4876800"/>
          </a:xfrm>
        </p:spPr>
        <p:txBody>
          <a:bodyPr/>
          <a:lstStyle/>
          <a:p>
            <a:pPr marL="72000" eaLnBrk="1" hangingPunct="1">
              <a:buFontTx/>
              <a:buNone/>
            </a:pPr>
            <a:r>
              <a:rPr lang="ru-RU" altLang="bg-BG" sz="2400" dirty="0" smtClean="0">
                <a:effectLst>
                  <a:outerShdw blurRad="38100" dist="38100" dir="2700000" algn="tl">
                    <a:srgbClr val="C0C0C0"/>
                  </a:outerShdw>
                </a:effectLst>
                <a:latin typeface="Times New Roman" pitchFamily="18" charset="0"/>
              </a:rPr>
              <a:t>	</a:t>
            </a:r>
            <a:r>
              <a:rPr lang="ru-RU" altLang="bg-BG" sz="2400" dirty="0" smtClean="0">
                <a:effectLst>
                  <a:outerShdw blurRad="38100" dist="38100" dir="2700000" algn="tl">
                    <a:srgbClr val="C0C0C0"/>
                  </a:outerShdw>
                </a:effectLst>
              </a:rPr>
              <a:t>6. съгласуване на седмичното разписание на учебните часове с директора на детската градина, училището и на специализираните институции за предоставяне на социални услуги за деца.</a:t>
            </a:r>
          </a:p>
          <a:p>
            <a:pPr eaLnBrk="1" hangingPunct="1">
              <a:buNone/>
            </a:pPr>
            <a:endParaRPr lang="ru-RU" altLang="bg-BG" sz="2400" dirty="0" smtClean="0">
              <a:effectLst>
                <a:outerShdw blurRad="38100" dist="38100" dir="2700000" algn="tl">
                  <a:srgbClr val="C0C0C0"/>
                </a:outerShdw>
              </a:effectLst>
            </a:endParaRPr>
          </a:p>
          <a:p>
            <a:pPr eaLnBrk="1" hangingPunct="1">
              <a:buNone/>
            </a:pPr>
            <a:r>
              <a:rPr lang="ru-RU" altLang="bg-BG" dirty="0" smtClean="0">
                <a:solidFill>
                  <a:srgbClr val="FF0000"/>
                </a:solidFill>
                <a:effectLst>
                  <a:outerShdw blurRad="38100" dist="38100" dir="2700000" algn="tl">
                    <a:srgbClr val="C0C0C0"/>
                  </a:outerShdw>
                </a:effectLst>
              </a:rPr>
              <a:t>Дейностите </a:t>
            </a:r>
            <a:r>
              <a:rPr lang="ru-RU" altLang="bg-BG" dirty="0">
                <a:solidFill>
                  <a:srgbClr val="FF0000"/>
                </a:solidFill>
                <a:effectLst>
                  <a:outerShdw blurRad="38100" dist="38100" dir="2700000" algn="tl">
                    <a:srgbClr val="C0C0C0"/>
                  </a:outerShdw>
                </a:effectLst>
              </a:rPr>
              <a:t>в здравните кабинети се осъществяват от лекар, фелдшер или медицинска сестра, а контролът – от съответната РЗИ.</a:t>
            </a:r>
            <a:endParaRPr lang="en-US" altLang="bg-BG" dirty="0">
              <a:solidFill>
                <a:srgbClr val="FF0000"/>
              </a:solidFill>
              <a:effectLst>
                <a:outerShdw blurRad="38100" dist="38100" dir="2700000" algn="tl">
                  <a:srgbClr val="C0C0C0"/>
                </a:outerShdw>
              </a:effectLst>
            </a:endParaRPr>
          </a:p>
          <a:p>
            <a:pPr eaLnBrk="1" hangingPunct="1">
              <a:lnSpc>
                <a:spcPct val="90000"/>
              </a:lnSpc>
              <a:buFontTx/>
              <a:buNone/>
            </a:pPr>
            <a:endParaRPr lang="bg-BG" altLang="bg-BG" sz="24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217502F1-4E18-42C7-B9DB-46A19D17EB23}"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algn="l"/>
            <a:r>
              <a:rPr lang="bg-BG" sz="2800" dirty="0" smtClean="0"/>
              <a:t>В </a:t>
            </a:r>
            <a:r>
              <a:rPr lang="bg-BG" sz="2800" dirty="0"/>
              <a:t>рамките на утвърдените учебни планове се осигурява обучение на учениците по:</a:t>
            </a:r>
            <a:r>
              <a:rPr lang="en-US" sz="2800" dirty="0"/>
              <a:t/>
            </a:r>
            <a:br>
              <a:rPr lang="en-US" sz="2800" dirty="0"/>
            </a:br>
            <a:r>
              <a:rPr lang="bg-BG" sz="2800" dirty="0"/>
              <a:t>1. лична хигиена;</a:t>
            </a:r>
            <a:r>
              <a:rPr lang="en-US" sz="2800" dirty="0"/>
              <a:t/>
            </a:r>
            <a:br>
              <a:rPr lang="en-US" sz="2800" dirty="0"/>
            </a:br>
            <a:r>
              <a:rPr lang="bg-BG" sz="2800" dirty="0"/>
              <a:t>2. здравословно хранене;</a:t>
            </a:r>
            <a:r>
              <a:rPr lang="en-US" sz="2800" dirty="0"/>
              <a:t/>
            </a:r>
            <a:br>
              <a:rPr lang="en-US" sz="2800" dirty="0"/>
            </a:br>
            <a:r>
              <a:rPr lang="bg-BG" sz="2800" dirty="0"/>
              <a:t>3. здравословна жизнена среда;</a:t>
            </a:r>
            <a:r>
              <a:rPr lang="en-US" sz="2800" dirty="0"/>
              <a:t/>
            </a:r>
            <a:br>
              <a:rPr lang="en-US" sz="2800" dirty="0"/>
            </a:br>
            <a:r>
              <a:rPr lang="bg-BG" sz="2800" dirty="0"/>
              <a:t>4. здравословен начин на живот;</a:t>
            </a:r>
            <a:r>
              <a:rPr lang="en-US" sz="2800" dirty="0"/>
              <a:t/>
            </a:r>
            <a:br>
              <a:rPr lang="en-US" sz="2800" dirty="0"/>
            </a:br>
            <a:r>
              <a:rPr lang="bg-BG" sz="2800" dirty="0"/>
              <a:t>5. предпазване от инфекциозни болести;</a:t>
            </a:r>
            <a:r>
              <a:rPr lang="en-US" sz="2800" dirty="0"/>
              <a:t/>
            </a:r>
            <a:br>
              <a:rPr lang="en-US" sz="2800" dirty="0"/>
            </a:br>
            <a:r>
              <a:rPr lang="bg-BG" sz="2800" dirty="0"/>
              <a:t>6. здравни рискове при тютюнопушене, употреба на алкохол и наркотични вещества;</a:t>
            </a:r>
            <a:r>
              <a:rPr lang="en-US" sz="2800" dirty="0"/>
              <a:t/>
            </a:r>
            <a:br>
              <a:rPr lang="en-US" sz="2800" dirty="0"/>
            </a:br>
            <a:r>
              <a:rPr lang="bg-BG" sz="2800" dirty="0"/>
              <a:t>7. сексуално поведение, предпазване от полово предавани болести и СПИН и предпазване от нежелана бременност;</a:t>
            </a:r>
            <a:r>
              <a:rPr lang="en-US" sz="2800" dirty="0"/>
              <a:t/>
            </a:r>
            <a:br>
              <a:rPr lang="en-US" sz="2800" dirty="0"/>
            </a:br>
            <a:r>
              <a:rPr lang="bg-BG" sz="2800" dirty="0"/>
              <a:t>8. първа помощ при пострадали</a:t>
            </a:r>
            <a:r>
              <a:rPr lang="bg-BG" sz="2800" dirty="0" smtClean="0"/>
              <a:t>.</a:t>
            </a:r>
            <a:r>
              <a:rPr lang="en-US" sz="2400" dirty="0"/>
              <a:t/>
            </a:r>
            <a:br>
              <a:rPr lang="en-US" sz="2400" dirty="0"/>
            </a:br>
            <a:endParaRPr lang="en-US" sz="24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77</a:t>
            </a:fld>
            <a:endParaRPr lang="en-US" altLang="en-US"/>
          </a:p>
        </p:txBody>
      </p:sp>
    </p:spTree>
    <p:extLst>
      <p:ext uri="{BB962C8B-B14F-4D97-AF65-F5344CB8AC3E}">
        <p14:creationId xmlns:p14="http://schemas.microsoft.com/office/powerpoint/2010/main" val="30621099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r>
              <a:rPr lang="bg-BG" sz="2800" b="1" dirty="0">
                <a:solidFill>
                  <a:srgbClr val="FF0000"/>
                </a:solidFill>
              </a:rPr>
              <a:t>Раздел I "а".</a:t>
            </a:r>
            <a:br>
              <a:rPr lang="bg-BG" sz="2800" b="1" dirty="0">
                <a:solidFill>
                  <a:srgbClr val="FF0000"/>
                </a:solidFill>
              </a:rPr>
            </a:br>
            <a:r>
              <a:rPr lang="bg-BG" sz="2800" b="1" dirty="0">
                <a:solidFill>
                  <a:srgbClr val="FF0000"/>
                </a:solidFill>
              </a:rPr>
              <a:t>Интегрирани здравно-социални услуги (Нов - ДВ, бр. 72 от 2015 г</a:t>
            </a:r>
            <a:r>
              <a:rPr lang="bg-BG" sz="2800" b="1" dirty="0" smtClean="0">
                <a:solidFill>
                  <a:srgbClr val="FF0000"/>
                </a:solidFill>
              </a:rPr>
              <a:t>.)</a:t>
            </a:r>
            <a:br>
              <a:rPr lang="bg-BG" sz="2800" b="1" dirty="0" smtClean="0">
                <a:solidFill>
                  <a:srgbClr val="FF0000"/>
                </a:solidFill>
              </a:rPr>
            </a:br>
            <a:r>
              <a:rPr lang="bg-BG" sz="2800" dirty="0"/>
              <a:t>Интегрираните здравно-социални услуги са дейности, чрез които медицински специалисти и специалистите в областта на социалните услуги предоставят здравни грижи и медицинско наблюдение и осъществяват социална работа, включително в домашна среда, в подкрепа на деца, бременни жени, хора с увреждания и хронични заболявания и възрастни хора, които имат нужда от помощ при изпълнение на ежедневните си дейности</a:t>
            </a:r>
            <a:r>
              <a:rPr lang="bg-BG" sz="2800" dirty="0" smtClean="0"/>
              <a:t>.</a:t>
            </a:r>
            <a:r>
              <a:rPr lang="en-US" sz="2800" b="1" dirty="0">
                <a:solidFill>
                  <a:srgbClr val="FF0000"/>
                </a:solidFill>
              </a:rPr>
              <a:t/>
            </a:r>
            <a:br>
              <a:rPr lang="en-US" sz="2800" b="1" dirty="0">
                <a:solidFill>
                  <a:srgbClr val="FF0000"/>
                </a:solidFill>
              </a:rPr>
            </a:br>
            <a:endParaRPr lang="en-US" sz="2800" b="1" dirty="0">
              <a:solidFill>
                <a:srgbClr val="FF0000"/>
              </a:solidFill>
            </a:endParaRPr>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78</a:t>
            </a:fld>
            <a:endParaRPr lang="en-US" altLang="en-US"/>
          </a:p>
        </p:txBody>
      </p:sp>
    </p:spTree>
    <p:extLst>
      <p:ext uri="{BB962C8B-B14F-4D97-AF65-F5344CB8AC3E}">
        <p14:creationId xmlns:p14="http://schemas.microsoft.com/office/powerpoint/2010/main" val="316189090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CCB47C0-5F5C-43F4-90FF-D21B9781106A}" type="slidenum">
              <a:rPr lang="en-US" altLang="en-US">
                <a:latin typeface="Arial" charset="0"/>
              </a:rPr>
              <a:pPr eaLnBrk="1" hangingPunct="1"/>
              <a:t>79</a:t>
            </a:fld>
            <a:endParaRPr lang="en-US" altLang="en-US">
              <a:latin typeface="Arial" charset="0"/>
            </a:endParaRPr>
          </a:p>
        </p:txBody>
      </p:sp>
      <p:sp>
        <p:nvSpPr>
          <p:cNvPr id="12290" name="Rectangle 2"/>
          <p:cNvSpPr>
            <a:spLocks noGrp="1" noRot="1" noChangeArrowheads="1"/>
          </p:cNvSpPr>
          <p:nvPr>
            <p:ph type="title" idx="4294967295"/>
          </p:nvPr>
        </p:nvSpPr>
        <p:spPr>
          <a:xfrm>
            <a:off x="533400" y="228600"/>
            <a:ext cx="8229600" cy="563562"/>
          </a:xfrm>
        </p:spPr>
        <p:txBody>
          <a:bodyPr/>
          <a:lstStyle/>
          <a:p>
            <a:pPr algn="l" eaLnBrk="1" hangingPunct="1"/>
            <a:r>
              <a:rPr lang="ru-RU" altLang="bg-BG" sz="3200" b="1" dirty="0" smtClean="0">
                <a:solidFill>
                  <a:srgbClr val="FF0000"/>
                </a:solidFill>
                <a:effectLst>
                  <a:outerShdw blurRad="38100" dist="38100" dir="2700000" algn="tl">
                    <a:srgbClr val="C0C0C0"/>
                  </a:outerShdw>
                </a:effectLst>
              </a:rPr>
              <a:t>Раздел </a:t>
            </a:r>
            <a:r>
              <a:rPr lang="en-US" altLang="bg-BG" sz="3200" b="1" dirty="0" smtClean="0">
                <a:solidFill>
                  <a:srgbClr val="FF0000"/>
                </a:solidFill>
                <a:effectLst>
                  <a:outerShdw blurRad="38100" dist="38100" dir="2700000" algn="tl">
                    <a:srgbClr val="C0C0C0"/>
                  </a:outerShdw>
                </a:effectLst>
              </a:rPr>
              <a:t>II</a:t>
            </a:r>
            <a:r>
              <a:rPr lang="ru-RU" altLang="bg-BG" sz="3200" b="1" dirty="0" smtClean="0">
                <a:solidFill>
                  <a:srgbClr val="FF0000"/>
                </a:solidFill>
                <a:effectLst>
                  <a:outerShdw blurRad="38100" dist="38100" dir="2700000" algn="tl">
                    <a:srgbClr val="C0C0C0"/>
                  </a:outerShdw>
                </a:effectLst>
              </a:rPr>
              <a:t>. Репродуктивно здраве</a:t>
            </a:r>
            <a:endParaRPr lang="en-US" altLang="bg-BG" sz="3200" b="1" dirty="0" smtClean="0">
              <a:solidFill>
                <a:srgbClr val="FF0000"/>
              </a:solidFill>
              <a:effectLst>
                <a:outerShdw blurRad="38100" dist="38100" dir="2700000" algn="tl">
                  <a:srgbClr val="C0C0C0"/>
                </a:outerShdw>
              </a:effectLst>
            </a:endParaRPr>
          </a:p>
        </p:txBody>
      </p:sp>
      <p:sp>
        <p:nvSpPr>
          <p:cNvPr id="12291" name="Rectangle 3"/>
          <p:cNvSpPr>
            <a:spLocks noGrp="1" noRot="1" noChangeArrowheads="1"/>
          </p:cNvSpPr>
          <p:nvPr>
            <p:ph type="body" idx="4294967295"/>
          </p:nvPr>
        </p:nvSpPr>
        <p:spPr>
          <a:xfrm>
            <a:off x="228600" y="914400"/>
            <a:ext cx="8686800" cy="4876800"/>
          </a:xfrm>
        </p:spPr>
        <p:txBody>
          <a:bodyPr/>
          <a:lstStyle/>
          <a:p>
            <a:pPr marL="72000" indent="-609600" eaLnBrk="1" hangingPunct="1">
              <a:buFontTx/>
              <a:buNone/>
            </a:pPr>
            <a:r>
              <a:rPr lang="ru-RU" altLang="bg-BG" sz="2400" dirty="0" smtClean="0">
                <a:effectLst>
                  <a:outerShdw blurRad="38100" dist="38100" dir="2700000" algn="tl">
                    <a:srgbClr val="C0C0C0"/>
                  </a:outerShdw>
                </a:effectLst>
              </a:rPr>
              <a:t>	Държавата осигурява здравна защита на репродуктивното здраве на гражданите чрез: </a:t>
            </a:r>
          </a:p>
          <a:p>
            <a:pPr marL="0" indent="0" eaLnBrk="1" hangingPunct="1">
              <a:buNone/>
            </a:pPr>
            <a:r>
              <a:rPr lang="ru-RU" altLang="bg-BG" sz="2400" dirty="0" smtClean="0">
                <a:effectLst>
                  <a:outerShdw blurRad="38100" dist="38100" dir="2700000" algn="tl">
                    <a:srgbClr val="C0C0C0"/>
                  </a:outerShdw>
                </a:effectLst>
              </a:rPr>
              <a:t>1. промоция и консултации за опазване на репродуктивното здраве при децата и лицата в репродуктивна възраст; </a:t>
            </a:r>
          </a:p>
          <a:p>
            <a:pPr marL="0" indent="0" eaLnBrk="1" hangingPunct="1">
              <a:buNone/>
            </a:pPr>
            <a:r>
              <a:rPr lang="ru-RU" altLang="bg-BG" sz="2400" dirty="0" smtClean="0">
                <a:effectLst>
                  <a:outerShdw blurRad="38100" dist="38100" dir="2700000" algn="tl">
                    <a:srgbClr val="C0C0C0"/>
                  </a:outerShdw>
                </a:effectLst>
              </a:rPr>
              <a:t>2. </a:t>
            </a:r>
            <a:r>
              <a:rPr lang="ru-RU" altLang="bg-BG" sz="2400" dirty="0" err="1" smtClean="0">
                <a:effectLst>
                  <a:outerShdw blurRad="38100" dist="38100" dir="2700000" algn="tl">
                    <a:srgbClr val="C0C0C0"/>
                  </a:outerShdw>
                </a:effectLst>
              </a:rPr>
              <a:t>осигуряване</a:t>
            </a:r>
            <a:r>
              <a:rPr lang="ru-RU" altLang="bg-BG" sz="2400" dirty="0" smtClean="0">
                <a:effectLst>
                  <a:outerShdw blurRad="38100" dist="38100" dir="2700000" algn="tl">
                    <a:srgbClr val="C0C0C0"/>
                  </a:outerShdw>
                </a:effectLst>
              </a:rPr>
              <a:t> на достъп до специализирана консултативна помощ по въпросите на репродуктивното здраве и семейното планиране; </a:t>
            </a:r>
          </a:p>
          <a:p>
            <a:pPr marL="0" indent="0" eaLnBrk="1" hangingPunct="1">
              <a:buNone/>
            </a:pPr>
            <a:r>
              <a:rPr lang="ru-RU" altLang="bg-BG" sz="2400" dirty="0" smtClean="0">
                <a:effectLst>
                  <a:outerShdw blurRad="38100" dist="38100" dir="2700000" algn="tl">
                    <a:srgbClr val="C0C0C0"/>
                  </a:outerShdw>
                </a:effectLst>
              </a:rPr>
              <a:t>3. профилактика и лечение на безплодието; </a:t>
            </a:r>
          </a:p>
          <a:p>
            <a:pPr marL="0" indent="0" eaLnBrk="1" hangingPunct="1">
              <a:buNone/>
            </a:pPr>
            <a:r>
              <a:rPr lang="ru-RU" altLang="bg-BG" sz="2400" dirty="0" smtClean="0">
                <a:effectLst>
                  <a:outerShdw blurRad="38100" dist="38100" dir="2700000" algn="tl">
                    <a:srgbClr val="C0C0C0"/>
                  </a:outerShdw>
                </a:effectLst>
              </a:rPr>
              <a:t>4. </a:t>
            </a:r>
            <a:r>
              <a:rPr lang="ru-RU" altLang="bg-BG" sz="2400" dirty="0" err="1" smtClean="0">
                <a:effectLst>
                  <a:outerShdw blurRad="38100" dist="38100" dir="2700000" algn="tl">
                    <a:srgbClr val="C0C0C0"/>
                  </a:outerShdw>
                </a:effectLst>
              </a:rPr>
              <a:t>специализирана</a:t>
            </a:r>
            <a:r>
              <a:rPr lang="ru-RU" altLang="bg-BG" sz="2400" dirty="0" smtClean="0">
                <a:effectLst>
                  <a:outerShdw blurRad="38100" dist="38100" dir="2700000" algn="tl">
                    <a:srgbClr val="C0C0C0"/>
                  </a:outerShdw>
                </a:effectLst>
              </a:rPr>
              <a:t> информация, консултации, профилактика и лечение на предаваните по полов път болести и СПИН; </a:t>
            </a:r>
          </a:p>
          <a:p>
            <a:pPr eaLnBrk="1" hangingPunct="1">
              <a:buFontTx/>
              <a:buChar char="-"/>
            </a:pPr>
            <a:endParaRPr lang="ru-RU" altLang="bg-BG" sz="24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04337C45-0230-4F98-BF79-4CA667E3642E}"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E665E39E-964C-4CCF-BF67-39414E72FBCA}" type="slidenum">
              <a:rPr lang="bg-BG" altLang="en-US">
                <a:solidFill>
                  <a:srgbClr val="000000"/>
                </a:solidFill>
              </a:rPr>
              <a:pPr/>
              <a:t>8</a:t>
            </a:fld>
            <a:endParaRPr lang="bg-BG" altLang="en-US">
              <a:solidFill>
                <a:srgbClr val="000000"/>
              </a:solidFill>
            </a:endParaRPr>
          </a:p>
        </p:txBody>
      </p:sp>
      <p:sp>
        <p:nvSpPr>
          <p:cNvPr id="676868" name="Rectangle 4"/>
          <p:cNvSpPr>
            <a:spLocks noGrp="1" noChangeArrowheads="1"/>
          </p:cNvSpPr>
          <p:nvPr>
            <p:ph type="title"/>
          </p:nvPr>
        </p:nvSpPr>
        <p:spPr>
          <a:xfrm>
            <a:off x="457200" y="685800"/>
            <a:ext cx="8229600" cy="4448175"/>
          </a:xfrm>
        </p:spPr>
        <p:txBody>
          <a:bodyPr/>
          <a:lstStyle/>
          <a:p>
            <a:pPr>
              <a:lnSpc>
                <a:spcPct val="210000"/>
              </a:lnSpc>
            </a:pPr>
            <a:r>
              <a:rPr lang="bg-BG" altLang="en-US" sz="3600" b="1">
                <a:solidFill>
                  <a:srgbClr val="0000FF"/>
                </a:solidFill>
                <a:latin typeface="Times New Roman" pitchFamily="18" charset="0"/>
              </a:rPr>
              <a:t>Глава 5. ПСИХИЧНО ЗДРАВЕ</a:t>
            </a:r>
            <a:r>
              <a:rPr lang="bg-BG" altLang="en-US" sz="3600">
                <a:latin typeface="Times New Roman" pitchFamily="18" charset="0"/>
              </a:rPr>
              <a:t/>
            </a:r>
            <a:br>
              <a:rPr lang="bg-BG" altLang="en-US" sz="3600">
                <a:latin typeface="Times New Roman" pitchFamily="18" charset="0"/>
              </a:rPr>
            </a:br>
            <a:r>
              <a:rPr lang="bg-BG" altLang="en-US" sz="3600">
                <a:latin typeface="Times New Roman" pitchFamily="18" charset="0"/>
              </a:rPr>
              <a:t>Раздел I.	Закрила на психичното здраве</a:t>
            </a:r>
            <a:br>
              <a:rPr lang="bg-BG" altLang="en-US" sz="3600">
                <a:latin typeface="Times New Roman" pitchFamily="18" charset="0"/>
              </a:rPr>
            </a:br>
            <a:r>
              <a:rPr lang="bg-BG" altLang="en-US" sz="3600">
                <a:latin typeface="Times New Roman" pitchFamily="18" charset="0"/>
              </a:rPr>
              <a:t>Раздел II. Задължително настаняване и лечение</a:t>
            </a:r>
            <a:endParaRPr lang="en-US" altLang="en-US" sz="3600">
              <a:latin typeface="Times New Roman" pitchFamily="18" charset="0"/>
            </a:endParaRPr>
          </a:p>
        </p:txBody>
      </p:sp>
      <p:sp>
        <p:nvSpPr>
          <p:cNvPr id="2" name="Date Placeholder 1"/>
          <p:cNvSpPr>
            <a:spLocks noGrp="1"/>
          </p:cNvSpPr>
          <p:nvPr>
            <p:ph type="dt" sz="half" idx="12"/>
          </p:nvPr>
        </p:nvSpPr>
        <p:spPr/>
        <p:txBody>
          <a:bodyPr/>
          <a:lstStyle/>
          <a:p>
            <a:fld id="{5D2DC9AF-3DAE-467C-8EBD-A89DD7150B30}"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19603340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CCB47C0-5F5C-43F4-90FF-D21B9781106A}" type="slidenum">
              <a:rPr lang="en-US" altLang="en-US">
                <a:latin typeface="Arial" charset="0"/>
              </a:rPr>
              <a:pPr eaLnBrk="1" hangingPunct="1"/>
              <a:t>80</a:t>
            </a:fld>
            <a:endParaRPr lang="en-US" altLang="en-US">
              <a:latin typeface="Arial" charset="0"/>
            </a:endParaRPr>
          </a:p>
        </p:txBody>
      </p:sp>
      <p:sp>
        <p:nvSpPr>
          <p:cNvPr id="12291" name="Rectangle 3"/>
          <p:cNvSpPr>
            <a:spLocks noGrp="1" noRot="1" noChangeArrowheads="1"/>
          </p:cNvSpPr>
          <p:nvPr>
            <p:ph type="body" idx="4294967295"/>
          </p:nvPr>
        </p:nvSpPr>
        <p:spPr>
          <a:xfrm>
            <a:off x="228600" y="685800"/>
            <a:ext cx="8534400" cy="4879975"/>
          </a:xfrm>
        </p:spPr>
        <p:txBody>
          <a:bodyPr/>
          <a:lstStyle/>
          <a:p>
            <a:pPr marL="72000" indent="-609600" eaLnBrk="1" hangingPunct="1">
              <a:buFontTx/>
              <a:buNone/>
            </a:pPr>
            <a:r>
              <a:rPr lang="ru-RU" altLang="bg-BG" sz="2400" dirty="0" smtClean="0">
                <a:effectLst>
                  <a:outerShdw blurRad="38100" dist="38100" dir="2700000" algn="tl">
                    <a:srgbClr val="C0C0C0"/>
                  </a:outerShdw>
                </a:effectLst>
              </a:rPr>
              <a:t>	5. профилактика, лечение и </a:t>
            </a:r>
            <a:r>
              <a:rPr lang="ru-RU" altLang="bg-BG" sz="2400" dirty="0" err="1" smtClean="0">
                <a:effectLst>
                  <a:outerShdw blurRad="38100" dist="38100" dir="2700000" algn="tl">
                    <a:srgbClr val="C0C0C0"/>
                  </a:outerShdw>
                </a:effectLst>
              </a:rPr>
              <a:t>диспансерно</a:t>
            </a:r>
            <a:r>
              <a:rPr lang="ru-RU" altLang="bg-BG" sz="2400" dirty="0" smtClean="0">
                <a:effectLst>
                  <a:outerShdw blurRad="38100" dist="38100" dir="2700000" algn="tl">
                    <a:srgbClr val="C0C0C0"/>
                  </a:outerShdw>
                </a:effectLst>
              </a:rPr>
              <a:t> наблюдение на лица </a:t>
            </a:r>
            <a:r>
              <a:rPr lang="ru-RU" altLang="bg-BG" sz="2400" dirty="0" err="1" smtClean="0">
                <a:effectLst>
                  <a:outerShdw blurRad="38100" dist="38100" dir="2700000" algn="tl">
                    <a:srgbClr val="C0C0C0"/>
                  </a:outerShdw>
                </a:effectLst>
              </a:rPr>
              <a:t>със</a:t>
            </a:r>
            <a:r>
              <a:rPr lang="ru-RU" altLang="bg-BG" sz="2400" dirty="0" smtClean="0">
                <a:effectLst>
                  <a:outerShdw blurRad="38100" dist="38100" dir="2700000" algn="tl">
                    <a:srgbClr val="C0C0C0"/>
                  </a:outerShdw>
                </a:effectLst>
              </a:rPr>
              <a:t> </a:t>
            </a:r>
            <a:r>
              <a:rPr lang="ru-RU" altLang="bg-BG" sz="2400" dirty="0" err="1" smtClean="0">
                <a:effectLst>
                  <a:outerShdw blurRad="38100" dist="38100" dir="2700000" algn="tl">
                    <a:srgbClr val="C0C0C0"/>
                  </a:outerShdw>
                </a:effectLst>
              </a:rPr>
              <a:t>злокачествени</a:t>
            </a:r>
            <a:r>
              <a:rPr lang="ru-RU" altLang="bg-BG" sz="2400" dirty="0" smtClean="0">
                <a:effectLst>
                  <a:outerShdw blurRad="38100" dist="38100" dir="2700000" algn="tl">
                    <a:srgbClr val="C0C0C0"/>
                  </a:outerShdw>
                </a:effectLst>
              </a:rPr>
              <a:t> </a:t>
            </a:r>
            <a:r>
              <a:rPr lang="ru-RU" altLang="bg-BG" sz="2400" dirty="0" err="1" smtClean="0">
                <a:effectLst>
                  <a:outerShdw blurRad="38100" dist="38100" dir="2700000" algn="tl">
                    <a:srgbClr val="C0C0C0"/>
                  </a:outerShdw>
                </a:effectLst>
              </a:rPr>
              <a:t>заболявания</a:t>
            </a:r>
            <a:r>
              <a:rPr lang="ru-RU" altLang="bg-BG" sz="2400" dirty="0" smtClean="0">
                <a:effectLst>
                  <a:outerShdw blurRad="38100" dist="38100" dir="2700000" algn="tl">
                    <a:srgbClr val="C0C0C0"/>
                  </a:outerShdw>
                </a:effectLst>
              </a:rPr>
              <a:t> на </a:t>
            </a:r>
            <a:r>
              <a:rPr lang="ru-RU" altLang="bg-BG" sz="2400" dirty="0" err="1" smtClean="0">
                <a:effectLst>
                  <a:outerShdw blurRad="38100" dist="38100" dir="2700000" algn="tl">
                    <a:srgbClr val="C0C0C0"/>
                  </a:outerShdw>
                </a:effectLst>
              </a:rPr>
              <a:t>репродуктивната</a:t>
            </a:r>
            <a:r>
              <a:rPr lang="ru-RU" altLang="bg-BG" sz="2400" dirty="0" smtClean="0">
                <a:effectLst>
                  <a:outerShdw blurRad="38100" dist="38100" dir="2700000" algn="tl">
                    <a:srgbClr val="C0C0C0"/>
                  </a:outerShdw>
                </a:effectLst>
              </a:rPr>
              <a:t> система. </a:t>
            </a:r>
          </a:p>
          <a:p>
            <a:pPr marL="72000" indent="-609600" eaLnBrk="1" hangingPunct="1">
              <a:buFontTx/>
              <a:buNone/>
            </a:pPr>
            <a:r>
              <a:rPr lang="ru-RU" altLang="bg-BG" sz="2400" dirty="0" smtClean="0">
                <a:effectLst>
                  <a:outerShdw blurRad="38100" dist="38100" dir="2700000" algn="tl">
                    <a:srgbClr val="C0C0C0"/>
                  </a:outerShdw>
                </a:effectLst>
              </a:rPr>
              <a:t>	</a:t>
            </a:r>
          </a:p>
          <a:p>
            <a:pPr marL="72000" indent="-609600" eaLnBrk="1" hangingPunct="1">
              <a:buFontTx/>
              <a:buNone/>
            </a:pPr>
            <a:r>
              <a:rPr lang="ru-RU" altLang="bg-BG" sz="2400" dirty="0" smtClean="0">
                <a:effectLst>
                  <a:outerShdw blurRad="38100" dist="38100" dir="2700000" algn="tl">
                    <a:srgbClr val="C0C0C0"/>
                  </a:outerShdw>
                </a:effectLst>
              </a:rPr>
              <a:t>Всеки има право на информация и свобода на решение относно своето репродуктивно здраве.</a:t>
            </a:r>
          </a:p>
          <a:p>
            <a:pPr marL="72000" indent="-609600" eaLnBrk="1" hangingPunct="1">
              <a:buFontTx/>
              <a:buNone/>
            </a:pPr>
            <a:endParaRPr lang="ru-RU" altLang="bg-BG" sz="2400" dirty="0">
              <a:effectLst>
                <a:outerShdw blurRad="38100" dist="38100" dir="2700000" algn="tl">
                  <a:srgbClr val="C0C0C0"/>
                </a:outerShdw>
              </a:effectLst>
            </a:endParaRPr>
          </a:p>
          <a:p>
            <a:pPr marL="72000" indent="-609600" eaLnBrk="1" hangingPunct="1">
              <a:buNone/>
            </a:pPr>
            <a:r>
              <a:rPr lang="ru-RU" altLang="bg-BG" sz="2400" dirty="0">
                <a:effectLst>
                  <a:outerShdw blurRad="38100" dist="38100" dir="2700000" algn="tl">
                    <a:srgbClr val="C0C0C0"/>
                  </a:outerShdw>
                </a:effectLst>
              </a:rPr>
              <a:t>За осигуряване на безрисково майчинство всяка жена има право на достъп до здравни дейности, насочени към осигуряване на оптимално здравословно състояние на жената и плода от възникване на бременността до навършване на 42-дневна възраст на детето. </a:t>
            </a:r>
            <a:endParaRPr lang="en-US" altLang="bg-BG" sz="2400" dirty="0">
              <a:effectLst>
                <a:outerShdw blurRad="38100" dist="38100" dir="2700000" algn="tl">
                  <a:srgbClr val="C0C0C0"/>
                </a:outerShdw>
              </a:effectLst>
            </a:endParaRPr>
          </a:p>
          <a:p>
            <a:pPr marL="72000" indent="-609600" algn="just" eaLnBrk="1" hangingPunct="1">
              <a:lnSpc>
                <a:spcPct val="80000"/>
              </a:lnSpc>
              <a:buFontTx/>
              <a:buNone/>
            </a:pPr>
            <a:endParaRPr lang="en-US" altLang="bg-BG" sz="24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0020A7E0-F609-4442-853F-6E3B89254D2C}" type="datetime1">
              <a:rPr lang="bg-BG" altLang="en-US" smtClean="0"/>
              <a:t>2.3.2017 г.</a:t>
            </a:fld>
            <a:endParaRPr lang="en-US" altLang="en-US"/>
          </a:p>
        </p:txBody>
      </p:sp>
    </p:spTree>
    <p:extLst>
      <p:ext uri="{BB962C8B-B14F-4D97-AF65-F5344CB8AC3E}">
        <p14:creationId xmlns:p14="http://schemas.microsoft.com/office/powerpoint/2010/main" val="343954712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algn="l"/>
            <a:r>
              <a:rPr lang="bg-BG" sz="2400" b="1" dirty="0">
                <a:solidFill>
                  <a:srgbClr val="FF0000"/>
                </a:solidFill>
              </a:rPr>
              <a:t>Здравните дейности </a:t>
            </a:r>
            <a:r>
              <a:rPr lang="bg-BG" sz="2400" b="1" dirty="0" smtClean="0">
                <a:solidFill>
                  <a:srgbClr val="FF0000"/>
                </a:solidFill>
              </a:rPr>
              <a:t>по осигуряване на </a:t>
            </a:r>
            <a:r>
              <a:rPr lang="bg-BG" sz="2400" b="1" dirty="0" err="1" smtClean="0">
                <a:solidFill>
                  <a:srgbClr val="FF0000"/>
                </a:solidFill>
              </a:rPr>
              <a:t>безрисково</a:t>
            </a:r>
            <a:r>
              <a:rPr lang="bg-BG" sz="2400" b="1" dirty="0" smtClean="0">
                <a:solidFill>
                  <a:srgbClr val="FF0000"/>
                </a:solidFill>
              </a:rPr>
              <a:t> майчинство включват:</a:t>
            </a:r>
            <a:br>
              <a:rPr lang="bg-BG" sz="2400" b="1" dirty="0" smtClean="0">
                <a:solidFill>
                  <a:srgbClr val="FF0000"/>
                </a:solidFill>
              </a:rPr>
            </a:br>
            <a:r>
              <a:rPr lang="en-US" sz="2400" b="1" dirty="0">
                <a:solidFill>
                  <a:srgbClr val="FF0000"/>
                </a:solidFill>
              </a:rPr>
              <a:t/>
            </a:r>
            <a:br>
              <a:rPr lang="en-US" sz="2400" b="1" dirty="0">
                <a:solidFill>
                  <a:srgbClr val="FF0000"/>
                </a:solidFill>
              </a:rPr>
            </a:br>
            <a:r>
              <a:rPr lang="bg-BG" sz="2400" dirty="0"/>
              <a:t>1. промоция, насочена към запазване здравето на жената и плода;</a:t>
            </a:r>
            <a:r>
              <a:rPr lang="en-US" sz="2400" dirty="0"/>
              <a:t/>
            </a:r>
            <a:br>
              <a:rPr lang="en-US" sz="2400" dirty="0"/>
            </a:br>
            <a:r>
              <a:rPr lang="bg-BG" sz="2400" dirty="0"/>
              <a:t>2. профилактика на опасността от аборт и преждевременно раждане;</a:t>
            </a:r>
            <a:r>
              <a:rPr lang="en-US" sz="2400" dirty="0"/>
              <a:t/>
            </a:r>
            <a:br>
              <a:rPr lang="en-US" sz="2400" dirty="0"/>
            </a:br>
            <a:r>
              <a:rPr lang="bg-BG" sz="2400" dirty="0"/>
              <a:t>3. обучение по хранене и грижи за новороденото;</a:t>
            </a:r>
            <a:r>
              <a:rPr lang="en-US" sz="2400" dirty="0"/>
              <a:t/>
            </a:r>
            <a:br>
              <a:rPr lang="en-US" sz="2400" dirty="0"/>
            </a:br>
            <a:r>
              <a:rPr lang="bg-BG" sz="2400" dirty="0"/>
              <a:t>4. активно медицинско наблюдение на бременността, осъществявано на диспансерен принцип от лечебните заведения за първична и специализирана </a:t>
            </a:r>
            <a:r>
              <a:rPr lang="bg-BG" sz="2400" dirty="0" err="1"/>
              <a:t>извънболнична</a:t>
            </a:r>
            <a:r>
              <a:rPr lang="bg-BG" sz="2400" dirty="0"/>
              <a:t> помощ</a:t>
            </a:r>
            <a:r>
              <a:rPr lang="bg-BG" sz="2400" dirty="0" smtClean="0"/>
              <a:t>;</a:t>
            </a:r>
            <a:r>
              <a:rPr lang="bg-BG" sz="2400" dirty="0"/>
              <a:t> </a:t>
            </a:r>
            <a:r>
              <a:rPr lang="bg-BG" sz="2400" dirty="0" smtClean="0"/>
              <a:t/>
            </a:r>
            <a:br>
              <a:rPr lang="bg-BG" sz="2400" dirty="0" smtClean="0"/>
            </a:br>
            <a:r>
              <a:rPr lang="bg-BG" sz="2400" dirty="0" smtClean="0"/>
              <a:t>5</a:t>
            </a:r>
            <a:r>
              <a:rPr lang="bg-BG" sz="2400" dirty="0"/>
              <a:t>. </a:t>
            </a:r>
            <a:r>
              <a:rPr lang="bg-BG" sz="2400" dirty="0" err="1"/>
              <a:t>пренатална</a:t>
            </a:r>
            <a:r>
              <a:rPr lang="bg-BG" sz="2400" dirty="0"/>
              <a:t> диагностика и профилактика на генетични и други заболявания при условия и по ред, определени с наредба на министъра на здравеопазването</a:t>
            </a:r>
            <a:r>
              <a:rPr lang="bg-BG" sz="2400" dirty="0" smtClean="0"/>
              <a:t>;</a:t>
            </a:r>
            <a:endParaRPr lang="en-US" sz="24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81</a:t>
            </a:fld>
            <a:endParaRPr lang="en-US" altLang="en-US"/>
          </a:p>
        </p:txBody>
      </p:sp>
    </p:spTree>
    <p:extLst>
      <p:ext uri="{BB962C8B-B14F-4D97-AF65-F5344CB8AC3E}">
        <p14:creationId xmlns:p14="http://schemas.microsoft.com/office/powerpoint/2010/main" val="288380052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r>
              <a:rPr lang="en-US" sz="2400" dirty="0"/>
              <a:t/>
            </a:r>
            <a:br>
              <a:rPr lang="en-US" sz="2400" dirty="0"/>
            </a:br>
            <a:r>
              <a:rPr lang="bg-BG" sz="2400" dirty="0" smtClean="0"/>
              <a:t>6</a:t>
            </a:r>
            <a:r>
              <a:rPr lang="bg-BG" sz="2400" dirty="0"/>
              <a:t>. осигуряване на оптимална жизнена среда за родилките и новородените;</a:t>
            </a:r>
            <a:r>
              <a:rPr lang="en-US" sz="2400" dirty="0"/>
              <a:t/>
            </a:r>
            <a:br>
              <a:rPr lang="en-US" sz="2400" dirty="0"/>
            </a:br>
            <a:r>
              <a:rPr lang="bg-BG" sz="2400" dirty="0"/>
              <a:t>7. диспансерно наблюдение и здравни грижи за родилката и детето;</a:t>
            </a:r>
            <a:r>
              <a:rPr lang="en-US" sz="2400" dirty="0"/>
              <a:t/>
            </a:r>
            <a:br>
              <a:rPr lang="en-US" sz="2400" dirty="0"/>
            </a:br>
            <a:r>
              <a:rPr lang="bg-BG" sz="2400" dirty="0"/>
              <a:t>8. свободен достъп на бременната или родилката до лечебни заведения за специализирана </a:t>
            </a:r>
            <a:r>
              <a:rPr lang="bg-BG" sz="2400" dirty="0" err="1"/>
              <a:t>извънболнична</a:t>
            </a:r>
            <a:r>
              <a:rPr lang="bg-BG" sz="2400" dirty="0"/>
              <a:t> помощ;</a:t>
            </a:r>
            <a:r>
              <a:rPr lang="en-US" sz="2400" dirty="0"/>
              <a:t/>
            </a:r>
            <a:br>
              <a:rPr lang="en-US" sz="2400" dirty="0"/>
            </a:br>
            <a:r>
              <a:rPr lang="bg-BG" sz="2400" dirty="0"/>
              <a:t>9. свободен достъп на бременната до лечебни заведения за специализирана </a:t>
            </a:r>
            <a:r>
              <a:rPr lang="bg-BG" sz="2400" dirty="0" err="1"/>
              <a:t>извънболнична</a:t>
            </a:r>
            <a:r>
              <a:rPr lang="bg-BG" sz="2400" dirty="0"/>
              <a:t> и болнична помощ при състояния, застрашаващи бременността;</a:t>
            </a:r>
            <a:r>
              <a:rPr lang="en-US" sz="2400" dirty="0"/>
              <a:t/>
            </a:r>
            <a:br>
              <a:rPr lang="en-US" sz="2400" dirty="0"/>
            </a:br>
            <a:r>
              <a:rPr lang="bg-BG" sz="2400" dirty="0"/>
              <a:t>10. право на избор от бременната на лечебно заведение за болнична помощ за раждане.</a:t>
            </a:r>
            <a:r>
              <a:rPr lang="en-US" sz="2400" dirty="0"/>
              <a:t/>
            </a:r>
            <a:br>
              <a:rPr lang="en-US" sz="2400" dirty="0"/>
            </a:br>
            <a:endParaRPr lang="en-US" sz="24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82</a:t>
            </a:fld>
            <a:endParaRPr lang="en-US" altLang="en-US"/>
          </a:p>
        </p:txBody>
      </p:sp>
    </p:spTree>
    <p:extLst>
      <p:ext uri="{BB962C8B-B14F-4D97-AF65-F5344CB8AC3E}">
        <p14:creationId xmlns:p14="http://schemas.microsoft.com/office/powerpoint/2010/main" val="225976498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r>
              <a:rPr lang="bg-BG" sz="2800" dirty="0"/>
              <a:t>Условията и редът за извършване на изкуствен аборт и критериите за жизнеспособност на плода се определят с наредба на министъра на </a:t>
            </a:r>
            <a:r>
              <a:rPr lang="bg-BG" sz="2800" dirty="0" smtClean="0"/>
              <a:t>здравеопазването, в която се </a:t>
            </a:r>
            <a:r>
              <a:rPr lang="bg-BG" sz="2800" dirty="0"/>
              <a:t>определят и задълженията на медицинските специалисти при съмнение за аборт, извършен извън условията и реда на този закон</a:t>
            </a:r>
            <a:r>
              <a:rPr lang="bg-BG" sz="2800" dirty="0" smtClean="0"/>
              <a:t>.</a:t>
            </a:r>
            <a:br>
              <a:rPr lang="bg-BG" sz="2800" dirty="0" smtClean="0"/>
            </a:br>
            <a:r>
              <a:rPr lang="en-US" sz="2800" dirty="0"/>
              <a:t/>
            </a:r>
            <a:br>
              <a:rPr lang="en-US" sz="2800" dirty="0"/>
            </a:br>
            <a:r>
              <a:rPr lang="bg-BG" sz="2800" dirty="0" smtClean="0"/>
              <a:t>Трайно </a:t>
            </a:r>
            <a:r>
              <a:rPr lang="bg-BG" sz="2800" dirty="0"/>
              <a:t>отнемане на способността за репродукция се извършва при условия и по ред, определени с наредба на министъра на здравеопазването.</a:t>
            </a:r>
            <a:r>
              <a:rPr lang="en-US" sz="2800" dirty="0"/>
              <a:t/>
            </a:r>
            <a:br>
              <a:rPr lang="en-US" sz="2800" dirty="0"/>
            </a:b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83</a:t>
            </a:fld>
            <a:endParaRPr lang="en-US" altLang="en-US"/>
          </a:p>
        </p:txBody>
      </p:sp>
    </p:spTree>
    <p:extLst>
      <p:ext uri="{BB962C8B-B14F-4D97-AF65-F5344CB8AC3E}">
        <p14:creationId xmlns:p14="http://schemas.microsoft.com/office/powerpoint/2010/main" val="339455781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86271D0-A053-4D67-9ADB-C185851CA1E0}" type="slidenum">
              <a:rPr lang="en-US" altLang="en-US">
                <a:latin typeface="Arial" charset="0"/>
              </a:rPr>
              <a:pPr eaLnBrk="1" hangingPunct="1"/>
              <a:t>84</a:t>
            </a:fld>
            <a:endParaRPr lang="en-US" altLang="en-US">
              <a:latin typeface="Arial" charset="0"/>
            </a:endParaRPr>
          </a:p>
        </p:txBody>
      </p:sp>
      <p:sp>
        <p:nvSpPr>
          <p:cNvPr id="15362" name="Rectangle 2"/>
          <p:cNvSpPr>
            <a:spLocks noGrp="1" noRot="1" noChangeArrowheads="1"/>
          </p:cNvSpPr>
          <p:nvPr>
            <p:ph type="title" idx="4294967295"/>
          </p:nvPr>
        </p:nvSpPr>
        <p:spPr>
          <a:xfrm>
            <a:off x="457200" y="274638"/>
            <a:ext cx="8229600" cy="639762"/>
          </a:xfrm>
        </p:spPr>
        <p:txBody>
          <a:bodyPr/>
          <a:lstStyle/>
          <a:p>
            <a:pPr algn="l" eaLnBrk="1" hangingPunct="1"/>
            <a:r>
              <a:rPr lang="ru-RU" altLang="bg-BG" sz="2800" b="1" dirty="0" smtClean="0">
                <a:solidFill>
                  <a:srgbClr val="FF0000"/>
                </a:solidFill>
                <a:effectLst>
                  <a:outerShdw blurRad="38100" dist="38100" dir="2700000" algn="tl">
                    <a:srgbClr val="C0C0C0"/>
                  </a:outerShdw>
                </a:effectLst>
              </a:rPr>
              <a:t>Раздел </a:t>
            </a:r>
            <a:r>
              <a:rPr lang="en-US" altLang="bg-BG" sz="2800" b="1" dirty="0" smtClean="0">
                <a:solidFill>
                  <a:srgbClr val="FF0000"/>
                </a:solidFill>
                <a:effectLst>
                  <a:outerShdw blurRad="38100" dist="38100" dir="2700000" algn="tl">
                    <a:srgbClr val="C0C0C0"/>
                  </a:outerShdw>
                </a:effectLst>
              </a:rPr>
              <a:t>III</a:t>
            </a:r>
            <a:r>
              <a:rPr lang="ru-RU" altLang="bg-BG" sz="2800" b="1" dirty="0" smtClean="0">
                <a:solidFill>
                  <a:srgbClr val="FF0000"/>
                </a:solidFill>
                <a:effectLst>
                  <a:outerShdw blurRad="38100" dist="38100" dir="2700000" algn="tl">
                    <a:srgbClr val="C0C0C0"/>
                  </a:outerShdw>
                </a:effectLst>
              </a:rPr>
              <a:t>. Асистирана репродукция</a:t>
            </a:r>
            <a:endParaRPr lang="en-US" altLang="bg-BG" sz="2800" b="1" dirty="0" smtClean="0">
              <a:solidFill>
                <a:srgbClr val="FF0000"/>
              </a:solidFill>
              <a:effectLst>
                <a:outerShdw blurRad="38100" dist="38100" dir="2700000" algn="tl">
                  <a:srgbClr val="C0C0C0"/>
                </a:outerShdw>
              </a:effectLst>
              <a:latin typeface="Times New Roman" pitchFamily="18" charset="0"/>
            </a:endParaRPr>
          </a:p>
        </p:txBody>
      </p:sp>
      <p:sp>
        <p:nvSpPr>
          <p:cNvPr id="15363" name="Rectangle 3"/>
          <p:cNvSpPr>
            <a:spLocks noGrp="1" noRot="1" noChangeArrowheads="1"/>
          </p:cNvSpPr>
          <p:nvPr>
            <p:ph type="body" idx="4294967295"/>
          </p:nvPr>
        </p:nvSpPr>
        <p:spPr>
          <a:xfrm>
            <a:off x="304800" y="990600"/>
            <a:ext cx="8540750" cy="5029200"/>
          </a:xfrm>
        </p:spPr>
        <p:txBody>
          <a:bodyPr/>
          <a:lstStyle/>
          <a:p>
            <a:pPr marL="72000" eaLnBrk="1" hangingPunct="1">
              <a:defRPr/>
            </a:pPr>
            <a:r>
              <a:rPr lang="ru-RU" altLang="bg-BG" sz="2400" dirty="0" smtClean="0">
                <a:effectLst>
                  <a:outerShdw blurRad="38100" dist="38100" dir="2700000" algn="tl">
                    <a:srgbClr val="C0C0C0"/>
                  </a:outerShdw>
                </a:effectLst>
              </a:rPr>
              <a:t>	</a:t>
            </a:r>
            <a:r>
              <a:rPr lang="ru-RU" altLang="bg-BG" sz="2800" dirty="0" smtClean="0">
                <a:effectLst>
                  <a:outerShdw blurRad="38100" dist="38100" dir="2700000" algn="tl">
                    <a:srgbClr val="C0C0C0"/>
                  </a:outerShdw>
                </a:effectLst>
              </a:rPr>
              <a:t>Асистираната репродукция се прилага, когато състоянието на мъжа или жената не позволява осъществяване на репродуктивните им функции по естествен път. </a:t>
            </a:r>
          </a:p>
          <a:p>
            <a:pPr marL="72000" indent="-457200" eaLnBrk="1" hangingPunct="1">
              <a:defRPr/>
            </a:pPr>
            <a:r>
              <a:rPr lang="ru-RU" altLang="bg-BG" sz="2800" dirty="0" smtClean="0">
                <a:effectLst>
                  <a:outerShdw blurRad="38100" dist="38100" dir="2700000" algn="tl">
                    <a:srgbClr val="C0C0C0"/>
                  </a:outerShdw>
                </a:effectLst>
              </a:rPr>
              <a:t>	Асистираната репродукция се извършва след получаване на писмено информирано съгласие от лицата, желаещи да създадат потомство. Асистираната репродукция се извършва след провеждане на медицински изследвания, гарантиращи здравето на потомството. </a:t>
            </a:r>
          </a:p>
          <a:p>
            <a:pPr marL="72000" algn="just" eaLnBrk="1" hangingPunct="1">
              <a:buFontTx/>
              <a:buNone/>
              <a:defRPr/>
            </a:pPr>
            <a:r>
              <a:rPr lang="ru-RU" altLang="bg-BG" sz="2800" dirty="0" smtClean="0">
                <a:effectLst>
                  <a:outerShdw blurRad="38100" dist="38100" dir="2700000" algn="tl">
                    <a:srgbClr val="C0C0C0"/>
                  </a:outerShdw>
                </a:effectLst>
              </a:rPr>
              <a:t>	</a:t>
            </a:r>
            <a:endParaRPr lang="en-US" altLang="bg-BG" sz="28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76662D88-B288-437C-858A-F491FED0E170}"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6BBAC8FB-5791-445A-A7B8-3942627C6F61}" type="slidenum">
              <a:rPr lang="en-US" altLang="en-US">
                <a:latin typeface="Arial" charset="0"/>
              </a:rPr>
              <a:pPr eaLnBrk="1" hangingPunct="1"/>
              <a:t>85</a:t>
            </a:fld>
            <a:endParaRPr lang="en-US" altLang="en-US">
              <a:latin typeface="Arial" charset="0"/>
            </a:endParaRPr>
          </a:p>
        </p:txBody>
      </p:sp>
      <p:sp>
        <p:nvSpPr>
          <p:cNvPr id="17411" name="Rectangle 3"/>
          <p:cNvSpPr>
            <a:spLocks noGrp="1" noRot="1" noChangeArrowheads="1"/>
          </p:cNvSpPr>
          <p:nvPr>
            <p:ph type="body" idx="4294967295"/>
          </p:nvPr>
        </p:nvSpPr>
        <p:spPr>
          <a:xfrm>
            <a:off x="304800" y="381000"/>
            <a:ext cx="8458200" cy="5715000"/>
          </a:xfrm>
        </p:spPr>
        <p:txBody>
          <a:bodyPr/>
          <a:lstStyle/>
          <a:p>
            <a:pPr marL="252000" algn="just" eaLnBrk="1" hangingPunct="1"/>
            <a:r>
              <a:rPr lang="ru-RU" altLang="bg-BG" sz="2400" dirty="0">
                <a:effectLst>
                  <a:outerShdw blurRad="38100" dist="38100" dir="2700000" algn="tl">
                    <a:srgbClr val="C0C0C0"/>
                  </a:outerShdw>
                </a:effectLst>
              </a:rPr>
              <a:t>Асистираната репродукция се осъществява съгласно медицински стандарт, приет с наредба на министъра на здравеопазването.</a:t>
            </a:r>
            <a:r>
              <a:rPr lang="en-US" altLang="bg-BG" sz="2400" dirty="0">
                <a:effectLst>
                  <a:outerShdw blurRad="38100" dist="38100" dir="2700000" algn="tl">
                    <a:srgbClr val="C0C0C0"/>
                  </a:outerShdw>
                </a:effectLst>
              </a:rPr>
              <a:t> </a:t>
            </a:r>
          </a:p>
          <a:p>
            <a:pPr marL="252000" algn="just" eaLnBrk="1" hangingPunct="1"/>
            <a:r>
              <a:rPr lang="ru-RU" altLang="bg-BG" sz="2400" dirty="0" smtClean="0">
                <a:effectLst>
                  <a:outerShdw blurRad="38100" dist="38100" dir="2700000" algn="tl">
                    <a:srgbClr val="C0C0C0"/>
                  </a:outerShdw>
                </a:effectLst>
              </a:rPr>
              <a:t>Лечебните заведения извършват всички медицински дейности, свързани с изследване, подготовка и продължително наблюдение на лицата, при които се извършва асистирана репродукция, както и контролират здравословното им състояние до раждането на плода.</a:t>
            </a:r>
          </a:p>
          <a:p>
            <a:pPr marL="252000" algn="just" eaLnBrk="1" hangingPunct="1"/>
            <a:r>
              <a:rPr lang="ru-RU" altLang="bg-BG" sz="2400" dirty="0" smtClean="0">
                <a:effectLst>
                  <a:outerShdw blurRad="38100" dist="38100" dir="2700000" algn="tl">
                    <a:srgbClr val="C0C0C0"/>
                  </a:outerShdw>
                </a:effectLst>
              </a:rPr>
              <a:t>Не се допуска изкуствено оплождане на яйцеклетка със сперматозоиди от донор, който е в кръвно родство по права линия и по съребрена линия до четвърта степен с жената. Обстоятелството се удостоверява с писмена декларация от лицата, желаещи да създадат потомство.</a:t>
            </a:r>
          </a:p>
        </p:txBody>
      </p:sp>
      <p:sp>
        <p:nvSpPr>
          <p:cNvPr id="2" name="Date Placeholder 1"/>
          <p:cNvSpPr>
            <a:spLocks noGrp="1"/>
          </p:cNvSpPr>
          <p:nvPr>
            <p:ph type="dt" sz="half" idx="10"/>
          </p:nvPr>
        </p:nvSpPr>
        <p:spPr/>
        <p:txBody>
          <a:bodyPr/>
          <a:lstStyle/>
          <a:p>
            <a:fld id="{582E3B37-BA67-497A-9130-E4C58F354053}"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4061746-765B-46BE-9D39-5B9A032949C2}" type="slidenum">
              <a:rPr lang="en-US" altLang="en-US">
                <a:latin typeface="Arial" charset="0"/>
              </a:rPr>
              <a:pPr eaLnBrk="1" hangingPunct="1"/>
              <a:t>86</a:t>
            </a:fld>
            <a:endParaRPr lang="en-US" altLang="en-US">
              <a:latin typeface="Arial" charset="0"/>
            </a:endParaRPr>
          </a:p>
        </p:txBody>
      </p:sp>
      <p:sp>
        <p:nvSpPr>
          <p:cNvPr id="18435" name="Rectangle 3"/>
          <p:cNvSpPr>
            <a:spLocks noGrp="1" noRot="1" noChangeArrowheads="1"/>
          </p:cNvSpPr>
          <p:nvPr>
            <p:ph type="body" idx="4294967295"/>
          </p:nvPr>
        </p:nvSpPr>
        <p:spPr>
          <a:xfrm>
            <a:off x="304800" y="457200"/>
            <a:ext cx="8534400" cy="5715000"/>
          </a:xfrm>
        </p:spPr>
        <p:txBody>
          <a:bodyPr/>
          <a:lstStyle/>
          <a:p>
            <a:pPr algn="just" eaLnBrk="1" hangingPunct="1"/>
            <a:r>
              <a:rPr lang="ru-RU" altLang="bg-BG" sz="2400" dirty="0" smtClean="0">
                <a:effectLst>
                  <a:outerShdw blurRad="38100" dist="38100" dir="2700000" algn="tl">
                    <a:srgbClr val="C0C0C0"/>
                  </a:outerShdw>
                </a:effectLst>
              </a:rPr>
              <a:t>Забранява се репродуктивното клониране на хора, включително с цел донорство на органи, тъкани и клетки. Интервенция, насочена към модифициране на човешкия геном, може да бъде предприета единствено с профилактична или лечебна цел, но не и за въвеждане на модификация в генома на потомството.</a:t>
            </a:r>
          </a:p>
          <a:p>
            <a:pPr algn="just" eaLnBrk="1" hangingPunct="1"/>
            <a:r>
              <a:rPr lang="ru-RU" altLang="bg-BG" sz="2400" dirty="0">
                <a:effectLst>
                  <a:outerShdw blurRad="38100" dist="38100" dir="2700000" algn="tl">
                    <a:srgbClr val="C0C0C0"/>
                  </a:outerShdw>
                </a:effectLst>
              </a:rPr>
              <a:t>Забранява се използването на техники за асистирана репродукция с цел подбор на пола на потомството, с изключение на случаите, когато трябва да се предотвратят наследствени заболявания, свързани с пола. </a:t>
            </a:r>
          </a:p>
          <a:p>
            <a:pPr algn="just" eaLnBrk="1" hangingPunct="1"/>
            <a:r>
              <a:rPr lang="ru-RU" altLang="bg-BG" sz="2400" dirty="0">
                <a:effectLst>
                  <a:outerShdw blurRad="38100" dist="38100" dir="2700000" algn="tl">
                    <a:srgbClr val="C0C0C0"/>
                  </a:outerShdw>
                </a:effectLst>
              </a:rPr>
              <a:t>Забранява се използването на техники за асистирана репродукция, които целят предаване на генетичната информация само от един индивид в неговото потомство. </a:t>
            </a:r>
          </a:p>
          <a:p>
            <a:pPr algn="just" eaLnBrk="1" hangingPunct="1"/>
            <a:endParaRPr lang="en-US" altLang="bg-BG" sz="24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470A1351-E482-40A8-9247-FA799D1AD8C2}"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6BBAC8FB-5791-445A-A7B8-3942627C6F61}" type="slidenum">
              <a:rPr lang="en-US" altLang="en-US">
                <a:latin typeface="Arial" charset="0"/>
              </a:rPr>
              <a:pPr eaLnBrk="1" hangingPunct="1"/>
              <a:t>87</a:t>
            </a:fld>
            <a:endParaRPr lang="en-US" altLang="en-US">
              <a:latin typeface="Arial" charset="0"/>
            </a:endParaRPr>
          </a:p>
        </p:txBody>
      </p:sp>
      <p:sp>
        <p:nvSpPr>
          <p:cNvPr id="17411" name="Rectangle 3"/>
          <p:cNvSpPr>
            <a:spLocks noGrp="1" noRot="1" noChangeArrowheads="1"/>
          </p:cNvSpPr>
          <p:nvPr>
            <p:ph type="body" idx="4294967295"/>
          </p:nvPr>
        </p:nvSpPr>
        <p:spPr>
          <a:xfrm>
            <a:off x="304800" y="457200"/>
            <a:ext cx="8458200" cy="3657600"/>
          </a:xfrm>
        </p:spPr>
        <p:txBody>
          <a:bodyPr/>
          <a:lstStyle/>
          <a:p>
            <a:pPr marL="252000" eaLnBrk="1" hangingPunct="1"/>
            <a:r>
              <a:rPr lang="ru-RU" altLang="bg-BG" sz="2400" dirty="0" smtClean="0">
                <a:effectLst>
                  <a:outerShdw blurRad="38100" dist="38100" dir="2700000" algn="tl">
                    <a:srgbClr val="C0C0C0"/>
                  </a:outerShdw>
                </a:effectLst>
              </a:rPr>
              <a:t>Яйцеклетки, сперматозоиди и оплодени яйцеклетки, които не са използвани за създаване на потомство, могат да бъдат предоставяни на научни, учебни и лечебни заведения в страната и в чужбина за медицински, научни и учебни цели след получаване на писмено информирано съгласие от донора, а при оплодени яйцеклетки - и от двамата донори, по ред, определен с наредба на министъра на здравеопазването.</a:t>
            </a:r>
            <a:endParaRPr lang="en-US" altLang="bg-BG" sz="24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263DBAD1-8A03-425D-BCB3-5D717E61362F}" type="datetime1">
              <a:rPr lang="bg-BG" altLang="en-US" smtClean="0"/>
              <a:t>2.3.2017 г.</a:t>
            </a:fld>
            <a:endParaRPr lang="en-US" altLang="en-US"/>
          </a:p>
        </p:txBody>
      </p:sp>
    </p:spTree>
    <p:extLst>
      <p:ext uri="{BB962C8B-B14F-4D97-AF65-F5344CB8AC3E}">
        <p14:creationId xmlns:p14="http://schemas.microsoft.com/office/powerpoint/2010/main" val="207064828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2C529EC-46A1-4828-AA46-86424D87877B}" type="slidenum">
              <a:rPr lang="en-US" altLang="en-US">
                <a:latin typeface="Arial" charset="0"/>
              </a:rPr>
              <a:pPr eaLnBrk="1" hangingPunct="1"/>
              <a:t>88</a:t>
            </a:fld>
            <a:endParaRPr lang="en-US" altLang="en-US">
              <a:latin typeface="Arial" charset="0"/>
            </a:endParaRPr>
          </a:p>
        </p:txBody>
      </p:sp>
      <p:sp>
        <p:nvSpPr>
          <p:cNvPr id="19458" name="Rectangle 2"/>
          <p:cNvSpPr>
            <a:spLocks noGrp="1" noRot="1" noChangeArrowheads="1"/>
          </p:cNvSpPr>
          <p:nvPr>
            <p:ph type="title" idx="4294967295"/>
          </p:nvPr>
        </p:nvSpPr>
        <p:spPr/>
        <p:txBody>
          <a:bodyPr/>
          <a:lstStyle/>
          <a:p>
            <a:pPr algn="l" eaLnBrk="1" hangingPunct="1"/>
            <a:r>
              <a:rPr lang="ru-RU" altLang="bg-BG" sz="2800" b="1" dirty="0" smtClean="0">
                <a:solidFill>
                  <a:srgbClr val="FF0000"/>
                </a:solidFill>
                <a:effectLst>
                  <a:outerShdw blurRad="38100" dist="38100" dir="2700000" algn="tl">
                    <a:srgbClr val="C0C0C0"/>
                  </a:outerShdw>
                </a:effectLst>
              </a:rPr>
              <a:t>Раздел </a:t>
            </a:r>
            <a:r>
              <a:rPr lang="en-US" altLang="bg-BG" sz="2800" b="1" dirty="0" smtClean="0">
                <a:solidFill>
                  <a:srgbClr val="FF0000"/>
                </a:solidFill>
                <a:effectLst>
                  <a:outerShdw blurRad="38100" dist="38100" dir="2700000" algn="tl">
                    <a:srgbClr val="C0C0C0"/>
                  </a:outerShdw>
                </a:effectLst>
              </a:rPr>
              <a:t>IV</a:t>
            </a:r>
            <a:r>
              <a:rPr lang="ru-RU" altLang="bg-BG" sz="2800" b="1" dirty="0" smtClean="0">
                <a:solidFill>
                  <a:srgbClr val="FF0000"/>
                </a:solidFill>
                <a:effectLst>
                  <a:outerShdw blurRad="38100" dist="38100" dir="2700000" algn="tl">
                    <a:srgbClr val="C0C0C0"/>
                  </a:outerShdw>
                </a:effectLst>
              </a:rPr>
              <a:t>. </a:t>
            </a:r>
            <a:br>
              <a:rPr lang="ru-RU" altLang="bg-BG" sz="2800" b="1" dirty="0" smtClean="0">
                <a:solidFill>
                  <a:srgbClr val="FF0000"/>
                </a:solidFill>
                <a:effectLst>
                  <a:outerShdw blurRad="38100" dist="38100" dir="2700000" algn="tl">
                    <a:srgbClr val="C0C0C0"/>
                  </a:outerShdw>
                </a:effectLst>
              </a:rPr>
            </a:br>
            <a:r>
              <a:rPr lang="ru-RU" altLang="bg-BG" sz="2800" b="1" dirty="0" smtClean="0">
                <a:solidFill>
                  <a:srgbClr val="FF0000"/>
                </a:solidFill>
                <a:effectLst>
                  <a:outerShdw blurRad="38100" dist="38100" dir="2700000" algn="tl">
                    <a:srgbClr val="C0C0C0"/>
                  </a:outerShdw>
                </a:effectLst>
              </a:rPr>
              <a:t>Генетично здраве и генетични изследвания</a:t>
            </a:r>
            <a:endParaRPr lang="en-US" altLang="bg-BG" sz="2800" b="1" dirty="0" smtClean="0">
              <a:solidFill>
                <a:srgbClr val="FF0000"/>
              </a:solidFill>
              <a:effectLst>
                <a:outerShdw blurRad="38100" dist="38100" dir="2700000" algn="tl">
                  <a:srgbClr val="C0C0C0"/>
                </a:outerShdw>
              </a:effectLst>
            </a:endParaRPr>
          </a:p>
        </p:txBody>
      </p:sp>
      <p:sp>
        <p:nvSpPr>
          <p:cNvPr id="19459" name="Rectangle 3"/>
          <p:cNvSpPr>
            <a:spLocks noGrp="1" noRot="1" noChangeArrowheads="1"/>
          </p:cNvSpPr>
          <p:nvPr>
            <p:ph type="body" idx="4294967295"/>
          </p:nvPr>
        </p:nvSpPr>
        <p:spPr>
          <a:xfrm>
            <a:off x="457200" y="1447800"/>
            <a:ext cx="8229600" cy="4525963"/>
          </a:xfrm>
        </p:spPr>
        <p:txBody>
          <a:bodyPr/>
          <a:lstStyle/>
          <a:p>
            <a:pPr marL="0" indent="0">
              <a:buNone/>
            </a:pPr>
            <a:r>
              <a:rPr lang="bg-BG" sz="2400" dirty="0" smtClean="0"/>
              <a:t>Опазването </a:t>
            </a:r>
            <a:r>
              <a:rPr lang="bg-BG" sz="2400" dirty="0"/>
              <a:t>на генетичното здраве се осигурява чрез провеждане на здравни дейности, насочени към:</a:t>
            </a:r>
            <a:endParaRPr lang="en-US" sz="2400" dirty="0"/>
          </a:p>
          <a:p>
            <a:pPr marL="0" indent="0">
              <a:buNone/>
            </a:pPr>
            <a:r>
              <a:rPr lang="bg-BG" sz="2400" dirty="0"/>
              <a:t>1. профилактични и диагностични изследвания за доказване и класифициране на генетични заболявания;</a:t>
            </a:r>
            <a:endParaRPr lang="en-US" sz="2400" dirty="0"/>
          </a:p>
          <a:p>
            <a:pPr marL="0" indent="0">
              <a:buNone/>
            </a:pPr>
            <a:r>
              <a:rPr lang="bg-BG" sz="2400" dirty="0"/>
              <a:t>2. диспансеризация на лицата с повишен риск за поява и развитие на генетични заболявания;</a:t>
            </a:r>
            <a:endParaRPr lang="en-US" sz="2400" dirty="0"/>
          </a:p>
          <a:p>
            <a:pPr marL="0" indent="0">
              <a:buNone/>
            </a:pPr>
            <a:r>
              <a:rPr lang="bg-BG" sz="2400" dirty="0"/>
              <a:t>3</a:t>
            </a:r>
            <a:r>
              <a:rPr lang="bg-BG" sz="2400" dirty="0" smtClean="0"/>
              <a:t>. </a:t>
            </a:r>
            <a:r>
              <a:rPr lang="bg-BG" sz="2400" dirty="0"/>
              <a:t>лечение на наследствени заболявания, вродени аномалии и предразположения;</a:t>
            </a:r>
            <a:endParaRPr lang="en-US" sz="2400" dirty="0"/>
          </a:p>
          <a:p>
            <a:pPr marL="0" indent="0">
              <a:buNone/>
            </a:pPr>
            <a:r>
              <a:rPr lang="bg-BG" sz="2400" dirty="0"/>
              <a:t>4. установяване на наследствени признаци и идентифициране на родител;</a:t>
            </a:r>
            <a:endParaRPr lang="en-US" sz="2400" dirty="0"/>
          </a:p>
          <a:p>
            <a:pPr marL="0" indent="0">
              <a:buNone/>
            </a:pPr>
            <a:r>
              <a:rPr lang="bg-BG" sz="2400" dirty="0"/>
              <a:t>5. съхраняване на генетична информация.</a:t>
            </a:r>
            <a:endParaRPr lang="en-US" sz="2400" dirty="0"/>
          </a:p>
          <a:p>
            <a:pPr marL="457200" indent="-457200" algn="just" eaLnBrk="1" hangingPunct="1">
              <a:lnSpc>
                <a:spcPct val="90000"/>
              </a:lnSpc>
              <a:buFontTx/>
              <a:buNone/>
            </a:pPr>
            <a:endParaRPr lang="en-US" altLang="bg-BG" sz="28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9A396E74-6C7E-4102-939D-3567CF44AFB0}"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E2C529EC-46A1-4828-AA46-86424D87877B}" type="slidenum">
              <a:rPr lang="en-US" altLang="en-US">
                <a:latin typeface="Arial" charset="0"/>
              </a:rPr>
              <a:pPr eaLnBrk="1" hangingPunct="1"/>
              <a:t>89</a:t>
            </a:fld>
            <a:endParaRPr lang="en-US" altLang="en-US">
              <a:latin typeface="Arial" charset="0"/>
            </a:endParaRPr>
          </a:p>
        </p:txBody>
      </p:sp>
      <p:sp>
        <p:nvSpPr>
          <p:cNvPr id="19458" name="Rectangle 2"/>
          <p:cNvSpPr>
            <a:spLocks noGrp="1" noRot="1" noChangeArrowheads="1"/>
          </p:cNvSpPr>
          <p:nvPr>
            <p:ph type="title" idx="4294967295"/>
          </p:nvPr>
        </p:nvSpPr>
        <p:spPr/>
        <p:txBody>
          <a:bodyPr/>
          <a:lstStyle/>
          <a:p>
            <a:pPr algn="l" eaLnBrk="1" hangingPunct="1"/>
            <a:r>
              <a:rPr lang="ru-RU" altLang="bg-BG" sz="2800" b="1" dirty="0" smtClean="0">
                <a:solidFill>
                  <a:srgbClr val="FF0000"/>
                </a:solidFill>
                <a:effectLst>
                  <a:outerShdw blurRad="38100" dist="38100" dir="2700000" algn="tl">
                    <a:srgbClr val="C0C0C0"/>
                  </a:outerShdw>
                </a:effectLst>
              </a:rPr>
              <a:t>Раздел </a:t>
            </a:r>
            <a:r>
              <a:rPr lang="en-US" altLang="bg-BG" sz="2800" b="1" dirty="0" smtClean="0">
                <a:solidFill>
                  <a:srgbClr val="FF0000"/>
                </a:solidFill>
                <a:effectLst>
                  <a:outerShdw blurRad="38100" dist="38100" dir="2700000" algn="tl">
                    <a:srgbClr val="C0C0C0"/>
                  </a:outerShdw>
                </a:effectLst>
              </a:rPr>
              <a:t>IV</a:t>
            </a:r>
            <a:r>
              <a:rPr lang="ru-RU" altLang="bg-BG" sz="2800" b="1" dirty="0" smtClean="0">
                <a:solidFill>
                  <a:srgbClr val="FF0000"/>
                </a:solidFill>
                <a:effectLst>
                  <a:outerShdw blurRad="38100" dist="38100" dir="2700000" algn="tl">
                    <a:srgbClr val="C0C0C0"/>
                  </a:outerShdw>
                </a:effectLst>
              </a:rPr>
              <a:t>. </a:t>
            </a:r>
            <a:br>
              <a:rPr lang="ru-RU" altLang="bg-BG" sz="2800" b="1" dirty="0" smtClean="0">
                <a:solidFill>
                  <a:srgbClr val="FF0000"/>
                </a:solidFill>
                <a:effectLst>
                  <a:outerShdw blurRad="38100" dist="38100" dir="2700000" algn="tl">
                    <a:srgbClr val="C0C0C0"/>
                  </a:outerShdw>
                </a:effectLst>
              </a:rPr>
            </a:br>
            <a:r>
              <a:rPr lang="ru-RU" altLang="bg-BG" sz="2800" b="1" dirty="0" smtClean="0">
                <a:solidFill>
                  <a:srgbClr val="FF0000"/>
                </a:solidFill>
                <a:effectLst>
                  <a:outerShdw blurRad="38100" dist="38100" dir="2700000" algn="tl">
                    <a:srgbClr val="C0C0C0"/>
                  </a:outerShdw>
                </a:effectLst>
              </a:rPr>
              <a:t>Генетично здраве и генетични изследвания</a:t>
            </a:r>
            <a:endParaRPr lang="en-US" altLang="bg-BG" sz="2800" b="1" dirty="0" smtClean="0">
              <a:solidFill>
                <a:srgbClr val="FF0000"/>
              </a:solidFill>
              <a:effectLst>
                <a:outerShdw blurRad="38100" dist="38100" dir="2700000" algn="tl">
                  <a:srgbClr val="C0C0C0"/>
                </a:outerShdw>
              </a:effectLst>
            </a:endParaRPr>
          </a:p>
        </p:txBody>
      </p:sp>
      <p:sp>
        <p:nvSpPr>
          <p:cNvPr id="19459" name="Rectangle 3"/>
          <p:cNvSpPr>
            <a:spLocks noGrp="1" noRot="1" noChangeArrowheads="1"/>
          </p:cNvSpPr>
          <p:nvPr>
            <p:ph type="body" idx="4294967295"/>
          </p:nvPr>
        </p:nvSpPr>
        <p:spPr/>
        <p:txBody>
          <a:bodyPr/>
          <a:lstStyle/>
          <a:p>
            <a:pPr marL="457200" indent="-457200" algn="just" eaLnBrk="1" hangingPunct="1">
              <a:lnSpc>
                <a:spcPct val="90000"/>
              </a:lnSpc>
              <a:buFontTx/>
              <a:buNone/>
            </a:pPr>
            <a:endParaRPr lang="en-US" altLang="bg-BG" sz="2800" b="1" dirty="0" smtClean="0">
              <a:effectLst>
                <a:outerShdw blurRad="38100" dist="38100" dir="2700000" algn="tl">
                  <a:srgbClr val="C0C0C0"/>
                </a:outerShdw>
              </a:effectLst>
              <a:latin typeface="Times New Roman" pitchFamily="18" charset="0"/>
            </a:endParaRPr>
          </a:p>
          <a:p>
            <a:pPr marL="457200" indent="-457200" algn="just" eaLnBrk="1" hangingPunct="1">
              <a:lnSpc>
                <a:spcPct val="90000"/>
              </a:lnSpc>
              <a:buFontTx/>
              <a:buNone/>
            </a:pPr>
            <a:r>
              <a:rPr lang="ru-RU" altLang="bg-BG" sz="2800" dirty="0" err="1" smtClean="0">
                <a:effectLst>
                  <a:outerShdw blurRad="38100" dist="38100" dir="2700000" algn="tl">
                    <a:srgbClr val="C0C0C0"/>
                  </a:outerShdw>
                </a:effectLst>
              </a:rPr>
              <a:t>Профилактични</a:t>
            </a:r>
            <a:r>
              <a:rPr lang="ru-RU" altLang="bg-BG" sz="2800" dirty="0" smtClean="0">
                <a:effectLst>
                  <a:outerShdw blurRad="38100" dist="38100" dir="2700000" algn="tl">
                    <a:srgbClr val="C0C0C0"/>
                  </a:outerShdw>
                </a:effectLst>
              </a:rPr>
              <a:t> генетични изследвания се извършват за: </a:t>
            </a:r>
          </a:p>
          <a:p>
            <a:pPr marL="457200" indent="-457200" algn="just" eaLnBrk="1" hangingPunct="1">
              <a:lnSpc>
                <a:spcPct val="90000"/>
              </a:lnSpc>
              <a:buFontTx/>
              <a:buAutoNum type="arabicPeriod"/>
            </a:pPr>
            <a:r>
              <a:rPr lang="ru-RU" altLang="bg-BG" sz="2800" dirty="0" smtClean="0">
                <a:effectLst>
                  <a:outerShdw blurRad="38100" dist="38100" dir="2700000" algn="tl">
                    <a:srgbClr val="C0C0C0"/>
                  </a:outerShdw>
                </a:effectLst>
              </a:rPr>
              <a:t>определяне на риска за възникване на генетично заболяване в потомството; </a:t>
            </a:r>
          </a:p>
          <a:p>
            <a:pPr marL="457200" indent="-457200" algn="just" eaLnBrk="1" hangingPunct="1">
              <a:lnSpc>
                <a:spcPct val="90000"/>
              </a:lnSpc>
              <a:buFontTx/>
              <a:buAutoNum type="arabicPeriod"/>
            </a:pPr>
            <a:r>
              <a:rPr lang="ru-RU" altLang="bg-BG" sz="2800" dirty="0" smtClean="0">
                <a:effectLst>
                  <a:outerShdw blurRad="38100" dist="38100" dir="2700000" algn="tl">
                    <a:srgbClr val="C0C0C0"/>
                  </a:outerShdw>
                </a:effectLst>
              </a:rPr>
              <a:t>идентифициране на клинично здрави носители на генетични отклонения; </a:t>
            </a:r>
          </a:p>
          <a:p>
            <a:pPr marL="457200" indent="-457200" algn="just" eaLnBrk="1" hangingPunct="1">
              <a:lnSpc>
                <a:spcPct val="90000"/>
              </a:lnSpc>
              <a:buFontTx/>
              <a:buAutoNum type="arabicPeriod"/>
            </a:pPr>
            <a:r>
              <a:rPr lang="ru-RU" altLang="bg-BG" sz="2800" dirty="0" smtClean="0">
                <a:effectLst>
                  <a:outerShdw blurRad="38100" dist="38100" dir="2700000" algn="tl">
                    <a:srgbClr val="C0C0C0"/>
                  </a:outerShdw>
                </a:effectLst>
              </a:rPr>
              <a:t>диагностика на наследствени и други заболявания в периодите преди и по време на бременността и след раждането.</a:t>
            </a:r>
            <a:endParaRPr lang="en-US" altLang="bg-BG" sz="28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9A396E74-6C7E-4102-939D-3567CF44AFB0}" type="datetime1">
              <a:rPr lang="bg-BG" altLang="en-US" smtClean="0"/>
              <a:t>2.3.2017 г.</a:t>
            </a:fld>
            <a:endParaRPr lang="en-US" altLang="en-US"/>
          </a:p>
        </p:txBody>
      </p:sp>
    </p:spTree>
    <p:extLst>
      <p:ext uri="{BB962C8B-B14F-4D97-AF65-F5344CB8AC3E}">
        <p14:creationId xmlns:p14="http://schemas.microsoft.com/office/powerpoint/2010/main" val="34141458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65ECA98A-EAC6-4299-B4B1-9DEFE79F692C}" type="slidenum">
              <a:rPr lang="bg-BG" altLang="en-US">
                <a:solidFill>
                  <a:srgbClr val="000000"/>
                </a:solidFill>
              </a:rPr>
              <a:pPr/>
              <a:t>9</a:t>
            </a:fld>
            <a:endParaRPr lang="bg-BG" altLang="en-US">
              <a:solidFill>
                <a:srgbClr val="000000"/>
              </a:solidFill>
            </a:endParaRPr>
          </a:p>
        </p:txBody>
      </p:sp>
      <p:sp>
        <p:nvSpPr>
          <p:cNvPr id="678916" name="Rectangle 4"/>
          <p:cNvSpPr>
            <a:spLocks noGrp="1" noChangeArrowheads="1"/>
          </p:cNvSpPr>
          <p:nvPr>
            <p:ph type="title"/>
          </p:nvPr>
        </p:nvSpPr>
        <p:spPr>
          <a:xfrm>
            <a:off x="533400" y="865188"/>
            <a:ext cx="8001000" cy="3794125"/>
          </a:xfrm>
        </p:spPr>
        <p:txBody>
          <a:bodyPr/>
          <a:lstStyle/>
          <a:p>
            <a:pPr>
              <a:lnSpc>
                <a:spcPct val="190000"/>
              </a:lnSpc>
            </a:pPr>
            <a:r>
              <a:rPr lang="bg-BG" altLang="en-US" sz="3200" b="1">
                <a:solidFill>
                  <a:srgbClr val="0000FF"/>
                </a:solidFill>
                <a:latin typeface="Times New Roman" pitchFamily="18" charset="0"/>
              </a:rPr>
              <a:t>Глава 6. НЕКОНВЕНЦИОНАЛНИ МЕТОДИ ЗА БЛАГОПРИЯТНО ВЪЗДЕЙСТВИЕ</a:t>
            </a:r>
            <a:r>
              <a:rPr lang="bg-BG" altLang="en-US" sz="3200">
                <a:solidFill>
                  <a:srgbClr val="0000FF"/>
                </a:solidFill>
                <a:latin typeface="Times New Roman" pitchFamily="18" charset="0"/>
              </a:rPr>
              <a:t> </a:t>
            </a:r>
            <a:r>
              <a:rPr lang="bg-BG" altLang="en-US" sz="3200" b="1">
                <a:solidFill>
                  <a:srgbClr val="0000FF"/>
                </a:solidFill>
                <a:latin typeface="Times New Roman" pitchFamily="18" charset="0"/>
              </a:rPr>
              <a:t>ВЪРХУ ИНДИВИДУАЛНОТО ЗДРАВЕ</a:t>
            </a:r>
            <a:endParaRPr lang="en-US" altLang="en-US" sz="3200" b="1">
              <a:solidFill>
                <a:srgbClr val="0000FF"/>
              </a:solidFill>
              <a:latin typeface="Times New Roman" pitchFamily="18" charset="0"/>
            </a:endParaRPr>
          </a:p>
        </p:txBody>
      </p:sp>
      <p:sp>
        <p:nvSpPr>
          <p:cNvPr id="2" name="Date Placeholder 1"/>
          <p:cNvSpPr>
            <a:spLocks noGrp="1"/>
          </p:cNvSpPr>
          <p:nvPr>
            <p:ph type="dt" sz="half" idx="12"/>
          </p:nvPr>
        </p:nvSpPr>
        <p:spPr/>
        <p:txBody>
          <a:bodyPr/>
          <a:lstStyle/>
          <a:p>
            <a:fld id="{9146FF69-562D-446A-A487-6B4E4C441FD3}" type="datetime1">
              <a:rPr lang="bg-BG" altLang="en-US" smtClean="0">
                <a:solidFill>
                  <a:srgbClr val="000000"/>
                </a:solidFill>
              </a:rPr>
              <a:t>2.3.2017 г.</a:t>
            </a:fld>
            <a:endParaRPr lang="bg-BG" altLang="en-US">
              <a:solidFill>
                <a:srgbClr val="000000"/>
              </a:solidFill>
            </a:endParaRPr>
          </a:p>
        </p:txBody>
      </p:sp>
    </p:spTree>
    <p:extLst>
      <p:ext uri="{BB962C8B-B14F-4D97-AF65-F5344CB8AC3E}">
        <p14:creationId xmlns:p14="http://schemas.microsoft.com/office/powerpoint/2010/main" val="403201864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4DFC611-E474-4119-998C-87C812398559}" type="slidenum">
              <a:rPr lang="en-US" altLang="en-US">
                <a:latin typeface="Arial" charset="0"/>
              </a:rPr>
              <a:pPr eaLnBrk="1" hangingPunct="1"/>
              <a:t>90</a:t>
            </a:fld>
            <a:endParaRPr lang="en-US" altLang="en-US">
              <a:latin typeface="Arial" charset="0"/>
            </a:endParaRPr>
          </a:p>
        </p:txBody>
      </p:sp>
      <p:sp>
        <p:nvSpPr>
          <p:cNvPr id="21507" name="Rectangle 3"/>
          <p:cNvSpPr>
            <a:spLocks noGrp="1" noRot="1" noChangeArrowheads="1"/>
          </p:cNvSpPr>
          <p:nvPr>
            <p:ph type="body" idx="4294967295"/>
          </p:nvPr>
        </p:nvSpPr>
        <p:spPr>
          <a:xfrm>
            <a:off x="304800" y="457200"/>
            <a:ext cx="8540750" cy="5638800"/>
          </a:xfrm>
        </p:spPr>
        <p:txBody>
          <a:bodyPr/>
          <a:lstStyle/>
          <a:p>
            <a:pPr marL="72000" algn="just" eaLnBrk="1" hangingPunct="1">
              <a:buFontTx/>
              <a:buNone/>
            </a:pPr>
            <a:r>
              <a:rPr lang="ru-RU" altLang="bg-BG" sz="2400" dirty="0" smtClean="0">
                <a:effectLst>
                  <a:outerShdw blurRad="38100" dist="38100" dir="2700000" algn="tl">
                    <a:srgbClr val="C0C0C0"/>
                  </a:outerShdw>
                </a:effectLst>
              </a:rPr>
              <a:t>	Генетичните изследвания в периода преди раждането се извършват при доказан риск за предаване на генетично заболяване в потомството. </a:t>
            </a:r>
          </a:p>
          <a:p>
            <a:pPr marL="72000" algn="just" eaLnBrk="1" hangingPunct="1">
              <a:buFontTx/>
              <a:buNone/>
            </a:pPr>
            <a:r>
              <a:rPr lang="ru-RU" altLang="bg-BG" sz="2600" dirty="0" smtClean="0">
                <a:effectLst>
                  <a:outerShdw blurRad="38100" dist="38100" dir="2700000" algn="tl">
                    <a:srgbClr val="C0C0C0"/>
                  </a:outerShdw>
                </a:effectLst>
              </a:rPr>
              <a:t>	Генетични изследвания и вземане на биологичен материал за генетични изследвания за медицински или научни цели се провеждат само след получаване на </a:t>
            </a:r>
            <a:r>
              <a:rPr lang="ru-RU" altLang="bg-BG" sz="2600" b="1" i="1" dirty="0" smtClean="0">
                <a:effectLst>
                  <a:outerShdw blurRad="38100" dist="38100" dir="2700000" algn="tl">
                    <a:srgbClr val="C0C0C0"/>
                  </a:outerShdw>
                </a:effectLst>
              </a:rPr>
              <a:t>писмено информирано съгласие</a:t>
            </a:r>
            <a:r>
              <a:rPr lang="ru-RU" altLang="bg-BG" sz="2600" dirty="0" smtClean="0">
                <a:effectLst>
                  <a:outerShdw blurRad="38100" dist="38100" dir="2700000" algn="tl">
                    <a:srgbClr val="C0C0C0"/>
                  </a:outerShdw>
                </a:effectLst>
              </a:rPr>
              <a:t> от изследваните лица. </a:t>
            </a:r>
          </a:p>
          <a:p>
            <a:pPr marL="72000" algn="just" eaLnBrk="1" hangingPunct="1">
              <a:buFontTx/>
              <a:buNone/>
            </a:pPr>
            <a:r>
              <a:rPr lang="ru-RU" altLang="bg-BG" sz="2600" dirty="0" smtClean="0">
                <a:effectLst>
                  <a:outerShdw blurRad="38100" dist="38100" dir="2700000" algn="tl">
                    <a:srgbClr val="C0C0C0"/>
                  </a:outerShdw>
                </a:effectLst>
              </a:rPr>
              <a:t>	Генетични изследвания върху деца, лица с психични разстройства и лица, поставени под запрещение, се извършват и след разрешение на комисията по медицинска етика към съответното лечебно заведение.</a:t>
            </a:r>
            <a:endParaRPr lang="en-US" altLang="bg-BG" sz="26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4B432264-4554-4938-95E0-FB4B7217CE8B}"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34EB3EA-472F-49C4-8547-5BB0EE795C7B}" type="slidenum">
              <a:rPr lang="en-US" altLang="en-US">
                <a:latin typeface="Arial" charset="0"/>
              </a:rPr>
              <a:pPr eaLnBrk="1" hangingPunct="1"/>
              <a:t>91</a:t>
            </a:fld>
            <a:endParaRPr lang="en-US" altLang="en-US">
              <a:latin typeface="Arial" charset="0"/>
            </a:endParaRPr>
          </a:p>
        </p:txBody>
      </p:sp>
      <p:sp>
        <p:nvSpPr>
          <p:cNvPr id="22531" name="Rectangle 3"/>
          <p:cNvSpPr>
            <a:spLocks noGrp="1" noRot="1" noChangeArrowheads="1"/>
          </p:cNvSpPr>
          <p:nvPr>
            <p:ph type="body" idx="4294967295"/>
          </p:nvPr>
        </p:nvSpPr>
        <p:spPr>
          <a:xfrm>
            <a:off x="533400" y="533400"/>
            <a:ext cx="8153400" cy="5715000"/>
          </a:xfrm>
        </p:spPr>
        <p:txBody>
          <a:bodyPr/>
          <a:lstStyle/>
          <a:p>
            <a:pPr marL="72000" algn="just" eaLnBrk="1" hangingPunct="1"/>
            <a:r>
              <a:rPr lang="ru-RU" altLang="bg-BG" sz="2600" dirty="0" smtClean="0">
                <a:effectLst>
                  <a:outerShdw blurRad="38100" dist="38100" dir="2700000" algn="tl">
                    <a:srgbClr val="C0C0C0"/>
                  </a:outerShdw>
                </a:effectLst>
              </a:rPr>
              <a:t>Резултатите от проведени генетични изследвания и скрининг не могат да бъдат основание за дискриминация на изследваните лица. Данните за човешкия геном на лицата са лични данни и не могат да се предоставят на работодатели, здравноосигурителни организации и застрахователни компании.</a:t>
            </a:r>
          </a:p>
          <a:p>
            <a:pPr marL="0" indent="0" algn="just" eaLnBrk="1" hangingPunct="1">
              <a:buNone/>
            </a:pPr>
            <a:r>
              <a:rPr lang="ru-RU" altLang="bg-BG" sz="2600" dirty="0" smtClean="0">
                <a:effectLst>
                  <a:outerShdw blurRad="38100" dist="38100" dir="2700000" algn="tl">
                    <a:srgbClr val="C0C0C0"/>
                  </a:outerShdw>
                </a:effectLst>
              </a:rPr>
              <a:t>Генетични изследвания за медицински или научни цели се извършват от </a:t>
            </a:r>
            <a:r>
              <a:rPr lang="ru-RU" altLang="bg-BG" sz="2600" dirty="0" err="1" smtClean="0">
                <a:effectLst>
                  <a:outerShdw blurRad="38100" dist="38100" dir="2700000" algn="tl">
                    <a:srgbClr val="C0C0C0"/>
                  </a:outerShdw>
                </a:effectLst>
              </a:rPr>
              <a:t>акредитирани</a:t>
            </a:r>
            <a:r>
              <a:rPr lang="ru-RU" altLang="bg-BG" sz="2600" dirty="0" smtClean="0">
                <a:effectLst>
                  <a:outerShdw blurRad="38100" dist="38100" dir="2700000" algn="tl">
                    <a:srgbClr val="C0C0C0"/>
                  </a:outerShdw>
                </a:effectLst>
              </a:rPr>
              <a:t> </a:t>
            </a:r>
            <a:r>
              <a:rPr lang="ru-RU" altLang="bg-BG" sz="2600" dirty="0" err="1" smtClean="0">
                <a:effectLst>
                  <a:outerShdw blurRad="38100" dist="38100" dir="2700000" algn="tl">
                    <a:srgbClr val="C0C0C0"/>
                  </a:outerShdw>
                </a:effectLst>
              </a:rPr>
              <a:t>генетични</a:t>
            </a:r>
            <a:r>
              <a:rPr lang="ru-RU" altLang="bg-BG" sz="2600" dirty="0" smtClean="0">
                <a:effectLst>
                  <a:outerShdw blurRad="38100" dist="38100" dir="2700000" algn="tl">
                    <a:srgbClr val="C0C0C0"/>
                  </a:outerShdw>
                </a:effectLst>
              </a:rPr>
              <a:t> лаборатории към лечебни заведения за </a:t>
            </a:r>
            <a:r>
              <a:rPr lang="ru-RU" altLang="bg-BG" sz="2600" dirty="0" err="1" smtClean="0">
                <a:effectLst>
                  <a:outerShdw blurRad="38100" dist="38100" dir="2700000" algn="tl">
                    <a:srgbClr val="C0C0C0"/>
                  </a:outerShdw>
                </a:effectLst>
              </a:rPr>
              <a:t>болнична</a:t>
            </a:r>
            <a:r>
              <a:rPr lang="ru-RU" altLang="bg-BG" sz="2600" dirty="0" smtClean="0">
                <a:effectLst>
                  <a:outerShdw blurRad="38100" dist="38100" dir="2700000" algn="tl">
                    <a:srgbClr val="C0C0C0"/>
                  </a:outerShdw>
                </a:effectLst>
              </a:rPr>
              <a:t> </a:t>
            </a:r>
            <a:r>
              <a:rPr lang="ru-RU" altLang="bg-BG" sz="2600" dirty="0" err="1" smtClean="0">
                <a:effectLst>
                  <a:outerShdw blurRad="38100" dist="38100" dir="2700000" algn="tl">
                    <a:srgbClr val="C0C0C0"/>
                  </a:outerShdw>
                </a:effectLst>
              </a:rPr>
              <a:t>помощ</a:t>
            </a:r>
            <a:r>
              <a:rPr lang="ru-RU" altLang="bg-BG" sz="2600" dirty="0" smtClean="0">
                <a:effectLst>
                  <a:outerShdw blurRad="38100" dist="38100" dir="2700000" algn="tl">
                    <a:srgbClr val="C0C0C0"/>
                  </a:outerShdw>
                </a:effectLst>
              </a:rPr>
              <a:t>; </a:t>
            </a:r>
            <a:r>
              <a:rPr lang="ru-RU" altLang="bg-BG" sz="2600" dirty="0" err="1" smtClean="0">
                <a:effectLst>
                  <a:outerShdw blurRad="38100" dist="38100" dir="2700000" algn="tl">
                    <a:srgbClr val="C0C0C0"/>
                  </a:outerShdw>
                </a:effectLst>
              </a:rPr>
              <a:t>генетични</a:t>
            </a:r>
            <a:r>
              <a:rPr lang="ru-RU" altLang="bg-BG" sz="2600" dirty="0" smtClean="0">
                <a:effectLst>
                  <a:outerShdw blurRad="38100" dist="38100" dir="2700000" algn="tl">
                    <a:srgbClr val="C0C0C0"/>
                  </a:outerShdw>
                </a:effectLst>
              </a:rPr>
              <a:t> лаборатории към лечебни заведения за извънболнична помощ; </a:t>
            </a:r>
            <a:r>
              <a:rPr lang="ru-RU" altLang="bg-BG" sz="2600" dirty="0" err="1" smtClean="0">
                <a:effectLst>
                  <a:outerShdw blurRad="38100" dist="38100" dir="2700000" algn="tl">
                    <a:srgbClr val="C0C0C0"/>
                  </a:outerShdw>
                </a:effectLst>
              </a:rPr>
              <a:t>самостоятелни</a:t>
            </a:r>
            <a:r>
              <a:rPr lang="ru-RU" altLang="bg-BG" sz="2600" dirty="0" smtClean="0">
                <a:effectLst>
                  <a:outerShdw blurRad="38100" dist="38100" dir="2700000" algn="tl">
                    <a:srgbClr val="C0C0C0"/>
                  </a:outerShdw>
                </a:effectLst>
              </a:rPr>
              <a:t> лаборатории.</a:t>
            </a:r>
            <a:endParaRPr lang="en-US" altLang="bg-BG" sz="26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C677C3B7-444E-4B99-891A-DF384CC9091D}"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13442B1-3477-478A-B5B8-CAD44FCAB948}" type="slidenum">
              <a:rPr lang="en-US" altLang="en-US">
                <a:latin typeface="Arial" charset="0"/>
              </a:rPr>
              <a:pPr eaLnBrk="1" hangingPunct="1"/>
              <a:t>92</a:t>
            </a:fld>
            <a:endParaRPr lang="en-US" altLang="en-US">
              <a:latin typeface="Arial" charset="0"/>
            </a:endParaRPr>
          </a:p>
        </p:txBody>
      </p:sp>
      <p:sp>
        <p:nvSpPr>
          <p:cNvPr id="24578" name="Rectangle 2"/>
          <p:cNvSpPr>
            <a:spLocks noGrp="1" noRot="1" noChangeArrowheads="1"/>
          </p:cNvSpPr>
          <p:nvPr>
            <p:ph type="title" idx="4294967295"/>
          </p:nvPr>
        </p:nvSpPr>
        <p:spPr>
          <a:xfrm>
            <a:off x="457200" y="457200"/>
            <a:ext cx="8229600" cy="1371600"/>
          </a:xfrm>
        </p:spPr>
        <p:txBody>
          <a:bodyPr/>
          <a:lstStyle/>
          <a:p>
            <a:pPr algn="l" eaLnBrk="1" hangingPunct="1"/>
            <a:r>
              <a:rPr lang="ru-RU" altLang="bg-BG" sz="2800" b="1" dirty="0" smtClean="0">
                <a:solidFill>
                  <a:srgbClr val="FF0000"/>
                </a:solidFill>
              </a:rPr>
              <a:t>Глава пета. ПСИХИЧНО ЗДРАВЕ</a:t>
            </a:r>
            <a:r>
              <a:rPr lang="en-US" altLang="bg-BG" sz="2800" b="1" dirty="0" smtClean="0">
                <a:solidFill>
                  <a:srgbClr val="FF0000"/>
                </a:solidFill>
              </a:rPr>
              <a:t/>
            </a:r>
            <a:br>
              <a:rPr lang="en-US" altLang="bg-BG" sz="2800" b="1" dirty="0" smtClean="0">
                <a:solidFill>
                  <a:srgbClr val="FF0000"/>
                </a:solidFill>
              </a:rPr>
            </a:br>
            <a:r>
              <a:rPr lang="ru-RU" altLang="bg-BG" sz="2800" b="1" dirty="0" smtClean="0">
                <a:solidFill>
                  <a:srgbClr val="FF0000"/>
                </a:solidFill>
              </a:rPr>
              <a:t>Раздел </a:t>
            </a:r>
            <a:r>
              <a:rPr lang="en-US" altLang="bg-BG" sz="2800" b="1" dirty="0" smtClean="0">
                <a:solidFill>
                  <a:srgbClr val="FF0000"/>
                </a:solidFill>
              </a:rPr>
              <a:t>I</a:t>
            </a:r>
            <a:r>
              <a:rPr lang="ru-RU" altLang="bg-BG" sz="2800" b="1" dirty="0" smtClean="0">
                <a:solidFill>
                  <a:srgbClr val="FF0000"/>
                </a:solidFill>
              </a:rPr>
              <a:t>. Закрила на психичното здраве</a:t>
            </a:r>
            <a:endParaRPr lang="en-US" altLang="bg-BG" sz="2800" b="1" dirty="0" smtClean="0">
              <a:effectLst>
                <a:outerShdw blurRad="38100" dist="38100" dir="2700000" algn="tl">
                  <a:srgbClr val="C0C0C0"/>
                </a:outerShdw>
              </a:effectLst>
              <a:latin typeface="Times New Roman" pitchFamily="18" charset="0"/>
            </a:endParaRPr>
          </a:p>
        </p:txBody>
      </p:sp>
      <p:sp>
        <p:nvSpPr>
          <p:cNvPr id="24579" name="Rectangle 3"/>
          <p:cNvSpPr>
            <a:spLocks noGrp="1" noRot="1" noChangeArrowheads="1"/>
          </p:cNvSpPr>
          <p:nvPr>
            <p:ph type="body" idx="4294967295"/>
          </p:nvPr>
        </p:nvSpPr>
        <p:spPr>
          <a:xfrm>
            <a:off x="457200" y="1905000"/>
            <a:ext cx="8229600" cy="4495800"/>
          </a:xfrm>
        </p:spPr>
        <p:txBody>
          <a:bodyPr/>
          <a:lstStyle/>
          <a:p>
            <a:pPr marL="0" indent="0">
              <a:buNone/>
            </a:pPr>
            <a:r>
              <a:rPr lang="bg-BG" sz="2400" dirty="0" smtClean="0">
                <a:latin typeface="+mj-lt"/>
              </a:rPr>
              <a:t>Държавата</a:t>
            </a:r>
            <a:r>
              <a:rPr lang="bg-BG" sz="2400" dirty="0">
                <a:latin typeface="+mj-lt"/>
              </a:rPr>
              <a:t>, общините и неправителствени организации организират дейности за опазване на психичното здраве, свързани със:</a:t>
            </a:r>
            <a:endParaRPr lang="en-US" sz="2400" dirty="0">
              <a:latin typeface="+mj-lt"/>
            </a:endParaRPr>
          </a:p>
          <a:p>
            <a:pPr marL="0" indent="0">
              <a:buNone/>
            </a:pPr>
            <a:r>
              <a:rPr lang="bg-BG" sz="2400" dirty="0">
                <a:latin typeface="+mj-lt"/>
              </a:rPr>
              <a:t>1. осигуряване на лицата с психични разстройства на достъпна и качествена медицинска помощ, грижи и подкрепа, необходими за живота им в семейството и в общността;</a:t>
            </a:r>
            <a:endParaRPr lang="en-US" sz="2400" dirty="0">
              <a:latin typeface="+mj-lt"/>
            </a:endParaRPr>
          </a:p>
          <a:p>
            <a:pPr marL="0" indent="0">
              <a:buNone/>
            </a:pPr>
            <a:r>
              <a:rPr lang="bg-BG" sz="2400" dirty="0">
                <a:latin typeface="+mj-lt"/>
              </a:rPr>
              <a:t>2. защита на психичното здраве при рисковите групи: деца, учащи се, възрастни хора, лица, пребиваващи в социални заведения, военнослужещи, задържани и лишени от свобода</a:t>
            </a:r>
            <a:r>
              <a:rPr lang="bg-BG" sz="2400" dirty="0" smtClean="0">
                <a:latin typeface="+mj-lt"/>
              </a:rPr>
              <a:t>;</a:t>
            </a:r>
            <a:r>
              <a:rPr lang="en-US" sz="2400" dirty="0" smtClean="0">
                <a:latin typeface="+mj-lt"/>
              </a:rPr>
              <a:t> </a:t>
            </a:r>
            <a:endParaRPr lang="en-US" altLang="bg-BG" sz="2400" dirty="0" smtClean="0">
              <a:effectLst>
                <a:outerShdw blurRad="38100" dist="38100" dir="2700000" algn="tl">
                  <a:srgbClr val="C0C0C0"/>
                </a:outerShdw>
              </a:effectLst>
              <a:latin typeface="+mj-lt"/>
            </a:endParaRPr>
          </a:p>
        </p:txBody>
      </p:sp>
      <p:sp>
        <p:nvSpPr>
          <p:cNvPr id="2" name="Date Placeholder 1"/>
          <p:cNvSpPr>
            <a:spLocks noGrp="1"/>
          </p:cNvSpPr>
          <p:nvPr>
            <p:ph type="dt" sz="half" idx="10"/>
          </p:nvPr>
        </p:nvSpPr>
        <p:spPr/>
        <p:txBody>
          <a:bodyPr/>
          <a:lstStyle/>
          <a:p>
            <a:fld id="{FECC462D-F6E4-425A-A76C-82BA191CE35F}" type="datetime1">
              <a:rPr lang="bg-BG" altLang="en-US" smtClean="0"/>
              <a:t>2.3.2017 г.</a:t>
            </a:fld>
            <a:endParaRPr lang="en-US" alt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13442B1-3477-478A-B5B8-CAD44FCAB948}" type="slidenum">
              <a:rPr lang="en-US" altLang="en-US">
                <a:latin typeface="Arial" charset="0"/>
              </a:rPr>
              <a:pPr eaLnBrk="1" hangingPunct="1"/>
              <a:t>93</a:t>
            </a:fld>
            <a:endParaRPr lang="en-US" altLang="en-US">
              <a:latin typeface="Arial" charset="0"/>
            </a:endParaRPr>
          </a:p>
        </p:txBody>
      </p:sp>
      <p:sp>
        <p:nvSpPr>
          <p:cNvPr id="24579" name="Rectangle 3"/>
          <p:cNvSpPr>
            <a:spLocks noGrp="1" noRot="1" noChangeArrowheads="1"/>
          </p:cNvSpPr>
          <p:nvPr>
            <p:ph type="body" idx="4294967295"/>
          </p:nvPr>
        </p:nvSpPr>
        <p:spPr>
          <a:xfrm>
            <a:off x="304800" y="457200"/>
            <a:ext cx="8610600" cy="5715000"/>
          </a:xfrm>
        </p:spPr>
        <p:txBody>
          <a:bodyPr/>
          <a:lstStyle/>
          <a:p>
            <a:pPr marL="0" indent="0">
              <a:buNone/>
            </a:pPr>
            <a:r>
              <a:rPr lang="bg-BG" sz="2400" dirty="0" smtClean="0">
                <a:latin typeface="+mj-lt"/>
              </a:rPr>
              <a:t>3</a:t>
            </a:r>
            <a:r>
              <a:rPr lang="bg-BG" sz="2400" dirty="0">
                <a:latin typeface="+mj-lt"/>
              </a:rPr>
              <a:t>. активна профилактика на психичните разстройства;</a:t>
            </a:r>
            <a:endParaRPr lang="en-US" sz="2400" dirty="0">
              <a:latin typeface="+mj-lt"/>
            </a:endParaRPr>
          </a:p>
          <a:p>
            <a:pPr marL="0" indent="0">
              <a:buNone/>
            </a:pPr>
            <a:r>
              <a:rPr lang="bg-BG" sz="2400" dirty="0">
                <a:latin typeface="+mj-lt"/>
              </a:rPr>
              <a:t>4. подкрепа на обществените начинания в областта на </a:t>
            </a:r>
            <a:r>
              <a:rPr lang="bg-BG" sz="2400" dirty="0" err="1">
                <a:latin typeface="+mj-lt"/>
              </a:rPr>
              <a:t>психичноздравната</a:t>
            </a:r>
            <a:r>
              <a:rPr lang="bg-BG" sz="2400" dirty="0">
                <a:latin typeface="+mj-lt"/>
              </a:rPr>
              <a:t> помощ</a:t>
            </a:r>
            <a:r>
              <a:rPr lang="bg-BG" sz="2400" dirty="0" smtClean="0">
                <a:latin typeface="+mj-lt"/>
              </a:rPr>
              <a:t>; специализирано </a:t>
            </a:r>
            <a:r>
              <a:rPr lang="bg-BG" sz="2400" dirty="0">
                <a:latin typeface="+mj-lt"/>
              </a:rPr>
              <a:t>продължаващо обучение на лицата, които осъществяват дейности по опазване на психичното </a:t>
            </a:r>
            <a:r>
              <a:rPr lang="bg-BG" sz="2400" dirty="0" smtClean="0">
                <a:latin typeface="+mj-lt"/>
              </a:rPr>
              <a:t>здраве, преподават</a:t>
            </a:r>
            <a:r>
              <a:rPr lang="bg-BG" sz="2400" dirty="0">
                <a:latin typeface="+mj-lt"/>
              </a:rPr>
              <a:t>, извършват лечебна дейност, социална адаптация, организация и управление, опазване на обществения ред;</a:t>
            </a:r>
            <a:endParaRPr lang="en-US" sz="2400" dirty="0">
              <a:latin typeface="+mj-lt"/>
            </a:endParaRPr>
          </a:p>
          <a:p>
            <a:pPr marL="0" indent="0">
              <a:buNone/>
            </a:pPr>
            <a:r>
              <a:rPr lang="bg-BG" sz="2400" dirty="0" smtClean="0">
                <a:latin typeface="+mj-lt"/>
              </a:rPr>
              <a:t>6. </a:t>
            </a:r>
            <a:r>
              <a:rPr lang="bg-BG" sz="2400" dirty="0" err="1">
                <a:latin typeface="+mj-lt"/>
              </a:rPr>
              <a:t>научноприложни</a:t>
            </a:r>
            <a:r>
              <a:rPr lang="bg-BG" sz="2400" dirty="0">
                <a:latin typeface="+mj-lt"/>
              </a:rPr>
              <a:t> изследвания, насочени към укрепване на психичното </a:t>
            </a:r>
            <a:r>
              <a:rPr lang="bg-BG" sz="2400" dirty="0" smtClean="0">
                <a:latin typeface="+mj-lt"/>
              </a:rPr>
              <a:t>здраве и обществена </a:t>
            </a:r>
            <a:r>
              <a:rPr lang="bg-BG" sz="2400" dirty="0">
                <a:latin typeface="+mj-lt"/>
              </a:rPr>
              <a:t>информираност по проблемите на психичното здраве.</a:t>
            </a:r>
            <a:endParaRPr lang="en-US" sz="2400" dirty="0">
              <a:latin typeface="+mj-lt"/>
            </a:endParaRPr>
          </a:p>
          <a:p>
            <a:pPr marL="0" indent="0">
              <a:buNone/>
            </a:pPr>
            <a:r>
              <a:rPr lang="bg-BG" sz="2400" dirty="0" smtClean="0">
                <a:latin typeface="+mj-lt"/>
              </a:rPr>
              <a:t>Общините </a:t>
            </a:r>
            <a:r>
              <a:rPr lang="bg-BG" sz="2400" dirty="0">
                <a:latin typeface="+mj-lt"/>
              </a:rPr>
              <a:t>осигуряват условия за провеждане на </a:t>
            </a:r>
            <a:r>
              <a:rPr lang="bg-BG" sz="2400" dirty="0" err="1">
                <a:latin typeface="+mj-lt"/>
              </a:rPr>
              <a:t>психосоциална</a:t>
            </a:r>
            <a:r>
              <a:rPr lang="bg-BG" sz="2400" dirty="0">
                <a:latin typeface="+mj-lt"/>
              </a:rPr>
              <a:t> рехабилитация и за подкрепа с финансови и материални средства, включително предоставяне на жилища на лицата с психични разстройства</a:t>
            </a:r>
            <a:r>
              <a:rPr lang="bg-BG" sz="2400" dirty="0" smtClean="0">
                <a:latin typeface="+mj-lt"/>
              </a:rPr>
              <a:t>.</a:t>
            </a:r>
            <a:endParaRPr lang="en-US" altLang="bg-BG" sz="2400" dirty="0" smtClean="0">
              <a:effectLst>
                <a:outerShdw blurRad="38100" dist="38100" dir="2700000" algn="tl">
                  <a:srgbClr val="C0C0C0"/>
                </a:outerShdw>
              </a:effectLst>
              <a:latin typeface="+mj-lt"/>
            </a:endParaRPr>
          </a:p>
        </p:txBody>
      </p:sp>
      <p:sp>
        <p:nvSpPr>
          <p:cNvPr id="2" name="Date Placeholder 1"/>
          <p:cNvSpPr>
            <a:spLocks noGrp="1"/>
          </p:cNvSpPr>
          <p:nvPr>
            <p:ph type="dt" sz="half" idx="10"/>
          </p:nvPr>
        </p:nvSpPr>
        <p:spPr/>
        <p:txBody>
          <a:bodyPr/>
          <a:lstStyle/>
          <a:p>
            <a:fld id="{FECC462D-F6E4-425A-A76C-82BA191CE35F}" type="datetime1">
              <a:rPr lang="bg-BG" altLang="en-US" smtClean="0"/>
              <a:t>2.3.2017 г.</a:t>
            </a:fld>
            <a:endParaRPr lang="en-US" altLang="en-US" dirty="0"/>
          </a:p>
        </p:txBody>
      </p:sp>
    </p:spTree>
    <p:extLst>
      <p:ext uri="{BB962C8B-B14F-4D97-AF65-F5344CB8AC3E}">
        <p14:creationId xmlns:p14="http://schemas.microsoft.com/office/powerpoint/2010/main" val="4202343128"/>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A6FD27C-C594-48CC-92D0-57798889D13D}" type="slidenum">
              <a:rPr lang="en-US" altLang="en-US">
                <a:latin typeface="Arial" charset="0"/>
              </a:rPr>
              <a:pPr eaLnBrk="1" hangingPunct="1"/>
              <a:t>94</a:t>
            </a:fld>
            <a:endParaRPr lang="en-US" altLang="en-US">
              <a:latin typeface="Arial" charset="0"/>
            </a:endParaRPr>
          </a:p>
        </p:txBody>
      </p:sp>
      <p:sp>
        <p:nvSpPr>
          <p:cNvPr id="23555" name="Rectangle 3"/>
          <p:cNvSpPr>
            <a:spLocks noGrp="1" noRot="1" noChangeArrowheads="1"/>
          </p:cNvSpPr>
          <p:nvPr>
            <p:ph type="body" idx="4294967295"/>
          </p:nvPr>
        </p:nvSpPr>
        <p:spPr>
          <a:xfrm>
            <a:off x="533400" y="381000"/>
            <a:ext cx="8229600" cy="5715000"/>
          </a:xfrm>
        </p:spPr>
        <p:txBody>
          <a:bodyPr/>
          <a:lstStyle/>
          <a:p>
            <a:pPr algn="just" eaLnBrk="1" hangingPunct="1">
              <a:lnSpc>
                <a:spcPct val="80000"/>
              </a:lnSpc>
              <a:buFontTx/>
              <a:buNone/>
            </a:pPr>
            <a:r>
              <a:rPr lang="ru-RU" altLang="bg-BG" sz="2400" dirty="0" smtClean="0">
                <a:effectLst>
                  <a:outerShdw blurRad="38100" dist="38100" dir="2700000" algn="tl">
                    <a:srgbClr val="C0C0C0"/>
                  </a:outerShdw>
                </a:effectLst>
              </a:rPr>
              <a:t>	</a:t>
            </a:r>
            <a:r>
              <a:rPr lang="ru-RU" altLang="bg-BG" sz="2400" dirty="0" smtClean="0"/>
              <a:t>Лица с психични разстройства, нуждаещи се от специални здравни грижи, са: </a:t>
            </a:r>
            <a:endParaRPr lang="en-US" altLang="bg-BG" sz="2400" dirty="0" smtClean="0"/>
          </a:p>
          <a:p>
            <a:pPr algn="just" eaLnBrk="1" hangingPunct="1">
              <a:lnSpc>
                <a:spcPct val="80000"/>
              </a:lnSpc>
              <a:buFontTx/>
              <a:buNone/>
            </a:pPr>
            <a:endParaRPr lang="ru-RU" altLang="bg-BG" sz="2400" dirty="0" smtClean="0"/>
          </a:p>
          <a:p>
            <a:pPr algn="just" eaLnBrk="1" hangingPunct="1">
              <a:lnSpc>
                <a:spcPct val="80000"/>
              </a:lnSpc>
              <a:buFontTx/>
              <a:buNone/>
            </a:pPr>
            <a:r>
              <a:rPr lang="ru-RU" altLang="bg-BG" sz="2400" dirty="0" smtClean="0"/>
              <a:t>	1. психичноболни с установено сериозно нарушение на психичните функции (психоза или тежко личностно разстройство) или с изразена трайна психична увреда в резултат на психично заболяване;</a:t>
            </a:r>
            <a:endParaRPr lang="en-US" altLang="bg-BG" sz="2400" dirty="0" smtClean="0"/>
          </a:p>
          <a:p>
            <a:pPr algn="just" eaLnBrk="1" hangingPunct="1">
              <a:lnSpc>
                <a:spcPct val="80000"/>
              </a:lnSpc>
              <a:buFontTx/>
              <a:buNone/>
            </a:pPr>
            <a:endParaRPr lang="en-US" altLang="bg-BG" sz="2400" dirty="0" smtClean="0"/>
          </a:p>
          <a:p>
            <a:pPr algn="just" eaLnBrk="1" hangingPunct="1">
              <a:lnSpc>
                <a:spcPct val="80000"/>
              </a:lnSpc>
              <a:buFontTx/>
              <a:buNone/>
            </a:pPr>
            <a:r>
              <a:rPr lang="ru-RU" altLang="bg-BG" sz="2400" dirty="0" smtClean="0"/>
              <a:t> </a:t>
            </a:r>
            <a:r>
              <a:rPr lang="en-US" altLang="bg-BG" sz="2400" dirty="0" smtClean="0"/>
              <a:t>   </a:t>
            </a:r>
            <a:r>
              <a:rPr lang="ru-RU" altLang="bg-BG" sz="2400" dirty="0" smtClean="0"/>
              <a:t>2. лица с умерена, тежка или дълбока умствена изостаналост или съдова и сенилна деменция;</a:t>
            </a:r>
            <a:endParaRPr lang="en-US" altLang="bg-BG" sz="2400" dirty="0" smtClean="0"/>
          </a:p>
          <a:p>
            <a:pPr algn="just" eaLnBrk="1" hangingPunct="1">
              <a:lnSpc>
                <a:spcPct val="80000"/>
              </a:lnSpc>
              <a:buFontTx/>
              <a:buNone/>
            </a:pPr>
            <a:r>
              <a:rPr lang="ru-RU" altLang="bg-BG" sz="2400" dirty="0" smtClean="0"/>
              <a:t> </a:t>
            </a:r>
          </a:p>
          <a:p>
            <a:pPr algn="just" eaLnBrk="1" hangingPunct="1">
              <a:lnSpc>
                <a:spcPct val="80000"/>
              </a:lnSpc>
              <a:buFontTx/>
              <a:buNone/>
            </a:pPr>
            <a:r>
              <a:rPr lang="ru-RU" altLang="bg-BG" sz="2400" dirty="0" smtClean="0"/>
              <a:t>	3. лица с други нарушения на психичните функции, затруднения в обучението и трудности в адаптацията, изискващи медицинска помощ, грижи и подкрепа, за да живеят пълноценно в семейството и социалната среда.</a:t>
            </a:r>
            <a:endParaRPr lang="en-US" altLang="bg-BG" sz="2400" dirty="0" smtClean="0"/>
          </a:p>
        </p:txBody>
      </p:sp>
      <p:sp>
        <p:nvSpPr>
          <p:cNvPr id="2" name="Date Placeholder 1"/>
          <p:cNvSpPr>
            <a:spLocks noGrp="1"/>
          </p:cNvSpPr>
          <p:nvPr>
            <p:ph type="dt" sz="half" idx="10"/>
          </p:nvPr>
        </p:nvSpPr>
        <p:spPr/>
        <p:txBody>
          <a:bodyPr/>
          <a:lstStyle/>
          <a:p>
            <a:fld id="{6611F818-780A-43DE-AE21-DE2F86E12E89}"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B053839-3CE5-4BBB-B2DA-E697DF6A9652}" type="slidenum">
              <a:rPr lang="en-US" altLang="en-US">
                <a:latin typeface="Arial" charset="0"/>
              </a:rPr>
              <a:pPr eaLnBrk="1" hangingPunct="1"/>
              <a:t>95</a:t>
            </a:fld>
            <a:endParaRPr lang="en-US" altLang="en-US">
              <a:latin typeface="Arial" charset="0"/>
            </a:endParaRPr>
          </a:p>
        </p:txBody>
      </p:sp>
      <p:sp>
        <p:nvSpPr>
          <p:cNvPr id="69635" name="Rectangle 3"/>
          <p:cNvSpPr>
            <a:spLocks noGrp="1" noRot="1" noChangeArrowheads="1"/>
          </p:cNvSpPr>
          <p:nvPr>
            <p:ph type="body" idx="4294967295"/>
          </p:nvPr>
        </p:nvSpPr>
        <p:spPr>
          <a:xfrm>
            <a:off x="457200" y="838200"/>
            <a:ext cx="8229600" cy="5287963"/>
          </a:xfrm>
        </p:spPr>
        <p:txBody>
          <a:bodyPr/>
          <a:lstStyle/>
          <a:p>
            <a:pPr eaLnBrk="1" hangingPunct="1">
              <a:lnSpc>
                <a:spcPct val="90000"/>
              </a:lnSpc>
            </a:pPr>
            <a:r>
              <a:rPr lang="ru-RU" altLang="bg-BG" dirty="0" smtClean="0"/>
              <a:t>Никой не може да бъде подложен на медицински дейности за установяване или лечение на психично разстройство освен при условия и по ред, определени със закон. </a:t>
            </a:r>
            <a:endParaRPr lang="en-US" altLang="bg-BG" dirty="0" smtClean="0"/>
          </a:p>
          <a:p>
            <a:pPr eaLnBrk="1" hangingPunct="1">
              <a:lnSpc>
                <a:spcPct val="90000"/>
              </a:lnSpc>
            </a:pPr>
            <a:r>
              <a:rPr lang="ru-RU" altLang="bg-BG" dirty="0" smtClean="0"/>
              <a:t>Оценката за наличие на психично разстройство не може да се основава на семейни, професионални или други конфликти, както и на данни за прекарано в миналото психично разстройство.</a:t>
            </a:r>
            <a:endParaRPr lang="en-US" altLang="bg-BG" dirty="0" smtClean="0"/>
          </a:p>
        </p:txBody>
      </p:sp>
      <p:sp>
        <p:nvSpPr>
          <p:cNvPr id="2" name="Date Placeholder 1"/>
          <p:cNvSpPr>
            <a:spLocks noGrp="1"/>
          </p:cNvSpPr>
          <p:nvPr>
            <p:ph type="dt" sz="half" idx="10"/>
          </p:nvPr>
        </p:nvSpPr>
        <p:spPr/>
        <p:txBody>
          <a:bodyPr/>
          <a:lstStyle/>
          <a:p>
            <a:fld id="{D9C0B492-618D-46C5-A124-A2980202D68D}"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10F78FE-FE6B-4E6E-81BD-81AEE6A9EC42}" type="slidenum">
              <a:rPr lang="en-US" altLang="en-US">
                <a:latin typeface="Arial" charset="0"/>
              </a:rPr>
              <a:pPr eaLnBrk="1" hangingPunct="1"/>
              <a:t>96</a:t>
            </a:fld>
            <a:endParaRPr lang="en-US" altLang="en-US">
              <a:latin typeface="Arial" charset="0"/>
            </a:endParaRPr>
          </a:p>
        </p:txBody>
      </p:sp>
      <p:sp>
        <p:nvSpPr>
          <p:cNvPr id="70659" name="Rectangle 3"/>
          <p:cNvSpPr>
            <a:spLocks noGrp="1" noRot="1" noChangeArrowheads="1"/>
          </p:cNvSpPr>
          <p:nvPr>
            <p:ph type="body" idx="4294967295"/>
          </p:nvPr>
        </p:nvSpPr>
        <p:spPr>
          <a:xfrm>
            <a:off x="228600" y="228600"/>
            <a:ext cx="8540750" cy="5943600"/>
          </a:xfrm>
        </p:spPr>
        <p:txBody>
          <a:bodyPr/>
          <a:lstStyle/>
          <a:p>
            <a:pPr algn="just" eaLnBrk="1" hangingPunct="1">
              <a:lnSpc>
                <a:spcPct val="80000"/>
              </a:lnSpc>
            </a:pPr>
            <a:r>
              <a:rPr lang="ru-RU" altLang="bg-BG" sz="2800" dirty="0" smtClean="0">
                <a:solidFill>
                  <a:srgbClr val="FF0000"/>
                </a:solidFill>
              </a:rPr>
              <a:t>Основни принципи при лечението на лица с психични разстройства са: </a:t>
            </a:r>
          </a:p>
          <a:p>
            <a:pPr algn="just" eaLnBrk="1" hangingPunct="1">
              <a:lnSpc>
                <a:spcPct val="80000"/>
              </a:lnSpc>
              <a:buFontTx/>
              <a:buNone/>
            </a:pPr>
            <a:r>
              <a:rPr lang="ru-RU" altLang="bg-BG" sz="2800" dirty="0" smtClean="0"/>
              <a:t>1. минимално ограничаване на личната свобода и зачитане правата на пациента; </a:t>
            </a:r>
          </a:p>
          <a:p>
            <a:pPr algn="just" eaLnBrk="1" hangingPunct="1">
              <a:lnSpc>
                <a:spcPct val="80000"/>
              </a:lnSpc>
              <a:buFontTx/>
              <a:buNone/>
            </a:pPr>
            <a:r>
              <a:rPr lang="ru-RU" altLang="bg-BG" sz="2800" dirty="0" smtClean="0"/>
              <a:t>2. намаляване на институционалната зависимост на лицата с психични разстройства от продължително болнично лечение, при условие че това не противоречи на утвърдените медицински стандарти;</a:t>
            </a:r>
          </a:p>
          <a:p>
            <a:pPr algn="just" eaLnBrk="1" hangingPunct="1">
              <a:lnSpc>
                <a:spcPct val="80000"/>
              </a:lnSpc>
              <a:buFontTx/>
              <a:buNone/>
            </a:pPr>
            <a:r>
              <a:rPr lang="ru-RU" altLang="bg-BG" sz="2800" dirty="0" smtClean="0"/>
              <a:t>3. изграждане на широка мрежа от специализирани заведения за извънболнична психиатрична помощ и приоритет на грижите в семейството и социалната среда; </a:t>
            </a:r>
          </a:p>
          <a:p>
            <a:pPr algn="just" eaLnBrk="1" hangingPunct="1">
              <a:lnSpc>
                <a:spcPct val="80000"/>
              </a:lnSpc>
              <a:buFontTx/>
              <a:buNone/>
            </a:pPr>
            <a:r>
              <a:rPr lang="ru-RU" altLang="bg-BG" sz="2800" dirty="0" smtClean="0"/>
              <a:t>4. интегрираност и равнопоставеност на психиатричната помощ с останалите медицински направления;</a:t>
            </a:r>
            <a:r>
              <a:rPr lang="en-US" altLang="bg-BG" sz="2800" dirty="0" smtClean="0"/>
              <a:t> </a:t>
            </a:r>
          </a:p>
        </p:txBody>
      </p:sp>
      <p:sp>
        <p:nvSpPr>
          <p:cNvPr id="2" name="Date Placeholder 1"/>
          <p:cNvSpPr>
            <a:spLocks noGrp="1"/>
          </p:cNvSpPr>
          <p:nvPr>
            <p:ph type="dt" sz="half" idx="10"/>
          </p:nvPr>
        </p:nvSpPr>
        <p:spPr/>
        <p:txBody>
          <a:bodyPr/>
          <a:lstStyle/>
          <a:p>
            <a:fld id="{2C5EEE46-0D39-4835-8B74-69D176F416DA}"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046C1B2-4611-4061-ADEB-50909F86835B}" type="slidenum">
              <a:rPr lang="en-US" altLang="en-US">
                <a:latin typeface="Arial" charset="0"/>
              </a:rPr>
              <a:pPr eaLnBrk="1" hangingPunct="1"/>
              <a:t>97</a:t>
            </a:fld>
            <a:endParaRPr lang="en-US" altLang="en-US">
              <a:latin typeface="Arial" charset="0"/>
            </a:endParaRPr>
          </a:p>
        </p:txBody>
      </p:sp>
      <p:sp>
        <p:nvSpPr>
          <p:cNvPr id="27651" name="Rectangle 3"/>
          <p:cNvSpPr>
            <a:spLocks noGrp="1" noRot="1" noChangeArrowheads="1"/>
          </p:cNvSpPr>
          <p:nvPr>
            <p:ph type="body" idx="4294967295"/>
          </p:nvPr>
        </p:nvSpPr>
        <p:spPr>
          <a:xfrm>
            <a:off x="304800" y="457200"/>
            <a:ext cx="8540750" cy="5715000"/>
          </a:xfrm>
        </p:spPr>
        <p:txBody>
          <a:bodyPr/>
          <a:lstStyle/>
          <a:p>
            <a:pPr eaLnBrk="1" hangingPunct="1">
              <a:lnSpc>
                <a:spcPct val="90000"/>
              </a:lnSpc>
              <a:buFontTx/>
              <a:buNone/>
            </a:pPr>
            <a:r>
              <a:rPr lang="ru-RU" altLang="bg-BG" sz="2800" dirty="0" smtClean="0">
                <a:effectLst>
                  <a:outerShdw blurRad="38100" dist="38100" dir="2700000" algn="tl">
                    <a:srgbClr val="C0C0C0"/>
                  </a:outerShdw>
                </a:effectLst>
                <a:latin typeface="Times New Roman" pitchFamily="18" charset="0"/>
              </a:rPr>
              <a:t>5. </a:t>
            </a:r>
            <a:r>
              <a:rPr lang="ru-RU" altLang="bg-BG" sz="2800" dirty="0" smtClean="0"/>
              <a:t>спазване на хуманитарните принципи и норми при осъществяване на лечебния процес и социална адаптация; </a:t>
            </a:r>
          </a:p>
          <a:p>
            <a:pPr eaLnBrk="1" hangingPunct="1">
              <a:lnSpc>
                <a:spcPct val="90000"/>
              </a:lnSpc>
              <a:buFontTx/>
              <a:buNone/>
            </a:pPr>
            <a:r>
              <a:rPr lang="ru-RU" altLang="bg-BG" sz="2800" dirty="0" smtClean="0"/>
              <a:t>6. </a:t>
            </a:r>
            <a:r>
              <a:rPr lang="ru-RU" altLang="bg-BG" sz="2800" dirty="0" err="1" smtClean="0"/>
              <a:t>стимулиране</a:t>
            </a:r>
            <a:r>
              <a:rPr lang="ru-RU" altLang="bg-BG" sz="2800" dirty="0" smtClean="0"/>
              <a:t> на самопомощта и взаимопомощта и осигуряване на активна обществена и професионална подкрепа на лицата с психични разстройства; </a:t>
            </a:r>
          </a:p>
          <a:p>
            <a:pPr eaLnBrk="1" hangingPunct="1">
              <a:lnSpc>
                <a:spcPct val="90000"/>
              </a:lnSpc>
              <a:buFontTx/>
              <a:buNone/>
            </a:pPr>
            <a:r>
              <a:rPr lang="ru-RU" altLang="bg-BG" sz="2800" dirty="0" smtClean="0"/>
              <a:t>7. специализирано обучение, професионална подготовка и преквалификация на лицата с психични разстройства с цел тяхната социална адаптация; </a:t>
            </a:r>
          </a:p>
          <a:p>
            <a:pPr eaLnBrk="1" hangingPunct="1">
              <a:lnSpc>
                <a:spcPct val="90000"/>
              </a:lnSpc>
              <a:buFontTx/>
              <a:buNone/>
            </a:pPr>
            <a:r>
              <a:rPr lang="ru-RU" altLang="bg-BG" sz="2800" dirty="0" smtClean="0"/>
              <a:t>8. участие на хуманитарни неправителствени организации в процеса на лечение и социална адаптация.</a:t>
            </a:r>
            <a:endParaRPr lang="en-US" altLang="bg-BG" sz="2800" dirty="0" smtClean="0"/>
          </a:p>
        </p:txBody>
      </p:sp>
      <p:sp>
        <p:nvSpPr>
          <p:cNvPr id="2" name="Date Placeholder 1"/>
          <p:cNvSpPr>
            <a:spLocks noGrp="1"/>
          </p:cNvSpPr>
          <p:nvPr>
            <p:ph type="dt" sz="half" idx="10"/>
          </p:nvPr>
        </p:nvSpPr>
        <p:spPr/>
        <p:txBody>
          <a:bodyPr/>
          <a:lstStyle/>
          <a:p>
            <a:fld id="{37BE1678-CBAF-481E-8B54-233F06FAEBFF}"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DEE52B32-437C-4DA2-B088-1754F38313B3}" type="slidenum">
              <a:rPr lang="en-US" altLang="en-US">
                <a:latin typeface="Arial" charset="0"/>
              </a:rPr>
              <a:pPr eaLnBrk="1" hangingPunct="1"/>
              <a:t>98</a:t>
            </a:fld>
            <a:endParaRPr lang="en-US" altLang="en-US">
              <a:latin typeface="Arial" charset="0"/>
            </a:endParaRPr>
          </a:p>
        </p:txBody>
      </p:sp>
      <p:sp>
        <p:nvSpPr>
          <p:cNvPr id="72707" name="Rectangle 3"/>
          <p:cNvSpPr>
            <a:spLocks noGrp="1" noRot="1" noChangeArrowheads="1"/>
          </p:cNvSpPr>
          <p:nvPr>
            <p:ph type="body" idx="4294967295"/>
          </p:nvPr>
        </p:nvSpPr>
        <p:spPr>
          <a:xfrm>
            <a:off x="304800" y="457200"/>
            <a:ext cx="8534400" cy="5791200"/>
          </a:xfrm>
        </p:spPr>
        <p:txBody>
          <a:bodyPr/>
          <a:lstStyle/>
          <a:p>
            <a:r>
              <a:rPr lang="bg-BG" sz="2800" dirty="0"/>
              <a:t>Трудовата терапия на лицата с психични разстройства е част от </a:t>
            </a:r>
            <a:r>
              <a:rPr lang="bg-BG" sz="2800" dirty="0" err="1"/>
              <a:t>психо-социалните</a:t>
            </a:r>
            <a:r>
              <a:rPr lang="bg-BG" sz="2800" dirty="0"/>
              <a:t> </a:t>
            </a:r>
            <a:r>
              <a:rPr lang="bg-BG" sz="2800" dirty="0" err="1"/>
              <a:t>рехабилитационни</a:t>
            </a:r>
            <a:r>
              <a:rPr lang="bg-BG" sz="2800" dirty="0"/>
              <a:t> програми.</a:t>
            </a:r>
            <a:endParaRPr lang="en-US" sz="2800" dirty="0"/>
          </a:p>
          <a:p>
            <a:r>
              <a:rPr lang="bg-BG" sz="2800" dirty="0" smtClean="0"/>
              <a:t>При </a:t>
            </a:r>
            <a:r>
              <a:rPr lang="bg-BG" sz="2800" dirty="0"/>
              <a:t>провеждане на трудовата терапия е недопустима всякаква форма на експлоатация и принудителен характер на труда.</a:t>
            </a:r>
            <a:endParaRPr lang="en-US" sz="2800" dirty="0"/>
          </a:p>
          <a:p>
            <a:r>
              <a:rPr lang="bg-BG" sz="2800" dirty="0" smtClean="0"/>
              <a:t>Дейностите </a:t>
            </a:r>
            <a:r>
              <a:rPr lang="bg-BG" sz="2800" dirty="0"/>
              <a:t>по организацията на производството, условията за полагане на труд и начинът за изплащане на възнаграждение за работата се уреждат с наредба на министъра на здравеопазването съгласувано с министъра на труда и социалната политика и министъра на финансите.</a:t>
            </a:r>
            <a:endParaRPr lang="en-US" sz="2800" dirty="0"/>
          </a:p>
        </p:txBody>
      </p:sp>
      <p:sp>
        <p:nvSpPr>
          <p:cNvPr id="2" name="Date Placeholder 1"/>
          <p:cNvSpPr>
            <a:spLocks noGrp="1"/>
          </p:cNvSpPr>
          <p:nvPr>
            <p:ph type="dt" sz="half" idx="10"/>
          </p:nvPr>
        </p:nvSpPr>
        <p:spPr/>
        <p:txBody>
          <a:bodyPr/>
          <a:lstStyle/>
          <a:p>
            <a:fld id="{5013D91D-F9F5-4108-84DF-8ACC7AE07563}" type="datetime1">
              <a:rPr lang="bg-BG" altLang="en-US" smtClean="0"/>
              <a:t>2.3.2017 г.</a:t>
            </a:fld>
            <a:endParaRPr lang="en-US" altLang="en-US"/>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5973762"/>
          </a:xfrm>
        </p:spPr>
        <p:txBody>
          <a:bodyPr/>
          <a:lstStyle/>
          <a:p>
            <a:pPr algn="l"/>
            <a:r>
              <a:rPr lang="bg-BG" sz="2800" dirty="0"/>
              <a:t>В специализираните институции за предоставяне на социални услуги на лица с психически разстройства се създават </a:t>
            </a:r>
            <a:r>
              <a:rPr lang="bg-BG" sz="2800" dirty="0">
                <a:solidFill>
                  <a:srgbClr val="FF0000"/>
                </a:solidFill>
              </a:rPr>
              <a:t>здравни кабинети</a:t>
            </a:r>
            <a:r>
              <a:rPr lang="bg-BG" sz="2800" dirty="0"/>
              <a:t>, в които работят лекар, фелдшер или </a:t>
            </a:r>
            <a:r>
              <a:rPr lang="bg-BG" sz="2800"/>
              <a:t>медицинска </a:t>
            </a:r>
            <a:r>
              <a:rPr lang="bg-BG" sz="2800" smtClean="0"/>
              <a:t>сестра и осъществяват </a:t>
            </a:r>
            <a:r>
              <a:rPr lang="bg-BG" sz="2800" dirty="0"/>
              <a:t>дейности по:</a:t>
            </a:r>
            <a:r>
              <a:rPr lang="en-US" sz="2800" dirty="0"/>
              <a:t/>
            </a:r>
            <a:br>
              <a:rPr lang="en-US" sz="2800" dirty="0"/>
            </a:br>
            <a:r>
              <a:rPr lang="bg-BG" sz="2800" dirty="0"/>
              <a:t>1. постоянно медицинско наблюдение;</a:t>
            </a:r>
            <a:r>
              <a:rPr lang="en-US" sz="2800" dirty="0"/>
              <a:t/>
            </a:r>
            <a:br>
              <a:rPr lang="en-US" sz="2800" dirty="0"/>
            </a:br>
            <a:r>
              <a:rPr lang="bg-BG" sz="2800" dirty="0"/>
              <a:t>2. оказване на първа медицинска помощ;</a:t>
            </a:r>
            <a:r>
              <a:rPr lang="en-US" sz="2800" dirty="0"/>
              <a:t/>
            </a:r>
            <a:br>
              <a:rPr lang="en-US" sz="2800" dirty="0"/>
            </a:br>
            <a:r>
              <a:rPr lang="bg-BG" sz="2800" dirty="0"/>
              <a:t>3. контрол върху хигиенното състояние на лицата;</a:t>
            </a:r>
            <a:r>
              <a:rPr lang="en-US" sz="2800" dirty="0"/>
              <a:t/>
            </a:r>
            <a:br>
              <a:rPr lang="en-US" sz="2800" dirty="0"/>
            </a:br>
            <a:r>
              <a:rPr lang="bg-BG" sz="2800" dirty="0"/>
              <a:t>4. текущ контрол за спазване на хигиенните изисквания;</a:t>
            </a:r>
            <a:r>
              <a:rPr lang="en-US" sz="2800" dirty="0"/>
              <a:t/>
            </a:r>
            <a:br>
              <a:rPr lang="en-US" sz="2800" dirty="0"/>
            </a:br>
            <a:r>
              <a:rPr lang="bg-BG" sz="2800" dirty="0"/>
              <a:t>5. изготвяне и поддържане на медицинска документация за всяко лице</a:t>
            </a:r>
            <a:r>
              <a:rPr lang="bg-BG" sz="2800" dirty="0" smtClean="0"/>
              <a:t>.</a:t>
            </a: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2.3.2017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99</a:t>
            </a:fld>
            <a:endParaRPr lang="en-US" altLang="en-US"/>
          </a:p>
        </p:txBody>
      </p:sp>
    </p:spTree>
    <p:extLst>
      <p:ext uri="{BB962C8B-B14F-4D97-AF65-F5344CB8AC3E}">
        <p14:creationId xmlns:p14="http://schemas.microsoft.com/office/powerpoint/2010/main" val="349373032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1406</TotalTime>
  <Words>4976</Words>
  <Application>Microsoft Office PowerPoint</Application>
  <PresentationFormat>On-screen Show (4:3)</PresentationFormat>
  <Paragraphs>614</Paragraphs>
  <Slides>124</Slides>
  <Notes>1</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124</vt:i4>
      </vt:variant>
    </vt:vector>
  </HeadingPairs>
  <TitlesOfParts>
    <vt:vector size="134" baseType="lpstr">
      <vt:lpstr>Arial Unicode MS</vt:lpstr>
      <vt:lpstr>Arial</vt:lpstr>
      <vt:lpstr>Arial Black</vt:lpstr>
      <vt:lpstr>Calibri</vt:lpstr>
      <vt:lpstr>Tahoma</vt:lpstr>
      <vt:lpstr>Times New Roman</vt:lpstr>
      <vt:lpstr>Wingdings</vt:lpstr>
      <vt:lpstr>Default Design</vt:lpstr>
      <vt:lpstr>Pixel</vt:lpstr>
      <vt:lpstr>CorelDRAW.Graphic.10</vt:lpstr>
      <vt:lpstr>PowerPoint Presentation</vt:lpstr>
      <vt:lpstr>ЗАКОН ЗА ЗДРАВЕТО  Приет от ХХХІХ Народно събрание на 29 юли 2004 г.  Обн. ДВ, брой 70, 10.08. 2004 г.  В сила от 01.01.2005 г. </vt:lpstr>
      <vt:lpstr>Закон за здравето</vt:lpstr>
      <vt:lpstr>Глава 1. НАЦИОНАЛНА СИСТЕМА ЗА ЗДРАВЕОПАЗВАНЕ   Раздел I. Общи положения Раздел II. Органи на управление на националната система за здравеопазване Раздел III. Държавен здравен контрол Раздел IV. Здравни заведения Раздел V. Здравна информация и документация</vt:lpstr>
      <vt:lpstr>Глава 2. ДЕЙНОСТИ ПО ОПАЗВАНЕ НА ЗДРАВЕТО Раздел I. Общи положения Раздел II.Осигуряване на здравословна жизнена среда Раздел III.Здравни изисквания към козметичните продукти Раздел IV.Дейности за въздействие върху рискови за здравето фактори Раздел V.Контрол върху заразните болести Раздел VI.Защита от йонизиращи лъчения  Раздел VII.Защита на здравето на гражданите при извършване на дейности с азбест и азбестосъдържащи материали Раздел VIII.Курортни ресурси и курорти</vt:lpstr>
      <vt:lpstr>Глава 3. МЕДИЦИНСКО ОБСЛУЖВАНЕ Раздел I. Достъпност и качество на медицинската помощ Раздел II.  Права и задължения на пациента Раздел III. Медицинска помощ при спешни състояния  Раздел IV. Медицинска експертиза Раздел V. Медицинско осигуряване при бедствия, аварии и катастрофи</vt:lpstr>
      <vt:lpstr>Глава 4. ЗДРАВНА ЗАКРИЛА НА ОПРЕДЕЛЕНИ ГРУПИ ОТ НАСЕЛЕНИЕТО Раздел l. Здравна закрила на децата Раздел II. Репродуктивно здраве Раздел III. Асистирана репродукция Раздел IV. Генетично здраве и генетични изследвания</vt:lpstr>
      <vt:lpstr>Глава 5. ПСИХИЧНО ЗДРАВЕ Раздел I. Закрила на психичното здраве Раздел II. Задължително настаняване и лечение</vt:lpstr>
      <vt:lpstr>Глава 6. НЕКОНВЕНЦИОНАЛНИ МЕТОДИ ЗА БЛАГОПРИЯТНО ВЪЗДЕЙСТВИЕ ВЪРХУ ИНДИВИДУАЛНОТО ЗДРАВЕ</vt:lpstr>
      <vt:lpstr>Глава 7.  МЕДИЦИНСКО ОБРАЗОВАНИЕ.  МЕДИЦИНСКА ПРОФЕСИЯ.  МЕДИЦИНСКИ НАУЧНИ ИЗСЛЕДВАНИЯ ВЪРХУ ХОРА. МЕДИЦИНСКА НАУКА Раздел I. Медицинско образование Раздел II. Медицинска професия Раздел III. Признаване на дипломи, удостоверения и други доказателства за професионална квалификация Раздел IV. Медицински научни изследвания върху хора.  Медицинска наука</vt:lpstr>
      <vt:lpstr>Глава 8. АДМИНИСТРАТИВНО-НАКАЗАТЕЛНИ РАЗПОРЕДБИ  ДОПЪЛНИТЕЛНА РАЗПОРЕДБА   ПРЕХОДНИ И ЗАКЛЮЧИТЕЛНИ РАЗПОРЕДБИ   § 41.  Законът влиза в сила от 1 януари 2005 г., с изключение на чл. 53, ал. 3, която влиза в сила от 1 януари 2006 г.  Законът е приет от 39-то Народно събрание на 29 юли 2004 г. и е подпечатан с официалния печат на Народното събрание.</vt:lpstr>
      <vt:lpstr>Глава първа. НАЦИОНАЛНА СИСТЕМА ЗА ЗДРАВЕОПАЗВАНЕ</vt:lpstr>
      <vt:lpstr>PowerPoint Presentation</vt:lpstr>
      <vt:lpstr>PowerPoint Presentation</vt:lpstr>
      <vt:lpstr>МС по предложение на министъра на здравеопазването приема национални здравни програми.  Националната здравна стратегия и националните здравни програми се основават върху оценка на здравното състояние и здравните потребности на гражданите, здравно-демографските тенденции и ресурсните възможности на националната система за здравеопазване.  Националните здравни програми се финансират от държавния бюджет като диференцирани разходи от бюджета на МЗ и могат да бъдат подпомагани чрез други финансови източници.</vt:lpstr>
      <vt:lpstr>Националната система за здравеопазване включва лечебните заведения по Закона за лечебните заведения, здравните заведения по този закон и Закона за лекарствените продукти в хуманната медицина, както и държавните, общинските и обществените органи и институции за организация, управление и контрол на дейностите по опазване и укрепване на здравето.</vt:lpstr>
      <vt:lpstr> Раздел II. Органи на управление на националната система за здравеопазване </vt:lpstr>
      <vt:lpstr>І Национално ниво</vt:lpstr>
      <vt:lpstr> 1. опазване здравето на гражданите и държавен здравен контрол;  2. осъществяване на спешна медицинска помощ, трансфузионна хематология, стационарна психиатрична помощ, медико-социални грижи за деца до тригодишна възраст, трансплантация и здравна информация;  3. осигуряване и устойчиво развитие на здравните дейности в лечебните и здравните заведения;  4. медицинска експертиза.</vt:lpstr>
      <vt:lpstr>Консултативен орган към министъра на здравеопазването е Висшият медицински съвет, който включва:  </vt:lpstr>
      <vt:lpstr> 5 представители, определени от министъра на здравеопазването; - 5 представители на БЛС; - 3 представители на БЗС; - 3 представители на БФС; - 3 представители на НЗОК; - 1представител на БАПЗГ; - по 1представител на Националното сдружение на общините, на всяко висше медицинско училище и на Българския Червен кръст.   Министърът на здравеопазването е председател на съвета без право на глас.</vt:lpstr>
      <vt:lpstr>PowerPoint Presentation</vt:lpstr>
      <vt:lpstr>Министърът на здравеопазването определя със заповед национални и републикански консултанти по медицински специалности.  - Националните консултанти дават консултации и становища по възложени от министъра на здравеопазването въпроси. Финансирането на тези дейности се осигурява от бюджета на МЗ.  - Републиканските консултанти консултират лечебните заведения за болнична помощ, центровете за психично здраве, комплексните онкологични центрове и центровете за кожно-венерически заболявания при оказването на медицинска помощ. Финансирането на тези дейности е от съответните лечебни заведения. </vt:lpstr>
      <vt:lpstr>ІІ Областно ниво</vt:lpstr>
      <vt:lpstr>PowerPoint Presentation</vt:lpstr>
      <vt:lpstr>PowerPoint Presentation</vt:lpstr>
      <vt:lpstr>На общинско ниво</vt:lpstr>
      <vt:lpstr> Раздел III. Държавен здравен контрол </vt:lpstr>
      <vt:lpstr>PowerPoint Presentation</vt:lpstr>
      <vt:lpstr>PowerPoint Presentation</vt:lpstr>
      <vt:lpstr>РЗИ осъществяват държавен здравен контрол чрез дейности по: 1. контрол по спазване и изпълнение на установените с нормативен акт здравни изисква-ния за обектите с обществено предназначение; 2. контрол по спазване и изпълнение на установените с нормативен акт здравни изисквания за продуктите и стоките със значение за здравето на човека; 3. контрол по спазване и изпълнение на установените с нормативен акт здравни изисквания за дейностите със значение за здравето на човека;</vt:lpstr>
      <vt:lpstr>4. контрол по спазване и изпълнение на установените с нормативен акт здравни изисквания за факторите на жизнената среда; 5. надзор на заразните болести; 6. контрол по спазване на установените с нормативен акт забрани и ограничения за реклама и продажба на алкохолни напитки; 7. контрол по спазване на установените с нормативен акт забрани и ограничения за тютюнопушене. </vt:lpstr>
      <vt:lpstr>Държавният здравен контрол се извършва : - систематично - без предварително уведомяване, и  - насочено - при постъпили сигнали от граждани, държавни и общински органи и организации, както и при наличие на други данни за възникнали инциденти.  При провеждането на държавния здравен контрол държавните здравни инспектори имат право:  1. на свободен достъп до обектите, продуктите, стоките, дейностите и лицата, подлежащи на контрол; 2. да изискват сведения и документи и да получават копия от тях на хартиен и/или електронен носител; 3. да вземат проби и образци за лабораторни анализи в количества, необходими за извършване на изследвания; 4. да разпореждат извършване на прегледи и изследвания за оценка на здравословното състояние на определени лица; </vt:lpstr>
      <vt:lpstr>5. да предписват отстраняване от работа на лица, които са болни или заразоносители и представляват опасност за здравето на околните; 6. да предписват провеждане на задължителни хигиенни и противоепидемични мерки, като определят срокове за тяхното изпълнение; 7. да спират експлоатацията на обекти с обществено предназначение, на части от тях или на съответната дейност в случаите на нарушения на здравните изисквания, като уведомят незабавно директора на РЗИ; 8. да спират реализацията на продукти и стоки със значение за здравето на човека; 9. да предлагат на органите на Дирекцията за национален строителен контрол при въвеждане в експлоатация на строежите в Р България решение за отказ за приемане на обекти с обществено предназначение, когато установят съществени нарушения на нормите и изискванията, определени с нормативен акт;</vt:lpstr>
      <vt:lpstr>Раздел IV. Здравни заведения </vt:lpstr>
      <vt:lpstr>  Здравни заведения по смисъла на този закон са:  </vt:lpstr>
      <vt:lpstr>Раздел V. Здравна информация и документация </vt:lpstr>
      <vt:lpstr>Здравна информация може да бъде предоставяна на трети лица, когато: 1. лечението на лицето продължава в друго лечебно заведение; 2. съществува заплаха за здравето или живота на други лица; 3. е необходима при идентификация на човешки труп или за установяване на причините за смъртта; 4. е необходима за нуждите на държавния здравен контрол за предотвратяване на епидемии и разпространение на заразни заболявания; </vt:lpstr>
      <vt:lpstr>5. е необходима за нуждите на медицинската експертиза и общественото осигуряване; 6. е необходима за нуждите на медицинската статистика или за медицински научни изследвания, след като данните, идентифициращи пациента, са заличени; 7. е необходима за нуждите на МЗ, НЦОЗА, НЗОК, РЗИ и НСИ. 8. е необходима за нуждите на застраховател, лицензиран по изискванията на Кодекса за застраховането. </vt:lpstr>
      <vt:lpstr>Пациентът има право да получи от лечебното заведение здравната информация, отнасяща се до неговото здравословно състояние, включително копия от медицинските си документи. Пациентът има право да упълномощи писмено друго лице да се запознае с медицинските му документи, както и да направи копия от тях. При смърт на пациента неговите наследници и роднини по права и по съребрена линия до четвърта степен включително имат право да се запознаят със здравната информация за починалия, както и да направят копия от медицинските му документи.     Медицинските специалисти и служители в лечебните заведения нямат право да разгласяват информация за пациента, която е получена при изпълнение на служебните им задължения.</vt:lpstr>
      <vt:lpstr>Глава втора.  ДЕЙНОСТИ ПО ОПАЗВАНЕ НА ЗДРАВЕТО  Раздел I Общи положения </vt:lpstr>
      <vt:lpstr>За опазване здравето и работоспособността на гражданите лечебните заведения системно извършват профилактични прегледи и диспансеризация.  Лицата с повишен здравен риск или със заболявания подлежат на диспансеризация.  Условията, редът и финансирането за извършване на профилактичните прегледи и диспансеризацията, както и списъкът на заболяванията, при които се извършва диспансеризация, се определят с наредба на министъра на здравеопазването.</vt:lpstr>
      <vt:lpstr>Раздел II. Осигуряване на здравословна жизнена среда </vt:lpstr>
      <vt:lpstr>PowerPoint Presentation</vt:lpstr>
      <vt:lpstr>Здравните изисквания</vt:lpstr>
      <vt:lpstr>Здравните изисквания</vt:lpstr>
      <vt:lpstr>PowerPoint Presentation</vt:lpstr>
      <vt:lpstr>PowerPoint Presentation</vt:lpstr>
      <vt:lpstr>PowerPoint Presentation</vt:lpstr>
      <vt:lpstr> Раздел IV. Дейности за въздействие върху рискови за здравето фактори </vt:lpstr>
      <vt:lpstr>Законът предвижда 1% от средствата, постъпили в републиканския бюджет от акцизите върху тютюневите изделия и спиртните напитки, да се използват за финансиране на националните програми за ограничаване на тютюнопушенето, злоупотребата с алкохол и недопускане употребата на наркотични вещества. </vt:lpstr>
      <vt:lpstr>Забранява се продажбата на алкохолни напитки на: 1. лица под 18 години; 2. лица в пияно състояние; 3. територията на детските градини, училищата, общежитията за ученици, лечебните заведения; 4. спортни прояви; 5. обществени мероприятия, организирани за деца и ученици.</vt:lpstr>
      <vt:lpstr>Забранява се пряката реклама на спиртни напитки. Непряката реклама не може: 1. да е насочена към лица под 18-годишна възраст, както и да се излъчва в предавания или да се публикува в печатни издания, предназначени за тях; 2. да използва лица под 18-годишна възраст като участници; 3. да свързва употребата на алкохолни напитки със спортни и физически постижения или с управление на превозни средства; 4. да съдържа неверни твърдения относно полза за здравето, социално или сексуално благополучие или да представя въздържанието или умереността в отрицателна светлина. 5. не може да се излъчва в радио- и телевизионни предавания преди 22,00 часа.</vt:lpstr>
      <vt:lpstr>Забранява се тютюнопушенето в: - закритите обществени места. - в помещенията с обособени работни места, където се полага труд, както и в помещенията към тях със спомагателно и обслужващо предназначение.  По изключение се допуска тютюнопушене в обособени самостоятелни помещения, разположени в сградите на летищата, но в тях не се разрешава присъствието на лица до 18-годишна възраст. Те се отделят с въздухонепроницаеми стени, плътно затварящи се врати, обозначават се ясно и в тях се изгражда вентилационна инсталация. Министерският съвет определя с наредба изискванията, на които трябва да отговарят обособените самостоятелни помещения.</vt:lpstr>
      <vt:lpstr>Забранява се тютюнопушенето на следните открити обществени места:  1. прилежащите терени и тротоари на детските ясли, детските градини, училищата, ученическите общежития и местата, където се предоставят социални услуги за деца; 2. площадките за игра; 3. на които са организирани мероприятия за деца и ученици; 4. спортните обекти, летните кина и театри - по време на спортни и културни прояви.</vt:lpstr>
      <vt:lpstr> Раздел V.  Надзор на заразните болести </vt:lpstr>
      <vt:lpstr>PowerPoint Presentation</vt:lpstr>
      <vt:lpstr>PowerPoint Presentation</vt:lpstr>
      <vt:lpstr>Ново от 2015 г.  В случай на кризисна ситуация, включително на масово навлизане на чужденци, търсещи закрила на територията на Р България, и при възникване на риск за общественото здраве, министърът на здравеопазването може да разпореди допълнителни мерки и дейности за опазване на общественото здраве, които се координират на национално ниво от главния държавен здравен инспектор, извършват се от регионалните здравни инспекции, на чиято територия са разкрити местата за настаняване, и се финансират от държавния бюджет. </vt:lpstr>
      <vt:lpstr>PowerPoint Presentation</vt:lpstr>
      <vt:lpstr> Глава трета. МЕДИЦИНСКО ОБСЛУЖВАНЕ  Раздел I. Достъпност и качество на медицинската помощ </vt:lpstr>
      <vt:lpstr>PowerPoint Presentation</vt:lpstr>
      <vt:lpstr>PowerPoint Presentation</vt:lpstr>
      <vt:lpstr> Раздел II. Права и задължения на пациента </vt:lpstr>
      <vt:lpstr>PowerPoint Presentation</vt:lpstr>
      <vt:lpstr>PowerPoint Presentation</vt:lpstr>
      <vt:lpstr>PowerPoint Presentation</vt:lpstr>
      <vt:lpstr>Раздел III  Медицинска помощ при спешни състояния</vt:lpstr>
      <vt:lpstr>PowerPoint Presentation</vt:lpstr>
      <vt:lpstr>Раздел IV. Медицинска експертиза</vt:lpstr>
      <vt:lpstr>Раздел V. Медицинско осигуряване при бедствия, аварии и катастрофи</vt:lpstr>
      <vt:lpstr>Раздел VI. Контрол върху медицинското обслужване   За осъществяване на контрол върху медицинското обслужване на гражданите се създава Изпълнителна агенция "Медицински одит" към министъра на здравеопазването. Ръководи се и се представлява от директор, който се подпомага от заместник-директор. Дейността, структурата и организацията на работата на ИАМО се определят с устройствен правилник, приет от Министерския съвет по предложение на министъра на здравеопазването. </vt:lpstr>
      <vt:lpstr> Глава четвърта. ЗДРАВНА ЗАКРИЛА НА ОПРЕДЕЛЕНИ ГРУПИ ОТ НАСЕЛЕНИЕТО  Раздел I. Здравна закрила на децата </vt:lpstr>
      <vt:lpstr>Здравните кабинети</vt:lpstr>
      <vt:lpstr>PowerPoint Presentation</vt:lpstr>
      <vt:lpstr>PowerPoint Presentation</vt:lpstr>
      <vt:lpstr>В рамките на утвърдените учебни планове се осигурява обучение на учениците по: 1. лична хигиена; 2. здравословно хранене; 3. здравословна жизнена среда; 4. здравословен начин на живот; 5. предпазване от инфекциозни болести; 6. здравни рискове при тютюнопушене, употреба на алкохол и наркотични вещества; 7. сексуално поведение, предпазване от полово предавани болести и СПИН и предпазване от нежелана бременност; 8. първа помощ при пострадали. </vt:lpstr>
      <vt:lpstr>Раздел I "а". Интегрирани здравно-социални услуги (Нов - ДВ, бр. 72 от 2015 г.) Интегрираните здравно-социални услуги са дейности, чрез които медицински специалисти и специалистите в областта на социалните услуги предоставят здравни грижи и медицинско наблюдение и осъществяват социална работа, включително в домашна среда, в подкрепа на деца, бременни жени, хора с увреждания и хронични заболявания и възрастни хора, които имат нужда от помощ при изпълнение на ежедневните си дейности. </vt:lpstr>
      <vt:lpstr>Раздел II. Репродуктивно здраве</vt:lpstr>
      <vt:lpstr>PowerPoint Presentation</vt:lpstr>
      <vt:lpstr>Здравните дейности по осигуряване на безрисково майчинство включват:  1. промоция, насочена към запазване здравето на жената и плода; 2. профилактика на опасността от аборт и преждевременно раждане; 3. обучение по хранене и грижи за новороденото; 4. активно медицинско наблюдение на бременността, осъществявано на диспансерен принцип от лечебните заведения за първична и специализирана извънболнична помощ;  5. пренатална диагностика и профилактика на генетични и други заболявания при условия и по ред, определени с наредба на министъра на здравеопазването;</vt:lpstr>
      <vt:lpstr> 6. осигуряване на оптимална жизнена среда за родилките и новородените; 7. диспансерно наблюдение и здравни грижи за родилката и детето; 8. свободен достъп на бременната или родилката до лечебни заведения за специализирана извънболнична помощ; 9. свободен достъп на бременната до лечебни заведения за специализирана извънболнична и болнична помощ при състояния, застрашаващи бременността; 10. право на избор от бременната на лечебно заведение за болнична помощ за раждане. </vt:lpstr>
      <vt:lpstr>Условията и редът за извършване на изкуствен аборт и критериите за жизнеспособност на плода се определят с наредба на министъра на здравеопазването, в която се определят и задълженията на медицинските специалисти при съмнение за аборт, извършен извън условията и реда на този закон.  Трайно отнемане на способността за репродукция се извършва при условия и по ред, определени с наредба на министъра на здравеопазването. </vt:lpstr>
      <vt:lpstr>Раздел III. Асистирана репродукция</vt:lpstr>
      <vt:lpstr>PowerPoint Presentation</vt:lpstr>
      <vt:lpstr>PowerPoint Presentation</vt:lpstr>
      <vt:lpstr>PowerPoint Presentation</vt:lpstr>
      <vt:lpstr>Раздел IV.  Генетично здраве и генетични изследвания</vt:lpstr>
      <vt:lpstr>Раздел IV.  Генетично здраве и генетични изследвания</vt:lpstr>
      <vt:lpstr>PowerPoint Presentation</vt:lpstr>
      <vt:lpstr>PowerPoint Presentation</vt:lpstr>
      <vt:lpstr>Глава пета. ПСИХИЧНО ЗДРАВЕ Раздел I. Закрила на психичното здраве</vt:lpstr>
      <vt:lpstr>PowerPoint Presentation</vt:lpstr>
      <vt:lpstr>PowerPoint Presentation</vt:lpstr>
      <vt:lpstr>PowerPoint Presentation</vt:lpstr>
      <vt:lpstr>PowerPoint Presentation</vt:lpstr>
      <vt:lpstr>PowerPoint Presentation</vt:lpstr>
      <vt:lpstr>PowerPoint Presentation</vt:lpstr>
      <vt:lpstr>В специализираните институции за предоставяне на социални услуги на лица с психически разстройства се създават здравни кабинети, в които работят лекар, фелдшер или медицинска сестра и осъществяват дейности по: 1. постоянно медицинско наблюдение; 2. оказване на първа медицинска помощ; 3. контрол върху хигиенното състояние на лицата; 4. текущ контрол за спазване на хигиенните изисквания; 5. изготвяне и поддържане на медицинска документация за всяко лице.</vt:lpstr>
      <vt:lpstr>Раздел II. Задължително настаняване и лечение</vt:lpstr>
      <vt:lpstr>Раздел II. Задължително настаняване и лечение</vt:lpstr>
      <vt:lpstr>PowerPoint Presentation</vt:lpstr>
      <vt:lpstr>Глава шеста. НЕКОНВЕНЦИОНАЛНИ МЕТОДИ ЗА БЛАГОПРИЯТНО ВЪЗДЕЙСТВИЕ ВЪРХУ ИНДИВИДУАЛНОТО ЗДРАВЕ</vt:lpstr>
      <vt:lpstr>PowerPoint Presentation</vt:lpstr>
      <vt:lpstr>PowerPoint Presentation</vt:lpstr>
      <vt:lpstr>Глава седма. МЕДИЦИНСКО ОБРАЗОВАНИЕ. МЕДИЦИНСКА ПРОФЕСИЯ. МЕДИЦИНСКИ НАУЧНИ ИЗСЛЕДВАНИЯ ВЪРХУ ХОРА. МЕДИЦИНСКА НАУКА Раздел I. Медицинско образование </vt:lpstr>
      <vt:lpstr>PowerPoint Presentation</vt:lpstr>
      <vt:lpstr>PowerPoint Presentation</vt:lpstr>
      <vt:lpstr>PowerPoint Presentation</vt:lpstr>
      <vt:lpstr>PowerPoint Presentation</vt:lpstr>
      <vt:lpstr>PowerPoint Presentation</vt:lpstr>
      <vt:lpstr>Раздел II. Медицинска професия</vt:lpstr>
      <vt:lpstr>PowerPoint Presentation</vt:lpstr>
      <vt:lpstr>PowerPoint Presentation</vt:lpstr>
      <vt:lpstr>PowerPoint Presentation</vt:lpstr>
      <vt:lpstr>PowerPoint Presentation</vt:lpstr>
      <vt:lpstr>Раздел IV. Медицински научни изследвания върху хора. Медицинска наука</vt:lpstr>
      <vt:lpstr>PowerPoint Presentation</vt:lpstr>
      <vt:lpstr>PowerPoint Presentation</vt:lpstr>
      <vt:lpstr>PowerPoint Presentation</vt:lpstr>
      <vt:lpstr>PowerPoint Presentation</vt:lpstr>
      <vt:lpstr>PowerPoint Presentation</vt:lpstr>
      <vt:lpstr>PowerPoint Presentation</vt:lpstr>
      <vt:lpstr>Глава осма АДМИНИСТРАТИВНОНАКАЗАТЕЛНИ РАЗПОРЕДБИ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Глава четвърта. ЗДРАВНА ЗАКРИЛА НА ОПРЕДЕЛЕНИ ГРУПИ ОТ НАСЕЛЕНИЕТО Раздел I. Здравна закрила на децата</dc:title>
  <dc:creator>Pepo</dc:creator>
  <cp:lastModifiedBy>Tzanev-MU</cp:lastModifiedBy>
  <cp:revision>230</cp:revision>
  <dcterms:created xsi:type="dcterms:W3CDTF">2009-10-27T18:07:55Z</dcterms:created>
  <dcterms:modified xsi:type="dcterms:W3CDTF">2017-03-02T07:59:12Z</dcterms:modified>
</cp:coreProperties>
</file>