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85"/>
  </p:notesMasterIdLst>
  <p:sldIdLst>
    <p:sldId id="518" r:id="rId2"/>
    <p:sldId id="256" r:id="rId3"/>
    <p:sldId id="415" r:id="rId4"/>
    <p:sldId id="416" r:id="rId5"/>
    <p:sldId id="417" r:id="rId6"/>
    <p:sldId id="418" r:id="rId7"/>
    <p:sldId id="419" r:id="rId8"/>
    <p:sldId id="420" r:id="rId9"/>
    <p:sldId id="421" r:id="rId10"/>
    <p:sldId id="422" r:id="rId11"/>
    <p:sldId id="423" r:id="rId12"/>
    <p:sldId id="424" r:id="rId13"/>
    <p:sldId id="425" r:id="rId14"/>
    <p:sldId id="426" r:id="rId15"/>
    <p:sldId id="427" r:id="rId16"/>
    <p:sldId id="428" r:id="rId17"/>
    <p:sldId id="502" r:id="rId18"/>
    <p:sldId id="429" r:id="rId19"/>
    <p:sldId id="430" r:id="rId20"/>
    <p:sldId id="431" r:id="rId21"/>
    <p:sldId id="432" r:id="rId22"/>
    <p:sldId id="433" r:id="rId23"/>
    <p:sldId id="515" r:id="rId24"/>
    <p:sldId id="434" r:id="rId25"/>
    <p:sldId id="435" r:id="rId26"/>
    <p:sldId id="436" r:id="rId27"/>
    <p:sldId id="437" r:id="rId28"/>
    <p:sldId id="438" r:id="rId29"/>
    <p:sldId id="439" r:id="rId30"/>
    <p:sldId id="440" r:id="rId31"/>
    <p:sldId id="445" r:id="rId32"/>
    <p:sldId id="446" r:id="rId33"/>
    <p:sldId id="447" r:id="rId34"/>
    <p:sldId id="448" r:id="rId35"/>
    <p:sldId id="449" r:id="rId36"/>
    <p:sldId id="450" r:id="rId37"/>
    <p:sldId id="451" r:id="rId38"/>
    <p:sldId id="452" r:id="rId39"/>
    <p:sldId id="453" r:id="rId40"/>
    <p:sldId id="517" r:id="rId41"/>
    <p:sldId id="504" r:id="rId42"/>
    <p:sldId id="505" r:id="rId43"/>
    <p:sldId id="506" r:id="rId44"/>
    <p:sldId id="507" r:id="rId45"/>
    <p:sldId id="454" r:id="rId46"/>
    <p:sldId id="455" r:id="rId47"/>
    <p:sldId id="513" r:id="rId48"/>
    <p:sldId id="456" r:id="rId49"/>
    <p:sldId id="457" r:id="rId50"/>
    <p:sldId id="458" r:id="rId51"/>
    <p:sldId id="460" r:id="rId52"/>
    <p:sldId id="461" r:id="rId53"/>
    <p:sldId id="462" r:id="rId54"/>
    <p:sldId id="463" r:id="rId55"/>
    <p:sldId id="464" r:id="rId56"/>
    <p:sldId id="466" r:id="rId57"/>
    <p:sldId id="470" r:id="rId58"/>
    <p:sldId id="471" r:id="rId59"/>
    <p:sldId id="472" r:id="rId60"/>
    <p:sldId id="473" r:id="rId61"/>
    <p:sldId id="474" r:id="rId62"/>
    <p:sldId id="475" r:id="rId63"/>
    <p:sldId id="476" r:id="rId64"/>
    <p:sldId id="477" r:id="rId65"/>
    <p:sldId id="478" r:id="rId66"/>
    <p:sldId id="479" r:id="rId67"/>
    <p:sldId id="480" r:id="rId68"/>
    <p:sldId id="481" r:id="rId69"/>
    <p:sldId id="482" r:id="rId70"/>
    <p:sldId id="483" r:id="rId71"/>
    <p:sldId id="510" r:id="rId72"/>
    <p:sldId id="509" r:id="rId73"/>
    <p:sldId id="511" r:id="rId74"/>
    <p:sldId id="484" r:id="rId75"/>
    <p:sldId id="485" r:id="rId76"/>
    <p:sldId id="486" r:id="rId77"/>
    <p:sldId id="512" r:id="rId78"/>
    <p:sldId id="487" r:id="rId79"/>
    <p:sldId id="488" r:id="rId80"/>
    <p:sldId id="501" r:id="rId81"/>
    <p:sldId id="498" r:id="rId82"/>
    <p:sldId id="499" r:id="rId83"/>
    <p:sldId id="500" r:id="rId84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88775" cy="1248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80" name="Rectangle 8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bg-BG" altLang="en-US" smtClean="0"/>
          </a:p>
        </p:txBody>
      </p:sp>
    </p:spTree>
    <p:extLst>
      <p:ext uri="{BB962C8B-B14F-4D97-AF65-F5344CB8AC3E}">
        <p14:creationId xmlns:p14="http://schemas.microsoft.com/office/powerpoint/2010/main" val="1873632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fontAlgn="base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fontAlgn="base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fontAlgn="base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fontAlgn="base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fontAlgn="base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 txBox="1">
            <a:spLocks noGrp="1" noChangeArrowheads="1"/>
          </p:cNvSpPr>
          <p:nvPr/>
        </p:nvSpPr>
        <p:spPr bwMode="auto">
          <a:xfrm>
            <a:off x="3884463" y="8685878"/>
            <a:ext cx="2972004" cy="45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1" tIns="45716" rIns="91431" bIns="45716" anchor="b"/>
          <a:lstStyle>
            <a:lvl1pPr defTabSz="99060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9pPr>
          </a:lstStyle>
          <a:p>
            <a:pPr algn="r" eaLnBrk="1" hangingPunct="1"/>
            <a:fld id="{8C50EB19-E4E4-4102-AB09-E83ACAC43C15}" type="slidenum">
              <a:rPr lang="bg-BG" altLang="bg-BG" sz="1200">
                <a:latin typeface="Arial" charset="0"/>
              </a:rPr>
              <a:pPr algn="r" eaLnBrk="1" hangingPunct="1"/>
              <a:t>1</a:t>
            </a:fld>
            <a:endParaRPr lang="bg-BG" altLang="bg-BG" sz="1200">
              <a:latin typeface="Arial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 smtClean="0"/>
          </a:p>
        </p:txBody>
      </p:sp>
    </p:spTree>
    <p:extLst>
      <p:ext uri="{BB962C8B-B14F-4D97-AF65-F5344CB8AC3E}">
        <p14:creationId xmlns:p14="http://schemas.microsoft.com/office/powerpoint/2010/main" val="2803927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5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6875" cy="4106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4276256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bg-BG" altLang="en-US" noProof="0" smtClean="0"/>
              <a:t>Click to edit Master title style</a:t>
            </a:r>
          </a:p>
        </p:txBody>
      </p:sp>
      <p:sp>
        <p:nvSpPr>
          <p:cNvPr id="3379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bg-BG" altLang="en-US" noProof="0" smtClean="0"/>
              <a:t>Click to edit Master subtitle style</a:t>
            </a:r>
          </a:p>
        </p:txBody>
      </p:sp>
      <p:sp>
        <p:nvSpPr>
          <p:cNvPr id="33792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B1A897D-59F5-438C-9A4B-F904585FD314}" type="datetime1">
              <a:rPr lang="bg-BG" altLang="en-US" smtClean="0"/>
              <a:t>2.3.2017 г.</a:t>
            </a:fld>
            <a:endParaRPr lang="bg-BG" altLang="en-US"/>
          </a:p>
        </p:txBody>
      </p:sp>
      <p:sp>
        <p:nvSpPr>
          <p:cNvPr id="33792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bg-BG" altLang="en-US"/>
          </a:p>
        </p:txBody>
      </p:sp>
      <p:sp>
        <p:nvSpPr>
          <p:cNvPr id="33792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B4E9B26-8996-4E58-8E83-CED12F86704C}" type="slidenum">
              <a:rPr lang="bg-BG" altLang="en-US"/>
              <a:pPr/>
              <a:t>‹#›</a:t>
            </a:fld>
            <a:endParaRPr lang="bg-BG" altLang="en-US"/>
          </a:p>
        </p:txBody>
      </p:sp>
      <p:sp>
        <p:nvSpPr>
          <p:cNvPr id="337927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bg-BG" alt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FDF973-8A32-4A31-80E9-E363C3F44DCB}" type="datetime1">
              <a:rPr lang="bg-BG" altLang="en-US" smtClean="0"/>
              <a:t>2.3.2017 г.</a:t>
            </a:fld>
            <a:endParaRPr lang="bg-BG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F3E046-B249-41E5-8898-B3552D5DB854}" type="slidenum">
              <a:rPr lang="bg-BG" altLang="en-US"/>
              <a:pPr/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357361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E6ACA8-CDFB-4E2C-8022-2FFCD61E5E05}" type="datetime1">
              <a:rPr lang="bg-BG" altLang="en-US" smtClean="0"/>
              <a:t>2.3.2017 г.</a:t>
            </a:fld>
            <a:endParaRPr lang="bg-BG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95CDA8-64A6-416E-B8AF-24E01A68936F}" type="slidenum">
              <a:rPr lang="bg-BG" altLang="en-US"/>
              <a:pPr/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671993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BC450B-0DEF-4744-8086-A407A3E1F3B2}" type="datetime1">
              <a:rPr lang="bg-BG" altLang="en-US" smtClean="0"/>
              <a:t>2.3.2017 г.</a:t>
            </a:fld>
            <a:endParaRPr lang="bg-BG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0CE22-A049-4590-A28F-682EBF189821}" type="slidenum">
              <a:rPr lang="bg-BG" altLang="en-US"/>
              <a:pPr/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64411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043AC6-283E-44EB-81F3-0FCDB6ABABC2}" type="datetime1">
              <a:rPr lang="bg-BG" altLang="en-US" smtClean="0"/>
              <a:t>2.3.2017 г.</a:t>
            </a:fld>
            <a:endParaRPr lang="bg-BG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24A61E-8AA3-4C51-B282-725A8EFE229F}" type="slidenum">
              <a:rPr lang="bg-BG" altLang="en-US"/>
              <a:pPr/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753189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8CCD5E-AFBA-4112-BBCE-12D52777AD8E}" type="datetime1">
              <a:rPr lang="bg-BG" altLang="en-US" smtClean="0"/>
              <a:t>2.3.2017 г.</a:t>
            </a:fld>
            <a:endParaRPr lang="bg-BG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967524-80D4-47FA-B85F-1090EA9DC8E8}" type="slidenum">
              <a:rPr lang="bg-BG" altLang="en-US"/>
              <a:pPr/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426344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888FBF-09AC-415F-8E17-BF8C77D232EA}" type="datetime1">
              <a:rPr lang="bg-BG" altLang="en-US" smtClean="0"/>
              <a:t>2.3.2017 г.</a:t>
            </a:fld>
            <a:endParaRPr lang="bg-BG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04E46-BD76-47FE-BD05-DBFC2751BCD5}" type="slidenum">
              <a:rPr lang="bg-BG" altLang="en-US"/>
              <a:pPr/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817674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0BCE47-C1FC-42EC-93A6-14074029A762}" type="datetime1">
              <a:rPr lang="bg-BG" altLang="en-US" smtClean="0"/>
              <a:t>2.3.2017 г.</a:t>
            </a:fld>
            <a:endParaRPr lang="bg-BG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F79A80-5694-458B-8DC0-228923A132E5}" type="slidenum">
              <a:rPr lang="bg-BG" altLang="en-US"/>
              <a:pPr/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721339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FE3637-A3E8-40A1-BD15-0411D72E12EE}" type="datetime1">
              <a:rPr lang="bg-BG" altLang="en-US" smtClean="0"/>
              <a:t>2.3.2017 г.</a:t>
            </a:fld>
            <a:endParaRPr lang="bg-BG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732B0D-8319-43F3-B9F4-9AD3B6A119F8}" type="slidenum">
              <a:rPr lang="bg-BG" altLang="en-US"/>
              <a:pPr/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834397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1055EA-C416-4F89-93F4-A879D028276A}" type="datetime1">
              <a:rPr lang="bg-BG" altLang="en-US" smtClean="0"/>
              <a:t>2.3.2017 г.</a:t>
            </a:fld>
            <a:endParaRPr lang="bg-BG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6AB5BD-64C4-4C42-9CBF-8F05D08EFDBF}" type="slidenum">
              <a:rPr lang="bg-BG" altLang="en-US"/>
              <a:pPr/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263825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D49B30-78C9-49B8-BA68-507F6BA5D63A}" type="datetime1">
              <a:rPr lang="bg-BG" altLang="en-US" smtClean="0"/>
              <a:t>2.3.2017 г.</a:t>
            </a:fld>
            <a:endParaRPr lang="bg-BG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C6728-E010-4CB2-BCC0-4BADB641D199}" type="slidenum">
              <a:rPr lang="bg-BG" altLang="en-US"/>
              <a:pPr/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36960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 smtClean="0"/>
              <a:t>Click to edit Master title style</a:t>
            </a:r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 smtClean="0"/>
              <a:t>Click to edit Master text styles</a:t>
            </a:r>
          </a:p>
          <a:p>
            <a:pPr lvl="1"/>
            <a:r>
              <a:rPr lang="bg-BG" altLang="en-US" smtClean="0"/>
              <a:t>Second level</a:t>
            </a:r>
          </a:p>
          <a:p>
            <a:pPr lvl="2"/>
            <a:r>
              <a:rPr lang="bg-BG" altLang="en-US" smtClean="0"/>
              <a:t>Third level</a:t>
            </a:r>
          </a:p>
          <a:p>
            <a:pPr lvl="3"/>
            <a:r>
              <a:rPr lang="bg-BG" altLang="en-US" smtClean="0"/>
              <a:t>Fourth level</a:t>
            </a:r>
          </a:p>
          <a:p>
            <a:pPr lvl="4"/>
            <a:r>
              <a:rPr lang="bg-BG" altLang="en-US" smtClean="0"/>
              <a:t>Fifth level</a:t>
            </a:r>
          </a:p>
        </p:txBody>
      </p:sp>
      <p:sp>
        <p:nvSpPr>
          <p:cNvPr id="336900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bg-BG" altLang="en-US" sz="2400">
              <a:latin typeface="Times New Roman" pitchFamily="18" charset="0"/>
            </a:endParaRPr>
          </a:p>
        </p:txBody>
      </p:sp>
      <p:sp>
        <p:nvSpPr>
          <p:cNvPr id="336901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69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B52FF12F-D17A-4DEF-831E-0E25F9FA938F}" type="datetime1">
              <a:rPr lang="bg-BG" altLang="en-US" smtClean="0"/>
              <a:t>2.3.2017 г.</a:t>
            </a:fld>
            <a:endParaRPr lang="bg-BG" altLang="en-US"/>
          </a:p>
        </p:txBody>
      </p:sp>
      <p:sp>
        <p:nvSpPr>
          <p:cNvPr id="3369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bg-BG" altLang="en-US"/>
          </a:p>
        </p:txBody>
      </p:sp>
      <p:sp>
        <p:nvSpPr>
          <p:cNvPr id="3369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EEBD773-16E7-4FDC-8FEE-96298948C7B5}" type="slidenum">
              <a:rPr lang="bg-BG" altLang="en-US"/>
              <a:pPr/>
              <a:t>‹#›</a:t>
            </a:fld>
            <a:endParaRPr lang="bg-BG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5"/>
          <p:cNvSpPr>
            <a:spLocks noChangeShapeType="1"/>
          </p:cNvSpPr>
          <p:nvPr/>
        </p:nvSpPr>
        <p:spPr bwMode="auto">
          <a:xfrm>
            <a:off x="2581275" y="901700"/>
            <a:ext cx="4813300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4099" name="Object 6"/>
          <p:cNvGraphicFramePr>
            <a:graphicFrameLocks noChangeAspect="1"/>
          </p:cNvGraphicFramePr>
          <p:nvPr/>
        </p:nvGraphicFramePr>
        <p:xfrm>
          <a:off x="527050" y="350838"/>
          <a:ext cx="8620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r:id="rId4" imgW="4785480" imgH="4894560" progId="CorelDRAW.Graphic.10">
                  <p:embed/>
                </p:oleObj>
              </mc:Choice>
              <mc:Fallback>
                <p:oleObj r:id="rId4" imgW="4785480" imgH="4894560" progId="CorelDRAW.Graphic.1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350838"/>
                        <a:ext cx="862013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Rectangle 7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 Black" pitchFamily="34" charset="0"/>
            </a:endParaRPr>
          </a:p>
        </p:txBody>
      </p:sp>
      <p:sp>
        <p:nvSpPr>
          <p:cNvPr id="4101" name="Rectangle 8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 Black" pitchFamily="34" charset="0"/>
            </a:endParaRPr>
          </a:p>
        </p:txBody>
      </p:sp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0" y="142875"/>
            <a:ext cx="9144000" cy="141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bg-BG" alt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 УНИВЕРСИТЕТ </a:t>
            </a:r>
            <a:r>
              <a:rPr lang="bg-BG" altLang="en-US" sz="2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–</a:t>
            </a:r>
            <a:r>
              <a:rPr lang="bg-BG" alt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ПЛЕВЕН</a:t>
            </a:r>
            <a:endParaRPr lang="bg-BG" altLang="en-US" sz="2400" b="1" dirty="0" smtClean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bg-BG" altLang="en-US" sz="2000" b="1" dirty="0" smtClean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	ФАКУЛТЕТ „ОБЩЕСТВЕНО ЗДРАВЕ“</a:t>
            </a:r>
            <a:endParaRPr lang="en-US" altLang="en-US" sz="2000" b="1" dirty="0" smtClean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ЦЕНТЪР ЗА ДИСТАНЦИОННО ОБУЧЕНИЕ</a:t>
            </a:r>
            <a:endParaRPr lang="bg-BG" altLang="en-US" b="1" dirty="0" smtClean="0">
              <a:solidFill>
                <a:srgbClr val="002060"/>
              </a:solidFill>
            </a:endParaRPr>
          </a:p>
          <a:p>
            <a:pPr algn="ctr">
              <a:defRPr/>
            </a:pPr>
            <a:endParaRPr lang="bg-BG" altLang="en-US" sz="2000" b="1" dirty="0" smtClean="0">
              <a:solidFill>
                <a:schemeClr val="accent2"/>
              </a:solidFill>
              <a:latin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1994" name="Text Box 4"/>
          <p:cNvSpPr txBox="1">
            <a:spLocks noChangeArrowheads="1"/>
          </p:cNvSpPr>
          <p:nvPr/>
        </p:nvSpPr>
        <p:spPr bwMode="auto">
          <a:xfrm>
            <a:off x="251520" y="1848102"/>
            <a:ext cx="19685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bg-BG" altLang="bg-BG" smtClean="0">
                <a:solidFill>
                  <a:srgbClr val="002060"/>
                </a:solidFill>
                <a:cs typeface="+mn-cs"/>
              </a:rPr>
              <a:t>Лекция </a:t>
            </a:r>
            <a:r>
              <a:rPr lang="bg-BG" altLang="bg-BG" smtClean="0">
                <a:solidFill>
                  <a:srgbClr val="002060"/>
                </a:solidFill>
                <a:cs typeface="+mn-cs"/>
              </a:rPr>
              <a:t>№7</a:t>
            </a:r>
            <a:endParaRPr lang="bg-BG" altLang="bg-BG" dirty="0" smtClean="0">
              <a:solidFill>
                <a:srgbClr val="002060"/>
              </a:solidFill>
              <a:cs typeface="+mn-cs"/>
            </a:endParaRPr>
          </a:p>
        </p:txBody>
      </p:sp>
      <p:sp>
        <p:nvSpPr>
          <p:cNvPr id="4104" name="WordArt 5"/>
          <p:cNvSpPr>
            <a:spLocks noChangeArrowheads="1" noChangeShapeType="1" noTextEdit="1"/>
          </p:cNvSpPr>
          <p:nvPr/>
        </p:nvSpPr>
        <p:spPr bwMode="auto">
          <a:xfrm>
            <a:off x="446088" y="3124200"/>
            <a:ext cx="8394700" cy="17345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287"/>
              </a:avLst>
            </a:prstTxWarp>
          </a:bodyPr>
          <a:lstStyle/>
          <a:p>
            <a:pPr algn="ctr"/>
            <a:r>
              <a:rPr lang="bg-BG" sz="2000" b="1" i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Закон </a:t>
            </a:r>
            <a:r>
              <a:rPr lang="bg-BG" sz="2000" b="1" i="1" kern="1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за </a:t>
            </a:r>
          </a:p>
          <a:p>
            <a:pPr algn="ctr"/>
            <a:r>
              <a:rPr lang="bg-BG" sz="2000" b="1" i="1" kern="1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здравното осигуряване</a:t>
            </a:r>
            <a:endParaRPr lang="en-US" sz="2000" b="1" i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1997" name="Text Box 4"/>
          <p:cNvSpPr txBox="1">
            <a:spLocks noChangeArrowheads="1"/>
          </p:cNvSpPr>
          <p:nvPr/>
        </p:nvSpPr>
        <p:spPr bwMode="auto">
          <a:xfrm>
            <a:off x="4710742" y="6237312"/>
            <a:ext cx="40957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bg-BG" altLang="bg-BG" dirty="0" smtClean="0">
                <a:solidFill>
                  <a:srgbClr val="002060"/>
                </a:solidFill>
                <a:cs typeface="+mn-cs"/>
              </a:rPr>
              <a:t>Доц. д-р Гена Грънчарова, д.м.</a:t>
            </a:r>
          </a:p>
        </p:txBody>
      </p:sp>
    </p:spTree>
    <p:extLst>
      <p:ext uri="{BB962C8B-B14F-4D97-AF65-F5344CB8AC3E}">
        <p14:creationId xmlns:p14="http://schemas.microsoft.com/office/powerpoint/2010/main" val="14886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5111A-05A2-4ADA-B0C5-C6F43A7E7DBF}" type="slidenum">
              <a:rPr lang="bg-BG" altLang="en-US"/>
              <a:pPr/>
              <a:t>10</a:t>
            </a:fld>
            <a:endParaRPr lang="bg-BG" altLang="en-US"/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altLang="en-US" sz="2800" b="1" dirty="0">
                <a:solidFill>
                  <a:srgbClr val="FF0000"/>
                </a:solidFill>
              </a:rPr>
              <a:t>Глава четвърта.</a:t>
            </a:r>
            <a:br>
              <a:rPr lang="bg-BG" altLang="en-US" sz="2800" b="1" dirty="0">
                <a:solidFill>
                  <a:srgbClr val="FF0000"/>
                </a:solidFill>
              </a:rPr>
            </a:br>
            <a:r>
              <a:rPr lang="bg-BG" altLang="en-US" sz="2800" b="1" dirty="0"/>
              <a:t>МЕДИЦИНСКИ КОНТРОЛ </a:t>
            </a:r>
            <a:endParaRPr lang="bg-BG" altLang="en-US" sz="2800" b="1" dirty="0" smtClean="0"/>
          </a:p>
          <a:p>
            <a:pPr marL="0" indent="0">
              <a:buNone/>
            </a:pPr>
            <a:endParaRPr lang="bg-BG" altLang="en-US" sz="2800" b="1" dirty="0"/>
          </a:p>
          <a:p>
            <a:pPr marL="0" indent="0">
              <a:buNone/>
            </a:pPr>
            <a:r>
              <a:rPr lang="bg-BG" altLang="en-US" b="1" dirty="0" smtClean="0">
                <a:solidFill>
                  <a:srgbClr val="FF0000"/>
                </a:solidFill>
              </a:rPr>
              <a:t>Глава </a:t>
            </a:r>
            <a:r>
              <a:rPr lang="bg-BG" altLang="en-US" b="1" dirty="0">
                <a:solidFill>
                  <a:srgbClr val="FF0000"/>
                </a:solidFill>
              </a:rPr>
              <a:t>пета.</a:t>
            </a:r>
            <a:br>
              <a:rPr lang="bg-BG" altLang="en-US" b="1" dirty="0">
                <a:solidFill>
                  <a:srgbClr val="FF0000"/>
                </a:solidFill>
              </a:rPr>
            </a:br>
            <a:r>
              <a:rPr lang="bg-BG" altLang="en-US" b="1" dirty="0" err="1"/>
              <a:t>АДМИНИСТРАТИВНОНАКАЗАТЕЛНИ</a:t>
            </a:r>
            <a:r>
              <a:rPr lang="bg-BG" altLang="en-US" b="1" dirty="0"/>
              <a:t> РАЗПОРЕДБИ</a:t>
            </a:r>
          </a:p>
          <a:p>
            <a:endParaRPr lang="bg-BG" altLang="en-US" sz="2000" b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0201-1B45-4F3D-855F-CC834D0636A1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9C3E0-5823-4845-A8C8-00DABE1340A8}" type="slidenum">
              <a:rPr lang="bg-BG" altLang="en-US"/>
              <a:pPr/>
              <a:t>11</a:t>
            </a:fld>
            <a:endParaRPr lang="bg-BG" altLang="en-US"/>
          </a:p>
        </p:txBody>
      </p:sp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sz="3400" b="1" dirty="0">
                <a:solidFill>
                  <a:srgbClr val="FF0000"/>
                </a:solidFill>
              </a:rPr>
              <a:t>Глава първа.</a:t>
            </a:r>
            <a:br>
              <a:rPr lang="bg-BG" altLang="en-US" sz="3400" b="1" dirty="0">
                <a:solidFill>
                  <a:srgbClr val="FF0000"/>
                </a:solidFill>
              </a:rPr>
            </a:br>
            <a:r>
              <a:rPr lang="bg-BG" altLang="en-US" sz="3400" b="1" dirty="0">
                <a:solidFill>
                  <a:srgbClr val="FF0000"/>
                </a:solidFill>
              </a:rPr>
              <a:t>ОБЩИ РАЗПОРЕДБИ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484688"/>
          </a:xfrm>
        </p:spPr>
        <p:txBody>
          <a:bodyPr/>
          <a:lstStyle/>
          <a:p>
            <a:r>
              <a:rPr lang="bg-BG" altLang="en-US"/>
              <a:t>Този закон урежда здравното осигуряване в Република България и свързаните с него обществени отношения.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9C80F-D407-4E82-817D-556B0619AB77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D3941-E7AE-4B50-AC0A-0F35B4E3D2BD}" type="slidenum">
              <a:rPr lang="bg-BG" altLang="en-US"/>
              <a:pPr/>
              <a:t>12</a:t>
            </a:fld>
            <a:endParaRPr lang="bg-BG" altLang="en-US"/>
          </a:p>
        </p:txBody>
      </p:sp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dirty="0">
                <a:solidFill>
                  <a:srgbClr val="FF0000"/>
                </a:solidFill>
              </a:rPr>
              <a:t>Здравното осигуряване е: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 altLang="en-US" dirty="0"/>
              <a:t>	дейност по набирането на здравноосигурителни вноски и здравноосигурителни премии, управлението на набраните средства и тяхното разходване за заплащане на здравни дейности, услуги и стоки, предвидени в този закон, в националните рамкови договори (</a:t>
            </a:r>
            <a:r>
              <a:rPr lang="bg-BG" altLang="en-US" dirty="0" err="1"/>
              <a:t>НРД</a:t>
            </a:r>
            <a:r>
              <a:rPr lang="bg-BG" altLang="en-US" dirty="0"/>
              <a:t>) и в </a:t>
            </a:r>
            <a:r>
              <a:rPr lang="bg-BG" altLang="en-US" dirty="0" smtClean="0"/>
              <a:t>застрахователните </a:t>
            </a:r>
            <a:r>
              <a:rPr lang="bg-BG" altLang="en-US" dirty="0"/>
              <a:t>договори.</a:t>
            </a:r>
          </a:p>
          <a:p>
            <a:pPr>
              <a:lnSpc>
                <a:spcPct val="90000"/>
              </a:lnSpc>
            </a:pPr>
            <a:endParaRPr lang="bg-BG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56B6-7F4C-4159-8E17-E58ED5B1C61A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04437-1123-47D7-91A9-8F6A44349307}" type="slidenum">
              <a:rPr lang="bg-BG" altLang="en-US"/>
              <a:pPr/>
              <a:t>13</a:t>
            </a:fld>
            <a:endParaRPr lang="bg-BG" altLang="en-US"/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 altLang="en-US"/>
              <a:t>	</a:t>
            </a:r>
            <a:r>
              <a:rPr lang="bg-BG" altLang="en-US" sz="4000"/>
              <a:t>Здравното осигуряване е:</a:t>
            </a:r>
          </a:p>
          <a:p>
            <a:pPr>
              <a:buFont typeface="Wingdings" pitchFamily="2" charset="2"/>
              <a:buNone/>
            </a:pPr>
            <a:endParaRPr lang="bg-BG" altLang="en-US" sz="2000"/>
          </a:p>
          <a:p>
            <a:r>
              <a:rPr lang="bg-BG" altLang="en-US" sz="3600">
                <a:solidFill>
                  <a:schemeClr val="accent2"/>
                </a:solidFill>
              </a:rPr>
              <a:t>задължително и </a:t>
            </a:r>
          </a:p>
          <a:p>
            <a:r>
              <a:rPr lang="bg-BG" altLang="en-US" sz="3600">
                <a:solidFill>
                  <a:schemeClr val="accent2"/>
                </a:solidFill>
              </a:rPr>
              <a:t>доброволно</a:t>
            </a:r>
            <a:r>
              <a:rPr lang="bg-BG" altLang="en-US">
                <a:solidFill>
                  <a:schemeClr val="accent2"/>
                </a:solidFill>
              </a:rPr>
              <a:t>.</a:t>
            </a:r>
          </a:p>
          <a:p>
            <a:endParaRPr lang="bg-BG" altLang="en-US">
              <a:solidFill>
                <a:schemeClr val="hlin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2F716-9765-4B21-85FE-6BA411F49E2E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80335-2E9D-41C0-8406-C78FF3454806}" type="slidenum">
              <a:rPr lang="bg-BG" altLang="en-US"/>
              <a:pPr/>
              <a:t>14</a:t>
            </a:fld>
            <a:endParaRPr lang="bg-BG" altLang="en-US"/>
          </a:p>
        </p:txBody>
      </p:sp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sz="3400">
                <a:solidFill>
                  <a:schemeClr val="accent2"/>
                </a:solidFill>
              </a:rPr>
              <a:t>Задължителното здравно осигуряване</a:t>
            </a:r>
            <a:r>
              <a:rPr lang="bg-BG" altLang="en-US" sz="3400"/>
              <a:t> е: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629150"/>
          </a:xfrm>
        </p:spPr>
        <p:txBody>
          <a:bodyPr/>
          <a:lstStyle/>
          <a:p>
            <a:r>
              <a:rPr lang="bg-BG" altLang="en-US"/>
              <a:t>дейност по управление и разходване на средствата от задължителни здравноосигурителни вноски за заплащане на здравни дейности, което се осъществява от Националната здравноосигурителна каса (НЗОК) и от нейните териториални поделения - районни здравноосигурителни каси (РЗОК).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8E4D7-7887-4503-BB44-1773ED319DFA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352E4-BA15-4C33-8CF7-56E27CEDB340}" type="slidenum">
              <a:rPr lang="bg-BG" altLang="en-US"/>
              <a:pPr/>
              <a:t>15</a:t>
            </a:fld>
            <a:endParaRPr lang="bg-BG" altLang="en-US"/>
          </a:p>
        </p:txBody>
      </p:sp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sz="3400">
                <a:solidFill>
                  <a:schemeClr val="accent2"/>
                </a:solidFill>
              </a:rPr>
              <a:t>Задължително здравно осигуряване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altLang="en-US" sz="2600" dirty="0"/>
              <a:t>Задължителното здравно осигуряване предоставя </a:t>
            </a:r>
            <a:r>
              <a:rPr lang="bg-BG" altLang="en-US" sz="2600" dirty="0" smtClean="0"/>
              <a:t>основен пакет </a:t>
            </a:r>
            <a:r>
              <a:rPr lang="bg-BG" altLang="en-US" sz="2600" dirty="0"/>
              <a:t>от здравни дейности, гарантиран от бюджета на НЗОК.</a:t>
            </a:r>
          </a:p>
          <a:p>
            <a:r>
              <a:rPr lang="bg-BG" altLang="en-US" sz="2600" dirty="0"/>
              <a:t>Набирането на средства от задължителните здравноосигурителни вноски, които се определят със закон, се осъществява от </a:t>
            </a:r>
            <a:r>
              <a:rPr lang="bg-BG" altLang="en-US" sz="2600" dirty="0">
                <a:solidFill>
                  <a:schemeClr val="accent2"/>
                </a:solidFill>
              </a:rPr>
              <a:t>Националната агенция за приходите.</a:t>
            </a:r>
          </a:p>
          <a:p>
            <a:endParaRPr lang="bg-BG" altLang="en-US" sz="2600" dirty="0">
              <a:solidFill>
                <a:schemeClr val="accent2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B6DBC-1467-42D5-B83A-CCE1205E8A5D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6F47-0694-47B6-8B31-7652534E34F4}" type="slidenum">
              <a:rPr lang="bg-BG" altLang="en-US"/>
              <a:pPr/>
              <a:t>16</a:t>
            </a:fld>
            <a:endParaRPr lang="bg-BG" altLang="en-US"/>
          </a:p>
        </p:txBody>
      </p:sp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sz="3600" dirty="0">
                <a:solidFill>
                  <a:schemeClr val="accent2"/>
                </a:solidFill>
              </a:rPr>
              <a:t>Доброволното здравно осигуряване </a:t>
            </a:r>
            <a:r>
              <a:rPr lang="bg-BG" altLang="en-US" sz="3600" dirty="0">
                <a:solidFill>
                  <a:schemeClr val="tx1"/>
                </a:solidFill>
              </a:rPr>
              <a:t>е: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3600" dirty="0" smtClean="0"/>
              <a:t>е </a:t>
            </a:r>
            <a:r>
              <a:rPr lang="bg-BG" sz="3600" dirty="0"/>
              <a:t>дейност по поемане на рискове, свързани с финансовото обезпечаване на определени здравни услуги и стоки срещу заплащане на премии, въз основа на застрахователни договори.</a:t>
            </a:r>
            <a:endParaRPr lang="en-US" sz="36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743C-6830-462A-A712-4DF8731944B3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424EE-4CE0-49D0-89DD-BBCE190669DE}" type="slidenum">
              <a:rPr lang="bg-BG" altLang="en-US"/>
              <a:pPr/>
              <a:t>17</a:t>
            </a:fld>
            <a:endParaRPr lang="bg-BG" altLang="en-US"/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bg-BG" altLang="en-US" sz="2400" b="1"/>
              <a:t>	</a:t>
            </a:r>
          </a:p>
          <a:p>
            <a:pPr algn="ctr">
              <a:buFont typeface="Wingdings" pitchFamily="2" charset="2"/>
              <a:buNone/>
            </a:pPr>
            <a:r>
              <a:rPr lang="bg-BG" altLang="en-US" sz="3200" b="1">
                <a:solidFill>
                  <a:schemeClr val="accent2"/>
                </a:solidFill>
              </a:rPr>
              <a:t>Глава втора.</a:t>
            </a:r>
            <a:br>
              <a:rPr lang="bg-BG" altLang="en-US" sz="3200" b="1">
                <a:solidFill>
                  <a:schemeClr val="accent2"/>
                </a:solidFill>
              </a:rPr>
            </a:br>
            <a:r>
              <a:rPr lang="bg-BG" altLang="en-US" sz="3200" b="1">
                <a:solidFill>
                  <a:schemeClr val="accent2"/>
                </a:solidFill>
              </a:rPr>
              <a:t>ЗАДЪЛЖИТЕЛНО ЗДРАВНО ОСИГУРЯВАНЕ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2D4D0-2ABF-447F-97C7-A08ED2E5221C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7E402-1E03-4DDC-962D-9E6436045836}" type="slidenum">
              <a:rPr lang="bg-BG" altLang="en-US"/>
              <a:pPr/>
              <a:t>18</a:t>
            </a:fld>
            <a:endParaRPr lang="bg-BG" altLang="en-US"/>
          </a:p>
        </p:txBody>
      </p:sp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sz="3200" b="1"/>
              <a:t>Раздел I.</a:t>
            </a:r>
            <a:br>
              <a:rPr lang="bg-BG" altLang="en-US" sz="3200" b="1"/>
            </a:br>
            <a:r>
              <a:rPr lang="bg-BG" altLang="en-US" sz="3200" b="1"/>
              <a:t>Общи разпоредби</a:t>
            </a: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 altLang="en-US" dirty="0"/>
              <a:t>	</a:t>
            </a:r>
            <a:r>
              <a:rPr lang="bg-BG" altLang="en-US" dirty="0">
                <a:solidFill>
                  <a:schemeClr val="accent2"/>
                </a:solidFill>
              </a:rPr>
              <a:t>Задължителното здравно осигуряване</a:t>
            </a:r>
            <a:r>
              <a:rPr lang="bg-BG" altLang="en-US" dirty="0"/>
              <a:t> гарантира свободен достъп на осигурените лица до медицинска помощ чрез определен по вид, обхват и обем пакет от здравни дейности, както и свободен избор на изпълнител, сключил договор с </a:t>
            </a:r>
            <a:r>
              <a:rPr lang="bg-BG" altLang="en-US" dirty="0" smtClean="0"/>
              <a:t>РЗОК.</a:t>
            </a:r>
            <a:endParaRPr lang="bg-BG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FA661-CC3D-4DD2-91BE-415BCACE5B1D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E0F0C-F00E-4391-9182-4FF1B2BE2412}" type="slidenum">
              <a:rPr lang="bg-BG" altLang="en-US"/>
              <a:pPr/>
              <a:t>19</a:t>
            </a:fld>
            <a:endParaRPr lang="bg-BG" altLang="en-US"/>
          </a:p>
        </p:txBody>
      </p:sp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sz="3400" b="1"/>
              <a:t>Раздел I.</a:t>
            </a:r>
            <a:br>
              <a:rPr lang="bg-BG" altLang="en-US" sz="3400" b="1"/>
            </a:br>
            <a:r>
              <a:rPr lang="bg-BG" altLang="en-US" sz="3400" b="1"/>
              <a:t>Общи разпоредби</a:t>
            </a:r>
          </a:p>
        </p:txBody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altLang="en-US" sz="2600"/>
              <a:t>Правото на избор е валидно за цялата територия на страната и не може да бъде ограничавано по географски и/или административни основания.</a:t>
            </a:r>
          </a:p>
          <a:p>
            <a:r>
              <a:rPr lang="bg-BG" altLang="en-US" sz="2600"/>
              <a:t>Условията и редът за упражняване правото на достъп и свободен избор на осигурените лица до медицинска помощ се уреждат в наредбата по чл. 81, ал. 3 от Закона за здравето и в националните рамкови договори.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C227C-0B14-45C9-9E38-9F6CC23D016B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ED704-D380-4F62-8B04-FDEF52EF8B70}" type="slidenum">
              <a:rPr lang="bg-BG" altLang="en-US"/>
              <a:pPr/>
              <a:t>2</a:t>
            </a:fld>
            <a:endParaRPr lang="bg-BG" altLang="en-US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4213" y="1773238"/>
            <a:ext cx="7772400" cy="1922462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algn="ctr"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bg-BG" altLang="en-US" sz="3600" b="1">
                <a:solidFill>
                  <a:schemeClr val="accent2"/>
                </a:solidFill>
                <a:latin typeface="Arial" charset="0"/>
                <a:cs typeface="Times New Roman" pitchFamily="18" charset="0"/>
              </a:rPr>
              <a:t/>
            </a:r>
            <a:br>
              <a:rPr lang="bg-BG" altLang="en-US" sz="3600" b="1">
                <a:solidFill>
                  <a:schemeClr val="accent2"/>
                </a:solidFill>
                <a:latin typeface="Arial" charset="0"/>
                <a:cs typeface="Times New Roman" pitchFamily="18" charset="0"/>
              </a:rPr>
            </a:br>
            <a:r>
              <a:rPr lang="bg-BG" altLang="en-US" sz="3600" b="1">
                <a:solidFill>
                  <a:schemeClr val="accent2"/>
                </a:solidFill>
                <a:latin typeface="Arial" charset="0"/>
                <a:cs typeface="Times New Roman" pitchFamily="18" charset="0"/>
              </a:rPr>
              <a:t/>
            </a:r>
            <a:br>
              <a:rPr lang="bg-BG" altLang="en-US" sz="3600" b="1">
                <a:solidFill>
                  <a:schemeClr val="accent2"/>
                </a:solidFill>
                <a:latin typeface="Arial" charset="0"/>
                <a:cs typeface="Times New Roman" pitchFamily="18" charset="0"/>
              </a:rPr>
            </a:br>
            <a:r>
              <a:rPr lang="en-GB" altLang="en-US" sz="3600" b="1">
                <a:solidFill>
                  <a:schemeClr val="accent2"/>
                </a:solidFill>
                <a:latin typeface="Arial" charset="0"/>
                <a:cs typeface="Times New Roman" pitchFamily="18" charset="0"/>
              </a:rPr>
              <a:t>ЗАКОН ЗА ЗДРАВНОТО ОСИГУРЯВАНЕ</a:t>
            </a:r>
            <a:r>
              <a:rPr lang="en-GB" altLang="en-US" sz="3600">
                <a:solidFill>
                  <a:schemeClr val="accent2"/>
                </a:solidFill>
                <a:latin typeface="Arial" charset="0"/>
              </a:rPr>
              <a:t>  </a:t>
            </a:r>
            <a:r>
              <a:rPr lang="bg-BG" altLang="en-US" sz="3600">
                <a:solidFill>
                  <a:schemeClr val="accent2"/>
                </a:solidFill>
                <a:latin typeface="Arial" charset="0"/>
              </a:rPr>
              <a:t/>
            </a:r>
            <a:br>
              <a:rPr lang="bg-BG" altLang="en-US" sz="3600">
                <a:solidFill>
                  <a:schemeClr val="accent2"/>
                </a:solidFill>
                <a:latin typeface="Arial" charset="0"/>
              </a:rPr>
            </a:br>
            <a:r>
              <a:rPr lang="bg-BG" altLang="en-US" sz="360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bg-BG" altLang="en-US" sz="2400">
                <a:solidFill>
                  <a:schemeClr val="accent2"/>
                </a:solidFill>
              </a:rPr>
              <a:t>Обн. ДВ. бр.70 от 19 Юни 1998г.</a:t>
            </a:r>
            <a:endParaRPr lang="en-GB" altLang="en-US" sz="2400">
              <a:solidFill>
                <a:schemeClr val="accent2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1887-2192-4173-BB14-A02F77CD992B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ED9BD-6BA9-4BB6-97F6-73B58B0CA697}" type="slidenum">
              <a:rPr lang="bg-BG" altLang="en-US"/>
              <a:pPr/>
              <a:t>20</a:t>
            </a:fld>
            <a:endParaRPr lang="bg-BG" altLang="en-US"/>
          </a:p>
        </p:txBody>
      </p:sp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sz="3400" b="1" dirty="0">
                <a:solidFill>
                  <a:srgbClr val="FF0000"/>
                </a:solidFill>
              </a:rPr>
              <a:t>Раздел I.</a:t>
            </a:r>
            <a:br>
              <a:rPr lang="bg-BG" altLang="en-US" sz="3400" b="1" dirty="0">
                <a:solidFill>
                  <a:srgbClr val="FF0000"/>
                </a:solidFill>
              </a:rPr>
            </a:br>
            <a:r>
              <a:rPr lang="bg-BG" altLang="en-US" sz="3400" b="1" dirty="0">
                <a:solidFill>
                  <a:srgbClr val="FF0000"/>
                </a:solidFill>
              </a:rPr>
              <a:t>Общи разпоредби</a:t>
            </a:r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altLang="en-US" dirty="0">
                <a:solidFill>
                  <a:srgbClr val="FF0000"/>
                </a:solidFill>
              </a:rPr>
              <a:t>Националният рамков договор </a:t>
            </a:r>
            <a:r>
              <a:rPr lang="bg-BG" altLang="en-US" dirty="0" smtClean="0">
                <a:solidFill>
                  <a:srgbClr val="FF0000"/>
                </a:solidFill>
              </a:rPr>
              <a:t>(НРД) </a:t>
            </a:r>
            <a:r>
              <a:rPr lang="bg-BG" altLang="en-US" dirty="0" smtClean="0"/>
              <a:t>е </a:t>
            </a:r>
            <a:r>
              <a:rPr lang="bg-BG" altLang="en-US" dirty="0"/>
              <a:t>нормативен административен акт, който има действие на територията на цялата страна за определен срок и е задължителен за НЗОК, РЗОК, изпълнителите на медицинска помощ, осигурените лица и осигурителите.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485D8-C817-4C01-9078-DCA08EDDD6AA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DE8C3-AF1F-4BC5-9833-220702EA7815}" type="slidenum">
              <a:rPr lang="bg-BG" altLang="en-US"/>
              <a:pPr/>
              <a:t>21</a:t>
            </a:fld>
            <a:endParaRPr lang="bg-BG" altLang="en-US"/>
          </a:p>
        </p:txBody>
      </p:sp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1"/>
            <a:ext cx="8001000" cy="819944"/>
          </a:xfrm>
        </p:spPr>
        <p:txBody>
          <a:bodyPr/>
          <a:lstStyle/>
          <a:p>
            <a:r>
              <a:rPr lang="bg-BG" altLang="en-US" sz="2800" b="1" dirty="0" smtClean="0">
                <a:solidFill>
                  <a:schemeClr val="accent2"/>
                </a:solidFill>
              </a:rPr>
              <a:t>Принципи</a:t>
            </a:r>
            <a:r>
              <a:rPr lang="en-US" altLang="en-US" sz="2800" b="1" dirty="0" smtClean="0">
                <a:solidFill>
                  <a:schemeClr val="accent2"/>
                </a:solidFill>
              </a:rPr>
              <a:t> </a:t>
            </a:r>
            <a:r>
              <a:rPr lang="bg-BG" altLang="en-US" sz="2800" b="1" dirty="0" smtClean="0">
                <a:solidFill>
                  <a:schemeClr val="accent2"/>
                </a:solidFill>
              </a:rPr>
              <a:t>на з</a:t>
            </a:r>
            <a:r>
              <a:rPr lang="bg-BG" altLang="en-US" sz="2800" b="1" dirty="0" smtClean="0"/>
              <a:t>адължителното </a:t>
            </a:r>
            <a:r>
              <a:rPr lang="bg-BG" altLang="en-US" sz="2800" b="1" dirty="0"/>
              <a:t>здравно </a:t>
            </a:r>
            <a:r>
              <a:rPr lang="bg-BG" altLang="en-US" sz="2800" b="1" dirty="0" smtClean="0"/>
              <a:t>осигуряване:</a:t>
            </a:r>
            <a:endParaRPr lang="bg-BG" altLang="en-US" sz="2800" dirty="0"/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700808"/>
            <a:ext cx="8001000" cy="3979168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bg-BG" altLang="en-US" sz="2600" dirty="0"/>
              <a:t>задължително участие при набирането на вноските;</a:t>
            </a:r>
          </a:p>
          <a:p>
            <a:pPr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bg-BG" altLang="en-US" sz="2600" dirty="0"/>
              <a:t>участие на държавата, осигурените и работодателите в управлението на НЗОК;</a:t>
            </a:r>
          </a:p>
          <a:p>
            <a:pPr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bg-BG" altLang="en-US" sz="2600" dirty="0"/>
              <a:t>солидарност на осигурените при ползването на набраните средства;</a:t>
            </a:r>
          </a:p>
          <a:p>
            <a:pPr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bg-BG" altLang="en-US" sz="2600" dirty="0"/>
              <a:t>отговорност на осигурените за собственото им здраве;</a:t>
            </a:r>
          </a:p>
          <a:p>
            <a:pPr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bg-BG" altLang="en-US" sz="2600" dirty="0" err="1"/>
              <a:t>равнопоставеност</a:t>
            </a:r>
            <a:r>
              <a:rPr lang="bg-BG" altLang="en-US" sz="2600" dirty="0"/>
              <a:t> при ползването на медицинска помощ</a:t>
            </a:r>
            <a:r>
              <a:rPr lang="bg-BG" altLang="en-US" sz="2600" dirty="0" smtClean="0"/>
              <a:t>;</a:t>
            </a:r>
            <a:endParaRPr lang="bg-BG" altLang="en-US" sz="26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8FF6D-7CD0-4F15-8F22-E8AF86D64A71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5DEB-94F5-4D18-AF02-EAAC74F349C9}" type="slidenum">
              <a:rPr lang="bg-BG" altLang="en-US"/>
              <a:pPr/>
              <a:t>22</a:t>
            </a:fld>
            <a:endParaRPr lang="bg-BG" altLang="en-US"/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95300" indent="-495300">
              <a:lnSpc>
                <a:spcPct val="80000"/>
              </a:lnSpc>
              <a:buFont typeface="Wingdings" pitchFamily="2" charset="2"/>
              <a:buAutoNum type="arabicPeriod" startAt="7"/>
            </a:pPr>
            <a:r>
              <a:rPr lang="bg-BG" altLang="en-US" sz="2600" dirty="0"/>
              <a:t>договаряне </a:t>
            </a:r>
            <a:r>
              <a:rPr lang="bg-BG" altLang="en-US" sz="2600" dirty="0" smtClean="0"/>
              <a:t>и </a:t>
            </a:r>
            <a:r>
              <a:rPr lang="bg-BG" altLang="en-US" sz="2600" dirty="0" err="1" smtClean="0"/>
              <a:t>равнопоставеност</a:t>
            </a:r>
            <a:r>
              <a:rPr lang="bg-BG" altLang="en-US" sz="2600" dirty="0" smtClean="0"/>
              <a:t> </a:t>
            </a:r>
            <a:r>
              <a:rPr lang="bg-BG" altLang="en-US" sz="2600" dirty="0"/>
              <a:t>на изпълнителите на медицинска помощ при сключване на договори с </a:t>
            </a:r>
            <a:r>
              <a:rPr lang="bg-BG" altLang="en-US" sz="2600" dirty="0" err="1"/>
              <a:t>РЗОК</a:t>
            </a:r>
            <a:r>
              <a:rPr lang="bg-BG" altLang="en-US" sz="2600" dirty="0"/>
              <a:t>;</a:t>
            </a:r>
          </a:p>
          <a:p>
            <a:pPr marL="495300" indent="-495300">
              <a:lnSpc>
                <a:spcPct val="80000"/>
              </a:lnSpc>
              <a:buFont typeface="Wingdings" pitchFamily="2" charset="2"/>
              <a:buAutoNum type="arabicPeriod" startAt="7"/>
            </a:pPr>
            <a:r>
              <a:rPr lang="bg-BG" altLang="en-US" sz="2600" dirty="0" smtClean="0"/>
              <a:t>самоуправление </a:t>
            </a:r>
            <a:r>
              <a:rPr lang="bg-BG" altLang="en-US" sz="2600" dirty="0"/>
              <a:t>на НЗОК;</a:t>
            </a:r>
          </a:p>
          <a:p>
            <a:pPr marL="495300" indent="-495300">
              <a:lnSpc>
                <a:spcPct val="80000"/>
              </a:lnSpc>
              <a:buFont typeface="Wingdings" pitchFamily="2" charset="2"/>
              <a:buAutoNum type="arabicPeriod" startAt="7"/>
            </a:pPr>
            <a:r>
              <a:rPr lang="bg-BG" altLang="en-US" sz="2600" dirty="0" smtClean="0"/>
              <a:t>пакет </a:t>
            </a:r>
            <a:r>
              <a:rPr lang="bg-BG" altLang="en-US" sz="2600" dirty="0"/>
              <a:t>от здравни дейности, гарантиран от бюджета на НЗОК;</a:t>
            </a:r>
          </a:p>
          <a:p>
            <a:pPr marL="495300" indent="-495300">
              <a:lnSpc>
                <a:spcPct val="80000"/>
              </a:lnSpc>
              <a:buFont typeface="Wingdings" pitchFamily="2" charset="2"/>
              <a:buAutoNum type="arabicPeriod" startAt="7"/>
            </a:pPr>
            <a:r>
              <a:rPr lang="bg-BG" altLang="en-US" sz="2600" dirty="0"/>
              <a:t>свободен избор от осигурените на изпълнители на медицинска помощ;</a:t>
            </a:r>
          </a:p>
          <a:p>
            <a:pPr marL="495300" indent="-495300">
              <a:lnSpc>
                <a:spcPct val="80000"/>
              </a:lnSpc>
              <a:buFont typeface="Wingdings" pitchFamily="2" charset="2"/>
              <a:buAutoNum type="arabicPeriod" startAt="7"/>
            </a:pPr>
            <a:r>
              <a:rPr lang="bg-BG" altLang="en-US" sz="2600" dirty="0"/>
              <a:t>публичност в дейността на НЗОК и публичен контрол върху извършваните от нея разходи.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40205-0CB5-4823-A796-68541CEFB0DB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2800" b="1" dirty="0" smtClean="0"/>
              <a:t>От посочените принципи много  важно значение имат принципите на:</a:t>
            </a:r>
            <a:endParaRPr lang="en-US" sz="28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597744"/>
          </a:xfrm>
        </p:spPr>
        <p:txBody>
          <a:bodyPr/>
          <a:lstStyle/>
          <a:p>
            <a:pPr algn="ctr"/>
            <a:r>
              <a:rPr lang="bg-BG" sz="2000" dirty="0" smtClean="0">
                <a:solidFill>
                  <a:srgbClr val="C00000"/>
                </a:solidFill>
              </a:rPr>
              <a:t>Социална справедливост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108000" indent="0">
              <a:buNone/>
            </a:pPr>
            <a:r>
              <a:rPr lang="bg-BG" sz="2200" dirty="0" smtClean="0"/>
              <a:t>Отнася се до начина на набиране на здравноосигурителните вноски, т.е. пропорционално на осигурителния доход.</a:t>
            </a:r>
          </a:p>
          <a:p>
            <a:pPr marL="108000" indent="0">
              <a:buNone/>
            </a:pPr>
            <a:r>
              <a:rPr lang="bg-BG" sz="2200" dirty="0" smtClean="0"/>
              <a:t>Размерът на здравно-осигурителната вноска е 8%, а максималният осигурителен доход – 2600 лв. </a:t>
            </a:r>
            <a:endParaRPr lang="en-US" sz="2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00808"/>
            <a:ext cx="4041775" cy="432048"/>
          </a:xfrm>
        </p:spPr>
        <p:txBody>
          <a:bodyPr/>
          <a:lstStyle/>
          <a:p>
            <a:pPr algn="ctr"/>
            <a:r>
              <a:rPr lang="bg-BG" sz="2000" dirty="0" smtClean="0">
                <a:solidFill>
                  <a:srgbClr val="C00000"/>
                </a:solidFill>
              </a:rPr>
              <a:t>Гражданска солидарност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32856"/>
            <a:ext cx="4041775" cy="3993307"/>
          </a:xfrm>
        </p:spPr>
        <p:txBody>
          <a:bodyPr/>
          <a:lstStyle/>
          <a:p>
            <a:pPr marL="0" indent="0">
              <a:buNone/>
            </a:pPr>
            <a:r>
              <a:rPr lang="bg-BG" sz="2200" dirty="0" smtClean="0"/>
              <a:t>Отнася се до начина на ползване на средствата от НЗОК – солидарно, независимо от размера внесените здравно-осигурителни вноски, а според нуждите на осигурените лица.</a:t>
            </a:r>
            <a:endParaRPr lang="en-US" sz="22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88FBF-09AC-415F-8E17-BF8C77D232EA}" type="datetime1">
              <a:rPr lang="bg-BG" altLang="en-US" smtClean="0"/>
              <a:t>2.3.2017 г.</a:t>
            </a:fld>
            <a:endParaRPr lang="bg-BG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04E46-BD76-47FE-BD05-DBFC2751BCD5}" type="slidenum">
              <a:rPr lang="bg-BG" altLang="en-US" smtClean="0"/>
              <a:pPr/>
              <a:t>23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4173647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0141D-AC36-4DA8-A72E-171CB24F0935}" type="slidenum">
              <a:rPr lang="bg-BG" altLang="en-US"/>
              <a:pPr/>
              <a:t>24</a:t>
            </a:fld>
            <a:endParaRPr lang="bg-BG" altLang="en-US"/>
          </a:p>
        </p:txBody>
      </p:sp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sz="2800" b="1" dirty="0">
                <a:solidFill>
                  <a:srgbClr val="FF0000"/>
                </a:solidFill>
              </a:rPr>
              <a:t>Раздел II.</a:t>
            </a:r>
            <a:br>
              <a:rPr lang="bg-BG" altLang="en-US" sz="2800" b="1" dirty="0">
                <a:solidFill>
                  <a:srgbClr val="FF0000"/>
                </a:solidFill>
              </a:rPr>
            </a:br>
            <a:r>
              <a:rPr lang="bg-BG" altLang="en-US" sz="2800" b="1" dirty="0">
                <a:solidFill>
                  <a:srgbClr val="FF0000"/>
                </a:solidFill>
              </a:rPr>
              <a:t>Национална здравноосигурителна каса (НЗОК)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bg-BG" altLang="en-US" sz="2600"/>
              <a:t>Създава се Национална здравноосигурителна каса като юридическо лице със седалище София и с предмет на дейност - осъществяване на задължителното здравно осигуряване.</a:t>
            </a:r>
          </a:p>
          <a:p>
            <a:pPr>
              <a:lnSpc>
                <a:spcPct val="90000"/>
              </a:lnSpc>
            </a:pPr>
            <a:r>
              <a:rPr lang="bg-BG" altLang="en-US" sz="2600"/>
              <a:t>НЗОК се състои от: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bg-BG" altLang="en-US" sz="2600"/>
              <a:t>централно управление,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bg-BG" altLang="en-US" sz="2600"/>
              <a:t>районни здравноосигурителни каси (РЗОК) и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bg-BG" altLang="en-US" sz="2600"/>
              <a:t>поделения на РЗОК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53CBC-ECF1-48D8-BF15-6805E2AC8B95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C603A-C2ED-4EDA-A610-1F5A0BF90C0C}" type="slidenum">
              <a:rPr lang="bg-BG" altLang="en-US"/>
              <a:pPr/>
              <a:t>25</a:t>
            </a:fld>
            <a:endParaRPr lang="bg-BG" altLang="en-US"/>
          </a:p>
        </p:txBody>
      </p:sp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sz="3400"/>
              <a:t>Органи на управление на НЗОК са:</a:t>
            </a:r>
          </a:p>
        </p:txBody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altLang="en-US"/>
              <a:t>надзорният съвет;</a:t>
            </a:r>
          </a:p>
          <a:p>
            <a:r>
              <a:rPr lang="bg-BG" altLang="en-US"/>
              <a:t>управителят.</a:t>
            </a:r>
          </a:p>
          <a:p>
            <a:pPr>
              <a:buFont typeface="Wingdings" pitchFamily="2" charset="2"/>
              <a:buNone/>
            </a:pPr>
            <a:r>
              <a:rPr lang="bg-BG" altLang="en-US"/>
              <a:t>	</a:t>
            </a:r>
          </a:p>
          <a:p>
            <a:pPr>
              <a:buFont typeface="Wingdings" pitchFamily="2" charset="2"/>
              <a:buNone/>
            </a:pPr>
            <a:r>
              <a:rPr lang="bg-BG" altLang="en-US"/>
              <a:t>	Националната здравноосигурителна каса не може да извършва доброволно здравно осигуряване.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43B5-E015-49AB-89A7-E32D0E16DC48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AD89E-FE0C-4741-90B8-174543617E77}" type="slidenum">
              <a:rPr lang="bg-BG" altLang="en-US"/>
              <a:pPr/>
              <a:t>26</a:t>
            </a:fld>
            <a:endParaRPr lang="bg-BG" altLang="en-US"/>
          </a:p>
        </p:txBody>
      </p:sp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/>
              <a:t>Органи на управление</a:t>
            </a:r>
          </a:p>
        </p:txBody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bg-BG" altLang="en-US" sz="2100">
                <a:solidFill>
                  <a:schemeClr val="accent2"/>
                </a:solidFill>
              </a:rPr>
              <a:t>Надзорният съвет</a:t>
            </a:r>
            <a:r>
              <a:rPr lang="bg-BG" altLang="en-US" sz="2100"/>
              <a:t> на НЗОК се състои от </a:t>
            </a:r>
            <a:r>
              <a:rPr lang="bg-BG" altLang="en-US" sz="2100" b="1">
                <a:solidFill>
                  <a:schemeClr val="tx2"/>
                </a:solidFill>
              </a:rPr>
              <a:t>9 членове:</a:t>
            </a:r>
            <a:r>
              <a:rPr lang="bg-BG" altLang="en-US" sz="2100"/>
              <a:t>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bg-BG" altLang="en-US" sz="2100"/>
              <a:t>един представител на представителните </a:t>
            </a:r>
            <a:r>
              <a:rPr lang="bg-BG" altLang="en-US" sz="2100" i="1"/>
              <a:t>организации за защита правата на пациентите</a:t>
            </a:r>
            <a:r>
              <a:rPr lang="bg-BG" altLang="en-US" sz="2100"/>
              <a:t>,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bg-BG" altLang="en-US" sz="2100"/>
              <a:t>двама представители на представителните </a:t>
            </a:r>
            <a:r>
              <a:rPr lang="bg-BG" altLang="en-US" sz="2100" i="1"/>
              <a:t>организации на работниците и служителите</a:t>
            </a:r>
            <a:r>
              <a:rPr lang="bg-BG" altLang="en-US" sz="2100"/>
              <a:t>,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bg-BG" altLang="en-US" sz="2100"/>
              <a:t>двама представители на представителните </a:t>
            </a:r>
            <a:r>
              <a:rPr lang="bg-BG" altLang="en-US" sz="2100" i="1"/>
              <a:t>организации на работодателите</a:t>
            </a:r>
            <a:r>
              <a:rPr lang="bg-BG" altLang="en-US" sz="2100"/>
              <a:t> и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bg-BG" altLang="en-US" sz="2100"/>
              <a:t>4 представители на </a:t>
            </a:r>
            <a:r>
              <a:rPr lang="bg-BG" altLang="en-US" sz="2100" i="1"/>
              <a:t>държавата</a:t>
            </a:r>
            <a:r>
              <a:rPr lang="bg-BG" altLang="en-US" sz="2100"/>
              <a:t>, един от които е </a:t>
            </a:r>
            <a:r>
              <a:rPr lang="bg-BG" altLang="en-US" sz="2100" i="1"/>
              <a:t>изпълнителният директор на Националната агенция за приходите</a:t>
            </a:r>
            <a:r>
              <a:rPr lang="bg-BG" altLang="en-US" sz="210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endParaRPr lang="bg-BG" altLang="en-US" sz="2100"/>
          </a:p>
          <a:p>
            <a:pPr>
              <a:lnSpc>
                <a:spcPct val="90000"/>
              </a:lnSpc>
              <a:buFontTx/>
              <a:buNone/>
            </a:pPr>
            <a:r>
              <a:rPr lang="bg-BG" altLang="en-US" sz="2100"/>
              <a:t>	Надзорният съвет се избира за срок 5 години.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5B95-FD21-4358-949D-DA7A22586BF9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7A77B-ADCB-4832-9EAD-E81073BE3789}" type="slidenum">
              <a:rPr lang="bg-BG" altLang="en-US"/>
              <a:pPr/>
              <a:t>27</a:t>
            </a:fld>
            <a:endParaRPr lang="bg-BG" altLang="en-US"/>
          </a:p>
        </p:txBody>
      </p:sp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dirty="0"/>
              <a:t>Органи на управление</a:t>
            </a:r>
          </a:p>
        </p:txBody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70073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bg-BG" altLang="en-US" sz="2400" dirty="0">
                <a:solidFill>
                  <a:schemeClr val="accent2"/>
                </a:solidFill>
              </a:rPr>
              <a:t>Управителят</a:t>
            </a:r>
            <a:r>
              <a:rPr lang="bg-BG" altLang="en-US" sz="2400" dirty="0"/>
              <a:t> на НЗОК се избира от Народното събрание за срок от 5 години</a:t>
            </a:r>
            <a:r>
              <a:rPr lang="bg-BG" altLang="en-US" sz="24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bg-BG" sz="2400" dirty="0"/>
              <a:t>Предложения за избор на управител на НЗОК могат да се правят от парламентарните групи.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bg-BG" altLang="en-US" sz="2400" dirty="0" smtClean="0"/>
              <a:t>Управител </a:t>
            </a:r>
            <a:r>
              <a:rPr lang="bg-BG" altLang="en-US" sz="2600" dirty="0"/>
              <a:t>на НЗОК може да бъде лице, което отговаря на следните изисквания: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altLang="en-US" sz="2600" dirty="0"/>
              <a:t>1. има придобито висше образование с </a:t>
            </a:r>
            <a:r>
              <a:rPr lang="bg-BG" altLang="en-US" sz="2600" dirty="0" err="1" smtClean="0"/>
              <a:t>ОКС</a:t>
            </a:r>
            <a:r>
              <a:rPr lang="bg-BG" altLang="en-US" sz="2600" dirty="0" smtClean="0"/>
              <a:t> </a:t>
            </a:r>
            <a:r>
              <a:rPr lang="bg-BG" altLang="en-US" sz="2600" dirty="0"/>
              <a:t>"магистър";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altLang="en-US" sz="2600" dirty="0"/>
              <a:t>2. има минимум три години професионален опит в областта на управлението на здравеопазването, банковото, застрахователното или осигурителното дело.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6A640-C6E0-4696-BE0D-ACE5F1A9C4BE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5049-606E-4B01-89E7-09F2D209C9B9}" type="slidenum">
              <a:rPr lang="bg-BG" altLang="en-US"/>
              <a:pPr/>
              <a:t>28</a:t>
            </a:fld>
            <a:endParaRPr lang="bg-BG" altLang="en-US"/>
          </a:p>
        </p:txBody>
      </p:sp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/>
              <a:t>Органи на управление</a:t>
            </a:r>
          </a:p>
        </p:txBody>
      </p:sp>
      <p:sp>
        <p:nvSpPr>
          <p:cNvPr id="366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altLang="en-US" sz="2100">
                <a:solidFill>
                  <a:schemeClr val="accent2"/>
                </a:solidFill>
              </a:rPr>
              <a:t>	Директорът на РЗОК: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altLang="en-US" sz="2100"/>
              <a:t>	1. представлява НЗОК на териториално равнище;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altLang="en-US" sz="2100"/>
              <a:t>	2. организира и ръководи дейността на РЗОК в съответствие със закона, правилника за устройството и дейността на НЗОК, решенията на надзорния съвет и актовете на управителя на НЗОК;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altLang="en-US" sz="2100"/>
              <a:t>	3. сключва, изменя и прекратява договорите с работещите в съответната РЗОК;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altLang="en-US" sz="2100"/>
              <a:t>	4. сключва, изменя и прекратява договорите с изпълнителите на медицинска помощ на територията, обслужвана от РЗОК, съгласно закона, НРД и правилника за устройството и дейността на НЗОК.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F7DA-3247-4893-90FE-8185ACCF10EF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2E7E3-1AC6-4464-B544-EB5705E9D2E5}" type="slidenum">
              <a:rPr lang="bg-BG" altLang="en-US"/>
              <a:pPr/>
              <a:t>29</a:t>
            </a:fld>
            <a:endParaRPr lang="bg-BG" altLang="en-US"/>
          </a:p>
        </p:txBody>
      </p:sp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620713"/>
            <a:ext cx="8001000" cy="1216025"/>
          </a:xfrm>
        </p:spPr>
        <p:txBody>
          <a:bodyPr/>
          <a:lstStyle/>
          <a:p>
            <a:r>
              <a:rPr lang="bg-BG" altLang="en-US" sz="2800"/>
              <a:t>Директорът на РЗОК може да бъде лице, което отговаря на следните изисквания:</a:t>
            </a:r>
            <a:br>
              <a:rPr lang="bg-BG" altLang="en-US" sz="2800"/>
            </a:br>
            <a:endParaRPr lang="bg-BG" altLang="en-US" sz="2800"/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 altLang="en-US" sz="2600"/>
              <a:t>	1. има придобито висше образование с образователно-квалификационна степен "магистър";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 altLang="en-US" sz="2600"/>
              <a:t>	2. има минимум три години стаж по специалността в областта на управлението на здравеопазването, банковото, застрахователното или осигурителното дело.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 altLang="en-US" sz="2600"/>
              <a:t>	Длъжността се заема въз основа на конкурс, проведен по реда на Кодекса на труда.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87D80-DB38-4FAC-9E55-FE355589A923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639F-1524-487B-976C-8AC580085E2D}" type="slidenum">
              <a:rPr lang="bg-BG" altLang="en-US"/>
              <a:pPr/>
              <a:t>3</a:t>
            </a:fld>
            <a:endParaRPr lang="bg-BG" altLang="en-US"/>
          </a:p>
        </p:txBody>
      </p:sp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sz="3200" b="1">
                <a:solidFill>
                  <a:schemeClr val="accent2"/>
                </a:solidFill>
              </a:rPr>
              <a:t>Структура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00213"/>
            <a:ext cx="8001000" cy="4679950"/>
          </a:xfrm>
        </p:spPr>
        <p:txBody>
          <a:bodyPr/>
          <a:lstStyle/>
          <a:p>
            <a:pPr marL="495300" indent="-4953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bg-BG" altLang="en-US" sz="2600" b="1">
                <a:solidFill>
                  <a:schemeClr val="accent2"/>
                </a:solidFill>
              </a:rPr>
              <a:t>Глава първа.</a:t>
            </a:r>
            <a:br>
              <a:rPr lang="bg-BG" altLang="en-US" sz="2600" b="1">
                <a:solidFill>
                  <a:schemeClr val="accent2"/>
                </a:solidFill>
              </a:rPr>
            </a:br>
            <a:r>
              <a:rPr lang="bg-BG" altLang="en-US" sz="2600" b="1">
                <a:solidFill>
                  <a:schemeClr val="accent2"/>
                </a:solidFill>
              </a:rPr>
              <a:t>ОБЩИ РАЗПОРЕДБИ</a:t>
            </a:r>
          </a:p>
          <a:p>
            <a:pPr marL="495300" indent="-4953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bg-BG" altLang="en-US" sz="2600" b="1">
                <a:solidFill>
                  <a:schemeClr val="accent2"/>
                </a:solidFill>
              </a:rPr>
              <a:t>Глава втора.</a:t>
            </a:r>
            <a:br>
              <a:rPr lang="bg-BG" altLang="en-US" sz="2600" b="1">
                <a:solidFill>
                  <a:schemeClr val="accent2"/>
                </a:solidFill>
              </a:rPr>
            </a:br>
            <a:r>
              <a:rPr lang="bg-BG" altLang="en-US" sz="2600" b="1">
                <a:solidFill>
                  <a:schemeClr val="accent2"/>
                </a:solidFill>
              </a:rPr>
              <a:t>ЗАДЪЛЖИТЕЛНО ЗДРАВНО ОСИГУРЯВАНЕ</a:t>
            </a:r>
          </a:p>
          <a:p>
            <a:pPr marL="495300" indent="-4953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bg-BG" altLang="en-US" sz="2600" b="1">
                <a:solidFill>
                  <a:schemeClr val="accent2"/>
                </a:solidFill>
              </a:rPr>
              <a:t>Глава трета.</a:t>
            </a:r>
            <a:br>
              <a:rPr lang="bg-BG" altLang="en-US" sz="2600" b="1">
                <a:solidFill>
                  <a:schemeClr val="accent2"/>
                </a:solidFill>
              </a:rPr>
            </a:br>
            <a:r>
              <a:rPr lang="bg-BG" altLang="en-US" sz="2600" b="1">
                <a:solidFill>
                  <a:schemeClr val="accent2"/>
                </a:solidFill>
              </a:rPr>
              <a:t>ДОБРОВОЛНО ЗДРАВНО ОСИГУРЯВАНЕ</a:t>
            </a:r>
          </a:p>
          <a:p>
            <a:pPr marL="495300" indent="-4953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bg-BG" altLang="en-US" sz="2600" b="1">
                <a:solidFill>
                  <a:schemeClr val="accent2"/>
                </a:solidFill>
              </a:rPr>
              <a:t>Глава четвърта.</a:t>
            </a:r>
            <a:br>
              <a:rPr lang="bg-BG" altLang="en-US" sz="2600" b="1">
                <a:solidFill>
                  <a:schemeClr val="accent2"/>
                </a:solidFill>
              </a:rPr>
            </a:br>
            <a:r>
              <a:rPr lang="bg-BG" altLang="en-US" sz="2600" b="1">
                <a:solidFill>
                  <a:schemeClr val="accent2"/>
                </a:solidFill>
              </a:rPr>
              <a:t>МЕДИЦИНСКИ КОНТРОЛ </a:t>
            </a:r>
          </a:p>
          <a:p>
            <a:pPr marL="495300" indent="-4953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bg-BG" altLang="en-US" sz="2600" b="1">
                <a:solidFill>
                  <a:schemeClr val="accent2"/>
                </a:solidFill>
              </a:rPr>
              <a:t>Глава пета.</a:t>
            </a:r>
            <a:br>
              <a:rPr lang="bg-BG" altLang="en-US" sz="2600" b="1">
                <a:solidFill>
                  <a:schemeClr val="accent2"/>
                </a:solidFill>
              </a:rPr>
            </a:br>
            <a:r>
              <a:rPr lang="bg-BG" altLang="en-US" sz="2600" b="1">
                <a:solidFill>
                  <a:schemeClr val="accent2"/>
                </a:solidFill>
              </a:rPr>
              <a:t>АДМИНИСТРАТИВНОНАКАЗАТЕЛНИ РАЗПОРЕДБИ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B1591-8F55-4751-A063-EAA50193ED11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12DB0-15BC-4A74-831C-A6E4AA36ED47}" type="slidenum">
              <a:rPr lang="bg-BG" altLang="en-US"/>
              <a:pPr/>
              <a:t>30</a:t>
            </a:fld>
            <a:endParaRPr lang="bg-BG" altLang="en-US"/>
          </a:p>
        </p:txBody>
      </p:sp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sz="2800" b="1" dirty="0">
                <a:solidFill>
                  <a:srgbClr val="FF0000"/>
                </a:solidFill>
              </a:rPr>
              <a:t>Раздел III.</a:t>
            </a:r>
            <a:br>
              <a:rPr lang="bg-BG" altLang="en-US" sz="2800" b="1" dirty="0">
                <a:solidFill>
                  <a:srgbClr val="FF0000"/>
                </a:solidFill>
              </a:rPr>
            </a:br>
            <a:r>
              <a:rPr lang="bg-BG" altLang="en-US" sz="2800" b="1" dirty="0">
                <a:solidFill>
                  <a:srgbClr val="FF0000"/>
                </a:solidFill>
              </a:rPr>
              <a:t>Финансово устройство на НЗОК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bg-BG" altLang="en-US" sz="2600" dirty="0">
                <a:solidFill>
                  <a:srgbClr val="FF0000"/>
                </a:solidFill>
              </a:rPr>
              <a:t>Бюджетът на НЗОК е основен финансов план </a:t>
            </a:r>
            <a:r>
              <a:rPr lang="bg-BG" altLang="en-US" sz="2600" dirty="0"/>
              <a:t>за набиране и разходване на паричните средства на задължителното здравно осигуряване и е отделен от държавния бюджет.</a:t>
            </a:r>
          </a:p>
          <a:p>
            <a:r>
              <a:rPr lang="bg-BG" altLang="en-US" sz="2600" dirty="0"/>
              <a:t>Годишната стойност на разходите за видовете медицинска помощ, изплащана от НЗОК, са неразделна част от бюджета на НЗОК за съответната година.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2295F-B34B-4EF4-BDD3-D11F66429F22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5C9FC-E6FE-4498-90DB-B4D89E7A4441}" type="slidenum">
              <a:rPr lang="bg-BG" altLang="en-US"/>
              <a:pPr/>
              <a:t>31</a:t>
            </a:fld>
            <a:endParaRPr lang="bg-BG" altLang="en-US"/>
          </a:p>
        </p:txBody>
      </p:sp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/>
              <a:t>Резервът на НЗОК </a:t>
            </a:r>
          </a:p>
        </p:txBody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752600"/>
            <a:ext cx="8496944" cy="4267200"/>
          </a:xfrm>
        </p:spPr>
        <p:txBody>
          <a:bodyPr/>
          <a:lstStyle/>
          <a:p>
            <a:pPr marL="36000">
              <a:spcBef>
                <a:spcPts val="0"/>
              </a:spcBef>
              <a:buFont typeface="Wingdings" pitchFamily="2" charset="2"/>
              <a:buNone/>
            </a:pPr>
            <a:r>
              <a:rPr lang="bg-BG" altLang="en-US" sz="2100" dirty="0"/>
              <a:t>	</a:t>
            </a:r>
            <a:r>
              <a:rPr lang="bg-BG" altLang="en-US" sz="2100" dirty="0">
                <a:solidFill>
                  <a:srgbClr val="FF0000"/>
                </a:solidFill>
              </a:rPr>
              <a:t>В бюджета на НЗОК задължително се предвижда резерв</a:t>
            </a:r>
            <a:r>
              <a:rPr lang="bg-BG" altLang="en-US" sz="2100" dirty="0"/>
              <a:t>, включително и за непредвидени и неотложни разходи.</a:t>
            </a:r>
          </a:p>
          <a:p>
            <a:pPr marL="36000">
              <a:spcBef>
                <a:spcPts val="0"/>
              </a:spcBef>
              <a:buFont typeface="Wingdings" pitchFamily="2" charset="2"/>
              <a:buNone/>
            </a:pPr>
            <a:r>
              <a:rPr lang="bg-BG" altLang="en-US" sz="2100" dirty="0"/>
              <a:t>	</a:t>
            </a:r>
            <a:endParaRPr lang="bg-BG" altLang="en-US" sz="2100" dirty="0" smtClean="0"/>
          </a:p>
          <a:p>
            <a:pPr marL="36000">
              <a:spcBef>
                <a:spcPts val="0"/>
              </a:spcBef>
              <a:buFont typeface="Wingdings" pitchFamily="2" charset="2"/>
              <a:buNone/>
            </a:pPr>
            <a:r>
              <a:rPr lang="bg-BG" altLang="en-US" sz="2100" dirty="0" smtClean="0">
                <a:solidFill>
                  <a:srgbClr val="FF0000"/>
                </a:solidFill>
              </a:rPr>
              <a:t>Резервът </a:t>
            </a:r>
            <a:r>
              <a:rPr lang="bg-BG" altLang="en-US" sz="2100" dirty="0">
                <a:solidFill>
                  <a:srgbClr val="FF0000"/>
                </a:solidFill>
              </a:rPr>
              <a:t>на НЗОК </a:t>
            </a:r>
            <a:r>
              <a:rPr lang="bg-BG" altLang="en-US" sz="2100" dirty="0"/>
              <a:t> се определя в размер на </a:t>
            </a:r>
            <a:r>
              <a:rPr lang="bg-BG" altLang="en-US" sz="2100" dirty="0" smtClean="0">
                <a:solidFill>
                  <a:srgbClr val="FF0000"/>
                </a:solidFill>
              </a:rPr>
              <a:t>десет </a:t>
            </a:r>
            <a:r>
              <a:rPr lang="bg-BG" altLang="en-US" sz="2100" dirty="0">
                <a:solidFill>
                  <a:srgbClr val="FF0000"/>
                </a:solidFill>
              </a:rPr>
              <a:t>на сто </a:t>
            </a:r>
            <a:r>
              <a:rPr lang="bg-BG" altLang="en-US" sz="2100" dirty="0"/>
              <a:t>от събраните приходи от здравноосигурителни вноски и трансферите за здравноосигурителни вноски от други </a:t>
            </a:r>
            <a:r>
              <a:rPr lang="bg-BG" altLang="en-US" sz="2100" dirty="0" smtClean="0"/>
              <a:t>бюджети и други </a:t>
            </a:r>
            <a:r>
              <a:rPr lang="bg-BG" altLang="en-US" sz="2100" dirty="0"/>
              <a:t>приходи.</a:t>
            </a:r>
          </a:p>
          <a:p>
            <a:pPr marL="36000">
              <a:spcBef>
                <a:spcPts val="0"/>
              </a:spcBef>
              <a:buFont typeface="Wingdings" pitchFamily="2" charset="2"/>
              <a:buNone/>
            </a:pPr>
            <a:r>
              <a:rPr lang="bg-BG" altLang="en-US" sz="2100" dirty="0"/>
              <a:t>	</a:t>
            </a:r>
            <a:endParaRPr lang="bg-BG" altLang="en-US" sz="2100" dirty="0" smtClean="0"/>
          </a:p>
          <a:p>
            <a:pPr marL="36000">
              <a:spcBef>
                <a:spcPts val="0"/>
              </a:spcBef>
              <a:buFont typeface="Wingdings" pitchFamily="2" charset="2"/>
              <a:buNone/>
            </a:pPr>
            <a:r>
              <a:rPr lang="bg-BG" altLang="en-US" sz="2100" dirty="0" smtClean="0"/>
              <a:t>Със </a:t>
            </a:r>
            <a:r>
              <a:rPr lang="bg-BG" altLang="en-US" sz="2100" dirty="0"/>
              <a:t>средствата от резерва се плащат разходи в случай на значителни отклонения от равномерното разходване на средствата или на териториален дисбаланс в потреблението на медицинска </a:t>
            </a:r>
            <a:r>
              <a:rPr lang="bg-BG" altLang="en-US" sz="2100" dirty="0" smtClean="0"/>
              <a:t>помощ.</a:t>
            </a:r>
            <a:endParaRPr lang="bg-BG" altLang="en-US" sz="21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2518B-540E-4467-B06A-120A29EC31A7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95A64-B633-4894-A244-235A6BE43DE8}" type="slidenum">
              <a:rPr lang="bg-BG" altLang="en-US"/>
              <a:pPr/>
              <a:t>32</a:t>
            </a:fld>
            <a:endParaRPr lang="bg-BG" altLang="en-US"/>
          </a:p>
        </p:txBody>
      </p:sp>
      <p:sp>
        <p:nvSpPr>
          <p:cNvPr id="374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/>
              <a:t>Закона за бюджета на НЗОК</a:t>
            </a:r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7720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bg-BG" altLang="en-US" sz="2100" dirty="0">
                <a:solidFill>
                  <a:srgbClr val="FF0000"/>
                </a:solidFill>
              </a:rPr>
              <a:t>Със Закона за бюджета на НЗОК задължително се</a:t>
            </a:r>
          </a:p>
          <a:p>
            <a:pPr>
              <a:buFont typeface="Wingdings" pitchFamily="2" charset="2"/>
              <a:buNone/>
            </a:pPr>
            <a:r>
              <a:rPr lang="bg-BG" altLang="en-US" sz="2100" dirty="0">
                <a:solidFill>
                  <a:srgbClr val="FF0000"/>
                </a:solidFill>
              </a:rPr>
              <a:t>определят и размерът на задължителната</a:t>
            </a:r>
          </a:p>
          <a:p>
            <a:pPr>
              <a:buFont typeface="Wingdings" pitchFamily="2" charset="2"/>
              <a:buNone/>
            </a:pPr>
            <a:r>
              <a:rPr lang="bg-BG" altLang="en-US" sz="2100" dirty="0">
                <a:solidFill>
                  <a:srgbClr val="FF0000"/>
                </a:solidFill>
              </a:rPr>
              <a:t>здравноосигурителна </a:t>
            </a:r>
            <a:r>
              <a:rPr lang="bg-BG" altLang="en-US" sz="2100" dirty="0" smtClean="0">
                <a:solidFill>
                  <a:srgbClr val="FF0000"/>
                </a:solidFill>
              </a:rPr>
              <a:t>вноска</a:t>
            </a:r>
            <a:r>
              <a:rPr lang="bg-BG" altLang="en-US" sz="2100" dirty="0" smtClean="0"/>
              <a:t>,както </a:t>
            </a:r>
            <a:r>
              <a:rPr lang="bg-BG" altLang="en-US" sz="2100" dirty="0"/>
              <a:t>и диференцираните</a:t>
            </a:r>
          </a:p>
          <a:p>
            <a:pPr>
              <a:buFont typeface="Wingdings" pitchFamily="2" charset="2"/>
              <a:buNone/>
            </a:pPr>
            <a:r>
              <a:rPr lang="bg-BG" altLang="en-US" sz="2100" dirty="0"/>
              <a:t>разходи по здравноосигурителните плащания за:</a:t>
            </a:r>
          </a:p>
          <a:p>
            <a:pPr>
              <a:buFont typeface="Wingdings" pitchFamily="2" charset="2"/>
              <a:buNone/>
            </a:pPr>
            <a:endParaRPr lang="bg-BG" altLang="en-US" sz="2100" dirty="0"/>
          </a:p>
          <a:p>
            <a:pPr>
              <a:buFont typeface="Wingdings" pitchFamily="2" charset="2"/>
              <a:buNone/>
            </a:pPr>
            <a:r>
              <a:rPr lang="bg-BG" altLang="en-US" sz="2100" dirty="0"/>
              <a:t>1. първична извънболнична медицинска помощ;</a:t>
            </a:r>
          </a:p>
          <a:p>
            <a:pPr>
              <a:buFont typeface="Wingdings" pitchFamily="2" charset="2"/>
              <a:buNone/>
            </a:pPr>
            <a:r>
              <a:rPr lang="bg-BG" altLang="en-US" sz="2100" dirty="0"/>
              <a:t>2. специализирана извънболнична медицинска помощ;</a:t>
            </a:r>
          </a:p>
          <a:p>
            <a:pPr>
              <a:buFont typeface="Wingdings" pitchFamily="2" charset="2"/>
              <a:buNone/>
            </a:pPr>
            <a:r>
              <a:rPr lang="bg-BG" altLang="en-US" sz="2100" dirty="0"/>
              <a:t>3. </a:t>
            </a:r>
            <a:r>
              <a:rPr lang="bg-BG" altLang="en-US" sz="2100" dirty="0" err="1"/>
              <a:t>дентална</a:t>
            </a:r>
            <a:r>
              <a:rPr lang="bg-BG" altLang="en-US" sz="2100" dirty="0"/>
              <a:t> помощ;</a:t>
            </a:r>
          </a:p>
          <a:p>
            <a:pPr>
              <a:buFont typeface="Wingdings" pitchFamily="2" charset="2"/>
              <a:buNone/>
            </a:pPr>
            <a:r>
              <a:rPr lang="bg-BG" altLang="en-US" sz="2100" dirty="0"/>
              <a:t>4. медико-диагностични дейности;</a:t>
            </a:r>
          </a:p>
          <a:p>
            <a:pPr>
              <a:buFont typeface="Wingdings" pitchFamily="2" charset="2"/>
              <a:buNone/>
            </a:pPr>
            <a:r>
              <a:rPr lang="bg-BG" altLang="en-US" sz="2100" dirty="0"/>
              <a:t>5. лекарства за домашно лечение, медицински изделия и диетични храни за специални медицински цели;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altLang="en-US" sz="2100" dirty="0"/>
              <a:t>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altLang="en-US" sz="2100" dirty="0"/>
              <a:t>	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C2F4-4F63-47D0-905A-171032B6C796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7D4D1-F918-48D5-B4C2-AA79B8D5916C}" type="slidenum">
              <a:rPr lang="bg-BG" altLang="en-US"/>
              <a:pPr/>
              <a:t>33</a:t>
            </a:fld>
            <a:endParaRPr lang="bg-BG" altLang="en-US"/>
          </a:p>
        </p:txBody>
      </p:sp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/>
              <a:t>Закона за бюджета на НЗОК</a:t>
            </a:r>
          </a:p>
        </p:txBody>
      </p:sp>
      <p:sp>
        <p:nvSpPr>
          <p:cNvPr id="375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48471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bg-BG" altLang="en-US" sz="1900" dirty="0"/>
              <a:t>6. болнична медицинска помощ;</a:t>
            </a:r>
          </a:p>
          <a:p>
            <a:pPr>
              <a:buFont typeface="Wingdings" pitchFamily="2" charset="2"/>
              <a:buNone/>
            </a:pPr>
            <a:r>
              <a:rPr lang="bg-BG" altLang="en-US" sz="1900" dirty="0"/>
              <a:t>7. други здравноосигурителни плащания, предвидени в НРД;</a:t>
            </a:r>
          </a:p>
          <a:p>
            <a:pPr>
              <a:buFont typeface="Wingdings" pitchFamily="2" charset="2"/>
              <a:buNone/>
            </a:pPr>
            <a:r>
              <a:rPr lang="bg-BG" altLang="en-US" sz="1900" dirty="0"/>
              <a:t>8. медицинска помощ, оказана в съответствие с правилата за координация на системите за социална сигурност.</a:t>
            </a:r>
          </a:p>
          <a:p>
            <a:pPr>
              <a:buFont typeface="Wingdings" pitchFamily="2" charset="2"/>
              <a:buNone/>
            </a:pPr>
            <a:endParaRPr lang="bg-BG" altLang="en-US" sz="1900" dirty="0"/>
          </a:p>
          <a:p>
            <a:pPr>
              <a:buFont typeface="Wingdings" pitchFamily="2" charset="2"/>
              <a:buNone/>
            </a:pPr>
            <a:r>
              <a:rPr lang="bg-BG" altLang="en-US" sz="1900" dirty="0"/>
              <a:t>	В случай, че проектът на Закона за бюджета на</a:t>
            </a:r>
          </a:p>
          <a:p>
            <a:pPr>
              <a:buFont typeface="Wingdings" pitchFamily="2" charset="2"/>
              <a:buNone/>
            </a:pPr>
            <a:r>
              <a:rPr lang="bg-BG" altLang="en-US" sz="1900" dirty="0"/>
              <a:t>Националната здравноосигурителна каса не бъде приет от</a:t>
            </a:r>
          </a:p>
          <a:p>
            <a:pPr>
              <a:buFont typeface="Wingdings" pitchFamily="2" charset="2"/>
              <a:buNone/>
            </a:pPr>
            <a:r>
              <a:rPr lang="bg-BG" altLang="en-US" sz="1900" dirty="0"/>
              <a:t>Народното събрание до началото на бюджетната година,</a:t>
            </a:r>
          </a:p>
          <a:p>
            <a:pPr>
              <a:buFont typeface="Wingdings" pitchFamily="2" charset="2"/>
              <a:buNone/>
            </a:pPr>
            <a:r>
              <a:rPr lang="bg-BG" altLang="en-US" sz="1900" dirty="0"/>
              <a:t>осигурителните приходи се събират и осигурителните</a:t>
            </a:r>
          </a:p>
          <a:p>
            <a:pPr>
              <a:buFont typeface="Wingdings" pitchFamily="2" charset="2"/>
              <a:buNone/>
            </a:pPr>
            <a:r>
              <a:rPr lang="bg-BG" altLang="en-US" sz="1900" dirty="0"/>
              <a:t>разходи се извършват съобразно утвърдения бюджет за</a:t>
            </a:r>
          </a:p>
          <a:p>
            <a:pPr>
              <a:buFont typeface="Wingdings" pitchFamily="2" charset="2"/>
              <a:buNone/>
            </a:pPr>
            <a:r>
              <a:rPr lang="bg-BG" altLang="en-US" sz="1900" dirty="0"/>
              <a:t>предходната година, а за издръжката на Националната</a:t>
            </a:r>
          </a:p>
          <a:p>
            <a:pPr>
              <a:buFont typeface="Wingdings" pitchFamily="2" charset="2"/>
              <a:buNone/>
            </a:pPr>
            <a:r>
              <a:rPr lang="bg-BG" altLang="en-US" sz="1900" dirty="0"/>
              <a:t>здравноосигурителна каса се изразходват месечно до 1/12</a:t>
            </a:r>
          </a:p>
          <a:p>
            <a:pPr>
              <a:buFont typeface="Wingdings" pitchFamily="2" charset="2"/>
              <a:buNone/>
            </a:pPr>
            <a:r>
              <a:rPr lang="bg-BG" altLang="en-US" sz="1900" dirty="0"/>
              <a:t>от разходите, предвидени в бюджета за предходната година.</a:t>
            </a:r>
          </a:p>
          <a:p>
            <a:pPr>
              <a:lnSpc>
                <a:spcPct val="80000"/>
              </a:lnSpc>
            </a:pPr>
            <a:endParaRPr lang="bg-BG" altLang="en-US" sz="19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289BD-0F00-458E-960E-B27FF493BEF7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24901-9FBA-477E-9CAC-DC6777941448}" type="slidenum">
              <a:rPr lang="bg-BG" altLang="en-US"/>
              <a:pPr/>
              <a:t>34</a:t>
            </a:fld>
            <a:endParaRPr lang="bg-BG" altLang="en-US"/>
          </a:p>
        </p:txBody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bg-BG" altLang="en-US"/>
              <a:t>НЗОК не може да притежава лечебни и здравни заведения и аптеки.</a:t>
            </a:r>
          </a:p>
          <a:p>
            <a:pPr>
              <a:lnSpc>
                <a:spcPct val="90000"/>
              </a:lnSpc>
            </a:pPr>
            <a:r>
              <a:rPr lang="bg-BG" altLang="en-US"/>
              <a:t>НЗОК осъществява събирането, обработката и контрола на отчетите на лечебните заведения за болнична помощ за дейностите, предмет на Националния рамков договор.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976E8-FD98-4444-B227-DE6F95C0EAEB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2B28-0457-4C15-88B8-DAC9D776B0EF}" type="slidenum">
              <a:rPr lang="bg-BG" altLang="en-US"/>
              <a:pPr/>
              <a:t>35</a:t>
            </a:fld>
            <a:endParaRPr lang="bg-BG" altLang="en-US"/>
          </a:p>
        </p:txBody>
      </p:sp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sz="2800" b="1" dirty="0">
                <a:solidFill>
                  <a:srgbClr val="FF0000"/>
                </a:solidFill>
              </a:rPr>
              <a:t>Раздел IV.</a:t>
            </a:r>
            <a:br>
              <a:rPr lang="bg-BG" altLang="en-US" sz="2800" b="1" dirty="0">
                <a:solidFill>
                  <a:srgbClr val="FF0000"/>
                </a:solidFill>
              </a:rPr>
            </a:br>
            <a:r>
              <a:rPr lang="bg-BG" altLang="en-US" sz="2800" b="1" dirty="0">
                <a:solidFill>
                  <a:srgbClr val="FF0000"/>
                </a:solidFill>
              </a:rPr>
              <a:t>Осигурени лица. </a:t>
            </a:r>
            <a:br>
              <a:rPr lang="bg-BG" altLang="en-US" sz="2800" b="1" dirty="0">
                <a:solidFill>
                  <a:srgbClr val="FF0000"/>
                </a:solidFill>
              </a:rPr>
            </a:br>
            <a:r>
              <a:rPr lang="bg-BG" altLang="en-US" sz="2800" b="1" dirty="0">
                <a:solidFill>
                  <a:srgbClr val="FF0000"/>
                </a:solidFill>
              </a:rPr>
              <a:t>Права и задължения</a:t>
            </a:r>
          </a:p>
        </p:txBody>
      </p:sp>
      <p:sp>
        <p:nvSpPr>
          <p:cNvPr id="377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 altLang="en-US" sz="2100" dirty="0"/>
              <a:t>Задължително осигурени в НЗОК са:</a:t>
            </a:r>
          </a:p>
          <a:p>
            <a:pPr>
              <a:buFont typeface="Wingdings" pitchFamily="2" charset="2"/>
              <a:buNone/>
            </a:pPr>
            <a:r>
              <a:rPr lang="bg-BG" altLang="en-US" sz="2100" dirty="0"/>
              <a:t>1. всички български граждани, които не са граждани и на друга държава;</a:t>
            </a:r>
          </a:p>
          <a:p>
            <a:pPr>
              <a:buFont typeface="Wingdings" pitchFamily="2" charset="2"/>
              <a:buNone/>
            </a:pPr>
            <a:r>
              <a:rPr lang="bg-BG" altLang="en-US" sz="2100" dirty="0"/>
              <a:t>2. българските граждани, които са граждани и на друга държава и постоянно живеят на територията на Република България;</a:t>
            </a:r>
          </a:p>
          <a:p>
            <a:pPr>
              <a:buFont typeface="Wingdings" pitchFamily="2" charset="2"/>
              <a:buNone/>
            </a:pPr>
            <a:r>
              <a:rPr lang="bg-BG" altLang="en-US" sz="2100" dirty="0"/>
              <a:t>3. чуждите граждани или лицата без гражданство, на които е разрешено дългосрочно или постоянно пребиваване в Република България, освен ако е предвидено друго в международен договор, по който Република България е страна;</a:t>
            </a:r>
          </a:p>
          <a:p>
            <a:pPr>
              <a:buFont typeface="Wingdings" pitchFamily="2" charset="2"/>
              <a:buNone/>
            </a:pPr>
            <a:r>
              <a:rPr lang="bg-BG" altLang="en-US" sz="2100" dirty="0"/>
              <a:t>4.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3071-0872-41FB-BA5F-A10D58878B92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5D842-7C58-44C9-ADA6-1E943A288BB5}" type="slidenum">
              <a:rPr lang="bg-BG" altLang="en-US"/>
              <a:pPr/>
              <a:t>36</a:t>
            </a:fld>
            <a:endParaRPr lang="bg-BG" altLang="en-US"/>
          </a:p>
        </p:txBody>
      </p:sp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sz="2800" b="1"/>
              <a:t>Раздел IV.</a:t>
            </a:r>
            <a:br>
              <a:rPr lang="bg-BG" altLang="en-US" sz="2800" b="1"/>
            </a:br>
            <a:r>
              <a:rPr lang="bg-BG" altLang="en-US" sz="2800" b="1"/>
              <a:t>Осигурени лица. </a:t>
            </a:r>
            <a:br>
              <a:rPr lang="bg-BG" altLang="en-US" sz="2800" b="1"/>
            </a:br>
            <a:r>
              <a:rPr lang="bg-BG" altLang="en-US" sz="2800" b="1"/>
              <a:t>Права и задължения</a:t>
            </a:r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 altLang="en-US" sz="1900" dirty="0" smtClean="0"/>
              <a:t>4. </a:t>
            </a:r>
            <a:r>
              <a:rPr lang="bg-BG" altLang="en-US" sz="2000" dirty="0" smtClean="0"/>
              <a:t>лицата </a:t>
            </a:r>
            <a:r>
              <a:rPr lang="bg-BG" altLang="en-US" sz="2000" dirty="0"/>
              <a:t>с предоставен статут на бежанец, хуманитарен статут или с предоставено право на убежище;</a:t>
            </a:r>
          </a:p>
          <a:p>
            <a:pPr>
              <a:buFont typeface="Wingdings" pitchFamily="2" charset="2"/>
              <a:buNone/>
            </a:pPr>
            <a:r>
              <a:rPr lang="bg-BG" altLang="en-US" sz="1900" dirty="0" smtClean="0"/>
              <a:t>5. чуждестранните </a:t>
            </a:r>
            <a:r>
              <a:rPr lang="bg-BG" altLang="en-US" sz="1900" dirty="0"/>
              <a:t>студенти и докторанти, приети за обучение във висши училища и научни организации у нас по реда на Постановление на Министерския съвет № 103 от 1993 г. за осъществяване на образователна дейност сред българите в чужбина и Постановление на Министерския съвет № 228 от 1997 г. за приемане на граждани на Република Македония за студенти в държавните висши училища на Република България </a:t>
            </a:r>
          </a:p>
          <a:p>
            <a:pPr>
              <a:buFont typeface="Wingdings" pitchFamily="2" charset="2"/>
              <a:buNone/>
            </a:pPr>
            <a:endParaRPr lang="bg-BG" altLang="en-US" sz="19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altLang="en-US" sz="1900" dirty="0"/>
              <a:t>	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B3985-AE58-49B4-854B-C65BF6DC8CB0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713B-7D81-4145-B77F-10E2D0CA2087}" type="slidenum">
              <a:rPr lang="bg-BG" altLang="en-US"/>
              <a:pPr/>
              <a:t>37</a:t>
            </a:fld>
            <a:endParaRPr lang="bg-BG" altLang="en-US"/>
          </a:p>
        </p:txBody>
      </p:sp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sz="3400"/>
              <a:t>Задължително осигурените имат право: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 altLang="en-US" sz="1900" dirty="0"/>
              <a:t>1. да получават медицинска помощ в обхвата на основния пакет от здравни дейности, гарантиран от бюджета на НЗОК;</a:t>
            </a:r>
          </a:p>
          <a:p>
            <a:pPr>
              <a:buFont typeface="Wingdings" pitchFamily="2" charset="2"/>
              <a:buNone/>
            </a:pPr>
            <a:r>
              <a:rPr lang="bg-BG" altLang="en-US" sz="1900" dirty="0"/>
              <a:t>2. да избират лекар от лечебно заведение за първична медицинска помощ, сключило договор с РЗОК;</a:t>
            </a:r>
          </a:p>
          <a:p>
            <a:pPr>
              <a:buFont typeface="Wingdings" pitchFamily="2" charset="2"/>
              <a:buNone/>
            </a:pPr>
            <a:r>
              <a:rPr lang="bg-BG" altLang="en-US" sz="1900" dirty="0"/>
              <a:t>3. на спешна помощ там, където попаднат;</a:t>
            </a:r>
          </a:p>
          <a:p>
            <a:pPr>
              <a:buFont typeface="Wingdings" pitchFamily="2" charset="2"/>
              <a:buNone/>
            </a:pPr>
            <a:r>
              <a:rPr lang="bg-BG" altLang="en-US" sz="1900" dirty="0"/>
              <a:t>4. да получават информация от РЗОК за договорите, сключени от нея с изпълнителите на медицинска помощ;</a:t>
            </a:r>
          </a:p>
          <a:p>
            <a:pPr>
              <a:buFont typeface="Wingdings" pitchFamily="2" charset="2"/>
              <a:buNone/>
            </a:pPr>
            <a:r>
              <a:rPr lang="bg-BG" altLang="en-US" sz="1900" dirty="0"/>
              <a:t>5. да участват в управлението на НЗОК чрез свои представители;</a:t>
            </a:r>
          </a:p>
          <a:p>
            <a:pPr>
              <a:buFont typeface="Wingdings" pitchFamily="2" charset="2"/>
              <a:buNone/>
            </a:pPr>
            <a:r>
              <a:rPr lang="bg-BG" altLang="en-US" sz="1900" dirty="0"/>
              <a:t>6. да подават жалби пред директора на съответната РЗОК при нарушения на закона и на </a:t>
            </a:r>
            <a:r>
              <a:rPr lang="bg-BG" altLang="en-US" sz="1900" dirty="0" smtClean="0"/>
              <a:t>договорите.</a:t>
            </a:r>
            <a:endParaRPr lang="bg-BG" altLang="en-US" sz="19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bg-BG" altLang="en-US" sz="19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DD929-88B6-490F-B82A-AB99D1653F2F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E713-33F8-47C8-8545-73B8CEBB500B}" type="slidenum">
              <a:rPr lang="bg-BG" altLang="en-US"/>
              <a:pPr/>
              <a:t>38</a:t>
            </a:fld>
            <a:endParaRPr lang="bg-BG" altLang="en-US"/>
          </a:p>
        </p:txBody>
      </p:sp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sz="3200" b="1" dirty="0">
                <a:solidFill>
                  <a:srgbClr val="FF0000"/>
                </a:solidFill>
              </a:rPr>
              <a:t>Раздел V.</a:t>
            </a:r>
            <a:br>
              <a:rPr lang="bg-BG" altLang="en-US" sz="3200" b="1" dirty="0">
                <a:solidFill>
                  <a:srgbClr val="FF0000"/>
                </a:solidFill>
              </a:rPr>
            </a:br>
            <a:r>
              <a:rPr lang="bg-BG" altLang="en-US" sz="3200" b="1" dirty="0">
                <a:solidFill>
                  <a:srgbClr val="FF0000"/>
                </a:solidFill>
              </a:rPr>
              <a:t>Здравноосигурителни вноски</a:t>
            </a:r>
          </a:p>
        </p:txBody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752600"/>
            <a:ext cx="8352928" cy="4267200"/>
          </a:xfrm>
        </p:spPr>
        <p:txBody>
          <a:bodyPr/>
          <a:lstStyle/>
          <a:p>
            <a:r>
              <a:rPr lang="bg-BG" altLang="en-US" sz="2400" dirty="0"/>
              <a:t>Здравноосигурителната вноска на осигуреното лице се определя върху доход и се внася, както следва:</a:t>
            </a:r>
          </a:p>
          <a:p>
            <a:r>
              <a:rPr lang="bg-BG" altLang="en-US" sz="2400" b="1" dirty="0"/>
              <a:t>за </a:t>
            </a:r>
            <a:r>
              <a:rPr lang="bg-BG" altLang="en-US" sz="2400" b="1" dirty="0" smtClean="0"/>
              <a:t>работещите лица </a:t>
            </a:r>
            <a:r>
              <a:rPr lang="bg-BG" altLang="en-US" sz="2400" dirty="0" smtClean="0"/>
              <a:t>– осигурителният доход, </a:t>
            </a:r>
            <a:r>
              <a:rPr lang="bg-BG" altLang="en-US" sz="2400" dirty="0"/>
              <a:t>върху който се дължат вноски за държавното обществено осигуряване, определен съгласно Кодекса за социално </a:t>
            </a:r>
            <a:r>
              <a:rPr lang="bg-BG" altLang="en-US" sz="2400" dirty="0" smtClean="0"/>
              <a:t>осигуряване.</a:t>
            </a:r>
          </a:p>
          <a:p>
            <a:r>
              <a:rPr lang="bg-BG" altLang="en-US" sz="2400" dirty="0" smtClean="0"/>
              <a:t>Вноската </a:t>
            </a:r>
            <a:r>
              <a:rPr lang="bg-BG" altLang="en-US" sz="2400" dirty="0"/>
              <a:t>се внася от работодателя или ведомството и се разпределя между работодателя или ведомството и осигурения в съотношение: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04B1E-982A-44FA-83B5-1AB555EA6505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CFED0-B029-4969-9668-87554B14D838}" type="slidenum">
              <a:rPr lang="bg-BG" altLang="en-US"/>
              <a:pPr/>
              <a:t>39</a:t>
            </a:fld>
            <a:endParaRPr lang="bg-BG" altLang="en-US"/>
          </a:p>
        </p:txBody>
      </p:sp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sz="3400"/>
              <a:t>Здравноосигурителна вноска </a:t>
            </a:r>
            <a:r>
              <a:rPr lang="bg-BG" altLang="en-US" sz="2800">
                <a:solidFill>
                  <a:schemeClr val="accent2"/>
                </a:solidFill>
              </a:rPr>
              <a:t>Съотношение работодател:осигурен</a:t>
            </a:r>
            <a:r>
              <a:rPr lang="bg-BG" altLang="en-US" sz="3400"/>
              <a:t> 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altLang="en-US" sz="2600"/>
              <a:t> 2000 - 2001 г. - 80:20;</a:t>
            </a:r>
          </a:p>
          <a:p>
            <a:r>
              <a:rPr lang="bg-BG" altLang="en-US" sz="2600"/>
              <a:t> 2002 - 2004 г. - 75:25;</a:t>
            </a:r>
          </a:p>
          <a:p>
            <a:r>
              <a:rPr lang="bg-BG" altLang="en-US" sz="2600"/>
              <a:t> 2005 г. - 70:30;</a:t>
            </a:r>
          </a:p>
          <a:p>
            <a:r>
              <a:rPr lang="bg-BG" altLang="en-US" sz="2600"/>
              <a:t> 2006 г. - 65:35;</a:t>
            </a:r>
          </a:p>
          <a:p>
            <a:r>
              <a:rPr lang="bg-BG" altLang="en-US" sz="2600"/>
              <a:t> 2007 г. - 65:35;</a:t>
            </a:r>
          </a:p>
          <a:p>
            <a:r>
              <a:rPr lang="bg-BG" altLang="en-US" sz="2600"/>
              <a:t> 2008 г. - 60:40;</a:t>
            </a:r>
          </a:p>
          <a:p>
            <a:r>
              <a:rPr lang="bg-BG" altLang="en-US" sz="2600"/>
              <a:t> 2009 г. - 60:40;</a:t>
            </a:r>
          </a:p>
          <a:p>
            <a:r>
              <a:rPr lang="bg-BG" altLang="en-US" sz="2600"/>
              <a:t> 2010 г. и следващите години - 60:40: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E60D8-FCC1-41F4-B4A5-B49CFE9A7150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E67DD-981B-4E00-A9EC-2AF15A34BB1B}" type="slidenum">
              <a:rPr lang="bg-BG" altLang="en-US"/>
              <a:pPr/>
              <a:t>4</a:t>
            </a:fld>
            <a:endParaRPr lang="bg-BG" altLang="en-US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sz="2800" b="1" dirty="0">
                <a:solidFill>
                  <a:srgbClr val="FF0000"/>
                </a:solidFill>
              </a:rPr>
              <a:t>Глава втора.</a:t>
            </a:r>
            <a:br>
              <a:rPr lang="bg-BG" altLang="en-US" sz="2800" b="1" dirty="0">
                <a:solidFill>
                  <a:srgbClr val="FF0000"/>
                </a:solidFill>
              </a:rPr>
            </a:br>
            <a:r>
              <a:rPr lang="bg-BG" altLang="en-US" sz="2800" b="1" dirty="0">
                <a:solidFill>
                  <a:srgbClr val="FF0000"/>
                </a:solidFill>
              </a:rPr>
              <a:t>ЗАДЪЛЖИТЕЛНО ЗДРАВНО ОСИГУРЯВАНЕ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bg-BG" altLang="en-US" b="1" dirty="0">
                <a:solidFill>
                  <a:srgbClr val="FF0000"/>
                </a:solidFill>
              </a:rPr>
              <a:t>Раздел </a:t>
            </a:r>
            <a:r>
              <a:rPr lang="bg-BG" altLang="en-US" b="1" dirty="0" smtClean="0">
                <a:solidFill>
                  <a:srgbClr val="FF0000"/>
                </a:solidFill>
              </a:rPr>
              <a:t>I.</a:t>
            </a:r>
            <a:r>
              <a:rPr lang="bg-BG" altLang="en-US" b="1" dirty="0" smtClean="0"/>
              <a:t>Общи разпоредби</a:t>
            </a:r>
            <a:endParaRPr lang="en-US" altLang="en-US" b="1" dirty="0" smtClean="0"/>
          </a:p>
          <a:p>
            <a:pPr marL="0" indent="0">
              <a:lnSpc>
                <a:spcPct val="90000"/>
              </a:lnSpc>
              <a:buNone/>
            </a:pPr>
            <a:endParaRPr lang="bg-BG" altLang="en-US" b="1" dirty="0"/>
          </a:p>
          <a:p>
            <a:pPr marL="0" indent="0">
              <a:lnSpc>
                <a:spcPct val="90000"/>
              </a:lnSpc>
              <a:buNone/>
            </a:pPr>
            <a:r>
              <a:rPr lang="bg-BG" altLang="en-US" b="1" dirty="0">
                <a:solidFill>
                  <a:srgbClr val="FF0000"/>
                </a:solidFill>
              </a:rPr>
              <a:t>Раздел II</a:t>
            </a:r>
            <a:r>
              <a:rPr lang="bg-BG" altLang="en-US" b="1" dirty="0" smtClean="0">
                <a:solidFill>
                  <a:srgbClr val="FF0000"/>
                </a:solidFill>
              </a:rPr>
              <a:t>.</a:t>
            </a:r>
            <a:r>
              <a:rPr lang="en-US" altLang="en-US" b="1" dirty="0" smtClean="0">
                <a:solidFill>
                  <a:srgbClr val="FF0000"/>
                </a:solidFill>
              </a:rPr>
              <a:t> </a:t>
            </a:r>
            <a:r>
              <a:rPr lang="bg-BG" altLang="en-US" b="1" dirty="0" smtClean="0"/>
              <a:t>Национална </a:t>
            </a:r>
            <a:r>
              <a:rPr lang="bg-BG" altLang="en-US" b="1" dirty="0"/>
              <a:t>здравноосигурителна </a:t>
            </a:r>
            <a:r>
              <a:rPr lang="bg-BG" altLang="en-US" b="1" dirty="0" smtClean="0"/>
              <a:t>каса</a:t>
            </a:r>
            <a:endParaRPr lang="en-US" altLang="en-US" b="1" dirty="0" smtClean="0"/>
          </a:p>
          <a:p>
            <a:pPr marL="0" indent="0">
              <a:lnSpc>
                <a:spcPct val="90000"/>
              </a:lnSpc>
              <a:buNone/>
            </a:pPr>
            <a:endParaRPr lang="bg-BG" altLang="en-US" b="1" dirty="0"/>
          </a:p>
          <a:p>
            <a:pPr marL="0" indent="0">
              <a:lnSpc>
                <a:spcPct val="90000"/>
              </a:lnSpc>
              <a:buNone/>
            </a:pPr>
            <a:r>
              <a:rPr lang="bg-BG" altLang="en-US" b="1" dirty="0">
                <a:solidFill>
                  <a:srgbClr val="FF0000"/>
                </a:solidFill>
              </a:rPr>
              <a:t>Раздел III</a:t>
            </a:r>
            <a:r>
              <a:rPr lang="bg-BG" altLang="en-US" b="1" dirty="0" smtClean="0">
                <a:solidFill>
                  <a:srgbClr val="FF0000"/>
                </a:solidFill>
              </a:rPr>
              <a:t>.</a:t>
            </a:r>
            <a:r>
              <a:rPr lang="en-US" altLang="en-US" b="1" dirty="0" smtClean="0">
                <a:solidFill>
                  <a:srgbClr val="FF0000"/>
                </a:solidFill>
              </a:rPr>
              <a:t> </a:t>
            </a:r>
            <a:r>
              <a:rPr lang="bg-BG" altLang="en-US" b="1" dirty="0" smtClean="0"/>
              <a:t>Финансово </a:t>
            </a:r>
            <a:r>
              <a:rPr lang="bg-BG" altLang="en-US" b="1" dirty="0"/>
              <a:t>устройство на Националната здравноосигурителна каса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rabicPeriod"/>
            </a:pPr>
            <a:endParaRPr lang="bg-BG" altLang="en-US" b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606D-EC45-481F-95CA-796BAC01A410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dirty="0" smtClean="0"/>
              <a:t>Пример за определяне на здравноосигурителната вноска: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412704"/>
          </a:xfrm>
        </p:spPr>
        <p:txBody>
          <a:bodyPr/>
          <a:lstStyle/>
          <a:p>
            <a:r>
              <a:rPr lang="bg-BG" dirty="0" smtClean="0"/>
              <a:t>При максимален месечен осигурителен доход от 2600 </a:t>
            </a:r>
            <a:r>
              <a:rPr lang="bg-BG" dirty="0" err="1" smtClean="0"/>
              <a:t>лв</a:t>
            </a:r>
            <a:r>
              <a:rPr lang="bg-BG" dirty="0" smtClean="0"/>
              <a:t> за осигуреното лице трябва да постъпят в </a:t>
            </a:r>
            <a:r>
              <a:rPr lang="bg-BG" dirty="0" err="1" smtClean="0"/>
              <a:t>НАП</a:t>
            </a:r>
            <a:r>
              <a:rPr lang="bg-BG" dirty="0" smtClean="0"/>
              <a:t> трябва да постъпят:</a:t>
            </a:r>
          </a:p>
          <a:p>
            <a:r>
              <a:rPr lang="bg-BG" dirty="0" smtClean="0"/>
              <a:t>2600 х 8% = 208 </a:t>
            </a:r>
            <a:r>
              <a:rPr lang="bg-BG" dirty="0" err="1" smtClean="0"/>
              <a:t>лв</a:t>
            </a:r>
            <a:r>
              <a:rPr lang="bg-BG" dirty="0" smtClean="0"/>
              <a:t>, които се разпределят между работодателя и работника по следния начин:</a:t>
            </a:r>
          </a:p>
          <a:p>
            <a:r>
              <a:rPr lang="bg-BG" dirty="0" smtClean="0"/>
              <a:t>60% от 208 = 124.80 </a:t>
            </a:r>
            <a:r>
              <a:rPr lang="bg-BG" dirty="0" err="1" smtClean="0"/>
              <a:t>лв</a:t>
            </a:r>
            <a:endParaRPr lang="bg-BG" dirty="0" smtClean="0"/>
          </a:p>
          <a:p>
            <a:r>
              <a:rPr lang="bg-BG" dirty="0" smtClean="0"/>
              <a:t>40% от 208 = 83,20 </a:t>
            </a:r>
            <a:r>
              <a:rPr lang="bg-BG" dirty="0" err="1" smtClean="0"/>
              <a:t>лв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C450B-0DEF-4744-8086-A407A3E1F3B2}" type="datetime1">
              <a:rPr lang="bg-BG" altLang="en-US" smtClean="0"/>
              <a:t>2.3.2017 г.</a:t>
            </a:fld>
            <a:endParaRPr lang="bg-BG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CE22-A049-4590-A28F-682EBF189821}" type="slidenum">
              <a:rPr lang="bg-BG" altLang="en-US" smtClean="0"/>
              <a:pPr/>
              <a:t>40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79286832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52600"/>
            <a:ext cx="8640960" cy="4267200"/>
          </a:xfrm>
        </p:spPr>
        <p:txBody>
          <a:bodyPr/>
          <a:lstStyle/>
          <a:p>
            <a:r>
              <a:rPr lang="bg-BG" dirty="0">
                <a:solidFill>
                  <a:srgbClr val="FF0000"/>
                </a:solidFill>
              </a:rPr>
              <a:t>За всяко посещение </a:t>
            </a:r>
            <a:r>
              <a:rPr lang="bg-BG" dirty="0"/>
              <a:t>при лекаря или при лекаря по </a:t>
            </a:r>
            <a:r>
              <a:rPr lang="bg-BG" dirty="0" err="1"/>
              <a:t>дентална</a:t>
            </a:r>
            <a:r>
              <a:rPr lang="bg-BG" dirty="0"/>
              <a:t> медицина, както и за всеки ден болнично лечение, но не повече от 10 дни годишно, </a:t>
            </a:r>
            <a:r>
              <a:rPr lang="bg-BG" dirty="0" smtClean="0"/>
              <a:t>здравноосигурените лица заплащат </a:t>
            </a:r>
            <a:r>
              <a:rPr lang="bg-BG" dirty="0"/>
              <a:t>на лекаря, на лекаря по </a:t>
            </a:r>
            <a:r>
              <a:rPr lang="bg-BG" dirty="0" err="1"/>
              <a:t>дентална</a:t>
            </a:r>
            <a:r>
              <a:rPr lang="bg-BG" dirty="0"/>
              <a:t> медицина или на лечебното заведение суми, определени с постановление на Министерския съвет.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CE22-A049-4590-A28F-682EBF189821}" type="slidenum">
              <a:rPr lang="bg-BG" altLang="en-US" smtClean="0"/>
              <a:pPr/>
              <a:t>41</a:t>
            </a:fld>
            <a:endParaRPr lang="bg-BG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A624-D373-42A1-87DC-525AE81BDF57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0953404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С постановлението </a:t>
            </a:r>
            <a:r>
              <a:rPr lang="bg-BG" dirty="0" smtClean="0"/>
              <a:t>на МС </a:t>
            </a:r>
            <a:r>
              <a:rPr lang="bg-BG" dirty="0"/>
              <a:t>се определят по-ниски суми за всяко посещение при лекаря или при лекаря по </a:t>
            </a:r>
            <a:r>
              <a:rPr lang="bg-BG" dirty="0" err="1"/>
              <a:t>дентална</a:t>
            </a:r>
            <a:r>
              <a:rPr lang="bg-BG" dirty="0"/>
              <a:t> медицина на лицата, които са упражнили право на пенсия за осигурителен стаж и възраст.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CE22-A049-4590-A28F-682EBF189821}" type="slidenum">
              <a:rPr lang="bg-BG" altLang="en-US" smtClean="0"/>
              <a:pPr/>
              <a:t>42</a:t>
            </a:fld>
            <a:endParaRPr lang="bg-BG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DB043-A027-46EC-B6EB-9048154CF696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42557230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52600"/>
            <a:ext cx="8280920" cy="4267200"/>
          </a:xfrm>
        </p:spPr>
        <p:txBody>
          <a:bodyPr/>
          <a:lstStyle/>
          <a:p>
            <a:r>
              <a:rPr lang="bg-BG" sz="2400" dirty="0">
                <a:solidFill>
                  <a:srgbClr val="FF0000"/>
                </a:solidFill>
              </a:rPr>
              <a:t>От заплащане на </a:t>
            </a:r>
            <a:r>
              <a:rPr lang="bg-BG" sz="2400" dirty="0" smtClean="0">
                <a:solidFill>
                  <a:srgbClr val="FF0000"/>
                </a:solidFill>
              </a:rPr>
              <a:t>потребителски такси </a:t>
            </a:r>
            <a:r>
              <a:rPr lang="bg-BG" sz="2400" dirty="0">
                <a:solidFill>
                  <a:srgbClr val="FF0000"/>
                </a:solidFill>
              </a:rPr>
              <a:t>се освобождават </a:t>
            </a:r>
            <a:r>
              <a:rPr lang="bg-BG" sz="2400" dirty="0"/>
              <a:t>лица със заболявания, определени по списък към НРД, както и малолетни, непълнолетни и неработещи членове на семейството; ветерани от войните, военноинвалиди, </a:t>
            </a:r>
            <a:r>
              <a:rPr lang="bg-BG" sz="2400" dirty="0" err="1"/>
              <a:t>военнопострадали</a:t>
            </a:r>
            <a:r>
              <a:rPr lang="bg-BG" sz="2400" dirty="0"/>
              <a:t>; задържани под стража лица, </a:t>
            </a:r>
            <a:r>
              <a:rPr lang="bg-BG" sz="2400" dirty="0" smtClean="0"/>
              <a:t>социално </a:t>
            </a:r>
            <a:r>
              <a:rPr lang="bg-BG" sz="2400" dirty="0"/>
              <a:t>слаби, получаващи помощи по Правилника за прилагане на Закона за социално </a:t>
            </a:r>
            <a:r>
              <a:rPr lang="bg-BG" sz="2400" dirty="0" smtClean="0"/>
              <a:t>подпомагане, </a:t>
            </a:r>
            <a:r>
              <a:rPr lang="bg-BG" sz="2400" dirty="0"/>
              <a:t>лица, настанени в домове </a:t>
            </a:r>
            <a:r>
              <a:rPr lang="bg-BG" sz="2400" dirty="0" smtClean="0"/>
              <a:t>за социални грижи, </a:t>
            </a:r>
            <a:r>
              <a:rPr lang="bg-BG" sz="2400" dirty="0"/>
              <a:t>медицински специалисти.</a:t>
            </a:r>
            <a:endParaRPr lang="en-US" sz="24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CE22-A049-4590-A28F-682EBF189821}" type="slidenum">
              <a:rPr lang="bg-BG" altLang="en-US" smtClean="0"/>
              <a:pPr/>
              <a:t>43</a:t>
            </a:fld>
            <a:endParaRPr lang="bg-BG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1F51-1FD3-4B85-8443-BB7669597DCD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70522725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52600"/>
            <a:ext cx="8424936" cy="4267200"/>
          </a:xfrm>
        </p:spPr>
        <p:txBody>
          <a:bodyPr/>
          <a:lstStyle/>
          <a:p>
            <a:r>
              <a:rPr lang="bg-BG" dirty="0"/>
              <a:t>Лекарят, </a:t>
            </a:r>
            <a:r>
              <a:rPr lang="bg-BG" dirty="0" err="1"/>
              <a:t>лекарят</a:t>
            </a:r>
            <a:r>
              <a:rPr lang="bg-BG" dirty="0"/>
              <a:t> по </a:t>
            </a:r>
            <a:r>
              <a:rPr lang="bg-BG" dirty="0" err="1"/>
              <a:t>дентална</a:t>
            </a:r>
            <a:r>
              <a:rPr lang="bg-BG" dirty="0"/>
              <a:t> медицина или лечебното заведение издават на лицата </a:t>
            </a:r>
            <a:r>
              <a:rPr lang="bg-BG" dirty="0" smtClean="0"/>
              <a:t>документ </a:t>
            </a:r>
            <a:r>
              <a:rPr lang="bg-BG" dirty="0"/>
              <a:t>за заплатените суми.</a:t>
            </a:r>
            <a:endParaRPr lang="en-US" dirty="0"/>
          </a:p>
          <a:p>
            <a:r>
              <a:rPr lang="bg-BG" dirty="0"/>
              <a:t>Разликата между сумите </a:t>
            </a:r>
            <a:r>
              <a:rPr lang="bg-BG" dirty="0" smtClean="0"/>
              <a:t>се </a:t>
            </a:r>
            <a:r>
              <a:rPr lang="bg-BG" dirty="0"/>
              <a:t>заплаща на лекаря или на лекаря по </a:t>
            </a:r>
            <a:r>
              <a:rPr lang="bg-BG" dirty="0" err="1"/>
              <a:t>дентална</a:t>
            </a:r>
            <a:r>
              <a:rPr lang="bg-BG" dirty="0"/>
              <a:t> медицина от държавния бюджет по ред, определен с постановлението </a:t>
            </a:r>
            <a:r>
              <a:rPr lang="bg-BG" dirty="0" smtClean="0"/>
              <a:t>на МС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CE22-A049-4590-A28F-682EBF189821}" type="slidenum">
              <a:rPr lang="bg-BG" altLang="en-US" smtClean="0"/>
              <a:pPr/>
              <a:t>44</a:t>
            </a:fld>
            <a:endParaRPr lang="bg-BG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EAE96-EDC7-4992-A10F-94D819AC42B3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408653152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E8DC3-581C-458F-A997-F710740A1354}" type="slidenum">
              <a:rPr lang="bg-BG" altLang="en-US"/>
              <a:pPr/>
              <a:t>45</a:t>
            </a:fld>
            <a:endParaRPr lang="bg-BG" altLang="en-US"/>
          </a:p>
        </p:txBody>
      </p:sp>
      <p:sp>
        <p:nvSpPr>
          <p:cNvPr id="382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sz="3400" dirty="0">
                <a:solidFill>
                  <a:srgbClr val="FF0000"/>
                </a:solidFill>
              </a:rPr>
              <a:t>Осигуряват се за сметка на републиканския бюджет:</a:t>
            </a:r>
          </a:p>
        </p:txBody>
      </p:sp>
      <p:sp>
        <p:nvSpPr>
          <p:cNvPr id="382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752600"/>
            <a:ext cx="8424936" cy="4267200"/>
          </a:xfrm>
        </p:spPr>
        <p:txBody>
          <a:bodyPr/>
          <a:lstStyle/>
          <a:p>
            <a:pPr marL="36000">
              <a:spcBef>
                <a:spcPts val="0"/>
              </a:spcBef>
              <a:buFont typeface="Wingdings" pitchFamily="2" charset="2"/>
              <a:buNone/>
            </a:pPr>
            <a:r>
              <a:rPr lang="bg-BG" altLang="en-US" sz="1900" dirty="0"/>
              <a:t>1. лицата до 18-годишна възраст и след навършване на тази възраст, ако учат редовно - до завършване на средно образование;</a:t>
            </a:r>
          </a:p>
          <a:p>
            <a:pPr marL="36000">
              <a:spcBef>
                <a:spcPts val="0"/>
              </a:spcBef>
              <a:buFont typeface="Wingdings" pitchFamily="2" charset="2"/>
              <a:buNone/>
            </a:pPr>
            <a:r>
              <a:rPr lang="bg-BG" altLang="en-US" sz="1900" dirty="0"/>
              <a:t>2. студентите - редовно обучение във висши училища до навършване на 26-годишна възраст, и докторантите на редовно обучение по държавна поръчка;</a:t>
            </a:r>
          </a:p>
          <a:p>
            <a:pPr marL="36000">
              <a:spcBef>
                <a:spcPts val="0"/>
              </a:spcBef>
              <a:buFont typeface="Wingdings" pitchFamily="2" charset="2"/>
              <a:buNone/>
            </a:pPr>
            <a:r>
              <a:rPr lang="bg-BG" altLang="en-US" sz="1900" dirty="0"/>
              <a:t>3. чуждестранните студенти - редовно обучение, до навършване на 26-годишна възраст и докторантите на редовно обучение, приети във висши училища и научни организации у нас по реда на Постановление на Министерския съвет № 103 от 1993 г. за осъществяване на образователна дейност сред българите в чужбина и Постановление на Министерския съвет № 228 от 1997 г. за приемане на граждани на Република Македония за студенти в държавните висши училища на Република България;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30A20-1B79-46B7-8DD9-58414C587EF3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46401-0555-4684-B6D1-6587EC8AFD04}" type="slidenum">
              <a:rPr lang="bg-BG" altLang="en-US"/>
              <a:pPr/>
              <a:t>46</a:t>
            </a:fld>
            <a:endParaRPr lang="bg-BG" altLang="en-US"/>
          </a:p>
        </p:txBody>
      </p:sp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sz="3400" dirty="0">
                <a:solidFill>
                  <a:srgbClr val="FF0000"/>
                </a:solidFill>
              </a:rPr>
              <a:t>Осигуряват се за сметка на републиканския бюджет:</a:t>
            </a:r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700213"/>
            <a:ext cx="8496944" cy="4681537"/>
          </a:xfrm>
        </p:spPr>
        <p:txBody>
          <a:bodyPr/>
          <a:lstStyle/>
          <a:p>
            <a:pPr marL="0">
              <a:lnSpc>
                <a:spcPct val="8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bg-BG" altLang="en-US" sz="1300" dirty="0"/>
              <a:t> </a:t>
            </a:r>
            <a:r>
              <a:rPr lang="bg-BG" altLang="en-US" sz="2400" dirty="0"/>
              <a:t>4. гражданите, които отговарят на условията за получаване на месечни социални помощи и целеви помощи за отопление по реда на Закона за социално подпомагане, ако не са осигурени на друго основание, както и настанените в специализирани институции за социални услуги и приетите за обслужване в социални учебно-професионални центрове и центрове за временно настаняване, центрове за настаняване от семеен тип, преходни жилища, защитени жилища, наблюдавани жилища и кризисни центрове;</a:t>
            </a:r>
          </a:p>
          <a:p>
            <a:pPr marL="0">
              <a:lnSpc>
                <a:spcPct val="80000"/>
              </a:lnSpc>
              <a:spcBef>
                <a:spcPts val="0"/>
              </a:spcBef>
              <a:buFont typeface="Wingdings" pitchFamily="2" charset="2"/>
              <a:buNone/>
            </a:pPr>
            <a:endParaRPr lang="bg-BG" altLang="en-US" sz="2400" dirty="0" smtClean="0"/>
          </a:p>
          <a:p>
            <a:pPr marL="0">
              <a:lnSpc>
                <a:spcPct val="8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bg-BG" altLang="en-US" sz="2400" dirty="0" smtClean="0"/>
              <a:t>5</a:t>
            </a:r>
            <a:r>
              <a:rPr lang="bg-BG" altLang="en-US" sz="2400" dirty="0"/>
              <a:t>. задържаните под стража или лишените от свобода;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bg-BG" altLang="en-US" sz="1600" b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8FE26-9324-4ABC-9BE9-B175AB51150E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46401-0555-4684-B6D1-6587EC8AFD04}" type="slidenum">
              <a:rPr lang="bg-BG" altLang="en-US"/>
              <a:pPr/>
              <a:t>47</a:t>
            </a:fld>
            <a:endParaRPr lang="bg-BG" altLang="en-US"/>
          </a:p>
        </p:txBody>
      </p:sp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sz="3400" dirty="0">
                <a:solidFill>
                  <a:srgbClr val="FF0000"/>
                </a:solidFill>
              </a:rPr>
              <a:t>Осигуряват се за сметка на републиканския бюджет:</a:t>
            </a:r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00213"/>
            <a:ext cx="8001000" cy="468153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altLang="en-US" sz="2400" dirty="0" smtClean="0"/>
              <a:t>6</a:t>
            </a:r>
            <a:r>
              <a:rPr lang="bg-BG" altLang="en-US" sz="2400" dirty="0"/>
              <a:t>. лицата в производство за предоставяне на статут на бежанец или право на убежище;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altLang="en-US" sz="2400" dirty="0"/>
              <a:t>7. родителите, осиновителите или съпрузите, които полагат грижи за инвалиди със загубена работоспособност над 90 на сто, които постоянно се нуждаят от чужда помощ;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altLang="en-US" sz="2400" dirty="0"/>
              <a:t>8. лицата, получаващи обезщетения по чл. 230 и 231 от Закона за отбраната и въоръжените сили на Република България - за периода на получаване на обезщетението.</a:t>
            </a:r>
          </a:p>
          <a:p>
            <a:pPr>
              <a:lnSpc>
                <a:spcPct val="80000"/>
              </a:lnSpc>
            </a:pPr>
            <a:endParaRPr lang="bg-BG" altLang="en-US" sz="1600" b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8FE26-9324-4ABC-9BE9-B175AB51150E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86655200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6E29-5603-4DE6-8D49-C20661A6F32B}" type="slidenum">
              <a:rPr lang="bg-BG" altLang="en-US"/>
              <a:pPr/>
              <a:t>48</a:t>
            </a:fld>
            <a:endParaRPr lang="bg-BG" altLang="en-US"/>
          </a:p>
        </p:txBody>
      </p:sp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sz="2400" b="1" dirty="0">
                <a:solidFill>
                  <a:srgbClr val="FF0000"/>
                </a:solidFill>
              </a:rPr>
              <a:t>Раздел VI.</a:t>
            </a:r>
            <a:br>
              <a:rPr lang="bg-BG" altLang="en-US" sz="2400" b="1" dirty="0">
                <a:solidFill>
                  <a:srgbClr val="FF0000"/>
                </a:solidFill>
              </a:rPr>
            </a:br>
            <a:r>
              <a:rPr lang="bg-BG" altLang="en-US" sz="2400" b="1" dirty="0">
                <a:solidFill>
                  <a:srgbClr val="FF0000"/>
                </a:solidFill>
              </a:rPr>
              <a:t>Обхват на медицинска помощ при задължителното здравно осигуряване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 altLang="en-US" sz="2100"/>
              <a:t>	Националната здравноосигурителна каса заплаща за оказването на следните видове медицинска помощ: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 altLang="en-US" sz="2100"/>
              <a:t>1. медицински и дентални дейности за предпазване от заболявания;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 altLang="en-US" sz="2100"/>
              <a:t>2. медицински и дентални дейности за ранно откриване на заболявания;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 altLang="en-US" sz="2100"/>
              <a:t>3. извънболнична и болнична медицинска помощ за диагностика и лечение по повод на заболяване;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 altLang="en-US" sz="2100"/>
              <a:t>4. долекуване, продължително лечение и медицинска рехабилитация;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 altLang="en-US" sz="2100"/>
              <a:t>5. неотложна медицинска помощ;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330A1-33D4-42FF-AC88-87189C53A9DD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982C1-6C20-4BC2-BA71-5B8E7C95759C}" type="slidenum">
              <a:rPr lang="bg-BG" altLang="en-US"/>
              <a:pPr/>
              <a:t>49</a:t>
            </a:fld>
            <a:endParaRPr lang="bg-BG" altLang="en-US"/>
          </a:p>
        </p:txBody>
      </p:sp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sz="2400" b="1"/>
              <a:t>Обхват на медицинска помощ при задължителното здравно осигуряване</a:t>
            </a:r>
          </a:p>
        </p:txBody>
      </p:sp>
      <p:sp>
        <p:nvSpPr>
          <p:cNvPr id="386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 altLang="en-US" dirty="0"/>
              <a:t>6. медицински грижи при бременност, раждане и майчинство;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 altLang="en-US" dirty="0"/>
              <a:t>7. медицински грижи по чл. 82, ал. 1, т. </a:t>
            </a:r>
            <a:r>
              <a:rPr lang="bg-BG" altLang="en-US" dirty="0" smtClean="0"/>
              <a:t>2 от </a:t>
            </a:r>
            <a:r>
              <a:rPr lang="bg-BG" altLang="en-US" dirty="0"/>
              <a:t>Закона за здравето;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 altLang="en-US" dirty="0"/>
              <a:t>8. аборти по медицински показания и при бременност от изнасилване;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 altLang="en-US" dirty="0"/>
              <a:t>9. </a:t>
            </a:r>
            <a:r>
              <a:rPr lang="bg-BG" altLang="en-US" dirty="0" err="1"/>
              <a:t>дентална</a:t>
            </a:r>
            <a:r>
              <a:rPr lang="bg-BG" altLang="en-US" dirty="0"/>
              <a:t> помощ;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 altLang="en-US" dirty="0"/>
              <a:t>10. медицински грижи при лечение в дома;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1028-2166-4BBF-A43E-406837EE088C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2AED-91C5-4FE0-AE44-9491D8C103EB}" type="slidenum">
              <a:rPr lang="bg-BG" altLang="en-US"/>
              <a:pPr/>
              <a:t>5</a:t>
            </a:fld>
            <a:endParaRPr lang="bg-BG" altLang="en-US"/>
          </a:p>
        </p:txBody>
      </p:sp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sz="2800" b="1" dirty="0">
                <a:solidFill>
                  <a:srgbClr val="FF0000"/>
                </a:solidFill>
              </a:rPr>
              <a:t>Глава втора.</a:t>
            </a:r>
            <a:br>
              <a:rPr lang="bg-BG" altLang="en-US" sz="2800" b="1" dirty="0">
                <a:solidFill>
                  <a:srgbClr val="FF0000"/>
                </a:solidFill>
              </a:rPr>
            </a:br>
            <a:r>
              <a:rPr lang="bg-BG" altLang="en-US" sz="2800" b="1" dirty="0">
                <a:solidFill>
                  <a:srgbClr val="FF0000"/>
                </a:solidFill>
              </a:rPr>
              <a:t>ЗАДЪЛЖИТЕЛНО ЗДРАВНО ОСИГУРЯВАНЕ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bg-BG" altLang="en-US" b="1" dirty="0">
                <a:solidFill>
                  <a:srgbClr val="FF0000"/>
                </a:solidFill>
              </a:rPr>
              <a:t>Раздел IV</a:t>
            </a:r>
            <a:r>
              <a:rPr lang="bg-BG" altLang="en-US" b="1" dirty="0" smtClean="0">
                <a:solidFill>
                  <a:srgbClr val="FF0000"/>
                </a:solidFill>
              </a:rPr>
              <a:t>.</a:t>
            </a:r>
            <a:r>
              <a:rPr lang="en-US" altLang="en-US" b="1" dirty="0" smtClean="0">
                <a:solidFill>
                  <a:srgbClr val="FF0000"/>
                </a:solidFill>
              </a:rPr>
              <a:t> </a:t>
            </a:r>
            <a:r>
              <a:rPr lang="bg-BG" altLang="en-US" b="1" dirty="0" smtClean="0"/>
              <a:t>Осигурени </a:t>
            </a:r>
            <a:r>
              <a:rPr lang="bg-BG" altLang="en-US" b="1" dirty="0"/>
              <a:t>лица. Права и </a:t>
            </a:r>
            <a:r>
              <a:rPr lang="bg-BG" altLang="en-US" b="1" dirty="0" smtClean="0"/>
              <a:t>задължения</a:t>
            </a:r>
            <a:endParaRPr lang="en-US" altLang="en-US" b="1" dirty="0" smtClean="0"/>
          </a:p>
          <a:p>
            <a:pPr marL="0" indent="0">
              <a:lnSpc>
                <a:spcPct val="90000"/>
              </a:lnSpc>
              <a:buNone/>
            </a:pPr>
            <a:endParaRPr lang="bg-BG" altLang="en-US" b="1" dirty="0"/>
          </a:p>
          <a:p>
            <a:pPr marL="0" indent="0">
              <a:lnSpc>
                <a:spcPct val="90000"/>
              </a:lnSpc>
              <a:buNone/>
            </a:pPr>
            <a:r>
              <a:rPr lang="bg-BG" altLang="en-US" b="1" dirty="0">
                <a:solidFill>
                  <a:srgbClr val="FF0000"/>
                </a:solidFill>
              </a:rPr>
              <a:t>Раздел V</a:t>
            </a:r>
            <a:r>
              <a:rPr lang="bg-BG" altLang="en-US" b="1" dirty="0" smtClean="0">
                <a:solidFill>
                  <a:srgbClr val="FF0000"/>
                </a:solidFill>
              </a:rPr>
              <a:t>.</a:t>
            </a:r>
            <a:r>
              <a:rPr lang="en-US" altLang="en-US" b="1" dirty="0" smtClean="0"/>
              <a:t> </a:t>
            </a:r>
            <a:r>
              <a:rPr lang="bg-BG" altLang="en-US" b="1" dirty="0" smtClean="0"/>
              <a:t>Здравноосигурителни вноски</a:t>
            </a:r>
            <a:endParaRPr lang="en-US" altLang="en-US" b="1" dirty="0" smtClean="0"/>
          </a:p>
          <a:p>
            <a:pPr marL="0" indent="0">
              <a:lnSpc>
                <a:spcPct val="90000"/>
              </a:lnSpc>
              <a:buNone/>
            </a:pPr>
            <a:endParaRPr lang="bg-BG" altLang="en-US" b="1" dirty="0"/>
          </a:p>
          <a:p>
            <a:pPr marL="0" indent="0">
              <a:lnSpc>
                <a:spcPct val="90000"/>
              </a:lnSpc>
              <a:buNone/>
            </a:pPr>
            <a:r>
              <a:rPr lang="bg-BG" altLang="en-US" b="1" dirty="0">
                <a:solidFill>
                  <a:srgbClr val="FF0000"/>
                </a:solidFill>
              </a:rPr>
              <a:t>Раздел VI</a:t>
            </a:r>
            <a:r>
              <a:rPr lang="bg-BG" altLang="en-US" b="1" dirty="0" smtClean="0">
                <a:solidFill>
                  <a:srgbClr val="FF0000"/>
                </a:solidFill>
              </a:rPr>
              <a:t>.</a:t>
            </a:r>
            <a:r>
              <a:rPr lang="en-US" altLang="en-US" b="1" dirty="0" smtClean="0">
                <a:solidFill>
                  <a:srgbClr val="FF0000"/>
                </a:solidFill>
              </a:rPr>
              <a:t> </a:t>
            </a:r>
            <a:r>
              <a:rPr lang="bg-BG" altLang="en-US" b="1" dirty="0" smtClean="0"/>
              <a:t>Обхват </a:t>
            </a:r>
            <a:r>
              <a:rPr lang="bg-BG" altLang="en-US" b="1" dirty="0"/>
              <a:t>на медицинска помощ при задължителното здравно осигуряване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6B21-EBC0-4AB2-956F-CCF265FC7D3B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535EA-9140-48BB-8F1A-63C2E5E6272A}" type="slidenum">
              <a:rPr lang="bg-BG" altLang="en-US"/>
              <a:pPr/>
              <a:t>50</a:t>
            </a:fld>
            <a:endParaRPr lang="bg-BG" altLang="en-US"/>
          </a:p>
        </p:txBody>
      </p:sp>
      <p:sp>
        <p:nvSpPr>
          <p:cNvPr id="387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sz="2400" b="1"/>
              <a:t>Обхват на медицинска помощ при задължителното здравно осигуряване</a:t>
            </a:r>
          </a:p>
        </p:txBody>
      </p:sp>
      <p:sp>
        <p:nvSpPr>
          <p:cNvPr id="387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 altLang="en-US" sz="2600" dirty="0"/>
              <a:t>11. </a:t>
            </a:r>
            <a:r>
              <a:rPr lang="bg-BG" altLang="en-US" sz="2400" dirty="0"/>
              <a:t>предписване и отпускане на разрешени за употреба лекарства, предназначени за домашно лечение на територията на страната;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 altLang="en-US" sz="2400" dirty="0"/>
              <a:t>12. предписване и отпускане на медицински изделия и диетични храни за специални медицински цели;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 altLang="en-US" sz="2400" dirty="0"/>
              <a:t>13. медицинска експертиза на трудоспособността;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 altLang="en-US" sz="2400" dirty="0"/>
              <a:t>14. транспортни услуги по медицински показания</a:t>
            </a:r>
            <a:r>
              <a:rPr lang="bg-BG" altLang="en-US" sz="2400" dirty="0" smtClean="0"/>
              <a:t>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bg-BG" altLang="en-US" sz="26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F0FE-ADBD-4241-B162-5F3E4B4AAB25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2355-11B8-4DAA-A151-EDD2F0841410}" type="slidenum">
              <a:rPr lang="bg-BG" altLang="en-US"/>
              <a:pPr/>
              <a:t>51</a:t>
            </a:fld>
            <a:endParaRPr lang="bg-BG" altLang="en-US"/>
          </a:p>
        </p:txBody>
      </p:sp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sz="2400" b="1"/>
              <a:t>Обхват на медицинска помощ при задължителното здравно осигуряване</a:t>
            </a:r>
          </a:p>
        </p:txBody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5561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bg-BG" altLang="en-US" sz="2600"/>
              <a:t>Качеството на оказваната медицинска помощ, заплащана от НЗОК, трябва да отговаря на националните медицински стандарти и правилата за добра медицинска практика.</a:t>
            </a:r>
          </a:p>
          <a:p>
            <a:pPr>
              <a:lnSpc>
                <a:spcPct val="80000"/>
              </a:lnSpc>
            </a:pPr>
            <a:r>
              <a:rPr lang="bg-BG" altLang="en-US" sz="2600"/>
              <a:t>Правилата за добра медицинска практика съдържат изисквания за своевременност, достатъчност и качество на медицинската помощ.</a:t>
            </a:r>
            <a:endParaRPr lang="bg-BG" altLang="en-US" sz="2600" b="1"/>
          </a:p>
          <a:p>
            <a:pPr>
              <a:lnSpc>
                <a:spcPct val="80000"/>
              </a:lnSpc>
            </a:pPr>
            <a:r>
              <a:rPr lang="bg-BG" altLang="en-US" sz="2600"/>
              <a:t>Заплащането за оказаната на осигуреното лице медицинска помощ се извършва от РЗОК на предоставилия я изпълнител.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E551-B5F7-4324-87AA-B8835ABF1F0B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8567-D202-4A29-BCF1-44F1DEA75971}" type="slidenum">
              <a:rPr lang="bg-BG" altLang="en-US"/>
              <a:pPr/>
              <a:t>52</a:t>
            </a:fld>
            <a:endParaRPr lang="bg-BG" altLang="en-US"/>
          </a:p>
        </p:txBody>
      </p:sp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sz="3400" b="1"/>
              <a:t>Раздел VII.</a:t>
            </a:r>
            <a:br>
              <a:rPr lang="bg-BG" altLang="en-US" sz="3400" b="1"/>
            </a:br>
            <a:r>
              <a:rPr lang="bg-BG" altLang="en-US" sz="3400" b="1"/>
              <a:t>Национален рамков договор</a:t>
            </a:r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altLang="en-US" dirty="0"/>
              <a:t>За осъществяване на дейностите, предвидени в този закон, НЗОК и Българският лекарски съюз приемат чрез подписване </a:t>
            </a:r>
            <a:r>
              <a:rPr lang="bg-BG" altLang="en-US" dirty="0">
                <a:solidFill>
                  <a:srgbClr val="FF0000"/>
                </a:solidFill>
              </a:rPr>
              <a:t>Национален рамков договор за медицинските дейности,</a:t>
            </a:r>
            <a:r>
              <a:rPr lang="bg-BG" altLang="en-US" dirty="0"/>
              <a:t> а НЗОК и Българският зъболекарски съюз приемат чрез подписване </a:t>
            </a:r>
            <a:r>
              <a:rPr lang="bg-BG" altLang="en-US" dirty="0">
                <a:solidFill>
                  <a:srgbClr val="FF0000"/>
                </a:solidFill>
              </a:rPr>
              <a:t>Национален рамков договор за </a:t>
            </a:r>
            <a:r>
              <a:rPr lang="bg-BG" altLang="en-US" dirty="0" err="1">
                <a:solidFill>
                  <a:srgbClr val="FF0000"/>
                </a:solidFill>
              </a:rPr>
              <a:t>денталните</a:t>
            </a:r>
            <a:r>
              <a:rPr lang="bg-BG" altLang="en-US" dirty="0">
                <a:solidFill>
                  <a:srgbClr val="FF0000"/>
                </a:solidFill>
              </a:rPr>
              <a:t> дейности.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7F76D-D2ED-464D-89C5-AD6F0AE89EE4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E792-B164-4491-AB0C-B9C78E48E85F}" type="slidenum">
              <a:rPr lang="bg-BG" altLang="en-US"/>
              <a:pPr/>
              <a:t>53</a:t>
            </a:fld>
            <a:endParaRPr lang="bg-BG" altLang="en-US"/>
          </a:p>
        </p:txBody>
      </p:sp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b="1">
                <a:solidFill>
                  <a:schemeClr val="accent2"/>
                </a:solidFill>
              </a:rPr>
              <a:t>НРД</a:t>
            </a:r>
          </a:p>
        </p:txBody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bg-BG" altLang="en-US" sz="2600" dirty="0"/>
              <a:t>Националните рамкови договори </a:t>
            </a:r>
            <a:r>
              <a:rPr lang="bg-BG" altLang="en-US" sz="2600" dirty="0" smtClean="0"/>
              <a:t>се </a:t>
            </a:r>
            <a:r>
              <a:rPr lang="bg-BG" altLang="en-US" sz="2600" dirty="0"/>
              <a:t>приемат за срок от една година, като при необходимост се актуализират по реда на приемането </a:t>
            </a:r>
            <a:r>
              <a:rPr lang="bg-BG" altLang="en-US" sz="2600" dirty="0" smtClean="0"/>
              <a:t>им.</a:t>
            </a:r>
            <a:endParaRPr lang="bg-BG" altLang="en-US" sz="2600" dirty="0"/>
          </a:p>
          <a:p>
            <a:pPr>
              <a:lnSpc>
                <a:spcPct val="80000"/>
              </a:lnSpc>
            </a:pPr>
            <a:r>
              <a:rPr lang="bg-BG" altLang="en-US" sz="2600" dirty="0">
                <a:solidFill>
                  <a:srgbClr val="FF0000"/>
                </a:solidFill>
              </a:rPr>
              <a:t>Изготвянето на </a:t>
            </a:r>
            <a:r>
              <a:rPr lang="bg-BG" altLang="en-US" sz="2600" dirty="0" err="1">
                <a:solidFill>
                  <a:srgbClr val="FF0000"/>
                </a:solidFill>
              </a:rPr>
              <a:t>НРД</a:t>
            </a:r>
            <a:r>
              <a:rPr lang="bg-BG" altLang="en-US" sz="2600" dirty="0">
                <a:solidFill>
                  <a:srgbClr val="FF0000"/>
                </a:solidFill>
              </a:rPr>
              <a:t> за медицинските дейности се извършва от 10 представители на НЗОК и 10 представители на </a:t>
            </a:r>
            <a:r>
              <a:rPr lang="bg-BG" altLang="en-US" sz="2600" dirty="0" err="1" smtClean="0">
                <a:solidFill>
                  <a:srgbClr val="FF0000"/>
                </a:solidFill>
              </a:rPr>
              <a:t>БЛС</a:t>
            </a:r>
            <a:r>
              <a:rPr lang="bg-BG" altLang="en-US" sz="2600" dirty="0" smtClean="0">
                <a:solidFill>
                  <a:srgbClr val="FF0000"/>
                </a:solidFill>
              </a:rPr>
              <a:t> </a:t>
            </a:r>
            <a:r>
              <a:rPr lang="bg-BG" altLang="en-US" sz="2600" dirty="0"/>
              <a:t>след внасяне на проекта на закон за бюджета на НЗОК за следващата година за разглеждане от Народното събрание.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A951F-DF0B-4E4C-A66E-7F189A9EAA0C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4FEB-EAA6-4249-B2C9-F868B0092ED9}" type="slidenum">
              <a:rPr lang="bg-BG" altLang="en-US"/>
              <a:pPr/>
              <a:t>54</a:t>
            </a:fld>
            <a:endParaRPr lang="bg-BG" altLang="en-US"/>
          </a:p>
        </p:txBody>
      </p:sp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b="1">
                <a:solidFill>
                  <a:schemeClr val="accent2"/>
                </a:solidFill>
              </a:rPr>
              <a:t>НРД</a:t>
            </a:r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7720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bg-BG" altLang="en-US" sz="2600" dirty="0">
                <a:solidFill>
                  <a:srgbClr val="FF0000"/>
                </a:solidFill>
              </a:rPr>
              <a:t>Изготвянето на </a:t>
            </a:r>
            <a:r>
              <a:rPr lang="bg-BG" altLang="en-US" sz="2600" dirty="0" err="1">
                <a:solidFill>
                  <a:srgbClr val="FF0000"/>
                </a:solidFill>
              </a:rPr>
              <a:t>НРД</a:t>
            </a:r>
            <a:r>
              <a:rPr lang="bg-BG" altLang="en-US" sz="2600" dirty="0">
                <a:solidFill>
                  <a:srgbClr val="FF0000"/>
                </a:solidFill>
              </a:rPr>
              <a:t> за </a:t>
            </a:r>
            <a:r>
              <a:rPr lang="bg-BG" altLang="en-US" sz="2600" dirty="0" err="1">
                <a:solidFill>
                  <a:srgbClr val="FF0000"/>
                </a:solidFill>
              </a:rPr>
              <a:t>денталните</a:t>
            </a:r>
            <a:r>
              <a:rPr lang="bg-BG" altLang="en-US" sz="2600" dirty="0">
                <a:solidFill>
                  <a:srgbClr val="FF0000"/>
                </a:solidFill>
              </a:rPr>
              <a:t> дейности се извършва от 9 представители на НЗОК и 9 представители на Българския зъболекарски съюз </a:t>
            </a:r>
            <a:r>
              <a:rPr lang="bg-BG" altLang="en-US" sz="2600" dirty="0"/>
              <a:t>след внасяне на проекта на закон за бюджета на НЗОК за следващата година за разглеждане от Народното събрание.</a:t>
            </a:r>
          </a:p>
          <a:p>
            <a:pPr>
              <a:lnSpc>
                <a:spcPct val="80000"/>
              </a:lnSpc>
            </a:pPr>
            <a:r>
              <a:rPr lang="bg-BG" altLang="en-US" sz="2600" dirty="0"/>
              <a:t>Когато Националният рамков договор за медицинските и съответно за </a:t>
            </a:r>
            <a:r>
              <a:rPr lang="bg-BG" altLang="en-US" sz="2600" dirty="0" err="1"/>
              <a:t>денталните</a:t>
            </a:r>
            <a:r>
              <a:rPr lang="bg-BG" altLang="en-US" sz="2600" dirty="0"/>
              <a:t> дейности не бъдат приети при условията и в сроковете, определени в този закон, се прилагат действащите до момента </a:t>
            </a:r>
            <a:r>
              <a:rPr lang="bg-BG" altLang="en-US" sz="2600" dirty="0" err="1"/>
              <a:t>НРД</a:t>
            </a:r>
            <a:r>
              <a:rPr lang="bg-BG" altLang="en-US" sz="2600" dirty="0"/>
              <a:t>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28BAC-1498-4D43-A20B-B707A1BF0E3A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F2FF2-2703-423E-BEC9-4F19FF5DB9BC}" type="slidenum">
              <a:rPr lang="bg-BG" altLang="en-US"/>
              <a:pPr/>
              <a:t>55</a:t>
            </a:fld>
            <a:endParaRPr lang="bg-BG" altLang="en-US"/>
          </a:p>
        </p:txBody>
      </p:sp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sz="3400">
                <a:solidFill>
                  <a:schemeClr val="accent2"/>
                </a:solidFill>
              </a:rPr>
              <a:t>Националните рамкови договори съдържат:</a:t>
            </a:r>
            <a:r>
              <a:rPr lang="bg-BG" altLang="en-US" sz="3400"/>
              <a:t> </a:t>
            </a:r>
          </a:p>
        </p:txBody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700588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altLang="en-US" sz="2100">
                <a:solidFill>
                  <a:schemeClr val="accent2"/>
                </a:solidFill>
              </a:rPr>
              <a:t>1.</a:t>
            </a:r>
            <a:r>
              <a:rPr lang="bg-BG" altLang="en-US" sz="2100"/>
              <a:t> </a:t>
            </a:r>
            <a:r>
              <a:rPr lang="bg-BG" altLang="en-US" sz="2400"/>
              <a:t>условията, на които трябва да отговарят изпълнителите на медицинска помощ, както и реда за сключване на договори с тях;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altLang="en-US" sz="2400">
                <a:solidFill>
                  <a:schemeClr val="accent2"/>
                </a:solidFill>
              </a:rPr>
              <a:t>2.</a:t>
            </a:r>
            <a:r>
              <a:rPr lang="bg-BG" altLang="en-US" sz="2400"/>
              <a:t> отделните видове медицинска помощ;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altLang="en-US" sz="2400">
                <a:solidFill>
                  <a:schemeClr val="accent2"/>
                </a:solidFill>
              </a:rPr>
              <a:t>3.</a:t>
            </a:r>
            <a:r>
              <a:rPr lang="bg-BG" altLang="en-US" sz="2400"/>
              <a:t> условията и реда за оказване на помощта;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altLang="en-US" sz="2400">
                <a:solidFill>
                  <a:schemeClr val="accent2"/>
                </a:solidFill>
              </a:rPr>
              <a:t>4.</a:t>
            </a:r>
            <a:r>
              <a:rPr lang="bg-BG" altLang="en-US" sz="2400"/>
              <a:t> критерии за качество и достъпност на помощта;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altLang="en-US" sz="2400">
                <a:solidFill>
                  <a:schemeClr val="accent2"/>
                </a:solidFill>
              </a:rPr>
              <a:t>5.</a:t>
            </a:r>
            <a:r>
              <a:rPr lang="bg-BG" altLang="en-US" sz="2400"/>
              <a:t> документацията и документооборота;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altLang="en-US" sz="2400">
                <a:solidFill>
                  <a:schemeClr val="accent2"/>
                </a:solidFill>
              </a:rPr>
              <a:t>6.</a:t>
            </a:r>
            <a:r>
              <a:rPr lang="bg-BG" altLang="en-US" sz="2400"/>
              <a:t> задълженията на страните по информационното осигуряване и обмена на информация;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altLang="en-US" sz="2400">
                <a:solidFill>
                  <a:schemeClr val="accent2"/>
                </a:solidFill>
              </a:rPr>
              <a:t>7</a:t>
            </a:r>
            <a:r>
              <a:rPr lang="bg-BG" altLang="en-US" sz="2400"/>
              <a:t>. други въпроси от значение за здравното осигуряване.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7499-8764-432F-AAD9-F967E8132043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83A52-10F0-42B4-A7C4-09588789ECDC}" type="slidenum">
              <a:rPr lang="bg-BG" altLang="en-US"/>
              <a:pPr/>
              <a:t>56</a:t>
            </a:fld>
            <a:endParaRPr lang="bg-BG" altLang="en-US"/>
          </a:p>
        </p:txBody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bg-BG" altLang="en-US" sz="2100"/>
              <a:t>Прогнозните обеми, цените и методиките за остойностяване и за заплащане на медицинската помощ се разработват от Министерството на финансите.</a:t>
            </a:r>
          </a:p>
          <a:p>
            <a:pPr>
              <a:lnSpc>
                <a:spcPct val="90000"/>
              </a:lnSpc>
            </a:pPr>
            <a:r>
              <a:rPr lang="bg-BG" altLang="en-US" sz="2100"/>
              <a:t>При разработване на прогнозните обеми, цените и методиките Министерството на финансите взема становището на националните консултанти по чл. 6а от Закона за здравето и на други водещи специалисти по отделните медицински специалности, посочени от Българския лекарски съюз и Българския зъболекарски съюз.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360CF-D246-4533-B621-2C7CB80F398A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94D5B-7857-4EB3-ADAF-DD64A40807AE}" type="slidenum">
              <a:rPr lang="bg-BG" altLang="en-US"/>
              <a:pPr/>
              <a:t>57</a:t>
            </a:fld>
            <a:endParaRPr lang="bg-BG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sz="2400" b="1" dirty="0">
                <a:solidFill>
                  <a:srgbClr val="FF0000"/>
                </a:solidFill>
              </a:rPr>
              <a:t>Раздел VIII.</a:t>
            </a:r>
            <a:br>
              <a:rPr lang="bg-BG" altLang="en-US" sz="2400" b="1" dirty="0">
                <a:solidFill>
                  <a:srgbClr val="FF0000"/>
                </a:solidFill>
              </a:rPr>
            </a:br>
            <a:r>
              <a:rPr lang="bg-BG" altLang="en-US" sz="2400" b="1" dirty="0">
                <a:solidFill>
                  <a:srgbClr val="FF0000"/>
                </a:solidFill>
              </a:rPr>
              <a:t>Договор между НЗОК и </a:t>
            </a:r>
            <a:br>
              <a:rPr lang="bg-BG" altLang="en-US" sz="2400" b="1" dirty="0">
                <a:solidFill>
                  <a:srgbClr val="FF0000"/>
                </a:solidFill>
              </a:rPr>
            </a:br>
            <a:r>
              <a:rPr lang="bg-BG" altLang="en-US" sz="2400" b="1" dirty="0">
                <a:solidFill>
                  <a:srgbClr val="FF0000"/>
                </a:solidFill>
              </a:rPr>
              <a:t>изпълнител на медицинска помощ</a:t>
            </a:r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altLang="en-US" sz="2600"/>
              <a:t>Изпълнители на медицинска помощ по смисъла на този закон са лечебни заведения по Закона за лечебните заведения и национални центрове по проблемите на общественото здраве по Закона за здравето.</a:t>
            </a:r>
          </a:p>
          <a:p>
            <a:r>
              <a:rPr lang="bg-BG" altLang="en-US" sz="2600"/>
              <a:t>Договорите за оказване на медицинска помощ по този закон се сключват между директора на РЗОК и изпълнителите на медицинска помощ в съответствие с НРД.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6D2C1-F585-4E65-9477-37A6C8142883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671D-41FA-48D3-86A9-56F924FF7194}" type="slidenum">
              <a:rPr lang="bg-BG" altLang="en-US"/>
              <a:pPr/>
              <a:t>58</a:t>
            </a:fld>
            <a:endParaRPr lang="bg-BG" altLang="en-US"/>
          </a:p>
        </p:txBody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bg-BG" altLang="en-US" sz="2600"/>
              <a:t>Договорите се сключват в писмена форма за срока на действие на НРД и са в сила до приемането на нов или при промяна на действащия НРД.</a:t>
            </a:r>
          </a:p>
          <a:p>
            <a:pPr>
              <a:lnSpc>
                <a:spcPct val="80000"/>
              </a:lnSpc>
            </a:pPr>
            <a:r>
              <a:rPr lang="bg-BG" altLang="en-US" sz="2600"/>
              <a:t>Контролните органи на РЗОК и на Министерството на здравеопазването извършват проверка за съответствие на дейността на изпълнителите на медицинска помощ - лечебни заведения за болнична помощ, с критериите за достъпност и качество на медицинската помощ най-малко веднъж годишно.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460D9-347D-48F3-AEFD-FF4AF0F1D7D1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A8B1-CA27-4476-8A05-6E5944BFA6F6}" type="slidenum">
              <a:rPr lang="bg-BG" altLang="en-US"/>
              <a:pPr/>
              <a:t>59</a:t>
            </a:fld>
            <a:endParaRPr lang="bg-BG" altLang="en-US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altLang="en-US"/>
              <a:t>Със средства от републиканския бюджет или от бюджета на Националната здравноосигурителна каса се финансира само дейността на клиники и отделения в лечебни заведения за болнична помощ, за които е установено съответствие с критериите.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920C0-03FC-4605-8097-AFFA64117A72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22FA3-A564-436B-8310-2CD21B054998}" type="slidenum">
              <a:rPr lang="bg-BG" altLang="en-US"/>
              <a:pPr/>
              <a:t>6</a:t>
            </a:fld>
            <a:endParaRPr lang="bg-BG" altLang="en-US"/>
          </a:p>
        </p:txBody>
      </p:sp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sz="2800" b="1" dirty="0">
                <a:solidFill>
                  <a:srgbClr val="FF0000"/>
                </a:solidFill>
              </a:rPr>
              <a:t>Глава втора.</a:t>
            </a:r>
            <a:br>
              <a:rPr lang="bg-BG" altLang="en-US" sz="2800" b="1" dirty="0">
                <a:solidFill>
                  <a:srgbClr val="FF0000"/>
                </a:solidFill>
              </a:rPr>
            </a:br>
            <a:r>
              <a:rPr lang="bg-BG" altLang="en-US" sz="2800" b="1" dirty="0">
                <a:solidFill>
                  <a:srgbClr val="FF0000"/>
                </a:solidFill>
              </a:rPr>
              <a:t>ЗАДЪЛЖИТЕЛНО ЗДРАВНО ОСИГУРЯВАНЕ</a:t>
            </a:r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altLang="en-US" sz="2600" b="1" dirty="0" smtClean="0">
                <a:solidFill>
                  <a:srgbClr val="FF0000"/>
                </a:solidFill>
              </a:rPr>
              <a:t>Раздел </a:t>
            </a:r>
            <a:r>
              <a:rPr lang="bg-BG" altLang="en-US" sz="2600" b="1" dirty="0">
                <a:solidFill>
                  <a:srgbClr val="FF0000"/>
                </a:solidFill>
              </a:rPr>
              <a:t>VII</a:t>
            </a:r>
            <a:r>
              <a:rPr lang="bg-BG" altLang="en-US" sz="2600" b="1" dirty="0" smtClean="0">
                <a:solidFill>
                  <a:srgbClr val="FF0000"/>
                </a:solidFill>
              </a:rPr>
              <a:t>.</a:t>
            </a:r>
            <a:r>
              <a:rPr lang="en-US" altLang="en-US" sz="2600" b="1" dirty="0" smtClean="0">
                <a:solidFill>
                  <a:srgbClr val="FF0000"/>
                </a:solidFill>
              </a:rPr>
              <a:t> </a:t>
            </a:r>
            <a:r>
              <a:rPr lang="bg-BG" altLang="en-US" sz="2600" b="1" dirty="0" smtClean="0"/>
              <a:t>Национален </a:t>
            </a:r>
            <a:r>
              <a:rPr lang="bg-BG" altLang="en-US" sz="2600" b="1" dirty="0"/>
              <a:t>рамков </a:t>
            </a:r>
            <a:r>
              <a:rPr lang="bg-BG" altLang="en-US" sz="2600" b="1" dirty="0" smtClean="0"/>
              <a:t>договор</a:t>
            </a:r>
          </a:p>
          <a:p>
            <a:pPr marL="0" indent="0">
              <a:buNone/>
            </a:pPr>
            <a:endParaRPr lang="bg-BG" altLang="en-US" sz="2600" b="1" dirty="0"/>
          </a:p>
          <a:p>
            <a:pPr marL="0" indent="0">
              <a:buNone/>
            </a:pPr>
            <a:r>
              <a:rPr lang="bg-BG" altLang="en-US" sz="2600" b="1" dirty="0">
                <a:solidFill>
                  <a:srgbClr val="FF0000"/>
                </a:solidFill>
              </a:rPr>
              <a:t>Раздел VIII</a:t>
            </a:r>
            <a:r>
              <a:rPr lang="bg-BG" altLang="en-US" sz="2600" b="1" dirty="0" smtClean="0">
                <a:solidFill>
                  <a:srgbClr val="FF0000"/>
                </a:solidFill>
              </a:rPr>
              <a:t>.</a:t>
            </a:r>
            <a:r>
              <a:rPr lang="en-US" altLang="en-US" sz="2600" b="1" dirty="0" smtClean="0">
                <a:solidFill>
                  <a:srgbClr val="FF0000"/>
                </a:solidFill>
              </a:rPr>
              <a:t> </a:t>
            </a:r>
            <a:r>
              <a:rPr lang="bg-BG" altLang="en-US" sz="2600" b="1" dirty="0" smtClean="0"/>
              <a:t>Договор </a:t>
            </a:r>
            <a:r>
              <a:rPr lang="bg-BG" altLang="en-US" sz="2600" b="1" dirty="0"/>
              <a:t>между </a:t>
            </a:r>
            <a:r>
              <a:rPr lang="bg-BG" altLang="en-US" sz="2600" b="1" dirty="0" smtClean="0"/>
              <a:t>НЗОК и изпълнител </a:t>
            </a:r>
            <a:r>
              <a:rPr lang="bg-BG" altLang="en-US" sz="2600" b="1" dirty="0"/>
              <a:t>на медицинска </a:t>
            </a:r>
            <a:r>
              <a:rPr lang="bg-BG" altLang="en-US" sz="2600" b="1" dirty="0" smtClean="0"/>
              <a:t>помощ</a:t>
            </a:r>
          </a:p>
          <a:p>
            <a:pPr marL="0" indent="0">
              <a:buNone/>
            </a:pPr>
            <a:endParaRPr lang="bg-BG" altLang="en-US" sz="2600" b="1" dirty="0"/>
          </a:p>
          <a:p>
            <a:pPr marL="0" indent="0">
              <a:buNone/>
            </a:pPr>
            <a:r>
              <a:rPr lang="bg-BG" altLang="en-US" sz="2600" b="1" dirty="0">
                <a:solidFill>
                  <a:srgbClr val="FF0000"/>
                </a:solidFill>
              </a:rPr>
              <a:t>Раздел IX</a:t>
            </a:r>
            <a:r>
              <a:rPr lang="bg-BG" altLang="en-US" sz="2600" b="1" dirty="0" smtClean="0">
                <a:solidFill>
                  <a:srgbClr val="FF0000"/>
                </a:solidFill>
              </a:rPr>
              <a:t>.</a:t>
            </a:r>
            <a:r>
              <a:rPr lang="en-US" altLang="en-US" sz="2600" b="1" dirty="0" smtClean="0">
                <a:solidFill>
                  <a:srgbClr val="FF0000"/>
                </a:solidFill>
              </a:rPr>
              <a:t> </a:t>
            </a:r>
            <a:r>
              <a:rPr lang="bg-BG" altLang="en-US" sz="2600" b="1" dirty="0" smtClean="0"/>
              <a:t>Информационно </a:t>
            </a:r>
            <a:r>
              <a:rPr lang="bg-BG" altLang="en-US" sz="2600" b="1" dirty="0"/>
              <a:t>осигуряване на дейността на </a:t>
            </a:r>
            <a:r>
              <a:rPr lang="bg-BG" altLang="en-US" sz="2600" b="1" dirty="0" smtClean="0"/>
              <a:t>НЗОК</a:t>
            </a:r>
            <a:endParaRPr lang="bg-BG" altLang="en-US" sz="2600" b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C4A7E-6AAC-4BA8-B531-52297E3BD7C4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811F-C456-4C53-A3A9-00A380A48211}" type="slidenum">
              <a:rPr lang="bg-BG" altLang="en-US"/>
              <a:pPr/>
              <a:t>60</a:t>
            </a:fld>
            <a:endParaRPr lang="bg-BG" altLang="en-US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altLang="en-US"/>
              <a:t>Всяко лечебно заведение за болнична помощ може да сключи договор само за тази дейност за оказване на болнична медицинска помощ, за която има специалист/и, работещ/и на основен трудов договор.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341E3-8F05-4CB5-BBCB-F11E844E2737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7A1B-2FE8-43AD-8017-BA17B5CBB42C}" type="slidenum">
              <a:rPr lang="bg-BG" altLang="en-US"/>
              <a:pPr/>
              <a:t>61</a:t>
            </a:fld>
            <a:endParaRPr lang="bg-BG" altLang="en-US"/>
          </a:p>
        </p:txBody>
      </p:sp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sz="2800">
                <a:solidFill>
                  <a:schemeClr val="accent2"/>
                </a:solidFill>
              </a:rPr>
              <a:t>Критерии за достъпност и качество на медицинската помощ са:</a:t>
            </a:r>
          </a:p>
        </p:txBody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bg-BG" altLang="en-US" sz="2100"/>
              <a:t>обезпеченост на лечебното заведение по чл. 9 от Закона за лечебните заведения с медицински специалисти на основен трудов договор;</a:t>
            </a:r>
          </a:p>
          <a:p>
            <a:pPr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bg-BG" altLang="en-US" sz="2100"/>
              <a:t>наличие на нормативно определената и технически изправна медицинска апаратура и техника на територията на съответното лечебното заведение;</a:t>
            </a:r>
          </a:p>
          <a:p>
            <a:pPr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bg-BG" altLang="en-US" sz="2100"/>
              <a:t>осигуряване от лечебното заведение по чл. 9 от Закона за лечебните заведения на непрекъснато 24-часово изпълнение на медицинска помощ при спешни състояния;</a:t>
            </a:r>
          </a:p>
          <a:p>
            <a:pPr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bg-BG" altLang="en-US" sz="2100"/>
              <a:t>предоставяне на медицинска помощ в съответствие с утвърдените медицински стандарти и Правила за добра медицинска практика.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6D23F-A455-4C83-A2A2-C44E471D051F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EA755-0DB2-46E6-9DA5-A409F2EAE131}" type="slidenum">
              <a:rPr lang="bg-BG" altLang="en-US"/>
              <a:pPr/>
              <a:t>62</a:t>
            </a:fld>
            <a:endParaRPr lang="bg-BG" altLang="en-US"/>
          </a:p>
        </p:txBody>
      </p:sp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sz="2400" b="1" dirty="0">
                <a:solidFill>
                  <a:srgbClr val="FF0000"/>
                </a:solidFill>
              </a:rPr>
              <a:t>Раздел IX.</a:t>
            </a:r>
            <a:br>
              <a:rPr lang="bg-BG" altLang="en-US" sz="2400" b="1" dirty="0">
                <a:solidFill>
                  <a:srgbClr val="FF0000"/>
                </a:solidFill>
              </a:rPr>
            </a:br>
            <a:r>
              <a:rPr lang="bg-BG" altLang="en-US" sz="2400" b="1" dirty="0">
                <a:solidFill>
                  <a:srgbClr val="FF0000"/>
                </a:solidFill>
              </a:rPr>
              <a:t>Информационно осигуряване на дейността на НЗОК</a:t>
            </a:r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altLang="en-US" sz="2100"/>
              <a:t>	НЗОК изгражда информационна система, която съдържа:</a:t>
            </a:r>
          </a:p>
          <a:p>
            <a:pPr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bg-BG" altLang="en-US" sz="2100"/>
              <a:t>регистър на осигурените лица, включващ: паспортни данни; уникален идентификационен номер; основанието за осигуряване по чл. 33; заплатените вноски; основанието за заплащане от НЗОК на оказаната медицинска помощ на осигурените лица в друга държава членка в съответствие с правилата за координация на системите за социална сигурност;</a:t>
            </a:r>
          </a:p>
          <a:p>
            <a:pPr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bg-BG" altLang="en-US" sz="2100"/>
              <a:t>регистър на лицата, осигурени в друга държава членка, които имат право да получават медицинска помощ в страната за сметка на НЗОК в съответствие с правилата за координация на системите за социална сигурност;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F6D66-C769-4A24-87FA-BBF13BB03E98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681B-5883-4637-9CA6-14E558EF88CA}" type="slidenum">
              <a:rPr lang="bg-BG" altLang="en-US"/>
              <a:pPr/>
              <a:t>63</a:t>
            </a:fld>
            <a:endParaRPr lang="bg-BG" altLang="en-US"/>
          </a:p>
        </p:txBody>
      </p:sp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sz="3400"/>
              <a:t>Информационна система на НЗОК</a:t>
            </a:r>
          </a:p>
        </p:txBody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AutoNum type="arabicPeriod" startAt="3"/>
            </a:pPr>
            <a:r>
              <a:rPr lang="bg-BG" altLang="en-US" sz="2100"/>
              <a:t>регистър на изпълнителите на медицинска помощ с паспортните и професионалните данни на изпълнителя, договора, сключен с него;</a:t>
            </a:r>
          </a:p>
          <a:p>
            <a:pPr>
              <a:lnSpc>
                <a:spcPct val="90000"/>
              </a:lnSpc>
              <a:buFont typeface="Wingdings" pitchFamily="2" charset="2"/>
              <a:buAutoNum type="arabicPeriod" startAt="3"/>
            </a:pPr>
            <a:r>
              <a:rPr lang="bg-BG" altLang="en-US" sz="2100"/>
              <a:t>регистър на производители, вносители и дистрибутори на лекарства и аптеки, сключили договори с НЗОК;</a:t>
            </a:r>
          </a:p>
          <a:p>
            <a:pPr>
              <a:lnSpc>
                <a:spcPct val="90000"/>
              </a:lnSpc>
              <a:buFont typeface="Wingdings" pitchFamily="2" charset="2"/>
              <a:buAutoNum type="arabicPeriod" startAt="3"/>
            </a:pPr>
            <a:r>
              <a:rPr lang="bg-BG" altLang="en-US" sz="2100"/>
              <a:t>информация от дейността на контролните органи;</a:t>
            </a:r>
          </a:p>
          <a:p>
            <a:pPr>
              <a:lnSpc>
                <a:spcPct val="90000"/>
              </a:lnSpc>
              <a:buFont typeface="Wingdings" pitchFamily="2" charset="2"/>
              <a:buAutoNum type="arabicPeriod" startAt="3"/>
            </a:pPr>
            <a:r>
              <a:rPr lang="bg-BG" altLang="en-US" sz="2100"/>
              <a:t>административна информация, осигуряваща дейността на НЗОК.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 altLang="en-US" sz="2100"/>
              <a:t>	Националната здравноосигурителна каса осигурява достъп на Министерството на здравеопазването до информационната система.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A5749-0881-496F-AB5E-047C38A366ED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9C338-6463-4993-A2D6-B863B35CA08F}" type="slidenum">
              <a:rPr lang="bg-BG" altLang="en-US"/>
              <a:pPr/>
              <a:t>64</a:t>
            </a:fld>
            <a:endParaRPr lang="bg-BG" altLang="en-US"/>
          </a:p>
        </p:txBody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altLang="en-US" sz="2600"/>
              <a:t>Изпълнителите на медицинска помощ са длъжни да дават на РЗОК информация за извършената от тях дейност по приети в НРД методика и обем.</a:t>
            </a:r>
          </a:p>
          <a:p>
            <a:r>
              <a:rPr lang="bg-BG" altLang="en-US" sz="2600"/>
              <a:t>Националната здравноосигурителна каса предоставя на изпълнителите на медицинска помощ необходимия софтуер за осъществяване на тяхната дейност, касаеща обмена на данни и документация, изисквана от НРД.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FA442-5352-4F45-B134-6084F29A7FF3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6B895-42A4-440C-B1F4-0E6DEB99BD4B}" type="slidenum">
              <a:rPr lang="bg-BG" altLang="en-US"/>
              <a:pPr/>
              <a:t>65</a:t>
            </a:fld>
            <a:endParaRPr lang="bg-BG" altLang="en-US"/>
          </a:p>
        </p:txBody>
      </p:sp>
      <p:sp>
        <p:nvSpPr>
          <p:cNvPr id="40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sz="3200" b="1" dirty="0">
                <a:solidFill>
                  <a:srgbClr val="FF0000"/>
                </a:solidFill>
              </a:rPr>
              <a:t>Раздел X.</a:t>
            </a:r>
            <a:br>
              <a:rPr lang="bg-BG" altLang="en-US" sz="3200" b="1" dirty="0">
                <a:solidFill>
                  <a:srgbClr val="FF0000"/>
                </a:solidFill>
              </a:rPr>
            </a:br>
            <a:r>
              <a:rPr lang="bg-BG" altLang="en-US" sz="3200" b="1" dirty="0">
                <a:solidFill>
                  <a:srgbClr val="FF0000"/>
                </a:solidFill>
              </a:rPr>
              <a:t>Контрол, експертиза и спорове</a:t>
            </a:r>
            <a:r>
              <a:rPr lang="bg-BG" altLang="en-US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altLang="en-US"/>
              <a:t>Контролът по изпълнението на бюджета на НЗОК се осъществява от Сметната палата.</a:t>
            </a:r>
          </a:p>
          <a:p>
            <a:r>
              <a:rPr lang="bg-BG" altLang="en-US"/>
              <a:t>Цялостният финансов контрол на НЗОК се осъществява по реда на Закона за държавната финансова инспекция.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5226-C2B2-4E60-95CA-A115F3A5BCAE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89BB-203E-4F42-909B-AD106DA2E26F}" type="slidenum">
              <a:rPr lang="bg-BG" altLang="en-US"/>
              <a:pPr/>
              <a:t>66</a:t>
            </a:fld>
            <a:endParaRPr lang="bg-BG" altLang="en-US"/>
          </a:p>
        </p:txBody>
      </p:sp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/>
              <a:t>Контрол</a:t>
            </a:r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altLang="en-US"/>
              <a:t>Контролът върху дейността на управителя на НЗОК и директорите на РЗОК се осъществява от надзорния съвет съгласно разпоредбите на този закон и Правилника за устройството и дейността на НЗОК.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E5C58-CF6A-4C23-A8F7-89F1BA717B18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344AF-5E52-4EBC-B6F5-94F47869C076}" type="slidenum">
              <a:rPr lang="bg-BG" altLang="en-US"/>
              <a:pPr/>
              <a:t>67</a:t>
            </a:fld>
            <a:endParaRPr lang="bg-BG" altLang="en-US"/>
          </a:p>
        </p:txBody>
      </p:sp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/>
              <a:t>Експертиза</a:t>
            </a:r>
          </a:p>
        </p:txBody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629150"/>
          </a:xfrm>
        </p:spPr>
        <p:txBody>
          <a:bodyPr/>
          <a:lstStyle/>
          <a:p>
            <a:pPr marL="495300" indent="-495300">
              <a:lnSpc>
                <a:spcPct val="80000"/>
              </a:lnSpc>
              <a:buFont typeface="Wingdings" pitchFamily="2" charset="2"/>
              <a:buNone/>
            </a:pPr>
            <a:r>
              <a:rPr lang="bg-BG" altLang="en-US" sz="2600"/>
              <a:t>	НЗОК може да извършва експертиза при необходимост от:</a:t>
            </a:r>
          </a:p>
          <a:p>
            <a:pPr marL="495300" indent="-4953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bg-BG" altLang="en-US" sz="2600"/>
              <a:t>медицинска помощ, ако стойността й надхвърля 200 пъти минималната работна заплата за страната;</a:t>
            </a:r>
          </a:p>
          <a:p>
            <a:pPr marL="495300" indent="-4953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bg-BG" altLang="en-US" sz="2600"/>
              <a:t>скъпоструващи лекарствени продукти в случаите, предвидени в НРД;</a:t>
            </a:r>
          </a:p>
          <a:p>
            <a:pPr marL="495300" indent="-4953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bg-BG" altLang="en-US" sz="2600"/>
              <a:t>лечение в чужбина.</a:t>
            </a:r>
          </a:p>
          <a:p>
            <a:pPr marL="495300" indent="-495300">
              <a:lnSpc>
                <a:spcPct val="80000"/>
              </a:lnSpc>
              <a:buFont typeface="Wingdings" pitchFamily="2" charset="2"/>
              <a:buNone/>
            </a:pPr>
            <a:r>
              <a:rPr lang="bg-BG" altLang="en-US" sz="2600"/>
              <a:t>	Експертизата се извършва по ред, предвиден в Правилника за устройството и дейността на НЗОК, от комисия в централното управление.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1EDE9-0B21-457E-9E2B-01BE32A87921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C484F-8669-4F5A-BBC1-321479CC199E}" type="slidenum">
              <a:rPr lang="bg-BG" altLang="en-US"/>
              <a:pPr/>
              <a:t>68</a:t>
            </a:fld>
            <a:endParaRPr lang="bg-BG" altLang="en-US"/>
          </a:p>
        </p:txBody>
      </p:sp>
      <p:sp>
        <p:nvSpPr>
          <p:cNvPr id="410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altLang="en-US" b="1"/>
              <a:t>Раздел XI.</a:t>
            </a:r>
            <a:br>
              <a:rPr lang="bg-BG" altLang="en-US" b="1"/>
            </a:br>
            <a:r>
              <a:rPr lang="bg-BG" altLang="en-US" b="1"/>
              <a:t>Издаване на документи, необходими за упражняване на здравноосигурителни права съгласно правилата за координация на системите за социална сигурност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5521E-4DFE-4BD0-B617-9E3895FCB32A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29431-595F-4765-A461-923A279A3A21}" type="slidenum">
              <a:rPr lang="bg-BG" altLang="en-US"/>
              <a:pPr/>
              <a:t>69</a:t>
            </a:fld>
            <a:endParaRPr lang="bg-BG" altLang="en-US"/>
          </a:p>
        </p:txBody>
      </p:sp>
      <p:sp>
        <p:nvSpPr>
          <p:cNvPr id="411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altLang="en-US"/>
              <a:t>НЗОК издава документи, необходими съгласно правилата за координация на системите за социална сигурност за упражняване на здравноосигурителните права на лицата, в 30-дневен срок от датата на подаване на искане от заинтересованите лица.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1C38B-E533-467D-BADB-C164C260535C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7ABE-8DE2-4BB3-ACED-012F088375D9}" type="slidenum">
              <a:rPr lang="bg-BG" altLang="en-US"/>
              <a:pPr/>
              <a:t>7</a:t>
            </a:fld>
            <a:endParaRPr lang="bg-BG" altLang="en-US"/>
          </a:p>
        </p:txBody>
      </p:sp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sz="2800" b="1" dirty="0">
                <a:solidFill>
                  <a:srgbClr val="FF0000"/>
                </a:solidFill>
              </a:rPr>
              <a:t>Глава втора.</a:t>
            </a:r>
            <a:br>
              <a:rPr lang="bg-BG" altLang="en-US" sz="2800" b="1" dirty="0">
                <a:solidFill>
                  <a:srgbClr val="FF0000"/>
                </a:solidFill>
              </a:rPr>
            </a:br>
            <a:r>
              <a:rPr lang="bg-BG" altLang="en-US" sz="2800" b="1" dirty="0">
                <a:solidFill>
                  <a:srgbClr val="FF0000"/>
                </a:solidFill>
              </a:rPr>
              <a:t>ЗАДЪЛЖИТЕЛНО ЗДРАВНО ОСИГУРЯВАНЕ</a:t>
            </a:r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752600"/>
            <a:ext cx="8712968" cy="4267200"/>
          </a:xfrm>
        </p:spPr>
        <p:txBody>
          <a:bodyPr/>
          <a:lstStyle/>
          <a:p>
            <a:pPr marL="0" indent="0">
              <a:buNone/>
            </a:pPr>
            <a:r>
              <a:rPr lang="bg-BG" altLang="en-US" sz="2600" b="1" dirty="0">
                <a:solidFill>
                  <a:srgbClr val="FF0000"/>
                </a:solidFill>
              </a:rPr>
              <a:t>Раздел X</a:t>
            </a:r>
            <a:r>
              <a:rPr lang="bg-BG" altLang="en-US" sz="2600" b="1" dirty="0" smtClean="0">
                <a:solidFill>
                  <a:srgbClr val="FF0000"/>
                </a:solidFill>
              </a:rPr>
              <a:t>.</a:t>
            </a:r>
            <a:r>
              <a:rPr lang="en-US" altLang="en-US" sz="2600" b="1" dirty="0" smtClean="0"/>
              <a:t> </a:t>
            </a:r>
            <a:r>
              <a:rPr lang="bg-BG" altLang="en-US" sz="2600" b="1" dirty="0" smtClean="0"/>
              <a:t>Контрол</a:t>
            </a:r>
            <a:r>
              <a:rPr lang="bg-BG" altLang="en-US" sz="2600" b="1" dirty="0"/>
              <a:t>, експертиза и </a:t>
            </a:r>
            <a:r>
              <a:rPr lang="bg-BG" altLang="en-US" sz="2600" b="1" dirty="0" smtClean="0"/>
              <a:t>спорове</a:t>
            </a:r>
          </a:p>
          <a:p>
            <a:pPr marL="0" indent="0">
              <a:buNone/>
            </a:pPr>
            <a:r>
              <a:rPr lang="bg-BG" altLang="en-US" sz="2600" dirty="0" smtClean="0"/>
              <a:t> </a:t>
            </a:r>
            <a:endParaRPr lang="bg-BG" altLang="en-US" sz="2600" dirty="0"/>
          </a:p>
          <a:p>
            <a:pPr marL="0" indent="0">
              <a:buNone/>
            </a:pPr>
            <a:r>
              <a:rPr lang="bg-BG" altLang="en-US" sz="2600" b="1" dirty="0">
                <a:solidFill>
                  <a:srgbClr val="FF0000"/>
                </a:solidFill>
              </a:rPr>
              <a:t>Раздел XI</a:t>
            </a:r>
            <a:r>
              <a:rPr lang="bg-BG" altLang="en-US" sz="2600" b="1" dirty="0" smtClean="0">
                <a:solidFill>
                  <a:srgbClr val="FF0000"/>
                </a:solidFill>
              </a:rPr>
              <a:t>.</a:t>
            </a:r>
            <a:r>
              <a:rPr lang="en-US" altLang="en-US" sz="2600" b="1" dirty="0" smtClean="0">
                <a:solidFill>
                  <a:srgbClr val="FF0000"/>
                </a:solidFill>
              </a:rPr>
              <a:t> </a:t>
            </a:r>
            <a:r>
              <a:rPr lang="bg-BG" altLang="en-US" sz="2600" b="1" dirty="0" smtClean="0"/>
              <a:t>Издаване </a:t>
            </a:r>
            <a:r>
              <a:rPr lang="bg-BG" altLang="en-US" sz="2600" b="1" dirty="0"/>
              <a:t>на документи, необходими за упражняване на здравноосигурителни права съгласно правилата за координация на системите за социална сигурност </a:t>
            </a:r>
            <a:endParaRPr lang="bg-BG" altLang="en-US" sz="2600" b="1" dirty="0" smtClean="0"/>
          </a:p>
          <a:p>
            <a:pPr marL="0" indent="0">
              <a:buNone/>
            </a:pPr>
            <a:endParaRPr lang="en-US" altLang="en-US" sz="2600" b="1" dirty="0" smtClean="0"/>
          </a:p>
          <a:p>
            <a:pPr marL="0" indent="0">
              <a:buNone/>
            </a:pPr>
            <a:r>
              <a:rPr lang="bg-BG" sz="2800" b="1" dirty="0">
                <a:solidFill>
                  <a:srgbClr val="FF0000"/>
                </a:solidFill>
              </a:rPr>
              <a:t>Раздел XII</a:t>
            </a:r>
            <a:r>
              <a:rPr lang="bg-BG" sz="2800" b="1" dirty="0" smtClean="0">
                <a:solidFill>
                  <a:srgbClr val="FF0000"/>
                </a:solidFill>
              </a:rPr>
              <a:t>.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bg-BG" sz="2800" b="1" dirty="0" smtClean="0"/>
              <a:t>Трансгранично </a:t>
            </a:r>
            <a:r>
              <a:rPr lang="bg-BG" sz="2800" b="1" dirty="0"/>
              <a:t>здравно обслужване (Нов - ДВ, бр. 1 от 2014 </a:t>
            </a:r>
            <a:r>
              <a:rPr lang="bg-BG" sz="2800" b="1" dirty="0" smtClean="0"/>
              <a:t>г.</a:t>
            </a:r>
            <a:endParaRPr lang="bg-BG" altLang="en-US" sz="2600" b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0874B-9705-4030-97D3-B5D05C2E74C7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FBA88-6E71-447C-BBB8-51B535B41230}" type="slidenum">
              <a:rPr lang="bg-BG" altLang="en-US"/>
              <a:pPr/>
              <a:t>70</a:t>
            </a:fld>
            <a:endParaRPr lang="bg-BG" altLang="en-US"/>
          </a:p>
        </p:txBody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 altLang="en-US" sz="2100"/>
              <a:t>	Управителят на НЗОК или упълномощено от него длъжностно лице издава европейска здравноосигурителна карта със срок на валидност една година.</a:t>
            </a:r>
          </a:p>
          <a:p>
            <a:pPr>
              <a:lnSpc>
                <a:spcPct val="90000"/>
              </a:lnSpc>
            </a:pPr>
            <a:r>
              <a:rPr lang="bg-BG" altLang="en-US" sz="2100"/>
              <a:t>В случай че заявителят е непълнолетен, срокът на валидност на европейската здравноосигурителна карта е до навършване на пълнолетие, но не по-малко от една година и не повече от 5 години.</a:t>
            </a:r>
          </a:p>
          <a:p>
            <a:pPr>
              <a:lnSpc>
                <a:spcPct val="90000"/>
              </a:lnSpc>
            </a:pPr>
            <a:r>
              <a:rPr lang="bg-BG" altLang="en-US" sz="2100"/>
              <a:t>Когато заявителят е лице, което получава пенсия за осигурителен стаж и възраст, срокът на валидност на европейската здравноосигурителна карта е 10 години, а ако лицето получава пенсия за инвалидност - за срока на отпуснатата пенсия, но не повече от 10 години.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F696-3BCE-4F18-8AB5-6728D5449A9D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304800"/>
            <a:ext cx="8928992" cy="1216025"/>
          </a:xfrm>
        </p:spPr>
        <p:txBody>
          <a:bodyPr/>
          <a:lstStyle/>
          <a:p>
            <a:r>
              <a:rPr lang="bg-BG" sz="2800" b="1" dirty="0">
                <a:solidFill>
                  <a:srgbClr val="FF0000"/>
                </a:solidFill>
              </a:rPr>
              <a:t>Раздел XII.</a:t>
            </a:r>
            <a:br>
              <a:rPr lang="bg-BG" sz="2800" b="1" dirty="0">
                <a:solidFill>
                  <a:srgbClr val="FF0000"/>
                </a:solidFill>
              </a:rPr>
            </a:br>
            <a:r>
              <a:rPr lang="bg-BG" sz="2800" b="1" dirty="0">
                <a:solidFill>
                  <a:srgbClr val="FF0000"/>
                </a:solidFill>
              </a:rPr>
              <a:t>Трансгранично здравно обслужване (Нов - ДВ, бр. 1 от 2014 </a:t>
            </a:r>
            <a:r>
              <a:rPr lang="bg-BG" sz="2800" b="1" dirty="0" smtClean="0">
                <a:solidFill>
                  <a:srgbClr val="FF0000"/>
                </a:solidFill>
              </a:rPr>
              <a:t>г.)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4484712"/>
          </a:xfrm>
        </p:spPr>
        <p:txBody>
          <a:bodyPr/>
          <a:lstStyle/>
          <a:p>
            <a:r>
              <a:rPr lang="bg-BG" sz="2200" dirty="0"/>
              <a:t>Здравноосигурените лица имат право на достъп до безопасно и висококачествено трансгранично здравно обслужване независимо от начина на неговата организация, предоставяне и финансиране.</a:t>
            </a:r>
            <a:endParaRPr lang="en-US" sz="2200" dirty="0"/>
          </a:p>
          <a:p>
            <a:r>
              <a:rPr lang="bg-BG" sz="2200" dirty="0" smtClean="0"/>
              <a:t>Трансграничното </a:t>
            </a:r>
            <a:r>
              <a:rPr lang="bg-BG" sz="2200" dirty="0"/>
              <a:t>здравно обслужване е здравно обслужване, предоставено или предписано в държава - членка на Европейския съюз, различна от държавата членка по осигуряване.</a:t>
            </a:r>
            <a:endParaRPr lang="en-US" sz="2200" dirty="0"/>
          </a:p>
          <a:p>
            <a:r>
              <a:rPr lang="bg-BG" sz="2200" dirty="0"/>
              <a:t>Здравноосигурените лица </a:t>
            </a:r>
            <a:r>
              <a:rPr lang="bg-BG" sz="2200" dirty="0" smtClean="0"/>
              <a:t>могат </a:t>
            </a:r>
            <a:r>
              <a:rPr lang="bg-BG" sz="2200" dirty="0"/>
              <a:t>да упражнят правото си на трансгранично здравно обслужване, когато здравното обслужване е включено в пакета здравни дейности, финансирани от бюджета на НЗОК или от бюджета на </a:t>
            </a:r>
            <a:r>
              <a:rPr lang="bg-BG" sz="2200" dirty="0" smtClean="0"/>
              <a:t>МЗ. </a:t>
            </a:r>
            <a:endParaRPr lang="en-US" sz="2200" dirty="0"/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C450B-0DEF-4744-8086-A407A3E1F3B2}" type="datetime1">
              <a:rPr lang="bg-BG" altLang="en-US" smtClean="0"/>
              <a:t>2.3.2017 г.</a:t>
            </a:fld>
            <a:endParaRPr lang="bg-BG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CE22-A049-4590-A28F-682EBF189821}" type="slidenum">
              <a:rPr lang="bg-BG" altLang="en-US" smtClean="0"/>
              <a:pPr/>
              <a:t>71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70057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04800"/>
            <a:ext cx="8784976" cy="1216025"/>
          </a:xfrm>
        </p:spPr>
        <p:txBody>
          <a:bodyPr/>
          <a:lstStyle/>
          <a:p>
            <a:r>
              <a:rPr lang="bg-BG" sz="3200" b="1" dirty="0">
                <a:solidFill>
                  <a:srgbClr val="FF0000"/>
                </a:solidFill>
              </a:rPr>
              <a:t>Правото на трансграничното здравно обслужване не включва</a:t>
            </a:r>
            <a:r>
              <a:rPr lang="bg-BG" sz="3200" b="1" dirty="0" smtClean="0">
                <a:solidFill>
                  <a:srgbClr val="FF0000"/>
                </a:solidFill>
              </a:rPr>
              <a:t>: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52600"/>
            <a:ext cx="8712968" cy="4267200"/>
          </a:xfrm>
        </p:spPr>
        <p:txBody>
          <a:bodyPr/>
          <a:lstStyle/>
          <a:p>
            <a:pPr marL="0" indent="0">
              <a:buNone/>
            </a:pPr>
            <a:r>
              <a:rPr lang="bg-BG" sz="2400" dirty="0" smtClean="0"/>
              <a:t>1</a:t>
            </a:r>
            <a:r>
              <a:rPr lang="bg-BG" sz="2400" dirty="0"/>
              <a:t>. </a:t>
            </a:r>
            <a:r>
              <a:rPr lang="bg-BG" sz="2400" dirty="0" smtClean="0"/>
              <a:t>предоставяне </a:t>
            </a:r>
            <a:r>
              <a:rPr lang="bg-BG" sz="2400" dirty="0"/>
              <a:t>на органи с цел трансплантация и достъпа до такива органи;</a:t>
            </a:r>
            <a:endParaRPr lang="en-US" sz="2400" dirty="0"/>
          </a:p>
          <a:p>
            <a:pPr marL="0" indent="0">
              <a:buNone/>
            </a:pPr>
            <a:r>
              <a:rPr lang="bg-BG" sz="2400" dirty="0"/>
              <a:t>2. </a:t>
            </a:r>
            <a:r>
              <a:rPr lang="bg-BG" sz="2400" dirty="0" smtClean="0"/>
              <a:t>дългосрочни </a:t>
            </a:r>
            <a:r>
              <a:rPr lang="bg-BG" sz="2400" dirty="0"/>
              <a:t>грижи за пациенти с хронични физически или психически </a:t>
            </a:r>
            <a:r>
              <a:rPr lang="bg-BG" sz="2400" dirty="0" smtClean="0"/>
              <a:t>увреждания;</a:t>
            </a:r>
            <a:endParaRPr lang="en-US" sz="2400" dirty="0"/>
          </a:p>
          <a:p>
            <a:pPr marL="0" indent="0">
              <a:buNone/>
            </a:pPr>
            <a:r>
              <a:rPr lang="bg-BG" sz="2400" dirty="0"/>
              <a:t>3. дейностите по национални и общински </a:t>
            </a:r>
            <a:r>
              <a:rPr lang="bg-BG" sz="2400" dirty="0" err="1"/>
              <a:t>имунизационни</a:t>
            </a:r>
            <a:r>
              <a:rPr lang="bg-BG" sz="2400" dirty="0"/>
              <a:t> програми;</a:t>
            </a:r>
            <a:endParaRPr lang="en-US" sz="2400" dirty="0"/>
          </a:p>
          <a:p>
            <a:pPr marL="0" indent="0">
              <a:buNone/>
            </a:pPr>
            <a:r>
              <a:rPr lang="bg-BG" sz="2400" dirty="0"/>
              <a:t>4. случаите, в които се прилагат механизмите за координация на системите за социална сигурност или действащи двустранни спогодби с други държави членки, включващи в обхвата си здравно осигуряване.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C450B-0DEF-4744-8086-A407A3E1F3B2}" type="datetime1">
              <a:rPr lang="bg-BG" altLang="en-US" smtClean="0"/>
              <a:t>2.3.2017 г.</a:t>
            </a:fld>
            <a:endParaRPr lang="bg-BG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CE22-A049-4590-A28F-682EBF189821}" type="slidenum">
              <a:rPr lang="bg-BG" altLang="en-US" smtClean="0"/>
              <a:pPr/>
              <a:t>72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417938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E3637-A3E8-40A1-BD15-0411D72E12EE}" type="datetime1">
              <a:rPr lang="bg-BG" altLang="en-US" smtClean="0"/>
              <a:t>2.3.2017 г.</a:t>
            </a:fld>
            <a:endParaRPr lang="bg-BG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32B0D-8319-43F3-B9F4-9AD3B6A119F8}" type="slidenum">
              <a:rPr lang="bg-BG" altLang="en-US" smtClean="0"/>
              <a:pPr/>
              <a:t>73</a:t>
            </a:fld>
            <a:endParaRPr lang="bg-BG" altLang="en-US"/>
          </a:p>
        </p:txBody>
      </p:sp>
      <p:sp>
        <p:nvSpPr>
          <p:cNvPr id="4" name="Rectangle 3"/>
          <p:cNvSpPr/>
          <p:nvPr/>
        </p:nvSpPr>
        <p:spPr>
          <a:xfrm>
            <a:off x="179512" y="836712"/>
            <a:ext cx="878497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000" dirty="0" smtClean="0"/>
              <a:t>	При </a:t>
            </a:r>
            <a:r>
              <a:rPr lang="bg-BG" sz="2000" dirty="0"/>
              <a:t>упражняване правото си на трансгранично здравно обслужване задължително здравноосигурените лица заплащат на лечебното заведение в държавата членка по </a:t>
            </a:r>
            <a:r>
              <a:rPr lang="bg-BG" sz="2000" dirty="0" err="1"/>
              <a:t>местолечение</a:t>
            </a:r>
            <a:r>
              <a:rPr lang="bg-BG" sz="2000" dirty="0"/>
              <a:t> стойността на предоставеното им здравно обслужване.</a:t>
            </a:r>
            <a:endParaRPr lang="en-US" sz="2000" dirty="0"/>
          </a:p>
          <a:p>
            <a:r>
              <a:rPr lang="bg-BG" sz="2000" dirty="0" smtClean="0"/>
              <a:t>	Те имат </a:t>
            </a:r>
            <a:r>
              <a:rPr lang="bg-BG" sz="2000" dirty="0"/>
              <a:t>право да им бъдат възстановени разходите за предоставеното им здравно обслужване в държавата членка по </a:t>
            </a:r>
            <a:r>
              <a:rPr lang="bg-BG" sz="2000" dirty="0" err="1"/>
              <a:t>местолечение</a:t>
            </a:r>
            <a:r>
              <a:rPr lang="bg-BG" sz="2000" dirty="0"/>
              <a:t> до размера на разходите, които НЗОК или Министерството на здравеопазването заплащат за съответното здравно обслужване в </a:t>
            </a:r>
            <a:r>
              <a:rPr lang="bg-BG" sz="2000" dirty="0" smtClean="0"/>
              <a:t>Р </a:t>
            </a:r>
            <a:r>
              <a:rPr lang="bg-BG" sz="2000" dirty="0"/>
              <a:t>България, но не повече от действително направените разходи.</a:t>
            </a:r>
            <a:endParaRPr lang="en-US" sz="2000" dirty="0"/>
          </a:p>
          <a:p>
            <a:r>
              <a:rPr lang="bg-BG" sz="2000" dirty="0" smtClean="0"/>
              <a:t>	Правото </a:t>
            </a:r>
            <a:r>
              <a:rPr lang="bg-BG" sz="2000" dirty="0"/>
              <a:t>за възстановяване на разходите </a:t>
            </a:r>
            <a:r>
              <a:rPr lang="bg-BG" sz="2000" dirty="0" smtClean="0"/>
              <a:t>не </a:t>
            </a:r>
            <a:r>
              <a:rPr lang="bg-BG" sz="2000" dirty="0"/>
              <a:t>се отнася за здравно обслужване, предоставено на задължително здравноосигурени лица в </a:t>
            </a:r>
            <a:r>
              <a:rPr lang="bg-BG" sz="2000" dirty="0" smtClean="0"/>
              <a:t>Р България </a:t>
            </a:r>
            <a:r>
              <a:rPr lang="bg-BG" sz="2000" dirty="0"/>
              <a:t>от лечебни заведения, установени на нейна територия, които не са сключили договори за оказване на медицинска помощ с НЗОК и не се финансират или субсидират със средства от бюджета на Министерството на здравеопазването</a:t>
            </a:r>
            <a:r>
              <a:rPr lang="bg-BG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0695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EACE5-BF2F-44A1-A23A-FA681230E090}" type="slidenum">
              <a:rPr lang="bg-BG" altLang="en-US"/>
              <a:pPr/>
              <a:t>74</a:t>
            </a:fld>
            <a:endParaRPr lang="bg-BG" altLang="en-US"/>
          </a:p>
        </p:txBody>
      </p:sp>
      <p:sp>
        <p:nvSpPr>
          <p:cNvPr id="413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endParaRPr lang="bg-BG" altLang="en-US" b="1">
              <a:solidFill>
                <a:schemeClr val="accent2"/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bg-BG" altLang="en-US" b="1">
                <a:solidFill>
                  <a:schemeClr val="accent2"/>
                </a:solidFill>
              </a:rPr>
              <a:t>Глава трета.</a:t>
            </a:r>
            <a:br>
              <a:rPr lang="bg-BG" altLang="en-US" b="1">
                <a:solidFill>
                  <a:schemeClr val="accent2"/>
                </a:solidFill>
              </a:rPr>
            </a:br>
            <a:r>
              <a:rPr lang="bg-BG" altLang="en-US" b="1">
                <a:solidFill>
                  <a:schemeClr val="accent2"/>
                </a:solidFill>
              </a:rPr>
              <a:t>ДОБРОВОЛНО ЗДРАВНО ОСИГУРЯВАНЕ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C61C5-A879-4056-A3D6-40EB56A511FE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C7E4-F77E-4038-9651-2BAD9AAC4757}" type="slidenum">
              <a:rPr lang="bg-BG" altLang="en-US"/>
              <a:pPr/>
              <a:t>75</a:t>
            </a:fld>
            <a:endParaRPr lang="bg-BG" altLang="en-US"/>
          </a:p>
        </p:txBody>
      </p:sp>
      <p:sp>
        <p:nvSpPr>
          <p:cNvPr id="414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sz="3400" b="1"/>
              <a:t>Глава III. Раздел I.</a:t>
            </a:r>
            <a:br>
              <a:rPr lang="bg-BG" altLang="en-US" sz="3400" b="1"/>
            </a:br>
            <a:r>
              <a:rPr lang="bg-BG" altLang="en-US" sz="3400" b="1"/>
              <a:t>Общи положения</a:t>
            </a:r>
            <a:r>
              <a:rPr lang="bg-BG" altLang="en-US" sz="3400"/>
              <a:t> </a:t>
            </a:r>
          </a:p>
        </p:txBody>
      </p:sp>
      <p:sp>
        <p:nvSpPr>
          <p:cNvPr id="414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95300" indent="-495300"/>
            <a:r>
              <a:rPr lang="bg-BG" altLang="en-US" sz="2600"/>
              <a:t>Тази глава урежда отношенията, свързани със:</a:t>
            </a:r>
          </a:p>
          <a:p>
            <a:pPr marL="495300" indent="-495300">
              <a:buFont typeface="Wingdings" pitchFamily="2" charset="2"/>
              <a:buAutoNum type="arabicPeriod"/>
            </a:pPr>
            <a:r>
              <a:rPr lang="bg-BG" altLang="en-US" sz="2600"/>
              <a:t>доброволното здравно осигуряване;</a:t>
            </a:r>
          </a:p>
          <a:p>
            <a:pPr marL="495300" indent="-495300">
              <a:buFont typeface="Wingdings" pitchFamily="2" charset="2"/>
              <a:buAutoNum type="arabicPeriod"/>
            </a:pPr>
            <a:r>
              <a:rPr lang="bg-BG" altLang="en-US" sz="2600"/>
              <a:t>правното положение на здравноосигурителните дружества;</a:t>
            </a:r>
          </a:p>
          <a:p>
            <a:pPr marL="495300" indent="-495300">
              <a:buFont typeface="Wingdings" pitchFamily="2" charset="2"/>
              <a:buAutoNum type="arabicPeriod"/>
            </a:pPr>
            <a:r>
              <a:rPr lang="bg-BG" altLang="en-US" sz="2600"/>
              <a:t>държавния надзор върху дейността по доброволно здравно осигуряване;</a:t>
            </a:r>
          </a:p>
          <a:p>
            <a:pPr marL="495300" indent="-495300">
              <a:buFont typeface="Wingdings" pitchFamily="2" charset="2"/>
              <a:buAutoNum type="arabicPeriod"/>
            </a:pPr>
            <a:r>
              <a:rPr lang="bg-BG" altLang="en-US" sz="2600"/>
              <a:t>гарантиране интересите на осигурените лица.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E61E-8000-47DD-A3A0-34BBC3EF9718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59E5-F6FD-4CFD-8AD9-E18B731EE799}" type="slidenum">
              <a:rPr lang="bg-BG" altLang="en-US"/>
              <a:pPr/>
              <a:t>76</a:t>
            </a:fld>
            <a:endParaRPr lang="bg-BG" altLang="en-US"/>
          </a:p>
        </p:txBody>
      </p:sp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sz="3400">
                <a:solidFill>
                  <a:schemeClr val="accent2"/>
                </a:solidFill>
              </a:rPr>
              <a:t>Доброволно здравно осигуряване</a:t>
            </a:r>
          </a:p>
        </p:txBody>
      </p:sp>
      <p:sp>
        <p:nvSpPr>
          <p:cNvPr id="415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bg-BG" altLang="en-US" sz="2100"/>
              <a:t>Доброволното здравно осигуряване се осъществява от акционерни дружества, регистрирани по Търговския закон и получили лиценз при условията и по реда на този закон.</a:t>
            </a:r>
          </a:p>
          <a:p>
            <a:pPr>
              <a:lnSpc>
                <a:spcPct val="90000"/>
              </a:lnSpc>
            </a:pPr>
            <a:r>
              <a:rPr lang="bg-BG" altLang="en-US" sz="2100"/>
              <a:t>Чрез доброволното здравно осигуряване се обезпечава предоставянето на здравни услуги и стоки извън обхвата на задължителното здравно осигуряване. Чрез доброволното здравно осигуряване може да се обезпечават и здравни услуги и стоки, които са в обхвата на задължителното здравно осигуряване.</a:t>
            </a:r>
          </a:p>
          <a:p>
            <a:pPr>
              <a:lnSpc>
                <a:spcPct val="90000"/>
              </a:lnSpc>
            </a:pPr>
            <a:r>
              <a:rPr lang="bg-BG" altLang="en-US" sz="2100"/>
              <a:t>Доброволното здравно осигуряване се осъществява при спазване на принципа на доброволност на осигуряването.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BF4D-C777-4F0B-8DCE-2C4DF95CF241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E3637-A3E8-40A1-BD15-0411D72E12EE}" type="datetime1">
              <a:rPr lang="bg-BG" altLang="en-US" smtClean="0"/>
              <a:t>2.3.2017 г.</a:t>
            </a:fld>
            <a:endParaRPr lang="bg-BG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32B0D-8319-43F3-B9F4-9AD3B6A119F8}" type="slidenum">
              <a:rPr lang="bg-BG" altLang="en-US" smtClean="0"/>
              <a:pPr/>
              <a:t>77</a:t>
            </a:fld>
            <a:endParaRPr lang="bg-BG" altLang="en-US"/>
          </a:p>
        </p:txBody>
      </p:sp>
      <p:sp>
        <p:nvSpPr>
          <p:cNvPr id="4" name="Rectangle 3"/>
          <p:cNvSpPr/>
          <p:nvPr/>
        </p:nvSpPr>
        <p:spPr>
          <a:xfrm>
            <a:off x="179512" y="1772816"/>
            <a:ext cx="88569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400" dirty="0" smtClean="0"/>
              <a:t>	Доброволното </a:t>
            </a:r>
            <a:r>
              <a:rPr lang="bg-BG" sz="2400" dirty="0"/>
              <a:t>здравно осигуряване се извършва въз основа на договор за медицинска застраховка по смисъла на глава четиридесета, раздел IV от Кодекса за застраховането.</a:t>
            </a:r>
            <a:endParaRPr lang="en-US" sz="2400" dirty="0"/>
          </a:p>
          <a:p>
            <a:r>
              <a:rPr lang="bg-BG" sz="2400" dirty="0" smtClean="0"/>
              <a:t>	Не </a:t>
            </a:r>
            <a:r>
              <a:rPr lang="bg-BG" sz="2400" dirty="0"/>
              <a:t>са доброволно здравно осигуряване договорите за медицинска застраховка, сключени по повод на пътувания извън територията на </a:t>
            </a:r>
            <a:r>
              <a:rPr lang="bg-BG" sz="2400" dirty="0" smtClean="0"/>
              <a:t>Р </a:t>
            </a:r>
            <a:r>
              <a:rPr lang="bg-BG" sz="2400" dirty="0"/>
              <a:t>България.</a:t>
            </a:r>
            <a:endParaRPr lang="en-US" sz="2400" dirty="0"/>
          </a:p>
          <a:p>
            <a:r>
              <a:rPr lang="bg-BG" sz="2400" dirty="0" smtClean="0"/>
              <a:t>	Не </a:t>
            </a:r>
            <a:r>
              <a:rPr lang="bg-BG" sz="2400" dirty="0"/>
              <a:t>се смята за доброволно здравно осигуряване и дейността на изпълнители на медицинска помощ по договори с физически и юридически лица за извършване на медицински услуги, когато те са с определен вид, обем и цени.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5646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52EFB-DE71-4F45-AA35-92A06BF60F9C}" type="slidenum">
              <a:rPr lang="bg-BG" altLang="en-US"/>
              <a:pPr/>
              <a:t>78</a:t>
            </a:fld>
            <a:endParaRPr lang="bg-BG" altLang="en-US"/>
          </a:p>
        </p:txBody>
      </p:sp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bg-BG" altLang="en-US"/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altLang="en-US" sz="2600"/>
              <a:t>Дейност по доброволно здравно осигуряване може да осъществява акционерно дружество, регистрирано с предмет на дейност само доброволно здравно осигуряване.</a:t>
            </a:r>
          </a:p>
          <a:p>
            <a:r>
              <a:rPr lang="bg-BG" altLang="en-US" sz="2600"/>
              <a:t>Здравноосигурителните договори са писмени договори, сключени между здравноосигурителни дружества, лицензирани по този закон, и физически или юридически лица.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076B-187B-4176-B83A-AF3B84FCDC54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619DB-75C5-4402-AC7A-2DF28A8244AB}" type="slidenum">
              <a:rPr lang="bg-BG" altLang="en-US"/>
              <a:pPr/>
              <a:t>79</a:t>
            </a:fld>
            <a:endParaRPr lang="bg-BG" altLang="en-US"/>
          </a:p>
        </p:txBody>
      </p:sp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bg-BG" altLang="en-US"/>
          </a:p>
        </p:txBody>
      </p:sp>
      <p:sp>
        <p:nvSpPr>
          <p:cNvPr id="417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altLang="en-US"/>
              <a:t>По отношение на здравноосигурителните договори се прилагат съответно разпоредбите на Търговския закон за търговските сделки и на Кодекса за застраховането, доколкото в този закон не е предвидено друго.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EE17-B948-407E-9C9E-CF7378B07EAB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CB10-07BD-4491-A3E9-D04F55A28ED0}" type="slidenum">
              <a:rPr lang="bg-BG" altLang="en-US"/>
              <a:pPr/>
              <a:t>8</a:t>
            </a:fld>
            <a:endParaRPr lang="bg-BG" altLang="en-US"/>
          </a:p>
        </p:txBody>
      </p:sp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sz="2800" b="1" dirty="0">
                <a:solidFill>
                  <a:srgbClr val="FF0000"/>
                </a:solidFill>
              </a:rPr>
              <a:t>Глава трета.</a:t>
            </a:r>
            <a:br>
              <a:rPr lang="bg-BG" altLang="en-US" sz="2800" b="1" dirty="0">
                <a:solidFill>
                  <a:srgbClr val="FF0000"/>
                </a:solidFill>
              </a:rPr>
            </a:br>
            <a:r>
              <a:rPr lang="bg-BG" altLang="en-US" sz="2800" b="1" dirty="0">
                <a:solidFill>
                  <a:srgbClr val="FF0000"/>
                </a:solidFill>
              </a:rPr>
              <a:t>ДОБРОВОЛНО ЗДРАВНО ОСИГУРЯВАНЕ</a:t>
            </a:r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bg-BG" altLang="en-US" sz="2600" b="1" dirty="0">
                <a:solidFill>
                  <a:srgbClr val="FF0000"/>
                </a:solidFill>
              </a:rPr>
              <a:t>Раздел I</a:t>
            </a:r>
            <a:r>
              <a:rPr lang="bg-BG" altLang="en-US" sz="2600" b="1" dirty="0" smtClean="0">
                <a:solidFill>
                  <a:srgbClr val="FF0000"/>
                </a:solidFill>
              </a:rPr>
              <a:t>.</a:t>
            </a:r>
            <a:r>
              <a:rPr lang="bg-BG" altLang="en-US" sz="2600" b="1" dirty="0" smtClean="0"/>
              <a:t> Общи </a:t>
            </a:r>
            <a:r>
              <a:rPr lang="bg-BG" altLang="en-US" sz="2600" b="1" dirty="0"/>
              <a:t>положения </a:t>
            </a:r>
            <a:endParaRPr lang="bg-BG" altLang="en-US" sz="2600" b="1" dirty="0" smtClean="0"/>
          </a:p>
          <a:p>
            <a:pPr marL="0" indent="0">
              <a:lnSpc>
                <a:spcPct val="90000"/>
              </a:lnSpc>
              <a:buNone/>
            </a:pPr>
            <a:endParaRPr lang="bg-BG" altLang="en-US" sz="2600" b="1" dirty="0"/>
          </a:p>
          <a:p>
            <a:pPr marL="0" indent="0">
              <a:lnSpc>
                <a:spcPct val="90000"/>
              </a:lnSpc>
              <a:buNone/>
            </a:pPr>
            <a:r>
              <a:rPr lang="bg-BG" altLang="en-US" sz="2600" b="1" dirty="0" smtClean="0">
                <a:solidFill>
                  <a:srgbClr val="FF0000"/>
                </a:solidFill>
              </a:rPr>
              <a:t>Раздел </a:t>
            </a:r>
            <a:r>
              <a:rPr lang="bg-BG" altLang="en-US" sz="2600" b="1" dirty="0">
                <a:solidFill>
                  <a:srgbClr val="FF0000"/>
                </a:solidFill>
              </a:rPr>
              <a:t>II</a:t>
            </a:r>
            <a:r>
              <a:rPr lang="bg-BG" altLang="en-US" sz="2600" b="1" dirty="0" smtClean="0">
                <a:solidFill>
                  <a:srgbClr val="FF0000"/>
                </a:solidFill>
              </a:rPr>
              <a:t>. </a:t>
            </a:r>
            <a:r>
              <a:rPr lang="bg-BG" altLang="en-US" sz="2600" b="1" dirty="0" smtClean="0"/>
              <a:t>Дейност </a:t>
            </a:r>
            <a:r>
              <a:rPr lang="bg-BG" altLang="en-US" sz="2600" b="1" dirty="0"/>
              <a:t>по доброволното здравно осигуряване </a:t>
            </a:r>
            <a:endParaRPr lang="bg-BG" altLang="en-US" sz="2600" b="1" dirty="0" smtClean="0"/>
          </a:p>
          <a:p>
            <a:pPr marL="0" indent="0">
              <a:lnSpc>
                <a:spcPct val="90000"/>
              </a:lnSpc>
              <a:buNone/>
            </a:pPr>
            <a:endParaRPr lang="bg-BG" altLang="en-US" sz="2600" b="1" dirty="0"/>
          </a:p>
          <a:p>
            <a:pPr marL="0" indent="0">
              <a:lnSpc>
                <a:spcPct val="90000"/>
              </a:lnSpc>
              <a:buNone/>
            </a:pPr>
            <a:r>
              <a:rPr lang="bg-BG" altLang="en-US" sz="2600" b="1" dirty="0" smtClean="0">
                <a:solidFill>
                  <a:srgbClr val="FF0000"/>
                </a:solidFill>
              </a:rPr>
              <a:t>Раздел </a:t>
            </a:r>
            <a:r>
              <a:rPr lang="bg-BG" altLang="en-US" sz="2600" b="1" dirty="0">
                <a:solidFill>
                  <a:srgbClr val="FF0000"/>
                </a:solidFill>
              </a:rPr>
              <a:t>III</a:t>
            </a:r>
            <a:r>
              <a:rPr lang="bg-BG" altLang="en-US" sz="2600" b="1" dirty="0" smtClean="0">
                <a:solidFill>
                  <a:srgbClr val="FF0000"/>
                </a:solidFill>
              </a:rPr>
              <a:t>. </a:t>
            </a:r>
            <a:r>
              <a:rPr lang="bg-BG" altLang="en-US" sz="2600" b="1" dirty="0" smtClean="0"/>
              <a:t>Здравноосигурителни </a:t>
            </a:r>
            <a:r>
              <a:rPr lang="bg-BG" altLang="en-US" sz="2600" b="1" dirty="0"/>
              <a:t>дружества и </a:t>
            </a:r>
            <a:r>
              <a:rPr lang="bg-BG" altLang="en-US" sz="2600" b="1" dirty="0" smtClean="0"/>
              <a:t>лицензиране</a:t>
            </a:r>
            <a:endParaRPr lang="bg-BG" altLang="en-US" sz="2600" b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E9970-8246-434C-9DB4-A37AED317E58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521A1-FC70-4EC5-83D1-6FEB1C2316D7}" type="slidenum">
              <a:rPr lang="bg-BG" altLang="en-US"/>
              <a:pPr/>
              <a:t>80</a:t>
            </a:fld>
            <a:endParaRPr lang="bg-BG" altLang="en-US"/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endParaRPr lang="bg-BG" altLang="en-US" b="1">
              <a:solidFill>
                <a:schemeClr val="accent2"/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bg-BG" altLang="en-US" b="1">
                <a:solidFill>
                  <a:schemeClr val="accent2"/>
                </a:solidFill>
              </a:rPr>
              <a:t>Глава четвърта.</a:t>
            </a:r>
          </a:p>
          <a:p>
            <a:pPr algn="ctr">
              <a:buFont typeface="Wingdings" pitchFamily="2" charset="2"/>
              <a:buNone/>
            </a:pPr>
            <a:r>
              <a:rPr lang="bg-BG" altLang="en-US" sz="3200" b="1">
                <a:solidFill>
                  <a:schemeClr val="accent2"/>
                </a:solidFill>
              </a:rPr>
              <a:t>МЕДИЦИНСКИ КОНТРОЛ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CE1E0-4123-4620-821F-6229A303F62B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1749C-A858-4C3F-A411-3A6B21F4A928}" type="slidenum">
              <a:rPr lang="bg-BG" altLang="en-US"/>
              <a:pPr/>
              <a:t>81</a:t>
            </a:fld>
            <a:endParaRPr lang="bg-BG" altLang="en-US"/>
          </a:p>
        </p:txBody>
      </p:sp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/>
              <a:t>Медицински контрол</a:t>
            </a:r>
          </a:p>
        </p:txBody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bg-BG" altLang="en-US" sz="2100"/>
              <a:t>Изпълнителна агенция </a:t>
            </a:r>
            <a:r>
              <a:rPr lang="bg-BG" altLang="en-US" sz="2100">
                <a:solidFill>
                  <a:schemeClr val="accent2"/>
                </a:solidFill>
              </a:rPr>
              <a:t>"Медицински одит"</a:t>
            </a:r>
            <a:r>
              <a:rPr lang="bg-BG" altLang="en-US" sz="2100"/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bg-BG" altLang="en-US" sz="2100"/>
              <a:t>следи за осигуряване от НЗОК предоставянето на основния пакет от здравни дейности, гарантиран от бюджета на НЗОК;</a:t>
            </a:r>
          </a:p>
          <a:p>
            <a:pPr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bg-BG" altLang="en-US" sz="2100"/>
              <a:t>следи за осигуряване от дружествата за доброволно здравно осигуряване предоставянето на здравните дейности, съгласно здравноосигурителния договор;</a:t>
            </a:r>
          </a:p>
          <a:p>
            <a:pPr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bg-BG" altLang="en-US" sz="2100"/>
              <a:t>предоставя на заместник-председателя на Комисията за финансов надзор, ръководещ управление "Застрахователен надзор" информация, получена при упражняване на правомощията си по този закон за физически и юридически лица, лечебни заведения, които извършват дейност по доброволно здравно осигуряване без лицензия;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18142-307F-4D16-B53F-53B25E41BA5F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CDFB1-DCA3-463F-A08D-93F0589E8441}" type="slidenum">
              <a:rPr lang="bg-BG" altLang="en-US"/>
              <a:pPr/>
              <a:t>82</a:t>
            </a:fld>
            <a:endParaRPr lang="bg-BG" altLang="en-US"/>
          </a:p>
        </p:txBody>
      </p:sp>
      <p:sp>
        <p:nvSpPr>
          <p:cNvPr id="429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sz="3400"/>
              <a:t>Изпълнителна агенция "Медицински одит":</a:t>
            </a:r>
          </a:p>
        </p:txBody>
      </p:sp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AutoNum type="arabicPeriod" startAt="4"/>
            </a:pPr>
            <a:r>
              <a:rPr lang="bg-BG" altLang="en-US" sz="2100"/>
              <a:t>изготвя в 7-дневен срок по искане от заместник-председателя на Комисията за финансов надзор, ръководещ управление "Застрахователен надзор" становище от министъра на здравеопазването по съдържанието и изпълнимостта на здравноосигурителните пакети, предлагани от здравноосигурителните дружества;</a:t>
            </a:r>
          </a:p>
          <a:p>
            <a:pPr>
              <a:lnSpc>
                <a:spcPct val="90000"/>
              </a:lnSpc>
              <a:buFont typeface="Wingdings" pitchFamily="2" charset="2"/>
              <a:buAutoNum type="arabicPeriod" startAt="4"/>
            </a:pPr>
            <a:r>
              <a:rPr lang="bg-BG" altLang="en-US" sz="2100"/>
              <a:t>изготвя годишен доклад до министъра на здравеопазването за състоянието и цялостната дейност по здравното осигуряване.</a:t>
            </a:r>
          </a:p>
          <a:p>
            <a:pPr>
              <a:lnSpc>
                <a:spcPct val="90000"/>
              </a:lnSpc>
              <a:buFont typeface="Wingdings" pitchFamily="2" charset="2"/>
              <a:buAutoNum type="arabicPeriod" startAt="4"/>
            </a:pPr>
            <a:endParaRPr lang="bg-BG" altLang="en-US" sz="21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4DAD1-C9D2-46CC-91D7-D2BA0DFD0E40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EFB5A-4483-40C0-B5BC-2359C28C5816}" type="slidenum">
              <a:rPr lang="bg-BG" altLang="en-US"/>
              <a:pPr/>
              <a:t>83</a:t>
            </a:fld>
            <a:endParaRPr lang="bg-BG" altLang="en-US"/>
          </a:p>
        </p:txBody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 altLang="en-US" sz="2400" b="1"/>
              <a:t>	</a:t>
            </a:r>
          </a:p>
          <a:p>
            <a:pPr algn="ctr">
              <a:buFont typeface="Wingdings" pitchFamily="2" charset="2"/>
              <a:buNone/>
            </a:pPr>
            <a:r>
              <a:rPr lang="bg-BG" altLang="en-US" sz="2800" b="1">
                <a:solidFill>
                  <a:schemeClr val="accent2"/>
                </a:solidFill>
              </a:rPr>
              <a:t>Глава пета.</a:t>
            </a:r>
            <a:br>
              <a:rPr lang="bg-BG" altLang="en-US" sz="2800" b="1">
                <a:solidFill>
                  <a:schemeClr val="accent2"/>
                </a:solidFill>
              </a:rPr>
            </a:br>
            <a:r>
              <a:rPr lang="bg-BG" altLang="en-US" sz="2800" b="1">
                <a:solidFill>
                  <a:schemeClr val="accent2"/>
                </a:solidFill>
              </a:rPr>
              <a:t>АДМИНИСТРАТИВНОНАКАЗАТЕЛНИ РАЗПОРЕДБИ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74B2-7AC1-4C32-9C75-B071DFACE420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7DD57-91CE-4FDE-B8B3-1F1E3774A46B}" type="slidenum">
              <a:rPr lang="bg-BG" altLang="en-US"/>
              <a:pPr/>
              <a:t>9</a:t>
            </a:fld>
            <a:endParaRPr lang="bg-BG" altLang="en-US"/>
          </a:p>
        </p:txBody>
      </p:sp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sz="2800" b="1" dirty="0">
                <a:solidFill>
                  <a:srgbClr val="FF0000"/>
                </a:solidFill>
              </a:rPr>
              <a:t>Глава трета.</a:t>
            </a:r>
            <a:br>
              <a:rPr lang="bg-BG" altLang="en-US" sz="2800" b="1" dirty="0">
                <a:solidFill>
                  <a:srgbClr val="FF0000"/>
                </a:solidFill>
              </a:rPr>
            </a:br>
            <a:r>
              <a:rPr lang="bg-BG" altLang="en-US" sz="2800" b="1" dirty="0">
                <a:solidFill>
                  <a:srgbClr val="FF0000"/>
                </a:solidFill>
              </a:rPr>
              <a:t>ДОБРОВОЛНО ЗДРАВНО ОСИГУРЯВАНЕ</a:t>
            </a:r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bg-BG" altLang="en-US" sz="2600" b="1" dirty="0">
                <a:solidFill>
                  <a:srgbClr val="FF0000"/>
                </a:solidFill>
              </a:rPr>
              <a:t>Раздел IV</a:t>
            </a:r>
            <a:r>
              <a:rPr lang="bg-BG" altLang="en-US" sz="2600" b="1" dirty="0" smtClean="0">
                <a:solidFill>
                  <a:srgbClr val="FF0000"/>
                </a:solidFill>
              </a:rPr>
              <a:t>. </a:t>
            </a:r>
            <a:r>
              <a:rPr lang="bg-BG" altLang="en-US" sz="2600" b="1" dirty="0" smtClean="0"/>
              <a:t>Преобразуване</a:t>
            </a:r>
            <a:r>
              <a:rPr lang="bg-BG" altLang="en-US" sz="2600" b="1" dirty="0"/>
              <a:t>, прекратяване, ликвидация и несъстоятелност на здравноосигурителни дружества </a:t>
            </a:r>
            <a:endParaRPr lang="bg-BG" altLang="en-US" sz="2600" b="1" dirty="0" smtClean="0"/>
          </a:p>
          <a:p>
            <a:pPr marL="0" indent="0">
              <a:lnSpc>
                <a:spcPct val="90000"/>
              </a:lnSpc>
              <a:buNone/>
            </a:pPr>
            <a:endParaRPr lang="bg-BG" altLang="en-US" sz="2600" b="1" dirty="0"/>
          </a:p>
          <a:p>
            <a:pPr marL="0" indent="0">
              <a:lnSpc>
                <a:spcPct val="90000"/>
              </a:lnSpc>
              <a:buNone/>
            </a:pPr>
            <a:r>
              <a:rPr lang="bg-BG" altLang="en-US" sz="2600" b="1" dirty="0" smtClean="0">
                <a:solidFill>
                  <a:srgbClr val="FF0000"/>
                </a:solidFill>
              </a:rPr>
              <a:t>Раздел </a:t>
            </a:r>
            <a:r>
              <a:rPr lang="bg-BG" altLang="en-US" sz="2600" b="1" dirty="0">
                <a:solidFill>
                  <a:srgbClr val="FF0000"/>
                </a:solidFill>
              </a:rPr>
              <a:t>V.</a:t>
            </a:r>
            <a:r>
              <a:rPr lang="bg-BG" altLang="en-US" sz="2600" b="1" dirty="0"/>
              <a:t/>
            </a:r>
            <a:br>
              <a:rPr lang="bg-BG" altLang="en-US" sz="2600" b="1" dirty="0"/>
            </a:br>
            <a:r>
              <a:rPr lang="bg-BG" altLang="en-US" sz="2600" b="1" dirty="0"/>
              <a:t>Държавен надзор върху дейността по доброволно здравно </a:t>
            </a:r>
            <a:r>
              <a:rPr lang="bg-BG" altLang="en-US" sz="2600" b="1" dirty="0" smtClean="0"/>
              <a:t>осигуряване</a:t>
            </a:r>
            <a:endParaRPr lang="bg-BG" altLang="en-US" sz="2600" b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E7B9-5D1D-4A65-AD06-5FCE6EA23AA0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896</TotalTime>
  <Words>3188</Words>
  <Application>Microsoft Office PowerPoint</Application>
  <PresentationFormat>On-screen Show (4:3)</PresentationFormat>
  <Paragraphs>505</Paragraphs>
  <Slides>83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83</vt:i4>
      </vt:variant>
    </vt:vector>
  </HeadingPairs>
  <TitlesOfParts>
    <vt:vector size="91" baseType="lpstr">
      <vt:lpstr>Arial Unicode MS</vt:lpstr>
      <vt:lpstr>Arial</vt:lpstr>
      <vt:lpstr>Arial Black</vt:lpstr>
      <vt:lpstr>Times New Roman</vt:lpstr>
      <vt:lpstr>Verdana</vt:lpstr>
      <vt:lpstr>Wingdings</vt:lpstr>
      <vt:lpstr>Profile</vt:lpstr>
      <vt:lpstr>CorelDRAW.Graphic.10</vt:lpstr>
      <vt:lpstr>PowerPoint Presentation</vt:lpstr>
      <vt:lpstr>  ЗАКОН ЗА ЗДРАВНОТО ОСИГУРЯВАНЕ    Обн. ДВ. бр.70 от 19 Юни 1998г.</vt:lpstr>
      <vt:lpstr>Структура</vt:lpstr>
      <vt:lpstr>Глава втора. ЗАДЪЛЖИТЕЛНО ЗДРАВНО ОСИГУРЯВАНЕ</vt:lpstr>
      <vt:lpstr>Глава втора. ЗАДЪЛЖИТЕЛНО ЗДРАВНО ОСИГУРЯВАНЕ</vt:lpstr>
      <vt:lpstr>Глава втора. ЗАДЪЛЖИТЕЛНО ЗДРАВНО ОСИГУРЯВАНЕ</vt:lpstr>
      <vt:lpstr>Глава втора. ЗАДЪЛЖИТЕЛНО ЗДРАВНО ОСИГУРЯВАНЕ</vt:lpstr>
      <vt:lpstr>Глава трета. ДОБРОВОЛНО ЗДРАВНО ОСИГУРЯВАНЕ</vt:lpstr>
      <vt:lpstr>Глава трета. ДОБРОВОЛНО ЗДРАВНО ОСИГУРЯВАНЕ</vt:lpstr>
      <vt:lpstr>PowerPoint Presentation</vt:lpstr>
      <vt:lpstr>Глава първа. ОБЩИ РАЗПОРЕДБИ</vt:lpstr>
      <vt:lpstr>Здравното осигуряване е:</vt:lpstr>
      <vt:lpstr>PowerPoint Presentation</vt:lpstr>
      <vt:lpstr>Задължителното здравно осигуряване е:</vt:lpstr>
      <vt:lpstr>Задължително здравно осигуряване</vt:lpstr>
      <vt:lpstr>Доброволното здравно осигуряване е:</vt:lpstr>
      <vt:lpstr>PowerPoint Presentation</vt:lpstr>
      <vt:lpstr>Раздел I. Общи разпоредби</vt:lpstr>
      <vt:lpstr>Раздел I. Общи разпоредби</vt:lpstr>
      <vt:lpstr>Раздел I. Общи разпоредби</vt:lpstr>
      <vt:lpstr>Принципи на задължителното здравно осигуряване:</vt:lpstr>
      <vt:lpstr>PowerPoint Presentation</vt:lpstr>
      <vt:lpstr>От посочените принципи много  важно значение имат принципите на:</vt:lpstr>
      <vt:lpstr>Раздел II. Национална здравноосигурителна каса (НЗОК)</vt:lpstr>
      <vt:lpstr>Органи на управление на НЗОК са:</vt:lpstr>
      <vt:lpstr>Органи на управление</vt:lpstr>
      <vt:lpstr>Органи на управление</vt:lpstr>
      <vt:lpstr>Органи на управление</vt:lpstr>
      <vt:lpstr>Директорът на РЗОК може да бъде лице, което отговаря на следните изисквания: </vt:lpstr>
      <vt:lpstr>Раздел III. Финансово устройство на НЗОК</vt:lpstr>
      <vt:lpstr>Резервът на НЗОК </vt:lpstr>
      <vt:lpstr>Закона за бюджета на НЗОК</vt:lpstr>
      <vt:lpstr>Закона за бюджета на НЗОК</vt:lpstr>
      <vt:lpstr>PowerPoint Presentation</vt:lpstr>
      <vt:lpstr>Раздел IV. Осигурени лица.  Права и задължения</vt:lpstr>
      <vt:lpstr>Раздел IV. Осигурени лица.  Права и задължения</vt:lpstr>
      <vt:lpstr>Задължително осигурените имат право:</vt:lpstr>
      <vt:lpstr>Раздел V. Здравноосигурителни вноски</vt:lpstr>
      <vt:lpstr>Здравноосигурителна вноска Съотношение работодател:осигурен </vt:lpstr>
      <vt:lpstr>Пример за определяне на здравноосигурителната вноска:</vt:lpstr>
      <vt:lpstr>PowerPoint Presentation</vt:lpstr>
      <vt:lpstr>PowerPoint Presentation</vt:lpstr>
      <vt:lpstr>PowerPoint Presentation</vt:lpstr>
      <vt:lpstr>PowerPoint Presentation</vt:lpstr>
      <vt:lpstr>Осигуряват се за сметка на републиканския бюджет:</vt:lpstr>
      <vt:lpstr>Осигуряват се за сметка на републиканския бюджет:</vt:lpstr>
      <vt:lpstr>Осигуряват се за сметка на републиканския бюджет:</vt:lpstr>
      <vt:lpstr>Раздел VI. Обхват на медицинска помощ при задължителното здравно осигуряване</vt:lpstr>
      <vt:lpstr>Обхват на медицинска помощ при задължителното здравно осигуряване</vt:lpstr>
      <vt:lpstr>Обхват на медицинска помощ при задължителното здравно осигуряване</vt:lpstr>
      <vt:lpstr>Обхват на медицинска помощ при задължителното здравно осигуряване</vt:lpstr>
      <vt:lpstr>Раздел VII. Национален рамков договор</vt:lpstr>
      <vt:lpstr>НРД</vt:lpstr>
      <vt:lpstr>НРД</vt:lpstr>
      <vt:lpstr>Националните рамкови договори съдържат: </vt:lpstr>
      <vt:lpstr>PowerPoint Presentation</vt:lpstr>
      <vt:lpstr>Раздел VIII. Договор между НЗОК и  изпълнител на медицинска помощ</vt:lpstr>
      <vt:lpstr>PowerPoint Presentation</vt:lpstr>
      <vt:lpstr>PowerPoint Presentation</vt:lpstr>
      <vt:lpstr>PowerPoint Presentation</vt:lpstr>
      <vt:lpstr>Критерии за достъпност и качество на медицинската помощ са:</vt:lpstr>
      <vt:lpstr>Раздел IX. Информационно осигуряване на дейността на НЗОК</vt:lpstr>
      <vt:lpstr>Информационна система на НЗОК</vt:lpstr>
      <vt:lpstr>PowerPoint Presentation</vt:lpstr>
      <vt:lpstr>Раздел X. Контрол, експертиза и спорове </vt:lpstr>
      <vt:lpstr>Контрол</vt:lpstr>
      <vt:lpstr>Експертиза</vt:lpstr>
      <vt:lpstr>PowerPoint Presentation</vt:lpstr>
      <vt:lpstr>PowerPoint Presentation</vt:lpstr>
      <vt:lpstr>PowerPoint Presentation</vt:lpstr>
      <vt:lpstr>Раздел XII. Трансгранично здравно обслужване (Нов - ДВ, бр. 1 от 2014 г.)</vt:lpstr>
      <vt:lpstr>Правото на трансграничното здравно обслужване не включва:</vt:lpstr>
      <vt:lpstr>PowerPoint Presentation</vt:lpstr>
      <vt:lpstr>PowerPoint Presentation</vt:lpstr>
      <vt:lpstr>Глава III. Раздел I. Общи положения </vt:lpstr>
      <vt:lpstr>Доброволно здравно осигуряване</vt:lpstr>
      <vt:lpstr>PowerPoint Presentation</vt:lpstr>
      <vt:lpstr>PowerPoint Presentation</vt:lpstr>
      <vt:lpstr>PowerPoint Presentation</vt:lpstr>
      <vt:lpstr>PowerPoint Presentation</vt:lpstr>
      <vt:lpstr>Медицински контрол</vt:lpstr>
      <vt:lpstr>Изпълнителна агенция "Медицински одит":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ЗАКОНОДАТЕЛНИ ОСНОВИ НА ЗДРАВНАТА РЕФОРМА</dc:title>
  <dc:creator>Gena Grancharova</dc:creator>
  <cp:lastModifiedBy>Tzanev-MU</cp:lastModifiedBy>
  <cp:revision>111</cp:revision>
  <dcterms:modified xsi:type="dcterms:W3CDTF">2017-03-02T08:06:09Z</dcterms:modified>
</cp:coreProperties>
</file>